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3" r:id="rId6"/>
    <p:sldId id="288" r:id="rId7"/>
    <p:sldId id="289" r:id="rId8"/>
    <p:sldId id="290" r:id="rId9"/>
    <p:sldId id="260" r:id="rId10"/>
    <p:sldId id="258" r:id="rId11"/>
    <p:sldId id="261" r:id="rId12"/>
    <p:sldId id="263" r:id="rId13"/>
    <p:sldId id="262" r:id="rId14"/>
    <p:sldId id="264" r:id="rId15"/>
    <p:sldId id="265" r:id="rId16"/>
    <p:sldId id="269" r:id="rId17"/>
    <p:sldId id="25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1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A25"/>
    <a:srgbClr val="C5FFDE"/>
    <a:srgbClr val="81D297"/>
    <a:srgbClr val="177D38"/>
    <a:srgbClr val="66A677"/>
    <a:srgbClr val="389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029" autoAdjust="0"/>
  </p:normalViewPr>
  <p:slideViewPr>
    <p:cSldViewPr snapToGrid="0" snapToObjects="1" showGuides="1">
      <p:cViewPr varScale="1">
        <p:scale>
          <a:sx n="64" d="100"/>
          <a:sy n="64" d="100"/>
        </p:scale>
        <p:origin x="942" y="60"/>
      </p:cViewPr>
      <p:guideLst>
        <p:guide orient="horz" pos="4228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9BD-8F19-0B44-8E85-44C88B02A425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5F82E-548B-494F-89A6-3B3ADDAE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0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D39A-F679-DF43-BBE4-8BF4AC45CC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259CE-35B4-F249-A2D4-2A860B27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3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person will of course have their own priorities, just some considerations for all 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send prints of journal articles or other extra materials</a:t>
            </a:r>
          </a:p>
          <a:p>
            <a:r>
              <a:rPr lang="en-US" dirty="0"/>
              <a:t>Most programs appreciate electronic sending- ask the programs ahead of time! Ask also if separate files, or as one big attachment</a:t>
            </a:r>
          </a:p>
          <a:p>
            <a:r>
              <a:rPr lang="en-US" dirty="0"/>
              <a:t>Keep these as email attachments to yourself</a:t>
            </a:r>
          </a:p>
          <a:p>
            <a:r>
              <a:rPr lang="en-US" dirty="0"/>
              <a:t>LOR- schools might have forms for programs to fill out; also ask if LOR can be emailed by senders, or need to be mailed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promptly to have most choice of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MA, NY, CA licenses take a long time- start immediately after match for applying for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more fellowship spots than applicants!</a:t>
            </a:r>
          </a:p>
          <a:p>
            <a:r>
              <a:rPr lang="en-US" dirty="0"/>
              <a:t>VAST majority of applicants get either their first or second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0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23" name="Picture 22" descr="APM logo [300dpi], lar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25" y="862447"/>
            <a:ext cx="2044984" cy="1528822"/>
          </a:xfrm>
          <a:prstGeom prst="rect">
            <a:avLst/>
          </a:prstGeom>
          <a:ln w="25400" cap="sq" cmpd="sng">
            <a:noFill/>
            <a:miter lim="800000"/>
          </a:ln>
        </p:spPr>
      </p:pic>
      <p:sp>
        <p:nvSpPr>
          <p:cNvPr id="25" name="TextBox 24"/>
          <p:cNvSpPr txBox="1"/>
          <p:nvPr userDrawn="1"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Psychiatrists Providing Collaborative Care Bridging Physical and Mental Health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3952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177D38"/>
              </a:buClr>
              <a:defRPr/>
            </a:lvl1pPr>
            <a:lvl2pPr marL="627063" indent="-22860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  <a:noFill/>
          <a:ln>
            <a:noFill/>
          </a:ln>
        </p:spPr>
        <p:txBody>
          <a:bodyPr/>
          <a:lstStyle>
            <a:lvl1pPr algn="r">
              <a:defRPr sz="100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43477" y="1"/>
            <a:ext cx="11571103" cy="457199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39" name="Picture 38" descr="APM logo [300dpi],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0"/>
            <a:ext cx="612455" cy="457869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120651" y="6534094"/>
            <a:ext cx="845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000" b="0" dirty="0">
              <a:solidFill>
                <a:srgbClr val="10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1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A4B45-FC0D-44FB-AFEA-3106AF00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2AC9-4B15-4AF8-8E56-EA781FABE871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5DDC7-EA04-4C13-98E9-6C541B16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DB1CD-F311-4839-B26F-21C80F4B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FE93-4597-4270-8344-85E93A95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8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F2-F266-C14C-8ABF-54B90D83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dirst@psych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2553747"/>
            <a:ext cx="11341290" cy="1019176"/>
          </a:xfrm>
        </p:spPr>
        <p:txBody>
          <a:bodyPr>
            <a:normAutofit/>
          </a:bodyPr>
          <a:lstStyle/>
          <a:p>
            <a:r>
              <a:rPr lang="en-US" dirty="0"/>
              <a:t>Applying to C-L Fellowship During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284" y="3581910"/>
            <a:ext cx="9641305" cy="2327571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>
                <a:solidFill>
                  <a:srgbClr val="105A25"/>
                </a:solidFill>
              </a:rPr>
              <a:t>Presented by: American Psychiatric Association Council on Consultation-Liaison Psychiatry and the Academy for Consultation-Liaison Psychiatry</a:t>
            </a:r>
          </a:p>
          <a:p>
            <a:r>
              <a:rPr lang="en-US" sz="4500" dirty="0">
                <a:solidFill>
                  <a:srgbClr val="105A25"/>
                </a:solidFill>
              </a:rPr>
              <a:t>Sunday June 14, 2020</a:t>
            </a:r>
          </a:p>
          <a:p>
            <a:r>
              <a:rPr lang="en-US" sz="4500" dirty="0">
                <a:solidFill>
                  <a:srgbClr val="105A25"/>
                </a:solidFill>
              </a:rPr>
              <a:t>5-6 pm EST/2-3 pm PST</a:t>
            </a:r>
          </a:p>
          <a:p>
            <a:endParaRPr lang="en-US" dirty="0"/>
          </a:p>
          <a:p>
            <a:r>
              <a:rPr lang="en-US" sz="3600" i="1" dirty="0">
                <a:solidFill>
                  <a:srgbClr val="105A25"/>
                </a:solidFill>
              </a:rPr>
              <a:t>This webinar is being recorded, and will be posted online for later viewing</a:t>
            </a:r>
          </a:p>
        </p:txBody>
      </p:sp>
    </p:spTree>
    <p:extLst>
      <p:ext uri="{BB962C8B-B14F-4D97-AF65-F5344CB8AC3E}">
        <p14:creationId xmlns:p14="http://schemas.microsoft.com/office/powerpoint/2010/main" val="36761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Ranking and Match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5028165"/>
          </a:xfrm>
        </p:spPr>
        <p:txBody>
          <a:bodyPr>
            <a:noAutofit/>
          </a:bodyPr>
          <a:lstStyle/>
          <a:p>
            <a:r>
              <a:rPr lang="en-US" sz="3000" dirty="0"/>
              <a:t>Register/re-register for the NRMP Match</a:t>
            </a:r>
          </a:p>
          <a:p>
            <a:r>
              <a:rPr lang="en-US" sz="3000" dirty="0"/>
              <a:t>October 7: NRMP Match opens</a:t>
            </a:r>
          </a:p>
          <a:p>
            <a:r>
              <a:rPr lang="en-US" sz="3000" dirty="0"/>
              <a:t>November 4: Rank list opens</a:t>
            </a:r>
          </a:p>
          <a:p>
            <a:r>
              <a:rPr lang="en-US" sz="3000" dirty="0"/>
              <a:t>After interviews: send your NRMP number to programs!</a:t>
            </a:r>
          </a:p>
          <a:p>
            <a:r>
              <a:rPr lang="en-US" sz="3000" dirty="0"/>
              <a:t>December 16: Rank order list deadline for applicants and programs</a:t>
            </a:r>
          </a:p>
          <a:p>
            <a:r>
              <a:rPr lang="en-US" sz="3000" dirty="0"/>
              <a:t>January 6: Match Day! </a:t>
            </a:r>
          </a:p>
        </p:txBody>
      </p:sp>
    </p:spTree>
    <p:extLst>
      <p:ext uri="{BB962C8B-B14F-4D97-AF65-F5344CB8AC3E}">
        <p14:creationId xmlns:p14="http://schemas.microsoft.com/office/powerpoint/2010/main" val="86244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Post-Match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5028165"/>
          </a:xfrm>
        </p:spPr>
        <p:txBody>
          <a:bodyPr>
            <a:noAutofit/>
          </a:bodyPr>
          <a:lstStyle/>
          <a:p>
            <a:r>
              <a:rPr lang="en-US" sz="3000" dirty="0"/>
              <a:t>Congratulations!</a:t>
            </a:r>
          </a:p>
          <a:p>
            <a:r>
              <a:rPr lang="en-US" sz="3000" dirty="0"/>
              <a:t>Start date of fellowship orientation vs finish date of residency</a:t>
            </a:r>
          </a:p>
          <a:p>
            <a:r>
              <a:rPr lang="en-US" sz="3000" dirty="0"/>
              <a:t>Permanent licenses you will need, is DEA mandatory?</a:t>
            </a:r>
          </a:p>
          <a:p>
            <a:r>
              <a:rPr lang="en-US" sz="3000" dirty="0"/>
              <a:t>If relocating:</a:t>
            </a:r>
          </a:p>
          <a:p>
            <a:pPr lvl="1"/>
            <a:r>
              <a:rPr lang="en-US" sz="2400" dirty="0"/>
              <a:t>Housing- buy vs rent, neighborhoods</a:t>
            </a:r>
          </a:p>
          <a:p>
            <a:pPr lvl="1"/>
            <a:r>
              <a:rPr lang="en-US" sz="2400" dirty="0"/>
              <a:t>Car vs public transit</a:t>
            </a:r>
          </a:p>
          <a:p>
            <a:pPr lvl="1"/>
            <a:r>
              <a:rPr lang="en-US" sz="2400" dirty="0"/>
              <a:t>Benefits: healthcare, vacation, disability</a:t>
            </a:r>
          </a:p>
          <a:p>
            <a:pPr lvl="1"/>
            <a:r>
              <a:rPr lang="en-US" sz="2400" dirty="0"/>
              <a:t>Finding new doctor, dentist, therapist, bank, childcare, house of worship, etc.</a:t>
            </a:r>
          </a:p>
          <a:p>
            <a:r>
              <a:rPr lang="en-US" sz="3000" dirty="0"/>
              <a:t>Reach out to current fellows/faculty for advice!</a:t>
            </a:r>
          </a:p>
        </p:txBody>
      </p:sp>
    </p:spTree>
    <p:extLst>
      <p:ext uri="{BB962C8B-B14F-4D97-AF65-F5344CB8AC3E}">
        <p14:creationId xmlns:p14="http://schemas.microsoft.com/office/powerpoint/2010/main" val="102405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CFAA3-7EA6-4D15-B151-C8103D4E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62" y="1068955"/>
            <a:ext cx="8381876" cy="53709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AB6957-9C37-4D68-87F9-2533ACAB4880}"/>
              </a:ext>
            </a:extLst>
          </p:cNvPr>
          <p:cNvSpPr txBox="1">
            <a:spLocks/>
          </p:cNvSpPr>
          <p:nvPr/>
        </p:nvSpPr>
        <p:spPr>
          <a:xfrm>
            <a:off x="291548" y="325368"/>
            <a:ext cx="11608904" cy="995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C-L Fellowship: Match Data</a:t>
            </a:r>
          </a:p>
        </p:txBody>
      </p:sp>
    </p:spTree>
    <p:extLst>
      <p:ext uri="{BB962C8B-B14F-4D97-AF65-F5344CB8AC3E}">
        <p14:creationId xmlns:p14="http://schemas.microsoft.com/office/powerpoint/2010/main" val="223679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6CC55-6355-4FD0-86CF-32F2FCF85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5" y="1051741"/>
            <a:ext cx="8174890" cy="54808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D86C6B-5A11-43B6-A074-0F47275275F5}"/>
              </a:ext>
            </a:extLst>
          </p:cNvPr>
          <p:cNvSpPr txBox="1">
            <a:spLocks/>
          </p:cNvSpPr>
          <p:nvPr/>
        </p:nvSpPr>
        <p:spPr>
          <a:xfrm>
            <a:off x="291548" y="325368"/>
            <a:ext cx="11608904" cy="995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C-L Fellowship: Match Data</a:t>
            </a:r>
          </a:p>
        </p:txBody>
      </p:sp>
    </p:spTree>
    <p:extLst>
      <p:ext uri="{BB962C8B-B14F-4D97-AF65-F5344CB8AC3E}">
        <p14:creationId xmlns:p14="http://schemas.microsoft.com/office/powerpoint/2010/main" val="231706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A1EE5-192F-4706-9557-82CDCE820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46" y="990225"/>
            <a:ext cx="7740108" cy="55424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79FEC7-84C8-4345-8970-47F549C24E73}"/>
              </a:ext>
            </a:extLst>
          </p:cNvPr>
          <p:cNvSpPr txBox="1">
            <a:spLocks/>
          </p:cNvSpPr>
          <p:nvPr/>
        </p:nvSpPr>
        <p:spPr>
          <a:xfrm>
            <a:off x="291548" y="325368"/>
            <a:ext cx="11608904" cy="995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C-L Fellowship: Match Data</a:t>
            </a:r>
          </a:p>
        </p:txBody>
      </p:sp>
    </p:spTree>
    <p:extLst>
      <p:ext uri="{BB962C8B-B14F-4D97-AF65-F5344CB8AC3E}">
        <p14:creationId xmlns:p14="http://schemas.microsoft.com/office/powerpoint/2010/main" val="375106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Resources for Prospective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363569"/>
            <a:ext cx="11105323" cy="5028165"/>
          </a:xfrm>
        </p:spPr>
        <p:txBody>
          <a:bodyPr>
            <a:noAutofit/>
          </a:bodyPr>
          <a:lstStyle/>
          <a:p>
            <a:r>
              <a:rPr lang="en-US" sz="3000" dirty="0"/>
              <a:t>APA Consultation-Liaison Psychiatry home page</a:t>
            </a:r>
          </a:p>
          <a:p>
            <a:r>
              <a:rPr lang="en-US" sz="3000" dirty="0"/>
              <a:t>APA Council on Consultation-Liaison Psychiatry (</a:t>
            </a:r>
            <a:r>
              <a:rPr lang="en-US" sz="3000" dirty="0" err="1"/>
              <a:t>CoCLP</a:t>
            </a:r>
            <a:r>
              <a:rPr lang="en-US" sz="3000" dirty="0"/>
              <a:t>)</a:t>
            </a:r>
          </a:p>
          <a:p>
            <a:r>
              <a:rPr lang="en-US" sz="3000" dirty="0"/>
              <a:t>ACLP Residents/Fellows Section</a:t>
            </a:r>
          </a:p>
          <a:p>
            <a:pPr lvl="1"/>
            <a:r>
              <a:rPr lang="en-US" sz="2600" dirty="0"/>
              <a:t>Guide: Becoming a CLP Fellow</a:t>
            </a:r>
          </a:p>
          <a:p>
            <a:pPr lvl="1"/>
            <a:r>
              <a:rPr lang="en-US" sz="2600" dirty="0"/>
              <a:t>Directory of US NRMP Match-Participating CL Fellowships</a:t>
            </a:r>
          </a:p>
          <a:p>
            <a:pPr lvl="1"/>
            <a:r>
              <a:rPr lang="en-US" sz="2600" dirty="0"/>
              <a:t>Common CLP Fellowship Application</a:t>
            </a:r>
          </a:p>
          <a:p>
            <a:r>
              <a:rPr lang="en-US" sz="3000" dirty="0"/>
              <a:t>ACLP Trainee Mentorship Program (due July 15)</a:t>
            </a:r>
          </a:p>
          <a:p>
            <a:r>
              <a:rPr lang="en-US" sz="3000" dirty="0"/>
              <a:t>ACLP Trainee Travel Award, Webb Fellowship (due July 1)</a:t>
            </a:r>
          </a:p>
          <a:p>
            <a:r>
              <a:rPr lang="en-US" sz="3000" dirty="0"/>
              <a:t>ACLP Early Career Psychiatrist (ECP) SIG and listserv!</a:t>
            </a:r>
          </a:p>
        </p:txBody>
      </p:sp>
    </p:spTree>
    <p:extLst>
      <p:ext uri="{BB962C8B-B14F-4D97-AF65-F5344CB8AC3E}">
        <p14:creationId xmlns:p14="http://schemas.microsoft.com/office/powerpoint/2010/main" val="232611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6" y="2904227"/>
            <a:ext cx="11608904" cy="104954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Applying to </a:t>
            </a:r>
            <a:br>
              <a:rPr lang="en-US" sz="7200" dirty="0"/>
            </a:br>
            <a:r>
              <a:rPr lang="en-US" sz="7200" dirty="0"/>
              <a:t>C-L Fellowship: Q&amp;A!</a:t>
            </a:r>
          </a:p>
        </p:txBody>
      </p:sp>
    </p:spTree>
    <p:extLst>
      <p:ext uri="{BB962C8B-B14F-4D97-AF65-F5344CB8AC3E}">
        <p14:creationId xmlns:p14="http://schemas.microsoft.com/office/powerpoint/2010/main" val="113623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/>
              <a:t>Sejal</a:t>
            </a:r>
            <a:r>
              <a:rPr lang="en-US" sz="3200" b="1" dirty="0"/>
              <a:t> Shah, MD</a:t>
            </a:r>
          </a:p>
          <a:p>
            <a:pPr marL="0" indent="0" algn="ctr">
              <a:buNone/>
            </a:pPr>
            <a:r>
              <a:rPr lang="en-US" sz="3200" dirty="0"/>
              <a:t>C-L Fellowship Director, Brigham and Women’s</a:t>
            </a:r>
          </a:p>
          <a:p>
            <a:pPr marL="0" indent="0" algn="ctr">
              <a:buNone/>
            </a:pPr>
            <a:r>
              <a:rPr lang="en-US" sz="3200" dirty="0"/>
              <a:t>Chair, APA Council on C-L Psychiatry (</a:t>
            </a:r>
            <a:r>
              <a:rPr lang="en-US" sz="3200" dirty="0" err="1"/>
              <a:t>CoCLP</a:t>
            </a:r>
            <a:r>
              <a:rPr lang="en-US" sz="3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7BAA2-2AAF-478A-88F2-C7F579DF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66" y="1038031"/>
            <a:ext cx="2721468" cy="38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Paul </a:t>
            </a:r>
            <a:r>
              <a:rPr lang="en-US" sz="3200" b="1" dirty="0" err="1"/>
              <a:t>Desan</a:t>
            </a:r>
            <a:r>
              <a:rPr lang="en-US" sz="3200" b="1" dirty="0"/>
              <a:t>, MD, PhD</a:t>
            </a:r>
          </a:p>
          <a:p>
            <a:pPr marL="0" indent="0" algn="ctr">
              <a:buNone/>
            </a:pPr>
            <a:r>
              <a:rPr lang="en-US" sz="3200" dirty="0"/>
              <a:t>C-L Fellowship Director, Yale</a:t>
            </a:r>
          </a:p>
          <a:p>
            <a:pPr marL="0" indent="0" algn="ctr">
              <a:buNone/>
            </a:pPr>
            <a:r>
              <a:rPr lang="en-US" sz="3200" dirty="0"/>
              <a:t>Chair, ACLP Education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B6127-589B-4819-90FF-1998A948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28" y="1071769"/>
            <a:ext cx="2448340" cy="36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Sara Nash, MD</a:t>
            </a:r>
          </a:p>
          <a:p>
            <a:pPr marL="0" indent="0" algn="ctr">
              <a:buNone/>
            </a:pPr>
            <a:r>
              <a:rPr lang="en-US" sz="3200" dirty="0"/>
              <a:t>C-L Fellowship Director, Columbia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07E-54B9-4DBF-B6DA-B12AC695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95" y="1016415"/>
            <a:ext cx="2518805" cy="37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6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070-0C53-425A-8B06-1EF08637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176"/>
            <a:ext cx="12192000" cy="1325563"/>
          </a:xfrm>
        </p:spPr>
        <p:txBody>
          <a:bodyPr/>
          <a:lstStyle/>
          <a:p>
            <a:pPr algn="ctr"/>
            <a:r>
              <a:rPr lang="en-US" sz="4000" dirty="0"/>
              <a:t>Webinar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60E0-9838-46CC-951D-667B232A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199626"/>
            <a:ext cx="11442583" cy="5352176"/>
          </a:xfrm>
        </p:spPr>
        <p:txBody>
          <a:bodyPr>
            <a:normAutofit/>
          </a:bodyPr>
          <a:lstStyle/>
          <a:p>
            <a:r>
              <a:rPr lang="en-US" sz="3200" dirty="0"/>
              <a:t>Overview of C-L fellowship application process (15 minutes)</a:t>
            </a:r>
          </a:p>
          <a:p>
            <a:pPr lvl="1"/>
            <a:r>
              <a:rPr lang="en-US" sz="3200" dirty="0"/>
              <a:t>Timeline</a:t>
            </a:r>
          </a:p>
          <a:p>
            <a:pPr lvl="1"/>
            <a:r>
              <a:rPr lang="en-US" sz="3200" dirty="0"/>
              <a:t>Application process</a:t>
            </a:r>
          </a:p>
          <a:p>
            <a:pPr lvl="1"/>
            <a:r>
              <a:rPr lang="en-US" sz="3200" dirty="0"/>
              <a:t>Data from 2019 fellowship Match</a:t>
            </a:r>
          </a:p>
          <a:p>
            <a:r>
              <a:rPr lang="en-US" sz="3200" dirty="0"/>
              <a:t>Introduction of C-L fellowship panel</a:t>
            </a:r>
          </a:p>
          <a:p>
            <a:r>
              <a:rPr lang="en-US" sz="3200" dirty="0"/>
              <a:t>Q&amp;A with attendees (45 minutes)</a:t>
            </a:r>
          </a:p>
        </p:txBody>
      </p:sp>
    </p:spTree>
    <p:extLst>
      <p:ext uri="{BB962C8B-B14F-4D97-AF65-F5344CB8AC3E}">
        <p14:creationId xmlns:p14="http://schemas.microsoft.com/office/powerpoint/2010/main" val="320732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Raymond Young, MD</a:t>
            </a:r>
          </a:p>
          <a:p>
            <a:pPr marL="0" indent="0" algn="ctr">
              <a:buNone/>
            </a:pPr>
            <a:r>
              <a:rPr lang="en-US" sz="3200" dirty="0"/>
              <a:t>C-L Fellowship Director, 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FEE9F-334E-4C6F-8B02-B5DBE4891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50" y="1053548"/>
            <a:ext cx="3103495" cy="36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/>
              <a:t>Kewchang</a:t>
            </a:r>
            <a:r>
              <a:rPr lang="en-US" sz="3200" b="1" dirty="0"/>
              <a:t> Lee, MD</a:t>
            </a:r>
          </a:p>
          <a:p>
            <a:pPr marL="0" indent="0" algn="ctr">
              <a:buNone/>
            </a:pPr>
            <a:r>
              <a:rPr lang="en-US" sz="3200" dirty="0"/>
              <a:t>C-L Fellowship Director, University of California-San Francisco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5F984-BD13-4EBE-B4C7-2E2311AAA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4" y="1053548"/>
            <a:ext cx="3034747" cy="36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Marcella </a:t>
            </a:r>
            <a:r>
              <a:rPr lang="en-US" sz="3200" b="1" dirty="0" err="1"/>
              <a:t>Pascualy</a:t>
            </a:r>
            <a:r>
              <a:rPr lang="en-US" sz="3200" b="1" dirty="0"/>
              <a:t>, MD</a:t>
            </a:r>
          </a:p>
          <a:p>
            <a:pPr marL="0" indent="0" algn="ctr">
              <a:buNone/>
            </a:pPr>
            <a:r>
              <a:rPr lang="en-US" sz="3200" dirty="0"/>
              <a:t>C-L Fellowship Director, University of Washington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BABEC-1029-40F3-BBAC-27946D45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30" y="1053548"/>
            <a:ext cx="2676939" cy="36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Fellowship: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/>
              <a:t>Abhisek</a:t>
            </a:r>
            <a:r>
              <a:rPr lang="en-US" sz="3200" b="1" dirty="0"/>
              <a:t> “Chandan” Khandai, MD</a:t>
            </a:r>
          </a:p>
          <a:p>
            <a:pPr marL="0" indent="0" algn="ctr">
              <a:buNone/>
            </a:pPr>
            <a:r>
              <a:rPr lang="en-US" sz="3200" dirty="0"/>
              <a:t>C-L Attending, University of Illinois at Chicago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B3A9F-9F10-4EE1-885C-3AC05CEE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68" y="1083528"/>
            <a:ext cx="3642060" cy="36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6" y="2663595"/>
            <a:ext cx="11608904" cy="104954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And now, for Q&amp;A!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0BC697-9534-4743-B31F-39DDB5D36784}"/>
              </a:ext>
            </a:extLst>
          </p:cNvPr>
          <p:cNvSpPr txBox="1">
            <a:spLocks/>
          </p:cNvSpPr>
          <p:nvPr/>
        </p:nvSpPr>
        <p:spPr>
          <a:xfrm>
            <a:off x="291546" y="4107777"/>
            <a:ext cx="11608904" cy="1049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/>
              <a:t>If you’d like to ask a question, please message “All panelists” via Zoom chat, and we will answer questions as they come in!</a:t>
            </a:r>
          </a:p>
          <a:p>
            <a:pPr algn="ctr"/>
            <a:r>
              <a:rPr lang="en-US" sz="3200" i="1" dirty="0"/>
              <a:t>If you want to ask a question confidentially, privately message Chandan and I will ask it for you!</a:t>
            </a:r>
          </a:p>
        </p:txBody>
      </p:sp>
    </p:spTree>
    <p:extLst>
      <p:ext uri="{BB962C8B-B14F-4D97-AF65-F5344CB8AC3E}">
        <p14:creationId xmlns:p14="http://schemas.microsoft.com/office/powerpoint/2010/main" val="42015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6" y="304201"/>
            <a:ext cx="11608904" cy="104954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Thank you for joining us!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0A40B35-F14F-4A25-A65A-A8C26BC3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1478875"/>
            <a:ext cx="4572000" cy="3429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1AE825-22FB-4AA9-85A2-832B3CC40D2B}"/>
              </a:ext>
            </a:extLst>
          </p:cNvPr>
          <p:cNvSpPr txBox="1">
            <a:spLocks/>
          </p:cNvSpPr>
          <p:nvPr/>
        </p:nvSpPr>
        <p:spPr>
          <a:xfrm>
            <a:off x="291546" y="4907876"/>
            <a:ext cx="11608904" cy="164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Special thanks to:</a:t>
            </a:r>
          </a:p>
          <a:p>
            <a:pPr algn="ctr"/>
            <a:r>
              <a:rPr lang="en-US" sz="2800" dirty="0"/>
              <a:t>Michelle </a:t>
            </a:r>
            <a:r>
              <a:rPr lang="en-US" sz="2800" dirty="0" err="1"/>
              <a:t>Dirst</a:t>
            </a:r>
            <a:r>
              <a:rPr lang="en-US" sz="2800" dirty="0"/>
              <a:t>, APA Director of Practice Management Policy</a:t>
            </a:r>
          </a:p>
          <a:p>
            <a:pPr algn="ctr"/>
            <a:r>
              <a:rPr lang="en-US" sz="2800" dirty="0"/>
              <a:t>James </a:t>
            </a:r>
            <a:r>
              <a:rPr lang="en-US" sz="2800" dirty="0" err="1"/>
              <a:t>Vrac</a:t>
            </a:r>
            <a:r>
              <a:rPr lang="en-US" sz="2800" dirty="0"/>
              <a:t>, ACLP Executive Director</a:t>
            </a:r>
          </a:p>
          <a:p>
            <a:pPr algn="ctr"/>
            <a:r>
              <a:rPr lang="en-US" sz="2800" dirty="0"/>
              <a:t>Our amazing panel!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1C2F68-BFBE-4DC9-9EB5-F76A9BADDF44}"/>
              </a:ext>
            </a:extLst>
          </p:cNvPr>
          <p:cNvSpPr txBox="1">
            <a:spLocks/>
          </p:cNvSpPr>
          <p:nvPr/>
        </p:nvSpPr>
        <p:spPr>
          <a:xfrm>
            <a:off x="8416972" y="2202793"/>
            <a:ext cx="3483478" cy="198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05A2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If you still have questions, email Michelle </a:t>
            </a:r>
            <a:r>
              <a:rPr lang="en-US" sz="2400" dirty="0" err="1"/>
              <a:t>Dirst</a:t>
            </a:r>
            <a:r>
              <a:rPr lang="en-US" sz="2400" dirty="0"/>
              <a:t> at </a:t>
            </a:r>
            <a:r>
              <a:rPr lang="en-US" sz="2400" dirty="0">
                <a:hlinkClick r:id="rId4"/>
              </a:rPr>
              <a:t>mdirst@psych.org</a:t>
            </a:r>
            <a:r>
              <a:rPr lang="en-US" sz="2400" dirty="0"/>
              <a:t> and she’ll forward them to us!</a:t>
            </a:r>
          </a:p>
        </p:txBody>
      </p:sp>
    </p:spTree>
    <p:extLst>
      <p:ext uri="{BB962C8B-B14F-4D97-AF65-F5344CB8AC3E}">
        <p14:creationId xmlns:p14="http://schemas.microsoft.com/office/powerpoint/2010/main" val="291533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070-0C53-425A-8B06-1EF08637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176"/>
            <a:ext cx="12192000" cy="1325563"/>
          </a:xfrm>
        </p:spPr>
        <p:txBody>
          <a:bodyPr/>
          <a:lstStyle/>
          <a:p>
            <a:pPr algn="ctr"/>
            <a:r>
              <a:rPr lang="en-US" sz="4000" dirty="0"/>
              <a:t>C-L Psychiatry Especially Prominent in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60E0-9838-46CC-951D-667B232A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588168"/>
            <a:ext cx="11516848" cy="4963634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Treating neuropsychiatric adverse effects of COVID-19 and its treatments</a:t>
            </a:r>
          </a:p>
          <a:p>
            <a:pPr lvl="1"/>
            <a:r>
              <a:rPr lang="en-US" sz="3200" dirty="0"/>
              <a:t>Helping patients and families cope with psychological impact of COVID-19</a:t>
            </a:r>
          </a:p>
          <a:p>
            <a:pPr lvl="1"/>
            <a:r>
              <a:rPr lang="en-US" sz="3200" dirty="0"/>
              <a:t>Advocating for psychiatric care of underserved during COVID-19 </a:t>
            </a:r>
          </a:p>
          <a:p>
            <a:pPr lvl="1"/>
            <a:r>
              <a:rPr lang="en-US" sz="3200" dirty="0"/>
              <a:t>Serving as psychological support for hospital systems during COVID-19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0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070-0C53-425A-8B06-1EF08637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176"/>
            <a:ext cx="12192000" cy="1325563"/>
          </a:xfrm>
        </p:spPr>
        <p:txBody>
          <a:bodyPr/>
          <a:lstStyle/>
          <a:p>
            <a:pPr algn="ctr"/>
            <a:r>
              <a:rPr lang="en-US" sz="4000" dirty="0"/>
              <a:t>C-L Psychiatry Has Many Facets!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60E0-9838-46CC-951D-667B232A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9" y="1282754"/>
            <a:ext cx="5597311" cy="5352176"/>
          </a:xfrm>
        </p:spPr>
        <p:txBody>
          <a:bodyPr>
            <a:normAutofit/>
          </a:bodyPr>
          <a:lstStyle/>
          <a:p>
            <a:r>
              <a:rPr lang="en-US" sz="3000" dirty="0"/>
              <a:t>Inpatient Consults (general)</a:t>
            </a:r>
          </a:p>
          <a:p>
            <a:r>
              <a:rPr lang="en-US" sz="3000" dirty="0"/>
              <a:t>Emergency Psychiatry</a:t>
            </a:r>
          </a:p>
          <a:p>
            <a:r>
              <a:rPr lang="en-US" sz="3000" dirty="0"/>
              <a:t>Women’s Mental Health, Perinatal Psychiatry</a:t>
            </a:r>
          </a:p>
          <a:p>
            <a:r>
              <a:rPr lang="en-US" sz="3000" dirty="0"/>
              <a:t>Psycho-Oncology</a:t>
            </a:r>
          </a:p>
          <a:p>
            <a:r>
              <a:rPr lang="en-US" sz="3000" dirty="0"/>
              <a:t>Transplant Psychiatry</a:t>
            </a:r>
          </a:p>
          <a:p>
            <a:r>
              <a:rPr lang="en-US" sz="3000" dirty="0"/>
              <a:t>Cardiac Psychiatry</a:t>
            </a:r>
          </a:p>
          <a:p>
            <a:r>
              <a:rPr lang="en-US" sz="3000" dirty="0"/>
              <a:t>Neuropsychiatry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DB6354-4914-4799-820E-92A1614F6AB8}"/>
              </a:ext>
            </a:extLst>
          </p:cNvPr>
          <p:cNvSpPr txBox="1">
            <a:spLocks/>
          </p:cNvSpPr>
          <p:nvPr/>
        </p:nvSpPr>
        <p:spPr>
          <a:xfrm>
            <a:off x="6096000" y="1282754"/>
            <a:ext cx="5597311" cy="535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Addictions</a:t>
            </a:r>
          </a:p>
          <a:p>
            <a:r>
              <a:rPr lang="en-US" sz="3000" dirty="0"/>
              <a:t>Pain Psychiatry</a:t>
            </a:r>
          </a:p>
          <a:p>
            <a:r>
              <a:rPr lang="en-US" sz="3000" dirty="0"/>
              <a:t>Burns/Trauma Psychiatry</a:t>
            </a:r>
          </a:p>
          <a:p>
            <a:r>
              <a:rPr lang="en-US" sz="3000" dirty="0"/>
              <a:t>HIV/AIDS Psychiatry</a:t>
            </a:r>
          </a:p>
          <a:p>
            <a:r>
              <a:rPr lang="en-US" sz="3000" dirty="0"/>
              <a:t>Pediatric C-L</a:t>
            </a:r>
          </a:p>
          <a:p>
            <a:r>
              <a:rPr lang="en-US" sz="3000" dirty="0"/>
              <a:t>Proactive C-L</a:t>
            </a:r>
          </a:p>
          <a:p>
            <a:r>
              <a:rPr lang="en-US" sz="3000" dirty="0"/>
              <a:t>Integrated and Collaborative Care</a:t>
            </a:r>
          </a:p>
        </p:txBody>
      </p:sp>
    </p:spTree>
    <p:extLst>
      <p:ext uri="{BB962C8B-B14F-4D97-AF65-F5344CB8AC3E}">
        <p14:creationId xmlns:p14="http://schemas.microsoft.com/office/powerpoint/2010/main" val="127494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2020-2021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355427"/>
            <a:ext cx="11608904" cy="502816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July 2020: Contact programs inquiring about C-L fellowship positions</a:t>
            </a:r>
          </a:p>
          <a:p>
            <a:endParaRPr lang="en-US" sz="3200" dirty="0"/>
          </a:p>
          <a:p>
            <a:r>
              <a:rPr lang="en-US" sz="3200" dirty="0"/>
              <a:t>July-September 2020: Complete, send out C-L fellowship applications (rolling cycle)</a:t>
            </a:r>
          </a:p>
          <a:p>
            <a:endParaRPr lang="en-US" sz="3200" dirty="0"/>
          </a:p>
          <a:p>
            <a:r>
              <a:rPr lang="en-US" sz="3200" dirty="0"/>
              <a:t>September-November 2020: Fellowship interviews</a:t>
            </a:r>
          </a:p>
          <a:p>
            <a:endParaRPr lang="en-US" sz="3200" dirty="0"/>
          </a:p>
          <a:p>
            <a:r>
              <a:rPr lang="en-US" sz="3200" dirty="0"/>
              <a:t>December 16: NRMP Rank lists due for both applicants and programs</a:t>
            </a:r>
          </a:p>
          <a:p>
            <a:endParaRPr lang="en-US" sz="3200" dirty="0"/>
          </a:p>
          <a:p>
            <a:r>
              <a:rPr lang="en-US" sz="3200" dirty="0"/>
              <a:t>January 6: C-L Fellowship Match!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5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66342"/>
            <a:ext cx="11873948" cy="1325563"/>
          </a:xfrm>
        </p:spPr>
        <p:txBody>
          <a:bodyPr/>
          <a:lstStyle/>
          <a:p>
            <a:pPr algn="ctr"/>
            <a:r>
              <a:rPr lang="en-US" sz="4000" dirty="0"/>
              <a:t>C-L Fellowship: Deciding Where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5028165"/>
          </a:xfrm>
        </p:spPr>
        <p:txBody>
          <a:bodyPr>
            <a:noAutofit/>
          </a:bodyPr>
          <a:lstStyle/>
          <a:p>
            <a:r>
              <a:rPr lang="en-US" sz="2800" dirty="0"/>
              <a:t>Geographic location</a:t>
            </a:r>
          </a:p>
          <a:p>
            <a:r>
              <a:rPr lang="en-US" sz="2800" dirty="0"/>
              <a:t>Reputation: fellowship, residency, department, medical center</a:t>
            </a:r>
          </a:p>
          <a:p>
            <a:r>
              <a:rPr lang="en-US" sz="2800" dirty="0"/>
              <a:t>Number of fellows per year</a:t>
            </a:r>
          </a:p>
          <a:p>
            <a:r>
              <a:rPr lang="en-US" sz="2800" dirty="0"/>
              <a:t>Consult volume, workflow, team composition</a:t>
            </a:r>
          </a:p>
          <a:p>
            <a:r>
              <a:rPr lang="en-US" sz="2800" dirty="0"/>
              <a:t>Clinical experiences, inpatient vs outpatient</a:t>
            </a:r>
          </a:p>
          <a:p>
            <a:r>
              <a:rPr lang="en-US" sz="2800" dirty="0"/>
              <a:t>Didactics, extra-clinical opportunities</a:t>
            </a:r>
          </a:p>
          <a:p>
            <a:r>
              <a:rPr lang="en-US" sz="2800" dirty="0"/>
              <a:t>Academic time, research, teaching</a:t>
            </a:r>
          </a:p>
          <a:p>
            <a:r>
              <a:rPr lang="en-US" sz="2800" dirty="0"/>
              <a:t>Particular faculty and supervisors</a:t>
            </a:r>
          </a:p>
          <a:p>
            <a:r>
              <a:rPr lang="en-US" sz="2800" dirty="0"/>
              <a:t>Moonlighting</a:t>
            </a:r>
          </a:p>
        </p:txBody>
      </p:sp>
    </p:spTree>
    <p:extLst>
      <p:ext uri="{BB962C8B-B14F-4D97-AF65-F5344CB8AC3E}">
        <p14:creationId xmlns:p14="http://schemas.microsoft.com/office/powerpoint/2010/main" val="4145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Contacting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396370"/>
            <a:ext cx="11105323" cy="5028165"/>
          </a:xfrm>
        </p:spPr>
        <p:txBody>
          <a:bodyPr>
            <a:noAutofit/>
          </a:bodyPr>
          <a:lstStyle/>
          <a:p>
            <a:r>
              <a:rPr lang="en-US" dirty="0"/>
              <a:t>July: Contact each program you’re interested in, brief and professional email indicating your interest and requesting additional information and/or application materials</a:t>
            </a:r>
          </a:p>
          <a:p>
            <a:endParaRPr lang="en-US" sz="2400" dirty="0"/>
          </a:p>
          <a:p>
            <a:r>
              <a:rPr lang="en-US" sz="2400" dirty="0"/>
              <a:t>Example email:</a:t>
            </a:r>
          </a:p>
          <a:p>
            <a:pPr marL="0" indent="0">
              <a:buNone/>
            </a:pPr>
            <a:r>
              <a:rPr lang="en-US" sz="2000" i="1" dirty="0"/>
              <a:t>Dear Dr. Shah,</a:t>
            </a:r>
          </a:p>
          <a:p>
            <a:pPr marL="0" indent="0">
              <a:buNone/>
            </a:pPr>
            <a:r>
              <a:rPr lang="en-US" sz="2000" i="1" dirty="0"/>
              <a:t>Hello! Hope this finds you well! I am applying for C-L fellowship this summer, and wanted to email you with my strong interest in Brigham's fellowship. </a:t>
            </a:r>
          </a:p>
          <a:p>
            <a:pPr marL="0" indent="0">
              <a:buNone/>
            </a:pPr>
            <a:r>
              <a:rPr lang="en-US" sz="2000" i="1" dirty="0"/>
              <a:t>I also wanted to ask if you could please send me any formal application materials and requirements, as directed on the website. Looking forward to applying to the fellowship; have a nice weekend!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Sincerely,</a:t>
            </a:r>
          </a:p>
          <a:p>
            <a:pPr marL="0" indent="0">
              <a:buNone/>
            </a:pPr>
            <a:r>
              <a:rPr lang="en-US" sz="2000" i="1" dirty="0"/>
              <a:t>Chandan Khandai</a:t>
            </a:r>
          </a:p>
          <a:p>
            <a:pPr marL="0" indent="0">
              <a:buNone/>
            </a:pPr>
            <a:r>
              <a:rPr lang="en-US" sz="2000" i="1" dirty="0"/>
              <a:t>PGY-4 Psychiatry, Northwestern</a:t>
            </a:r>
          </a:p>
        </p:txBody>
      </p:sp>
    </p:spTree>
    <p:extLst>
      <p:ext uri="{BB962C8B-B14F-4D97-AF65-F5344CB8AC3E}">
        <p14:creationId xmlns:p14="http://schemas.microsoft.com/office/powerpoint/2010/main" val="292499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66342"/>
            <a:ext cx="11873948" cy="1325563"/>
          </a:xfrm>
        </p:spPr>
        <p:txBody>
          <a:bodyPr/>
          <a:lstStyle/>
          <a:p>
            <a:pPr algn="ctr"/>
            <a:r>
              <a:rPr lang="en-US" sz="4000" dirty="0"/>
              <a:t>C-L Fellowship: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372636"/>
            <a:ext cx="11105323" cy="5028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/>
              <a:t>Will vary based on program! May include any/all of the following:</a:t>
            </a:r>
          </a:p>
          <a:p>
            <a:r>
              <a:rPr lang="en-US" dirty="0"/>
              <a:t>Common CLP fellowship application vs institutional application forms</a:t>
            </a:r>
          </a:p>
          <a:p>
            <a:r>
              <a:rPr lang="en-US" dirty="0"/>
              <a:t>Personal statement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3 Letters of Recommendation (including 1 from residency PD)</a:t>
            </a:r>
          </a:p>
          <a:p>
            <a:r>
              <a:rPr lang="en-US" dirty="0"/>
              <a:t>Licensure forms (state, DEA)</a:t>
            </a:r>
          </a:p>
          <a:p>
            <a:r>
              <a:rPr lang="en-US" dirty="0"/>
              <a:t>Medical degree</a:t>
            </a:r>
          </a:p>
          <a:p>
            <a:r>
              <a:rPr lang="en-US" dirty="0"/>
              <a:t>Medical school dean’s letter</a:t>
            </a:r>
          </a:p>
          <a:p>
            <a:r>
              <a:rPr lang="en-US" dirty="0"/>
              <a:t>USMLE score report</a:t>
            </a:r>
          </a:p>
          <a:p>
            <a:r>
              <a:rPr lang="en-US" dirty="0"/>
              <a:t>International: ECFMG certificate, visa paperwork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21867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5028165"/>
          </a:xfrm>
        </p:spPr>
        <p:txBody>
          <a:bodyPr>
            <a:noAutofit/>
          </a:bodyPr>
          <a:lstStyle/>
          <a:p>
            <a:r>
              <a:rPr lang="en-US" dirty="0"/>
              <a:t>May 11: AAMC workgroup recommends </a:t>
            </a:r>
            <a:r>
              <a:rPr lang="en-US" i="1" dirty="0"/>
              <a:t>virtual</a:t>
            </a:r>
            <a:r>
              <a:rPr lang="en-US" dirty="0"/>
              <a:t> interviews for residency and fellowship, including for local applicants</a:t>
            </a:r>
          </a:p>
          <a:p>
            <a:r>
              <a:rPr lang="en-US" dirty="0"/>
              <a:t>Days off: Interview/academic days vs vacation days</a:t>
            </a:r>
          </a:p>
          <a:p>
            <a:r>
              <a:rPr lang="en-US" dirty="0"/>
              <a:t>August-October: Interview invites go out- reply promptly!</a:t>
            </a:r>
          </a:p>
          <a:p>
            <a:r>
              <a:rPr lang="en-US" dirty="0"/>
              <a:t>September-November: Interviews!</a:t>
            </a:r>
          </a:p>
          <a:p>
            <a:r>
              <a:rPr lang="en-US" dirty="0"/>
              <a:t>General tips:</a:t>
            </a:r>
          </a:p>
          <a:p>
            <a:pPr lvl="1"/>
            <a:r>
              <a:rPr lang="en-US" sz="2400" dirty="0"/>
              <a:t>Ensure a quiet place with good wi-fi and lighting for virtual interviews</a:t>
            </a:r>
          </a:p>
          <a:p>
            <a:pPr lvl="1"/>
            <a:r>
              <a:rPr lang="en-US" sz="2400" dirty="0"/>
              <a:t>Create a list of questions you may want to ask during the interview</a:t>
            </a:r>
          </a:p>
          <a:p>
            <a:pPr lvl="1"/>
            <a:r>
              <a:rPr lang="en-US" sz="2400" dirty="0"/>
              <a:t>Keep a copy of your application for each program, know what you said!</a:t>
            </a:r>
          </a:p>
          <a:p>
            <a:pPr lvl="1"/>
            <a:r>
              <a:rPr lang="en-US" sz="2400" dirty="0"/>
              <a:t>Have pdfs of your CV, publications available if needed to send to interviewers</a:t>
            </a:r>
          </a:p>
          <a:p>
            <a:pPr lvl="1"/>
            <a:endParaRPr lang="en-US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19386109"/>
      </p:ext>
    </p:extLst>
  </p:cSld>
  <p:clrMapOvr>
    <a:masterClrMapping/>
  </p:clrMapOvr>
</p:sld>
</file>

<file path=ppt/theme/theme1.xml><?xml version="1.0" encoding="utf-8"?>
<a:theme xmlns:a="http://schemas.openxmlformats.org/drawingml/2006/main" name="APM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B7F35BAB62E459D559428A31CA9C2" ma:contentTypeVersion="16" ma:contentTypeDescription="Create a new document." ma:contentTypeScope="" ma:versionID="2bbf0bc552d178a1d414d39346039b1b">
  <xsd:schema xmlns:xsd="http://www.w3.org/2001/XMLSchema" xmlns:xs="http://www.w3.org/2001/XMLSchema" xmlns:p="http://schemas.microsoft.com/office/2006/metadata/properties" xmlns:ns1="http://schemas.microsoft.com/sharepoint/v3" xmlns:ns2="7f3cf475-0395-4332-a22f-87d7b85be7f2" xmlns:ns3="d5af13c4-72b1-41c9-8507-7e9ed24d93ac" targetNamespace="http://schemas.microsoft.com/office/2006/metadata/properties" ma:root="true" ma:fieldsID="2a2a294c30ef4e4f1cc2bc4fba449a82" ns1:_="" ns2:_="" ns3:_="">
    <xsd:import namespace="http://schemas.microsoft.com/sharepoint/v3"/>
    <xsd:import namespace="7f3cf475-0395-4332-a22f-87d7b85be7f2"/>
    <xsd:import namespace="d5af13c4-72b1-41c9-8507-7e9ed24d9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f475-0395-4332-a22f-87d7b85be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3c4-72b1-41c9-8507-7e9ed24d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F9EE7F-82E1-4A4A-ACA8-B0A781BE4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EF26F-FE4B-45DF-862D-F79D4E8E5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3cf475-0395-4332-a22f-87d7b85be7f2"/>
    <ds:schemaRef ds:uri="d5af13c4-72b1-41c9-8507-7e9ed24d9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60AA4B-0C74-43BA-862E-50B2110804B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f3cf475-0395-4332-a22f-87d7b85be7f2"/>
    <ds:schemaRef ds:uri="http://www.w3.org/XML/1998/namespace"/>
    <ds:schemaRef ds:uri="http://purl.org/dc/dcmitype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ACLP_template</Template>
  <TotalTime>805</TotalTime>
  <Words>1179</Words>
  <Application>Microsoft Office PowerPoint</Application>
  <PresentationFormat>Widescreen</PresentationFormat>
  <Paragraphs>168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Grande</vt:lpstr>
      <vt:lpstr>Wingdings</vt:lpstr>
      <vt:lpstr>APM template</vt:lpstr>
      <vt:lpstr>Applying to C-L Fellowship During COVID-19</vt:lpstr>
      <vt:lpstr>Webinar Outline</vt:lpstr>
      <vt:lpstr>C-L Psychiatry Especially Prominent in COVID-19</vt:lpstr>
      <vt:lpstr>C-L Psychiatry Has Many Facets!</vt:lpstr>
      <vt:lpstr>C-L Fellowship: 2020-2021 Timeline</vt:lpstr>
      <vt:lpstr>C-L Fellowship: Deciding Where to Apply</vt:lpstr>
      <vt:lpstr>C-L Fellowship: Contacting Programs</vt:lpstr>
      <vt:lpstr>C-L Fellowship: Application Materials</vt:lpstr>
      <vt:lpstr>C-L Fellowship: Interviews</vt:lpstr>
      <vt:lpstr>C-L Fellowship: Ranking and Match Process</vt:lpstr>
      <vt:lpstr>C-L Fellowship: Post-Match</vt:lpstr>
      <vt:lpstr>PowerPoint Presentation</vt:lpstr>
      <vt:lpstr>PowerPoint Presentation</vt:lpstr>
      <vt:lpstr>PowerPoint Presentation</vt:lpstr>
      <vt:lpstr>Resources for Prospective Applicants</vt:lpstr>
      <vt:lpstr>Applying to  C-L Fellowship: Q&amp;A!</vt:lpstr>
      <vt:lpstr>Applying to C-L Fellowship: Q&amp;A Panel</vt:lpstr>
      <vt:lpstr>Applying to C-L Fellowship: Q&amp;A Panel</vt:lpstr>
      <vt:lpstr>Applying to C-L Fellowship: Q&amp;A Panel</vt:lpstr>
      <vt:lpstr>Applying to C-L Fellowship: Q&amp;A Panel</vt:lpstr>
      <vt:lpstr>Applying to C-L Fellowship: Q&amp;A Panel</vt:lpstr>
      <vt:lpstr>Applying to C-L Fellowship: Q&amp;A Panel</vt:lpstr>
      <vt:lpstr>Applying to C-L Fellowship: Q&amp;A Panel</vt:lpstr>
      <vt:lpstr>And now, for Q&amp;A!</vt:lpstr>
      <vt:lpstr>Thank you for joining us!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C-L Fellowship During COVID-19</dc:title>
  <dc:creator>Chandan Khandai</dc:creator>
  <cp:lastModifiedBy>Chandan Khandai</cp:lastModifiedBy>
  <cp:revision>10</cp:revision>
  <dcterms:created xsi:type="dcterms:W3CDTF">2020-06-11T02:19:56Z</dcterms:created>
  <dcterms:modified xsi:type="dcterms:W3CDTF">2020-06-15T04:17:00Z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0x010100381B7F35BAB62E459D559428A31CA9C2</vt:lpwstr>
  </property>
</Properties>
</file>