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9"/>
  </p:notesMasterIdLst>
  <p:sldIdLst>
    <p:sldId id="256" r:id="rId3"/>
    <p:sldId id="257" r:id="rId4"/>
    <p:sldId id="312" r:id="rId5"/>
    <p:sldId id="258" r:id="rId6"/>
    <p:sldId id="259" r:id="rId7"/>
    <p:sldId id="260" r:id="rId8"/>
    <p:sldId id="261" r:id="rId9"/>
    <p:sldId id="262" r:id="rId10"/>
    <p:sldId id="263" r:id="rId11"/>
    <p:sldId id="264" r:id="rId12"/>
    <p:sldId id="265" r:id="rId13"/>
    <p:sldId id="314"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1" r:id="rId47"/>
    <p:sldId id="315" r:id="rId48"/>
    <p:sldId id="316" r:id="rId49"/>
    <p:sldId id="302" r:id="rId50"/>
    <p:sldId id="303" r:id="rId51"/>
    <p:sldId id="304" r:id="rId52"/>
    <p:sldId id="305" r:id="rId53"/>
    <p:sldId id="306" r:id="rId54"/>
    <p:sldId id="307" r:id="rId55"/>
    <p:sldId id="308" r:id="rId56"/>
    <p:sldId id="309" r:id="rId57"/>
    <p:sldId id="31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snapToObject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7ED49-5810-034E-BB63-FE7D003C486B}" type="datetimeFigureOut">
              <a:rPr lang="en-US" smtClean="0"/>
              <a:pPr/>
              <a:t>6/6/19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D39FD-6233-2241-AC30-7BCD6492E11F}" type="slidenum">
              <a:rPr lang="en-US" smtClean="0"/>
              <a:pPr/>
              <a:t>‹#›</a:t>
            </a:fld>
            <a:endParaRPr lang="en-US"/>
          </a:p>
        </p:txBody>
      </p:sp>
    </p:spTree>
    <p:extLst>
      <p:ext uri="{BB962C8B-B14F-4D97-AF65-F5344CB8AC3E}">
        <p14:creationId xmlns:p14="http://schemas.microsoft.com/office/powerpoint/2010/main" val="1305023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4BC422-D69A-EC46-8FD4-029CEF7FC22D}"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3FD1836-F8E0-7F4C-87AC-92670C93D87F}" type="slidenum">
              <a:rPr lang="en-US">
                <a:solidFill>
                  <a:prstClr val="black"/>
                </a:solidFill>
              </a:rPr>
              <a:pPr/>
              <a:t>33</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E8B0C8-D42A-A44C-83E7-C81078FAD97F}" type="slidenum">
              <a:rPr lang="en-US">
                <a:solidFill>
                  <a:prstClr val="black"/>
                </a:solidFill>
              </a:rPr>
              <a:pPr/>
              <a:t>35</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dirty="0">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5C74C-F535-DD47-B590-1CCBCC798B7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dirty="0">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endParaRPr lang="en-US" dirty="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3B5B1-0B80-FF46-8AB6-E43D765F7547}" type="slidenum">
              <a:rPr lang="en-US">
                <a:solidFill>
                  <a:prstClr val="black"/>
                </a:solidFill>
              </a:rPr>
              <a:pPr/>
              <a:t>50</a:t>
            </a:fld>
            <a:endParaRPr lang="en-US">
              <a:solidFill>
                <a:prstClr val="black"/>
              </a:solidFill>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atin typeface="Times New Roman"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E255F-9DF9-074A-A9FD-BD8B46BBA842}" type="slidenum">
              <a:rPr lang="en-US">
                <a:solidFill>
                  <a:prstClr val="black"/>
                </a:solidFill>
              </a:rPr>
              <a:pPr/>
              <a:t>54</a:t>
            </a:fld>
            <a:endParaRPr lang="en-US">
              <a:solidFill>
                <a:prstClr val="black"/>
              </a:solidFill>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DC23A3-192B-134E-95F0-79578D4263B8}" type="slidenum">
              <a:rPr lang="en-US">
                <a:solidFill>
                  <a:prstClr val="black"/>
                </a:solidFill>
                <a:latin typeface="Arial" pitchFamily="1" charset="0"/>
              </a:rPr>
              <a:pPr/>
              <a:t>55</a:t>
            </a:fld>
            <a:endParaRPr lang="en-US">
              <a:solidFill>
                <a:prstClr val="black"/>
              </a:solidFill>
              <a:latin typeface="Arial" pitchFamily="1"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02FA06-7D88-AC4F-982F-4E6073329348}"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1EDC55D2-91F9-3F46-955C-C0609F70C80E}" type="slidenum">
              <a:rPr lang="en-US">
                <a:solidFill>
                  <a:prstClr val="black"/>
                </a:solidFill>
              </a:rPr>
              <a:pPr/>
              <a:t>9</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02FA06-7D88-AC4F-982F-4E6073329348}"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D39FD-6233-2241-AC30-7BCD6492E11F}" type="slidenum">
              <a:rPr lang="en-US" smtClean="0"/>
              <a:pPr/>
              <a:t>26</a:t>
            </a:fld>
            <a:endParaRPr lang="en-US"/>
          </a:p>
        </p:txBody>
      </p:sp>
    </p:spTree>
    <p:extLst>
      <p:ext uri="{BB962C8B-B14F-4D97-AF65-F5344CB8AC3E}">
        <p14:creationId xmlns:p14="http://schemas.microsoft.com/office/powerpoint/2010/main" val="376480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0D3F3AD-ACEB-5145-B358-89EA1698582C}" type="slidenum">
              <a:rPr lang="en-US">
                <a:solidFill>
                  <a:prstClr val="black"/>
                </a:solidFill>
              </a:rPr>
              <a:pPr/>
              <a:t>30</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3B80CA-BA8D-174D-8D7A-065B126152CF}" type="slidenum">
              <a:rPr lang="en-US">
                <a:solidFill>
                  <a:srgbClr val="000000"/>
                </a:solidFill>
              </a:rPr>
              <a:pPr/>
              <a:t>31</a:t>
            </a:fld>
            <a:endParaRPr lang="en-US">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CED9F8A-74AF-3049-83AC-8365809E4C35}" type="slidenum">
              <a:rPr lang="en-US">
                <a:solidFill>
                  <a:prstClr val="black"/>
                </a:solidFill>
              </a:rPr>
              <a:pPr/>
              <a:t>32</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7F39DF-E458-3E47-854A-63968BA45C89}"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F39DF-E458-3E47-854A-63968BA45C89}"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F39DF-E458-3E47-854A-63968BA45C89}"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187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157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365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562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599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F39DF-E458-3E47-854A-63968BA45C89}"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7F39DF-E458-3E47-854A-63968BA45C89}"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7F39DF-E458-3E47-854A-63968BA45C89}" type="datetimeFigureOut">
              <a:rPr lang="en-US" smtClean="0"/>
              <a:pPr/>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7F39DF-E458-3E47-854A-63968BA45C89}" type="datetimeFigureOut">
              <a:rPr lang="en-US" smtClean="0"/>
              <a:pPr/>
              <a:t>6/6/19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7F39DF-E458-3E47-854A-63968BA45C89}" type="datetimeFigureOut">
              <a:rPr lang="en-US" smtClean="0"/>
              <a:pPr/>
              <a:t>6/6/19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F39DF-E458-3E47-854A-63968BA45C89}" type="datetimeFigureOut">
              <a:rPr lang="en-US" smtClean="0"/>
              <a:pPr/>
              <a:t>6/6/19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7F39DF-E458-3E47-854A-63968BA45C89}" type="datetimeFigureOut">
              <a:rPr lang="en-US" smtClean="0"/>
              <a:pPr/>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7F39DF-E458-3E47-854A-63968BA45C89}" type="datetimeFigureOut">
              <a:rPr lang="en-US" smtClean="0"/>
              <a:pPr/>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10199-D314-0940-B9A0-9BE35C8F5E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F39DF-E458-3E47-854A-63968BA45C89}" type="datetimeFigureOut">
              <a:rPr lang="en-US" smtClean="0"/>
              <a:pPr/>
              <a:t>6/6/19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10199-D314-0940-B9A0-9BE35C8F5E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829D-513C-2042-AC8C-0277A06508C6}" type="datetimeFigureOut">
              <a:rPr lang="en-US" smtClean="0">
                <a:solidFill>
                  <a:prstClr val="white">
                    <a:tint val="75000"/>
                  </a:prstClr>
                </a:solidFill>
              </a:rPr>
              <a:pPr/>
              <a:t>6/6/19</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96FD7-6507-704D-937C-00F46E8429C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40653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Macintosh%20HD:Users:maryanncohen:Documents:My%20Documents:Differentiation%20of%20delirium%20and%20dementia%20in%20Persons%20with%20HIV.docx!OLE_LINK1"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www.apm.org/sigs/oap" TargetMode="External"/><Relationship Id="rId2" Type="http://schemas.openxmlformats.org/officeDocument/2006/relationships/hyperlink" Target="mailto:macohen@nyc.rr.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01636" y="255642"/>
            <a:ext cx="8304092" cy="3641504"/>
          </a:xfrm>
        </p:spPr>
        <p:txBody>
          <a:bodyPr>
            <a:normAutofit fontScale="90000"/>
          </a:bodyPr>
          <a:lstStyle/>
          <a:p>
            <a:br>
              <a:rPr lang="en-US" dirty="0"/>
            </a:br>
            <a:br>
              <a:rPr lang="en-US" dirty="0"/>
            </a:br>
            <a:r>
              <a:rPr lang="en-US" dirty="0">
                <a:solidFill>
                  <a:srgbClr val="FFFF00"/>
                </a:solidFill>
              </a:rPr>
              <a:t>A Practical Approach to HIV-Associated </a:t>
            </a:r>
            <a:r>
              <a:rPr lang="en-US" dirty="0" err="1">
                <a:solidFill>
                  <a:srgbClr val="FFFF00"/>
                </a:solidFill>
              </a:rPr>
              <a:t>Neurocognitive</a:t>
            </a:r>
            <a:r>
              <a:rPr lang="en-US" dirty="0">
                <a:solidFill>
                  <a:srgbClr val="FFFF00"/>
                </a:solidFill>
              </a:rPr>
              <a:t> Disorders </a:t>
            </a:r>
            <a:br>
              <a:rPr lang="en-US" b="1" dirty="0">
                <a:solidFill>
                  <a:srgbClr val="FFFF00"/>
                </a:solidFill>
              </a:rPr>
            </a:br>
            <a:br>
              <a:rPr lang="en-US" dirty="0"/>
            </a:br>
            <a:endParaRPr lang="en-US" dirty="0"/>
          </a:p>
        </p:txBody>
      </p:sp>
      <p:sp>
        <p:nvSpPr>
          <p:cNvPr id="48131" name="Subtitle 2"/>
          <p:cNvSpPr>
            <a:spLocks noGrp="1"/>
          </p:cNvSpPr>
          <p:nvPr>
            <p:ph type="subTitle" idx="1"/>
          </p:nvPr>
        </p:nvSpPr>
        <p:spPr>
          <a:xfrm>
            <a:off x="635001" y="4081690"/>
            <a:ext cx="7823198" cy="2344509"/>
          </a:xfrm>
        </p:spPr>
        <p:txBody>
          <a:bodyPr>
            <a:normAutofit/>
          </a:bodyPr>
          <a:lstStyle/>
          <a:p>
            <a:r>
              <a:rPr lang="en-US" sz="2800" dirty="0">
                <a:solidFill>
                  <a:schemeClr val="tx1"/>
                </a:solidFill>
              </a:rPr>
              <a:t>Drexel University College of Medicine</a:t>
            </a:r>
          </a:p>
          <a:p>
            <a:r>
              <a:rPr lang="en-US" sz="2800" dirty="0">
                <a:solidFill>
                  <a:schemeClr val="tx1"/>
                </a:solidFill>
              </a:rPr>
              <a:t>Division of Infectious Diseases and HIV Medicine</a:t>
            </a:r>
          </a:p>
          <a:p>
            <a:r>
              <a:rPr lang="en-US" sz="2800" dirty="0">
                <a:solidFill>
                  <a:schemeClr val="tx1"/>
                </a:solidFill>
              </a:rPr>
              <a:t>Grand Rounds</a:t>
            </a:r>
          </a:p>
          <a:p>
            <a:r>
              <a:rPr lang="en-US" sz="2800" dirty="0">
                <a:solidFill>
                  <a:schemeClr val="tx1"/>
                </a:solidFill>
              </a:rPr>
              <a:t>January 16, 2015</a:t>
            </a:r>
          </a:p>
          <a:p>
            <a:endParaRPr lang="en-US" sz="28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73524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Definitions of Mild Cognitive Syndromes, Dementia, and Delirium</a:t>
            </a:r>
          </a:p>
        </p:txBody>
      </p:sp>
      <p:sp>
        <p:nvSpPr>
          <p:cNvPr id="3" name="Content Placeholder 2"/>
          <p:cNvSpPr>
            <a:spLocks noGrp="1"/>
          </p:cNvSpPr>
          <p:nvPr>
            <p:ph idx="1"/>
          </p:nvPr>
        </p:nvSpPr>
        <p:spPr>
          <a:xfrm>
            <a:off x="457200" y="1600200"/>
            <a:ext cx="8229600" cy="5257800"/>
          </a:xfrm>
        </p:spPr>
        <p:txBody>
          <a:bodyPr>
            <a:noAutofit/>
          </a:bodyPr>
          <a:lstStyle/>
          <a:p>
            <a:r>
              <a:rPr lang="en-US" sz="2400" dirty="0"/>
              <a:t>Asymptomatic </a:t>
            </a:r>
            <a:r>
              <a:rPr lang="en-US" sz="2400" dirty="0" err="1"/>
              <a:t>neurocognitive</a:t>
            </a:r>
            <a:r>
              <a:rPr lang="en-US" sz="2400" dirty="0"/>
              <a:t> impairment (ANI): Mild to moderate impairment in at least two cognitive domains but without obvious impairment in daily functioning</a:t>
            </a:r>
          </a:p>
          <a:p>
            <a:r>
              <a:rPr lang="en-US" sz="2400" dirty="0"/>
              <a:t>Mild cognitive impairment (MCI): Mild to moderate impairment in at least two cognitive domains that at least mildly interferes with daily activities</a:t>
            </a:r>
          </a:p>
          <a:p>
            <a:r>
              <a:rPr lang="en-US" sz="2400" dirty="0"/>
              <a:t>Dementia: A clinical syndrome not entirely due to delirium consisting of global cognitive decline with several areas being affected and significant impact on daily functioning</a:t>
            </a:r>
          </a:p>
          <a:p>
            <a:r>
              <a:rPr lang="en-US" sz="2400" dirty="0"/>
              <a:t>Delirium: A clinical syndrome of global impairment of cognition especially orientation and attention, including abnormal sleep-wake cycle, thinking, perception, language and affect with acute onset and fluctuating course </a:t>
            </a:r>
          </a:p>
          <a:p>
            <a:endParaRPr lang="en-US" sz="2400" dirty="0"/>
          </a:p>
          <a:p>
            <a:endParaRPr lang="en-US" sz="2400" dirty="0"/>
          </a:p>
        </p:txBody>
      </p:sp>
    </p:spTree>
    <p:extLst>
      <p:ext uri="{BB962C8B-B14F-4D97-AF65-F5344CB8AC3E}">
        <p14:creationId xmlns:p14="http://schemas.microsoft.com/office/powerpoint/2010/main" val="241590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Delirium – Terms Used</a:t>
            </a:r>
          </a:p>
        </p:txBody>
      </p:sp>
      <p:sp>
        <p:nvSpPr>
          <p:cNvPr id="3" name="Content Placeholder 2"/>
          <p:cNvSpPr>
            <a:spLocks noGrp="1"/>
          </p:cNvSpPr>
          <p:nvPr>
            <p:ph idx="1"/>
          </p:nvPr>
        </p:nvSpPr>
        <p:spPr/>
        <p:txBody>
          <a:bodyPr/>
          <a:lstStyle/>
          <a:p>
            <a:r>
              <a:rPr lang="en-US" dirty="0"/>
              <a:t>Acute brain failure</a:t>
            </a:r>
          </a:p>
          <a:p>
            <a:r>
              <a:rPr lang="en-US" dirty="0"/>
              <a:t>Acute cerebral insufficiency</a:t>
            </a:r>
          </a:p>
          <a:p>
            <a:r>
              <a:rPr lang="en-US" dirty="0"/>
              <a:t>Acute </a:t>
            </a:r>
            <a:r>
              <a:rPr lang="en-US" dirty="0" err="1"/>
              <a:t>confusional</a:t>
            </a:r>
            <a:r>
              <a:rPr lang="en-US" dirty="0"/>
              <a:t> state</a:t>
            </a:r>
          </a:p>
          <a:p>
            <a:r>
              <a:rPr lang="en-US" dirty="0"/>
              <a:t>Encephalopathy</a:t>
            </a:r>
          </a:p>
          <a:p>
            <a:r>
              <a:rPr lang="en-US" dirty="0"/>
              <a:t>Intensive Care Unit (ICU) Psychosis</a:t>
            </a:r>
          </a:p>
          <a:p>
            <a:r>
              <a:rPr lang="en-US" dirty="0"/>
              <a:t>Reversible toxic psychosis</a:t>
            </a:r>
          </a:p>
          <a:p>
            <a:endParaRPr lang="en-US" dirty="0"/>
          </a:p>
        </p:txBody>
      </p:sp>
    </p:spTree>
    <p:extLst>
      <p:ext uri="{BB962C8B-B14F-4D97-AF65-F5344CB8AC3E}">
        <p14:creationId xmlns:p14="http://schemas.microsoft.com/office/powerpoint/2010/main" val="22053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578"/>
            <a:ext cx="8229600" cy="916628"/>
          </a:xfrm>
        </p:spPr>
        <p:txBody>
          <a:bodyPr/>
          <a:lstStyle/>
          <a:p>
            <a:r>
              <a:rPr lang="en-US" dirty="0">
                <a:solidFill>
                  <a:srgbClr val="FFFF00"/>
                </a:solidFill>
              </a:rPr>
              <a:t>Delirium Subtypes</a:t>
            </a:r>
          </a:p>
        </p:txBody>
      </p:sp>
      <p:sp>
        <p:nvSpPr>
          <p:cNvPr id="5" name="Content Placeholder 4"/>
          <p:cNvSpPr>
            <a:spLocks noGrp="1"/>
          </p:cNvSpPr>
          <p:nvPr>
            <p:ph sz="half" idx="1"/>
          </p:nvPr>
        </p:nvSpPr>
        <p:spPr>
          <a:xfrm>
            <a:off x="457200" y="1031206"/>
            <a:ext cx="4038600" cy="5826794"/>
          </a:xfrm>
        </p:spPr>
        <p:txBody>
          <a:bodyPr>
            <a:normAutofit fontScale="55000" lnSpcReduction="20000"/>
          </a:bodyPr>
          <a:lstStyle/>
          <a:p>
            <a:pPr>
              <a:buNone/>
            </a:pPr>
            <a:r>
              <a:rPr lang="en-US" sz="3636" dirty="0">
                <a:solidFill>
                  <a:srgbClr val="FFFF00"/>
                </a:solidFill>
              </a:rPr>
              <a:t>Hyperactive Delirium</a:t>
            </a:r>
          </a:p>
          <a:p>
            <a:r>
              <a:rPr lang="en-US" sz="3200" dirty="0" err="1"/>
              <a:t>Hypervigilance</a:t>
            </a:r>
            <a:r>
              <a:rPr lang="en-US" sz="3200" dirty="0"/>
              <a:t> </a:t>
            </a:r>
          </a:p>
          <a:p>
            <a:r>
              <a:rPr lang="en-US" sz="3200" dirty="0"/>
              <a:t>Restlessness </a:t>
            </a:r>
          </a:p>
          <a:p>
            <a:r>
              <a:rPr lang="en-US" sz="3200" dirty="0"/>
              <a:t>Fast/loud speech </a:t>
            </a:r>
          </a:p>
          <a:p>
            <a:r>
              <a:rPr lang="en-US" sz="3200" dirty="0"/>
              <a:t>Anger/irritability </a:t>
            </a:r>
          </a:p>
          <a:p>
            <a:r>
              <a:rPr lang="en-US" sz="3200" dirty="0"/>
              <a:t>Combativeness 46% </a:t>
            </a:r>
          </a:p>
          <a:p>
            <a:r>
              <a:rPr lang="en-US" sz="3200" dirty="0"/>
              <a:t>Impatience </a:t>
            </a:r>
          </a:p>
          <a:p>
            <a:r>
              <a:rPr lang="en-US" sz="3200" dirty="0"/>
              <a:t>Uncooperative </a:t>
            </a:r>
          </a:p>
          <a:p>
            <a:r>
              <a:rPr lang="en-US" sz="3200" dirty="0"/>
              <a:t>Laughing </a:t>
            </a:r>
          </a:p>
          <a:p>
            <a:r>
              <a:rPr lang="en-US" sz="3200" dirty="0"/>
              <a:t>Swearing/singing 30% </a:t>
            </a:r>
          </a:p>
          <a:p>
            <a:r>
              <a:rPr lang="en-US" sz="3200" dirty="0"/>
              <a:t>Euphoria </a:t>
            </a:r>
          </a:p>
          <a:p>
            <a:r>
              <a:rPr lang="en-US" sz="3200" dirty="0"/>
              <a:t>Wandering </a:t>
            </a:r>
          </a:p>
          <a:p>
            <a:r>
              <a:rPr lang="en-US" sz="3200" dirty="0"/>
              <a:t>Easy startle </a:t>
            </a:r>
          </a:p>
          <a:p>
            <a:r>
              <a:rPr lang="en-US" sz="3200" dirty="0"/>
              <a:t>Distractibility </a:t>
            </a:r>
          </a:p>
          <a:p>
            <a:r>
              <a:rPr lang="en-US" sz="3200" dirty="0"/>
              <a:t>Nightmares </a:t>
            </a:r>
          </a:p>
          <a:p>
            <a:r>
              <a:rPr lang="en-US" sz="3200" dirty="0"/>
              <a:t>Persistent thoughts </a:t>
            </a:r>
          </a:p>
          <a:p>
            <a:r>
              <a:rPr lang="en-US" sz="3200" dirty="0"/>
              <a:t>Misdiagnosed as psychosis, mania</a:t>
            </a:r>
          </a:p>
          <a:p>
            <a:endParaRPr lang="en-US" sz="3200" dirty="0"/>
          </a:p>
          <a:p>
            <a:pPr>
              <a:buNone/>
            </a:pPr>
            <a:endParaRPr lang="en-US" sz="3200" dirty="0"/>
          </a:p>
          <a:p>
            <a:pPr>
              <a:buNone/>
            </a:pPr>
            <a:r>
              <a:rPr lang="en-US" dirty="0"/>
              <a:t>Meagher, 1996</a:t>
            </a:r>
          </a:p>
          <a:p>
            <a:pPr>
              <a:buNone/>
            </a:pPr>
            <a:endParaRPr lang="en-US" dirty="0"/>
          </a:p>
        </p:txBody>
      </p:sp>
      <p:sp>
        <p:nvSpPr>
          <p:cNvPr id="6" name="Content Placeholder 5"/>
          <p:cNvSpPr>
            <a:spLocks noGrp="1"/>
          </p:cNvSpPr>
          <p:nvPr>
            <p:ph sz="half" idx="2"/>
          </p:nvPr>
        </p:nvSpPr>
        <p:spPr>
          <a:xfrm>
            <a:off x="4648200" y="1031206"/>
            <a:ext cx="4038600" cy="5826794"/>
          </a:xfrm>
        </p:spPr>
        <p:txBody>
          <a:bodyPr>
            <a:normAutofit fontScale="55000" lnSpcReduction="20000"/>
          </a:bodyPr>
          <a:lstStyle/>
          <a:p>
            <a:pPr>
              <a:buNone/>
            </a:pPr>
            <a:r>
              <a:rPr lang="en-US" sz="3636" dirty="0">
                <a:solidFill>
                  <a:srgbClr val="FFFF00"/>
                </a:solidFill>
              </a:rPr>
              <a:t>Hypoactive Delirium</a:t>
            </a:r>
          </a:p>
          <a:p>
            <a:r>
              <a:rPr lang="en-US" sz="3273" dirty="0"/>
              <a:t>Unawareness </a:t>
            </a:r>
          </a:p>
          <a:p>
            <a:r>
              <a:rPr lang="en-US" sz="3273" dirty="0"/>
              <a:t>Lethargy </a:t>
            </a:r>
          </a:p>
          <a:p>
            <a:r>
              <a:rPr lang="en-US" sz="3273" dirty="0"/>
              <a:t>Decreased alertness </a:t>
            </a:r>
          </a:p>
          <a:p>
            <a:r>
              <a:rPr lang="en-US" sz="3273" dirty="0"/>
              <a:t>Staring </a:t>
            </a:r>
          </a:p>
          <a:p>
            <a:r>
              <a:rPr lang="en-US" sz="3273" dirty="0"/>
              <a:t>Sparse/slow speech </a:t>
            </a:r>
          </a:p>
          <a:p>
            <a:r>
              <a:rPr lang="en-US" sz="3273" dirty="0"/>
              <a:t>Apathy </a:t>
            </a:r>
          </a:p>
          <a:p>
            <a:r>
              <a:rPr lang="en-US" sz="3273" dirty="0"/>
              <a:t>Decreased motor activity </a:t>
            </a:r>
          </a:p>
          <a:p>
            <a:r>
              <a:rPr lang="en-US" sz="3273" dirty="0"/>
              <a:t>Often misdiagnosed as depression</a:t>
            </a:r>
          </a:p>
          <a:p>
            <a:pPr>
              <a:buNone/>
            </a:pPr>
            <a:endParaRPr lang="en-US" sz="3273" dirty="0"/>
          </a:p>
          <a:p>
            <a:pPr>
              <a:buNone/>
            </a:pPr>
            <a:r>
              <a:rPr lang="en-US" sz="3636" dirty="0">
                <a:solidFill>
                  <a:srgbClr val="FFFF00"/>
                </a:solidFill>
              </a:rPr>
              <a:t>Delirium can be</a:t>
            </a:r>
          </a:p>
          <a:p>
            <a:r>
              <a:rPr lang="en-US" sz="3636" dirty="0">
                <a:solidFill>
                  <a:srgbClr val="FFFF00"/>
                </a:solidFill>
              </a:rPr>
              <a:t>Hyperactive</a:t>
            </a:r>
          </a:p>
          <a:p>
            <a:r>
              <a:rPr lang="en-US" sz="3636" dirty="0">
                <a:solidFill>
                  <a:srgbClr val="FFFF00"/>
                </a:solidFill>
              </a:rPr>
              <a:t>Hypoactive</a:t>
            </a:r>
          </a:p>
          <a:p>
            <a:r>
              <a:rPr lang="en-US" sz="3636" dirty="0">
                <a:solidFill>
                  <a:srgbClr val="FFFF00"/>
                </a:solidFill>
              </a:rPr>
              <a:t>Mixed</a:t>
            </a:r>
          </a:p>
          <a:p>
            <a:r>
              <a:rPr lang="en-US" sz="3636" dirty="0">
                <a:solidFill>
                  <a:srgbClr val="FFFF00"/>
                </a:solidFill>
              </a:rPr>
              <a:t>Superimposed on dementia</a:t>
            </a:r>
          </a:p>
          <a:p>
            <a:endParaRPr lang="en-US" sz="3636" dirty="0">
              <a:solidFill>
                <a:srgbClr val="FFFF00"/>
              </a:solidFill>
            </a:endParaRPr>
          </a:p>
          <a:p>
            <a:pPr>
              <a:buNone/>
            </a:pPr>
            <a:endParaRPr lang="en-US" dirty="0">
              <a:solidFill>
                <a:srgbClr val="FFFF00"/>
              </a:solidFill>
            </a:endParaRPr>
          </a:p>
          <a:p>
            <a:pPr>
              <a:buNone/>
            </a:pPr>
            <a:endParaRPr lang="en-US" dirty="0">
              <a:solidFill>
                <a:srgbClr val="FFFF00"/>
              </a:solidFill>
            </a:endParaRPr>
          </a:p>
          <a:p>
            <a:pPr>
              <a:buNone/>
            </a:pPr>
            <a:endParaRPr lang="en-US" dirty="0">
              <a:solidFill>
                <a:srgbClr val="FFFF00"/>
              </a:solidFill>
            </a:endParaRPr>
          </a:p>
          <a:p>
            <a:pPr>
              <a:buNone/>
            </a:pPr>
            <a:r>
              <a:rPr lang="en-US" dirty="0" err="1"/>
              <a:t>Liptzin</a:t>
            </a:r>
            <a:r>
              <a:rPr lang="en-US" dirty="0"/>
              <a:t> and </a:t>
            </a:r>
            <a:r>
              <a:rPr lang="en-US" dirty="0" err="1"/>
              <a:t>Levkoff</a:t>
            </a:r>
            <a:r>
              <a:rPr lang="en-US" dirty="0"/>
              <a:t>. Br J Psych 1999 </a:t>
            </a:r>
          </a:p>
          <a:p>
            <a:pPr>
              <a:buNone/>
            </a:pPr>
            <a:endParaRPr lang="en-US" dirty="0">
              <a:solidFill>
                <a:srgbClr val="FFFF00"/>
              </a:solidFill>
            </a:endParaRPr>
          </a:p>
          <a:p>
            <a:pPr>
              <a:buNone/>
            </a:pPr>
            <a:endParaRPr lang="en-US" dirty="0">
              <a:solidFill>
                <a:srgbClr val="FFFF00"/>
              </a:solidFill>
            </a:endParaRPr>
          </a:p>
          <a:p>
            <a:endParaRPr lang="en-US" dirty="0">
              <a:solidFill>
                <a:srgbClr val="FFFF00"/>
              </a:solidFill>
            </a:endParaRPr>
          </a:p>
          <a:p>
            <a:endParaRPr lang="en-US" dirty="0">
              <a:solidFill>
                <a:srgbClr val="FFFF00"/>
              </a:solidFill>
            </a:endParaRPr>
          </a:p>
          <a:p>
            <a:pPr>
              <a:buNone/>
            </a:pPr>
            <a:endParaRPr lang="en-US" dirty="0">
              <a:solidFill>
                <a:srgbClr val="FFFF00"/>
              </a:solidFill>
            </a:endParaRPr>
          </a:p>
        </p:txBody>
      </p:sp>
    </p:spTree>
    <p:extLst>
      <p:ext uri="{BB962C8B-B14F-4D97-AF65-F5344CB8AC3E}">
        <p14:creationId xmlns:p14="http://schemas.microsoft.com/office/powerpoint/2010/main" val="6174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578"/>
            <a:ext cx="8229600" cy="916628"/>
          </a:xfrm>
        </p:spPr>
        <p:txBody>
          <a:bodyPr/>
          <a:lstStyle/>
          <a:p>
            <a:r>
              <a:rPr lang="en-US" dirty="0">
                <a:solidFill>
                  <a:srgbClr val="FFFF00"/>
                </a:solidFill>
              </a:rPr>
              <a:t>Delirium vs. Dementia</a:t>
            </a:r>
          </a:p>
        </p:txBody>
      </p:sp>
      <p:sp>
        <p:nvSpPr>
          <p:cNvPr id="5" name="Content Placeholder 4"/>
          <p:cNvSpPr>
            <a:spLocks noGrp="1"/>
          </p:cNvSpPr>
          <p:nvPr>
            <p:ph sz="half" idx="1"/>
          </p:nvPr>
        </p:nvSpPr>
        <p:spPr>
          <a:xfrm>
            <a:off x="457200" y="1155334"/>
            <a:ext cx="4038600" cy="5702666"/>
          </a:xfrm>
        </p:spPr>
        <p:txBody>
          <a:bodyPr>
            <a:normAutofit fontScale="70000" lnSpcReduction="20000"/>
          </a:bodyPr>
          <a:lstStyle/>
          <a:p>
            <a:pPr>
              <a:buNone/>
            </a:pPr>
            <a:r>
              <a:rPr lang="en-US" dirty="0">
                <a:solidFill>
                  <a:srgbClr val="FFFF00"/>
                </a:solidFill>
              </a:rPr>
              <a:t>Delirium</a:t>
            </a:r>
          </a:p>
          <a:p>
            <a:r>
              <a:rPr lang="en-US" dirty="0"/>
              <a:t>Acute or abrupt onset</a:t>
            </a:r>
          </a:p>
          <a:p>
            <a:r>
              <a:rPr lang="en-US" dirty="0"/>
              <a:t>Fluctuation of symptom severity over 24-hour period</a:t>
            </a:r>
          </a:p>
          <a:p>
            <a:r>
              <a:rPr lang="en-US" dirty="0"/>
              <a:t>Reversible when cause is treated</a:t>
            </a:r>
          </a:p>
          <a:p>
            <a:r>
              <a:rPr lang="en-US" dirty="0"/>
              <a:t>Impaired level of consciousness</a:t>
            </a:r>
          </a:p>
          <a:p>
            <a:r>
              <a:rPr lang="en-US" dirty="0"/>
              <a:t>Impaired attention, orientation, memory, executive functions</a:t>
            </a:r>
          </a:p>
          <a:p>
            <a:r>
              <a:rPr lang="en-US" dirty="0"/>
              <a:t>Illusions, hallucinations (visual)</a:t>
            </a:r>
          </a:p>
          <a:p>
            <a:r>
              <a:rPr lang="en-US" dirty="0"/>
              <a:t>Delusions – poorly formed, fleeting and paranoid</a:t>
            </a:r>
          </a:p>
          <a:p>
            <a:r>
              <a:rPr lang="en-US" dirty="0"/>
              <a:t>Reversal of sleep-wake cycle, insomnia</a:t>
            </a:r>
          </a:p>
          <a:p>
            <a:r>
              <a:rPr lang="en-US" dirty="0"/>
              <a:t>Affective </a:t>
            </a:r>
            <a:r>
              <a:rPr lang="en-US" dirty="0" err="1"/>
              <a:t>lability</a:t>
            </a:r>
            <a:endParaRPr lang="en-US" dirty="0"/>
          </a:p>
          <a:p>
            <a:r>
              <a:rPr lang="en-US" dirty="0"/>
              <a:t>Irritability</a:t>
            </a:r>
          </a:p>
          <a:p>
            <a:r>
              <a:rPr lang="en-US" dirty="0"/>
              <a:t>Hypoactive – often misdiagnosed as depression</a:t>
            </a:r>
          </a:p>
          <a:p>
            <a:r>
              <a:rPr lang="en-US" dirty="0"/>
              <a:t>Hyperactive – often misdiagnosed as psychosis</a:t>
            </a:r>
          </a:p>
          <a:p>
            <a:endParaRPr lang="en-US" dirty="0"/>
          </a:p>
        </p:txBody>
      </p:sp>
      <p:sp>
        <p:nvSpPr>
          <p:cNvPr id="6" name="Content Placeholder 5"/>
          <p:cNvSpPr>
            <a:spLocks noGrp="1"/>
          </p:cNvSpPr>
          <p:nvPr>
            <p:ph sz="half" idx="2"/>
          </p:nvPr>
        </p:nvSpPr>
        <p:spPr>
          <a:xfrm>
            <a:off x="4648200" y="1155334"/>
            <a:ext cx="4038600" cy="5702666"/>
          </a:xfrm>
        </p:spPr>
        <p:txBody>
          <a:bodyPr>
            <a:normAutofit fontScale="70000" lnSpcReduction="20000"/>
          </a:bodyPr>
          <a:lstStyle/>
          <a:p>
            <a:pPr>
              <a:buNone/>
            </a:pPr>
            <a:r>
              <a:rPr lang="en-US" dirty="0">
                <a:solidFill>
                  <a:srgbClr val="FFFF00"/>
                </a:solidFill>
              </a:rPr>
              <a:t>Dementia</a:t>
            </a:r>
          </a:p>
          <a:p>
            <a:r>
              <a:rPr lang="en-US" dirty="0"/>
              <a:t>Insidious</a:t>
            </a:r>
          </a:p>
          <a:p>
            <a:r>
              <a:rPr lang="en-US" dirty="0"/>
              <a:t>Non-fluctuating</a:t>
            </a:r>
          </a:p>
          <a:p>
            <a:r>
              <a:rPr lang="en-US" dirty="0"/>
              <a:t>Progressive, 85% not reversible</a:t>
            </a:r>
          </a:p>
          <a:p>
            <a:r>
              <a:rPr lang="en-US" dirty="0"/>
              <a:t>Clear level of consciousness unless delirium is superimposed or the dementia is end-stage </a:t>
            </a:r>
          </a:p>
          <a:p>
            <a:r>
              <a:rPr lang="en-US" dirty="0"/>
              <a:t>Impaired memory</a:t>
            </a:r>
          </a:p>
          <a:p>
            <a:r>
              <a:rPr lang="en-US" dirty="0"/>
              <a:t>Can have visual or auditory hallucinations</a:t>
            </a:r>
          </a:p>
          <a:p>
            <a:r>
              <a:rPr lang="en-US" dirty="0"/>
              <a:t>Delusions – paranoid and fixed</a:t>
            </a:r>
          </a:p>
          <a:p>
            <a:r>
              <a:rPr lang="en-US" dirty="0"/>
              <a:t>Apathy</a:t>
            </a:r>
          </a:p>
          <a:p>
            <a:r>
              <a:rPr lang="en-US" dirty="0" err="1"/>
              <a:t>Apraxia</a:t>
            </a:r>
            <a:endParaRPr lang="en-US" dirty="0"/>
          </a:p>
          <a:p>
            <a:r>
              <a:rPr lang="en-US" dirty="0" err="1"/>
              <a:t>Agnosia</a:t>
            </a:r>
            <a:endParaRPr lang="en-US" dirty="0"/>
          </a:p>
          <a:p>
            <a:r>
              <a:rPr lang="en-US" dirty="0"/>
              <a:t>Aphasia</a:t>
            </a:r>
          </a:p>
          <a:p>
            <a:r>
              <a:rPr lang="en-US" dirty="0"/>
              <a:t>Amnesia</a:t>
            </a:r>
          </a:p>
          <a:p>
            <a:endParaRPr lang="en-US" dirty="0"/>
          </a:p>
          <a:p>
            <a:pPr>
              <a:buNone/>
            </a:pPr>
            <a:endParaRPr lang="en-US" dirty="0"/>
          </a:p>
          <a:p>
            <a:endParaRPr lang="en-US" dirty="0"/>
          </a:p>
          <a:p>
            <a:endParaRPr lang="en-US" dirty="0"/>
          </a:p>
        </p:txBody>
      </p:sp>
    </p:spTree>
    <p:extLst>
      <p:ext uri="{BB962C8B-B14F-4D97-AF65-F5344CB8AC3E}">
        <p14:creationId xmlns:p14="http://schemas.microsoft.com/office/powerpoint/2010/main" val="6174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FF00"/>
                </a:solidFill>
              </a:rPr>
              <a:t>Signs and Symptoms of </a:t>
            </a:r>
            <a:br>
              <a:rPr lang="en-US" dirty="0">
                <a:solidFill>
                  <a:srgbClr val="FFFF00"/>
                </a:solidFill>
              </a:rPr>
            </a:br>
            <a:r>
              <a:rPr lang="en-US" dirty="0">
                <a:solidFill>
                  <a:srgbClr val="FFFF00"/>
                </a:solidFill>
              </a:rPr>
              <a:t>Normal Aging versus Dementia</a:t>
            </a:r>
          </a:p>
        </p:txBody>
      </p:sp>
      <p:sp>
        <p:nvSpPr>
          <p:cNvPr id="5" name="Content Placeholder 4"/>
          <p:cNvSpPr>
            <a:spLocks noGrp="1"/>
          </p:cNvSpPr>
          <p:nvPr>
            <p:ph sz="half" idx="1"/>
          </p:nvPr>
        </p:nvSpPr>
        <p:spPr>
          <a:xfrm>
            <a:off x="457200" y="1575454"/>
            <a:ext cx="4038600" cy="5108291"/>
          </a:xfrm>
        </p:spPr>
        <p:txBody>
          <a:bodyPr>
            <a:normAutofit fontScale="77500" lnSpcReduction="20000"/>
          </a:bodyPr>
          <a:lstStyle/>
          <a:p>
            <a:pPr>
              <a:buNone/>
            </a:pPr>
            <a:r>
              <a:rPr lang="en-US" dirty="0"/>
              <a:t>    </a:t>
            </a:r>
            <a:r>
              <a:rPr lang="en-US" dirty="0">
                <a:solidFill>
                  <a:srgbClr val="FFFF00"/>
                </a:solidFill>
              </a:rPr>
              <a:t>Normal Aging and Cognition</a:t>
            </a:r>
          </a:p>
          <a:p>
            <a:r>
              <a:rPr lang="en-US" dirty="0"/>
              <a:t>New onset beginning at age 50</a:t>
            </a:r>
          </a:p>
          <a:p>
            <a:r>
              <a:rPr lang="en-US" dirty="0"/>
              <a:t>Lack of progression</a:t>
            </a:r>
          </a:p>
          <a:p>
            <a:r>
              <a:rPr lang="en-US" dirty="0"/>
              <a:t>Subjective memory complaints</a:t>
            </a:r>
          </a:p>
          <a:p>
            <a:r>
              <a:rPr lang="en-US" dirty="0"/>
              <a:t>Annoying but not disabling</a:t>
            </a:r>
          </a:p>
          <a:p>
            <a:r>
              <a:rPr lang="en-US" dirty="0"/>
              <a:t>Frequent problems with name retrieval</a:t>
            </a:r>
          </a:p>
          <a:p>
            <a:r>
              <a:rPr lang="en-US" dirty="0"/>
              <a:t>Minor difficulties in recalling detailed events</a:t>
            </a:r>
          </a:p>
          <a:p>
            <a:r>
              <a:rPr lang="en-US" dirty="0"/>
              <a:t>Problems related to overloaded neuronal systems</a:t>
            </a:r>
          </a:p>
          <a:p>
            <a:r>
              <a:rPr lang="en-US" dirty="0"/>
              <a:t>Not associated with any other signs or symptoms </a:t>
            </a:r>
          </a:p>
          <a:p>
            <a:r>
              <a:rPr lang="en-US" dirty="0"/>
              <a:t>May be intermittent</a:t>
            </a:r>
          </a:p>
          <a:p>
            <a:r>
              <a:rPr lang="en-US" dirty="0"/>
              <a:t>Prevalence is estimated at 18%</a:t>
            </a:r>
          </a:p>
          <a:p>
            <a:endParaRPr lang="en-US" dirty="0"/>
          </a:p>
        </p:txBody>
      </p:sp>
      <p:sp>
        <p:nvSpPr>
          <p:cNvPr id="6" name="Content Placeholder 5"/>
          <p:cNvSpPr>
            <a:spLocks noGrp="1"/>
          </p:cNvSpPr>
          <p:nvPr>
            <p:ph sz="half" idx="2"/>
          </p:nvPr>
        </p:nvSpPr>
        <p:spPr>
          <a:xfrm>
            <a:off x="4648200" y="1575454"/>
            <a:ext cx="4038600" cy="4945972"/>
          </a:xfrm>
        </p:spPr>
        <p:txBody>
          <a:bodyPr>
            <a:normAutofit fontScale="77500" lnSpcReduction="20000"/>
          </a:bodyPr>
          <a:lstStyle/>
          <a:p>
            <a:pPr>
              <a:buNone/>
            </a:pPr>
            <a:r>
              <a:rPr lang="en-US" dirty="0"/>
              <a:t>    </a:t>
            </a:r>
            <a:r>
              <a:rPr lang="en-US" dirty="0">
                <a:solidFill>
                  <a:srgbClr val="FFFF00"/>
                </a:solidFill>
              </a:rPr>
              <a:t>Alzheimer’s Dementia</a:t>
            </a:r>
          </a:p>
          <a:p>
            <a:r>
              <a:rPr lang="en-US" dirty="0"/>
              <a:t>Insidious onset</a:t>
            </a:r>
          </a:p>
          <a:p>
            <a:r>
              <a:rPr lang="en-US" dirty="0"/>
              <a:t>Unrelentingly progressive impairment</a:t>
            </a:r>
          </a:p>
          <a:p>
            <a:r>
              <a:rPr lang="en-US" dirty="0"/>
              <a:t>Prominent memory impairment</a:t>
            </a:r>
          </a:p>
          <a:p>
            <a:r>
              <a:rPr lang="en-US" dirty="0"/>
              <a:t>Leading cause of dementia and functional disability in the elderly</a:t>
            </a:r>
          </a:p>
          <a:p>
            <a:r>
              <a:rPr lang="en-US" dirty="0"/>
              <a:t>50 to 75% of all dementia is Alzheimer’s</a:t>
            </a:r>
          </a:p>
          <a:p>
            <a:r>
              <a:rPr lang="en-US" dirty="0"/>
              <a:t>The 4 As of Alzheimer’s Dementia:</a:t>
            </a:r>
          </a:p>
          <a:p>
            <a:pPr>
              <a:buNone/>
            </a:pPr>
            <a:r>
              <a:rPr lang="en-US" dirty="0"/>
              <a:t>     Amnesia, Aphasia, </a:t>
            </a:r>
            <a:r>
              <a:rPr lang="en-US" dirty="0" err="1"/>
              <a:t>Apraxia</a:t>
            </a:r>
            <a:r>
              <a:rPr lang="en-US" dirty="0"/>
              <a:t>, </a:t>
            </a:r>
            <a:r>
              <a:rPr lang="en-US" dirty="0" err="1"/>
              <a:t>Agnosia</a:t>
            </a:r>
            <a:endParaRPr lang="en-US" dirty="0"/>
          </a:p>
          <a:p>
            <a:r>
              <a:rPr lang="en-US" dirty="0"/>
              <a:t>Prevalence is 6.5%</a:t>
            </a:r>
          </a:p>
          <a:p>
            <a:endParaRPr lang="en-US" dirty="0"/>
          </a:p>
          <a:p>
            <a:endParaRPr lang="en-US" dirty="0"/>
          </a:p>
          <a:p>
            <a:pPr>
              <a:buNone/>
            </a:pPr>
            <a:endParaRPr lang="en-US" dirty="0"/>
          </a:p>
        </p:txBody>
      </p:sp>
    </p:spTree>
    <p:extLst>
      <p:ext uri="{BB962C8B-B14F-4D97-AF65-F5344CB8AC3E}">
        <p14:creationId xmlns:p14="http://schemas.microsoft.com/office/powerpoint/2010/main" val="224969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Neuropsychological Profile </a:t>
            </a:r>
            <a:br>
              <a:rPr lang="en-US" dirty="0">
                <a:solidFill>
                  <a:srgbClr val="FFFF00"/>
                </a:solidFill>
              </a:rPr>
            </a:br>
            <a:r>
              <a:rPr lang="en-US" dirty="0">
                <a:solidFill>
                  <a:srgbClr val="FFFF00"/>
                </a:solidFill>
              </a:rPr>
              <a:t>Normal Aging versus Dementia</a:t>
            </a:r>
          </a:p>
        </p:txBody>
      </p:sp>
      <p:sp>
        <p:nvSpPr>
          <p:cNvPr id="3" name="Content Placeholder 2"/>
          <p:cNvSpPr>
            <a:spLocks noGrp="1"/>
          </p:cNvSpPr>
          <p:nvPr>
            <p:ph sz="half" idx="1"/>
          </p:nvPr>
        </p:nvSpPr>
        <p:spPr/>
        <p:txBody>
          <a:bodyPr>
            <a:normAutofit fontScale="85000" lnSpcReduction="20000"/>
          </a:bodyPr>
          <a:lstStyle/>
          <a:p>
            <a:pPr>
              <a:buNone/>
            </a:pPr>
            <a:r>
              <a:rPr lang="en-US" dirty="0"/>
              <a:t>   </a:t>
            </a:r>
            <a:r>
              <a:rPr lang="en-US" dirty="0">
                <a:solidFill>
                  <a:srgbClr val="FFFF00"/>
                </a:solidFill>
              </a:rPr>
              <a:t>Normal Aging </a:t>
            </a:r>
          </a:p>
          <a:p>
            <a:r>
              <a:rPr lang="en-US" dirty="0"/>
              <a:t>Loss of speed and efficiency of information processing</a:t>
            </a:r>
          </a:p>
          <a:p>
            <a:r>
              <a:rPr lang="en-US" dirty="0"/>
              <a:t>Impaired fluid abilities – novel problem-solving</a:t>
            </a:r>
          </a:p>
          <a:p>
            <a:r>
              <a:rPr lang="en-US" dirty="0"/>
              <a:t>Deficiencies in memory retrieval</a:t>
            </a:r>
          </a:p>
          <a:p>
            <a:r>
              <a:rPr lang="en-US" dirty="0"/>
              <a:t>Modest declines in delayed free recall</a:t>
            </a:r>
          </a:p>
          <a:p>
            <a:r>
              <a:rPr lang="en-US" dirty="0"/>
              <a:t>Decrements on executive tests of </a:t>
            </a:r>
            <a:r>
              <a:rPr lang="en-US" dirty="0" err="1"/>
              <a:t>visuoperceptual</a:t>
            </a:r>
            <a:r>
              <a:rPr lang="en-US" dirty="0"/>
              <a:t>, </a:t>
            </a:r>
            <a:r>
              <a:rPr lang="en-US" dirty="0" err="1"/>
              <a:t>visuospatial</a:t>
            </a:r>
            <a:r>
              <a:rPr lang="en-US" dirty="0"/>
              <a:t>, and constructional functions</a:t>
            </a:r>
          </a:p>
          <a:p>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a:solidFill>
                  <a:srgbClr val="FFFF00"/>
                </a:solidFill>
              </a:rPr>
              <a:t>Alzheimer’s Dementia</a:t>
            </a:r>
          </a:p>
          <a:p>
            <a:r>
              <a:rPr lang="en-US" dirty="0"/>
              <a:t>Impaired memory consolidation with rapid forgetting</a:t>
            </a:r>
          </a:p>
          <a:p>
            <a:r>
              <a:rPr lang="en-US" dirty="0"/>
              <a:t>Diminished executive skills</a:t>
            </a:r>
          </a:p>
          <a:p>
            <a:r>
              <a:rPr lang="en-US" dirty="0"/>
              <a:t>Impaired semantic fluency</a:t>
            </a:r>
          </a:p>
          <a:p>
            <a:pPr>
              <a:buNone/>
            </a:pPr>
            <a:r>
              <a:rPr lang="en-US" dirty="0"/>
              <a:t>     and naming</a:t>
            </a:r>
          </a:p>
          <a:p>
            <a:r>
              <a:rPr lang="en-US" dirty="0"/>
              <a:t>Impaired </a:t>
            </a:r>
            <a:r>
              <a:rPr lang="en-US" dirty="0" err="1"/>
              <a:t>visuospatial</a:t>
            </a:r>
            <a:r>
              <a:rPr lang="en-US" dirty="0"/>
              <a:t> analysis and praxis</a:t>
            </a:r>
          </a:p>
          <a:p>
            <a:r>
              <a:rPr lang="en-US" dirty="0"/>
              <a:t>Rapid forgetting of new information after brief delays</a:t>
            </a:r>
          </a:p>
          <a:p>
            <a:pPr>
              <a:buNone/>
            </a:pPr>
            <a:endParaRPr lang="en-US" dirty="0"/>
          </a:p>
        </p:txBody>
      </p:sp>
    </p:spTree>
    <p:extLst>
      <p:ext uri="{BB962C8B-B14F-4D97-AF65-F5344CB8AC3E}">
        <p14:creationId xmlns:p14="http://schemas.microsoft.com/office/powerpoint/2010/main" val="215977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21145"/>
          </a:xfrm>
        </p:spPr>
        <p:txBody>
          <a:bodyPr>
            <a:noAutofit/>
          </a:bodyPr>
          <a:lstStyle/>
          <a:p>
            <a:r>
              <a:rPr lang="en-US" sz="2800" dirty="0">
                <a:solidFill>
                  <a:srgbClr val="FFFF00"/>
                </a:solidFill>
              </a:rPr>
              <a:t>Cortical versus </a:t>
            </a:r>
            <a:r>
              <a:rPr lang="en-US" sz="2800" dirty="0" err="1">
                <a:solidFill>
                  <a:srgbClr val="FFFF00"/>
                </a:solidFill>
              </a:rPr>
              <a:t>Subcortical</a:t>
            </a:r>
            <a:br>
              <a:rPr lang="en-US" sz="2800" dirty="0">
                <a:solidFill>
                  <a:srgbClr val="FFFF00"/>
                </a:solidFill>
              </a:rPr>
            </a:br>
            <a:r>
              <a:rPr lang="en-US" sz="2800" dirty="0">
                <a:solidFill>
                  <a:srgbClr val="FFFF00"/>
                </a:solidFill>
              </a:rPr>
              <a:t>Dementia</a:t>
            </a:r>
          </a:p>
        </p:txBody>
      </p:sp>
      <p:sp>
        <p:nvSpPr>
          <p:cNvPr id="4" name="Content Placeholder 3"/>
          <p:cNvSpPr>
            <a:spLocks noGrp="1"/>
          </p:cNvSpPr>
          <p:nvPr>
            <p:ph sz="half" idx="1"/>
          </p:nvPr>
        </p:nvSpPr>
        <p:spPr>
          <a:xfrm>
            <a:off x="457200" y="821145"/>
            <a:ext cx="4038600" cy="6036855"/>
          </a:xfrm>
        </p:spPr>
        <p:txBody>
          <a:bodyPr>
            <a:normAutofit fontScale="77500" lnSpcReduction="20000"/>
          </a:bodyPr>
          <a:lstStyle/>
          <a:p>
            <a:pPr>
              <a:buNone/>
            </a:pPr>
            <a:r>
              <a:rPr lang="en-US" sz="4211" dirty="0">
                <a:solidFill>
                  <a:srgbClr val="FFFF00"/>
                </a:solidFill>
              </a:rPr>
              <a:t>  </a:t>
            </a:r>
            <a:r>
              <a:rPr lang="en-US" sz="3200" dirty="0">
                <a:solidFill>
                  <a:srgbClr val="FFFF00"/>
                </a:solidFill>
              </a:rPr>
              <a:t>Cortical Dementia – 4 As</a:t>
            </a:r>
          </a:p>
          <a:p>
            <a:r>
              <a:rPr lang="en-US" sz="3200" dirty="0">
                <a:solidFill>
                  <a:srgbClr val="FFFFFF"/>
                </a:solidFill>
              </a:rPr>
              <a:t>Amnesia - not helped by cues</a:t>
            </a:r>
          </a:p>
          <a:p>
            <a:r>
              <a:rPr lang="en-US" sz="3200" dirty="0">
                <a:solidFill>
                  <a:srgbClr val="FFFFFF"/>
                </a:solidFill>
              </a:rPr>
              <a:t>Aphasia</a:t>
            </a:r>
          </a:p>
          <a:p>
            <a:r>
              <a:rPr lang="en-US" sz="3200" dirty="0" err="1">
                <a:solidFill>
                  <a:srgbClr val="FFFFFF"/>
                </a:solidFill>
              </a:rPr>
              <a:t>Agnosia</a:t>
            </a:r>
            <a:endParaRPr lang="en-US" sz="3200" dirty="0">
              <a:solidFill>
                <a:srgbClr val="FFFFFF"/>
              </a:solidFill>
            </a:endParaRPr>
          </a:p>
          <a:p>
            <a:r>
              <a:rPr lang="en-US" sz="3200" dirty="0" err="1">
                <a:solidFill>
                  <a:srgbClr val="FFFFFF"/>
                </a:solidFill>
              </a:rPr>
              <a:t>Apraxia</a:t>
            </a:r>
            <a:r>
              <a:rPr lang="en-US" sz="3200" dirty="0">
                <a:solidFill>
                  <a:srgbClr val="FFFFFF"/>
                </a:solidFill>
              </a:rPr>
              <a:t> </a:t>
            </a:r>
          </a:p>
          <a:p>
            <a:r>
              <a:rPr lang="en-US" sz="3200" dirty="0">
                <a:solidFill>
                  <a:srgbClr val="FFFFFF"/>
                </a:solidFill>
              </a:rPr>
              <a:t>Alexia</a:t>
            </a:r>
          </a:p>
          <a:p>
            <a:r>
              <a:rPr lang="en-US" sz="3200" dirty="0">
                <a:solidFill>
                  <a:srgbClr val="FFFFFF"/>
                </a:solidFill>
              </a:rPr>
              <a:t>Affective disorders – not frequent</a:t>
            </a:r>
          </a:p>
          <a:p>
            <a:r>
              <a:rPr lang="en-US" sz="3200" dirty="0">
                <a:solidFill>
                  <a:srgbClr val="FFFFFF"/>
                </a:solidFill>
              </a:rPr>
              <a:t>Loss of initiative</a:t>
            </a:r>
          </a:p>
          <a:p>
            <a:r>
              <a:rPr lang="en-US" sz="3200" dirty="0">
                <a:solidFill>
                  <a:srgbClr val="FFFFFF"/>
                </a:solidFill>
              </a:rPr>
              <a:t>Psychomotor retardation</a:t>
            </a:r>
          </a:p>
          <a:p>
            <a:r>
              <a:rPr lang="en-US" sz="3200" dirty="0">
                <a:solidFill>
                  <a:srgbClr val="FFFFFF"/>
                </a:solidFill>
              </a:rPr>
              <a:t>Gait – normal until late</a:t>
            </a:r>
          </a:p>
          <a:p>
            <a:r>
              <a:rPr lang="en-US" sz="3200" dirty="0" err="1">
                <a:solidFill>
                  <a:srgbClr val="FFFFFF"/>
                </a:solidFill>
              </a:rPr>
              <a:t>Extrapyramidal</a:t>
            </a:r>
            <a:r>
              <a:rPr lang="en-US" sz="3200" dirty="0">
                <a:solidFill>
                  <a:srgbClr val="FFFFFF"/>
                </a:solidFill>
              </a:rPr>
              <a:t> signs - late</a:t>
            </a:r>
          </a:p>
          <a:p>
            <a:r>
              <a:rPr lang="en-US" sz="3200" dirty="0">
                <a:solidFill>
                  <a:srgbClr val="FFFFFF"/>
                </a:solidFill>
              </a:rPr>
              <a:t>Pathological reflexes – grasp, snout, suck, </a:t>
            </a:r>
            <a:r>
              <a:rPr lang="en-US" sz="3200" dirty="0" err="1">
                <a:solidFill>
                  <a:srgbClr val="FFFFFF"/>
                </a:solidFill>
              </a:rPr>
              <a:t>Babinski</a:t>
            </a:r>
            <a:r>
              <a:rPr lang="en-US" sz="3200" dirty="0">
                <a:solidFill>
                  <a:srgbClr val="FFFFFF"/>
                </a:solidFill>
              </a:rPr>
              <a:t> - late</a:t>
            </a:r>
          </a:p>
          <a:p>
            <a:endParaRPr lang="en-US" sz="5000" dirty="0">
              <a:solidFill>
                <a:srgbClr val="FFFFFF"/>
              </a:solidFill>
            </a:endParaRPr>
          </a:p>
          <a:p>
            <a:endParaRPr lang="en-US" sz="5000" dirty="0">
              <a:solidFill>
                <a:srgbClr val="FFFFFF"/>
              </a:solidFill>
            </a:endParaRPr>
          </a:p>
          <a:p>
            <a:endParaRPr lang="en-US" dirty="0">
              <a:solidFill>
                <a:srgbClr val="FFFFFF"/>
              </a:solidFill>
            </a:endParaRPr>
          </a:p>
          <a:p>
            <a:endParaRPr lang="en-US" dirty="0"/>
          </a:p>
        </p:txBody>
      </p:sp>
      <p:sp>
        <p:nvSpPr>
          <p:cNvPr id="5" name="Content Placeholder 4"/>
          <p:cNvSpPr>
            <a:spLocks noGrp="1"/>
          </p:cNvSpPr>
          <p:nvPr>
            <p:ph sz="half" idx="2"/>
          </p:nvPr>
        </p:nvSpPr>
        <p:spPr>
          <a:xfrm>
            <a:off x="4648200" y="821145"/>
            <a:ext cx="4038600" cy="6036855"/>
          </a:xfrm>
        </p:spPr>
        <p:txBody>
          <a:bodyPr>
            <a:noAutofit/>
          </a:bodyPr>
          <a:lstStyle/>
          <a:p>
            <a:pPr>
              <a:buNone/>
            </a:pPr>
            <a:r>
              <a:rPr lang="en-US" sz="2000" dirty="0" err="1">
                <a:solidFill>
                  <a:srgbClr val="FFFF00"/>
                </a:solidFill>
              </a:rPr>
              <a:t>Subcortical</a:t>
            </a:r>
            <a:r>
              <a:rPr lang="en-US" sz="2000" dirty="0">
                <a:solidFill>
                  <a:srgbClr val="FFFF00"/>
                </a:solidFill>
              </a:rPr>
              <a:t> Dementia – 4 Ds</a:t>
            </a:r>
          </a:p>
          <a:p>
            <a:r>
              <a:rPr lang="en-US" sz="2000" dirty="0" err="1">
                <a:solidFill>
                  <a:srgbClr val="FFFFFF"/>
                </a:solidFill>
              </a:rPr>
              <a:t>Dysmnesia</a:t>
            </a:r>
            <a:r>
              <a:rPr lang="en-US" sz="2000" dirty="0">
                <a:solidFill>
                  <a:srgbClr val="FFFFFF"/>
                </a:solidFill>
              </a:rPr>
              <a:t> - helped by cues</a:t>
            </a:r>
          </a:p>
          <a:p>
            <a:r>
              <a:rPr lang="en-US" sz="2000" dirty="0" err="1">
                <a:solidFill>
                  <a:srgbClr val="FFFFFF"/>
                </a:solidFill>
              </a:rPr>
              <a:t>Dysexecutive</a:t>
            </a:r>
            <a:r>
              <a:rPr lang="en-US" sz="2000" dirty="0">
                <a:solidFill>
                  <a:srgbClr val="FFFFFF"/>
                </a:solidFill>
              </a:rPr>
              <a:t> – difficulty with planning and decision-making</a:t>
            </a:r>
          </a:p>
          <a:p>
            <a:r>
              <a:rPr lang="en-US" sz="2000" dirty="0">
                <a:solidFill>
                  <a:srgbClr val="FFFFFF"/>
                </a:solidFill>
              </a:rPr>
              <a:t>Delay – slow thinking and moving</a:t>
            </a:r>
          </a:p>
          <a:p>
            <a:r>
              <a:rPr lang="en-US" sz="2000" dirty="0">
                <a:solidFill>
                  <a:srgbClr val="FFFFFF"/>
                </a:solidFill>
              </a:rPr>
              <a:t>Depletion – reduced complexity of thought</a:t>
            </a:r>
          </a:p>
          <a:p>
            <a:r>
              <a:rPr lang="en-US" sz="2000" dirty="0">
                <a:solidFill>
                  <a:srgbClr val="FFFFFF"/>
                </a:solidFill>
              </a:rPr>
              <a:t>Affective disorders – severe</a:t>
            </a:r>
          </a:p>
          <a:p>
            <a:r>
              <a:rPr lang="en-US" sz="2000" dirty="0"/>
              <a:t>Apathy and inertia</a:t>
            </a:r>
          </a:p>
          <a:p>
            <a:r>
              <a:rPr lang="en-US" sz="2000" dirty="0"/>
              <a:t>Absence of the 4 As</a:t>
            </a:r>
          </a:p>
          <a:p>
            <a:r>
              <a:rPr lang="en-US" sz="2000" dirty="0"/>
              <a:t>Slow diminution of cognitive functions</a:t>
            </a:r>
          </a:p>
          <a:p>
            <a:r>
              <a:rPr lang="en-US" sz="2000" dirty="0"/>
              <a:t>Psychomotor retardation</a:t>
            </a:r>
          </a:p>
          <a:p>
            <a:r>
              <a:rPr lang="en-US" sz="2000" dirty="0"/>
              <a:t>Abnormal gait </a:t>
            </a:r>
          </a:p>
          <a:p>
            <a:r>
              <a:rPr lang="en-US" sz="2000" dirty="0"/>
              <a:t>Loss of initiative, vitality, physical energy and emotional drive</a:t>
            </a:r>
          </a:p>
          <a:p>
            <a:r>
              <a:rPr lang="en-US" sz="2000" dirty="0" err="1"/>
              <a:t>Extrapyramidal</a:t>
            </a:r>
            <a:r>
              <a:rPr lang="en-US" sz="2000" dirty="0"/>
              <a:t> signs</a:t>
            </a:r>
          </a:p>
          <a:p>
            <a:endParaRPr lang="en-US" sz="2000" dirty="0"/>
          </a:p>
        </p:txBody>
      </p:sp>
    </p:spTree>
    <p:extLst>
      <p:ext uri="{BB962C8B-B14F-4D97-AF65-F5344CB8AC3E}">
        <p14:creationId xmlns:p14="http://schemas.microsoft.com/office/powerpoint/2010/main" val="59635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Neuropsychological Profile </a:t>
            </a:r>
            <a:br>
              <a:rPr lang="en-US" dirty="0">
                <a:solidFill>
                  <a:srgbClr val="FFFF00"/>
                </a:solidFill>
              </a:rPr>
            </a:br>
            <a:r>
              <a:rPr lang="en-US" dirty="0">
                <a:solidFill>
                  <a:srgbClr val="FFFF00"/>
                </a:solidFill>
              </a:rPr>
              <a:t>Normal Aging versus Dementia</a:t>
            </a:r>
          </a:p>
        </p:txBody>
      </p:sp>
      <p:sp>
        <p:nvSpPr>
          <p:cNvPr id="3" name="Content Placeholder 2"/>
          <p:cNvSpPr>
            <a:spLocks noGrp="1"/>
          </p:cNvSpPr>
          <p:nvPr>
            <p:ph sz="half" idx="1"/>
          </p:nvPr>
        </p:nvSpPr>
        <p:spPr/>
        <p:txBody>
          <a:bodyPr>
            <a:normAutofit fontScale="85000" lnSpcReduction="20000"/>
          </a:bodyPr>
          <a:lstStyle/>
          <a:p>
            <a:pPr>
              <a:buNone/>
            </a:pPr>
            <a:r>
              <a:rPr lang="en-US" dirty="0"/>
              <a:t>   </a:t>
            </a:r>
            <a:r>
              <a:rPr lang="en-US" dirty="0">
                <a:solidFill>
                  <a:srgbClr val="FFFF00"/>
                </a:solidFill>
              </a:rPr>
              <a:t>Normal Aging </a:t>
            </a:r>
          </a:p>
          <a:p>
            <a:r>
              <a:rPr lang="en-US" dirty="0"/>
              <a:t>Loss of speed and efficiency of information processing</a:t>
            </a:r>
          </a:p>
          <a:p>
            <a:r>
              <a:rPr lang="en-US" dirty="0"/>
              <a:t>Impaired fluid abilities – novel problem-solving</a:t>
            </a:r>
          </a:p>
          <a:p>
            <a:r>
              <a:rPr lang="en-US" dirty="0"/>
              <a:t>Deficiencies in memory retrieval</a:t>
            </a:r>
          </a:p>
          <a:p>
            <a:r>
              <a:rPr lang="en-US" dirty="0"/>
              <a:t>Modest declines in delayed free recall</a:t>
            </a:r>
          </a:p>
          <a:p>
            <a:r>
              <a:rPr lang="en-US" dirty="0"/>
              <a:t>Decrements on executive tests of </a:t>
            </a:r>
            <a:r>
              <a:rPr lang="en-US" dirty="0" err="1"/>
              <a:t>visuoperceptual</a:t>
            </a:r>
            <a:r>
              <a:rPr lang="en-US" dirty="0"/>
              <a:t>, </a:t>
            </a:r>
            <a:r>
              <a:rPr lang="en-US" dirty="0" err="1"/>
              <a:t>visuospatial</a:t>
            </a:r>
            <a:r>
              <a:rPr lang="en-US" dirty="0"/>
              <a:t>, and constructional functions</a:t>
            </a:r>
          </a:p>
          <a:p>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a:solidFill>
                  <a:srgbClr val="FFFF00"/>
                </a:solidFill>
              </a:rPr>
              <a:t>Alzheimer’s Dementia</a:t>
            </a:r>
          </a:p>
          <a:p>
            <a:r>
              <a:rPr lang="en-US" dirty="0"/>
              <a:t>Impaired memory consolidation with rapid forgetting</a:t>
            </a:r>
          </a:p>
          <a:p>
            <a:r>
              <a:rPr lang="en-US" dirty="0"/>
              <a:t>Diminished executive skills</a:t>
            </a:r>
          </a:p>
          <a:p>
            <a:r>
              <a:rPr lang="en-US" dirty="0"/>
              <a:t>Impaired semantic fluency</a:t>
            </a:r>
          </a:p>
          <a:p>
            <a:pPr>
              <a:buNone/>
            </a:pPr>
            <a:r>
              <a:rPr lang="en-US" dirty="0"/>
              <a:t>     and naming</a:t>
            </a:r>
          </a:p>
          <a:p>
            <a:r>
              <a:rPr lang="en-US" dirty="0"/>
              <a:t>Impaired </a:t>
            </a:r>
            <a:r>
              <a:rPr lang="en-US" dirty="0" err="1"/>
              <a:t>visuospatial</a:t>
            </a:r>
            <a:r>
              <a:rPr lang="en-US" dirty="0"/>
              <a:t> analysis and praxis</a:t>
            </a:r>
          </a:p>
          <a:p>
            <a:r>
              <a:rPr lang="en-US" dirty="0"/>
              <a:t>Rapid forgetting of new information after brief delays</a:t>
            </a:r>
          </a:p>
          <a:p>
            <a:pPr>
              <a:buNone/>
            </a:pPr>
            <a:endParaRPr lang="en-US" dirty="0"/>
          </a:p>
        </p:txBody>
      </p:sp>
    </p:spTree>
    <p:extLst>
      <p:ext uri="{BB962C8B-B14F-4D97-AF65-F5344CB8AC3E}">
        <p14:creationId xmlns:p14="http://schemas.microsoft.com/office/powerpoint/2010/main" val="129451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0512"/>
            <a:ext cx="8229600" cy="1217126"/>
          </a:xfrm>
        </p:spPr>
        <p:txBody>
          <a:bodyPr>
            <a:normAutofit fontScale="90000"/>
          </a:bodyPr>
          <a:lstStyle/>
          <a:p>
            <a:br>
              <a:rPr lang="en-US" sz="3556" dirty="0"/>
            </a:br>
            <a:r>
              <a:rPr lang="en-US" sz="3556" dirty="0">
                <a:solidFill>
                  <a:srgbClr val="FFFF00"/>
                </a:solidFill>
              </a:rPr>
              <a:t>Definition and Classification of HIV-Associated </a:t>
            </a:r>
            <a:r>
              <a:rPr lang="en-US" sz="3556" dirty="0" err="1">
                <a:solidFill>
                  <a:srgbClr val="FFFF00"/>
                </a:solidFill>
              </a:rPr>
              <a:t>Neurocognitive</a:t>
            </a:r>
            <a:r>
              <a:rPr lang="en-US" sz="3556" dirty="0">
                <a:solidFill>
                  <a:srgbClr val="FFFF00"/>
                </a:solidFill>
              </a:rPr>
              <a:t> Disorders (</a:t>
            </a:r>
            <a:r>
              <a:rPr lang="en-US" sz="3556" dirty="0" err="1">
                <a:solidFill>
                  <a:srgbClr val="FFFF00"/>
                </a:solidFill>
              </a:rPr>
              <a:t>HANDs</a:t>
            </a:r>
            <a:r>
              <a:rPr lang="en-US" sz="3556" dirty="0">
                <a:solidFill>
                  <a:srgbClr val="FFFF00"/>
                </a:solidFill>
              </a:rPr>
              <a:t>)</a:t>
            </a:r>
            <a:br>
              <a:rPr lang="en-US" dirty="0"/>
            </a:br>
            <a:endParaRPr lang="en-US" dirty="0"/>
          </a:p>
        </p:txBody>
      </p:sp>
      <p:sp>
        <p:nvSpPr>
          <p:cNvPr id="7" name="Content Placeholder 6"/>
          <p:cNvSpPr>
            <a:spLocks noGrp="1"/>
          </p:cNvSpPr>
          <p:nvPr>
            <p:ph idx="1"/>
          </p:nvPr>
        </p:nvSpPr>
        <p:spPr>
          <a:xfrm>
            <a:off x="457200" y="1600200"/>
            <a:ext cx="8229600" cy="5257800"/>
          </a:xfrm>
        </p:spPr>
        <p:txBody>
          <a:bodyPr>
            <a:normAutofit fontScale="92500" lnSpcReduction="20000"/>
          </a:bodyPr>
          <a:lstStyle/>
          <a:p>
            <a:r>
              <a:rPr lang="en-US" dirty="0"/>
              <a:t>Asymptomatic </a:t>
            </a:r>
            <a:r>
              <a:rPr lang="en-US" dirty="0" err="1"/>
              <a:t>Neurocognitive</a:t>
            </a:r>
            <a:r>
              <a:rPr lang="en-US" dirty="0"/>
              <a:t> Impairment – ANI – mild to moderate impairment in at least 2 domains without obvious impairment in daily functioning</a:t>
            </a:r>
          </a:p>
          <a:p>
            <a:r>
              <a:rPr lang="en-US" dirty="0"/>
              <a:t>Mild </a:t>
            </a:r>
            <a:r>
              <a:rPr lang="en-US" dirty="0" err="1"/>
              <a:t>Neurocognitive</a:t>
            </a:r>
            <a:r>
              <a:rPr lang="en-US" dirty="0"/>
              <a:t> Impairment – MCI – mild to moderate impairment in at least 2 domains with at least mild interference with daily functioning</a:t>
            </a:r>
          </a:p>
          <a:p>
            <a:r>
              <a:rPr lang="en-US" dirty="0"/>
              <a:t>HIV-Associated Dementia – HAD – a subcortical and cortical dementia that is severe enough to cause functional impairment and is characterized by slowed information processing, deficits in attention and memory, and impairments in abstraction and fine motor skills</a:t>
            </a:r>
          </a:p>
        </p:txBody>
      </p:sp>
    </p:spTree>
    <p:extLst>
      <p:ext uri="{BB962C8B-B14F-4D97-AF65-F5344CB8AC3E}">
        <p14:creationId xmlns:p14="http://schemas.microsoft.com/office/powerpoint/2010/main" val="321224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FFFF00"/>
                </a:solidFill>
              </a:rPr>
            </a:br>
            <a:r>
              <a:rPr lang="en-US" dirty="0">
                <a:solidFill>
                  <a:srgbClr val="FFFF00"/>
                </a:solidFill>
              </a:rPr>
              <a:t>HIV-Associated </a:t>
            </a:r>
            <a:r>
              <a:rPr lang="en-US" dirty="0" err="1">
                <a:solidFill>
                  <a:srgbClr val="FFFF00"/>
                </a:solidFill>
              </a:rPr>
              <a:t>Neurocognitive</a:t>
            </a:r>
            <a:r>
              <a:rPr lang="en-US" dirty="0">
                <a:solidFill>
                  <a:srgbClr val="FFFF00"/>
                </a:solidFill>
              </a:rPr>
              <a:t> Profile</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457200" y="1600200"/>
            <a:ext cx="8229600" cy="4961467"/>
          </a:xfrm>
        </p:spPr>
        <p:txBody>
          <a:bodyPr>
            <a:normAutofit fontScale="85000" lnSpcReduction="20000"/>
          </a:bodyPr>
          <a:lstStyle/>
          <a:p>
            <a:pPr>
              <a:buNone/>
              <a:defRPr/>
            </a:pPr>
            <a:r>
              <a:rPr lang="en-US" dirty="0" err="1">
                <a:ea typeface="ＭＳ Ｐゴシック" pitchFamily="34" charset="-128"/>
              </a:rPr>
              <a:t>Fronto-subcortical</a:t>
            </a:r>
            <a:r>
              <a:rPr lang="en-US" dirty="0">
                <a:ea typeface="ＭＳ Ｐゴシック" pitchFamily="34" charset="-128"/>
              </a:rPr>
              <a:t> pattern in the following domains:</a:t>
            </a:r>
          </a:p>
          <a:p>
            <a:pPr algn="just">
              <a:defRPr/>
            </a:pPr>
            <a:endParaRPr lang="en-US" dirty="0">
              <a:ea typeface="ＭＳ Ｐゴシック" pitchFamily="34" charset="-128"/>
            </a:endParaRPr>
          </a:p>
          <a:p>
            <a:pPr algn="just">
              <a:spcAft>
                <a:spcPts val="1200"/>
              </a:spcAft>
              <a:defRPr/>
            </a:pPr>
            <a:r>
              <a:rPr lang="en-US" i="1" dirty="0">
                <a:ea typeface="ＭＳ Ｐゴシック" pitchFamily="34" charset="-128"/>
              </a:rPr>
              <a:t>	</a:t>
            </a:r>
            <a:r>
              <a:rPr lang="en-US" dirty="0">
                <a:ea typeface="ＭＳ Ｐゴシック" pitchFamily="34" charset="-128"/>
              </a:rPr>
              <a:t>Attention / Working Memory</a:t>
            </a:r>
          </a:p>
          <a:p>
            <a:pPr algn="just">
              <a:spcAft>
                <a:spcPts val="1200"/>
              </a:spcAft>
              <a:defRPr/>
            </a:pPr>
            <a:r>
              <a:rPr lang="en-US" dirty="0">
                <a:ea typeface="ＭＳ Ｐゴシック" pitchFamily="34" charset="-128"/>
              </a:rPr>
              <a:t>	Executive Functioning</a:t>
            </a:r>
          </a:p>
          <a:p>
            <a:pPr algn="just">
              <a:spcAft>
                <a:spcPts val="1200"/>
              </a:spcAft>
              <a:defRPr/>
            </a:pPr>
            <a:r>
              <a:rPr lang="en-US" dirty="0">
                <a:ea typeface="ＭＳ Ｐゴシック" pitchFamily="34" charset="-128"/>
              </a:rPr>
              <a:t>	Information Processing Speed</a:t>
            </a:r>
          </a:p>
          <a:p>
            <a:pPr algn="just">
              <a:spcAft>
                <a:spcPts val="1200"/>
              </a:spcAft>
              <a:defRPr/>
            </a:pPr>
            <a:r>
              <a:rPr lang="en-US" dirty="0">
                <a:ea typeface="ＭＳ Ｐゴシック" pitchFamily="34" charset="-128"/>
              </a:rPr>
              <a:t>	Verbal Fluency	</a:t>
            </a:r>
          </a:p>
          <a:p>
            <a:pPr algn="just">
              <a:spcAft>
                <a:spcPts val="1200"/>
              </a:spcAft>
              <a:defRPr/>
            </a:pPr>
            <a:r>
              <a:rPr lang="en-US" dirty="0">
                <a:ea typeface="ＭＳ Ｐゴシック" pitchFamily="34" charset="-128"/>
              </a:rPr>
              <a:t>	Learning</a:t>
            </a:r>
          </a:p>
          <a:p>
            <a:pPr algn="just">
              <a:spcAft>
                <a:spcPts val="1200"/>
              </a:spcAft>
              <a:defRPr/>
            </a:pPr>
            <a:r>
              <a:rPr lang="en-US" dirty="0">
                <a:ea typeface="ＭＳ Ｐゴシック" pitchFamily="34" charset="-128"/>
              </a:rPr>
              <a:t>	Motor Function</a:t>
            </a:r>
          </a:p>
          <a:p>
            <a:pPr algn="just">
              <a:spcAft>
                <a:spcPts val="1200"/>
              </a:spcAft>
              <a:defRPr/>
            </a:pPr>
            <a:r>
              <a:rPr lang="en-US" dirty="0">
                <a:ea typeface="ＭＳ Ｐゴシック" pitchFamily="34" charset="-128"/>
              </a:rPr>
              <a:t>	Verbal Memory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46133"/>
          </a:xfrm>
        </p:spPr>
        <p:txBody>
          <a:bodyPr>
            <a:normAutofit/>
          </a:bodyPr>
          <a:lstStyle/>
          <a:p>
            <a:pPr marL="0" lvl="0" indent="0" algn="ctr">
              <a:lnSpc>
                <a:spcPct val="90000"/>
              </a:lnSpc>
              <a:buNone/>
            </a:pPr>
            <a:r>
              <a:rPr lang="en-US" sz="2800" dirty="0">
                <a:solidFill>
                  <a:prstClr val="white">
                    <a:tint val="75000"/>
                  </a:prstClr>
                </a:solidFill>
              </a:rPr>
              <a:t>Mary Ann Adler Cohen, MD, FACP, FAPM, DLFAPA</a:t>
            </a:r>
          </a:p>
          <a:p>
            <a:pPr marL="0" lvl="0" indent="0" algn="ctr">
              <a:lnSpc>
                <a:spcPct val="90000"/>
              </a:lnSpc>
              <a:buNone/>
            </a:pPr>
            <a:r>
              <a:rPr lang="en-US" sz="2800" dirty="0">
                <a:solidFill>
                  <a:prstClr val="white">
                    <a:tint val="75000"/>
                  </a:prstClr>
                </a:solidFill>
              </a:rPr>
              <a:t>Clinical Professor of Psychiatry</a:t>
            </a:r>
          </a:p>
          <a:p>
            <a:pPr marL="0" lvl="0" indent="0" algn="ctr">
              <a:lnSpc>
                <a:spcPct val="90000"/>
              </a:lnSpc>
              <a:buNone/>
            </a:pPr>
            <a:r>
              <a:rPr lang="en-US" sz="2800" dirty="0">
                <a:solidFill>
                  <a:prstClr val="white">
                    <a:tint val="75000"/>
                  </a:prstClr>
                </a:solidFill>
              </a:rPr>
              <a:t>Icahn School of Medicine at Mount Sinai</a:t>
            </a:r>
          </a:p>
          <a:p>
            <a:pPr marL="0" lvl="0" indent="0" algn="ctr">
              <a:lnSpc>
                <a:spcPct val="90000"/>
              </a:lnSpc>
              <a:buNone/>
            </a:pPr>
            <a:r>
              <a:rPr lang="en-US" sz="2800" dirty="0">
                <a:solidFill>
                  <a:prstClr val="white">
                    <a:tint val="75000"/>
                  </a:prstClr>
                </a:solidFill>
              </a:rPr>
              <a:t>Chair and Founder, Academy of Psychosomatic Medicine HIV/AIDS Psychiatry Special Interest Group</a:t>
            </a:r>
          </a:p>
          <a:p>
            <a:pPr marL="0" lvl="0" indent="0" algn="ctr">
              <a:lnSpc>
                <a:spcPct val="90000"/>
              </a:lnSpc>
              <a:buNone/>
            </a:pPr>
            <a:r>
              <a:rPr lang="en-US" sz="2800" dirty="0">
                <a:solidFill>
                  <a:prstClr val="white">
                    <a:tint val="75000"/>
                  </a:prstClr>
                </a:solidFill>
              </a:rPr>
              <a:t>Chair and Co-Founder of the World Psychiatric Association Section on HIV/AIDS Psychiatry</a:t>
            </a:r>
          </a:p>
          <a:p>
            <a:pPr marL="0" lvl="0" indent="0" algn="ctr">
              <a:lnSpc>
                <a:spcPct val="90000"/>
              </a:lnSpc>
              <a:buNone/>
            </a:pPr>
            <a:r>
              <a:rPr lang="en-US" sz="2800" dirty="0">
                <a:solidFill>
                  <a:prstClr val="white">
                    <a:tint val="75000"/>
                  </a:prstClr>
                </a:solidFill>
              </a:rPr>
              <a:t>Former Director, AIDS Psychiatry, Mount Sinai Medical Center</a:t>
            </a:r>
          </a:p>
          <a:p>
            <a:pPr marL="0" lvl="0" indent="0" algn="ctr">
              <a:lnSpc>
                <a:spcPct val="90000"/>
              </a:lnSpc>
              <a:buNone/>
            </a:pPr>
            <a:r>
              <a:rPr lang="en-US" sz="2800" dirty="0">
                <a:solidFill>
                  <a:prstClr val="white">
                    <a:tint val="75000"/>
                  </a:prstClr>
                </a:solidFill>
              </a:rPr>
              <a:t>Former Director, Consultation-Liaison Psychiatry Service</a:t>
            </a:r>
          </a:p>
          <a:p>
            <a:pPr marL="0" lvl="0" indent="0" algn="ctr">
              <a:lnSpc>
                <a:spcPct val="90000"/>
              </a:lnSpc>
              <a:buNone/>
            </a:pPr>
            <a:r>
              <a:rPr lang="en-US" sz="2800" dirty="0">
                <a:solidFill>
                  <a:prstClr val="white">
                    <a:tint val="75000"/>
                  </a:prstClr>
                </a:solidFill>
              </a:rPr>
              <a:t>Metropolitan Hospital Center</a:t>
            </a:r>
          </a:p>
          <a:p>
            <a:pPr>
              <a:buNone/>
            </a:pPr>
            <a:endParaRPr lang="en-US" dirty="0"/>
          </a:p>
        </p:txBody>
      </p:sp>
    </p:spTree>
    <p:extLst>
      <p:ext uri="{BB962C8B-B14F-4D97-AF65-F5344CB8AC3E}">
        <p14:creationId xmlns:p14="http://schemas.microsoft.com/office/powerpoint/2010/main" val="260956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Differentiating Delirium from </a:t>
            </a:r>
            <a:br>
              <a:rPr lang="en-US" dirty="0">
                <a:solidFill>
                  <a:srgbClr val="FFFF00"/>
                </a:solidFill>
              </a:rPr>
            </a:br>
            <a:r>
              <a:rPr lang="en-US" dirty="0">
                <a:solidFill>
                  <a:srgbClr val="FFFF00"/>
                </a:solidFill>
              </a:rPr>
              <a:t>HIV- Associated Dementia</a:t>
            </a:r>
          </a:p>
        </p:txBody>
      </p:sp>
      <p:sp>
        <p:nvSpPr>
          <p:cNvPr id="5" name="Content Placeholder 4"/>
          <p:cNvSpPr>
            <a:spLocks noGrp="1"/>
          </p:cNvSpPr>
          <p:nvPr>
            <p:ph idx="1"/>
          </p:nvPr>
        </p:nvSpPr>
        <p:spPr/>
        <p:txBody>
          <a:bodyPr/>
          <a:lstStyle/>
          <a:p>
            <a:endParaRPr lang="en-US" dirty="0"/>
          </a:p>
        </p:txBody>
      </p:sp>
      <p:graphicFrame>
        <p:nvGraphicFramePr>
          <p:cNvPr id="145410" name="Object 2"/>
          <p:cNvGraphicFramePr>
            <a:graphicFrameLocks noChangeAspect="1"/>
          </p:cNvGraphicFramePr>
          <p:nvPr/>
        </p:nvGraphicFramePr>
        <p:xfrm>
          <a:off x="457200" y="1600200"/>
          <a:ext cx="8229600" cy="4988063"/>
        </p:xfrm>
        <a:graphic>
          <a:graphicData uri="http://schemas.openxmlformats.org/presentationml/2006/ole">
            <mc:AlternateContent xmlns:mc="http://schemas.openxmlformats.org/markup-compatibility/2006">
              <mc:Choice xmlns:v="urn:schemas-microsoft-com:vml" Requires="v">
                <p:oleObj spid="_x0000_s124940" name="Document" r:id="rId3" imgW="21942857" imgH="15746032" progId="Word.Document.12">
                  <p:link updateAutomatic="1"/>
                </p:oleObj>
              </mc:Choice>
              <mc:Fallback>
                <p:oleObj name="Document" r:id="rId3" imgW="21942857" imgH="15746032" progId="Word.Document.12">
                  <p:link updateAutomatic="1"/>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98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406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br>
            <a:r>
              <a:rPr lang="en-US" sz="3200" dirty="0">
                <a:solidFill>
                  <a:srgbClr val="FFFF00"/>
                </a:solidFill>
              </a:rPr>
              <a:t>Clinical Pearls for Differential Diagnosis of Psychiatric Symptoms in HIV and AIDS</a:t>
            </a:r>
            <a:br>
              <a:rPr lang="en-US" dirty="0"/>
            </a:br>
            <a:endParaRPr lang="en-US" dirty="0"/>
          </a:p>
        </p:txBody>
      </p:sp>
      <p:sp>
        <p:nvSpPr>
          <p:cNvPr id="3" name="Content Placeholder 2"/>
          <p:cNvSpPr>
            <a:spLocks noGrp="1"/>
          </p:cNvSpPr>
          <p:nvPr>
            <p:ph idx="1"/>
          </p:nvPr>
        </p:nvSpPr>
        <p:spPr>
          <a:xfrm>
            <a:off x="0" y="1676400"/>
            <a:ext cx="9144000" cy="5029199"/>
          </a:xfrm>
        </p:spPr>
        <p:txBody>
          <a:bodyPr>
            <a:normAutofit fontScale="92500"/>
          </a:bodyPr>
          <a:lstStyle/>
          <a:p>
            <a:r>
              <a:rPr lang="en-US" sz="2800" dirty="0"/>
              <a:t>There is a need for a comprehensive </a:t>
            </a:r>
            <a:r>
              <a:rPr lang="en-US" sz="2800" dirty="0" err="1"/>
              <a:t>biopsychosocial</a:t>
            </a:r>
            <a:r>
              <a:rPr lang="en-US" sz="2800" dirty="0"/>
              <a:t> approach to psychiatric symptom evaluation in persons with HIV/AIDS</a:t>
            </a:r>
          </a:p>
          <a:p>
            <a:pPr lvl="0"/>
            <a:r>
              <a:rPr lang="en-US" sz="2800" dirty="0"/>
              <a:t>This comprehensive approach to differential diagnosis includes exploring clues for infectious, neurologic, and psychiatric causes and requires complete medical, psychiatric, and psychosocial assessments as well as ancillary evaluations</a:t>
            </a:r>
          </a:p>
          <a:p>
            <a:pPr lvl="0"/>
            <a:r>
              <a:rPr lang="en-US" sz="2800" dirty="0"/>
              <a:t>Delirium is prevalent in inpatient medicine and may be superimposed on HIV-associated dementia</a:t>
            </a:r>
          </a:p>
          <a:p>
            <a:pPr lvl="0">
              <a:buNone/>
            </a:pPr>
            <a:r>
              <a:rPr lang="en-US" sz="2800" dirty="0"/>
              <a:t>  </a:t>
            </a:r>
            <a:r>
              <a:rPr lang="en-US" sz="2000" dirty="0"/>
              <a:t>Cohen, 1987, 1992; Cohen et al., 2010; Cohen and Alfonso, 2004; Cohen and Chao,2008;</a:t>
            </a:r>
          </a:p>
          <a:p>
            <a:pPr lvl="0">
              <a:buNone/>
            </a:pPr>
            <a:r>
              <a:rPr lang="en-US" sz="2000" dirty="0"/>
              <a:t>   Cohen and Gorman, 2008; Cohen and Weisman, 1986, 1988; </a:t>
            </a:r>
          </a:p>
          <a:p>
            <a:pPr>
              <a:buNone/>
            </a:pPr>
            <a:r>
              <a:rPr lang="en-US" sz="2000" dirty="0"/>
              <a:t>   Peterson et al. J Am </a:t>
            </a:r>
            <a:r>
              <a:rPr lang="en-US" sz="2000" dirty="0" err="1"/>
              <a:t>Geriatr</a:t>
            </a:r>
            <a:r>
              <a:rPr lang="en-US" sz="2000" dirty="0"/>
              <a:t> Soc 2006; </a:t>
            </a:r>
            <a:r>
              <a:rPr lang="en-US" sz="2000" dirty="0" err="1"/>
              <a:t>Pandharipande</a:t>
            </a:r>
            <a:r>
              <a:rPr lang="en-US" sz="2000" dirty="0"/>
              <a:t> et al. </a:t>
            </a:r>
            <a:r>
              <a:rPr lang="en-US" sz="2000" dirty="0" err="1"/>
              <a:t>IntensiveCare</a:t>
            </a:r>
            <a:r>
              <a:rPr lang="en-US" sz="2000" dirty="0"/>
              <a:t> Med, 2007; </a:t>
            </a:r>
            <a:r>
              <a:rPr lang="en-US" sz="2000" dirty="0" err="1"/>
              <a:t>Khurana</a:t>
            </a:r>
            <a:r>
              <a:rPr lang="en-US" sz="2000" dirty="0"/>
              <a:t> et al </a:t>
            </a:r>
            <a:r>
              <a:rPr lang="en-US" sz="2000" dirty="0" err="1"/>
              <a:t>Geriatr</a:t>
            </a:r>
            <a:r>
              <a:rPr lang="en-US" sz="2000" dirty="0"/>
              <a:t> </a:t>
            </a:r>
            <a:r>
              <a:rPr lang="en-US" sz="2000" dirty="0" err="1"/>
              <a:t>Gerontol</a:t>
            </a:r>
            <a:r>
              <a:rPr lang="en-US" sz="2000" dirty="0"/>
              <a:t> </a:t>
            </a:r>
            <a:r>
              <a:rPr lang="en-US" sz="2000" dirty="0" err="1"/>
              <a:t>Int</a:t>
            </a:r>
            <a:r>
              <a:rPr lang="en-US" sz="2000" dirty="0"/>
              <a:t>, 2011 </a:t>
            </a:r>
          </a:p>
          <a:p>
            <a:pPr lvl="0">
              <a:buNone/>
            </a:pPr>
            <a:endParaRPr lang="en-US" sz="2000" dirty="0"/>
          </a:p>
        </p:txBody>
      </p:sp>
    </p:spTree>
    <p:extLst>
      <p:ext uri="{BB962C8B-B14F-4D97-AF65-F5344CB8AC3E}">
        <p14:creationId xmlns:p14="http://schemas.microsoft.com/office/powerpoint/2010/main" val="275494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732"/>
            <a:ext cx="8229600" cy="1405467"/>
          </a:xfrm>
        </p:spPr>
        <p:txBody>
          <a:bodyPr>
            <a:normAutofit fontScale="90000"/>
          </a:bodyPr>
          <a:lstStyle/>
          <a:p>
            <a:br>
              <a:rPr lang="en-US" b="1" dirty="0"/>
            </a:br>
            <a:r>
              <a:rPr lang="en-US" dirty="0">
                <a:solidFill>
                  <a:srgbClr val="FFFF00"/>
                </a:solidFill>
              </a:rPr>
              <a:t>Clinical Pearls for Prevention and Recognition of HANDs</a:t>
            </a:r>
            <a:br>
              <a:rPr lang="en-US" dirty="0"/>
            </a:br>
            <a:endParaRPr lang="en-US" dirty="0"/>
          </a:p>
        </p:txBody>
      </p:sp>
      <p:sp>
        <p:nvSpPr>
          <p:cNvPr id="3" name="Content Placeholder 2"/>
          <p:cNvSpPr>
            <a:spLocks noGrp="1"/>
          </p:cNvSpPr>
          <p:nvPr>
            <p:ph idx="1"/>
          </p:nvPr>
        </p:nvSpPr>
        <p:spPr>
          <a:xfrm>
            <a:off x="457200" y="1600200"/>
            <a:ext cx="8229600" cy="5067300"/>
          </a:xfrm>
        </p:spPr>
        <p:txBody>
          <a:bodyPr>
            <a:normAutofit fontScale="92500" lnSpcReduction="20000"/>
          </a:bodyPr>
          <a:lstStyle/>
          <a:p>
            <a:pPr lvl="0"/>
            <a:r>
              <a:rPr lang="en-US" dirty="0"/>
              <a:t>Each person with HIV needs a complete cognitive assessment at baseline and on a semi-annual or at least annual basis and whenever there is evidence of a change in cognitive function</a:t>
            </a:r>
          </a:p>
          <a:p>
            <a:pPr lvl="0"/>
            <a:r>
              <a:rPr lang="en-US" dirty="0"/>
              <a:t>HIV-associated dementia can be prevented by early diagnosis of HIV infection and initiation of antiretroviral therapy immediately upon exposure to or diagnosis of HIV </a:t>
            </a:r>
          </a:p>
          <a:p>
            <a:pPr lvl="0"/>
            <a:r>
              <a:rPr lang="en-US" dirty="0"/>
              <a:t>HAND can be prevented by pre-exposure (</a:t>
            </a:r>
            <a:r>
              <a:rPr lang="en-US" dirty="0" err="1"/>
              <a:t>PrEP</a:t>
            </a:r>
            <a:r>
              <a:rPr lang="en-US" dirty="0"/>
              <a:t>) prophylaxis and post-exposure prophylaxis (PEP)</a:t>
            </a:r>
          </a:p>
          <a:p>
            <a:pPr lvl="0"/>
            <a:r>
              <a:rPr lang="en-US" dirty="0"/>
              <a:t>Cognitive impairment can contribute to </a:t>
            </a:r>
            <a:r>
              <a:rPr lang="en-US" dirty="0" err="1"/>
              <a:t>nonadherence</a:t>
            </a:r>
            <a:r>
              <a:rPr lang="en-US" dirty="0"/>
              <a:t> at any age or stage of HIV infection</a:t>
            </a:r>
          </a:p>
          <a:p>
            <a:endParaRPr lang="en-US" dirty="0"/>
          </a:p>
        </p:txBody>
      </p:sp>
    </p:spTree>
    <p:extLst>
      <p:ext uri="{BB962C8B-B14F-4D97-AF65-F5344CB8AC3E}">
        <p14:creationId xmlns:p14="http://schemas.microsoft.com/office/powerpoint/2010/main" val="359648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732"/>
            <a:ext cx="8229600" cy="1405467"/>
          </a:xfrm>
        </p:spPr>
        <p:txBody>
          <a:bodyPr>
            <a:normAutofit fontScale="90000"/>
          </a:bodyPr>
          <a:lstStyle/>
          <a:p>
            <a:br>
              <a:rPr lang="en-US" b="1" dirty="0"/>
            </a:br>
            <a:r>
              <a:rPr lang="en-US" dirty="0">
                <a:solidFill>
                  <a:srgbClr val="FFFF00"/>
                </a:solidFill>
              </a:rPr>
              <a:t>Clinical Pearls for Prevention and Recognition of Cognitive Disorders</a:t>
            </a:r>
            <a:br>
              <a:rPr lang="en-US" dirty="0"/>
            </a:br>
            <a:endParaRPr lang="en-US" dirty="0"/>
          </a:p>
        </p:txBody>
      </p:sp>
      <p:sp>
        <p:nvSpPr>
          <p:cNvPr id="3" name="Content Placeholder 2"/>
          <p:cNvSpPr>
            <a:spLocks noGrp="1"/>
          </p:cNvSpPr>
          <p:nvPr>
            <p:ph idx="1"/>
          </p:nvPr>
        </p:nvSpPr>
        <p:spPr>
          <a:xfrm>
            <a:off x="457200" y="1600199"/>
            <a:ext cx="8229600" cy="5257801"/>
          </a:xfrm>
        </p:spPr>
        <p:txBody>
          <a:bodyPr>
            <a:normAutofit fontScale="92500" lnSpcReduction="10000"/>
          </a:bodyPr>
          <a:lstStyle/>
          <a:p>
            <a:pPr lvl="0"/>
            <a:r>
              <a:rPr lang="en-US" dirty="0"/>
              <a:t>Antiretroviral therapy may prevent HAND, prevent HAND progression, and, at times, reverse cognitive impairment</a:t>
            </a:r>
          </a:p>
          <a:p>
            <a:pPr lvl="0"/>
            <a:r>
              <a:rPr lang="en-US" dirty="0"/>
              <a:t>HAND is still prevalent and is the most common treatable cause of dementia in persons under 50 years of age (</a:t>
            </a:r>
            <a:r>
              <a:rPr lang="en-US" dirty="0" err="1"/>
              <a:t>Ances</a:t>
            </a:r>
            <a:r>
              <a:rPr lang="en-US" dirty="0"/>
              <a:t> and Ellis, 2007) </a:t>
            </a:r>
          </a:p>
          <a:p>
            <a:pPr lvl="0"/>
            <a:r>
              <a:rPr lang="en-US" dirty="0"/>
              <a:t>Hypoactive delirium is prevalent in persons with HIV and AIDS, can masquerade as depression, can be superimposed on HIV-associated dementia,</a:t>
            </a:r>
          </a:p>
          <a:p>
            <a:pPr lvl="0">
              <a:buNone/>
            </a:pPr>
            <a:r>
              <a:rPr lang="en-US" dirty="0"/>
              <a:t>    and is easily resolved if or when the underlying cause is identified and treated</a:t>
            </a:r>
          </a:p>
          <a:p>
            <a:pPr lvl="0">
              <a:buNone/>
            </a:pPr>
            <a:endParaRPr lang="en-US" dirty="0"/>
          </a:p>
          <a:p>
            <a:pPr lvl="0">
              <a:buNone/>
            </a:pPr>
            <a:endParaRPr lang="en-US" dirty="0"/>
          </a:p>
          <a:p>
            <a:pPr lvl="0">
              <a:buNone/>
            </a:pPr>
            <a:endParaRPr lang="en-US" dirty="0"/>
          </a:p>
          <a:p>
            <a:endParaRPr lang="en-US" dirty="0"/>
          </a:p>
        </p:txBody>
      </p:sp>
    </p:spTree>
    <p:extLst>
      <p:ext uri="{BB962C8B-B14F-4D97-AF65-F5344CB8AC3E}">
        <p14:creationId xmlns:p14="http://schemas.microsoft.com/office/powerpoint/2010/main" val="287136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dirty="0">
                <a:solidFill>
                  <a:srgbClr val="FFFF00"/>
                </a:solidFill>
              </a:rPr>
              <a:t>Risk Factors for HAD</a:t>
            </a:r>
          </a:p>
        </p:txBody>
      </p:sp>
      <p:sp>
        <p:nvSpPr>
          <p:cNvPr id="3" name="Content Placeholder 2"/>
          <p:cNvSpPr>
            <a:spLocks noGrp="1"/>
          </p:cNvSpPr>
          <p:nvPr>
            <p:ph idx="1"/>
          </p:nvPr>
        </p:nvSpPr>
        <p:spPr>
          <a:xfrm>
            <a:off x="457200" y="1176867"/>
            <a:ext cx="8229600" cy="5585883"/>
          </a:xfrm>
        </p:spPr>
        <p:txBody>
          <a:bodyPr>
            <a:normAutofit fontScale="25000" lnSpcReduction="20000"/>
          </a:bodyPr>
          <a:lstStyle/>
          <a:p>
            <a:r>
              <a:rPr lang="en-US" sz="8000" dirty="0"/>
              <a:t>Older age</a:t>
            </a:r>
          </a:p>
          <a:p>
            <a:r>
              <a:rPr lang="en-US" sz="8000" dirty="0"/>
              <a:t>History of CNS disease</a:t>
            </a:r>
          </a:p>
          <a:p>
            <a:r>
              <a:rPr lang="en-US" sz="8000" dirty="0"/>
              <a:t>Shorter duration of antiretroviral treatment</a:t>
            </a:r>
          </a:p>
          <a:p>
            <a:r>
              <a:rPr lang="en-US" sz="8000" dirty="0"/>
              <a:t>Low CD4 (current and nadir)</a:t>
            </a:r>
          </a:p>
          <a:p>
            <a:r>
              <a:rPr lang="en-US" sz="8000" dirty="0"/>
              <a:t>Asymptomatic </a:t>
            </a:r>
            <a:r>
              <a:rPr lang="en-US" sz="8000" dirty="0" err="1"/>
              <a:t>neurocognitive</a:t>
            </a:r>
            <a:r>
              <a:rPr lang="en-US" sz="8000" dirty="0"/>
              <a:t> impairment (ANI)</a:t>
            </a:r>
          </a:p>
          <a:p>
            <a:r>
              <a:rPr lang="en-US" sz="8000" dirty="0"/>
              <a:t>Mild </a:t>
            </a:r>
            <a:r>
              <a:rPr lang="en-US" sz="8000" dirty="0" err="1"/>
              <a:t>neurocognitive</a:t>
            </a:r>
            <a:r>
              <a:rPr lang="en-US" sz="8000" dirty="0"/>
              <a:t> impairment (MCI)</a:t>
            </a:r>
          </a:p>
          <a:p>
            <a:r>
              <a:rPr lang="en-US" sz="8000" dirty="0"/>
              <a:t>Co-infection with hepatitis C (HCV)</a:t>
            </a:r>
          </a:p>
          <a:p>
            <a:r>
              <a:rPr lang="en-US" sz="8000" dirty="0"/>
              <a:t>Insulin resistance, cardiovascular illnesses, metabolic syndrome</a:t>
            </a:r>
          </a:p>
          <a:p>
            <a:r>
              <a:rPr lang="en-US" sz="8000" dirty="0" err="1"/>
              <a:t>Seroconversion</a:t>
            </a:r>
            <a:r>
              <a:rPr lang="en-US" sz="8000" dirty="0"/>
              <a:t> disorder</a:t>
            </a:r>
          </a:p>
          <a:p>
            <a:r>
              <a:rPr lang="en-US" sz="8000" dirty="0"/>
              <a:t>Anemia</a:t>
            </a:r>
          </a:p>
          <a:p>
            <a:r>
              <a:rPr lang="en-US" sz="8000" dirty="0"/>
              <a:t>Vitamin deficiencies (B6, B12)</a:t>
            </a:r>
          </a:p>
          <a:p>
            <a:r>
              <a:rPr lang="en-US" sz="8000" dirty="0"/>
              <a:t>High CSF viral load</a:t>
            </a:r>
          </a:p>
          <a:p>
            <a:r>
              <a:rPr lang="en-US" sz="8000" dirty="0"/>
              <a:t>Depression</a:t>
            </a:r>
          </a:p>
          <a:p>
            <a:r>
              <a:rPr lang="en-US" sz="8000" dirty="0"/>
              <a:t>Alcohol, amphetamines, cocaine</a:t>
            </a:r>
          </a:p>
          <a:p>
            <a:pPr>
              <a:buNone/>
            </a:pPr>
            <a:endParaRPr lang="en-US" dirty="0"/>
          </a:p>
          <a:p>
            <a:endParaRPr lang="en-US" dirty="0"/>
          </a:p>
          <a:p>
            <a:pPr>
              <a:buNone/>
            </a:pPr>
            <a:r>
              <a:rPr lang="da-DK" sz="6400" dirty="0" err="1"/>
              <a:t>Valcour</a:t>
            </a:r>
            <a:r>
              <a:rPr lang="da-DK" sz="6400" dirty="0"/>
              <a:t> V, </a:t>
            </a:r>
            <a:r>
              <a:rPr lang="da-DK" sz="6400" dirty="0" err="1"/>
              <a:t>Sacktor</a:t>
            </a:r>
            <a:r>
              <a:rPr lang="da-DK" sz="6400" dirty="0"/>
              <a:t> N, Paul R et al. </a:t>
            </a:r>
            <a:r>
              <a:rPr lang="x-none" sz="6400" dirty="0"/>
              <a:t>Insulin resistance is associated with cognition among HIV-1-infected patients: the Hawaii Aging with HIV cohort.</a:t>
            </a:r>
            <a:r>
              <a:rPr lang="da-DK" sz="6400" dirty="0"/>
              <a:t>  J </a:t>
            </a:r>
            <a:r>
              <a:rPr lang="da-DK" sz="6400" dirty="0" err="1"/>
              <a:t>Acquir</a:t>
            </a:r>
            <a:r>
              <a:rPr lang="da-DK" sz="6400" dirty="0"/>
              <a:t> Immun </a:t>
            </a:r>
            <a:r>
              <a:rPr lang="da-DK" sz="6400" dirty="0" err="1"/>
              <a:t>Defic</a:t>
            </a:r>
            <a:r>
              <a:rPr lang="da-DK" sz="6400" dirty="0"/>
              <a:t> </a:t>
            </a:r>
            <a:r>
              <a:rPr lang="da-DK" sz="6400" dirty="0" err="1"/>
              <a:t>Syndr</a:t>
            </a:r>
            <a:r>
              <a:rPr lang="da-DK" sz="6400" dirty="0"/>
              <a:t> 2006;43:405-410.</a:t>
            </a:r>
            <a:endParaRPr lang="en-US" sz="6400" dirty="0"/>
          </a:p>
          <a:p>
            <a:pPr>
              <a:buNone/>
            </a:pPr>
            <a:r>
              <a:rPr lang="fr-FR" sz="6400" dirty="0" err="1"/>
              <a:t>Cysique</a:t>
            </a:r>
            <a:r>
              <a:rPr lang="fr-FR" sz="6400" dirty="0"/>
              <a:t> L, Murray JM, Dunbar M, </a:t>
            </a:r>
            <a:r>
              <a:rPr lang="fr-FR" sz="6400" dirty="0" err="1"/>
              <a:t>Jeyakumar</a:t>
            </a:r>
            <a:r>
              <a:rPr lang="fr-FR" sz="6400" dirty="0"/>
              <a:t> V, </a:t>
            </a:r>
            <a:r>
              <a:rPr lang="fr-FR" sz="6400" dirty="0" err="1"/>
              <a:t>Brew</a:t>
            </a:r>
            <a:r>
              <a:rPr lang="fr-FR" sz="6400" dirty="0"/>
              <a:t> BJ. </a:t>
            </a:r>
            <a:r>
              <a:rPr lang="x-none" sz="6400" dirty="0"/>
              <a:t>A screening algorithm for HIV-associated neurocognitive disorders. HIV Medicine 2010;11:642-649.</a:t>
            </a:r>
            <a:endParaRPr lang="en-US" sz="6400" dirty="0"/>
          </a:p>
          <a:p>
            <a:endParaRPr lang="en-US" dirty="0"/>
          </a:p>
          <a:p>
            <a:pPr>
              <a:buNone/>
            </a:pPr>
            <a:endParaRPr lang="en-US" dirty="0"/>
          </a:p>
        </p:txBody>
      </p:sp>
    </p:spTree>
    <p:extLst>
      <p:ext uri="{BB962C8B-B14F-4D97-AF65-F5344CB8AC3E}">
        <p14:creationId xmlns:p14="http://schemas.microsoft.com/office/powerpoint/2010/main" val="226482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37365"/>
          </a:xfrm>
        </p:spPr>
        <p:txBody>
          <a:bodyPr>
            <a:normAutofit/>
          </a:bodyPr>
          <a:lstStyle/>
          <a:p>
            <a:r>
              <a:rPr lang="en-US" sz="2800" dirty="0">
                <a:solidFill>
                  <a:srgbClr val="FFFF00"/>
                </a:solidFill>
              </a:rPr>
              <a:t>Alzheimer’s Dementia (AD) versus </a:t>
            </a:r>
            <a:br>
              <a:rPr lang="en-US" sz="2800" dirty="0">
                <a:solidFill>
                  <a:srgbClr val="FFFF00"/>
                </a:solidFill>
              </a:rPr>
            </a:br>
            <a:r>
              <a:rPr lang="en-US" sz="2800" dirty="0">
                <a:solidFill>
                  <a:srgbClr val="FFFF00"/>
                </a:solidFill>
              </a:rPr>
              <a:t>HIV-Associated Dementia (HAD) – Note Overlap</a:t>
            </a:r>
          </a:p>
        </p:txBody>
      </p:sp>
      <p:sp>
        <p:nvSpPr>
          <p:cNvPr id="5" name="Content Placeholder 4"/>
          <p:cNvSpPr>
            <a:spLocks noGrp="1"/>
          </p:cNvSpPr>
          <p:nvPr>
            <p:ph sz="half" idx="1"/>
          </p:nvPr>
        </p:nvSpPr>
        <p:spPr>
          <a:xfrm>
            <a:off x="457200" y="1037366"/>
            <a:ext cx="4038600" cy="5681268"/>
          </a:xfrm>
        </p:spPr>
        <p:txBody>
          <a:bodyPr>
            <a:normAutofit fontScale="92500" lnSpcReduction="20000"/>
          </a:bodyPr>
          <a:lstStyle/>
          <a:p>
            <a:pPr>
              <a:buNone/>
            </a:pPr>
            <a:r>
              <a:rPr lang="en-US" dirty="0">
                <a:solidFill>
                  <a:srgbClr val="FFFF00"/>
                </a:solidFill>
              </a:rPr>
              <a:t>   AD</a:t>
            </a:r>
          </a:p>
          <a:p>
            <a:r>
              <a:rPr lang="en-US" sz="2000" dirty="0">
                <a:solidFill>
                  <a:srgbClr val="FFFFFF"/>
                </a:solidFill>
              </a:rPr>
              <a:t>Age over 65 years</a:t>
            </a:r>
          </a:p>
          <a:p>
            <a:r>
              <a:rPr lang="en-US" sz="2000" dirty="0"/>
              <a:t>Insidious onset</a:t>
            </a:r>
          </a:p>
          <a:p>
            <a:r>
              <a:rPr lang="en-US" sz="2000" dirty="0"/>
              <a:t>Unrelentingly progressive impairment</a:t>
            </a:r>
          </a:p>
          <a:p>
            <a:r>
              <a:rPr lang="en-US" sz="2000" dirty="0"/>
              <a:t>Prominent memory impairment</a:t>
            </a:r>
          </a:p>
          <a:p>
            <a:r>
              <a:rPr lang="en-US" sz="2000" dirty="0"/>
              <a:t>Amnesia</a:t>
            </a:r>
          </a:p>
          <a:p>
            <a:r>
              <a:rPr lang="en-US" sz="2000" dirty="0"/>
              <a:t>Aphasia</a:t>
            </a:r>
          </a:p>
          <a:p>
            <a:r>
              <a:rPr lang="en-US" sz="2000" dirty="0" err="1"/>
              <a:t>Apraxia</a:t>
            </a:r>
            <a:endParaRPr lang="en-US" sz="2000" dirty="0"/>
          </a:p>
          <a:p>
            <a:r>
              <a:rPr lang="en-US" sz="2000" dirty="0" err="1"/>
              <a:t>Agnosia</a:t>
            </a:r>
            <a:endParaRPr lang="en-US" sz="2000" dirty="0"/>
          </a:p>
          <a:p>
            <a:r>
              <a:rPr lang="en-US" sz="2000" dirty="0"/>
              <a:t>Impaired semantic fluency</a:t>
            </a:r>
          </a:p>
          <a:p>
            <a:pPr>
              <a:buNone/>
            </a:pPr>
            <a:r>
              <a:rPr lang="en-US" sz="2000" dirty="0"/>
              <a:t>      and naming</a:t>
            </a:r>
          </a:p>
          <a:p>
            <a:r>
              <a:rPr lang="en-US" sz="2000" dirty="0"/>
              <a:t>Impaired </a:t>
            </a:r>
            <a:r>
              <a:rPr lang="en-US" sz="2000" dirty="0" err="1"/>
              <a:t>visuospatial</a:t>
            </a:r>
            <a:r>
              <a:rPr lang="en-US" sz="2000" dirty="0"/>
              <a:t> analysis and praxis</a:t>
            </a:r>
          </a:p>
          <a:p>
            <a:r>
              <a:rPr lang="en-US" sz="2000" dirty="0"/>
              <a:t>Rapid forgetting of new information after brief delays</a:t>
            </a:r>
          </a:p>
          <a:p>
            <a:r>
              <a:rPr lang="en-US" sz="2000" dirty="0"/>
              <a:t>May have incontinence</a:t>
            </a:r>
          </a:p>
          <a:p>
            <a:r>
              <a:rPr lang="en-US" sz="2000" dirty="0"/>
              <a:t>May have cortical release signs</a:t>
            </a:r>
          </a:p>
          <a:p>
            <a:endParaRPr lang="en-US" sz="2000" dirty="0"/>
          </a:p>
          <a:p>
            <a:endParaRPr lang="en-US" dirty="0">
              <a:solidFill>
                <a:srgbClr val="FFFFFF"/>
              </a:solidFill>
            </a:endParaRPr>
          </a:p>
          <a:p>
            <a:endParaRPr lang="en-US" dirty="0"/>
          </a:p>
        </p:txBody>
      </p:sp>
      <p:sp>
        <p:nvSpPr>
          <p:cNvPr id="6" name="Content Placeholder 5"/>
          <p:cNvSpPr>
            <a:spLocks noGrp="1"/>
          </p:cNvSpPr>
          <p:nvPr>
            <p:ph sz="half" idx="2"/>
          </p:nvPr>
        </p:nvSpPr>
        <p:spPr>
          <a:xfrm>
            <a:off x="4648200" y="1037366"/>
            <a:ext cx="4038600" cy="5681268"/>
          </a:xfrm>
        </p:spPr>
        <p:txBody>
          <a:bodyPr>
            <a:normAutofit fontScale="92500" lnSpcReduction="20000"/>
          </a:bodyPr>
          <a:lstStyle/>
          <a:p>
            <a:pPr>
              <a:buNone/>
            </a:pPr>
            <a:r>
              <a:rPr lang="en-US" dirty="0">
                <a:solidFill>
                  <a:srgbClr val="FFFF00"/>
                </a:solidFill>
              </a:rPr>
              <a:t>HAD</a:t>
            </a:r>
          </a:p>
          <a:p>
            <a:r>
              <a:rPr lang="en-US" sz="2000" dirty="0">
                <a:solidFill>
                  <a:srgbClr val="FFFFFF"/>
                </a:solidFill>
              </a:rPr>
              <a:t>Can occur at any age over 18 </a:t>
            </a:r>
          </a:p>
          <a:p>
            <a:r>
              <a:rPr lang="en-US" sz="2000" dirty="0">
                <a:solidFill>
                  <a:srgbClr val="FFFFFF"/>
                </a:solidFill>
              </a:rPr>
              <a:t>Can be prevented</a:t>
            </a:r>
          </a:p>
          <a:p>
            <a:r>
              <a:rPr lang="en-US" sz="2000" dirty="0">
                <a:solidFill>
                  <a:srgbClr val="FFFFFF"/>
                </a:solidFill>
              </a:rPr>
              <a:t>Can be reversed with </a:t>
            </a:r>
            <a:r>
              <a:rPr lang="en-US" sz="2000" dirty="0" err="1">
                <a:solidFill>
                  <a:srgbClr val="FFFFFF"/>
                </a:solidFill>
              </a:rPr>
              <a:t>antiretrovirals</a:t>
            </a:r>
            <a:endParaRPr lang="en-US" sz="2000" dirty="0">
              <a:solidFill>
                <a:srgbClr val="FFFFFF"/>
              </a:solidFill>
            </a:endParaRPr>
          </a:p>
          <a:p>
            <a:r>
              <a:rPr lang="en-US" sz="2000" dirty="0">
                <a:solidFill>
                  <a:srgbClr val="FFFFFF"/>
                </a:solidFill>
              </a:rPr>
              <a:t>Cognitive slowing</a:t>
            </a:r>
          </a:p>
          <a:p>
            <a:r>
              <a:rPr lang="en-US" sz="2000" dirty="0">
                <a:solidFill>
                  <a:srgbClr val="FFFFFF"/>
                </a:solidFill>
              </a:rPr>
              <a:t>Psychomotor slowing</a:t>
            </a:r>
          </a:p>
          <a:p>
            <a:r>
              <a:rPr lang="en-US" sz="2000" dirty="0">
                <a:solidFill>
                  <a:srgbClr val="FFFFFF"/>
                </a:solidFill>
              </a:rPr>
              <a:t>Impaired attention and concentration</a:t>
            </a:r>
          </a:p>
          <a:p>
            <a:r>
              <a:rPr lang="en-US" sz="2000" dirty="0">
                <a:solidFill>
                  <a:srgbClr val="FFFFFF"/>
                </a:solidFill>
              </a:rPr>
              <a:t>Impaired impulse control</a:t>
            </a:r>
          </a:p>
          <a:p>
            <a:r>
              <a:rPr lang="en-US" sz="2000" dirty="0">
                <a:solidFill>
                  <a:srgbClr val="FFFFFF"/>
                </a:solidFill>
              </a:rPr>
              <a:t>Impaired executive function</a:t>
            </a:r>
          </a:p>
          <a:p>
            <a:r>
              <a:rPr lang="en-US" sz="2000" dirty="0">
                <a:solidFill>
                  <a:srgbClr val="FFFFFF"/>
                </a:solidFill>
              </a:rPr>
              <a:t>Apathy</a:t>
            </a:r>
          </a:p>
          <a:p>
            <a:r>
              <a:rPr lang="en-US" sz="2000" dirty="0">
                <a:solidFill>
                  <a:srgbClr val="FFFFFF"/>
                </a:solidFill>
              </a:rPr>
              <a:t>Regression</a:t>
            </a:r>
          </a:p>
          <a:p>
            <a:r>
              <a:rPr lang="en-US" sz="2000" dirty="0">
                <a:solidFill>
                  <a:srgbClr val="FFFFFF"/>
                </a:solidFill>
              </a:rPr>
              <a:t>Psychosis</a:t>
            </a:r>
          </a:p>
          <a:p>
            <a:r>
              <a:rPr lang="en-US" sz="2000" dirty="0">
                <a:solidFill>
                  <a:srgbClr val="FFFFFF"/>
                </a:solidFill>
              </a:rPr>
              <a:t>Mood disorders</a:t>
            </a:r>
          </a:p>
          <a:p>
            <a:r>
              <a:rPr lang="en-US" sz="2000" dirty="0">
                <a:solidFill>
                  <a:srgbClr val="FFFFFF"/>
                </a:solidFill>
              </a:rPr>
              <a:t>Dropping things</a:t>
            </a:r>
          </a:p>
          <a:p>
            <a:r>
              <a:rPr lang="en-US" sz="2000" dirty="0">
                <a:solidFill>
                  <a:srgbClr val="FFFFFF"/>
                </a:solidFill>
              </a:rPr>
              <a:t>Impaired balance</a:t>
            </a:r>
          </a:p>
          <a:p>
            <a:r>
              <a:rPr lang="en-US" sz="2000" dirty="0">
                <a:solidFill>
                  <a:srgbClr val="FFFFFF"/>
                </a:solidFill>
              </a:rPr>
              <a:t>Ataxia, tremor</a:t>
            </a:r>
          </a:p>
          <a:p>
            <a:r>
              <a:rPr lang="en-US" sz="2000" dirty="0">
                <a:solidFill>
                  <a:srgbClr val="FFFFFF"/>
                </a:solidFill>
              </a:rPr>
              <a:t>Incontinence can occur late</a:t>
            </a:r>
          </a:p>
          <a:p>
            <a:pPr>
              <a:buNone/>
            </a:pPr>
            <a:endParaRPr lang="en-US" sz="2000" dirty="0">
              <a:solidFill>
                <a:srgbClr val="FFFFFF"/>
              </a:solidFill>
            </a:endParaRPr>
          </a:p>
          <a:p>
            <a:pPr>
              <a:buNone/>
            </a:pPr>
            <a:endParaRPr lang="en-US" dirty="0">
              <a:solidFill>
                <a:srgbClr val="FFFFFF"/>
              </a:solidFill>
            </a:endParaRPr>
          </a:p>
          <a:p>
            <a:endParaRPr lang="en-US" dirty="0">
              <a:solidFill>
                <a:srgbClr val="FFFFFF"/>
              </a:solidFill>
            </a:endParaRPr>
          </a:p>
          <a:p>
            <a:endParaRPr lang="en-US" dirty="0">
              <a:solidFill>
                <a:srgbClr val="FFFF00"/>
              </a:solidFill>
            </a:endParaRPr>
          </a:p>
        </p:txBody>
      </p:sp>
    </p:spTree>
    <p:extLst>
      <p:ext uri="{BB962C8B-B14F-4D97-AF65-F5344CB8AC3E}">
        <p14:creationId xmlns:p14="http://schemas.microsoft.com/office/powerpoint/2010/main" val="419581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What is Your Diagnosis of Mr. A’s Cognitive Impairment?</a:t>
            </a:r>
          </a:p>
        </p:txBody>
      </p:sp>
      <p:sp>
        <p:nvSpPr>
          <p:cNvPr id="3" name="Content Placeholder 2"/>
          <p:cNvSpPr>
            <a:spLocks noGrp="1"/>
          </p:cNvSpPr>
          <p:nvPr>
            <p:ph idx="1"/>
          </p:nvPr>
        </p:nvSpPr>
        <p:spPr>
          <a:xfrm>
            <a:off x="457200" y="1417638"/>
            <a:ext cx="8229600" cy="5291098"/>
          </a:xfrm>
        </p:spPr>
        <p:txBody>
          <a:bodyPr>
            <a:noAutofit/>
          </a:bodyPr>
          <a:lstStyle/>
          <a:p>
            <a:r>
              <a:rPr lang="en-US" sz="2800" dirty="0"/>
              <a:t>Mr. A is a 64 year old with AIDS diagnosed in 1997 when he was found to have late-stage AIDS and a CD4 of 17 who self-referred in 2012 because of memory impairment, difficulty retaining new information, and multitasking</a:t>
            </a:r>
          </a:p>
          <a:p>
            <a:r>
              <a:rPr lang="en-US" sz="2800" dirty="0"/>
              <a:t>Fluent in Greek, Russian, Italian, Portuguese, Spanish, French, and English, he resigned from his job at an international firm because he himself noticed that he was making mistakes</a:t>
            </a:r>
          </a:p>
          <a:p>
            <a:r>
              <a:rPr lang="en-US" sz="2800" dirty="0"/>
              <a:t>He mourns both the loss of his job and the loss of his excellent memory that was once a source of great pride</a:t>
            </a:r>
          </a:p>
          <a:p>
            <a:pPr>
              <a:buNone/>
            </a:pPr>
            <a:endParaRPr lang="en-US" sz="2800" dirty="0"/>
          </a:p>
        </p:txBody>
      </p:sp>
    </p:spTree>
    <p:extLst>
      <p:ext uri="{BB962C8B-B14F-4D97-AF65-F5344CB8AC3E}">
        <p14:creationId xmlns:p14="http://schemas.microsoft.com/office/powerpoint/2010/main" val="23918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08556"/>
            <a:ext cx="8229600" cy="1309082"/>
          </a:xfrm>
        </p:spPr>
        <p:txBody>
          <a:bodyPr>
            <a:normAutofit fontScale="90000"/>
          </a:bodyPr>
          <a:lstStyle/>
          <a:p>
            <a:br>
              <a:rPr lang="en-US" dirty="0">
                <a:solidFill>
                  <a:srgbClr val="FFFF00"/>
                </a:solidFill>
              </a:rPr>
            </a:br>
            <a:br>
              <a:rPr lang="en-US" dirty="0">
                <a:solidFill>
                  <a:srgbClr val="FFFF00"/>
                </a:solidFill>
              </a:rPr>
            </a:br>
            <a:br>
              <a:rPr lang="en-US" dirty="0">
                <a:solidFill>
                  <a:srgbClr val="FFFF00"/>
                </a:solidFill>
              </a:rPr>
            </a:br>
            <a:r>
              <a:rPr lang="en-US" dirty="0">
                <a:solidFill>
                  <a:srgbClr val="FFFF00"/>
                </a:solidFill>
              </a:rPr>
              <a:t>What is the Differential Diagnosis of Mr. A’s Memory Impairment? </a:t>
            </a:r>
            <a:br>
              <a:rPr lang="en-US" dirty="0">
                <a:solidFill>
                  <a:srgbClr val="FFFF00"/>
                </a:solidFill>
              </a:rPr>
            </a:br>
            <a:br>
              <a:rPr lang="en-US" dirty="0">
                <a:solidFill>
                  <a:srgbClr val="FFFF00"/>
                </a:solidFill>
              </a:rPr>
            </a:br>
            <a:br>
              <a:rPr lang="en-US" dirty="0">
                <a:solidFill>
                  <a:srgbClr val="FFFF00"/>
                </a:solidFill>
              </a:rPr>
            </a:br>
            <a:endParaRPr lang="en-US" dirty="0">
              <a:solidFill>
                <a:srgbClr val="FFFF00"/>
              </a:solidFill>
            </a:endParaRPr>
          </a:p>
        </p:txBody>
      </p:sp>
      <p:sp>
        <p:nvSpPr>
          <p:cNvPr id="51203" name="Content Placeholder 2"/>
          <p:cNvSpPr>
            <a:spLocks noGrp="1"/>
          </p:cNvSpPr>
          <p:nvPr>
            <p:ph idx="1"/>
          </p:nvPr>
        </p:nvSpPr>
        <p:spPr/>
        <p:txBody>
          <a:bodyPr>
            <a:normAutofit/>
          </a:bodyPr>
          <a:lstStyle/>
          <a:p>
            <a:pPr>
              <a:buNone/>
            </a:pPr>
            <a:endParaRPr lang="en-US" dirty="0"/>
          </a:p>
        </p:txBody>
      </p:sp>
    </p:spTree>
    <p:extLst>
      <p:ext uri="{BB962C8B-B14F-4D97-AF65-F5344CB8AC3E}">
        <p14:creationId xmlns:p14="http://schemas.microsoft.com/office/powerpoint/2010/main" val="151687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86844"/>
            <a:ext cx="8229600" cy="1330794"/>
          </a:xfrm>
        </p:spPr>
        <p:txBody>
          <a:bodyPr>
            <a:normAutofit fontScale="90000"/>
          </a:bodyPr>
          <a:lstStyle/>
          <a:p>
            <a:br>
              <a:rPr lang="en-US" dirty="0">
                <a:solidFill>
                  <a:srgbClr val="FFFF00"/>
                </a:solidFill>
              </a:rPr>
            </a:br>
            <a:br>
              <a:rPr lang="en-US" dirty="0">
                <a:solidFill>
                  <a:srgbClr val="FFFF00"/>
                </a:solidFill>
              </a:rPr>
            </a:br>
            <a:br>
              <a:rPr lang="en-US" dirty="0">
                <a:solidFill>
                  <a:srgbClr val="FFFF00"/>
                </a:solidFill>
              </a:rPr>
            </a:br>
            <a:r>
              <a:rPr lang="en-US" dirty="0">
                <a:solidFill>
                  <a:srgbClr val="FFFF00"/>
                </a:solidFill>
              </a:rPr>
              <a:t>What is the Differential Diagnosis of Mr. A’s Memory Impairment? </a:t>
            </a:r>
            <a:br>
              <a:rPr lang="en-US" dirty="0">
                <a:solidFill>
                  <a:srgbClr val="FFFF00"/>
                </a:solidFill>
              </a:rPr>
            </a:br>
            <a:br>
              <a:rPr lang="en-US" dirty="0">
                <a:solidFill>
                  <a:srgbClr val="FFFF00"/>
                </a:solidFill>
              </a:rPr>
            </a:br>
            <a:br>
              <a:rPr lang="en-US" dirty="0">
                <a:solidFill>
                  <a:srgbClr val="FFFF00"/>
                </a:solidFill>
              </a:rPr>
            </a:br>
            <a:endParaRPr lang="en-US" dirty="0">
              <a:solidFill>
                <a:srgbClr val="FFFF00"/>
              </a:solidFill>
            </a:endParaRPr>
          </a:p>
        </p:txBody>
      </p:sp>
      <p:sp>
        <p:nvSpPr>
          <p:cNvPr id="51203" name="Content Placeholder 2"/>
          <p:cNvSpPr>
            <a:spLocks noGrp="1"/>
          </p:cNvSpPr>
          <p:nvPr>
            <p:ph idx="1"/>
          </p:nvPr>
        </p:nvSpPr>
        <p:spPr>
          <a:xfrm>
            <a:off x="457200" y="1417638"/>
            <a:ext cx="8229600" cy="5310862"/>
          </a:xfrm>
        </p:spPr>
        <p:txBody>
          <a:bodyPr>
            <a:noAutofit/>
          </a:bodyPr>
          <a:lstStyle/>
          <a:p>
            <a:r>
              <a:rPr lang="en-US" sz="2800" dirty="0"/>
              <a:t>Delirium</a:t>
            </a:r>
          </a:p>
          <a:p>
            <a:r>
              <a:rPr lang="en-US" sz="2800" dirty="0"/>
              <a:t>Mood disorder with depressive features</a:t>
            </a:r>
          </a:p>
          <a:p>
            <a:r>
              <a:rPr lang="en-US" sz="2800" dirty="0"/>
              <a:t>Substance use disorder</a:t>
            </a:r>
          </a:p>
          <a:p>
            <a:r>
              <a:rPr lang="en-US" sz="2800" dirty="0"/>
              <a:t>Mr. A had no evidence of delirium, depression, or substance use</a:t>
            </a:r>
          </a:p>
          <a:p>
            <a:r>
              <a:rPr lang="en-US" sz="2800" dirty="0"/>
              <a:t>MMSE is 30 and his clock and Bender drawings, formal tests of recall, registration, Mental Alternation Test (verbal </a:t>
            </a:r>
            <a:r>
              <a:rPr lang="en-US" sz="2800" dirty="0" err="1"/>
              <a:t>Trailmaking</a:t>
            </a:r>
            <a:r>
              <a:rPr lang="en-US" sz="2800" dirty="0"/>
              <a:t>), similarity testing, proverb interpretation, and serial 7s are all within normal limits</a:t>
            </a:r>
          </a:p>
          <a:p>
            <a:endParaRPr lang="en-US" sz="2800" i="1" dirty="0"/>
          </a:p>
          <a:p>
            <a:pPr>
              <a:buNone/>
            </a:pPr>
            <a:r>
              <a:rPr lang="en-US" sz="2800" i="1" dirty="0"/>
              <a:t>     </a:t>
            </a:r>
            <a:endParaRPr lang="en-US" sz="2800" dirty="0"/>
          </a:p>
          <a:p>
            <a:pPr>
              <a:buNone/>
            </a:pPr>
            <a:endParaRPr lang="en-US" sz="2800" dirty="0"/>
          </a:p>
        </p:txBody>
      </p:sp>
    </p:spTree>
    <p:extLst>
      <p:ext uri="{BB962C8B-B14F-4D97-AF65-F5344CB8AC3E}">
        <p14:creationId xmlns:p14="http://schemas.microsoft.com/office/powerpoint/2010/main" val="36801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00259"/>
            <a:ext cx="8229600" cy="1317379"/>
          </a:xfrm>
        </p:spPr>
        <p:txBody>
          <a:bodyPr>
            <a:normAutofit fontScale="90000"/>
          </a:bodyPr>
          <a:lstStyle/>
          <a:p>
            <a:br>
              <a:rPr lang="en-US" dirty="0">
                <a:solidFill>
                  <a:srgbClr val="FFFF00"/>
                </a:solidFill>
              </a:rPr>
            </a:br>
            <a:br>
              <a:rPr lang="en-US" dirty="0">
                <a:solidFill>
                  <a:srgbClr val="FFFF00"/>
                </a:solidFill>
              </a:rPr>
            </a:br>
            <a:br>
              <a:rPr lang="en-US" dirty="0">
                <a:solidFill>
                  <a:srgbClr val="FFFF00"/>
                </a:solidFill>
              </a:rPr>
            </a:br>
            <a:r>
              <a:rPr lang="en-US" dirty="0">
                <a:solidFill>
                  <a:srgbClr val="FFFF00"/>
                </a:solidFill>
              </a:rPr>
              <a:t>What is the Diagnosis of Mr. A’s Memory Impairment? </a:t>
            </a:r>
            <a:br>
              <a:rPr lang="en-US" dirty="0">
                <a:solidFill>
                  <a:srgbClr val="FFFF00"/>
                </a:solidFill>
              </a:rPr>
            </a:br>
            <a:br>
              <a:rPr lang="en-US" dirty="0">
                <a:solidFill>
                  <a:srgbClr val="FFFF00"/>
                </a:solidFill>
              </a:rPr>
            </a:br>
            <a:br>
              <a:rPr lang="en-US" dirty="0">
                <a:solidFill>
                  <a:srgbClr val="FFFF00"/>
                </a:solidFill>
              </a:rPr>
            </a:br>
            <a:endParaRPr lang="en-US" dirty="0">
              <a:solidFill>
                <a:srgbClr val="FFFF00"/>
              </a:solidFill>
            </a:endParaRPr>
          </a:p>
        </p:txBody>
      </p:sp>
      <p:sp>
        <p:nvSpPr>
          <p:cNvPr id="51203" name="Content Placeholder 2"/>
          <p:cNvSpPr>
            <a:spLocks noGrp="1"/>
          </p:cNvSpPr>
          <p:nvPr>
            <p:ph idx="1"/>
          </p:nvPr>
        </p:nvSpPr>
        <p:spPr>
          <a:xfrm>
            <a:off x="215991" y="1612900"/>
            <a:ext cx="8708777" cy="5056717"/>
          </a:xfrm>
        </p:spPr>
        <p:txBody>
          <a:bodyPr>
            <a:normAutofit fontScale="92500"/>
          </a:bodyPr>
          <a:lstStyle/>
          <a:p>
            <a:r>
              <a:rPr lang="en-US" dirty="0"/>
              <a:t>His own complaints and validation by collateral informants suggest that his diagnosis is probably consistent with HIV-associated mild neurocognitive impairment (MCI) however, since he performed well on cognitive testing and did not have NP testing we cannot make this diagnosis. </a:t>
            </a:r>
          </a:p>
          <a:p>
            <a:pPr>
              <a:buNone/>
            </a:pPr>
            <a:r>
              <a:rPr lang="en-US" i="1" dirty="0"/>
              <a:t>    There is  a need for a complete comprehensive cognitive assessment of persons with HIV/AIDS,</a:t>
            </a:r>
          </a:p>
          <a:p>
            <a:pPr>
              <a:buNone/>
            </a:pPr>
            <a:r>
              <a:rPr lang="en-US" i="1" dirty="0"/>
              <a:t>    better criteria for diagnosis of HAND, and at times for neuropsychological testing.</a:t>
            </a:r>
          </a:p>
          <a:p>
            <a:pPr>
              <a:buNone/>
            </a:pPr>
            <a:endParaRPr lang="en-US" dirty="0"/>
          </a:p>
          <a:p>
            <a:pPr>
              <a:buNone/>
            </a:pPr>
            <a:endParaRPr lang="en-US" dirty="0"/>
          </a:p>
        </p:txBody>
      </p:sp>
    </p:spTree>
    <p:extLst>
      <p:ext uri="{BB962C8B-B14F-4D97-AF65-F5344CB8AC3E}">
        <p14:creationId xmlns:p14="http://schemas.microsoft.com/office/powerpoint/2010/main" val="300629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a:t>Disclosure: Mary Ann Adler Cohen, MD</a:t>
            </a:r>
          </a:p>
        </p:txBody>
      </p:sp>
      <p:sp>
        <p:nvSpPr>
          <p:cNvPr id="14339" name="Rectangle 3"/>
          <p:cNvSpPr>
            <a:spLocks noGrp="1" noChangeArrowheads="1"/>
          </p:cNvSpPr>
          <p:nvPr>
            <p:ph type="body" idx="1"/>
          </p:nvPr>
        </p:nvSpPr>
        <p:spPr/>
        <p:txBody>
          <a:bodyPr/>
          <a:lstStyle/>
          <a:p>
            <a:pPr eaLnBrk="1" hangingPunct="1">
              <a:buFontTx/>
              <a:buNone/>
            </a:pPr>
            <a:r>
              <a:rPr lang="en-US" b="1" dirty="0"/>
              <a:t>   </a:t>
            </a:r>
            <a:r>
              <a:rPr lang="en-US" dirty="0"/>
              <a:t>With respect to the following presentation, there has been no relevant financial relationship between the party listed above (and/or spouse/partner) and any for-profit company in the past 24 months which could be considered a conflict of interest</a:t>
            </a:r>
          </a:p>
          <a:p>
            <a:pPr eaLnBrk="1" hangingPunct="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br>
              <a:rPr lang="en-US" sz="4000" dirty="0"/>
            </a:br>
            <a:r>
              <a:rPr lang="en-US" sz="3200" dirty="0">
                <a:solidFill>
                  <a:srgbClr val="FFFF00"/>
                </a:solidFill>
              </a:rPr>
              <a:t>HIV/AIDS:</a:t>
            </a:r>
            <a:br>
              <a:rPr lang="en-US" sz="3200" dirty="0">
                <a:solidFill>
                  <a:srgbClr val="FFFF00"/>
                </a:solidFill>
              </a:rPr>
            </a:br>
            <a:r>
              <a:rPr lang="en-US" sz="3200" dirty="0">
                <a:solidFill>
                  <a:srgbClr val="FFFF00"/>
                </a:solidFill>
              </a:rPr>
              <a:t>A Paradigm for Comprehensive and Compassionate Care with a </a:t>
            </a:r>
            <a:r>
              <a:rPr lang="en-US" sz="3200" dirty="0" err="1">
                <a:solidFill>
                  <a:srgbClr val="FFFF00"/>
                </a:solidFill>
              </a:rPr>
              <a:t>Biopsychosocial</a:t>
            </a:r>
            <a:r>
              <a:rPr lang="en-US" sz="3200" dirty="0">
                <a:solidFill>
                  <a:srgbClr val="FFFF00"/>
                </a:solidFill>
              </a:rPr>
              <a:t> Approach</a:t>
            </a:r>
            <a:br>
              <a:rPr lang="en-US" sz="4000" dirty="0"/>
            </a:br>
            <a:endParaRPr lang="en-US" sz="4000" dirty="0"/>
          </a:p>
        </p:txBody>
      </p:sp>
      <p:sp>
        <p:nvSpPr>
          <p:cNvPr id="7475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dirty="0"/>
              <a:t>Complex and severe medical and psychiatric illness</a:t>
            </a:r>
          </a:p>
          <a:p>
            <a:pPr eaLnBrk="1" hangingPunct="1">
              <a:lnSpc>
                <a:spcPct val="90000"/>
              </a:lnSpc>
            </a:pPr>
            <a:r>
              <a:rPr lang="en-US" dirty="0"/>
              <a:t>Persons with HIV/AIDS are vulnerable</a:t>
            </a:r>
          </a:p>
          <a:p>
            <a:pPr lvl="1" eaLnBrk="1" hangingPunct="1">
              <a:lnSpc>
                <a:spcPct val="90000"/>
              </a:lnSpc>
            </a:pPr>
            <a:r>
              <a:rPr lang="en-US" dirty="0"/>
              <a:t>Medically</a:t>
            </a:r>
          </a:p>
          <a:p>
            <a:pPr lvl="1" eaLnBrk="1" hangingPunct="1">
              <a:lnSpc>
                <a:spcPct val="90000"/>
              </a:lnSpc>
            </a:pPr>
            <a:r>
              <a:rPr lang="en-US" dirty="0"/>
              <a:t>Psychiatrically</a:t>
            </a:r>
          </a:p>
          <a:p>
            <a:pPr lvl="1" eaLnBrk="1" hangingPunct="1">
              <a:lnSpc>
                <a:spcPct val="90000"/>
              </a:lnSpc>
            </a:pPr>
            <a:r>
              <a:rPr lang="en-US" dirty="0"/>
              <a:t>Socially</a:t>
            </a:r>
          </a:p>
          <a:p>
            <a:pPr lvl="1" eaLnBrk="1" hangingPunct="1">
              <a:lnSpc>
                <a:spcPct val="90000"/>
              </a:lnSpc>
              <a:buNone/>
            </a:pPr>
            <a:endParaRPr lang="en-US" dirty="0"/>
          </a:p>
          <a:p>
            <a:pPr lvl="1" eaLnBrk="1" hangingPunct="1">
              <a:lnSpc>
                <a:spcPct val="90000"/>
              </a:lnSpc>
              <a:buNone/>
            </a:pPr>
            <a:r>
              <a:rPr lang="en-US" sz="2000" dirty="0">
                <a:solidFill>
                  <a:srgbClr val="FFFFFF"/>
                </a:solidFill>
              </a:rPr>
              <a:t>Cohen MA and Gorman JM. </a:t>
            </a:r>
            <a:r>
              <a:rPr lang="en-US" sz="2000" i="1" dirty="0">
                <a:solidFill>
                  <a:srgbClr val="FFFFFF"/>
                </a:solidFill>
              </a:rPr>
              <a:t>Comprehensive Textbook of AIDS </a:t>
            </a:r>
          </a:p>
          <a:p>
            <a:pPr lvl="1" eaLnBrk="1" hangingPunct="1">
              <a:buFontTx/>
              <a:buNone/>
            </a:pPr>
            <a:r>
              <a:rPr lang="en-US" sz="2000" i="1" dirty="0">
                <a:solidFill>
                  <a:srgbClr val="FFFFFF"/>
                </a:solidFill>
              </a:rPr>
              <a:t>Psychiatry</a:t>
            </a:r>
            <a:r>
              <a:rPr lang="en-US" sz="2000" dirty="0">
                <a:solidFill>
                  <a:srgbClr val="FFFFFF"/>
                </a:solidFill>
              </a:rPr>
              <a:t>. Oxford University Press, New York, 2008</a:t>
            </a:r>
          </a:p>
          <a:p>
            <a:pPr eaLnBrk="1" hangingPunct="1">
              <a:lnSpc>
                <a:spcPct val="80000"/>
              </a:lnSpc>
              <a:buFontTx/>
              <a:buNone/>
            </a:pPr>
            <a:r>
              <a:rPr lang="en-US" sz="2800" dirty="0"/>
              <a:t>      </a:t>
            </a:r>
            <a:r>
              <a:rPr lang="en-US" sz="2000" dirty="0"/>
              <a:t>Cohen MA, </a:t>
            </a:r>
            <a:r>
              <a:rPr lang="en-US" sz="2000" dirty="0" err="1"/>
              <a:t>Goforth</a:t>
            </a:r>
            <a:r>
              <a:rPr lang="en-US" sz="2000" dirty="0"/>
              <a:t> HW, </a:t>
            </a:r>
            <a:r>
              <a:rPr lang="en-US" sz="2000" dirty="0" err="1"/>
              <a:t>Lux</a:t>
            </a:r>
            <a:r>
              <a:rPr lang="en-US" sz="2000" dirty="0"/>
              <a:t> JZ, Batista SM, </a:t>
            </a:r>
            <a:r>
              <a:rPr lang="en-US" sz="2000" dirty="0" err="1"/>
              <a:t>Khalife</a:t>
            </a:r>
            <a:r>
              <a:rPr lang="en-US" sz="2000" dirty="0"/>
              <a:t> S, </a:t>
            </a:r>
            <a:r>
              <a:rPr lang="en-US" sz="2000" dirty="0" err="1"/>
              <a:t>Cozza</a:t>
            </a:r>
            <a:r>
              <a:rPr lang="en-US" sz="2000" dirty="0"/>
              <a:t> </a:t>
            </a:r>
          </a:p>
          <a:p>
            <a:pPr eaLnBrk="1" hangingPunct="1">
              <a:lnSpc>
                <a:spcPct val="80000"/>
              </a:lnSpc>
              <a:buFontTx/>
              <a:buNone/>
            </a:pPr>
            <a:r>
              <a:rPr lang="en-US" sz="2000" dirty="0"/>
              <a:t>         KL, and </a:t>
            </a:r>
            <a:r>
              <a:rPr lang="en-US" sz="2000" dirty="0" err="1"/>
              <a:t>Soffer</a:t>
            </a:r>
            <a:r>
              <a:rPr lang="en-US" sz="2000" dirty="0"/>
              <a:t> J. </a:t>
            </a:r>
            <a:r>
              <a:rPr lang="en-US" sz="2000" i="1" dirty="0"/>
              <a:t>Handbook of AIDS Psychiatry</a:t>
            </a:r>
            <a:r>
              <a:rPr lang="en-US" sz="2000" dirty="0"/>
              <a:t>. Oxford</a:t>
            </a:r>
          </a:p>
          <a:p>
            <a:pPr eaLnBrk="1" hangingPunct="1">
              <a:lnSpc>
                <a:spcPct val="80000"/>
              </a:lnSpc>
              <a:buFontTx/>
              <a:buNone/>
            </a:pPr>
            <a:r>
              <a:rPr lang="en-US" sz="2000" dirty="0"/>
              <a:t>         University Press, New York, 2010.</a:t>
            </a:r>
          </a:p>
          <a:p>
            <a:pPr lvl="1" eaLnBrk="1" hangingPunct="1">
              <a:buFontTx/>
              <a:buNone/>
            </a:pPr>
            <a:endParaRPr lang="en-US" sz="2000" dirty="0">
              <a:solidFill>
                <a:srgbClr val="FFFFFF"/>
              </a:solidFill>
            </a:endParaRPr>
          </a:p>
          <a:p>
            <a:pPr lvl="1" eaLnBrk="1" hangingPunct="1">
              <a:lnSpc>
                <a:spcPct val="90000"/>
              </a:lnSpc>
              <a:buFontTx/>
              <a:buNone/>
            </a:pPr>
            <a:endParaRPr lang="en-US" b="1" dirty="0"/>
          </a:p>
          <a:p>
            <a:pPr lvl="1" eaLnBrk="1" hangingPunct="1">
              <a:lnSpc>
                <a:spcPct val="90000"/>
              </a:lnSpc>
              <a:buFontTx/>
              <a:buNone/>
            </a:pPr>
            <a:endParaRPr lang="en-US" b="1" dirty="0"/>
          </a:p>
          <a:p>
            <a:pPr lvl="1" eaLnBrk="1" hangingPunct="1">
              <a:lnSpc>
                <a:spcPct val="90000"/>
              </a:lnSpc>
              <a:buFontTx/>
              <a:buNone/>
            </a:pPr>
            <a:endParaRPr lang="en-US" b="1" dirty="0"/>
          </a:p>
        </p:txBody>
      </p:sp>
    </p:spTree>
    <p:extLst>
      <p:ext uri="{BB962C8B-B14F-4D97-AF65-F5344CB8AC3E}">
        <p14:creationId xmlns:p14="http://schemas.microsoft.com/office/powerpoint/2010/main" val="2228886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2919211" y="2514600"/>
            <a:ext cx="3440515" cy="176971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lnSpc>
                <a:spcPct val="90000"/>
              </a:lnSpc>
              <a:defRPr/>
            </a:pPr>
            <a:r>
              <a:rPr lang="en-US" sz="6000" b="1" dirty="0">
                <a:solidFill>
                  <a:srgbClr val="FFFF00"/>
                </a:solidFill>
                <a:effectLst>
                  <a:outerShdw blurRad="38100" dist="38100" dir="2700000" algn="tl">
                    <a:srgbClr val="000000"/>
                  </a:outerShdw>
                </a:effectLst>
              </a:rPr>
              <a:t>HIV/AIDS</a:t>
            </a:r>
          </a:p>
          <a:p>
            <a:pPr algn="ctr">
              <a:lnSpc>
                <a:spcPct val="90000"/>
              </a:lnSpc>
              <a:defRPr/>
            </a:pPr>
            <a:r>
              <a:rPr lang="en-US" sz="6000" b="1" dirty="0">
                <a:solidFill>
                  <a:srgbClr val="FFFF00"/>
                </a:solidFill>
                <a:effectLst>
                  <a:outerShdw blurRad="38100" dist="38100" dir="2700000" algn="tl">
                    <a:srgbClr val="000000"/>
                  </a:outerShdw>
                </a:effectLst>
              </a:rPr>
              <a:t>Psychiatry</a:t>
            </a:r>
          </a:p>
        </p:txBody>
      </p:sp>
      <p:sp>
        <p:nvSpPr>
          <p:cNvPr id="541699" name="Text Box 3"/>
          <p:cNvSpPr txBox="1">
            <a:spLocks noChangeArrowheads="1"/>
          </p:cNvSpPr>
          <p:nvPr/>
        </p:nvSpPr>
        <p:spPr bwMode="auto">
          <a:xfrm>
            <a:off x="1143000" y="4572000"/>
            <a:ext cx="7880350" cy="549275"/>
          </a:xfrm>
          <a:prstGeom prst="rect">
            <a:avLst/>
          </a:prstGeom>
          <a:noFill/>
          <a:ln w="9525">
            <a:noFill/>
            <a:miter lim="800000"/>
            <a:headEnd/>
            <a:tailEnd/>
          </a:ln>
          <a:effectLst/>
        </p:spPr>
        <p:txBody>
          <a:bodyPr>
            <a:prstTxWarp prst="textNoShape">
              <a:avLst/>
            </a:prstTxWarp>
            <a:spAutoFit/>
          </a:bodyPr>
          <a:lstStyle/>
          <a:p>
            <a:pPr>
              <a:defRPr/>
            </a:pPr>
            <a:r>
              <a:rPr lang="en-US" sz="3000" b="1">
                <a:solidFill>
                  <a:srgbClr val="CCFFFF"/>
                </a:solidFill>
                <a:effectLst>
                  <a:outerShdw blurRad="38100" dist="38100" dir="2700000" algn="tl">
                    <a:srgbClr val="000000"/>
                  </a:outerShdw>
                </a:effectLst>
              </a:rPr>
              <a:t>Adherence to Prevention and Treatment</a:t>
            </a:r>
          </a:p>
        </p:txBody>
      </p:sp>
      <p:sp>
        <p:nvSpPr>
          <p:cNvPr id="541700" name="Text Box 4"/>
          <p:cNvSpPr txBox="1">
            <a:spLocks noChangeArrowheads="1"/>
          </p:cNvSpPr>
          <p:nvPr/>
        </p:nvSpPr>
        <p:spPr bwMode="auto">
          <a:xfrm>
            <a:off x="2286000" y="6019800"/>
            <a:ext cx="4554538" cy="565150"/>
          </a:xfrm>
          <a:prstGeom prst="rect">
            <a:avLst/>
          </a:prstGeom>
          <a:noFill/>
          <a:ln w="9525">
            <a:noFill/>
            <a:miter lim="800000"/>
            <a:headEnd/>
            <a:tailEnd/>
          </a:ln>
          <a:effectLst/>
        </p:spPr>
        <p:txBody>
          <a:bodyPr wrap="none">
            <a:prstTxWarp prst="textNoShape">
              <a:avLst/>
            </a:prstTxWarp>
            <a:spAutoFit/>
          </a:bodyPr>
          <a:lstStyle/>
          <a:p>
            <a:pPr>
              <a:defRPr/>
            </a:pPr>
            <a:r>
              <a:rPr lang="en-US" sz="3100" b="1">
                <a:solidFill>
                  <a:srgbClr val="9999FF"/>
                </a:solidFill>
                <a:effectLst>
                  <a:outerShdw blurRad="38100" dist="38100" dir="2700000" algn="tl">
                    <a:srgbClr val="000000"/>
                  </a:outerShdw>
                </a:effectLst>
              </a:rPr>
              <a:t>Vulnerable Populations</a:t>
            </a:r>
          </a:p>
        </p:txBody>
      </p:sp>
      <p:sp>
        <p:nvSpPr>
          <p:cNvPr id="76805" name="Text Box 5"/>
          <p:cNvSpPr txBox="1">
            <a:spLocks noChangeArrowheads="1"/>
          </p:cNvSpPr>
          <p:nvPr/>
        </p:nvSpPr>
        <p:spPr bwMode="auto">
          <a:xfrm rot="10800000" flipV="1">
            <a:off x="134934" y="5451027"/>
            <a:ext cx="1209555" cy="477054"/>
          </a:xfrm>
          <a:prstGeom prst="rect">
            <a:avLst/>
          </a:prstGeom>
          <a:noFill/>
          <a:ln w="9525">
            <a:noFill/>
            <a:miter lim="800000"/>
            <a:headEnd/>
            <a:tailEnd/>
          </a:ln>
        </p:spPr>
        <p:txBody>
          <a:bodyPr wrap="square">
            <a:prstTxWarp prst="textNoShape">
              <a:avLst/>
            </a:prstTxWarp>
            <a:spAutoFit/>
          </a:bodyPr>
          <a:lstStyle/>
          <a:p>
            <a:r>
              <a:rPr lang="en-US" sz="2500" dirty="0">
                <a:solidFill>
                  <a:srgbClr val="CC99FF"/>
                </a:solidFill>
              </a:rPr>
              <a:t>Women</a:t>
            </a:r>
          </a:p>
        </p:txBody>
      </p:sp>
      <p:sp>
        <p:nvSpPr>
          <p:cNvPr id="76806" name="Text Box 6"/>
          <p:cNvSpPr txBox="1">
            <a:spLocks noChangeArrowheads="1"/>
          </p:cNvSpPr>
          <p:nvPr/>
        </p:nvSpPr>
        <p:spPr bwMode="auto">
          <a:xfrm>
            <a:off x="1354138" y="5181600"/>
            <a:ext cx="1355725" cy="7397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2500" dirty="0">
                <a:solidFill>
                  <a:srgbClr val="CC99FF"/>
                </a:solidFill>
              </a:rPr>
              <a:t>African-</a:t>
            </a:r>
          </a:p>
          <a:p>
            <a:pPr algn="ctr">
              <a:lnSpc>
                <a:spcPct val="85000"/>
              </a:lnSpc>
            </a:pPr>
            <a:r>
              <a:rPr lang="en-US" sz="2500" dirty="0">
                <a:solidFill>
                  <a:srgbClr val="CC99FF"/>
                </a:solidFill>
              </a:rPr>
              <a:t>American</a:t>
            </a:r>
          </a:p>
        </p:txBody>
      </p:sp>
      <p:sp>
        <p:nvSpPr>
          <p:cNvPr id="76807" name="Text Box 7"/>
          <p:cNvSpPr txBox="1">
            <a:spLocks noChangeArrowheads="1"/>
          </p:cNvSpPr>
          <p:nvPr/>
        </p:nvSpPr>
        <p:spPr bwMode="auto">
          <a:xfrm>
            <a:off x="2709863" y="5181600"/>
            <a:ext cx="1354137" cy="7397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2500">
                <a:solidFill>
                  <a:srgbClr val="CC99FF"/>
                </a:solidFill>
              </a:rPr>
              <a:t>Latino-</a:t>
            </a:r>
          </a:p>
          <a:p>
            <a:pPr algn="ctr">
              <a:lnSpc>
                <a:spcPct val="85000"/>
              </a:lnSpc>
            </a:pPr>
            <a:r>
              <a:rPr lang="en-US" sz="2500">
                <a:solidFill>
                  <a:srgbClr val="CC99FF"/>
                </a:solidFill>
              </a:rPr>
              <a:t>American</a:t>
            </a:r>
          </a:p>
        </p:txBody>
      </p:sp>
      <p:sp>
        <p:nvSpPr>
          <p:cNvPr id="76808" name="Text Box 8"/>
          <p:cNvSpPr txBox="1">
            <a:spLocks noChangeArrowheads="1"/>
          </p:cNvSpPr>
          <p:nvPr/>
        </p:nvSpPr>
        <p:spPr bwMode="auto">
          <a:xfrm>
            <a:off x="4073369" y="5029200"/>
            <a:ext cx="1425897" cy="1082989"/>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2500" dirty="0">
                <a:solidFill>
                  <a:srgbClr val="CC99FF"/>
                </a:solidFill>
              </a:rPr>
              <a:t>Men who </a:t>
            </a:r>
          </a:p>
          <a:p>
            <a:pPr algn="ctr">
              <a:lnSpc>
                <a:spcPct val="85000"/>
              </a:lnSpc>
            </a:pPr>
            <a:r>
              <a:rPr lang="en-US" sz="2500" dirty="0">
                <a:solidFill>
                  <a:srgbClr val="CC99FF"/>
                </a:solidFill>
              </a:rPr>
              <a:t>have sex</a:t>
            </a:r>
          </a:p>
          <a:p>
            <a:pPr algn="ctr">
              <a:lnSpc>
                <a:spcPct val="85000"/>
              </a:lnSpc>
            </a:pPr>
            <a:r>
              <a:rPr lang="en-US" sz="2500" dirty="0">
                <a:solidFill>
                  <a:srgbClr val="CC99FF"/>
                </a:solidFill>
              </a:rPr>
              <a:t>with men</a:t>
            </a:r>
          </a:p>
        </p:txBody>
      </p:sp>
      <p:sp>
        <p:nvSpPr>
          <p:cNvPr id="76809" name="Text Box 9"/>
          <p:cNvSpPr txBox="1">
            <a:spLocks noChangeArrowheads="1"/>
          </p:cNvSpPr>
          <p:nvPr/>
        </p:nvSpPr>
        <p:spPr bwMode="auto">
          <a:xfrm>
            <a:off x="6773863" y="5334000"/>
            <a:ext cx="1211262" cy="473075"/>
          </a:xfrm>
          <a:prstGeom prst="rect">
            <a:avLst/>
          </a:prstGeom>
          <a:noFill/>
          <a:ln w="9525">
            <a:noFill/>
            <a:miter lim="800000"/>
            <a:headEnd/>
            <a:tailEnd/>
          </a:ln>
        </p:spPr>
        <p:txBody>
          <a:bodyPr wrap="none">
            <a:prstTxWarp prst="textNoShape">
              <a:avLst/>
            </a:prstTxWarp>
            <a:spAutoFit/>
          </a:bodyPr>
          <a:lstStyle/>
          <a:p>
            <a:r>
              <a:rPr lang="en-US" sz="2500">
                <a:solidFill>
                  <a:srgbClr val="CC99FF"/>
                </a:solidFill>
              </a:rPr>
              <a:t>Children</a:t>
            </a:r>
          </a:p>
        </p:txBody>
      </p:sp>
      <p:sp>
        <p:nvSpPr>
          <p:cNvPr id="76810" name="Text Box 10"/>
          <p:cNvSpPr txBox="1">
            <a:spLocks noChangeArrowheads="1"/>
          </p:cNvSpPr>
          <p:nvPr/>
        </p:nvSpPr>
        <p:spPr bwMode="auto">
          <a:xfrm>
            <a:off x="5486400" y="5334000"/>
            <a:ext cx="1260475" cy="473075"/>
          </a:xfrm>
          <a:prstGeom prst="rect">
            <a:avLst/>
          </a:prstGeom>
          <a:noFill/>
          <a:ln w="9525">
            <a:noFill/>
            <a:miter lim="800000"/>
            <a:headEnd/>
            <a:tailEnd/>
          </a:ln>
        </p:spPr>
        <p:txBody>
          <a:bodyPr wrap="none">
            <a:prstTxWarp prst="textNoShape">
              <a:avLst/>
            </a:prstTxWarp>
            <a:spAutoFit/>
          </a:bodyPr>
          <a:lstStyle/>
          <a:p>
            <a:r>
              <a:rPr lang="en-US" sz="2500" dirty="0">
                <a:solidFill>
                  <a:srgbClr val="CC99FF"/>
                </a:solidFill>
              </a:rPr>
              <a:t>Addicted</a:t>
            </a:r>
          </a:p>
        </p:txBody>
      </p:sp>
      <p:sp>
        <p:nvSpPr>
          <p:cNvPr id="541707" name="Text Box 11"/>
          <p:cNvSpPr txBox="1">
            <a:spLocks noChangeArrowheads="1"/>
          </p:cNvSpPr>
          <p:nvPr/>
        </p:nvSpPr>
        <p:spPr bwMode="auto">
          <a:xfrm>
            <a:off x="119063" y="103834"/>
            <a:ext cx="1289050" cy="871521"/>
          </a:xfrm>
          <a:prstGeom prst="rect">
            <a:avLst/>
          </a:prstGeom>
          <a:noFill/>
          <a:ln w="9525">
            <a:noFill/>
            <a:miter lim="800000"/>
            <a:headEnd/>
            <a:tailEnd/>
          </a:ln>
          <a:effectLst/>
        </p:spPr>
        <p:txBody>
          <a:bodyPr wrap="square">
            <a:prstTxWarp prst="textNoShape">
              <a:avLst/>
            </a:prstTxWarp>
            <a:spAutoFit/>
          </a:bodyPr>
          <a:lstStyle/>
          <a:p>
            <a:pPr algn="ctr">
              <a:lnSpc>
                <a:spcPct val="80000"/>
              </a:lnSpc>
              <a:defRPr/>
            </a:pPr>
            <a:r>
              <a:rPr lang="en-US" sz="3100" b="1" dirty="0">
                <a:solidFill>
                  <a:srgbClr val="FF9933"/>
                </a:solidFill>
                <a:effectLst>
                  <a:outerShdw blurRad="38100" dist="38100" dir="2700000" algn="tl">
                    <a:srgbClr val="000000"/>
                  </a:outerShdw>
                </a:effectLst>
              </a:rPr>
              <a:t>Taboo</a:t>
            </a:r>
          </a:p>
          <a:p>
            <a:pPr algn="ctr">
              <a:lnSpc>
                <a:spcPct val="80000"/>
              </a:lnSpc>
              <a:defRPr/>
            </a:pPr>
            <a:r>
              <a:rPr lang="en-US" sz="3100" b="1" dirty="0">
                <a:solidFill>
                  <a:srgbClr val="FF9933"/>
                </a:solidFill>
                <a:effectLst>
                  <a:outerShdw blurRad="38100" dist="38100" dir="2700000" algn="tl">
                    <a:srgbClr val="000000"/>
                  </a:outerShdw>
                </a:effectLst>
              </a:rPr>
              <a:t>Topics</a:t>
            </a:r>
          </a:p>
        </p:txBody>
      </p:sp>
      <p:sp>
        <p:nvSpPr>
          <p:cNvPr id="541708" name="Text Box 12"/>
          <p:cNvSpPr txBox="1">
            <a:spLocks noChangeArrowheads="1"/>
          </p:cNvSpPr>
          <p:nvPr/>
        </p:nvSpPr>
        <p:spPr bwMode="auto">
          <a:xfrm>
            <a:off x="134938" y="2514600"/>
            <a:ext cx="1581533" cy="461665"/>
          </a:xfrm>
          <a:prstGeom prst="rect">
            <a:avLst/>
          </a:prstGeom>
          <a:noFill/>
          <a:ln w="9525">
            <a:noFill/>
            <a:miter lim="800000"/>
            <a:headEnd/>
            <a:tailEnd/>
          </a:ln>
          <a:effectLst/>
        </p:spPr>
        <p:txBody>
          <a:bodyPr wrap="none">
            <a:prstTxWarp prst="textNoShape">
              <a:avLst/>
            </a:prstTxWarp>
            <a:spAutoFit/>
          </a:bodyPr>
          <a:lstStyle/>
          <a:p>
            <a:pPr>
              <a:defRPr/>
            </a:pPr>
            <a:r>
              <a:rPr lang="en-US" sz="2400" b="1" dirty="0">
                <a:solidFill>
                  <a:srgbClr val="00FFCC"/>
                </a:solidFill>
                <a:effectLst>
                  <a:outerShdw blurRad="38100" dist="38100" dir="2700000" algn="tl">
                    <a:srgbClr val="000000"/>
                  </a:outerShdw>
                </a:effectLst>
              </a:rPr>
              <a:t>Prevention</a:t>
            </a:r>
          </a:p>
        </p:txBody>
      </p:sp>
      <p:sp>
        <p:nvSpPr>
          <p:cNvPr id="76813" name="Text Box 13"/>
          <p:cNvSpPr txBox="1">
            <a:spLocks noChangeArrowheads="1"/>
          </p:cNvSpPr>
          <p:nvPr/>
        </p:nvSpPr>
        <p:spPr bwMode="auto">
          <a:xfrm>
            <a:off x="0" y="2971800"/>
            <a:ext cx="2966753" cy="1737014"/>
          </a:xfrm>
          <a:prstGeom prst="rect">
            <a:avLst/>
          </a:prstGeom>
          <a:noFill/>
          <a:ln w="9525">
            <a:noFill/>
            <a:miter lim="800000"/>
            <a:headEnd/>
            <a:tailEnd/>
          </a:ln>
        </p:spPr>
        <p:txBody>
          <a:bodyPr wrap="none">
            <a:prstTxWarp prst="textNoShape">
              <a:avLst/>
            </a:prstTxWarp>
            <a:spAutoFit/>
          </a:bodyPr>
          <a:lstStyle/>
          <a:p>
            <a:pPr>
              <a:lnSpc>
                <a:spcPct val="85000"/>
              </a:lnSpc>
            </a:pPr>
            <a:r>
              <a:rPr lang="en-US" sz="2500" dirty="0">
                <a:solidFill>
                  <a:srgbClr val="99FFCC"/>
                </a:solidFill>
              </a:rPr>
              <a:t>Barrier contraception</a:t>
            </a:r>
          </a:p>
          <a:p>
            <a:pPr>
              <a:lnSpc>
                <a:spcPct val="85000"/>
              </a:lnSpc>
            </a:pPr>
            <a:r>
              <a:rPr lang="en-US" sz="2500" dirty="0">
                <a:solidFill>
                  <a:srgbClr val="99FFCC"/>
                </a:solidFill>
              </a:rPr>
              <a:t>Drug treatment</a:t>
            </a:r>
          </a:p>
          <a:p>
            <a:pPr>
              <a:lnSpc>
                <a:spcPct val="85000"/>
              </a:lnSpc>
            </a:pPr>
            <a:r>
              <a:rPr lang="en-US" sz="2500" dirty="0">
                <a:solidFill>
                  <a:srgbClr val="99FFCC"/>
                </a:solidFill>
              </a:rPr>
              <a:t>Safe sex</a:t>
            </a:r>
          </a:p>
          <a:p>
            <a:pPr>
              <a:lnSpc>
                <a:spcPct val="85000"/>
              </a:lnSpc>
            </a:pPr>
            <a:r>
              <a:rPr lang="en-US" sz="2500" dirty="0">
                <a:solidFill>
                  <a:srgbClr val="99FFCC"/>
                </a:solidFill>
              </a:rPr>
              <a:t>Sterile works</a:t>
            </a:r>
          </a:p>
          <a:p>
            <a:pPr>
              <a:lnSpc>
                <a:spcPct val="85000"/>
              </a:lnSpc>
            </a:pPr>
            <a:r>
              <a:rPr lang="en-US" sz="2500" dirty="0">
                <a:solidFill>
                  <a:srgbClr val="99FFCC"/>
                </a:solidFill>
              </a:rPr>
              <a:t>Trauma prevention</a:t>
            </a:r>
          </a:p>
        </p:txBody>
      </p:sp>
      <p:sp>
        <p:nvSpPr>
          <p:cNvPr id="76814" name="Text Box 14"/>
          <p:cNvSpPr txBox="1">
            <a:spLocks noChangeArrowheads="1"/>
          </p:cNvSpPr>
          <p:nvPr/>
        </p:nvSpPr>
        <p:spPr bwMode="auto">
          <a:xfrm>
            <a:off x="338138" y="895353"/>
            <a:ext cx="1379003" cy="2666371"/>
          </a:xfrm>
          <a:prstGeom prst="rect">
            <a:avLst/>
          </a:prstGeom>
          <a:noFill/>
          <a:ln w="9525">
            <a:noFill/>
            <a:miter lim="800000"/>
            <a:headEnd/>
            <a:tailEnd/>
          </a:ln>
        </p:spPr>
        <p:txBody>
          <a:bodyPr wrap="square">
            <a:prstTxWarp prst="textNoShape">
              <a:avLst/>
            </a:prstTxWarp>
            <a:spAutoFit/>
          </a:bodyPr>
          <a:lstStyle/>
          <a:p>
            <a:pPr>
              <a:lnSpc>
                <a:spcPct val="80000"/>
              </a:lnSpc>
            </a:pPr>
            <a:r>
              <a:rPr lang="en-US" sz="2600" dirty="0">
                <a:solidFill>
                  <a:srgbClr val="FFCC00"/>
                </a:solidFill>
              </a:rPr>
              <a:t>Sex</a:t>
            </a:r>
          </a:p>
          <a:p>
            <a:pPr>
              <a:lnSpc>
                <a:spcPct val="80000"/>
              </a:lnSpc>
            </a:pPr>
            <a:r>
              <a:rPr lang="en-US" sz="2600" dirty="0">
                <a:solidFill>
                  <a:srgbClr val="FFCC00"/>
                </a:solidFill>
              </a:rPr>
              <a:t>Trauma</a:t>
            </a:r>
          </a:p>
          <a:p>
            <a:pPr>
              <a:lnSpc>
                <a:spcPct val="80000"/>
              </a:lnSpc>
            </a:pPr>
            <a:r>
              <a:rPr lang="en-US" sz="2600" dirty="0">
                <a:solidFill>
                  <a:srgbClr val="FFCC00"/>
                </a:solidFill>
              </a:rPr>
              <a:t>Drugs</a:t>
            </a:r>
          </a:p>
          <a:p>
            <a:pPr>
              <a:lnSpc>
                <a:spcPct val="80000"/>
              </a:lnSpc>
            </a:pPr>
            <a:r>
              <a:rPr lang="en-US" sz="2600" dirty="0">
                <a:solidFill>
                  <a:srgbClr val="FFCC00"/>
                </a:solidFill>
              </a:rPr>
              <a:t>Infection</a:t>
            </a:r>
          </a:p>
          <a:p>
            <a:pPr>
              <a:lnSpc>
                <a:spcPct val="80000"/>
              </a:lnSpc>
            </a:pPr>
            <a:r>
              <a:rPr lang="en-US" sz="2600" dirty="0">
                <a:solidFill>
                  <a:srgbClr val="FFCC00"/>
                </a:solidFill>
              </a:rPr>
              <a:t>Death</a:t>
            </a:r>
          </a:p>
          <a:p>
            <a:pPr>
              <a:lnSpc>
                <a:spcPct val="80000"/>
              </a:lnSpc>
            </a:pPr>
            <a:endParaRPr lang="en-US" sz="2600" dirty="0">
              <a:solidFill>
                <a:srgbClr val="FFCC00"/>
              </a:solidFill>
            </a:endParaRPr>
          </a:p>
          <a:p>
            <a:pPr>
              <a:lnSpc>
                <a:spcPct val="80000"/>
              </a:lnSpc>
            </a:pPr>
            <a:endParaRPr lang="en-US" sz="2600" dirty="0">
              <a:solidFill>
                <a:srgbClr val="FFCC00"/>
              </a:solidFill>
            </a:endParaRPr>
          </a:p>
          <a:p>
            <a:pPr>
              <a:lnSpc>
                <a:spcPct val="80000"/>
              </a:lnSpc>
            </a:pPr>
            <a:endParaRPr lang="en-US" sz="2600" dirty="0">
              <a:solidFill>
                <a:srgbClr val="FFCC00"/>
              </a:solidFill>
            </a:endParaRPr>
          </a:p>
        </p:txBody>
      </p:sp>
      <p:sp>
        <p:nvSpPr>
          <p:cNvPr id="541711" name="Text Box 15"/>
          <p:cNvSpPr txBox="1">
            <a:spLocks noChangeArrowheads="1"/>
          </p:cNvSpPr>
          <p:nvPr/>
        </p:nvSpPr>
        <p:spPr bwMode="auto">
          <a:xfrm>
            <a:off x="7043738" y="4073466"/>
            <a:ext cx="1695450" cy="600164"/>
          </a:xfrm>
          <a:prstGeom prst="rect">
            <a:avLst/>
          </a:prstGeom>
          <a:noFill/>
          <a:ln w="9525">
            <a:noFill/>
            <a:miter lim="800000"/>
            <a:headEnd/>
            <a:tailEnd/>
          </a:ln>
          <a:effectLst/>
        </p:spPr>
        <p:txBody>
          <a:bodyPr wrap="square">
            <a:prstTxWarp prst="textNoShape">
              <a:avLst/>
            </a:prstTxWarp>
            <a:spAutoFit/>
          </a:bodyPr>
          <a:lstStyle/>
          <a:p>
            <a:pPr>
              <a:defRPr/>
            </a:pPr>
            <a:r>
              <a:rPr lang="en-US" sz="3300" b="1">
                <a:solidFill>
                  <a:srgbClr val="FF00FF"/>
                </a:solidFill>
                <a:effectLst>
                  <a:outerShdw blurRad="38100" dist="38100" dir="2700000" algn="tl">
                    <a:srgbClr val="000000"/>
                  </a:outerShdw>
                </a:effectLst>
              </a:rPr>
              <a:t>Lethality</a:t>
            </a:r>
          </a:p>
        </p:txBody>
      </p:sp>
      <p:sp>
        <p:nvSpPr>
          <p:cNvPr id="76816" name="Text Box 16"/>
          <p:cNvSpPr txBox="1">
            <a:spLocks noChangeArrowheads="1"/>
          </p:cNvSpPr>
          <p:nvPr/>
        </p:nvSpPr>
        <p:spPr bwMode="auto">
          <a:xfrm>
            <a:off x="1828800" y="375398"/>
            <a:ext cx="4667250" cy="1723549"/>
          </a:xfrm>
          <a:prstGeom prst="rect">
            <a:avLst/>
          </a:prstGeom>
          <a:noFill/>
          <a:ln w="9525">
            <a:noFill/>
            <a:miter lim="800000"/>
            <a:headEnd/>
            <a:tailEnd/>
          </a:ln>
        </p:spPr>
        <p:txBody>
          <a:bodyPr wrap="square">
            <a:prstTxWarp prst="textNoShape">
              <a:avLst/>
            </a:prstTxWarp>
            <a:spAutoFit/>
          </a:bodyPr>
          <a:lstStyle/>
          <a:p>
            <a:pPr algn="ctr"/>
            <a:r>
              <a:rPr lang="en-US" sz="2800" dirty="0">
                <a:solidFill>
                  <a:srgbClr val="FFCCCC"/>
                </a:solidFill>
              </a:rPr>
              <a:t> </a:t>
            </a:r>
            <a:r>
              <a:rPr lang="en-US" sz="2800" b="1" dirty="0">
                <a:solidFill>
                  <a:srgbClr val="FFCCCC"/>
                </a:solidFill>
              </a:rPr>
              <a:t>Stigmatized Illness</a:t>
            </a:r>
          </a:p>
          <a:p>
            <a:pPr algn="ctr"/>
            <a:r>
              <a:rPr lang="en-US" sz="2600" dirty="0">
                <a:solidFill>
                  <a:srgbClr val="FFCCCC"/>
                </a:solidFill>
              </a:rPr>
              <a:t>Hepatitis C  STDs  TB  </a:t>
            </a:r>
          </a:p>
          <a:p>
            <a:pPr algn="ctr"/>
            <a:r>
              <a:rPr lang="en-US" sz="2600" dirty="0">
                <a:solidFill>
                  <a:srgbClr val="FFCCCC"/>
                </a:solidFill>
              </a:rPr>
              <a:t>PTSD    Dementia    Delirium</a:t>
            </a:r>
          </a:p>
          <a:p>
            <a:pPr algn="ctr"/>
            <a:r>
              <a:rPr lang="en-US" sz="2600" dirty="0">
                <a:solidFill>
                  <a:srgbClr val="FFCCCC"/>
                </a:solidFill>
              </a:rPr>
              <a:t>Psychosis   Injecting Drug Use</a:t>
            </a:r>
          </a:p>
        </p:txBody>
      </p:sp>
      <p:sp>
        <p:nvSpPr>
          <p:cNvPr id="541713" name="Text Box 17"/>
          <p:cNvSpPr txBox="1">
            <a:spLocks noChangeArrowheads="1"/>
          </p:cNvSpPr>
          <p:nvPr/>
        </p:nvSpPr>
        <p:spPr bwMode="auto">
          <a:xfrm>
            <a:off x="5727231" y="0"/>
            <a:ext cx="3614976" cy="1320746"/>
          </a:xfrm>
          <a:prstGeom prst="rect">
            <a:avLst/>
          </a:prstGeom>
          <a:noFill/>
          <a:ln w="9525">
            <a:noFill/>
            <a:miter lim="800000"/>
            <a:headEnd/>
            <a:tailEnd/>
          </a:ln>
          <a:effectLst/>
        </p:spPr>
        <p:txBody>
          <a:bodyPr wrap="square">
            <a:prstTxWarp prst="textNoShape">
              <a:avLst/>
            </a:prstTxWarp>
            <a:spAutoFit/>
          </a:bodyPr>
          <a:lstStyle/>
          <a:p>
            <a:pPr algn="ctr">
              <a:lnSpc>
                <a:spcPct val="85000"/>
              </a:lnSpc>
              <a:defRPr/>
            </a:pPr>
            <a:r>
              <a:rPr lang="en-US" sz="3100" b="1" dirty="0">
                <a:solidFill>
                  <a:srgbClr val="00FF00"/>
                </a:solidFill>
                <a:effectLst>
                  <a:outerShdw blurRad="38100" dist="38100" dir="2700000" algn="tl">
                    <a:srgbClr val="000000"/>
                  </a:outerShdw>
                </a:effectLst>
              </a:rPr>
              <a:t>Severe Multisystem</a:t>
            </a:r>
          </a:p>
          <a:p>
            <a:pPr algn="ctr">
              <a:lnSpc>
                <a:spcPct val="85000"/>
              </a:lnSpc>
              <a:defRPr/>
            </a:pPr>
            <a:r>
              <a:rPr lang="en-US" sz="3100" b="1" dirty="0">
                <a:solidFill>
                  <a:srgbClr val="00FF00"/>
                </a:solidFill>
                <a:effectLst>
                  <a:outerShdw blurRad="38100" dist="38100" dir="2700000" algn="tl">
                    <a:srgbClr val="000000"/>
                  </a:outerShdw>
                </a:effectLst>
              </a:rPr>
              <a:t>Illness</a:t>
            </a:r>
          </a:p>
          <a:p>
            <a:pPr algn="ctr">
              <a:lnSpc>
                <a:spcPct val="85000"/>
              </a:lnSpc>
              <a:defRPr/>
            </a:pPr>
            <a:endParaRPr lang="en-US" sz="3100" b="1" dirty="0">
              <a:solidFill>
                <a:srgbClr val="00FF00"/>
              </a:solidFill>
              <a:effectLst>
                <a:outerShdw blurRad="38100" dist="38100" dir="2700000" algn="tl">
                  <a:srgbClr val="000000"/>
                </a:outerShdw>
              </a:effectLst>
            </a:endParaRPr>
          </a:p>
        </p:txBody>
      </p:sp>
      <p:sp>
        <p:nvSpPr>
          <p:cNvPr id="76818" name="Text Box 18"/>
          <p:cNvSpPr txBox="1">
            <a:spLocks noChangeArrowheads="1"/>
          </p:cNvSpPr>
          <p:nvPr/>
        </p:nvSpPr>
        <p:spPr bwMode="auto">
          <a:xfrm>
            <a:off x="6637338" y="103835"/>
            <a:ext cx="2341562" cy="4106252"/>
          </a:xfrm>
          <a:prstGeom prst="rect">
            <a:avLst/>
          </a:prstGeom>
          <a:noFill/>
          <a:ln w="9525">
            <a:noFill/>
            <a:miter lim="800000"/>
            <a:headEnd/>
            <a:tailEnd/>
          </a:ln>
        </p:spPr>
        <p:txBody>
          <a:bodyPr wrap="square">
            <a:prstTxWarp prst="textNoShape">
              <a:avLst/>
            </a:prstTxWarp>
            <a:spAutoFit/>
          </a:bodyPr>
          <a:lstStyle/>
          <a:p>
            <a:pPr>
              <a:lnSpc>
                <a:spcPct val="80000"/>
              </a:lnSpc>
            </a:pPr>
            <a:endParaRPr lang="en-US" sz="2500" dirty="0">
              <a:solidFill>
                <a:srgbClr val="66FF66"/>
              </a:solidFill>
            </a:endParaRPr>
          </a:p>
          <a:p>
            <a:pPr>
              <a:lnSpc>
                <a:spcPct val="80000"/>
              </a:lnSpc>
            </a:pPr>
            <a:endParaRPr lang="en-US" sz="2500" dirty="0">
              <a:solidFill>
                <a:srgbClr val="66FF66"/>
              </a:solidFill>
            </a:endParaRPr>
          </a:p>
          <a:p>
            <a:pPr>
              <a:lnSpc>
                <a:spcPct val="80000"/>
              </a:lnSpc>
            </a:pPr>
            <a:r>
              <a:rPr lang="en-US" sz="2500" dirty="0">
                <a:solidFill>
                  <a:srgbClr val="66FF66"/>
                </a:solidFill>
              </a:rPr>
              <a:t>Cardiac</a:t>
            </a:r>
          </a:p>
          <a:p>
            <a:pPr>
              <a:lnSpc>
                <a:spcPct val="80000"/>
              </a:lnSpc>
            </a:pPr>
            <a:r>
              <a:rPr lang="en-US" sz="2500" dirty="0">
                <a:solidFill>
                  <a:srgbClr val="66FF66"/>
                </a:solidFill>
              </a:rPr>
              <a:t>Dermatological</a:t>
            </a:r>
          </a:p>
          <a:p>
            <a:pPr>
              <a:lnSpc>
                <a:spcPct val="80000"/>
              </a:lnSpc>
            </a:pPr>
            <a:r>
              <a:rPr lang="en-US" sz="2500" dirty="0" err="1">
                <a:solidFill>
                  <a:srgbClr val="66FF66"/>
                </a:solidFill>
              </a:rPr>
              <a:t>Endocrinological</a:t>
            </a:r>
            <a:endParaRPr lang="en-US" sz="2500" dirty="0">
              <a:solidFill>
                <a:srgbClr val="66FF66"/>
              </a:solidFill>
            </a:endParaRPr>
          </a:p>
          <a:p>
            <a:pPr>
              <a:lnSpc>
                <a:spcPct val="80000"/>
              </a:lnSpc>
            </a:pPr>
            <a:r>
              <a:rPr lang="en-US" sz="2500" dirty="0">
                <a:solidFill>
                  <a:srgbClr val="66FF66"/>
                </a:solidFill>
              </a:rPr>
              <a:t>GI</a:t>
            </a:r>
          </a:p>
          <a:p>
            <a:pPr>
              <a:lnSpc>
                <a:spcPct val="80000"/>
              </a:lnSpc>
            </a:pPr>
            <a:r>
              <a:rPr lang="en-US" sz="2500" dirty="0">
                <a:solidFill>
                  <a:srgbClr val="66FF66"/>
                </a:solidFill>
              </a:rPr>
              <a:t>Infectious</a:t>
            </a:r>
          </a:p>
          <a:p>
            <a:pPr>
              <a:lnSpc>
                <a:spcPct val="80000"/>
              </a:lnSpc>
            </a:pPr>
            <a:r>
              <a:rPr lang="en-US" sz="2500" dirty="0">
                <a:solidFill>
                  <a:srgbClr val="66FF66"/>
                </a:solidFill>
              </a:rPr>
              <a:t>Neurological</a:t>
            </a:r>
          </a:p>
          <a:p>
            <a:pPr>
              <a:lnSpc>
                <a:spcPct val="80000"/>
              </a:lnSpc>
            </a:pPr>
            <a:r>
              <a:rPr lang="en-US" sz="2500" dirty="0" err="1">
                <a:solidFill>
                  <a:srgbClr val="66FF66"/>
                </a:solidFill>
              </a:rPr>
              <a:t>Oncological</a:t>
            </a:r>
            <a:endParaRPr lang="en-US" sz="2500" dirty="0">
              <a:solidFill>
                <a:srgbClr val="66FF66"/>
              </a:solidFill>
            </a:endParaRPr>
          </a:p>
          <a:p>
            <a:pPr>
              <a:lnSpc>
                <a:spcPct val="80000"/>
              </a:lnSpc>
            </a:pPr>
            <a:r>
              <a:rPr lang="en-US" sz="2500" dirty="0">
                <a:solidFill>
                  <a:srgbClr val="66FF66"/>
                </a:solidFill>
              </a:rPr>
              <a:t>Ophthalmologic</a:t>
            </a:r>
          </a:p>
          <a:p>
            <a:pPr>
              <a:lnSpc>
                <a:spcPct val="80000"/>
              </a:lnSpc>
            </a:pPr>
            <a:r>
              <a:rPr lang="en-US" sz="2500" dirty="0">
                <a:solidFill>
                  <a:srgbClr val="66FF66"/>
                </a:solidFill>
              </a:rPr>
              <a:t>Psychiatric</a:t>
            </a:r>
          </a:p>
          <a:p>
            <a:pPr>
              <a:lnSpc>
                <a:spcPct val="80000"/>
              </a:lnSpc>
            </a:pPr>
            <a:r>
              <a:rPr lang="en-US" sz="2500" dirty="0">
                <a:solidFill>
                  <a:srgbClr val="66FF66"/>
                </a:solidFill>
              </a:rPr>
              <a:t>Pulmonary</a:t>
            </a:r>
          </a:p>
          <a:p>
            <a:pPr>
              <a:lnSpc>
                <a:spcPct val="80000"/>
              </a:lnSpc>
            </a:pPr>
            <a:r>
              <a:rPr lang="en-US" sz="2500" dirty="0">
                <a:solidFill>
                  <a:srgbClr val="66FF66"/>
                </a:solidFill>
              </a:rPr>
              <a:t>Renal</a:t>
            </a:r>
          </a:p>
        </p:txBody>
      </p:sp>
      <p:sp>
        <p:nvSpPr>
          <p:cNvPr id="76819" name="Rectangle 19"/>
          <p:cNvSpPr>
            <a:spLocks noChangeArrowheads="1"/>
          </p:cNvSpPr>
          <p:nvPr/>
        </p:nvSpPr>
        <p:spPr bwMode="auto">
          <a:xfrm>
            <a:off x="7885113" y="5334000"/>
            <a:ext cx="1241425" cy="473075"/>
          </a:xfrm>
          <a:prstGeom prst="rect">
            <a:avLst/>
          </a:prstGeom>
          <a:noFill/>
          <a:ln w="9525">
            <a:noFill/>
            <a:miter lim="800000"/>
            <a:headEnd/>
            <a:tailEnd/>
          </a:ln>
        </p:spPr>
        <p:txBody>
          <a:bodyPr wrap="none">
            <a:prstTxWarp prst="textNoShape">
              <a:avLst/>
            </a:prstTxWarp>
            <a:spAutoFit/>
          </a:bodyPr>
          <a:lstStyle/>
          <a:p>
            <a:pPr algn="ctr"/>
            <a:r>
              <a:rPr lang="en-US" sz="2500">
                <a:solidFill>
                  <a:srgbClr val="CC99FF"/>
                </a:solidFill>
              </a:rPr>
              <a:t> Elderly</a:t>
            </a:r>
          </a:p>
        </p:txBody>
      </p:sp>
    </p:spTree>
    <p:extLst>
      <p:ext uri="{BB962C8B-B14F-4D97-AF65-F5344CB8AC3E}">
        <p14:creationId xmlns:p14="http://schemas.microsoft.com/office/powerpoint/2010/main" val="244155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0338" y="1752600"/>
            <a:ext cx="163512" cy="671513"/>
          </a:xfrm>
          <a:prstGeom prst="rect">
            <a:avLst/>
          </a:prstGeom>
          <a:noFill/>
          <a:ln w="9525">
            <a:noFill/>
            <a:miter lim="800000"/>
            <a:headEnd/>
            <a:tailEnd/>
          </a:ln>
        </p:spPr>
        <p:txBody>
          <a:bodyPr wrap="none">
            <a:prstTxWarp prst="textNoShape">
              <a:avLst/>
            </a:prstTxWarp>
            <a:spAutoFit/>
          </a:bodyPr>
          <a:lstStyle/>
          <a:p>
            <a:pPr>
              <a:lnSpc>
                <a:spcPct val="95000"/>
              </a:lnSpc>
            </a:pPr>
            <a:endParaRPr lang="en-US" sz="4000">
              <a:solidFill>
                <a:prstClr val="white"/>
              </a:solidFill>
            </a:endParaRPr>
          </a:p>
        </p:txBody>
      </p:sp>
      <p:sp>
        <p:nvSpPr>
          <p:cNvPr id="78851" name="Text Box 3"/>
          <p:cNvSpPr txBox="1">
            <a:spLocks noChangeArrowheads="1"/>
          </p:cNvSpPr>
          <p:nvPr/>
        </p:nvSpPr>
        <p:spPr bwMode="auto">
          <a:xfrm>
            <a:off x="431800" y="3451225"/>
            <a:ext cx="163513" cy="614363"/>
          </a:xfrm>
          <a:prstGeom prst="rect">
            <a:avLst/>
          </a:prstGeom>
          <a:noFill/>
          <a:ln w="9525">
            <a:noFill/>
            <a:miter lim="800000"/>
            <a:headEnd/>
            <a:tailEnd/>
          </a:ln>
        </p:spPr>
        <p:txBody>
          <a:bodyPr wrap="none">
            <a:prstTxWarp prst="textNoShape">
              <a:avLst/>
            </a:prstTxWarp>
            <a:spAutoFit/>
          </a:bodyPr>
          <a:lstStyle/>
          <a:p>
            <a:pPr>
              <a:lnSpc>
                <a:spcPct val="90000"/>
              </a:lnSpc>
            </a:pPr>
            <a:endParaRPr lang="en-US" sz="3800">
              <a:solidFill>
                <a:prstClr val="white"/>
              </a:solidFill>
            </a:endParaRPr>
          </a:p>
        </p:txBody>
      </p:sp>
      <p:sp>
        <p:nvSpPr>
          <p:cNvPr id="78852" name="Rectangle 4"/>
          <p:cNvSpPr>
            <a:spLocks noGrp="1" noChangeArrowheads="1"/>
          </p:cNvSpPr>
          <p:nvPr>
            <p:ph type="title"/>
          </p:nvPr>
        </p:nvSpPr>
        <p:spPr>
          <a:xfrm>
            <a:off x="457200" y="550333"/>
            <a:ext cx="8229600" cy="867304"/>
          </a:xfrm>
        </p:spPr>
        <p:txBody>
          <a:bodyPr>
            <a:normAutofit fontScale="90000"/>
          </a:bodyPr>
          <a:lstStyle/>
          <a:p>
            <a:r>
              <a:rPr lang="en-US" dirty="0">
                <a:solidFill>
                  <a:srgbClr val="FFFF00"/>
                </a:solidFill>
              </a:rPr>
              <a:t>Need for Recognition and Treatment </a:t>
            </a:r>
            <a:br>
              <a:rPr lang="en-US" dirty="0">
                <a:solidFill>
                  <a:srgbClr val="FFFF00"/>
                </a:solidFill>
              </a:rPr>
            </a:br>
            <a:r>
              <a:rPr lang="en-US" dirty="0">
                <a:solidFill>
                  <a:srgbClr val="FFFF00"/>
                </a:solidFill>
              </a:rPr>
              <a:t>of Psychiatric Disorders</a:t>
            </a:r>
            <a:br>
              <a:rPr lang="en-US" dirty="0">
                <a:solidFill>
                  <a:srgbClr val="FFFF00"/>
                </a:solidFill>
              </a:rPr>
            </a:br>
            <a:endParaRPr lang="en-US" dirty="0">
              <a:solidFill>
                <a:srgbClr val="FFFF00"/>
              </a:solidFill>
            </a:endParaRPr>
          </a:p>
        </p:txBody>
      </p:sp>
      <p:sp>
        <p:nvSpPr>
          <p:cNvPr id="78853" name="Rectangle 5"/>
          <p:cNvSpPr>
            <a:spLocks noGrp="1" noChangeArrowheads="1"/>
          </p:cNvSpPr>
          <p:nvPr>
            <p:ph type="body" idx="1"/>
          </p:nvPr>
        </p:nvSpPr>
        <p:spPr/>
        <p:txBody>
          <a:bodyPr>
            <a:normAutofit fontScale="92500"/>
          </a:bodyPr>
          <a:lstStyle/>
          <a:p>
            <a:pPr>
              <a:lnSpc>
                <a:spcPct val="150000"/>
              </a:lnSpc>
            </a:pPr>
            <a:r>
              <a:rPr lang="en-US" sz="2800" dirty="0">
                <a:solidFill>
                  <a:prstClr val="white"/>
                </a:solidFill>
              </a:rPr>
              <a:t>  </a:t>
            </a:r>
            <a:r>
              <a:rPr lang="en-US" dirty="0">
                <a:solidFill>
                  <a:prstClr val="white"/>
                </a:solidFill>
              </a:rPr>
              <a:t>Vectors of HIV</a:t>
            </a:r>
          </a:p>
          <a:p>
            <a:pPr>
              <a:lnSpc>
                <a:spcPct val="150000"/>
              </a:lnSpc>
            </a:pPr>
            <a:r>
              <a:rPr lang="en-US" dirty="0">
                <a:solidFill>
                  <a:prstClr val="white"/>
                </a:solidFill>
              </a:rPr>
              <a:t>  Barriers to adherence</a:t>
            </a:r>
          </a:p>
          <a:p>
            <a:pPr>
              <a:lnSpc>
                <a:spcPct val="150000"/>
              </a:lnSpc>
              <a:buClr>
                <a:prstClr val="white"/>
              </a:buClr>
            </a:pPr>
            <a:r>
              <a:rPr lang="en-US" dirty="0">
                <a:solidFill>
                  <a:prstClr val="white"/>
                </a:solidFill>
              </a:rPr>
              <a:t>  Psychiatric treatment:	</a:t>
            </a:r>
          </a:p>
          <a:p>
            <a:pPr>
              <a:lnSpc>
                <a:spcPct val="150000"/>
              </a:lnSpc>
              <a:buClr>
                <a:prstClr val="white"/>
              </a:buClr>
              <a:buNone/>
            </a:pPr>
            <a:r>
              <a:rPr lang="en-US" dirty="0">
                <a:solidFill>
                  <a:prstClr val="white"/>
                </a:solidFill>
                <a:sym typeface="Wingdings" charset="2"/>
              </a:rPr>
              <a:t>        transmission</a:t>
            </a:r>
            <a:r>
              <a:rPr lang="en-US" dirty="0">
                <a:solidFill>
                  <a:prstClr val="white"/>
                </a:solidFill>
              </a:rPr>
              <a:t>, morbidity, mortality, suffering                       </a:t>
            </a:r>
          </a:p>
          <a:p>
            <a:pPr>
              <a:lnSpc>
                <a:spcPct val="150000"/>
              </a:lnSpc>
              <a:buClr>
                <a:srgbClr val="FFFF66"/>
              </a:buClr>
              <a:buFont typeface="Wingdings" charset="2"/>
              <a:buNone/>
            </a:pPr>
            <a:r>
              <a:rPr lang="en-US" dirty="0">
                <a:solidFill>
                  <a:prstClr val="white"/>
                </a:solidFill>
                <a:sym typeface="Wingdings" charset="2"/>
              </a:rPr>
              <a:t>      </a:t>
            </a:r>
            <a:r>
              <a:rPr lang="en-US" dirty="0" err="1">
                <a:solidFill>
                  <a:prstClr val="white"/>
                </a:solidFill>
                <a:sym typeface="Wingdings" charset="2"/>
              </a:rPr>
              <a:t></a:t>
            </a:r>
            <a:r>
              <a:rPr lang="en-US" dirty="0">
                <a:solidFill>
                  <a:prstClr val="white"/>
                </a:solidFill>
                <a:sym typeface="Symbol" charset="2"/>
              </a:rPr>
              <a:t>  adherence</a:t>
            </a:r>
            <a:endParaRPr lang="en-US" dirty="0"/>
          </a:p>
        </p:txBody>
      </p:sp>
    </p:spTree>
    <p:extLst>
      <p:ext uri="{BB962C8B-B14F-4D97-AF65-F5344CB8AC3E}">
        <p14:creationId xmlns:p14="http://schemas.microsoft.com/office/powerpoint/2010/main" val="1405426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title"/>
          </p:nvPr>
        </p:nvSpPr>
        <p:spPr/>
        <p:txBody>
          <a:bodyPr/>
          <a:lstStyle/>
          <a:p>
            <a:pPr eaLnBrk="1" hangingPunct="1"/>
            <a:r>
              <a:rPr lang="en-US" dirty="0">
                <a:solidFill>
                  <a:srgbClr val="FFFF00"/>
                </a:solidFill>
              </a:rPr>
              <a:t>Adherence</a:t>
            </a:r>
          </a:p>
        </p:txBody>
      </p:sp>
      <p:sp>
        <p:nvSpPr>
          <p:cNvPr id="84995" name="Rectangle 12"/>
          <p:cNvSpPr>
            <a:spLocks noGrp="1" noChangeArrowheads="1"/>
          </p:cNvSpPr>
          <p:nvPr>
            <p:ph type="body" idx="1"/>
          </p:nvPr>
        </p:nvSpPr>
        <p:spPr>
          <a:xfrm>
            <a:off x="457200" y="1600200"/>
            <a:ext cx="8229600" cy="5130800"/>
          </a:xfrm>
        </p:spPr>
        <p:txBody>
          <a:bodyPr>
            <a:normAutofit lnSpcReduction="10000"/>
          </a:bodyPr>
          <a:lstStyle/>
          <a:p>
            <a:pPr eaLnBrk="1" hangingPunct="1"/>
            <a:r>
              <a:rPr lang="en-US" dirty="0"/>
              <a:t>Need 95% adherence to </a:t>
            </a:r>
            <a:r>
              <a:rPr lang="en-US" dirty="0" err="1"/>
              <a:t>ARVs</a:t>
            </a:r>
            <a:endParaRPr lang="en-US" dirty="0"/>
          </a:p>
          <a:p>
            <a:pPr eaLnBrk="1" hangingPunct="1"/>
            <a:r>
              <a:rPr lang="en-US" dirty="0"/>
              <a:t>Need 100% adherence to safer sex</a:t>
            </a:r>
          </a:p>
          <a:p>
            <a:pPr eaLnBrk="1" hangingPunct="1"/>
            <a:r>
              <a:rPr lang="en-US" dirty="0"/>
              <a:t>Need 100% adherence to use of sterile works</a:t>
            </a:r>
          </a:p>
          <a:p>
            <a:pPr eaLnBrk="1" hangingPunct="1"/>
            <a:r>
              <a:rPr lang="en-US" dirty="0"/>
              <a:t>In the USA, only 29% of persons with HIV and on ARVs have achieved viral suppression</a:t>
            </a:r>
          </a:p>
          <a:p>
            <a:pPr eaLnBrk="1" hangingPunct="1"/>
            <a:r>
              <a:rPr lang="en-US" dirty="0"/>
              <a:t>Only 69% are linked to care and 59% are retained in care</a:t>
            </a:r>
          </a:p>
          <a:p>
            <a:pPr eaLnBrk="1" hangingPunct="1">
              <a:buNone/>
            </a:pPr>
            <a:r>
              <a:rPr lang="en-US" sz="2000" dirty="0"/>
              <a:t>Thompson MA </a:t>
            </a:r>
            <a:r>
              <a:rPr lang="en-US" sz="2000" i="1" dirty="0"/>
              <a:t>et al. </a:t>
            </a:r>
            <a:r>
              <a:rPr lang="en-US" sz="2000" dirty="0"/>
              <a:t>Guidelines for improving entry into and retention in care and antiretroviral adherence for persons with HIV: evidence-based recommendations from an international association of physicians in AIDS care panel. </a:t>
            </a:r>
            <a:r>
              <a:rPr lang="en-US" sz="2000" i="1" dirty="0"/>
              <a:t>Ann Intern Med </a:t>
            </a:r>
            <a:r>
              <a:rPr lang="en-US" sz="2000" dirty="0"/>
              <a:t>2012; 156:817-833</a:t>
            </a:r>
          </a:p>
          <a:p>
            <a:pPr eaLnBrk="1" hangingPunct="1">
              <a:buNone/>
            </a:pPr>
            <a:endParaRPr lang="en-US" dirty="0"/>
          </a:p>
          <a:p>
            <a:pPr eaLnBrk="1" hangingPunct="1"/>
            <a:endParaRPr lang="en-US" dirty="0"/>
          </a:p>
          <a:p>
            <a:pPr eaLnBrk="1" hangingPunct="1">
              <a:buNone/>
            </a:pPr>
            <a:endParaRPr lang="en-US" dirty="0"/>
          </a:p>
        </p:txBody>
      </p:sp>
    </p:spTree>
    <p:extLst>
      <p:ext uri="{BB962C8B-B14F-4D97-AF65-F5344CB8AC3E}">
        <p14:creationId xmlns:p14="http://schemas.microsoft.com/office/powerpoint/2010/main" val="101900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Adherence to Appointments and Mortality in Persons with HIV</a:t>
            </a:r>
          </a:p>
        </p:txBody>
      </p:sp>
      <p:sp>
        <p:nvSpPr>
          <p:cNvPr id="3" name="Content Placeholder 2"/>
          <p:cNvSpPr>
            <a:spLocks noGrp="1"/>
          </p:cNvSpPr>
          <p:nvPr>
            <p:ph idx="1"/>
          </p:nvPr>
        </p:nvSpPr>
        <p:spPr>
          <a:xfrm>
            <a:off x="457200" y="1816100"/>
            <a:ext cx="8229600" cy="4699000"/>
          </a:xfrm>
        </p:spPr>
        <p:txBody>
          <a:bodyPr>
            <a:normAutofit/>
          </a:bodyPr>
          <a:lstStyle/>
          <a:p>
            <a:r>
              <a:rPr lang="en-US" sz="3600" dirty="0" err="1"/>
              <a:t>Mugavero</a:t>
            </a:r>
            <a:r>
              <a:rPr lang="en-US" sz="3600" dirty="0"/>
              <a:t> and colleagues found that adherence to HIV clinic appointments is an independent predictor of all-cause mortality in persons with HIV </a:t>
            </a:r>
          </a:p>
          <a:p>
            <a:pPr>
              <a:buNone/>
            </a:pPr>
            <a:endParaRPr lang="en-US" sz="3600" dirty="0"/>
          </a:p>
          <a:p>
            <a:pPr marL="0" indent="0">
              <a:buNone/>
            </a:pPr>
            <a:r>
              <a:rPr lang="en-US" sz="2400" dirty="0" err="1"/>
              <a:t>Mugavero</a:t>
            </a:r>
            <a:r>
              <a:rPr lang="en-US" sz="2400" dirty="0"/>
              <a:t> MJ et al. Beyond Core Indicators of Retention in HIV Care: Missed Clinic Visits are Independently Associated with All‐cause Mortality. </a:t>
            </a:r>
            <a:r>
              <a:rPr lang="en-US" sz="2400" i="1" dirty="0"/>
              <a:t>Clinical Infectious Diseases </a:t>
            </a:r>
            <a:r>
              <a:rPr lang="en-US" sz="2400" dirty="0"/>
              <a:t>2014; 59:1471-1479</a:t>
            </a:r>
          </a:p>
        </p:txBody>
      </p:sp>
    </p:spTree>
    <p:extLst>
      <p:ext uri="{BB962C8B-B14F-4D97-AF65-F5344CB8AC3E}">
        <p14:creationId xmlns:p14="http://schemas.microsoft.com/office/powerpoint/2010/main" val="325003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marL="350838" indent="-350838"/>
            <a:br>
              <a:rPr lang="en-US" sz="4000" b="1" dirty="0">
                <a:solidFill>
                  <a:schemeClr val="tx2"/>
                </a:solidFill>
              </a:rPr>
            </a:br>
            <a:r>
              <a:rPr lang="en-US" sz="4000" dirty="0">
                <a:solidFill>
                  <a:srgbClr val="FFFF00"/>
                </a:solidFill>
              </a:rPr>
              <a:t>Tragic Results of Psychiatric Barriers to</a:t>
            </a:r>
            <a:br>
              <a:rPr lang="en-US" sz="4000" dirty="0">
                <a:solidFill>
                  <a:srgbClr val="FFFF00"/>
                </a:solidFill>
              </a:rPr>
            </a:br>
            <a:r>
              <a:rPr lang="en-US" sz="4000" dirty="0">
                <a:solidFill>
                  <a:srgbClr val="FFFF00"/>
                </a:solidFill>
              </a:rPr>
              <a:t>Adherence </a:t>
            </a:r>
            <a:br>
              <a:rPr lang="en-US" b="1" dirty="0">
                <a:solidFill>
                  <a:schemeClr val="tx2"/>
                </a:solidFill>
              </a:rPr>
            </a:br>
            <a:endParaRPr lang="en-US" dirty="0">
              <a:solidFill>
                <a:srgbClr val="FFFF00"/>
              </a:solidFill>
            </a:endParaRPr>
          </a:p>
        </p:txBody>
      </p:sp>
      <p:sp>
        <p:nvSpPr>
          <p:cNvPr id="89091" name="Rectangle 3"/>
          <p:cNvSpPr>
            <a:spLocks noGrp="1" noChangeArrowheads="1"/>
          </p:cNvSpPr>
          <p:nvPr>
            <p:ph type="body" idx="1"/>
          </p:nvPr>
        </p:nvSpPr>
        <p:spPr/>
        <p:txBody>
          <a:bodyPr>
            <a:normAutofit/>
          </a:bodyPr>
          <a:lstStyle/>
          <a:p>
            <a:pPr marL="350838" indent="-350838" eaLnBrk="1" hangingPunct="1"/>
            <a:r>
              <a:rPr lang="en-US" dirty="0"/>
              <a:t>Lack of access to care</a:t>
            </a:r>
          </a:p>
          <a:p>
            <a:pPr marL="350838" indent="-350838" eaLnBrk="1" hangingPunct="1"/>
            <a:r>
              <a:rPr lang="en-US" dirty="0" err="1"/>
              <a:t>Nonadherence</a:t>
            </a:r>
            <a:r>
              <a:rPr lang="en-US" dirty="0"/>
              <a:t> to care</a:t>
            </a:r>
          </a:p>
          <a:p>
            <a:pPr marL="350838" indent="-350838" eaLnBrk="1" hangingPunct="1"/>
            <a:r>
              <a:rPr lang="en-US" dirty="0"/>
              <a:t>Stopping and starting </a:t>
            </a:r>
            <a:r>
              <a:rPr lang="en-US" dirty="0" err="1"/>
              <a:t>ARVs</a:t>
            </a:r>
            <a:endParaRPr lang="en-US" dirty="0"/>
          </a:p>
          <a:p>
            <a:pPr marL="350838" indent="-350838" eaLnBrk="1" hangingPunct="1"/>
            <a:r>
              <a:rPr lang="en-US" dirty="0"/>
              <a:t>Emergence of  viral mutations and viral multidrug resistance</a:t>
            </a:r>
          </a:p>
          <a:p>
            <a:pPr marL="350838" indent="-350838" eaLnBrk="1" hangingPunct="1"/>
            <a:r>
              <a:rPr lang="en-US" dirty="0"/>
              <a:t>Development of independent CNS reservoirs</a:t>
            </a:r>
          </a:p>
          <a:p>
            <a:pPr marL="350838" indent="-350838" eaLnBrk="1" hangingPunct="1"/>
            <a:r>
              <a:rPr lang="en-US" dirty="0"/>
              <a:t>Dying of AIDS and other causes of mortality in persons with HIV</a:t>
            </a:r>
          </a:p>
        </p:txBody>
      </p:sp>
    </p:spTree>
    <p:extLst>
      <p:ext uri="{BB962C8B-B14F-4D97-AF65-F5344CB8AC3E}">
        <p14:creationId xmlns:p14="http://schemas.microsoft.com/office/powerpoint/2010/main" val="348045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lnSpcReduction="10000"/>
          </a:bodyPr>
          <a:lstStyle/>
          <a:p>
            <a:pPr marL="447675" indent="-382588">
              <a:buClr>
                <a:srgbClr val="FF33FE"/>
              </a:buClr>
            </a:pPr>
            <a:r>
              <a:rPr lang="en-US" sz="2800" dirty="0"/>
              <a:t>Mr. B is a 37 year old disabled former investment banker with AIDS (CD4 112 and elevated viral load) who was admitted to a nursing home when he was no longer able to care for himself in the community or perform activities of daily living (ADLs) or instrumental ADLs (IADLs). He was referred for refusal to stay in the nursing home.</a:t>
            </a:r>
          </a:p>
          <a:p>
            <a:pPr marL="447675" indent="-382588">
              <a:buClr>
                <a:srgbClr val="FF33FE"/>
              </a:buClr>
            </a:pPr>
            <a:r>
              <a:rPr lang="en-US" sz="2800" dirty="0"/>
              <a:t>Mr. B’s history revealed that he was no longer able to care for his partner or himself, wandered away from their apartment and got lost, and did not believe that he was ill or that he had AIDS.</a:t>
            </a:r>
          </a:p>
          <a:p>
            <a:pPr>
              <a:buClr>
                <a:srgbClr val="FF00FF"/>
              </a:buClr>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7789333" cy="1676400"/>
          </a:xfrm>
        </p:spPr>
        <p:txBody>
          <a:bodyPr>
            <a:normAutofit fontScale="90000"/>
          </a:bodyPr>
          <a:lstStyle/>
          <a:p>
            <a:r>
              <a:rPr lang="en-US" dirty="0">
                <a:solidFill>
                  <a:srgbClr val="FFFF00"/>
                </a:solidFill>
              </a:rPr>
              <a:t>What Psychiatric Disorder is a Factor in Mr. B’s Refusal to Remain in a Nursing Home?</a:t>
            </a:r>
          </a:p>
        </p:txBody>
      </p:sp>
    </p:spTree>
    <p:extLst>
      <p:ext uri="{BB962C8B-B14F-4D97-AF65-F5344CB8AC3E}">
        <p14:creationId xmlns:p14="http://schemas.microsoft.com/office/powerpoint/2010/main" val="762528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a:bodyPr>
          <a:lstStyle/>
          <a:p>
            <a:pPr marL="447675" indent="-382588">
              <a:buClr>
                <a:srgbClr val="FF33FE"/>
              </a:buClr>
            </a:pPr>
            <a:r>
              <a:rPr lang="en-US" sz="2800" dirty="0"/>
              <a:t>On initial psychiatric consultation Mr. B denied being ill or needing care. He wanted to return home to live with his partner. </a:t>
            </a:r>
          </a:p>
          <a:p>
            <a:pPr marL="447675" indent="-382588">
              <a:buClr>
                <a:srgbClr val="FF33FE"/>
              </a:buClr>
            </a:pPr>
            <a:r>
              <a:rPr lang="en-US" sz="2800" dirty="0"/>
              <a:t>What is your diagnosis?</a:t>
            </a:r>
          </a:p>
          <a:p>
            <a:pPr>
              <a:buClr>
                <a:srgbClr val="FF00FF"/>
              </a:buClr>
              <a:buNone/>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264565" y="0"/>
            <a:ext cx="8585108" cy="1676400"/>
          </a:xfrm>
        </p:spPr>
        <p:txBody>
          <a:bodyPr>
            <a:normAutofit/>
          </a:bodyPr>
          <a:lstStyle/>
          <a:p>
            <a:r>
              <a:rPr lang="en-US" dirty="0">
                <a:solidFill>
                  <a:srgbClr val="FFFF00"/>
                </a:solidFill>
              </a:rPr>
              <a:t>Diagnosis and Treatment of Mr. B</a:t>
            </a:r>
          </a:p>
        </p:txBody>
      </p:sp>
    </p:spTree>
    <p:extLst>
      <p:ext uri="{BB962C8B-B14F-4D97-AF65-F5344CB8AC3E}">
        <p14:creationId xmlns:p14="http://schemas.microsoft.com/office/powerpoint/2010/main" val="353861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lnSpcReduction="10000"/>
          </a:bodyPr>
          <a:lstStyle/>
          <a:p>
            <a:pPr marL="447675" indent="-382588">
              <a:buClr>
                <a:srgbClr val="FF33FE"/>
              </a:buClr>
            </a:pPr>
            <a:r>
              <a:rPr lang="en-US" sz="2800" dirty="0"/>
              <a:t>On initial psychiatric consultation Mr. B denied being ill or needing care. He wanted to return home to live with his partner. </a:t>
            </a:r>
          </a:p>
          <a:p>
            <a:pPr marL="447675" indent="-382588">
              <a:buClr>
                <a:srgbClr val="FF33FE"/>
              </a:buClr>
            </a:pPr>
            <a:r>
              <a:rPr lang="en-US" sz="2800" dirty="0"/>
              <a:t>He had impairment of memory, abstract thinking, planning, and executive function.  </a:t>
            </a:r>
          </a:p>
          <a:p>
            <a:pPr marL="447675" indent="-382588">
              <a:buClr>
                <a:srgbClr val="FF33FE"/>
              </a:buClr>
            </a:pPr>
            <a:r>
              <a:rPr lang="en-US" sz="2800" dirty="0"/>
              <a:t>Mr. B had </a:t>
            </a:r>
            <a:r>
              <a:rPr lang="en-US" sz="2800" dirty="0" err="1"/>
              <a:t>anosognosia</a:t>
            </a:r>
            <a:r>
              <a:rPr lang="en-US" sz="2800" dirty="0"/>
              <a:t>, constructional apraxia on clock and Bender drawings, psychomotor retardation, and profoundly diminished intellectual functioning relative to his educational (MBA) and occupational levels. He was incontinent of urine and feces. </a:t>
            </a:r>
          </a:p>
          <a:p>
            <a:pPr>
              <a:buClr>
                <a:srgbClr val="FF00FF"/>
              </a:buClr>
              <a:buNone/>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224880" y="0"/>
            <a:ext cx="8638021" cy="1676400"/>
          </a:xfrm>
        </p:spPr>
        <p:txBody>
          <a:bodyPr>
            <a:normAutofit/>
          </a:bodyPr>
          <a:lstStyle/>
          <a:p>
            <a:r>
              <a:rPr lang="en-US" dirty="0">
                <a:solidFill>
                  <a:srgbClr val="FFFF00"/>
                </a:solidFill>
              </a:rPr>
              <a:t>Diagnosis and Treatment of Mr. B</a:t>
            </a:r>
          </a:p>
        </p:txBody>
      </p:sp>
    </p:spTree>
    <p:extLst>
      <p:ext uri="{BB962C8B-B14F-4D97-AF65-F5344CB8AC3E}">
        <p14:creationId xmlns:p14="http://schemas.microsoft.com/office/powerpoint/2010/main" val="88438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lnSpcReduction="10000"/>
          </a:bodyPr>
          <a:lstStyle/>
          <a:p>
            <a:pPr>
              <a:buClr>
                <a:srgbClr val="FF33FE"/>
              </a:buClr>
            </a:pPr>
            <a:r>
              <a:rPr lang="en-US" sz="2800" dirty="0"/>
              <a:t>Mr. B met criteria for HIV-associated dementia (HAD). </a:t>
            </a:r>
          </a:p>
          <a:p>
            <a:pPr>
              <a:buClr>
                <a:srgbClr val="FF33FE"/>
              </a:buClr>
            </a:pPr>
            <a:r>
              <a:rPr lang="en-US" sz="2800" dirty="0"/>
              <a:t>After two years of directly administered ART in the nursing home setting, evidence of HAD could not be detected on psychiatric examination. Mr. B was able to resume independent living and went from disabled young man in diapers to dapper investment banker. </a:t>
            </a:r>
          </a:p>
          <a:p>
            <a:pPr>
              <a:buClr>
                <a:srgbClr val="FF33FE"/>
              </a:buClr>
              <a:buNone/>
            </a:pPr>
            <a:r>
              <a:rPr lang="en-US" sz="2800" i="1" dirty="0"/>
              <a:t>     Dementia can occur at any age in persons with HIV infection. Early treatment with ART and early recognition of HAND can lead to decrease or resolution of cognitive impairment and restoration of function in some persons with HIV/AIDS.</a:t>
            </a:r>
            <a:endParaRPr lang="en-US" sz="2800" dirty="0"/>
          </a:p>
          <a:p>
            <a:endParaRPr lang="en-US" sz="2800" dirty="0"/>
          </a:p>
          <a:p>
            <a:pPr marL="447675" indent="-382588">
              <a:buClr>
                <a:srgbClr val="FF33FE"/>
              </a:buClr>
            </a:pPr>
            <a:endParaRPr lang="en-US" sz="2800" dirty="0"/>
          </a:p>
          <a:p>
            <a:pPr>
              <a:buClr>
                <a:srgbClr val="FF00FF"/>
              </a:buClr>
              <a:buNone/>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8195733" cy="1676400"/>
          </a:xfrm>
        </p:spPr>
        <p:txBody>
          <a:bodyPr>
            <a:normAutofit/>
          </a:bodyPr>
          <a:lstStyle/>
          <a:p>
            <a:r>
              <a:rPr lang="en-US" dirty="0">
                <a:solidFill>
                  <a:srgbClr val="FFFF00"/>
                </a:solidFill>
              </a:rPr>
              <a:t>Diagnosis and Treatment of Mr. B</a:t>
            </a:r>
          </a:p>
        </p:txBody>
      </p:sp>
    </p:spTree>
    <p:extLst>
      <p:ext uri="{BB962C8B-B14F-4D97-AF65-F5344CB8AC3E}">
        <p14:creationId xmlns:p14="http://schemas.microsoft.com/office/powerpoint/2010/main" val="229202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solidFill>
                  <a:srgbClr val="FFFF00"/>
                </a:solidFill>
              </a:rPr>
              <a:t>Introduction</a:t>
            </a:r>
          </a:p>
        </p:txBody>
      </p:sp>
      <p:sp>
        <p:nvSpPr>
          <p:cNvPr id="51203" name="Content Placeholder 2"/>
          <p:cNvSpPr>
            <a:spLocks noGrp="1"/>
          </p:cNvSpPr>
          <p:nvPr>
            <p:ph idx="1"/>
          </p:nvPr>
        </p:nvSpPr>
        <p:spPr>
          <a:xfrm>
            <a:off x="457200" y="1417638"/>
            <a:ext cx="8229600" cy="5174961"/>
          </a:xfrm>
        </p:spPr>
        <p:txBody>
          <a:bodyPr>
            <a:normAutofit/>
          </a:bodyPr>
          <a:lstStyle/>
          <a:p>
            <a:r>
              <a:rPr lang="en-US" dirty="0"/>
              <a:t>HIV/AIDS: severe, stigmatized, and complex </a:t>
            </a:r>
            <a:r>
              <a:rPr lang="en-US" dirty="0" err="1"/>
              <a:t>multimorbid</a:t>
            </a:r>
            <a:r>
              <a:rPr lang="en-US" dirty="0"/>
              <a:t> medical and psychiatric illnesses with a profound impact on patients, families, and caregivers</a:t>
            </a:r>
          </a:p>
          <a:p>
            <a:r>
              <a:rPr lang="en-US" dirty="0"/>
              <a:t>HIV-Associated Neurocognitive Disorders (HANDs) magnify HIV-associated discrimination and stigma</a:t>
            </a:r>
          </a:p>
          <a:p>
            <a:r>
              <a:rPr lang="en-US" dirty="0"/>
              <a:t>Understanding </a:t>
            </a:r>
            <a:r>
              <a:rPr lang="en-US" dirty="0" err="1"/>
              <a:t>HANDs</a:t>
            </a:r>
            <a:r>
              <a:rPr lang="en-US" dirty="0"/>
              <a:t> can provide you with the tools to prevent and treat HIV-associated dementia</a:t>
            </a:r>
          </a:p>
        </p:txBody>
      </p:sp>
    </p:spTree>
    <p:extLst>
      <p:ext uri="{BB962C8B-B14F-4D97-AF65-F5344CB8AC3E}">
        <p14:creationId xmlns:p14="http://schemas.microsoft.com/office/powerpoint/2010/main" val="4270572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fontScale="47500" lnSpcReduction="20000"/>
          </a:bodyPr>
          <a:lstStyle/>
          <a:p>
            <a:pPr lvl="0">
              <a:buClr>
                <a:srgbClr val="FF33FE"/>
              </a:buClr>
            </a:pPr>
            <a:r>
              <a:rPr lang="en-US" sz="5091" dirty="0"/>
              <a:t>This vignette illustrates that although ART has had a major impact on both morbidity and mortality in persons with AIDS, HAND is still prevalent and is the most common treatable cause of dementia in persons under 50 (</a:t>
            </a:r>
            <a:r>
              <a:rPr lang="en-US" sz="5091" dirty="0" err="1"/>
              <a:t>Ances</a:t>
            </a:r>
            <a:r>
              <a:rPr lang="en-US" sz="5091" dirty="0"/>
              <a:t> and Ellis, 2007)</a:t>
            </a:r>
          </a:p>
          <a:p>
            <a:pPr lvl="0">
              <a:buClr>
                <a:srgbClr val="FF33FE"/>
              </a:buClr>
            </a:pPr>
            <a:r>
              <a:rPr lang="en-US" sz="5091" dirty="0"/>
              <a:t>It is important to diagnose HIV infection early and begin ART, since there is evidence that HIV has an affinity for neural tissue and can establish independent reservoirs in the brain</a:t>
            </a:r>
          </a:p>
          <a:p>
            <a:pPr lvl="0">
              <a:buClr>
                <a:srgbClr val="FF33FE"/>
              </a:buClr>
            </a:pPr>
            <a:r>
              <a:rPr lang="en-US" sz="5091" dirty="0"/>
              <a:t>Every person with HIV infection needs a comprehensive evaluation for cognitive impairment at baseline and at least twice yearly to ensure early diagnosis and of HAND</a:t>
            </a:r>
          </a:p>
          <a:p>
            <a:pPr lvl="0">
              <a:buClr>
                <a:srgbClr val="FF33FE"/>
              </a:buClr>
            </a:pPr>
            <a:r>
              <a:rPr lang="en-US" sz="5091" dirty="0"/>
              <a:t>Comprehensive psychiatric assessment for HAND and other psychiatric disorders in persons with HIV and AIDS is described in the </a:t>
            </a:r>
            <a:r>
              <a:rPr lang="en-US" sz="5091" i="1" dirty="0"/>
              <a:t>Handbook of AIDS Psychiatry</a:t>
            </a:r>
            <a:r>
              <a:rPr lang="en-US" sz="5091" dirty="0"/>
              <a:t> </a:t>
            </a:r>
          </a:p>
          <a:p>
            <a:pPr lvl="0">
              <a:buClr>
                <a:srgbClr val="FF33FE"/>
              </a:buClr>
            </a:pPr>
            <a:r>
              <a:rPr lang="en-US" sz="5091" dirty="0"/>
              <a:t>HAND is a prevalent diagnosis young persons as well as in elderly persons with HIV/AIDS </a:t>
            </a:r>
          </a:p>
          <a:p>
            <a:pPr lvl="0">
              <a:buClr>
                <a:srgbClr val="FF33FE"/>
              </a:buClr>
            </a:pPr>
            <a:endParaRPr lang="en-US" sz="5091" dirty="0"/>
          </a:p>
          <a:p>
            <a:pPr lvl="0"/>
            <a:endParaRPr lang="en-US" sz="5091" dirty="0"/>
          </a:p>
          <a:p>
            <a:pPr lvl="0">
              <a:buNone/>
            </a:pPr>
            <a:endParaRPr lang="en-US" sz="2800" dirty="0"/>
          </a:p>
          <a:p>
            <a:pPr lvl="0">
              <a:buNone/>
            </a:pPr>
            <a:endParaRPr lang="en-US" sz="2800" dirty="0"/>
          </a:p>
          <a:p>
            <a:pPr lvl="0">
              <a:buNone/>
            </a:pPr>
            <a:endParaRPr lang="en-US" sz="2800" dirty="0"/>
          </a:p>
          <a:p>
            <a:pPr lvl="0">
              <a:buNone/>
            </a:pPr>
            <a:endParaRPr lang="en-US" sz="2800" dirty="0"/>
          </a:p>
          <a:p>
            <a:pPr lvl="0">
              <a:buNone/>
            </a:pPr>
            <a:endParaRPr lang="en-US" sz="2800" dirty="0"/>
          </a:p>
          <a:p>
            <a:endParaRPr lang="en-US" sz="2800" dirty="0"/>
          </a:p>
          <a:p>
            <a:pPr marL="447675" indent="-382588">
              <a:buClr>
                <a:srgbClr val="FF33FE"/>
              </a:buClr>
            </a:pPr>
            <a:endParaRPr lang="en-US" sz="2800" dirty="0"/>
          </a:p>
          <a:p>
            <a:pPr>
              <a:buClr>
                <a:srgbClr val="FF00FF"/>
              </a:buClr>
              <a:buNone/>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7789333" cy="1676400"/>
          </a:xfrm>
        </p:spPr>
        <p:txBody>
          <a:bodyPr>
            <a:normAutofit/>
          </a:bodyPr>
          <a:lstStyle/>
          <a:p>
            <a:r>
              <a:rPr lang="en-US" dirty="0">
                <a:solidFill>
                  <a:srgbClr val="FFFF00"/>
                </a:solidFill>
              </a:rPr>
              <a:t>Diagnosis and Treatment of HAND</a:t>
            </a:r>
          </a:p>
        </p:txBody>
      </p:sp>
    </p:spTree>
    <p:extLst>
      <p:ext uri="{BB962C8B-B14F-4D97-AF65-F5344CB8AC3E}">
        <p14:creationId xmlns:p14="http://schemas.microsoft.com/office/powerpoint/2010/main" val="3776888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2533" y="1828800"/>
            <a:ext cx="8263467" cy="4800600"/>
          </a:xfrm>
        </p:spPr>
        <p:txBody>
          <a:bodyPr>
            <a:normAutofit fontScale="92500" lnSpcReduction="20000"/>
          </a:bodyPr>
          <a:lstStyle/>
          <a:p>
            <a:pPr marL="447675" indent="-382588">
              <a:buClr>
                <a:srgbClr val="FF33FE"/>
              </a:buClr>
            </a:pPr>
            <a:r>
              <a:rPr lang="en-US" sz="2800" dirty="0"/>
              <a:t>HAND is found in 69% of virally suppressed persons with HIV (</a:t>
            </a:r>
            <a:r>
              <a:rPr lang="en-US" sz="2800" dirty="0" err="1"/>
              <a:t>Simioni</a:t>
            </a:r>
            <a:r>
              <a:rPr lang="en-US" sz="2800" dirty="0"/>
              <a:t> et al. 2010)</a:t>
            </a:r>
          </a:p>
          <a:p>
            <a:pPr marL="447675" indent="-382588">
              <a:buClr>
                <a:srgbClr val="FF33FE"/>
              </a:buClr>
            </a:pPr>
            <a:r>
              <a:rPr lang="en-US" sz="2800" dirty="0"/>
              <a:t>Current estimates of HAND prevalence is 40% - 50% (CHARTER 2014)</a:t>
            </a:r>
          </a:p>
          <a:p>
            <a:pPr marL="447675" indent="-382588">
              <a:buClr>
                <a:srgbClr val="FF33FE"/>
              </a:buClr>
            </a:pPr>
            <a:r>
              <a:rPr lang="en-US" sz="2800" dirty="0" err="1"/>
              <a:t>Neurocognitive</a:t>
            </a:r>
            <a:r>
              <a:rPr lang="en-US" sz="2800" dirty="0"/>
              <a:t> disorders can resemble depression and are seldom diagnosed</a:t>
            </a:r>
          </a:p>
          <a:p>
            <a:pPr marL="447675" indent="-382588">
              <a:buClr>
                <a:srgbClr val="FF33FE"/>
              </a:buClr>
            </a:pPr>
            <a:r>
              <a:rPr lang="en-US" sz="2800" dirty="0"/>
              <a:t>Diagnosis requires complete cognitive assessment but brief screening can help lead to diagnosis</a:t>
            </a:r>
          </a:p>
          <a:p>
            <a:pPr marL="447675" indent="-382588">
              <a:buClr>
                <a:srgbClr val="FF33FE"/>
              </a:buClr>
            </a:pPr>
            <a:r>
              <a:rPr lang="en-US" sz="2800" dirty="0"/>
              <a:t>HAD leads to </a:t>
            </a:r>
            <a:r>
              <a:rPr lang="en-US" sz="2800" dirty="0" err="1"/>
              <a:t>nonadherence</a:t>
            </a:r>
            <a:r>
              <a:rPr lang="en-US" sz="2800" dirty="0"/>
              <a:t> with HIV care</a:t>
            </a:r>
          </a:p>
          <a:p>
            <a:pPr marL="447675" indent="-382588">
              <a:buClr>
                <a:srgbClr val="FF33FE"/>
              </a:buClr>
            </a:pPr>
            <a:r>
              <a:rPr lang="en-US" sz="2800" dirty="0"/>
              <a:t>HAD may reverse with ART</a:t>
            </a:r>
          </a:p>
          <a:p>
            <a:pPr marL="447675" indent="-382588">
              <a:buClr>
                <a:srgbClr val="FF33FE"/>
              </a:buClr>
            </a:pPr>
            <a:r>
              <a:rPr lang="en-US" sz="2800" dirty="0"/>
              <a:t>Once treated, adherence improves, preventing illness progression</a:t>
            </a:r>
          </a:p>
          <a:p>
            <a:pPr marL="447675" indent="-382588">
              <a:buClr>
                <a:srgbClr val="FF33FE"/>
              </a:buClr>
            </a:pPr>
            <a:endParaRPr lang="en-US" sz="2800" b="1" dirty="0"/>
          </a:p>
          <a:p>
            <a:pPr>
              <a:buClr>
                <a:srgbClr val="FF00FF"/>
              </a:buClr>
              <a:defRPr/>
            </a:pPr>
            <a:endParaRPr lang="en-US" sz="128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7789333" cy="1676400"/>
          </a:xfrm>
        </p:spPr>
        <p:txBody>
          <a:bodyPr/>
          <a:lstStyle/>
          <a:p>
            <a:r>
              <a:rPr lang="en-US" dirty="0">
                <a:solidFill>
                  <a:srgbClr val="FFFF00"/>
                </a:solidFill>
              </a:rPr>
              <a:t>HIV-</a:t>
            </a:r>
            <a:r>
              <a:rPr lang="en-US" dirty="0" err="1">
                <a:solidFill>
                  <a:srgbClr val="FFFF00"/>
                </a:solidFill>
              </a:rPr>
              <a:t>Associcated</a:t>
            </a:r>
            <a:r>
              <a:rPr lang="en-US" dirty="0">
                <a:solidFill>
                  <a:srgbClr val="FFFF00"/>
                </a:solidFill>
              </a:rPr>
              <a:t> </a:t>
            </a:r>
            <a:r>
              <a:rPr lang="en-US" dirty="0" err="1">
                <a:solidFill>
                  <a:srgbClr val="FFFF00"/>
                </a:solidFill>
              </a:rPr>
              <a:t>Neurocognitive</a:t>
            </a:r>
            <a:r>
              <a:rPr lang="en-US" dirty="0">
                <a:solidFill>
                  <a:srgbClr val="FFFF00"/>
                </a:solidFill>
              </a:rPr>
              <a:t> Disorder (HAND)</a:t>
            </a:r>
          </a:p>
        </p:txBody>
      </p:sp>
    </p:spTree>
    <p:extLst>
      <p:ext uri="{BB962C8B-B14F-4D97-AF65-F5344CB8AC3E}">
        <p14:creationId xmlns:p14="http://schemas.microsoft.com/office/powerpoint/2010/main" val="309579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96400" y="1752600"/>
            <a:ext cx="8812012" cy="4954911"/>
          </a:xfrm>
        </p:spPr>
        <p:txBody>
          <a:bodyPr>
            <a:normAutofit/>
          </a:bodyPr>
          <a:lstStyle/>
          <a:p>
            <a:pPr>
              <a:buClr>
                <a:srgbClr val="FF33FE"/>
              </a:buClr>
              <a:buNone/>
              <a:defRPr/>
            </a:pPr>
            <a:r>
              <a:rPr lang="en-US" sz="2800" dirty="0"/>
              <a:t>The “gold standard” is a full battery of neuropsychological testing administered by a neuropsychologist</a:t>
            </a:r>
          </a:p>
          <a:p>
            <a:pPr>
              <a:buClr>
                <a:srgbClr val="FF33FE"/>
              </a:buClr>
              <a:defRPr/>
            </a:pPr>
            <a:r>
              <a:rPr lang="en-US" sz="2800" dirty="0"/>
              <a:t>Unavailable in most clinical settings</a:t>
            </a:r>
          </a:p>
          <a:p>
            <a:pPr>
              <a:buClr>
                <a:srgbClr val="FF33FE"/>
              </a:buClr>
              <a:defRPr/>
            </a:pPr>
            <a:r>
              <a:rPr lang="en-US" sz="2800" dirty="0"/>
              <a:t>Often available only as part of a research study</a:t>
            </a:r>
          </a:p>
          <a:p>
            <a:pPr>
              <a:buClr>
                <a:srgbClr val="FF33FE"/>
              </a:buClr>
              <a:defRPr/>
            </a:pPr>
            <a:r>
              <a:rPr lang="en-US" sz="2800" dirty="0"/>
              <a:t>Unavailable in resource-limited settings</a:t>
            </a:r>
          </a:p>
          <a:p>
            <a:pPr>
              <a:buClr>
                <a:srgbClr val="FF33FE"/>
              </a:buClr>
              <a:defRPr/>
            </a:pPr>
            <a:r>
              <a:rPr lang="en-US" sz="2800" dirty="0"/>
              <a:t>Efforts are made to develop reliable and valid screening tools but no screening tool has been identified thus far</a:t>
            </a:r>
          </a:p>
          <a:p>
            <a:pPr>
              <a:buClr>
                <a:srgbClr val="FF33FE"/>
              </a:buClr>
              <a:defRPr/>
            </a:pPr>
            <a:endParaRPr lang="en-US" sz="2800" dirty="0"/>
          </a:p>
          <a:p>
            <a:pPr>
              <a:buClr>
                <a:srgbClr val="FF33FE"/>
              </a:buClr>
              <a:defRPr/>
            </a:pPr>
            <a:endParaRPr lang="en-US" sz="2800" dirty="0"/>
          </a:p>
          <a:p>
            <a:pPr>
              <a:buClr>
                <a:srgbClr val="FF33FE"/>
              </a:buClr>
              <a:defRPr/>
            </a:pPr>
            <a:endParaRPr lang="en-US" sz="2800" dirty="0"/>
          </a:p>
          <a:p>
            <a:pPr marL="0" indent="0">
              <a:buClr>
                <a:srgbClr val="FF33FE"/>
              </a:buClr>
              <a:buNone/>
              <a:defRPr/>
            </a:pPr>
            <a:endParaRPr lang="en-US" sz="9600" dirty="0"/>
          </a:p>
          <a:p>
            <a:pPr marL="0" indent="0">
              <a:buClr>
                <a:srgbClr val="FF33FE"/>
              </a:buClr>
              <a:defRPr/>
            </a:pPr>
            <a:endParaRPr lang="en-US" sz="9600" dirty="0"/>
          </a:p>
          <a:p>
            <a:pPr marL="0" indent="0">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8303580" cy="1676400"/>
          </a:xfrm>
        </p:spPr>
        <p:txBody>
          <a:bodyPr>
            <a:noAutofit/>
          </a:bodyPr>
          <a:lstStyle/>
          <a:p>
            <a:r>
              <a:rPr lang="en-US" sz="3600" dirty="0">
                <a:solidFill>
                  <a:srgbClr val="FFFF00"/>
                </a:solidFill>
              </a:rPr>
              <a:t>Screening for HIV-Associated </a:t>
            </a:r>
            <a:r>
              <a:rPr lang="en-US" sz="3600" dirty="0" err="1">
                <a:solidFill>
                  <a:srgbClr val="FFFF00"/>
                </a:solidFill>
              </a:rPr>
              <a:t>Neurocognitive</a:t>
            </a:r>
            <a:r>
              <a:rPr lang="en-US" sz="3600" dirty="0">
                <a:solidFill>
                  <a:srgbClr val="FFFF00"/>
                </a:solidFill>
              </a:rPr>
              <a:t> Disorders (HAND)</a:t>
            </a:r>
          </a:p>
        </p:txBody>
      </p:sp>
    </p:spTree>
    <p:extLst>
      <p:ext uri="{BB962C8B-B14F-4D97-AF65-F5344CB8AC3E}">
        <p14:creationId xmlns:p14="http://schemas.microsoft.com/office/powerpoint/2010/main" val="3425790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96400" y="1752600"/>
            <a:ext cx="8812012" cy="4954911"/>
          </a:xfrm>
        </p:spPr>
        <p:txBody>
          <a:bodyPr>
            <a:normAutofit fontScale="25000" lnSpcReduction="20000"/>
          </a:bodyPr>
          <a:lstStyle/>
          <a:p>
            <a:pPr marL="457200" indent="-457200">
              <a:buClr>
                <a:srgbClr val="FF33FE"/>
              </a:buClr>
              <a:defRPr/>
            </a:pPr>
            <a:r>
              <a:rPr lang="en-US" sz="9600" dirty="0"/>
              <a:t>Do you experience frequent memory loss - do you forget the occurrence of special events even the more recent ones?</a:t>
            </a:r>
          </a:p>
          <a:p>
            <a:pPr>
              <a:buClr>
                <a:srgbClr val="FF33FE"/>
              </a:buClr>
              <a:defRPr/>
            </a:pPr>
            <a:r>
              <a:rPr lang="en-US" sz="9600" dirty="0"/>
              <a:t>  Do you feel that you are slower when reasoning, planning   </a:t>
            </a:r>
          </a:p>
          <a:p>
            <a:pPr marL="0" indent="0">
              <a:buClr>
                <a:srgbClr val="FF33FE"/>
              </a:buClr>
              <a:buNone/>
              <a:defRPr/>
            </a:pPr>
            <a:r>
              <a:rPr lang="en-US" sz="9600" dirty="0"/>
              <a:t>       activities, or solving problems?</a:t>
            </a:r>
          </a:p>
          <a:p>
            <a:pPr>
              <a:buClr>
                <a:srgbClr val="FF33FE"/>
              </a:buClr>
              <a:defRPr/>
            </a:pPr>
            <a:r>
              <a:rPr lang="en-US" sz="9600" dirty="0"/>
              <a:t>  Do you find it more difficult to perform activities that used to be    </a:t>
            </a:r>
          </a:p>
          <a:p>
            <a:pPr marL="0" indent="0">
              <a:buClr>
                <a:srgbClr val="FF33FE"/>
              </a:buClr>
              <a:buNone/>
              <a:defRPr/>
            </a:pPr>
            <a:r>
              <a:rPr lang="en-US" sz="9600" dirty="0"/>
              <a:t>       automatic for you (paying bills, writing checks, making plans)</a:t>
            </a:r>
          </a:p>
          <a:p>
            <a:pPr>
              <a:buClr>
                <a:srgbClr val="FF33FE"/>
              </a:buClr>
              <a:defRPr/>
            </a:pPr>
            <a:r>
              <a:rPr lang="en-US" sz="9600" dirty="0"/>
              <a:t>  Do you have difficulties paying attention (to a conversation, a  </a:t>
            </a:r>
          </a:p>
          <a:p>
            <a:pPr marL="0" indent="0">
              <a:buClr>
                <a:srgbClr val="FF33FE"/>
              </a:buClr>
              <a:buNone/>
              <a:defRPr/>
            </a:pPr>
            <a:r>
              <a:rPr lang="en-US" sz="9600" dirty="0"/>
              <a:t>       book, or a movie)?</a:t>
            </a:r>
          </a:p>
          <a:p>
            <a:pPr>
              <a:buClr>
                <a:srgbClr val="FF33FE"/>
              </a:buClr>
              <a:defRPr/>
            </a:pPr>
            <a:r>
              <a:rPr lang="en-US" sz="9600" dirty="0"/>
              <a:t>  Do you have difficulty with complex learned tasks that were </a:t>
            </a:r>
          </a:p>
          <a:p>
            <a:pPr marL="0" indent="0">
              <a:buClr>
                <a:srgbClr val="FF33FE"/>
              </a:buClr>
              <a:buNone/>
              <a:defRPr/>
            </a:pPr>
            <a:r>
              <a:rPr lang="en-US" sz="9600" dirty="0"/>
              <a:t>       previously  easy for you (playing the piano, speaking a second     </a:t>
            </a:r>
          </a:p>
          <a:p>
            <a:pPr marL="0" indent="0">
              <a:buClr>
                <a:srgbClr val="FF33FE"/>
              </a:buClr>
              <a:buNone/>
              <a:defRPr/>
            </a:pPr>
            <a:r>
              <a:rPr lang="en-US" sz="9600" dirty="0"/>
              <a:t>       language, knitting a sweater)?</a:t>
            </a:r>
          </a:p>
          <a:p>
            <a:pPr marL="0" indent="0">
              <a:buClr>
                <a:srgbClr val="FF33FE"/>
              </a:buClr>
              <a:buNone/>
              <a:defRPr/>
            </a:pPr>
            <a:endParaRPr lang="en-US" sz="9600" dirty="0"/>
          </a:p>
          <a:p>
            <a:pPr>
              <a:buClr>
                <a:srgbClr val="FF33FE"/>
              </a:buClr>
              <a:buNone/>
              <a:defRPr/>
            </a:pPr>
            <a:r>
              <a:rPr lang="es-ES" sz="8000" dirty="0"/>
              <a:t>Simioni et al, AIDS 2010 - adapted with additions</a:t>
            </a:r>
          </a:p>
          <a:p>
            <a:pPr marL="0" indent="0">
              <a:buNone/>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8303580" cy="1676400"/>
          </a:xfrm>
        </p:spPr>
        <p:txBody>
          <a:bodyPr>
            <a:noAutofit/>
          </a:bodyPr>
          <a:lstStyle/>
          <a:p>
            <a:r>
              <a:rPr lang="en-US" sz="3600" dirty="0">
                <a:solidFill>
                  <a:srgbClr val="FFFF00"/>
                </a:solidFill>
              </a:rPr>
              <a:t>HIV-Associated Neurocognitive Disorders: Screening with </a:t>
            </a:r>
            <a:r>
              <a:rPr lang="en-US" sz="3600" dirty="0" err="1">
                <a:solidFill>
                  <a:srgbClr val="FFFF00"/>
                </a:solidFill>
              </a:rPr>
              <a:t>Simioni</a:t>
            </a:r>
            <a:r>
              <a:rPr lang="en-US" sz="3600" dirty="0">
                <a:solidFill>
                  <a:srgbClr val="FFFF00"/>
                </a:solidFill>
              </a:rPr>
              <a:t> Questions</a:t>
            </a:r>
          </a:p>
        </p:txBody>
      </p:sp>
    </p:spTree>
    <p:extLst>
      <p:ext uri="{BB962C8B-B14F-4D97-AF65-F5344CB8AC3E}">
        <p14:creationId xmlns:p14="http://schemas.microsoft.com/office/powerpoint/2010/main" val="3425790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39700" y="1752600"/>
            <a:ext cx="8737600" cy="5105400"/>
          </a:xfrm>
        </p:spPr>
        <p:txBody>
          <a:bodyPr>
            <a:normAutofit fontScale="25000" lnSpcReduction="20000"/>
          </a:bodyPr>
          <a:lstStyle/>
          <a:p>
            <a:pPr>
              <a:buClr>
                <a:srgbClr val="FF33FE"/>
              </a:buClr>
              <a:defRPr/>
            </a:pPr>
            <a:r>
              <a:rPr lang="en-US" sz="11200" dirty="0"/>
              <a:t>The HIV Dementia Scale (HDS) was developed to screen for HAD</a:t>
            </a:r>
          </a:p>
          <a:p>
            <a:pPr>
              <a:buClr>
                <a:srgbClr val="FF33FE"/>
              </a:buClr>
              <a:defRPr/>
            </a:pPr>
            <a:r>
              <a:rPr lang="en-US" sz="11200" dirty="0"/>
              <a:t>The International HIV Dementia Scale (IHDS) was developed for global use</a:t>
            </a:r>
          </a:p>
          <a:p>
            <a:pPr>
              <a:buClr>
                <a:schemeClr val="accent2">
                  <a:lumMod val="60000"/>
                  <a:lumOff val="40000"/>
                </a:schemeClr>
              </a:buClr>
            </a:pPr>
            <a:r>
              <a:rPr lang="en-US" sz="11200" dirty="0"/>
              <a:t>The Montreal Cognitive Assessment (</a:t>
            </a:r>
            <a:r>
              <a:rPr lang="en-US" sz="11200" dirty="0" err="1"/>
              <a:t>MoCA</a:t>
            </a:r>
            <a:r>
              <a:rPr lang="en-US" sz="11200" dirty="0"/>
              <a:t>) was developed to screen for HAND but reliability and validity are not adequate</a:t>
            </a:r>
          </a:p>
          <a:p>
            <a:pPr marL="0" indent="0">
              <a:buClr>
                <a:schemeClr val="accent2">
                  <a:lumMod val="60000"/>
                  <a:lumOff val="40000"/>
                </a:schemeClr>
              </a:buClr>
              <a:buNone/>
            </a:pPr>
            <a:endParaRPr lang="en-US" sz="5900" dirty="0"/>
          </a:p>
          <a:p>
            <a:pPr marL="0" indent="0">
              <a:buNone/>
            </a:pPr>
            <a:r>
              <a:rPr lang="en-US" sz="6400" dirty="0"/>
              <a:t>Power C, </a:t>
            </a:r>
            <a:r>
              <a:rPr lang="en-US" sz="6400" dirty="0" err="1"/>
              <a:t>Selnes</a:t>
            </a:r>
            <a:r>
              <a:rPr lang="en-US" sz="6400" dirty="0"/>
              <a:t> OA, Grim JA, McArthur JC. HIV Dementia Scale: a rapid screening test. </a:t>
            </a:r>
            <a:r>
              <a:rPr lang="en-US" sz="6400" i="1" dirty="0"/>
              <a:t>J </a:t>
            </a:r>
            <a:r>
              <a:rPr lang="en-US" sz="6400" i="1" dirty="0" err="1"/>
              <a:t>Acquir</a:t>
            </a:r>
            <a:r>
              <a:rPr lang="en-US" sz="6400" i="1" dirty="0"/>
              <a:t> Immune </a:t>
            </a:r>
            <a:r>
              <a:rPr lang="en-US" sz="6400" i="1" dirty="0" err="1"/>
              <a:t>Defic</a:t>
            </a:r>
            <a:r>
              <a:rPr lang="en-US" sz="6400" i="1" dirty="0"/>
              <a:t> </a:t>
            </a:r>
            <a:r>
              <a:rPr lang="en-US" sz="6400" i="1" dirty="0" err="1"/>
              <a:t>Syndr</a:t>
            </a:r>
            <a:r>
              <a:rPr lang="en-US" sz="6400" i="1" dirty="0"/>
              <a:t> Hum </a:t>
            </a:r>
            <a:r>
              <a:rPr lang="en-US" sz="6400" i="1" dirty="0" err="1"/>
              <a:t>Retrovirol</a:t>
            </a:r>
            <a:r>
              <a:rPr lang="en-US" sz="6400" dirty="0"/>
              <a:t> 1995; 8:273–278</a:t>
            </a:r>
          </a:p>
          <a:p>
            <a:pPr marL="0" indent="0">
              <a:buNone/>
            </a:pPr>
            <a:r>
              <a:rPr lang="en-US" sz="6400" dirty="0"/>
              <a:t> </a:t>
            </a:r>
          </a:p>
          <a:p>
            <a:pPr marL="0" indent="0">
              <a:buNone/>
            </a:pPr>
            <a:r>
              <a:rPr lang="en-US" sz="6400" dirty="0" err="1"/>
              <a:t>Sacktor</a:t>
            </a:r>
            <a:r>
              <a:rPr lang="en-US" sz="6400" dirty="0"/>
              <a:t> NC, Wong M, </a:t>
            </a:r>
            <a:r>
              <a:rPr lang="en-US" sz="6400" dirty="0" err="1"/>
              <a:t>Nakasujja</a:t>
            </a:r>
            <a:r>
              <a:rPr lang="en-US" sz="6400" dirty="0"/>
              <a:t> N, </a:t>
            </a:r>
            <a:r>
              <a:rPr lang="en-US" sz="6400" dirty="0" err="1"/>
              <a:t>Skolasky</a:t>
            </a:r>
            <a:r>
              <a:rPr lang="en-US" sz="6400" dirty="0"/>
              <a:t> RL, </a:t>
            </a:r>
            <a:r>
              <a:rPr lang="en-US" sz="6400" dirty="0" err="1"/>
              <a:t>Selnes</a:t>
            </a:r>
            <a:r>
              <a:rPr lang="en-US" sz="6400" dirty="0"/>
              <a:t> OA, </a:t>
            </a:r>
            <a:r>
              <a:rPr lang="en-US" sz="6400" dirty="0" err="1"/>
              <a:t>Musisi</a:t>
            </a:r>
            <a:r>
              <a:rPr lang="en-US" sz="6400" dirty="0"/>
              <a:t> S, et al. The International HIV Dementia Scale: a new rapid screening test for HIV dementia. </a:t>
            </a:r>
            <a:r>
              <a:rPr lang="en-US" sz="6400" i="1" dirty="0"/>
              <a:t>AIDS</a:t>
            </a:r>
            <a:r>
              <a:rPr lang="en-US" sz="6400" dirty="0"/>
              <a:t> 2005; 19:1367–1374</a:t>
            </a:r>
          </a:p>
          <a:p>
            <a:pPr marL="0" indent="0">
              <a:buNone/>
            </a:pPr>
            <a:r>
              <a:rPr lang="en-US" sz="6400" dirty="0"/>
              <a:t> </a:t>
            </a:r>
          </a:p>
          <a:p>
            <a:pPr marL="0" indent="0">
              <a:buNone/>
            </a:pPr>
            <a:r>
              <a:rPr lang="en-US" sz="6400" dirty="0" err="1"/>
              <a:t>Koski</a:t>
            </a:r>
            <a:r>
              <a:rPr lang="en-US" sz="6400" dirty="0"/>
              <a:t> L, </a:t>
            </a:r>
            <a:r>
              <a:rPr lang="en-US" sz="6400" dirty="0" err="1"/>
              <a:t>Brouillette</a:t>
            </a:r>
            <a:r>
              <a:rPr lang="en-US" sz="6400" dirty="0"/>
              <a:t> MJ, </a:t>
            </a:r>
            <a:r>
              <a:rPr lang="en-US" sz="6400" dirty="0" err="1"/>
              <a:t>Lalonde</a:t>
            </a:r>
            <a:r>
              <a:rPr lang="en-US" sz="6400" dirty="0"/>
              <a:t> R, Hello B, Wong E, </a:t>
            </a:r>
            <a:r>
              <a:rPr lang="en-US" sz="6400" dirty="0" err="1"/>
              <a:t>Tsuchida</a:t>
            </a:r>
            <a:r>
              <a:rPr lang="en-US" sz="6400" dirty="0"/>
              <a:t> A, et al. Computerized testing augments pencil-and-paper tasks in measuring HIV-associated mild cognitive impairment. </a:t>
            </a:r>
            <a:r>
              <a:rPr lang="en-US" sz="6400" i="1" dirty="0"/>
              <a:t>HIV Med</a:t>
            </a:r>
            <a:r>
              <a:rPr lang="en-US" sz="6400" dirty="0"/>
              <a:t> 2011; 12:472–480 </a:t>
            </a:r>
          </a:p>
          <a:p>
            <a:pPr marL="0" indent="0">
              <a:buNone/>
            </a:pPr>
            <a:r>
              <a:rPr lang="en-US" sz="6400" dirty="0"/>
              <a:t> </a:t>
            </a:r>
          </a:p>
          <a:p>
            <a:pPr marL="0" indent="0">
              <a:buClr>
                <a:schemeClr val="accent2">
                  <a:lumMod val="60000"/>
                  <a:lumOff val="40000"/>
                </a:schemeClr>
              </a:buClr>
              <a:buNone/>
            </a:pPr>
            <a:r>
              <a:rPr lang="en-US" sz="6400" dirty="0"/>
              <a:t> </a:t>
            </a:r>
          </a:p>
          <a:p>
            <a:pPr marL="0" indent="0">
              <a:buClr>
                <a:srgbClr val="FF33FE"/>
              </a:buClr>
              <a:buNone/>
              <a:defRPr/>
            </a:pPr>
            <a:endParaRPr lang="en-US" sz="9600" dirty="0"/>
          </a:p>
          <a:p>
            <a:pPr marL="457200" indent="-457200">
              <a:buClr>
                <a:srgbClr val="FF33FE"/>
              </a:buClr>
              <a:defRPr/>
            </a:pPr>
            <a:endParaRPr lang="en-US" sz="9600" dirty="0"/>
          </a:p>
          <a:p>
            <a:pPr marL="457200" indent="-457200">
              <a:buClr>
                <a:srgbClr val="FF33FE"/>
              </a:buClr>
              <a:defRPr/>
            </a:pPr>
            <a:endParaRPr lang="en-US" sz="9600" dirty="0"/>
          </a:p>
          <a:p>
            <a:pPr marL="457200" indent="-457200">
              <a:buClr>
                <a:srgbClr val="FF33FE"/>
              </a:buClr>
              <a:defRPr/>
            </a:pPr>
            <a:endParaRPr lang="en-US" sz="9600" dirty="0"/>
          </a:p>
          <a:p>
            <a:pPr marL="457200" indent="-457200">
              <a:buClr>
                <a:srgbClr val="FF33FE"/>
              </a:buClr>
              <a:defRPr/>
            </a:pPr>
            <a:endParaRPr lang="en-US" sz="96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7108" name="Title 4"/>
          <p:cNvSpPr>
            <a:spLocks noGrp="1"/>
          </p:cNvSpPr>
          <p:nvPr>
            <p:ph type="title"/>
          </p:nvPr>
        </p:nvSpPr>
        <p:spPr>
          <a:xfrm>
            <a:off x="440267" y="0"/>
            <a:ext cx="8303580" cy="1676400"/>
          </a:xfrm>
        </p:spPr>
        <p:txBody>
          <a:bodyPr>
            <a:noAutofit/>
          </a:bodyPr>
          <a:lstStyle/>
          <a:p>
            <a:r>
              <a:rPr lang="en-US" sz="3600" dirty="0">
                <a:solidFill>
                  <a:srgbClr val="FFFF00"/>
                </a:solidFill>
              </a:rPr>
              <a:t>HIV-Associated Neurocognitive Disorders: The Use of Screening Tools is Controversial</a:t>
            </a:r>
          </a:p>
        </p:txBody>
      </p:sp>
    </p:spTree>
    <p:extLst>
      <p:ext uri="{BB962C8B-B14F-4D97-AF65-F5344CB8AC3E}">
        <p14:creationId xmlns:p14="http://schemas.microsoft.com/office/powerpoint/2010/main" val="4082983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39700" y="1752600"/>
            <a:ext cx="8737600" cy="5105400"/>
          </a:xfrm>
        </p:spPr>
        <p:txBody>
          <a:bodyPr>
            <a:normAutofit/>
          </a:bodyPr>
          <a:lstStyle/>
          <a:p>
            <a:pPr marL="0" indent="0">
              <a:buNone/>
            </a:pPr>
            <a:r>
              <a:rPr lang="en-US" sz="3600" dirty="0" err="1">
                <a:solidFill>
                  <a:srgbClr val="FFFFFF"/>
                </a:solidFill>
              </a:rPr>
              <a:t>Zipursky</a:t>
            </a:r>
            <a:r>
              <a:rPr lang="en-US" sz="3600" dirty="0">
                <a:solidFill>
                  <a:srgbClr val="FFFFFF"/>
                </a:solidFill>
              </a:rPr>
              <a:t> AR et al. Evaluation of brief screening tools for neurocognitive impairment in HIV/AIDS: a systematic review of the literature.</a:t>
            </a:r>
            <a:r>
              <a:rPr lang="en-US" sz="3600" i="1" dirty="0">
                <a:solidFill>
                  <a:srgbClr val="FFFFFF"/>
                </a:solidFill>
              </a:rPr>
              <a:t> AIDS</a:t>
            </a:r>
            <a:r>
              <a:rPr lang="en-US" sz="3600" dirty="0">
                <a:solidFill>
                  <a:srgbClr val="FFFFFF"/>
                </a:solidFill>
              </a:rPr>
              <a:t> 2013; 27:2385–2401.</a:t>
            </a:r>
          </a:p>
          <a:p>
            <a:pPr marL="0" indent="0">
              <a:buNone/>
            </a:pPr>
            <a:endParaRPr lang="en-US" sz="3600" dirty="0">
              <a:solidFill>
                <a:srgbClr val="FFFFFF"/>
              </a:solidFill>
            </a:endParaRPr>
          </a:p>
          <a:p>
            <a:pPr marL="0" indent="0">
              <a:buNone/>
            </a:pPr>
            <a:r>
              <a:rPr lang="en-US" sz="3600" dirty="0">
                <a:solidFill>
                  <a:srgbClr val="FFFFFF"/>
                </a:solidFill>
              </a:rPr>
              <a:t>There is no adequate, reliable, valid screening tool for the diagnosis of HAND</a:t>
            </a:r>
          </a:p>
          <a:p>
            <a:pPr marL="0" indent="0">
              <a:buNone/>
            </a:pPr>
            <a:endParaRPr lang="en-US" sz="3600" dirty="0">
              <a:solidFill>
                <a:srgbClr val="FFFFFF"/>
              </a:solidFill>
            </a:endParaRPr>
          </a:p>
          <a:p>
            <a:pPr marL="0" indent="0">
              <a:buNone/>
              <a:defRPr/>
            </a:pPr>
            <a:endParaRPr lang="en-US" sz="4400" dirty="0">
              <a:solidFill>
                <a:srgbClr val="FFFFFF"/>
              </a:solidFill>
            </a:endParaRPr>
          </a:p>
          <a:p>
            <a:pPr>
              <a:defRPr/>
            </a:pPr>
            <a:endParaRPr lang="en-US" sz="44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7107"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latin typeface="Calibri"/>
            </a:endParaRPr>
          </a:p>
        </p:txBody>
      </p:sp>
      <p:sp>
        <p:nvSpPr>
          <p:cNvPr id="47108" name="Title 4"/>
          <p:cNvSpPr>
            <a:spLocks noGrp="1"/>
          </p:cNvSpPr>
          <p:nvPr>
            <p:ph type="title"/>
          </p:nvPr>
        </p:nvSpPr>
        <p:spPr>
          <a:xfrm>
            <a:off x="440267" y="0"/>
            <a:ext cx="8303580" cy="1676400"/>
          </a:xfrm>
        </p:spPr>
        <p:txBody>
          <a:bodyPr>
            <a:noAutofit/>
          </a:bodyPr>
          <a:lstStyle/>
          <a:p>
            <a:r>
              <a:rPr lang="en-US" sz="3600" dirty="0">
                <a:solidFill>
                  <a:srgbClr val="FFFF00"/>
                </a:solidFill>
              </a:rPr>
              <a:t>HIV-Associated Neurocognitive Disorders: The Use of Screening Tools is Controversial</a:t>
            </a:r>
          </a:p>
        </p:txBody>
      </p:sp>
    </p:spTree>
    <p:extLst>
      <p:ext uri="{BB962C8B-B14F-4D97-AF65-F5344CB8AC3E}">
        <p14:creationId xmlns:p14="http://schemas.microsoft.com/office/powerpoint/2010/main" val="3053744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Controversy in Diagnosis of HAND</a:t>
            </a:r>
          </a:p>
        </p:txBody>
      </p:sp>
      <p:sp>
        <p:nvSpPr>
          <p:cNvPr id="3" name="Content Placeholder 2"/>
          <p:cNvSpPr>
            <a:spLocks noGrp="1"/>
          </p:cNvSpPr>
          <p:nvPr>
            <p:ph idx="1"/>
          </p:nvPr>
        </p:nvSpPr>
        <p:spPr/>
        <p:txBody>
          <a:bodyPr/>
          <a:lstStyle/>
          <a:p>
            <a:r>
              <a:rPr lang="en-US" dirty="0"/>
              <a:t>No reliable and valid screening instrument has been developed as yet </a:t>
            </a:r>
          </a:p>
          <a:p>
            <a:r>
              <a:rPr lang="en-US" dirty="0"/>
              <a:t>The best approach is neuropsychological testing – can be abbreviated and utilized</a:t>
            </a:r>
          </a:p>
          <a:p>
            <a:r>
              <a:rPr lang="en-US" dirty="0"/>
              <a:t>Do not use the Mini Mental State Examination</a:t>
            </a:r>
          </a:p>
          <a:p>
            <a:r>
              <a:rPr lang="en-US" dirty="0"/>
              <a:t>Can use the </a:t>
            </a:r>
            <a:r>
              <a:rPr lang="en-US" dirty="0" err="1"/>
              <a:t>Simioni</a:t>
            </a:r>
            <a:r>
              <a:rPr lang="en-US" dirty="0"/>
              <a:t> questions and clock drawing for a baseline and semiannual assessment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Controversy in Treatment of HAND:</a:t>
            </a:r>
            <a:br>
              <a:rPr lang="en-US" dirty="0">
                <a:solidFill>
                  <a:srgbClr val="FFFF00"/>
                </a:solidFill>
              </a:rPr>
            </a:br>
            <a:r>
              <a:rPr lang="en-US" dirty="0">
                <a:solidFill>
                  <a:srgbClr val="FFFF00"/>
                </a:solidFill>
              </a:rPr>
              <a:t>How Important is CPE Rank?</a:t>
            </a:r>
          </a:p>
        </p:txBody>
      </p:sp>
      <p:sp>
        <p:nvSpPr>
          <p:cNvPr id="3" name="Content Placeholder 2"/>
          <p:cNvSpPr>
            <a:spLocks noGrp="1"/>
          </p:cNvSpPr>
          <p:nvPr>
            <p:ph idx="1"/>
          </p:nvPr>
        </p:nvSpPr>
        <p:spPr>
          <a:xfrm>
            <a:off x="457200" y="1600200"/>
            <a:ext cx="8229600" cy="5257800"/>
          </a:xfrm>
        </p:spPr>
        <p:txBody>
          <a:bodyPr/>
          <a:lstStyle/>
          <a:p>
            <a:r>
              <a:rPr lang="en-US" dirty="0"/>
              <a:t>Initially thought to be important, the ability of ART to cross the blood brain barrier, or the CNS penetration effectiveness (CPE) rank is now in question </a:t>
            </a:r>
          </a:p>
          <a:p>
            <a:r>
              <a:rPr lang="en-US" dirty="0"/>
              <a:t>Is lowering CNS viral load correlated with clinical improvement?</a:t>
            </a:r>
          </a:p>
          <a:p>
            <a:pPr>
              <a:buNone/>
            </a:pPr>
            <a:r>
              <a:rPr lang="en-US" dirty="0" err="1"/>
              <a:t>Letendre</a:t>
            </a:r>
            <a:r>
              <a:rPr lang="en-US" dirty="0"/>
              <a:t> S et al. Arch </a:t>
            </a:r>
            <a:r>
              <a:rPr lang="en-US" dirty="0" err="1"/>
              <a:t>Neurol</a:t>
            </a:r>
            <a:r>
              <a:rPr lang="en-US" dirty="0"/>
              <a:t> 2008;65:65</a:t>
            </a:r>
          </a:p>
          <a:p>
            <a:pPr>
              <a:buNone/>
            </a:pPr>
            <a:r>
              <a:rPr lang="en-US" dirty="0" err="1"/>
              <a:t>Caniglia</a:t>
            </a:r>
            <a:r>
              <a:rPr lang="en-US" dirty="0"/>
              <a:t> EC et al. Neurology 2014 </a:t>
            </a:r>
          </a:p>
          <a:p>
            <a:pPr>
              <a:buNone/>
            </a:pPr>
            <a:r>
              <a:rPr lang="en-US" dirty="0"/>
              <a:t>Ellis RJ et al. CID 2014;58:1015. </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371600"/>
            <a:ext cx="9144000" cy="5486400"/>
          </a:xfrm>
        </p:spPr>
        <p:txBody>
          <a:bodyPr>
            <a:normAutofit fontScale="25000" lnSpcReduction="20000"/>
          </a:bodyPr>
          <a:lstStyle/>
          <a:p>
            <a:pPr>
              <a:buFont typeface="Wingdings" pitchFamily="1" charset="2"/>
              <a:buNone/>
              <a:defRPr/>
            </a:pPr>
            <a:endParaRPr lang="en-US" sz="9600" dirty="0"/>
          </a:p>
          <a:p>
            <a:pPr>
              <a:buClr>
                <a:srgbClr val="FF00FF"/>
              </a:buClr>
              <a:defRPr/>
            </a:pPr>
            <a:r>
              <a:rPr lang="en-US" sz="9600" dirty="0"/>
              <a:t> </a:t>
            </a:r>
            <a:r>
              <a:rPr lang="en-US" sz="11200" dirty="0"/>
              <a:t>Crisis Intervention</a:t>
            </a:r>
          </a:p>
          <a:p>
            <a:pPr>
              <a:buClr>
                <a:srgbClr val="FF00FF"/>
              </a:buClr>
              <a:defRPr/>
            </a:pPr>
            <a:r>
              <a:rPr lang="en-US" sz="11200" dirty="0"/>
              <a:t> Individual psychodynamic psychotherapy</a:t>
            </a:r>
          </a:p>
          <a:p>
            <a:pPr>
              <a:buClr>
                <a:srgbClr val="FF00FF"/>
              </a:buClr>
              <a:defRPr/>
            </a:pPr>
            <a:r>
              <a:rPr lang="en-US" sz="11200" dirty="0"/>
              <a:t> Supportive psychotherapy</a:t>
            </a:r>
          </a:p>
          <a:p>
            <a:pPr>
              <a:buClr>
                <a:srgbClr val="FF00FF"/>
              </a:buClr>
              <a:defRPr/>
            </a:pPr>
            <a:r>
              <a:rPr lang="en-US" sz="11200" dirty="0"/>
              <a:t> Cognitive behavioral therapy</a:t>
            </a:r>
          </a:p>
          <a:p>
            <a:pPr>
              <a:buClr>
                <a:srgbClr val="FF00FF"/>
              </a:buClr>
              <a:defRPr/>
            </a:pPr>
            <a:r>
              <a:rPr lang="en-US" sz="11200" dirty="0"/>
              <a:t> Group psychotherapy</a:t>
            </a:r>
          </a:p>
          <a:p>
            <a:pPr>
              <a:buClr>
                <a:srgbClr val="FF00FF"/>
              </a:buClr>
              <a:defRPr/>
            </a:pPr>
            <a:r>
              <a:rPr lang="en-US" sz="11200" dirty="0"/>
              <a:t> Couple therapy</a:t>
            </a:r>
          </a:p>
          <a:p>
            <a:pPr>
              <a:buClr>
                <a:srgbClr val="FF00FF"/>
              </a:buClr>
              <a:defRPr/>
            </a:pPr>
            <a:r>
              <a:rPr lang="en-US" sz="11200" dirty="0"/>
              <a:t> Family therapy</a:t>
            </a:r>
          </a:p>
          <a:p>
            <a:pPr>
              <a:buClr>
                <a:srgbClr val="FF00FF"/>
              </a:buClr>
              <a:defRPr/>
            </a:pPr>
            <a:r>
              <a:rPr lang="en-US" sz="11200" dirty="0"/>
              <a:t> Bereavement therapy</a:t>
            </a:r>
          </a:p>
          <a:p>
            <a:pPr>
              <a:buClr>
                <a:srgbClr val="FF00FF"/>
              </a:buClr>
              <a:defRPr/>
            </a:pPr>
            <a:r>
              <a:rPr lang="en-US" sz="11200" dirty="0"/>
              <a:t> Substance use treatment</a:t>
            </a:r>
          </a:p>
          <a:p>
            <a:pPr>
              <a:buClr>
                <a:srgbClr val="FF00FF"/>
              </a:buClr>
              <a:defRPr/>
            </a:pPr>
            <a:r>
              <a:rPr lang="en-US" sz="11200" dirty="0"/>
              <a:t> Palliative psychiatry</a:t>
            </a:r>
          </a:p>
          <a:p>
            <a:pPr>
              <a:buClr>
                <a:srgbClr val="FF00FF"/>
              </a:buClr>
              <a:defRPr/>
            </a:pPr>
            <a:r>
              <a:rPr lang="en-US" sz="11200" dirty="0"/>
              <a:t> </a:t>
            </a:r>
            <a:r>
              <a:rPr lang="en-US" sz="11200" dirty="0" err="1"/>
              <a:t>Psychoeducational</a:t>
            </a:r>
            <a:r>
              <a:rPr lang="en-US" sz="11200" dirty="0"/>
              <a:t> approaches to prevention</a:t>
            </a:r>
          </a:p>
          <a:p>
            <a:pPr>
              <a:buClr>
                <a:srgbClr val="FF00FF"/>
              </a:buClr>
              <a:defRPr/>
            </a:pPr>
            <a:r>
              <a:rPr lang="en-US" sz="11200" dirty="0"/>
              <a:t> Psychopharmacology</a:t>
            </a:r>
          </a:p>
          <a:p>
            <a:pPr>
              <a:buFont typeface="Wingdings" pitchFamily="1" charset="2"/>
              <a:buNone/>
              <a:defRPr/>
            </a:pPr>
            <a:endParaRPr lang="en-US" sz="9600" dirty="0"/>
          </a:p>
          <a:p>
            <a:pPr>
              <a:buClr>
                <a:srgbClr val="FF00FF"/>
              </a:buClr>
              <a:defRPr/>
            </a:pPr>
            <a:endParaRPr lang="en-US" sz="96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9155"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9156" name="Title 4"/>
          <p:cNvSpPr>
            <a:spLocks noGrp="1"/>
          </p:cNvSpPr>
          <p:nvPr>
            <p:ph type="title"/>
          </p:nvPr>
        </p:nvSpPr>
        <p:spPr>
          <a:xfrm>
            <a:off x="440267" y="0"/>
            <a:ext cx="7789333" cy="1676400"/>
          </a:xfrm>
        </p:spPr>
        <p:txBody>
          <a:bodyPr>
            <a:normAutofit/>
          </a:bodyPr>
          <a:lstStyle/>
          <a:p>
            <a:r>
              <a:rPr lang="en-US" dirty="0">
                <a:solidFill>
                  <a:srgbClr val="FFFF00"/>
                </a:solidFill>
              </a:rPr>
              <a:t>Treatment of Psychiatric Disorders in Persons with HAND</a:t>
            </a:r>
          </a:p>
        </p:txBody>
      </p:sp>
    </p:spTree>
    <p:extLst>
      <p:ext uri="{BB962C8B-B14F-4D97-AF65-F5344CB8AC3E}">
        <p14:creationId xmlns:p14="http://schemas.microsoft.com/office/powerpoint/2010/main" val="1227777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752600"/>
            <a:ext cx="9144000" cy="5105400"/>
          </a:xfrm>
        </p:spPr>
        <p:txBody>
          <a:bodyPr>
            <a:normAutofit fontScale="25000" lnSpcReduction="20000"/>
          </a:bodyPr>
          <a:lstStyle/>
          <a:p>
            <a:pPr>
              <a:buFont typeface="Wingdings" pitchFamily="1" charset="2"/>
              <a:buNone/>
              <a:defRPr/>
            </a:pPr>
            <a:endParaRPr lang="en-US" sz="9600" dirty="0"/>
          </a:p>
          <a:p>
            <a:pPr>
              <a:buClr>
                <a:srgbClr val="FF00FF"/>
              </a:buClr>
              <a:defRPr/>
            </a:pPr>
            <a:r>
              <a:rPr lang="en-US" sz="11200" dirty="0"/>
              <a:t>Provide a safe environment to discuss concerns about HIV, its stigma, and its treatments</a:t>
            </a:r>
          </a:p>
          <a:p>
            <a:pPr>
              <a:buClr>
                <a:srgbClr val="FF00FF"/>
              </a:buClr>
              <a:defRPr/>
            </a:pPr>
            <a:r>
              <a:rPr lang="en-US" sz="11200" dirty="0"/>
              <a:t>Provide support from both members and leaders</a:t>
            </a:r>
          </a:p>
          <a:p>
            <a:pPr>
              <a:buClr>
                <a:srgbClr val="FF00FF"/>
              </a:buClr>
              <a:defRPr/>
            </a:pPr>
            <a:r>
              <a:rPr lang="en-US" sz="11200" dirty="0"/>
              <a:t>Confidential</a:t>
            </a:r>
          </a:p>
          <a:p>
            <a:pPr>
              <a:buClr>
                <a:srgbClr val="FF00FF"/>
              </a:buClr>
              <a:defRPr/>
            </a:pPr>
            <a:r>
              <a:rPr lang="en-US" sz="11200" dirty="0"/>
              <a:t>Non-judgmental</a:t>
            </a:r>
          </a:p>
          <a:p>
            <a:pPr>
              <a:buClr>
                <a:srgbClr val="FF00FF"/>
              </a:buClr>
              <a:defRPr/>
            </a:pPr>
            <a:r>
              <a:rPr lang="en-US" sz="11200" dirty="0"/>
              <a:t>Compassionate</a:t>
            </a:r>
          </a:p>
          <a:p>
            <a:pPr>
              <a:buClr>
                <a:srgbClr val="FF00FF"/>
              </a:buClr>
              <a:defRPr/>
            </a:pPr>
            <a:r>
              <a:rPr lang="en-US" sz="11200" dirty="0"/>
              <a:t>Caring</a:t>
            </a:r>
          </a:p>
          <a:p>
            <a:pPr>
              <a:buClr>
                <a:srgbClr val="FF00FF"/>
              </a:buClr>
              <a:defRPr/>
            </a:pPr>
            <a:r>
              <a:rPr lang="en-US" sz="11200" dirty="0"/>
              <a:t>“All in the same boat”</a:t>
            </a:r>
          </a:p>
          <a:p>
            <a:pPr>
              <a:buClr>
                <a:srgbClr val="FF00FF"/>
              </a:buClr>
              <a:defRPr/>
            </a:pPr>
            <a:r>
              <a:rPr lang="en-US" sz="11200" dirty="0"/>
              <a:t>Acceptance and sense of family</a:t>
            </a:r>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defRPr/>
            </a:pPr>
            <a:endParaRPr lang="en-US" sz="9600" dirty="0"/>
          </a:p>
          <a:p>
            <a:pPr>
              <a:buClr>
                <a:srgbClr val="FF00FF"/>
              </a:buClr>
              <a:defRPr/>
            </a:pPr>
            <a:endParaRPr lang="en-US" sz="9600" dirty="0"/>
          </a:p>
          <a:p>
            <a:pPr>
              <a:buClr>
                <a:srgbClr val="FF00FF"/>
              </a:buClr>
              <a:defRPr/>
            </a:pPr>
            <a:endParaRPr lang="en-US" sz="9600" dirty="0"/>
          </a:p>
          <a:p>
            <a:pPr>
              <a:buClr>
                <a:srgbClr val="FF00FF"/>
              </a:buClr>
              <a:defRPr/>
            </a:pPr>
            <a:endParaRPr lang="en-US" sz="11200" dirty="0"/>
          </a:p>
          <a:p>
            <a:pPr>
              <a:buClr>
                <a:srgbClr val="FF00FF"/>
              </a:buClr>
              <a:defRPr/>
            </a:pPr>
            <a:endParaRPr lang="en-US" sz="11200" dirty="0"/>
          </a:p>
          <a:p>
            <a:pPr>
              <a:lnSpc>
                <a:spcPct val="90000"/>
              </a:lnSpc>
              <a:buClr>
                <a:srgbClr val="FF29FA"/>
              </a:buClr>
              <a:buNone/>
            </a:pPr>
            <a:r>
              <a:rPr lang="en-US" sz="9600" dirty="0"/>
              <a:t>			  </a:t>
            </a:r>
          </a:p>
          <a:p>
            <a:pPr>
              <a:buClr>
                <a:srgbClr val="FF00FF"/>
              </a:buClr>
              <a:defRPr/>
            </a:pPr>
            <a:endParaRPr lang="en-US" sz="96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9155"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9156" name="Title 4"/>
          <p:cNvSpPr>
            <a:spLocks noGrp="1"/>
          </p:cNvSpPr>
          <p:nvPr>
            <p:ph type="title"/>
          </p:nvPr>
        </p:nvSpPr>
        <p:spPr>
          <a:xfrm>
            <a:off x="440267" y="0"/>
            <a:ext cx="7789333" cy="1676400"/>
          </a:xfrm>
        </p:spPr>
        <p:txBody>
          <a:bodyPr>
            <a:normAutofit fontScale="90000"/>
          </a:bodyPr>
          <a:lstStyle/>
          <a:p>
            <a:r>
              <a:rPr lang="en-US" dirty="0">
                <a:solidFill>
                  <a:srgbClr val="FFFF00"/>
                </a:solidFill>
              </a:rPr>
              <a:t>Treatment of Psychiatric Disorders in Persons with HAND: Support Groups</a:t>
            </a:r>
          </a:p>
        </p:txBody>
      </p:sp>
    </p:spTree>
    <p:extLst>
      <p:ext uri="{BB962C8B-B14F-4D97-AF65-F5344CB8AC3E}">
        <p14:creationId xmlns:p14="http://schemas.microsoft.com/office/powerpoint/2010/main" val="207897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solidFill>
                  <a:srgbClr val="FFFF00"/>
                </a:solidFill>
              </a:rPr>
              <a:t>Outline of Presentation</a:t>
            </a:r>
          </a:p>
        </p:txBody>
      </p:sp>
      <p:sp>
        <p:nvSpPr>
          <p:cNvPr id="51203" name="Content Placeholder 2"/>
          <p:cNvSpPr>
            <a:spLocks noGrp="1"/>
          </p:cNvSpPr>
          <p:nvPr>
            <p:ph idx="1"/>
          </p:nvPr>
        </p:nvSpPr>
        <p:spPr>
          <a:xfrm>
            <a:off x="457200" y="1417638"/>
            <a:ext cx="8229600" cy="5440362"/>
          </a:xfrm>
        </p:spPr>
        <p:txBody>
          <a:bodyPr>
            <a:normAutofit/>
          </a:bodyPr>
          <a:lstStyle/>
          <a:p>
            <a:r>
              <a:rPr lang="en-US" dirty="0"/>
              <a:t>Prevalence of HAND and its Impact on Adherence to Risk Reduction, Medical Care, and ART</a:t>
            </a:r>
          </a:p>
          <a:p>
            <a:r>
              <a:rPr lang="en-US" dirty="0"/>
              <a:t>Treatment as prevention of HAND</a:t>
            </a:r>
          </a:p>
          <a:p>
            <a:r>
              <a:rPr lang="en-US" dirty="0"/>
              <a:t>Definition and Classification of Cognitive Disorders and </a:t>
            </a:r>
            <a:r>
              <a:rPr lang="en-US" dirty="0" err="1"/>
              <a:t>HANDs</a:t>
            </a:r>
            <a:endParaRPr lang="en-US" dirty="0"/>
          </a:p>
          <a:p>
            <a:r>
              <a:rPr lang="en-US" dirty="0"/>
              <a:t>Controversial Aspects of HANDS: Diagnosis, Screening and Treatment of HAND</a:t>
            </a:r>
          </a:p>
          <a:p>
            <a:r>
              <a:rPr lang="en-US" dirty="0"/>
              <a:t>Clinical Pearls for Treatment of HAND</a:t>
            </a:r>
          </a:p>
          <a:p>
            <a:pPr lvl="6">
              <a:buNone/>
            </a:pPr>
            <a:endParaRPr lang="en-US" sz="3200" dirty="0"/>
          </a:p>
          <a:p>
            <a:endParaRPr lang="en-US" sz="2857" dirty="0"/>
          </a:p>
          <a:p>
            <a:endParaRPr lang="en-US" dirty="0"/>
          </a:p>
        </p:txBody>
      </p:sp>
    </p:spTree>
    <p:extLst>
      <p:ext uri="{BB962C8B-B14F-4D97-AF65-F5344CB8AC3E}">
        <p14:creationId xmlns:p14="http://schemas.microsoft.com/office/powerpoint/2010/main" val="391610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947738" y="533400"/>
            <a:ext cx="7383462" cy="5943600"/>
          </a:xfrm>
          <a:prstGeom prst="rect">
            <a:avLst/>
          </a:prstGeom>
          <a:solidFill>
            <a:schemeClr val="bg2"/>
          </a:solidFill>
          <a:ln w="50800">
            <a:solidFill>
              <a:schemeClr val="tx1"/>
            </a:solidFill>
            <a:miter lim="800000"/>
            <a:headEnd/>
            <a:tailEnd/>
          </a:ln>
          <a:effectLst/>
        </p:spPr>
        <p:txBody>
          <a:bodyPr wrap="none" anchor="ctr">
            <a:prstTxWarp prst="textNoShape">
              <a:avLst/>
            </a:prstTxWarp>
          </a:bodyPr>
          <a:lstStyle/>
          <a:p>
            <a:endParaRPr lang="en-US">
              <a:solidFill>
                <a:prstClr val="white"/>
              </a:solidFill>
            </a:endParaRPr>
          </a:p>
        </p:txBody>
      </p:sp>
      <p:pic>
        <p:nvPicPr>
          <p:cNvPr id="380931" name="Picture 3" descr="lemon"/>
          <p:cNvPicPr>
            <a:picLocks noChangeAspect="1" noChangeArrowheads="1"/>
          </p:cNvPicPr>
          <p:nvPr/>
        </p:nvPicPr>
        <p:blipFill>
          <a:blip r:embed="rId3"/>
          <a:srcRect/>
          <a:stretch>
            <a:fillRect/>
          </a:stretch>
        </p:blipFill>
        <p:spPr bwMode="auto">
          <a:xfrm>
            <a:off x="1150938" y="685800"/>
            <a:ext cx="6977062" cy="5613400"/>
          </a:xfrm>
          <a:prstGeom prst="rect">
            <a:avLst/>
          </a:prstGeom>
          <a:noFill/>
        </p:spPr>
      </p:pic>
    </p:spTree>
    <p:extLst>
      <p:ext uri="{BB962C8B-B14F-4D97-AF65-F5344CB8AC3E}">
        <p14:creationId xmlns:p14="http://schemas.microsoft.com/office/powerpoint/2010/main" val="3828275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371600"/>
            <a:ext cx="9144000" cy="5486400"/>
          </a:xfrm>
        </p:spPr>
        <p:txBody>
          <a:bodyPr>
            <a:normAutofit fontScale="25000" lnSpcReduction="20000"/>
          </a:bodyPr>
          <a:lstStyle/>
          <a:p>
            <a:pPr>
              <a:buFont typeface="Wingdings" pitchFamily="1" charset="2"/>
              <a:buNone/>
              <a:defRPr/>
            </a:pPr>
            <a:endParaRPr lang="en-US" sz="9600" dirty="0"/>
          </a:p>
          <a:p>
            <a:pPr>
              <a:buClr>
                <a:srgbClr val="FF00FF"/>
              </a:buClr>
              <a:defRPr/>
            </a:pPr>
            <a:r>
              <a:rPr lang="en-US" sz="9600" dirty="0"/>
              <a:t> </a:t>
            </a:r>
            <a:r>
              <a:rPr lang="en-US" sz="11200" dirty="0"/>
              <a:t>Exercise emphasizing walking, balance, core strength</a:t>
            </a:r>
          </a:p>
          <a:p>
            <a:pPr>
              <a:buClr>
                <a:srgbClr val="FF00FF"/>
              </a:buClr>
              <a:defRPr/>
            </a:pPr>
            <a:r>
              <a:rPr lang="en-US" sz="11200" dirty="0"/>
              <a:t> Relaxation response</a:t>
            </a:r>
          </a:p>
          <a:p>
            <a:pPr>
              <a:buClr>
                <a:srgbClr val="FF00FF"/>
              </a:buClr>
              <a:defRPr/>
            </a:pPr>
            <a:r>
              <a:rPr lang="en-US" sz="11200" dirty="0"/>
              <a:t> Yoga, Qigong, Tai Chi</a:t>
            </a:r>
          </a:p>
          <a:p>
            <a:pPr>
              <a:buClr>
                <a:srgbClr val="FF00FF"/>
              </a:buClr>
              <a:defRPr/>
            </a:pPr>
            <a:r>
              <a:rPr lang="en-US" sz="11200" dirty="0"/>
              <a:t> Music therapy, dance therapy</a:t>
            </a:r>
          </a:p>
          <a:p>
            <a:pPr>
              <a:buClr>
                <a:srgbClr val="FF00FF"/>
              </a:buClr>
              <a:defRPr/>
            </a:pPr>
            <a:r>
              <a:rPr lang="en-US" sz="11200" dirty="0"/>
              <a:t> Reading, crossword and jigsaw puzzles, Ken Ken, movies</a:t>
            </a:r>
          </a:p>
          <a:p>
            <a:pPr>
              <a:buClr>
                <a:srgbClr val="FF00FF"/>
              </a:buClr>
              <a:defRPr/>
            </a:pPr>
            <a:r>
              <a:rPr lang="en-US" sz="11200" dirty="0"/>
              <a:t> Brain games including computer use</a:t>
            </a:r>
          </a:p>
          <a:p>
            <a:pPr>
              <a:buClr>
                <a:srgbClr val="FF00FF"/>
              </a:buClr>
              <a:defRPr/>
            </a:pPr>
            <a:r>
              <a:rPr lang="en-US" sz="11200" dirty="0"/>
              <a:t> Education and involvement of family in care</a:t>
            </a:r>
          </a:p>
          <a:p>
            <a:pPr>
              <a:buClr>
                <a:srgbClr val="FF00FF"/>
              </a:buClr>
              <a:defRPr/>
            </a:pPr>
            <a:r>
              <a:rPr lang="en-US" sz="11200" dirty="0"/>
              <a:t> Spiritual assessment and support</a:t>
            </a:r>
          </a:p>
          <a:p>
            <a:pPr>
              <a:buClr>
                <a:srgbClr val="FF00FF"/>
              </a:buClr>
              <a:defRPr/>
            </a:pPr>
            <a:r>
              <a:rPr lang="en-US" sz="11200" dirty="0"/>
              <a:t> Development of support networks if family or friends are</a:t>
            </a:r>
          </a:p>
          <a:p>
            <a:pPr>
              <a:buClr>
                <a:srgbClr val="FF00FF"/>
              </a:buClr>
              <a:buNone/>
              <a:defRPr/>
            </a:pPr>
            <a:r>
              <a:rPr lang="en-US" sz="11200" dirty="0"/>
              <a:t>     unavailable</a:t>
            </a:r>
          </a:p>
          <a:p>
            <a:pPr>
              <a:buClr>
                <a:srgbClr val="FF00FF"/>
              </a:buClr>
              <a:defRPr/>
            </a:pPr>
            <a:r>
              <a:rPr lang="en-US" sz="11200" dirty="0"/>
              <a:t> Directly observed ART and other medications where  </a:t>
            </a:r>
          </a:p>
          <a:p>
            <a:pPr>
              <a:buClr>
                <a:srgbClr val="FF00FF"/>
              </a:buClr>
              <a:buNone/>
              <a:defRPr/>
            </a:pPr>
            <a:r>
              <a:rPr lang="en-US" sz="11200" dirty="0"/>
              <a:t>     indicated</a:t>
            </a:r>
          </a:p>
          <a:p>
            <a:pPr>
              <a:buFont typeface="Wingdings" pitchFamily="1" charset="2"/>
              <a:buNone/>
              <a:defRPr/>
            </a:pPr>
            <a:endParaRPr lang="en-US" sz="9600" dirty="0"/>
          </a:p>
          <a:p>
            <a:pPr>
              <a:buClr>
                <a:srgbClr val="FF00FF"/>
              </a:buClr>
              <a:defRPr/>
            </a:pPr>
            <a:endParaRPr lang="en-US" sz="96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9155"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9156" name="Title 4"/>
          <p:cNvSpPr>
            <a:spLocks noGrp="1"/>
          </p:cNvSpPr>
          <p:nvPr>
            <p:ph type="title"/>
          </p:nvPr>
        </p:nvSpPr>
        <p:spPr>
          <a:xfrm>
            <a:off x="440267" y="0"/>
            <a:ext cx="8194031" cy="1676400"/>
          </a:xfrm>
        </p:spPr>
        <p:txBody>
          <a:bodyPr>
            <a:normAutofit fontScale="90000"/>
          </a:bodyPr>
          <a:lstStyle/>
          <a:p>
            <a:r>
              <a:rPr lang="en-US" dirty="0">
                <a:solidFill>
                  <a:srgbClr val="FFFF00"/>
                </a:solidFill>
              </a:rPr>
              <a:t>Integrative Treatments for Persons with HAND: Alleviation of Symptoms</a:t>
            </a:r>
          </a:p>
        </p:txBody>
      </p:sp>
    </p:spTree>
    <p:extLst>
      <p:ext uri="{BB962C8B-B14F-4D97-AF65-F5344CB8AC3E}">
        <p14:creationId xmlns:p14="http://schemas.microsoft.com/office/powerpoint/2010/main" val="1888277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371600"/>
            <a:ext cx="9144000" cy="5486400"/>
          </a:xfrm>
        </p:spPr>
        <p:txBody>
          <a:bodyPr>
            <a:normAutofit fontScale="25000" lnSpcReduction="20000"/>
          </a:bodyPr>
          <a:lstStyle/>
          <a:p>
            <a:pPr>
              <a:buFont typeface="Wingdings" pitchFamily="1" charset="2"/>
              <a:buNone/>
              <a:defRPr/>
            </a:pPr>
            <a:endParaRPr lang="en-US" sz="9600" dirty="0"/>
          </a:p>
          <a:p>
            <a:pPr>
              <a:buClr>
                <a:srgbClr val="FF00FF"/>
              </a:buClr>
              <a:defRPr/>
            </a:pPr>
            <a:r>
              <a:rPr lang="en-US" sz="9600" dirty="0"/>
              <a:t> </a:t>
            </a:r>
            <a:r>
              <a:rPr lang="en-US" sz="11200" dirty="0"/>
              <a:t>High prevalence of </a:t>
            </a:r>
            <a:r>
              <a:rPr lang="en-US" sz="11200" dirty="0" err="1"/>
              <a:t>multimorbid</a:t>
            </a:r>
            <a:r>
              <a:rPr lang="en-US" sz="11200" dirty="0"/>
              <a:t> psychiatric disorders</a:t>
            </a:r>
          </a:p>
          <a:p>
            <a:pPr>
              <a:buClr>
                <a:srgbClr val="FF00FF"/>
              </a:buClr>
              <a:defRPr/>
            </a:pPr>
            <a:r>
              <a:rPr lang="en-US" sz="11200" dirty="0"/>
              <a:t> Increased risk of suicide</a:t>
            </a:r>
          </a:p>
          <a:p>
            <a:pPr>
              <a:buClr>
                <a:srgbClr val="FF00FF"/>
              </a:buClr>
              <a:defRPr/>
            </a:pPr>
            <a:r>
              <a:rPr lang="en-US" sz="11200" dirty="0"/>
              <a:t> Vulnerability to all side effects of medications</a:t>
            </a:r>
          </a:p>
          <a:p>
            <a:pPr>
              <a:buClr>
                <a:srgbClr val="FF00FF"/>
              </a:buClr>
              <a:defRPr/>
            </a:pPr>
            <a:r>
              <a:rPr lang="en-US" sz="11200" dirty="0"/>
              <a:t> Increased vulnerability to the psychiatric side effects of</a:t>
            </a:r>
          </a:p>
          <a:p>
            <a:pPr>
              <a:buClr>
                <a:srgbClr val="FF00FF"/>
              </a:buClr>
              <a:buNone/>
              <a:defRPr/>
            </a:pPr>
            <a:r>
              <a:rPr lang="en-US" sz="11200" dirty="0"/>
              <a:t>     antiretroviral medications</a:t>
            </a:r>
          </a:p>
          <a:p>
            <a:pPr>
              <a:buClr>
                <a:srgbClr val="FF00FF"/>
              </a:buClr>
              <a:defRPr/>
            </a:pPr>
            <a:r>
              <a:rPr lang="en-US" sz="11200" dirty="0"/>
              <a:t> Increased vulnerability to </a:t>
            </a:r>
            <a:r>
              <a:rPr lang="en-US" sz="11200" dirty="0" err="1"/>
              <a:t>anticholinergic</a:t>
            </a:r>
            <a:r>
              <a:rPr lang="en-US" sz="11200" dirty="0"/>
              <a:t> side effects of </a:t>
            </a:r>
          </a:p>
          <a:p>
            <a:pPr>
              <a:buClr>
                <a:srgbClr val="FF00FF"/>
              </a:buClr>
              <a:buNone/>
              <a:defRPr/>
            </a:pPr>
            <a:r>
              <a:rPr lang="en-US" sz="11200" dirty="0"/>
              <a:t>     medications (includes antihistamines, antispasmodics, </a:t>
            </a:r>
          </a:p>
          <a:p>
            <a:pPr>
              <a:buClr>
                <a:srgbClr val="FF00FF"/>
              </a:buClr>
              <a:buNone/>
              <a:defRPr/>
            </a:pPr>
            <a:r>
              <a:rPr lang="en-US" sz="11200" dirty="0"/>
              <a:t>     most psychotropic medications, some </a:t>
            </a:r>
            <a:r>
              <a:rPr lang="en-US" sz="11200" dirty="0" err="1"/>
              <a:t>ARVs</a:t>
            </a:r>
            <a:r>
              <a:rPr lang="en-US" sz="11200" dirty="0"/>
              <a:t>, and </a:t>
            </a:r>
            <a:r>
              <a:rPr lang="en-US" sz="11200" dirty="0" err="1"/>
              <a:t>warfarin</a:t>
            </a:r>
            <a:r>
              <a:rPr lang="en-US" sz="11200" dirty="0"/>
              <a:t>)</a:t>
            </a:r>
          </a:p>
          <a:p>
            <a:pPr>
              <a:buClr>
                <a:srgbClr val="FF00FF"/>
              </a:buClr>
              <a:defRPr/>
            </a:pPr>
            <a:r>
              <a:rPr lang="en-US" sz="11200" dirty="0"/>
              <a:t> Special affinity of HIV to basal ganglia makes for high risk</a:t>
            </a:r>
          </a:p>
          <a:p>
            <a:pPr>
              <a:buClr>
                <a:srgbClr val="FF00FF"/>
              </a:buClr>
              <a:buNone/>
              <a:defRPr/>
            </a:pPr>
            <a:r>
              <a:rPr lang="en-US" sz="11200" dirty="0"/>
              <a:t>     for </a:t>
            </a:r>
            <a:r>
              <a:rPr lang="en-US" sz="11200" dirty="0" err="1"/>
              <a:t>extrapyramidal</a:t>
            </a:r>
            <a:r>
              <a:rPr lang="en-US" sz="11200" dirty="0"/>
              <a:t> side effects especially psychotropic </a:t>
            </a:r>
          </a:p>
          <a:p>
            <a:pPr>
              <a:buClr>
                <a:srgbClr val="FF00FF"/>
              </a:buClr>
              <a:buNone/>
              <a:defRPr/>
            </a:pPr>
            <a:r>
              <a:rPr lang="en-US" sz="11200" dirty="0"/>
              <a:t>     medications and </a:t>
            </a:r>
            <a:r>
              <a:rPr lang="en-US" sz="11200" dirty="0" err="1"/>
              <a:t>antiemetics</a:t>
            </a:r>
            <a:r>
              <a:rPr lang="en-US" sz="11200" dirty="0"/>
              <a:t> (except </a:t>
            </a:r>
            <a:r>
              <a:rPr lang="en-US" sz="11200" dirty="0" err="1"/>
              <a:t>ondansetron</a:t>
            </a:r>
            <a:r>
              <a:rPr lang="en-US" sz="11200" dirty="0"/>
              <a:t>)</a:t>
            </a:r>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buNone/>
              <a:defRPr/>
            </a:pPr>
            <a:endParaRPr lang="en-US" sz="9600" dirty="0"/>
          </a:p>
          <a:p>
            <a:pPr>
              <a:buClr>
                <a:srgbClr val="FF00FF"/>
              </a:buClr>
              <a:defRPr/>
            </a:pPr>
            <a:endParaRPr lang="en-US" sz="9600" dirty="0"/>
          </a:p>
          <a:p>
            <a:pPr>
              <a:buClr>
                <a:srgbClr val="FF00FF"/>
              </a:buClr>
              <a:defRPr/>
            </a:pPr>
            <a:endParaRPr lang="en-US" sz="9600" dirty="0"/>
          </a:p>
          <a:p>
            <a:pPr>
              <a:buClr>
                <a:srgbClr val="FF00FF"/>
              </a:buClr>
              <a:defRPr/>
            </a:pPr>
            <a:endParaRPr lang="en-US" sz="9600" dirty="0"/>
          </a:p>
          <a:p>
            <a:pPr>
              <a:buClr>
                <a:srgbClr val="FF00FF"/>
              </a:buClr>
              <a:defRPr/>
            </a:pPr>
            <a:endParaRPr lang="en-US" sz="11200" dirty="0"/>
          </a:p>
          <a:p>
            <a:pPr>
              <a:buClr>
                <a:srgbClr val="FF00FF"/>
              </a:buClr>
              <a:defRPr/>
            </a:pPr>
            <a:endParaRPr lang="en-US" sz="11200" dirty="0"/>
          </a:p>
          <a:p>
            <a:pPr>
              <a:lnSpc>
                <a:spcPct val="90000"/>
              </a:lnSpc>
              <a:buClr>
                <a:srgbClr val="FF29FA"/>
              </a:buClr>
              <a:buNone/>
            </a:pPr>
            <a:r>
              <a:rPr lang="en-US" sz="9600" dirty="0"/>
              <a:t>			  </a:t>
            </a:r>
          </a:p>
          <a:p>
            <a:pPr>
              <a:buClr>
                <a:srgbClr val="FF00FF"/>
              </a:buClr>
              <a:defRPr/>
            </a:pPr>
            <a:endParaRPr lang="en-US" sz="9600" dirty="0"/>
          </a:p>
          <a:p>
            <a:pPr>
              <a:defRPr/>
            </a:pPr>
            <a:endParaRPr lang="en-US" sz="4000" dirty="0"/>
          </a:p>
          <a:p>
            <a:pPr>
              <a:defRPr/>
            </a:pPr>
            <a:endParaRPr lang="en-US" sz="4000" dirty="0"/>
          </a:p>
          <a:p>
            <a:pP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9155"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9156" name="Title 4"/>
          <p:cNvSpPr>
            <a:spLocks noGrp="1"/>
          </p:cNvSpPr>
          <p:nvPr>
            <p:ph type="title"/>
          </p:nvPr>
        </p:nvSpPr>
        <p:spPr>
          <a:xfrm>
            <a:off x="440267" y="0"/>
            <a:ext cx="7789333" cy="1676400"/>
          </a:xfrm>
        </p:spPr>
        <p:txBody>
          <a:bodyPr>
            <a:normAutofit fontScale="90000"/>
          </a:bodyPr>
          <a:lstStyle/>
          <a:p>
            <a:r>
              <a:rPr lang="en-US" dirty="0">
                <a:solidFill>
                  <a:srgbClr val="FFFF00"/>
                </a:solidFill>
              </a:rPr>
              <a:t>Psychopharmacologic Treatment of Psychiatric Disorders in Persons with HAND</a:t>
            </a:r>
          </a:p>
        </p:txBody>
      </p:sp>
    </p:spTree>
    <p:extLst>
      <p:ext uri="{BB962C8B-B14F-4D97-AF65-F5344CB8AC3E}">
        <p14:creationId xmlns:p14="http://schemas.microsoft.com/office/powerpoint/2010/main" val="378461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930400"/>
            <a:ext cx="9144000" cy="4758267"/>
          </a:xfrm>
        </p:spPr>
        <p:txBody>
          <a:bodyPr>
            <a:normAutofit fontScale="32500" lnSpcReduction="20000"/>
          </a:bodyPr>
          <a:lstStyle/>
          <a:p>
            <a:pPr>
              <a:buFontTx/>
              <a:buNone/>
            </a:pPr>
            <a:r>
              <a:rPr lang="en-US" sz="9600" b="1" dirty="0"/>
              <a:t>START VERY LOW AND GO VERY SLOW</a:t>
            </a:r>
          </a:p>
          <a:p>
            <a:pPr>
              <a:buClr>
                <a:srgbClr val="FF29FA"/>
              </a:buClr>
            </a:pPr>
            <a:r>
              <a:rPr lang="en-US" sz="9600" dirty="0"/>
              <a:t>The maxim for geriatric psychiatry is even more significant for AIDS psychiatry because of the increased vulnerability of this population</a:t>
            </a:r>
          </a:p>
          <a:p>
            <a:pPr>
              <a:buClr>
                <a:srgbClr val="FF29FA"/>
              </a:buClr>
            </a:pPr>
            <a:r>
              <a:rPr lang="en-US" sz="9600" dirty="0"/>
              <a:t>In the US, 26% of persons with HIV and AIDS are over 50 years old</a:t>
            </a:r>
          </a:p>
          <a:p>
            <a:pPr>
              <a:buClr>
                <a:srgbClr val="FF29FA"/>
              </a:buClr>
            </a:pPr>
            <a:r>
              <a:rPr lang="en-US" sz="9600" dirty="0"/>
              <a:t>Avoid use of psychotropic medications except where essential for safety or alleviation of distress</a:t>
            </a:r>
          </a:p>
          <a:p>
            <a:pPr>
              <a:buClr>
                <a:srgbClr val="FF29FA"/>
              </a:buClr>
            </a:pPr>
            <a:r>
              <a:rPr lang="en-US" sz="9600" dirty="0"/>
              <a:t>Avoid combinations of psychotropic medications if possible to prevent multiplication of side effects</a:t>
            </a:r>
          </a:p>
          <a:p>
            <a:pPr>
              <a:buClr>
                <a:srgbClr val="FF29FA"/>
              </a:buClr>
            </a:pPr>
            <a:endParaRPr lang="en-US" sz="9600" dirty="0"/>
          </a:p>
          <a:p>
            <a:pPr>
              <a:buClr>
                <a:srgbClr val="FF29FA"/>
              </a:buClr>
            </a:pPr>
            <a:endParaRPr lang="en-US" sz="9600" dirty="0"/>
          </a:p>
          <a:p>
            <a:pPr>
              <a:buFont typeface="Wingdings" pitchFamily="1" charset="2"/>
              <a:buNone/>
              <a:defRPr/>
            </a:pPr>
            <a:endParaRPr lang="en-US" sz="9600" dirty="0"/>
          </a:p>
          <a:p>
            <a:pPr>
              <a:buClr>
                <a:srgbClr val="FF00FF"/>
              </a:buClr>
              <a:defRPr/>
            </a:pPr>
            <a:endParaRPr lang="en-US" sz="4000" dirty="0"/>
          </a:p>
          <a:p>
            <a:pPr>
              <a:defRPr/>
            </a:pPr>
            <a:endParaRPr lang="en-US" sz="4000" dirty="0"/>
          </a:p>
          <a:p>
            <a:pPr>
              <a:buClr>
                <a:srgbClr val="FF00FF"/>
              </a:buClr>
              <a:defRPr/>
            </a:pPr>
            <a:endParaRPr lang="en-US" sz="9600" dirty="0"/>
          </a:p>
          <a:p>
            <a:pPr>
              <a:buClr>
                <a:srgbClr val="FF00FF"/>
              </a:buClr>
              <a:defRPr/>
            </a:pPr>
            <a:endParaRPr lang="en-US" sz="3892" dirty="0"/>
          </a:p>
          <a:p>
            <a:pPr>
              <a:buClr>
                <a:srgbClr val="FF00FF"/>
              </a:buClr>
              <a:defRPr/>
            </a:pPr>
            <a:endParaRPr lang="en-US" sz="3892" dirty="0"/>
          </a:p>
          <a:p>
            <a:pPr>
              <a:buClr>
                <a:srgbClr val="FF00FF"/>
              </a:buClr>
              <a:defRPr/>
            </a:pPr>
            <a:endParaRPr lang="en-US" sz="3892" dirty="0"/>
          </a:p>
          <a:p>
            <a:pPr>
              <a:buClr>
                <a:srgbClr val="FF00FF"/>
              </a:buClr>
              <a:defRPr/>
            </a:pPr>
            <a:endParaRPr lang="en-US" sz="3200" b="1" dirty="0"/>
          </a:p>
          <a:p>
            <a:pPr eaLnBrk="1" hangingPunct="1">
              <a:buClr>
                <a:srgbClr val="FF00FF"/>
              </a:buClr>
              <a:defRPr/>
            </a:pPr>
            <a:endParaRPr lang="en-US" sz="3200" dirty="0"/>
          </a:p>
        </p:txBody>
      </p:sp>
      <p:sp>
        <p:nvSpPr>
          <p:cNvPr id="49155" name="Line 4"/>
          <p:cNvSpPr>
            <a:spLocks noChangeShapeType="1"/>
          </p:cNvSpPr>
          <p:nvPr/>
        </p:nvSpPr>
        <p:spPr bwMode="auto">
          <a:xfrm>
            <a:off x="0" y="1752600"/>
            <a:ext cx="7800622" cy="0"/>
          </a:xfrm>
          <a:prstGeom prst="line">
            <a:avLst/>
          </a:prstGeom>
          <a:noFill/>
          <a:ln w="50800">
            <a:solidFill>
              <a:srgbClr val="FF00FF"/>
            </a:solidFill>
            <a:round/>
            <a:headEnd type="none" w="sm" len="sm"/>
            <a:tailEnd type="none" w="sm" len="sm"/>
          </a:ln>
        </p:spPr>
        <p:txBody>
          <a:bodyPr wrap="none" anchor="ctr">
            <a:prstTxWarp prst="textNoShape">
              <a:avLst/>
            </a:prstTxWarp>
          </a:bodyPr>
          <a:lstStyle/>
          <a:p>
            <a:endParaRPr lang="en-US">
              <a:solidFill>
                <a:prstClr val="white"/>
              </a:solidFill>
            </a:endParaRPr>
          </a:p>
        </p:txBody>
      </p:sp>
      <p:sp>
        <p:nvSpPr>
          <p:cNvPr id="49156" name="Title 4"/>
          <p:cNvSpPr>
            <a:spLocks noGrp="1"/>
          </p:cNvSpPr>
          <p:nvPr>
            <p:ph type="title"/>
          </p:nvPr>
        </p:nvSpPr>
        <p:spPr>
          <a:xfrm>
            <a:off x="440267" y="0"/>
            <a:ext cx="7789333" cy="1676400"/>
          </a:xfrm>
        </p:spPr>
        <p:txBody>
          <a:bodyPr>
            <a:normAutofit/>
          </a:bodyPr>
          <a:lstStyle/>
          <a:p>
            <a:r>
              <a:rPr lang="en-US" dirty="0">
                <a:solidFill>
                  <a:srgbClr val="FFFF00"/>
                </a:solidFill>
              </a:rPr>
              <a:t>Use of Psychotropic Medications</a:t>
            </a:r>
            <a:br>
              <a:rPr lang="en-US" dirty="0"/>
            </a:br>
            <a:r>
              <a:rPr lang="en-US" dirty="0">
                <a:solidFill>
                  <a:srgbClr val="FFFF00"/>
                </a:solidFill>
              </a:rPr>
              <a:t>in Persons with HAND</a:t>
            </a:r>
          </a:p>
        </p:txBody>
      </p:sp>
    </p:spTree>
    <p:extLst>
      <p:ext uri="{BB962C8B-B14F-4D97-AF65-F5344CB8AC3E}">
        <p14:creationId xmlns:p14="http://schemas.microsoft.com/office/powerpoint/2010/main" val="2719942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4"/>
          <p:cNvSpPr>
            <a:spLocks noGrp="1" noChangeArrowheads="1"/>
          </p:cNvSpPr>
          <p:nvPr>
            <p:ph type="title"/>
          </p:nvPr>
        </p:nvSpPr>
        <p:spPr/>
        <p:txBody>
          <a:bodyPr>
            <a:normAutofit fontScale="90000"/>
          </a:bodyPr>
          <a:lstStyle/>
          <a:p>
            <a:r>
              <a:rPr lang="en-US" dirty="0">
                <a:solidFill>
                  <a:srgbClr val="FFFF00"/>
                </a:solidFill>
              </a:rPr>
              <a:t>HIV/AIDS Psychopharmacology:</a:t>
            </a:r>
            <a:br>
              <a:rPr lang="en-US" dirty="0">
                <a:solidFill>
                  <a:srgbClr val="FFFF00"/>
                </a:solidFill>
              </a:rPr>
            </a:br>
            <a:r>
              <a:rPr lang="en-US" dirty="0">
                <a:solidFill>
                  <a:srgbClr val="FFFF00"/>
                </a:solidFill>
              </a:rPr>
              <a:t>Effects on Patients</a:t>
            </a:r>
          </a:p>
        </p:txBody>
      </p:sp>
      <p:sp>
        <p:nvSpPr>
          <p:cNvPr id="456709" name="Rectangle 5"/>
          <p:cNvSpPr>
            <a:spLocks noGrp="1" noChangeArrowheads="1"/>
          </p:cNvSpPr>
          <p:nvPr>
            <p:ph type="body" idx="1"/>
          </p:nvPr>
        </p:nvSpPr>
        <p:spPr/>
        <p:txBody>
          <a:bodyPr>
            <a:normAutofit lnSpcReduction="10000"/>
          </a:bodyPr>
          <a:lstStyle/>
          <a:p>
            <a:pPr>
              <a:buClr>
                <a:srgbClr val="FF29FA"/>
              </a:buClr>
            </a:pPr>
            <a:r>
              <a:rPr lang="en-US" dirty="0"/>
              <a:t>Slowing of Metabolism</a:t>
            </a:r>
          </a:p>
          <a:p>
            <a:pPr>
              <a:buClr>
                <a:srgbClr val="FF29FA"/>
              </a:buClr>
            </a:pPr>
            <a:r>
              <a:rPr lang="en-US" dirty="0"/>
              <a:t>Drug-Drug Interactions</a:t>
            </a:r>
          </a:p>
          <a:p>
            <a:pPr>
              <a:buClr>
                <a:srgbClr val="FF29FA"/>
              </a:buClr>
            </a:pPr>
            <a:r>
              <a:rPr lang="en-US" dirty="0"/>
              <a:t>Drug–Illness Interactions</a:t>
            </a:r>
          </a:p>
          <a:p>
            <a:pPr lvl="1">
              <a:buClr>
                <a:srgbClr val="FF29FA"/>
              </a:buClr>
            </a:pPr>
            <a:r>
              <a:rPr lang="en-US" dirty="0"/>
              <a:t>vulnerability to </a:t>
            </a:r>
            <a:r>
              <a:rPr lang="en-US" dirty="0" err="1"/>
              <a:t>dysglycemia</a:t>
            </a:r>
            <a:endParaRPr lang="en-US" dirty="0"/>
          </a:p>
          <a:p>
            <a:pPr lvl="1">
              <a:buClr>
                <a:srgbClr val="FF29FA"/>
              </a:buClr>
            </a:pPr>
            <a:r>
              <a:rPr lang="en-US" dirty="0"/>
              <a:t>vulnerability to </a:t>
            </a:r>
            <a:r>
              <a:rPr lang="en-US" dirty="0" err="1"/>
              <a:t>anticholinergic</a:t>
            </a:r>
            <a:r>
              <a:rPr lang="en-US" dirty="0"/>
              <a:t> side effects</a:t>
            </a:r>
          </a:p>
          <a:p>
            <a:pPr lvl="1">
              <a:buClr>
                <a:srgbClr val="FF29FA"/>
              </a:buClr>
            </a:pPr>
            <a:r>
              <a:rPr lang="en-US" dirty="0"/>
              <a:t>vulnerability to </a:t>
            </a:r>
            <a:r>
              <a:rPr lang="en-US" dirty="0" err="1"/>
              <a:t>extrapyramidal</a:t>
            </a:r>
            <a:r>
              <a:rPr lang="en-US" dirty="0"/>
              <a:t> side effects</a:t>
            </a:r>
          </a:p>
          <a:p>
            <a:pPr lvl="1">
              <a:buClr>
                <a:srgbClr val="FF29FA"/>
              </a:buClr>
            </a:pPr>
            <a:r>
              <a:rPr lang="en-US" dirty="0"/>
              <a:t>vulnerability to falls</a:t>
            </a:r>
          </a:p>
          <a:p>
            <a:pPr lvl="1">
              <a:buClr>
                <a:srgbClr val="FF29FA"/>
              </a:buClr>
            </a:pPr>
            <a:r>
              <a:rPr lang="en-US" dirty="0"/>
              <a:t>vulnerability to confusion</a:t>
            </a:r>
          </a:p>
          <a:p>
            <a:pPr lvl="1">
              <a:buClr>
                <a:srgbClr val="FF29FA"/>
              </a:buClr>
            </a:pPr>
            <a:r>
              <a:rPr lang="en-US" dirty="0"/>
              <a:t>vulnerability to </a:t>
            </a:r>
            <a:r>
              <a:rPr lang="en-US" dirty="0" err="1"/>
              <a:t>lipodystrophy</a:t>
            </a:r>
            <a:r>
              <a:rPr lang="en-US" dirty="0"/>
              <a:t> </a:t>
            </a:r>
          </a:p>
          <a:p>
            <a:pPr lvl="1">
              <a:buFontTx/>
              <a:buNone/>
            </a:pPr>
            <a:endParaRPr lang="en-US" dirty="0"/>
          </a:p>
          <a:p>
            <a:pPr lvl="1">
              <a:buFontTx/>
              <a:buNone/>
            </a:pPr>
            <a:endParaRPr lang="en-US" dirty="0"/>
          </a:p>
          <a:p>
            <a:pPr lvl="1">
              <a:buFontTx/>
              <a:buNone/>
            </a:pPr>
            <a:endParaRPr lang="en-US" dirty="0"/>
          </a:p>
          <a:p>
            <a:endParaRPr lang="en-US" dirty="0"/>
          </a:p>
        </p:txBody>
      </p:sp>
    </p:spTree>
    <p:extLst>
      <p:ext uri="{BB962C8B-B14F-4D97-AF65-F5344CB8AC3E}">
        <p14:creationId xmlns:p14="http://schemas.microsoft.com/office/powerpoint/2010/main" val="648037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0338" y="1752600"/>
            <a:ext cx="163512" cy="671513"/>
          </a:xfrm>
          <a:prstGeom prst="rect">
            <a:avLst/>
          </a:prstGeom>
          <a:noFill/>
          <a:ln w="9525">
            <a:noFill/>
            <a:miter lim="800000"/>
            <a:headEnd/>
            <a:tailEnd/>
          </a:ln>
        </p:spPr>
        <p:txBody>
          <a:bodyPr wrap="none">
            <a:prstTxWarp prst="textNoShape">
              <a:avLst/>
            </a:prstTxWarp>
            <a:spAutoFit/>
          </a:bodyPr>
          <a:lstStyle/>
          <a:p>
            <a:pPr>
              <a:lnSpc>
                <a:spcPct val="95000"/>
              </a:lnSpc>
            </a:pPr>
            <a:endParaRPr lang="en-US" sz="4000" i="1">
              <a:solidFill>
                <a:prstClr val="white"/>
              </a:solidFill>
            </a:endParaRPr>
          </a:p>
        </p:txBody>
      </p:sp>
      <p:sp>
        <p:nvSpPr>
          <p:cNvPr id="87043" name="Text Box 3"/>
          <p:cNvSpPr txBox="1">
            <a:spLocks noChangeArrowheads="1"/>
          </p:cNvSpPr>
          <p:nvPr/>
        </p:nvSpPr>
        <p:spPr bwMode="auto">
          <a:xfrm>
            <a:off x="431800" y="3451225"/>
            <a:ext cx="163513" cy="614363"/>
          </a:xfrm>
          <a:prstGeom prst="rect">
            <a:avLst/>
          </a:prstGeom>
          <a:noFill/>
          <a:ln w="9525">
            <a:noFill/>
            <a:miter lim="800000"/>
            <a:headEnd/>
            <a:tailEnd/>
          </a:ln>
        </p:spPr>
        <p:txBody>
          <a:bodyPr wrap="none">
            <a:prstTxWarp prst="textNoShape">
              <a:avLst/>
            </a:prstTxWarp>
            <a:spAutoFit/>
          </a:bodyPr>
          <a:lstStyle/>
          <a:p>
            <a:pPr>
              <a:lnSpc>
                <a:spcPct val="90000"/>
              </a:lnSpc>
            </a:pPr>
            <a:endParaRPr lang="en-US" sz="3800">
              <a:solidFill>
                <a:prstClr val="white"/>
              </a:solidFill>
            </a:endParaRPr>
          </a:p>
        </p:txBody>
      </p:sp>
      <p:sp>
        <p:nvSpPr>
          <p:cNvPr id="87044" name="Rectangle 4"/>
          <p:cNvSpPr>
            <a:spLocks noGrp="1" noChangeArrowheads="1"/>
          </p:cNvSpPr>
          <p:nvPr>
            <p:ph type="title"/>
          </p:nvPr>
        </p:nvSpPr>
        <p:spPr/>
        <p:txBody>
          <a:bodyPr>
            <a:normAutofit fontScale="90000"/>
          </a:bodyPr>
          <a:lstStyle/>
          <a:p>
            <a:pPr eaLnBrk="1" hangingPunct="1"/>
            <a:r>
              <a:rPr lang="en-US" dirty="0">
                <a:solidFill>
                  <a:srgbClr val="FFFF00"/>
                </a:solidFill>
                <a:ea typeface="ＭＳ Ｐゴシック" pitchFamily="1" charset="-128"/>
                <a:cs typeface="ＭＳ Ｐゴシック" pitchFamily="1" charset="-128"/>
              </a:rPr>
              <a:t>The Role of Collaborative Care in the HIV Pandemic</a:t>
            </a:r>
          </a:p>
        </p:txBody>
      </p:sp>
      <p:sp>
        <p:nvSpPr>
          <p:cNvPr id="87045" name="Rectangle 5"/>
          <p:cNvSpPr>
            <a:spLocks noGrp="1" noChangeArrowheads="1"/>
          </p:cNvSpPr>
          <p:nvPr>
            <p:ph type="body" sz="half" idx="1"/>
          </p:nvPr>
        </p:nvSpPr>
        <p:spPr>
          <a:xfrm>
            <a:off x="228600" y="1724025"/>
            <a:ext cx="4267200" cy="4525963"/>
          </a:xfrm>
        </p:spPr>
        <p:txBody>
          <a:bodyPr/>
          <a:lstStyle/>
          <a:p>
            <a:pPr eaLnBrk="1" hangingPunct="1"/>
            <a:r>
              <a:rPr lang="en-US" dirty="0">
                <a:ea typeface="ＭＳ Ｐゴシック" pitchFamily="1" charset="-128"/>
                <a:cs typeface="ＭＳ Ｐゴシック" pitchFamily="1" charset="-128"/>
              </a:rPr>
              <a:t>Prevention</a:t>
            </a:r>
          </a:p>
          <a:p>
            <a:pPr eaLnBrk="1" hangingPunct="1">
              <a:buFontTx/>
              <a:buNone/>
            </a:pPr>
            <a:r>
              <a:rPr lang="en-US" sz="2400" i="1" dirty="0">
                <a:ea typeface="ＭＳ Ｐゴシック" pitchFamily="1" charset="-128"/>
                <a:cs typeface="ＭＳ Ｐゴシック" pitchFamily="1" charset="-128"/>
              </a:rPr>
              <a:t>	Can promote adherence to:</a:t>
            </a:r>
            <a:r>
              <a:rPr lang="en-US" sz="2400" dirty="0">
                <a:ea typeface="ＭＳ Ｐゴシック" pitchFamily="1" charset="-128"/>
                <a:cs typeface="ＭＳ Ｐゴシック" pitchFamily="1" charset="-128"/>
              </a:rPr>
              <a:t>   </a:t>
            </a:r>
          </a:p>
          <a:p>
            <a:pPr lvl="1" eaLnBrk="1" hangingPunct="1"/>
            <a:r>
              <a:rPr lang="en-US" dirty="0"/>
              <a:t>safe sex</a:t>
            </a:r>
          </a:p>
          <a:p>
            <a:pPr lvl="1" eaLnBrk="1" hangingPunct="1"/>
            <a:r>
              <a:rPr lang="en-US" dirty="0"/>
              <a:t>drug treatment</a:t>
            </a:r>
          </a:p>
          <a:p>
            <a:pPr lvl="1" eaLnBrk="1" hangingPunct="1"/>
            <a:r>
              <a:rPr lang="en-US" dirty="0"/>
              <a:t>harm reduction</a:t>
            </a:r>
          </a:p>
          <a:p>
            <a:pPr lvl="1" eaLnBrk="1" hangingPunct="1"/>
            <a:r>
              <a:rPr lang="en-US" dirty="0"/>
              <a:t>needle exchange</a:t>
            </a:r>
          </a:p>
        </p:txBody>
      </p:sp>
      <p:sp>
        <p:nvSpPr>
          <p:cNvPr id="87046" name="Rectangle 6"/>
          <p:cNvSpPr>
            <a:spLocks noGrp="1" noChangeArrowheads="1"/>
          </p:cNvSpPr>
          <p:nvPr>
            <p:ph type="body" sz="half" idx="2"/>
          </p:nvPr>
        </p:nvSpPr>
        <p:spPr>
          <a:xfrm>
            <a:off x="4648200" y="1724025"/>
            <a:ext cx="4343400" cy="4525963"/>
          </a:xfrm>
        </p:spPr>
        <p:txBody>
          <a:bodyPr/>
          <a:lstStyle/>
          <a:p>
            <a:pPr eaLnBrk="1" hangingPunct="1"/>
            <a:r>
              <a:rPr lang="en-US" dirty="0">
                <a:ea typeface="ＭＳ Ｐゴシック" pitchFamily="1" charset="-128"/>
                <a:cs typeface="ＭＳ Ｐゴシック" pitchFamily="1" charset="-128"/>
              </a:rPr>
              <a:t>Treatment</a:t>
            </a:r>
          </a:p>
          <a:p>
            <a:pPr eaLnBrk="1" hangingPunct="1">
              <a:buFontTx/>
              <a:buNone/>
            </a:pPr>
            <a:r>
              <a:rPr lang="en-US" sz="2400" i="1" dirty="0">
                <a:ea typeface="ＭＳ Ｐゴシック" pitchFamily="1" charset="-128"/>
                <a:cs typeface="ＭＳ Ｐゴシック" pitchFamily="1" charset="-128"/>
              </a:rPr>
              <a:t>	Can improve adherence to:</a:t>
            </a:r>
          </a:p>
          <a:p>
            <a:pPr lvl="1" eaLnBrk="1" hangingPunct="1"/>
            <a:r>
              <a:rPr lang="en-US" dirty="0"/>
              <a:t>medical care</a:t>
            </a:r>
          </a:p>
          <a:p>
            <a:pPr lvl="1" eaLnBrk="1" hangingPunct="1"/>
            <a:r>
              <a:rPr lang="en-US" dirty="0" err="1"/>
              <a:t>antiretrovirals</a:t>
            </a:r>
            <a:endParaRPr lang="en-US" dirty="0"/>
          </a:p>
          <a:p>
            <a:pPr eaLnBrk="1" hangingPunct="1">
              <a:spcBef>
                <a:spcPct val="50000"/>
              </a:spcBef>
              <a:buFontTx/>
              <a:buNone/>
            </a:pPr>
            <a:r>
              <a:rPr lang="en-US" sz="2400" i="1" dirty="0">
                <a:ea typeface="ＭＳ Ｐゴシック" pitchFamily="1" charset="-128"/>
                <a:cs typeface="ＭＳ Ｐゴシック" pitchFamily="1" charset="-128"/>
              </a:rPr>
              <a:t>	Can decrease:</a:t>
            </a:r>
          </a:p>
          <a:p>
            <a:pPr lvl="1" eaLnBrk="1" hangingPunct="1"/>
            <a:r>
              <a:rPr lang="en-US" dirty="0"/>
              <a:t>suffering</a:t>
            </a:r>
          </a:p>
          <a:p>
            <a:pPr lvl="1" eaLnBrk="1" hangingPunct="1"/>
            <a:r>
              <a:rPr lang="en-US" dirty="0"/>
              <a:t>morbidity</a:t>
            </a:r>
          </a:p>
          <a:p>
            <a:pPr lvl="1" eaLnBrk="1" hangingPunct="1"/>
            <a:r>
              <a:rPr lang="en-US" dirty="0"/>
              <a:t>mortality</a:t>
            </a:r>
          </a:p>
          <a:p>
            <a:pPr eaLnBrk="1" hangingPunct="1"/>
            <a:endParaRPr lang="en-US" sz="3200"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420234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1417638"/>
          </a:xfrm>
        </p:spPr>
        <p:txBody>
          <a:bodyPr>
            <a:noAutofit/>
          </a:bodyPr>
          <a:lstStyle/>
          <a:p>
            <a:pPr eaLnBrk="1" hangingPunct="1"/>
            <a:r>
              <a:rPr lang="en-US" sz="2400" dirty="0">
                <a:solidFill>
                  <a:srgbClr val="FFFF00"/>
                </a:solidFill>
                <a:ea typeface="ＭＳ Ｐゴシック" pitchFamily="1" charset="-128"/>
                <a:cs typeface="ＭＳ Ｐゴシック" pitchFamily="1" charset="-128"/>
              </a:rPr>
              <a:t>Academy of Psychosomatic Medicine </a:t>
            </a:r>
            <a:br>
              <a:rPr lang="en-US" sz="2400" dirty="0">
                <a:solidFill>
                  <a:srgbClr val="FFFF00"/>
                </a:solidFill>
                <a:ea typeface="ＭＳ Ｐゴシック" pitchFamily="1" charset="-128"/>
                <a:cs typeface="ＭＳ Ｐゴシック" pitchFamily="1" charset="-128"/>
              </a:rPr>
            </a:br>
            <a:r>
              <a:rPr lang="en-US" sz="2400" dirty="0">
                <a:solidFill>
                  <a:srgbClr val="FFFF00"/>
                </a:solidFill>
                <a:ea typeface="ＭＳ Ｐゴシック" pitchFamily="1" charset="-128"/>
                <a:cs typeface="ＭＳ Ｐゴシック" pitchFamily="1" charset="-128"/>
              </a:rPr>
              <a:t>HIV/AIDS Psychiatry Special Interest Group</a:t>
            </a:r>
            <a:br>
              <a:rPr lang="en-US" sz="2400" dirty="0">
                <a:solidFill>
                  <a:srgbClr val="FFFF00"/>
                </a:solidFill>
                <a:ea typeface="ＭＳ Ｐゴシック" pitchFamily="1" charset="-128"/>
                <a:cs typeface="ＭＳ Ｐゴシック" pitchFamily="1" charset="-128"/>
              </a:rPr>
            </a:br>
            <a:r>
              <a:rPr lang="en-US" sz="2400" dirty="0">
                <a:solidFill>
                  <a:srgbClr val="FFFF00"/>
                </a:solidFill>
                <a:ea typeface="ＭＳ Ｐゴシック" pitchFamily="1" charset="-128"/>
                <a:cs typeface="ＭＳ Ｐゴシック" pitchFamily="1" charset="-128"/>
              </a:rPr>
              <a:t>and World Psychiatric Association Section on HIV/AIDS Psychiatry</a:t>
            </a:r>
          </a:p>
        </p:txBody>
      </p:sp>
      <p:sp>
        <p:nvSpPr>
          <p:cNvPr id="91139" name="Rectangle 3"/>
          <p:cNvSpPr>
            <a:spLocks noGrp="1" noChangeArrowheads="1"/>
          </p:cNvSpPr>
          <p:nvPr>
            <p:ph type="body" idx="1"/>
          </p:nvPr>
        </p:nvSpPr>
        <p:spPr>
          <a:xfrm>
            <a:off x="131097" y="1524000"/>
            <a:ext cx="8881806" cy="5334000"/>
          </a:xfrm>
        </p:spPr>
        <p:txBody>
          <a:bodyPr>
            <a:normAutofit fontScale="92500" lnSpcReduction="10000"/>
          </a:bodyPr>
          <a:lstStyle/>
          <a:p>
            <a:pPr eaLnBrk="1" hangingPunct="1">
              <a:lnSpc>
                <a:spcPct val="90000"/>
              </a:lnSpc>
            </a:pPr>
            <a:r>
              <a:rPr lang="en-US" dirty="0">
                <a:ea typeface="ＭＳ Ｐゴシック" pitchFamily="1" charset="-128"/>
                <a:cs typeface="ＭＳ Ｐゴシック" pitchFamily="1" charset="-128"/>
              </a:rPr>
              <a:t>Founded 2003, meets annually at the APM</a:t>
            </a:r>
          </a:p>
          <a:p>
            <a:pPr eaLnBrk="1" hangingPunct="1">
              <a:lnSpc>
                <a:spcPct val="90000"/>
              </a:lnSpc>
            </a:pPr>
            <a:r>
              <a:rPr lang="en-US" dirty="0">
                <a:ea typeface="ＭＳ Ｐゴシック" pitchFamily="1" charset="-128"/>
                <a:cs typeface="ＭＳ Ｐゴシック" pitchFamily="1" charset="-128"/>
              </a:rPr>
              <a:t>To develop networks</a:t>
            </a:r>
          </a:p>
          <a:p>
            <a:pPr eaLnBrk="1" hangingPunct="1">
              <a:lnSpc>
                <a:spcPct val="90000"/>
              </a:lnSpc>
            </a:pPr>
            <a:r>
              <a:rPr lang="en-US" dirty="0">
                <a:ea typeface="ＭＳ Ｐゴシック" pitchFamily="1" charset="-128"/>
                <a:cs typeface="ＭＳ Ｐゴシック" pitchFamily="1" charset="-128"/>
              </a:rPr>
              <a:t>To present work and share findings</a:t>
            </a:r>
          </a:p>
          <a:p>
            <a:pPr eaLnBrk="1" hangingPunct="1">
              <a:lnSpc>
                <a:spcPct val="90000"/>
              </a:lnSpc>
            </a:pPr>
            <a:r>
              <a:rPr lang="en-US" dirty="0">
                <a:ea typeface="ＭＳ Ｐゴシック" pitchFamily="1" charset="-128"/>
                <a:cs typeface="ＭＳ Ｐゴシック" pitchFamily="1" charset="-128"/>
              </a:rPr>
              <a:t>To develop consensus on treatment</a:t>
            </a:r>
          </a:p>
          <a:p>
            <a:pPr eaLnBrk="1" hangingPunct="1">
              <a:lnSpc>
                <a:spcPct val="90000"/>
              </a:lnSpc>
            </a:pPr>
            <a:r>
              <a:rPr lang="en-US" dirty="0">
                <a:ea typeface="ＭＳ Ｐゴシック" pitchFamily="1" charset="-128"/>
                <a:cs typeface="ＭＳ Ｐゴシック" pitchFamily="1" charset="-128"/>
              </a:rPr>
              <a:t>To develop collaborative research</a:t>
            </a:r>
          </a:p>
          <a:p>
            <a:pPr eaLnBrk="1" hangingPunct="1">
              <a:lnSpc>
                <a:spcPct val="90000"/>
              </a:lnSpc>
            </a:pPr>
            <a:r>
              <a:rPr lang="en-US" dirty="0">
                <a:ea typeface="ＭＳ Ｐゴシック" pitchFamily="1" charset="-128"/>
                <a:cs typeface="ＭＳ Ｐゴシック" pitchFamily="1" charset="-128"/>
              </a:rPr>
              <a:t>To educate other clinicians and trainees</a:t>
            </a:r>
          </a:p>
          <a:p>
            <a:pPr>
              <a:lnSpc>
                <a:spcPct val="90000"/>
              </a:lnSpc>
            </a:pPr>
            <a:r>
              <a:rPr lang="en-US" dirty="0">
                <a:ea typeface="ＭＳ Ｐゴシック" pitchFamily="1" charset="-128"/>
                <a:cs typeface="ＭＳ Ｐゴシック" pitchFamily="1" charset="-128"/>
              </a:rPr>
              <a:t>Has 337 mental health clinician members</a:t>
            </a:r>
          </a:p>
          <a:p>
            <a:pPr>
              <a:lnSpc>
                <a:spcPct val="90000"/>
              </a:lnSpc>
            </a:pPr>
            <a:r>
              <a:rPr lang="en-US" dirty="0">
                <a:ea typeface="ＭＳ Ｐゴシック" pitchFamily="1" charset="-128"/>
                <a:cs typeface="ＭＳ Ｐゴシック" pitchFamily="1" charset="-128"/>
              </a:rPr>
              <a:t>We welcome new members</a:t>
            </a:r>
          </a:p>
          <a:p>
            <a:pPr>
              <a:lnSpc>
                <a:spcPct val="90000"/>
              </a:lnSpc>
            </a:pPr>
            <a:r>
              <a:rPr lang="en-US" dirty="0">
                <a:ea typeface="ＭＳ Ｐゴシック" pitchFamily="1" charset="-128"/>
                <a:cs typeface="ＭＳ Ｐゴシック" pitchFamily="1" charset="-128"/>
              </a:rPr>
              <a:t>Presentations at WPA meetings throughout the world</a:t>
            </a:r>
          </a:p>
          <a:p>
            <a:pPr eaLnBrk="1" hangingPunct="1">
              <a:lnSpc>
                <a:spcPct val="90000"/>
              </a:lnSpc>
            </a:pPr>
            <a:r>
              <a:rPr lang="en-US" dirty="0">
                <a:ea typeface="ＭＳ Ｐゴシック" pitchFamily="1" charset="-128"/>
                <a:cs typeface="ＭＳ Ｐゴシック" pitchFamily="1" charset="-128"/>
                <a:hlinkClick r:id="rId2"/>
              </a:rPr>
              <a:t>macohen@nyc.rr.com</a:t>
            </a:r>
            <a:r>
              <a:rPr lang="en-US" dirty="0">
                <a:ea typeface="ＭＳ Ｐゴシック" pitchFamily="1" charset="-128"/>
                <a:cs typeface="ＭＳ Ｐゴシック" pitchFamily="1" charset="-128"/>
              </a:rPr>
              <a:t> to join – no dues</a:t>
            </a:r>
          </a:p>
          <a:p>
            <a:pPr eaLnBrk="1" hangingPunct="1">
              <a:lnSpc>
                <a:spcPct val="90000"/>
              </a:lnSpc>
            </a:pPr>
            <a:r>
              <a:rPr lang="en-US" dirty="0">
                <a:ea typeface="ＭＳ Ｐゴシック" pitchFamily="1" charset="-128"/>
                <a:cs typeface="ＭＳ Ｐゴシック" pitchFamily="1" charset="-128"/>
                <a:hlinkClick r:id="rId3"/>
              </a:rPr>
              <a:t>www.apm.org/sigs/oap</a:t>
            </a:r>
            <a:endParaRPr lang="en-US" dirty="0">
              <a:ea typeface="ＭＳ Ｐゴシック" pitchFamily="1" charset="-128"/>
              <a:cs typeface="ＭＳ Ｐゴシック" pitchFamily="1" charset="-128"/>
            </a:endParaRPr>
          </a:p>
          <a:p>
            <a:pPr eaLnBrk="1" hangingPunct="1">
              <a:lnSpc>
                <a:spcPct val="90000"/>
              </a:lnSpc>
              <a:buNone/>
            </a:pPr>
            <a:endParaRPr lang="en-US" dirty="0">
              <a:ea typeface="ＭＳ Ｐゴシック" pitchFamily="1" charset="-128"/>
              <a:cs typeface="ＭＳ Ｐゴシック" pitchFamily="1" charset="-128"/>
            </a:endParaRPr>
          </a:p>
          <a:p>
            <a:pPr eaLnBrk="1" hangingPunct="1">
              <a:lnSpc>
                <a:spcPct val="90000"/>
              </a:lnSpc>
            </a:pPr>
            <a:endParaRPr lang="en-US" dirty="0">
              <a:ea typeface="ＭＳ Ｐゴシック" pitchFamily="1" charset="-128"/>
              <a:cs typeface="ＭＳ Ｐゴシック" pitchFamily="1" charset="-128"/>
            </a:endParaRPr>
          </a:p>
          <a:p>
            <a:pPr eaLnBrk="1" hangingPunct="1">
              <a:lnSpc>
                <a:spcPct val="90000"/>
              </a:lnSpc>
            </a:pPr>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334848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233"/>
          </a:xfrm>
        </p:spPr>
        <p:txBody>
          <a:bodyPr/>
          <a:lstStyle/>
          <a:p>
            <a:r>
              <a:rPr lang="en-US" dirty="0">
                <a:solidFill>
                  <a:srgbClr val="FFFF00"/>
                </a:solidFill>
              </a:rPr>
              <a:t>Prevalence of HAND </a:t>
            </a:r>
            <a:endParaRPr lang="en-US" dirty="0"/>
          </a:p>
        </p:txBody>
      </p:sp>
      <p:sp>
        <p:nvSpPr>
          <p:cNvPr id="3" name="Content Placeholder 2"/>
          <p:cNvSpPr>
            <a:spLocks noGrp="1"/>
          </p:cNvSpPr>
          <p:nvPr>
            <p:ph idx="1"/>
          </p:nvPr>
        </p:nvSpPr>
        <p:spPr>
          <a:xfrm>
            <a:off x="457200" y="1360129"/>
            <a:ext cx="8229600" cy="5497871"/>
          </a:xfrm>
        </p:spPr>
        <p:txBody>
          <a:bodyPr>
            <a:normAutofit fontScale="85000" lnSpcReduction="20000"/>
          </a:bodyPr>
          <a:lstStyle/>
          <a:p>
            <a:r>
              <a:rPr lang="en-US" dirty="0"/>
              <a:t>The prevalence of HIV-associated dementia (HAD) decreased following the development of effective combination antiretroviral therapy (ART) in 1995</a:t>
            </a:r>
          </a:p>
          <a:p>
            <a:r>
              <a:rPr lang="en-US" dirty="0"/>
              <a:t>In persons with access and adherence to ART, HAD prevalence is estimated to have decreased from 15% (MacArthur et al. 1993) to less than 5% (Heaton et al. 2010)</a:t>
            </a:r>
          </a:p>
          <a:p>
            <a:r>
              <a:rPr lang="en-US" dirty="0"/>
              <a:t>However, there has been little change in the prevalence of asymptomatic </a:t>
            </a:r>
            <a:r>
              <a:rPr lang="en-US" dirty="0" err="1"/>
              <a:t>neurocognitve</a:t>
            </a:r>
            <a:r>
              <a:rPr lang="en-US" dirty="0"/>
              <a:t> impairment (ANI) and mild </a:t>
            </a:r>
            <a:r>
              <a:rPr lang="en-US" dirty="0" err="1"/>
              <a:t>neurocognitive</a:t>
            </a:r>
            <a:r>
              <a:rPr lang="en-US" dirty="0"/>
              <a:t> impairment (MCI) (</a:t>
            </a:r>
            <a:r>
              <a:rPr lang="en-US" dirty="0" err="1"/>
              <a:t>Tozzi</a:t>
            </a:r>
            <a:r>
              <a:rPr lang="en-US" dirty="0"/>
              <a:t> et al. 2007, </a:t>
            </a:r>
            <a:r>
              <a:rPr lang="en-US" dirty="0" err="1"/>
              <a:t>Simioni</a:t>
            </a:r>
            <a:r>
              <a:rPr lang="en-US" dirty="0"/>
              <a:t> et al. 2010)</a:t>
            </a:r>
          </a:p>
          <a:p>
            <a:r>
              <a:rPr lang="en-US" dirty="0"/>
              <a:t>The prevalence of HAND in HIV is about 40 to 50%</a:t>
            </a:r>
          </a:p>
          <a:p>
            <a:r>
              <a:rPr lang="en-US" dirty="0"/>
              <a:t>The work of Heaton, </a:t>
            </a:r>
            <a:r>
              <a:rPr lang="en-US" dirty="0" err="1"/>
              <a:t>Letendre</a:t>
            </a:r>
            <a:r>
              <a:rPr lang="en-US" dirty="0"/>
              <a:t>, </a:t>
            </a:r>
            <a:r>
              <a:rPr lang="en-US" dirty="0" err="1"/>
              <a:t>Tozzi</a:t>
            </a:r>
            <a:r>
              <a:rPr lang="en-US" dirty="0"/>
              <a:t>, </a:t>
            </a:r>
            <a:r>
              <a:rPr lang="en-US" dirty="0" err="1"/>
              <a:t>Simioni</a:t>
            </a:r>
            <a:r>
              <a:rPr lang="en-US" dirty="0"/>
              <a:t>, </a:t>
            </a:r>
            <a:r>
              <a:rPr lang="en-US" dirty="0" err="1"/>
              <a:t>Cysique</a:t>
            </a:r>
            <a:r>
              <a:rPr lang="en-US" dirty="0"/>
              <a:t>, </a:t>
            </a:r>
            <a:r>
              <a:rPr lang="en-US" dirty="0" err="1"/>
              <a:t>Spudich</a:t>
            </a:r>
            <a:r>
              <a:rPr lang="en-US" dirty="0"/>
              <a:t>, and others suggests that the CNS provides an independent reservoir for HIV</a:t>
            </a:r>
          </a:p>
          <a:p>
            <a:endParaRPr lang="en-US" dirty="0"/>
          </a:p>
        </p:txBody>
      </p:sp>
    </p:spTree>
    <p:extLst>
      <p:ext uri="{BB962C8B-B14F-4D97-AF65-F5344CB8AC3E}">
        <p14:creationId xmlns:p14="http://schemas.microsoft.com/office/powerpoint/2010/main" val="27719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00"/>
                </a:solidFill>
              </a:rPr>
              <a:t>Treatment as Prevention: CNS as Independent Reservoir for HIV Replication</a:t>
            </a:r>
            <a:endParaRPr lang="en-US" sz="3600" dirty="0"/>
          </a:p>
        </p:txBody>
      </p:sp>
      <p:sp>
        <p:nvSpPr>
          <p:cNvPr id="3" name="Content Placeholder 2"/>
          <p:cNvSpPr>
            <a:spLocks noGrp="1"/>
          </p:cNvSpPr>
          <p:nvPr>
            <p:ph idx="1"/>
          </p:nvPr>
        </p:nvSpPr>
        <p:spPr>
          <a:xfrm>
            <a:off x="457200" y="1600200"/>
            <a:ext cx="8229600" cy="5122333"/>
          </a:xfrm>
        </p:spPr>
        <p:txBody>
          <a:bodyPr>
            <a:normAutofit fontScale="25000" lnSpcReduction="20000"/>
          </a:bodyPr>
          <a:lstStyle/>
          <a:p>
            <a:r>
              <a:rPr lang="en-US" sz="11200" dirty="0"/>
              <a:t>Starting ARVs as soon as the diagnosis of HIV is made may prevent the development of an independent reservoir for HIV replication in the CNS and thus prevent future development of HAND and HAD</a:t>
            </a:r>
          </a:p>
          <a:p>
            <a:r>
              <a:rPr lang="en-US" sz="11200" dirty="0"/>
              <a:t>Pre-exposure prophylaxis (</a:t>
            </a:r>
            <a:r>
              <a:rPr lang="en-US" sz="11200" dirty="0" err="1"/>
              <a:t>PrEP</a:t>
            </a:r>
            <a:r>
              <a:rPr lang="en-US" sz="11200" dirty="0"/>
              <a:t>) and post-exposure prophylaxis (PEP) can prevent HIV transmission and also can prevent HAND</a:t>
            </a:r>
          </a:p>
          <a:p>
            <a:r>
              <a:rPr lang="en-US" sz="11200" dirty="0"/>
              <a:t>Treatment as prevention of HIV, HAND, and HAD</a:t>
            </a:r>
          </a:p>
          <a:p>
            <a:endParaRPr lang="en-US" sz="11200" dirty="0"/>
          </a:p>
          <a:p>
            <a:pPr>
              <a:buNone/>
            </a:pPr>
            <a:r>
              <a:rPr lang="en-US" sz="7200" dirty="0"/>
              <a:t>Heaton RK, Franklin DR, Ellis RJ, </a:t>
            </a:r>
            <a:r>
              <a:rPr lang="en-US" sz="7200" dirty="0" err="1"/>
              <a:t>McCutchen</a:t>
            </a:r>
            <a:r>
              <a:rPr lang="en-US" sz="7200" dirty="0"/>
              <a:t> JA, </a:t>
            </a:r>
            <a:r>
              <a:rPr lang="en-US" sz="7200" dirty="0" err="1"/>
              <a:t>Letendre</a:t>
            </a:r>
            <a:r>
              <a:rPr lang="en-US" sz="7200" dirty="0"/>
              <a:t> SL et al. HIV-associated</a:t>
            </a:r>
          </a:p>
          <a:p>
            <a:pPr>
              <a:buNone/>
            </a:pPr>
            <a:r>
              <a:rPr lang="en-US" sz="7200" dirty="0"/>
              <a:t>neurocognitive disorders before and during the era of combination antiretroviral</a:t>
            </a:r>
          </a:p>
          <a:p>
            <a:pPr>
              <a:buNone/>
            </a:pPr>
            <a:r>
              <a:rPr lang="en-US" sz="7200" dirty="0"/>
              <a:t>therapy: differences in rates, nature, and predictors. J </a:t>
            </a:r>
            <a:r>
              <a:rPr lang="en-US" sz="7200" dirty="0" err="1"/>
              <a:t>Neurovirol</a:t>
            </a:r>
            <a:r>
              <a:rPr lang="en-US" sz="7200" dirty="0"/>
              <a:t>. 2011; 17:3–16</a:t>
            </a:r>
          </a:p>
          <a:p>
            <a:pPr>
              <a:buNone/>
            </a:pPr>
            <a:r>
              <a:rPr lang="en-US" sz="7200" dirty="0" err="1">
                <a:cs typeface="Apple Chancery"/>
              </a:rPr>
              <a:t>Karim</a:t>
            </a:r>
            <a:r>
              <a:rPr lang="en-US" sz="7200" dirty="0">
                <a:cs typeface="Apple Chancery"/>
              </a:rPr>
              <a:t> SSA et al. NEJM 2012;367:462</a:t>
            </a:r>
          </a:p>
          <a:p>
            <a:pPr>
              <a:buNone/>
            </a:pPr>
            <a:r>
              <a:rPr lang="en-US" sz="7200" dirty="0">
                <a:cs typeface="Apple Chancery"/>
              </a:rPr>
              <a:t>Jay SJ and </a:t>
            </a:r>
            <a:r>
              <a:rPr lang="en-US" sz="7200" dirty="0" err="1">
                <a:cs typeface="Apple Chancery"/>
              </a:rPr>
              <a:t>Gostin</a:t>
            </a:r>
            <a:r>
              <a:rPr lang="en-US" sz="7200" dirty="0">
                <a:cs typeface="Apple Chancery"/>
              </a:rPr>
              <a:t> LE. JAMA 2012 ;308:867</a:t>
            </a:r>
          </a:p>
          <a:p>
            <a:pPr>
              <a:buNone/>
            </a:pPr>
            <a:r>
              <a:rPr lang="en-US" sz="7200" dirty="0" err="1">
                <a:cs typeface="Apple Chancery"/>
              </a:rPr>
              <a:t>Marrazzo</a:t>
            </a:r>
            <a:r>
              <a:rPr lang="en-US" sz="7200" dirty="0">
                <a:cs typeface="Apple Chancery"/>
              </a:rPr>
              <a:t> JM et al. JAMA 2014:312:390. </a:t>
            </a:r>
          </a:p>
          <a:p>
            <a:pPr>
              <a:buNone/>
            </a:pPr>
            <a:endParaRPr lang="en-US" sz="7200" dirty="0"/>
          </a:p>
          <a:p>
            <a:pPr>
              <a:buNone/>
            </a:pPr>
            <a:r>
              <a:rPr lang="en-US" sz="9600" dirty="0"/>
              <a:t> </a:t>
            </a:r>
          </a:p>
          <a:p>
            <a:pPr marL="0" indent="0">
              <a:buNone/>
            </a:pPr>
            <a:endParaRPr lang="en-US" sz="11200" dirty="0"/>
          </a:p>
          <a:p>
            <a:pPr>
              <a:buNone/>
            </a:pPr>
            <a:endParaRPr lang="en-US" sz="11200" dirty="0"/>
          </a:p>
          <a:p>
            <a:pPr>
              <a:buNone/>
            </a:pPr>
            <a:endParaRPr lang="en-US" sz="8600" dirty="0"/>
          </a:p>
          <a:p>
            <a:pPr>
              <a:buNone/>
            </a:pPr>
            <a:endParaRPr lang="en-US" sz="5400" dirty="0"/>
          </a:p>
          <a:p>
            <a:pPr>
              <a:buNone/>
            </a:pPr>
            <a:endParaRPr lang="en-US" sz="5400" dirty="0"/>
          </a:p>
          <a:p>
            <a:pPr>
              <a:buNone/>
            </a:pPr>
            <a:endParaRPr lang="en-US" sz="5400" dirty="0"/>
          </a:p>
          <a:p>
            <a:pPr>
              <a:buNone/>
            </a:pPr>
            <a:endParaRPr lang="en-US" sz="5400" dirty="0"/>
          </a:p>
          <a:p>
            <a:pPr>
              <a:buNone/>
            </a:pPr>
            <a:endParaRPr lang="en-US" sz="4480" dirty="0"/>
          </a:p>
          <a:p>
            <a:pPr>
              <a:buNone/>
            </a:pPr>
            <a:endParaRPr lang="en-US" dirty="0"/>
          </a:p>
          <a:p>
            <a:pPr>
              <a:buNone/>
            </a:pPr>
            <a:r>
              <a:rPr lang="en-US" sz="2200" dirty="0"/>
              <a:t> </a:t>
            </a:r>
          </a:p>
        </p:txBody>
      </p:sp>
    </p:spTree>
    <p:extLst>
      <p:ext uri="{BB962C8B-B14F-4D97-AF65-F5344CB8AC3E}">
        <p14:creationId xmlns:p14="http://schemas.microsoft.com/office/powerpoint/2010/main" val="85004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33"/>
            <a:ext cx="8229600" cy="1100667"/>
          </a:xfrm>
        </p:spPr>
        <p:txBody>
          <a:bodyPr/>
          <a:lstStyle/>
          <a:p>
            <a:r>
              <a:rPr lang="en-US" dirty="0">
                <a:solidFill>
                  <a:srgbClr val="FFFF00"/>
                </a:solidFill>
              </a:rPr>
              <a:t>Prevalence of HAND in the ART Era</a:t>
            </a:r>
          </a:p>
        </p:txBody>
      </p:sp>
      <p:sp>
        <p:nvSpPr>
          <p:cNvPr id="3" name="Content Placeholder 2"/>
          <p:cNvSpPr>
            <a:spLocks noGrp="1"/>
          </p:cNvSpPr>
          <p:nvPr>
            <p:ph idx="1"/>
          </p:nvPr>
        </p:nvSpPr>
        <p:spPr>
          <a:xfrm>
            <a:off x="330199" y="1244600"/>
            <a:ext cx="8644467" cy="5613400"/>
          </a:xfrm>
        </p:spPr>
        <p:txBody>
          <a:bodyPr>
            <a:normAutofit fontScale="25000" lnSpcReduction="20000"/>
          </a:bodyPr>
          <a:lstStyle/>
          <a:p>
            <a:r>
              <a:rPr lang="en-US" sz="8000" dirty="0"/>
              <a:t>Current Estimate is about 40% to 50%</a:t>
            </a:r>
          </a:p>
          <a:p>
            <a:pPr>
              <a:buNone/>
            </a:pPr>
            <a:r>
              <a:rPr lang="en-US" sz="4800" dirty="0" err="1"/>
              <a:t>Cysique</a:t>
            </a:r>
            <a:r>
              <a:rPr lang="en-US" sz="4800" dirty="0"/>
              <a:t> LA, </a:t>
            </a:r>
            <a:r>
              <a:rPr lang="en-US" sz="4800" dirty="0" err="1"/>
              <a:t>Maruff</a:t>
            </a:r>
            <a:r>
              <a:rPr lang="en-US" sz="4800" dirty="0"/>
              <a:t> P, Brew BJ. Prevalence and pattern of neuropsychological impairment in human immunodeficiency virus- infected/acquired immunodeficiency syndrome (HIV/AIDS) patients across pre- and post-highly active antiretroviral therapy eras: a combined study of two cohorts. J </a:t>
            </a:r>
            <a:r>
              <a:rPr lang="en-US" sz="4800" dirty="0" err="1"/>
              <a:t>Neurovirol</a:t>
            </a:r>
            <a:r>
              <a:rPr lang="en-US" sz="4800" dirty="0"/>
              <a:t> 2004; 10:350–357</a:t>
            </a:r>
          </a:p>
          <a:p>
            <a:pPr>
              <a:buNone/>
            </a:pPr>
            <a:r>
              <a:rPr lang="en-US" sz="4800" dirty="0" err="1"/>
              <a:t>Cysique</a:t>
            </a:r>
            <a:r>
              <a:rPr lang="en-US" sz="4800" dirty="0"/>
              <a:t> L, Murray JM, Dunbar M, </a:t>
            </a:r>
            <a:r>
              <a:rPr lang="en-US" sz="4800" dirty="0" err="1"/>
              <a:t>Jeyakumar</a:t>
            </a:r>
            <a:r>
              <a:rPr lang="en-US" sz="4800" dirty="0"/>
              <a:t> V, Brew BJ. A screening algorithm for HIV-associated </a:t>
            </a:r>
            <a:r>
              <a:rPr lang="en-US" sz="4800" dirty="0" err="1"/>
              <a:t>neurocognitive</a:t>
            </a:r>
            <a:r>
              <a:rPr lang="en-US" sz="4800" dirty="0"/>
              <a:t> disorders. HIV Medicine 2010;11:642-649.</a:t>
            </a:r>
          </a:p>
          <a:p>
            <a:pPr>
              <a:buNone/>
            </a:pPr>
            <a:r>
              <a:rPr lang="en-US" sz="4800" dirty="0"/>
              <a:t>Heaton R, Franklin D, Clifford D et al. Persistence and progression of HIV-associated </a:t>
            </a:r>
            <a:r>
              <a:rPr lang="en-US" sz="4800" dirty="0" err="1"/>
              <a:t>neurocognitive</a:t>
            </a:r>
            <a:r>
              <a:rPr lang="en-US" sz="4800" dirty="0"/>
              <a:t> impairment (NCI) in the era of combination antiretroviral therapy (CART) and the role of </a:t>
            </a:r>
            <a:r>
              <a:rPr lang="en-US" sz="4800" dirty="0" err="1"/>
              <a:t>comorbidities</a:t>
            </a:r>
            <a:r>
              <a:rPr lang="en-US" sz="4800" dirty="0"/>
              <a:t>: the CHARTER study. 5th International AIDS Society Conference on HIV Pathogenesis, Treatment and Prevention. Cape Town, South Africa. July, 2009. (</a:t>
            </a:r>
            <a:r>
              <a:rPr lang="en-US" sz="4800" dirty="0" err="1"/>
              <a:t>Abst</a:t>
            </a:r>
            <a:r>
              <a:rPr lang="en-US" sz="4800" dirty="0"/>
              <a:t>)</a:t>
            </a:r>
          </a:p>
          <a:p>
            <a:pPr>
              <a:buNone/>
            </a:pPr>
            <a:r>
              <a:rPr lang="en-US" sz="4800" dirty="0"/>
              <a:t>Heaton RK, Clifford D, Franklin DR, Woods SP et al. for the CHARTER Group. HIV-associated </a:t>
            </a:r>
            <a:r>
              <a:rPr lang="en-US" sz="4800" dirty="0" err="1"/>
              <a:t>neurocognitive</a:t>
            </a:r>
            <a:r>
              <a:rPr lang="en-US" sz="4800" dirty="0"/>
              <a:t> disorders persist in the era of potent antiretroviral therapy: CHARTER Study. Neurology 2010; 75:2087–2096</a:t>
            </a:r>
          </a:p>
          <a:p>
            <a:pPr>
              <a:buNone/>
            </a:pPr>
            <a:r>
              <a:rPr lang="en-US" sz="4800" dirty="0"/>
              <a:t>Heaton RK, Franklin DR, Ellis RJ, </a:t>
            </a:r>
            <a:r>
              <a:rPr lang="en-US" sz="4800" dirty="0" err="1"/>
              <a:t>McCutchen</a:t>
            </a:r>
            <a:r>
              <a:rPr lang="en-US" sz="4800" dirty="0"/>
              <a:t> JA, </a:t>
            </a:r>
            <a:r>
              <a:rPr lang="en-US" sz="4800" dirty="0" err="1"/>
              <a:t>Letendre</a:t>
            </a:r>
            <a:r>
              <a:rPr lang="en-US" sz="4800" dirty="0"/>
              <a:t> SL et al. HIV-associated </a:t>
            </a:r>
            <a:r>
              <a:rPr lang="en-US" sz="4800" dirty="0" err="1"/>
              <a:t>neurocognitive</a:t>
            </a:r>
            <a:r>
              <a:rPr lang="en-US" sz="4800" dirty="0"/>
              <a:t> disorders before and during the era of combination antiretroviral therapy: differences in rates, nature, and predictors. J </a:t>
            </a:r>
            <a:r>
              <a:rPr lang="en-US" sz="4800" dirty="0" err="1"/>
              <a:t>Neurovirol</a:t>
            </a:r>
            <a:r>
              <a:rPr lang="en-US" sz="4800" dirty="0"/>
              <a:t>. 2011; 17:3–16</a:t>
            </a:r>
          </a:p>
          <a:p>
            <a:pPr>
              <a:buNone/>
            </a:pPr>
            <a:r>
              <a:rPr lang="en-US" sz="4800" dirty="0" err="1"/>
              <a:t>Goodkin</a:t>
            </a:r>
            <a:r>
              <a:rPr lang="en-US" sz="4800" dirty="0"/>
              <a:t> K, Cahn P, </a:t>
            </a:r>
            <a:r>
              <a:rPr lang="en-US" sz="4800" dirty="0" err="1"/>
              <a:t>Concha</a:t>
            </a:r>
            <a:r>
              <a:rPr lang="en-US" sz="4800" dirty="0"/>
              <a:t> M et al. Prevalence of HIV-1-associated </a:t>
            </a:r>
            <a:r>
              <a:rPr lang="en-US" sz="4800" dirty="0" err="1"/>
              <a:t>Neurocognitive</a:t>
            </a:r>
            <a:r>
              <a:rPr lang="en-US" sz="4800" dirty="0"/>
              <a:t> Disorders in Argentina. 5th International AIDS Society Conference on HIV Pathogenesis, Treatment and Prevention. Cape Town, South Africa. July, 2009. (</a:t>
            </a:r>
            <a:r>
              <a:rPr lang="en-US" sz="4800" dirty="0" err="1"/>
              <a:t>Abst</a:t>
            </a:r>
            <a:r>
              <a:rPr lang="en-US" sz="4800" dirty="0"/>
              <a:t>)</a:t>
            </a:r>
          </a:p>
          <a:p>
            <a:pPr>
              <a:buNone/>
            </a:pPr>
            <a:r>
              <a:rPr lang="en-US" sz="4800" dirty="0"/>
              <a:t>Garvey L, </a:t>
            </a:r>
            <a:r>
              <a:rPr lang="en-US" sz="4800" dirty="0" err="1"/>
              <a:t>Yerrakalva</a:t>
            </a:r>
            <a:r>
              <a:rPr lang="en-US" sz="4800" dirty="0"/>
              <a:t> D, Winston A. High rates of asymptomatic </a:t>
            </a:r>
            <a:r>
              <a:rPr lang="en-US" sz="4800" dirty="0" err="1"/>
              <a:t>neurocognitive</a:t>
            </a:r>
            <a:r>
              <a:rPr lang="en-US" sz="4800" dirty="0"/>
              <a:t> impairment (</a:t>
            </a:r>
            <a:r>
              <a:rPr lang="en-US" sz="4800" dirty="0" err="1"/>
              <a:t>aNCI</a:t>
            </a:r>
            <a:r>
              <a:rPr lang="en-US" sz="4800" dirty="0"/>
              <a:t>) in HIV-1 infected subjects receiving stable combination anti-retroviral therapy (CART) with undetectable plasma HIV RNA. 5th International AIDS Society Conference on HIV Pathogenesis, Treatment and Prevention. Cape Town, South Africa. July, 2009. (</a:t>
            </a:r>
            <a:r>
              <a:rPr lang="en-US" sz="4800" dirty="0" err="1"/>
              <a:t>Abst</a:t>
            </a:r>
            <a:r>
              <a:rPr lang="en-US" sz="4800" dirty="0"/>
              <a:t>)</a:t>
            </a:r>
          </a:p>
          <a:p>
            <a:pPr>
              <a:buNone/>
            </a:pPr>
            <a:r>
              <a:rPr lang="en-US" sz="4800" dirty="0" err="1"/>
              <a:t>Vassallo</a:t>
            </a:r>
            <a:r>
              <a:rPr lang="en-US" sz="4800" dirty="0"/>
              <a:t> M, Harvey-Langton A, </a:t>
            </a:r>
            <a:r>
              <a:rPr lang="en-US" sz="4800" dirty="0" err="1"/>
              <a:t>Malandain</a:t>
            </a:r>
            <a:r>
              <a:rPr lang="en-US" sz="4800" dirty="0"/>
              <a:t> G et al. The </a:t>
            </a:r>
            <a:r>
              <a:rPr lang="en-US" sz="4800" dirty="0" err="1"/>
              <a:t>Neuradapt</a:t>
            </a:r>
            <a:r>
              <a:rPr lang="en-US" sz="4800" dirty="0"/>
              <a:t> Study: Clinical, Radiological and </a:t>
            </a:r>
            <a:r>
              <a:rPr lang="en-US" sz="4800" dirty="0" err="1"/>
              <a:t>Immunovirologic</a:t>
            </a:r>
            <a:r>
              <a:rPr lang="en-US" sz="4800" dirty="0"/>
              <a:t> Findings in Patients with HIV-associated </a:t>
            </a:r>
            <a:r>
              <a:rPr lang="en-US" sz="4800" dirty="0" err="1"/>
              <a:t>Neurocognitive</a:t>
            </a:r>
            <a:r>
              <a:rPr lang="en-US" sz="4800" dirty="0"/>
              <a:t> Disorders. 17th Conference on Retroviruses and Opportunistic Infections. San Francisco, United States of America. February, 2010. (</a:t>
            </a:r>
            <a:r>
              <a:rPr lang="en-US" sz="4800" dirty="0" err="1"/>
              <a:t>Abst</a:t>
            </a:r>
            <a:r>
              <a:rPr lang="en-US" sz="4800" dirty="0"/>
              <a:t>) </a:t>
            </a:r>
          </a:p>
          <a:p>
            <a:pPr>
              <a:buNone/>
            </a:pPr>
            <a:r>
              <a:rPr lang="en-US" sz="4800" dirty="0" err="1"/>
              <a:t>Ciccarelli</a:t>
            </a:r>
            <a:r>
              <a:rPr lang="en-US" sz="4800" dirty="0"/>
              <a:t> N, </a:t>
            </a:r>
            <a:r>
              <a:rPr lang="en-US" sz="4800" dirty="0" err="1"/>
              <a:t>Fabbiani</a:t>
            </a:r>
            <a:r>
              <a:rPr lang="en-US" sz="4800" dirty="0"/>
              <a:t> M, Di </a:t>
            </a:r>
            <a:r>
              <a:rPr lang="en-US" sz="4800" dirty="0" err="1"/>
              <a:t>Giambenedetto</a:t>
            </a:r>
            <a:r>
              <a:rPr lang="en-US" sz="4800" dirty="0"/>
              <a:t> S et al. Prevalence and Correlates of Minor </a:t>
            </a:r>
            <a:r>
              <a:rPr lang="en-US" sz="4800" dirty="0" err="1"/>
              <a:t>Neurocognitive</a:t>
            </a:r>
            <a:r>
              <a:rPr lang="en-US" sz="4800" dirty="0"/>
              <a:t> Disorders in Asymptomatic HIV-infected Outpatients. 17th Conference on Retroviruses and Opportunistic Infections. San Francisco, United States of America. February, 2010. (</a:t>
            </a:r>
            <a:r>
              <a:rPr lang="en-US" sz="4800" dirty="0" err="1"/>
              <a:t>Abst</a:t>
            </a:r>
            <a:r>
              <a:rPr lang="en-US" sz="4800" dirty="0"/>
              <a:t>)</a:t>
            </a:r>
          </a:p>
          <a:p>
            <a:pPr>
              <a:buNone/>
            </a:pPr>
            <a:r>
              <a:rPr lang="en-US" sz="4800" dirty="0"/>
              <a:t>Robertson KR, </a:t>
            </a:r>
            <a:r>
              <a:rPr lang="en-US" sz="4800" dirty="0" err="1"/>
              <a:t>Smurzynski</a:t>
            </a:r>
            <a:r>
              <a:rPr lang="en-US" sz="4800" dirty="0"/>
              <a:t> M, Parsons TD, Wu K, Bosch RJ, Wu </a:t>
            </a:r>
            <a:r>
              <a:rPr lang="en-US" sz="4800" dirty="0" err="1"/>
              <a:t>J,McArthur</a:t>
            </a:r>
            <a:r>
              <a:rPr lang="en-US" sz="4800" dirty="0"/>
              <a:t> JC, Collier AC, Evans SR, Ellis RJ. The prevalence and incidence of </a:t>
            </a:r>
            <a:r>
              <a:rPr lang="en-US" sz="4800" dirty="0" err="1"/>
              <a:t>neurocognitive</a:t>
            </a:r>
            <a:r>
              <a:rPr lang="en-US" sz="4800" dirty="0"/>
              <a:t> impairment in the HAART era. AIDS 2007;  21:1915–1921</a:t>
            </a:r>
          </a:p>
          <a:p>
            <a:pPr>
              <a:buNone/>
            </a:pPr>
            <a:r>
              <a:rPr lang="en-US" sz="4800" dirty="0"/>
              <a:t>Royal W, </a:t>
            </a:r>
            <a:r>
              <a:rPr lang="en-US" sz="4800" dirty="0" err="1"/>
              <a:t>Akomolafe</a:t>
            </a:r>
            <a:r>
              <a:rPr lang="en-US" sz="4800" dirty="0"/>
              <a:t> A, </a:t>
            </a:r>
            <a:r>
              <a:rPr lang="en-US" sz="4800" dirty="0" err="1"/>
              <a:t>Habib</a:t>
            </a:r>
            <a:r>
              <a:rPr lang="en-US" sz="4800" dirty="0"/>
              <a:t> A et al. </a:t>
            </a:r>
            <a:r>
              <a:rPr lang="en-US" sz="4800" dirty="0" err="1"/>
              <a:t>Neurocognitive</a:t>
            </a:r>
            <a:r>
              <a:rPr lang="en-US" sz="4800" dirty="0"/>
              <a:t> Impairment and HIV in Nigeria: Functional and </a:t>
            </a:r>
            <a:r>
              <a:rPr lang="en-US" sz="4800" dirty="0" err="1"/>
              <a:t>Virologic</a:t>
            </a:r>
            <a:r>
              <a:rPr lang="en-US" sz="4800" dirty="0"/>
              <a:t> Correlates. 17th Conference on Retroviruses and Opportunistic Infections. San Francisco, United States of America. February, 2010. (</a:t>
            </a:r>
            <a:r>
              <a:rPr lang="en-US" sz="4800" dirty="0" err="1"/>
              <a:t>Abst</a:t>
            </a:r>
            <a:r>
              <a:rPr lang="en-US" sz="4800" dirty="0"/>
              <a:t>)</a:t>
            </a:r>
          </a:p>
          <a:p>
            <a:pPr>
              <a:buNone/>
            </a:pPr>
            <a:r>
              <a:rPr lang="en-US" sz="4800" dirty="0" err="1"/>
              <a:t>Simioni</a:t>
            </a:r>
            <a:r>
              <a:rPr lang="en-US" sz="4800" dirty="0"/>
              <a:t> S, </a:t>
            </a:r>
            <a:r>
              <a:rPr lang="en-US" sz="4800" dirty="0" err="1"/>
              <a:t>Cavassini</a:t>
            </a:r>
            <a:r>
              <a:rPr lang="en-US" sz="4800" dirty="0"/>
              <a:t> M, </a:t>
            </a:r>
            <a:r>
              <a:rPr lang="en-US" sz="4800" dirty="0" err="1"/>
              <a:t>Annoni</a:t>
            </a:r>
            <a:r>
              <a:rPr lang="en-US" sz="4800" dirty="0"/>
              <a:t> JM, </a:t>
            </a:r>
            <a:r>
              <a:rPr lang="en-US" sz="4800" dirty="0" err="1"/>
              <a:t>Rimbault</a:t>
            </a:r>
            <a:r>
              <a:rPr lang="en-US" sz="4800" dirty="0"/>
              <a:t> Abraham A, </a:t>
            </a:r>
            <a:r>
              <a:rPr lang="en-US" sz="4800" dirty="0" err="1"/>
              <a:t>Bourquin</a:t>
            </a:r>
            <a:r>
              <a:rPr lang="en-US" sz="4800" dirty="0"/>
              <a:t> I, </a:t>
            </a:r>
            <a:r>
              <a:rPr lang="en-US" sz="4800" dirty="0" err="1"/>
              <a:t>Schiffer</a:t>
            </a:r>
            <a:r>
              <a:rPr lang="en-US" sz="4800" dirty="0"/>
              <a:t> V, </a:t>
            </a:r>
            <a:r>
              <a:rPr lang="en-US" sz="4800" dirty="0" err="1"/>
              <a:t>Calmy</a:t>
            </a:r>
            <a:r>
              <a:rPr lang="en-US" sz="4800" dirty="0"/>
              <a:t> A, </a:t>
            </a:r>
            <a:r>
              <a:rPr lang="en-US" sz="4800" dirty="0" err="1"/>
              <a:t>Chave</a:t>
            </a:r>
            <a:r>
              <a:rPr lang="en-US" sz="4800" dirty="0"/>
              <a:t> JP, </a:t>
            </a:r>
            <a:r>
              <a:rPr lang="en-US" sz="4800" dirty="0" err="1"/>
              <a:t>Giacobini</a:t>
            </a:r>
            <a:r>
              <a:rPr lang="en-US" sz="4800" dirty="0"/>
              <a:t> E, </a:t>
            </a:r>
            <a:r>
              <a:rPr lang="en-US" sz="4800" dirty="0" err="1"/>
              <a:t>Hirschel</a:t>
            </a:r>
            <a:r>
              <a:rPr lang="en-US" sz="4800" dirty="0"/>
              <a:t> B, Du </a:t>
            </a:r>
            <a:r>
              <a:rPr lang="en-US" sz="4800" dirty="0" err="1"/>
              <a:t>Pasquier</a:t>
            </a:r>
            <a:r>
              <a:rPr lang="en-US" sz="4800" dirty="0"/>
              <a:t> RA (2010) Cognitive dysfunction in HIV patients despite long-standing suppression of </a:t>
            </a:r>
            <a:r>
              <a:rPr lang="en-US" sz="4800" dirty="0" err="1"/>
              <a:t>viremia</a:t>
            </a:r>
            <a:r>
              <a:rPr lang="en-US" sz="4800" dirty="0"/>
              <a:t>. AIDS 24:1243– 1250</a:t>
            </a:r>
          </a:p>
          <a:p>
            <a:pPr>
              <a:buNone/>
            </a:pPr>
            <a:r>
              <a:rPr lang="en-US" sz="4800" dirty="0"/>
              <a:t> </a:t>
            </a:r>
          </a:p>
          <a:p>
            <a:pPr>
              <a:buNone/>
            </a:pPr>
            <a:endParaRPr lang="en-US" dirty="0"/>
          </a:p>
        </p:txBody>
      </p:sp>
    </p:spTree>
    <p:extLst>
      <p:ext uri="{BB962C8B-B14F-4D97-AF65-F5344CB8AC3E}">
        <p14:creationId xmlns:p14="http://schemas.microsoft.com/office/powerpoint/2010/main" val="275878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normAutofit fontScale="90000"/>
          </a:bodyPr>
          <a:lstStyle/>
          <a:p>
            <a:pPr eaLnBrk="1" hangingPunct="1">
              <a:defRPr/>
            </a:pPr>
            <a:r>
              <a:rPr lang="en-US" dirty="0">
                <a:solidFill>
                  <a:srgbClr val="FFFF00"/>
                </a:solidFill>
                <a:ea typeface="+mj-ea"/>
              </a:rPr>
              <a:t>Prevalence of </a:t>
            </a:r>
            <a:r>
              <a:rPr lang="en-US" dirty="0" err="1">
                <a:solidFill>
                  <a:srgbClr val="FFFF00"/>
                </a:solidFill>
                <a:ea typeface="+mj-ea"/>
              </a:rPr>
              <a:t>Neurocognitive</a:t>
            </a:r>
            <a:r>
              <a:rPr lang="en-US" dirty="0">
                <a:solidFill>
                  <a:srgbClr val="FFFF00"/>
                </a:solidFill>
                <a:ea typeface="+mj-ea"/>
              </a:rPr>
              <a:t> Impairment </a:t>
            </a:r>
            <a:r>
              <a:rPr lang="en-US" dirty="0">
                <a:solidFill>
                  <a:srgbClr val="FFFF00"/>
                </a:solidFill>
              </a:rPr>
              <a:t>in Relation to</a:t>
            </a:r>
            <a:r>
              <a:rPr lang="en-US" dirty="0">
                <a:solidFill>
                  <a:srgbClr val="FFFF00"/>
                </a:solidFill>
                <a:ea typeface="+mj-ea"/>
              </a:rPr>
              <a:t> ART Era</a:t>
            </a:r>
          </a:p>
        </p:txBody>
      </p:sp>
      <p:pic>
        <p:nvPicPr>
          <p:cNvPr id="43011" name="Picture 3"/>
          <p:cNvPicPr>
            <a:picLocks noChangeAspect="1" noChangeArrowheads="1"/>
          </p:cNvPicPr>
          <p:nvPr/>
        </p:nvPicPr>
        <p:blipFill>
          <a:blip r:embed="rId3"/>
          <a:srcRect/>
          <a:stretch>
            <a:fillRect/>
          </a:stretch>
        </p:blipFill>
        <p:spPr bwMode="auto">
          <a:xfrm>
            <a:off x="962026" y="1625600"/>
            <a:ext cx="6988479" cy="5232400"/>
          </a:xfrm>
          <a:prstGeom prst="rect">
            <a:avLst/>
          </a:prstGeom>
          <a:noFill/>
          <a:ln w="9525">
            <a:noFill/>
            <a:miter lim="800000"/>
            <a:headEnd/>
            <a:tailEnd/>
          </a:ln>
        </p:spPr>
      </p:pic>
    </p:spTree>
    <p:extLst>
      <p:ext uri="{BB962C8B-B14F-4D97-AF65-F5344CB8AC3E}">
        <p14:creationId xmlns:p14="http://schemas.microsoft.com/office/powerpoint/2010/main" val="2316926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2078</TotalTime>
  <Words>4388</Words>
  <Application>Microsoft Macintosh PowerPoint</Application>
  <PresentationFormat>On-screen Show (4:3)</PresentationFormat>
  <Paragraphs>789</Paragraphs>
  <Slides>56</Slides>
  <Notes>29</Notes>
  <HiddenSlides>0</HiddenSlides>
  <MMClips>0</MMClips>
  <ScaleCrop>false</ScaleCrop>
  <HeadingPairs>
    <vt:vector size="8" baseType="variant">
      <vt:variant>
        <vt:lpstr>Fonts Used</vt:lpstr>
      </vt:variant>
      <vt:variant>
        <vt:i4>4</vt:i4>
      </vt:variant>
      <vt:variant>
        <vt:lpstr>Theme</vt:lpstr>
      </vt:variant>
      <vt:variant>
        <vt:i4>2</vt:i4>
      </vt:variant>
      <vt:variant>
        <vt:lpstr>Links</vt:lpstr>
      </vt:variant>
      <vt:variant>
        <vt:i4>1</vt:i4>
      </vt:variant>
      <vt:variant>
        <vt:lpstr>Slide Titles</vt:lpstr>
      </vt:variant>
      <vt:variant>
        <vt:i4>56</vt:i4>
      </vt:variant>
    </vt:vector>
  </HeadingPairs>
  <TitlesOfParts>
    <vt:vector size="63" baseType="lpstr">
      <vt:lpstr>Arial</vt:lpstr>
      <vt:lpstr>Calibri</vt:lpstr>
      <vt:lpstr>Times New Roman</vt:lpstr>
      <vt:lpstr>Wingdings</vt:lpstr>
      <vt:lpstr>Office Theme</vt:lpstr>
      <vt:lpstr>1_Office Theme</vt:lpstr>
      <vt:lpstr>Macintosh%20HD:Users:maryanncohen:Documents:My%20Documents:Differentiation%20of%20delirium%20and%20dementia%20in%20Persons%20with%20HIV.docx!OLE_LINK1</vt:lpstr>
      <vt:lpstr>  A Practical Approach to HIV-Associated Neurocognitive Disorders   </vt:lpstr>
      <vt:lpstr>PowerPoint Presentation</vt:lpstr>
      <vt:lpstr>Disclosure: Mary Ann Adler Cohen, MD</vt:lpstr>
      <vt:lpstr>Introduction</vt:lpstr>
      <vt:lpstr>Outline of Presentation</vt:lpstr>
      <vt:lpstr>Prevalence of HAND </vt:lpstr>
      <vt:lpstr>Treatment as Prevention: CNS as Independent Reservoir for HIV Replication</vt:lpstr>
      <vt:lpstr>Prevalence of HAND in the ART Era</vt:lpstr>
      <vt:lpstr>Prevalence of Neurocognitive Impairment in Relation to ART Era</vt:lpstr>
      <vt:lpstr>Definitions of Mild Cognitive Syndromes, Dementia, and Delirium</vt:lpstr>
      <vt:lpstr>Delirium – Terms Used</vt:lpstr>
      <vt:lpstr>Delirium Subtypes</vt:lpstr>
      <vt:lpstr>Delirium vs. Dementia</vt:lpstr>
      <vt:lpstr>Signs and Symptoms of  Normal Aging versus Dementia</vt:lpstr>
      <vt:lpstr>Neuropsychological Profile  Normal Aging versus Dementia</vt:lpstr>
      <vt:lpstr>Cortical versus Subcortical Dementia</vt:lpstr>
      <vt:lpstr>Neuropsychological Profile  Normal Aging versus Dementia</vt:lpstr>
      <vt:lpstr> Definition and Classification of HIV-Associated Neurocognitive Disorders (HANDs) </vt:lpstr>
      <vt:lpstr> HIV-Associated Neurocognitive Profile </vt:lpstr>
      <vt:lpstr>Differentiating Delirium from  HIV- Associated Dementia</vt:lpstr>
      <vt:lpstr> Clinical Pearls for Differential Diagnosis of Psychiatric Symptoms in HIV and AIDS </vt:lpstr>
      <vt:lpstr> Clinical Pearls for Prevention and Recognition of HANDs </vt:lpstr>
      <vt:lpstr> Clinical Pearls for Prevention and Recognition of Cognitive Disorders </vt:lpstr>
      <vt:lpstr>Risk Factors for HAD</vt:lpstr>
      <vt:lpstr>Alzheimer’s Dementia (AD) versus  HIV-Associated Dementia (HAD) – Note Overlap</vt:lpstr>
      <vt:lpstr>What is Your Diagnosis of Mr. A’s Cognitive Impairment?</vt:lpstr>
      <vt:lpstr>   What is the Differential Diagnosis of Mr. A’s Memory Impairment?    </vt:lpstr>
      <vt:lpstr>   What is the Differential Diagnosis of Mr. A’s Memory Impairment?    </vt:lpstr>
      <vt:lpstr>   What is the Diagnosis of Mr. A’s Memory Impairment?    </vt:lpstr>
      <vt:lpstr> HIV/AIDS: A Paradigm for Comprehensive and Compassionate Care with a Biopsychosocial Approach </vt:lpstr>
      <vt:lpstr>PowerPoint Presentation</vt:lpstr>
      <vt:lpstr>Need for Recognition and Treatment  of Psychiatric Disorders </vt:lpstr>
      <vt:lpstr>Adherence</vt:lpstr>
      <vt:lpstr>Adherence to Appointments and Mortality in Persons with HIV</vt:lpstr>
      <vt:lpstr> Tragic Results of Psychiatric Barriers to Adherence  </vt:lpstr>
      <vt:lpstr>What Psychiatric Disorder is a Factor in Mr. B’s Refusal to Remain in a Nursing Home?</vt:lpstr>
      <vt:lpstr>Diagnosis and Treatment of Mr. B</vt:lpstr>
      <vt:lpstr>Diagnosis and Treatment of Mr. B</vt:lpstr>
      <vt:lpstr>Diagnosis and Treatment of Mr. B</vt:lpstr>
      <vt:lpstr>Diagnosis and Treatment of HAND</vt:lpstr>
      <vt:lpstr>HIV-Associcated Neurocognitive Disorder (HAND)</vt:lpstr>
      <vt:lpstr>Screening for HIV-Associated Neurocognitive Disorders (HAND)</vt:lpstr>
      <vt:lpstr>HIV-Associated Neurocognitive Disorders: Screening with Simioni Questions</vt:lpstr>
      <vt:lpstr>HIV-Associated Neurocognitive Disorders: The Use of Screening Tools is Controversial</vt:lpstr>
      <vt:lpstr>HIV-Associated Neurocognitive Disorders: The Use of Screening Tools is Controversial</vt:lpstr>
      <vt:lpstr>Controversy in Diagnosis of HAND</vt:lpstr>
      <vt:lpstr>Controversy in Treatment of HAND: How Important is CPE Rank?</vt:lpstr>
      <vt:lpstr>Treatment of Psychiatric Disorders in Persons with HAND</vt:lpstr>
      <vt:lpstr>Treatment of Psychiatric Disorders in Persons with HAND: Support Groups</vt:lpstr>
      <vt:lpstr>PowerPoint Presentation</vt:lpstr>
      <vt:lpstr>Integrative Treatments for Persons with HAND: Alleviation of Symptoms</vt:lpstr>
      <vt:lpstr>Psychopharmacologic Treatment of Psychiatric Disorders in Persons with HAND</vt:lpstr>
      <vt:lpstr>Use of Psychotropic Medications in Persons with HAND</vt:lpstr>
      <vt:lpstr>HIV/AIDS Psychopharmacology: Effects on Patients</vt:lpstr>
      <vt:lpstr>The Role of Collaborative Care in the HIV Pandemic</vt:lpstr>
      <vt:lpstr>Academy of Psychosomatic Medicine  HIV/AIDS Psychiatry Special Interest Group and World Psychiatric Association Section on HIV/AIDS Psychiatry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Practical Approach to HIV-Associated Neurocognitive Disorders   </dc:title>
  <dc:creator>Mary Ann Cohen</dc:creator>
  <cp:lastModifiedBy>Mary Ann Cohen</cp:lastModifiedBy>
  <cp:revision>14</cp:revision>
  <cp:lastPrinted>2019-06-06T18:27:18Z</cp:lastPrinted>
  <dcterms:created xsi:type="dcterms:W3CDTF">2015-01-10T18:08:37Z</dcterms:created>
  <dcterms:modified xsi:type="dcterms:W3CDTF">2019-06-06T18:27:23Z</dcterms:modified>
</cp:coreProperties>
</file>