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3"/>
  </p:notesMasterIdLst>
  <p:handoutMasterIdLst>
    <p:handoutMasterId r:id="rId74"/>
  </p:handoutMasterIdLst>
  <p:sldIdLst>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27"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8" userDrawn="1">
          <p15:clr>
            <a:srgbClr val="A4A3A4"/>
          </p15:clr>
        </p15:guide>
        <p15:guide id="2" pos="384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imbrean, Paula" initials="ZP"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FDE"/>
    <a:srgbClr val="81D297"/>
    <a:srgbClr val="177D38"/>
    <a:srgbClr val="66A677"/>
    <a:srgbClr val="105A25"/>
    <a:srgbClr val="3891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showGuides="1">
      <p:cViewPr varScale="1">
        <p:scale>
          <a:sx n="119" d="100"/>
          <a:sy n="119" d="100"/>
        </p:scale>
        <p:origin x="132" y="282"/>
      </p:cViewPr>
      <p:guideLst>
        <p:guide orient="horz" pos="4228"/>
        <p:guide pos="384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0009BD-8F19-0B44-8E85-44C88B02A425}" type="datetimeFigureOut">
              <a:rPr lang="en-US" smtClean="0"/>
              <a:t>3/15/2019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F5F82E-548B-494F-89A6-3B3ADDAECC67}" type="slidenum">
              <a:rPr lang="en-US" smtClean="0"/>
              <a:t>‹#›</a:t>
            </a:fld>
            <a:endParaRPr lang="en-US"/>
          </a:p>
        </p:txBody>
      </p:sp>
    </p:spTree>
    <p:extLst>
      <p:ext uri="{BB962C8B-B14F-4D97-AF65-F5344CB8AC3E}">
        <p14:creationId xmlns:p14="http://schemas.microsoft.com/office/powerpoint/2010/main" val="1770110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CD39A-F679-DF43-BBE4-8BF4AC45CCF4}" type="datetimeFigureOut">
              <a:rPr lang="en-US" smtClean="0"/>
              <a:t>3/15/2019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259CE-35B4-F249-A2D4-2A860B274D7B}" type="slidenum">
              <a:rPr lang="en-US" smtClean="0"/>
              <a:t>‹#›</a:t>
            </a:fld>
            <a:endParaRPr lang="en-US"/>
          </a:p>
        </p:txBody>
      </p:sp>
    </p:spTree>
    <p:extLst>
      <p:ext uri="{BB962C8B-B14F-4D97-AF65-F5344CB8AC3E}">
        <p14:creationId xmlns:p14="http://schemas.microsoft.com/office/powerpoint/2010/main" val="1907012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kern="1200" dirty="0">
                <a:solidFill>
                  <a:schemeClr val="tx1"/>
                </a:solidFill>
                <a:latin typeface="+mn-lt"/>
                <a:ea typeface="+mn-ea"/>
                <a:cs typeface="+mn-cs"/>
              </a:rPr>
              <a:t>Delay in 1960 observed this syndrome of </a:t>
            </a:r>
            <a:r>
              <a:rPr lang="en-US" dirty="0"/>
              <a:t>a rapidly progressive neurovegatative state that preceded cardio-vascular collapse and death </a:t>
            </a:r>
            <a:r>
              <a:rPr lang="en-US" kern="1200" dirty="0">
                <a:solidFill>
                  <a:schemeClr val="tx1"/>
                </a:solidFill>
                <a:latin typeface="+mn-lt"/>
                <a:ea typeface="+mn-ea"/>
                <a:cs typeface="+mn-cs"/>
              </a:rPr>
              <a:t>during the early clinical trials of haloperidol and coined the term syndrome malin des neuroleptiques.</a:t>
            </a:r>
          </a:p>
          <a:p>
            <a:pPr lvl="0"/>
            <a:endParaRPr lang="en-US" dirty="0">
              <a:latin typeface="+mn-lt"/>
            </a:endParaRPr>
          </a:p>
          <a:p>
            <a:pPr lvl="0"/>
            <a:r>
              <a:rPr lang="en-US" dirty="0">
                <a:latin typeface="+mn-lt"/>
              </a:rPr>
              <a:t>Prior to the 1960s, clinical descriptions resembling NMS associated with phenothiazines were not formally diagnosed as NMS.</a:t>
            </a:r>
          </a:p>
          <a:p>
            <a:pPr lvl="0"/>
            <a:endParaRPr lang="en-US" dirty="0">
              <a:latin typeface="+mn-lt"/>
            </a:endParaRPr>
          </a:p>
          <a:p>
            <a:r>
              <a:rPr lang="en-US" dirty="0">
                <a:latin typeface="+mn-lt"/>
              </a:rPr>
              <a:t>Caroff in 1980 published the first review of the sixty cases reported in the world literature.  He estimated that NMS occurs in as many as 1% of neuroleptic treated patients and may have a mortality rate of 20%. </a:t>
            </a:r>
          </a:p>
          <a:p>
            <a:endParaRPr lang="en-US" dirty="0"/>
          </a:p>
          <a:p>
            <a:r>
              <a:rPr lang="en-US" u="sng" dirty="0"/>
              <a:t>Reference</a:t>
            </a:r>
          </a:p>
          <a:p>
            <a:r>
              <a:rPr lang="en-US" dirty="0"/>
              <a:t>Caroff SN.  The neuroleptic malignant syndrome. J Clin Psychiatry. 1980 41(3):79-83.</a:t>
            </a:r>
          </a:p>
          <a:p>
            <a:endParaRPr lang="en-US" dirty="0"/>
          </a:p>
        </p:txBody>
      </p:sp>
      <p:sp>
        <p:nvSpPr>
          <p:cNvPr id="4" name="Slide Number Placeholder 3"/>
          <p:cNvSpPr>
            <a:spLocks noGrp="1"/>
          </p:cNvSpPr>
          <p:nvPr>
            <p:ph type="sldNum" sz="quarter" idx="10"/>
          </p:nvPr>
        </p:nvSpPr>
        <p:spPr/>
        <p:txBody>
          <a:bodyPr/>
          <a:lstStyle/>
          <a:p>
            <a:fld id="{86DB0F33-6489-48B6-A754-5C1DF2ACF5AF}" type="slidenum">
              <a:rPr lang="en-US" smtClean="0">
                <a:solidFill>
                  <a:prstClr val="black"/>
                </a:solidFill>
              </a:rPr>
              <a:pPr/>
              <a:t>2</a:t>
            </a:fld>
            <a:endParaRPr 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381000" y="685800"/>
            <a:ext cx="6096000" cy="3429000"/>
          </a:xfrm>
          <a:ln/>
        </p:spPr>
      </p:sp>
      <p:sp>
        <p:nvSpPr>
          <p:cNvPr id="82947" name="Notes Placeholder 2"/>
          <p:cNvSpPr>
            <a:spLocks noGrp="1"/>
          </p:cNvSpPr>
          <p:nvPr>
            <p:ph type="body" idx="1"/>
          </p:nvPr>
        </p:nvSpPr>
        <p:spPr>
          <a:noFill/>
          <a:ln/>
        </p:spPr>
        <p:txBody>
          <a:bodyPr/>
          <a:lstStyle/>
          <a:p>
            <a:endParaRPr lang="en-US"/>
          </a:p>
        </p:txBody>
      </p:sp>
      <p:sp>
        <p:nvSpPr>
          <p:cNvPr id="7578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388F550E-F62B-47DE-AC30-9D678AF1E7DD}" type="slidenum">
              <a:rPr lang="en-US" smtClean="0"/>
              <a:pPr eaLnBrk="1" hangingPunct="1">
                <a:defRPr/>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381000" y="685800"/>
            <a:ext cx="6096000" cy="3429000"/>
          </a:xfrm>
          <a:ln/>
        </p:spPr>
      </p:sp>
      <p:sp>
        <p:nvSpPr>
          <p:cNvPr id="83971" name="Notes Placeholder 2"/>
          <p:cNvSpPr>
            <a:spLocks noGrp="1"/>
          </p:cNvSpPr>
          <p:nvPr>
            <p:ph type="body" idx="1"/>
          </p:nvPr>
        </p:nvSpPr>
        <p:spPr>
          <a:noFill/>
          <a:ln/>
        </p:spPr>
        <p:txBody>
          <a:bodyPr/>
          <a:lstStyle/>
          <a:p>
            <a:endParaRPr lang="en-US"/>
          </a:p>
        </p:txBody>
      </p:sp>
      <p:sp>
        <p:nvSpPr>
          <p:cNvPr id="7680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9EDD4AFC-CAEE-4518-8531-5962A1EEDF87}" type="slidenum">
              <a:rPr lang="en-US" smtClean="0"/>
              <a:pPr eaLnBrk="1" hangingPunct="1">
                <a:defRPr/>
              </a:pPr>
              <a:t>15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381000" y="685800"/>
            <a:ext cx="6096000" cy="3429000"/>
          </a:xfrm>
          <a:ln/>
        </p:spPr>
      </p:sp>
      <p:sp>
        <p:nvSpPr>
          <p:cNvPr id="84995" name="Notes Placeholder 2"/>
          <p:cNvSpPr>
            <a:spLocks noGrp="1"/>
          </p:cNvSpPr>
          <p:nvPr>
            <p:ph type="body" idx="1"/>
          </p:nvPr>
        </p:nvSpPr>
        <p:spPr>
          <a:noFill/>
          <a:ln/>
        </p:spPr>
        <p:txBody>
          <a:bodyPr/>
          <a:lstStyle/>
          <a:p>
            <a:endParaRPr lang="en-US"/>
          </a:p>
        </p:txBody>
      </p:sp>
      <p:sp>
        <p:nvSpPr>
          <p:cNvPr id="7782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F21A223E-B51F-4317-83AF-6549AD47998D}" type="slidenum">
              <a:rPr lang="en-US" smtClean="0"/>
              <a:pPr eaLnBrk="1" hangingPunct="1">
                <a:defRPr/>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xfrm>
            <a:off x="381000" y="685800"/>
            <a:ext cx="6096000" cy="3429000"/>
          </a:xfrm>
          <a:ln/>
        </p:spPr>
      </p:sp>
      <p:sp>
        <p:nvSpPr>
          <p:cNvPr id="86019" name="Notes Placeholder 2"/>
          <p:cNvSpPr>
            <a:spLocks noGrp="1"/>
          </p:cNvSpPr>
          <p:nvPr>
            <p:ph type="body" idx="1"/>
          </p:nvPr>
        </p:nvSpPr>
        <p:spPr>
          <a:noFill/>
          <a:ln/>
        </p:spPr>
        <p:txBody>
          <a:bodyPr/>
          <a:lstStyle/>
          <a:p>
            <a:endParaRPr lang="en-US"/>
          </a:p>
        </p:txBody>
      </p:sp>
      <p:sp>
        <p:nvSpPr>
          <p:cNvPr id="7885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060E01F5-D6C9-408E-9326-FE802F4313A5}" type="slidenum">
              <a:rPr lang="en-US" smtClean="0"/>
              <a:pPr eaLnBrk="1" hangingPunct="1">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381000" y="685800"/>
            <a:ext cx="6096000" cy="3429000"/>
          </a:xfrm>
          <a:ln/>
        </p:spPr>
      </p:sp>
      <p:sp>
        <p:nvSpPr>
          <p:cNvPr id="87043" name="Notes Placeholder 2"/>
          <p:cNvSpPr>
            <a:spLocks noGrp="1"/>
          </p:cNvSpPr>
          <p:nvPr>
            <p:ph type="body" idx="1"/>
          </p:nvPr>
        </p:nvSpPr>
        <p:spPr>
          <a:noFill/>
          <a:ln/>
        </p:spPr>
        <p:txBody>
          <a:bodyPr/>
          <a:lstStyle/>
          <a:p>
            <a:endParaRPr lang="en-US"/>
          </a:p>
        </p:txBody>
      </p:sp>
      <p:sp>
        <p:nvSpPr>
          <p:cNvPr id="7987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FFE0969C-6733-4CDB-A069-31772657A972}" type="slidenum">
              <a:rPr lang="en-US" smtClean="0"/>
              <a:pPr eaLnBrk="1" hangingPunct="1">
                <a:defRPr/>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381000" y="685800"/>
            <a:ext cx="6096000" cy="3429000"/>
          </a:xfrm>
          <a:ln/>
        </p:spPr>
      </p:sp>
      <p:sp>
        <p:nvSpPr>
          <p:cNvPr id="88067" name="Notes Placeholder 2"/>
          <p:cNvSpPr>
            <a:spLocks noGrp="1"/>
          </p:cNvSpPr>
          <p:nvPr>
            <p:ph type="body" idx="1"/>
          </p:nvPr>
        </p:nvSpPr>
        <p:spPr>
          <a:noFill/>
          <a:ln/>
        </p:spPr>
        <p:txBody>
          <a:bodyPr/>
          <a:lstStyle/>
          <a:p>
            <a:endParaRPr lang="en-US"/>
          </a:p>
        </p:txBody>
      </p:sp>
      <p:sp>
        <p:nvSpPr>
          <p:cNvPr id="8090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8D352D28-80C8-4100-B623-757EEC3D2F12}" type="slidenum">
              <a:rPr lang="en-US" smtClean="0"/>
              <a:pPr eaLnBrk="1" hangingPunct="1">
                <a:defRPr/>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381000" y="685800"/>
            <a:ext cx="6096000" cy="3429000"/>
          </a:xfrm>
          <a:ln/>
        </p:spPr>
      </p:sp>
      <p:sp>
        <p:nvSpPr>
          <p:cNvPr id="89091" name="Notes Placeholder 2"/>
          <p:cNvSpPr>
            <a:spLocks noGrp="1"/>
          </p:cNvSpPr>
          <p:nvPr>
            <p:ph type="body" idx="1"/>
          </p:nvPr>
        </p:nvSpPr>
        <p:spPr>
          <a:noFill/>
          <a:ln/>
        </p:spPr>
        <p:txBody>
          <a:bodyPr/>
          <a:lstStyle/>
          <a:p>
            <a:r>
              <a:rPr lang="en-US"/>
              <a:t>On a psychiatric unit this can be managed with a highly structured environment which can not be easily duplicated in the general medical setting.</a:t>
            </a:r>
          </a:p>
          <a:p>
            <a:endParaRPr lang="en-US"/>
          </a:p>
        </p:txBody>
      </p:sp>
      <p:sp>
        <p:nvSpPr>
          <p:cNvPr id="8294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CD0C7EE2-A34A-42BE-8774-87CC2D36B34E}" type="slidenum">
              <a:rPr lang="en-US" smtClean="0"/>
              <a:pPr eaLnBrk="1" hangingPunct="1">
                <a:defRPr/>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381000" y="685800"/>
            <a:ext cx="6096000" cy="3429000"/>
          </a:xfrm>
          <a:ln/>
        </p:spPr>
      </p:sp>
      <p:sp>
        <p:nvSpPr>
          <p:cNvPr id="90115"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762A9331-E84A-4CE5-9217-483F39B66425}" type="slidenum">
              <a:rPr lang="en-US" smtClean="0"/>
              <a:pPr eaLnBrk="1" hangingPunct="1">
                <a:defRPr/>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381000" y="685800"/>
            <a:ext cx="6096000" cy="3429000"/>
          </a:xfrm>
          <a:ln/>
        </p:spPr>
      </p:sp>
      <p:sp>
        <p:nvSpPr>
          <p:cNvPr id="91139" name="Notes Placeholder 2"/>
          <p:cNvSpPr>
            <a:spLocks noGrp="1"/>
          </p:cNvSpPr>
          <p:nvPr>
            <p:ph type="body" idx="1"/>
          </p:nvPr>
        </p:nvSpPr>
        <p:spPr>
          <a:noFill/>
          <a:ln/>
        </p:spPr>
        <p:txBody>
          <a:bodyPr/>
          <a:lstStyle/>
          <a:p>
            <a:endParaRPr lang="en-US"/>
          </a:p>
        </p:txBody>
      </p:sp>
      <p:sp>
        <p:nvSpPr>
          <p:cNvPr id="8499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0D26ED59-5A9E-4E2E-92CA-0AFD9104C811}" type="slidenum">
              <a:rPr lang="en-US" smtClean="0"/>
              <a:pPr eaLnBrk="1" hangingPunct="1">
                <a:defRPr/>
              </a:pPr>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381000" y="685800"/>
            <a:ext cx="6096000" cy="3429000"/>
          </a:xfrm>
          <a:ln/>
        </p:spPr>
      </p:sp>
      <p:sp>
        <p:nvSpPr>
          <p:cNvPr id="92163" name="Notes Placeholder 2"/>
          <p:cNvSpPr>
            <a:spLocks noGrp="1"/>
          </p:cNvSpPr>
          <p:nvPr>
            <p:ph type="body" idx="1"/>
          </p:nvPr>
        </p:nvSpPr>
        <p:spPr>
          <a:noFill/>
          <a:ln/>
        </p:spPr>
        <p:txBody>
          <a:bodyPr/>
          <a:lstStyle/>
          <a:p>
            <a:endParaRPr lang="en-US"/>
          </a:p>
        </p:txBody>
      </p:sp>
      <p:sp>
        <p:nvSpPr>
          <p:cNvPr id="8602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51030E8F-DB0F-4B64-B2CF-83B60DAECC05}" type="slidenum">
              <a:rPr lang="en-US" smtClean="0"/>
              <a:pPr eaLnBrk="1" hangingPunct="1">
                <a:defRPr/>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381000" y="685800"/>
            <a:ext cx="6096000" cy="3429000"/>
          </a:xfrm>
          <a:ln/>
        </p:spPr>
      </p:sp>
      <p:sp>
        <p:nvSpPr>
          <p:cNvPr id="72707"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93114924-D121-48D9-8DAE-9D8945E87458}" type="slidenum">
              <a:rPr lang="en-US" smtClean="0"/>
              <a:pPr eaLnBrk="1" hangingPunct="1">
                <a:defRPr/>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381000" y="685800"/>
            <a:ext cx="6096000" cy="3429000"/>
          </a:xfrm>
          <a:ln/>
        </p:spPr>
      </p:sp>
      <p:sp>
        <p:nvSpPr>
          <p:cNvPr id="93187" name="Notes Placeholder 2"/>
          <p:cNvSpPr>
            <a:spLocks noGrp="1"/>
          </p:cNvSpPr>
          <p:nvPr>
            <p:ph type="body" idx="1"/>
          </p:nvPr>
        </p:nvSpPr>
        <p:spPr>
          <a:noFill/>
          <a:ln/>
        </p:spPr>
        <p:txBody>
          <a:bodyPr/>
          <a:lstStyle/>
          <a:p>
            <a:endParaRPr lang="en-US"/>
          </a:p>
        </p:txBody>
      </p:sp>
      <p:sp>
        <p:nvSpPr>
          <p:cNvPr id="8704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B4690AEF-A6B6-4FB1-91EC-C99F9A2FF824}" type="slidenum">
              <a:rPr lang="en-US" smtClean="0"/>
              <a:pPr eaLnBrk="1" hangingPunct="1">
                <a:defRPr/>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381000" y="685800"/>
            <a:ext cx="6096000" cy="3429000"/>
          </a:xfrm>
          <a:ln/>
        </p:spPr>
      </p:sp>
      <p:sp>
        <p:nvSpPr>
          <p:cNvPr id="94211" name="Notes Placeholder 2"/>
          <p:cNvSpPr>
            <a:spLocks noGrp="1"/>
          </p:cNvSpPr>
          <p:nvPr>
            <p:ph type="body" idx="1"/>
          </p:nvPr>
        </p:nvSpPr>
        <p:spPr>
          <a:noFill/>
          <a:ln/>
        </p:spPr>
        <p:txBody>
          <a:bodyPr/>
          <a:lstStyle/>
          <a:p>
            <a:endParaRPr lang="en-US"/>
          </a:p>
        </p:txBody>
      </p:sp>
      <p:sp>
        <p:nvSpPr>
          <p:cNvPr id="8806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ED0EA6BC-26BE-4C8B-9D20-9E097AF6E512}" type="slidenum">
              <a:rPr lang="en-US" smtClean="0"/>
              <a:pPr eaLnBrk="1" hangingPunct="1">
                <a:defRPr/>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xfrm>
            <a:off x="381000" y="685800"/>
            <a:ext cx="6096000" cy="3429000"/>
          </a:xfrm>
          <a:ln/>
        </p:spPr>
      </p:sp>
      <p:sp>
        <p:nvSpPr>
          <p:cNvPr id="95235" name="Notes Placeholder 2"/>
          <p:cNvSpPr>
            <a:spLocks noGrp="1"/>
          </p:cNvSpPr>
          <p:nvPr>
            <p:ph type="body" idx="1"/>
          </p:nvPr>
        </p:nvSpPr>
        <p:spPr>
          <a:noFill/>
          <a:ln/>
        </p:spPr>
        <p:txBody>
          <a:bodyPr/>
          <a:lstStyle/>
          <a:p>
            <a:r>
              <a:rPr lang="en-US"/>
              <a:t>Staff education may lead to a decrease in agitation and the need for acute psychopharmacological interventions or restraints.</a:t>
            </a:r>
          </a:p>
          <a:p>
            <a:r>
              <a:rPr lang="en-US"/>
              <a:t>Experience at Salem Psychiatric Hospital in  Salem Oregon has shown that restraint episodes can be reduced drastically after staff training and education.  For example, before staff education an average of approximately 240 seclusion episodes occurred each year from 1995-2000.  However, after implementation of staff education and training to the numbers decreased to almost zero episodes of seclusion each year. </a:t>
            </a:r>
          </a:p>
        </p:txBody>
      </p:sp>
      <p:sp>
        <p:nvSpPr>
          <p:cNvPr id="8909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0884AB9B-74E7-48C6-9236-F15FEDEBB83B}" type="slidenum">
              <a:rPr lang="en-US" smtClean="0"/>
              <a:pPr eaLnBrk="1" hangingPunct="1">
                <a:defRPr/>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381000" y="685800"/>
            <a:ext cx="6096000" cy="3429000"/>
          </a:xfrm>
          <a:ln/>
        </p:spPr>
      </p:sp>
      <p:sp>
        <p:nvSpPr>
          <p:cNvPr id="96259" name="Notes Placeholder 2"/>
          <p:cNvSpPr>
            <a:spLocks noGrp="1"/>
          </p:cNvSpPr>
          <p:nvPr>
            <p:ph type="body" idx="1"/>
          </p:nvPr>
        </p:nvSpPr>
        <p:spPr>
          <a:noFill/>
          <a:ln/>
        </p:spPr>
        <p:txBody>
          <a:bodyPr/>
          <a:lstStyle/>
          <a:p>
            <a:endParaRPr lang="en-US"/>
          </a:p>
        </p:txBody>
      </p:sp>
      <p:sp>
        <p:nvSpPr>
          <p:cNvPr id="9011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50B91148-C212-41BA-8D91-10BD67F95AD0}" type="slidenum">
              <a:rPr lang="en-US" smtClean="0"/>
              <a:pPr eaLnBrk="1" hangingPunct="1">
                <a:defRPr/>
              </a:pPr>
              <a:t>27</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381000" y="685800"/>
            <a:ext cx="6096000" cy="3429000"/>
          </a:xfrm>
          <a:ln/>
        </p:spPr>
      </p:sp>
      <p:sp>
        <p:nvSpPr>
          <p:cNvPr id="97283" name="Notes Placeholder 2"/>
          <p:cNvSpPr>
            <a:spLocks noGrp="1"/>
          </p:cNvSpPr>
          <p:nvPr>
            <p:ph type="body" idx="1"/>
          </p:nvPr>
        </p:nvSpPr>
        <p:spPr>
          <a:noFill/>
          <a:ln/>
        </p:spPr>
        <p:txBody>
          <a:bodyPr/>
          <a:lstStyle/>
          <a:p>
            <a:endParaRPr lang="en-US"/>
          </a:p>
        </p:txBody>
      </p:sp>
      <p:sp>
        <p:nvSpPr>
          <p:cNvPr id="9114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DF7B844F-978A-471D-A74C-D4F0800F4F5A}" type="slidenum">
              <a:rPr lang="en-US" smtClean="0"/>
              <a:pPr eaLnBrk="1" hangingPunct="1">
                <a:defRPr/>
              </a:pPr>
              <a:t>29</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381000" y="685800"/>
            <a:ext cx="6096000" cy="3429000"/>
          </a:xfrm>
          <a:ln/>
        </p:spPr>
      </p:sp>
      <p:sp>
        <p:nvSpPr>
          <p:cNvPr id="98307" name="Notes Placeholder 2"/>
          <p:cNvSpPr>
            <a:spLocks noGrp="1"/>
          </p:cNvSpPr>
          <p:nvPr>
            <p:ph type="body" idx="1"/>
          </p:nvPr>
        </p:nvSpPr>
        <p:spPr>
          <a:noFill/>
          <a:ln/>
        </p:spPr>
        <p:txBody>
          <a:bodyPr/>
          <a:lstStyle/>
          <a:p>
            <a:endParaRPr lang="en-US"/>
          </a:p>
        </p:txBody>
      </p:sp>
      <p:sp>
        <p:nvSpPr>
          <p:cNvPr id="9216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C1E475AB-B926-4AD0-803D-6834C6145153}" type="slidenum">
              <a:rPr lang="en-US" smtClean="0"/>
              <a:pPr eaLnBrk="1" hangingPunct="1">
                <a:defRPr/>
              </a:pPr>
              <a:t>30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xfrm>
            <a:off x="381000" y="685800"/>
            <a:ext cx="6096000" cy="3429000"/>
          </a:xfrm>
          <a:ln/>
        </p:spPr>
      </p:sp>
      <p:sp>
        <p:nvSpPr>
          <p:cNvPr id="99331" name="Notes Placeholder 2"/>
          <p:cNvSpPr>
            <a:spLocks noGrp="1"/>
          </p:cNvSpPr>
          <p:nvPr>
            <p:ph type="body" idx="1"/>
          </p:nvPr>
        </p:nvSpPr>
        <p:spPr>
          <a:noFill/>
          <a:ln/>
        </p:spPr>
        <p:txBody>
          <a:bodyPr/>
          <a:lstStyle/>
          <a:p>
            <a:endParaRPr lang="en-US"/>
          </a:p>
        </p:txBody>
      </p:sp>
      <p:sp>
        <p:nvSpPr>
          <p:cNvPr id="9318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A2337D05-4E70-4710-8E24-0B19B278C3C7}" type="slidenum">
              <a:rPr lang="en-US" smtClean="0"/>
              <a:pPr eaLnBrk="1" hangingPunct="1">
                <a:defRPr/>
              </a:pPr>
              <a:t>31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381000" y="685800"/>
            <a:ext cx="6096000" cy="3429000"/>
          </a:xfrm>
          <a:ln/>
        </p:spPr>
      </p:sp>
      <p:sp>
        <p:nvSpPr>
          <p:cNvPr id="100355" name="Notes Placeholder 2"/>
          <p:cNvSpPr>
            <a:spLocks noGrp="1"/>
          </p:cNvSpPr>
          <p:nvPr>
            <p:ph type="body" idx="1"/>
          </p:nvPr>
        </p:nvSpPr>
        <p:spPr>
          <a:noFill/>
          <a:ln/>
        </p:spPr>
        <p:txBody>
          <a:bodyPr/>
          <a:lstStyle/>
          <a:p>
            <a:endParaRPr lang="en-US"/>
          </a:p>
        </p:txBody>
      </p:sp>
      <p:sp>
        <p:nvSpPr>
          <p:cNvPr id="9421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8A187579-754B-45B5-A16C-90A87166E7D9}" type="slidenum">
              <a:rPr lang="en-US" smtClean="0"/>
              <a:pPr eaLnBrk="1" hangingPunct="1">
                <a:defRPr/>
              </a:pPr>
              <a:t>32</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a:xfrm>
            <a:off x="381000" y="685800"/>
            <a:ext cx="6096000" cy="3429000"/>
          </a:xfrm>
          <a:ln/>
        </p:spPr>
      </p:sp>
      <p:sp>
        <p:nvSpPr>
          <p:cNvPr id="101379" name="Notes Placeholder 2"/>
          <p:cNvSpPr>
            <a:spLocks noGrp="1"/>
          </p:cNvSpPr>
          <p:nvPr>
            <p:ph type="body" idx="1"/>
          </p:nvPr>
        </p:nvSpPr>
        <p:spPr>
          <a:noFill/>
          <a:ln/>
        </p:spPr>
        <p:txBody>
          <a:bodyPr/>
          <a:lstStyle/>
          <a:p>
            <a:endParaRPr lang="en-US"/>
          </a:p>
        </p:txBody>
      </p:sp>
      <p:sp>
        <p:nvSpPr>
          <p:cNvPr id="9523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504C08E4-D4F6-4D23-A94C-94E41E6833E0}" type="slidenum">
              <a:rPr lang="en-US" smtClean="0"/>
              <a:pPr eaLnBrk="1" hangingPunct="1">
                <a:defRPr/>
              </a:pPr>
              <a:t>33</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xfrm>
            <a:off x="381000" y="685800"/>
            <a:ext cx="6096000" cy="3429000"/>
          </a:xfrm>
          <a:ln/>
        </p:spPr>
      </p:sp>
      <p:sp>
        <p:nvSpPr>
          <p:cNvPr id="102403" name="Notes Placeholder 2"/>
          <p:cNvSpPr>
            <a:spLocks noGrp="1"/>
          </p:cNvSpPr>
          <p:nvPr>
            <p:ph type="body" idx="1"/>
          </p:nvPr>
        </p:nvSpPr>
        <p:spPr>
          <a:noFill/>
          <a:ln/>
        </p:spPr>
        <p:txBody>
          <a:bodyPr/>
          <a:lstStyle/>
          <a:p>
            <a:endParaRPr lang="en-US"/>
          </a:p>
        </p:txBody>
      </p:sp>
      <p:sp>
        <p:nvSpPr>
          <p:cNvPr id="9626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B129FBCD-AF2D-49D1-99B2-0A860179AEB5}" type="slidenum">
              <a:rPr lang="en-US" smtClean="0"/>
              <a:pPr eaLnBrk="1" hangingPunct="1">
                <a:defRPr/>
              </a:pPr>
              <a:t>34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381000" y="685800"/>
            <a:ext cx="6096000" cy="3429000"/>
          </a:xfrm>
          <a:ln/>
        </p:spPr>
      </p:sp>
      <p:sp>
        <p:nvSpPr>
          <p:cNvPr id="73731"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D8A96E03-AA02-436D-9FA9-358214C6DCB4}" type="slidenum">
              <a:rPr lang="en-US" smtClean="0"/>
              <a:pPr eaLnBrk="1" hangingPunct="1">
                <a:defRPr/>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381000" y="685800"/>
            <a:ext cx="6096000" cy="3429000"/>
          </a:xfrm>
          <a:ln/>
        </p:spPr>
      </p:sp>
      <p:sp>
        <p:nvSpPr>
          <p:cNvPr id="103427" name="Notes Placeholder 2"/>
          <p:cNvSpPr>
            <a:spLocks noGrp="1"/>
          </p:cNvSpPr>
          <p:nvPr>
            <p:ph type="body" idx="1"/>
          </p:nvPr>
        </p:nvSpPr>
        <p:spPr>
          <a:noFill/>
          <a:ln/>
        </p:spPr>
        <p:txBody>
          <a:bodyPr/>
          <a:lstStyle/>
          <a:p>
            <a:endParaRPr lang="en-US"/>
          </a:p>
        </p:txBody>
      </p:sp>
      <p:sp>
        <p:nvSpPr>
          <p:cNvPr id="9728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B7DEF830-EB50-4B9F-8A8A-F701175F99F9}" type="slidenum">
              <a:rPr lang="en-US" smtClean="0"/>
              <a:pPr eaLnBrk="1" hangingPunct="1">
                <a:defRPr/>
              </a:pPr>
              <a:t>35</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381000" y="685800"/>
            <a:ext cx="6096000" cy="3429000"/>
          </a:xfrm>
          <a:ln/>
        </p:spPr>
      </p:sp>
      <p:sp>
        <p:nvSpPr>
          <p:cNvPr id="103427" name="Notes Placeholder 2"/>
          <p:cNvSpPr>
            <a:spLocks noGrp="1"/>
          </p:cNvSpPr>
          <p:nvPr>
            <p:ph type="body" idx="1"/>
          </p:nvPr>
        </p:nvSpPr>
        <p:spPr>
          <a:noFill/>
          <a:ln/>
        </p:spPr>
        <p:txBody>
          <a:bodyPr/>
          <a:lstStyle/>
          <a:p>
            <a:endParaRPr lang="en-US"/>
          </a:p>
        </p:txBody>
      </p:sp>
      <p:sp>
        <p:nvSpPr>
          <p:cNvPr id="9728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B7DEF830-EB50-4B9F-8A8A-F701175F99F9}" type="slidenum">
              <a:rPr lang="en-US" smtClean="0"/>
              <a:pPr eaLnBrk="1" hangingPunct="1">
                <a:defRPr/>
              </a:pPr>
              <a:t>36</a:t>
            </a:fld>
            <a:endParaRPr lang="en-US"/>
          </a:p>
        </p:txBody>
      </p:sp>
    </p:spTree>
    <p:extLst>
      <p:ext uri="{BB962C8B-B14F-4D97-AF65-F5344CB8AC3E}">
        <p14:creationId xmlns:p14="http://schemas.microsoft.com/office/powerpoint/2010/main" val="36230325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381000" y="685800"/>
            <a:ext cx="6096000" cy="3429000"/>
          </a:xfrm>
          <a:ln/>
        </p:spPr>
      </p:sp>
      <p:sp>
        <p:nvSpPr>
          <p:cNvPr id="104451" name="Notes Placeholder 2"/>
          <p:cNvSpPr>
            <a:spLocks noGrp="1"/>
          </p:cNvSpPr>
          <p:nvPr>
            <p:ph type="body" idx="1"/>
          </p:nvPr>
        </p:nvSpPr>
        <p:spPr>
          <a:noFill/>
          <a:ln/>
        </p:spPr>
        <p:txBody>
          <a:bodyPr/>
          <a:lstStyle/>
          <a:p>
            <a:endParaRPr lang="en-US"/>
          </a:p>
        </p:txBody>
      </p:sp>
      <p:sp>
        <p:nvSpPr>
          <p:cNvPr id="9830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E349E2FC-2ADE-4977-92E5-A69CF70ED45E}" type="slidenum">
              <a:rPr lang="en-US" smtClean="0"/>
              <a:pPr eaLnBrk="1" hangingPunct="1">
                <a:defRPr/>
              </a:pPr>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xfrm>
            <a:off x="381000" y="685800"/>
            <a:ext cx="6096000" cy="3429000"/>
          </a:xfrm>
          <a:ln/>
        </p:spPr>
      </p:sp>
      <p:sp>
        <p:nvSpPr>
          <p:cNvPr id="105475" name="Notes Placeholder 2"/>
          <p:cNvSpPr>
            <a:spLocks noGrp="1"/>
          </p:cNvSpPr>
          <p:nvPr>
            <p:ph type="body" idx="1"/>
          </p:nvPr>
        </p:nvSpPr>
        <p:spPr>
          <a:noFill/>
          <a:ln/>
        </p:spPr>
        <p:txBody>
          <a:bodyPr/>
          <a:lstStyle/>
          <a:p>
            <a:endParaRPr lang="en-US"/>
          </a:p>
        </p:txBody>
      </p:sp>
      <p:sp>
        <p:nvSpPr>
          <p:cNvPr id="9933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C5AE7B02-9117-4026-82E9-DBC422B37ECE}" type="slidenum">
              <a:rPr lang="en-US" smtClean="0"/>
              <a:pPr eaLnBrk="1" hangingPunct="1">
                <a:defRPr/>
              </a:pPr>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xfrm>
            <a:off x="381000" y="685800"/>
            <a:ext cx="6096000" cy="3429000"/>
          </a:xfrm>
          <a:ln/>
        </p:spPr>
      </p:sp>
      <p:sp>
        <p:nvSpPr>
          <p:cNvPr id="105475" name="Notes Placeholder 2"/>
          <p:cNvSpPr>
            <a:spLocks noGrp="1"/>
          </p:cNvSpPr>
          <p:nvPr>
            <p:ph type="body" idx="1"/>
          </p:nvPr>
        </p:nvSpPr>
        <p:spPr>
          <a:noFill/>
          <a:ln/>
        </p:spPr>
        <p:txBody>
          <a:bodyPr/>
          <a:lstStyle/>
          <a:p>
            <a:endParaRPr lang="en-US"/>
          </a:p>
        </p:txBody>
      </p:sp>
      <p:sp>
        <p:nvSpPr>
          <p:cNvPr id="9933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C5AE7B02-9117-4026-82E9-DBC422B37ECE}" type="slidenum">
              <a:rPr lang="en-US" smtClean="0"/>
              <a:pPr eaLnBrk="1" hangingPunct="1">
                <a:defRPr/>
              </a:pPr>
              <a:t>40</a:t>
            </a:fld>
            <a:endParaRPr lang="en-US"/>
          </a:p>
        </p:txBody>
      </p:sp>
    </p:spTree>
    <p:extLst>
      <p:ext uri="{BB962C8B-B14F-4D97-AF65-F5344CB8AC3E}">
        <p14:creationId xmlns:p14="http://schemas.microsoft.com/office/powerpoint/2010/main" val="23036368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381000" y="685800"/>
            <a:ext cx="6096000" cy="3429000"/>
          </a:xfrm>
          <a:ln/>
        </p:spPr>
      </p:sp>
      <p:sp>
        <p:nvSpPr>
          <p:cNvPr id="106499" name="Notes Placeholder 2"/>
          <p:cNvSpPr>
            <a:spLocks noGrp="1"/>
          </p:cNvSpPr>
          <p:nvPr>
            <p:ph type="body" idx="1"/>
          </p:nvPr>
        </p:nvSpPr>
        <p:spPr>
          <a:noFill/>
          <a:ln/>
        </p:spPr>
        <p:txBody>
          <a:bodyPr/>
          <a:lstStyle/>
          <a:p>
            <a:endParaRPr lang="en-US"/>
          </a:p>
        </p:txBody>
      </p:sp>
      <p:sp>
        <p:nvSpPr>
          <p:cNvPr id="10035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E92733A3-E93B-4BCB-9AB9-FADB78D1296D}" type="slidenum">
              <a:rPr lang="en-US" smtClean="0"/>
              <a:pPr eaLnBrk="1" hangingPunct="1">
                <a:defRPr/>
              </a:pPr>
              <a:t>41</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B75A485-8250-4CC6-867F-1C0AF9C7C123}"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8752972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xfrm>
            <a:off x="381000" y="685800"/>
            <a:ext cx="6096000" cy="3429000"/>
          </a:xfrm>
          <a:ln/>
        </p:spPr>
      </p:sp>
      <p:sp>
        <p:nvSpPr>
          <p:cNvPr id="107523" name="Notes Placeholder 2"/>
          <p:cNvSpPr>
            <a:spLocks noGrp="1"/>
          </p:cNvSpPr>
          <p:nvPr>
            <p:ph type="body" idx="1"/>
          </p:nvPr>
        </p:nvSpPr>
        <p:spPr>
          <a:noFill/>
          <a:ln/>
        </p:spPr>
        <p:txBody>
          <a:bodyPr/>
          <a:lstStyle/>
          <a:p>
            <a:endParaRPr lang="en-US"/>
          </a:p>
        </p:txBody>
      </p:sp>
      <p:sp>
        <p:nvSpPr>
          <p:cNvPr id="10138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4BF9080E-1E10-44DB-BA80-4E4F9E10927F}" type="slidenum">
              <a:rPr lang="en-US" smtClean="0"/>
              <a:pPr eaLnBrk="1" hangingPunct="1">
                <a:defRPr/>
              </a:pPr>
              <a:t>43</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xfrm>
            <a:off x="381000" y="685800"/>
            <a:ext cx="6096000" cy="3429000"/>
          </a:xfrm>
          <a:ln/>
        </p:spPr>
      </p:sp>
      <p:sp>
        <p:nvSpPr>
          <p:cNvPr id="108547" name="Notes Placeholder 2"/>
          <p:cNvSpPr>
            <a:spLocks noGrp="1"/>
          </p:cNvSpPr>
          <p:nvPr>
            <p:ph type="body" idx="1"/>
          </p:nvPr>
        </p:nvSpPr>
        <p:spPr>
          <a:noFill/>
          <a:ln/>
        </p:spPr>
        <p:txBody>
          <a:bodyPr/>
          <a:lstStyle/>
          <a:p>
            <a:endParaRPr lang="en-US"/>
          </a:p>
        </p:txBody>
      </p:sp>
      <p:sp>
        <p:nvSpPr>
          <p:cNvPr id="10240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73F013CE-2139-4EA8-B8F8-5F3630581881}" type="slidenum">
              <a:rPr lang="en-US" smtClean="0"/>
              <a:pPr eaLnBrk="1" hangingPunct="1">
                <a:defRPr/>
              </a:pPr>
              <a:t>44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381000" y="685800"/>
            <a:ext cx="6096000" cy="3429000"/>
          </a:xfrm>
          <a:ln/>
        </p:spPr>
      </p:sp>
      <p:sp>
        <p:nvSpPr>
          <p:cNvPr id="109571" name="Notes Placeholder 2"/>
          <p:cNvSpPr>
            <a:spLocks noGrp="1"/>
          </p:cNvSpPr>
          <p:nvPr>
            <p:ph type="body" idx="1"/>
          </p:nvPr>
        </p:nvSpPr>
        <p:spPr>
          <a:noFill/>
          <a:ln/>
        </p:spPr>
        <p:txBody>
          <a:bodyPr/>
          <a:lstStyle/>
          <a:p>
            <a:endParaRPr lang="en-US"/>
          </a:p>
        </p:txBody>
      </p:sp>
      <p:sp>
        <p:nvSpPr>
          <p:cNvPr id="10342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B91BB9BF-9025-4ED6-A62D-A04BD4BDC28E}" type="slidenum">
              <a:rPr lang="en-US" smtClean="0"/>
              <a:pPr eaLnBrk="1" hangingPunct="1">
                <a:defRPr/>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381000" y="685800"/>
            <a:ext cx="6096000" cy="3429000"/>
          </a:xfrm>
          <a:ln/>
        </p:spPr>
      </p:sp>
      <p:sp>
        <p:nvSpPr>
          <p:cNvPr id="74755"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38415E37-7F77-45B6-9963-793308B511BE}" type="slidenum">
              <a:rPr lang="en-US" smtClean="0"/>
              <a:pPr eaLnBrk="1" hangingPunct="1">
                <a:defRPr/>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xfrm>
            <a:off x="381000" y="685800"/>
            <a:ext cx="6096000" cy="3429000"/>
          </a:xfrm>
          <a:ln/>
        </p:spPr>
      </p:sp>
      <p:sp>
        <p:nvSpPr>
          <p:cNvPr id="110595" name="Notes Placeholder 2"/>
          <p:cNvSpPr>
            <a:spLocks noGrp="1"/>
          </p:cNvSpPr>
          <p:nvPr>
            <p:ph type="body" idx="1"/>
          </p:nvPr>
        </p:nvSpPr>
        <p:spPr>
          <a:noFill/>
          <a:ln/>
        </p:spPr>
        <p:txBody>
          <a:bodyPr/>
          <a:lstStyle/>
          <a:p>
            <a:endParaRPr lang="en-US"/>
          </a:p>
        </p:txBody>
      </p:sp>
      <p:sp>
        <p:nvSpPr>
          <p:cNvPr id="10445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CA3D3ACD-AD49-4338-BAED-8BA4ED0E41DD}" type="slidenum">
              <a:rPr lang="en-US" smtClean="0"/>
              <a:pPr eaLnBrk="1" hangingPunct="1">
                <a:defRPr/>
              </a:pPr>
              <a:t>46</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xfrm>
            <a:off x="381000" y="685800"/>
            <a:ext cx="6096000" cy="3429000"/>
          </a:xfrm>
          <a:ln/>
        </p:spPr>
      </p:sp>
      <p:sp>
        <p:nvSpPr>
          <p:cNvPr id="111619" name="Notes Placeholder 2"/>
          <p:cNvSpPr>
            <a:spLocks noGrp="1"/>
          </p:cNvSpPr>
          <p:nvPr>
            <p:ph type="body" idx="1"/>
          </p:nvPr>
        </p:nvSpPr>
        <p:spPr>
          <a:noFill/>
          <a:ln/>
        </p:spPr>
        <p:txBody>
          <a:bodyPr/>
          <a:lstStyle/>
          <a:p>
            <a:endParaRPr lang="en-US"/>
          </a:p>
        </p:txBody>
      </p:sp>
      <p:sp>
        <p:nvSpPr>
          <p:cNvPr id="10547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40455FFA-C950-42C8-A458-2FA7D8D8E4E8}" type="slidenum">
              <a:rPr lang="en-US" smtClean="0"/>
              <a:pPr eaLnBrk="1" hangingPunct="1">
                <a:defRPr/>
              </a:pPr>
              <a:t>47</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xfrm>
            <a:off x="381000" y="685800"/>
            <a:ext cx="6096000" cy="3429000"/>
          </a:xfrm>
          <a:ln/>
        </p:spPr>
      </p:sp>
      <p:sp>
        <p:nvSpPr>
          <p:cNvPr id="112643" name="Notes Placeholder 2"/>
          <p:cNvSpPr>
            <a:spLocks noGrp="1"/>
          </p:cNvSpPr>
          <p:nvPr>
            <p:ph type="body" idx="1"/>
          </p:nvPr>
        </p:nvSpPr>
        <p:spPr>
          <a:noFill/>
          <a:ln/>
        </p:spPr>
        <p:txBody>
          <a:bodyPr/>
          <a:lstStyle/>
          <a:p>
            <a:endParaRPr lang="en-US"/>
          </a:p>
        </p:txBody>
      </p:sp>
      <p:sp>
        <p:nvSpPr>
          <p:cNvPr id="10650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CA4483EA-068F-4BAA-A56B-57C96B09A331}" type="slidenum">
              <a:rPr lang="en-US" smtClean="0"/>
              <a:pPr eaLnBrk="1" hangingPunct="1">
                <a:defRPr/>
              </a:pPr>
              <a:t>48</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381000" y="685800"/>
            <a:ext cx="6096000" cy="3429000"/>
          </a:xfrm>
          <a:ln/>
        </p:spPr>
      </p:sp>
      <p:sp>
        <p:nvSpPr>
          <p:cNvPr id="113667" name="Notes Placeholder 2"/>
          <p:cNvSpPr>
            <a:spLocks noGrp="1"/>
          </p:cNvSpPr>
          <p:nvPr>
            <p:ph type="body" idx="1"/>
          </p:nvPr>
        </p:nvSpPr>
        <p:spPr>
          <a:noFill/>
          <a:ln/>
        </p:spPr>
        <p:txBody>
          <a:bodyPr/>
          <a:lstStyle/>
          <a:p>
            <a:endParaRPr lang="en-US"/>
          </a:p>
        </p:txBody>
      </p:sp>
      <p:sp>
        <p:nvSpPr>
          <p:cNvPr id="10752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77FC5A4E-A7B9-4981-9A26-D0AC2CE76ADB}" type="slidenum">
              <a:rPr lang="en-US" smtClean="0"/>
              <a:pPr eaLnBrk="1" hangingPunct="1">
                <a:defRPr/>
              </a:pPr>
              <a:t>50</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xfrm>
            <a:off x="381000" y="685800"/>
            <a:ext cx="6096000" cy="3429000"/>
          </a:xfrm>
          <a:ln/>
        </p:spPr>
      </p:sp>
      <p:sp>
        <p:nvSpPr>
          <p:cNvPr id="114691" name="Notes Placeholder 2"/>
          <p:cNvSpPr>
            <a:spLocks noGrp="1"/>
          </p:cNvSpPr>
          <p:nvPr>
            <p:ph type="body" idx="1"/>
          </p:nvPr>
        </p:nvSpPr>
        <p:spPr>
          <a:noFill/>
          <a:ln/>
        </p:spPr>
        <p:txBody>
          <a:bodyPr/>
          <a:lstStyle/>
          <a:p>
            <a:endParaRPr lang="en-US"/>
          </a:p>
        </p:txBody>
      </p:sp>
      <p:sp>
        <p:nvSpPr>
          <p:cNvPr id="10854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1EB91E38-B1B2-4C8A-8E3E-3C0D53AE30EE}" type="slidenum">
              <a:rPr lang="en-US" smtClean="0"/>
              <a:pPr eaLnBrk="1" hangingPunct="1">
                <a:defRPr/>
              </a:pPr>
              <a:t>51</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xfrm>
            <a:off x="381000" y="685800"/>
            <a:ext cx="6096000" cy="3429000"/>
          </a:xfrm>
          <a:ln/>
        </p:spPr>
      </p:sp>
      <p:sp>
        <p:nvSpPr>
          <p:cNvPr id="116739" name="Notes Placeholder 2"/>
          <p:cNvSpPr>
            <a:spLocks noGrp="1"/>
          </p:cNvSpPr>
          <p:nvPr>
            <p:ph type="body" idx="1"/>
          </p:nvPr>
        </p:nvSpPr>
        <p:spPr>
          <a:noFill/>
          <a:ln/>
        </p:spPr>
        <p:txBody>
          <a:bodyPr/>
          <a:lstStyle/>
          <a:p>
            <a:endParaRPr lang="en-US"/>
          </a:p>
        </p:txBody>
      </p:sp>
      <p:sp>
        <p:nvSpPr>
          <p:cNvPr id="11059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37206299-423A-4B73-BE17-790E1A56195F}" type="slidenum">
              <a:rPr lang="en-US" smtClean="0"/>
              <a:pPr eaLnBrk="1" hangingPunct="1">
                <a:defRPr/>
              </a:pPr>
              <a:t>52</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xfrm>
            <a:off x="381000" y="685800"/>
            <a:ext cx="6096000" cy="3429000"/>
          </a:xfrm>
          <a:ln/>
        </p:spPr>
      </p:sp>
      <p:sp>
        <p:nvSpPr>
          <p:cNvPr id="117763" name="Notes Placeholder 2"/>
          <p:cNvSpPr>
            <a:spLocks noGrp="1"/>
          </p:cNvSpPr>
          <p:nvPr>
            <p:ph type="body" idx="1"/>
          </p:nvPr>
        </p:nvSpPr>
        <p:spPr>
          <a:noFill/>
          <a:ln/>
        </p:spPr>
        <p:txBody>
          <a:bodyPr/>
          <a:lstStyle/>
          <a:p>
            <a:endParaRPr lang="en-US"/>
          </a:p>
        </p:txBody>
      </p:sp>
      <p:sp>
        <p:nvSpPr>
          <p:cNvPr id="11162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3B1EFA58-4AAC-4A8C-B76C-FFE501CEEE5E}" type="slidenum">
              <a:rPr lang="en-US" smtClean="0"/>
              <a:pPr eaLnBrk="1" hangingPunct="1">
                <a:defRPr/>
              </a:pPr>
              <a:t>53</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xfrm>
            <a:off x="381000" y="685800"/>
            <a:ext cx="6096000" cy="3429000"/>
          </a:xfrm>
          <a:ln/>
        </p:spPr>
      </p:sp>
      <p:sp>
        <p:nvSpPr>
          <p:cNvPr id="115715" name="Notes Placeholder 2"/>
          <p:cNvSpPr>
            <a:spLocks noGrp="1"/>
          </p:cNvSpPr>
          <p:nvPr>
            <p:ph type="body" idx="1"/>
          </p:nvPr>
        </p:nvSpPr>
        <p:spPr>
          <a:noFill/>
          <a:ln/>
        </p:spPr>
        <p:txBody>
          <a:bodyPr/>
          <a:lstStyle/>
          <a:p>
            <a:endParaRPr lang="en-US"/>
          </a:p>
        </p:txBody>
      </p:sp>
      <p:sp>
        <p:nvSpPr>
          <p:cNvPr id="10957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E5C6342C-F82B-4A61-AC5A-FD437F91B667}" type="slidenum">
              <a:rPr lang="en-US" smtClean="0"/>
              <a:pPr eaLnBrk="1" hangingPunct="1">
                <a:defRPr/>
              </a:pPr>
              <a:t>54</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381000" y="685800"/>
            <a:ext cx="6096000" cy="3429000"/>
          </a:xfrm>
          <a:ln/>
        </p:spPr>
      </p:sp>
      <p:sp>
        <p:nvSpPr>
          <p:cNvPr id="120835" name="Notes Placeholder 2"/>
          <p:cNvSpPr>
            <a:spLocks noGrp="1"/>
          </p:cNvSpPr>
          <p:nvPr>
            <p:ph type="body" idx="1"/>
          </p:nvPr>
        </p:nvSpPr>
        <p:spPr>
          <a:noFill/>
          <a:ln/>
        </p:spPr>
        <p:txBody>
          <a:bodyPr/>
          <a:lstStyle/>
          <a:p>
            <a:endParaRPr lang="en-US"/>
          </a:p>
        </p:txBody>
      </p:sp>
      <p:sp>
        <p:nvSpPr>
          <p:cNvPr id="11469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F6928001-B295-4B4B-AEF4-2481924D0FBB}" type="slidenum">
              <a:rPr lang="en-US" smtClean="0"/>
              <a:pPr eaLnBrk="1" hangingPunct="1">
                <a:defRPr/>
              </a:pPr>
              <a:t>55</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xfrm>
            <a:off x="381000" y="685800"/>
            <a:ext cx="6096000" cy="3429000"/>
          </a:xfrm>
          <a:ln/>
        </p:spPr>
      </p:sp>
      <p:sp>
        <p:nvSpPr>
          <p:cNvPr id="121859" name="Notes Placeholder 2"/>
          <p:cNvSpPr>
            <a:spLocks noGrp="1"/>
          </p:cNvSpPr>
          <p:nvPr>
            <p:ph type="body" idx="1"/>
          </p:nvPr>
        </p:nvSpPr>
        <p:spPr>
          <a:noFill/>
          <a:ln/>
        </p:spPr>
        <p:txBody>
          <a:bodyPr/>
          <a:lstStyle/>
          <a:p>
            <a:endParaRPr lang="en-US"/>
          </a:p>
        </p:txBody>
      </p:sp>
      <p:sp>
        <p:nvSpPr>
          <p:cNvPr id="11571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3F96FE55-7C59-450F-BFD0-BA3163EBBDE1}" type="slidenum">
              <a:rPr lang="en-US" smtClean="0"/>
              <a:pPr eaLnBrk="1" hangingPunct="1">
                <a:defRPr/>
              </a:pPr>
              <a:t>56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381000" y="685800"/>
            <a:ext cx="6096000" cy="3429000"/>
          </a:xfrm>
          <a:ln/>
        </p:spPr>
      </p:sp>
      <p:sp>
        <p:nvSpPr>
          <p:cNvPr id="76803"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0A14D7D8-0537-415B-9D75-EC7F93CB9DA2}" type="slidenum">
              <a:rPr lang="en-US" smtClean="0"/>
              <a:pPr eaLnBrk="1" hangingPunct="1">
                <a:defRPr/>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381000" y="685800"/>
            <a:ext cx="6096000" cy="3429000"/>
          </a:xfrm>
          <a:ln/>
        </p:spPr>
      </p:sp>
      <p:sp>
        <p:nvSpPr>
          <p:cNvPr id="118787" name="Notes Placeholder 2"/>
          <p:cNvSpPr>
            <a:spLocks noGrp="1"/>
          </p:cNvSpPr>
          <p:nvPr>
            <p:ph type="body" idx="1"/>
          </p:nvPr>
        </p:nvSpPr>
        <p:spPr>
          <a:noFill/>
          <a:ln/>
        </p:spPr>
        <p:txBody>
          <a:bodyPr/>
          <a:lstStyle/>
          <a:p>
            <a:endParaRPr lang="en-US"/>
          </a:p>
        </p:txBody>
      </p:sp>
      <p:sp>
        <p:nvSpPr>
          <p:cNvPr id="11264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D72EE399-84F9-4ED3-8AF4-B1BA96333AE4}" type="slidenum">
              <a:rPr lang="en-US" smtClean="0"/>
              <a:pPr eaLnBrk="1" hangingPunct="1">
                <a:defRPr/>
              </a:pPr>
              <a:t>57</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xfrm>
            <a:off x="381000" y="685800"/>
            <a:ext cx="6096000" cy="3429000"/>
          </a:xfrm>
          <a:ln/>
        </p:spPr>
      </p:sp>
      <p:sp>
        <p:nvSpPr>
          <p:cNvPr id="123907" name="Notes Placeholder 2"/>
          <p:cNvSpPr>
            <a:spLocks noGrp="1"/>
          </p:cNvSpPr>
          <p:nvPr>
            <p:ph type="body" idx="1"/>
          </p:nvPr>
        </p:nvSpPr>
        <p:spPr>
          <a:noFill/>
          <a:ln/>
        </p:spPr>
        <p:txBody>
          <a:bodyPr/>
          <a:lstStyle/>
          <a:p>
            <a:endParaRPr lang="en-US"/>
          </a:p>
        </p:txBody>
      </p:sp>
      <p:sp>
        <p:nvSpPr>
          <p:cNvPr id="11776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21838179-F9AF-4196-B753-BA3D802D4C17}" type="slidenum">
              <a:rPr lang="en-US" smtClean="0"/>
              <a:pPr eaLnBrk="1" hangingPunct="1">
                <a:defRPr/>
              </a:pPr>
              <a:t>58</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xfrm>
            <a:off x="381000" y="685800"/>
            <a:ext cx="6096000" cy="3429000"/>
          </a:xfrm>
          <a:ln/>
        </p:spPr>
      </p:sp>
      <p:sp>
        <p:nvSpPr>
          <p:cNvPr id="123907" name="Notes Placeholder 2"/>
          <p:cNvSpPr>
            <a:spLocks noGrp="1"/>
          </p:cNvSpPr>
          <p:nvPr>
            <p:ph type="body" idx="1"/>
          </p:nvPr>
        </p:nvSpPr>
        <p:spPr>
          <a:noFill/>
          <a:ln/>
        </p:spPr>
        <p:txBody>
          <a:bodyPr/>
          <a:lstStyle/>
          <a:p>
            <a:endParaRPr lang="en-US"/>
          </a:p>
        </p:txBody>
      </p:sp>
      <p:sp>
        <p:nvSpPr>
          <p:cNvPr id="11776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21838179-F9AF-4196-B753-BA3D802D4C17}" type="slidenum">
              <a:rPr lang="en-US" smtClean="0"/>
              <a:pPr eaLnBrk="1" hangingPunct="1">
                <a:defRPr/>
              </a:pPr>
              <a:t>59</a:t>
            </a:fld>
            <a:endParaRPr lang="en-US"/>
          </a:p>
        </p:txBody>
      </p:sp>
    </p:spTree>
    <p:extLst>
      <p:ext uri="{BB962C8B-B14F-4D97-AF65-F5344CB8AC3E}">
        <p14:creationId xmlns:p14="http://schemas.microsoft.com/office/powerpoint/2010/main" val="300473510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381000" y="685800"/>
            <a:ext cx="6096000" cy="3429000"/>
          </a:xfrm>
          <a:ln/>
        </p:spPr>
      </p:sp>
      <p:sp>
        <p:nvSpPr>
          <p:cNvPr id="124931" name="Notes Placeholder 2"/>
          <p:cNvSpPr>
            <a:spLocks noGrp="1"/>
          </p:cNvSpPr>
          <p:nvPr>
            <p:ph type="body" idx="1"/>
          </p:nvPr>
        </p:nvSpPr>
        <p:spPr>
          <a:noFill/>
          <a:ln/>
        </p:spPr>
        <p:txBody>
          <a:bodyPr/>
          <a:lstStyle/>
          <a:p>
            <a:endParaRPr lang="en-US"/>
          </a:p>
        </p:txBody>
      </p:sp>
      <p:sp>
        <p:nvSpPr>
          <p:cNvPr id="11878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BBD79F82-F0FC-403E-A33F-C11246A0066E}" type="slidenum">
              <a:rPr lang="en-US" smtClean="0"/>
              <a:pPr eaLnBrk="1" hangingPunct="1">
                <a:defRPr/>
              </a:pPr>
              <a:t>60</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a:xfrm>
            <a:off x="381000" y="685800"/>
            <a:ext cx="6096000" cy="3429000"/>
          </a:xfrm>
          <a:ln/>
        </p:spPr>
      </p:sp>
      <p:sp>
        <p:nvSpPr>
          <p:cNvPr id="126979" name="Notes Placeholder 2"/>
          <p:cNvSpPr>
            <a:spLocks noGrp="1"/>
          </p:cNvSpPr>
          <p:nvPr>
            <p:ph type="body" idx="1"/>
          </p:nvPr>
        </p:nvSpPr>
        <p:spPr>
          <a:noFill/>
          <a:ln/>
        </p:spPr>
        <p:txBody>
          <a:bodyPr/>
          <a:lstStyle/>
          <a:p>
            <a:endParaRPr lang="en-US" dirty="0"/>
          </a:p>
        </p:txBody>
      </p:sp>
      <p:sp>
        <p:nvSpPr>
          <p:cNvPr id="12083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BA597AF6-5207-4B38-9E19-FDBEEA16ACB6}" type="slidenum">
              <a:rPr lang="en-US" smtClean="0"/>
              <a:pPr eaLnBrk="1" hangingPunct="1">
                <a:defRPr/>
              </a:pPr>
              <a:t>62</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xfrm>
            <a:off x="381000" y="685800"/>
            <a:ext cx="6096000" cy="3429000"/>
          </a:xfrm>
          <a:ln/>
        </p:spPr>
      </p:sp>
      <p:sp>
        <p:nvSpPr>
          <p:cNvPr id="128003" name="Notes Placeholder 2"/>
          <p:cNvSpPr>
            <a:spLocks noGrp="1"/>
          </p:cNvSpPr>
          <p:nvPr>
            <p:ph type="body" idx="1"/>
          </p:nvPr>
        </p:nvSpPr>
        <p:spPr>
          <a:noFill/>
          <a:ln/>
        </p:spPr>
        <p:txBody>
          <a:bodyPr/>
          <a:lstStyle/>
          <a:p>
            <a:endParaRPr lang="en-US" dirty="0"/>
          </a:p>
        </p:txBody>
      </p:sp>
      <p:sp>
        <p:nvSpPr>
          <p:cNvPr id="121860"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386AE8EF-E220-41B0-9500-C92AB79E1025}" type="slidenum">
              <a:rPr lang="en-US" smtClean="0"/>
              <a:pPr eaLnBrk="1" hangingPunct="1">
                <a:defRPr/>
              </a:pPr>
              <a:t>63</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381000" y="685800"/>
            <a:ext cx="6096000" cy="3429000"/>
          </a:xfrm>
          <a:ln/>
        </p:spPr>
      </p:sp>
      <p:sp>
        <p:nvSpPr>
          <p:cNvPr id="129027" name="Notes Placeholder 2"/>
          <p:cNvSpPr>
            <a:spLocks noGrp="1"/>
          </p:cNvSpPr>
          <p:nvPr>
            <p:ph type="body" idx="1"/>
          </p:nvPr>
        </p:nvSpPr>
        <p:spPr>
          <a:noFill/>
          <a:ln/>
        </p:spPr>
        <p:txBody>
          <a:bodyPr/>
          <a:lstStyle/>
          <a:p>
            <a:endParaRPr lang="en-US"/>
          </a:p>
        </p:txBody>
      </p:sp>
      <p:sp>
        <p:nvSpPr>
          <p:cNvPr id="12288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2053A698-0449-4ADE-ABD4-6E9734A2ED18}" type="slidenum">
              <a:rPr lang="en-US" smtClean="0"/>
              <a:pPr eaLnBrk="1" hangingPunct="1">
                <a:defRPr/>
              </a:pPr>
              <a:t>65</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381000" y="685800"/>
            <a:ext cx="6096000" cy="3429000"/>
          </a:xfrm>
          <a:ln/>
        </p:spPr>
      </p:sp>
      <p:sp>
        <p:nvSpPr>
          <p:cNvPr id="130051" name="Notes Placeholder 2"/>
          <p:cNvSpPr>
            <a:spLocks noGrp="1"/>
          </p:cNvSpPr>
          <p:nvPr>
            <p:ph type="body" idx="1"/>
          </p:nvPr>
        </p:nvSpPr>
        <p:spPr>
          <a:noFill/>
          <a:ln/>
        </p:spPr>
        <p:txBody>
          <a:bodyPr/>
          <a:lstStyle/>
          <a:p>
            <a:endParaRPr lang="en-US"/>
          </a:p>
        </p:txBody>
      </p:sp>
      <p:sp>
        <p:nvSpPr>
          <p:cNvPr id="12390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44C36338-2965-4B53-A92D-8081D2F730AD}" type="slidenum">
              <a:rPr lang="en-US" smtClean="0"/>
              <a:pPr eaLnBrk="1" hangingPunct="1">
                <a:defRPr/>
              </a:pPr>
              <a:t>67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381000" y="685800"/>
            <a:ext cx="6096000" cy="3429000"/>
          </a:xfrm>
          <a:ln/>
        </p:spPr>
      </p:sp>
      <p:sp>
        <p:nvSpPr>
          <p:cNvPr id="131075" name="Notes Placeholder 2"/>
          <p:cNvSpPr>
            <a:spLocks noGrp="1"/>
          </p:cNvSpPr>
          <p:nvPr>
            <p:ph type="body" idx="1"/>
          </p:nvPr>
        </p:nvSpPr>
        <p:spPr>
          <a:noFill/>
          <a:ln/>
        </p:spPr>
        <p:txBody>
          <a:bodyPr/>
          <a:lstStyle/>
          <a:p>
            <a:endParaRPr lang="en-US"/>
          </a:p>
        </p:txBody>
      </p:sp>
      <p:sp>
        <p:nvSpPr>
          <p:cNvPr id="124932"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0EF639D6-9486-406E-83A7-3F69E6CA1663}" type="slidenum">
              <a:rPr lang="en-US" smtClean="0"/>
              <a:pPr eaLnBrk="1" hangingPunct="1">
                <a:defRPr/>
              </a:pPr>
              <a:t>68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381000" y="685800"/>
            <a:ext cx="6096000" cy="3429000"/>
          </a:xfrm>
          <a:ln/>
        </p:spPr>
      </p:sp>
      <p:sp>
        <p:nvSpPr>
          <p:cNvPr id="77827" name="Notes Placeholder 2"/>
          <p:cNvSpPr>
            <a:spLocks noGrp="1"/>
          </p:cNvSpPr>
          <p:nvPr>
            <p:ph type="body" idx="1"/>
          </p:nvPr>
        </p:nvSpPr>
        <p:spPr>
          <a:noFill/>
          <a:ln/>
        </p:spPr>
        <p:txBody>
          <a:bodyPr/>
          <a:lstStyle/>
          <a:p>
            <a:pPr marL="0" lvl="2"/>
            <a:r>
              <a:rPr lang="en-US" sz="2000"/>
              <a:t>The consequences are significant… Including modified work, transfer, leave of absence, and quitting (greatest for non-physical violence)</a:t>
            </a:r>
          </a:p>
          <a:p>
            <a:endParaRPr lang="en-US"/>
          </a:p>
        </p:txBody>
      </p:sp>
      <p:sp>
        <p:nvSpPr>
          <p:cNvPr id="7168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063F69AF-D9A3-4293-972C-6A09AA4EBE44}" type="slidenum">
              <a:rPr lang="en-US" smtClean="0"/>
              <a:pPr eaLnBrk="1" hangingPunct="1">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381000" y="685800"/>
            <a:ext cx="6096000" cy="3429000"/>
          </a:xfrm>
          <a:ln/>
        </p:spPr>
      </p:sp>
      <p:sp>
        <p:nvSpPr>
          <p:cNvPr id="78851"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8E31D6E1-D4E4-4B58-88CD-ABDED7D3299A}" type="slidenum">
              <a:rPr lang="en-US" smtClean="0"/>
              <a:pPr eaLnBrk="1" hangingPunct="1">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381000" y="685800"/>
            <a:ext cx="6096000" cy="3429000"/>
          </a:xfrm>
          <a:ln/>
        </p:spPr>
      </p:sp>
      <p:sp>
        <p:nvSpPr>
          <p:cNvPr id="80899" name="Notes Placeholder 2"/>
          <p:cNvSpPr>
            <a:spLocks noGrp="1"/>
          </p:cNvSpPr>
          <p:nvPr>
            <p:ph type="body" idx="1"/>
          </p:nvPr>
        </p:nvSpPr>
        <p:spPr>
          <a:noFill/>
          <a:ln/>
        </p:spPr>
        <p:txBody>
          <a:bodyPr/>
          <a:lstStyle/>
          <a:p>
            <a:endParaRPr lang="en-US"/>
          </a:p>
        </p:txBody>
      </p:sp>
      <p:sp>
        <p:nvSpPr>
          <p:cNvPr id="74756"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17140DC2-00C2-41D9-925B-7B52E3EE7BD7}" type="slidenum">
              <a:rPr lang="en-US" smtClean="0"/>
              <a:pPr eaLnBrk="1" hangingPunct="1">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381000" y="685800"/>
            <a:ext cx="6096000" cy="3429000"/>
          </a:xfrm>
          <a:ln/>
        </p:spPr>
      </p:sp>
      <p:sp>
        <p:nvSpPr>
          <p:cNvPr id="81923" name="Notes Placeholder 2"/>
          <p:cNvSpPr>
            <a:spLocks noGrp="1"/>
          </p:cNvSpPr>
          <p:nvPr>
            <p:ph type="body" idx="1"/>
          </p:nvPr>
        </p:nvSpPr>
        <p:spPr>
          <a:noFill/>
          <a:ln/>
        </p:spPr>
        <p:txBody>
          <a:bodyPr/>
          <a:lstStyle/>
          <a:p>
            <a:endParaRPr lang="en-US"/>
          </a:p>
        </p:txBody>
      </p:sp>
      <p:sp>
        <p:nvSpPr>
          <p:cNvPr id="81924" name="Slide Number Placeholder 3"/>
          <p:cNvSpPr>
            <a:spLocks noGrp="1"/>
          </p:cNvSpPr>
          <p:nvPr>
            <p:ph type="sldNum" sz="quarter" idx="5"/>
          </p:nvPr>
        </p:nvSpPr>
        <p:spPr>
          <a:extLst/>
        </p:spPr>
        <p:txBody>
          <a:bodyPr/>
          <a:lstStyle>
            <a:lvl1pPr eaLnBrk="0" hangingPunct="0">
              <a:defRPr>
                <a:solidFill>
                  <a:schemeClr val="tx1"/>
                </a:solidFill>
                <a:latin typeface="Arial" charset="0"/>
              </a:defRPr>
            </a:lvl1pPr>
            <a:lvl2pPr marL="742909" indent="-285734" eaLnBrk="0" hangingPunct="0">
              <a:defRPr>
                <a:solidFill>
                  <a:schemeClr val="tx1"/>
                </a:solidFill>
                <a:latin typeface="Arial" charset="0"/>
              </a:defRPr>
            </a:lvl2pPr>
            <a:lvl3pPr marL="1142937" indent="-228587" eaLnBrk="0" hangingPunct="0">
              <a:defRPr>
                <a:solidFill>
                  <a:schemeClr val="tx1"/>
                </a:solidFill>
                <a:latin typeface="Arial" charset="0"/>
              </a:defRPr>
            </a:lvl3pPr>
            <a:lvl4pPr marL="1600112" indent="-228587" eaLnBrk="0" hangingPunct="0">
              <a:defRPr>
                <a:solidFill>
                  <a:schemeClr val="tx1"/>
                </a:solidFill>
                <a:latin typeface="Arial" charset="0"/>
              </a:defRPr>
            </a:lvl4pPr>
            <a:lvl5pPr marL="2057287" indent="-228587" eaLnBrk="0" hangingPunct="0">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0"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pPr eaLnBrk="1" hangingPunct="1">
              <a:defRPr/>
            </a:pPr>
            <a:fld id="{01AC6162-4CBB-4ECD-8D32-A8B48DD7681E}" type="slidenum">
              <a:rPr lang="en-US" smtClean="0"/>
              <a:pPr eaLnBrk="1" hangingPunct="1">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userDrawn="1"/>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userDrawn="1"/>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userDrawn="1"/>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userDrawn="1"/>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userDrawn="1"/>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3952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68CDBAF2-F266-C14C-8ABF-54B90D837FA3}" type="slidenum">
              <a:rPr lang="en-US" smtClean="0"/>
              <a:pPr/>
              <a:t>‹#›</a:t>
            </a:fld>
            <a:endParaRPr lang="en-US" dirty="0"/>
          </a:p>
        </p:txBody>
      </p:sp>
      <p:grpSp>
        <p:nvGrpSpPr>
          <p:cNvPr id="40" name="Group 39"/>
          <p:cNvGrpSpPr/>
          <p:nvPr userDrawn="1"/>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userDrawn="1"/>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BAF2-F266-C14C-8ABF-54B90D837FA3}" type="slidenum">
              <a:rPr lang="en-US" smtClean="0"/>
              <a:t>‹#›</a:t>
            </a:fld>
            <a:endParaRPr lang="en-US"/>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2281" y="2429922"/>
            <a:ext cx="8844801" cy="409532"/>
          </a:xfrm>
        </p:spPr>
        <p:txBody>
          <a:bodyPr>
            <a:normAutofit fontScale="90000"/>
          </a:bodyPr>
          <a:lstStyle/>
          <a:p>
            <a:r>
              <a:rPr lang="en-US" b="1" dirty="0"/>
              <a:t>The Medical Management of Acute Agitation</a:t>
            </a:r>
          </a:p>
        </p:txBody>
      </p:sp>
      <p:sp>
        <p:nvSpPr>
          <p:cNvPr id="3" name="Subtitle 2"/>
          <p:cNvSpPr>
            <a:spLocks noGrp="1"/>
          </p:cNvSpPr>
          <p:nvPr>
            <p:ph type="subTitle" idx="1"/>
          </p:nvPr>
        </p:nvSpPr>
        <p:spPr>
          <a:xfrm>
            <a:off x="1726516" y="2869575"/>
            <a:ext cx="8743203" cy="542925"/>
          </a:xfrm>
        </p:spPr>
        <p:txBody>
          <a:bodyPr>
            <a:normAutofit/>
          </a:bodyPr>
          <a:lstStyle/>
          <a:p>
            <a:r>
              <a:rPr lang="en-US" dirty="0"/>
              <a:t>APM Resident Education Curriculum</a:t>
            </a:r>
          </a:p>
        </p:txBody>
      </p:sp>
      <p:sp>
        <p:nvSpPr>
          <p:cNvPr id="4" name="TextBox 3"/>
          <p:cNvSpPr txBox="1"/>
          <p:nvPr/>
        </p:nvSpPr>
        <p:spPr>
          <a:xfrm>
            <a:off x="409074" y="3665163"/>
            <a:ext cx="11237494" cy="1846659"/>
          </a:xfrm>
          <a:prstGeom prst="rect">
            <a:avLst/>
          </a:prstGeom>
          <a:noFill/>
        </p:spPr>
        <p:txBody>
          <a:bodyPr wrap="square" rtlCol="0">
            <a:spAutoFit/>
          </a:bodyPr>
          <a:lstStyle/>
          <a:p>
            <a:pPr algn="ctr"/>
            <a:r>
              <a:rPr lang="en-US" sz="1600" dirty="0">
                <a:latin typeface="+mj-lt"/>
              </a:rPr>
              <a:t>Revised 2019: </a:t>
            </a:r>
            <a:r>
              <a:rPr lang="en-US" sz="1600" b="1" dirty="0">
                <a:latin typeface="+mj-lt"/>
              </a:rPr>
              <a:t>Ariadna Forray, MD, Naomi </a:t>
            </a:r>
            <a:r>
              <a:rPr lang="en-US" sz="1600" b="1" dirty="0" err="1">
                <a:latin typeface="+mj-lt"/>
              </a:rPr>
              <a:t>Schmelzer</a:t>
            </a:r>
            <a:r>
              <a:rPr lang="en-US" sz="1600" b="1" dirty="0">
                <a:latin typeface="+mj-lt"/>
              </a:rPr>
              <a:t>, MD</a:t>
            </a:r>
          </a:p>
          <a:p>
            <a:pPr algn="ctr"/>
            <a:endParaRPr lang="en-US" sz="900" dirty="0">
              <a:latin typeface="+mj-lt"/>
            </a:endParaRPr>
          </a:p>
          <a:p>
            <a:pPr algn="ctr"/>
            <a:r>
              <a:rPr lang="en-US" sz="1600" dirty="0">
                <a:latin typeface="+mj-lt"/>
              </a:rPr>
              <a:t>Original version: </a:t>
            </a:r>
            <a:r>
              <a:rPr lang="en-US" sz="1600" b="1" dirty="0">
                <a:latin typeface="+mj-lt"/>
              </a:rPr>
              <a:t>R. Scott Babe, M.D</a:t>
            </a:r>
            <a:r>
              <a:rPr lang="en-US" sz="1600" dirty="0">
                <a:latin typeface="+mj-lt"/>
              </a:rPr>
              <a:t>., Clinical Assistant Professor of Psychiatry, Western University of Health Sciences, </a:t>
            </a:r>
          </a:p>
          <a:p>
            <a:pPr algn="ctr"/>
            <a:r>
              <a:rPr lang="en-US" sz="1600" dirty="0">
                <a:latin typeface="+mj-lt"/>
              </a:rPr>
              <a:t>Samaritan Mental Health, Corvallis, Oregon</a:t>
            </a:r>
          </a:p>
          <a:p>
            <a:pPr algn="ctr"/>
            <a:r>
              <a:rPr lang="en-US" sz="1600" b="1" dirty="0">
                <a:latin typeface="+mn-lt"/>
              </a:rPr>
              <a:t>Thomas W. Heinrich, MD</a:t>
            </a:r>
            <a:r>
              <a:rPr lang="en-US" sz="1600" dirty="0">
                <a:latin typeface="+mn-lt"/>
              </a:rPr>
              <a:t>, Associate Professor of Psychiatry &amp; Family Medicine, Chief, Psychiatric Consult Service at Froedtert Hospital, Department of Psychiatry &amp; Behavioral Medicine, Medical College of Wisconsin</a:t>
            </a:r>
          </a:p>
          <a:p>
            <a:endParaRPr lang="en-US" sz="900" dirty="0"/>
          </a:p>
          <a:p>
            <a:pPr algn="ctr"/>
            <a:r>
              <a:rPr lang="en-US" sz="1600" dirty="0"/>
              <a:t>Version of March 15, </a:t>
            </a:r>
            <a:r>
              <a:rPr lang="en-US" sz="1600" dirty="0">
                <a:latin typeface="+mn-lt"/>
              </a:rPr>
              <a:t>2019</a:t>
            </a:r>
          </a:p>
        </p:txBody>
      </p:sp>
    </p:spTree>
    <p:extLst>
      <p:ext uri="{BB962C8B-B14F-4D97-AF65-F5344CB8AC3E}">
        <p14:creationId xmlns:p14="http://schemas.microsoft.com/office/powerpoint/2010/main" val="477652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381000"/>
            <a:ext cx="10972800" cy="1249362"/>
          </a:xfrm>
        </p:spPr>
        <p:txBody>
          <a:bodyPr/>
          <a:lstStyle/>
          <a:p>
            <a:r>
              <a:rPr lang="en-US" b="1" dirty="0"/>
              <a:t>Etiology of Agitation: Medical Causes</a:t>
            </a:r>
          </a:p>
        </p:txBody>
      </p:sp>
      <p:sp>
        <p:nvSpPr>
          <p:cNvPr id="5" name="Content Placeholder 4"/>
          <p:cNvSpPr>
            <a:spLocks noGrp="1"/>
          </p:cNvSpPr>
          <p:nvPr>
            <p:ph idx="1"/>
          </p:nvPr>
        </p:nvSpPr>
        <p:spPr>
          <a:xfrm>
            <a:off x="609601" y="1592707"/>
            <a:ext cx="5206584" cy="3741294"/>
          </a:xfrm>
          <a:gradFill flip="none" rotWithShape="1">
            <a:gsLst>
              <a:gs pos="0">
                <a:schemeClr val="bg1"/>
              </a:gs>
              <a:gs pos="100000">
                <a:schemeClr val="bg1">
                  <a:alpha val="30000"/>
                </a:schemeClr>
              </a:gs>
            </a:gsLst>
            <a:lin ang="0" scaled="1"/>
            <a:tileRect/>
          </a:gradFill>
        </p:spPr>
        <p:txBody>
          <a:bodyPr>
            <a:noAutofit/>
          </a:bodyPr>
          <a:lstStyle/>
          <a:p>
            <a:r>
              <a:rPr lang="en-US" dirty="0"/>
              <a:t>Head trauma</a:t>
            </a:r>
          </a:p>
          <a:p>
            <a:r>
              <a:rPr lang="en-US" dirty="0"/>
              <a:t>Encephalitis, meningitis, other infection</a:t>
            </a:r>
          </a:p>
          <a:p>
            <a:r>
              <a:rPr lang="en-US" dirty="0"/>
              <a:t>Encephalopathy (e.g., liver or renal failure)</a:t>
            </a:r>
          </a:p>
          <a:p>
            <a:r>
              <a:rPr lang="en-US" dirty="0"/>
              <a:t>Environmental toxins</a:t>
            </a:r>
          </a:p>
          <a:p>
            <a:r>
              <a:rPr lang="en-US" dirty="0"/>
              <a:t>Metabolic abnormalities (sodium, calcium, glucose)</a:t>
            </a:r>
          </a:p>
          <a:p>
            <a:pPr>
              <a:lnSpc>
                <a:spcPct val="90000"/>
              </a:lnSpc>
            </a:pPr>
            <a:endParaRPr lang="en-US" dirty="0"/>
          </a:p>
          <a:p>
            <a:pPr marL="0" indent="0">
              <a:buNone/>
            </a:pPr>
            <a:endParaRPr lang="en-US" dirty="0"/>
          </a:p>
        </p:txBody>
      </p:sp>
      <p:sp>
        <p:nvSpPr>
          <p:cNvPr id="7" name="Slide Number Placeholder 6"/>
          <p:cNvSpPr>
            <a:spLocks noGrp="1"/>
          </p:cNvSpPr>
          <p:nvPr>
            <p:ph type="sldNum" sz="quarter" idx="12"/>
          </p:nvPr>
        </p:nvSpPr>
        <p:spPr>
          <a:xfrm>
            <a:off x="11764440" y="6432549"/>
            <a:ext cx="483616" cy="365125"/>
          </a:xfrm>
        </p:spPr>
        <p:txBody>
          <a:bodyPr/>
          <a:lstStyle/>
          <a:p>
            <a:fld id="{68CDBAF2-F266-C14C-8ABF-54B90D837FA3}" type="slidenum">
              <a:rPr lang="en-US" smtClean="0"/>
              <a:pPr/>
              <a:t>10</a:t>
            </a:fld>
            <a:endParaRPr lang="en-US" dirty="0"/>
          </a:p>
        </p:txBody>
      </p:sp>
      <p:sp>
        <p:nvSpPr>
          <p:cNvPr id="10" name="Content Placeholder 4"/>
          <p:cNvSpPr txBox="1">
            <a:spLocks/>
          </p:cNvSpPr>
          <p:nvPr/>
        </p:nvSpPr>
        <p:spPr>
          <a:xfrm>
            <a:off x="6375816" y="1592706"/>
            <a:ext cx="5206584" cy="3741295"/>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gn="l" defTabSz="457200" rtl="0" eaLnBrk="1" latinLnBrk="0" hangingPunct="1">
              <a:spcBef>
                <a:spcPct val="20000"/>
              </a:spcBef>
              <a:buClr>
                <a:srgbClr val="177D38"/>
              </a:buClr>
              <a:buFont typeface="Wingdings" charset="2"/>
              <a:buChar char="§"/>
              <a:defRPr sz="2400" kern="1200">
                <a:solidFill>
                  <a:schemeClr val="tx1"/>
                </a:solidFill>
                <a:latin typeface="+mn-lt"/>
                <a:ea typeface="+mn-ea"/>
                <a:cs typeface="+mn-cs"/>
              </a:defRPr>
            </a:lvl1pPr>
            <a:lvl2pPr marL="627063" indent="-228600" algn="l" defTabSz="457200" rtl="0" eaLnBrk="1" latinLnBrk="0" hangingPunct="1">
              <a:spcBef>
                <a:spcPct val="20000"/>
              </a:spcBef>
              <a:buClr>
                <a:srgbClr val="177D38"/>
              </a:buClr>
              <a:buFont typeface="Lucida Grande"/>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Clr>
                <a:srgbClr val="177D38"/>
              </a:buClr>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Clr>
                <a:srgbClr val="177D38"/>
              </a:buClr>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Hypoxia</a:t>
            </a:r>
          </a:p>
          <a:p>
            <a:r>
              <a:rPr lang="en-US" dirty="0"/>
              <a:t>Thyroid disease</a:t>
            </a:r>
          </a:p>
          <a:p>
            <a:r>
              <a:rPr lang="en-US" dirty="0"/>
              <a:t>Seizure (including post-ictal state)</a:t>
            </a:r>
          </a:p>
          <a:p>
            <a:r>
              <a:rPr lang="en-US" dirty="0"/>
              <a:t>Toxic levels of medications</a:t>
            </a:r>
          </a:p>
          <a:p>
            <a:endParaRPr lang="en-US" i="1" dirty="0"/>
          </a:p>
          <a:p>
            <a:endParaRPr lang="en-US" i="1" dirty="0"/>
          </a:p>
          <a:p>
            <a:endParaRPr lang="en-US" i="1" dirty="0"/>
          </a:p>
          <a:p>
            <a:pPr marL="0" indent="0">
              <a:buNone/>
            </a:pPr>
            <a:endParaRPr lang="en-US" dirty="0"/>
          </a:p>
          <a:p>
            <a:pPr marL="0" indent="0">
              <a:buNone/>
            </a:pPr>
            <a:endParaRPr lang="en-US" i="1" dirty="0"/>
          </a:p>
        </p:txBody>
      </p:sp>
      <p:sp>
        <p:nvSpPr>
          <p:cNvPr id="8" name="Rectangle 2"/>
          <p:cNvSpPr txBox="1">
            <a:spLocks noChangeArrowheads="1"/>
          </p:cNvSpPr>
          <p:nvPr/>
        </p:nvSpPr>
        <p:spPr>
          <a:xfrm>
            <a:off x="633589" y="5745164"/>
            <a:ext cx="10972800" cy="5492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800" dirty="0"/>
              <a:t>Nordstrom, K., Zun, L. S., Wilson, M. P., </a:t>
            </a:r>
            <a:r>
              <a:rPr lang="en-US" sz="800" dirty="0" err="1"/>
              <a:t>Stiebel</a:t>
            </a:r>
            <a:r>
              <a:rPr lang="en-US" sz="800" dirty="0"/>
              <a:t>, V., Ng, A. T., </a:t>
            </a:r>
            <a:r>
              <a:rPr lang="en-US" sz="800" dirty="0" err="1"/>
              <a:t>Bregman</a:t>
            </a:r>
            <a:r>
              <a:rPr lang="en-US" sz="800" dirty="0"/>
              <a:t>, B., &amp; Anderson, E. L. (2012). Medical evaluation and triage of the agitated patient: consensus statement of the American Association for Emergency Psychiatry Project BETA Medical Evaluation Workgroup. </a:t>
            </a:r>
            <a:r>
              <a:rPr lang="en-US" sz="800" i="1" dirty="0"/>
              <a:t>Western Journal of Emergency Medicine</a:t>
            </a:r>
            <a:r>
              <a:rPr lang="en-US" sz="800" dirty="0"/>
              <a:t>, </a:t>
            </a:r>
            <a:r>
              <a:rPr lang="en-US" sz="800" i="1" dirty="0"/>
              <a:t>13</a:t>
            </a:r>
            <a:r>
              <a:rPr lang="en-US" sz="800" dirty="0"/>
              <a:t>(1), 3.</a:t>
            </a:r>
            <a:br>
              <a:rPr lang="en-US" sz="800" dirty="0"/>
            </a:br>
            <a:r>
              <a:rPr lang="en-US" sz="800" dirty="0"/>
              <a:t> </a:t>
            </a:r>
          </a:p>
        </p:txBody>
      </p:sp>
    </p:spTree>
    <p:extLst>
      <p:ext uri="{BB962C8B-B14F-4D97-AF65-F5344CB8AC3E}">
        <p14:creationId xmlns:p14="http://schemas.microsoft.com/office/powerpoint/2010/main" val="1921308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465139"/>
            <a:ext cx="10972800" cy="1143000"/>
          </a:xfrm>
        </p:spPr>
        <p:txBody>
          <a:bodyPr/>
          <a:lstStyle/>
          <a:p>
            <a:pPr eaLnBrk="1" hangingPunct="1"/>
            <a:r>
              <a:rPr lang="en-US" b="1" dirty="0"/>
              <a:t>Etiology of Agitation: Delirium</a:t>
            </a:r>
          </a:p>
        </p:txBody>
      </p:sp>
      <p:sp>
        <p:nvSpPr>
          <p:cNvPr id="13315" name="Rectangle 3"/>
          <p:cNvSpPr>
            <a:spLocks noGrp="1" noChangeArrowheads="1"/>
          </p:cNvSpPr>
          <p:nvPr>
            <p:ph idx="1"/>
          </p:nvPr>
        </p:nvSpPr>
        <p:spPr/>
        <p:txBody>
          <a:bodyPr/>
          <a:lstStyle/>
          <a:p>
            <a:pPr marL="398463" lvl="1" indent="0" eaLnBrk="1" hangingPunct="1">
              <a:buNone/>
            </a:pPr>
            <a:r>
              <a:rPr lang="en-US" sz="2800" dirty="0"/>
              <a:t>Diagnostic Features </a:t>
            </a:r>
          </a:p>
          <a:p>
            <a:pPr lvl="2" eaLnBrk="1" hangingPunct="1"/>
            <a:r>
              <a:rPr lang="en-US" sz="2400" dirty="0"/>
              <a:t>Disturbance of consciousness</a:t>
            </a:r>
          </a:p>
          <a:p>
            <a:pPr lvl="2" eaLnBrk="1" hangingPunct="1"/>
            <a:r>
              <a:rPr lang="en-US" sz="2400" dirty="0"/>
              <a:t>A change in cognition or development of perceptual disturbance</a:t>
            </a:r>
          </a:p>
          <a:p>
            <a:pPr lvl="3" eaLnBrk="1" hangingPunct="1"/>
            <a:r>
              <a:rPr lang="en-US" sz="2400" dirty="0"/>
              <a:t>Not accounted for by a dementia</a:t>
            </a:r>
          </a:p>
          <a:p>
            <a:pPr lvl="2" eaLnBrk="1" hangingPunct="1"/>
            <a:r>
              <a:rPr lang="en-US" sz="2400" dirty="0"/>
              <a:t>Disturbance develops over a short period of time and tends to fluctuate (“waxing and waning”)</a:t>
            </a:r>
          </a:p>
          <a:p>
            <a:pPr lvl="2" eaLnBrk="1" hangingPunct="1"/>
            <a:r>
              <a:rPr lang="en-US" sz="2400" dirty="0"/>
              <a:t>Caused by a general medical condition</a:t>
            </a:r>
          </a:p>
        </p:txBody>
      </p:sp>
      <p:sp>
        <p:nvSpPr>
          <p:cNvPr id="1229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245D02CA-356E-4258-90E4-122A646BC9D5}" type="slidenum">
              <a:rPr lang="en-US" smtClean="0"/>
              <a:pPr eaLnBrk="1" hangingPunct="1">
                <a:defRPr/>
              </a:pPr>
              <a:t>11</a:t>
            </a:fld>
            <a:endParaRPr lang="en-US"/>
          </a:p>
        </p:txBody>
      </p:sp>
    </p:spTree>
    <p:extLst>
      <p:ext uri="{BB962C8B-B14F-4D97-AF65-F5344CB8AC3E}">
        <p14:creationId xmlns:p14="http://schemas.microsoft.com/office/powerpoint/2010/main" val="1744637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dirty="0"/>
              <a:t>Etiology of Agitation: Substances</a:t>
            </a:r>
          </a:p>
        </p:txBody>
      </p:sp>
      <p:sp>
        <p:nvSpPr>
          <p:cNvPr id="23555" name="Rectangle 3"/>
          <p:cNvSpPr>
            <a:spLocks noGrp="1" noChangeArrowheads="1"/>
          </p:cNvSpPr>
          <p:nvPr>
            <p:ph idx="1"/>
          </p:nvPr>
        </p:nvSpPr>
        <p:spPr/>
        <p:txBody>
          <a:bodyPr/>
          <a:lstStyle/>
          <a:p>
            <a:pPr eaLnBrk="1" hangingPunct="1"/>
            <a:r>
              <a:rPr lang="en-US" sz="2800" dirty="0"/>
              <a:t>Substance intoxication – </a:t>
            </a:r>
          </a:p>
          <a:p>
            <a:pPr lvl="1"/>
            <a:r>
              <a:rPr lang="en-US" sz="2400" dirty="0"/>
              <a:t>Alcohol, cocaine, amphetamines, cannabis, ketamine, ecstasy, bath salts, inhalants</a:t>
            </a:r>
          </a:p>
          <a:p>
            <a:pPr marL="398463" lvl="1" indent="0">
              <a:buNone/>
            </a:pPr>
            <a:endParaRPr lang="en-US" sz="2400" dirty="0"/>
          </a:p>
          <a:p>
            <a:pPr eaLnBrk="1" hangingPunct="1"/>
            <a:r>
              <a:rPr lang="en-US" sz="2800" dirty="0"/>
              <a:t>Substance withdrawal –</a:t>
            </a:r>
          </a:p>
          <a:p>
            <a:pPr lvl="1"/>
            <a:r>
              <a:rPr lang="en-US" sz="2400" dirty="0"/>
              <a:t>Alcohol withdrawal delirium/DTs</a:t>
            </a:r>
          </a:p>
          <a:p>
            <a:pPr lvl="1"/>
            <a:endParaRPr lang="en-US" sz="2400" dirty="0"/>
          </a:p>
          <a:p>
            <a:pPr eaLnBrk="1" hangingPunct="1"/>
            <a:r>
              <a:rPr lang="en-US" sz="2800" dirty="0"/>
              <a:t>CNS effects of non-psychiatric medications (steroids)</a:t>
            </a:r>
          </a:p>
          <a:p>
            <a:pPr lvl="1" eaLnBrk="1" hangingPunct="1"/>
            <a:endParaRPr lang="en-US" sz="2400" dirty="0"/>
          </a:p>
        </p:txBody>
      </p:sp>
      <p:sp>
        <p:nvSpPr>
          <p:cNvPr id="1946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4514517-2DFA-4E6C-A44D-F6DE30718D4F}" type="slidenum">
              <a:rPr lang="en-US" smtClean="0"/>
              <a:pPr eaLnBrk="1" hangingPunct="1">
                <a:defRPr/>
              </a:pPr>
              <a:t>12</a:t>
            </a:fld>
            <a:endParaRPr lang="en-US"/>
          </a:p>
        </p:txBody>
      </p:sp>
    </p:spTree>
    <p:extLst>
      <p:ext uri="{BB962C8B-B14F-4D97-AF65-F5344CB8AC3E}">
        <p14:creationId xmlns:p14="http://schemas.microsoft.com/office/powerpoint/2010/main" val="177082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11785600" cy="1143000"/>
          </a:xfrm>
        </p:spPr>
        <p:txBody>
          <a:bodyPr/>
          <a:lstStyle/>
          <a:p>
            <a:pPr eaLnBrk="1" hangingPunct="1"/>
            <a:br>
              <a:rPr lang="en-US" dirty="0"/>
            </a:br>
            <a:r>
              <a:rPr lang="en-US" b="1" dirty="0"/>
              <a:t>Etiology of Agitation: Primary Psychiatric disorders</a:t>
            </a:r>
            <a:br>
              <a:rPr lang="en-US" b="1" dirty="0"/>
            </a:br>
            <a:endParaRPr lang="en-US" b="1" dirty="0"/>
          </a:p>
        </p:txBody>
      </p:sp>
      <p:sp>
        <p:nvSpPr>
          <p:cNvPr id="15363" name="Rectangle 3"/>
          <p:cNvSpPr>
            <a:spLocks noGrp="1" noChangeArrowheads="1"/>
          </p:cNvSpPr>
          <p:nvPr>
            <p:ph idx="1"/>
          </p:nvPr>
        </p:nvSpPr>
        <p:spPr/>
        <p:txBody>
          <a:bodyPr/>
          <a:lstStyle/>
          <a:p>
            <a:pPr lvl="1" eaLnBrk="1" hangingPunct="1">
              <a:buFont typeface="Wingdings" panose="05000000000000000000" pitchFamily="2" charset="2"/>
              <a:buChar char="§"/>
            </a:pPr>
            <a:endParaRPr lang="en-US" dirty="0"/>
          </a:p>
          <a:p>
            <a:pPr lvl="1" eaLnBrk="1" hangingPunct="1">
              <a:buFont typeface="Wingdings" panose="05000000000000000000" pitchFamily="2" charset="2"/>
              <a:buChar char="§"/>
            </a:pPr>
            <a:r>
              <a:rPr lang="en-US" sz="2400" b="1" dirty="0"/>
              <a:t>Schizophrenia</a:t>
            </a:r>
          </a:p>
          <a:p>
            <a:pPr lvl="1" eaLnBrk="1" hangingPunct="1">
              <a:buFont typeface="Wingdings" panose="05000000000000000000" pitchFamily="2" charset="2"/>
              <a:buChar char="§"/>
            </a:pPr>
            <a:r>
              <a:rPr lang="en-US" sz="2400" b="1" dirty="0"/>
              <a:t>Bipolar Disorder</a:t>
            </a:r>
          </a:p>
          <a:p>
            <a:pPr lvl="1" eaLnBrk="1" hangingPunct="1">
              <a:buFont typeface="Wingdings" panose="05000000000000000000" pitchFamily="2" charset="2"/>
              <a:buChar char="§"/>
            </a:pPr>
            <a:r>
              <a:rPr lang="en-US" sz="2400" dirty="0"/>
              <a:t> Neurocognitive Disorder (Dementia)</a:t>
            </a:r>
          </a:p>
          <a:p>
            <a:pPr lvl="1" eaLnBrk="1" hangingPunct="1">
              <a:buFont typeface="Wingdings" panose="05000000000000000000" pitchFamily="2" charset="2"/>
              <a:buChar char="§"/>
            </a:pPr>
            <a:r>
              <a:rPr lang="en-US" sz="2400" dirty="0"/>
              <a:t>Personality Disorders</a:t>
            </a:r>
          </a:p>
          <a:p>
            <a:pPr lvl="1" eaLnBrk="1" hangingPunct="1">
              <a:buFont typeface="Wingdings" panose="05000000000000000000" pitchFamily="2" charset="2"/>
              <a:buChar char="§"/>
            </a:pPr>
            <a:r>
              <a:rPr lang="en-US" sz="2400" dirty="0"/>
              <a:t>Agitated depression</a:t>
            </a:r>
          </a:p>
          <a:p>
            <a:pPr lvl="1" eaLnBrk="1" hangingPunct="1">
              <a:buFont typeface="Wingdings" panose="05000000000000000000" pitchFamily="2" charset="2"/>
              <a:buChar char="§"/>
            </a:pPr>
            <a:r>
              <a:rPr lang="en-US" sz="2400" dirty="0"/>
              <a:t>Anxiety disorder</a:t>
            </a:r>
          </a:p>
          <a:p>
            <a:pPr lvl="1" eaLnBrk="1" hangingPunct="1">
              <a:buFont typeface="Wingdings" panose="05000000000000000000" pitchFamily="2" charset="2"/>
              <a:buChar char="§"/>
            </a:pPr>
            <a:r>
              <a:rPr lang="en-US" sz="2400" dirty="0"/>
              <a:t>Autism spectrum disorder</a:t>
            </a:r>
          </a:p>
        </p:txBody>
      </p:sp>
      <p:sp>
        <p:nvSpPr>
          <p:cNvPr id="1331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26FA4E4-80A7-4921-8A67-E4F345C44C70}" type="slidenum">
              <a:rPr lang="en-US" smtClean="0"/>
              <a:pPr eaLnBrk="1" hangingPunct="1">
                <a:defRPr/>
              </a:pPr>
              <a:t>13</a:t>
            </a:fld>
            <a:endParaRPr lang="en-US"/>
          </a:p>
        </p:txBody>
      </p:sp>
    </p:spTree>
    <p:extLst>
      <p:ext uri="{BB962C8B-B14F-4D97-AF65-F5344CB8AC3E}">
        <p14:creationId xmlns:p14="http://schemas.microsoft.com/office/powerpoint/2010/main" val="8472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11684000" cy="1143000"/>
          </a:xfrm>
        </p:spPr>
        <p:txBody>
          <a:bodyPr/>
          <a:lstStyle/>
          <a:p>
            <a:r>
              <a:rPr lang="en-US" b="1" dirty="0"/>
              <a:t>Etiology of Agitation: Common Triggers</a:t>
            </a:r>
          </a:p>
        </p:txBody>
      </p:sp>
      <p:sp>
        <p:nvSpPr>
          <p:cNvPr id="3" name="Content Placeholder 2"/>
          <p:cNvSpPr>
            <a:spLocks noGrp="1"/>
          </p:cNvSpPr>
          <p:nvPr>
            <p:ph idx="1"/>
          </p:nvPr>
        </p:nvSpPr>
        <p:spPr>
          <a:xfrm>
            <a:off x="609600" y="1600201"/>
            <a:ext cx="10972800" cy="3733800"/>
          </a:xfrm>
        </p:spPr>
        <p:txBody>
          <a:bodyPr/>
          <a:lstStyle/>
          <a:p>
            <a:r>
              <a:rPr lang="en-US" dirty="0"/>
              <a:t>Akathisia from antipsychotic or antidepressant use</a:t>
            </a:r>
          </a:p>
          <a:p>
            <a:r>
              <a:rPr lang="en-US" dirty="0"/>
              <a:t>Comorbid substance use or intoxication</a:t>
            </a:r>
          </a:p>
          <a:p>
            <a:r>
              <a:rPr lang="en-US" dirty="0"/>
              <a:t>Poor impulse control or other comorbid cognitive deficits</a:t>
            </a:r>
          </a:p>
          <a:p>
            <a:r>
              <a:rPr lang="en-US" dirty="0"/>
              <a:t>Chaotic or disruptive environment </a:t>
            </a:r>
          </a:p>
          <a:p>
            <a:r>
              <a:rPr lang="en-US" dirty="0"/>
              <a:t>Medical illness </a:t>
            </a:r>
          </a:p>
          <a:p>
            <a:r>
              <a:rPr lang="en-US" dirty="0"/>
              <a:t>Exacerbation of symptoms of primary illness</a:t>
            </a:r>
          </a:p>
          <a:p>
            <a:r>
              <a:rPr lang="en-US" dirty="0"/>
              <a:t>Psychosocial trigger</a:t>
            </a:r>
          </a:p>
          <a:p>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14</a:t>
            </a:fld>
            <a:endParaRPr lang="en-US" dirty="0"/>
          </a:p>
        </p:txBody>
      </p:sp>
      <p:sp>
        <p:nvSpPr>
          <p:cNvPr id="5" name="Rectangle 2"/>
          <p:cNvSpPr txBox="1">
            <a:spLocks noChangeArrowheads="1"/>
          </p:cNvSpPr>
          <p:nvPr/>
        </p:nvSpPr>
        <p:spPr>
          <a:xfrm>
            <a:off x="633589" y="5867400"/>
            <a:ext cx="10972800" cy="427038"/>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a:t>Garriga, M., </a:t>
            </a:r>
            <a:r>
              <a:rPr lang="en-US" sz="1200" dirty="0" err="1"/>
              <a:t>Pacchiarotti</a:t>
            </a:r>
            <a:r>
              <a:rPr lang="en-US" sz="1200" dirty="0"/>
              <a:t>, I., Bernardo, M., &amp; Vieta, E. (2017). Psychiatric Causes of Agitation: Exacerbation of Mood and Psychotic Disorders. </a:t>
            </a:r>
            <a:r>
              <a:rPr lang="en-US" sz="1200" i="1" dirty="0"/>
              <a:t>The Diagnosis and Management of Agitation</a:t>
            </a:r>
            <a:r>
              <a:rPr lang="en-US" sz="1200" dirty="0"/>
              <a:t>, 126..</a:t>
            </a:r>
            <a:br>
              <a:rPr lang="en-US" sz="800" dirty="0"/>
            </a:br>
            <a:r>
              <a:rPr lang="en-US" sz="800" dirty="0"/>
              <a:t> </a:t>
            </a:r>
          </a:p>
        </p:txBody>
      </p:sp>
    </p:spTree>
    <p:extLst>
      <p:ext uri="{BB962C8B-B14F-4D97-AF65-F5344CB8AC3E}">
        <p14:creationId xmlns:p14="http://schemas.microsoft.com/office/powerpoint/2010/main" val="2790754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381000"/>
            <a:ext cx="10972800" cy="1143000"/>
          </a:xfrm>
        </p:spPr>
        <p:txBody>
          <a:bodyPr/>
          <a:lstStyle/>
          <a:p>
            <a:pPr eaLnBrk="1" hangingPunct="1"/>
            <a:br>
              <a:rPr lang="en-US" dirty="0"/>
            </a:br>
            <a:r>
              <a:rPr lang="en-US" b="1" dirty="0"/>
              <a:t>Etiology of Agitation: Schizophrenia</a:t>
            </a:r>
            <a:br>
              <a:rPr lang="en-US" b="1" dirty="0"/>
            </a:br>
            <a:endParaRPr lang="en-US" b="1" dirty="0"/>
          </a:p>
        </p:txBody>
      </p:sp>
      <p:sp>
        <p:nvSpPr>
          <p:cNvPr id="18435" name="Rectangle 3"/>
          <p:cNvSpPr>
            <a:spLocks noGrp="1" noChangeArrowheads="1"/>
          </p:cNvSpPr>
          <p:nvPr>
            <p:ph idx="1"/>
          </p:nvPr>
        </p:nvSpPr>
        <p:spPr/>
        <p:txBody>
          <a:bodyPr/>
          <a:lstStyle/>
          <a:p>
            <a:pPr lvl="1" eaLnBrk="1" hangingPunct="1">
              <a:lnSpc>
                <a:spcPct val="90000"/>
              </a:lnSpc>
            </a:pPr>
            <a:r>
              <a:rPr lang="en-US" sz="2800" dirty="0"/>
              <a:t>Patients may present to the ED with acute psychosis</a:t>
            </a:r>
          </a:p>
          <a:p>
            <a:pPr lvl="2" eaLnBrk="1" hangingPunct="1">
              <a:lnSpc>
                <a:spcPct val="90000"/>
              </a:lnSpc>
            </a:pPr>
            <a:r>
              <a:rPr lang="en-US" sz="2400" dirty="0"/>
              <a:t>Hallucinations</a:t>
            </a:r>
          </a:p>
          <a:p>
            <a:pPr lvl="2" eaLnBrk="1" hangingPunct="1">
              <a:lnSpc>
                <a:spcPct val="90000"/>
              </a:lnSpc>
            </a:pPr>
            <a:r>
              <a:rPr lang="en-US" sz="2400" dirty="0"/>
              <a:t>Delusions</a:t>
            </a:r>
          </a:p>
          <a:p>
            <a:pPr lvl="2" eaLnBrk="1" hangingPunct="1">
              <a:lnSpc>
                <a:spcPct val="90000"/>
              </a:lnSpc>
            </a:pPr>
            <a:r>
              <a:rPr lang="en-US" sz="2400" dirty="0"/>
              <a:t>Disorganized speech and/or behavior</a:t>
            </a:r>
          </a:p>
          <a:p>
            <a:pPr lvl="2" eaLnBrk="1" hangingPunct="1">
              <a:lnSpc>
                <a:spcPct val="90000"/>
              </a:lnSpc>
            </a:pPr>
            <a:r>
              <a:rPr lang="en-US" sz="2400" dirty="0"/>
              <a:t>Lack of insight</a:t>
            </a:r>
          </a:p>
          <a:p>
            <a:pPr lvl="2" eaLnBrk="1" hangingPunct="1">
              <a:lnSpc>
                <a:spcPct val="90000"/>
              </a:lnSpc>
            </a:pPr>
            <a:r>
              <a:rPr lang="en-US" sz="2400" dirty="0"/>
              <a:t>Bizarre behavior</a:t>
            </a:r>
          </a:p>
          <a:p>
            <a:pPr lvl="1" eaLnBrk="1" hangingPunct="1">
              <a:lnSpc>
                <a:spcPct val="90000"/>
              </a:lnSpc>
            </a:pPr>
            <a:r>
              <a:rPr lang="en-US" sz="2800" dirty="0"/>
              <a:t>Fertile conditions for the development of agitation</a:t>
            </a:r>
          </a:p>
          <a:p>
            <a:pPr lvl="2" eaLnBrk="1" hangingPunct="1">
              <a:lnSpc>
                <a:spcPct val="90000"/>
              </a:lnSpc>
            </a:pPr>
            <a:r>
              <a:rPr lang="en-US" sz="2400" dirty="0"/>
              <a:t>Psychosis and agitation have a reciprocal relationship</a:t>
            </a:r>
          </a:p>
        </p:txBody>
      </p:sp>
      <p:sp>
        <p:nvSpPr>
          <p:cNvPr id="1434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847FE77-7751-4C44-ACEB-A4EF50F7783A}" type="slidenum">
              <a:rPr lang="en-US" smtClean="0"/>
              <a:pPr eaLnBrk="1" hangingPunct="1">
                <a:defRPr/>
              </a:pPr>
              <a:t>15</a:t>
            </a:fld>
            <a:endParaRPr lang="en-US"/>
          </a:p>
        </p:txBody>
      </p:sp>
    </p:spTree>
    <p:extLst>
      <p:ext uri="{BB962C8B-B14F-4D97-AF65-F5344CB8AC3E}">
        <p14:creationId xmlns:p14="http://schemas.microsoft.com/office/powerpoint/2010/main" val="213209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br>
              <a:rPr lang="en-US" dirty="0"/>
            </a:br>
            <a:r>
              <a:rPr lang="en-US" b="1" dirty="0"/>
              <a:t>Etiology of Agitation: Schizophrenia</a:t>
            </a:r>
            <a:br>
              <a:rPr lang="en-US" b="1" dirty="0"/>
            </a:br>
            <a:endParaRPr lang="en-US" b="1" dirty="0"/>
          </a:p>
        </p:txBody>
      </p:sp>
      <p:sp>
        <p:nvSpPr>
          <p:cNvPr id="19459" name="Rectangle 3"/>
          <p:cNvSpPr>
            <a:spLocks noGrp="1" noChangeArrowheads="1"/>
          </p:cNvSpPr>
          <p:nvPr>
            <p:ph idx="1"/>
          </p:nvPr>
        </p:nvSpPr>
        <p:spPr>
          <a:xfrm>
            <a:off x="609600" y="1600201"/>
            <a:ext cx="10972800" cy="4038600"/>
          </a:xfrm>
        </p:spPr>
        <p:txBody>
          <a:bodyPr/>
          <a:lstStyle/>
          <a:p>
            <a:pPr lvl="1" eaLnBrk="1" hangingPunct="1"/>
            <a:r>
              <a:rPr lang="en-US" sz="2400" dirty="0"/>
              <a:t>Patients at highest risk for violence</a:t>
            </a:r>
          </a:p>
          <a:p>
            <a:pPr lvl="2" eaLnBrk="1" hangingPunct="1"/>
            <a:r>
              <a:rPr lang="en-US" sz="2000" dirty="0"/>
              <a:t>More suspicious and hostile</a:t>
            </a:r>
          </a:p>
          <a:p>
            <a:pPr lvl="2" eaLnBrk="1" hangingPunct="1"/>
            <a:r>
              <a:rPr lang="en-US" sz="2000" dirty="0"/>
              <a:t>More severe hallucinations</a:t>
            </a:r>
          </a:p>
          <a:p>
            <a:pPr lvl="2" eaLnBrk="1" hangingPunct="1"/>
            <a:r>
              <a:rPr lang="en-US" sz="2000" dirty="0"/>
              <a:t>Less insight into delusions</a:t>
            </a:r>
          </a:p>
          <a:p>
            <a:pPr lvl="2" eaLnBrk="1" hangingPunct="1"/>
            <a:r>
              <a:rPr lang="en-US" sz="2000" dirty="0"/>
              <a:t>Greater thought disorder</a:t>
            </a:r>
          </a:p>
          <a:p>
            <a:pPr lvl="2" eaLnBrk="1" hangingPunct="1"/>
            <a:r>
              <a:rPr lang="en-US" sz="2000" dirty="0"/>
              <a:t>Poor impulse control</a:t>
            </a:r>
          </a:p>
          <a:p>
            <a:pPr lvl="1" eaLnBrk="1" hangingPunct="1"/>
            <a:r>
              <a:rPr lang="en-US" sz="2400" dirty="0"/>
              <a:t>Risk factors for being targeted for violence by person with schizophrenia</a:t>
            </a:r>
          </a:p>
          <a:p>
            <a:pPr lvl="2" eaLnBrk="1" hangingPunct="1"/>
            <a:r>
              <a:rPr lang="en-US" sz="2000" dirty="0"/>
              <a:t>Parent or immediate family member</a:t>
            </a:r>
          </a:p>
          <a:p>
            <a:pPr lvl="2" eaLnBrk="1" hangingPunct="1"/>
            <a:r>
              <a:rPr lang="en-US" sz="2000" dirty="0"/>
              <a:t>Cohabitation</a:t>
            </a:r>
          </a:p>
          <a:p>
            <a:pPr lvl="2" eaLnBrk="1" hangingPunct="1"/>
            <a:r>
              <a:rPr lang="en-US" sz="2000" dirty="0"/>
              <a:t>Patient financially dependent on you</a:t>
            </a:r>
          </a:p>
          <a:p>
            <a:pPr marL="914400" lvl="2" indent="0" eaLnBrk="1" hangingPunct="1">
              <a:buNone/>
            </a:pPr>
            <a:endParaRPr lang="en-US" sz="2000" dirty="0"/>
          </a:p>
        </p:txBody>
      </p:sp>
      <p:sp>
        <p:nvSpPr>
          <p:cNvPr id="1536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5B08C94-40A6-4A39-BDAF-A8B0D7D201CA}" type="slidenum">
              <a:rPr lang="en-US" smtClean="0"/>
              <a:pPr eaLnBrk="1" hangingPunct="1">
                <a:defRPr/>
              </a:pPr>
              <a:t>16</a:t>
            </a:fld>
            <a:endParaRPr lang="en-US"/>
          </a:p>
        </p:txBody>
      </p:sp>
      <p:sp>
        <p:nvSpPr>
          <p:cNvPr id="5" name="Rectangle 2"/>
          <p:cNvSpPr txBox="1">
            <a:spLocks noChangeArrowheads="1"/>
          </p:cNvSpPr>
          <p:nvPr/>
        </p:nvSpPr>
        <p:spPr>
          <a:xfrm>
            <a:off x="633589" y="5867400"/>
            <a:ext cx="10972800" cy="427038"/>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a:t>Sachs, G. S. (2006). A review of agitation in mental illness: burden of illness and underlying pathology. </a:t>
            </a:r>
            <a:r>
              <a:rPr lang="en-US" sz="1200" i="1" dirty="0"/>
              <a:t>The Journal of clinical psychiatry</a:t>
            </a:r>
            <a:r>
              <a:rPr lang="en-US" sz="1200" dirty="0"/>
              <a:t>, </a:t>
            </a:r>
            <a:r>
              <a:rPr lang="en-US" sz="1200" i="1" dirty="0"/>
              <a:t>67</a:t>
            </a:r>
            <a:r>
              <a:rPr lang="en-US" sz="1200" dirty="0"/>
              <a:t>, 5-12.</a:t>
            </a:r>
            <a:br>
              <a:rPr lang="en-US" sz="1200" dirty="0"/>
            </a:br>
            <a:r>
              <a:rPr lang="en-US" sz="800" dirty="0"/>
              <a:t> </a:t>
            </a:r>
          </a:p>
        </p:txBody>
      </p:sp>
    </p:spTree>
    <p:extLst>
      <p:ext uri="{BB962C8B-B14F-4D97-AF65-F5344CB8AC3E}">
        <p14:creationId xmlns:p14="http://schemas.microsoft.com/office/powerpoint/2010/main" val="826443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br>
              <a:rPr lang="en-US" dirty="0"/>
            </a:br>
            <a:r>
              <a:rPr lang="en-US" b="1" dirty="0"/>
              <a:t>Etiology of Agitation: Personality Disorders</a:t>
            </a:r>
            <a:br>
              <a:rPr lang="en-US" dirty="0"/>
            </a:br>
            <a:endParaRPr lang="en-US" dirty="0"/>
          </a:p>
        </p:txBody>
      </p:sp>
      <p:sp>
        <p:nvSpPr>
          <p:cNvPr id="20483" name="Rectangle 3"/>
          <p:cNvSpPr>
            <a:spLocks noGrp="1" noChangeArrowheads="1"/>
          </p:cNvSpPr>
          <p:nvPr>
            <p:ph idx="1"/>
          </p:nvPr>
        </p:nvSpPr>
        <p:spPr/>
        <p:txBody>
          <a:bodyPr/>
          <a:lstStyle/>
          <a:p>
            <a:pPr lvl="1" eaLnBrk="1" hangingPunct="1"/>
            <a:endParaRPr lang="en-US" dirty="0"/>
          </a:p>
          <a:p>
            <a:pPr marL="398463" lvl="1" indent="0" eaLnBrk="1" hangingPunct="1">
              <a:buNone/>
            </a:pPr>
            <a:r>
              <a:rPr lang="en-US" sz="2800" dirty="0"/>
              <a:t>Some personality disorders are more prone to agitation</a:t>
            </a:r>
          </a:p>
          <a:p>
            <a:pPr lvl="2" eaLnBrk="1" hangingPunct="1"/>
            <a:r>
              <a:rPr lang="en-US" sz="2400" dirty="0"/>
              <a:t>Decreased stress tolerance</a:t>
            </a:r>
          </a:p>
          <a:p>
            <a:pPr lvl="2" eaLnBrk="1" hangingPunct="1"/>
            <a:r>
              <a:rPr lang="en-US" sz="2400" dirty="0"/>
              <a:t>Poor impulse control</a:t>
            </a:r>
          </a:p>
          <a:p>
            <a:pPr marL="398463" lvl="1" indent="0" eaLnBrk="1" hangingPunct="1">
              <a:buNone/>
            </a:pPr>
            <a:r>
              <a:rPr lang="en-US" sz="2800" dirty="0"/>
              <a:t>E.g., Borderline personality disorder, Antisocial personality disorder</a:t>
            </a:r>
          </a:p>
        </p:txBody>
      </p:sp>
      <p:sp>
        <p:nvSpPr>
          <p:cNvPr id="1638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992996C-BC15-4D4D-B7A6-75A1F34569DD}" type="slidenum">
              <a:rPr lang="en-US" smtClean="0"/>
              <a:pPr eaLnBrk="1" hangingPunct="1">
                <a:defRPr/>
              </a:pPr>
              <a:t>17</a:t>
            </a:fld>
            <a:endParaRPr lang="en-US"/>
          </a:p>
        </p:txBody>
      </p:sp>
    </p:spTree>
    <p:extLst>
      <p:ext uri="{BB962C8B-B14F-4D97-AF65-F5344CB8AC3E}">
        <p14:creationId xmlns:p14="http://schemas.microsoft.com/office/powerpoint/2010/main" val="3438501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09600" y="381000"/>
            <a:ext cx="10972800" cy="1143000"/>
          </a:xfrm>
        </p:spPr>
        <p:txBody>
          <a:bodyPr/>
          <a:lstStyle/>
          <a:p>
            <a:pPr eaLnBrk="1" hangingPunct="1"/>
            <a:r>
              <a:rPr lang="en-US" b="1" dirty="0"/>
              <a:t>Etiology of Agitation: Major Neurocognitive Disorder</a:t>
            </a:r>
          </a:p>
        </p:txBody>
      </p:sp>
      <p:sp>
        <p:nvSpPr>
          <p:cNvPr id="21507" name="Rectangle 3"/>
          <p:cNvSpPr>
            <a:spLocks noGrp="1" noChangeArrowheads="1"/>
          </p:cNvSpPr>
          <p:nvPr>
            <p:ph idx="1"/>
          </p:nvPr>
        </p:nvSpPr>
        <p:spPr>
          <a:xfrm>
            <a:off x="406400" y="1752602"/>
            <a:ext cx="11480800" cy="3276599"/>
          </a:xfrm>
        </p:spPr>
        <p:txBody>
          <a:bodyPr/>
          <a:lstStyle/>
          <a:p>
            <a:pPr lvl="1" eaLnBrk="1" hangingPunct="1"/>
            <a:r>
              <a:rPr lang="en-US" sz="2400" dirty="0"/>
              <a:t>Overall, the incidence of agitation is estimated to be between 60-80% (median 44%) </a:t>
            </a:r>
            <a:r>
              <a:rPr lang="en-US" sz="1800" i="1" dirty="0"/>
              <a:t>(Bartels et al 2003)</a:t>
            </a:r>
          </a:p>
          <a:p>
            <a:pPr lvl="2" eaLnBrk="1" hangingPunct="1"/>
            <a:r>
              <a:rPr lang="en-US" sz="2000" dirty="0"/>
              <a:t>50% become frankly physically aggressive</a:t>
            </a:r>
          </a:p>
          <a:p>
            <a:pPr lvl="2" eaLnBrk="1" hangingPunct="1"/>
            <a:r>
              <a:rPr lang="en-US" sz="2000" dirty="0"/>
              <a:t>24% become verbally aggressive</a:t>
            </a:r>
          </a:p>
          <a:p>
            <a:pPr lvl="1" eaLnBrk="1" hangingPunct="1"/>
            <a:r>
              <a:rPr lang="en-US" sz="2400" dirty="0"/>
              <a:t>Burden of institutionalization</a:t>
            </a:r>
          </a:p>
          <a:p>
            <a:pPr lvl="2" eaLnBrk="1" hangingPunct="1"/>
            <a:r>
              <a:rPr lang="en-US" sz="2000" dirty="0"/>
              <a:t>Residents with dementia complicated by agitation have the highest 3-month rate of ED visits and greatest use of restraints </a:t>
            </a:r>
            <a:r>
              <a:rPr lang="en-US" i="1" dirty="0"/>
              <a:t>(Sachs, 2006)</a:t>
            </a:r>
          </a:p>
          <a:p>
            <a:pPr lvl="2" eaLnBrk="1" hangingPunct="1"/>
            <a:r>
              <a:rPr lang="en-US" sz="2000" dirty="0"/>
              <a:t>Despite use of restraints, over 40% receive no psychiatric medications</a:t>
            </a:r>
          </a:p>
        </p:txBody>
      </p:sp>
      <p:sp>
        <p:nvSpPr>
          <p:cNvPr id="1741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EA973C5-2013-4FAF-9B4D-99CF622FEB4E}" type="slidenum">
              <a:rPr lang="en-US" smtClean="0"/>
              <a:pPr eaLnBrk="1" hangingPunct="1">
                <a:defRPr/>
              </a:pPr>
              <a:t>18</a:t>
            </a:fld>
            <a:endParaRPr lang="en-US"/>
          </a:p>
        </p:txBody>
      </p:sp>
      <p:sp>
        <p:nvSpPr>
          <p:cNvPr id="6" name="Rectangle 2"/>
          <p:cNvSpPr txBox="1">
            <a:spLocks noChangeArrowheads="1"/>
          </p:cNvSpPr>
          <p:nvPr/>
        </p:nvSpPr>
        <p:spPr>
          <a:xfrm>
            <a:off x="633589" y="5638800"/>
            <a:ext cx="10972800" cy="655638"/>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a:t>Bartels, S. J., Horn, S. D., </a:t>
            </a:r>
            <a:r>
              <a:rPr lang="en-US" sz="1200" dirty="0" err="1"/>
              <a:t>Smout</a:t>
            </a:r>
            <a:r>
              <a:rPr lang="en-US" sz="1200" dirty="0"/>
              <a:t>, R. J., </a:t>
            </a:r>
            <a:r>
              <a:rPr lang="en-US" sz="1200" dirty="0" err="1"/>
              <a:t>Dums</a:t>
            </a:r>
            <a:r>
              <a:rPr lang="en-US" sz="1200" dirty="0"/>
              <a:t>, A. R., Flaherty, E., Jones, J. K., ... &amp; Voss, A. C. (2003). Agitation and depression in frail nursing home elderly patients with dementia: treatment characteristics and service use. </a:t>
            </a:r>
            <a:r>
              <a:rPr lang="en-US" sz="1200" i="1" dirty="0"/>
              <a:t>The American journal of geriatric psychiatry</a:t>
            </a:r>
            <a:r>
              <a:rPr lang="en-US" sz="1200" dirty="0"/>
              <a:t>, </a:t>
            </a:r>
            <a:r>
              <a:rPr lang="en-US" sz="1200" i="1" dirty="0"/>
              <a:t>11</a:t>
            </a:r>
            <a:r>
              <a:rPr lang="en-US" sz="1200" dirty="0"/>
              <a:t>(2), 231-238.</a:t>
            </a:r>
          </a:p>
          <a:p>
            <a:pPr fontAlgn="auto">
              <a:spcAft>
                <a:spcPts val="0"/>
              </a:spcAft>
            </a:pPr>
            <a:endParaRPr lang="en-US" sz="1200" dirty="0"/>
          </a:p>
          <a:p>
            <a:pPr fontAlgn="auto">
              <a:spcAft>
                <a:spcPts val="0"/>
              </a:spcAft>
            </a:pPr>
            <a:br>
              <a:rPr lang="en-US" sz="1200" dirty="0"/>
            </a:br>
            <a:r>
              <a:rPr lang="en-US" sz="1200" dirty="0"/>
              <a:t> Sachs, G. S. (2006). A review of agitation in mental illness: burden of illness and underlying pathology. </a:t>
            </a:r>
            <a:r>
              <a:rPr lang="en-US" sz="1200" i="1" dirty="0"/>
              <a:t>The Journal of clinical psychiatry</a:t>
            </a:r>
            <a:r>
              <a:rPr lang="en-US" sz="1200" dirty="0"/>
              <a:t>, </a:t>
            </a:r>
            <a:r>
              <a:rPr lang="en-US" sz="1200" i="1" dirty="0"/>
              <a:t>67</a:t>
            </a:r>
            <a:r>
              <a:rPr lang="en-US" sz="1200" dirty="0"/>
              <a:t>, 5-12</a:t>
            </a:r>
          </a:p>
        </p:txBody>
      </p:sp>
    </p:spTree>
    <p:extLst>
      <p:ext uri="{BB962C8B-B14F-4D97-AF65-F5344CB8AC3E}">
        <p14:creationId xmlns:p14="http://schemas.microsoft.com/office/powerpoint/2010/main" val="599785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b="1" dirty="0"/>
              <a:t>Etiology of Agitation: Dementia</a:t>
            </a:r>
          </a:p>
        </p:txBody>
      </p:sp>
      <p:sp>
        <p:nvSpPr>
          <p:cNvPr id="22531" name="Rectangle 3"/>
          <p:cNvSpPr>
            <a:spLocks noGrp="1" noChangeArrowheads="1"/>
          </p:cNvSpPr>
          <p:nvPr>
            <p:ph idx="1"/>
          </p:nvPr>
        </p:nvSpPr>
        <p:spPr>
          <a:xfrm>
            <a:off x="609600" y="1600201"/>
            <a:ext cx="10972800" cy="4191000"/>
          </a:xfrm>
        </p:spPr>
        <p:txBody>
          <a:bodyPr/>
          <a:lstStyle/>
          <a:p>
            <a:pPr lvl="1" eaLnBrk="1" hangingPunct="1">
              <a:lnSpc>
                <a:spcPct val="90000"/>
              </a:lnSpc>
            </a:pPr>
            <a:r>
              <a:rPr lang="en-US" sz="2800" dirty="0"/>
              <a:t>Agitation may be a final common pathway for the expression of…</a:t>
            </a:r>
          </a:p>
          <a:p>
            <a:pPr lvl="2" eaLnBrk="1" hangingPunct="1">
              <a:lnSpc>
                <a:spcPct val="90000"/>
              </a:lnSpc>
            </a:pPr>
            <a:r>
              <a:rPr lang="en-US" sz="2400" dirty="0"/>
              <a:t>Depression</a:t>
            </a:r>
          </a:p>
          <a:p>
            <a:pPr lvl="2" eaLnBrk="1" hangingPunct="1">
              <a:lnSpc>
                <a:spcPct val="90000"/>
              </a:lnSpc>
            </a:pPr>
            <a:r>
              <a:rPr lang="en-US" sz="2400" dirty="0"/>
              <a:t>Anxiety</a:t>
            </a:r>
          </a:p>
          <a:p>
            <a:pPr lvl="2" eaLnBrk="1" hangingPunct="1">
              <a:lnSpc>
                <a:spcPct val="90000"/>
              </a:lnSpc>
            </a:pPr>
            <a:r>
              <a:rPr lang="en-US" sz="2400" dirty="0"/>
              <a:t>Psychosis</a:t>
            </a:r>
          </a:p>
          <a:p>
            <a:pPr lvl="2" eaLnBrk="1" hangingPunct="1">
              <a:lnSpc>
                <a:spcPct val="90000"/>
              </a:lnSpc>
            </a:pPr>
            <a:r>
              <a:rPr lang="en-US" sz="2400" dirty="0"/>
              <a:t>Pain</a:t>
            </a:r>
          </a:p>
          <a:p>
            <a:pPr lvl="2" eaLnBrk="1" hangingPunct="1">
              <a:lnSpc>
                <a:spcPct val="90000"/>
              </a:lnSpc>
            </a:pPr>
            <a:r>
              <a:rPr lang="en-US" sz="2400" dirty="0"/>
              <a:t>Delirium</a:t>
            </a:r>
          </a:p>
          <a:p>
            <a:pPr lvl="1" eaLnBrk="1" hangingPunct="1">
              <a:lnSpc>
                <a:spcPct val="90000"/>
              </a:lnSpc>
            </a:pPr>
            <a:r>
              <a:rPr lang="en-US" sz="2400" dirty="0"/>
              <a:t>While agitation may be of multifactorial etiology in patients with dementia, it is also true that many patients have only agitation as a target symptom for treatment </a:t>
            </a:r>
            <a:r>
              <a:rPr lang="en-US" sz="1800" i="1" dirty="0"/>
              <a:t>(</a:t>
            </a:r>
            <a:r>
              <a:rPr lang="en-US" sz="1800" i="1" dirty="0" err="1"/>
              <a:t>Madhusoodanan</a:t>
            </a:r>
            <a:r>
              <a:rPr lang="en-US" sz="1800" i="1" dirty="0"/>
              <a:t>,  2001)</a:t>
            </a:r>
            <a:endParaRPr lang="en-US" sz="2400" i="1" dirty="0"/>
          </a:p>
        </p:txBody>
      </p:sp>
      <p:sp>
        <p:nvSpPr>
          <p:cNvPr id="1843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98A0921-9F04-4781-B9E5-0130A3AD09E9}" type="slidenum">
              <a:rPr lang="en-US" smtClean="0"/>
              <a:pPr eaLnBrk="1" hangingPunct="1">
                <a:defRPr/>
              </a:pPr>
              <a:t>19</a:t>
            </a:fld>
            <a:endParaRPr lang="en-US"/>
          </a:p>
        </p:txBody>
      </p:sp>
      <p:sp>
        <p:nvSpPr>
          <p:cNvPr id="6" name="Rectangle 2"/>
          <p:cNvSpPr txBox="1">
            <a:spLocks noChangeArrowheads="1"/>
          </p:cNvSpPr>
          <p:nvPr/>
        </p:nvSpPr>
        <p:spPr>
          <a:xfrm>
            <a:off x="633589" y="5943601"/>
            <a:ext cx="10972800" cy="35083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a:t> </a:t>
            </a:r>
            <a:r>
              <a:rPr lang="en-US" sz="1200" dirty="0" err="1"/>
              <a:t>Madhusoodanan</a:t>
            </a:r>
            <a:r>
              <a:rPr lang="en-US" sz="1200" dirty="0"/>
              <a:t>, S. (2001). Introduction: antipsychotic treatment of behavioral and psychological symptoms of dementia in geropsychiatric patients. </a:t>
            </a:r>
            <a:r>
              <a:rPr lang="en-US" sz="1200" i="1" dirty="0"/>
              <a:t>The American Journal of Geriatric Psychiatry</a:t>
            </a:r>
            <a:r>
              <a:rPr lang="en-US" sz="1200" dirty="0"/>
              <a:t>, </a:t>
            </a:r>
            <a:r>
              <a:rPr lang="en-US" sz="1200" i="1" dirty="0"/>
              <a:t>9</a:t>
            </a:r>
            <a:r>
              <a:rPr lang="en-US" sz="1200" dirty="0"/>
              <a:t>(3), 283-288</a:t>
            </a:r>
            <a:r>
              <a:rPr lang="en-US" sz="800" dirty="0"/>
              <a:t>.</a:t>
            </a:r>
          </a:p>
        </p:txBody>
      </p:sp>
    </p:spTree>
    <p:extLst>
      <p:ext uri="{BB962C8B-B14F-4D97-AF65-F5344CB8AC3E}">
        <p14:creationId xmlns:p14="http://schemas.microsoft.com/office/powerpoint/2010/main" val="2036342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06400" y="457200"/>
            <a:ext cx="11480800" cy="1143000"/>
          </a:xfrm>
        </p:spPr>
        <p:txBody>
          <a:bodyPr/>
          <a:lstStyle/>
          <a:p>
            <a:r>
              <a:rPr lang="en-US" sz="2800" b="1" dirty="0">
                <a:latin typeface="Arial" charset="0"/>
              </a:rPr>
              <a:t>Objectives</a:t>
            </a:r>
            <a:endParaRPr lang="en-US" sz="2800" b="1" dirty="0"/>
          </a:p>
        </p:txBody>
      </p:sp>
      <p:sp>
        <p:nvSpPr>
          <p:cNvPr id="5123" name="Rectangle 3"/>
          <p:cNvSpPr>
            <a:spLocks noGrp="1" noChangeArrowheads="1"/>
          </p:cNvSpPr>
          <p:nvPr>
            <p:ph idx="1"/>
          </p:nvPr>
        </p:nvSpPr>
        <p:spPr/>
        <p:txBody>
          <a:bodyPr/>
          <a:lstStyle/>
          <a:p>
            <a:pPr>
              <a:lnSpc>
                <a:spcPct val="80000"/>
              </a:lnSpc>
            </a:pPr>
            <a:r>
              <a:rPr lang="en-US" dirty="0"/>
              <a:t>Identify the behavioral spectrum of agitation</a:t>
            </a:r>
          </a:p>
          <a:p>
            <a:pPr>
              <a:lnSpc>
                <a:spcPct val="80000"/>
              </a:lnSpc>
            </a:pPr>
            <a:r>
              <a:rPr lang="en-US" dirty="0"/>
              <a:t>Describe the broad differential diagnosis behind the symptoms of agitation and aggression.</a:t>
            </a:r>
          </a:p>
          <a:p>
            <a:pPr>
              <a:lnSpc>
                <a:spcPct val="80000"/>
              </a:lnSpc>
            </a:pPr>
            <a:r>
              <a:rPr lang="en-US" dirty="0"/>
              <a:t>Apply non-pharmacologic and pharmacologic approaches to management of the agitated patient in the general medical setting.</a:t>
            </a:r>
          </a:p>
          <a:p>
            <a:pPr>
              <a:buNone/>
            </a:pPr>
            <a:endParaRPr lang="en-US" sz="2400"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a:t>
            </a:fld>
            <a:endParaRPr lang="en-US" dirty="0"/>
          </a:p>
        </p:txBody>
      </p:sp>
    </p:spTree>
    <p:extLst>
      <p:ext uri="{BB962C8B-B14F-4D97-AF65-F5344CB8AC3E}">
        <p14:creationId xmlns:p14="http://schemas.microsoft.com/office/powerpoint/2010/main" val="1189471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3200" y="274638"/>
            <a:ext cx="11582400" cy="944562"/>
          </a:xfrm>
        </p:spPr>
        <p:txBody>
          <a:bodyPr/>
          <a:lstStyle/>
          <a:p>
            <a:pPr eaLnBrk="1" hangingPunct="1"/>
            <a:r>
              <a:rPr lang="en-US" b="1" dirty="0"/>
              <a:t>Etiology of Agitation: Psychodynamic Perspectives</a:t>
            </a:r>
          </a:p>
        </p:txBody>
      </p:sp>
      <p:sp>
        <p:nvSpPr>
          <p:cNvPr id="23555" name="Rectangle 3"/>
          <p:cNvSpPr>
            <a:spLocks noGrp="1" noChangeArrowheads="1"/>
          </p:cNvSpPr>
          <p:nvPr>
            <p:ph idx="1"/>
          </p:nvPr>
        </p:nvSpPr>
        <p:spPr>
          <a:xfrm>
            <a:off x="609600" y="1600201"/>
            <a:ext cx="10972800" cy="4191000"/>
          </a:xfrm>
        </p:spPr>
        <p:txBody>
          <a:bodyPr/>
          <a:lstStyle/>
          <a:p>
            <a:r>
              <a:rPr lang="en-US" dirty="0"/>
              <a:t>A Psychodynamic framework can be used to complement treatment strategies</a:t>
            </a:r>
          </a:p>
          <a:p>
            <a:pPr marL="0" indent="0" eaLnBrk="1" hangingPunct="1">
              <a:buNone/>
            </a:pPr>
            <a:r>
              <a:rPr lang="en-US" sz="2000" dirty="0"/>
              <a:t>	- Helps temper counter-transference </a:t>
            </a:r>
          </a:p>
          <a:p>
            <a:pPr eaLnBrk="1" hangingPunct="1"/>
            <a:r>
              <a:rPr lang="en-US" sz="2400" dirty="0"/>
              <a:t>Psychodynamic perspectives of agitation and violence</a:t>
            </a:r>
          </a:p>
          <a:p>
            <a:pPr lvl="1" eaLnBrk="1" hangingPunct="1">
              <a:buFontTx/>
              <a:buChar char="-"/>
            </a:pPr>
            <a:r>
              <a:rPr lang="en-US" dirty="0"/>
              <a:t>In contemporary psychoanalytic thought, “the capacity for aggression is innate and universal, aggressive behavior occurs in response to threats that the self perceives in relation to internal and external objects.” </a:t>
            </a:r>
          </a:p>
          <a:p>
            <a:pPr lvl="1" eaLnBrk="1" hangingPunct="1">
              <a:buFontTx/>
              <a:buChar char="-"/>
            </a:pPr>
            <a:r>
              <a:rPr lang="en-US" dirty="0"/>
              <a:t>Crisis can be defined as an assault on the person’s sense of self </a:t>
            </a:r>
            <a:r>
              <a:rPr lang="en-US" sz="1800" i="1" dirty="0"/>
              <a:t>(Bernstein 2007)</a:t>
            </a:r>
          </a:p>
        </p:txBody>
      </p:sp>
      <p:sp>
        <p:nvSpPr>
          <p:cNvPr id="4" name="Slide Number Placeholder 3"/>
          <p:cNvSpPr>
            <a:spLocks noGrp="1"/>
          </p:cNvSpPr>
          <p:nvPr>
            <p:ph type="sldNum" sz="quarter" idx="12"/>
          </p:nvPr>
        </p:nvSpPr>
        <p:spPr/>
        <p:txBody>
          <a:bodyPr/>
          <a:lstStyle/>
          <a:p>
            <a:pPr>
              <a:defRPr/>
            </a:pPr>
            <a:fld id="{9C09B9E0-2AB9-41BE-BD08-43473DA307DD}" type="slidenum">
              <a:rPr lang="en-US" smtClean="0"/>
              <a:pPr>
                <a:defRPr/>
              </a:pPr>
              <a:t>20</a:t>
            </a:fld>
            <a:endParaRPr lang="en-US" dirty="0"/>
          </a:p>
        </p:txBody>
      </p:sp>
      <p:sp>
        <p:nvSpPr>
          <p:cNvPr id="5" name="Rectangle 2"/>
          <p:cNvSpPr txBox="1">
            <a:spLocks noChangeArrowheads="1"/>
          </p:cNvSpPr>
          <p:nvPr/>
        </p:nvSpPr>
        <p:spPr>
          <a:xfrm>
            <a:off x="629264" y="6019800"/>
            <a:ext cx="10996789" cy="294307"/>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err="1"/>
              <a:t>Yakeley</a:t>
            </a:r>
            <a:r>
              <a:rPr lang="en-US" sz="1200" dirty="0"/>
              <a:t>, J. (2018). Psychodynamic approaches to violence. </a:t>
            </a:r>
            <a:r>
              <a:rPr lang="en-US" sz="1200" i="1" dirty="0" err="1"/>
              <a:t>BJPsych</a:t>
            </a:r>
            <a:r>
              <a:rPr lang="en-US" sz="1200" i="1" dirty="0"/>
              <a:t> Advances</a:t>
            </a:r>
            <a:r>
              <a:rPr lang="en-US" sz="1200" dirty="0"/>
              <a:t>, </a:t>
            </a:r>
            <a:r>
              <a:rPr lang="en-US" sz="1200" i="1" dirty="0"/>
              <a:t>24</a:t>
            </a:r>
            <a:r>
              <a:rPr lang="en-US" sz="1200" dirty="0"/>
              <a:t>(2), 83-92.</a:t>
            </a:r>
          </a:p>
        </p:txBody>
      </p:sp>
    </p:spTree>
    <p:extLst>
      <p:ext uri="{BB962C8B-B14F-4D97-AF65-F5344CB8AC3E}">
        <p14:creationId xmlns:p14="http://schemas.microsoft.com/office/powerpoint/2010/main" val="16452713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defRPr/>
            </a:pPr>
            <a:r>
              <a:rPr lang="en-US" b="1" dirty="0">
                <a:solidFill>
                  <a:srgbClr val="006600"/>
                </a:solidFill>
              </a:rPr>
              <a:t>Back to the Case (continued)</a:t>
            </a:r>
          </a:p>
        </p:txBody>
      </p:sp>
      <p:sp>
        <p:nvSpPr>
          <p:cNvPr id="21507" name="Content Placeholder 2"/>
          <p:cNvSpPr>
            <a:spLocks noGrp="1"/>
          </p:cNvSpPr>
          <p:nvPr>
            <p:ph idx="1"/>
          </p:nvPr>
        </p:nvSpPr>
        <p:spPr/>
        <p:txBody>
          <a:bodyPr/>
          <a:lstStyle/>
          <a:p>
            <a:pPr>
              <a:defRPr/>
            </a:pPr>
            <a:r>
              <a:rPr lang="en-US" sz="2800" dirty="0"/>
              <a:t>Potential etiologies for our gentleman’s growing agitation</a:t>
            </a:r>
          </a:p>
          <a:p>
            <a:pPr lvl="1">
              <a:defRPr/>
            </a:pPr>
            <a:r>
              <a:rPr lang="en-US" sz="2800" dirty="0"/>
              <a:t>Substance intoxication or withdrawal</a:t>
            </a:r>
          </a:p>
          <a:p>
            <a:pPr lvl="1">
              <a:defRPr/>
            </a:pPr>
            <a:r>
              <a:rPr lang="en-US" sz="2800" dirty="0"/>
              <a:t>Delirium</a:t>
            </a:r>
          </a:p>
          <a:p>
            <a:pPr lvl="1">
              <a:defRPr/>
            </a:pPr>
            <a:r>
              <a:rPr lang="en-US" sz="2800" dirty="0"/>
              <a:t>Bipolar disorder </a:t>
            </a:r>
          </a:p>
          <a:p>
            <a:pPr lvl="1">
              <a:defRPr/>
            </a:pPr>
            <a:r>
              <a:rPr lang="en-US" sz="2800" dirty="0"/>
              <a:t>Personality disorder</a:t>
            </a:r>
          </a:p>
        </p:txBody>
      </p:sp>
      <p:sp>
        <p:nvSpPr>
          <p:cNvPr id="2150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73A0F4E-FA2A-4561-9567-15B3EAF7BE09}" type="slidenum">
              <a:rPr lang="en-US" smtClean="0"/>
              <a:pPr eaLnBrk="1" hangingPunct="1">
                <a:defRPr/>
              </a:pPr>
              <a:t>21</a:t>
            </a:fld>
            <a:endParaRPr lang="en-US"/>
          </a:p>
        </p:txBody>
      </p:sp>
    </p:spTree>
    <p:extLst>
      <p:ext uri="{BB962C8B-B14F-4D97-AF65-F5344CB8AC3E}">
        <p14:creationId xmlns:p14="http://schemas.microsoft.com/office/powerpoint/2010/main" val="181260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b="1" dirty="0"/>
              <a:t>Assessment of Agitation</a:t>
            </a:r>
          </a:p>
        </p:txBody>
      </p:sp>
      <p:sp>
        <p:nvSpPr>
          <p:cNvPr id="24579" name="Rectangle 3"/>
          <p:cNvSpPr>
            <a:spLocks noGrp="1" noChangeArrowheads="1"/>
          </p:cNvSpPr>
          <p:nvPr>
            <p:ph idx="1"/>
          </p:nvPr>
        </p:nvSpPr>
        <p:spPr>
          <a:xfrm>
            <a:off x="609600" y="1219201"/>
            <a:ext cx="10972800" cy="4525963"/>
          </a:xfrm>
        </p:spPr>
        <p:txBody>
          <a:bodyPr/>
          <a:lstStyle/>
          <a:p>
            <a:pPr lvl="1" eaLnBrk="1" hangingPunct="1"/>
            <a:r>
              <a:rPr lang="en-US" sz="2800" dirty="0"/>
              <a:t>Decisions regarding diagnostic tests must be made in the context of available history and physical examination</a:t>
            </a:r>
          </a:p>
          <a:p>
            <a:pPr lvl="1" eaLnBrk="1" hangingPunct="1"/>
            <a:r>
              <a:rPr lang="en-US" sz="2800" dirty="0"/>
              <a:t>Goal is to evaluate patient’s risk for medical comorbidities</a:t>
            </a:r>
          </a:p>
          <a:p>
            <a:pPr lvl="1" eaLnBrk="1" hangingPunct="1"/>
            <a:r>
              <a:rPr lang="en-US" sz="2800" dirty="0"/>
              <a:t>Many questions involve forced decisions based on…</a:t>
            </a:r>
          </a:p>
          <a:p>
            <a:pPr lvl="2" eaLnBrk="1" hangingPunct="1"/>
            <a:r>
              <a:rPr lang="en-US" sz="2400" dirty="0"/>
              <a:t>Assumptions</a:t>
            </a:r>
          </a:p>
          <a:p>
            <a:pPr lvl="2" eaLnBrk="1" hangingPunct="1"/>
            <a:r>
              <a:rPr lang="en-US" sz="2400" dirty="0"/>
              <a:t>Information available</a:t>
            </a:r>
          </a:p>
          <a:p>
            <a:pPr lvl="2" eaLnBrk="1" hangingPunct="1"/>
            <a:r>
              <a:rPr lang="en-US" sz="2400" dirty="0"/>
              <a:t>Diagnostic confidence</a:t>
            </a:r>
          </a:p>
          <a:p>
            <a:pPr lvl="2" eaLnBrk="1" hangingPunct="1"/>
            <a:r>
              <a:rPr lang="en-US" sz="2400" dirty="0"/>
              <a:t>Patient’s individual risk factors</a:t>
            </a:r>
          </a:p>
        </p:txBody>
      </p:sp>
      <p:sp>
        <p:nvSpPr>
          <p:cNvPr id="2253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07C7F02-E7F5-4A47-B6B8-FB0001AACC36}" type="slidenum">
              <a:rPr lang="en-US" smtClean="0"/>
              <a:pPr eaLnBrk="1" hangingPunct="1">
                <a:defRPr/>
              </a:pPr>
              <a:t>22</a:t>
            </a:fld>
            <a:endParaRPr lang="en-US"/>
          </a:p>
        </p:txBody>
      </p:sp>
    </p:spTree>
    <p:extLst>
      <p:ext uri="{BB962C8B-B14F-4D97-AF65-F5344CB8AC3E}">
        <p14:creationId xmlns:p14="http://schemas.microsoft.com/office/powerpoint/2010/main" val="2678488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b="1" dirty="0"/>
              <a:t>Assessment of Agitation</a:t>
            </a:r>
          </a:p>
        </p:txBody>
      </p:sp>
      <p:sp>
        <p:nvSpPr>
          <p:cNvPr id="25603" name="Rectangle 3"/>
          <p:cNvSpPr>
            <a:spLocks noGrp="1" noChangeArrowheads="1"/>
          </p:cNvSpPr>
          <p:nvPr>
            <p:ph idx="1"/>
          </p:nvPr>
        </p:nvSpPr>
        <p:spPr>
          <a:xfrm>
            <a:off x="609600" y="1219201"/>
            <a:ext cx="10972800" cy="5162549"/>
          </a:xfrm>
        </p:spPr>
        <p:txBody>
          <a:bodyPr/>
          <a:lstStyle/>
          <a:p>
            <a:pPr eaLnBrk="1" hangingPunct="1">
              <a:lnSpc>
                <a:spcPct val="80000"/>
              </a:lnSpc>
            </a:pPr>
            <a:r>
              <a:rPr lang="en-US" dirty="0"/>
              <a:t>For a patient with known diagnosis of schizophrenia presenting with behavioral features of typical decompensation:</a:t>
            </a:r>
          </a:p>
          <a:p>
            <a:pPr lvl="1" eaLnBrk="1" hangingPunct="1">
              <a:lnSpc>
                <a:spcPct val="80000"/>
              </a:lnSpc>
            </a:pPr>
            <a:r>
              <a:rPr lang="en-US" dirty="0"/>
              <a:t>Expectant management is appropriate</a:t>
            </a:r>
          </a:p>
          <a:p>
            <a:pPr eaLnBrk="1" hangingPunct="1">
              <a:lnSpc>
                <a:spcPct val="80000"/>
              </a:lnSpc>
            </a:pPr>
            <a:r>
              <a:rPr lang="en-US" dirty="0"/>
              <a:t>For patients with atypical features additional diagnostic tests may be required</a:t>
            </a:r>
          </a:p>
          <a:p>
            <a:pPr lvl="1" eaLnBrk="1" hangingPunct="1">
              <a:lnSpc>
                <a:spcPct val="80000"/>
              </a:lnSpc>
            </a:pPr>
            <a:r>
              <a:rPr lang="en-US" dirty="0"/>
              <a:t>Atypical presentations</a:t>
            </a:r>
          </a:p>
          <a:p>
            <a:pPr lvl="2" eaLnBrk="1" hangingPunct="1">
              <a:lnSpc>
                <a:spcPct val="80000"/>
              </a:lnSpc>
            </a:pPr>
            <a:r>
              <a:rPr lang="en-US" dirty="0"/>
              <a:t>Delirium</a:t>
            </a:r>
          </a:p>
          <a:p>
            <a:pPr lvl="2" eaLnBrk="1" hangingPunct="1">
              <a:lnSpc>
                <a:spcPct val="80000"/>
              </a:lnSpc>
            </a:pPr>
            <a:r>
              <a:rPr lang="en-US" dirty="0"/>
              <a:t>History of trauma</a:t>
            </a:r>
          </a:p>
          <a:p>
            <a:pPr lvl="2" eaLnBrk="1" hangingPunct="1">
              <a:lnSpc>
                <a:spcPct val="80000"/>
              </a:lnSpc>
            </a:pPr>
            <a:r>
              <a:rPr lang="en-US" dirty="0"/>
              <a:t>Overdose</a:t>
            </a:r>
          </a:p>
          <a:p>
            <a:pPr lvl="2" eaLnBrk="1" hangingPunct="1">
              <a:lnSpc>
                <a:spcPct val="80000"/>
              </a:lnSpc>
            </a:pPr>
            <a:r>
              <a:rPr lang="en-US" dirty="0"/>
              <a:t>Headache</a:t>
            </a:r>
          </a:p>
          <a:p>
            <a:pPr lvl="2" eaLnBrk="1" hangingPunct="1">
              <a:lnSpc>
                <a:spcPct val="80000"/>
              </a:lnSpc>
            </a:pPr>
            <a:r>
              <a:rPr lang="en-US" dirty="0"/>
              <a:t>Fever</a:t>
            </a:r>
          </a:p>
          <a:p>
            <a:pPr lvl="1" eaLnBrk="1" hangingPunct="1">
              <a:lnSpc>
                <a:spcPct val="80000"/>
              </a:lnSpc>
            </a:pPr>
            <a:r>
              <a:rPr lang="en-US" dirty="0"/>
              <a:t>Diagnostic tests to consider</a:t>
            </a:r>
          </a:p>
          <a:p>
            <a:pPr lvl="2" eaLnBrk="1" hangingPunct="1">
              <a:lnSpc>
                <a:spcPct val="80000"/>
              </a:lnSpc>
            </a:pPr>
            <a:r>
              <a:rPr lang="en-US" dirty="0"/>
              <a:t>Toxicology screens</a:t>
            </a:r>
          </a:p>
          <a:p>
            <a:pPr lvl="2" eaLnBrk="1" hangingPunct="1">
              <a:lnSpc>
                <a:spcPct val="80000"/>
              </a:lnSpc>
            </a:pPr>
            <a:r>
              <a:rPr lang="en-US" dirty="0"/>
              <a:t>CT of brain</a:t>
            </a:r>
          </a:p>
          <a:p>
            <a:pPr lvl="2" eaLnBrk="1" hangingPunct="1">
              <a:lnSpc>
                <a:spcPct val="80000"/>
              </a:lnSpc>
            </a:pPr>
            <a:r>
              <a:rPr lang="en-US" dirty="0"/>
              <a:t>BMP, CBC, and LFTs</a:t>
            </a:r>
          </a:p>
          <a:p>
            <a:pPr lvl="2" eaLnBrk="1" hangingPunct="1">
              <a:lnSpc>
                <a:spcPct val="80000"/>
              </a:lnSpc>
            </a:pPr>
            <a:r>
              <a:rPr lang="en-US" dirty="0"/>
              <a:t>Urinalysis</a:t>
            </a:r>
          </a:p>
          <a:p>
            <a:pPr lvl="2" eaLnBrk="1" hangingPunct="1">
              <a:lnSpc>
                <a:spcPct val="80000"/>
              </a:lnSpc>
            </a:pPr>
            <a:r>
              <a:rPr lang="en-US" dirty="0"/>
              <a:t>Endocrine tests</a:t>
            </a:r>
          </a:p>
          <a:p>
            <a:pPr lvl="2" eaLnBrk="1" hangingPunct="1">
              <a:lnSpc>
                <a:spcPct val="80000"/>
              </a:lnSpc>
            </a:pPr>
            <a:r>
              <a:rPr lang="en-US" dirty="0"/>
              <a:t>Lumbar puncture</a:t>
            </a:r>
          </a:p>
        </p:txBody>
      </p:sp>
      <p:sp>
        <p:nvSpPr>
          <p:cNvPr id="2355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2A0575D-4194-463E-B162-9BA9D20FD27D}" type="slidenum">
              <a:rPr lang="en-US" smtClean="0"/>
              <a:pPr eaLnBrk="1" hangingPunct="1">
                <a:defRPr/>
              </a:pPr>
              <a:t>23</a:t>
            </a:fld>
            <a:endParaRPr lang="en-US"/>
          </a:p>
        </p:txBody>
      </p:sp>
    </p:spTree>
    <p:extLst>
      <p:ext uri="{BB962C8B-B14F-4D97-AF65-F5344CB8AC3E}">
        <p14:creationId xmlns:p14="http://schemas.microsoft.com/office/powerpoint/2010/main" val="2632877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b="1" dirty="0">
                <a:solidFill>
                  <a:srgbClr val="006600"/>
                </a:solidFill>
              </a:rPr>
              <a:t>The Case </a:t>
            </a:r>
            <a:r>
              <a:rPr lang="en-US" sz="3200" b="1" dirty="0">
                <a:solidFill>
                  <a:srgbClr val="006600"/>
                </a:solidFill>
              </a:rPr>
              <a:t>(continued)</a:t>
            </a:r>
            <a:endParaRPr lang="en-US" b="1" dirty="0">
              <a:solidFill>
                <a:srgbClr val="006600"/>
              </a:solidFill>
            </a:endParaRPr>
          </a:p>
        </p:txBody>
      </p:sp>
      <p:sp>
        <p:nvSpPr>
          <p:cNvPr id="108547" name="Rectangle 3"/>
          <p:cNvSpPr>
            <a:spLocks noGrp="1" noChangeArrowheads="1"/>
          </p:cNvSpPr>
          <p:nvPr>
            <p:ph idx="1"/>
          </p:nvPr>
        </p:nvSpPr>
        <p:spPr/>
        <p:txBody>
          <a:bodyPr/>
          <a:lstStyle/>
          <a:p>
            <a:pPr eaLnBrk="1" hangingPunct="1">
              <a:lnSpc>
                <a:spcPct val="80000"/>
              </a:lnSpc>
              <a:defRPr/>
            </a:pPr>
            <a:r>
              <a:rPr lang="en-US" sz="2800" dirty="0"/>
              <a:t>Examination of the patient</a:t>
            </a:r>
          </a:p>
          <a:p>
            <a:pPr lvl="1" eaLnBrk="1" hangingPunct="1">
              <a:lnSpc>
                <a:spcPct val="80000"/>
              </a:lnSpc>
              <a:defRPr/>
            </a:pPr>
            <a:r>
              <a:rPr lang="en-US" sz="2400" dirty="0"/>
              <a:t>The patient is febrile with normal vitals</a:t>
            </a:r>
          </a:p>
          <a:p>
            <a:pPr lvl="1" eaLnBrk="1" hangingPunct="1">
              <a:lnSpc>
                <a:spcPct val="80000"/>
              </a:lnSpc>
              <a:defRPr/>
            </a:pPr>
            <a:r>
              <a:rPr lang="en-US" sz="2400" dirty="0"/>
              <a:t>Disheveled and malodorous</a:t>
            </a:r>
          </a:p>
          <a:p>
            <a:pPr lvl="1" eaLnBrk="1" hangingPunct="1">
              <a:lnSpc>
                <a:spcPct val="80000"/>
              </a:lnSpc>
              <a:defRPr/>
            </a:pPr>
            <a:r>
              <a:rPr lang="en-US" sz="2400" dirty="0"/>
              <a:t>Heart, lungs and abdomen are benign</a:t>
            </a:r>
          </a:p>
          <a:p>
            <a:pPr lvl="1" eaLnBrk="1" hangingPunct="1">
              <a:lnSpc>
                <a:spcPct val="80000"/>
              </a:lnSpc>
              <a:defRPr/>
            </a:pPr>
            <a:r>
              <a:rPr lang="en-US" sz="2400" dirty="0"/>
              <a:t>No tremor, diaphoresis, nystagmus or </a:t>
            </a:r>
            <a:r>
              <a:rPr lang="en-US" sz="2400" dirty="0" err="1"/>
              <a:t>asterixis</a:t>
            </a:r>
            <a:endParaRPr lang="en-US" sz="2400" dirty="0"/>
          </a:p>
          <a:p>
            <a:pPr lvl="1" eaLnBrk="1" hangingPunct="1">
              <a:lnSpc>
                <a:spcPct val="80000"/>
              </a:lnSpc>
              <a:defRPr/>
            </a:pPr>
            <a:r>
              <a:rPr lang="en-US" sz="2400" dirty="0"/>
              <a:t>Mental status examination reveals:</a:t>
            </a:r>
          </a:p>
          <a:p>
            <a:pPr lvl="2">
              <a:lnSpc>
                <a:spcPct val="80000"/>
              </a:lnSpc>
              <a:defRPr/>
            </a:pPr>
            <a:r>
              <a:rPr lang="en-US" sz="2200" dirty="0"/>
              <a:t>Appearance/behavior: middle-aged unkempt male in hospital </a:t>
            </a:r>
            <a:r>
              <a:rPr lang="en-US" sz="2200" dirty="0" err="1"/>
              <a:t>johnny</a:t>
            </a:r>
            <a:r>
              <a:rPr lang="en-US" sz="2200" dirty="0"/>
              <a:t> and socks, uncooperative, pacing the room, poor eye contact, posturing with fists</a:t>
            </a:r>
          </a:p>
          <a:p>
            <a:pPr lvl="2">
              <a:lnSpc>
                <a:spcPct val="80000"/>
              </a:lnSpc>
              <a:defRPr/>
            </a:pPr>
            <a:r>
              <a:rPr lang="en-US" sz="2200" dirty="0"/>
              <a:t>Speech: spontaneous, loud, </a:t>
            </a:r>
            <a:r>
              <a:rPr lang="en-US" sz="2200" dirty="0" err="1"/>
              <a:t>nonpressured</a:t>
            </a:r>
            <a:r>
              <a:rPr lang="en-US" sz="2200" dirty="0"/>
              <a:t>, use of profane language</a:t>
            </a:r>
          </a:p>
          <a:p>
            <a:pPr lvl="2">
              <a:lnSpc>
                <a:spcPct val="80000"/>
              </a:lnSpc>
              <a:defRPr/>
            </a:pPr>
            <a:r>
              <a:rPr lang="en-US" sz="2200" dirty="0"/>
              <a:t>Mood: “I’m lousy!”, Affect: labile, irritable</a:t>
            </a:r>
          </a:p>
          <a:p>
            <a:pPr lvl="2">
              <a:lnSpc>
                <a:spcPct val="80000"/>
              </a:lnSpc>
              <a:defRPr/>
            </a:pPr>
            <a:r>
              <a:rPr lang="en-US" sz="2200" dirty="0"/>
              <a:t>TP: tangential, TC: paranoia towards hospital staff, no SI/HI, no perceptual disturbances. Does not participate in formal cognitive exam questions.</a:t>
            </a:r>
          </a:p>
          <a:p>
            <a:pPr lvl="2" eaLnBrk="1" hangingPunct="1">
              <a:lnSpc>
                <a:spcPct val="80000"/>
              </a:lnSpc>
              <a:buFontTx/>
              <a:buNone/>
              <a:defRPr/>
            </a:pPr>
            <a:endParaRPr lang="en-US" sz="1600" dirty="0"/>
          </a:p>
          <a:p>
            <a:pPr lvl="3" eaLnBrk="1" hangingPunct="1">
              <a:lnSpc>
                <a:spcPct val="80000"/>
              </a:lnSpc>
              <a:defRPr/>
            </a:pPr>
            <a:endParaRPr lang="en-US" sz="1800" dirty="0"/>
          </a:p>
          <a:p>
            <a:pPr lvl="4" eaLnBrk="1" hangingPunct="1">
              <a:lnSpc>
                <a:spcPct val="80000"/>
              </a:lnSpc>
              <a:defRPr/>
            </a:pPr>
            <a:endParaRPr lang="en-US" sz="1800" dirty="0"/>
          </a:p>
          <a:p>
            <a:pPr lvl="2" eaLnBrk="1" hangingPunct="1">
              <a:lnSpc>
                <a:spcPct val="80000"/>
              </a:lnSpc>
              <a:defRPr/>
            </a:pPr>
            <a:endParaRPr lang="en-US" sz="2000" dirty="0"/>
          </a:p>
          <a:p>
            <a:pPr lvl="2" eaLnBrk="1" hangingPunct="1">
              <a:lnSpc>
                <a:spcPct val="80000"/>
              </a:lnSpc>
              <a:defRPr/>
            </a:pPr>
            <a:endParaRPr lang="en-US" sz="2000" dirty="0"/>
          </a:p>
          <a:p>
            <a:pPr lvl="1" eaLnBrk="1" hangingPunct="1">
              <a:lnSpc>
                <a:spcPct val="80000"/>
              </a:lnSpc>
              <a:defRPr/>
            </a:pPr>
            <a:endParaRPr lang="en-US" sz="2400" dirty="0"/>
          </a:p>
        </p:txBody>
      </p:sp>
      <p:sp>
        <p:nvSpPr>
          <p:cNvPr id="2458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A010921-FCC6-41CF-9E93-01E4974DD0B7}" type="slidenum">
              <a:rPr lang="en-US" smtClean="0"/>
              <a:pPr eaLnBrk="1" hangingPunct="1">
                <a:defRPr/>
              </a:pPr>
              <a:t>24</a:t>
            </a:fld>
            <a:endParaRPr lang="en-US"/>
          </a:p>
        </p:txBody>
      </p:sp>
    </p:spTree>
    <p:extLst>
      <p:ext uri="{BB962C8B-B14F-4D97-AF65-F5344CB8AC3E}">
        <p14:creationId xmlns:p14="http://schemas.microsoft.com/office/powerpoint/2010/main" val="5477539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b="1" dirty="0">
                <a:solidFill>
                  <a:srgbClr val="006600"/>
                </a:solidFill>
              </a:rPr>
              <a:t>The Case </a:t>
            </a:r>
            <a:r>
              <a:rPr lang="en-US" sz="3200" b="1" dirty="0">
                <a:solidFill>
                  <a:srgbClr val="006600"/>
                </a:solidFill>
              </a:rPr>
              <a:t>(continued)</a:t>
            </a:r>
          </a:p>
        </p:txBody>
      </p:sp>
      <p:sp>
        <p:nvSpPr>
          <p:cNvPr id="25603" name="Rectangle 3"/>
          <p:cNvSpPr>
            <a:spLocks noGrp="1" noChangeArrowheads="1"/>
          </p:cNvSpPr>
          <p:nvPr>
            <p:ph idx="1"/>
          </p:nvPr>
        </p:nvSpPr>
        <p:spPr/>
        <p:txBody>
          <a:bodyPr/>
          <a:lstStyle/>
          <a:p>
            <a:pPr eaLnBrk="1" hangingPunct="1">
              <a:lnSpc>
                <a:spcPct val="90000"/>
              </a:lnSpc>
              <a:defRPr/>
            </a:pPr>
            <a:r>
              <a:rPr lang="en-US" sz="2800" dirty="0"/>
              <a:t>Laboratory evaluation of the patient</a:t>
            </a:r>
          </a:p>
          <a:p>
            <a:pPr lvl="1" eaLnBrk="1" hangingPunct="1">
              <a:lnSpc>
                <a:spcPct val="90000"/>
              </a:lnSpc>
              <a:defRPr/>
            </a:pPr>
            <a:r>
              <a:rPr lang="en-US" sz="2400" dirty="0"/>
              <a:t>CBC, BMP are normal except for a glucose of 211</a:t>
            </a:r>
          </a:p>
          <a:p>
            <a:pPr lvl="1" eaLnBrk="1" hangingPunct="1">
              <a:lnSpc>
                <a:spcPct val="90000"/>
              </a:lnSpc>
              <a:defRPr/>
            </a:pPr>
            <a:r>
              <a:rPr lang="en-US" sz="2400" dirty="0"/>
              <a:t>LFTs are normal except for a low albumin</a:t>
            </a:r>
          </a:p>
          <a:p>
            <a:pPr lvl="1" eaLnBrk="1" hangingPunct="1">
              <a:lnSpc>
                <a:spcPct val="90000"/>
              </a:lnSpc>
              <a:defRPr/>
            </a:pPr>
            <a:r>
              <a:rPr lang="en-US" sz="2400" dirty="0"/>
              <a:t>TSH, B12, </a:t>
            </a:r>
            <a:r>
              <a:rPr lang="en-US" sz="2400" dirty="0" err="1"/>
              <a:t>Folate</a:t>
            </a:r>
            <a:r>
              <a:rPr lang="en-US" sz="2400" dirty="0"/>
              <a:t>, and RPR are also normal</a:t>
            </a:r>
          </a:p>
          <a:p>
            <a:pPr lvl="1" eaLnBrk="1" hangingPunct="1">
              <a:lnSpc>
                <a:spcPct val="90000"/>
              </a:lnSpc>
              <a:defRPr/>
            </a:pPr>
            <a:r>
              <a:rPr lang="en-US" sz="2400" dirty="0"/>
              <a:t>U/A is positive for glucose and trace ketones</a:t>
            </a:r>
          </a:p>
          <a:p>
            <a:pPr lvl="1" eaLnBrk="1" hangingPunct="1">
              <a:lnSpc>
                <a:spcPct val="90000"/>
              </a:lnSpc>
              <a:defRPr/>
            </a:pPr>
            <a:r>
              <a:rPr lang="en-US" sz="2400" dirty="0"/>
              <a:t>CT of head is read as “negative”</a:t>
            </a:r>
          </a:p>
          <a:p>
            <a:pPr lvl="1" eaLnBrk="1" hangingPunct="1">
              <a:lnSpc>
                <a:spcPct val="90000"/>
              </a:lnSpc>
              <a:defRPr/>
            </a:pPr>
            <a:r>
              <a:rPr lang="en-US" sz="2400" dirty="0"/>
              <a:t>EKG shows </a:t>
            </a:r>
            <a:r>
              <a:rPr lang="en-US" sz="2400" dirty="0" err="1"/>
              <a:t>QTc</a:t>
            </a:r>
            <a:r>
              <a:rPr lang="en-US" sz="2400" dirty="0"/>
              <a:t> &lt; 400msec</a:t>
            </a:r>
          </a:p>
          <a:p>
            <a:pPr lvl="1" eaLnBrk="1" hangingPunct="1">
              <a:lnSpc>
                <a:spcPct val="90000"/>
              </a:lnSpc>
              <a:defRPr/>
            </a:pPr>
            <a:r>
              <a:rPr lang="en-US" sz="2400" dirty="0"/>
              <a:t>UDS and serum toxicology are negative</a:t>
            </a:r>
          </a:p>
          <a:p>
            <a:pPr lvl="1" eaLnBrk="1" hangingPunct="1">
              <a:lnSpc>
                <a:spcPct val="90000"/>
              </a:lnSpc>
              <a:defRPr/>
            </a:pPr>
            <a:r>
              <a:rPr lang="en-US" sz="2400" dirty="0"/>
              <a:t>Valproate, carbamazepine, and lithium levels are all negative</a:t>
            </a:r>
          </a:p>
          <a:p>
            <a:pPr lvl="1" eaLnBrk="1" hangingPunct="1">
              <a:lnSpc>
                <a:spcPct val="90000"/>
              </a:lnSpc>
              <a:defRPr/>
            </a:pPr>
            <a:endParaRPr lang="en-US" sz="2000" dirty="0"/>
          </a:p>
          <a:p>
            <a:pPr lvl="1" eaLnBrk="1" hangingPunct="1">
              <a:lnSpc>
                <a:spcPct val="90000"/>
              </a:lnSpc>
              <a:defRPr/>
            </a:pPr>
            <a:endParaRPr lang="en-US" sz="2000" dirty="0"/>
          </a:p>
          <a:p>
            <a:pPr lvl="2" eaLnBrk="1" hangingPunct="1">
              <a:lnSpc>
                <a:spcPct val="90000"/>
              </a:lnSpc>
              <a:defRPr/>
            </a:pPr>
            <a:endParaRPr lang="en-US" sz="1800" dirty="0"/>
          </a:p>
          <a:p>
            <a:pPr lvl="3" eaLnBrk="1" hangingPunct="1">
              <a:lnSpc>
                <a:spcPct val="90000"/>
              </a:lnSpc>
              <a:defRPr/>
            </a:pPr>
            <a:endParaRPr lang="en-US" sz="1600" dirty="0"/>
          </a:p>
          <a:p>
            <a:pPr lvl="2" eaLnBrk="1" hangingPunct="1">
              <a:lnSpc>
                <a:spcPct val="90000"/>
              </a:lnSpc>
              <a:defRPr/>
            </a:pPr>
            <a:endParaRPr lang="en-US" sz="1800" dirty="0"/>
          </a:p>
          <a:p>
            <a:pPr lvl="2" eaLnBrk="1" hangingPunct="1">
              <a:lnSpc>
                <a:spcPct val="90000"/>
              </a:lnSpc>
              <a:defRPr/>
            </a:pPr>
            <a:endParaRPr lang="en-US" sz="1800" dirty="0"/>
          </a:p>
          <a:p>
            <a:pPr lvl="1" eaLnBrk="1" hangingPunct="1">
              <a:lnSpc>
                <a:spcPct val="90000"/>
              </a:lnSpc>
              <a:defRPr/>
            </a:pPr>
            <a:endParaRPr lang="en-US" sz="2000" dirty="0"/>
          </a:p>
        </p:txBody>
      </p:sp>
      <p:sp>
        <p:nvSpPr>
          <p:cNvPr id="2560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D019841-AD80-46AB-8953-DAC612A29D25}" type="slidenum">
              <a:rPr lang="en-US" smtClean="0"/>
              <a:pPr eaLnBrk="1" hangingPunct="1">
                <a:defRPr/>
              </a:pPr>
              <a:t>25</a:t>
            </a:fld>
            <a:endParaRPr lang="en-US"/>
          </a:p>
        </p:txBody>
      </p:sp>
    </p:spTree>
    <p:extLst>
      <p:ext uri="{BB962C8B-B14F-4D97-AF65-F5344CB8AC3E}">
        <p14:creationId xmlns:p14="http://schemas.microsoft.com/office/powerpoint/2010/main" val="3930695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b="1" dirty="0"/>
              <a:t>Before the Acute Intervention</a:t>
            </a:r>
          </a:p>
        </p:txBody>
      </p:sp>
      <p:sp>
        <p:nvSpPr>
          <p:cNvPr id="27651" name="Content Placeholder 2"/>
          <p:cNvSpPr>
            <a:spLocks noGrp="1"/>
          </p:cNvSpPr>
          <p:nvPr>
            <p:ph idx="1"/>
          </p:nvPr>
        </p:nvSpPr>
        <p:spPr>
          <a:xfrm>
            <a:off x="609600" y="1295401"/>
            <a:ext cx="10972800" cy="4830763"/>
          </a:xfrm>
        </p:spPr>
        <p:txBody>
          <a:bodyPr/>
          <a:lstStyle/>
          <a:p>
            <a:r>
              <a:rPr lang="en-US" sz="2400" dirty="0"/>
              <a:t>The staff on Med/</a:t>
            </a:r>
            <a:r>
              <a:rPr lang="en-US" sz="2400" dirty="0" err="1"/>
              <a:t>Surg</a:t>
            </a:r>
            <a:r>
              <a:rPr lang="en-US" sz="2400" dirty="0"/>
              <a:t> units are often less informed about what feelings and behaviors their actions may elicit in patients</a:t>
            </a:r>
          </a:p>
          <a:p>
            <a:r>
              <a:rPr lang="en-US" sz="2400" dirty="0"/>
              <a:t>Studies indicate that staff training and education can change this lack of appreciation</a:t>
            </a:r>
            <a:endParaRPr lang="en-US" sz="2000" dirty="0"/>
          </a:p>
          <a:p>
            <a:r>
              <a:rPr lang="en-US" sz="2400" dirty="0"/>
              <a:t>Psychiatric consultants should provide education about</a:t>
            </a:r>
          </a:p>
          <a:p>
            <a:pPr lvl="1"/>
            <a:r>
              <a:rPr lang="en-US" sz="2000" dirty="0"/>
              <a:t>Establishing goals from the patient’s perspective</a:t>
            </a:r>
          </a:p>
          <a:p>
            <a:pPr lvl="1"/>
            <a:r>
              <a:rPr lang="en-US" sz="2000" dirty="0"/>
              <a:t>Interventions that support a structured setting</a:t>
            </a:r>
          </a:p>
          <a:p>
            <a:pPr lvl="2"/>
            <a:r>
              <a:rPr lang="en-US" sz="2000" dirty="0"/>
              <a:t>Private or semi-private room</a:t>
            </a:r>
          </a:p>
          <a:p>
            <a:pPr lvl="2"/>
            <a:r>
              <a:rPr lang="en-US" sz="2000" dirty="0"/>
              <a:t>Establish clear set of expectations with a written schedule</a:t>
            </a:r>
          </a:p>
          <a:p>
            <a:pPr lvl="2"/>
            <a:r>
              <a:rPr lang="en-US" sz="2000" dirty="0"/>
              <a:t>Identify staff that are responsible for the patient’s care</a:t>
            </a:r>
          </a:p>
          <a:p>
            <a:pPr lvl="1"/>
            <a:r>
              <a:rPr lang="en-US" sz="2000" dirty="0"/>
              <a:t>Attempting to enlist the patient in the treatment, i.e. which route of medication has worked the best in the past as a “choice” which retains some patient control</a:t>
            </a:r>
          </a:p>
          <a:p>
            <a:pPr lvl="1"/>
            <a:endParaRPr lang="en-US" sz="2000" dirty="0"/>
          </a:p>
          <a:p>
            <a:pPr lvl="1"/>
            <a:endParaRPr lang="en-US" sz="2000" dirty="0"/>
          </a:p>
          <a:p>
            <a:endParaRPr lang="en-US" dirty="0"/>
          </a:p>
        </p:txBody>
      </p:sp>
      <p:sp>
        <p:nvSpPr>
          <p:cNvPr id="4" name="Slide Number Placeholder 3"/>
          <p:cNvSpPr>
            <a:spLocks noGrp="1"/>
          </p:cNvSpPr>
          <p:nvPr>
            <p:ph type="sldNum" sz="quarter" idx="12"/>
          </p:nvPr>
        </p:nvSpPr>
        <p:spPr/>
        <p:txBody>
          <a:bodyPr/>
          <a:lstStyle/>
          <a:p>
            <a:pPr>
              <a:defRPr/>
            </a:pPr>
            <a:fld id="{A658F644-9E07-4803-A202-B60976A94C04}" type="slidenum">
              <a:rPr lang="en-US" smtClean="0"/>
              <a:pPr>
                <a:defRPr/>
              </a:pPr>
              <a:t>26</a:t>
            </a:fld>
            <a:endParaRPr lang="en-US" dirty="0"/>
          </a:p>
        </p:txBody>
      </p:sp>
    </p:spTree>
    <p:extLst>
      <p:ext uri="{BB962C8B-B14F-4D97-AF65-F5344CB8AC3E}">
        <p14:creationId xmlns:p14="http://schemas.microsoft.com/office/powerpoint/2010/main" val="4110863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dirty="0"/>
              <a:t>Goals of Intervention</a:t>
            </a:r>
          </a:p>
        </p:txBody>
      </p:sp>
      <p:sp>
        <p:nvSpPr>
          <p:cNvPr id="26627" name="Rectangle 3"/>
          <p:cNvSpPr>
            <a:spLocks noGrp="1" noChangeArrowheads="1"/>
          </p:cNvSpPr>
          <p:nvPr>
            <p:ph idx="1"/>
          </p:nvPr>
        </p:nvSpPr>
        <p:spPr/>
        <p:txBody>
          <a:bodyPr/>
          <a:lstStyle/>
          <a:p>
            <a:pPr eaLnBrk="1" hangingPunct="1">
              <a:lnSpc>
                <a:spcPct val="90000"/>
              </a:lnSpc>
            </a:pPr>
            <a:r>
              <a:rPr lang="en-US" dirty="0"/>
              <a:t>Acute agitation or a violent patient modifies the normal caregiver-patient relationship</a:t>
            </a:r>
          </a:p>
          <a:p>
            <a:pPr eaLnBrk="1" hangingPunct="1">
              <a:lnSpc>
                <a:spcPct val="90000"/>
              </a:lnSpc>
            </a:pPr>
            <a:r>
              <a:rPr lang="en-US" dirty="0"/>
              <a:t>The first goal of treatment is to do only what is necessary to assure the safety of the patient and others while facilitating the resumption of more normal interpersonal relations</a:t>
            </a:r>
          </a:p>
          <a:p>
            <a:pPr lvl="1" eaLnBrk="1" hangingPunct="1">
              <a:lnSpc>
                <a:spcPct val="90000"/>
              </a:lnSpc>
            </a:pPr>
            <a:r>
              <a:rPr lang="en-US" dirty="0"/>
              <a:t>Calming without over-sedation</a:t>
            </a:r>
          </a:p>
          <a:p>
            <a:pPr eaLnBrk="1" hangingPunct="1">
              <a:lnSpc>
                <a:spcPct val="90000"/>
              </a:lnSpc>
            </a:pPr>
            <a:endParaRPr lang="en-US" dirty="0"/>
          </a:p>
        </p:txBody>
      </p:sp>
      <p:sp>
        <p:nvSpPr>
          <p:cNvPr id="2765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B46370AA-61E5-40B6-910E-8CA78FBD8D09}" type="slidenum">
              <a:rPr lang="en-US" smtClean="0"/>
              <a:pPr eaLnBrk="1" hangingPunct="1">
                <a:defRPr/>
              </a:pPr>
              <a:t>27</a:t>
            </a:fld>
            <a:endParaRPr lang="en-US"/>
          </a:p>
        </p:txBody>
      </p:sp>
    </p:spTree>
    <p:extLst>
      <p:ext uri="{BB962C8B-B14F-4D97-AF65-F5344CB8AC3E}">
        <p14:creationId xmlns:p14="http://schemas.microsoft.com/office/powerpoint/2010/main" val="11497836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p:txBody>
          <a:bodyPr/>
          <a:lstStyle/>
          <a:p>
            <a:r>
              <a:rPr lang="en-US" b="1" dirty="0"/>
              <a:t>Agitation Management</a:t>
            </a:r>
          </a:p>
        </p:txBody>
      </p:sp>
      <p:sp>
        <p:nvSpPr>
          <p:cNvPr id="29699" name="Content Placeholder 4"/>
          <p:cNvSpPr>
            <a:spLocks noGrp="1"/>
          </p:cNvSpPr>
          <p:nvPr>
            <p:ph idx="1"/>
          </p:nvPr>
        </p:nvSpPr>
        <p:spPr>
          <a:xfrm>
            <a:off x="609600" y="1600201"/>
            <a:ext cx="10972800" cy="3733800"/>
          </a:xfrm>
        </p:spPr>
        <p:txBody>
          <a:bodyPr/>
          <a:lstStyle/>
          <a:p>
            <a:r>
              <a:rPr lang="en-US" dirty="0"/>
              <a:t>Medical evaluation and triage</a:t>
            </a:r>
          </a:p>
          <a:p>
            <a:r>
              <a:rPr lang="en-US" dirty="0"/>
              <a:t>Psychiatric evaluation</a:t>
            </a:r>
          </a:p>
          <a:p>
            <a:r>
              <a:rPr lang="en-US" dirty="0"/>
              <a:t>Verbal de-escalation</a:t>
            </a:r>
          </a:p>
          <a:p>
            <a:r>
              <a:rPr lang="en-US" dirty="0"/>
              <a:t>Environmental </a:t>
            </a:r>
            <a:r>
              <a:rPr lang="en-US" dirty="0" err="1"/>
              <a:t>intervetions</a:t>
            </a:r>
            <a:endParaRPr lang="en-US" dirty="0"/>
          </a:p>
          <a:p>
            <a:r>
              <a:rPr lang="en-US" dirty="0"/>
              <a:t>Psychopharmacologic interventions</a:t>
            </a:r>
          </a:p>
          <a:p>
            <a:r>
              <a:rPr lang="en-US" dirty="0"/>
              <a:t>Use of seclusion/restraint</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2ECB10CA-C2A5-4833-B803-F7488684A432}" type="slidenum">
              <a:rPr lang="en-US" smtClean="0"/>
              <a:pPr>
                <a:defRPr/>
              </a:pPr>
              <a:t>28</a:t>
            </a:fld>
            <a:endParaRPr lang="en-US" dirty="0"/>
          </a:p>
        </p:txBody>
      </p:sp>
      <p:sp>
        <p:nvSpPr>
          <p:cNvPr id="5" name="Rectangle 2"/>
          <p:cNvSpPr txBox="1">
            <a:spLocks noChangeArrowheads="1"/>
          </p:cNvSpPr>
          <p:nvPr/>
        </p:nvSpPr>
        <p:spPr>
          <a:xfrm>
            <a:off x="633589" y="5867400"/>
            <a:ext cx="10972800" cy="427038"/>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a:t>Holloman Jr, G. H., &amp; Zeller, S. L. (2012). Overview of Project BETA: best practices in evaluation and treatment of agitation. </a:t>
            </a:r>
            <a:r>
              <a:rPr lang="en-US" sz="1200" i="1" dirty="0"/>
              <a:t>Western Journal of Emergency Medicine</a:t>
            </a:r>
            <a:r>
              <a:rPr lang="en-US" sz="1200" dirty="0"/>
              <a:t>, </a:t>
            </a:r>
            <a:r>
              <a:rPr lang="en-US" sz="1200" i="1" dirty="0"/>
              <a:t>13</a:t>
            </a:r>
            <a:r>
              <a:rPr lang="en-US" sz="1200" dirty="0"/>
              <a:t>(1), 1</a:t>
            </a:r>
            <a:r>
              <a:rPr lang="en-US" sz="800" dirty="0"/>
              <a:t>.</a:t>
            </a:r>
            <a:br>
              <a:rPr lang="en-US" sz="800" dirty="0"/>
            </a:br>
            <a:r>
              <a:rPr lang="en-US" sz="800" dirty="0"/>
              <a:t> </a:t>
            </a:r>
          </a:p>
        </p:txBody>
      </p:sp>
    </p:spTree>
    <p:extLst>
      <p:ext uri="{BB962C8B-B14F-4D97-AF65-F5344CB8AC3E}">
        <p14:creationId xmlns:p14="http://schemas.microsoft.com/office/powerpoint/2010/main" val="1461935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b="1" dirty="0"/>
              <a:t>Environmental Interventions</a:t>
            </a:r>
          </a:p>
        </p:txBody>
      </p:sp>
      <p:sp>
        <p:nvSpPr>
          <p:cNvPr id="28675" name="Rectangle 3"/>
          <p:cNvSpPr>
            <a:spLocks noGrp="1" noChangeArrowheads="1"/>
          </p:cNvSpPr>
          <p:nvPr>
            <p:ph idx="1"/>
          </p:nvPr>
        </p:nvSpPr>
        <p:spPr>
          <a:xfrm>
            <a:off x="609600" y="1600201"/>
            <a:ext cx="11176000" cy="4525963"/>
          </a:xfrm>
        </p:spPr>
        <p:txBody>
          <a:bodyPr/>
          <a:lstStyle/>
          <a:p>
            <a:pPr eaLnBrk="1" hangingPunct="1"/>
            <a:r>
              <a:rPr lang="en-US" sz="2800" dirty="0"/>
              <a:t>Examples of effective non-pharmacological treatments</a:t>
            </a:r>
          </a:p>
          <a:p>
            <a:pPr lvl="1" eaLnBrk="1" hangingPunct="1"/>
            <a:r>
              <a:rPr lang="en-US" sz="2400" dirty="0"/>
              <a:t>Clearing the room</a:t>
            </a:r>
          </a:p>
          <a:p>
            <a:pPr lvl="1" eaLnBrk="1" hangingPunct="1"/>
            <a:r>
              <a:rPr lang="en-US" sz="2400" dirty="0"/>
              <a:t>Removing dangerous objects</a:t>
            </a:r>
          </a:p>
          <a:p>
            <a:pPr lvl="1" eaLnBrk="1" hangingPunct="1"/>
            <a:r>
              <a:rPr lang="en-US" sz="2400" dirty="0"/>
              <a:t>Having staff available as a “show of force”</a:t>
            </a:r>
          </a:p>
          <a:p>
            <a:pPr lvl="1" eaLnBrk="1" hangingPunct="1"/>
            <a:r>
              <a:rPr lang="en-US" sz="2400" dirty="0"/>
              <a:t>Close observation</a:t>
            </a:r>
          </a:p>
          <a:p>
            <a:pPr lvl="1" eaLnBrk="1" hangingPunct="1"/>
            <a:r>
              <a:rPr lang="en-US" sz="2400" dirty="0"/>
              <a:t>Calm conversation</a:t>
            </a:r>
          </a:p>
          <a:p>
            <a:pPr lvl="1" eaLnBrk="1" hangingPunct="1"/>
            <a:r>
              <a:rPr lang="en-US" sz="2400" dirty="0"/>
              <a:t>Decreasing sensorial stimulation</a:t>
            </a:r>
          </a:p>
          <a:p>
            <a:pPr lvl="1" eaLnBrk="1" hangingPunct="1"/>
            <a:endParaRPr lang="en-US" dirty="0"/>
          </a:p>
        </p:txBody>
      </p:sp>
      <p:sp>
        <p:nvSpPr>
          <p:cNvPr id="2867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2D6EBCA-0DB5-46E0-B964-E93838BBFD10}" type="slidenum">
              <a:rPr lang="en-US" smtClean="0"/>
              <a:pPr eaLnBrk="1" hangingPunct="1">
                <a:defRPr/>
              </a:pPr>
              <a:t>29</a:t>
            </a:fld>
            <a:endParaRPr lang="en-US"/>
          </a:p>
        </p:txBody>
      </p:sp>
    </p:spTree>
    <p:extLst>
      <p:ext uri="{BB962C8B-B14F-4D97-AF65-F5344CB8AC3E}">
        <p14:creationId xmlns:p14="http://schemas.microsoft.com/office/powerpoint/2010/main" val="1589751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z="2800" b="1" dirty="0">
                <a:solidFill>
                  <a:srgbClr val="006600"/>
                </a:solidFill>
              </a:rPr>
              <a:t>The Case</a:t>
            </a:r>
          </a:p>
        </p:txBody>
      </p:sp>
      <p:sp>
        <p:nvSpPr>
          <p:cNvPr id="4099" name="Content Placeholder 2"/>
          <p:cNvSpPr>
            <a:spLocks noGrp="1"/>
          </p:cNvSpPr>
          <p:nvPr>
            <p:ph idx="1"/>
          </p:nvPr>
        </p:nvSpPr>
        <p:spPr>
          <a:xfrm>
            <a:off x="633589" y="1371600"/>
            <a:ext cx="10972800" cy="4830762"/>
          </a:xfrm>
        </p:spPr>
        <p:txBody>
          <a:bodyPr/>
          <a:lstStyle/>
          <a:p>
            <a:pPr>
              <a:defRPr/>
            </a:pPr>
            <a:r>
              <a:rPr lang="en-US" sz="2000" dirty="0"/>
              <a:t>A 47 year-old male with a history of substance use disorder and bipolar disorder along with morbid obesity, DM and COPD presents to the ED at 0200 after calling 911 and reporting chest pain.</a:t>
            </a:r>
          </a:p>
          <a:p>
            <a:pPr>
              <a:defRPr/>
            </a:pPr>
            <a:r>
              <a:rPr lang="en-US" sz="2000" dirty="0"/>
              <a:t>He is cooperative in the ED, but observed to be mumbling to himself and staring at staff suspiciously.  He is given lorazepam 1mg PO to calm him.</a:t>
            </a:r>
          </a:p>
          <a:p>
            <a:pPr>
              <a:defRPr/>
            </a:pPr>
            <a:r>
              <a:rPr lang="en-US" sz="2000" dirty="0"/>
              <a:t>Since arriving to the floor to rule out an MI, he has become increasingly restless, irritable, and confrontational. He is increasingly uncooperative with medical care, then becomes verbally and physically threatening to the staff.</a:t>
            </a:r>
          </a:p>
          <a:p>
            <a:pPr>
              <a:defRPr/>
            </a:pPr>
            <a:r>
              <a:rPr lang="en-US" sz="2000" dirty="0"/>
              <a:t>His primary team calls a psychiatry consult for help managing these behaviors.</a:t>
            </a:r>
            <a:endParaRPr lang="en-US" dirty="0"/>
          </a:p>
        </p:txBody>
      </p:sp>
      <p:sp>
        <p:nvSpPr>
          <p:cNvPr id="410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5281854-71D7-484F-B879-035FB48CD0C4}" type="slidenum">
              <a:rPr lang="en-US" smtClean="0"/>
              <a:pPr eaLnBrk="1" hangingPunct="1">
                <a:defRPr/>
              </a:pPr>
              <a:t>3</a:t>
            </a:fld>
            <a:endParaRPr lang="en-US"/>
          </a:p>
        </p:txBody>
      </p:sp>
    </p:spTree>
    <p:extLst>
      <p:ext uri="{BB962C8B-B14F-4D97-AF65-F5344CB8AC3E}">
        <p14:creationId xmlns:p14="http://schemas.microsoft.com/office/powerpoint/2010/main" val="41702188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381000"/>
            <a:ext cx="10972800" cy="1143000"/>
          </a:xfrm>
        </p:spPr>
        <p:txBody>
          <a:bodyPr/>
          <a:lstStyle/>
          <a:p>
            <a:r>
              <a:rPr lang="en-US" sz="3600" b="1" dirty="0"/>
              <a:t>Communication/Behavioral Interventions</a:t>
            </a:r>
          </a:p>
        </p:txBody>
      </p:sp>
      <p:sp>
        <p:nvSpPr>
          <p:cNvPr id="31747" name="Rectangle 3"/>
          <p:cNvSpPr>
            <a:spLocks noGrp="1" noChangeArrowheads="1"/>
          </p:cNvSpPr>
          <p:nvPr>
            <p:ph idx="1"/>
          </p:nvPr>
        </p:nvSpPr>
        <p:spPr>
          <a:xfrm>
            <a:off x="633589" y="1600200"/>
            <a:ext cx="10972800" cy="3924300"/>
          </a:xfrm>
        </p:spPr>
        <p:txBody>
          <a:bodyPr/>
          <a:lstStyle/>
          <a:p>
            <a:pPr>
              <a:lnSpc>
                <a:spcPct val="80000"/>
              </a:lnSpc>
            </a:pPr>
            <a:r>
              <a:rPr lang="en-US" dirty="0"/>
              <a:t>Nonverbal</a:t>
            </a:r>
          </a:p>
          <a:p>
            <a:pPr lvl="1">
              <a:lnSpc>
                <a:spcPct val="80000"/>
              </a:lnSpc>
            </a:pPr>
            <a:r>
              <a:rPr lang="en-US" dirty="0"/>
              <a:t>Maintain a safe distance</a:t>
            </a:r>
          </a:p>
          <a:p>
            <a:pPr lvl="1">
              <a:lnSpc>
                <a:spcPct val="80000"/>
              </a:lnSpc>
            </a:pPr>
            <a:r>
              <a:rPr lang="en-US" dirty="0"/>
              <a:t>Maintain a neutral posture</a:t>
            </a:r>
          </a:p>
          <a:p>
            <a:pPr lvl="1">
              <a:lnSpc>
                <a:spcPct val="80000"/>
              </a:lnSpc>
            </a:pPr>
            <a:r>
              <a:rPr lang="en-US" dirty="0"/>
              <a:t>Do not stare; eye contact should convey sincerity</a:t>
            </a:r>
          </a:p>
          <a:p>
            <a:pPr lvl="1">
              <a:lnSpc>
                <a:spcPct val="80000"/>
              </a:lnSpc>
            </a:pPr>
            <a:r>
              <a:rPr lang="en-US" dirty="0"/>
              <a:t>Do not touch the patient</a:t>
            </a:r>
          </a:p>
          <a:p>
            <a:pPr lvl="1">
              <a:lnSpc>
                <a:spcPct val="80000"/>
              </a:lnSpc>
            </a:pPr>
            <a:r>
              <a:rPr lang="en-US" dirty="0"/>
              <a:t>Stay at the same height as the patient</a:t>
            </a:r>
          </a:p>
          <a:p>
            <a:pPr lvl="1">
              <a:lnSpc>
                <a:spcPct val="80000"/>
              </a:lnSpc>
            </a:pPr>
            <a:r>
              <a:rPr lang="en-US" dirty="0"/>
              <a:t>Avoid sudden movements</a:t>
            </a:r>
          </a:p>
          <a:p>
            <a:pPr>
              <a:lnSpc>
                <a:spcPct val="80000"/>
              </a:lnSpc>
            </a:pPr>
            <a:r>
              <a:rPr lang="en-US" dirty="0"/>
              <a:t>Verbal</a:t>
            </a:r>
          </a:p>
          <a:p>
            <a:pPr lvl="1">
              <a:lnSpc>
                <a:spcPct val="80000"/>
              </a:lnSpc>
            </a:pPr>
            <a:r>
              <a:rPr lang="en-US" dirty="0"/>
              <a:t>Speak in calm, clear tone</a:t>
            </a:r>
          </a:p>
          <a:p>
            <a:pPr lvl="1">
              <a:lnSpc>
                <a:spcPct val="80000"/>
              </a:lnSpc>
            </a:pPr>
            <a:r>
              <a:rPr lang="en-US" dirty="0"/>
              <a:t>Personalize yourself</a:t>
            </a:r>
          </a:p>
          <a:p>
            <a:pPr lvl="1">
              <a:lnSpc>
                <a:spcPct val="80000"/>
              </a:lnSpc>
            </a:pPr>
            <a:r>
              <a:rPr lang="en-US" dirty="0"/>
              <a:t>Avoid confrontation; offer to solve the problem</a:t>
            </a:r>
          </a:p>
        </p:txBody>
      </p:sp>
      <p:sp>
        <p:nvSpPr>
          <p:cNvPr id="29701" name="Slide Number Placeholder 4"/>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5F5A7D0-EA6A-4F52-83FF-27A9853DF44A}" type="slidenum">
              <a:rPr lang="en-US" smtClean="0"/>
              <a:pPr eaLnBrk="1" hangingPunct="1">
                <a:defRPr/>
              </a:pPr>
              <a:t>30</a:t>
            </a:fld>
            <a:endParaRPr lang="en-US"/>
          </a:p>
        </p:txBody>
      </p:sp>
      <p:sp>
        <p:nvSpPr>
          <p:cNvPr id="7" name="Rectangle 2"/>
          <p:cNvSpPr txBox="1">
            <a:spLocks noChangeArrowheads="1"/>
          </p:cNvSpPr>
          <p:nvPr/>
        </p:nvSpPr>
        <p:spPr>
          <a:xfrm>
            <a:off x="633589" y="5867400"/>
            <a:ext cx="10972800" cy="381000"/>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err="1"/>
              <a:t>Onyike</a:t>
            </a:r>
            <a:r>
              <a:rPr lang="en-US" sz="1200" dirty="0"/>
              <a:t>, C., &amp; </a:t>
            </a:r>
            <a:r>
              <a:rPr lang="en-US" sz="1200" dirty="0" err="1"/>
              <a:t>Lyketsos</a:t>
            </a:r>
            <a:r>
              <a:rPr lang="en-US" sz="1200" dirty="0"/>
              <a:t>, C. (2011). Aggression and violence. </a:t>
            </a:r>
            <a:r>
              <a:rPr lang="en-US" sz="1200" i="1" dirty="0"/>
              <a:t>Textbook of Psychosomatic Medicine: Psychiatric Care of the Medically</a:t>
            </a:r>
            <a:r>
              <a:rPr lang="en-US" sz="1200" dirty="0"/>
              <a:t>, </a:t>
            </a:r>
            <a:r>
              <a:rPr lang="en-US" sz="1200" i="1" dirty="0"/>
              <a:t>101</a:t>
            </a:r>
            <a:r>
              <a:rPr lang="en-US" sz="1200" dirty="0"/>
              <a:t>, 153-174..</a:t>
            </a:r>
            <a:br>
              <a:rPr lang="en-US" sz="800" dirty="0"/>
            </a:br>
            <a:r>
              <a:rPr lang="en-US" sz="800" dirty="0"/>
              <a:t> </a:t>
            </a:r>
          </a:p>
        </p:txBody>
      </p:sp>
    </p:spTree>
    <p:extLst>
      <p:ext uri="{BB962C8B-B14F-4D97-AF65-F5344CB8AC3E}">
        <p14:creationId xmlns:p14="http://schemas.microsoft.com/office/powerpoint/2010/main" val="975174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z="3600" b="1" dirty="0"/>
              <a:t>Communication/Behavioral Interventions</a:t>
            </a:r>
          </a:p>
        </p:txBody>
      </p:sp>
      <p:sp>
        <p:nvSpPr>
          <p:cNvPr id="32771" name="Rectangle 3"/>
          <p:cNvSpPr>
            <a:spLocks noGrp="1" noChangeArrowheads="1"/>
          </p:cNvSpPr>
          <p:nvPr>
            <p:ph idx="1"/>
          </p:nvPr>
        </p:nvSpPr>
        <p:spPr>
          <a:xfrm>
            <a:off x="609600" y="1600201"/>
            <a:ext cx="10972800" cy="3886200"/>
          </a:xfrm>
        </p:spPr>
        <p:txBody>
          <a:bodyPr/>
          <a:lstStyle/>
          <a:p>
            <a:pPr>
              <a:lnSpc>
                <a:spcPct val="90000"/>
              </a:lnSpc>
            </a:pPr>
            <a:r>
              <a:rPr lang="en-US" dirty="0"/>
              <a:t>Aligning Goals of Care</a:t>
            </a:r>
          </a:p>
          <a:p>
            <a:pPr lvl="1">
              <a:lnSpc>
                <a:spcPct val="90000"/>
              </a:lnSpc>
            </a:pPr>
            <a:r>
              <a:rPr lang="en-US" dirty="0"/>
              <a:t>Acknowledge the patient’s grievance</a:t>
            </a:r>
          </a:p>
          <a:p>
            <a:pPr lvl="1">
              <a:lnSpc>
                <a:spcPct val="90000"/>
              </a:lnSpc>
            </a:pPr>
            <a:r>
              <a:rPr lang="en-US" dirty="0"/>
              <a:t>Acknowledge the patient’s frustration</a:t>
            </a:r>
          </a:p>
          <a:p>
            <a:pPr lvl="1">
              <a:lnSpc>
                <a:spcPct val="90000"/>
              </a:lnSpc>
            </a:pPr>
            <a:r>
              <a:rPr lang="en-US" dirty="0"/>
              <a:t>Shift the focus to discussion of how to solve the problem</a:t>
            </a:r>
          </a:p>
          <a:p>
            <a:pPr lvl="1">
              <a:lnSpc>
                <a:spcPct val="90000"/>
              </a:lnSpc>
            </a:pPr>
            <a:r>
              <a:rPr lang="en-US" dirty="0"/>
              <a:t>Emphasize common ground</a:t>
            </a:r>
          </a:p>
          <a:p>
            <a:pPr lvl="1">
              <a:lnSpc>
                <a:spcPct val="90000"/>
              </a:lnSpc>
            </a:pPr>
            <a:r>
              <a:rPr lang="en-US" dirty="0"/>
              <a:t>Focus on the big picture</a:t>
            </a:r>
          </a:p>
          <a:p>
            <a:pPr lvl="1">
              <a:lnSpc>
                <a:spcPct val="90000"/>
              </a:lnSpc>
            </a:pPr>
            <a:r>
              <a:rPr lang="en-US" dirty="0"/>
              <a:t>Find ways to make small concessions</a:t>
            </a:r>
          </a:p>
          <a:p>
            <a:pPr>
              <a:lnSpc>
                <a:spcPct val="90000"/>
              </a:lnSpc>
            </a:pPr>
            <a:r>
              <a:rPr lang="en-US" dirty="0"/>
              <a:t>Monitoring Intervention Progress</a:t>
            </a:r>
          </a:p>
          <a:p>
            <a:pPr lvl="1">
              <a:lnSpc>
                <a:spcPct val="90000"/>
              </a:lnSpc>
            </a:pPr>
            <a:r>
              <a:rPr lang="en-US" dirty="0"/>
              <a:t>Be acutely aware of progress</a:t>
            </a:r>
          </a:p>
          <a:p>
            <a:pPr lvl="1">
              <a:lnSpc>
                <a:spcPct val="90000"/>
              </a:lnSpc>
            </a:pPr>
            <a:r>
              <a:rPr lang="en-US" dirty="0"/>
              <a:t>Know when to disengage</a:t>
            </a:r>
          </a:p>
          <a:p>
            <a:pPr lvl="1">
              <a:lnSpc>
                <a:spcPct val="90000"/>
              </a:lnSpc>
            </a:pPr>
            <a:r>
              <a:rPr lang="en-US" dirty="0"/>
              <a:t>Do not insist on having the last word</a:t>
            </a:r>
          </a:p>
        </p:txBody>
      </p:sp>
      <p:sp>
        <p:nvSpPr>
          <p:cNvPr id="30725" name="Slide Number Placeholder 4"/>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F3C72711-0A27-457C-836B-ED4BECCF3CB0}" type="slidenum">
              <a:rPr lang="en-US" smtClean="0"/>
              <a:pPr eaLnBrk="1" hangingPunct="1">
                <a:defRPr/>
              </a:pPr>
              <a:t>31</a:t>
            </a:fld>
            <a:endParaRPr lang="en-US"/>
          </a:p>
        </p:txBody>
      </p:sp>
      <p:sp>
        <p:nvSpPr>
          <p:cNvPr id="7" name="Rectangle 2"/>
          <p:cNvSpPr txBox="1">
            <a:spLocks noChangeArrowheads="1"/>
          </p:cNvSpPr>
          <p:nvPr/>
        </p:nvSpPr>
        <p:spPr>
          <a:xfrm>
            <a:off x="633589" y="5867400"/>
            <a:ext cx="10972800" cy="381000"/>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err="1"/>
              <a:t>Onyike</a:t>
            </a:r>
            <a:r>
              <a:rPr lang="en-US" sz="1200" dirty="0"/>
              <a:t>, C., &amp; </a:t>
            </a:r>
            <a:r>
              <a:rPr lang="en-US" sz="1200" dirty="0" err="1"/>
              <a:t>Lyketsos</a:t>
            </a:r>
            <a:r>
              <a:rPr lang="en-US" sz="1200" dirty="0"/>
              <a:t>, C. (2011). Aggression and violence. </a:t>
            </a:r>
            <a:r>
              <a:rPr lang="en-US" sz="1200" i="1" dirty="0"/>
              <a:t>Textbook of Psychosomatic Medicine: Psychiatric Care of the Medically Ill</a:t>
            </a:r>
            <a:r>
              <a:rPr lang="en-US" sz="1200" dirty="0"/>
              <a:t>, </a:t>
            </a:r>
            <a:r>
              <a:rPr lang="en-US" sz="1200" i="1" dirty="0"/>
              <a:t>101</a:t>
            </a:r>
            <a:r>
              <a:rPr lang="en-US" sz="1200" dirty="0"/>
              <a:t>, 153-174</a:t>
            </a:r>
            <a:r>
              <a:rPr lang="en-US" sz="800" dirty="0"/>
              <a:t>..</a:t>
            </a:r>
            <a:br>
              <a:rPr lang="en-US" sz="800" dirty="0"/>
            </a:br>
            <a:r>
              <a:rPr lang="en-US" sz="800" dirty="0"/>
              <a:t> </a:t>
            </a:r>
          </a:p>
        </p:txBody>
      </p:sp>
    </p:spTree>
    <p:extLst>
      <p:ext uri="{BB962C8B-B14F-4D97-AF65-F5344CB8AC3E}">
        <p14:creationId xmlns:p14="http://schemas.microsoft.com/office/powerpoint/2010/main" val="685799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a:defRPr/>
            </a:pPr>
            <a:r>
              <a:rPr lang="en-US" b="1" dirty="0">
                <a:solidFill>
                  <a:srgbClr val="006600"/>
                </a:solidFill>
              </a:rPr>
              <a:t>Back to the Case (continued)</a:t>
            </a:r>
          </a:p>
        </p:txBody>
      </p:sp>
      <p:sp>
        <p:nvSpPr>
          <p:cNvPr id="31747" name="Content Placeholder 2"/>
          <p:cNvSpPr>
            <a:spLocks noGrp="1"/>
          </p:cNvSpPr>
          <p:nvPr>
            <p:ph idx="1"/>
          </p:nvPr>
        </p:nvSpPr>
        <p:spPr/>
        <p:txBody>
          <a:bodyPr/>
          <a:lstStyle/>
          <a:p>
            <a:pPr>
              <a:defRPr/>
            </a:pPr>
            <a:r>
              <a:rPr lang="en-US" dirty="0"/>
              <a:t>You assist the team and the nursing staff:</a:t>
            </a:r>
          </a:p>
          <a:p>
            <a:pPr lvl="1" eaLnBrk="1" hangingPunct="1">
              <a:defRPr/>
            </a:pPr>
            <a:r>
              <a:rPr lang="en-US" dirty="0"/>
              <a:t>Clear the room</a:t>
            </a:r>
          </a:p>
          <a:p>
            <a:pPr lvl="1" eaLnBrk="1" hangingPunct="1">
              <a:defRPr/>
            </a:pPr>
            <a:r>
              <a:rPr lang="en-US" dirty="0"/>
              <a:t>Keep dangerous objects out of reach</a:t>
            </a:r>
          </a:p>
          <a:p>
            <a:pPr lvl="1" eaLnBrk="1" hangingPunct="1">
              <a:defRPr/>
            </a:pPr>
            <a:r>
              <a:rPr lang="en-US" dirty="0"/>
              <a:t>Call security</a:t>
            </a:r>
          </a:p>
          <a:p>
            <a:pPr eaLnBrk="1" hangingPunct="1">
              <a:defRPr/>
            </a:pPr>
            <a:r>
              <a:rPr lang="en-US" dirty="0"/>
              <a:t>You approach the patient using verbal de-escalation techniques that you have learned and practiced</a:t>
            </a:r>
          </a:p>
          <a:p>
            <a:pPr eaLnBrk="1" hangingPunct="1">
              <a:defRPr/>
            </a:pPr>
            <a:r>
              <a:rPr lang="en-US" dirty="0"/>
              <a:t>Despite these interventions the patient makes further threats, rips-off telemetry lines, and starts to pace with clenched fists while mumbling incoherently</a:t>
            </a:r>
          </a:p>
          <a:p>
            <a:pPr lvl="1">
              <a:defRPr/>
            </a:pPr>
            <a:endParaRPr lang="en-US" dirty="0"/>
          </a:p>
        </p:txBody>
      </p:sp>
      <p:sp>
        <p:nvSpPr>
          <p:cNvPr id="3174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EC63A41-90A4-45FC-A939-2E222287F35A}" type="slidenum">
              <a:rPr lang="en-US" smtClean="0"/>
              <a:pPr eaLnBrk="1" hangingPunct="1">
                <a:defRPr/>
              </a:pPr>
              <a:t>32</a:t>
            </a:fld>
            <a:endParaRPr lang="en-US"/>
          </a:p>
        </p:txBody>
      </p:sp>
    </p:spTree>
    <p:extLst>
      <p:ext uri="{BB962C8B-B14F-4D97-AF65-F5344CB8AC3E}">
        <p14:creationId xmlns:p14="http://schemas.microsoft.com/office/powerpoint/2010/main" val="2360195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pPr eaLnBrk="1" hangingPunct="1"/>
            <a:r>
              <a:rPr lang="en-US" b="1" dirty="0"/>
              <a:t>A little bit of history…</a:t>
            </a:r>
          </a:p>
        </p:txBody>
      </p:sp>
      <p:pic>
        <p:nvPicPr>
          <p:cNvPr id="122886" name="Picture 6" descr="thorazine"/>
          <p:cNvPicPr>
            <a:picLocks noGrp="1" noChangeAspect="1" noChangeArrowheads="1"/>
          </p:cNvPicPr>
          <p:nvPr>
            <p:ph idx="1"/>
          </p:nvPr>
        </p:nvPicPr>
        <p:blipFill>
          <a:blip r:embed="rId3" cstate="print"/>
          <a:srcRect/>
          <a:stretch>
            <a:fillRect/>
          </a:stretch>
        </p:blipFill>
        <p:spPr>
          <a:xfrm>
            <a:off x="3149600" y="1295400"/>
            <a:ext cx="5689600" cy="4953000"/>
          </a:xfrm>
        </p:spPr>
      </p:pic>
      <p:sp>
        <p:nvSpPr>
          <p:cNvPr id="3277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A6B4E0D0-0C7F-477D-97B9-47A03CADF260}" type="slidenum">
              <a:rPr lang="en-US" smtClean="0"/>
              <a:pPr eaLnBrk="1" hangingPunct="1">
                <a:defRPr/>
              </a:pPr>
              <a:t>33</a:t>
            </a:fld>
            <a:endParaRPr lang="en-US"/>
          </a:p>
        </p:txBody>
      </p:sp>
    </p:spTree>
    <p:extLst>
      <p:ext uri="{BB962C8B-B14F-4D97-AF65-F5344CB8AC3E}">
        <p14:creationId xmlns:p14="http://schemas.microsoft.com/office/powerpoint/2010/main" val="18868586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fill="hold" nodeType="withEffect">
                                  <p:stCondLst>
                                    <p:cond delay="0"/>
                                  </p:stCondLst>
                                  <p:childTnLst>
                                    <p:animRot by="21600000">
                                      <p:cBhvr>
                                        <p:cTn id="6" dur="500" fill="hold"/>
                                        <p:tgtEl>
                                          <p:spTgt spid="12288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09600" y="533400"/>
            <a:ext cx="10972800" cy="1036638"/>
          </a:xfrm>
        </p:spPr>
        <p:txBody>
          <a:bodyPr/>
          <a:lstStyle/>
          <a:p>
            <a:r>
              <a:rPr lang="en-US" b="1" dirty="0"/>
              <a:t>Serotonin-Dopamine Model of Regulation of Agitation</a:t>
            </a:r>
          </a:p>
        </p:txBody>
      </p:sp>
      <p:sp>
        <p:nvSpPr>
          <p:cNvPr id="35843" name="Rectangle 3"/>
          <p:cNvSpPr>
            <a:spLocks noGrp="1" noChangeArrowheads="1"/>
          </p:cNvSpPr>
          <p:nvPr>
            <p:ph idx="1"/>
          </p:nvPr>
        </p:nvSpPr>
        <p:spPr>
          <a:xfrm>
            <a:off x="602393" y="1502172"/>
            <a:ext cx="10972800" cy="1066800"/>
          </a:xfrm>
        </p:spPr>
        <p:txBody>
          <a:bodyPr/>
          <a:lstStyle/>
          <a:p>
            <a:r>
              <a:rPr lang="en-US" sz="2800" dirty="0"/>
              <a:t>Dynamic interaction between the amygdala, nucleus </a:t>
            </a:r>
            <a:r>
              <a:rPr lang="en-US" sz="2800" dirty="0" err="1"/>
              <a:t>accumbens</a:t>
            </a:r>
            <a:r>
              <a:rPr lang="en-US" sz="2800" dirty="0"/>
              <a:t>, and the prefrontal cortex</a:t>
            </a:r>
          </a:p>
        </p:txBody>
      </p:sp>
      <p:sp>
        <p:nvSpPr>
          <p:cNvPr id="33817" name="Slide Number Placeholder 32"/>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3FF1FFC-7EA2-44EE-9E40-BF4A7F482932}" type="slidenum">
              <a:rPr lang="en-US" smtClean="0"/>
              <a:pPr eaLnBrk="1" hangingPunct="1">
                <a:defRPr/>
              </a:pPr>
              <a:t>34</a:t>
            </a:fld>
            <a:endParaRPr lang="en-US"/>
          </a:p>
        </p:txBody>
      </p:sp>
      <p:sp>
        <p:nvSpPr>
          <p:cNvPr id="35844" name="Oval 4"/>
          <p:cNvSpPr>
            <a:spLocks noChangeArrowheads="1"/>
          </p:cNvSpPr>
          <p:nvPr/>
        </p:nvSpPr>
        <p:spPr bwMode="auto">
          <a:xfrm>
            <a:off x="4673600" y="3048000"/>
            <a:ext cx="2641600" cy="1143000"/>
          </a:xfrm>
          <a:prstGeom prst="ellipse">
            <a:avLst/>
          </a:prstGeom>
          <a:solidFill>
            <a:schemeClr val="accent1"/>
          </a:solidFill>
          <a:ln w="9525">
            <a:solidFill>
              <a:schemeClr val="tx1"/>
            </a:solidFill>
            <a:round/>
            <a:headEnd/>
            <a:tailEnd/>
          </a:ln>
        </p:spPr>
        <p:txBody>
          <a:bodyPr/>
          <a:lstStyle/>
          <a:p>
            <a:pPr algn="ctr"/>
            <a:r>
              <a:rPr lang="en-US" dirty="0"/>
              <a:t>Nucleus </a:t>
            </a:r>
            <a:r>
              <a:rPr lang="en-US" dirty="0" err="1"/>
              <a:t>Accumbens</a:t>
            </a:r>
            <a:endParaRPr lang="en-US" sz="1600" dirty="0"/>
          </a:p>
        </p:txBody>
      </p:sp>
      <p:sp>
        <p:nvSpPr>
          <p:cNvPr id="35845" name="Oval 5"/>
          <p:cNvSpPr>
            <a:spLocks noChangeArrowheads="1"/>
          </p:cNvSpPr>
          <p:nvPr/>
        </p:nvSpPr>
        <p:spPr bwMode="auto">
          <a:xfrm>
            <a:off x="711200" y="2743200"/>
            <a:ext cx="2438400" cy="914400"/>
          </a:xfrm>
          <a:prstGeom prst="ellipse">
            <a:avLst/>
          </a:prstGeom>
          <a:solidFill>
            <a:schemeClr val="accent1"/>
          </a:solidFill>
          <a:ln w="9525">
            <a:solidFill>
              <a:schemeClr val="tx1"/>
            </a:solidFill>
            <a:round/>
            <a:headEnd/>
            <a:tailEnd/>
          </a:ln>
        </p:spPr>
        <p:txBody>
          <a:bodyPr/>
          <a:lstStyle/>
          <a:p>
            <a:r>
              <a:rPr lang="en-US"/>
              <a:t>Amygdala activation</a:t>
            </a:r>
          </a:p>
        </p:txBody>
      </p:sp>
      <p:sp>
        <p:nvSpPr>
          <p:cNvPr id="35846" name="Oval 6"/>
          <p:cNvSpPr>
            <a:spLocks noChangeArrowheads="1"/>
          </p:cNvSpPr>
          <p:nvPr/>
        </p:nvSpPr>
        <p:spPr bwMode="auto">
          <a:xfrm>
            <a:off x="9144000" y="4724400"/>
            <a:ext cx="2540000" cy="1066800"/>
          </a:xfrm>
          <a:prstGeom prst="ellipse">
            <a:avLst/>
          </a:prstGeom>
          <a:solidFill>
            <a:schemeClr val="accent1"/>
          </a:solidFill>
          <a:ln w="9525">
            <a:solidFill>
              <a:schemeClr val="tx1"/>
            </a:solidFill>
            <a:round/>
            <a:headEnd/>
            <a:tailEnd/>
          </a:ln>
        </p:spPr>
        <p:txBody>
          <a:bodyPr/>
          <a:lstStyle/>
          <a:p>
            <a:pPr algn="ctr"/>
            <a:r>
              <a:rPr lang="en-US"/>
              <a:t>Prefrontal Cortex</a:t>
            </a:r>
          </a:p>
        </p:txBody>
      </p:sp>
      <p:sp>
        <p:nvSpPr>
          <p:cNvPr id="35847" name="Text Box 14"/>
          <p:cNvSpPr txBox="1">
            <a:spLocks noChangeArrowheads="1"/>
          </p:cNvSpPr>
          <p:nvPr/>
        </p:nvSpPr>
        <p:spPr bwMode="auto">
          <a:xfrm>
            <a:off x="4589601" y="5791200"/>
            <a:ext cx="1013291" cy="369332"/>
          </a:xfrm>
          <a:prstGeom prst="rect">
            <a:avLst/>
          </a:prstGeom>
          <a:noFill/>
          <a:ln w="9525">
            <a:noFill/>
            <a:miter lim="800000"/>
            <a:headEnd/>
            <a:tailEnd/>
          </a:ln>
        </p:spPr>
        <p:txBody>
          <a:bodyPr wrap="none">
            <a:spAutoFit/>
          </a:bodyPr>
          <a:lstStyle/>
          <a:p>
            <a:r>
              <a:rPr lang="en-US" dirty="0"/>
              <a:t>agitation</a:t>
            </a:r>
          </a:p>
        </p:txBody>
      </p:sp>
      <p:grpSp>
        <p:nvGrpSpPr>
          <p:cNvPr id="35848" name="Group 32"/>
          <p:cNvGrpSpPr>
            <a:grpSpLocks/>
          </p:cNvGrpSpPr>
          <p:nvPr/>
        </p:nvGrpSpPr>
        <p:grpSpPr bwMode="auto">
          <a:xfrm>
            <a:off x="9042401" y="3048000"/>
            <a:ext cx="1519767" cy="990600"/>
            <a:chOff x="4320" y="3072"/>
            <a:chExt cx="718" cy="624"/>
          </a:xfrm>
        </p:grpSpPr>
        <p:grpSp>
          <p:nvGrpSpPr>
            <p:cNvPr id="35866" name="Group 7"/>
            <p:cNvGrpSpPr>
              <a:grpSpLocks/>
            </p:cNvGrpSpPr>
            <p:nvPr/>
          </p:nvGrpSpPr>
          <p:grpSpPr bwMode="auto">
            <a:xfrm>
              <a:off x="4368" y="3360"/>
              <a:ext cx="670" cy="336"/>
              <a:chOff x="4560" y="2976"/>
              <a:chExt cx="670" cy="336"/>
            </a:xfrm>
          </p:grpSpPr>
          <p:sp>
            <p:nvSpPr>
              <p:cNvPr id="35868" name="AutoShape 8"/>
              <p:cNvSpPr>
                <a:spLocks noChangeArrowheads="1"/>
              </p:cNvSpPr>
              <p:nvPr/>
            </p:nvSpPr>
            <p:spPr bwMode="auto">
              <a:xfrm>
                <a:off x="4560" y="2976"/>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69" name="AutoShape 9"/>
              <p:cNvSpPr>
                <a:spLocks noChangeArrowheads="1"/>
              </p:cNvSpPr>
              <p:nvPr/>
            </p:nvSpPr>
            <p:spPr bwMode="auto">
              <a:xfrm>
                <a:off x="4752" y="3024"/>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70" name="AutoShape 10"/>
              <p:cNvSpPr>
                <a:spLocks noChangeArrowheads="1"/>
              </p:cNvSpPr>
              <p:nvPr/>
            </p:nvSpPr>
            <p:spPr bwMode="auto">
              <a:xfrm>
                <a:off x="4560" y="3168"/>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71" name="AutoShape 11"/>
              <p:cNvSpPr>
                <a:spLocks noChangeArrowheads="1"/>
              </p:cNvSpPr>
              <p:nvPr/>
            </p:nvSpPr>
            <p:spPr bwMode="auto">
              <a:xfrm>
                <a:off x="4944" y="2976"/>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72" name="AutoShape 12"/>
              <p:cNvSpPr>
                <a:spLocks noChangeArrowheads="1"/>
              </p:cNvSpPr>
              <p:nvPr/>
            </p:nvSpPr>
            <p:spPr bwMode="auto">
              <a:xfrm>
                <a:off x="5088" y="3024"/>
                <a:ext cx="142" cy="96"/>
              </a:xfrm>
              <a:prstGeom prst="diamond">
                <a:avLst/>
              </a:prstGeom>
              <a:solidFill>
                <a:srgbClr val="FF8000"/>
              </a:solidFill>
              <a:ln w="9525">
                <a:solidFill>
                  <a:schemeClr val="tx1"/>
                </a:solidFill>
                <a:miter lim="800000"/>
                <a:headEnd/>
                <a:tailEnd/>
              </a:ln>
            </p:spPr>
            <p:txBody>
              <a:bodyPr/>
              <a:lstStyle/>
              <a:p>
                <a:endParaRPr lang="en-US"/>
              </a:p>
            </p:txBody>
          </p:sp>
          <p:sp>
            <p:nvSpPr>
              <p:cNvPr id="35873" name="AutoShape 13"/>
              <p:cNvSpPr>
                <a:spLocks noChangeArrowheads="1"/>
              </p:cNvSpPr>
              <p:nvPr/>
            </p:nvSpPr>
            <p:spPr bwMode="auto">
              <a:xfrm>
                <a:off x="4896" y="3216"/>
                <a:ext cx="142" cy="96"/>
              </a:xfrm>
              <a:prstGeom prst="diamond">
                <a:avLst/>
              </a:prstGeom>
              <a:solidFill>
                <a:srgbClr val="FF8000"/>
              </a:solidFill>
              <a:ln w="9525">
                <a:solidFill>
                  <a:schemeClr val="tx1"/>
                </a:solidFill>
                <a:miter lim="800000"/>
                <a:headEnd/>
                <a:tailEnd/>
              </a:ln>
            </p:spPr>
            <p:txBody>
              <a:bodyPr/>
              <a:lstStyle/>
              <a:p>
                <a:endParaRPr lang="en-US"/>
              </a:p>
            </p:txBody>
          </p:sp>
        </p:grpSp>
        <p:sp>
          <p:nvSpPr>
            <p:cNvPr id="35867" name="Text Box 15"/>
            <p:cNvSpPr txBox="1">
              <a:spLocks noChangeArrowheads="1"/>
            </p:cNvSpPr>
            <p:nvPr/>
          </p:nvSpPr>
          <p:spPr bwMode="auto">
            <a:xfrm>
              <a:off x="4320" y="3072"/>
              <a:ext cx="423" cy="194"/>
            </a:xfrm>
            <a:prstGeom prst="rect">
              <a:avLst/>
            </a:prstGeom>
            <a:noFill/>
            <a:ln w="9525">
              <a:noFill/>
              <a:miter lim="800000"/>
              <a:headEnd/>
              <a:tailEnd/>
            </a:ln>
          </p:spPr>
          <p:txBody>
            <a:bodyPr wrap="none">
              <a:spAutoFit/>
            </a:bodyPr>
            <a:lstStyle/>
            <a:p>
              <a:r>
                <a:rPr lang="en-US" sz="1400"/>
                <a:t>Serotonin</a:t>
              </a:r>
            </a:p>
          </p:txBody>
        </p:sp>
      </p:grpSp>
      <p:sp>
        <p:nvSpPr>
          <p:cNvPr id="35849" name="Line 16"/>
          <p:cNvSpPr>
            <a:spLocks noChangeShapeType="1"/>
          </p:cNvSpPr>
          <p:nvPr/>
        </p:nvSpPr>
        <p:spPr bwMode="auto">
          <a:xfrm flipH="1">
            <a:off x="5283200" y="5486400"/>
            <a:ext cx="101600" cy="304800"/>
          </a:xfrm>
          <a:prstGeom prst="line">
            <a:avLst/>
          </a:prstGeom>
          <a:noFill/>
          <a:ln w="9525">
            <a:solidFill>
              <a:schemeClr val="tx1"/>
            </a:solidFill>
            <a:round/>
            <a:headEnd/>
            <a:tailEnd type="triangle" w="med" len="med"/>
          </a:ln>
        </p:spPr>
        <p:txBody>
          <a:bodyPr wrap="none" anchor="ctr"/>
          <a:lstStyle/>
          <a:p>
            <a:endParaRPr lang="en-US"/>
          </a:p>
        </p:txBody>
      </p:sp>
      <p:sp>
        <p:nvSpPr>
          <p:cNvPr id="35850" name="Line 17"/>
          <p:cNvSpPr>
            <a:spLocks noChangeShapeType="1"/>
          </p:cNvSpPr>
          <p:nvPr/>
        </p:nvSpPr>
        <p:spPr bwMode="auto">
          <a:xfrm>
            <a:off x="10160000" y="4114800"/>
            <a:ext cx="203200" cy="533400"/>
          </a:xfrm>
          <a:prstGeom prst="line">
            <a:avLst/>
          </a:prstGeom>
          <a:noFill/>
          <a:ln w="9525">
            <a:solidFill>
              <a:schemeClr val="tx1"/>
            </a:solidFill>
            <a:round/>
            <a:headEnd/>
            <a:tailEnd type="triangle" w="med" len="med"/>
          </a:ln>
        </p:spPr>
        <p:txBody>
          <a:bodyPr wrap="none" anchor="ctr"/>
          <a:lstStyle/>
          <a:p>
            <a:endParaRPr lang="en-US"/>
          </a:p>
        </p:txBody>
      </p:sp>
      <p:sp>
        <p:nvSpPr>
          <p:cNvPr id="35851" name="Line 18"/>
          <p:cNvSpPr>
            <a:spLocks noChangeShapeType="1"/>
          </p:cNvSpPr>
          <p:nvPr/>
        </p:nvSpPr>
        <p:spPr bwMode="auto">
          <a:xfrm flipH="1" flipV="1">
            <a:off x="6299200" y="4434714"/>
            <a:ext cx="2862792" cy="784986"/>
          </a:xfrm>
          <a:prstGeom prst="line">
            <a:avLst/>
          </a:prstGeom>
          <a:noFill/>
          <a:ln w="9525">
            <a:solidFill>
              <a:schemeClr val="tx1"/>
            </a:solidFill>
            <a:round/>
            <a:headEnd/>
            <a:tailEnd type="triangle" w="med" len="med"/>
          </a:ln>
        </p:spPr>
        <p:txBody>
          <a:bodyPr wrap="none" anchor="ctr"/>
          <a:lstStyle/>
          <a:p>
            <a:endParaRPr lang="en-US"/>
          </a:p>
        </p:txBody>
      </p:sp>
      <p:sp>
        <p:nvSpPr>
          <p:cNvPr id="35852" name="Line 19"/>
          <p:cNvSpPr>
            <a:spLocks noChangeShapeType="1"/>
          </p:cNvSpPr>
          <p:nvPr/>
        </p:nvSpPr>
        <p:spPr bwMode="auto">
          <a:xfrm>
            <a:off x="3140715" y="3254772"/>
            <a:ext cx="1427053" cy="250428"/>
          </a:xfrm>
          <a:prstGeom prst="line">
            <a:avLst/>
          </a:prstGeom>
          <a:noFill/>
          <a:ln w="9525">
            <a:solidFill>
              <a:schemeClr val="tx1"/>
            </a:solidFill>
            <a:round/>
            <a:headEnd/>
            <a:tailEnd type="triangle" w="med" len="med"/>
          </a:ln>
        </p:spPr>
        <p:txBody>
          <a:bodyPr wrap="none" anchor="ctr"/>
          <a:lstStyle/>
          <a:p>
            <a:endParaRPr lang="en-US"/>
          </a:p>
        </p:txBody>
      </p:sp>
      <p:sp>
        <p:nvSpPr>
          <p:cNvPr id="35853" name="Text Box 20"/>
          <p:cNvSpPr txBox="1">
            <a:spLocks noChangeArrowheads="1"/>
          </p:cNvSpPr>
          <p:nvPr/>
        </p:nvSpPr>
        <p:spPr bwMode="auto">
          <a:xfrm>
            <a:off x="7122584" y="4434714"/>
            <a:ext cx="1071960" cy="307777"/>
          </a:xfrm>
          <a:prstGeom prst="rect">
            <a:avLst/>
          </a:prstGeom>
          <a:noFill/>
          <a:ln w="9525">
            <a:noFill/>
            <a:miter lim="800000"/>
            <a:headEnd/>
            <a:tailEnd/>
          </a:ln>
        </p:spPr>
        <p:txBody>
          <a:bodyPr wrap="none">
            <a:spAutoFit/>
          </a:bodyPr>
          <a:lstStyle/>
          <a:p>
            <a:r>
              <a:rPr lang="en-US" sz="1400" dirty="0"/>
              <a:t>Suppression</a:t>
            </a:r>
          </a:p>
        </p:txBody>
      </p:sp>
      <p:sp>
        <p:nvSpPr>
          <p:cNvPr id="35854" name="AutoShape 21"/>
          <p:cNvSpPr>
            <a:spLocks noChangeArrowheads="1"/>
          </p:cNvSpPr>
          <p:nvPr/>
        </p:nvSpPr>
        <p:spPr bwMode="auto">
          <a:xfrm>
            <a:off x="5892800" y="4267200"/>
            <a:ext cx="304800" cy="228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chemeClr val="tx1"/>
            </a:solidFill>
            <a:miter lim="800000"/>
            <a:headEnd/>
            <a:tailEnd/>
          </a:ln>
        </p:spPr>
        <p:txBody>
          <a:bodyPr/>
          <a:lstStyle/>
          <a:p>
            <a:endParaRPr lang="en-US"/>
          </a:p>
        </p:txBody>
      </p:sp>
      <p:sp>
        <p:nvSpPr>
          <p:cNvPr id="35855" name="Line 22"/>
          <p:cNvSpPr>
            <a:spLocks noChangeShapeType="1"/>
          </p:cNvSpPr>
          <p:nvPr/>
        </p:nvSpPr>
        <p:spPr bwMode="auto">
          <a:xfrm flipH="1">
            <a:off x="5791200" y="4191000"/>
            <a:ext cx="406400" cy="533400"/>
          </a:xfrm>
          <a:prstGeom prst="line">
            <a:avLst/>
          </a:prstGeom>
          <a:noFill/>
          <a:ln w="9525">
            <a:solidFill>
              <a:schemeClr val="tx1"/>
            </a:solidFill>
            <a:round/>
            <a:headEnd/>
            <a:tailEnd type="triangle" w="med" len="med"/>
          </a:ln>
        </p:spPr>
        <p:txBody>
          <a:bodyPr wrap="none" anchor="ctr"/>
          <a:lstStyle/>
          <a:p>
            <a:endParaRPr lang="en-US"/>
          </a:p>
        </p:txBody>
      </p:sp>
      <p:sp>
        <p:nvSpPr>
          <p:cNvPr id="35856" name="Text Box 23"/>
          <p:cNvSpPr txBox="1">
            <a:spLocks noChangeArrowheads="1"/>
          </p:cNvSpPr>
          <p:nvPr/>
        </p:nvSpPr>
        <p:spPr bwMode="auto">
          <a:xfrm>
            <a:off x="4198409" y="4664472"/>
            <a:ext cx="1637051" cy="307777"/>
          </a:xfrm>
          <a:prstGeom prst="rect">
            <a:avLst/>
          </a:prstGeom>
          <a:noFill/>
          <a:ln w="9525">
            <a:noFill/>
            <a:miter lim="800000"/>
            <a:headEnd/>
            <a:tailEnd/>
          </a:ln>
        </p:spPr>
        <p:txBody>
          <a:bodyPr wrap="none">
            <a:spAutoFit/>
          </a:bodyPr>
          <a:lstStyle/>
          <a:p>
            <a:r>
              <a:rPr lang="en-US" sz="1400" dirty="0"/>
              <a:t>Dopamine Released</a:t>
            </a:r>
            <a:endParaRPr lang="en-US" dirty="0"/>
          </a:p>
        </p:txBody>
      </p:sp>
      <p:sp>
        <p:nvSpPr>
          <p:cNvPr id="35857" name="AutoShape 24"/>
          <p:cNvSpPr>
            <a:spLocks noChangeArrowheads="1"/>
          </p:cNvSpPr>
          <p:nvPr/>
        </p:nvSpPr>
        <p:spPr bwMode="auto">
          <a:xfrm>
            <a:off x="5486400" y="5257800"/>
            <a:ext cx="2032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58" name="AutoShape 25"/>
          <p:cNvSpPr>
            <a:spLocks noChangeArrowheads="1"/>
          </p:cNvSpPr>
          <p:nvPr/>
        </p:nvSpPr>
        <p:spPr bwMode="auto">
          <a:xfrm>
            <a:off x="4673600" y="5029200"/>
            <a:ext cx="2032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59" name="AutoShape 26"/>
          <p:cNvSpPr>
            <a:spLocks noChangeArrowheads="1"/>
          </p:cNvSpPr>
          <p:nvPr/>
        </p:nvSpPr>
        <p:spPr bwMode="auto">
          <a:xfrm>
            <a:off x="4978400" y="5181600"/>
            <a:ext cx="2032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60" name="AutoShape 27"/>
          <p:cNvSpPr>
            <a:spLocks noChangeArrowheads="1"/>
          </p:cNvSpPr>
          <p:nvPr/>
        </p:nvSpPr>
        <p:spPr bwMode="auto">
          <a:xfrm>
            <a:off x="5283200" y="4985544"/>
            <a:ext cx="2032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61" name="AutoShape 28"/>
          <p:cNvSpPr>
            <a:spLocks noChangeArrowheads="1"/>
          </p:cNvSpPr>
          <p:nvPr/>
        </p:nvSpPr>
        <p:spPr bwMode="auto">
          <a:xfrm>
            <a:off x="5791200" y="5257800"/>
            <a:ext cx="2032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62" name="AutoShape 29"/>
          <p:cNvSpPr>
            <a:spLocks noChangeArrowheads="1"/>
          </p:cNvSpPr>
          <p:nvPr/>
        </p:nvSpPr>
        <p:spPr bwMode="auto">
          <a:xfrm>
            <a:off x="5791200" y="4953000"/>
            <a:ext cx="203200" cy="152400"/>
          </a:xfrm>
          <a:prstGeom prst="triangle">
            <a:avLst>
              <a:gd name="adj" fmla="val 50000"/>
            </a:avLst>
          </a:prstGeom>
          <a:solidFill>
            <a:schemeClr val="folHlink"/>
          </a:solidFill>
          <a:ln w="9525">
            <a:solidFill>
              <a:schemeClr val="tx1"/>
            </a:solidFill>
            <a:miter lim="800000"/>
            <a:headEnd/>
            <a:tailEnd/>
          </a:ln>
        </p:spPr>
        <p:txBody>
          <a:bodyPr/>
          <a:lstStyle/>
          <a:p>
            <a:endParaRPr lang="en-US"/>
          </a:p>
        </p:txBody>
      </p:sp>
      <p:sp>
        <p:nvSpPr>
          <p:cNvPr id="35863" name="Text Box 30"/>
          <p:cNvSpPr txBox="1">
            <a:spLocks noChangeArrowheads="1"/>
          </p:cNvSpPr>
          <p:nvPr/>
        </p:nvSpPr>
        <p:spPr bwMode="auto">
          <a:xfrm>
            <a:off x="2942874" y="6404140"/>
            <a:ext cx="8905323" cy="307777"/>
          </a:xfrm>
          <a:prstGeom prst="rect">
            <a:avLst/>
          </a:prstGeom>
          <a:noFill/>
          <a:ln w="9525">
            <a:noFill/>
            <a:miter lim="800000"/>
            <a:headEnd/>
            <a:tailEnd/>
          </a:ln>
        </p:spPr>
        <p:txBody>
          <a:bodyPr wrap="none">
            <a:spAutoFit/>
          </a:bodyPr>
          <a:lstStyle/>
          <a:p>
            <a:r>
              <a:rPr lang="en-US" sz="1400" i="1" dirty="0"/>
              <a:t>Ryding et al. The role of dopamine and serotonin in suicidal behavior and aggression. Prog Brain Res 2008;172:307-15</a:t>
            </a:r>
          </a:p>
        </p:txBody>
      </p:sp>
      <p:sp>
        <p:nvSpPr>
          <p:cNvPr id="35864" name="Text Box 31"/>
          <p:cNvSpPr txBox="1">
            <a:spLocks noChangeArrowheads="1"/>
          </p:cNvSpPr>
          <p:nvPr/>
        </p:nvSpPr>
        <p:spPr bwMode="auto">
          <a:xfrm>
            <a:off x="4539222" y="2417802"/>
            <a:ext cx="5409558" cy="369332"/>
          </a:xfrm>
          <a:prstGeom prst="rect">
            <a:avLst/>
          </a:prstGeom>
          <a:noFill/>
          <a:ln w="9525">
            <a:solidFill>
              <a:schemeClr val="tx1"/>
            </a:solidFill>
            <a:miter lim="800000"/>
            <a:headEnd/>
            <a:tailEnd/>
          </a:ln>
        </p:spPr>
        <p:txBody>
          <a:bodyPr wrap="none">
            <a:spAutoFit/>
          </a:bodyPr>
          <a:lstStyle/>
          <a:p>
            <a:r>
              <a:rPr lang="en-US"/>
              <a:t>Provides a basis for the response to certain medications</a:t>
            </a:r>
          </a:p>
        </p:txBody>
      </p:sp>
    </p:spTree>
    <p:extLst>
      <p:ext uri="{BB962C8B-B14F-4D97-AF65-F5344CB8AC3E}">
        <p14:creationId xmlns:p14="http://schemas.microsoft.com/office/powerpoint/2010/main" val="11098955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dirty="0"/>
              <a:t>Goals of Intervention</a:t>
            </a:r>
          </a:p>
        </p:txBody>
      </p:sp>
      <p:sp>
        <p:nvSpPr>
          <p:cNvPr id="27651" name="Rectangle 3"/>
          <p:cNvSpPr>
            <a:spLocks noGrp="1" noChangeArrowheads="1"/>
          </p:cNvSpPr>
          <p:nvPr>
            <p:ph idx="1"/>
          </p:nvPr>
        </p:nvSpPr>
        <p:spPr/>
        <p:txBody>
          <a:bodyPr/>
          <a:lstStyle/>
          <a:p>
            <a:r>
              <a:rPr lang="en-US" sz="2800" dirty="0"/>
              <a:t>Ideally pharmacotherapy for acute agitation should:</a:t>
            </a:r>
            <a:endParaRPr lang="en-US" sz="2800" b="1" dirty="0"/>
          </a:p>
          <a:p>
            <a:pPr lvl="1"/>
            <a:r>
              <a:rPr lang="en-US" sz="2400" dirty="0"/>
              <a:t>Be easy to administer, non-traumatic</a:t>
            </a:r>
          </a:p>
          <a:p>
            <a:pPr lvl="1"/>
            <a:r>
              <a:rPr lang="en-US" sz="2400" dirty="0"/>
              <a:t>Provide rapid tranquilization without excessive sedation</a:t>
            </a:r>
          </a:p>
          <a:p>
            <a:pPr lvl="1"/>
            <a:r>
              <a:rPr lang="en-US" sz="2400" dirty="0"/>
              <a:t>Have a fast onset of action and a sufficient duration of action</a:t>
            </a:r>
          </a:p>
          <a:p>
            <a:pPr lvl="1"/>
            <a:r>
              <a:rPr lang="en-US" sz="2400" dirty="0"/>
              <a:t>Have a low risk for significant adverse events and drug interactions</a:t>
            </a:r>
          </a:p>
        </p:txBody>
      </p:sp>
      <p:sp>
        <p:nvSpPr>
          <p:cNvPr id="3482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555BB93-199D-4F7F-8278-B881368E50F9}" type="slidenum">
              <a:rPr lang="en-US" smtClean="0"/>
              <a:pPr eaLnBrk="1" hangingPunct="1">
                <a:defRPr/>
              </a:pPr>
              <a:t>35</a:t>
            </a:fld>
            <a:endParaRPr lang="en-US"/>
          </a:p>
        </p:txBody>
      </p:sp>
    </p:spTree>
    <p:extLst>
      <p:ext uri="{BB962C8B-B14F-4D97-AF65-F5344CB8AC3E}">
        <p14:creationId xmlns:p14="http://schemas.microsoft.com/office/powerpoint/2010/main" val="3310061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dirty="0"/>
              <a:t>Goals of Intervention</a:t>
            </a:r>
          </a:p>
        </p:txBody>
      </p:sp>
      <p:sp>
        <p:nvSpPr>
          <p:cNvPr id="27651" name="Rectangle 3"/>
          <p:cNvSpPr>
            <a:spLocks noGrp="1" noChangeArrowheads="1"/>
          </p:cNvSpPr>
          <p:nvPr>
            <p:ph idx="1"/>
          </p:nvPr>
        </p:nvSpPr>
        <p:spPr>
          <a:xfrm>
            <a:off x="609600" y="1369483"/>
            <a:ext cx="10972800" cy="5105400"/>
          </a:xfrm>
        </p:spPr>
        <p:txBody>
          <a:bodyPr/>
          <a:lstStyle/>
          <a:p>
            <a:pPr eaLnBrk="1" hangingPunct="1"/>
            <a:r>
              <a:rPr lang="en-US" sz="2800" dirty="0"/>
              <a:t>Definition of psychopharmacologic treatment endpoint: </a:t>
            </a:r>
            <a:r>
              <a:rPr lang="en-US" sz="2800" b="1" dirty="0"/>
              <a:t>rapid tranquilization</a:t>
            </a:r>
          </a:p>
          <a:p>
            <a:pPr lvl="1" eaLnBrk="1" hangingPunct="1"/>
            <a:r>
              <a:rPr lang="en-US" sz="2400" dirty="0"/>
              <a:t>Calming process separate from total sleep induction</a:t>
            </a:r>
          </a:p>
          <a:p>
            <a:pPr lvl="1" eaLnBrk="1" hangingPunct="1"/>
            <a:r>
              <a:rPr lang="en-US" sz="2400" dirty="0"/>
              <a:t>Allows patient to participate in care</a:t>
            </a:r>
          </a:p>
          <a:p>
            <a:pPr lvl="1" eaLnBrk="1" hangingPunct="1"/>
            <a:r>
              <a:rPr lang="en-US" sz="2400" dirty="0"/>
              <a:t>Enables clinician to gather history, initiate a work-up, and begin treatment of unidentified conditions</a:t>
            </a:r>
          </a:p>
          <a:p>
            <a:pPr lvl="1" eaLnBrk="1" hangingPunct="1"/>
            <a:r>
              <a:rPr lang="en-US" sz="2400" dirty="0"/>
              <a:t>Better therapeutic endpoint</a:t>
            </a:r>
          </a:p>
          <a:p>
            <a:pPr lvl="1"/>
            <a:r>
              <a:rPr lang="en-US" sz="2400" dirty="0"/>
              <a:t>Sleep is </a:t>
            </a:r>
            <a:r>
              <a:rPr lang="en-US" sz="2400" i="1" dirty="0"/>
              <a:t>not</a:t>
            </a:r>
            <a:r>
              <a:rPr lang="en-US" sz="2400" dirty="0"/>
              <a:t> the desired outcome  </a:t>
            </a:r>
          </a:p>
          <a:p>
            <a:pPr lvl="2"/>
            <a:r>
              <a:rPr lang="en-US" sz="2000" dirty="0"/>
              <a:t>It conflicts with goal of patient participation</a:t>
            </a:r>
          </a:p>
          <a:p>
            <a:pPr lvl="2"/>
            <a:r>
              <a:rPr lang="en-US" sz="2000" dirty="0"/>
              <a:t>Has not been found to be essential to improvement in agitation or decrease in psychotic symptoms</a:t>
            </a:r>
          </a:p>
        </p:txBody>
      </p:sp>
      <p:sp>
        <p:nvSpPr>
          <p:cNvPr id="3482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555BB93-199D-4F7F-8278-B881368E50F9}" type="slidenum">
              <a:rPr lang="en-US" smtClean="0"/>
              <a:pPr eaLnBrk="1" hangingPunct="1">
                <a:defRPr/>
              </a:pPr>
              <a:t>36</a:t>
            </a:fld>
            <a:endParaRPr lang="en-US"/>
          </a:p>
        </p:txBody>
      </p:sp>
      <p:sp>
        <p:nvSpPr>
          <p:cNvPr id="2" name="TextBox 1">
            <a:extLst>
              <a:ext uri="{FF2B5EF4-FFF2-40B4-BE49-F238E27FC236}">
                <a16:creationId xmlns:a16="http://schemas.microsoft.com/office/drawing/2014/main" id="{27326E84-DAF2-413E-9751-FDA6253F2285}"/>
              </a:ext>
            </a:extLst>
          </p:cNvPr>
          <p:cNvSpPr txBox="1"/>
          <p:nvPr/>
        </p:nvSpPr>
        <p:spPr>
          <a:xfrm>
            <a:off x="2743200" y="6224742"/>
            <a:ext cx="9448800" cy="307777"/>
          </a:xfrm>
          <a:prstGeom prst="rect">
            <a:avLst/>
          </a:prstGeom>
          <a:noFill/>
        </p:spPr>
        <p:txBody>
          <a:bodyPr wrap="square" rtlCol="0">
            <a:spAutoFit/>
          </a:bodyPr>
          <a:lstStyle/>
          <a:p>
            <a:r>
              <a:rPr lang="pl-PL" sz="1400" dirty="0"/>
              <a:t>Vieta et al. </a:t>
            </a:r>
            <a:r>
              <a:rPr lang="en-US" sz="1400" dirty="0"/>
              <a:t>Protocol for the management of psychiatric patients with psychomotor agitation. </a:t>
            </a:r>
            <a:r>
              <a:rPr lang="pl-PL" sz="1400" dirty="0"/>
              <a:t>BMC Psychiatry</a:t>
            </a:r>
            <a:r>
              <a:rPr lang="en-US" sz="1400" dirty="0"/>
              <a:t> </a:t>
            </a:r>
            <a:r>
              <a:rPr lang="pl-PL" sz="1400" dirty="0"/>
              <a:t>2017</a:t>
            </a:r>
            <a:r>
              <a:rPr lang="en-US" sz="1400" dirty="0"/>
              <a:t>;</a:t>
            </a:r>
            <a:r>
              <a:rPr lang="pl-PL" sz="1400" dirty="0"/>
              <a:t>17:328</a:t>
            </a:r>
            <a:endParaRPr lang="en-US" sz="1400" dirty="0"/>
          </a:p>
        </p:txBody>
      </p:sp>
    </p:spTree>
    <p:extLst>
      <p:ext uri="{BB962C8B-B14F-4D97-AF65-F5344CB8AC3E}">
        <p14:creationId xmlns:p14="http://schemas.microsoft.com/office/powerpoint/2010/main" val="2091668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b="1" dirty="0"/>
              <a:t>Pharmacologic Considerations</a:t>
            </a:r>
          </a:p>
        </p:txBody>
      </p:sp>
      <p:sp>
        <p:nvSpPr>
          <p:cNvPr id="3" name="Content Placeholder 2"/>
          <p:cNvSpPr>
            <a:spLocks noGrp="1"/>
          </p:cNvSpPr>
          <p:nvPr>
            <p:ph idx="1"/>
          </p:nvPr>
        </p:nvSpPr>
        <p:spPr>
          <a:xfrm>
            <a:off x="609600" y="1405606"/>
            <a:ext cx="10972800" cy="4724400"/>
          </a:xfrm>
        </p:spPr>
        <p:txBody>
          <a:bodyPr>
            <a:normAutofit/>
          </a:bodyPr>
          <a:lstStyle/>
          <a:p>
            <a:pPr>
              <a:defRPr/>
            </a:pPr>
            <a:r>
              <a:rPr lang="en-US" dirty="0"/>
              <a:t>Ease of preparation/administration</a:t>
            </a:r>
          </a:p>
          <a:p>
            <a:pPr>
              <a:defRPr/>
            </a:pPr>
            <a:r>
              <a:rPr lang="en-US" dirty="0"/>
              <a:t>Rapid onset of action: IV &gt; IM &gt; PO</a:t>
            </a:r>
          </a:p>
          <a:p>
            <a:pPr>
              <a:defRPr/>
            </a:pPr>
            <a:r>
              <a:rPr lang="en-US" dirty="0"/>
              <a:t>Sufficient duration of effect</a:t>
            </a:r>
          </a:p>
          <a:p>
            <a:pPr>
              <a:defRPr/>
            </a:pPr>
            <a:r>
              <a:rPr lang="en-US" dirty="0"/>
              <a:t>Low risk of adverse reactions or drug interactions</a:t>
            </a:r>
          </a:p>
          <a:p>
            <a:pPr>
              <a:defRPr/>
            </a:pPr>
            <a:endParaRPr lang="en-US" dirty="0"/>
          </a:p>
          <a:p>
            <a:pPr>
              <a:defRPr/>
            </a:pPr>
            <a:r>
              <a:rPr lang="en-US" dirty="0"/>
              <a:t>What is known about the patient’s underlying condition(s)?</a:t>
            </a:r>
          </a:p>
          <a:p>
            <a:pPr lvl="1">
              <a:defRPr/>
            </a:pPr>
            <a:r>
              <a:rPr lang="en-US" dirty="0"/>
              <a:t>Age</a:t>
            </a:r>
          </a:p>
          <a:p>
            <a:pPr lvl="1">
              <a:defRPr/>
            </a:pPr>
            <a:r>
              <a:rPr lang="en-US" dirty="0"/>
              <a:t>Comorbid conditions</a:t>
            </a:r>
          </a:p>
          <a:p>
            <a:pPr lvl="1">
              <a:defRPr/>
            </a:pPr>
            <a:r>
              <a:rPr lang="en-US" dirty="0"/>
              <a:t>Medication/other substance exposure</a:t>
            </a:r>
          </a:p>
          <a:p>
            <a:pPr marL="457200" lvl="1" indent="0">
              <a:buFontTx/>
              <a:buNone/>
              <a:defRPr/>
            </a:pPr>
            <a:endParaRPr lang="en-US" sz="1800" i="1" dirty="0"/>
          </a:p>
          <a:p>
            <a:pPr marL="457200" lvl="1" indent="0">
              <a:buFontTx/>
              <a:buNone/>
              <a:defRPr/>
            </a:pPr>
            <a:endParaRPr lang="en-US" sz="1800" i="1" dirty="0"/>
          </a:p>
        </p:txBody>
      </p:sp>
      <p:sp>
        <p:nvSpPr>
          <p:cNvPr id="4" name="Slide Number Placeholder 3"/>
          <p:cNvSpPr>
            <a:spLocks noGrp="1"/>
          </p:cNvSpPr>
          <p:nvPr>
            <p:ph type="sldNum" sz="quarter" idx="12"/>
          </p:nvPr>
        </p:nvSpPr>
        <p:spPr/>
        <p:txBody>
          <a:bodyPr/>
          <a:lstStyle/>
          <a:p>
            <a:pPr>
              <a:defRPr/>
            </a:pPr>
            <a:fld id="{D227F124-FF5C-4685-8850-E749705CFBA6}" type="slidenum">
              <a:rPr lang="en-US" smtClean="0"/>
              <a:pPr>
                <a:defRPr/>
              </a:pPr>
              <a:t>37</a:t>
            </a:fld>
            <a:endParaRPr lang="en-US" dirty="0"/>
          </a:p>
        </p:txBody>
      </p:sp>
      <p:sp>
        <p:nvSpPr>
          <p:cNvPr id="2" name="TextBox 1">
            <a:extLst>
              <a:ext uri="{FF2B5EF4-FFF2-40B4-BE49-F238E27FC236}">
                <a16:creationId xmlns:a16="http://schemas.microsoft.com/office/drawing/2014/main" id="{FB53FADB-F728-4476-9BC6-811CE25C34A1}"/>
              </a:ext>
            </a:extLst>
          </p:cNvPr>
          <p:cNvSpPr txBox="1"/>
          <p:nvPr/>
        </p:nvSpPr>
        <p:spPr>
          <a:xfrm>
            <a:off x="1313793" y="6143190"/>
            <a:ext cx="10613513" cy="307777"/>
          </a:xfrm>
          <a:prstGeom prst="rect">
            <a:avLst/>
          </a:prstGeom>
          <a:noFill/>
        </p:spPr>
        <p:txBody>
          <a:bodyPr wrap="square" rtlCol="0">
            <a:spAutoFit/>
          </a:bodyPr>
          <a:lstStyle/>
          <a:p>
            <a:r>
              <a:rPr lang="en-US" sz="1400" dirty="0"/>
              <a:t>Zeller et al. Systematic Reviews of Assessment Measures and Pharmacologic Treatments for Agitation. </a:t>
            </a:r>
            <a:r>
              <a:rPr lang="en-US" sz="1400" dirty="0" err="1"/>
              <a:t>Clin</a:t>
            </a:r>
            <a:r>
              <a:rPr lang="en-US" sz="1400" dirty="0"/>
              <a:t> Therapeutics 2010; 32:405-425</a:t>
            </a:r>
            <a:endParaRPr lang="en-US" dirty="0"/>
          </a:p>
        </p:txBody>
      </p:sp>
    </p:spTree>
    <p:extLst>
      <p:ext uri="{BB962C8B-B14F-4D97-AF65-F5344CB8AC3E}">
        <p14:creationId xmlns:p14="http://schemas.microsoft.com/office/powerpoint/2010/main" val="35293548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dirty="0"/>
              <a:t>Pharmacologic Treatment</a:t>
            </a:r>
          </a:p>
        </p:txBody>
      </p:sp>
      <p:sp>
        <p:nvSpPr>
          <p:cNvPr id="32771" name="Rectangle 3"/>
          <p:cNvSpPr>
            <a:spLocks noGrp="1" noChangeArrowheads="1"/>
          </p:cNvSpPr>
          <p:nvPr>
            <p:ph idx="1"/>
          </p:nvPr>
        </p:nvSpPr>
        <p:spPr/>
        <p:txBody>
          <a:bodyPr/>
          <a:lstStyle/>
          <a:p>
            <a:pPr eaLnBrk="1" hangingPunct="1">
              <a:lnSpc>
                <a:spcPct val="90000"/>
              </a:lnSpc>
              <a:spcAft>
                <a:spcPts val="600"/>
              </a:spcAft>
            </a:pPr>
            <a:r>
              <a:rPr lang="en-US" sz="2800" dirty="0"/>
              <a:t>Most important factors in medication selection</a:t>
            </a:r>
          </a:p>
          <a:p>
            <a:pPr lvl="1">
              <a:lnSpc>
                <a:spcPct val="90000"/>
              </a:lnSpc>
            </a:pPr>
            <a:r>
              <a:rPr lang="en-US" sz="2400" dirty="0"/>
              <a:t>Etiology of agitation</a:t>
            </a:r>
          </a:p>
          <a:p>
            <a:pPr lvl="1" eaLnBrk="1" hangingPunct="1">
              <a:lnSpc>
                <a:spcPct val="90000"/>
              </a:lnSpc>
            </a:pPr>
            <a:r>
              <a:rPr lang="en-US" sz="2400" dirty="0"/>
              <a:t>Acute effect on behavioral symptoms</a:t>
            </a:r>
          </a:p>
          <a:p>
            <a:pPr lvl="1" eaLnBrk="1" hangingPunct="1">
              <a:lnSpc>
                <a:spcPct val="90000"/>
              </a:lnSpc>
            </a:pPr>
            <a:r>
              <a:rPr lang="en-US" sz="2400" dirty="0"/>
              <a:t>Multiple means of administration</a:t>
            </a:r>
          </a:p>
          <a:p>
            <a:pPr lvl="1" eaLnBrk="1" hangingPunct="1">
              <a:lnSpc>
                <a:spcPct val="90000"/>
              </a:lnSpc>
            </a:pPr>
            <a:r>
              <a:rPr lang="en-US" sz="2400" dirty="0"/>
              <a:t>Limited side effects</a:t>
            </a:r>
          </a:p>
          <a:p>
            <a:pPr lvl="1" eaLnBrk="1" hangingPunct="1">
              <a:lnSpc>
                <a:spcPct val="90000"/>
              </a:lnSpc>
            </a:pPr>
            <a:r>
              <a:rPr lang="en-US" sz="2400" dirty="0"/>
              <a:t>Ease of administration</a:t>
            </a:r>
          </a:p>
          <a:p>
            <a:pPr lvl="1" eaLnBrk="1" hangingPunct="1">
              <a:lnSpc>
                <a:spcPct val="90000"/>
              </a:lnSpc>
            </a:pPr>
            <a:r>
              <a:rPr lang="en-US" sz="2400" dirty="0"/>
              <a:t>Patient preference</a:t>
            </a:r>
          </a:p>
          <a:p>
            <a:pPr lvl="1" eaLnBrk="1" hangingPunct="1">
              <a:lnSpc>
                <a:spcPct val="90000"/>
              </a:lnSpc>
              <a:spcAft>
                <a:spcPts val="1800"/>
              </a:spcAft>
            </a:pPr>
            <a:r>
              <a:rPr lang="en-US" sz="2400" dirty="0"/>
              <a:t>History of response</a:t>
            </a:r>
          </a:p>
          <a:p>
            <a:pPr eaLnBrk="1" hangingPunct="1">
              <a:lnSpc>
                <a:spcPct val="90000"/>
              </a:lnSpc>
            </a:pPr>
            <a:r>
              <a:rPr lang="en-US" sz="2800" dirty="0"/>
              <a:t>Goal is a balance between effectiveness and tolerability</a:t>
            </a:r>
          </a:p>
          <a:p>
            <a:pPr lvl="1" eaLnBrk="1" hangingPunct="1">
              <a:lnSpc>
                <a:spcPct val="90000"/>
              </a:lnSpc>
            </a:pPr>
            <a:endParaRPr lang="en-US" sz="2400" dirty="0"/>
          </a:p>
          <a:p>
            <a:pPr lvl="1" eaLnBrk="1" hangingPunct="1">
              <a:lnSpc>
                <a:spcPct val="90000"/>
              </a:lnSpc>
            </a:pPr>
            <a:endParaRPr lang="en-US" sz="2400" dirty="0"/>
          </a:p>
        </p:txBody>
      </p:sp>
      <p:sp>
        <p:nvSpPr>
          <p:cNvPr id="3584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38FDD96-DA96-4CB7-97B3-F6C2BDB8EE92}" type="slidenum">
              <a:rPr lang="en-US" smtClean="0"/>
              <a:pPr eaLnBrk="1" hangingPunct="1">
                <a:defRPr/>
              </a:pPr>
              <a:t>38</a:t>
            </a:fld>
            <a:endParaRPr lang="en-US"/>
          </a:p>
        </p:txBody>
      </p:sp>
      <p:sp>
        <p:nvSpPr>
          <p:cNvPr id="2" name="Rectangle 1">
            <a:extLst>
              <a:ext uri="{FF2B5EF4-FFF2-40B4-BE49-F238E27FC236}">
                <a16:creationId xmlns:a16="http://schemas.microsoft.com/office/drawing/2014/main" id="{59AD5D59-BD53-48B7-A69D-A9719CE1CE2B}"/>
              </a:ext>
            </a:extLst>
          </p:cNvPr>
          <p:cNvSpPr/>
          <p:nvPr/>
        </p:nvSpPr>
        <p:spPr>
          <a:xfrm>
            <a:off x="2441781" y="6126164"/>
            <a:ext cx="9406416" cy="286232"/>
          </a:xfrm>
          <a:prstGeom prst="rect">
            <a:avLst/>
          </a:prstGeom>
        </p:spPr>
        <p:txBody>
          <a:bodyPr wrap="square">
            <a:spAutoFit/>
          </a:bodyPr>
          <a:lstStyle/>
          <a:p>
            <a:pPr>
              <a:lnSpc>
                <a:spcPct val="90000"/>
              </a:lnSpc>
            </a:pPr>
            <a:r>
              <a:rPr lang="en-US" sz="1400" dirty="0"/>
              <a:t>Marder SR. A review of agitation in mental illness: treatment guidelines and current therapies. J </a:t>
            </a:r>
            <a:r>
              <a:rPr lang="en-US" sz="1400" dirty="0" err="1"/>
              <a:t>Clin</a:t>
            </a:r>
            <a:r>
              <a:rPr lang="en-US" sz="1400" dirty="0"/>
              <a:t> Psychiatry 2006;67:13-21</a:t>
            </a:r>
          </a:p>
        </p:txBody>
      </p:sp>
    </p:spTree>
    <p:extLst>
      <p:ext uri="{BB962C8B-B14F-4D97-AF65-F5344CB8AC3E}">
        <p14:creationId xmlns:p14="http://schemas.microsoft.com/office/powerpoint/2010/main" val="3577827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32771">
                                            <p:txEl>
                                              <p:pRg st="2" end="2"/>
                                            </p:txEl>
                                          </p:spTgt>
                                        </p:tgtEl>
                                        <p:attrNameLst>
                                          <p:attrName>style.visibility</p:attrName>
                                        </p:attrNameLst>
                                      </p:cBhvr>
                                      <p:to>
                                        <p:strVal val="visible"/>
                                      </p:to>
                                    </p:set>
                                    <p:anim calcmode="lin" valueType="num">
                                      <p:cBhvr additive="base">
                                        <p:cTn id="7"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2771">
                                            <p:txEl>
                                              <p:pRg st="3" end="3"/>
                                            </p:txEl>
                                          </p:spTgt>
                                        </p:tgtEl>
                                        <p:attrNameLst>
                                          <p:attrName>style.visibility</p:attrName>
                                        </p:attrNameLst>
                                      </p:cBhvr>
                                      <p:to>
                                        <p:strVal val="visible"/>
                                      </p:to>
                                    </p:set>
                                    <p:anim calcmode="lin" valueType="num">
                                      <p:cBhvr additive="base">
                                        <p:cTn id="11"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2771">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2771">
                                            <p:txEl>
                                              <p:pRg st="4" end="4"/>
                                            </p:txEl>
                                          </p:spTgt>
                                        </p:tgtEl>
                                        <p:attrNameLst>
                                          <p:attrName>style.visibility</p:attrName>
                                        </p:attrNameLst>
                                      </p:cBhvr>
                                      <p:to>
                                        <p:strVal val="visible"/>
                                      </p:to>
                                    </p:set>
                                    <p:anim calcmode="lin" valueType="num">
                                      <p:cBhvr additive="base">
                                        <p:cTn id="15" dur="500" fill="hold"/>
                                        <p:tgtEl>
                                          <p:spTgt spid="32771">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2771">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2771">
                                            <p:txEl>
                                              <p:pRg st="5" end="5"/>
                                            </p:txEl>
                                          </p:spTgt>
                                        </p:tgtEl>
                                        <p:attrNameLst>
                                          <p:attrName>style.visibility</p:attrName>
                                        </p:attrNameLst>
                                      </p:cBhvr>
                                      <p:to>
                                        <p:strVal val="visible"/>
                                      </p:to>
                                    </p:set>
                                    <p:anim calcmode="lin" valueType="num">
                                      <p:cBhvr additive="base">
                                        <p:cTn id="19" dur="500" fill="hold"/>
                                        <p:tgtEl>
                                          <p:spTgt spid="32771">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2771">
                                            <p:txEl>
                                              <p:pRg st="6" end="6"/>
                                            </p:txEl>
                                          </p:spTgt>
                                        </p:tgtEl>
                                        <p:attrNameLst>
                                          <p:attrName>style.visibility</p:attrName>
                                        </p:attrNameLst>
                                      </p:cBhvr>
                                      <p:to>
                                        <p:strVal val="visible"/>
                                      </p:to>
                                    </p:set>
                                    <p:anim calcmode="lin" valueType="num">
                                      <p:cBhvr additive="base">
                                        <p:cTn id="23" dur="500" fill="hold"/>
                                        <p:tgtEl>
                                          <p:spTgt spid="32771">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2771">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2771">
                                            <p:txEl>
                                              <p:pRg st="7" end="7"/>
                                            </p:txEl>
                                          </p:spTgt>
                                        </p:tgtEl>
                                        <p:attrNameLst>
                                          <p:attrName>style.visibility</p:attrName>
                                        </p:attrNameLst>
                                      </p:cBhvr>
                                      <p:to>
                                        <p:strVal val="visible"/>
                                      </p:to>
                                    </p:set>
                                    <p:anim calcmode="lin" valueType="num">
                                      <p:cBhvr additive="base">
                                        <p:cTn id="27" dur="500" fill="hold"/>
                                        <p:tgtEl>
                                          <p:spTgt spid="32771">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277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27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dirty="0"/>
              <a:t>Pharmacologic Treatment</a:t>
            </a:r>
          </a:p>
        </p:txBody>
      </p:sp>
      <p:sp>
        <p:nvSpPr>
          <p:cNvPr id="33795" name="Rectangle 3"/>
          <p:cNvSpPr>
            <a:spLocks noGrp="1" noChangeArrowheads="1"/>
          </p:cNvSpPr>
          <p:nvPr>
            <p:ph idx="1"/>
          </p:nvPr>
        </p:nvSpPr>
        <p:spPr>
          <a:xfrm>
            <a:off x="508000" y="1676400"/>
            <a:ext cx="11176000" cy="4341283"/>
          </a:xfrm>
        </p:spPr>
        <p:txBody>
          <a:bodyPr/>
          <a:lstStyle/>
          <a:p>
            <a:pPr eaLnBrk="1" hangingPunct="1"/>
            <a:r>
              <a:rPr lang="en-US" sz="2800" dirty="0"/>
              <a:t>Route of administration</a:t>
            </a:r>
          </a:p>
          <a:p>
            <a:pPr lvl="1" eaLnBrk="1" hangingPunct="1"/>
            <a:r>
              <a:rPr lang="en-US" sz="2800" dirty="0"/>
              <a:t>Oral (PO) administration </a:t>
            </a:r>
          </a:p>
          <a:p>
            <a:pPr lvl="2" eaLnBrk="1" hangingPunct="1"/>
            <a:r>
              <a:rPr lang="en-US" sz="2400" dirty="0"/>
              <a:t>Preferred if patient accepts</a:t>
            </a:r>
          </a:p>
          <a:p>
            <a:pPr lvl="2" eaLnBrk="1" hangingPunct="1"/>
            <a:r>
              <a:rPr lang="en-US" sz="2400" dirty="0"/>
              <a:t>Liquid or orally dissolving tablets</a:t>
            </a:r>
          </a:p>
          <a:p>
            <a:pPr lvl="1" eaLnBrk="1" hangingPunct="1"/>
            <a:r>
              <a:rPr lang="en-US" sz="2800" dirty="0"/>
              <a:t>Intramuscular (IM) administration</a:t>
            </a:r>
          </a:p>
          <a:p>
            <a:pPr lvl="2"/>
            <a:r>
              <a:rPr lang="en-US" sz="2400" dirty="0"/>
              <a:t>Rapid elevation of plasma level</a:t>
            </a:r>
          </a:p>
          <a:p>
            <a:pPr lvl="2"/>
            <a:r>
              <a:rPr lang="en-US" sz="2400" dirty="0"/>
              <a:t>Higher transient concentration</a:t>
            </a:r>
          </a:p>
          <a:p>
            <a:pPr lvl="2"/>
            <a:r>
              <a:rPr lang="en-US" sz="2400" dirty="0"/>
              <a:t>Faster reduction in agitated behavior</a:t>
            </a:r>
          </a:p>
          <a:p>
            <a:pPr marL="914400" lvl="2" indent="0" eaLnBrk="1" hangingPunct="1">
              <a:buNone/>
            </a:pPr>
            <a:endParaRPr lang="en-US" sz="2400" dirty="0"/>
          </a:p>
        </p:txBody>
      </p:sp>
      <p:sp>
        <p:nvSpPr>
          <p:cNvPr id="3686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7BEB663-A934-436F-9E39-C5D7B9ABED8D}" type="slidenum">
              <a:rPr lang="en-US" smtClean="0"/>
              <a:pPr eaLnBrk="1" hangingPunct="1">
                <a:defRPr/>
              </a:pPr>
              <a:t>39</a:t>
            </a:fld>
            <a:endParaRPr lang="en-US"/>
          </a:p>
        </p:txBody>
      </p:sp>
    </p:spTree>
    <p:extLst>
      <p:ext uri="{BB962C8B-B14F-4D97-AF65-F5344CB8AC3E}">
        <p14:creationId xmlns:p14="http://schemas.microsoft.com/office/powerpoint/2010/main" val="12505277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 calcmode="lin" valueType="num">
                                      <p:cBhvr additive="base">
                                        <p:cTn id="7"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anim calcmode="lin" valueType="num">
                                      <p:cBhvr additive="base">
                                        <p:cTn id="11"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3795">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3795">
                                            <p:txEl>
                                              <p:pRg st="3" end="3"/>
                                            </p:txEl>
                                          </p:spTgt>
                                        </p:tgtEl>
                                        <p:attrNameLst>
                                          <p:attrName>style.visibility</p:attrName>
                                        </p:attrNameLst>
                                      </p:cBhvr>
                                      <p:to>
                                        <p:strVal val="visible"/>
                                      </p:to>
                                    </p:set>
                                    <p:anim calcmode="lin" valueType="num">
                                      <p:cBhvr additive="base">
                                        <p:cTn id="15"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37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33795">
                                            <p:txEl>
                                              <p:pRg st="4" end="4"/>
                                            </p:txEl>
                                          </p:spTgt>
                                        </p:tgtEl>
                                        <p:attrNameLst>
                                          <p:attrName>style.visibility</p:attrName>
                                        </p:attrNameLst>
                                      </p:cBhvr>
                                      <p:to>
                                        <p:strVal val="visible"/>
                                      </p:to>
                                    </p:set>
                                    <p:anim calcmode="lin" valueType="num">
                                      <p:cBhvr additive="base">
                                        <p:cTn id="21"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379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anim calcmode="lin" valueType="num">
                                      <p:cBhvr additive="base">
                                        <p:cTn id="27" dur="500" fill="hold"/>
                                        <p:tgtEl>
                                          <p:spTgt spid="3379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37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3795">
                                            <p:txEl>
                                              <p:pRg st="6" end="6"/>
                                            </p:txEl>
                                          </p:spTgt>
                                        </p:tgtEl>
                                        <p:attrNameLst>
                                          <p:attrName>style.visibility</p:attrName>
                                        </p:attrNameLst>
                                      </p:cBhvr>
                                      <p:to>
                                        <p:strVal val="visible"/>
                                      </p:to>
                                    </p:set>
                                    <p:anim calcmode="lin" valueType="num">
                                      <p:cBhvr additive="base">
                                        <p:cTn id="33" dur="5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37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3795">
                                            <p:txEl>
                                              <p:pRg st="7" end="7"/>
                                            </p:txEl>
                                          </p:spTgt>
                                        </p:tgtEl>
                                        <p:attrNameLst>
                                          <p:attrName>style.visibility</p:attrName>
                                        </p:attrNameLst>
                                      </p:cBhvr>
                                      <p:to>
                                        <p:strVal val="visible"/>
                                      </p:to>
                                    </p:set>
                                    <p:anim calcmode="lin" valueType="num">
                                      <p:cBhvr additive="base">
                                        <p:cTn id="39" dur="500" fill="hold"/>
                                        <p:tgtEl>
                                          <p:spTgt spid="3379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379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2800" b="1" dirty="0"/>
              <a:t>Definitions</a:t>
            </a:r>
          </a:p>
        </p:txBody>
      </p:sp>
      <p:sp>
        <p:nvSpPr>
          <p:cNvPr id="8195" name="Rectangle 3"/>
          <p:cNvSpPr>
            <a:spLocks noGrp="1" noChangeArrowheads="1"/>
          </p:cNvSpPr>
          <p:nvPr>
            <p:ph idx="1"/>
          </p:nvPr>
        </p:nvSpPr>
        <p:spPr>
          <a:xfrm>
            <a:off x="609600" y="1159043"/>
            <a:ext cx="10972800" cy="5217694"/>
          </a:xfrm>
        </p:spPr>
        <p:txBody>
          <a:bodyPr/>
          <a:lstStyle/>
          <a:p>
            <a:pPr eaLnBrk="1" hangingPunct="1">
              <a:lnSpc>
                <a:spcPct val="80000"/>
              </a:lnSpc>
            </a:pPr>
            <a:r>
              <a:rPr lang="en-US" dirty="0"/>
              <a:t>Agitation</a:t>
            </a:r>
          </a:p>
          <a:p>
            <a:pPr lvl="1" eaLnBrk="1" hangingPunct="1">
              <a:lnSpc>
                <a:spcPct val="80000"/>
              </a:lnSpc>
            </a:pPr>
            <a:r>
              <a:rPr lang="en-US" dirty="0"/>
              <a:t>Excessive motor or verbal activity</a:t>
            </a:r>
          </a:p>
          <a:p>
            <a:pPr lvl="1" eaLnBrk="1" hangingPunct="1">
              <a:lnSpc>
                <a:spcPct val="80000"/>
              </a:lnSpc>
            </a:pPr>
            <a:r>
              <a:rPr lang="en-US" dirty="0"/>
              <a:t>“an emergent situation that is temporary, breaks the therapeutic alliance, and is in need of a prompt and immediate intervention” (Garriga et al. 2016)</a:t>
            </a:r>
          </a:p>
          <a:p>
            <a:pPr lvl="1" eaLnBrk="1" hangingPunct="1">
              <a:lnSpc>
                <a:spcPct val="80000"/>
              </a:lnSpc>
            </a:pPr>
            <a:endParaRPr lang="en-US" dirty="0"/>
          </a:p>
          <a:p>
            <a:pPr eaLnBrk="1" hangingPunct="1">
              <a:lnSpc>
                <a:spcPct val="80000"/>
              </a:lnSpc>
            </a:pPr>
            <a:r>
              <a:rPr lang="en-US" dirty="0"/>
              <a:t>Aggression</a:t>
            </a:r>
          </a:p>
          <a:p>
            <a:pPr lvl="1" eaLnBrk="1" hangingPunct="1">
              <a:lnSpc>
                <a:spcPct val="80000"/>
              </a:lnSpc>
            </a:pPr>
            <a:r>
              <a:rPr lang="en-US" dirty="0"/>
              <a:t>Hostile, injurious, or destructive behavior. Can be verbal or physical. </a:t>
            </a:r>
          </a:p>
          <a:p>
            <a:pPr lvl="1" eaLnBrk="1" hangingPunct="1">
              <a:lnSpc>
                <a:spcPct val="80000"/>
              </a:lnSpc>
            </a:pPr>
            <a:endParaRPr lang="en-US" dirty="0"/>
          </a:p>
          <a:p>
            <a:pPr eaLnBrk="1" hangingPunct="1">
              <a:lnSpc>
                <a:spcPct val="80000"/>
              </a:lnSpc>
            </a:pPr>
            <a:r>
              <a:rPr lang="en-US" dirty="0"/>
              <a:t>Violence </a:t>
            </a:r>
          </a:p>
          <a:p>
            <a:pPr lvl="1" eaLnBrk="1" hangingPunct="1">
              <a:lnSpc>
                <a:spcPct val="80000"/>
              </a:lnSpc>
            </a:pPr>
            <a:r>
              <a:rPr lang="en-US" dirty="0"/>
              <a:t>Denotes physical aggression by people against other people</a:t>
            </a:r>
          </a:p>
          <a:p>
            <a:pPr lvl="1" eaLnBrk="1" hangingPunct="1">
              <a:lnSpc>
                <a:spcPct val="80000"/>
              </a:lnSpc>
            </a:pPr>
            <a:r>
              <a:rPr lang="en-US" dirty="0"/>
              <a:t>2 general types:</a:t>
            </a:r>
          </a:p>
          <a:p>
            <a:pPr lvl="2">
              <a:lnSpc>
                <a:spcPct val="80000"/>
              </a:lnSpc>
            </a:pPr>
            <a:r>
              <a:rPr lang="en-US" sz="2000" dirty="0"/>
              <a:t>Impulsive/reactive </a:t>
            </a:r>
          </a:p>
          <a:p>
            <a:pPr lvl="2">
              <a:lnSpc>
                <a:spcPct val="80000"/>
              </a:lnSpc>
            </a:pPr>
            <a:r>
              <a:rPr lang="en-US" sz="2000" dirty="0"/>
              <a:t>Instrumental/premeditated –goal-oriented violence</a:t>
            </a:r>
          </a:p>
          <a:p>
            <a:pPr marL="914400" lvl="2" indent="0">
              <a:lnSpc>
                <a:spcPct val="80000"/>
              </a:lnSpc>
              <a:buNone/>
            </a:pPr>
            <a:endParaRPr lang="en-US" sz="1200" dirty="0"/>
          </a:p>
          <a:p>
            <a:pPr eaLnBrk="1" hangingPunct="1">
              <a:lnSpc>
                <a:spcPct val="80000"/>
              </a:lnSpc>
              <a:buFontTx/>
              <a:buNone/>
            </a:pPr>
            <a:r>
              <a:rPr lang="en-US" sz="1800" i="1" dirty="0"/>
              <a:t>(</a:t>
            </a:r>
            <a:r>
              <a:rPr lang="en-US" sz="1800" i="1" dirty="0" err="1"/>
              <a:t>Siever</a:t>
            </a:r>
            <a:r>
              <a:rPr lang="en-US" sz="1800" i="1" dirty="0"/>
              <a:t> L. (2008) Neurobiology of aggression and violence. Am J Psychiatry 165: 429-42.</a:t>
            </a:r>
          </a:p>
          <a:p>
            <a:pPr eaLnBrk="1" hangingPunct="1">
              <a:lnSpc>
                <a:spcPct val="80000"/>
              </a:lnSpc>
              <a:buFontTx/>
              <a:buNone/>
            </a:pPr>
            <a:r>
              <a:rPr lang="en-US" sz="1800" i="1" dirty="0"/>
              <a:t>Garriga M., </a:t>
            </a:r>
            <a:r>
              <a:rPr lang="en-US" sz="1800" i="1" dirty="0" err="1"/>
              <a:t>Pacchiarotti</a:t>
            </a:r>
            <a:r>
              <a:rPr lang="en-US" sz="1800" i="1" dirty="0"/>
              <a:t>, I., Kasper, S. et al. (2016) Assessment and Management of Agitation in Psychiatry: Expert consensus. World J </a:t>
            </a:r>
            <a:r>
              <a:rPr lang="en-US" sz="1800" i="1" dirty="0" err="1"/>
              <a:t>Biol</a:t>
            </a:r>
            <a:r>
              <a:rPr lang="en-US" sz="1800" i="1" dirty="0"/>
              <a:t> Psychiatry. 17, 170-185.)</a:t>
            </a:r>
          </a:p>
        </p:txBody>
      </p:sp>
      <p:sp>
        <p:nvSpPr>
          <p:cNvPr id="512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2E8A0A4-C46D-4D4E-80AF-AC22F8FB98E7}" type="slidenum">
              <a:rPr lang="en-US" smtClean="0"/>
              <a:pPr eaLnBrk="1" hangingPunct="1">
                <a:defRPr/>
              </a:pPr>
              <a:t>4</a:t>
            </a:fld>
            <a:endParaRPr lang="en-US"/>
          </a:p>
        </p:txBody>
      </p:sp>
    </p:spTree>
    <p:extLst>
      <p:ext uri="{BB962C8B-B14F-4D97-AF65-F5344CB8AC3E}">
        <p14:creationId xmlns:p14="http://schemas.microsoft.com/office/powerpoint/2010/main" val="26188894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b="1" dirty="0"/>
              <a:t>Pharmacologic Treatment</a:t>
            </a:r>
          </a:p>
        </p:txBody>
      </p:sp>
      <p:sp>
        <p:nvSpPr>
          <p:cNvPr id="33795" name="Rectangle 3"/>
          <p:cNvSpPr>
            <a:spLocks noGrp="1" noChangeArrowheads="1"/>
          </p:cNvSpPr>
          <p:nvPr>
            <p:ph idx="1"/>
          </p:nvPr>
        </p:nvSpPr>
        <p:spPr>
          <a:xfrm>
            <a:off x="508000" y="1752601"/>
            <a:ext cx="11176000" cy="4265083"/>
          </a:xfrm>
        </p:spPr>
        <p:txBody>
          <a:bodyPr/>
          <a:lstStyle/>
          <a:p>
            <a:pPr eaLnBrk="1" hangingPunct="1"/>
            <a:r>
              <a:rPr lang="en-US" sz="2800" dirty="0"/>
              <a:t>Route of administration (continued)</a:t>
            </a:r>
          </a:p>
          <a:p>
            <a:pPr lvl="1" eaLnBrk="1" hangingPunct="1"/>
            <a:r>
              <a:rPr lang="en-US" sz="2800" dirty="0"/>
              <a:t>Intravenous (IV) administration</a:t>
            </a:r>
          </a:p>
          <a:p>
            <a:pPr lvl="2"/>
            <a:r>
              <a:rPr lang="en-US" sz="2400" dirty="0"/>
              <a:t>Similar to IM but more rapid elevation of plasma level </a:t>
            </a:r>
          </a:p>
          <a:p>
            <a:pPr lvl="2"/>
            <a:r>
              <a:rPr lang="en-US" sz="2400" dirty="0"/>
              <a:t>Should be limited to when immediate tranquilization is essential </a:t>
            </a:r>
          </a:p>
          <a:p>
            <a:pPr lvl="2"/>
            <a:r>
              <a:rPr lang="en-US" sz="2400" dirty="0"/>
              <a:t>Requires appropriate monitoring of vital signs for respiratory depression and cardiovascular compromise</a:t>
            </a:r>
          </a:p>
        </p:txBody>
      </p:sp>
      <p:sp>
        <p:nvSpPr>
          <p:cNvPr id="3686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7BEB663-A934-436F-9E39-C5D7B9ABED8D}" type="slidenum">
              <a:rPr lang="en-US" smtClean="0"/>
              <a:pPr eaLnBrk="1" hangingPunct="1">
                <a:defRPr/>
              </a:pPr>
              <a:t>40</a:t>
            </a:fld>
            <a:endParaRPr lang="en-US"/>
          </a:p>
        </p:txBody>
      </p:sp>
    </p:spTree>
    <p:extLst>
      <p:ext uri="{BB962C8B-B14F-4D97-AF65-F5344CB8AC3E}">
        <p14:creationId xmlns:p14="http://schemas.microsoft.com/office/powerpoint/2010/main" val="233618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anim calcmode="lin" valueType="num">
                                      <p:cBhvr additive="base">
                                        <p:cTn id="7" dur="500" fill="hold"/>
                                        <p:tgtEl>
                                          <p:spTgt spid="337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3795">
                                            <p:txEl>
                                              <p:pRg st="2" end="2"/>
                                            </p:txEl>
                                          </p:spTgt>
                                        </p:tgtEl>
                                        <p:attrNameLst>
                                          <p:attrName>style.visibility</p:attrName>
                                        </p:attrNameLst>
                                      </p:cBhvr>
                                      <p:to>
                                        <p:strVal val="visible"/>
                                      </p:to>
                                    </p:set>
                                    <p:anim calcmode="lin" valueType="num">
                                      <p:cBhvr additive="base">
                                        <p:cTn id="13" dur="500" fill="hold"/>
                                        <p:tgtEl>
                                          <p:spTgt spid="3379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anim calcmode="lin" valueType="num">
                                      <p:cBhvr additive="base">
                                        <p:cTn id="19" dur="500" fill="hold"/>
                                        <p:tgtEl>
                                          <p:spTgt spid="337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37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3795">
                                            <p:txEl>
                                              <p:pRg st="4" end="4"/>
                                            </p:txEl>
                                          </p:spTgt>
                                        </p:tgtEl>
                                        <p:attrNameLst>
                                          <p:attrName>style.visibility</p:attrName>
                                        </p:attrNameLst>
                                      </p:cBhvr>
                                      <p:to>
                                        <p:strVal val="visible"/>
                                      </p:to>
                                    </p:set>
                                    <p:anim calcmode="lin" valueType="num">
                                      <p:cBhvr additive="base">
                                        <p:cTn id="25" dur="500" fill="hold"/>
                                        <p:tgtEl>
                                          <p:spTgt spid="337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37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b="1" dirty="0"/>
              <a:t>Pharmacologic Treatment</a:t>
            </a:r>
          </a:p>
        </p:txBody>
      </p:sp>
      <p:sp>
        <p:nvSpPr>
          <p:cNvPr id="34819" name="Rectangle 3"/>
          <p:cNvSpPr>
            <a:spLocks noGrp="1" noChangeArrowheads="1"/>
          </p:cNvSpPr>
          <p:nvPr>
            <p:ph idx="1"/>
          </p:nvPr>
        </p:nvSpPr>
        <p:spPr>
          <a:xfrm>
            <a:off x="609600" y="1600201"/>
            <a:ext cx="11277600" cy="4525963"/>
          </a:xfrm>
        </p:spPr>
        <p:txBody>
          <a:bodyPr/>
          <a:lstStyle/>
          <a:p>
            <a:pPr eaLnBrk="1" hangingPunct="1"/>
            <a:r>
              <a:rPr lang="en-US" sz="2800" dirty="0"/>
              <a:t>Most studies of pharmacologic treatment in agitation were done in patients with KNOWN psychiatric diagnosis</a:t>
            </a:r>
          </a:p>
          <a:p>
            <a:pPr eaLnBrk="1" hangingPunct="1"/>
            <a:r>
              <a:rPr lang="en-US" sz="2800" dirty="0"/>
              <a:t>No randomized, controlled studies have examined the use of medications in populations with…</a:t>
            </a:r>
          </a:p>
          <a:p>
            <a:pPr lvl="1" eaLnBrk="1" hangingPunct="1"/>
            <a:r>
              <a:rPr lang="en-US" sz="2400" dirty="0"/>
              <a:t>Severe agitation</a:t>
            </a:r>
          </a:p>
          <a:p>
            <a:pPr lvl="1" eaLnBrk="1" hangingPunct="1"/>
            <a:r>
              <a:rPr lang="en-US" sz="2400" dirty="0"/>
              <a:t>Drug-induced agitation</a:t>
            </a:r>
          </a:p>
          <a:p>
            <a:pPr lvl="1" eaLnBrk="1" hangingPunct="1"/>
            <a:r>
              <a:rPr lang="en-US" sz="2400" dirty="0"/>
              <a:t>Significant medical comorbidity</a:t>
            </a:r>
          </a:p>
          <a:p>
            <a:pPr eaLnBrk="1" hangingPunct="1"/>
            <a:r>
              <a:rPr lang="en-US" sz="2800" dirty="0"/>
              <a:t>Results difficult to extrapolate to the undifferentiated agitated patient in the general ED or medical/surgical unit</a:t>
            </a:r>
          </a:p>
        </p:txBody>
      </p:sp>
      <p:sp>
        <p:nvSpPr>
          <p:cNvPr id="3789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D8F0AC1-1477-410B-8B09-B6C3E2CE842E}" type="slidenum">
              <a:rPr lang="en-US" smtClean="0"/>
              <a:pPr eaLnBrk="1" hangingPunct="1">
                <a:defRPr/>
              </a:pPr>
              <a:t>41</a:t>
            </a:fld>
            <a:endParaRPr lang="en-US"/>
          </a:p>
        </p:txBody>
      </p:sp>
    </p:spTree>
    <p:extLst>
      <p:ext uri="{BB962C8B-B14F-4D97-AF65-F5344CB8AC3E}">
        <p14:creationId xmlns:p14="http://schemas.microsoft.com/office/powerpoint/2010/main" val="31763565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anim calcmode="lin" valueType="num">
                                      <p:cBhvr additive="base">
                                        <p:cTn id="7"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anim calcmode="lin" valueType="num">
                                      <p:cBhvr additive="base">
                                        <p:cTn id="11"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481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anim calcmode="lin" valueType="num">
                                      <p:cBhvr additive="base">
                                        <p:cTn id="15"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4819">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4819">
                                            <p:txEl>
                                              <p:pRg st="4" end="4"/>
                                            </p:txEl>
                                          </p:spTgt>
                                        </p:tgtEl>
                                        <p:attrNameLst>
                                          <p:attrName>style.visibility</p:attrName>
                                        </p:attrNameLst>
                                      </p:cBhvr>
                                      <p:to>
                                        <p:strVal val="visible"/>
                                      </p:to>
                                    </p:set>
                                    <p:anim calcmode="lin" valueType="num">
                                      <p:cBhvr additive="base">
                                        <p:cTn id="19"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4819">
                                            <p:txEl>
                                              <p:pRg st="5" end="5"/>
                                            </p:txEl>
                                          </p:spTgt>
                                        </p:tgtEl>
                                        <p:attrNameLst>
                                          <p:attrName>style.visibility</p:attrName>
                                        </p:attrNameLst>
                                      </p:cBhvr>
                                      <p:to>
                                        <p:strVal val="visible"/>
                                      </p:to>
                                    </p:set>
                                    <p:anim calcmode="lin" valueType="num">
                                      <p:cBhvr additive="base">
                                        <p:cTn id="25" dur="5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048" y="437980"/>
            <a:ext cx="10050932" cy="586264"/>
          </a:xfrm>
        </p:spPr>
        <p:txBody>
          <a:bodyPr>
            <a:normAutofit/>
          </a:bodyPr>
          <a:lstStyle/>
          <a:p>
            <a:pPr>
              <a:defRPr/>
            </a:pPr>
            <a:r>
              <a:rPr lang="en-US" b="1" dirty="0"/>
              <a:t>Association for Emergency Psychiatry Recommendations</a:t>
            </a:r>
            <a:endParaRPr lang="en-US" sz="1600" dirty="0"/>
          </a:p>
        </p:txBody>
      </p:sp>
      <p:sp>
        <p:nvSpPr>
          <p:cNvPr id="3" name="Content Placeholder 2"/>
          <p:cNvSpPr>
            <a:spLocks noGrp="1"/>
          </p:cNvSpPr>
          <p:nvPr>
            <p:ph idx="1"/>
          </p:nvPr>
        </p:nvSpPr>
        <p:spPr>
          <a:xfrm>
            <a:off x="557048" y="1024244"/>
            <a:ext cx="10882477" cy="5388170"/>
          </a:xfrm>
        </p:spPr>
        <p:txBody>
          <a:bodyPr>
            <a:normAutofit fontScale="40000" lnSpcReduction="20000"/>
          </a:bodyPr>
          <a:lstStyle/>
          <a:p>
            <a:pPr>
              <a:defRPr/>
            </a:pPr>
            <a:r>
              <a:rPr lang="en-US" sz="5000" dirty="0"/>
              <a:t>Undifferentiated Agitation/Suspected intoxication with stimulant or withdrawal from alcohol/benzodiazepine</a:t>
            </a:r>
          </a:p>
          <a:p>
            <a:pPr lvl="1">
              <a:defRPr/>
            </a:pPr>
            <a:r>
              <a:rPr lang="en-US" sz="4000" dirty="0"/>
              <a:t>Oral benzodiazepines (e.g. lorazepam 1-2 mg)</a:t>
            </a:r>
          </a:p>
          <a:p>
            <a:pPr lvl="1">
              <a:defRPr/>
            </a:pPr>
            <a:r>
              <a:rPr lang="en-US" sz="4000" dirty="0"/>
              <a:t>Parenteral benzodiazepines (e.g. lorazepam 1-2 mg IM or IV)</a:t>
            </a:r>
          </a:p>
          <a:p>
            <a:pPr lvl="1">
              <a:defRPr/>
            </a:pPr>
            <a:endParaRPr lang="en-US" sz="3000" dirty="0"/>
          </a:p>
          <a:p>
            <a:pPr>
              <a:defRPr/>
            </a:pPr>
            <a:r>
              <a:rPr lang="en-US" sz="5000" dirty="0"/>
              <a:t>Acute intoxication with CNS depressant (e.g., alcohol)</a:t>
            </a:r>
          </a:p>
          <a:p>
            <a:pPr lvl="1">
              <a:defRPr/>
            </a:pPr>
            <a:r>
              <a:rPr lang="en-US" sz="4000" dirty="0"/>
              <a:t>Avoid benzodiazepine if possible</a:t>
            </a:r>
          </a:p>
          <a:p>
            <a:pPr marL="625475" lvl="1" indent="-227013">
              <a:buFont typeface="+mj-lt"/>
              <a:buAutoNum type="arabicPeriod"/>
              <a:defRPr/>
            </a:pPr>
            <a:r>
              <a:rPr lang="en-US" sz="4000" dirty="0"/>
              <a:t>Oral 1</a:t>
            </a:r>
            <a:r>
              <a:rPr lang="en-US" sz="4000" baseline="30000" dirty="0"/>
              <a:t>st</a:t>
            </a:r>
            <a:r>
              <a:rPr lang="en-US" sz="4000" dirty="0"/>
              <a:t> generation antipsychotic (e.g. haloperidol 2-10 mg )</a:t>
            </a:r>
          </a:p>
          <a:p>
            <a:pPr marL="625475" lvl="1" indent="-227013">
              <a:buFont typeface="+mj-lt"/>
              <a:buAutoNum type="arabicPeriod"/>
              <a:defRPr/>
            </a:pPr>
            <a:r>
              <a:rPr lang="en-US" sz="4000" dirty="0"/>
              <a:t>Parenteral 1</a:t>
            </a:r>
            <a:r>
              <a:rPr lang="en-US" sz="4000" baseline="30000" dirty="0"/>
              <a:t>st</a:t>
            </a:r>
            <a:r>
              <a:rPr lang="en-US" sz="4000" dirty="0"/>
              <a:t> generation antipsychotic (e.g. haloperidol 2-10 mg IM)</a:t>
            </a:r>
          </a:p>
          <a:p>
            <a:pPr>
              <a:defRPr/>
            </a:pPr>
            <a:endParaRPr lang="en-US" sz="3000" dirty="0"/>
          </a:p>
          <a:p>
            <a:pPr>
              <a:defRPr/>
            </a:pPr>
            <a:r>
              <a:rPr lang="en-US" sz="5000" dirty="0"/>
              <a:t>Delirium (not associated with alcohol or benzodiazepine withdrawal)</a:t>
            </a:r>
          </a:p>
          <a:p>
            <a:pPr marL="625475" lvl="1" indent="-227013">
              <a:buFont typeface="+mj-lt"/>
              <a:buAutoNum type="arabicPeriod"/>
              <a:defRPr/>
            </a:pPr>
            <a:r>
              <a:rPr lang="en-US" sz="4000" dirty="0"/>
              <a:t>Oral 2</a:t>
            </a:r>
            <a:r>
              <a:rPr lang="en-US" sz="4000" baseline="30000" dirty="0"/>
              <a:t>nd</a:t>
            </a:r>
            <a:r>
              <a:rPr lang="en-US" sz="4000" dirty="0"/>
              <a:t> generation antipsychotic (e.g. risperidone 2 mg, olanzapine 5-10 mg)</a:t>
            </a:r>
          </a:p>
          <a:p>
            <a:pPr marL="625475" lvl="1" indent="-227013">
              <a:buFont typeface="+mj-lt"/>
              <a:buAutoNum type="arabicPeriod"/>
              <a:defRPr/>
            </a:pPr>
            <a:r>
              <a:rPr lang="en-US" sz="4000" dirty="0"/>
              <a:t>Oral 1</a:t>
            </a:r>
            <a:r>
              <a:rPr lang="en-US" sz="4000" baseline="30000" dirty="0"/>
              <a:t>st</a:t>
            </a:r>
            <a:r>
              <a:rPr lang="en-US" sz="4000" dirty="0"/>
              <a:t> generation antipsychotic (e.g. low dose haloperidol)</a:t>
            </a:r>
          </a:p>
          <a:p>
            <a:pPr marL="625475" lvl="1" indent="-227013">
              <a:buFont typeface="+mj-lt"/>
              <a:buAutoNum type="arabicPeriod"/>
              <a:defRPr/>
            </a:pPr>
            <a:r>
              <a:rPr lang="en-US" sz="4000" dirty="0"/>
              <a:t>Parenteral 2</a:t>
            </a:r>
            <a:r>
              <a:rPr lang="en-US" sz="4000" baseline="30000" dirty="0"/>
              <a:t>nd</a:t>
            </a:r>
            <a:r>
              <a:rPr lang="en-US" sz="4000" dirty="0"/>
              <a:t> generation antipsychotic (e.g. olanzapine 10 mg IM)</a:t>
            </a:r>
          </a:p>
          <a:p>
            <a:pPr marL="625475" lvl="1" indent="-227013">
              <a:buFont typeface="+mj-lt"/>
              <a:buAutoNum type="arabicPeriod"/>
              <a:defRPr/>
            </a:pPr>
            <a:r>
              <a:rPr lang="en-US" sz="4000" dirty="0"/>
              <a:t>Parenteral 1</a:t>
            </a:r>
            <a:r>
              <a:rPr lang="en-US" sz="4000" baseline="30000" dirty="0"/>
              <a:t>st</a:t>
            </a:r>
            <a:r>
              <a:rPr lang="en-US" sz="4000" dirty="0"/>
              <a:t> generation antipsychotic (e.g. haloperidol low dose IM or IV)</a:t>
            </a:r>
          </a:p>
          <a:p>
            <a:pPr marL="398463" lvl="1" indent="0">
              <a:buNone/>
              <a:defRPr/>
            </a:pPr>
            <a:endParaRPr lang="en-US" sz="3000" dirty="0"/>
          </a:p>
          <a:p>
            <a:pPr>
              <a:defRPr/>
            </a:pPr>
            <a:r>
              <a:rPr lang="en-US" sz="5000" dirty="0"/>
              <a:t>Schizophrenia or Mania </a:t>
            </a:r>
          </a:p>
          <a:p>
            <a:pPr marL="625475" lvl="1" indent="-227013">
              <a:buFont typeface="+mj-lt"/>
              <a:buAutoNum type="arabicPeriod"/>
              <a:defRPr/>
            </a:pPr>
            <a:r>
              <a:rPr lang="en-US" sz="4000" dirty="0"/>
              <a:t>Oral 2</a:t>
            </a:r>
            <a:r>
              <a:rPr lang="en-US" sz="4000" baseline="30000" dirty="0"/>
              <a:t>nd</a:t>
            </a:r>
            <a:r>
              <a:rPr lang="en-US" sz="4000" dirty="0"/>
              <a:t> generation antipsychotic alone (e.g. risperidone 2 mg, olanzapine 5-10 mg)</a:t>
            </a:r>
          </a:p>
          <a:p>
            <a:pPr marL="625475" lvl="1" indent="-227013">
              <a:buFont typeface="+mj-lt"/>
              <a:buAutoNum type="arabicPeriod"/>
              <a:defRPr/>
            </a:pPr>
            <a:r>
              <a:rPr lang="en-US" sz="4000" dirty="0"/>
              <a:t>Oral 1</a:t>
            </a:r>
            <a:r>
              <a:rPr lang="en-US" sz="4000" baseline="30000" dirty="0"/>
              <a:t>st</a:t>
            </a:r>
            <a:r>
              <a:rPr lang="en-US" sz="4000" dirty="0"/>
              <a:t> generation antipsychotic (e.g. haloperidol 2-10 mg with benzodiazepine)</a:t>
            </a:r>
          </a:p>
          <a:p>
            <a:pPr marL="625475" lvl="1" indent="-227013">
              <a:buFont typeface="+mj-lt"/>
              <a:buAutoNum type="arabicPeriod"/>
              <a:defRPr/>
            </a:pPr>
            <a:r>
              <a:rPr lang="en-US" sz="4000" dirty="0"/>
              <a:t>Parenteral 2</a:t>
            </a:r>
            <a:r>
              <a:rPr lang="en-US" sz="4000" baseline="30000" dirty="0"/>
              <a:t>nd</a:t>
            </a:r>
            <a:r>
              <a:rPr lang="en-US" sz="4000" dirty="0"/>
              <a:t> generation antipsychotic (e.g. olanzapine 10 mg IM)</a:t>
            </a:r>
          </a:p>
          <a:p>
            <a:pPr marL="625475" lvl="1" indent="-227013">
              <a:buFont typeface="+mj-lt"/>
              <a:buAutoNum type="arabicPeriod"/>
              <a:defRPr/>
            </a:pPr>
            <a:r>
              <a:rPr lang="en-US" sz="4000" dirty="0"/>
              <a:t>Parenteral 1</a:t>
            </a:r>
            <a:r>
              <a:rPr lang="en-US" sz="4000" baseline="30000" dirty="0"/>
              <a:t>st</a:t>
            </a:r>
            <a:r>
              <a:rPr lang="en-US" sz="4000" dirty="0"/>
              <a:t> generation antipsychotic (e.g. haloperidol 2-10 mg IM) along with benzodiazepine (e.g. lorazepam 1-2 mg)</a:t>
            </a:r>
            <a:endParaRPr lang="en-US" dirty="0"/>
          </a:p>
        </p:txBody>
      </p:sp>
      <p:sp>
        <p:nvSpPr>
          <p:cNvPr id="4" name="Slide Number Placeholder 3"/>
          <p:cNvSpPr>
            <a:spLocks noGrp="1"/>
          </p:cNvSpPr>
          <p:nvPr>
            <p:ph type="sldNum" sz="quarter" idx="12"/>
          </p:nvPr>
        </p:nvSpPr>
        <p:spPr/>
        <p:txBody>
          <a:bodyPr/>
          <a:lstStyle/>
          <a:p>
            <a:pPr defTabSz="914400" fontAlgn="base">
              <a:spcBef>
                <a:spcPct val="0"/>
              </a:spcBef>
              <a:spcAft>
                <a:spcPct val="0"/>
              </a:spcAft>
              <a:defRPr/>
            </a:pPr>
            <a:fld id="{864917BE-EE59-4B4D-A035-670EDBD25B49}" type="slidenum">
              <a:rPr lang="en-US">
                <a:latin typeface="Arial" charset="0"/>
                <a:cs typeface="Arial" charset="0"/>
              </a:rPr>
              <a:pPr defTabSz="914400" fontAlgn="base">
                <a:spcBef>
                  <a:spcPct val="0"/>
                </a:spcBef>
                <a:spcAft>
                  <a:spcPct val="0"/>
                </a:spcAft>
                <a:defRPr/>
              </a:pPr>
              <a:t>42</a:t>
            </a:fld>
            <a:endParaRPr lang="en-US" dirty="0">
              <a:latin typeface="Arial" charset="0"/>
              <a:cs typeface="Arial" charset="0"/>
            </a:endParaRPr>
          </a:p>
        </p:txBody>
      </p:sp>
      <p:sp>
        <p:nvSpPr>
          <p:cNvPr id="5" name="Rectangle 4">
            <a:extLst>
              <a:ext uri="{FF2B5EF4-FFF2-40B4-BE49-F238E27FC236}">
                <a16:creationId xmlns:a16="http://schemas.microsoft.com/office/drawing/2014/main" id="{8B56055F-758F-4662-AC32-BE68610F596C}"/>
              </a:ext>
            </a:extLst>
          </p:cNvPr>
          <p:cNvSpPr/>
          <p:nvPr/>
        </p:nvSpPr>
        <p:spPr>
          <a:xfrm>
            <a:off x="4343400" y="6278667"/>
            <a:ext cx="5885392" cy="430887"/>
          </a:xfrm>
          <a:prstGeom prst="rect">
            <a:avLst/>
          </a:prstGeom>
        </p:spPr>
        <p:txBody>
          <a:bodyPr wrap="square">
            <a:spAutoFit/>
          </a:bodyPr>
          <a:lstStyle/>
          <a:p>
            <a:pPr defTabSz="914400" fontAlgn="base">
              <a:spcBef>
                <a:spcPct val="0"/>
              </a:spcBef>
              <a:spcAft>
                <a:spcPct val="0"/>
              </a:spcAft>
              <a:defRPr/>
            </a:pPr>
            <a:r>
              <a:rPr lang="en-US" sz="1100" dirty="0">
                <a:solidFill>
                  <a:prstClr val="black"/>
                </a:solidFill>
                <a:latin typeface="Arial" charset="0"/>
                <a:cs typeface="Arial" charset="0"/>
              </a:rPr>
              <a:t>Wilson M.P. et al. The Psychopharmacology of Agitation.  Consensus Statement of the American Association for Emergency Psychiatry, Western J </a:t>
            </a:r>
            <a:r>
              <a:rPr lang="en-US" sz="1100" dirty="0" err="1">
                <a:solidFill>
                  <a:prstClr val="black"/>
                </a:solidFill>
                <a:latin typeface="Arial" charset="0"/>
                <a:cs typeface="Arial" charset="0"/>
              </a:rPr>
              <a:t>Emerg</a:t>
            </a:r>
            <a:r>
              <a:rPr lang="en-US" sz="1100" dirty="0">
                <a:solidFill>
                  <a:prstClr val="black"/>
                </a:solidFill>
                <a:latin typeface="Arial" charset="0"/>
                <a:cs typeface="Arial" charset="0"/>
              </a:rPr>
              <a:t> Med. 2012;13(1):26-34. </a:t>
            </a:r>
          </a:p>
        </p:txBody>
      </p:sp>
    </p:spTree>
    <p:extLst>
      <p:ext uri="{BB962C8B-B14F-4D97-AF65-F5344CB8AC3E}">
        <p14:creationId xmlns:p14="http://schemas.microsoft.com/office/powerpoint/2010/main" val="2285038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b="1" dirty="0"/>
              <a:t>Benzodiazepines</a:t>
            </a:r>
          </a:p>
        </p:txBody>
      </p:sp>
      <p:sp>
        <p:nvSpPr>
          <p:cNvPr id="35843" name="Rectangle 3"/>
          <p:cNvSpPr>
            <a:spLocks noGrp="1" noChangeArrowheads="1"/>
          </p:cNvSpPr>
          <p:nvPr>
            <p:ph idx="1"/>
          </p:nvPr>
        </p:nvSpPr>
        <p:spPr>
          <a:xfrm>
            <a:off x="232611" y="1355558"/>
            <a:ext cx="11591992" cy="4876800"/>
          </a:xfrm>
        </p:spPr>
        <p:txBody>
          <a:bodyPr/>
          <a:lstStyle/>
          <a:p>
            <a:pPr lvl="1" eaLnBrk="1" hangingPunct="1">
              <a:buFont typeface="Wingdings" panose="05000000000000000000" pitchFamily="2" charset="2"/>
              <a:buChar char="§"/>
            </a:pPr>
            <a:r>
              <a:rPr lang="en-US" sz="2800" dirty="0"/>
              <a:t>Benzodiazepines (BZDs) act by facilitating the activity of GABA</a:t>
            </a:r>
          </a:p>
          <a:p>
            <a:pPr marL="1147763" lvl="1" indent="-227013"/>
            <a:r>
              <a:rPr lang="en-US" sz="2400" dirty="0"/>
              <a:t>GABA is a major inhibitory neurotransmitter</a:t>
            </a:r>
          </a:p>
          <a:p>
            <a:pPr lvl="1" eaLnBrk="1" hangingPunct="1">
              <a:buFont typeface="Wingdings" panose="05000000000000000000" pitchFamily="2" charset="2"/>
              <a:buChar char="§"/>
            </a:pPr>
            <a:r>
              <a:rPr lang="en-US" sz="2800" dirty="0"/>
              <a:t>Therapeutic effects appears linked to decreased arousal</a:t>
            </a:r>
            <a:endParaRPr lang="en-US" sz="2400" dirty="0"/>
          </a:p>
          <a:p>
            <a:pPr marL="1147763" lvl="1"/>
            <a:r>
              <a:rPr lang="en-US" sz="2400" dirty="0"/>
              <a:t>Little benefit for psychiatric symptoms other than anxiety</a:t>
            </a:r>
          </a:p>
          <a:p>
            <a:pPr lvl="1" eaLnBrk="1" hangingPunct="1">
              <a:buFont typeface="Wingdings" panose="05000000000000000000" pitchFamily="2" charset="2"/>
              <a:buChar char="§"/>
            </a:pPr>
            <a:r>
              <a:rPr lang="en-US" sz="2800" dirty="0"/>
              <a:t>Long history of use in the management of acute agitation</a:t>
            </a:r>
          </a:p>
          <a:p>
            <a:pPr marL="1147763" lvl="1" eaLnBrk="1" hangingPunct="1"/>
            <a:r>
              <a:rPr lang="en-US" sz="2400" dirty="0"/>
              <a:t>Individually</a:t>
            </a:r>
          </a:p>
          <a:p>
            <a:pPr marL="1147763" lvl="1" eaLnBrk="1" hangingPunct="1"/>
            <a:r>
              <a:rPr lang="en-US" sz="2400" dirty="0"/>
              <a:t>Combination with antipsychotics (</a:t>
            </a:r>
            <a:r>
              <a:rPr lang="en-US" sz="2400" i="1" dirty="0"/>
              <a:t>except</a:t>
            </a:r>
            <a:r>
              <a:rPr lang="en-US" sz="2400" dirty="0"/>
              <a:t> IM olanzapine)</a:t>
            </a:r>
          </a:p>
          <a:p>
            <a:pPr marL="1147763" lvl="1" eaLnBrk="1" hangingPunct="1"/>
            <a:r>
              <a:rPr lang="en-US" sz="2400" dirty="0"/>
              <a:t>Preferred in a patient in whom agitation is secondary to alcohol or sedative withdrawal</a:t>
            </a:r>
          </a:p>
        </p:txBody>
      </p:sp>
      <p:sp>
        <p:nvSpPr>
          <p:cNvPr id="3891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758A690-6CC5-4A1B-B0AD-907F1894B4F6}" type="slidenum">
              <a:rPr lang="en-US" smtClean="0"/>
              <a:pPr eaLnBrk="1" hangingPunct="1">
                <a:defRPr/>
              </a:pPr>
              <a:t>43</a:t>
            </a:fld>
            <a:endParaRPr lang="en-US"/>
          </a:p>
        </p:txBody>
      </p:sp>
      <p:sp>
        <p:nvSpPr>
          <p:cNvPr id="2" name="Rectangle 1">
            <a:extLst>
              <a:ext uri="{FF2B5EF4-FFF2-40B4-BE49-F238E27FC236}">
                <a16:creationId xmlns:a16="http://schemas.microsoft.com/office/drawing/2014/main" id="{5D01DECF-E349-42D0-8523-5BB049D66C09}"/>
              </a:ext>
            </a:extLst>
          </p:cNvPr>
          <p:cNvSpPr/>
          <p:nvPr/>
        </p:nvSpPr>
        <p:spPr>
          <a:xfrm>
            <a:off x="2509882" y="6078469"/>
            <a:ext cx="9314721" cy="307777"/>
          </a:xfrm>
          <a:prstGeom prst="rect">
            <a:avLst/>
          </a:prstGeom>
        </p:spPr>
        <p:txBody>
          <a:bodyPr wrap="square">
            <a:spAutoFit/>
          </a:bodyPr>
          <a:lstStyle/>
          <a:p>
            <a:r>
              <a:rPr lang="en-US" sz="1400" dirty="0"/>
              <a:t>Zaman et al. Benzodiazepines for psychosis-induced aggression or agitation. Cochrane Database </a:t>
            </a:r>
            <a:r>
              <a:rPr lang="en-US" sz="1400" dirty="0" err="1"/>
              <a:t>Syst</a:t>
            </a:r>
            <a:r>
              <a:rPr lang="en-US" sz="1400" dirty="0"/>
              <a:t> Rev. 2017;12:Cd003079</a:t>
            </a:r>
          </a:p>
        </p:txBody>
      </p:sp>
    </p:spTree>
    <p:extLst>
      <p:ext uri="{BB962C8B-B14F-4D97-AF65-F5344CB8AC3E}">
        <p14:creationId xmlns:p14="http://schemas.microsoft.com/office/powerpoint/2010/main" val="31121943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anim calcmode="lin" valueType="num">
                                      <p:cBhvr additive="base">
                                        <p:cTn id="7"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5843">
                                            <p:txEl>
                                              <p:pRg st="3" end="3"/>
                                            </p:txEl>
                                          </p:spTgt>
                                        </p:tgtEl>
                                        <p:attrNameLst>
                                          <p:attrName>style.visibility</p:attrName>
                                        </p:attrNameLst>
                                      </p:cBhvr>
                                      <p:to>
                                        <p:strVal val="visible"/>
                                      </p:to>
                                    </p:set>
                                    <p:anim calcmode="lin" valueType="num">
                                      <p:cBhvr additive="base">
                                        <p:cTn id="11" dur="500" fill="hold"/>
                                        <p:tgtEl>
                                          <p:spTgt spid="35843">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58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35843">
                                            <p:txEl>
                                              <p:pRg st="4" end="4"/>
                                            </p:txEl>
                                          </p:spTgt>
                                        </p:tgtEl>
                                        <p:attrNameLst>
                                          <p:attrName>style.visibility</p:attrName>
                                        </p:attrNameLst>
                                      </p:cBhvr>
                                      <p:to>
                                        <p:strVal val="visible"/>
                                      </p:to>
                                    </p:set>
                                    <p:anim calcmode="lin" valueType="num">
                                      <p:cBhvr additive="base">
                                        <p:cTn id="17" dur="5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5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5843">
                                            <p:txEl>
                                              <p:pRg st="5" end="5"/>
                                            </p:txEl>
                                          </p:spTgt>
                                        </p:tgtEl>
                                        <p:attrNameLst>
                                          <p:attrName>style.visibility</p:attrName>
                                        </p:attrNameLst>
                                      </p:cBhvr>
                                      <p:to>
                                        <p:strVal val="visible"/>
                                      </p:to>
                                    </p:set>
                                    <p:anim calcmode="lin" valueType="num">
                                      <p:cBhvr additive="base">
                                        <p:cTn id="23" dur="500" fill="hold"/>
                                        <p:tgtEl>
                                          <p:spTgt spid="3584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5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5843">
                                            <p:txEl>
                                              <p:pRg st="6" end="6"/>
                                            </p:txEl>
                                          </p:spTgt>
                                        </p:tgtEl>
                                        <p:attrNameLst>
                                          <p:attrName>style.visibility</p:attrName>
                                        </p:attrNameLst>
                                      </p:cBhvr>
                                      <p:to>
                                        <p:strVal val="visible"/>
                                      </p:to>
                                    </p:set>
                                    <p:anim calcmode="lin" valueType="num">
                                      <p:cBhvr additive="base">
                                        <p:cTn id="29" dur="5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584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5843">
                                            <p:txEl>
                                              <p:pRg st="7" end="7"/>
                                            </p:txEl>
                                          </p:spTgt>
                                        </p:tgtEl>
                                        <p:attrNameLst>
                                          <p:attrName>style.visibility</p:attrName>
                                        </p:attrNameLst>
                                      </p:cBhvr>
                                      <p:to>
                                        <p:strVal val="visible"/>
                                      </p:to>
                                    </p:set>
                                    <p:anim calcmode="lin" valueType="num">
                                      <p:cBhvr additive="base">
                                        <p:cTn id="35" dur="5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584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dirty="0"/>
              <a:t>Benzodiazepines</a:t>
            </a:r>
          </a:p>
        </p:txBody>
      </p:sp>
      <p:sp>
        <p:nvSpPr>
          <p:cNvPr id="36867" name="Rectangle 3"/>
          <p:cNvSpPr>
            <a:spLocks noGrp="1" noChangeArrowheads="1"/>
          </p:cNvSpPr>
          <p:nvPr>
            <p:ph idx="1"/>
          </p:nvPr>
        </p:nvSpPr>
        <p:spPr>
          <a:xfrm>
            <a:off x="609600" y="1600201"/>
            <a:ext cx="10972800" cy="3990473"/>
          </a:xfrm>
        </p:spPr>
        <p:txBody>
          <a:bodyPr/>
          <a:lstStyle/>
          <a:p>
            <a:pPr eaLnBrk="1" hangingPunct="1"/>
            <a:r>
              <a:rPr lang="en-US" sz="2800" dirty="0" err="1"/>
              <a:t>Lorazepam</a:t>
            </a:r>
            <a:endParaRPr lang="en-US" sz="2800" dirty="0"/>
          </a:p>
          <a:p>
            <a:pPr lvl="1" eaLnBrk="1" hangingPunct="1"/>
            <a:r>
              <a:rPr lang="en-US" sz="2400" dirty="0"/>
              <a:t>Only BZD with complete and rapid IM absorption</a:t>
            </a:r>
          </a:p>
          <a:p>
            <a:pPr lvl="1" eaLnBrk="1" hangingPunct="1"/>
            <a:r>
              <a:rPr lang="en-US" sz="2400" dirty="0"/>
              <a:t>No involvement of P450 system</a:t>
            </a:r>
          </a:p>
          <a:p>
            <a:pPr lvl="1" eaLnBrk="1" hangingPunct="1"/>
            <a:r>
              <a:rPr lang="en-US" sz="2400" dirty="0"/>
              <a:t>IM or sublingual administration</a:t>
            </a:r>
          </a:p>
          <a:p>
            <a:pPr lvl="2" eaLnBrk="1" hangingPunct="1"/>
            <a:r>
              <a:rPr lang="en-US" sz="2400" dirty="0"/>
              <a:t>60-90 minutes until peak plasma concentration</a:t>
            </a:r>
          </a:p>
          <a:p>
            <a:pPr lvl="2" eaLnBrk="1" hangingPunct="1"/>
            <a:r>
              <a:rPr lang="en-US" sz="2400" dirty="0"/>
              <a:t>8-10 hour duration of effect</a:t>
            </a:r>
          </a:p>
          <a:p>
            <a:pPr lvl="2" eaLnBrk="1" hangingPunct="1"/>
            <a:r>
              <a:rPr lang="en-US" sz="2400" dirty="0"/>
              <a:t>12-15 hour elimination half-life</a:t>
            </a:r>
          </a:p>
          <a:p>
            <a:pPr lvl="1" eaLnBrk="1" hangingPunct="1"/>
            <a:r>
              <a:rPr lang="en-US" sz="2400" dirty="0"/>
              <a:t>Studies suggest that lorazepam 2 mg is at least as effective as haloperidol in controlling acute agitation</a:t>
            </a:r>
            <a:r>
              <a:rPr lang="en-US" sz="2400" baseline="30000" dirty="0"/>
              <a:t>1-2</a:t>
            </a:r>
          </a:p>
        </p:txBody>
      </p:sp>
      <p:sp>
        <p:nvSpPr>
          <p:cNvPr id="3994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908B195-57BC-49FB-91CE-972CF6E59EDE}" type="slidenum">
              <a:rPr lang="en-US" smtClean="0"/>
              <a:pPr eaLnBrk="1" hangingPunct="1">
                <a:defRPr/>
              </a:pPr>
              <a:t>44</a:t>
            </a:fld>
            <a:endParaRPr lang="en-US"/>
          </a:p>
        </p:txBody>
      </p:sp>
      <p:sp>
        <p:nvSpPr>
          <p:cNvPr id="2" name="Rectangle 1">
            <a:extLst>
              <a:ext uri="{FF2B5EF4-FFF2-40B4-BE49-F238E27FC236}">
                <a16:creationId xmlns:a16="http://schemas.microsoft.com/office/drawing/2014/main" id="{F4928E19-5156-465C-BB03-8A88D2C5967A}"/>
              </a:ext>
            </a:extLst>
          </p:cNvPr>
          <p:cNvSpPr/>
          <p:nvPr/>
        </p:nvSpPr>
        <p:spPr>
          <a:xfrm>
            <a:off x="2622884" y="5970278"/>
            <a:ext cx="9087852" cy="738664"/>
          </a:xfrm>
          <a:prstGeom prst="rect">
            <a:avLst/>
          </a:prstGeom>
        </p:spPr>
        <p:txBody>
          <a:bodyPr wrap="square">
            <a:spAutoFit/>
          </a:bodyPr>
          <a:lstStyle/>
          <a:p>
            <a:r>
              <a:rPr lang="en-US" sz="1400" baseline="30000" dirty="0"/>
              <a:t>1</a:t>
            </a:r>
            <a:r>
              <a:rPr lang="en-US" sz="1400" dirty="0"/>
              <a:t>Allen MH. Managing the agitated psychotic patient: a reappraisal of the evidence. J </a:t>
            </a:r>
            <a:r>
              <a:rPr lang="en-US" sz="1400" dirty="0" err="1"/>
              <a:t>Clin</a:t>
            </a:r>
            <a:r>
              <a:rPr lang="en-US" sz="1400" dirty="0"/>
              <a:t> Psychiatry 2000;61(S14):S1-S20</a:t>
            </a:r>
          </a:p>
          <a:p>
            <a:r>
              <a:rPr lang="en-US" sz="1400" baseline="30000" dirty="0"/>
              <a:t>2</a:t>
            </a:r>
            <a:r>
              <a:rPr lang="en-US" sz="1400" dirty="0"/>
              <a:t>Battaglia et al. Haloperidol, lorazepam, or both for psychotic agitation? A multicenter, prospective, double-blind, emergency department study. Am J </a:t>
            </a:r>
            <a:r>
              <a:rPr lang="en-US" sz="1400" dirty="0" err="1"/>
              <a:t>Emerg</a:t>
            </a:r>
            <a:r>
              <a:rPr lang="en-US" sz="1400" dirty="0"/>
              <a:t> Med 1997;15:335–340</a:t>
            </a:r>
          </a:p>
        </p:txBody>
      </p:sp>
    </p:spTree>
    <p:extLst>
      <p:ext uri="{BB962C8B-B14F-4D97-AF65-F5344CB8AC3E}">
        <p14:creationId xmlns:p14="http://schemas.microsoft.com/office/powerpoint/2010/main" val="11667906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anim calcmode="lin" valueType="num">
                                      <p:cBhvr additive="base">
                                        <p:cTn id="7"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6867">
                                            <p:txEl>
                                              <p:pRg st="2" end="2"/>
                                            </p:txEl>
                                          </p:spTgt>
                                        </p:tgtEl>
                                        <p:attrNameLst>
                                          <p:attrName>style.visibility</p:attrName>
                                        </p:attrNameLst>
                                      </p:cBhvr>
                                      <p:to>
                                        <p:strVal val="visible"/>
                                      </p:to>
                                    </p:set>
                                    <p:anim calcmode="lin" valueType="num">
                                      <p:cBhvr additive="base">
                                        <p:cTn id="13"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anim calcmode="lin" valueType="num">
                                      <p:cBhvr additive="base">
                                        <p:cTn id="19" dur="500" fill="hold"/>
                                        <p:tgtEl>
                                          <p:spTgt spid="368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36867">
                                            <p:txEl>
                                              <p:pRg st="4" end="4"/>
                                            </p:txEl>
                                          </p:spTgt>
                                        </p:tgtEl>
                                        <p:attrNameLst>
                                          <p:attrName>style.visibility</p:attrName>
                                        </p:attrNameLst>
                                      </p:cBhvr>
                                      <p:to>
                                        <p:strVal val="visible"/>
                                      </p:to>
                                    </p:set>
                                    <p:anim calcmode="lin" valueType="num">
                                      <p:cBhvr additive="base">
                                        <p:cTn id="23"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6867">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36867">
                                            <p:txEl>
                                              <p:pRg st="5" end="5"/>
                                            </p:txEl>
                                          </p:spTgt>
                                        </p:tgtEl>
                                        <p:attrNameLst>
                                          <p:attrName>style.visibility</p:attrName>
                                        </p:attrNameLst>
                                      </p:cBhvr>
                                      <p:to>
                                        <p:strVal val="visible"/>
                                      </p:to>
                                    </p:set>
                                    <p:anim calcmode="lin" valueType="num">
                                      <p:cBhvr additive="base">
                                        <p:cTn id="27" dur="500" fill="hold"/>
                                        <p:tgtEl>
                                          <p:spTgt spid="36867">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6867">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36867">
                                            <p:txEl>
                                              <p:pRg st="6" end="6"/>
                                            </p:txEl>
                                          </p:spTgt>
                                        </p:tgtEl>
                                        <p:attrNameLst>
                                          <p:attrName>style.visibility</p:attrName>
                                        </p:attrNameLst>
                                      </p:cBhvr>
                                      <p:to>
                                        <p:strVal val="visible"/>
                                      </p:to>
                                    </p:set>
                                    <p:anim calcmode="lin" valueType="num">
                                      <p:cBhvr additive="base">
                                        <p:cTn id="31" dur="500" fill="hold"/>
                                        <p:tgtEl>
                                          <p:spTgt spid="36867">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6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6867">
                                            <p:txEl>
                                              <p:pRg st="7" end="7"/>
                                            </p:txEl>
                                          </p:spTgt>
                                        </p:tgtEl>
                                        <p:attrNameLst>
                                          <p:attrName>style.visibility</p:attrName>
                                        </p:attrNameLst>
                                      </p:cBhvr>
                                      <p:to>
                                        <p:strVal val="visible"/>
                                      </p:to>
                                    </p:set>
                                    <p:anim calcmode="lin" valueType="num">
                                      <p:cBhvr additive="base">
                                        <p:cTn id="37" dur="500" fill="hold"/>
                                        <p:tgtEl>
                                          <p:spTgt spid="3686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686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b="1" dirty="0"/>
              <a:t>Benzodiazepines</a:t>
            </a:r>
          </a:p>
        </p:txBody>
      </p:sp>
      <p:sp>
        <p:nvSpPr>
          <p:cNvPr id="38915" name="Rectangle 3"/>
          <p:cNvSpPr>
            <a:spLocks noGrp="1" noChangeArrowheads="1"/>
          </p:cNvSpPr>
          <p:nvPr>
            <p:ph idx="1"/>
          </p:nvPr>
        </p:nvSpPr>
        <p:spPr/>
        <p:txBody>
          <a:bodyPr/>
          <a:lstStyle/>
          <a:p>
            <a:pPr eaLnBrk="1" hangingPunct="1"/>
            <a:r>
              <a:rPr lang="en-US" sz="2800" dirty="0"/>
              <a:t>Side effects</a:t>
            </a:r>
          </a:p>
          <a:p>
            <a:pPr lvl="1" eaLnBrk="1" hangingPunct="1"/>
            <a:r>
              <a:rPr lang="en-US" sz="2400" dirty="0"/>
              <a:t>Excessive sedation</a:t>
            </a:r>
          </a:p>
          <a:p>
            <a:pPr lvl="2" eaLnBrk="1" hangingPunct="1"/>
            <a:r>
              <a:rPr lang="en-US" sz="2400" dirty="0"/>
              <a:t>Additive with other CNS depressants</a:t>
            </a:r>
          </a:p>
          <a:p>
            <a:pPr lvl="1" eaLnBrk="1" hangingPunct="1"/>
            <a:r>
              <a:rPr lang="en-US" sz="2400" dirty="0"/>
              <a:t>Respiratory depression</a:t>
            </a:r>
          </a:p>
          <a:p>
            <a:pPr lvl="2" eaLnBrk="1" hangingPunct="1"/>
            <a:r>
              <a:rPr lang="en-US" sz="2400" dirty="0"/>
              <a:t>BZDs avoided in patients at risk for CO</a:t>
            </a:r>
            <a:r>
              <a:rPr lang="en-US" sz="2400" baseline="-25000" dirty="0"/>
              <a:t>2</a:t>
            </a:r>
            <a:r>
              <a:rPr lang="en-US" sz="2400" dirty="0"/>
              <a:t> retention</a:t>
            </a:r>
          </a:p>
          <a:p>
            <a:pPr lvl="1" eaLnBrk="1" hangingPunct="1"/>
            <a:r>
              <a:rPr lang="en-US" sz="2400" dirty="0"/>
              <a:t>Paradoxical disinhibition</a:t>
            </a:r>
          </a:p>
          <a:p>
            <a:pPr lvl="2" eaLnBrk="1" hangingPunct="1"/>
            <a:r>
              <a:rPr lang="en-US" sz="2400" dirty="0"/>
              <a:t>More likely with high doses in patients with structure brain damage, mental retardation or dementia</a:t>
            </a:r>
          </a:p>
          <a:p>
            <a:pPr lvl="1" eaLnBrk="1" hangingPunct="1"/>
            <a:r>
              <a:rPr lang="en-US" sz="2400" dirty="0"/>
              <a:t>Ataxia</a:t>
            </a:r>
          </a:p>
        </p:txBody>
      </p:sp>
      <p:sp>
        <p:nvSpPr>
          <p:cNvPr id="4096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D779A00-938C-4CDF-A49F-4096F15421E3}" type="slidenum">
              <a:rPr lang="en-US" smtClean="0"/>
              <a:pPr eaLnBrk="1" hangingPunct="1">
                <a:defRPr/>
              </a:pPr>
              <a:t>45</a:t>
            </a:fld>
            <a:endParaRPr lang="en-US"/>
          </a:p>
        </p:txBody>
      </p:sp>
    </p:spTree>
    <p:extLst>
      <p:ext uri="{BB962C8B-B14F-4D97-AF65-F5344CB8AC3E}">
        <p14:creationId xmlns:p14="http://schemas.microsoft.com/office/powerpoint/2010/main" val="153298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8915">
                                            <p:txEl>
                                              <p:pRg st="3" end="3"/>
                                            </p:txEl>
                                          </p:spTgt>
                                        </p:tgtEl>
                                        <p:attrNameLst>
                                          <p:attrName>style.visibility</p:attrName>
                                        </p:attrNameLst>
                                      </p:cBhvr>
                                      <p:to>
                                        <p:strVal val="visible"/>
                                      </p:to>
                                    </p:set>
                                    <p:anim calcmode="lin" valueType="num">
                                      <p:cBhvr additive="base">
                                        <p:cTn id="7"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3" end="3"/>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8915">
                                            <p:txEl>
                                              <p:pRg st="4" end="4"/>
                                            </p:txEl>
                                          </p:spTgt>
                                        </p:tgtEl>
                                        <p:attrNameLst>
                                          <p:attrName>style.visibility</p:attrName>
                                        </p:attrNameLst>
                                      </p:cBhvr>
                                      <p:to>
                                        <p:strVal val="visible"/>
                                      </p:to>
                                    </p:set>
                                    <p:anim calcmode="lin" valueType="num">
                                      <p:cBhvr additive="base">
                                        <p:cTn id="11"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8915">
                                            <p:txEl>
                                              <p:pRg st="5" end="5"/>
                                            </p:txEl>
                                          </p:spTgt>
                                        </p:tgtEl>
                                        <p:attrNameLst>
                                          <p:attrName>style.visibility</p:attrName>
                                        </p:attrNameLst>
                                      </p:cBhvr>
                                      <p:to>
                                        <p:strVal val="visible"/>
                                      </p:to>
                                    </p:set>
                                    <p:anim calcmode="lin" valueType="num">
                                      <p:cBhvr additive="base">
                                        <p:cTn id="17" dur="500" fill="hold"/>
                                        <p:tgtEl>
                                          <p:spTgt spid="38915">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8915">
                                            <p:txEl>
                                              <p:pRg st="5" end="5"/>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8915">
                                            <p:txEl>
                                              <p:pRg st="6" end="6"/>
                                            </p:txEl>
                                          </p:spTgt>
                                        </p:tgtEl>
                                        <p:attrNameLst>
                                          <p:attrName>style.visibility</p:attrName>
                                        </p:attrNameLst>
                                      </p:cBhvr>
                                      <p:to>
                                        <p:strVal val="visible"/>
                                      </p:to>
                                    </p:set>
                                    <p:anim calcmode="lin" valueType="num">
                                      <p:cBhvr additive="base">
                                        <p:cTn id="21" dur="5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38915">
                                            <p:txEl>
                                              <p:pRg st="7" end="7"/>
                                            </p:txEl>
                                          </p:spTgt>
                                        </p:tgtEl>
                                        <p:attrNameLst>
                                          <p:attrName>style.visibility</p:attrName>
                                        </p:attrNameLst>
                                      </p:cBhvr>
                                      <p:to>
                                        <p:strVal val="visible"/>
                                      </p:to>
                                    </p:set>
                                    <p:anim calcmode="lin" valueType="num">
                                      <p:cBhvr additive="base">
                                        <p:cTn id="27" dur="500" fill="hold"/>
                                        <p:tgtEl>
                                          <p:spTgt spid="38915">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891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b="1" dirty="0"/>
              <a:t>Typical Antipsychotics</a:t>
            </a:r>
          </a:p>
        </p:txBody>
      </p:sp>
      <p:sp>
        <p:nvSpPr>
          <p:cNvPr id="39939" name="Rectangle 3"/>
          <p:cNvSpPr>
            <a:spLocks noGrp="1" noChangeArrowheads="1"/>
          </p:cNvSpPr>
          <p:nvPr>
            <p:ph idx="1"/>
          </p:nvPr>
        </p:nvSpPr>
        <p:spPr/>
        <p:txBody>
          <a:bodyPr/>
          <a:lstStyle/>
          <a:p>
            <a:pPr lvl="1" eaLnBrk="1" hangingPunct="1">
              <a:lnSpc>
                <a:spcPct val="90000"/>
              </a:lnSpc>
            </a:pPr>
            <a:r>
              <a:rPr lang="en-US" sz="2800" dirty="0"/>
              <a:t>Dopamine antagonist</a:t>
            </a:r>
          </a:p>
          <a:p>
            <a:pPr lvl="2" eaLnBrk="1" hangingPunct="1">
              <a:lnSpc>
                <a:spcPct val="90000"/>
              </a:lnSpc>
            </a:pPr>
            <a:r>
              <a:rPr lang="en-US" sz="2400" dirty="0"/>
              <a:t>Positive</a:t>
            </a:r>
          </a:p>
          <a:p>
            <a:pPr lvl="3" eaLnBrk="1" hangingPunct="1">
              <a:lnSpc>
                <a:spcPct val="90000"/>
              </a:lnSpc>
            </a:pPr>
            <a:r>
              <a:rPr lang="en-US" sz="2400" dirty="0"/>
              <a:t>Antipsychotic</a:t>
            </a:r>
          </a:p>
          <a:p>
            <a:pPr lvl="3" eaLnBrk="1" hangingPunct="1">
              <a:lnSpc>
                <a:spcPct val="90000"/>
              </a:lnSpc>
            </a:pPr>
            <a:r>
              <a:rPr lang="en-US" sz="2400" dirty="0"/>
              <a:t>Anti-agitation</a:t>
            </a:r>
          </a:p>
          <a:p>
            <a:pPr lvl="2" eaLnBrk="1" hangingPunct="1">
              <a:lnSpc>
                <a:spcPct val="90000"/>
              </a:lnSpc>
            </a:pPr>
            <a:r>
              <a:rPr lang="en-US" sz="2400" dirty="0"/>
              <a:t>Negative</a:t>
            </a:r>
          </a:p>
          <a:p>
            <a:pPr lvl="3" eaLnBrk="1" hangingPunct="1">
              <a:lnSpc>
                <a:spcPct val="90000"/>
              </a:lnSpc>
            </a:pPr>
            <a:r>
              <a:rPr lang="en-US" sz="2400" dirty="0"/>
              <a:t>Extrapyramidal symptoms (EPS)</a:t>
            </a:r>
          </a:p>
          <a:p>
            <a:pPr lvl="3" eaLnBrk="1" hangingPunct="1">
              <a:lnSpc>
                <a:spcPct val="90000"/>
              </a:lnSpc>
            </a:pPr>
            <a:r>
              <a:rPr lang="en-US" sz="2400" dirty="0"/>
              <a:t>Neuroleptic Malignant Syndrome (NMS)</a:t>
            </a:r>
          </a:p>
          <a:p>
            <a:pPr lvl="1" eaLnBrk="1" hangingPunct="1">
              <a:lnSpc>
                <a:spcPct val="90000"/>
              </a:lnSpc>
            </a:pPr>
            <a:r>
              <a:rPr lang="en-US" sz="2400" dirty="0"/>
              <a:t>Many authors consider typical antipsychotics the treatment of choice in acute agitation, especially in the setting of delirium</a:t>
            </a:r>
          </a:p>
          <a:p>
            <a:pPr eaLnBrk="1" hangingPunct="1">
              <a:lnSpc>
                <a:spcPct val="90000"/>
              </a:lnSpc>
            </a:pPr>
            <a:endParaRPr lang="en-US" dirty="0"/>
          </a:p>
        </p:txBody>
      </p:sp>
      <p:sp>
        <p:nvSpPr>
          <p:cNvPr id="4198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593EC04-5194-4BD6-BCC1-F4411A94D58B}" type="slidenum">
              <a:rPr lang="en-US" smtClean="0"/>
              <a:pPr eaLnBrk="1" hangingPunct="1">
                <a:defRPr/>
              </a:pPr>
              <a:t>46</a:t>
            </a:fld>
            <a:endParaRPr lang="en-US"/>
          </a:p>
        </p:txBody>
      </p:sp>
    </p:spTree>
    <p:extLst>
      <p:ext uri="{BB962C8B-B14F-4D97-AF65-F5344CB8AC3E}">
        <p14:creationId xmlns:p14="http://schemas.microsoft.com/office/powerpoint/2010/main" val="1692269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9939">
                                            <p:txEl>
                                              <p:pRg st="2" end="2"/>
                                            </p:txEl>
                                          </p:spTgt>
                                        </p:tgtEl>
                                        <p:attrNameLst>
                                          <p:attrName>style.visibility</p:attrName>
                                        </p:attrNameLst>
                                      </p:cBhvr>
                                      <p:to>
                                        <p:strVal val="visible"/>
                                      </p:to>
                                    </p:set>
                                    <p:anim calcmode="lin" valueType="num">
                                      <p:cBhvr additive="base">
                                        <p:cTn id="7"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9939">
                                            <p:txEl>
                                              <p:pRg st="3" end="3"/>
                                            </p:txEl>
                                          </p:spTgt>
                                        </p:tgtEl>
                                        <p:attrNameLst>
                                          <p:attrName>style.visibility</p:attrName>
                                        </p:attrNameLst>
                                      </p:cBhvr>
                                      <p:to>
                                        <p:strVal val="visible"/>
                                      </p:to>
                                    </p:set>
                                    <p:anim calcmode="lin" valueType="num">
                                      <p:cBhvr additive="base">
                                        <p:cTn id="11" dur="500" fill="hold"/>
                                        <p:tgtEl>
                                          <p:spTgt spid="3993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9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9939">
                                            <p:txEl>
                                              <p:pRg st="5" end="5"/>
                                            </p:txEl>
                                          </p:spTgt>
                                        </p:tgtEl>
                                        <p:attrNameLst>
                                          <p:attrName>style.visibility</p:attrName>
                                        </p:attrNameLst>
                                      </p:cBhvr>
                                      <p:to>
                                        <p:strVal val="visible"/>
                                      </p:to>
                                    </p:set>
                                    <p:anim calcmode="lin" valueType="num">
                                      <p:cBhvr additive="base">
                                        <p:cTn id="17" dur="500" fill="hold"/>
                                        <p:tgtEl>
                                          <p:spTgt spid="39939">
                                            <p:txEl>
                                              <p:pRg st="5" end="5"/>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9939">
                                            <p:txEl>
                                              <p:pRg st="5" end="5"/>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39939">
                                            <p:txEl>
                                              <p:pRg st="6" end="6"/>
                                            </p:txEl>
                                          </p:spTgt>
                                        </p:tgtEl>
                                        <p:attrNameLst>
                                          <p:attrName>style.visibility</p:attrName>
                                        </p:attrNameLst>
                                      </p:cBhvr>
                                      <p:to>
                                        <p:strVal val="visible"/>
                                      </p:to>
                                    </p:set>
                                    <p:anim calcmode="lin" valueType="num">
                                      <p:cBhvr additive="base">
                                        <p:cTn id="21" dur="500" fill="hold"/>
                                        <p:tgtEl>
                                          <p:spTgt spid="39939">
                                            <p:txEl>
                                              <p:pRg st="6" end="6"/>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99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39939">
                                            <p:txEl>
                                              <p:pRg st="7" end="7"/>
                                            </p:txEl>
                                          </p:spTgt>
                                        </p:tgtEl>
                                        <p:attrNameLst>
                                          <p:attrName>style.visibility</p:attrName>
                                        </p:attrNameLst>
                                      </p:cBhvr>
                                      <p:to>
                                        <p:strVal val="visible"/>
                                      </p:to>
                                    </p:set>
                                    <p:anim calcmode="lin" valueType="num">
                                      <p:cBhvr additive="base">
                                        <p:cTn id="27" dur="500" fill="hold"/>
                                        <p:tgtEl>
                                          <p:spTgt spid="39939">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993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09600" y="274638"/>
            <a:ext cx="10972800" cy="1020762"/>
          </a:xfrm>
        </p:spPr>
        <p:txBody>
          <a:bodyPr/>
          <a:lstStyle/>
          <a:p>
            <a:pPr eaLnBrk="1" hangingPunct="1"/>
            <a:r>
              <a:rPr lang="en-US" b="1" dirty="0"/>
              <a:t>Typical</a:t>
            </a:r>
            <a:r>
              <a:rPr lang="en-US" dirty="0"/>
              <a:t> </a:t>
            </a:r>
            <a:r>
              <a:rPr lang="en-US" b="1" dirty="0"/>
              <a:t>Antipsychotics</a:t>
            </a:r>
          </a:p>
        </p:txBody>
      </p:sp>
      <p:sp>
        <p:nvSpPr>
          <p:cNvPr id="40963" name="Rectangle 3"/>
          <p:cNvSpPr>
            <a:spLocks noGrp="1" noChangeArrowheads="1"/>
          </p:cNvSpPr>
          <p:nvPr>
            <p:ph idx="1"/>
          </p:nvPr>
        </p:nvSpPr>
        <p:spPr>
          <a:xfrm>
            <a:off x="609600" y="1182768"/>
            <a:ext cx="10972800" cy="4632495"/>
          </a:xfrm>
        </p:spPr>
        <p:txBody>
          <a:bodyPr/>
          <a:lstStyle/>
          <a:p>
            <a:pPr eaLnBrk="1" hangingPunct="1">
              <a:lnSpc>
                <a:spcPct val="90000"/>
              </a:lnSpc>
            </a:pPr>
            <a:r>
              <a:rPr lang="en-US" sz="2400" dirty="0"/>
              <a:t>Low potency</a:t>
            </a:r>
            <a:endParaRPr lang="en-US" sz="2800" dirty="0"/>
          </a:p>
          <a:p>
            <a:pPr lvl="1" eaLnBrk="1" hangingPunct="1">
              <a:lnSpc>
                <a:spcPct val="90000"/>
              </a:lnSpc>
            </a:pPr>
            <a:r>
              <a:rPr lang="en-US" sz="2000" dirty="0"/>
              <a:t>Not recommended</a:t>
            </a:r>
            <a:endParaRPr lang="en-US" sz="2400" dirty="0"/>
          </a:p>
          <a:p>
            <a:pPr eaLnBrk="1" hangingPunct="1">
              <a:lnSpc>
                <a:spcPct val="90000"/>
              </a:lnSpc>
            </a:pPr>
            <a:r>
              <a:rPr lang="en-US" sz="2400" dirty="0"/>
              <a:t>High potency - </a:t>
            </a:r>
            <a:r>
              <a:rPr lang="en-US" sz="2400" b="1" dirty="0"/>
              <a:t>Haloperidol</a:t>
            </a:r>
          </a:p>
          <a:p>
            <a:pPr lvl="1" eaLnBrk="1" hangingPunct="1">
              <a:lnSpc>
                <a:spcPct val="90000"/>
              </a:lnSpc>
            </a:pPr>
            <a:r>
              <a:rPr lang="en-US" sz="2000" dirty="0"/>
              <a:t>Virtually no anticholinergic properties</a:t>
            </a:r>
          </a:p>
          <a:p>
            <a:pPr lvl="1" eaLnBrk="1" hangingPunct="1">
              <a:lnSpc>
                <a:spcPct val="90000"/>
              </a:lnSpc>
            </a:pPr>
            <a:r>
              <a:rPr lang="en-US" sz="2000" dirty="0"/>
              <a:t>Little risk of hypotension</a:t>
            </a:r>
          </a:p>
          <a:p>
            <a:pPr lvl="1" eaLnBrk="1" hangingPunct="1">
              <a:lnSpc>
                <a:spcPct val="90000"/>
              </a:lnSpc>
            </a:pPr>
            <a:r>
              <a:rPr lang="en-US" sz="2000" dirty="0"/>
              <a:t>Does not suppress respiration</a:t>
            </a:r>
          </a:p>
          <a:p>
            <a:pPr lvl="1" eaLnBrk="1" hangingPunct="1">
              <a:lnSpc>
                <a:spcPct val="90000"/>
              </a:lnSpc>
            </a:pPr>
            <a:r>
              <a:rPr lang="en-US" sz="2000" dirty="0"/>
              <a:t>Can be given IV</a:t>
            </a:r>
          </a:p>
          <a:p>
            <a:pPr lvl="2" eaLnBrk="1" hangingPunct="1">
              <a:lnSpc>
                <a:spcPct val="90000"/>
              </a:lnSpc>
            </a:pPr>
            <a:r>
              <a:rPr lang="en-US" sz="2000" dirty="0"/>
              <a:t>Not FDA approved</a:t>
            </a:r>
          </a:p>
          <a:p>
            <a:pPr lvl="1" eaLnBrk="1" hangingPunct="1">
              <a:lnSpc>
                <a:spcPct val="90000"/>
              </a:lnSpc>
            </a:pPr>
            <a:r>
              <a:rPr lang="en-US" sz="2000" dirty="0"/>
              <a:t>Fast acting</a:t>
            </a:r>
          </a:p>
          <a:p>
            <a:pPr lvl="2" eaLnBrk="1" hangingPunct="1">
              <a:lnSpc>
                <a:spcPct val="90000"/>
              </a:lnSpc>
            </a:pPr>
            <a:r>
              <a:rPr lang="en-US" sz="2000" dirty="0"/>
              <a:t>Onset of action: 30 minutes</a:t>
            </a:r>
          </a:p>
          <a:p>
            <a:pPr lvl="2" eaLnBrk="1" hangingPunct="1">
              <a:lnSpc>
                <a:spcPct val="90000"/>
              </a:lnSpc>
            </a:pPr>
            <a:r>
              <a:rPr lang="en-US" sz="2000" dirty="0"/>
              <a:t>Duration of action up to 12-24 hours</a:t>
            </a:r>
          </a:p>
        </p:txBody>
      </p:sp>
      <p:sp>
        <p:nvSpPr>
          <p:cNvPr id="4301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09BC2D8-42E6-4693-8FE2-D453343223BB}" type="slidenum">
              <a:rPr lang="en-US" smtClean="0"/>
              <a:pPr eaLnBrk="1" hangingPunct="1">
                <a:defRPr/>
              </a:pPr>
              <a:t>47</a:t>
            </a:fld>
            <a:endParaRPr lang="en-US"/>
          </a:p>
        </p:txBody>
      </p:sp>
      <p:sp>
        <p:nvSpPr>
          <p:cNvPr id="2" name="TextBox 1">
            <a:extLst>
              <a:ext uri="{FF2B5EF4-FFF2-40B4-BE49-F238E27FC236}">
                <a16:creationId xmlns:a16="http://schemas.microsoft.com/office/drawing/2014/main" id="{7F99C814-CA0B-4E8E-8872-65DD7F88FC27}"/>
              </a:ext>
            </a:extLst>
          </p:cNvPr>
          <p:cNvSpPr txBox="1"/>
          <p:nvPr/>
        </p:nvSpPr>
        <p:spPr>
          <a:xfrm>
            <a:off x="473242" y="6167107"/>
            <a:ext cx="11559439" cy="307777"/>
          </a:xfrm>
          <a:prstGeom prst="rect">
            <a:avLst/>
          </a:prstGeom>
          <a:noFill/>
        </p:spPr>
        <p:txBody>
          <a:bodyPr wrap="square" rtlCol="0">
            <a:spAutoFit/>
          </a:bodyPr>
          <a:lstStyle/>
          <a:p>
            <a:r>
              <a:rPr lang="en-US" sz="1400" dirty="0" err="1"/>
              <a:t>Powney</a:t>
            </a:r>
            <a:r>
              <a:rPr lang="en-US" sz="1400" dirty="0"/>
              <a:t> et al. Haloperidol for psychosis-induced aggression or agitation (rapid </a:t>
            </a:r>
            <a:r>
              <a:rPr lang="en-US" sz="1400" dirty="0" err="1"/>
              <a:t>tranquillisation</a:t>
            </a:r>
            <a:r>
              <a:rPr lang="en-US" sz="1400" dirty="0"/>
              <a:t>). Cochrane Database of Systematic Reviews 2012;11:CD009377</a:t>
            </a:r>
            <a:endParaRPr lang="en-US" dirty="0"/>
          </a:p>
        </p:txBody>
      </p:sp>
    </p:spTree>
    <p:extLst>
      <p:ext uri="{BB962C8B-B14F-4D97-AF65-F5344CB8AC3E}">
        <p14:creationId xmlns:p14="http://schemas.microsoft.com/office/powerpoint/2010/main" val="17228097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 calcmode="lin" valueType="num">
                                      <p:cBhvr additive="base">
                                        <p:cTn id="7"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63">
                                            <p:txEl>
                                              <p:pRg st="3" end="3"/>
                                            </p:txEl>
                                          </p:spTgt>
                                        </p:tgtEl>
                                        <p:attrNameLst>
                                          <p:attrName>style.visibility</p:attrName>
                                        </p:attrNameLst>
                                      </p:cBhvr>
                                      <p:to>
                                        <p:strVal val="visible"/>
                                      </p:to>
                                    </p:set>
                                    <p:anim calcmode="lin" valueType="num">
                                      <p:cBhvr additive="base">
                                        <p:cTn id="13" dur="5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0963">
                                            <p:txEl>
                                              <p:pRg st="4" end="4"/>
                                            </p:txEl>
                                          </p:spTgt>
                                        </p:tgtEl>
                                        <p:attrNameLst>
                                          <p:attrName>style.visibility</p:attrName>
                                        </p:attrNameLst>
                                      </p:cBhvr>
                                      <p:to>
                                        <p:strVal val="visible"/>
                                      </p:to>
                                    </p:set>
                                    <p:anim calcmode="lin" valueType="num">
                                      <p:cBhvr additive="base">
                                        <p:cTn id="17" dur="5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6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40963">
                                            <p:txEl>
                                              <p:pRg st="5" end="5"/>
                                            </p:txEl>
                                          </p:spTgt>
                                        </p:tgtEl>
                                        <p:attrNameLst>
                                          <p:attrName>style.visibility</p:attrName>
                                        </p:attrNameLst>
                                      </p:cBhvr>
                                      <p:to>
                                        <p:strVal val="visible"/>
                                      </p:to>
                                    </p:set>
                                    <p:anim calcmode="lin" valueType="num">
                                      <p:cBhvr additive="base">
                                        <p:cTn id="21" dur="500" fill="hold"/>
                                        <p:tgtEl>
                                          <p:spTgt spid="4096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096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0963">
                                            <p:txEl>
                                              <p:pRg st="6" end="6"/>
                                            </p:txEl>
                                          </p:spTgt>
                                        </p:tgtEl>
                                        <p:attrNameLst>
                                          <p:attrName>style.visibility</p:attrName>
                                        </p:attrNameLst>
                                      </p:cBhvr>
                                      <p:to>
                                        <p:strVal val="visible"/>
                                      </p:to>
                                    </p:set>
                                    <p:anim calcmode="lin" valueType="num">
                                      <p:cBhvr additive="base">
                                        <p:cTn id="25" dur="500" fill="hold"/>
                                        <p:tgtEl>
                                          <p:spTgt spid="4096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0963">
                                            <p:txEl>
                                              <p:pRg st="7" end="7"/>
                                            </p:txEl>
                                          </p:spTgt>
                                        </p:tgtEl>
                                        <p:attrNameLst>
                                          <p:attrName>style.visibility</p:attrName>
                                        </p:attrNameLst>
                                      </p:cBhvr>
                                      <p:to>
                                        <p:strVal val="visible"/>
                                      </p:to>
                                    </p:set>
                                    <p:anim calcmode="lin" valueType="num">
                                      <p:cBhvr additive="base">
                                        <p:cTn id="29" dur="500" fill="hold"/>
                                        <p:tgtEl>
                                          <p:spTgt spid="4096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0963">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0963">
                                            <p:txEl>
                                              <p:pRg st="8" end="8"/>
                                            </p:txEl>
                                          </p:spTgt>
                                        </p:tgtEl>
                                        <p:attrNameLst>
                                          <p:attrName>style.visibility</p:attrName>
                                        </p:attrNameLst>
                                      </p:cBhvr>
                                      <p:to>
                                        <p:strVal val="visible"/>
                                      </p:to>
                                    </p:set>
                                    <p:anim calcmode="lin" valueType="num">
                                      <p:cBhvr additive="base">
                                        <p:cTn id="33" dur="500" fill="hold"/>
                                        <p:tgtEl>
                                          <p:spTgt spid="4096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096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0963">
                                            <p:txEl>
                                              <p:pRg st="9" end="9"/>
                                            </p:txEl>
                                          </p:spTgt>
                                        </p:tgtEl>
                                        <p:attrNameLst>
                                          <p:attrName>style.visibility</p:attrName>
                                        </p:attrNameLst>
                                      </p:cBhvr>
                                      <p:to>
                                        <p:strVal val="visible"/>
                                      </p:to>
                                    </p:set>
                                    <p:anim calcmode="lin" valueType="num">
                                      <p:cBhvr additive="base">
                                        <p:cTn id="37" dur="500" fill="hold"/>
                                        <p:tgtEl>
                                          <p:spTgt spid="4096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63">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0963">
                                            <p:txEl>
                                              <p:pRg st="10" end="10"/>
                                            </p:txEl>
                                          </p:spTgt>
                                        </p:tgtEl>
                                        <p:attrNameLst>
                                          <p:attrName>style.visibility</p:attrName>
                                        </p:attrNameLst>
                                      </p:cBhvr>
                                      <p:to>
                                        <p:strVal val="visible"/>
                                      </p:to>
                                    </p:set>
                                    <p:anim calcmode="lin" valueType="num">
                                      <p:cBhvr additive="base">
                                        <p:cTn id="41" dur="500" fill="hold"/>
                                        <p:tgtEl>
                                          <p:spTgt spid="4096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096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b="1" dirty="0"/>
              <a:t>Typical</a:t>
            </a:r>
            <a:r>
              <a:rPr lang="en-US" dirty="0"/>
              <a:t> </a:t>
            </a:r>
            <a:r>
              <a:rPr lang="en-US" b="1" dirty="0"/>
              <a:t>Antipsychotics</a:t>
            </a:r>
          </a:p>
        </p:txBody>
      </p:sp>
      <p:sp>
        <p:nvSpPr>
          <p:cNvPr id="45059" name="Rectangle 3"/>
          <p:cNvSpPr>
            <a:spLocks noGrp="1" noChangeArrowheads="1"/>
          </p:cNvSpPr>
          <p:nvPr>
            <p:ph idx="1"/>
          </p:nvPr>
        </p:nvSpPr>
        <p:spPr/>
        <p:txBody>
          <a:bodyPr/>
          <a:lstStyle/>
          <a:p>
            <a:pPr eaLnBrk="1" hangingPunct="1">
              <a:lnSpc>
                <a:spcPct val="90000"/>
              </a:lnSpc>
            </a:pPr>
            <a:r>
              <a:rPr lang="en-US" sz="2800" dirty="0"/>
              <a:t>Side effects</a:t>
            </a:r>
          </a:p>
          <a:p>
            <a:pPr lvl="1" eaLnBrk="1" hangingPunct="1">
              <a:lnSpc>
                <a:spcPct val="90000"/>
              </a:lnSpc>
            </a:pPr>
            <a:r>
              <a:rPr lang="en-US" sz="2400" dirty="0"/>
              <a:t>Extrapyramidal symptoms</a:t>
            </a:r>
          </a:p>
          <a:p>
            <a:pPr lvl="2" eaLnBrk="1" hangingPunct="1">
              <a:lnSpc>
                <a:spcPct val="90000"/>
              </a:lnSpc>
            </a:pPr>
            <a:r>
              <a:rPr lang="en-US" sz="2400" dirty="0"/>
              <a:t>Dystonia</a:t>
            </a:r>
          </a:p>
          <a:p>
            <a:pPr lvl="2" eaLnBrk="1" hangingPunct="1">
              <a:lnSpc>
                <a:spcPct val="90000"/>
              </a:lnSpc>
            </a:pPr>
            <a:r>
              <a:rPr lang="en-US" sz="2400" dirty="0" err="1"/>
              <a:t>Akathisia</a:t>
            </a:r>
            <a:endParaRPr lang="en-US" sz="2400" dirty="0"/>
          </a:p>
          <a:p>
            <a:pPr lvl="2" eaLnBrk="1" hangingPunct="1">
              <a:lnSpc>
                <a:spcPct val="90000"/>
              </a:lnSpc>
            </a:pPr>
            <a:r>
              <a:rPr lang="en-US" sz="2400" dirty="0"/>
              <a:t>Parkinson-like effects</a:t>
            </a:r>
          </a:p>
          <a:p>
            <a:pPr lvl="1" eaLnBrk="1" hangingPunct="1">
              <a:lnSpc>
                <a:spcPct val="90000"/>
              </a:lnSpc>
            </a:pPr>
            <a:r>
              <a:rPr lang="en-US" sz="2400" dirty="0" err="1"/>
              <a:t>QTc</a:t>
            </a:r>
            <a:r>
              <a:rPr lang="en-US" sz="2400" dirty="0"/>
              <a:t> prolongation</a:t>
            </a:r>
          </a:p>
          <a:p>
            <a:pPr lvl="2" eaLnBrk="1" hangingPunct="1">
              <a:lnSpc>
                <a:spcPct val="90000"/>
              </a:lnSpc>
            </a:pPr>
            <a:r>
              <a:rPr lang="en-US" sz="2400" dirty="0"/>
              <a:t>Rare at low doses</a:t>
            </a:r>
          </a:p>
          <a:p>
            <a:pPr lvl="2" eaLnBrk="1" hangingPunct="1">
              <a:lnSpc>
                <a:spcPct val="90000"/>
              </a:lnSpc>
            </a:pPr>
            <a:r>
              <a:rPr lang="en-US" sz="2400" dirty="0"/>
              <a:t>Haloperidol and </a:t>
            </a:r>
            <a:r>
              <a:rPr lang="en-US" sz="2400" dirty="0" err="1"/>
              <a:t>droperidol</a:t>
            </a:r>
            <a:r>
              <a:rPr lang="en-US" sz="2400" dirty="0"/>
              <a:t> with “Black Box” warnings</a:t>
            </a:r>
          </a:p>
          <a:p>
            <a:pPr lvl="1" eaLnBrk="1" hangingPunct="1">
              <a:lnSpc>
                <a:spcPct val="80000"/>
              </a:lnSpc>
            </a:pPr>
            <a:r>
              <a:rPr lang="en-US" sz="2400" dirty="0"/>
              <a:t>Lower seizure threshold</a:t>
            </a:r>
          </a:p>
          <a:p>
            <a:pPr lvl="2" eaLnBrk="1" hangingPunct="1">
              <a:lnSpc>
                <a:spcPct val="80000"/>
              </a:lnSpc>
            </a:pPr>
            <a:r>
              <a:rPr lang="en-US" sz="2400" dirty="0"/>
              <a:t>Low-potency &gt; high-potency antipsychotics</a:t>
            </a:r>
          </a:p>
          <a:p>
            <a:pPr lvl="1" eaLnBrk="1" hangingPunct="1">
              <a:lnSpc>
                <a:spcPct val="90000"/>
              </a:lnSpc>
            </a:pPr>
            <a:endParaRPr lang="en-US" sz="2000" dirty="0"/>
          </a:p>
        </p:txBody>
      </p:sp>
      <p:sp>
        <p:nvSpPr>
          <p:cNvPr id="4403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D665E04-46F4-4B0D-9F31-2EB7C6E5E37A}" type="slidenum">
              <a:rPr lang="en-US" smtClean="0"/>
              <a:pPr eaLnBrk="1" hangingPunct="1">
                <a:defRPr/>
              </a:pPr>
              <a:t>48</a:t>
            </a:fld>
            <a:endParaRPr lang="en-US"/>
          </a:p>
        </p:txBody>
      </p:sp>
      <p:sp>
        <p:nvSpPr>
          <p:cNvPr id="5" name="TextBox 4">
            <a:extLst>
              <a:ext uri="{FF2B5EF4-FFF2-40B4-BE49-F238E27FC236}">
                <a16:creationId xmlns:a16="http://schemas.microsoft.com/office/drawing/2014/main" id="{1418D787-B52A-4071-91EA-F5C3FFF6899D}"/>
              </a:ext>
            </a:extLst>
          </p:cNvPr>
          <p:cNvSpPr txBox="1"/>
          <p:nvPr/>
        </p:nvSpPr>
        <p:spPr>
          <a:xfrm>
            <a:off x="473242" y="6167107"/>
            <a:ext cx="11559439" cy="307777"/>
          </a:xfrm>
          <a:prstGeom prst="rect">
            <a:avLst/>
          </a:prstGeom>
          <a:noFill/>
        </p:spPr>
        <p:txBody>
          <a:bodyPr wrap="square" rtlCol="0">
            <a:spAutoFit/>
          </a:bodyPr>
          <a:lstStyle/>
          <a:p>
            <a:r>
              <a:rPr lang="en-US" sz="1400" i="1" dirty="0" err="1"/>
              <a:t>Powney</a:t>
            </a:r>
            <a:r>
              <a:rPr lang="en-US" sz="1400" i="1" dirty="0"/>
              <a:t> et al. Haloperidol for psychosis-induced aggression or agitation (rapid </a:t>
            </a:r>
            <a:r>
              <a:rPr lang="en-US" sz="1400" i="1" dirty="0" err="1"/>
              <a:t>tranquillisation</a:t>
            </a:r>
            <a:r>
              <a:rPr lang="en-US" sz="1400" i="1" dirty="0"/>
              <a:t>). Cochrane Database of Systematic Reviews 2012;11:CD009377</a:t>
            </a:r>
            <a:endParaRPr lang="en-US" dirty="0"/>
          </a:p>
        </p:txBody>
      </p:sp>
    </p:spTree>
    <p:extLst>
      <p:ext uri="{BB962C8B-B14F-4D97-AF65-F5344CB8AC3E}">
        <p14:creationId xmlns:p14="http://schemas.microsoft.com/office/powerpoint/2010/main" val="2604579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5059">
                                            <p:txEl>
                                              <p:pRg st="2" end="2"/>
                                            </p:txEl>
                                          </p:spTgt>
                                        </p:tgtEl>
                                        <p:attrNameLst>
                                          <p:attrName>style.visibility</p:attrName>
                                        </p:attrNameLst>
                                      </p:cBhvr>
                                      <p:to>
                                        <p:strVal val="visible"/>
                                      </p:to>
                                    </p:set>
                                    <p:anim calcmode="lin" valueType="num">
                                      <p:cBhvr additive="base">
                                        <p:cTn id="7" dur="500" fill="hold"/>
                                        <p:tgtEl>
                                          <p:spTgt spid="45059">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59">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5059">
                                            <p:txEl>
                                              <p:pRg st="3" end="3"/>
                                            </p:txEl>
                                          </p:spTgt>
                                        </p:tgtEl>
                                        <p:attrNameLst>
                                          <p:attrName>style.visibility</p:attrName>
                                        </p:attrNameLst>
                                      </p:cBhvr>
                                      <p:to>
                                        <p:strVal val="visible"/>
                                      </p:to>
                                    </p:set>
                                    <p:anim calcmode="lin" valueType="num">
                                      <p:cBhvr additive="base">
                                        <p:cTn id="11" dur="500" fill="hold"/>
                                        <p:tgtEl>
                                          <p:spTgt spid="45059">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5059">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5059">
                                            <p:txEl>
                                              <p:pRg st="4" end="4"/>
                                            </p:txEl>
                                          </p:spTgt>
                                        </p:tgtEl>
                                        <p:attrNameLst>
                                          <p:attrName>style.visibility</p:attrName>
                                        </p:attrNameLst>
                                      </p:cBhvr>
                                      <p:to>
                                        <p:strVal val="visible"/>
                                      </p:to>
                                    </p:set>
                                    <p:anim calcmode="lin" valueType="num">
                                      <p:cBhvr additive="base">
                                        <p:cTn id="15" dur="500" fill="hold"/>
                                        <p:tgtEl>
                                          <p:spTgt spid="45059">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50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45059">
                                            <p:txEl>
                                              <p:pRg st="6" end="6"/>
                                            </p:txEl>
                                          </p:spTgt>
                                        </p:tgtEl>
                                        <p:attrNameLst>
                                          <p:attrName>style.visibility</p:attrName>
                                        </p:attrNameLst>
                                      </p:cBhvr>
                                      <p:to>
                                        <p:strVal val="visible"/>
                                      </p:to>
                                    </p:set>
                                    <p:anim calcmode="lin" valueType="num">
                                      <p:cBhvr additive="base">
                                        <p:cTn id="21" dur="500" fill="hold"/>
                                        <p:tgtEl>
                                          <p:spTgt spid="45059">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5059">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5059">
                                            <p:txEl>
                                              <p:pRg st="7" end="7"/>
                                            </p:txEl>
                                          </p:spTgt>
                                        </p:tgtEl>
                                        <p:attrNameLst>
                                          <p:attrName>style.visibility</p:attrName>
                                        </p:attrNameLst>
                                      </p:cBhvr>
                                      <p:to>
                                        <p:strVal val="visible"/>
                                      </p:to>
                                    </p:set>
                                    <p:anim calcmode="lin" valueType="num">
                                      <p:cBhvr additive="base">
                                        <p:cTn id="25" dur="500" fill="hold"/>
                                        <p:tgtEl>
                                          <p:spTgt spid="4505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059">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5059">
                                            <p:txEl>
                                              <p:pRg st="9" end="9"/>
                                            </p:txEl>
                                          </p:spTgt>
                                        </p:tgtEl>
                                        <p:attrNameLst>
                                          <p:attrName>style.visibility</p:attrName>
                                        </p:attrNameLst>
                                      </p:cBhvr>
                                      <p:to>
                                        <p:strVal val="visible"/>
                                      </p:to>
                                    </p:set>
                                    <p:anim calcmode="lin" valueType="num">
                                      <p:cBhvr additive="base">
                                        <p:cTn id="29" dur="500" fill="hold"/>
                                        <p:tgtEl>
                                          <p:spTgt spid="45059">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5059">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5059">
                                            <p:txEl>
                                              <p:pRg st="8" end="8"/>
                                            </p:txEl>
                                          </p:spTgt>
                                        </p:tgtEl>
                                        <p:attrNameLst>
                                          <p:attrName>style.visibility</p:attrName>
                                        </p:attrNameLst>
                                      </p:cBhvr>
                                      <p:to>
                                        <p:strVal val="visible"/>
                                      </p:to>
                                    </p:set>
                                    <p:anim calcmode="lin" valueType="num">
                                      <p:cBhvr additive="base">
                                        <p:cTn id="33" dur="500" fill="hold"/>
                                        <p:tgtEl>
                                          <p:spTgt spid="45059">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505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b="1" dirty="0"/>
              <a:t>Typical Antipsychotics</a:t>
            </a:r>
          </a:p>
        </p:txBody>
      </p:sp>
      <p:sp>
        <p:nvSpPr>
          <p:cNvPr id="49155" name="Content Placeholder 2"/>
          <p:cNvSpPr>
            <a:spLocks noGrp="1"/>
          </p:cNvSpPr>
          <p:nvPr>
            <p:ph idx="1"/>
          </p:nvPr>
        </p:nvSpPr>
        <p:spPr>
          <a:xfrm>
            <a:off x="609600" y="1600202"/>
            <a:ext cx="10972800" cy="3220452"/>
          </a:xfrm>
        </p:spPr>
        <p:txBody>
          <a:bodyPr/>
          <a:lstStyle/>
          <a:p>
            <a:r>
              <a:rPr lang="en-US" sz="2800" dirty="0" err="1"/>
              <a:t>Loxapine</a:t>
            </a:r>
            <a:endParaRPr lang="en-US" sz="2800" dirty="0"/>
          </a:p>
          <a:p>
            <a:pPr lvl="1"/>
            <a:r>
              <a:rPr lang="en-US" sz="2400" dirty="0"/>
              <a:t>5 – 10 mg, inhaled</a:t>
            </a:r>
          </a:p>
          <a:p>
            <a:pPr lvl="1"/>
            <a:r>
              <a:rPr lang="en-US" sz="2400" dirty="0"/>
              <a:t>Inhaled </a:t>
            </a:r>
            <a:r>
              <a:rPr lang="en-US" sz="2400" dirty="0" err="1"/>
              <a:t>Loxapine</a:t>
            </a:r>
            <a:r>
              <a:rPr lang="en-US" sz="2400" dirty="0"/>
              <a:t> has been recently endorsed by FDA for treatment for agitation in Bipolar I disorder</a:t>
            </a:r>
          </a:p>
          <a:p>
            <a:pPr lvl="1"/>
            <a:r>
              <a:rPr lang="en-US" sz="2400" dirty="0"/>
              <a:t>Efficacy supported in multiple trials when compared to placebo, has not been compared to other active medication</a:t>
            </a:r>
          </a:p>
          <a:p>
            <a:pPr lvl="1"/>
            <a:r>
              <a:rPr lang="en-US" sz="2400" dirty="0"/>
              <a:t>Need to monitor for bronchospasm, especially in patients with asthma</a:t>
            </a:r>
            <a:endParaRPr lang="en-US" i="1" dirty="0"/>
          </a:p>
          <a:p>
            <a:pPr marL="0" lvl="3" indent="0">
              <a:buNone/>
            </a:pPr>
            <a:endParaRPr lang="en-US" i="1" dirty="0"/>
          </a:p>
        </p:txBody>
      </p:sp>
      <p:sp>
        <p:nvSpPr>
          <p:cNvPr id="4" name="Slide Number Placeholder 3"/>
          <p:cNvSpPr>
            <a:spLocks noGrp="1"/>
          </p:cNvSpPr>
          <p:nvPr>
            <p:ph type="sldNum" sz="quarter" idx="12"/>
          </p:nvPr>
        </p:nvSpPr>
        <p:spPr/>
        <p:txBody>
          <a:bodyPr/>
          <a:lstStyle/>
          <a:p>
            <a:pPr>
              <a:defRPr/>
            </a:pPr>
            <a:fld id="{A2F05C55-3E35-4E86-A73B-A508DC742E76}" type="slidenum">
              <a:rPr lang="en-US" smtClean="0"/>
              <a:pPr>
                <a:defRPr/>
              </a:pPr>
              <a:t>49</a:t>
            </a:fld>
            <a:endParaRPr lang="en-US" dirty="0"/>
          </a:p>
        </p:txBody>
      </p:sp>
      <p:sp>
        <p:nvSpPr>
          <p:cNvPr id="2" name="Rectangle 1">
            <a:extLst>
              <a:ext uri="{FF2B5EF4-FFF2-40B4-BE49-F238E27FC236}">
                <a16:creationId xmlns:a16="http://schemas.microsoft.com/office/drawing/2014/main" id="{27390552-E824-475A-9177-6F12B1C3B291}"/>
              </a:ext>
            </a:extLst>
          </p:cNvPr>
          <p:cNvSpPr/>
          <p:nvPr/>
        </p:nvSpPr>
        <p:spPr>
          <a:xfrm>
            <a:off x="2229851" y="5865646"/>
            <a:ext cx="9681411" cy="523220"/>
          </a:xfrm>
          <a:prstGeom prst="rect">
            <a:avLst/>
          </a:prstGeom>
        </p:spPr>
        <p:txBody>
          <a:bodyPr wrap="square">
            <a:spAutoFit/>
          </a:bodyPr>
          <a:lstStyle/>
          <a:p>
            <a:pPr marL="0" lvl="3" indent="0">
              <a:buNone/>
            </a:pPr>
            <a:r>
              <a:rPr lang="en-US" sz="1400" dirty="0"/>
              <a:t>Owen RT. Inhaled </a:t>
            </a:r>
            <a:r>
              <a:rPr lang="en-US" sz="1400" dirty="0" err="1"/>
              <a:t>loxapine</a:t>
            </a:r>
            <a:r>
              <a:rPr lang="en-US" sz="1400" dirty="0"/>
              <a:t>: a new treatment for agitation in schizophrenia or bipolar disorder. Drugs of Today.  49(3):195-201, 2013</a:t>
            </a:r>
          </a:p>
          <a:p>
            <a:pPr marL="0" lvl="3" indent="0">
              <a:buNone/>
            </a:pPr>
            <a:r>
              <a:rPr lang="en-US" sz="1400" dirty="0"/>
              <a:t>Garriga et al. Assessment and management of agitation in psychiatry: expert consensus. World J </a:t>
            </a:r>
            <a:r>
              <a:rPr lang="en-US" sz="1400" dirty="0" err="1"/>
              <a:t>Biol</a:t>
            </a:r>
            <a:r>
              <a:rPr lang="en-US" sz="1400" dirty="0"/>
              <a:t> Psychiatry 2016;17:86-128</a:t>
            </a:r>
          </a:p>
        </p:txBody>
      </p:sp>
    </p:spTree>
    <p:extLst>
      <p:ext uri="{BB962C8B-B14F-4D97-AF65-F5344CB8AC3E}">
        <p14:creationId xmlns:p14="http://schemas.microsoft.com/office/powerpoint/2010/main" val="1288419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274638"/>
            <a:ext cx="10972800" cy="944563"/>
          </a:xfrm>
        </p:spPr>
        <p:txBody>
          <a:bodyPr/>
          <a:lstStyle/>
          <a:p>
            <a:pPr eaLnBrk="1" hangingPunct="1"/>
            <a:r>
              <a:rPr lang="en-US" sz="2800" b="1" dirty="0"/>
              <a:t>Component Behaviors of Agitation</a:t>
            </a:r>
          </a:p>
        </p:txBody>
      </p:sp>
      <p:sp>
        <p:nvSpPr>
          <p:cNvPr id="9219" name="Rectangle 3"/>
          <p:cNvSpPr>
            <a:spLocks noGrp="1" noChangeArrowheads="1"/>
          </p:cNvSpPr>
          <p:nvPr>
            <p:ph idx="1"/>
          </p:nvPr>
        </p:nvSpPr>
        <p:spPr>
          <a:xfrm>
            <a:off x="609600" y="1219201"/>
            <a:ext cx="11074400" cy="4906963"/>
          </a:xfrm>
          <a:ln>
            <a:noFill/>
          </a:ln>
        </p:spPr>
        <p:txBody>
          <a:bodyPr/>
          <a:lstStyle/>
          <a:p>
            <a:pPr eaLnBrk="1" hangingPunct="1">
              <a:lnSpc>
                <a:spcPct val="80000"/>
              </a:lnSpc>
            </a:pPr>
            <a:r>
              <a:rPr lang="en-US" dirty="0"/>
              <a:t>Nonaggressive behaviors</a:t>
            </a:r>
          </a:p>
          <a:p>
            <a:pPr lvl="1" eaLnBrk="1" hangingPunct="1">
              <a:lnSpc>
                <a:spcPct val="80000"/>
              </a:lnSpc>
            </a:pPr>
            <a:r>
              <a:rPr lang="en-US" dirty="0"/>
              <a:t>Restlessness (akathisia, fidgeting)</a:t>
            </a:r>
          </a:p>
          <a:p>
            <a:pPr lvl="1" eaLnBrk="1" hangingPunct="1">
              <a:lnSpc>
                <a:spcPct val="80000"/>
              </a:lnSpc>
            </a:pPr>
            <a:r>
              <a:rPr lang="en-US" dirty="0"/>
              <a:t>Wandering</a:t>
            </a:r>
          </a:p>
          <a:p>
            <a:pPr lvl="1" eaLnBrk="1" hangingPunct="1">
              <a:lnSpc>
                <a:spcPct val="80000"/>
              </a:lnSpc>
            </a:pPr>
            <a:r>
              <a:rPr lang="en-US" dirty="0"/>
              <a:t>Loud, excited speech</a:t>
            </a:r>
          </a:p>
          <a:p>
            <a:pPr lvl="1" eaLnBrk="1" hangingPunct="1">
              <a:lnSpc>
                <a:spcPct val="80000"/>
              </a:lnSpc>
            </a:pPr>
            <a:r>
              <a:rPr lang="en-US" dirty="0"/>
              <a:t>Pacing or frequently changing body positions</a:t>
            </a:r>
          </a:p>
          <a:p>
            <a:pPr lvl="1" eaLnBrk="1" hangingPunct="1">
              <a:lnSpc>
                <a:spcPct val="80000"/>
              </a:lnSpc>
            </a:pPr>
            <a:r>
              <a:rPr lang="en-US" dirty="0"/>
              <a:t>Inappropriate behavior (disrobing, intrusive, repetitive questioning)</a:t>
            </a:r>
          </a:p>
          <a:p>
            <a:pPr>
              <a:lnSpc>
                <a:spcPct val="80000"/>
              </a:lnSpc>
            </a:pPr>
            <a:r>
              <a:rPr lang="en-US" dirty="0"/>
              <a:t>Aggressive behaviors</a:t>
            </a:r>
          </a:p>
          <a:p>
            <a:pPr lvl="1">
              <a:lnSpc>
                <a:spcPct val="80000"/>
              </a:lnSpc>
            </a:pPr>
            <a:r>
              <a:rPr lang="en-US" sz="2400" dirty="0"/>
              <a:t>Physical</a:t>
            </a:r>
          </a:p>
          <a:p>
            <a:pPr lvl="2">
              <a:lnSpc>
                <a:spcPct val="80000"/>
              </a:lnSpc>
            </a:pPr>
            <a:r>
              <a:rPr lang="en-US" sz="2000" dirty="0"/>
              <a:t>Combativeness, punching walls</a:t>
            </a:r>
          </a:p>
          <a:p>
            <a:pPr lvl="2">
              <a:lnSpc>
                <a:spcPct val="80000"/>
              </a:lnSpc>
            </a:pPr>
            <a:r>
              <a:rPr lang="en-US" sz="2000" dirty="0"/>
              <a:t>Throwing or grabbing objects, destroying items</a:t>
            </a:r>
          </a:p>
          <a:p>
            <a:pPr lvl="2">
              <a:lnSpc>
                <a:spcPct val="80000"/>
              </a:lnSpc>
            </a:pPr>
            <a:r>
              <a:rPr lang="en-US" sz="2000" dirty="0"/>
              <a:t>Clenching hands into fists, posturing</a:t>
            </a:r>
          </a:p>
          <a:p>
            <a:pPr lvl="2">
              <a:lnSpc>
                <a:spcPct val="80000"/>
              </a:lnSpc>
            </a:pPr>
            <a:r>
              <a:rPr lang="en-US" sz="2000" dirty="0"/>
              <a:t>Self-injury (repeatedly banging one’s head)</a:t>
            </a:r>
          </a:p>
          <a:p>
            <a:pPr lvl="1">
              <a:lnSpc>
                <a:spcPct val="80000"/>
              </a:lnSpc>
            </a:pPr>
            <a:r>
              <a:rPr lang="en-US" sz="2400" dirty="0"/>
              <a:t>Verbal</a:t>
            </a:r>
          </a:p>
          <a:p>
            <a:pPr lvl="2">
              <a:lnSpc>
                <a:spcPct val="80000"/>
              </a:lnSpc>
            </a:pPr>
            <a:r>
              <a:rPr lang="en-US" sz="2000" dirty="0"/>
              <a:t>Cursing</a:t>
            </a:r>
          </a:p>
          <a:p>
            <a:pPr lvl="2">
              <a:lnSpc>
                <a:spcPct val="80000"/>
              </a:lnSpc>
            </a:pPr>
            <a:r>
              <a:rPr lang="en-US" sz="2000" dirty="0"/>
              <a:t>Screaming</a:t>
            </a:r>
          </a:p>
          <a:p>
            <a:pPr lvl="1" eaLnBrk="1" hangingPunct="1">
              <a:lnSpc>
                <a:spcPct val="80000"/>
              </a:lnSpc>
            </a:pPr>
            <a:endParaRPr lang="en-US" dirty="0"/>
          </a:p>
        </p:txBody>
      </p:sp>
      <p:sp>
        <p:nvSpPr>
          <p:cNvPr id="614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0119E22-6978-45C2-8849-D90C35E0ADCC}" type="slidenum">
              <a:rPr lang="en-US" smtClean="0"/>
              <a:pPr eaLnBrk="1" hangingPunct="1">
                <a:defRPr/>
              </a:pPr>
              <a:t>5</a:t>
            </a:fld>
            <a:endParaRPr lang="en-US"/>
          </a:p>
        </p:txBody>
      </p:sp>
    </p:spTree>
    <p:extLst>
      <p:ext uri="{BB962C8B-B14F-4D97-AF65-F5344CB8AC3E}">
        <p14:creationId xmlns:p14="http://schemas.microsoft.com/office/powerpoint/2010/main" val="9293476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b="1" dirty="0"/>
              <a:t>Atypical Antipsychotics</a:t>
            </a:r>
          </a:p>
        </p:txBody>
      </p:sp>
      <p:sp>
        <p:nvSpPr>
          <p:cNvPr id="47107" name="Rectangle 3"/>
          <p:cNvSpPr>
            <a:spLocks noGrp="1" noChangeArrowheads="1"/>
          </p:cNvSpPr>
          <p:nvPr>
            <p:ph idx="1"/>
          </p:nvPr>
        </p:nvSpPr>
        <p:spPr>
          <a:xfrm>
            <a:off x="605135" y="1524000"/>
            <a:ext cx="10972800" cy="4525963"/>
          </a:xfrm>
        </p:spPr>
        <p:txBody>
          <a:bodyPr/>
          <a:lstStyle/>
          <a:p>
            <a:pPr lvl="1" eaLnBrk="1" hangingPunct="1">
              <a:lnSpc>
                <a:spcPct val="90000"/>
              </a:lnSpc>
            </a:pPr>
            <a:r>
              <a:rPr lang="en-US" sz="2800" dirty="0"/>
              <a:t>Major advance in psychiatry</a:t>
            </a:r>
          </a:p>
          <a:p>
            <a:pPr lvl="2" eaLnBrk="1" hangingPunct="1">
              <a:lnSpc>
                <a:spcPct val="90000"/>
              </a:lnSpc>
            </a:pPr>
            <a:r>
              <a:rPr lang="en-US" sz="2400" dirty="0"/>
              <a:t>Broader spectrum of response</a:t>
            </a:r>
          </a:p>
          <a:p>
            <a:pPr lvl="2" eaLnBrk="1" hangingPunct="1">
              <a:lnSpc>
                <a:spcPct val="90000"/>
              </a:lnSpc>
            </a:pPr>
            <a:r>
              <a:rPr lang="en-US" sz="2400" dirty="0"/>
              <a:t>Different side effect profile</a:t>
            </a:r>
          </a:p>
          <a:p>
            <a:pPr lvl="3" eaLnBrk="1" hangingPunct="1">
              <a:lnSpc>
                <a:spcPct val="90000"/>
              </a:lnSpc>
            </a:pPr>
            <a:r>
              <a:rPr lang="en-US" sz="2400" dirty="0"/>
              <a:t>Less EPS and </a:t>
            </a:r>
            <a:r>
              <a:rPr lang="en-US" sz="2400" dirty="0" err="1"/>
              <a:t>akathisia</a:t>
            </a:r>
            <a:endParaRPr lang="en-US" sz="2400" dirty="0"/>
          </a:p>
          <a:p>
            <a:pPr lvl="3" eaLnBrk="1" hangingPunct="1">
              <a:lnSpc>
                <a:spcPct val="90000"/>
              </a:lnSpc>
            </a:pPr>
            <a:r>
              <a:rPr lang="en-US" sz="2400" dirty="0" err="1"/>
              <a:t>QTc</a:t>
            </a:r>
            <a:r>
              <a:rPr lang="en-US" sz="2400" dirty="0"/>
              <a:t> concern remains</a:t>
            </a:r>
          </a:p>
          <a:p>
            <a:pPr lvl="3" eaLnBrk="1" hangingPunct="1">
              <a:lnSpc>
                <a:spcPct val="90000"/>
              </a:lnSpc>
            </a:pPr>
            <a:r>
              <a:rPr lang="en-US" sz="2400" dirty="0"/>
              <a:t>Metabolic syndrome</a:t>
            </a:r>
          </a:p>
          <a:p>
            <a:pPr lvl="1" eaLnBrk="1" hangingPunct="1">
              <a:lnSpc>
                <a:spcPct val="90000"/>
              </a:lnSpc>
            </a:pPr>
            <a:r>
              <a:rPr lang="en-US" sz="2800" dirty="0"/>
              <a:t>No randomized, controlled studies have examined the use of medications in populations with…</a:t>
            </a:r>
          </a:p>
          <a:p>
            <a:pPr lvl="2" eaLnBrk="1" hangingPunct="1">
              <a:lnSpc>
                <a:spcPct val="90000"/>
              </a:lnSpc>
            </a:pPr>
            <a:r>
              <a:rPr lang="en-US" sz="2400" dirty="0"/>
              <a:t>Severe agitation</a:t>
            </a:r>
          </a:p>
          <a:p>
            <a:pPr lvl="2" eaLnBrk="1" hangingPunct="1">
              <a:lnSpc>
                <a:spcPct val="90000"/>
              </a:lnSpc>
            </a:pPr>
            <a:r>
              <a:rPr lang="en-US" sz="2400" dirty="0"/>
              <a:t>Drug-induced agitation</a:t>
            </a:r>
          </a:p>
          <a:p>
            <a:pPr lvl="2" eaLnBrk="1" hangingPunct="1">
              <a:lnSpc>
                <a:spcPct val="90000"/>
              </a:lnSpc>
            </a:pPr>
            <a:r>
              <a:rPr lang="en-US" sz="2400" dirty="0"/>
              <a:t>Significant medical comorbidity</a:t>
            </a:r>
          </a:p>
        </p:txBody>
      </p:sp>
      <p:sp>
        <p:nvSpPr>
          <p:cNvPr id="4506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11CFA4D-A0BA-4DD4-9C87-9CE0B72679CF}" type="slidenum">
              <a:rPr lang="en-US" smtClean="0"/>
              <a:pPr eaLnBrk="1" hangingPunct="1">
                <a:defRPr/>
              </a:pPr>
              <a:t>50</a:t>
            </a:fld>
            <a:endParaRPr lang="en-US"/>
          </a:p>
        </p:txBody>
      </p:sp>
    </p:spTree>
    <p:extLst>
      <p:ext uri="{BB962C8B-B14F-4D97-AF65-F5344CB8AC3E}">
        <p14:creationId xmlns:p14="http://schemas.microsoft.com/office/powerpoint/2010/main" val="2811762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47107">
                                            <p:txEl>
                                              <p:pRg st="1" end="1"/>
                                            </p:txEl>
                                          </p:spTgt>
                                        </p:tgtEl>
                                        <p:attrNameLst>
                                          <p:attrName>style.visibility</p:attrName>
                                        </p:attrNameLst>
                                      </p:cBhvr>
                                      <p:to>
                                        <p:strVal val="visible"/>
                                      </p:to>
                                    </p:set>
                                    <p:anim calcmode="lin" valueType="num">
                                      <p:cBhvr additive="base">
                                        <p:cTn id="7"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 calcmode="lin" valueType="num">
                                      <p:cBhvr additive="base">
                                        <p:cTn id="13" dur="500" fill="hold"/>
                                        <p:tgtEl>
                                          <p:spTgt spid="4710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7">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47107">
                                            <p:txEl>
                                              <p:pRg st="3" end="3"/>
                                            </p:txEl>
                                          </p:spTgt>
                                        </p:tgtEl>
                                        <p:attrNameLst>
                                          <p:attrName>style.visibility</p:attrName>
                                        </p:attrNameLst>
                                      </p:cBhvr>
                                      <p:to>
                                        <p:strVal val="visible"/>
                                      </p:to>
                                    </p:set>
                                    <p:anim calcmode="lin" valueType="num">
                                      <p:cBhvr additive="base">
                                        <p:cTn id="17" dur="500" fill="hold"/>
                                        <p:tgtEl>
                                          <p:spTgt spid="47107">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7107">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47107">
                                            <p:txEl>
                                              <p:pRg st="4" end="4"/>
                                            </p:txEl>
                                          </p:spTgt>
                                        </p:tgtEl>
                                        <p:attrNameLst>
                                          <p:attrName>style.visibility</p:attrName>
                                        </p:attrNameLst>
                                      </p:cBhvr>
                                      <p:to>
                                        <p:strVal val="visible"/>
                                      </p:to>
                                    </p:set>
                                    <p:anim calcmode="lin" valueType="num">
                                      <p:cBhvr additive="base">
                                        <p:cTn id="21" dur="500" fill="hold"/>
                                        <p:tgtEl>
                                          <p:spTgt spid="47107">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7107">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47107">
                                            <p:txEl>
                                              <p:pRg st="5" end="5"/>
                                            </p:txEl>
                                          </p:spTgt>
                                        </p:tgtEl>
                                        <p:attrNameLst>
                                          <p:attrName>style.visibility</p:attrName>
                                        </p:attrNameLst>
                                      </p:cBhvr>
                                      <p:to>
                                        <p:strVal val="visible"/>
                                      </p:to>
                                    </p:set>
                                    <p:anim calcmode="lin" valueType="num">
                                      <p:cBhvr additive="base">
                                        <p:cTn id="25" dur="500" fill="hold"/>
                                        <p:tgtEl>
                                          <p:spTgt spid="47107">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1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7107">
                                            <p:txEl>
                                              <p:pRg st="6" end="6"/>
                                            </p:txEl>
                                          </p:spTgt>
                                        </p:tgtEl>
                                        <p:attrNameLst>
                                          <p:attrName>style.visibility</p:attrName>
                                        </p:attrNameLst>
                                      </p:cBhvr>
                                      <p:to>
                                        <p:strVal val="visible"/>
                                      </p:to>
                                    </p:set>
                                    <p:anim calcmode="lin" valueType="num">
                                      <p:cBhvr additive="base">
                                        <p:cTn id="31"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7107">
                                            <p:txEl>
                                              <p:pRg st="7" end="7"/>
                                            </p:txEl>
                                          </p:spTgt>
                                        </p:tgtEl>
                                        <p:attrNameLst>
                                          <p:attrName>style.visibility</p:attrName>
                                        </p:attrNameLst>
                                      </p:cBhvr>
                                      <p:to>
                                        <p:strVal val="visible"/>
                                      </p:to>
                                    </p:set>
                                    <p:anim calcmode="lin" valueType="num">
                                      <p:cBhvr additive="base">
                                        <p:cTn id="35" dur="500" fill="hold"/>
                                        <p:tgtEl>
                                          <p:spTgt spid="47107">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7107">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7107">
                                            <p:txEl>
                                              <p:pRg st="8" end="8"/>
                                            </p:txEl>
                                          </p:spTgt>
                                        </p:tgtEl>
                                        <p:attrNameLst>
                                          <p:attrName>style.visibility</p:attrName>
                                        </p:attrNameLst>
                                      </p:cBhvr>
                                      <p:to>
                                        <p:strVal val="visible"/>
                                      </p:to>
                                    </p:set>
                                    <p:anim calcmode="lin" valueType="num">
                                      <p:cBhvr additive="base">
                                        <p:cTn id="39" dur="500" fill="hold"/>
                                        <p:tgtEl>
                                          <p:spTgt spid="47107">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7107">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7107">
                                            <p:txEl>
                                              <p:pRg st="9" end="9"/>
                                            </p:txEl>
                                          </p:spTgt>
                                        </p:tgtEl>
                                        <p:attrNameLst>
                                          <p:attrName>style.visibility</p:attrName>
                                        </p:attrNameLst>
                                      </p:cBhvr>
                                      <p:to>
                                        <p:strVal val="visible"/>
                                      </p:to>
                                    </p:set>
                                    <p:anim calcmode="lin" valueType="num">
                                      <p:cBhvr additive="base">
                                        <p:cTn id="43" dur="500" fill="hold"/>
                                        <p:tgtEl>
                                          <p:spTgt spid="47107">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710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274638"/>
            <a:ext cx="10972800" cy="944562"/>
          </a:xfrm>
        </p:spPr>
        <p:txBody>
          <a:bodyPr/>
          <a:lstStyle/>
          <a:p>
            <a:pPr eaLnBrk="1" hangingPunct="1"/>
            <a:r>
              <a:rPr lang="en-US" b="1" dirty="0"/>
              <a:t>Atypical Antipsychotics</a:t>
            </a:r>
          </a:p>
        </p:txBody>
      </p:sp>
      <p:sp>
        <p:nvSpPr>
          <p:cNvPr id="48131" name="Rectangle 3"/>
          <p:cNvSpPr>
            <a:spLocks noGrp="1" noChangeArrowheads="1"/>
          </p:cNvSpPr>
          <p:nvPr>
            <p:ph idx="1"/>
          </p:nvPr>
        </p:nvSpPr>
        <p:spPr>
          <a:xfrm>
            <a:off x="609600" y="990600"/>
            <a:ext cx="10972800" cy="5592763"/>
          </a:xfrm>
        </p:spPr>
        <p:txBody>
          <a:bodyPr/>
          <a:lstStyle/>
          <a:p>
            <a:pPr lvl="1" eaLnBrk="1" hangingPunct="1">
              <a:lnSpc>
                <a:spcPct val="80000"/>
              </a:lnSpc>
            </a:pPr>
            <a:r>
              <a:rPr lang="en-US" dirty="0"/>
              <a:t>Olanzapine</a:t>
            </a:r>
          </a:p>
          <a:p>
            <a:pPr lvl="2" eaLnBrk="1" hangingPunct="1">
              <a:lnSpc>
                <a:spcPct val="80000"/>
              </a:lnSpc>
            </a:pPr>
            <a:r>
              <a:rPr lang="en-US" sz="2000" dirty="0"/>
              <a:t>Intramuscular</a:t>
            </a:r>
          </a:p>
          <a:p>
            <a:pPr lvl="2" eaLnBrk="1" hangingPunct="1">
              <a:lnSpc>
                <a:spcPct val="80000"/>
              </a:lnSpc>
            </a:pPr>
            <a:r>
              <a:rPr lang="en-US" sz="2000" dirty="0"/>
              <a:t>Oral tablet</a:t>
            </a:r>
          </a:p>
          <a:p>
            <a:pPr lvl="2" eaLnBrk="1" hangingPunct="1">
              <a:lnSpc>
                <a:spcPct val="80000"/>
              </a:lnSpc>
            </a:pPr>
            <a:r>
              <a:rPr lang="en-US" sz="2000" dirty="0"/>
              <a:t>Oral tablet, disintegrating</a:t>
            </a:r>
          </a:p>
          <a:p>
            <a:pPr lvl="1">
              <a:lnSpc>
                <a:spcPct val="80000"/>
              </a:lnSpc>
            </a:pPr>
            <a:r>
              <a:rPr lang="en-US" dirty="0"/>
              <a:t>Aripiprazole</a:t>
            </a:r>
          </a:p>
          <a:p>
            <a:pPr lvl="2">
              <a:lnSpc>
                <a:spcPct val="80000"/>
              </a:lnSpc>
            </a:pPr>
            <a:r>
              <a:rPr lang="en-US" sz="2000" dirty="0"/>
              <a:t>Oral solution</a:t>
            </a:r>
          </a:p>
          <a:p>
            <a:pPr lvl="2">
              <a:lnSpc>
                <a:spcPct val="80000"/>
              </a:lnSpc>
            </a:pPr>
            <a:r>
              <a:rPr lang="en-US" sz="2000" dirty="0"/>
              <a:t>Oral tablet</a:t>
            </a:r>
          </a:p>
          <a:p>
            <a:pPr lvl="2">
              <a:lnSpc>
                <a:spcPct val="80000"/>
              </a:lnSpc>
            </a:pPr>
            <a:r>
              <a:rPr lang="en-US" sz="2000" dirty="0"/>
              <a:t>Oral tablet, disintegrating </a:t>
            </a:r>
          </a:p>
          <a:p>
            <a:pPr lvl="2">
              <a:lnSpc>
                <a:spcPct val="80000"/>
              </a:lnSpc>
            </a:pPr>
            <a:r>
              <a:rPr lang="en-US" sz="2000" dirty="0"/>
              <a:t>Intramuscular (immediate-release no longer available in US)</a:t>
            </a:r>
          </a:p>
          <a:p>
            <a:pPr lvl="1">
              <a:lnSpc>
                <a:spcPct val="80000"/>
              </a:lnSpc>
            </a:pPr>
            <a:r>
              <a:rPr lang="en-US" dirty="0"/>
              <a:t>Risperidone</a:t>
            </a:r>
          </a:p>
          <a:p>
            <a:pPr lvl="2">
              <a:lnSpc>
                <a:spcPct val="80000"/>
              </a:lnSpc>
            </a:pPr>
            <a:r>
              <a:rPr lang="en-US" sz="2000" dirty="0"/>
              <a:t>Oral solution</a:t>
            </a:r>
          </a:p>
          <a:p>
            <a:pPr lvl="2">
              <a:lnSpc>
                <a:spcPct val="80000"/>
              </a:lnSpc>
            </a:pPr>
            <a:r>
              <a:rPr lang="en-US" sz="2000" dirty="0"/>
              <a:t>Oral tablet</a:t>
            </a:r>
          </a:p>
          <a:p>
            <a:pPr lvl="2">
              <a:lnSpc>
                <a:spcPct val="80000"/>
              </a:lnSpc>
            </a:pPr>
            <a:r>
              <a:rPr lang="en-US" sz="2000" dirty="0"/>
              <a:t>Oral tablet, disintegrating</a:t>
            </a:r>
          </a:p>
          <a:p>
            <a:pPr lvl="1" eaLnBrk="1" hangingPunct="1">
              <a:lnSpc>
                <a:spcPct val="80000"/>
              </a:lnSpc>
            </a:pPr>
            <a:r>
              <a:rPr lang="en-US" dirty="0"/>
              <a:t>Quetiapine</a:t>
            </a:r>
          </a:p>
          <a:p>
            <a:pPr lvl="2" eaLnBrk="1" hangingPunct="1">
              <a:lnSpc>
                <a:spcPct val="80000"/>
              </a:lnSpc>
            </a:pPr>
            <a:r>
              <a:rPr lang="en-US" sz="2000" dirty="0"/>
              <a:t>Oral tablet</a:t>
            </a:r>
          </a:p>
          <a:p>
            <a:pPr lvl="1" eaLnBrk="1" hangingPunct="1">
              <a:lnSpc>
                <a:spcPct val="80000"/>
              </a:lnSpc>
            </a:pPr>
            <a:r>
              <a:rPr lang="en-US" dirty="0" err="1"/>
              <a:t>Ziprasidone</a:t>
            </a:r>
            <a:endParaRPr lang="en-US" dirty="0"/>
          </a:p>
          <a:p>
            <a:pPr lvl="2" eaLnBrk="1" hangingPunct="1">
              <a:lnSpc>
                <a:spcPct val="80000"/>
              </a:lnSpc>
            </a:pPr>
            <a:r>
              <a:rPr lang="en-US" sz="2000" dirty="0"/>
              <a:t>Intramuscular</a:t>
            </a:r>
          </a:p>
          <a:p>
            <a:pPr lvl="2" eaLnBrk="1" hangingPunct="1">
              <a:lnSpc>
                <a:spcPct val="80000"/>
              </a:lnSpc>
            </a:pPr>
            <a:r>
              <a:rPr lang="en-US" sz="2000" dirty="0"/>
              <a:t>Oral tablet</a:t>
            </a:r>
          </a:p>
        </p:txBody>
      </p:sp>
      <p:sp>
        <p:nvSpPr>
          <p:cNvPr id="4608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8814D9E-CD07-4661-BD0E-A1D527AD3B47}" type="slidenum">
              <a:rPr lang="en-US" smtClean="0"/>
              <a:pPr eaLnBrk="1" hangingPunct="1">
                <a:defRPr/>
              </a:pPr>
              <a:t>51</a:t>
            </a:fld>
            <a:endParaRPr lang="en-US"/>
          </a:p>
        </p:txBody>
      </p:sp>
    </p:spTree>
    <p:extLst>
      <p:ext uri="{BB962C8B-B14F-4D97-AF65-F5344CB8AC3E}">
        <p14:creationId xmlns:p14="http://schemas.microsoft.com/office/powerpoint/2010/main" val="40710199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b="1" dirty="0"/>
              <a:t>Atypical Antipsychotics</a:t>
            </a:r>
          </a:p>
        </p:txBody>
      </p:sp>
      <p:sp>
        <p:nvSpPr>
          <p:cNvPr id="50179" name="Rectangle 3"/>
          <p:cNvSpPr>
            <a:spLocks noGrp="1" noChangeArrowheads="1"/>
          </p:cNvSpPr>
          <p:nvPr>
            <p:ph idx="1"/>
          </p:nvPr>
        </p:nvSpPr>
        <p:spPr>
          <a:xfrm>
            <a:off x="609600" y="1406752"/>
            <a:ext cx="10972800" cy="4724400"/>
          </a:xfrm>
        </p:spPr>
        <p:txBody>
          <a:bodyPr/>
          <a:lstStyle/>
          <a:p>
            <a:pPr eaLnBrk="1" hangingPunct="1"/>
            <a:r>
              <a:rPr lang="en-US" sz="2800" dirty="0"/>
              <a:t>Olanzapine</a:t>
            </a:r>
          </a:p>
          <a:p>
            <a:pPr lvl="1" eaLnBrk="1" hangingPunct="1"/>
            <a:r>
              <a:rPr lang="en-US" sz="2400" dirty="0"/>
              <a:t>IM dose range of 5-10mg</a:t>
            </a:r>
          </a:p>
          <a:p>
            <a:pPr lvl="2" eaLnBrk="1" hangingPunct="1"/>
            <a:r>
              <a:rPr lang="en-US" sz="2400" dirty="0"/>
              <a:t>Maximum of 30mg/day</a:t>
            </a:r>
          </a:p>
          <a:p>
            <a:pPr lvl="2" eaLnBrk="1" hangingPunct="1"/>
            <a:r>
              <a:rPr lang="en-US" sz="2400" dirty="0"/>
              <a:t>15-45 minutes until peak plasma concentration</a:t>
            </a:r>
          </a:p>
          <a:p>
            <a:pPr lvl="2" eaLnBrk="1" hangingPunct="1"/>
            <a:r>
              <a:rPr lang="en-US" sz="2400" dirty="0"/>
              <a:t>21-54 hour elimination half-life</a:t>
            </a:r>
          </a:p>
          <a:p>
            <a:pPr lvl="1" eaLnBrk="1" hangingPunct="1"/>
            <a:r>
              <a:rPr lang="en-US" sz="2400" dirty="0"/>
              <a:t>PO dose range 5-10mg</a:t>
            </a:r>
          </a:p>
          <a:p>
            <a:pPr lvl="2"/>
            <a:r>
              <a:rPr lang="en-US" sz="2400" dirty="0"/>
              <a:t>Flexible dose up to 40 mg/day better than fixed 10 mg/day dose </a:t>
            </a:r>
          </a:p>
          <a:p>
            <a:pPr lvl="2"/>
            <a:r>
              <a:rPr lang="en-US" sz="2400" dirty="0"/>
              <a:t>24-54 hour elimination half-life</a:t>
            </a:r>
          </a:p>
          <a:p>
            <a:pPr lvl="2" eaLnBrk="1" hangingPunct="1"/>
            <a:r>
              <a:rPr lang="en-US" sz="2400" dirty="0"/>
              <a:t>1-3 hours until peak plasma concentration, but benefits often occur in less time</a:t>
            </a:r>
          </a:p>
        </p:txBody>
      </p:sp>
      <p:sp>
        <p:nvSpPr>
          <p:cNvPr id="4813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2362E44-883D-4DEB-9AA3-0BD586763CB2}" type="slidenum">
              <a:rPr lang="en-US" smtClean="0"/>
              <a:pPr eaLnBrk="1" hangingPunct="1">
                <a:defRPr/>
              </a:pPr>
              <a:t>52</a:t>
            </a:fld>
            <a:endParaRPr lang="en-US"/>
          </a:p>
        </p:txBody>
      </p:sp>
      <p:sp>
        <p:nvSpPr>
          <p:cNvPr id="2" name="Rectangle 1">
            <a:extLst>
              <a:ext uri="{FF2B5EF4-FFF2-40B4-BE49-F238E27FC236}">
                <a16:creationId xmlns:a16="http://schemas.microsoft.com/office/drawing/2014/main" id="{71DBB169-C65F-4097-ACDD-9A2F5FFDCD2A}"/>
              </a:ext>
            </a:extLst>
          </p:cNvPr>
          <p:cNvSpPr/>
          <p:nvPr/>
        </p:nvSpPr>
        <p:spPr>
          <a:xfrm>
            <a:off x="2149569" y="6183361"/>
            <a:ext cx="9456820" cy="307777"/>
          </a:xfrm>
          <a:prstGeom prst="rect">
            <a:avLst/>
          </a:prstGeom>
        </p:spPr>
        <p:txBody>
          <a:bodyPr wrap="square">
            <a:spAutoFit/>
          </a:bodyPr>
          <a:lstStyle/>
          <a:p>
            <a:pPr marL="0" lvl="3" indent="0">
              <a:buNone/>
            </a:pPr>
            <a:r>
              <a:rPr lang="en-US" sz="1400" dirty="0"/>
              <a:t>Garriga et al. Assessment and management of agitation in psychiatry: expert consensus. World J </a:t>
            </a:r>
            <a:r>
              <a:rPr lang="en-US" sz="1400" dirty="0" err="1"/>
              <a:t>Biol</a:t>
            </a:r>
            <a:r>
              <a:rPr lang="en-US" sz="1400" dirty="0"/>
              <a:t> Psychiatry 2016;17:86-128</a:t>
            </a:r>
          </a:p>
        </p:txBody>
      </p:sp>
    </p:spTree>
    <p:extLst>
      <p:ext uri="{BB962C8B-B14F-4D97-AF65-F5344CB8AC3E}">
        <p14:creationId xmlns:p14="http://schemas.microsoft.com/office/powerpoint/2010/main" val="3901640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0179">
                                            <p:txEl>
                                              <p:pRg st="3" end="3"/>
                                            </p:txEl>
                                          </p:spTgt>
                                        </p:tgtEl>
                                        <p:attrNameLst>
                                          <p:attrName>style.visibility</p:attrName>
                                        </p:attrNameLst>
                                      </p:cBhvr>
                                      <p:to>
                                        <p:strVal val="visible"/>
                                      </p:to>
                                    </p:set>
                                    <p:anim calcmode="lin" valueType="num">
                                      <p:cBhvr additive="base">
                                        <p:cTn id="7" dur="500" fill="hold"/>
                                        <p:tgtEl>
                                          <p:spTgt spid="50179">
                                            <p:txEl>
                                              <p:pRg st="3" end="3"/>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0179">
                                            <p:txEl>
                                              <p:pRg st="4" end="4"/>
                                            </p:txEl>
                                          </p:spTgt>
                                        </p:tgtEl>
                                        <p:attrNameLst>
                                          <p:attrName>style.visibility</p:attrName>
                                        </p:attrNameLst>
                                      </p:cBhvr>
                                      <p:to>
                                        <p:strVal val="visible"/>
                                      </p:to>
                                    </p:set>
                                    <p:anim calcmode="lin" valueType="num">
                                      <p:cBhvr additive="base">
                                        <p:cTn id="13" dur="5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01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0179">
                                            <p:txEl>
                                              <p:pRg st="5" end="5"/>
                                            </p:txEl>
                                          </p:spTgt>
                                        </p:tgtEl>
                                        <p:attrNameLst>
                                          <p:attrName>style.visibility</p:attrName>
                                        </p:attrNameLst>
                                      </p:cBhvr>
                                      <p:to>
                                        <p:strVal val="visible"/>
                                      </p:to>
                                    </p:set>
                                    <p:anim calcmode="lin" valueType="num">
                                      <p:cBhvr additive="base">
                                        <p:cTn id="19" dur="500" fill="hold"/>
                                        <p:tgtEl>
                                          <p:spTgt spid="5017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01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0179">
                                            <p:txEl>
                                              <p:pRg st="6" end="6"/>
                                            </p:txEl>
                                          </p:spTgt>
                                        </p:tgtEl>
                                        <p:attrNameLst>
                                          <p:attrName>style.visibility</p:attrName>
                                        </p:attrNameLst>
                                      </p:cBhvr>
                                      <p:to>
                                        <p:strVal val="visible"/>
                                      </p:to>
                                    </p:set>
                                    <p:anim calcmode="lin" valueType="num">
                                      <p:cBhvr additive="base">
                                        <p:cTn id="25" dur="500" fill="hold"/>
                                        <p:tgtEl>
                                          <p:spTgt spid="5017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01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0179">
                                            <p:txEl>
                                              <p:pRg st="7" end="7"/>
                                            </p:txEl>
                                          </p:spTgt>
                                        </p:tgtEl>
                                        <p:attrNameLst>
                                          <p:attrName>style.visibility</p:attrName>
                                        </p:attrNameLst>
                                      </p:cBhvr>
                                      <p:to>
                                        <p:strVal val="visible"/>
                                      </p:to>
                                    </p:set>
                                    <p:anim calcmode="lin" valueType="num">
                                      <p:cBhvr additive="base">
                                        <p:cTn id="31" dur="500" fill="hold"/>
                                        <p:tgtEl>
                                          <p:spTgt spid="50179">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017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0179">
                                            <p:txEl>
                                              <p:pRg st="8" end="8"/>
                                            </p:txEl>
                                          </p:spTgt>
                                        </p:tgtEl>
                                        <p:attrNameLst>
                                          <p:attrName>style.visibility</p:attrName>
                                        </p:attrNameLst>
                                      </p:cBhvr>
                                      <p:to>
                                        <p:strVal val="visible"/>
                                      </p:to>
                                    </p:set>
                                    <p:anim calcmode="lin" valueType="num">
                                      <p:cBhvr additive="base">
                                        <p:cTn id="37" dur="500" fill="hold"/>
                                        <p:tgtEl>
                                          <p:spTgt spid="50179">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01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b="1" dirty="0"/>
              <a:t>Atypical Antipsychotics</a:t>
            </a:r>
          </a:p>
        </p:txBody>
      </p:sp>
      <p:sp>
        <p:nvSpPr>
          <p:cNvPr id="52227" name="Rectangle 3"/>
          <p:cNvSpPr>
            <a:spLocks noGrp="1" noChangeArrowheads="1"/>
          </p:cNvSpPr>
          <p:nvPr>
            <p:ph idx="1"/>
          </p:nvPr>
        </p:nvSpPr>
        <p:spPr>
          <a:xfrm>
            <a:off x="609600" y="1524000"/>
            <a:ext cx="10972800" cy="4525963"/>
          </a:xfrm>
        </p:spPr>
        <p:txBody>
          <a:bodyPr/>
          <a:lstStyle/>
          <a:p>
            <a:pPr eaLnBrk="1" hangingPunct="1">
              <a:lnSpc>
                <a:spcPct val="90000"/>
              </a:lnSpc>
            </a:pPr>
            <a:r>
              <a:rPr lang="en-US" sz="2800" dirty="0"/>
              <a:t>Olanzapine</a:t>
            </a:r>
          </a:p>
          <a:p>
            <a:pPr lvl="1" eaLnBrk="1" hangingPunct="1">
              <a:lnSpc>
                <a:spcPct val="90000"/>
              </a:lnSpc>
            </a:pPr>
            <a:r>
              <a:rPr lang="en-US" sz="2400" dirty="0"/>
              <a:t>Adverse events</a:t>
            </a:r>
          </a:p>
          <a:p>
            <a:pPr lvl="2" eaLnBrk="1" hangingPunct="1">
              <a:lnSpc>
                <a:spcPct val="90000"/>
              </a:lnSpc>
            </a:pPr>
            <a:r>
              <a:rPr lang="en-US" sz="2400" dirty="0"/>
              <a:t>Concern of </a:t>
            </a:r>
            <a:r>
              <a:rPr lang="en-US" sz="2400" dirty="0" err="1"/>
              <a:t>orthostasis</a:t>
            </a:r>
            <a:endParaRPr lang="en-US" sz="2400" dirty="0"/>
          </a:p>
          <a:p>
            <a:pPr lvl="2" eaLnBrk="1" hangingPunct="1">
              <a:lnSpc>
                <a:spcPct val="90000"/>
              </a:lnSpc>
            </a:pPr>
            <a:r>
              <a:rPr lang="en-US" sz="2400" dirty="0"/>
              <a:t>Long-term use has been associated with the development of metabolic syndrome</a:t>
            </a:r>
          </a:p>
          <a:p>
            <a:pPr lvl="2" eaLnBrk="1" hangingPunct="1">
              <a:lnSpc>
                <a:spcPct val="90000"/>
              </a:lnSpc>
            </a:pPr>
            <a:r>
              <a:rPr lang="en-US" sz="2400" dirty="0"/>
              <a:t>IM olanzapine should NOT be administered with BZDs or CNS depressants given reports of adverse events and 8 deaths in Europe</a:t>
            </a:r>
          </a:p>
          <a:p>
            <a:pPr lvl="3" eaLnBrk="1" hangingPunct="1">
              <a:lnSpc>
                <a:spcPct val="90000"/>
              </a:lnSpc>
            </a:pPr>
            <a:r>
              <a:rPr lang="en-US" sz="2400" dirty="0"/>
              <a:t>Patients were also suffering from medical comorbidities</a:t>
            </a:r>
          </a:p>
          <a:p>
            <a:pPr lvl="3" eaLnBrk="1" hangingPunct="1">
              <a:lnSpc>
                <a:spcPct val="90000"/>
              </a:lnSpc>
            </a:pPr>
            <a:r>
              <a:rPr lang="en-US" sz="2400" dirty="0"/>
              <a:t>Cardiopulmonary depression, hypotension, and bradycardia reported</a:t>
            </a:r>
          </a:p>
          <a:p>
            <a:pPr lvl="2" eaLnBrk="1" hangingPunct="1">
              <a:lnSpc>
                <a:spcPct val="90000"/>
              </a:lnSpc>
            </a:pPr>
            <a:endParaRPr lang="en-US" dirty="0"/>
          </a:p>
        </p:txBody>
      </p:sp>
      <p:sp>
        <p:nvSpPr>
          <p:cNvPr id="4915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69FA2F8-3033-4731-96EB-942588EF0328}" type="slidenum">
              <a:rPr lang="en-US" smtClean="0"/>
              <a:pPr eaLnBrk="1" hangingPunct="1">
                <a:defRPr/>
              </a:pPr>
              <a:t>53</a:t>
            </a:fld>
            <a:endParaRPr lang="en-US"/>
          </a:p>
        </p:txBody>
      </p:sp>
      <p:sp>
        <p:nvSpPr>
          <p:cNvPr id="2" name="Rectangle 1">
            <a:extLst>
              <a:ext uri="{FF2B5EF4-FFF2-40B4-BE49-F238E27FC236}">
                <a16:creationId xmlns:a16="http://schemas.microsoft.com/office/drawing/2014/main" id="{579BF2EE-C9C6-45F2-8807-F909D172B719}"/>
              </a:ext>
            </a:extLst>
          </p:cNvPr>
          <p:cNvSpPr/>
          <p:nvPr/>
        </p:nvSpPr>
        <p:spPr>
          <a:xfrm>
            <a:off x="2117484" y="6081289"/>
            <a:ext cx="9488905" cy="307777"/>
          </a:xfrm>
          <a:prstGeom prst="rect">
            <a:avLst/>
          </a:prstGeom>
        </p:spPr>
        <p:txBody>
          <a:bodyPr wrap="square">
            <a:spAutoFit/>
          </a:bodyPr>
          <a:lstStyle/>
          <a:p>
            <a:pPr marL="0" lvl="3" indent="0">
              <a:buNone/>
            </a:pPr>
            <a:r>
              <a:rPr lang="en-US" sz="1400" dirty="0"/>
              <a:t>Garriga et al. Assessment and management of agitation in psychiatry: expert consensus. World J </a:t>
            </a:r>
            <a:r>
              <a:rPr lang="en-US" sz="1400" dirty="0" err="1"/>
              <a:t>Biol</a:t>
            </a:r>
            <a:r>
              <a:rPr lang="en-US" sz="1400" dirty="0"/>
              <a:t> Psychiatry 2016;17:86-128</a:t>
            </a:r>
          </a:p>
        </p:txBody>
      </p:sp>
    </p:spTree>
    <p:extLst>
      <p:ext uri="{BB962C8B-B14F-4D97-AF65-F5344CB8AC3E}">
        <p14:creationId xmlns:p14="http://schemas.microsoft.com/office/powerpoint/2010/main" val="4700150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2227">
                                            <p:txEl>
                                              <p:pRg st="2" end="2"/>
                                            </p:txEl>
                                          </p:spTgt>
                                        </p:tgtEl>
                                        <p:attrNameLst>
                                          <p:attrName>style.visibility</p:attrName>
                                        </p:attrNameLst>
                                      </p:cBhvr>
                                      <p:to>
                                        <p:strVal val="visible"/>
                                      </p:to>
                                    </p:set>
                                    <p:anim calcmode="lin" valueType="num">
                                      <p:cBhvr additive="base">
                                        <p:cTn id="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2227">
                                            <p:txEl>
                                              <p:pRg st="3" end="3"/>
                                            </p:txEl>
                                          </p:spTgt>
                                        </p:tgtEl>
                                        <p:attrNameLst>
                                          <p:attrName>style.visibility</p:attrName>
                                        </p:attrNameLst>
                                      </p:cBhvr>
                                      <p:to>
                                        <p:strVal val="visible"/>
                                      </p:to>
                                    </p:set>
                                    <p:anim calcmode="lin" valueType="num">
                                      <p:cBhvr additive="base">
                                        <p:cTn id="13"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52227">
                                            <p:txEl>
                                              <p:pRg st="4" end="4"/>
                                            </p:txEl>
                                          </p:spTgt>
                                        </p:tgtEl>
                                        <p:attrNameLst>
                                          <p:attrName>style.visibility</p:attrName>
                                        </p:attrNameLst>
                                      </p:cBhvr>
                                      <p:to>
                                        <p:strVal val="visible"/>
                                      </p:to>
                                    </p:set>
                                    <p:anim calcmode="lin" valueType="num">
                                      <p:cBhvr additive="base">
                                        <p:cTn id="19"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22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227">
                                            <p:txEl>
                                              <p:pRg st="5" end="5"/>
                                            </p:txEl>
                                          </p:spTgt>
                                        </p:tgtEl>
                                        <p:attrNameLst>
                                          <p:attrName>style.visibility</p:attrName>
                                        </p:attrNameLst>
                                      </p:cBhvr>
                                      <p:to>
                                        <p:strVal val="visible"/>
                                      </p:to>
                                    </p:set>
                                    <p:anim calcmode="lin" valueType="num">
                                      <p:cBhvr additive="base">
                                        <p:cTn id="25" dur="500" fill="hold"/>
                                        <p:tgtEl>
                                          <p:spTgt spid="5222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7">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2227">
                                            <p:txEl>
                                              <p:pRg st="6" end="6"/>
                                            </p:txEl>
                                          </p:spTgt>
                                        </p:tgtEl>
                                        <p:attrNameLst>
                                          <p:attrName>style.visibility</p:attrName>
                                        </p:attrNameLst>
                                      </p:cBhvr>
                                      <p:to>
                                        <p:strVal val="visible"/>
                                      </p:to>
                                    </p:set>
                                    <p:anim calcmode="lin" valueType="num">
                                      <p:cBhvr additive="base">
                                        <p:cTn id="29" dur="500" fill="hold"/>
                                        <p:tgtEl>
                                          <p:spTgt spid="5222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22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b="1" dirty="0"/>
              <a:t>Atypical Antipsychotics</a:t>
            </a:r>
          </a:p>
        </p:txBody>
      </p:sp>
      <p:sp>
        <p:nvSpPr>
          <p:cNvPr id="49155" name="Rectangle 3"/>
          <p:cNvSpPr>
            <a:spLocks noGrp="1" noChangeArrowheads="1"/>
          </p:cNvSpPr>
          <p:nvPr>
            <p:ph idx="1"/>
          </p:nvPr>
        </p:nvSpPr>
        <p:spPr>
          <a:xfrm>
            <a:off x="609600" y="1600201"/>
            <a:ext cx="10972800" cy="3212431"/>
          </a:xfrm>
        </p:spPr>
        <p:txBody>
          <a:bodyPr/>
          <a:lstStyle/>
          <a:p>
            <a:pPr eaLnBrk="1" hangingPunct="1"/>
            <a:r>
              <a:rPr lang="en-US" sz="2800" dirty="0"/>
              <a:t>Risperidone</a:t>
            </a:r>
            <a:endParaRPr lang="en-US" sz="1800" i="1" dirty="0"/>
          </a:p>
          <a:p>
            <a:pPr marL="579438" lvl="1" indent="-230188" eaLnBrk="1" hangingPunct="1"/>
            <a:r>
              <a:rPr lang="en-US" sz="2400" dirty="0"/>
              <a:t>2 - 6 mg PO or ODT </a:t>
            </a:r>
          </a:p>
          <a:p>
            <a:pPr marL="1089025" lvl="2" indent="-230188" eaLnBrk="1" hangingPunct="1"/>
            <a:r>
              <a:rPr lang="en-US" sz="2400" dirty="0"/>
              <a:t>Oral risperidone concentrate 2mg + oral lorazepam 2mg equivalent to IM haloperidol 5mg + IM lorazepam 2mg</a:t>
            </a:r>
          </a:p>
          <a:p>
            <a:pPr marL="1089025" lvl="2" indent="-230188"/>
            <a:r>
              <a:rPr lang="en-US" sz="2400" dirty="0">
                <a:sym typeface="Wingdings" pitchFamily="2" charset="2"/>
              </a:rPr>
              <a:t>Oral risperidone 2 mg equally effective as oral haloperidol 5 mg</a:t>
            </a:r>
          </a:p>
          <a:p>
            <a:pPr marL="1089025" lvl="2" indent="-230188"/>
            <a:r>
              <a:rPr lang="en-US" sz="2400" dirty="0"/>
              <a:t>Overall not thought to be superior to other antipsychotics</a:t>
            </a:r>
          </a:p>
        </p:txBody>
      </p:sp>
      <p:sp>
        <p:nvSpPr>
          <p:cNvPr id="4710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31B31CA8-728D-4A53-8E6D-FA2A2C09961C}" type="slidenum">
              <a:rPr lang="en-US" smtClean="0"/>
              <a:pPr eaLnBrk="1" hangingPunct="1">
                <a:defRPr/>
              </a:pPr>
              <a:t>54</a:t>
            </a:fld>
            <a:endParaRPr lang="en-US"/>
          </a:p>
        </p:txBody>
      </p:sp>
      <p:sp>
        <p:nvSpPr>
          <p:cNvPr id="2" name="Rectangle 1">
            <a:extLst>
              <a:ext uri="{FF2B5EF4-FFF2-40B4-BE49-F238E27FC236}">
                <a16:creationId xmlns:a16="http://schemas.microsoft.com/office/drawing/2014/main" id="{0F9E4228-3D2B-4295-8830-D1F02ED8C7D7}"/>
              </a:ext>
            </a:extLst>
          </p:cNvPr>
          <p:cNvSpPr/>
          <p:nvPr/>
        </p:nvSpPr>
        <p:spPr>
          <a:xfrm>
            <a:off x="2326105" y="6159129"/>
            <a:ext cx="9649326" cy="307777"/>
          </a:xfrm>
          <a:prstGeom prst="rect">
            <a:avLst/>
          </a:prstGeom>
        </p:spPr>
        <p:txBody>
          <a:bodyPr wrap="square">
            <a:spAutoFit/>
          </a:bodyPr>
          <a:lstStyle/>
          <a:p>
            <a:pPr marL="0" lvl="3" indent="0">
              <a:buNone/>
            </a:pPr>
            <a:r>
              <a:rPr lang="en-US" sz="1400" dirty="0"/>
              <a:t>Garriga et al. Assessment and management of agitation in psychiatry: expert consensus. World J </a:t>
            </a:r>
            <a:r>
              <a:rPr lang="en-US" sz="1400" dirty="0" err="1"/>
              <a:t>Biol</a:t>
            </a:r>
            <a:r>
              <a:rPr lang="en-US" sz="1400" dirty="0"/>
              <a:t> Psychiatry 2016;17:86-128</a:t>
            </a:r>
          </a:p>
        </p:txBody>
      </p:sp>
    </p:spTree>
    <p:extLst>
      <p:ext uri="{BB962C8B-B14F-4D97-AF65-F5344CB8AC3E}">
        <p14:creationId xmlns:p14="http://schemas.microsoft.com/office/powerpoint/2010/main" val="31496237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b="1" dirty="0"/>
              <a:t>Atypical Antipsychotics</a:t>
            </a:r>
          </a:p>
        </p:txBody>
      </p:sp>
      <p:sp>
        <p:nvSpPr>
          <p:cNvPr id="57347" name="Rectangle 3"/>
          <p:cNvSpPr>
            <a:spLocks noGrp="1" noChangeArrowheads="1"/>
          </p:cNvSpPr>
          <p:nvPr>
            <p:ph idx="1"/>
          </p:nvPr>
        </p:nvSpPr>
        <p:spPr>
          <a:xfrm>
            <a:off x="406400" y="1600201"/>
            <a:ext cx="11176000" cy="3680012"/>
          </a:xfrm>
        </p:spPr>
        <p:txBody>
          <a:bodyPr/>
          <a:lstStyle/>
          <a:p>
            <a:pPr eaLnBrk="1" hangingPunct="1">
              <a:lnSpc>
                <a:spcPct val="80000"/>
              </a:lnSpc>
            </a:pPr>
            <a:r>
              <a:rPr lang="en-US" sz="2800" dirty="0" err="1"/>
              <a:t>Aripiprazole</a:t>
            </a:r>
            <a:endParaRPr lang="en-US" sz="2800" dirty="0"/>
          </a:p>
          <a:p>
            <a:pPr lvl="1" eaLnBrk="1" hangingPunct="1">
              <a:lnSpc>
                <a:spcPct val="80000"/>
              </a:lnSpc>
            </a:pPr>
            <a:r>
              <a:rPr lang="en-US" sz="2400" dirty="0"/>
              <a:t>It is unique in that it is a partial dopamine agonist</a:t>
            </a:r>
          </a:p>
          <a:p>
            <a:pPr lvl="2" eaLnBrk="1" hangingPunct="1">
              <a:lnSpc>
                <a:spcPct val="80000"/>
              </a:lnSpc>
            </a:pPr>
            <a:r>
              <a:rPr lang="en-US" sz="2000" dirty="0"/>
              <a:t>Decreases dopamine in hyper-dopaminergic areas of the brain</a:t>
            </a:r>
          </a:p>
          <a:p>
            <a:pPr lvl="2" eaLnBrk="1" hangingPunct="1">
              <a:lnSpc>
                <a:spcPct val="80000"/>
              </a:lnSpc>
            </a:pPr>
            <a:r>
              <a:rPr lang="en-US" sz="2000" dirty="0"/>
              <a:t>Increases dopamine in hypo-dopaminergic areas of the brain</a:t>
            </a:r>
          </a:p>
          <a:p>
            <a:pPr lvl="1"/>
            <a:r>
              <a:rPr lang="en-US" sz="2400" dirty="0"/>
              <a:t>Oral aripiprazole 15 mg as effective as oral olanzapine 20 mg</a:t>
            </a:r>
          </a:p>
          <a:p>
            <a:pPr lvl="1"/>
            <a:r>
              <a:rPr lang="en-US" sz="2400" dirty="0"/>
              <a:t>Low risk for QT interval prolongation (&lt;1%)</a:t>
            </a:r>
          </a:p>
          <a:p>
            <a:pPr lvl="1"/>
            <a:r>
              <a:rPr lang="en-US" sz="2400" dirty="0"/>
              <a:t>Immediate-release IM aripiprazole is effective in the management of agitation in psychiatric illness; recommended IM dose is 9.75mg (discontinued in the US)</a:t>
            </a:r>
            <a:endParaRPr lang="en-US" i="1" dirty="0"/>
          </a:p>
        </p:txBody>
      </p:sp>
      <p:sp>
        <p:nvSpPr>
          <p:cNvPr id="5222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AA025D4-B4E4-45B6-8BBE-A1181968C459}" type="slidenum">
              <a:rPr lang="en-US" smtClean="0"/>
              <a:pPr eaLnBrk="1" hangingPunct="1">
                <a:defRPr/>
              </a:pPr>
              <a:t>55</a:t>
            </a:fld>
            <a:endParaRPr lang="en-US"/>
          </a:p>
        </p:txBody>
      </p:sp>
      <p:sp>
        <p:nvSpPr>
          <p:cNvPr id="3" name="Rectangle 2">
            <a:extLst>
              <a:ext uri="{FF2B5EF4-FFF2-40B4-BE49-F238E27FC236}">
                <a16:creationId xmlns:a16="http://schemas.microsoft.com/office/drawing/2014/main" id="{47F8B029-3BF9-4850-B89F-01B9C8A5860A}"/>
              </a:ext>
            </a:extLst>
          </p:cNvPr>
          <p:cNvSpPr/>
          <p:nvPr/>
        </p:nvSpPr>
        <p:spPr>
          <a:xfrm>
            <a:off x="4966448" y="5971088"/>
            <a:ext cx="7225552" cy="491160"/>
          </a:xfrm>
          <a:prstGeom prst="rect">
            <a:avLst/>
          </a:prstGeom>
        </p:spPr>
        <p:txBody>
          <a:bodyPr wrap="square">
            <a:spAutoFit/>
          </a:bodyPr>
          <a:lstStyle/>
          <a:p>
            <a:pPr marL="179388" lvl="2" indent="0">
              <a:lnSpc>
                <a:spcPct val="80000"/>
              </a:lnSpc>
              <a:buNone/>
            </a:pPr>
            <a:r>
              <a:rPr lang="en-US" sz="1600" dirty="0" err="1"/>
              <a:t>Kinon</a:t>
            </a:r>
            <a:r>
              <a:rPr lang="en-US" sz="1600" dirty="0"/>
              <a:t> BJ, et al., J </a:t>
            </a:r>
            <a:r>
              <a:rPr lang="en-US" sz="1600" dirty="0" err="1"/>
              <a:t>Clin</a:t>
            </a:r>
            <a:r>
              <a:rPr lang="en-US" sz="1600" dirty="0"/>
              <a:t> Psychopharmacology. 28(6):601-607, 2008</a:t>
            </a:r>
          </a:p>
          <a:p>
            <a:pPr marL="179388" lvl="2" indent="0">
              <a:lnSpc>
                <a:spcPct val="80000"/>
              </a:lnSpc>
              <a:buNone/>
            </a:pPr>
            <a:r>
              <a:rPr lang="en-US" sz="1600" dirty="0"/>
              <a:t>Gonzalez D,  et al. Current Medical Research &amp; Opinion.  29(3):241-50, 2013</a:t>
            </a:r>
            <a:endParaRPr lang="en-US" sz="2000" dirty="0"/>
          </a:p>
        </p:txBody>
      </p:sp>
    </p:spTree>
    <p:extLst>
      <p:ext uri="{BB962C8B-B14F-4D97-AF65-F5344CB8AC3E}">
        <p14:creationId xmlns:p14="http://schemas.microsoft.com/office/powerpoint/2010/main" val="2220603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7347">
                                            <p:txEl>
                                              <p:pRg st="1" end="1"/>
                                            </p:txEl>
                                          </p:spTgt>
                                        </p:tgtEl>
                                        <p:attrNameLst>
                                          <p:attrName>style.visibility</p:attrName>
                                        </p:attrNameLst>
                                      </p:cBhvr>
                                      <p:to>
                                        <p:strVal val="visible"/>
                                      </p:to>
                                    </p:set>
                                    <p:anim calcmode="lin" valueType="num">
                                      <p:cBhvr additive="base">
                                        <p:cTn id="7" dur="500" fill="hold"/>
                                        <p:tgtEl>
                                          <p:spTgt spid="5734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7347">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57347">
                                            <p:txEl>
                                              <p:pRg st="2" end="2"/>
                                            </p:txEl>
                                          </p:spTgt>
                                        </p:tgtEl>
                                        <p:attrNameLst>
                                          <p:attrName>style.visibility</p:attrName>
                                        </p:attrNameLst>
                                      </p:cBhvr>
                                      <p:to>
                                        <p:strVal val="visible"/>
                                      </p:to>
                                    </p:set>
                                    <p:anim calcmode="lin" valueType="num">
                                      <p:cBhvr additive="base">
                                        <p:cTn id="11" dur="500" fill="hold"/>
                                        <p:tgtEl>
                                          <p:spTgt spid="5734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7347">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57347">
                                            <p:txEl>
                                              <p:pRg st="3" end="3"/>
                                            </p:txEl>
                                          </p:spTgt>
                                        </p:tgtEl>
                                        <p:attrNameLst>
                                          <p:attrName>style.visibility</p:attrName>
                                        </p:attrNameLst>
                                      </p:cBhvr>
                                      <p:to>
                                        <p:strVal val="visible"/>
                                      </p:to>
                                    </p:set>
                                    <p:anim calcmode="lin" valueType="num">
                                      <p:cBhvr additive="base">
                                        <p:cTn id="15" dur="500" fill="hold"/>
                                        <p:tgtEl>
                                          <p:spTgt spid="57347">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7347">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57347">
                                            <p:txEl>
                                              <p:pRg st="4" end="4"/>
                                            </p:txEl>
                                          </p:spTgt>
                                        </p:tgtEl>
                                        <p:attrNameLst>
                                          <p:attrName>style.visibility</p:attrName>
                                        </p:attrNameLst>
                                      </p:cBhvr>
                                      <p:to>
                                        <p:strVal val="visible"/>
                                      </p:to>
                                    </p:set>
                                    <p:anim calcmode="lin" valueType="num">
                                      <p:cBhvr additive="base">
                                        <p:cTn id="19" dur="500" fill="hold"/>
                                        <p:tgtEl>
                                          <p:spTgt spid="573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7347">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57347">
                                            <p:txEl>
                                              <p:pRg st="5" end="5"/>
                                            </p:txEl>
                                          </p:spTgt>
                                        </p:tgtEl>
                                        <p:attrNameLst>
                                          <p:attrName>style.visibility</p:attrName>
                                        </p:attrNameLst>
                                      </p:cBhvr>
                                      <p:to>
                                        <p:strVal val="visible"/>
                                      </p:to>
                                    </p:set>
                                    <p:anim calcmode="lin" valueType="num">
                                      <p:cBhvr additive="base">
                                        <p:cTn id="23" dur="500" fill="hold"/>
                                        <p:tgtEl>
                                          <p:spTgt spid="57347">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73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57347">
                                            <p:txEl>
                                              <p:pRg st="6" end="6"/>
                                            </p:txEl>
                                          </p:spTgt>
                                        </p:tgtEl>
                                        <p:attrNameLst>
                                          <p:attrName>style.visibility</p:attrName>
                                        </p:attrNameLst>
                                      </p:cBhvr>
                                      <p:to>
                                        <p:strVal val="visible"/>
                                      </p:to>
                                    </p:set>
                                    <p:anim calcmode="lin" valueType="num">
                                      <p:cBhvr additive="base">
                                        <p:cTn id="29" dur="500" fill="hold"/>
                                        <p:tgtEl>
                                          <p:spTgt spid="57347">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734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b="1" dirty="0"/>
              <a:t>Atypical Antipsychotics</a:t>
            </a:r>
          </a:p>
        </p:txBody>
      </p:sp>
      <p:sp>
        <p:nvSpPr>
          <p:cNvPr id="58371" name="Rectangle 3"/>
          <p:cNvSpPr>
            <a:spLocks noGrp="1" noChangeArrowheads="1"/>
          </p:cNvSpPr>
          <p:nvPr>
            <p:ph idx="1"/>
          </p:nvPr>
        </p:nvSpPr>
        <p:spPr>
          <a:xfrm>
            <a:off x="609600" y="1600201"/>
            <a:ext cx="10972800" cy="2998693"/>
          </a:xfrm>
        </p:spPr>
        <p:txBody>
          <a:bodyPr/>
          <a:lstStyle/>
          <a:p>
            <a:pPr eaLnBrk="1" hangingPunct="1">
              <a:lnSpc>
                <a:spcPct val="90000"/>
              </a:lnSpc>
            </a:pPr>
            <a:r>
              <a:rPr lang="en-US" sz="2800" dirty="0" err="1"/>
              <a:t>Quetiapine</a:t>
            </a:r>
            <a:endParaRPr lang="en-US" sz="2800" dirty="0"/>
          </a:p>
          <a:p>
            <a:pPr lvl="1" eaLnBrk="1" hangingPunct="1">
              <a:lnSpc>
                <a:spcPct val="90000"/>
              </a:lnSpc>
            </a:pPr>
            <a:r>
              <a:rPr lang="en-US" sz="2400" dirty="0"/>
              <a:t>1-3 hours to peak plasma concentrations</a:t>
            </a:r>
          </a:p>
          <a:p>
            <a:pPr lvl="1" eaLnBrk="1" hangingPunct="1">
              <a:lnSpc>
                <a:spcPct val="90000"/>
              </a:lnSpc>
            </a:pPr>
            <a:r>
              <a:rPr lang="en-US" sz="2400" dirty="0"/>
              <a:t>Very low risk of EPS</a:t>
            </a:r>
          </a:p>
          <a:p>
            <a:pPr lvl="1" eaLnBrk="1" hangingPunct="1">
              <a:lnSpc>
                <a:spcPct val="90000"/>
              </a:lnSpc>
            </a:pPr>
            <a:r>
              <a:rPr lang="en-US" sz="2400" dirty="0"/>
              <a:t>Sedation and </a:t>
            </a:r>
            <a:r>
              <a:rPr lang="en-US" sz="2400" dirty="0" err="1"/>
              <a:t>orthostasis</a:t>
            </a:r>
            <a:r>
              <a:rPr lang="en-US" sz="2400" dirty="0"/>
              <a:t> are side effects</a:t>
            </a:r>
          </a:p>
          <a:p>
            <a:pPr lvl="1" eaLnBrk="1" hangingPunct="1">
              <a:lnSpc>
                <a:spcPct val="90000"/>
              </a:lnSpc>
            </a:pPr>
            <a:r>
              <a:rPr lang="en-US" sz="2400" dirty="0"/>
              <a:t>Superior to placebo in 3 randomized trials, but not more efficacious when compared to haloperidol</a:t>
            </a:r>
          </a:p>
        </p:txBody>
      </p:sp>
      <p:sp>
        <p:nvSpPr>
          <p:cNvPr id="53252"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46AE46BB-ACB0-4519-95DB-31C7AE66E9EA}" type="slidenum">
              <a:rPr lang="en-US" smtClean="0"/>
              <a:pPr eaLnBrk="1" hangingPunct="1">
                <a:defRPr/>
              </a:pPr>
              <a:t>56</a:t>
            </a:fld>
            <a:endParaRPr lang="en-US"/>
          </a:p>
        </p:txBody>
      </p:sp>
      <p:sp>
        <p:nvSpPr>
          <p:cNvPr id="2" name="Rectangle 1">
            <a:extLst>
              <a:ext uri="{FF2B5EF4-FFF2-40B4-BE49-F238E27FC236}">
                <a16:creationId xmlns:a16="http://schemas.microsoft.com/office/drawing/2014/main" id="{F49243C6-C6F7-4A87-B2CC-42A126C51661}"/>
              </a:ext>
            </a:extLst>
          </p:cNvPr>
          <p:cNvSpPr/>
          <p:nvPr/>
        </p:nvSpPr>
        <p:spPr>
          <a:xfrm>
            <a:off x="2241176" y="6176106"/>
            <a:ext cx="9466730" cy="307777"/>
          </a:xfrm>
          <a:prstGeom prst="rect">
            <a:avLst/>
          </a:prstGeom>
        </p:spPr>
        <p:txBody>
          <a:bodyPr wrap="square">
            <a:spAutoFit/>
          </a:bodyPr>
          <a:lstStyle/>
          <a:p>
            <a:r>
              <a:rPr lang="en-US" sz="1400" dirty="0">
                <a:solidFill>
                  <a:srgbClr val="000000"/>
                </a:solidFill>
                <a:latin typeface="Calibri" panose="020F0502020204030204" pitchFamily="34" charset="0"/>
              </a:rPr>
              <a:t>Garriga et al. Assessment and management of agitation in psychiatry: expert consensus. World J </a:t>
            </a:r>
            <a:r>
              <a:rPr lang="en-US" sz="1400" dirty="0" err="1">
                <a:solidFill>
                  <a:srgbClr val="000000"/>
                </a:solidFill>
                <a:latin typeface="Calibri" panose="020F0502020204030204" pitchFamily="34" charset="0"/>
              </a:rPr>
              <a:t>Biol</a:t>
            </a:r>
            <a:r>
              <a:rPr lang="en-US" sz="1400" dirty="0">
                <a:solidFill>
                  <a:srgbClr val="000000"/>
                </a:solidFill>
                <a:latin typeface="Calibri" panose="020F0502020204030204" pitchFamily="34" charset="0"/>
              </a:rPr>
              <a:t> Psychiatry 2016;17:86-128</a:t>
            </a:r>
            <a:endParaRPr lang="en-US" sz="1400" dirty="0">
              <a:effectLst/>
            </a:endParaRPr>
          </a:p>
        </p:txBody>
      </p:sp>
    </p:spTree>
    <p:extLst>
      <p:ext uri="{BB962C8B-B14F-4D97-AF65-F5344CB8AC3E}">
        <p14:creationId xmlns:p14="http://schemas.microsoft.com/office/powerpoint/2010/main" val="69844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8371">
                                            <p:txEl>
                                              <p:pRg st="1" end="1"/>
                                            </p:txEl>
                                          </p:spTgt>
                                        </p:tgtEl>
                                        <p:attrNameLst>
                                          <p:attrName>style.visibility</p:attrName>
                                        </p:attrNameLst>
                                      </p:cBhvr>
                                      <p:to>
                                        <p:strVal val="visible"/>
                                      </p:to>
                                    </p:set>
                                    <p:anim calcmode="lin" valueType="num">
                                      <p:cBhvr additive="base">
                                        <p:cTn id="7" dur="500" fill="hold"/>
                                        <p:tgtEl>
                                          <p:spTgt spid="5837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8371">
                                            <p:txEl>
                                              <p:pRg st="2" end="2"/>
                                            </p:txEl>
                                          </p:spTgt>
                                        </p:tgtEl>
                                        <p:attrNameLst>
                                          <p:attrName>style.visibility</p:attrName>
                                        </p:attrNameLst>
                                      </p:cBhvr>
                                      <p:to>
                                        <p:strVal val="visible"/>
                                      </p:to>
                                    </p:set>
                                    <p:anim calcmode="lin" valueType="num">
                                      <p:cBhvr additive="base">
                                        <p:cTn id="13" dur="500" fill="hold"/>
                                        <p:tgtEl>
                                          <p:spTgt spid="583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58371">
                                            <p:txEl>
                                              <p:pRg st="3" end="3"/>
                                            </p:txEl>
                                          </p:spTgt>
                                        </p:tgtEl>
                                        <p:attrNameLst>
                                          <p:attrName>style.visibility</p:attrName>
                                        </p:attrNameLst>
                                      </p:cBhvr>
                                      <p:to>
                                        <p:strVal val="visible"/>
                                      </p:to>
                                    </p:set>
                                    <p:anim calcmode="lin" valueType="num">
                                      <p:cBhvr additive="base">
                                        <p:cTn id="19" dur="500" fill="hold"/>
                                        <p:tgtEl>
                                          <p:spTgt spid="5837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83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8371">
                                            <p:txEl>
                                              <p:pRg st="4" end="4"/>
                                            </p:txEl>
                                          </p:spTgt>
                                        </p:tgtEl>
                                        <p:attrNameLst>
                                          <p:attrName>style.visibility</p:attrName>
                                        </p:attrNameLst>
                                      </p:cBhvr>
                                      <p:to>
                                        <p:strVal val="visible"/>
                                      </p:to>
                                    </p:set>
                                    <p:anim calcmode="lin" valueType="num">
                                      <p:cBhvr additive="base">
                                        <p:cTn id="25" dur="500" fill="hold"/>
                                        <p:tgtEl>
                                          <p:spTgt spid="5837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3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b="1" dirty="0"/>
              <a:t>Atypical Antipsychotics</a:t>
            </a:r>
          </a:p>
        </p:txBody>
      </p:sp>
      <p:sp>
        <p:nvSpPr>
          <p:cNvPr id="53251" name="Rectangle 3"/>
          <p:cNvSpPr>
            <a:spLocks noGrp="1" noChangeArrowheads="1"/>
          </p:cNvSpPr>
          <p:nvPr>
            <p:ph idx="1"/>
          </p:nvPr>
        </p:nvSpPr>
        <p:spPr>
          <a:xfrm>
            <a:off x="609600" y="1295400"/>
            <a:ext cx="10972800" cy="5105400"/>
          </a:xfrm>
        </p:spPr>
        <p:txBody>
          <a:bodyPr/>
          <a:lstStyle/>
          <a:p>
            <a:pPr eaLnBrk="1" hangingPunct="1"/>
            <a:r>
              <a:rPr lang="en-US" sz="2800" dirty="0" err="1"/>
              <a:t>Ziprasidone</a:t>
            </a:r>
            <a:endParaRPr lang="en-US" sz="2800" dirty="0"/>
          </a:p>
          <a:p>
            <a:pPr lvl="1" eaLnBrk="1" hangingPunct="1"/>
            <a:r>
              <a:rPr lang="en-US" sz="2400" dirty="0"/>
              <a:t>First atypical with an IM formulation</a:t>
            </a:r>
          </a:p>
          <a:p>
            <a:pPr lvl="1" eaLnBrk="1" hangingPunct="1"/>
            <a:r>
              <a:rPr lang="en-US" sz="2400" dirty="0"/>
              <a:t>IM dose range of 10-20mg</a:t>
            </a:r>
          </a:p>
          <a:p>
            <a:pPr lvl="2" eaLnBrk="1" hangingPunct="1"/>
            <a:r>
              <a:rPr lang="en-US" sz="2400" dirty="0"/>
              <a:t>10mg q2 hour; 20mg q4 hour; maximum of 40mg IM/day</a:t>
            </a:r>
          </a:p>
          <a:p>
            <a:pPr lvl="1" eaLnBrk="1" hangingPunct="1"/>
            <a:r>
              <a:rPr lang="en-US" sz="2400" dirty="0"/>
              <a:t>30-40 minutes to peak plasma concentrations (9x faster than PO); 2-4 hour elimination half-life; 4-6 hour duration of effect</a:t>
            </a:r>
          </a:p>
          <a:p>
            <a:pPr lvl="1"/>
            <a:r>
              <a:rPr lang="en-US" sz="2400" dirty="0"/>
              <a:t>Adverse events: QTc interval prolongation</a:t>
            </a:r>
          </a:p>
          <a:p>
            <a:pPr marL="1143000" lvl="3"/>
            <a:r>
              <a:rPr lang="en-US" sz="2400" dirty="0"/>
              <a:t>Appears to prolong the QT to a greater degree than haloperidol, risperidone, or olanzapine; no clinically relevant ECG changes observed in agitation studies</a:t>
            </a:r>
          </a:p>
          <a:p>
            <a:pPr lvl="1" eaLnBrk="1" hangingPunct="1"/>
            <a:endParaRPr lang="en-US" sz="2400" dirty="0"/>
          </a:p>
        </p:txBody>
      </p:sp>
      <p:sp>
        <p:nvSpPr>
          <p:cNvPr id="5018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E6CEF506-DC86-48CD-8A1D-61C0371AEA42}" type="slidenum">
              <a:rPr lang="en-US" smtClean="0"/>
              <a:pPr eaLnBrk="1" hangingPunct="1">
                <a:defRPr/>
              </a:pPr>
              <a:t>57</a:t>
            </a:fld>
            <a:endParaRPr lang="en-US"/>
          </a:p>
        </p:txBody>
      </p:sp>
      <p:sp>
        <p:nvSpPr>
          <p:cNvPr id="5" name="Rectangle 4">
            <a:extLst>
              <a:ext uri="{FF2B5EF4-FFF2-40B4-BE49-F238E27FC236}">
                <a16:creationId xmlns:a16="http://schemas.microsoft.com/office/drawing/2014/main" id="{6C0E5CE1-DDB2-4814-B479-FBF262AB5BB6}"/>
              </a:ext>
            </a:extLst>
          </p:cNvPr>
          <p:cNvSpPr/>
          <p:nvPr/>
        </p:nvSpPr>
        <p:spPr>
          <a:xfrm>
            <a:off x="2241176" y="6176106"/>
            <a:ext cx="9466730" cy="307777"/>
          </a:xfrm>
          <a:prstGeom prst="rect">
            <a:avLst/>
          </a:prstGeom>
        </p:spPr>
        <p:txBody>
          <a:bodyPr wrap="square">
            <a:spAutoFit/>
          </a:bodyPr>
          <a:lstStyle/>
          <a:p>
            <a:r>
              <a:rPr lang="en-US" sz="1400" dirty="0">
                <a:solidFill>
                  <a:srgbClr val="000000"/>
                </a:solidFill>
                <a:latin typeface="Calibri" panose="020F0502020204030204" pitchFamily="34" charset="0"/>
              </a:rPr>
              <a:t>Garriga et al. Assessment and management of agitation in psychiatry: expert consensus. World J </a:t>
            </a:r>
            <a:r>
              <a:rPr lang="en-US" sz="1400" dirty="0" err="1">
                <a:solidFill>
                  <a:srgbClr val="000000"/>
                </a:solidFill>
                <a:latin typeface="Calibri" panose="020F0502020204030204" pitchFamily="34" charset="0"/>
              </a:rPr>
              <a:t>Biol</a:t>
            </a:r>
            <a:r>
              <a:rPr lang="en-US" sz="1400" dirty="0">
                <a:solidFill>
                  <a:srgbClr val="000000"/>
                </a:solidFill>
                <a:latin typeface="Calibri" panose="020F0502020204030204" pitchFamily="34" charset="0"/>
              </a:rPr>
              <a:t> Psychiatry 2016;17:86-128</a:t>
            </a:r>
            <a:endParaRPr lang="en-US" sz="1400" dirty="0">
              <a:effectLst/>
            </a:endParaRPr>
          </a:p>
        </p:txBody>
      </p:sp>
    </p:spTree>
    <p:extLst>
      <p:ext uri="{BB962C8B-B14F-4D97-AF65-F5344CB8AC3E}">
        <p14:creationId xmlns:p14="http://schemas.microsoft.com/office/powerpoint/2010/main" val="9454366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3251">
                                            <p:txEl>
                                              <p:pRg st="1" end="1"/>
                                            </p:txEl>
                                          </p:spTgt>
                                        </p:tgtEl>
                                        <p:attrNameLst>
                                          <p:attrName>style.visibility</p:attrName>
                                        </p:attrNameLst>
                                      </p:cBhvr>
                                      <p:to>
                                        <p:strVal val="visible"/>
                                      </p:to>
                                    </p:set>
                                    <p:anim calcmode="lin" valueType="num">
                                      <p:cBhvr additive="base">
                                        <p:cTn id="7" dur="500" fill="hold"/>
                                        <p:tgtEl>
                                          <p:spTgt spid="5325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3251">
                                            <p:txEl>
                                              <p:pRg st="2" end="2"/>
                                            </p:txEl>
                                          </p:spTgt>
                                        </p:tgtEl>
                                        <p:attrNameLst>
                                          <p:attrName>style.visibility</p:attrName>
                                        </p:attrNameLst>
                                      </p:cBhvr>
                                      <p:to>
                                        <p:strVal val="visible"/>
                                      </p:to>
                                    </p:set>
                                    <p:anim calcmode="lin" valueType="num">
                                      <p:cBhvr additive="base">
                                        <p:cTn id="13" dur="5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3251">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53251">
                                            <p:txEl>
                                              <p:pRg st="3" end="3"/>
                                            </p:txEl>
                                          </p:spTgt>
                                        </p:tgtEl>
                                        <p:attrNameLst>
                                          <p:attrName>style.visibility</p:attrName>
                                        </p:attrNameLst>
                                      </p:cBhvr>
                                      <p:to>
                                        <p:strVal val="visible"/>
                                      </p:to>
                                    </p:set>
                                    <p:anim calcmode="lin" valueType="num">
                                      <p:cBhvr additive="base">
                                        <p:cTn id="17"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anim calcmode="lin" valueType="num">
                                      <p:cBhvr additive="base">
                                        <p:cTn id="23" dur="500" fill="hold"/>
                                        <p:tgtEl>
                                          <p:spTgt spid="5325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325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anim calcmode="lin" valueType="num">
                                      <p:cBhvr additive="base">
                                        <p:cTn id="27" dur="500" fill="hold"/>
                                        <p:tgtEl>
                                          <p:spTgt spid="5325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3251">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3251">
                                            <p:txEl>
                                              <p:pRg st="6" end="6"/>
                                            </p:txEl>
                                          </p:spTgt>
                                        </p:tgtEl>
                                        <p:attrNameLst>
                                          <p:attrName>style.visibility</p:attrName>
                                        </p:attrNameLst>
                                      </p:cBhvr>
                                      <p:to>
                                        <p:strVal val="visible"/>
                                      </p:to>
                                    </p:set>
                                    <p:anim calcmode="lin" valueType="num">
                                      <p:cBhvr additive="base">
                                        <p:cTn id="31" dur="500" fill="hold"/>
                                        <p:tgtEl>
                                          <p:spTgt spid="5325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325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b="1" dirty="0"/>
              <a:t>Combination Therapy</a:t>
            </a:r>
          </a:p>
        </p:txBody>
      </p:sp>
      <p:sp>
        <p:nvSpPr>
          <p:cNvPr id="60419" name="Rectangle 3"/>
          <p:cNvSpPr>
            <a:spLocks noGrp="1" noChangeArrowheads="1"/>
          </p:cNvSpPr>
          <p:nvPr>
            <p:ph idx="1"/>
          </p:nvPr>
        </p:nvSpPr>
        <p:spPr>
          <a:xfrm>
            <a:off x="647560" y="1524000"/>
            <a:ext cx="10972800" cy="4525963"/>
          </a:xfrm>
        </p:spPr>
        <p:txBody>
          <a:bodyPr/>
          <a:lstStyle/>
          <a:p>
            <a:r>
              <a:rPr lang="en-US" sz="2800" dirty="0"/>
              <a:t>Individual medications can be targeted to the different components of agitation</a:t>
            </a:r>
          </a:p>
          <a:p>
            <a:pPr lvl="1"/>
            <a:r>
              <a:rPr lang="en-US" sz="2400" dirty="0"/>
              <a:t>Anxiety and arousal </a:t>
            </a:r>
            <a:r>
              <a:rPr lang="en-US" sz="2400" dirty="0">
                <a:sym typeface="Wingdings" pitchFamily="2" charset="2"/>
              </a:rPr>
              <a:t> benzodiazepine</a:t>
            </a:r>
          </a:p>
          <a:p>
            <a:pPr lvl="1"/>
            <a:r>
              <a:rPr lang="en-US" sz="2400" dirty="0">
                <a:sym typeface="Wingdings" pitchFamily="2" charset="2"/>
              </a:rPr>
              <a:t>Psychosis  antipsychotic</a:t>
            </a:r>
            <a:endParaRPr lang="en-US" sz="2400" dirty="0"/>
          </a:p>
          <a:p>
            <a:r>
              <a:rPr lang="en-US" sz="2800" dirty="0"/>
              <a:t>Combining medications at low doses may reduce individual side effects (decrease </a:t>
            </a:r>
            <a:r>
              <a:rPr lang="en-US" sz="2800" dirty="0" err="1"/>
              <a:t>Cmax</a:t>
            </a:r>
            <a:r>
              <a:rPr lang="en-US" sz="2800" dirty="0"/>
              <a:t>), while obtaining desired effect </a:t>
            </a:r>
          </a:p>
          <a:p>
            <a:endParaRPr lang="en-US" sz="2400" dirty="0"/>
          </a:p>
          <a:p>
            <a:pPr lvl="2" eaLnBrk="1" hangingPunct="1">
              <a:lnSpc>
                <a:spcPct val="90000"/>
              </a:lnSpc>
            </a:pPr>
            <a:endParaRPr lang="en-US" sz="2000" dirty="0"/>
          </a:p>
          <a:p>
            <a:pPr lvl="1" eaLnBrk="1" hangingPunct="1">
              <a:lnSpc>
                <a:spcPct val="90000"/>
              </a:lnSpc>
            </a:pPr>
            <a:endParaRPr lang="en-US" sz="2400" dirty="0"/>
          </a:p>
        </p:txBody>
      </p:sp>
      <p:sp>
        <p:nvSpPr>
          <p:cNvPr id="5530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2288235-BADB-4CCE-B155-12784219BD48}" type="slidenum">
              <a:rPr lang="en-US" smtClean="0"/>
              <a:pPr eaLnBrk="1" hangingPunct="1">
                <a:defRPr/>
              </a:pPr>
              <a:t>58</a:t>
            </a:fld>
            <a:endParaRPr lang="en-US"/>
          </a:p>
        </p:txBody>
      </p:sp>
    </p:spTree>
    <p:extLst>
      <p:ext uri="{BB962C8B-B14F-4D97-AF65-F5344CB8AC3E}">
        <p14:creationId xmlns:p14="http://schemas.microsoft.com/office/powerpoint/2010/main" val="18968134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b="1" dirty="0"/>
              <a:t>Combination Therapy</a:t>
            </a:r>
          </a:p>
        </p:txBody>
      </p:sp>
      <p:sp>
        <p:nvSpPr>
          <p:cNvPr id="60419" name="Rectangle 3"/>
          <p:cNvSpPr>
            <a:spLocks noGrp="1" noChangeArrowheads="1"/>
          </p:cNvSpPr>
          <p:nvPr>
            <p:ph idx="1"/>
          </p:nvPr>
        </p:nvSpPr>
        <p:spPr>
          <a:xfrm>
            <a:off x="633589" y="1600202"/>
            <a:ext cx="10972800" cy="3491752"/>
          </a:xfrm>
        </p:spPr>
        <p:txBody>
          <a:bodyPr/>
          <a:lstStyle/>
          <a:p>
            <a:pPr eaLnBrk="1" hangingPunct="1">
              <a:lnSpc>
                <a:spcPct val="90000"/>
              </a:lnSpc>
            </a:pPr>
            <a:r>
              <a:rPr lang="en-US" sz="2800" dirty="0"/>
              <a:t>Most common combination</a:t>
            </a:r>
          </a:p>
          <a:p>
            <a:pPr lvl="1" eaLnBrk="1" hangingPunct="1">
              <a:lnSpc>
                <a:spcPct val="90000"/>
              </a:lnSpc>
            </a:pPr>
            <a:r>
              <a:rPr lang="en-US" sz="2400" dirty="0"/>
              <a:t>Haloperidol 5mg IM</a:t>
            </a:r>
          </a:p>
          <a:p>
            <a:pPr lvl="1" eaLnBrk="1" hangingPunct="1">
              <a:lnSpc>
                <a:spcPct val="90000"/>
              </a:lnSpc>
            </a:pPr>
            <a:r>
              <a:rPr lang="en-US" sz="2400" dirty="0" err="1"/>
              <a:t>Lorazepam</a:t>
            </a:r>
            <a:r>
              <a:rPr lang="en-US" sz="2400" dirty="0"/>
              <a:t> 2mg IM</a:t>
            </a:r>
          </a:p>
          <a:p>
            <a:pPr lvl="1" eaLnBrk="1" hangingPunct="1">
              <a:lnSpc>
                <a:spcPct val="90000"/>
              </a:lnSpc>
            </a:pPr>
            <a:r>
              <a:rPr lang="en-US" sz="2400" dirty="0"/>
              <a:t>Benefits</a:t>
            </a:r>
          </a:p>
          <a:p>
            <a:pPr lvl="2" eaLnBrk="1" hangingPunct="1">
              <a:lnSpc>
                <a:spcPct val="90000"/>
              </a:lnSpc>
            </a:pPr>
            <a:r>
              <a:rPr lang="en-US" sz="2400" dirty="0"/>
              <a:t>Faster reduction in agitation</a:t>
            </a:r>
          </a:p>
          <a:p>
            <a:pPr lvl="2" eaLnBrk="1" hangingPunct="1">
              <a:lnSpc>
                <a:spcPct val="90000"/>
              </a:lnSpc>
            </a:pPr>
            <a:r>
              <a:rPr lang="en-US" sz="2400" dirty="0"/>
              <a:t>Less injections required</a:t>
            </a:r>
          </a:p>
          <a:p>
            <a:pPr lvl="2" eaLnBrk="1" hangingPunct="1">
              <a:lnSpc>
                <a:spcPct val="90000"/>
              </a:lnSpc>
            </a:pPr>
            <a:r>
              <a:rPr lang="en-US" sz="2400" dirty="0"/>
              <a:t>Simple to administer</a:t>
            </a:r>
          </a:p>
          <a:p>
            <a:pPr lvl="2" eaLnBrk="1" hangingPunct="1">
              <a:lnSpc>
                <a:spcPct val="90000"/>
              </a:lnSpc>
            </a:pPr>
            <a:r>
              <a:rPr lang="en-US" sz="2400" dirty="0"/>
              <a:t>Lower incidence of EPS</a:t>
            </a:r>
          </a:p>
        </p:txBody>
      </p:sp>
      <p:sp>
        <p:nvSpPr>
          <p:cNvPr id="5530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D2288235-BADB-4CCE-B155-12784219BD48}" type="slidenum">
              <a:rPr lang="en-US" smtClean="0"/>
              <a:pPr eaLnBrk="1" hangingPunct="1">
                <a:defRPr/>
              </a:pPr>
              <a:t>59</a:t>
            </a:fld>
            <a:endParaRPr lang="en-US"/>
          </a:p>
        </p:txBody>
      </p:sp>
      <p:sp>
        <p:nvSpPr>
          <p:cNvPr id="5" name="Rectangle 4">
            <a:extLst>
              <a:ext uri="{FF2B5EF4-FFF2-40B4-BE49-F238E27FC236}">
                <a16:creationId xmlns:a16="http://schemas.microsoft.com/office/drawing/2014/main" id="{CA36272D-81F6-4E04-971D-13BD90EA4E50}"/>
              </a:ext>
            </a:extLst>
          </p:cNvPr>
          <p:cNvSpPr/>
          <p:nvPr/>
        </p:nvSpPr>
        <p:spPr>
          <a:xfrm>
            <a:off x="609600" y="6167107"/>
            <a:ext cx="9466730" cy="307777"/>
          </a:xfrm>
          <a:prstGeom prst="rect">
            <a:avLst/>
          </a:prstGeom>
        </p:spPr>
        <p:txBody>
          <a:bodyPr wrap="square">
            <a:spAutoFit/>
          </a:bodyPr>
          <a:lstStyle/>
          <a:p>
            <a:r>
              <a:rPr lang="en-US" sz="1400" dirty="0">
                <a:solidFill>
                  <a:srgbClr val="000000"/>
                </a:solidFill>
                <a:latin typeface="Calibri" panose="020F0502020204030204" pitchFamily="34" charset="0"/>
              </a:rPr>
              <a:t>Garriga et al. Assessment and management of agitation in psychiatry: expert consensus. World J </a:t>
            </a:r>
            <a:r>
              <a:rPr lang="en-US" sz="1400" dirty="0" err="1">
                <a:solidFill>
                  <a:srgbClr val="000000"/>
                </a:solidFill>
                <a:latin typeface="Calibri" panose="020F0502020204030204" pitchFamily="34" charset="0"/>
              </a:rPr>
              <a:t>Biol</a:t>
            </a:r>
            <a:r>
              <a:rPr lang="en-US" sz="1400" dirty="0">
                <a:solidFill>
                  <a:srgbClr val="000000"/>
                </a:solidFill>
                <a:latin typeface="Calibri" panose="020F0502020204030204" pitchFamily="34" charset="0"/>
              </a:rPr>
              <a:t> Psychiatry 2016;17:86-128</a:t>
            </a:r>
            <a:endParaRPr lang="en-US" sz="1400" dirty="0">
              <a:effectLst/>
            </a:endParaRPr>
          </a:p>
        </p:txBody>
      </p:sp>
      <p:sp>
        <p:nvSpPr>
          <p:cNvPr id="6" name="Rectangle 5">
            <a:extLst>
              <a:ext uri="{FF2B5EF4-FFF2-40B4-BE49-F238E27FC236}">
                <a16:creationId xmlns:a16="http://schemas.microsoft.com/office/drawing/2014/main" id="{D5160771-0909-4770-82E2-E76534607187}"/>
              </a:ext>
            </a:extLst>
          </p:cNvPr>
          <p:cNvSpPr/>
          <p:nvPr/>
        </p:nvSpPr>
        <p:spPr>
          <a:xfrm>
            <a:off x="633589" y="5703200"/>
            <a:ext cx="11606389" cy="523220"/>
          </a:xfrm>
          <a:prstGeom prst="rect">
            <a:avLst/>
          </a:prstGeom>
        </p:spPr>
        <p:txBody>
          <a:bodyPr wrap="square">
            <a:spAutoFit/>
          </a:bodyPr>
          <a:lstStyle/>
          <a:p>
            <a:pPr marL="0" lvl="2" indent="0">
              <a:buNone/>
            </a:pPr>
            <a:r>
              <a:rPr lang="en-US" sz="1400" dirty="0"/>
              <a:t>Wilson et al. A comparison of the safety of olanzapine and haloperidol in combination with benzodiazepines in emergency department patients with acute agitation. J </a:t>
            </a:r>
            <a:r>
              <a:rPr lang="en-US" sz="1400" dirty="0" err="1"/>
              <a:t>Emerg</a:t>
            </a:r>
            <a:r>
              <a:rPr lang="en-US" sz="1400" dirty="0"/>
              <a:t> Med 2012;43(5):790-7</a:t>
            </a:r>
          </a:p>
        </p:txBody>
      </p:sp>
    </p:spTree>
    <p:extLst>
      <p:ext uri="{BB962C8B-B14F-4D97-AF65-F5344CB8AC3E}">
        <p14:creationId xmlns:p14="http://schemas.microsoft.com/office/powerpoint/2010/main" val="21741815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0419">
                                            <p:txEl>
                                              <p:pRg st="3" end="3"/>
                                            </p:txEl>
                                          </p:spTgt>
                                        </p:tgtEl>
                                        <p:attrNameLst>
                                          <p:attrName>style.visibility</p:attrName>
                                        </p:attrNameLst>
                                      </p:cBhvr>
                                      <p:to>
                                        <p:strVal val="visible"/>
                                      </p:to>
                                    </p:set>
                                    <p:anim calcmode="lin" valueType="num">
                                      <p:cBhvr additive="base">
                                        <p:cTn id="7" dur="500" fill="hold"/>
                                        <p:tgtEl>
                                          <p:spTgt spid="60419">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419">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0419">
                                            <p:txEl>
                                              <p:pRg st="4" end="4"/>
                                            </p:txEl>
                                          </p:spTgt>
                                        </p:tgtEl>
                                        <p:attrNameLst>
                                          <p:attrName>style.visibility</p:attrName>
                                        </p:attrNameLst>
                                      </p:cBhvr>
                                      <p:to>
                                        <p:strVal val="visible"/>
                                      </p:to>
                                    </p:set>
                                    <p:anim calcmode="lin" valueType="num">
                                      <p:cBhvr additive="base">
                                        <p:cTn id="11" dur="500" fill="hold"/>
                                        <p:tgtEl>
                                          <p:spTgt spid="60419">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0419">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0419">
                                            <p:txEl>
                                              <p:pRg st="5" end="5"/>
                                            </p:txEl>
                                          </p:spTgt>
                                        </p:tgtEl>
                                        <p:attrNameLst>
                                          <p:attrName>style.visibility</p:attrName>
                                        </p:attrNameLst>
                                      </p:cBhvr>
                                      <p:to>
                                        <p:strVal val="visible"/>
                                      </p:to>
                                    </p:set>
                                    <p:anim calcmode="lin" valueType="num">
                                      <p:cBhvr additive="base">
                                        <p:cTn id="15" dur="500" fill="hold"/>
                                        <p:tgtEl>
                                          <p:spTgt spid="60419">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0419">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0419">
                                            <p:txEl>
                                              <p:pRg st="6" end="6"/>
                                            </p:txEl>
                                          </p:spTgt>
                                        </p:tgtEl>
                                        <p:attrNameLst>
                                          <p:attrName>style.visibility</p:attrName>
                                        </p:attrNameLst>
                                      </p:cBhvr>
                                      <p:to>
                                        <p:strVal val="visible"/>
                                      </p:to>
                                    </p:set>
                                    <p:anim calcmode="lin" valueType="num">
                                      <p:cBhvr additive="base">
                                        <p:cTn id="19" dur="500" fill="hold"/>
                                        <p:tgtEl>
                                          <p:spTgt spid="6041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419">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0419">
                                            <p:txEl>
                                              <p:pRg st="7" end="7"/>
                                            </p:txEl>
                                          </p:spTgt>
                                        </p:tgtEl>
                                        <p:attrNameLst>
                                          <p:attrName>style.visibility</p:attrName>
                                        </p:attrNameLst>
                                      </p:cBhvr>
                                      <p:to>
                                        <p:strVal val="visible"/>
                                      </p:to>
                                    </p:set>
                                    <p:anim calcmode="lin" valueType="num">
                                      <p:cBhvr additive="base">
                                        <p:cTn id="23" dur="500" fill="hold"/>
                                        <p:tgtEl>
                                          <p:spTgt spid="60419">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041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33589" y="5867400"/>
            <a:ext cx="10972800" cy="427038"/>
          </a:xfrm>
        </p:spPr>
        <p:txBody>
          <a:bodyPr/>
          <a:lstStyle/>
          <a:p>
            <a:r>
              <a:rPr lang="en-US" sz="1200" dirty="0"/>
              <a:t>Larkin GL. et al. Trends in US Emergency Department Visits for Mental Health Conditions, 1992-2001. Psychiatric Services, June 2005. 56; 671-677.</a:t>
            </a:r>
            <a:br>
              <a:rPr lang="en-US" sz="1200" dirty="0"/>
            </a:br>
            <a:r>
              <a:rPr lang="en-US" sz="1200" dirty="0"/>
              <a:t>Marco, C. A., &amp; Vaughan, J. (2005). Emergency management of agitation in schizophrenia. </a:t>
            </a:r>
            <a:r>
              <a:rPr lang="en-US" sz="1200" i="1" dirty="0"/>
              <a:t>The American journal of emergency medicine</a:t>
            </a:r>
            <a:r>
              <a:rPr lang="en-US" sz="1200" dirty="0"/>
              <a:t>, </a:t>
            </a:r>
            <a:r>
              <a:rPr lang="en-US" sz="1200" i="1" dirty="0"/>
              <a:t>23</a:t>
            </a:r>
            <a:r>
              <a:rPr lang="en-US" sz="1200" dirty="0"/>
              <a:t>(6), 767-776.</a:t>
            </a:r>
            <a:br>
              <a:rPr lang="en-US" sz="800" dirty="0"/>
            </a:br>
            <a:r>
              <a:rPr lang="en-US" sz="800" dirty="0"/>
              <a:t> </a:t>
            </a:r>
          </a:p>
        </p:txBody>
      </p:sp>
      <p:sp>
        <p:nvSpPr>
          <p:cNvPr id="10243" name="Rectangle 3"/>
          <p:cNvSpPr>
            <a:spLocks noGrp="1" noChangeArrowheads="1"/>
          </p:cNvSpPr>
          <p:nvPr>
            <p:ph idx="1"/>
          </p:nvPr>
        </p:nvSpPr>
        <p:spPr>
          <a:xfrm>
            <a:off x="508000" y="1600202"/>
            <a:ext cx="11074400" cy="3733799"/>
          </a:xfrm>
        </p:spPr>
        <p:txBody>
          <a:bodyPr/>
          <a:lstStyle/>
          <a:p>
            <a:pPr eaLnBrk="1" hangingPunct="1">
              <a:lnSpc>
                <a:spcPct val="90000"/>
              </a:lnSpc>
            </a:pPr>
            <a:r>
              <a:rPr lang="en-US" dirty="0"/>
              <a:t>There is little direct data on the prevalence, clinical impact, or financial consequences of agitation</a:t>
            </a:r>
          </a:p>
          <a:p>
            <a:pPr eaLnBrk="1" hangingPunct="1">
              <a:lnSpc>
                <a:spcPct val="90000"/>
              </a:lnSpc>
            </a:pPr>
            <a:r>
              <a:rPr lang="en-US" dirty="0"/>
              <a:t>Behavioral emergencies responsible for 6% of all ED visits </a:t>
            </a:r>
            <a:r>
              <a:rPr lang="en-US" sz="1800" i="1" dirty="0"/>
              <a:t>(Larkin et al 2005)</a:t>
            </a:r>
          </a:p>
          <a:p>
            <a:pPr eaLnBrk="1" hangingPunct="1">
              <a:lnSpc>
                <a:spcPct val="90000"/>
              </a:lnSpc>
            </a:pPr>
            <a:r>
              <a:rPr lang="en-US" sz="2400" dirty="0"/>
              <a:t>4.3 million psychiatric emergency visits/year </a:t>
            </a:r>
            <a:r>
              <a:rPr lang="en-US" sz="1800" i="1" dirty="0"/>
              <a:t>(Marco and Vaughan, 2005)</a:t>
            </a:r>
          </a:p>
          <a:p>
            <a:pPr lvl="2" eaLnBrk="1" hangingPunct="1">
              <a:lnSpc>
                <a:spcPct val="90000"/>
              </a:lnSpc>
            </a:pPr>
            <a:r>
              <a:rPr lang="en-US" sz="2000" dirty="0"/>
              <a:t>21% (900,000) agitated patients with schizophrenia</a:t>
            </a:r>
          </a:p>
          <a:p>
            <a:pPr lvl="2" eaLnBrk="1" hangingPunct="1">
              <a:lnSpc>
                <a:spcPct val="90000"/>
              </a:lnSpc>
            </a:pPr>
            <a:r>
              <a:rPr lang="en-US" sz="2000" dirty="0"/>
              <a:t>13% (560,000) agitated patients with bipolar disorder</a:t>
            </a:r>
          </a:p>
          <a:p>
            <a:pPr lvl="2" eaLnBrk="1" hangingPunct="1">
              <a:lnSpc>
                <a:spcPct val="90000"/>
              </a:lnSpc>
            </a:pPr>
            <a:r>
              <a:rPr lang="en-US" sz="2000" dirty="0"/>
              <a:t>5% (210,000) agitated patients with dementia</a:t>
            </a:r>
          </a:p>
          <a:p>
            <a:pPr lvl="2" eaLnBrk="1" hangingPunct="1">
              <a:lnSpc>
                <a:spcPct val="90000"/>
              </a:lnSpc>
            </a:pPr>
            <a:endParaRPr lang="en-US" sz="2000" dirty="0"/>
          </a:p>
          <a:p>
            <a:pPr lvl="2" eaLnBrk="1" hangingPunct="1">
              <a:lnSpc>
                <a:spcPct val="90000"/>
              </a:lnSpc>
            </a:pPr>
            <a:endParaRPr lang="en-US" sz="2000" dirty="0"/>
          </a:p>
        </p:txBody>
      </p:sp>
      <p:sp>
        <p:nvSpPr>
          <p:cNvPr id="8196"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C0E02FF-1528-42FE-9DF5-128C4081BBA5}" type="slidenum">
              <a:rPr lang="en-US" smtClean="0"/>
              <a:pPr eaLnBrk="1" hangingPunct="1">
                <a:defRPr/>
              </a:pPr>
              <a:t>6</a:t>
            </a:fld>
            <a:endParaRPr lang="en-US"/>
          </a:p>
        </p:txBody>
      </p:sp>
      <p:sp>
        <p:nvSpPr>
          <p:cNvPr id="5" name="Rectangle 2"/>
          <p:cNvSpPr txBox="1">
            <a:spLocks noChangeArrowheads="1"/>
          </p:cNvSpPr>
          <p:nvPr/>
        </p:nvSpPr>
        <p:spPr>
          <a:xfrm>
            <a:off x="812800" y="427038"/>
            <a:ext cx="10972800" cy="1143000"/>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2800" b="1" dirty="0"/>
              <a:t>Epidemiology</a:t>
            </a:r>
          </a:p>
        </p:txBody>
      </p:sp>
    </p:spTree>
    <p:extLst>
      <p:ext uri="{BB962C8B-B14F-4D97-AF65-F5344CB8AC3E}">
        <p14:creationId xmlns:p14="http://schemas.microsoft.com/office/powerpoint/2010/main" val="423839381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b="1" dirty="0"/>
              <a:t>Combination Therapy</a:t>
            </a:r>
          </a:p>
        </p:txBody>
      </p:sp>
      <p:sp>
        <p:nvSpPr>
          <p:cNvPr id="61443" name="Rectangle 3"/>
          <p:cNvSpPr>
            <a:spLocks noGrp="1" noChangeArrowheads="1"/>
          </p:cNvSpPr>
          <p:nvPr>
            <p:ph idx="1"/>
          </p:nvPr>
        </p:nvSpPr>
        <p:spPr>
          <a:xfrm>
            <a:off x="609600" y="1600201"/>
            <a:ext cx="10972800" cy="2926975"/>
          </a:xfrm>
        </p:spPr>
        <p:txBody>
          <a:bodyPr/>
          <a:lstStyle/>
          <a:p>
            <a:pPr eaLnBrk="1" hangingPunct="1"/>
            <a:r>
              <a:rPr lang="en-US" sz="2800" dirty="0"/>
              <a:t>Side effects</a:t>
            </a:r>
          </a:p>
          <a:p>
            <a:pPr lvl="1" eaLnBrk="1" hangingPunct="1"/>
            <a:r>
              <a:rPr lang="en-US" sz="2400" dirty="0"/>
              <a:t>Overall, very well tolerated</a:t>
            </a:r>
          </a:p>
          <a:p>
            <a:pPr lvl="1" eaLnBrk="1" hangingPunct="1"/>
            <a:r>
              <a:rPr lang="en-US" sz="2400" dirty="0"/>
              <a:t>Side effect profiles of both the BZDs and antipsychotics apply</a:t>
            </a:r>
          </a:p>
          <a:p>
            <a:pPr lvl="1" eaLnBrk="1" hangingPunct="1"/>
            <a:r>
              <a:rPr lang="en-US" sz="2400" dirty="0"/>
              <a:t>Excess sedation most common adverse reaction</a:t>
            </a:r>
          </a:p>
          <a:p>
            <a:pPr lvl="2" eaLnBrk="1" hangingPunct="1"/>
            <a:r>
              <a:rPr lang="en-US" sz="2400" dirty="0"/>
              <a:t>However, recent studies suggest sedation rates appear similar to lorazepam treatment alone</a:t>
            </a:r>
          </a:p>
        </p:txBody>
      </p:sp>
      <p:sp>
        <p:nvSpPr>
          <p:cNvPr id="5632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12B12290-3524-417D-833E-9F26DF4FFFCA}" type="slidenum">
              <a:rPr lang="en-US" smtClean="0"/>
              <a:pPr eaLnBrk="1" hangingPunct="1">
                <a:defRPr/>
              </a:pPr>
              <a:t>60</a:t>
            </a:fld>
            <a:endParaRPr lang="en-US"/>
          </a:p>
        </p:txBody>
      </p:sp>
      <p:sp>
        <p:nvSpPr>
          <p:cNvPr id="6" name="Rectangle 5">
            <a:extLst>
              <a:ext uri="{FF2B5EF4-FFF2-40B4-BE49-F238E27FC236}">
                <a16:creationId xmlns:a16="http://schemas.microsoft.com/office/drawing/2014/main" id="{A6A27B39-7281-4606-B0A2-6FDE5E9C37A1}"/>
              </a:ext>
            </a:extLst>
          </p:cNvPr>
          <p:cNvSpPr/>
          <p:nvPr/>
        </p:nvSpPr>
        <p:spPr>
          <a:xfrm>
            <a:off x="2241176" y="6176106"/>
            <a:ext cx="9466730" cy="307777"/>
          </a:xfrm>
          <a:prstGeom prst="rect">
            <a:avLst/>
          </a:prstGeom>
        </p:spPr>
        <p:txBody>
          <a:bodyPr wrap="square">
            <a:spAutoFit/>
          </a:bodyPr>
          <a:lstStyle/>
          <a:p>
            <a:r>
              <a:rPr lang="en-US" sz="1400" dirty="0">
                <a:solidFill>
                  <a:srgbClr val="000000"/>
                </a:solidFill>
                <a:latin typeface="Calibri" panose="020F0502020204030204" pitchFamily="34" charset="0"/>
              </a:rPr>
              <a:t>Garriga et al. Assessment and management of agitation in psychiatry: expert consensus. World J </a:t>
            </a:r>
            <a:r>
              <a:rPr lang="en-US" sz="1400" dirty="0" err="1">
                <a:solidFill>
                  <a:srgbClr val="000000"/>
                </a:solidFill>
                <a:latin typeface="Calibri" panose="020F0502020204030204" pitchFamily="34" charset="0"/>
              </a:rPr>
              <a:t>Biol</a:t>
            </a:r>
            <a:r>
              <a:rPr lang="en-US" sz="1400" dirty="0">
                <a:solidFill>
                  <a:srgbClr val="000000"/>
                </a:solidFill>
                <a:latin typeface="Calibri" panose="020F0502020204030204" pitchFamily="34" charset="0"/>
              </a:rPr>
              <a:t> Psychiatry 2016;17:86-128</a:t>
            </a:r>
            <a:endParaRPr lang="en-US" sz="1400" dirty="0">
              <a:effectLst/>
            </a:endParaRPr>
          </a:p>
        </p:txBody>
      </p:sp>
    </p:spTree>
    <p:extLst>
      <p:ext uri="{BB962C8B-B14F-4D97-AF65-F5344CB8AC3E}">
        <p14:creationId xmlns:p14="http://schemas.microsoft.com/office/powerpoint/2010/main" val="886884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1443">
                                            <p:txEl>
                                              <p:pRg st="2" end="2"/>
                                            </p:txEl>
                                          </p:spTgt>
                                        </p:tgtEl>
                                        <p:attrNameLst>
                                          <p:attrName>style.visibility</p:attrName>
                                        </p:attrNameLst>
                                      </p:cBhvr>
                                      <p:to>
                                        <p:strVal val="visible"/>
                                      </p:to>
                                    </p:set>
                                    <p:anim calcmode="lin" valueType="num">
                                      <p:cBhvr additive="base">
                                        <p:cTn id="7" dur="500" fill="hold"/>
                                        <p:tgtEl>
                                          <p:spTgt spid="61443">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1443">
                                            <p:txEl>
                                              <p:pRg st="3" end="3"/>
                                            </p:txEl>
                                          </p:spTgt>
                                        </p:tgtEl>
                                        <p:attrNameLst>
                                          <p:attrName>style.visibility</p:attrName>
                                        </p:attrNameLst>
                                      </p:cBhvr>
                                      <p:to>
                                        <p:strVal val="visible"/>
                                      </p:to>
                                    </p:set>
                                    <p:anim calcmode="lin" valueType="num">
                                      <p:cBhvr additive="base">
                                        <p:cTn id="13" dur="500" fill="hold"/>
                                        <p:tgtEl>
                                          <p:spTgt spid="6144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4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BC035-9C27-3C4E-A70A-D89EABC7D80F}"/>
              </a:ext>
            </a:extLst>
          </p:cNvPr>
          <p:cNvSpPr>
            <a:spLocks noGrp="1"/>
          </p:cNvSpPr>
          <p:nvPr>
            <p:ph type="title"/>
          </p:nvPr>
        </p:nvSpPr>
        <p:spPr/>
        <p:txBody>
          <a:bodyPr/>
          <a:lstStyle/>
          <a:p>
            <a:r>
              <a:rPr lang="en-US" b="1" dirty="0"/>
              <a:t>Onset of Action</a:t>
            </a:r>
          </a:p>
        </p:txBody>
      </p:sp>
      <p:graphicFrame>
        <p:nvGraphicFramePr>
          <p:cNvPr id="5" name="Content Placeholder 4">
            <a:extLst>
              <a:ext uri="{FF2B5EF4-FFF2-40B4-BE49-F238E27FC236}">
                <a16:creationId xmlns:a16="http://schemas.microsoft.com/office/drawing/2014/main" id="{0475ED47-6592-3A4D-8D9A-8781AA458888}"/>
              </a:ext>
            </a:extLst>
          </p:cNvPr>
          <p:cNvGraphicFramePr>
            <a:graphicFrameLocks noGrp="1"/>
          </p:cNvGraphicFramePr>
          <p:nvPr>
            <p:ph idx="1"/>
            <p:extLst>
              <p:ext uri="{D42A27DB-BD31-4B8C-83A1-F6EECF244321}">
                <p14:modId xmlns:p14="http://schemas.microsoft.com/office/powerpoint/2010/main" val="438585630"/>
              </p:ext>
            </p:extLst>
          </p:nvPr>
        </p:nvGraphicFramePr>
        <p:xfrm>
          <a:off x="672198" y="1440248"/>
          <a:ext cx="11175999" cy="4419603"/>
        </p:xfrm>
        <a:graphic>
          <a:graphicData uri="http://schemas.openxmlformats.org/drawingml/2006/table">
            <a:tbl>
              <a:tblPr firstRow="1" bandRow="1">
                <a:tableStyleId>{EB9631B5-78F2-41C9-869B-9F39066F8104}</a:tableStyleId>
              </a:tblPr>
              <a:tblGrid>
                <a:gridCol w="3251200">
                  <a:extLst>
                    <a:ext uri="{9D8B030D-6E8A-4147-A177-3AD203B41FA5}">
                      <a16:colId xmlns:a16="http://schemas.microsoft.com/office/drawing/2014/main" val="3655692373"/>
                    </a:ext>
                  </a:extLst>
                </a:gridCol>
                <a:gridCol w="2274203">
                  <a:extLst>
                    <a:ext uri="{9D8B030D-6E8A-4147-A177-3AD203B41FA5}">
                      <a16:colId xmlns:a16="http://schemas.microsoft.com/office/drawing/2014/main" val="3653469342"/>
                    </a:ext>
                  </a:extLst>
                </a:gridCol>
                <a:gridCol w="3008996">
                  <a:extLst>
                    <a:ext uri="{9D8B030D-6E8A-4147-A177-3AD203B41FA5}">
                      <a16:colId xmlns:a16="http://schemas.microsoft.com/office/drawing/2014/main" val="3984445251"/>
                    </a:ext>
                  </a:extLst>
                </a:gridCol>
                <a:gridCol w="2641600">
                  <a:extLst>
                    <a:ext uri="{9D8B030D-6E8A-4147-A177-3AD203B41FA5}">
                      <a16:colId xmlns:a16="http://schemas.microsoft.com/office/drawing/2014/main" val="83565521"/>
                    </a:ext>
                  </a:extLst>
                </a:gridCol>
              </a:tblGrid>
              <a:tr h="491067">
                <a:tc>
                  <a:txBody>
                    <a:bodyPr/>
                    <a:lstStyle/>
                    <a:p>
                      <a:r>
                        <a:rPr lang="en-US" dirty="0"/>
                        <a:t>Medication</a:t>
                      </a:r>
                    </a:p>
                  </a:txBody>
                  <a:tcPr marL="121920" marR="121920"/>
                </a:tc>
                <a:tc>
                  <a:txBody>
                    <a:bodyPr/>
                    <a:lstStyle/>
                    <a:p>
                      <a:r>
                        <a:rPr lang="en-US" dirty="0"/>
                        <a:t>Dose </a:t>
                      </a:r>
                    </a:p>
                  </a:txBody>
                  <a:tcPr marL="121920" marR="121920"/>
                </a:tc>
                <a:tc>
                  <a:txBody>
                    <a:bodyPr/>
                    <a:lstStyle/>
                    <a:p>
                      <a:r>
                        <a:rPr lang="en-US" dirty="0"/>
                        <a:t>Formulation</a:t>
                      </a:r>
                    </a:p>
                  </a:txBody>
                  <a:tcPr marL="121920" marR="121920"/>
                </a:tc>
                <a:tc>
                  <a:txBody>
                    <a:bodyPr/>
                    <a:lstStyle/>
                    <a:p>
                      <a:r>
                        <a:rPr lang="en-US" dirty="0"/>
                        <a:t>Onset to Efficacy</a:t>
                      </a:r>
                    </a:p>
                  </a:txBody>
                  <a:tcPr marL="121920" marR="121920"/>
                </a:tc>
                <a:extLst>
                  <a:ext uri="{0D108BD9-81ED-4DB2-BD59-A6C34878D82A}">
                    <a16:rowId xmlns:a16="http://schemas.microsoft.com/office/drawing/2014/main" val="986455445"/>
                  </a:ext>
                </a:extLst>
              </a:tr>
              <a:tr h="491067">
                <a:tc>
                  <a:txBody>
                    <a:bodyPr/>
                    <a:lstStyle/>
                    <a:p>
                      <a:r>
                        <a:rPr lang="en-US" dirty="0" err="1"/>
                        <a:t>Loxapine</a:t>
                      </a:r>
                      <a:endParaRPr lang="en-US" dirty="0"/>
                    </a:p>
                  </a:txBody>
                  <a:tcPr marL="121920" marR="121920"/>
                </a:tc>
                <a:tc>
                  <a:txBody>
                    <a:bodyPr/>
                    <a:lstStyle/>
                    <a:p>
                      <a:r>
                        <a:rPr lang="en-US" dirty="0"/>
                        <a:t>5-10 mg</a:t>
                      </a:r>
                    </a:p>
                  </a:txBody>
                  <a:tcPr marL="121920" marR="121920"/>
                </a:tc>
                <a:tc>
                  <a:txBody>
                    <a:bodyPr/>
                    <a:lstStyle/>
                    <a:p>
                      <a:r>
                        <a:rPr lang="en-US" dirty="0"/>
                        <a:t>Inhaled</a:t>
                      </a:r>
                    </a:p>
                  </a:txBody>
                  <a:tcPr marL="121920" marR="121920"/>
                </a:tc>
                <a:tc>
                  <a:txBody>
                    <a:bodyPr/>
                    <a:lstStyle/>
                    <a:p>
                      <a:r>
                        <a:rPr lang="en-US" dirty="0"/>
                        <a:t>10-20 minutes</a:t>
                      </a:r>
                    </a:p>
                  </a:txBody>
                  <a:tcPr marL="121920" marR="121920"/>
                </a:tc>
                <a:extLst>
                  <a:ext uri="{0D108BD9-81ED-4DB2-BD59-A6C34878D82A}">
                    <a16:rowId xmlns:a16="http://schemas.microsoft.com/office/drawing/2014/main" val="2998331158"/>
                  </a:ext>
                </a:extLst>
              </a:tr>
              <a:tr h="491067">
                <a:tc>
                  <a:txBody>
                    <a:bodyPr/>
                    <a:lstStyle/>
                    <a:p>
                      <a:r>
                        <a:rPr lang="en-US" dirty="0"/>
                        <a:t>Olanzapine</a:t>
                      </a:r>
                    </a:p>
                  </a:txBody>
                  <a:tcPr marL="121920" marR="121920"/>
                </a:tc>
                <a:tc>
                  <a:txBody>
                    <a:bodyPr/>
                    <a:lstStyle/>
                    <a:p>
                      <a:r>
                        <a:rPr lang="en-US" dirty="0"/>
                        <a:t>5-10 mg</a:t>
                      </a:r>
                    </a:p>
                  </a:txBody>
                  <a:tcPr marL="121920" marR="121920"/>
                </a:tc>
                <a:tc>
                  <a:txBody>
                    <a:bodyPr/>
                    <a:lstStyle/>
                    <a:p>
                      <a:r>
                        <a:rPr lang="en-US" dirty="0"/>
                        <a:t>Intramuscular</a:t>
                      </a:r>
                    </a:p>
                  </a:txBody>
                  <a:tcPr marL="121920" marR="121920"/>
                </a:tc>
                <a:tc>
                  <a:txBody>
                    <a:bodyPr/>
                    <a:lstStyle/>
                    <a:p>
                      <a:r>
                        <a:rPr lang="en-US" dirty="0"/>
                        <a:t>15-30 minutes</a:t>
                      </a:r>
                    </a:p>
                  </a:txBody>
                  <a:tcPr marL="121920" marR="121920"/>
                </a:tc>
                <a:extLst>
                  <a:ext uri="{0D108BD9-81ED-4DB2-BD59-A6C34878D82A}">
                    <a16:rowId xmlns:a16="http://schemas.microsoft.com/office/drawing/2014/main" val="4221588618"/>
                  </a:ext>
                </a:extLst>
              </a:tr>
              <a:tr h="491067">
                <a:tc>
                  <a:txBody>
                    <a:bodyPr/>
                    <a:lstStyle/>
                    <a:p>
                      <a:r>
                        <a:rPr lang="en-US" dirty="0"/>
                        <a:t>Ziprasidone</a:t>
                      </a:r>
                    </a:p>
                  </a:txBody>
                  <a:tcPr marL="121920" marR="121920"/>
                </a:tc>
                <a:tc>
                  <a:txBody>
                    <a:bodyPr/>
                    <a:lstStyle/>
                    <a:p>
                      <a:r>
                        <a:rPr lang="en-US" dirty="0"/>
                        <a:t>10-20 mg</a:t>
                      </a:r>
                    </a:p>
                  </a:txBody>
                  <a:tcPr marL="121920" marR="121920"/>
                </a:tc>
                <a:tc>
                  <a:txBody>
                    <a:bodyPr/>
                    <a:lstStyle/>
                    <a:p>
                      <a:r>
                        <a:rPr lang="en-US" dirty="0"/>
                        <a:t>Intramuscular</a:t>
                      </a:r>
                    </a:p>
                  </a:txBody>
                  <a:tcPr marL="121920" marR="121920"/>
                </a:tc>
                <a:tc>
                  <a:txBody>
                    <a:bodyPr/>
                    <a:lstStyle/>
                    <a:p>
                      <a:r>
                        <a:rPr lang="en-US" dirty="0"/>
                        <a:t>15-30 minutes</a:t>
                      </a:r>
                    </a:p>
                  </a:txBody>
                  <a:tcPr marL="121920" marR="121920"/>
                </a:tc>
                <a:extLst>
                  <a:ext uri="{0D108BD9-81ED-4DB2-BD59-A6C34878D82A}">
                    <a16:rowId xmlns:a16="http://schemas.microsoft.com/office/drawing/2014/main" val="2146597393"/>
                  </a:ext>
                </a:extLst>
              </a:tr>
              <a:tr h="491067">
                <a:tc>
                  <a:txBody>
                    <a:bodyPr/>
                    <a:lstStyle/>
                    <a:p>
                      <a:r>
                        <a:rPr lang="en-US" dirty="0"/>
                        <a:t>Lorazepam</a:t>
                      </a:r>
                    </a:p>
                  </a:txBody>
                  <a:tcPr marL="121920" marR="121920"/>
                </a:tc>
                <a:tc>
                  <a:txBody>
                    <a:bodyPr/>
                    <a:lstStyle/>
                    <a:p>
                      <a:r>
                        <a:rPr lang="en-US" dirty="0"/>
                        <a:t>2 mg</a:t>
                      </a:r>
                    </a:p>
                  </a:txBody>
                  <a:tcPr marL="121920" marR="121920"/>
                </a:tc>
                <a:tc>
                  <a:txBody>
                    <a:bodyPr/>
                    <a:lstStyle/>
                    <a:p>
                      <a:r>
                        <a:rPr lang="en-US" dirty="0"/>
                        <a:t>Intramuscular</a:t>
                      </a:r>
                    </a:p>
                  </a:txBody>
                  <a:tcPr marL="121920" marR="121920"/>
                </a:tc>
                <a:tc>
                  <a:txBody>
                    <a:bodyPr/>
                    <a:lstStyle/>
                    <a:p>
                      <a:r>
                        <a:rPr lang="en-US" dirty="0"/>
                        <a:t>15-45 minutes</a:t>
                      </a:r>
                    </a:p>
                  </a:txBody>
                  <a:tcPr marL="121920" marR="121920"/>
                </a:tc>
                <a:extLst>
                  <a:ext uri="{0D108BD9-81ED-4DB2-BD59-A6C34878D82A}">
                    <a16:rowId xmlns:a16="http://schemas.microsoft.com/office/drawing/2014/main" val="1354469781"/>
                  </a:ext>
                </a:extLst>
              </a:tr>
              <a:tr h="491067">
                <a:tc>
                  <a:txBody>
                    <a:bodyPr/>
                    <a:lstStyle/>
                    <a:p>
                      <a:r>
                        <a:rPr lang="en-US" dirty="0"/>
                        <a:t>Haldol</a:t>
                      </a:r>
                    </a:p>
                  </a:txBody>
                  <a:tcPr marL="121920" marR="121920"/>
                </a:tc>
                <a:tc>
                  <a:txBody>
                    <a:bodyPr/>
                    <a:lstStyle/>
                    <a:p>
                      <a:r>
                        <a:rPr lang="en-US" dirty="0"/>
                        <a:t>5-15 mg </a:t>
                      </a:r>
                    </a:p>
                  </a:txBody>
                  <a:tcPr marL="121920" marR="121920"/>
                </a:tc>
                <a:tc>
                  <a:txBody>
                    <a:bodyPr/>
                    <a:lstStyle/>
                    <a:p>
                      <a:r>
                        <a:rPr lang="en-US" dirty="0"/>
                        <a:t>Intramuscular</a:t>
                      </a:r>
                    </a:p>
                  </a:txBody>
                  <a:tcPr marL="121920" marR="121920"/>
                </a:tc>
                <a:tc>
                  <a:txBody>
                    <a:bodyPr/>
                    <a:lstStyle/>
                    <a:p>
                      <a:r>
                        <a:rPr lang="en-US" dirty="0"/>
                        <a:t>30-60 minutes</a:t>
                      </a:r>
                    </a:p>
                  </a:txBody>
                  <a:tcPr marL="121920" marR="121920"/>
                </a:tc>
                <a:extLst>
                  <a:ext uri="{0D108BD9-81ED-4DB2-BD59-A6C34878D82A}">
                    <a16:rowId xmlns:a16="http://schemas.microsoft.com/office/drawing/2014/main" val="4257589217"/>
                  </a:ext>
                </a:extLst>
              </a:tr>
              <a:tr h="491067">
                <a:tc>
                  <a:txBody>
                    <a:bodyPr/>
                    <a:lstStyle/>
                    <a:p>
                      <a:r>
                        <a:rPr lang="en-US" dirty="0"/>
                        <a:t>Aripiprazole</a:t>
                      </a:r>
                    </a:p>
                  </a:txBody>
                  <a:tcPr marL="121920" marR="121920"/>
                </a:tc>
                <a:tc>
                  <a:txBody>
                    <a:bodyPr/>
                    <a:lstStyle/>
                    <a:p>
                      <a:r>
                        <a:rPr lang="en-US" dirty="0"/>
                        <a:t>9.75-15 mg</a:t>
                      </a:r>
                    </a:p>
                  </a:txBody>
                  <a:tcPr marL="121920" marR="121920"/>
                </a:tc>
                <a:tc>
                  <a:txBody>
                    <a:bodyPr/>
                    <a:lstStyle/>
                    <a:p>
                      <a:r>
                        <a:rPr lang="en-US" dirty="0"/>
                        <a:t>Intramuscular</a:t>
                      </a:r>
                    </a:p>
                  </a:txBody>
                  <a:tcPr marL="121920" marR="121920"/>
                </a:tc>
                <a:tc>
                  <a:txBody>
                    <a:bodyPr/>
                    <a:lstStyle/>
                    <a:p>
                      <a:r>
                        <a:rPr lang="en-US" dirty="0"/>
                        <a:t>45-90 minutes</a:t>
                      </a:r>
                    </a:p>
                  </a:txBody>
                  <a:tcPr marL="121920" marR="121920"/>
                </a:tc>
                <a:extLst>
                  <a:ext uri="{0D108BD9-81ED-4DB2-BD59-A6C34878D82A}">
                    <a16:rowId xmlns:a16="http://schemas.microsoft.com/office/drawing/2014/main" val="1162153308"/>
                  </a:ext>
                </a:extLst>
              </a:tr>
              <a:tr h="491067">
                <a:tc>
                  <a:txBody>
                    <a:bodyPr/>
                    <a:lstStyle/>
                    <a:p>
                      <a:r>
                        <a:rPr lang="en-US" dirty="0"/>
                        <a:t>Olanzapine</a:t>
                      </a:r>
                    </a:p>
                  </a:txBody>
                  <a:tcPr marL="121920" marR="121920"/>
                </a:tc>
                <a:tc>
                  <a:txBody>
                    <a:bodyPr/>
                    <a:lstStyle/>
                    <a:p>
                      <a:r>
                        <a:rPr lang="en-US" dirty="0"/>
                        <a:t>10-20 mg</a:t>
                      </a:r>
                    </a:p>
                  </a:txBody>
                  <a:tcPr marL="121920" marR="121920"/>
                </a:tc>
                <a:tc>
                  <a:txBody>
                    <a:bodyPr/>
                    <a:lstStyle/>
                    <a:p>
                      <a:r>
                        <a:rPr lang="en-US" dirty="0"/>
                        <a:t>Oral</a:t>
                      </a:r>
                    </a:p>
                  </a:txBody>
                  <a:tcPr marL="121920" marR="121920"/>
                </a:tc>
                <a:tc>
                  <a:txBody>
                    <a:bodyPr/>
                    <a:lstStyle/>
                    <a:p>
                      <a:r>
                        <a:rPr lang="en-US" dirty="0"/>
                        <a:t>15-120 minutes</a:t>
                      </a:r>
                    </a:p>
                  </a:txBody>
                  <a:tcPr marL="121920" marR="121920"/>
                </a:tc>
                <a:extLst>
                  <a:ext uri="{0D108BD9-81ED-4DB2-BD59-A6C34878D82A}">
                    <a16:rowId xmlns:a16="http://schemas.microsoft.com/office/drawing/2014/main" val="3382423655"/>
                  </a:ext>
                </a:extLst>
              </a:tr>
              <a:tr h="491067">
                <a:tc>
                  <a:txBody>
                    <a:bodyPr/>
                    <a:lstStyle/>
                    <a:p>
                      <a:r>
                        <a:rPr lang="en-US" dirty="0"/>
                        <a:t>Risperidone</a:t>
                      </a:r>
                    </a:p>
                  </a:txBody>
                  <a:tcPr marL="121920" marR="121920"/>
                </a:tc>
                <a:tc>
                  <a:txBody>
                    <a:bodyPr/>
                    <a:lstStyle/>
                    <a:p>
                      <a:r>
                        <a:rPr lang="en-US" dirty="0"/>
                        <a:t>2-6 mg</a:t>
                      </a:r>
                    </a:p>
                  </a:txBody>
                  <a:tcPr marL="121920" marR="121920"/>
                </a:tc>
                <a:tc>
                  <a:txBody>
                    <a:bodyPr/>
                    <a:lstStyle/>
                    <a:p>
                      <a:r>
                        <a:rPr lang="en-US" dirty="0"/>
                        <a:t>Oral</a:t>
                      </a:r>
                    </a:p>
                  </a:txBody>
                  <a:tcPr marL="121920" marR="121920"/>
                </a:tc>
                <a:tc>
                  <a:txBody>
                    <a:bodyPr/>
                    <a:lstStyle/>
                    <a:p>
                      <a:r>
                        <a:rPr lang="en-US" dirty="0"/>
                        <a:t>30-120 minutes</a:t>
                      </a:r>
                    </a:p>
                  </a:txBody>
                  <a:tcPr marL="121920" marR="121920"/>
                </a:tc>
                <a:extLst>
                  <a:ext uri="{0D108BD9-81ED-4DB2-BD59-A6C34878D82A}">
                    <a16:rowId xmlns:a16="http://schemas.microsoft.com/office/drawing/2014/main" val="2086103101"/>
                  </a:ext>
                </a:extLst>
              </a:tr>
            </a:tbl>
          </a:graphicData>
        </a:graphic>
      </p:graphicFrame>
      <p:sp>
        <p:nvSpPr>
          <p:cNvPr id="4" name="Slide Number Placeholder 3">
            <a:extLst>
              <a:ext uri="{FF2B5EF4-FFF2-40B4-BE49-F238E27FC236}">
                <a16:creationId xmlns:a16="http://schemas.microsoft.com/office/drawing/2014/main" id="{03FD7CC9-4DF0-0448-8FD3-E84EACD5EA13}"/>
              </a:ext>
            </a:extLst>
          </p:cNvPr>
          <p:cNvSpPr>
            <a:spLocks noGrp="1"/>
          </p:cNvSpPr>
          <p:nvPr>
            <p:ph type="sldNum" sz="quarter" idx="12"/>
          </p:nvPr>
        </p:nvSpPr>
        <p:spPr/>
        <p:txBody>
          <a:bodyPr/>
          <a:lstStyle/>
          <a:p>
            <a:pPr>
              <a:defRPr/>
            </a:pPr>
            <a:fld id="{B08C68DF-A96A-4612-8A28-A42D5BDEE629}" type="slidenum">
              <a:rPr lang="en-US" smtClean="0"/>
              <a:pPr>
                <a:defRPr/>
              </a:pPr>
              <a:t>61</a:t>
            </a:fld>
            <a:endParaRPr lang="en-US" dirty="0"/>
          </a:p>
        </p:txBody>
      </p:sp>
      <p:sp>
        <p:nvSpPr>
          <p:cNvPr id="6" name="TextBox 5">
            <a:extLst>
              <a:ext uri="{FF2B5EF4-FFF2-40B4-BE49-F238E27FC236}">
                <a16:creationId xmlns:a16="http://schemas.microsoft.com/office/drawing/2014/main" id="{E5C81A86-DD28-9A42-9161-617455C44E3E}"/>
              </a:ext>
            </a:extLst>
          </p:cNvPr>
          <p:cNvSpPr txBox="1"/>
          <p:nvPr/>
        </p:nvSpPr>
        <p:spPr>
          <a:xfrm>
            <a:off x="1016000" y="5902556"/>
            <a:ext cx="10160000" cy="338554"/>
          </a:xfrm>
          <a:prstGeom prst="rect">
            <a:avLst/>
          </a:prstGeom>
          <a:noFill/>
        </p:spPr>
        <p:txBody>
          <a:bodyPr wrap="square" rtlCol="0">
            <a:spAutoFit/>
          </a:bodyPr>
          <a:lstStyle/>
          <a:p>
            <a:r>
              <a:rPr lang="en-US" sz="1600" i="1" dirty="0">
                <a:latin typeface="Calibri" pitchFamily="34" charset="0"/>
                <a:cs typeface="Times New Roman" pitchFamily="18" charset="0"/>
              </a:rPr>
              <a:t>Adapted from </a:t>
            </a:r>
            <a:r>
              <a:rPr lang="en-US" sz="1600" i="1" dirty="0" err="1">
                <a:latin typeface="Calibri" pitchFamily="34" charset="0"/>
                <a:cs typeface="Times New Roman" pitchFamily="18" charset="0"/>
              </a:rPr>
              <a:t>Zun</a:t>
            </a:r>
            <a:r>
              <a:rPr lang="en-US" sz="1600" i="1" dirty="0">
                <a:latin typeface="Calibri" pitchFamily="34" charset="0"/>
                <a:cs typeface="Times New Roman" pitchFamily="18" charset="0"/>
              </a:rPr>
              <a:t> LS. J Emergency Medicine. 54(3):364-74, 2018</a:t>
            </a:r>
            <a:endParaRPr lang="en-US" sz="1600" dirty="0"/>
          </a:p>
        </p:txBody>
      </p:sp>
    </p:spTree>
    <p:extLst>
      <p:ext uri="{BB962C8B-B14F-4D97-AF65-F5344CB8AC3E}">
        <p14:creationId xmlns:p14="http://schemas.microsoft.com/office/powerpoint/2010/main" val="6439228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09600" y="166687"/>
            <a:ext cx="10972800" cy="1143000"/>
          </a:xfrm>
        </p:spPr>
        <p:txBody>
          <a:bodyPr>
            <a:normAutofit/>
          </a:bodyPr>
          <a:lstStyle/>
          <a:p>
            <a:r>
              <a:rPr lang="en-US" b="1" dirty="0"/>
              <a:t>Summary for Acute Term</a:t>
            </a:r>
          </a:p>
        </p:txBody>
      </p:sp>
      <p:sp>
        <p:nvSpPr>
          <p:cNvPr id="58432" name="Slide Number Placeholder 7"/>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21C4745-554A-439B-AEB5-55AA1989C286}" type="slidenum">
              <a:rPr lang="en-US" smtClean="0"/>
              <a:pPr eaLnBrk="1" hangingPunct="1">
                <a:defRPr/>
              </a:pPr>
              <a:t>62</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653810165"/>
              </p:ext>
            </p:extLst>
          </p:nvPr>
        </p:nvGraphicFramePr>
        <p:xfrm>
          <a:off x="441281" y="1133726"/>
          <a:ext cx="11361760" cy="4525606"/>
        </p:xfrm>
        <a:graphic>
          <a:graphicData uri="http://schemas.openxmlformats.org/drawingml/2006/table">
            <a:tbl>
              <a:tblPr/>
              <a:tblGrid>
                <a:gridCol w="2015067">
                  <a:extLst>
                    <a:ext uri="{9D8B030D-6E8A-4147-A177-3AD203B41FA5}">
                      <a16:colId xmlns:a16="http://schemas.microsoft.com/office/drawing/2014/main" val="20000"/>
                    </a:ext>
                  </a:extLst>
                </a:gridCol>
                <a:gridCol w="2150533">
                  <a:extLst>
                    <a:ext uri="{9D8B030D-6E8A-4147-A177-3AD203B41FA5}">
                      <a16:colId xmlns:a16="http://schemas.microsoft.com/office/drawing/2014/main" val="20001"/>
                    </a:ext>
                  </a:extLst>
                </a:gridCol>
                <a:gridCol w="3335867">
                  <a:extLst>
                    <a:ext uri="{9D8B030D-6E8A-4147-A177-3AD203B41FA5}">
                      <a16:colId xmlns:a16="http://schemas.microsoft.com/office/drawing/2014/main" val="20002"/>
                    </a:ext>
                  </a:extLst>
                </a:gridCol>
                <a:gridCol w="3860293">
                  <a:extLst>
                    <a:ext uri="{9D8B030D-6E8A-4147-A177-3AD203B41FA5}">
                      <a16:colId xmlns:a16="http://schemas.microsoft.com/office/drawing/2014/main" val="20003"/>
                    </a:ext>
                  </a:extLst>
                </a:gridCol>
              </a:tblGrid>
              <a:tr h="176037">
                <a:tc>
                  <a:txBody>
                    <a:bodyPr/>
                    <a:lstStyle/>
                    <a:p>
                      <a:pPr marL="0" marR="0">
                        <a:lnSpc>
                          <a:spcPct val="115000"/>
                        </a:lnSpc>
                        <a:spcBef>
                          <a:spcPts val="0"/>
                        </a:spcBef>
                        <a:spcAft>
                          <a:spcPts val="0"/>
                        </a:spcAft>
                      </a:pPr>
                      <a:r>
                        <a:rPr lang="en-US" sz="1050" b="1" dirty="0">
                          <a:latin typeface="+mj-lt"/>
                          <a:ea typeface="Times New Roman"/>
                          <a:cs typeface="Times New Roman"/>
                        </a:rPr>
                        <a:t>Medication Class</a:t>
                      </a:r>
                      <a:endParaRPr lang="en-US" sz="1050" dirty="0">
                        <a:latin typeface="+mj-lt"/>
                        <a:ea typeface="Calibri"/>
                        <a:cs typeface="Times New Roman"/>
                      </a:endParaRPr>
                    </a:p>
                  </a:txBody>
                  <a:tcPr marL="9125" marR="9125"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nSpc>
                          <a:spcPct val="115000"/>
                        </a:lnSpc>
                        <a:spcBef>
                          <a:spcPts val="0"/>
                        </a:spcBef>
                        <a:spcAft>
                          <a:spcPts val="0"/>
                        </a:spcAft>
                      </a:pPr>
                      <a:r>
                        <a:rPr lang="en-US" sz="1050" b="1" dirty="0">
                          <a:latin typeface="+mj-lt"/>
                          <a:ea typeface="Times New Roman"/>
                          <a:cs typeface="Times New Roman"/>
                        </a:rPr>
                        <a:t>Medication</a:t>
                      </a:r>
                      <a:endParaRPr lang="en-US" sz="1050" dirty="0">
                        <a:latin typeface="+mj-lt"/>
                        <a:ea typeface="Calibri"/>
                        <a:cs typeface="Times New Roman"/>
                      </a:endParaRPr>
                    </a:p>
                  </a:txBody>
                  <a:tcPr marL="9125" marR="9125"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nSpc>
                          <a:spcPct val="115000"/>
                        </a:lnSpc>
                        <a:spcBef>
                          <a:spcPts val="0"/>
                        </a:spcBef>
                        <a:spcAft>
                          <a:spcPts val="0"/>
                        </a:spcAft>
                      </a:pPr>
                      <a:r>
                        <a:rPr lang="en-US" sz="1050" b="1" dirty="0">
                          <a:latin typeface="+mj-lt"/>
                          <a:ea typeface="Times New Roman"/>
                          <a:cs typeface="Times New Roman"/>
                        </a:rPr>
                        <a:t>Dosing</a:t>
                      </a:r>
                      <a:endParaRPr lang="en-US" sz="1050" dirty="0">
                        <a:latin typeface="+mj-lt"/>
                        <a:ea typeface="Calibri"/>
                        <a:cs typeface="Times New Roman"/>
                      </a:endParaRPr>
                    </a:p>
                  </a:txBody>
                  <a:tcPr marL="9125" marR="9125"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nSpc>
                          <a:spcPct val="115000"/>
                        </a:lnSpc>
                        <a:spcBef>
                          <a:spcPts val="0"/>
                        </a:spcBef>
                        <a:spcAft>
                          <a:spcPts val="0"/>
                        </a:spcAft>
                      </a:pPr>
                      <a:r>
                        <a:rPr lang="en-US" sz="1050" b="1" dirty="0">
                          <a:latin typeface="+mj-lt"/>
                          <a:ea typeface="Times New Roman"/>
                          <a:cs typeface="Times New Roman"/>
                        </a:rPr>
                        <a:t>Side Effects/Considerations</a:t>
                      </a:r>
                      <a:endParaRPr lang="en-US" sz="1050" dirty="0">
                        <a:latin typeface="+mj-lt"/>
                        <a:ea typeface="Calibri"/>
                        <a:cs typeface="Times New Roman"/>
                      </a:endParaRPr>
                    </a:p>
                  </a:txBody>
                  <a:tcPr marL="9125" marR="9125"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0"/>
                  </a:ext>
                </a:extLst>
              </a:tr>
              <a:tr h="514034">
                <a:tc rowSpan="3">
                  <a:txBody>
                    <a:bodyPr/>
                    <a:lstStyle/>
                    <a:p>
                      <a:pPr marL="0" marR="0">
                        <a:lnSpc>
                          <a:spcPct val="115000"/>
                        </a:lnSpc>
                        <a:spcBef>
                          <a:spcPts val="0"/>
                        </a:spcBef>
                        <a:spcAft>
                          <a:spcPts val="0"/>
                        </a:spcAft>
                      </a:pPr>
                      <a:r>
                        <a:rPr lang="en-US" sz="1050" dirty="0">
                          <a:latin typeface="+mn-lt"/>
                          <a:ea typeface="Times New Roman"/>
                          <a:cs typeface="Times New Roman"/>
                        </a:rPr>
                        <a:t>Benzodiazepine</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latin typeface="+mn-lt"/>
                          <a:ea typeface="Times New Roman"/>
                          <a:cs typeface="Times New Roman"/>
                        </a:rPr>
                        <a:t>Alprazolam</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latin typeface="+mn-lt"/>
                          <a:ea typeface="Times New Roman"/>
                          <a:cs typeface="Times New Roman"/>
                        </a:rPr>
                        <a:t>Only available PO</a:t>
                      </a:r>
                    </a:p>
                    <a:p>
                      <a:pPr marL="0" marR="0">
                        <a:lnSpc>
                          <a:spcPct val="115000"/>
                        </a:lnSpc>
                        <a:spcBef>
                          <a:spcPts val="0"/>
                        </a:spcBef>
                        <a:spcAft>
                          <a:spcPts val="0"/>
                        </a:spcAft>
                      </a:pPr>
                      <a:r>
                        <a:rPr lang="en-US" sz="1050" dirty="0">
                          <a:latin typeface="+mn-lt"/>
                          <a:ea typeface="Times New Roman"/>
                          <a:cs typeface="Times New Roman"/>
                        </a:rPr>
                        <a:t>Initial dose is 0.5-4 mg/day</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2713" marR="0" indent="-52388">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Paradoxical reactions can be seen in character-disordered patients and can worsen symptoms in the elderly</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04696">
                <a:tc vMerge="1">
                  <a:txBody>
                    <a:bodyPr/>
                    <a:lstStyle/>
                    <a:p>
                      <a:pPr marL="0" marR="0">
                        <a:lnSpc>
                          <a:spcPct val="115000"/>
                        </a:lnSpc>
                        <a:spcBef>
                          <a:spcPts val="0"/>
                        </a:spcBef>
                        <a:spcAft>
                          <a:spcPts val="0"/>
                        </a:spcAft>
                      </a:pPr>
                      <a:endParaRPr lang="en-US" sz="1000" dirty="0">
                        <a:latin typeface="+mn-lt"/>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latin typeface="+mn-lt"/>
                          <a:ea typeface="Times New Roman"/>
                          <a:cs typeface="Times New Roman"/>
                        </a:rPr>
                        <a:t>Diazepam</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latin typeface="+mn-lt"/>
                          <a:ea typeface="Times New Roman"/>
                          <a:cs typeface="Times New Roman"/>
                        </a:rPr>
                        <a:t>PO, IM, IV</a:t>
                      </a:r>
                    </a:p>
                    <a:p>
                      <a:pPr marL="0" marR="0">
                        <a:lnSpc>
                          <a:spcPct val="115000"/>
                        </a:lnSpc>
                        <a:spcBef>
                          <a:spcPts val="0"/>
                        </a:spcBef>
                        <a:spcAft>
                          <a:spcPts val="0"/>
                        </a:spcAft>
                      </a:pPr>
                      <a:r>
                        <a:rPr lang="en-US" sz="1050" dirty="0">
                          <a:latin typeface="+mn-lt"/>
                          <a:ea typeface="Times New Roman"/>
                          <a:cs typeface="Times New Roman"/>
                        </a:rPr>
                        <a:t>Start at 5 mg</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2713" marR="0" indent="-52388">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Calming/sedating effect with rapid onset</a:t>
                      </a:r>
                    </a:p>
                    <a:p>
                      <a:pPr marL="112713" marR="0" indent="-52388">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Use cautiously with elderly patients because of the long half-life</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184598">
                <a:tc vMerge="1">
                  <a:txBody>
                    <a:bodyPr/>
                    <a:lstStyle/>
                    <a:p>
                      <a:pPr marL="0" marR="0">
                        <a:lnSpc>
                          <a:spcPct val="115000"/>
                        </a:lnSpc>
                        <a:spcBef>
                          <a:spcPts val="0"/>
                        </a:spcBef>
                        <a:spcAft>
                          <a:spcPts val="0"/>
                        </a:spcAft>
                      </a:pPr>
                      <a:endParaRPr lang="en-US" sz="1000" dirty="0">
                        <a:latin typeface="+mn-lt"/>
                        <a:ea typeface="Calibri"/>
                        <a:cs typeface="Times New Roman"/>
                      </a:endParaRPr>
                    </a:p>
                  </a:txBody>
                  <a:tcPr marL="10950" marR="1095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latin typeface="+mn-lt"/>
                          <a:ea typeface="Times New Roman"/>
                          <a:cs typeface="Times New Roman"/>
                        </a:rPr>
                        <a:t>Lorazepam</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latin typeface="+mn-lt"/>
                          <a:ea typeface="Times New Roman"/>
                          <a:cs typeface="Times New Roman"/>
                        </a:rPr>
                        <a:t>PO, SL, IM, IV</a:t>
                      </a:r>
                    </a:p>
                    <a:p>
                      <a:pPr marL="0" marR="0">
                        <a:lnSpc>
                          <a:spcPct val="115000"/>
                        </a:lnSpc>
                        <a:spcBef>
                          <a:spcPts val="0"/>
                        </a:spcBef>
                        <a:spcAft>
                          <a:spcPts val="0"/>
                        </a:spcAft>
                      </a:pPr>
                      <a:r>
                        <a:rPr lang="en-US" sz="1050" dirty="0">
                          <a:latin typeface="+mn-lt"/>
                          <a:ea typeface="Times New Roman"/>
                          <a:cs typeface="Times New Roman"/>
                        </a:rPr>
                        <a:t>Start at 1 mg, moderate half-life (10-20 hr)</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No active metabolites; therefore, there is a small risk of drug accumulation</a:t>
                      </a:r>
                      <a:endParaRPr lang="en-US" sz="105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Metabolized only via gluconuronidation; therefore, it can be used in most patients with impaired hepatic function</a:t>
                      </a:r>
                      <a:endParaRPr lang="en-US" sz="105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Drug of choice within this class due to moderately long half-life</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034934">
                <a:tc>
                  <a:txBody>
                    <a:bodyPr/>
                    <a:lstStyle/>
                    <a:p>
                      <a:pPr marL="0" marR="0">
                        <a:lnSpc>
                          <a:spcPct val="115000"/>
                        </a:lnSpc>
                        <a:spcBef>
                          <a:spcPts val="0"/>
                        </a:spcBef>
                        <a:spcAft>
                          <a:spcPts val="0"/>
                        </a:spcAft>
                      </a:pPr>
                      <a:r>
                        <a:rPr lang="en-US" sz="1050" dirty="0">
                          <a:latin typeface="+mn-lt"/>
                          <a:ea typeface="Times New Roman"/>
                          <a:cs typeface="Times New Roman"/>
                        </a:rPr>
                        <a:t>Typical antipsychotics</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p>
                      <a:pPr marL="0" marR="0">
                        <a:lnSpc>
                          <a:spcPct val="115000"/>
                        </a:lnSpc>
                        <a:spcBef>
                          <a:spcPts val="0"/>
                        </a:spcBef>
                        <a:spcAft>
                          <a:spcPts val="0"/>
                        </a:spcAft>
                      </a:pPr>
                      <a:r>
                        <a:rPr lang="en-US" sz="1050" dirty="0">
                          <a:latin typeface="+mn-lt"/>
                          <a:ea typeface="Times New Roman"/>
                          <a:cs typeface="Times New Roman"/>
                        </a:rPr>
                        <a:t> </a:t>
                      </a: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latin typeface="+mn-lt"/>
                          <a:ea typeface="Times New Roman"/>
                          <a:cs typeface="Times New Roman"/>
                        </a:rPr>
                        <a:t>Haloperidol</a:t>
                      </a:r>
                    </a:p>
                    <a:p>
                      <a:pPr marL="0" marR="0">
                        <a:lnSpc>
                          <a:spcPct val="115000"/>
                        </a:lnSpc>
                        <a:spcBef>
                          <a:spcPts val="0"/>
                        </a:spcBef>
                        <a:spcAft>
                          <a:spcPts val="0"/>
                        </a:spcAft>
                      </a:pPr>
                      <a:endParaRPr lang="en-US" sz="1050" dirty="0">
                        <a:latin typeface="+mn-lt"/>
                        <a:ea typeface="Calibri"/>
                        <a:cs typeface="Times New Roman"/>
                      </a:endParaRP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050" dirty="0">
                          <a:latin typeface="+mn-lt"/>
                          <a:ea typeface="Times New Roman"/>
                          <a:cs typeface="Times New Roman"/>
                        </a:rPr>
                        <a:t>PO, IM, IV</a:t>
                      </a:r>
                    </a:p>
                    <a:p>
                      <a:pPr marL="0" marR="0">
                        <a:lnSpc>
                          <a:spcPct val="115000"/>
                        </a:lnSpc>
                        <a:spcBef>
                          <a:spcPts val="0"/>
                        </a:spcBef>
                        <a:spcAft>
                          <a:spcPts val="0"/>
                        </a:spcAft>
                      </a:pPr>
                      <a:r>
                        <a:rPr lang="en-US" sz="1050" dirty="0">
                          <a:latin typeface="+mn-lt"/>
                          <a:ea typeface="Times New Roman"/>
                          <a:cs typeface="Times New Roman"/>
                        </a:rPr>
                        <a:t>Start at 5-10 mg IM, IV</a:t>
                      </a:r>
                      <a:r>
                        <a:rPr lang="en-US" sz="1050" baseline="30000" dirty="0">
                          <a:latin typeface="+mn-lt"/>
                          <a:ea typeface="Times New Roman"/>
                          <a:cs typeface="Times New Roman"/>
                        </a:rPr>
                        <a:t>*</a:t>
                      </a:r>
                      <a:endParaRPr lang="en-US" sz="1050" dirty="0">
                        <a:latin typeface="+mn-lt"/>
                        <a:ea typeface="Times New Roman"/>
                        <a:cs typeface="Times New Roman"/>
                      </a:endParaRPr>
                    </a:p>
                    <a:p>
                      <a:pPr marL="0" marR="0">
                        <a:lnSpc>
                          <a:spcPct val="115000"/>
                        </a:lnSpc>
                        <a:spcBef>
                          <a:spcPts val="0"/>
                        </a:spcBef>
                        <a:spcAft>
                          <a:spcPts val="0"/>
                        </a:spcAft>
                      </a:pPr>
                      <a:endParaRPr lang="en-US" sz="1050" dirty="0">
                        <a:latin typeface="+mn-lt"/>
                        <a:ea typeface="Times New Roman"/>
                        <a:cs typeface="Times New Roman"/>
                      </a:endParaRPr>
                    </a:p>
                    <a:p>
                      <a:pPr marL="0" marR="0">
                        <a:lnSpc>
                          <a:spcPct val="115000"/>
                        </a:lnSpc>
                        <a:spcBef>
                          <a:spcPts val="0"/>
                        </a:spcBef>
                        <a:spcAft>
                          <a:spcPts val="0"/>
                        </a:spcAft>
                      </a:pPr>
                      <a:r>
                        <a:rPr lang="en-US" sz="1050" baseline="30000" dirty="0">
                          <a:latin typeface="+mn-lt"/>
                          <a:ea typeface="Calibri"/>
                          <a:cs typeface="Times New Roman"/>
                        </a:rPr>
                        <a:t>*</a:t>
                      </a:r>
                      <a:r>
                        <a:rPr lang="en-US" sz="1050" dirty="0">
                          <a:latin typeface="+mn-lt"/>
                          <a:ea typeface="Calibri"/>
                          <a:cs typeface="Times New Roman"/>
                        </a:rPr>
                        <a:t>IV formulation is not FDA approved</a:t>
                      </a: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High-potency neuroleptic with favorable side-effect profile and cardiopulmonary safety.</a:t>
                      </a:r>
                      <a:endParaRPr lang="en-US" sz="105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IV form less likely to cause EPS</a:t>
                      </a:r>
                      <a:endParaRPr lang="en-US" sz="105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ECG monitoring needed to assess torsades de pointes or QTc prolongation</a:t>
                      </a:r>
                      <a:endParaRPr lang="en-US" sz="105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Risk of NMS increases in patients who are poorly hydrated, restrained, and kept in poorly aerated rooms while given large doses of antipsychotics</a:t>
                      </a:r>
                    </a:p>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Times New Roman"/>
                          <a:cs typeface="Times New Roman"/>
                        </a:rPr>
                        <a:t>Frequent vital sign checks and testing for muscular rigidity are recommended</a:t>
                      </a:r>
                      <a:endParaRPr lang="en-US" sz="105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50" dirty="0">
                          <a:latin typeface="+mn-lt"/>
                          <a:ea typeface="Calibri"/>
                          <a:cs typeface="Times New Roman"/>
                        </a:rPr>
                        <a:t>Can cause hypotension</a:t>
                      </a:r>
                    </a:p>
                  </a:txBody>
                  <a:tcPr marL="14600" marR="14600" marT="10951" marB="1095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3550" name="Rectangle 5"/>
          <p:cNvSpPr>
            <a:spLocks noChangeArrowheads="1"/>
          </p:cNvSpPr>
          <p:nvPr/>
        </p:nvSpPr>
        <p:spPr bwMode="auto">
          <a:xfrm>
            <a:off x="508000" y="6284838"/>
            <a:ext cx="11176000" cy="246063"/>
          </a:xfrm>
          <a:prstGeom prst="rect">
            <a:avLst/>
          </a:prstGeom>
          <a:noFill/>
          <a:ln w="9525">
            <a:noFill/>
            <a:miter lim="800000"/>
            <a:headEnd/>
            <a:tailEnd/>
          </a:ln>
        </p:spPr>
        <p:txBody>
          <a:bodyPr anchor="ctr">
            <a:spAutoFit/>
          </a:bodyPr>
          <a:lstStyle/>
          <a:p>
            <a:pPr eaLnBrk="0" hangingPunct="0"/>
            <a:r>
              <a:rPr lang="en-US" sz="1000" i="1" dirty="0">
                <a:latin typeface="Calibri" pitchFamily="34" charset="0"/>
                <a:cs typeface="Times New Roman" pitchFamily="18" charset="0"/>
              </a:rPr>
              <a:t>Adapted from Allen M, Currier G, Carpenter D: The expert consensus guideline series: treatment of behavioral emergencies, J </a:t>
            </a:r>
            <a:r>
              <a:rPr lang="en-US" sz="1000" i="1" dirty="0" err="1">
                <a:latin typeface="Calibri" pitchFamily="34" charset="0"/>
                <a:cs typeface="Times New Roman" pitchFamily="18" charset="0"/>
              </a:rPr>
              <a:t>Psychiatr</a:t>
            </a:r>
            <a:r>
              <a:rPr lang="en-US" sz="1000" i="1" dirty="0">
                <a:latin typeface="Calibri" pitchFamily="34" charset="0"/>
                <a:cs typeface="Times New Roman" pitchFamily="18" charset="0"/>
              </a:rPr>
              <a:t> </a:t>
            </a:r>
            <a:r>
              <a:rPr lang="en-US" sz="1000" i="1" dirty="0" err="1">
                <a:latin typeface="Calibri" pitchFamily="34" charset="0"/>
                <a:cs typeface="Times New Roman" pitchFamily="18" charset="0"/>
              </a:rPr>
              <a:t>Pract</a:t>
            </a:r>
            <a:r>
              <a:rPr lang="en-US" sz="1000" i="1" dirty="0">
                <a:latin typeface="Calibri" pitchFamily="34" charset="0"/>
                <a:cs typeface="Times New Roman" pitchFamily="18" charset="0"/>
              </a:rPr>
              <a:t> 11:1-112, 2005</a:t>
            </a:r>
            <a:endParaRPr lang="en-US" sz="1200" dirty="0"/>
          </a:p>
        </p:txBody>
      </p:sp>
      <p:graphicFrame>
        <p:nvGraphicFramePr>
          <p:cNvPr id="13" name="Table 12">
            <a:extLst>
              <a:ext uri="{FF2B5EF4-FFF2-40B4-BE49-F238E27FC236}">
                <a16:creationId xmlns:a16="http://schemas.microsoft.com/office/drawing/2014/main" id="{DD8A7DB0-4099-4A18-9EA9-67C4A7235FD9}"/>
              </a:ext>
            </a:extLst>
          </p:cNvPr>
          <p:cNvGraphicFramePr>
            <a:graphicFrameLocks noGrp="1"/>
          </p:cNvGraphicFramePr>
          <p:nvPr>
            <p:extLst>
              <p:ext uri="{D42A27DB-BD31-4B8C-83A1-F6EECF244321}">
                <p14:modId xmlns:p14="http://schemas.microsoft.com/office/powerpoint/2010/main" val="4256619005"/>
              </p:ext>
            </p:extLst>
          </p:nvPr>
        </p:nvGraphicFramePr>
        <p:xfrm>
          <a:off x="367397" y="5859841"/>
          <a:ext cx="11480800" cy="481013"/>
        </p:xfrm>
        <a:graphic>
          <a:graphicData uri="http://schemas.openxmlformats.org/drawingml/2006/table">
            <a:tbl>
              <a:tblPr/>
              <a:tblGrid>
                <a:gridCol w="11480800">
                  <a:extLst>
                    <a:ext uri="{9D8B030D-6E8A-4147-A177-3AD203B41FA5}">
                      <a16:colId xmlns:a16="http://schemas.microsoft.com/office/drawing/2014/main" val="20000"/>
                    </a:ext>
                  </a:extLst>
                </a:gridCol>
              </a:tblGrid>
              <a:tr h="481013">
                <a:tc>
                  <a:txBody>
                    <a:bodyPr/>
                    <a:lstStyle/>
                    <a:p>
                      <a:pPr marL="152400" marR="0" lvl="0" indent="0" algn="l" defTabSz="914400" rtl="0" eaLnBrk="1" fontAlgn="base" latinLnBrk="0" hangingPunct="1">
                        <a:lnSpc>
                          <a:spcPct val="115000"/>
                        </a:lnSpc>
                        <a:spcBef>
                          <a:spcPts val="1200"/>
                        </a:spcBef>
                        <a:spcAft>
                          <a:spcPts val="1200"/>
                        </a:spcAft>
                        <a:buClrTx/>
                        <a:buSzTx/>
                        <a:buFontTx/>
                        <a:buNone/>
                        <a:tabLst/>
                      </a:pPr>
                      <a:r>
                        <a:rPr kumimoji="0" lang="en-US" sz="1050" b="0" i="1" u="none" strike="noStrike" cap="none" normalizeH="0" baseline="0" dirty="0">
                          <a:ln>
                            <a:noFill/>
                          </a:ln>
                          <a:solidFill>
                            <a:schemeClr val="tx1"/>
                          </a:solidFill>
                          <a:effectLst/>
                          <a:latin typeface="+mn-lt"/>
                          <a:cs typeface="Times New Roman" pitchFamily="18" charset="0"/>
                        </a:rPr>
                        <a:t>CVD,</a:t>
                      </a:r>
                      <a:r>
                        <a:rPr kumimoji="0" lang="en-US" sz="1050" b="0" i="0" u="none" strike="noStrike" cap="none" normalizeH="0" baseline="0" dirty="0">
                          <a:ln>
                            <a:noFill/>
                          </a:ln>
                          <a:solidFill>
                            <a:schemeClr val="tx1"/>
                          </a:solidFill>
                          <a:effectLst/>
                          <a:latin typeface="+mn-lt"/>
                          <a:cs typeface="Times New Roman" pitchFamily="18" charset="0"/>
                        </a:rPr>
                        <a:t> Cardiovascular disorder; </a:t>
                      </a:r>
                      <a:r>
                        <a:rPr kumimoji="0" lang="en-US" sz="1050" b="0" i="1" u="none" strike="noStrike" cap="none" normalizeH="0" baseline="0" dirty="0">
                          <a:ln>
                            <a:noFill/>
                          </a:ln>
                          <a:solidFill>
                            <a:schemeClr val="tx1"/>
                          </a:solidFill>
                          <a:effectLst/>
                          <a:latin typeface="+mn-lt"/>
                          <a:cs typeface="Times New Roman" pitchFamily="18" charset="0"/>
                        </a:rPr>
                        <a:t>ECG,</a:t>
                      </a:r>
                      <a:r>
                        <a:rPr kumimoji="0" lang="en-US" sz="1050" b="0" i="0" u="none" strike="noStrike" cap="none" normalizeH="0" baseline="0" dirty="0">
                          <a:ln>
                            <a:noFill/>
                          </a:ln>
                          <a:solidFill>
                            <a:schemeClr val="tx1"/>
                          </a:solidFill>
                          <a:effectLst/>
                          <a:latin typeface="+mn-lt"/>
                          <a:cs typeface="Times New Roman" pitchFamily="18" charset="0"/>
                        </a:rPr>
                        <a:t> electrocardiogram; </a:t>
                      </a:r>
                      <a:r>
                        <a:rPr kumimoji="0" lang="en-US" sz="1050" b="0" i="1" u="none" strike="noStrike" cap="none" normalizeH="0" baseline="0" dirty="0">
                          <a:ln>
                            <a:noFill/>
                          </a:ln>
                          <a:solidFill>
                            <a:schemeClr val="tx1"/>
                          </a:solidFill>
                          <a:effectLst/>
                          <a:latin typeface="+mn-lt"/>
                          <a:cs typeface="Times New Roman" pitchFamily="18" charset="0"/>
                        </a:rPr>
                        <a:t>EPS,</a:t>
                      </a:r>
                      <a:r>
                        <a:rPr kumimoji="0" lang="en-US" sz="1050" b="0" i="0" u="none" strike="noStrike" cap="none" normalizeH="0" baseline="0" dirty="0">
                          <a:ln>
                            <a:noFill/>
                          </a:ln>
                          <a:solidFill>
                            <a:schemeClr val="tx1"/>
                          </a:solidFill>
                          <a:effectLst/>
                          <a:latin typeface="+mn-lt"/>
                          <a:cs typeface="Times New Roman" pitchFamily="18" charset="0"/>
                        </a:rPr>
                        <a:t> extrapyramidal symptoms; </a:t>
                      </a:r>
                      <a:r>
                        <a:rPr kumimoji="0" lang="en-US" sz="1050" b="0" i="1" u="none" strike="noStrike" cap="none" normalizeH="0" baseline="0" dirty="0">
                          <a:ln>
                            <a:noFill/>
                          </a:ln>
                          <a:solidFill>
                            <a:schemeClr val="tx1"/>
                          </a:solidFill>
                          <a:effectLst/>
                          <a:latin typeface="+mn-lt"/>
                          <a:cs typeface="Times New Roman" pitchFamily="18" charset="0"/>
                        </a:rPr>
                        <a:t>IM,</a:t>
                      </a:r>
                      <a:r>
                        <a:rPr kumimoji="0" lang="en-US" sz="1050" b="0" i="0" u="none" strike="noStrike" cap="none" normalizeH="0" baseline="0" dirty="0">
                          <a:ln>
                            <a:noFill/>
                          </a:ln>
                          <a:solidFill>
                            <a:schemeClr val="tx1"/>
                          </a:solidFill>
                          <a:effectLst/>
                          <a:latin typeface="+mn-lt"/>
                          <a:cs typeface="Times New Roman" pitchFamily="18" charset="0"/>
                        </a:rPr>
                        <a:t> intramuscular; </a:t>
                      </a:r>
                      <a:r>
                        <a:rPr kumimoji="0" lang="en-US" sz="1050" b="0" i="1" u="none" strike="noStrike" cap="none" normalizeH="0" baseline="0" dirty="0">
                          <a:ln>
                            <a:noFill/>
                          </a:ln>
                          <a:solidFill>
                            <a:schemeClr val="tx1"/>
                          </a:solidFill>
                          <a:effectLst/>
                          <a:latin typeface="+mn-lt"/>
                          <a:cs typeface="Times New Roman" pitchFamily="18" charset="0"/>
                        </a:rPr>
                        <a:t>IV,</a:t>
                      </a:r>
                      <a:r>
                        <a:rPr kumimoji="0" lang="en-US" sz="1050" b="0" i="0" u="none" strike="noStrike" cap="none" normalizeH="0" baseline="0" dirty="0">
                          <a:ln>
                            <a:noFill/>
                          </a:ln>
                          <a:solidFill>
                            <a:schemeClr val="tx1"/>
                          </a:solidFill>
                          <a:effectLst/>
                          <a:latin typeface="+mn-lt"/>
                          <a:cs typeface="Times New Roman" pitchFamily="18" charset="0"/>
                        </a:rPr>
                        <a:t> intravenous; </a:t>
                      </a:r>
                      <a:r>
                        <a:rPr kumimoji="0" lang="en-US" sz="1050" b="0" i="1" u="none" strike="noStrike" cap="none" normalizeH="0" baseline="0" dirty="0">
                          <a:ln>
                            <a:noFill/>
                          </a:ln>
                          <a:solidFill>
                            <a:schemeClr val="tx1"/>
                          </a:solidFill>
                          <a:effectLst/>
                          <a:latin typeface="+mn-lt"/>
                          <a:cs typeface="Times New Roman" pitchFamily="18" charset="0"/>
                        </a:rPr>
                        <a:t>NMS,</a:t>
                      </a:r>
                      <a:r>
                        <a:rPr kumimoji="0" lang="en-US" sz="1050" b="0" i="0" u="none" strike="noStrike" cap="none" normalizeH="0" baseline="0" dirty="0">
                          <a:ln>
                            <a:noFill/>
                          </a:ln>
                          <a:solidFill>
                            <a:schemeClr val="tx1"/>
                          </a:solidFill>
                          <a:effectLst/>
                          <a:latin typeface="+mn-lt"/>
                          <a:cs typeface="Times New Roman" pitchFamily="18" charset="0"/>
                        </a:rPr>
                        <a:t> neuroleptic malignant syndrome; </a:t>
                      </a:r>
                      <a:r>
                        <a:rPr kumimoji="0" lang="en-US" sz="1050" b="0" i="1" u="none" strike="noStrike" cap="none" normalizeH="0" baseline="0" dirty="0">
                          <a:ln>
                            <a:noFill/>
                          </a:ln>
                          <a:solidFill>
                            <a:schemeClr val="tx1"/>
                          </a:solidFill>
                          <a:effectLst/>
                          <a:latin typeface="+mn-lt"/>
                          <a:cs typeface="Times New Roman" pitchFamily="18" charset="0"/>
                        </a:rPr>
                        <a:t>PO,</a:t>
                      </a:r>
                      <a:r>
                        <a:rPr kumimoji="0" lang="en-US" sz="1050" b="0" i="0" u="none" strike="noStrike" cap="none" normalizeH="0" baseline="0" dirty="0">
                          <a:ln>
                            <a:noFill/>
                          </a:ln>
                          <a:solidFill>
                            <a:schemeClr val="tx1"/>
                          </a:solidFill>
                          <a:effectLst/>
                          <a:latin typeface="+mn-lt"/>
                          <a:cs typeface="Times New Roman" pitchFamily="18" charset="0"/>
                        </a:rPr>
                        <a:t> per os (by mouth, orally); </a:t>
                      </a:r>
                      <a:r>
                        <a:rPr kumimoji="0" lang="en-US" sz="1050" b="0" i="1" u="none" strike="noStrike" cap="none" normalizeH="0" baseline="0" dirty="0">
                          <a:ln>
                            <a:noFill/>
                          </a:ln>
                          <a:solidFill>
                            <a:schemeClr val="tx1"/>
                          </a:solidFill>
                          <a:effectLst/>
                          <a:latin typeface="+mn-lt"/>
                          <a:cs typeface="Times New Roman" pitchFamily="18" charset="0"/>
                        </a:rPr>
                        <a:t>PR,</a:t>
                      </a:r>
                      <a:r>
                        <a:rPr kumimoji="0" lang="en-US" sz="1050" b="0" i="0" u="none" strike="noStrike" cap="none" normalizeH="0" baseline="0" dirty="0">
                          <a:ln>
                            <a:noFill/>
                          </a:ln>
                          <a:solidFill>
                            <a:schemeClr val="tx1"/>
                          </a:solidFill>
                          <a:effectLst/>
                          <a:latin typeface="+mn-lt"/>
                          <a:cs typeface="Times New Roman" pitchFamily="18" charset="0"/>
                        </a:rPr>
                        <a:t> per rectum; </a:t>
                      </a:r>
                      <a:r>
                        <a:rPr kumimoji="0" lang="en-US" sz="1050" b="0" i="1" u="none" strike="noStrike" cap="none" normalizeH="0" baseline="0" dirty="0">
                          <a:ln>
                            <a:noFill/>
                          </a:ln>
                          <a:solidFill>
                            <a:schemeClr val="tx1"/>
                          </a:solidFill>
                          <a:effectLst/>
                          <a:latin typeface="+mn-lt"/>
                          <a:cs typeface="Times New Roman" pitchFamily="18" charset="0"/>
                        </a:rPr>
                        <a:t>SL,</a:t>
                      </a:r>
                      <a:r>
                        <a:rPr kumimoji="0" lang="en-US" sz="1050" b="0" i="0" u="none" strike="noStrike" cap="none" normalizeH="0" baseline="0" dirty="0">
                          <a:ln>
                            <a:noFill/>
                          </a:ln>
                          <a:solidFill>
                            <a:schemeClr val="tx1"/>
                          </a:solidFill>
                          <a:effectLst/>
                          <a:latin typeface="+mn-lt"/>
                          <a:cs typeface="Times New Roman" pitchFamily="18" charset="0"/>
                        </a:rPr>
                        <a:t> sublingual.</a:t>
                      </a:r>
                      <a:endParaRPr kumimoji="0" lang="en-US" sz="1050" b="0" i="0" u="none" strike="noStrike" cap="none" normalizeH="0" baseline="0" dirty="0">
                        <a:ln>
                          <a:noFill/>
                        </a:ln>
                        <a:solidFill>
                          <a:schemeClr val="tx1"/>
                        </a:solidFill>
                        <a:effectLst/>
                        <a:latin typeface="+mn-lt"/>
                        <a:ea typeface="Calibri" pitchFamily="34" charset="0"/>
                        <a:cs typeface="Times New Roman" pitchFamily="18" charset="0"/>
                      </a:endParaRPr>
                    </a:p>
                  </a:txBody>
                  <a:tcPr marL="40640" marR="40640" marT="30340" marB="3034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404633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633589" y="67165"/>
            <a:ext cx="10972800" cy="1143000"/>
          </a:xfrm>
        </p:spPr>
        <p:txBody>
          <a:bodyPr>
            <a:normAutofit/>
          </a:bodyPr>
          <a:lstStyle/>
          <a:p>
            <a:r>
              <a:rPr lang="en-US" b="1" dirty="0"/>
              <a:t>Summary for Acute Term (cont.)</a:t>
            </a:r>
          </a:p>
        </p:txBody>
      </p:sp>
      <p:sp>
        <p:nvSpPr>
          <p:cNvPr id="59481" name="Slide Number Placeholder 6"/>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C2E76B8-62FF-42C5-81B9-CC2A4E6C0291}" type="slidenum">
              <a:rPr lang="en-US" smtClean="0"/>
              <a:pPr eaLnBrk="1" hangingPunct="1">
                <a:defRPr/>
              </a:pPr>
              <a:t>63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516507736"/>
              </p:ext>
            </p:extLst>
          </p:nvPr>
        </p:nvGraphicFramePr>
        <p:xfrm>
          <a:off x="531987" y="1066800"/>
          <a:ext cx="11355214" cy="3982948"/>
        </p:xfrm>
        <a:graphic>
          <a:graphicData uri="http://schemas.openxmlformats.org/drawingml/2006/table">
            <a:tbl>
              <a:tblPr/>
              <a:tblGrid>
                <a:gridCol w="1906411">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3251203">
                  <a:extLst>
                    <a:ext uri="{9D8B030D-6E8A-4147-A177-3AD203B41FA5}">
                      <a16:colId xmlns:a16="http://schemas.microsoft.com/office/drawing/2014/main" val="2777682115"/>
                    </a:ext>
                  </a:extLst>
                </a:gridCol>
                <a:gridCol w="4064000">
                  <a:extLst>
                    <a:ext uri="{9D8B030D-6E8A-4147-A177-3AD203B41FA5}">
                      <a16:colId xmlns:a16="http://schemas.microsoft.com/office/drawing/2014/main" val="20003"/>
                    </a:ext>
                  </a:extLst>
                </a:gridCol>
              </a:tblGrid>
              <a:tr h="0">
                <a:tc>
                  <a:txBody>
                    <a:bodyPr/>
                    <a:lstStyle/>
                    <a:p>
                      <a:pPr marL="0" marR="0">
                        <a:lnSpc>
                          <a:spcPct val="115000"/>
                        </a:lnSpc>
                        <a:spcBef>
                          <a:spcPts val="0"/>
                        </a:spcBef>
                        <a:spcAft>
                          <a:spcPts val="0"/>
                        </a:spcAft>
                      </a:pPr>
                      <a:r>
                        <a:rPr lang="en-US" sz="1000" b="1" dirty="0">
                          <a:latin typeface="+mj-lt"/>
                          <a:ea typeface="Times New Roman"/>
                          <a:cs typeface="Times New Roman"/>
                        </a:rPr>
                        <a:t>Medication Class</a:t>
                      </a:r>
                      <a:endParaRPr lang="en-US" sz="1000" dirty="0">
                        <a:latin typeface="+mj-lt"/>
                        <a:ea typeface="Calibri"/>
                        <a:cs typeface="Times New Roman"/>
                      </a:endParaRPr>
                    </a:p>
                  </a:txBody>
                  <a:tcPr marL="9125" marR="9125"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nSpc>
                          <a:spcPct val="115000"/>
                        </a:lnSpc>
                        <a:spcBef>
                          <a:spcPts val="0"/>
                        </a:spcBef>
                        <a:spcAft>
                          <a:spcPts val="0"/>
                        </a:spcAft>
                      </a:pPr>
                      <a:r>
                        <a:rPr lang="en-US" sz="1000" b="1" dirty="0">
                          <a:latin typeface="+mj-lt"/>
                          <a:ea typeface="Times New Roman"/>
                          <a:cs typeface="Times New Roman"/>
                        </a:rPr>
                        <a:t>Medication</a:t>
                      </a:r>
                      <a:endParaRPr lang="en-US" sz="1000" dirty="0">
                        <a:latin typeface="+mj-lt"/>
                        <a:ea typeface="Calibri"/>
                        <a:cs typeface="Times New Roman"/>
                      </a:endParaRPr>
                    </a:p>
                  </a:txBody>
                  <a:tcPr marL="9125" marR="9125"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nSpc>
                          <a:spcPct val="115000"/>
                        </a:lnSpc>
                        <a:spcBef>
                          <a:spcPts val="0"/>
                        </a:spcBef>
                        <a:spcAft>
                          <a:spcPts val="0"/>
                        </a:spcAft>
                      </a:pPr>
                      <a:r>
                        <a:rPr lang="en-US" sz="1000" b="1">
                          <a:latin typeface="+mj-lt"/>
                          <a:ea typeface="Times New Roman"/>
                          <a:cs typeface="Times New Roman"/>
                        </a:rPr>
                        <a:t>Dosing</a:t>
                      </a:r>
                      <a:endParaRPr lang="en-US" sz="1000" dirty="0">
                        <a:latin typeface="+mj-lt"/>
                        <a:ea typeface="Calibri"/>
                        <a:cs typeface="Times New Roman"/>
                      </a:endParaRPr>
                    </a:p>
                  </a:txBody>
                  <a:tcPr marL="9125" marR="9125"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a:lnSpc>
                          <a:spcPct val="115000"/>
                        </a:lnSpc>
                        <a:spcBef>
                          <a:spcPts val="0"/>
                        </a:spcBef>
                        <a:spcAft>
                          <a:spcPts val="0"/>
                        </a:spcAft>
                      </a:pPr>
                      <a:r>
                        <a:rPr lang="en-US" sz="1000" b="1" dirty="0">
                          <a:latin typeface="+mj-lt"/>
                          <a:ea typeface="Times New Roman"/>
                          <a:cs typeface="Times New Roman"/>
                        </a:rPr>
                        <a:t>Side Effects/Considerations</a:t>
                      </a:r>
                      <a:endParaRPr lang="en-US" sz="1000" dirty="0">
                        <a:latin typeface="+mj-lt"/>
                        <a:ea typeface="Calibri"/>
                        <a:cs typeface="Times New Roman"/>
                      </a:endParaRPr>
                    </a:p>
                  </a:txBody>
                  <a:tcPr marL="9125" marR="9125" marT="6845" marB="684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675995985"/>
                  </a:ext>
                </a:extLst>
              </a:tr>
              <a:tr h="0">
                <a:tc rowSpan="4">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Atypical antipsychotics</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Risperidone</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PO, orally disintegrating tablet (OTD) </a:t>
                      </a:r>
                    </a:p>
                    <a:p>
                      <a:pPr marL="58738" marR="0" indent="0">
                        <a:lnSpc>
                          <a:spcPct val="115000"/>
                        </a:lnSpc>
                        <a:spcBef>
                          <a:spcPts val="0"/>
                        </a:spcBef>
                        <a:spcAft>
                          <a:spcPts val="0"/>
                        </a:spcAft>
                      </a:pPr>
                      <a:r>
                        <a:rPr lang="en-US" sz="1000" kern="1000" baseline="0" dirty="0">
                          <a:latin typeface="+mn-lt"/>
                          <a:ea typeface="Times New Roman"/>
                          <a:cs typeface="Times New Roman"/>
                        </a:rPr>
                        <a:t>Starting dose 0.5-2 mg acutely</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No IM form is available</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Offers calming effect with treatment of underlying condition</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Orthostatic hypotension with reflex tachycardia.</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Increased risk of stroke in the elderly with CVD</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0">
                <a:tc vMerge="1">
                  <a:txBody>
                    <a:bodyPr/>
                    <a:lstStyle/>
                    <a:p>
                      <a:pPr marL="0" marR="0">
                        <a:lnSpc>
                          <a:spcPct val="115000"/>
                        </a:lnSpc>
                        <a:spcBef>
                          <a:spcPts val="0"/>
                        </a:spcBef>
                        <a:spcAft>
                          <a:spcPts val="0"/>
                        </a:spcAft>
                      </a:pP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Olanzapine</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PO, OTD, IM; </a:t>
                      </a:r>
                    </a:p>
                    <a:p>
                      <a:pPr marL="58738" marR="0" indent="0">
                        <a:lnSpc>
                          <a:spcPct val="115000"/>
                        </a:lnSpc>
                        <a:spcBef>
                          <a:spcPts val="0"/>
                        </a:spcBef>
                        <a:spcAft>
                          <a:spcPts val="0"/>
                        </a:spcAft>
                      </a:pPr>
                      <a:r>
                        <a:rPr lang="en-US" sz="1000" kern="1000" baseline="0" dirty="0">
                          <a:latin typeface="+mn-lt"/>
                          <a:ea typeface="Times New Roman"/>
                          <a:cs typeface="Times New Roman"/>
                        </a:rPr>
                        <a:t>Starting dose 2.5-5 mg, max 30 mg/24 </a:t>
                      </a:r>
                      <a:r>
                        <a:rPr lang="en-US" sz="1000" kern="1000" baseline="0" dirty="0" err="1">
                          <a:latin typeface="+mn-lt"/>
                          <a:ea typeface="Times New Roman"/>
                          <a:cs typeface="Times New Roman"/>
                        </a:rPr>
                        <a:t>hr</a:t>
                      </a:r>
                      <a:r>
                        <a:rPr lang="en-US" sz="1000" kern="1000" baseline="0" dirty="0">
                          <a:latin typeface="+mn-lt"/>
                          <a:ea typeface="Times New Roman"/>
                          <a:cs typeface="Times New Roman"/>
                        </a:rPr>
                        <a:t> with doses 2-4 hours apart</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Useful in patients with poor reaction to haloperidol</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Calming medication with treatment of underlying disorder</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Avoid IM combination with lorazepam</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Increased risk of stroke in the elderly with CVD</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vMerge="1">
                  <a:txBody>
                    <a:bodyPr/>
                    <a:lstStyle/>
                    <a:p>
                      <a:pPr marL="0" marR="0">
                        <a:lnSpc>
                          <a:spcPct val="115000"/>
                        </a:lnSpc>
                        <a:spcBef>
                          <a:spcPts val="0"/>
                        </a:spcBef>
                        <a:spcAft>
                          <a:spcPts val="0"/>
                        </a:spcAft>
                      </a:pP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Ziprasidone</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lvl="0" indent="0" algn="l" defTabSz="457200" rtl="0" eaLnBrk="1" fontAlgn="auto" latinLnBrk="0" hangingPunct="1">
                        <a:lnSpc>
                          <a:spcPct val="115000"/>
                        </a:lnSpc>
                        <a:spcBef>
                          <a:spcPts val="0"/>
                        </a:spcBef>
                        <a:spcAft>
                          <a:spcPts val="0"/>
                        </a:spcAft>
                        <a:buClrTx/>
                        <a:buSzTx/>
                        <a:buFontTx/>
                        <a:buNone/>
                        <a:tabLst/>
                        <a:defRPr/>
                      </a:pPr>
                      <a:r>
                        <a:rPr lang="en-US" sz="1000" kern="1000" baseline="0" dirty="0">
                          <a:latin typeface="+mn-lt"/>
                          <a:ea typeface="Times New Roman"/>
                          <a:cs typeface="Times New Roman"/>
                        </a:rPr>
                        <a:t>PO, IM </a:t>
                      </a:r>
                    </a:p>
                    <a:p>
                      <a:pPr marL="58738" marR="0" lvl="0" indent="0" algn="l" defTabSz="457200" rtl="0" eaLnBrk="1" fontAlgn="auto" latinLnBrk="0" hangingPunct="1">
                        <a:lnSpc>
                          <a:spcPct val="115000"/>
                        </a:lnSpc>
                        <a:spcBef>
                          <a:spcPts val="0"/>
                        </a:spcBef>
                        <a:spcAft>
                          <a:spcPts val="0"/>
                        </a:spcAft>
                        <a:buClrTx/>
                        <a:buSzTx/>
                        <a:buFontTx/>
                        <a:buNone/>
                        <a:tabLst/>
                        <a:defRPr/>
                      </a:pPr>
                      <a:r>
                        <a:rPr lang="en-US" sz="1000" kern="1000" baseline="0" dirty="0">
                          <a:latin typeface="+mn-lt"/>
                          <a:ea typeface="Times New Roman"/>
                          <a:cs typeface="Times New Roman"/>
                        </a:rPr>
                        <a:t>Max of 40 mg/24 </a:t>
                      </a:r>
                      <a:r>
                        <a:rPr lang="en-US" sz="1000" kern="1000" baseline="0" dirty="0" err="1">
                          <a:latin typeface="+mn-lt"/>
                          <a:ea typeface="Times New Roman"/>
                          <a:cs typeface="Times New Roman"/>
                        </a:rPr>
                        <a:t>hr</a:t>
                      </a:r>
                      <a:r>
                        <a:rPr lang="en-US" sz="1000" kern="1000" baseline="0" dirty="0">
                          <a:latin typeface="+mn-lt"/>
                          <a:ea typeface="Times New Roman"/>
                          <a:cs typeface="Times New Roman"/>
                        </a:rPr>
                        <a:t> of IM formulation</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Use caution in patients with preexisting QT prolongation</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Less sedating medication; therefore, good choice if desire tranquilization without sedation</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0">
                <a:tc vMerge="1">
                  <a:txBody>
                    <a:bodyPr/>
                    <a:lstStyle/>
                    <a:p>
                      <a:pPr marL="0" marR="0">
                        <a:lnSpc>
                          <a:spcPct val="115000"/>
                        </a:lnSpc>
                        <a:spcBef>
                          <a:spcPts val="0"/>
                        </a:spcBef>
                        <a:spcAft>
                          <a:spcPts val="0"/>
                        </a:spcAft>
                      </a:pPr>
                      <a:endParaRPr lang="en-US" sz="900" kern="1000" baseline="0" dirty="0">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gn="l" defTabSz="914400" rtl="0" eaLnBrk="1" fontAlgn="auto" latinLnBrk="0" hangingPunct="1">
                        <a:lnSpc>
                          <a:spcPct val="115000"/>
                        </a:lnSpc>
                        <a:spcBef>
                          <a:spcPts val="0"/>
                        </a:spcBef>
                        <a:spcAft>
                          <a:spcPts val="0"/>
                        </a:spcAft>
                        <a:buClrTx/>
                        <a:buSzTx/>
                        <a:buFontTx/>
                        <a:buNone/>
                        <a:tabLst/>
                        <a:defRPr/>
                      </a:pPr>
                      <a:r>
                        <a:rPr lang="en-US" sz="1000" kern="1000" baseline="0" dirty="0">
                          <a:latin typeface="+mn-lt"/>
                          <a:ea typeface="Calibri"/>
                          <a:cs typeface="Times New Roman" pitchFamily="18" charset="0"/>
                        </a:rPr>
                        <a:t>Aripiprazole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nSpc>
                          <a:spcPct val="115000"/>
                        </a:lnSpc>
                        <a:spcBef>
                          <a:spcPts val="0"/>
                        </a:spcBef>
                        <a:spcAft>
                          <a:spcPts val="0"/>
                        </a:spcAft>
                      </a:pPr>
                      <a:r>
                        <a:rPr lang="en-US" sz="1000" kern="1000" baseline="0" dirty="0">
                          <a:latin typeface="+mn-lt"/>
                          <a:ea typeface="Calibri"/>
                          <a:cs typeface="Times New Roman" pitchFamily="18" charset="0"/>
                        </a:rPr>
                        <a:t>PO, OTD</a:t>
                      </a:r>
                    </a:p>
                    <a:p>
                      <a:pPr marL="58738" marR="0" indent="0">
                        <a:lnSpc>
                          <a:spcPct val="115000"/>
                        </a:lnSpc>
                        <a:spcBef>
                          <a:spcPts val="0"/>
                        </a:spcBef>
                        <a:spcAft>
                          <a:spcPts val="0"/>
                        </a:spcAft>
                      </a:pPr>
                      <a:r>
                        <a:rPr lang="en-US" sz="1000" kern="1000" baseline="0" dirty="0">
                          <a:latin typeface="+mn-lt"/>
                          <a:ea typeface="Calibri"/>
                          <a:cs typeface="Times New Roman" pitchFamily="18" charset="0"/>
                        </a:rPr>
                        <a:t>Starting PO dose 5-10 mg, max 30 mg/day</a:t>
                      </a:r>
                    </a:p>
                    <a:p>
                      <a:pPr marL="58738" marR="0" indent="0">
                        <a:lnSpc>
                          <a:spcPct val="115000"/>
                        </a:lnSpc>
                        <a:spcBef>
                          <a:spcPts val="0"/>
                        </a:spcBef>
                        <a:spcAft>
                          <a:spcPts val="0"/>
                        </a:spcAft>
                      </a:pPr>
                      <a:r>
                        <a:rPr lang="en-US" sz="1000" kern="1000" baseline="0" dirty="0">
                          <a:latin typeface="+mn-lt"/>
                          <a:ea typeface="Calibri"/>
                          <a:cs typeface="Times New Roman" pitchFamily="18" charset="0"/>
                        </a:rPr>
                        <a:t>(currently IM formulation only for extended-release maintenance therapy)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Calibri"/>
                          <a:cs typeface="Times New Roman" pitchFamily="18" charset="0"/>
                        </a:rPr>
                        <a:t>Akathisia risk </a:t>
                      </a: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Calibri"/>
                          <a:cs typeface="Times New Roman" pitchFamily="18" charset="0"/>
                        </a:rPr>
                        <a:t>Less sedating than other medications</a:t>
                      </a: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Calibri"/>
                          <a:cs typeface="Times New Roman" pitchFamily="18" charset="0"/>
                        </a:rPr>
                        <a:t>Increased risk of stroke in the elderly</a:t>
                      </a: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Calibri"/>
                          <a:cs typeface="Times New Roman" pitchFamily="18" charset="0"/>
                        </a:rPr>
                        <a:t>Good choice for patients with QT interval prolongation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336830">
                <a:tc>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Combinations</a:t>
                      </a:r>
                      <a:endParaRPr lang="en-US" sz="1000" kern="1000" baseline="0" dirty="0">
                        <a:latin typeface="+mn-lt"/>
                        <a:ea typeface="Calibri"/>
                        <a:cs typeface="Times New Roman"/>
                      </a:endParaRPr>
                    </a:p>
                    <a:p>
                      <a:pPr marL="0" marR="0">
                        <a:lnSpc>
                          <a:spcPct val="115000"/>
                        </a:lnSpc>
                        <a:spcBef>
                          <a:spcPts val="0"/>
                        </a:spcBef>
                        <a:spcAft>
                          <a:spcPts val="0"/>
                        </a:spcAft>
                      </a:pPr>
                      <a:r>
                        <a:rPr lang="en-US" sz="1000" kern="1000" baseline="0" dirty="0">
                          <a:latin typeface="+mn-lt"/>
                          <a:ea typeface="Times New Roman"/>
                          <a:cs typeface="Times New Roman"/>
                        </a:rPr>
                        <a:t> </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Haloperidol, lorazepam, diphenhydramine, or benzatropine</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8738" marR="0" indent="0">
                        <a:lnSpc>
                          <a:spcPct val="115000"/>
                        </a:lnSpc>
                        <a:spcBef>
                          <a:spcPts val="0"/>
                        </a:spcBef>
                        <a:spcAft>
                          <a:spcPts val="0"/>
                        </a:spcAft>
                      </a:pPr>
                      <a:r>
                        <a:rPr lang="en-US" sz="1000" kern="1000" baseline="0" dirty="0">
                          <a:latin typeface="+mn-lt"/>
                          <a:ea typeface="Times New Roman"/>
                          <a:cs typeface="Times New Roman"/>
                        </a:rPr>
                        <a:t>5 mg IM, 2 mg IM, 50 mg IM, 1 mg IM</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Most commonly used in the acute setting</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Young athletic men are at increased risk for dystonia</a:t>
                      </a:r>
                      <a:endParaRPr lang="en-US" sz="1000" kern="1000" baseline="0" dirty="0">
                        <a:latin typeface="+mn-lt"/>
                        <a:ea typeface="Calibri"/>
                        <a:cs typeface="Times New Roman"/>
                      </a:endParaRPr>
                    </a:p>
                    <a:p>
                      <a:pPr marL="119063" marR="0" indent="-60325">
                        <a:lnSpc>
                          <a:spcPct val="115000"/>
                        </a:lnSpc>
                        <a:spcBef>
                          <a:spcPts val="0"/>
                        </a:spcBef>
                        <a:spcAft>
                          <a:spcPts val="0"/>
                        </a:spcAft>
                        <a:buFont typeface="Arial" panose="020B0604020202020204" pitchFamily="34" charset="0"/>
                        <a:buChar char="•"/>
                      </a:pPr>
                      <a:r>
                        <a:rPr lang="en-US" sz="1000" kern="1000" baseline="0" dirty="0">
                          <a:latin typeface="+mn-lt"/>
                          <a:ea typeface="Times New Roman"/>
                          <a:cs typeface="Times New Roman"/>
                        </a:rPr>
                        <a:t>Akathisia must be considered if agitation increases after administration</a:t>
                      </a:r>
                      <a:endParaRPr lang="en-US" sz="1000" kern="1000" baseline="0" dirty="0">
                        <a:latin typeface="+mn-lt"/>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graphicFrame>
        <p:nvGraphicFramePr>
          <p:cNvPr id="7" name="Table 6">
            <a:extLst>
              <a:ext uri="{FF2B5EF4-FFF2-40B4-BE49-F238E27FC236}">
                <a16:creationId xmlns:a16="http://schemas.microsoft.com/office/drawing/2014/main" id="{B7120A4F-CB40-4AFC-91D0-5B0CAF7FEEBB}"/>
              </a:ext>
            </a:extLst>
          </p:cNvPr>
          <p:cNvGraphicFramePr>
            <a:graphicFrameLocks noGrp="1"/>
          </p:cNvGraphicFramePr>
          <p:nvPr>
            <p:extLst>
              <p:ext uri="{D42A27DB-BD31-4B8C-83A1-F6EECF244321}">
                <p14:modId xmlns:p14="http://schemas.microsoft.com/office/powerpoint/2010/main" val="3296703814"/>
              </p:ext>
            </p:extLst>
          </p:nvPr>
        </p:nvGraphicFramePr>
        <p:xfrm>
          <a:off x="469193" y="5325104"/>
          <a:ext cx="11480800" cy="481013"/>
        </p:xfrm>
        <a:graphic>
          <a:graphicData uri="http://schemas.openxmlformats.org/drawingml/2006/table">
            <a:tbl>
              <a:tblPr/>
              <a:tblGrid>
                <a:gridCol w="11480800">
                  <a:extLst>
                    <a:ext uri="{9D8B030D-6E8A-4147-A177-3AD203B41FA5}">
                      <a16:colId xmlns:a16="http://schemas.microsoft.com/office/drawing/2014/main" val="20000"/>
                    </a:ext>
                  </a:extLst>
                </a:gridCol>
              </a:tblGrid>
              <a:tr h="481013">
                <a:tc>
                  <a:txBody>
                    <a:bodyPr/>
                    <a:lstStyle/>
                    <a:p>
                      <a:pPr marL="152400" marR="0" lvl="0" indent="0" algn="l" defTabSz="914400" rtl="0" eaLnBrk="1" fontAlgn="base" latinLnBrk="0" hangingPunct="1">
                        <a:lnSpc>
                          <a:spcPct val="115000"/>
                        </a:lnSpc>
                        <a:spcBef>
                          <a:spcPts val="1200"/>
                        </a:spcBef>
                        <a:spcAft>
                          <a:spcPts val="1200"/>
                        </a:spcAft>
                        <a:buClrTx/>
                        <a:buSzTx/>
                        <a:buFontTx/>
                        <a:buNone/>
                        <a:tabLst/>
                      </a:pPr>
                      <a:r>
                        <a:rPr kumimoji="0" lang="en-US" sz="1050" b="0" i="1" u="none" strike="noStrike" cap="none" normalizeH="0" baseline="0" dirty="0">
                          <a:ln>
                            <a:noFill/>
                          </a:ln>
                          <a:solidFill>
                            <a:schemeClr val="tx1"/>
                          </a:solidFill>
                          <a:effectLst/>
                          <a:latin typeface="+mn-lt"/>
                          <a:cs typeface="Times New Roman" pitchFamily="18" charset="0"/>
                        </a:rPr>
                        <a:t>CVD,</a:t>
                      </a:r>
                      <a:r>
                        <a:rPr kumimoji="0" lang="en-US" sz="1050" b="0" i="0" u="none" strike="noStrike" cap="none" normalizeH="0" baseline="0" dirty="0">
                          <a:ln>
                            <a:noFill/>
                          </a:ln>
                          <a:solidFill>
                            <a:schemeClr val="tx1"/>
                          </a:solidFill>
                          <a:effectLst/>
                          <a:latin typeface="+mn-lt"/>
                          <a:cs typeface="Times New Roman" pitchFamily="18" charset="0"/>
                        </a:rPr>
                        <a:t> Cardiovascular disorder; </a:t>
                      </a:r>
                      <a:r>
                        <a:rPr kumimoji="0" lang="en-US" sz="1050" b="0" i="1" u="none" strike="noStrike" cap="none" normalizeH="0" baseline="0" dirty="0">
                          <a:ln>
                            <a:noFill/>
                          </a:ln>
                          <a:solidFill>
                            <a:schemeClr val="tx1"/>
                          </a:solidFill>
                          <a:effectLst/>
                          <a:latin typeface="+mn-lt"/>
                          <a:cs typeface="Times New Roman" pitchFamily="18" charset="0"/>
                        </a:rPr>
                        <a:t>ECG,</a:t>
                      </a:r>
                      <a:r>
                        <a:rPr kumimoji="0" lang="en-US" sz="1050" b="0" i="0" u="none" strike="noStrike" cap="none" normalizeH="0" baseline="0" dirty="0">
                          <a:ln>
                            <a:noFill/>
                          </a:ln>
                          <a:solidFill>
                            <a:schemeClr val="tx1"/>
                          </a:solidFill>
                          <a:effectLst/>
                          <a:latin typeface="+mn-lt"/>
                          <a:cs typeface="Times New Roman" pitchFamily="18" charset="0"/>
                        </a:rPr>
                        <a:t> electrocardiogram; </a:t>
                      </a:r>
                      <a:r>
                        <a:rPr kumimoji="0" lang="en-US" sz="1050" b="0" i="1" u="none" strike="noStrike" cap="none" normalizeH="0" baseline="0" dirty="0">
                          <a:ln>
                            <a:noFill/>
                          </a:ln>
                          <a:solidFill>
                            <a:schemeClr val="tx1"/>
                          </a:solidFill>
                          <a:effectLst/>
                          <a:latin typeface="+mn-lt"/>
                          <a:cs typeface="Times New Roman" pitchFamily="18" charset="0"/>
                        </a:rPr>
                        <a:t>EPS,</a:t>
                      </a:r>
                      <a:r>
                        <a:rPr kumimoji="0" lang="en-US" sz="1050" b="0" i="0" u="none" strike="noStrike" cap="none" normalizeH="0" baseline="0" dirty="0">
                          <a:ln>
                            <a:noFill/>
                          </a:ln>
                          <a:solidFill>
                            <a:schemeClr val="tx1"/>
                          </a:solidFill>
                          <a:effectLst/>
                          <a:latin typeface="+mn-lt"/>
                          <a:cs typeface="Times New Roman" pitchFamily="18" charset="0"/>
                        </a:rPr>
                        <a:t> extrapyramidal symptoms; </a:t>
                      </a:r>
                      <a:r>
                        <a:rPr kumimoji="0" lang="en-US" sz="1050" b="0" i="1" u="none" strike="noStrike" cap="none" normalizeH="0" baseline="0" dirty="0">
                          <a:ln>
                            <a:noFill/>
                          </a:ln>
                          <a:solidFill>
                            <a:schemeClr val="tx1"/>
                          </a:solidFill>
                          <a:effectLst/>
                          <a:latin typeface="+mn-lt"/>
                          <a:cs typeface="Times New Roman" pitchFamily="18" charset="0"/>
                        </a:rPr>
                        <a:t>IM,</a:t>
                      </a:r>
                      <a:r>
                        <a:rPr kumimoji="0" lang="en-US" sz="1050" b="0" i="0" u="none" strike="noStrike" cap="none" normalizeH="0" baseline="0" dirty="0">
                          <a:ln>
                            <a:noFill/>
                          </a:ln>
                          <a:solidFill>
                            <a:schemeClr val="tx1"/>
                          </a:solidFill>
                          <a:effectLst/>
                          <a:latin typeface="+mn-lt"/>
                          <a:cs typeface="Times New Roman" pitchFamily="18" charset="0"/>
                        </a:rPr>
                        <a:t> intramuscular; </a:t>
                      </a:r>
                      <a:r>
                        <a:rPr kumimoji="0" lang="en-US" sz="1050" b="0" i="1" u="none" strike="noStrike" cap="none" normalizeH="0" baseline="0" dirty="0">
                          <a:ln>
                            <a:noFill/>
                          </a:ln>
                          <a:solidFill>
                            <a:schemeClr val="tx1"/>
                          </a:solidFill>
                          <a:effectLst/>
                          <a:latin typeface="+mn-lt"/>
                          <a:cs typeface="Times New Roman" pitchFamily="18" charset="0"/>
                        </a:rPr>
                        <a:t>IV,</a:t>
                      </a:r>
                      <a:r>
                        <a:rPr kumimoji="0" lang="en-US" sz="1050" b="0" i="0" u="none" strike="noStrike" cap="none" normalizeH="0" baseline="0" dirty="0">
                          <a:ln>
                            <a:noFill/>
                          </a:ln>
                          <a:solidFill>
                            <a:schemeClr val="tx1"/>
                          </a:solidFill>
                          <a:effectLst/>
                          <a:latin typeface="+mn-lt"/>
                          <a:cs typeface="Times New Roman" pitchFamily="18" charset="0"/>
                        </a:rPr>
                        <a:t> intravenous; </a:t>
                      </a:r>
                      <a:r>
                        <a:rPr kumimoji="0" lang="en-US" sz="1050" b="0" i="1" u="none" strike="noStrike" cap="none" normalizeH="0" baseline="0" dirty="0">
                          <a:ln>
                            <a:noFill/>
                          </a:ln>
                          <a:solidFill>
                            <a:schemeClr val="tx1"/>
                          </a:solidFill>
                          <a:effectLst/>
                          <a:latin typeface="+mn-lt"/>
                          <a:cs typeface="Times New Roman" pitchFamily="18" charset="0"/>
                        </a:rPr>
                        <a:t>NMS,</a:t>
                      </a:r>
                      <a:r>
                        <a:rPr kumimoji="0" lang="en-US" sz="1050" b="0" i="0" u="none" strike="noStrike" cap="none" normalizeH="0" baseline="0" dirty="0">
                          <a:ln>
                            <a:noFill/>
                          </a:ln>
                          <a:solidFill>
                            <a:schemeClr val="tx1"/>
                          </a:solidFill>
                          <a:effectLst/>
                          <a:latin typeface="+mn-lt"/>
                          <a:cs typeface="Times New Roman" pitchFamily="18" charset="0"/>
                        </a:rPr>
                        <a:t> neuroleptic malignant syndrome; </a:t>
                      </a:r>
                      <a:r>
                        <a:rPr kumimoji="0" lang="en-US" sz="1050" b="0" i="1" u="none" strike="noStrike" cap="none" normalizeH="0" baseline="0" dirty="0">
                          <a:ln>
                            <a:noFill/>
                          </a:ln>
                          <a:solidFill>
                            <a:schemeClr val="tx1"/>
                          </a:solidFill>
                          <a:effectLst/>
                          <a:latin typeface="+mn-lt"/>
                          <a:cs typeface="Times New Roman" pitchFamily="18" charset="0"/>
                        </a:rPr>
                        <a:t>PO,</a:t>
                      </a:r>
                      <a:r>
                        <a:rPr kumimoji="0" lang="en-US" sz="1050" b="0" i="0" u="none" strike="noStrike" cap="none" normalizeH="0" baseline="0" dirty="0">
                          <a:ln>
                            <a:noFill/>
                          </a:ln>
                          <a:solidFill>
                            <a:schemeClr val="tx1"/>
                          </a:solidFill>
                          <a:effectLst/>
                          <a:latin typeface="+mn-lt"/>
                          <a:cs typeface="Times New Roman" pitchFamily="18" charset="0"/>
                        </a:rPr>
                        <a:t> per os (by mouth, orally); </a:t>
                      </a:r>
                      <a:r>
                        <a:rPr kumimoji="0" lang="en-US" sz="1050" b="0" i="1" u="none" strike="noStrike" cap="none" normalizeH="0" baseline="0" dirty="0">
                          <a:ln>
                            <a:noFill/>
                          </a:ln>
                          <a:solidFill>
                            <a:schemeClr val="tx1"/>
                          </a:solidFill>
                          <a:effectLst/>
                          <a:latin typeface="+mn-lt"/>
                          <a:cs typeface="Times New Roman" pitchFamily="18" charset="0"/>
                        </a:rPr>
                        <a:t>PR,</a:t>
                      </a:r>
                      <a:r>
                        <a:rPr kumimoji="0" lang="en-US" sz="1050" b="0" i="0" u="none" strike="noStrike" cap="none" normalizeH="0" baseline="0" dirty="0">
                          <a:ln>
                            <a:noFill/>
                          </a:ln>
                          <a:solidFill>
                            <a:schemeClr val="tx1"/>
                          </a:solidFill>
                          <a:effectLst/>
                          <a:latin typeface="+mn-lt"/>
                          <a:cs typeface="Times New Roman" pitchFamily="18" charset="0"/>
                        </a:rPr>
                        <a:t> per rectum; </a:t>
                      </a:r>
                      <a:r>
                        <a:rPr kumimoji="0" lang="en-US" sz="1050" b="0" i="1" u="none" strike="noStrike" cap="none" normalizeH="0" baseline="0" dirty="0">
                          <a:ln>
                            <a:noFill/>
                          </a:ln>
                          <a:solidFill>
                            <a:schemeClr val="tx1"/>
                          </a:solidFill>
                          <a:effectLst/>
                          <a:latin typeface="+mn-lt"/>
                          <a:cs typeface="Times New Roman" pitchFamily="18" charset="0"/>
                        </a:rPr>
                        <a:t>SL,</a:t>
                      </a:r>
                      <a:r>
                        <a:rPr kumimoji="0" lang="en-US" sz="1050" b="0" i="0" u="none" strike="noStrike" cap="none" normalizeH="0" baseline="0" dirty="0">
                          <a:ln>
                            <a:noFill/>
                          </a:ln>
                          <a:solidFill>
                            <a:schemeClr val="tx1"/>
                          </a:solidFill>
                          <a:effectLst/>
                          <a:latin typeface="+mn-lt"/>
                          <a:cs typeface="Times New Roman" pitchFamily="18" charset="0"/>
                        </a:rPr>
                        <a:t> sublingual.</a:t>
                      </a:r>
                      <a:endParaRPr kumimoji="0" lang="en-US" sz="1050" b="0" i="0" u="none" strike="noStrike" cap="none" normalizeH="0" baseline="0" dirty="0">
                        <a:ln>
                          <a:noFill/>
                        </a:ln>
                        <a:solidFill>
                          <a:schemeClr val="tx1"/>
                        </a:solidFill>
                        <a:effectLst/>
                        <a:latin typeface="+mn-lt"/>
                        <a:ea typeface="Calibri" pitchFamily="34" charset="0"/>
                        <a:cs typeface="Times New Roman" pitchFamily="18" charset="0"/>
                      </a:endParaRPr>
                    </a:p>
                  </a:txBody>
                  <a:tcPr marL="40640" marR="40640" marT="30340" marB="3034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9" name="Rectangle 5">
            <a:extLst>
              <a:ext uri="{FF2B5EF4-FFF2-40B4-BE49-F238E27FC236}">
                <a16:creationId xmlns:a16="http://schemas.microsoft.com/office/drawing/2014/main" id="{BFE16671-B9BC-4651-BC93-7EEF2F938481}"/>
              </a:ext>
            </a:extLst>
          </p:cNvPr>
          <p:cNvSpPr>
            <a:spLocks noChangeArrowheads="1"/>
          </p:cNvSpPr>
          <p:nvPr/>
        </p:nvSpPr>
        <p:spPr bwMode="auto">
          <a:xfrm>
            <a:off x="519797" y="6158074"/>
            <a:ext cx="11176000" cy="276999"/>
          </a:xfrm>
          <a:prstGeom prst="rect">
            <a:avLst/>
          </a:prstGeom>
          <a:noFill/>
          <a:ln w="9525">
            <a:noFill/>
            <a:miter lim="800000"/>
            <a:headEnd/>
            <a:tailEnd/>
          </a:ln>
        </p:spPr>
        <p:txBody>
          <a:bodyPr anchor="ctr">
            <a:spAutoFit/>
          </a:bodyPr>
          <a:lstStyle/>
          <a:p>
            <a:pPr eaLnBrk="0" hangingPunct="0"/>
            <a:r>
              <a:rPr lang="en-US" sz="1200" dirty="0">
                <a:latin typeface="Calibri" pitchFamily="34" charset="0"/>
                <a:cs typeface="Times New Roman" pitchFamily="18" charset="0"/>
              </a:rPr>
              <a:t>Adapted from Allen M, Currier G, Carpenter D: The expert consensus guideline series: treatment of behavioral emergencies, J </a:t>
            </a:r>
            <a:r>
              <a:rPr lang="en-US" sz="1200" dirty="0" err="1">
                <a:latin typeface="Calibri" pitchFamily="34" charset="0"/>
                <a:cs typeface="Times New Roman" pitchFamily="18" charset="0"/>
              </a:rPr>
              <a:t>Psychiatr</a:t>
            </a:r>
            <a:r>
              <a:rPr lang="en-US" sz="1200" dirty="0">
                <a:latin typeface="Calibri" pitchFamily="34" charset="0"/>
                <a:cs typeface="Times New Roman" pitchFamily="18" charset="0"/>
              </a:rPr>
              <a:t> </a:t>
            </a:r>
            <a:r>
              <a:rPr lang="en-US" sz="1200" dirty="0" err="1">
                <a:latin typeface="Calibri" pitchFamily="34" charset="0"/>
                <a:cs typeface="Times New Roman" pitchFamily="18" charset="0"/>
              </a:rPr>
              <a:t>Pract</a:t>
            </a:r>
            <a:r>
              <a:rPr lang="en-US" sz="1200" dirty="0">
                <a:latin typeface="Calibri" pitchFamily="34" charset="0"/>
                <a:cs typeface="Times New Roman" pitchFamily="18" charset="0"/>
              </a:rPr>
              <a:t> 11:1-112, 2005</a:t>
            </a:r>
            <a:endParaRPr lang="en-US" sz="1200" dirty="0"/>
          </a:p>
        </p:txBody>
      </p:sp>
    </p:spTree>
    <p:extLst>
      <p:ext uri="{BB962C8B-B14F-4D97-AF65-F5344CB8AC3E}">
        <p14:creationId xmlns:p14="http://schemas.microsoft.com/office/powerpoint/2010/main" val="34463313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F89C4-95E2-42AB-A798-2DC0E8F0E33F}"/>
              </a:ext>
            </a:extLst>
          </p:cNvPr>
          <p:cNvSpPr>
            <a:spLocks noGrp="1"/>
          </p:cNvSpPr>
          <p:nvPr>
            <p:ph type="title"/>
          </p:nvPr>
        </p:nvSpPr>
        <p:spPr/>
        <p:txBody>
          <a:bodyPr/>
          <a:lstStyle/>
          <a:p>
            <a:r>
              <a:rPr lang="en-US" b="1" dirty="0"/>
              <a:t>Cost</a:t>
            </a:r>
          </a:p>
        </p:txBody>
      </p:sp>
      <p:sp>
        <p:nvSpPr>
          <p:cNvPr id="4" name="Slide Number Placeholder 3">
            <a:extLst>
              <a:ext uri="{FF2B5EF4-FFF2-40B4-BE49-F238E27FC236}">
                <a16:creationId xmlns:a16="http://schemas.microsoft.com/office/drawing/2014/main" id="{C4D7DE7C-E427-4C70-9923-6D44D2E8B818}"/>
              </a:ext>
            </a:extLst>
          </p:cNvPr>
          <p:cNvSpPr>
            <a:spLocks noGrp="1"/>
          </p:cNvSpPr>
          <p:nvPr>
            <p:ph type="sldNum" sz="quarter" idx="12"/>
          </p:nvPr>
        </p:nvSpPr>
        <p:spPr/>
        <p:txBody>
          <a:bodyPr/>
          <a:lstStyle/>
          <a:p>
            <a:pPr>
              <a:defRPr/>
            </a:pPr>
            <a:fld id="{B08C68DF-A96A-4612-8A28-A42D5BDEE629}" type="slidenum">
              <a:rPr lang="en-US" smtClean="0"/>
              <a:pPr>
                <a:defRPr/>
              </a:pPr>
              <a:t>64</a:t>
            </a:fld>
            <a:endParaRPr lang="en-US" dirty="0"/>
          </a:p>
        </p:txBody>
      </p:sp>
      <p:pic>
        <p:nvPicPr>
          <p:cNvPr id="7" name="Content Placeholder 6">
            <a:extLst>
              <a:ext uri="{FF2B5EF4-FFF2-40B4-BE49-F238E27FC236}">
                <a16:creationId xmlns:a16="http://schemas.microsoft.com/office/drawing/2014/main" id="{C36BFCBC-B492-4569-951B-7C2D404BBAAE}"/>
              </a:ext>
            </a:extLst>
          </p:cNvPr>
          <p:cNvPicPr>
            <a:picLocks noGrp="1" noChangeAspect="1"/>
          </p:cNvPicPr>
          <p:nvPr>
            <p:ph idx="1"/>
          </p:nvPr>
        </p:nvPicPr>
        <p:blipFill>
          <a:blip r:embed="rId2"/>
          <a:stretch>
            <a:fillRect/>
          </a:stretch>
        </p:blipFill>
        <p:spPr>
          <a:xfrm>
            <a:off x="1320800" y="2286000"/>
            <a:ext cx="9883104" cy="2513012"/>
          </a:xfrm>
          <a:prstGeom prst="rect">
            <a:avLst/>
          </a:prstGeom>
        </p:spPr>
      </p:pic>
    </p:spTree>
    <p:extLst>
      <p:ext uri="{BB962C8B-B14F-4D97-AF65-F5344CB8AC3E}">
        <p14:creationId xmlns:p14="http://schemas.microsoft.com/office/powerpoint/2010/main" val="314214957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b="1" dirty="0"/>
              <a:t>Disposition</a:t>
            </a:r>
          </a:p>
        </p:txBody>
      </p:sp>
      <p:sp>
        <p:nvSpPr>
          <p:cNvPr id="63491" name="Rectangle 3"/>
          <p:cNvSpPr>
            <a:spLocks noGrp="1" noChangeArrowheads="1"/>
          </p:cNvSpPr>
          <p:nvPr>
            <p:ph idx="1"/>
          </p:nvPr>
        </p:nvSpPr>
        <p:spPr>
          <a:xfrm>
            <a:off x="609600" y="1600201"/>
            <a:ext cx="10972800" cy="2487705"/>
          </a:xfrm>
        </p:spPr>
        <p:txBody>
          <a:bodyPr/>
          <a:lstStyle/>
          <a:p>
            <a:pPr eaLnBrk="1" hangingPunct="1">
              <a:spcAft>
                <a:spcPts val="1200"/>
              </a:spcAft>
            </a:pPr>
            <a:r>
              <a:rPr lang="en-US" sz="2800" dirty="0"/>
              <a:t>Disposition depends on etiology of agitation and current condition</a:t>
            </a:r>
          </a:p>
          <a:p>
            <a:pPr lvl="1" eaLnBrk="1" hangingPunct="1">
              <a:spcAft>
                <a:spcPts val="1200"/>
              </a:spcAft>
            </a:pPr>
            <a:r>
              <a:rPr lang="en-US" sz="2400" dirty="0"/>
              <a:t>Delirium </a:t>
            </a:r>
            <a:r>
              <a:rPr lang="en-US" sz="2400" dirty="0">
                <a:sym typeface="Wingdings" pitchFamily="2" charset="2"/>
              </a:rPr>
              <a:t> General medical hospital</a:t>
            </a:r>
          </a:p>
          <a:p>
            <a:pPr lvl="1" eaLnBrk="1" hangingPunct="1">
              <a:spcAft>
                <a:spcPts val="1200"/>
              </a:spcAft>
            </a:pPr>
            <a:r>
              <a:rPr lang="en-US" sz="2400" dirty="0">
                <a:sym typeface="Wingdings" pitchFamily="2" charset="2"/>
              </a:rPr>
              <a:t>Psychosis  Psychiatric admission</a:t>
            </a:r>
          </a:p>
          <a:p>
            <a:pPr lvl="1" eaLnBrk="1" hangingPunct="1"/>
            <a:r>
              <a:rPr lang="en-US" sz="2400" dirty="0">
                <a:sym typeface="Wingdings" pitchFamily="2" charset="2"/>
              </a:rPr>
              <a:t>Don’t have a clue  General medical hospital to determine cause of agitation</a:t>
            </a:r>
          </a:p>
          <a:p>
            <a:pPr marL="398463" lvl="1" indent="0" eaLnBrk="1" hangingPunct="1">
              <a:buNone/>
            </a:pPr>
            <a:endParaRPr lang="en-US" dirty="0"/>
          </a:p>
        </p:txBody>
      </p:sp>
      <p:sp>
        <p:nvSpPr>
          <p:cNvPr id="60420"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8F0ECED2-2FE7-4C3D-8E24-BA96016EBE6D}" type="slidenum">
              <a:rPr lang="en-US" smtClean="0"/>
              <a:pPr eaLnBrk="1" hangingPunct="1">
                <a:defRPr/>
              </a:pPr>
              <a:t>65</a:t>
            </a:fld>
            <a:endParaRPr lang="en-US"/>
          </a:p>
        </p:txBody>
      </p:sp>
      <p:sp>
        <p:nvSpPr>
          <p:cNvPr id="2" name="Rectangle 1">
            <a:extLst>
              <a:ext uri="{FF2B5EF4-FFF2-40B4-BE49-F238E27FC236}">
                <a16:creationId xmlns:a16="http://schemas.microsoft.com/office/drawing/2014/main" id="{27AD8C40-4FE1-468B-B9A9-69FBEC5B3C50}"/>
              </a:ext>
            </a:extLst>
          </p:cNvPr>
          <p:cNvSpPr/>
          <p:nvPr/>
        </p:nvSpPr>
        <p:spPr>
          <a:xfrm>
            <a:off x="2892695" y="6167107"/>
            <a:ext cx="8713694" cy="307777"/>
          </a:xfrm>
          <a:prstGeom prst="rect">
            <a:avLst/>
          </a:prstGeom>
        </p:spPr>
        <p:txBody>
          <a:bodyPr wrap="square">
            <a:spAutoFit/>
          </a:bodyPr>
          <a:lstStyle/>
          <a:p>
            <a:r>
              <a:rPr lang="en-US" sz="1400" dirty="0"/>
              <a:t>Riker RR, Fraser GL. The new practice guidelines for pain, agitation, and delirium. Am J Critical Care. 22(2):153-7, 2013</a:t>
            </a:r>
          </a:p>
        </p:txBody>
      </p:sp>
    </p:spTree>
    <p:extLst>
      <p:ext uri="{BB962C8B-B14F-4D97-AF65-F5344CB8AC3E}">
        <p14:creationId xmlns:p14="http://schemas.microsoft.com/office/powerpoint/2010/main" val="170931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3491">
                                            <p:txEl>
                                              <p:pRg st="1" end="1"/>
                                            </p:txEl>
                                          </p:spTgt>
                                        </p:tgtEl>
                                        <p:attrNameLst>
                                          <p:attrName>style.visibility</p:attrName>
                                        </p:attrNameLst>
                                      </p:cBhvr>
                                      <p:to>
                                        <p:strVal val="visible"/>
                                      </p:to>
                                    </p:set>
                                    <p:anim calcmode="lin" valueType="num">
                                      <p:cBhvr additive="base">
                                        <p:cTn id="7" dur="500" fill="hold"/>
                                        <p:tgtEl>
                                          <p:spTgt spid="6349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4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3491">
                                            <p:txEl>
                                              <p:pRg st="2" end="2"/>
                                            </p:txEl>
                                          </p:spTgt>
                                        </p:tgtEl>
                                        <p:attrNameLst>
                                          <p:attrName>style.visibility</p:attrName>
                                        </p:attrNameLst>
                                      </p:cBhvr>
                                      <p:to>
                                        <p:strVal val="visible"/>
                                      </p:to>
                                    </p:set>
                                    <p:anim calcmode="lin" valueType="num">
                                      <p:cBhvr additive="base">
                                        <p:cTn id="13" dur="500" fill="hold"/>
                                        <p:tgtEl>
                                          <p:spTgt spid="6349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34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3491">
                                            <p:txEl>
                                              <p:pRg st="3" end="3"/>
                                            </p:txEl>
                                          </p:spTgt>
                                        </p:tgtEl>
                                        <p:attrNameLst>
                                          <p:attrName>style.visibility</p:attrName>
                                        </p:attrNameLst>
                                      </p:cBhvr>
                                      <p:to>
                                        <p:strVal val="visible"/>
                                      </p:to>
                                    </p:set>
                                    <p:anim calcmode="lin" valueType="num">
                                      <p:cBhvr additive="base">
                                        <p:cTn id="19"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609600" y="457200"/>
            <a:ext cx="10972800" cy="1143000"/>
          </a:xfrm>
        </p:spPr>
        <p:txBody>
          <a:bodyPr/>
          <a:lstStyle/>
          <a:p>
            <a:r>
              <a:rPr lang="en-US" b="1" dirty="0"/>
              <a:t>Special Population:  ICU patients</a:t>
            </a:r>
          </a:p>
        </p:txBody>
      </p:sp>
      <p:sp>
        <p:nvSpPr>
          <p:cNvPr id="66563" name="Content Placeholder 2"/>
          <p:cNvSpPr>
            <a:spLocks noGrp="1"/>
          </p:cNvSpPr>
          <p:nvPr>
            <p:ph idx="1"/>
          </p:nvPr>
        </p:nvSpPr>
        <p:spPr>
          <a:xfrm>
            <a:off x="609600" y="1600201"/>
            <a:ext cx="10972800" cy="3222811"/>
          </a:xfrm>
        </p:spPr>
        <p:txBody>
          <a:bodyPr/>
          <a:lstStyle/>
          <a:p>
            <a:r>
              <a:rPr lang="en-US" sz="2800" dirty="0"/>
              <a:t>Mechanically ventilated ICU patients: analgesia and sedation are recommended</a:t>
            </a:r>
          </a:p>
          <a:p>
            <a:r>
              <a:rPr lang="en-US" sz="2800" dirty="0" err="1"/>
              <a:t>Dexmedetomidine</a:t>
            </a:r>
            <a:r>
              <a:rPr lang="en-US" sz="2800" dirty="0"/>
              <a:t>, rather than benzodiazepines</a:t>
            </a:r>
          </a:p>
          <a:p>
            <a:r>
              <a:rPr lang="en-US" sz="2800" dirty="0"/>
              <a:t>No evidence haloperidol decreases the duration of delirium</a:t>
            </a:r>
          </a:p>
          <a:p>
            <a:r>
              <a:rPr lang="en-US" sz="2800" dirty="0"/>
              <a:t>Atypical antipsychotics may decrease the duration of delirium in ICU patients</a:t>
            </a:r>
          </a:p>
        </p:txBody>
      </p:sp>
      <p:sp>
        <p:nvSpPr>
          <p:cNvPr id="4" name="Slide Number Placeholder 3"/>
          <p:cNvSpPr>
            <a:spLocks noGrp="1"/>
          </p:cNvSpPr>
          <p:nvPr>
            <p:ph type="sldNum" sz="quarter" idx="12"/>
          </p:nvPr>
        </p:nvSpPr>
        <p:spPr/>
        <p:txBody>
          <a:bodyPr/>
          <a:lstStyle/>
          <a:p>
            <a:pPr>
              <a:defRPr/>
            </a:pPr>
            <a:fld id="{DD34F4A5-4DDA-4A80-8204-34E84D47E538}" type="slidenum">
              <a:rPr lang="en-US" smtClean="0"/>
              <a:pPr>
                <a:defRPr/>
              </a:pPr>
              <a:t>66</a:t>
            </a:fld>
            <a:endParaRPr lang="en-US" dirty="0"/>
          </a:p>
        </p:txBody>
      </p:sp>
      <p:sp>
        <p:nvSpPr>
          <p:cNvPr id="5" name="Rectangle 4">
            <a:extLst>
              <a:ext uri="{FF2B5EF4-FFF2-40B4-BE49-F238E27FC236}">
                <a16:creationId xmlns:a16="http://schemas.microsoft.com/office/drawing/2014/main" id="{6600DEA2-6BD2-4159-AFF5-4125DAA21889}"/>
              </a:ext>
            </a:extLst>
          </p:cNvPr>
          <p:cNvSpPr/>
          <p:nvPr/>
        </p:nvSpPr>
        <p:spPr>
          <a:xfrm>
            <a:off x="2892695" y="6167107"/>
            <a:ext cx="8713694" cy="307777"/>
          </a:xfrm>
          <a:prstGeom prst="rect">
            <a:avLst/>
          </a:prstGeom>
        </p:spPr>
        <p:txBody>
          <a:bodyPr wrap="square">
            <a:spAutoFit/>
          </a:bodyPr>
          <a:lstStyle/>
          <a:p>
            <a:r>
              <a:rPr lang="en-US" sz="1400" dirty="0"/>
              <a:t>Riker RR, Fraser GL. The new practice guidelines for pain, agitation, and delirium. Am J Critical Care. 22(2):153-7, 2013</a:t>
            </a:r>
          </a:p>
        </p:txBody>
      </p:sp>
    </p:spTree>
    <p:extLst>
      <p:ext uri="{BB962C8B-B14F-4D97-AF65-F5344CB8AC3E}">
        <p14:creationId xmlns:p14="http://schemas.microsoft.com/office/powerpoint/2010/main" val="36199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09600" y="274638"/>
            <a:ext cx="10972800" cy="1554162"/>
          </a:xfrm>
        </p:spPr>
        <p:txBody>
          <a:bodyPr/>
          <a:lstStyle/>
          <a:p>
            <a:r>
              <a:rPr lang="en-US" b="1" dirty="0"/>
              <a:t>Special Population: Weaning of Ventilation</a:t>
            </a:r>
          </a:p>
        </p:txBody>
      </p:sp>
      <p:sp>
        <p:nvSpPr>
          <p:cNvPr id="67587" name="Rectangle 3"/>
          <p:cNvSpPr>
            <a:spLocks noGrp="1" noChangeArrowheads="1"/>
          </p:cNvSpPr>
          <p:nvPr>
            <p:ph idx="1"/>
          </p:nvPr>
        </p:nvSpPr>
        <p:spPr>
          <a:xfrm>
            <a:off x="1016000" y="1981200"/>
            <a:ext cx="10566400" cy="2626659"/>
          </a:xfrm>
          <a:effectLst/>
        </p:spPr>
        <p:txBody>
          <a:bodyPr/>
          <a:lstStyle/>
          <a:p>
            <a:pPr>
              <a:spcAft>
                <a:spcPts val="1800"/>
              </a:spcAft>
            </a:pPr>
            <a:r>
              <a:rPr lang="en-US" sz="2800" dirty="0" err="1"/>
              <a:t>Dexmedetomidine</a:t>
            </a:r>
            <a:r>
              <a:rPr lang="en-US" sz="2800" dirty="0"/>
              <a:t> (alpha 2 adrenergic sedative)</a:t>
            </a:r>
          </a:p>
          <a:p>
            <a:pPr lvl="1">
              <a:spcAft>
                <a:spcPts val="1800"/>
              </a:spcAft>
            </a:pPr>
            <a:r>
              <a:rPr lang="en-US" sz="2400" dirty="0"/>
              <a:t>Better than midazolam (  hypertension and tachycardia,  time intubated)</a:t>
            </a:r>
            <a:r>
              <a:rPr lang="en-US" sz="2400" baseline="30000" dirty="0"/>
              <a:t>1</a:t>
            </a:r>
          </a:p>
          <a:p>
            <a:pPr lvl="1"/>
            <a:r>
              <a:rPr lang="en-US" sz="2400" dirty="0"/>
              <a:t>Better than haloperidol (  time intubated,   length of stay)</a:t>
            </a:r>
            <a:r>
              <a:rPr lang="en-US" sz="2400" baseline="30000" dirty="0"/>
              <a:t>2</a:t>
            </a:r>
          </a:p>
          <a:p>
            <a:pPr lvl="2"/>
            <a:endParaRPr lang="en-US" i="1" dirty="0"/>
          </a:p>
          <a:p>
            <a:pPr marL="914400" lvl="2" indent="0">
              <a:buNone/>
            </a:pPr>
            <a:endParaRPr lang="en-US" i="1" dirty="0"/>
          </a:p>
        </p:txBody>
      </p:sp>
      <p:sp>
        <p:nvSpPr>
          <p:cNvPr id="4" name="Slide Number Placeholder 3"/>
          <p:cNvSpPr>
            <a:spLocks noGrp="1"/>
          </p:cNvSpPr>
          <p:nvPr>
            <p:ph type="sldNum" sz="quarter" idx="12"/>
          </p:nvPr>
        </p:nvSpPr>
        <p:spPr/>
        <p:txBody>
          <a:bodyPr/>
          <a:lstStyle/>
          <a:p>
            <a:pPr>
              <a:defRPr/>
            </a:pPr>
            <a:fld id="{1C11ED97-BB4C-4E6B-9C3D-363D79E4EA08}" type="slidenum">
              <a:rPr lang="en-US" smtClean="0"/>
              <a:pPr>
                <a:defRPr/>
              </a:pPr>
              <a:t>67</a:t>
            </a:fld>
            <a:endParaRPr lang="en-US" dirty="0"/>
          </a:p>
        </p:txBody>
      </p:sp>
      <p:cxnSp>
        <p:nvCxnSpPr>
          <p:cNvPr id="3" name="Straight Arrow Connector 2">
            <a:extLst>
              <a:ext uri="{FF2B5EF4-FFF2-40B4-BE49-F238E27FC236}">
                <a16:creationId xmlns:a16="http://schemas.microsoft.com/office/drawing/2014/main" id="{9C4D26F6-B6A7-3B47-9B6B-DDFA0A3F6776}"/>
              </a:ext>
            </a:extLst>
          </p:cNvPr>
          <p:cNvCxnSpPr/>
          <p:nvPr/>
        </p:nvCxnSpPr>
        <p:spPr>
          <a:xfrm>
            <a:off x="9816353" y="2895600"/>
            <a:ext cx="0" cy="228600"/>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8C670480-512E-D84F-8E5A-E389955DC97A}"/>
              </a:ext>
            </a:extLst>
          </p:cNvPr>
          <p:cNvCxnSpPr/>
          <p:nvPr/>
        </p:nvCxnSpPr>
        <p:spPr>
          <a:xfrm>
            <a:off x="5298861" y="2895600"/>
            <a:ext cx="0" cy="228600"/>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73663388-8F08-744C-8B45-168E9C2DB1EE}"/>
              </a:ext>
            </a:extLst>
          </p:cNvPr>
          <p:cNvCxnSpPr/>
          <p:nvPr/>
        </p:nvCxnSpPr>
        <p:spPr>
          <a:xfrm>
            <a:off x="5342963" y="4076700"/>
            <a:ext cx="0" cy="228600"/>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FAFC6A0D-D059-D747-82AF-2F8682375710}"/>
              </a:ext>
            </a:extLst>
          </p:cNvPr>
          <p:cNvCxnSpPr/>
          <p:nvPr/>
        </p:nvCxnSpPr>
        <p:spPr>
          <a:xfrm>
            <a:off x="7840099" y="4076700"/>
            <a:ext cx="0" cy="228600"/>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 name="Rectangle 1">
            <a:extLst>
              <a:ext uri="{FF2B5EF4-FFF2-40B4-BE49-F238E27FC236}">
                <a16:creationId xmlns:a16="http://schemas.microsoft.com/office/drawing/2014/main" id="{99F16119-2678-4F82-89D9-8D3C6E55C566}"/>
              </a:ext>
            </a:extLst>
          </p:cNvPr>
          <p:cNvSpPr/>
          <p:nvPr/>
        </p:nvSpPr>
        <p:spPr>
          <a:xfrm>
            <a:off x="7835153" y="5951664"/>
            <a:ext cx="3208507" cy="523220"/>
          </a:xfrm>
          <a:prstGeom prst="rect">
            <a:avLst/>
          </a:prstGeom>
        </p:spPr>
        <p:txBody>
          <a:bodyPr wrap="none">
            <a:spAutoFit/>
          </a:bodyPr>
          <a:lstStyle/>
          <a:p>
            <a:r>
              <a:rPr lang="en-US" sz="1400" i="1" baseline="30000" dirty="0"/>
              <a:t>1</a:t>
            </a:r>
            <a:r>
              <a:rPr lang="en-US" sz="1400" i="1" dirty="0"/>
              <a:t>Ricker et. al, JAMA.2009;301(5):489–499</a:t>
            </a:r>
          </a:p>
          <a:p>
            <a:r>
              <a:rPr lang="en-US" sz="1400" baseline="30000" dirty="0"/>
              <a:t>2</a:t>
            </a:r>
            <a:r>
              <a:rPr lang="en-US" sz="1400" i="1" dirty="0"/>
              <a:t>Reade et. al, Critical Care 2009;13:R75</a:t>
            </a:r>
            <a:endParaRPr lang="en-US" sz="1400" dirty="0"/>
          </a:p>
        </p:txBody>
      </p:sp>
    </p:spTree>
    <p:extLst>
      <p:ext uri="{BB962C8B-B14F-4D97-AF65-F5344CB8AC3E}">
        <p14:creationId xmlns:p14="http://schemas.microsoft.com/office/powerpoint/2010/main" val="16186570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b="1" dirty="0"/>
              <a:t>Recommended Readings</a:t>
            </a:r>
          </a:p>
        </p:txBody>
      </p:sp>
      <p:sp>
        <p:nvSpPr>
          <p:cNvPr id="68611" name="Content Placeholder 2"/>
          <p:cNvSpPr>
            <a:spLocks noGrp="1"/>
          </p:cNvSpPr>
          <p:nvPr>
            <p:ph idx="1"/>
          </p:nvPr>
        </p:nvSpPr>
        <p:spPr>
          <a:xfrm>
            <a:off x="508000" y="1295400"/>
            <a:ext cx="10972800" cy="5257800"/>
          </a:xfrm>
        </p:spPr>
        <p:txBody>
          <a:bodyPr/>
          <a:lstStyle/>
          <a:p>
            <a:r>
              <a:rPr lang="en-US" dirty="0"/>
              <a:t>Garriga M, </a:t>
            </a:r>
            <a:r>
              <a:rPr lang="en-US" dirty="0" err="1"/>
              <a:t>Pacchiarotti</a:t>
            </a:r>
            <a:r>
              <a:rPr lang="en-US" dirty="0"/>
              <a:t> I, Kasper S, et al. Assessment and management of agitation in psychiatry: Expert consensus. World J </a:t>
            </a:r>
            <a:r>
              <a:rPr lang="en-US" dirty="0" err="1"/>
              <a:t>Biol</a:t>
            </a:r>
            <a:r>
              <a:rPr lang="en-US" dirty="0"/>
              <a:t> Psychiatry 2016;17:86-128.</a:t>
            </a:r>
            <a:endParaRPr lang="en-US" sz="2400" dirty="0"/>
          </a:p>
          <a:p>
            <a:r>
              <a:rPr lang="en-US" sz="2400" dirty="0"/>
              <a:t>Marder SR.</a:t>
            </a:r>
            <a:r>
              <a:rPr lang="en-US" sz="2400" b="1" dirty="0"/>
              <a:t>  </a:t>
            </a:r>
            <a:r>
              <a:rPr lang="en-US" sz="2400" dirty="0"/>
              <a:t>A review of agitation in mental illness: treatment guidelines and current therapies. J </a:t>
            </a:r>
            <a:r>
              <a:rPr lang="en-US" sz="2400" dirty="0" err="1"/>
              <a:t>Clin</a:t>
            </a:r>
            <a:r>
              <a:rPr lang="en-US" sz="2400" dirty="0"/>
              <a:t> Psychiatry. 2006;67 (</a:t>
            </a:r>
            <a:r>
              <a:rPr lang="en-US" sz="2400" dirty="0" err="1"/>
              <a:t>Suppl</a:t>
            </a:r>
            <a:r>
              <a:rPr lang="en-US" sz="2400" dirty="0"/>
              <a:t> 10):13-21.</a:t>
            </a:r>
          </a:p>
          <a:p>
            <a:r>
              <a:rPr lang="en-US" sz="2400" dirty="0"/>
              <a:t>Ryding E, </a:t>
            </a:r>
            <a:r>
              <a:rPr lang="en-US" sz="2400" dirty="0" err="1"/>
              <a:t>Lindström</a:t>
            </a:r>
            <a:r>
              <a:rPr lang="en-US" sz="2400" dirty="0"/>
              <a:t> M, </a:t>
            </a:r>
            <a:r>
              <a:rPr lang="en-US" sz="2400" dirty="0" err="1"/>
              <a:t>Träskman-Bendz</a:t>
            </a:r>
            <a:r>
              <a:rPr lang="en-US" sz="2400" dirty="0"/>
              <a:t> L. The role of dopamine and serotonin in suicidal </a:t>
            </a:r>
            <a:r>
              <a:rPr lang="en-US" sz="2400" dirty="0" err="1"/>
              <a:t>behaviour</a:t>
            </a:r>
            <a:r>
              <a:rPr lang="en-US" sz="2400" dirty="0"/>
              <a:t> and aggression.  </a:t>
            </a:r>
            <a:r>
              <a:rPr lang="en-US" sz="2400" dirty="0" err="1"/>
              <a:t>Prog</a:t>
            </a:r>
            <a:r>
              <a:rPr lang="en-US" sz="2400" dirty="0"/>
              <a:t> Brain Res. 2008;172:307-15.</a:t>
            </a:r>
          </a:p>
          <a:p>
            <a:r>
              <a:rPr lang="en-US" sz="2400" dirty="0"/>
              <a:t>Wilson M.P. et al. The Psychopharmacology of Agitation.  Consensus Statement of the American Association for Emergency Psychiatry, Western J </a:t>
            </a:r>
            <a:r>
              <a:rPr lang="en-US" sz="2400" dirty="0" err="1"/>
              <a:t>Emerg</a:t>
            </a:r>
            <a:r>
              <a:rPr lang="en-US" sz="2400" dirty="0"/>
              <a:t> Med. 2012;13(1):26-34. </a:t>
            </a:r>
          </a:p>
          <a:p>
            <a:endParaRPr lang="en-US" dirty="0"/>
          </a:p>
        </p:txBody>
      </p:sp>
      <p:sp>
        <p:nvSpPr>
          <p:cNvPr id="62468"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3C4A621-CB70-491C-937E-CA398C3296E2}" type="slidenum">
              <a:rPr lang="en-US" smtClean="0"/>
              <a:pPr eaLnBrk="1" hangingPunct="1">
                <a:defRPr/>
              </a:pPr>
              <a:t>68</a:t>
            </a:fld>
            <a:endParaRPr lang="en-US"/>
          </a:p>
        </p:txBody>
      </p:sp>
    </p:spTree>
    <p:extLst>
      <p:ext uri="{BB962C8B-B14F-4D97-AF65-F5344CB8AC3E}">
        <p14:creationId xmlns:p14="http://schemas.microsoft.com/office/powerpoint/2010/main" val="3364082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2800" b="1" dirty="0"/>
              <a:t>Epidemiology</a:t>
            </a:r>
          </a:p>
        </p:txBody>
      </p:sp>
      <p:sp>
        <p:nvSpPr>
          <p:cNvPr id="9219" name="Rectangle 3"/>
          <p:cNvSpPr>
            <a:spLocks noGrp="1" noChangeArrowheads="1"/>
          </p:cNvSpPr>
          <p:nvPr>
            <p:ph idx="1"/>
          </p:nvPr>
        </p:nvSpPr>
        <p:spPr>
          <a:xfrm>
            <a:off x="609600" y="1114426"/>
            <a:ext cx="10972800" cy="4448176"/>
          </a:xfrm>
        </p:spPr>
        <p:txBody>
          <a:bodyPr/>
          <a:lstStyle/>
          <a:p>
            <a:pPr eaLnBrk="1" hangingPunct="1">
              <a:lnSpc>
                <a:spcPct val="90000"/>
              </a:lnSpc>
            </a:pPr>
            <a:r>
              <a:rPr lang="en-US" dirty="0"/>
              <a:t>Studies for health care workers</a:t>
            </a:r>
          </a:p>
          <a:p>
            <a:pPr lvl="1" eaLnBrk="1" hangingPunct="1">
              <a:lnSpc>
                <a:spcPct val="90000"/>
              </a:lnSpc>
            </a:pPr>
            <a:r>
              <a:rPr lang="en-US" dirty="0"/>
              <a:t>California: </a:t>
            </a:r>
          </a:p>
          <a:p>
            <a:pPr lvl="2" eaLnBrk="1" hangingPunct="1">
              <a:lnSpc>
                <a:spcPct val="90000"/>
              </a:lnSpc>
            </a:pPr>
            <a:r>
              <a:rPr lang="en-US" sz="2000" dirty="0"/>
              <a:t>465 assaults per 100,000 hospital workers vs. 82.5 assaults per 100,000 for all workers </a:t>
            </a:r>
          </a:p>
          <a:p>
            <a:pPr marL="914400" lvl="2" indent="0" eaLnBrk="1" hangingPunct="1">
              <a:lnSpc>
                <a:spcPct val="90000"/>
              </a:lnSpc>
              <a:buNone/>
            </a:pPr>
            <a:r>
              <a:rPr lang="en-US" sz="2000" i="1" dirty="0"/>
              <a:t>(Peek-Asa et al 1997)</a:t>
            </a:r>
          </a:p>
          <a:p>
            <a:pPr lvl="1" eaLnBrk="1" hangingPunct="1">
              <a:lnSpc>
                <a:spcPct val="90000"/>
              </a:lnSpc>
            </a:pPr>
            <a:r>
              <a:rPr lang="en-US" dirty="0"/>
              <a:t>Minnesota Nurses Study </a:t>
            </a:r>
            <a:r>
              <a:rPr lang="en-US" i="1" dirty="0"/>
              <a:t>(</a:t>
            </a:r>
            <a:r>
              <a:rPr lang="en-US" i="1" dirty="0" err="1"/>
              <a:t>Gerberich</a:t>
            </a:r>
            <a:r>
              <a:rPr lang="en-US" i="1" dirty="0"/>
              <a:t> et al 2004)</a:t>
            </a:r>
            <a:r>
              <a:rPr lang="en-US" dirty="0"/>
              <a:t>:</a:t>
            </a:r>
          </a:p>
          <a:p>
            <a:pPr lvl="2" eaLnBrk="1" hangingPunct="1">
              <a:lnSpc>
                <a:spcPct val="90000"/>
              </a:lnSpc>
            </a:pPr>
            <a:r>
              <a:rPr lang="en-US" sz="2000" dirty="0"/>
              <a:t>13.2 per 100 persons per year for physical assaults</a:t>
            </a:r>
          </a:p>
          <a:p>
            <a:pPr lvl="2" eaLnBrk="1" hangingPunct="1">
              <a:lnSpc>
                <a:spcPct val="90000"/>
              </a:lnSpc>
            </a:pPr>
            <a:r>
              <a:rPr lang="en-US" sz="2000" dirty="0"/>
              <a:t>38.8 per 100 persons per year for non-physical assaults</a:t>
            </a:r>
          </a:p>
          <a:p>
            <a:pPr lvl="2" eaLnBrk="1" hangingPunct="1">
              <a:lnSpc>
                <a:spcPct val="90000"/>
              </a:lnSpc>
            </a:pPr>
            <a:r>
              <a:rPr lang="en-US" sz="2000" dirty="0"/>
              <a:t>Greatest risk for persons working in/with:</a:t>
            </a:r>
          </a:p>
          <a:p>
            <a:pPr lvl="3" eaLnBrk="1" hangingPunct="1">
              <a:lnSpc>
                <a:spcPct val="90000"/>
              </a:lnSpc>
            </a:pPr>
            <a:r>
              <a:rPr lang="en-US" sz="2000" dirty="0"/>
              <a:t>Long term care facility</a:t>
            </a:r>
          </a:p>
          <a:p>
            <a:pPr lvl="3" eaLnBrk="1" hangingPunct="1">
              <a:lnSpc>
                <a:spcPct val="90000"/>
              </a:lnSpc>
            </a:pPr>
            <a:r>
              <a:rPr lang="en-US" sz="2000" dirty="0"/>
              <a:t>Intensive care</a:t>
            </a:r>
          </a:p>
          <a:p>
            <a:pPr lvl="3" eaLnBrk="1" hangingPunct="1">
              <a:lnSpc>
                <a:spcPct val="90000"/>
              </a:lnSpc>
            </a:pPr>
            <a:r>
              <a:rPr lang="en-US" sz="2000" dirty="0"/>
              <a:t>Psychiatric unit</a:t>
            </a:r>
          </a:p>
          <a:p>
            <a:pPr lvl="3" eaLnBrk="1" hangingPunct="1">
              <a:lnSpc>
                <a:spcPct val="90000"/>
              </a:lnSpc>
            </a:pPr>
            <a:r>
              <a:rPr lang="en-US" sz="2000" dirty="0"/>
              <a:t>Emergency department</a:t>
            </a:r>
          </a:p>
          <a:p>
            <a:pPr lvl="3" eaLnBrk="1" hangingPunct="1">
              <a:lnSpc>
                <a:spcPct val="90000"/>
              </a:lnSpc>
            </a:pPr>
            <a:r>
              <a:rPr lang="en-US" sz="2000" dirty="0"/>
              <a:t>Geriatric patients</a:t>
            </a:r>
          </a:p>
          <a:p>
            <a:pPr marL="1371600" lvl="3" indent="0" eaLnBrk="1" hangingPunct="1">
              <a:lnSpc>
                <a:spcPct val="90000"/>
              </a:lnSpc>
              <a:buNone/>
            </a:pPr>
            <a:endParaRPr lang="en-US" sz="1600" dirty="0"/>
          </a:p>
        </p:txBody>
      </p:sp>
      <p:sp>
        <p:nvSpPr>
          <p:cNvPr id="4" name="Slide Number Placeholder 3"/>
          <p:cNvSpPr>
            <a:spLocks noGrp="1"/>
          </p:cNvSpPr>
          <p:nvPr>
            <p:ph type="sldNum" sz="quarter" idx="12"/>
          </p:nvPr>
        </p:nvSpPr>
        <p:spPr/>
        <p:txBody>
          <a:bodyPr/>
          <a:lstStyle/>
          <a:p>
            <a:pPr>
              <a:defRPr/>
            </a:pPr>
            <a:fld id="{D3B95271-7FC8-465B-A5B4-92F7D7980B37}" type="slidenum">
              <a:rPr lang="en-US" smtClean="0"/>
              <a:pPr>
                <a:defRPr/>
              </a:pPr>
              <a:t>7</a:t>
            </a:fld>
            <a:endParaRPr lang="en-US" dirty="0"/>
          </a:p>
        </p:txBody>
      </p:sp>
      <p:sp>
        <p:nvSpPr>
          <p:cNvPr id="5" name="Rectangle 2"/>
          <p:cNvSpPr txBox="1">
            <a:spLocks noChangeArrowheads="1"/>
          </p:cNvSpPr>
          <p:nvPr/>
        </p:nvSpPr>
        <p:spPr>
          <a:xfrm>
            <a:off x="633589" y="5745164"/>
            <a:ext cx="10972800" cy="549275"/>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rgbClr val="105A25"/>
                </a:solidFill>
                <a:latin typeface="+mj-lt"/>
                <a:ea typeface="+mj-ea"/>
                <a:cs typeface="+mj-cs"/>
              </a:defRPr>
            </a:lvl1pPr>
          </a:lstStyle>
          <a:p>
            <a:pPr fontAlgn="auto">
              <a:spcAft>
                <a:spcPts val="0"/>
              </a:spcAft>
            </a:pPr>
            <a:r>
              <a:rPr lang="en-US" sz="1200" dirty="0"/>
              <a:t>Peek-Asa, C., Howard, J., Vargas, L., &amp; Kraus, J. F. (1997). Incidence of non-fatal workplace assault injuries determined from employer's reports in California. </a:t>
            </a:r>
            <a:r>
              <a:rPr lang="en-US" sz="1200" i="1" dirty="0"/>
              <a:t>Journal of Occupational and Environmental Medicine</a:t>
            </a:r>
            <a:r>
              <a:rPr lang="en-US" sz="1200" dirty="0"/>
              <a:t>, </a:t>
            </a:r>
            <a:r>
              <a:rPr lang="en-US" sz="1200" i="1" dirty="0"/>
              <a:t>39</a:t>
            </a:r>
            <a:r>
              <a:rPr lang="en-US" sz="1200" dirty="0"/>
              <a:t>(1), 44-50. </a:t>
            </a:r>
          </a:p>
          <a:p>
            <a:pPr fontAlgn="auto">
              <a:spcAft>
                <a:spcPts val="0"/>
              </a:spcAft>
            </a:pPr>
            <a:r>
              <a:rPr lang="en-US" sz="1200" dirty="0" err="1"/>
              <a:t>Gerberich</a:t>
            </a:r>
            <a:r>
              <a:rPr lang="en-US" sz="1200" dirty="0"/>
              <a:t>, S. G., Church, T. R., McGovern, P. M., Hansen, H. E., </a:t>
            </a:r>
            <a:r>
              <a:rPr lang="en-US" sz="1200" dirty="0" err="1"/>
              <a:t>Nachreiner</a:t>
            </a:r>
            <a:r>
              <a:rPr lang="en-US" sz="1200" dirty="0"/>
              <a:t>, N. M., </a:t>
            </a:r>
            <a:r>
              <a:rPr lang="en-US" sz="1200" dirty="0" err="1"/>
              <a:t>Geisser</a:t>
            </a:r>
            <a:r>
              <a:rPr lang="en-US" sz="1200" dirty="0"/>
              <a:t>, M. S., ... &amp; Watt, G. D. (2004). An epidemiological study of the magnitude and consequences of work related violence: the Minnesota Nurses’ Study. </a:t>
            </a:r>
            <a:r>
              <a:rPr lang="en-US" sz="1200" i="1" dirty="0"/>
              <a:t>Occupational and environmental medicine</a:t>
            </a:r>
            <a:r>
              <a:rPr lang="en-US" sz="1200" dirty="0"/>
              <a:t>, </a:t>
            </a:r>
            <a:r>
              <a:rPr lang="en-US" sz="1200" i="1" dirty="0"/>
              <a:t>61</a:t>
            </a:r>
            <a:r>
              <a:rPr lang="en-US" sz="1200" dirty="0"/>
              <a:t>(6), 495-503.</a:t>
            </a:r>
            <a:br>
              <a:rPr lang="en-US" sz="800" dirty="0"/>
            </a:br>
            <a:r>
              <a:rPr lang="en-US" sz="800" dirty="0"/>
              <a:t> </a:t>
            </a:r>
          </a:p>
        </p:txBody>
      </p:sp>
    </p:spTree>
    <p:extLst>
      <p:ext uri="{BB962C8B-B14F-4D97-AF65-F5344CB8AC3E}">
        <p14:creationId xmlns:p14="http://schemas.microsoft.com/office/powerpoint/2010/main" val="368554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2800" b="1" dirty="0"/>
              <a:t>Etiology of Agitation</a:t>
            </a:r>
          </a:p>
        </p:txBody>
      </p:sp>
      <p:sp>
        <p:nvSpPr>
          <p:cNvPr id="12291" name="Rectangle 3"/>
          <p:cNvSpPr>
            <a:spLocks noGrp="1" noChangeArrowheads="1"/>
          </p:cNvSpPr>
          <p:nvPr>
            <p:ph idx="1"/>
          </p:nvPr>
        </p:nvSpPr>
        <p:spPr>
          <a:xfrm>
            <a:off x="508000" y="1447800"/>
            <a:ext cx="9979025" cy="5029200"/>
          </a:xfrm>
        </p:spPr>
        <p:txBody>
          <a:bodyPr/>
          <a:lstStyle/>
          <a:p>
            <a:pPr eaLnBrk="1" hangingPunct="1"/>
            <a:r>
              <a:rPr lang="en-US" dirty="0"/>
              <a:t>A. Disease-related: three major categories </a:t>
            </a:r>
          </a:p>
          <a:p>
            <a:pPr lvl="1" eaLnBrk="1" hangingPunct="1"/>
            <a:r>
              <a:rPr lang="en-US" dirty="0"/>
              <a:t>Psychiatric manifestations of general medical conditions</a:t>
            </a:r>
          </a:p>
          <a:p>
            <a:pPr lvl="1" eaLnBrk="1" hangingPunct="1"/>
            <a:r>
              <a:rPr lang="en-US" dirty="0"/>
              <a:t>Substance intoxication/withdrawal</a:t>
            </a:r>
          </a:p>
          <a:p>
            <a:pPr lvl="1" eaLnBrk="1" hangingPunct="1"/>
            <a:r>
              <a:rPr lang="en-US" dirty="0"/>
              <a:t>Primary psychiatric illness</a:t>
            </a:r>
          </a:p>
          <a:p>
            <a:r>
              <a:rPr lang="en-US" dirty="0"/>
              <a:t>B. Instrumental: unlikely to benefit from medical intervention (e.g., criminal behavior)</a:t>
            </a:r>
          </a:p>
          <a:p>
            <a:pPr lvl="1"/>
            <a:r>
              <a:rPr lang="en-US" dirty="0"/>
              <a:t>Consider short trial of verbal de-escalation</a:t>
            </a:r>
          </a:p>
          <a:p>
            <a:pPr lvl="1"/>
            <a:r>
              <a:rPr lang="en-US" dirty="0"/>
              <a:t>Depending on severity, consider involving security or law enforcement </a:t>
            </a:r>
          </a:p>
          <a:p>
            <a:pPr marL="398463" lvl="1" indent="0">
              <a:buNone/>
            </a:pPr>
            <a:endParaRPr lang="en-US" sz="2400" dirty="0"/>
          </a:p>
          <a:p>
            <a:pPr marL="0" indent="0" eaLnBrk="1" hangingPunct="1">
              <a:buNone/>
            </a:pPr>
            <a:r>
              <a:rPr lang="en-US" dirty="0"/>
              <a:t>These are not mutually exclusive</a:t>
            </a:r>
          </a:p>
          <a:p>
            <a:pPr marL="0" indent="0" eaLnBrk="1" hangingPunct="1">
              <a:buNone/>
            </a:pPr>
            <a:endParaRPr lang="en-US" dirty="0"/>
          </a:p>
          <a:p>
            <a:pPr lvl="2" eaLnBrk="1" hangingPunct="1"/>
            <a:endParaRPr lang="en-US" dirty="0"/>
          </a:p>
        </p:txBody>
      </p:sp>
      <p:sp>
        <p:nvSpPr>
          <p:cNvPr id="10244" name="Slide Number Placeholder 3"/>
          <p:cNvSpPr>
            <a:spLocks noGrp="1"/>
          </p:cNvSpPr>
          <p:nvPr>
            <p:ph type="sldNum" sz="quarter" idx="12"/>
          </p:nvPr>
        </p:nvSpPr>
        <p:spPr>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64364D0-8D25-47C3-A851-69013EECFA70}" type="slidenum">
              <a:rPr lang="en-US" smtClean="0"/>
              <a:pPr eaLnBrk="1" hangingPunct="1">
                <a:defRPr/>
              </a:pPr>
              <a:t>8</a:t>
            </a:fld>
            <a:endParaRPr lang="en-US"/>
          </a:p>
        </p:txBody>
      </p:sp>
    </p:spTree>
    <p:extLst>
      <p:ext uri="{BB962C8B-B14F-4D97-AF65-F5344CB8AC3E}">
        <p14:creationId xmlns:p14="http://schemas.microsoft.com/office/powerpoint/2010/main" val="1156906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06400" y="381000"/>
            <a:ext cx="11480800" cy="1249362"/>
          </a:xfrm>
        </p:spPr>
        <p:txBody>
          <a:bodyPr/>
          <a:lstStyle/>
          <a:p>
            <a:r>
              <a:rPr lang="en-US" sz="2800" b="1" dirty="0"/>
              <a:t>Etiology of Agitation:  A Sample of the Varied Conditions </a:t>
            </a:r>
            <a:br>
              <a:rPr lang="en-US" sz="2800" b="1" dirty="0"/>
            </a:br>
            <a:r>
              <a:rPr lang="en-US" sz="2800" b="1" dirty="0"/>
              <a:t>that may Present with Pathologic Agitation</a:t>
            </a:r>
            <a:endParaRPr lang="en-US" sz="2800" dirty="0"/>
          </a:p>
        </p:txBody>
      </p:sp>
      <p:sp>
        <p:nvSpPr>
          <p:cNvPr id="5" name="Content Placeholder 4"/>
          <p:cNvSpPr>
            <a:spLocks noGrp="1"/>
          </p:cNvSpPr>
          <p:nvPr>
            <p:ph idx="1"/>
          </p:nvPr>
        </p:nvSpPr>
        <p:spPr>
          <a:xfrm>
            <a:off x="609601" y="1592707"/>
            <a:ext cx="5206584" cy="4525963"/>
          </a:xfrm>
          <a:gradFill flip="none" rotWithShape="1">
            <a:gsLst>
              <a:gs pos="0">
                <a:schemeClr val="bg1"/>
              </a:gs>
              <a:gs pos="100000">
                <a:schemeClr val="bg1">
                  <a:alpha val="30000"/>
                </a:schemeClr>
              </a:gs>
            </a:gsLst>
            <a:lin ang="0" scaled="1"/>
            <a:tileRect/>
          </a:gradFill>
        </p:spPr>
        <p:txBody>
          <a:bodyPr>
            <a:noAutofit/>
          </a:bodyPr>
          <a:lstStyle/>
          <a:p>
            <a:pPr>
              <a:lnSpc>
                <a:spcPct val="90000"/>
              </a:lnSpc>
            </a:pPr>
            <a:r>
              <a:rPr lang="en-US" sz="2000" dirty="0"/>
              <a:t>Dementia</a:t>
            </a:r>
          </a:p>
          <a:p>
            <a:pPr>
              <a:lnSpc>
                <a:spcPct val="90000"/>
              </a:lnSpc>
            </a:pPr>
            <a:r>
              <a:rPr lang="en-US" sz="2000" dirty="0"/>
              <a:t>Huntington's disease</a:t>
            </a:r>
          </a:p>
          <a:p>
            <a:pPr>
              <a:lnSpc>
                <a:spcPct val="90000"/>
              </a:lnSpc>
            </a:pPr>
            <a:r>
              <a:rPr lang="en-US" sz="2000" dirty="0"/>
              <a:t>Brain injury or trauma</a:t>
            </a:r>
          </a:p>
          <a:p>
            <a:pPr>
              <a:lnSpc>
                <a:spcPct val="90000"/>
              </a:lnSpc>
            </a:pPr>
            <a:r>
              <a:rPr lang="en-US" sz="2000" dirty="0"/>
              <a:t>Delirium (Organic Brain Syndrome)</a:t>
            </a:r>
          </a:p>
          <a:p>
            <a:pPr>
              <a:lnSpc>
                <a:spcPct val="90000"/>
              </a:lnSpc>
            </a:pPr>
            <a:r>
              <a:rPr lang="en-US" sz="2000" dirty="0" err="1"/>
              <a:t>Korsakoff’s</a:t>
            </a:r>
            <a:r>
              <a:rPr lang="en-US" sz="2000" dirty="0"/>
              <a:t> psychosis</a:t>
            </a:r>
          </a:p>
          <a:p>
            <a:pPr>
              <a:lnSpc>
                <a:spcPct val="90000"/>
              </a:lnSpc>
            </a:pPr>
            <a:r>
              <a:rPr lang="en-US" sz="2000" dirty="0"/>
              <a:t>Brain tumors </a:t>
            </a:r>
          </a:p>
          <a:p>
            <a:pPr>
              <a:lnSpc>
                <a:spcPct val="90000"/>
              </a:lnSpc>
            </a:pPr>
            <a:r>
              <a:rPr lang="en-US" sz="2000" dirty="0"/>
              <a:t>Seizure</a:t>
            </a:r>
          </a:p>
          <a:p>
            <a:pPr>
              <a:lnSpc>
                <a:spcPct val="90000"/>
              </a:lnSpc>
            </a:pPr>
            <a:r>
              <a:rPr lang="en-US" sz="2000" dirty="0"/>
              <a:t>Hypoglycemia</a:t>
            </a:r>
          </a:p>
          <a:p>
            <a:pPr>
              <a:lnSpc>
                <a:spcPct val="90000"/>
              </a:lnSpc>
            </a:pPr>
            <a:r>
              <a:rPr lang="en-US" sz="2000" dirty="0"/>
              <a:t>Stroke</a:t>
            </a:r>
          </a:p>
          <a:p>
            <a:pPr>
              <a:lnSpc>
                <a:spcPct val="90000"/>
              </a:lnSpc>
            </a:pPr>
            <a:r>
              <a:rPr lang="en-US" sz="2000" dirty="0"/>
              <a:t>Thyroid disease</a:t>
            </a:r>
          </a:p>
          <a:p>
            <a:pPr>
              <a:lnSpc>
                <a:spcPct val="90000"/>
              </a:lnSpc>
            </a:pPr>
            <a:r>
              <a:rPr lang="en-US" sz="2000" dirty="0"/>
              <a:t>Antisocial behavior</a:t>
            </a:r>
          </a:p>
          <a:p>
            <a:pPr>
              <a:lnSpc>
                <a:spcPct val="90000"/>
              </a:lnSpc>
            </a:pPr>
            <a:endParaRPr lang="en-US" sz="2000" dirty="0"/>
          </a:p>
          <a:p>
            <a:pPr>
              <a:lnSpc>
                <a:spcPct val="90000"/>
              </a:lnSpc>
            </a:pPr>
            <a:endParaRPr lang="en-US" sz="2000" dirty="0"/>
          </a:p>
          <a:p>
            <a:endParaRPr lang="en-US" dirty="0"/>
          </a:p>
        </p:txBody>
      </p:sp>
      <p:sp>
        <p:nvSpPr>
          <p:cNvPr id="7" name="Slide Number Placeholder 6"/>
          <p:cNvSpPr>
            <a:spLocks noGrp="1"/>
          </p:cNvSpPr>
          <p:nvPr>
            <p:ph type="sldNum" sz="quarter" idx="12"/>
          </p:nvPr>
        </p:nvSpPr>
        <p:spPr>
          <a:xfrm>
            <a:off x="11764440" y="6432549"/>
            <a:ext cx="483616" cy="365125"/>
          </a:xfrm>
        </p:spPr>
        <p:txBody>
          <a:bodyPr/>
          <a:lstStyle/>
          <a:p>
            <a:fld id="{68CDBAF2-F266-C14C-8ABF-54B90D837FA3}" type="slidenum">
              <a:rPr lang="en-US" smtClean="0"/>
              <a:pPr/>
              <a:t>9</a:t>
            </a:fld>
            <a:endParaRPr lang="en-US" dirty="0"/>
          </a:p>
        </p:txBody>
      </p:sp>
      <p:sp>
        <p:nvSpPr>
          <p:cNvPr id="10" name="Content Placeholder 4"/>
          <p:cNvSpPr txBox="1">
            <a:spLocks/>
          </p:cNvSpPr>
          <p:nvPr/>
        </p:nvSpPr>
        <p:spPr>
          <a:xfrm>
            <a:off x="6251677" y="1587791"/>
            <a:ext cx="5206584" cy="4525963"/>
          </a:xfrm>
          <a:prstGeom prst="rect">
            <a:avLst/>
          </a:prstGeom>
          <a:gradFill flip="none" rotWithShape="1">
            <a:gsLst>
              <a:gs pos="0">
                <a:schemeClr val="bg1"/>
              </a:gs>
              <a:gs pos="100000">
                <a:schemeClr val="bg1">
                  <a:alpha val="30000"/>
                </a:schemeClr>
              </a:gs>
            </a:gsLst>
            <a:lin ang="0" scaled="1"/>
            <a:tileRect/>
          </a:gradFill>
        </p:spPr>
        <p:txBody>
          <a:bodyPr vert="horz" lIns="91440" tIns="45720" rIns="91440" bIns="45720" rtlCol="0">
            <a:noAutofit/>
          </a:bodyPr>
          <a:lstStyle>
            <a:lvl1pPr marL="228600" indent="-228600">
              <a:lnSpc>
                <a:spcPct val="90000"/>
              </a:lnSpc>
              <a:spcBef>
                <a:spcPct val="20000"/>
              </a:spcBef>
              <a:buClr>
                <a:srgbClr val="177D38"/>
              </a:buClr>
              <a:buFont typeface="Wingdings" charset="2"/>
              <a:buChar char="§"/>
              <a:defRPr sz="2000"/>
            </a:lvl1pPr>
            <a:lvl2pPr marL="627063" indent="-228600">
              <a:spcBef>
                <a:spcPct val="20000"/>
              </a:spcBef>
              <a:buClr>
                <a:srgbClr val="177D38"/>
              </a:buClr>
              <a:buFont typeface="Lucida Grande"/>
              <a:buChar char="–"/>
              <a:defRPr sz="2000"/>
            </a:lvl2pPr>
            <a:lvl3pPr marL="1143000" indent="-228600">
              <a:spcBef>
                <a:spcPct val="20000"/>
              </a:spcBef>
              <a:buClr>
                <a:srgbClr val="177D38"/>
              </a:buClr>
              <a:buFont typeface="Wingdings" charset="2"/>
              <a:buChar char="§"/>
            </a:lvl3pPr>
            <a:lvl4pPr marL="1600200" indent="-228600">
              <a:spcBef>
                <a:spcPct val="20000"/>
              </a:spcBef>
              <a:buClr>
                <a:srgbClr val="177D38"/>
              </a:buClr>
              <a:buFont typeface="Wingdings" charset="2"/>
              <a:buChar char="§"/>
              <a:defRPr sz="1600"/>
            </a:lvl4pPr>
            <a:lvl5pPr marL="2057400" indent="-228600">
              <a:spcBef>
                <a:spcPct val="20000"/>
              </a:spcBef>
              <a:buClr>
                <a:srgbClr val="177D38"/>
              </a:buClr>
              <a:buFont typeface="Wingdings" charset="2"/>
              <a:buChar char="§"/>
              <a:defRPr sz="1600"/>
            </a:lvl5pPr>
            <a:lvl6pPr marL="2514600" indent="-228600">
              <a:spcBef>
                <a:spcPct val="20000"/>
              </a:spcBef>
              <a:buFont typeface="Arial"/>
              <a:buChar char="•"/>
              <a:defRPr sz="2000"/>
            </a:lvl6pPr>
            <a:lvl7pPr marL="2971800" indent="-228600">
              <a:spcBef>
                <a:spcPct val="20000"/>
              </a:spcBef>
              <a:buFont typeface="Arial"/>
              <a:buChar char="•"/>
              <a:defRPr sz="2000"/>
            </a:lvl7pPr>
            <a:lvl8pPr marL="3429000" indent="-228600">
              <a:spcBef>
                <a:spcPct val="20000"/>
              </a:spcBef>
              <a:buFont typeface="Arial"/>
              <a:buChar char="•"/>
              <a:defRPr sz="2000"/>
            </a:lvl8pPr>
            <a:lvl9pPr marL="3886200" indent="-228600">
              <a:spcBef>
                <a:spcPct val="20000"/>
              </a:spcBef>
              <a:buFont typeface="Arial"/>
              <a:buChar char="•"/>
              <a:defRPr sz="2000"/>
            </a:lvl9pPr>
          </a:lstStyle>
          <a:p>
            <a:r>
              <a:rPr lang="en-US" dirty="0"/>
              <a:t>Substance intoxication or withdrawal</a:t>
            </a:r>
          </a:p>
          <a:p>
            <a:r>
              <a:rPr lang="en-US" dirty="0"/>
              <a:t>Bipolar disorder</a:t>
            </a:r>
          </a:p>
          <a:p>
            <a:r>
              <a:rPr lang="en-US" dirty="0"/>
              <a:t>Major Depressive Disorder</a:t>
            </a:r>
          </a:p>
          <a:p>
            <a:r>
              <a:rPr lang="en-US" dirty="0"/>
              <a:t>Psychosis</a:t>
            </a:r>
          </a:p>
          <a:p>
            <a:r>
              <a:rPr lang="en-US" dirty="0"/>
              <a:t>PTSD</a:t>
            </a:r>
          </a:p>
          <a:p>
            <a:r>
              <a:rPr lang="en-US" dirty="0"/>
              <a:t>Anxiety Disorders</a:t>
            </a:r>
          </a:p>
          <a:p>
            <a:r>
              <a:rPr lang="en-US" dirty="0"/>
              <a:t>Personality Disorders</a:t>
            </a:r>
          </a:p>
          <a:p>
            <a:r>
              <a:rPr lang="en-US" dirty="0"/>
              <a:t>Autism</a:t>
            </a:r>
          </a:p>
          <a:p>
            <a:r>
              <a:rPr lang="en-US" dirty="0"/>
              <a:t>Intellectual Disability</a:t>
            </a:r>
          </a:p>
        </p:txBody>
      </p:sp>
    </p:spTree>
    <p:extLst>
      <p:ext uri="{BB962C8B-B14F-4D97-AF65-F5344CB8AC3E}">
        <p14:creationId xmlns:p14="http://schemas.microsoft.com/office/powerpoint/2010/main" val="1811027458"/>
      </p:ext>
    </p:extLst>
  </p:cSld>
  <p:clrMapOvr>
    <a:masterClrMapping/>
  </p:clrMapOvr>
</p:sld>
</file>

<file path=ppt/theme/theme1.xml><?xml version="1.0" encoding="utf-8"?>
<a:theme xmlns:a="http://schemas.openxmlformats.org/drawingml/2006/main" name="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0" ma:contentTypeDescription="Create a new document." ma:contentTypeScope="" ma:versionID="3c0ad1c1f9012030e844f7ca56ceb058">
  <xsd:schema xmlns:xsd="http://www.w3.org/2001/XMLSchema" xmlns:xs="http://www.w3.org/2001/XMLSchema" xmlns:p="http://schemas.microsoft.com/office/2006/metadata/properties" xmlns:ns2="7f3cf475-0395-4332-a22f-87d7b85be7f2" xmlns:ns3="d5af13c4-72b1-41c9-8507-7e9ed24d93ac" targetNamespace="http://schemas.microsoft.com/office/2006/metadata/properties" ma:root="true" ma:fieldsID="f0f0d6400a7b3e3f33f8772d7a208be3" ns2:_="" ns3:_="">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B2A905-58EE-4950-9C62-3AC6953C3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cf475-0395-4332-a22f-87d7b85be7f2"/>
    <ds:schemaRef ds:uri="d5af13c4-72b1-41c9-8507-7e9ed24d9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60AA4B-0C74-43BA-862E-50B2110804B8}">
  <ds:schemaRefs>
    <ds:schemaRef ds:uri="http://schemas.microsoft.com/office/infopath/2007/PartnerControls"/>
    <ds:schemaRef ds:uri="d5af13c4-72b1-41c9-8507-7e9ed24d93ac"/>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7f3cf475-0395-4332-a22f-87d7b85be7f2"/>
    <ds:schemaRef ds:uri="http://www.w3.org/XML/1998/namespace"/>
  </ds:schemaRefs>
</ds:datastoreItem>
</file>

<file path=customXml/itemProps3.xml><?xml version="1.0" encoding="utf-8"?>
<ds:datastoreItem xmlns:ds="http://schemas.openxmlformats.org/officeDocument/2006/customXml" ds:itemID="{4CF9EE7F-82E1-4A4A-ACA8-B0A781BE49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ACLP template</Template>
  <TotalTime>864</TotalTime>
  <Words>5541</Words>
  <Application>Microsoft Office PowerPoint</Application>
  <PresentationFormat>Widescreen</PresentationFormat>
  <Paragraphs>918</Paragraphs>
  <Slides>68</Slides>
  <Notes>58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68</vt:i4>
      </vt:variant>
    </vt:vector>
  </HeadingPairs>
  <TitlesOfParts>
    <vt:vector size="74" baseType="lpstr">
      <vt:lpstr>Arial</vt:lpstr>
      <vt:lpstr>Calibri</vt:lpstr>
      <vt:lpstr>Lucida Grande</vt:lpstr>
      <vt:lpstr>Times New Roman</vt:lpstr>
      <vt:lpstr>Wingdings</vt:lpstr>
      <vt:lpstr>ACLP template</vt:lpstr>
      <vt:lpstr>The Medical Management of Acute Agitation</vt:lpstr>
      <vt:lpstr>Objectives</vt:lpstr>
      <vt:lpstr>The Case</vt:lpstr>
      <vt:lpstr>Definitions</vt:lpstr>
      <vt:lpstr>Component Behaviors of Agitation</vt:lpstr>
      <vt:lpstr>Larkin GL. et al. Trends in US Emergency Department Visits for Mental Health Conditions, 1992-2001. Psychiatric Services, June 2005. 56; 671-677. Marco, C. A., &amp; Vaughan, J. (2005). Emergency management of agitation in schizophrenia. The American journal of emergency medicine, 23(6), 767-776.  </vt:lpstr>
      <vt:lpstr>Epidemiology</vt:lpstr>
      <vt:lpstr>Etiology of Agitation</vt:lpstr>
      <vt:lpstr>Etiology of Agitation:  A Sample of the Varied Conditions  that may Present with Pathologic Agitation</vt:lpstr>
      <vt:lpstr>Etiology of Agitation: Medical Causes</vt:lpstr>
      <vt:lpstr>Etiology of Agitation: Delirium</vt:lpstr>
      <vt:lpstr>Etiology of Agitation: Substances</vt:lpstr>
      <vt:lpstr> Etiology of Agitation: Primary Psychiatric disorders </vt:lpstr>
      <vt:lpstr>Etiology of Agitation: Common Triggers</vt:lpstr>
      <vt:lpstr> Etiology of Agitation: Schizophrenia </vt:lpstr>
      <vt:lpstr> Etiology of Agitation: Schizophrenia </vt:lpstr>
      <vt:lpstr> Etiology of Agitation: Personality Disorders </vt:lpstr>
      <vt:lpstr>Etiology of Agitation: Major Neurocognitive Disorder</vt:lpstr>
      <vt:lpstr>Etiology of Agitation: Dementia</vt:lpstr>
      <vt:lpstr>Etiology of Agitation: Psychodynamic Perspectives</vt:lpstr>
      <vt:lpstr>Back to the Case (continued)</vt:lpstr>
      <vt:lpstr>Assessment of Agitation</vt:lpstr>
      <vt:lpstr>Assessment of Agitation</vt:lpstr>
      <vt:lpstr>The Case (continued)</vt:lpstr>
      <vt:lpstr>The Case (continued)</vt:lpstr>
      <vt:lpstr>Before the Acute Intervention</vt:lpstr>
      <vt:lpstr>Goals of Intervention</vt:lpstr>
      <vt:lpstr>Agitation Management</vt:lpstr>
      <vt:lpstr>Environmental Interventions</vt:lpstr>
      <vt:lpstr>Communication/Behavioral Interventions</vt:lpstr>
      <vt:lpstr>Communication/Behavioral Interventions</vt:lpstr>
      <vt:lpstr>Back to the Case (continued)</vt:lpstr>
      <vt:lpstr>A little bit of history…</vt:lpstr>
      <vt:lpstr>Serotonin-Dopamine Model of Regulation of Agitation</vt:lpstr>
      <vt:lpstr>Goals of Intervention</vt:lpstr>
      <vt:lpstr>Goals of Intervention</vt:lpstr>
      <vt:lpstr>Pharmacologic Considerations</vt:lpstr>
      <vt:lpstr>Pharmacologic Treatment</vt:lpstr>
      <vt:lpstr>Pharmacologic Treatment</vt:lpstr>
      <vt:lpstr>Pharmacologic Treatment</vt:lpstr>
      <vt:lpstr>Pharmacologic Treatment</vt:lpstr>
      <vt:lpstr>Association for Emergency Psychiatry Recommendations</vt:lpstr>
      <vt:lpstr>Benzodiazepines</vt:lpstr>
      <vt:lpstr>Benzodiazepines</vt:lpstr>
      <vt:lpstr>Benzodiazepines</vt:lpstr>
      <vt:lpstr>Typical Antipsychotics</vt:lpstr>
      <vt:lpstr>Typical Antipsychotics</vt:lpstr>
      <vt:lpstr>Typical Antipsychotics</vt:lpstr>
      <vt:lpstr>Typical Antipsychotics</vt:lpstr>
      <vt:lpstr>Atypical Antipsychotics</vt:lpstr>
      <vt:lpstr>Atypical Antipsychotics</vt:lpstr>
      <vt:lpstr>Atypical Antipsychotics</vt:lpstr>
      <vt:lpstr>Atypical Antipsychotics</vt:lpstr>
      <vt:lpstr>Atypical Antipsychotics</vt:lpstr>
      <vt:lpstr>Atypical Antipsychotics</vt:lpstr>
      <vt:lpstr>Atypical Antipsychotics</vt:lpstr>
      <vt:lpstr>Atypical Antipsychotics</vt:lpstr>
      <vt:lpstr>Combination Therapy</vt:lpstr>
      <vt:lpstr>Combination Therapy</vt:lpstr>
      <vt:lpstr>Combination Therapy</vt:lpstr>
      <vt:lpstr>Onset of Action</vt:lpstr>
      <vt:lpstr>Summary for Acute Term</vt:lpstr>
      <vt:lpstr>Summary for Acute Term (cont.)</vt:lpstr>
      <vt:lpstr>Cost</vt:lpstr>
      <vt:lpstr>Disposition</vt:lpstr>
      <vt:lpstr>Special Population:  ICU patients</vt:lpstr>
      <vt:lpstr>Special Population: Weaning of Ventilation</vt:lpstr>
      <vt:lpstr>Recommended Readings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Rustad, James K.</dc:creator>
  <cp:lastModifiedBy>Desan, Paul</cp:lastModifiedBy>
  <cp:revision>78</cp:revision>
  <dcterms:created xsi:type="dcterms:W3CDTF">2017-12-19T16:57:33Z</dcterms:created>
  <dcterms:modified xsi:type="dcterms:W3CDTF">2019-03-15T20:51:05Z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