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AF1_1C9AAF17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modernComment_666_8A4424C2.xml" ContentType="application/vnd.ms-powerpoint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modernComment_69F_3B9B5EFC.xml" ContentType="application/vnd.ms-powerpoint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69" r:id="rId6"/>
  </p:sldMasterIdLst>
  <p:notesMasterIdLst>
    <p:notesMasterId r:id="rId58"/>
  </p:notesMasterIdLst>
  <p:handoutMasterIdLst>
    <p:handoutMasterId r:id="rId59"/>
  </p:handoutMasterIdLst>
  <p:sldIdLst>
    <p:sldId id="256" r:id="rId7"/>
    <p:sldId id="283" r:id="rId8"/>
    <p:sldId id="289" r:id="rId9"/>
    <p:sldId id="349" r:id="rId10"/>
    <p:sldId id="350" r:id="rId11"/>
    <p:sldId id="290" r:id="rId12"/>
    <p:sldId id="260" r:id="rId13"/>
    <p:sldId id="261" r:id="rId14"/>
    <p:sldId id="354" r:id="rId15"/>
    <p:sldId id="258" r:id="rId16"/>
    <p:sldId id="263" r:id="rId17"/>
    <p:sldId id="262" r:id="rId18"/>
    <p:sldId id="264" r:id="rId19"/>
    <p:sldId id="3743" r:id="rId20"/>
    <p:sldId id="352" r:id="rId21"/>
    <p:sldId id="270" r:id="rId22"/>
    <p:sldId id="357" r:id="rId23"/>
    <p:sldId id="358" r:id="rId24"/>
    <p:sldId id="2801" r:id="rId25"/>
    <p:sldId id="1674" r:id="rId26"/>
    <p:sldId id="1639" r:id="rId27"/>
    <p:sldId id="1687" r:id="rId28"/>
    <p:sldId id="1632" r:id="rId29"/>
    <p:sldId id="1637" r:id="rId30"/>
    <p:sldId id="1689" r:id="rId31"/>
    <p:sldId id="3254" r:id="rId32"/>
    <p:sldId id="3256" r:id="rId33"/>
    <p:sldId id="3258" r:id="rId34"/>
    <p:sldId id="3715" r:id="rId35"/>
    <p:sldId id="1693" r:id="rId36"/>
    <p:sldId id="1638" r:id="rId37"/>
    <p:sldId id="3742" r:id="rId38"/>
    <p:sldId id="1695" r:id="rId39"/>
    <p:sldId id="3741" r:id="rId40"/>
    <p:sldId id="907" r:id="rId41"/>
    <p:sldId id="1702" r:id="rId42"/>
    <p:sldId id="267" r:id="rId43"/>
    <p:sldId id="1697" r:id="rId44"/>
    <p:sldId id="271" r:id="rId45"/>
    <p:sldId id="272" r:id="rId46"/>
    <p:sldId id="356" r:id="rId47"/>
    <p:sldId id="273" r:id="rId48"/>
    <p:sldId id="274" r:id="rId49"/>
    <p:sldId id="3264" r:id="rId50"/>
    <p:sldId id="275" r:id="rId51"/>
    <p:sldId id="277" r:id="rId52"/>
    <p:sldId id="3263" r:id="rId53"/>
    <p:sldId id="291" r:id="rId54"/>
    <p:sldId id="286" r:id="rId55"/>
    <p:sldId id="353" r:id="rId56"/>
    <p:sldId id="287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7DDD6D-6C38-6745-23B7-44C0E5D89559}" name="Richard Peng" initials="RP" userId="S::rpeng@aamc.org::0514cdb0-245e-4924-8b36-7ffdfa986f6a" providerId="AD"/>
  <p188:author id="{6866549B-706A-0DD9-D8F0-50D43277F38D}" name="Laurel Constantine" initials="LC" userId="S::lconstantine@aamc.org::7fb299c3-a58e-4172-9672-20610e876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677"/>
    <a:srgbClr val="389155"/>
    <a:srgbClr val="81D297"/>
    <a:srgbClr val="105A25"/>
    <a:srgbClr val="C5FFDE"/>
    <a:srgbClr val="177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0" autoAdjust="0"/>
  </p:normalViewPr>
  <p:slideViewPr>
    <p:cSldViewPr snapToGrid="0" snapToObjects="1" showGuides="1">
      <p:cViewPr varScale="1">
        <p:scale>
          <a:sx n="87" d="100"/>
          <a:sy n="87" d="100"/>
        </p:scale>
        <p:origin x="408" y="86"/>
      </p:cViewPr>
      <p:guideLst>
        <p:guide orient="horz" pos="422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omments/modernComment_666_8A4424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7FCE06-B6CC-4155-8D07-199BE15FD6C8}" authorId="{477DDD6D-6C38-6745-23B7-44C0E5D89559}" status="resolved" created="2023-05-03T16:00:23.590">
    <pc:sldMkLst xmlns:pc="http://schemas.microsoft.com/office/powerpoint/2013/main/command">
      <pc:docMk/>
      <pc:sldMk cId="2319721666" sldId="1638"/>
    </pc:sldMkLst>
    <p188:replyLst>
      <p188:reply id="{3081D897-F7EA-40A6-9614-B918FF1FFFFF}" authorId="{477DDD6D-6C38-6745-23B7-44C0E5D89559}" created="2023-05-03T16:00:44.633">
        <p188:txBody>
          <a:bodyPr/>
          <a:lstStyle/>
          <a:p>
            <a:r>
              <a:rPr lang="en-US"/>
              <a:t>https://aamc1.sharepoint.com/sites/ERASExternalTeam/Shared%20Documents/Forms/AllItems.aspx?id=%2Fsites%2FERASExternalTeam%2FShared%20Documents%2FResources%2FQR%20Codes%20%2D%20ERAS&amp;viewid=21a99805%2Dfc61%2D4d1d%2Dbaa2%2Dcf073c1cfa03</a:t>
            </a:r>
          </a:p>
        </p188:txBody>
      </p188:reply>
    </p188:replyLst>
    <p188:txBody>
      <a:bodyPr/>
      <a:lstStyle/>
      <a:p>
        <a:r>
          <a:rPr lang="en-US"/>
          <a:t>Update image and QR code</a:t>
        </a:r>
      </a:p>
    </p188:txBody>
  </p188:cm>
</p188:cmLst>
</file>

<file path=ppt/comments/modernComment_69F_3B9B5E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359953-3FE0-4E0C-A98B-B05EC9F90FDC}" authorId="{6866549B-706A-0DD9-D8F0-50D43277F38D}" status="resolved" created="2023-05-10T16:34:11.156">
    <pc:sldMkLst xmlns:pc="http://schemas.microsoft.com/office/powerpoint/2013/main/command">
      <pc:docMk/>
      <pc:sldMk cId="1000038140" sldId="1695"/>
    </pc:sldMkLst>
    <p188:txBody>
      <a:bodyPr/>
      <a:lstStyle/>
      <a:p>
        <a:r>
          <a:rPr lang="en-US"/>
          <a:t>Insert eras app webinar date</a:t>
        </a:r>
      </a:p>
    </p188:txBody>
  </p188:cm>
</p188:cmLst>
</file>

<file path=ppt/comments/modernComment_AF1_1C9AAF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5B2F79-4B6B-49DE-863F-3C445E87C6F8}" authorId="{477DDD6D-6C38-6745-23B7-44C0E5D89559}" status="resolved" created="2023-05-03T15:57:14.888">
    <pc:sldMkLst xmlns:pc="http://schemas.microsoft.com/office/powerpoint/2013/main/command">
      <pc:docMk/>
      <pc:sldMk cId="479899415" sldId="2801"/>
    </pc:sldMkLst>
    <p188:txBody>
      <a:bodyPr/>
      <a:lstStyle/>
      <a:p>
        <a:r>
          <a:rPr lang="en-US"/>
          <a:t>Update agenda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9BD-8F19-0B44-8E85-44C88B02A425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F82E-548B-494F-89A6-3B3ADDAE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D39A-F679-DF43-BBE4-8BF4AC45CCF4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59CE-35B4-F249-A2D4-2A860B27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MA, NY, CA, TX licenses take a long time- start immediately after match for applying for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fellowship spots than applicants!</a:t>
            </a:r>
          </a:p>
          <a:p>
            <a:r>
              <a:rPr lang="en-US" dirty="0"/>
              <a:t>VAST majority of applicants get either their first or second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US pop estimates: White 59.3%, Black 13.6%, Latino 18.9%, Asian 6.1%, Native American 0.3%, Multiple 2.9%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9B864-FBD3-4C14-8279-3CFF23132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8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4762B-4F91-4DE0-9AE7-7C502BA52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5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4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200" b="0" i="0" kern="1200" dirty="0">
              <a:solidFill>
                <a:schemeClr val="dk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5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32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7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b9c3f4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b9c3f4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990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5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22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4762B-4F91-4DE0-9AE7-7C502BA52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210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4762B-4F91-4DE0-9AE7-7C502BA52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09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1493" indent="-351493">
              <a:buFont typeface="Arial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4762B-4F91-4DE0-9AE7-7C502BA52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12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91A80-D3CF-A046-81BE-0B0389BD12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3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890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63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0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b9c3f4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b9c3f4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950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9B864-FBD3-4C14-8279-3CFF23132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21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64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7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89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B2C8-A2E4-0744-AEB0-6AAF51C2B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41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2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4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person will of course have their own priorities, just some considerations for all 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send prints of journal articles or other extra materials</a:t>
            </a:r>
          </a:p>
          <a:p>
            <a:r>
              <a:rPr lang="en-US" dirty="0"/>
              <a:t>Most programs appreciate electronic sending- ask the programs ahead of time! Ask also if separate files, or as one big attachment</a:t>
            </a:r>
          </a:p>
          <a:p>
            <a:r>
              <a:rPr lang="en-US" dirty="0"/>
              <a:t>Keep these as email attachments to yourself</a:t>
            </a:r>
          </a:p>
          <a:p>
            <a:r>
              <a:rPr lang="en-US" dirty="0"/>
              <a:t>LOR- schools might have forms for programs to fill out; also ask if LOR can be emailed by senders, or need to be mailed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Reply promptly to have most choice of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F79DA-26F9-4045-AF76-A263EB468D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23" name="Picture 22" descr="APM logo [300dpi], larg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25" y="862447"/>
            <a:ext cx="2044984" cy="1528822"/>
          </a:xfrm>
          <a:prstGeom prst="rect">
            <a:avLst/>
          </a:prstGeom>
          <a:ln w="25400" cap="sq" cmpd="sng">
            <a:noFill/>
            <a:miter lim="800000"/>
          </a:ln>
        </p:spPr>
      </p:pic>
      <p:sp>
        <p:nvSpPr>
          <p:cNvPr id="25" name="TextBox 24"/>
          <p:cNvSpPr txBox="1"/>
          <p:nvPr userDrawn="1"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Psychiatrists Providing Collaborative Care Bridging Physical and Mental Health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3952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EB9-3DD8-1B8E-4C8A-3E16C4DA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01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79F3-E3E3-3631-1640-EEFA3E93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417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BC581-F801-8757-EB51-70351B88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417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74870A81-BBED-5CA4-E022-D2C5EB42A6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5896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EB9-3DD8-1B8E-4C8A-3E16C4DA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01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79F3-E3E3-3631-1640-EEFA3E93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417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BC581-F801-8757-EB51-70351B88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417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74870A81-BBED-5CA4-E022-D2C5EB42A6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19621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BF9-64B3-ED3F-342E-8223B21C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80D4-731F-28D8-7E0B-F6B06CEF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6E72B-1A34-52B6-75B7-92F940C5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94A88-7E65-85A6-82CD-9CC05809A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6D978-B090-AD7A-BB7C-7571DF3C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88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BF9-64B3-ED3F-342E-8223B21C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13301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80D4-731F-28D8-7E0B-F6B06CEF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684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6E72B-1A34-52B6-75B7-92F940C5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075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94A88-7E65-85A6-82CD-9CC05809A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684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6D978-B090-AD7A-BB7C-7571DF3C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075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79">
            <a:extLst>
              <a:ext uri="{FF2B5EF4-FFF2-40B4-BE49-F238E27FC236}">
                <a16:creationId xmlns:a16="http://schemas.microsoft.com/office/drawing/2014/main" id="{58E3C467-7B57-538A-7FF9-667D453DD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89061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BF9-64B3-ED3F-342E-8223B21C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13301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80D4-731F-28D8-7E0B-F6B06CEF6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684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6E72B-1A34-52B6-75B7-92F940C5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075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94A88-7E65-85A6-82CD-9CC05809A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684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BB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6D978-B090-AD7A-BB7C-7571DF3C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075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79">
            <a:extLst>
              <a:ext uri="{FF2B5EF4-FFF2-40B4-BE49-F238E27FC236}">
                <a16:creationId xmlns:a16="http://schemas.microsoft.com/office/drawing/2014/main" id="{58E3C467-7B57-538A-7FF9-667D453DD7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8833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CAD8-BD66-0E05-3390-69D72C64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42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3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0F88-1DFF-C569-4AF0-F7B51E93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8B47-4B8F-1478-7C5D-84E8BF900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53A21-CE3A-D5A9-7310-73A500764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61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0A91-93B6-83D4-4E57-98CBF41F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325C0-C36E-16E0-43B7-11A7FB32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303BE-14BC-CE17-8951-90397375A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02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65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43477" y="1"/>
            <a:ext cx="11571103" cy="457199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39" name="Picture 38" descr="APM logo [300dpi], lar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70"/>
            <a:ext cx="612455" cy="457869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1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00" y="1127362"/>
            <a:ext cx="10651067" cy="4767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6893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6" name="Text Box 79"/>
          <p:cNvSpPr txBox="1">
            <a:spLocks noChangeArrowheads="1"/>
          </p:cNvSpPr>
          <p:nvPr userDrawn="1"/>
        </p:nvSpPr>
        <p:spPr bwMode="auto">
          <a:xfrm>
            <a:off x="328002" y="664195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>
                <a:solidFill>
                  <a:schemeClr val="tx1"/>
                </a:solidFill>
              </a:rPr>
              <a:t>© 2021 AAMC. May not be reproduced without permission.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6C3DD-0E71-1444-A928-56BB63AD70C1}"/>
              </a:ext>
            </a:extLst>
          </p:cNvPr>
          <p:cNvSpPr txBox="1"/>
          <p:nvPr userDrawn="1"/>
        </p:nvSpPr>
        <p:spPr>
          <a:xfrm>
            <a:off x="1429966" y="222763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79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00" y="1127362"/>
            <a:ext cx="10651067" cy="4767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2935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CAD8-BD66-0E05-3390-69D72C64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19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12A945-2FE9-DEB5-F836-9E055AAD70A7}"/>
              </a:ext>
            </a:extLst>
          </p:cNvPr>
          <p:cNvSpPr/>
          <p:nvPr userDrawn="1"/>
        </p:nvSpPr>
        <p:spPr>
          <a:xfrm>
            <a:off x="0" y="1981200"/>
            <a:ext cx="12192000" cy="36467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923CE-B79D-7B5A-90A5-2D09419C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1200"/>
            <a:ext cx="10515600" cy="214652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5F24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D291-2133-01C6-5C52-109065E1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77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2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A4B45-FC0D-44FB-AFEA-3106AF00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2AC9-4B15-4AF8-8E56-EA781FABE871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5DDC7-EA04-4C13-98E9-6C541B16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DB1CD-F311-4839-B26F-21C80F4B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FE93-4597-4270-8344-85E93A95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B803-84CE-223A-40A6-60DEF586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3" y="4003589"/>
            <a:ext cx="5802087" cy="21747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 b="1">
                <a:solidFill>
                  <a:srgbClr val="1961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Box 79">
            <a:extLst>
              <a:ext uri="{FF2B5EF4-FFF2-40B4-BE49-F238E27FC236}">
                <a16:creationId xmlns:a16="http://schemas.microsoft.com/office/drawing/2014/main" id="{B3C1EF8B-DB05-546F-16C0-BE33C9C936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27979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F716-53AC-1C2B-EEA9-863DEADB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9682-F932-159B-E804-23F5E134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7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F716-53AC-1C2B-EEA9-863DEADB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568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9682-F932-159B-E804-23F5E134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356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9">
            <a:extLst>
              <a:ext uri="{FF2B5EF4-FFF2-40B4-BE49-F238E27FC236}">
                <a16:creationId xmlns:a16="http://schemas.microsoft.com/office/drawing/2014/main" id="{4AC13E05-5515-4901-2402-59C588BE84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rgbClr val="003A70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5597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F716-53AC-1C2B-EEA9-863DEADB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71" y="365125"/>
            <a:ext cx="744583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9682-F932-159B-E804-23F5E134E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771" y="1825625"/>
            <a:ext cx="74458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31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12A945-2FE9-DEB5-F836-9E055AAD70A7}"/>
              </a:ext>
            </a:extLst>
          </p:cNvPr>
          <p:cNvSpPr/>
          <p:nvPr userDrawn="1"/>
        </p:nvSpPr>
        <p:spPr>
          <a:xfrm>
            <a:off x="0" y="1981200"/>
            <a:ext cx="12192000" cy="36467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923CE-B79D-7B5A-90A5-2D09419C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1200"/>
            <a:ext cx="10515600" cy="214652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5F24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D291-2133-01C6-5C52-109065E1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77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7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DEB9-3DD8-1B8E-4C8A-3E16C4DA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79F3-E3E3-3631-1640-EEFA3E93E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BC581-F801-8757-EB51-70351B88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0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A0BA1-33A6-7D90-A043-F58518682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7F4896-72BB-DA21-AD9A-CAF10D59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26FA7F77-5A3B-38BF-6C91-92D890D219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7178"/>
            <a:ext cx="26517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700" b="0">
                <a:solidFill>
                  <a:schemeClr val="bg1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27263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F249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A7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A7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A7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A7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A70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301625"/>
            <a:ext cx="111823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73150"/>
            <a:ext cx="1065053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  <p:sp>
        <p:nvSpPr>
          <p:cNvPr id="1028" name="Text Box 5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A4E8515A-EFFA-A748-B4BB-1DB7ADEF18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002" y="657845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>
                <a:solidFill>
                  <a:schemeClr val="tx1"/>
                </a:solidFill>
              </a:rPr>
              <a:t>©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78677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rgbClr val="000000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bg1"/>
        </a:buClr>
        <a:buChar char="•"/>
        <a:defRPr sz="2800">
          <a:solidFill>
            <a:srgbClr val="000000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bg1"/>
        </a:buClr>
        <a:buFont typeface="Wingdings" charset="2"/>
        <a:buChar char="§"/>
        <a:defRPr sz="2800">
          <a:solidFill>
            <a:srgbClr val="000000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bg1"/>
        </a:buClr>
        <a:buFont typeface="Arial" charset="0"/>
        <a:buChar char="–"/>
        <a:defRPr sz="2800">
          <a:solidFill>
            <a:srgbClr val="000000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bg1"/>
        </a:buClr>
        <a:buChar char="o"/>
        <a:defRPr sz="2800">
          <a:solidFill>
            <a:srgbClr val="000000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F1_1C9AAF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51.sv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66_8A4424C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9F_3B9B5EFC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553747"/>
            <a:ext cx="11633200" cy="1019176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to C-L Psychiatry Fellowships in 2024: A Virtual 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284" y="3581910"/>
            <a:ext cx="9641305" cy="2327571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>
                <a:solidFill>
                  <a:srgbClr val="105A25"/>
                </a:solidFill>
              </a:rPr>
              <a:t>Presented by: Academy for Consultation-Liaison Psychiatry and American Psychiatric Association</a:t>
            </a:r>
          </a:p>
          <a:p>
            <a:r>
              <a:rPr lang="en-US" sz="4500" dirty="0">
                <a:solidFill>
                  <a:srgbClr val="105A25"/>
                </a:solidFill>
              </a:rPr>
              <a:t>Sunday June 2, 2024</a:t>
            </a:r>
          </a:p>
          <a:p>
            <a:r>
              <a:rPr lang="en-US" sz="4500" dirty="0">
                <a:solidFill>
                  <a:srgbClr val="105A25"/>
                </a:solidFill>
              </a:rPr>
              <a:t>6-7:30 pm EST/3-4:30 pm PST</a:t>
            </a:r>
          </a:p>
          <a:p>
            <a:endParaRPr lang="en-US" dirty="0"/>
          </a:p>
          <a:p>
            <a:r>
              <a:rPr lang="en-US" sz="3600" i="1" dirty="0">
                <a:solidFill>
                  <a:srgbClr val="105A25"/>
                </a:solidFill>
              </a:rPr>
              <a:t>This webinar is being recorded, and will be posted online for later viewing</a:t>
            </a:r>
          </a:p>
        </p:txBody>
      </p:sp>
    </p:spTree>
    <p:extLst>
      <p:ext uri="{BB962C8B-B14F-4D97-AF65-F5344CB8AC3E}">
        <p14:creationId xmlns:p14="http://schemas.microsoft.com/office/powerpoint/2010/main" val="36761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Contacting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4805630"/>
          </a:xfrm>
        </p:spPr>
        <p:txBody>
          <a:bodyPr>
            <a:noAutofit/>
          </a:bodyPr>
          <a:lstStyle/>
          <a:p>
            <a:r>
              <a:rPr lang="en-US" sz="2200" dirty="0"/>
              <a:t>June-July 2024: Contact each program you’re interested in, brief and professional email indicating your interest and requesting additional information and/or application materials, ex. ERAS or institutional application? Separate files or one big attachment for materials? Visa?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u="sng" dirty="0"/>
              <a:t>Example email</a:t>
            </a:r>
          </a:p>
          <a:p>
            <a:pPr marL="0" indent="0">
              <a:buNone/>
            </a:pPr>
            <a:r>
              <a:rPr lang="en-US" sz="2000" i="1" dirty="0"/>
              <a:t>Dear Dr. Shah,</a:t>
            </a:r>
          </a:p>
          <a:p>
            <a:pPr marL="0" indent="0">
              <a:buNone/>
            </a:pPr>
            <a:r>
              <a:rPr lang="en-US" sz="2000" i="1" dirty="0"/>
              <a:t>Hello! Hope this finds you well! I am applying for C-L fellowship this summer, and wanted to email you with my strong interest in Brigham's fellowship. </a:t>
            </a:r>
          </a:p>
          <a:p>
            <a:pPr marL="0" indent="0">
              <a:buNone/>
            </a:pPr>
            <a:r>
              <a:rPr lang="en-US" sz="2000" i="1" dirty="0"/>
              <a:t>I also wanted to ask if you could please send me any formal application materials and requirements, as directed on the website. Looking forward to applying to the fellowship; have a nice weekend!</a:t>
            </a:r>
          </a:p>
          <a:p>
            <a:pPr marL="0" indent="0">
              <a:buNone/>
            </a:pPr>
            <a:r>
              <a:rPr lang="en-US" sz="2000" i="1" dirty="0"/>
              <a:t>Sincerely,</a:t>
            </a:r>
          </a:p>
          <a:p>
            <a:pPr marL="0" indent="0">
              <a:buNone/>
            </a:pPr>
            <a:r>
              <a:rPr lang="en-US" sz="2000" i="1" dirty="0"/>
              <a:t>Chandan Khandai</a:t>
            </a:r>
          </a:p>
          <a:p>
            <a:pPr marL="0" indent="0">
              <a:buNone/>
            </a:pPr>
            <a:r>
              <a:rPr lang="en-US" sz="2000" i="1" dirty="0"/>
              <a:t>PGY-4 Psychiatry, Northwestern</a:t>
            </a:r>
          </a:p>
        </p:txBody>
      </p:sp>
    </p:spTree>
    <p:extLst>
      <p:ext uri="{BB962C8B-B14F-4D97-AF65-F5344CB8AC3E}">
        <p14:creationId xmlns:p14="http://schemas.microsoft.com/office/powerpoint/2010/main" val="292499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r>
              <a:rPr lang="en-US" dirty="0"/>
              <a:t>2024-2025 season: AADPRT continues to recommend </a:t>
            </a:r>
            <a:r>
              <a:rPr lang="en-US" i="1" dirty="0"/>
              <a:t>virtual</a:t>
            </a:r>
            <a:r>
              <a:rPr lang="en-US" dirty="0"/>
              <a:t> interviews</a:t>
            </a:r>
          </a:p>
          <a:p>
            <a:r>
              <a:rPr lang="en-US" dirty="0"/>
              <a:t>Days off: Interview/academic days vs vacation days</a:t>
            </a:r>
          </a:p>
          <a:p>
            <a:r>
              <a:rPr lang="en-US" dirty="0"/>
              <a:t>August-October: Interview invites go out- reply promptly!</a:t>
            </a:r>
          </a:p>
          <a:p>
            <a:r>
              <a:rPr lang="en-US" dirty="0"/>
              <a:t>September-November: Interviews!</a:t>
            </a:r>
          </a:p>
          <a:p>
            <a:r>
              <a:rPr lang="en-US" dirty="0"/>
              <a:t>General tips:</a:t>
            </a:r>
          </a:p>
          <a:p>
            <a:pPr lvl="1"/>
            <a:r>
              <a:rPr lang="en-US" sz="2400" dirty="0"/>
              <a:t>Ensure a quiet place with good wi-fi and lighting for virtual interviews</a:t>
            </a:r>
          </a:p>
          <a:p>
            <a:pPr lvl="1"/>
            <a:r>
              <a:rPr lang="en-US" sz="2400" dirty="0"/>
              <a:t>Create a list of questions you may want to ask during the interview</a:t>
            </a:r>
          </a:p>
          <a:p>
            <a:pPr lvl="1"/>
            <a:r>
              <a:rPr lang="en-US" sz="2400" dirty="0"/>
              <a:t>Keep a copy of your application for each program, know what you said!</a:t>
            </a:r>
          </a:p>
          <a:p>
            <a:pPr lvl="1"/>
            <a:r>
              <a:rPr lang="en-US" sz="2400" dirty="0"/>
              <a:t>Have pdfs of your CV, publications available if needed to send to interviewers</a:t>
            </a:r>
          </a:p>
          <a:p>
            <a:pPr lvl="1"/>
            <a:r>
              <a:rPr lang="en-US" sz="2400" dirty="0"/>
              <a:t>Thank the program post-interview!</a:t>
            </a:r>
          </a:p>
          <a:p>
            <a:pPr lvl="1"/>
            <a:endParaRPr lang="en-US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1938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Ranking and Match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491905"/>
            <a:ext cx="11105323" cy="502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i="1" dirty="0"/>
              <a:t>Regardless of ERAS or standard application, all fellowships use the NRMP Match process!</a:t>
            </a:r>
          </a:p>
          <a:p>
            <a:r>
              <a:rPr lang="en-US" sz="3000" b="1" dirty="0"/>
              <a:t>Register/re-register early for the NRMP Match!</a:t>
            </a:r>
          </a:p>
          <a:p>
            <a:r>
              <a:rPr lang="en-US" sz="3000" dirty="0"/>
              <a:t>October 16, 2024: NRMP Match opens</a:t>
            </a:r>
          </a:p>
          <a:p>
            <a:r>
              <a:rPr lang="en-US" sz="3000" dirty="0"/>
              <a:t>November 6, 2024: Rank list opens</a:t>
            </a:r>
          </a:p>
          <a:p>
            <a:r>
              <a:rPr lang="en-US" sz="3000" b="1" dirty="0"/>
              <a:t>After interviews: send your NRMP number to programs!</a:t>
            </a:r>
          </a:p>
          <a:p>
            <a:r>
              <a:rPr lang="en-US" sz="3000" dirty="0"/>
              <a:t>December 18, 2024: Rank order list deadline for applicants and programs</a:t>
            </a:r>
          </a:p>
          <a:p>
            <a:r>
              <a:rPr lang="en-US" sz="3000" dirty="0"/>
              <a:t>January 8, 2025: Match Day! </a:t>
            </a:r>
          </a:p>
        </p:txBody>
      </p:sp>
    </p:spTree>
    <p:extLst>
      <p:ext uri="{BB962C8B-B14F-4D97-AF65-F5344CB8AC3E}">
        <p14:creationId xmlns:p14="http://schemas.microsoft.com/office/powerpoint/2010/main" val="86244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Post-Match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88705"/>
            <a:ext cx="11105323" cy="5028165"/>
          </a:xfrm>
        </p:spPr>
        <p:txBody>
          <a:bodyPr>
            <a:noAutofit/>
          </a:bodyPr>
          <a:lstStyle/>
          <a:p>
            <a:r>
              <a:rPr lang="en-US" sz="3000" dirty="0"/>
              <a:t>Congratulations!</a:t>
            </a:r>
          </a:p>
          <a:p>
            <a:r>
              <a:rPr lang="en-US" sz="3000" dirty="0"/>
              <a:t>Start date of fellowship orientation vs finish date of residency</a:t>
            </a:r>
          </a:p>
          <a:p>
            <a:r>
              <a:rPr lang="en-US" sz="3000" dirty="0"/>
              <a:t>Permanent licenses you will need, is DEA mandatory?</a:t>
            </a:r>
          </a:p>
          <a:p>
            <a:r>
              <a:rPr lang="en-US" sz="3000" dirty="0"/>
              <a:t>If relocating:</a:t>
            </a:r>
          </a:p>
          <a:p>
            <a:pPr lvl="1"/>
            <a:r>
              <a:rPr lang="en-US" sz="2400" dirty="0"/>
              <a:t>Housing- buy vs rent, neighborhoods</a:t>
            </a:r>
          </a:p>
          <a:p>
            <a:pPr lvl="1"/>
            <a:r>
              <a:rPr lang="en-US" sz="2400" dirty="0"/>
              <a:t>Car vs public transit</a:t>
            </a:r>
          </a:p>
          <a:p>
            <a:pPr lvl="1"/>
            <a:r>
              <a:rPr lang="en-US" sz="2400" dirty="0"/>
              <a:t>Benefits: healthcare, vacation, disability</a:t>
            </a:r>
          </a:p>
          <a:p>
            <a:pPr lvl="1"/>
            <a:r>
              <a:rPr lang="en-US" sz="2400" dirty="0"/>
              <a:t>Finding new doctor, dentist, therapist, bank, childcare, house of worship, etc.</a:t>
            </a:r>
          </a:p>
          <a:p>
            <a:pPr lvl="1"/>
            <a:r>
              <a:rPr lang="en-US" sz="2400" dirty="0"/>
              <a:t>Moving allowance?</a:t>
            </a:r>
          </a:p>
          <a:p>
            <a:r>
              <a:rPr lang="en-US" sz="3000" dirty="0"/>
              <a:t>Reach out to current fellows/faculty for advice!</a:t>
            </a:r>
          </a:p>
        </p:txBody>
      </p:sp>
    </p:spTree>
    <p:extLst>
      <p:ext uri="{BB962C8B-B14F-4D97-AF65-F5344CB8AC3E}">
        <p14:creationId xmlns:p14="http://schemas.microsoft.com/office/powerpoint/2010/main" val="10240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AB6957-9C37-4D68-87F9-2533ACAB4880}"/>
              </a:ext>
            </a:extLst>
          </p:cNvPr>
          <p:cNvSpPr txBox="1">
            <a:spLocks/>
          </p:cNvSpPr>
          <p:nvPr/>
        </p:nvSpPr>
        <p:spPr>
          <a:xfrm>
            <a:off x="291547" y="123549"/>
            <a:ext cx="11608904" cy="736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C-L Fellowship: Applicant Match Data 2014-2024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7B7F8D2-A8AA-BC74-1DBD-6F5F64BBA8E6}"/>
              </a:ext>
            </a:extLst>
          </p:cNvPr>
          <p:cNvSpPr txBox="1">
            <a:spLocks/>
          </p:cNvSpPr>
          <p:nvPr/>
        </p:nvSpPr>
        <p:spPr>
          <a:xfrm>
            <a:off x="7333" y="6310046"/>
            <a:ext cx="12192000" cy="5429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rgbClr val="FF0000"/>
                </a:solidFill>
              </a:rPr>
              <a:t>More fellowship spots than applicants! And most applicants get first or second choice!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C793DC-45CB-7E1E-41B4-0CE566B1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65775"/>
              </p:ext>
            </p:extLst>
          </p:nvPr>
        </p:nvGraphicFramePr>
        <p:xfrm>
          <a:off x="416717" y="719666"/>
          <a:ext cx="11358564" cy="5590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0464">
                  <a:extLst>
                    <a:ext uri="{9D8B030D-6E8A-4147-A177-3AD203B41FA5}">
                      <a16:colId xmlns:a16="http://schemas.microsoft.com/office/drawing/2014/main" val="150861191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3315978705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1998382947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92362005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244478407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751359314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198268236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332314059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6600384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30011512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1223905235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4269203476"/>
                    </a:ext>
                  </a:extLst>
                </a:gridCol>
              </a:tblGrid>
              <a:tr h="465865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>
                    <a:solidFill>
                      <a:srgbClr val="66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33477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Number of CL Fellowship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01429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Number of CL Fellowship Applicants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24747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Number 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24298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CL Fellowship Positions Filled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09219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CL Applicant Choice Matched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55200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First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202377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Second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11352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Third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186645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&gt;Third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962169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Other 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63225"/>
                  </a:ext>
                </a:extLst>
              </a:tr>
              <a:tr h="465865">
                <a:tc>
                  <a:txBody>
                    <a:bodyPr/>
                    <a:lstStyle/>
                    <a:p>
                      <a:r>
                        <a:rPr lang="en-US" b="1" dirty="0"/>
                        <a:t>Unmatched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7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9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D86C6B-5A11-43B6-A074-0F47275275F5}"/>
              </a:ext>
            </a:extLst>
          </p:cNvPr>
          <p:cNvSpPr txBox="1">
            <a:spLocks/>
          </p:cNvSpPr>
          <p:nvPr/>
        </p:nvSpPr>
        <p:spPr>
          <a:xfrm>
            <a:off x="291548" y="152400"/>
            <a:ext cx="11608904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Psychiatry vs C-L Match: Demographic Data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EE98D2-0D08-7CF0-A837-DAB984DB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01063"/>
              </p:ext>
            </p:extLst>
          </p:nvPr>
        </p:nvGraphicFramePr>
        <p:xfrm>
          <a:off x="381001" y="1282700"/>
          <a:ext cx="542290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2019008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638756186"/>
                    </a:ext>
                  </a:extLst>
                </a:gridCol>
                <a:gridCol w="1917702">
                  <a:extLst>
                    <a:ext uri="{9D8B030D-6E8A-4147-A177-3AD203B41FA5}">
                      <a16:colId xmlns:a16="http://schemas.microsoft.com/office/drawing/2014/main" val="164432178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1D2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Psychiatry</a:t>
                      </a:r>
                    </a:p>
                  </a:txBody>
                  <a:tcPr>
                    <a:solidFill>
                      <a:srgbClr val="81D2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C-L Psychiatry</a:t>
                      </a:r>
                    </a:p>
                  </a:txBody>
                  <a:tcPr>
                    <a:solidFill>
                      <a:srgbClr val="81D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1992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44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9669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484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9747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8294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Native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5628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5517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482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653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44346F-8356-CE3A-71DE-C88153B69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47516"/>
              </p:ext>
            </p:extLst>
          </p:nvPr>
        </p:nvGraphicFramePr>
        <p:xfrm>
          <a:off x="6388097" y="1282700"/>
          <a:ext cx="5422902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2019008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638756186"/>
                    </a:ext>
                  </a:extLst>
                </a:gridCol>
                <a:gridCol w="1917702">
                  <a:extLst>
                    <a:ext uri="{9D8B030D-6E8A-4147-A177-3AD203B41FA5}">
                      <a16:colId xmlns:a16="http://schemas.microsoft.com/office/drawing/2014/main" val="164432178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1D2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Psychiatry</a:t>
                      </a:r>
                    </a:p>
                  </a:txBody>
                  <a:tcPr>
                    <a:solidFill>
                      <a:srgbClr val="81D2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C-L Psychiatry</a:t>
                      </a:r>
                    </a:p>
                  </a:txBody>
                  <a:tcPr>
                    <a:solidFill>
                      <a:srgbClr val="81D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1992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844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29669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484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9747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8294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Native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5628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5517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4826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6532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D36C544-5F90-3E91-54D5-1EC9937745BA}"/>
              </a:ext>
            </a:extLst>
          </p:cNvPr>
          <p:cNvSpPr txBox="1">
            <a:spLocks/>
          </p:cNvSpPr>
          <p:nvPr/>
        </p:nvSpPr>
        <p:spPr>
          <a:xfrm>
            <a:off x="2527026" y="749300"/>
            <a:ext cx="1130852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3DCA94-E2C3-5134-6529-F644F9D3A318}"/>
              </a:ext>
            </a:extLst>
          </p:cNvPr>
          <p:cNvSpPr txBox="1">
            <a:spLocks/>
          </p:cNvSpPr>
          <p:nvPr/>
        </p:nvSpPr>
        <p:spPr>
          <a:xfrm>
            <a:off x="8698948" y="774647"/>
            <a:ext cx="1130852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8B09B5-0224-6704-2C64-68720BE94F2C}"/>
              </a:ext>
            </a:extLst>
          </p:cNvPr>
          <p:cNvSpPr txBox="1">
            <a:spLocks/>
          </p:cNvSpPr>
          <p:nvPr/>
        </p:nvSpPr>
        <p:spPr>
          <a:xfrm>
            <a:off x="-12700" y="6378759"/>
            <a:ext cx="12204700" cy="49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rgbClr val="FF0000"/>
                </a:solidFill>
              </a:rPr>
              <a:t>(SLOWLY) increasing diversity within C-L fellowship applicants, but more work needed! </a:t>
            </a:r>
          </a:p>
        </p:txBody>
      </p:sp>
    </p:spTree>
    <p:extLst>
      <p:ext uri="{BB962C8B-B14F-4D97-AF65-F5344CB8AC3E}">
        <p14:creationId xmlns:p14="http://schemas.microsoft.com/office/powerpoint/2010/main" val="145808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Resources for Prospective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61969"/>
            <a:ext cx="11105323" cy="5028165"/>
          </a:xfrm>
        </p:spPr>
        <p:txBody>
          <a:bodyPr>
            <a:noAutofit/>
          </a:bodyPr>
          <a:lstStyle/>
          <a:p>
            <a:r>
              <a:rPr lang="en-US" sz="2800" dirty="0"/>
              <a:t>APA Consultation-Liaison Psychiatry home page</a:t>
            </a:r>
          </a:p>
          <a:p>
            <a:r>
              <a:rPr lang="en-US" sz="2800" dirty="0"/>
              <a:t>APA Council on Consultation-Liaison Psychiatry (</a:t>
            </a:r>
            <a:r>
              <a:rPr lang="en-US" sz="2800" dirty="0" err="1"/>
              <a:t>CoCLP</a:t>
            </a:r>
            <a:r>
              <a:rPr lang="en-US" sz="2800" dirty="0"/>
              <a:t>)</a:t>
            </a:r>
          </a:p>
          <a:p>
            <a:r>
              <a:rPr lang="en-US" sz="2800" dirty="0"/>
              <a:t>ACLP Residents/Fellows Section</a:t>
            </a:r>
          </a:p>
          <a:p>
            <a:pPr lvl="1"/>
            <a:r>
              <a:rPr lang="en-US" sz="2800" dirty="0"/>
              <a:t>Guide: Becoming a CLP Fellow</a:t>
            </a:r>
          </a:p>
          <a:p>
            <a:pPr lvl="1"/>
            <a:r>
              <a:rPr lang="en-US" sz="2800" dirty="0"/>
              <a:t>Directory of US NRMP Match-Participating CL Fellowships</a:t>
            </a:r>
          </a:p>
          <a:p>
            <a:pPr lvl="1"/>
            <a:r>
              <a:rPr lang="en-US" sz="2800" dirty="0"/>
              <a:t>Common CLP Fellowship Application</a:t>
            </a:r>
          </a:p>
          <a:p>
            <a:r>
              <a:rPr lang="en-US" sz="2800" dirty="0"/>
              <a:t>ACLP Trainee Mentorship Program for residents (due August 31)</a:t>
            </a:r>
          </a:p>
          <a:p>
            <a:r>
              <a:rPr lang="en-US" sz="2800" dirty="0"/>
              <a:t>ACLP Trainee Travel Award, Webb Fellowship (both due July 1)</a:t>
            </a:r>
          </a:p>
          <a:p>
            <a:r>
              <a:rPr lang="en-US" sz="2800" dirty="0"/>
              <a:t>ACLP Early Career Psychiatrist (ECP) SIG and listserv</a:t>
            </a:r>
          </a:p>
          <a:p>
            <a:r>
              <a:rPr lang="en-US" sz="2800" dirty="0"/>
              <a:t>Facebook: Consultation-Liaison Psychiatry Educational Network (CL-PEN)</a:t>
            </a:r>
          </a:p>
        </p:txBody>
      </p:sp>
    </p:spTree>
    <p:extLst>
      <p:ext uri="{BB962C8B-B14F-4D97-AF65-F5344CB8AC3E}">
        <p14:creationId xmlns:p14="http://schemas.microsoft.com/office/powerpoint/2010/main" val="232611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428999"/>
            <a:ext cx="11836400" cy="104954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ERAS: A Refresher</a:t>
            </a:r>
            <a:br>
              <a:rPr lang="en-US" sz="7200" dirty="0"/>
            </a:br>
            <a:r>
              <a:rPr lang="en-US" sz="3600" dirty="0"/>
              <a:t>Laurel Constantine</a:t>
            </a:r>
            <a:br>
              <a:rPr lang="en-US" sz="3600" dirty="0"/>
            </a:br>
            <a:r>
              <a:rPr lang="en-US" sz="3600" dirty="0"/>
              <a:t>Senior ERAS Training Specialist, Association of American Medical Colleges (AAMC)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701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2E46-AAFD-B21C-35C5-74C9C049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3" y="4003589"/>
            <a:ext cx="5802087" cy="2092411"/>
          </a:xfrm>
        </p:spPr>
        <p:txBody>
          <a:bodyPr/>
          <a:lstStyle/>
          <a:p>
            <a:r>
              <a:rPr lang="en-US" b="1" i="0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  <a:t>2025</a:t>
            </a:r>
            <a:r>
              <a:rPr lang="en-US" b="1" i="0" dirty="0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1" i="0" dirty="0" err="1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  <a:t>MyERAS</a:t>
            </a:r>
            <a:r>
              <a:rPr lang="en-US" b="1" i="0" baseline="30000" dirty="0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  <a:t>®</a:t>
            </a:r>
            <a:r>
              <a:rPr lang="en-US" dirty="0">
                <a:solidFill>
                  <a:srgbClr val="005EA5"/>
                </a:solidFill>
                <a:latin typeface="Montserrat" panose="00000500000000000000" pitchFamily="2" charset="0"/>
              </a:rPr>
              <a:t> Application Overview</a:t>
            </a:r>
            <a:br>
              <a:rPr lang="en-US" b="1" i="0" dirty="0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0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E70C2-DED1-D3B6-80F4-F5FC2229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37" y="1186271"/>
            <a:ext cx="10651067" cy="4767262"/>
          </a:xfrm>
        </p:spPr>
        <p:txBody>
          <a:bodyPr/>
          <a:lstStyle/>
          <a:p>
            <a:endParaRPr lang="en-US" dirty="0"/>
          </a:p>
          <a:p>
            <a:pPr marL="85566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Applying to ERAS</a:t>
            </a:r>
            <a:r>
              <a:rPr lang="en-US" b="1" i="0" baseline="30000" dirty="0">
                <a:solidFill>
                  <a:srgbClr val="005EA5"/>
                </a:solidFill>
                <a:effectLst/>
                <a:latin typeface="Montserrat" panose="00000500000000000000" pitchFamily="2" charset="0"/>
              </a:rPr>
              <a:t>®</a:t>
            </a:r>
            <a:endParaRPr lang="en-US" baseline="30000" dirty="0"/>
          </a:p>
          <a:p>
            <a:pPr marL="85566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err="1"/>
              <a:t>MyERAS</a:t>
            </a:r>
            <a:r>
              <a:rPr lang="en-US"/>
              <a:t> Application </a:t>
            </a:r>
            <a:r>
              <a:rPr lang="en-US" dirty="0"/>
              <a:t>Content </a:t>
            </a:r>
            <a:r>
              <a:rPr lang="en-US"/>
              <a:t>Highlights</a:t>
            </a:r>
            <a:endParaRPr lang="en-US" dirty="0"/>
          </a:p>
          <a:p>
            <a:pPr marL="85566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Resources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B00D3-7836-6402-1CC3-FFEC63FD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79899415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70-0C53-425A-8B06-1EF08637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176"/>
            <a:ext cx="12192000" cy="1325563"/>
          </a:xfrm>
        </p:spPr>
        <p:txBody>
          <a:bodyPr/>
          <a:lstStyle/>
          <a:p>
            <a:pPr algn="ctr"/>
            <a:r>
              <a:rPr lang="en-US" sz="4000" dirty="0"/>
              <a:t>Webinar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60E0-9838-46CC-951D-667B232A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199626"/>
            <a:ext cx="11442583" cy="5352176"/>
          </a:xfrm>
        </p:spPr>
        <p:txBody>
          <a:bodyPr>
            <a:normAutofit/>
          </a:bodyPr>
          <a:lstStyle/>
          <a:p>
            <a:r>
              <a:rPr lang="en-US" sz="3200" dirty="0"/>
              <a:t>Overview of C-L fellowship application process (15 minutes)</a:t>
            </a:r>
          </a:p>
          <a:p>
            <a:pPr lvl="1"/>
            <a:r>
              <a:rPr lang="en-US" sz="3200" dirty="0"/>
              <a:t>Why C-L Psychiatry?</a:t>
            </a:r>
          </a:p>
          <a:p>
            <a:pPr lvl="1"/>
            <a:r>
              <a:rPr lang="en-US" sz="3200" dirty="0"/>
              <a:t>Application timeline</a:t>
            </a:r>
          </a:p>
          <a:p>
            <a:pPr lvl="1"/>
            <a:r>
              <a:rPr lang="en-US" sz="3200" dirty="0"/>
              <a:t>Application process</a:t>
            </a:r>
          </a:p>
          <a:p>
            <a:pPr lvl="1"/>
            <a:r>
              <a:rPr lang="en-US" sz="3200" dirty="0"/>
              <a:t>Match data</a:t>
            </a:r>
          </a:p>
          <a:p>
            <a:r>
              <a:rPr lang="en-US" sz="3200" dirty="0"/>
              <a:t>ERAS: A Refresher (15 minutes)</a:t>
            </a:r>
          </a:p>
          <a:p>
            <a:r>
              <a:rPr lang="en-US" sz="3200" dirty="0"/>
              <a:t>Introduction of Q&amp;A panel</a:t>
            </a:r>
          </a:p>
          <a:p>
            <a:r>
              <a:rPr lang="en-US" sz="3200" dirty="0"/>
              <a:t>Q&amp;A with attendees (60 minutes)</a:t>
            </a:r>
          </a:p>
        </p:txBody>
      </p:sp>
    </p:spTree>
    <p:extLst>
      <p:ext uri="{BB962C8B-B14F-4D97-AF65-F5344CB8AC3E}">
        <p14:creationId xmlns:p14="http://schemas.microsoft.com/office/powerpoint/2010/main" val="320732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9" y="365877"/>
            <a:ext cx="11157817" cy="660511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ERAS Process</a:t>
            </a:r>
          </a:p>
        </p:txBody>
      </p:sp>
      <p:sp>
        <p:nvSpPr>
          <p:cNvPr id="4" name="Oval 3"/>
          <p:cNvSpPr/>
          <p:nvPr/>
        </p:nvSpPr>
        <p:spPr bwMode="auto">
          <a:xfrm rot="5400000">
            <a:off x="1527847" y="1867679"/>
            <a:ext cx="1984527" cy="2066802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1347893" y="4334351"/>
            <a:ext cx="2344434" cy="18185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APPLY</a:t>
            </a:r>
            <a:b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Learners apply to a residency or fellowship program using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MyERAS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 rot="5400000">
            <a:off x="4954935" y="1867679"/>
            <a:ext cx="1984527" cy="2066802"/>
          </a:xfrm>
          <a:prstGeom prst="ellipse">
            <a:avLst/>
          </a:prstGeom>
          <a:noFill/>
          <a:ln w="28575">
            <a:solidFill>
              <a:srgbClr val="003A70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4581350" y="4311055"/>
            <a:ext cx="2731697" cy="18185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DELIVER</a:t>
            </a:r>
            <a:b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your application 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supporting documents to residency or fellowship programs chosen by applicant</a:t>
            </a:r>
          </a:p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 rot="5400000">
            <a:off x="8382024" y="1867679"/>
            <a:ext cx="1984527" cy="206680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8202071" y="4334351"/>
            <a:ext cx="2344434" cy="173971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PROGRAMS RECEIVE</a:t>
            </a:r>
            <a:b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</a:t>
            </a: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review applications and other supporting documents</a:t>
            </a:r>
          </a:p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887604" y="2525051"/>
            <a:ext cx="769554" cy="75205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7284205" y="2525051"/>
            <a:ext cx="769554" cy="75205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805087" y="1636035"/>
            <a:ext cx="748425" cy="7186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6227713" y="1650308"/>
            <a:ext cx="748425" cy="718631"/>
          </a:xfrm>
          <a:prstGeom prst="ellipse">
            <a:avLst/>
          </a:prstGeom>
          <a:solidFill>
            <a:srgbClr val="003A70"/>
          </a:solidFill>
          <a:ln w="28575">
            <a:solidFill>
              <a:srgbClr val="003A70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9650340" y="1622978"/>
            <a:ext cx="748425" cy="71863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pic>
        <p:nvPicPr>
          <p:cNvPr id="30" name="Graphic 29" descr="Doctor female with solid fill">
            <a:extLst>
              <a:ext uri="{FF2B5EF4-FFF2-40B4-BE49-F238E27FC236}">
                <a16:creationId xmlns:a16="http://schemas.microsoft.com/office/drawing/2014/main" id="{32D54A85-5410-4B6C-81AC-68A7755A8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3161" y="2200727"/>
            <a:ext cx="1293859" cy="1242353"/>
          </a:xfrm>
          <a:prstGeom prst="rect">
            <a:avLst/>
          </a:prstGeom>
        </p:spPr>
      </p:pic>
      <p:pic>
        <p:nvPicPr>
          <p:cNvPr id="36" name="Graphic 35" descr="Open envelope with solid fill">
            <a:extLst>
              <a:ext uri="{FF2B5EF4-FFF2-40B4-BE49-F238E27FC236}">
                <a16:creationId xmlns:a16="http://schemas.microsoft.com/office/drawing/2014/main" id="{40DA879F-0991-48E7-B47C-7297EEA31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9911" y="2341609"/>
            <a:ext cx="1033401" cy="992263"/>
          </a:xfrm>
          <a:prstGeom prst="rect">
            <a:avLst/>
          </a:prstGeom>
        </p:spPr>
      </p:pic>
      <p:pic>
        <p:nvPicPr>
          <p:cNvPr id="38" name="Graphic 37" descr="Boardroom with solid fill">
            <a:extLst>
              <a:ext uri="{FF2B5EF4-FFF2-40B4-BE49-F238E27FC236}">
                <a16:creationId xmlns:a16="http://schemas.microsoft.com/office/drawing/2014/main" id="{2AD6184C-228F-47A7-B36A-3164B133E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8467" y="2341609"/>
            <a:ext cx="1120575" cy="10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5580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1" y="619357"/>
            <a:ext cx="11157817" cy="66051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Services Offered by ERAS</a:t>
            </a:r>
          </a:p>
        </p:txBody>
      </p:sp>
      <p:sp>
        <p:nvSpPr>
          <p:cNvPr id="55" name="Inhaltsplatzhalter 4"/>
          <p:cNvSpPr txBox="1">
            <a:spLocks/>
          </p:cNvSpPr>
          <p:nvPr/>
        </p:nvSpPr>
        <p:spPr>
          <a:xfrm>
            <a:off x="1201705" y="4033863"/>
            <a:ext cx="2267644" cy="18373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residency and fellowship applicants (MD, DO, IMG) in which learners complete their applications, select programs, assign supporting documents, and submit their materials to their selected programs.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01707" y="3801589"/>
            <a:ext cx="2267643" cy="72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1201705" y="3236294"/>
            <a:ext cx="2267644" cy="3865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err="1">
                <a:ln>
                  <a:noFill/>
                </a:ln>
                <a:solidFill>
                  <a:srgbClr val="4DBBC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MyERAS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4DBBC6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3758029" y="4033863"/>
            <a:ext cx="2267644" cy="11483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medical school contacts at Designated Dean's Offices (DDOs) to upload documents in support of applications submitted through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MyERAS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758031" y="3801589"/>
            <a:ext cx="2267643" cy="722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3758029" y="3236294"/>
            <a:ext cx="2267644" cy="3865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7965B2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DWS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7965B2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Inhaltsplatzhalter 4"/>
          <p:cNvSpPr txBox="1">
            <a:spLocks/>
          </p:cNvSpPr>
          <p:nvPr/>
        </p:nvSpPr>
        <p:spPr>
          <a:xfrm>
            <a:off x="6262890" y="4033863"/>
            <a:ext cx="2267644" cy="13780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program contacts (Directors, Coordinators, Reviewers, Interviewers,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etc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 to receive and review the applications and supporting documents.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62891" y="3801589"/>
            <a:ext cx="2267643" cy="72205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Inhaltsplatzhalter 4"/>
          <p:cNvSpPr txBox="1">
            <a:spLocks/>
          </p:cNvSpPr>
          <p:nvPr/>
        </p:nvSpPr>
        <p:spPr>
          <a:xfrm>
            <a:off x="6262890" y="3200640"/>
            <a:ext cx="2267644" cy="4578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PDWS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4DBB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nhaltsplatzhalter 4"/>
          <p:cNvSpPr txBox="1">
            <a:spLocks/>
          </p:cNvSpPr>
          <p:nvPr/>
        </p:nvSpPr>
        <p:spPr>
          <a:xfrm>
            <a:off x="8722649" y="4033863"/>
            <a:ext cx="2267644" cy="9186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LoR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Authors and uploaders to submit letters in support of applications submitted through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MyERAS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722652" y="3801589"/>
            <a:ext cx="2267643" cy="72205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Inhaltsplatzhalter 4"/>
          <p:cNvSpPr txBox="1">
            <a:spLocks/>
          </p:cNvSpPr>
          <p:nvPr/>
        </p:nvSpPr>
        <p:spPr>
          <a:xfrm>
            <a:off x="8722649" y="3200640"/>
            <a:ext cx="2267644" cy="4578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err="1">
                <a:ln>
                  <a:noFill/>
                </a:ln>
                <a:solidFill>
                  <a:srgbClr val="7965B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LoRP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7965B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53C71059-06B7-4563-A920-2770DAFB8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6695" y="1787752"/>
            <a:ext cx="999553" cy="1083099"/>
          </a:xfrm>
          <a:prstGeom prst="rect">
            <a:avLst/>
          </a:prstGeom>
        </p:spPr>
      </p:pic>
      <p:pic>
        <p:nvPicPr>
          <p:cNvPr id="10" name="Graphic 9" descr="Address Book with solid fill">
            <a:extLst>
              <a:ext uri="{FF2B5EF4-FFF2-40B4-BE49-F238E27FC236}">
                <a16:creationId xmlns:a16="http://schemas.microsoft.com/office/drawing/2014/main" id="{741D2790-E82C-471B-9BF4-51C36CDEF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1009" y="1744098"/>
            <a:ext cx="999553" cy="1083099"/>
          </a:xfrm>
          <a:prstGeom prst="rect">
            <a:avLst/>
          </a:prstGeom>
        </p:spPr>
      </p:pic>
      <p:pic>
        <p:nvPicPr>
          <p:cNvPr id="12" name="Graphic 11" descr="Schoolhouse with solid fill">
            <a:extLst>
              <a:ext uri="{FF2B5EF4-FFF2-40B4-BE49-F238E27FC236}">
                <a16:creationId xmlns:a16="http://schemas.microsoft.com/office/drawing/2014/main" id="{8A893031-16D8-4EFE-9EF9-31F5AFA57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25323" y="1792982"/>
            <a:ext cx="999553" cy="1083099"/>
          </a:xfrm>
          <a:prstGeom prst="rect">
            <a:avLst/>
          </a:prstGeom>
        </p:spPr>
      </p:pic>
      <p:pic>
        <p:nvPicPr>
          <p:cNvPr id="14" name="Graphic 13" descr="Doctor female with solid fill">
            <a:extLst>
              <a:ext uri="{FF2B5EF4-FFF2-40B4-BE49-F238E27FC236}">
                <a16:creationId xmlns:a16="http://schemas.microsoft.com/office/drawing/2014/main" id="{E4946DA1-79AA-4308-A819-4F4E73CEE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5750" y="1792982"/>
            <a:ext cx="999553" cy="10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68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0" y="-18263"/>
            <a:ext cx="12192000" cy="4337049"/>
          </a:xfrm>
          <a:prstGeom prst="rect">
            <a:avLst/>
          </a:prstGeom>
          <a:solidFill>
            <a:srgbClr val="3F4C55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-568" y="3363951"/>
            <a:ext cx="1744401" cy="1746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17"/>
          <p:cNvSpPr>
            <a:spLocks noEditPoints="1"/>
          </p:cNvSpPr>
          <p:nvPr/>
        </p:nvSpPr>
        <p:spPr bwMode="auto">
          <a:xfrm>
            <a:off x="7558874" y="4377508"/>
            <a:ext cx="583083" cy="214151"/>
          </a:xfrm>
          <a:custGeom>
            <a:avLst/>
            <a:gdLst>
              <a:gd name="T0" fmla="*/ 1036 w 3305"/>
              <a:gd name="T1" fmla="*/ 235 h 1219"/>
              <a:gd name="T2" fmla="*/ 894 w 3305"/>
              <a:gd name="T3" fmla="*/ 259 h 1219"/>
              <a:gd name="T4" fmla="*/ 763 w 3305"/>
              <a:gd name="T5" fmla="*/ 304 h 1219"/>
              <a:gd name="T6" fmla="*/ 640 w 3305"/>
              <a:gd name="T7" fmla="*/ 368 h 1219"/>
              <a:gd name="T8" fmla="*/ 530 w 3305"/>
              <a:gd name="T9" fmla="*/ 451 h 1219"/>
              <a:gd name="T10" fmla="*/ 435 w 3305"/>
              <a:gd name="T11" fmla="*/ 549 h 1219"/>
              <a:gd name="T12" fmla="*/ 356 w 3305"/>
              <a:gd name="T13" fmla="*/ 660 h 1219"/>
              <a:gd name="T14" fmla="*/ 295 w 3305"/>
              <a:gd name="T15" fmla="*/ 785 h 1219"/>
              <a:gd name="T16" fmla="*/ 254 w 3305"/>
              <a:gd name="T17" fmla="*/ 918 h 1219"/>
              <a:gd name="T18" fmla="*/ 3063 w 3305"/>
              <a:gd name="T19" fmla="*/ 987 h 1219"/>
              <a:gd name="T20" fmla="*/ 3033 w 3305"/>
              <a:gd name="T21" fmla="*/ 849 h 1219"/>
              <a:gd name="T22" fmla="*/ 2983 w 3305"/>
              <a:gd name="T23" fmla="*/ 720 h 1219"/>
              <a:gd name="T24" fmla="*/ 2912 w 3305"/>
              <a:gd name="T25" fmla="*/ 602 h 1219"/>
              <a:gd name="T26" fmla="*/ 2824 w 3305"/>
              <a:gd name="T27" fmla="*/ 497 h 1219"/>
              <a:gd name="T28" fmla="*/ 2722 w 3305"/>
              <a:gd name="T29" fmla="*/ 406 h 1219"/>
              <a:gd name="T30" fmla="*/ 2606 w 3305"/>
              <a:gd name="T31" fmla="*/ 333 h 1219"/>
              <a:gd name="T32" fmla="*/ 2478 w 3305"/>
              <a:gd name="T33" fmla="*/ 278 h 1219"/>
              <a:gd name="T34" fmla="*/ 2340 w 3305"/>
              <a:gd name="T35" fmla="*/ 244 h 1219"/>
              <a:gd name="T36" fmla="*/ 2195 w 3305"/>
              <a:gd name="T37" fmla="*/ 232 h 1219"/>
              <a:gd name="T38" fmla="*/ 1110 w 3305"/>
              <a:gd name="T39" fmla="*/ 0 h 1219"/>
              <a:gd name="T40" fmla="*/ 2278 w 3305"/>
              <a:gd name="T41" fmla="*/ 3 h 1219"/>
              <a:gd name="T42" fmla="*/ 2439 w 3305"/>
              <a:gd name="T43" fmla="*/ 27 h 1219"/>
              <a:gd name="T44" fmla="*/ 2591 w 3305"/>
              <a:gd name="T45" fmla="*/ 73 h 1219"/>
              <a:gd name="T46" fmla="*/ 2733 w 3305"/>
              <a:gd name="T47" fmla="*/ 139 h 1219"/>
              <a:gd name="T48" fmla="*/ 2864 w 3305"/>
              <a:gd name="T49" fmla="*/ 223 h 1219"/>
              <a:gd name="T50" fmla="*/ 2981 w 3305"/>
              <a:gd name="T51" fmla="*/ 324 h 1219"/>
              <a:gd name="T52" fmla="*/ 3081 w 3305"/>
              <a:gd name="T53" fmla="*/ 440 h 1219"/>
              <a:gd name="T54" fmla="*/ 3167 w 3305"/>
              <a:gd name="T55" fmla="*/ 570 h 1219"/>
              <a:gd name="T56" fmla="*/ 3232 w 3305"/>
              <a:gd name="T57" fmla="*/ 710 h 1219"/>
              <a:gd name="T58" fmla="*/ 3279 w 3305"/>
              <a:gd name="T59" fmla="*/ 862 h 1219"/>
              <a:gd name="T60" fmla="*/ 3302 w 3305"/>
              <a:gd name="T61" fmla="*/ 1021 h 1219"/>
              <a:gd name="T62" fmla="*/ 3302 w 3305"/>
              <a:gd name="T63" fmla="*/ 1130 h 1219"/>
              <a:gd name="T64" fmla="*/ 3280 w 3305"/>
              <a:gd name="T65" fmla="*/ 1176 h 1219"/>
              <a:gd name="T66" fmla="*/ 3240 w 3305"/>
              <a:gd name="T67" fmla="*/ 1207 h 1219"/>
              <a:gd name="T68" fmla="*/ 3188 w 3305"/>
              <a:gd name="T69" fmla="*/ 1219 h 1219"/>
              <a:gd name="T70" fmla="*/ 90 w 3305"/>
              <a:gd name="T71" fmla="*/ 1216 h 1219"/>
              <a:gd name="T72" fmla="*/ 43 w 3305"/>
              <a:gd name="T73" fmla="*/ 1194 h 1219"/>
              <a:gd name="T74" fmla="*/ 12 w 3305"/>
              <a:gd name="T75" fmla="*/ 1154 h 1219"/>
              <a:gd name="T76" fmla="*/ 0 w 3305"/>
              <a:gd name="T77" fmla="*/ 1103 h 1219"/>
              <a:gd name="T78" fmla="*/ 12 w 3305"/>
              <a:gd name="T79" fmla="*/ 940 h 1219"/>
              <a:gd name="T80" fmla="*/ 47 w 3305"/>
              <a:gd name="T81" fmla="*/ 785 h 1219"/>
              <a:gd name="T82" fmla="*/ 104 w 3305"/>
              <a:gd name="T83" fmla="*/ 638 h 1219"/>
              <a:gd name="T84" fmla="*/ 179 w 3305"/>
              <a:gd name="T85" fmla="*/ 502 h 1219"/>
              <a:gd name="T86" fmla="*/ 273 w 3305"/>
              <a:gd name="T87" fmla="*/ 379 h 1219"/>
              <a:gd name="T88" fmla="*/ 383 w 3305"/>
              <a:gd name="T89" fmla="*/ 271 h 1219"/>
              <a:gd name="T90" fmla="*/ 507 w 3305"/>
              <a:gd name="T91" fmla="*/ 178 h 1219"/>
              <a:gd name="T92" fmla="*/ 643 w 3305"/>
              <a:gd name="T93" fmla="*/ 103 h 1219"/>
              <a:gd name="T94" fmla="*/ 790 w 3305"/>
              <a:gd name="T95" fmla="*/ 47 h 1219"/>
              <a:gd name="T96" fmla="*/ 946 w 3305"/>
              <a:gd name="T97" fmla="*/ 12 h 1219"/>
              <a:gd name="T98" fmla="*/ 1110 w 3305"/>
              <a:gd name="T9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05" h="1219">
                <a:moveTo>
                  <a:pt x="1110" y="232"/>
                </a:moveTo>
                <a:lnTo>
                  <a:pt x="1036" y="235"/>
                </a:lnTo>
                <a:lnTo>
                  <a:pt x="965" y="244"/>
                </a:lnTo>
                <a:lnTo>
                  <a:pt x="894" y="259"/>
                </a:lnTo>
                <a:lnTo>
                  <a:pt x="827" y="278"/>
                </a:lnTo>
                <a:lnTo>
                  <a:pt x="763" y="304"/>
                </a:lnTo>
                <a:lnTo>
                  <a:pt x="700" y="334"/>
                </a:lnTo>
                <a:lnTo>
                  <a:pt x="640" y="368"/>
                </a:lnTo>
                <a:lnTo>
                  <a:pt x="583" y="407"/>
                </a:lnTo>
                <a:lnTo>
                  <a:pt x="530" y="451"/>
                </a:lnTo>
                <a:lnTo>
                  <a:pt x="480" y="498"/>
                </a:lnTo>
                <a:lnTo>
                  <a:pt x="435" y="549"/>
                </a:lnTo>
                <a:lnTo>
                  <a:pt x="393" y="603"/>
                </a:lnTo>
                <a:lnTo>
                  <a:pt x="356" y="660"/>
                </a:lnTo>
                <a:lnTo>
                  <a:pt x="322" y="721"/>
                </a:lnTo>
                <a:lnTo>
                  <a:pt x="295" y="785"/>
                </a:lnTo>
                <a:lnTo>
                  <a:pt x="272" y="850"/>
                </a:lnTo>
                <a:lnTo>
                  <a:pt x="254" y="918"/>
                </a:lnTo>
                <a:lnTo>
                  <a:pt x="242" y="987"/>
                </a:lnTo>
                <a:lnTo>
                  <a:pt x="3063" y="987"/>
                </a:lnTo>
                <a:lnTo>
                  <a:pt x="3051" y="917"/>
                </a:lnTo>
                <a:lnTo>
                  <a:pt x="3033" y="849"/>
                </a:lnTo>
                <a:lnTo>
                  <a:pt x="3011" y="784"/>
                </a:lnTo>
                <a:lnTo>
                  <a:pt x="2983" y="720"/>
                </a:lnTo>
                <a:lnTo>
                  <a:pt x="2949" y="659"/>
                </a:lnTo>
                <a:lnTo>
                  <a:pt x="2912" y="602"/>
                </a:lnTo>
                <a:lnTo>
                  <a:pt x="2871" y="547"/>
                </a:lnTo>
                <a:lnTo>
                  <a:pt x="2824" y="497"/>
                </a:lnTo>
                <a:lnTo>
                  <a:pt x="2775" y="450"/>
                </a:lnTo>
                <a:lnTo>
                  <a:pt x="2722" y="406"/>
                </a:lnTo>
                <a:lnTo>
                  <a:pt x="2665" y="368"/>
                </a:lnTo>
                <a:lnTo>
                  <a:pt x="2606" y="333"/>
                </a:lnTo>
                <a:lnTo>
                  <a:pt x="2543" y="303"/>
                </a:lnTo>
                <a:lnTo>
                  <a:pt x="2478" y="278"/>
                </a:lnTo>
                <a:lnTo>
                  <a:pt x="2410" y="258"/>
                </a:lnTo>
                <a:lnTo>
                  <a:pt x="2340" y="244"/>
                </a:lnTo>
                <a:lnTo>
                  <a:pt x="2268" y="235"/>
                </a:lnTo>
                <a:lnTo>
                  <a:pt x="2195" y="232"/>
                </a:lnTo>
                <a:lnTo>
                  <a:pt x="1110" y="232"/>
                </a:lnTo>
                <a:close/>
                <a:moveTo>
                  <a:pt x="1110" y="0"/>
                </a:moveTo>
                <a:lnTo>
                  <a:pt x="2195" y="0"/>
                </a:lnTo>
                <a:lnTo>
                  <a:pt x="2278" y="3"/>
                </a:lnTo>
                <a:lnTo>
                  <a:pt x="2359" y="12"/>
                </a:lnTo>
                <a:lnTo>
                  <a:pt x="2439" y="27"/>
                </a:lnTo>
                <a:lnTo>
                  <a:pt x="2516" y="47"/>
                </a:lnTo>
                <a:lnTo>
                  <a:pt x="2591" y="73"/>
                </a:lnTo>
                <a:lnTo>
                  <a:pt x="2663" y="103"/>
                </a:lnTo>
                <a:lnTo>
                  <a:pt x="2733" y="139"/>
                </a:lnTo>
                <a:lnTo>
                  <a:pt x="2799" y="178"/>
                </a:lnTo>
                <a:lnTo>
                  <a:pt x="2864" y="223"/>
                </a:lnTo>
                <a:lnTo>
                  <a:pt x="2923" y="271"/>
                </a:lnTo>
                <a:lnTo>
                  <a:pt x="2981" y="324"/>
                </a:lnTo>
                <a:lnTo>
                  <a:pt x="3033" y="380"/>
                </a:lnTo>
                <a:lnTo>
                  <a:pt x="3081" y="440"/>
                </a:lnTo>
                <a:lnTo>
                  <a:pt x="3127" y="503"/>
                </a:lnTo>
                <a:lnTo>
                  <a:pt x="3167" y="570"/>
                </a:lnTo>
                <a:lnTo>
                  <a:pt x="3202" y="639"/>
                </a:lnTo>
                <a:lnTo>
                  <a:pt x="3232" y="710"/>
                </a:lnTo>
                <a:lnTo>
                  <a:pt x="3259" y="786"/>
                </a:lnTo>
                <a:lnTo>
                  <a:pt x="3279" y="862"/>
                </a:lnTo>
                <a:lnTo>
                  <a:pt x="3293" y="941"/>
                </a:lnTo>
                <a:lnTo>
                  <a:pt x="3302" y="1021"/>
                </a:lnTo>
                <a:lnTo>
                  <a:pt x="3305" y="1103"/>
                </a:lnTo>
                <a:lnTo>
                  <a:pt x="3302" y="1130"/>
                </a:lnTo>
                <a:lnTo>
                  <a:pt x="3294" y="1154"/>
                </a:lnTo>
                <a:lnTo>
                  <a:pt x="3280" y="1176"/>
                </a:lnTo>
                <a:lnTo>
                  <a:pt x="3262" y="1194"/>
                </a:lnTo>
                <a:lnTo>
                  <a:pt x="3240" y="1207"/>
                </a:lnTo>
                <a:lnTo>
                  <a:pt x="3215" y="1216"/>
                </a:lnTo>
                <a:lnTo>
                  <a:pt x="3188" y="1219"/>
                </a:lnTo>
                <a:lnTo>
                  <a:pt x="117" y="1219"/>
                </a:lnTo>
                <a:lnTo>
                  <a:pt x="90" y="1216"/>
                </a:lnTo>
                <a:lnTo>
                  <a:pt x="65" y="1207"/>
                </a:lnTo>
                <a:lnTo>
                  <a:pt x="43" y="1194"/>
                </a:lnTo>
                <a:lnTo>
                  <a:pt x="25" y="1176"/>
                </a:lnTo>
                <a:lnTo>
                  <a:pt x="12" y="1154"/>
                </a:lnTo>
                <a:lnTo>
                  <a:pt x="3" y="1130"/>
                </a:lnTo>
                <a:lnTo>
                  <a:pt x="0" y="1103"/>
                </a:lnTo>
                <a:lnTo>
                  <a:pt x="3" y="1021"/>
                </a:lnTo>
                <a:lnTo>
                  <a:pt x="12" y="940"/>
                </a:lnTo>
                <a:lnTo>
                  <a:pt x="27" y="861"/>
                </a:lnTo>
                <a:lnTo>
                  <a:pt x="47" y="785"/>
                </a:lnTo>
                <a:lnTo>
                  <a:pt x="73" y="709"/>
                </a:lnTo>
                <a:lnTo>
                  <a:pt x="104" y="638"/>
                </a:lnTo>
                <a:lnTo>
                  <a:pt x="139" y="568"/>
                </a:lnTo>
                <a:lnTo>
                  <a:pt x="179" y="502"/>
                </a:lnTo>
                <a:lnTo>
                  <a:pt x="224" y="439"/>
                </a:lnTo>
                <a:lnTo>
                  <a:pt x="273" y="379"/>
                </a:lnTo>
                <a:lnTo>
                  <a:pt x="326" y="323"/>
                </a:lnTo>
                <a:lnTo>
                  <a:pt x="383" y="271"/>
                </a:lnTo>
                <a:lnTo>
                  <a:pt x="443" y="222"/>
                </a:lnTo>
                <a:lnTo>
                  <a:pt x="507" y="178"/>
                </a:lnTo>
                <a:lnTo>
                  <a:pt x="573" y="138"/>
                </a:lnTo>
                <a:lnTo>
                  <a:pt x="643" y="103"/>
                </a:lnTo>
                <a:lnTo>
                  <a:pt x="715" y="72"/>
                </a:lnTo>
                <a:lnTo>
                  <a:pt x="790" y="47"/>
                </a:lnTo>
                <a:lnTo>
                  <a:pt x="867" y="27"/>
                </a:lnTo>
                <a:lnTo>
                  <a:pt x="946" y="12"/>
                </a:lnTo>
                <a:lnTo>
                  <a:pt x="1027" y="3"/>
                </a:lnTo>
                <a:lnTo>
                  <a:pt x="111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oter Text">
            <a:extLst>
              <a:ext uri="{FF2B5EF4-FFF2-40B4-BE49-F238E27FC236}">
                <a16:creationId xmlns:a16="http://schemas.microsoft.com/office/drawing/2014/main" id="{BAF2D37E-5295-43B1-94EA-130F003F5F5B}"/>
              </a:ext>
            </a:extLst>
          </p:cNvPr>
          <p:cNvSpPr txBox="1"/>
          <p:nvPr/>
        </p:nvSpPr>
        <p:spPr>
          <a:xfrm>
            <a:off x="1570097" y="1754267"/>
            <a:ext cx="84828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+mn-cs"/>
              </a:rPr>
              <a:t>Key Stakeholders 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0B61F94-FAC1-4778-B72E-67E71F5D076D}"/>
              </a:ext>
            </a:extLst>
          </p:cNvPr>
          <p:cNvSpPr/>
          <p:nvPr/>
        </p:nvSpPr>
        <p:spPr bwMode="auto">
          <a:xfrm>
            <a:off x="1749206" y="3380395"/>
            <a:ext cx="1744401" cy="1746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F1CF28-B005-476D-853D-EC4D4881ADE1}"/>
              </a:ext>
            </a:extLst>
          </p:cNvPr>
          <p:cNvSpPr/>
          <p:nvPr/>
        </p:nvSpPr>
        <p:spPr bwMode="auto">
          <a:xfrm>
            <a:off x="3474032" y="3349520"/>
            <a:ext cx="1744401" cy="17469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3D0A4DF-4599-4558-9B29-C791D300A69A}"/>
              </a:ext>
            </a:extLst>
          </p:cNvPr>
          <p:cNvSpPr/>
          <p:nvPr/>
        </p:nvSpPr>
        <p:spPr bwMode="auto">
          <a:xfrm>
            <a:off x="5209422" y="3324562"/>
            <a:ext cx="1744401" cy="1746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F3CE7B-E679-43FD-B18A-DCCC36E682B9}"/>
              </a:ext>
            </a:extLst>
          </p:cNvPr>
          <p:cNvSpPr/>
          <p:nvPr/>
        </p:nvSpPr>
        <p:spPr bwMode="auto">
          <a:xfrm>
            <a:off x="6969014" y="3310179"/>
            <a:ext cx="1744401" cy="17469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1F7BC8A-818E-4317-A602-F7427E013B10}"/>
              </a:ext>
            </a:extLst>
          </p:cNvPr>
          <p:cNvSpPr/>
          <p:nvPr/>
        </p:nvSpPr>
        <p:spPr bwMode="auto">
          <a:xfrm>
            <a:off x="8728606" y="3274420"/>
            <a:ext cx="1744401" cy="1746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304D154-9C96-4572-875F-7572DF054CA2}"/>
              </a:ext>
            </a:extLst>
          </p:cNvPr>
          <p:cNvSpPr/>
          <p:nvPr/>
        </p:nvSpPr>
        <p:spPr bwMode="auto">
          <a:xfrm>
            <a:off x="10453323" y="3294079"/>
            <a:ext cx="1744401" cy="17469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54AF5F81-A088-4C64-90A5-CF72EB66A8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019" y="3222467"/>
            <a:ext cx="1383500" cy="179082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8BC9D2E-79E5-4097-AF58-38C68D4258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379" y="3251209"/>
            <a:ext cx="1645814" cy="164581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B7B942-C8F9-448F-9B65-57A224A246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91" y="3893970"/>
            <a:ext cx="1571891" cy="620763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00854275-2128-4E54-9862-8CF364B110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538" y="3667328"/>
            <a:ext cx="1469664" cy="6602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5C04F5F-29BF-4383-837E-07ED2B9DBE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5470" y="3912072"/>
            <a:ext cx="1735390" cy="48086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FD983F3-F86C-4A1F-87D5-576BFE65FA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7" y="3811819"/>
            <a:ext cx="1480170" cy="822317"/>
          </a:xfrm>
          <a:prstGeom prst="rect">
            <a:avLst/>
          </a:prstGeom>
        </p:spPr>
      </p:pic>
      <p:pic>
        <p:nvPicPr>
          <p:cNvPr id="69" name="Picture 68" descr="Text&#10;&#10;Description automatically generated">
            <a:extLst>
              <a:ext uri="{FF2B5EF4-FFF2-40B4-BE49-F238E27FC236}">
                <a16:creationId xmlns:a16="http://schemas.microsoft.com/office/drawing/2014/main" id="{7AF3D126-3050-4151-B3D1-00F8238837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271" y="3565971"/>
            <a:ext cx="1048483" cy="10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4273" y="1291193"/>
            <a:ext cx="11463454" cy="4955698"/>
          </a:xfrm>
          <a:prstGeom prst="rect">
            <a:avLst/>
          </a:prstGeom>
        </p:spPr>
      </p:pic>
      <p:sp>
        <p:nvSpPr>
          <p:cNvPr id="16" name="Footer Text"/>
          <p:cNvSpPr txBox="1"/>
          <p:nvPr/>
        </p:nvSpPr>
        <p:spPr>
          <a:xfrm>
            <a:off x="669073" y="200722"/>
            <a:ext cx="1023682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581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Text"/>
          <p:cNvSpPr txBox="1"/>
          <p:nvPr/>
        </p:nvSpPr>
        <p:spPr>
          <a:xfrm>
            <a:off x="827523" y="524046"/>
            <a:ext cx="44323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 Start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43302B-CCBA-4B51-BB14-C71405036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75" y="395458"/>
            <a:ext cx="6350399" cy="553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 flipH="1" flipV="1">
            <a:off x="4535255" y="3762444"/>
            <a:ext cx="1616075" cy="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Text"/>
          <p:cNvSpPr txBox="1"/>
          <p:nvPr/>
        </p:nvSpPr>
        <p:spPr>
          <a:xfrm>
            <a:off x="278249" y="3277837"/>
            <a:ext cx="4079006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 begins on June </a:t>
            </a:r>
            <a:r>
              <a:rPr lang="en-US" sz="2400" b="1">
                <a:solidFill>
                  <a:srgbClr val="44546A"/>
                </a:solidFill>
                <a:latin typeface="Calibri" panose="020F0502020204030204"/>
              </a:rPr>
              <a:t>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Communications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Applicant Webinar</a:t>
            </a:r>
          </a:p>
          <a:p>
            <a:pPr lvl="2" algn="r" defTabSz="914400">
              <a:defRPr/>
            </a:pPr>
            <a:r>
              <a:rPr lang="en-US" sz="1200" b="1">
                <a:solidFill>
                  <a:srgbClr val="FF0000"/>
                </a:solidFill>
                <a:latin typeface="Calibri" panose="020F0502020204030204"/>
              </a:rPr>
              <a:t>June 25: Effectively Utilizing </a:t>
            </a:r>
            <a:r>
              <a:rPr lang="en-US" sz="1200" b="1" err="1">
                <a:solidFill>
                  <a:srgbClr val="FF0000"/>
                </a:solidFill>
                <a:latin typeface="Calibri" panose="020F0502020204030204"/>
              </a:rPr>
              <a:t>MyERAS</a:t>
            </a:r>
            <a:r>
              <a:rPr lang="en-US" sz="1200" b="1">
                <a:solidFill>
                  <a:srgbClr val="FF0000"/>
                </a:solidFill>
                <a:latin typeface="Calibri" panose="020F0502020204030204"/>
              </a:rPr>
              <a:t> Webinar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5F24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51330" y="3539044"/>
            <a:ext cx="446800" cy="446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Text">
            <a:extLst>
              <a:ext uri="{FF2B5EF4-FFF2-40B4-BE49-F238E27FC236}">
                <a16:creationId xmlns:a16="http://schemas.microsoft.com/office/drawing/2014/main" id="{BAF2D37E-5295-43B1-94EA-130F003F5F5B}"/>
              </a:ext>
            </a:extLst>
          </p:cNvPr>
          <p:cNvSpPr txBox="1"/>
          <p:nvPr/>
        </p:nvSpPr>
        <p:spPr>
          <a:xfrm>
            <a:off x="1854598" y="4906843"/>
            <a:ext cx="84828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Applicant Fellowship Documents in ERAS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BBA29-31F4-4DFC-BA75-4541FC34E3E1}"/>
              </a:ext>
            </a:extLst>
          </p:cNvPr>
          <p:cNvSpPr txBox="1"/>
          <p:nvPr/>
        </p:nvSpPr>
        <p:spPr>
          <a:xfrm>
            <a:off x="1759667" y="5849573"/>
            <a:ext cx="792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application and standard documents must be sent through ERAS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73FA0-5A45-3040-4F72-6D4ADCBFE0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26" y="621476"/>
            <a:ext cx="10291736" cy="42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C3E7B-35FE-A414-7A71-6D5E784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Experiences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DA7C7D-2924-C350-4D89-036D88D5543C}"/>
              </a:ext>
            </a:extLst>
          </p:cNvPr>
          <p:cNvSpPr/>
          <p:nvPr/>
        </p:nvSpPr>
        <p:spPr>
          <a:xfrm>
            <a:off x="1740981" y="1252024"/>
            <a:ext cx="2177660" cy="1505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17280-572C-5727-AD19-F1C109C86320}"/>
              </a:ext>
            </a:extLst>
          </p:cNvPr>
          <p:cNvSpPr/>
          <p:nvPr/>
        </p:nvSpPr>
        <p:spPr>
          <a:xfrm>
            <a:off x="3986019" y="1252024"/>
            <a:ext cx="2177660" cy="150505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0A017F-5EF3-6708-102C-61E30F91D22C}"/>
              </a:ext>
            </a:extLst>
          </p:cNvPr>
          <p:cNvSpPr/>
          <p:nvPr/>
        </p:nvSpPr>
        <p:spPr>
          <a:xfrm>
            <a:off x="1740981" y="2813689"/>
            <a:ext cx="2177660" cy="1089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Selected Experiences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(up to 10)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B4A1F5-BEAC-8100-DDE1-3DC8504FDF0B}"/>
              </a:ext>
            </a:extLst>
          </p:cNvPr>
          <p:cNvSpPr/>
          <p:nvPr/>
        </p:nvSpPr>
        <p:spPr>
          <a:xfrm>
            <a:off x="3986019" y="2813689"/>
            <a:ext cx="2177660" cy="108957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Meaningful Experiences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(up to 3)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66975E-1402-38A9-FA10-172D9A558A14}"/>
              </a:ext>
            </a:extLst>
          </p:cNvPr>
          <p:cNvSpPr/>
          <p:nvPr/>
        </p:nvSpPr>
        <p:spPr>
          <a:xfrm>
            <a:off x="1740981" y="3979619"/>
            <a:ext cx="2177660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descriptive information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applicable, select experience type, primary focus area, and key characteristic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Briefly describe activities, responsibilities, and context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2A0E5A-D1BD-5864-7345-AB5D085DE561}"/>
              </a:ext>
            </a:extLst>
          </p:cNvPr>
          <p:cNvSpPr/>
          <p:nvPr/>
        </p:nvSpPr>
        <p:spPr>
          <a:xfrm>
            <a:off x="3986019" y="3979619"/>
            <a:ext cx="2177660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selected experiences, identify up to 3 meaningful. 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short essay reflecting on experience and explain </a:t>
            </a:r>
            <a:r>
              <a:rPr kumimoji="0" lang="en-US" sz="1333" b="0" i="1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</a:t>
            </a: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it was meaningful and </a:t>
            </a:r>
            <a:r>
              <a:rPr kumimoji="0" lang="en-US" sz="1333" b="0" i="1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it influenced you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4B03C554-3CD4-B3B3-6CD5-AD634C91FBD1}"/>
              </a:ext>
            </a:extLst>
          </p:cNvPr>
          <p:cNvSpPr/>
          <p:nvPr/>
        </p:nvSpPr>
        <p:spPr>
          <a:xfrm rot="5400000">
            <a:off x="3822924" y="3206913"/>
            <a:ext cx="501328" cy="30312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0CFBB4-4AD5-0709-66CB-DC9C004F8A95}"/>
              </a:ext>
            </a:extLst>
          </p:cNvPr>
          <p:cNvGrpSpPr/>
          <p:nvPr/>
        </p:nvGrpSpPr>
        <p:grpSpPr>
          <a:xfrm>
            <a:off x="4744394" y="1583795"/>
            <a:ext cx="660909" cy="841515"/>
            <a:chOff x="4776788" y="1939925"/>
            <a:chExt cx="528637" cy="673100"/>
          </a:xfrm>
          <a:solidFill>
            <a:schemeClr val="tx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F873A01D-3861-EBE3-3A7F-F92A4C7F7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613" y="2533650"/>
              <a:ext cx="26987" cy="26988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8 w 80"/>
                <a:gd name="T11" fmla="*/ 68 h 80"/>
                <a:gd name="T12" fmla="*/ 80 w 80"/>
                <a:gd name="T13" fmla="*/ 40 h 80"/>
                <a:gd name="T14" fmla="*/ 68 w 80"/>
                <a:gd name="T15" fmla="*/ 12 h 80"/>
                <a:gd name="T16" fmla="*/ 4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A15226D5-E01B-0163-9536-5631963F2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2097088"/>
              <a:ext cx="120650" cy="111125"/>
            </a:xfrm>
            <a:custGeom>
              <a:avLst/>
              <a:gdLst>
                <a:gd name="T0" fmla="*/ 328 w 368"/>
                <a:gd name="T1" fmla="*/ 0 h 336"/>
                <a:gd name="T2" fmla="*/ 40 w 368"/>
                <a:gd name="T3" fmla="*/ 0 h 336"/>
                <a:gd name="T4" fmla="*/ 0 w 368"/>
                <a:gd name="T5" fmla="*/ 40 h 336"/>
                <a:gd name="T6" fmla="*/ 0 w 368"/>
                <a:gd name="T7" fmla="*/ 296 h 336"/>
                <a:gd name="T8" fmla="*/ 40 w 368"/>
                <a:gd name="T9" fmla="*/ 336 h 336"/>
                <a:gd name="T10" fmla="*/ 328 w 368"/>
                <a:gd name="T11" fmla="*/ 336 h 336"/>
                <a:gd name="T12" fmla="*/ 368 w 368"/>
                <a:gd name="T13" fmla="*/ 296 h 336"/>
                <a:gd name="T14" fmla="*/ 368 w 368"/>
                <a:gd name="T15" fmla="*/ 40 h 336"/>
                <a:gd name="T16" fmla="*/ 328 w 368"/>
                <a:gd name="T17" fmla="*/ 0 h 336"/>
                <a:gd name="T18" fmla="*/ 288 w 368"/>
                <a:gd name="T19" fmla="*/ 256 h 336"/>
                <a:gd name="T20" fmla="*/ 80 w 368"/>
                <a:gd name="T21" fmla="*/ 256 h 336"/>
                <a:gd name="T22" fmla="*/ 80 w 368"/>
                <a:gd name="T23" fmla="*/ 80 h 336"/>
                <a:gd name="T24" fmla="*/ 288 w 368"/>
                <a:gd name="T25" fmla="*/ 80 h 336"/>
                <a:gd name="T26" fmla="*/ 288 w 368"/>
                <a:gd name="T27" fmla="*/ 25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336">
                  <a:moveTo>
                    <a:pt x="3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8"/>
                    <a:pt x="18" y="336"/>
                    <a:pt x="40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50" y="336"/>
                    <a:pt x="368" y="318"/>
                    <a:pt x="368" y="296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8" y="18"/>
                    <a:pt x="350" y="0"/>
                    <a:pt x="328" y="0"/>
                  </a:cubicBezTo>
                  <a:close/>
                  <a:moveTo>
                    <a:pt x="288" y="256"/>
                  </a:moveTo>
                  <a:cubicBezTo>
                    <a:pt x="80" y="256"/>
                    <a:pt x="80" y="256"/>
                    <a:pt x="80" y="25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88" y="80"/>
                    <a:pt x="288" y="80"/>
                    <a:pt x="288" y="80"/>
                  </a:cubicBezTo>
                  <a:lnTo>
                    <a:pt x="28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2056371-1653-0E2F-67B2-AAADDA1F4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2241550"/>
              <a:ext cx="120650" cy="111125"/>
            </a:xfrm>
            <a:custGeom>
              <a:avLst/>
              <a:gdLst>
                <a:gd name="T0" fmla="*/ 328 w 368"/>
                <a:gd name="T1" fmla="*/ 0 h 336"/>
                <a:gd name="T2" fmla="*/ 40 w 368"/>
                <a:gd name="T3" fmla="*/ 0 h 336"/>
                <a:gd name="T4" fmla="*/ 0 w 368"/>
                <a:gd name="T5" fmla="*/ 40 h 336"/>
                <a:gd name="T6" fmla="*/ 0 w 368"/>
                <a:gd name="T7" fmla="*/ 296 h 336"/>
                <a:gd name="T8" fmla="*/ 40 w 368"/>
                <a:gd name="T9" fmla="*/ 336 h 336"/>
                <a:gd name="T10" fmla="*/ 328 w 368"/>
                <a:gd name="T11" fmla="*/ 336 h 336"/>
                <a:gd name="T12" fmla="*/ 368 w 368"/>
                <a:gd name="T13" fmla="*/ 296 h 336"/>
                <a:gd name="T14" fmla="*/ 368 w 368"/>
                <a:gd name="T15" fmla="*/ 40 h 336"/>
                <a:gd name="T16" fmla="*/ 328 w 368"/>
                <a:gd name="T17" fmla="*/ 0 h 336"/>
                <a:gd name="T18" fmla="*/ 288 w 368"/>
                <a:gd name="T19" fmla="*/ 256 h 336"/>
                <a:gd name="T20" fmla="*/ 80 w 368"/>
                <a:gd name="T21" fmla="*/ 256 h 336"/>
                <a:gd name="T22" fmla="*/ 80 w 368"/>
                <a:gd name="T23" fmla="*/ 80 h 336"/>
                <a:gd name="T24" fmla="*/ 288 w 368"/>
                <a:gd name="T25" fmla="*/ 80 h 336"/>
                <a:gd name="T26" fmla="*/ 288 w 368"/>
                <a:gd name="T27" fmla="*/ 25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336">
                  <a:moveTo>
                    <a:pt x="3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8"/>
                    <a:pt x="18" y="336"/>
                    <a:pt x="40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50" y="336"/>
                    <a:pt x="368" y="318"/>
                    <a:pt x="368" y="296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8" y="18"/>
                    <a:pt x="350" y="0"/>
                    <a:pt x="328" y="0"/>
                  </a:cubicBezTo>
                  <a:close/>
                  <a:moveTo>
                    <a:pt x="288" y="256"/>
                  </a:moveTo>
                  <a:cubicBezTo>
                    <a:pt x="80" y="256"/>
                    <a:pt x="80" y="256"/>
                    <a:pt x="80" y="25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88" y="80"/>
                    <a:pt x="288" y="80"/>
                    <a:pt x="288" y="80"/>
                  </a:cubicBezTo>
                  <a:lnTo>
                    <a:pt x="28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47D4463F-A61C-88AB-B384-7DCE94532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2386013"/>
              <a:ext cx="120650" cy="111125"/>
            </a:xfrm>
            <a:custGeom>
              <a:avLst/>
              <a:gdLst>
                <a:gd name="T0" fmla="*/ 328 w 368"/>
                <a:gd name="T1" fmla="*/ 0 h 336"/>
                <a:gd name="T2" fmla="*/ 40 w 368"/>
                <a:gd name="T3" fmla="*/ 0 h 336"/>
                <a:gd name="T4" fmla="*/ 0 w 368"/>
                <a:gd name="T5" fmla="*/ 40 h 336"/>
                <a:gd name="T6" fmla="*/ 0 w 368"/>
                <a:gd name="T7" fmla="*/ 296 h 336"/>
                <a:gd name="T8" fmla="*/ 40 w 368"/>
                <a:gd name="T9" fmla="*/ 336 h 336"/>
                <a:gd name="T10" fmla="*/ 328 w 368"/>
                <a:gd name="T11" fmla="*/ 336 h 336"/>
                <a:gd name="T12" fmla="*/ 368 w 368"/>
                <a:gd name="T13" fmla="*/ 296 h 336"/>
                <a:gd name="T14" fmla="*/ 368 w 368"/>
                <a:gd name="T15" fmla="*/ 40 h 336"/>
                <a:gd name="T16" fmla="*/ 328 w 368"/>
                <a:gd name="T17" fmla="*/ 0 h 336"/>
                <a:gd name="T18" fmla="*/ 288 w 368"/>
                <a:gd name="T19" fmla="*/ 256 h 336"/>
                <a:gd name="T20" fmla="*/ 80 w 368"/>
                <a:gd name="T21" fmla="*/ 256 h 336"/>
                <a:gd name="T22" fmla="*/ 80 w 368"/>
                <a:gd name="T23" fmla="*/ 80 h 336"/>
                <a:gd name="T24" fmla="*/ 288 w 368"/>
                <a:gd name="T25" fmla="*/ 80 h 336"/>
                <a:gd name="T26" fmla="*/ 288 w 368"/>
                <a:gd name="T27" fmla="*/ 25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336">
                  <a:moveTo>
                    <a:pt x="3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8"/>
                    <a:pt x="18" y="336"/>
                    <a:pt x="40" y="336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50" y="336"/>
                    <a:pt x="368" y="318"/>
                    <a:pt x="368" y="296"/>
                  </a:cubicBezTo>
                  <a:cubicBezTo>
                    <a:pt x="368" y="40"/>
                    <a:pt x="368" y="40"/>
                    <a:pt x="368" y="40"/>
                  </a:cubicBezTo>
                  <a:cubicBezTo>
                    <a:pt x="368" y="18"/>
                    <a:pt x="350" y="0"/>
                    <a:pt x="328" y="0"/>
                  </a:cubicBezTo>
                  <a:close/>
                  <a:moveTo>
                    <a:pt x="288" y="256"/>
                  </a:moveTo>
                  <a:cubicBezTo>
                    <a:pt x="80" y="256"/>
                    <a:pt x="80" y="256"/>
                    <a:pt x="80" y="25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88" y="80"/>
                    <a:pt x="288" y="80"/>
                    <a:pt x="288" y="80"/>
                  </a:cubicBezTo>
                  <a:lnTo>
                    <a:pt x="28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BFE72A4B-7FA4-E228-F075-B67046A4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2108200"/>
              <a:ext cx="115887" cy="87313"/>
            </a:xfrm>
            <a:custGeom>
              <a:avLst/>
              <a:gdLst>
                <a:gd name="T0" fmla="*/ 104 w 357"/>
                <a:gd name="T1" fmla="*/ 253 h 264"/>
                <a:gd name="T2" fmla="*/ 133 w 357"/>
                <a:gd name="T3" fmla="*/ 264 h 264"/>
                <a:gd name="T4" fmla="*/ 161 w 357"/>
                <a:gd name="T5" fmla="*/ 253 h 264"/>
                <a:gd name="T6" fmla="*/ 341 w 357"/>
                <a:gd name="T7" fmla="*/ 72 h 264"/>
                <a:gd name="T8" fmla="*/ 341 w 357"/>
                <a:gd name="T9" fmla="*/ 15 h 264"/>
                <a:gd name="T10" fmla="*/ 285 w 357"/>
                <a:gd name="T11" fmla="*/ 15 h 264"/>
                <a:gd name="T12" fmla="*/ 133 w 357"/>
                <a:gd name="T13" fmla="*/ 168 h 264"/>
                <a:gd name="T14" fmla="*/ 72 w 357"/>
                <a:gd name="T15" fmla="*/ 107 h 264"/>
                <a:gd name="T16" fmla="*/ 15 w 357"/>
                <a:gd name="T17" fmla="*/ 107 h 264"/>
                <a:gd name="T18" fmla="*/ 15 w 357"/>
                <a:gd name="T19" fmla="*/ 164 h 264"/>
                <a:gd name="T20" fmla="*/ 104 w 357"/>
                <a:gd name="T21" fmla="*/ 25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264">
                  <a:moveTo>
                    <a:pt x="104" y="253"/>
                  </a:moveTo>
                  <a:cubicBezTo>
                    <a:pt x="112" y="260"/>
                    <a:pt x="122" y="264"/>
                    <a:pt x="133" y="264"/>
                  </a:cubicBezTo>
                  <a:cubicBezTo>
                    <a:pt x="143" y="264"/>
                    <a:pt x="153" y="260"/>
                    <a:pt x="161" y="253"/>
                  </a:cubicBezTo>
                  <a:cubicBezTo>
                    <a:pt x="341" y="72"/>
                    <a:pt x="341" y="72"/>
                    <a:pt x="341" y="72"/>
                  </a:cubicBezTo>
                  <a:cubicBezTo>
                    <a:pt x="357" y="56"/>
                    <a:pt x="357" y="31"/>
                    <a:pt x="341" y="15"/>
                  </a:cubicBezTo>
                  <a:cubicBezTo>
                    <a:pt x="326" y="0"/>
                    <a:pt x="301" y="0"/>
                    <a:pt x="285" y="15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56" y="91"/>
                    <a:pt x="31" y="91"/>
                    <a:pt x="15" y="107"/>
                  </a:cubicBezTo>
                  <a:cubicBezTo>
                    <a:pt x="0" y="123"/>
                    <a:pt x="0" y="148"/>
                    <a:pt x="15" y="164"/>
                  </a:cubicBezTo>
                  <a:lnTo>
                    <a:pt x="104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C67D9A66-6042-515F-F3B0-E7F8E410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2252663"/>
              <a:ext cx="115887" cy="87313"/>
            </a:xfrm>
            <a:custGeom>
              <a:avLst/>
              <a:gdLst>
                <a:gd name="T0" fmla="*/ 133 w 357"/>
                <a:gd name="T1" fmla="*/ 264 h 264"/>
                <a:gd name="T2" fmla="*/ 161 w 357"/>
                <a:gd name="T3" fmla="*/ 253 h 264"/>
                <a:gd name="T4" fmla="*/ 341 w 357"/>
                <a:gd name="T5" fmla="*/ 72 h 264"/>
                <a:gd name="T6" fmla="*/ 341 w 357"/>
                <a:gd name="T7" fmla="*/ 15 h 264"/>
                <a:gd name="T8" fmla="*/ 285 w 357"/>
                <a:gd name="T9" fmla="*/ 15 h 264"/>
                <a:gd name="T10" fmla="*/ 133 w 357"/>
                <a:gd name="T11" fmla="*/ 168 h 264"/>
                <a:gd name="T12" fmla="*/ 72 w 357"/>
                <a:gd name="T13" fmla="*/ 107 h 264"/>
                <a:gd name="T14" fmla="*/ 15 w 357"/>
                <a:gd name="T15" fmla="*/ 107 h 264"/>
                <a:gd name="T16" fmla="*/ 15 w 357"/>
                <a:gd name="T17" fmla="*/ 164 h 264"/>
                <a:gd name="T18" fmla="*/ 104 w 357"/>
                <a:gd name="T19" fmla="*/ 253 h 264"/>
                <a:gd name="T20" fmla="*/ 133 w 357"/>
                <a:gd name="T2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264">
                  <a:moveTo>
                    <a:pt x="133" y="264"/>
                  </a:moveTo>
                  <a:cubicBezTo>
                    <a:pt x="143" y="264"/>
                    <a:pt x="153" y="260"/>
                    <a:pt x="161" y="253"/>
                  </a:cubicBezTo>
                  <a:cubicBezTo>
                    <a:pt x="341" y="72"/>
                    <a:pt x="341" y="72"/>
                    <a:pt x="341" y="72"/>
                  </a:cubicBezTo>
                  <a:cubicBezTo>
                    <a:pt x="357" y="56"/>
                    <a:pt x="357" y="31"/>
                    <a:pt x="341" y="15"/>
                  </a:cubicBezTo>
                  <a:cubicBezTo>
                    <a:pt x="326" y="0"/>
                    <a:pt x="301" y="0"/>
                    <a:pt x="285" y="15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56" y="91"/>
                    <a:pt x="31" y="91"/>
                    <a:pt x="15" y="107"/>
                  </a:cubicBezTo>
                  <a:cubicBezTo>
                    <a:pt x="0" y="123"/>
                    <a:pt x="0" y="148"/>
                    <a:pt x="15" y="164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12" y="260"/>
                    <a:pt x="122" y="264"/>
                    <a:pt x="133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F22C6A6B-0078-59CB-E34D-3E8AADAAD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2398713"/>
              <a:ext cx="87312" cy="85725"/>
            </a:xfrm>
            <a:custGeom>
              <a:avLst/>
              <a:gdLst>
                <a:gd name="T0" fmla="*/ 16 w 269"/>
                <a:gd name="T1" fmla="*/ 253 h 264"/>
                <a:gd name="T2" fmla="*/ 44 w 269"/>
                <a:gd name="T3" fmla="*/ 264 h 264"/>
                <a:gd name="T4" fmla="*/ 72 w 269"/>
                <a:gd name="T5" fmla="*/ 253 h 264"/>
                <a:gd name="T6" fmla="*/ 134 w 269"/>
                <a:gd name="T7" fmla="*/ 191 h 264"/>
                <a:gd name="T8" fmla="*/ 196 w 269"/>
                <a:gd name="T9" fmla="*/ 253 h 264"/>
                <a:gd name="T10" fmla="*/ 225 w 269"/>
                <a:gd name="T11" fmla="*/ 264 h 264"/>
                <a:gd name="T12" fmla="*/ 253 w 269"/>
                <a:gd name="T13" fmla="*/ 253 h 264"/>
                <a:gd name="T14" fmla="*/ 253 w 269"/>
                <a:gd name="T15" fmla="*/ 196 h 264"/>
                <a:gd name="T16" fmla="*/ 191 w 269"/>
                <a:gd name="T17" fmla="*/ 134 h 264"/>
                <a:gd name="T18" fmla="*/ 253 w 269"/>
                <a:gd name="T19" fmla="*/ 72 h 264"/>
                <a:gd name="T20" fmla="*/ 253 w 269"/>
                <a:gd name="T21" fmla="*/ 15 h 264"/>
                <a:gd name="T22" fmla="*/ 196 w 269"/>
                <a:gd name="T23" fmla="*/ 15 h 264"/>
                <a:gd name="T24" fmla="*/ 134 w 269"/>
                <a:gd name="T25" fmla="*/ 77 h 264"/>
                <a:gd name="T26" fmla="*/ 72 w 269"/>
                <a:gd name="T27" fmla="*/ 15 h 264"/>
                <a:gd name="T28" fmla="*/ 16 w 269"/>
                <a:gd name="T29" fmla="*/ 15 h 264"/>
                <a:gd name="T30" fmla="*/ 16 w 269"/>
                <a:gd name="T31" fmla="*/ 72 h 264"/>
                <a:gd name="T32" fmla="*/ 78 w 269"/>
                <a:gd name="T33" fmla="*/ 134 h 264"/>
                <a:gd name="T34" fmla="*/ 16 w 269"/>
                <a:gd name="T35" fmla="*/ 196 h 264"/>
                <a:gd name="T36" fmla="*/ 16 w 269"/>
                <a:gd name="T37" fmla="*/ 25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264">
                  <a:moveTo>
                    <a:pt x="16" y="253"/>
                  </a:moveTo>
                  <a:cubicBezTo>
                    <a:pt x="24" y="260"/>
                    <a:pt x="34" y="264"/>
                    <a:pt x="44" y="264"/>
                  </a:cubicBezTo>
                  <a:cubicBezTo>
                    <a:pt x="54" y="264"/>
                    <a:pt x="65" y="260"/>
                    <a:pt x="72" y="253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204" y="260"/>
                    <a:pt x="214" y="264"/>
                    <a:pt x="225" y="264"/>
                  </a:cubicBezTo>
                  <a:cubicBezTo>
                    <a:pt x="235" y="264"/>
                    <a:pt x="245" y="260"/>
                    <a:pt x="253" y="253"/>
                  </a:cubicBezTo>
                  <a:cubicBezTo>
                    <a:pt x="269" y="237"/>
                    <a:pt x="269" y="212"/>
                    <a:pt x="253" y="196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69" y="56"/>
                    <a:pt x="269" y="31"/>
                    <a:pt x="253" y="15"/>
                  </a:cubicBezTo>
                  <a:cubicBezTo>
                    <a:pt x="237" y="0"/>
                    <a:pt x="212" y="0"/>
                    <a:pt x="196" y="15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57" y="0"/>
                    <a:pt x="31" y="0"/>
                    <a:pt x="16" y="15"/>
                  </a:cubicBezTo>
                  <a:cubicBezTo>
                    <a:pt x="0" y="31"/>
                    <a:pt x="0" y="56"/>
                    <a:pt x="16" y="72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212"/>
                    <a:pt x="0" y="237"/>
                    <a:pt x="16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18D67B1-D612-C0E3-8896-8A92563DE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6788" y="1939925"/>
              <a:ext cx="528637" cy="673100"/>
            </a:xfrm>
            <a:custGeom>
              <a:avLst/>
              <a:gdLst>
                <a:gd name="T0" fmla="*/ 1480 w 1616"/>
                <a:gd name="T1" fmla="*/ 0 h 2048"/>
                <a:gd name="T2" fmla="*/ 136 w 1616"/>
                <a:gd name="T3" fmla="*/ 0 h 2048"/>
                <a:gd name="T4" fmla="*/ 0 w 1616"/>
                <a:gd name="T5" fmla="*/ 136 h 2048"/>
                <a:gd name="T6" fmla="*/ 0 w 1616"/>
                <a:gd name="T7" fmla="*/ 1912 h 2048"/>
                <a:gd name="T8" fmla="*/ 136 w 1616"/>
                <a:gd name="T9" fmla="*/ 2048 h 2048"/>
                <a:gd name="T10" fmla="*/ 1480 w 1616"/>
                <a:gd name="T11" fmla="*/ 2048 h 2048"/>
                <a:gd name="T12" fmla="*/ 1616 w 1616"/>
                <a:gd name="T13" fmla="*/ 1912 h 2048"/>
                <a:gd name="T14" fmla="*/ 1616 w 1616"/>
                <a:gd name="T15" fmla="*/ 1480 h 2048"/>
                <a:gd name="T16" fmla="*/ 1616 w 1616"/>
                <a:gd name="T17" fmla="*/ 1398 h 2048"/>
                <a:gd name="T18" fmla="*/ 1616 w 1616"/>
                <a:gd name="T19" fmla="*/ 136 h 2048"/>
                <a:gd name="T20" fmla="*/ 1480 w 1616"/>
                <a:gd name="T21" fmla="*/ 0 h 2048"/>
                <a:gd name="T22" fmla="*/ 547 w 1616"/>
                <a:gd name="T23" fmla="*/ 80 h 2048"/>
                <a:gd name="T24" fmla="*/ 1069 w 1616"/>
                <a:gd name="T25" fmla="*/ 80 h 2048"/>
                <a:gd name="T26" fmla="*/ 1069 w 1616"/>
                <a:gd name="T27" fmla="*/ 243 h 2048"/>
                <a:gd name="T28" fmla="*/ 1024 w 1616"/>
                <a:gd name="T29" fmla="*/ 288 h 2048"/>
                <a:gd name="T30" fmla="*/ 592 w 1616"/>
                <a:gd name="T31" fmla="*/ 288 h 2048"/>
                <a:gd name="T32" fmla="*/ 547 w 1616"/>
                <a:gd name="T33" fmla="*/ 243 h 2048"/>
                <a:gd name="T34" fmla="*/ 547 w 1616"/>
                <a:gd name="T35" fmla="*/ 80 h 2048"/>
                <a:gd name="T36" fmla="*/ 1536 w 1616"/>
                <a:gd name="T37" fmla="*/ 1480 h 2048"/>
                <a:gd name="T38" fmla="*/ 1536 w 1616"/>
                <a:gd name="T39" fmla="*/ 1912 h 2048"/>
                <a:gd name="T40" fmla="*/ 1480 w 1616"/>
                <a:gd name="T41" fmla="*/ 1968 h 2048"/>
                <a:gd name="T42" fmla="*/ 136 w 1616"/>
                <a:gd name="T43" fmla="*/ 1968 h 2048"/>
                <a:gd name="T44" fmla="*/ 80 w 1616"/>
                <a:gd name="T45" fmla="*/ 1912 h 2048"/>
                <a:gd name="T46" fmla="*/ 80 w 1616"/>
                <a:gd name="T47" fmla="*/ 136 h 2048"/>
                <a:gd name="T48" fmla="*/ 136 w 1616"/>
                <a:gd name="T49" fmla="*/ 80 h 2048"/>
                <a:gd name="T50" fmla="*/ 467 w 1616"/>
                <a:gd name="T51" fmla="*/ 80 h 2048"/>
                <a:gd name="T52" fmla="*/ 467 w 1616"/>
                <a:gd name="T53" fmla="*/ 160 h 2048"/>
                <a:gd name="T54" fmla="*/ 200 w 1616"/>
                <a:gd name="T55" fmla="*/ 160 h 2048"/>
                <a:gd name="T56" fmla="*/ 160 w 1616"/>
                <a:gd name="T57" fmla="*/ 200 h 2048"/>
                <a:gd name="T58" fmla="*/ 160 w 1616"/>
                <a:gd name="T59" fmla="*/ 1848 h 2048"/>
                <a:gd name="T60" fmla="*/ 200 w 1616"/>
                <a:gd name="T61" fmla="*/ 1888 h 2048"/>
                <a:gd name="T62" fmla="*/ 648 w 1616"/>
                <a:gd name="T63" fmla="*/ 1888 h 2048"/>
                <a:gd name="T64" fmla="*/ 688 w 1616"/>
                <a:gd name="T65" fmla="*/ 1848 h 2048"/>
                <a:gd name="T66" fmla="*/ 648 w 1616"/>
                <a:gd name="T67" fmla="*/ 1808 h 2048"/>
                <a:gd name="T68" fmla="*/ 240 w 1616"/>
                <a:gd name="T69" fmla="*/ 1808 h 2048"/>
                <a:gd name="T70" fmla="*/ 240 w 1616"/>
                <a:gd name="T71" fmla="*/ 240 h 2048"/>
                <a:gd name="T72" fmla="*/ 467 w 1616"/>
                <a:gd name="T73" fmla="*/ 240 h 2048"/>
                <a:gd name="T74" fmla="*/ 467 w 1616"/>
                <a:gd name="T75" fmla="*/ 243 h 2048"/>
                <a:gd name="T76" fmla="*/ 592 w 1616"/>
                <a:gd name="T77" fmla="*/ 368 h 2048"/>
                <a:gd name="T78" fmla="*/ 1024 w 1616"/>
                <a:gd name="T79" fmla="*/ 368 h 2048"/>
                <a:gd name="T80" fmla="*/ 1149 w 1616"/>
                <a:gd name="T81" fmla="*/ 243 h 2048"/>
                <a:gd name="T82" fmla="*/ 1149 w 1616"/>
                <a:gd name="T83" fmla="*/ 240 h 2048"/>
                <a:gd name="T84" fmla="*/ 1376 w 1616"/>
                <a:gd name="T85" fmla="*/ 240 h 2048"/>
                <a:gd name="T86" fmla="*/ 1376 w 1616"/>
                <a:gd name="T87" fmla="*/ 1398 h 2048"/>
                <a:gd name="T88" fmla="*/ 1376 w 1616"/>
                <a:gd name="T89" fmla="*/ 1480 h 2048"/>
                <a:gd name="T90" fmla="*/ 1376 w 1616"/>
                <a:gd name="T91" fmla="*/ 1808 h 2048"/>
                <a:gd name="T92" fmla="*/ 968 w 1616"/>
                <a:gd name="T93" fmla="*/ 1808 h 2048"/>
                <a:gd name="T94" fmla="*/ 928 w 1616"/>
                <a:gd name="T95" fmla="*/ 1848 h 2048"/>
                <a:gd name="T96" fmla="*/ 968 w 1616"/>
                <a:gd name="T97" fmla="*/ 1888 h 2048"/>
                <a:gd name="T98" fmla="*/ 1416 w 1616"/>
                <a:gd name="T99" fmla="*/ 1888 h 2048"/>
                <a:gd name="T100" fmla="*/ 1456 w 1616"/>
                <a:gd name="T101" fmla="*/ 1848 h 2048"/>
                <a:gd name="T102" fmla="*/ 1456 w 1616"/>
                <a:gd name="T103" fmla="*/ 1480 h 2048"/>
                <a:gd name="T104" fmla="*/ 1456 w 1616"/>
                <a:gd name="T105" fmla="*/ 1398 h 2048"/>
                <a:gd name="T106" fmla="*/ 1456 w 1616"/>
                <a:gd name="T107" fmla="*/ 200 h 2048"/>
                <a:gd name="T108" fmla="*/ 1416 w 1616"/>
                <a:gd name="T109" fmla="*/ 160 h 2048"/>
                <a:gd name="T110" fmla="*/ 1149 w 1616"/>
                <a:gd name="T111" fmla="*/ 160 h 2048"/>
                <a:gd name="T112" fmla="*/ 1149 w 1616"/>
                <a:gd name="T113" fmla="*/ 80 h 2048"/>
                <a:gd name="T114" fmla="*/ 1480 w 1616"/>
                <a:gd name="T115" fmla="*/ 80 h 2048"/>
                <a:gd name="T116" fmla="*/ 1536 w 1616"/>
                <a:gd name="T117" fmla="*/ 136 h 2048"/>
                <a:gd name="T118" fmla="*/ 1536 w 1616"/>
                <a:gd name="T119" fmla="*/ 1398 h 2048"/>
                <a:gd name="T120" fmla="*/ 1536 w 1616"/>
                <a:gd name="T121" fmla="*/ 148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6" h="2048">
                  <a:moveTo>
                    <a:pt x="1480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87"/>
                    <a:pt x="61" y="2048"/>
                    <a:pt x="136" y="2048"/>
                  </a:cubicBezTo>
                  <a:cubicBezTo>
                    <a:pt x="1480" y="2048"/>
                    <a:pt x="1480" y="2048"/>
                    <a:pt x="1480" y="2048"/>
                  </a:cubicBezTo>
                  <a:cubicBezTo>
                    <a:pt x="1555" y="2048"/>
                    <a:pt x="1616" y="1987"/>
                    <a:pt x="1616" y="1912"/>
                  </a:cubicBezTo>
                  <a:cubicBezTo>
                    <a:pt x="1616" y="1480"/>
                    <a:pt x="1616" y="1480"/>
                    <a:pt x="1616" y="1480"/>
                  </a:cubicBezTo>
                  <a:cubicBezTo>
                    <a:pt x="1616" y="1398"/>
                    <a:pt x="1616" y="1398"/>
                    <a:pt x="1616" y="1398"/>
                  </a:cubicBezTo>
                  <a:cubicBezTo>
                    <a:pt x="1616" y="136"/>
                    <a:pt x="1616" y="136"/>
                    <a:pt x="1616" y="136"/>
                  </a:cubicBezTo>
                  <a:cubicBezTo>
                    <a:pt x="1616" y="61"/>
                    <a:pt x="1555" y="0"/>
                    <a:pt x="1480" y="0"/>
                  </a:cubicBezTo>
                  <a:close/>
                  <a:moveTo>
                    <a:pt x="547" y="80"/>
                  </a:moveTo>
                  <a:cubicBezTo>
                    <a:pt x="1069" y="80"/>
                    <a:pt x="1069" y="80"/>
                    <a:pt x="1069" y="80"/>
                  </a:cubicBezTo>
                  <a:cubicBezTo>
                    <a:pt x="1069" y="243"/>
                    <a:pt x="1069" y="243"/>
                    <a:pt x="1069" y="243"/>
                  </a:cubicBezTo>
                  <a:cubicBezTo>
                    <a:pt x="1069" y="268"/>
                    <a:pt x="1048" y="288"/>
                    <a:pt x="1024" y="288"/>
                  </a:cubicBezTo>
                  <a:cubicBezTo>
                    <a:pt x="592" y="288"/>
                    <a:pt x="592" y="288"/>
                    <a:pt x="592" y="288"/>
                  </a:cubicBezTo>
                  <a:cubicBezTo>
                    <a:pt x="568" y="288"/>
                    <a:pt x="547" y="268"/>
                    <a:pt x="547" y="243"/>
                  </a:cubicBezTo>
                  <a:lnTo>
                    <a:pt x="547" y="80"/>
                  </a:lnTo>
                  <a:close/>
                  <a:moveTo>
                    <a:pt x="1536" y="1480"/>
                  </a:moveTo>
                  <a:cubicBezTo>
                    <a:pt x="1536" y="1912"/>
                    <a:pt x="1536" y="1912"/>
                    <a:pt x="1536" y="1912"/>
                  </a:cubicBezTo>
                  <a:cubicBezTo>
                    <a:pt x="1536" y="1943"/>
                    <a:pt x="1511" y="1968"/>
                    <a:pt x="1480" y="1968"/>
                  </a:cubicBezTo>
                  <a:cubicBezTo>
                    <a:pt x="136" y="1968"/>
                    <a:pt x="136" y="1968"/>
                    <a:pt x="136" y="1968"/>
                  </a:cubicBezTo>
                  <a:cubicBezTo>
                    <a:pt x="105" y="1968"/>
                    <a:pt x="80" y="1943"/>
                    <a:pt x="80" y="1912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05"/>
                    <a:pt x="105" y="80"/>
                    <a:pt x="136" y="80"/>
                  </a:cubicBezTo>
                  <a:cubicBezTo>
                    <a:pt x="467" y="80"/>
                    <a:pt x="467" y="80"/>
                    <a:pt x="467" y="80"/>
                  </a:cubicBezTo>
                  <a:cubicBezTo>
                    <a:pt x="467" y="160"/>
                    <a:pt x="467" y="160"/>
                    <a:pt x="467" y="160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78" y="160"/>
                    <a:pt x="160" y="178"/>
                    <a:pt x="160" y="200"/>
                  </a:cubicBezTo>
                  <a:cubicBezTo>
                    <a:pt x="160" y="1848"/>
                    <a:pt x="160" y="1848"/>
                    <a:pt x="160" y="1848"/>
                  </a:cubicBezTo>
                  <a:cubicBezTo>
                    <a:pt x="160" y="1870"/>
                    <a:pt x="178" y="1888"/>
                    <a:pt x="200" y="1888"/>
                  </a:cubicBezTo>
                  <a:cubicBezTo>
                    <a:pt x="648" y="1888"/>
                    <a:pt x="648" y="1888"/>
                    <a:pt x="648" y="1888"/>
                  </a:cubicBezTo>
                  <a:cubicBezTo>
                    <a:pt x="670" y="1888"/>
                    <a:pt x="688" y="1870"/>
                    <a:pt x="688" y="1848"/>
                  </a:cubicBezTo>
                  <a:cubicBezTo>
                    <a:pt x="688" y="1826"/>
                    <a:pt x="670" y="1808"/>
                    <a:pt x="648" y="1808"/>
                  </a:cubicBezTo>
                  <a:cubicBezTo>
                    <a:pt x="240" y="1808"/>
                    <a:pt x="240" y="1808"/>
                    <a:pt x="240" y="1808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67" y="312"/>
                    <a:pt x="523" y="368"/>
                    <a:pt x="592" y="368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93" y="368"/>
                    <a:pt x="1149" y="312"/>
                    <a:pt x="1149" y="243"/>
                  </a:cubicBezTo>
                  <a:cubicBezTo>
                    <a:pt x="1149" y="240"/>
                    <a:pt x="1149" y="240"/>
                    <a:pt x="1149" y="240"/>
                  </a:cubicBezTo>
                  <a:cubicBezTo>
                    <a:pt x="1376" y="240"/>
                    <a:pt x="1376" y="240"/>
                    <a:pt x="1376" y="240"/>
                  </a:cubicBezTo>
                  <a:cubicBezTo>
                    <a:pt x="1376" y="1398"/>
                    <a:pt x="1376" y="1398"/>
                    <a:pt x="1376" y="1398"/>
                  </a:cubicBezTo>
                  <a:cubicBezTo>
                    <a:pt x="1376" y="1480"/>
                    <a:pt x="1376" y="1480"/>
                    <a:pt x="1376" y="1480"/>
                  </a:cubicBezTo>
                  <a:cubicBezTo>
                    <a:pt x="1376" y="1808"/>
                    <a:pt x="1376" y="1808"/>
                    <a:pt x="1376" y="1808"/>
                  </a:cubicBezTo>
                  <a:cubicBezTo>
                    <a:pt x="968" y="1808"/>
                    <a:pt x="968" y="1808"/>
                    <a:pt x="968" y="1808"/>
                  </a:cubicBezTo>
                  <a:cubicBezTo>
                    <a:pt x="946" y="1808"/>
                    <a:pt x="928" y="1826"/>
                    <a:pt x="928" y="1848"/>
                  </a:cubicBezTo>
                  <a:cubicBezTo>
                    <a:pt x="928" y="1870"/>
                    <a:pt x="946" y="1888"/>
                    <a:pt x="968" y="1888"/>
                  </a:cubicBezTo>
                  <a:cubicBezTo>
                    <a:pt x="1416" y="1888"/>
                    <a:pt x="1416" y="1888"/>
                    <a:pt x="1416" y="1888"/>
                  </a:cubicBezTo>
                  <a:cubicBezTo>
                    <a:pt x="1438" y="1888"/>
                    <a:pt x="1456" y="1870"/>
                    <a:pt x="1456" y="1848"/>
                  </a:cubicBezTo>
                  <a:cubicBezTo>
                    <a:pt x="1456" y="1480"/>
                    <a:pt x="1456" y="1480"/>
                    <a:pt x="1456" y="1480"/>
                  </a:cubicBezTo>
                  <a:cubicBezTo>
                    <a:pt x="1456" y="1398"/>
                    <a:pt x="1456" y="1398"/>
                    <a:pt x="1456" y="1398"/>
                  </a:cubicBezTo>
                  <a:cubicBezTo>
                    <a:pt x="1456" y="200"/>
                    <a:pt x="1456" y="200"/>
                    <a:pt x="1456" y="200"/>
                  </a:cubicBezTo>
                  <a:cubicBezTo>
                    <a:pt x="1456" y="178"/>
                    <a:pt x="1438" y="160"/>
                    <a:pt x="1416" y="160"/>
                  </a:cubicBezTo>
                  <a:cubicBezTo>
                    <a:pt x="1149" y="160"/>
                    <a:pt x="1149" y="160"/>
                    <a:pt x="1149" y="160"/>
                  </a:cubicBezTo>
                  <a:cubicBezTo>
                    <a:pt x="1149" y="80"/>
                    <a:pt x="1149" y="80"/>
                    <a:pt x="1149" y="80"/>
                  </a:cubicBezTo>
                  <a:cubicBezTo>
                    <a:pt x="1480" y="80"/>
                    <a:pt x="1480" y="80"/>
                    <a:pt x="1480" y="80"/>
                  </a:cubicBezTo>
                  <a:cubicBezTo>
                    <a:pt x="1511" y="80"/>
                    <a:pt x="1536" y="105"/>
                    <a:pt x="1536" y="136"/>
                  </a:cubicBezTo>
                  <a:cubicBezTo>
                    <a:pt x="1536" y="1398"/>
                    <a:pt x="1536" y="1398"/>
                    <a:pt x="1536" y="1398"/>
                  </a:cubicBezTo>
                  <a:lnTo>
                    <a:pt x="1536" y="1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1" name="Graphic 70" descr="Ui Ux with solid fill">
            <a:extLst>
              <a:ext uri="{FF2B5EF4-FFF2-40B4-BE49-F238E27FC236}">
                <a16:creationId xmlns:a16="http://schemas.microsoft.com/office/drawing/2014/main" id="{8BD9AB60-0247-0432-0A8F-86C6A31A5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611" y="1558029"/>
            <a:ext cx="914400" cy="9144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D256476-B98D-7E7E-89BB-200A32DEBE46}"/>
              </a:ext>
            </a:extLst>
          </p:cNvPr>
          <p:cNvSpPr/>
          <p:nvPr/>
        </p:nvSpPr>
        <p:spPr>
          <a:xfrm rot="16200000">
            <a:off x="-697804" y="3013501"/>
            <a:ext cx="3847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22225">
                  <a:solidFill>
                    <a:srgbClr val="1961AE"/>
                  </a:solidFill>
                  <a:prstDash val="solid"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Applicants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3CA83C-50ED-C35A-6218-ED295550BA17}"/>
              </a:ext>
            </a:extLst>
          </p:cNvPr>
          <p:cNvSpPr/>
          <p:nvPr/>
        </p:nvSpPr>
        <p:spPr>
          <a:xfrm rot="16200000">
            <a:off x="5042210" y="2942975"/>
            <a:ext cx="3507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22225">
                  <a:solidFill>
                    <a:srgbClr val="1961AE"/>
                  </a:solidFill>
                  <a:prstDash val="solid"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Applicable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574474-2EAB-FA71-11CE-42B39D04F18C}"/>
              </a:ext>
            </a:extLst>
          </p:cNvPr>
          <p:cNvSpPr/>
          <p:nvPr/>
        </p:nvSpPr>
        <p:spPr>
          <a:xfrm>
            <a:off x="7387465" y="1293030"/>
            <a:ext cx="3697876" cy="1505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F00484-64A2-8DAA-9163-7685D5E54399}"/>
              </a:ext>
            </a:extLst>
          </p:cNvPr>
          <p:cNvSpPr/>
          <p:nvPr/>
        </p:nvSpPr>
        <p:spPr>
          <a:xfrm>
            <a:off x="7387466" y="2854695"/>
            <a:ext cx="3697876" cy="1089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Impactful Experience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9DA4A8-6631-2D45-9D91-EDE6330C7537}"/>
              </a:ext>
            </a:extLst>
          </p:cNvPr>
          <p:cNvSpPr/>
          <p:nvPr/>
        </p:nvSpPr>
        <p:spPr>
          <a:xfrm>
            <a:off x="7387465" y="4020625"/>
            <a:ext cx="3697877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question is intended for applicants who have overcome major challenges or obstacles. 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background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background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setting 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Educational experiences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general life circumstances</a:t>
            </a:r>
          </a:p>
        </p:txBody>
      </p:sp>
      <p:pic>
        <p:nvPicPr>
          <p:cNvPr id="80" name="Graphic 79" descr="Playbook with solid fill">
            <a:extLst>
              <a:ext uri="{FF2B5EF4-FFF2-40B4-BE49-F238E27FC236}">
                <a16:creationId xmlns:a16="http://schemas.microsoft.com/office/drawing/2014/main" id="{73C43481-B2DF-2C4F-5862-0DFAB7E31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1618" y="1484577"/>
            <a:ext cx="1089570" cy="10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90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8734F1C-481F-435A-97CC-C6A6173821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376" y="0"/>
            <a:ext cx="584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35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C3E7B-35FE-A414-7A71-6D5E784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00" y="574706"/>
            <a:ext cx="11182349" cy="620712"/>
          </a:xfrm>
        </p:spPr>
        <p:txBody>
          <a:bodyPr/>
          <a:lstStyle/>
          <a:p>
            <a:r>
              <a:rPr lang="en-US" sz="4000"/>
              <a:t>Geographic Preferences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DA7C7D-2924-C350-4D89-036D88D5543C}"/>
              </a:ext>
            </a:extLst>
          </p:cNvPr>
          <p:cNvSpPr/>
          <p:nvPr/>
        </p:nvSpPr>
        <p:spPr>
          <a:xfrm>
            <a:off x="1532434" y="1316193"/>
            <a:ext cx="2772600" cy="1505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17280-572C-5727-AD19-F1C109C86320}"/>
              </a:ext>
            </a:extLst>
          </p:cNvPr>
          <p:cNvSpPr/>
          <p:nvPr/>
        </p:nvSpPr>
        <p:spPr>
          <a:xfrm>
            <a:off x="4403114" y="1316193"/>
            <a:ext cx="2772600" cy="150505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0A017F-5EF3-6708-102C-61E30F91D22C}"/>
              </a:ext>
            </a:extLst>
          </p:cNvPr>
          <p:cNvSpPr/>
          <p:nvPr/>
        </p:nvSpPr>
        <p:spPr>
          <a:xfrm>
            <a:off x="1532433" y="2877858"/>
            <a:ext cx="2772599" cy="1089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Geographic Preference Divisions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(up to 3)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B4A1F5-BEAC-8100-DDE1-3DC8504FDF0B}"/>
              </a:ext>
            </a:extLst>
          </p:cNvPr>
          <p:cNvSpPr/>
          <p:nvPr/>
        </p:nvSpPr>
        <p:spPr>
          <a:xfrm>
            <a:off x="4403115" y="2877858"/>
            <a:ext cx="2772598" cy="108957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Setting Preference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66975E-1402-38A9-FA10-172D9A558A14}"/>
              </a:ext>
            </a:extLst>
          </p:cNvPr>
          <p:cNvSpPr/>
          <p:nvPr/>
        </p:nvSpPr>
        <p:spPr>
          <a:xfrm>
            <a:off x="1532434" y="4043788"/>
            <a:ext cx="2772598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21285" marR="0" lvl="0" indent="-1212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 up to three geographic divisions; using US census divisions OR indicate no preference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1285" marR="0" lvl="0" indent="-1212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description to provide explanation for each 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92F6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2A0E5A-D1BD-5864-7345-AB5D085DE561}"/>
              </a:ext>
            </a:extLst>
          </p:cNvPr>
          <p:cNvSpPr/>
          <p:nvPr/>
        </p:nvSpPr>
        <p:spPr>
          <a:xfrm>
            <a:off x="4403114" y="4043788"/>
            <a:ext cx="2772597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Indicate a degree of preference from urban to rural setting OR indicate no preference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description to provide explanation </a:t>
            </a:r>
          </a:p>
          <a:p>
            <a:pPr marL="121917" marR="0" lvl="0" indent="-12191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Urban, urban/suburban, suburban, suburban/rural, rural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D256476-B98D-7E7E-89BB-200A32DEBE46}"/>
              </a:ext>
            </a:extLst>
          </p:cNvPr>
          <p:cNvSpPr/>
          <p:nvPr/>
        </p:nvSpPr>
        <p:spPr>
          <a:xfrm rot="16200000">
            <a:off x="-906351" y="3077670"/>
            <a:ext cx="3847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22225">
                  <a:solidFill>
                    <a:srgbClr val="1961AE"/>
                  </a:solidFill>
                  <a:prstDash val="solid"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Applicants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574474-2EAB-FA71-11CE-42B39D04F18C}"/>
              </a:ext>
            </a:extLst>
          </p:cNvPr>
          <p:cNvSpPr/>
          <p:nvPr/>
        </p:nvSpPr>
        <p:spPr>
          <a:xfrm>
            <a:off x="7272070" y="1310826"/>
            <a:ext cx="4445796" cy="1505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F00484-64A2-8DAA-9163-7685D5E54399}"/>
              </a:ext>
            </a:extLst>
          </p:cNvPr>
          <p:cNvSpPr/>
          <p:nvPr/>
        </p:nvSpPr>
        <p:spPr>
          <a:xfrm>
            <a:off x="7281437" y="2877857"/>
            <a:ext cx="4436429" cy="1089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 Standardization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9DA4A8-6631-2D45-9D91-EDE6330C7537}"/>
              </a:ext>
            </a:extLst>
          </p:cNvPr>
          <p:cNvSpPr/>
          <p:nvPr/>
        </p:nvSpPr>
        <p:spPr>
          <a:xfrm>
            <a:off x="7273793" y="4043788"/>
            <a:ext cx="2746499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Collection of all location information: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Postal Code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Setting</a:t>
            </a:r>
          </a:p>
        </p:txBody>
      </p:sp>
      <p:pic>
        <p:nvPicPr>
          <p:cNvPr id="4" name="Graphic 3" descr="Map with pin with solid fill">
            <a:extLst>
              <a:ext uri="{FF2B5EF4-FFF2-40B4-BE49-F238E27FC236}">
                <a16:creationId xmlns:a16="http://schemas.microsoft.com/office/drawing/2014/main" id="{8256CE81-33E8-1679-7AC4-438951549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710" y="1529379"/>
            <a:ext cx="1010042" cy="1010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F814A-9487-10CC-3DE5-649DA41227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132" y="494737"/>
            <a:ext cx="3291017" cy="3291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63F0B-1389-A414-8B7F-FC6CD67AD0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118" y="915505"/>
            <a:ext cx="2295699" cy="22956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70436D-A5A4-4C0E-A8C3-9207D52090C4}"/>
              </a:ext>
            </a:extLst>
          </p:cNvPr>
          <p:cNvSpPr/>
          <p:nvPr/>
        </p:nvSpPr>
        <p:spPr>
          <a:xfrm>
            <a:off x="10020293" y="4043420"/>
            <a:ext cx="1697574" cy="187996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Applies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Hometown(s)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92F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909133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5C6F8F-9756-AA1C-2290-82F47738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688123"/>
            <a:ext cx="11019692" cy="4431323"/>
          </a:xfrm>
        </p:spPr>
        <p:txBody>
          <a:bodyPr/>
          <a:lstStyle/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Standardizing/structuring the collection:</a:t>
            </a:r>
          </a:p>
          <a:p>
            <a:pPr marL="912495" lvl="1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Higher education institution and field of study (replacing open/free text entry).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912495" lvl="1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Honors, awards, and memberships (replacing open/free text entry).</a:t>
            </a:r>
          </a:p>
          <a:p>
            <a:pPr marL="912495" lvl="1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  <a:cs typeface="Arial"/>
              </a:rPr>
              <a:t>Medical education interruptions (moved and updated language).</a:t>
            </a:r>
          </a:p>
          <a:p>
            <a:pPr marL="912495" lvl="1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Board and healthcare-related certifications.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1318895" lvl="2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Removing separate collection of ACLS, PALS, BLS.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Collecting only languages applicants have good or better proficiency (including English).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Reduce limit on Hometowns from 5 to 3.</a:t>
            </a:r>
            <a:endParaRPr lang="en-US" sz="2000">
              <a:solidFill>
                <a:schemeClr val="accent3"/>
              </a:solidFill>
              <a:cs typeface="Arial"/>
            </a:endParaRPr>
          </a:p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3"/>
                </a:solidFill>
              </a:rPr>
              <a:t>Hobbies and interests being collected again in Experiences section as a standalone question.</a:t>
            </a:r>
            <a:endParaRPr lang="en-US" sz="2000">
              <a:solidFill>
                <a:schemeClr val="accent3"/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F973B-AAA2-E203-97C3-755B77E9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62" y="580270"/>
            <a:ext cx="12606170" cy="620712"/>
          </a:xfrm>
        </p:spPr>
        <p:txBody>
          <a:bodyPr/>
          <a:lstStyle/>
          <a:p>
            <a:r>
              <a:rPr lang="en-US" sz="3400">
                <a:solidFill>
                  <a:schemeClr val="accent3"/>
                </a:solidFill>
              </a:rPr>
              <a:t>Summary of </a:t>
            </a:r>
            <a:r>
              <a:rPr lang="en-US" sz="3400" err="1">
                <a:solidFill>
                  <a:schemeClr val="accent3"/>
                </a:solidFill>
              </a:rPr>
              <a:t>MyERAS</a:t>
            </a:r>
            <a:r>
              <a:rPr lang="en-US" sz="3400">
                <a:solidFill>
                  <a:schemeClr val="accent3"/>
                </a:solidFill>
              </a:rPr>
              <a:t> 2025 Changes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C60266-28D4-4F80-7B1B-F7077CE1CDCB}"/>
              </a:ext>
            </a:extLst>
          </p:cNvPr>
          <p:cNvSpPr>
            <a:spLocks noChangeAspect="1"/>
          </p:cNvSpPr>
          <p:nvPr/>
        </p:nvSpPr>
        <p:spPr bwMode="auto">
          <a:xfrm>
            <a:off x="241029" y="119035"/>
            <a:ext cx="1280160" cy="1280160"/>
          </a:xfrm>
          <a:prstGeom prst="ellipse">
            <a:avLst/>
          </a:prstGeom>
          <a:solidFill>
            <a:srgbClr val="5F249F">
              <a:lumMod val="20000"/>
              <a:lumOff val="80000"/>
              <a:alpha val="35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92F6D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5" descr="A computer screen with a purple line on it&#10;&#10;Description automatically generated">
            <a:extLst>
              <a:ext uri="{FF2B5EF4-FFF2-40B4-BE49-F238E27FC236}">
                <a16:creationId xmlns:a16="http://schemas.microsoft.com/office/drawing/2014/main" id="{DC95B8CE-C523-699A-5FAE-FB87B46BD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1" y="475128"/>
            <a:ext cx="702310" cy="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35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70-0C53-425A-8B06-1EF08637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176"/>
            <a:ext cx="12192000" cy="1325563"/>
          </a:xfrm>
        </p:spPr>
        <p:txBody>
          <a:bodyPr/>
          <a:lstStyle/>
          <a:p>
            <a:pPr algn="ctr"/>
            <a:r>
              <a:rPr lang="en-US" sz="4000" dirty="0"/>
              <a:t>Why C-L Psychiatry: So Many Facets!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60E0-9838-46CC-951D-667B232A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9" y="1282754"/>
            <a:ext cx="5597311" cy="5352176"/>
          </a:xfrm>
        </p:spPr>
        <p:txBody>
          <a:bodyPr>
            <a:normAutofit/>
          </a:bodyPr>
          <a:lstStyle/>
          <a:p>
            <a:r>
              <a:rPr lang="en-US" sz="3000" dirty="0"/>
              <a:t>Inpatient Consults (general)</a:t>
            </a:r>
          </a:p>
          <a:p>
            <a:r>
              <a:rPr lang="en-US" sz="3000" dirty="0"/>
              <a:t>Emergency Psychiatry</a:t>
            </a:r>
          </a:p>
          <a:p>
            <a:r>
              <a:rPr lang="en-US" sz="3000" dirty="0"/>
              <a:t>Women’s Mental Health, Perinatal Psychiatry</a:t>
            </a:r>
          </a:p>
          <a:p>
            <a:r>
              <a:rPr lang="en-US" sz="3000" dirty="0"/>
              <a:t>Psycho-Oncology</a:t>
            </a:r>
          </a:p>
          <a:p>
            <a:r>
              <a:rPr lang="en-US" sz="3000" dirty="0"/>
              <a:t>Transplant Psychiatry</a:t>
            </a:r>
          </a:p>
          <a:p>
            <a:r>
              <a:rPr lang="en-US" sz="3000" dirty="0"/>
              <a:t>Cardiac Psychiatry</a:t>
            </a:r>
          </a:p>
          <a:p>
            <a:r>
              <a:rPr lang="en-US" sz="3000" dirty="0"/>
              <a:t>Neuropsychiatry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DB6354-4914-4799-820E-92A1614F6AB8}"/>
              </a:ext>
            </a:extLst>
          </p:cNvPr>
          <p:cNvSpPr txBox="1">
            <a:spLocks/>
          </p:cNvSpPr>
          <p:nvPr/>
        </p:nvSpPr>
        <p:spPr>
          <a:xfrm>
            <a:off x="6096000" y="1282754"/>
            <a:ext cx="5597311" cy="535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Addictions Consults</a:t>
            </a:r>
          </a:p>
          <a:p>
            <a:r>
              <a:rPr lang="en-US" sz="3000" dirty="0"/>
              <a:t>Pain Psychiatry</a:t>
            </a:r>
          </a:p>
          <a:p>
            <a:r>
              <a:rPr lang="en-US" sz="3000" dirty="0"/>
              <a:t>Burns/Trauma Psychiatry</a:t>
            </a:r>
          </a:p>
          <a:p>
            <a:r>
              <a:rPr lang="en-US" sz="3000" dirty="0"/>
              <a:t>HIV/AIDS Psychiatry</a:t>
            </a:r>
          </a:p>
          <a:p>
            <a:r>
              <a:rPr lang="en-US" sz="3000" dirty="0"/>
              <a:t>Pediatric C-L</a:t>
            </a:r>
          </a:p>
          <a:p>
            <a:r>
              <a:rPr lang="en-US" sz="3000" dirty="0"/>
              <a:t>Proactive C-L</a:t>
            </a:r>
          </a:p>
          <a:p>
            <a:r>
              <a:rPr lang="en-US" sz="3000" dirty="0"/>
              <a:t>Integrated and Collaborative Care</a:t>
            </a:r>
          </a:p>
          <a:p>
            <a:r>
              <a:rPr lang="en-US" sz="3000" dirty="0"/>
              <a:t>Palliative Care</a:t>
            </a:r>
          </a:p>
          <a:p>
            <a:r>
              <a:rPr lang="en-US" sz="3000" dirty="0"/>
              <a:t>Geriatric Psychiatry</a:t>
            </a:r>
          </a:p>
        </p:txBody>
      </p:sp>
    </p:spTree>
    <p:extLst>
      <p:ext uri="{BB962C8B-B14F-4D97-AF65-F5344CB8AC3E}">
        <p14:creationId xmlns:p14="http://schemas.microsoft.com/office/powerpoint/2010/main" val="127494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Text"/>
          <p:cNvSpPr txBox="1"/>
          <p:nvPr/>
        </p:nvSpPr>
        <p:spPr>
          <a:xfrm>
            <a:off x="579292" y="448740"/>
            <a:ext cx="63593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to Programs</a:t>
            </a:r>
          </a:p>
        </p:txBody>
      </p:sp>
      <p:sp>
        <p:nvSpPr>
          <p:cNvPr id="17" name="Footer Text"/>
          <p:cNvSpPr txBox="1"/>
          <p:nvPr/>
        </p:nvSpPr>
        <p:spPr>
          <a:xfrm>
            <a:off x="2315849" y="2230839"/>
            <a:ext cx="475604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body"/>
                <a:ea typeface="+mn-ea"/>
                <a:cs typeface="+mn-cs"/>
              </a:rPr>
              <a:t>July Cycle Fellowship Application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body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body"/>
                <a:ea typeface="+mn-ea"/>
                <a:cs typeface="+mn-cs"/>
              </a:rPr>
              <a:t>Openings: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body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body"/>
                <a:ea typeface="+mn-ea"/>
                <a:cs typeface="Arial"/>
              </a:rPr>
              <a:t>Applicant opening – July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bod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bod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body"/>
                <a:ea typeface="+mn-ea"/>
                <a:cs typeface="Arial"/>
              </a:rPr>
              <a:t>Program Opening – July 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6C276-3B29-4218-B357-F6EC5DB6F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051" y="2585169"/>
            <a:ext cx="4622783" cy="157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Doctor female with solid fill">
            <a:extLst>
              <a:ext uri="{FF2B5EF4-FFF2-40B4-BE49-F238E27FC236}">
                <a16:creationId xmlns:a16="http://schemas.microsoft.com/office/drawing/2014/main" id="{2354C8DB-0E5C-4F14-950B-B1156E9AE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59" y="2881320"/>
            <a:ext cx="1293859" cy="1242353"/>
          </a:xfrm>
          <a:prstGeom prst="rect">
            <a:avLst/>
          </a:prstGeom>
        </p:spPr>
      </p:pic>
      <p:pic>
        <p:nvPicPr>
          <p:cNvPr id="9" name="Graphic 8" descr="Address Book with solid fill">
            <a:extLst>
              <a:ext uri="{FF2B5EF4-FFF2-40B4-BE49-F238E27FC236}">
                <a16:creationId xmlns:a16="http://schemas.microsoft.com/office/drawing/2014/main" id="{C1365C6C-99FD-4E8E-94C1-13FC58CA5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412" y="4473595"/>
            <a:ext cx="999553" cy="1083099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H="1" flipV="1">
            <a:off x="5309937" y="3104720"/>
            <a:ext cx="2269141" cy="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7579077" y="2881320"/>
            <a:ext cx="446800" cy="446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0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5D40-2E14-42E9-A7A6-A2A4DCA137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25076" cy="6197600"/>
          </a:xfrm>
          <a:prstGeom prst="rect">
            <a:avLst/>
          </a:prstGeom>
        </p:spPr>
      </p:pic>
      <p:sp>
        <p:nvSpPr>
          <p:cNvPr id="12" name="Footer Text"/>
          <p:cNvSpPr txBox="1"/>
          <p:nvPr/>
        </p:nvSpPr>
        <p:spPr>
          <a:xfrm>
            <a:off x="6604000" y="1410773"/>
            <a:ext cx="50800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Participating Programs &amp; Specialties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4641283" y="5378766"/>
            <a:ext cx="32388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Text"/>
          <p:cNvSpPr txBox="1"/>
          <p:nvPr/>
        </p:nvSpPr>
        <p:spPr>
          <a:xfrm>
            <a:off x="6767350" y="4005898"/>
            <a:ext cx="3201840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participating Residency Specialties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 participating Fellowship Specialties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55838" y="5113894"/>
            <a:ext cx="446800" cy="446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263365" y="1774150"/>
            <a:ext cx="3539273" cy="3535680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2896B-CBD1-453B-B6DA-3F73E441BB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78" y="2359611"/>
            <a:ext cx="2407845" cy="23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7ACE0-C3CB-C635-FD43-C237E5805B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79675" cy="6166338"/>
          </a:xfrm>
          <a:prstGeom prst="rect">
            <a:avLst/>
          </a:prstGeom>
        </p:spPr>
      </p:pic>
      <p:sp>
        <p:nvSpPr>
          <p:cNvPr id="12" name="Footer Text"/>
          <p:cNvSpPr txBox="1"/>
          <p:nvPr/>
        </p:nvSpPr>
        <p:spPr>
          <a:xfrm>
            <a:off x="6972490" y="1854971"/>
            <a:ext cx="462810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Listings in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MyERAS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4056217" y="4432536"/>
            <a:ext cx="27148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Text"/>
          <p:cNvSpPr txBox="1"/>
          <p:nvPr/>
        </p:nvSpPr>
        <p:spPr>
          <a:xfrm>
            <a:off x="6972490" y="3429000"/>
            <a:ext cx="32018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criteria or document requirements each program is seeking in their applicants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770772" y="4167664"/>
            <a:ext cx="446800" cy="446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Text"/>
          <p:cNvSpPr txBox="1"/>
          <p:nvPr/>
        </p:nvSpPr>
        <p:spPr>
          <a:xfrm>
            <a:off x="827523" y="524046"/>
            <a:ext cx="44323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Interviewing &amp; Matching with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3302B-CCBA-4B51-BB14-C714050363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7638" y="395458"/>
            <a:ext cx="6164673" cy="553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 flipH="1" flipV="1">
            <a:off x="4535255" y="3762444"/>
            <a:ext cx="1616075" cy="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Text"/>
          <p:cNvSpPr txBox="1"/>
          <p:nvPr/>
        </p:nvSpPr>
        <p:spPr>
          <a:xfrm>
            <a:off x="278249" y="3277838"/>
            <a:ext cx="401637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Documents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Interviews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Upcoming Match Events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5F24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51330" y="3539044"/>
            <a:ext cx="446800" cy="446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7083E-04B6-5CD9-A853-0DCEE694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20" y="1332505"/>
            <a:ext cx="8980046" cy="4767262"/>
          </a:xfrm>
        </p:spPr>
        <p:txBody>
          <a:bodyPr/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3"/>
                </a:solidFill>
              </a:rPr>
              <a:t>All Thalamus products are entirely free to applicants.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Majority of program interviews will be managed in Thalamus.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Virtual, hybrid and in-person interviews.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Web + mobile versions to schedule anywhere at anytime.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ERAS integration enables early account access.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587DFE-7899-7982-DA25-F607AECD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3"/>
                </a:solidFill>
              </a:rPr>
              <a:t>What can applicants expect for Thalamus in ERAS 2025?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0BF85-BEF0-D5D9-CD44-BA62D179E452}"/>
              </a:ext>
            </a:extLst>
          </p:cNvPr>
          <p:cNvGrpSpPr/>
          <p:nvPr/>
        </p:nvGrpSpPr>
        <p:grpSpPr>
          <a:xfrm>
            <a:off x="9978390" y="1332505"/>
            <a:ext cx="2118236" cy="4615094"/>
            <a:chOff x="9676392" y="1378225"/>
            <a:chExt cx="2118236" cy="4615094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0C4EECB-5A57-89DB-BEEB-57F03D8DA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392" y="1378225"/>
              <a:ext cx="2118236" cy="461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35B21C-1BBF-32CC-4DEA-57811475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5240" y="1762540"/>
              <a:ext cx="1002603" cy="298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1393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3CFD-3900-442D-9A83-7920A9FA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95" y="3322969"/>
            <a:ext cx="6899562" cy="1944914"/>
          </a:xfrm>
        </p:spPr>
        <p:txBody>
          <a:bodyPr>
            <a:normAutofit fontScale="90000"/>
          </a:bodyPr>
          <a:lstStyle/>
          <a:p>
            <a:r>
              <a:rPr lang="en-US" sz="7200"/>
              <a:t>ERAS Resources</a:t>
            </a:r>
          </a:p>
        </p:txBody>
      </p:sp>
    </p:spTree>
    <p:extLst>
      <p:ext uri="{BB962C8B-B14F-4D97-AF65-F5344CB8AC3E}">
        <p14:creationId xmlns:p14="http://schemas.microsoft.com/office/powerpoint/2010/main" val="291972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ED3-7D8A-4C8E-BE70-BED8C699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the Application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28918-55C5-4919-BE35-EA13518E4FA4}"/>
              </a:ext>
            </a:extLst>
          </p:cNvPr>
          <p:cNvSpPr txBox="1"/>
          <p:nvPr/>
        </p:nvSpPr>
        <p:spPr>
          <a:xfrm>
            <a:off x="3472620" y="1961200"/>
            <a:ext cx="1688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MyERAS User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793A0-C4DB-4303-B49B-F92077E145B8}"/>
              </a:ext>
            </a:extLst>
          </p:cNvPr>
          <p:cNvSpPr txBox="1"/>
          <p:nvPr/>
        </p:nvSpPr>
        <p:spPr>
          <a:xfrm>
            <a:off x="9420666" y="1980818"/>
            <a:ext cx="255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 Application Checklist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8A61-15FD-436A-B95B-F3976527B5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666" y="2405317"/>
            <a:ext cx="2277647" cy="2490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3CC4B4-DBA3-4645-9A4F-9FFC663FD3BC}"/>
              </a:ext>
            </a:extLst>
          </p:cNvPr>
          <p:cNvSpPr txBox="1"/>
          <p:nvPr/>
        </p:nvSpPr>
        <p:spPr>
          <a:xfrm>
            <a:off x="5943350" y="2670247"/>
            <a:ext cx="2940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FAQs for ERAS Fellowship Applicants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2668C-4637-45EC-B8FD-769562921DE9}"/>
              </a:ext>
            </a:extLst>
          </p:cNvPr>
          <p:cNvSpPr txBox="1"/>
          <p:nvPr/>
        </p:nvSpPr>
        <p:spPr>
          <a:xfrm>
            <a:off x="1000490" y="2405317"/>
            <a:ext cx="1688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 Timeline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6AA519-75DF-4601-ABC9-A7EE93A8641A}"/>
              </a:ext>
            </a:extLst>
          </p:cNvPr>
          <p:cNvSpPr/>
          <p:nvPr/>
        </p:nvSpPr>
        <p:spPr>
          <a:xfrm>
            <a:off x="613382" y="5845558"/>
            <a:ext cx="10965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https://students-residents.aamc.org/applying-fellowships-eras/applying-fellowships-eras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CD9145-7638-444B-BB38-323A54EDD5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44" y="2824598"/>
            <a:ext cx="2255683" cy="2347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2334A-7A44-5A1E-638A-5C9028B023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350" y="3096984"/>
            <a:ext cx="3117284" cy="2054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D46DE-FA8C-9B8F-3BD6-02A52A452F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206" y="2392279"/>
            <a:ext cx="2657890" cy="23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D5DA-25D0-7012-92A4-21B7B749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10" y="365125"/>
            <a:ext cx="10754590" cy="54927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0000"/>
                </a:solidFill>
              </a:rPr>
              <a:t>For more information: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EB142BEC-30D8-07F6-14CC-3177578578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06" y="1748154"/>
            <a:ext cx="3081338" cy="375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90174-C3A0-BFC2-7248-80013AC89036}"/>
              </a:ext>
            </a:extLst>
          </p:cNvPr>
          <p:cNvSpPr txBox="1"/>
          <p:nvPr/>
        </p:nvSpPr>
        <p:spPr>
          <a:xfrm>
            <a:off x="599210" y="1012603"/>
            <a:ext cx="334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Supplemental ERAS Application Data and Reports: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33D1-9858-F13E-DDB3-99CF045AEA57}"/>
              </a:ext>
            </a:extLst>
          </p:cNvPr>
          <p:cNvSpPr txBox="1"/>
          <p:nvPr/>
        </p:nvSpPr>
        <p:spPr>
          <a:xfrm>
            <a:off x="4178807" y="993481"/>
            <a:ext cx="29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New in the 2025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2389D-B093-D078-0380-219A0A443B56}"/>
              </a:ext>
            </a:extLst>
          </p:cNvPr>
          <p:cNvSpPr txBox="1"/>
          <p:nvPr/>
        </p:nvSpPr>
        <p:spPr>
          <a:xfrm>
            <a:off x="7530084" y="993433"/>
            <a:ext cx="334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MyERAS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BB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 and Program Signaling for ERAS 2025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C72CB88-5EBA-5FDF-5ED5-8E06C6282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907" y="1748325"/>
            <a:ext cx="3081261" cy="3759029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9C2F11D3-21BE-68B6-3402-DA263A9AE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731" y="1748327"/>
            <a:ext cx="3081261" cy="37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3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3A70"/>
                </a:solidFill>
              </a:rPr>
              <a:t>Additional Assistance</a:t>
            </a:r>
          </a:p>
        </p:txBody>
      </p:sp>
      <p:sp>
        <p:nvSpPr>
          <p:cNvPr id="69" name="Freeform 22"/>
          <p:cNvSpPr>
            <a:spLocks noEditPoints="1"/>
          </p:cNvSpPr>
          <p:nvPr/>
        </p:nvSpPr>
        <p:spPr bwMode="auto">
          <a:xfrm>
            <a:off x="8203272" y="2241883"/>
            <a:ext cx="545280" cy="751597"/>
          </a:xfrm>
          <a:custGeom>
            <a:avLst/>
            <a:gdLst>
              <a:gd name="T0" fmla="*/ 443 w 2364"/>
              <a:gd name="T1" fmla="*/ 2234 h 3072"/>
              <a:gd name="T2" fmla="*/ 1920 w 2364"/>
              <a:gd name="T3" fmla="*/ 2513 h 3072"/>
              <a:gd name="T4" fmla="*/ 2216 w 2364"/>
              <a:gd name="T5" fmla="*/ 2234 h 3072"/>
              <a:gd name="T6" fmla="*/ 2213 w 2364"/>
              <a:gd name="T7" fmla="*/ 2833 h 3072"/>
              <a:gd name="T8" fmla="*/ 2188 w 2364"/>
              <a:gd name="T9" fmla="*/ 2909 h 3072"/>
              <a:gd name="T10" fmla="*/ 2144 w 2364"/>
              <a:gd name="T11" fmla="*/ 2976 h 3072"/>
              <a:gd name="T12" fmla="*/ 2081 w 2364"/>
              <a:gd name="T13" fmla="*/ 3027 h 3072"/>
              <a:gd name="T14" fmla="*/ 2005 w 2364"/>
              <a:gd name="T15" fmla="*/ 3060 h 3072"/>
              <a:gd name="T16" fmla="*/ 1920 w 2364"/>
              <a:gd name="T17" fmla="*/ 3072 h 3072"/>
              <a:gd name="T18" fmla="*/ 400 w 2364"/>
              <a:gd name="T19" fmla="*/ 3069 h 3072"/>
              <a:gd name="T20" fmla="*/ 319 w 2364"/>
              <a:gd name="T21" fmla="*/ 3046 h 3072"/>
              <a:gd name="T22" fmla="*/ 250 w 2364"/>
              <a:gd name="T23" fmla="*/ 3003 h 3072"/>
              <a:gd name="T24" fmla="*/ 196 w 2364"/>
              <a:gd name="T25" fmla="*/ 2944 h 3072"/>
              <a:gd name="T26" fmla="*/ 161 w 2364"/>
              <a:gd name="T27" fmla="*/ 2872 h 3072"/>
              <a:gd name="T28" fmla="*/ 148 w 2364"/>
              <a:gd name="T29" fmla="*/ 2792 h 3072"/>
              <a:gd name="T30" fmla="*/ 1684 w 2364"/>
              <a:gd name="T31" fmla="*/ 894 h 3072"/>
              <a:gd name="T32" fmla="*/ 1684 w 2364"/>
              <a:gd name="T33" fmla="*/ 2178 h 3072"/>
              <a:gd name="T34" fmla="*/ 1950 w 2364"/>
              <a:gd name="T35" fmla="*/ 1536 h 3072"/>
              <a:gd name="T36" fmla="*/ 1684 w 2364"/>
              <a:gd name="T37" fmla="*/ 894 h 3072"/>
              <a:gd name="T38" fmla="*/ 887 w 2364"/>
              <a:gd name="T39" fmla="*/ 1089 h 3072"/>
              <a:gd name="T40" fmla="*/ 887 w 2364"/>
              <a:gd name="T41" fmla="*/ 1982 h 3072"/>
              <a:gd name="T42" fmla="*/ 0 w 2364"/>
              <a:gd name="T43" fmla="*/ 1536 h 3072"/>
              <a:gd name="T44" fmla="*/ 443 w 2364"/>
              <a:gd name="T45" fmla="*/ 0 h 3072"/>
              <a:gd name="T46" fmla="*/ 1964 w 2364"/>
              <a:gd name="T47" fmla="*/ 3 h 3072"/>
              <a:gd name="T48" fmla="*/ 2045 w 2364"/>
              <a:gd name="T49" fmla="*/ 26 h 3072"/>
              <a:gd name="T50" fmla="*/ 2114 w 2364"/>
              <a:gd name="T51" fmla="*/ 70 h 3072"/>
              <a:gd name="T52" fmla="*/ 2168 w 2364"/>
              <a:gd name="T53" fmla="*/ 128 h 3072"/>
              <a:gd name="T54" fmla="*/ 2203 w 2364"/>
              <a:gd name="T55" fmla="*/ 199 h 3072"/>
              <a:gd name="T56" fmla="*/ 2216 w 2364"/>
              <a:gd name="T57" fmla="*/ 281 h 3072"/>
              <a:gd name="T58" fmla="*/ 1920 w 2364"/>
              <a:gd name="T59" fmla="*/ 838 h 3072"/>
              <a:gd name="T60" fmla="*/ 443 w 2364"/>
              <a:gd name="T61" fmla="*/ 559 h 3072"/>
              <a:gd name="T62" fmla="*/ 148 w 2364"/>
              <a:gd name="T63" fmla="*/ 838 h 3072"/>
              <a:gd name="T64" fmla="*/ 151 w 2364"/>
              <a:gd name="T65" fmla="*/ 239 h 3072"/>
              <a:gd name="T66" fmla="*/ 175 w 2364"/>
              <a:gd name="T67" fmla="*/ 163 h 3072"/>
              <a:gd name="T68" fmla="*/ 220 w 2364"/>
              <a:gd name="T69" fmla="*/ 97 h 3072"/>
              <a:gd name="T70" fmla="*/ 283 w 2364"/>
              <a:gd name="T71" fmla="*/ 46 h 3072"/>
              <a:gd name="T72" fmla="*/ 358 w 2364"/>
              <a:gd name="T73" fmla="*/ 12 h 3072"/>
              <a:gd name="T74" fmla="*/ 443 w 2364"/>
              <a:gd name="T75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64" h="3072">
                <a:moveTo>
                  <a:pt x="148" y="2234"/>
                </a:moveTo>
                <a:lnTo>
                  <a:pt x="443" y="2234"/>
                </a:lnTo>
                <a:lnTo>
                  <a:pt x="443" y="2513"/>
                </a:lnTo>
                <a:lnTo>
                  <a:pt x="1920" y="2513"/>
                </a:lnTo>
                <a:lnTo>
                  <a:pt x="1920" y="2234"/>
                </a:lnTo>
                <a:lnTo>
                  <a:pt x="2216" y="2234"/>
                </a:lnTo>
                <a:lnTo>
                  <a:pt x="2216" y="2792"/>
                </a:lnTo>
                <a:lnTo>
                  <a:pt x="2213" y="2833"/>
                </a:lnTo>
                <a:lnTo>
                  <a:pt x="2203" y="2872"/>
                </a:lnTo>
                <a:lnTo>
                  <a:pt x="2188" y="2909"/>
                </a:lnTo>
                <a:lnTo>
                  <a:pt x="2168" y="2944"/>
                </a:lnTo>
                <a:lnTo>
                  <a:pt x="2144" y="2976"/>
                </a:lnTo>
                <a:lnTo>
                  <a:pt x="2114" y="3003"/>
                </a:lnTo>
                <a:lnTo>
                  <a:pt x="2081" y="3027"/>
                </a:lnTo>
                <a:lnTo>
                  <a:pt x="2045" y="3046"/>
                </a:lnTo>
                <a:lnTo>
                  <a:pt x="2005" y="3060"/>
                </a:lnTo>
                <a:lnTo>
                  <a:pt x="1964" y="3069"/>
                </a:lnTo>
                <a:lnTo>
                  <a:pt x="1920" y="3072"/>
                </a:lnTo>
                <a:lnTo>
                  <a:pt x="443" y="3072"/>
                </a:lnTo>
                <a:lnTo>
                  <a:pt x="400" y="3069"/>
                </a:lnTo>
                <a:lnTo>
                  <a:pt x="358" y="3060"/>
                </a:lnTo>
                <a:lnTo>
                  <a:pt x="319" y="3046"/>
                </a:lnTo>
                <a:lnTo>
                  <a:pt x="283" y="3027"/>
                </a:lnTo>
                <a:lnTo>
                  <a:pt x="250" y="3003"/>
                </a:lnTo>
                <a:lnTo>
                  <a:pt x="220" y="2976"/>
                </a:lnTo>
                <a:lnTo>
                  <a:pt x="196" y="2944"/>
                </a:lnTo>
                <a:lnTo>
                  <a:pt x="175" y="2909"/>
                </a:lnTo>
                <a:lnTo>
                  <a:pt x="161" y="2872"/>
                </a:lnTo>
                <a:lnTo>
                  <a:pt x="151" y="2833"/>
                </a:lnTo>
                <a:lnTo>
                  <a:pt x="148" y="2792"/>
                </a:lnTo>
                <a:lnTo>
                  <a:pt x="148" y="2234"/>
                </a:lnTo>
                <a:close/>
                <a:moveTo>
                  <a:pt x="1684" y="894"/>
                </a:moveTo>
                <a:lnTo>
                  <a:pt x="2364" y="1536"/>
                </a:lnTo>
                <a:lnTo>
                  <a:pt x="1684" y="2178"/>
                </a:lnTo>
                <a:lnTo>
                  <a:pt x="1478" y="1982"/>
                </a:lnTo>
                <a:lnTo>
                  <a:pt x="1950" y="1536"/>
                </a:lnTo>
                <a:lnTo>
                  <a:pt x="1478" y="1089"/>
                </a:lnTo>
                <a:lnTo>
                  <a:pt x="1684" y="894"/>
                </a:lnTo>
                <a:close/>
                <a:moveTo>
                  <a:pt x="679" y="894"/>
                </a:moveTo>
                <a:lnTo>
                  <a:pt x="887" y="1089"/>
                </a:lnTo>
                <a:lnTo>
                  <a:pt x="414" y="1536"/>
                </a:lnTo>
                <a:lnTo>
                  <a:pt x="887" y="1982"/>
                </a:lnTo>
                <a:lnTo>
                  <a:pt x="679" y="2178"/>
                </a:lnTo>
                <a:lnTo>
                  <a:pt x="0" y="1536"/>
                </a:lnTo>
                <a:lnTo>
                  <a:pt x="679" y="894"/>
                </a:lnTo>
                <a:close/>
                <a:moveTo>
                  <a:pt x="443" y="0"/>
                </a:moveTo>
                <a:lnTo>
                  <a:pt x="1920" y="0"/>
                </a:lnTo>
                <a:lnTo>
                  <a:pt x="1964" y="3"/>
                </a:lnTo>
                <a:lnTo>
                  <a:pt x="2005" y="12"/>
                </a:lnTo>
                <a:lnTo>
                  <a:pt x="2045" y="26"/>
                </a:lnTo>
                <a:lnTo>
                  <a:pt x="2081" y="46"/>
                </a:lnTo>
                <a:lnTo>
                  <a:pt x="2114" y="70"/>
                </a:lnTo>
                <a:lnTo>
                  <a:pt x="2144" y="97"/>
                </a:lnTo>
                <a:lnTo>
                  <a:pt x="2168" y="128"/>
                </a:lnTo>
                <a:lnTo>
                  <a:pt x="2188" y="163"/>
                </a:lnTo>
                <a:lnTo>
                  <a:pt x="2203" y="199"/>
                </a:lnTo>
                <a:lnTo>
                  <a:pt x="2213" y="239"/>
                </a:lnTo>
                <a:lnTo>
                  <a:pt x="2216" y="281"/>
                </a:lnTo>
                <a:lnTo>
                  <a:pt x="2216" y="838"/>
                </a:lnTo>
                <a:lnTo>
                  <a:pt x="1920" y="838"/>
                </a:lnTo>
                <a:lnTo>
                  <a:pt x="1920" y="559"/>
                </a:lnTo>
                <a:lnTo>
                  <a:pt x="443" y="559"/>
                </a:lnTo>
                <a:lnTo>
                  <a:pt x="443" y="838"/>
                </a:lnTo>
                <a:lnTo>
                  <a:pt x="148" y="838"/>
                </a:lnTo>
                <a:lnTo>
                  <a:pt x="148" y="281"/>
                </a:lnTo>
                <a:lnTo>
                  <a:pt x="151" y="239"/>
                </a:lnTo>
                <a:lnTo>
                  <a:pt x="161" y="199"/>
                </a:lnTo>
                <a:lnTo>
                  <a:pt x="175" y="163"/>
                </a:lnTo>
                <a:lnTo>
                  <a:pt x="196" y="128"/>
                </a:lnTo>
                <a:lnTo>
                  <a:pt x="220" y="97"/>
                </a:lnTo>
                <a:lnTo>
                  <a:pt x="250" y="70"/>
                </a:lnTo>
                <a:lnTo>
                  <a:pt x="283" y="46"/>
                </a:lnTo>
                <a:lnTo>
                  <a:pt x="319" y="26"/>
                </a:lnTo>
                <a:lnTo>
                  <a:pt x="358" y="12"/>
                </a:lnTo>
                <a:lnTo>
                  <a:pt x="400" y="3"/>
                </a:lnTo>
                <a:lnTo>
                  <a:pt x="443" y="0"/>
                </a:lnTo>
                <a:close/>
              </a:path>
            </a:pathLst>
          </a:custGeom>
          <a:solidFill>
            <a:srgbClr val="003A7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2445659" y="4107245"/>
            <a:ext cx="2502737" cy="62683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marR="0" lvl="1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13D79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AD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Weekdays</a:t>
            </a:r>
          </a:p>
          <a:p>
            <a:pPr marL="398463" marR="0" lvl="1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13D79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ADA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a.m. – 6 p.m. ET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873937" y="3897755"/>
            <a:ext cx="2074460" cy="60959"/>
          </a:xfrm>
          <a:prstGeom prst="rect">
            <a:avLst/>
          </a:prstGeom>
          <a:solidFill>
            <a:srgbClr val="003A7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2873935" y="3418108"/>
            <a:ext cx="2074461" cy="3311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600" b="1" dirty="0">
                <a:solidFill>
                  <a:srgbClr val="003A70"/>
                </a:solidFill>
                <a:latin typeface="Calibri Light" panose="020F0302020204030204"/>
              </a:rPr>
              <a:t>ASC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Hours of Operation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147215" y="3897755"/>
            <a:ext cx="2074460" cy="60959"/>
          </a:xfrm>
          <a:prstGeom prst="rect">
            <a:avLst/>
          </a:prstGeom>
          <a:solidFill>
            <a:srgbClr val="003A7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5147214" y="3390407"/>
            <a:ext cx="2074461" cy="3865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Via our Contact Form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Inhaltsplatzhalter 4"/>
          <p:cNvSpPr txBox="1">
            <a:spLocks/>
          </p:cNvSpPr>
          <p:nvPr/>
        </p:nvSpPr>
        <p:spPr>
          <a:xfrm>
            <a:off x="7415613" y="4117295"/>
            <a:ext cx="2074461" cy="4431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7ADA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Applicants: 202-862-6264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27ADA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438683" y="3897755"/>
            <a:ext cx="2074460" cy="60959"/>
          </a:xfrm>
          <a:prstGeom prst="rect">
            <a:avLst/>
          </a:prstGeom>
          <a:solidFill>
            <a:srgbClr val="003A7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7" name="Inhaltsplatzhalter 4"/>
          <p:cNvSpPr txBox="1">
            <a:spLocks/>
          </p:cNvSpPr>
          <p:nvPr/>
        </p:nvSpPr>
        <p:spPr>
          <a:xfrm>
            <a:off x="7438682" y="3390407"/>
            <a:ext cx="2074461" cy="3865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003A7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Phone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003A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C5CBE-E221-4D56-812F-EA25411BC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7ADA7"/>
                </a:solidFill>
                <a:latin typeface="Arial" panose="020B0604020202020204" pitchFamily="34" charset="0"/>
              </a:rPr>
              <a:t>Contact our AAMC Support Center (ASC)</a:t>
            </a: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C5B27920-B7DB-43E2-B18A-37CB74559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0913" y="2159079"/>
            <a:ext cx="914400" cy="914400"/>
          </a:xfrm>
          <a:prstGeom prst="rect">
            <a:avLst/>
          </a:prstGeom>
        </p:spPr>
      </p:pic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FB2870ED-FB9E-49D9-8F08-9326949F9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3965" y="2202000"/>
            <a:ext cx="914400" cy="914400"/>
          </a:xfrm>
          <a:prstGeom prst="rect">
            <a:avLst/>
          </a:prstGeom>
        </p:spPr>
      </p:pic>
      <p:pic>
        <p:nvPicPr>
          <p:cNvPr id="4" name="Picture 3" descr="A qr code with circles&#10;&#10;Description automatically generated">
            <a:extLst>
              <a:ext uri="{FF2B5EF4-FFF2-40B4-BE49-F238E27FC236}">
                <a16:creationId xmlns:a16="http://schemas.microsoft.com/office/drawing/2014/main" id="{B45B295B-6149-89E2-A401-9ECA8F85D1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378" y="4117295"/>
            <a:ext cx="1494131" cy="14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2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accel="14000" decel="6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4000" decel="6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accel="14000" decel="6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14000" decel="6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accel="14000" decel="6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14000" decel="6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2" grpId="0"/>
      <p:bldP spid="33" grpId="0" animBg="1"/>
      <p:bldP spid="34" grpId="0"/>
      <p:bldP spid="37" grpId="0" animBg="1"/>
      <p:bldP spid="38" grpId="0"/>
      <p:bldP spid="45" grpId="0"/>
      <p:bldP spid="46" grpId="0" animBg="1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904227"/>
            <a:ext cx="11836400" cy="104954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Applying to C-L Psychiatry Fellowships in 2024: Q&amp;A!</a:t>
            </a:r>
          </a:p>
        </p:txBody>
      </p:sp>
    </p:spTree>
    <p:extLst>
      <p:ext uri="{BB962C8B-B14F-4D97-AF65-F5344CB8AC3E}">
        <p14:creationId xmlns:p14="http://schemas.microsoft.com/office/powerpoint/2010/main" val="113623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0" y="457004"/>
            <a:ext cx="12192000" cy="685996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4000" dirty="0"/>
              <a:t>Why C-L Psychiatry: Diversity, Equity, and Inclusion (DEI)</a:t>
            </a:r>
            <a:endParaRPr sz="4000" dirty="0"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381000" y="1308100"/>
            <a:ext cx="11468100" cy="4818101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Patients with psychiatric and substance use disorders are underserved in our general medical system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Minorities and underserved populations are underserved in our mental health system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endParaRPr lang="en-US" sz="32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3200" i="1" dirty="0"/>
              <a:t>C-L Psychiatry serves an important role in redressing disparities!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en-US" sz="1600" i="1" dirty="0"/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b="1" dirty="0"/>
              <a:t>Embedded</a:t>
            </a:r>
            <a:r>
              <a:rPr lang="en-US" sz="3200" dirty="0"/>
              <a:t> role within the larger healthcare system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b="1" dirty="0"/>
              <a:t>Entry</a:t>
            </a:r>
            <a:r>
              <a:rPr lang="en-US" sz="3200" dirty="0"/>
              <a:t> point for vulnerable patients into mental health treatment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Opportunities for </a:t>
            </a:r>
            <a:r>
              <a:rPr lang="en-US" sz="3200" b="1" dirty="0"/>
              <a:t>advocacy</a:t>
            </a:r>
            <a:r>
              <a:rPr lang="en-US" sz="3200" dirty="0"/>
              <a:t> and </a:t>
            </a:r>
            <a:r>
              <a:rPr lang="en-US" sz="3200" b="1" dirty="0"/>
              <a:t>education</a:t>
            </a:r>
            <a:r>
              <a:rPr lang="en-US" sz="3200" dirty="0"/>
              <a:t> of physician peers, health care staff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endParaRPr sz="3200" dirty="0"/>
          </a:p>
          <a:p>
            <a:pPr marL="0" indent="0">
              <a:spcBef>
                <a:spcPts val="1067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159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Laurel Constantine</a:t>
            </a:r>
          </a:p>
          <a:p>
            <a:pPr marL="0" indent="0" algn="ctr">
              <a:buNone/>
            </a:pPr>
            <a:r>
              <a:rPr lang="en-US" dirty="0"/>
              <a:t>Senior ERAS Training Specialist, Association of American Medical Colleges (AAMC)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5AF06-459C-9A71-6F63-2938C17931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999" y="952500"/>
            <a:ext cx="3101997" cy="38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Adrienne Taylor, MD</a:t>
            </a:r>
          </a:p>
          <a:p>
            <a:pPr marL="0" indent="0" algn="ctr">
              <a:buNone/>
            </a:pPr>
            <a:r>
              <a:rPr lang="en-US" dirty="0"/>
              <a:t>C-L Psychiatry Fellowship Director, Brigham and Women’s</a:t>
            </a:r>
          </a:p>
          <a:p>
            <a:pPr marL="0" indent="0" algn="ctr">
              <a:buNone/>
            </a:pPr>
            <a:r>
              <a:rPr lang="en-US" dirty="0"/>
              <a:t>Associate Director of Medical Psychiatry Service, Brigham and Women's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F6CEEB1-7AA3-4B1C-A6D2-DBC84E0029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42" y="1059947"/>
            <a:ext cx="3802911" cy="38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4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Paul </a:t>
            </a:r>
            <a:r>
              <a:rPr lang="en-US" b="1" dirty="0" err="1"/>
              <a:t>Desan</a:t>
            </a:r>
            <a:r>
              <a:rPr lang="en-US" b="1" dirty="0"/>
              <a:t>, MD, PhD</a:t>
            </a:r>
          </a:p>
          <a:p>
            <a:pPr marL="0" indent="0" algn="ctr">
              <a:buNone/>
            </a:pPr>
            <a:r>
              <a:rPr lang="en-US" dirty="0"/>
              <a:t>C-L Psychiatry Fellowship Director, Yale</a:t>
            </a:r>
          </a:p>
          <a:p>
            <a:pPr marL="0" indent="0" algn="ctr">
              <a:buNone/>
            </a:pPr>
            <a:r>
              <a:rPr lang="en-US" dirty="0"/>
              <a:t>Director of Psychiatric Consultation Service, Yale</a:t>
            </a:r>
          </a:p>
          <a:p>
            <a:pPr marL="0" indent="0" algn="ctr">
              <a:buNone/>
            </a:pPr>
            <a:r>
              <a:rPr lang="en-US" dirty="0"/>
              <a:t>Vice President, ACLP Board of Directors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B6127-589B-4819-90FF-1998A948A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28" y="1071769"/>
            <a:ext cx="2448340" cy="36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5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Sara Nash, MD</a:t>
            </a:r>
          </a:p>
          <a:p>
            <a:pPr marL="0" indent="0" algn="ctr">
              <a:buNone/>
            </a:pPr>
            <a:r>
              <a:rPr lang="en-US" dirty="0"/>
              <a:t>C-L Fellowship Director, Columbia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07E-54B9-4DBF-B6DA-B12AC6956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95" y="1016415"/>
            <a:ext cx="2518805" cy="37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8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Samuel Greenstein, MD</a:t>
            </a:r>
          </a:p>
          <a:p>
            <a:pPr marL="0" indent="0" algn="ctr">
              <a:buNone/>
            </a:pPr>
            <a:r>
              <a:rPr lang="en-US" dirty="0"/>
              <a:t>C-L Psychiatry Fellowship Director, Long Island Jewish-North Shore University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1094B-98DD-C7A8-EAB0-BD72DF21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85" y="1000460"/>
            <a:ext cx="2657630" cy="37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9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Raymond Young, MD</a:t>
            </a:r>
          </a:p>
          <a:p>
            <a:pPr marL="0" indent="0" algn="ctr">
              <a:buNone/>
            </a:pPr>
            <a:r>
              <a:rPr lang="en-US" dirty="0"/>
              <a:t>C-L Psychiatry Fellowship Director, Emory</a:t>
            </a:r>
          </a:p>
          <a:p>
            <a:pPr marL="0" indent="0" algn="ctr">
              <a:buNone/>
            </a:pPr>
            <a:r>
              <a:rPr lang="en-US" dirty="0"/>
              <a:t>Division Chief of Psychiatric C-L Services, Emory</a:t>
            </a:r>
          </a:p>
        </p:txBody>
      </p:sp>
      <p:pic>
        <p:nvPicPr>
          <p:cNvPr id="5" name="Picture 4" descr="A person in a white coat&#10;&#10;Description automatically generated with medium confidence">
            <a:extLst>
              <a:ext uri="{FF2B5EF4-FFF2-40B4-BE49-F238E27FC236}">
                <a16:creationId xmlns:a16="http://schemas.microsoft.com/office/drawing/2014/main" id="{C81049A4-2AA3-45F7-B112-425264914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"/>
          <a:stretch/>
        </p:blipFill>
        <p:spPr>
          <a:xfrm rot="16200000">
            <a:off x="4199661" y="1121274"/>
            <a:ext cx="3792673" cy="36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3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6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Tom </a:t>
            </a:r>
            <a:r>
              <a:rPr lang="en-US" b="1" dirty="0" err="1"/>
              <a:t>Soeprono</a:t>
            </a:r>
            <a:r>
              <a:rPr lang="en-US" b="1" dirty="0"/>
              <a:t>, MD</a:t>
            </a:r>
          </a:p>
          <a:p>
            <a:pPr marL="0" indent="0" algn="ctr">
              <a:buNone/>
            </a:pPr>
            <a:r>
              <a:rPr lang="en-US" dirty="0"/>
              <a:t>C-L Psychiatry Fellowship Director, University of Washington</a:t>
            </a:r>
          </a:p>
          <a:p>
            <a:pPr marL="0" indent="0" algn="ctr">
              <a:buNone/>
            </a:pPr>
            <a:r>
              <a:rPr lang="en-US" dirty="0"/>
              <a:t>Director of Transplant Psychiatry, University of Washington</a:t>
            </a:r>
          </a:p>
          <a:p>
            <a:pPr marL="0" indent="0" algn="ctr">
              <a:buNone/>
            </a:pPr>
            <a:r>
              <a:rPr lang="en-US" dirty="0"/>
              <a:t>Chair, ACLP Resident Education Subcommittee</a:t>
            </a:r>
          </a:p>
        </p:txBody>
      </p:sp>
      <p:pic>
        <p:nvPicPr>
          <p:cNvPr id="5" name="Picture 4" descr="A person in a striped shirt&#10;&#10;Description automatically generated with low confidence">
            <a:extLst>
              <a:ext uri="{FF2B5EF4-FFF2-40B4-BE49-F238E27FC236}">
                <a16:creationId xmlns:a16="http://schemas.microsoft.com/office/drawing/2014/main" id="{D5DD0D7A-76B9-4041-AB99-E742A9501F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455" y="1053548"/>
            <a:ext cx="2991084" cy="3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9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6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/>
              <a:t>Kewchang</a:t>
            </a:r>
            <a:r>
              <a:rPr lang="en-US" b="1" dirty="0"/>
              <a:t> Lee, MD</a:t>
            </a:r>
          </a:p>
          <a:p>
            <a:pPr marL="0" indent="0" algn="ctr">
              <a:buNone/>
            </a:pPr>
            <a:r>
              <a:rPr lang="en-US" dirty="0"/>
              <a:t>C-L Fellowship Director, University of California-San Francisco</a:t>
            </a:r>
          </a:p>
          <a:p>
            <a:pPr marL="0" indent="0" algn="ctr">
              <a:buNone/>
            </a:pPr>
            <a:r>
              <a:rPr lang="en-US" dirty="0"/>
              <a:t>Chair, ACLP Fellowship Education Subcommittee</a:t>
            </a:r>
          </a:p>
          <a:p>
            <a:pPr marL="0" indent="0" algn="ctr">
              <a:buNone/>
            </a:pPr>
            <a:r>
              <a:rPr lang="en-US" dirty="0"/>
              <a:t>Director, ACLP Board of Directors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69AE5-B30D-AB50-1E00-79DFFFE6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727" y="1091648"/>
            <a:ext cx="3442541" cy="36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5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049545"/>
          </a:xfrm>
        </p:spPr>
        <p:txBody>
          <a:bodyPr/>
          <a:lstStyle/>
          <a:p>
            <a:pPr algn="ctr"/>
            <a:r>
              <a:rPr lang="en-US" dirty="0"/>
              <a:t>Applying to C-L Psychiatry Fellowships in 2024: Q&amp;A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7" y="4862858"/>
            <a:ext cx="11105323" cy="941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/>
              <a:t>Abhisek</a:t>
            </a:r>
            <a:r>
              <a:rPr lang="en-US" b="1" dirty="0"/>
              <a:t> “Chandan” Khandai, MD</a:t>
            </a:r>
          </a:p>
          <a:p>
            <a:pPr marL="0" indent="0" algn="ctr">
              <a:buNone/>
            </a:pPr>
            <a:r>
              <a:rPr lang="en-US" dirty="0"/>
              <a:t>C-L Psychiatry Attending, UT Southwestern</a:t>
            </a:r>
          </a:p>
          <a:p>
            <a:pPr marL="0" indent="0" algn="ctr">
              <a:buNone/>
            </a:pPr>
            <a:r>
              <a:rPr lang="en-US" dirty="0"/>
              <a:t>Co-Chair, ACLP DEI Subcommittee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B3A9F-9F10-4EE1-885C-3AC05CEE9F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968" y="1083528"/>
            <a:ext cx="3642060" cy="36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1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2904227"/>
            <a:ext cx="11608904" cy="1049545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And now, for Q&amp;A!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0BC697-9534-4743-B31F-39DDB5D36784}"/>
              </a:ext>
            </a:extLst>
          </p:cNvPr>
          <p:cNvSpPr txBox="1">
            <a:spLocks/>
          </p:cNvSpPr>
          <p:nvPr/>
        </p:nvSpPr>
        <p:spPr>
          <a:xfrm>
            <a:off x="291546" y="4107777"/>
            <a:ext cx="11608904" cy="104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/>
              <a:t>If you’d like to ask a question, please use the Q&amp;A function in the chat, and we will answer questions as they come in!</a:t>
            </a:r>
          </a:p>
        </p:txBody>
      </p:sp>
    </p:spTree>
    <p:extLst>
      <p:ext uri="{BB962C8B-B14F-4D97-AF65-F5344CB8AC3E}">
        <p14:creationId xmlns:p14="http://schemas.microsoft.com/office/powerpoint/2010/main" val="42015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0" y="457004"/>
            <a:ext cx="12192000" cy="685996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4000" dirty="0"/>
              <a:t>Why C-L Psychiatry Fellowship?</a:t>
            </a:r>
            <a:endParaRPr sz="4000" dirty="0"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381000" y="1308100"/>
            <a:ext cx="11468100" cy="4818101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Required for the ABPN Consultation-Liaison Psychiatry Boards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Additional year to transition from trainee to attending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Sub-subspecialized training, ex. women’s mental health, psycho-oncology, transplant psychiatry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3200" dirty="0"/>
              <a:t>Exposure to new models of care: embedded clinics, collaborative care models, e-consultation, proactive consultation</a:t>
            </a:r>
          </a:p>
        </p:txBody>
      </p:sp>
    </p:spTree>
    <p:extLst>
      <p:ext uri="{BB962C8B-B14F-4D97-AF65-F5344CB8AC3E}">
        <p14:creationId xmlns:p14="http://schemas.microsoft.com/office/powerpoint/2010/main" val="3566262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Resources for Prospective Applicants: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23869"/>
            <a:ext cx="11105323" cy="5028165"/>
          </a:xfrm>
        </p:spPr>
        <p:txBody>
          <a:bodyPr>
            <a:noAutofit/>
          </a:bodyPr>
          <a:lstStyle/>
          <a:p>
            <a:r>
              <a:rPr lang="en-US" sz="2200" dirty="0"/>
              <a:t>APA Consultation-Liaison Psychiatry home page</a:t>
            </a:r>
          </a:p>
          <a:p>
            <a:r>
              <a:rPr lang="en-US" sz="2200" dirty="0"/>
              <a:t>APA Council on Consultation-Liaison Psychiatry (</a:t>
            </a:r>
            <a:r>
              <a:rPr lang="en-US" sz="2200" dirty="0" err="1"/>
              <a:t>CoCLP</a:t>
            </a:r>
            <a:r>
              <a:rPr lang="en-US" sz="2200" dirty="0"/>
              <a:t>)</a:t>
            </a:r>
          </a:p>
          <a:p>
            <a:r>
              <a:rPr lang="en-US" sz="2200" dirty="0"/>
              <a:t>ACLP Residents/Fellows Section</a:t>
            </a:r>
          </a:p>
          <a:p>
            <a:pPr lvl="1"/>
            <a:r>
              <a:rPr lang="en-US" sz="2200" dirty="0"/>
              <a:t>Guide: Becoming a CLP Fellow</a:t>
            </a:r>
          </a:p>
          <a:p>
            <a:pPr lvl="1"/>
            <a:r>
              <a:rPr lang="en-US" sz="2200" dirty="0"/>
              <a:t>Directory of US NRMP Match-Participating CL Fellowships</a:t>
            </a:r>
          </a:p>
          <a:p>
            <a:pPr lvl="1"/>
            <a:r>
              <a:rPr lang="en-US" sz="2200" dirty="0"/>
              <a:t>Common CLP Fellowship Application</a:t>
            </a:r>
          </a:p>
          <a:p>
            <a:r>
              <a:rPr lang="en-US" sz="2200" dirty="0"/>
              <a:t>ACLP Trainee and ECP Mentorship Program for residents (due Sept 15)</a:t>
            </a:r>
          </a:p>
          <a:p>
            <a:r>
              <a:rPr lang="en-US" sz="2200" dirty="0"/>
              <a:t>ACLP Trainee Travel Award, Webb Fellowship (both due July 1)</a:t>
            </a:r>
          </a:p>
          <a:p>
            <a:r>
              <a:rPr lang="en-US" sz="2200" dirty="0"/>
              <a:t>ACLP Early Career Psychiatrist (ECP) SIG and listserv</a:t>
            </a:r>
          </a:p>
          <a:p>
            <a:r>
              <a:rPr lang="en-US" sz="2200" dirty="0"/>
              <a:t>Facebook: Consultation-Liaison Psychiatry Educational Network (CL-PEN)</a:t>
            </a:r>
          </a:p>
          <a:p>
            <a:r>
              <a:rPr lang="en-US" sz="2200" dirty="0"/>
              <a:t>Upcoming AAMC Webinar: Effectively Utilizing </a:t>
            </a:r>
            <a:r>
              <a:rPr lang="en-US" sz="2200" dirty="0" err="1"/>
              <a:t>MyERAS</a:t>
            </a:r>
            <a:r>
              <a:rPr lang="en-US" sz="2200" dirty="0"/>
              <a:t> Webinar on June 25 at 7:00 p.m. ET</a:t>
            </a:r>
          </a:p>
        </p:txBody>
      </p:sp>
    </p:spTree>
    <p:extLst>
      <p:ext uri="{BB962C8B-B14F-4D97-AF65-F5344CB8AC3E}">
        <p14:creationId xmlns:p14="http://schemas.microsoft.com/office/powerpoint/2010/main" val="1018128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6" y="304201"/>
            <a:ext cx="11608904" cy="104954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Thank you for joining us!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1AE825-22FB-4AA9-85A2-832B3CC40D2B}"/>
              </a:ext>
            </a:extLst>
          </p:cNvPr>
          <p:cNvSpPr txBox="1">
            <a:spLocks/>
          </p:cNvSpPr>
          <p:nvPr/>
        </p:nvSpPr>
        <p:spPr>
          <a:xfrm>
            <a:off x="5677786" y="1667772"/>
            <a:ext cx="6222664" cy="374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Special thanks to:</a:t>
            </a:r>
          </a:p>
          <a:p>
            <a:pPr algn="ctr"/>
            <a:r>
              <a:rPr lang="en-US" sz="2400" dirty="0"/>
              <a:t>ACLP Fellowship Education Subcommittee</a:t>
            </a:r>
          </a:p>
          <a:p>
            <a:pPr algn="ctr"/>
            <a:r>
              <a:rPr lang="en-US" sz="2400" dirty="0"/>
              <a:t>ACLP Mentorship Subcommittee</a:t>
            </a:r>
          </a:p>
          <a:p>
            <a:pPr algn="ctr"/>
            <a:r>
              <a:rPr lang="en-US" sz="2400" dirty="0"/>
              <a:t>ACLP DEI Subcommittee</a:t>
            </a:r>
          </a:p>
          <a:p>
            <a:pPr algn="ctr"/>
            <a:r>
              <a:rPr lang="en-US" sz="2400" dirty="0"/>
              <a:t>APA Council on C-L Psychiatry</a:t>
            </a:r>
          </a:p>
          <a:p>
            <a:pPr algn="ctr"/>
            <a:r>
              <a:rPr lang="en-US" sz="2400" dirty="0"/>
              <a:t>James </a:t>
            </a:r>
            <a:r>
              <a:rPr lang="en-US" sz="2400" dirty="0" err="1"/>
              <a:t>Vrac</a:t>
            </a:r>
            <a:r>
              <a:rPr lang="en-US" sz="2400" dirty="0"/>
              <a:t> and Autumn Menefee, ACLP staff</a:t>
            </a:r>
          </a:p>
          <a:p>
            <a:pPr algn="ctr"/>
            <a:r>
              <a:rPr lang="en-US" sz="2400" dirty="0"/>
              <a:t>Brooke </a:t>
            </a:r>
            <a:r>
              <a:rPr lang="en-US" sz="2400" dirty="0" err="1"/>
              <a:t>Trainum</a:t>
            </a:r>
            <a:r>
              <a:rPr lang="en-US" sz="2400" dirty="0"/>
              <a:t>, APA staff</a:t>
            </a:r>
          </a:p>
          <a:p>
            <a:pPr algn="ctr"/>
            <a:r>
              <a:rPr lang="en-US" sz="2400" dirty="0"/>
              <a:t>Our amazing panel!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Feel free to email our moderator:</a:t>
            </a:r>
          </a:p>
          <a:p>
            <a:pPr algn="ctr"/>
            <a:r>
              <a:rPr lang="en-US" sz="2400" dirty="0"/>
              <a:t>Chandan.Khandai@gmail.com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5A28EE-8235-A29D-F99C-BC475258A950}"/>
              </a:ext>
            </a:extLst>
          </p:cNvPr>
          <p:cNvSpPr txBox="1">
            <a:spLocks/>
          </p:cNvSpPr>
          <p:nvPr/>
        </p:nvSpPr>
        <p:spPr>
          <a:xfrm>
            <a:off x="0" y="5828714"/>
            <a:ext cx="12192000" cy="621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/>
              <a:t>This event is part of the ongoing ACLP Mentorship Workshop Series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B92B1-C63C-0BCF-AFD4-6097B0248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02"/>
          <a:stretch/>
        </p:blipFill>
        <p:spPr>
          <a:xfrm>
            <a:off x="534286" y="1256713"/>
            <a:ext cx="5143500" cy="457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BA4EFB-7851-B76B-A623-89996997BBFA}"/>
              </a:ext>
            </a:extLst>
          </p:cNvPr>
          <p:cNvSpPr txBox="1">
            <a:spLocks/>
          </p:cNvSpPr>
          <p:nvPr/>
        </p:nvSpPr>
        <p:spPr>
          <a:xfrm>
            <a:off x="534286" y="5158390"/>
            <a:ext cx="5143500" cy="621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YOU to apply C-L!</a:t>
            </a:r>
          </a:p>
        </p:txBody>
      </p:sp>
    </p:spTree>
    <p:extLst>
      <p:ext uri="{BB962C8B-B14F-4D97-AF65-F5344CB8AC3E}">
        <p14:creationId xmlns:p14="http://schemas.microsoft.com/office/powerpoint/2010/main" val="291533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66342"/>
            <a:ext cx="11608904" cy="1325563"/>
          </a:xfrm>
        </p:spPr>
        <p:txBody>
          <a:bodyPr/>
          <a:lstStyle/>
          <a:p>
            <a:pPr algn="ctr"/>
            <a:r>
              <a:rPr lang="en-US" sz="4000" dirty="0"/>
              <a:t>C-L Fellowship: 2024-2025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355427"/>
            <a:ext cx="11608904" cy="502816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June-July 2024: Contact programs inquiring about C-L fellowship positions</a:t>
            </a:r>
          </a:p>
          <a:p>
            <a:endParaRPr lang="en-US" sz="3200" dirty="0"/>
          </a:p>
          <a:p>
            <a:r>
              <a:rPr lang="en-US" sz="3200" dirty="0"/>
              <a:t>July-September 2024: Complete, send out C-L fellowship applications (rolling cycle)</a:t>
            </a:r>
          </a:p>
          <a:p>
            <a:endParaRPr lang="en-US" sz="3200" dirty="0"/>
          </a:p>
          <a:p>
            <a:r>
              <a:rPr lang="en-US" sz="3200" dirty="0"/>
              <a:t>September-November 2024: Fellowship interviews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December 18, 2024: NRMP Rank lists due for both applicants and programs</a:t>
            </a:r>
          </a:p>
          <a:p>
            <a:endParaRPr lang="en-US" sz="3200" dirty="0"/>
          </a:p>
          <a:p>
            <a:r>
              <a:rPr lang="en-US" sz="3200" dirty="0"/>
              <a:t>January 8, 2025: C-L Fellowship Match!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5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66342"/>
            <a:ext cx="11873948" cy="1325563"/>
          </a:xfrm>
        </p:spPr>
        <p:txBody>
          <a:bodyPr/>
          <a:lstStyle/>
          <a:p>
            <a:pPr algn="ctr"/>
            <a:r>
              <a:rPr lang="en-US" sz="4000" dirty="0"/>
              <a:t>C-L Fellowship: Deciding Where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174405"/>
            <a:ext cx="11105323" cy="5028165"/>
          </a:xfrm>
        </p:spPr>
        <p:txBody>
          <a:bodyPr>
            <a:noAutofit/>
          </a:bodyPr>
          <a:lstStyle/>
          <a:p>
            <a:r>
              <a:rPr lang="en-US" dirty="0"/>
              <a:t>Geographic location</a:t>
            </a:r>
          </a:p>
          <a:p>
            <a:r>
              <a:rPr lang="en-US" dirty="0"/>
              <a:t>Reputation: fellowship, residency, department, medical center</a:t>
            </a:r>
          </a:p>
          <a:p>
            <a:r>
              <a:rPr lang="en-US" dirty="0"/>
              <a:t>Number of fellows per year</a:t>
            </a:r>
          </a:p>
          <a:p>
            <a:r>
              <a:rPr lang="en-US" dirty="0"/>
              <a:t>Consult volume, workflow, team composition</a:t>
            </a:r>
          </a:p>
          <a:p>
            <a:r>
              <a:rPr lang="en-US" dirty="0"/>
              <a:t>Clinical experiences, inpatient vs outpatient</a:t>
            </a:r>
          </a:p>
          <a:p>
            <a:r>
              <a:rPr lang="en-US" dirty="0"/>
              <a:t>Didactics, extra-clinical opportunities</a:t>
            </a:r>
          </a:p>
          <a:p>
            <a:r>
              <a:rPr lang="en-US" dirty="0"/>
              <a:t>Academic time, reimbursement for educational costs, research, teaching</a:t>
            </a:r>
          </a:p>
          <a:p>
            <a:r>
              <a:rPr lang="en-US" dirty="0"/>
              <a:t>Policies for time off: Vacation, illness, parental leave, conferences</a:t>
            </a:r>
          </a:p>
          <a:p>
            <a:r>
              <a:rPr lang="en-US" dirty="0"/>
              <a:t>Well-being resources</a:t>
            </a:r>
          </a:p>
          <a:p>
            <a:r>
              <a:rPr lang="en-US" dirty="0"/>
              <a:t>Culture around diversity, equity, and inclusion (DEI)</a:t>
            </a:r>
          </a:p>
          <a:p>
            <a:r>
              <a:rPr lang="en-US" dirty="0"/>
              <a:t>Specific faculty and supervisors</a:t>
            </a:r>
          </a:p>
          <a:p>
            <a:r>
              <a:rPr lang="en-US" dirty="0"/>
              <a:t>Moonlighting</a:t>
            </a:r>
          </a:p>
        </p:txBody>
      </p:sp>
    </p:spTree>
    <p:extLst>
      <p:ext uri="{BB962C8B-B14F-4D97-AF65-F5344CB8AC3E}">
        <p14:creationId xmlns:p14="http://schemas.microsoft.com/office/powerpoint/2010/main" val="4145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66342"/>
            <a:ext cx="11873948" cy="1325563"/>
          </a:xfrm>
        </p:spPr>
        <p:txBody>
          <a:bodyPr/>
          <a:lstStyle/>
          <a:p>
            <a:pPr algn="ctr"/>
            <a:r>
              <a:rPr lang="en-US" sz="4000" dirty="0"/>
              <a:t>C-L Fellowship: Two Ways to Apply 2024-2025!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71036"/>
            <a:ext cx="11105323" cy="5028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Continuing 2024-2025 application season, C-L fellowship programs will have the OPTION to use either the ERAS application AND/OR           institutional application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*We will talk about the institutional application on the next slide, and the ERAS process later in the talk*</a:t>
            </a:r>
          </a:p>
        </p:txBody>
      </p:sp>
    </p:spTree>
    <p:extLst>
      <p:ext uri="{BB962C8B-B14F-4D97-AF65-F5344CB8AC3E}">
        <p14:creationId xmlns:p14="http://schemas.microsoft.com/office/powerpoint/2010/main" val="421867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1BC1-D0AF-46E7-8A84-3EF3014C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66342"/>
            <a:ext cx="11873948" cy="1325563"/>
          </a:xfrm>
        </p:spPr>
        <p:txBody>
          <a:bodyPr/>
          <a:lstStyle/>
          <a:p>
            <a:pPr algn="ctr"/>
            <a:r>
              <a:rPr lang="en-US" sz="4000" dirty="0"/>
              <a:t>C-L Fellowship: Institutional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0063-4007-4602-B1D8-9D57A25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71036"/>
            <a:ext cx="11105323" cy="5028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/>
              <a:t>Will vary based on program! May include any/all of the following:</a:t>
            </a:r>
          </a:p>
          <a:p>
            <a:r>
              <a:rPr lang="en-US" dirty="0"/>
              <a:t>Common CLP fellowship application vs institutional application forms</a:t>
            </a:r>
          </a:p>
          <a:p>
            <a:r>
              <a:rPr lang="en-US" dirty="0"/>
              <a:t>Personal statement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3 Letters of Recommendation (including 1 from residency PD)</a:t>
            </a:r>
          </a:p>
          <a:p>
            <a:r>
              <a:rPr lang="en-US" dirty="0"/>
              <a:t>Licensure forms (state, DEA)</a:t>
            </a:r>
          </a:p>
          <a:p>
            <a:r>
              <a:rPr lang="en-US" dirty="0"/>
              <a:t>Medical degree</a:t>
            </a:r>
          </a:p>
          <a:p>
            <a:r>
              <a:rPr lang="en-US" dirty="0"/>
              <a:t>Medical school dean’s letter</a:t>
            </a:r>
          </a:p>
          <a:p>
            <a:r>
              <a:rPr lang="en-US" dirty="0"/>
              <a:t>USMLE or COMLEX score report</a:t>
            </a:r>
          </a:p>
          <a:p>
            <a:r>
              <a:rPr lang="en-US" dirty="0"/>
              <a:t>International: ECFMG certificate, visa paperwork if applicable</a:t>
            </a:r>
          </a:p>
          <a:p>
            <a:pPr lvl="1"/>
            <a:r>
              <a:rPr lang="en-US" dirty="0"/>
              <a:t>Canadian residents who have passed licensing exam requirements in Canada are eligible for US C-L fellowships!</a:t>
            </a:r>
          </a:p>
        </p:txBody>
      </p:sp>
    </p:spTree>
    <p:extLst>
      <p:ext uri="{BB962C8B-B14F-4D97-AF65-F5344CB8AC3E}">
        <p14:creationId xmlns:p14="http://schemas.microsoft.com/office/powerpoint/2010/main" val="2973918960"/>
      </p:ext>
    </p:extLst>
  </p:cSld>
  <p:clrMapOvr>
    <a:masterClrMapping/>
  </p:clrMapOvr>
</p:sld>
</file>

<file path=ppt/theme/theme1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 2013 - 2022">
  <a:themeElements>
    <a:clrScheme name="ERAS Theme">
      <a:dk1>
        <a:srgbClr val="003A70"/>
      </a:dk1>
      <a:lt1>
        <a:srgbClr val="FFFFFF"/>
      </a:lt1>
      <a:dk2>
        <a:srgbClr val="44546A"/>
      </a:dk2>
      <a:lt2>
        <a:srgbClr val="E7E6E6"/>
      </a:lt2>
      <a:accent1>
        <a:srgbClr val="5F249F"/>
      </a:accent1>
      <a:accent2>
        <a:srgbClr val="1961AE"/>
      </a:accent2>
      <a:accent3>
        <a:srgbClr val="A5A5A5"/>
      </a:accent3>
      <a:accent4>
        <a:srgbClr val="4DBBC6"/>
      </a:accent4>
      <a:accent5>
        <a:srgbClr val="7965B2"/>
      </a:accent5>
      <a:accent6>
        <a:srgbClr val="003A7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MC Blue template">
  <a:themeElements>
    <a:clrScheme name="ERAS">
      <a:dk1>
        <a:srgbClr val="FFFFFF"/>
      </a:dk1>
      <a:lt1>
        <a:srgbClr val="FFFFFF"/>
      </a:lt1>
      <a:dk2>
        <a:srgbClr val="092F6D"/>
      </a:dk2>
      <a:lt2>
        <a:srgbClr val="FFFFFF"/>
      </a:lt2>
      <a:accent1>
        <a:srgbClr val="4DBBC6"/>
      </a:accent1>
      <a:accent2>
        <a:srgbClr val="1961AE"/>
      </a:accent2>
      <a:accent3>
        <a:srgbClr val="5F249F"/>
      </a:accent3>
      <a:accent4>
        <a:srgbClr val="FFFFFF"/>
      </a:accent4>
      <a:accent5>
        <a:srgbClr val="F3A71C"/>
      </a:accent5>
      <a:accent6>
        <a:srgbClr val="64686F"/>
      </a:accent6>
      <a:hlink>
        <a:srgbClr val="FFFFFF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MC PPT White-Widescreen" id="{DF56B35B-6B2D-5B48-BFA2-4F71332E599B}" vid="{E33D558B-D54C-094F-A0FD-6A0717E59D8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896FD4B37284E9BD923655789A4E3" ma:contentTypeVersion="21" ma:contentTypeDescription="Create a new document." ma:contentTypeScope="" ma:versionID="701ed16a2e941a3c5ec13ca5f9913bb0">
  <xsd:schema xmlns:xsd="http://www.w3.org/2001/XMLSchema" xmlns:xs="http://www.w3.org/2001/XMLSchema" xmlns:p="http://schemas.microsoft.com/office/2006/metadata/properties" xmlns:ns2="ab75bce0-b39a-4400-b684-a8f889376a89" xmlns:ns3="25682b7e-94aa-4afc-b2ff-54e907e3d4d7" targetNamespace="http://schemas.microsoft.com/office/2006/metadata/properties" ma:root="true" ma:fieldsID="ab4750aecf69178c2361926b2a4f2068" ns2:_="" ns3:_="">
    <xsd:import namespace="ab75bce0-b39a-4400-b684-a8f889376a89"/>
    <xsd:import namespace="25682b7e-94aa-4afc-b2ff-54e907e3d4d7"/>
    <xsd:element name="properties">
      <xsd:complexType>
        <xsd:sequence>
          <xsd:element name="documentManagement">
            <xsd:complexType>
              <xsd:all>
                <xsd:element ref="ns2:ERASSeason" minOccurs="0"/>
                <xsd:element ref="ns2:Comment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5bce0-b39a-4400-b684-a8f889376a89" elementFormDefault="qualified">
    <xsd:import namespace="http://schemas.microsoft.com/office/2006/documentManagement/types"/>
    <xsd:import namespace="http://schemas.microsoft.com/office/infopath/2007/PartnerControls"/>
    <xsd:element name="ERASSeason" ma:index="2" nillable="true" ma:displayName="ERAS Season" ma:format="Dropdown" ma:indexed="true" ma:internalName="ERASSeason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Comments" ma:index="3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da1ba52-7d3b-4811-9808-5c9985ea5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82b7e-94aa-4afc-b2ff-54e907e3d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976749a6-e962-4b97-8642-eee79bc66925}" ma:internalName="TaxCatchAll" ma:showField="CatchAllData" ma:web="25682b7e-94aa-4afc-b2ff-54e907e3d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682b7e-94aa-4afc-b2ff-54e907e3d4d7" xsi:nil="true"/>
    <ERASSeason xmlns="ab75bce0-b39a-4400-b684-a8f889376a89" xsi:nil="true"/>
    <Comments xmlns="ab75bce0-b39a-4400-b684-a8f889376a89" xsi:nil="true"/>
    <lcf76f155ced4ddcb4097134ff3c332f xmlns="ab75bce0-b39a-4400-b684-a8f889376a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F9EE7F-82E1-4A4A-ACA8-B0A781BE4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8703D-60D8-4320-A499-2BD4366518C4}">
  <ds:schemaRefs>
    <ds:schemaRef ds:uri="25682b7e-94aa-4afc-b2ff-54e907e3d4d7"/>
    <ds:schemaRef ds:uri="ab75bce0-b39a-4400-b684-a8f889376a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60AA4B-0C74-43BA-862E-50B2110804B8}">
  <ds:schemaRefs>
    <ds:schemaRef ds:uri="http://schemas.microsoft.com/office/infopath/2007/PartnerControls"/>
    <ds:schemaRef ds:uri="25682b7e-94aa-4afc-b2ff-54e907e3d4d7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ab75bce0-b39a-4400-b684-a8f889376a8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ACLP_template</Template>
  <TotalTime>5897</TotalTime>
  <Words>2824</Words>
  <Application>Microsoft Office PowerPoint</Application>
  <PresentationFormat>Widescreen</PresentationFormat>
  <Paragraphs>572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Arial Black</vt:lpstr>
      <vt:lpstr>Calibri</vt:lpstr>
      <vt:lpstr>Calibri body</vt:lpstr>
      <vt:lpstr>Calibri Light</vt:lpstr>
      <vt:lpstr>Lucida Grande</vt:lpstr>
      <vt:lpstr>Montserrat</vt:lpstr>
      <vt:lpstr>Roboto</vt:lpstr>
      <vt:lpstr>Roboto Light</vt:lpstr>
      <vt:lpstr>Symbol</vt:lpstr>
      <vt:lpstr>Wingdings</vt:lpstr>
      <vt:lpstr>APM template</vt:lpstr>
      <vt:lpstr>Office Theme 2013 - 2022</vt:lpstr>
      <vt:lpstr>AAMC Blue template</vt:lpstr>
      <vt:lpstr>Applying to C-L Psychiatry Fellowships in 2024: A Virtual Q&amp;A</vt:lpstr>
      <vt:lpstr>Webinar Outline</vt:lpstr>
      <vt:lpstr>Why C-L Psychiatry: So Many Facets!</vt:lpstr>
      <vt:lpstr>Why C-L Psychiatry: Diversity, Equity, and Inclusion (DEI)</vt:lpstr>
      <vt:lpstr>Why C-L Psychiatry Fellowship?</vt:lpstr>
      <vt:lpstr>C-L Fellowship: 2024-2025 Timeline</vt:lpstr>
      <vt:lpstr>C-L Fellowship: Deciding Where to Apply</vt:lpstr>
      <vt:lpstr>C-L Fellowship: Two Ways to Apply 2024-2025!</vt:lpstr>
      <vt:lpstr>C-L Fellowship: Institutional Application Materials</vt:lpstr>
      <vt:lpstr>C-L Fellowship: Contacting Programs</vt:lpstr>
      <vt:lpstr>C-L Fellowship: Interviews</vt:lpstr>
      <vt:lpstr>C-L Fellowship: Ranking and Match Process</vt:lpstr>
      <vt:lpstr>C-L Fellowship: Post-Match</vt:lpstr>
      <vt:lpstr>PowerPoint Presentation</vt:lpstr>
      <vt:lpstr>PowerPoint Presentation</vt:lpstr>
      <vt:lpstr>Resources for Prospective Applicants</vt:lpstr>
      <vt:lpstr>ERAS: A Refresher Laurel Constantine Senior ERAS Training Specialist, Association of American Medical Colleges (AAMC) </vt:lpstr>
      <vt:lpstr>2025 MyERAS® Application Overview </vt:lpstr>
      <vt:lpstr>Objectives</vt:lpstr>
      <vt:lpstr>ERAS Process</vt:lpstr>
      <vt:lpstr>Services Offered by ERAS</vt:lpstr>
      <vt:lpstr>PowerPoint Presentation</vt:lpstr>
      <vt:lpstr>PowerPoint Presentation</vt:lpstr>
      <vt:lpstr>PowerPoint Presentation</vt:lpstr>
      <vt:lpstr>PowerPoint Presentation</vt:lpstr>
      <vt:lpstr>Experiences</vt:lpstr>
      <vt:lpstr>PowerPoint Presentation</vt:lpstr>
      <vt:lpstr>Geographic Preferences</vt:lpstr>
      <vt:lpstr>Summary of MyERAS 2025 Changes</vt:lpstr>
      <vt:lpstr>PowerPoint Presentation</vt:lpstr>
      <vt:lpstr>PowerPoint Presentation</vt:lpstr>
      <vt:lpstr>PowerPoint Presentation</vt:lpstr>
      <vt:lpstr>PowerPoint Presentation</vt:lpstr>
      <vt:lpstr>What can applicants expect for Thalamus in ERAS 2025?</vt:lpstr>
      <vt:lpstr>ERAS Resources</vt:lpstr>
      <vt:lpstr>Resources for the Application Season</vt:lpstr>
      <vt:lpstr>For more information:</vt:lpstr>
      <vt:lpstr>Additional Assistance</vt:lpstr>
      <vt:lpstr>Applying to C-L Psychiatry Fellowships in 2024: Q&amp;A!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Applying to C-L Psychiatry Fellowships in 2024: Q&amp;A Panel</vt:lpstr>
      <vt:lpstr>And now, for Q&amp;A!</vt:lpstr>
      <vt:lpstr>Resources for Prospective Applicants: Redux</vt:lpstr>
      <vt:lpstr>Thank you for joining us!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C-L Fellowship During COVID-19</dc:title>
  <dc:creator>Chandan Khandai</dc:creator>
  <cp:lastModifiedBy>James Vrac</cp:lastModifiedBy>
  <cp:revision>42</cp:revision>
  <dcterms:created xsi:type="dcterms:W3CDTF">2020-06-11T02:19:56Z</dcterms:created>
  <dcterms:modified xsi:type="dcterms:W3CDTF">2024-06-03T10:11:24Z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0x010100FAE896FD4B37284E9BD923655789A4E3</vt:lpwstr>
  </property>
  <property fmtid="{D5CDD505-2E9C-101B-9397-08002B2CF9AE}" pid="3" name="MediaServiceImageTags">
    <vt:lpwstr/>
  </property>
</Properties>
</file>