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262" r:id="rId2"/>
    <p:sldId id="260" r:id="rId3"/>
    <p:sldId id="299" r:id="rId4"/>
    <p:sldId id="292" r:id="rId5"/>
    <p:sldId id="257" r:id="rId6"/>
    <p:sldId id="261" r:id="rId7"/>
    <p:sldId id="295"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97" r:id="rId22"/>
    <p:sldId id="313" r:id="rId23"/>
    <p:sldId id="314" r:id="rId24"/>
    <p:sldId id="315" r:id="rId25"/>
    <p:sldId id="316" r:id="rId26"/>
    <p:sldId id="317" r:id="rId27"/>
    <p:sldId id="318" r:id="rId28"/>
    <p:sldId id="319" r:id="rId29"/>
    <p:sldId id="320" r:id="rId30"/>
    <p:sldId id="321" r:id="rId31"/>
    <p:sldId id="296" r:id="rId32"/>
    <p:sldId id="279" r:id="rId33"/>
    <p:sldId id="280" r:id="rId34"/>
    <p:sldId id="281" r:id="rId35"/>
    <p:sldId id="283" r:id="rId36"/>
    <p:sldId id="284" r:id="rId37"/>
    <p:sldId id="286" r:id="rId38"/>
    <p:sldId id="287" r:id="rId39"/>
    <p:sldId id="288" r:id="rId40"/>
    <p:sldId id="289" r:id="rId41"/>
    <p:sldId id="290"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218"/>
    <a:srgbClr val="007479"/>
    <a:srgbClr val="006269"/>
    <a:srgbClr val="005F63"/>
    <a:srgbClr val="BFEEEC"/>
    <a:srgbClr val="303C42"/>
    <a:srgbClr val="01B156"/>
    <a:srgbClr val="ABD1CE"/>
    <a:srgbClr val="D5E8E7"/>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74"/>
    <p:restoredTop sz="96327"/>
  </p:normalViewPr>
  <p:slideViewPr>
    <p:cSldViewPr snapToGrid="0">
      <p:cViewPr varScale="1">
        <p:scale>
          <a:sx n="71" d="100"/>
          <a:sy n="71" d="100"/>
        </p:scale>
        <p:origin x="888" y="60"/>
      </p:cViewPr>
      <p:guideLst/>
    </p:cSldViewPr>
  </p:slideViewPr>
  <p:notesTextViewPr>
    <p:cViewPr>
      <p:scale>
        <a:sx n="1" d="1"/>
        <a:sy n="1" d="1"/>
      </p:scale>
      <p:origin x="0" y="0"/>
    </p:cViewPr>
  </p:notesTextViewPr>
  <p:notesViewPr>
    <p:cSldViewPr snapToGrid="0">
      <p:cViewPr varScale="1">
        <p:scale>
          <a:sx n="93" d="100"/>
          <a:sy n="93" d="100"/>
        </p:scale>
        <p:origin x="3640"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A052489-8ED2-3B41-FB1F-ABD2639008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3C134332-39E9-1333-EBB0-28EA7F0F0A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A92455-3982-9641-B43F-F959F3EEAA3C}" type="datetimeFigureOut">
              <a:rPr lang="en-US" smtClean="0"/>
              <a:t>3/3/2024</a:t>
            </a:fld>
            <a:endParaRPr lang="en-US"/>
          </a:p>
        </p:txBody>
      </p:sp>
      <p:sp>
        <p:nvSpPr>
          <p:cNvPr id="4" name="Footer Placeholder 3">
            <a:extLst>
              <a:ext uri="{FF2B5EF4-FFF2-40B4-BE49-F238E27FC236}">
                <a16:creationId xmlns:a16="http://schemas.microsoft.com/office/drawing/2014/main" xmlns="" id="{A169A1E6-E842-4C04-B19B-9AC48E6D5B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4C3BCB84-E1D9-08A9-F524-489CFD73E7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88660E-A85C-EB4E-A6D0-1F4C372C43CC}" type="slidenum">
              <a:rPr lang="en-US" smtClean="0"/>
              <a:t>‹#›</a:t>
            </a:fld>
            <a:endParaRPr lang="en-US"/>
          </a:p>
        </p:txBody>
      </p:sp>
    </p:spTree>
    <p:extLst>
      <p:ext uri="{BB962C8B-B14F-4D97-AF65-F5344CB8AC3E}">
        <p14:creationId xmlns:p14="http://schemas.microsoft.com/office/powerpoint/2010/main" val="833102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2581F-0493-4F84-ABB2-0C74D51056AA}" type="datetimeFigureOut">
              <a:rPr lang="en-US" smtClean="0"/>
              <a:t>3/3/2024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F4917-DCA2-432B-A6EC-2A3E7F0FCB4C}" type="slidenum">
              <a:rPr lang="en-US" smtClean="0"/>
              <a:t>‹#›</a:t>
            </a:fld>
            <a:endParaRPr lang="en-US"/>
          </a:p>
        </p:txBody>
      </p:sp>
    </p:spTree>
    <p:extLst>
      <p:ext uri="{BB962C8B-B14F-4D97-AF65-F5344CB8AC3E}">
        <p14:creationId xmlns:p14="http://schemas.microsoft.com/office/powerpoint/2010/main" val="2529121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dmcd.co/dEdgB9"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cdmcd.co/mXGp4E" TargetMode="External"/><Relationship Id="rId4" Type="http://schemas.openxmlformats.org/officeDocument/2006/relationships/hyperlink" Target="https://cdmcd.co/bYL4d4"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dmcd.co/j9j4p5"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cdmcd.co/KGajDZ" TargetMode="External"/><Relationship Id="rId4" Type="http://schemas.openxmlformats.org/officeDocument/2006/relationships/hyperlink" Target="https://cdmcd.co/bYZ5aX"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7d82002d2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7d82002d2_0_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1" name="Google Shape;211;g47d82002d2_0_10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790801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not all virtual symposia started out that way.</a:t>
            </a:r>
          </a:p>
          <a:p>
            <a:r>
              <a:rPr lang="en-US" dirty="0"/>
              <a:t>Numbers are fuzzy, some are pre-accepted or invited</a:t>
            </a:r>
          </a:p>
        </p:txBody>
      </p:sp>
      <p:sp>
        <p:nvSpPr>
          <p:cNvPr id="4" name="Slide Number Placeholder 3"/>
          <p:cNvSpPr>
            <a:spLocks noGrp="1"/>
          </p:cNvSpPr>
          <p:nvPr>
            <p:ph type="sldNum" sz="quarter" idx="5"/>
          </p:nvPr>
        </p:nvSpPr>
        <p:spPr/>
        <p:txBody>
          <a:bodyPr/>
          <a:lstStyle/>
          <a:p>
            <a:fld id="{A495B05E-F831-4BA3-B141-B328BFE3D08B}" type="slidenum">
              <a:rPr lang="en-US" smtClean="0"/>
              <a:t>30</a:t>
            </a:fld>
            <a:endParaRPr lang="en-US"/>
          </a:p>
        </p:txBody>
      </p:sp>
    </p:spTree>
    <p:extLst>
      <p:ext uri="{BB962C8B-B14F-4D97-AF65-F5344CB8AC3E}">
        <p14:creationId xmlns:p14="http://schemas.microsoft.com/office/powerpoint/2010/main" val="273044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47d82002d2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47d82002d2_0_1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g47d82002d2_0_14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3918940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7d82002d2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7d82002d2_0_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1" name="Google Shape;211;g47d82002d2_0_10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365765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Here are good examples of oral paper abstracts selected for the 2022 program: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itchFamily="2" charset="2"/>
              <a:buChar char=""/>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Dlin/Fischer Clinical Research Award: The PRogram in Support of Moms (PRISM): Results of A Cluster Randomized Controlled Trial of Two Active Interventions Addressing Perinatal Depression in Ambulatory Obstetric Settings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itchFamily="2" charset="2"/>
              <a:buChar char=""/>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The Assessment of Cardiac Risk in Patients Taking Lamotrigine; A Systematic Review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itchFamily="2" charset="2"/>
              <a:buChar char=""/>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Using Neural Subtyping to Examine the Heterogeneity of Postpartum Depression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2092D9D-ED34-7941-AF37-929D101B7A82}" type="slidenum">
              <a:rPr lang="en-US" smtClean="0"/>
              <a:t>14</a:t>
            </a:fld>
            <a:endParaRPr lang="en-US"/>
          </a:p>
        </p:txBody>
      </p:sp>
    </p:spTree>
    <p:extLst>
      <p:ext uri="{BB962C8B-B14F-4D97-AF65-F5344CB8AC3E}">
        <p14:creationId xmlns:p14="http://schemas.microsoft.com/office/powerpoint/2010/main" val="2384458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Good Examples of CLP 2022 Award-Winning Posters: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Best Poster 1st place: </a:t>
            </a:r>
            <a:r>
              <a:rPr lang="en-US" sz="1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Buprenorphine Microinduction: A New Tool for Consultation-Liaison Psychiatrists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Ariel </a:t>
            </a: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Claman</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et 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Best Trainee Poster 1st place: </a:t>
            </a:r>
            <a:r>
              <a:rPr lang="en-US" sz="1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Brief Educational and Process Change Quality Improvement Intervention Increases HIV, Hepatitis C, and Syphilis Screening in Psychiatric Inpatients Admitted from a Psychiatric Emergency Service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Jessica Thai et 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Best Case Report Poster: </a:t>
            </a:r>
            <a:r>
              <a:rPr lang="en-US" sz="1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5"/>
              </a:rPr>
              <a:t>Intoxicated without a drop to drink: A case report of auto-brewery syndrome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Dustin DeMoss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2092D9D-ED34-7941-AF37-929D101B7A82}" type="slidenum">
              <a:rPr lang="en-US" smtClean="0"/>
              <a:t>15</a:t>
            </a:fld>
            <a:endParaRPr lang="en-US"/>
          </a:p>
        </p:txBody>
      </p:sp>
    </p:spTree>
    <p:extLst>
      <p:ext uri="{BB962C8B-B14F-4D97-AF65-F5344CB8AC3E}">
        <p14:creationId xmlns:p14="http://schemas.microsoft.com/office/powerpoint/2010/main" val="2830473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7d82002d2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7d82002d2_0_1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47d82002d2_0_16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3431702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to reduce confusion about session types</a:t>
            </a:r>
          </a:p>
          <a:p>
            <a:r>
              <a:rPr lang="en-US" dirty="0"/>
              <a:t>Will discuss this more on a future slide</a:t>
            </a:r>
          </a:p>
          <a:p>
            <a:r>
              <a:rPr lang="en-US" dirty="0"/>
              <a:t>Other changes to help increase breadth of offerings as ACLP continues to grow </a:t>
            </a:r>
          </a:p>
        </p:txBody>
      </p:sp>
      <p:sp>
        <p:nvSpPr>
          <p:cNvPr id="4" name="Slide Number Placeholder 3"/>
          <p:cNvSpPr>
            <a:spLocks noGrp="1"/>
          </p:cNvSpPr>
          <p:nvPr>
            <p:ph type="sldNum" sz="quarter" idx="5"/>
          </p:nvPr>
        </p:nvSpPr>
        <p:spPr/>
        <p:txBody>
          <a:bodyPr/>
          <a:lstStyle/>
          <a:p>
            <a:fld id="{A495B05E-F831-4BA3-B141-B328BFE3D08B}" type="slidenum">
              <a:rPr lang="en-US" smtClean="0"/>
              <a:t>22</a:t>
            </a:fld>
            <a:endParaRPr lang="en-US"/>
          </a:p>
        </p:txBody>
      </p:sp>
    </p:spTree>
    <p:extLst>
      <p:ext uri="{BB962C8B-B14F-4D97-AF65-F5344CB8AC3E}">
        <p14:creationId xmlns:p14="http://schemas.microsoft.com/office/powerpoint/2010/main" val="4146379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5B05E-F831-4BA3-B141-B328BFE3D08B}" type="slidenum">
              <a:rPr lang="en-US" smtClean="0"/>
              <a:t>23</a:t>
            </a:fld>
            <a:endParaRPr lang="en-US"/>
          </a:p>
        </p:txBody>
      </p:sp>
    </p:spTree>
    <p:extLst>
      <p:ext uri="{BB962C8B-B14F-4D97-AF65-F5344CB8AC3E}">
        <p14:creationId xmlns:p14="http://schemas.microsoft.com/office/powerpoint/2010/main" val="1348171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from “workshop and symposia” language to general sessions intended to incorporate a wider variety of teaching styles.  The goal is for presenters to be able to use the 75 minutes effectively for the topic and goals of their presentation. </a:t>
            </a:r>
          </a:p>
          <a:p>
            <a:endParaRPr lang="en-US" dirty="0"/>
          </a:p>
          <a:p>
            <a:r>
              <a:rPr lang="en-US" dirty="0"/>
              <a:t>For example, if the goals of the general session is largely to transfer knowledge (</a:t>
            </a:r>
            <a:r>
              <a:rPr lang="en-US" dirty="0" err="1"/>
              <a:t>ie</a:t>
            </a:r>
            <a:r>
              <a:rPr lang="en-US" dirty="0"/>
              <a:t> best practices for agitation in ICU), a traditional lecture format might be most appropriate</a:t>
            </a:r>
          </a:p>
          <a:p>
            <a:r>
              <a:rPr lang="en-US" dirty="0"/>
              <a:t>If the goal is for participants to leave with new skills (for example, how to advocate for a group of patients) a more interactive format would be more appropriate. </a:t>
            </a:r>
          </a:p>
        </p:txBody>
      </p:sp>
      <p:sp>
        <p:nvSpPr>
          <p:cNvPr id="4" name="Slide Number Placeholder 3"/>
          <p:cNvSpPr>
            <a:spLocks noGrp="1"/>
          </p:cNvSpPr>
          <p:nvPr>
            <p:ph type="sldNum" sz="quarter" idx="5"/>
          </p:nvPr>
        </p:nvSpPr>
        <p:spPr/>
        <p:txBody>
          <a:bodyPr/>
          <a:lstStyle/>
          <a:p>
            <a:fld id="{A495B05E-F831-4BA3-B141-B328BFE3D08B}" type="slidenum">
              <a:rPr lang="en-US" smtClean="0"/>
              <a:t>29</a:t>
            </a:fld>
            <a:endParaRPr lang="en-US"/>
          </a:p>
        </p:txBody>
      </p:sp>
    </p:spTree>
    <p:extLst>
      <p:ext uri="{BB962C8B-B14F-4D97-AF65-F5344CB8AC3E}">
        <p14:creationId xmlns:p14="http://schemas.microsoft.com/office/powerpoint/2010/main" val="646934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0144C00-2E2B-3326-8BFC-1CC4BA099B7B}"/>
              </a:ext>
            </a:extLst>
          </p:cNvPr>
          <p:cNvSpPr/>
          <p:nvPr userDrawn="1"/>
        </p:nvSpPr>
        <p:spPr>
          <a:xfrm>
            <a:off x="0" y="0"/>
            <a:ext cx="3549810" cy="6858000"/>
          </a:xfrm>
          <a:prstGeom prst="rect">
            <a:avLst/>
          </a:prstGeom>
          <a:gradFill>
            <a:gsLst>
              <a:gs pos="15000">
                <a:srgbClr val="BFEEEC"/>
              </a:gs>
              <a:gs pos="99000">
                <a:srgbClr val="007479"/>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A1166AF-7B5B-5EB2-E96A-92B6A6C3C235}"/>
              </a:ext>
            </a:extLst>
          </p:cNvPr>
          <p:cNvSpPr/>
          <p:nvPr userDrawn="1"/>
        </p:nvSpPr>
        <p:spPr>
          <a:xfrm>
            <a:off x="3549810" y="0"/>
            <a:ext cx="8642190" cy="6858000"/>
          </a:xfrm>
          <a:prstGeom prst="rect">
            <a:avLst/>
          </a:prstGeom>
          <a:blipFill>
            <a:blip r:embed="rId2"/>
            <a:stretch>
              <a:fillRect l="-4107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background with white text and green text&#10;&#10;Description automatically generated">
            <a:extLst>
              <a:ext uri="{FF2B5EF4-FFF2-40B4-BE49-F238E27FC236}">
                <a16:creationId xmlns:a16="http://schemas.microsoft.com/office/drawing/2014/main" xmlns="" id="{DAC54393-02AE-A06B-9000-9EC91C299567}"/>
              </a:ext>
            </a:extLst>
          </p:cNvPr>
          <p:cNvPicPr>
            <a:picLocks noChangeAspect="1"/>
          </p:cNvPicPr>
          <p:nvPr userDrawn="1"/>
        </p:nvPicPr>
        <p:blipFill>
          <a:blip r:embed="rId3"/>
          <a:stretch>
            <a:fillRect/>
          </a:stretch>
        </p:blipFill>
        <p:spPr>
          <a:xfrm>
            <a:off x="4454294" y="1108842"/>
            <a:ext cx="6833222" cy="2737533"/>
          </a:xfrm>
          <a:prstGeom prst="rect">
            <a:avLst/>
          </a:prstGeom>
        </p:spPr>
      </p:pic>
      <p:pic>
        <p:nvPicPr>
          <p:cNvPr id="14" name="Picture 13" descr="A logo with colorful shapes&#10;&#10;Description automatically generated with medium confidence">
            <a:extLst>
              <a:ext uri="{FF2B5EF4-FFF2-40B4-BE49-F238E27FC236}">
                <a16:creationId xmlns:a16="http://schemas.microsoft.com/office/drawing/2014/main" xmlns="" id="{13B88C4C-BAAD-F50B-34AF-867C74F24599}"/>
              </a:ext>
            </a:extLst>
          </p:cNvPr>
          <p:cNvPicPr>
            <a:picLocks noChangeAspect="1"/>
          </p:cNvPicPr>
          <p:nvPr userDrawn="1"/>
        </p:nvPicPr>
        <p:blipFill>
          <a:blip r:embed="rId4"/>
          <a:stretch>
            <a:fillRect/>
          </a:stretch>
        </p:blipFill>
        <p:spPr>
          <a:xfrm>
            <a:off x="673884" y="153986"/>
            <a:ext cx="3118769" cy="6550028"/>
          </a:xfrm>
          <a:prstGeom prst="rect">
            <a:avLst/>
          </a:prstGeom>
        </p:spPr>
      </p:pic>
      <p:sp>
        <p:nvSpPr>
          <p:cNvPr id="2" name="TextBox 1">
            <a:extLst>
              <a:ext uri="{FF2B5EF4-FFF2-40B4-BE49-F238E27FC236}">
                <a16:creationId xmlns:a16="http://schemas.microsoft.com/office/drawing/2014/main" xmlns="" id="{6F765D7F-A1D7-4FA8-B444-34485BA8D698}"/>
              </a:ext>
            </a:extLst>
          </p:cNvPr>
          <p:cNvSpPr txBox="1"/>
          <p:nvPr userDrawn="1"/>
        </p:nvSpPr>
        <p:spPr>
          <a:xfrm>
            <a:off x="5040970" y="4548829"/>
            <a:ext cx="5530705" cy="1200329"/>
          </a:xfrm>
          <a:prstGeom prst="rect">
            <a:avLst/>
          </a:prstGeom>
          <a:noFill/>
        </p:spPr>
        <p:txBody>
          <a:bodyPr wrap="square" rtlCol="0">
            <a:spAutoFit/>
          </a:bodyPr>
          <a:lstStyle/>
          <a:p>
            <a:r>
              <a:rPr lang="en-US" sz="2400" b="0" i="1" u="none" strike="noStrike" dirty="0">
                <a:solidFill>
                  <a:srgbClr val="BFEEEC"/>
                </a:solidFill>
                <a:effectLst/>
                <a:latin typeface="Arial" panose="020B0604020202020204" pitchFamily="34" charset="0"/>
                <a:cs typeface="Arial" panose="020B0604020202020204" pitchFamily="34" charset="0"/>
              </a:rPr>
              <a:t>Promoting Whole Health Through </a:t>
            </a:r>
            <a:br>
              <a:rPr lang="en-US" sz="2400" b="0" i="1" u="none" strike="noStrike" dirty="0">
                <a:solidFill>
                  <a:srgbClr val="BFEEEC"/>
                </a:solidFill>
                <a:effectLst/>
                <a:latin typeface="Arial" panose="020B0604020202020204" pitchFamily="34" charset="0"/>
                <a:cs typeface="Arial" panose="020B0604020202020204" pitchFamily="34" charset="0"/>
              </a:rPr>
            </a:br>
            <a:r>
              <a:rPr lang="en-US" sz="2400" b="0" i="1" u="none" strike="noStrike" dirty="0">
                <a:solidFill>
                  <a:srgbClr val="BFEEEC"/>
                </a:solidFill>
                <a:effectLst/>
                <a:latin typeface="Arial" panose="020B0604020202020204" pitchFamily="34" charset="0"/>
                <a:cs typeface="Arial" panose="020B0604020202020204" pitchFamily="34" charset="0"/>
              </a:rPr>
              <a:t>Innovative and Integrative </a:t>
            </a:r>
            <a:br>
              <a:rPr lang="en-US" sz="2400" b="0" i="1" u="none" strike="noStrike" dirty="0">
                <a:solidFill>
                  <a:srgbClr val="BFEEEC"/>
                </a:solidFill>
                <a:effectLst/>
                <a:latin typeface="Arial" panose="020B0604020202020204" pitchFamily="34" charset="0"/>
                <a:cs typeface="Arial" panose="020B0604020202020204" pitchFamily="34" charset="0"/>
              </a:rPr>
            </a:br>
            <a:r>
              <a:rPr lang="en-US" sz="2400" b="0" i="1" u="none" strike="noStrike" dirty="0">
                <a:solidFill>
                  <a:srgbClr val="BFEEEC"/>
                </a:solidFill>
                <a:effectLst/>
                <a:latin typeface="Arial" panose="020B0604020202020204" pitchFamily="34" charset="0"/>
                <a:cs typeface="Arial" panose="020B0604020202020204" pitchFamily="34" charset="0"/>
              </a:rPr>
              <a:t>Approaches to C-L Psychiatry</a:t>
            </a:r>
            <a:endParaRPr lang="en-US" sz="2400" dirty="0">
              <a:solidFill>
                <a:srgbClr val="BFEEE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93792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0144C00-2E2B-3326-8BFC-1CC4BA099B7B}"/>
              </a:ext>
            </a:extLst>
          </p:cNvPr>
          <p:cNvSpPr/>
          <p:nvPr userDrawn="1"/>
        </p:nvSpPr>
        <p:spPr>
          <a:xfrm>
            <a:off x="0" y="0"/>
            <a:ext cx="3549810" cy="6858000"/>
          </a:xfrm>
          <a:prstGeom prst="rect">
            <a:avLst/>
          </a:prstGeom>
          <a:gradFill>
            <a:gsLst>
              <a:gs pos="11000">
                <a:srgbClr val="BFEEEC"/>
              </a:gs>
              <a:gs pos="100000">
                <a:srgbClr val="006269"/>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A1166AF-7B5B-5EB2-E96A-92B6A6C3C235}"/>
              </a:ext>
            </a:extLst>
          </p:cNvPr>
          <p:cNvSpPr/>
          <p:nvPr userDrawn="1"/>
        </p:nvSpPr>
        <p:spPr>
          <a:xfrm>
            <a:off x="3549810" y="0"/>
            <a:ext cx="8642190" cy="6858000"/>
          </a:xfrm>
          <a:prstGeom prst="rect">
            <a:avLst/>
          </a:prstGeom>
          <a:blipFill>
            <a:blip r:embed="rId2"/>
            <a:stretch>
              <a:fillRect l="-4107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logo with colorful shapes&#10;&#10;Description automatically generated with medium confidence">
            <a:extLst>
              <a:ext uri="{FF2B5EF4-FFF2-40B4-BE49-F238E27FC236}">
                <a16:creationId xmlns:a16="http://schemas.microsoft.com/office/drawing/2014/main" xmlns="" id="{13B88C4C-BAAD-F50B-34AF-867C74F24599}"/>
              </a:ext>
            </a:extLst>
          </p:cNvPr>
          <p:cNvPicPr>
            <a:picLocks noChangeAspect="1"/>
          </p:cNvPicPr>
          <p:nvPr userDrawn="1"/>
        </p:nvPicPr>
        <p:blipFill>
          <a:blip r:embed="rId3"/>
          <a:stretch>
            <a:fillRect/>
          </a:stretch>
        </p:blipFill>
        <p:spPr>
          <a:xfrm>
            <a:off x="570945" y="318975"/>
            <a:ext cx="2407920" cy="5057105"/>
          </a:xfrm>
          <a:prstGeom prst="rect">
            <a:avLst/>
          </a:prstGeom>
        </p:spPr>
      </p:pic>
      <p:sp>
        <p:nvSpPr>
          <p:cNvPr id="3" name="Title 1">
            <a:extLst>
              <a:ext uri="{FF2B5EF4-FFF2-40B4-BE49-F238E27FC236}">
                <a16:creationId xmlns:a16="http://schemas.microsoft.com/office/drawing/2014/main" xmlns="" id="{C20E8186-6AC6-BC0A-B3F3-1B08D4581946}"/>
              </a:ext>
            </a:extLst>
          </p:cNvPr>
          <p:cNvSpPr>
            <a:spLocks noGrp="1"/>
          </p:cNvSpPr>
          <p:nvPr>
            <p:ph type="title" hasCustomPrompt="1"/>
          </p:nvPr>
        </p:nvSpPr>
        <p:spPr>
          <a:xfrm>
            <a:off x="3923222" y="318975"/>
            <a:ext cx="7895366" cy="2678225"/>
          </a:xfrm>
        </p:spPr>
        <p:txBody>
          <a:bodyPr anchor="t">
            <a:normAutofit/>
          </a:bodyPr>
          <a:lstStyle>
            <a:lvl1pPr>
              <a:defRPr sz="5000">
                <a:solidFill>
                  <a:schemeClr val="bg1"/>
                </a:solidFill>
                <a:latin typeface="Macklin Slab" panose="020B0503060706020204" pitchFamily="34" charset="77"/>
              </a:defRPr>
            </a:lvl1pPr>
          </a:lstStyle>
          <a:p>
            <a:r>
              <a:rPr lang="en-US" dirty="0"/>
              <a:t>Presentation </a:t>
            </a:r>
            <a:br>
              <a:rPr lang="en-US" dirty="0"/>
            </a:br>
            <a:r>
              <a:rPr lang="en-US" dirty="0"/>
              <a:t>Title</a:t>
            </a:r>
          </a:p>
        </p:txBody>
      </p:sp>
      <p:sp>
        <p:nvSpPr>
          <p:cNvPr id="4" name="Text Placeholder 2">
            <a:extLst>
              <a:ext uri="{FF2B5EF4-FFF2-40B4-BE49-F238E27FC236}">
                <a16:creationId xmlns:a16="http://schemas.microsoft.com/office/drawing/2014/main" xmlns="" id="{CC181556-CF34-484D-8AD5-2262662B2D52}"/>
              </a:ext>
            </a:extLst>
          </p:cNvPr>
          <p:cNvSpPr>
            <a:spLocks noGrp="1"/>
          </p:cNvSpPr>
          <p:nvPr>
            <p:ph idx="1" hasCustomPrompt="1"/>
          </p:nvPr>
        </p:nvSpPr>
        <p:spPr>
          <a:xfrm>
            <a:off x="3923222" y="3459479"/>
            <a:ext cx="7916353" cy="2747963"/>
          </a:xfrm>
          <a:prstGeom prst="rect">
            <a:avLst/>
          </a:prstGeom>
        </p:spPr>
        <p:txBody>
          <a:bodyPr vert="horz" lIns="91440" tIns="45720" rIns="91440" bIns="45720" rtlCol="0">
            <a:normAutofit/>
          </a:bodyPr>
          <a:lstStyle>
            <a:lvl1pPr marL="0" indent="0">
              <a:buNone/>
              <a:defRPr sz="2800">
                <a:solidFill>
                  <a:srgbClr val="F1A218"/>
                </a:solidFill>
              </a:defRPr>
            </a:lvl1pPr>
            <a:lvl2pPr marL="9525" indent="0">
              <a:buNone/>
              <a:tabLst/>
              <a:defRPr sz="2200" i="0">
                <a:solidFill>
                  <a:schemeClr val="bg1"/>
                </a:solidFill>
              </a:defRPr>
            </a:lvl2pPr>
            <a:lvl3pPr marL="9525" indent="0">
              <a:buNone/>
              <a:tabLst/>
              <a:defRPr sz="1800" i="1">
                <a:solidFill>
                  <a:schemeClr val="bg1"/>
                </a:solidFill>
              </a:defRPr>
            </a:lvl3pPr>
            <a:lvl4pPr>
              <a:defRPr>
                <a:solidFill>
                  <a:schemeClr val="bg1"/>
                </a:solidFill>
              </a:defRPr>
            </a:lvl4pPr>
          </a:lstStyle>
          <a:p>
            <a:pPr lvl="0"/>
            <a:r>
              <a:rPr lang="en-US" dirty="0"/>
              <a:t>Presenter Name</a:t>
            </a:r>
          </a:p>
          <a:p>
            <a:pPr lvl="1"/>
            <a:r>
              <a:rPr lang="en-US" dirty="0"/>
              <a:t>Presenter Title</a:t>
            </a:r>
          </a:p>
          <a:p>
            <a:pPr lvl="2"/>
            <a:r>
              <a:rPr lang="en-US" dirty="0"/>
              <a:t>Location </a:t>
            </a:r>
          </a:p>
        </p:txBody>
      </p:sp>
      <p:pic>
        <p:nvPicPr>
          <p:cNvPr id="6" name="Picture 5">
            <a:extLst>
              <a:ext uri="{FF2B5EF4-FFF2-40B4-BE49-F238E27FC236}">
                <a16:creationId xmlns:a16="http://schemas.microsoft.com/office/drawing/2014/main" xmlns="" id="{0DC016A2-8525-21F2-4F1B-C002D24D3FAC}"/>
              </a:ext>
            </a:extLst>
          </p:cNvPr>
          <p:cNvPicPr>
            <a:picLocks noChangeAspect="1"/>
          </p:cNvPicPr>
          <p:nvPr userDrawn="1"/>
        </p:nvPicPr>
        <p:blipFill rotWithShape="1">
          <a:blip r:embed="rId4"/>
          <a:srcRect t="1718" b="22532"/>
          <a:stretch/>
        </p:blipFill>
        <p:spPr>
          <a:xfrm>
            <a:off x="246565" y="5771987"/>
            <a:ext cx="2812587" cy="943773"/>
          </a:xfrm>
          <a:prstGeom prst="rect">
            <a:avLst/>
          </a:prstGeom>
        </p:spPr>
      </p:pic>
    </p:spTree>
    <p:extLst>
      <p:ext uri="{BB962C8B-B14F-4D97-AF65-F5344CB8AC3E}">
        <p14:creationId xmlns:p14="http://schemas.microsoft.com/office/powerpoint/2010/main" val="346787808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7E3C145-AE44-046F-AA39-56C5BBBB2895}"/>
              </a:ext>
            </a:extLst>
          </p:cNvPr>
          <p:cNvSpPr/>
          <p:nvPr userDrawn="1"/>
        </p:nvSpPr>
        <p:spPr>
          <a:xfrm>
            <a:off x="0" y="0"/>
            <a:ext cx="4500880" cy="6858000"/>
          </a:xfrm>
          <a:prstGeom prst="rect">
            <a:avLst/>
          </a:prstGeom>
          <a:blipFill>
            <a:blip r:embed="rId2"/>
            <a:stretch>
              <a:fillRect r="-17088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xmlns="" id="{73487CD7-11F7-CBD2-6075-1651525C551C}"/>
              </a:ext>
            </a:extLst>
          </p:cNvPr>
          <p:cNvSpPr>
            <a:spLocks noGrp="1"/>
          </p:cNvSpPr>
          <p:nvPr>
            <p:ph type="title" hasCustomPrompt="1"/>
          </p:nvPr>
        </p:nvSpPr>
        <p:spPr>
          <a:xfrm>
            <a:off x="403793" y="375920"/>
            <a:ext cx="3751647" cy="4959187"/>
          </a:xfrm>
        </p:spPr>
        <p:txBody>
          <a:bodyPr anchor="ctr">
            <a:normAutofit/>
          </a:bodyPr>
          <a:lstStyle>
            <a:lvl1pPr>
              <a:defRPr sz="4600">
                <a:solidFill>
                  <a:schemeClr val="bg1"/>
                </a:solidFill>
                <a:latin typeface="Macklin Slab" panose="020B0503060706020204" pitchFamily="34" charset="77"/>
              </a:defRPr>
            </a:lvl1pPr>
          </a:lstStyle>
          <a:p>
            <a:r>
              <a:rPr lang="en-US" dirty="0"/>
              <a:t>Slide </a:t>
            </a:r>
            <a:br>
              <a:rPr lang="en-US" dirty="0"/>
            </a:br>
            <a:r>
              <a:rPr lang="en-US" dirty="0"/>
              <a:t>Title</a:t>
            </a:r>
          </a:p>
        </p:txBody>
      </p:sp>
      <p:pic>
        <p:nvPicPr>
          <p:cNvPr id="13" name="Picture 12">
            <a:extLst>
              <a:ext uri="{FF2B5EF4-FFF2-40B4-BE49-F238E27FC236}">
                <a16:creationId xmlns:a16="http://schemas.microsoft.com/office/drawing/2014/main" xmlns="" id="{C671CF08-2880-2A59-04B9-7015B38CBC62}"/>
              </a:ext>
            </a:extLst>
          </p:cNvPr>
          <p:cNvPicPr>
            <a:picLocks noChangeAspect="1"/>
          </p:cNvPicPr>
          <p:nvPr userDrawn="1"/>
        </p:nvPicPr>
        <p:blipFill rotWithShape="1">
          <a:blip r:embed="rId3"/>
          <a:srcRect t="1718" b="22532"/>
          <a:stretch/>
        </p:blipFill>
        <p:spPr>
          <a:xfrm>
            <a:off x="246565" y="5771987"/>
            <a:ext cx="2812587" cy="943773"/>
          </a:xfrm>
          <a:prstGeom prst="rect">
            <a:avLst/>
          </a:prstGeom>
        </p:spPr>
      </p:pic>
      <p:sp>
        <p:nvSpPr>
          <p:cNvPr id="15" name="Text Placeholder 2">
            <a:extLst>
              <a:ext uri="{FF2B5EF4-FFF2-40B4-BE49-F238E27FC236}">
                <a16:creationId xmlns:a16="http://schemas.microsoft.com/office/drawing/2014/main" xmlns="" id="{DBC53922-73A8-D290-4CAA-CEDECB236B58}"/>
              </a:ext>
            </a:extLst>
          </p:cNvPr>
          <p:cNvSpPr>
            <a:spLocks noGrp="1"/>
          </p:cNvSpPr>
          <p:nvPr>
            <p:ph idx="1" hasCustomPrompt="1"/>
          </p:nvPr>
        </p:nvSpPr>
        <p:spPr>
          <a:xfrm>
            <a:off x="4904673" y="375921"/>
            <a:ext cx="6934902" cy="5801042"/>
          </a:xfrm>
          <a:prstGeom prst="rect">
            <a:avLst/>
          </a:prstGeom>
        </p:spPr>
        <p:txBody>
          <a:bodyPr vert="horz" lIns="91440" tIns="45720" rIns="91440" bIns="45720" rtlCol="0">
            <a:normAutofit/>
          </a:bodyPr>
          <a:lstStyle/>
          <a:p>
            <a:pPr lvl="0"/>
            <a:r>
              <a:rPr lang="en-US" dirty="0"/>
              <a:t>Body bullet</a:t>
            </a:r>
          </a:p>
          <a:p>
            <a:pPr lvl="1"/>
            <a:r>
              <a:rPr lang="en-US" dirty="0"/>
              <a:t>Body bullet level 2</a:t>
            </a:r>
          </a:p>
          <a:p>
            <a:pPr lvl="2"/>
            <a:r>
              <a:rPr lang="en-US" dirty="0"/>
              <a:t>Body bullet level 3</a:t>
            </a:r>
          </a:p>
          <a:p>
            <a:pPr lvl="3"/>
            <a:r>
              <a:rPr lang="en-US" dirty="0"/>
              <a:t>Body bullet level 4</a:t>
            </a:r>
          </a:p>
        </p:txBody>
      </p:sp>
    </p:spTree>
    <p:extLst>
      <p:ext uri="{BB962C8B-B14F-4D97-AF65-F5344CB8AC3E}">
        <p14:creationId xmlns:p14="http://schemas.microsoft.com/office/powerpoint/2010/main" val="3174800057"/>
      </p:ext>
    </p:extLst>
  </p:cSld>
  <p:clrMapOvr>
    <a:masterClrMapping/>
  </p:clrMapOvr>
  <p:extLst>
    <p:ext uri="{DCECCB84-F9BA-43D5-87BE-67443E8EF086}">
      <p15:sldGuideLst xmlns:p15="http://schemas.microsoft.com/office/powerpoint/2012/main">
        <p15:guide id="1" orient="horz" pos="3816" userDrawn="1">
          <p15:clr>
            <a:srgbClr val="FBAE40"/>
          </p15:clr>
        </p15:guide>
        <p15:guide id="2" pos="152" userDrawn="1">
          <p15:clr>
            <a:srgbClr val="FBAE40"/>
          </p15:clr>
        </p15:guide>
        <p15:guide id="3" pos="88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xmlns="" id="{4A04434E-F225-9BBA-7F58-7FA48C56E44F}"/>
              </a:ext>
            </a:extLst>
          </p:cNvPr>
          <p:cNvSpPr>
            <a:spLocks noGrp="1"/>
          </p:cNvSpPr>
          <p:nvPr>
            <p:ph type="title" hasCustomPrompt="1"/>
          </p:nvPr>
        </p:nvSpPr>
        <p:spPr>
          <a:xfrm>
            <a:off x="386079" y="1163988"/>
            <a:ext cx="11479279" cy="1174717"/>
          </a:xfrm>
        </p:spPr>
        <p:txBody>
          <a:bodyPr/>
          <a:lstStyle>
            <a:lvl1pPr>
              <a:defRPr>
                <a:solidFill>
                  <a:srgbClr val="303C42"/>
                </a:solidFill>
                <a:latin typeface="Macklin Slab" panose="020B0503060706020204" pitchFamily="34" charset="77"/>
              </a:defRPr>
            </a:lvl1pPr>
          </a:lstStyle>
          <a:p>
            <a:r>
              <a:rPr lang="en-US" dirty="0"/>
              <a:t>Slide Title</a:t>
            </a:r>
          </a:p>
        </p:txBody>
      </p:sp>
      <p:sp>
        <p:nvSpPr>
          <p:cNvPr id="22" name="Content Placeholder 2">
            <a:extLst>
              <a:ext uri="{FF2B5EF4-FFF2-40B4-BE49-F238E27FC236}">
                <a16:creationId xmlns:a16="http://schemas.microsoft.com/office/drawing/2014/main" xmlns="" id="{6823D72C-C566-72D0-6622-7391D0F8A777}"/>
              </a:ext>
            </a:extLst>
          </p:cNvPr>
          <p:cNvSpPr>
            <a:spLocks noGrp="1"/>
          </p:cNvSpPr>
          <p:nvPr>
            <p:ph idx="1" hasCustomPrompt="1"/>
          </p:nvPr>
        </p:nvSpPr>
        <p:spPr>
          <a:xfrm>
            <a:off x="406400" y="2540000"/>
            <a:ext cx="11458958" cy="3874960"/>
          </a:xfrm>
        </p:spPr>
        <p:txBody>
          <a:bodyPr/>
          <a:lstStyle>
            <a:lvl1pPr>
              <a:buClr>
                <a:srgbClr val="F1A218"/>
              </a:buClr>
              <a:defRPr>
                <a:solidFill>
                  <a:srgbClr val="303C42"/>
                </a:solidFill>
              </a:defRPr>
            </a:lvl1pPr>
            <a:lvl2pPr>
              <a:buClr>
                <a:srgbClr val="F1A218"/>
              </a:buClr>
              <a:defRPr>
                <a:solidFill>
                  <a:srgbClr val="303C42"/>
                </a:solidFill>
              </a:defRPr>
            </a:lvl2pPr>
            <a:lvl3pPr>
              <a:buClr>
                <a:srgbClr val="F1A218"/>
              </a:buClr>
              <a:defRPr>
                <a:solidFill>
                  <a:srgbClr val="303C42"/>
                </a:solidFill>
              </a:defRPr>
            </a:lvl3pPr>
            <a:lvl4pPr>
              <a:buClr>
                <a:srgbClr val="F1A218"/>
              </a:buClr>
              <a:defRPr>
                <a:solidFill>
                  <a:srgbClr val="303C42"/>
                </a:solidFill>
              </a:defRPr>
            </a:lvl4pPr>
            <a:lvl5pPr>
              <a:buClr>
                <a:srgbClr val="02B256"/>
              </a:buClr>
              <a:defRPr>
                <a:solidFill>
                  <a:srgbClr val="303C42"/>
                </a:solidFill>
              </a:defRPr>
            </a:lvl5pPr>
          </a:lstStyle>
          <a:p>
            <a:pPr lvl="0"/>
            <a:r>
              <a:rPr lang="en-US" dirty="0"/>
              <a:t>Body bullet</a:t>
            </a:r>
          </a:p>
          <a:p>
            <a:pPr lvl="1"/>
            <a:r>
              <a:rPr lang="en-US" dirty="0"/>
              <a:t>Body bullet level 2</a:t>
            </a:r>
          </a:p>
          <a:p>
            <a:pPr lvl="2"/>
            <a:r>
              <a:rPr lang="en-US" dirty="0"/>
              <a:t>Body bullet level 3</a:t>
            </a:r>
          </a:p>
          <a:p>
            <a:pPr lvl="3"/>
            <a:r>
              <a:rPr lang="en-US" dirty="0"/>
              <a:t>Body bullet level 4</a:t>
            </a:r>
          </a:p>
        </p:txBody>
      </p:sp>
    </p:spTree>
    <p:extLst>
      <p:ext uri="{BB962C8B-B14F-4D97-AF65-F5344CB8AC3E}">
        <p14:creationId xmlns:p14="http://schemas.microsoft.com/office/powerpoint/2010/main" val="298263141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Slide 2">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 xmlns:a16="http://schemas.microsoft.com/office/drawing/2014/main" id="{1475310F-DCEC-8AD3-EE1E-07A611CFAE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469217" cy="5074521"/>
          </a:xfrm>
          <a:prstGeom prst="rect">
            <a:avLst/>
          </a:prstGeom>
        </p:spPr>
      </p:pic>
      <p:sp>
        <p:nvSpPr>
          <p:cNvPr id="7" name="Rectangle 6">
            <a:extLst>
              <a:ext uri="{FF2B5EF4-FFF2-40B4-BE49-F238E27FC236}">
                <a16:creationId xmlns="" xmlns:a16="http://schemas.microsoft.com/office/drawing/2014/main" id="{2855540F-18AB-4CF5-0C9A-77FBF89F4BFB}"/>
              </a:ext>
            </a:extLst>
          </p:cNvPr>
          <p:cNvSpPr/>
          <p:nvPr userDrawn="1"/>
        </p:nvSpPr>
        <p:spPr>
          <a:xfrm>
            <a:off x="0" y="5074521"/>
            <a:ext cx="3627620" cy="1783480"/>
          </a:xfrm>
          <a:prstGeom prst="rect">
            <a:avLst/>
          </a:prstGeom>
          <a:solidFill>
            <a:srgbClr val="00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E9D53D65-959F-9D40-9766-9701811B84BC}"/>
              </a:ext>
            </a:extLst>
          </p:cNvPr>
          <p:cNvSpPr/>
          <p:nvPr userDrawn="1"/>
        </p:nvSpPr>
        <p:spPr>
          <a:xfrm>
            <a:off x="3422073" y="-1"/>
            <a:ext cx="8769928" cy="6858001"/>
          </a:xfrm>
          <a:prstGeom prst="rect">
            <a:avLst/>
          </a:prstGeom>
          <a:solidFill>
            <a:srgbClr val="00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13DA82D-BBA1-2B45-BD93-C74E33F55DAA}"/>
              </a:ext>
            </a:extLst>
          </p:cNvPr>
          <p:cNvSpPr>
            <a:spLocks noGrp="1"/>
          </p:cNvSpPr>
          <p:nvPr>
            <p:ph type="title" hasCustomPrompt="1"/>
          </p:nvPr>
        </p:nvSpPr>
        <p:spPr>
          <a:xfrm>
            <a:off x="3927951" y="365125"/>
            <a:ext cx="7751431" cy="1519093"/>
          </a:xfrm>
        </p:spPr>
        <p:txBody>
          <a:bodyPr anchor="t">
            <a:normAutofit/>
          </a:bodyPr>
          <a:lstStyle>
            <a:lvl1pPr>
              <a:defRPr sz="6000">
                <a:solidFill>
                  <a:schemeClr val="bg1"/>
                </a:solidFill>
                <a:latin typeface="Macklin Slab" panose="020B0503060706020204" pitchFamily="34" charset="77"/>
              </a:defRPr>
            </a:lvl1pPr>
          </a:lstStyle>
          <a:p>
            <a:r>
              <a:rPr lang="en-US" dirty="0"/>
              <a:t>Title goes here...</a:t>
            </a:r>
          </a:p>
        </p:txBody>
      </p:sp>
      <p:sp>
        <p:nvSpPr>
          <p:cNvPr id="3" name="Content Placeholder 2">
            <a:extLst>
              <a:ext uri="{FF2B5EF4-FFF2-40B4-BE49-F238E27FC236}">
                <a16:creationId xmlns="" xmlns:a16="http://schemas.microsoft.com/office/drawing/2014/main" id="{148C8B59-014C-4F45-823D-0DBFA76BF152}"/>
              </a:ext>
            </a:extLst>
          </p:cNvPr>
          <p:cNvSpPr>
            <a:spLocks noGrp="1"/>
          </p:cNvSpPr>
          <p:nvPr>
            <p:ph idx="1"/>
          </p:nvPr>
        </p:nvSpPr>
        <p:spPr>
          <a:xfrm>
            <a:off x="3927951" y="2078183"/>
            <a:ext cx="7751431"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Text&#10;&#10;Description automatically generated">
            <a:extLst>
              <a:ext uri="{FF2B5EF4-FFF2-40B4-BE49-F238E27FC236}">
                <a16:creationId xmlns="" xmlns:a16="http://schemas.microsoft.com/office/drawing/2014/main" id="{5BC2C102-AC2B-83DC-3CE6-96A8D152AE8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22686" y="5522576"/>
            <a:ext cx="3098318" cy="707351"/>
          </a:xfrm>
          <a:prstGeom prst="rect">
            <a:avLst/>
          </a:prstGeom>
        </p:spPr>
      </p:pic>
    </p:spTree>
    <p:extLst>
      <p:ext uri="{BB962C8B-B14F-4D97-AF65-F5344CB8AC3E}">
        <p14:creationId xmlns:p14="http://schemas.microsoft.com/office/powerpoint/2010/main" val="148019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Slide 2">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15DF3EF-57E3-4910-D626-DE729BD84B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460499"/>
          </a:xfrm>
          <a:prstGeom prst="rect">
            <a:avLst/>
          </a:prstGeom>
        </p:spPr>
      </p:pic>
      <p:sp>
        <p:nvSpPr>
          <p:cNvPr id="2" name="Title 1">
            <a:extLst>
              <a:ext uri="{FF2B5EF4-FFF2-40B4-BE49-F238E27FC236}">
                <a16:creationId xmlns="" xmlns:a16="http://schemas.microsoft.com/office/drawing/2014/main" id="{EE8F4E75-1EA7-C842-8EB7-D04C610643D6}"/>
              </a:ext>
            </a:extLst>
          </p:cNvPr>
          <p:cNvSpPr>
            <a:spLocks noGrp="1"/>
          </p:cNvSpPr>
          <p:nvPr>
            <p:ph type="title" hasCustomPrompt="1"/>
          </p:nvPr>
        </p:nvSpPr>
        <p:spPr>
          <a:xfrm>
            <a:off x="838200" y="1583788"/>
            <a:ext cx="10515600" cy="755483"/>
          </a:xfrm>
        </p:spPr>
        <p:txBody>
          <a:bodyPr anchor="t"/>
          <a:lstStyle/>
          <a:p>
            <a:r>
              <a:rPr lang="en-US" dirty="0"/>
              <a:t>Title goes here...</a:t>
            </a:r>
          </a:p>
        </p:txBody>
      </p:sp>
      <p:sp>
        <p:nvSpPr>
          <p:cNvPr id="4" name="Content Placeholder 3">
            <a:extLst>
              <a:ext uri="{FF2B5EF4-FFF2-40B4-BE49-F238E27FC236}">
                <a16:creationId xmlns="" xmlns:a16="http://schemas.microsoft.com/office/drawing/2014/main" id="{C96BBB1D-3227-404F-BB5D-79B3AAFBD49F}"/>
              </a:ext>
            </a:extLst>
          </p:cNvPr>
          <p:cNvSpPr>
            <a:spLocks noGrp="1"/>
          </p:cNvSpPr>
          <p:nvPr>
            <p:ph sz="half" idx="2"/>
          </p:nvPr>
        </p:nvSpPr>
        <p:spPr>
          <a:xfrm>
            <a:off x="838200" y="2766721"/>
            <a:ext cx="10515600" cy="3779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 xmlns:a16="http://schemas.microsoft.com/office/drawing/2014/main" id="{28998EEE-27E5-0748-93DC-5029DAF1C453}"/>
              </a:ext>
            </a:extLst>
          </p:cNvPr>
          <p:cNvSpPr>
            <a:spLocks noGrp="1"/>
          </p:cNvSpPr>
          <p:nvPr>
            <p:ph type="sldNum" sz="quarter" idx="12"/>
          </p:nvPr>
        </p:nvSpPr>
        <p:spPr>
          <a:xfrm>
            <a:off x="11533632" y="6363709"/>
            <a:ext cx="441960" cy="365125"/>
          </a:xfrm>
          <a:prstGeom prst="rect">
            <a:avLst/>
          </a:prstGeom>
        </p:spPr>
        <p:txBody>
          <a:bodyPr/>
          <a:lstStyle/>
          <a:p>
            <a:fld id="{15C9CF00-FB8E-AA48-A2EB-23BCA54F67F0}" type="slidenum">
              <a:rPr lang="en-US" smtClean="0"/>
              <a:t>‹#›</a:t>
            </a:fld>
            <a:endParaRPr lang="en-US"/>
          </a:p>
        </p:txBody>
      </p:sp>
    </p:spTree>
    <p:extLst>
      <p:ext uri="{BB962C8B-B14F-4D97-AF65-F5344CB8AC3E}">
        <p14:creationId xmlns:p14="http://schemas.microsoft.com/office/powerpoint/2010/main" val="3770667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E448CB4-2F8C-F86E-0695-1B9D009BF6E3}"/>
              </a:ext>
            </a:extLst>
          </p:cNvPr>
          <p:cNvSpPr>
            <a:spLocks noGrp="1"/>
          </p:cNvSpPr>
          <p:nvPr>
            <p:ph type="title"/>
          </p:nvPr>
        </p:nvSpPr>
        <p:spPr>
          <a:xfrm>
            <a:off x="352425" y="365125"/>
            <a:ext cx="1148715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83EB19D4-F6C6-8CA0-E611-33C384DC639A}"/>
              </a:ext>
            </a:extLst>
          </p:cNvPr>
          <p:cNvSpPr>
            <a:spLocks noGrp="1"/>
          </p:cNvSpPr>
          <p:nvPr>
            <p:ph type="body" idx="1"/>
          </p:nvPr>
        </p:nvSpPr>
        <p:spPr>
          <a:xfrm>
            <a:off x="352425" y="1825625"/>
            <a:ext cx="11487150" cy="4351338"/>
          </a:xfrm>
          <a:prstGeom prst="rect">
            <a:avLst/>
          </a:prstGeom>
        </p:spPr>
        <p:txBody>
          <a:bodyPr vert="horz" lIns="91440" tIns="45720" rIns="91440" bIns="45720" rtlCol="0">
            <a:normAutofit/>
          </a:bodyPr>
          <a:lstStyle/>
          <a:p>
            <a:pPr lvl="0"/>
            <a:r>
              <a:rPr lang="en-US" dirty="0"/>
              <a:t>Body bullet</a:t>
            </a:r>
          </a:p>
          <a:p>
            <a:pPr lvl="1"/>
            <a:r>
              <a:rPr lang="en-US" dirty="0"/>
              <a:t>Body bullet level 2</a:t>
            </a:r>
          </a:p>
          <a:p>
            <a:pPr lvl="2"/>
            <a:r>
              <a:rPr lang="en-US" dirty="0"/>
              <a:t>Body bullet level 3</a:t>
            </a:r>
          </a:p>
          <a:p>
            <a:pPr lvl="3"/>
            <a:r>
              <a:rPr lang="en-US" dirty="0"/>
              <a:t>Body bullet level 4</a:t>
            </a:r>
          </a:p>
        </p:txBody>
      </p:sp>
    </p:spTree>
    <p:extLst>
      <p:ext uri="{BB962C8B-B14F-4D97-AF65-F5344CB8AC3E}">
        <p14:creationId xmlns:p14="http://schemas.microsoft.com/office/powerpoint/2010/main" val="1351580993"/>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0" r:id="rId3"/>
    <p:sldLayoutId id="2147483661" r:id="rId4"/>
    <p:sldLayoutId id="2147483663" r:id="rId5"/>
    <p:sldLayoutId id="2147483664" r:id="rId6"/>
  </p:sldLayoutIdLst>
  <p:txStyles>
    <p:titleStyle>
      <a:lvl1pPr algn="l" defTabSz="914400" rtl="0" eaLnBrk="1" latinLnBrk="0" hangingPunct="1">
        <a:lnSpc>
          <a:spcPct val="90000"/>
        </a:lnSpc>
        <a:spcBef>
          <a:spcPct val="0"/>
        </a:spcBef>
        <a:buNone/>
        <a:defRPr sz="4200" kern="1200">
          <a:solidFill>
            <a:srgbClr val="303C42"/>
          </a:solidFill>
          <a:latin typeface="Macklin Slab" panose="020B0503060706020204" pitchFamily="34" charset="77"/>
          <a:ea typeface="+mj-ea"/>
          <a:cs typeface="+mj-cs"/>
        </a:defRPr>
      </a:lvl1pPr>
    </p:titleStyle>
    <p:bodyStyle>
      <a:lvl1pPr marL="228600" indent="-228600" algn="l" defTabSz="914400" rtl="0" eaLnBrk="1" latinLnBrk="0" hangingPunct="1">
        <a:lnSpc>
          <a:spcPct val="90000"/>
        </a:lnSpc>
        <a:spcBef>
          <a:spcPts val="1000"/>
        </a:spcBef>
        <a:buClr>
          <a:srgbClr val="F1A218"/>
        </a:buClr>
        <a:buFont typeface="Arial" panose="020B0604020202020204" pitchFamily="34" charset="0"/>
        <a:buChar char="•"/>
        <a:defRPr sz="2400" kern="1200">
          <a:solidFill>
            <a:srgbClr val="303C42"/>
          </a:solidFill>
          <a:latin typeface="Arial" panose="020B0604020202020204" pitchFamily="34" charset="0"/>
          <a:ea typeface="+mn-ea"/>
          <a:cs typeface="Arial" panose="020B0604020202020204" pitchFamily="34" charset="0"/>
        </a:defRPr>
      </a:lvl1pPr>
      <a:lvl2pPr marL="520700" indent="-284163" algn="l" defTabSz="914400" rtl="0" eaLnBrk="1" latinLnBrk="0" hangingPunct="1">
        <a:lnSpc>
          <a:spcPct val="90000"/>
        </a:lnSpc>
        <a:spcBef>
          <a:spcPts val="500"/>
        </a:spcBef>
        <a:buClr>
          <a:srgbClr val="F1A218"/>
        </a:buClr>
        <a:buFont typeface="System Font Regular"/>
        <a:buChar char="–"/>
        <a:tabLst/>
        <a:defRPr sz="2000" kern="1200">
          <a:solidFill>
            <a:srgbClr val="303C42"/>
          </a:solidFill>
          <a:latin typeface="Arial" panose="020B0604020202020204" pitchFamily="34" charset="0"/>
          <a:ea typeface="+mn-ea"/>
          <a:cs typeface="Arial" panose="020B0604020202020204" pitchFamily="34" charset="0"/>
        </a:defRPr>
      </a:lvl2pPr>
      <a:lvl3pPr marL="747713" indent="-227013" algn="l" defTabSz="914400" rtl="0" eaLnBrk="1" latinLnBrk="0" hangingPunct="1">
        <a:lnSpc>
          <a:spcPct val="90000"/>
        </a:lnSpc>
        <a:spcBef>
          <a:spcPts val="500"/>
        </a:spcBef>
        <a:buClr>
          <a:srgbClr val="F1A218"/>
        </a:buClr>
        <a:buFont typeface="Arial" panose="020B0604020202020204" pitchFamily="34" charset="0"/>
        <a:buChar char="•"/>
        <a:tabLst/>
        <a:defRPr sz="1800" i="1" kern="1200">
          <a:solidFill>
            <a:srgbClr val="303C42"/>
          </a:solidFill>
          <a:latin typeface="Arial" panose="020B0604020202020204" pitchFamily="34" charset="0"/>
          <a:ea typeface="+mn-ea"/>
          <a:cs typeface="Arial" panose="020B0604020202020204" pitchFamily="34" charset="0"/>
        </a:defRPr>
      </a:lvl3pPr>
      <a:lvl4pPr marL="1031875" indent="-284163" algn="l" defTabSz="914400" rtl="0" eaLnBrk="1" latinLnBrk="0" hangingPunct="1">
        <a:lnSpc>
          <a:spcPct val="90000"/>
        </a:lnSpc>
        <a:spcBef>
          <a:spcPts val="500"/>
        </a:spcBef>
        <a:buClr>
          <a:srgbClr val="F1A218"/>
        </a:buClr>
        <a:buFont typeface="System Font Regular"/>
        <a:buChar char="–"/>
        <a:tabLst/>
        <a:defRPr sz="1600" kern="1200">
          <a:solidFill>
            <a:srgbClr val="303C4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mpeterson2@wisc.edu"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mailto:ariadna.forray@yale.edu" TargetMode="External"/><Relationship Id="rId2" Type="http://schemas.openxmlformats.org/officeDocument/2006/relationships/hyperlink" Target="mailto:chandan.khandai@gmail.com"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396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798394-CAD9-8B7C-B1A0-4406D723C17C}"/>
              </a:ext>
            </a:extLst>
          </p:cNvPr>
          <p:cNvSpPr>
            <a:spLocks noGrp="1"/>
          </p:cNvSpPr>
          <p:nvPr>
            <p:ph type="title"/>
          </p:nvPr>
        </p:nvSpPr>
        <p:spPr/>
        <p:txBody>
          <a:bodyPr>
            <a:normAutofit fontScale="90000"/>
          </a:bodyPr>
          <a:lstStyle/>
          <a:p>
            <a:r>
              <a:rPr lang="en-US" dirty="0"/>
              <a:t>What makes a good submission? </a:t>
            </a:r>
            <a:br>
              <a:rPr lang="en-US" dirty="0"/>
            </a:br>
            <a:r>
              <a:rPr lang="en-US" dirty="0"/>
              <a:t>(Writing a good abstract)</a:t>
            </a:r>
          </a:p>
        </p:txBody>
      </p:sp>
      <p:sp>
        <p:nvSpPr>
          <p:cNvPr id="3" name="Text Placeholder 2">
            <a:extLst>
              <a:ext uri="{FF2B5EF4-FFF2-40B4-BE49-F238E27FC236}">
                <a16:creationId xmlns:a16="http://schemas.microsoft.com/office/drawing/2014/main" xmlns="" id="{0F25552A-A012-7780-FA90-DA1F7FF849DB}"/>
              </a:ext>
            </a:extLst>
          </p:cNvPr>
          <p:cNvSpPr>
            <a:spLocks noGrp="1"/>
          </p:cNvSpPr>
          <p:nvPr>
            <p:ph idx="1"/>
          </p:nvPr>
        </p:nvSpPr>
        <p:spPr/>
        <p:txBody>
          <a:bodyPr>
            <a:normAutofit/>
          </a:bodyPr>
          <a:lstStyle/>
          <a:p>
            <a:pPr marL="457200" lvl="1">
              <a:spcBef>
                <a:spcPts val="0"/>
              </a:spcBef>
              <a:buFont typeface="Arial" panose="020B0604020202020204" pitchFamily="34" charset="0"/>
              <a:buChar char="•"/>
            </a:pPr>
            <a:r>
              <a:rPr lang="en-US" sz="2800" dirty="0">
                <a:solidFill>
                  <a:srgbClr val="000000"/>
                </a:solidFill>
                <a:latin typeface="Calibri" panose="020F0502020204030204" pitchFamily="34" charset="0"/>
              </a:rPr>
              <a:t>Abstracts are only 450 words, so clear and concise writing is critical!</a:t>
            </a:r>
          </a:p>
          <a:p>
            <a:pPr marL="457200" lvl="1">
              <a:spcBef>
                <a:spcPts val="0"/>
              </a:spcBef>
              <a:buFont typeface="Arial" panose="020B0604020202020204" pitchFamily="34" charset="0"/>
              <a:buChar char="•"/>
            </a:pPr>
            <a:r>
              <a:rPr lang="en-US" sz="2800" dirty="0">
                <a:solidFill>
                  <a:srgbClr val="000000"/>
                </a:solidFill>
                <a:latin typeface="Calibri" panose="020F0502020204030204" pitchFamily="34" charset="0"/>
              </a:rPr>
              <a:t>Clear aims</a:t>
            </a:r>
          </a:p>
          <a:p>
            <a:pPr marL="457200" lvl="1">
              <a:spcBef>
                <a:spcPts val="0"/>
              </a:spcBef>
              <a:buFont typeface="Arial" panose="020B0604020202020204" pitchFamily="34" charset="0"/>
              <a:buChar char="•"/>
            </a:pPr>
            <a:r>
              <a:rPr lang="en-US" sz="2800" dirty="0">
                <a:solidFill>
                  <a:srgbClr val="000000"/>
                </a:solidFill>
                <a:latin typeface="Calibri" panose="020F0502020204030204" pitchFamily="34" charset="0"/>
              </a:rPr>
              <a:t>Clear relevance to CL Psychiatry, contribution to the field</a:t>
            </a:r>
          </a:p>
          <a:p>
            <a:pPr marL="457200" lvl="1">
              <a:spcBef>
                <a:spcPts val="0"/>
              </a:spcBef>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Study design / scientific rigor</a:t>
            </a:r>
          </a:p>
          <a:p>
            <a:pPr marL="457200" lvl="1">
              <a:spcBef>
                <a:spcPts val="0"/>
              </a:spcBef>
              <a:buFont typeface="Arial" panose="020B0604020202020204" pitchFamily="34" charset="0"/>
              <a:buChar char="•"/>
            </a:pPr>
            <a:r>
              <a:rPr lang="en-US" sz="2800" dirty="0">
                <a:solidFill>
                  <a:srgbClr val="000000"/>
                </a:solidFill>
                <a:latin typeface="Calibri" panose="020F0502020204030204" pitchFamily="34" charset="0"/>
              </a:rPr>
              <a:t>Complete data and appropriate statistical analysis</a:t>
            </a:r>
          </a:p>
          <a:p>
            <a:pPr marL="76200" indent="0">
              <a:buNone/>
            </a:pPr>
            <a:endParaRPr lang="en-US" sz="3600" dirty="0"/>
          </a:p>
        </p:txBody>
      </p:sp>
      <p:sp>
        <p:nvSpPr>
          <p:cNvPr id="4" name="Slide Number Placeholder 3">
            <a:extLst>
              <a:ext uri="{FF2B5EF4-FFF2-40B4-BE49-F238E27FC236}">
                <a16:creationId xmlns:a16="http://schemas.microsoft.com/office/drawing/2014/main" xmlns="" id="{921E0260-D4C2-E459-1FFC-7D7D601486F1}"/>
              </a:ext>
            </a:extLst>
          </p:cNvPr>
          <p:cNvSpPr>
            <a:spLocks noGrp="1"/>
          </p:cNvSpPr>
          <p:nvPr>
            <p:ph type="sldNum" sz="quarter" idx="4294967295"/>
          </p:nvPr>
        </p:nvSpPr>
        <p:spPr>
          <a:xfrm>
            <a:off x="11749088" y="6364288"/>
            <a:ext cx="442912"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extLst>
      <p:ext uri="{BB962C8B-B14F-4D97-AF65-F5344CB8AC3E}">
        <p14:creationId xmlns:p14="http://schemas.microsoft.com/office/powerpoint/2010/main" val="1569813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7D984-0543-1938-0D17-CAA8BCA789BC}"/>
              </a:ext>
            </a:extLst>
          </p:cNvPr>
          <p:cNvSpPr>
            <a:spLocks noGrp="1"/>
          </p:cNvSpPr>
          <p:nvPr>
            <p:ph type="title"/>
          </p:nvPr>
        </p:nvSpPr>
        <p:spPr/>
        <p:txBody>
          <a:bodyPr/>
          <a:lstStyle/>
          <a:p>
            <a:r>
              <a:rPr lang="en-US" dirty="0"/>
              <a:t>Abstract</a:t>
            </a:r>
          </a:p>
        </p:txBody>
      </p:sp>
      <p:sp>
        <p:nvSpPr>
          <p:cNvPr id="3" name="Text Placeholder 2">
            <a:extLst>
              <a:ext uri="{FF2B5EF4-FFF2-40B4-BE49-F238E27FC236}">
                <a16:creationId xmlns:a16="http://schemas.microsoft.com/office/drawing/2014/main" xmlns="" id="{43B0F2FB-7E98-223C-6D0F-69596B74BEFB}"/>
              </a:ext>
            </a:extLst>
          </p:cNvPr>
          <p:cNvSpPr>
            <a:spLocks noGrp="1"/>
          </p:cNvSpPr>
          <p:nvPr>
            <p:ph idx="1"/>
          </p:nvPr>
        </p:nvSpPr>
        <p:spPr>
          <a:xfrm>
            <a:off x="406400" y="2098211"/>
            <a:ext cx="11458958" cy="3874960"/>
          </a:xfrm>
        </p:spPr>
        <p:txBody>
          <a:bodyPr>
            <a:normAutofit fontScale="92500" lnSpcReduction="10000"/>
          </a:bodyPr>
          <a:lstStyle/>
          <a:p>
            <a:r>
              <a:rPr lang="en-US" dirty="0"/>
              <a:t>Background/Significance</a:t>
            </a:r>
          </a:p>
          <a:p>
            <a:r>
              <a:rPr lang="en-US" dirty="0"/>
              <a:t>Methods</a:t>
            </a:r>
          </a:p>
          <a:p>
            <a:r>
              <a:rPr lang="en-US" dirty="0"/>
              <a:t>Results</a:t>
            </a:r>
          </a:p>
          <a:p>
            <a:pPr lvl="1"/>
            <a:r>
              <a:rPr lang="en-US" dirty="0"/>
              <a:t>Incomplete data: you will be asked to attest you expect to have data by presentation</a:t>
            </a:r>
          </a:p>
          <a:p>
            <a:pPr lvl="1"/>
            <a:r>
              <a:rPr lang="en-US" dirty="0"/>
              <a:t>Results will be omitted for case reports</a:t>
            </a:r>
          </a:p>
          <a:p>
            <a:r>
              <a:rPr lang="en-US" dirty="0"/>
              <a:t>Discussion</a:t>
            </a:r>
          </a:p>
          <a:p>
            <a:r>
              <a:rPr lang="en-US" dirty="0"/>
              <a:t>Conclusions/Implications</a:t>
            </a:r>
          </a:p>
          <a:p>
            <a:r>
              <a:rPr lang="en-US" dirty="0"/>
              <a:t>References (2-5)</a:t>
            </a:r>
          </a:p>
          <a:p>
            <a:pPr marL="0" indent="0">
              <a:buNone/>
            </a:pPr>
            <a:endParaRPr lang="en-US" sz="1900" dirty="0"/>
          </a:p>
          <a:p>
            <a:pPr marL="76200" indent="0">
              <a:buNone/>
            </a:pPr>
            <a:r>
              <a:rPr lang="en-US" sz="1900" dirty="0"/>
              <a:t>**Prior Publication: work cannot be published before April </a:t>
            </a:r>
            <a:r>
              <a:rPr lang="en-US" sz="1900" dirty="0" smtClean="0"/>
              <a:t>2024; </a:t>
            </a:r>
            <a:r>
              <a:rPr lang="en-US" sz="1900" dirty="0"/>
              <a:t>if presented elsewhere, novel content must be described. Publication/presentation between April and November </a:t>
            </a:r>
            <a:r>
              <a:rPr lang="en-US" sz="1900" dirty="0" smtClean="0"/>
              <a:t>2024 </a:t>
            </a:r>
            <a:r>
              <a:rPr lang="en-US" sz="1900" dirty="0"/>
              <a:t>must be cited in presentation/poster.</a:t>
            </a:r>
          </a:p>
        </p:txBody>
      </p:sp>
      <p:sp>
        <p:nvSpPr>
          <p:cNvPr id="4" name="Slide Number Placeholder 3">
            <a:extLst>
              <a:ext uri="{FF2B5EF4-FFF2-40B4-BE49-F238E27FC236}">
                <a16:creationId xmlns:a16="http://schemas.microsoft.com/office/drawing/2014/main" xmlns="" id="{0C86201B-04F4-1314-5D57-B5B2120FB576}"/>
              </a:ext>
            </a:extLst>
          </p:cNvPr>
          <p:cNvSpPr>
            <a:spLocks noGrp="1"/>
          </p:cNvSpPr>
          <p:nvPr>
            <p:ph type="sldNum" sz="quarter" idx="4294967295"/>
          </p:nvPr>
        </p:nvSpPr>
        <p:spPr>
          <a:xfrm>
            <a:off x="11749088" y="6364288"/>
            <a:ext cx="442912"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Tree>
    <p:extLst>
      <p:ext uri="{BB962C8B-B14F-4D97-AF65-F5344CB8AC3E}">
        <p14:creationId xmlns:p14="http://schemas.microsoft.com/office/powerpoint/2010/main" val="990852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428359-6CC3-B323-E289-D3D433DD3A16}"/>
              </a:ext>
            </a:extLst>
          </p:cNvPr>
          <p:cNvSpPr>
            <a:spLocks noGrp="1"/>
          </p:cNvSpPr>
          <p:nvPr>
            <p:ph type="title"/>
          </p:nvPr>
        </p:nvSpPr>
        <p:spPr/>
        <p:txBody>
          <a:bodyPr/>
          <a:lstStyle/>
          <a:p>
            <a:r>
              <a:rPr lang="en-US" dirty="0"/>
              <a:t>Authors</a:t>
            </a:r>
          </a:p>
        </p:txBody>
      </p:sp>
      <p:sp>
        <p:nvSpPr>
          <p:cNvPr id="3" name="Content Placeholder 2">
            <a:extLst>
              <a:ext uri="{FF2B5EF4-FFF2-40B4-BE49-F238E27FC236}">
                <a16:creationId xmlns:a16="http://schemas.microsoft.com/office/drawing/2014/main" xmlns="" id="{39BC4428-9C3F-DB05-3190-1451A9175EE1}"/>
              </a:ext>
            </a:extLst>
          </p:cNvPr>
          <p:cNvSpPr>
            <a:spLocks noGrp="1"/>
          </p:cNvSpPr>
          <p:nvPr>
            <p:ph idx="1"/>
          </p:nvPr>
        </p:nvSpPr>
        <p:spPr/>
        <p:txBody>
          <a:bodyPr/>
          <a:lstStyle/>
          <a:p>
            <a:r>
              <a:rPr lang="en-US" dirty="0"/>
              <a:t>Take care when entering authors/co-authors for oral papers and posters, as you are not permitted to make additions and/or substitutions, nor change the order of authors, after the submission deadline. </a:t>
            </a:r>
          </a:p>
          <a:p>
            <a:r>
              <a:rPr lang="en-US" dirty="0"/>
              <a:t>The Presenting Author designation can be assigned to any author associated with the submission and can be changed up to the week before the meeting starts. </a:t>
            </a:r>
          </a:p>
        </p:txBody>
      </p:sp>
      <p:sp>
        <p:nvSpPr>
          <p:cNvPr id="4" name="Slide Number Placeholder 3">
            <a:extLst>
              <a:ext uri="{FF2B5EF4-FFF2-40B4-BE49-F238E27FC236}">
                <a16:creationId xmlns:a16="http://schemas.microsoft.com/office/drawing/2014/main" xmlns="" id="{FA6ACA8F-BF8C-6BE4-1F16-B37A192C9AB4}"/>
              </a:ext>
            </a:extLst>
          </p:cNvPr>
          <p:cNvSpPr>
            <a:spLocks noGrp="1"/>
          </p:cNvSpPr>
          <p:nvPr>
            <p:ph type="sldNum" sz="quarter" idx="4294967295"/>
          </p:nvPr>
        </p:nvSpPr>
        <p:spPr>
          <a:xfrm>
            <a:off x="11749088" y="6364288"/>
            <a:ext cx="442912" cy="365125"/>
          </a:xfrm>
        </p:spPr>
        <p:txBody>
          <a:bodyPr/>
          <a:lstStyle/>
          <a:p>
            <a:fld id="{15C9CF00-FB8E-AA48-A2EB-23BCA54F67F0}" type="slidenum">
              <a:rPr lang="en-US" smtClean="0"/>
              <a:t>12</a:t>
            </a:fld>
            <a:endParaRPr lang="en-US"/>
          </a:p>
        </p:txBody>
      </p:sp>
    </p:spTree>
    <p:extLst>
      <p:ext uri="{BB962C8B-B14F-4D97-AF65-F5344CB8AC3E}">
        <p14:creationId xmlns:p14="http://schemas.microsoft.com/office/powerpoint/2010/main" val="2543189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0A3DD7-E9EB-867D-F5AB-2574AE7D4F21}"/>
              </a:ext>
            </a:extLst>
          </p:cNvPr>
          <p:cNvSpPr>
            <a:spLocks noGrp="1"/>
          </p:cNvSpPr>
          <p:nvPr>
            <p:ph type="title"/>
          </p:nvPr>
        </p:nvSpPr>
        <p:spPr/>
        <p:txBody>
          <a:bodyPr>
            <a:normAutofit/>
          </a:bodyPr>
          <a:lstStyle/>
          <a:p>
            <a:r>
              <a:rPr lang="en-US" dirty="0"/>
              <a:t>Specifics on Case Reports</a:t>
            </a:r>
          </a:p>
        </p:txBody>
      </p:sp>
      <p:sp>
        <p:nvSpPr>
          <p:cNvPr id="3" name="Text Placeholder 2">
            <a:extLst>
              <a:ext uri="{FF2B5EF4-FFF2-40B4-BE49-F238E27FC236}">
                <a16:creationId xmlns:a16="http://schemas.microsoft.com/office/drawing/2014/main" xmlns="" id="{E1A6030D-5AEB-3832-B8DF-9FD5284F41BB}"/>
              </a:ext>
            </a:extLst>
          </p:cNvPr>
          <p:cNvSpPr>
            <a:spLocks noGrp="1"/>
          </p:cNvSpPr>
          <p:nvPr>
            <p:ph idx="1"/>
          </p:nvPr>
        </p:nvSpPr>
        <p:spPr/>
        <p:txBody>
          <a:bodyPr>
            <a:normAutofit lnSpcReduction="10000"/>
          </a:bodyPr>
          <a:lstStyle/>
          <a:p>
            <a:r>
              <a:rPr lang="en-US" dirty="0"/>
              <a:t>Case should be novel:</a:t>
            </a:r>
          </a:p>
          <a:p>
            <a:pPr lvl="1"/>
            <a:r>
              <a:rPr lang="en-US" dirty="0"/>
              <a:t>Unusual etiology or presentation</a:t>
            </a:r>
          </a:p>
          <a:p>
            <a:pPr lvl="1"/>
            <a:r>
              <a:rPr lang="en-US" dirty="0"/>
              <a:t>New clinical approach, interpretation/theory, or learning point</a:t>
            </a:r>
          </a:p>
          <a:p>
            <a:r>
              <a:rPr lang="en-US" dirty="0"/>
              <a:t>Discussion and interpretation should be based on existing literature and clinical science. </a:t>
            </a:r>
          </a:p>
          <a:p>
            <a:r>
              <a:rPr lang="en-US" dirty="0"/>
              <a:t>Consider the following points: </a:t>
            </a:r>
          </a:p>
          <a:p>
            <a:pPr lvl="1"/>
            <a:r>
              <a:rPr lang="en-US" dirty="0"/>
              <a:t>Is there a point of view/angle/teaching point that is clearly described? </a:t>
            </a:r>
          </a:p>
          <a:p>
            <a:pPr lvl="1"/>
            <a:r>
              <a:rPr lang="en-US" dirty="0"/>
              <a:t>Is the point of view supported through both the description of the case and relevant review of the literature? </a:t>
            </a:r>
          </a:p>
          <a:p>
            <a:pPr lvl="1"/>
            <a:r>
              <a:rPr lang="en-US" dirty="0"/>
              <a:t>Is there a rationale for the point of view (i.e., some discussion of alternate points of view, or why this point of view was chosen) </a:t>
            </a:r>
          </a:p>
          <a:p>
            <a:endParaRPr lang="en-US" dirty="0"/>
          </a:p>
        </p:txBody>
      </p:sp>
      <p:sp>
        <p:nvSpPr>
          <p:cNvPr id="4" name="Slide Number Placeholder 3">
            <a:extLst>
              <a:ext uri="{FF2B5EF4-FFF2-40B4-BE49-F238E27FC236}">
                <a16:creationId xmlns:a16="http://schemas.microsoft.com/office/drawing/2014/main" xmlns="" id="{C487ACD4-3816-9602-39BB-38B2B4EEE599}"/>
              </a:ext>
            </a:extLst>
          </p:cNvPr>
          <p:cNvSpPr>
            <a:spLocks noGrp="1"/>
          </p:cNvSpPr>
          <p:nvPr>
            <p:ph type="sldNum" sz="quarter" idx="4294967295"/>
          </p:nvPr>
        </p:nvSpPr>
        <p:spPr>
          <a:xfrm>
            <a:off x="11749088" y="6364288"/>
            <a:ext cx="442912"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spTree>
    <p:extLst>
      <p:ext uri="{BB962C8B-B14F-4D97-AF65-F5344CB8AC3E}">
        <p14:creationId xmlns:p14="http://schemas.microsoft.com/office/powerpoint/2010/main" val="17790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241AF0-8B33-3663-04DE-08D1879B3D34}"/>
              </a:ext>
            </a:extLst>
          </p:cNvPr>
          <p:cNvSpPr>
            <a:spLocks noGrp="1"/>
          </p:cNvSpPr>
          <p:nvPr>
            <p:ph type="title"/>
          </p:nvPr>
        </p:nvSpPr>
        <p:spPr/>
        <p:txBody>
          <a:bodyPr/>
          <a:lstStyle/>
          <a:p>
            <a:r>
              <a:rPr lang="en-US" dirty="0"/>
              <a:t>Brief Oral Papers</a:t>
            </a:r>
          </a:p>
        </p:txBody>
      </p:sp>
      <p:sp>
        <p:nvSpPr>
          <p:cNvPr id="3" name="Text Placeholder 2">
            <a:extLst>
              <a:ext uri="{FF2B5EF4-FFF2-40B4-BE49-F238E27FC236}">
                <a16:creationId xmlns:a16="http://schemas.microsoft.com/office/drawing/2014/main" xmlns="" id="{D62147DD-EAF8-B940-9255-D2BD8209354A}"/>
              </a:ext>
            </a:extLst>
          </p:cNvPr>
          <p:cNvSpPr>
            <a:spLocks noGrp="1"/>
          </p:cNvSpPr>
          <p:nvPr>
            <p:ph idx="1"/>
          </p:nvPr>
        </p:nvSpPr>
        <p:spPr/>
        <p:txBody>
          <a:bodyPr/>
          <a:lstStyle/>
          <a:p>
            <a:r>
              <a:rPr lang="en-US" dirty="0"/>
              <a:t>Best place at the meeting to present original research and disseminate new developments in C-L Psychiatry. </a:t>
            </a:r>
          </a:p>
          <a:p>
            <a:r>
              <a:rPr lang="en-US" dirty="0"/>
              <a:t>Meaningful literature reviews on a topic, with or without an included case, may be considered if the content is considered to contribute in an important way to the available literature.</a:t>
            </a:r>
          </a:p>
          <a:p>
            <a:r>
              <a:rPr lang="en-US" dirty="0"/>
              <a:t>More competitive given fewer slots</a:t>
            </a:r>
          </a:p>
        </p:txBody>
      </p:sp>
      <p:sp>
        <p:nvSpPr>
          <p:cNvPr id="4" name="Slide Number Placeholder 3">
            <a:extLst>
              <a:ext uri="{FF2B5EF4-FFF2-40B4-BE49-F238E27FC236}">
                <a16:creationId xmlns:a16="http://schemas.microsoft.com/office/drawing/2014/main" xmlns="" id="{5ECCFAC9-DE5B-F051-31A5-E5E7C0CF3574}"/>
              </a:ext>
            </a:extLst>
          </p:cNvPr>
          <p:cNvSpPr>
            <a:spLocks noGrp="1"/>
          </p:cNvSpPr>
          <p:nvPr>
            <p:ph type="sldNum" sz="quarter" idx="4294967295"/>
          </p:nvPr>
        </p:nvSpPr>
        <p:spPr>
          <a:xfrm>
            <a:off x="11749088" y="6364288"/>
            <a:ext cx="442912"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spTree>
    <p:extLst>
      <p:ext uri="{BB962C8B-B14F-4D97-AF65-F5344CB8AC3E}">
        <p14:creationId xmlns:p14="http://schemas.microsoft.com/office/powerpoint/2010/main" val="1078550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675A52-D3B5-C989-D700-90925F1C9EF3}"/>
              </a:ext>
            </a:extLst>
          </p:cNvPr>
          <p:cNvSpPr>
            <a:spLocks noGrp="1"/>
          </p:cNvSpPr>
          <p:nvPr>
            <p:ph type="title"/>
          </p:nvPr>
        </p:nvSpPr>
        <p:spPr/>
        <p:txBody>
          <a:bodyPr/>
          <a:lstStyle/>
          <a:p>
            <a:r>
              <a:rPr lang="en-US" dirty="0"/>
              <a:t>Posters</a:t>
            </a:r>
          </a:p>
        </p:txBody>
      </p:sp>
      <p:sp>
        <p:nvSpPr>
          <p:cNvPr id="3" name="Text Placeholder 2">
            <a:extLst>
              <a:ext uri="{FF2B5EF4-FFF2-40B4-BE49-F238E27FC236}">
                <a16:creationId xmlns:a16="http://schemas.microsoft.com/office/drawing/2014/main" xmlns="" id="{9434ECA6-68DB-5CA4-DAF6-88CAF8702552}"/>
              </a:ext>
            </a:extLst>
          </p:cNvPr>
          <p:cNvSpPr>
            <a:spLocks noGrp="1"/>
          </p:cNvSpPr>
          <p:nvPr>
            <p:ph idx="1"/>
          </p:nvPr>
        </p:nvSpPr>
        <p:spPr/>
        <p:txBody>
          <a:bodyPr>
            <a:normAutofit/>
          </a:bodyPr>
          <a:lstStyle/>
          <a:p>
            <a:pPr marL="342900" indent="-342900"/>
            <a:r>
              <a:rPr lang="en-US" dirty="0"/>
              <a:t>Early projects</a:t>
            </a:r>
          </a:p>
          <a:p>
            <a:pPr marL="342900" indent="-342900"/>
            <a:r>
              <a:rPr lang="en-US" dirty="0"/>
              <a:t>Case reports</a:t>
            </a:r>
          </a:p>
          <a:p>
            <a:pPr marL="342900" indent="-342900"/>
            <a:r>
              <a:rPr lang="en-US" dirty="0"/>
              <a:t>Topic review</a:t>
            </a:r>
          </a:p>
          <a:p>
            <a:pPr marL="342900" indent="-342900"/>
            <a:r>
              <a:rPr lang="en-US" dirty="0"/>
              <a:t>Most common trainee presentation</a:t>
            </a:r>
          </a:p>
          <a:p>
            <a:pPr marL="342900" indent="-342900"/>
            <a:r>
              <a:rPr lang="en-US" dirty="0"/>
              <a:t>Great opportunity for networking!</a:t>
            </a:r>
          </a:p>
          <a:p>
            <a:pPr marL="342900" indent="-342900"/>
            <a:r>
              <a:rPr lang="en-US" dirty="0"/>
              <a:t>One of the authors is the designated presenter. </a:t>
            </a:r>
          </a:p>
          <a:p>
            <a:pPr marL="800100" lvl="1" indent="-342900"/>
            <a:r>
              <a:rPr lang="en-US">
                <a:highlight>
                  <a:srgbClr val="FFFF00"/>
                </a:highlight>
              </a:rPr>
              <a:t>NEW for 2024</a:t>
            </a:r>
            <a:r>
              <a:rPr lang="en-US"/>
              <a:t> </a:t>
            </a:r>
            <a:r>
              <a:rPr lang="en-US" dirty="0"/>
              <a:t>- A single person may be Presenting Author on only ONE (1) ‎accepted poster. If multiple posters ‎are accepted, an alternate Presenting Author must be ‎identified from the authors, or other ‎posters should be withdrawn.‎</a:t>
            </a:r>
          </a:p>
          <a:p>
            <a:pPr marL="800100" lvl="1" indent="-342900"/>
            <a:endParaRPr lang="en-US" dirty="0"/>
          </a:p>
        </p:txBody>
      </p:sp>
      <p:sp>
        <p:nvSpPr>
          <p:cNvPr id="4" name="Slide Number Placeholder 3">
            <a:extLst>
              <a:ext uri="{FF2B5EF4-FFF2-40B4-BE49-F238E27FC236}">
                <a16:creationId xmlns:a16="http://schemas.microsoft.com/office/drawing/2014/main" xmlns="" id="{C347D9A7-8F15-653F-3FF4-9DD5D8487B2E}"/>
              </a:ext>
            </a:extLst>
          </p:cNvPr>
          <p:cNvSpPr>
            <a:spLocks noGrp="1"/>
          </p:cNvSpPr>
          <p:nvPr>
            <p:ph type="sldNum" sz="quarter" idx="4294967295"/>
          </p:nvPr>
        </p:nvSpPr>
        <p:spPr>
          <a:xfrm>
            <a:off x="11749088" y="6364288"/>
            <a:ext cx="442912"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15</a:t>
            </a:fld>
            <a:endParaRPr lang="en-US"/>
          </a:p>
        </p:txBody>
      </p:sp>
    </p:spTree>
    <p:extLst>
      <p:ext uri="{BB962C8B-B14F-4D97-AF65-F5344CB8AC3E}">
        <p14:creationId xmlns:p14="http://schemas.microsoft.com/office/powerpoint/2010/main" val="1444803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4053D-4316-DA36-EA78-92D22065B4C5}"/>
              </a:ext>
            </a:extLst>
          </p:cNvPr>
          <p:cNvSpPr>
            <a:spLocks noGrp="1"/>
          </p:cNvSpPr>
          <p:nvPr>
            <p:ph type="title"/>
          </p:nvPr>
        </p:nvSpPr>
        <p:spPr/>
        <p:txBody>
          <a:bodyPr/>
          <a:lstStyle/>
          <a:p>
            <a:r>
              <a:rPr lang="en-US" dirty="0"/>
              <a:t>Trainee Status (Posters)</a:t>
            </a:r>
          </a:p>
        </p:txBody>
      </p:sp>
      <p:sp>
        <p:nvSpPr>
          <p:cNvPr id="3" name="Text Placeholder 2">
            <a:extLst>
              <a:ext uri="{FF2B5EF4-FFF2-40B4-BE49-F238E27FC236}">
                <a16:creationId xmlns:a16="http://schemas.microsoft.com/office/drawing/2014/main" xmlns="" id="{E45F8EFF-373C-B61D-F636-5276D3B95BBA}"/>
              </a:ext>
            </a:extLst>
          </p:cNvPr>
          <p:cNvSpPr>
            <a:spLocks noGrp="1"/>
          </p:cNvSpPr>
          <p:nvPr>
            <p:ph idx="1"/>
          </p:nvPr>
        </p:nvSpPr>
        <p:spPr/>
        <p:txBody>
          <a:bodyPr>
            <a:normAutofit/>
          </a:bodyPr>
          <a:lstStyle/>
          <a:p>
            <a:r>
              <a:rPr lang="en-US" sz="3200" dirty="0">
                <a:solidFill>
                  <a:srgbClr val="000000"/>
                </a:solidFill>
                <a:effectLst/>
                <a:latin typeface="Calibri" panose="020F0502020204030204" pitchFamily="34" charset="0"/>
                <a:ea typeface="Calibri" panose="020F0502020204030204" pitchFamily="34" charset="0"/>
              </a:rPr>
              <a:t>To be considered a Trainee Poster and eligible for a Trainee Poster Award:</a:t>
            </a:r>
          </a:p>
          <a:p>
            <a:pPr lvl="1"/>
            <a:r>
              <a:rPr lang="en-US" sz="2800" dirty="0">
                <a:solidFill>
                  <a:srgbClr val="000000"/>
                </a:solidFill>
                <a:latin typeface="Calibri" panose="020F0502020204030204" pitchFamily="34" charset="0"/>
                <a:ea typeface="Calibri" panose="020F0502020204030204" pitchFamily="34" charset="0"/>
              </a:rPr>
              <a:t>Trainee designation refers to students, residents, and fellows</a:t>
            </a:r>
          </a:p>
          <a:p>
            <a:pPr lvl="1"/>
            <a:r>
              <a:rPr lang="en-US" sz="2800" dirty="0">
                <a:solidFill>
                  <a:srgbClr val="000000"/>
                </a:solidFill>
                <a:effectLst/>
                <a:latin typeface="Calibri" panose="020F0502020204030204" pitchFamily="34" charset="0"/>
                <a:ea typeface="Calibri" panose="020F0502020204030204" pitchFamily="34" charset="0"/>
              </a:rPr>
              <a:t>Must be at trainee level </a:t>
            </a:r>
            <a:r>
              <a:rPr lang="en-US" sz="2800" u="sng" dirty="0">
                <a:solidFill>
                  <a:srgbClr val="000000"/>
                </a:solidFill>
                <a:effectLst/>
                <a:latin typeface="Calibri" panose="020F0502020204030204" pitchFamily="34" charset="0"/>
                <a:ea typeface="Calibri" panose="020F0502020204030204" pitchFamily="34" charset="0"/>
              </a:rPr>
              <a:t>at time of submission</a:t>
            </a:r>
          </a:p>
          <a:p>
            <a:pPr lvl="1"/>
            <a:r>
              <a:rPr lang="en-US" sz="2800" dirty="0">
                <a:solidFill>
                  <a:srgbClr val="000000"/>
                </a:solidFill>
                <a:effectLst/>
                <a:latin typeface="Calibri" panose="020F0502020204030204" pitchFamily="34" charset="0"/>
                <a:ea typeface="Calibri" panose="020F0502020204030204" pitchFamily="34" charset="0"/>
              </a:rPr>
              <a:t>Trainee must be a substantial contributor to the work</a:t>
            </a:r>
          </a:p>
          <a:p>
            <a:pPr lvl="1"/>
            <a:r>
              <a:rPr lang="en-US" sz="2800" dirty="0">
                <a:solidFill>
                  <a:srgbClr val="000000"/>
                </a:solidFill>
                <a:latin typeface="Calibri" panose="020F0502020204030204" pitchFamily="34" charset="0"/>
                <a:ea typeface="Calibri" panose="020F0502020204030204" pitchFamily="34" charset="0"/>
              </a:rPr>
              <a:t>Trainee must be</a:t>
            </a:r>
            <a:r>
              <a:rPr lang="en-US" sz="2800" dirty="0">
                <a:solidFill>
                  <a:srgbClr val="000000"/>
                </a:solidFill>
                <a:effectLst/>
                <a:latin typeface="Calibri" panose="020F0502020204030204" pitchFamily="34" charset="0"/>
                <a:ea typeface="Calibri" panose="020F0502020204030204" pitchFamily="34" charset="0"/>
              </a:rPr>
              <a:t> the first author on the abstract, and the presenter of the poster at the ACLP meeting.</a:t>
            </a:r>
            <a:endParaRPr lang="en-US" sz="3600" dirty="0"/>
          </a:p>
        </p:txBody>
      </p:sp>
      <p:sp>
        <p:nvSpPr>
          <p:cNvPr id="4" name="Slide Number Placeholder 3">
            <a:extLst>
              <a:ext uri="{FF2B5EF4-FFF2-40B4-BE49-F238E27FC236}">
                <a16:creationId xmlns:a16="http://schemas.microsoft.com/office/drawing/2014/main" xmlns="" id="{C68ACE8B-921A-FF50-7F51-90E84B3388BE}"/>
              </a:ext>
            </a:extLst>
          </p:cNvPr>
          <p:cNvSpPr>
            <a:spLocks noGrp="1"/>
          </p:cNvSpPr>
          <p:nvPr>
            <p:ph type="sldNum" sz="quarter" idx="4294967295"/>
          </p:nvPr>
        </p:nvSpPr>
        <p:spPr>
          <a:xfrm>
            <a:off x="11749088" y="6364288"/>
            <a:ext cx="442912"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16</a:t>
            </a:fld>
            <a:endParaRPr lang="en-US"/>
          </a:p>
        </p:txBody>
      </p:sp>
    </p:spTree>
    <p:extLst>
      <p:ext uri="{BB962C8B-B14F-4D97-AF65-F5344CB8AC3E}">
        <p14:creationId xmlns:p14="http://schemas.microsoft.com/office/powerpoint/2010/main" val="2656723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D3080-1F1D-2B46-6D66-F29FDEB4CFF8}"/>
              </a:ext>
            </a:extLst>
          </p:cNvPr>
          <p:cNvSpPr>
            <a:spLocks noGrp="1"/>
          </p:cNvSpPr>
          <p:nvPr>
            <p:ph type="title"/>
          </p:nvPr>
        </p:nvSpPr>
        <p:spPr/>
        <p:txBody>
          <a:bodyPr>
            <a:normAutofit/>
          </a:bodyPr>
          <a:lstStyle/>
          <a:p>
            <a:r>
              <a:rPr lang="en-US" dirty="0"/>
              <a:t>Evaluation of submissions	</a:t>
            </a:r>
          </a:p>
        </p:txBody>
      </p:sp>
      <p:sp>
        <p:nvSpPr>
          <p:cNvPr id="3" name="Text Placeholder 2">
            <a:extLst>
              <a:ext uri="{FF2B5EF4-FFF2-40B4-BE49-F238E27FC236}">
                <a16:creationId xmlns:a16="http://schemas.microsoft.com/office/drawing/2014/main" xmlns="" id="{C32D1D17-668E-7224-47D6-C526137F67E3}"/>
              </a:ext>
            </a:extLst>
          </p:cNvPr>
          <p:cNvSpPr>
            <a:spLocks noGrp="1"/>
          </p:cNvSpPr>
          <p:nvPr>
            <p:ph idx="1"/>
          </p:nvPr>
        </p:nvSpPr>
        <p:spPr/>
        <p:txBody>
          <a:bodyPr>
            <a:normAutofit/>
          </a:bodyPr>
          <a:lstStyle/>
          <a:p>
            <a:r>
              <a:rPr lang="en-US" dirty="0"/>
              <a:t>Criteria</a:t>
            </a:r>
          </a:p>
          <a:p>
            <a:pPr lvl="1"/>
            <a:r>
              <a:rPr lang="en-US" dirty="0"/>
              <a:t>Clinical Applicability (Relevance to CL Psychiatry)</a:t>
            </a:r>
          </a:p>
          <a:p>
            <a:pPr lvl="1"/>
            <a:r>
              <a:rPr lang="en-US" dirty="0"/>
              <a:t>Originality </a:t>
            </a:r>
          </a:p>
          <a:p>
            <a:pPr lvl="1"/>
            <a:r>
              <a:rPr lang="en-US" dirty="0"/>
              <a:t>Scientific rigor (design, data, analysis)</a:t>
            </a:r>
          </a:p>
          <a:p>
            <a:pPr lvl="1"/>
            <a:r>
              <a:rPr lang="en-US" dirty="0"/>
              <a:t>Clarity of writing</a:t>
            </a:r>
          </a:p>
          <a:p>
            <a:pPr lvl="1"/>
            <a:r>
              <a:rPr lang="en-US" dirty="0"/>
              <a:t>DEI Contribution (content and/or presenter(s))</a:t>
            </a:r>
          </a:p>
          <a:p>
            <a:r>
              <a:rPr lang="en-US" dirty="0"/>
              <a:t>In person (posters):</a:t>
            </a:r>
          </a:p>
          <a:p>
            <a:pPr lvl="1"/>
            <a:r>
              <a:rPr lang="en-US" dirty="0"/>
              <a:t>Knowledge of project/content</a:t>
            </a:r>
          </a:p>
          <a:p>
            <a:pPr lvl="1"/>
            <a:r>
              <a:rPr lang="en-US" dirty="0"/>
              <a:t>Answers to questions from reviewer</a:t>
            </a:r>
          </a:p>
          <a:p>
            <a:endParaRPr lang="en-US" dirty="0"/>
          </a:p>
        </p:txBody>
      </p:sp>
      <p:sp>
        <p:nvSpPr>
          <p:cNvPr id="4" name="Slide Number Placeholder 3">
            <a:extLst>
              <a:ext uri="{FF2B5EF4-FFF2-40B4-BE49-F238E27FC236}">
                <a16:creationId xmlns:a16="http://schemas.microsoft.com/office/drawing/2014/main" xmlns="" id="{1B5554FC-D56B-BC7E-DC58-60FCFFD20D2C}"/>
              </a:ext>
            </a:extLst>
          </p:cNvPr>
          <p:cNvSpPr>
            <a:spLocks noGrp="1"/>
          </p:cNvSpPr>
          <p:nvPr>
            <p:ph type="sldNum" sz="quarter" idx="4294967295"/>
          </p:nvPr>
        </p:nvSpPr>
        <p:spPr>
          <a:xfrm>
            <a:off x="11749088" y="6364288"/>
            <a:ext cx="442912"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17</a:t>
            </a:fld>
            <a:endParaRPr lang="en-US"/>
          </a:p>
        </p:txBody>
      </p:sp>
    </p:spTree>
    <p:extLst>
      <p:ext uri="{BB962C8B-B14F-4D97-AF65-F5344CB8AC3E}">
        <p14:creationId xmlns:p14="http://schemas.microsoft.com/office/powerpoint/2010/main" val="397912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linds(horizontal)">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4DBD3-0794-DFFB-C178-AA7793CFB940}"/>
              </a:ext>
            </a:extLst>
          </p:cNvPr>
          <p:cNvSpPr>
            <a:spLocks noGrp="1"/>
          </p:cNvSpPr>
          <p:nvPr>
            <p:ph type="title"/>
          </p:nvPr>
        </p:nvSpPr>
        <p:spPr/>
        <p:txBody>
          <a:bodyPr/>
          <a:lstStyle/>
          <a:p>
            <a:r>
              <a:rPr lang="en-US" dirty="0"/>
              <a:t>Mentoring</a:t>
            </a:r>
          </a:p>
        </p:txBody>
      </p:sp>
      <p:sp>
        <p:nvSpPr>
          <p:cNvPr id="3" name="Text Placeholder 2">
            <a:extLst>
              <a:ext uri="{FF2B5EF4-FFF2-40B4-BE49-F238E27FC236}">
                <a16:creationId xmlns:a16="http://schemas.microsoft.com/office/drawing/2014/main" xmlns="" id="{E946852B-AEC2-D5D1-3C70-393D6DB70A7A}"/>
              </a:ext>
            </a:extLst>
          </p:cNvPr>
          <p:cNvSpPr>
            <a:spLocks noGrp="1"/>
          </p:cNvSpPr>
          <p:nvPr>
            <p:ph idx="1"/>
          </p:nvPr>
        </p:nvSpPr>
        <p:spPr/>
        <p:txBody>
          <a:bodyPr>
            <a:normAutofit/>
          </a:bodyPr>
          <a:lstStyle/>
          <a:p>
            <a:r>
              <a:rPr lang="en-US" sz="3200" dirty="0"/>
              <a:t>“In house”</a:t>
            </a:r>
          </a:p>
          <a:p>
            <a:pPr lvl="1"/>
            <a:r>
              <a:rPr lang="en-US" sz="2800" dirty="0"/>
              <a:t>Trainees – make use of your co-authors/mentors involved with the project</a:t>
            </a:r>
          </a:p>
          <a:p>
            <a:r>
              <a:rPr lang="en-US" sz="3200" dirty="0"/>
              <a:t>Due to the number of poster abstracts, specific feedback/comments to abstracts not accepted can’t be provided.</a:t>
            </a:r>
            <a:endParaRPr lang="en-US" sz="2800" dirty="0"/>
          </a:p>
        </p:txBody>
      </p:sp>
      <p:sp>
        <p:nvSpPr>
          <p:cNvPr id="4" name="Slide Number Placeholder 3">
            <a:extLst>
              <a:ext uri="{FF2B5EF4-FFF2-40B4-BE49-F238E27FC236}">
                <a16:creationId xmlns:a16="http://schemas.microsoft.com/office/drawing/2014/main" xmlns="" id="{17F959E6-398E-A36B-844F-0C69CED3A2DF}"/>
              </a:ext>
            </a:extLst>
          </p:cNvPr>
          <p:cNvSpPr>
            <a:spLocks noGrp="1"/>
          </p:cNvSpPr>
          <p:nvPr>
            <p:ph type="sldNum" sz="quarter" idx="4294967295"/>
          </p:nvPr>
        </p:nvSpPr>
        <p:spPr>
          <a:xfrm>
            <a:off x="11749088" y="6364288"/>
            <a:ext cx="442912"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18</a:t>
            </a:fld>
            <a:endParaRPr lang="en-US"/>
          </a:p>
        </p:txBody>
      </p:sp>
    </p:spTree>
    <p:extLst>
      <p:ext uri="{BB962C8B-B14F-4D97-AF65-F5344CB8AC3E}">
        <p14:creationId xmlns:p14="http://schemas.microsoft.com/office/powerpoint/2010/main" val="42957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A62077-93FA-980A-0A9E-DA83E32A0191}"/>
              </a:ext>
            </a:extLst>
          </p:cNvPr>
          <p:cNvSpPr>
            <a:spLocks noGrp="1"/>
          </p:cNvSpPr>
          <p:nvPr>
            <p:ph type="title"/>
          </p:nvPr>
        </p:nvSpPr>
        <p:spPr/>
        <p:txBody>
          <a:bodyPr/>
          <a:lstStyle/>
          <a:p>
            <a:r>
              <a:rPr lang="en-US" dirty="0"/>
              <a:t>Poster Awards</a:t>
            </a:r>
          </a:p>
        </p:txBody>
      </p:sp>
      <p:sp>
        <p:nvSpPr>
          <p:cNvPr id="3" name="Text Placeholder 2">
            <a:extLst>
              <a:ext uri="{FF2B5EF4-FFF2-40B4-BE49-F238E27FC236}">
                <a16:creationId xmlns:a16="http://schemas.microsoft.com/office/drawing/2014/main" xmlns="" id="{D752A91C-2D65-3496-F0DE-171E64CA4201}"/>
              </a:ext>
            </a:extLst>
          </p:cNvPr>
          <p:cNvSpPr>
            <a:spLocks noGrp="1"/>
          </p:cNvSpPr>
          <p:nvPr>
            <p:ph idx="1"/>
          </p:nvPr>
        </p:nvSpPr>
        <p:spPr/>
        <p:txBody>
          <a:bodyPr/>
          <a:lstStyle/>
          <a:p>
            <a:r>
              <a:rPr lang="en-US" dirty="0"/>
              <a:t>Complete poster must be uploaded by October 14, 2024 (deadline to be eligible/graded.</a:t>
            </a:r>
          </a:p>
          <a:p>
            <a:r>
              <a:rPr lang="en-US" dirty="0"/>
              <a:t>On site grading component at the live poster session</a:t>
            </a:r>
          </a:p>
          <a:p>
            <a:r>
              <a:rPr lang="en-US" dirty="0"/>
              <a:t>Award categories:</a:t>
            </a:r>
          </a:p>
          <a:p>
            <a:pPr lvl="1"/>
            <a:r>
              <a:rPr lang="en-US" dirty="0"/>
              <a:t>General Poster Award</a:t>
            </a:r>
          </a:p>
          <a:p>
            <a:pPr lvl="1"/>
            <a:r>
              <a:rPr lang="en-US" dirty="0"/>
              <a:t>Trainee Poster Award</a:t>
            </a:r>
          </a:p>
          <a:p>
            <a:pPr lvl="1"/>
            <a:r>
              <a:rPr lang="en-US" dirty="0"/>
              <a:t>Case Report Poster Award</a:t>
            </a:r>
          </a:p>
        </p:txBody>
      </p:sp>
      <p:sp>
        <p:nvSpPr>
          <p:cNvPr id="4" name="Slide Number Placeholder 3">
            <a:extLst>
              <a:ext uri="{FF2B5EF4-FFF2-40B4-BE49-F238E27FC236}">
                <a16:creationId xmlns:a16="http://schemas.microsoft.com/office/drawing/2014/main" xmlns="" id="{A9F39930-FCE7-BDAC-8533-FDE623B2BB00}"/>
              </a:ext>
            </a:extLst>
          </p:cNvPr>
          <p:cNvSpPr>
            <a:spLocks noGrp="1"/>
          </p:cNvSpPr>
          <p:nvPr>
            <p:ph type="sldNum" sz="quarter" idx="4294967295"/>
          </p:nvPr>
        </p:nvSpPr>
        <p:spPr>
          <a:xfrm>
            <a:off x="11749088" y="6364288"/>
            <a:ext cx="442912"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19</a:t>
            </a:fld>
            <a:endParaRPr lang="en-US"/>
          </a:p>
        </p:txBody>
      </p:sp>
    </p:spTree>
    <p:extLst>
      <p:ext uri="{BB962C8B-B14F-4D97-AF65-F5344CB8AC3E}">
        <p14:creationId xmlns:p14="http://schemas.microsoft.com/office/powerpoint/2010/main" val="291279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2D671-A2FF-46FC-5E65-BB25F74519D1}"/>
              </a:ext>
            </a:extLst>
          </p:cNvPr>
          <p:cNvSpPr>
            <a:spLocks noGrp="1"/>
          </p:cNvSpPr>
          <p:nvPr>
            <p:ph type="title"/>
          </p:nvPr>
        </p:nvSpPr>
        <p:spPr/>
        <p:txBody>
          <a:bodyPr>
            <a:normAutofit/>
          </a:bodyPr>
          <a:lstStyle/>
          <a:p>
            <a:r>
              <a:rPr lang="en-US" sz="4000" dirty="0"/>
              <a:t>ACLP Mentorship Workshop Series: Best Practices for Developing Annual Meeting Submissions</a:t>
            </a:r>
          </a:p>
        </p:txBody>
      </p:sp>
      <p:sp>
        <p:nvSpPr>
          <p:cNvPr id="3" name="Content Placeholder 2">
            <a:extLst>
              <a:ext uri="{FF2B5EF4-FFF2-40B4-BE49-F238E27FC236}">
                <a16:creationId xmlns:a16="http://schemas.microsoft.com/office/drawing/2014/main" xmlns="" id="{474AD3BF-12BA-91D9-5ADA-47DE4322E940}"/>
              </a:ext>
            </a:extLst>
          </p:cNvPr>
          <p:cNvSpPr>
            <a:spLocks noGrp="1"/>
          </p:cNvSpPr>
          <p:nvPr>
            <p:ph idx="1"/>
          </p:nvPr>
        </p:nvSpPr>
        <p:spPr>
          <a:xfrm>
            <a:off x="3902235" y="3096408"/>
            <a:ext cx="8289765" cy="3129580"/>
          </a:xfrm>
        </p:spPr>
        <p:txBody>
          <a:bodyPr>
            <a:normAutofit fontScale="92500" lnSpcReduction="10000"/>
          </a:bodyPr>
          <a:lstStyle/>
          <a:p>
            <a:pPr lvl="0"/>
            <a:r>
              <a:rPr lang="en-US" sz="1600" b="1" dirty="0"/>
              <a:t>Amy M. Bauer, MS, MS, FACLP </a:t>
            </a:r>
            <a:r>
              <a:rPr lang="en-US" sz="1600" b="1" dirty="0" smtClean="0"/>
              <a:t>		Margaret Cinderella, MD</a:t>
            </a:r>
          </a:p>
          <a:p>
            <a:pPr lvl="0"/>
            <a:r>
              <a:rPr lang="en-US" sz="1600" dirty="0" smtClean="0">
                <a:solidFill>
                  <a:schemeClr val="bg1"/>
                </a:solidFill>
              </a:rPr>
              <a:t>Program </a:t>
            </a:r>
            <a:r>
              <a:rPr lang="en-US" sz="1600" dirty="0">
                <a:solidFill>
                  <a:schemeClr val="bg1"/>
                </a:solidFill>
              </a:rPr>
              <a:t>Chair, CLP </a:t>
            </a:r>
            <a:r>
              <a:rPr lang="en-US" sz="1600" dirty="0" smtClean="0">
                <a:solidFill>
                  <a:schemeClr val="bg1"/>
                </a:solidFill>
              </a:rPr>
              <a:t>2024</a:t>
            </a:r>
            <a:r>
              <a:rPr lang="en-US" sz="1600" dirty="0" smtClean="0"/>
              <a:t>			</a:t>
            </a:r>
            <a:r>
              <a:rPr lang="it-IT" sz="1600" dirty="0" smtClean="0">
                <a:solidFill>
                  <a:schemeClr val="bg1"/>
                </a:solidFill>
              </a:rPr>
              <a:t>Vice Chair, </a:t>
            </a:r>
            <a:r>
              <a:rPr lang="en-US" sz="1600" dirty="0" smtClean="0">
                <a:solidFill>
                  <a:schemeClr val="bg1"/>
                </a:solidFill>
              </a:rPr>
              <a:t>General Sessions</a:t>
            </a:r>
            <a:endParaRPr lang="en-US" sz="1600" dirty="0" smtClean="0">
              <a:solidFill>
                <a:schemeClr val="bg1"/>
              </a:solidFill>
            </a:endParaRPr>
          </a:p>
          <a:p>
            <a:pPr lvl="1"/>
            <a:endParaRPr lang="en-US" sz="1600" dirty="0"/>
          </a:p>
          <a:p>
            <a:r>
              <a:rPr lang="en-US" sz="1600" b="1" dirty="0" smtClean="0"/>
              <a:t>Anne </a:t>
            </a:r>
            <a:r>
              <a:rPr lang="en-US" sz="1600" b="1" dirty="0"/>
              <a:t>Gross, MD, </a:t>
            </a:r>
            <a:r>
              <a:rPr lang="en-US" sz="1600" b="1" dirty="0"/>
              <a:t>FACLP		</a:t>
            </a:r>
            <a:r>
              <a:rPr lang="en-US" sz="1600" b="1" dirty="0" smtClean="0"/>
              <a:t>	</a:t>
            </a:r>
            <a:r>
              <a:rPr lang="en-US" sz="1600" b="1" dirty="0"/>
              <a:t>Marian Fireman, MD, </a:t>
            </a:r>
            <a:r>
              <a:rPr lang="en-US" sz="1600" b="1" dirty="0" smtClean="0"/>
              <a:t>FACLP</a:t>
            </a:r>
            <a:r>
              <a:rPr lang="en-US" sz="1600" dirty="0"/>
              <a:t>	</a:t>
            </a:r>
            <a:endParaRPr lang="en-US" sz="1600" dirty="0" smtClean="0"/>
          </a:p>
          <a:p>
            <a:pPr lvl="0"/>
            <a:r>
              <a:rPr lang="en-US" sz="1600" dirty="0" smtClean="0">
                <a:solidFill>
                  <a:schemeClr val="bg1"/>
                </a:solidFill>
              </a:rPr>
              <a:t>Assistant Program Chair, CLP 2024	</a:t>
            </a:r>
            <a:r>
              <a:rPr lang="en-US" sz="1600" dirty="0">
                <a:solidFill>
                  <a:schemeClr val="bg1"/>
                </a:solidFill>
              </a:rPr>
              <a:t>	Chair, Preconference Courses</a:t>
            </a:r>
          </a:p>
          <a:p>
            <a:pPr lvl="0"/>
            <a:r>
              <a:rPr lang="en-US" sz="1600" dirty="0" smtClean="0"/>
              <a:t>			</a:t>
            </a:r>
            <a:endParaRPr lang="en-US" sz="1600" dirty="0">
              <a:solidFill>
                <a:srgbClr val="F1A218"/>
              </a:solidFill>
            </a:endParaRPr>
          </a:p>
          <a:p>
            <a:r>
              <a:rPr lang="en-US" sz="1600" b="1" dirty="0" smtClean="0">
                <a:solidFill>
                  <a:srgbClr val="F1A218"/>
                </a:solidFill>
              </a:rPr>
              <a:t>Michael </a:t>
            </a:r>
            <a:r>
              <a:rPr lang="en-US" sz="1600" b="1" dirty="0">
                <a:solidFill>
                  <a:srgbClr val="F1A218"/>
                </a:solidFill>
              </a:rPr>
              <a:t>J Peterson, MD, PhD, FACLP, </a:t>
            </a:r>
            <a:r>
              <a:rPr lang="en-US" sz="1600" b="1" dirty="0" smtClean="0">
                <a:solidFill>
                  <a:srgbClr val="F1A218"/>
                </a:solidFill>
              </a:rPr>
              <a:t>DFAPA	</a:t>
            </a:r>
            <a:r>
              <a:rPr lang="en-US" sz="1600" b="1" dirty="0" err="1" smtClean="0"/>
              <a:t>Chandan</a:t>
            </a:r>
            <a:r>
              <a:rPr lang="en-US" sz="1600" b="1" dirty="0" smtClean="0"/>
              <a:t> </a:t>
            </a:r>
            <a:r>
              <a:rPr lang="en-US" sz="1600" b="1" dirty="0" err="1"/>
              <a:t>Khandai</a:t>
            </a:r>
            <a:r>
              <a:rPr lang="en-US" sz="1600" b="1" dirty="0"/>
              <a:t>, </a:t>
            </a:r>
            <a:r>
              <a:rPr lang="en-US" sz="1600" b="1" dirty="0" smtClean="0"/>
              <a:t>MD</a:t>
            </a:r>
            <a:endParaRPr lang="en-US" sz="1600" b="1" dirty="0" smtClean="0">
              <a:solidFill>
                <a:srgbClr val="F1A218"/>
              </a:solidFill>
            </a:endParaRPr>
          </a:p>
          <a:p>
            <a:pPr lvl="1"/>
            <a:r>
              <a:rPr lang="en-US" sz="1600" dirty="0"/>
              <a:t>Chair, Oral Papers &amp; </a:t>
            </a:r>
            <a:r>
              <a:rPr lang="en-US" sz="1600" dirty="0" smtClean="0"/>
              <a:t>Posters	</a:t>
            </a:r>
            <a:r>
              <a:rPr lang="en-US" sz="1600" dirty="0"/>
              <a:t>		</a:t>
            </a:r>
            <a:r>
              <a:rPr lang="en-US" sz="1600" dirty="0" smtClean="0"/>
              <a:t>Chair, DEI Subcommittee</a:t>
            </a:r>
          </a:p>
          <a:p>
            <a:pPr lvl="1"/>
            <a:endParaRPr lang="en-US" sz="1600" dirty="0"/>
          </a:p>
          <a:p>
            <a:pPr lvl="1"/>
            <a:r>
              <a:rPr lang="en-US" sz="1600" b="1" dirty="0" smtClean="0">
                <a:solidFill>
                  <a:srgbClr val="F1A218"/>
                </a:solidFill>
              </a:rPr>
              <a:t>Carrie L. Ernst, MD, FACLP</a:t>
            </a:r>
          </a:p>
          <a:p>
            <a:pPr lvl="1"/>
            <a:r>
              <a:rPr lang="en-US" sz="1600" dirty="0" smtClean="0"/>
              <a:t>Chair, Mentorship Subcommittee</a:t>
            </a:r>
            <a:r>
              <a:rPr lang="en-US" sz="1400" dirty="0" smtClean="0"/>
              <a:t>		</a:t>
            </a:r>
            <a:endParaRPr lang="en-US" sz="1400" dirty="0"/>
          </a:p>
          <a:p>
            <a:pPr lvl="1"/>
            <a:endParaRPr lang="en-US" sz="1400" dirty="0" smtClean="0"/>
          </a:p>
          <a:p>
            <a:pPr lvl="1"/>
            <a:endParaRPr lang="en-US" sz="1400" dirty="0"/>
          </a:p>
        </p:txBody>
      </p:sp>
    </p:spTree>
    <p:extLst>
      <p:ext uri="{BB962C8B-B14F-4D97-AF65-F5344CB8AC3E}">
        <p14:creationId xmlns:p14="http://schemas.microsoft.com/office/powerpoint/2010/main" val="4036832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Questions? Ideas?</a:t>
            </a:r>
            <a:endParaRPr dirty="0"/>
          </a:p>
        </p:txBody>
      </p:sp>
      <p:sp>
        <p:nvSpPr>
          <p:cNvPr id="238" name="Google Shape;238;p28"/>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dirty="0"/>
              <a:t>Email: </a:t>
            </a:r>
            <a:r>
              <a:rPr lang="en-US" dirty="0">
                <a:hlinkClick r:id="rId3"/>
              </a:rPr>
              <a:t>mpeterson2@wisc.edu</a:t>
            </a:r>
            <a:r>
              <a:rPr lang="en-US" dirty="0"/>
              <a:t> </a:t>
            </a:r>
            <a:endParaRPr dirty="0"/>
          </a:p>
        </p:txBody>
      </p:sp>
      <p:sp>
        <p:nvSpPr>
          <p:cNvPr id="239" name="Google Shape;239;p28"/>
          <p:cNvSpPr txBox="1">
            <a:spLocks noGrp="1"/>
          </p:cNvSpPr>
          <p:nvPr>
            <p:ph type="sldNum" sz="quarter" idx="4294967295"/>
          </p:nvPr>
        </p:nvSpPr>
        <p:spPr>
          <a:xfrm>
            <a:off x="11749088" y="6364288"/>
            <a:ext cx="442912"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20</a:t>
            </a:fld>
            <a:endParaRPr/>
          </a:p>
        </p:txBody>
      </p:sp>
    </p:spTree>
    <p:extLst>
      <p:ext uri="{BB962C8B-B14F-4D97-AF65-F5344CB8AC3E}">
        <p14:creationId xmlns:p14="http://schemas.microsoft.com/office/powerpoint/2010/main" val="3227663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2D671-A2FF-46FC-5E65-BB25F74519D1}"/>
              </a:ext>
            </a:extLst>
          </p:cNvPr>
          <p:cNvSpPr>
            <a:spLocks noGrp="1"/>
          </p:cNvSpPr>
          <p:nvPr>
            <p:ph type="title"/>
          </p:nvPr>
        </p:nvSpPr>
        <p:spPr/>
        <p:txBody>
          <a:bodyPr>
            <a:normAutofit/>
          </a:bodyPr>
          <a:lstStyle/>
          <a:p>
            <a:r>
              <a:rPr lang="en-US" dirty="0"/>
              <a:t>Best Practices: </a:t>
            </a:r>
            <a:br>
              <a:rPr lang="en-US" dirty="0"/>
            </a:br>
            <a:r>
              <a:rPr lang="en-US" dirty="0" smtClean="0"/>
              <a:t>Workshops &amp; Symposia (General Sessions)</a:t>
            </a:r>
            <a:endParaRPr lang="en-US" dirty="0"/>
          </a:p>
        </p:txBody>
      </p:sp>
      <p:sp>
        <p:nvSpPr>
          <p:cNvPr id="3" name="Content Placeholder 2">
            <a:extLst>
              <a:ext uri="{FF2B5EF4-FFF2-40B4-BE49-F238E27FC236}">
                <a16:creationId xmlns:a16="http://schemas.microsoft.com/office/drawing/2014/main" xmlns="" id="{474AD3BF-12BA-91D9-5ADA-47DE4322E940}"/>
              </a:ext>
            </a:extLst>
          </p:cNvPr>
          <p:cNvSpPr>
            <a:spLocks noGrp="1"/>
          </p:cNvSpPr>
          <p:nvPr>
            <p:ph idx="1"/>
          </p:nvPr>
        </p:nvSpPr>
        <p:spPr>
          <a:xfrm>
            <a:off x="3923222" y="2997201"/>
            <a:ext cx="7916353" cy="3210242"/>
          </a:xfrm>
        </p:spPr>
        <p:txBody>
          <a:bodyPr>
            <a:normAutofit fontScale="55000" lnSpcReduction="20000"/>
          </a:bodyPr>
          <a:lstStyle/>
          <a:p>
            <a:pPr>
              <a:lnSpc>
                <a:spcPct val="80000"/>
              </a:lnSpc>
              <a:spcBef>
                <a:spcPts val="0"/>
              </a:spcBef>
              <a:buClr>
                <a:schemeClr val="dk1"/>
              </a:buClr>
              <a:buSzPts val="1100"/>
            </a:pPr>
            <a:endParaRPr lang="en-US" sz="3600" dirty="0"/>
          </a:p>
          <a:p>
            <a:r>
              <a:rPr lang="en-US" sz="3600" b="1" dirty="0" smtClean="0"/>
              <a:t>Natalie </a:t>
            </a:r>
            <a:r>
              <a:rPr lang="en-US" sz="3600" b="1" dirty="0" err="1"/>
              <a:t>Jacobowski</a:t>
            </a:r>
            <a:r>
              <a:rPr lang="en-US" sz="3600" b="1" dirty="0"/>
              <a:t>, MD</a:t>
            </a:r>
          </a:p>
          <a:p>
            <a:r>
              <a:rPr lang="en-US" sz="3600" dirty="0">
                <a:solidFill>
                  <a:schemeClr val="bg1"/>
                </a:solidFill>
              </a:rPr>
              <a:t>Chair, General Sessions Committee</a:t>
            </a:r>
          </a:p>
          <a:p>
            <a:r>
              <a:rPr lang="en-US" sz="3600" dirty="0">
                <a:solidFill>
                  <a:schemeClr val="bg1"/>
                </a:solidFill>
              </a:rPr>
              <a:t>Assistant Professor, Ohio State School of Medicine</a:t>
            </a:r>
          </a:p>
          <a:p>
            <a:r>
              <a:rPr lang="en-US" sz="3600" dirty="0">
                <a:solidFill>
                  <a:schemeClr val="bg1"/>
                </a:solidFill>
              </a:rPr>
              <a:t>Nationwide Children’s Hospital</a:t>
            </a:r>
          </a:p>
          <a:p>
            <a:endParaRPr lang="en-US" sz="3600" dirty="0">
              <a:solidFill>
                <a:schemeClr val="bg1"/>
              </a:solidFill>
            </a:endParaRPr>
          </a:p>
          <a:p>
            <a:r>
              <a:rPr lang="en-US" sz="3600" b="1" dirty="0"/>
              <a:t>Margaret Cinderella, MD</a:t>
            </a:r>
          </a:p>
          <a:p>
            <a:r>
              <a:rPr lang="en-US" sz="3600" dirty="0">
                <a:solidFill>
                  <a:schemeClr val="bg1"/>
                </a:solidFill>
              </a:rPr>
              <a:t>Vice-Chair, General Sessions Committee</a:t>
            </a:r>
          </a:p>
          <a:p>
            <a:r>
              <a:rPr lang="en-US" sz="3600" dirty="0">
                <a:solidFill>
                  <a:schemeClr val="bg1"/>
                </a:solidFill>
              </a:rPr>
              <a:t>Cone Health Hospital</a:t>
            </a:r>
          </a:p>
          <a:p>
            <a:pPr lvl="1"/>
            <a:endParaRPr lang="en-US" dirty="0"/>
          </a:p>
          <a:p>
            <a:pPr lvl="1"/>
            <a:endParaRPr lang="en-US" sz="2000" i="1" dirty="0" smtClean="0"/>
          </a:p>
          <a:p>
            <a:pPr lvl="1"/>
            <a:endParaRPr lang="en-US" dirty="0" smtClean="0"/>
          </a:p>
        </p:txBody>
      </p:sp>
    </p:spTree>
    <p:extLst>
      <p:ext uri="{BB962C8B-B14F-4D97-AF65-F5344CB8AC3E}">
        <p14:creationId xmlns:p14="http://schemas.microsoft.com/office/powerpoint/2010/main" val="973139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C1D50F-6C84-1B7B-CEBB-FE3D1DACCEDB}"/>
              </a:ext>
            </a:extLst>
          </p:cNvPr>
          <p:cNvSpPr>
            <a:spLocks noGrp="1"/>
          </p:cNvSpPr>
          <p:nvPr>
            <p:ph type="title"/>
          </p:nvPr>
        </p:nvSpPr>
        <p:spPr/>
        <p:txBody>
          <a:bodyPr/>
          <a:lstStyle/>
          <a:p>
            <a:r>
              <a:rPr lang="en-US" b="1" dirty="0"/>
              <a:t>Major changes for 2024 </a:t>
            </a:r>
          </a:p>
        </p:txBody>
      </p:sp>
      <p:sp>
        <p:nvSpPr>
          <p:cNvPr id="3" name="Content Placeholder 2">
            <a:extLst>
              <a:ext uri="{FF2B5EF4-FFF2-40B4-BE49-F238E27FC236}">
                <a16:creationId xmlns:a16="http://schemas.microsoft.com/office/drawing/2014/main" xmlns="" id="{25ADBCB4-BFA5-1F9F-33B2-46804A3CF5BF}"/>
              </a:ext>
            </a:extLst>
          </p:cNvPr>
          <p:cNvSpPr>
            <a:spLocks noGrp="1"/>
          </p:cNvSpPr>
          <p:nvPr>
            <p:ph idx="1"/>
          </p:nvPr>
        </p:nvSpPr>
        <p:spPr/>
        <p:txBody>
          <a:bodyPr>
            <a:normAutofit/>
          </a:bodyPr>
          <a:lstStyle/>
          <a:p>
            <a:r>
              <a:rPr lang="en-US" sz="3600" dirty="0"/>
              <a:t>Workshops &amp; Symposia </a:t>
            </a:r>
            <a:r>
              <a:rPr lang="en-US" sz="3600" dirty="0">
                <a:sym typeface="Wingdings" panose="05000000000000000000" pitchFamily="2" charset="2"/>
              </a:rPr>
              <a:t> General Sessions</a:t>
            </a:r>
          </a:p>
          <a:p>
            <a:pPr lvl="1"/>
            <a:r>
              <a:rPr lang="en-US" sz="3200" dirty="0">
                <a:sym typeface="Wingdings" panose="05000000000000000000" pitchFamily="2" charset="2"/>
              </a:rPr>
              <a:t>Will still specify in-person or virtual</a:t>
            </a:r>
          </a:p>
          <a:p>
            <a:r>
              <a:rPr lang="en-US" sz="3600" dirty="0">
                <a:sym typeface="Wingdings" panose="05000000000000000000" pitchFamily="2" charset="2"/>
              </a:rPr>
              <a:t>90 minute length  75 minute length</a:t>
            </a:r>
          </a:p>
          <a:p>
            <a:r>
              <a:rPr lang="en-US" sz="3600" dirty="0">
                <a:sym typeface="Wingdings" panose="05000000000000000000" pitchFamily="2" charset="2"/>
              </a:rPr>
              <a:t>Maximum 5 speakers  maximum 4 speakers</a:t>
            </a:r>
          </a:p>
          <a:p>
            <a:r>
              <a:rPr lang="en-US" sz="3600" dirty="0">
                <a:sym typeface="Wingdings" panose="05000000000000000000" pitchFamily="2" charset="2"/>
              </a:rPr>
              <a:t>~45 live sessions  ~65 live sessions</a:t>
            </a:r>
            <a:endParaRPr lang="en-US" sz="3600" dirty="0"/>
          </a:p>
        </p:txBody>
      </p:sp>
    </p:spTree>
    <p:extLst>
      <p:ext uri="{BB962C8B-B14F-4D97-AF65-F5344CB8AC3E}">
        <p14:creationId xmlns:p14="http://schemas.microsoft.com/office/powerpoint/2010/main" val="1612001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616BFF8-0ACB-D8D5-31FA-E6F78BF7F8B4}"/>
              </a:ext>
            </a:extLst>
          </p:cNvPr>
          <p:cNvSpPr>
            <a:spLocks noGrp="1"/>
          </p:cNvSpPr>
          <p:nvPr>
            <p:ph type="title"/>
          </p:nvPr>
        </p:nvSpPr>
        <p:spPr>
          <a:xfrm>
            <a:off x="838200" y="1583788"/>
            <a:ext cx="10515600" cy="755483"/>
          </a:xfrm>
        </p:spPr>
        <p:txBody>
          <a:bodyPr>
            <a:normAutofit/>
          </a:bodyPr>
          <a:lstStyle/>
          <a:p>
            <a:r>
              <a:rPr lang="en-US" sz="4400" dirty="0"/>
              <a:t>General guidance on general sessions</a:t>
            </a:r>
            <a:endParaRPr lang="en-US" dirty="0"/>
          </a:p>
        </p:txBody>
      </p:sp>
      <p:sp>
        <p:nvSpPr>
          <p:cNvPr id="7" name="Content Placeholder 2">
            <a:extLst>
              <a:ext uri="{FF2B5EF4-FFF2-40B4-BE49-F238E27FC236}">
                <a16:creationId xmlns:a16="http://schemas.microsoft.com/office/drawing/2014/main" xmlns="" id="{50CFB280-C441-AFB7-F120-77CB40B8767C}"/>
              </a:ext>
            </a:extLst>
          </p:cNvPr>
          <p:cNvSpPr txBox="1">
            <a:spLocks/>
          </p:cNvSpPr>
          <p:nvPr/>
        </p:nvSpPr>
        <p:spPr>
          <a:xfrm>
            <a:off x="838200" y="2473106"/>
            <a:ext cx="10515600" cy="3779551"/>
          </a:xfrm>
          <a:prstGeom prst="rect">
            <a:avLst/>
          </a:prstGeom>
        </p:spPr>
        <p:txBody>
          <a:bodyPr>
            <a:normAutofit/>
          </a:bodyPr>
          <a:lstStyle>
            <a:lvl1pPr marL="228600" indent="-228600" algn="l" defTabSz="914400" rtl="0" eaLnBrk="1" latinLnBrk="0" hangingPunct="1">
              <a:lnSpc>
                <a:spcPct val="90000"/>
              </a:lnSpc>
              <a:spcBef>
                <a:spcPts val="1000"/>
              </a:spcBef>
              <a:buClr>
                <a:srgbClr val="F1A218"/>
              </a:buClr>
              <a:buFont typeface="Arial" panose="020B0604020202020204" pitchFamily="34" charset="0"/>
              <a:buChar char="•"/>
              <a:defRPr sz="2400" kern="1200">
                <a:solidFill>
                  <a:srgbClr val="303C42"/>
                </a:solidFill>
                <a:latin typeface="Arial" panose="020B0604020202020204" pitchFamily="34" charset="0"/>
                <a:ea typeface="+mn-ea"/>
                <a:cs typeface="Arial" panose="020B0604020202020204" pitchFamily="34" charset="0"/>
              </a:defRPr>
            </a:lvl1pPr>
            <a:lvl2pPr marL="520700" indent="-284163" algn="l" defTabSz="914400" rtl="0" eaLnBrk="1" latinLnBrk="0" hangingPunct="1">
              <a:lnSpc>
                <a:spcPct val="90000"/>
              </a:lnSpc>
              <a:spcBef>
                <a:spcPts val="500"/>
              </a:spcBef>
              <a:buClr>
                <a:srgbClr val="F1A218"/>
              </a:buClr>
              <a:buFont typeface="System Font Regular"/>
              <a:buChar char="–"/>
              <a:tabLst/>
              <a:defRPr sz="2000" kern="1200">
                <a:solidFill>
                  <a:srgbClr val="303C42"/>
                </a:solidFill>
                <a:latin typeface="Arial" panose="020B0604020202020204" pitchFamily="34" charset="0"/>
                <a:ea typeface="+mn-ea"/>
                <a:cs typeface="Arial" panose="020B0604020202020204" pitchFamily="34" charset="0"/>
              </a:defRPr>
            </a:lvl2pPr>
            <a:lvl3pPr marL="747713" indent="-227013" algn="l" defTabSz="914400" rtl="0" eaLnBrk="1" latinLnBrk="0" hangingPunct="1">
              <a:lnSpc>
                <a:spcPct val="90000"/>
              </a:lnSpc>
              <a:spcBef>
                <a:spcPts val="500"/>
              </a:spcBef>
              <a:buClr>
                <a:srgbClr val="F1A218"/>
              </a:buClr>
              <a:buFont typeface="Arial" panose="020B0604020202020204" pitchFamily="34" charset="0"/>
              <a:buChar char="•"/>
              <a:tabLst/>
              <a:defRPr sz="1800" i="1" kern="1200">
                <a:solidFill>
                  <a:srgbClr val="303C42"/>
                </a:solidFill>
                <a:latin typeface="Arial" panose="020B0604020202020204" pitchFamily="34" charset="0"/>
                <a:ea typeface="+mn-ea"/>
                <a:cs typeface="Arial" panose="020B0604020202020204" pitchFamily="34" charset="0"/>
              </a:defRPr>
            </a:lvl3pPr>
            <a:lvl4pPr marL="1031875" indent="-284163" algn="l" defTabSz="914400" rtl="0" eaLnBrk="1" latinLnBrk="0" hangingPunct="1">
              <a:lnSpc>
                <a:spcPct val="90000"/>
              </a:lnSpc>
              <a:spcBef>
                <a:spcPts val="500"/>
              </a:spcBef>
              <a:buClr>
                <a:srgbClr val="F1A218"/>
              </a:buClr>
              <a:buFont typeface="System Font Regular"/>
              <a:buChar char="–"/>
              <a:tabLst/>
              <a:defRPr sz="1600" kern="1200">
                <a:solidFill>
                  <a:srgbClr val="303C4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Majority of content targeted to general CL psychiatrists </a:t>
            </a:r>
          </a:p>
          <a:p>
            <a:r>
              <a:rPr lang="en-US" dirty="0"/>
              <a:t>Presentations that incorporate the theme will be prioritized:</a:t>
            </a:r>
          </a:p>
          <a:p>
            <a:pPr lvl="1"/>
            <a:r>
              <a:rPr lang="en-US" dirty="0"/>
              <a:t>Promoting whole health through integrative approaches</a:t>
            </a:r>
          </a:p>
          <a:p>
            <a:pPr lvl="1"/>
            <a:r>
              <a:rPr lang="en-US" dirty="0"/>
              <a:t>Consideration of holistic perspective </a:t>
            </a:r>
          </a:p>
          <a:p>
            <a:pPr lvl="1"/>
            <a:r>
              <a:rPr lang="en-US" dirty="0"/>
              <a:t>Focus on evidence-based practice</a:t>
            </a:r>
          </a:p>
          <a:p>
            <a:r>
              <a:rPr lang="en-US" dirty="0"/>
              <a:t>Presenters should attempt to address healthcare inequities in the topic being presented</a:t>
            </a:r>
          </a:p>
          <a:p>
            <a:r>
              <a:rPr lang="en-US" dirty="0"/>
              <a:t>Speaker roster should reflect the diversity of our Academy via speakers of diverse identity, geography, institution, and career stage</a:t>
            </a:r>
          </a:p>
        </p:txBody>
      </p:sp>
    </p:spTree>
    <p:extLst>
      <p:ext uri="{BB962C8B-B14F-4D97-AF65-F5344CB8AC3E}">
        <p14:creationId xmlns:p14="http://schemas.microsoft.com/office/powerpoint/2010/main" val="1878375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1FADDC-AC87-731C-DF6C-04154E824C39}"/>
              </a:ext>
            </a:extLst>
          </p:cNvPr>
          <p:cNvSpPr>
            <a:spLocks noGrp="1"/>
          </p:cNvSpPr>
          <p:nvPr>
            <p:ph type="title"/>
          </p:nvPr>
        </p:nvSpPr>
        <p:spPr>
          <a:xfrm>
            <a:off x="755904" y="1263748"/>
            <a:ext cx="10515600" cy="755483"/>
          </a:xfrm>
        </p:spPr>
        <p:txBody>
          <a:bodyPr>
            <a:normAutofit fontScale="90000"/>
          </a:bodyPr>
          <a:lstStyle/>
          <a:p>
            <a:r>
              <a:rPr lang="en-US" dirty="0"/>
              <a:t>Major items the reviewers are considering when scoring abstracts </a:t>
            </a:r>
          </a:p>
        </p:txBody>
      </p:sp>
      <p:sp>
        <p:nvSpPr>
          <p:cNvPr id="3" name="Content Placeholder 2">
            <a:extLst>
              <a:ext uri="{FF2B5EF4-FFF2-40B4-BE49-F238E27FC236}">
                <a16:creationId xmlns:a16="http://schemas.microsoft.com/office/drawing/2014/main" xmlns="" id="{3EB2A0B9-7177-BE44-7895-89E01E9B770C}"/>
              </a:ext>
            </a:extLst>
          </p:cNvPr>
          <p:cNvSpPr txBox="1">
            <a:spLocks/>
          </p:cNvSpPr>
          <p:nvPr/>
        </p:nvSpPr>
        <p:spPr>
          <a:xfrm>
            <a:off x="755904" y="2446681"/>
            <a:ext cx="10515600" cy="3779551"/>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Clr>
                <a:srgbClr val="F1A218"/>
              </a:buClr>
              <a:buFont typeface="Arial" panose="020B0604020202020204" pitchFamily="34" charset="0"/>
              <a:buChar char="•"/>
              <a:defRPr sz="2400" kern="1200">
                <a:solidFill>
                  <a:srgbClr val="303C42"/>
                </a:solidFill>
                <a:latin typeface="Arial" panose="020B0604020202020204" pitchFamily="34" charset="0"/>
                <a:ea typeface="+mn-ea"/>
                <a:cs typeface="Arial" panose="020B0604020202020204" pitchFamily="34" charset="0"/>
              </a:defRPr>
            </a:lvl1pPr>
            <a:lvl2pPr marL="520700" indent="-284163" algn="l" defTabSz="914400" rtl="0" eaLnBrk="1" latinLnBrk="0" hangingPunct="1">
              <a:lnSpc>
                <a:spcPct val="90000"/>
              </a:lnSpc>
              <a:spcBef>
                <a:spcPts val="500"/>
              </a:spcBef>
              <a:buClr>
                <a:srgbClr val="F1A218"/>
              </a:buClr>
              <a:buFont typeface="System Font Regular"/>
              <a:buChar char="–"/>
              <a:tabLst/>
              <a:defRPr sz="2000" kern="1200">
                <a:solidFill>
                  <a:srgbClr val="303C42"/>
                </a:solidFill>
                <a:latin typeface="Arial" panose="020B0604020202020204" pitchFamily="34" charset="0"/>
                <a:ea typeface="+mn-ea"/>
                <a:cs typeface="Arial" panose="020B0604020202020204" pitchFamily="34" charset="0"/>
              </a:defRPr>
            </a:lvl2pPr>
            <a:lvl3pPr marL="747713" indent="-227013" algn="l" defTabSz="914400" rtl="0" eaLnBrk="1" latinLnBrk="0" hangingPunct="1">
              <a:lnSpc>
                <a:spcPct val="90000"/>
              </a:lnSpc>
              <a:spcBef>
                <a:spcPts val="500"/>
              </a:spcBef>
              <a:buClr>
                <a:srgbClr val="F1A218"/>
              </a:buClr>
              <a:buFont typeface="Arial" panose="020B0604020202020204" pitchFamily="34" charset="0"/>
              <a:buChar char="•"/>
              <a:tabLst/>
              <a:defRPr sz="1800" i="1" kern="1200">
                <a:solidFill>
                  <a:srgbClr val="303C42"/>
                </a:solidFill>
                <a:latin typeface="Arial" panose="020B0604020202020204" pitchFamily="34" charset="0"/>
                <a:ea typeface="+mn-ea"/>
                <a:cs typeface="Arial" panose="020B0604020202020204" pitchFamily="34" charset="0"/>
              </a:defRPr>
            </a:lvl3pPr>
            <a:lvl4pPr marL="1031875" indent="-284163" algn="l" defTabSz="914400" rtl="0" eaLnBrk="1" latinLnBrk="0" hangingPunct="1">
              <a:lnSpc>
                <a:spcPct val="90000"/>
              </a:lnSpc>
              <a:spcBef>
                <a:spcPts val="500"/>
              </a:spcBef>
              <a:buClr>
                <a:srgbClr val="F1A218"/>
              </a:buClr>
              <a:buFont typeface="System Font Regular"/>
              <a:buChar char="–"/>
              <a:tabLst/>
              <a:defRPr sz="1600" kern="1200">
                <a:solidFill>
                  <a:srgbClr val="303C4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Topics of broad interest to the C-L Psychiatry community and relevance to the annual meeting theme. </a:t>
            </a:r>
          </a:p>
          <a:p>
            <a:r>
              <a:rPr lang="en-US" dirty="0"/>
              <a:t>Ability to enrich participant engagement and interactivity</a:t>
            </a:r>
          </a:p>
          <a:p>
            <a:r>
              <a:rPr lang="en-US" dirty="0"/>
              <a:t>Originality (not previously presented or published, unique topics and ideas) and diversity of topics</a:t>
            </a:r>
          </a:p>
          <a:p>
            <a:r>
              <a:rPr lang="en-US" dirty="0"/>
              <a:t>Abstract strength (more to come on future slides!)</a:t>
            </a:r>
          </a:p>
          <a:p>
            <a:r>
              <a:rPr lang="en-US" dirty="0"/>
              <a:t>Content appropriate for duration of 75 minutes </a:t>
            </a:r>
          </a:p>
          <a:p>
            <a:r>
              <a:rPr lang="en-US" dirty="0"/>
              <a:t>Panel diversity and potential for COI</a:t>
            </a:r>
          </a:p>
          <a:p>
            <a:r>
              <a:rPr lang="en-US" dirty="0"/>
              <a:t>Hot, timely topics identified by general session committee members include:</a:t>
            </a:r>
          </a:p>
          <a:p>
            <a:pPr lvl="1"/>
            <a:r>
              <a:rPr lang="en-US" dirty="0"/>
              <a:t>clinical innovation (i.e. interventional psychiatry)</a:t>
            </a:r>
          </a:p>
          <a:p>
            <a:pPr lvl="1"/>
            <a:r>
              <a:rPr lang="en-US" dirty="0"/>
              <a:t>business/nonacademic implementation of our training </a:t>
            </a:r>
          </a:p>
        </p:txBody>
      </p:sp>
    </p:spTree>
    <p:extLst>
      <p:ext uri="{BB962C8B-B14F-4D97-AF65-F5344CB8AC3E}">
        <p14:creationId xmlns:p14="http://schemas.microsoft.com/office/powerpoint/2010/main" val="3806846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85BCC7-BB87-608E-7504-756BFD085DF9}"/>
              </a:ext>
            </a:extLst>
          </p:cNvPr>
          <p:cNvSpPr>
            <a:spLocks noGrp="1"/>
          </p:cNvSpPr>
          <p:nvPr>
            <p:ph type="title"/>
          </p:nvPr>
        </p:nvSpPr>
        <p:spPr>
          <a:xfrm>
            <a:off x="664464" y="1245460"/>
            <a:ext cx="11137392" cy="755483"/>
          </a:xfrm>
        </p:spPr>
        <p:txBody>
          <a:bodyPr>
            <a:noAutofit/>
          </a:bodyPr>
          <a:lstStyle/>
          <a:p>
            <a:r>
              <a:rPr lang="en-US" sz="3600" dirty="0"/>
              <a:t>What are the features of a well written abstract proposal?</a:t>
            </a:r>
          </a:p>
        </p:txBody>
      </p:sp>
      <p:sp>
        <p:nvSpPr>
          <p:cNvPr id="3" name="Content Placeholder 2">
            <a:extLst>
              <a:ext uri="{FF2B5EF4-FFF2-40B4-BE49-F238E27FC236}">
                <a16:creationId xmlns:a16="http://schemas.microsoft.com/office/drawing/2014/main" xmlns="" id="{33D957C5-8557-B733-F817-10C99DD6FC16}"/>
              </a:ext>
            </a:extLst>
          </p:cNvPr>
          <p:cNvSpPr txBox="1">
            <a:spLocks/>
          </p:cNvSpPr>
          <p:nvPr/>
        </p:nvSpPr>
        <p:spPr>
          <a:xfrm>
            <a:off x="664464" y="2428393"/>
            <a:ext cx="10515600" cy="3779551"/>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F1A218"/>
              </a:buClr>
              <a:buFont typeface="Arial" panose="020B0604020202020204" pitchFamily="34" charset="0"/>
              <a:buChar char="•"/>
              <a:defRPr sz="2400" kern="1200">
                <a:solidFill>
                  <a:srgbClr val="303C42"/>
                </a:solidFill>
                <a:latin typeface="Arial" panose="020B0604020202020204" pitchFamily="34" charset="0"/>
                <a:ea typeface="+mn-ea"/>
                <a:cs typeface="Arial" panose="020B0604020202020204" pitchFamily="34" charset="0"/>
              </a:defRPr>
            </a:lvl1pPr>
            <a:lvl2pPr marL="520700" indent="-284163" algn="l" defTabSz="914400" rtl="0" eaLnBrk="1" latinLnBrk="0" hangingPunct="1">
              <a:lnSpc>
                <a:spcPct val="90000"/>
              </a:lnSpc>
              <a:spcBef>
                <a:spcPts val="500"/>
              </a:spcBef>
              <a:buClr>
                <a:srgbClr val="F1A218"/>
              </a:buClr>
              <a:buFont typeface="System Font Regular"/>
              <a:buChar char="–"/>
              <a:tabLst/>
              <a:defRPr sz="2000" kern="1200">
                <a:solidFill>
                  <a:srgbClr val="303C42"/>
                </a:solidFill>
                <a:latin typeface="Arial" panose="020B0604020202020204" pitchFamily="34" charset="0"/>
                <a:ea typeface="+mn-ea"/>
                <a:cs typeface="Arial" panose="020B0604020202020204" pitchFamily="34" charset="0"/>
              </a:defRPr>
            </a:lvl2pPr>
            <a:lvl3pPr marL="747713" indent="-227013" algn="l" defTabSz="914400" rtl="0" eaLnBrk="1" latinLnBrk="0" hangingPunct="1">
              <a:lnSpc>
                <a:spcPct val="90000"/>
              </a:lnSpc>
              <a:spcBef>
                <a:spcPts val="500"/>
              </a:spcBef>
              <a:buClr>
                <a:srgbClr val="F1A218"/>
              </a:buClr>
              <a:buFont typeface="Arial" panose="020B0604020202020204" pitchFamily="34" charset="0"/>
              <a:buChar char="•"/>
              <a:tabLst/>
              <a:defRPr sz="1800" i="1" kern="1200">
                <a:solidFill>
                  <a:srgbClr val="303C42"/>
                </a:solidFill>
                <a:latin typeface="Arial" panose="020B0604020202020204" pitchFamily="34" charset="0"/>
                <a:ea typeface="+mn-ea"/>
                <a:cs typeface="Arial" panose="020B0604020202020204" pitchFamily="34" charset="0"/>
              </a:defRPr>
            </a:lvl3pPr>
            <a:lvl4pPr marL="1031875" indent="-284163" algn="l" defTabSz="914400" rtl="0" eaLnBrk="1" latinLnBrk="0" hangingPunct="1">
              <a:lnSpc>
                <a:spcPct val="90000"/>
              </a:lnSpc>
              <a:spcBef>
                <a:spcPts val="500"/>
              </a:spcBef>
              <a:buClr>
                <a:srgbClr val="F1A218"/>
              </a:buClr>
              <a:buFont typeface="System Font Regular"/>
              <a:buChar char="–"/>
              <a:tabLst/>
              <a:defRPr sz="1600" kern="1200">
                <a:solidFill>
                  <a:srgbClr val="303C4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General Features  </a:t>
            </a:r>
          </a:p>
          <a:p>
            <a:pPr lvl="1"/>
            <a:r>
              <a:rPr lang="en-US" dirty="0"/>
              <a:t>Well-organized and well-written</a:t>
            </a:r>
          </a:p>
          <a:p>
            <a:pPr lvl="1"/>
            <a:r>
              <a:rPr lang="en-US" dirty="0"/>
              <a:t>Clearly defines the content and timeline/plan for the presentation</a:t>
            </a:r>
          </a:p>
          <a:p>
            <a:r>
              <a:rPr lang="en-US" dirty="0"/>
              <a:t>Background</a:t>
            </a:r>
          </a:p>
          <a:p>
            <a:r>
              <a:rPr lang="en-US" dirty="0"/>
              <a:t>Content outline</a:t>
            </a:r>
          </a:p>
          <a:p>
            <a:pPr lvl="1"/>
            <a:r>
              <a:rPr lang="en-US" dirty="0"/>
              <a:t>Individual speaker topics (what value does the speaker bring; why is the speaker the right person, with the right role, and at the right time to discuss this?)</a:t>
            </a:r>
          </a:p>
          <a:p>
            <a:pPr lvl="1"/>
            <a:r>
              <a:rPr lang="en-US" dirty="0"/>
              <a:t>Timeline (who does what?)</a:t>
            </a:r>
          </a:p>
          <a:p>
            <a:r>
              <a:rPr lang="en-US" dirty="0"/>
              <a:t>Learning objectives</a:t>
            </a:r>
          </a:p>
          <a:p>
            <a:r>
              <a:rPr lang="en-US" dirty="0"/>
              <a:t>500-word limit (includes references!)</a:t>
            </a:r>
          </a:p>
        </p:txBody>
      </p:sp>
    </p:spTree>
    <p:extLst>
      <p:ext uri="{BB962C8B-B14F-4D97-AF65-F5344CB8AC3E}">
        <p14:creationId xmlns:p14="http://schemas.microsoft.com/office/powerpoint/2010/main" val="3448801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98D4B-83D5-386E-AC1E-D5C50F621653}"/>
              </a:ext>
            </a:extLst>
          </p:cNvPr>
          <p:cNvSpPr>
            <a:spLocks noGrp="1"/>
          </p:cNvSpPr>
          <p:nvPr>
            <p:ph type="title"/>
          </p:nvPr>
        </p:nvSpPr>
        <p:spPr>
          <a:xfrm>
            <a:off x="600456" y="1291180"/>
            <a:ext cx="10515600" cy="755483"/>
          </a:xfrm>
        </p:spPr>
        <p:txBody>
          <a:bodyPr/>
          <a:lstStyle/>
          <a:p>
            <a:r>
              <a:rPr lang="en-US" dirty="0"/>
              <a:t>An example of a well written abstract:</a:t>
            </a:r>
          </a:p>
        </p:txBody>
      </p:sp>
      <p:sp>
        <p:nvSpPr>
          <p:cNvPr id="3" name="Content Placeholder 2">
            <a:extLst>
              <a:ext uri="{FF2B5EF4-FFF2-40B4-BE49-F238E27FC236}">
                <a16:creationId xmlns:a16="http://schemas.microsoft.com/office/drawing/2014/main" xmlns="" id="{EE612766-B59F-5971-1266-FF9155C0F5D9}"/>
              </a:ext>
            </a:extLst>
          </p:cNvPr>
          <p:cNvSpPr txBox="1">
            <a:spLocks/>
          </p:cNvSpPr>
          <p:nvPr/>
        </p:nvSpPr>
        <p:spPr>
          <a:xfrm>
            <a:off x="600456" y="2227225"/>
            <a:ext cx="10515600" cy="3779551"/>
          </a:xfrm>
          <a:prstGeom prst="rect">
            <a:avLst/>
          </a:prstGeom>
        </p:spPr>
        <p:txBody>
          <a:bodyPr>
            <a:normAutofit/>
          </a:bodyPr>
          <a:lstStyle>
            <a:lvl1pPr marL="228600" indent="-228600" algn="l" defTabSz="914400" rtl="0" eaLnBrk="1" latinLnBrk="0" hangingPunct="1">
              <a:lnSpc>
                <a:spcPct val="90000"/>
              </a:lnSpc>
              <a:spcBef>
                <a:spcPts val="1000"/>
              </a:spcBef>
              <a:buClr>
                <a:srgbClr val="F1A218"/>
              </a:buClr>
              <a:buFont typeface="Arial" panose="020B0604020202020204" pitchFamily="34" charset="0"/>
              <a:buChar char="•"/>
              <a:defRPr sz="2400" kern="1200">
                <a:solidFill>
                  <a:srgbClr val="303C42"/>
                </a:solidFill>
                <a:latin typeface="Arial" panose="020B0604020202020204" pitchFamily="34" charset="0"/>
                <a:ea typeface="+mn-ea"/>
                <a:cs typeface="Arial" panose="020B0604020202020204" pitchFamily="34" charset="0"/>
              </a:defRPr>
            </a:lvl1pPr>
            <a:lvl2pPr marL="520700" indent="-284163" algn="l" defTabSz="914400" rtl="0" eaLnBrk="1" latinLnBrk="0" hangingPunct="1">
              <a:lnSpc>
                <a:spcPct val="90000"/>
              </a:lnSpc>
              <a:spcBef>
                <a:spcPts val="500"/>
              </a:spcBef>
              <a:buClr>
                <a:srgbClr val="F1A218"/>
              </a:buClr>
              <a:buFont typeface="System Font Regular"/>
              <a:buChar char="–"/>
              <a:tabLst/>
              <a:defRPr sz="2000" kern="1200">
                <a:solidFill>
                  <a:srgbClr val="303C42"/>
                </a:solidFill>
                <a:latin typeface="Arial" panose="020B0604020202020204" pitchFamily="34" charset="0"/>
                <a:ea typeface="+mn-ea"/>
                <a:cs typeface="Arial" panose="020B0604020202020204" pitchFamily="34" charset="0"/>
              </a:defRPr>
            </a:lvl2pPr>
            <a:lvl3pPr marL="747713" indent="-227013" algn="l" defTabSz="914400" rtl="0" eaLnBrk="1" latinLnBrk="0" hangingPunct="1">
              <a:lnSpc>
                <a:spcPct val="90000"/>
              </a:lnSpc>
              <a:spcBef>
                <a:spcPts val="500"/>
              </a:spcBef>
              <a:buClr>
                <a:srgbClr val="F1A218"/>
              </a:buClr>
              <a:buFont typeface="Arial" panose="020B0604020202020204" pitchFamily="34" charset="0"/>
              <a:buChar char="•"/>
              <a:tabLst/>
              <a:defRPr sz="1800" i="1" kern="1200">
                <a:solidFill>
                  <a:srgbClr val="303C42"/>
                </a:solidFill>
                <a:latin typeface="Arial" panose="020B0604020202020204" pitchFamily="34" charset="0"/>
                <a:ea typeface="+mn-ea"/>
                <a:cs typeface="Arial" panose="020B0604020202020204" pitchFamily="34" charset="0"/>
              </a:defRPr>
            </a:lvl3pPr>
            <a:lvl4pPr marL="1031875" indent="-284163" algn="l" defTabSz="914400" rtl="0" eaLnBrk="1" latinLnBrk="0" hangingPunct="1">
              <a:lnSpc>
                <a:spcPct val="90000"/>
              </a:lnSpc>
              <a:spcBef>
                <a:spcPts val="500"/>
              </a:spcBef>
              <a:buClr>
                <a:srgbClr val="F1A218"/>
              </a:buClr>
              <a:buFont typeface="System Font Regular"/>
              <a:buChar char="–"/>
              <a:tabLst/>
              <a:defRPr sz="1600" kern="1200">
                <a:solidFill>
                  <a:srgbClr val="303C4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l"/>
            <a:r>
              <a:rPr lang="en-US" sz="1600" b="0" i="0" dirty="0">
                <a:solidFill>
                  <a:srgbClr val="444444"/>
                </a:solidFill>
                <a:effectLst/>
                <a:latin typeface="Helvetica Neue"/>
              </a:rPr>
              <a:t>As C-L psychiatrists straddle the world of medicine and psychiatry, we must stay abreast of updates in medicine and maintain clinical skills that keep us relevant in the hospital and in outpatient integrated care clinics. Because of the overlap between psychiatry and neurology, many C-L psychiatrists do neurological exams during their evaluations and should have a working knowledge of neuroradiology to think through diagnoses and make recommendations. This session presents a review of neuroimaging modalities (CT, CTA, MRI, MRA); the radiologic neuroanatomy relevant to psychiatry; the correlation of clinical presentations and different anatomical regions of the brain; and findings on imaging.</a:t>
            </a:r>
            <a:br>
              <a:rPr lang="en-US" sz="1600" b="0" i="0" dirty="0">
                <a:solidFill>
                  <a:srgbClr val="444444"/>
                </a:solidFill>
                <a:effectLst/>
                <a:latin typeface="Helvetica Neue"/>
              </a:rPr>
            </a:br>
            <a:endParaRPr lang="en-US" sz="1600" b="0" i="0" dirty="0">
              <a:solidFill>
                <a:srgbClr val="444444"/>
              </a:solidFill>
              <a:effectLst/>
              <a:latin typeface="Helvetica Neue"/>
            </a:endParaRPr>
          </a:p>
          <a:p>
            <a:pPr indent="457200" algn="l"/>
            <a:r>
              <a:rPr lang="en-US" sz="1600" b="0" i="0" dirty="0">
                <a:solidFill>
                  <a:srgbClr val="444444"/>
                </a:solidFill>
                <a:effectLst/>
                <a:latin typeface="Helvetica Neue"/>
              </a:rPr>
              <a:t>The session will review neuroimaging modalities including CT and MRI of the head with and without contrast, CTA and MRA and the indications for recommending imaging studies in different clinical presentations. We will present a standardized technique on how to review imaging and identify the most common neuroanatomy. Correlates of the neuroanatomy to clinical presentation including psychiatric and neurologic symptoms will be solidified by reviewing with clinical cases and their imaging.</a:t>
            </a:r>
          </a:p>
        </p:txBody>
      </p:sp>
    </p:spTree>
    <p:extLst>
      <p:ext uri="{BB962C8B-B14F-4D97-AF65-F5344CB8AC3E}">
        <p14:creationId xmlns:p14="http://schemas.microsoft.com/office/powerpoint/2010/main" val="3848803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98D4B-83D5-386E-AC1E-D5C50F621653}"/>
              </a:ext>
            </a:extLst>
          </p:cNvPr>
          <p:cNvSpPr>
            <a:spLocks noGrp="1"/>
          </p:cNvSpPr>
          <p:nvPr>
            <p:ph type="title"/>
          </p:nvPr>
        </p:nvSpPr>
        <p:spPr>
          <a:xfrm>
            <a:off x="600456" y="1291180"/>
            <a:ext cx="10515600" cy="755483"/>
          </a:xfrm>
        </p:spPr>
        <p:txBody>
          <a:bodyPr/>
          <a:lstStyle/>
          <a:p>
            <a:r>
              <a:rPr lang="en-US" dirty="0"/>
              <a:t>An example of a well written abstract:</a:t>
            </a:r>
          </a:p>
        </p:txBody>
      </p:sp>
      <p:sp>
        <p:nvSpPr>
          <p:cNvPr id="3" name="Content Placeholder 2">
            <a:extLst>
              <a:ext uri="{FF2B5EF4-FFF2-40B4-BE49-F238E27FC236}">
                <a16:creationId xmlns:a16="http://schemas.microsoft.com/office/drawing/2014/main" xmlns="" id="{EE612766-B59F-5971-1266-FF9155C0F5D9}"/>
              </a:ext>
            </a:extLst>
          </p:cNvPr>
          <p:cNvSpPr txBox="1">
            <a:spLocks/>
          </p:cNvSpPr>
          <p:nvPr/>
        </p:nvSpPr>
        <p:spPr>
          <a:xfrm>
            <a:off x="600456" y="2227225"/>
            <a:ext cx="10515600" cy="3779551"/>
          </a:xfrm>
          <a:prstGeom prst="rect">
            <a:avLst/>
          </a:prstGeom>
        </p:spPr>
        <p:txBody>
          <a:bodyPr>
            <a:normAutofit/>
          </a:bodyPr>
          <a:lstStyle>
            <a:lvl1pPr marL="228600" indent="-228600" algn="l" defTabSz="914400" rtl="0" eaLnBrk="1" latinLnBrk="0" hangingPunct="1">
              <a:lnSpc>
                <a:spcPct val="90000"/>
              </a:lnSpc>
              <a:spcBef>
                <a:spcPts val="1000"/>
              </a:spcBef>
              <a:buClr>
                <a:srgbClr val="F1A218"/>
              </a:buClr>
              <a:buFont typeface="Arial" panose="020B0604020202020204" pitchFamily="34" charset="0"/>
              <a:buChar char="•"/>
              <a:defRPr sz="2400" kern="1200">
                <a:solidFill>
                  <a:srgbClr val="303C42"/>
                </a:solidFill>
                <a:latin typeface="Arial" panose="020B0604020202020204" pitchFamily="34" charset="0"/>
                <a:ea typeface="+mn-ea"/>
                <a:cs typeface="Arial" panose="020B0604020202020204" pitchFamily="34" charset="0"/>
              </a:defRPr>
            </a:lvl1pPr>
            <a:lvl2pPr marL="520700" indent="-284163" algn="l" defTabSz="914400" rtl="0" eaLnBrk="1" latinLnBrk="0" hangingPunct="1">
              <a:lnSpc>
                <a:spcPct val="90000"/>
              </a:lnSpc>
              <a:spcBef>
                <a:spcPts val="500"/>
              </a:spcBef>
              <a:buClr>
                <a:srgbClr val="F1A218"/>
              </a:buClr>
              <a:buFont typeface="System Font Regular"/>
              <a:buChar char="–"/>
              <a:tabLst/>
              <a:defRPr sz="2000" kern="1200">
                <a:solidFill>
                  <a:srgbClr val="303C42"/>
                </a:solidFill>
                <a:latin typeface="Arial" panose="020B0604020202020204" pitchFamily="34" charset="0"/>
                <a:ea typeface="+mn-ea"/>
                <a:cs typeface="Arial" panose="020B0604020202020204" pitchFamily="34" charset="0"/>
              </a:defRPr>
            </a:lvl2pPr>
            <a:lvl3pPr marL="747713" indent="-227013" algn="l" defTabSz="914400" rtl="0" eaLnBrk="1" latinLnBrk="0" hangingPunct="1">
              <a:lnSpc>
                <a:spcPct val="90000"/>
              </a:lnSpc>
              <a:spcBef>
                <a:spcPts val="500"/>
              </a:spcBef>
              <a:buClr>
                <a:srgbClr val="F1A218"/>
              </a:buClr>
              <a:buFont typeface="Arial" panose="020B0604020202020204" pitchFamily="34" charset="0"/>
              <a:buChar char="•"/>
              <a:tabLst/>
              <a:defRPr sz="1800" i="1" kern="1200">
                <a:solidFill>
                  <a:srgbClr val="303C42"/>
                </a:solidFill>
                <a:latin typeface="Arial" panose="020B0604020202020204" pitchFamily="34" charset="0"/>
                <a:ea typeface="+mn-ea"/>
                <a:cs typeface="Arial" panose="020B0604020202020204" pitchFamily="34" charset="0"/>
              </a:defRPr>
            </a:lvl3pPr>
            <a:lvl4pPr marL="1031875" indent="-284163" algn="l" defTabSz="914400" rtl="0" eaLnBrk="1" latinLnBrk="0" hangingPunct="1">
              <a:lnSpc>
                <a:spcPct val="90000"/>
              </a:lnSpc>
              <a:spcBef>
                <a:spcPts val="500"/>
              </a:spcBef>
              <a:buClr>
                <a:srgbClr val="F1A218"/>
              </a:buClr>
              <a:buFont typeface="System Font Regular"/>
              <a:buChar char="–"/>
              <a:tabLst/>
              <a:defRPr sz="1600" kern="1200">
                <a:solidFill>
                  <a:srgbClr val="303C4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l"/>
            <a:r>
              <a:rPr lang="en-US" sz="1600" b="0" i="0" dirty="0">
                <a:solidFill>
                  <a:srgbClr val="444444"/>
                </a:solidFill>
                <a:effectLst/>
                <a:latin typeface="Helvetica Neue"/>
              </a:rPr>
              <a:t>Examples of cases include: 1) Imaging of a patient with frontal lobe injury and review of different areas of the of prefrontal cortex; 2) Review of imaging of 5 different patients with strokes in order to teach pertinent circulation, neuroanatomy and sequelae of aphasia and psychiatric symptoms; 3) Review of unusual cases such as an subdural hematoma and a meningioma both resulting in mania, and imaging of patients with depression with various radiological findings 5) Review of serial MRIs of patients with neurocognitive disorder and discussion of “age appropriate” findings.</a:t>
            </a:r>
            <a:br>
              <a:rPr lang="en-US" sz="1600" b="0" i="0" dirty="0">
                <a:solidFill>
                  <a:srgbClr val="444444"/>
                </a:solidFill>
                <a:effectLst/>
                <a:latin typeface="Helvetica Neue"/>
              </a:rPr>
            </a:br>
            <a:endParaRPr lang="en-US" sz="1600" b="0" i="0" dirty="0">
              <a:solidFill>
                <a:srgbClr val="444444"/>
              </a:solidFill>
              <a:effectLst/>
              <a:latin typeface="Helvetica Neue"/>
            </a:endParaRPr>
          </a:p>
          <a:p>
            <a:pPr indent="457200" algn="l"/>
            <a:r>
              <a:rPr lang="en-US" sz="1600" b="0" i="0" dirty="0">
                <a:solidFill>
                  <a:srgbClr val="444444"/>
                </a:solidFill>
                <a:effectLst/>
                <a:latin typeface="Helvetica Neue"/>
              </a:rPr>
              <a:t>Dr. </a:t>
            </a:r>
            <a:r>
              <a:rPr lang="en-US" sz="1600" b="0" i="0" dirty="0" err="1">
                <a:solidFill>
                  <a:srgbClr val="444444"/>
                </a:solidFill>
                <a:effectLst/>
                <a:latin typeface="Helvetica Neue"/>
              </a:rPr>
              <a:t>Meguid</a:t>
            </a:r>
            <a:r>
              <a:rPr lang="en-US" sz="1600" b="0" i="0" dirty="0">
                <a:solidFill>
                  <a:srgbClr val="444444"/>
                </a:solidFill>
                <a:effectLst/>
                <a:latin typeface="Helvetica Neue"/>
              </a:rPr>
              <a:t>, a neuropsychiatrist, will moderate and introduce the session. The session will start with a 30-minute primer on the basics of neuroradiology and instructions on how to read CT and MRI of the brain lead by Dr. </a:t>
            </a:r>
            <a:r>
              <a:rPr lang="en-US" sz="1600" b="0" i="0" dirty="0" err="1">
                <a:solidFill>
                  <a:srgbClr val="444444"/>
                </a:solidFill>
                <a:effectLst/>
                <a:latin typeface="Helvetica Neue"/>
              </a:rPr>
              <a:t>Bhairav</a:t>
            </a:r>
            <a:r>
              <a:rPr lang="en-US" sz="1600" b="0" i="0" dirty="0">
                <a:solidFill>
                  <a:srgbClr val="444444"/>
                </a:solidFill>
                <a:effectLst/>
                <a:latin typeface="Helvetica Neue"/>
              </a:rPr>
              <a:t> from the department of radiology. For the case based portion of the workshop (45 minutes), Drs. Emery and Posada (inpatient CL psychiatrists) will engage the audience in an interactive session using a polling software. Using open-ended and multiple choice questions, the attendees will be asked to identify different areas of the brain and correlate neuroimaging with the associated neurological or psychiatric functions/symptoms of the cases. The last 15 minutes of the workshop, will be a Q&amp;A with the speakers.</a:t>
            </a:r>
          </a:p>
          <a:p>
            <a:pPr indent="0" algn="l">
              <a:buNone/>
            </a:pPr>
            <a:endParaRPr lang="en-US" sz="1600" b="0" i="0" dirty="0">
              <a:solidFill>
                <a:srgbClr val="444444"/>
              </a:solidFill>
              <a:effectLst/>
              <a:latin typeface="Helvetica Neue"/>
            </a:endParaRPr>
          </a:p>
        </p:txBody>
      </p:sp>
    </p:spTree>
    <p:extLst>
      <p:ext uri="{BB962C8B-B14F-4D97-AF65-F5344CB8AC3E}">
        <p14:creationId xmlns:p14="http://schemas.microsoft.com/office/powerpoint/2010/main" val="546936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74DA1-0D95-93FA-513A-861E567FFDFD}"/>
              </a:ext>
            </a:extLst>
          </p:cNvPr>
          <p:cNvSpPr>
            <a:spLocks noGrp="1"/>
          </p:cNvSpPr>
          <p:nvPr>
            <p:ph type="title"/>
          </p:nvPr>
        </p:nvSpPr>
        <p:spPr>
          <a:xfrm>
            <a:off x="646176" y="1336900"/>
            <a:ext cx="10515600" cy="755483"/>
          </a:xfrm>
        </p:spPr>
        <p:txBody>
          <a:bodyPr/>
          <a:lstStyle/>
          <a:p>
            <a:r>
              <a:rPr lang="en-US" dirty="0"/>
              <a:t>Abstract </a:t>
            </a:r>
            <a:r>
              <a:rPr lang="en-US" sz="2000" dirty="0"/>
              <a:t>(continued)</a:t>
            </a:r>
          </a:p>
        </p:txBody>
      </p:sp>
      <p:sp>
        <p:nvSpPr>
          <p:cNvPr id="3" name="Content Placeholder 2">
            <a:extLst>
              <a:ext uri="{FF2B5EF4-FFF2-40B4-BE49-F238E27FC236}">
                <a16:creationId xmlns:a16="http://schemas.microsoft.com/office/drawing/2014/main" xmlns="" id="{8199C43D-942D-A843-242B-D80FFB4C85D7}"/>
              </a:ext>
            </a:extLst>
          </p:cNvPr>
          <p:cNvSpPr txBox="1">
            <a:spLocks/>
          </p:cNvSpPr>
          <p:nvPr/>
        </p:nvSpPr>
        <p:spPr>
          <a:xfrm>
            <a:off x="646176" y="2519833"/>
            <a:ext cx="10515600" cy="3779551"/>
          </a:xfrm>
          <a:prstGeom prst="rect">
            <a:avLst/>
          </a:prstGeom>
        </p:spPr>
        <p:txBody>
          <a:bodyPr>
            <a:normAutofit/>
          </a:bodyPr>
          <a:lstStyle>
            <a:lvl1pPr marL="228600" indent="-228600" algn="l" defTabSz="914400" rtl="0" eaLnBrk="1" latinLnBrk="0" hangingPunct="1">
              <a:lnSpc>
                <a:spcPct val="90000"/>
              </a:lnSpc>
              <a:spcBef>
                <a:spcPts val="1000"/>
              </a:spcBef>
              <a:buClr>
                <a:srgbClr val="F1A218"/>
              </a:buClr>
              <a:buFont typeface="Arial" panose="020B0604020202020204" pitchFamily="34" charset="0"/>
              <a:buChar char="•"/>
              <a:defRPr sz="2400" kern="1200">
                <a:solidFill>
                  <a:srgbClr val="303C42"/>
                </a:solidFill>
                <a:latin typeface="Arial" panose="020B0604020202020204" pitchFamily="34" charset="0"/>
                <a:ea typeface="+mn-ea"/>
                <a:cs typeface="Arial" panose="020B0604020202020204" pitchFamily="34" charset="0"/>
              </a:defRPr>
            </a:lvl1pPr>
            <a:lvl2pPr marL="520700" indent="-284163" algn="l" defTabSz="914400" rtl="0" eaLnBrk="1" latinLnBrk="0" hangingPunct="1">
              <a:lnSpc>
                <a:spcPct val="90000"/>
              </a:lnSpc>
              <a:spcBef>
                <a:spcPts val="500"/>
              </a:spcBef>
              <a:buClr>
                <a:srgbClr val="F1A218"/>
              </a:buClr>
              <a:buFont typeface="System Font Regular"/>
              <a:buChar char="–"/>
              <a:tabLst/>
              <a:defRPr sz="2000" kern="1200">
                <a:solidFill>
                  <a:srgbClr val="303C42"/>
                </a:solidFill>
                <a:latin typeface="Arial" panose="020B0604020202020204" pitchFamily="34" charset="0"/>
                <a:ea typeface="+mn-ea"/>
                <a:cs typeface="Arial" panose="020B0604020202020204" pitchFamily="34" charset="0"/>
              </a:defRPr>
            </a:lvl2pPr>
            <a:lvl3pPr marL="747713" indent="-227013" algn="l" defTabSz="914400" rtl="0" eaLnBrk="1" latinLnBrk="0" hangingPunct="1">
              <a:lnSpc>
                <a:spcPct val="90000"/>
              </a:lnSpc>
              <a:spcBef>
                <a:spcPts val="500"/>
              </a:spcBef>
              <a:buClr>
                <a:srgbClr val="F1A218"/>
              </a:buClr>
              <a:buFont typeface="Arial" panose="020B0604020202020204" pitchFamily="34" charset="0"/>
              <a:buChar char="•"/>
              <a:tabLst/>
              <a:defRPr sz="1800" i="1" kern="1200">
                <a:solidFill>
                  <a:srgbClr val="303C42"/>
                </a:solidFill>
                <a:latin typeface="Arial" panose="020B0604020202020204" pitchFamily="34" charset="0"/>
                <a:ea typeface="+mn-ea"/>
                <a:cs typeface="Arial" panose="020B0604020202020204" pitchFamily="34" charset="0"/>
              </a:defRPr>
            </a:lvl3pPr>
            <a:lvl4pPr marL="1031875" indent="-284163" algn="l" defTabSz="914400" rtl="0" eaLnBrk="1" latinLnBrk="0" hangingPunct="1">
              <a:lnSpc>
                <a:spcPct val="90000"/>
              </a:lnSpc>
              <a:spcBef>
                <a:spcPts val="500"/>
              </a:spcBef>
              <a:buClr>
                <a:srgbClr val="F1A218"/>
              </a:buClr>
              <a:buFont typeface="System Font Regular"/>
              <a:buChar char="–"/>
              <a:tabLst/>
              <a:defRPr sz="1600" kern="1200">
                <a:solidFill>
                  <a:srgbClr val="303C4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Learning Objectives:</a:t>
            </a:r>
          </a:p>
          <a:p>
            <a:pPr lvl="1"/>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participants will be able to identify when neuroimaging should be recommended and which modality to recommend.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participants will be able to identify neuroanatomical regions of the brain involved in typical C-L psychiatry cases and their correlation to psychiatric and neurological symptoms.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participants would be able to learn and practice the skill of identifying certain neuroanatomy in session through looking at real-life cases and imaging</a:t>
            </a:r>
            <a:r>
              <a:rPr lang="en-US" sz="2400" dirty="0"/>
              <a:t/>
            </a:r>
            <a:br>
              <a:rPr lang="en-US" sz="2400" dirty="0"/>
            </a:br>
            <a:endParaRPr lang="en-US" sz="4800" dirty="0">
              <a:cs typeface="Calibri" panose="020F0502020204030204" pitchFamily="34" charset="0"/>
            </a:endParaRPr>
          </a:p>
        </p:txBody>
      </p:sp>
    </p:spTree>
    <p:extLst>
      <p:ext uri="{BB962C8B-B14F-4D97-AF65-F5344CB8AC3E}">
        <p14:creationId xmlns:p14="http://schemas.microsoft.com/office/powerpoint/2010/main" val="598193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94AFBF-5D37-8ACA-810E-819DA1758A21}"/>
              </a:ext>
            </a:extLst>
          </p:cNvPr>
          <p:cNvSpPr>
            <a:spLocks noGrp="1"/>
          </p:cNvSpPr>
          <p:nvPr>
            <p:ph type="title"/>
          </p:nvPr>
        </p:nvSpPr>
        <p:spPr>
          <a:xfrm>
            <a:off x="838199" y="1583788"/>
            <a:ext cx="10857089" cy="755483"/>
          </a:xfrm>
        </p:spPr>
        <p:txBody>
          <a:bodyPr>
            <a:normAutofit fontScale="90000"/>
          </a:bodyPr>
          <a:lstStyle/>
          <a:p>
            <a:r>
              <a:rPr lang="en-US" dirty="0"/>
              <a:t>What type of abstracts are generally not accepted?</a:t>
            </a:r>
          </a:p>
        </p:txBody>
      </p:sp>
      <p:sp>
        <p:nvSpPr>
          <p:cNvPr id="3" name="Content Placeholder 2">
            <a:extLst>
              <a:ext uri="{FF2B5EF4-FFF2-40B4-BE49-F238E27FC236}">
                <a16:creationId xmlns:a16="http://schemas.microsoft.com/office/drawing/2014/main" xmlns="" id="{BC918678-7DC7-B493-7761-D25580DF2761}"/>
              </a:ext>
            </a:extLst>
          </p:cNvPr>
          <p:cNvSpPr txBox="1">
            <a:spLocks/>
          </p:cNvSpPr>
          <p:nvPr/>
        </p:nvSpPr>
        <p:spPr>
          <a:xfrm>
            <a:off x="838200" y="2766721"/>
            <a:ext cx="10515600" cy="3779551"/>
          </a:xfrm>
          <a:prstGeom prst="rect">
            <a:avLst/>
          </a:prstGeom>
        </p:spPr>
        <p:txBody>
          <a:bodyPr/>
          <a:lstStyle>
            <a:lvl1pPr marL="228600" indent="-228600" algn="l" defTabSz="914400" rtl="0" eaLnBrk="1" latinLnBrk="0" hangingPunct="1">
              <a:lnSpc>
                <a:spcPct val="90000"/>
              </a:lnSpc>
              <a:spcBef>
                <a:spcPts val="1000"/>
              </a:spcBef>
              <a:buClr>
                <a:srgbClr val="F1A218"/>
              </a:buClr>
              <a:buFont typeface="Arial" panose="020B0604020202020204" pitchFamily="34" charset="0"/>
              <a:buChar char="•"/>
              <a:defRPr sz="2400" kern="1200">
                <a:solidFill>
                  <a:srgbClr val="303C42"/>
                </a:solidFill>
                <a:latin typeface="Arial" panose="020B0604020202020204" pitchFamily="34" charset="0"/>
                <a:ea typeface="+mn-ea"/>
                <a:cs typeface="Arial" panose="020B0604020202020204" pitchFamily="34" charset="0"/>
              </a:defRPr>
            </a:lvl1pPr>
            <a:lvl2pPr marL="520700" indent="-284163" algn="l" defTabSz="914400" rtl="0" eaLnBrk="1" latinLnBrk="0" hangingPunct="1">
              <a:lnSpc>
                <a:spcPct val="90000"/>
              </a:lnSpc>
              <a:spcBef>
                <a:spcPts val="500"/>
              </a:spcBef>
              <a:buClr>
                <a:srgbClr val="F1A218"/>
              </a:buClr>
              <a:buFont typeface="System Font Regular"/>
              <a:buChar char="–"/>
              <a:tabLst/>
              <a:defRPr sz="2000" kern="1200">
                <a:solidFill>
                  <a:srgbClr val="303C42"/>
                </a:solidFill>
                <a:latin typeface="Arial" panose="020B0604020202020204" pitchFamily="34" charset="0"/>
                <a:ea typeface="+mn-ea"/>
                <a:cs typeface="Arial" panose="020B0604020202020204" pitchFamily="34" charset="0"/>
              </a:defRPr>
            </a:lvl2pPr>
            <a:lvl3pPr marL="747713" indent="-227013" algn="l" defTabSz="914400" rtl="0" eaLnBrk="1" latinLnBrk="0" hangingPunct="1">
              <a:lnSpc>
                <a:spcPct val="90000"/>
              </a:lnSpc>
              <a:spcBef>
                <a:spcPts val="500"/>
              </a:spcBef>
              <a:buClr>
                <a:srgbClr val="F1A218"/>
              </a:buClr>
              <a:buFont typeface="Arial" panose="020B0604020202020204" pitchFamily="34" charset="0"/>
              <a:buChar char="•"/>
              <a:tabLst/>
              <a:defRPr sz="1800" i="1" kern="1200">
                <a:solidFill>
                  <a:srgbClr val="303C42"/>
                </a:solidFill>
                <a:latin typeface="Arial" panose="020B0604020202020204" pitchFamily="34" charset="0"/>
                <a:ea typeface="+mn-ea"/>
                <a:cs typeface="Arial" panose="020B0604020202020204" pitchFamily="34" charset="0"/>
              </a:defRPr>
            </a:lvl3pPr>
            <a:lvl4pPr marL="1031875" indent="-284163" algn="l" defTabSz="914400" rtl="0" eaLnBrk="1" latinLnBrk="0" hangingPunct="1">
              <a:lnSpc>
                <a:spcPct val="90000"/>
              </a:lnSpc>
              <a:spcBef>
                <a:spcPts val="500"/>
              </a:spcBef>
              <a:buClr>
                <a:srgbClr val="F1A218"/>
              </a:buClr>
              <a:buFont typeface="System Font Regular"/>
              <a:buChar char="–"/>
              <a:tabLst/>
              <a:defRPr sz="1600" kern="1200">
                <a:solidFill>
                  <a:srgbClr val="303C4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Proposals that:</a:t>
            </a:r>
          </a:p>
          <a:p>
            <a:pPr lvl="1"/>
            <a:r>
              <a:rPr lang="en-US" dirty="0"/>
              <a:t>Promote only one institution/program</a:t>
            </a:r>
          </a:p>
          <a:p>
            <a:pPr lvl="1"/>
            <a:r>
              <a:rPr lang="en-US" dirty="0"/>
              <a:t>Lack clear learning objectives</a:t>
            </a:r>
          </a:p>
          <a:p>
            <a:pPr lvl="1"/>
            <a:r>
              <a:rPr lang="en-US" dirty="0"/>
              <a:t>Session format does not match learning objectives*</a:t>
            </a:r>
          </a:p>
          <a:p>
            <a:pPr lvl="1"/>
            <a:r>
              <a:rPr lang="en-US" dirty="0"/>
              <a:t>Contain insufficient content to fill 75 minutes</a:t>
            </a:r>
          </a:p>
          <a:p>
            <a:pPr lvl="1"/>
            <a:r>
              <a:rPr lang="en-US" dirty="0"/>
              <a:t>Include only 1-2 presenters</a:t>
            </a:r>
          </a:p>
          <a:p>
            <a:pPr lvl="1"/>
            <a:r>
              <a:rPr lang="en-US" dirty="0"/>
              <a:t>Lack originality</a:t>
            </a:r>
          </a:p>
          <a:p>
            <a:pPr lvl="1"/>
            <a:r>
              <a:rPr lang="en-US" dirty="0"/>
              <a:t>Single case reports or otherwise more appropriate for another format </a:t>
            </a:r>
          </a:p>
        </p:txBody>
      </p:sp>
    </p:spTree>
    <p:extLst>
      <p:ext uri="{BB962C8B-B14F-4D97-AF65-F5344CB8AC3E}">
        <p14:creationId xmlns:p14="http://schemas.microsoft.com/office/powerpoint/2010/main" val="143807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Agenda</a:t>
            </a:r>
            <a:endParaRPr dirty="0"/>
          </a:p>
        </p:txBody>
      </p:sp>
      <p:sp>
        <p:nvSpPr>
          <p:cNvPr id="214" name="Google Shape;214;p25"/>
          <p:cNvSpPr txBox="1">
            <a:spLocks noGrp="1"/>
          </p:cNvSpPr>
          <p:nvPr>
            <p:ph idx="1"/>
          </p:nvPr>
        </p:nvSpPr>
        <p:spPr>
          <a:prstGeom prst="rect">
            <a:avLst/>
          </a:prstGeom>
        </p:spPr>
        <p:txBody>
          <a:bodyPr spcFirstLastPara="1" wrap="square" lIns="91425" tIns="45700" rIns="91425" bIns="45700" anchor="t" anchorCtr="0">
            <a:noAutofit/>
          </a:bodyPr>
          <a:lstStyle/>
          <a:p>
            <a:r>
              <a:rPr lang="en-US" dirty="0"/>
              <a:t>Introduction and </a:t>
            </a:r>
            <a:r>
              <a:rPr lang="en-US" dirty="0" smtClean="0"/>
              <a:t>Overview</a:t>
            </a:r>
          </a:p>
          <a:p>
            <a:r>
              <a:rPr lang="en-US" dirty="0"/>
              <a:t>Oral Papers &amp; </a:t>
            </a:r>
            <a:r>
              <a:rPr lang="en-US" dirty="0" smtClean="0"/>
              <a:t>Posters</a:t>
            </a:r>
            <a:endParaRPr lang="en-US" dirty="0"/>
          </a:p>
          <a:p>
            <a:r>
              <a:rPr lang="en-US" dirty="0" smtClean="0"/>
              <a:t>General Sessions (Workshops &amp; Symposia)</a:t>
            </a:r>
          </a:p>
          <a:p>
            <a:r>
              <a:rPr lang="en-US" dirty="0" smtClean="0"/>
              <a:t>Preconference Courses</a:t>
            </a:r>
            <a:endParaRPr lang="en-US" dirty="0"/>
          </a:p>
          <a:p>
            <a:r>
              <a:rPr lang="en-US" dirty="0" smtClean="0"/>
              <a:t>Advancing </a:t>
            </a:r>
            <a:r>
              <a:rPr lang="en-US" dirty="0"/>
              <a:t>DEI through Annual Meeting submissions</a:t>
            </a:r>
          </a:p>
          <a:p>
            <a:r>
              <a:rPr lang="en-US" dirty="0"/>
              <a:t>10 Tips for Crafting Successful ACLP Submissions</a:t>
            </a:r>
          </a:p>
          <a:p>
            <a:r>
              <a:rPr lang="en-US" dirty="0"/>
              <a:t>Q &amp; </a:t>
            </a:r>
            <a:r>
              <a:rPr lang="en-US" dirty="0" smtClean="0"/>
              <a:t>A</a:t>
            </a:r>
            <a:endParaRPr lang="en-US" dirty="0"/>
          </a:p>
          <a:p>
            <a:pPr marL="457200" lvl="0" indent="-381000" algn="l" rtl="0">
              <a:spcBef>
                <a:spcPts val="480"/>
              </a:spcBef>
              <a:spcAft>
                <a:spcPts val="0"/>
              </a:spcAft>
              <a:buSzPts val="2400"/>
              <a:buChar char="▪"/>
            </a:pPr>
            <a:endParaRPr lang="en-US" dirty="0"/>
          </a:p>
          <a:p>
            <a:pPr marL="0" lvl="0" indent="0" algn="l" rtl="0">
              <a:spcBef>
                <a:spcPts val="480"/>
              </a:spcBef>
              <a:spcAft>
                <a:spcPts val="0"/>
              </a:spcAft>
              <a:buNone/>
            </a:pPr>
            <a:endParaRPr lang="en-US" dirty="0"/>
          </a:p>
          <a:p>
            <a:pPr marL="0" lvl="0" indent="0" algn="l" rtl="0">
              <a:spcBef>
                <a:spcPts val="480"/>
              </a:spcBef>
              <a:spcAft>
                <a:spcPts val="0"/>
              </a:spcAft>
              <a:buNone/>
            </a:pPr>
            <a:endParaRPr dirty="0"/>
          </a:p>
        </p:txBody>
      </p:sp>
      <p:sp>
        <p:nvSpPr>
          <p:cNvPr id="215" name="Google Shape;215;p25"/>
          <p:cNvSpPr txBox="1">
            <a:spLocks noGrp="1"/>
          </p:cNvSpPr>
          <p:nvPr>
            <p:ph type="sldNum" sz="quarter" idx="4294967295"/>
          </p:nvPr>
        </p:nvSpPr>
        <p:spPr>
          <a:xfrm>
            <a:off x="11749088" y="6364288"/>
            <a:ext cx="442912"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3</a:t>
            </a:fld>
            <a:endParaRPr/>
          </a:p>
        </p:txBody>
      </p:sp>
    </p:spTree>
    <p:extLst>
      <p:ext uri="{BB962C8B-B14F-4D97-AF65-F5344CB8AC3E}">
        <p14:creationId xmlns:p14="http://schemas.microsoft.com/office/powerpoint/2010/main" val="33739524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C918678-7DC7-B493-7761-D25580DF2761}"/>
              </a:ext>
            </a:extLst>
          </p:cNvPr>
          <p:cNvSpPr txBox="1">
            <a:spLocks/>
          </p:cNvSpPr>
          <p:nvPr/>
        </p:nvSpPr>
        <p:spPr>
          <a:xfrm>
            <a:off x="990600" y="2071047"/>
            <a:ext cx="10515600" cy="3779551"/>
          </a:xfrm>
          <a:prstGeom prst="rect">
            <a:avLst/>
          </a:prstGeom>
        </p:spPr>
        <p:txBody>
          <a:bodyPr/>
          <a:lstStyle>
            <a:lvl1pPr marL="228600" indent="-228600" algn="l" defTabSz="914400" rtl="0" eaLnBrk="1" latinLnBrk="0" hangingPunct="1">
              <a:lnSpc>
                <a:spcPct val="90000"/>
              </a:lnSpc>
              <a:spcBef>
                <a:spcPts val="1000"/>
              </a:spcBef>
              <a:buClr>
                <a:srgbClr val="F1A218"/>
              </a:buClr>
              <a:buFont typeface="Arial" panose="020B0604020202020204" pitchFamily="34" charset="0"/>
              <a:buChar char="•"/>
              <a:defRPr sz="2400" kern="1200">
                <a:solidFill>
                  <a:srgbClr val="303C42"/>
                </a:solidFill>
                <a:latin typeface="Arial" panose="020B0604020202020204" pitchFamily="34" charset="0"/>
                <a:ea typeface="+mn-ea"/>
                <a:cs typeface="Arial" panose="020B0604020202020204" pitchFamily="34" charset="0"/>
              </a:defRPr>
            </a:lvl1pPr>
            <a:lvl2pPr marL="520700" indent="-284163" algn="l" defTabSz="914400" rtl="0" eaLnBrk="1" latinLnBrk="0" hangingPunct="1">
              <a:lnSpc>
                <a:spcPct val="90000"/>
              </a:lnSpc>
              <a:spcBef>
                <a:spcPts val="500"/>
              </a:spcBef>
              <a:buClr>
                <a:srgbClr val="F1A218"/>
              </a:buClr>
              <a:buFont typeface="System Font Regular"/>
              <a:buChar char="–"/>
              <a:tabLst/>
              <a:defRPr sz="2000" kern="1200">
                <a:solidFill>
                  <a:srgbClr val="303C42"/>
                </a:solidFill>
                <a:latin typeface="Arial" panose="020B0604020202020204" pitchFamily="34" charset="0"/>
                <a:ea typeface="+mn-ea"/>
                <a:cs typeface="Arial" panose="020B0604020202020204" pitchFamily="34" charset="0"/>
              </a:defRPr>
            </a:lvl2pPr>
            <a:lvl3pPr marL="747713" indent="-227013" algn="l" defTabSz="914400" rtl="0" eaLnBrk="1" latinLnBrk="0" hangingPunct="1">
              <a:lnSpc>
                <a:spcPct val="90000"/>
              </a:lnSpc>
              <a:spcBef>
                <a:spcPts val="500"/>
              </a:spcBef>
              <a:buClr>
                <a:srgbClr val="F1A218"/>
              </a:buClr>
              <a:buFont typeface="Arial" panose="020B0604020202020204" pitchFamily="34" charset="0"/>
              <a:buChar char="•"/>
              <a:tabLst/>
              <a:defRPr sz="1800" i="1" kern="1200">
                <a:solidFill>
                  <a:srgbClr val="303C42"/>
                </a:solidFill>
                <a:latin typeface="Arial" panose="020B0604020202020204" pitchFamily="34" charset="0"/>
                <a:ea typeface="+mn-ea"/>
                <a:cs typeface="Arial" panose="020B0604020202020204" pitchFamily="34" charset="0"/>
              </a:defRPr>
            </a:lvl3pPr>
            <a:lvl4pPr marL="1031875" indent="-284163" algn="l" defTabSz="914400" rtl="0" eaLnBrk="1" latinLnBrk="0" hangingPunct="1">
              <a:lnSpc>
                <a:spcPct val="90000"/>
              </a:lnSpc>
              <a:spcBef>
                <a:spcPts val="500"/>
              </a:spcBef>
              <a:buClr>
                <a:srgbClr val="F1A218"/>
              </a:buClr>
              <a:buFont typeface="System Font Regular"/>
              <a:buChar char="–"/>
              <a:tabLst/>
              <a:defRPr sz="1600" kern="1200">
                <a:solidFill>
                  <a:srgbClr val="303C4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Title 1">
            <a:extLst>
              <a:ext uri="{FF2B5EF4-FFF2-40B4-BE49-F238E27FC236}">
                <a16:creationId xmlns:a16="http://schemas.microsoft.com/office/drawing/2014/main" xmlns="" id="{D1E1A8EF-91C2-0E0E-DE6B-E59A3D51D320}"/>
              </a:ext>
            </a:extLst>
          </p:cNvPr>
          <p:cNvSpPr txBox="1">
            <a:spLocks/>
          </p:cNvSpPr>
          <p:nvPr/>
        </p:nvSpPr>
        <p:spPr>
          <a:xfrm>
            <a:off x="838200" y="1315564"/>
            <a:ext cx="10515600" cy="75548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200" kern="1200">
                <a:solidFill>
                  <a:srgbClr val="303C42"/>
                </a:solidFill>
                <a:latin typeface="Macklin Slab" panose="020B0503060706020204" pitchFamily="34" charset="77"/>
                <a:ea typeface="+mj-ea"/>
                <a:cs typeface="+mj-cs"/>
              </a:defRPr>
            </a:lvl1pPr>
          </a:lstStyle>
          <a:p>
            <a:r>
              <a:rPr lang="en-US" dirty="0"/>
              <a:t>Review Process</a:t>
            </a:r>
          </a:p>
        </p:txBody>
      </p:sp>
      <p:sp>
        <p:nvSpPr>
          <p:cNvPr id="8" name="Content Placeholder 2">
            <a:extLst>
              <a:ext uri="{FF2B5EF4-FFF2-40B4-BE49-F238E27FC236}">
                <a16:creationId xmlns:a16="http://schemas.microsoft.com/office/drawing/2014/main" xmlns="" id="{FD51F9FE-9E2F-79EF-D7C6-CBEA411978CA}"/>
              </a:ext>
            </a:extLst>
          </p:cNvPr>
          <p:cNvSpPr txBox="1">
            <a:spLocks/>
          </p:cNvSpPr>
          <p:nvPr/>
        </p:nvSpPr>
        <p:spPr>
          <a:xfrm>
            <a:off x="926592" y="2260753"/>
            <a:ext cx="10515600" cy="3779551"/>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F1A218"/>
              </a:buClr>
              <a:buFont typeface="Arial" panose="020B0604020202020204" pitchFamily="34" charset="0"/>
              <a:buChar char="•"/>
              <a:defRPr sz="2400" kern="1200">
                <a:solidFill>
                  <a:srgbClr val="303C42"/>
                </a:solidFill>
                <a:latin typeface="Arial" panose="020B0604020202020204" pitchFamily="34" charset="0"/>
                <a:ea typeface="+mn-ea"/>
                <a:cs typeface="Arial" panose="020B0604020202020204" pitchFamily="34" charset="0"/>
              </a:defRPr>
            </a:lvl1pPr>
            <a:lvl2pPr marL="520700" indent="-284163" algn="l" defTabSz="914400" rtl="0" eaLnBrk="1" latinLnBrk="0" hangingPunct="1">
              <a:lnSpc>
                <a:spcPct val="90000"/>
              </a:lnSpc>
              <a:spcBef>
                <a:spcPts val="500"/>
              </a:spcBef>
              <a:buClr>
                <a:srgbClr val="F1A218"/>
              </a:buClr>
              <a:buFont typeface="System Font Regular"/>
              <a:buChar char="–"/>
              <a:tabLst/>
              <a:defRPr sz="2000" kern="1200">
                <a:solidFill>
                  <a:srgbClr val="303C42"/>
                </a:solidFill>
                <a:latin typeface="Arial" panose="020B0604020202020204" pitchFamily="34" charset="0"/>
                <a:ea typeface="+mn-ea"/>
                <a:cs typeface="Arial" panose="020B0604020202020204" pitchFamily="34" charset="0"/>
              </a:defRPr>
            </a:lvl2pPr>
            <a:lvl3pPr marL="747713" indent="-227013" algn="l" defTabSz="914400" rtl="0" eaLnBrk="1" latinLnBrk="0" hangingPunct="1">
              <a:lnSpc>
                <a:spcPct val="90000"/>
              </a:lnSpc>
              <a:spcBef>
                <a:spcPts val="500"/>
              </a:spcBef>
              <a:buClr>
                <a:srgbClr val="F1A218"/>
              </a:buClr>
              <a:buFont typeface="Arial" panose="020B0604020202020204" pitchFamily="34" charset="0"/>
              <a:buChar char="•"/>
              <a:tabLst/>
              <a:defRPr sz="1800" i="1" kern="1200">
                <a:solidFill>
                  <a:srgbClr val="303C42"/>
                </a:solidFill>
                <a:latin typeface="Arial" panose="020B0604020202020204" pitchFamily="34" charset="0"/>
                <a:ea typeface="+mn-ea"/>
                <a:cs typeface="Arial" panose="020B0604020202020204" pitchFamily="34" charset="0"/>
              </a:defRPr>
            </a:lvl3pPr>
            <a:lvl4pPr marL="1031875" indent="-284163" algn="l" defTabSz="914400" rtl="0" eaLnBrk="1" latinLnBrk="0" hangingPunct="1">
              <a:lnSpc>
                <a:spcPct val="90000"/>
              </a:lnSpc>
              <a:spcBef>
                <a:spcPts val="500"/>
              </a:spcBef>
              <a:buClr>
                <a:srgbClr val="F1A218"/>
              </a:buClr>
              <a:buFont typeface="System Font Regular"/>
              <a:buChar char="–"/>
              <a:tabLst/>
              <a:defRPr sz="1600" kern="1200">
                <a:solidFill>
                  <a:srgbClr val="303C4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a:t>
            </a:r>
            <a:r>
              <a:rPr lang="en-US" baseline="30000" dirty="0"/>
              <a:t>st</a:t>
            </a:r>
            <a:r>
              <a:rPr lang="en-US" dirty="0"/>
              <a:t> round reviews conducted by ACLP members with content area expertise (i.e. crowdsourcing)</a:t>
            </a:r>
          </a:p>
          <a:p>
            <a:pPr lvl="1"/>
            <a:r>
              <a:rPr lang="en-US" dirty="0"/>
              <a:t>Highest and lowest scoring abstracts accepted/rejected at this stage </a:t>
            </a:r>
          </a:p>
          <a:p>
            <a:r>
              <a:rPr lang="en-US" dirty="0"/>
              <a:t>2</a:t>
            </a:r>
            <a:r>
              <a:rPr lang="en-US" baseline="30000" dirty="0"/>
              <a:t>nd</a:t>
            </a:r>
            <a:r>
              <a:rPr lang="en-US" dirty="0"/>
              <a:t> round reviews conducted by members of workshop and symposia subcommittee who consider overall program content</a:t>
            </a:r>
          </a:p>
          <a:p>
            <a:r>
              <a:rPr lang="en-US" dirty="0"/>
              <a:t>Increased emphasis on transparency moving forward</a:t>
            </a:r>
          </a:p>
          <a:p>
            <a:r>
              <a:rPr lang="en-US" dirty="0"/>
              <a:t>40% of abstracts accepted for the meeting (in 2023)</a:t>
            </a:r>
          </a:p>
          <a:p>
            <a:pPr lvl="1"/>
            <a:r>
              <a:rPr lang="en-US" dirty="0"/>
              <a:t>146 abstracts submitted; 129 for live workshops, 16 submitted for virtual symposia</a:t>
            </a:r>
          </a:p>
          <a:p>
            <a:pPr lvl="1"/>
            <a:r>
              <a:rPr lang="en-US" dirty="0"/>
              <a:t>45 live workshops selected, 12 virtual symposia selected</a:t>
            </a:r>
          </a:p>
          <a:p>
            <a:pPr lvl="1"/>
            <a:r>
              <a:rPr lang="en-US" dirty="0"/>
              <a:t>Some presenters asked to change format if indicated based </a:t>
            </a:r>
            <a:r>
              <a:rPr lang="en-US"/>
              <a:t>on review</a:t>
            </a:r>
            <a:endParaRPr lang="en-US" dirty="0"/>
          </a:p>
        </p:txBody>
      </p:sp>
    </p:spTree>
    <p:extLst>
      <p:ext uri="{BB962C8B-B14F-4D97-AF65-F5344CB8AC3E}">
        <p14:creationId xmlns:p14="http://schemas.microsoft.com/office/powerpoint/2010/main" val="908936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2D671-A2FF-46FC-5E65-BB25F74519D1}"/>
              </a:ext>
            </a:extLst>
          </p:cNvPr>
          <p:cNvSpPr>
            <a:spLocks noGrp="1"/>
          </p:cNvSpPr>
          <p:nvPr>
            <p:ph type="title"/>
          </p:nvPr>
        </p:nvSpPr>
        <p:spPr/>
        <p:txBody>
          <a:bodyPr>
            <a:normAutofit/>
          </a:bodyPr>
          <a:lstStyle/>
          <a:p>
            <a:r>
              <a:rPr lang="en-US" dirty="0"/>
              <a:t>Best Practices: </a:t>
            </a:r>
            <a:br>
              <a:rPr lang="en-US" dirty="0"/>
            </a:br>
            <a:r>
              <a:rPr lang="en-US" dirty="0" smtClean="0"/>
              <a:t>Preconference Courses</a:t>
            </a:r>
            <a:endParaRPr lang="en-US" dirty="0"/>
          </a:p>
        </p:txBody>
      </p:sp>
      <p:sp>
        <p:nvSpPr>
          <p:cNvPr id="3" name="Content Placeholder 2">
            <a:extLst>
              <a:ext uri="{FF2B5EF4-FFF2-40B4-BE49-F238E27FC236}">
                <a16:creationId xmlns:a16="http://schemas.microsoft.com/office/drawing/2014/main" xmlns="" id="{474AD3BF-12BA-91D9-5ADA-47DE4322E940}"/>
              </a:ext>
            </a:extLst>
          </p:cNvPr>
          <p:cNvSpPr>
            <a:spLocks noGrp="1"/>
          </p:cNvSpPr>
          <p:nvPr>
            <p:ph idx="1"/>
          </p:nvPr>
        </p:nvSpPr>
        <p:spPr/>
        <p:txBody>
          <a:bodyPr/>
          <a:lstStyle/>
          <a:p>
            <a:pPr>
              <a:lnSpc>
                <a:spcPct val="80000"/>
              </a:lnSpc>
              <a:spcBef>
                <a:spcPts val="0"/>
              </a:spcBef>
              <a:buClr>
                <a:schemeClr val="dk1"/>
              </a:buClr>
              <a:buSzPts val="1100"/>
            </a:pPr>
            <a:r>
              <a:rPr lang="en-US" dirty="0"/>
              <a:t>Marian Fireman, MD, FACLP</a:t>
            </a:r>
          </a:p>
          <a:p>
            <a:pPr>
              <a:lnSpc>
                <a:spcPct val="80000"/>
              </a:lnSpc>
              <a:spcBef>
                <a:spcPts val="0"/>
              </a:spcBef>
              <a:buClr>
                <a:schemeClr val="dk1"/>
              </a:buClr>
              <a:buSzPts val="1100"/>
            </a:pPr>
            <a:endParaRPr lang="en-US" dirty="0"/>
          </a:p>
          <a:p>
            <a:pPr lvl="1"/>
            <a:r>
              <a:rPr lang="en-US" dirty="0" smtClean="0"/>
              <a:t>Chair </a:t>
            </a:r>
            <a:r>
              <a:rPr lang="en-US" dirty="0"/>
              <a:t>–  </a:t>
            </a:r>
            <a:r>
              <a:rPr lang="en-US" dirty="0" smtClean="0"/>
              <a:t>Preconference Courses Subcommittee</a:t>
            </a:r>
            <a:endParaRPr lang="en-US" dirty="0"/>
          </a:p>
          <a:p>
            <a:pPr lvl="1"/>
            <a:r>
              <a:rPr lang="en-US" sz="1800" i="1" dirty="0" smtClean="0"/>
              <a:t>Oregon </a:t>
            </a:r>
            <a:r>
              <a:rPr lang="en-US" sz="1800" i="1" dirty="0"/>
              <a:t>Health &amp; Science University</a:t>
            </a:r>
          </a:p>
          <a:p>
            <a:pPr lvl="1"/>
            <a:endParaRPr lang="en-US" sz="2000" i="1" dirty="0" smtClean="0"/>
          </a:p>
          <a:p>
            <a:pPr lvl="1"/>
            <a:endParaRPr lang="en-US" dirty="0" smtClean="0"/>
          </a:p>
        </p:txBody>
      </p:sp>
    </p:spTree>
    <p:extLst>
      <p:ext uri="{BB962C8B-B14F-4D97-AF65-F5344CB8AC3E}">
        <p14:creationId xmlns:p14="http://schemas.microsoft.com/office/powerpoint/2010/main" val="2892752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B03622-12DA-AB1B-3CE6-7122A1202A6E}"/>
              </a:ext>
            </a:extLst>
          </p:cNvPr>
          <p:cNvSpPr>
            <a:spLocks noGrp="1"/>
          </p:cNvSpPr>
          <p:nvPr>
            <p:ph type="title"/>
          </p:nvPr>
        </p:nvSpPr>
        <p:spPr>
          <a:xfrm>
            <a:off x="255875" y="402216"/>
            <a:ext cx="4381566" cy="4959187"/>
          </a:xfrm>
        </p:spPr>
        <p:txBody>
          <a:bodyPr>
            <a:normAutofit/>
          </a:bodyPr>
          <a:lstStyle/>
          <a:p>
            <a:r>
              <a:rPr lang="en-US" dirty="0" smtClean="0"/>
              <a:t>Preconference Skills Courses</a:t>
            </a:r>
            <a:endParaRPr lang="en-US" dirty="0"/>
          </a:p>
        </p:txBody>
      </p:sp>
      <p:sp>
        <p:nvSpPr>
          <p:cNvPr id="3" name="Content Placeholder 2">
            <a:extLst>
              <a:ext uri="{FF2B5EF4-FFF2-40B4-BE49-F238E27FC236}">
                <a16:creationId xmlns:a16="http://schemas.microsoft.com/office/drawing/2014/main" xmlns="" id="{6F1EEF2E-3006-C76C-71F9-D3B81BDFFFE9}"/>
              </a:ext>
            </a:extLst>
          </p:cNvPr>
          <p:cNvSpPr>
            <a:spLocks noGrp="1"/>
          </p:cNvSpPr>
          <p:nvPr>
            <p:ph idx="4294967295"/>
          </p:nvPr>
        </p:nvSpPr>
        <p:spPr>
          <a:xfrm>
            <a:off x="4785359" y="375920"/>
            <a:ext cx="7160075" cy="6116955"/>
          </a:xfrm>
        </p:spPr>
        <p:txBody>
          <a:bodyPr>
            <a:normAutofit/>
          </a:bodyPr>
          <a:lstStyle/>
          <a:p>
            <a:r>
              <a:rPr lang="en-US" dirty="0" smtClean="0"/>
              <a:t>When?</a:t>
            </a:r>
          </a:p>
          <a:p>
            <a:pPr lvl="1"/>
            <a:r>
              <a:rPr lang="en-US" dirty="0" smtClean="0"/>
              <a:t>Wednesday November 6</a:t>
            </a:r>
            <a:r>
              <a:rPr lang="en-US" baseline="30000" dirty="0" smtClean="0"/>
              <a:t>th</a:t>
            </a:r>
            <a:r>
              <a:rPr lang="en-US" dirty="0" smtClean="0"/>
              <a:t> 2024</a:t>
            </a:r>
          </a:p>
          <a:p>
            <a:pPr lvl="1"/>
            <a:r>
              <a:rPr lang="en-US" dirty="0" smtClean="0"/>
              <a:t>Afternoon </a:t>
            </a:r>
            <a:r>
              <a:rPr lang="mr-IN" dirty="0" smtClean="0"/>
              <a:t>–</a:t>
            </a:r>
            <a:r>
              <a:rPr lang="en-US" dirty="0" smtClean="0"/>
              <a:t> 1pm to 5pm</a:t>
            </a:r>
          </a:p>
          <a:p>
            <a:r>
              <a:rPr lang="en-US" dirty="0" smtClean="0"/>
              <a:t>Who?</a:t>
            </a:r>
          </a:p>
          <a:p>
            <a:pPr lvl="1"/>
            <a:r>
              <a:rPr lang="en-US" dirty="0" smtClean="0"/>
              <a:t>Audience </a:t>
            </a:r>
          </a:p>
          <a:p>
            <a:pPr lvl="2"/>
            <a:r>
              <a:rPr lang="en-US" dirty="0" smtClean="0"/>
              <a:t>Can be any attendee at any level of training or career</a:t>
            </a:r>
          </a:p>
          <a:p>
            <a:pPr lvl="2"/>
            <a:r>
              <a:rPr lang="en-US" dirty="0" smtClean="0"/>
              <a:t>Extra fee is required for these courses</a:t>
            </a:r>
          </a:p>
          <a:p>
            <a:pPr lvl="1"/>
            <a:r>
              <a:rPr lang="en-US" dirty="0" smtClean="0"/>
              <a:t>Faculty</a:t>
            </a:r>
          </a:p>
          <a:p>
            <a:pPr lvl="2"/>
            <a:r>
              <a:rPr lang="en-US" dirty="0" smtClean="0"/>
              <a:t>Must be faculty members at their institution</a:t>
            </a:r>
          </a:p>
          <a:p>
            <a:pPr lvl="3"/>
            <a:r>
              <a:rPr lang="en-US" dirty="0" smtClean="0"/>
              <a:t>MD/DO/APP</a:t>
            </a:r>
          </a:p>
          <a:p>
            <a:pPr lvl="3"/>
            <a:r>
              <a:rPr lang="en-US" dirty="0" smtClean="0"/>
              <a:t>Limit of five faculty</a:t>
            </a:r>
          </a:p>
          <a:p>
            <a:pPr lvl="2"/>
            <a:r>
              <a:rPr lang="en-US" dirty="0" smtClean="0"/>
              <a:t>No trainees (including fellows)</a:t>
            </a:r>
          </a:p>
          <a:p>
            <a:pPr lvl="3"/>
            <a:r>
              <a:rPr lang="en-US" dirty="0" smtClean="0"/>
              <a:t>Current fellows who will be faculty by the meeting date are OK </a:t>
            </a:r>
            <a:r>
              <a:rPr lang="mr-IN" dirty="0" smtClean="0"/>
              <a:t>–</a:t>
            </a:r>
            <a:r>
              <a:rPr lang="en-US" dirty="0" smtClean="0"/>
              <a:t> must note this on the submission</a:t>
            </a:r>
          </a:p>
          <a:p>
            <a:pPr lvl="2"/>
            <a:r>
              <a:rPr lang="en-US" dirty="0" smtClean="0"/>
              <a:t>One faculty member should be a Member of the Academy and a mid/senior level recognized expert in the field</a:t>
            </a:r>
          </a:p>
        </p:txBody>
      </p:sp>
    </p:spTree>
    <p:extLst>
      <p:ext uri="{BB962C8B-B14F-4D97-AF65-F5344CB8AC3E}">
        <p14:creationId xmlns:p14="http://schemas.microsoft.com/office/powerpoint/2010/main" val="424087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34" y="375921"/>
            <a:ext cx="4208548" cy="4959187"/>
          </a:xfrm>
        </p:spPr>
        <p:txBody>
          <a:bodyPr/>
          <a:lstStyle/>
          <a:p>
            <a:r>
              <a:rPr lang="en-US" dirty="0" smtClean="0"/>
              <a:t>Preconference Skills Courses</a:t>
            </a:r>
            <a:endParaRPr lang="en-US" dirty="0"/>
          </a:p>
        </p:txBody>
      </p:sp>
      <p:sp>
        <p:nvSpPr>
          <p:cNvPr id="3" name="Content Placeholder 2"/>
          <p:cNvSpPr>
            <a:spLocks noGrp="1"/>
          </p:cNvSpPr>
          <p:nvPr>
            <p:ph idx="1"/>
          </p:nvPr>
        </p:nvSpPr>
        <p:spPr/>
        <p:txBody>
          <a:bodyPr>
            <a:normAutofit/>
          </a:bodyPr>
          <a:lstStyle/>
          <a:p>
            <a:r>
              <a:rPr lang="en-US" dirty="0"/>
              <a:t>What?</a:t>
            </a:r>
          </a:p>
          <a:p>
            <a:pPr lvl="1"/>
            <a:r>
              <a:rPr lang="en-US" dirty="0"/>
              <a:t>Submissions should be courses that teach </a:t>
            </a:r>
            <a:r>
              <a:rPr lang="en-US" dirty="0" smtClean="0"/>
              <a:t>relevant clinical skills</a:t>
            </a:r>
            <a:endParaRPr lang="en-US" dirty="0"/>
          </a:p>
          <a:p>
            <a:pPr lvl="1"/>
            <a:r>
              <a:rPr lang="en-US" dirty="0"/>
              <a:t>Examples of successful courses in the past</a:t>
            </a:r>
          </a:p>
          <a:p>
            <a:pPr lvl="2"/>
            <a:r>
              <a:rPr lang="en-US" dirty="0" smtClean="0"/>
              <a:t>EKG assessment</a:t>
            </a:r>
            <a:endParaRPr lang="en-US" dirty="0"/>
          </a:p>
          <a:p>
            <a:pPr lvl="2"/>
            <a:r>
              <a:rPr lang="en-US" dirty="0" smtClean="0"/>
              <a:t>Assessment of the complex critical care patient</a:t>
            </a:r>
          </a:p>
          <a:p>
            <a:pPr lvl="1"/>
            <a:r>
              <a:rPr lang="en-US" dirty="0" smtClean="0"/>
              <a:t>Courses should be interactive!</a:t>
            </a:r>
          </a:p>
          <a:p>
            <a:pPr lvl="2"/>
            <a:r>
              <a:rPr lang="en-US" dirty="0" smtClean="0"/>
              <a:t>Involve your audience!</a:t>
            </a:r>
          </a:p>
          <a:p>
            <a:pPr lvl="2"/>
            <a:r>
              <a:rPr lang="en-US" dirty="0" smtClean="0"/>
              <a:t>Courses that are largely didactic will be asked to revise</a:t>
            </a:r>
          </a:p>
          <a:p>
            <a:pPr lvl="1"/>
            <a:r>
              <a:rPr lang="en-US" dirty="0" smtClean="0"/>
              <a:t>Consider submissions that will appeal to a wide audience and will attract attendees</a:t>
            </a:r>
          </a:p>
          <a:p>
            <a:r>
              <a:rPr lang="en-US" dirty="0" smtClean="0"/>
              <a:t>How to submit</a:t>
            </a:r>
          </a:p>
          <a:p>
            <a:pPr lvl="1"/>
            <a:r>
              <a:rPr lang="en-US" dirty="0" smtClean="0"/>
              <a:t>Usual abstract submission process</a:t>
            </a:r>
          </a:p>
          <a:p>
            <a:pPr lvl="1"/>
            <a:r>
              <a:rPr lang="en-US" dirty="0" smtClean="0"/>
              <a:t>Prerecorded content, prior work may be elements of the submission (but still no more than 5 presenters in total including those in the live session)</a:t>
            </a:r>
          </a:p>
          <a:p>
            <a:endParaRPr lang="en-US" dirty="0" smtClean="0"/>
          </a:p>
        </p:txBody>
      </p:sp>
    </p:spTree>
    <p:extLst>
      <p:ext uri="{BB962C8B-B14F-4D97-AF65-F5344CB8AC3E}">
        <p14:creationId xmlns:p14="http://schemas.microsoft.com/office/powerpoint/2010/main" val="2586586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982" y="388771"/>
            <a:ext cx="4235442" cy="4959187"/>
          </a:xfrm>
        </p:spPr>
        <p:txBody>
          <a:bodyPr/>
          <a:lstStyle/>
          <a:p>
            <a:r>
              <a:rPr lang="en-US" dirty="0" smtClean="0"/>
              <a:t>Preconference Skills Courses</a:t>
            </a:r>
            <a:endParaRPr lang="en-US" dirty="0"/>
          </a:p>
        </p:txBody>
      </p:sp>
      <p:sp>
        <p:nvSpPr>
          <p:cNvPr id="3" name="Content Placeholder 2"/>
          <p:cNvSpPr>
            <a:spLocks noGrp="1"/>
          </p:cNvSpPr>
          <p:nvPr>
            <p:ph idx="1"/>
          </p:nvPr>
        </p:nvSpPr>
        <p:spPr/>
        <p:txBody>
          <a:bodyPr/>
          <a:lstStyle/>
          <a:p>
            <a:r>
              <a:rPr lang="en-US" dirty="0"/>
              <a:t>Elements of a successful abstract</a:t>
            </a:r>
          </a:p>
          <a:p>
            <a:pPr lvl="1"/>
            <a:r>
              <a:rPr lang="en-US" dirty="0"/>
              <a:t>Interest </a:t>
            </a:r>
          </a:p>
          <a:p>
            <a:pPr lvl="1"/>
            <a:r>
              <a:rPr lang="en-US" dirty="0"/>
              <a:t>Originality</a:t>
            </a:r>
          </a:p>
          <a:p>
            <a:pPr lvl="1"/>
            <a:r>
              <a:rPr lang="en-US" dirty="0"/>
              <a:t>Teaching of skills </a:t>
            </a:r>
            <a:r>
              <a:rPr lang="mr-IN" dirty="0"/>
              <a:t>–</a:t>
            </a:r>
            <a:r>
              <a:rPr lang="en-US" dirty="0"/>
              <a:t> how will this be done?</a:t>
            </a:r>
          </a:p>
          <a:p>
            <a:pPr lvl="1"/>
            <a:r>
              <a:rPr lang="en-US" dirty="0"/>
              <a:t>How will time be spent?</a:t>
            </a:r>
          </a:p>
          <a:p>
            <a:pPr lvl="1"/>
            <a:r>
              <a:rPr lang="en-US" dirty="0"/>
              <a:t>Abstract is well written</a:t>
            </a:r>
          </a:p>
          <a:p>
            <a:pPr lvl="1"/>
            <a:r>
              <a:rPr lang="en-US" dirty="0"/>
              <a:t>Speaker </a:t>
            </a:r>
            <a:r>
              <a:rPr lang="en-US" dirty="0" smtClean="0"/>
              <a:t>strength</a:t>
            </a:r>
          </a:p>
          <a:p>
            <a:pPr lvl="2"/>
            <a:r>
              <a:rPr lang="en-US" dirty="0" smtClean="0"/>
              <a:t>Expertise of the speakers </a:t>
            </a:r>
          </a:p>
          <a:p>
            <a:pPr lvl="3"/>
            <a:r>
              <a:rPr lang="en-US" smtClean="0"/>
              <a:t>Clinical skills </a:t>
            </a:r>
            <a:r>
              <a:rPr lang="en-US" dirty="0" smtClean="0"/>
              <a:t>and ability to teach</a:t>
            </a:r>
            <a:endParaRPr lang="en-US" dirty="0"/>
          </a:p>
          <a:p>
            <a:pPr lvl="2"/>
            <a:r>
              <a:rPr lang="en-US" dirty="0"/>
              <a:t>Speakers from more than one institution</a:t>
            </a:r>
          </a:p>
          <a:p>
            <a:pPr lvl="2"/>
            <a:r>
              <a:rPr lang="en-US" dirty="0"/>
              <a:t>No speaker can participate in more than one skills course</a:t>
            </a:r>
          </a:p>
          <a:p>
            <a:pPr lvl="2"/>
            <a:r>
              <a:rPr lang="en-US" dirty="0"/>
              <a:t>No speaker can be involved in the Research Colloquium</a:t>
            </a:r>
          </a:p>
          <a:p>
            <a:r>
              <a:rPr lang="en-US" dirty="0"/>
              <a:t>Deadlines</a:t>
            </a:r>
          </a:p>
          <a:p>
            <a:pPr lvl="1"/>
            <a:r>
              <a:rPr lang="en-US" dirty="0"/>
              <a:t>Slides for all accepted courses due by </a:t>
            </a:r>
            <a:r>
              <a:rPr lang="en-US" b="1" dirty="0" smtClean="0"/>
              <a:t>WEDNESDAY AUGUST 28TH</a:t>
            </a:r>
            <a:endParaRPr lang="en-US" b="1" dirty="0"/>
          </a:p>
          <a:p>
            <a:pPr lvl="1"/>
            <a:r>
              <a:rPr lang="en-US" dirty="0"/>
              <a:t>Committee will review and give feedback on the slides</a:t>
            </a:r>
          </a:p>
          <a:p>
            <a:pPr lvl="1"/>
            <a:r>
              <a:rPr lang="en-US" dirty="0"/>
              <a:t>Please send revisions in a timely </a:t>
            </a:r>
            <a:r>
              <a:rPr lang="en-US" dirty="0" smtClean="0"/>
              <a:t>fashion!</a:t>
            </a:r>
            <a:endParaRPr lang="en-US" dirty="0"/>
          </a:p>
          <a:p>
            <a:endParaRPr lang="en-US" dirty="0"/>
          </a:p>
        </p:txBody>
      </p:sp>
    </p:spTree>
    <p:extLst>
      <p:ext uri="{BB962C8B-B14F-4D97-AF65-F5344CB8AC3E}">
        <p14:creationId xmlns:p14="http://schemas.microsoft.com/office/powerpoint/2010/main" val="20689049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2D671-A2FF-46FC-5E65-BB25F74519D1}"/>
              </a:ext>
            </a:extLst>
          </p:cNvPr>
          <p:cNvSpPr>
            <a:spLocks noGrp="1"/>
          </p:cNvSpPr>
          <p:nvPr>
            <p:ph type="title"/>
          </p:nvPr>
        </p:nvSpPr>
        <p:spPr/>
        <p:txBody>
          <a:bodyPr>
            <a:normAutofit fontScale="90000"/>
          </a:bodyPr>
          <a:lstStyle/>
          <a:p>
            <a:r>
              <a:rPr lang="en-US" dirty="0" smtClean="0"/>
              <a:t>Best Practices: Integrating </a:t>
            </a:r>
            <a:r>
              <a:rPr lang="en-US" dirty="0"/>
              <a:t>Diversity, Equity, and Inclusion into Submissions</a:t>
            </a:r>
          </a:p>
        </p:txBody>
      </p:sp>
      <p:sp>
        <p:nvSpPr>
          <p:cNvPr id="3" name="Content Placeholder 2">
            <a:extLst>
              <a:ext uri="{FF2B5EF4-FFF2-40B4-BE49-F238E27FC236}">
                <a16:creationId xmlns:a16="http://schemas.microsoft.com/office/drawing/2014/main" xmlns="" id="{474AD3BF-12BA-91D9-5ADA-47DE4322E940}"/>
              </a:ext>
            </a:extLst>
          </p:cNvPr>
          <p:cNvSpPr>
            <a:spLocks noGrp="1"/>
          </p:cNvSpPr>
          <p:nvPr>
            <p:ph idx="1"/>
          </p:nvPr>
        </p:nvSpPr>
        <p:spPr/>
        <p:txBody>
          <a:bodyPr/>
          <a:lstStyle/>
          <a:p>
            <a:pPr lvl="0"/>
            <a:r>
              <a:rPr lang="en-US" dirty="0"/>
              <a:t>Chandan Khandai and </a:t>
            </a:r>
            <a:r>
              <a:rPr lang="en-US" dirty="0" err="1"/>
              <a:t>Ariadna</a:t>
            </a:r>
            <a:r>
              <a:rPr lang="en-US" dirty="0"/>
              <a:t> </a:t>
            </a:r>
            <a:r>
              <a:rPr lang="en-US" dirty="0" err="1"/>
              <a:t>Forray</a:t>
            </a:r>
            <a:endParaRPr lang="en-US" dirty="0"/>
          </a:p>
          <a:p>
            <a:pPr lvl="1"/>
            <a:r>
              <a:rPr lang="en-US" dirty="0"/>
              <a:t>Co-Chairs, Diversity, Equity and Inclusion (DEI) Subcommittee</a:t>
            </a:r>
          </a:p>
        </p:txBody>
      </p:sp>
    </p:spTree>
    <p:extLst>
      <p:ext uri="{BB962C8B-B14F-4D97-AF65-F5344CB8AC3E}">
        <p14:creationId xmlns:p14="http://schemas.microsoft.com/office/powerpoint/2010/main" val="1565553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F29130-CBE5-38B5-0DF6-9D19238A4CA8}"/>
              </a:ext>
            </a:extLst>
          </p:cNvPr>
          <p:cNvSpPr>
            <a:spLocks noGrp="1"/>
          </p:cNvSpPr>
          <p:nvPr>
            <p:ph type="title"/>
          </p:nvPr>
        </p:nvSpPr>
        <p:spPr>
          <a:xfrm>
            <a:off x="0" y="1016000"/>
            <a:ext cx="12191999" cy="1027289"/>
          </a:xfrm>
        </p:spPr>
        <p:txBody>
          <a:bodyPr>
            <a:normAutofit fontScale="90000"/>
          </a:bodyPr>
          <a:lstStyle/>
          <a:p>
            <a:pPr algn="ctr"/>
            <a:r>
              <a:rPr lang="en-US" dirty="0"/>
              <a:t>Returning for 2024: Integrating DEI Into the Program</a:t>
            </a:r>
          </a:p>
        </p:txBody>
      </p:sp>
      <p:sp>
        <p:nvSpPr>
          <p:cNvPr id="3" name="Content Placeholder 2">
            <a:extLst>
              <a:ext uri="{FF2B5EF4-FFF2-40B4-BE49-F238E27FC236}">
                <a16:creationId xmlns:a16="http://schemas.microsoft.com/office/drawing/2014/main" xmlns="" id="{F294A05A-F4B2-E964-9A26-57DA34E73B89}"/>
              </a:ext>
            </a:extLst>
          </p:cNvPr>
          <p:cNvSpPr>
            <a:spLocks noGrp="1"/>
          </p:cNvSpPr>
          <p:nvPr>
            <p:ph idx="1"/>
          </p:nvPr>
        </p:nvSpPr>
        <p:spPr>
          <a:xfrm>
            <a:off x="423332" y="2218101"/>
            <a:ext cx="11345333" cy="4371671"/>
          </a:xfrm>
        </p:spPr>
        <p:txBody>
          <a:bodyPr>
            <a:normAutofit lnSpcReduction="10000"/>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ACLP remains ‎committed to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Diversity, Equity, and Inclusion (DEI), </a:t>
            </a:r>
            <a:r>
              <a:rPr lang="en-US" sz="2400" dirty="0">
                <a:effectLst/>
                <a:latin typeface="Calibri" panose="020F0502020204030204" pitchFamily="34" charset="0"/>
                <a:ea typeface="Calibri" panose="020F0502020204030204" pitchFamily="34" charset="0"/>
                <a:cs typeface="Times New Roman" panose="02020603050405020304" pitchFamily="18" charset="0"/>
              </a:rPr>
              <a:t>and encourages submissions to include one or both of the ‎following:‎</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1. Address inequities in the information presented, including, but not limited to, ways in which the topic ‎impacts individuals from historically marginalized groups.‎</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‎2. Speaker panels should reflect the diversity of our Academy, including participation from speakers of ‎diverse identity, professional background, geography, institution, and career stage.‎</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All submissions require a response to the question (100 word limit): </a:t>
            </a:r>
          </a:p>
          <a:p>
            <a:pPr marL="0" indent="0">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How or why your submission does or ‎could advance diversity, equity, and inclusion, in topic presented, and/or speaker panel?</a:t>
            </a:r>
            <a:endParaRPr lang="en-US" b="1" dirty="0"/>
          </a:p>
          <a:p>
            <a:pPr marL="0" indent="0">
              <a:buNone/>
            </a:pPr>
            <a:endParaRPr lang="en-US" dirty="0"/>
          </a:p>
        </p:txBody>
      </p:sp>
    </p:spTree>
    <p:extLst>
      <p:ext uri="{BB962C8B-B14F-4D97-AF65-F5344CB8AC3E}">
        <p14:creationId xmlns:p14="http://schemas.microsoft.com/office/powerpoint/2010/main" val="28081654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AAE453-6EB8-8C3F-046F-ED42A6781676}"/>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DE26051B-5233-8E47-FF63-246928ADA3F8}"/>
              </a:ext>
            </a:extLst>
          </p:cNvPr>
          <p:cNvSpPr txBox="1">
            <a:spLocks/>
          </p:cNvSpPr>
          <p:nvPr/>
        </p:nvSpPr>
        <p:spPr>
          <a:xfrm>
            <a:off x="838200" y="2766721"/>
            <a:ext cx="10515600" cy="3779551"/>
          </a:xfrm>
          <a:prstGeom prst="rect">
            <a:avLst/>
          </a:prstGeom>
        </p:spPr>
        <p:txBody>
          <a:bodyPr/>
          <a:lstStyle>
            <a:lvl1pPr marL="228600" indent="-228600" algn="l" defTabSz="914400" rtl="0" eaLnBrk="1" latinLnBrk="0" hangingPunct="1">
              <a:lnSpc>
                <a:spcPct val="90000"/>
              </a:lnSpc>
              <a:spcBef>
                <a:spcPts val="1000"/>
              </a:spcBef>
              <a:buClr>
                <a:srgbClr val="F1A218"/>
              </a:buClr>
              <a:buFont typeface="Arial" panose="020B0604020202020204" pitchFamily="34" charset="0"/>
              <a:buChar char="•"/>
              <a:defRPr sz="2400" kern="1200">
                <a:solidFill>
                  <a:srgbClr val="303C42"/>
                </a:solidFill>
                <a:latin typeface="Arial" panose="020B0604020202020204" pitchFamily="34" charset="0"/>
                <a:ea typeface="+mn-ea"/>
                <a:cs typeface="Arial" panose="020B0604020202020204" pitchFamily="34" charset="0"/>
              </a:defRPr>
            </a:lvl1pPr>
            <a:lvl2pPr marL="520700" indent="-284163" algn="l" defTabSz="914400" rtl="0" eaLnBrk="1" latinLnBrk="0" hangingPunct="1">
              <a:lnSpc>
                <a:spcPct val="90000"/>
              </a:lnSpc>
              <a:spcBef>
                <a:spcPts val="500"/>
              </a:spcBef>
              <a:buClr>
                <a:srgbClr val="F1A218"/>
              </a:buClr>
              <a:buFont typeface="System Font Regular"/>
              <a:buChar char="–"/>
              <a:tabLst/>
              <a:defRPr sz="2000" kern="1200">
                <a:solidFill>
                  <a:srgbClr val="303C42"/>
                </a:solidFill>
                <a:latin typeface="Arial" panose="020B0604020202020204" pitchFamily="34" charset="0"/>
                <a:ea typeface="+mn-ea"/>
                <a:cs typeface="Arial" panose="020B0604020202020204" pitchFamily="34" charset="0"/>
              </a:defRPr>
            </a:lvl2pPr>
            <a:lvl3pPr marL="747713" indent="-227013" algn="l" defTabSz="914400" rtl="0" eaLnBrk="1" latinLnBrk="0" hangingPunct="1">
              <a:lnSpc>
                <a:spcPct val="90000"/>
              </a:lnSpc>
              <a:spcBef>
                <a:spcPts val="500"/>
              </a:spcBef>
              <a:buClr>
                <a:srgbClr val="F1A218"/>
              </a:buClr>
              <a:buFont typeface="Arial" panose="020B0604020202020204" pitchFamily="34" charset="0"/>
              <a:buChar char="•"/>
              <a:tabLst/>
              <a:defRPr sz="1800" i="1" kern="1200">
                <a:solidFill>
                  <a:srgbClr val="303C42"/>
                </a:solidFill>
                <a:latin typeface="Arial" panose="020B0604020202020204" pitchFamily="34" charset="0"/>
                <a:ea typeface="+mn-ea"/>
                <a:cs typeface="Arial" panose="020B0604020202020204" pitchFamily="34" charset="0"/>
              </a:defRPr>
            </a:lvl3pPr>
            <a:lvl4pPr marL="1031875" indent="-284163" algn="l" defTabSz="914400" rtl="0" eaLnBrk="1" latinLnBrk="0" hangingPunct="1">
              <a:lnSpc>
                <a:spcPct val="90000"/>
              </a:lnSpc>
              <a:spcBef>
                <a:spcPts val="500"/>
              </a:spcBef>
              <a:buClr>
                <a:srgbClr val="F1A218"/>
              </a:buClr>
              <a:buFont typeface="System Font Regular"/>
              <a:buChar char="–"/>
              <a:tabLst/>
              <a:defRPr sz="1600" kern="1200">
                <a:solidFill>
                  <a:srgbClr val="303C4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a:latin typeface="Calibri" panose="020F0502020204030204" pitchFamily="34" charset="0"/>
                <a:ea typeface="Calibri" panose="020F0502020204030204" pitchFamily="34" charset="0"/>
                <a:cs typeface="Times New Roman" panose="02020603050405020304" pitchFamily="18" charset="0"/>
              </a:rPr>
              <a:t>Contributions to Diversity, Equity, and Inclusion (DEI) Can Take Many Forms</a:t>
            </a:r>
            <a:endParaRPr lang="en-US" sz="400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165335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7D500BE-A6F8-F32C-DF63-BE392F8B8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566E6E0-76A0-6FCC-26C6-D84E8DAA20B1}"/>
              </a:ext>
            </a:extLst>
          </p:cNvPr>
          <p:cNvSpPr>
            <a:spLocks noGrp="1"/>
          </p:cNvSpPr>
          <p:nvPr>
            <p:ph type="title"/>
          </p:nvPr>
        </p:nvSpPr>
        <p:spPr>
          <a:xfrm>
            <a:off x="0" y="887461"/>
            <a:ext cx="12191999" cy="1027289"/>
          </a:xfrm>
        </p:spPr>
        <p:txBody>
          <a:bodyPr>
            <a:normAutofit/>
          </a:bodyPr>
          <a:lstStyle/>
          <a:p>
            <a:pPr algn="ctr"/>
            <a:r>
              <a:rPr lang="en-US" dirty="0"/>
              <a:t>DEI in Topics Presented</a:t>
            </a:r>
          </a:p>
        </p:txBody>
      </p:sp>
      <p:sp>
        <p:nvSpPr>
          <p:cNvPr id="6" name="Content Placeholder 2">
            <a:extLst>
              <a:ext uri="{FF2B5EF4-FFF2-40B4-BE49-F238E27FC236}">
                <a16:creationId xmlns:a16="http://schemas.microsoft.com/office/drawing/2014/main" xmlns="" id="{2999830C-8F8F-1E34-5DA8-77078281B72D}"/>
              </a:ext>
            </a:extLst>
          </p:cNvPr>
          <p:cNvSpPr txBox="1">
            <a:spLocks/>
          </p:cNvSpPr>
          <p:nvPr/>
        </p:nvSpPr>
        <p:spPr>
          <a:xfrm>
            <a:off x="292099" y="1588912"/>
            <a:ext cx="11607800" cy="4268738"/>
          </a:xfrm>
          <a:prstGeom prst="rect">
            <a:avLst/>
          </a:prstGeom>
        </p:spPr>
        <p:txBody>
          <a:bodyPr>
            <a:noAutofit/>
          </a:bodyPr>
          <a:lstStyle>
            <a:lvl1pPr marL="228600" indent="-228600" algn="l" defTabSz="914400" rtl="0" eaLnBrk="1" latinLnBrk="0" hangingPunct="1">
              <a:lnSpc>
                <a:spcPct val="90000"/>
              </a:lnSpc>
              <a:spcBef>
                <a:spcPts val="1000"/>
              </a:spcBef>
              <a:buClr>
                <a:srgbClr val="F1A218"/>
              </a:buClr>
              <a:buFont typeface="Arial" panose="020B0604020202020204" pitchFamily="34" charset="0"/>
              <a:buChar char="•"/>
              <a:defRPr sz="2400" kern="1200">
                <a:solidFill>
                  <a:srgbClr val="303C42"/>
                </a:solidFill>
                <a:latin typeface="Arial" panose="020B0604020202020204" pitchFamily="34" charset="0"/>
                <a:ea typeface="+mn-ea"/>
                <a:cs typeface="Arial" panose="020B0604020202020204" pitchFamily="34" charset="0"/>
              </a:defRPr>
            </a:lvl1pPr>
            <a:lvl2pPr marL="520700" indent="-284163" algn="l" defTabSz="914400" rtl="0" eaLnBrk="1" latinLnBrk="0" hangingPunct="1">
              <a:lnSpc>
                <a:spcPct val="90000"/>
              </a:lnSpc>
              <a:spcBef>
                <a:spcPts val="500"/>
              </a:spcBef>
              <a:buClr>
                <a:srgbClr val="F1A218"/>
              </a:buClr>
              <a:buFont typeface="System Font Regular"/>
              <a:buChar char="–"/>
              <a:tabLst/>
              <a:defRPr sz="2000" kern="1200">
                <a:solidFill>
                  <a:srgbClr val="303C42"/>
                </a:solidFill>
                <a:latin typeface="Arial" panose="020B0604020202020204" pitchFamily="34" charset="0"/>
                <a:ea typeface="+mn-ea"/>
                <a:cs typeface="Arial" panose="020B0604020202020204" pitchFamily="34" charset="0"/>
              </a:defRPr>
            </a:lvl2pPr>
            <a:lvl3pPr marL="747713" indent="-227013" algn="l" defTabSz="914400" rtl="0" eaLnBrk="1" latinLnBrk="0" hangingPunct="1">
              <a:lnSpc>
                <a:spcPct val="90000"/>
              </a:lnSpc>
              <a:spcBef>
                <a:spcPts val="500"/>
              </a:spcBef>
              <a:buClr>
                <a:srgbClr val="F1A218"/>
              </a:buClr>
              <a:buFont typeface="Arial" panose="020B0604020202020204" pitchFamily="34" charset="0"/>
              <a:buChar char="•"/>
              <a:tabLst/>
              <a:defRPr sz="1800" i="1" kern="1200">
                <a:solidFill>
                  <a:srgbClr val="303C42"/>
                </a:solidFill>
                <a:latin typeface="Arial" panose="020B0604020202020204" pitchFamily="34" charset="0"/>
                <a:ea typeface="+mn-ea"/>
                <a:cs typeface="Arial" panose="020B0604020202020204" pitchFamily="34" charset="0"/>
              </a:defRPr>
            </a:lvl3pPr>
            <a:lvl4pPr marL="1031875" indent="-284163" algn="l" defTabSz="914400" rtl="0" eaLnBrk="1" latinLnBrk="0" hangingPunct="1">
              <a:lnSpc>
                <a:spcPct val="90000"/>
              </a:lnSpc>
              <a:spcBef>
                <a:spcPts val="500"/>
              </a:spcBef>
              <a:buClr>
                <a:srgbClr val="F1A218"/>
              </a:buClr>
              <a:buFont typeface="System Font Regular"/>
              <a:buChar char="–"/>
              <a:tabLst/>
              <a:defRPr sz="1600" kern="1200">
                <a:solidFill>
                  <a:srgbClr val="303C4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Document and critique health and healthcare disparities within the clinical topic(s) presented </a:t>
            </a:r>
          </a:p>
          <a:p>
            <a:r>
              <a:rPr lang="en-US" sz="1800" dirty="0"/>
              <a:t>Discuss ways to promote health equity, reduce health and healthcare disparities, and improve the health of historically marginalized populations, within the clinical topic(s) presented </a:t>
            </a:r>
          </a:p>
          <a:p>
            <a:r>
              <a:rPr lang="en-US" sz="1800" dirty="0"/>
              <a:t>If no research/evidence exists on health and healthcare disparities on the clinical topic(s) presented, discuss why and suggest targets for future study </a:t>
            </a:r>
          </a:p>
          <a:p>
            <a:r>
              <a:rPr lang="en-US" sz="1800" dirty="0"/>
              <a:t>Present examples of public service for diverse populations, e.g.,: educational presentations, outreach, partnerships with community-based organizations with the goal of improving health and wellness in communities </a:t>
            </a:r>
          </a:p>
          <a:p>
            <a:r>
              <a:rPr lang="en-US" sz="1800" dirty="0"/>
              <a:t>Incorporate health and healthcare disparities, health equity, structural competency into core educational content </a:t>
            </a:r>
          </a:p>
          <a:p>
            <a:r>
              <a:rPr lang="en-US" sz="1800" dirty="0"/>
              <a:t>Develop or use pedagogies that address different learning styles and/or learning disabilities </a:t>
            </a:r>
          </a:p>
          <a:p>
            <a:r>
              <a:rPr lang="en-US" sz="1800" dirty="0"/>
              <a:t>Advance equitable access to education and outreach for historically marginalized groups </a:t>
            </a:r>
          </a:p>
          <a:p>
            <a:r>
              <a:rPr lang="en-US" sz="1800" dirty="0"/>
              <a:t>Develop and utilize resources and tools that encourage the recruitment and retention of diverse learners, faculty and staff </a:t>
            </a:r>
          </a:p>
          <a:p>
            <a:r>
              <a:rPr lang="en-US" sz="1800" dirty="0"/>
              <a:t>Assist attendees from historically marginalized groups toward academic and professional advancement within their institutions and ACLP </a:t>
            </a:r>
          </a:p>
        </p:txBody>
      </p:sp>
    </p:spTree>
    <p:extLst>
      <p:ext uri="{BB962C8B-B14F-4D97-AF65-F5344CB8AC3E}">
        <p14:creationId xmlns:p14="http://schemas.microsoft.com/office/powerpoint/2010/main" val="961199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53E1496-843E-D5A5-E3AF-17AA3E1150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B6FAE069-8623-3763-AD38-E5960A37BD2A}"/>
              </a:ext>
            </a:extLst>
          </p:cNvPr>
          <p:cNvSpPr>
            <a:spLocks noGrp="1"/>
          </p:cNvSpPr>
          <p:nvPr>
            <p:ph type="title"/>
          </p:nvPr>
        </p:nvSpPr>
        <p:spPr>
          <a:xfrm>
            <a:off x="0" y="977773"/>
            <a:ext cx="12191999" cy="1027289"/>
          </a:xfrm>
        </p:spPr>
        <p:txBody>
          <a:bodyPr>
            <a:normAutofit/>
          </a:bodyPr>
          <a:lstStyle/>
          <a:p>
            <a:pPr algn="ctr"/>
            <a:r>
              <a:rPr lang="en-US" dirty="0"/>
              <a:t>DEI in Speaker Panel</a:t>
            </a:r>
          </a:p>
        </p:txBody>
      </p:sp>
      <p:sp>
        <p:nvSpPr>
          <p:cNvPr id="3" name="Content Placeholder 2">
            <a:extLst>
              <a:ext uri="{FF2B5EF4-FFF2-40B4-BE49-F238E27FC236}">
                <a16:creationId xmlns:a16="http://schemas.microsoft.com/office/drawing/2014/main" xmlns="" id="{B80011F6-BDFD-AB30-07D8-D9DF18AB1A7A}"/>
              </a:ext>
            </a:extLst>
          </p:cNvPr>
          <p:cNvSpPr txBox="1">
            <a:spLocks/>
          </p:cNvSpPr>
          <p:nvPr/>
        </p:nvSpPr>
        <p:spPr>
          <a:xfrm>
            <a:off x="292100" y="2157854"/>
            <a:ext cx="11607800" cy="4268738"/>
          </a:xfrm>
          <a:prstGeom prst="rect">
            <a:avLst/>
          </a:prstGeom>
        </p:spPr>
        <p:txBody>
          <a:bodyPr>
            <a:noAutofit/>
          </a:bodyPr>
          <a:lstStyle>
            <a:lvl1pPr marL="228600" indent="-228600" algn="l" defTabSz="914400" rtl="0" eaLnBrk="1" latinLnBrk="0" hangingPunct="1">
              <a:lnSpc>
                <a:spcPct val="90000"/>
              </a:lnSpc>
              <a:spcBef>
                <a:spcPts val="1000"/>
              </a:spcBef>
              <a:buClr>
                <a:srgbClr val="F1A218"/>
              </a:buClr>
              <a:buFont typeface="Arial" panose="020B0604020202020204" pitchFamily="34" charset="0"/>
              <a:buChar char="•"/>
              <a:defRPr sz="2400" kern="1200">
                <a:solidFill>
                  <a:srgbClr val="303C42"/>
                </a:solidFill>
                <a:latin typeface="Arial" panose="020B0604020202020204" pitchFamily="34" charset="0"/>
                <a:ea typeface="+mn-ea"/>
                <a:cs typeface="Arial" panose="020B0604020202020204" pitchFamily="34" charset="0"/>
              </a:defRPr>
            </a:lvl1pPr>
            <a:lvl2pPr marL="520700" indent="-284163" algn="l" defTabSz="914400" rtl="0" eaLnBrk="1" latinLnBrk="0" hangingPunct="1">
              <a:lnSpc>
                <a:spcPct val="90000"/>
              </a:lnSpc>
              <a:spcBef>
                <a:spcPts val="500"/>
              </a:spcBef>
              <a:buClr>
                <a:srgbClr val="F1A218"/>
              </a:buClr>
              <a:buFont typeface="System Font Regular"/>
              <a:buChar char="–"/>
              <a:tabLst/>
              <a:defRPr sz="2000" kern="1200">
                <a:solidFill>
                  <a:srgbClr val="303C42"/>
                </a:solidFill>
                <a:latin typeface="Arial" panose="020B0604020202020204" pitchFamily="34" charset="0"/>
                <a:ea typeface="+mn-ea"/>
                <a:cs typeface="Arial" panose="020B0604020202020204" pitchFamily="34" charset="0"/>
              </a:defRPr>
            </a:lvl2pPr>
            <a:lvl3pPr marL="747713" indent="-227013" algn="l" defTabSz="914400" rtl="0" eaLnBrk="1" latinLnBrk="0" hangingPunct="1">
              <a:lnSpc>
                <a:spcPct val="90000"/>
              </a:lnSpc>
              <a:spcBef>
                <a:spcPts val="500"/>
              </a:spcBef>
              <a:buClr>
                <a:srgbClr val="F1A218"/>
              </a:buClr>
              <a:buFont typeface="Arial" panose="020B0604020202020204" pitchFamily="34" charset="0"/>
              <a:buChar char="•"/>
              <a:tabLst/>
              <a:defRPr sz="1800" i="1" kern="1200">
                <a:solidFill>
                  <a:srgbClr val="303C42"/>
                </a:solidFill>
                <a:latin typeface="Arial" panose="020B0604020202020204" pitchFamily="34" charset="0"/>
                <a:ea typeface="+mn-ea"/>
                <a:cs typeface="Arial" panose="020B0604020202020204" pitchFamily="34" charset="0"/>
              </a:defRPr>
            </a:lvl3pPr>
            <a:lvl4pPr marL="1031875" indent="-284163" algn="l" defTabSz="914400" rtl="0" eaLnBrk="1" latinLnBrk="0" hangingPunct="1">
              <a:lnSpc>
                <a:spcPct val="90000"/>
              </a:lnSpc>
              <a:spcBef>
                <a:spcPts val="500"/>
              </a:spcBef>
              <a:buClr>
                <a:srgbClr val="F1A218"/>
              </a:buClr>
              <a:buFont typeface="System Font Regular"/>
              <a:buChar char="–"/>
              <a:tabLst/>
              <a:defRPr sz="1600" kern="1200">
                <a:solidFill>
                  <a:srgbClr val="303C4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a:t>Include speakers of diverse identity, including but not limited to: age, race, ethnicity, gender identity, sexual orientation, immigration status, disability </a:t>
            </a:r>
          </a:p>
          <a:p>
            <a:r>
              <a:rPr lang="en-US" sz="2500"/>
              <a:t>Incorporate speakers from different professional backgrounds: non-psychiatrist physicians, advance practice practitioners, social workers, nurses, PT/OT, basic scientists, engineers, etc. </a:t>
            </a:r>
          </a:p>
          <a:p>
            <a:r>
              <a:rPr lang="en-US" sz="2500"/>
              <a:t>Include speakers from varying career stages: trainee, early career, mid-career, late career </a:t>
            </a:r>
          </a:p>
          <a:p>
            <a:r>
              <a:rPr lang="en-US" sz="2500"/>
              <a:t>Mentor and sponsor speakers from earlier career stages, historically marginalized groups</a:t>
            </a:r>
            <a:endParaRPr lang="en-US" sz="2500" dirty="0"/>
          </a:p>
        </p:txBody>
      </p:sp>
    </p:spTree>
    <p:extLst>
      <p:ext uri="{BB962C8B-B14F-4D97-AF65-F5344CB8AC3E}">
        <p14:creationId xmlns:p14="http://schemas.microsoft.com/office/powerpoint/2010/main" val="1850132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2D671-A2FF-46FC-5E65-BB25F74519D1}"/>
              </a:ext>
            </a:extLst>
          </p:cNvPr>
          <p:cNvSpPr>
            <a:spLocks noGrp="1"/>
          </p:cNvSpPr>
          <p:nvPr>
            <p:ph type="title"/>
          </p:nvPr>
        </p:nvSpPr>
        <p:spPr/>
        <p:txBody>
          <a:bodyPr>
            <a:normAutofit fontScale="90000"/>
          </a:bodyPr>
          <a:lstStyle/>
          <a:p>
            <a:r>
              <a:rPr lang="en-US" dirty="0"/>
              <a:t>ACLP Mentorship Workshop Series: Best Practices for Developing Annual Meeting Submissions</a:t>
            </a:r>
          </a:p>
        </p:txBody>
      </p:sp>
      <p:sp>
        <p:nvSpPr>
          <p:cNvPr id="3" name="Content Placeholder 2">
            <a:extLst>
              <a:ext uri="{FF2B5EF4-FFF2-40B4-BE49-F238E27FC236}">
                <a16:creationId xmlns:a16="http://schemas.microsoft.com/office/drawing/2014/main" xmlns="" id="{474AD3BF-12BA-91D9-5ADA-47DE4322E940}"/>
              </a:ext>
            </a:extLst>
          </p:cNvPr>
          <p:cNvSpPr>
            <a:spLocks noGrp="1"/>
          </p:cNvSpPr>
          <p:nvPr>
            <p:ph idx="1"/>
          </p:nvPr>
        </p:nvSpPr>
        <p:spPr>
          <a:xfrm>
            <a:off x="3923222" y="3782208"/>
            <a:ext cx="7916353" cy="2747963"/>
          </a:xfrm>
        </p:spPr>
        <p:txBody>
          <a:bodyPr>
            <a:normAutofit lnSpcReduction="10000"/>
          </a:bodyPr>
          <a:lstStyle/>
          <a:p>
            <a:pPr lvl="0"/>
            <a:r>
              <a:rPr lang="en-US" dirty="0"/>
              <a:t>Amy M. Bauer, MS, MS, FACLP </a:t>
            </a:r>
          </a:p>
          <a:p>
            <a:pPr lvl="1"/>
            <a:r>
              <a:rPr lang="en-US" dirty="0"/>
              <a:t>Program Chair, CLP 2024</a:t>
            </a:r>
          </a:p>
          <a:p>
            <a:pPr lvl="2"/>
            <a:r>
              <a:rPr lang="en-US" dirty="0"/>
              <a:t>University of Washington </a:t>
            </a:r>
          </a:p>
          <a:p>
            <a:pPr lvl="0"/>
            <a:endParaRPr lang="en-US" dirty="0"/>
          </a:p>
          <a:p>
            <a:pPr lvl="0"/>
            <a:r>
              <a:rPr lang="en-US" dirty="0"/>
              <a:t>Anne Gross, MD, FACLP</a:t>
            </a:r>
          </a:p>
          <a:p>
            <a:pPr lvl="1"/>
            <a:r>
              <a:rPr lang="en-US" dirty="0"/>
              <a:t>Assistant Program Chair, CLP 2024</a:t>
            </a:r>
          </a:p>
          <a:p>
            <a:pPr lvl="2"/>
            <a:r>
              <a:rPr lang="en-US" dirty="0"/>
              <a:t>Oregon Health Sciences University </a:t>
            </a:r>
          </a:p>
        </p:txBody>
      </p:sp>
    </p:spTree>
    <p:extLst>
      <p:ext uri="{BB962C8B-B14F-4D97-AF65-F5344CB8AC3E}">
        <p14:creationId xmlns:p14="http://schemas.microsoft.com/office/powerpoint/2010/main" val="17475907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F814259-A645-B20C-90BC-B65FB6701F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CBFB9A8A-2809-51FF-8895-E069734536A1}"/>
              </a:ext>
            </a:extLst>
          </p:cNvPr>
          <p:cNvSpPr>
            <a:spLocks noGrp="1"/>
          </p:cNvSpPr>
          <p:nvPr>
            <p:ph type="title"/>
          </p:nvPr>
        </p:nvSpPr>
        <p:spPr>
          <a:xfrm>
            <a:off x="0" y="1016000"/>
            <a:ext cx="12191999" cy="1027289"/>
          </a:xfrm>
        </p:spPr>
        <p:txBody>
          <a:bodyPr>
            <a:normAutofit/>
          </a:bodyPr>
          <a:lstStyle/>
          <a:p>
            <a:pPr algn="ctr"/>
            <a:r>
              <a:rPr lang="en-US" dirty="0"/>
              <a:t>DEI Statement: Example</a:t>
            </a:r>
          </a:p>
        </p:txBody>
      </p:sp>
      <p:sp>
        <p:nvSpPr>
          <p:cNvPr id="3" name="Content Placeholder 2">
            <a:extLst>
              <a:ext uri="{FF2B5EF4-FFF2-40B4-BE49-F238E27FC236}">
                <a16:creationId xmlns:a16="http://schemas.microsoft.com/office/drawing/2014/main" xmlns="" id="{4775A4B7-BF8E-4493-B154-052F39B96EB2}"/>
              </a:ext>
            </a:extLst>
          </p:cNvPr>
          <p:cNvSpPr>
            <a:spLocks noGrp="1"/>
          </p:cNvSpPr>
          <p:nvPr>
            <p:ph idx="1"/>
          </p:nvPr>
        </p:nvSpPr>
        <p:spPr>
          <a:xfrm>
            <a:off x="423332" y="1941689"/>
            <a:ext cx="11345333" cy="4371671"/>
          </a:xfrm>
        </p:spPr>
        <p:txBody>
          <a:bodyPr>
            <a:normAutofit fontScale="77500" lnSpcReduction="20000"/>
          </a:bodyPr>
          <a:lstStyle/>
          <a:p>
            <a:pPr marL="0" marR="0" indent="0" algn="l">
              <a:spcBef>
                <a:spcPts val="0"/>
              </a:spcBef>
              <a:spcAft>
                <a:spcPts val="0"/>
              </a:spcAft>
              <a:buNone/>
            </a:pPr>
            <a:r>
              <a:rPr lang="en-US" sz="3800" b="0" i="0" dirty="0">
                <a:solidFill>
                  <a:srgbClr val="000000"/>
                </a:solidFill>
                <a:effectLst/>
                <a:latin typeface="Calibri" panose="020F0502020204030204" pitchFamily="34" charset="0"/>
              </a:rPr>
              <a:t>Significant racial disparities have been well-described in multiple stages of the transplant process. In particular, Black and Hispanic/Latinx patients are more likely than White patients to be declined transplantation due to the psychosocial evaluation (Deutsch-Link, American Journal of Transplantation, 2023). This evaluation presents a critical opportunity to identify social determinants of health that disproportionately impact minoritized patients. Our presentation aims to present a developmental lens through which to assess and intervene upon these psychosocial factors to improve outcomes. The case presented is of a Hispanic female whose pretransplant evaluation identified numerous structural barriers to care which impacted her treatment course.</a:t>
            </a:r>
          </a:p>
          <a:p>
            <a:r>
              <a:rPr lang="en-US" dirty="0"/>
              <a:t/>
            </a:r>
            <a:br>
              <a:rPr lang="en-US" dirty="0"/>
            </a:br>
            <a:endParaRPr lang="en-US" dirty="0"/>
          </a:p>
        </p:txBody>
      </p:sp>
    </p:spTree>
    <p:extLst>
      <p:ext uri="{BB962C8B-B14F-4D97-AF65-F5344CB8AC3E}">
        <p14:creationId xmlns:p14="http://schemas.microsoft.com/office/powerpoint/2010/main" val="672180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CF2A3C0-C5E4-EE52-971B-EED922477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21779BB4-CB92-56E6-2C21-04FDD36EB8C4}"/>
              </a:ext>
            </a:extLst>
          </p:cNvPr>
          <p:cNvSpPr>
            <a:spLocks noGrp="1"/>
          </p:cNvSpPr>
          <p:nvPr>
            <p:ph type="title"/>
          </p:nvPr>
        </p:nvSpPr>
        <p:spPr>
          <a:xfrm>
            <a:off x="0" y="1016000"/>
            <a:ext cx="12191999" cy="1027289"/>
          </a:xfrm>
        </p:spPr>
        <p:txBody>
          <a:bodyPr>
            <a:normAutofit/>
          </a:bodyPr>
          <a:lstStyle/>
          <a:p>
            <a:pPr algn="ctr"/>
            <a:r>
              <a:rPr lang="en-US" dirty="0"/>
              <a:t>DEI Statement: Example</a:t>
            </a:r>
          </a:p>
        </p:txBody>
      </p:sp>
      <p:sp>
        <p:nvSpPr>
          <p:cNvPr id="3" name="Content Placeholder 2">
            <a:extLst>
              <a:ext uri="{FF2B5EF4-FFF2-40B4-BE49-F238E27FC236}">
                <a16:creationId xmlns:a16="http://schemas.microsoft.com/office/drawing/2014/main" xmlns="" id="{A3C3A2E5-10BF-CEA1-C341-B7FE63C27A19}"/>
              </a:ext>
            </a:extLst>
          </p:cNvPr>
          <p:cNvSpPr>
            <a:spLocks noGrp="1"/>
          </p:cNvSpPr>
          <p:nvPr>
            <p:ph idx="1"/>
          </p:nvPr>
        </p:nvSpPr>
        <p:spPr>
          <a:xfrm>
            <a:off x="423332" y="1941689"/>
            <a:ext cx="11345333" cy="4371671"/>
          </a:xfrm>
        </p:spPr>
        <p:txBody>
          <a:bodyPr>
            <a:normAutofit fontScale="77500" lnSpcReduction="20000"/>
          </a:bodyPr>
          <a:lstStyle/>
          <a:p>
            <a:pPr marL="0" marR="0" indent="0" algn="l">
              <a:spcBef>
                <a:spcPts val="0"/>
              </a:spcBef>
              <a:spcAft>
                <a:spcPts val="0"/>
              </a:spcAft>
              <a:buNone/>
            </a:pPr>
            <a:r>
              <a:rPr lang="en-US" sz="3800" b="0" i="0" dirty="0">
                <a:solidFill>
                  <a:srgbClr val="000000"/>
                </a:solidFill>
                <a:effectLst/>
                <a:latin typeface="Calibri" panose="020F0502020204030204" pitchFamily="34" charset="0"/>
              </a:rPr>
              <a:t>This case report reflects the unique benefits the liaison aspect of C-L psychiatry can bring in caring for historically marginalized populations. More specifically, our patient reflects the intersectionality of multiple structural vulnerabilities, as she is female, Black, incarcerated, with prior diagnoses of serious mental illness. We also speak to how building a coalition, via a multidisciplinary care team, can best serve patients from historically marginalized, underserved, and vulnerable populations. Our speaker panel reflects this same multidisciplinary aspect, by being trainee-led with an Internal Medicine resident and medical student going into PM&amp;R mentored by an early career C-L attending.</a:t>
            </a:r>
          </a:p>
          <a:p>
            <a:r>
              <a:rPr lang="en-US" dirty="0"/>
              <a:t/>
            </a:r>
            <a:br>
              <a:rPr lang="en-US" dirty="0"/>
            </a:br>
            <a:endParaRPr lang="en-US" dirty="0"/>
          </a:p>
        </p:txBody>
      </p:sp>
    </p:spTree>
    <p:extLst>
      <p:ext uri="{BB962C8B-B14F-4D97-AF65-F5344CB8AC3E}">
        <p14:creationId xmlns:p14="http://schemas.microsoft.com/office/powerpoint/2010/main" val="25431176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Feel free to email us!</a:t>
            </a:r>
            <a:endParaRPr lang="en-US" dirty="0"/>
          </a:p>
        </p:txBody>
      </p:sp>
      <p:sp>
        <p:nvSpPr>
          <p:cNvPr id="3" name="Content Placeholder 2"/>
          <p:cNvSpPr>
            <a:spLocks noGrp="1"/>
          </p:cNvSpPr>
          <p:nvPr>
            <p:ph idx="1"/>
          </p:nvPr>
        </p:nvSpPr>
        <p:spPr/>
        <p:txBody>
          <a:bodyPr/>
          <a:lstStyle/>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200" dirty="0" err="1">
                <a:latin typeface="Calibri" panose="020F0502020204030204" pitchFamily="34" charset="0"/>
                <a:ea typeface="Calibri" panose="020F0502020204030204" pitchFamily="34" charset="0"/>
                <a:cs typeface="Times New Roman" panose="02020603050405020304" pitchFamily="18" charset="0"/>
              </a:rPr>
              <a:t>Chandan</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Khandai</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hlinkClick r:id="rId2"/>
              </a:rPr>
              <a:t>chandan.khandai@gmail.com</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200" dirty="0" err="1">
                <a:latin typeface="Calibri" panose="020F0502020204030204" pitchFamily="34" charset="0"/>
                <a:ea typeface="Calibri" panose="020F0502020204030204" pitchFamily="34" charset="0"/>
                <a:cs typeface="Times New Roman" panose="02020603050405020304" pitchFamily="18" charset="0"/>
              </a:rPr>
              <a:t>Ariadna</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Forray</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hlinkClick r:id="rId3"/>
              </a:rPr>
              <a:t>ariadna.forray@yale.edu</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331200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E8DB03-3AAA-4247-D0FA-FC0B76C1CC84}"/>
              </a:ext>
            </a:extLst>
          </p:cNvPr>
          <p:cNvSpPr>
            <a:spLocks noGrp="1"/>
          </p:cNvSpPr>
          <p:nvPr>
            <p:ph type="title"/>
          </p:nvPr>
        </p:nvSpPr>
        <p:spPr/>
        <p:txBody>
          <a:bodyPr>
            <a:noAutofit/>
          </a:bodyPr>
          <a:lstStyle/>
          <a:p>
            <a:pPr marL="0" marR="0">
              <a:spcBef>
                <a:spcPts val="0"/>
              </a:spcBef>
              <a:spcAft>
                <a:spcPts val="0"/>
              </a:spcAft>
            </a:pPr>
            <a:r>
              <a:rPr lang="en-US" sz="4400" b="1" i="1" dirty="0">
                <a:effectLst/>
                <a:latin typeface="Calibri" panose="020F0502020204030204" pitchFamily="34" charset="0"/>
                <a:ea typeface="Calibri" panose="020F0502020204030204" pitchFamily="34" charset="0"/>
                <a:cs typeface="Times New Roman" panose="02020603050405020304" pitchFamily="18" charset="0"/>
              </a:rPr>
              <a:t>10 Tips for Crafting Successful ACLP Submissions</a:t>
            </a:r>
          </a:p>
        </p:txBody>
      </p:sp>
      <p:sp>
        <p:nvSpPr>
          <p:cNvPr id="3" name="Content Placeholder 2">
            <a:extLst>
              <a:ext uri="{FF2B5EF4-FFF2-40B4-BE49-F238E27FC236}">
                <a16:creationId xmlns="" xmlns:a16="http://schemas.microsoft.com/office/drawing/2014/main" id="{4CB324F9-76B7-4869-9EC2-E0D47572F42F}"/>
              </a:ext>
            </a:extLst>
          </p:cNvPr>
          <p:cNvSpPr>
            <a:spLocks noGrp="1"/>
          </p:cNvSpPr>
          <p:nvPr>
            <p:ph idx="1"/>
          </p:nvPr>
        </p:nvSpPr>
        <p:spPr/>
        <p:txBody>
          <a:bodyPr>
            <a:normAutofit lnSpcReduction="10000"/>
          </a:bodyPr>
          <a:lstStyle/>
          <a:p>
            <a:pPr marL="0" indent="0" algn="l">
              <a:buNone/>
            </a:pPr>
            <a:r>
              <a:rPr lang="en-US" b="1" dirty="0" smtClean="0"/>
              <a:t>Carrie L. Ernst, MD, FACLP</a:t>
            </a:r>
            <a:endParaRPr lang="en-US" b="1" dirty="0"/>
          </a:p>
          <a:p>
            <a:pPr marL="0" indent="0" algn="l">
              <a:buNone/>
            </a:pPr>
            <a:r>
              <a:rPr lang="en-US" sz="2200" dirty="0" smtClean="0">
                <a:solidFill>
                  <a:schemeClr val="bg1"/>
                </a:solidFill>
              </a:rPr>
              <a:t>Chair</a:t>
            </a:r>
            <a:r>
              <a:rPr lang="en-US" sz="2200" dirty="0">
                <a:solidFill>
                  <a:schemeClr val="bg1"/>
                </a:solidFill>
              </a:rPr>
              <a:t>, Mentorship Committee</a:t>
            </a:r>
          </a:p>
          <a:p>
            <a:pPr marL="0" indent="0" algn="l">
              <a:buNone/>
            </a:pPr>
            <a:r>
              <a:rPr lang="en-US" sz="1800" i="1" dirty="0" smtClean="0">
                <a:solidFill>
                  <a:schemeClr val="bg1"/>
                </a:solidFill>
              </a:rPr>
              <a:t>Icahn School of Medicine at Mount Sinai</a:t>
            </a:r>
          </a:p>
          <a:p>
            <a:pPr marL="0" indent="0" algn="l">
              <a:buNone/>
            </a:pPr>
            <a:endParaRPr lang="en-US" sz="1800" i="1" dirty="0">
              <a:solidFill>
                <a:schemeClr val="bg1"/>
              </a:solidFill>
            </a:endParaRPr>
          </a:p>
          <a:p>
            <a:pPr marL="0" indent="0" algn="l">
              <a:buNone/>
            </a:pPr>
            <a:endParaRPr lang="en-US" sz="1800" i="1" dirty="0" smtClean="0">
              <a:solidFill>
                <a:schemeClr val="bg1"/>
              </a:solidFill>
            </a:endParaRPr>
          </a:p>
          <a:p>
            <a:pPr marL="0" indent="0" algn="l">
              <a:buNone/>
            </a:pPr>
            <a:endParaRPr lang="en-US" sz="1800" i="1" dirty="0">
              <a:solidFill>
                <a:schemeClr val="bg1"/>
              </a:solidFill>
            </a:endParaRPr>
          </a:p>
          <a:p>
            <a:pPr marL="0" indent="0" algn="l">
              <a:buNone/>
            </a:pPr>
            <a:r>
              <a:rPr lang="en-US" sz="1800" i="1" dirty="0" smtClean="0">
                <a:solidFill>
                  <a:schemeClr val="bg1"/>
                </a:solidFill>
              </a:rPr>
              <a:t>Acknowledgement to Dr. Scott Beach for Slide Content</a:t>
            </a:r>
            <a:endParaRPr lang="en-US" sz="1800" i="1" dirty="0">
              <a:solidFill>
                <a:schemeClr val="bg1"/>
              </a:solidFill>
            </a:endParaRPr>
          </a:p>
        </p:txBody>
      </p:sp>
    </p:spTree>
    <p:extLst>
      <p:ext uri="{BB962C8B-B14F-4D97-AF65-F5344CB8AC3E}">
        <p14:creationId xmlns:p14="http://schemas.microsoft.com/office/powerpoint/2010/main" val="41289439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Tip #1</a:t>
            </a:r>
            <a:endParaRPr lang="en-US" dirty="0"/>
          </a:p>
        </p:txBody>
      </p:sp>
      <p:sp>
        <p:nvSpPr>
          <p:cNvPr id="3" name="Content Placeholder 2">
            <a:extLst>
              <a:ext uri="{FF2B5EF4-FFF2-40B4-BE49-F238E27FC236}">
                <a16:creationId xmlns="" xmlns:a16="http://schemas.microsoft.com/office/drawing/2014/main" id="{BF057D75-033F-5149-A3E7-AD0D3F947B2D}"/>
              </a:ext>
            </a:extLst>
          </p:cNvPr>
          <p:cNvSpPr>
            <a:spLocks noGrp="1"/>
          </p:cNvSpPr>
          <p:nvPr>
            <p:ph idx="1"/>
          </p:nvPr>
        </p:nvSpPr>
        <p:spPr>
          <a:xfrm>
            <a:off x="5035642" y="1787862"/>
            <a:ext cx="6934902" cy="5801042"/>
          </a:xfrm>
        </p:spPr>
        <p:txBody>
          <a:bodyPr>
            <a:normAutofit/>
          </a:bodyPr>
          <a:lstStyle/>
          <a:p>
            <a:pPr marL="0" indent="0" algn="ctr">
              <a:buNone/>
            </a:pPr>
            <a:r>
              <a:rPr lang="en-US" sz="4000" b="1" dirty="0">
                <a:effectLst/>
                <a:latin typeface="Calibri" panose="020F0502020204030204" pitchFamily="34" charset="0"/>
                <a:ea typeface="Calibri" panose="020F0502020204030204" pitchFamily="34" charset="0"/>
                <a:cs typeface="Times New Roman" panose="02020603050405020304" pitchFamily="18" charset="0"/>
              </a:rPr>
              <a:t>Decide Whether </a:t>
            </a:r>
            <a:r>
              <a:rPr lang="en-US" sz="4000" b="1" dirty="0">
                <a:latin typeface="Calibri" panose="020F0502020204030204" pitchFamily="34" charset="0"/>
                <a:ea typeface="Calibri" panose="020F0502020204030204" pitchFamily="34" charset="0"/>
                <a:cs typeface="Times New Roman" panose="02020603050405020304" pitchFamily="18" charset="0"/>
              </a:rPr>
              <a:t>the Idea Works Best as a </a:t>
            </a:r>
            <a:r>
              <a:rPr lang="en-US" sz="4000" b="1" dirty="0" smtClean="0">
                <a:effectLst/>
                <a:latin typeface="Calibri" panose="020F0502020204030204" pitchFamily="34" charset="0"/>
                <a:ea typeface="Calibri" panose="020F0502020204030204" pitchFamily="34" charset="0"/>
                <a:cs typeface="Times New Roman" panose="02020603050405020304" pitchFamily="18" charset="0"/>
              </a:rPr>
              <a:t>Paper/Poster,  Workshop or Course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 xmlns:a16="http://schemas.microsoft.com/office/drawing/2014/main" id="{B43982B2-A27A-5A49-8B79-14D2DB4AE903}"/>
              </a:ext>
            </a:extLst>
          </p:cNvPr>
          <p:cNvSpPr>
            <a:spLocks noGrp="1"/>
          </p:cNvSpPr>
          <p:nvPr>
            <p:ph type="sldNum" sz="quarter" idx="4294967295"/>
          </p:nvPr>
        </p:nvSpPr>
        <p:spPr>
          <a:xfrm>
            <a:off x="11749088" y="6364288"/>
            <a:ext cx="442912" cy="365125"/>
          </a:xfrm>
          <a:prstGeom prst="rect">
            <a:avLst/>
          </a:prstGeom>
        </p:spPr>
        <p:txBody>
          <a:bodyPr/>
          <a:lstStyle/>
          <a:p>
            <a:fld id="{15C9CF00-FB8E-AA48-A2EB-23BCA54F67F0}"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31745960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Tip #2</a:t>
            </a:r>
            <a:endParaRPr lang="en-US" dirty="0"/>
          </a:p>
        </p:txBody>
      </p:sp>
      <p:sp>
        <p:nvSpPr>
          <p:cNvPr id="3" name="Content Placeholder 2">
            <a:extLst>
              <a:ext uri="{FF2B5EF4-FFF2-40B4-BE49-F238E27FC236}">
                <a16:creationId xmlns="" xmlns:a16="http://schemas.microsoft.com/office/drawing/2014/main" id="{594BC286-6897-4777-435E-774254148539}"/>
              </a:ext>
            </a:extLst>
          </p:cNvPr>
          <p:cNvSpPr>
            <a:spLocks noGrp="1"/>
          </p:cNvSpPr>
          <p:nvPr>
            <p:ph idx="1"/>
          </p:nvPr>
        </p:nvSpPr>
        <p:spPr>
          <a:xfrm>
            <a:off x="4814186" y="2594686"/>
            <a:ext cx="6934902" cy="5801042"/>
          </a:xfrm>
        </p:spPr>
        <p:txBody>
          <a:bodyPr/>
          <a:lstStyle/>
          <a:p>
            <a:pPr marL="0" indent="0" algn="ctr">
              <a:buNone/>
            </a:pPr>
            <a:r>
              <a:rPr lang="en-US" sz="4000" b="1" dirty="0">
                <a:effectLst/>
                <a:latin typeface="Calibri" panose="020F0502020204030204" pitchFamily="34" charset="0"/>
                <a:ea typeface="Calibri" panose="020F0502020204030204" pitchFamily="34" charset="0"/>
                <a:cs typeface="Times New Roman" panose="02020603050405020304" pitchFamily="18" charset="0"/>
              </a:rPr>
              <a:t>Keep the Meeting Theme in Mind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 xmlns:a16="http://schemas.microsoft.com/office/drawing/2014/main" id="{9B221559-6AE9-693E-C434-55A393EF5ACE}"/>
              </a:ext>
            </a:extLst>
          </p:cNvPr>
          <p:cNvSpPr>
            <a:spLocks noGrp="1"/>
          </p:cNvSpPr>
          <p:nvPr>
            <p:ph type="sldNum" sz="quarter" idx="4294967295"/>
          </p:nvPr>
        </p:nvSpPr>
        <p:spPr>
          <a:xfrm>
            <a:off x="11749088" y="6364288"/>
            <a:ext cx="442912" cy="365125"/>
          </a:xfrm>
          <a:prstGeom prst="rect">
            <a:avLst/>
          </a:prstGeom>
        </p:spPr>
        <p:txBody>
          <a:bodyPr/>
          <a:lstStyle/>
          <a:p>
            <a:fld id="{15C9CF00-FB8E-AA48-A2EB-23BCA54F67F0}"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8116439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Tip #3</a:t>
            </a:r>
            <a:endParaRPr lang="en-US" dirty="0"/>
          </a:p>
        </p:txBody>
      </p:sp>
      <p:sp>
        <p:nvSpPr>
          <p:cNvPr id="3" name="Content Placeholder 2">
            <a:extLst>
              <a:ext uri="{FF2B5EF4-FFF2-40B4-BE49-F238E27FC236}">
                <a16:creationId xmlns="" xmlns:a16="http://schemas.microsoft.com/office/drawing/2014/main" id="{599B315D-85ED-F653-7274-F52518CB70B7}"/>
              </a:ext>
            </a:extLst>
          </p:cNvPr>
          <p:cNvSpPr>
            <a:spLocks noGrp="1"/>
          </p:cNvSpPr>
          <p:nvPr>
            <p:ph idx="1"/>
          </p:nvPr>
        </p:nvSpPr>
        <p:spPr>
          <a:xfrm>
            <a:off x="5035642" y="2325744"/>
            <a:ext cx="6934902" cy="5801042"/>
          </a:xfrm>
        </p:spPr>
        <p:txBody>
          <a:bodyPr/>
          <a:lstStyle/>
          <a:p>
            <a:pPr marL="0" indent="0" algn="ctr">
              <a:buNone/>
            </a:pPr>
            <a:r>
              <a:rPr lang="en-US" sz="4000" b="1" dirty="0">
                <a:effectLst/>
                <a:latin typeface="Calibri" panose="020F0502020204030204" pitchFamily="34" charset="0"/>
                <a:ea typeface="Calibri" panose="020F0502020204030204" pitchFamily="34" charset="0"/>
                <a:cs typeface="Times New Roman" panose="02020603050405020304" pitchFamily="18" charset="0"/>
              </a:rPr>
              <a:t>Think About Whether the Focus is on Process or Content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 xmlns:a16="http://schemas.microsoft.com/office/drawing/2014/main" id="{1193646D-53AF-2A91-5389-715F222EC79D}"/>
              </a:ext>
            </a:extLst>
          </p:cNvPr>
          <p:cNvSpPr>
            <a:spLocks noGrp="1"/>
          </p:cNvSpPr>
          <p:nvPr>
            <p:ph type="sldNum" sz="quarter" idx="4294967295"/>
          </p:nvPr>
        </p:nvSpPr>
        <p:spPr>
          <a:xfrm>
            <a:off x="11749088" y="6364288"/>
            <a:ext cx="442912" cy="365125"/>
          </a:xfrm>
          <a:prstGeom prst="rect">
            <a:avLst/>
          </a:prstGeom>
        </p:spPr>
        <p:txBody>
          <a:bodyPr/>
          <a:lstStyle/>
          <a:p>
            <a:fld id="{15C9CF00-FB8E-AA48-A2EB-23BCA54F67F0}"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20859520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Tip #4</a:t>
            </a:r>
            <a:endParaRPr lang="en-US" dirty="0"/>
          </a:p>
        </p:txBody>
      </p:sp>
      <p:sp>
        <p:nvSpPr>
          <p:cNvPr id="3" name="Content Placeholder 2">
            <a:extLst>
              <a:ext uri="{FF2B5EF4-FFF2-40B4-BE49-F238E27FC236}">
                <a16:creationId xmlns="" xmlns:a16="http://schemas.microsoft.com/office/drawing/2014/main" id="{C6765EED-B423-A54A-BE09-F6DF26D31A0C}"/>
              </a:ext>
            </a:extLst>
          </p:cNvPr>
          <p:cNvSpPr>
            <a:spLocks noGrp="1"/>
          </p:cNvSpPr>
          <p:nvPr>
            <p:ph idx="1"/>
          </p:nvPr>
        </p:nvSpPr>
        <p:spPr>
          <a:xfrm>
            <a:off x="5035642" y="1989568"/>
            <a:ext cx="6934902" cy="5801042"/>
          </a:xfrm>
        </p:spPr>
        <p:txBody>
          <a:bodyPr/>
          <a:lstStyle/>
          <a:p>
            <a:pPr marL="0" indent="0" algn="ctr">
              <a:buNone/>
            </a:pPr>
            <a:r>
              <a:rPr lang="en-US" sz="4000" b="1" dirty="0">
                <a:effectLst/>
                <a:latin typeface="Calibri" panose="020F0502020204030204" pitchFamily="34" charset="0"/>
                <a:ea typeface="Calibri" panose="020F0502020204030204" pitchFamily="34" charset="0"/>
                <a:cs typeface="Times New Roman" panose="02020603050405020304" pitchFamily="18" charset="0"/>
              </a:rPr>
              <a:t>Institutional Diversity Matters, Especially for Process-Oriented Submissions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 xmlns:a16="http://schemas.microsoft.com/office/drawing/2014/main" id="{B300EA47-EE31-ADF0-5398-8492AD9E8AFC}"/>
              </a:ext>
            </a:extLst>
          </p:cNvPr>
          <p:cNvSpPr>
            <a:spLocks noGrp="1"/>
          </p:cNvSpPr>
          <p:nvPr>
            <p:ph type="sldNum" sz="quarter" idx="4294967295"/>
          </p:nvPr>
        </p:nvSpPr>
        <p:spPr>
          <a:xfrm>
            <a:off x="11749088" y="6364288"/>
            <a:ext cx="442912" cy="365125"/>
          </a:xfrm>
          <a:prstGeom prst="rect">
            <a:avLst/>
          </a:prstGeom>
        </p:spPr>
        <p:txBody>
          <a:bodyPr/>
          <a:lstStyle/>
          <a:p>
            <a:fld id="{15C9CF00-FB8E-AA48-A2EB-23BCA54F67F0}"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1330835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Tip #5</a:t>
            </a:r>
            <a:endParaRPr lang="en-US" dirty="0"/>
          </a:p>
        </p:txBody>
      </p:sp>
      <p:sp>
        <p:nvSpPr>
          <p:cNvPr id="3" name="Content Placeholder 2">
            <a:extLst>
              <a:ext uri="{FF2B5EF4-FFF2-40B4-BE49-F238E27FC236}">
                <a16:creationId xmlns="" xmlns:a16="http://schemas.microsoft.com/office/drawing/2014/main" id="{6FC6698E-215B-0E42-249F-ACB18EBA7E7D}"/>
              </a:ext>
            </a:extLst>
          </p:cNvPr>
          <p:cNvSpPr>
            <a:spLocks noGrp="1"/>
          </p:cNvSpPr>
          <p:nvPr>
            <p:ph idx="1"/>
          </p:nvPr>
        </p:nvSpPr>
        <p:spPr>
          <a:xfrm>
            <a:off x="5035642" y="2110591"/>
            <a:ext cx="6934902" cy="5801042"/>
          </a:xfrm>
        </p:spPr>
        <p:txBody>
          <a:bodyPr/>
          <a:lstStyle/>
          <a:p>
            <a:pPr marL="0" indent="0" algn="ctr">
              <a:buNone/>
            </a:pPr>
            <a:r>
              <a:rPr lang="en-US" sz="4000" b="1" dirty="0">
                <a:effectLst/>
                <a:latin typeface="Calibri" panose="020F0502020204030204" pitchFamily="34" charset="0"/>
                <a:ea typeface="Calibri" panose="020F0502020204030204" pitchFamily="34" charset="0"/>
                <a:cs typeface="Times New Roman" panose="02020603050405020304" pitchFamily="18" charset="0"/>
              </a:rPr>
              <a:t>Know Your Target Audience and Ensure It Is Large Enough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 xmlns:a16="http://schemas.microsoft.com/office/drawing/2014/main" id="{A00A5A8E-B88B-DDE7-541A-84294AE4EBDA}"/>
              </a:ext>
            </a:extLst>
          </p:cNvPr>
          <p:cNvSpPr>
            <a:spLocks noGrp="1"/>
          </p:cNvSpPr>
          <p:nvPr>
            <p:ph type="sldNum" sz="quarter" idx="4294967295"/>
          </p:nvPr>
        </p:nvSpPr>
        <p:spPr>
          <a:xfrm>
            <a:off x="11749088" y="6364288"/>
            <a:ext cx="442912" cy="365125"/>
          </a:xfrm>
          <a:prstGeom prst="rect">
            <a:avLst/>
          </a:prstGeom>
        </p:spPr>
        <p:txBody>
          <a:bodyPr/>
          <a:lstStyle/>
          <a:p>
            <a:fld id="{15C9CF00-FB8E-AA48-A2EB-23BCA54F67F0}"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11108902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Tip #6</a:t>
            </a:r>
            <a:endParaRPr lang="en-US" dirty="0"/>
          </a:p>
        </p:txBody>
      </p:sp>
      <p:sp>
        <p:nvSpPr>
          <p:cNvPr id="3" name="Content Placeholder 2">
            <a:extLst>
              <a:ext uri="{FF2B5EF4-FFF2-40B4-BE49-F238E27FC236}">
                <a16:creationId xmlns="" xmlns:a16="http://schemas.microsoft.com/office/drawing/2014/main" id="{07339769-D8D3-BC7B-5FDC-DBF54576EF7D}"/>
              </a:ext>
            </a:extLst>
          </p:cNvPr>
          <p:cNvSpPr>
            <a:spLocks noGrp="1"/>
          </p:cNvSpPr>
          <p:nvPr>
            <p:ph idx="1"/>
          </p:nvPr>
        </p:nvSpPr>
        <p:spPr>
          <a:xfrm>
            <a:off x="4814186" y="2204721"/>
            <a:ext cx="6934902" cy="5801042"/>
          </a:xfrm>
        </p:spPr>
        <p:txBody>
          <a:bodyPr/>
          <a:lstStyle/>
          <a:p>
            <a:pPr marL="0" indent="0" algn="ctr">
              <a:buNone/>
            </a:pPr>
            <a:r>
              <a:rPr lang="en-US" sz="4000" b="1" dirty="0">
                <a:effectLst/>
                <a:latin typeface="Calibri" panose="020F0502020204030204" pitchFamily="34" charset="0"/>
                <a:ea typeface="Calibri" panose="020F0502020204030204" pitchFamily="34" charset="0"/>
                <a:cs typeface="Times New Roman" panose="02020603050405020304" pitchFamily="18" charset="0"/>
              </a:rPr>
              <a:t>Think About Co-Presenters Who Bring a Unique Perspective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 xmlns:a16="http://schemas.microsoft.com/office/drawing/2014/main" id="{98969E75-FE6B-B701-860F-D8A1DE76DC49}"/>
              </a:ext>
            </a:extLst>
          </p:cNvPr>
          <p:cNvSpPr>
            <a:spLocks noGrp="1"/>
          </p:cNvSpPr>
          <p:nvPr>
            <p:ph type="sldNum" sz="quarter" idx="4294967295"/>
          </p:nvPr>
        </p:nvSpPr>
        <p:spPr>
          <a:xfrm>
            <a:off x="11749088" y="6364288"/>
            <a:ext cx="442912" cy="365125"/>
          </a:xfrm>
          <a:prstGeom prst="rect">
            <a:avLst/>
          </a:prstGeom>
        </p:spPr>
        <p:txBody>
          <a:bodyPr/>
          <a:lstStyle/>
          <a:p>
            <a:fld id="{15C9CF00-FB8E-AA48-A2EB-23BCA54F67F0}"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2137998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B03622-12DA-AB1B-3CE6-7122A1202A6E}"/>
              </a:ext>
            </a:extLst>
          </p:cNvPr>
          <p:cNvSpPr>
            <a:spLocks noGrp="1"/>
          </p:cNvSpPr>
          <p:nvPr>
            <p:ph type="title"/>
          </p:nvPr>
        </p:nvSpPr>
        <p:spPr/>
        <p:txBody>
          <a:bodyPr>
            <a:normAutofit/>
          </a:bodyPr>
          <a:lstStyle/>
          <a:p>
            <a:pPr>
              <a:lnSpc>
                <a:spcPct val="100000"/>
              </a:lnSpc>
            </a:pPr>
            <a:r>
              <a:rPr lang="en-US" sz="4000" dirty="0">
                <a:latin typeface="Arial" panose="020B0604020202020204" pitchFamily="34" charset="0"/>
                <a:ea typeface="+mn-ea"/>
                <a:cs typeface="Arial" panose="020B0604020202020204" pitchFamily="34" charset="0"/>
              </a:rPr>
              <a:t>Annual Meeting Highlights</a:t>
            </a:r>
            <a:br>
              <a:rPr lang="en-US" sz="4000" dirty="0">
                <a:latin typeface="Arial" panose="020B0604020202020204" pitchFamily="34" charset="0"/>
                <a:ea typeface="+mn-ea"/>
                <a:cs typeface="Arial" panose="020B0604020202020204" pitchFamily="34" charset="0"/>
              </a:rPr>
            </a:br>
            <a:r>
              <a:rPr lang="en-US" sz="2400" i="1" dirty="0">
                <a:solidFill>
                  <a:srgbClr val="BFEEEC"/>
                </a:solidFill>
                <a:latin typeface="Arial" panose="020B0604020202020204" pitchFamily="34" charset="0"/>
                <a:ea typeface="+mn-ea"/>
                <a:cs typeface="Arial" panose="020B0604020202020204" pitchFamily="34" charset="0"/>
              </a:rPr>
              <a:t/>
            </a:r>
            <a:br>
              <a:rPr lang="en-US" sz="2400" i="1" dirty="0">
                <a:solidFill>
                  <a:srgbClr val="BFEEEC"/>
                </a:solidFill>
                <a:latin typeface="Arial" panose="020B0604020202020204" pitchFamily="34" charset="0"/>
                <a:ea typeface="+mn-ea"/>
                <a:cs typeface="Arial" panose="020B0604020202020204" pitchFamily="34" charset="0"/>
              </a:rPr>
            </a:br>
            <a:r>
              <a:rPr lang="en-US" sz="2400" i="1" dirty="0">
                <a:solidFill>
                  <a:srgbClr val="BFEEEC"/>
                </a:solidFill>
                <a:latin typeface="Arial" panose="020B0604020202020204" pitchFamily="34" charset="0"/>
                <a:ea typeface="+mn-ea"/>
                <a:cs typeface="Arial" panose="020B0604020202020204" pitchFamily="34" charset="0"/>
              </a:rPr>
              <a:t/>
            </a:r>
            <a:br>
              <a:rPr lang="en-US" sz="2400" i="1" dirty="0">
                <a:solidFill>
                  <a:srgbClr val="BFEEEC"/>
                </a:solidFill>
                <a:latin typeface="Arial" panose="020B0604020202020204" pitchFamily="34" charset="0"/>
                <a:ea typeface="+mn-ea"/>
                <a:cs typeface="Arial" panose="020B0604020202020204" pitchFamily="34" charset="0"/>
              </a:rPr>
            </a:br>
            <a:r>
              <a:rPr lang="en-US" sz="2800" i="1" dirty="0">
                <a:solidFill>
                  <a:srgbClr val="BFEEEC"/>
                </a:solidFill>
                <a:latin typeface="Arial" panose="020B0604020202020204" pitchFamily="34" charset="0"/>
                <a:ea typeface="+mn-ea"/>
                <a:cs typeface="Arial" panose="020B0604020202020204" pitchFamily="34" charset="0"/>
              </a:rPr>
              <a:t>Promoting Whole Health Through Innovative and Integrative Approaches to </a:t>
            </a:r>
            <a:br>
              <a:rPr lang="en-US" sz="2800" i="1" dirty="0">
                <a:solidFill>
                  <a:srgbClr val="BFEEEC"/>
                </a:solidFill>
                <a:latin typeface="Arial" panose="020B0604020202020204" pitchFamily="34" charset="0"/>
                <a:ea typeface="+mn-ea"/>
                <a:cs typeface="Arial" panose="020B0604020202020204" pitchFamily="34" charset="0"/>
              </a:rPr>
            </a:br>
            <a:r>
              <a:rPr lang="en-US" sz="2800" i="1" dirty="0">
                <a:solidFill>
                  <a:srgbClr val="BFEEEC"/>
                </a:solidFill>
                <a:latin typeface="Arial" panose="020B0604020202020204" pitchFamily="34" charset="0"/>
                <a:ea typeface="+mn-ea"/>
                <a:cs typeface="Arial" panose="020B0604020202020204" pitchFamily="34" charset="0"/>
              </a:rPr>
              <a:t>C-L ‎Psychiatry</a:t>
            </a:r>
          </a:p>
        </p:txBody>
      </p:sp>
      <p:sp>
        <p:nvSpPr>
          <p:cNvPr id="3" name="Content Placeholder 2">
            <a:extLst>
              <a:ext uri="{FF2B5EF4-FFF2-40B4-BE49-F238E27FC236}">
                <a16:creationId xmlns:a16="http://schemas.microsoft.com/office/drawing/2014/main" xmlns="" id="{6F1EEF2E-3006-C76C-71F9-D3B81BDFFFE9}"/>
              </a:ext>
            </a:extLst>
          </p:cNvPr>
          <p:cNvSpPr>
            <a:spLocks noGrp="1"/>
          </p:cNvSpPr>
          <p:nvPr>
            <p:ph idx="4294967295"/>
          </p:nvPr>
        </p:nvSpPr>
        <p:spPr>
          <a:xfrm>
            <a:off x="4785359" y="375920"/>
            <a:ext cx="7160075" cy="6116955"/>
          </a:xfrm>
        </p:spPr>
        <p:txBody>
          <a:bodyPr>
            <a:normAutofit/>
          </a:bodyPr>
          <a:lstStyle/>
          <a:p>
            <a:endParaRPr lang="en-US" dirty="0"/>
          </a:p>
          <a:p>
            <a:pPr>
              <a:spcAft>
                <a:spcPts val="1200"/>
              </a:spcAft>
            </a:pPr>
            <a:r>
              <a:rPr lang="en-US" dirty="0"/>
              <a:t>Live In-Person Meeting and Live-Streamed</a:t>
            </a:r>
          </a:p>
          <a:p>
            <a:pPr>
              <a:spcAft>
                <a:spcPts val="1200"/>
              </a:spcAft>
            </a:pPr>
            <a:r>
              <a:rPr lang="en-US" dirty="0"/>
              <a:t>Excellent lineup of plenary speakers</a:t>
            </a:r>
          </a:p>
          <a:p>
            <a:pPr>
              <a:spcAft>
                <a:spcPts val="1200"/>
              </a:spcAft>
            </a:pPr>
            <a:r>
              <a:rPr lang="en-US" dirty="0"/>
              <a:t>Research colloquium, APP Course, Debate</a:t>
            </a:r>
          </a:p>
          <a:p>
            <a:pPr>
              <a:spcAft>
                <a:spcPts val="1200"/>
              </a:spcAft>
            </a:pPr>
            <a:r>
              <a:rPr lang="en-US" dirty="0"/>
              <a:t>NEW!  </a:t>
            </a:r>
            <a:r>
              <a:rPr lang="en-US" i="1" dirty="0"/>
              <a:t>Advocacy Skills for Physicians: Leading Change in the Practice of Medicine</a:t>
            </a:r>
          </a:p>
          <a:p>
            <a:pPr lvl="2">
              <a:spcAft>
                <a:spcPts val="1200"/>
              </a:spcAft>
            </a:pPr>
            <a:r>
              <a:rPr lang="en-US" dirty="0"/>
              <a:t>Pre-conference course free for ACLP members</a:t>
            </a:r>
          </a:p>
          <a:p>
            <a:pPr>
              <a:spcAft>
                <a:spcPts val="1200"/>
              </a:spcAft>
            </a:pPr>
            <a:r>
              <a:rPr lang="en-US" dirty="0"/>
              <a:t>NEW! Awards Toast</a:t>
            </a:r>
          </a:p>
          <a:p>
            <a:pPr>
              <a:spcAft>
                <a:spcPts val="1200"/>
              </a:spcAft>
            </a:pPr>
            <a:r>
              <a:rPr lang="en-US" dirty="0"/>
              <a:t>Opportunities for Mentorship, Networking, Socializing</a:t>
            </a:r>
          </a:p>
        </p:txBody>
      </p:sp>
      <p:pic>
        <p:nvPicPr>
          <p:cNvPr id="4" name="Picture 3" descr="A black background with white text and green text&#10;&#10;Description automatically generated">
            <a:extLst>
              <a:ext uri="{FF2B5EF4-FFF2-40B4-BE49-F238E27FC236}">
                <a16:creationId xmlns:a16="http://schemas.microsoft.com/office/drawing/2014/main" xmlns="" id="{3424C02C-EB35-C78C-6544-EE23D31E0BFB}"/>
              </a:ext>
            </a:extLst>
          </p:cNvPr>
          <p:cNvPicPr>
            <a:picLocks noChangeAspect="1"/>
          </p:cNvPicPr>
          <p:nvPr/>
        </p:nvPicPr>
        <p:blipFill rotWithShape="1">
          <a:blip r:embed="rId2"/>
          <a:srcRect t="83253"/>
          <a:stretch/>
        </p:blipFill>
        <p:spPr>
          <a:xfrm>
            <a:off x="492693" y="1802293"/>
            <a:ext cx="4498340" cy="301803"/>
          </a:xfrm>
          <a:prstGeom prst="rect">
            <a:avLst/>
          </a:prstGeom>
        </p:spPr>
      </p:pic>
    </p:spTree>
    <p:extLst>
      <p:ext uri="{BB962C8B-B14F-4D97-AF65-F5344CB8AC3E}">
        <p14:creationId xmlns:p14="http://schemas.microsoft.com/office/powerpoint/2010/main" val="19962466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Tip #7</a:t>
            </a:r>
            <a:endParaRPr lang="en-US" dirty="0"/>
          </a:p>
        </p:txBody>
      </p:sp>
      <p:sp>
        <p:nvSpPr>
          <p:cNvPr id="3" name="Content Placeholder 2">
            <a:extLst>
              <a:ext uri="{FF2B5EF4-FFF2-40B4-BE49-F238E27FC236}">
                <a16:creationId xmlns="" xmlns:a16="http://schemas.microsoft.com/office/drawing/2014/main" id="{AAA91461-6F53-AC0E-5918-E8EB4AE0AA44}"/>
              </a:ext>
            </a:extLst>
          </p:cNvPr>
          <p:cNvSpPr>
            <a:spLocks noGrp="1"/>
          </p:cNvSpPr>
          <p:nvPr>
            <p:ph idx="1"/>
          </p:nvPr>
        </p:nvSpPr>
        <p:spPr>
          <a:xfrm>
            <a:off x="4814186" y="2204721"/>
            <a:ext cx="6934902" cy="5801042"/>
          </a:xfrm>
        </p:spPr>
        <p:txBody>
          <a:bodyPr/>
          <a:lstStyle/>
          <a:p>
            <a:pPr marL="0" indent="0" algn="ctr">
              <a:buNone/>
            </a:pPr>
            <a:r>
              <a:rPr lang="en-US" sz="4000" b="1" dirty="0">
                <a:effectLst/>
                <a:latin typeface="Calibri" panose="020F0502020204030204" pitchFamily="34" charset="0"/>
                <a:ea typeface="Calibri" panose="020F0502020204030204" pitchFamily="34" charset="0"/>
                <a:cs typeface="Times New Roman" panose="02020603050405020304" pitchFamily="18" charset="0"/>
              </a:rPr>
              <a:t>Consider Sponsorship from SIGs or Committees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 xmlns:a16="http://schemas.microsoft.com/office/drawing/2014/main" id="{A2150B4B-E9DF-8C1E-26C5-447399255F87}"/>
              </a:ext>
            </a:extLst>
          </p:cNvPr>
          <p:cNvSpPr>
            <a:spLocks noGrp="1"/>
          </p:cNvSpPr>
          <p:nvPr>
            <p:ph type="sldNum" sz="quarter" idx="4294967295"/>
          </p:nvPr>
        </p:nvSpPr>
        <p:spPr>
          <a:xfrm>
            <a:off x="11749088" y="6364288"/>
            <a:ext cx="442912" cy="365125"/>
          </a:xfrm>
          <a:prstGeom prst="rect">
            <a:avLst/>
          </a:prstGeom>
        </p:spPr>
        <p:txBody>
          <a:bodyPr/>
          <a:lstStyle/>
          <a:p>
            <a:fld id="{15C9CF00-FB8E-AA48-A2EB-23BCA54F67F0}"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9815337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Tip #8</a:t>
            </a:r>
            <a:endParaRPr lang="en-US" dirty="0"/>
          </a:p>
        </p:txBody>
      </p:sp>
      <p:sp>
        <p:nvSpPr>
          <p:cNvPr id="3" name="Content Placeholder 2">
            <a:extLst>
              <a:ext uri="{FF2B5EF4-FFF2-40B4-BE49-F238E27FC236}">
                <a16:creationId xmlns="" xmlns:a16="http://schemas.microsoft.com/office/drawing/2014/main" id="{02B7E7F6-AAC5-1416-A58D-687A452FD3E6}"/>
              </a:ext>
            </a:extLst>
          </p:cNvPr>
          <p:cNvSpPr>
            <a:spLocks noGrp="1"/>
          </p:cNvSpPr>
          <p:nvPr>
            <p:ph idx="1"/>
          </p:nvPr>
        </p:nvSpPr>
        <p:spPr>
          <a:xfrm>
            <a:off x="4918120" y="2016463"/>
            <a:ext cx="6934902" cy="5801042"/>
          </a:xfrm>
        </p:spPr>
        <p:txBody>
          <a:bodyPr/>
          <a:lstStyle/>
          <a:p>
            <a:pPr marL="0" indent="0" algn="ctr">
              <a:buNone/>
            </a:pPr>
            <a:r>
              <a:rPr lang="en-US" sz="4000" b="1" dirty="0">
                <a:effectLst/>
                <a:latin typeface="Calibri" panose="020F0502020204030204" pitchFamily="34" charset="0"/>
                <a:ea typeface="Calibri" panose="020F0502020204030204" pitchFamily="34" charset="0"/>
                <a:cs typeface="Times New Roman" panose="02020603050405020304" pitchFamily="18" charset="0"/>
              </a:rPr>
              <a:t>Allow the Reviewer to Picture What is Actually Going to Happen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 xmlns:a16="http://schemas.microsoft.com/office/drawing/2014/main" id="{038D084F-6590-6AE5-71FC-1313555B85B0}"/>
              </a:ext>
            </a:extLst>
          </p:cNvPr>
          <p:cNvSpPr>
            <a:spLocks noGrp="1"/>
          </p:cNvSpPr>
          <p:nvPr>
            <p:ph type="sldNum" sz="quarter" idx="4294967295"/>
          </p:nvPr>
        </p:nvSpPr>
        <p:spPr>
          <a:xfrm>
            <a:off x="11749088" y="6364288"/>
            <a:ext cx="442912" cy="365125"/>
          </a:xfrm>
          <a:prstGeom prst="rect">
            <a:avLst/>
          </a:prstGeom>
        </p:spPr>
        <p:txBody>
          <a:bodyPr/>
          <a:lstStyle/>
          <a:p>
            <a:fld id="{15C9CF00-FB8E-AA48-A2EB-23BCA54F67F0}"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19567009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Tip #9</a:t>
            </a:r>
            <a:endParaRPr lang="en-US" dirty="0"/>
          </a:p>
        </p:txBody>
      </p:sp>
      <p:sp>
        <p:nvSpPr>
          <p:cNvPr id="3" name="Content Placeholder 2">
            <a:extLst>
              <a:ext uri="{FF2B5EF4-FFF2-40B4-BE49-F238E27FC236}">
                <a16:creationId xmlns="" xmlns:a16="http://schemas.microsoft.com/office/drawing/2014/main" id="{1D9B8D85-BD9E-0442-CB1A-E47D81809869}"/>
              </a:ext>
            </a:extLst>
          </p:cNvPr>
          <p:cNvSpPr>
            <a:spLocks noGrp="1"/>
          </p:cNvSpPr>
          <p:nvPr>
            <p:ph idx="1"/>
          </p:nvPr>
        </p:nvSpPr>
        <p:spPr>
          <a:xfrm>
            <a:off x="4931567" y="1922332"/>
            <a:ext cx="6934902" cy="5801042"/>
          </a:xfrm>
        </p:spPr>
        <p:txBody>
          <a:bodyPr/>
          <a:lstStyle/>
          <a:p>
            <a:pPr marL="0" indent="0" algn="ctr">
              <a:buNone/>
            </a:pPr>
            <a:r>
              <a:rPr lang="en-US" sz="4000" b="1" dirty="0">
                <a:effectLst/>
                <a:latin typeface="Calibri" panose="020F0502020204030204" pitchFamily="34" charset="0"/>
                <a:ea typeface="Calibri" panose="020F0502020204030204" pitchFamily="34" charset="0"/>
                <a:cs typeface="Times New Roman" panose="02020603050405020304" pitchFamily="18" charset="0"/>
              </a:rPr>
              <a:t>Think About Creative Ways to Engage the Audience but Don’t Get Too Creative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 xmlns:a16="http://schemas.microsoft.com/office/drawing/2014/main" id="{1C3FBA74-9C78-CBCD-2BAE-D4656007C04D}"/>
              </a:ext>
            </a:extLst>
          </p:cNvPr>
          <p:cNvSpPr>
            <a:spLocks noGrp="1"/>
          </p:cNvSpPr>
          <p:nvPr>
            <p:ph type="sldNum" sz="quarter" idx="4294967295"/>
          </p:nvPr>
        </p:nvSpPr>
        <p:spPr>
          <a:xfrm>
            <a:off x="11749088" y="6364288"/>
            <a:ext cx="442912" cy="365125"/>
          </a:xfrm>
          <a:prstGeom prst="rect">
            <a:avLst/>
          </a:prstGeom>
        </p:spPr>
        <p:txBody>
          <a:bodyPr/>
          <a:lstStyle/>
          <a:p>
            <a:fld id="{15C9CF00-FB8E-AA48-A2EB-23BCA54F67F0}"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18785317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Tip #10</a:t>
            </a:r>
            <a:endParaRPr lang="en-US" dirty="0"/>
          </a:p>
        </p:txBody>
      </p:sp>
      <p:sp>
        <p:nvSpPr>
          <p:cNvPr id="3" name="Content Placeholder 2">
            <a:extLst>
              <a:ext uri="{FF2B5EF4-FFF2-40B4-BE49-F238E27FC236}">
                <a16:creationId xmlns="" xmlns:a16="http://schemas.microsoft.com/office/drawing/2014/main" id="{DE302226-F51A-1182-FD70-31E73C8C1420}"/>
              </a:ext>
            </a:extLst>
          </p:cNvPr>
          <p:cNvSpPr>
            <a:spLocks noGrp="1"/>
          </p:cNvSpPr>
          <p:nvPr>
            <p:ph idx="1"/>
          </p:nvPr>
        </p:nvSpPr>
        <p:spPr>
          <a:xfrm>
            <a:off x="5035642" y="2150932"/>
            <a:ext cx="6934902" cy="5801042"/>
          </a:xfrm>
        </p:spPr>
        <p:txBody>
          <a:bodyPr/>
          <a:lstStyle/>
          <a:p>
            <a:pPr marL="0" indent="0" algn="ctr">
              <a:buNone/>
            </a:pPr>
            <a:r>
              <a:rPr lang="en-US" sz="4000" b="1" dirty="0">
                <a:effectLst/>
                <a:latin typeface="Calibri" panose="020F0502020204030204" pitchFamily="34" charset="0"/>
                <a:ea typeface="Calibri" panose="020F0502020204030204" pitchFamily="34" charset="0"/>
                <a:cs typeface="Times New Roman" panose="02020603050405020304" pitchFamily="18" charset="0"/>
              </a:rPr>
              <a:t>Consider Abstract Submission as a Form of Mentorship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 xmlns:a16="http://schemas.microsoft.com/office/drawing/2014/main" id="{3DEDC9F2-B1C4-E758-1078-7599EB349E67}"/>
              </a:ext>
            </a:extLst>
          </p:cNvPr>
          <p:cNvSpPr>
            <a:spLocks noGrp="1"/>
          </p:cNvSpPr>
          <p:nvPr>
            <p:ph type="sldNum" sz="quarter" idx="4294967295"/>
          </p:nvPr>
        </p:nvSpPr>
        <p:spPr>
          <a:xfrm>
            <a:off x="11749088" y="6364288"/>
            <a:ext cx="442912" cy="365125"/>
          </a:xfrm>
          <a:prstGeom prst="rect">
            <a:avLst/>
          </a:prstGeom>
        </p:spPr>
        <p:txBody>
          <a:bodyPr/>
          <a:lstStyle/>
          <a:p>
            <a:fld id="{15C9CF00-FB8E-AA48-A2EB-23BCA54F67F0}"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3460634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B03622-12DA-AB1B-3CE6-7122A1202A6E}"/>
              </a:ext>
            </a:extLst>
          </p:cNvPr>
          <p:cNvSpPr>
            <a:spLocks noGrp="1"/>
          </p:cNvSpPr>
          <p:nvPr>
            <p:ph type="title"/>
          </p:nvPr>
        </p:nvSpPr>
        <p:spPr/>
        <p:txBody>
          <a:bodyPr>
            <a:normAutofit/>
          </a:bodyPr>
          <a:lstStyle/>
          <a:p>
            <a:pPr>
              <a:lnSpc>
                <a:spcPct val="100000"/>
              </a:lnSpc>
            </a:pPr>
            <a:r>
              <a:rPr lang="en-US" sz="4000" dirty="0">
                <a:latin typeface="Arial" panose="020B0604020202020204" pitchFamily="34" charset="0"/>
                <a:ea typeface="+mn-ea"/>
                <a:cs typeface="Arial" panose="020B0604020202020204" pitchFamily="34" charset="0"/>
              </a:rPr>
              <a:t>Annual Meeting Submissions</a:t>
            </a:r>
            <a:br>
              <a:rPr lang="en-US" sz="4000" dirty="0">
                <a:latin typeface="Arial" panose="020B0604020202020204" pitchFamily="34" charset="0"/>
                <a:ea typeface="+mn-ea"/>
                <a:cs typeface="Arial" panose="020B0604020202020204" pitchFamily="34" charset="0"/>
              </a:rPr>
            </a:br>
            <a:r>
              <a:rPr lang="en-US" sz="2400" i="1" dirty="0">
                <a:solidFill>
                  <a:srgbClr val="BFEEEC"/>
                </a:solidFill>
                <a:latin typeface="Arial" panose="020B0604020202020204" pitchFamily="34" charset="0"/>
                <a:ea typeface="+mn-ea"/>
                <a:cs typeface="Arial" panose="020B0604020202020204" pitchFamily="34" charset="0"/>
              </a:rPr>
              <a:t/>
            </a:r>
            <a:br>
              <a:rPr lang="en-US" sz="2400" i="1" dirty="0">
                <a:solidFill>
                  <a:srgbClr val="BFEEEC"/>
                </a:solidFill>
                <a:latin typeface="Arial" panose="020B0604020202020204" pitchFamily="34" charset="0"/>
                <a:ea typeface="+mn-ea"/>
                <a:cs typeface="Arial" panose="020B0604020202020204" pitchFamily="34" charset="0"/>
              </a:rPr>
            </a:br>
            <a:r>
              <a:rPr lang="en-US" sz="2400" i="1" dirty="0">
                <a:solidFill>
                  <a:srgbClr val="BFEEEC"/>
                </a:solidFill>
                <a:latin typeface="Arial" panose="020B0604020202020204" pitchFamily="34" charset="0"/>
                <a:ea typeface="+mn-ea"/>
                <a:cs typeface="Arial" panose="020B0604020202020204" pitchFamily="34" charset="0"/>
              </a:rPr>
              <a:t/>
            </a:r>
            <a:br>
              <a:rPr lang="en-US" sz="2400" i="1" dirty="0">
                <a:solidFill>
                  <a:srgbClr val="BFEEEC"/>
                </a:solidFill>
                <a:latin typeface="Arial" panose="020B0604020202020204" pitchFamily="34" charset="0"/>
                <a:ea typeface="+mn-ea"/>
                <a:cs typeface="Arial" panose="020B0604020202020204" pitchFamily="34" charset="0"/>
              </a:rPr>
            </a:br>
            <a:r>
              <a:rPr lang="en-US" sz="2800" i="1" dirty="0">
                <a:solidFill>
                  <a:srgbClr val="BFEEEC"/>
                </a:solidFill>
                <a:latin typeface="Arial" panose="020B0604020202020204" pitchFamily="34" charset="0"/>
                <a:ea typeface="+mn-ea"/>
                <a:cs typeface="Arial" panose="020B0604020202020204" pitchFamily="34" charset="0"/>
              </a:rPr>
              <a:t>Promoting Whole Health Through Innovative and Integrative Approaches to </a:t>
            </a:r>
            <a:br>
              <a:rPr lang="en-US" sz="2800" i="1" dirty="0">
                <a:solidFill>
                  <a:srgbClr val="BFEEEC"/>
                </a:solidFill>
                <a:latin typeface="Arial" panose="020B0604020202020204" pitchFamily="34" charset="0"/>
                <a:ea typeface="+mn-ea"/>
                <a:cs typeface="Arial" panose="020B0604020202020204" pitchFamily="34" charset="0"/>
              </a:rPr>
            </a:br>
            <a:r>
              <a:rPr lang="en-US" sz="2800" i="1" dirty="0">
                <a:solidFill>
                  <a:srgbClr val="BFEEEC"/>
                </a:solidFill>
                <a:latin typeface="Arial" panose="020B0604020202020204" pitchFamily="34" charset="0"/>
                <a:ea typeface="+mn-ea"/>
                <a:cs typeface="Arial" panose="020B0604020202020204" pitchFamily="34" charset="0"/>
              </a:rPr>
              <a:t>C-L ‎Psychiatry</a:t>
            </a:r>
          </a:p>
        </p:txBody>
      </p:sp>
      <p:sp>
        <p:nvSpPr>
          <p:cNvPr id="3" name="Content Placeholder 2">
            <a:extLst>
              <a:ext uri="{FF2B5EF4-FFF2-40B4-BE49-F238E27FC236}">
                <a16:creationId xmlns:a16="http://schemas.microsoft.com/office/drawing/2014/main" xmlns="" id="{6F1EEF2E-3006-C76C-71F9-D3B81BDFFFE9}"/>
              </a:ext>
            </a:extLst>
          </p:cNvPr>
          <p:cNvSpPr>
            <a:spLocks noGrp="1"/>
          </p:cNvSpPr>
          <p:nvPr>
            <p:ph idx="4294967295"/>
          </p:nvPr>
        </p:nvSpPr>
        <p:spPr>
          <a:xfrm>
            <a:off x="4785359" y="375920"/>
            <a:ext cx="7160075" cy="6116955"/>
          </a:xfrm>
        </p:spPr>
        <p:txBody>
          <a:bodyPr>
            <a:normAutofit lnSpcReduction="10000"/>
          </a:bodyPr>
          <a:lstStyle/>
          <a:p>
            <a:endParaRPr lang="en-US" dirty="0"/>
          </a:p>
          <a:p>
            <a:r>
              <a:rPr lang="en-US" dirty="0"/>
              <a:t>NEW!  More general sessions, oral papers, and posters = More abstracts accepted</a:t>
            </a:r>
          </a:p>
          <a:p>
            <a:endParaRPr lang="en-US" dirty="0"/>
          </a:p>
          <a:p>
            <a:r>
              <a:rPr lang="en-US" dirty="0"/>
              <a:t>All submissions require DEIA statement</a:t>
            </a:r>
          </a:p>
          <a:p>
            <a:pPr lvl="1"/>
            <a:r>
              <a:rPr lang="en-US" dirty="0"/>
              <a:t>Considered in assessing overall quality</a:t>
            </a:r>
          </a:p>
          <a:p>
            <a:endParaRPr lang="en-US" sz="2200" dirty="0"/>
          </a:p>
          <a:p>
            <a:r>
              <a:rPr lang="en-US" sz="2200" dirty="0"/>
              <a:t>NEW! Oral Papers can be live (in-person) or recorded</a:t>
            </a:r>
          </a:p>
          <a:p>
            <a:r>
              <a:rPr lang="en-US" sz="2200" dirty="0"/>
              <a:t>NEW! Max. 1 accepted poster per presenting author</a:t>
            </a:r>
          </a:p>
          <a:p>
            <a:pPr marL="0" indent="0">
              <a:buNone/>
            </a:pPr>
            <a:endParaRPr lang="en-US" sz="2200" dirty="0"/>
          </a:p>
          <a:p>
            <a:r>
              <a:rPr lang="en-US" dirty="0"/>
              <a:t>General Sessions </a:t>
            </a:r>
            <a:r>
              <a:rPr lang="en-US" sz="1400" dirty="0"/>
              <a:t>(previously “workshops and symposia”)</a:t>
            </a:r>
          </a:p>
          <a:p>
            <a:pPr lvl="1"/>
            <a:r>
              <a:rPr lang="en-US" dirty="0"/>
              <a:t>75 minutes in length with a maximum of 4 speakers</a:t>
            </a:r>
          </a:p>
          <a:p>
            <a:pPr lvl="1"/>
            <a:r>
              <a:rPr lang="en-US" dirty="0"/>
              <a:t>Educational strategies should match the session’s objectives</a:t>
            </a:r>
          </a:p>
          <a:p>
            <a:pPr lvl="2"/>
            <a:r>
              <a:rPr lang="en-US" dirty="0"/>
              <a:t>Examples: Knowledge transfer – lecture or panel, etc.			Skills – interactive activities or role play, etc.</a:t>
            </a:r>
          </a:p>
        </p:txBody>
      </p:sp>
      <p:pic>
        <p:nvPicPr>
          <p:cNvPr id="4" name="Picture 3" descr="A black background with white text and green text&#10;&#10;Description automatically generated">
            <a:extLst>
              <a:ext uri="{FF2B5EF4-FFF2-40B4-BE49-F238E27FC236}">
                <a16:creationId xmlns:a16="http://schemas.microsoft.com/office/drawing/2014/main" xmlns="" id="{3424C02C-EB35-C78C-6544-EE23D31E0BFB}"/>
              </a:ext>
            </a:extLst>
          </p:cNvPr>
          <p:cNvPicPr>
            <a:picLocks noChangeAspect="1"/>
          </p:cNvPicPr>
          <p:nvPr/>
        </p:nvPicPr>
        <p:blipFill rotWithShape="1">
          <a:blip r:embed="rId2"/>
          <a:srcRect t="83253"/>
          <a:stretch/>
        </p:blipFill>
        <p:spPr>
          <a:xfrm>
            <a:off x="492693" y="1802293"/>
            <a:ext cx="4498340" cy="301803"/>
          </a:xfrm>
          <a:prstGeom prst="rect">
            <a:avLst/>
          </a:prstGeom>
        </p:spPr>
      </p:pic>
    </p:spTree>
    <p:extLst>
      <p:ext uri="{BB962C8B-B14F-4D97-AF65-F5344CB8AC3E}">
        <p14:creationId xmlns:p14="http://schemas.microsoft.com/office/powerpoint/2010/main" val="718386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2D671-A2FF-46FC-5E65-BB25F74519D1}"/>
              </a:ext>
            </a:extLst>
          </p:cNvPr>
          <p:cNvSpPr>
            <a:spLocks noGrp="1"/>
          </p:cNvSpPr>
          <p:nvPr>
            <p:ph type="title"/>
          </p:nvPr>
        </p:nvSpPr>
        <p:spPr/>
        <p:txBody>
          <a:bodyPr>
            <a:normAutofit fontScale="90000"/>
          </a:bodyPr>
          <a:lstStyle/>
          <a:p>
            <a:r>
              <a:rPr lang="en-US" dirty="0"/>
              <a:t>Best Practices: </a:t>
            </a:r>
            <a:br>
              <a:rPr lang="en-US" dirty="0"/>
            </a:br>
            <a:r>
              <a:rPr lang="en-US" dirty="0"/>
              <a:t>Poster and </a:t>
            </a:r>
            <a:br>
              <a:rPr lang="en-US" dirty="0"/>
            </a:br>
            <a:r>
              <a:rPr lang="en-US" dirty="0"/>
              <a:t>Brief Oral Papers Submissions</a:t>
            </a:r>
            <a:endParaRPr lang="en-US" dirty="0"/>
          </a:p>
        </p:txBody>
      </p:sp>
      <p:sp>
        <p:nvSpPr>
          <p:cNvPr id="3" name="Content Placeholder 2">
            <a:extLst>
              <a:ext uri="{FF2B5EF4-FFF2-40B4-BE49-F238E27FC236}">
                <a16:creationId xmlns:a16="http://schemas.microsoft.com/office/drawing/2014/main" xmlns="" id="{474AD3BF-12BA-91D9-5ADA-47DE4322E940}"/>
              </a:ext>
            </a:extLst>
          </p:cNvPr>
          <p:cNvSpPr>
            <a:spLocks noGrp="1"/>
          </p:cNvSpPr>
          <p:nvPr>
            <p:ph idx="1"/>
          </p:nvPr>
        </p:nvSpPr>
        <p:spPr>
          <a:xfrm>
            <a:off x="3923222" y="3674632"/>
            <a:ext cx="7916353" cy="2747963"/>
          </a:xfrm>
        </p:spPr>
        <p:txBody>
          <a:bodyPr/>
          <a:lstStyle/>
          <a:p>
            <a:pPr>
              <a:lnSpc>
                <a:spcPct val="80000"/>
              </a:lnSpc>
              <a:spcBef>
                <a:spcPts val="0"/>
              </a:spcBef>
              <a:buClr>
                <a:schemeClr val="dk1"/>
              </a:buClr>
              <a:buSzPts val="1100"/>
            </a:pPr>
            <a:r>
              <a:rPr lang="en-US" dirty="0"/>
              <a:t>Michael J Peterson, MD, PhD, FACLP, </a:t>
            </a:r>
            <a:r>
              <a:rPr lang="en-US" dirty="0" smtClean="0"/>
              <a:t>DFAPA</a:t>
            </a:r>
          </a:p>
          <a:p>
            <a:pPr lvl="1"/>
            <a:r>
              <a:rPr lang="en-US" dirty="0" smtClean="0"/>
              <a:t>Chair </a:t>
            </a:r>
            <a:r>
              <a:rPr lang="en-US" dirty="0"/>
              <a:t>–  Oral Papers and Posters Subcommittee</a:t>
            </a:r>
          </a:p>
          <a:p>
            <a:pPr lvl="1"/>
            <a:r>
              <a:rPr lang="en-US" sz="1800" i="1" dirty="0"/>
              <a:t>University of Wisconsin - School of Medicine and Public Health</a:t>
            </a:r>
          </a:p>
          <a:p>
            <a:pPr lvl="1"/>
            <a:endParaRPr lang="en-US" dirty="0" smtClean="0"/>
          </a:p>
        </p:txBody>
      </p:sp>
    </p:spTree>
    <p:extLst>
      <p:ext uri="{BB962C8B-B14F-4D97-AF65-F5344CB8AC3E}">
        <p14:creationId xmlns:p14="http://schemas.microsoft.com/office/powerpoint/2010/main" val="380432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8"/>
          <p:cNvSpPr txBox="1">
            <a:spLocks noGrp="1"/>
          </p:cNvSpPr>
          <p:nvPr>
            <p:ph type="title"/>
          </p:nvPr>
        </p:nvSpPr>
        <p:spPr>
          <a:xfrm>
            <a:off x="396239" y="797921"/>
            <a:ext cx="11479279" cy="1174717"/>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Presentation Formats</a:t>
            </a:r>
            <a:endParaRPr sz="3600" dirty="0"/>
          </a:p>
        </p:txBody>
      </p:sp>
      <p:sp>
        <p:nvSpPr>
          <p:cNvPr id="75" name="Google Shape;75;p8"/>
          <p:cNvSpPr txBox="1">
            <a:spLocks noGrp="1"/>
          </p:cNvSpPr>
          <p:nvPr>
            <p:ph idx="1"/>
          </p:nvPr>
        </p:nvSpPr>
        <p:spPr>
          <a:xfrm>
            <a:off x="416559" y="1751320"/>
            <a:ext cx="11665849" cy="4978093"/>
          </a:xfrm>
          <a:prstGeom prst="rect">
            <a:avLst/>
          </a:prstGeom>
        </p:spPr>
        <p:txBody>
          <a:bodyPr spcFirstLastPara="1" wrap="square" lIns="91425" tIns="45700" rIns="91425" bIns="45700" anchor="t" anchorCtr="0">
            <a:noAutofit/>
          </a:bodyPr>
          <a:lstStyle/>
          <a:p>
            <a:r>
              <a:rPr lang="en-US" sz="2400" dirty="0"/>
              <a:t>Brief Oral Papers (BOPs):</a:t>
            </a:r>
          </a:p>
          <a:p>
            <a:pPr marL="876300" lvl="1" indent="-342900">
              <a:spcBef>
                <a:spcPts val="480"/>
              </a:spcBef>
              <a:buSzPts val="2400"/>
            </a:pPr>
            <a:r>
              <a:rPr lang="en-US" sz="2000" dirty="0"/>
              <a:t>Short (~10 minute) presentation by a single presenter</a:t>
            </a:r>
          </a:p>
          <a:p>
            <a:pPr marL="876300" lvl="1" indent="-342900">
              <a:spcBef>
                <a:spcPts val="480"/>
              </a:spcBef>
              <a:buSzPts val="2400"/>
            </a:pPr>
            <a:r>
              <a:rPr lang="en-US" sz="2000" dirty="0"/>
              <a:t>Didactic/PowerPoint presentation by primary presenter	</a:t>
            </a:r>
          </a:p>
          <a:p>
            <a:pPr marL="876300" lvl="1" indent="-342900">
              <a:spcBef>
                <a:spcPts val="480"/>
              </a:spcBef>
              <a:buSzPts val="2400"/>
            </a:pPr>
            <a:r>
              <a:rPr lang="en-US" sz="2000" dirty="0"/>
              <a:t>Talks are grouped by topic</a:t>
            </a:r>
          </a:p>
          <a:p>
            <a:pPr marL="876300" lvl="1" indent="-342900">
              <a:spcBef>
                <a:spcPts val="480"/>
              </a:spcBef>
              <a:buSzPts val="2400"/>
            </a:pPr>
            <a:r>
              <a:rPr lang="en-US" sz="2000" dirty="0"/>
              <a:t>Moderator leads the session; introduces presentations and determines format/time for discussion component.</a:t>
            </a:r>
          </a:p>
          <a:p>
            <a:pPr marL="876300" lvl="1" indent="-342900">
              <a:spcBef>
                <a:spcPts val="480"/>
              </a:spcBef>
              <a:buSzPts val="2400"/>
            </a:pPr>
            <a:r>
              <a:rPr lang="en-US" dirty="0">
                <a:highlight>
                  <a:srgbClr val="FFFF00"/>
                </a:highlight>
              </a:rPr>
              <a:t>NEW for 2024</a:t>
            </a:r>
            <a:r>
              <a:rPr lang="en-US" dirty="0"/>
              <a:t>, presenters have the option for either live/in-person </a:t>
            </a:r>
            <a:r>
              <a:rPr lang="en-US" b="1" dirty="0"/>
              <a:t>or</a:t>
            </a:r>
            <a:r>
              <a:rPr lang="en-US" dirty="0"/>
              <a:t> recorded ‎presentations.</a:t>
            </a:r>
            <a:endParaRPr lang="en-US" sz="2000" dirty="0"/>
          </a:p>
          <a:p>
            <a:r>
              <a:rPr lang="en-US" sz="2400" dirty="0"/>
              <a:t>Poster:</a:t>
            </a:r>
          </a:p>
          <a:p>
            <a:pPr lvl="1"/>
            <a:r>
              <a:rPr lang="en-US" sz="2000" dirty="0"/>
              <a:t>Work presented on a printed format</a:t>
            </a:r>
          </a:p>
          <a:p>
            <a:pPr lvl="1"/>
            <a:r>
              <a:rPr lang="en-US" sz="2000" dirty="0"/>
              <a:t>In person presentation at the Meeting Poster Session</a:t>
            </a:r>
          </a:p>
          <a:p>
            <a:pPr lvl="1"/>
            <a:r>
              <a:rPr lang="en-US" sz="2000" dirty="0"/>
              <a:t>Generally includes structured sections</a:t>
            </a:r>
          </a:p>
          <a:p>
            <a:pPr lvl="2"/>
            <a:r>
              <a:rPr lang="en-US" sz="1800" dirty="0"/>
              <a:t>Abstract, Background, Methods, Results, Discussion/Conclusion</a:t>
            </a:r>
          </a:p>
          <a:p>
            <a:pPr lvl="1"/>
            <a:r>
              <a:rPr lang="en-US" sz="2000" dirty="0"/>
              <a:t>Useful to link to additional material online (e.g. – include a QR code on poster)</a:t>
            </a:r>
          </a:p>
          <a:p>
            <a:pPr lvl="1"/>
            <a:endParaRPr lang="en-US" sz="2000" dirty="0"/>
          </a:p>
          <a:p>
            <a:pPr lvl="1"/>
            <a:endParaRPr lang="en-US" sz="2000" dirty="0"/>
          </a:p>
          <a:p>
            <a:pPr lvl="1" indent="-381000">
              <a:spcBef>
                <a:spcPts val="480"/>
              </a:spcBef>
              <a:buSzPts val="2400"/>
              <a:buChar char="▪"/>
            </a:pPr>
            <a:endParaRPr sz="2000" dirty="0"/>
          </a:p>
          <a:p>
            <a:pPr marL="0" lvl="0" indent="0" algn="l" rtl="0">
              <a:spcBef>
                <a:spcPts val="480"/>
              </a:spcBef>
              <a:spcAft>
                <a:spcPts val="0"/>
              </a:spcAft>
              <a:buNone/>
            </a:pPr>
            <a:endParaRPr sz="2400" dirty="0"/>
          </a:p>
        </p:txBody>
      </p:sp>
      <p:sp>
        <p:nvSpPr>
          <p:cNvPr id="76" name="Google Shape;76;p8"/>
          <p:cNvSpPr txBox="1">
            <a:spLocks noGrp="1"/>
          </p:cNvSpPr>
          <p:nvPr>
            <p:ph type="sldNum" sz="quarter" idx="4294967295"/>
          </p:nvPr>
        </p:nvSpPr>
        <p:spPr>
          <a:xfrm>
            <a:off x="11749088" y="6364288"/>
            <a:ext cx="442912"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8</a:t>
            </a:fld>
            <a:endParaRPr/>
          </a:p>
        </p:txBody>
      </p:sp>
    </p:spTree>
    <p:extLst>
      <p:ext uri="{BB962C8B-B14F-4D97-AF65-F5344CB8AC3E}">
        <p14:creationId xmlns:p14="http://schemas.microsoft.com/office/powerpoint/2010/main" val="424390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blinds(horizontal)">
                                      <p:cBhvr>
                                        <p:cTn id="7" dur="500"/>
                                        <p:tgtEl>
                                          <p:spTgt spid="7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5">
                                            <p:txEl>
                                              <p:pRg st="1" end="1"/>
                                            </p:txEl>
                                          </p:spTgt>
                                        </p:tgtEl>
                                        <p:attrNameLst>
                                          <p:attrName>style.visibility</p:attrName>
                                        </p:attrNameLst>
                                      </p:cBhvr>
                                      <p:to>
                                        <p:strVal val="visible"/>
                                      </p:to>
                                    </p:set>
                                    <p:animEffect transition="in" filter="blinds(horizontal)">
                                      <p:cBhvr>
                                        <p:cTn id="10" dur="500"/>
                                        <p:tgtEl>
                                          <p:spTgt spid="7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5">
                                            <p:txEl>
                                              <p:pRg st="2" end="2"/>
                                            </p:txEl>
                                          </p:spTgt>
                                        </p:tgtEl>
                                        <p:attrNameLst>
                                          <p:attrName>style.visibility</p:attrName>
                                        </p:attrNameLst>
                                      </p:cBhvr>
                                      <p:to>
                                        <p:strVal val="visible"/>
                                      </p:to>
                                    </p:set>
                                    <p:animEffect transition="in" filter="blinds(horizontal)">
                                      <p:cBhvr>
                                        <p:cTn id="13" dur="500"/>
                                        <p:tgtEl>
                                          <p:spTgt spid="75">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5">
                                            <p:txEl>
                                              <p:pRg st="3" end="3"/>
                                            </p:txEl>
                                          </p:spTgt>
                                        </p:tgtEl>
                                        <p:attrNameLst>
                                          <p:attrName>style.visibility</p:attrName>
                                        </p:attrNameLst>
                                      </p:cBhvr>
                                      <p:to>
                                        <p:strVal val="visible"/>
                                      </p:to>
                                    </p:set>
                                    <p:animEffect transition="in" filter="blinds(horizontal)">
                                      <p:cBhvr>
                                        <p:cTn id="16" dur="500"/>
                                        <p:tgtEl>
                                          <p:spTgt spid="75">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5">
                                            <p:txEl>
                                              <p:pRg st="4" end="4"/>
                                            </p:txEl>
                                          </p:spTgt>
                                        </p:tgtEl>
                                        <p:attrNameLst>
                                          <p:attrName>style.visibility</p:attrName>
                                        </p:attrNameLst>
                                      </p:cBhvr>
                                      <p:to>
                                        <p:strVal val="visible"/>
                                      </p:to>
                                    </p:set>
                                    <p:animEffect transition="in" filter="blinds(horizontal)">
                                      <p:cBhvr>
                                        <p:cTn id="19" dur="500"/>
                                        <p:tgtEl>
                                          <p:spTgt spid="75">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5">
                                            <p:txEl>
                                              <p:pRg st="5" end="5"/>
                                            </p:txEl>
                                          </p:spTgt>
                                        </p:tgtEl>
                                        <p:attrNameLst>
                                          <p:attrName>style.visibility</p:attrName>
                                        </p:attrNameLst>
                                      </p:cBhvr>
                                      <p:to>
                                        <p:strVal val="visible"/>
                                      </p:to>
                                    </p:set>
                                    <p:animEffect transition="in" filter="blinds(horizontal)">
                                      <p:cBhvr>
                                        <p:cTn id="22" dur="500"/>
                                        <p:tgtEl>
                                          <p:spTgt spid="7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5">
                                            <p:txEl>
                                              <p:pRg st="6" end="6"/>
                                            </p:txEl>
                                          </p:spTgt>
                                        </p:tgtEl>
                                        <p:attrNameLst>
                                          <p:attrName>style.visibility</p:attrName>
                                        </p:attrNameLst>
                                      </p:cBhvr>
                                      <p:to>
                                        <p:strVal val="visible"/>
                                      </p:to>
                                    </p:set>
                                    <p:animEffect transition="in" filter="blinds(horizontal)">
                                      <p:cBhvr>
                                        <p:cTn id="27" dur="500"/>
                                        <p:tgtEl>
                                          <p:spTgt spid="75">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5">
                                            <p:txEl>
                                              <p:pRg st="7" end="7"/>
                                            </p:txEl>
                                          </p:spTgt>
                                        </p:tgtEl>
                                        <p:attrNameLst>
                                          <p:attrName>style.visibility</p:attrName>
                                        </p:attrNameLst>
                                      </p:cBhvr>
                                      <p:to>
                                        <p:strVal val="visible"/>
                                      </p:to>
                                    </p:set>
                                    <p:animEffect transition="in" filter="blinds(horizontal)">
                                      <p:cBhvr>
                                        <p:cTn id="30" dur="500"/>
                                        <p:tgtEl>
                                          <p:spTgt spid="75">
                                            <p:txEl>
                                              <p:pRg st="7" end="7"/>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5">
                                            <p:txEl>
                                              <p:pRg st="8" end="8"/>
                                            </p:txEl>
                                          </p:spTgt>
                                        </p:tgtEl>
                                        <p:attrNameLst>
                                          <p:attrName>style.visibility</p:attrName>
                                        </p:attrNameLst>
                                      </p:cBhvr>
                                      <p:to>
                                        <p:strVal val="visible"/>
                                      </p:to>
                                    </p:set>
                                    <p:animEffect transition="in" filter="blinds(horizontal)">
                                      <p:cBhvr>
                                        <p:cTn id="33" dur="500"/>
                                        <p:tgtEl>
                                          <p:spTgt spid="75">
                                            <p:txEl>
                                              <p:pRg st="8" end="8"/>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75">
                                            <p:txEl>
                                              <p:pRg st="9" end="9"/>
                                            </p:txEl>
                                          </p:spTgt>
                                        </p:tgtEl>
                                        <p:attrNameLst>
                                          <p:attrName>style.visibility</p:attrName>
                                        </p:attrNameLst>
                                      </p:cBhvr>
                                      <p:to>
                                        <p:strVal val="visible"/>
                                      </p:to>
                                    </p:set>
                                    <p:animEffect transition="in" filter="blinds(horizontal)">
                                      <p:cBhvr>
                                        <p:cTn id="36" dur="500"/>
                                        <p:tgtEl>
                                          <p:spTgt spid="75">
                                            <p:txEl>
                                              <p:pRg st="9" end="9"/>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75">
                                            <p:txEl>
                                              <p:pRg st="10" end="10"/>
                                            </p:txEl>
                                          </p:spTgt>
                                        </p:tgtEl>
                                        <p:attrNameLst>
                                          <p:attrName>style.visibility</p:attrName>
                                        </p:attrNameLst>
                                      </p:cBhvr>
                                      <p:to>
                                        <p:strVal val="visible"/>
                                      </p:to>
                                    </p:set>
                                    <p:animEffect transition="in" filter="blinds(horizontal)">
                                      <p:cBhvr>
                                        <p:cTn id="39" dur="500"/>
                                        <p:tgtEl>
                                          <p:spTgt spid="75">
                                            <p:txEl>
                                              <p:pRg st="10" end="10"/>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75">
                                            <p:txEl>
                                              <p:pRg st="11" end="11"/>
                                            </p:txEl>
                                          </p:spTgt>
                                        </p:tgtEl>
                                        <p:attrNameLst>
                                          <p:attrName>style.visibility</p:attrName>
                                        </p:attrNameLst>
                                      </p:cBhvr>
                                      <p:to>
                                        <p:strVal val="visible"/>
                                      </p:to>
                                    </p:set>
                                    <p:animEffect transition="in" filter="blinds(horizontal)">
                                      <p:cBhvr>
                                        <p:cTn id="42" dur="500"/>
                                        <p:tgtEl>
                                          <p:spTgt spid="7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Notes on presentation formats:</a:t>
            </a:r>
            <a:endParaRPr dirty="0"/>
          </a:p>
        </p:txBody>
      </p:sp>
      <p:sp>
        <p:nvSpPr>
          <p:cNvPr id="214" name="Google Shape;214;p25"/>
          <p:cNvSpPr txBox="1">
            <a:spLocks noGrp="1"/>
          </p:cNvSpPr>
          <p:nvPr>
            <p:ph idx="1"/>
          </p:nvPr>
        </p:nvSpPr>
        <p:spPr>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
            </a:pPr>
            <a:r>
              <a:rPr lang="en-US" dirty="0"/>
              <a:t>Well-suited to recent research results and “in progress” types of work. </a:t>
            </a:r>
          </a:p>
          <a:p>
            <a:pPr marL="457200" lvl="0" indent="-381000" algn="l" rtl="0">
              <a:spcBef>
                <a:spcPts val="480"/>
              </a:spcBef>
              <a:spcAft>
                <a:spcPts val="0"/>
              </a:spcAft>
              <a:buSzPts val="2400"/>
              <a:buChar char="▪"/>
            </a:pPr>
            <a:r>
              <a:rPr lang="en-US" dirty="0"/>
              <a:t>Strengthened by results, but not always publication ready</a:t>
            </a:r>
          </a:p>
          <a:p>
            <a:pPr marL="457200" lvl="0" indent="-381000" algn="l" rtl="0">
              <a:spcBef>
                <a:spcPts val="480"/>
              </a:spcBef>
              <a:spcAft>
                <a:spcPts val="0"/>
              </a:spcAft>
              <a:buSzPts val="2400"/>
              <a:buChar char="▪"/>
            </a:pPr>
            <a:r>
              <a:rPr lang="en-US" dirty="0"/>
              <a:t>Useful way to present work to get feedback before completion and/or publication</a:t>
            </a:r>
          </a:p>
          <a:p>
            <a:pPr marL="457200" lvl="0" indent="-381000" algn="l" rtl="0">
              <a:spcBef>
                <a:spcPts val="480"/>
              </a:spcBef>
              <a:spcAft>
                <a:spcPts val="0"/>
              </a:spcAft>
              <a:buSzPts val="2400"/>
              <a:buChar char="▪"/>
            </a:pPr>
            <a:r>
              <a:rPr lang="en-US" dirty="0"/>
              <a:t>Limited number of BOPs available – but increasing for 2024!</a:t>
            </a:r>
          </a:p>
          <a:p>
            <a:pPr marL="457200" lvl="0" indent="-381000" algn="l" rtl="0">
              <a:spcBef>
                <a:spcPts val="480"/>
              </a:spcBef>
              <a:spcAft>
                <a:spcPts val="0"/>
              </a:spcAft>
              <a:buSzPts val="2400"/>
              <a:buChar char="▪"/>
            </a:pPr>
            <a:r>
              <a:rPr lang="en-US" dirty="0"/>
              <a:t>If a BOP submission not accepted, option to review as a poster</a:t>
            </a:r>
          </a:p>
          <a:p>
            <a:pPr marL="457200" lvl="0" indent="-381000" algn="l" rtl="0">
              <a:spcBef>
                <a:spcPts val="480"/>
              </a:spcBef>
              <a:spcAft>
                <a:spcPts val="0"/>
              </a:spcAft>
              <a:buSzPts val="2400"/>
              <a:buChar char="▪"/>
            </a:pPr>
            <a:r>
              <a:rPr lang="en-US" u="sng" dirty="0"/>
              <a:t>Many</a:t>
            </a:r>
            <a:r>
              <a:rPr lang="en-US" dirty="0"/>
              <a:t> more posters accepted than other presentation types</a:t>
            </a:r>
          </a:p>
          <a:p>
            <a:pPr marL="76200" lvl="0" indent="0" algn="l" rtl="0">
              <a:spcBef>
                <a:spcPts val="480"/>
              </a:spcBef>
              <a:spcAft>
                <a:spcPts val="0"/>
              </a:spcAft>
              <a:buSzPts val="2400"/>
              <a:buNone/>
            </a:pPr>
            <a:endParaRPr lang="en-US" dirty="0"/>
          </a:p>
          <a:p>
            <a:pPr marL="457200" lvl="0" indent="-381000" algn="l" rtl="0">
              <a:spcBef>
                <a:spcPts val="480"/>
              </a:spcBef>
              <a:spcAft>
                <a:spcPts val="0"/>
              </a:spcAft>
              <a:buSzPts val="2400"/>
              <a:buChar char="▪"/>
            </a:pPr>
            <a:endParaRPr lang="en-US" dirty="0"/>
          </a:p>
          <a:p>
            <a:pPr marL="0" lvl="0" indent="0" algn="l" rtl="0">
              <a:spcBef>
                <a:spcPts val="480"/>
              </a:spcBef>
              <a:spcAft>
                <a:spcPts val="0"/>
              </a:spcAft>
              <a:buNone/>
            </a:pPr>
            <a:endParaRPr lang="en-US" dirty="0"/>
          </a:p>
          <a:p>
            <a:pPr marL="0" lvl="0" indent="0" algn="l" rtl="0">
              <a:spcBef>
                <a:spcPts val="480"/>
              </a:spcBef>
              <a:spcAft>
                <a:spcPts val="0"/>
              </a:spcAft>
              <a:buNone/>
            </a:pPr>
            <a:endParaRPr dirty="0"/>
          </a:p>
        </p:txBody>
      </p:sp>
      <p:sp>
        <p:nvSpPr>
          <p:cNvPr id="215" name="Google Shape;215;p25"/>
          <p:cNvSpPr txBox="1">
            <a:spLocks noGrp="1"/>
          </p:cNvSpPr>
          <p:nvPr>
            <p:ph type="sldNum" sz="quarter" idx="4294967295"/>
          </p:nvPr>
        </p:nvSpPr>
        <p:spPr>
          <a:xfrm>
            <a:off x="11749088" y="6364288"/>
            <a:ext cx="442912"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00" b="0" i="0" u="none" strike="noStrike" cap="none">
                <a:solidFill>
                  <a:srgbClr val="177D3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9</a:t>
            </a:fld>
            <a:endParaRPr/>
          </a:p>
        </p:txBody>
      </p:sp>
    </p:spTree>
    <p:extLst>
      <p:ext uri="{BB962C8B-B14F-4D97-AF65-F5344CB8AC3E}">
        <p14:creationId xmlns:p14="http://schemas.microsoft.com/office/powerpoint/2010/main" val="943017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3393</TotalTime>
  <Words>3054</Words>
  <Application>Microsoft Office PowerPoint</Application>
  <PresentationFormat>Widescreen</PresentationFormat>
  <Paragraphs>390</Paragraphs>
  <Slides>53</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Calibri</vt:lpstr>
      <vt:lpstr>Helvetica Neue</vt:lpstr>
      <vt:lpstr>Macklin Slab</vt:lpstr>
      <vt:lpstr>Symbol</vt:lpstr>
      <vt:lpstr>System Font Regular</vt:lpstr>
      <vt:lpstr>Times New Roman</vt:lpstr>
      <vt:lpstr>Wingdings</vt:lpstr>
      <vt:lpstr>Office Theme</vt:lpstr>
      <vt:lpstr>PowerPoint Presentation</vt:lpstr>
      <vt:lpstr>ACLP Mentorship Workshop Series: Best Practices for Developing Annual Meeting Submissions</vt:lpstr>
      <vt:lpstr>Agenda</vt:lpstr>
      <vt:lpstr>ACLP Mentorship Workshop Series: Best Practices for Developing Annual Meeting Submissions</vt:lpstr>
      <vt:lpstr>Annual Meeting Highlights   Promoting Whole Health Through Innovative and Integrative Approaches to  C-L ‎Psychiatry</vt:lpstr>
      <vt:lpstr>Annual Meeting Submissions   Promoting Whole Health Through Innovative and Integrative Approaches to  C-L ‎Psychiatry</vt:lpstr>
      <vt:lpstr>Best Practices:  Poster and  Brief Oral Papers Submissions</vt:lpstr>
      <vt:lpstr>Presentation Formats</vt:lpstr>
      <vt:lpstr>Notes on presentation formats:</vt:lpstr>
      <vt:lpstr>What makes a good submission?  (Writing a good abstract)</vt:lpstr>
      <vt:lpstr>Abstract</vt:lpstr>
      <vt:lpstr>Authors</vt:lpstr>
      <vt:lpstr>Specifics on Case Reports</vt:lpstr>
      <vt:lpstr>Brief Oral Papers</vt:lpstr>
      <vt:lpstr>Posters</vt:lpstr>
      <vt:lpstr>Trainee Status (Posters)</vt:lpstr>
      <vt:lpstr>Evaluation of submissions </vt:lpstr>
      <vt:lpstr>Mentoring</vt:lpstr>
      <vt:lpstr>Poster Awards</vt:lpstr>
      <vt:lpstr>Questions? Ideas?</vt:lpstr>
      <vt:lpstr>Best Practices:  Workshops &amp; Symposia (General Sessions)</vt:lpstr>
      <vt:lpstr>Major changes for 2024 </vt:lpstr>
      <vt:lpstr>General guidance on general sessions</vt:lpstr>
      <vt:lpstr>Major items the reviewers are considering when scoring abstracts </vt:lpstr>
      <vt:lpstr>What are the features of a well written abstract proposal?</vt:lpstr>
      <vt:lpstr>An example of a well written abstract:</vt:lpstr>
      <vt:lpstr>An example of a well written abstract:</vt:lpstr>
      <vt:lpstr>Abstract (continued)</vt:lpstr>
      <vt:lpstr>What type of abstracts are generally not accepted?</vt:lpstr>
      <vt:lpstr>PowerPoint Presentation</vt:lpstr>
      <vt:lpstr>Best Practices:  Preconference Courses</vt:lpstr>
      <vt:lpstr>Preconference Skills Courses</vt:lpstr>
      <vt:lpstr>Preconference Skills Courses</vt:lpstr>
      <vt:lpstr>Preconference Skills Courses</vt:lpstr>
      <vt:lpstr>Best Practices: Integrating Diversity, Equity, and Inclusion into Submissions</vt:lpstr>
      <vt:lpstr>Returning for 2024: Integrating DEI Into the Program</vt:lpstr>
      <vt:lpstr>PowerPoint Presentation</vt:lpstr>
      <vt:lpstr>DEI in Topics Presented</vt:lpstr>
      <vt:lpstr>DEI in Speaker Panel</vt:lpstr>
      <vt:lpstr>DEI Statement: Example</vt:lpstr>
      <vt:lpstr>DEI Statement: Example</vt:lpstr>
      <vt:lpstr>Questions? Feel free to email us!</vt:lpstr>
      <vt:lpstr>10 Tips for Crafting Successful ACLP Submissions</vt:lpstr>
      <vt:lpstr>Tip #1</vt:lpstr>
      <vt:lpstr>Tip #2</vt:lpstr>
      <vt:lpstr>Tip #3</vt:lpstr>
      <vt:lpstr>Tip #4</vt:lpstr>
      <vt:lpstr>Tip #5</vt:lpstr>
      <vt:lpstr>Tip #6</vt:lpstr>
      <vt:lpstr>Tip #7</vt:lpstr>
      <vt:lpstr>Tip #8</vt:lpstr>
      <vt:lpstr>Tip #9</vt:lpstr>
      <vt:lpstr>Tip #10</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ottavan 2</dc:creator>
  <cp:lastModifiedBy>Microsoft account</cp:lastModifiedBy>
  <cp:revision>45</cp:revision>
  <dcterms:created xsi:type="dcterms:W3CDTF">2024-02-05T15:04:24Z</dcterms:created>
  <dcterms:modified xsi:type="dcterms:W3CDTF">2024-03-05T18:13:46Z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102030285</vt:i4>
  </property>
  <property fmtid="{D5CDD505-2E9C-101B-9397-08002B2CF9AE}" pid="3" name="_NewReviewCycle">
    <vt:lpwstr/>
  </property>
  <property fmtid="{D5CDD505-2E9C-101B-9397-08002B2CF9AE}" pid="4" name="_EmailSubject">
    <vt:lpwstr>ACLP - Best Practices for ACLP Annual Meeting Submission</vt:lpwstr>
  </property>
  <property fmtid="{D5CDD505-2E9C-101B-9397-08002B2CF9AE}" pid="5" name="_AuthorEmail">
    <vt:lpwstr>AMenefee@kellencompany.com</vt:lpwstr>
  </property>
  <property fmtid="{D5CDD505-2E9C-101B-9397-08002B2CF9AE}" pid="6" name="_AuthorEmailDisplayName">
    <vt:lpwstr>Autumn Menefee</vt:lpwstr>
  </property>
</Properties>
</file>