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57" r:id="rId6"/>
    <p:sldId id="258"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482"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6561861-531F-432E-9179-1104396A18DE}" type="datetimeFigureOut">
              <a:rPr lang="en-US" smtClean="0"/>
              <a:t>7/6/2021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3743534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561861-531F-432E-9179-1104396A18DE}" type="datetimeFigureOut">
              <a:rPr lang="en-US" smtClean="0"/>
              <a:t>7/6/2021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107317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561861-531F-432E-9179-1104396A18DE}" type="datetimeFigureOut">
              <a:rPr lang="en-US" smtClean="0"/>
              <a:t>7/6/2021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113858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561861-531F-432E-9179-1104396A18DE}" type="datetimeFigureOut">
              <a:rPr lang="en-US" smtClean="0"/>
              <a:t>7/6/2021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2839435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561861-531F-432E-9179-1104396A18DE}" type="datetimeFigureOut">
              <a:rPr lang="en-US" smtClean="0"/>
              <a:t>7/6/2021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4036786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6561861-531F-432E-9179-1104396A18DE}" type="datetimeFigureOut">
              <a:rPr lang="en-US" smtClean="0"/>
              <a:t>7/6/2021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3821039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6561861-531F-432E-9179-1104396A18DE}" type="datetimeFigureOut">
              <a:rPr lang="en-US" smtClean="0"/>
              <a:t>7/6/2021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2712551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6561861-531F-432E-9179-1104396A18DE}" type="datetimeFigureOut">
              <a:rPr lang="en-US" smtClean="0"/>
              <a:t>7/6/2021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3594915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561861-531F-432E-9179-1104396A18DE}" type="datetimeFigureOut">
              <a:rPr lang="en-US" smtClean="0"/>
              <a:t>7/6/2021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3065553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561861-531F-432E-9179-1104396A18DE}" type="datetimeFigureOut">
              <a:rPr lang="en-US" smtClean="0"/>
              <a:t>7/6/2021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3545310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561861-531F-432E-9179-1104396A18DE}" type="datetimeFigureOut">
              <a:rPr lang="en-US" smtClean="0"/>
              <a:t>7/6/2021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31648C-D843-4479-A813-F1B3788B7DC0}" type="slidenum">
              <a:rPr lang="en-US" smtClean="0"/>
              <a:t>‹#›</a:t>
            </a:fld>
            <a:endParaRPr lang="en-US"/>
          </a:p>
        </p:txBody>
      </p:sp>
    </p:spTree>
    <p:extLst>
      <p:ext uri="{BB962C8B-B14F-4D97-AF65-F5344CB8AC3E}">
        <p14:creationId xmlns:p14="http://schemas.microsoft.com/office/powerpoint/2010/main" val="1089232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561861-531F-432E-9179-1104396A18DE}" type="datetimeFigureOut">
              <a:rPr lang="en-US" smtClean="0"/>
              <a:t>7/6/2021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31648C-D843-4479-A813-F1B3788B7DC0}" type="slidenum">
              <a:rPr lang="en-US" smtClean="0"/>
              <a:t>‹#›</a:t>
            </a:fld>
            <a:endParaRPr lang="en-US"/>
          </a:p>
        </p:txBody>
      </p:sp>
    </p:spTree>
    <p:extLst>
      <p:ext uri="{BB962C8B-B14F-4D97-AF65-F5344CB8AC3E}">
        <p14:creationId xmlns:p14="http://schemas.microsoft.com/office/powerpoint/2010/main" val="3623433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accme.org/requirements/accreditation-requirements-cme-providers/policies-and-definitions/definition-commercial-interes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019800"/>
          </a:xfrm>
        </p:spPr>
        <p:txBody>
          <a:bodyPr>
            <a:normAutofit fontScale="47500" lnSpcReduction="20000"/>
          </a:bodyPr>
          <a:lstStyle/>
          <a:p>
            <a:pPr marL="0" indent="0" algn="ctr">
              <a:buNone/>
            </a:pPr>
            <a:r>
              <a:rPr lang="en-US" sz="7000" b="1" dirty="0"/>
              <a:t>YOUR DISCLOSURE STATEMENT</a:t>
            </a:r>
          </a:p>
          <a:p>
            <a:pPr marL="0" indent="0">
              <a:buNone/>
            </a:pPr>
            <a:endParaRPr lang="en-US" dirty="0"/>
          </a:p>
          <a:p>
            <a:pPr marL="0" indent="0">
              <a:buNone/>
            </a:pPr>
            <a:r>
              <a:rPr lang="en-US" sz="3800" dirty="0"/>
              <a:t>Please read ACCME’s rule regarding standards for commercial support:</a:t>
            </a:r>
          </a:p>
          <a:p>
            <a:pPr marL="400050" lvl="1" indent="0">
              <a:buNone/>
            </a:pPr>
            <a:r>
              <a:rPr lang="en-US" sz="3800" dirty="0"/>
              <a:t>Standard 4.3: Educational materials that are part of a CME activity, such as slides, abstracts and handouts, cannot contain any advertising, corporate logo, trade name or a product-group message of an ACCME-defined commercial interest.</a:t>
            </a:r>
          </a:p>
          <a:p>
            <a:pPr marL="0" indent="0">
              <a:buNone/>
            </a:pPr>
            <a:endParaRPr lang="en-US" sz="3800" dirty="0"/>
          </a:p>
          <a:p>
            <a:pPr marL="0" indent="0">
              <a:buNone/>
            </a:pPr>
            <a:r>
              <a:rPr lang="en-US" sz="3800" dirty="0"/>
              <a:t>Disclosure of commercial support must never include the use of a trade name or a product-group message of an ACCME-defined commercial interest. Acknowledgment of commercial support may state the name, mission, and areas of clinical involvement of an ACCME-defined commercial interest but may not include corporate logos and slogans.</a:t>
            </a:r>
          </a:p>
          <a:p>
            <a:pPr marL="0" indent="0">
              <a:buNone/>
            </a:pPr>
            <a:endParaRPr lang="en-US" sz="3800" dirty="0"/>
          </a:p>
          <a:p>
            <a:pPr marL="0" indent="0" algn="ctr">
              <a:buNone/>
            </a:pPr>
            <a:r>
              <a:rPr lang="en-US" sz="3800" b="1" dirty="0"/>
              <a:t>Please keep this in mind when preparing your presentation</a:t>
            </a:r>
          </a:p>
          <a:p>
            <a:pPr marL="0" indent="0">
              <a:buNone/>
            </a:pPr>
            <a:endParaRPr lang="en-US" sz="3800" dirty="0"/>
          </a:p>
          <a:p>
            <a:pPr marL="0" indent="0">
              <a:buNone/>
            </a:pPr>
            <a:r>
              <a:rPr lang="en-US" sz="3800" dirty="0"/>
              <a:t>ACCME definition of a commercial interest: A commercial interest is any entity producing, marketing, re-selling, or distributing health care goods or services consumed by, or used on, patients. ACCME does not consider providers of clinical service directly to patients to be a commercial interest.</a:t>
            </a:r>
          </a:p>
          <a:p>
            <a:pPr marL="0" indent="0">
              <a:buNone/>
            </a:pPr>
            <a:endParaRPr lang="en-US" sz="3800" dirty="0"/>
          </a:p>
          <a:p>
            <a:pPr marL="0" indent="0">
              <a:buNone/>
            </a:pPr>
            <a:r>
              <a:rPr lang="en-US" sz="3800" dirty="0"/>
              <a:t>For full details, please visit: </a:t>
            </a:r>
            <a:r>
              <a:rPr lang="en-US" sz="3800" dirty="0">
                <a:hlinkClick r:id="rId2"/>
              </a:rPr>
              <a:t>http://www.accme.org/requirements/accreditation-requirements-cme-providers/policies-and-definitions/definition-commercial-interest</a:t>
            </a:r>
            <a:endParaRPr lang="en-US" sz="3800" dirty="0"/>
          </a:p>
          <a:p>
            <a:pPr marL="0" indent="0">
              <a:buNone/>
            </a:pPr>
            <a:endParaRPr lang="en-US" sz="3400" dirty="0"/>
          </a:p>
        </p:txBody>
      </p:sp>
    </p:spTree>
    <p:extLst>
      <p:ext uri="{BB962C8B-B14F-4D97-AF65-F5344CB8AC3E}">
        <p14:creationId xmlns:p14="http://schemas.microsoft.com/office/powerpoint/2010/main" val="2159234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05800" cy="6172200"/>
          </a:xfrm>
        </p:spPr>
        <p:txBody>
          <a:bodyPr>
            <a:normAutofit fontScale="62500" lnSpcReduction="20000"/>
          </a:bodyPr>
          <a:lstStyle/>
          <a:p>
            <a:pPr marL="0" indent="0">
              <a:buNone/>
            </a:pPr>
            <a:r>
              <a:rPr lang="en-US" dirty="0"/>
              <a:t>The Academy of Consultation-Liaison Psychiatry (ACLP) believes that maximum transparency regarding participants' affiliations and interests is in the best interest of the Academy, the annual meeting and its attendees, and the profession.</a:t>
            </a:r>
          </a:p>
          <a:p>
            <a:endParaRPr lang="en-US" dirty="0"/>
          </a:p>
          <a:p>
            <a:pPr marL="0" indent="0">
              <a:buNone/>
            </a:pPr>
            <a:r>
              <a:rPr lang="en-US" dirty="0"/>
              <a:t>Presenters are required to disclose all forms of financial support (apart from income related to primary employment and purely clinical activities). This includes commercial involvements and other financial involvements related to the field of Psychiatry, whether or not the presenter thinks that the involvement represents a conflict of interest. ACLP believes the audience should determine whether there might be an apparent or potential conflict of interest, not the presenter.</a:t>
            </a:r>
          </a:p>
          <a:p>
            <a:pPr marL="0" indent="0">
              <a:buNone/>
            </a:pPr>
            <a:endParaRPr lang="en-US" dirty="0"/>
          </a:p>
          <a:p>
            <a:pPr marL="0" indent="0">
              <a:buNone/>
            </a:pPr>
            <a:r>
              <a:rPr lang="en-US" dirty="0"/>
              <a:t>Note whether any financial relationship is relevant to the presentation being planned.</a:t>
            </a:r>
          </a:p>
          <a:p>
            <a:pPr marL="0" indent="0">
              <a:buNone/>
            </a:pPr>
            <a:endParaRPr lang="en-US" dirty="0"/>
          </a:p>
          <a:p>
            <a:pPr marL="0" indent="0">
              <a:buNone/>
            </a:pPr>
            <a:r>
              <a:rPr lang="en-US" dirty="0"/>
              <a:t>ACLP will contact you to resolve any potential conflict of interest prior to the start of your presentation.</a:t>
            </a:r>
          </a:p>
          <a:p>
            <a:pPr marL="0" indent="0">
              <a:buNone/>
            </a:pPr>
            <a:endParaRPr lang="en-US" dirty="0"/>
          </a:p>
          <a:p>
            <a:pPr marL="0" indent="0" algn="ctr">
              <a:buNone/>
            </a:pPr>
            <a:r>
              <a:rPr lang="en-US" dirty="0"/>
              <a:t>Select </a:t>
            </a:r>
            <a:r>
              <a:rPr lang="en-US" b="1" dirty="0"/>
              <a:t>ONE</a:t>
            </a:r>
            <a:r>
              <a:rPr lang="en-US" dirty="0"/>
              <a:t> of the next two slides for your presentation.</a:t>
            </a:r>
          </a:p>
          <a:p>
            <a:pPr marL="0" indent="0" algn="ctr">
              <a:buNone/>
            </a:pPr>
            <a:r>
              <a:rPr lang="en-US" dirty="0"/>
              <a:t>Feel free to use your own background design for the slide. Delete the red-lined boxes once you have decided which slide to use.</a:t>
            </a:r>
          </a:p>
        </p:txBody>
      </p:sp>
    </p:spTree>
    <p:extLst>
      <p:ext uri="{BB962C8B-B14F-4D97-AF65-F5344CB8AC3E}">
        <p14:creationId xmlns:p14="http://schemas.microsoft.com/office/powerpoint/2010/main" val="3599713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n-US" dirty="0"/>
              <a:t>CLP 2021</a:t>
            </a:r>
            <a:br>
              <a:rPr lang="en-US" dirty="0"/>
            </a:br>
            <a:r>
              <a:rPr lang="en-US" sz="3600" dirty="0"/>
              <a:t>Disclosure: FName </a:t>
            </a:r>
            <a:r>
              <a:rPr lang="en-US" sz="3600" dirty="0" err="1"/>
              <a:t>LName</a:t>
            </a:r>
            <a:r>
              <a:rPr lang="en-US" sz="3600" dirty="0"/>
              <a:t>, MD</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40042091"/>
              </p:ext>
            </p:extLst>
          </p:nvPr>
        </p:nvGraphicFramePr>
        <p:xfrm>
          <a:off x="723900" y="2197385"/>
          <a:ext cx="7696200" cy="2895602"/>
        </p:xfrm>
        <a:graphic>
          <a:graphicData uri="http://schemas.openxmlformats.org/drawingml/2006/table">
            <a:tbl>
              <a:tblPr firstRow="1" firstCol="1" bandRow="1"/>
              <a:tblGrid>
                <a:gridCol w="2465971">
                  <a:extLst>
                    <a:ext uri="{9D8B030D-6E8A-4147-A177-3AD203B41FA5}">
                      <a16:colId xmlns:a16="http://schemas.microsoft.com/office/drawing/2014/main" val="20000"/>
                    </a:ext>
                  </a:extLst>
                </a:gridCol>
                <a:gridCol w="1309744">
                  <a:extLst>
                    <a:ext uri="{9D8B030D-6E8A-4147-A177-3AD203B41FA5}">
                      <a16:colId xmlns:a16="http://schemas.microsoft.com/office/drawing/2014/main" val="20001"/>
                    </a:ext>
                  </a:extLst>
                </a:gridCol>
                <a:gridCol w="1302942">
                  <a:extLst>
                    <a:ext uri="{9D8B030D-6E8A-4147-A177-3AD203B41FA5}">
                      <a16:colId xmlns:a16="http://schemas.microsoft.com/office/drawing/2014/main" val="20002"/>
                    </a:ext>
                  </a:extLst>
                </a:gridCol>
                <a:gridCol w="1300027">
                  <a:extLst>
                    <a:ext uri="{9D8B030D-6E8A-4147-A177-3AD203B41FA5}">
                      <a16:colId xmlns:a16="http://schemas.microsoft.com/office/drawing/2014/main" val="20003"/>
                    </a:ext>
                  </a:extLst>
                </a:gridCol>
                <a:gridCol w="1317516">
                  <a:extLst>
                    <a:ext uri="{9D8B030D-6E8A-4147-A177-3AD203B41FA5}">
                      <a16:colId xmlns:a16="http://schemas.microsoft.com/office/drawing/2014/main" val="20004"/>
                    </a:ext>
                  </a:extLst>
                </a:gridCol>
              </a:tblGrid>
              <a:tr h="390525">
                <a:tc>
                  <a:txBody>
                    <a:bodyPr/>
                    <a:lstStyle/>
                    <a:p>
                      <a:pPr marL="0" marR="0">
                        <a:spcBef>
                          <a:spcPts val="0"/>
                        </a:spcBef>
                        <a:spcAft>
                          <a:spcPts val="0"/>
                        </a:spcAft>
                      </a:pPr>
                      <a:r>
                        <a:rPr lang="en-US" sz="1600" b="1" dirty="0">
                          <a:effectLst/>
                          <a:latin typeface="Calibri"/>
                          <a:ea typeface="Calibri"/>
                          <a:cs typeface="Times New Roman"/>
                        </a:rPr>
                        <a:t>Company</a:t>
                      </a:r>
                      <a:endParaRPr lang="en-US" sz="1600" dirty="0">
                        <a:effectLst/>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600" b="1" dirty="0">
                          <a:effectLst/>
                          <a:latin typeface="Calibri"/>
                          <a:ea typeface="Calibri"/>
                          <a:cs typeface="Times New Roman"/>
                        </a:rPr>
                        <a:t>Company A</a:t>
                      </a:r>
                      <a:endParaRPr lang="en-US" sz="1600" dirty="0">
                        <a:effectLst/>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effectLst/>
                          <a:latin typeface="Calibri"/>
                          <a:ea typeface="Calibri"/>
                          <a:cs typeface="Times New Roman"/>
                        </a:rPr>
                        <a:t>Company B</a:t>
                      </a:r>
                      <a:endParaRPr lang="en-US"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effectLst/>
                          <a:latin typeface="Calibri"/>
                          <a:ea typeface="Calibri"/>
                          <a:cs typeface="Times New Roman"/>
                        </a:rPr>
                        <a:t>Company C</a:t>
                      </a:r>
                      <a:endParaRPr lang="en-US"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effectLst/>
                          <a:latin typeface="Calibri"/>
                          <a:ea typeface="Calibri"/>
                          <a:cs typeface="Times New Roman"/>
                        </a:rPr>
                        <a:t>Company D</a:t>
                      </a:r>
                      <a:endParaRPr lang="en-US" sz="16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0525">
                <a:tc>
                  <a:txBody>
                    <a:bodyPr/>
                    <a:lstStyle/>
                    <a:p>
                      <a:pPr marL="0" marR="0">
                        <a:spcBef>
                          <a:spcPts val="0"/>
                        </a:spcBef>
                        <a:spcAft>
                          <a:spcPts val="0"/>
                        </a:spcAft>
                      </a:pPr>
                      <a:r>
                        <a:rPr lang="en-US" sz="1600" dirty="0">
                          <a:effectLst/>
                          <a:latin typeface="Calibri"/>
                          <a:ea typeface="Calibri"/>
                          <a:cs typeface="Times New Roman"/>
                        </a:rPr>
                        <a:t>Employment</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Calibri"/>
                          <a:ea typeface="Calibri"/>
                          <a:cs typeface="Times New Roman"/>
                        </a:rPr>
                        <a:t>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90525">
                <a:tc>
                  <a:txBody>
                    <a:bodyPr/>
                    <a:lstStyle/>
                    <a:p>
                      <a:pPr marL="0" marR="0">
                        <a:spcBef>
                          <a:spcPts val="0"/>
                        </a:spcBef>
                        <a:spcAft>
                          <a:spcPts val="0"/>
                        </a:spcAft>
                      </a:pPr>
                      <a:r>
                        <a:rPr lang="en-US" sz="1600" dirty="0">
                          <a:effectLst/>
                          <a:latin typeface="Calibri"/>
                          <a:ea typeface="Calibri"/>
                          <a:cs typeface="Times New Roman"/>
                        </a:rPr>
                        <a:t>Management</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Calibri"/>
                          <a:ea typeface="Calibri"/>
                          <a:cs typeface="Times New Roman"/>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Calibri"/>
                          <a:ea typeface="Calibri"/>
                          <a:cs typeface="Times New Roman"/>
                        </a:rPr>
                        <a:t>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90525">
                <a:tc>
                  <a:txBody>
                    <a:bodyPr/>
                    <a:lstStyle/>
                    <a:p>
                      <a:pPr marL="0" marR="0">
                        <a:spcBef>
                          <a:spcPts val="0"/>
                        </a:spcBef>
                        <a:spcAft>
                          <a:spcPts val="0"/>
                        </a:spcAft>
                      </a:pPr>
                      <a:r>
                        <a:rPr lang="en-US" sz="1600" dirty="0">
                          <a:effectLst/>
                          <a:latin typeface="Calibri"/>
                          <a:ea typeface="Calibri"/>
                          <a:cs typeface="Times New Roman"/>
                        </a:rPr>
                        <a:t>Independent Contractor</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Calibri"/>
                          <a:ea typeface="Calibri"/>
                          <a:cs typeface="Times New Roman"/>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0525">
                <a:tc>
                  <a:txBody>
                    <a:bodyPr/>
                    <a:lstStyle/>
                    <a:p>
                      <a:pPr marL="0" marR="0">
                        <a:spcBef>
                          <a:spcPts val="0"/>
                        </a:spcBef>
                        <a:spcAft>
                          <a:spcPts val="0"/>
                        </a:spcAft>
                      </a:pPr>
                      <a:r>
                        <a:rPr lang="en-US" sz="1600" dirty="0">
                          <a:effectLst/>
                          <a:latin typeface="Calibri"/>
                          <a:ea typeface="Calibri"/>
                          <a:cs typeface="Times New Roman"/>
                        </a:rPr>
                        <a:t>Consulting</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Calibri"/>
                          <a:ea typeface="Calibri"/>
                          <a:cs typeface="Times New Roman"/>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90525">
                <a:tc>
                  <a:txBody>
                    <a:bodyPr/>
                    <a:lstStyle/>
                    <a:p>
                      <a:pPr marL="0" marR="0">
                        <a:spcBef>
                          <a:spcPts val="0"/>
                        </a:spcBef>
                        <a:spcAft>
                          <a:spcPts val="0"/>
                        </a:spcAft>
                      </a:pPr>
                      <a:r>
                        <a:rPr lang="en-US" sz="1600" dirty="0">
                          <a:effectLst/>
                          <a:latin typeface="Calibri"/>
                          <a:ea typeface="Calibri"/>
                          <a:cs typeface="Times New Roman"/>
                        </a:rPr>
                        <a:t>Speaking &amp; Teaching</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Calibri"/>
                          <a:ea typeface="Calibri"/>
                          <a:cs typeface="Times New Roman"/>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Calibri"/>
                          <a:ea typeface="Calibri"/>
                          <a:cs typeface="Times New Roman"/>
                        </a:rPr>
                        <a:t>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52452">
                <a:tc>
                  <a:txBody>
                    <a:bodyPr/>
                    <a:lstStyle/>
                    <a:p>
                      <a:pPr marL="0" marR="0">
                        <a:spcBef>
                          <a:spcPts val="0"/>
                        </a:spcBef>
                        <a:spcAft>
                          <a:spcPts val="0"/>
                        </a:spcAft>
                      </a:pPr>
                      <a:r>
                        <a:rPr lang="en-US" sz="1600" dirty="0">
                          <a:effectLst/>
                          <a:latin typeface="Calibri"/>
                          <a:ea typeface="Calibri"/>
                          <a:cs typeface="Times New Roman"/>
                        </a:rPr>
                        <a:t>Board, Panel or Committee Membership</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dirty="0">
                          <a:effectLst/>
                          <a:latin typeface="Calibri"/>
                          <a:ea typeface="Calibri"/>
                          <a:cs typeface="Times New Roman"/>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Calibri"/>
                          <a:ea typeface="Calibri"/>
                          <a:cs typeface="Times New Roman"/>
                        </a:rPr>
                        <a:t>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Calibri"/>
                          <a:ea typeface="Calibri"/>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7" name="TextBox 6"/>
          <p:cNvSpPr txBox="1"/>
          <p:nvPr/>
        </p:nvSpPr>
        <p:spPr>
          <a:xfrm>
            <a:off x="1371600" y="5867400"/>
            <a:ext cx="6324600" cy="523220"/>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400" dirty="0"/>
              <a:t>Note: Portions of the grid that are not needed can be grayed out. A good example might be when less than four companies are involved</a:t>
            </a:r>
          </a:p>
        </p:txBody>
      </p:sp>
      <p:sp>
        <p:nvSpPr>
          <p:cNvPr id="8" name="TextBox 7"/>
          <p:cNvSpPr txBox="1"/>
          <p:nvPr/>
        </p:nvSpPr>
        <p:spPr>
          <a:xfrm>
            <a:off x="609600" y="5193506"/>
            <a:ext cx="8077200" cy="584775"/>
          </a:xfrm>
          <a:prstGeom prst="rect">
            <a:avLst/>
          </a:prstGeom>
          <a:noFill/>
        </p:spPr>
        <p:txBody>
          <a:bodyPr wrap="square" rtlCol="0">
            <a:spAutoFit/>
          </a:bodyPr>
          <a:lstStyle/>
          <a:p>
            <a:pPr algn="ctr"/>
            <a:r>
              <a:rPr lang="en-US" sz="1600" dirty="0"/>
              <a:t>D – Relationship is considered directly relevant to the presentation</a:t>
            </a:r>
          </a:p>
          <a:p>
            <a:pPr algn="ctr"/>
            <a:r>
              <a:rPr lang="en-US" sz="1600" dirty="0"/>
              <a:t>I – Relationship is NOT considered directly relevant to the presentation</a:t>
            </a:r>
          </a:p>
        </p:txBody>
      </p:sp>
      <p:sp>
        <p:nvSpPr>
          <p:cNvPr id="9" name="TextBox 8"/>
          <p:cNvSpPr txBox="1"/>
          <p:nvPr/>
        </p:nvSpPr>
        <p:spPr>
          <a:xfrm>
            <a:off x="723900" y="228600"/>
            <a:ext cx="7696200" cy="533400"/>
          </a:xfrm>
          <a:prstGeom prst="rect">
            <a:avLst/>
          </a:prstGeom>
          <a:ln/>
        </p:spPr>
        <p:style>
          <a:lnRef idx="2">
            <a:schemeClr val="accent2"/>
          </a:lnRef>
          <a:fillRef idx="1">
            <a:schemeClr val="lt1"/>
          </a:fillRef>
          <a:effectRef idx="0">
            <a:schemeClr val="accent2"/>
          </a:effectRef>
          <a:fontRef idx="minor">
            <a:schemeClr val="dk1"/>
          </a:fontRef>
        </p:style>
        <p:txBody>
          <a:bodyPr wrap="square" rtlCol="0" anchor="ctr" anchorCtr="0">
            <a:noAutofit/>
          </a:bodyPr>
          <a:lstStyle/>
          <a:p>
            <a:pPr algn="ctr">
              <a:spcBef>
                <a:spcPts val="600"/>
              </a:spcBef>
              <a:spcAft>
                <a:spcPts val="600"/>
              </a:spcAft>
            </a:pPr>
            <a:r>
              <a:rPr lang="en-US" sz="2000" dirty="0"/>
              <a:t>Use this slide template when financial disclosure is necessary</a:t>
            </a:r>
          </a:p>
        </p:txBody>
      </p:sp>
    </p:spTree>
    <p:extLst>
      <p:ext uri="{BB962C8B-B14F-4D97-AF65-F5344CB8AC3E}">
        <p14:creationId xmlns:p14="http://schemas.microsoft.com/office/powerpoint/2010/main" val="170886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n-US"/>
              <a:t>CLP 2021</a:t>
            </a:r>
            <a:br>
              <a:rPr lang="en-US" dirty="0"/>
            </a:br>
            <a:r>
              <a:rPr lang="en-US" sz="3600" dirty="0"/>
              <a:t>Disclosure: </a:t>
            </a:r>
            <a:r>
              <a:rPr lang="en-US" sz="3600" dirty="0" err="1"/>
              <a:t>FName</a:t>
            </a:r>
            <a:r>
              <a:rPr lang="en-US" sz="3600" dirty="0"/>
              <a:t> </a:t>
            </a:r>
            <a:r>
              <a:rPr lang="en-US" sz="3600" dirty="0" err="1"/>
              <a:t>LName</a:t>
            </a:r>
            <a:r>
              <a:rPr lang="en-US" sz="3600" dirty="0"/>
              <a:t>, MD</a:t>
            </a:r>
            <a:endParaRPr lang="en-US" dirty="0"/>
          </a:p>
        </p:txBody>
      </p:sp>
      <p:sp>
        <p:nvSpPr>
          <p:cNvPr id="9" name="TextBox 8"/>
          <p:cNvSpPr txBox="1"/>
          <p:nvPr/>
        </p:nvSpPr>
        <p:spPr>
          <a:xfrm>
            <a:off x="723900" y="228600"/>
            <a:ext cx="7696200" cy="533400"/>
          </a:xfrm>
          <a:prstGeom prst="rect">
            <a:avLst/>
          </a:prstGeom>
          <a:ln/>
        </p:spPr>
        <p:style>
          <a:lnRef idx="2">
            <a:schemeClr val="accent2"/>
          </a:lnRef>
          <a:fillRef idx="1">
            <a:schemeClr val="lt1"/>
          </a:fillRef>
          <a:effectRef idx="0">
            <a:schemeClr val="accent2"/>
          </a:effectRef>
          <a:fontRef idx="minor">
            <a:schemeClr val="dk1"/>
          </a:fontRef>
        </p:style>
        <p:txBody>
          <a:bodyPr wrap="square" rtlCol="0" anchor="ctr" anchorCtr="0">
            <a:noAutofit/>
          </a:bodyPr>
          <a:lstStyle/>
          <a:p>
            <a:pPr algn="ctr">
              <a:spcBef>
                <a:spcPts val="600"/>
              </a:spcBef>
              <a:spcAft>
                <a:spcPts val="600"/>
              </a:spcAft>
            </a:pPr>
            <a:r>
              <a:rPr lang="en-US" sz="2000" dirty="0"/>
              <a:t>Use this slide template if there is nothing to disclose</a:t>
            </a:r>
          </a:p>
        </p:txBody>
      </p:sp>
      <p:sp>
        <p:nvSpPr>
          <p:cNvPr id="3" name="Content Placeholder 2"/>
          <p:cNvSpPr>
            <a:spLocks noGrp="1"/>
          </p:cNvSpPr>
          <p:nvPr>
            <p:ph idx="1"/>
          </p:nvPr>
        </p:nvSpPr>
        <p:spPr>
          <a:xfrm>
            <a:off x="457200" y="2362200"/>
            <a:ext cx="8229600" cy="3763963"/>
          </a:xfrm>
        </p:spPr>
        <p:txBody>
          <a:bodyPr/>
          <a:lstStyle/>
          <a:p>
            <a:pPr marL="0" indent="0" algn="ctr">
              <a:buNone/>
            </a:pPr>
            <a:r>
              <a:rPr lang="en-US" dirty="0"/>
              <a:t>With respect to the following presentation, there has been no relevant (direct or indirect) financial relationship between the party listed above (and/or spouse/partner) and any for-profit company which could be considered a conflict of interest.</a:t>
            </a:r>
          </a:p>
        </p:txBody>
      </p:sp>
    </p:spTree>
    <p:extLst>
      <p:ext uri="{BB962C8B-B14F-4D97-AF65-F5344CB8AC3E}">
        <p14:creationId xmlns:p14="http://schemas.microsoft.com/office/powerpoint/2010/main" val="408126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ate xmlns="d5af13c4-72b1-41c9-8507-7e9ed24d93a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81B7F35BAB62E459D559428A31CA9C2" ma:contentTypeVersion="18" ma:contentTypeDescription="Create a new document." ma:contentTypeScope="" ma:versionID="17e2f4a2ad1881d57ffd08403939dde2">
  <xsd:schema xmlns:xsd="http://www.w3.org/2001/XMLSchema" xmlns:xs="http://www.w3.org/2001/XMLSchema" xmlns:p="http://schemas.microsoft.com/office/2006/metadata/properties" xmlns:ns1="http://schemas.microsoft.com/sharepoint/v3" xmlns:ns2="7f3cf475-0395-4332-a22f-87d7b85be7f2" xmlns:ns3="d5af13c4-72b1-41c9-8507-7e9ed24d93ac" targetNamespace="http://schemas.microsoft.com/office/2006/metadata/properties" ma:root="true" ma:fieldsID="8281bf19a820b09bf04122469932c4e1" ns1:_="" ns2:_="" ns3:_="">
    <xsd:import namespace="http://schemas.microsoft.com/sharepoint/v3"/>
    <xsd:import namespace="7f3cf475-0395-4332-a22f-87d7b85be7f2"/>
    <xsd:import namespace="d5af13c4-72b1-41c9-8507-7e9ed24d93ac"/>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1:_ip_UnifiedCompliancePolicyProperties" minOccurs="0"/>
                <xsd:element ref="ns1:_ip_UnifiedCompliancePolicyUIAction" minOccurs="0"/>
                <xsd:element ref="ns3:MediaServiceAutoKeyPoints" minOccurs="0"/>
                <xsd:element ref="ns3:MediaServiceKeyPoints" minOccurs="0"/>
                <xsd:element ref="ns3:MediaLengthInSeconds" minOccurs="0"/>
                <xsd:element ref="ns3: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3cf475-0395-4332-a22f-87d7b85be7f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5af13c4-72b1-41c9-8507-7e9ed24d93a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Length (seconds)" ma:internalName="MediaLengthInSeconds" ma:readOnly="true">
      <xsd:simpleType>
        <xsd:restriction base="dms:Unknown"/>
      </xsd:simpleType>
    </xsd:element>
    <xsd:element name="Date" ma:index="25" nillable="true" ma:displayName="Date" ma:format="DateOnly" ma:internalName="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89F9DB-5D78-4CD2-94F5-A95A40D40587}">
  <ds:schemaRefs>
    <ds:schemaRef ds:uri="d5af13c4-72b1-41c9-8507-7e9ed24d93ac"/>
    <ds:schemaRef ds:uri="7f3cf475-0395-4332-a22f-87d7b85be7f2"/>
    <ds:schemaRef ds:uri="http://schemas.microsoft.com/office/2006/documentManagement/types"/>
    <ds:schemaRef ds:uri="http://schemas.openxmlformats.org/package/2006/metadata/core-properties"/>
    <ds:schemaRef ds:uri="http://schemas.microsoft.com/office/2006/metadata/properties"/>
    <ds:schemaRef ds:uri="http://schemas.microsoft.com/office/infopath/2007/PartnerControls"/>
    <ds:schemaRef ds:uri="http://purl.org/dc/elements/1.1/"/>
    <ds:schemaRef ds:uri="http://schemas.microsoft.com/sharepoint/v3"/>
    <ds:schemaRef ds:uri="http://www.w3.org/XML/1998/namespace"/>
    <ds:schemaRef ds:uri="http://purl.org/dc/dcmitype/"/>
    <ds:schemaRef ds:uri="http://purl.org/dc/terms/"/>
  </ds:schemaRefs>
</ds:datastoreItem>
</file>

<file path=customXml/itemProps2.xml><?xml version="1.0" encoding="utf-8"?>
<ds:datastoreItem xmlns:ds="http://schemas.openxmlformats.org/officeDocument/2006/customXml" ds:itemID="{6E2F16EE-B06F-489B-8BEB-E5C088A22BAD}"/>
</file>

<file path=customXml/itemProps3.xml><?xml version="1.0" encoding="utf-8"?>
<ds:datastoreItem xmlns:ds="http://schemas.openxmlformats.org/officeDocument/2006/customXml" ds:itemID="{751910CD-4439-4C1A-A8FD-77C295F4277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57</TotalTime>
  <Words>548</Words>
  <Application>Microsoft Office PowerPoint</Application>
  <PresentationFormat>On-screen Show (4:3)</PresentationFormat>
  <Paragraphs>65</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PowerPoint Presentation</vt:lpstr>
      <vt:lpstr>PowerPoint Presentation</vt:lpstr>
      <vt:lpstr>CLP 2021 Disclosure: FName LName, MD</vt:lpstr>
      <vt:lpstr>CLP 2021 Disclosure: FName LName, MD</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ACLP disclosure reporting template</dc:title>
  <dc:creator>James Vrac</dc:creator>
  <cp:keywords>Disclosure reporting</cp:keywords>
  <cp:lastModifiedBy>Holly Riester</cp:lastModifiedBy>
  <cp:revision>12</cp:revision>
  <dcterms:created xsi:type="dcterms:W3CDTF">2013-07-09T20:43:56Z</dcterms:created>
  <dcterms:modified xsi:type="dcterms:W3CDTF">2021-07-06T13:52:38Z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0x010100381B7F35BAB62E459D559428A31CA9C2</vt:lpwstr>
  </property>
</Properties>
</file>