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258" r:id="rId5"/>
    <p:sldId id="309" r:id="rId6"/>
    <p:sldId id="259" r:id="rId7"/>
    <p:sldId id="260" r:id="rId8"/>
    <p:sldId id="301" r:id="rId9"/>
    <p:sldId id="261" r:id="rId10"/>
    <p:sldId id="308" r:id="rId11"/>
    <p:sldId id="302" r:id="rId12"/>
    <p:sldId id="304" r:id="rId13"/>
    <p:sldId id="262" r:id="rId14"/>
    <p:sldId id="303" r:id="rId15"/>
    <p:sldId id="263" r:id="rId16"/>
    <p:sldId id="264" r:id="rId17"/>
    <p:sldId id="292" r:id="rId18"/>
    <p:sldId id="307" r:id="rId19"/>
    <p:sldId id="294" r:id="rId20"/>
    <p:sldId id="296" r:id="rId21"/>
    <p:sldId id="297" r:id="rId22"/>
    <p:sldId id="267" r:id="rId23"/>
    <p:sldId id="298" r:id="rId24"/>
    <p:sldId id="268" r:id="rId25"/>
    <p:sldId id="299" r:id="rId26"/>
    <p:sldId id="269" r:id="rId27"/>
    <p:sldId id="291" r:id="rId28"/>
    <p:sldId id="305" r:id="rId29"/>
    <p:sldId id="306" r:id="rId30"/>
    <p:sldId id="270" r:id="rId31"/>
    <p:sldId id="272" r:id="rId32"/>
    <p:sldId id="273" r:id="rId33"/>
    <p:sldId id="274" r:id="rId34"/>
    <p:sldId id="275" r:id="rId35"/>
    <p:sldId id="276" r:id="rId36"/>
    <p:sldId id="277" r:id="rId37"/>
    <p:sldId id="278" r:id="rId38"/>
    <p:sldId id="279" r:id="rId39"/>
    <p:sldId id="280" r:id="rId40"/>
    <p:sldId id="281" r:id="rId41"/>
    <p:sldId id="282" r:id="rId42"/>
    <p:sldId id="284" r:id="rId43"/>
    <p:sldId id="283" r:id="rId44"/>
    <p:sldId id="285" r:id="rId45"/>
    <p:sldId id="300" r:id="rId46"/>
    <p:sldId id="286" r:id="rId47"/>
    <p:sldId id="287" r:id="rId48"/>
    <p:sldId id="288" r:id="rId49"/>
    <p:sldId id="289" r:id="rId50"/>
    <p:sldId id="29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8"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D38"/>
    <a:srgbClr val="105A25"/>
    <a:srgbClr val="FFCC00"/>
    <a:srgbClr val="C5FFDE"/>
    <a:srgbClr val="81D297"/>
    <a:srgbClr val="66A677"/>
    <a:srgbClr val="3891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19" d="100"/>
          <a:sy n="119" d="100"/>
        </p:scale>
        <p:origin x="132" y="282"/>
      </p:cViewPr>
      <p:guideLst>
        <p:guide orient="horz" pos="4228"/>
        <p:guide pos="38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3175">
          <a:solidFill>
            <a:schemeClr val="tx1"/>
          </a:solidFill>
          <a:prstDash val="solid"/>
        </a:ln>
      </c:spPr>
    </c:sideWall>
    <c:backWall>
      <c:thickness val="0"/>
      <c:spPr>
        <a:noFill/>
        <a:ln w="3175">
          <a:solidFill>
            <a:schemeClr val="tx1"/>
          </a:solidFill>
          <a:prstDash val="solid"/>
        </a:ln>
      </c:spPr>
    </c:backWall>
    <c:plotArea>
      <c:layout>
        <c:manualLayout>
          <c:layoutTarget val="inner"/>
          <c:xMode val="edge"/>
          <c:yMode val="edge"/>
          <c:x val="6.0395979441477121E-2"/>
          <c:y val="3.1542659224558935E-2"/>
          <c:w val="0.88765632414842721"/>
          <c:h val="0.76066350710900621"/>
        </c:manualLayout>
      </c:layout>
      <c:bar3DChart>
        <c:barDir val="col"/>
        <c:grouping val="clustered"/>
        <c:varyColors val="0"/>
        <c:ser>
          <c:idx val="0"/>
          <c:order val="0"/>
          <c:tx>
            <c:strRef>
              <c:f>Sheet1!$A$2</c:f>
              <c:strCache>
                <c:ptCount val="1"/>
                <c:pt idx="0">
                  <c:v>Prevalence %</c:v>
                </c:pt>
              </c:strCache>
            </c:strRef>
          </c:tx>
          <c:spPr>
            <a:solidFill>
              <a:schemeClr val="accent1"/>
            </a:solidFill>
            <a:ln w="12699">
              <a:solidFill>
                <a:schemeClr val="tx1"/>
              </a:solidFill>
              <a:prstDash val="solid"/>
            </a:ln>
          </c:spPr>
          <c:invertIfNegative val="0"/>
          <c:dPt>
            <c:idx val="0"/>
            <c:invertIfNegative val="0"/>
            <c:bubble3D val="0"/>
            <c:spPr>
              <a:solidFill>
                <a:schemeClr val="bg2">
                  <a:lumMod val="75000"/>
                </a:schemeClr>
              </a:solidFill>
              <a:ln w="12699">
                <a:solidFill>
                  <a:schemeClr val="tx1"/>
                </a:solidFill>
                <a:prstDash val="solid"/>
              </a:ln>
            </c:spPr>
            <c:extLst>
              <c:ext xmlns:c16="http://schemas.microsoft.com/office/drawing/2014/chart" uri="{C3380CC4-5D6E-409C-BE32-E72D297353CC}">
                <c16:uniqueId val="{00000001-BF49-4075-9B95-9BE68098E5F5}"/>
              </c:ext>
            </c:extLst>
          </c:dPt>
          <c:dPt>
            <c:idx val="1"/>
            <c:invertIfNegative val="0"/>
            <c:bubble3D val="0"/>
            <c:spPr>
              <a:solidFill>
                <a:srgbClr val="2CB2DC"/>
              </a:solidFill>
              <a:ln w="12699">
                <a:solidFill>
                  <a:schemeClr val="tx1"/>
                </a:solidFill>
                <a:prstDash val="solid"/>
              </a:ln>
            </c:spPr>
            <c:extLst>
              <c:ext xmlns:c16="http://schemas.microsoft.com/office/drawing/2014/chart" uri="{C3380CC4-5D6E-409C-BE32-E72D297353CC}">
                <c16:uniqueId val="{00000003-BF49-4075-9B95-9BE68098E5F5}"/>
              </c:ext>
            </c:extLst>
          </c:dPt>
          <c:dPt>
            <c:idx val="2"/>
            <c:invertIfNegative val="0"/>
            <c:bubble3D val="0"/>
            <c:spPr>
              <a:solidFill>
                <a:srgbClr val="0070C0"/>
              </a:solidFill>
              <a:ln w="12699">
                <a:solidFill>
                  <a:schemeClr val="tx1"/>
                </a:solidFill>
                <a:prstDash val="solid"/>
              </a:ln>
            </c:spPr>
            <c:extLst>
              <c:ext xmlns:c16="http://schemas.microsoft.com/office/drawing/2014/chart" uri="{C3380CC4-5D6E-409C-BE32-E72D297353CC}">
                <c16:uniqueId val="{00000005-BF49-4075-9B95-9BE68098E5F5}"/>
              </c:ext>
            </c:extLst>
          </c:dPt>
          <c:dPt>
            <c:idx val="3"/>
            <c:invertIfNegative val="0"/>
            <c:bubble3D val="0"/>
            <c:spPr>
              <a:solidFill>
                <a:schemeClr val="accent6">
                  <a:lumMod val="40000"/>
                  <a:lumOff val="60000"/>
                </a:schemeClr>
              </a:solidFill>
              <a:ln w="12699">
                <a:solidFill>
                  <a:schemeClr val="tx1"/>
                </a:solidFill>
                <a:prstDash val="solid"/>
              </a:ln>
            </c:spPr>
            <c:extLst>
              <c:ext xmlns:c16="http://schemas.microsoft.com/office/drawing/2014/chart" uri="{C3380CC4-5D6E-409C-BE32-E72D297353CC}">
                <c16:uniqueId val="{00000007-BF49-4075-9B95-9BE68098E5F5}"/>
              </c:ext>
            </c:extLst>
          </c:dPt>
          <c:cat>
            <c:strRef>
              <c:f>Sheet1!$B$1:$D$1</c:f>
              <c:strCache>
                <c:ptCount val="3"/>
                <c:pt idx="0">
                  <c:v>General Population</c:v>
                </c:pt>
                <c:pt idx="1">
                  <c:v>Primary Care Patients</c:v>
                </c:pt>
                <c:pt idx="2">
                  <c:v>Patients with CAD</c:v>
                </c:pt>
              </c:strCache>
            </c:strRef>
          </c:cat>
          <c:val>
            <c:numRef>
              <c:f>Sheet1!$B$2:$D$2</c:f>
              <c:numCache>
                <c:formatCode>General</c:formatCode>
                <c:ptCount val="3"/>
                <c:pt idx="0">
                  <c:v>5.8</c:v>
                </c:pt>
                <c:pt idx="1">
                  <c:v>8</c:v>
                </c:pt>
                <c:pt idx="2">
                  <c:v>17.5</c:v>
                </c:pt>
              </c:numCache>
            </c:numRef>
          </c:val>
          <c:extLst>
            <c:ext xmlns:c16="http://schemas.microsoft.com/office/drawing/2014/chart" uri="{C3380CC4-5D6E-409C-BE32-E72D297353CC}">
              <c16:uniqueId val="{00000008-BF49-4075-9B95-9BE68098E5F5}"/>
            </c:ext>
          </c:extLst>
        </c:ser>
        <c:dLbls>
          <c:showLegendKey val="0"/>
          <c:showVal val="0"/>
          <c:showCatName val="0"/>
          <c:showSerName val="0"/>
          <c:showPercent val="0"/>
          <c:showBubbleSize val="0"/>
        </c:dLbls>
        <c:gapWidth val="150"/>
        <c:gapDepth val="0"/>
        <c:shape val="box"/>
        <c:axId val="753324176"/>
        <c:axId val="753326528"/>
        <c:axId val="0"/>
      </c:bar3DChart>
      <c:catAx>
        <c:axId val="753324176"/>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2200" b="1" i="0" u="none" strike="noStrike" baseline="0">
                <a:solidFill>
                  <a:schemeClr val="tx1"/>
                </a:solidFill>
                <a:latin typeface="+mj-lt"/>
                <a:ea typeface="Times New Roman"/>
                <a:cs typeface="Times New Roman"/>
              </a:defRPr>
            </a:pPr>
            <a:endParaRPr lang="en-US"/>
          </a:p>
        </c:txPr>
        <c:crossAx val="753326528"/>
        <c:crosses val="autoZero"/>
        <c:auto val="1"/>
        <c:lblAlgn val="ctr"/>
        <c:lblOffset val="100"/>
        <c:tickLblSkip val="1"/>
        <c:tickMarkSkip val="1"/>
        <c:noMultiLvlLbl val="0"/>
      </c:catAx>
      <c:valAx>
        <c:axId val="753326528"/>
        <c:scaling>
          <c:orientation val="minMax"/>
          <c:max val="25"/>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pitchFamily="34" charset="0"/>
                <a:ea typeface="Times New Roman"/>
                <a:cs typeface="Arial" pitchFamily="34" charset="0"/>
              </a:defRPr>
            </a:pPr>
            <a:endParaRPr lang="en-US"/>
          </a:p>
        </c:txPr>
        <c:crossAx val="753324176"/>
        <c:crosses val="autoZero"/>
        <c:crossBetween val="between"/>
      </c:valAx>
      <c:spPr>
        <a:noFill/>
        <a:ln w="25398">
          <a:noFill/>
        </a:ln>
      </c:spPr>
    </c:plotArea>
    <c:plotVisOnly val="1"/>
    <c:dispBlanksAs val="gap"/>
    <c:showDLblsOverMax val="0"/>
  </c:chart>
  <c:spPr>
    <a:noFill/>
    <a:ln>
      <a:noFill/>
    </a:ln>
  </c:spPr>
  <c:txPr>
    <a:bodyPr/>
    <a:lstStyle/>
    <a:p>
      <a:pPr>
        <a:defRPr sz="1800"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0009BD-8F19-0B44-8E85-44C88B02A425}" type="datetimeFigureOut">
              <a:rPr lang="en-US" smtClean="0"/>
              <a:t>3/15/2019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F5F82E-548B-494F-89A6-3B3ADDAECC67}" type="slidenum">
              <a:rPr lang="en-US" smtClean="0"/>
              <a:t>‹#›</a:t>
            </a:fld>
            <a:endParaRPr lang="en-US"/>
          </a:p>
        </p:txBody>
      </p:sp>
    </p:spTree>
    <p:extLst>
      <p:ext uri="{BB962C8B-B14F-4D97-AF65-F5344CB8AC3E}">
        <p14:creationId xmlns:p14="http://schemas.microsoft.com/office/powerpoint/2010/main" val="1770110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CD39A-F679-DF43-BBE4-8BF4AC45CCF4}" type="datetimeFigureOut">
              <a:rPr lang="en-US" smtClean="0"/>
              <a:t>3/15/2019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259CE-35B4-F249-A2D4-2A860B274D7B}" type="slidenum">
              <a:rPr lang="en-US" smtClean="0"/>
              <a:t>‹#›</a:t>
            </a:fld>
            <a:endParaRPr lang="en-US"/>
          </a:p>
        </p:txBody>
      </p:sp>
    </p:spTree>
    <p:extLst>
      <p:ext uri="{BB962C8B-B14F-4D97-AF65-F5344CB8AC3E}">
        <p14:creationId xmlns:p14="http://schemas.microsoft.com/office/powerpoint/2010/main" val="19070122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vphysiology.com/Arrhythmias/A008b.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cvphysiology.com/Arrhythmias/A006.ht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a:noFill/>
        </p:spPr>
        <p:txBody>
          <a:bodyPr/>
          <a:lstStyle/>
          <a:p>
            <a:r>
              <a:rPr lang="en-US" altLang="en-US"/>
              <a:t>P: atrial depolarization</a:t>
            </a:r>
          </a:p>
          <a:p>
            <a:r>
              <a:rPr lang="en-US" altLang="en-US"/>
              <a:t>PR: onset of P wave to beginning of QRS; normally ranges from 0.12 to 0.20 sec; represents time between onset of atrial depolarization and  onset of ventricular depolarization. If &gt;0.2 sec, there is an </a:t>
            </a:r>
            <a:r>
              <a:rPr lang="en-US" altLang="en-US">
                <a:hlinkClick r:id="rId3"/>
              </a:rPr>
              <a:t>AV conduction block</a:t>
            </a:r>
            <a:endParaRPr lang="en-US" altLang="en-US"/>
          </a:p>
          <a:p>
            <a:r>
              <a:rPr lang="en-US" altLang="en-US"/>
              <a:t>QRS: ventricular depolarization; normally 0.06 to 0.1 seconds (short) b/c </a:t>
            </a:r>
            <a:r>
              <a:rPr lang="en-US" altLang="en-US">
                <a:hlinkClick r:id="rId4"/>
              </a:rPr>
              <a:t>ventricular depolarization</a:t>
            </a:r>
            <a:r>
              <a:rPr lang="en-US" altLang="en-US"/>
              <a:t> occurs rapidly. If QRS is prolonged (&gt; 0.1 sec), conduction is impaired within the ventricles (ex- BBB)</a:t>
            </a:r>
          </a:p>
          <a:p>
            <a:r>
              <a:rPr lang="en-US" altLang="en-US"/>
              <a:t>ST segment: Isoelectric period following the QRS is the time at which the entire ventricle is depolarized and roughly corresponds to the </a:t>
            </a:r>
            <a:r>
              <a:rPr lang="en-US" altLang="en-US">
                <a:hlinkClick r:id="rId4"/>
              </a:rPr>
              <a:t>plateau phase</a:t>
            </a:r>
            <a:r>
              <a:rPr lang="en-US" altLang="en-US"/>
              <a:t> of the ventricular action potential. The ST segment is important in the diagnosis of ventricular ischemia or hypoxia</a:t>
            </a:r>
          </a:p>
          <a:p>
            <a:r>
              <a:rPr lang="en-US" altLang="en-US"/>
              <a:t>T: ventricular repolarization</a:t>
            </a:r>
          </a:p>
          <a:p>
            <a:r>
              <a:rPr lang="en-US" altLang="en-US"/>
              <a:t>QT: beginning of QRS complex to the end of the T wave; represents the time for ventricular depolarization and repolarization , and roughly estimates the duration of an average ventricular action potential. This interval can range from 0.2 to 0.4 seconds depending upon heart rate. In practice, correct Q-T interval for HR (since shortens at faster HR) so expressed as a "corrected Q-T (</a:t>
            </a:r>
            <a:r>
              <a:rPr lang="en-US" altLang="en-US" b="1"/>
              <a:t>QTc</a:t>
            </a:r>
            <a:r>
              <a:rPr lang="en-US" altLang="en-US"/>
              <a:t>)" by taking the Q-T interval and dividing it by the square root of the R-R interval (interval between ventricular depolarizations). Should be manually measured in 1 lead b/c automated ECG machines usually measure the QT as longer than it actually is. Ideally get EKG at or near max daily blood level of medications affecting the QT interval.  Most commonly used formula to correct the QT interval is Bazett’s.</a:t>
            </a:r>
          </a:p>
        </p:txBody>
      </p:sp>
    </p:spTree>
    <p:extLst>
      <p:ext uri="{BB962C8B-B14F-4D97-AF65-F5344CB8AC3E}">
        <p14:creationId xmlns:p14="http://schemas.microsoft.com/office/powerpoint/2010/main" val="32427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lvl1pPr defTabSz="914319" eaLnBrk="0" hangingPunct="0">
              <a:defRPr sz="2400">
                <a:solidFill>
                  <a:schemeClr val="tx1"/>
                </a:solidFill>
                <a:latin typeface="Times New Roman" pitchFamily="18" charset="0"/>
              </a:defRPr>
            </a:lvl1pPr>
            <a:lvl2pPr marL="728963" indent="-280370" defTabSz="914319" eaLnBrk="0" hangingPunct="0">
              <a:defRPr sz="2400">
                <a:solidFill>
                  <a:schemeClr val="tx1"/>
                </a:solidFill>
                <a:latin typeface="Times New Roman" pitchFamily="18" charset="0"/>
              </a:defRPr>
            </a:lvl2pPr>
            <a:lvl3pPr marL="1121481" indent="-224296" defTabSz="914319" eaLnBrk="0" hangingPunct="0">
              <a:defRPr sz="2400">
                <a:solidFill>
                  <a:schemeClr val="tx1"/>
                </a:solidFill>
                <a:latin typeface="Times New Roman" pitchFamily="18" charset="0"/>
              </a:defRPr>
            </a:lvl3pPr>
            <a:lvl4pPr marL="1570074" indent="-224296" defTabSz="914319" eaLnBrk="0" hangingPunct="0">
              <a:defRPr sz="2400">
                <a:solidFill>
                  <a:schemeClr val="tx1"/>
                </a:solidFill>
                <a:latin typeface="Times New Roman" pitchFamily="18" charset="0"/>
              </a:defRPr>
            </a:lvl4pPr>
            <a:lvl5pPr marL="2018667" indent="-224296" defTabSz="914319" eaLnBrk="0" hangingPunct="0">
              <a:defRPr sz="2400">
                <a:solidFill>
                  <a:schemeClr val="tx1"/>
                </a:solidFill>
                <a:latin typeface="Times New Roman" pitchFamily="18" charset="0"/>
              </a:defRPr>
            </a:lvl5pPr>
            <a:lvl6pPr marL="2467259" indent="-224296" defTabSz="914319" eaLnBrk="0" fontAlgn="base" hangingPunct="0">
              <a:spcBef>
                <a:spcPct val="0"/>
              </a:spcBef>
              <a:spcAft>
                <a:spcPct val="0"/>
              </a:spcAft>
              <a:defRPr sz="2400">
                <a:solidFill>
                  <a:schemeClr val="tx1"/>
                </a:solidFill>
                <a:latin typeface="Times New Roman" pitchFamily="18" charset="0"/>
              </a:defRPr>
            </a:lvl6pPr>
            <a:lvl7pPr marL="2915851" indent="-224296" defTabSz="914319" eaLnBrk="0" fontAlgn="base" hangingPunct="0">
              <a:spcBef>
                <a:spcPct val="0"/>
              </a:spcBef>
              <a:spcAft>
                <a:spcPct val="0"/>
              </a:spcAft>
              <a:defRPr sz="2400">
                <a:solidFill>
                  <a:schemeClr val="tx1"/>
                </a:solidFill>
                <a:latin typeface="Times New Roman" pitchFamily="18" charset="0"/>
              </a:defRPr>
            </a:lvl7pPr>
            <a:lvl8pPr marL="3364444" indent="-224296" defTabSz="914319" eaLnBrk="0" fontAlgn="base" hangingPunct="0">
              <a:spcBef>
                <a:spcPct val="0"/>
              </a:spcBef>
              <a:spcAft>
                <a:spcPct val="0"/>
              </a:spcAft>
              <a:defRPr sz="2400">
                <a:solidFill>
                  <a:schemeClr val="tx1"/>
                </a:solidFill>
                <a:latin typeface="Times New Roman" pitchFamily="18" charset="0"/>
              </a:defRPr>
            </a:lvl8pPr>
            <a:lvl9pPr marL="3813036" indent="-224296" defTabSz="914319" eaLnBrk="0" fontAlgn="base" hangingPunct="0">
              <a:spcBef>
                <a:spcPct val="0"/>
              </a:spcBef>
              <a:spcAft>
                <a:spcPct val="0"/>
              </a:spcAft>
              <a:defRPr sz="2400">
                <a:solidFill>
                  <a:schemeClr val="tx1"/>
                </a:solidFill>
                <a:latin typeface="Times New Roman" pitchFamily="18" charset="0"/>
              </a:defRPr>
            </a:lvl9pPr>
          </a:lstStyle>
          <a:p>
            <a:pPr eaLnBrk="1" hangingPunct="1"/>
            <a:fld id="{099A88BD-C47B-422E-8DEC-048C59BD036A}" type="slidenum">
              <a:rPr lang="en-US" sz="1200"/>
              <a:pPr eaLnBrk="1" hangingPunct="1"/>
              <a:t>38</a:t>
            </a:fld>
            <a:endParaRPr lang="en-US" sz="1200" dirty="0"/>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p:spPr>
        <p:txBody>
          <a:bodyPr/>
          <a:lstStyle/>
          <a:p>
            <a:pPr eaLnBrk="1" hangingPunct="1">
              <a:buFont typeface="Courier New" pitchFamily="49" charset="0"/>
              <a:buChar char="o"/>
            </a:pPr>
            <a:r>
              <a:rPr lang="en-US" dirty="0"/>
              <a:t>Depression is associated with CAD progression</a:t>
            </a:r>
          </a:p>
          <a:p>
            <a:pPr lvl="1" eaLnBrk="1" hangingPunct="1"/>
            <a:r>
              <a:rPr lang="en-US" dirty="0"/>
              <a:t>CAD patients s/p cardiac catheterization</a:t>
            </a:r>
          </a:p>
          <a:p>
            <a:pPr lvl="2" eaLnBrk="1" hangingPunct="1">
              <a:buFont typeface="Wingdings" pitchFamily="2" charset="2"/>
              <a:buChar char="§"/>
            </a:pPr>
            <a:r>
              <a:rPr lang="en-US" dirty="0"/>
              <a:t>Depression associated with 2.2x risk of cardiac events within next 12 months</a:t>
            </a:r>
          </a:p>
          <a:p>
            <a:pPr lvl="1" eaLnBrk="1" hangingPunct="1"/>
            <a:r>
              <a:rPr lang="en-US" dirty="0"/>
              <a:t>19-year follow-up of CAD outpatients</a:t>
            </a:r>
          </a:p>
          <a:p>
            <a:pPr lvl="2" eaLnBrk="1" hangingPunct="1">
              <a:buFont typeface="Wingdings" pitchFamily="2" charset="2"/>
              <a:buChar char="§"/>
            </a:pPr>
            <a:r>
              <a:rPr lang="en-US" dirty="0"/>
              <a:t>Patients with moderate-severe depression had 69% greater chance of cardiac death during follow-up period</a:t>
            </a:r>
          </a:p>
          <a:p>
            <a:pPr lvl="1" eaLnBrk="1" hangingPunct="1"/>
            <a:r>
              <a:rPr lang="en-US" dirty="0"/>
              <a:t>Heart and Soul study of 1017 patients with stable CAD</a:t>
            </a:r>
          </a:p>
          <a:p>
            <a:pPr lvl="2" eaLnBrk="1" hangingPunct="1">
              <a:buFont typeface="Wingdings" pitchFamily="2" charset="2"/>
              <a:buChar char="§"/>
            </a:pPr>
            <a:r>
              <a:rPr lang="en-US" dirty="0"/>
              <a:t>Depression associated with 50% higher rate of CV events over ~4.8 years of follow-up</a:t>
            </a:r>
          </a:p>
          <a:p>
            <a:pPr eaLnBrk="1" hangingPunct="1"/>
            <a:endParaRPr lang="en-US" dirty="0"/>
          </a:p>
        </p:txBody>
      </p:sp>
    </p:spTree>
    <p:extLst>
      <p:ext uri="{BB962C8B-B14F-4D97-AF65-F5344CB8AC3E}">
        <p14:creationId xmlns:p14="http://schemas.microsoft.com/office/powerpoint/2010/main" val="307901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pPr/>
              <a:t>39</a:t>
            </a:fld>
            <a:endParaRPr lang="en-US"/>
          </a:p>
        </p:txBody>
      </p:sp>
    </p:spTree>
    <p:extLst>
      <p:ext uri="{BB962C8B-B14F-4D97-AF65-F5344CB8AC3E}">
        <p14:creationId xmlns:p14="http://schemas.microsoft.com/office/powerpoint/2010/main" val="2642826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lvl1pPr defTabSz="914319" eaLnBrk="0" hangingPunct="0">
              <a:defRPr sz="2400">
                <a:solidFill>
                  <a:schemeClr val="tx1"/>
                </a:solidFill>
                <a:latin typeface="Times New Roman" pitchFamily="18" charset="0"/>
              </a:defRPr>
            </a:lvl1pPr>
            <a:lvl2pPr marL="728963" indent="-280370" defTabSz="914319" eaLnBrk="0" hangingPunct="0">
              <a:defRPr sz="2400">
                <a:solidFill>
                  <a:schemeClr val="tx1"/>
                </a:solidFill>
                <a:latin typeface="Times New Roman" pitchFamily="18" charset="0"/>
              </a:defRPr>
            </a:lvl2pPr>
            <a:lvl3pPr marL="1121481" indent="-224296" defTabSz="914319" eaLnBrk="0" hangingPunct="0">
              <a:defRPr sz="2400">
                <a:solidFill>
                  <a:schemeClr val="tx1"/>
                </a:solidFill>
                <a:latin typeface="Times New Roman" pitchFamily="18" charset="0"/>
              </a:defRPr>
            </a:lvl3pPr>
            <a:lvl4pPr marL="1570074" indent="-224296" defTabSz="914319" eaLnBrk="0" hangingPunct="0">
              <a:defRPr sz="2400">
                <a:solidFill>
                  <a:schemeClr val="tx1"/>
                </a:solidFill>
                <a:latin typeface="Times New Roman" pitchFamily="18" charset="0"/>
              </a:defRPr>
            </a:lvl4pPr>
            <a:lvl5pPr marL="2018667" indent="-224296" defTabSz="914319" eaLnBrk="0" hangingPunct="0">
              <a:defRPr sz="2400">
                <a:solidFill>
                  <a:schemeClr val="tx1"/>
                </a:solidFill>
                <a:latin typeface="Times New Roman" pitchFamily="18" charset="0"/>
              </a:defRPr>
            </a:lvl5pPr>
            <a:lvl6pPr marL="2467259" indent="-224296" defTabSz="914319" eaLnBrk="0" fontAlgn="base" hangingPunct="0">
              <a:spcBef>
                <a:spcPct val="0"/>
              </a:spcBef>
              <a:spcAft>
                <a:spcPct val="0"/>
              </a:spcAft>
              <a:defRPr sz="2400">
                <a:solidFill>
                  <a:schemeClr val="tx1"/>
                </a:solidFill>
                <a:latin typeface="Times New Roman" pitchFamily="18" charset="0"/>
              </a:defRPr>
            </a:lvl6pPr>
            <a:lvl7pPr marL="2915851" indent="-224296" defTabSz="914319" eaLnBrk="0" fontAlgn="base" hangingPunct="0">
              <a:spcBef>
                <a:spcPct val="0"/>
              </a:spcBef>
              <a:spcAft>
                <a:spcPct val="0"/>
              </a:spcAft>
              <a:defRPr sz="2400">
                <a:solidFill>
                  <a:schemeClr val="tx1"/>
                </a:solidFill>
                <a:latin typeface="Times New Roman" pitchFamily="18" charset="0"/>
              </a:defRPr>
            </a:lvl7pPr>
            <a:lvl8pPr marL="3364444" indent="-224296" defTabSz="914319" eaLnBrk="0" fontAlgn="base" hangingPunct="0">
              <a:spcBef>
                <a:spcPct val="0"/>
              </a:spcBef>
              <a:spcAft>
                <a:spcPct val="0"/>
              </a:spcAft>
              <a:defRPr sz="2400">
                <a:solidFill>
                  <a:schemeClr val="tx1"/>
                </a:solidFill>
                <a:latin typeface="Times New Roman" pitchFamily="18" charset="0"/>
              </a:defRPr>
            </a:lvl8pPr>
            <a:lvl9pPr marL="3813036" indent="-224296" defTabSz="914319" eaLnBrk="0" fontAlgn="base" hangingPunct="0">
              <a:spcBef>
                <a:spcPct val="0"/>
              </a:spcBef>
              <a:spcAft>
                <a:spcPct val="0"/>
              </a:spcAft>
              <a:defRPr sz="2400">
                <a:solidFill>
                  <a:schemeClr val="tx1"/>
                </a:solidFill>
                <a:latin typeface="Times New Roman" pitchFamily="18" charset="0"/>
              </a:defRPr>
            </a:lvl9pPr>
          </a:lstStyle>
          <a:p>
            <a:pPr eaLnBrk="1" hangingPunct="1"/>
            <a:fld id="{3EE906FC-EA5B-4C08-AD80-BB479DBA445C}" type="slidenum">
              <a:rPr lang="en-US" sz="1200"/>
              <a:pPr eaLnBrk="1" hangingPunct="1"/>
              <a:t>40</a:t>
            </a:fld>
            <a:endParaRPr 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7333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pPr/>
              <a:t>43</a:t>
            </a:fld>
            <a:endParaRPr lang="en-US"/>
          </a:p>
        </p:txBody>
      </p:sp>
    </p:spTree>
    <p:extLst>
      <p:ext uri="{BB962C8B-B14F-4D97-AF65-F5344CB8AC3E}">
        <p14:creationId xmlns:p14="http://schemas.microsoft.com/office/powerpoint/2010/main" val="372524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pPr/>
              <a:t>44</a:t>
            </a:fld>
            <a:endParaRPr lang="en-US"/>
          </a:p>
        </p:txBody>
      </p:sp>
    </p:spTree>
    <p:extLst>
      <p:ext uri="{BB962C8B-B14F-4D97-AF65-F5344CB8AC3E}">
        <p14:creationId xmlns:p14="http://schemas.microsoft.com/office/powerpoint/2010/main" val="157669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a:noFill/>
        </p:spPr>
        <p:txBody>
          <a:bodyPr/>
          <a:lstStyle/>
          <a:p>
            <a:r>
              <a:rPr lang="en-US" altLang="en-US"/>
              <a:t>Because prolonged Q-T intervals can be diagnostic for susceptibility (biomarker) to certain tachyarrhythmias and large pop based studies have linked prolonged QTc to incr mortality, it is important to determine if a given Q-T interval is excessively long. If HR close to 60, can ID QTc prolongation by seeing if QT interval appears to be greater than half of the RR interval. Would want to manually measure too. In addition to HR, age and sex impact QT interval. QT interval generally longer in young women. </a:t>
            </a:r>
          </a:p>
          <a:p>
            <a:r>
              <a:rPr lang="en-US" altLang="en-US"/>
              <a:t>We use “normal” cut-off values but in reality the QTc interval presents a continuous RF for adverse events. QTc&gt; 500 seems to be universally agreed upon as a RF for tdP; AHA expert committee group recommended that QTc over 99</a:t>
            </a:r>
            <a:r>
              <a:rPr lang="en-US" altLang="en-US" baseline="30000"/>
              <a:t>th</a:t>
            </a:r>
            <a:r>
              <a:rPr lang="en-US" altLang="en-US"/>
              <a:t> percentile should be considered abnormally prolonged, which translated into 450ms for males, 470 ms for females (? Genetic or hormonal diffs that affect the QT interval, probably through an action on the molecular mechanisms that regulate ventricular repolarization). </a:t>
            </a:r>
          </a:p>
          <a:p>
            <a:r>
              <a:rPr lang="en-US" altLang="en-US"/>
              <a:t>2 ways to prolong QT: slow depolarization by blocking inward current thru Na channels (get widened QRS/prolonged PR) or slow repolarization by blocking K rectifier channels (T interval/QT)- most drugs- may have diff clin significance</a:t>
            </a:r>
          </a:p>
        </p:txBody>
      </p:sp>
    </p:spTree>
    <p:extLst>
      <p:ext uri="{BB962C8B-B14F-4D97-AF65-F5344CB8AC3E}">
        <p14:creationId xmlns:p14="http://schemas.microsoft.com/office/powerpoint/2010/main" val="30459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a:noFill/>
        </p:spPr>
        <p:txBody>
          <a:bodyPr/>
          <a:lstStyle/>
          <a:p>
            <a:r>
              <a:rPr lang="en-US" altLang="en-US"/>
              <a:t>FDA provides definitions of clinically relevant changes in QTc intervals. FDA notes that there is no consensus concerning the choice of upper limit values for absolute QT/QTc interval and changes from baseline. While lower limits increase the false-positive rate, higher limits increase the risk of failing to detect a signal of concern. In clinical trials, a prolongation of QTc &gt; 500 ms or an increase of more than 60ms during therapy has been a threshold of particular concern in terms of a/w incr risk tdp and should in most cases lead to discontinuation of the drug. Multiple analyses using different limits are a reasonable approach to this uncertainty. Threshold level of regulatory concern is an increase of around 5ms above baseline</a:t>
            </a:r>
          </a:p>
        </p:txBody>
      </p:sp>
    </p:spTree>
    <p:extLst>
      <p:ext uri="{BB962C8B-B14F-4D97-AF65-F5344CB8AC3E}">
        <p14:creationId xmlns:p14="http://schemas.microsoft.com/office/powerpoint/2010/main" val="141222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a:noFill/>
        </p:spPr>
        <p:txBody>
          <a:bodyPr/>
          <a:lstStyle/>
          <a:p>
            <a:r>
              <a:rPr lang="en-US" altLang="en-US"/>
              <a:t>QT is at best only modestly a/w TdP but is still the best predictor available. Prolonged QT is established RF for TdP- an unusual but  life-threatening polymorphic ventricular tachycardia/arrhythmia.  Term means twisting of the points and refers to pattern of polymorphic ventricular tachycardia seen on EKG. Typically, the arrhythmia is short lived and asymptomatic, but it can unexpectedly degenerate into Vfib leading to syncope &amp; sudden death. Mech not entirely clear. EKG warning signs that precede TdP include marked QTc prolongation, PVCs, etc. This rhythm is usually unresponsive to common antiarrhythmic meds but may resolve with infusion of Mg sulfate, overdrive pacing, or isoproterenol infusion to increase HR (and thus shorten the QTc) and removal of the offending agent. If left untreated, it may recur, with deterioration to Vfib and death. Prevalence of TdP in gen pop is rare, between 1/100,000 &amp; 1/1,000,000</a:t>
            </a:r>
          </a:p>
        </p:txBody>
      </p:sp>
    </p:spTree>
    <p:extLst>
      <p:ext uri="{BB962C8B-B14F-4D97-AF65-F5344CB8AC3E}">
        <p14:creationId xmlns:p14="http://schemas.microsoft.com/office/powerpoint/2010/main" val="384031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a:noFill/>
        </p:spPr>
        <p:txBody>
          <a:bodyPr/>
          <a:lstStyle/>
          <a:p>
            <a:r>
              <a:rPr lang="en-US" altLang="en-US" sz="1000"/>
              <a:t>Warnings regarding C based on randomized, multi-center DBPC Xover study mandated by the FDA- unpublished- also postmarketing reports of long QT and tDP a/w citalopram;  FDA evaluated the results of 2 QT studies assessing the effects of doses of citalopram and its active </a:t>
            </a:r>
            <a:r>
              <a:rPr lang="en-US" altLang="en-US" sz="1000" i="1"/>
              <a:t>S</a:t>
            </a:r>
            <a:r>
              <a:rPr lang="en-US" altLang="en-US" sz="1000"/>
              <a:t>-isomer escitalopram (Lexapro) on the QT interval in adults. Both studies are randomized, double-blind, placebo-controlled, crossover studies. In the citalopram study, 119 subjects received citalopram 20 mg/day and (3 different 22 d txs separated by 14 d), moxifloxacin/placebo, and citalopram 60 mg/day. In the escitalopram study, 113 subjects received escitalopram 10 mg/day and 30 mg/day, moxifloxacin 400 mg/day/ placebo.</a:t>
            </a:r>
          </a:p>
          <a:p>
            <a:r>
              <a:rPr lang="en-US" altLang="en-US" sz="1000"/>
              <a:t>Citalopram- racemic mix of </a:t>
            </a:r>
            <a:r>
              <a:rPr lang="en-US" altLang="en-US" sz="1000" i="1"/>
              <a:t>S</a:t>
            </a:r>
            <a:r>
              <a:rPr lang="en-US" altLang="en-US" sz="1000"/>
              <a:t>- and </a:t>
            </a:r>
            <a:r>
              <a:rPr lang="en-US" altLang="en-US" sz="1000" i="1"/>
              <a:t>R</a:t>
            </a:r>
            <a:r>
              <a:rPr lang="en-US" altLang="en-US" sz="1000"/>
              <a:t>-isomers. Escitalopram is the </a:t>
            </a:r>
            <a:r>
              <a:rPr lang="en-US" altLang="en-US" sz="1000" i="1"/>
              <a:t>S</a:t>
            </a:r>
            <a:r>
              <a:rPr lang="en-US" altLang="en-US" sz="1000"/>
              <a:t>-isomer. These studies show that citalopram causes dose-dependent QT interval prolongation that is clinically significant with the 60 mg daily dose. In addition, clinical trials do not show added effectiveness of C at 60 mg/day compared to 40 mg/day. Even though absolute change in QTc was modest, FDA concluded that no evidence for therapeutic benefit of 60 compared with 40 to warrant the risk of additional QT prolongation at this higher dose. Therefore, citalopram should not be used at doses above 40 mg per day. Very controversial because good prospective and retrospective data suggesting no QT prolongation; also was small study that demonstrate QTc increases below the previously recognized threshold for concern.</a:t>
            </a:r>
          </a:p>
          <a:p>
            <a:r>
              <a:rPr lang="en-US" altLang="en-US" sz="1000"/>
              <a:t>Study of escitalopram found dose-dependent but substantially less marked increases for QTc and no FDA changes planned for escitalopram at this time. British Medicines and Healthcare Products Regulatory Agency did issue guidelines regarding escitalopram, specifically recommending avoiding use if prolonged QTc, LQTS, concomitant QT prolonging meds and suggested max dose of 10mg in those &gt; 65 or those with hepatic impairment; C may be diff from other SSRIs- inhibits hERG in animal models</a:t>
            </a:r>
          </a:p>
          <a:p>
            <a:r>
              <a:rPr lang="en-US" altLang="en-US" sz="1000"/>
              <a:t>Of note 1 study of 215 pts who od’d on celexa found only 2% had QTc&gt; 500; 32% had QTc&gt;440</a:t>
            </a:r>
          </a:p>
        </p:txBody>
      </p:sp>
    </p:spTree>
    <p:extLst>
      <p:ext uri="{BB962C8B-B14F-4D97-AF65-F5344CB8AC3E}">
        <p14:creationId xmlns:p14="http://schemas.microsoft.com/office/powerpoint/2010/main" val="379615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a:noFill/>
        </p:spPr>
        <p:txBody>
          <a:bodyPr/>
          <a:lstStyle/>
          <a:p>
            <a:r>
              <a:rPr lang="en-US" altLang="en-US"/>
              <a:t>N = 24-31 per group; Pfizer did 2 studies at FDA’s request- 1 in 2000 in healthy individuals; later study publ in 2004 in pts with psychotic disorders; in both olanzapine,risperidone, and quetiapine were found to have less QTc prolongation than thioridazine and comparable effects to oral haloperidol. The effects of 6 antipsychotics on the QTc interval in the absence and presence of cyt -450 inhibitor (which can augment the QTc prolongation) were characterized in a prospective, randomized study in which patients with psychotic disorders reached steady-state on 1 of 6 drugs. Note- Mean </a:t>
            </a:r>
            <a:r>
              <a:rPr lang="en-US" altLang="en-US" b="1"/>
              <a:t>QTc did not exceed 500 milliseconds in any patient,</a:t>
            </a:r>
            <a:r>
              <a:rPr lang="en-US" altLang="en-US"/>
              <a:t> in the absence or presence of metabolic inhibition. The mean QTc interval change was greatest in the thioridazine group. The presence of metabolic inhibition did not significantly augment QTc prolongation associated with any agent. Each of the antipsychotics studied was associated with measurable QTc prolongation at steady-state peak plasma concentration. Concluded that the theoretical risk of cardiotoxicity associated with QTc prolongation should be balanced against the substantial clinical benefits associated with atypical antipsychotics and the likelihood of other toxicities</a:t>
            </a:r>
          </a:p>
          <a:p>
            <a:endParaRPr lang="en-US" altLang="en-US"/>
          </a:p>
        </p:txBody>
      </p:sp>
    </p:spTree>
    <p:extLst>
      <p:ext uri="{BB962C8B-B14F-4D97-AF65-F5344CB8AC3E}">
        <p14:creationId xmlns:p14="http://schemas.microsoft.com/office/powerpoint/2010/main" val="268458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a:noFill/>
        </p:spPr>
        <p:txBody>
          <a:bodyPr/>
          <a:lstStyle/>
          <a:p>
            <a:r>
              <a:rPr lang="en-US" altLang="en-US"/>
              <a:t>Given lack of direct comparative data, there have been a # of attempts to use statistical analysis to compare risk of different APs.  Meta-analysis of randomised controlled trials to compare 15 antipsychotic drugs and placebo in the acute treatment of schizophrenia. Searched many databases, including FDA reports and data from pharm companies. The primary outcome was efficacy but also examined all-cause discontinuation, weight gain, EPS, prolactin increase, QTc prolongation, and sedation. Included 212 suitable trials, with data for 43,049 participants. This is a forest plot for effect sizes of antipsychotic</a:t>
            </a:r>
          </a:p>
          <a:p>
            <a:r>
              <a:rPr lang="en-US" altLang="en-US"/>
              <a:t>drugs compared with placebo for QTc prolongation.Treatments are ranked according to their surface under the cumulative ranking (SUCRA) values. OR=odds ratio. CrI=credible interval. SMD=standardised mean difference. Lurasidone, aripiprazole, paliperidone, and asenapine were not associated with significant QTc prolongation compared with placebo. The standardised</a:t>
            </a:r>
          </a:p>
          <a:p>
            <a:r>
              <a:rPr lang="en-US" altLang="en-US"/>
              <a:t>mean differences of the other drugs compared with placebo ranged from marginal (0·11, haloperidol) to large (0·90, sertindole). Iloperidone may have comparable QTc effect to ziprasidone and Haldol but unlike Haldol, has not been a/w TdP.</a:t>
            </a:r>
          </a:p>
        </p:txBody>
      </p:sp>
    </p:spTree>
    <p:extLst>
      <p:ext uri="{BB962C8B-B14F-4D97-AF65-F5344CB8AC3E}">
        <p14:creationId xmlns:p14="http://schemas.microsoft.com/office/powerpoint/2010/main" val="185179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pPr/>
              <a:t>31</a:t>
            </a:fld>
            <a:endParaRPr lang="en-US"/>
          </a:p>
        </p:txBody>
      </p:sp>
    </p:spTree>
    <p:extLst>
      <p:ext uri="{BB962C8B-B14F-4D97-AF65-F5344CB8AC3E}">
        <p14:creationId xmlns:p14="http://schemas.microsoft.com/office/powerpoint/2010/main" val="364224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lvl1pPr defTabSz="914319" eaLnBrk="0" hangingPunct="0">
              <a:defRPr sz="2400">
                <a:solidFill>
                  <a:schemeClr val="tx1"/>
                </a:solidFill>
                <a:latin typeface="Times New Roman" pitchFamily="18" charset="0"/>
              </a:defRPr>
            </a:lvl1pPr>
            <a:lvl2pPr marL="728963" indent="-280370" defTabSz="914319" eaLnBrk="0" hangingPunct="0">
              <a:defRPr sz="2400">
                <a:solidFill>
                  <a:schemeClr val="tx1"/>
                </a:solidFill>
                <a:latin typeface="Times New Roman" pitchFamily="18" charset="0"/>
              </a:defRPr>
            </a:lvl2pPr>
            <a:lvl3pPr marL="1121481" indent="-224296" defTabSz="914319" eaLnBrk="0" hangingPunct="0">
              <a:defRPr sz="2400">
                <a:solidFill>
                  <a:schemeClr val="tx1"/>
                </a:solidFill>
                <a:latin typeface="Times New Roman" pitchFamily="18" charset="0"/>
              </a:defRPr>
            </a:lvl3pPr>
            <a:lvl4pPr marL="1570074" indent="-224296" defTabSz="914319" eaLnBrk="0" hangingPunct="0">
              <a:defRPr sz="2400">
                <a:solidFill>
                  <a:schemeClr val="tx1"/>
                </a:solidFill>
                <a:latin typeface="Times New Roman" pitchFamily="18" charset="0"/>
              </a:defRPr>
            </a:lvl4pPr>
            <a:lvl5pPr marL="2018667" indent="-224296" defTabSz="914319" eaLnBrk="0" hangingPunct="0">
              <a:defRPr sz="2400">
                <a:solidFill>
                  <a:schemeClr val="tx1"/>
                </a:solidFill>
                <a:latin typeface="Times New Roman" pitchFamily="18" charset="0"/>
              </a:defRPr>
            </a:lvl5pPr>
            <a:lvl6pPr marL="2467259" indent="-224296" defTabSz="914319" eaLnBrk="0" fontAlgn="base" hangingPunct="0">
              <a:spcBef>
                <a:spcPct val="0"/>
              </a:spcBef>
              <a:spcAft>
                <a:spcPct val="0"/>
              </a:spcAft>
              <a:defRPr sz="2400">
                <a:solidFill>
                  <a:schemeClr val="tx1"/>
                </a:solidFill>
                <a:latin typeface="Times New Roman" pitchFamily="18" charset="0"/>
              </a:defRPr>
            </a:lvl6pPr>
            <a:lvl7pPr marL="2915851" indent="-224296" defTabSz="914319" eaLnBrk="0" fontAlgn="base" hangingPunct="0">
              <a:spcBef>
                <a:spcPct val="0"/>
              </a:spcBef>
              <a:spcAft>
                <a:spcPct val="0"/>
              </a:spcAft>
              <a:defRPr sz="2400">
                <a:solidFill>
                  <a:schemeClr val="tx1"/>
                </a:solidFill>
                <a:latin typeface="Times New Roman" pitchFamily="18" charset="0"/>
              </a:defRPr>
            </a:lvl7pPr>
            <a:lvl8pPr marL="3364444" indent="-224296" defTabSz="914319" eaLnBrk="0" fontAlgn="base" hangingPunct="0">
              <a:spcBef>
                <a:spcPct val="0"/>
              </a:spcBef>
              <a:spcAft>
                <a:spcPct val="0"/>
              </a:spcAft>
              <a:defRPr sz="2400">
                <a:solidFill>
                  <a:schemeClr val="tx1"/>
                </a:solidFill>
                <a:latin typeface="Times New Roman" pitchFamily="18" charset="0"/>
              </a:defRPr>
            </a:lvl8pPr>
            <a:lvl9pPr marL="3813036" indent="-224296" defTabSz="914319" eaLnBrk="0" fontAlgn="base" hangingPunct="0">
              <a:spcBef>
                <a:spcPct val="0"/>
              </a:spcBef>
              <a:spcAft>
                <a:spcPct val="0"/>
              </a:spcAft>
              <a:defRPr sz="2400">
                <a:solidFill>
                  <a:schemeClr val="tx1"/>
                </a:solidFill>
                <a:latin typeface="Times New Roman" pitchFamily="18" charset="0"/>
              </a:defRPr>
            </a:lvl9pPr>
          </a:lstStyle>
          <a:p>
            <a:pPr eaLnBrk="1" hangingPunct="1"/>
            <a:fld id="{782266E9-6D62-4C9A-8E32-93B02C1A72CF}" type="slidenum">
              <a:rPr lang="en-US" sz="1200"/>
              <a:pPr eaLnBrk="1" hangingPunct="1"/>
              <a:t>36</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buFont typeface="Courier New" pitchFamily="49" charset="0"/>
              <a:buChar char="o"/>
            </a:pPr>
            <a:r>
              <a:rPr lang="en-US" dirty="0"/>
              <a:t>Depression is associated with onset of CAD</a:t>
            </a:r>
          </a:p>
          <a:p>
            <a:pPr lvl="1" eaLnBrk="1" hangingPunct="1"/>
            <a:r>
              <a:rPr lang="en-US" dirty="0"/>
              <a:t>Depression linked to onset of CAD</a:t>
            </a:r>
          </a:p>
          <a:p>
            <a:pPr lvl="2" eaLnBrk="1" hangingPunct="1">
              <a:buFont typeface="Wingdings" pitchFamily="2" charset="2"/>
              <a:buChar char="§"/>
            </a:pPr>
            <a:r>
              <a:rPr lang="en-US" dirty="0"/>
              <a:t>Johns Hopkins Precursor Study </a:t>
            </a:r>
          </a:p>
          <a:p>
            <a:pPr lvl="2" eaLnBrk="1" hangingPunct="1">
              <a:buFont typeface="Wingdings" pitchFamily="2" charset="2"/>
              <a:buChar char="§"/>
            </a:pPr>
            <a:r>
              <a:rPr lang="en-US" dirty="0"/>
              <a:t>Other longitudinal studies support this finding</a:t>
            </a:r>
          </a:p>
          <a:p>
            <a:pPr lvl="2" eaLnBrk="1" hangingPunct="1">
              <a:buFont typeface="Wingdings" pitchFamily="2" charset="2"/>
              <a:buChar char="§"/>
            </a:pPr>
            <a:r>
              <a:rPr lang="en-US" dirty="0"/>
              <a:t>Dose-response relationship (</a:t>
            </a:r>
            <a:r>
              <a:rPr lang="en-US" dirty="0" err="1"/>
              <a:t>dep</a:t>
            </a:r>
            <a:r>
              <a:rPr lang="en-US" dirty="0"/>
              <a:t> </a:t>
            </a:r>
            <a:r>
              <a:rPr lang="en-US" dirty="0" err="1"/>
              <a:t>sx</a:t>
            </a:r>
            <a:r>
              <a:rPr lang="en-US" dirty="0"/>
              <a:t> vs. disorder)</a:t>
            </a:r>
          </a:p>
          <a:p>
            <a:pPr lvl="2" eaLnBrk="1" hangingPunct="1">
              <a:buFont typeface="Wingdings" pitchFamily="2" charset="2"/>
              <a:buChar char="§"/>
            </a:pPr>
            <a:r>
              <a:rPr lang="en-US" dirty="0"/>
              <a:t>Depression predicts both incident CAD and cardiac mortality</a:t>
            </a:r>
          </a:p>
          <a:p>
            <a:pPr lvl="1" eaLnBrk="1" hangingPunct="1"/>
            <a:r>
              <a:rPr lang="en-US" dirty="0"/>
              <a:t>Two large meta-analyses:</a:t>
            </a:r>
          </a:p>
          <a:p>
            <a:pPr lvl="2" eaLnBrk="1" hangingPunct="1">
              <a:buFont typeface="Wingdings" pitchFamily="2" charset="2"/>
              <a:buChar char="§"/>
            </a:pPr>
            <a:r>
              <a:rPr lang="en-US" dirty="0"/>
              <a:t>Relative risk of CAD 1.6 and 1.64 in depressed vs. </a:t>
            </a:r>
            <a:r>
              <a:rPr lang="en-US" dirty="0" err="1"/>
              <a:t>nondepressed</a:t>
            </a:r>
            <a:endParaRPr lang="en-US" dirty="0"/>
          </a:p>
          <a:p>
            <a:pPr eaLnBrk="1" hangingPunct="1"/>
            <a:endParaRPr lang="en-US" dirty="0"/>
          </a:p>
        </p:txBody>
      </p:sp>
    </p:spTree>
    <p:extLst>
      <p:ext uri="{BB962C8B-B14F-4D97-AF65-F5344CB8AC3E}">
        <p14:creationId xmlns:p14="http://schemas.microsoft.com/office/powerpoint/2010/main" val="10748115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16" name="Picture 15" descr="White bands.psd"/>
          <p:cNvPicPr>
            <a:picLocks noChangeAspect="1"/>
          </p:cNvPicPr>
          <p:nvPr userDrawn="1"/>
        </p:nvPicPr>
        <p:blipFill>
          <a:blip r:embed="rId2">
            <a:alphaModFix amt="45000"/>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val="0"/>
              </a:ext>
            </a:extLst>
          </a:blip>
          <a:stretch>
            <a:fillRect/>
          </a:stretch>
        </p:blipFill>
        <p:spPr>
          <a:xfrm>
            <a:off x="222249" y="1221184"/>
            <a:ext cx="9282993" cy="5467147"/>
          </a:xfrm>
          <a:prstGeom prst="rect">
            <a:avLst/>
          </a:prstGeom>
        </p:spPr>
      </p:pic>
      <p:sp>
        <p:nvSpPr>
          <p:cNvPr id="2" name="Title 1"/>
          <p:cNvSpPr>
            <a:spLocks noGrp="1"/>
          </p:cNvSpPr>
          <p:nvPr>
            <p:ph type="ctrTitle" hasCustomPrompt="1"/>
          </p:nvPr>
        </p:nvSpPr>
        <p:spPr>
          <a:xfrm>
            <a:off x="1675718" y="2553747"/>
            <a:ext cx="8844801" cy="1019176"/>
          </a:xfrm>
        </p:spPr>
        <p:txBody>
          <a:bodyPr>
            <a:normAutofit/>
          </a:bodyPr>
          <a:lstStyle>
            <a:lvl1pPr algn="ctr">
              <a:defRPr sz="4000">
                <a:solidFill>
                  <a:srgbClr val="177D38"/>
                </a:solidFill>
              </a:defRPr>
            </a:lvl1pPr>
          </a:lstStyle>
          <a:p>
            <a:r>
              <a:rPr lang="en-US" dirty="0"/>
              <a:t>Title Goes Here</a:t>
            </a:r>
          </a:p>
        </p:txBody>
      </p:sp>
      <p:sp>
        <p:nvSpPr>
          <p:cNvPr id="3" name="Subtitle 2"/>
          <p:cNvSpPr>
            <a:spLocks noGrp="1"/>
          </p:cNvSpPr>
          <p:nvPr>
            <p:ph type="subTitle" idx="1" hasCustomPrompt="1"/>
          </p:nvPr>
        </p:nvSpPr>
        <p:spPr>
          <a:xfrm>
            <a:off x="1726516" y="3581910"/>
            <a:ext cx="8743203" cy="695325"/>
          </a:xfrm>
        </p:spPr>
        <p:txBody>
          <a:bodyPr>
            <a:normAutofit/>
          </a:bodyPr>
          <a:lstStyle>
            <a:lvl1pPr marL="0" indent="0" algn="ctr">
              <a:buNone/>
              <a:defRPr sz="2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23" name="Picture 22" descr="APM logo [300dpi], lar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5625" y="862447"/>
            <a:ext cx="2044984" cy="1528822"/>
          </a:xfrm>
          <a:prstGeom prst="rect">
            <a:avLst/>
          </a:prstGeom>
          <a:ln w="25400" cap="sq" cmpd="sng">
            <a:noFill/>
            <a:miter lim="800000"/>
          </a:ln>
        </p:spPr>
      </p:pic>
      <p:sp>
        <p:nvSpPr>
          <p:cNvPr id="25" name="TextBox 24"/>
          <p:cNvSpPr txBox="1"/>
          <p:nvPr userDrawn="1"/>
        </p:nvSpPr>
        <p:spPr>
          <a:xfrm>
            <a:off x="1870428" y="5927934"/>
            <a:ext cx="8455379" cy="461665"/>
          </a:xfrm>
          <a:prstGeom prst="rect">
            <a:avLst/>
          </a:prstGeom>
          <a:noFill/>
        </p:spPr>
        <p:txBody>
          <a:bodyPr wrap="square" rtlCol="0">
            <a:spAutoFit/>
          </a:bodyPr>
          <a:lstStyle/>
          <a:p>
            <a:pPr algn="ctr"/>
            <a:r>
              <a:rPr lang="en-US" sz="2400" b="0" kern="1200" dirty="0">
                <a:solidFill>
                  <a:srgbClr val="105A25"/>
                </a:solidFill>
                <a:latin typeface="+mn-lt"/>
                <a:ea typeface="+mn-ea"/>
                <a:cs typeface="+mn-cs"/>
              </a:rPr>
              <a:t>ACADEMY OF CONSULTATION-LIAISON PSYCHIATRY</a:t>
            </a:r>
            <a:endParaRPr lang="en-US" sz="2400" b="0" dirty="0">
              <a:solidFill>
                <a:srgbClr val="105A25"/>
              </a:solidFill>
            </a:endParaRPr>
          </a:p>
        </p:txBody>
      </p:sp>
      <p:sp>
        <p:nvSpPr>
          <p:cNvPr id="26" name="TextBox 25"/>
          <p:cNvSpPr txBox="1"/>
          <p:nvPr userDrawn="1"/>
        </p:nvSpPr>
        <p:spPr>
          <a:xfrm>
            <a:off x="289984" y="6293597"/>
            <a:ext cx="11616267" cy="369332"/>
          </a:xfrm>
          <a:prstGeom prst="rect">
            <a:avLst/>
          </a:prstGeom>
          <a:noFill/>
        </p:spPr>
        <p:txBody>
          <a:bodyPr wrap="square" rtlCol="0">
            <a:spAutoFit/>
          </a:bodyPr>
          <a:lstStyle/>
          <a:p>
            <a:pPr algn="ctr"/>
            <a:r>
              <a:rPr lang="en-US" sz="1800" kern="1200" dirty="0">
                <a:solidFill>
                  <a:srgbClr val="389155"/>
                </a:solidFill>
                <a:latin typeface="+mn-lt"/>
                <a:ea typeface="+mn-ea"/>
                <a:cs typeface="+mn-cs"/>
              </a:rPr>
              <a:t>Psychiatrists Providing Collaborative Care Bridging Physical and Mental Health</a:t>
            </a:r>
            <a:endParaRPr lang="en-US" sz="1800" dirty="0">
              <a:solidFill>
                <a:srgbClr val="389155"/>
              </a:solidFill>
            </a:endParaRPr>
          </a:p>
        </p:txBody>
      </p:sp>
      <p:sp>
        <p:nvSpPr>
          <p:cNvPr id="27" name="Rectangle 26"/>
          <p:cNvSpPr/>
          <p:nvPr userDrawn="1"/>
        </p:nvSpPr>
        <p:spPr>
          <a:xfrm>
            <a:off x="56447" y="67731"/>
            <a:ext cx="12074591" cy="6722533"/>
          </a:xfrm>
          <a:prstGeom prst="rect">
            <a:avLst/>
          </a:prstGeom>
          <a:noFill/>
          <a:ln w="152400" cap="sq" cmpd="sng">
            <a:solidFill>
              <a:srgbClr val="66A677"/>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p:cNvSpPr/>
          <p:nvPr userDrawn="1"/>
        </p:nvSpPr>
        <p:spPr>
          <a:xfrm>
            <a:off x="146756" y="177799"/>
            <a:ext cx="11898488" cy="6561667"/>
          </a:xfrm>
          <a:prstGeom prst="rect">
            <a:avLst/>
          </a:prstGeom>
          <a:noFill/>
          <a:ln w="76200" cap="sq" cmpd="sng">
            <a:solidFill>
              <a:srgbClr val="105A25"/>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3952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rgbClr val="81D297">
                <a:alpha val="10000"/>
              </a:srgbClr>
            </a:gs>
          </a:gsLst>
          <a:lin ang="31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5A25"/>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228600" indent="-228600">
              <a:buClr>
                <a:srgbClr val="177D38"/>
              </a:buClr>
              <a:defRPr/>
            </a:lvl1pPr>
            <a:lvl2pPr marL="627063" indent="-228600">
              <a:buClr>
                <a:srgbClr val="177D38"/>
              </a:buClr>
              <a:buFont typeface="Lucida Grande"/>
              <a:buChar char="–"/>
              <a:defRPr/>
            </a:lvl2pPr>
            <a:lvl3pPr>
              <a:buClr>
                <a:srgbClr val="177D38"/>
              </a:buClr>
              <a:defRPr/>
            </a:lvl3pPr>
            <a:lvl4pPr>
              <a:buClr>
                <a:srgbClr val="177D38"/>
              </a:buClr>
              <a:defRPr/>
            </a:lvl4pPr>
            <a:lvl5pPr>
              <a:buClr>
                <a:srgbClr val="177D3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606389" y="6474884"/>
            <a:ext cx="483616" cy="365125"/>
          </a:xfrm>
          <a:noFill/>
          <a:ln>
            <a:noFill/>
          </a:ln>
        </p:spPr>
        <p:txBody>
          <a:bodyPr/>
          <a:lstStyle>
            <a:lvl1pPr algn="r">
              <a:defRPr sz="1000">
                <a:solidFill>
                  <a:srgbClr val="177D38"/>
                </a:solidFill>
              </a:defRPr>
            </a:lvl1pPr>
          </a:lstStyle>
          <a:p>
            <a:fld id="{68CDBAF2-F266-C14C-8ABF-54B90D837FA3}" type="slidenum">
              <a:rPr lang="en-US" smtClean="0"/>
              <a:pPr/>
              <a:t>‹#›</a:t>
            </a:fld>
            <a:endParaRPr lang="en-US" dirty="0"/>
          </a:p>
        </p:txBody>
      </p:sp>
      <p:grpSp>
        <p:nvGrpSpPr>
          <p:cNvPr id="40" name="Group 39"/>
          <p:cNvGrpSpPr/>
          <p:nvPr userDrawn="1"/>
        </p:nvGrpSpPr>
        <p:grpSpPr>
          <a:xfrm>
            <a:off x="643477" y="1"/>
            <a:ext cx="11571103" cy="457199"/>
            <a:chOff x="0" y="0"/>
            <a:chExt cx="9153144" cy="265851"/>
          </a:xfrm>
        </p:grpSpPr>
        <p:sp>
          <p:nvSpPr>
            <p:cNvPr id="12" name="Rectangle 11"/>
            <p:cNvSpPr/>
            <p:nvPr userDrawn="1"/>
          </p:nvSpPr>
          <p:spPr>
            <a:xfrm>
              <a:off x="0" y="0"/>
              <a:ext cx="9153144" cy="59267"/>
            </a:xfrm>
            <a:prstGeom prst="rect">
              <a:avLst/>
            </a:prstGeom>
            <a:solidFill>
              <a:srgbClr val="177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54343"/>
              <a:ext cx="9153144" cy="68411"/>
            </a:xfrm>
            <a:prstGeom prst="rect">
              <a:avLst/>
            </a:prstGeom>
            <a:solidFill>
              <a:srgbClr val="66A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118532"/>
              <a:ext cx="9153144" cy="50123"/>
            </a:xfrm>
            <a:prstGeom prst="rect">
              <a:avLst/>
            </a:prstGeom>
            <a:solidFill>
              <a:srgbClr val="105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0" y="160866"/>
              <a:ext cx="9153144" cy="104985"/>
            </a:xfrm>
            <a:prstGeom prst="rect">
              <a:avLst/>
            </a:prstGeom>
            <a:solidFill>
              <a:srgbClr val="3891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39" name="Picture 38" descr="APM logo [300dpi],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70"/>
            <a:ext cx="612455" cy="457869"/>
          </a:xfrm>
          <a:prstGeom prst="rect">
            <a:avLst/>
          </a:prstGeom>
        </p:spPr>
      </p:pic>
      <p:sp>
        <p:nvSpPr>
          <p:cNvPr id="47" name="TextBox 46"/>
          <p:cNvSpPr txBox="1"/>
          <p:nvPr userDrawn="1"/>
        </p:nvSpPr>
        <p:spPr>
          <a:xfrm>
            <a:off x="120651" y="6534094"/>
            <a:ext cx="8455379" cy="246221"/>
          </a:xfrm>
          <a:prstGeom prst="rect">
            <a:avLst/>
          </a:prstGeom>
          <a:noFill/>
        </p:spPr>
        <p:txBody>
          <a:bodyPr wrap="square" rtlCol="0">
            <a:spAutoFit/>
          </a:bodyPr>
          <a:lstStyle/>
          <a:p>
            <a:pPr algn="l"/>
            <a:r>
              <a:rPr lang="en-US" sz="1000" b="0" kern="1200" dirty="0">
                <a:solidFill>
                  <a:srgbClr val="105A25"/>
                </a:solidFill>
                <a:latin typeface="+mn-lt"/>
                <a:ea typeface="+mn-ea"/>
                <a:cs typeface="+mn-cs"/>
              </a:rPr>
              <a:t>Academy of Consultation-Liaison Psychiatry</a:t>
            </a:r>
            <a:endParaRPr lang="en-US" sz="1000" b="0" dirty="0">
              <a:solidFill>
                <a:srgbClr val="105A25"/>
              </a:solidFill>
            </a:endParaRPr>
          </a:p>
        </p:txBody>
      </p:sp>
    </p:spTree>
    <p:extLst>
      <p:ext uri="{BB962C8B-B14F-4D97-AF65-F5344CB8AC3E}">
        <p14:creationId xmlns:p14="http://schemas.microsoft.com/office/powerpoint/2010/main" val="1270419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DBAF2-F266-C14C-8ABF-54B90D837FA3}" type="slidenum">
              <a:rPr lang="en-US" smtClean="0"/>
              <a:t>‹#›</a:t>
            </a:fld>
            <a:endParaRPr lang="en-US"/>
          </a:p>
        </p:txBody>
      </p:sp>
    </p:spTree>
    <p:extLst>
      <p:ext uri="{BB962C8B-B14F-4D97-AF65-F5344CB8AC3E}">
        <p14:creationId xmlns:p14="http://schemas.microsoft.com/office/powerpoint/2010/main" val="2367270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IeeZ8oR2tXqIGM&amp;tbnid=KAs_UoEIc8fklM:&amp;ved=0CAUQjRw&amp;url=http://www.heartpearls.com/2009/10/torsades-de-pointes-ecg.html&amp;ei=bH5UU7uIFfLMsQT92oD4AQ&amp;bvm=bv.65058239,d.aWc&amp;psig=AFQjCNEWMfoAR2RcRpHYHzoS_tpW5e_SjA&amp;ust=139813263186903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fda.gov/Drugs/DrugSafety/ucm297391.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ncbi-nlm-nih-gov.ezp-prod1.hul.harvard.edu/pubmed/27187847"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lh1pGFaB5UtNzM&amp;tbnid=mP_-alUs0fTjTM:&amp;ved=0CAUQjRw&amp;url=http://lifeinthefastlane.com/ecg-library/basics/qt_interval/&amp;ei=3O9OU8DnOJLJsQSVwoCwAw&amp;bvm=bv.64764171,d.dmQ&amp;psig=AFQjCNEciOrecQ0fdlbiUSb4loBQfTBXvg&amp;ust=139776847211734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516" y="2449473"/>
            <a:ext cx="8844801" cy="614569"/>
          </a:xfrm>
        </p:spPr>
        <p:txBody>
          <a:bodyPr>
            <a:normAutofit fontScale="90000"/>
          </a:bodyPr>
          <a:lstStyle/>
          <a:p>
            <a:r>
              <a:rPr lang="en-US" dirty="0"/>
              <a:t>Cardiac Psychiatry: Review and Updates</a:t>
            </a:r>
          </a:p>
        </p:txBody>
      </p:sp>
      <p:sp>
        <p:nvSpPr>
          <p:cNvPr id="3" name="Subtitle 2"/>
          <p:cNvSpPr>
            <a:spLocks noGrp="1"/>
          </p:cNvSpPr>
          <p:nvPr>
            <p:ph type="subTitle" idx="1"/>
          </p:nvPr>
        </p:nvSpPr>
        <p:spPr>
          <a:xfrm>
            <a:off x="1777314" y="3208420"/>
            <a:ext cx="8743203" cy="2751221"/>
          </a:xfrm>
        </p:spPr>
        <p:txBody>
          <a:bodyPr>
            <a:noAutofit/>
          </a:bodyPr>
          <a:lstStyle/>
          <a:p>
            <a:pPr>
              <a:spcBef>
                <a:spcPts val="0"/>
              </a:spcBef>
            </a:pPr>
            <a:r>
              <a:rPr lang="en-US" sz="2000" b="1" dirty="0"/>
              <a:t>Scott R. Beach, MD, FAPM</a:t>
            </a:r>
          </a:p>
          <a:p>
            <a:pPr>
              <a:spcBef>
                <a:spcPts val="0"/>
              </a:spcBef>
            </a:pPr>
            <a:r>
              <a:rPr lang="en-US" sz="2000" dirty="0"/>
              <a:t>Avery D. Weisman Psychiatric Consultation Service</a:t>
            </a:r>
          </a:p>
          <a:p>
            <a:pPr>
              <a:spcBef>
                <a:spcPts val="0"/>
              </a:spcBef>
            </a:pPr>
            <a:r>
              <a:rPr lang="en-US" sz="2000" dirty="0"/>
              <a:t>Program Director, Adult Psychiatry Residency</a:t>
            </a:r>
          </a:p>
          <a:p>
            <a:pPr>
              <a:spcBef>
                <a:spcPts val="0"/>
              </a:spcBef>
            </a:pPr>
            <a:r>
              <a:rPr lang="en-US" sz="2000" dirty="0"/>
              <a:t>Massachusetts General Hospital</a:t>
            </a:r>
            <a:br>
              <a:rPr lang="en-US" sz="2000" dirty="0"/>
            </a:br>
            <a:r>
              <a:rPr lang="en-US" sz="2000" dirty="0"/>
              <a:t>MGH Cardiac Psychiatry Research Group</a:t>
            </a:r>
          </a:p>
          <a:p>
            <a:pPr>
              <a:spcBef>
                <a:spcPts val="0"/>
              </a:spcBef>
            </a:pPr>
            <a:r>
              <a:rPr lang="en-US" sz="2000" dirty="0"/>
              <a:t>Assistant Professor in Psychiatry, Harvard Medical School</a:t>
            </a:r>
          </a:p>
          <a:p>
            <a:pPr>
              <a:spcBef>
                <a:spcPts val="0"/>
              </a:spcBef>
            </a:pPr>
            <a:endParaRPr lang="en-US" sz="2000" dirty="0"/>
          </a:p>
          <a:p>
            <a:pPr>
              <a:spcBef>
                <a:spcPts val="0"/>
              </a:spcBef>
            </a:pPr>
            <a:r>
              <a:rPr lang="en-US" sz="2000" dirty="0"/>
              <a:t>Version of March 15, 2019</a:t>
            </a:r>
          </a:p>
        </p:txBody>
      </p:sp>
    </p:spTree>
    <p:extLst>
      <p:ext uri="{BB962C8B-B14F-4D97-AF65-F5344CB8AC3E}">
        <p14:creationId xmlns:p14="http://schemas.microsoft.com/office/powerpoint/2010/main" val="288209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Factors for QT Prolongation</a:t>
            </a:r>
          </a:p>
        </p:txBody>
      </p:sp>
      <p:sp>
        <p:nvSpPr>
          <p:cNvPr id="3" name="Content Placeholder 2"/>
          <p:cNvSpPr>
            <a:spLocks noGrp="1"/>
          </p:cNvSpPr>
          <p:nvPr>
            <p:ph sz="quarter" idx="1"/>
          </p:nvPr>
        </p:nvSpPr>
        <p:spPr/>
        <p:txBody>
          <a:bodyPr>
            <a:normAutofit fontScale="92500" lnSpcReduction="20000"/>
          </a:bodyPr>
          <a:lstStyle/>
          <a:p>
            <a:pPr lvl="1"/>
            <a:r>
              <a:rPr lang="en-US" sz="2400" dirty="0"/>
              <a:t>Congenital Long QT Syndrome</a:t>
            </a:r>
          </a:p>
          <a:p>
            <a:pPr lvl="2"/>
            <a:r>
              <a:rPr lang="en-US" sz="2200" dirty="0"/>
              <a:t>12% of patients with LQTS have QTc in the “normal range” </a:t>
            </a:r>
          </a:p>
          <a:p>
            <a:pPr lvl="2"/>
            <a:r>
              <a:rPr lang="en-US" sz="2200" dirty="0"/>
              <a:t>5-10% of patients who develop TdP may be silent carriers of gene mutations</a:t>
            </a:r>
          </a:p>
          <a:p>
            <a:pPr lvl="1"/>
            <a:r>
              <a:rPr lang="en-US" sz="2400" dirty="0"/>
              <a:t>Increased age</a:t>
            </a:r>
          </a:p>
          <a:p>
            <a:pPr lvl="1"/>
            <a:r>
              <a:rPr lang="en-US" sz="2400" dirty="0"/>
              <a:t>Female sex (between adolescence and elderly)</a:t>
            </a:r>
          </a:p>
          <a:p>
            <a:pPr lvl="2"/>
            <a:r>
              <a:rPr lang="en-US" sz="2000" dirty="0"/>
              <a:t>Normal QTc interval &lt;460 ms for women and &lt;450 ms for men</a:t>
            </a:r>
          </a:p>
          <a:p>
            <a:pPr lvl="1"/>
            <a:r>
              <a:rPr lang="en-US" sz="2400" dirty="0"/>
              <a:t>Bradycardia, frequent ectopy</a:t>
            </a:r>
          </a:p>
          <a:p>
            <a:pPr lvl="1"/>
            <a:r>
              <a:rPr lang="en-US" sz="2400" dirty="0"/>
              <a:t>Hypokalemia, hypocalcemia, and hypomagnesemia</a:t>
            </a:r>
          </a:p>
          <a:p>
            <a:pPr lvl="1"/>
            <a:r>
              <a:rPr lang="en-US" sz="2400" dirty="0"/>
              <a:t>Multiple medical conditions </a:t>
            </a:r>
          </a:p>
          <a:p>
            <a:pPr lvl="1"/>
            <a:r>
              <a:rPr lang="en-US" sz="2400" dirty="0"/>
              <a:t>Diurnal variation up to 75-100 ms - sleep is a risk factor</a:t>
            </a:r>
          </a:p>
          <a:p>
            <a:pPr lvl="1"/>
            <a:r>
              <a:rPr lang="en-US" sz="2400" dirty="0"/>
              <a:t>Alcohol, cocaine</a:t>
            </a:r>
          </a:p>
          <a:p>
            <a:pPr lvl="1"/>
            <a:r>
              <a:rPr lang="en-US" sz="2400" dirty="0"/>
              <a:t>Medications (partial list)</a:t>
            </a:r>
          </a:p>
          <a:p>
            <a:pPr lvl="2"/>
            <a:r>
              <a:rPr lang="en-US" sz="2200" dirty="0"/>
              <a:t>Macrolide and quinolone antibiotics, methadone, antifungals (enzyme inhibition), </a:t>
            </a:r>
            <a:r>
              <a:rPr lang="en-US" sz="2200" dirty="0" err="1"/>
              <a:t>antimalarials</a:t>
            </a:r>
            <a:r>
              <a:rPr lang="en-US" sz="2200" dirty="0"/>
              <a:t>, </a:t>
            </a:r>
            <a:r>
              <a:rPr lang="en-US" sz="2200" dirty="0" err="1"/>
              <a:t>cisapride</a:t>
            </a:r>
            <a:endParaRPr lang="en-US" sz="2200" dirty="0"/>
          </a:p>
          <a:p>
            <a:pPr marL="0" indent="0">
              <a:buNone/>
            </a:pPr>
            <a:endParaRPr lang="en-US" dirty="0"/>
          </a:p>
        </p:txBody>
      </p:sp>
    </p:spTree>
    <p:extLst>
      <p:ext uri="{BB962C8B-B14F-4D97-AF65-F5344CB8AC3E}">
        <p14:creationId xmlns:p14="http://schemas.microsoft.com/office/powerpoint/2010/main" val="425629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a:lstStyle/>
          <a:p>
            <a:r>
              <a:rPr lang="en-US" altLang="en-US" sz="3600">
                <a:latin typeface="Arial" pitchFamily="34" charset="0"/>
                <a:cs typeface="Arial" pitchFamily="34" charset="0"/>
              </a:rPr>
              <a:t>Torsades de Pointes (TdP)</a:t>
            </a:r>
          </a:p>
        </p:txBody>
      </p:sp>
      <p:pic>
        <p:nvPicPr>
          <p:cNvPr id="12291" name="Picture 7" descr="103109_1531_Torsadesdep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6349"/>
          <a:stretch>
            <a:fillRect/>
          </a:stretch>
        </p:blipFill>
        <p:spPr bwMode="auto">
          <a:xfrm>
            <a:off x="476251" y="1552576"/>
            <a:ext cx="112395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9"/>
          <p:cNvSpPr txBox="1">
            <a:spLocks noChangeArrowheads="1"/>
          </p:cNvSpPr>
          <p:nvPr/>
        </p:nvSpPr>
        <p:spPr bwMode="auto">
          <a:xfrm>
            <a:off x="211667" y="5119688"/>
            <a:ext cx="1182793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endParaRPr lang="en-US" altLang="en-US" sz="2800">
              <a:solidFill>
                <a:schemeClr val="tx1"/>
              </a:solidFill>
            </a:endParaRPr>
          </a:p>
        </p:txBody>
      </p:sp>
    </p:spTree>
    <p:extLst>
      <p:ext uri="{BB962C8B-B14F-4D97-AF65-F5344CB8AC3E}">
        <p14:creationId xmlns:p14="http://schemas.microsoft.com/office/powerpoint/2010/main" val="386190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22"/>
            <a:ext cx="10972800" cy="1143000"/>
          </a:xfrm>
        </p:spPr>
        <p:txBody>
          <a:bodyPr>
            <a:normAutofit/>
          </a:bodyPr>
          <a:lstStyle/>
          <a:p>
            <a:r>
              <a:rPr lang="en-US" dirty="0"/>
              <a:t>What is the Relationship between QTc and </a:t>
            </a:r>
            <a:r>
              <a:rPr lang="en-US" dirty="0" err="1"/>
              <a:t>Torsades</a:t>
            </a:r>
            <a:r>
              <a:rPr lang="en-US" dirty="0"/>
              <a:t> de Pointes (TdP)?</a:t>
            </a:r>
          </a:p>
        </p:txBody>
      </p:sp>
      <p:sp>
        <p:nvSpPr>
          <p:cNvPr id="3" name="Content Placeholder 2"/>
          <p:cNvSpPr>
            <a:spLocks noGrp="1"/>
          </p:cNvSpPr>
          <p:nvPr>
            <p:ph sz="quarter" idx="1"/>
          </p:nvPr>
        </p:nvSpPr>
        <p:spPr>
          <a:xfrm>
            <a:off x="609600" y="2237874"/>
            <a:ext cx="10972800" cy="3888290"/>
          </a:xfrm>
        </p:spPr>
        <p:txBody>
          <a:bodyPr>
            <a:normAutofit/>
          </a:bodyPr>
          <a:lstStyle/>
          <a:p>
            <a:r>
              <a:rPr lang="en-US" b="1" dirty="0"/>
              <a:t>QT prolongation is a surrogate marker, but not always associated with TdP</a:t>
            </a:r>
          </a:p>
          <a:p>
            <a:r>
              <a:rPr lang="en-US" dirty="0"/>
              <a:t>Risk for cardiac event is 1.052</a:t>
            </a:r>
            <a:r>
              <a:rPr lang="en-US" baseline="30000" dirty="0"/>
              <a:t>x</a:t>
            </a:r>
            <a:r>
              <a:rPr lang="en-US" dirty="0"/>
              <a:t>; “x” is the 10msec increase in QTc over 400</a:t>
            </a:r>
          </a:p>
          <a:p>
            <a:pPr lvl="1"/>
            <a:r>
              <a:rPr lang="en-US" sz="2400" dirty="0"/>
              <a:t>500msec = 1.66-fold increase compared to 400 </a:t>
            </a:r>
            <a:r>
              <a:rPr lang="en-US" sz="2400" dirty="0" err="1"/>
              <a:t>msec</a:t>
            </a:r>
            <a:endParaRPr lang="en-US" sz="2400" dirty="0"/>
          </a:p>
          <a:p>
            <a:pPr lvl="1"/>
            <a:r>
              <a:rPr lang="en-US" sz="2400" dirty="0"/>
              <a:t>525msec = 1.88-fold increase compared to 400 </a:t>
            </a:r>
            <a:r>
              <a:rPr lang="en-US" sz="2400" dirty="0" err="1"/>
              <a:t>msec</a:t>
            </a:r>
            <a:endParaRPr lang="en-US" sz="2400" dirty="0"/>
          </a:p>
          <a:p>
            <a:pPr lvl="1"/>
            <a:r>
              <a:rPr lang="en-US" sz="2400" dirty="0"/>
              <a:t>550msec= 2.14-fold increase compared to 400 </a:t>
            </a:r>
            <a:r>
              <a:rPr lang="en-US" sz="2400" dirty="0" err="1"/>
              <a:t>msec</a:t>
            </a:r>
            <a:endParaRPr lang="en-US" sz="2400" dirty="0"/>
          </a:p>
          <a:p>
            <a:pPr lvl="1"/>
            <a:r>
              <a:rPr lang="en-US" sz="2400" dirty="0"/>
              <a:t>600msec = 2.76-fold increase compared to 400msec</a:t>
            </a:r>
            <a:endParaRPr lang="en-US" dirty="0"/>
          </a:p>
          <a:p>
            <a:endParaRPr lang="en-US" dirty="0"/>
          </a:p>
          <a:p>
            <a:pPr>
              <a:buNone/>
            </a:pPr>
            <a:endParaRPr lang="en-US" dirty="0"/>
          </a:p>
        </p:txBody>
      </p:sp>
    </p:spTree>
    <p:extLst>
      <p:ext uri="{BB962C8B-B14F-4D97-AF65-F5344CB8AC3E}">
        <p14:creationId xmlns:p14="http://schemas.microsoft.com/office/powerpoint/2010/main" val="279083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286" y="1585560"/>
            <a:ext cx="11378481" cy="4874683"/>
          </a:xfrm>
        </p:spPr>
        <p:txBody>
          <a:bodyPr/>
          <a:lstStyle/>
          <a:p>
            <a:r>
              <a:rPr lang="en-US" dirty="0"/>
              <a:t>Tricyclics	</a:t>
            </a:r>
          </a:p>
          <a:p>
            <a:pPr lvl="1"/>
            <a:r>
              <a:rPr lang="en-US" dirty="0"/>
              <a:t>Sodium channel blockers</a:t>
            </a:r>
          </a:p>
          <a:p>
            <a:pPr lvl="1"/>
            <a:r>
              <a:rPr lang="en-US" dirty="0"/>
              <a:t>Pose danger at therapeutic doses, primarily in patients with pre-existing bundle branch disease or ischemic heart disease</a:t>
            </a:r>
          </a:p>
          <a:p>
            <a:pPr lvl="1"/>
            <a:r>
              <a:rPr lang="en-US" dirty="0"/>
              <a:t>Amitriptyline and </a:t>
            </a:r>
            <a:r>
              <a:rPr lang="en-US" dirty="0" err="1"/>
              <a:t>Maprotiline</a:t>
            </a:r>
            <a:r>
              <a:rPr lang="en-US" dirty="0"/>
              <a:t> most commonly implicated; clomipramine may be least likely</a:t>
            </a:r>
          </a:p>
          <a:p>
            <a:r>
              <a:rPr lang="en-US" dirty="0"/>
              <a:t>SSRIs</a:t>
            </a:r>
          </a:p>
          <a:p>
            <a:pPr lvl="1"/>
            <a:r>
              <a:rPr lang="en-US" dirty="0"/>
              <a:t>Had been considering safe; overall magnitude of </a:t>
            </a:r>
            <a:r>
              <a:rPr lang="en-US" dirty="0" err="1"/>
              <a:t>QTc</a:t>
            </a:r>
            <a:r>
              <a:rPr lang="en-US" dirty="0"/>
              <a:t> increase with most SSRIs is small</a:t>
            </a:r>
          </a:p>
          <a:p>
            <a:pPr lvl="1"/>
            <a:r>
              <a:rPr lang="en-US" dirty="0"/>
              <a:t>Most studied in cardiac populations</a:t>
            </a:r>
          </a:p>
          <a:p>
            <a:pPr lvl="1"/>
            <a:r>
              <a:rPr lang="en-US" dirty="0"/>
              <a:t>Case reports for all agents except paroxetine linked to QT prolongation or </a:t>
            </a:r>
            <a:r>
              <a:rPr lang="en-US" dirty="0" err="1"/>
              <a:t>TdP</a:t>
            </a:r>
            <a:r>
              <a:rPr lang="en-US" dirty="0"/>
              <a:t> existed prior to 2011</a:t>
            </a:r>
          </a:p>
          <a:p>
            <a:pPr lvl="1"/>
            <a:r>
              <a:rPr lang="en-US" dirty="0"/>
              <a:t>New data to suggest that citalopram appears to be the worst offender (and escitalopram to a lesser extent) </a:t>
            </a:r>
          </a:p>
          <a:p>
            <a:pPr marL="398463" lvl="1" indent="0">
              <a:buNone/>
            </a:pPr>
            <a:endParaRPr lang="en-US" sz="1800" dirty="0"/>
          </a:p>
          <a:p>
            <a:endParaRPr lang="en-US" sz="2000" b="1" dirty="0"/>
          </a:p>
        </p:txBody>
      </p:sp>
      <p:sp>
        <p:nvSpPr>
          <p:cNvPr id="5" name="Rectangle 2"/>
          <p:cNvSpPr txBox="1">
            <a:spLocks noChangeArrowheads="1"/>
          </p:cNvSpPr>
          <p:nvPr/>
        </p:nvSpPr>
        <p:spPr>
          <a:xfrm>
            <a:off x="609600" y="274638"/>
            <a:ext cx="10972800"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5A25"/>
                </a:solidFill>
                <a:effectLst/>
                <a:uLnTx/>
                <a:uFillTx/>
                <a:latin typeface="+mj-lt"/>
                <a:ea typeface="+mj-ea"/>
                <a:cs typeface="+mj-cs"/>
              </a:rPr>
              <a:t>Antidepressants</a:t>
            </a:r>
            <a:r>
              <a:rPr kumimoji="0" lang="en-US" sz="3600" b="0" i="0" u="none" strike="noStrike" kern="1200" cap="none" spc="0" normalizeH="0" noProof="0" dirty="0">
                <a:ln>
                  <a:noFill/>
                </a:ln>
                <a:solidFill>
                  <a:srgbClr val="105A25"/>
                </a:solidFill>
                <a:effectLst/>
                <a:uLnTx/>
                <a:uFillTx/>
                <a:latin typeface="+mj-lt"/>
                <a:ea typeface="+mj-ea"/>
                <a:cs typeface="+mj-cs"/>
              </a:rPr>
              <a:t> and QT Prolongation</a:t>
            </a:r>
            <a:endParaRPr kumimoji="0" lang="en-US" sz="3600" b="0" i="0" u="none" strike="noStrike" kern="1200" cap="none" spc="0" normalizeH="0" baseline="0" noProof="0" dirty="0">
              <a:ln>
                <a:noFill/>
              </a:ln>
              <a:solidFill>
                <a:srgbClr val="105A25"/>
              </a:solidFill>
              <a:effectLst/>
              <a:uLnTx/>
              <a:uFillTx/>
              <a:latin typeface="+mj-lt"/>
              <a:ea typeface="+mj-ea"/>
              <a:cs typeface="+mj-cs"/>
            </a:endParaRPr>
          </a:p>
        </p:txBody>
      </p:sp>
      <p:sp>
        <p:nvSpPr>
          <p:cNvPr id="7" name="Slide Number Placeholder 3"/>
          <p:cNvSpPr>
            <a:spLocks noGrp="1"/>
          </p:cNvSpPr>
          <p:nvPr>
            <p:ph type="sldNum" sz="quarter" idx="12"/>
          </p:nvPr>
        </p:nvSpPr>
        <p:spPr>
          <a:xfrm>
            <a:off x="11582401" y="6501401"/>
            <a:ext cx="607193" cy="365125"/>
          </a:xfrm>
        </p:spPr>
        <p:txBody>
          <a:bodyPr/>
          <a:lstStyle/>
          <a:p>
            <a:fld id="{68CDBAF2-F266-C14C-8ABF-54B90D837FA3}" type="slidenum">
              <a:rPr lang="en-US" smtClean="0"/>
              <a:pPr/>
              <a:t>13</a:t>
            </a:fld>
            <a:endParaRPr lang="en-US" dirty="0"/>
          </a:p>
        </p:txBody>
      </p:sp>
    </p:spTree>
    <p:extLst>
      <p:ext uri="{BB962C8B-B14F-4D97-AF65-F5344CB8AC3E}">
        <p14:creationId xmlns:p14="http://schemas.microsoft.com/office/powerpoint/2010/main" val="222150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Citalopram Controversy</a:t>
            </a:r>
          </a:p>
        </p:txBody>
      </p:sp>
      <p:sp>
        <p:nvSpPr>
          <p:cNvPr id="3" name="Content Placeholder 2"/>
          <p:cNvSpPr>
            <a:spLocks noGrp="1"/>
          </p:cNvSpPr>
          <p:nvPr>
            <p:ph idx="1"/>
          </p:nvPr>
        </p:nvSpPr>
        <p:spPr/>
        <p:txBody>
          <a:bodyPr/>
          <a:lstStyle/>
          <a:p>
            <a:r>
              <a:rPr lang="en-US" dirty="0"/>
              <a:t>8/24/11: FDA Drug Safety Communication</a:t>
            </a:r>
          </a:p>
          <a:p>
            <a:pPr lvl="1"/>
            <a:r>
              <a:rPr lang="en-US" dirty="0"/>
              <a:t>Citalopram should not be prescribed at doses greater than 40mg</a:t>
            </a:r>
          </a:p>
          <a:p>
            <a:pPr lvl="1"/>
            <a:r>
              <a:rPr lang="en-US" dirty="0"/>
              <a:t>Citalopram should not be used at doses &gt;20mg in those with liver dysfunction or over age 60</a:t>
            </a:r>
          </a:p>
          <a:p>
            <a:r>
              <a:rPr lang="en-US" dirty="0"/>
              <a:t>3/28/12: FDA Revised Recommendation</a:t>
            </a:r>
          </a:p>
          <a:p>
            <a:pPr lvl="1"/>
            <a:r>
              <a:rPr lang="en-US" dirty="0"/>
              <a:t>Citalopram is not recommended at doses greater than 40mg</a:t>
            </a:r>
          </a:p>
          <a:p>
            <a:pPr lvl="1"/>
            <a:r>
              <a:rPr lang="en-US" dirty="0"/>
              <a:t>Citalopram should be discontinued in anyone with </a:t>
            </a:r>
            <a:r>
              <a:rPr lang="en-US" dirty="0" err="1"/>
              <a:t>QTc</a:t>
            </a:r>
            <a:r>
              <a:rPr lang="en-US" dirty="0"/>
              <a:t>&gt;500msec</a:t>
            </a:r>
          </a:p>
          <a:p>
            <a:r>
              <a:rPr lang="en-US" dirty="0"/>
              <a:t>Recommendations based on a single study showing increase of 8.5msec at 20mg and 18.5msec at 60mg</a:t>
            </a:r>
          </a:p>
          <a:p>
            <a:r>
              <a:rPr lang="en-US" dirty="0"/>
              <a:t>Actual </a:t>
            </a:r>
            <a:r>
              <a:rPr lang="en-US" dirty="0" err="1"/>
              <a:t>QTc</a:t>
            </a:r>
            <a:r>
              <a:rPr lang="en-US" dirty="0"/>
              <a:t> prolongation remains minimal (~6ms per 20mg citalopram)</a:t>
            </a:r>
          </a:p>
          <a:p>
            <a:r>
              <a:rPr lang="en-US" dirty="0"/>
              <a:t>Similar study conducted with escitalopram (4.5 </a:t>
            </a:r>
            <a:r>
              <a:rPr lang="en-US" dirty="0" err="1"/>
              <a:t>msec</a:t>
            </a:r>
            <a:r>
              <a:rPr lang="en-US" dirty="0"/>
              <a:t> at 10mg and 10.7 </a:t>
            </a:r>
            <a:r>
              <a:rPr lang="en-US" dirty="0" err="1"/>
              <a:t>msec</a:t>
            </a:r>
            <a:r>
              <a:rPr lang="en-US" dirty="0"/>
              <a:t> at 30mg) but no FDA recommendations</a:t>
            </a:r>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14</a:t>
            </a:fld>
            <a:endParaRPr lang="en-US" dirty="0"/>
          </a:p>
        </p:txBody>
      </p:sp>
    </p:spTree>
    <p:extLst>
      <p:ext uri="{BB962C8B-B14F-4D97-AF65-F5344CB8AC3E}">
        <p14:creationId xmlns:p14="http://schemas.microsoft.com/office/powerpoint/2010/main" val="175184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r>
              <a:rPr lang="en-US" altLang="en-US" sz="3600">
                <a:latin typeface="Arial" pitchFamily="34" charset="0"/>
                <a:cs typeface="Arial" pitchFamily="34" charset="0"/>
              </a:rPr>
              <a:t>Citalopram and QTc: FDA Mandated Study Results</a:t>
            </a:r>
          </a:p>
        </p:txBody>
      </p:sp>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l="30927" t="39880" r="21437" b="28253"/>
          <a:stretch>
            <a:fillRect/>
          </a:stretch>
        </p:blipFill>
        <p:spPr bwMode="auto">
          <a:xfrm>
            <a:off x="1152190" y="1803400"/>
            <a:ext cx="9151026" cy="32686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Rectangle 5"/>
          <p:cNvSpPr>
            <a:spLocks noChangeArrowheads="1"/>
          </p:cNvSpPr>
          <p:nvPr/>
        </p:nvSpPr>
        <p:spPr bwMode="auto">
          <a:xfrm>
            <a:off x="323851" y="5692776"/>
            <a:ext cx="73918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1800" dirty="0">
                <a:solidFill>
                  <a:schemeClr val="tx1"/>
                </a:solidFill>
                <a:hlinkClick r:id="rId4"/>
              </a:rPr>
              <a:t>http://www.fda.gov/Drugs/DrugSafety/ucm297391.htm</a:t>
            </a:r>
            <a:r>
              <a:rPr lang="en-US" altLang="en-US" sz="1800" dirty="0">
                <a:solidFill>
                  <a:schemeClr val="tx1"/>
                </a:solidFill>
              </a:rPr>
              <a:t>; revised 3/28/12</a:t>
            </a:r>
          </a:p>
        </p:txBody>
      </p:sp>
      <p:sp>
        <p:nvSpPr>
          <p:cNvPr id="29701" name="Text Box 6"/>
          <p:cNvSpPr txBox="1">
            <a:spLocks noChangeArrowheads="1"/>
          </p:cNvSpPr>
          <p:nvPr/>
        </p:nvSpPr>
        <p:spPr bwMode="auto">
          <a:xfrm>
            <a:off x="3263900" y="2341563"/>
            <a:ext cx="11401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1800" b="1">
                <a:solidFill>
                  <a:schemeClr val="tx1"/>
                </a:solidFill>
              </a:rPr>
              <a:t>(N=119)  </a:t>
            </a:r>
          </a:p>
        </p:txBody>
      </p:sp>
      <p:sp>
        <p:nvSpPr>
          <p:cNvPr id="29702" name="Text Box 7"/>
          <p:cNvSpPr txBox="1">
            <a:spLocks noChangeArrowheads="1"/>
          </p:cNvSpPr>
          <p:nvPr/>
        </p:nvSpPr>
        <p:spPr bwMode="auto">
          <a:xfrm>
            <a:off x="8904817" y="2341563"/>
            <a:ext cx="11401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eaLnBrk="1" hangingPunct="1">
              <a:spcBef>
                <a:spcPct val="0"/>
              </a:spcBef>
              <a:buSzTx/>
              <a:buFontTx/>
              <a:buNone/>
            </a:pPr>
            <a:r>
              <a:rPr lang="en-US" altLang="en-US" sz="1800" b="1">
                <a:solidFill>
                  <a:schemeClr val="tx1"/>
                </a:solidFill>
              </a:rPr>
              <a:t>(N=113)  </a:t>
            </a:r>
          </a:p>
        </p:txBody>
      </p:sp>
    </p:spTree>
    <p:extLst>
      <p:ext uri="{BB962C8B-B14F-4D97-AF65-F5344CB8AC3E}">
        <p14:creationId xmlns:p14="http://schemas.microsoft.com/office/powerpoint/2010/main" val="3256333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a:t>
            </a:r>
            <a:r>
              <a:rPr lang="en-US" dirty="0" err="1"/>
              <a:t>Citalopram</a:t>
            </a:r>
            <a:r>
              <a:rPr lang="en-US" dirty="0"/>
              <a:t> Unique? Evidence Since the 2011 Warning</a:t>
            </a:r>
          </a:p>
        </p:txBody>
      </p:sp>
      <p:sp>
        <p:nvSpPr>
          <p:cNvPr id="3" name="Content Placeholder 2"/>
          <p:cNvSpPr>
            <a:spLocks noGrp="1"/>
          </p:cNvSpPr>
          <p:nvPr>
            <p:ph sz="quarter" idx="1"/>
          </p:nvPr>
        </p:nvSpPr>
        <p:spPr>
          <a:xfrm>
            <a:off x="609600" y="1600201"/>
            <a:ext cx="10972800" cy="4856746"/>
          </a:xfrm>
        </p:spPr>
        <p:txBody>
          <a:bodyPr>
            <a:normAutofit lnSpcReduction="10000"/>
          </a:bodyPr>
          <a:lstStyle/>
          <a:p>
            <a:r>
              <a:rPr lang="en-US" sz="3200" dirty="0"/>
              <a:t>Cross-sectional</a:t>
            </a:r>
            <a:r>
              <a:rPr lang="en-US" sz="2800" dirty="0"/>
              <a:t> study of ECG’s in 38,000 patients</a:t>
            </a:r>
          </a:p>
          <a:p>
            <a:pPr lvl="1"/>
            <a:r>
              <a:rPr lang="en-US" dirty="0"/>
              <a:t>Citalopram associated with dose-dependent </a:t>
            </a:r>
            <a:r>
              <a:rPr lang="en-US" dirty="0" err="1"/>
              <a:t>QTc</a:t>
            </a:r>
            <a:r>
              <a:rPr lang="en-US" dirty="0"/>
              <a:t> increase of similar magnitude to FDA study</a:t>
            </a:r>
          </a:p>
          <a:p>
            <a:r>
              <a:rPr lang="en-US" sz="2800" dirty="0"/>
              <a:t>Systematic review and meta-analysis of 16 prospective studies (4292 patients)</a:t>
            </a:r>
          </a:p>
          <a:p>
            <a:pPr lvl="1"/>
            <a:r>
              <a:rPr lang="en-US" dirty="0"/>
              <a:t>Compared to placebo, SSRIs increased </a:t>
            </a:r>
            <a:r>
              <a:rPr lang="en-US" dirty="0" err="1"/>
              <a:t>QTc</a:t>
            </a:r>
            <a:r>
              <a:rPr lang="en-US" dirty="0"/>
              <a:t> by 6.10 </a:t>
            </a:r>
            <a:r>
              <a:rPr lang="en-US" dirty="0" err="1"/>
              <a:t>msec</a:t>
            </a:r>
            <a:endParaRPr lang="en-US" dirty="0"/>
          </a:p>
          <a:p>
            <a:pPr lvl="1"/>
            <a:r>
              <a:rPr lang="en-US" dirty="0"/>
              <a:t>Compared to TCAs, SSRIs decreased </a:t>
            </a:r>
            <a:r>
              <a:rPr lang="en-US" dirty="0" err="1"/>
              <a:t>QTc</a:t>
            </a:r>
            <a:r>
              <a:rPr lang="en-US" dirty="0"/>
              <a:t> interval by 7.05 </a:t>
            </a:r>
            <a:r>
              <a:rPr lang="en-US" dirty="0" err="1"/>
              <a:t>msec</a:t>
            </a:r>
            <a:endParaRPr lang="en-US" dirty="0"/>
          </a:p>
          <a:p>
            <a:pPr lvl="1"/>
            <a:r>
              <a:rPr lang="en-US" dirty="0"/>
              <a:t>Citalopram (11ms) and escitalopram (7ms) had statistically greater </a:t>
            </a:r>
            <a:r>
              <a:rPr lang="en-US" dirty="0" err="1"/>
              <a:t>QTc</a:t>
            </a:r>
            <a:r>
              <a:rPr lang="en-US" dirty="0"/>
              <a:t> prolongation than placebo, with citalopram separating from all agents except escitalopram</a:t>
            </a:r>
          </a:p>
          <a:p>
            <a:r>
              <a:rPr lang="en-US" dirty="0" err="1"/>
              <a:t>Subanalysis</a:t>
            </a:r>
            <a:r>
              <a:rPr lang="en-US" dirty="0"/>
              <a:t> of citalopram for agitation in Alzheimer’s</a:t>
            </a:r>
          </a:p>
          <a:p>
            <a:pPr lvl="1"/>
            <a:r>
              <a:rPr lang="en-US" dirty="0"/>
              <a:t>Mean increase of 18.1msec after 3 weeks of 30mg daily</a:t>
            </a:r>
          </a:p>
          <a:p>
            <a:r>
              <a:rPr lang="en-US" dirty="0"/>
              <a:t>Retrospective study of drug-induced QT prolongation</a:t>
            </a:r>
          </a:p>
          <a:p>
            <a:pPr lvl="1"/>
            <a:r>
              <a:rPr lang="en-US" dirty="0"/>
              <a:t>Association with citalopram after controlling for other risk factors</a:t>
            </a:r>
          </a:p>
          <a:p>
            <a:pPr lvl="1" algn="r">
              <a:buNone/>
            </a:pPr>
            <a:r>
              <a:rPr lang="en-US" sz="1800" dirty="0"/>
              <a:t>Castro 2013, Beach 2014, </a:t>
            </a:r>
            <a:r>
              <a:rPr lang="en-US" sz="1800" dirty="0" err="1"/>
              <a:t>Drye</a:t>
            </a:r>
            <a:r>
              <a:rPr lang="en-US" sz="1800" dirty="0"/>
              <a:t> 2014, Girardin 2013</a:t>
            </a:r>
          </a:p>
          <a:p>
            <a:pPr lvl="1" algn="r">
              <a:buNone/>
            </a:pPr>
            <a:endParaRPr lang="en-US" dirty="0"/>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64177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Citalopram and TdP?</a:t>
            </a:r>
          </a:p>
        </p:txBody>
      </p:sp>
      <p:sp>
        <p:nvSpPr>
          <p:cNvPr id="3" name="Content Placeholder 2"/>
          <p:cNvSpPr>
            <a:spLocks noGrp="1"/>
          </p:cNvSpPr>
          <p:nvPr>
            <p:ph idx="1"/>
          </p:nvPr>
        </p:nvSpPr>
        <p:spPr/>
        <p:txBody>
          <a:bodyPr>
            <a:normAutofit fontScale="92500" lnSpcReduction="10000"/>
          </a:bodyPr>
          <a:lstStyle/>
          <a:p>
            <a:r>
              <a:rPr lang="en-US" sz="2800" b="1" dirty="0"/>
              <a:t>Evidence is less clear</a:t>
            </a:r>
          </a:p>
          <a:p>
            <a:r>
              <a:rPr lang="en-US" sz="2800" dirty="0"/>
              <a:t>VA cohort study of 975,000 patients prescribed citalopram or sertraline 2004-2009</a:t>
            </a:r>
          </a:p>
          <a:p>
            <a:pPr lvl="1"/>
            <a:r>
              <a:rPr lang="en-US" sz="2400" dirty="0"/>
              <a:t>Citalopram doses &gt;40mg associated with lower risk of ventricular arrhythmia, noncardiac and all-cause mortality than doses 1-20mg</a:t>
            </a:r>
          </a:p>
          <a:p>
            <a:r>
              <a:rPr lang="en-US" sz="2800" dirty="0"/>
              <a:t>Tennessee Medicaid cohort study</a:t>
            </a:r>
          </a:p>
          <a:p>
            <a:pPr lvl="1"/>
            <a:r>
              <a:rPr lang="en-US" sz="2600" dirty="0"/>
              <a:t>High-dose citalopram does not differ from other agents in terms of sudden cardiac death or mortality</a:t>
            </a:r>
          </a:p>
          <a:p>
            <a:r>
              <a:rPr lang="en-US" sz="2800" b="1" dirty="0"/>
              <a:t>Perhaps citalopram increases the QT interval but the actual risk of TdP associated with this increase is not clinically significant</a:t>
            </a:r>
          </a:p>
          <a:p>
            <a:pPr lvl="1" algn="r">
              <a:buNone/>
            </a:pPr>
            <a:r>
              <a:rPr lang="en-US" sz="1800" dirty="0" err="1"/>
              <a:t>Zivin</a:t>
            </a:r>
            <a:r>
              <a:rPr lang="en-US" sz="1800" dirty="0"/>
              <a:t> 2013, Ray 2016</a:t>
            </a:r>
            <a:endParaRPr lang="en-US" sz="2100" dirty="0"/>
          </a:p>
          <a:p>
            <a:endParaRPr lang="en-US" dirty="0"/>
          </a:p>
        </p:txBody>
      </p:sp>
    </p:spTree>
    <p:extLst>
      <p:ext uri="{BB962C8B-B14F-4D97-AF65-F5344CB8AC3E}">
        <p14:creationId xmlns:p14="http://schemas.microsoft.com/office/powerpoint/2010/main" val="276774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Prescribing Lower Doses of </a:t>
            </a:r>
            <a:r>
              <a:rPr lang="en-US" sz="4000" dirty="0" err="1"/>
              <a:t>Citalopram</a:t>
            </a:r>
            <a:r>
              <a:rPr lang="en-US" sz="4000" dirty="0"/>
              <a:t> Has Risks Too</a:t>
            </a:r>
          </a:p>
        </p:txBody>
      </p:sp>
      <p:sp>
        <p:nvSpPr>
          <p:cNvPr id="3" name="Content Placeholder 2"/>
          <p:cNvSpPr>
            <a:spLocks noGrp="1"/>
          </p:cNvSpPr>
          <p:nvPr>
            <p:ph idx="1"/>
          </p:nvPr>
        </p:nvSpPr>
        <p:spPr/>
        <p:txBody>
          <a:bodyPr>
            <a:normAutofit fontScale="47500" lnSpcReduction="20000"/>
          </a:bodyPr>
          <a:lstStyle/>
          <a:p>
            <a:r>
              <a:rPr lang="en-US" sz="5100" dirty="0"/>
              <a:t>50-65% of patients prescribed doses of greater than 40mg at the time of the warning were prescribed 40mg or less within 2 years</a:t>
            </a:r>
          </a:p>
          <a:p>
            <a:pPr lvl="1"/>
            <a:r>
              <a:rPr lang="en-US" sz="5100" dirty="0"/>
              <a:t>Increased prescriptions for interacting medications</a:t>
            </a:r>
          </a:p>
          <a:p>
            <a:r>
              <a:rPr lang="en-US" sz="5100" dirty="0"/>
              <a:t>FDA citalopram warning may result in increased rates of psychiatric hospitalization and mortality</a:t>
            </a:r>
          </a:p>
          <a:p>
            <a:pPr lvl="1"/>
            <a:r>
              <a:rPr lang="en-US" sz="5100" dirty="0"/>
              <a:t>All cause hospitalizations or death significantly increased after dosage reductions (</a:t>
            </a:r>
            <a:r>
              <a:rPr lang="en-US" sz="5100" b="1" dirty="0"/>
              <a:t>adjusted HR 4.5; 95%CI 4.1-5.0</a:t>
            </a:r>
            <a:r>
              <a:rPr lang="en-US" sz="5100" dirty="0"/>
              <a:t>) as did hospitalizations for depression or all-cause death (</a:t>
            </a:r>
            <a:r>
              <a:rPr lang="en-US" sz="5100" b="1" dirty="0"/>
              <a:t>adjusted HR 2.2, 95%CI 1.8-2.6</a:t>
            </a:r>
            <a:r>
              <a:rPr lang="en-US" sz="5100" dirty="0"/>
              <a:t>)</a:t>
            </a:r>
          </a:p>
          <a:p>
            <a:pPr lvl="1"/>
            <a:r>
              <a:rPr lang="en-US" sz="5100" dirty="0"/>
              <a:t>Hospitalizations for arrhythmias did not decline and all-cause death remained stable </a:t>
            </a:r>
          </a:p>
          <a:p>
            <a:r>
              <a:rPr lang="en-US" sz="5100" dirty="0"/>
              <a:t>Patients with citalopram reflexively reduced more likely to be prescribed sedatives or anxiolytics and had higher healthcare utilization</a:t>
            </a:r>
          </a:p>
          <a:p>
            <a:pPr algn="r">
              <a:buNone/>
            </a:pPr>
            <a:endParaRPr lang="en-US" sz="3500" dirty="0"/>
          </a:p>
          <a:p>
            <a:pPr algn="r">
              <a:buNone/>
            </a:pPr>
            <a:r>
              <a:rPr lang="en-US" sz="2900" dirty="0"/>
              <a:t>Austin 2014, Friesen 2015, Rector 2016, </a:t>
            </a:r>
            <a:r>
              <a:rPr lang="en-US" sz="2900" dirty="0" err="1"/>
              <a:t>Gerlach</a:t>
            </a:r>
            <a:r>
              <a:rPr lang="en-US" sz="2900" dirty="0"/>
              <a:t> 2016</a:t>
            </a:r>
          </a:p>
        </p:txBody>
      </p:sp>
      <p:sp>
        <p:nvSpPr>
          <p:cNvPr id="4" name="Slide Number Placeholder 3"/>
          <p:cNvSpPr>
            <a:spLocks noGrp="1"/>
          </p:cNvSpPr>
          <p:nvPr>
            <p:ph type="sldNum" sz="quarter" idx="12"/>
          </p:nvPr>
        </p:nvSpPr>
        <p:spPr/>
        <p:txBody>
          <a:bodyPr/>
          <a:lstStyle/>
          <a:p>
            <a:fld id="{68CDBAF2-F266-C14C-8ABF-54B90D837FA3}" type="slidenum">
              <a:rPr lang="en-US" smtClean="0"/>
              <a:pPr/>
              <a:t>18</a:t>
            </a:fld>
            <a:endParaRPr lang="en-US" dirty="0"/>
          </a:p>
        </p:txBody>
      </p:sp>
    </p:spTree>
    <p:extLst>
      <p:ext uri="{BB962C8B-B14F-4D97-AF65-F5344CB8AC3E}">
        <p14:creationId xmlns:p14="http://schemas.microsoft.com/office/powerpoint/2010/main" val="212292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Escitalopram?</a:t>
            </a:r>
          </a:p>
        </p:txBody>
      </p:sp>
      <p:sp>
        <p:nvSpPr>
          <p:cNvPr id="3" name="Content Placeholder 2"/>
          <p:cNvSpPr>
            <a:spLocks noGrp="1"/>
          </p:cNvSpPr>
          <p:nvPr>
            <p:ph idx="1"/>
          </p:nvPr>
        </p:nvSpPr>
        <p:spPr>
          <a:xfrm>
            <a:off x="609599" y="1600201"/>
            <a:ext cx="11253537" cy="4525963"/>
          </a:xfrm>
        </p:spPr>
        <p:txBody>
          <a:bodyPr/>
          <a:lstStyle/>
          <a:p>
            <a:r>
              <a:rPr lang="en-US" dirty="0"/>
              <a:t>Similar pattern of dose-related QT-lengthening in thorough QT study, but no FDA warning</a:t>
            </a:r>
          </a:p>
          <a:p>
            <a:r>
              <a:rPr lang="en-US" dirty="0"/>
              <a:t>Escitalopram does separate out in some studies</a:t>
            </a:r>
          </a:p>
          <a:p>
            <a:r>
              <a:rPr lang="en-US" dirty="0"/>
              <a:t>Meta-analysis of patient level data</a:t>
            </a:r>
          </a:p>
          <a:p>
            <a:pPr lvl="1"/>
            <a:r>
              <a:rPr lang="en-US" dirty="0"/>
              <a:t>2407 patients prescribed escitalopram compared to 1952 patients on placebo</a:t>
            </a:r>
          </a:p>
          <a:p>
            <a:pPr lvl="1"/>
            <a:r>
              <a:rPr lang="en-US" dirty="0"/>
              <a:t>Mean </a:t>
            </a:r>
            <a:r>
              <a:rPr lang="en-US" dirty="0" err="1"/>
              <a:t>QTc</a:t>
            </a:r>
            <a:r>
              <a:rPr lang="en-US" dirty="0"/>
              <a:t> increase of 3.5 </a:t>
            </a:r>
            <a:r>
              <a:rPr lang="en-US" dirty="0" err="1"/>
              <a:t>msec</a:t>
            </a:r>
            <a:endParaRPr lang="en-US" dirty="0"/>
          </a:p>
          <a:p>
            <a:pPr lvl="1"/>
            <a:r>
              <a:rPr lang="en-US" dirty="0"/>
              <a:t>1 patient had </a:t>
            </a:r>
            <a:r>
              <a:rPr lang="en-US" dirty="0" err="1"/>
              <a:t>QTc</a:t>
            </a:r>
            <a:r>
              <a:rPr lang="en-US" dirty="0"/>
              <a:t> &gt;500msec and baseline change &gt;60msec</a:t>
            </a:r>
          </a:p>
          <a:p>
            <a:pPr lvl="1"/>
            <a:r>
              <a:rPr lang="en-US" dirty="0"/>
              <a:t>Incidence and types of cardiac adverse events similar between escitalopram and placebo</a:t>
            </a:r>
          </a:p>
          <a:p>
            <a:r>
              <a:rPr lang="en-US" dirty="0"/>
              <a:t>Not associated with greater mortality in Tennessee Medicaid cohort</a:t>
            </a:r>
          </a:p>
          <a:p>
            <a:pPr algn="r">
              <a:buNone/>
            </a:pPr>
            <a:endParaRPr lang="en-US" sz="1400" dirty="0"/>
          </a:p>
          <a:p>
            <a:pPr algn="r">
              <a:buNone/>
            </a:pPr>
            <a:endParaRPr lang="en-US" sz="1400" dirty="0"/>
          </a:p>
          <a:p>
            <a:pPr algn="r">
              <a:buNone/>
            </a:pPr>
            <a:endParaRPr lang="en-US" sz="1400" dirty="0"/>
          </a:p>
          <a:p>
            <a:pPr algn="r">
              <a:buNone/>
            </a:pPr>
            <a:endParaRPr lang="en-US" sz="1400" dirty="0"/>
          </a:p>
          <a:p>
            <a:pPr algn="r">
              <a:buNone/>
            </a:pPr>
            <a:r>
              <a:rPr lang="en-US" sz="1400" dirty="0" err="1"/>
              <a:t>Thase</a:t>
            </a:r>
            <a:r>
              <a:rPr lang="en-US" sz="1400" dirty="0"/>
              <a:t> ME, et al. 2013, Ray 2016</a:t>
            </a:r>
          </a:p>
        </p:txBody>
      </p:sp>
      <p:sp>
        <p:nvSpPr>
          <p:cNvPr id="4" name="Slide Number Placeholder 3"/>
          <p:cNvSpPr>
            <a:spLocks noGrp="1"/>
          </p:cNvSpPr>
          <p:nvPr>
            <p:ph type="sldNum" sz="quarter" idx="12"/>
          </p:nvPr>
        </p:nvSpPr>
        <p:spPr/>
        <p:txBody>
          <a:bodyPr/>
          <a:lstStyle/>
          <a:p>
            <a:fld id="{68CDBAF2-F266-C14C-8ABF-54B90D837FA3}" type="slidenum">
              <a:rPr lang="en-US" smtClean="0"/>
              <a:pPr/>
              <a:t>19</a:t>
            </a:fld>
            <a:endParaRPr lang="en-US" dirty="0"/>
          </a:p>
        </p:txBody>
      </p:sp>
    </p:spTree>
    <p:extLst>
      <p:ext uri="{BB962C8B-B14F-4D97-AF65-F5344CB8AC3E}">
        <p14:creationId xmlns:p14="http://schemas.microsoft.com/office/powerpoint/2010/main" val="137070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QT Interval and Psychiatric Medications</a:t>
            </a:r>
          </a:p>
          <a:p>
            <a:pPr lvl="1"/>
            <a:r>
              <a:rPr lang="en-US" dirty="0"/>
              <a:t>Defining and calculating the QT and </a:t>
            </a:r>
            <a:r>
              <a:rPr lang="en-US" dirty="0" err="1"/>
              <a:t>QTc</a:t>
            </a:r>
            <a:r>
              <a:rPr lang="en-US" dirty="0"/>
              <a:t> intervals</a:t>
            </a:r>
          </a:p>
          <a:p>
            <a:pPr lvl="1"/>
            <a:r>
              <a:rPr lang="en-US" dirty="0"/>
              <a:t>Antidepressants and QT prolongation</a:t>
            </a:r>
          </a:p>
          <a:p>
            <a:pPr lvl="1"/>
            <a:r>
              <a:rPr lang="en-US" dirty="0"/>
              <a:t>Antipsychotics  and QT prolongation</a:t>
            </a:r>
          </a:p>
          <a:p>
            <a:r>
              <a:rPr lang="en-US" dirty="0"/>
              <a:t>Cardiotoxicity with Clozapine</a:t>
            </a:r>
          </a:p>
          <a:p>
            <a:r>
              <a:rPr lang="en-US" dirty="0"/>
              <a:t>Depression in Cardiac Patients</a:t>
            </a:r>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2</a:t>
            </a:fld>
            <a:endParaRPr lang="en-US" dirty="0"/>
          </a:p>
        </p:txBody>
      </p:sp>
    </p:spTree>
    <p:extLst>
      <p:ext uri="{BB962C8B-B14F-4D97-AF65-F5344CB8AC3E}">
        <p14:creationId xmlns:p14="http://schemas.microsoft.com/office/powerpoint/2010/main" val="269787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Antidepressants</a:t>
            </a:r>
          </a:p>
        </p:txBody>
      </p:sp>
      <p:sp>
        <p:nvSpPr>
          <p:cNvPr id="3" name="Content Placeholder 2"/>
          <p:cNvSpPr>
            <a:spLocks noGrp="1"/>
          </p:cNvSpPr>
          <p:nvPr>
            <p:ph idx="1"/>
          </p:nvPr>
        </p:nvSpPr>
        <p:spPr/>
        <p:txBody>
          <a:bodyPr/>
          <a:lstStyle/>
          <a:p>
            <a:r>
              <a:rPr lang="en-US" dirty="0"/>
              <a:t>Bupropion</a:t>
            </a:r>
          </a:p>
          <a:p>
            <a:pPr lvl="1"/>
            <a:r>
              <a:rPr lang="en-US" dirty="0"/>
              <a:t>Reports of QT prolongation in setting of overdose but confounded by tachycardia</a:t>
            </a:r>
          </a:p>
          <a:p>
            <a:r>
              <a:rPr lang="en-US" dirty="0"/>
              <a:t>Venlafaxine</a:t>
            </a:r>
          </a:p>
          <a:p>
            <a:pPr lvl="1"/>
            <a:r>
              <a:rPr lang="en-US" dirty="0"/>
              <a:t>Two case reports of QT prolongation at therapeutic dose</a:t>
            </a:r>
          </a:p>
          <a:p>
            <a:pPr lvl="1"/>
            <a:r>
              <a:rPr lang="en-US" dirty="0"/>
              <a:t>In overdose, 1% of 223 patients had </a:t>
            </a:r>
            <a:r>
              <a:rPr lang="en-US" dirty="0" err="1"/>
              <a:t>QTc</a:t>
            </a:r>
            <a:r>
              <a:rPr lang="en-US" dirty="0"/>
              <a:t>&gt;500ms</a:t>
            </a:r>
          </a:p>
          <a:p>
            <a:r>
              <a:rPr lang="en-US" dirty="0"/>
              <a:t>Duloxetine</a:t>
            </a:r>
          </a:p>
          <a:p>
            <a:pPr lvl="1"/>
            <a:r>
              <a:rPr lang="en-US" dirty="0"/>
              <a:t>One report of QT prolongation (but only to 460msec)</a:t>
            </a:r>
          </a:p>
          <a:p>
            <a:r>
              <a:rPr lang="en-US" dirty="0"/>
              <a:t>Mirtazapine</a:t>
            </a:r>
          </a:p>
          <a:p>
            <a:pPr lvl="1"/>
            <a:r>
              <a:rPr lang="en-US" dirty="0"/>
              <a:t>In overdose, 0 of 103 patients had </a:t>
            </a:r>
            <a:r>
              <a:rPr lang="en-US" dirty="0" err="1"/>
              <a:t>QTc</a:t>
            </a:r>
            <a:r>
              <a:rPr lang="en-US" dirty="0"/>
              <a:t>&gt;500ms</a:t>
            </a:r>
          </a:p>
          <a:p>
            <a:r>
              <a:rPr lang="en-US" dirty="0" err="1"/>
              <a:t>Vilazodone</a:t>
            </a:r>
            <a:endParaRPr lang="en-US" dirty="0"/>
          </a:p>
          <a:p>
            <a:pPr lvl="1"/>
            <a:r>
              <a:rPr lang="en-US" dirty="0"/>
              <a:t>No association with </a:t>
            </a:r>
            <a:r>
              <a:rPr lang="en-US" dirty="0" err="1"/>
              <a:t>QTc</a:t>
            </a:r>
            <a:r>
              <a:rPr lang="en-US" dirty="0"/>
              <a:t> prolongation</a:t>
            </a:r>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20</a:t>
            </a:fld>
            <a:endParaRPr lang="en-US" dirty="0"/>
          </a:p>
        </p:txBody>
      </p:sp>
    </p:spTree>
    <p:extLst>
      <p:ext uri="{BB962C8B-B14F-4D97-AF65-F5344CB8AC3E}">
        <p14:creationId xmlns:p14="http://schemas.microsoft.com/office/powerpoint/2010/main" val="111159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1143000"/>
          </a:xfrm>
        </p:spPr>
        <p:txBody>
          <a:bodyPr/>
          <a:lstStyle/>
          <a:p>
            <a:r>
              <a:rPr lang="en-US" dirty="0"/>
              <a:t>How Should I Use Antidepressants in Patients at Risk for QT Prolongation?</a:t>
            </a:r>
          </a:p>
        </p:txBody>
      </p:sp>
      <p:sp>
        <p:nvSpPr>
          <p:cNvPr id="3" name="Content Placeholder 2"/>
          <p:cNvSpPr>
            <a:spLocks noGrp="1"/>
          </p:cNvSpPr>
          <p:nvPr>
            <p:ph idx="1"/>
          </p:nvPr>
        </p:nvSpPr>
        <p:spPr/>
        <p:txBody>
          <a:bodyPr/>
          <a:lstStyle/>
          <a:p>
            <a:r>
              <a:rPr lang="en-US" sz="2000" b="1" dirty="0"/>
              <a:t>Overall magnitude of </a:t>
            </a:r>
            <a:r>
              <a:rPr lang="en-US" sz="2000" b="1" dirty="0" err="1"/>
              <a:t>QTc</a:t>
            </a:r>
            <a:r>
              <a:rPr lang="en-US" sz="2000" b="1" dirty="0"/>
              <a:t> increase with SSRIs is small</a:t>
            </a:r>
          </a:p>
          <a:p>
            <a:r>
              <a:rPr lang="en-US" sz="2000" b="1" dirty="0"/>
              <a:t>Citalopram appears to be worst offender (and escitalopram to lesser extent) but actual </a:t>
            </a:r>
            <a:r>
              <a:rPr lang="en-US" sz="2000" b="1" dirty="0" err="1"/>
              <a:t>QTc</a:t>
            </a:r>
            <a:r>
              <a:rPr lang="en-US" sz="2000" b="1" dirty="0"/>
              <a:t> prolongation still minimal</a:t>
            </a:r>
          </a:p>
          <a:p>
            <a:r>
              <a:rPr lang="en-US" sz="2000" dirty="0"/>
              <a:t>Citalopram may not be first choice for patients with pre-existing cardiac disease</a:t>
            </a:r>
          </a:p>
          <a:p>
            <a:r>
              <a:rPr lang="en-US" sz="2000" dirty="0"/>
              <a:t>Do not reflexively reduce citalopram dose without careful risk/benefit evaluation</a:t>
            </a:r>
          </a:p>
          <a:p>
            <a:r>
              <a:rPr lang="en-US" sz="2000" dirty="0"/>
              <a:t>Compelling case can be made for using higher doses of citalopram in specific patients, but needs to be done judiciously and employing ECG monitoring</a:t>
            </a:r>
          </a:p>
          <a:p>
            <a:r>
              <a:rPr lang="en-US" sz="2000" dirty="0"/>
              <a:t>Not significant evidence separating citalopram from escitalopram to recommend switching all patients taking citalopram to escitalopram</a:t>
            </a:r>
          </a:p>
          <a:p>
            <a:r>
              <a:rPr lang="en-US" sz="2000" dirty="0"/>
              <a:t>No indication for baseline ECG with all antidepressant initiation</a:t>
            </a:r>
          </a:p>
          <a:p>
            <a:r>
              <a:rPr lang="en-US" sz="2000" dirty="0"/>
              <a:t>Consider baseline ECG and electrolytes before starting Citalopram in a patient with significant TdP risk factors</a:t>
            </a:r>
          </a:p>
          <a:p>
            <a:pPr>
              <a:buNone/>
            </a:pPr>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21</a:t>
            </a:fld>
            <a:endParaRPr lang="en-US" dirty="0"/>
          </a:p>
        </p:txBody>
      </p:sp>
    </p:spTree>
    <p:extLst>
      <p:ext uri="{BB962C8B-B14F-4D97-AF65-F5344CB8AC3E}">
        <p14:creationId xmlns:p14="http://schemas.microsoft.com/office/powerpoint/2010/main" val="528281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Other Psychiatric Medications?</a:t>
            </a:r>
          </a:p>
        </p:txBody>
      </p:sp>
      <p:sp>
        <p:nvSpPr>
          <p:cNvPr id="3" name="Content Placeholder 2"/>
          <p:cNvSpPr>
            <a:spLocks noGrp="1"/>
          </p:cNvSpPr>
          <p:nvPr>
            <p:ph idx="1"/>
          </p:nvPr>
        </p:nvSpPr>
        <p:spPr/>
        <p:txBody>
          <a:bodyPr/>
          <a:lstStyle/>
          <a:p>
            <a:r>
              <a:rPr lang="en-US" dirty="0"/>
              <a:t>Lithium</a:t>
            </a:r>
          </a:p>
          <a:p>
            <a:pPr lvl="1"/>
            <a:r>
              <a:rPr lang="en-US" dirty="0"/>
              <a:t>Can prolong </a:t>
            </a:r>
            <a:r>
              <a:rPr lang="en-US" dirty="0" err="1"/>
              <a:t>QTc</a:t>
            </a:r>
            <a:r>
              <a:rPr lang="en-US" dirty="0"/>
              <a:t> at concentrations &gt;1.2mmol/L, but no cases of </a:t>
            </a:r>
            <a:r>
              <a:rPr lang="en-US" dirty="0" err="1"/>
              <a:t>TdP</a:t>
            </a:r>
            <a:endParaRPr lang="en-US" dirty="0"/>
          </a:p>
          <a:p>
            <a:r>
              <a:rPr lang="en-US" dirty="0"/>
              <a:t>Most anticonvulsant mood stabilizers have no </a:t>
            </a:r>
            <a:r>
              <a:rPr lang="en-US" dirty="0" err="1"/>
              <a:t>QTc</a:t>
            </a:r>
            <a:r>
              <a:rPr lang="en-US" dirty="0"/>
              <a:t> effect</a:t>
            </a:r>
          </a:p>
          <a:p>
            <a:pPr lvl="1"/>
            <a:r>
              <a:rPr lang="en-US" dirty="0"/>
              <a:t>Carbamazepine rarely associated with QT prolongation</a:t>
            </a:r>
          </a:p>
          <a:p>
            <a:r>
              <a:rPr lang="en-US" dirty="0"/>
              <a:t>Trazodone has been associated with mild </a:t>
            </a:r>
            <a:r>
              <a:rPr lang="en-US" dirty="0" err="1"/>
              <a:t>QTc</a:t>
            </a:r>
            <a:r>
              <a:rPr lang="en-US" dirty="0"/>
              <a:t> prolongation, usually in overdose</a:t>
            </a:r>
          </a:p>
          <a:p>
            <a:r>
              <a:rPr lang="en-US" dirty="0"/>
              <a:t>Stimulants not linked to </a:t>
            </a:r>
            <a:r>
              <a:rPr lang="en-US" dirty="0" err="1"/>
              <a:t>QTc</a:t>
            </a:r>
            <a:r>
              <a:rPr lang="en-US" dirty="0"/>
              <a:t> prolongation or </a:t>
            </a:r>
            <a:r>
              <a:rPr lang="en-US" dirty="0" err="1"/>
              <a:t>TdP</a:t>
            </a:r>
            <a:endParaRPr lang="en-US" dirty="0"/>
          </a:p>
          <a:p>
            <a:r>
              <a:rPr lang="en-US" dirty="0"/>
              <a:t>Benzodiazepines not linked to </a:t>
            </a:r>
            <a:r>
              <a:rPr lang="en-US" dirty="0" err="1"/>
              <a:t>QTc</a:t>
            </a:r>
            <a:r>
              <a:rPr lang="en-US" dirty="0"/>
              <a:t> prolongation or </a:t>
            </a:r>
            <a:r>
              <a:rPr lang="en-US" dirty="0" err="1"/>
              <a:t>TdP</a:t>
            </a:r>
            <a:endParaRPr lang="en-US" dirty="0"/>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22</a:t>
            </a:fld>
            <a:endParaRPr lang="en-US" dirty="0"/>
          </a:p>
        </p:txBody>
      </p:sp>
    </p:spTree>
    <p:extLst>
      <p:ext uri="{BB962C8B-B14F-4D97-AF65-F5344CB8AC3E}">
        <p14:creationId xmlns:p14="http://schemas.microsoft.com/office/powerpoint/2010/main" val="66449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76770"/>
            <a:ext cx="11793443" cy="4874683"/>
          </a:xfrm>
        </p:spPr>
        <p:txBody>
          <a:bodyPr/>
          <a:lstStyle/>
          <a:p>
            <a:r>
              <a:rPr lang="en-US" sz="2000" dirty="0"/>
              <a:t>Pre-2002: </a:t>
            </a:r>
            <a:r>
              <a:rPr lang="en-US" sz="2000" b="1" dirty="0"/>
              <a:t>Low-potency </a:t>
            </a:r>
            <a:r>
              <a:rPr lang="en-US" sz="2000" b="1" dirty="0" err="1"/>
              <a:t>phenothiazines</a:t>
            </a:r>
            <a:r>
              <a:rPr lang="en-US" sz="2000" b="1" dirty="0"/>
              <a:t> </a:t>
            </a:r>
            <a:r>
              <a:rPr lang="en-US" sz="2000" dirty="0"/>
              <a:t>(</a:t>
            </a:r>
            <a:r>
              <a:rPr lang="en-US" sz="2000" dirty="0" err="1"/>
              <a:t>thioridazine</a:t>
            </a:r>
            <a:r>
              <a:rPr lang="en-US" sz="2000" dirty="0"/>
              <a:t>, chlorpromazine, </a:t>
            </a:r>
            <a:r>
              <a:rPr lang="en-US" sz="2000" dirty="0" err="1"/>
              <a:t>mesoridazine</a:t>
            </a:r>
            <a:r>
              <a:rPr lang="en-US" sz="2000" dirty="0"/>
              <a:t>) most associated with </a:t>
            </a:r>
            <a:r>
              <a:rPr lang="en-US" sz="2000" dirty="0" err="1"/>
              <a:t>QTc</a:t>
            </a:r>
            <a:r>
              <a:rPr lang="en-US" sz="2000" dirty="0"/>
              <a:t> prolongation</a:t>
            </a:r>
          </a:p>
          <a:p>
            <a:r>
              <a:rPr lang="en-US" sz="2000" dirty="0"/>
              <a:t>2002: FDA issues Black Box Warning for </a:t>
            </a:r>
            <a:r>
              <a:rPr lang="en-US" sz="2000" b="1" dirty="0"/>
              <a:t>Ziprasidone</a:t>
            </a:r>
          </a:p>
          <a:p>
            <a:pPr lvl="1"/>
            <a:r>
              <a:rPr lang="en-US" dirty="0"/>
              <a:t>Avoid in combination with other QT-prolonging agents, history of arrhythmia </a:t>
            </a:r>
          </a:p>
          <a:p>
            <a:r>
              <a:rPr lang="en-US" sz="2000" dirty="0"/>
              <a:t>2007: FDA issues warning for IV Haldol</a:t>
            </a:r>
          </a:p>
          <a:p>
            <a:pPr lvl="1"/>
            <a:r>
              <a:rPr lang="en-US" dirty="0"/>
              <a:t>70 cases total; 58 of QT prolongation, 54 of </a:t>
            </a:r>
            <a:r>
              <a:rPr lang="en-US" dirty="0" err="1"/>
              <a:t>TdP</a:t>
            </a:r>
            <a:r>
              <a:rPr lang="en-US" dirty="0"/>
              <a:t>; most had other risk factors (cardiac, meds)</a:t>
            </a:r>
          </a:p>
          <a:p>
            <a:pPr lvl="1"/>
            <a:r>
              <a:rPr lang="en-US" dirty="0"/>
              <a:t>Often-quoted study conferring greater risk with IV vs PO </a:t>
            </a:r>
            <a:r>
              <a:rPr lang="en-US" dirty="0" err="1"/>
              <a:t>haldol</a:t>
            </a:r>
            <a:r>
              <a:rPr lang="en-US" dirty="0"/>
              <a:t> failed to control for medical problems and other risk factors</a:t>
            </a:r>
          </a:p>
          <a:p>
            <a:r>
              <a:rPr lang="en-US" sz="2000" dirty="0"/>
              <a:t>2011: FDA strengthens Quetiapine warning</a:t>
            </a:r>
          </a:p>
          <a:p>
            <a:pPr lvl="1"/>
            <a:r>
              <a:rPr lang="en-US" dirty="0"/>
              <a:t>Avoid use in combination with other QT-prolonging agents, history of arrhythmias, metabolic deficits</a:t>
            </a:r>
          </a:p>
          <a:p>
            <a:pPr lvl="1"/>
            <a:r>
              <a:rPr lang="en-US" dirty="0"/>
              <a:t>Based on 12 post-marketing reports (incl. 4 </a:t>
            </a:r>
            <a:r>
              <a:rPr lang="en-US" dirty="0" err="1"/>
              <a:t>TdP</a:t>
            </a:r>
            <a:r>
              <a:rPr lang="en-US" dirty="0"/>
              <a:t>), mostly in OD or in combination with other agents</a:t>
            </a:r>
          </a:p>
          <a:p>
            <a:r>
              <a:rPr lang="en-US" sz="2000" dirty="0"/>
              <a:t>2016: Cumulative antipsychotic dose appears to mediate the association between multiple antipsychotics prescribed and </a:t>
            </a:r>
            <a:r>
              <a:rPr lang="en-US" sz="2000" dirty="0" err="1"/>
              <a:t>QTc</a:t>
            </a:r>
            <a:endParaRPr lang="en-US" sz="2000" dirty="0"/>
          </a:p>
          <a:p>
            <a:r>
              <a:rPr lang="en-US" sz="2000" dirty="0"/>
              <a:t>Significant evidence for </a:t>
            </a:r>
            <a:r>
              <a:rPr lang="en-US" sz="2000" dirty="0" err="1"/>
              <a:t>TdP</a:t>
            </a:r>
            <a:r>
              <a:rPr lang="en-US" sz="2000" dirty="0"/>
              <a:t> with </a:t>
            </a:r>
            <a:r>
              <a:rPr lang="en-US" sz="2000" b="1" dirty="0" err="1"/>
              <a:t>thioridazine</a:t>
            </a:r>
            <a:r>
              <a:rPr lang="en-US" sz="2000" b="1" dirty="0"/>
              <a:t>, </a:t>
            </a:r>
            <a:r>
              <a:rPr lang="en-US" sz="2000" b="1" dirty="0" err="1"/>
              <a:t>droperidol</a:t>
            </a:r>
            <a:r>
              <a:rPr lang="en-US" sz="2000" b="1" dirty="0"/>
              <a:t> and haloperidol </a:t>
            </a:r>
            <a:r>
              <a:rPr lang="en-US" sz="2000" dirty="0"/>
              <a:t>(especially IV)</a:t>
            </a:r>
          </a:p>
          <a:p>
            <a:endParaRPr lang="en-US" sz="2000" dirty="0"/>
          </a:p>
        </p:txBody>
      </p:sp>
      <p:sp>
        <p:nvSpPr>
          <p:cNvPr id="6" name="Rectangle 2"/>
          <p:cNvSpPr txBox="1">
            <a:spLocks noChangeArrowheads="1"/>
          </p:cNvSpPr>
          <p:nvPr/>
        </p:nvSpPr>
        <p:spPr>
          <a:xfrm>
            <a:off x="609600" y="274638"/>
            <a:ext cx="10972800"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5A25"/>
                </a:solidFill>
                <a:effectLst/>
                <a:uLnTx/>
                <a:uFillTx/>
                <a:latin typeface="+mj-lt"/>
                <a:ea typeface="+mj-ea"/>
                <a:cs typeface="+mj-cs"/>
              </a:rPr>
              <a:t>Antipsychotics and QT Prolongation</a:t>
            </a:r>
          </a:p>
        </p:txBody>
      </p:sp>
      <p:sp>
        <p:nvSpPr>
          <p:cNvPr id="8" name="Slide Number Placeholder 3"/>
          <p:cNvSpPr>
            <a:spLocks noGrp="1"/>
          </p:cNvSpPr>
          <p:nvPr>
            <p:ph type="sldNum" sz="quarter" idx="12"/>
          </p:nvPr>
        </p:nvSpPr>
        <p:spPr>
          <a:xfrm>
            <a:off x="11582401" y="6501401"/>
            <a:ext cx="607193" cy="365125"/>
          </a:xfrm>
        </p:spPr>
        <p:txBody>
          <a:bodyPr/>
          <a:lstStyle/>
          <a:p>
            <a:fld id="{68CDBAF2-F266-C14C-8ABF-54B90D837FA3}" type="slidenum">
              <a:rPr lang="en-US" smtClean="0"/>
              <a:pPr/>
              <a:t>23</a:t>
            </a:fld>
            <a:endParaRPr lang="en-US" dirty="0"/>
          </a:p>
        </p:txBody>
      </p:sp>
      <p:sp>
        <p:nvSpPr>
          <p:cNvPr id="9" name="TextBox 8"/>
          <p:cNvSpPr txBox="1"/>
          <p:nvPr/>
        </p:nvSpPr>
        <p:spPr>
          <a:xfrm>
            <a:off x="8906772" y="6293047"/>
            <a:ext cx="3123607" cy="369332"/>
          </a:xfrm>
          <a:prstGeom prst="rect">
            <a:avLst/>
          </a:prstGeom>
          <a:noFill/>
        </p:spPr>
        <p:txBody>
          <a:bodyPr wrap="square" rtlCol="0">
            <a:spAutoFit/>
          </a:bodyPr>
          <a:lstStyle/>
          <a:p>
            <a:r>
              <a:rPr lang="en-US" dirty="0"/>
              <a:t>Howland 2014</a:t>
            </a:r>
          </a:p>
        </p:txBody>
      </p:sp>
    </p:spTree>
    <p:extLst>
      <p:ext uri="{BB962C8B-B14F-4D97-AF65-F5344CB8AC3E}">
        <p14:creationId xmlns:p14="http://schemas.microsoft.com/office/powerpoint/2010/main" val="3246971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to Head Comparison of Antipsychotics</a:t>
            </a:r>
          </a:p>
        </p:txBody>
      </p:sp>
      <p:sp>
        <p:nvSpPr>
          <p:cNvPr id="3" name="Content Placeholder 2"/>
          <p:cNvSpPr>
            <a:spLocks noGrp="1"/>
          </p:cNvSpPr>
          <p:nvPr>
            <p:ph idx="1"/>
          </p:nvPr>
        </p:nvSpPr>
        <p:spPr/>
        <p:txBody>
          <a:bodyPr/>
          <a:lstStyle/>
          <a:p>
            <a:r>
              <a:rPr lang="en-US" dirty="0"/>
              <a:t>Head to head comparison #1: Healthy volunteers (similar study done in patients with schizophrenia); FDA requested of Pfizer</a:t>
            </a:r>
          </a:p>
          <a:p>
            <a:pPr lvl="1"/>
            <a:r>
              <a:rPr lang="en-US" dirty="0"/>
              <a:t>Olanzapine performed best </a:t>
            </a:r>
          </a:p>
          <a:p>
            <a:pPr lvl="1"/>
            <a:r>
              <a:rPr lang="en-US" dirty="0"/>
              <a:t>Quetiapine, risperidone and haloperidol moderate </a:t>
            </a:r>
          </a:p>
          <a:p>
            <a:pPr lvl="1"/>
            <a:r>
              <a:rPr lang="en-US" dirty="0"/>
              <a:t>Thioridazine and ziprasidone longest </a:t>
            </a:r>
          </a:p>
          <a:p>
            <a:pPr lvl="1"/>
            <a:r>
              <a:rPr lang="en-US" dirty="0"/>
              <a:t>No cases of </a:t>
            </a:r>
            <a:r>
              <a:rPr lang="en-US" dirty="0" err="1"/>
              <a:t>TdP</a:t>
            </a:r>
            <a:endParaRPr lang="en-US" dirty="0"/>
          </a:p>
          <a:p>
            <a:endParaRPr lang="en-US" dirty="0"/>
          </a:p>
          <a:p>
            <a:r>
              <a:rPr lang="en-US" dirty="0"/>
              <a:t>Head to head comparison #2: 2013 Meta-analysis of 15 agents </a:t>
            </a:r>
            <a:endParaRPr lang="en-US" baseline="50000" dirty="0"/>
          </a:p>
          <a:p>
            <a:pPr lvl="1"/>
            <a:r>
              <a:rPr lang="en-US" dirty="0"/>
              <a:t>Ziprasidone and </a:t>
            </a:r>
            <a:r>
              <a:rPr lang="en-US" dirty="0" err="1"/>
              <a:t>iloperidone</a:t>
            </a:r>
            <a:r>
              <a:rPr lang="en-US" dirty="0"/>
              <a:t> worst for </a:t>
            </a:r>
            <a:r>
              <a:rPr lang="en-US" dirty="0" err="1"/>
              <a:t>QTc</a:t>
            </a:r>
            <a:r>
              <a:rPr lang="en-US" dirty="0"/>
              <a:t> prolongation</a:t>
            </a:r>
          </a:p>
          <a:p>
            <a:pPr lvl="1"/>
            <a:r>
              <a:rPr lang="en-US" dirty="0"/>
              <a:t>Aripiprazole and </a:t>
            </a:r>
            <a:r>
              <a:rPr lang="en-US" dirty="0" err="1"/>
              <a:t>lurasidone</a:t>
            </a:r>
            <a:r>
              <a:rPr lang="en-US" dirty="0"/>
              <a:t> best</a:t>
            </a:r>
            <a:endParaRPr lang="en-US" b="1" dirty="0"/>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24</a:t>
            </a:fld>
            <a:endParaRPr lang="en-US" dirty="0"/>
          </a:p>
        </p:txBody>
      </p:sp>
      <p:sp>
        <p:nvSpPr>
          <p:cNvPr id="5" name="TextBox 4"/>
          <p:cNvSpPr txBox="1"/>
          <p:nvPr/>
        </p:nvSpPr>
        <p:spPr>
          <a:xfrm>
            <a:off x="9531275" y="6126164"/>
            <a:ext cx="2771913" cy="369332"/>
          </a:xfrm>
          <a:prstGeom prst="rect">
            <a:avLst/>
          </a:prstGeom>
          <a:noFill/>
        </p:spPr>
        <p:txBody>
          <a:bodyPr wrap="none" rtlCol="0">
            <a:spAutoFit/>
          </a:bodyPr>
          <a:lstStyle/>
          <a:p>
            <a:r>
              <a:rPr lang="en-US" dirty="0" err="1"/>
              <a:t>Harrigan</a:t>
            </a:r>
            <a:r>
              <a:rPr lang="en-US" dirty="0"/>
              <a:t> 2004, </a:t>
            </a:r>
            <a:r>
              <a:rPr lang="en-US" dirty="0" err="1"/>
              <a:t>Leucht</a:t>
            </a:r>
            <a:r>
              <a:rPr lang="en-US" dirty="0"/>
              <a:t> 2013</a:t>
            </a:r>
          </a:p>
        </p:txBody>
      </p:sp>
    </p:spTree>
    <p:extLst>
      <p:ext uri="{BB962C8B-B14F-4D97-AF65-F5344CB8AC3E}">
        <p14:creationId xmlns:p14="http://schemas.microsoft.com/office/powerpoint/2010/main" val="2172734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p:cNvSpPr>
          <p:nvPr>
            <p:ph type="title" idx="4294967295"/>
          </p:nvPr>
        </p:nvSpPr>
        <p:spPr>
          <a:xfrm>
            <a:off x="609600" y="502061"/>
            <a:ext cx="10972800" cy="914400"/>
          </a:xfrm>
        </p:spPr>
        <p:txBody>
          <a:bodyPr/>
          <a:lstStyle/>
          <a:p>
            <a:r>
              <a:rPr lang="en-US" altLang="en-US" sz="2200" dirty="0">
                <a:latin typeface="Arial" pitchFamily="34" charset="0"/>
                <a:cs typeface="Arial" pitchFamily="34" charset="0"/>
              </a:rPr>
              <a:t>Mean Changes in </a:t>
            </a:r>
            <a:r>
              <a:rPr lang="en-US" altLang="en-US" sz="2200" dirty="0" err="1">
                <a:latin typeface="Arial" pitchFamily="34" charset="0"/>
                <a:cs typeface="Arial" pitchFamily="34" charset="0"/>
              </a:rPr>
              <a:t>QTc</a:t>
            </a:r>
            <a:r>
              <a:rPr lang="en-US" altLang="en-US" sz="2200" dirty="0">
                <a:latin typeface="Arial" pitchFamily="34" charset="0"/>
                <a:cs typeface="Arial" pitchFamily="34" charset="0"/>
              </a:rPr>
              <a:t> from Baseline to Steady State in a Randomized Evaluation of 6 Antipsychotics in Patients With Psychotic Disorders-  2</a:t>
            </a:r>
            <a:r>
              <a:rPr lang="en-US" altLang="en-US" sz="2200" baseline="30000" dirty="0">
                <a:latin typeface="Arial" pitchFamily="34" charset="0"/>
                <a:cs typeface="Arial" pitchFamily="34" charset="0"/>
              </a:rPr>
              <a:t>nd</a:t>
            </a:r>
            <a:r>
              <a:rPr lang="en-US" altLang="en-US" sz="2200" dirty="0">
                <a:latin typeface="Arial" pitchFamily="34" charset="0"/>
                <a:cs typeface="Arial" pitchFamily="34" charset="0"/>
              </a:rPr>
              <a:t> Pfizer Study</a:t>
            </a:r>
          </a:p>
        </p:txBody>
      </p:sp>
      <p:graphicFrame>
        <p:nvGraphicFramePr>
          <p:cNvPr id="19459" name="Object 4"/>
          <p:cNvGraphicFramePr>
            <a:graphicFrameLocks noGrp="1" noChangeAspect="1"/>
          </p:cNvGraphicFramePr>
          <p:nvPr>
            <p:ph idx="4294967295"/>
            <p:extLst>
              <p:ext uri="{D42A27DB-BD31-4B8C-83A1-F6EECF244321}">
                <p14:modId xmlns:p14="http://schemas.microsoft.com/office/powerpoint/2010/main" val="3831179166"/>
              </p:ext>
            </p:extLst>
          </p:nvPr>
        </p:nvGraphicFramePr>
        <p:xfrm>
          <a:off x="849449" y="1453777"/>
          <a:ext cx="9384867" cy="4489450"/>
        </p:xfrm>
        <a:graphic>
          <a:graphicData uri="http://schemas.openxmlformats.org/presentationml/2006/ole">
            <mc:AlternateContent xmlns:mc="http://schemas.openxmlformats.org/markup-compatibility/2006">
              <mc:Choice xmlns:v="urn:schemas-microsoft-com:vml" Requires="v">
                <p:oleObj spid="_x0000_s1038" name="Chart" r:id="rId4" imgW="8772570" imgH="4533990" progId="MSGraph.Chart.8">
                  <p:embed followColorScheme="full"/>
                </p:oleObj>
              </mc:Choice>
              <mc:Fallback>
                <p:oleObj name="Chart" r:id="rId4" imgW="8772570" imgH="4533990" progId="MSGraph.Chart.8">
                  <p:embed followColorScheme="full"/>
                  <p:pic>
                    <p:nvPicPr>
                      <p:cNvPr id="0" name=""/>
                      <p:cNvPicPr>
                        <a:picLocks noChangeAspect="1" noChangeArrowheads="1"/>
                      </p:cNvPicPr>
                      <p:nvPr/>
                    </p:nvPicPr>
                    <p:blipFill>
                      <a:blip r:embed="rId5"/>
                      <a:srcRect/>
                      <a:stretch>
                        <a:fillRect/>
                      </a:stretch>
                    </p:blipFill>
                    <p:spPr bwMode="auto">
                      <a:xfrm>
                        <a:off x="849449" y="1453777"/>
                        <a:ext cx="9384867" cy="4489450"/>
                      </a:xfrm>
                      <a:prstGeom prst="rect">
                        <a:avLst/>
                      </a:prstGeom>
                      <a:noFill/>
                      <a:ln>
                        <a:noFill/>
                      </a:ln>
                    </p:spPr>
                  </p:pic>
                </p:oleObj>
              </mc:Fallback>
            </mc:AlternateContent>
          </a:graphicData>
        </a:graphic>
      </p:graphicFrame>
      <p:sp>
        <p:nvSpPr>
          <p:cNvPr id="19460" name="Text Box 7"/>
          <p:cNvSpPr txBox="1">
            <a:spLocks noChangeArrowheads="1"/>
          </p:cNvSpPr>
          <p:nvPr/>
        </p:nvSpPr>
        <p:spPr bwMode="auto">
          <a:xfrm>
            <a:off x="4271434" y="5722938"/>
            <a:ext cx="41035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2400">
                <a:solidFill>
                  <a:schemeClr val="tx1"/>
                </a:solidFill>
              </a:rPr>
              <a:t>Mean Change in QTc (msec)</a:t>
            </a:r>
          </a:p>
        </p:txBody>
      </p:sp>
      <p:sp>
        <p:nvSpPr>
          <p:cNvPr id="19461" name="Rectangle 9"/>
          <p:cNvSpPr>
            <a:spLocks noChangeArrowheads="1"/>
          </p:cNvSpPr>
          <p:nvPr/>
        </p:nvSpPr>
        <p:spPr bwMode="auto">
          <a:xfrm>
            <a:off x="330200" y="6308725"/>
            <a:ext cx="52116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1600">
                <a:solidFill>
                  <a:schemeClr val="tx1"/>
                </a:solidFill>
              </a:rPr>
              <a:t>Harrigan et al; J Clin Psychopharmacol 2004; 24:62–69</a:t>
            </a:r>
          </a:p>
        </p:txBody>
      </p:sp>
      <p:sp>
        <p:nvSpPr>
          <p:cNvPr id="19462" name="Text Box 10"/>
          <p:cNvSpPr txBox="1">
            <a:spLocks noChangeArrowheads="1"/>
          </p:cNvSpPr>
          <p:nvPr/>
        </p:nvSpPr>
        <p:spPr bwMode="auto">
          <a:xfrm>
            <a:off x="8122721" y="4801161"/>
            <a:ext cx="7681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1800" b="1" dirty="0">
                <a:solidFill>
                  <a:schemeClr val="accent1"/>
                </a:solidFill>
              </a:rPr>
              <a:t>+30.1</a:t>
            </a:r>
          </a:p>
        </p:txBody>
      </p:sp>
      <p:sp>
        <p:nvSpPr>
          <p:cNvPr id="19463" name="Text Box 11"/>
          <p:cNvSpPr txBox="1">
            <a:spLocks noChangeArrowheads="1"/>
          </p:cNvSpPr>
          <p:nvPr/>
        </p:nvSpPr>
        <p:spPr bwMode="auto">
          <a:xfrm>
            <a:off x="5667786" y="4154059"/>
            <a:ext cx="7681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eaLnBrk="1" hangingPunct="1">
              <a:spcBef>
                <a:spcPct val="0"/>
              </a:spcBef>
              <a:buSzTx/>
              <a:buFontTx/>
              <a:buNone/>
            </a:pPr>
            <a:r>
              <a:rPr lang="en-US" altLang="en-US" sz="1800" b="1" dirty="0">
                <a:solidFill>
                  <a:schemeClr val="accent1"/>
                </a:solidFill>
              </a:rPr>
              <a:t>+15.9</a:t>
            </a:r>
          </a:p>
        </p:txBody>
      </p:sp>
      <p:sp>
        <p:nvSpPr>
          <p:cNvPr id="19464" name="Text Box 12"/>
          <p:cNvSpPr txBox="1">
            <a:spLocks noChangeArrowheads="1"/>
          </p:cNvSpPr>
          <p:nvPr/>
        </p:nvSpPr>
        <p:spPr bwMode="auto">
          <a:xfrm>
            <a:off x="4311651" y="3548063"/>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eaLnBrk="1" hangingPunct="1">
              <a:spcBef>
                <a:spcPct val="0"/>
              </a:spcBef>
              <a:buSzTx/>
              <a:buFontTx/>
              <a:buNone/>
            </a:pPr>
            <a:r>
              <a:rPr lang="en-US" altLang="en-US" sz="1800" b="1">
                <a:solidFill>
                  <a:schemeClr val="accent1"/>
                </a:solidFill>
              </a:rPr>
              <a:t>+7.1</a:t>
            </a:r>
          </a:p>
        </p:txBody>
      </p:sp>
      <p:sp>
        <p:nvSpPr>
          <p:cNvPr id="19465" name="Text Box 13"/>
          <p:cNvSpPr txBox="1">
            <a:spLocks noChangeArrowheads="1"/>
          </p:cNvSpPr>
          <p:nvPr/>
        </p:nvSpPr>
        <p:spPr bwMode="auto">
          <a:xfrm>
            <a:off x="3998384" y="2944813"/>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eaLnBrk="1" hangingPunct="1">
              <a:spcBef>
                <a:spcPct val="0"/>
              </a:spcBef>
              <a:buSzTx/>
              <a:buFontTx/>
              <a:buNone/>
            </a:pPr>
            <a:r>
              <a:rPr lang="en-US" altLang="en-US" sz="1800" b="1">
                <a:solidFill>
                  <a:schemeClr val="accent1"/>
                </a:solidFill>
              </a:rPr>
              <a:t>+5.7</a:t>
            </a:r>
          </a:p>
        </p:txBody>
      </p:sp>
      <p:sp>
        <p:nvSpPr>
          <p:cNvPr id="19466" name="Text Box 14"/>
          <p:cNvSpPr txBox="1">
            <a:spLocks noChangeArrowheads="1"/>
          </p:cNvSpPr>
          <p:nvPr/>
        </p:nvSpPr>
        <p:spPr bwMode="auto">
          <a:xfrm>
            <a:off x="3707236" y="2355590"/>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eaLnBrk="1" hangingPunct="1">
              <a:spcBef>
                <a:spcPct val="0"/>
              </a:spcBef>
              <a:buSzTx/>
              <a:buFontTx/>
              <a:buNone/>
            </a:pPr>
            <a:r>
              <a:rPr lang="en-US" altLang="en-US" sz="1800" b="1" dirty="0">
                <a:solidFill>
                  <a:schemeClr val="accent1"/>
                </a:solidFill>
              </a:rPr>
              <a:t>+3.6</a:t>
            </a:r>
          </a:p>
        </p:txBody>
      </p:sp>
    </p:spTree>
    <p:extLst>
      <p:ext uri="{BB962C8B-B14F-4D97-AF65-F5344CB8AC3E}">
        <p14:creationId xmlns:p14="http://schemas.microsoft.com/office/powerpoint/2010/main" val="86200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609600" y="177820"/>
            <a:ext cx="10972800" cy="1143000"/>
          </a:xfrm>
        </p:spPr>
        <p:txBody>
          <a:bodyPr/>
          <a:lstStyle/>
          <a:p>
            <a:r>
              <a:rPr lang="en-US" altLang="en-US" sz="2800" dirty="0">
                <a:latin typeface="Arial" pitchFamily="34" charset="0"/>
                <a:cs typeface="Arial" pitchFamily="34" charset="0"/>
              </a:rPr>
              <a:t>Meta-analysis Comparing 15 Antipsychotics</a:t>
            </a:r>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l="19778" t="11871" r="31589" b="8029"/>
          <a:stretch>
            <a:fillRect/>
          </a:stretch>
        </p:blipFill>
        <p:spPr bwMode="auto">
          <a:xfrm>
            <a:off x="704851" y="1051430"/>
            <a:ext cx="6610349"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Text Box 5"/>
          <p:cNvSpPr txBox="1">
            <a:spLocks noChangeArrowheads="1"/>
          </p:cNvSpPr>
          <p:nvPr/>
        </p:nvSpPr>
        <p:spPr bwMode="auto">
          <a:xfrm>
            <a:off x="7763933" y="6159183"/>
            <a:ext cx="38924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1600" b="1" dirty="0" err="1">
                <a:solidFill>
                  <a:schemeClr val="tx1"/>
                </a:solidFill>
              </a:rPr>
              <a:t>Leucht</a:t>
            </a:r>
            <a:r>
              <a:rPr lang="en-US" altLang="en-US" sz="1600" b="1" dirty="0">
                <a:solidFill>
                  <a:schemeClr val="tx1"/>
                </a:solidFill>
              </a:rPr>
              <a:t> et al. </a:t>
            </a:r>
            <a:r>
              <a:rPr lang="en-US" altLang="en-US" sz="1600" b="1" i="1" dirty="0">
                <a:solidFill>
                  <a:schemeClr val="tx1"/>
                </a:solidFill>
              </a:rPr>
              <a:t>Lancet </a:t>
            </a:r>
            <a:r>
              <a:rPr lang="en-US" altLang="en-US" sz="1600" b="1" dirty="0">
                <a:solidFill>
                  <a:schemeClr val="tx1"/>
                </a:solidFill>
              </a:rPr>
              <a:t>2013; 382: 951–62</a:t>
            </a:r>
          </a:p>
        </p:txBody>
      </p:sp>
      <p:sp>
        <p:nvSpPr>
          <p:cNvPr id="20485" name="Text Box 6"/>
          <p:cNvSpPr txBox="1">
            <a:spLocks noChangeArrowheads="1"/>
          </p:cNvSpPr>
          <p:nvPr/>
        </p:nvSpPr>
        <p:spPr bwMode="auto">
          <a:xfrm>
            <a:off x="7763933" y="2473326"/>
            <a:ext cx="3191899" cy="89255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2600" b="1">
                <a:solidFill>
                  <a:schemeClr val="tx1"/>
                </a:solidFill>
              </a:rPr>
              <a:t>N= 212 trials, </a:t>
            </a:r>
          </a:p>
          <a:p>
            <a:pPr defTabSz="914400" eaLnBrk="1" hangingPunct="1">
              <a:spcBef>
                <a:spcPct val="0"/>
              </a:spcBef>
              <a:buSzTx/>
              <a:buFontTx/>
              <a:buNone/>
            </a:pPr>
            <a:r>
              <a:rPr lang="en-US" altLang="en-US" sz="2600" b="1">
                <a:solidFill>
                  <a:schemeClr val="tx1"/>
                </a:solidFill>
              </a:rPr>
              <a:t>43,049 participants</a:t>
            </a:r>
          </a:p>
        </p:txBody>
      </p:sp>
    </p:spTree>
    <p:extLst>
      <p:ext uri="{BB962C8B-B14F-4D97-AF65-F5344CB8AC3E}">
        <p14:creationId xmlns:p14="http://schemas.microsoft.com/office/powerpoint/2010/main" val="703194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285" y="1588313"/>
            <a:ext cx="11793443" cy="4874683"/>
          </a:xfrm>
        </p:spPr>
        <p:txBody>
          <a:bodyPr/>
          <a:lstStyle/>
          <a:p>
            <a:r>
              <a:rPr lang="en-US" sz="2800" b="1" dirty="0"/>
              <a:t>Overall risk based on this and related data:</a:t>
            </a:r>
          </a:p>
          <a:p>
            <a:pPr lvl="1"/>
            <a:r>
              <a:rPr lang="en-US" sz="2400" dirty="0"/>
              <a:t>Minimal: Aripiprazole, </a:t>
            </a:r>
            <a:r>
              <a:rPr lang="en-US" sz="2400" dirty="0" err="1"/>
              <a:t>Lurasidone</a:t>
            </a:r>
            <a:endParaRPr lang="en-US" sz="2400" dirty="0"/>
          </a:p>
          <a:p>
            <a:pPr lvl="1"/>
            <a:r>
              <a:rPr lang="en-US" sz="2400" dirty="0"/>
              <a:t>Low:  Haloperidol (oral), Olanzapine</a:t>
            </a:r>
          </a:p>
          <a:p>
            <a:pPr lvl="1"/>
            <a:r>
              <a:rPr lang="en-US" sz="2400" dirty="0"/>
              <a:t>Moderate: Risperidone, Quetiapine</a:t>
            </a:r>
          </a:p>
          <a:p>
            <a:pPr lvl="1"/>
            <a:r>
              <a:rPr lang="en-US" sz="2400" dirty="0"/>
              <a:t>High: Ziprasidone, </a:t>
            </a:r>
            <a:r>
              <a:rPr lang="en-US" sz="2400" dirty="0" err="1"/>
              <a:t>Iloperidone</a:t>
            </a:r>
            <a:r>
              <a:rPr lang="en-US" sz="2400" dirty="0"/>
              <a:t>, low-potency </a:t>
            </a:r>
            <a:r>
              <a:rPr lang="en-US" sz="2400" dirty="0" err="1"/>
              <a:t>phenothiazines</a:t>
            </a:r>
            <a:r>
              <a:rPr lang="en-US" sz="2400" dirty="0"/>
              <a:t> (</a:t>
            </a:r>
            <a:r>
              <a:rPr lang="en-US" sz="2400" dirty="0" err="1"/>
              <a:t>Thioridazine</a:t>
            </a:r>
            <a:r>
              <a:rPr lang="en-US" sz="2400" dirty="0"/>
              <a:t>), IV Haloperidol (?)</a:t>
            </a:r>
          </a:p>
        </p:txBody>
      </p:sp>
      <p:sp>
        <p:nvSpPr>
          <p:cNvPr id="7" name="Rectangle 2"/>
          <p:cNvSpPr txBox="1">
            <a:spLocks noChangeArrowheads="1"/>
          </p:cNvSpPr>
          <p:nvPr/>
        </p:nvSpPr>
        <p:spPr>
          <a:xfrm>
            <a:off x="609600" y="274638"/>
            <a:ext cx="10972800"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5A25"/>
                </a:solidFill>
                <a:effectLst/>
                <a:uLnTx/>
                <a:uFillTx/>
                <a:latin typeface="+mj-lt"/>
                <a:ea typeface="+mj-ea"/>
                <a:cs typeface="+mj-cs"/>
              </a:rPr>
              <a:t>Antipsychotics and QT Prolongation</a:t>
            </a:r>
          </a:p>
        </p:txBody>
      </p:sp>
      <p:sp>
        <p:nvSpPr>
          <p:cNvPr id="8" name="Slide Number Placeholder 3"/>
          <p:cNvSpPr>
            <a:spLocks noGrp="1"/>
          </p:cNvSpPr>
          <p:nvPr>
            <p:ph type="sldNum" sz="quarter" idx="12"/>
          </p:nvPr>
        </p:nvSpPr>
        <p:spPr>
          <a:xfrm>
            <a:off x="11582401" y="6501401"/>
            <a:ext cx="607193" cy="365125"/>
          </a:xfrm>
        </p:spPr>
        <p:txBody>
          <a:bodyPr/>
          <a:lstStyle/>
          <a:p>
            <a:fld id="{68CDBAF2-F266-C14C-8ABF-54B90D837FA3}" type="slidenum">
              <a:rPr lang="en-US" smtClean="0"/>
              <a:pPr/>
              <a:t>27</a:t>
            </a:fld>
            <a:endParaRPr lang="en-US" dirty="0"/>
          </a:p>
        </p:txBody>
      </p:sp>
      <p:sp>
        <p:nvSpPr>
          <p:cNvPr id="9" name="TextBox 8"/>
          <p:cNvSpPr txBox="1"/>
          <p:nvPr/>
        </p:nvSpPr>
        <p:spPr>
          <a:xfrm>
            <a:off x="8809953" y="6477713"/>
            <a:ext cx="3123607" cy="369332"/>
          </a:xfrm>
          <a:prstGeom prst="rect">
            <a:avLst/>
          </a:prstGeom>
          <a:noFill/>
        </p:spPr>
        <p:txBody>
          <a:bodyPr wrap="square" rtlCol="0">
            <a:spAutoFit/>
          </a:bodyPr>
          <a:lstStyle/>
          <a:p>
            <a:r>
              <a:rPr lang="en-US" dirty="0"/>
              <a:t>FDA 2000; </a:t>
            </a:r>
            <a:r>
              <a:rPr lang="en-US" dirty="0" err="1"/>
              <a:t>Leucht</a:t>
            </a:r>
            <a:r>
              <a:rPr lang="en-US" i="1" dirty="0"/>
              <a:t> </a:t>
            </a:r>
            <a:r>
              <a:rPr lang="en-US" dirty="0"/>
              <a:t>2013</a:t>
            </a:r>
          </a:p>
        </p:txBody>
      </p:sp>
    </p:spTree>
    <p:extLst>
      <p:ext uri="{BB962C8B-B14F-4D97-AF65-F5344CB8AC3E}">
        <p14:creationId xmlns:p14="http://schemas.microsoft.com/office/powerpoint/2010/main" val="345172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1143000"/>
          </a:xfrm>
        </p:spPr>
        <p:txBody>
          <a:bodyPr/>
          <a:lstStyle/>
          <a:p>
            <a:r>
              <a:rPr lang="en-US" dirty="0"/>
              <a:t>How Should I Use Antipsychotics in Patients at Risk for QT Prolongation?</a:t>
            </a:r>
          </a:p>
        </p:txBody>
      </p:sp>
      <p:sp>
        <p:nvSpPr>
          <p:cNvPr id="3" name="Content Placeholder 2"/>
          <p:cNvSpPr>
            <a:spLocks noGrp="1"/>
          </p:cNvSpPr>
          <p:nvPr>
            <p:ph idx="1"/>
          </p:nvPr>
        </p:nvSpPr>
        <p:spPr/>
        <p:txBody>
          <a:bodyPr/>
          <a:lstStyle/>
          <a:p>
            <a:r>
              <a:rPr lang="en-US" dirty="0"/>
              <a:t>Using antipsychotics in the inpatient medical setting</a:t>
            </a:r>
          </a:p>
          <a:p>
            <a:pPr lvl="1"/>
            <a:r>
              <a:rPr lang="en-US" dirty="0"/>
              <a:t>Check baseline ECG and at least one follow-up (although there is not clinical data to support this, and it may be unnecessary if the dose and risk has not changed, some recommend daily ECG or telemetry for IV Haloperidol)</a:t>
            </a:r>
          </a:p>
          <a:p>
            <a:pPr lvl="1"/>
            <a:r>
              <a:rPr lang="en-US" dirty="0"/>
              <a:t>Ensure repletion of electrolytes</a:t>
            </a:r>
          </a:p>
          <a:p>
            <a:pPr lvl="1"/>
            <a:r>
              <a:rPr lang="en-US" dirty="0"/>
              <a:t>Minimize other risk factors</a:t>
            </a:r>
          </a:p>
          <a:p>
            <a:pPr lvl="1"/>
            <a:r>
              <a:rPr lang="en-US" dirty="0"/>
              <a:t>For </a:t>
            </a:r>
            <a:r>
              <a:rPr lang="en-US" dirty="0" err="1"/>
              <a:t>QTc</a:t>
            </a:r>
            <a:r>
              <a:rPr lang="en-US" dirty="0"/>
              <a:t> &gt; 500 </a:t>
            </a:r>
            <a:r>
              <a:rPr lang="en-US" dirty="0" err="1"/>
              <a:t>msec</a:t>
            </a:r>
            <a:r>
              <a:rPr lang="en-US" dirty="0"/>
              <a:t>, consider adjunctive/alternative agents</a:t>
            </a:r>
          </a:p>
          <a:p>
            <a:r>
              <a:rPr lang="en-US" dirty="0"/>
              <a:t>Using antipsychotics in outpatient setting</a:t>
            </a:r>
          </a:p>
          <a:p>
            <a:pPr lvl="1"/>
            <a:r>
              <a:rPr lang="en-US" dirty="0"/>
              <a:t>No monitoring for patients without risk factors unless prescribing </a:t>
            </a:r>
            <a:r>
              <a:rPr lang="en-US" b="1" dirty="0" err="1"/>
              <a:t>Thioridazine</a:t>
            </a:r>
            <a:r>
              <a:rPr lang="en-US" b="1" dirty="0"/>
              <a:t>, Ziprasidone, or </a:t>
            </a:r>
            <a:r>
              <a:rPr lang="en-US" b="1" dirty="0" err="1"/>
              <a:t>Iloperidone</a:t>
            </a:r>
            <a:endParaRPr lang="en-US" b="1" dirty="0"/>
          </a:p>
          <a:p>
            <a:pPr lvl="1"/>
            <a:r>
              <a:rPr lang="en-US" dirty="0"/>
              <a:t>For patients with </a:t>
            </a:r>
            <a:r>
              <a:rPr lang="en-US" dirty="0" err="1"/>
              <a:t>QTc</a:t>
            </a:r>
            <a:r>
              <a:rPr lang="en-US" dirty="0"/>
              <a:t> risk factors, obtain ECG at baseline and intermittently after initiation of any antipsychotic</a:t>
            </a:r>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28</a:t>
            </a:fld>
            <a:endParaRPr lang="en-US" dirty="0"/>
          </a:p>
        </p:txBody>
      </p:sp>
    </p:spTree>
    <p:extLst>
      <p:ext uri="{BB962C8B-B14F-4D97-AF65-F5344CB8AC3E}">
        <p14:creationId xmlns:p14="http://schemas.microsoft.com/office/powerpoint/2010/main" val="3872620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Cardiotoxicity</a:t>
            </a:r>
            <a:r>
              <a:rPr lang="en-US" dirty="0"/>
              <a:t> with </a:t>
            </a:r>
            <a:r>
              <a:rPr lang="en-US" dirty="0" err="1"/>
              <a:t>Clozapine</a:t>
            </a:r>
            <a:endParaRPr lang="en-US" dirty="0"/>
          </a:p>
        </p:txBody>
      </p:sp>
      <p:sp>
        <p:nvSpPr>
          <p:cNvPr id="3" name="Content Placeholder 2"/>
          <p:cNvSpPr>
            <a:spLocks noGrp="1"/>
          </p:cNvSpPr>
          <p:nvPr>
            <p:ph idx="1"/>
          </p:nvPr>
        </p:nvSpPr>
        <p:spPr/>
        <p:txBody>
          <a:bodyPr/>
          <a:lstStyle/>
          <a:p>
            <a:r>
              <a:rPr lang="en-US" dirty="0"/>
              <a:t>Tachycardia (occurs in 10% of patients)</a:t>
            </a:r>
          </a:p>
          <a:p>
            <a:r>
              <a:rPr lang="en-US" dirty="0"/>
              <a:t>Orthostatic hypotension</a:t>
            </a:r>
          </a:p>
          <a:p>
            <a:r>
              <a:rPr lang="en-US" dirty="0"/>
              <a:t>Hypertension</a:t>
            </a:r>
          </a:p>
          <a:p>
            <a:r>
              <a:rPr lang="en-US" dirty="0"/>
              <a:t>ECG abnormalities (less than 1%)</a:t>
            </a:r>
          </a:p>
          <a:p>
            <a:r>
              <a:rPr lang="en-US" dirty="0"/>
              <a:t>Early </a:t>
            </a:r>
            <a:r>
              <a:rPr lang="en-US" dirty="0" err="1"/>
              <a:t>myocarditis</a:t>
            </a:r>
            <a:endParaRPr lang="en-US" dirty="0"/>
          </a:p>
          <a:p>
            <a:r>
              <a:rPr lang="en-US" dirty="0" err="1"/>
              <a:t>Cardiomyopathy</a:t>
            </a:r>
            <a:endParaRPr lang="en-US" dirty="0"/>
          </a:p>
          <a:p>
            <a:endParaRPr lang="en-US" dirty="0"/>
          </a:p>
          <a:p>
            <a:r>
              <a:rPr lang="en-US" dirty="0"/>
              <a:t>At least two studies suggests 30-50% of patients treated with clozapine may have subclinical cardiac dysfunction (asymptomatic subnormal output from both ventricles)</a:t>
            </a:r>
          </a:p>
          <a:p>
            <a:pPr algn="r">
              <a:buNone/>
            </a:pPr>
            <a:r>
              <a:rPr lang="en-US" sz="1600" dirty="0" err="1"/>
              <a:t>Curto</a:t>
            </a:r>
            <a:r>
              <a:rPr lang="en-US" sz="1600" dirty="0"/>
              <a:t> et al. 2016</a:t>
            </a:r>
          </a:p>
          <a:p>
            <a:pPr>
              <a:buNone/>
            </a:pPr>
            <a:endParaRPr lang="en-US" dirty="0"/>
          </a:p>
          <a:p>
            <a:endParaRPr lang="en-US" dirty="0"/>
          </a:p>
          <a:p>
            <a:endParaRPr lang="en-US" dirty="0"/>
          </a:p>
          <a:p>
            <a:pPr algn="r">
              <a:buNone/>
            </a:pPr>
            <a:r>
              <a:rPr lang="en-US" sz="1200" dirty="0" err="1"/>
              <a:t>Curto</a:t>
            </a:r>
            <a:r>
              <a:rPr lang="en-US" sz="1200" dirty="0"/>
              <a:t> M, et al. </a:t>
            </a:r>
            <a:r>
              <a:rPr lang="en-US" sz="1200" dirty="0" err="1"/>
              <a:t>Curr</a:t>
            </a:r>
            <a:r>
              <a:rPr lang="en-US" sz="1200" dirty="0"/>
              <a:t> Psychiatry Rep, 2016</a:t>
            </a:r>
          </a:p>
        </p:txBody>
      </p:sp>
      <p:sp>
        <p:nvSpPr>
          <p:cNvPr id="4" name="Slide Number Placeholder 3"/>
          <p:cNvSpPr>
            <a:spLocks noGrp="1"/>
          </p:cNvSpPr>
          <p:nvPr>
            <p:ph type="sldNum" sz="quarter" idx="12"/>
          </p:nvPr>
        </p:nvSpPr>
        <p:spPr/>
        <p:txBody>
          <a:bodyPr/>
          <a:lstStyle/>
          <a:p>
            <a:fld id="{68CDBAF2-F266-C14C-8ABF-54B90D837FA3}" type="slidenum">
              <a:rPr lang="en-US" smtClean="0"/>
              <a:pPr/>
              <a:t>29</a:t>
            </a:fld>
            <a:endParaRPr lang="en-US" dirty="0"/>
          </a:p>
        </p:txBody>
      </p:sp>
    </p:spTree>
    <p:extLst>
      <p:ext uri="{BB962C8B-B14F-4D97-AF65-F5344CB8AC3E}">
        <p14:creationId xmlns:p14="http://schemas.microsoft.com/office/powerpoint/2010/main" val="66482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Goals of this Update</a:t>
            </a:r>
          </a:p>
        </p:txBody>
      </p:sp>
      <p:sp>
        <p:nvSpPr>
          <p:cNvPr id="3" name="Content Placeholder 2"/>
          <p:cNvSpPr>
            <a:spLocks noGrp="1"/>
          </p:cNvSpPr>
          <p:nvPr>
            <p:ph idx="1"/>
          </p:nvPr>
        </p:nvSpPr>
        <p:spPr>
          <a:xfrm>
            <a:off x="609600" y="1585560"/>
            <a:ext cx="11480405" cy="5086350"/>
          </a:xfrm>
        </p:spPr>
        <p:txBody>
          <a:bodyPr/>
          <a:lstStyle/>
          <a:p>
            <a:r>
              <a:rPr lang="en-US" dirty="0"/>
              <a:t>Antidepressants and antipsychotics can have some effect on </a:t>
            </a:r>
            <a:r>
              <a:rPr lang="en-US" dirty="0" err="1"/>
              <a:t>QTc</a:t>
            </a:r>
            <a:endParaRPr lang="en-US" dirty="0">
              <a:solidFill>
                <a:srgbClr val="FF0000"/>
              </a:solidFill>
            </a:endParaRPr>
          </a:p>
          <a:p>
            <a:pPr lvl="1"/>
            <a:r>
              <a:rPr lang="en-US" dirty="0">
                <a:solidFill>
                  <a:srgbClr val="FF0000"/>
                </a:solidFill>
              </a:rPr>
              <a:t>Is </a:t>
            </a:r>
            <a:r>
              <a:rPr lang="en-US" dirty="0" err="1">
                <a:solidFill>
                  <a:srgbClr val="FF0000"/>
                </a:solidFill>
              </a:rPr>
              <a:t>citalopram</a:t>
            </a:r>
            <a:r>
              <a:rPr lang="en-US" dirty="0">
                <a:solidFill>
                  <a:srgbClr val="FF0000"/>
                </a:solidFill>
              </a:rPr>
              <a:t> different than other SSRIs?</a:t>
            </a:r>
          </a:p>
          <a:p>
            <a:pPr lvl="1"/>
            <a:r>
              <a:rPr lang="en-US" dirty="0">
                <a:solidFill>
                  <a:srgbClr val="FF0000"/>
                </a:solidFill>
              </a:rPr>
              <a:t>Has the </a:t>
            </a:r>
            <a:r>
              <a:rPr lang="en-US" dirty="0" err="1">
                <a:solidFill>
                  <a:srgbClr val="FF0000"/>
                </a:solidFill>
              </a:rPr>
              <a:t>citalopram</a:t>
            </a:r>
            <a:r>
              <a:rPr lang="en-US" dirty="0">
                <a:solidFill>
                  <a:srgbClr val="FF0000"/>
                </a:solidFill>
              </a:rPr>
              <a:t> warning had unexpected negative consequences?</a:t>
            </a:r>
          </a:p>
          <a:p>
            <a:pPr lvl="1"/>
            <a:r>
              <a:rPr lang="en-US" dirty="0">
                <a:solidFill>
                  <a:srgbClr val="FF0000"/>
                </a:solidFill>
              </a:rPr>
              <a:t>Which antipsychotic has the greatest risk of increasing </a:t>
            </a:r>
            <a:r>
              <a:rPr lang="en-US" dirty="0" err="1">
                <a:solidFill>
                  <a:srgbClr val="FF0000"/>
                </a:solidFill>
              </a:rPr>
              <a:t>QTc</a:t>
            </a:r>
            <a:r>
              <a:rPr lang="en-US" dirty="0">
                <a:solidFill>
                  <a:srgbClr val="FF0000"/>
                </a:solidFill>
              </a:rPr>
              <a:t>?</a:t>
            </a:r>
          </a:p>
          <a:p>
            <a:r>
              <a:rPr lang="en-US" dirty="0"/>
              <a:t>Clozapine has various forms of cardiotoxicity</a:t>
            </a:r>
          </a:p>
          <a:p>
            <a:pPr lvl="1"/>
            <a:r>
              <a:rPr lang="en-US" dirty="0">
                <a:solidFill>
                  <a:srgbClr val="FF0000"/>
                </a:solidFill>
              </a:rPr>
              <a:t>What are the current recommendations for screening and treatment?</a:t>
            </a:r>
          </a:p>
          <a:p>
            <a:r>
              <a:rPr lang="en-US" dirty="0"/>
              <a:t>Depression is associated with multiple forms of heart disease</a:t>
            </a:r>
          </a:p>
          <a:p>
            <a:pPr lvl="1"/>
            <a:r>
              <a:rPr lang="en-US" dirty="0">
                <a:solidFill>
                  <a:srgbClr val="FF0000"/>
                </a:solidFill>
              </a:rPr>
              <a:t>Is depression a risk factor for cardiac disease?</a:t>
            </a:r>
          </a:p>
          <a:p>
            <a:pPr lvl="1"/>
            <a:r>
              <a:rPr lang="en-US" dirty="0">
                <a:solidFill>
                  <a:srgbClr val="FF0000"/>
                </a:solidFill>
              </a:rPr>
              <a:t>What about depression and cardiac outcomes?</a:t>
            </a:r>
          </a:p>
          <a:p>
            <a:pPr lvl="1"/>
            <a:r>
              <a:rPr lang="en-US" dirty="0">
                <a:solidFill>
                  <a:srgbClr val="FF0000"/>
                </a:solidFill>
              </a:rPr>
              <a:t>What about depression in heart failure?</a:t>
            </a:r>
          </a:p>
          <a:p>
            <a:pPr lvl="1"/>
            <a:endParaRPr lang="en-US" dirty="0">
              <a:solidFill>
                <a:srgbClr val="FF0000"/>
              </a:solidFill>
            </a:endParaRPr>
          </a:p>
        </p:txBody>
      </p:sp>
      <p:sp>
        <p:nvSpPr>
          <p:cNvPr id="4" name="Slide Number Placeholder 3"/>
          <p:cNvSpPr>
            <a:spLocks noGrp="1"/>
          </p:cNvSpPr>
          <p:nvPr>
            <p:ph type="sldNum" sz="quarter" idx="12"/>
          </p:nvPr>
        </p:nvSpPr>
        <p:spPr>
          <a:xfrm>
            <a:off x="11828321" y="6501401"/>
            <a:ext cx="361272" cy="365125"/>
          </a:xfrm>
        </p:spPr>
        <p:txBody>
          <a:bodyPr/>
          <a:lstStyle/>
          <a:p>
            <a:fld id="{68CDBAF2-F266-C14C-8ABF-54B90D837FA3}" type="slidenum">
              <a:rPr lang="en-US" smtClean="0"/>
              <a:pPr/>
              <a:t>3</a:t>
            </a:fld>
            <a:endParaRPr lang="en-US" dirty="0"/>
          </a:p>
        </p:txBody>
      </p:sp>
    </p:spTree>
    <p:extLst>
      <p:ext uri="{BB962C8B-B14F-4D97-AF65-F5344CB8AC3E}">
        <p14:creationId xmlns:p14="http://schemas.microsoft.com/office/powerpoint/2010/main" val="390711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Clozapine</a:t>
            </a:r>
            <a:r>
              <a:rPr lang="en-US" dirty="0"/>
              <a:t>-induced </a:t>
            </a:r>
            <a:r>
              <a:rPr lang="en-US" dirty="0" err="1"/>
              <a:t>Myocarditis</a:t>
            </a:r>
            <a:endParaRPr lang="en-US" dirty="0"/>
          </a:p>
        </p:txBody>
      </p:sp>
      <p:sp>
        <p:nvSpPr>
          <p:cNvPr id="3" name="Content Placeholder 2"/>
          <p:cNvSpPr>
            <a:spLocks noGrp="1"/>
          </p:cNvSpPr>
          <p:nvPr>
            <p:ph idx="1"/>
          </p:nvPr>
        </p:nvSpPr>
        <p:spPr/>
        <p:txBody>
          <a:bodyPr/>
          <a:lstStyle/>
          <a:p>
            <a:r>
              <a:rPr lang="en-US" dirty="0"/>
              <a:t>More than 250 cases reported since 1980; Rates of 0.01-3% </a:t>
            </a:r>
          </a:p>
          <a:p>
            <a:r>
              <a:rPr lang="en-US" dirty="0"/>
              <a:t>Likely acute Type I reaction (</a:t>
            </a:r>
            <a:r>
              <a:rPr lang="en-US" dirty="0" err="1"/>
              <a:t>Ig</a:t>
            </a:r>
            <a:r>
              <a:rPr lang="en-US" dirty="0"/>
              <a:t>-E mediated hypersensitivity)</a:t>
            </a:r>
          </a:p>
          <a:p>
            <a:r>
              <a:rPr lang="en-US" dirty="0"/>
              <a:t>Most cases in first 2-3 months in previously healthy, non-geriatric patients</a:t>
            </a:r>
          </a:p>
          <a:p>
            <a:r>
              <a:rPr lang="en-US" dirty="0"/>
              <a:t>Tachycardia, SOB, fever, flu-like symptoms, nausea, dizziness</a:t>
            </a:r>
          </a:p>
          <a:p>
            <a:pPr lvl="1"/>
            <a:r>
              <a:rPr lang="en-US" sz="1800" dirty="0"/>
              <a:t>**Chest discomfort only occurs sometimes</a:t>
            </a:r>
          </a:p>
          <a:p>
            <a:r>
              <a:rPr lang="en-US" dirty="0"/>
              <a:t>Mortality 10-30%</a:t>
            </a:r>
          </a:p>
          <a:p>
            <a:r>
              <a:rPr lang="en-US" dirty="0"/>
              <a:t>No association with dose or rate of increase </a:t>
            </a:r>
          </a:p>
          <a:p>
            <a:r>
              <a:rPr lang="en-US" dirty="0"/>
              <a:t>Treatment involves stopping clozapine and supportive care</a:t>
            </a:r>
          </a:p>
          <a:p>
            <a:pPr lvl="1"/>
            <a:r>
              <a:rPr lang="en-US" sz="1800" dirty="0"/>
              <a:t>Some cases of successful re-challenging have been reported</a:t>
            </a:r>
          </a:p>
        </p:txBody>
      </p:sp>
      <p:sp>
        <p:nvSpPr>
          <p:cNvPr id="4" name="Slide Number Placeholder 3"/>
          <p:cNvSpPr>
            <a:spLocks noGrp="1"/>
          </p:cNvSpPr>
          <p:nvPr>
            <p:ph type="sldNum" sz="quarter" idx="12"/>
          </p:nvPr>
        </p:nvSpPr>
        <p:spPr/>
        <p:txBody>
          <a:bodyPr/>
          <a:lstStyle/>
          <a:p>
            <a:fld id="{68CDBAF2-F266-C14C-8ABF-54B90D837FA3}" type="slidenum">
              <a:rPr lang="en-US" smtClean="0"/>
              <a:pPr/>
              <a:t>30</a:t>
            </a:fld>
            <a:endParaRPr lang="en-US" dirty="0"/>
          </a:p>
        </p:txBody>
      </p:sp>
    </p:spTree>
    <p:extLst>
      <p:ext uri="{BB962C8B-B14F-4D97-AF65-F5344CB8AC3E}">
        <p14:creationId xmlns:p14="http://schemas.microsoft.com/office/powerpoint/2010/main" val="339925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Clozapine</a:t>
            </a:r>
            <a:r>
              <a:rPr lang="en-US" dirty="0"/>
              <a:t>-induced </a:t>
            </a:r>
            <a:r>
              <a:rPr lang="en-US" dirty="0" err="1"/>
              <a:t>Myocarditis</a:t>
            </a:r>
            <a:endParaRPr lang="en-US" dirty="0"/>
          </a:p>
        </p:txBody>
      </p:sp>
      <p:sp>
        <p:nvSpPr>
          <p:cNvPr id="3" name="Content Placeholder 2"/>
          <p:cNvSpPr>
            <a:spLocks noGrp="1"/>
          </p:cNvSpPr>
          <p:nvPr>
            <p:ph idx="1"/>
          </p:nvPr>
        </p:nvSpPr>
        <p:spPr/>
        <p:txBody>
          <a:bodyPr/>
          <a:lstStyle/>
          <a:p>
            <a:r>
              <a:rPr lang="en-US" b="1" dirty="0"/>
              <a:t>Proposed Diagnostic Considerations</a:t>
            </a:r>
          </a:p>
          <a:p>
            <a:pPr>
              <a:buNone/>
            </a:pPr>
            <a:r>
              <a:rPr lang="en-US" sz="2000" dirty="0"/>
              <a:t>	1. Onset of symptoms within 45 days of starting </a:t>
            </a:r>
            <a:r>
              <a:rPr lang="en-US" sz="2000" dirty="0" err="1"/>
              <a:t>clozapine</a:t>
            </a:r>
            <a:endParaRPr lang="en-US" sz="2000" dirty="0"/>
          </a:p>
          <a:p>
            <a:pPr>
              <a:buNone/>
            </a:pPr>
            <a:r>
              <a:rPr lang="en-US" sz="2000" dirty="0"/>
              <a:t>	2. Absence of other cause or cardiac history</a:t>
            </a:r>
          </a:p>
          <a:p>
            <a:pPr>
              <a:buNone/>
            </a:pPr>
            <a:r>
              <a:rPr lang="en-US" sz="2000" dirty="0"/>
              <a:t>	3. New signs of cardiac dysfunction (tachycardia, peripheral edema, etc)</a:t>
            </a:r>
          </a:p>
          <a:p>
            <a:pPr>
              <a:buNone/>
            </a:pPr>
            <a:r>
              <a:rPr lang="en-US" sz="2000" dirty="0"/>
              <a:t>	4. At least one of the following</a:t>
            </a:r>
          </a:p>
          <a:p>
            <a:pPr>
              <a:buNone/>
            </a:pPr>
            <a:r>
              <a:rPr lang="en-US" sz="2000" dirty="0"/>
              <a:t>		a. Peripheral </a:t>
            </a:r>
            <a:r>
              <a:rPr lang="en-US" sz="2000" dirty="0" err="1"/>
              <a:t>eosinophilia</a:t>
            </a:r>
            <a:endParaRPr lang="en-US" sz="2000" dirty="0"/>
          </a:p>
          <a:p>
            <a:pPr>
              <a:buNone/>
            </a:pPr>
            <a:r>
              <a:rPr lang="en-US" sz="2000" dirty="0"/>
              <a:t>		b. Elevated </a:t>
            </a:r>
            <a:r>
              <a:rPr lang="en-US" sz="2000" dirty="0" err="1"/>
              <a:t>Troponin</a:t>
            </a:r>
            <a:r>
              <a:rPr lang="en-US" sz="2000" dirty="0"/>
              <a:t> or CK-MB</a:t>
            </a:r>
          </a:p>
          <a:p>
            <a:pPr>
              <a:buNone/>
            </a:pPr>
            <a:r>
              <a:rPr lang="en-US" sz="2000" dirty="0"/>
              <a:t>		c. ECG changes including ST-segment depression or T-wave inversion</a:t>
            </a:r>
          </a:p>
          <a:p>
            <a:pPr>
              <a:buNone/>
            </a:pPr>
            <a:r>
              <a:rPr lang="en-US" sz="2000" dirty="0"/>
              <a:t>		d. Radiographic evidence of pulmonary congestion or heart failure</a:t>
            </a:r>
          </a:p>
          <a:p>
            <a:pPr>
              <a:buNone/>
            </a:pPr>
            <a:r>
              <a:rPr lang="en-US" sz="2000" dirty="0"/>
              <a:t>		e. </a:t>
            </a:r>
            <a:r>
              <a:rPr lang="en-US" sz="2000" dirty="0" err="1"/>
              <a:t>Echocardiographic</a:t>
            </a:r>
            <a:r>
              <a:rPr lang="en-US" sz="2000" dirty="0"/>
              <a:t> evidence of ventricular dysfunction</a:t>
            </a:r>
          </a:p>
          <a:p>
            <a:pPr>
              <a:buNone/>
            </a:pPr>
            <a:r>
              <a:rPr lang="en-US" sz="2000" dirty="0"/>
              <a:t>	5. MRI evidence of </a:t>
            </a:r>
            <a:r>
              <a:rPr lang="en-US" sz="2000" dirty="0" err="1"/>
              <a:t>myocarditis</a:t>
            </a:r>
            <a:endParaRPr lang="en-US" sz="2000" dirty="0"/>
          </a:p>
          <a:p>
            <a:pPr>
              <a:buNone/>
            </a:pPr>
            <a:r>
              <a:rPr lang="en-US" sz="2000" dirty="0"/>
              <a:t>	6. Definitive </a:t>
            </a:r>
            <a:r>
              <a:rPr lang="en-US" sz="2000" dirty="0" err="1"/>
              <a:t>histologic</a:t>
            </a:r>
            <a:r>
              <a:rPr lang="en-US" sz="2000" dirty="0"/>
              <a:t> findings from cardiac tissue biopsy</a:t>
            </a:r>
          </a:p>
          <a:p>
            <a:pPr>
              <a:buNone/>
            </a:pPr>
            <a:endParaRPr lang="en-US" sz="1800" dirty="0"/>
          </a:p>
          <a:p>
            <a:pPr algn="r">
              <a:buNone/>
            </a:pPr>
            <a:r>
              <a:rPr lang="en-US" sz="1400" dirty="0"/>
              <a:t>Ronaldson, et al. 2010</a:t>
            </a:r>
          </a:p>
        </p:txBody>
      </p:sp>
      <p:sp>
        <p:nvSpPr>
          <p:cNvPr id="4" name="Slide Number Placeholder 3"/>
          <p:cNvSpPr>
            <a:spLocks noGrp="1"/>
          </p:cNvSpPr>
          <p:nvPr>
            <p:ph type="sldNum" sz="quarter" idx="12"/>
          </p:nvPr>
        </p:nvSpPr>
        <p:spPr/>
        <p:txBody>
          <a:bodyPr/>
          <a:lstStyle/>
          <a:p>
            <a:fld id="{68CDBAF2-F266-C14C-8ABF-54B90D837FA3}" type="slidenum">
              <a:rPr lang="en-US" smtClean="0"/>
              <a:pPr/>
              <a:t>31</a:t>
            </a:fld>
            <a:endParaRPr lang="en-US" dirty="0"/>
          </a:p>
        </p:txBody>
      </p:sp>
    </p:spTree>
    <p:extLst>
      <p:ext uri="{BB962C8B-B14F-4D97-AF65-F5344CB8AC3E}">
        <p14:creationId xmlns:p14="http://schemas.microsoft.com/office/powerpoint/2010/main" val="2362929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Clozapine</a:t>
            </a:r>
            <a:r>
              <a:rPr lang="en-US" dirty="0"/>
              <a:t>-induced </a:t>
            </a:r>
            <a:r>
              <a:rPr lang="en-US" dirty="0" err="1"/>
              <a:t>Myocarditis</a:t>
            </a:r>
            <a:endParaRPr lang="en-US" dirty="0"/>
          </a:p>
        </p:txBody>
      </p:sp>
      <p:sp>
        <p:nvSpPr>
          <p:cNvPr id="3" name="Content Placeholder 2"/>
          <p:cNvSpPr>
            <a:spLocks noGrp="1"/>
          </p:cNvSpPr>
          <p:nvPr>
            <p:ph idx="1"/>
          </p:nvPr>
        </p:nvSpPr>
        <p:spPr/>
        <p:txBody>
          <a:bodyPr/>
          <a:lstStyle/>
          <a:p>
            <a:r>
              <a:rPr lang="en-US" b="1" dirty="0"/>
              <a:t>Recommendations for clinical monitoring</a:t>
            </a:r>
          </a:p>
          <a:p>
            <a:pPr lvl="1"/>
            <a:r>
              <a:rPr lang="en-US" dirty="0"/>
              <a:t>Clinical monitoring and symptom evaluation</a:t>
            </a:r>
          </a:p>
          <a:p>
            <a:pPr lvl="1"/>
            <a:r>
              <a:rPr lang="en-US" dirty="0"/>
              <a:t>Routine vital signs, including temperature, weekly for the first month</a:t>
            </a:r>
          </a:p>
          <a:p>
            <a:pPr lvl="1"/>
            <a:r>
              <a:rPr lang="en-US" dirty="0"/>
              <a:t>Add markers of inflammation (CRP, ESR) and cardiac damage (</a:t>
            </a:r>
            <a:r>
              <a:rPr lang="en-US" dirty="0" err="1"/>
              <a:t>troponin</a:t>
            </a:r>
            <a:r>
              <a:rPr lang="en-US" dirty="0"/>
              <a:t> or CK-MB) to weekly lab monitoring for the first 4 weeks</a:t>
            </a:r>
          </a:p>
          <a:p>
            <a:pPr lvl="1"/>
            <a:r>
              <a:rPr lang="en-US" dirty="0"/>
              <a:t>Consider baseline ECG</a:t>
            </a:r>
          </a:p>
          <a:p>
            <a:pPr lvl="1"/>
            <a:r>
              <a:rPr lang="en-US" dirty="0"/>
              <a:t>Repeat ECG with any clinical concern</a:t>
            </a:r>
          </a:p>
          <a:p>
            <a:pPr lvl="2"/>
            <a:r>
              <a:rPr lang="en-US" sz="2000" dirty="0"/>
              <a:t>ECG may be of limited value owing to low specificity, but some studies recommend weekly monitoring for first month, nonetheless</a:t>
            </a:r>
          </a:p>
          <a:p>
            <a:pPr lvl="1"/>
            <a:r>
              <a:rPr lang="en-US" dirty="0"/>
              <a:t>Pay attention to </a:t>
            </a:r>
            <a:r>
              <a:rPr lang="en-US" dirty="0" err="1"/>
              <a:t>eosinophil</a:t>
            </a:r>
            <a:r>
              <a:rPr lang="en-US" dirty="0"/>
              <a:t> count on blood monitoring</a:t>
            </a:r>
          </a:p>
          <a:p>
            <a:pPr lvl="1"/>
            <a:r>
              <a:rPr lang="en-US" dirty="0"/>
              <a:t>Routine baseline and follow-up echo not currently recommended</a:t>
            </a:r>
          </a:p>
          <a:p>
            <a:pPr lvl="2"/>
            <a:r>
              <a:rPr lang="en-US" sz="2000" dirty="0"/>
              <a:t>Cardiology consult should precede echocardiogram</a:t>
            </a:r>
          </a:p>
          <a:p>
            <a:endParaRPr lang="en-US" dirty="0"/>
          </a:p>
          <a:p>
            <a:pPr algn="r">
              <a:buNone/>
            </a:pPr>
            <a:r>
              <a:rPr lang="en-US" sz="1400" dirty="0"/>
              <a:t>Freudenreich, 2015</a:t>
            </a:r>
          </a:p>
        </p:txBody>
      </p:sp>
      <p:sp>
        <p:nvSpPr>
          <p:cNvPr id="4" name="Slide Number Placeholder 3"/>
          <p:cNvSpPr>
            <a:spLocks noGrp="1"/>
          </p:cNvSpPr>
          <p:nvPr>
            <p:ph type="sldNum" sz="quarter" idx="12"/>
          </p:nvPr>
        </p:nvSpPr>
        <p:spPr/>
        <p:txBody>
          <a:bodyPr/>
          <a:lstStyle/>
          <a:p>
            <a:fld id="{68CDBAF2-F266-C14C-8ABF-54B90D837FA3}" type="slidenum">
              <a:rPr lang="en-US" smtClean="0"/>
              <a:pPr/>
              <a:t>32</a:t>
            </a:fld>
            <a:endParaRPr lang="en-US" dirty="0"/>
          </a:p>
        </p:txBody>
      </p:sp>
    </p:spTree>
    <p:extLst>
      <p:ext uri="{BB962C8B-B14F-4D97-AF65-F5344CB8AC3E}">
        <p14:creationId xmlns:p14="http://schemas.microsoft.com/office/powerpoint/2010/main" val="268699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Clozapine</a:t>
            </a:r>
            <a:r>
              <a:rPr lang="en-US" dirty="0"/>
              <a:t>-induced </a:t>
            </a:r>
            <a:r>
              <a:rPr lang="en-US" dirty="0" err="1"/>
              <a:t>Cardiomyopathy</a:t>
            </a:r>
            <a:endParaRPr lang="en-US" dirty="0"/>
          </a:p>
        </p:txBody>
      </p:sp>
      <p:sp>
        <p:nvSpPr>
          <p:cNvPr id="3" name="Content Placeholder 2"/>
          <p:cNvSpPr>
            <a:spLocks noGrp="1"/>
          </p:cNvSpPr>
          <p:nvPr>
            <p:ph idx="1"/>
          </p:nvPr>
        </p:nvSpPr>
        <p:spPr/>
        <p:txBody>
          <a:bodyPr/>
          <a:lstStyle/>
          <a:p>
            <a:r>
              <a:rPr lang="en-US" sz="2000" dirty="0"/>
              <a:t>Reported incidence is 1/2000 but may be much higher</a:t>
            </a:r>
          </a:p>
          <a:p>
            <a:r>
              <a:rPr lang="en-US" sz="2000" dirty="0"/>
              <a:t>Most cases diagnosed in first 6-9 months in patients without cardiac history</a:t>
            </a:r>
          </a:p>
          <a:p>
            <a:pPr lvl="1"/>
            <a:r>
              <a:rPr lang="en-US" dirty="0"/>
              <a:t>Latency has ranged from 1 month to 6 years</a:t>
            </a:r>
          </a:p>
          <a:p>
            <a:r>
              <a:rPr lang="en-US" sz="2000" dirty="0"/>
              <a:t>Clinical symptoms consistent with heart failure (</a:t>
            </a:r>
            <a:r>
              <a:rPr lang="en-US" sz="2000" dirty="0" err="1"/>
              <a:t>dyspnea</a:t>
            </a:r>
            <a:r>
              <a:rPr lang="en-US" sz="2000" dirty="0"/>
              <a:t>, tachycardia, palpitations, chest pain, fatigue), </a:t>
            </a:r>
            <a:r>
              <a:rPr lang="en-US" sz="2000" b="1" dirty="0"/>
              <a:t>but 40-83% of reported cases have been asymptomatic</a:t>
            </a:r>
          </a:p>
          <a:p>
            <a:r>
              <a:rPr lang="en-US" sz="2000" dirty="0"/>
              <a:t>Diagnosis depends on echo evidence of reduced LVEF (&lt;50% of normal) </a:t>
            </a:r>
          </a:p>
          <a:p>
            <a:pPr lvl="1"/>
            <a:r>
              <a:rPr lang="en-US" dirty="0"/>
              <a:t>BNP is also typically elevated</a:t>
            </a:r>
          </a:p>
          <a:p>
            <a:r>
              <a:rPr lang="en-US" sz="2000" dirty="0"/>
              <a:t>Mortality rate is 12.5-24%</a:t>
            </a:r>
          </a:p>
          <a:p>
            <a:r>
              <a:rPr lang="en-US" sz="2000" dirty="0"/>
              <a:t>Treatment involves immediate suspension of </a:t>
            </a:r>
            <a:r>
              <a:rPr lang="en-US" sz="2000" dirty="0" err="1"/>
              <a:t>clozapine</a:t>
            </a:r>
            <a:r>
              <a:rPr lang="en-US" sz="2000" dirty="0"/>
              <a:t> and supportive care</a:t>
            </a:r>
          </a:p>
          <a:p>
            <a:r>
              <a:rPr lang="en-US" sz="2000" dirty="0"/>
              <a:t>Cessation of clozapine has improved cardiac functioning in those with EF &gt;25%</a:t>
            </a:r>
          </a:p>
          <a:p>
            <a:pPr lvl="1"/>
            <a:r>
              <a:rPr lang="en-US" dirty="0"/>
              <a:t>Those with more impairment have high rates of sustained disability and fatal outcome</a:t>
            </a:r>
          </a:p>
          <a:p>
            <a:r>
              <a:rPr lang="en-US" sz="2000" dirty="0" err="1"/>
              <a:t>Rechallenge</a:t>
            </a:r>
            <a:r>
              <a:rPr lang="en-US" sz="2000" dirty="0"/>
              <a:t> not recommended (1 of 3 cases had recurrence)</a:t>
            </a:r>
          </a:p>
        </p:txBody>
      </p:sp>
      <p:sp>
        <p:nvSpPr>
          <p:cNvPr id="4" name="Slide Number Placeholder 3"/>
          <p:cNvSpPr>
            <a:spLocks noGrp="1"/>
          </p:cNvSpPr>
          <p:nvPr>
            <p:ph type="sldNum" sz="quarter" idx="12"/>
          </p:nvPr>
        </p:nvSpPr>
        <p:spPr/>
        <p:txBody>
          <a:bodyPr/>
          <a:lstStyle/>
          <a:p>
            <a:fld id="{68CDBAF2-F266-C14C-8ABF-54B90D837FA3}" type="slidenum">
              <a:rPr lang="en-US" smtClean="0"/>
              <a:pPr/>
              <a:t>33</a:t>
            </a:fld>
            <a:endParaRPr lang="en-US" dirty="0"/>
          </a:p>
        </p:txBody>
      </p:sp>
    </p:spTree>
    <p:extLst>
      <p:ext uri="{BB962C8B-B14F-4D97-AF65-F5344CB8AC3E}">
        <p14:creationId xmlns:p14="http://schemas.microsoft.com/office/powerpoint/2010/main" val="41156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Relationship between Depression and Heart Disease?</a:t>
            </a:r>
          </a:p>
        </p:txBody>
      </p:sp>
      <p:sp>
        <p:nvSpPr>
          <p:cNvPr id="3" name="Content Placeholder 2"/>
          <p:cNvSpPr>
            <a:spLocks noGrp="1"/>
          </p:cNvSpPr>
          <p:nvPr>
            <p:ph idx="1"/>
          </p:nvPr>
        </p:nvSpPr>
        <p:spPr/>
        <p:txBody>
          <a:bodyPr/>
          <a:lstStyle/>
          <a:p>
            <a:r>
              <a:rPr lang="en-US" dirty="0"/>
              <a:t>Pathophysiological links exist</a:t>
            </a:r>
          </a:p>
          <a:p>
            <a:pPr lvl="1"/>
            <a:r>
              <a:rPr lang="en-US" dirty="0"/>
              <a:t>Platelet dysfunction</a:t>
            </a:r>
          </a:p>
          <a:p>
            <a:pPr lvl="1"/>
            <a:r>
              <a:rPr lang="en-US" dirty="0"/>
              <a:t>Autonomic dysfunction</a:t>
            </a:r>
          </a:p>
          <a:p>
            <a:pPr lvl="1"/>
            <a:r>
              <a:rPr lang="en-US" dirty="0"/>
              <a:t>Inflammation</a:t>
            </a:r>
          </a:p>
          <a:p>
            <a:r>
              <a:rPr lang="en-US" dirty="0"/>
              <a:t>Health behaviors may also play a key role</a:t>
            </a:r>
          </a:p>
          <a:p>
            <a:pPr lvl="1"/>
            <a:r>
              <a:rPr lang="en-US" dirty="0"/>
              <a:t>Poor medication adherence</a:t>
            </a:r>
          </a:p>
          <a:p>
            <a:pPr lvl="1"/>
            <a:r>
              <a:rPr lang="en-US" dirty="0"/>
              <a:t>Lower rates of smoking cessation</a:t>
            </a:r>
          </a:p>
          <a:p>
            <a:pPr lvl="1"/>
            <a:r>
              <a:rPr lang="en-US" dirty="0"/>
              <a:t>Poor diet and exercise regimens</a:t>
            </a:r>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34</a:t>
            </a:fld>
            <a:endParaRPr lang="en-US" dirty="0"/>
          </a:p>
        </p:txBody>
      </p:sp>
    </p:spTree>
    <p:extLst>
      <p:ext uri="{BB962C8B-B14F-4D97-AF65-F5344CB8AC3E}">
        <p14:creationId xmlns:p14="http://schemas.microsoft.com/office/powerpoint/2010/main" val="2319051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p:cNvGraphicFramePr>
            <a:graphicFrameLocks noChangeAspect="1"/>
          </p:cNvGraphicFramePr>
          <p:nvPr>
            <p:extLst/>
          </p:nvPr>
        </p:nvGraphicFramePr>
        <p:xfrm>
          <a:off x="340771" y="1447801"/>
          <a:ext cx="11851229" cy="481801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9"/>
          <p:cNvSpPr>
            <a:spLocks noChangeArrowheads="1"/>
          </p:cNvSpPr>
          <p:nvPr/>
        </p:nvSpPr>
        <p:spPr bwMode="auto">
          <a:xfrm>
            <a:off x="4279691" y="1219201"/>
            <a:ext cx="27244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Outpatient</a:t>
            </a:r>
            <a:r>
              <a:rPr lang="en-US" sz="2400" dirty="0"/>
              <a:t> </a:t>
            </a:r>
            <a:r>
              <a:rPr lang="en-US" sz="2400" b="1" dirty="0"/>
              <a:t>Samples</a:t>
            </a:r>
          </a:p>
        </p:txBody>
      </p:sp>
      <p:sp>
        <p:nvSpPr>
          <p:cNvPr id="8" name="Rectangle 8"/>
          <p:cNvSpPr>
            <a:spLocks noChangeArrowheads="1"/>
          </p:cNvSpPr>
          <p:nvPr/>
        </p:nvSpPr>
        <p:spPr bwMode="auto">
          <a:xfrm>
            <a:off x="304800" y="1752601"/>
            <a:ext cx="553998" cy="356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a:spAutoFit/>
          </a:bodyPr>
          <a:lstStyle/>
          <a:p>
            <a:pPr algn="ctr">
              <a:spcBef>
                <a:spcPct val="50000"/>
              </a:spcBef>
            </a:pPr>
            <a:r>
              <a:rPr lang="en-US" sz="2400" b="1" dirty="0">
                <a:latin typeface="+mj-lt"/>
              </a:rPr>
              <a:t>MDD Prevalence  %</a:t>
            </a:r>
          </a:p>
        </p:txBody>
      </p:sp>
      <p:sp>
        <p:nvSpPr>
          <p:cNvPr id="9" name="Rectangle 10"/>
          <p:cNvSpPr>
            <a:spLocks noChangeArrowheads="1"/>
          </p:cNvSpPr>
          <p:nvPr/>
        </p:nvSpPr>
        <p:spPr bwMode="auto">
          <a:xfrm>
            <a:off x="1197541" y="6183868"/>
            <a:ext cx="7670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t>Kessler, 2003; </a:t>
            </a:r>
            <a:r>
              <a:rPr lang="en-US" sz="1800" dirty="0" err="1"/>
              <a:t>Hasin</a:t>
            </a:r>
            <a:r>
              <a:rPr lang="en-US" sz="1800" dirty="0"/>
              <a:t>, 2005 ; Li, 2008; </a:t>
            </a:r>
            <a:r>
              <a:rPr lang="en-US" sz="1800" dirty="0" err="1"/>
              <a:t>Celano</a:t>
            </a:r>
            <a:r>
              <a:rPr lang="en-US" sz="1800" dirty="0"/>
              <a:t> 2011; Ferrari 2013; </a:t>
            </a:r>
            <a:r>
              <a:rPr lang="en-US" sz="1800" dirty="0" err="1"/>
              <a:t>Lichtmann</a:t>
            </a:r>
            <a:r>
              <a:rPr lang="en-US" sz="1800" dirty="0"/>
              <a:t> 2014</a:t>
            </a:r>
          </a:p>
        </p:txBody>
      </p:sp>
      <p:sp>
        <p:nvSpPr>
          <p:cNvPr id="10" name="Title 1"/>
          <p:cNvSpPr txBox="1">
            <a:spLocks/>
          </p:cNvSpPr>
          <p:nvPr/>
        </p:nvSpPr>
        <p:spPr>
          <a:xfrm>
            <a:off x="609600" y="274638"/>
            <a:ext cx="10972800"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5A25"/>
                </a:solidFill>
                <a:effectLst/>
                <a:uLnTx/>
                <a:uFillTx/>
                <a:latin typeface="+mj-lt"/>
                <a:ea typeface="+mj-ea"/>
                <a:cs typeface="+mj-cs"/>
              </a:rPr>
              <a:t>Depression in Cardiac Patients</a:t>
            </a:r>
          </a:p>
        </p:txBody>
      </p:sp>
      <p:sp>
        <p:nvSpPr>
          <p:cNvPr id="13" name="Slide Number Placeholder 3"/>
          <p:cNvSpPr>
            <a:spLocks noGrp="1"/>
          </p:cNvSpPr>
          <p:nvPr>
            <p:ph type="sldNum" sz="quarter" idx="12"/>
          </p:nvPr>
        </p:nvSpPr>
        <p:spPr>
          <a:xfrm>
            <a:off x="11828321" y="6501401"/>
            <a:ext cx="361272" cy="365125"/>
          </a:xfrm>
        </p:spPr>
        <p:txBody>
          <a:bodyPr/>
          <a:lstStyle/>
          <a:p>
            <a:fld id="{68CDBAF2-F266-C14C-8ABF-54B90D837FA3}" type="slidenum">
              <a:rPr lang="en-US" smtClean="0"/>
              <a:pPr/>
              <a:t>35</a:t>
            </a:fld>
            <a:endParaRPr lang="en-US" dirty="0"/>
          </a:p>
        </p:txBody>
      </p:sp>
    </p:spTree>
    <p:extLst>
      <p:ext uri="{BB962C8B-B14F-4D97-AF65-F5344CB8AC3E}">
        <p14:creationId xmlns:p14="http://schemas.microsoft.com/office/powerpoint/2010/main" val="3653542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727200" y="1752600"/>
            <a:ext cx="2641600" cy="1828800"/>
          </a:xfrm>
          <a:prstGeom prst="roundRect">
            <a:avLst/>
          </a:prstGeom>
          <a:solidFill>
            <a:schemeClr val="bg1"/>
          </a:solidFill>
          <a:ln w="571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66"/>
                </a:solidFill>
              </a:ln>
            </a:endParaRPr>
          </a:p>
        </p:txBody>
      </p:sp>
      <p:sp>
        <p:nvSpPr>
          <p:cNvPr id="18" name="Line 3"/>
          <p:cNvSpPr>
            <a:spLocks noChangeShapeType="1"/>
          </p:cNvSpPr>
          <p:nvPr/>
        </p:nvSpPr>
        <p:spPr bwMode="auto">
          <a:xfrm flipV="1">
            <a:off x="1524000" y="4648200"/>
            <a:ext cx="9245600" cy="0"/>
          </a:xfrm>
          <a:prstGeom prst="line">
            <a:avLst/>
          </a:prstGeom>
          <a:noFill/>
          <a:ln w="104775">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n>
                <a:solidFill>
                  <a:srgbClr val="666699"/>
                </a:solidFill>
              </a:ln>
            </a:endParaRPr>
          </a:p>
        </p:txBody>
      </p:sp>
      <p:sp>
        <p:nvSpPr>
          <p:cNvPr id="19" name="AutoShape 4"/>
          <p:cNvSpPr>
            <a:spLocks noChangeArrowheads="1"/>
          </p:cNvSpPr>
          <p:nvPr/>
        </p:nvSpPr>
        <p:spPr bwMode="auto">
          <a:xfrm>
            <a:off x="4267200" y="4495800"/>
            <a:ext cx="406400" cy="304800"/>
          </a:xfrm>
          <a:prstGeom prst="diamond">
            <a:avLst/>
          </a:prstGeom>
          <a:solidFill>
            <a:schemeClr val="accent1"/>
          </a:solidFill>
          <a:ln>
            <a:noFill/>
          </a:ln>
          <a:effectLst/>
          <a:extLst/>
        </p:spPr>
        <p:txBody>
          <a:bodyPr wrap="none" anchor="ctr"/>
          <a:lstStyle/>
          <a:p>
            <a:endParaRPr lang="en-US"/>
          </a:p>
        </p:txBody>
      </p:sp>
      <p:sp>
        <p:nvSpPr>
          <p:cNvPr id="20" name="AutoShape 5"/>
          <p:cNvSpPr>
            <a:spLocks noChangeArrowheads="1"/>
          </p:cNvSpPr>
          <p:nvPr/>
        </p:nvSpPr>
        <p:spPr bwMode="auto">
          <a:xfrm>
            <a:off x="7620000" y="4495800"/>
            <a:ext cx="406400" cy="304800"/>
          </a:xfrm>
          <a:prstGeom prst="diamond">
            <a:avLst/>
          </a:prstGeom>
          <a:solidFill>
            <a:schemeClr val="accent1"/>
          </a:solidFill>
          <a:ln>
            <a:noFill/>
          </a:ln>
          <a:effectLst/>
          <a:extLst/>
        </p:spPr>
        <p:txBody>
          <a:bodyPr wrap="none" anchor="ctr"/>
          <a:lstStyle/>
          <a:p>
            <a:endParaRPr lang="en-US"/>
          </a:p>
        </p:txBody>
      </p:sp>
      <p:sp>
        <p:nvSpPr>
          <p:cNvPr id="21" name="Text Box 6"/>
          <p:cNvSpPr txBox="1">
            <a:spLocks noChangeArrowheads="1"/>
          </p:cNvSpPr>
          <p:nvPr/>
        </p:nvSpPr>
        <p:spPr bwMode="auto">
          <a:xfrm>
            <a:off x="609600" y="4872335"/>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ial" pitchFamily="34" charset="0"/>
                <a:cs typeface="Arial" pitchFamily="34" charset="0"/>
              </a:rPr>
              <a:t>No CAD</a:t>
            </a:r>
          </a:p>
        </p:txBody>
      </p:sp>
      <p:sp>
        <p:nvSpPr>
          <p:cNvPr id="22" name="Line 7"/>
          <p:cNvSpPr>
            <a:spLocks noChangeShapeType="1"/>
          </p:cNvSpPr>
          <p:nvPr/>
        </p:nvSpPr>
        <p:spPr bwMode="auto">
          <a:xfrm>
            <a:off x="3048000" y="3581400"/>
            <a:ext cx="0" cy="1024128"/>
          </a:xfrm>
          <a:prstGeom prst="line">
            <a:avLst/>
          </a:prstGeom>
          <a:noFill/>
          <a:ln w="76200">
            <a:solidFill>
              <a:schemeClr val="tx1">
                <a:lumMod val="90000"/>
                <a:lumOff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n>
                <a:solidFill>
                  <a:srgbClr val="000066"/>
                </a:solidFill>
              </a:ln>
            </a:endParaRPr>
          </a:p>
        </p:txBody>
      </p:sp>
      <p:sp>
        <p:nvSpPr>
          <p:cNvPr id="23" name="Text Box 8"/>
          <p:cNvSpPr txBox="1">
            <a:spLocks noChangeArrowheads="1"/>
          </p:cNvSpPr>
          <p:nvPr/>
        </p:nvSpPr>
        <p:spPr bwMode="auto">
          <a:xfrm>
            <a:off x="1930400" y="1953162"/>
            <a:ext cx="223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dirty="0"/>
              <a:t>Depression is associated with onset of heart disease</a:t>
            </a:r>
          </a:p>
        </p:txBody>
      </p:sp>
      <p:sp>
        <p:nvSpPr>
          <p:cNvPr id="24" name="Text Box 9"/>
          <p:cNvSpPr txBox="1">
            <a:spLocks noChangeArrowheads="1"/>
          </p:cNvSpPr>
          <p:nvPr/>
        </p:nvSpPr>
        <p:spPr bwMode="auto">
          <a:xfrm>
            <a:off x="3860800" y="4872335"/>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ial" pitchFamily="34" charset="0"/>
                <a:cs typeface="Arial" pitchFamily="34" charset="0"/>
              </a:rPr>
              <a:t>CAD</a:t>
            </a:r>
          </a:p>
        </p:txBody>
      </p:sp>
      <p:sp>
        <p:nvSpPr>
          <p:cNvPr id="25" name="Text Box 10"/>
          <p:cNvSpPr txBox="1">
            <a:spLocks noChangeArrowheads="1"/>
          </p:cNvSpPr>
          <p:nvPr/>
        </p:nvSpPr>
        <p:spPr bwMode="auto">
          <a:xfrm>
            <a:off x="7315200" y="4872335"/>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dirty="0">
                <a:latin typeface="Arial" pitchFamily="34" charset="0"/>
                <a:cs typeface="Arial" pitchFamily="34" charset="0"/>
              </a:rPr>
              <a:t>MI</a:t>
            </a:r>
          </a:p>
        </p:txBody>
      </p:sp>
      <p:sp>
        <p:nvSpPr>
          <p:cNvPr id="26" name="Text Box 11"/>
          <p:cNvSpPr txBox="1">
            <a:spLocks noChangeArrowheads="1"/>
          </p:cNvSpPr>
          <p:nvPr/>
        </p:nvSpPr>
        <p:spPr bwMode="auto">
          <a:xfrm>
            <a:off x="9550400" y="4872336"/>
            <a:ext cx="233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dirty="0">
                <a:latin typeface="Arial" pitchFamily="34" charset="0"/>
                <a:cs typeface="Arial" pitchFamily="34" charset="0"/>
              </a:rPr>
              <a:t>Survival</a:t>
            </a:r>
          </a:p>
        </p:txBody>
      </p:sp>
      <p:sp>
        <p:nvSpPr>
          <p:cNvPr id="14" name="Title 1"/>
          <p:cNvSpPr txBox="1">
            <a:spLocks/>
          </p:cNvSpPr>
          <p:nvPr/>
        </p:nvSpPr>
        <p:spPr>
          <a:xfrm>
            <a:off x="609600" y="274638"/>
            <a:ext cx="10972800"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5A25"/>
                </a:solidFill>
                <a:effectLst/>
                <a:uLnTx/>
                <a:uFillTx/>
                <a:latin typeface="+mj-lt"/>
                <a:ea typeface="+mj-ea"/>
                <a:cs typeface="+mj-cs"/>
              </a:rPr>
              <a:t>Depression and </a:t>
            </a:r>
            <a:r>
              <a:rPr lang="en-US" sz="3600" noProof="0" dirty="0">
                <a:solidFill>
                  <a:srgbClr val="105A25"/>
                </a:solidFill>
                <a:latin typeface="+mj-lt"/>
                <a:ea typeface="+mj-ea"/>
                <a:cs typeface="+mj-cs"/>
              </a:rPr>
              <a:t>Heart Disease</a:t>
            </a:r>
            <a:endParaRPr kumimoji="0" lang="en-US" sz="3600" b="0" i="0" u="none" strike="noStrike" kern="1200" cap="none" spc="0" normalizeH="0" baseline="0" noProof="0" dirty="0">
              <a:ln>
                <a:noFill/>
              </a:ln>
              <a:solidFill>
                <a:srgbClr val="105A25"/>
              </a:solidFill>
              <a:effectLst/>
              <a:uLnTx/>
              <a:uFillTx/>
              <a:latin typeface="+mj-lt"/>
              <a:ea typeface="+mj-ea"/>
              <a:cs typeface="+mj-cs"/>
            </a:endParaRPr>
          </a:p>
        </p:txBody>
      </p:sp>
      <p:sp>
        <p:nvSpPr>
          <p:cNvPr id="27" name="Slide Number Placeholder 3"/>
          <p:cNvSpPr>
            <a:spLocks noGrp="1"/>
          </p:cNvSpPr>
          <p:nvPr>
            <p:ph type="sldNum" sz="quarter" idx="12"/>
          </p:nvPr>
        </p:nvSpPr>
        <p:spPr>
          <a:xfrm>
            <a:off x="11828321" y="6501401"/>
            <a:ext cx="361272" cy="365125"/>
          </a:xfrm>
        </p:spPr>
        <p:txBody>
          <a:bodyPr/>
          <a:lstStyle/>
          <a:p>
            <a:fld id="{68CDBAF2-F266-C14C-8ABF-54B90D837FA3}" type="slidenum">
              <a:rPr lang="en-US" smtClean="0"/>
              <a:pPr/>
              <a:t>36</a:t>
            </a:fld>
            <a:endParaRPr lang="en-US" dirty="0"/>
          </a:p>
        </p:txBody>
      </p:sp>
    </p:spTree>
    <p:extLst>
      <p:ext uri="{BB962C8B-B14F-4D97-AF65-F5344CB8AC3E}">
        <p14:creationId xmlns:p14="http://schemas.microsoft.com/office/powerpoint/2010/main" val="80171780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and Heart Disease – What’s New?</a:t>
            </a:r>
          </a:p>
        </p:txBody>
      </p:sp>
      <p:sp>
        <p:nvSpPr>
          <p:cNvPr id="3" name="Content Placeholder 2"/>
          <p:cNvSpPr>
            <a:spLocks noGrp="1"/>
          </p:cNvSpPr>
          <p:nvPr>
            <p:ph idx="1"/>
          </p:nvPr>
        </p:nvSpPr>
        <p:spPr/>
        <p:txBody>
          <a:bodyPr/>
          <a:lstStyle/>
          <a:p>
            <a:r>
              <a:rPr lang="en-US" dirty="0"/>
              <a:t>2014 AHA Statement: Depression is now considered an independent risk factor for adverse medical outcomes in patients with ACS</a:t>
            </a:r>
          </a:p>
          <a:p>
            <a:pPr lvl="1"/>
            <a:r>
              <a:rPr lang="en-US" sz="1800" dirty="0"/>
              <a:t>In that statement, authors highlighted that depression was not conclusively an independent risk factor for incident heart disease</a:t>
            </a:r>
          </a:p>
          <a:p>
            <a:r>
              <a:rPr lang="en-US" dirty="0"/>
              <a:t>New evidence for depression as risk factor for incident heart disease</a:t>
            </a:r>
          </a:p>
          <a:p>
            <a:pPr lvl="1"/>
            <a:r>
              <a:rPr lang="en-US" sz="1800" dirty="0"/>
              <a:t>18-year longitudinal study of 860 Australian women </a:t>
            </a:r>
          </a:p>
          <a:p>
            <a:pPr lvl="2"/>
            <a:r>
              <a:rPr lang="en-US" dirty="0"/>
              <a:t>Baseline depression predicted incident coronary heart disease, adjusting for anxiety, typical and atypical risk factors</a:t>
            </a:r>
          </a:p>
          <a:p>
            <a:pPr lvl="1"/>
            <a:r>
              <a:rPr lang="en-US" sz="1800" dirty="0"/>
              <a:t>The addition of depression to the Framingham Risk Equation improves accuracy for detecting 10-year coronary heart disease in women</a:t>
            </a:r>
            <a:endParaRPr lang="en-US" dirty="0"/>
          </a:p>
          <a:p>
            <a:pPr algn="r">
              <a:buNone/>
            </a:pPr>
            <a:r>
              <a:rPr lang="en-US" sz="1200" dirty="0" err="1"/>
              <a:t>Lichtman</a:t>
            </a:r>
            <a:r>
              <a:rPr lang="en-US" sz="1200" dirty="0"/>
              <a:t> 2014, O’Neil 2016, O’Neil 2016</a:t>
            </a:r>
          </a:p>
        </p:txBody>
      </p:sp>
      <p:sp>
        <p:nvSpPr>
          <p:cNvPr id="4" name="Slide Number Placeholder 3"/>
          <p:cNvSpPr>
            <a:spLocks noGrp="1"/>
          </p:cNvSpPr>
          <p:nvPr>
            <p:ph type="sldNum" sz="quarter" idx="12"/>
          </p:nvPr>
        </p:nvSpPr>
        <p:spPr/>
        <p:txBody>
          <a:bodyPr/>
          <a:lstStyle/>
          <a:p>
            <a:fld id="{68CDBAF2-F266-C14C-8ABF-54B90D837FA3}" type="slidenum">
              <a:rPr lang="en-US" smtClean="0"/>
              <a:pPr/>
              <a:t>37</a:t>
            </a:fld>
            <a:endParaRPr lang="en-US" dirty="0"/>
          </a:p>
        </p:txBody>
      </p:sp>
    </p:spTree>
    <p:extLst>
      <p:ext uri="{BB962C8B-B14F-4D97-AF65-F5344CB8AC3E}">
        <p14:creationId xmlns:p14="http://schemas.microsoft.com/office/powerpoint/2010/main" val="1641607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1727200" y="1752600"/>
            <a:ext cx="2641600" cy="1828800"/>
          </a:xfrm>
          <a:prstGeom prst="roundRect">
            <a:avLst/>
          </a:prstGeom>
          <a:solidFill>
            <a:schemeClr val="bg1"/>
          </a:solidFill>
          <a:ln w="571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sp>
        <p:nvSpPr>
          <p:cNvPr id="36" name="Line 3"/>
          <p:cNvSpPr>
            <a:spLocks noChangeShapeType="1"/>
          </p:cNvSpPr>
          <p:nvPr/>
        </p:nvSpPr>
        <p:spPr bwMode="auto">
          <a:xfrm flipV="1">
            <a:off x="1524000" y="4648200"/>
            <a:ext cx="9245600" cy="0"/>
          </a:xfrm>
          <a:prstGeom prst="line">
            <a:avLst/>
          </a:prstGeom>
          <a:noFill/>
          <a:ln w="104775">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n>
                <a:solidFill>
                  <a:srgbClr val="666699"/>
                </a:solidFill>
              </a:ln>
            </a:endParaRPr>
          </a:p>
        </p:txBody>
      </p:sp>
      <p:sp>
        <p:nvSpPr>
          <p:cNvPr id="37" name="AutoShape 4"/>
          <p:cNvSpPr>
            <a:spLocks noChangeArrowheads="1"/>
          </p:cNvSpPr>
          <p:nvPr/>
        </p:nvSpPr>
        <p:spPr bwMode="auto">
          <a:xfrm>
            <a:off x="4267200" y="4495800"/>
            <a:ext cx="406400" cy="304800"/>
          </a:xfrm>
          <a:prstGeom prst="diamond">
            <a:avLst/>
          </a:prstGeom>
          <a:solidFill>
            <a:schemeClr val="accent1"/>
          </a:solidFill>
          <a:ln>
            <a:noFill/>
          </a:ln>
          <a:effectLst/>
          <a:extLst/>
        </p:spPr>
        <p:txBody>
          <a:bodyPr wrap="none" anchor="ctr"/>
          <a:lstStyle/>
          <a:p>
            <a:endParaRPr lang="en-US"/>
          </a:p>
        </p:txBody>
      </p:sp>
      <p:sp>
        <p:nvSpPr>
          <p:cNvPr id="38" name="AutoShape 5"/>
          <p:cNvSpPr>
            <a:spLocks noChangeArrowheads="1"/>
          </p:cNvSpPr>
          <p:nvPr/>
        </p:nvSpPr>
        <p:spPr bwMode="auto">
          <a:xfrm>
            <a:off x="7620000" y="4495800"/>
            <a:ext cx="406400" cy="304800"/>
          </a:xfrm>
          <a:prstGeom prst="diamond">
            <a:avLst/>
          </a:prstGeom>
          <a:solidFill>
            <a:schemeClr val="accent1"/>
          </a:solidFill>
          <a:ln>
            <a:noFill/>
          </a:ln>
          <a:effectLst/>
          <a:extLst/>
        </p:spPr>
        <p:txBody>
          <a:bodyPr wrap="none" anchor="ctr"/>
          <a:lstStyle/>
          <a:p>
            <a:endParaRPr lang="en-US"/>
          </a:p>
        </p:txBody>
      </p:sp>
      <p:sp>
        <p:nvSpPr>
          <p:cNvPr id="39" name="Text Box 6"/>
          <p:cNvSpPr txBox="1">
            <a:spLocks noChangeArrowheads="1"/>
          </p:cNvSpPr>
          <p:nvPr/>
        </p:nvSpPr>
        <p:spPr bwMode="auto">
          <a:xfrm>
            <a:off x="609600" y="4872335"/>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ial" pitchFamily="34" charset="0"/>
                <a:cs typeface="Arial" pitchFamily="34" charset="0"/>
              </a:rPr>
              <a:t>No CAD</a:t>
            </a:r>
          </a:p>
        </p:txBody>
      </p:sp>
      <p:sp>
        <p:nvSpPr>
          <p:cNvPr id="40" name="Line 7"/>
          <p:cNvSpPr>
            <a:spLocks noChangeShapeType="1"/>
          </p:cNvSpPr>
          <p:nvPr/>
        </p:nvSpPr>
        <p:spPr bwMode="auto">
          <a:xfrm>
            <a:off x="3048000" y="3581400"/>
            <a:ext cx="0" cy="1024128"/>
          </a:xfrm>
          <a:prstGeom prst="line">
            <a:avLst/>
          </a:prstGeom>
          <a:noFill/>
          <a:ln w="76200">
            <a:solidFill>
              <a:schemeClr val="tx1">
                <a:lumMod val="90000"/>
                <a:lumOff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n>
                <a:solidFill>
                  <a:srgbClr val="002060"/>
                </a:solidFill>
              </a:ln>
            </a:endParaRPr>
          </a:p>
        </p:txBody>
      </p:sp>
      <p:sp>
        <p:nvSpPr>
          <p:cNvPr id="41" name="Text Box 8"/>
          <p:cNvSpPr txBox="1">
            <a:spLocks noChangeArrowheads="1"/>
          </p:cNvSpPr>
          <p:nvPr/>
        </p:nvSpPr>
        <p:spPr bwMode="auto">
          <a:xfrm>
            <a:off x="1930400" y="1953162"/>
            <a:ext cx="223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dirty="0"/>
              <a:t>Depression is associated with onset of heart disease</a:t>
            </a:r>
          </a:p>
        </p:txBody>
      </p:sp>
      <p:sp>
        <p:nvSpPr>
          <p:cNvPr id="42" name="Text Box 9"/>
          <p:cNvSpPr txBox="1">
            <a:spLocks noChangeArrowheads="1"/>
          </p:cNvSpPr>
          <p:nvPr/>
        </p:nvSpPr>
        <p:spPr bwMode="auto">
          <a:xfrm>
            <a:off x="3860800" y="4872335"/>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ial" pitchFamily="34" charset="0"/>
                <a:cs typeface="Arial" pitchFamily="34" charset="0"/>
              </a:rPr>
              <a:t>CAD</a:t>
            </a:r>
          </a:p>
        </p:txBody>
      </p:sp>
      <p:sp>
        <p:nvSpPr>
          <p:cNvPr id="43" name="Text Box 10"/>
          <p:cNvSpPr txBox="1">
            <a:spLocks noChangeArrowheads="1"/>
          </p:cNvSpPr>
          <p:nvPr/>
        </p:nvSpPr>
        <p:spPr bwMode="auto">
          <a:xfrm>
            <a:off x="7315200" y="4872335"/>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dirty="0">
                <a:latin typeface="Arial" pitchFamily="34" charset="0"/>
                <a:cs typeface="Arial" pitchFamily="34" charset="0"/>
              </a:rPr>
              <a:t>MI</a:t>
            </a:r>
          </a:p>
        </p:txBody>
      </p:sp>
      <p:sp>
        <p:nvSpPr>
          <p:cNvPr id="44" name="Text Box 11"/>
          <p:cNvSpPr txBox="1">
            <a:spLocks noChangeArrowheads="1"/>
          </p:cNvSpPr>
          <p:nvPr/>
        </p:nvSpPr>
        <p:spPr bwMode="auto">
          <a:xfrm>
            <a:off x="9550400" y="4872336"/>
            <a:ext cx="233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dirty="0">
                <a:latin typeface="Arial" pitchFamily="34" charset="0"/>
                <a:cs typeface="Arial" pitchFamily="34" charset="0"/>
              </a:rPr>
              <a:t>Survival</a:t>
            </a:r>
          </a:p>
        </p:txBody>
      </p:sp>
      <p:sp>
        <p:nvSpPr>
          <p:cNvPr id="45" name="Rounded Rectangle 44"/>
          <p:cNvSpPr/>
          <p:nvPr/>
        </p:nvSpPr>
        <p:spPr>
          <a:xfrm>
            <a:off x="4876800" y="1752600"/>
            <a:ext cx="2641600" cy="1828800"/>
          </a:xfrm>
          <a:prstGeom prst="roundRect">
            <a:avLst/>
          </a:prstGeom>
          <a:solidFill>
            <a:schemeClr val="bg1"/>
          </a:solidFill>
          <a:ln w="571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66"/>
                </a:solidFill>
              </a:ln>
            </a:endParaRPr>
          </a:p>
        </p:txBody>
      </p:sp>
      <p:sp>
        <p:nvSpPr>
          <p:cNvPr id="46" name="Line 7"/>
          <p:cNvSpPr>
            <a:spLocks noChangeShapeType="1"/>
          </p:cNvSpPr>
          <p:nvPr/>
        </p:nvSpPr>
        <p:spPr bwMode="auto">
          <a:xfrm>
            <a:off x="6197600" y="3581400"/>
            <a:ext cx="0" cy="1024128"/>
          </a:xfrm>
          <a:prstGeom prst="line">
            <a:avLst/>
          </a:prstGeom>
          <a:noFill/>
          <a:ln w="76200">
            <a:solidFill>
              <a:schemeClr val="tx1">
                <a:lumMod val="90000"/>
                <a:lumOff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n>
                <a:solidFill>
                  <a:srgbClr val="000066"/>
                </a:solidFill>
              </a:ln>
            </a:endParaRPr>
          </a:p>
        </p:txBody>
      </p:sp>
      <p:sp>
        <p:nvSpPr>
          <p:cNvPr id="34" name="Text Box 15"/>
          <p:cNvSpPr txBox="1">
            <a:spLocks noChangeArrowheads="1"/>
          </p:cNvSpPr>
          <p:nvPr/>
        </p:nvSpPr>
        <p:spPr bwMode="auto">
          <a:xfrm>
            <a:off x="4978400" y="1981201"/>
            <a:ext cx="2438400" cy="1015663"/>
          </a:xfrm>
          <a:prstGeom prst="rect">
            <a:avLst/>
          </a:prstGeom>
          <a:noFill/>
          <a:ln w="38100">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dirty="0"/>
              <a:t>Depression is associated with heart disease progression</a:t>
            </a:r>
          </a:p>
        </p:txBody>
      </p:sp>
      <p:sp>
        <p:nvSpPr>
          <p:cNvPr id="19" name="Title 1"/>
          <p:cNvSpPr txBox="1">
            <a:spLocks/>
          </p:cNvSpPr>
          <p:nvPr/>
        </p:nvSpPr>
        <p:spPr>
          <a:xfrm>
            <a:off x="609600" y="274638"/>
            <a:ext cx="10972800"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5A25"/>
                </a:solidFill>
                <a:effectLst/>
                <a:uLnTx/>
                <a:uFillTx/>
                <a:latin typeface="+mj-lt"/>
                <a:ea typeface="+mj-ea"/>
                <a:cs typeface="+mj-cs"/>
              </a:rPr>
              <a:t>Depression and Cardiac Outcomes</a:t>
            </a:r>
          </a:p>
        </p:txBody>
      </p:sp>
      <p:sp>
        <p:nvSpPr>
          <p:cNvPr id="20" name="Slide Number Placeholder 3"/>
          <p:cNvSpPr>
            <a:spLocks noGrp="1"/>
          </p:cNvSpPr>
          <p:nvPr>
            <p:ph type="sldNum" sz="quarter" idx="12"/>
          </p:nvPr>
        </p:nvSpPr>
        <p:spPr>
          <a:xfrm>
            <a:off x="11828321" y="6501401"/>
            <a:ext cx="361272" cy="365125"/>
          </a:xfrm>
        </p:spPr>
        <p:txBody>
          <a:bodyPr/>
          <a:lstStyle/>
          <a:p>
            <a:fld id="{68CDBAF2-F266-C14C-8ABF-54B90D837FA3}" type="slidenum">
              <a:rPr lang="en-US" smtClean="0"/>
              <a:pPr/>
              <a:t>38</a:t>
            </a:fld>
            <a:endParaRPr lang="en-US" dirty="0"/>
          </a:p>
        </p:txBody>
      </p:sp>
    </p:spTree>
    <p:extLst>
      <p:ext uri="{BB962C8B-B14F-4D97-AF65-F5344CB8AC3E}">
        <p14:creationId xmlns:p14="http://schemas.microsoft.com/office/powerpoint/2010/main" val="28707035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Depression and Cardiac Outcomes</a:t>
            </a:r>
            <a:endParaRPr lang="en-US" sz="2800" dirty="0">
              <a:solidFill>
                <a:srgbClr val="FF0000"/>
              </a:solidFill>
            </a:endParaRPr>
          </a:p>
        </p:txBody>
      </p:sp>
      <p:sp>
        <p:nvSpPr>
          <p:cNvPr id="3" name="Content Placeholder 2"/>
          <p:cNvSpPr>
            <a:spLocks noGrp="1"/>
          </p:cNvSpPr>
          <p:nvPr>
            <p:ph sz="quarter" idx="1"/>
          </p:nvPr>
        </p:nvSpPr>
        <p:spPr/>
        <p:txBody>
          <a:bodyPr>
            <a:noAutofit/>
          </a:bodyPr>
          <a:lstStyle/>
          <a:p>
            <a:r>
              <a:rPr lang="en-US" sz="2000" dirty="0"/>
              <a:t>Baseline quality of life and depressive symptoms are the biggest predictors of unplanned re-hospitalization after ACS within the first 30 days</a:t>
            </a:r>
          </a:p>
          <a:p>
            <a:pPr lvl="1"/>
            <a:r>
              <a:rPr lang="en-US" dirty="0"/>
              <a:t> 12,312 patients; 1,326 patients had 1,483 unplanned readmissions</a:t>
            </a:r>
          </a:p>
          <a:p>
            <a:pPr lvl="1"/>
            <a:r>
              <a:rPr lang="en-US" dirty="0"/>
              <a:t>Depression defined as PHQ-2 &gt; 3</a:t>
            </a:r>
          </a:p>
          <a:p>
            <a:pPr lvl="1"/>
            <a:r>
              <a:rPr lang="en-US" dirty="0"/>
              <a:t>Depressive symptoms are a better predictor than index length of stay</a:t>
            </a:r>
          </a:p>
          <a:p>
            <a:pPr>
              <a:buNone/>
            </a:pPr>
            <a:endParaRPr lang="en-US" sz="2000" dirty="0"/>
          </a:p>
          <a:p>
            <a:r>
              <a:rPr lang="en-US" sz="2000" dirty="0"/>
              <a:t>Cardiac patients with severe depression and those with significant life stressors during treatment do not respond as well to evidence-based treatments for depression</a:t>
            </a:r>
          </a:p>
          <a:p>
            <a:pPr lvl="1"/>
            <a:r>
              <a:rPr lang="en-US" sz="1600" dirty="0"/>
              <a:t>157 patients who met DSM-IV criteria for MDD; 16 weeks</a:t>
            </a:r>
          </a:p>
          <a:p>
            <a:pPr lvl="1"/>
            <a:r>
              <a:rPr lang="en-US" sz="1600" dirty="0"/>
              <a:t>All received 12 weeks of CBT</a:t>
            </a:r>
          </a:p>
          <a:p>
            <a:pPr lvl="1"/>
            <a:r>
              <a:rPr lang="en-US" sz="1600" dirty="0"/>
              <a:t>Those on antidepressants at start continued; those not on antidepressants were placed on </a:t>
            </a:r>
            <a:r>
              <a:rPr lang="en-US" sz="1600" dirty="0" err="1"/>
              <a:t>sertraline</a:t>
            </a:r>
            <a:r>
              <a:rPr lang="en-US" sz="1600" dirty="0"/>
              <a:t> 50mg daily at Week 5 or 8 if insufficient improvement</a:t>
            </a:r>
            <a:endParaRPr lang="en-US" sz="2400" dirty="0"/>
          </a:p>
          <a:p>
            <a:pPr algn="r">
              <a:buNone/>
            </a:pPr>
            <a:r>
              <a:rPr lang="en-US" sz="1400" dirty="0"/>
              <a:t>Hess 2015, Carney 2016</a:t>
            </a:r>
          </a:p>
          <a:p>
            <a:endParaRPr lang="en-US" dirty="0"/>
          </a:p>
          <a:p>
            <a:pPr>
              <a:buNone/>
            </a:pPr>
            <a:endParaRPr lang="en-US" dirty="0"/>
          </a:p>
          <a:p>
            <a:pPr algn="r">
              <a:buNone/>
            </a:pPr>
            <a:r>
              <a:rPr lang="en-US" sz="1400" dirty="0"/>
              <a:t> </a:t>
            </a:r>
          </a:p>
        </p:txBody>
      </p:sp>
    </p:spTree>
    <p:extLst>
      <p:ext uri="{BB962C8B-B14F-4D97-AF65-F5344CB8AC3E}">
        <p14:creationId xmlns:p14="http://schemas.microsoft.com/office/powerpoint/2010/main" val="52694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QT Interval?</a:t>
            </a:r>
          </a:p>
        </p:txBody>
      </p:sp>
      <p:sp>
        <p:nvSpPr>
          <p:cNvPr id="3" name="Content Placeholder 2"/>
          <p:cNvSpPr>
            <a:spLocks noGrp="1"/>
          </p:cNvSpPr>
          <p:nvPr>
            <p:ph sz="quarter" idx="1"/>
          </p:nvPr>
        </p:nvSpPr>
        <p:spPr/>
        <p:txBody>
          <a:bodyPr>
            <a:normAutofit lnSpcReduction="10000"/>
          </a:bodyPr>
          <a:lstStyle/>
          <a:p>
            <a:r>
              <a:rPr lang="en-US" sz="2800" b="1" dirty="0"/>
              <a:t>QT interval</a:t>
            </a:r>
            <a:r>
              <a:rPr lang="en-US" sz="2800" dirty="0"/>
              <a:t> - ventricular depolarization and repolarization</a:t>
            </a:r>
          </a:p>
          <a:p>
            <a:r>
              <a:rPr lang="en-US" sz="2800" dirty="0"/>
              <a:t>Depolarization</a:t>
            </a:r>
          </a:p>
          <a:p>
            <a:pPr lvl="1"/>
            <a:r>
              <a:rPr lang="en-US" dirty="0"/>
              <a:t>Rapid influx of sodium ions</a:t>
            </a:r>
          </a:p>
          <a:p>
            <a:pPr lvl="1"/>
            <a:r>
              <a:rPr lang="en-US" dirty="0"/>
              <a:t>Measured by QRS interval</a:t>
            </a:r>
          </a:p>
          <a:p>
            <a:pPr lvl="1"/>
            <a:r>
              <a:rPr lang="en-US" dirty="0"/>
              <a:t>A small handful of psychiatric medications block Na channels</a:t>
            </a:r>
          </a:p>
          <a:p>
            <a:pPr lvl="2"/>
            <a:r>
              <a:rPr lang="en-US" dirty="0"/>
              <a:t>TCAs, </a:t>
            </a:r>
            <a:r>
              <a:rPr lang="en-US" dirty="0" err="1"/>
              <a:t>carbamazepine</a:t>
            </a:r>
            <a:r>
              <a:rPr lang="en-US" dirty="0"/>
              <a:t>, lithium, </a:t>
            </a:r>
            <a:r>
              <a:rPr lang="en-US" dirty="0" err="1"/>
              <a:t>loxapine</a:t>
            </a:r>
            <a:r>
              <a:rPr lang="en-US" dirty="0"/>
              <a:t>, </a:t>
            </a:r>
            <a:r>
              <a:rPr lang="en-US" dirty="0" err="1"/>
              <a:t>trifluoperazine</a:t>
            </a:r>
            <a:endParaRPr lang="en-US" dirty="0"/>
          </a:p>
          <a:p>
            <a:r>
              <a:rPr lang="en-US" sz="2800" dirty="0"/>
              <a:t>Repolarization</a:t>
            </a:r>
          </a:p>
          <a:p>
            <a:pPr lvl="1"/>
            <a:r>
              <a:rPr lang="en-US" dirty="0"/>
              <a:t>Potassium channels are the most important</a:t>
            </a:r>
          </a:p>
          <a:p>
            <a:pPr lvl="1"/>
            <a:r>
              <a:rPr lang="en-US" dirty="0"/>
              <a:t>Also involves calcium and sodium channels</a:t>
            </a:r>
          </a:p>
          <a:p>
            <a:pPr lvl="1"/>
            <a:r>
              <a:rPr lang="en-US" dirty="0"/>
              <a:t>Almost all drugs (including most psychiatric medications) that prolong QT do so by blocking </a:t>
            </a:r>
            <a:r>
              <a:rPr lang="en-US" dirty="0" err="1"/>
              <a:t>Ikr</a:t>
            </a:r>
            <a:endParaRPr lang="en-US" dirty="0"/>
          </a:p>
          <a:p>
            <a:r>
              <a:rPr lang="en-US" sz="2800" dirty="0"/>
              <a:t>Duration of repolarization is inversely related to heart rate</a:t>
            </a:r>
          </a:p>
          <a:p>
            <a:pPr lvl="1"/>
            <a:endParaRPr lang="en-US" dirty="0"/>
          </a:p>
          <a:p>
            <a:endParaRPr lang="en-US" dirty="0"/>
          </a:p>
        </p:txBody>
      </p:sp>
    </p:spTree>
    <p:extLst>
      <p:ext uri="{BB962C8B-B14F-4D97-AF65-F5344CB8AC3E}">
        <p14:creationId xmlns:p14="http://schemas.microsoft.com/office/powerpoint/2010/main" val="1432166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609600" y="1752600"/>
            <a:ext cx="11277600" cy="3581400"/>
            <a:chOff x="457200" y="2057400"/>
            <a:chExt cx="8458200" cy="3581400"/>
          </a:xfrm>
        </p:grpSpPr>
        <p:sp>
          <p:nvSpPr>
            <p:cNvPr id="22" name="Rounded Rectangle 21"/>
            <p:cNvSpPr/>
            <p:nvPr/>
          </p:nvSpPr>
          <p:spPr>
            <a:xfrm>
              <a:off x="1295400" y="2057400"/>
              <a:ext cx="1981200" cy="1828800"/>
            </a:xfrm>
            <a:prstGeom prst="roundRect">
              <a:avLst/>
            </a:prstGeom>
            <a:solidFill>
              <a:schemeClr val="bg1"/>
            </a:solidFill>
            <a:ln w="571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66"/>
                  </a:solidFill>
                </a:ln>
              </a:endParaRPr>
            </a:p>
          </p:txBody>
        </p:sp>
        <p:sp>
          <p:nvSpPr>
            <p:cNvPr id="23" name="Line 3"/>
            <p:cNvSpPr>
              <a:spLocks noChangeShapeType="1"/>
            </p:cNvSpPr>
            <p:nvPr/>
          </p:nvSpPr>
          <p:spPr bwMode="auto">
            <a:xfrm flipV="1">
              <a:off x="1143000" y="4953000"/>
              <a:ext cx="6934200" cy="0"/>
            </a:xfrm>
            <a:prstGeom prst="line">
              <a:avLst/>
            </a:prstGeom>
            <a:noFill/>
            <a:ln w="104775">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n>
                  <a:solidFill>
                    <a:srgbClr val="666699"/>
                  </a:solidFill>
                </a:ln>
              </a:endParaRPr>
            </a:p>
          </p:txBody>
        </p:sp>
        <p:sp>
          <p:nvSpPr>
            <p:cNvPr id="24" name="AutoShape 4"/>
            <p:cNvSpPr>
              <a:spLocks noChangeArrowheads="1"/>
            </p:cNvSpPr>
            <p:nvPr/>
          </p:nvSpPr>
          <p:spPr bwMode="auto">
            <a:xfrm>
              <a:off x="3200400" y="4800600"/>
              <a:ext cx="304800" cy="304800"/>
            </a:xfrm>
            <a:prstGeom prst="diamond">
              <a:avLst/>
            </a:prstGeom>
            <a:solidFill>
              <a:schemeClr val="accent1"/>
            </a:solidFill>
            <a:ln>
              <a:noFill/>
            </a:ln>
            <a:effectLst/>
            <a:extLst/>
          </p:spPr>
          <p:txBody>
            <a:bodyPr wrap="none" anchor="ctr"/>
            <a:lstStyle/>
            <a:p>
              <a:endParaRPr lang="en-US"/>
            </a:p>
          </p:txBody>
        </p:sp>
        <p:sp>
          <p:nvSpPr>
            <p:cNvPr id="25" name="AutoShape 5"/>
            <p:cNvSpPr>
              <a:spLocks noChangeArrowheads="1"/>
            </p:cNvSpPr>
            <p:nvPr/>
          </p:nvSpPr>
          <p:spPr bwMode="auto">
            <a:xfrm>
              <a:off x="5715000" y="4800600"/>
              <a:ext cx="304800" cy="304800"/>
            </a:xfrm>
            <a:prstGeom prst="diamond">
              <a:avLst/>
            </a:prstGeom>
            <a:solidFill>
              <a:schemeClr val="accent1"/>
            </a:solidFill>
            <a:ln>
              <a:noFill/>
            </a:ln>
            <a:effectLst/>
            <a:extLst/>
          </p:spPr>
          <p:txBody>
            <a:bodyPr wrap="none" anchor="ctr"/>
            <a:lstStyle/>
            <a:p>
              <a:endParaRPr lang="en-US"/>
            </a:p>
          </p:txBody>
        </p:sp>
        <p:sp>
          <p:nvSpPr>
            <p:cNvPr id="26" name="Text Box 6"/>
            <p:cNvSpPr txBox="1">
              <a:spLocks noChangeArrowheads="1"/>
            </p:cNvSpPr>
            <p:nvPr/>
          </p:nvSpPr>
          <p:spPr bwMode="auto">
            <a:xfrm>
              <a:off x="457200" y="517713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ial" pitchFamily="34" charset="0"/>
                  <a:cs typeface="Arial" pitchFamily="34" charset="0"/>
                </a:rPr>
                <a:t>No CAD</a:t>
              </a:r>
            </a:p>
          </p:txBody>
        </p:sp>
        <p:sp>
          <p:nvSpPr>
            <p:cNvPr id="27" name="Line 7"/>
            <p:cNvSpPr>
              <a:spLocks noChangeShapeType="1"/>
            </p:cNvSpPr>
            <p:nvPr/>
          </p:nvSpPr>
          <p:spPr bwMode="auto">
            <a:xfrm>
              <a:off x="2286000" y="3886200"/>
              <a:ext cx="0" cy="1024128"/>
            </a:xfrm>
            <a:prstGeom prst="line">
              <a:avLst/>
            </a:prstGeom>
            <a:noFill/>
            <a:ln w="76200">
              <a:solidFill>
                <a:schemeClr val="tx1">
                  <a:lumMod val="90000"/>
                  <a:lumOff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n>
                  <a:solidFill>
                    <a:srgbClr val="000066"/>
                  </a:solidFill>
                </a:ln>
              </a:endParaRPr>
            </a:p>
          </p:txBody>
        </p:sp>
        <p:sp>
          <p:nvSpPr>
            <p:cNvPr id="28" name="Text Box 8"/>
            <p:cNvSpPr txBox="1">
              <a:spLocks noChangeArrowheads="1"/>
            </p:cNvSpPr>
            <p:nvPr/>
          </p:nvSpPr>
          <p:spPr bwMode="auto">
            <a:xfrm>
              <a:off x="1447800" y="2257961"/>
              <a:ext cx="1676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dirty="0"/>
                <a:t>Depression is associated with onset of heart disease</a:t>
              </a:r>
            </a:p>
          </p:txBody>
        </p:sp>
        <p:sp>
          <p:nvSpPr>
            <p:cNvPr id="29" name="Text Box 9"/>
            <p:cNvSpPr txBox="1">
              <a:spLocks noChangeArrowheads="1"/>
            </p:cNvSpPr>
            <p:nvPr/>
          </p:nvSpPr>
          <p:spPr bwMode="auto">
            <a:xfrm>
              <a:off x="2895600" y="5177135"/>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ial" pitchFamily="34" charset="0"/>
                  <a:cs typeface="Arial" pitchFamily="34" charset="0"/>
                </a:rPr>
                <a:t>CAD</a:t>
              </a:r>
            </a:p>
          </p:txBody>
        </p:sp>
        <p:sp>
          <p:nvSpPr>
            <p:cNvPr id="30" name="Text Box 10"/>
            <p:cNvSpPr txBox="1">
              <a:spLocks noChangeArrowheads="1"/>
            </p:cNvSpPr>
            <p:nvPr/>
          </p:nvSpPr>
          <p:spPr bwMode="auto">
            <a:xfrm>
              <a:off x="5486400" y="5177135"/>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dirty="0">
                  <a:latin typeface="Arial" pitchFamily="34" charset="0"/>
                  <a:cs typeface="Arial" pitchFamily="34" charset="0"/>
                </a:rPr>
                <a:t>MI</a:t>
              </a:r>
            </a:p>
          </p:txBody>
        </p:sp>
        <p:sp>
          <p:nvSpPr>
            <p:cNvPr id="31" name="Text Box 11"/>
            <p:cNvSpPr txBox="1">
              <a:spLocks noChangeArrowheads="1"/>
            </p:cNvSpPr>
            <p:nvPr/>
          </p:nvSpPr>
          <p:spPr bwMode="auto">
            <a:xfrm>
              <a:off x="7162800" y="5177135"/>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dirty="0">
                  <a:latin typeface="Arial" pitchFamily="34" charset="0"/>
                  <a:cs typeface="Arial" pitchFamily="34" charset="0"/>
                </a:rPr>
                <a:t>Survival</a:t>
              </a:r>
            </a:p>
          </p:txBody>
        </p:sp>
        <p:sp>
          <p:nvSpPr>
            <p:cNvPr id="32" name="Rounded Rectangle 31"/>
            <p:cNvSpPr/>
            <p:nvPr/>
          </p:nvSpPr>
          <p:spPr>
            <a:xfrm>
              <a:off x="3657600" y="2057400"/>
              <a:ext cx="1981200" cy="1828800"/>
            </a:xfrm>
            <a:prstGeom prst="roundRect">
              <a:avLst/>
            </a:prstGeom>
            <a:solidFill>
              <a:schemeClr val="bg1"/>
            </a:solidFill>
            <a:ln w="571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66"/>
                  </a:solidFill>
                </a:ln>
              </a:endParaRPr>
            </a:p>
          </p:txBody>
        </p:sp>
        <p:sp>
          <p:nvSpPr>
            <p:cNvPr id="33" name="Line 7"/>
            <p:cNvSpPr>
              <a:spLocks noChangeShapeType="1"/>
            </p:cNvSpPr>
            <p:nvPr/>
          </p:nvSpPr>
          <p:spPr bwMode="auto">
            <a:xfrm>
              <a:off x="4648200" y="3886200"/>
              <a:ext cx="0" cy="1024128"/>
            </a:xfrm>
            <a:prstGeom prst="line">
              <a:avLst/>
            </a:prstGeom>
            <a:noFill/>
            <a:ln w="76200">
              <a:solidFill>
                <a:schemeClr val="tx1">
                  <a:lumMod val="90000"/>
                  <a:lumOff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n>
                  <a:solidFill>
                    <a:srgbClr val="000066"/>
                  </a:solidFill>
                </a:ln>
              </a:endParaRPr>
            </a:p>
          </p:txBody>
        </p:sp>
        <p:sp>
          <p:nvSpPr>
            <p:cNvPr id="34" name="Rounded Rectangle 33"/>
            <p:cNvSpPr/>
            <p:nvPr/>
          </p:nvSpPr>
          <p:spPr>
            <a:xfrm>
              <a:off x="6019800" y="2057400"/>
              <a:ext cx="1981200" cy="1828800"/>
            </a:xfrm>
            <a:prstGeom prst="roundRect">
              <a:avLst/>
            </a:prstGeom>
            <a:solidFill>
              <a:schemeClr val="bg1"/>
            </a:solidFill>
            <a:ln w="571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66"/>
                  </a:solidFill>
                </a:ln>
              </a:endParaRPr>
            </a:p>
          </p:txBody>
        </p:sp>
        <p:sp>
          <p:nvSpPr>
            <p:cNvPr id="35" name="Line 7"/>
            <p:cNvSpPr>
              <a:spLocks noChangeShapeType="1"/>
            </p:cNvSpPr>
            <p:nvPr/>
          </p:nvSpPr>
          <p:spPr bwMode="auto">
            <a:xfrm>
              <a:off x="7010400" y="3886200"/>
              <a:ext cx="0" cy="1024128"/>
            </a:xfrm>
            <a:prstGeom prst="line">
              <a:avLst/>
            </a:prstGeom>
            <a:noFill/>
            <a:ln w="76200">
              <a:solidFill>
                <a:schemeClr val="tx1">
                  <a:lumMod val="90000"/>
                  <a:lumOff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n>
                  <a:solidFill>
                    <a:srgbClr val="000066"/>
                  </a:solidFill>
                </a:ln>
              </a:endParaRPr>
            </a:p>
          </p:txBody>
        </p:sp>
        <p:sp>
          <p:nvSpPr>
            <p:cNvPr id="21" name="Text Box 15"/>
            <p:cNvSpPr txBox="1">
              <a:spLocks noChangeArrowheads="1"/>
            </p:cNvSpPr>
            <p:nvPr/>
          </p:nvSpPr>
          <p:spPr bwMode="auto">
            <a:xfrm>
              <a:off x="3733800" y="2286000"/>
              <a:ext cx="1828800" cy="1015663"/>
            </a:xfrm>
            <a:prstGeom prst="rect">
              <a:avLst/>
            </a:prstGeom>
            <a:noFill/>
            <a:ln w="38100">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dirty="0"/>
                <a:t>Depression is associated with heart disease progression</a:t>
              </a:r>
            </a:p>
          </p:txBody>
        </p:sp>
        <p:sp>
          <p:nvSpPr>
            <p:cNvPr id="17423" name="Text Box 16"/>
            <p:cNvSpPr txBox="1">
              <a:spLocks noChangeArrowheads="1"/>
            </p:cNvSpPr>
            <p:nvPr/>
          </p:nvSpPr>
          <p:spPr bwMode="auto">
            <a:xfrm>
              <a:off x="6057900" y="2209800"/>
              <a:ext cx="19431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dirty="0"/>
                <a:t>Depression is associated with mortality (post-MI, post-CABG, HF)</a:t>
              </a:r>
            </a:p>
          </p:txBody>
        </p:sp>
      </p:grpSp>
      <p:sp>
        <p:nvSpPr>
          <p:cNvPr id="3" name="TextBox 2"/>
          <p:cNvSpPr txBox="1"/>
          <p:nvPr/>
        </p:nvSpPr>
        <p:spPr>
          <a:xfrm>
            <a:off x="6556861" y="6002136"/>
            <a:ext cx="5316644" cy="646331"/>
          </a:xfrm>
          <a:prstGeom prst="rect">
            <a:avLst/>
          </a:prstGeom>
          <a:noFill/>
        </p:spPr>
        <p:txBody>
          <a:bodyPr wrap="square" rtlCol="0">
            <a:spAutoFit/>
          </a:bodyPr>
          <a:lstStyle/>
          <a:p>
            <a:r>
              <a:rPr lang="en-US" dirty="0" err="1"/>
              <a:t>Frasure</a:t>
            </a:r>
            <a:r>
              <a:rPr lang="en-US" dirty="0"/>
              <a:t>-Smith 1993; </a:t>
            </a:r>
            <a:r>
              <a:rPr lang="en-US" dirty="0" err="1"/>
              <a:t>Frasure</a:t>
            </a:r>
            <a:r>
              <a:rPr lang="en-US" dirty="0"/>
              <a:t>-Smith 1995; </a:t>
            </a:r>
            <a:r>
              <a:rPr lang="en-US" dirty="0" err="1"/>
              <a:t>Whooley</a:t>
            </a:r>
            <a:r>
              <a:rPr lang="en-US" dirty="0"/>
              <a:t> 2008; Scott 2014; Cleland 2015</a:t>
            </a:r>
          </a:p>
        </p:txBody>
      </p:sp>
      <p:sp>
        <p:nvSpPr>
          <p:cNvPr id="38" name="Title 1"/>
          <p:cNvSpPr txBox="1">
            <a:spLocks/>
          </p:cNvSpPr>
          <p:nvPr/>
        </p:nvSpPr>
        <p:spPr>
          <a:xfrm>
            <a:off x="609600" y="274638"/>
            <a:ext cx="10972800"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5A25"/>
                </a:solidFill>
                <a:effectLst/>
                <a:uLnTx/>
                <a:uFillTx/>
                <a:latin typeface="+mj-lt"/>
                <a:ea typeface="+mj-ea"/>
                <a:cs typeface="+mj-cs"/>
              </a:rPr>
              <a:t>Depression and Cardiac Outcomes</a:t>
            </a:r>
          </a:p>
        </p:txBody>
      </p:sp>
      <p:sp>
        <p:nvSpPr>
          <p:cNvPr id="39" name="Slide Number Placeholder 3"/>
          <p:cNvSpPr>
            <a:spLocks noGrp="1"/>
          </p:cNvSpPr>
          <p:nvPr>
            <p:ph type="sldNum" sz="quarter" idx="12"/>
          </p:nvPr>
        </p:nvSpPr>
        <p:spPr>
          <a:xfrm>
            <a:off x="11828321" y="6501401"/>
            <a:ext cx="361272" cy="365125"/>
          </a:xfrm>
        </p:spPr>
        <p:txBody>
          <a:bodyPr/>
          <a:lstStyle/>
          <a:p>
            <a:fld id="{68CDBAF2-F266-C14C-8ABF-54B90D837FA3}" type="slidenum">
              <a:rPr lang="en-US" smtClean="0"/>
              <a:pPr/>
              <a:t>40</a:t>
            </a:fld>
            <a:endParaRPr lang="en-US" dirty="0"/>
          </a:p>
        </p:txBody>
      </p:sp>
    </p:spTree>
    <p:extLst>
      <p:ext uri="{BB962C8B-B14F-4D97-AF65-F5344CB8AC3E}">
        <p14:creationId xmlns:p14="http://schemas.microsoft.com/office/powerpoint/2010/main" val="423388433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85560"/>
            <a:ext cx="10464800" cy="4114800"/>
          </a:xfrm>
        </p:spPr>
        <p:txBody>
          <a:bodyPr>
            <a:normAutofit fontScale="92500" lnSpcReduction="10000"/>
          </a:bodyPr>
          <a:lstStyle/>
          <a:p>
            <a:r>
              <a:rPr lang="en-US" b="1" dirty="0"/>
              <a:t>Diagnosing Depression</a:t>
            </a:r>
          </a:p>
          <a:p>
            <a:pPr lvl="1"/>
            <a:r>
              <a:rPr lang="en-US" dirty="0"/>
              <a:t>Use standard criteria—just be sure of cardinal symptoms</a:t>
            </a:r>
          </a:p>
          <a:p>
            <a:pPr lvl="1">
              <a:buNone/>
            </a:pPr>
            <a:endParaRPr lang="en-US" dirty="0"/>
          </a:p>
          <a:p>
            <a:r>
              <a:rPr lang="en-US" b="1" dirty="0"/>
              <a:t>Assessing Comorbidities</a:t>
            </a:r>
          </a:p>
          <a:p>
            <a:pPr lvl="1"/>
            <a:r>
              <a:rPr lang="en-US" dirty="0"/>
              <a:t>Be sure to assess for anxiety disorders, especially GAD</a:t>
            </a:r>
          </a:p>
          <a:p>
            <a:pPr lvl="1">
              <a:buNone/>
            </a:pPr>
            <a:endParaRPr lang="en-US" dirty="0"/>
          </a:p>
          <a:p>
            <a:r>
              <a:rPr lang="en-US" b="1" dirty="0"/>
              <a:t>Initiating Treatment</a:t>
            </a:r>
          </a:p>
          <a:p>
            <a:pPr lvl="1"/>
            <a:r>
              <a:rPr lang="en-US" dirty="0"/>
              <a:t>Sertraline is the simplest choice in nearly all cases</a:t>
            </a:r>
          </a:p>
          <a:p>
            <a:pPr lvl="2"/>
            <a:r>
              <a:rPr lang="en-US" dirty="0"/>
              <a:t>Best studied, most established cardiac safety</a:t>
            </a:r>
          </a:p>
          <a:p>
            <a:pPr lvl="1"/>
            <a:r>
              <a:rPr lang="en-US" dirty="0"/>
              <a:t>Can start low, but keep going and provide stepped care</a:t>
            </a:r>
          </a:p>
          <a:p>
            <a:pPr lvl="1"/>
            <a:r>
              <a:rPr lang="en-US" dirty="0"/>
              <a:t>Encourage:  exercise, social support, cardiac rehabilitation</a:t>
            </a:r>
          </a:p>
          <a:p>
            <a:pPr lvl="1"/>
            <a:r>
              <a:rPr lang="en-US" dirty="0"/>
              <a:t>Consider social stressors and utilize problem-solving therapies if available</a:t>
            </a:r>
          </a:p>
        </p:txBody>
      </p:sp>
      <p:sp>
        <p:nvSpPr>
          <p:cNvPr id="4" name="Title 1"/>
          <p:cNvSpPr txBox="1">
            <a:spLocks/>
          </p:cNvSpPr>
          <p:nvPr/>
        </p:nvSpPr>
        <p:spPr>
          <a:xfrm>
            <a:off x="609600" y="274638"/>
            <a:ext cx="10972800"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5A25"/>
                </a:solidFill>
                <a:effectLst/>
                <a:uLnTx/>
                <a:uFillTx/>
                <a:latin typeface="+mj-lt"/>
                <a:ea typeface="+mj-ea"/>
                <a:cs typeface="+mj-cs"/>
              </a:rPr>
              <a:t>Clinical Care Tips</a:t>
            </a:r>
          </a:p>
        </p:txBody>
      </p:sp>
      <p:sp>
        <p:nvSpPr>
          <p:cNvPr id="6" name="Slide Number Placeholder 3"/>
          <p:cNvSpPr>
            <a:spLocks noGrp="1"/>
          </p:cNvSpPr>
          <p:nvPr>
            <p:ph type="sldNum" sz="quarter" idx="12"/>
          </p:nvPr>
        </p:nvSpPr>
        <p:spPr>
          <a:xfrm>
            <a:off x="11828321" y="6501401"/>
            <a:ext cx="361272" cy="365125"/>
          </a:xfrm>
        </p:spPr>
        <p:txBody>
          <a:bodyPr/>
          <a:lstStyle/>
          <a:p>
            <a:fld id="{68CDBAF2-F266-C14C-8ABF-54B90D837FA3}" type="slidenum">
              <a:rPr lang="en-US" smtClean="0"/>
              <a:pPr/>
              <a:t>41</a:t>
            </a:fld>
            <a:endParaRPr lang="en-US" dirty="0"/>
          </a:p>
        </p:txBody>
      </p:sp>
    </p:spTree>
    <p:extLst>
      <p:ext uri="{BB962C8B-B14F-4D97-AF65-F5344CB8AC3E}">
        <p14:creationId xmlns:p14="http://schemas.microsoft.com/office/powerpoint/2010/main" val="422214878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Depression Post-MI</a:t>
            </a:r>
          </a:p>
        </p:txBody>
      </p:sp>
      <p:sp>
        <p:nvSpPr>
          <p:cNvPr id="3" name="Content Placeholder 2"/>
          <p:cNvSpPr>
            <a:spLocks noGrp="1"/>
          </p:cNvSpPr>
          <p:nvPr>
            <p:ph idx="1"/>
          </p:nvPr>
        </p:nvSpPr>
        <p:spPr/>
        <p:txBody>
          <a:bodyPr/>
          <a:lstStyle/>
          <a:p>
            <a:r>
              <a:rPr lang="en-US" sz="1800" b="1" dirty="0"/>
              <a:t> SADHART</a:t>
            </a:r>
            <a:r>
              <a:rPr lang="en-US" sz="1800" dirty="0"/>
              <a:t>:  Sertraline cardiac safe and effective in treating depression post-MI</a:t>
            </a:r>
          </a:p>
          <a:p>
            <a:pPr lvl="1"/>
            <a:r>
              <a:rPr lang="en-US" sz="1800" dirty="0"/>
              <a:t>Not powered to detect morbidity or mortality</a:t>
            </a:r>
          </a:p>
          <a:p>
            <a:pPr lvl="1"/>
            <a:r>
              <a:rPr lang="en-US" sz="1800" dirty="0"/>
              <a:t>Secondary analysis show some advantage in subgroup with recurrent depression</a:t>
            </a:r>
          </a:p>
          <a:p>
            <a:pPr lvl="1"/>
            <a:r>
              <a:rPr lang="en-US" sz="1800" dirty="0" err="1"/>
              <a:t>Subanalysis</a:t>
            </a:r>
            <a:r>
              <a:rPr lang="en-US" sz="1800" dirty="0"/>
              <a:t> of SADHART data suggested that onset of depression before ACS, </a:t>
            </a:r>
            <a:r>
              <a:rPr lang="en-US" sz="1800" dirty="0" err="1"/>
              <a:t>hx</a:t>
            </a:r>
            <a:r>
              <a:rPr lang="en-US" sz="1800" dirty="0"/>
              <a:t> of MDD, baseline severity predicted sertraline response </a:t>
            </a:r>
          </a:p>
          <a:p>
            <a:r>
              <a:rPr lang="en-US" sz="1800" b="1" dirty="0"/>
              <a:t>CREATE</a:t>
            </a:r>
            <a:r>
              <a:rPr lang="en-US" sz="1800" dirty="0"/>
              <a:t>:  Citalopram effective in treating depression in patients with CAD</a:t>
            </a:r>
          </a:p>
          <a:p>
            <a:pPr lvl="1"/>
            <a:r>
              <a:rPr lang="en-US" sz="1800" dirty="0"/>
              <a:t>Interpersonal therapy not superior to placebo</a:t>
            </a:r>
          </a:p>
          <a:p>
            <a:pPr lvl="1"/>
            <a:r>
              <a:rPr lang="en-US" sz="1800" dirty="0"/>
              <a:t>Not designed to test effects on cardiac outcomes, mortality</a:t>
            </a:r>
          </a:p>
          <a:p>
            <a:r>
              <a:rPr lang="en-US" sz="1800" b="1" dirty="0"/>
              <a:t>ENRICHD</a:t>
            </a:r>
            <a:r>
              <a:rPr lang="en-US" sz="1800" dirty="0"/>
              <a:t>:  CBT reduced depression post-MI modestly at 6 months, but did not reduce mortality</a:t>
            </a:r>
          </a:p>
          <a:p>
            <a:pPr lvl="1"/>
            <a:r>
              <a:rPr lang="en-US" sz="1800" dirty="0"/>
              <a:t>No benefit of CBT at 30 months</a:t>
            </a:r>
          </a:p>
          <a:p>
            <a:r>
              <a:rPr lang="en-US" sz="1800" b="1" dirty="0"/>
              <a:t>MIND-IT</a:t>
            </a:r>
            <a:r>
              <a:rPr lang="en-US" sz="1800" dirty="0"/>
              <a:t>:  Mirtazapine safe for post-MI depression, and showed efficacy vs placebo on some primary and secondary outcome measures at 24 weeks</a:t>
            </a:r>
          </a:p>
          <a:p>
            <a:r>
              <a:rPr lang="en-US" sz="1800" dirty="0"/>
              <a:t>Tricyclic anti-depressants are not considered safe post-MI</a:t>
            </a:r>
          </a:p>
        </p:txBody>
      </p:sp>
      <p:sp>
        <p:nvSpPr>
          <p:cNvPr id="4" name="Slide Number Placeholder 3"/>
          <p:cNvSpPr>
            <a:spLocks noGrp="1"/>
          </p:cNvSpPr>
          <p:nvPr>
            <p:ph type="sldNum" sz="quarter" idx="12"/>
          </p:nvPr>
        </p:nvSpPr>
        <p:spPr/>
        <p:txBody>
          <a:bodyPr/>
          <a:lstStyle/>
          <a:p>
            <a:fld id="{68CDBAF2-F266-C14C-8ABF-54B90D837FA3}" type="slidenum">
              <a:rPr lang="en-US" smtClean="0"/>
              <a:pPr/>
              <a:t>42</a:t>
            </a:fld>
            <a:endParaRPr lang="en-US" dirty="0"/>
          </a:p>
        </p:txBody>
      </p:sp>
    </p:spTree>
    <p:extLst>
      <p:ext uri="{BB962C8B-B14F-4D97-AF65-F5344CB8AC3E}">
        <p14:creationId xmlns:p14="http://schemas.microsoft.com/office/powerpoint/2010/main" val="4132001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Treatment of Depression in Heart Failure</a:t>
            </a:r>
          </a:p>
        </p:txBody>
      </p:sp>
      <p:sp>
        <p:nvSpPr>
          <p:cNvPr id="3" name="Content Placeholder 2"/>
          <p:cNvSpPr>
            <a:spLocks noGrp="1"/>
          </p:cNvSpPr>
          <p:nvPr>
            <p:ph idx="1"/>
          </p:nvPr>
        </p:nvSpPr>
        <p:spPr>
          <a:xfrm>
            <a:off x="609600" y="1585560"/>
            <a:ext cx="10972800" cy="4883150"/>
          </a:xfrm>
        </p:spPr>
        <p:txBody>
          <a:bodyPr/>
          <a:lstStyle/>
          <a:p>
            <a:r>
              <a:rPr lang="en-US" sz="2000" dirty="0"/>
              <a:t>Depression is very common in HF</a:t>
            </a:r>
          </a:p>
          <a:p>
            <a:pPr lvl="1"/>
            <a:r>
              <a:rPr lang="en-US" sz="1800" dirty="0"/>
              <a:t>15-20% point prevalence </a:t>
            </a:r>
          </a:p>
          <a:p>
            <a:r>
              <a:rPr lang="en-US" sz="2000" dirty="0"/>
              <a:t>Depression is associated with mortality in HF</a:t>
            </a:r>
          </a:p>
          <a:p>
            <a:pPr lvl="1"/>
            <a:r>
              <a:rPr lang="en-US" sz="1800" dirty="0"/>
              <a:t>Historically—an independent risk factor for mortality</a:t>
            </a:r>
          </a:p>
          <a:p>
            <a:pPr lvl="1"/>
            <a:r>
              <a:rPr lang="en-US" sz="1800" dirty="0"/>
              <a:t>Elevated depression associated with 5x risk of mortality</a:t>
            </a:r>
          </a:p>
          <a:p>
            <a:pPr lvl="1"/>
            <a:r>
              <a:rPr lang="en-US" sz="1800" dirty="0"/>
              <a:t>Major depression (but not minor depression) may be strongest predictor of mortality in HF over 20-year follow-up period</a:t>
            </a:r>
          </a:p>
          <a:p>
            <a:r>
              <a:rPr lang="en-US" sz="2000" dirty="0"/>
              <a:t>Treating depression in HF is very challenging (SADHART-HF)</a:t>
            </a:r>
          </a:p>
          <a:p>
            <a:pPr lvl="1"/>
            <a:r>
              <a:rPr lang="en-US" sz="1800" dirty="0"/>
              <a:t>SADHART-CHF: </a:t>
            </a:r>
            <a:r>
              <a:rPr lang="en-US" sz="1800" dirty="0" err="1"/>
              <a:t>Sertraline</a:t>
            </a:r>
            <a:r>
              <a:rPr lang="en-US" sz="1800" dirty="0"/>
              <a:t> fails to treat depression in HF patients</a:t>
            </a:r>
          </a:p>
          <a:p>
            <a:pPr lvl="1"/>
            <a:r>
              <a:rPr lang="en-US" sz="1800" dirty="0"/>
              <a:t>MOOD-HF: Escitalopram for 18 months fails to treat depression in HF patients or reduce all-cause mortality or hospitalization</a:t>
            </a:r>
          </a:p>
        </p:txBody>
      </p:sp>
      <p:sp>
        <p:nvSpPr>
          <p:cNvPr id="6" name="Slide Number Placeholder 3"/>
          <p:cNvSpPr>
            <a:spLocks noGrp="1"/>
          </p:cNvSpPr>
          <p:nvPr>
            <p:ph type="sldNum" sz="quarter" idx="12"/>
          </p:nvPr>
        </p:nvSpPr>
        <p:spPr>
          <a:xfrm>
            <a:off x="11582401" y="6501401"/>
            <a:ext cx="607193" cy="365125"/>
          </a:xfrm>
        </p:spPr>
        <p:txBody>
          <a:bodyPr/>
          <a:lstStyle/>
          <a:p>
            <a:fld id="{68CDBAF2-F266-C14C-8ABF-54B90D837FA3}" type="slidenum">
              <a:rPr lang="en-US" smtClean="0"/>
              <a:pPr/>
              <a:t>43</a:t>
            </a:fld>
            <a:endParaRPr lang="en-US" dirty="0"/>
          </a:p>
        </p:txBody>
      </p:sp>
      <p:sp>
        <p:nvSpPr>
          <p:cNvPr id="7" name="TextBox 6"/>
          <p:cNvSpPr txBox="1"/>
          <p:nvPr/>
        </p:nvSpPr>
        <p:spPr>
          <a:xfrm>
            <a:off x="3739207" y="5855070"/>
            <a:ext cx="7527380" cy="646331"/>
          </a:xfrm>
          <a:prstGeom prst="rect">
            <a:avLst/>
          </a:prstGeom>
          <a:noFill/>
        </p:spPr>
        <p:txBody>
          <a:bodyPr wrap="square" rtlCol="0">
            <a:spAutoFit/>
          </a:bodyPr>
          <a:lstStyle/>
          <a:p>
            <a:r>
              <a:rPr lang="en-US" dirty="0" err="1"/>
              <a:t>Gustad</a:t>
            </a:r>
            <a:r>
              <a:rPr lang="en-US" dirty="0"/>
              <a:t> 2014; Cleland 2015, </a:t>
            </a:r>
            <a:r>
              <a:rPr lang="en-US" dirty="0" err="1"/>
              <a:t>Freedland</a:t>
            </a:r>
            <a:r>
              <a:rPr lang="en-US" dirty="0"/>
              <a:t> 2016, Jiang 2011 </a:t>
            </a:r>
            <a:r>
              <a:rPr lang="en-US" dirty="0" err="1"/>
              <a:t>Angermann</a:t>
            </a:r>
            <a:r>
              <a:rPr lang="en-US" dirty="0"/>
              <a:t> 2016</a:t>
            </a:r>
          </a:p>
          <a:p>
            <a:endParaRPr lang="en-US" dirty="0">
              <a:solidFill>
                <a:srgbClr val="FF0000"/>
              </a:solidFill>
            </a:endParaRPr>
          </a:p>
        </p:txBody>
      </p:sp>
    </p:spTree>
    <p:extLst>
      <p:ext uri="{BB962C8B-B14F-4D97-AF65-F5344CB8AC3E}">
        <p14:creationId xmlns:p14="http://schemas.microsoft.com/office/powerpoint/2010/main" val="4133154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Treatment of Depression in Heart Failure</a:t>
            </a:r>
          </a:p>
        </p:txBody>
      </p:sp>
      <p:sp>
        <p:nvSpPr>
          <p:cNvPr id="3" name="Content Placeholder 2"/>
          <p:cNvSpPr>
            <a:spLocks noGrp="1"/>
          </p:cNvSpPr>
          <p:nvPr>
            <p:ph idx="1"/>
          </p:nvPr>
        </p:nvSpPr>
        <p:spPr>
          <a:xfrm>
            <a:off x="606286" y="1585560"/>
            <a:ext cx="11194655" cy="5231869"/>
          </a:xfrm>
        </p:spPr>
        <p:txBody>
          <a:bodyPr/>
          <a:lstStyle/>
          <a:p>
            <a:r>
              <a:rPr lang="en-US" sz="2000" dirty="0"/>
              <a:t>What does this tell us?</a:t>
            </a:r>
          </a:p>
          <a:p>
            <a:pPr lvl="1"/>
            <a:r>
              <a:rPr lang="en-US" sz="1800" dirty="0"/>
              <a:t>Depression in HF is harder to treat</a:t>
            </a:r>
          </a:p>
          <a:p>
            <a:pPr lvl="1"/>
            <a:r>
              <a:rPr lang="en-US" sz="1600" dirty="0"/>
              <a:t>Single trials of SSRI monotherapy and lighter care management approaches will not be enough</a:t>
            </a:r>
          </a:p>
          <a:p>
            <a:pPr marL="398463" lvl="1" indent="0">
              <a:buNone/>
            </a:pPr>
            <a:endParaRPr lang="en-US" sz="1600" dirty="0"/>
          </a:p>
          <a:p>
            <a:r>
              <a:rPr lang="en-US" sz="2000" dirty="0"/>
              <a:t>Probably requires</a:t>
            </a:r>
          </a:p>
          <a:p>
            <a:pPr lvl="2"/>
            <a:r>
              <a:rPr lang="en-US" sz="1600" dirty="0"/>
              <a:t>Multiple trials, dose adjustments</a:t>
            </a:r>
          </a:p>
          <a:p>
            <a:pPr lvl="2"/>
            <a:r>
              <a:rPr lang="en-US" sz="1600" dirty="0"/>
              <a:t>Multiple modalities of treatment</a:t>
            </a:r>
          </a:p>
          <a:p>
            <a:pPr lvl="2"/>
            <a:r>
              <a:rPr lang="en-US" sz="1600" dirty="0"/>
              <a:t>Social support</a:t>
            </a:r>
          </a:p>
          <a:p>
            <a:pPr lvl="2"/>
            <a:r>
              <a:rPr lang="en-US" sz="1600" dirty="0"/>
              <a:t>Physical activity and self-care focus</a:t>
            </a:r>
          </a:p>
          <a:p>
            <a:pPr lvl="2"/>
            <a:r>
              <a:rPr lang="en-US" sz="1600" dirty="0"/>
              <a:t>Additional approaches:  behavioral activation, strengths focus, reframing </a:t>
            </a:r>
            <a:endParaRPr lang="en-US" dirty="0"/>
          </a:p>
          <a:p>
            <a:pPr lvl="1">
              <a:buNone/>
            </a:pPr>
            <a:endParaRPr lang="en-US" dirty="0"/>
          </a:p>
        </p:txBody>
      </p:sp>
      <p:sp>
        <p:nvSpPr>
          <p:cNvPr id="5" name="Slide Number Placeholder 3"/>
          <p:cNvSpPr>
            <a:spLocks noGrp="1"/>
          </p:cNvSpPr>
          <p:nvPr>
            <p:ph type="sldNum" sz="quarter" idx="12"/>
          </p:nvPr>
        </p:nvSpPr>
        <p:spPr>
          <a:xfrm>
            <a:off x="11582401" y="6501401"/>
            <a:ext cx="607193" cy="365125"/>
          </a:xfrm>
        </p:spPr>
        <p:txBody>
          <a:bodyPr/>
          <a:lstStyle/>
          <a:p>
            <a:fld id="{68CDBAF2-F266-C14C-8ABF-54B90D837FA3}" type="slidenum">
              <a:rPr lang="en-US" smtClean="0"/>
              <a:pPr/>
              <a:t>44</a:t>
            </a:fld>
            <a:endParaRPr lang="en-US" dirty="0"/>
          </a:p>
        </p:txBody>
      </p:sp>
    </p:spTree>
    <p:extLst>
      <p:ext uri="{BB962C8B-B14F-4D97-AF65-F5344CB8AC3E}">
        <p14:creationId xmlns:p14="http://schemas.microsoft.com/office/powerpoint/2010/main" val="740018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589" y="126170"/>
            <a:ext cx="10972800" cy="1143000"/>
          </a:xfrm>
        </p:spPr>
        <p:txBody>
          <a:bodyPr/>
          <a:lstStyle/>
          <a:p>
            <a:pPr algn="ctr"/>
            <a:r>
              <a:rPr lang="en-US" dirty="0"/>
              <a:t>Recommended Reading</a:t>
            </a:r>
          </a:p>
        </p:txBody>
      </p:sp>
      <p:sp>
        <p:nvSpPr>
          <p:cNvPr id="3" name="Content Placeholder 2"/>
          <p:cNvSpPr>
            <a:spLocks noGrp="1"/>
          </p:cNvSpPr>
          <p:nvPr>
            <p:ph idx="1"/>
          </p:nvPr>
        </p:nvSpPr>
        <p:spPr>
          <a:xfrm>
            <a:off x="633589" y="971081"/>
            <a:ext cx="10972800" cy="5245235"/>
          </a:xfrm>
        </p:spPr>
        <p:txBody>
          <a:bodyPr/>
          <a:lstStyle/>
          <a:p>
            <a:pPr>
              <a:spcBef>
                <a:spcPts val="0"/>
              </a:spcBef>
              <a:buNone/>
            </a:pPr>
            <a:endParaRPr lang="en-US" sz="1200" dirty="0"/>
          </a:p>
          <a:p>
            <a:pPr>
              <a:spcBef>
                <a:spcPts val="0"/>
              </a:spcBef>
              <a:buNone/>
            </a:pPr>
            <a:endParaRPr lang="en-US" sz="1200" dirty="0"/>
          </a:p>
          <a:p>
            <a:pPr>
              <a:spcBef>
                <a:spcPts val="0"/>
              </a:spcBef>
              <a:buNone/>
            </a:pPr>
            <a:r>
              <a:rPr lang="en-US" sz="1800" dirty="0"/>
              <a:t>Rector TS, </a:t>
            </a:r>
            <a:r>
              <a:rPr lang="en-US" sz="1800" dirty="0" err="1"/>
              <a:t>Adabag</a:t>
            </a:r>
            <a:r>
              <a:rPr lang="en-US" sz="1800" dirty="0"/>
              <a:t> S, Cunningham F, et al. Outcomes of </a:t>
            </a:r>
            <a:r>
              <a:rPr lang="en-US" sz="1800" dirty="0" err="1"/>
              <a:t>Citalopram</a:t>
            </a:r>
            <a:r>
              <a:rPr lang="en-US" sz="1800" dirty="0"/>
              <a:t> Dosage Risk Mitigation in a Veteran Population.</a:t>
            </a:r>
            <a:r>
              <a:rPr lang="pl-PL" sz="1800" dirty="0"/>
              <a:t> </a:t>
            </a:r>
            <a:r>
              <a:rPr lang="pl-PL" sz="1800" i="1" dirty="0"/>
              <a:t>Am J Psychiatry</a:t>
            </a:r>
            <a:r>
              <a:rPr lang="pl-PL" sz="1800" dirty="0"/>
              <a:t>. 2016 Sep 1;173(9):896-902.</a:t>
            </a:r>
            <a:endParaRPr lang="en-US" sz="1800" dirty="0"/>
          </a:p>
          <a:p>
            <a:pPr>
              <a:spcBef>
                <a:spcPts val="0"/>
              </a:spcBef>
              <a:buNone/>
            </a:pPr>
            <a:r>
              <a:rPr lang="en-US" sz="1800" dirty="0" err="1"/>
              <a:t>Leucht</a:t>
            </a:r>
            <a:r>
              <a:rPr lang="en-US" sz="1800" dirty="0"/>
              <a:t> S, </a:t>
            </a:r>
            <a:r>
              <a:rPr lang="en-US" sz="1800" dirty="0" err="1"/>
              <a:t>Cipriani</a:t>
            </a:r>
            <a:r>
              <a:rPr lang="en-US" sz="1800" dirty="0"/>
              <a:t> A, </a:t>
            </a:r>
            <a:r>
              <a:rPr lang="en-US" sz="1800" dirty="0" err="1"/>
              <a:t>Spineli</a:t>
            </a:r>
            <a:r>
              <a:rPr lang="en-US" sz="1800" dirty="0"/>
              <a:t> L, et al. Comparative efficacy and tolerability of 15 antipsychotic drugs in schizophrenia: a multiple-treatments meta-analysis. </a:t>
            </a:r>
            <a:r>
              <a:rPr lang="en-US" sz="1800" i="1" dirty="0"/>
              <a:t>Lancet</a:t>
            </a:r>
            <a:r>
              <a:rPr lang="en-US" sz="1800" dirty="0"/>
              <a:t>. 2013;382(9896):951-62. </a:t>
            </a:r>
          </a:p>
          <a:p>
            <a:pPr>
              <a:spcBef>
                <a:spcPts val="0"/>
              </a:spcBef>
              <a:buNone/>
            </a:pPr>
            <a:r>
              <a:rPr lang="en-US" sz="1800" dirty="0" err="1"/>
              <a:t>Curto</a:t>
            </a:r>
            <a:r>
              <a:rPr lang="en-US" sz="1800" dirty="0"/>
              <a:t> M, </a:t>
            </a:r>
            <a:r>
              <a:rPr lang="en-US" sz="1800" dirty="0" err="1"/>
              <a:t>Girardi</a:t>
            </a:r>
            <a:r>
              <a:rPr lang="en-US" sz="1800" dirty="0"/>
              <a:t> N, </a:t>
            </a:r>
            <a:r>
              <a:rPr lang="en-US" sz="1800" dirty="0" err="1"/>
              <a:t>Lionetto</a:t>
            </a:r>
            <a:r>
              <a:rPr lang="en-US" sz="1800" dirty="0"/>
              <a:t> L, et al. Systematic Review of </a:t>
            </a:r>
            <a:r>
              <a:rPr lang="en-US" sz="1800" dirty="0" err="1"/>
              <a:t>Clozapine</a:t>
            </a:r>
            <a:r>
              <a:rPr lang="en-US" sz="1800" dirty="0"/>
              <a:t> </a:t>
            </a:r>
            <a:r>
              <a:rPr lang="en-US" sz="1800" dirty="0" err="1"/>
              <a:t>Cardiotoxicity</a:t>
            </a:r>
            <a:r>
              <a:rPr lang="en-US" sz="1800" dirty="0"/>
              <a:t>. </a:t>
            </a:r>
            <a:r>
              <a:rPr lang="pl-PL" sz="1800" i="1" dirty="0"/>
              <a:t>Curr Psychiatry Rep</a:t>
            </a:r>
            <a:r>
              <a:rPr lang="pl-PL" sz="1800" dirty="0"/>
              <a:t>. 2016 Jul;18(7):68.</a:t>
            </a:r>
            <a:endParaRPr lang="en-US" sz="1800" dirty="0"/>
          </a:p>
          <a:p>
            <a:pPr lvl="0">
              <a:spcBef>
                <a:spcPts val="0"/>
              </a:spcBef>
              <a:buNone/>
            </a:pPr>
            <a:r>
              <a:rPr lang="en-US" sz="1800" dirty="0" err="1"/>
              <a:t>Lichtman</a:t>
            </a:r>
            <a:r>
              <a:rPr lang="en-US" sz="1800" dirty="0"/>
              <a:t> JH, </a:t>
            </a:r>
            <a:r>
              <a:rPr lang="en-US" sz="1800" dirty="0" err="1"/>
              <a:t>Froelicher</a:t>
            </a:r>
            <a:r>
              <a:rPr lang="en-US" sz="1800" dirty="0"/>
              <a:t> ES, Blumenthal JA, et al. Depression as a risk factor for poor prognosis among patients with acute coronary syndrome: systematic review and recommendations: a scientific statement from the American Heart Association. </a:t>
            </a:r>
            <a:r>
              <a:rPr lang="en-US" sz="1800" i="1" dirty="0"/>
              <a:t>Circulation.</a:t>
            </a:r>
            <a:r>
              <a:rPr lang="en-US" sz="1800" dirty="0"/>
              <a:t> 2014;129(12):1350-69.</a:t>
            </a:r>
          </a:p>
          <a:p>
            <a:pPr>
              <a:spcBef>
                <a:spcPts val="0"/>
              </a:spcBef>
              <a:buNone/>
            </a:pPr>
            <a:r>
              <a:rPr lang="en-US" sz="1800" dirty="0"/>
              <a:t>Beach SR, Celano CM, </a:t>
            </a:r>
            <a:r>
              <a:rPr lang="en-US" sz="1800" dirty="0" err="1"/>
              <a:t>Noseworthy</a:t>
            </a:r>
            <a:r>
              <a:rPr lang="en-US" sz="1800" dirty="0"/>
              <a:t> PA, et al. </a:t>
            </a:r>
            <a:r>
              <a:rPr lang="fr-FR" sz="1800" dirty="0" err="1"/>
              <a:t>QTc</a:t>
            </a:r>
            <a:r>
              <a:rPr lang="fr-FR" sz="1800" dirty="0"/>
              <a:t> prolongation, torsades de pointes, and </a:t>
            </a:r>
            <a:r>
              <a:rPr lang="fr-FR" sz="1800" dirty="0" err="1"/>
              <a:t>psychotropic</a:t>
            </a:r>
            <a:r>
              <a:rPr lang="fr-FR" sz="1800" dirty="0"/>
              <a:t> </a:t>
            </a:r>
            <a:r>
              <a:rPr lang="fr-FR" sz="1800" dirty="0" err="1"/>
              <a:t>medications</a:t>
            </a:r>
            <a:r>
              <a:rPr lang="fr-FR" sz="1800" dirty="0"/>
              <a:t>. </a:t>
            </a:r>
            <a:r>
              <a:rPr lang="en-US" sz="1800" i="1" dirty="0"/>
              <a:t>Psychosomatics</a:t>
            </a:r>
            <a:r>
              <a:rPr lang="en-US" sz="1800" dirty="0"/>
              <a:t>. 2013 Jan-Feb;54(1):1-13.</a:t>
            </a:r>
            <a:endParaRPr lang="en-US" sz="1800" b="1" dirty="0"/>
          </a:p>
          <a:p>
            <a:pPr>
              <a:spcBef>
                <a:spcPts val="0"/>
              </a:spcBef>
              <a:buNone/>
            </a:pPr>
            <a:r>
              <a:rPr lang="en-US" sz="1800" dirty="0"/>
              <a:t>Carney RM, </a:t>
            </a:r>
            <a:r>
              <a:rPr lang="en-US" sz="1800" dirty="0" err="1"/>
              <a:t>Freedland</a:t>
            </a:r>
            <a:r>
              <a:rPr lang="en-US" sz="1800" dirty="0"/>
              <a:t> KE, </a:t>
            </a:r>
            <a:r>
              <a:rPr lang="en-US" sz="1800" dirty="0" err="1"/>
              <a:t>Steinmeyer</a:t>
            </a:r>
            <a:r>
              <a:rPr lang="en-US" sz="1800" dirty="0"/>
              <a:t> BC, et al. Clinical predictors of depression treatment outcomes in patients with coronary heart disease. </a:t>
            </a:r>
            <a:r>
              <a:rPr lang="fr-FR" sz="1800" i="1" dirty="0"/>
              <a:t>J </a:t>
            </a:r>
            <a:r>
              <a:rPr lang="fr-FR" sz="1800" i="1" dirty="0" err="1"/>
              <a:t>Psychosom</a:t>
            </a:r>
            <a:r>
              <a:rPr lang="fr-FR" sz="1800" i="1" dirty="0"/>
              <a:t> </a:t>
            </a:r>
            <a:r>
              <a:rPr lang="fr-FR" sz="1800" i="1" dirty="0" err="1"/>
              <a:t>Res</a:t>
            </a:r>
            <a:r>
              <a:rPr lang="fr-FR" sz="1800" dirty="0"/>
              <a:t>. 2016 Sep;88:36-41.</a:t>
            </a:r>
          </a:p>
          <a:p>
            <a:pPr>
              <a:spcBef>
                <a:spcPts val="0"/>
              </a:spcBef>
              <a:buNone/>
            </a:pPr>
            <a:r>
              <a:rPr lang="en-US" sz="1800" dirty="0" err="1"/>
              <a:t>Angermann</a:t>
            </a:r>
            <a:r>
              <a:rPr lang="en-US" sz="1800" dirty="0"/>
              <a:t> CE, </a:t>
            </a:r>
            <a:r>
              <a:rPr lang="en-US" sz="1800" dirty="0" err="1"/>
              <a:t>Gelbrich</a:t>
            </a:r>
            <a:r>
              <a:rPr lang="en-US" sz="1800" dirty="0"/>
              <a:t> G, Stork S, et al. Effect of Escitalopram on All-Cause Mortality and Hospitalization in Patients With Heart Failure and Depression: The MOOD-HF Randomized Clinical Trial.</a:t>
            </a:r>
            <a:r>
              <a:rPr lang="en-US" sz="1800" b="1" dirty="0"/>
              <a:t> </a:t>
            </a:r>
            <a:r>
              <a:rPr lang="en-US" sz="1800" i="1" dirty="0"/>
              <a:t>JAMA. </a:t>
            </a:r>
            <a:r>
              <a:rPr lang="en-US" sz="1800" dirty="0"/>
              <a:t>2016 Jun 28;315(24):2683-93. </a:t>
            </a:r>
            <a:endParaRPr lang="en-US" sz="1800" b="1" dirty="0"/>
          </a:p>
          <a:p>
            <a:pPr>
              <a:spcBef>
                <a:spcPts val="0"/>
              </a:spcBef>
              <a:buFont typeface="Wingdings" charset="2"/>
              <a:buAutoNum type="arabicPeriod"/>
            </a:pPr>
            <a:endParaRPr lang="fr-FR" sz="1200" dirty="0"/>
          </a:p>
          <a:p>
            <a:pPr>
              <a:spcBef>
                <a:spcPts val="0"/>
              </a:spcBef>
              <a:buFont typeface="Wingdings" charset="2"/>
              <a:buAutoNum type="arabicPeriod"/>
            </a:pPr>
            <a:endParaRPr lang="en-US" sz="1200" b="1" dirty="0"/>
          </a:p>
          <a:p>
            <a:pPr>
              <a:spcBef>
                <a:spcPts val="0"/>
              </a:spcBef>
              <a:buFont typeface="Wingdings" charset="2"/>
              <a:buAutoNum type="arabicPeriod"/>
            </a:pPr>
            <a:endParaRPr lang="en-US" sz="1200" dirty="0"/>
          </a:p>
          <a:p>
            <a:pPr>
              <a:spcBef>
                <a:spcPts val="0"/>
              </a:spcBef>
              <a:buAutoNum type="arabicPeriod"/>
            </a:pPr>
            <a:endParaRPr lang="en-US" sz="1200" dirty="0"/>
          </a:p>
          <a:p>
            <a:pPr>
              <a:spcBef>
                <a:spcPts val="0"/>
              </a:spcBef>
              <a:buNone/>
            </a:pPr>
            <a:endParaRPr lang="en-US" sz="12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45</a:t>
            </a:fld>
            <a:endParaRPr lang="en-US" dirty="0"/>
          </a:p>
        </p:txBody>
      </p:sp>
    </p:spTree>
    <p:extLst>
      <p:ext uri="{BB962C8B-B14F-4D97-AF65-F5344CB8AC3E}">
        <p14:creationId xmlns:p14="http://schemas.microsoft.com/office/powerpoint/2010/main" val="1068311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4036"/>
          </a:xfrm>
        </p:spPr>
        <p:txBody>
          <a:bodyPr/>
          <a:lstStyle/>
          <a:p>
            <a:pPr algn="ctr"/>
            <a:r>
              <a:rPr lang="en-US" dirty="0"/>
              <a:t> All References</a:t>
            </a:r>
          </a:p>
        </p:txBody>
      </p:sp>
      <p:sp>
        <p:nvSpPr>
          <p:cNvPr id="3" name="Content Placeholder 2"/>
          <p:cNvSpPr>
            <a:spLocks noGrp="1"/>
          </p:cNvSpPr>
          <p:nvPr>
            <p:ph idx="1"/>
          </p:nvPr>
        </p:nvSpPr>
        <p:spPr>
          <a:xfrm>
            <a:off x="200526" y="1018674"/>
            <a:ext cx="11758863" cy="5564688"/>
          </a:xfrm>
        </p:spPr>
        <p:txBody>
          <a:bodyPr/>
          <a:lstStyle/>
          <a:p>
            <a:pPr algn="just"/>
            <a:r>
              <a:rPr lang="en-US" sz="1200" dirty="0" err="1"/>
              <a:t>Angermann</a:t>
            </a:r>
            <a:r>
              <a:rPr lang="en-US" sz="1200" dirty="0"/>
              <a:t> CE, </a:t>
            </a:r>
            <a:r>
              <a:rPr lang="en-US" sz="1200" dirty="0" err="1"/>
              <a:t>Gelbrich</a:t>
            </a:r>
            <a:r>
              <a:rPr lang="en-US" sz="1200" dirty="0"/>
              <a:t> G, Stork S, et al. Effect of Escitalopram on All-Cause Mortality and Hospitalization in Patients With Heart Failure and Depression: The MOOD-HF Randomized Clinical Trial.</a:t>
            </a:r>
            <a:r>
              <a:rPr lang="en-US" sz="1200" b="1" dirty="0"/>
              <a:t> </a:t>
            </a:r>
            <a:r>
              <a:rPr lang="en-US" sz="1200" i="1" dirty="0"/>
              <a:t>JAMA. </a:t>
            </a:r>
            <a:r>
              <a:rPr lang="en-US" sz="1200" dirty="0"/>
              <a:t>2016 Jun 28;315(24):2683-93. </a:t>
            </a:r>
          </a:p>
          <a:p>
            <a:pPr algn="just"/>
            <a:r>
              <a:rPr lang="en-US" sz="1200" dirty="0"/>
              <a:t>Austin J, Yi K, </a:t>
            </a:r>
            <a:r>
              <a:rPr lang="en-US" sz="1200" dirty="0" err="1"/>
              <a:t>Agius</a:t>
            </a:r>
            <a:r>
              <a:rPr lang="en-US" sz="1200" dirty="0"/>
              <a:t> M, et al: The impact of guidance on citalopram's effects on the QT period on the practice of clinicians. </a:t>
            </a:r>
            <a:r>
              <a:rPr lang="en-US" sz="1200" dirty="0" err="1"/>
              <a:t>Psychiatr</a:t>
            </a:r>
            <a:r>
              <a:rPr lang="en-US" sz="1200" dirty="0"/>
              <a:t> </a:t>
            </a:r>
            <a:r>
              <a:rPr lang="en-US" sz="1200" dirty="0" err="1"/>
              <a:t>Danub</a:t>
            </a:r>
            <a:r>
              <a:rPr lang="en-US" sz="1200" dirty="0"/>
              <a:t>. 2014;26 </a:t>
            </a:r>
            <a:r>
              <a:rPr lang="en-US" sz="1200" dirty="0" err="1"/>
              <a:t>Suppl</a:t>
            </a:r>
            <a:r>
              <a:rPr lang="en-US" sz="1200" dirty="0"/>
              <a:t> 1:226-30.</a:t>
            </a:r>
          </a:p>
          <a:p>
            <a:pPr algn="just"/>
            <a:r>
              <a:rPr lang="en-US" sz="1200" dirty="0"/>
              <a:t>Beach SR, et al. </a:t>
            </a:r>
            <a:r>
              <a:rPr lang="en-US" sz="1200" dirty="0" err="1"/>
              <a:t>QTc</a:t>
            </a:r>
            <a:r>
              <a:rPr lang="en-US" sz="1200" dirty="0"/>
              <a:t> prolongation, </a:t>
            </a:r>
            <a:r>
              <a:rPr lang="en-US" sz="1200" dirty="0" err="1"/>
              <a:t>torsades</a:t>
            </a:r>
            <a:r>
              <a:rPr lang="en-US" sz="1200" dirty="0"/>
              <a:t> de pointes and psychotropic medications. Psychosomatics. 2013 Jan-Feb;54(1):1-13.</a:t>
            </a:r>
          </a:p>
          <a:p>
            <a:pPr algn="just"/>
            <a:r>
              <a:rPr lang="en-US" sz="1200" dirty="0" err="1"/>
              <a:t>Barbui</a:t>
            </a:r>
            <a:r>
              <a:rPr lang="en-US" sz="1200" dirty="0"/>
              <a:t> C, </a:t>
            </a:r>
            <a:r>
              <a:rPr lang="en-US" sz="1200" dirty="0" err="1"/>
              <a:t>Bighelli</a:t>
            </a:r>
            <a:r>
              <a:rPr lang="en-US" sz="1200" dirty="0"/>
              <a:t> I, </a:t>
            </a:r>
            <a:r>
              <a:rPr lang="en-US" sz="1200" dirty="0" err="1"/>
              <a:t>Carra</a:t>
            </a:r>
            <a:r>
              <a:rPr lang="en-US" sz="1200" dirty="0"/>
              <a:t> G, et al. Antipsychotic Dose Mediates the Association between Polypharmacy and Corrected QT Interval. </a:t>
            </a:r>
            <a:r>
              <a:rPr lang="en-US" sz="1200" dirty="0" err="1"/>
              <a:t>PLoS</a:t>
            </a:r>
            <a:r>
              <a:rPr lang="en-US" sz="1200" dirty="0"/>
              <a:t> One. 2016 Feb 3;11(2):e0148212.</a:t>
            </a:r>
          </a:p>
          <a:p>
            <a:pPr algn="just"/>
            <a:r>
              <a:rPr lang="en-US" sz="1200" dirty="0"/>
              <a:t>Carney RM, Freedland KE, </a:t>
            </a:r>
            <a:r>
              <a:rPr lang="en-US" sz="1200" dirty="0" err="1"/>
              <a:t>Steinmeyer</a:t>
            </a:r>
            <a:r>
              <a:rPr lang="en-US" sz="1200" dirty="0"/>
              <a:t> BC, et al. Clinical predictors of depression treatment outcomes in patients with coronary heart disease. J </a:t>
            </a:r>
            <a:r>
              <a:rPr lang="en-US" sz="1200" dirty="0" err="1"/>
              <a:t>Psychosom</a:t>
            </a:r>
            <a:r>
              <a:rPr lang="en-US" sz="1200" dirty="0"/>
              <a:t> Res. 2016 Sep;88:36-41.</a:t>
            </a:r>
          </a:p>
          <a:p>
            <a:pPr algn="just"/>
            <a:r>
              <a:rPr lang="en-US" sz="1200" dirty="0"/>
              <a:t>Castro VM, et al. QT interval and antidepressant use: a cross sectional study of electronic health records. BMJ. 2013 Jan 29;346:f288. </a:t>
            </a:r>
          </a:p>
          <a:p>
            <a:pPr algn="just"/>
            <a:r>
              <a:rPr lang="en-US" sz="1200" dirty="0" err="1"/>
              <a:t>Celano</a:t>
            </a:r>
            <a:r>
              <a:rPr lang="en-US" sz="1200" dirty="0"/>
              <a:t> CM, </a:t>
            </a:r>
            <a:r>
              <a:rPr lang="en-US" sz="1200" dirty="0" err="1"/>
              <a:t>Mastromauro</a:t>
            </a:r>
            <a:r>
              <a:rPr lang="en-US" sz="1200" dirty="0"/>
              <a:t> CA, </a:t>
            </a:r>
            <a:r>
              <a:rPr lang="en-US" sz="1200" dirty="0" err="1"/>
              <a:t>Lenihan</a:t>
            </a:r>
            <a:r>
              <a:rPr lang="en-US" sz="1200" dirty="0"/>
              <a:t> EC, </a:t>
            </a:r>
            <a:r>
              <a:rPr lang="en-US" sz="1200" dirty="0" err="1"/>
              <a:t>Januzzi</a:t>
            </a:r>
            <a:r>
              <a:rPr lang="en-US" sz="1200" dirty="0"/>
              <a:t> JL, </a:t>
            </a:r>
            <a:r>
              <a:rPr lang="en-US" sz="1200" dirty="0" err="1"/>
              <a:t>Rollman</a:t>
            </a:r>
            <a:r>
              <a:rPr lang="en-US" sz="1200" dirty="0"/>
              <a:t> BL, Huffman JC. Association of baseline anxiety with depression persistence at 6 months in patients with acute cardiac illness. </a:t>
            </a:r>
            <a:r>
              <a:rPr lang="en-US" sz="1200" dirty="0" err="1"/>
              <a:t>Psychosom</a:t>
            </a:r>
            <a:r>
              <a:rPr lang="en-US" sz="1200" dirty="0"/>
              <a:t> Med. 2012;74(1):93-9.</a:t>
            </a:r>
          </a:p>
          <a:p>
            <a:pPr lvl="0" algn="just"/>
            <a:r>
              <a:rPr lang="en-US" sz="1200" kern="1800" dirty="0">
                <a:ea typeface="Times New Roman"/>
                <a:cs typeface="Times New Roman"/>
              </a:rPr>
              <a:t>Cleland J. Depression associated with 5-fold increased mortality risk in heart failure patients.  Presented at Second World Congress on Acute Heart Failure,</a:t>
            </a:r>
            <a:r>
              <a:rPr lang="en-US" sz="1200" dirty="0">
                <a:solidFill>
                  <a:srgbClr val="222222"/>
                </a:solidFill>
                <a:ea typeface="Calibri"/>
                <a:cs typeface="Times New Roman"/>
              </a:rPr>
              <a:t> Seville, Spain, May 23, 2015.</a:t>
            </a:r>
            <a:r>
              <a:rPr lang="en-US" sz="1200" cap="all" dirty="0">
                <a:solidFill>
                  <a:srgbClr val="222222"/>
                </a:solidFill>
                <a:ea typeface="Calibri"/>
                <a:cs typeface="Times New Roman"/>
              </a:rPr>
              <a:t> </a:t>
            </a:r>
            <a:endParaRPr lang="en-US" sz="1200" dirty="0"/>
          </a:p>
          <a:p>
            <a:pPr algn="just"/>
            <a:r>
              <a:rPr lang="en-US" sz="1200" dirty="0" err="1"/>
              <a:t>Curto</a:t>
            </a:r>
            <a:r>
              <a:rPr lang="en-US" sz="1200" dirty="0"/>
              <a:t> M, Girardi N, </a:t>
            </a:r>
            <a:r>
              <a:rPr lang="en-US" sz="1200" dirty="0" err="1"/>
              <a:t>Lionetto</a:t>
            </a:r>
            <a:r>
              <a:rPr lang="en-US" sz="1200" dirty="0"/>
              <a:t> L, et al. Systematic Review of Clozapine Cardiotoxicity. </a:t>
            </a:r>
            <a:r>
              <a:rPr lang="en-US" sz="1200" dirty="0" err="1"/>
              <a:t>Curr</a:t>
            </a:r>
            <a:r>
              <a:rPr lang="en-US" sz="1200" dirty="0"/>
              <a:t> Psychiatry Rep. 2016 Jul;18(7):68. </a:t>
            </a:r>
          </a:p>
          <a:p>
            <a:pPr algn="just"/>
            <a:r>
              <a:rPr lang="en-US" sz="1200" dirty="0" err="1"/>
              <a:t>Drye</a:t>
            </a:r>
            <a:r>
              <a:rPr lang="en-US" sz="1200" dirty="0"/>
              <a:t> LT, </a:t>
            </a:r>
            <a:r>
              <a:rPr lang="en-US" sz="1200" dirty="0" err="1"/>
              <a:t>Spragg</a:t>
            </a:r>
            <a:r>
              <a:rPr lang="en-US" sz="1200" dirty="0"/>
              <a:t> D, </a:t>
            </a:r>
            <a:r>
              <a:rPr lang="en-US" sz="1200" dirty="0" err="1"/>
              <a:t>Devanand</a:t>
            </a:r>
            <a:r>
              <a:rPr lang="en-US" sz="1200" dirty="0"/>
              <a:t> DP, et al: Changes in </a:t>
            </a:r>
            <a:r>
              <a:rPr lang="en-US" sz="1200" dirty="0" err="1"/>
              <a:t>QTc</a:t>
            </a:r>
            <a:r>
              <a:rPr lang="en-US" sz="1200" dirty="0"/>
              <a:t> interval in the citalopram for agitation in Alzheimer's disease (</a:t>
            </a:r>
            <a:r>
              <a:rPr lang="en-US" sz="1200" dirty="0" err="1"/>
              <a:t>CitAD</a:t>
            </a:r>
            <a:r>
              <a:rPr lang="en-US" sz="1200" dirty="0"/>
              <a:t>) randomized trial. </a:t>
            </a:r>
            <a:r>
              <a:rPr lang="en-US" sz="1200" dirty="0" err="1"/>
              <a:t>PLoS</a:t>
            </a:r>
            <a:r>
              <a:rPr lang="en-US" sz="1200" dirty="0"/>
              <a:t> One. 2014;9(6):e98426.</a:t>
            </a:r>
          </a:p>
          <a:p>
            <a:pPr algn="just"/>
            <a:r>
              <a:rPr lang="en-US" sz="1200" dirty="0"/>
              <a:t>Ferrari AJ, </a:t>
            </a:r>
            <a:r>
              <a:rPr lang="en-US" sz="1200" dirty="0" err="1"/>
              <a:t>Charlson</a:t>
            </a:r>
            <a:r>
              <a:rPr lang="en-US" sz="1200" dirty="0"/>
              <a:t> FJ, Norman RE, et al. Burden of Depressive Disorders by Country, Sex, Age, and Year: Findings from the Global Burden of Disease Study 2010. Hay PJ, ed. </a:t>
            </a:r>
            <a:r>
              <a:rPr lang="en-US" sz="1200" dirty="0" err="1"/>
              <a:t>PLoS</a:t>
            </a:r>
            <a:r>
              <a:rPr lang="en-US" sz="1200" dirty="0"/>
              <a:t> Medicine. 2013;10(11):e1001547. </a:t>
            </a:r>
          </a:p>
          <a:p>
            <a:pPr algn="just"/>
            <a:r>
              <a:rPr lang="en-US" sz="1200" dirty="0" err="1">
                <a:ea typeface="Calibri"/>
                <a:cs typeface="Times New Roman"/>
              </a:rPr>
              <a:t>Frasure</a:t>
            </a:r>
            <a:r>
              <a:rPr lang="en-US" sz="1200" dirty="0">
                <a:ea typeface="Calibri"/>
                <a:cs typeface="Times New Roman"/>
              </a:rPr>
              <a:t>-Smith N, </a:t>
            </a:r>
            <a:r>
              <a:rPr lang="en-US" sz="1200" dirty="0" err="1">
                <a:ea typeface="Calibri"/>
                <a:cs typeface="Times New Roman"/>
              </a:rPr>
              <a:t>Lesperance</a:t>
            </a:r>
            <a:r>
              <a:rPr lang="en-US" sz="1200" dirty="0">
                <a:ea typeface="Calibri"/>
                <a:cs typeface="Times New Roman"/>
              </a:rPr>
              <a:t> F, </a:t>
            </a:r>
            <a:r>
              <a:rPr lang="en-US" sz="1200" dirty="0" err="1">
                <a:ea typeface="Calibri"/>
                <a:cs typeface="Times New Roman"/>
              </a:rPr>
              <a:t>Talajic</a:t>
            </a:r>
            <a:r>
              <a:rPr lang="en-US" sz="1200" dirty="0">
                <a:ea typeface="Calibri"/>
                <a:cs typeface="Times New Roman"/>
              </a:rPr>
              <a:t> M. </a:t>
            </a:r>
            <a:r>
              <a:rPr lang="en-US" sz="1200" dirty="0"/>
              <a:t>Depression following myocardial infarction. Impact on 6-month survival. </a:t>
            </a:r>
            <a:r>
              <a:rPr lang="en-US" sz="1200" i="1" dirty="0"/>
              <a:t>JAMA</a:t>
            </a:r>
            <a:r>
              <a:rPr lang="en-US" sz="1200" dirty="0"/>
              <a:t>. 1993;270(15):1819-25.</a:t>
            </a:r>
          </a:p>
          <a:p>
            <a:pPr algn="just"/>
            <a:r>
              <a:rPr lang="en-US" sz="1200" dirty="0" err="1">
                <a:ea typeface="Calibri"/>
                <a:cs typeface="Times New Roman"/>
              </a:rPr>
              <a:t>Frasure</a:t>
            </a:r>
            <a:r>
              <a:rPr lang="en-US" sz="1200" dirty="0">
                <a:ea typeface="Calibri"/>
                <a:cs typeface="Times New Roman"/>
              </a:rPr>
              <a:t>-Smith N, </a:t>
            </a:r>
            <a:r>
              <a:rPr lang="en-US" sz="1200" dirty="0" err="1">
                <a:ea typeface="Calibri"/>
                <a:cs typeface="Times New Roman"/>
              </a:rPr>
              <a:t>Lesperance</a:t>
            </a:r>
            <a:r>
              <a:rPr lang="en-US" sz="1200" dirty="0">
                <a:ea typeface="Calibri"/>
                <a:cs typeface="Times New Roman"/>
              </a:rPr>
              <a:t> F, </a:t>
            </a:r>
            <a:r>
              <a:rPr lang="en-US" sz="1200" dirty="0" err="1">
                <a:ea typeface="Calibri"/>
                <a:cs typeface="Times New Roman"/>
              </a:rPr>
              <a:t>Talajic</a:t>
            </a:r>
            <a:r>
              <a:rPr lang="en-US" sz="1200" dirty="0">
                <a:ea typeface="Calibri"/>
                <a:cs typeface="Times New Roman"/>
              </a:rPr>
              <a:t> M.  </a:t>
            </a:r>
            <a:r>
              <a:rPr lang="en-US" sz="1200" dirty="0"/>
              <a:t>Depression and 18-month prognosis after myocardial infarction. </a:t>
            </a:r>
            <a:r>
              <a:rPr lang="en-US" sz="1200" i="1" dirty="0"/>
              <a:t>Circulation</a:t>
            </a:r>
            <a:r>
              <a:rPr lang="en-US" sz="1200" dirty="0"/>
              <a:t>. 1995 Feb 15;91(4):999-1005.</a:t>
            </a:r>
          </a:p>
          <a:p>
            <a:pPr algn="just"/>
            <a:r>
              <a:rPr lang="en-US" sz="1200" dirty="0"/>
              <a:t>Freedland KE, </a:t>
            </a:r>
            <a:r>
              <a:rPr lang="en-US" sz="1200" dirty="0" err="1"/>
              <a:t>Hesseler</a:t>
            </a:r>
            <a:r>
              <a:rPr lang="en-US" sz="1200" dirty="0"/>
              <a:t> MJ, Carney RM, et al. Major Depression and Long-Term Survival of Patients With Heart Failure. </a:t>
            </a:r>
            <a:r>
              <a:rPr lang="en-US" sz="1200" i="1" dirty="0" err="1">
                <a:hlinkClick r:id="rId2" tooltip="Psychosomatic medicine."/>
              </a:rPr>
              <a:t>Psychosom</a:t>
            </a:r>
            <a:r>
              <a:rPr lang="en-US" sz="1200" i="1" dirty="0">
                <a:hlinkClick r:id="rId2" tooltip="Psychosomatic medicine."/>
              </a:rPr>
              <a:t> Med.</a:t>
            </a:r>
            <a:r>
              <a:rPr lang="en-US" sz="1200" dirty="0"/>
              <a:t> 2016 May 16. </a:t>
            </a:r>
          </a:p>
          <a:p>
            <a:pPr algn="just"/>
            <a:r>
              <a:rPr lang="en-US" sz="1200" dirty="0" err="1"/>
              <a:t>Freudenreich</a:t>
            </a:r>
            <a:r>
              <a:rPr lang="en-US" sz="1200" dirty="0"/>
              <a:t> O. Clozapine-induced myocarditis: prescribe safely but do prescribe. </a:t>
            </a:r>
            <a:r>
              <a:rPr lang="en-US" sz="1200" dirty="0" err="1"/>
              <a:t>Acta</a:t>
            </a:r>
            <a:r>
              <a:rPr lang="en-US" sz="1200" dirty="0"/>
              <a:t> </a:t>
            </a:r>
            <a:r>
              <a:rPr lang="en-US" sz="1200" dirty="0" err="1"/>
              <a:t>Psychiatr</a:t>
            </a:r>
            <a:r>
              <a:rPr lang="en-US" sz="1200" dirty="0"/>
              <a:t> Scand. 2015 Oct;132(4):240-1.</a:t>
            </a:r>
          </a:p>
          <a:p>
            <a:pPr algn="just"/>
            <a:r>
              <a:rPr lang="en-US" sz="1200" dirty="0"/>
              <a:t>Friesen KJ, Bugden SC: The effectiveness and limitations of regulatory warnings for the safe prescribing of citalopram. Drug </a:t>
            </a:r>
            <a:r>
              <a:rPr lang="en-US" sz="1200" dirty="0" err="1"/>
              <a:t>Healthc</a:t>
            </a:r>
            <a:r>
              <a:rPr lang="en-US" sz="1200" dirty="0"/>
              <a:t> Patient </a:t>
            </a:r>
            <a:r>
              <a:rPr lang="en-US" sz="1200" dirty="0" err="1"/>
              <a:t>Saf</a:t>
            </a:r>
            <a:r>
              <a:rPr lang="en-US" sz="1200" dirty="0"/>
              <a:t>. 2015;7:139-45.</a:t>
            </a:r>
          </a:p>
          <a:p>
            <a:pPr algn="just"/>
            <a:r>
              <a:rPr lang="en-US" sz="1200" dirty="0" err="1"/>
              <a:t>Gerlach</a:t>
            </a:r>
            <a:r>
              <a:rPr lang="en-US" sz="1200" dirty="0"/>
              <a:t> LB, Kales HC, </a:t>
            </a:r>
            <a:r>
              <a:rPr lang="en-US" sz="1200" dirty="0" err="1"/>
              <a:t>Maust</a:t>
            </a:r>
            <a:r>
              <a:rPr lang="en-US" sz="1200" dirty="0"/>
              <a:t> DT, et al: Unintended Consequences of Adjusting Citalopram Prescriptions Following the 2011 FDA Warning. Am J </a:t>
            </a:r>
            <a:r>
              <a:rPr lang="en-US" sz="1200" dirty="0" err="1"/>
              <a:t>Geriatr</a:t>
            </a:r>
            <a:r>
              <a:rPr lang="en-US" sz="1200" dirty="0"/>
              <a:t> Psychiatry. 2016.</a:t>
            </a:r>
          </a:p>
          <a:p>
            <a:pPr algn="just"/>
            <a:r>
              <a:rPr lang="en-US" sz="1200" dirty="0" err="1"/>
              <a:t>Girardin</a:t>
            </a:r>
            <a:r>
              <a:rPr lang="en-US" sz="1200" dirty="0"/>
              <a:t> FR, </a:t>
            </a:r>
            <a:r>
              <a:rPr lang="en-US" sz="1200" dirty="0" err="1"/>
              <a:t>Gex-Fabry</a:t>
            </a:r>
            <a:r>
              <a:rPr lang="en-US" sz="1200" dirty="0"/>
              <a:t> M, </a:t>
            </a:r>
            <a:r>
              <a:rPr lang="en-US" sz="1200" dirty="0" err="1"/>
              <a:t>Berney</a:t>
            </a:r>
            <a:r>
              <a:rPr lang="en-US" sz="1200" dirty="0"/>
              <a:t> P, et al: Drug-induced long QT in adult psychiatric inpatients: the 5-year cross-sectional ECG Screening Outcome in Psychiatry study. Am J Psychiatry. 2013;170(12):1468-76.</a:t>
            </a:r>
          </a:p>
          <a:p>
            <a:pPr lvl="0" algn="just"/>
            <a:r>
              <a:rPr lang="en-US" sz="1200" dirty="0" err="1"/>
              <a:t>Gustad</a:t>
            </a:r>
            <a:r>
              <a:rPr lang="en-US" sz="1200" dirty="0"/>
              <a:t> LT, </a:t>
            </a:r>
            <a:r>
              <a:rPr lang="en-US" sz="1200" dirty="0" err="1"/>
              <a:t>Laugsand</a:t>
            </a:r>
            <a:r>
              <a:rPr lang="en-US" sz="1200" dirty="0"/>
              <a:t> LE, </a:t>
            </a:r>
            <a:r>
              <a:rPr lang="en-US" sz="1200" dirty="0" err="1"/>
              <a:t>Janszky</a:t>
            </a:r>
            <a:r>
              <a:rPr lang="en-US" sz="1200" dirty="0"/>
              <a:t> I, Dalen H, </a:t>
            </a:r>
            <a:r>
              <a:rPr lang="en-US" sz="1200" dirty="0" err="1"/>
              <a:t>Bjerkeset</a:t>
            </a:r>
            <a:r>
              <a:rPr lang="en-US" sz="1200" dirty="0"/>
              <a:t> O. Symptoms of anxiety and depression and risk of heart failure: the HUNT Study. </a:t>
            </a:r>
            <a:r>
              <a:rPr lang="en-US" sz="1200" i="1" dirty="0"/>
              <a:t>European Journal of Heart Failure</a:t>
            </a:r>
            <a:r>
              <a:rPr lang="en-US" sz="1200" dirty="0"/>
              <a:t>. 2014;16(8):861-870.</a:t>
            </a:r>
          </a:p>
          <a:p>
            <a:pPr algn="just"/>
            <a:r>
              <a:rPr lang="en-US" sz="1200" dirty="0" err="1"/>
              <a:t>Hasin</a:t>
            </a:r>
            <a:r>
              <a:rPr lang="en-US" sz="1200" dirty="0"/>
              <a:t> DS, Goodwin RD, Stinson FS, Grant BF. Epidemiology of major depressive disorder: results from the National Epidemiologic Survey on Alcoholism and Related Conditions. Arch Gen Psychiatry. 2005;62(10):1097-106</a:t>
            </a:r>
          </a:p>
        </p:txBody>
      </p:sp>
      <p:sp>
        <p:nvSpPr>
          <p:cNvPr id="4" name="Slide Number Placeholder 3"/>
          <p:cNvSpPr>
            <a:spLocks noGrp="1"/>
          </p:cNvSpPr>
          <p:nvPr>
            <p:ph type="sldNum" sz="quarter" idx="12"/>
          </p:nvPr>
        </p:nvSpPr>
        <p:spPr/>
        <p:txBody>
          <a:bodyPr/>
          <a:lstStyle/>
          <a:p>
            <a:fld id="{68CDBAF2-F266-C14C-8ABF-54B90D837FA3}" type="slidenum">
              <a:rPr lang="en-US" smtClean="0"/>
              <a:pPr/>
              <a:t>46</a:t>
            </a:fld>
            <a:endParaRPr lang="en-US" dirty="0"/>
          </a:p>
        </p:txBody>
      </p:sp>
    </p:spTree>
    <p:extLst>
      <p:ext uri="{BB962C8B-B14F-4D97-AF65-F5344CB8AC3E}">
        <p14:creationId xmlns:p14="http://schemas.microsoft.com/office/powerpoint/2010/main" val="3617983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52057"/>
          </a:xfrm>
        </p:spPr>
        <p:txBody>
          <a:bodyPr/>
          <a:lstStyle/>
          <a:p>
            <a:pPr algn="ctr"/>
            <a:r>
              <a:rPr lang="en-US" dirty="0"/>
              <a:t>All References</a:t>
            </a:r>
          </a:p>
        </p:txBody>
      </p:sp>
      <p:sp>
        <p:nvSpPr>
          <p:cNvPr id="3" name="Content Placeholder 2"/>
          <p:cNvSpPr>
            <a:spLocks noGrp="1"/>
          </p:cNvSpPr>
          <p:nvPr>
            <p:ph idx="1"/>
          </p:nvPr>
        </p:nvSpPr>
        <p:spPr>
          <a:xfrm>
            <a:off x="232610" y="794084"/>
            <a:ext cx="11758863" cy="5789278"/>
          </a:xfrm>
        </p:spPr>
        <p:txBody>
          <a:bodyPr/>
          <a:lstStyle/>
          <a:p>
            <a:pPr algn="just"/>
            <a:r>
              <a:rPr lang="fr-FR" sz="1200" dirty="0"/>
              <a:t>Hess CN, Wang TY, </a:t>
            </a:r>
            <a:r>
              <a:rPr lang="fr-FR" sz="1200" dirty="0" err="1"/>
              <a:t>McCoy</a:t>
            </a:r>
            <a:r>
              <a:rPr lang="fr-FR" sz="1200" dirty="0"/>
              <a:t> LA, et al. </a:t>
            </a:r>
            <a:r>
              <a:rPr lang="en-US" sz="1200" dirty="0"/>
              <a:t>Unplanned Inpatient and Observation </a:t>
            </a:r>
            <a:r>
              <a:rPr lang="en-US" sz="1200" dirty="0" err="1"/>
              <a:t>Rehospitalizations</a:t>
            </a:r>
            <a:r>
              <a:rPr lang="en-US" sz="1200" dirty="0"/>
              <a:t> After Acute Myocardial Infarction: Insights From the Treatment With Adenosine Diphosphate Receptor Inhibitors: Longitudinal Assessment of Treatment Patterns and Events After Acute Coronary Syndrome (TRANSLATE-ACS) Study. </a:t>
            </a:r>
            <a:r>
              <a:rPr lang="en-US" sz="1200" i="1" dirty="0"/>
              <a:t>Circulation</a:t>
            </a:r>
            <a:r>
              <a:rPr lang="en-US" sz="1200" dirty="0"/>
              <a:t>. 2016 Feb 2;133(5):493-501. </a:t>
            </a:r>
          </a:p>
          <a:p>
            <a:pPr algn="just"/>
            <a:r>
              <a:rPr lang="en-US" sz="1200" dirty="0"/>
              <a:t>Howland RH. </a:t>
            </a:r>
            <a:r>
              <a:rPr lang="en-US" sz="1200" dirty="0" err="1"/>
              <a:t>QTc</a:t>
            </a:r>
            <a:r>
              <a:rPr lang="en-US" sz="1200" dirty="0"/>
              <a:t> prolongation and haloperidol: just how risky is this drug? Psychosomatics. 2014 Nov-Dec;55(6):741-2. </a:t>
            </a:r>
          </a:p>
          <a:p>
            <a:pPr algn="just"/>
            <a:r>
              <a:rPr lang="en-US" sz="1200" dirty="0"/>
              <a:t>Jiang W, </a:t>
            </a:r>
            <a:r>
              <a:rPr lang="en-US" sz="1200" dirty="0" err="1"/>
              <a:t>Oken</a:t>
            </a:r>
            <a:r>
              <a:rPr lang="en-US" sz="1200" dirty="0"/>
              <a:t> H, </a:t>
            </a:r>
            <a:r>
              <a:rPr lang="en-US" sz="1200" dirty="0" err="1"/>
              <a:t>Fiuzat</a:t>
            </a:r>
            <a:r>
              <a:rPr lang="en-US" sz="1200" dirty="0"/>
              <a:t> M, et al. Plasma omega-3 polyunsaturated fatty acids and survival in patients with chronic heart failure and major depressive disorder. J </a:t>
            </a:r>
            <a:r>
              <a:rPr lang="en-US" sz="1200" dirty="0" err="1"/>
              <a:t>Cardiovasc</a:t>
            </a:r>
            <a:r>
              <a:rPr lang="en-US" sz="1200" dirty="0"/>
              <a:t> </a:t>
            </a:r>
            <a:r>
              <a:rPr lang="en-US" sz="1200" dirty="0" err="1"/>
              <a:t>Transl</a:t>
            </a:r>
            <a:r>
              <a:rPr lang="en-US" sz="1200" dirty="0"/>
              <a:t> Res. 2012;5(1):92-9.</a:t>
            </a:r>
          </a:p>
          <a:p>
            <a:pPr algn="just"/>
            <a:r>
              <a:rPr lang="en-US" sz="1200" dirty="0"/>
              <a:t>Kessler RC, Berglund P, </a:t>
            </a:r>
            <a:r>
              <a:rPr lang="en-US" sz="1200" dirty="0" err="1"/>
              <a:t>Demler</a:t>
            </a:r>
            <a:r>
              <a:rPr lang="en-US" sz="1200" dirty="0"/>
              <a:t> O, et al. The epidemiology of major depressive disorder: results from the National Comorbidity Survey Replication (NCS-R). JAMA .2003;289(23):3095-105.</a:t>
            </a:r>
          </a:p>
          <a:p>
            <a:pPr algn="just"/>
            <a:r>
              <a:rPr lang="en-US" sz="1200" dirty="0" err="1"/>
              <a:t>Leucht</a:t>
            </a:r>
            <a:r>
              <a:rPr lang="en-US" sz="1200" dirty="0"/>
              <a:t> S, Cipriani A, </a:t>
            </a:r>
            <a:r>
              <a:rPr lang="en-US" sz="1200" dirty="0" err="1"/>
              <a:t>Spineli</a:t>
            </a:r>
            <a:r>
              <a:rPr lang="en-US" sz="1200" dirty="0"/>
              <a:t> L, et al. Comparative efficacy and tolerability of 15 antipsychotic drugs in schizophrenia: a multiple-treatments meta-analysis. Lancet. 2013;382(9896):951-62. </a:t>
            </a:r>
          </a:p>
          <a:p>
            <a:pPr algn="just"/>
            <a:r>
              <a:rPr lang="en-US" sz="1200" dirty="0"/>
              <a:t>Li Y, Glance LG, </a:t>
            </a:r>
            <a:r>
              <a:rPr lang="en-US" sz="1200" dirty="0" err="1"/>
              <a:t>Cai</a:t>
            </a:r>
            <a:r>
              <a:rPr lang="en-US" sz="1200" dirty="0"/>
              <a:t> X, </a:t>
            </a:r>
            <a:r>
              <a:rPr lang="en-US" sz="1200" dirty="0" err="1"/>
              <a:t>Mukamel</a:t>
            </a:r>
            <a:r>
              <a:rPr lang="en-US" sz="1200" dirty="0"/>
              <a:t> DB. Mental illness and hospitalization for ambulatory care sensitive medical conditions. Med Care. 2008;46(12):1249-56</a:t>
            </a:r>
          </a:p>
          <a:p>
            <a:pPr algn="just"/>
            <a:r>
              <a:rPr lang="en-US" sz="1200" dirty="0" err="1"/>
              <a:t>Lichtman</a:t>
            </a:r>
            <a:r>
              <a:rPr lang="en-US" sz="1200" dirty="0"/>
              <a:t> JH, </a:t>
            </a:r>
            <a:r>
              <a:rPr lang="en-US" sz="1200" dirty="0" err="1"/>
              <a:t>Froelicher</a:t>
            </a:r>
            <a:r>
              <a:rPr lang="en-US" sz="1200" dirty="0"/>
              <a:t> ES, Blumenthal JA, et al. Depression as a risk factor for poor prognosis among patients with acute coronary syndrome: systematic review and recommendations: a scientific statement from the American Heart Association. Circulation. 2014;129(12):1350-69.</a:t>
            </a:r>
          </a:p>
          <a:p>
            <a:pPr algn="just"/>
            <a:r>
              <a:rPr lang="en-US" sz="1200" dirty="0" err="1"/>
              <a:t>Maljuric</a:t>
            </a:r>
            <a:r>
              <a:rPr lang="en-US" sz="1200" dirty="0"/>
              <a:t> NM, </a:t>
            </a:r>
            <a:r>
              <a:rPr lang="en-US" sz="1200" dirty="0" err="1"/>
              <a:t>Noordam</a:t>
            </a:r>
            <a:r>
              <a:rPr lang="en-US" sz="1200" dirty="0"/>
              <a:t> R, </a:t>
            </a:r>
            <a:r>
              <a:rPr lang="en-US" sz="1200" dirty="0" err="1"/>
              <a:t>Aarts</a:t>
            </a:r>
            <a:r>
              <a:rPr lang="en-US" sz="1200" dirty="0"/>
              <a:t> N, et al. Use of selective serotonin re-uptake inhibitors and the heart rate corrected QT interval in a real-life setting: the population-based Rotterdam Study. Br J </a:t>
            </a:r>
            <a:r>
              <a:rPr lang="en-US" sz="1200" dirty="0" err="1"/>
              <a:t>Clin</a:t>
            </a:r>
            <a:r>
              <a:rPr lang="en-US" sz="1200" dirty="0"/>
              <a:t> </a:t>
            </a:r>
            <a:r>
              <a:rPr lang="en-US" sz="1200" dirty="0" err="1"/>
              <a:t>Pharmacol</a:t>
            </a:r>
            <a:r>
              <a:rPr lang="en-US" sz="1200" dirty="0"/>
              <a:t>. 2015 Oct;80(4):698-705.</a:t>
            </a:r>
          </a:p>
          <a:p>
            <a:pPr algn="just"/>
            <a:r>
              <a:rPr lang="en-US" sz="1200" dirty="0"/>
              <a:t>O’Neil A, Fisher AJ, </a:t>
            </a:r>
            <a:r>
              <a:rPr lang="en-US" sz="1200" dirty="0" err="1"/>
              <a:t>Kibbey</a:t>
            </a:r>
            <a:r>
              <a:rPr lang="en-US" sz="1200" dirty="0"/>
              <a:t> KJ, et al. Depression is a risk factor for incident coronary heart disease in women: An 18-year longitudinal study. J Affect </a:t>
            </a:r>
            <a:r>
              <a:rPr lang="en-US" sz="1200" dirty="0" err="1"/>
              <a:t>Disord</a:t>
            </a:r>
            <a:r>
              <a:rPr lang="en-US" sz="1200" dirty="0"/>
              <a:t>. 2016 May 15;196:117-24.</a:t>
            </a:r>
          </a:p>
          <a:p>
            <a:pPr algn="just"/>
            <a:r>
              <a:rPr lang="en-US" sz="1200" dirty="0"/>
              <a:t>O’Neil A, Fisher AJ, </a:t>
            </a:r>
            <a:r>
              <a:rPr lang="en-US" sz="1200" dirty="0" err="1"/>
              <a:t>Kibbey</a:t>
            </a:r>
            <a:r>
              <a:rPr lang="en-US" sz="1200" dirty="0"/>
              <a:t> KJ, et al. The addition of depression to the Framingham Risk Equation model for predicting coronary heart disease risk in women. </a:t>
            </a:r>
            <a:r>
              <a:rPr lang="en-US" sz="1200" dirty="0" err="1"/>
              <a:t>Prev</a:t>
            </a:r>
            <a:r>
              <a:rPr lang="en-US" sz="1200" dirty="0"/>
              <a:t> Med. 2016 Jun;87:115-20. </a:t>
            </a:r>
          </a:p>
          <a:p>
            <a:pPr algn="just"/>
            <a:r>
              <a:rPr lang="en-US" sz="1200" dirty="0"/>
              <a:t>Ray WA, Chung CP, Murray KT, et al: High-Dose Citalopram and Escitalopram and the Risk of Out-of-Hospital Death. J </a:t>
            </a:r>
            <a:r>
              <a:rPr lang="en-US" sz="1200" dirty="0" err="1"/>
              <a:t>Clin</a:t>
            </a:r>
            <a:r>
              <a:rPr lang="en-US" sz="1200" dirty="0"/>
              <a:t> Psychiatry. 2016.</a:t>
            </a:r>
          </a:p>
          <a:p>
            <a:pPr algn="just"/>
            <a:r>
              <a:rPr lang="en-US" sz="1200" dirty="0"/>
              <a:t>Rector TS, </a:t>
            </a:r>
            <a:r>
              <a:rPr lang="en-US" sz="1200" dirty="0" err="1"/>
              <a:t>Adabag</a:t>
            </a:r>
            <a:r>
              <a:rPr lang="en-US" sz="1200" dirty="0"/>
              <a:t> S, Cunningham F, et al. Outcomes of Citalopram Dosage Risk Mitigation in a Veteran Population. Am J Psychiatry. 2016 Sep 1;173(9):896-902.</a:t>
            </a:r>
          </a:p>
          <a:p>
            <a:pPr algn="just"/>
            <a:r>
              <a:rPr lang="en-US" sz="1200" dirty="0"/>
              <a:t>Ronaldson KJ, Taylor AJ, Fitzgerald PB, et al. Diagnostic characteristics of clozapine-induced myocarditis identified by an analysis of 38 cases and 47 controls. J </a:t>
            </a:r>
            <a:r>
              <a:rPr lang="en-US" sz="1200" dirty="0" err="1"/>
              <a:t>Clin</a:t>
            </a:r>
            <a:r>
              <a:rPr lang="en-US" sz="1200" dirty="0"/>
              <a:t> Psychiatry. 2010 Aug;71(8):976-81.</a:t>
            </a:r>
          </a:p>
          <a:p>
            <a:pPr algn="just"/>
            <a:r>
              <a:rPr lang="en-US" sz="1200" dirty="0"/>
              <a:t>Scott KM. Depression, anxiety and incident </a:t>
            </a:r>
            <a:r>
              <a:rPr lang="en-US" sz="1200" dirty="0" err="1"/>
              <a:t>cardiometabolic</a:t>
            </a:r>
            <a:r>
              <a:rPr lang="en-US" sz="1200" dirty="0"/>
              <a:t> diseases. </a:t>
            </a:r>
            <a:r>
              <a:rPr lang="en-US" sz="1200" dirty="0" err="1"/>
              <a:t>Curr</a:t>
            </a:r>
            <a:r>
              <a:rPr lang="en-US" sz="1200" dirty="0"/>
              <a:t> </a:t>
            </a:r>
            <a:r>
              <a:rPr lang="en-US" sz="1200" dirty="0" err="1"/>
              <a:t>Opin</a:t>
            </a:r>
            <a:r>
              <a:rPr lang="en-US" sz="1200" dirty="0"/>
              <a:t> Psychiatry. 2014;27(4):289-93. </a:t>
            </a:r>
            <a:r>
              <a:rPr lang="en-US" sz="1200" dirty="0" err="1"/>
              <a:t>doi</a:t>
            </a:r>
            <a:r>
              <a:rPr lang="en-US" sz="1200" dirty="0"/>
              <a:t>: 10.1097/YCO.0000000000000067</a:t>
            </a:r>
          </a:p>
          <a:p>
            <a:pPr algn="just"/>
            <a:r>
              <a:rPr lang="en-US" sz="1200" dirty="0" err="1"/>
              <a:t>Thase</a:t>
            </a:r>
            <a:r>
              <a:rPr lang="en-US" sz="1200" dirty="0"/>
              <a:t> M, Larsen KG, </a:t>
            </a:r>
            <a:r>
              <a:rPr lang="en-US" sz="1200" dirty="0" err="1"/>
              <a:t>Reines</a:t>
            </a:r>
            <a:r>
              <a:rPr lang="en-US" sz="1200" dirty="0"/>
              <a:t> E, et al. The cardiovascular safety profile of escitalopram. </a:t>
            </a:r>
            <a:r>
              <a:rPr lang="en-US" sz="1200" dirty="0" err="1"/>
              <a:t>Eur</a:t>
            </a:r>
            <a:r>
              <a:rPr lang="en-US" sz="1200" dirty="0"/>
              <a:t> </a:t>
            </a:r>
            <a:r>
              <a:rPr lang="en-US" sz="1200" dirty="0" err="1"/>
              <a:t>Neuropsychopharmacol</a:t>
            </a:r>
            <a:r>
              <a:rPr lang="en-US" sz="1200" dirty="0"/>
              <a:t>. 2013 Nov;23(11):1391-400. </a:t>
            </a:r>
          </a:p>
          <a:p>
            <a:pPr lvl="0" algn="just"/>
            <a:r>
              <a:rPr lang="en-US" sz="1200" dirty="0"/>
              <a:t>Tully PJ, Turnbull DA, </a:t>
            </a:r>
            <a:r>
              <a:rPr lang="en-US" sz="1200" dirty="0" err="1"/>
              <a:t>Beltrame</a:t>
            </a:r>
            <a:r>
              <a:rPr lang="en-US" sz="1200" dirty="0"/>
              <a:t> J, et al. Panic disorder and incident coronary heart disease: a systematic review and meta-regression in 1 131 612 persons and 58 111 cardiac events. </a:t>
            </a:r>
            <a:r>
              <a:rPr lang="en-US" sz="1200" i="1" dirty="0" err="1"/>
              <a:t>Psychol</a:t>
            </a:r>
            <a:r>
              <a:rPr lang="en-US" sz="1200" i="1" dirty="0"/>
              <a:t> Med</a:t>
            </a:r>
            <a:r>
              <a:rPr lang="en-US" sz="1200" dirty="0"/>
              <a:t>. 2015;45(14):2909-20</a:t>
            </a:r>
            <a:endParaRPr lang="en-US" sz="1200" dirty="0">
              <a:ea typeface="Calibri"/>
              <a:cs typeface="Times New Roman"/>
            </a:endParaRPr>
          </a:p>
          <a:p>
            <a:pPr algn="just"/>
            <a:r>
              <a:rPr lang="en-US" sz="1200" dirty="0" err="1">
                <a:ea typeface="Calibri"/>
                <a:cs typeface="Times New Roman"/>
              </a:rPr>
              <a:t>Whooley</a:t>
            </a:r>
            <a:r>
              <a:rPr lang="en-US" sz="1200" dirty="0">
                <a:ea typeface="Calibri"/>
                <a:cs typeface="Times New Roman"/>
              </a:rPr>
              <a:t> MA, de </a:t>
            </a:r>
            <a:r>
              <a:rPr lang="en-US" sz="1200" dirty="0" err="1">
                <a:ea typeface="Calibri"/>
                <a:cs typeface="Times New Roman"/>
              </a:rPr>
              <a:t>Jonge</a:t>
            </a:r>
            <a:r>
              <a:rPr lang="en-US" sz="1200" dirty="0">
                <a:ea typeface="Calibri"/>
                <a:cs typeface="Times New Roman"/>
              </a:rPr>
              <a:t> P, </a:t>
            </a:r>
            <a:r>
              <a:rPr lang="en-US" sz="1200" dirty="0" err="1">
                <a:ea typeface="Calibri"/>
                <a:cs typeface="Times New Roman"/>
              </a:rPr>
              <a:t>Vittinghoff</a:t>
            </a:r>
            <a:r>
              <a:rPr lang="en-US" sz="1200" dirty="0">
                <a:ea typeface="Calibri"/>
                <a:cs typeface="Times New Roman"/>
              </a:rPr>
              <a:t> E, et al. Depressive Symptoms, Health Behaviors, and Risk of Cardiovascular Events in Patients With Coronary Heart Disease. </a:t>
            </a:r>
            <a:r>
              <a:rPr lang="en-US" sz="1200" i="1" dirty="0">
                <a:ea typeface="Calibri"/>
                <a:cs typeface="Times New Roman"/>
              </a:rPr>
              <a:t>JAMA </a:t>
            </a:r>
            <a:r>
              <a:rPr lang="en-US" sz="1200" dirty="0">
                <a:ea typeface="Calibri"/>
                <a:cs typeface="Times New Roman"/>
              </a:rPr>
              <a:t>. 2008;300(20):2379-2388. doi:10.1001/jama.2008.711.</a:t>
            </a:r>
          </a:p>
          <a:p>
            <a:pPr lvl="0" algn="just">
              <a:buFont typeface="+mj-lt"/>
              <a:buAutoNum type="arabicPeriod" startAt="16"/>
            </a:pPr>
            <a:endParaRPr lang="en-US" sz="1200" dirty="0"/>
          </a:p>
          <a:p>
            <a:pPr lvl="0"/>
            <a:endParaRPr lang="en-US" dirty="0"/>
          </a:p>
          <a:p>
            <a:pPr>
              <a:buFont typeface="+mj-lt"/>
              <a:buAutoNum type="arabicPeriod"/>
            </a:pPr>
            <a:endParaRPr lang="en-US" sz="1000" dirty="0"/>
          </a:p>
          <a:p>
            <a:pPr>
              <a:buFont typeface="+mj-lt"/>
              <a:buAutoNum type="arabicPeriod"/>
            </a:pPr>
            <a:endParaRPr lang="en-US" dirty="0"/>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47</a:t>
            </a:fld>
            <a:endParaRPr lang="en-US" dirty="0"/>
          </a:p>
        </p:txBody>
      </p:sp>
    </p:spTree>
    <p:extLst>
      <p:ext uri="{BB962C8B-B14F-4D97-AF65-F5344CB8AC3E}">
        <p14:creationId xmlns:p14="http://schemas.microsoft.com/office/powerpoint/2010/main" val="71057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400051" y="501421"/>
            <a:ext cx="10972800" cy="625475"/>
          </a:xfrm>
        </p:spPr>
        <p:txBody>
          <a:bodyPr>
            <a:normAutofit fontScale="90000"/>
          </a:bodyPr>
          <a:lstStyle/>
          <a:p>
            <a:r>
              <a:rPr lang="en-US" altLang="en-US" sz="3600" dirty="0">
                <a:latin typeface="Arial" pitchFamily="34" charset="0"/>
                <a:cs typeface="Arial" pitchFamily="34" charset="0"/>
              </a:rPr>
              <a:t>Normal ECG Recording</a:t>
            </a:r>
          </a:p>
        </p:txBody>
      </p:sp>
      <p:pic>
        <p:nvPicPr>
          <p:cNvPr id="10243" name="Picture 13" descr="waves-of-the-ec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3633" b="6897"/>
          <a:stretch>
            <a:fillRect/>
          </a:stretch>
        </p:blipFill>
        <p:spPr bwMode="auto">
          <a:xfrm>
            <a:off x="1187451" y="1443039"/>
            <a:ext cx="8307916"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6"/>
          <p:cNvSpPr txBox="1">
            <a:spLocks noChangeArrowheads="1"/>
          </p:cNvSpPr>
          <p:nvPr/>
        </p:nvSpPr>
        <p:spPr bwMode="auto">
          <a:xfrm>
            <a:off x="4866217" y="5926138"/>
            <a:ext cx="13218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1800" b="1">
                <a:solidFill>
                  <a:schemeClr val="tx1"/>
                </a:solidFill>
              </a:rPr>
              <a:t>Time (sec)</a:t>
            </a:r>
          </a:p>
        </p:txBody>
      </p:sp>
      <p:sp>
        <p:nvSpPr>
          <p:cNvPr id="10245" name="Text Box 17"/>
          <p:cNvSpPr txBox="1">
            <a:spLocks noChangeArrowheads="1"/>
          </p:cNvSpPr>
          <p:nvPr/>
        </p:nvSpPr>
        <p:spPr bwMode="auto">
          <a:xfrm rot="-5400000">
            <a:off x="-146686" y="3284022"/>
            <a:ext cx="15781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1800" b="1">
                <a:solidFill>
                  <a:schemeClr val="tx1"/>
                </a:solidFill>
              </a:rPr>
              <a:t>Voltage (mV)</a:t>
            </a:r>
          </a:p>
        </p:txBody>
      </p:sp>
      <p:sp>
        <p:nvSpPr>
          <p:cNvPr id="10246" name="Rectangle 18"/>
          <p:cNvSpPr>
            <a:spLocks noChangeArrowheads="1"/>
          </p:cNvSpPr>
          <p:nvPr/>
        </p:nvSpPr>
        <p:spPr bwMode="auto">
          <a:xfrm>
            <a:off x="2137834" y="1876425"/>
            <a:ext cx="241300" cy="203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eaLnBrk="1" hangingPunct="1">
              <a:spcBef>
                <a:spcPct val="0"/>
              </a:spcBef>
              <a:buSzTx/>
              <a:buFontTx/>
              <a:buNone/>
            </a:pPr>
            <a:endParaRPr lang="en-US" altLang="en-US">
              <a:solidFill>
                <a:schemeClr val="tx1"/>
              </a:solidFill>
            </a:endParaRPr>
          </a:p>
        </p:txBody>
      </p:sp>
      <p:sp>
        <p:nvSpPr>
          <p:cNvPr id="10247" name="Text Box 19"/>
          <p:cNvSpPr txBox="1">
            <a:spLocks noChangeArrowheads="1"/>
          </p:cNvSpPr>
          <p:nvPr/>
        </p:nvSpPr>
        <p:spPr bwMode="auto">
          <a:xfrm>
            <a:off x="1830917" y="963613"/>
            <a:ext cx="9605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1600">
                <a:solidFill>
                  <a:schemeClr val="tx1"/>
                </a:solidFill>
              </a:rPr>
              <a:t>0.04 sec</a:t>
            </a:r>
          </a:p>
        </p:txBody>
      </p:sp>
      <p:sp>
        <p:nvSpPr>
          <p:cNvPr id="10248" name="Line 21"/>
          <p:cNvSpPr>
            <a:spLocks noChangeShapeType="1"/>
          </p:cNvSpPr>
          <p:nvPr/>
        </p:nvSpPr>
        <p:spPr bwMode="auto">
          <a:xfrm>
            <a:off x="2137833" y="1300164"/>
            <a:ext cx="0" cy="1428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22"/>
          <p:cNvSpPr>
            <a:spLocks noChangeShapeType="1"/>
          </p:cNvSpPr>
          <p:nvPr/>
        </p:nvSpPr>
        <p:spPr bwMode="auto">
          <a:xfrm>
            <a:off x="2398184" y="1309689"/>
            <a:ext cx="0" cy="1428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23"/>
          <p:cNvSpPr>
            <a:spLocks noChangeShapeType="1"/>
          </p:cNvSpPr>
          <p:nvPr/>
        </p:nvSpPr>
        <p:spPr bwMode="auto">
          <a:xfrm>
            <a:off x="2137834" y="1366838"/>
            <a:ext cx="26035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8155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You Measure QT and Correct for Rate?</a:t>
            </a:r>
          </a:p>
        </p:txBody>
      </p:sp>
      <p:sp>
        <p:nvSpPr>
          <p:cNvPr id="3" name="Content Placeholder 2"/>
          <p:cNvSpPr>
            <a:spLocks noGrp="1"/>
          </p:cNvSpPr>
          <p:nvPr>
            <p:ph sz="quarter" idx="1"/>
          </p:nvPr>
        </p:nvSpPr>
        <p:spPr/>
        <p:txBody>
          <a:bodyPr>
            <a:normAutofit fontScale="92500" lnSpcReduction="20000"/>
          </a:bodyPr>
          <a:lstStyle/>
          <a:p>
            <a:r>
              <a:rPr lang="en-US" sz="2800" dirty="0"/>
              <a:t>ECG uses </a:t>
            </a:r>
            <a:r>
              <a:rPr lang="en-US" sz="2800" dirty="0" err="1"/>
              <a:t>Bazett’s</a:t>
            </a:r>
            <a:r>
              <a:rPr lang="en-US" sz="2800" dirty="0"/>
              <a:t> formula: </a:t>
            </a:r>
            <a:r>
              <a:rPr lang="en-US" sz="2800" b="1" dirty="0" err="1"/>
              <a:t>QTc</a:t>
            </a:r>
            <a:r>
              <a:rPr lang="en-US" sz="2800" b="1" dirty="0"/>
              <a:t> = QT / RR</a:t>
            </a:r>
            <a:r>
              <a:rPr lang="en-US" sz="2800" b="1" baseline="30000" dirty="0"/>
              <a:t>1/2</a:t>
            </a:r>
            <a:endParaRPr lang="en-US" sz="2800" b="1" dirty="0"/>
          </a:p>
          <a:p>
            <a:pPr lvl="1"/>
            <a:r>
              <a:rPr lang="en-US" sz="2400" dirty="0"/>
              <a:t>RR  and QT are measured in seconds</a:t>
            </a:r>
          </a:p>
          <a:p>
            <a:pPr lvl="1"/>
            <a:r>
              <a:rPr lang="en-US" sz="2400" dirty="0"/>
              <a:t>Not accurate at heart rates significantly different than 60 bpm</a:t>
            </a:r>
          </a:p>
          <a:p>
            <a:r>
              <a:rPr lang="en-US" sz="2800" dirty="0"/>
              <a:t>AHA recommends linear formula</a:t>
            </a:r>
          </a:p>
          <a:p>
            <a:pPr lvl="1"/>
            <a:r>
              <a:rPr lang="en-US" sz="2400" b="1" dirty="0"/>
              <a:t>Hodge’s: </a:t>
            </a:r>
            <a:r>
              <a:rPr lang="en-US" sz="2400" b="1" dirty="0" err="1"/>
              <a:t>QTc</a:t>
            </a:r>
            <a:r>
              <a:rPr lang="en-US" sz="2400" b="1" dirty="0"/>
              <a:t> = QT + 1.75(HR-60)</a:t>
            </a:r>
          </a:p>
          <a:p>
            <a:pPr lvl="1"/>
            <a:r>
              <a:rPr lang="en-US" sz="2400" b="1" dirty="0"/>
              <a:t>Framingham: </a:t>
            </a:r>
            <a:r>
              <a:rPr lang="en-US" sz="2400" b="1" dirty="0" err="1"/>
              <a:t>QTc</a:t>
            </a:r>
            <a:r>
              <a:rPr lang="en-US" sz="2400" b="1" dirty="0"/>
              <a:t> = QT + 0.154(1-RR)</a:t>
            </a:r>
          </a:p>
          <a:p>
            <a:r>
              <a:rPr lang="en-US" sz="2800" dirty="0"/>
              <a:t>Most reliable method of measuring the QT is by hand</a:t>
            </a:r>
          </a:p>
          <a:p>
            <a:pPr lvl="1"/>
            <a:r>
              <a:rPr lang="en-US" sz="2000" dirty="0"/>
              <a:t>Should be measured in lead with the longest interval (often V2 or V3)</a:t>
            </a:r>
            <a:endParaRPr lang="en-US" sz="2800" b="1" dirty="0"/>
          </a:p>
          <a:p>
            <a:r>
              <a:rPr lang="en-US" sz="2800" dirty="0"/>
              <a:t>QT interval not useful measure of risk in LBBB and paced ventricular rhythm - depolarization increased at baseline</a:t>
            </a:r>
          </a:p>
          <a:p>
            <a:pPr lvl="1"/>
            <a:r>
              <a:rPr lang="en-US" dirty="0"/>
              <a:t>Use JT Index; </a:t>
            </a:r>
            <a:r>
              <a:rPr lang="en-US" b="1" dirty="0"/>
              <a:t>JT = QT – QRS; JTI = [JT(HR+100)/518]</a:t>
            </a:r>
          </a:p>
          <a:p>
            <a:pPr lvl="2"/>
            <a:r>
              <a:rPr lang="en-US" dirty="0"/>
              <a:t>Prolonged JTI &gt;112 ms</a:t>
            </a:r>
          </a:p>
          <a:p>
            <a:r>
              <a:rPr lang="en-US" dirty="0"/>
              <a:t>For atrial fibrillation, there is really no good method</a:t>
            </a:r>
          </a:p>
        </p:txBody>
      </p:sp>
    </p:spTree>
    <p:extLst>
      <p:ext uri="{BB962C8B-B14F-4D97-AF65-F5344CB8AC3E}">
        <p14:creationId xmlns:p14="http://schemas.microsoft.com/office/powerpoint/2010/main" val="234724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Calculation of </a:t>
            </a:r>
            <a:r>
              <a:rPr lang="en-US" dirty="0" err="1"/>
              <a:t>QTc</a:t>
            </a:r>
            <a:r>
              <a:rPr lang="en-US" dirty="0"/>
              <a:t> using </a:t>
            </a:r>
            <a:r>
              <a:rPr lang="en-US" dirty="0" err="1"/>
              <a:t>Bazetts</a:t>
            </a:r>
            <a:r>
              <a:rPr lang="en-US" dirty="0"/>
              <a:t> vs. Hodges</a:t>
            </a:r>
          </a:p>
        </p:txBody>
      </p:sp>
      <p:sp>
        <p:nvSpPr>
          <p:cNvPr id="3" name="Content Placeholder 2"/>
          <p:cNvSpPr>
            <a:spLocks noGrp="1"/>
          </p:cNvSpPr>
          <p:nvPr>
            <p:ph idx="1"/>
          </p:nvPr>
        </p:nvSpPr>
        <p:spPr/>
        <p:txBody>
          <a:bodyPr/>
          <a:lstStyle/>
          <a:p>
            <a:r>
              <a:rPr lang="en-US" b="1" dirty="0"/>
              <a:t>Using Bazett,</a:t>
            </a:r>
          </a:p>
          <a:p>
            <a:r>
              <a:rPr lang="en-US" dirty="0"/>
              <a:t>If the QT interval derived by hand is 420ms,</a:t>
            </a:r>
          </a:p>
          <a:p>
            <a:r>
              <a:rPr lang="en-US" dirty="0"/>
              <a:t>And the HR is 120bpm, </a:t>
            </a:r>
          </a:p>
          <a:p>
            <a:r>
              <a:rPr lang="en-US" dirty="0"/>
              <a:t>Then the R-R interval is 60seconds * 1000/HR = 500ms = 0.5s</a:t>
            </a:r>
          </a:p>
          <a:p>
            <a:r>
              <a:rPr lang="en-US" dirty="0"/>
              <a:t>And the </a:t>
            </a:r>
            <a:r>
              <a:rPr lang="en-US" dirty="0" err="1"/>
              <a:t>QTc</a:t>
            </a:r>
            <a:r>
              <a:rPr lang="en-US" dirty="0"/>
              <a:t> is .420/√0.5 = .594s = 594ms</a:t>
            </a:r>
          </a:p>
          <a:p>
            <a:endParaRPr lang="en-US" dirty="0"/>
          </a:p>
          <a:p>
            <a:r>
              <a:rPr lang="en-US" b="1" dirty="0"/>
              <a:t>Using Hodges,</a:t>
            </a:r>
          </a:p>
          <a:p>
            <a:r>
              <a:rPr lang="en-US" dirty="0" err="1"/>
              <a:t>QTc</a:t>
            </a:r>
            <a:r>
              <a:rPr lang="en-US" dirty="0"/>
              <a:t> = 420ms + 1.75(120-60) = 525ms</a:t>
            </a:r>
          </a:p>
          <a:p>
            <a:endParaRPr lang="en-US" dirty="0"/>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7</a:t>
            </a:fld>
            <a:endParaRPr lang="en-US" dirty="0"/>
          </a:p>
        </p:txBody>
      </p:sp>
    </p:spTree>
    <p:extLst>
      <p:ext uri="{BB962C8B-B14F-4D97-AF65-F5344CB8AC3E}">
        <p14:creationId xmlns:p14="http://schemas.microsoft.com/office/powerpoint/2010/main" val="147261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609600" y="365463"/>
            <a:ext cx="10972800" cy="625475"/>
          </a:xfrm>
        </p:spPr>
        <p:txBody>
          <a:bodyPr/>
          <a:lstStyle/>
          <a:p>
            <a:r>
              <a:rPr lang="en-US" altLang="en-US" sz="3200" dirty="0">
                <a:latin typeface="Arial" pitchFamily="34" charset="0"/>
                <a:cs typeface="Arial" pitchFamily="34" charset="0"/>
              </a:rPr>
              <a:t>Prolonged </a:t>
            </a:r>
            <a:r>
              <a:rPr lang="en-US" altLang="en-US" sz="3200" dirty="0" err="1">
                <a:latin typeface="Arial" pitchFamily="34" charset="0"/>
                <a:cs typeface="Arial" pitchFamily="34" charset="0"/>
              </a:rPr>
              <a:t>QTc</a:t>
            </a:r>
            <a:endParaRPr lang="en-US" altLang="en-US" sz="3200" dirty="0">
              <a:latin typeface="Arial" pitchFamily="34" charset="0"/>
              <a:cs typeface="Arial" pitchFamily="34" charset="0"/>
            </a:endParaRPr>
          </a:p>
        </p:txBody>
      </p:sp>
      <p:pic>
        <p:nvPicPr>
          <p:cNvPr id="11267" name="Picture 5" descr="Page_28-_Normal_vs_Long_QT_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34" y="898525"/>
            <a:ext cx="792221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6"/>
          <p:cNvSpPr txBox="1">
            <a:spLocks noChangeArrowheads="1"/>
          </p:cNvSpPr>
          <p:nvPr/>
        </p:nvSpPr>
        <p:spPr bwMode="auto">
          <a:xfrm>
            <a:off x="869951" y="4037013"/>
            <a:ext cx="78013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2400">
                <a:solidFill>
                  <a:schemeClr val="tx1"/>
                </a:solidFill>
              </a:rPr>
              <a:t>QT &lt; ½ of the R-R interval      QT&gt; ½ of the R-R interval</a:t>
            </a:r>
          </a:p>
        </p:txBody>
      </p:sp>
      <p:sp>
        <p:nvSpPr>
          <p:cNvPr id="11269" name="Rectangle 7"/>
          <p:cNvSpPr>
            <a:spLocks noChangeArrowheads="1"/>
          </p:cNvSpPr>
          <p:nvPr/>
        </p:nvSpPr>
        <p:spPr bwMode="auto">
          <a:xfrm>
            <a:off x="751019" y="6202948"/>
            <a:ext cx="75391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1600" dirty="0">
                <a:solidFill>
                  <a:schemeClr val="tx1"/>
                </a:solidFill>
              </a:rPr>
              <a:t>https://www.kg-ekgpress.com/ecg_web_brain_DEMO_-_chapter_7_-_qt_interval/</a:t>
            </a:r>
          </a:p>
        </p:txBody>
      </p:sp>
      <p:sp>
        <p:nvSpPr>
          <p:cNvPr id="11270" name="Text Box 9"/>
          <p:cNvSpPr txBox="1">
            <a:spLocks noChangeArrowheads="1"/>
          </p:cNvSpPr>
          <p:nvPr/>
        </p:nvSpPr>
        <p:spPr bwMode="auto">
          <a:xfrm>
            <a:off x="931334" y="4719639"/>
            <a:ext cx="6416140" cy="1368425"/>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70000"/>
              <a:buFont typeface="Lucida Grande"/>
              <a:buChar char="▶"/>
              <a:defRPr>
                <a:solidFill>
                  <a:srgbClr val="333333"/>
                </a:solidFill>
                <a:latin typeface="Arial" pitchFamily="34" charset="0"/>
                <a:cs typeface="Arial" pitchFamily="34" charset="0"/>
              </a:defRPr>
            </a:lvl1pPr>
            <a:lvl2pPr marL="742950" indent="-285750">
              <a:spcBef>
                <a:spcPct val="20000"/>
              </a:spcBef>
              <a:buFont typeface="Arial" pitchFamily="34" charset="0"/>
              <a:buChar char="–"/>
              <a:defRPr sz="1600">
                <a:solidFill>
                  <a:srgbClr val="333333"/>
                </a:solidFill>
                <a:latin typeface="Arial" pitchFamily="34" charset="0"/>
                <a:cs typeface="Arial" pitchFamily="34" charset="0"/>
              </a:defRPr>
            </a:lvl2pPr>
            <a:lvl3pPr marL="1143000" indent="-228600">
              <a:spcBef>
                <a:spcPct val="20000"/>
              </a:spcBef>
              <a:buFont typeface="Arial" pitchFamily="34" charset="0"/>
              <a:buChar char="•"/>
              <a:defRPr sz="1400">
                <a:solidFill>
                  <a:srgbClr val="333333"/>
                </a:solidFill>
                <a:latin typeface="Arial" pitchFamily="34" charset="0"/>
                <a:cs typeface="Arial" pitchFamily="34" charset="0"/>
              </a:defRPr>
            </a:lvl3pPr>
            <a:lvl4pPr marL="1600200" indent="-228600">
              <a:spcBef>
                <a:spcPct val="20000"/>
              </a:spcBef>
              <a:buFont typeface="Arial" pitchFamily="34" charset="0"/>
              <a:buChar char="–"/>
              <a:defRPr sz="1200">
                <a:solidFill>
                  <a:srgbClr val="333333"/>
                </a:solidFill>
                <a:latin typeface="Arial" pitchFamily="34" charset="0"/>
                <a:cs typeface="Arial" pitchFamily="34" charset="0"/>
              </a:defRPr>
            </a:lvl4pPr>
            <a:lvl5pPr marL="2057400" indent="-228600">
              <a:spcBef>
                <a:spcPct val="20000"/>
              </a:spcBef>
              <a:buFont typeface="Arial" pitchFamily="34" charset="0"/>
              <a:buChar char="»"/>
              <a:defRPr sz="1000">
                <a:solidFill>
                  <a:srgbClr val="33333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cs typeface="Arial" pitchFamily="34" charset="0"/>
              </a:defRPr>
            </a:lvl9pPr>
          </a:lstStyle>
          <a:p>
            <a:pPr defTabSz="914400" eaLnBrk="1" hangingPunct="1">
              <a:spcBef>
                <a:spcPct val="0"/>
              </a:spcBef>
              <a:buSzTx/>
              <a:buFontTx/>
              <a:buNone/>
            </a:pPr>
            <a:r>
              <a:rPr lang="en-US" altLang="en-US" sz="2000" b="1" u="sng" dirty="0" err="1">
                <a:solidFill>
                  <a:schemeClr val="tx1"/>
                </a:solidFill>
              </a:rPr>
              <a:t>QTc</a:t>
            </a:r>
            <a:r>
              <a:rPr lang="en-US" altLang="en-US" sz="2000" b="1" u="sng" dirty="0">
                <a:solidFill>
                  <a:schemeClr val="tx1"/>
                </a:solidFill>
              </a:rPr>
              <a:t> (</a:t>
            </a:r>
            <a:r>
              <a:rPr lang="en-US" altLang="en-US" sz="2000" b="1" u="sng" dirty="0" err="1">
                <a:solidFill>
                  <a:schemeClr val="tx1"/>
                </a:solidFill>
              </a:rPr>
              <a:t>msec</a:t>
            </a:r>
            <a:r>
              <a:rPr lang="en-US" altLang="en-US" sz="2000" b="1" u="sng" dirty="0">
                <a:solidFill>
                  <a:schemeClr val="tx1"/>
                </a:solidFill>
              </a:rPr>
              <a:t>) 		Male		Female</a:t>
            </a:r>
          </a:p>
          <a:p>
            <a:pPr defTabSz="914400" eaLnBrk="1" hangingPunct="1">
              <a:spcBef>
                <a:spcPct val="0"/>
              </a:spcBef>
              <a:buSzTx/>
              <a:buFontTx/>
              <a:buNone/>
            </a:pPr>
            <a:r>
              <a:rPr lang="en-US" altLang="en-US" sz="2000" dirty="0">
                <a:solidFill>
                  <a:schemeClr val="tx1"/>
                </a:solidFill>
              </a:rPr>
              <a:t>Normal			&lt; 430		&lt; 450</a:t>
            </a:r>
          </a:p>
          <a:p>
            <a:pPr defTabSz="914400" eaLnBrk="1" hangingPunct="1">
              <a:spcBef>
                <a:spcPct val="0"/>
              </a:spcBef>
              <a:buSzTx/>
              <a:buFontTx/>
              <a:buNone/>
            </a:pPr>
            <a:r>
              <a:rPr lang="en-US" altLang="en-US" sz="2000" dirty="0">
                <a:solidFill>
                  <a:schemeClr val="tx1"/>
                </a:solidFill>
              </a:rPr>
              <a:t>Borderline		431-450	451-470</a:t>
            </a:r>
          </a:p>
          <a:p>
            <a:pPr defTabSz="914400" eaLnBrk="1" hangingPunct="1">
              <a:spcBef>
                <a:spcPct val="0"/>
              </a:spcBef>
              <a:buSzTx/>
              <a:buFontTx/>
              <a:buNone/>
            </a:pPr>
            <a:r>
              <a:rPr lang="en-US" altLang="en-US" sz="2000" b="1" dirty="0">
                <a:solidFill>
                  <a:schemeClr val="accent2"/>
                </a:solidFill>
              </a:rPr>
              <a:t>Prolonged		&gt; 450		&gt; 470 (or 460)</a:t>
            </a:r>
          </a:p>
        </p:txBody>
      </p:sp>
    </p:spTree>
    <p:extLst>
      <p:ext uri="{BB962C8B-B14F-4D97-AF65-F5344CB8AC3E}">
        <p14:creationId xmlns:p14="http://schemas.microsoft.com/office/powerpoint/2010/main" val="344683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r>
              <a:rPr lang="en-US" altLang="en-US" sz="3200">
                <a:latin typeface="Arial" pitchFamily="34" charset="0"/>
                <a:cs typeface="Arial" pitchFamily="34" charset="0"/>
              </a:rPr>
              <a:t>What is Clinically Relevant QTc Change?</a:t>
            </a:r>
          </a:p>
        </p:txBody>
      </p:sp>
      <p:sp>
        <p:nvSpPr>
          <p:cNvPr id="15363" name="Rectangle 3"/>
          <p:cNvSpPr>
            <a:spLocks noGrp="1"/>
          </p:cNvSpPr>
          <p:nvPr>
            <p:ph type="body" idx="4294967295"/>
          </p:nvPr>
        </p:nvSpPr>
        <p:spPr/>
        <p:txBody>
          <a:bodyPr/>
          <a:lstStyle/>
          <a:p>
            <a:r>
              <a:rPr lang="en-US" altLang="en-US" sz="2800" dirty="0">
                <a:latin typeface="Arial" pitchFamily="34" charset="0"/>
                <a:cs typeface="Arial" pitchFamily="34" charset="0"/>
              </a:rPr>
              <a:t>FDA</a:t>
            </a:r>
            <a:r>
              <a:rPr lang="en-US" altLang="en-US" sz="2800" baseline="30000" dirty="0">
                <a:latin typeface="Arial" pitchFamily="34" charset="0"/>
                <a:cs typeface="Arial" pitchFamily="34" charset="0"/>
              </a:rPr>
              <a:t>1</a:t>
            </a:r>
          </a:p>
          <a:p>
            <a:pPr lvl="1"/>
            <a:r>
              <a:rPr lang="en-US" altLang="en-US" sz="2800" b="1" dirty="0">
                <a:solidFill>
                  <a:srgbClr val="177D38"/>
                </a:solidFill>
                <a:latin typeface="Arial" pitchFamily="34" charset="0"/>
                <a:cs typeface="Arial" pitchFamily="34" charset="0"/>
              </a:rPr>
              <a:t>Threshold level of regulatory concern:   </a:t>
            </a:r>
          </a:p>
          <a:p>
            <a:pPr marL="457200" lvl="1" indent="0">
              <a:buNone/>
            </a:pPr>
            <a:r>
              <a:rPr lang="en-US" altLang="en-US" sz="2800" b="1" dirty="0">
                <a:solidFill>
                  <a:srgbClr val="177D38"/>
                </a:solidFill>
                <a:latin typeface="Arial" pitchFamily="34" charset="0"/>
                <a:cs typeface="Arial" pitchFamily="34" charset="0"/>
              </a:rPr>
              <a:t>	 Increase of 5 </a:t>
            </a:r>
            <a:r>
              <a:rPr lang="en-US" altLang="en-US" sz="2800" b="1" dirty="0" err="1">
                <a:solidFill>
                  <a:srgbClr val="177D38"/>
                </a:solidFill>
                <a:latin typeface="Arial" pitchFamily="34" charset="0"/>
                <a:cs typeface="Arial" pitchFamily="34" charset="0"/>
              </a:rPr>
              <a:t>ms</a:t>
            </a:r>
            <a:r>
              <a:rPr lang="en-US" altLang="en-US" sz="2800" b="1" dirty="0">
                <a:solidFill>
                  <a:srgbClr val="177D38"/>
                </a:solidFill>
                <a:latin typeface="Arial" pitchFamily="34" charset="0"/>
                <a:cs typeface="Arial" pitchFamily="34" charset="0"/>
              </a:rPr>
              <a:t> above baseline</a:t>
            </a:r>
          </a:p>
          <a:p>
            <a:pPr lvl="1">
              <a:buFont typeface="Arial" pitchFamily="34" charset="0"/>
              <a:buNone/>
            </a:pPr>
            <a:endParaRPr lang="en-US" altLang="en-US" sz="2800" dirty="0">
              <a:latin typeface="Arial" pitchFamily="34" charset="0"/>
              <a:cs typeface="Arial" pitchFamily="34" charset="0"/>
            </a:endParaRPr>
          </a:p>
          <a:p>
            <a:r>
              <a:rPr lang="en-US" altLang="en-US" sz="2800" dirty="0">
                <a:solidFill>
                  <a:schemeClr val="tx1"/>
                </a:solidFill>
                <a:latin typeface="Arial" pitchFamily="34" charset="0"/>
                <a:cs typeface="Arial" pitchFamily="34" charset="0"/>
              </a:rPr>
              <a:t>Clinical Consensus</a:t>
            </a:r>
          </a:p>
          <a:p>
            <a:pPr lvl="1"/>
            <a:r>
              <a:rPr lang="en-US" altLang="en-US" sz="2800" dirty="0" err="1">
                <a:solidFill>
                  <a:schemeClr val="tx1"/>
                </a:solidFill>
                <a:latin typeface="Arial" pitchFamily="34" charset="0"/>
                <a:cs typeface="Arial" pitchFamily="34" charset="0"/>
              </a:rPr>
              <a:t>QTc</a:t>
            </a:r>
            <a:r>
              <a:rPr lang="en-US" altLang="en-US" sz="2800" dirty="0">
                <a:solidFill>
                  <a:schemeClr val="tx1"/>
                </a:solidFill>
                <a:latin typeface="Arial" pitchFamily="34" charset="0"/>
                <a:cs typeface="Arial" pitchFamily="34" charset="0"/>
              </a:rPr>
              <a:t> &gt;500 </a:t>
            </a:r>
            <a:r>
              <a:rPr lang="en-US" altLang="en-US" sz="2800" dirty="0" err="1">
                <a:solidFill>
                  <a:schemeClr val="tx1"/>
                </a:solidFill>
                <a:latin typeface="Arial" pitchFamily="34" charset="0"/>
                <a:cs typeface="Arial" pitchFamily="34" charset="0"/>
              </a:rPr>
              <a:t>ms</a:t>
            </a:r>
            <a:r>
              <a:rPr lang="en-US" altLang="en-US" sz="2800" dirty="0">
                <a:solidFill>
                  <a:schemeClr val="tx1"/>
                </a:solidFill>
                <a:latin typeface="Arial" pitchFamily="34" charset="0"/>
                <a:cs typeface="Arial" pitchFamily="34" charset="0"/>
              </a:rPr>
              <a:t> (others say &gt;450 or &gt;480)</a:t>
            </a:r>
          </a:p>
          <a:p>
            <a:pPr lvl="1"/>
            <a:r>
              <a:rPr lang="en-US" altLang="en-US" sz="2800" dirty="0">
                <a:solidFill>
                  <a:schemeClr val="tx1"/>
                </a:solidFill>
                <a:latin typeface="Arial" pitchFamily="34" charset="0"/>
                <a:cs typeface="Arial" pitchFamily="34" charset="0"/>
              </a:rPr>
              <a:t>Change from baseline: ≥ 30 </a:t>
            </a:r>
            <a:r>
              <a:rPr lang="en-US" altLang="en-US" sz="2800" dirty="0" err="1">
                <a:solidFill>
                  <a:schemeClr val="tx1"/>
                </a:solidFill>
                <a:latin typeface="Arial" pitchFamily="34" charset="0"/>
                <a:cs typeface="Arial" pitchFamily="34" charset="0"/>
              </a:rPr>
              <a:t>ms</a:t>
            </a:r>
            <a:r>
              <a:rPr lang="en-US" altLang="en-US" sz="2800" dirty="0">
                <a:solidFill>
                  <a:schemeClr val="tx1"/>
                </a:solidFill>
                <a:latin typeface="Arial" pitchFamily="34" charset="0"/>
                <a:cs typeface="Arial" pitchFamily="34" charset="0"/>
              </a:rPr>
              <a:t> OR ≥ 60 </a:t>
            </a:r>
            <a:r>
              <a:rPr lang="en-US" altLang="en-US" sz="2800" dirty="0" err="1">
                <a:solidFill>
                  <a:schemeClr val="tx1"/>
                </a:solidFill>
                <a:latin typeface="Arial" pitchFamily="34" charset="0"/>
                <a:cs typeface="Arial" pitchFamily="34" charset="0"/>
              </a:rPr>
              <a:t>ms</a:t>
            </a:r>
            <a:endParaRPr lang="en-US" altLang="en-US" sz="2800" dirty="0">
              <a:solidFill>
                <a:schemeClr val="tx1"/>
              </a:solidFill>
              <a:latin typeface="Arial" pitchFamily="34" charset="0"/>
              <a:cs typeface="Arial" pitchFamily="34" charset="0"/>
            </a:endParaRPr>
          </a:p>
          <a:p>
            <a:pPr lvl="1"/>
            <a:endParaRPr lang="en-US" altLang="en-US" sz="2400" dirty="0">
              <a:latin typeface="Arial" pitchFamily="34" charset="0"/>
              <a:cs typeface="Arial" pitchFamily="34" charset="0"/>
            </a:endParaRPr>
          </a:p>
        </p:txBody>
      </p:sp>
      <p:sp>
        <p:nvSpPr>
          <p:cNvPr id="15364" name="Text Box 4"/>
          <p:cNvSpPr txBox="1">
            <a:spLocks noChangeArrowheads="1"/>
          </p:cNvSpPr>
          <p:nvPr/>
        </p:nvSpPr>
        <p:spPr bwMode="auto">
          <a:xfrm>
            <a:off x="304801" y="6075364"/>
            <a:ext cx="66797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defRPr sz="3200">
                <a:solidFill>
                  <a:schemeClr val="tx1"/>
                </a:solidFill>
                <a:latin typeface="Arial" pitchFamily="34" charset="0"/>
                <a:cs typeface="Arial" pitchFamily="34" charset="0"/>
              </a:defRPr>
            </a:lvl1pPr>
            <a:lvl2pPr marL="1066800" indent="-609600">
              <a:defRPr sz="3200">
                <a:solidFill>
                  <a:schemeClr val="tx1"/>
                </a:solidFill>
                <a:latin typeface="Arial" pitchFamily="34" charset="0"/>
                <a:cs typeface="Arial" pitchFamily="34" charset="0"/>
              </a:defRPr>
            </a:lvl2pPr>
            <a:lvl3pPr marL="1524000" indent="-609600">
              <a:defRPr sz="3200">
                <a:solidFill>
                  <a:schemeClr val="tx1"/>
                </a:solidFill>
                <a:latin typeface="Arial" pitchFamily="34" charset="0"/>
                <a:cs typeface="Arial" pitchFamily="34" charset="0"/>
              </a:defRPr>
            </a:lvl3pPr>
            <a:lvl4pPr marL="1981200" indent="-609600">
              <a:defRPr sz="3200">
                <a:solidFill>
                  <a:schemeClr val="tx1"/>
                </a:solidFill>
                <a:latin typeface="Arial" pitchFamily="34" charset="0"/>
                <a:cs typeface="Arial" pitchFamily="34" charset="0"/>
              </a:defRPr>
            </a:lvl4pPr>
            <a:lvl5pPr marL="2438400" indent="-609600">
              <a:defRPr sz="3200">
                <a:solidFill>
                  <a:schemeClr val="tx1"/>
                </a:solidFill>
                <a:latin typeface="Arial" pitchFamily="34" charset="0"/>
                <a:cs typeface="Arial" pitchFamily="34" charset="0"/>
              </a:defRPr>
            </a:lvl5pPr>
            <a:lvl6pPr marL="2895600" indent="-609600" eaLnBrk="0" fontAlgn="base" hangingPunct="0">
              <a:spcBef>
                <a:spcPct val="0"/>
              </a:spcBef>
              <a:spcAft>
                <a:spcPct val="0"/>
              </a:spcAft>
              <a:defRPr sz="3200">
                <a:solidFill>
                  <a:schemeClr val="tx1"/>
                </a:solidFill>
                <a:latin typeface="Arial" pitchFamily="34" charset="0"/>
                <a:cs typeface="Arial" pitchFamily="34" charset="0"/>
              </a:defRPr>
            </a:lvl6pPr>
            <a:lvl7pPr marL="3352800" indent="-609600" eaLnBrk="0" fontAlgn="base" hangingPunct="0">
              <a:spcBef>
                <a:spcPct val="0"/>
              </a:spcBef>
              <a:spcAft>
                <a:spcPct val="0"/>
              </a:spcAft>
              <a:defRPr sz="3200">
                <a:solidFill>
                  <a:schemeClr val="tx1"/>
                </a:solidFill>
                <a:latin typeface="Arial" pitchFamily="34" charset="0"/>
                <a:cs typeface="Arial" pitchFamily="34" charset="0"/>
              </a:defRPr>
            </a:lvl7pPr>
            <a:lvl8pPr marL="3810000" indent="-609600" eaLnBrk="0" fontAlgn="base" hangingPunct="0">
              <a:spcBef>
                <a:spcPct val="0"/>
              </a:spcBef>
              <a:spcAft>
                <a:spcPct val="0"/>
              </a:spcAft>
              <a:defRPr sz="3200">
                <a:solidFill>
                  <a:schemeClr val="tx1"/>
                </a:solidFill>
                <a:latin typeface="Arial" pitchFamily="34" charset="0"/>
                <a:cs typeface="Arial" pitchFamily="34" charset="0"/>
              </a:defRPr>
            </a:lvl8pPr>
            <a:lvl9pPr marL="4267200" indent="-609600" eaLnBrk="0" fontAlgn="base" hangingPunct="0">
              <a:spcBef>
                <a:spcPct val="0"/>
              </a:spcBef>
              <a:spcAft>
                <a:spcPct val="0"/>
              </a:spcAft>
              <a:defRPr sz="3200">
                <a:solidFill>
                  <a:schemeClr val="tx1"/>
                </a:solidFill>
                <a:latin typeface="Arial" pitchFamily="34" charset="0"/>
                <a:cs typeface="Arial" pitchFamily="34" charset="0"/>
              </a:defRPr>
            </a:lvl9pPr>
          </a:lstStyle>
          <a:p>
            <a:pPr defTabSz="914400" eaLnBrk="1" hangingPunct="1">
              <a:buFontTx/>
              <a:buAutoNum type="arabicParenR"/>
            </a:pPr>
            <a:r>
              <a:rPr lang="en-US" altLang="en-US" sz="1400"/>
              <a:t>US Department of Health and Human Services; </a:t>
            </a:r>
          </a:p>
          <a:p>
            <a:pPr defTabSz="914400" eaLnBrk="1" hangingPunct="1"/>
            <a:r>
              <a:rPr lang="en-US" altLang="en-US" sz="1400"/>
              <a:t>	www.fda.gov/downloads/RegulatoryInformation/guidances/ucm129357.pdf</a:t>
            </a:r>
          </a:p>
        </p:txBody>
      </p:sp>
    </p:spTree>
    <p:extLst>
      <p:ext uri="{BB962C8B-B14F-4D97-AF65-F5344CB8AC3E}">
        <p14:creationId xmlns:p14="http://schemas.microsoft.com/office/powerpoint/2010/main" val="529303310"/>
      </p:ext>
    </p:extLst>
  </p:cSld>
  <p:clrMapOvr>
    <a:masterClrMapping/>
  </p:clrMapOvr>
</p:sld>
</file>

<file path=ppt/theme/theme1.xml><?xml version="1.0" encoding="utf-8"?>
<a:theme xmlns:a="http://schemas.openxmlformats.org/drawingml/2006/main" name="ACLP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1B7F35BAB62E459D559428A31CA9C2" ma:contentTypeVersion="10" ma:contentTypeDescription="Create a new document." ma:contentTypeScope="" ma:versionID="3c0ad1c1f9012030e844f7ca56ceb058">
  <xsd:schema xmlns:xsd="http://www.w3.org/2001/XMLSchema" xmlns:xs="http://www.w3.org/2001/XMLSchema" xmlns:p="http://schemas.microsoft.com/office/2006/metadata/properties" xmlns:ns2="7f3cf475-0395-4332-a22f-87d7b85be7f2" xmlns:ns3="d5af13c4-72b1-41c9-8507-7e9ed24d93ac" targetNamespace="http://schemas.microsoft.com/office/2006/metadata/properties" ma:root="true" ma:fieldsID="f0f0d6400a7b3e3f33f8772d7a208be3" ns2:_="" ns3:_="">
    <xsd:import namespace="7f3cf475-0395-4332-a22f-87d7b85be7f2"/>
    <xsd:import namespace="d5af13c4-72b1-41c9-8507-7e9ed24d93a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cf475-0395-4332-a22f-87d7b85be7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f13c4-72b1-41c9-8507-7e9ed24d93a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F9EE7F-82E1-4A4A-ACA8-B0A781BE4987}">
  <ds:schemaRefs>
    <ds:schemaRef ds:uri="http://schemas.microsoft.com/sharepoint/v3/contenttype/forms"/>
  </ds:schemaRefs>
</ds:datastoreItem>
</file>

<file path=customXml/itemProps2.xml><?xml version="1.0" encoding="utf-8"?>
<ds:datastoreItem xmlns:ds="http://schemas.openxmlformats.org/officeDocument/2006/customXml" ds:itemID="{6360AA4B-0C74-43BA-862E-50B2110804B8}">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7f3cf475-0395-4332-a22f-87d7b85be7f2"/>
    <ds:schemaRef ds:uri="http://schemas.microsoft.com/office/2006/documentManagement/types"/>
    <ds:schemaRef ds:uri="http://schemas.openxmlformats.org/package/2006/metadata/core-properties"/>
    <ds:schemaRef ds:uri="d5af13c4-72b1-41c9-8507-7e9ed24d93ac"/>
    <ds:schemaRef ds:uri="http://www.w3.org/XML/1998/namespace"/>
  </ds:schemaRefs>
</ds:datastoreItem>
</file>

<file path=customXml/itemProps3.xml><?xml version="1.0" encoding="utf-8"?>
<ds:datastoreItem xmlns:ds="http://schemas.openxmlformats.org/officeDocument/2006/customXml" ds:itemID="{B8B2A905-58EE-4950-9C62-3AC6953C3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cf475-0395-4332-a22f-87d7b85be7f2"/>
    <ds:schemaRef ds:uri="d5af13c4-72b1-41c9-8507-7e9ed24d9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ACLP template</Template>
  <TotalTime>6404</TotalTime>
  <Words>6188</Words>
  <Application>Microsoft Office PowerPoint</Application>
  <PresentationFormat>Widescreen</PresentationFormat>
  <Paragraphs>557</Paragraphs>
  <Slides>47</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Arial</vt:lpstr>
      <vt:lpstr>Calibri</vt:lpstr>
      <vt:lpstr>Courier New</vt:lpstr>
      <vt:lpstr>Lucida Grande</vt:lpstr>
      <vt:lpstr>Times New Roman</vt:lpstr>
      <vt:lpstr>Wingdings</vt:lpstr>
      <vt:lpstr>ACLP template</vt:lpstr>
      <vt:lpstr>Chart</vt:lpstr>
      <vt:lpstr>Cardiac Psychiatry: Review and Updates</vt:lpstr>
      <vt:lpstr>Outline</vt:lpstr>
      <vt:lpstr>Goals of this Update</vt:lpstr>
      <vt:lpstr>What is the QT Interval?</vt:lpstr>
      <vt:lpstr>Normal ECG Recording</vt:lpstr>
      <vt:lpstr>How Do You Measure QT and Correct for Rate?</vt:lpstr>
      <vt:lpstr>Example of Calculation of QTc using Bazetts vs. Hodges</vt:lpstr>
      <vt:lpstr>Prolonged QTc</vt:lpstr>
      <vt:lpstr>What is Clinically Relevant QTc Change?</vt:lpstr>
      <vt:lpstr>Risk Factors for QT Prolongation</vt:lpstr>
      <vt:lpstr>Torsades de Pointes (TdP)</vt:lpstr>
      <vt:lpstr>What is the Relationship between QTc and Torsades de Pointes (TdP)?</vt:lpstr>
      <vt:lpstr>PowerPoint Presentation</vt:lpstr>
      <vt:lpstr>The Citalopram Controversy</vt:lpstr>
      <vt:lpstr>Citalopram and QTc: FDA Mandated Study Results</vt:lpstr>
      <vt:lpstr>Is Citalopram Unique? Evidence Since the 2011 Warning</vt:lpstr>
      <vt:lpstr>What about Citalopram and TdP?</vt:lpstr>
      <vt:lpstr>Prescribing Lower Doses of Citalopram Has Risks Too</vt:lpstr>
      <vt:lpstr>What about Escitalopram?</vt:lpstr>
      <vt:lpstr>Other Antidepressants</vt:lpstr>
      <vt:lpstr>How Should I Use Antidepressants in Patients at Risk for QT Prolongation?</vt:lpstr>
      <vt:lpstr>What About Other Psychiatric Medications?</vt:lpstr>
      <vt:lpstr>PowerPoint Presentation</vt:lpstr>
      <vt:lpstr>Head to Head Comparison of Antipsychotics</vt:lpstr>
      <vt:lpstr>Mean Changes in QTc from Baseline to Steady State in a Randomized Evaluation of 6 Antipsychotics in Patients With Psychotic Disorders-  2nd Pfizer Study</vt:lpstr>
      <vt:lpstr>Meta-analysis Comparing 15 Antipsychotics</vt:lpstr>
      <vt:lpstr>PowerPoint Presentation</vt:lpstr>
      <vt:lpstr>How Should I Use Antipsychotics in Patients at Risk for QT Prolongation?</vt:lpstr>
      <vt:lpstr>Cardiotoxicity with Clozapine</vt:lpstr>
      <vt:lpstr>Clozapine-induced Myocarditis</vt:lpstr>
      <vt:lpstr>Clozapine-induced Myocarditis</vt:lpstr>
      <vt:lpstr>Clozapine-induced Myocarditis</vt:lpstr>
      <vt:lpstr>Clozapine-induced Cardiomyopathy</vt:lpstr>
      <vt:lpstr>What is the Relationship between Depression and Heart Disease?</vt:lpstr>
      <vt:lpstr>PowerPoint Presentation</vt:lpstr>
      <vt:lpstr>PowerPoint Presentation</vt:lpstr>
      <vt:lpstr>Depression and Heart Disease – What’s New?</vt:lpstr>
      <vt:lpstr>PowerPoint Presentation</vt:lpstr>
      <vt:lpstr>Depression and Cardiac Outcomes</vt:lpstr>
      <vt:lpstr>PowerPoint Presentation</vt:lpstr>
      <vt:lpstr>PowerPoint Presentation</vt:lpstr>
      <vt:lpstr>Treatment of Depression Post-MI</vt:lpstr>
      <vt:lpstr>Treatment of Depression in Heart Failure</vt:lpstr>
      <vt:lpstr>Treatment of Depression in Heart Failure</vt:lpstr>
      <vt:lpstr>Recommended Reading</vt:lpstr>
      <vt:lpstr> All References</vt:lpstr>
      <vt:lpstr>All References</vt:lpstr>
    </vt:vector>
  </TitlesOfParts>
  <Company>Mount Sinai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Ernst, Carrie</dc:creator>
  <cp:lastModifiedBy>Desan, Paul</cp:lastModifiedBy>
  <cp:revision>41</cp:revision>
  <cp:lastPrinted>2018-04-10T14:00:26Z</cp:lastPrinted>
  <dcterms:created xsi:type="dcterms:W3CDTF">2017-12-19T17:46:22Z</dcterms:created>
  <dcterms:modified xsi:type="dcterms:W3CDTF">2019-03-15T20:48:38Z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0x010100381B7F35BAB62E459D559428A31CA9C2</vt:lpwstr>
  </property>
</Properties>
</file>