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3.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258" r:id="rId5"/>
    <p:sldId id="319" r:id="rId6"/>
    <p:sldId id="326"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318" r:id="rId24"/>
    <p:sldId id="267" r:id="rId25"/>
    <p:sldId id="276" r:id="rId26"/>
    <p:sldId id="285" r:id="rId27"/>
    <p:sldId id="286" r:id="rId28"/>
    <p:sldId id="287" r:id="rId29"/>
    <p:sldId id="289" r:id="rId30"/>
    <p:sldId id="308" r:id="rId31"/>
    <p:sldId id="309" r:id="rId32"/>
    <p:sldId id="277" r:id="rId33"/>
    <p:sldId id="278" r:id="rId34"/>
    <p:sldId id="280" r:id="rId35"/>
    <p:sldId id="279" r:id="rId36"/>
    <p:sldId id="281" r:id="rId37"/>
    <p:sldId id="282" r:id="rId38"/>
    <p:sldId id="283" r:id="rId39"/>
    <p:sldId id="284" r:id="rId40"/>
    <p:sldId id="288"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10" r:id="rId60"/>
    <p:sldId id="311" r:id="rId61"/>
    <p:sldId id="322" r:id="rId62"/>
    <p:sldId id="323" r:id="rId63"/>
    <p:sldId id="324" r:id="rId64"/>
    <p:sldId id="325" r:id="rId65"/>
    <p:sldId id="32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FDE"/>
    <a:srgbClr val="81D297"/>
    <a:srgbClr val="177D38"/>
    <a:srgbClr val="66A677"/>
    <a:srgbClr val="105A25"/>
    <a:srgbClr val="389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46" autoAdjust="0"/>
    <p:restoredTop sz="62140" autoAdjust="0"/>
  </p:normalViewPr>
  <p:slideViewPr>
    <p:cSldViewPr snapToGrid="0" snapToObjects="1" showGuides="1">
      <p:cViewPr varScale="1">
        <p:scale>
          <a:sx n="77" d="100"/>
          <a:sy n="77" d="100"/>
        </p:scale>
        <p:origin x="1032" y="96"/>
      </p:cViewPr>
      <p:guideLst>
        <p:guide orient="horz" pos="4228"/>
        <p:guide pos="384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Prevalence %</c:v>
                </c:pt>
              </c:strCache>
            </c:strRef>
          </c:tx>
          <c:spPr>
            <a:solidFill>
              <a:schemeClr val="accent1"/>
            </a:solidFill>
            <a:ln>
              <a:noFill/>
            </a:ln>
            <a:effectLst/>
          </c:spPr>
          <c:invertIfNegative val="0"/>
          <c:cat>
            <c:strRef>
              <c:f>Sheet1!$A$2:$A$13</c:f>
              <c:strCache>
                <c:ptCount val="12"/>
                <c:pt idx="0">
                  <c:v>ER</c:v>
                </c:pt>
                <c:pt idx="1">
                  <c:v>Hospitalized medically ill</c:v>
                </c:pt>
                <c:pt idx="2">
                  <c:v>Hospitalized elderly </c:v>
                </c:pt>
                <c:pt idx="3">
                  <c:v>Hospitalzed cancer</c:v>
                </c:pt>
                <c:pt idx="4">
                  <c:v>ICU elderly</c:v>
                </c:pt>
                <c:pt idx="5">
                  <c:v>AIDS </c:v>
                </c:pt>
                <c:pt idx="6">
                  <c:v>Post op patients</c:v>
                </c:pt>
                <c:pt idx="7">
                  <c:v>Post CABG</c:v>
                </c:pt>
                <c:pt idx="8">
                  <c:v>Post repair of fractured hip</c:v>
                </c:pt>
                <c:pt idx="9">
                  <c:v>Terminally ill patients</c:v>
                </c:pt>
                <c:pt idx="10">
                  <c:v>Nursing home </c:v>
                </c:pt>
                <c:pt idx="11">
                  <c:v>Severe burn</c:v>
                </c:pt>
              </c:strCache>
            </c:strRef>
          </c:cat>
          <c:val>
            <c:numRef>
              <c:f>Sheet1!$B$2:$B$13</c:f>
              <c:numCache>
                <c:formatCode>General</c:formatCode>
                <c:ptCount val="12"/>
                <c:pt idx="0">
                  <c:v>20</c:v>
                </c:pt>
                <c:pt idx="1">
                  <c:v>19</c:v>
                </c:pt>
                <c:pt idx="2">
                  <c:v>25</c:v>
                </c:pt>
                <c:pt idx="3">
                  <c:v>25</c:v>
                </c:pt>
                <c:pt idx="4">
                  <c:v>75</c:v>
                </c:pt>
                <c:pt idx="5">
                  <c:v>35</c:v>
                </c:pt>
                <c:pt idx="6">
                  <c:v>34</c:v>
                </c:pt>
                <c:pt idx="7">
                  <c:v>51</c:v>
                </c:pt>
                <c:pt idx="8">
                  <c:v>50</c:v>
                </c:pt>
                <c:pt idx="9">
                  <c:v>83</c:v>
                </c:pt>
                <c:pt idx="10">
                  <c:v>60</c:v>
                </c:pt>
                <c:pt idx="11">
                  <c:v>20</c:v>
                </c:pt>
              </c:numCache>
            </c:numRef>
          </c:val>
          <c:extLst>
            <c:ext xmlns:c16="http://schemas.microsoft.com/office/drawing/2014/chart" uri="{C3380CC4-5D6E-409C-BE32-E72D297353CC}">
              <c16:uniqueId val="{00000000-12DA-4FF3-90EF-5AA21B1752F0}"/>
            </c:ext>
          </c:extLst>
        </c:ser>
        <c:dLbls>
          <c:showLegendKey val="0"/>
          <c:showVal val="0"/>
          <c:showCatName val="0"/>
          <c:showSerName val="0"/>
          <c:showPercent val="0"/>
          <c:showBubbleSize val="0"/>
        </c:dLbls>
        <c:gapWidth val="182"/>
        <c:axId val="272025312"/>
        <c:axId val="272020216"/>
      </c:barChart>
      <c:catAx>
        <c:axId val="27202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20216"/>
        <c:crosses val="autoZero"/>
        <c:auto val="1"/>
        <c:lblAlgn val="ctr"/>
        <c:lblOffset val="100"/>
        <c:noMultiLvlLbl val="0"/>
      </c:catAx>
      <c:valAx>
        <c:axId val="272020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02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7-11-23T13:31:10.792" idx="2">
    <p:pos x="10" y="10"/>
    <p:text>I think adding including the full DSM V definition may be helpful- how many of these need to be met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7-11-23T13:32:27.267" idx="3">
    <p:pos x="10" y="10"/>
    <p:text>ALso, I think a comprehensive list of risk factors may be helpful. Sensory deficits (blindness), previous brain injury, certain surgeries are just a few things that quickly come to mind.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7-11-23T13:35:08.785" idx="4">
    <p:pos x="10" y="10"/>
    <p:text>including some screening tools may be useful</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3/15/2019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x.doi.org/10.1046/j.1525-1497.2003.20602.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guidance.nice.org.uk/CG103"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x.doi.org/10.1016/j.emc.2010.03.00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x.doi.org/10.1038/nrneurol.2009.2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x.doi.org/10.1016/j.emc.2010.03.00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x.doi.org/10.1590/S1807-5932201000030000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1</a:t>
            </a:fld>
            <a:endParaRPr lang="en-US"/>
          </a:p>
        </p:txBody>
      </p:sp>
    </p:spTree>
    <p:extLst>
      <p:ext uri="{BB962C8B-B14F-4D97-AF65-F5344CB8AC3E}">
        <p14:creationId xmlns:p14="http://schemas.microsoft.com/office/powerpoint/2010/main" val="91214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r>
              <a:rPr lang="en-US" baseline="0" dirty="0"/>
              <a:t> reference: (</a:t>
            </a:r>
            <a:r>
              <a:rPr lang="en-US" baseline="0" dirty="0" err="1"/>
              <a:t>McCusker</a:t>
            </a:r>
            <a:r>
              <a:rPr lang="en-US" baseline="0" dirty="0"/>
              <a:t> et., al, 2003)</a:t>
            </a:r>
          </a:p>
          <a:p>
            <a:r>
              <a:rPr lang="en-US" dirty="0"/>
              <a:t>Mean number of delirium symptoms at baseline and follow-up in demented and non-demented patients</a:t>
            </a:r>
          </a:p>
          <a:p>
            <a:r>
              <a:rPr lang="en-US" dirty="0"/>
              <a:t>Patients with dementia had a consistently higher mean number of symptoms at each time.</a:t>
            </a:r>
            <a:endParaRPr lang="en-US" b="1" dirty="0"/>
          </a:p>
          <a:p>
            <a:endParaRPr lang="en-US" dirty="0"/>
          </a:p>
          <a:p>
            <a:r>
              <a:rPr lang="en-US" dirty="0"/>
              <a:t>References:</a:t>
            </a:r>
          </a:p>
          <a:p>
            <a:r>
              <a:rPr lang="en-US" dirty="0">
                <a:effectLst/>
              </a:rPr>
              <a:t>Khan, B. A., Zawahiri, M., Campbell, N. L., Fox, G. C., Weinstein, E. J., </a:t>
            </a:r>
            <a:r>
              <a:rPr lang="en-US" dirty="0" err="1">
                <a:effectLst/>
              </a:rPr>
              <a:t>Nazir</a:t>
            </a:r>
            <a:r>
              <a:rPr lang="en-US" dirty="0">
                <a:effectLst/>
              </a:rPr>
              <a:t>, A., Farber, M. O., Buckley, J. D., </a:t>
            </a:r>
            <a:r>
              <a:rPr lang="en-US" dirty="0" err="1">
                <a:effectLst/>
              </a:rPr>
              <a:t>Maclullich</a:t>
            </a:r>
            <a:r>
              <a:rPr lang="en-US" dirty="0">
                <a:effectLst/>
              </a:rPr>
              <a:t>, A., … </a:t>
            </a:r>
            <a:r>
              <a:rPr lang="en-US" dirty="0" err="1">
                <a:effectLst/>
              </a:rPr>
              <a:t>Boustani</a:t>
            </a:r>
            <a:r>
              <a:rPr lang="en-US" dirty="0">
                <a:effectLst/>
              </a:rPr>
              <a:t>, M. A. (2012). Delirium in hospitalized patients: implications of current evidence on clinical practice and future avenues for research--a systematic evidence review. </a:t>
            </a:r>
            <a:r>
              <a:rPr lang="en-US" i="1" dirty="0">
                <a:effectLst/>
              </a:rPr>
              <a:t>Journal of hospital medicine</a:t>
            </a:r>
            <a:r>
              <a:rPr lang="en-US" dirty="0">
                <a:effectLst/>
              </a:rPr>
              <a:t>, </a:t>
            </a:r>
            <a:r>
              <a:rPr lang="en-US" i="1" dirty="0">
                <a:effectLst/>
              </a:rPr>
              <a:t>7</a:t>
            </a:r>
            <a:r>
              <a:rPr lang="en-US" dirty="0">
                <a:effectLst/>
              </a:rPr>
              <a:t>(7), 580-9. </a:t>
            </a:r>
          </a:p>
          <a:p>
            <a:endParaRPr lang="en-US" dirty="0"/>
          </a:p>
          <a:p>
            <a:r>
              <a:rPr lang="en-US" dirty="0" err="1"/>
              <a:t>McCusker</a:t>
            </a:r>
            <a:r>
              <a:rPr lang="en-US" dirty="0"/>
              <a:t>, J., Cole, M.,</a:t>
            </a:r>
            <a:r>
              <a:rPr lang="en-US" baseline="0" dirty="0"/>
              <a:t> </a:t>
            </a:r>
            <a:r>
              <a:rPr lang="en-US" baseline="0" dirty="0" err="1"/>
              <a:t>Dendukuri</a:t>
            </a:r>
            <a:r>
              <a:rPr lang="en-US" baseline="0" dirty="0"/>
              <a:t>, N., Han, Ling., </a:t>
            </a:r>
            <a:r>
              <a:rPr lang="en-US" baseline="0" dirty="0" err="1"/>
              <a:t>Belzile</a:t>
            </a:r>
            <a:r>
              <a:rPr lang="en-US" baseline="0" dirty="0"/>
              <a:t>., (2003). The Course of Delirium in Older Medical Inpatients. A prospective study</a:t>
            </a:r>
            <a:r>
              <a:rPr lang="en-US" i="1" baseline="0" dirty="0"/>
              <a:t>. Journal of General Internal Medicine </a:t>
            </a:r>
            <a:r>
              <a:rPr lang="en-US" baseline="0" dirty="0"/>
              <a:t>18(9) 696-704. </a:t>
            </a:r>
            <a:r>
              <a:rPr lang="en-US" baseline="0" dirty="0" err="1"/>
              <a:t>doi</a:t>
            </a:r>
            <a:r>
              <a:rPr lang="en-US" baseline="0" dirty="0"/>
              <a:t>: </a:t>
            </a:r>
            <a:r>
              <a:rPr lang="en-US" dirty="0"/>
              <a:t>[</a:t>
            </a:r>
            <a:r>
              <a:rPr lang="en-US" dirty="0">
                <a:hlinkClick r:id="rId3"/>
              </a:rPr>
              <a:t>10.1046/j.1525-1497.2003.20602.x</a:t>
            </a:r>
            <a:r>
              <a:rPr lang="en-US" dirty="0"/>
              <a:t>]</a:t>
            </a:r>
          </a:p>
        </p:txBody>
      </p:sp>
      <p:sp>
        <p:nvSpPr>
          <p:cNvPr id="4" name="Slide Number Placeholder 3"/>
          <p:cNvSpPr>
            <a:spLocks noGrp="1"/>
          </p:cNvSpPr>
          <p:nvPr>
            <p:ph type="sldNum" sz="quarter" idx="10"/>
          </p:nvPr>
        </p:nvSpPr>
        <p:spPr/>
        <p:txBody>
          <a:bodyPr/>
          <a:lstStyle/>
          <a:p>
            <a:fld id="{205259CE-35B4-F249-A2D4-2A860B274D7B}" type="slidenum">
              <a:rPr lang="en-US" smtClean="0"/>
              <a:t>12</a:t>
            </a:fld>
            <a:endParaRPr lang="en-US"/>
          </a:p>
        </p:txBody>
      </p:sp>
    </p:spTree>
    <p:extLst>
      <p:ext uri="{BB962C8B-B14F-4D97-AF65-F5344CB8AC3E}">
        <p14:creationId xmlns:p14="http://schemas.microsoft.com/office/powerpoint/2010/main" val="405417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Reference:</a:t>
            </a:r>
          </a:p>
          <a:p>
            <a:r>
              <a:rPr lang="en-US" dirty="0">
                <a:effectLst/>
              </a:rPr>
              <a:t>Khan, B. A., Zawahiri, M., Campbell, N. L., Fox, G. C., Weinstein, E. J., </a:t>
            </a:r>
            <a:r>
              <a:rPr lang="en-US" dirty="0" err="1">
                <a:effectLst/>
              </a:rPr>
              <a:t>Nazir</a:t>
            </a:r>
            <a:r>
              <a:rPr lang="en-US" dirty="0">
                <a:effectLst/>
              </a:rPr>
              <a:t>, A., Farber, M. O., Buckley, J. D., </a:t>
            </a:r>
            <a:r>
              <a:rPr lang="en-US" dirty="0" err="1">
                <a:effectLst/>
              </a:rPr>
              <a:t>Maclullich</a:t>
            </a:r>
            <a:r>
              <a:rPr lang="en-US" dirty="0">
                <a:effectLst/>
              </a:rPr>
              <a:t>, A., … </a:t>
            </a:r>
            <a:r>
              <a:rPr lang="en-US" dirty="0" err="1">
                <a:effectLst/>
              </a:rPr>
              <a:t>Boustani</a:t>
            </a:r>
            <a:r>
              <a:rPr lang="en-US" dirty="0">
                <a:effectLst/>
              </a:rPr>
              <a:t>, M. A. (2012). Delirium in hospitalized patients: implications of current evidence on clinical practice and future avenues for research--a systematic evidence review. </a:t>
            </a:r>
            <a:r>
              <a:rPr lang="en-US" i="1" dirty="0">
                <a:effectLst/>
              </a:rPr>
              <a:t>Journal of hospital medicine</a:t>
            </a:r>
            <a:r>
              <a:rPr lang="en-US" dirty="0">
                <a:effectLst/>
              </a:rPr>
              <a:t>, </a:t>
            </a:r>
            <a:r>
              <a:rPr lang="en-US" i="1" dirty="0">
                <a:effectLst/>
              </a:rPr>
              <a:t>7</a:t>
            </a:r>
            <a:r>
              <a:rPr lang="en-US" dirty="0">
                <a:effectLst/>
              </a:rPr>
              <a:t>(7), 580-9. </a:t>
            </a:r>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13</a:t>
            </a:fld>
            <a:endParaRPr lang="en-US"/>
          </a:p>
        </p:txBody>
      </p:sp>
    </p:spTree>
    <p:extLst>
      <p:ext uri="{BB962C8B-B14F-4D97-AF65-F5344CB8AC3E}">
        <p14:creationId xmlns:p14="http://schemas.microsoft.com/office/powerpoint/2010/main" val="324439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effectLst/>
              </a:rPr>
              <a:t>Khan, B. A., Zawahiri, M., Campbell, N. L., Fox, G. C., Weinstein, E. J., </a:t>
            </a:r>
            <a:r>
              <a:rPr lang="en-US" dirty="0" err="1">
                <a:effectLst/>
              </a:rPr>
              <a:t>Nazir</a:t>
            </a:r>
            <a:r>
              <a:rPr lang="en-US" dirty="0">
                <a:effectLst/>
              </a:rPr>
              <a:t>, A., Farber, M. O., Buckley, J. D., </a:t>
            </a:r>
            <a:r>
              <a:rPr lang="en-US" dirty="0" err="1">
                <a:effectLst/>
              </a:rPr>
              <a:t>Maclullich</a:t>
            </a:r>
            <a:r>
              <a:rPr lang="en-US" dirty="0">
                <a:effectLst/>
              </a:rPr>
              <a:t>, A., … </a:t>
            </a:r>
            <a:r>
              <a:rPr lang="en-US" dirty="0" err="1">
                <a:effectLst/>
              </a:rPr>
              <a:t>Boustani</a:t>
            </a:r>
            <a:r>
              <a:rPr lang="en-US" dirty="0">
                <a:effectLst/>
              </a:rPr>
              <a:t>, M. A. (2012). Delirium in hospitalized patients: implications of current evidence on clinical practice and future avenues for research--a systematic evidence review. </a:t>
            </a:r>
            <a:r>
              <a:rPr lang="en-US" i="1" dirty="0">
                <a:effectLst/>
              </a:rPr>
              <a:t>Journal of hospital medicine</a:t>
            </a:r>
            <a:r>
              <a:rPr lang="en-US" dirty="0">
                <a:effectLst/>
              </a:rPr>
              <a:t>, </a:t>
            </a:r>
            <a:r>
              <a:rPr lang="en-US" i="1" dirty="0">
                <a:effectLst/>
              </a:rPr>
              <a:t>7</a:t>
            </a:r>
            <a:r>
              <a:rPr lang="en-US" dirty="0">
                <a:effectLst/>
              </a:rPr>
              <a:t>(7), 580-9. </a:t>
            </a:r>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14</a:t>
            </a:fld>
            <a:endParaRPr lang="en-US"/>
          </a:p>
        </p:txBody>
      </p:sp>
    </p:spTree>
    <p:extLst>
      <p:ext uri="{BB962C8B-B14F-4D97-AF65-F5344CB8AC3E}">
        <p14:creationId xmlns:p14="http://schemas.microsoft.com/office/powerpoint/2010/main" val="333906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 abnormalities include:</a:t>
            </a:r>
          </a:p>
          <a:p>
            <a:r>
              <a:rPr lang="en-US" dirty="0"/>
              <a:t>	-Autonomic hyperactivity or instability such as flushing, pallor, sweating, tachycardia, dilated pupils, nausea, vomiting, Fever: </a:t>
            </a:r>
          </a:p>
          <a:p>
            <a:r>
              <a:rPr lang="en-US" dirty="0"/>
              <a:t>	-Myoclonic jerking, cerebellar signs, generalized hyperreflexia</a:t>
            </a:r>
          </a:p>
          <a:p>
            <a:r>
              <a:rPr lang="en-US" dirty="0"/>
              <a:t>	-Nystagmus and ataxia</a:t>
            </a:r>
          </a:p>
          <a:p>
            <a:r>
              <a:rPr lang="en-US" dirty="0"/>
              <a:t>	-Tremor</a:t>
            </a:r>
          </a:p>
          <a:p>
            <a:r>
              <a:rPr lang="en-US" dirty="0"/>
              <a:t>	-</a:t>
            </a:r>
            <a:r>
              <a:rPr lang="en-US" dirty="0" err="1"/>
              <a:t>Asterixis</a:t>
            </a:r>
            <a:r>
              <a:rPr lang="en-US" dirty="0"/>
              <a:t>:  renal or hepatic insufficiency</a:t>
            </a:r>
          </a:p>
          <a:p>
            <a:endParaRPr lang="en-US" dirty="0"/>
          </a:p>
          <a:p>
            <a:r>
              <a:rPr lang="en-US" dirty="0"/>
              <a:t>References:</a:t>
            </a:r>
          </a:p>
          <a:p>
            <a:r>
              <a:rPr lang="en-US" dirty="0">
                <a:effectLst/>
              </a:rPr>
              <a:t>Khan, B. A., Zawahiri, M., Campbell, N. L., Fox, G. C., Weinstein, E. J., </a:t>
            </a:r>
            <a:r>
              <a:rPr lang="en-US" dirty="0" err="1">
                <a:effectLst/>
              </a:rPr>
              <a:t>Nazir</a:t>
            </a:r>
            <a:r>
              <a:rPr lang="en-US" dirty="0">
                <a:effectLst/>
              </a:rPr>
              <a:t>, A., Farber, M. O., Buckley, J. D., </a:t>
            </a:r>
            <a:r>
              <a:rPr lang="en-US" dirty="0" err="1">
                <a:effectLst/>
              </a:rPr>
              <a:t>Maclullich</a:t>
            </a:r>
            <a:r>
              <a:rPr lang="en-US" dirty="0">
                <a:effectLst/>
              </a:rPr>
              <a:t>, A., … </a:t>
            </a:r>
            <a:r>
              <a:rPr lang="en-US" dirty="0" err="1">
                <a:effectLst/>
              </a:rPr>
              <a:t>Boustani</a:t>
            </a:r>
            <a:r>
              <a:rPr lang="en-US" dirty="0">
                <a:effectLst/>
              </a:rPr>
              <a:t>, M. A. (2012). Delirium in hospitalized patients: implications of current evidence on clinical practice and future avenues for research--a systematic evidence review. </a:t>
            </a:r>
            <a:r>
              <a:rPr lang="en-US" i="1" dirty="0">
                <a:effectLst/>
              </a:rPr>
              <a:t>Journal of hospital medicine</a:t>
            </a:r>
            <a:r>
              <a:rPr lang="en-US" dirty="0">
                <a:effectLst/>
              </a:rPr>
              <a:t>, </a:t>
            </a:r>
            <a:r>
              <a:rPr lang="en-US" i="1" dirty="0">
                <a:effectLst/>
              </a:rPr>
              <a:t>7</a:t>
            </a:r>
            <a:r>
              <a:rPr lang="en-US" dirty="0">
                <a:effectLst/>
              </a:rPr>
              <a:t>(7), 580-9. </a:t>
            </a: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Caplan JP and Stern TA: Mnemonics in a </a:t>
            </a:r>
            <a:r>
              <a:rPr lang="en-US" sz="1200" dirty="0" err="1">
                <a:ea typeface="ＭＳ Ｐゴシック" pitchFamily="34" charset="-128"/>
              </a:rPr>
              <a:t>mnutshell</a:t>
            </a:r>
            <a:r>
              <a:rPr lang="en-US" sz="1200" dirty="0">
                <a:ea typeface="ＭＳ Ｐゴシック" pitchFamily="34" charset="-128"/>
              </a:rPr>
              <a:t>: 32 aids to psychiatric diagnosis.  Current Psychiatry 7(10):27-33, 2008.</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15</a:t>
            </a:fld>
            <a:endParaRPr lang="en-US"/>
          </a:p>
        </p:txBody>
      </p:sp>
    </p:spTree>
    <p:extLst>
      <p:ext uri="{BB962C8B-B14F-4D97-AF65-F5344CB8AC3E}">
        <p14:creationId xmlns:p14="http://schemas.microsoft.com/office/powerpoint/2010/main" val="169212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F967844C-8B82-4703-9D4E-CDDC4F3954F3}" type="slidenum">
              <a:rPr lang="en-US"/>
              <a:pPr/>
              <a:t>16</a:t>
            </a:fld>
            <a:endParaRPr lang="en-US"/>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Arial" pitchFamily="34" charset="0"/>
              <a:buNone/>
            </a:pPr>
            <a:endParaRPr lang="en-US"/>
          </a:p>
        </p:txBody>
      </p:sp>
      <p:sp>
        <p:nvSpPr>
          <p:cNvPr id="45060" name="Rectangle 2"/>
          <p:cNvSpPr>
            <a:spLocks noGrp="1" noChangeArrowheads="1"/>
          </p:cNvSpPr>
          <p:nvPr>
            <p:ph type="body"/>
          </p:nvPr>
        </p:nvSpPr>
        <p:spPr>
          <a:xfrm>
            <a:off x="685800" y="4343400"/>
            <a:ext cx="5486400" cy="4114800"/>
          </a:xfrm>
          <a:noFill/>
          <a:ln/>
        </p:spPr>
        <p:txBody>
          <a:bodyPr wrap="none" anchor="ctr"/>
          <a:lstStyle/>
          <a:p>
            <a:r>
              <a:rPr lang="en-US" dirty="0">
                <a:latin typeface="Times New Roman" pitchFamily="18" charset="0"/>
                <a:ea typeface="ＭＳ Ｐゴシック" pitchFamily="34" charset="-128"/>
              </a:rPr>
              <a:t>References:</a:t>
            </a:r>
          </a:p>
          <a:p>
            <a:r>
              <a:rPr lang="pt-BR" i="1" dirty="0">
                <a:effectLst/>
              </a:rPr>
              <a:t>Virtual Mentor.</a:t>
            </a:r>
            <a:r>
              <a:rPr lang="pt-BR" dirty="0">
                <a:effectLst/>
              </a:rPr>
              <a:t> 2008.</a:t>
            </a:r>
            <a:r>
              <a:rPr lang="pt-BR" baseline="0" dirty="0">
                <a:effectLst/>
              </a:rPr>
              <a:t> </a:t>
            </a:r>
            <a:r>
              <a:rPr lang="pt-BR" dirty="0"/>
              <a:t>Differentiating among Depression, Delirium, and Dementia in Elderly Patients. </a:t>
            </a:r>
            <a:r>
              <a:rPr lang="pt-BR" dirty="0">
                <a:effectLst/>
              </a:rPr>
              <a:t>10(6):383-388. doi: 10.1001/virtualmentor.2008.10.6.cprl1-0806</a:t>
            </a:r>
            <a:endParaRPr lang="en-US" dirty="0">
              <a:latin typeface="Times New Roman" pitchFamily="18" charset="0"/>
              <a:ea typeface="ＭＳ Ｐゴシック" pitchFamily="34" charset="-128"/>
            </a:endParaRPr>
          </a:p>
        </p:txBody>
      </p:sp>
      <p:sp>
        <p:nvSpPr>
          <p:cNvPr id="4506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434A656-C6AE-4EAE-99F2-6EBC4CFA5E66}" type="slidenum">
              <a:rPr lang="en-US" sz="1200">
                <a:solidFill>
                  <a:srgbClr val="000000"/>
                </a:solidFill>
              </a:rPr>
              <a: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sz="1200">
              <a:solidFill>
                <a:srgbClr val="000000"/>
              </a:solidFill>
            </a:endParaRPr>
          </a:p>
        </p:txBody>
      </p:sp>
    </p:spTree>
    <p:extLst>
      <p:ext uri="{BB962C8B-B14F-4D97-AF65-F5344CB8AC3E}">
        <p14:creationId xmlns:p14="http://schemas.microsoft.com/office/powerpoint/2010/main" val="391207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Delirium is associated with </a:t>
            </a:r>
            <a:r>
              <a:rPr lang="en-US" dirty="0">
                <a:sym typeface="Symbol" panose="05050102010706020507" pitchFamily="18" charset="2"/>
              </a:rPr>
              <a:t></a:t>
            </a:r>
            <a:r>
              <a:rPr lang="en-US" dirty="0"/>
              <a:t> serum anticholinergic activity</a:t>
            </a:r>
          </a:p>
          <a:p>
            <a:r>
              <a:rPr lang="en-US" dirty="0"/>
              <a:t>Anticholinergic activity is found in delirious patients taking no anticholinergic drugs</a:t>
            </a:r>
          </a:p>
          <a:p>
            <a:r>
              <a:rPr lang="en-US" dirty="0"/>
              <a:t>Acetylcholine is an important neurotransmitter for cognitive processes, and pesticides, particularly organophosphates, can cause cholinergic overload as the pathology of toxic exposure</a:t>
            </a:r>
          </a:p>
          <a:p>
            <a:endParaRPr lang="en-US" dirty="0"/>
          </a:p>
          <a:p>
            <a:r>
              <a:rPr lang="en-US" dirty="0"/>
              <a:t>Picture reference: Potential mechanisms and therapies for ICU delirium. Hypothesized mechanisms include systemic inflammation, endothelial dysfunction, increased blood–brain barrier (BBB) permeability, and reduced cholinergic control of the inflammatory response that, along with baseline patient vulnerability factors, predispose patients to </a:t>
            </a:r>
            <a:r>
              <a:rPr lang="en-US" dirty="0" err="1"/>
              <a:t>neuroinflammation</a:t>
            </a:r>
            <a:r>
              <a:rPr lang="en-US" dirty="0"/>
              <a:t> and subsequent neuronal injury. Primed and </a:t>
            </a:r>
            <a:r>
              <a:rPr lang="en-US" dirty="0" err="1"/>
              <a:t>overactivated</a:t>
            </a:r>
            <a:r>
              <a:rPr lang="en-US" dirty="0"/>
              <a:t> microglia from these processes may also exacerbate the pathophysiologic changes. Therapeutic agents studied for the prevention or treatment of ICU delirium have targeted these pathways.</a:t>
            </a:r>
          </a:p>
          <a:p>
            <a:endParaRPr lang="en-US" dirty="0"/>
          </a:p>
          <a:p>
            <a:r>
              <a:rPr lang="en-US" dirty="0"/>
              <a:t>Reference:</a:t>
            </a:r>
          </a:p>
          <a:p>
            <a:r>
              <a:rPr lang="en-US" dirty="0">
                <a:effectLst/>
              </a:rPr>
              <a:t>Inouye, S. K., &amp; </a:t>
            </a:r>
            <a:r>
              <a:rPr lang="en-US" dirty="0" err="1">
                <a:effectLst/>
              </a:rPr>
              <a:t>Ferrucci</a:t>
            </a:r>
            <a:r>
              <a:rPr lang="en-US" dirty="0">
                <a:effectLst/>
              </a:rPr>
              <a:t>, L. (2006). Elucidating the pathophysiology of delirium and the interrelationship of delirium and dementia. </a:t>
            </a:r>
            <a:r>
              <a:rPr lang="en-US" i="1" dirty="0">
                <a:effectLst/>
              </a:rPr>
              <a:t>The journals of gerontology. Series A, Biological sciences and medical sciences</a:t>
            </a:r>
            <a:r>
              <a:rPr lang="en-US" dirty="0">
                <a:effectLst/>
              </a:rPr>
              <a:t>, </a:t>
            </a:r>
            <a:r>
              <a:rPr lang="en-US" i="1" dirty="0">
                <a:effectLst/>
              </a:rPr>
              <a:t>61</a:t>
            </a:r>
            <a:r>
              <a:rPr lang="en-US" dirty="0">
                <a:effectLst/>
              </a:rPr>
              <a:t>(12), 1277-80. </a:t>
            </a:r>
          </a:p>
          <a:p>
            <a:endParaRPr lang="en-US" dirty="0">
              <a:effectLst/>
            </a:endParaRPr>
          </a:p>
          <a:p>
            <a:r>
              <a:rPr lang="en-US" dirty="0">
                <a:effectLst/>
              </a:rPr>
              <a:t>Christina J. </a:t>
            </a:r>
            <a:r>
              <a:rPr lang="en-US" dirty="0" err="1">
                <a:effectLst/>
              </a:rPr>
              <a:t>Hayhurst</a:t>
            </a:r>
            <a:r>
              <a:rPr lang="en-US" dirty="0">
                <a:effectLst/>
              </a:rPr>
              <a:t>, Pratik P. </a:t>
            </a:r>
            <a:r>
              <a:rPr lang="en-US" dirty="0" err="1">
                <a:effectLst/>
              </a:rPr>
              <a:t>Pandharipande</a:t>
            </a:r>
            <a:r>
              <a:rPr lang="en-US" dirty="0">
                <a:effectLst/>
              </a:rPr>
              <a:t>, Christopher G. Hughes; Intensive Care Unit Delirium: A Review of Diagnosis, Prevention, and Treatment. </a:t>
            </a:r>
            <a:r>
              <a:rPr lang="en-US" i="1" dirty="0">
                <a:effectLst/>
              </a:rPr>
              <a:t>Anesthesiology</a:t>
            </a:r>
            <a:r>
              <a:rPr lang="en-US" dirty="0">
                <a:effectLst/>
              </a:rPr>
              <a:t> 2016;125(6):1229-1241. </a:t>
            </a:r>
            <a:r>
              <a:rPr lang="en-US" dirty="0" err="1">
                <a:effectLst/>
              </a:rPr>
              <a:t>doi</a:t>
            </a:r>
            <a:r>
              <a:rPr lang="en-US" dirty="0">
                <a:effectLst/>
              </a:rPr>
              <a:t>: 10.1097/ALN.0000000000001378.</a:t>
            </a:r>
          </a:p>
          <a:p>
            <a:endParaRPr lang="en-US" dirty="0">
              <a:effectLst/>
            </a:endParaRP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17</a:t>
            </a:fld>
            <a:endParaRPr lang="en-US"/>
          </a:p>
        </p:txBody>
      </p:sp>
    </p:spTree>
    <p:extLst>
      <p:ext uri="{BB962C8B-B14F-4D97-AF65-F5344CB8AC3E}">
        <p14:creationId xmlns:p14="http://schemas.microsoft.com/office/powerpoint/2010/main" val="420055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18</a:t>
            </a:fld>
            <a:endParaRPr lang="en-US"/>
          </a:p>
        </p:txBody>
      </p:sp>
    </p:spTree>
    <p:extLst>
      <p:ext uri="{BB962C8B-B14F-4D97-AF65-F5344CB8AC3E}">
        <p14:creationId xmlns:p14="http://schemas.microsoft.com/office/powerpoint/2010/main" val="28816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Serotonin excess or deficiency: result of altered tryptophan-to-phenylalanine ratio (MDMA or Ecstasy affects Serotonin)</a:t>
            </a:r>
          </a:p>
          <a:p>
            <a:r>
              <a:rPr lang="en-US" dirty="0"/>
              <a:t>Cytokines (interleukin-2, tumor necrosis factor), as seen in patients with cancer or infections</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19</a:t>
            </a:fld>
            <a:endParaRPr lang="en-US"/>
          </a:p>
        </p:txBody>
      </p:sp>
    </p:spTree>
    <p:extLst>
      <p:ext uri="{BB962C8B-B14F-4D97-AF65-F5344CB8AC3E}">
        <p14:creationId xmlns:p14="http://schemas.microsoft.com/office/powerpoint/2010/main" val="387657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Relationships between various etiological factors in delirium. Systemic inflammation can be the result of systemic infection, trauma or surgery. Neurotransmitters with possible roles in delirium include acetylcholine, dopamine, 5-hydroxytryptamine, norepinephrine, glutamate and </a:t>
            </a:r>
            <a:r>
              <a:rPr lang="el-GR" dirty="0"/>
              <a:t>γ-</a:t>
            </a:r>
            <a:r>
              <a:rPr lang="en-US" dirty="0"/>
              <a:t>aminobutyric acid.</a:t>
            </a:r>
          </a:p>
          <a:p>
            <a:endParaRPr lang="en-US" dirty="0"/>
          </a:p>
          <a:p>
            <a:r>
              <a:rPr lang="en-US"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20</a:t>
            </a:fld>
            <a:endParaRPr lang="en-US"/>
          </a:p>
        </p:txBody>
      </p:sp>
    </p:spTree>
    <p:extLst>
      <p:ext uri="{BB962C8B-B14F-4D97-AF65-F5344CB8AC3E}">
        <p14:creationId xmlns:p14="http://schemas.microsoft.com/office/powerpoint/2010/main" val="266278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82 year-old male with a history of probable Alzheimer</a:t>
            </a:r>
            <a:r>
              <a:rPr lang="en-US" altLang="en-US" dirty="0">
                <a:solidFill>
                  <a:srgbClr val="000000"/>
                </a:solidFill>
              </a:rPr>
              <a:t>’</a:t>
            </a:r>
            <a:r>
              <a:rPr lang="en-US" dirty="0">
                <a:solidFill>
                  <a:srgbClr val="000000"/>
                </a:solidFill>
              </a:rPr>
              <a:t>s disease, CAD, and DM has been admitted from a nursing home for worsening confusion and behavioral problems.  The nursing personnel at the NH report that the symptoms have become progressively worse since he began having problems sleeping 3 days ago.</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Attempts to examine the patient upon arrival to the floor are complicated by his attempts, as he eloquently states, to </a:t>
            </a:r>
            <a:r>
              <a:rPr lang="en-US" altLang="en-US" dirty="0">
                <a:solidFill>
                  <a:srgbClr val="000000"/>
                </a:solidFill>
              </a:rPr>
              <a:t>“</a:t>
            </a:r>
            <a:r>
              <a:rPr lang="en-US" dirty="0">
                <a:solidFill>
                  <a:srgbClr val="000000"/>
                </a:solidFill>
              </a:rPr>
              <a:t>Knock you on your ass!</a:t>
            </a:r>
            <a:r>
              <a:rPr lang="en-US" altLang="en-US" dirty="0">
                <a:solidFill>
                  <a:srgbClr val="000000"/>
                </a:solidFill>
              </a:rPr>
              <a:t>”</a:t>
            </a:r>
            <a:endParaRPr lang="en-US" dirty="0">
              <a:solidFill>
                <a:srgbClr val="000000"/>
              </a:solidFill>
            </a:endParaRP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Review of the medical records from the ED report similar behavior and reports of </a:t>
            </a:r>
            <a:r>
              <a:rPr lang="en-US" altLang="en-US" dirty="0">
                <a:solidFill>
                  <a:srgbClr val="000000"/>
                </a:solidFill>
              </a:rPr>
              <a:t>“</a:t>
            </a:r>
            <a:r>
              <a:rPr lang="en-US" dirty="0">
                <a:solidFill>
                  <a:srgbClr val="000000"/>
                </a:solidFill>
              </a:rPr>
              <a:t>seeing things.</a:t>
            </a:r>
            <a:r>
              <a:rPr lang="en-US" altLang="en-US" dirty="0">
                <a:solidFill>
                  <a:srgbClr val="000000"/>
                </a:solidFill>
              </a:rPr>
              <a:t>”</a:t>
            </a:r>
            <a:r>
              <a:rPr lang="en-US" dirty="0">
                <a:solidFill>
                  <a:srgbClr val="000000"/>
                </a:solidFill>
              </a:rPr>
              <a:t>  He was given lorazepam prior to the CT of his head.  He slept through  the CT, which only showed atrophy and white matter disease, but is now quite awake and potentially dangerous.</a:t>
            </a:r>
          </a:p>
          <a:p>
            <a:endParaRPr lang="en-US" dirty="0"/>
          </a:p>
          <a:p>
            <a:r>
              <a:rPr lang="en-US" dirty="0"/>
              <a:t>Picture reference: </a:t>
            </a:r>
          </a:p>
          <a:p>
            <a:r>
              <a:rPr lang="en-US" dirty="0">
                <a:effectLst/>
              </a:rPr>
              <a:t>Brickman AM, </a:t>
            </a:r>
            <a:r>
              <a:rPr lang="en-US" dirty="0" err="1">
                <a:effectLst/>
              </a:rPr>
              <a:t>Honig</a:t>
            </a:r>
            <a:r>
              <a:rPr lang="en-US" dirty="0">
                <a:effectLst/>
              </a:rPr>
              <a:t> LS, </a:t>
            </a:r>
            <a:r>
              <a:rPr lang="en-US" dirty="0" err="1">
                <a:effectLst/>
              </a:rPr>
              <a:t>Scarmeas</a:t>
            </a:r>
            <a:r>
              <a:rPr lang="en-US" dirty="0">
                <a:effectLst/>
              </a:rPr>
              <a:t> N, et al. Measuring Cerebral Atrophy and White Matter </a:t>
            </a:r>
            <a:r>
              <a:rPr lang="en-US" dirty="0" err="1">
                <a:effectLst/>
              </a:rPr>
              <a:t>Hyperintensity</a:t>
            </a:r>
            <a:r>
              <a:rPr lang="en-US" dirty="0">
                <a:effectLst/>
              </a:rPr>
              <a:t> Burden to Predict the Rate of Cognitive Decline in Alzheimer Disease. </a:t>
            </a:r>
            <a:r>
              <a:rPr lang="en-US" i="1" dirty="0">
                <a:effectLst/>
              </a:rPr>
              <a:t>Arch Neurol.</a:t>
            </a:r>
            <a:r>
              <a:rPr lang="en-US" dirty="0">
                <a:effectLst/>
              </a:rPr>
              <a:t> 2008;65(9):1202–1208. doi:10.1001/archneur.65.9.1202</a:t>
            </a:r>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21</a:t>
            </a:fld>
            <a:endParaRPr lang="en-US"/>
          </a:p>
        </p:txBody>
      </p:sp>
    </p:spTree>
    <p:extLst>
      <p:ext uri="{BB962C8B-B14F-4D97-AF65-F5344CB8AC3E}">
        <p14:creationId xmlns:p14="http://schemas.microsoft.com/office/powerpoint/2010/main" val="21525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u="sng" dirty="0"/>
          </a:p>
          <a:p>
            <a:pPr marL="341313" marR="0" lvl="0" indent="-341313" algn="l" defTabSz="457200" rtl="0" eaLnBrk="1" fontAlgn="auto" latinLnBrk="0" hangingPunct="1">
              <a:lnSpc>
                <a:spcPct val="100000"/>
              </a:lnSpc>
              <a:spcBef>
                <a:spcPts val="700"/>
              </a:spcBef>
              <a:spcAft>
                <a:spcPts val="0"/>
              </a:spcAft>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dirty="0">
                <a:solidFill>
                  <a:srgbClr val="000000"/>
                </a:solidFill>
              </a:rPr>
              <a:t>Disturbance in attention and awareness (</a:t>
            </a:r>
            <a:r>
              <a:rPr lang="en-US" dirty="0"/>
              <a:t>i.e., reduced ability to direct, focus, sustain and shift attention and reduced orientation to the environment)</a:t>
            </a:r>
            <a:endParaRPr lang="en-US" sz="1200" dirty="0">
              <a:solidFill>
                <a:srgbClr val="000000"/>
              </a:solidFill>
            </a:endParaRPr>
          </a:p>
          <a:p>
            <a:pPr marL="341313" marR="0" lvl="0" indent="-341313" algn="l" defTabSz="457200" rtl="0" eaLnBrk="1" fontAlgn="auto" latinLnBrk="0" hangingPunct="1">
              <a:lnSpc>
                <a:spcPct val="100000"/>
              </a:lnSpc>
              <a:spcBef>
                <a:spcPts val="700"/>
              </a:spcBef>
              <a:spcAft>
                <a:spcPts val="0"/>
              </a:spcAft>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dirty="0">
                <a:solidFill>
                  <a:srgbClr val="000000"/>
                </a:solidFill>
              </a:rPr>
              <a:t>Disturbance develops over a short period of time, is distinctly different from baseline and tends to fluctuate (</a:t>
            </a:r>
            <a:r>
              <a:rPr lang="en-US" dirty="0"/>
              <a:t>Fluctuation is hours to a few days)</a:t>
            </a:r>
            <a:endParaRPr lang="en-US" sz="1200" dirty="0">
              <a:solidFill>
                <a:srgbClr val="000000"/>
              </a:solidFill>
            </a:endParaRP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Has an additional disturbance in cognition (e.g., memory deficit, disorientation, language, visuospatial ability, or perception)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Not accounted for by other neurocognitive disorders</a:t>
            </a:r>
          </a:p>
          <a:p>
            <a:pPr marL="341313" marR="0" lvl="0" indent="-341313" algn="l" defTabSz="457200" rtl="0" eaLnBrk="1" fontAlgn="auto" latinLnBrk="0" hangingPunct="1">
              <a:lnSpc>
                <a:spcPct val="100000"/>
              </a:lnSpc>
              <a:spcBef>
                <a:spcPts val="700"/>
              </a:spcBef>
              <a:spcAft>
                <a:spcPts val="0"/>
              </a:spcAft>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dirty="0">
                <a:solidFill>
                  <a:srgbClr val="000000"/>
                </a:solidFill>
              </a:rPr>
              <a:t>Caused by a general medical condition; can be multiple etiologies (</a:t>
            </a:r>
            <a:r>
              <a:rPr lang="en-US" dirty="0"/>
              <a:t>Can be caused by a general medical condition, substance intoxication or withdrawal, toxin exposure or multiple etiologies)</a:t>
            </a:r>
          </a:p>
          <a:p>
            <a:pPr marL="341313" marR="0" lvl="0" indent="-341313" algn="l" defTabSz="457200" rtl="0" eaLnBrk="1" fontAlgn="auto" latinLnBrk="0" hangingPunct="1">
              <a:lnSpc>
                <a:spcPct val="100000"/>
              </a:lnSpc>
              <a:spcBef>
                <a:spcPts val="700"/>
              </a:spcBef>
              <a:spcAft>
                <a:spcPts val="0"/>
              </a:spcAft>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There is evidence from the history, physical examination or laboratory findings that the disturbance is </a:t>
            </a:r>
            <a:r>
              <a:rPr lang="en-US" i="1" dirty="0"/>
              <a:t>a direct</a:t>
            </a:r>
            <a:r>
              <a:rPr lang="en-US" dirty="0"/>
              <a:t> physiological consequence of another medical condition, </a:t>
            </a:r>
            <a:r>
              <a:rPr lang="en-US" i="1" dirty="0"/>
              <a:t>substance intoxication or withdrawal (i.e. due to a drug of abuse or to a medication), or exposure to a toxin, or is due to multiple etiologies</a:t>
            </a:r>
            <a:r>
              <a:rPr lang="en-US" dirty="0"/>
              <a:t>.</a:t>
            </a:r>
            <a:endParaRPr lang="en-US" sz="1200" dirty="0">
              <a:solidFill>
                <a:srgbClr val="000000"/>
              </a:solidFill>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u="sng"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u="sng"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u="sng" dirty="0"/>
              <a:t>Reference</a:t>
            </a:r>
            <a:r>
              <a:rPr lang="en-US" dirty="0"/>
              <a:t>:</a:t>
            </a:r>
            <a:r>
              <a:rPr lang="en-US" baseline="0" dirty="0"/>
              <a:t>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a:t>American Psychiatric Association:  Diagnostic and Statistical Manual of Mental Disorders, 5</a:t>
            </a:r>
            <a:r>
              <a:rPr lang="en-US" baseline="30000" dirty="0"/>
              <a:t>th</a:t>
            </a:r>
            <a:r>
              <a:rPr lang="en-US" baseline="0" dirty="0"/>
              <a:t> Edition.  Arlington, VA, American Psychiatric Association, 2013.</a:t>
            </a:r>
            <a:endParaRPr lang="en-US" dirty="0"/>
          </a:p>
          <a:p>
            <a:endParaRPr lang="en-US" u="sng" dirty="0"/>
          </a:p>
        </p:txBody>
      </p:sp>
      <p:sp>
        <p:nvSpPr>
          <p:cNvPr id="4" name="Slide Number Placeholder 3"/>
          <p:cNvSpPr>
            <a:spLocks noGrp="1"/>
          </p:cNvSpPr>
          <p:nvPr>
            <p:ph type="sldNum" sz="quarter" idx="10"/>
          </p:nvPr>
        </p:nvSpPr>
        <p:spPr/>
        <p:txBody>
          <a:bodyPr/>
          <a:lstStyle/>
          <a:p>
            <a:fld id="{86DB0F33-6489-48B6-A754-5C1DF2ACF5A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519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Since the patient is presently being slightly less than cooperative with your attempts to gather a history, you collect collateral information…</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Although he has some baseline memory problems his current state represents an acute change</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His behavior tends to be worse at night when he does not sleep and is more confused and sometimes suspicious</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The nurse reports that he is doing better now that she has given him some ice cream, she wonders if you would like to complete your history now…</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You identify the fact the patient is disorientated to place and time</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 is easily distracted by events in the hall and can not concentrate on your questions</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When he attempts to answer your questions he has trouble finding the right words and staying on question</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22</a:t>
            </a:fld>
            <a:endParaRPr lang="en-US"/>
          </a:p>
        </p:txBody>
      </p:sp>
    </p:spTree>
    <p:extLst>
      <p:ext uri="{BB962C8B-B14F-4D97-AF65-F5344CB8AC3E}">
        <p14:creationId xmlns:p14="http://schemas.microsoft.com/office/powerpoint/2010/main" val="373491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With your diagnosis of delirium you set out to determine potential etiologies of this dangerous condition</a:t>
            </a:r>
          </a:p>
          <a:p>
            <a:pPr marL="741363" lvl="1" indent="-28416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Review of the NH records reveal…</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Recent discontinuation of donepezil (Aricept) secondary to worsening dementia</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Diphenhydramine (Benadryl) was started 3 days ago to help him get some sleep</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Chronic digoxin therapy</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Chronic urinary incontinence without mention of dysuria</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Most recent labs (CBC and BMP performed 6 months ago) were grossly normal</a:t>
            </a:r>
          </a:p>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23</a:t>
            </a:fld>
            <a:endParaRPr lang="en-US"/>
          </a:p>
        </p:txBody>
      </p:sp>
    </p:spTree>
    <p:extLst>
      <p:ext uri="{BB962C8B-B14F-4D97-AF65-F5344CB8AC3E}">
        <p14:creationId xmlns:p14="http://schemas.microsoft.com/office/powerpoint/2010/main" val="398725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Examination of the patient</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The patient is afebrile with normal vitals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Heart, lungs and abdomen are benign</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Neurologically he displays some intermittent myoclonic jerks and a </a:t>
            </a:r>
            <a:r>
              <a:rPr lang="en-US" sz="2400" dirty="0" err="1">
                <a:solidFill>
                  <a:srgbClr val="000000"/>
                </a:solidFill>
              </a:rPr>
              <a:t>nonfluent</a:t>
            </a:r>
            <a:r>
              <a:rPr lang="en-US" sz="2400" dirty="0">
                <a:solidFill>
                  <a:srgbClr val="000000"/>
                </a:solidFill>
              </a:rPr>
              <a:t> aphasia</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Mental status/state examination reveals…</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Impaired attention</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Digit span of only </a:t>
            </a:r>
            <a:r>
              <a:rPr lang="en-US" altLang="en-US" dirty="0">
                <a:solidFill>
                  <a:srgbClr val="000000"/>
                </a:solidFill>
              </a:rPr>
              <a:t>“</a:t>
            </a:r>
            <a:r>
              <a:rPr lang="en-US" dirty="0">
                <a:solidFill>
                  <a:srgbClr val="000000"/>
                </a:solidFill>
              </a:rPr>
              <a:t>3</a:t>
            </a:r>
            <a:r>
              <a:rPr lang="en-US" altLang="en-US" dirty="0">
                <a:solidFill>
                  <a:srgbClr val="000000"/>
                </a:solidFill>
              </a:rPr>
              <a:t>”</a:t>
            </a:r>
            <a:endParaRPr lang="en-US" dirty="0">
              <a:solidFill>
                <a:srgbClr val="000000"/>
              </a:solidFill>
            </a:endParaRP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MMSE score of 10 (score of 21 one year ago)</a:t>
            </a:r>
            <a:r>
              <a:rPr lang="ar-SA" sz="2000" dirty="0">
                <a:solidFill>
                  <a:srgbClr val="000000"/>
                </a:solidFill>
              </a:rPr>
              <a:t>‏</a:t>
            </a:r>
            <a:endParaRPr lang="en-US" sz="2000" dirty="0">
              <a:solidFill>
                <a:srgbClr val="000000"/>
              </a:solidFill>
            </a:endParaRP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Orientated X 3/10</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0/3 at 5 minutes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Poor repetition and 3 step-command</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Unable to spell </a:t>
            </a:r>
            <a:r>
              <a:rPr lang="en-US" altLang="en-US" dirty="0">
                <a:solidFill>
                  <a:srgbClr val="000000"/>
                </a:solidFill>
              </a:rPr>
              <a:t>“</a:t>
            </a:r>
            <a:r>
              <a:rPr lang="en-US" dirty="0">
                <a:solidFill>
                  <a:srgbClr val="000000"/>
                </a:solidFill>
              </a:rPr>
              <a:t>WORLD</a:t>
            </a:r>
            <a:r>
              <a:rPr lang="en-US" altLang="en-US" dirty="0">
                <a:solidFill>
                  <a:srgbClr val="000000"/>
                </a:solidFill>
              </a:rPr>
              <a:t>”</a:t>
            </a:r>
            <a:r>
              <a:rPr lang="en-US" dirty="0">
                <a:solidFill>
                  <a:srgbClr val="000000"/>
                </a:solidFill>
              </a:rPr>
              <a:t> backwards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Impaired drawing</a:t>
            </a:r>
          </a:p>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24</a:t>
            </a:fld>
            <a:endParaRPr lang="en-US"/>
          </a:p>
        </p:txBody>
      </p:sp>
    </p:spTree>
    <p:extLst>
      <p:ext uri="{BB962C8B-B14F-4D97-AF65-F5344CB8AC3E}">
        <p14:creationId xmlns:p14="http://schemas.microsoft.com/office/powerpoint/2010/main" val="796572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CBC, BMP are all normal</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LFTs are normal except for a low albumin</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TSH, B12, Folate, and RPR are also normal</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Digoxin level is </a:t>
            </a:r>
            <a:r>
              <a:rPr lang="en-US" dirty="0" err="1">
                <a:solidFill>
                  <a:srgbClr val="000000"/>
                </a:solidFill>
              </a:rPr>
              <a:t>supratherapeutic</a:t>
            </a:r>
            <a:endParaRPr lang="en-US" dirty="0">
              <a:solidFill>
                <a:srgbClr val="000000"/>
              </a:solidFill>
            </a:endParaRP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Cardiac enzymes are normal </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U/A is positive for nitrates and leukocyte esterase</a:t>
            </a:r>
          </a:p>
          <a:p>
            <a:pPr lvl="2">
              <a:lnSpc>
                <a:spcPct val="9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solidFill>
                  <a:srgbClr val="000000"/>
                </a:solidFill>
              </a:rPr>
              <a:t>“</a:t>
            </a:r>
            <a:r>
              <a:rPr lang="en-US" dirty="0">
                <a:solidFill>
                  <a:srgbClr val="000000"/>
                </a:solidFill>
              </a:rPr>
              <a:t>Reflex</a:t>
            </a:r>
            <a:r>
              <a:rPr lang="en-US" altLang="en-US" dirty="0">
                <a:solidFill>
                  <a:srgbClr val="000000"/>
                </a:solidFill>
              </a:rPr>
              <a:t>”</a:t>
            </a:r>
            <a:r>
              <a:rPr lang="en-US" dirty="0">
                <a:solidFill>
                  <a:srgbClr val="000000"/>
                </a:solidFill>
              </a:rPr>
              <a:t> culture is pending</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CT of head revealed global atrophy and chronic microvascular disease</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EKG only shows rate controlled atrial fibrillation</a:t>
            </a:r>
          </a:p>
          <a:p>
            <a:endParaRPr lang="en-US" dirty="0"/>
          </a:p>
          <a:p>
            <a:r>
              <a:rPr lang="en-US" dirty="0"/>
              <a:t>Picture reference:</a:t>
            </a:r>
          </a:p>
          <a:p>
            <a:r>
              <a:rPr lang="en-US" dirty="0"/>
              <a:t>https://health.unl.edu/laboratory</a:t>
            </a:r>
          </a:p>
        </p:txBody>
      </p:sp>
      <p:sp>
        <p:nvSpPr>
          <p:cNvPr id="4" name="Slide Number Placeholder 3"/>
          <p:cNvSpPr>
            <a:spLocks noGrp="1"/>
          </p:cNvSpPr>
          <p:nvPr>
            <p:ph type="sldNum" sz="quarter" idx="10"/>
          </p:nvPr>
        </p:nvSpPr>
        <p:spPr/>
        <p:txBody>
          <a:bodyPr/>
          <a:lstStyle/>
          <a:p>
            <a:fld id="{205259CE-35B4-F249-A2D4-2A860B274D7B}" type="slidenum">
              <a:rPr lang="en-US" smtClean="0"/>
              <a:t>25</a:t>
            </a:fld>
            <a:endParaRPr lang="en-US"/>
          </a:p>
        </p:txBody>
      </p:sp>
    </p:spTree>
    <p:extLst>
      <p:ext uri="{BB962C8B-B14F-4D97-AF65-F5344CB8AC3E}">
        <p14:creationId xmlns:p14="http://schemas.microsoft.com/office/powerpoint/2010/main" val="316124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26</a:t>
            </a:fld>
            <a:endParaRPr lang="en-US"/>
          </a:p>
        </p:txBody>
      </p:sp>
    </p:spTree>
    <p:extLst>
      <p:ext uri="{BB962C8B-B14F-4D97-AF65-F5344CB8AC3E}">
        <p14:creationId xmlns:p14="http://schemas.microsoft.com/office/powerpoint/2010/main" val="313192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27</a:t>
            </a:fld>
            <a:endParaRPr lang="en-US"/>
          </a:p>
        </p:txBody>
      </p:sp>
    </p:spTree>
    <p:extLst>
      <p:ext uri="{BB962C8B-B14F-4D97-AF65-F5344CB8AC3E}">
        <p14:creationId xmlns:p14="http://schemas.microsoft.com/office/powerpoint/2010/main" val="340884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28</a:t>
            </a:fld>
            <a:endParaRPr lang="en-US"/>
          </a:p>
        </p:txBody>
      </p:sp>
    </p:spTree>
    <p:extLst>
      <p:ext uri="{BB962C8B-B14F-4D97-AF65-F5344CB8AC3E}">
        <p14:creationId xmlns:p14="http://schemas.microsoft.com/office/powerpoint/2010/main" val="1963307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29</a:t>
            </a:fld>
            <a:endParaRPr lang="en-US"/>
          </a:p>
        </p:txBody>
      </p:sp>
    </p:spTree>
    <p:extLst>
      <p:ext uri="{BB962C8B-B14F-4D97-AF65-F5344CB8AC3E}">
        <p14:creationId xmlns:p14="http://schemas.microsoft.com/office/powerpoint/2010/main" val="2379100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30</a:t>
            </a:fld>
            <a:endParaRPr lang="en-US"/>
          </a:p>
        </p:txBody>
      </p:sp>
    </p:spTree>
    <p:extLst>
      <p:ext uri="{BB962C8B-B14F-4D97-AF65-F5344CB8AC3E}">
        <p14:creationId xmlns:p14="http://schemas.microsoft.com/office/powerpoint/2010/main" val="2703667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31</a:t>
            </a:fld>
            <a:endParaRPr lang="en-US"/>
          </a:p>
        </p:txBody>
      </p:sp>
    </p:spTree>
    <p:extLst>
      <p:ext uri="{BB962C8B-B14F-4D97-AF65-F5344CB8AC3E}">
        <p14:creationId xmlns:p14="http://schemas.microsoft.com/office/powerpoint/2010/main" val="274238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64377"/>
            <a:ext cx="5484813" cy="4113213"/>
          </a:xfrm>
        </p:spPr>
        <p:txBody>
          <a:bodyPr>
            <a:normAutofit/>
          </a:bodyPr>
          <a:lstStyle/>
          <a:p>
            <a:pPr marL="171450" indent="-171450">
              <a:buFontTx/>
              <a:buChar char="-"/>
            </a:pPr>
            <a:r>
              <a:rPr lang="en-US" dirty="0"/>
              <a:t>There is evidence from the H &amp; P and or Lab of a medical condition causing the physiological effects</a:t>
            </a:r>
          </a:p>
          <a:p>
            <a:pPr marL="171450" indent="-171450">
              <a:buFontTx/>
              <a:buChar char="-"/>
            </a:pPr>
            <a:r>
              <a:rPr lang="en-US" dirty="0"/>
              <a:t>Both with substance intoxication and withdrawal, if the symptoms are severe enough to warrant medical attention, then they should be diagnosed with the delirious version, not simply intoxication or withdrawal</a:t>
            </a:r>
          </a:p>
          <a:p>
            <a:pPr marL="171450" indent="-171450">
              <a:buFontTx/>
              <a:buChar char="-"/>
            </a:pPr>
            <a:r>
              <a:rPr lang="en-US" dirty="0"/>
              <a:t>Use multiple etiologies as the diagnosis if the H &amp; P and work up indicate more than one etiology, including a medical condition and substance intoxication</a:t>
            </a:r>
          </a:p>
          <a:p>
            <a:pPr marL="171450" indent="-171450">
              <a:buFontTx/>
              <a:buChar char="-"/>
            </a:pPr>
            <a:r>
              <a:rPr lang="en-US" dirty="0"/>
              <a:t>Medication induced delirium is basically for a side effect from a prescribed medication</a:t>
            </a:r>
          </a:p>
          <a:p>
            <a:endParaRPr lang="en-US" dirty="0"/>
          </a:p>
          <a:p>
            <a:endParaRPr lang="en-US" dirty="0"/>
          </a:p>
          <a:p>
            <a:r>
              <a:rPr lang="en-US" u="sng" dirty="0"/>
              <a:t>Reference</a:t>
            </a:r>
          </a:p>
          <a:p>
            <a:r>
              <a:rPr lang="en-US" dirty="0"/>
              <a:t>American Psychiatric Association:  Diagnostic and Statistical Manual of Mental Disorders, 5</a:t>
            </a:r>
            <a:r>
              <a:rPr lang="en-US" baseline="30000" dirty="0"/>
              <a:t>th</a:t>
            </a:r>
            <a:r>
              <a:rPr lang="en-US" dirty="0"/>
              <a:t> Edition.  Arlington, VA, American Psychiatric Association, 2013</a:t>
            </a:r>
          </a:p>
          <a:p>
            <a:endParaRPr lang="en-US" dirty="0"/>
          </a:p>
          <a:p>
            <a:r>
              <a:rPr lang="en-US" dirty="0">
                <a:effectLst/>
              </a:rPr>
              <a:t>European Delirium Association, American Delirium Society (2014). The DSM-5 criteria, level of arousal and delirium diagnosis: inclusiveness is safer. </a:t>
            </a:r>
            <a:r>
              <a:rPr lang="en-US" i="1" dirty="0">
                <a:effectLst/>
              </a:rPr>
              <a:t>BMC medicine</a:t>
            </a:r>
            <a:r>
              <a:rPr lang="en-US" dirty="0">
                <a:effectLst/>
              </a:rPr>
              <a:t>, </a:t>
            </a:r>
            <a:r>
              <a:rPr lang="en-US" i="1" dirty="0">
                <a:effectLst/>
              </a:rPr>
              <a:t>12</a:t>
            </a:r>
            <a:r>
              <a:rPr lang="en-US" dirty="0">
                <a:effectLst/>
              </a:rPr>
              <a:t>, 141. doi:10.1186/s12916-014-0141-2</a:t>
            </a:r>
            <a:endParaRPr lang="en-US" dirty="0"/>
          </a:p>
        </p:txBody>
      </p:sp>
      <p:sp>
        <p:nvSpPr>
          <p:cNvPr id="4" name="Slide Number Placeholder 3"/>
          <p:cNvSpPr>
            <a:spLocks noGrp="1"/>
          </p:cNvSpPr>
          <p:nvPr>
            <p:ph type="sldNum" sz="quarter" idx="10"/>
          </p:nvPr>
        </p:nvSpPr>
        <p:spPr/>
        <p:txBody>
          <a:bodyPr/>
          <a:lstStyle/>
          <a:p>
            <a:fld id="{86DB0F33-6489-48B6-A754-5C1DF2ACF5A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50216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p>
            <a:fld id="{FE48AABA-C2E5-41FC-82DD-D682BDEE689E}" type="slidenum">
              <a:rPr lang="en-US"/>
              <a:pPr/>
              <a:t>32</a:t>
            </a:fld>
            <a:endParaRPr lang="en-US"/>
          </a:p>
        </p:txBody>
      </p:sp>
      <p:sp>
        <p:nvSpPr>
          <p:cNvPr id="59395"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59396" name="Rectangle 2"/>
          <p:cNvSpPr>
            <a:spLocks noGrp="1" noChangeArrowheads="1"/>
          </p:cNvSpPr>
          <p:nvPr>
            <p:ph type="body" idx="1"/>
          </p:nvPr>
        </p:nvSpPr>
        <p:spPr>
          <a:xfrm>
            <a:off x="685800" y="4343400"/>
            <a:ext cx="5486400" cy="4025900"/>
          </a:xfrm>
          <a:noFill/>
          <a:ln/>
        </p:spPr>
        <p:txBody>
          <a:bodyPr wrap="none" anchor="ctr"/>
          <a:lstStyle/>
          <a:p>
            <a:r>
              <a:rPr lang="en-US" dirty="0">
                <a:latin typeface="Times New Roman" pitchFamily="18" charset="0"/>
                <a:ea typeface="ＭＳ Ｐゴシック" pitchFamily="34" charset="-128"/>
              </a:rPr>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Caplan JP and Stern TA: Mnemonics in a </a:t>
            </a:r>
            <a:r>
              <a:rPr lang="en-US" sz="1200" dirty="0" err="1">
                <a:ea typeface="ＭＳ Ｐゴシック" pitchFamily="34" charset="-128"/>
              </a:rPr>
              <a:t>mnutshell</a:t>
            </a:r>
            <a:r>
              <a:rPr lang="en-US" sz="1200" dirty="0">
                <a:ea typeface="ＭＳ Ｐゴシック" pitchFamily="34" charset="-128"/>
              </a:rPr>
              <a:t>: 32 aids to psychiatric diagnosis.  Current Psychiatry 7(10):27-33, 2008.</a:t>
            </a: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145145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33</a:t>
            </a:fld>
            <a:endParaRPr lang="en-US"/>
          </a:p>
        </p:txBody>
      </p:sp>
    </p:spTree>
    <p:extLst>
      <p:ext uri="{BB962C8B-B14F-4D97-AF65-F5344CB8AC3E}">
        <p14:creationId xmlns:p14="http://schemas.microsoft.com/office/powerpoint/2010/main" val="4088409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b="1" dirty="0"/>
          </a:p>
        </p:txBody>
      </p:sp>
      <p:sp>
        <p:nvSpPr>
          <p:cNvPr id="4" name="Slide Number Placeholder 3"/>
          <p:cNvSpPr>
            <a:spLocks noGrp="1"/>
          </p:cNvSpPr>
          <p:nvPr>
            <p:ph type="sldNum" idx="10"/>
          </p:nvPr>
        </p:nvSpPr>
        <p:spPr/>
        <p:txBody>
          <a:bodyPr/>
          <a:lstStyle/>
          <a:p>
            <a:fld id="{74D77370-CA75-4B1A-B4AA-F37ADF52F592}" type="slidenum">
              <a:rPr lang="en-US" smtClean="0"/>
              <a:pPr/>
              <a:t>34</a:t>
            </a:fld>
            <a:endParaRPr lang="en-US"/>
          </a:p>
        </p:txBody>
      </p:sp>
    </p:spTree>
    <p:extLst>
      <p:ext uri="{BB962C8B-B14F-4D97-AF65-F5344CB8AC3E}">
        <p14:creationId xmlns:p14="http://schemas.microsoft.com/office/powerpoint/2010/main" val="568529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the basic laboratory</a:t>
            </a:r>
            <a:r>
              <a:rPr lang="en-US" baseline="0" dirty="0"/>
              <a:t> listed above is necessary, especially electrolytes because large shifts can cause osmotic demyelination.  Additional tests should be based on history and physical findings.   Brain imaging in the absence of focal neurologic deficits is low yield, but still standard of care because in cases where no secondary cause can be found, the imaging reveals the source.</a:t>
            </a:r>
          </a:p>
          <a:p>
            <a:endParaRPr lang="en-US" baseline="0" dirty="0"/>
          </a:p>
          <a:p>
            <a:r>
              <a:rPr lang="en-US" baseline="0" dirty="0"/>
              <a:t>Lumbar puncture is less useful in hospital-acquired delirium, but should be considered in those with delirium who had recent neurosurgery, immunosuppressed patients, or recent TBI patients.</a:t>
            </a:r>
          </a:p>
          <a:p>
            <a:endParaRPr lang="en-US" baseline="0" dirty="0"/>
          </a:p>
          <a:p>
            <a:r>
              <a:rPr lang="en-US" baseline="0" dirty="0"/>
              <a:t>Reference: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ＭＳ Ｐゴシック" charset="0"/>
                <a:cs typeface="ＭＳ Ｐゴシック" charset="0"/>
              </a:rPr>
              <a:t>Brown, E. G. and V. C. Douglas (2015). "Moving Beyond Metabolic Encephalopathy: An Update on Delirium Prevention, Workup, and Management." </a:t>
            </a:r>
            <a:r>
              <a:rPr lang="en-US" sz="1200" kern="1200" dirty="0" err="1">
                <a:solidFill>
                  <a:srgbClr val="000000"/>
                </a:solidFill>
                <a:effectLst/>
                <a:latin typeface="Times New Roman" pitchFamily="16" charset="0"/>
                <a:ea typeface="ＭＳ Ｐゴシック" charset="0"/>
                <a:cs typeface="ＭＳ Ｐゴシック" charset="0"/>
              </a:rPr>
              <a:t>Semin</a:t>
            </a:r>
            <a:r>
              <a:rPr lang="en-US" sz="1200" kern="1200" dirty="0">
                <a:solidFill>
                  <a:srgbClr val="000000"/>
                </a:solidFill>
                <a:effectLst/>
                <a:latin typeface="Times New Roman" pitchFamily="16" charset="0"/>
                <a:ea typeface="ＭＳ Ｐゴシック" charset="0"/>
                <a:cs typeface="ＭＳ Ｐゴシック" charset="0"/>
              </a:rPr>
              <a:t> </a:t>
            </a:r>
            <a:r>
              <a:rPr lang="en-US" sz="1200" kern="1200" dirty="0" err="1">
                <a:solidFill>
                  <a:srgbClr val="000000"/>
                </a:solidFill>
                <a:effectLst/>
                <a:latin typeface="Times New Roman" pitchFamily="16" charset="0"/>
                <a:ea typeface="ＭＳ Ｐゴシック" charset="0"/>
                <a:cs typeface="ＭＳ Ｐゴシック" charset="0"/>
              </a:rPr>
              <a:t>Neurol</a:t>
            </a:r>
            <a:r>
              <a:rPr lang="en-US" sz="1200" kern="1200" dirty="0">
                <a:solidFill>
                  <a:srgbClr val="000000"/>
                </a:solidFill>
                <a:effectLst/>
                <a:latin typeface="Times New Roman" pitchFamily="16" charset="0"/>
                <a:ea typeface="ＭＳ Ｐゴシック" charset="0"/>
                <a:cs typeface="ＭＳ Ｐゴシック" charset="0"/>
              </a:rPr>
              <a:t> 35(6): 646-655.</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35</a:t>
            </a:fld>
            <a:endParaRPr lang="en-US"/>
          </a:p>
        </p:txBody>
      </p:sp>
    </p:spTree>
    <p:extLst>
      <p:ext uri="{BB962C8B-B14F-4D97-AF65-F5344CB8AC3E}">
        <p14:creationId xmlns:p14="http://schemas.microsoft.com/office/powerpoint/2010/main" val="3879528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EEG:</a:t>
            </a:r>
          </a:p>
          <a:p>
            <a:r>
              <a:rPr lang="en-US" dirty="0"/>
              <a:t>Despite its frequency and impact, delirium is poorly recognized in postoperative and critically ill patients. EEG is highly sensitive to delirium but, as currently used, it is not diagnostic.</a:t>
            </a:r>
          </a:p>
          <a:p>
            <a:endParaRPr lang="en-US" dirty="0"/>
          </a:p>
          <a:p>
            <a:r>
              <a:rPr lang="en-US" dirty="0"/>
              <a:t>Picture:</a:t>
            </a:r>
            <a:r>
              <a:rPr lang="en-US" baseline="0" dirty="0"/>
              <a:t> </a:t>
            </a:r>
            <a:r>
              <a:rPr lang="en-US" dirty="0"/>
              <a:t>Most optimal electrode combinations for delirium detection, based on first four rankings of the eyes-closed condition. The thickness of the connecting line corresponds with the rank of the electrode combination: The thickest line represents the highest rank. </a:t>
            </a:r>
          </a:p>
          <a:p>
            <a:endParaRPr lang="en-US" dirty="0"/>
          </a:p>
          <a:p>
            <a:r>
              <a:rPr lang="en-US" dirty="0"/>
              <a:t>Reference: </a:t>
            </a:r>
          </a:p>
          <a:p>
            <a:r>
              <a:rPr lang="en-US" dirty="0" err="1"/>
              <a:t>Kooi</a:t>
            </a:r>
            <a:r>
              <a:rPr lang="en-US" dirty="0"/>
              <a:t>, W. A., </a:t>
            </a:r>
            <a:r>
              <a:rPr lang="en-US" dirty="0" err="1"/>
              <a:t>Zaal</a:t>
            </a:r>
            <a:r>
              <a:rPr lang="en-US" dirty="0"/>
              <a:t>,</a:t>
            </a:r>
            <a:r>
              <a:rPr lang="en-US" baseline="0" dirty="0"/>
              <a:t> I., </a:t>
            </a:r>
            <a:r>
              <a:rPr lang="en-US" baseline="0" dirty="0" err="1"/>
              <a:t>Klijn</a:t>
            </a:r>
            <a:r>
              <a:rPr lang="en-US" baseline="0" dirty="0"/>
              <a:t>, F., </a:t>
            </a:r>
            <a:r>
              <a:rPr lang="en-US" baseline="0" dirty="0" err="1"/>
              <a:t>Koek</a:t>
            </a:r>
            <a:r>
              <a:rPr lang="en-US" baseline="0" dirty="0"/>
              <a:t>, L. K., Meijer, C. R., </a:t>
            </a:r>
            <a:r>
              <a:rPr lang="en-US" baseline="0" dirty="0" err="1"/>
              <a:t>Leijten</a:t>
            </a:r>
            <a:r>
              <a:rPr lang="en-US" baseline="0" dirty="0"/>
              <a:t>, F., </a:t>
            </a:r>
            <a:r>
              <a:rPr lang="en-US" baseline="0" dirty="0" err="1"/>
              <a:t>Slooter</a:t>
            </a:r>
            <a:r>
              <a:rPr lang="en-US" baseline="0" dirty="0"/>
              <a:t>, A., (2015). Delirium Detection Using EEG. Chest 1 (147) 94-101. </a:t>
            </a:r>
          </a:p>
          <a:p>
            <a:endParaRPr lang="en-US" baseline="0" dirty="0"/>
          </a:p>
          <a:p>
            <a:r>
              <a:rPr lang="en-US" baseline="0" dirty="0" err="1"/>
              <a:t>Soiza</a:t>
            </a:r>
            <a:r>
              <a:rPr lang="en-US" baseline="0" dirty="0"/>
              <a:t>, R., Sharma, V., Ferguson, K., </a:t>
            </a:r>
            <a:r>
              <a:rPr lang="en-US" baseline="0" dirty="0" err="1"/>
              <a:t>Shenkin</a:t>
            </a:r>
            <a:r>
              <a:rPr lang="en-US" baseline="0" dirty="0"/>
              <a:t> S., Seymour, D., </a:t>
            </a:r>
            <a:r>
              <a:rPr lang="en-US" baseline="0" dirty="0" err="1"/>
              <a:t>MacLullich</a:t>
            </a:r>
            <a:r>
              <a:rPr lang="en-US" baseline="0" dirty="0"/>
              <a:t>, A., (2008). Neuroimaging studies of delirium: A systemic review. Journal of Psychosomatic Research 65(3) 239-248.</a:t>
            </a:r>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36</a:t>
            </a:fld>
            <a:endParaRPr lang="en-US"/>
          </a:p>
        </p:txBody>
      </p:sp>
    </p:spTree>
    <p:extLst>
      <p:ext uri="{BB962C8B-B14F-4D97-AF65-F5344CB8AC3E}">
        <p14:creationId xmlns:p14="http://schemas.microsoft.com/office/powerpoint/2010/main" val="3365749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Managing</a:t>
            </a:r>
            <a:r>
              <a:rPr lang="en-US" baseline="0" dirty="0">
                <a:effectLst/>
              </a:rPr>
              <a:t> behaviors:</a:t>
            </a:r>
          </a:p>
          <a:p>
            <a:r>
              <a:rPr lang="en-US" baseline="0" dirty="0">
                <a:effectLst/>
              </a:rPr>
              <a:t>Sitter:</a:t>
            </a:r>
          </a:p>
          <a:p>
            <a:r>
              <a:rPr lang="en-US" dirty="0">
                <a:effectLst/>
              </a:rPr>
              <a:t>Allowing a family member or other caregiver to stay with the patient at the bedside may help to manage the patient's behavior. This person can provide reassurance, answer questions, reorient the patient, and notify staff if the person needs assistance. In some cases, the hospital is able to provide a sitter if a family member is unavailable. However, a familiar and trusted family member or friend can provide additional reassurance to the patient.</a:t>
            </a:r>
          </a:p>
          <a:p>
            <a:r>
              <a:rPr lang="en-US" dirty="0">
                <a:effectLst/>
              </a:rPr>
              <a:t>Restraints:</a:t>
            </a:r>
          </a:p>
          <a:p>
            <a:r>
              <a:rPr lang="en-US" dirty="0">
                <a:effectLst/>
              </a:rPr>
              <a:t>The use of restraints (to tie a person to their bed or chair) is almost never appropriate, as restraints can increase agitation and create additional problems by preventing the person from moving around as needed. Preventing movement also potentially allows skin sores (called pressure ulcers) to develop from sitting or lying in the same position for long periods. The use of restraints has not been shown to prevent harmful falls among hospitalized patients.</a:t>
            </a:r>
          </a:p>
          <a:p>
            <a:r>
              <a:rPr lang="en-US" dirty="0">
                <a:effectLst/>
              </a:rPr>
              <a:t>However, in the rare situation where the patient is at high risk for harm and restraints are applied, hospital staff should monitor the patient at least every two hours, untying the restraints and changing the patient's position. The restraints should be removed as soon as possible.</a:t>
            </a:r>
          </a:p>
          <a:p>
            <a:endParaRPr lang="en-US" dirty="0"/>
          </a:p>
          <a:p>
            <a:r>
              <a:rPr lang="en-US" dirty="0"/>
              <a:t>Picture reference: </a:t>
            </a:r>
          </a:p>
          <a:p>
            <a:r>
              <a:rPr lang="en-US" dirty="0" err="1"/>
              <a:t>Kernisan</a:t>
            </a:r>
            <a:r>
              <a:rPr lang="en-US" dirty="0"/>
              <a:t>, L., (</a:t>
            </a:r>
            <a:r>
              <a:rPr lang="en-US" dirty="0" err="1"/>
              <a:t>n.d.</a:t>
            </a:r>
            <a:r>
              <a:rPr lang="en-US" dirty="0"/>
              <a:t>). Better Health While Aging.</a:t>
            </a:r>
            <a:r>
              <a:rPr lang="en-US" baseline="0" dirty="0"/>
              <a:t> </a:t>
            </a:r>
            <a:r>
              <a:rPr lang="en-US" dirty="0"/>
              <a:t>https://betterhealthwhileaging.net/hospital-delirium-what-to-do/</a:t>
            </a:r>
          </a:p>
          <a:p>
            <a:endParaRPr lang="en-US" dirty="0"/>
          </a:p>
          <a:p>
            <a:r>
              <a:rPr lang="en-US" dirty="0"/>
              <a:t>Notes from </a:t>
            </a:r>
            <a:r>
              <a:rPr lang="en-US" dirty="0" err="1"/>
              <a:t>Uptodate</a:t>
            </a:r>
            <a:r>
              <a:rPr lang="en-US" dirty="0"/>
              <a:t>: Delirium</a:t>
            </a:r>
          </a:p>
        </p:txBody>
      </p:sp>
      <p:sp>
        <p:nvSpPr>
          <p:cNvPr id="4" name="Slide Number Placeholder 3"/>
          <p:cNvSpPr>
            <a:spLocks noGrp="1"/>
          </p:cNvSpPr>
          <p:nvPr>
            <p:ph type="sldNum" sz="quarter" idx="10"/>
          </p:nvPr>
        </p:nvSpPr>
        <p:spPr/>
        <p:txBody>
          <a:bodyPr/>
          <a:lstStyle/>
          <a:p>
            <a:fld id="{205259CE-35B4-F249-A2D4-2A860B274D7B}" type="slidenum">
              <a:rPr lang="en-US" smtClean="0"/>
              <a:t>37</a:t>
            </a:fld>
            <a:endParaRPr lang="en-US"/>
          </a:p>
        </p:txBody>
      </p:sp>
    </p:spTree>
    <p:extLst>
      <p:ext uri="{BB962C8B-B14F-4D97-AF65-F5344CB8AC3E}">
        <p14:creationId xmlns:p14="http://schemas.microsoft.com/office/powerpoint/2010/main" val="2227572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modest stimulation is important:  too much adds to confusion, too little leaves patient locked in own internal disorganized perceptions and thoughts, thus exacerbating the delirium.</a:t>
            </a:r>
          </a:p>
          <a:p>
            <a:r>
              <a:rPr lang="en-US" dirty="0"/>
              <a:t>Ensure adequate intake of nutrition and fluids, may need assistance with meals.</a:t>
            </a:r>
          </a:p>
          <a:p>
            <a:r>
              <a:rPr lang="en-US" dirty="0"/>
              <a:t>The staff needs to be educated on the patients’ delirium</a:t>
            </a:r>
          </a:p>
          <a:p>
            <a:r>
              <a:rPr lang="en-US" dirty="0"/>
              <a:t>Assess the patient for safety (such as falls, wandering, inadvertent self-harm)</a:t>
            </a:r>
          </a:p>
          <a:p>
            <a:r>
              <a:rPr lang="en-US" sz="1200" kern="1200" dirty="0">
                <a:solidFill>
                  <a:srgbClr val="000000"/>
                </a:solidFill>
                <a:effectLst/>
                <a:latin typeface="Times New Roman" pitchFamily="16" charset="0"/>
                <a:ea typeface="ＭＳ Ｐゴシック" charset="0"/>
                <a:cs typeface="ＭＳ Ｐゴシック" charset="0"/>
              </a:rPr>
              <a:t>Educate and support the patient and family</a:t>
            </a:r>
          </a:p>
          <a:p>
            <a:r>
              <a:rPr lang="en-US" sz="1200" kern="1200" dirty="0">
                <a:solidFill>
                  <a:srgbClr val="000000"/>
                </a:solidFill>
                <a:effectLst/>
                <a:latin typeface="Times New Roman" pitchFamily="16" charset="0"/>
                <a:ea typeface="ＭＳ Ｐゴシック" charset="0"/>
                <a:cs typeface="ＭＳ Ｐゴシック" charset="0"/>
              </a:rPr>
              <a:t>Frequent reorientation (clocks, calendar, radio)</a:t>
            </a:r>
          </a:p>
          <a:p>
            <a:r>
              <a:rPr lang="en-US" sz="1200" kern="1200" dirty="0">
                <a:solidFill>
                  <a:srgbClr val="000000"/>
                </a:solidFill>
                <a:effectLst/>
                <a:latin typeface="Times New Roman" pitchFamily="16" charset="0"/>
                <a:ea typeface="ＭＳ Ｐゴシック" charset="0"/>
                <a:cs typeface="ＭＳ Ｐゴシック" charset="0"/>
              </a:rPr>
              <a:t>Patients should be oriented to the day-night cycle with open blinds if rooms have windows, or change in lighting; nightlights often help</a:t>
            </a:r>
          </a:p>
          <a:p>
            <a:r>
              <a:rPr lang="en-US" sz="1200" kern="1200" dirty="0">
                <a:solidFill>
                  <a:srgbClr val="000000"/>
                </a:solidFill>
                <a:effectLst/>
                <a:latin typeface="Times New Roman" pitchFamily="16" charset="0"/>
                <a:ea typeface="ＭＳ Ｐゴシック" charset="0"/>
                <a:cs typeface="ＭＳ Ｐゴシック" charset="0"/>
              </a:rPr>
              <a:t>Familiarity with objects, photos, presence of family members.</a:t>
            </a:r>
          </a:p>
          <a:p>
            <a:r>
              <a:rPr lang="en-US" sz="1200" kern="1200" dirty="0">
                <a:solidFill>
                  <a:srgbClr val="000000"/>
                </a:solidFill>
                <a:effectLst/>
                <a:latin typeface="Times New Roman" pitchFamily="16" charset="0"/>
                <a:ea typeface="ＭＳ Ｐゴシック" charset="0"/>
                <a:cs typeface="ＭＳ Ｐゴシック" charset="0"/>
              </a:rPr>
              <a:t>Minimize restraints and using a sitter is preferred because the restraints can also agitate the patient.</a:t>
            </a:r>
          </a:p>
          <a:p>
            <a:r>
              <a:rPr lang="en-US" sz="1200" kern="1200" dirty="0">
                <a:solidFill>
                  <a:srgbClr val="000000"/>
                </a:solidFill>
                <a:effectLst/>
                <a:latin typeface="Times New Roman" pitchFamily="16" charset="0"/>
                <a:ea typeface="ＭＳ Ｐゴシック" charset="0"/>
                <a:cs typeface="ＭＳ Ｐゴシック" charset="0"/>
              </a:rPr>
              <a:t>If patients wear glasses or have hearing aids, make sure family brings them and the patient has access to them.</a:t>
            </a:r>
          </a:p>
          <a:p>
            <a:endParaRPr lang="en-US" dirty="0"/>
          </a:p>
          <a:p>
            <a:r>
              <a:rPr lang="en-US" dirty="0"/>
              <a:t>Reference:</a:t>
            </a:r>
          </a:p>
          <a:p>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err="1">
                <a:solidFill>
                  <a:srgbClr val="000000"/>
                </a:solidFill>
                <a:effectLst/>
                <a:latin typeface="Times New Roman" pitchFamily="16" charset="0"/>
                <a:ea typeface="ＭＳ Ｐゴシック" charset="0"/>
                <a:cs typeface="ＭＳ Ｐゴシック" charset="0"/>
              </a:rPr>
              <a:t>Hshieh</a:t>
            </a:r>
            <a:r>
              <a:rPr lang="en-US" sz="1200" kern="1200" dirty="0">
                <a:solidFill>
                  <a:srgbClr val="000000"/>
                </a:solidFill>
                <a:effectLst/>
                <a:latin typeface="Times New Roman" pitchFamily="16" charset="0"/>
                <a:ea typeface="ＭＳ Ｐゴシック" charset="0"/>
                <a:cs typeface="ＭＳ Ｐゴシック" charset="0"/>
              </a:rPr>
              <a:t>, T. T., et al. (2015). "Effectiveness of multicomponent nonpharmacological delirium interventions: a meta-analysis." JAMA Intern Med 175(4): 512-520.</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38</a:t>
            </a:fld>
            <a:endParaRPr lang="en-US"/>
          </a:p>
        </p:txBody>
      </p:sp>
    </p:spTree>
    <p:extLst>
      <p:ext uri="{BB962C8B-B14F-4D97-AF65-F5344CB8AC3E}">
        <p14:creationId xmlns:p14="http://schemas.microsoft.com/office/powerpoint/2010/main" val="593478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Medications to control difficult behavior are only to be considered as a last resort, if the patient's agitation is so extreme as to be a potential source of harm. Some classes of drugs, especially sedatives such as lorazepam (Ativan) and diazepam (Valium), can build up in the bloodstream and cause the person to become more confused. Antipsychotic medications, such as haloperidol (Haldol), may be considered, but only in small doses and for short periods of time. If necessary, these medications should be stopped frequently, with direction or approval by the physician, so that the patient can be reevaluated. Antipsychotic medications are not recommended for long-term treatment. </a:t>
            </a:r>
          </a:p>
          <a:p>
            <a:endParaRPr lang="en-US" dirty="0">
              <a:effectLst/>
            </a:endParaRPr>
          </a:p>
          <a:p>
            <a:r>
              <a:rPr lang="en-US" dirty="0">
                <a:effectLst/>
              </a:rPr>
              <a:t>Reference: </a:t>
            </a:r>
            <a:r>
              <a:rPr lang="en-US" dirty="0" err="1">
                <a:effectLst/>
              </a:rPr>
              <a:t>UptoDate</a:t>
            </a:r>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39</a:t>
            </a:fld>
            <a:endParaRPr lang="en-US"/>
          </a:p>
        </p:txBody>
      </p:sp>
    </p:spTree>
    <p:extLst>
      <p:ext uri="{BB962C8B-B14F-4D97-AF65-F5344CB8AC3E}">
        <p14:creationId xmlns:p14="http://schemas.microsoft.com/office/powerpoint/2010/main" val="4031488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40</a:t>
            </a:fld>
            <a:endParaRPr lang="en-US"/>
          </a:p>
        </p:txBody>
      </p:sp>
    </p:spTree>
    <p:extLst>
      <p:ext uri="{BB962C8B-B14F-4D97-AF65-F5344CB8AC3E}">
        <p14:creationId xmlns:p14="http://schemas.microsoft.com/office/powerpoint/2010/main" val="3075539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Times New Roman" pitchFamily="16" charset="0"/>
                <a:ea typeface="ＭＳ Ｐゴシック" charset="0"/>
                <a:cs typeface="ＭＳ Ｐゴシック" charset="0"/>
              </a:rPr>
              <a:t>Haldol can be given orally, IM or IV.  Dosing is usually 1-2mg every 2-4 hours to a max of 500mg/24hrs.  IV dosing has been shown to reduce EPS and other side effects, but telemetry monitoring needs to occur in this setting. (10mg/hour continuous); </a:t>
            </a:r>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41</a:t>
            </a:fld>
            <a:endParaRPr lang="en-US"/>
          </a:p>
        </p:txBody>
      </p:sp>
    </p:spTree>
    <p:extLst>
      <p:ext uri="{BB962C8B-B14F-4D97-AF65-F5344CB8AC3E}">
        <p14:creationId xmlns:p14="http://schemas.microsoft.com/office/powerpoint/2010/main" val="409970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Hyperactive:  psychomotor activity is elevated in addition to mood lability, agitation, or refusing to cooperate</a:t>
            </a:r>
          </a:p>
          <a:p>
            <a:r>
              <a:rPr lang="en-US" dirty="0"/>
              <a:t>Hypoactive:  psychomotor retardation, sluggishness, lethargy (often misdiagnosed as depression)</a:t>
            </a:r>
          </a:p>
          <a:p>
            <a:r>
              <a:rPr lang="en-US" dirty="0"/>
              <a:t>Mixed:  normal psychomotor activity even with disturbed attention and awareness, or someone whose motor activity fluctuates.</a:t>
            </a:r>
          </a:p>
          <a:p>
            <a:pPr marL="171450" indent="-171450">
              <a:buFontTx/>
              <a:buChar char="-"/>
            </a:pPr>
            <a:endParaRPr lang="en-US" dirty="0"/>
          </a:p>
          <a:p>
            <a:pPr marL="171450" indent="-171450">
              <a:buFontTx/>
              <a:buChar char="-"/>
            </a:pPr>
            <a:r>
              <a:rPr lang="en-US" dirty="0"/>
              <a:t>Picture:</a:t>
            </a:r>
            <a:r>
              <a:rPr lang="en-US" baseline="0" dirty="0"/>
              <a:t> Overlap between hypoactive delirium and reduce arousal states (hyperactive delirium not included. </a:t>
            </a:r>
            <a:endParaRPr lang="en-US" dirty="0"/>
          </a:p>
          <a:p>
            <a:endParaRPr lang="en-US" dirty="0"/>
          </a:p>
          <a:p>
            <a:endParaRPr lang="en-US" dirty="0"/>
          </a:p>
          <a:p>
            <a:r>
              <a:rPr lang="en-US" u="sng" dirty="0"/>
              <a:t>Reference</a:t>
            </a:r>
          </a:p>
          <a:p>
            <a:r>
              <a:rPr lang="en-US" dirty="0"/>
              <a:t>American Psychiatric Association:  Diagnostic and Statistical Manual of Mental Disorders, 5</a:t>
            </a:r>
            <a:r>
              <a:rPr lang="en-US" baseline="30000" dirty="0"/>
              <a:t>th</a:t>
            </a:r>
            <a:r>
              <a:rPr lang="en-US" dirty="0"/>
              <a:t> Edition.  Arlington, VA, American Psychiatric Association, 2013</a:t>
            </a:r>
          </a:p>
          <a:p>
            <a:endParaRPr lang="en-US" dirty="0"/>
          </a:p>
          <a:p>
            <a:r>
              <a:rPr lang="en-US" dirty="0">
                <a:effectLst/>
              </a:rPr>
              <a:t>European Delirium Association, American Delirium Society (2014). The DSM-5 criteria, level of arousal and delirium diagnosis: inclusiveness is safer. </a:t>
            </a:r>
            <a:r>
              <a:rPr lang="en-US" i="1" dirty="0">
                <a:effectLst/>
              </a:rPr>
              <a:t>BMC medicine</a:t>
            </a:r>
            <a:r>
              <a:rPr lang="en-US" dirty="0">
                <a:effectLst/>
              </a:rPr>
              <a:t>, </a:t>
            </a:r>
            <a:r>
              <a:rPr lang="en-US" i="1" dirty="0">
                <a:effectLst/>
              </a:rPr>
              <a:t>12</a:t>
            </a:r>
            <a:r>
              <a:rPr lang="en-US" dirty="0">
                <a:effectLst/>
              </a:rPr>
              <a:t>, 141. doi:10.1186/s12916-014-0141-2</a:t>
            </a:r>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6</a:t>
            </a:fld>
            <a:endParaRPr lang="en-US"/>
          </a:p>
        </p:txBody>
      </p:sp>
    </p:spTree>
    <p:extLst>
      <p:ext uri="{BB962C8B-B14F-4D97-AF65-F5344CB8AC3E}">
        <p14:creationId xmlns:p14="http://schemas.microsoft.com/office/powerpoint/2010/main" val="191211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42</a:t>
            </a:fld>
            <a:endParaRPr lang="en-US"/>
          </a:p>
        </p:txBody>
      </p:sp>
    </p:spTree>
    <p:extLst>
      <p:ext uri="{BB962C8B-B14F-4D97-AF65-F5344CB8AC3E}">
        <p14:creationId xmlns:p14="http://schemas.microsoft.com/office/powerpoint/2010/main" val="817035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43</a:t>
            </a:fld>
            <a:endParaRPr lang="en-US"/>
          </a:p>
        </p:txBody>
      </p:sp>
    </p:spTree>
    <p:extLst>
      <p:ext uri="{BB962C8B-B14F-4D97-AF65-F5344CB8AC3E}">
        <p14:creationId xmlns:p14="http://schemas.microsoft.com/office/powerpoint/2010/main" val="892776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44</a:t>
            </a:fld>
            <a:endParaRPr lang="en-US"/>
          </a:p>
        </p:txBody>
      </p:sp>
    </p:spTree>
    <p:extLst>
      <p:ext uri="{BB962C8B-B14F-4D97-AF65-F5344CB8AC3E}">
        <p14:creationId xmlns:p14="http://schemas.microsoft.com/office/powerpoint/2010/main" val="3969385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45</a:t>
            </a:fld>
            <a:endParaRPr lang="en-US"/>
          </a:p>
        </p:txBody>
      </p:sp>
    </p:spTree>
    <p:extLst>
      <p:ext uri="{BB962C8B-B14F-4D97-AF65-F5344CB8AC3E}">
        <p14:creationId xmlns:p14="http://schemas.microsoft.com/office/powerpoint/2010/main" val="1370017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46</a:t>
            </a:fld>
            <a:endParaRPr lang="en-US"/>
          </a:p>
        </p:txBody>
      </p:sp>
    </p:spTree>
    <p:extLst>
      <p:ext uri="{BB962C8B-B14F-4D97-AF65-F5344CB8AC3E}">
        <p14:creationId xmlns:p14="http://schemas.microsoft.com/office/powerpoint/2010/main" val="1658446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47</a:t>
            </a:fld>
            <a:endParaRPr lang="en-US"/>
          </a:p>
        </p:txBody>
      </p:sp>
    </p:spTree>
    <p:extLst>
      <p:ext uri="{BB962C8B-B14F-4D97-AF65-F5344CB8AC3E}">
        <p14:creationId xmlns:p14="http://schemas.microsoft.com/office/powerpoint/2010/main" val="1195489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1" kern="1200" dirty="0">
                <a:solidFill>
                  <a:srgbClr val="000000"/>
                </a:solidFill>
                <a:effectLst/>
                <a:latin typeface="Times New Roman" pitchFamily="16" charset="0"/>
                <a:ea typeface="ＭＳ Ｐゴシック" charset="0"/>
                <a:cs typeface="ＭＳ Ｐゴシック" charset="0"/>
              </a:rPr>
              <a:t>Benzodiazepines</a:t>
            </a:r>
            <a:r>
              <a:rPr lang="en-US" sz="1200" kern="1200" dirty="0">
                <a:solidFill>
                  <a:srgbClr val="000000"/>
                </a:solidFill>
                <a:effectLst/>
                <a:latin typeface="Times New Roman" pitchFamily="16" charset="0"/>
                <a:ea typeface="ＭＳ Ｐゴシック" charset="0"/>
                <a:cs typeface="ＭＳ Ｐゴシック" charset="0"/>
              </a:rPr>
              <a:t> </a:t>
            </a:r>
            <a:r>
              <a:rPr lang="en-US" sz="1200" b="1" kern="1200" dirty="0">
                <a:solidFill>
                  <a:srgbClr val="000000"/>
                </a:solidFill>
                <a:effectLst/>
                <a:latin typeface="Times New Roman" pitchFamily="16" charset="0"/>
                <a:ea typeface="ＭＳ Ｐゴシック" charset="0"/>
                <a:cs typeface="ＭＳ Ｐゴシック" charset="0"/>
              </a:rPr>
              <a:t>(BZDs) </a:t>
            </a:r>
            <a:r>
              <a:rPr lang="en-US" sz="1200" kern="1200" dirty="0">
                <a:solidFill>
                  <a:srgbClr val="000000"/>
                </a:solidFill>
                <a:effectLst/>
                <a:latin typeface="Times New Roman" pitchFamily="16" charset="0"/>
                <a:ea typeface="ＭＳ Ｐゴシック" charset="0"/>
                <a:cs typeface="ＭＳ Ｐゴシック" charset="0"/>
              </a:rPr>
              <a:t>are often </a:t>
            </a:r>
            <a:r>
              <a:rPr lang="en-US" sz="1200" kern="1200" dirty="0" err="1">
                <a:solidFill>
                  <a:srgbClr val="000000"/>
                </a:solidFill>
                <a:effectLst/>
                <a:latin typeface="Times New Roman" pitchFamily="16" charset="0"/>
                <a:ea typeface="ＭＳ Ｐゴシック" charset="0"/>
                <a:cs typeface="ＭＳ Ｐゴシック" charset="0"/>
              </a:rPr>
              <a:t>exacerbators</a:t>
            </a:r>
            <a:r>
              <a:rPr lang="en-US" sz="1200" kern="1200" dirty="0">
                <a:solidFill>
                  <a:srgbClr val="000000"/>
                </a:solidFill>
                <a:effectLst/>
                <a:latin typeface="Times New Roman" pitchFamily="16" charset="0"/>
                <a:ea typeface="ＭＳ Ｐゴシック" charset="0"/>
                <a:cs typeface="ＭＳ Ｐゴシック" charset="0"/>
              </a:rPr>
              <a:t> of delirium because they can cause sedation, behavioral disinhibition, amnesia, ataxia, respiratory depression, rebound insomnia, euphoria and withdrawal.  They are not as effective as antipsychotics except in combination when assisting with sleep or desire for lower dosing of the antipsychotic.  However, BZDs are the drug of choice in BZD or alcohol withdrawal delirium, or when the seizure threshold needs to be raised, or if the side effects of the antipsychotics would be detrimental to the patient’s condition.  If necessary, the BZDs Lorazepam, </a:t>
            </a:r>
            <a:r>
              <a:rPr lang="en-US" sz="1200" kern="1200" dirty="0" err="1">
                <a:solidFill>
                  <a:srgbClr val="000000"/>
                </a:solidFill>
                <a:effectLst/>
                <a:latin typeface="Times New Roman" pitchFamily="16" charset="0"/>
                <a:ea typeface="ＭＳ Ｐゴシック" charset="0"/>
                <a:cs typeface="ＭＳ Ｐゴシック" charset="0"/>
              </a:rPr>
              <a:t>Oxazepam</a:t>
            </a:r>
            <a:r>
              <a:rPr lang="en-US" sz="1200" kern="1200" dirty="0">
                <a:solidFill>
                  <a:srgbClr val="000000"/>
                </a:solidFill>
                <a:effectLst/>
                <a:latin typeface="Times New Roman" pitchFamily="16" charset="0"/>
                <a:ea typeface="ＭＳ Ｐゴシック" charset="0"/>
                <a:cs typeface="ＭＳ Ｐゴシック" charset="0"/>
              </a:rPr>
              <a:t>, and </a:t>
            </a:r>
            <a:r>
              <a:rPr lang="en-US" sz="1200" kern="1200" dirty="0" err="1">
                <a:solidFill>
                  <a:srgbClr val="000000"/>
                </a:solidFill>
                <a:effectLst/>
                <a:latin typeface="Times New Roman" pitchFamily="16" charset="0"/>
                <a:ea typeface="ＭＳ Ｐゴシック" charset="0"/>
                <a:cs typeface="ＭＳ Ｐゴシック" charset="0"/>
              </a:rPr>
              <a:t>Temazepam</a:t>
            </a:r>
            <a:r>
              <a:rPr lang="en-US" sz="1200" kern="1200" dirty="0">
                <a:solidFill>
                  <a:srgbClr val="000000"/>
                </a:solidFill>
                <a:effectLst/>
                <a:latin typeface="Times New Roman" pitchFamily="16" charset="0"/>
                <a:ea typeface="ＭＳ Ｐゴシック" charset="0"/>
                <a:cs typeface="ＭＳ Ｐゴシック" charset="0"/>
              </a:rPr>
              <a:t> should be used because they are predominantly metabolized by </a:t>
            </a:r>
            <a:r>
              <a:rPr lang="en-US" sz="1200" kern="1200" dirty="0" err="1">
                <a:solidFill>
                  <a:srgbClr val="000000"/>
                </a:solidFill>
                <a:effectLst/>
                <a:latin typeface="Times New Roman" pitchFamily="16" charset="0"/>
                <a:ea typeface="ＭＳ Ｐゴシック" charset="0"/>
                <a:cs typeface="ＭＳ Ｐゴシック" charset="0"/>
              </a:rPr>
              <a:t>glucuronidation</a:t>
            </a:r>
            <a:r>
              <a:rPr lang="en-US" sz="1200" kern="1200" dirty="0">
                <a:solidFill>
                  <a:srgbClr val="000000"/>
                </a:solidFill>
                <a:effectLst/>
                <a:latin typeface="Times New Roman" pitchFamily="16" charset="0"/>
                <a:ea typeface="ＭＳ Ｐゴシック" charset="0"/>
                <a:cs typeface="ＭＳ Ｐゴシック" charset="0"/>
              </a:rPr>
              <a:t>, not oxidation.  Also, they have shorter half-lives, which is important in liver failure.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1" kern="1200" dirty="0">
                <a:solidFill>
                  <a:srgbClr val="000000"/>
                </a:solidFill>
                <a:effectLst/>
                <a:latin typeface="Times New Roman" pitchFamily="16" charset="0"/>
                <a:ea typeface="ＭＳ Ｐゴシック" charset="0"/>
                <a:cs typeface="ＭＳ Ｐゴシック" charset="0"/>
              </a:rPr>
              <a:t>Vitamin replacement,</a:t>
            </a:r>
            <a:r>
              <a:rPr lang="en-US" sz="1200" kern="1200" dirty="0">
                <a:solidFill>
                  <a:srgbClr val="000000"/>
                </a:solidFill>
                <a:effectLst/>
                <a:latin typeface="Times New Roman" pitchFamily="16" charset="0"/>
                <a:ea typeface="ＭＳ Ｐゴシック" charset="0"/>
                <a:cs typeface="ＭＳ Ｐゴシック" charset="0"/>
              </a:rPr>
              <a:t> especially B vitamins and nicotinamide, are important in malnutrition from alcohol dependence or any sort of starvation/malabsorption.</a:t>
            </a:r>
          </a:p>
          <a:p>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48</a:t>
            </a:fld>
            <a:endParaRPr lang="en-US"/>
          </a:p>
        </p:txBody>
      </p:sp>
    </p:spTree>
    <p:extLst>
      <p:ext uri="{BB962C8B-B14F-4D97-AF65-F5344CB8AC3E}">
        <p14:creationId xmlns:p14="http://schemas.microsoft.com/office/powerpoint/2010/main" val="3209518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endParaRPr lang="en-US">
              <a:latin typeface="Times New Roman" pitchFamily="18" charset="0"/>
              <a:ea typeface="ＭＳ Ｐゴシック" pitchFamily="34" charset="-128"/>
            </a:endParaRPr>
          </a:p>
        </p:txBody>
      </p:sp>
      <p:sp>
        <p:nvSpPr>
          <p:cNvPr id="104451" name="Slide Number Placeholder 3"/>
          <p:cNvSpPr>
            <a:spLocks noGrp="1"/>
          </p:cNvSpPr>
          <p:nvPr>
            <p:ph type="sldNum" sz="quarter"/>
          </p:nvPr>
        </p:nvSpPr>
        <p:spPr>
          <a:noFill/>
        </p:spPr>
        <p:txBody>
          <a:bodyPr/>
          <a:lstStyle/>
          <a:p>
            <a:fld id="{876B34B9-0CA2-4646-90E7-CF4A4D5C5996}" type="slidenum">
              <a:rPr lang="en-US"/>
              <a:pPr/>
              <a:t>49</a:t>
            </a:fld>
            <a:endParaRPr lang="en-US"/>
          </a:p>
        </p:txBody>
      </p:sp>
    </p:spTree>
    <p:extLst>
      <p:ext uri="{BB962C8B-B14F-4D97-AF65-F5344CB8AC3E}">
        <p14:creationId xmlns:p14="http://schemas.microsoft.com/office/powerpoint/2010/main" val="198573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dirty="0">
                <a:latin typeface="Times New Roman" pitchFamily="18" charset="0"/>
                <a:ea typeface="ＭＳ Ｐゴシック" pitchFamily="34" charset="-128"/>
              </a:rPr>
              <a:t>-Delirium is under recognized in the acute setting. The average patient with delirium has about $2,500 more cost associated with their care than those without delirium.  Thus, detection is key. </a:t>
            </a:r>
          </a:p>
          <a:p>
            <a:r>
              <a:rPr lang="en-US" dirty="0">
                <a:latin typeface="Times New Roman" pitchFamily="18" charset="0"/>
                <a:ea typeface="ＭＳ Ｐゴシック" pitchFamily="34" charset="-128"/>
              </a:rPr>
              <a:t>-Prevention of delirium is possible.  </a:t>
            </a:r>
          </a:p>
          <a:p>
            <a:r>
              <a:rPr lang="en-US" dirty="0">
                <a:latin typeface="Times New Roman" pitchFamily="18" charset="0"/>
                <a:ea typeface="ＭＳ Ｐゴシック" pitchFamily="34" charset="-128"/>
              </a:rPr>
              <a:t>-The NICE criteria has the most comprehensive guide to delirium prevention and screening using evidence based recommendations</a:t>
            </a:r>
          </a:p>
          <a:p>
            <a:r>
              <a:rPr lang="en-US" dirty="0">
                <a:latin typeface="Times New Roman" pitchFamily="18" charset="0"/>
                <a:ea typeface="ＭＳ Ｐゴシック" pitchFamily="34" charset="-128"/>
                <a:hlinkClick r:id="rId3"/>
              </a:rPr>
              <a:t>Delirium</a:t>
            </a:r>
            <a:r>
              <a:rPr lang="en-US" dirty="0">
                <a:latin typeface="Times New Roman" pitchFamily="18" charset="0"/>
                <a:ea typeface="ＭＳ Ｐゴシック" pitchFamily="34" charset="-128"/>
              </a:rPr>
              <a:t>, NICE Clinical Guideline (July 2010). http://guidance.nice.org.uk/CG103</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Picture reference: https://www.imta.ch/en/blog</a:t>
            </a:r>
          </a:p>
        </p:txBody>
      </p:sp>
      <p:sp>
        <p:nvSpPr>
          <p:cNvPr id="106499" name="Slide Number Placeholder 3"/>
          <p:cNvSpPr>
            <a:spLocks noGrp="1"/>
          </p:cNvSpPr>
          <p:nvPr>
            <p:ph type="sldNum" sz="quarter"/>
          </p:nvPr>
        </p:nvSpPr>
        <p:spPr>
          <a:noFill/>
        </p:spPr>
        <p:txBody>
          <a:bodyPr/>
          <a:lstStyle/>
          <a:p>
            <a:fld id="{5E4DEA3B-86A9-45E8-ABE9-2EFE0817CD6B}" type="slidenum">
              <a:rPr lang="en-US"/>
              <a:pPr/>
              <a:t>50</a:t>
            </a:fld>
            <a:endParaRPr lang="en-US"/>
          </a:p>
        </p:txBody>
      </p:sp>
    </p:spTree>
    <p:extLst>
      <p:ext uri="{BB962C8B-B14F-4D97-AF65-F5344CB8AC3E}">
        <p14:creationId xmlns:p14="http://schemas.microsoft.com/office/powerpoint/2010/main" val="2512100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p:nvPr>
        </p:nvSpPr>
        <p:spPr>
          <a:noFill/>
        </p:spPr>
        <p:txBody>
          <a:bodyPr/>
          <a:lstStyle/>
          <a:p>
            <a:fld id="{FB6ACDC1-541A-4E8F-9CE7-F6C6FC71F8B7}" type="slidenum">
              <a:rPr lang="en-US"/>
              <a:pPr/>
              <a:t>51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a:latin typeface="Times New Roman" pitchFamily="18" charset="0"/>
                <a:ea typeface="ＭＳ Ｐゴシック" pitchFamily="34" charset="-128"/>
              </a:rPr>
              <a:t>Reference: Inouye, S., van </a:t>
            </a:r>
            <a:r>
              <a:rPr lang="en-US" dirty="0" err="1">
                <a:latin typeface="Times New Roman" pitchFamily="18" charset="0"/>
                <a:ea typeface="ＭＳ Ｐゴシック" pitchFamily="34" charset="-128"/>
              </a:rPr>
              <a:t>Dyck</a:t>
            </a:r>
            <a:r>
              <a:rPr lang="en-US" dirty="0">
                <a:latin typeface="Times New Roman" pitchFamily="18" charset="0"/>
                <a:ea typeface="ＭＳ Ｐゴシック" pitchFamily="34" charset="-128"/>
              </a:rPr>
              <a:t>, C., </a:t>
            </a:r>
            <a:r>
              <a:rPr lang="en-US" dirty="0" err="1">
                <a:latin typeface="Times New Roman" pitchFamily="18" charset="0"/>
                <a:ea typeface="ＭＳ Ｐゴシック" pitchFamily="34" charset="-128"/>
              </a:rPr>
              <a:t>Alessi</a:t>
            </a:r>
            <a:r>
              <a:rPr lang="en-US" dirty="0">
                <a:latin typeface="Times New Roman" pitchFamily="18" charset="0"/>
                <a:ea typeface="ＭＳ Ｐゴシック" pitchFamily="34" charset="-128"/>
              </a:rPr>
              <a:t>, C., </a:t>
            </a:r>
            <a:r>
              <a:rPr lang="en-US" dirty="0" err="1">
                <a:latin typeface="Times New Roman" pitchFamily="18" charset="0"/>
                <a:ea typeface="ＭＳ Ｐゴシック" pitchFamily="34" charset="-128"/>
              </a:rPr>
              <a:t>Balkin</a:t>
            </a:r>
            <a:r>
              <a:rPr lang="en-US" dirty="0">
                <a:latin typeface="Times New Roman" pitchFamily="18" charset="0"/>
                <a:ea typeface="ＭＳ Ｐゴシック" pitchFamily="34" charset="-128"/>
              </a:rPr>
              <a:t>, S., </a:t>
            </a:r>
            <a:r>
              <a:rPr lang="en-US" dirty="0" err="1">
                <a:latin typeface="Times New Roman" pitchFamily="18" charset="0"/>
                <a:ea typeface="ＭＳ Ｐゴシック" pitchFamily="34" charset="-128"/>
              </a:rPr>
              <a:t>Siegal</a:t>
            </a:r>
            <a:r>
              <a:rPr lang="en-US" dirty="0">
                <a:latin typeface="Times New Roman" pitchFamily="18" charset="0"/>
                <a:ea typeface="ＭＳ Ｐゴシック" pitchFamily="34" charset="-128"/>
              </a:rPr>
              <a:t>,</a:t>
            </a:r>
            <a:r>
              <a:rPr lang="en-US" baseline="0" dirty="0">
                <a:latin typeface="Times New Roman" pitchFamily="18" charset="0"/>
                <a:ea typeface="ＭＳ Ｐゴシック" pitchFamily="34" charset="-128"/>
              </a:rPr>
              <a:t> A., Horwitz, R., (1990). Clarifying confusion: The confusion assessment method. Annuals of Internal Medicine, 113(12), 941-948.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625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54% of providers use the term</a:t>
            </a:r>
            <a:r>
              <a:rPr lang="en-US" baseline="0" dirty="0"/>
              <a:t> delirium to indicate the disorder of acute change in mental status, inattention, disorganized thinking and altered level of consciousness</a:t>
            </a:r>
          </a:p>
          <a:p>
            <a:r>
              <a:rPr lang="en-US" dirty="0"/>
              <a:t>* It is important to use the correct terminology</a:t>
            </a:r>
            <a:r>
              <a:rPr lang="en-US" baseline="0" dirty="0"/>
              <a:t> and be aware of differences across languages and specialties among clinicians and researchers. </a:t>
            </a:r>
            <a:endParaRPr lang="en-US" dirty="0"/>
          </a:p>
          <a:p>
            <a:endParaRPr lang="en-US" dirty="0"/>
          </a:p>
          <a:p>
            <a:r>
              <a:rPr lang="en-US" dirty="0"/>
              <a:t>Reference:</a:t>
            </a:r>
            <a:r>
              <a:rPr lang="en-US" baseline="0" dirty="0"/>
              <a:t> </a:t>
            </a:r>
          </a:p>
          <a:p>
            <a:r>
              <a:rPr lang="en-US" sz="1200" b="0" i="0" kern="1200" dirty="0" err="1">
                <a:solidFill>
                  <a:schemeClr val="tx1"/>
                </a:solidFill>
                <a:effectLst/>
                <a:latin typeface="+mn-lt"/>
                <a:ea typeface="+mn-ea"/>
                <a:cs typeface="+mn-cs"/>
              </a:rPr>
              <a:t>Morandi</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Pandharipande</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Trabucchi</a:t>
            </a:r>
            <a:r>
              <a:rPr lang="en-US" sz="1200" b="0" i="0" kern="1200" dirty="0">
                <a:solidFill>
                  <a:schemeClr val="tx1"/>
                </a:solidFill>
                <a:effectLst/>
                <a:latin typeface="+mn-lt"/>
                <a:ea typeface="+mn-ea"/>
                <a:cs typeface="+mn-cs"/>
              </a:rPr>
              <a:t>, M. et al. Intensive Care Med (2008) 34: 1907. https://doi.org/10.1007/s00134-008-1177-6</a:t>
            </a:r>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7</a:t>
            </a:fld>
            <a:endParaRPr lang="en-US"/>
          </a:p>
        </p:txBody>
      </p:sp>
    </p:spTree>
    <p:extLst>
      <p:ext uri="{BB962C8B-B14F-4D97-AF65-F5344CB8AC3E}">
        <p14:creationId xmlns:p14="http://schemas.microsoft.com/office/powerpoint/2010/main" val="1701418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Reference:</a:t>
            </a:r>
            <a:r>
              <a:rPr lang="en-US" baseline="0" dirty="0"/>
              <a:t> </a:t>
            </a:r>
            <a:r>
              <a:rPr lang="en-US" sz="1200" dirty="0"/>
              <a:t>Fong, T. G., </a:t>
            </a:r>
            <a:r>
              <a:rPr lang="en-US" sz="1200" dirty="0" err="1"/>
              <a:t>Tulebaev</a:t>
            </a:r>
            <a:r>
              <a:rPr lang="en-US" sz="1200" dirty="0"/>
              <a:t>, S. R., Inouye, S. K., (2011). Delirium in elderly adults: diagnosis, prevention and treatment. </a:t>
            </a:r>
            <a:r>
              <a:rPr lang="en-US" sz="1200" i="1" dirty="0"/>
              <a:t>Nature Review Neurology 5</a:t>
            </a:r>
            <a:r>
              <a:rPr lang="en-US" sz="1200" dirty="0"/>
              <a:t>, 210-220. </a:t>
            </a:r>
            <a:r>
              <a:rPr lang="en-US" sz="1200" dirty="0" err="1"/>
              <a:t>doi</a:t>
            </a:r>
            <a:r>
              <a:rPr lang="en-US" sz="1200" dirty="0"/>
              <a:t>: [</a:t>
            </a:r>
            <a:r>
              <a:rPr lang="en-US" sz="1200" dirty="0">
                <a:hlinkClick r:id="rId3"/>
              </a:rPr>
              <a:t>10.1038/nrneurol.2009.24</a:t>
            </a:r>
            <a:r>
              <a:rPr lang="en-US" sz="1200" dirty="0"/>
              <a:t>]</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52</a:t>
            </a:fld>
            <a:endParaRPr lang="en-US"/>
          </a:p>
        </p:txBody>
      </p:sp>
    </p:spTree>
    <p:extLst>
      <p:ext uri="{BB962C8B-B14F-4D97-AF65-F5344CB8AC3E}">
        <p14:creationId xmlns:p14="http://schemas.microsoft.com/office/powerpoint/2010/main" val="2841789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Reference:</a:t>
            </a:r>
            <a:r>
              <a:rPr lang="en-US" baseline="0" dirty="0"/>
              <a:t> </a:t>
            </a:r>
            <a:r>
              <a:rPr lang="en-US" sz="1200" dirty="0"/>
              <a:t>Fong, T. G., </a:t>
            </a:r>
            <a:r>
              <a:rPr lang="en-US" sz="1200" dirty="0" err="1"/>
              <a:t>Tulebaev</a:t>
            </a:r>
            <a:r>
              <a:rPr lang="en-US" sz="1200" dirty="0"/>
              <a:t>, S. R., Inouye, S. K., (2011). Delirium in elderly adults: diagnosis, prevention and treatment. </a:t>
            </a:r>
            <a:r>
              <a:rPr lang="en-US" sz="1200" i="1" dirty="0"/>
              <a:t>Nature Review Neurology 5</a:t>
            </a:r>
            <a:r>
              <a:rPr lang="en-US" sz="1200" dirty="0"/>
              <a:t>, 210-220. </a:t>
            </a:r>
            <a:r>
              <a:rPr lang="en-US" sz="1200" dirty="0" err="1"/>
              <a:t>doi</a:t>
            </a:r>
            <a:r>
              <a:rPr lang="en-US" sz="1200" dirty="0"/>
              <a:t>: [</a:t>
            </a:r>
            <a:r>
              <a:rPr lang="en-US" sz="1200" dirty="0">
                <a:hlinkClick r:id="rId3"/>
              </a:rPr>
              <a:t>10.1038/nrneurol.2009.24</a:t>
            </a:r>
            <a:r>
              <a:rPr lang="en-US" sz="1200" dirty="0"/>
              <a:t>]</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53</a:t>
            </a:fld>
            <a:endParaRPr lang="en-US"/>
          </a:p>
        </p:txBody>
      </p:sp>
    </p:spTree>
    <p:extLst>
      <p:ext uri="{BB962C8B-B14F-4D97-AF65-F5344CB8AC3E}">
        <p14:creationId xmlns:p14="http://schemas.microsoft.com/office/powerpoint/2010/main" val="364656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Reference:</a:t>
            </a:r>
            <a:r>
              <a:rPr lang="en-US" baseline="0" dirty="0"/>
              <a:t> </a:t>
            </a:r>
            <a:r>
              <a:rPr lang="en-US" sz="1200" dirty="0"/>
              <a:t>Fong, T. G., </a:t>
            </a:r>
            <a:r>
              <a:rPr lang="en-US" sz="1200" dirty="0" err="1"/>
              <a:t>Tulebaev</a:t>
            </a:r>
            <a:r>
              <a:rPr lang="en-US" sz="1200" dirty="0"/>
              <a:t>, S. R., Inouye, S. K., (2011). Delirium in elderly adults: diagnosis, prevention and treatment. </a:t>
            </a:r>
            <a:r>
              <a:rPr lang="en-US" sz="1200" i="1" dirty="0"/>
              <a:t>Nature Review Neurology 5</a:t>
            </a:r>
            <a:r>
              <a:rPr lang="en-US" sz="1200" dirty="0"/>
              <a:t>, 210-220. </a:t>
            </a:r>
            <a:r>
              <a:rPr lang="en-US" sz="1200" dirty="0" err="1"/>
              <a:t>doi</a:t>
            </a:r>
            <a:r>
              <a:rPr lang="en-US" sz="1200" dirty="0"/>
              <a:t>: [</a:t>
            </a:r>
            <a:r>
              <a:rPr lang="en-US" sz="1200" dirty="0">
                <a:hlinkClick r:id="rId3"/>
              </a:rPr>
              <a:t>10.1038/nrneurol.2009.24</a:t>
            </a:r>
            <a:r>
              <a:rPr lang="en-US" sz="1200" dirty="0"/>
              <a:t>]</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54</a:t>
            </a:fld>
            <a:endParaRPr lang="en-US"/>
          </a:p>
        </p:txBody>
      </p:sp>
    </p:spTree>
    <p:extLst>
      <p:ext uri="{BB962C8B-B14F-4D97-AF65-F5344CB8AC3E}">
        <p14:creationId xmlns:p14="http://schemas.microsoft.com/office/powerpoint/2010/main" val="2224784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Reference:</a:t>
            </a:r>
            <a:r>
              <a:rPr lang="en-US" baseline="0" dirty="0"/>
              <a:t> </a:t>
            </a:r>
            <a:r>
              <a:rPr lang="en-US" sz="1200" dirty="0"/>
              <a:t>Fong, T. G., </a:t>
            </a:r>
            <a:r>
              <a:rPr lang="en-US" sz="1200" dirty="0" err="1"/>
              <a:t>Tulebaev</a:t>
            </a:r>
            <a:r>
              <a:rPr lang="en-US" sz="1200" dirty="0"/>
              <a:t>, S. R., Inouye, S. K., (2011). Delirium in elderly adults: diagnosis, prevention and treatment. </a:t>
            </a:r>
            <a:r>
              <a:rPr lang="en-US" sz="1200" i="1" dirty="0"/>
              <a:t>Nature Review Neurology 5</a:t>
            </a:r>
            <a:r>
              <a:rPr lang="en-US" sz="1200" dirty="0"/>
              <a:t>, 210-220. </a:t>
            </a:r>
            <a:r>
              <a:rPr lang="en-US" sz="1200" dirty="0" err="1"/>
              <a:t>doi</a:t>
            </a:r>
            <a:r>
              <a:rPr lang="en-US" sz="1200" dirty="0"/>
              <a:t>: [</a:t>
            </a:r>
            <a:r>
              <a:rPr lang="en-US" sz="1200" dirty="0">
                <a:hlinkClick r:id="rId3"/>
              </a:rPr>
              <a:t>10.1038/nrneurol.2009.24</a:t>
            </a:r>
            <a:r>
              <a:rPr lang="en-US" sz="1200" dirty="0"/>
              <a:t>]</a:t>
            </a: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55</a:t>
            </a:fld>
            <a:endParaRPr lang="en-US"/>
          </a:p>
        </p:txBody>
      </p:sp>
    </p:spTree>
    <p:extLst>
      <p:ext uri="{BB962C8B-B14F-4D97-AF65-F5344CB8AC3E}">
        <p14:creationId xmlns:p14="http://schemas.microsoft.com/office/powerpoint/2010/main" val="1044974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4D77370-CA75-4B1A-B4AA-F37ADF52F592}" type="slidenum">
              <a:rPr lang="en-US" smtClean="0"/>
              <a:pPr/>
              <a:t>56</a:t>
            </a:fld>
            <a:endParaRPr lang="en-US"/>
          </a:p>
        </p:txBody>
      </p:sp>
    </p:spTree>
    <p:extLst>
      <p:ext uri="{BB962C8B-B14F-4D97-AF65-F5344CB8AC3E}">
        <p14:creationId xmlns:p14="http://schemas.microsoft.com/office/powerpoint/2010/main" val="1194781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p:spPr>
        <p:txBody>
          <a:bodyPr/>
          <a:lstStyle/>
          <a:p>
            <a:fld id="{BC837015-3543-459B-8537-2ECAD53A940B}" type="slidenum">
              <a:rPr lang="en-US"/>
              <a:pPr/>
              <a:t>57</a:t>
            </a:fld>
            <a:endParaRPr lang="en-US"/>
          </a:p>
        </p:txBody>
      </p:sp>
      <p:sp>
        <p:nvSpPr>
          <p:cNvPr id="120835"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120836" name="Rectangle 2"/>
          <p:cNvSpPr>
            <a:spLocks noGrp="1" noChangeArrowheads="1"/>
          </p:cNvSpPr>
          <p:nvPr>
            <p:ph type="body" idx="1"/>
          </p:nvPr>
        </p:nvSpPr>
        <p:spPr>
          <a:xfrm>
            <a:off x="685800" y="4343400"/>
            <a:ext cx="5486400" cy="4025900"/>
          </a:xfrm>
          <a:noFill/>
          <a:ln/>
        </p:spPr>
        <p:txBody>
          <a:bodyPr wrap="none" anchor="ct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6804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1237" cy="3427412"/>
          </a:xfrm>
        </p:spPr>
      </p:sp>
      <p:sp>
        <p:nvSpPr>
          <p:cNvPr id="3" name="Notes Placeholder 2"/>
          <p:cNvSpPr>
            <a:spLocks noGrp="1"/>
          </p:cNvSpPr>
          <p:nvPr>
            <p:ph type="body" idx="1"/>
          </p:nvPr>
        </p:nvSpPr>
        <p:spPr/>
        <p:txBody>
          <a:bodyPr/>
          <a:lstStyle/>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Emergency department patients: 10-30%</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Hospitalized medically ill: 14-24%</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Hospitalized elderly patients: 10-40%</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Intensive care unit elderly patients: 70-87%</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Hospitalized cancer patients: 25%</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AIDS patients:  30-40%</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Post operative patients: 15-53%</a:t>
            </a:r>
          </a:p>
          <a:p>
            <a:pPr marL="741363" lvl="1" indent="-28416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Post CABG: 51%</a:t>
            </a:r>
          </a:p>
          <a:p>
            <a:pPr marL="741363" lvl="1" indent="-28416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Post repair of fractured hip: 50%</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Terminally ill patients: 83%</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Nursing home patients:  60%</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Severe burn patients:  20%</a:t>
            </a:r>
          </a:p>
          <a:p>
            <a:endParaRPr lang="en-US" dirty="0"/>
          </a:p>
          <a:p>
            <a:endParaRPr lang="en-US" dirty="0"/>
          </a:p>
          <a:p>
            <a:r>
              <a:rPr lang="en-US" u="sng" dirty="0"/>
              <a:t>Reference</a:t>
            </a:r>
          </a:p>
          <a:p>
            <a:r>
              <a:rPr lang="en-US" dirty="0"/>
              <a:t>American Psychiatric Association:  Diagnostic and Statistical Manual of Mental Disorders, 5</a:t>
            </a:r>
            <a:r>
              <a:rPr lang="en-US" baseline="30000" dirty="0"/>
              <a:t>th</a:t>
            </a:r>
            <a:r>
              <a:rPr lang="en-US" dirty="0"/>
              <a:t> Edition.  Arlington, VA, American Psychiatric Association, 2013</a:t>
            </a:r>
          </a:p>
          <a:p>
            <a:r>
              <a:rPr lang="en-US" dirty="0"/>
              <a:t>Miller, Marcia O.  “</a:t>
            </a:r>
            <a:r>
              <a:rPr lang="en-US" i="1" dirty="0"/>
              <a:t>Evaluation and Management of Delirium in Hospitalized Older Patients</a:t>
            </a:r>
            <a:r>
              <a:rPr lang="en-US" dirty="0"/>
              <a:t>”.  American Family Physician, vol. 78, no. 11; pp. 1265-1270, December 1, 2008.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Han</a:t>
            </a:r>
            <a:r>
              <a:rPr lang="en-US" baseline="0" dirty="0"/>
              <a:t> J, Wilson A, &amp; Ely E., (2013). Delirium in the Older Emergency Department Patient – A Quiet Epidemic. </a:t>
            </a:r>
            <a:r>
              <a:rPr lang="en-US" baseline="0" dirty="0" err="1"/>
              <a:t>Emerg</a:t>
            </a:r>
            <a:r>
              <a:rPr lang="en-US" baseline="0" dirty="0"/>
              <a:t> Med </a:t>
            </a:r>
            <a:r>
              <a:rPr lang="en-US" baseline="0" dirty="0" err="1"/>
              <a:t>Clin</a:t>
            </a:r>
            <a:r>
              <a:rPr lang="en-US" baseline="0" dirty="0"/>
              <a:t> North Am. </a:t>
            </a:r>
            <a:r>
              <a:rPr lang="en-US" dirty="0" err="1">
                <a:effectLst/>
              </a:rPr>
              <a:t>doi</a:t>
            </a:r>
            <a:r>
              <a:rPr lang="en-US" dirty="0">
                <a:effectLst/>
              </a:rPr>
              <a:t>:  [</a:t>
            </a:r>
            <a:r>
              <a:rPr lang="en-US" dirty="0">
                <a:effectLst/>
                <a:hlinkClick r:id="rId3"/>
              </a:rPr>
              <a:t>10.1016/j.emc.2010.03.005</a:t>
            </a:r>
            <a:r>
              <a:rPr lang="en-US" dirty="0">
                <a:effectLst/>
              </a:rPr>
              <a:t>]</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8</a:t>
            </a:fld>
            <a:endParaRPr lang="en-US"/>
          </a:p>
        </p:txBody>
      </p:sp>
    </p:spTree>
    <p:extLst>
      <p:ext uri="{BB962C8B-B14F-4D97-AF65-F5344CB8AC3E}">
        <p14:creationId xmlns:p14="http://schemas.microsoft.com/office/powerpoint/2010/main" val="129159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Despite delirium’s negative consequences, emergency physicians miss 57% to 83% of cases due to lack of appropriate and routine screening.</a:t>
            </a:r>
          </a:p>
          <a:p>
            <a:pPr marL="228600" indent="-228600">
              <a:buAutoNum type="arabicPeriod"/>
            </a:pPr>
            <a:r>
              <a:rPr lang="en-US" dirty="0"/>
              <a:t>The</a:t>
            </a:r>
            <a:r>
              <a:rPr lang="en-US" baseline="0" dirty="0"/>
              <a:t> overall prevalence of delirium in the community is 1-2% but in the hospital setting, it increases to 14-24%. (</a:t>
            </a:r>
            <a:r>
              <a:rPr lang="en-US" sz="1200" dirty="0">
                <a:solidFill>
                  <a:srgbClr val="000000"/>
                </a:solidFill>
              </a:rPr>
              <a:t>Fong, </a:t>
            </a:r>
            <a:r>
              <a:rPr lang="en-US" sz="1200" dirty="0" err="1">
                <a:solidFill>
                  <a:srgbClr val="000000"/>
                </a:solidFill>
              </a:rPr>
              <a:t>Tulebaev</a:t>
            </a:r>
            <a:r>
              <a:rPr lang="en-US" sz="1200" dirty="0">
                <a:solidFill>
                  <a:srgbClr val="000000"/>
                </a:solidFill>
              </a:rPr>
              <a:t> &amp; Inouye, 2011)</a:t>
            </a:r>
            <a:endParaRPr lang="en-US" baseline="0"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The incidence of delirium arising during a hospital stay ranges from 6-56% (not including specialized populations such as post-operative, ICU, palliative care </a:t>
            </a:r>
            <a:r>
              <a:rPr lang="en-US" baseline="0" dirty="0" err="1"/>
              <a:t>etc</a:t>
            </a:r>
            <a:r>
              <a:rPr lang="en-US" baseline="0" dirty="0"/>
              <a:t>). (</a:t>
            </a:r>
            <a:r>
              <a:rPr lang="en-US" sz="1200" dirty="0">
                <a:solidFill>
                  <a:srgbClr val="000000"/>
                </a:solidFill>
              </a:rPr>
              <a:t>Fong, </a:t>
            </a:r>
            <a:r>
              <a:rPr lang="en-US" sz="1200" dirty="0" err="1">
                <a:solidFill>
                  <a:srgbClr val="000000"/>
                </a:solidFill>
              </a:rPr>
              <a:t>Tulebaev</a:t>
            </a:r>
            <a:r>
              <a:rPr lang="en-US" sz="1200" dirty="0">
                <a:solidFill>
                  <a:srgbClr val="000000"/>
                </a:solidFill>
              </a:rPr>
              <a:t> &amp; Inouye, 2011)</a:t>
            </a:r>
            <a:endParaRPr lang="en-US" baseline="0" dirty="0"/>
          </a:p>
          <a:p>
            <a:pPr marL="228600" indent="-228600">
              <a:buAutoNum type="arabicPeriod"/>
            </a:pPr>
            <a:r>
              <a:rPr lang="en-US" baseline="0" dirty="0"/>
              <a:t> At least 30-40% of delirium cases are preventable. There is a strong correlation between delirium and hospital-related falls. Most hospitals do not have delirium prevention protocols or their protocols are inconsistently implemented, with variable adherence. (</a:t>
            </a:r>
            <a:r>
              <a:rPr lang="en-US" baseline="0" dirty="0" err="1"/>
              <a:t>Hshieh</a:t>
            </a:r>
            <a:r>
              <a:rPr lang="en-US" baseline="0" dirty="0"/>
              <a:t>, et. Al, 2015)</a:t>
            </a:r>
            <a:endParaRPr lang="en-US" dirty="0"/>
          </a:p>
          <a:p>
            <a:endParaRPr lang="en-US" b="1" dirty="0"/>
          </a:p>
          <a:p>
            <a:r>
              <a:rPr lang="en-US" b="1" dirty="0"/>
              <a:t>Reference: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Fong, T. G.,</a:t>
            </a:r>
            <a:r>
              <a:rPr lang="en-US" baseline="0" dirty="0"/>
              <a:t> </a:t>
            </a:r>
            <a:r>
              <a:rPr lang="en-US" baseline="0" dirty="0" err="1"/>
              <a:t>Tulebaev</a:t>
            </a:r>
            <a:r>
              <a:rPr lang="en-US" baseline="0" dirty="0"/>
              <a:t>, S. R., Inouye, S. K., (2009). Delirium in elderly adults: diagnosis, prevention and treatment. </a:t>
            </a:r>
            <a:r>
              <a:rPr lang="en-US" i="1" baseline="0" dirty="0"/>
              <a:t>Nature Review Neurology 5</a:t>
            </a:r>
            <a:r>
              <a:rPr lang="en-US" baseline="0" dirty="0"/>
              <a:t>, 210-220. </a:t>
            </a:r>
            <a:r>
              <a:rPr lang="en-US" baseline="0" dirty="0" err="1"/>
              <a:t>doi</a:t>
            </a:r>
            <a:r>
              <a:rPr lang="en-US" baseline="0" dirty="0"/>
              <a:t>: </a:t>
            </a:r>
            <a:r>
              <a:rPr lang="en-US" dirty="0">
                <a:effectLst/>
              </a:rPr>
              <a:t>[</a:t>
            </a:r>
            <a:r>
              <a:rPr lang="en-US" dirty="0">
                <a:effectLst/>
                <a:hlinkClick r:id="rId3"/>
              </a:rPr>
              <a:t>10.1038/nrneurol.2009.24</a:t>
            </a:r>
            <a:r>
              <a:rPr lang="en-US" dirty="0">
                <a:effectLst/>
              </a:rPr>
              <a:t>]</a:t>
            </a:r>
            <a:endParaRPr lang="en-US" dirty="0"/>
          </a:p>
          <a:p>
            <a:endParaRPr lang="en-US" dirty="0"/>
          </a:p>
          <a:p>
            <a:r>
              <a:rPr lang="en-US" dirty="0"/>
              <a:t>Han</a:t>
            </a:r>
            <a:r>
              <a:rPr lang="en-US" baseline="0" dirty="0"/>
              <a:t> J, Wilson A, &amp; Ely E., (2013). Delirium in the Older Emergency Department Patient – A Quiet Epidemic. </a:t>
            </a:r>
            <a:r>
              <a:rPr lang="en-US" baseline="0" dirty="0" err="1"/>
              <a:t>Emerg</a:t>
            </a:r>
            <a:r>
              <a:rPr lang="en-US" baseline="0" dirty="0"/>
              <a:t> Med </a:t>
            </a:r>
            <a:r>
              <a:rPr lang="en-US" baseline="0" dirty="0" err="1"/>
              <a:t>Clin</a:t>
            </a:r>
            <a:r>
              <a:rPr lang="en-US" baseline="0" dirty="0"/>
              <a:t> North Am. </a:t>
            </a:r>
            <a:r>
              <a:rPr lang="en-US" dirty="0" err="1">
                <a:effectLst/>
              </a:rPr>
              <a:t>doi</a:t>
            </a:r>
            <a:r>
              <a:rPr lang="en-US" dirty="0">
                <a:effectLst/>
              </a:rPr>
              <a:t>:  [</a:t>
            </a:r>
            <a:r>
              <a:rPr lang="en-US" dirty="0">
                <a:effectLst/>
                <a:hlinkClick r:id="rId4"/>
              </a:rPr>
              <a:t>10.1016/j.emc.2010.03.005</a:t>
            </a:r>
            <a:r>
              <a:rPr lang="en-US" dirty="0">
                <a:effectLst/>
              </a:rPr>
              <a:t>]</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t>Hshieh</a:t>
            </a:r>
            <a:r>
              <a:rPr lang="en-US" sz="1200" dirty="0"/>
              <a:t>, T. T., et al. (2015). "Effectiveness of multicomponent nonpharmacological delirium interventions: a meta-analysis." </a:t>
            </a:r>
            <a:r>
              <a:rPr lang="en-US" sz="1200" i="1" dirty="0"/>
              <a:t>JAMA Intern Med </a:t>
            </a:r>
            <a:r>
              <a:rPr lang="en-US" sz="1200" dirty="0"/>
              <a:t>175(4): 512-520</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endParaRPr>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9</a:t>
            </a:fld>
            <a:endParaRPr lang="en-US"/>
          </a:p>
        </p:txBody>
      </p:sp>
    </p:spTree>
    <p:extLst>
      <p:ext uri="{BB962C8B-B14F-4D97-AF65-F5344CB8AC3E}">
        <p14:creationId xmlns:p14="http://schemas.microsoft.com/office/powerpoint/2010/main" val="207476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80000"/>
              </a:lnSpc>
              <a:spcBef>
                <a:spcPts val="40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- 3-year mortality for hospitalized elderly with index episode of delirium was 75% vs. 51% for non-delirious controls</a:t>
            </a:r>
            <a:r>
              <a:rPr lang="en-US" sz="1200" dirty="0">
                <a:solidFill>
                  <a:srgbClr val="000000"/>
                </a:solidFill>
              </a:rPr>
              <a:t>                     </a:t>
            </a:r>
            <a:r>
              <a:rPr lang="en-US" sz="1600" dirty="0">
                <a:solidFill>
                  <a:srgbClr val="000000"/>
                </a:solidFill>
              </a:rPr>
              <a:t>(</a:t>
            </a:r>
            <a:r>
              <a:rPr lang="en-US" sz="1600" dirty="0" err="1">
                <a:solidFill>
                  <a:srgbClr val="000000"/>
                </a:solidFill>
              </a:rPr>
              <a:t>Curyto</a:t>
            </a:r>
            <a:r>
              <a:rPr lang="en-US" sz="1600" dirty="0">
                <a:solidFill>
                  <a:srgbClr val="000000"/>
                </a:solidFill>
              </a:rPr>
              <a:t> et. Al, 2001)</a:t>
            </a:r>
            <a:r>
              <a:rPr lang="ar-SA" sz="1600" dirty="0">
                <a:solidFill>
                  <a:srgbClr val="000000"/>
                </a:solidFill>
              </a:rPr>
              <a:t>‏</a:t>
            </a:r>
            <a:endParaRPr lang="en-US" sz="1600" dirty="0">
              <a:solidFill>
                <a:srgbClr val="000000"/>
              </a:solidFill>
            </a:endParaRPr>
          </a:p>
          <a:p>
            <a:pPr lvl="2">
              <a:lnSpc>
                <a:spcPct val="80000"/>
              </a:lnSpc>
              <a:spcBef>
                <a:spcPts val="3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rPr>
              <a:t>No difference in pre-hospital levels of depression, global cognitive performance, physical functioning or medical co-morbidity</a:t>
            </a:r>
          </a:p>
          <a:p>
            <a:pPr marL="457200" lvl="1" indent="0">
              <a:lnSpc>
                <a:spcPct val="90000"/>
              </a:lnSpc>
              <a:spcBef>
                <a:spcPts val="45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 Delirious patients experienced an adjusted risk of death of almost 2.0 compared to non-delirious controls (Inouye et al 1998)</a:t>
            </a:r>
            <a:r>
              <a:rPr lang="ar-SA" dirty="0">
                <a:solidFill>
                  <a:srgbClr val="000000"/>
                </a:solidFill>
              </a:rPr>
              <a:t>‏</a:t>
            </a:r>
            <a:endParaRPr lang="en-US" dirty="0">
              <a:solidFill>
                <a:srgbClr val="000000"/>
              </a:solidFill>
            </a:endParaRPr>
          </a:p>
          <a:p>
            <a:pPr lvl="2">
              <a:lnSpc>
                <a:spcPct val="90000"/>
              </a:lnSpc>
              <a:spcBef>
                <a:spcPts val="3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rPr>
              <a:t>Even after controlling for age, gender, ADL, dementia and APACHE II</a:t>
            </a:r>
          </a:p>
          <a:p>
            <a:pPr lvl="2">
              <a:lnSpc>
                <a:spcPct val="80000"/>
              </a:lnSpc>
              <a:spcBef>
                <a:spcPts val="35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a typeface="ＭＳ Ｐゴシック" pitchFamily="34" charset="-128"/>
              </a:rPr>
              <a:t>References: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ea typeface="ＭＳ Ｐゴシック" pitchFamily="34" charset="-128"/>
              </a:rPr>
              <a:t>Curyto</a:t>
            </a:r>
            <a:r>
              <a:rPr lang="en-US" sz="1200" dirty="0">
                <a:ea typeface="ＭＳ Ｐゴシック" pitchFamily="34" charset="-128"/>
              </a:rPr>
              <a:t> KJ, Johnson J, </a:t>
            </a:r>
            <a:r>
              <a:rPr lang="en-US" sz="1200" dirty="0" err="1">
                <a:ea typeface="ＭＳ Ｐゴシック" pitchFamily="34" charset="-128"/>
              </a:rPr>
              <a:t>TenHave</a:t>
            </a:r>
            <a:r>
              <a:rPr lang="en-US" sz="1200" dirty="0">
                <a:ea typeface="ＭＳ Ｐゴシック" pitchFamily="34" charset="-128"/>
              </a:rPr>
              <a:t> T, et al: Survival of hospitalized elderly patients with delirium: a prospective study.  Am J </a:t>
            </a:r>
            <a:r>
              <a:rPr lang="en-US" sz="1200" dirty="0" err="1">
                <a:ea typeface="ＭＳ Ｐゴシック" pitchFamily="34" charset="-128"/>
              </a:rPr>
              <a:t>Geriatr</a:t>
            </a:r>
            <a:r>
              <a:rPr lang="en-US" sz="1200" dirty="0">
                <a:ea typeface="ＭＳ Ｐゴシック" pitchFamily="34" charset="-128"/>
              </a:rPr>
              <a:t> Psychiatry 9:141-147, 2001.</a:t>
            </a:r>
          </a:p>
          <a:p>
            <a:endParaRPr lang="en-US" dirty="0"/>
          </a:p>
          <a:p>
            <a:r>
              <a:rPr lang="en-US" dirty="0"/>
              <a:t>Lima, P.</a:t>
            </a:r>
            <a:r>
              <a:rPr lang="en-US" baseline="0" dirty="0"/>
              <a:t> D., </a:t>
            </a:r>
            <a:r>
              <a:rPr lang="en-US" baseline="0" dirty="0" err="1"/>
              <a:t>Ochiae</a:t>
            </a:r>
            <a:r>
              <a:rPr lang="en-US" baseline="0" dirty="0"/>
              <a:t>, E. M., Lima, B. A., </a:t>
            </a:r>
            <a:r>
              <a:rPr lang="en-US" baseline="0" dirty="0" err="1"/>
              <a:t>Curiati</a:t>
            </a:r>
            <a:r>
              <a:rPr lang="en-US" baseline="0" dirty="0"/>
              <a:t>, J. A., Farfel, M. J., </a:t>
            </a:r>
            <a:r>
              <a:rPr lang="en-US" baseline="0" dirty="0" err="1"/>
              <a:t>Filho</a:t>
            </a:r>
            <a:r>
              <a:rPr lang="en-US" baseline="0" dirty="0"/>
              <a:t>, J. W., (2010). Delirium in Hospitalized Elderly Patients and Post-Discharge Mortality. Clinics (Sao Paulo) 65(3), 251-255. </a:t>
            </a:r>
            <a:r>
              <a:rPr lang="en-US" baseline="0" dirty="0" err="1"/>
              <a:t>doi</a:t>
            </a:r>
            <a:r>
              <a:rPr lang="en-US" baseline="0" dirty="0"/>
              <a:t>: </a:t>
            </a:r>
            <a:r>
              <a:rPr lang="en-US" dirty="0"/>
              <a:t>[</a:t>
            </a:r>
            <a:r>
              <a:rPr lang="en-US" dirty="0">
                <a:hlinkClick r:id="rId3"/>
              </a:rPr>
              <a:t>10.1590/S1807-59322010000300003</a:t>
            </a:r>
            <a:r>
              <a:rPr lang="en-US" dirty="0"/>
              <a:t>]</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fld id="{74D77370-CA75-4B1A-B4AA-F37ADF52F592}" type="slidenum">
              <a:rPr lang="en-US" smtClean="0"/>
              <a:pPr/>
              <a:t>10</a:t>
            </a:fld>
            <a:endParaRPr lang="en-US"/>
          </a:p>
        </p:txBody>
      </p:sp>
    </p:spTree>
    <p:extLst>
      <p:ext uri="{BB962C8B-B14F-4D97-AF65-F5344CB8AC3E}">
        <p14:creationId xmlns:p14="http://schemas.microsoft.com/office/powerpoint/2010/main" val="104465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National Clinical Guideline Centre (UK). Delirium: Diagnosis, Prevention and Management [Internet]. London: Royal College of Physicians (UK); 2010 Jul. (NICE Clinical Guidelines, No. 103.) 7, Risk factors for delirium: non-pharmacological. Available from: https://www.ncbi.nlm.nih.gov/books/NBK83983/</a:t>
            </a:r>
          </a:p>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11</a:t>
            </a:fld>
            <a:endParaRPr lang="en-US"/>
          </a:p>
        </p:txBody>
      </p:sp>
    </p:spTree>
    <p:extLst>
      <p:ext uri="{BB962C8B-B14F-4D97-AF65-F5344CB8AC3E}">
        <p14:creationId xmlns:p14="http://schemas.microsoft.com/office/powerpoint/2010/main" val="34124452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27041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2B7F3678-FAA1-492C-BB19-4619E0150B6A}" type="slidenum">
              <a:rPr lang="en-US"/>
              <a:pPr/>
              <a:t>‹#›</a:t>
            </a:fld>
            <a:endParaRPr lang="en-US"/>
          </a:p>
        </p:txBody>
      </p:sp>
    </p:spTree>
    <p:extLst>
      <p:ext uri="{BB962C8B-B14F-4D97-AF65-F5344CB8AC3E}">
        <p14:creationId xmlns:p14="http://schemas.microsoft.com/office/powerpoint/2010/main" val="4043219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guidance.nice.org.uk/CG10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x.doi.org/10.1016/j.emc.2010.03.005" TargetMode="External"/><Relationship Id="rId2" Type="http://schemas.openxmlformats.org/officeDocument/2006/relationships/hyperlink" Target="https://dx.doi.org/10.1038/nrneurol.2009.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x.doi.org/10.1046/j.1525-1497.2003.20602.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doi.org/10.1007/s00134-008-1177-6"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86" y="2394563"/>
            <a:ext cx="11611627" cy="697273"/>
          </a:xfrm>
        </p:spPr>
        <p:txBody>
          <a:bodyPr>
            <a:normAutofit/>
          </a:bodyPr>
          <a:lstStyle/>
          <a:p>
            <a:r>
              <a:rPr lang="en-US" sz="3200" b="1" dirty="0">
                <a:solidFill>
                  <a:srgbClr val="105A25"/>
                </a:solidFill>
              </a:rPr>
              <a:t>Delirium </a:t>
            </a:r>
            <a:r>
              <a:rPr lang="en-US" sz="3200" dirty="0">
                <a:solidFill>
                  <a:srgbClr val="105A25"/>
                </a:solidFill>
              </a:rPr>
              <a:t>(</a:t>
            </a:r>
            <a:r>
              <a:rPr lang="en-US" sz="3200" b="1" dirty="0">
                <a:solidFill>
                  <a:srgbClr val="105A25"/>
                </a:solidFill>
              </a:rPr>
              <a:t>When things really do go bump in the night!)</a:t>
            </a:r>
            <a:endParaRPr lang="en-US" sz="3200" b="1" dirty="0"/>
          </a:p>
        </p:txBody>
      </p:sp>
      <p:sp>
        <p:nvSpPr>
          <p:cNvPr id="3" name="Subtitle 2"/>
          <p:cNvSpPr>
            <a:spLocks noGrp="1"/>
          </p:cNvSpPr>
          <p:nvPr>
            <p:ph type="subTitle" idx="1"/>
          </p:nvPr>
        </p:nvSpPr>
        <p:spPr>
          <a:xfrm>
            <a:off x="1726516" y="3091836"/>
            <a:ext cx="8743203" cy="532890"/>
          </a:xfrm>
        </p:spPr>
        <p:txBody>
          <a:bodyPr/>
          <a:lstStyle/>
          <a:p>
            <a:r>
              <a:rPr lang="en-US" dirty="0"/>
              <a:t>APM Resident Education Curriculum</a:t>
            </a:r>
          </a:p>
        </p:txBody>
      </p:sp>
      <p:sp>
        <p:nvSpPr>
          <p:cNvPr id="4" name="TextBox 3"/>
          <p:cNvSpPr txBox="1"/>
          <p:nvPr/>
        </p:nvSpPr>
        <p:spPr>
          <a:xfrm>
            <a:off x="400833" y="3833488"/>
            <a:ext cx="11386159" cy="2215991"/>
          </a:xfrm>
          <a:prstGeom prst="rect">
            <a:avLst/>
          </a:prstGeom>
          <a:noFill/>
        </p:spPr>
        <p:txBody>
          <a:bodyPr wrap="square" rtlCol="0">
            <a:spAutoFit/>
          </a:bodyPr>
          <a:lstStyle/>
          <a:p>
            <a:pPr algn="ctr">
              <a:buClr>
                <a:srgbClr val="000000"/>
              </a:buClr>
              <a:buSzPct val="100000"/>
              <a:buFont typeface="Arial" pitchFamily="34" charset="0"/>
              <a:buNone/>
            </a:pPr>
            <a:r>
              <a:rPr lang="en-US">
                <a:solidFill>
                  <a:schemeClr val="tx1"/>
                </a:solidFill>
                <a:latin typeface="+mn-lt"/>
              </a:rPr>
              <a:t>Revised 2019: </a:t>
            </a:r>
            <a:r>
              <a:rPr lang="en-US" b="1" dirty="0"/>
              <a:t>Cheryl L. Hurd, MD, FAPA</a:t>
            </a:r>
            <a:r>
              <a:rPr lang="en-US" dirty="0"/>
              <a:t>, </a:t>
            </a:r>
            <a:r>
              <a:rPr lang="en-US" b="1" dirty="0" err="1"/>
              <a:t>Mehreen</a:t>
            </a:r>
            <a:r>
              <a:rPr lang="en-US" b="1" dirty="0"/>
              <a:t> Khan, MD, MHA</a:t>
            </a:r>
          </a:p>
          <a:p>
            <a:pPr algn="ctr">
              <a:buClr>
                <a:srgbClr val="000000"/>
              </a:buClr>
              <a:buSzPct val="100000"/>
              <a:buFont typeface="Arial" pitchFamily="34" charset="0"/>
              <a:buNone/>
            </a:pPr>
            <a:endParaRPr lang="en-US" sz="600" b="1" dirty="0">
              <a:solidFill>
                <a:schemeClr val="tx1"/>
              </a:solidFill>
              <a:latin typeface="+mn-lt"/>
            </a:endParaRPr>
          </a:p>
          <a:p>
            <a:pPr algn="ctr">
              <a:buClr>
                <a:srgbClr val="000000"/>
              </a:buClr>
              <a:buSzPct val="100000"/>
              <a:buFont typeface="Arial" pitchFamily="34" charset="0"/>
              <a:buNone/>
            </a:pPr>
            <a:r>
              <a:rPr lang="en-US" dirty="0"/>
              <a:t>Revised 2013: </a:t>
            </a:r>
            <a:r>
              <a:rPr lang="en-US" b="1" dirty="0"/>
              <a:t>Thomas W. Heinrich, MD, FAPM</a:t>
            </a:r>
            <a:r>
              <a:rPr lang="en-US" dirty="0"/>
              <a:t>, </a:t>
            </a:r>
            <a:r>
              <a:rPr lang="en-US" b="1" dirty="0"/>
              <a:t>Kristi Estabrook, MD</a:t>
            </a:r>
          </a:p>
          <a:p>
            <a:pPr algn="ctr">
              <a:buClr>
                <a:srgbClr val="000000"/>
              </a:buClr>
              <a:buSzPct val="100000"/>
              <a:buFont typeface="Arial" pitchFamily="34" charset="0"/>
              <a:buNone/>
            </a:pPr>
            <a:endParaRPr lang="en-US" sz="600" b="1" dirty="0"/>
          </a:p>
          <a:p>
            <a:pPr algn="ctr"/>
            <a:r>
              <a:rPr lang="en-US" dirty="0">
                <a:solidFill>
                  <a:schemeClr val="tx1"/>
                </a:solidFill>
                <a:latin typeface="+mn-lt"/>
              </a:rPr>
              <a:t>Original version: </a:t>
            </a:r>
            <a:r>
              <a:rPr lang="en-US" b="1" dirty="0">
                <a:solidFill>
                  <a:schemeClr val="tx1"/>
                </a:solidFill>
                <a:latin typeface="+mn-lt"/>
              </a:rPr>
              <a:t>Thomas W. Heinrich, MD</a:t>
            </a:r>
            <a:r>
              <a:rPr lang="en-US" dirty="0">
                <a:solidFill>
                  <a:schemeClr val="tx1"/>
                </a:solidFill>
                <a:latin typeface="+mn-lt"/>
              </a:rPr>
              <a:t>, Associate Professor of Psychiatry &amp; Family Medicine, Chief, Psychiatric Consult Service at Froedtert Hospital, Department of Psychiatry &amp; Behavioral Medicine, Medical College of Wisconsin</a:t>
            </a:r>
            <a:r>
              <a:rPr lang="en-US" dirty="0">
                <a:solidFill>
                  <a:srgbClr val="000000"/>
                </a:solidFill>
                <a:latin typeface="+mn-lt"/>
              </a:rPr>
              <a:t> </a:t>
            </a:r>
          </a:p>
          <a:p>
            <a:pPr algn="ctr"/>
            <a:r>
              <a:rPr lang="en-US" b="1" dirty="0">
                <a:solidFill>
                  <a:srgbClr val="000000"/>
                </a:solidFill>
                <a:latin typeface="+mn-lt"/>
              </a:rPr>
              <a:t>Kristi Estabrook, MD</a:t>
            </a:r>
            <a:r>
              <a:rPr lang="en-US" dirty="0">
                <a:solidFill>
                  <a:srgbClr val="000000"/>
                </a:solidFill>
                <a:latin typeface="+mn-lt"/>
              </a:rPr>
              <a:t>, Fellow, Department of Psychiatry and Behavioral Medicine, Medical College of Wisconsin</a:t>
            </a:r>
          </a:p>
          <a:p>
            <a:pPr algn="ctr"/>
            <a:endParaRPr lang="en-US" sz="600" dirty="0">
              <a:solidFill>
                <a:srgbClr val="000000"/>
              </a:solidFill>
              <a:latin typeface="+mn-lt"/>
            </a:endParaRPr>
          </a:p>
          <a:p>
            <a:pPr algn="ctr"/>
            <a:r>
              <a:rPr lang="en-US" dirty="0">
                <a:solidFill>
                  <a:srgbClr val="000000"/>
                </a:solidFill>
              </a:rPr>
              <a:t>Version of March 15, 2019</a:t>
            </a:r>
            <a:endParaRPr lang="en-US" dirty="0">
              <a:solidFill>
                <a:schemeClr val="tx1"/>
              </a:solidFill>
              <a:latin typeface="+mn-lt"/>
            </a:endParaRPr>
          </a:p>
          <a:p>
            <a:pPr algn="ctr"/>
            <a:endParaRPr lang="en-US" sz="1200" dirty="0">
              <a:solidFill>
                <a:schemeClr val="tx1"/>
              </a:solidFill>
              <a:latin typeface="+mj-lt"/>
            </a:endParaRPr>
          </a:p>
        </p:txBody>
      </p:sp>
    </p:spTree>
    <p:extLst>
      <p:ext uri="{BB962C8B-B14F-4D97-AF65-F5344CB8AC3E}">
        <p14:creationId xmlns:p14="http://schemas.microsoft.com/office/powerpoint/2010/main" val="13510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Consequences of Delirium</a:t>
            </a:r>
          </a:p>
        </p:txBody>
      </p:sp>
      <p:sp>
        <p:nvSpPr>
          <p:cNvPr id="20482" name="Content Placeholder 2"/>
          <p:cNvSpPr>
            <a:spLocks noGrp="1"/>
          </p:cNvSpPr>
          <p:nvPr>
            <p:ph idx="1"/>
          </p:nvPr>
        </p:nvSpPr>
        <p:spPr/>
        <p:txBody>
          <a:bodyPr/>
          <a:lstStyle/>
          <a:p>
            <a:pPr marL="341313" indent="-34131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Increased Mortality</a:t>
            </a:r>
          </a:p>
          <a:p>
            <a:pPr marL="741363" lvl="1" indent="-28416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Almost 25% more chances of death with delirium in hospitalized patients (</a:t>
            </a:r>
            <a:r>
              <a:rPr lang="en-US" dirty="0" err="1">
                <a:solidFill>
                  <a:srgbClr val="000000"/>
                </a:solidFill>
              </a:rPr>
              <a:t>Curyto</a:t>
            </a:r>
            <a:r>
              <a:rPr lang="en-US" dirty="0">
                <a:solidFill>
                  <a:srgbClr val="000000"/>
                </a:solidFill>
              </a:rPr>
              <a:t> et. al, 2007)</a:t>
            </a:r>
          </a:p>
          <a:p>
            <a:pPr marL="741363" lvl="1" indent="-28416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Adjusted risk of death – twice as compared to non-delirious controls (Inouye et. al, 1998)</a:t>
            </a:r>
          </a:p>
          <a:p>
            <a:pPr marL="741363" lvl="1" indent="-28416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marL="341313" indent="-34131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Increased Morbidity</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Poor functional recovery</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Possible future cognitive decline</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Increased risk of complications</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Increased nursing home placement</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Increased costs and LOS</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Depression, PTSD</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106" y="2696044"/>
            <a:ext cx="5092700" cy="3924300"/>
          </a:xfrm>
          <a:prstGeom prst="rect">
            <a:avLst/>
          </a:prstGeom>
        </p:spPr>
      </p:pic>
    </p:spTree>
    <p:extLst>
      <p:ext uri="{BB962C8B-B14F-4D97-AF65-F5344CB8AC3E}">
        <p14:creationId xmlns:p14="http://schemas.microsoft.com/office/powerpoint/2010/main" val="25765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Risk Factors for Delirium</a:t>
            </a:r>
            <a:br>
              <a:rPr lang="en-US" b="1" dirty="0">
                <a:solidFill>
                  <a:schemeClr val="accent4">
                    <a:lumMod val="50000"/>
                  </a:schemeClr>
                </a:solidFill>
              </a:rPr>
            </a:br>
            <a:r>
              <a:rPr lang="en-US" b="1" dirty="0">
                <a:solidFill>
                  <a:schemeClr val="accent4">
                    <a:lumMod val="50000"/>
                  </a:schemeClr>
                </a:solidFill>
              </a:rPr>
              <a:t>(Partial List)</a:t>
            </a:r>
          </a:p>
        </p:txBody>
      </p:sp>
      <p:sp>
        <p:nvSpPr>
          <p:cNvPr id="20482" name="Content Placeholder 2"/>
          <p:cNvSpPr>
            <a:spLocks noGrp="1"/>
          </p:cNvSpPr>
          <p:nvPr>
            <p:ph idx="1"/>
          </p:nvPr>
        </p:nvSpPr>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Elderly</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Impaired acetylcholine neurotransmission</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Vascular changes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Pharmacokinetic changes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CNS disorders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Major neurocognitive disorders represents one of the greatest risk factors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Multiple medications </a:t>
            </a:r>
            <a:r>
              <a:rPr lang="en-US" sz="2000" dirty="0">
                <a:solidFill>
                  <a:srgbClr val="000000"/>
                </a:solidFill>
              </a:rPr>
              <a:t>(including starting more than 3-5 new meds)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Burn patients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Low serum albumin</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Drug and Alcohol Abuse</a:t>
            </a:r>
          </a:p>
        </p:txBody>
      </p:sp>
    </p:spTree>
    <p:extLst>
      <p:ext uri="{BB962C8B-B14F-4D97-AF65-F5344CB8AC3E}">
        <p14:creationId xmlns:p14="http://schemas.microsoft.com/office/powerpoint/2010/main" val="403068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Clinical Features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Temporal course</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Abrupt or acute onset</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Within days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Fluctuation in symptom severity</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Waxing and waning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Worse at night</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May result in diagnostic uncertainty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112" y="1524000"/>
            <a:ext cx="6463975" cy="3722557"/>
          </a:xfrm>
          <a:prstGeom prst="rect">
            <a:avLst/>
          </a:prstGeom>
        </p:spPr>
      </p:pic>
    </p:spTree>
    <p:extLst>
      <p:ext uri="{BB962C8B-B14F-4D97-AF65-F5344CB8AC3E}">
        <p14:creationId xmlns:p14="http://schemas.microsoft.com/office/powerpoint/2010/main" val="50157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Clinical Features</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Diffuse cognitive impairment</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Attentional</a:t>
            </a:r>
            <a:r>
              <a:rPr lang="en-US" sz="2400" dirty="0">
                <a:solidFill>
                  <a:srgbClr val="000000"/>
                </a:solidFill>
              </a:rPr>
              <a:t> deficits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Reduced ability to focus, sustain or shift attention</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solidFill>
                  <a:srgbClr val="000000"/>
                </a:solidFill>
              </a:rPr>
              <a:t>“</a:t>
            </a:r>
            <a:r>
              <a:rPr lang="en-US" sz="2000" dirty="0">
                <a:solidFill>
                  <a:srgbClr val="000000"/>
                </a:solidFill>
              </a:rPr>
              <a:t>Clouding of consciousness</a:t>
            </a:r>
            <a:r>
              <a:rPr lang="en-US" altLang="en-US" sz="2000" dirty="0">
                <a:solidFill>
                  <a:srgbClr val="000000"/>
                </a:solidFill>
              </a:rPr>
              <a:t>”</a:t>
            </a:r>
            <a:endParaRPr lang="en-US" sz="2000" dirty="0">
              <a:solidFill>
                <a:srgbClr val="000000"/>
              </a:solidFill>
            </a:endParaRP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Memory impairment</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Long and short term</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Disorientation</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Commonly to time and place</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Rarely to person</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Executive dysfunction</a:t>
            </a:r>
          </a:p>
        </p:txBody>
      </p:sp>
    </p:spTree>
    <p:extLst>
      <p:ext uri="{BB962C8B-B14F-4D97-AF65-F5344CB8AC3E}">
        <p14:creationId xmlns:p14="http://schemas.microsoft.com/office/powerpoint/2010/main" val="15499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Clinical Features</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Thought disturbances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Disorganized</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Language disturbances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Word finding problems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Dysgraphia</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Dysarthria</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Dysnomia</a:t>
            </a:r>
            <a:endParaRPr lang="en-US" sz="2400" dirty="0">
              <a:solidFill>
                <a:srgbClr val="000000"/>
              </a:solidFill>
            </a:endParaRP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Perceptual disturbances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Misperceptions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Hallucinations (Visual &gt;&gt; Auditory)</a:t>
            </a:r>
            <a:r>
              <a:rPr lang="ar-SA" sz="2400" dirty="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364676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Clinical Features</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Psychomotor abnormalities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Hyper, hypo or mixed</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Sleep-wake cycle disturbance</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Insomnia</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Frequent napping or drowsiness during the day</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Reversal of sleep/wake cycle</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Delusions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Usually paranoid and not systematized</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Affective </a:t>
            </a:r>
            <a:r>
              <a:rPr lang="en-US" sz="2800" dirty="0" err="1">
                <a:solidFill>
                  <a:srgbClr val="000000"/>
                </a:solidFill>
              </a:rPr>
              <a:t>lability</a:t>
            </a:r>
            <a:endParaRPr lang="en-US" sz="2800" dirty="0">
              <a:solidFill>
                <a:srgbClr val="000000"/>
              </a:solidFill>
            </a:endParaRP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Neurologic abnormalities</a:t>
            </a:r>
          </a:p>
        </p:txBody>
      </p:sp>
    </p:spTree>
    <p:extLst>
      <p:ext uri="{BB962C8B-B14F-4D97-AF65-F5344CB8AC3E}">
        <p14:creationId xmlns:p14="http://schemas.microsoft.com/office/powerpoint/2010/main" val="92649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609600" y="252413"/>
            <a:ext cx="10972800" cy="762000"/>
          </a:xfrm>
          <a:prstGeom prst="rect">
            <a:avLst/>
          </a:prstGeom>
          <a:noFill/>
          <a:ln w="9525">
            <a:noFill/>
            <a:round/>
            <a:headEnd/>
            <a:tailEnd/>
          </a:ln>
        </p:spPr>
        <p:txBody>
          <a:bodyPr anchor="ctr"/>
          <a:lstStyle/>
          <a:p>
            <a:pPr algn="ct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a:solidFill>
                  <a:srgbClr val="000000"/>
                </a:solidFill>
              </a:rPr>
              <a:t>Differential Diagnosis of Delirium</a:t>
            </a:r>
          </a:p>
        </p:txBody>
      </p:sp>
      <p:grpSp>
        <p:nvGrpSpPr>
          <p:cNvPr id="44034" name="Group 3"/>
          <p:cNvGrpSpPr>
            <a:grpSpLocks/>
          </p:cNvGrpSpPr>
          <p:nvPr/>
        </p:nvGrpSpPr>
        <p:grpSpPr bwMode="auto">
          <a:xfrm>
            <a:off x="609601" y="1371601"/>
            <a:ext cx="10869084" cy="4418013"/>
            <a:chOff x="288" y="864"/>
            <a:chExt cx="5135" cy="2783"/>
          </a:xfrm>
        </p:grpSpPr>
        <p:sp>
          <p:nvSpPr>
            <p:cNvPr id="44036" name="Rectangle 4"/>
            <p:cNvSpPr>
              <a:spLocks noChangeArrowheads="1"/>
            </p:cNvSpPr>
            <p:nvPr/>
          </p:nvSpPr>
          <p:spPr bwMode="auto">
            <a:xfrm>
              <a:off x="288" y="864"/>
              <a:ext cx="1284" cy="326"/>
            </a:xfrm>
            <a:prstGeom prst="rect">
              <a:avLst/>
            </a:prstGeom>
            <a:noFill/>
            <a:ln w="9525">
              <a:noFill/>
              <a:round/>
              <a:headEnd/>
              <a:tailEnd/>
            </a:ln>
          </p:spPr>
          <p:txBody>
            <a:bodyPr wrap="none" anchor="ctr"/>
            <a:lstStyle/>
            <a:p>
              <a:pPr>
                <a:buClr>
                  <a:srgbClr val="000000"/>
                </a:buClr>
                <a:buSzPct val="100000"/>
                <a:buFont typeface="Arial" pitchFamily="34" charset="0"/>
                <a:buNone/>
              </a:pPr>
              <a:endParaRPr lang="en-US"/>
            </a:p>
          </p:txBody>
        </p:sp>
        <p:sp>
          <p:nvSpPr>
            <p:cNvPr id="44037" name="Rectangle 5"/>
            <p:cNvSpPr>
              <a:spLocks noChangeArrowheads="1"/>
            </p:cNvSpPr>
            <p:nvPr/>
          </p:nvSpPr>
          <p:spPr bwMode="auto">
            <a:xfrm>
              <a:off x="1572" y="864"/>
              <a:ext cx="1284" cy="326"/>
            </a:xfrm>
            <a:prstGeom prst="rect">
              <a:avLst/>
            </a:prstGeom>
            <a:noFill/>
            <a:ln w="9525">
              <a:noFill/>
              <a:round/>
              <a:headEnd/>
              <a:tailEnd/>
            </a:ln>
          </p:spPr>
          <p:txBody>
            <a:bodyPr lIns="90000" tIns="46800" rIns="90000" bIns="46800"/>
            <a:lstStyle/>
            <a:p>
              <a:pPr algn="ctr">
                <a:spcBef>
                  <a:spcPts val="6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Verdana" pitchFamily="34" charset="0"/>
                </a:rPr>
                <a:t>Delirium</a:t>
              </a:r>
            </a:p>
          </p:txBody>
        </p:sp>
        <p:sp>
          <p:nvSpPr>
            <p:cNvPr id="44038" name="Rectangle 6"/>
            <p:cNvSpPr>
              <a:spLocks noChangeArrowheads="1"/>
            </p:cNvSpPr>
            <p:nvPr/>
          </p:nvSpPr>
          <p:spPr bwMode="auto">
            <a:xfrm>
              <a:off x="2856" y="864"/>
              <a:ext cx="1284" cy="326"/>
            </a:xfrm>
            <a:prstGeom prst="rect">
              <a:avLst/>
            </a:prstGeom>
            <a:noFill/>
            <a:ln w="9525">
              <a:noFill/>
              <a:round/>
              <a:headEnd/>
              <a:tailEnd/>
            </a:ln>
          </p:spPr>
          <p:txBody>
            <a:bodyPr lIns="90000" tIns="46800" rIns="90000" bIns="46800"/>
            <a:lstStyle/>
            <a:p>
              <a:pPr algn="ctr">
                <a:spcBef>
                  <a:spcPts val="6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Verdana" pitchFamily="34" charset="0"/>
                </a:rPr>
                <a:t>Dementia</a:t>
              </a:r>
            </a:p>
          </p:txBody>
        </p:sp>
        <p:sp>
          <p:nvSpPr>
            <p:cNvPr id="44039" name="Rectangle 7"/>
            <p:cNvSpPr>
              <a:spLocks noChangeArrowheads="1"/>
            </p:cNvSpPr>
            <p:nvPr/>
          </p:nvSpPr>
          <p:spPr bwMode="auto">
            <a:xfrm>
              <a:off x="4140" y="864"/>
              <a:ext cx="1284" cy="326"/>
            </a:xfrm>
            <a:prstGeom prst="rect">
              <a:avLst/>
            </a:prstGeom>
            <a:noFill/>
            <a:ln w="9525">
              <a:noFill/>
              <a:round/>
              <a:headEnd/>
              <a:tailEnd/>
            </a:ln>
          </p:spPr>
          <p:txBody>
            <a:bodyPr lIns="90000" tIns="46800" rIns="90000" bIns="46800"/>
            <a:lstStyle/>
            <a:p>
              <a:pPr algn="ctr">
                <a:spcBef>
                  <a:spcPts val="6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Verdana" pitchFamily="34" charset="0"/>
                </a:rPr>
                <a:t>Depression</a:t>
              </a:r>
            </a:p>
          </p:txBody>
        </p:sp>
        <p:sp>
          <p:nvSpPr>
            <p:cNvPr id="44040" name="Rectangle 8"/>
            <p:cNvSpPr>
              <a:spLocks noChangeArrowheads="1"/>
            </p:cNvSpPr>
            <p:nvPr/>
          </p:nvSpPr>
          <p:spPr bwMode="auto">
            <a:xfrm>
              <a:off x="288" y="1190"/>
              <a:ext cx="1284" cy="404"/>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Onset</a:t>
              </a:r>
            </a:p>
          </p:txBody>
        </p:sp>
        <p:sp>
          <p:nvSpPr>
            <p:cNvPr id="44041" name="Rectangle 9"/>
            <p:cNvSpPr>
              <a:spLocks noChangeArrowheads="1"/>
            </p:cNvSpPr>
            <p:nvPr/>
          </p:nvSpPr>
          <p:spPr bwMode="auto">
            <a:xfrm>
              <a:off x="1572" y="1190"/>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Abrupt</a:t>
              </a:r>
            </a:p>
          </p:txBody>
        </p:sp>
        <p:sp>
          <p:nvSpPr>
            <p:cNvPr id="44042" name="Rectangle 10"/>
            <p:cNvSpPr>
              <a:spLocks noChangeArrowheads="1"/>
            </p:cNvSpPr>
            <p:nvPr/>
          </p:nvSpPr>
          <p:spPr bwMode="auto">
            <a:xfrm>
              <a:off x="2856" y="1190"/>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 Slow and insidious</a:t>
              </a:r>
            </a:p>
          </p:txBody>
        </p:sp>
        <p:sp>
          <p:nvSpPr>
            <p:cNvPr id="44043" name="Rectangle 11"/>
            <p:cNvSpPr>
              <a:spLocks noChangeArrowheads="1"/>
            </p:cNvSpPr>
            <p:nvPr/>
          </p:nvSpPr>
          <p:spPr bwMode="auto">
            <a:xfrm>
              <a:off x="4140" y="1190"/>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Variable</a:t>
              </a:r>
            </a:p>
          </p:txBody>
        </p:sp>
        <p:sp>
          <p:nvSpPr>
            <p:cNvPr id="44044" name="Rectangle 12"/>
            <p:cNvSpPr>
              <a:spLocks noChangeArrowheads="1"/>
            </p:cNvSpPr>
            <p:nvPr/>
          </p:nvSpPr>
          <p:spPr bwMode="auto">
            <a:xfrm>
              <a:off x="288" y="1594"/>
              <a:ext cx="1284" cy="249"/>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Daily Course</a:t>
              </a:r>
            </a:p>
          </p:txBody>
        </p:sp>
        <p:sp>
          <p:nvSpPr>
            <p:cNvPr id="44045" name="Rectangle 13"/>
            <p:cNvSpPr>
              <a:spLocks noChangeArrowheads="1"/>
            </p:cNvSpPr>
            <p:nvPr/>
          </p:nvSpPr>
          <p:spPr bwMode="auto">
            <a:xfrm>
              <a:off x="1572" y="1594"/>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Fluctuating</a:t>
              </a:r>
            </a:p>
          </p:txBody>
        </p:sp>
        <p:sp>
          <p:nvSpPr>
            <p:cNvPr id="44046" name="Rectangle 14"/>
            <p:cNvSpPr>
              <a:spLocks noChangeArrowheads="1"/>
            </p:cNvSpPr>
            <p:nvPr/>
          </p:nvSpPr>
          <p:spPr bwMode="auto">
            <a:xfrm>
              <a:off x="2856" y="1594"/>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Usually stable</a:t>
              </a:r>
            </a:p>
          </p:txBody>
        </p:sp>
        <p:sp>
          <p:nvSpPr>
            <p:cNvPr id="44047" name="Rectangle 15"/>
            <p:cNvSpPr>
              <a:spLocks noChangeArrowheads="1"/>
            </p:cNvSpPr>
            <p:nvPr/>
          </p:nvSpPr>
          <p:spPr bwMode="auto">
            <a:xfrm>
              <a:off x="4140" y="1594"/>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Usually stable</a:t>
              </a:r>
            </a:p>
          </p:txBody>
        </p:sp>
        <p:sp>
          <p:nvSpPr>
            <p:cNvPr id="44048" name="Rectangle 16"/>
            <p:cNvSpPr>
              <a:spLocks noChangeArrowheads="1"/>
            </p:cNvSpPr>
            <p:nvPr/>
          </p:nvSpPr>
          <p:spPr bwMode="auto">
            <a:xfrm>
              <a:off x="288" y="1843"/>
              <a:ext cx="1284" cy="250"/>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Length</a:t>
              </a:r>
            </a:p>
          </p:txBody>
        </p:sp>
        <p:sp>
          <p:nvSpPr>
            <p:cNvPr id="44049" name="Rectangle 17"/>
            <p:cNvSpPr>
              <a:spLocks noChangeArrowheads="1"/>
            </p:cNvSpPr>
            <p:nvPr/>
          </p:nvSpPr>
          <p:spPr bwMode="auto">
            <a:xfrm>
              <a:off x="1572" y="1843"/>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Hours to weeks</a:t>
              </a:r>
            </a:p>
          </p:txBody>
        </p:sp>
        <p:sp>
          <p:nvSpPr>
            <p:cNvPr id="44050" name="Rectangle 18"/>
            <p:cNvSpPr>
              <a:spLocks noChangeArrowheads="1"/>
            </p:cNvSpPr>
            <p:nvPr/>
          </p:nvSpPr>
          <p:spPr bwMode="auto">
            <a:xfrm>
              <a:off x="2856" y="1843"/>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Years</a:t>
              </a:r>
            </a:p>
          </p:txBody>
        </p:sp>
        <p:sp>
          <p:nvSpPr>
            <p:cNvPr id="44051" name="Rectangle 19"/>
            <p:cNvSpPr>
              <a:spLocks noChangeArrowheads="1"/>
            </p:cNvSpPr>
            <p:nvPr/>
          </p:nvSpPr>
          <p:spPr bwMode="auto">
            <a:xfrm>
              <a:off x="4140" y="1843"/>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 Variable</a:t>
              </a:r>
            </a:p>
          </p:txBody>
        </p:sp>
        <p:sp>
          <p:nvSpPr>
            <p:cNvPr id="44052" name="Rectangle 20"/>
            <p:cNvSpPr>
              <a:spLocks noChangeArrowheads="1"/>
            </p:cNvSpPr>
            <p:nvPr/>
          </p:nvSpPr>
          <p:spPr bwMode="auto">
            <a:xfrm>
              <a:off x="288" y="2093"/>
              <a:ext cx="1284" cy="249"/>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Consciousness</a:t>
              </a:r>
            </a:p>
          </p:txBody>
        </p:sp>
        <p:sp>
          <p:nvSpPr>
            <p:cNvPr id="44053" name="Rectangle 21"/>
            <p:cNvSpPr>
              <a:spLocks noChangeArrowheads="1"/>
            </p:cNvSpPr>
            <p:nvPr/>
          </p:nvSpPr>
          <p:spPr bwMode="auto">
            <a:xfrm>
              <a:off x="1572" y="2093"/>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Reduced</a:t>
              </a:r>
            </a:p>
          </p:txBody>
        </p:sp>
        <p:sp>
          <p:nvSpPr>
            <p:cNvPr id="44054" name="Rectangle 22"/>
            <p:cNvSpPr>
              <a:spLocks noChangeArrowheads="1"/>
            </p:cNvSpPr>
            <p:nvPr/>
          </p:nvSpPr>
          <p:spPr bwMode="auto">
            <a:xfrm>
              <a:off x="2856" y="2093"/>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Clear</a:t>
              </a:r>
            </a:p>
          </p:txBody>
        </p:sp>
        <p:sp>
          <p:nvSpPr>
            <p:cNvPr id="44055" name="Rectangle 23"/>
            <p:cNvSpPr>
              <a:spLocks noChangeArrowheads="1"/>
            </p:cNvSpPr>
            <p:nvPr/>
          </p:nvSpPr>
          <p:spPr bwMode="auto">
            <a:xfrm>
              <a:off x="4140" y="2093"/>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Clear</a:t>
              </a:r>
            </a:p>
          </p:txBody>
        </p:sp>
        <p:sp>
          <p:nvSpPr>
            <p:cNvPr id="44056" name="Rectangle 24"/>
            <p:cNvSpPr>
              <a:spLocks noChangeArrowheads="1"/>
            </p:cNvSpPr>
            <p:nvPr/>
          </p:nvSpPr>
          <p:spPr bwMode="auto">
            <a:xfrm>
              <a:off x="288" y="2342"/>
              <a:ext cx="1284" cy="404"/>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Alertness</a:t>
              </a:r>
            </a:p>
          </p:txBody>
        </p:sp>
        <p:sp>
          <p:nvSpPr>
            <p:cNvPr id="44057" name="Rectangle 25"/>
            <p:cNvSpPr>
              <a:spLocks noChangeArrowheads="1"/>
            </p:cNvSpPr>
            <p:nvPr/>
          </p:nvSpPr>
          <p:spPr bwMode="auto">
            <a:xfrm>
              <a:off x="1572" y="2342"/>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Increased or decreased</a:t>
              </a:r>
            </a:p>
          </p:txBody>
        </p:sp>
        <p:sp>
          <p:nvSpPr>
            <p:cNvPr id="44058" name="Rectangle 26"/>
            <p:cNvSpPr>
              <a:spLocks noChangeArrowheads="1"/>
            </p:cNvSpPr>
            <p:nvPr/>
          </p:nvSpPr>
          <p:spPr bwMode="auto">
            <a:xfrm>
              <a:off x="2856" y="2342"/>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Usually normal</a:t>
              </a:r>
            </a:p>
          </p:txBody>
        </p:sp>
        <p:sp>
          <p:nvSpPr>
            <p:cNvPr id="44059" name="Rectangle 27"/>
            <p:cNvSpPr>
              <a:spLocks noChangeArrowheads="1"/>
            </p:cNvSpPr>
            <p:nvPr/>
          </p:nvSpPr>
          <p:spPr bwMode="auto">
            <a:xfrm>
              <a:off x="4140" y="2342"/>
              <a:ext cx="1284" cy="404"/>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Normal</a:t>
              </a:r>
            </a:p>
          </p:txBody>
        </p:sp>
        <p:sp>
          <p:nvSpPr>
            <p:cNvPr id="44060" name="Rectangle 28"/>
            <p:cNvSpPr>
              <a:spLocks noChangeArrowheads="1"/>
            </p:cNvSpPr>
            <p:nvPr/>
          </p:nvSpPr>
          <p:spPr bwMode="auto">
            <a:xfrm>
              <a:off x="288" y="2746"/>
              <a:ext cx="1284" cy="403"/>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Activity</a:t>
              </a:r>
            </a:p>
          </p:txBody>
        </p:sp>
        <p:sp>
          <p:nvSpPr>
            <p:cNvPr id="44061" name="Rectangle 29"/>
            <p:cNvSpPr>
              <a:spLocks noChangeArrowheads="1"/>
            </p:cNvSpPr>
            <p:nvPr/>
          </p:nvSpPr>
          <p:spPr bwMode="auto">
            <a:xfrm>
              <a:off x="1572" y="2746"/>
              <a:ext cx="1284" cy="403"/>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Increased or decreased</a:t>
              </a:r>
            </a:p>
          </p:txBody>
        </p:sp>
        <p:sp>
          <p:nvSpPr>
            <p:cNvPr id="44062" name="Rectangle 30"/>
            <p:cNvSpPr>
              <a:spLocks noChangeArrowheads="1"/>
            </p:cNvSpPr>
            <p:nvPr/>
          </p:nvSpPr>
          <p:spPr bwMode="auto">
            <a:xfrm>
              <a:off x="2856" y="2746"/>
              <a:ext cx="1284" cy="403"/>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Variable</a:t>
              </a:r>
            </a:p>
          </p:txBody>
        </p:sp>
        <p:sp>
          <p:nvSpPr>
            <p:cNvPr id="44063" name="Rectangle 31"/>
            <p:cNvSpPr>
              <a:spLocks noChangeArrowheads="1"/>
            </p:cNvSpPr>
            <p:nvPr/>
          </p:nvSpPr>
          <p:spPr bwMode="auto">
            <a:xfrm>
              <a:off x="4140" y="2746"/>
              <a:ext cx="1284" cy="403"/>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Variable</a:t>
              </a:r>
            </a:p>
          </p:txBody>
        </p:sp>
        <p:sp>
          <p:nvSpPr>
            <p:cNvPr id="44064" name="Rectangle 32"/>
            <p:cNvSpPr>
              <a:spLocks noChangeArrowheads="1"/>
            </p:cNvSpPr>
            <p:nvPr/>
          </p:nvSpPr>
          <p:spPr bwMode="auto">
            <a:xfrm>
              <a:off x="288" y="3149"/>
              <a:ext cx="1284" cy="249"/>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Attention</a:t>
              </a:r>
            </a:p>
          </p:txBody>
        </p:sp>
        <p:sp>
          <p:nvSpPr>
            <p:cNvPr id="44065" name="Rectangle 33"/>
            <p:cNvSpPr>
              <a:spLocks noChangeArrowheads="1"/>
            </p:cNvSpPr>
            <p:nvPr/>
          </p:nvSpPr>
          <p:spPr bwMode="auto">
            <a:xfrm>
              <a:off x="1572" y="3149"/>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Impaired</a:t>
              </a:r>
            </a:p>
          </p:txBody>
        </p:sp>
        <p:sp>
          <p:nvSpPr>
            <p:cNvPr id="44066" name="Rectangle 34"/>
            <p:cNvSpPr>
              <a:spLocks noChangeArrowheads="1"/>
            </p:cNvSpPr>
            <p:nvPr/>
          </p:nvSpPr>
          <p:spPr bwMode="auto">
            <a:xfrm>
              <a:off x="2856" y="3149"/>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Usually normal</a:t>
              </a:r>
            </a:p>
          </p:txBody>
        </p:sp>
        <p:sp>
          <p:nvSpPr>
            <p:cNvPr id="44067" name="Rectangle 35"/>
            <p:cNvSpPr>
              <a:spLocks noChangeArrowheads="1"/>
            </p:cNvSpPr>
            <p:nvPr/>
          </p:nvSpPr>
          <p:spPr bwMode="auto">
            <a:xfrm>
              <a:off x="4140" y="3149"/>
              <a:ext cx="1284" cy="249"/>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Usually normal</a:t>
              </a:r>
            </a:p>
          </p:txBody>
        </p:sp>
        <p:sp>
          <p:nvSpPr>
            <p:cNvPr id="44068" name="Rectangle 36"/>
            <p:cNvSpPr>
              <a:spLocks noChangeArrowheads="1"/>
            </p:cNvSpPr>
            <p:nvPr/>
          </p:nvSpPr>
          <p:spPr bwMode="auto">
            <a:xfrm>
              <a:off x="288" y="3398"/>
              <a:ext cx="1284" cy="250"/>
            </a:xfrm>
            <a:prstGeom prst="rect">
              <a:avLst/>
            </a:prstGeom>
            <a:noFill/>
            <a:ln w="9525">
              <a:noFill/>
              <a:round/>
              <a:headEnd/>
              <a:tailEnd/>
            </a:ln>
          </p:spPr>
          <p:txBody>
            <a:bodyPr lIns="90000" tIns="46800" rIns="90000" bIns="46800"/>
            <a:lstStyle/>
            <a:p>
              <a:pPr algn="ctr">
                <a:spcBef>
                  <a:spcPts val="50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Verdana" pitchFamily="34" charset="0"/>
                </a:rPr>
                <a:t>Orientation</a:t>
              </a:r>
            </a:p>
          </p:txBody>
        </p:sp>
        <p:sp>
          <p:nvSpPr>
            <p:cNvPr id="44069" name="Rectangle 37"/>
            <p:cNvSpPr>
              <a:spLocks noChangeArrowheads="1"/>
            </p:cNvSpPr>
            <p:nvPr/>
          </p:nvSpPr>
          <p:spPr bwMode="auto">
            <a:xfrm>
              <a:off x="1572" y="3398"/>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Impaired</a:t>
              </a:r>
            </a:p>
          </p:txBody>
        </p:sp>
        <p:sp>
          <p:nvSpPr>
            <p:cNvPr id="44070" name="Rectangle 38"/>
            <p:cNvSpPr>
              <a:spLocks noChangeArrowheads="1"/>
            </p:cNvSpPr>
            <p:nvPr/>
          </p:nvSpPr>
          <p:spPr bwMode="auto">
            <a:xfrm>
              <a:off x="2856" y="3398"/>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Impaired</a:t>
              </a:r>
            </a:p>
          </p:txBody>
        </p:sp>
        <p:sp>
          <p:nvSpPr>
            <p:cNvPr id="44071" name="Rectangle 39"/>
            <p:cNvSpPr>
              <a:spLocks noChangeArrowheads="1"/>
            </p:cNvSpPr>
            <p:nvPr/>
          </p:nvSpPr>
          <p:spPr bwMode="auto">
            <a:xfrm>
              <a:off x="4140" y="3398"/>
              <a:ext cx="1284" cy="250"/>
            </a:xfrm>
            <a:prstGeom prst="rect">
              <a:avLst/>
            </a:prstGeom>
            <a:noFill/>
            <a:ln w="9525">
              <a:noFill/>
              <a:round/>
              <a:headEnd/>
              <a:tailEnd/>
            </a:ln>
          </p:spPr>
          <p:txBody>
            <a:bodyPr lIns="90000" tIns="46800" rIns="90000" bIns="46800"/>
            <a:lstStyle/>
            <a:p>
              <a:pPr algn="ctr">
                <a:spcBef>
                  <a:spcPts val="450"/>
                </a:spcBef>
                <a:buClr>
                  <a:srgbClr val="000000"/>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latin typeface="Verdana" pitchFamily="34" charset="0"/>
                </a:rPr>
                <a:t>Normal</a:t>
              </a:r>
            </a:p>
          </p:txBody>
        </p:sp>
        <p:sp>
          <p:nvSpPr>
            <p:cNvPr id="44072" name="Line 40"/>
            <p:cNvSpPr>
              <a:spLocks noChangeShapeType="1"/>
            </p:cNvSpPr>
            <p:nvPr/>
          </p:nvSpPr>
          <p:spPr bwMode="auto">
            <a:xfrm>
              <a:off x="1572" y="864"/>
              <a:ext cx="1" cy="2784"/>
            </a:xfrm>
            <a:prstGeom prst="line">
              <a:avLst/>
            </a:prstGeom>
            <a:noFill/>
            <a:ln w="12600">
              <a:solidFill>
                <a:srgbClr val="000000"/>
              </a:solidFill>
              <a:miter lim="800000"/>
              <a:headEnd/>
              <a:tailEnd/>
            </a:ln>
          </p:spPr>
          <p:txBody>
            <a:bodyPr/>
            <a:lstStyle/>
            <a:p>
              <a:endParaRPr lang="en-US"/>
            </a:p>
          </p:txBody>
        </p:sp>
        <p:sp>
          <p:nvSpPr>
            <p:cNvPr id="44073" name="Line 41"/>
            <p:cNvSpPr>
              <a:spLocks noChangeShapeType="1"/>
            </p:cNvSpPr>
            <p:nvPr/>
          </p:nvSpPr>
          <p:spPr bwMode="auto">
            <a:xfrm>
              <a:off x="2856" y="864"/>
              <a:ext cx="1" cy="2784"/>
            </a:xfrm>
            <a:prstGeom prst="line">
              <a:avLst/>
            </a:prstGeom>
            <a:noFill/>
            <a:ln w="12600">
              <a:solidFill>
                <a:srgbClr val="000000"/>
              </a:solidFill>
              <a:miter lim="800000"/>
              <a:headEnd/>
              <a:tailEnd/>
            </a:ln>
          </p:spPr>
          <p:txBody>
            <a:bodyPr/>
            <a:lstStyle/>
            <a:p>
              <a:endParaRPr lang="en-US"/>
            </a:p>
          </p:txBody>
        </p:sp>
        <p:sp>
          <p:nvSpPr>
            <p:cNvPr id="44074" name="Line 42"/>
            <p:cNvSpPr>
              <a:spLocks noChangeShapeType="1"/>
            </p:cNvSpPr>
            <p:nvPr/>
          </p:nvSpPr>
          <p:spPr bwMode="auto">
            <a:xfrm>
              <a:off x="4140" y="864"/>
              <a:ext cx="1" cy="2784"/>
            </a:xfrm>
            <a:prstGeom prst="line">
              <a:avLst/>
            </a:prstGeom>
            <a:noFill/>
            <a:ln w="12600">
              <a:solidFill>
                <a:srgbClr val="000000"/>
              </a:solidFill>
              <a:miter lim="800000"/>
              <a:headEnd/>
              <a:tailEnd/>
            </a:ln>
          </p:spPr>
          <p:txBody>
            <a:bodyPr/>
            <a:lstStyle/>
            <a:p>
              <a:endParaRPr lang="en-US"/>
            </a:p>
          </p:txBody>
        </p:sp>
        <p:sp>
          <p:nvSpPr>
            <p:cNvPr id="44075" name="Line 43"/>
            <p:cNvSpPr>
              <a:spLocks noChangeShapeType="1"/>
            </p:cNvSpPr>
            <p:nvPr/>
          </p:nvSpPr>
          <p:spPr bwMode="auto">
            <a:xfrm>
              <a:off x="288" y="1190"/>
              <a:ext cx="5136" cy="1"/>
            </a:xfrm>
            <a:prstGeom prst="line">
              <a:avLst/>
            </a:prstGeom>
            <a:noFill/>
            <a:ln w="12600">
              <a:solidFill>
                <a:srgbClr val="000000"/>
              </a:solidFill>
              <a:miter lim="800000"/>
              <a:headEnd/>
              <a:tailEnd/>
            </a:ln>
          </p:spPr>
          <p:txBody>
            <a:bodyPr/>
            <a:lstStyle/>
            <a:p>
              <a:endParaRPr lang="en-US"/>
            </a:p>
          </p:txBody>
        </p:sp>
        <p:sp>
          <p:nvSpPr>
            <p:cNvPr id="44076" name="Line 44"/>
            <p:cNvSpPr>
              <a:spLocks noChangeShapeType="1"/>
            </p:cNvSpPr>
            <p:nvPr/>
          </p:nvSpPr>
          <p:spPr bwMode="auto">
            <a:xfrm>
              <a:off x="288" y="1594"/>
              <a:ext cx="5136" cy="1"/>
            </a:xfrm>
            <a:prstGeom prst="line">
              <a:avLst/>
            </a:prstGeom>
            <a:noFill/>
            <a:ln w="12600">
              <a:solidFill>
                <a:srgbClr val="000000"/>
              </a:solidFill>
              <a:miter lim="800000"/>
              <a:headEnd/>
              <a:tailEnd/>
            </a:ln>
          </p:spPr>
          <p:txBody>
            <a:bodyPr/>
            <a:lstStyle/>
            <a:p>
              <a:endParaRPr lang="en-US"/>
            </a:p>
          </p:txBody>
        </p:sp>
        <p:sp>
          <p:nvSpPr>
            <p:cNvPr id="44077" name="Line 45"/>
            <p:cNvSpPr>
              <a:spLocks noChangeShapeType="1"/>
            </p:cNvSpPr>
            <p:nvPr/>
          </p:nvSpPr>
          <p:spPr bwMode="auto">
            <a:xfrm>
              <a:off x="288" y="1843"/>
              <a:ext cx="5136" cy="1"/>
            </a:xfrm>
            <a:prstGeom prst="line">
              <a:avLst/>
            </a:prstGeom>
            <a:noFill/>
            <a:ln w="12600">
              <a:solidFill>
                <a:srgbClr val="000000"/>
              </a:solidFill>
              <a:miter lim="800000"/>
              <a:headEnd/>
              <a:tailEnd/>
            </a:ln>
          </p:spPr>
          <p:txBody>
            <a:bodyPr/>
            <a:lstStyle/>
            <a:p>
              <a:endParaRPr lang="en-US"/>
            </a:p>
          </p:txBody>
        </p:sp>
        <p:sp>
          <p:nvSpPr>
            <p:cNvPr id="44078" name="Line 46"/>
            <p:cNvSpPr>
              <a:spLocks noChangeShapeType="1"/>
            </p:cNvSpPr>
            <p:nvPr/>
          </p:nvSpPr>
          <p:spPr bwMode="auto">
            <a:xfrm>
              <a:off x="288" y="2093"/>
              <a:ext cx="5136" cy="1"/>
            </a:xfrm>
            <a:prstGeom prst="line">
              <a:avLst/>
            </a:prstGeom>
            <a:noFill/>
            <a:ln w="12600">
              <a:solidFill>
                <a:srgbClr val="000000"/>
              </a:solidFill>
              <a:miter lim="800000"/>
              <a:headEnd/>
              <a:tailEnd/>
            </a:ln>
          </p:spPr>
          <p:txBody>
            <a:bodyPr/>
            <a:lstStyle/>
            <a:p>
              <a:endParaRPr lang="en-US"/>
            </a:p>
          </p:txBody>
        </p:sp>
        <p:sp>
          <p:nvSpPr>
            <p:cNvPr id="44079" name="Line 47"/>
            <p:cNvSpPr>
              <a:spLocks noChangeShapeType="1"/>
            </p:cNvSpPr>
            <p:nvPr/>
          </p:nvSpPr>
          <p:spPr bwMode="auto">
            <a:xfrm>
              <a:off x="288" y="2342"/>
              <a:ext cx="5136" cy="1"/>
            </a:xfrm>
            <a:prstGeom prst="line">
              <a:avLst/>
            </a:prstGeom>
            <a:noFill/>
            <a:ln w="12600">
              <a:solidFill>
                <a:srgbClr val="000000"/>
              </a:solidFill>
              <a:miter lim="800000"/>
              <a:headEnd/>
              <a:tailEnd/>
            </a:ln>
          </p:spPr>
          <p:txBody>
            <a:bodyPr/>
            <a:lstStyle/>
            <a:p>
              <a:endParaRPr lang="en-US"/>
            </a:p>
          </p:txBody>
        </p:sp>
        <p:sp>
          <p:nvSpPr>
            <p:cNvPr id="44080" name="Line 48"/>
            <p:cNvSpPr>
              <a:spLocks noChangeShapeType="1"/>
            </p:cNvSpPr>
            <p:nvPr/>
          </p:nvSpPr>
          <p:spPr bwMode="auto">
            <a:xfrm>
              <a:off x="288" y="2746"/>
              <a:ext cx="5136" cy="1"/>
            </a:xfrm>
            <a:prstGeom prst="line">
              <a:avLst/>
            </a:prstGeom>
            <a:noFill/>
            <a:ln w="12600">
              <a:solidFill>
                <a:srgbClr val="000000"/>
              </a:solidFill>
              <a:miter lim="800000"/>
              <a:headEnd/>
              <a:tailEnd/>
            </a:ln>
          </p:spPr>
          <p:txBody>
            <a:bodyPr/>
            <a:lstStyle/>
            <a:p>
              <a:endParaRPr lang="en-US"/>
            </a:p>
          </p:txBody>
        </p:sp>
        <p:sp>
          <p:nvSpPr>
            <p:cNvPr id="44081" name="Line 49"/>
            <p:cNvSpPr>
              <a:spLocks noChangeShapeType="1"/>
            </p:cNvSpPr>
            <p:nvPr/>
          </p:nvSpPr>
          <p:spPr bwMode="auto">
            <a:xfrm>
              <a:off x="288" y="3149"/>
              <a:ext cx="5136" cy="1"/>
            </a:xfrm>
            <a:prstGeom prst="line">
              <a:avLst/>
            </a:prstGeom>
            <a:noFill/>
            <a:ln w="12600">
              <a:solidFill>
                <a:srgbClr val="000000"/>
              </a:solidFill>
              <a:miter lim="800000"/>
              <a:headEnd/>
              <a:tailEnd/>
            </a:ln>
          </p:spPr>
          <p:txBody>
            <a:bodyPr/>
            <a:lstStyle/>
            <a:p>
              <a:endParaRPr lang="en-US"/>
            </a:p>
          </p:txBody>
        </p:sp>
        <p:sp>
          <p:nvSpPr>
            <p:cNvPr id="44082" name="Line 50"/>
            <p:cNvSpPr>
              <a:spLocks noChangeShapeType="1"/>
            </p:cNvSpPr>
            <p:nvPr/>
          </p:nvSpPr>
          <p:spPr bwMode="auto">
            <a:xfrm>
              <a:off x="288" y="3398"/>
              <a:ext cx="5136" cy="1"/>
            </a:xfrm>
            <a:prstGeom prst="line">
              <a:avLst/>
            </a:prstGeom>
            <a:noFill/>
            <a:ln w="12600">
              <a:solidFill>
                <a:srgbClr val="000000"/>
              </a:solidFill>
              <a:miter lim="800000"/>
              <a:headEnd/>
              <a:tailEnd/>
            </a:ln>
          </p:spPr>
          <p:txBody>
            <a:bodyPr/>
            <a:lstStyle/>
            <a:p>
              <a:endParaRPr lang="en-US"/>
            </a:p>
          </p:txBody>
        </p:sp>
        <p:sp>
          <p:nvSpPr>
            <p:cNvPr id="44083" name="Line 51"/>
            <p:cNvSpPr>
              <a:spLocks noChangeShapeType="1"/>
            </p:cNvSpPr>
            <p:nvPr/>
          </p:nvSpPr>
          <p:spPr bwMode="auto">
            <a:xfrm>
              <a:off x="288" y="864"/>
              <a:ext cx="1" cy="2784"/>
            </a:xfrm>
            <a:prstGeom prst="line">
              <a:avLst/>
            </a:prstGeom>
            <a:noFill/>
            <a:ln w="28440">
              <a:solidFill>
                <a:srgbClr val="000000"/>
              </a:solidFill>
              <a:miter lim="800000"/>
              <a:headEnd/>
              <a:tailEnd/>
            </a:ln>
          </p:spPr>
          <p:txBody>
            <a:bodyPr/>
            <a:lstStyle/>
            <a:p>
              <a:endParaRPr lang="en-US"/>
            </a:p>
          </p:txBody>
        </p:sp>
        <p:sp>
          <p:nvSpPr>
            <p:cNvPr id="44084" name="Line 52"/>
            <p:cNvSpPr>
              <a:spLocks noChangeShapeType="1"/>
            </p:cNvSpPr>
            <p:nvPr/>
          </p:nvSpPr>
          <p:spPr bwMode="auto">
            <a:xfrm>
              <a:off x="5424" y="864"/>
              <a:ext cx="1" cy="2784"/>
            </a:xfrm>
            <a:prstGeom prst="line">
              <a:avLst/>
            </a:prstGeom>
            <a:noFill/>
            <a:ln w="28440">
              <a:solidFill>
                <a:srgbClr val="000000"/>
              </a:solidFill>
              <a:miter lim="800000"/>
              <a:headEnd/>
              <a:tailEnd/>
            </a:ln>
          </p:spPr>
          <p:txBody>
            <a:bodyPr/>
            <a:lstStyle/>
            <a:p>
              <a:endParaRPr lang="en-US"/>
            </a:p>
          </p:txBody>
        </p:sp>
        <p:sp>
          <p:nvSpPr>
            <p:cNvPr id="44085" name="Line 53"/>
            <p:cNvSpPr>
              <a:spLocks noChangeShapeType="1"/>
            </p:cNvSpPr>
            <p:nvPr/>
          </p:nvSpPr>
          <p:spPr bwMode="auto">
            <a:xfrm>
              <a:off x="288" y="864"/>
              <a:ext cx="5136" cy="1"/>
            </a:xfrm>
            <a:prstGeom prst="line">
              <a:avLst/>
            </a:prstGeom>
            <a:noFill/>
            <a:ln w="28440">
              <a:solidFill>
                <a:srgbClr val="000000"/>
              </a:solidFill>
              <a:miter lim="800000"/>
              <a:headEnd/>
              <a:tailEnd/>
            </a:ln>
          </p:spPr>
          <p:txBody>
            <a:bodyPr/>
            <a:lstStyle/>
            <a:p>
              <a:endParaRPr lang="en-US"/>
            </a:p>
          </p:txBody>
        </p:sp>
        <p:sp>
          <p:nvSpPr>
            <p:cNvPr id="44086" name="Line 54"/>
            <p:cNvSpPr>
              <a:spLocks noChangeShapeType="1"/>
            </p:cNvSpPr>
            <p:nvPr/>
          </p:nvSpPr>
          <p:spPr bwMode="auto">
            <a:xfrm>
              <a:off x="288" y="3648"/>
              <a:ext cx="5136" cy="1"/>
            </a:xfrm>
            <a:prstGeom prst="line">
              <a:avLst/>
            </a:prstGeom>
            <a:noFill/>
            <a:ln w="28440">
              <a:solidFill>
                <a:srgbClr val="000000"/>
              </a:solidFill>
              <a:miter lim="800000"/>
              <a:headEnd/>
              <a:tailEnd/>
            </a:ln>
          </p:spPr>
          <p:txBody>
            <a:bodyPr/>
            <a:lstStyle/>
            <a:p>
              <a:endParaRPr lang="en-US"/>
            </a:p>
          </p:txBody>
        </p:sp>
      </p:grpSp>
      <p:sp>
        <p:nvSpPr>
          <p:cNvPr id="44035" name="Text Box 55"/>
          <p:cNvSpPr txBox="1">
            <a:spLocks noChangeArrowheads="1"/>
          </p:cNvSpPr>
          <p:nvPr/>
        </p:nvSpPr>
        <p:spPr bwMode="auto">
          <a:xfrm>
            <a:off x="8737600" y="6245225"/>
            <a:ext cx="2844800" cy="476250"/>
          </a:xfrm>
          <a:prstGeom prst="rect">
            <a:avLst/>
          </a:prstGeom>
          <a:noFill/>
          <a:ln w="9525">
            <a:noFill/>
            <a:round/>
            <a:headEnd/>
            <a:tailEnd/>
          </a:ln>
        </p:spPr>
        <p:txBody>
          <a:bodyPr lIns="90000" tIns="46800" rIns="90000" bIns="46800"/>
          <a:lstStyle/>
          <a:p>
            <a: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427F0E-4367-4552-A2DE-FAE14AEA531D}" type="slidenum">
              <a:rPr lang="en-US" sz="1400">
                <a:solidFill>
                  <a:srgbClr val="000000"/>
                </a:solidFill>
              </a:rPr>
              <a:pPr algn="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sz="1400">
              <a:solidFill>
                <a:srgbClr val="000000"/>
              </a:solidFill>
            </a:endParaRPr>
          </a:p>
        </p:txBody>
      </p:sp>
    </p:spTree>
    <p:extLst>
      <p:ext uri="{BB962C8B-B14F-4D97-AF65-F5344CB8AC3E}">
        <p14:creationId xmlns:p14="http://schemas.microsoft.com/office/powerpoint/2010/main" val="659820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Pathophysiology of Delirium: Acetylcholine</a:t>
            </a:r>
          </a:p>
        </p:txBody>
      </p:sp>
      <p:sp>
        <p:nvSpPr>
          <p:cNvPr id="20482" name="Content Placeholder 2"/>
          <p:cNvSpPr>
            <a:spLocks noGrp="1"/>
          </p:cNvSpPr>
          <p:nvPr>
            <p:ph idx="1"/>
          </p:nvPr>
        </p:nvSpPr>
        <p:spPr>
          <a:xfrm>
            <a:off x="609600" y="1600201"/>
            <a:ext cx="10972800" cy="4800599"/>
          </a:xfrm>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Acetylcholine</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The cholinergic system is involved in: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Attention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Arousal</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Memory</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Decreased cholinergic activity produces deficits in: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Information processing</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Arousal</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Attention and ability to focus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Various metabolic insults, thiamine deficiency  and anti-cholinergic medications all can produce delirium through a decrease in cholinergic activity</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229" y="1524000"/>
            <a:ext cx="4572000" cy="2939796"/>
          </a:xfrm>
          <a:prstGeom prst="rect">
            <a:avLst/>
          </a:prstGeom>
        </p:spPr>
      </p:pic>
    </p:spTree>
    <p:extLst>
      <p:ext uri="{BB962C8B-B14F-4D97-AF65-F5344CB8AC3E}">
        <p14:creationId xmlns:p14="http://schemas.microsoft.com/office/powerpoint/2010/main" val="368694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Pathophysiology of Delirium: Dopamine</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Dopamine</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An excess of dopamine may be a source of the agitation, delusions and psychosis in delirious patients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There is an inverse relationship between dopamine and acetylcholine levels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Dopaminergic</a:t>
            </a:r>
            <a:r>
              <a:rPr lang="en-US" sz="2400" dirty="0">
                <a:solidFill>
                  <a:srgbClr val="000000"/>
                </a:solidFill>
              </a:rPr>
              <a:t> agents may induce delirium</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Dopamine antagonists are an effective treatment for delirium</a:t>
            </a:r>
          </a:p>
          <a:p>
            <a:pPr marL="741363" lvl="1" indent="-284163">
              <a:spcBef>
                <a:spcPts val="60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rgbClr val="000000"/>
              </a:solidFill>
            </a:endParaRP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197748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Pathophysiology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Other suggested neurotransmitters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GABA</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Increased in hepatic encephalopathy</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Decreased in alcohol withdrawal</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Histamine</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Serotonin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Cytokines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Implicated in delirium resulting from tissue destruction, infection or inflammatory causes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16924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List DSM-5 criteria for delirium</a:t>
            </a:r>
          </a:p>
          <a:p>
            <a:r>
              <a:rPr lang="en-US" dirty="0"/>
              <a:t>Identify signs and symptoms of delirium</a:t>
            </a:r>
          </a:p>
          <a:p>
            <a:r>
              <a:rPr lang="en-US" dirty="0"/>
              <a:t>Identify risk factors for delirium</a:t>
            </a:r>
          </a:p>
          <a:p>
            <a:r>
              <a:rPr lang="en-US" dirty="0"/>
              <a:t>Recognize common precipitating causes of delirium</a:t>
            </a:r>
          </a:p>
          <a:p>
            <a:r>
              <a:rPr lang="en-US" dirty="0"/>
              <a:t>Describe differences between delirium and other similar disorders</a:t>
            </a:r>
          </a:p>
          <a:p>
            <a:r>
              <a:rPr lang="en-US" dirty="0"/>
              <a:t>Describe the assessment and treatment for patients with delirium</a:t>
            </a: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a:t>
            </a:fld>
            <a:endParaRPr lang="en-US" dirty="0"/>
          </a:p>
        </p:txBody>
      </p:sp>
    </p:spTree>
    <p:extLst>
      <p:ext uri="{BB962C8B-B14F-4D97-AF65-F5344CB8AC3E}">
        <p14:creationId xmlns:p14="http://schemas.microsoft.com/office/powerpoint/2010/main" val="182295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Etiological Factors in Delirium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4158" y="1185352"/>
            <a:ext cx="6134785" cy="4604011"/>
          </a:xfrm>
        </p:spPr>
      </p:pic>
      <p:sp>
        <p:nvSpPr>
          <p:cNvPr id="4" name="Slide Number Placeholder 3"/>
          <p:cNvSpPr>
            <a:spLocks noGrp="1"/>
          </p:cNvSpPr>
          <p:nvPr>
            <p:ph type="sldNum" sz="quarter" idx="12"/>
          </p:nvPr>
        </p:nvSpPr>
        <p:spPr/>
        <p:txBody>
          <a:bodyPr/>
          <a:lstStyle/>
          <a:p>
            <a:fld id="{68CDBAF2-F266-C14C-8ABF-54B90D837FA3}" type="slidenum">
              <a:rPr lang="en-US" smtClean="0"/>
              <a:pPr/>
              <a:t>20</a:t>
            </a:fld>
            <a:endParaRPr lang="en-US" dirty="0"/>
          </a:p>
        </p:txBody>
      </p:sp>
      <p:sp>
        <p:nvSpPr>
          <p:cNvPr id="6" name="Rectangle 5"/>
          <p:cNvSpPr/>
          <p:nvPr/>
        </p:nvSpPr>
        <p:spPr>
          <a:xfrm>
            <a:off x="955910" y="5942753"/>
            <a:ext cx="10892287" cy="646331"/>
          </a:xfrm>
          <a:prstGeom prst="rect">
            <a:avLst/>
          </a:prstGeom>
        </p:spPr>
        <p:txBody>
          <a:bodyPr wrap="square">
            <a:spAutoFit/>
          </a:bodyPr>
          <a:lstStyle/>
          <a:p>
            <a:r>
              <a:rPr lang="en-US" dirty="0"/>
              <a:t>Fong, T. G., </a:t>
            </a:r>
            <a:r>
              <a:rPr lang="en-US" dirty="0" err="1"/>
              <a:t>Tulebaev</a:t>
            </a:r>
            <a:r>
              <a:rPr lang="en-US" dirty="0"/>
              <a:t>, S. R., Inouye, S. K., (2009). Delirium in elderly adults: diagnosis, prevention and treatment. Nature Review Neurology 5, 210-220</a:t>
            </a:r>
          </a:p>
        </p:txBody>
      </p:sp>
    </p:spTree>
    <p:extLst>
      <p:ext uri="{BB962C8B-B14F-4D97-AF65-F5344CB8AC3E}">
        <p14:creationId xmlns:p14="http://schemas.microsoft.com/office/powerpoint/2010/main" val="361859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A Case of an Angry 82 Year-Old </a:t>
            </a:r>
          </a:p>
        </p:txBody>
      </p:sp>
      <p:sp>
        <p:nvSpPr>
          <p:cNvPr id="20482" name="Content Placeholder 2"/>
          <p:cNvSpPr>
            <a:spLocks noGrp="1"/>
          </p:cNvSpPr>
          <p:nvPr>
            <p:ph idx="1"/>
          </p:nvPr>
        </p:nvSpPr>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82 year-old male – nursing home resident</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H/o Alzheimer</a:t>
            </a:r>
            <a:r>
              <a:rPr lang="en-US" altLang="en-US" dirty="0">
                <a:solidFill>
                  <a:srgbClr val="000000"/>
                </a:solidFill>
              </a:rPr>
              <a:t>’</a:t>
            </a:r>
            <a:r>
              <a:rPr lang="en-US" dirty="0">
                <a:solidFill>
                  <a:srgbClr val="000000"/>
                </a:solidFill>
              </a:rPr>
              <a:t>s disease, CAD, and DM has been admitted from a nursing home</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C/o worsening confusion and behavioral problems/problems sleeping 3 days ago.</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i="1" dirty="0">
                <a:solidFill>
                  <a:srgbClr val="000000"/>
                </a:solidFill>
              </a:rPr>
              <a:t>“</a:t>
            </a:r>
            <a:r>
              <a:rPr lang="en-US" i="1" dirty="0">
                <a:solidFill>
                  <a:srgbClr val="000000"/>
                </a:solidFill>
              </a:rPr>
              <a:t>Knock you on your ass!</a:t>
            </a:r>
            <a:r>
              <a:rPr lang="en-US" altLang="en-US" i="1" dirty="0">
                <a:solidFill>
                  <a:srgbClr val="000000"/>
                </a:solidFill>
              </a:rPr>
              <a:t>”</a:t>
            </a:r>
            <a:endParaRPr lang="en-US" i="1" dirty="0">
              <a:solidFill>
                <a:srgbClr val="000000"/>
              </a:solidFill>
            </a:endParaRP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Medical records from the ED report similar behavior and reports of </a:t>
            </a:r>
            <a:r>
              <a:rPr lang="en-US" altLang="en-US" dirty="0">
                <a:solidFill>
                  <a:srgbClr val="000000"/>
                </a:solidFill>
              </a:rPr>
              <a:t>“</a:t>
            </a:r>
            <a:r>
              <a:rPr lang="en-US" dirty="0">
                <a:solidFill>
                  <a:srgbClr val="000000"/>
                </a:solidFill>
              </a:rPr>
              <a:t>seeing things.</a:t>
            </a:r>
            <a:r>
              <a:rPr lang="en-US" altLang="en-US" dirty="0">
                <a:solidFill>
                  <a:srgbClr val="000000"/>
                </a:solidFill>
              </a:rPr>
              <a:t>”</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Given prn Lorazepam prior to head CT</a:t>
            </a: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CT Head – atrophy and white matter disease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211" y="3608989"/>
            <a:ext cx="2414118" cy="3060938"/>
          </a:xfrm>
          <a:prstGeom prst="rect">
            <a:avLst/>
          </a:prstGeom>
        </p:spPr>
      </p:pic>
    </p:spTree>
    <p:extLst>
      <p:ext uri="{BB962C8B-B14F-4D97-AF65-F5344CB8AC3E}">
        <p14:creationId xmlns:p14="http://schemas.microsoft.com/office/powerpoint/2010/main" val="15870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Importance of collateral information</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Acute change in current state</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Symptoms worse at night</a:t>
            </a:r>
          </a:p>
          <a:p>
            <a:pPr marL="457200" lvl="1" indent="0">
              <a:lnSpc>
                <a:spcPct val="80000"/>
              </a:lnSpc>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Symptoms improve</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Disoriented - place and time</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Easily distracted</a:t>
            </a:r>
          </a:p>
          <a:p>
            <a:pPr marL="741363" lvl="1"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When he attempts to answer your questions he has trouble finding the right words and staying on question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45238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Diagnosis: Delirium </a:t>
            </a:r>
          </a:p>
          <a:p>
            <a:pPr marL="341313" indent="-34131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Next: Finding potential etiologies</a:t>
            </a:r>
          </a:p>
          <a:p>
            <a:pPr marL="741363" lvl="1" indent="-28416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Review of the NH records reveal…</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D/C of donepezil (Aricept) secondary to worsening dementia</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Diphenhydramine (Benadryl) was started 3 days ago</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Chronic </a:t>
            </a:r>
            <a:r>
              <a:rPr lang="en-US" sz="2000" dirty="0" err="1">
                <a:solidFill>
                  <a:srgbClr val="000000"/>
                </a:solidFill>
              </a:rPr>
              <a:t>digoxin</a:t>
            </a:r>
            <a:r>
              <a:rPr lang="en-US" sz="2000" dirty="0">
                <a:solidFill>
                  <a:srgbClr val="000000"/>
                </a:solidFill>
              </a:rPr>
              <a:t> therapy</a:t>
            </a: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Chronic urinary incontinence without mention of </a:t>
            </a:r>
            <a:r>
              <a:rPr lang="en-US" sz="2000" dirty="0" err="1">
                <a:solidFill>
                  <a:srgbClr val="000000"/>
                </a:solidFill>
              </a:rPr>
              <a:t>dysuria</a:t>
            </a:r>
            <a:endParaRPr lang="en-US" sz="2000" dirty="0">
              <a:solidFill>
                <a:srgbClr val="000000"/>
              </a:solidFill>
            </a:endParaRPr>
          </a:p>
          <a:p>
            <a:pPr lvl="2">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Labs normal</a:t>
            </a:r>
          </a:p>
          <a:p>
            <a:pPr lvl="2">
              <a:lnSpc>
                <a:spcPct val="90000"/>
              </a:lnSpc>
              <a:spcBef>
                <a:spcPts val="5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solidFill>
                <a:srgbClr val="000000"/>
              </a:solidFill>
            </a:endParaRPr>
          </a:p>
        </p:txBody>
      </p:sp>
    </p:spTree>
    <p:extLst>
      <p:ext uri="{BB962C8B-B14F-4D97-AF65-F5344CB8AC3E}">
        <p14:creationId xmlns:p14="http://schemas.microsoft.com/office/powerpoint/2010/main" val="404334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Examination of the patient</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Normal Vitals, afebrile</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Heart, lungs and abdomen are benign</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Some intermittent myoclonic jerks and a </a:t>
            </a:r>
            <a:r>
              <a:rPr lang="en-US" sz="2400" dirty="0" err="1">
                <a:solidFill>
                  <a:srgbClr val="000000"/>
                </a:solidFill>
              </a:rPr>
              <a:t>nonfluent</a:t>
            </a:r>
            <a:r>
              <a:rPr lang="en-US" sz="2400" dirty="0">
                <a:solidFill>
                  <a:srgbClr val="000000"/>
                </a:solidFill>
              </a:rPr>
              <a:t> aphasia</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Mental status/state examination reveals…</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Impaired attention</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Digit span of only </a:t>
            </a:r>
            <a:r>
              <a:rPr lang="en-US" altLang="en-US" sz="2000" i="1" dirty="0">
                <a:solidFill>
                  <a:srgbClr val="000000"/>
                </a:solidFill>
              </a:rPr>
              <a:t>“</a:t>
            </a:r>
            <a:r>
              <a:rPr lang="en-US" sz="2000" i="1" dirty="0">
                <a:solidFill>
                  <a:srgbClr val="000000"/>
                </a:solidFill>
              </a:rPr>
              <a:t>3</a:t>
            </a:r>
            <a:r>
              <a:rPr lang="en-US" altLang="en-US" sz="2000" i="1" dirty="0">
                <a:solidFill>
                  <a:srgbClr val="000000"/>
                </a:solidFill>
              </a:rPr>
              <a:t>”</a:t>
            </a:r>
            <a:endParaRPr lang="en-US" sz="2000" i="1" dirty="0">
              <a:solidFill>
                <a:srgbClr val="000000"/>
              </a:solidFill>
            </a:endParaRP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MMSE score of 10 (score of 21 one year ago)</a:t>
            </a:r>
            <a:r>
              <a:rPr lang="ar-SA" sz="2000" i="1" dirty="0">
                <a:solidFill>
                  <a:srgbClr val="000000"/>
                </a:solidFill>
              </a:rPr>
              <a:t>‏</a:t>
            </a:r>
            <a:endParaRPr lang="en-US" sz="2000" i="1" dirty="0">
              <a:solidFill>
                <a:srgbClr val="000000"/>
              </a:solidFill>
            </a:endParaRP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Orientated X 3/10</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0/3 at 5 minutes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Poor repetition and 3 step-command</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Unable to spell </a:t>
            </a:r>
            <a:r>
              <a:rPr lang="en-US" altLang="en-US" sz="2000" i="1" dirty="0">
                <a:solidFill>
                  <a:srgbClr val="000000"/>
                </a:solidFill>
              </a:rPr>
              <a:t>“</a:t>
            </a:r>
            <a:r>
              <a:rPr lang="en-US" sz="2000" i="1" dirty="0">
                <a:solidFill>
                  <a:srgbClr val="000000"/>
                </a:solidFill>
              </a:rPr>
              <a:t>WORLD</a:t>
            </a:r>
            <a:r>
              <a:rPr lang="en-US" altLang="en-US" sz="2000" i="1" dirty="0">
                <a:solidFill>
                  <a:srgbClr val="000000"/>
                </a:solidFill>
              </a:rPr>
              <a:t>”</a:t>
            </a:r>
            <a:r>
              <a:rPr lang="en-US" sz="2000" i="1" dirty="0">
                <a:solidFill>
                  <a:srgbClr val="000000"/>
                </a:solidFill>
              </a:rPr>
              <a:t> backwards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i="1" dirty="0">
                <a:solidFill>
                  <a:srgbClr val="000000"/>
                </a:solidFill>
              </a:rPr>
              <a:t>Impaired drawing</a:t>
            </a:r>
          </a:p>
        </p:txBody>
      </p:sp>
    </p:spTree>
    <p:extLst>
      <p:ext uri="{BB962C8B-B14F-4D97-AF65-F5344CB8AC3E}">
        <p14:creationId xmlns:p14="http://schemas.microsoft.com/office/powerpoint/2010/main" val="1072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Laboratory evaluation of the patient</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CBC, BMP - WNL</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LFTs - WNL (except for a low albumin)</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TSH, B12, Folate, and RPR - WNL</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Digoxin level is </a:t>
            </a:r>
            <a:r>
              <a:rPr lang="en-US" dirty="0" err="1">
                <a:solidFill>
                  <a:srgbClr val="000000"/>
                </a:solidFill>
              </a:rPr>
              <a:t>supratherapeutic</a:t>
            </a:r>
            <a:endParaRPr lang="en-US" dirty="0">
              <a:solidFill>
                <a:srgbClr val="000000"/>
              </a:solidFill>
            </a:endParaRP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Cardiac enzymes – WNL</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U/A is positive for nitrates and leukocyte esterase</a:t>
            </a:r>
          </a:p>
          <a:p>
            <a:pPr lvl="2">
              <a:lnSpc>
                <a:spcPct val="9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solidFill>
                  <a:srgbClr val="000000"/>
                </a:solidFill>
              </a:rPr>
              <a:t>“</a:t>
            </a:r>
            <a:r>
              <a:rPr lang="en-US" dirty="0">
                <a:solidFill>
                  <a:srgbClr val="000000"/>
                </a:solidFill>
              </a:rPr>
              <a:t>Reflex</a:t>
            </a:r>
            <a:r>
              <a:rPr lang="en-US" altLang="en-US" dirty="0">
                <a:solidFill>
                  <a:srgbClr val="000000"/>
                </a:solidFill>
              </a:rPr>
              <a:t>”</a:t>
            </a:r>
            <a:r>
              <a:rPr lang="en-US" dirty="0">
                <a:solidFill>
                  <a:srgbClr val="000000"/>
                </a:solidFill>
              </a:rPr>
              <a:t> culture is pending</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CT of head revealed global atrophy and chronic </a:t>
            </a:r>
            <a:r>
              <a:rPr lang="en-US" dirty="0" err="1">
                <a:solidFill>
                  <a:srgbClr val="000000"/>
                </a:solidFill>
              </a:rPr>
              <a:t>microvascular</a:t>
            </a:r>
            <a:r>
              <a:rPr lang="en-US" dirty="0">
                <a:solidFill>
                  <a:srgbClr val="000000"/>
                </a:solidFill>
              </a:rPr>
              <a:t> disease</a:t>
            </a:r>
          </a:p>
          <a:p>
            <a:pPr marL="741363" lvl="1" indent="-28416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EKG only shows rate controlled </a:t>
            </a:r>
            <a:r>
              <a:rPr lang="en-US" dirty="0" err="1">
                <a:solidFill>
                  <a:srgbClr val="000000"/>
                </a:solidFill>
              </a:rPr>
              <a:t>atrial</a:t>
            </a:r>
            <a:r>
              <a:rPr lang="en-US" dirty="0">
                <a:solidFill>
                  <a:srgbClr val="000000"/>
                </a:solidFill>
              </a:rPr>
              <a:t> fibrillation</a:t>
            </a:r>
          </a:p>
          <a:p>
            <a:pPr marL="741363" lvl="1" indent="-284163">
              <a:lnSpc>
                <a:spcPct val="90000"/>
              </a:lnSpc>
              <a:spcBef>
                <a:spcPts val="50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pic>
        <p:nvPicPr>
          <p:cNvPr id="2" name="Picture 1"/>
          <p:cNvPicPr>
            <a:picLocks noChangeAspect="1"/>
          </p:cNvPicPr>
          <p:nvPr/>
        </p:nvPicPr>
        <p:blipFill>
          <a:blip r:embed="rId3"/>
          <a:stretch>
            <a:fillRect/>
          </a:stretch>
        </p:blipFill>
        <p:spPr>
          <a:xfrm>
            <a:off x="7143750" y="1651265"/>
            <a:ext cx="3981450" cy="2211917"/>
          </a:xfrm>
          <a:prstGeom prst="rect">
            <a:avLst/>
          </a:prstGeom>
        </p:spPr>
      </p:pic>
    </p:spTree>
    <p:extLst>
      <p:ext uri="{BB962C8B-B14F-4D97-AF65-F5344CB8AC3E}">
        <p14:creationId xmlns:p14="http://schemas.microsoft.com/office/powerpoint/2010/main" val="1576512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Potential etiologies identified</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Medications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solidFill>
                  <a:srgbClr val="000000"/>
                </a:solidFill>
              </a:rPr>
              <a:t>Digoxin</a:t>
            </a:r>
            <a:r>
              <a:rPr lang="en-US" sz="2000" dirty="0">
                <a:solidFill>
                  <a:srgbClr val="000000"/>
                </a:solidFill>
              </a:rPr>
              <a:t> toxicity coupled with its </a:t>
            </a:r>
            <a:r>
              <a:rPr lang="en-US" sz="2000" dirty="0" err="1">
                <a:solidFill>
                  <a:srgbClr val="000000"/>
                </a:solidFill>
              </a:rPr>
              <a:t>anticholinergic</a:t>
            </a:r>
            <a:r>
              <a:rPr lang="en-US" sz="2000" dirty="0">
                <a:solidFill>
                  <a:srgbClr val="000000"/>
                </a:solidFill>
              </a:rPr>
              <a:t> properties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solidFill>
                  <a:srgbClr val="000000"/>
                </a:solidFill>
              </a:rPr>
              <a:t>Diphenhydramine</a:t>
            </a:r>
            <a:r>
              <a:rPr lang="en-US" altLang="en-US" sz="2000" dirty="0" err="1">
                <a:solidFill>
                  <a:srgbClr val="000000"/>
                </a:solidFill>
              </a:rPr>
              <a:t>’</a:t>
            </a:r>
            <a:r>
              <a:rPr lang="en-US" sz="2000" dirty="0" err="1">
                <a:solidFill>
                  <a:srgbClr val="000000"/>
                </a:solidFill>
              </a:rPr>
              <a:t>s</a:t>
            </a:r>
            <a:r>
              <a:rPr lang="en-US" sz="2000" dirty="0">
                <a:solidFill>
                  <a:srgbClr val="000000"/>
                </a:solidFill>
              </a:rPr>
              <a:t> </a:t>
            </a:r>
            <a:r>
              <a:rPr lang="en-US" sz="2000" dirty="0" err="1">
                <a:solidFill>
                  <a:srgbClr val="000000"/>
                </a:solidFill>
              </a:rPr>
              <a:t>anticholinergic</a:t>
            </a:r>
            <a:r>
              <a:rPr lang="en-US" sz="2000" dirty="0">
                <a:solidFill>
                  <a:srgbClr val="000000"/>
                </a:solidFill>
              </a:rPr>
              <a:t> properties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Recent discontinuation of the cholinesterase inhibitor - donepezil</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Infection</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UTI</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Malnutrition</a:t>
            </a:r>
          </a:p>
        </p:txBody>
      </p:sp>
    </p:spTree>
    <p:extLst>
      <p:ext uri="{BB962C8B-B14F-4D97-AF65-F5344CB8AC3E}">
        <p14:creationId xmlns:p14="http://schemas.microsoft.com/office/powerpoint/2010/main" val="330080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lnSpc>
                <a:spcPct val="90000"/>
              </a:lnSpc>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rPr>
              <a:t>Treatment</a:t>
            </a:r>
          </a:p>
          <a:p>
            <a:pPr marL="741363" lvl="1" indent="-28416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Treat potential etiologies</a:t>
            </a:r>
          </a:p>
          <a:p>
            <a:pPr lvl="2">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Ciprofloxacin started and await urine culture results</a:t>
            </a:r>
          </a:p>
          <a:p>
            <a:pPr lvl="2">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Hold </a:t>
            </a:r>
            <a:r>
              <a:rPr lang="en-US" sz="2400" dirty="0" err="1">
                <a:solidFill>
                  <a:srgbClr val="000000"/>
                </a:solidFill>
              </a:rPr>
              <a:t>digoxin</a:t>
            </a:r>
            <a:r>
              <a:rPr lang="en-US" sz="2400" dirty="0">
                <a:solidFill>
                  <a:srgbClr val="000000"/>
                </a:solidFill>
              </a:rPr>
              <a:t> until levels normalize</a:t>
            </a:r>
          </a:p>
          <a:p>
            <a:pPr lvl="2">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Restart </a:t>
            </a:r>
            <a:r>
              <a:rPr lang="en-US" sz="2400" dirty="0" err="1">
                <a:solidFill>
                  <a:srgbClr val="000000"/>
                </a:solidFill>
              </a:rPr>
              <a:t>donepezil</a:t>
            </a:r>
            <a:r>
              <a:rPr lang="en-US" sz="2400" dirty="0">
                <a:solidFill>
                  <a:srgbClr val="000000"/>
                </a:solidFill>
              </a:rPr>
              <a:t> (Aricept)</a:t>
            </a:r>
            <a:r>
              <a:rPr lang="ar-SA" sz="2400" dirty="0">
                <a:solidFill>
                  <a:srgbClr val="000000"/>
                </a:solidFill>
              </a:rPr>
              <a:t>‏</a:t>
            </a:r>
            <a:endParaRPr lang="en-US" sz="2400" dirty="0">
              <a:solidFill>
                <a:srgbClr val="000000"/>
              </a:solidFill>
            </a:endParaRPr>
          </a:p>
          <a:p>
            <a:pPr lvl="2">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Stop </a:t>
            </a:r>
            <a:r>
              <a:rPr lang="en-US" sz="2400" dirty="0" err="1">
                <a:solidFill>
                  <a:srgbClr val="000000"/>
                </a:solidFill>
              </a:rPr>
              <a:t>diphenhydramine</a:t>
            </a:r>
            <a:r>
              <a:rPr lang="en-US" sz="2400" dirty="0">
                <a:solidFill>
                  <a:srgbClr val="000000"/>
                </a:solidFill>
              </a:rPr>
              <a:t> (Benadryl) </a:t>
            </a:r>
          </a:p>
          <a:p>
            <a:pPr lvl="3">
              <a:lnSpc>
                <a:spcPct val="9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Avoid </a:t>
            </a:r>
            <a:r>
              <a:rPr lang="en-US" sz="2000" dirty="0" err="1">
                <a:solidFill>
                  <a:srgbClr val="000000"/>
                </a:solidFill>
              </a:rPr>
              <a:t>anticholinergic</a:t>
            </a:r>
            <a:r>
              <a:rPr lang="en-US" sz="2000" dirty="0">
                <a:solidFill>
                  <a:srgbClr val="000000"/>
                </a:solidFill>
              </a:rPr>
              <a:t> medications</a:t>
            </a:r>
          </a:p>
          <a:p>
            <a:pPr lvl="2">
              <a:lnSpc>
                <a:spcPct val="9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Watch nutrition and hydration</a:t>
            </a:r>
          </a:p>
          <a:p>
            <a:pPr marL="741363" lvl="1" indent="-284163">
              <a:lnSpc>
                <a:spcPct val="9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Continued vigilance for other contributions to delirium</a:t>
            </a:r>
          </a:p>
        </p:txBody>
      </p:sp>
    </p:spTree>
    <p:extLst>
      <p:ext uri="{BB962C8B-B14F-4D97-AF65-F5344CB8AC3E}">
        <p14:creationId xmlns:p14="http://schemas.microsoft.com/office/powerpoint/2010/main" val="491954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The Angry 82 Year-Old (continued)</a:t>
            </a:r>
            <a:r>
              <a:rPr lang="ar-SA" b="1" dirty="0">
                <a:solidFill>
                  <a:schemeClr val="accent4">
                    <a:lumMod val="50000"/>
                  </a:schemeClr>
                </a:solidFill>
              </a:rPr>
              <a:t>‏</a:t>
            </a:r>
            <a:endParaRPr lang="en-US" b="1" dirty="0">
              <a:solidFill>
                <a:schemeClr val="accent4">
                  <a:lumMod val="50000"/>
                </a:schemeClr>
              </a:solidFill>
            </a:endParaRPr>
          </a:p>
        </p:txBody>
      </p:sp>
      <p:sp>
        <p:nvSpPr>
          <p:cNvPr id="20482" name="Content Placeholder 2"/>
          <p:cNvSpPr>
            <a:spLocks noGrp="1"/>
          </p:cNvSpPr>
          <p:nvPr>
            <p:ph idx="1"/>
          </p:nvPr>
        </p:nvSpPr>
        <p:spPr/>
        <p:txBody>
          <a:bodyPr/>
          <a:lstStyle/>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rPr>
              <a:t>Treatment (continued)</a:t>
            </a:r>
            <a:r>
              <a:rPr lang="ar-SA" sz="3200" dirty="0">
                <a:solidFill>
                  <a:srgbClr val="000000"/>
                </a:solidFill>
              </a:rPr>
              <a:t>‏</a:t>
            </a:r>
            <a:endParaRPr lang="en-US" sz="3200" dirty="0">
              <a:solidFill>
                <a:srgbClr val="000000"/>
              </a:solidFill>
            </a:endParaRP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Management of behavioral symptoms</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Nursing institutes environmental changes to help maintain the patient</a:t>
            </a:r>
            <a:r>
              <a:rPr lang="en-US" altLang="en-US" sz="2400" dirty="0">
                <a:solidFill>
                  <a:srgbClr val="000000"/>
                </a:solidFill>
              </a:rPr>
              <a:t>’</a:t>
            </a:r>
            <a:r>
              <a:rPr lang="en-US" sz="2400" dirty="0">
                <a:solidFill>
                  <a:srgbClr val="000000"/>
                </a:solidFill>
              </a:rPr>
              <a:t>s orientation</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QTc</a:t>
            </a:r>
            <a:r>
              <a:rPr lang="en-US" sz="2400" dirty="0">
                <a:solidFill>
                  <a:srgbClr val="000000"/>
                </a:solidFill>
              </a:rPr>
              <a:t> on ECG is &lt;460msec</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Quetiapine (Seroquel) 25mg PO QHS scheduled to help with reports of worsening behavior overnight</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Quetiapine 25mg PO q6 PRN agitation</a:t>
            </a:r>
          </a:p>
        </p:txBody>
      </p:sp>
    </p:spTree>
    <p:extLst>
      <p:ext uri="{BB962C8B-B14F-4D97-AF65-F5344CB8AC3E}">
        <p14:creationId xmlns:p14="http://schemas.microsoft.com/office/powerpoint/2010/main" val="353354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Etiology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Identification of underlying cause is paramount to treatment</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Common causes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General medical conditions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Medications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Substance intoxication</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Substance withdrawal</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Multiple etiologies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235152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presentation</a:t>
            </a:r>
          </a:p>
        </p:txBody>
      </p:sp>
      <p:sp>
        <p:nvSpPr>
          <p:cNvPr id="3" name="Content Placeholder 2"/>
          <p:cNvSpPr>
            <a:spLocks noGrp="1"/>
          </p:cNvSpPr>
          <p:nvPr>
            <p:ph idx="1"/>
          </p:nvPr>
        </p:nvSpPr>
        <p:spPr/>
        <p:txBody>
          <a:bodyPr/>
          <a:lstStyle/>
          <a:p>
            <a:r>
              <a:rPr lang="en-US" sz="2000" dirty="0"/>
              <a:t>DSM-5 Criteria</a:t>
            </a:r>
          </a:p>
          <a:p>
            <a:r>
              <a:rPr lang="en-US" sz="2000" dirty="0"/>
              <a:t>Synonyms and terminology</a:t>
            </a:r>
          </a:p>
          <a:p>
            <a:r>
              <a:rPr lang="en-US" sz="2000" dirty="0"/>
              <a:t>Prevalence</a:t>
            </a:r>
          </a:p>
          <a:p>
            <a:r>
              <a:rPr lang="en-US" sz="2000" dirty="0"/>
              <a:t>Recognition</a:t>
            </a:r>
          </a:p>
          <a:p>
            <a:r>
              <a:rPr lang="en-US" sz="2000" dirty="0"/>
              <a:t>Risk Factors</a:t>
            </a:r>
          </a:p>
          <a:p>
            <a:r>
              <a:rPr lang="en-US" sz="2000" dirty="0"/>
              <a:t>Clinical features</a:t>
            </a:r>
          </a:p>
          <a:p>
            <a:r>
              <a:rPr lang="en-US" sz="2000" dirty="0"/>
              <a:t>Pathophysiology</a:t>
            </a:r>
          </a:p>
          <a:p>
            <a:r>
              <a:rPr lang="en-US" sz="2000" dirty="0"/>
              <a:t>A CASE PRESENTATION</a:t>
            </a:r>
          </a:p>
          <a:p>
            <a:r>
              <a:rPr lang="en-US" sz="2000" dirty="0"/>
              <a:t>Etiology</a:t>
            </a:r>
          </a:p>
          <a:p>
            <a:r>
              <a:rPr lang="en-US" sz="2000" dirty="0"/>
              <a:t>Assessment</a:t>
            </a:r>
          </a:p>
          <a:p>
            <a:r>
              <a:rPr lang="en-US" sz="2000" dirty="0"/>
              <a:t>Treatment</a:t>
            </a:r>
          </a:p>
          <a:p>
            <a:r>
              <a:rPr lang="en-US" sz="2000" dirty="0"/>
              <a:t>Prevention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3</a:t>
            </a:fld>
            <a:endParaRPr lang="en-US" dirty="0"/>
          </a:p>
        </p:txBody>
      </p:sp>
    </p:spTree>
    <p:extLst>
      <p:ext uri="{BB962C8B-B14F-4D97-AF65-F5344CB8AC3E}">
        <p14:creationId xmlns:p14="http://schemas.microsoft.com/office/powerpoint/2010/main" val="268717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Etiology of Delirium</a:t>
            </a:r>
          </a:p>
        </p:txBody>
      </p:sp>
      <p:sp>
        <p:nvSpPr>
          <p:cNvPr id="20482" name="Content Placeholder 2"/>
          <p:cNvSpPr>
            <a:spLocks noGrp="1"/>
          </p:cNvSpPr>
          <p:nvPr>
            <p:ph idx="1"/>
          </p:nvPr>
        </p:nvSpPr>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Intoxication with drugs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Many drugs implicated, especially anticholinergic agents, NSAIDs, </a:t>
            </a:r>
            <a:r>
              <a:rPr lang="en-US" dirty="0" err="1">
                <a:solidFill>
                  <a:srgbClr val="000000"/>
                </a:solidFill>
              </a:rPr>
              <a:t>antiparkinsonism</a:t>
            </a:r>
            <a:r>
              <a:rPr lang="en-US" dirty="0">
                <a:solidFill>
                  <a:srgbClr val="000000"/>
                </a:solidFill>
              </a:rPr>
              <a:t> agents, antimicrobials, steroids, opiates, sedative-hypnotics, and illicit drugs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Withdrawal syndromes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Alcohol, sedative-hypnotics, and barbiturates</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Metabolic causes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Hepatic, renal or pulmonary insufficiency</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rgbClr val="000000"/>
                </a:solidFill>
              </a:rPr>
              <a:t>Endocrinopathies</a:t>
            </a:r>
            <a:r>
              <a:rPr lang="en-US" dirty="0">
                <a:solidFill>
                  <a:srgbClr val="000000"/>
                </a:solidFill>
              </a:rPr>
              <a:t> such as hypothyroidism, hyperthyroidism, </a:t>
            </a:r>
            <a:r>
              <a:rPr lang="en-US" dirty="0" err="1">
                <a:solidFill>
                  <a:srgbClr val="000000"/>
                </a:solidFill>
              </a:rPr>
              <a:t>hypopituitarism</a:t>
            </a:r>
            <a:r>
              <a:rPr lang="en-US" dirty="0">
                <a:solidFill>
                  <a:srgbClr val="000000"/>
                </a:solidFill>
              </a:rPr>
              <a:t> or hypoglycemia</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Disorders of fluid and electrolyte balance</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157461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Etiology of Delirium</a:t>
            </a:r>
          </a:p>
        </p:txBody>
      </p:sp>
      <p:sp>
        <p:nvSpPr>
          <p:cNvPr id="20482" name="Content Placeholder 2"/>
          <p:cNvSpPr>
            <a:spLocks noGrp="1"/>
          </p:cNvSpPr>
          <p:nvPr>
            <p:ph idx="1"/>
          </p:nvPr>
        </p:nvSpPr>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Infections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Sepsis, meningitis, pneumonia, syphilis and urinary tract infection</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Head trauma</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Subdural hematoma, closed head injury/concussion</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Epilepsy</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rgbClr val="000000"/>
                </a:solidFill>
              </a:rPr>
              <a:t>Neoplastic</a:t>
            </a:r>
            <a:r>
              <a:rPr lang="en-US" dirty="0">
                <a:solidFill>
                  <a:srgbClr val="000000"/>
                </a:solidFill>
              </a:rPr>
              <a:t> disease</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CNS metastasis or limbic encephalopathy</a:t>
            </a: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Vascular disorders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Cerebrovascular (stroke)</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Cardiovascular (acute MI, ACS, Hypertensive Emergency)</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291398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609600" y="495749"/>
            <a:ext cx="10972800" cy="1066800"/>
          </a:xfrm>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ea typeface="ＭＳ Ｐゴシック" pitchFamily="34" charset="-128"/>
              </a:rPr>
              <a:t>Life Threatening Causes of Delirium</a:t>
            </a:r>
            <a:br>
              <a:rPr lang="en-US" dirty="0">
                <a:ea typeface="ＭＳ Ｐゴシック" pitchFamily="34" charset="-128"/>
              </a:rPr>
            </a:br>
            <a:r>
              <a:rPr lang="en-US" sz="2600" dirty="0">
                <a:ea typeface="ＭＳ Ｐゴシック" pitchFamily="34" charset="-128"/>
              </a:rPr>
              <a:t>(Caplan and Stern, 2008)</a:t>
            </a:r>
            <a:r>
              <a:rPr lang="ar-SA" sz="2600" dirty="0">
                <a:ea typeface="ＭＳ Ｐゴシック" pitchFamily="34" charset="-128"/>
              </a:rPr>
              <a:t>‏</a:t>
            </a:r>
            <a:endParaRPr lang="en-US" sz="2600" dirty="0">
              <a:ea typeface="ＭＳ Ｐゴシック" pitchFamily="34" charset="-128"/>
            </a:endParaRPr>
          </a:p>
        </p:txBody>
      </p:sp>
      <p:sp>
        <p:nvSpPr>
          <p:cNvPr id="58370" name="Rectangle 2"/>
          <p:cNvSpPr>
            <a:spLocks noGrp="1" noChangeArrowheads="1"/>
          </p:cNvSpPr>
          <p:nvPr>
            <p:ph idx="1"/>
          </p:nvPr>
        </p:nvSpPr>
        <p:spPr>
          <a:xfrm>
            <a:off x="711200" y="1600201"/>
            <a:ext cx="10871200" cy="4437063"/>
          </a:xfrm>
        </p:spPr>
        <p:txBody>
          <a:bodyPr lIns="0" tIns="0" rIns="0" bIns="0"/>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W</a:t>
            </a:r>
            <a:r>
              <a:rPr lang="en-US" dirty="0">
                <a:ea typeface="ＭＳ Ｐゴシック" pitchFamily="34" charset="-128"/>
              </a:rPr>
              <a:t>: Wernicke's encephalopathy; withdrawal (alcohol or BZDs)</a:t>
            </a:r>
            <a:r>
              <a:rPr lang="ar-SA" dirty="0">
                <a:ea typeface="ＭＳ Ｐゴシック" pitchFamily="34" charset="-128"/>
              </a:rPr>
              <a:t>‏</a:t>
            </a:r>
            <a:endParaRPr lang="en-US"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H</a:t>
            </a:r>
            <a:r>
              <a:rPr lang="en-US" dirty="0">
                <a:ea typeface="ＭＳ Ｐゴシック" pitchFamily="34" charset="-128"/>
              </a:rPr>
              <a:t>: Hypoglycemia; hypoxia; </a:t>
            </a:r>
            <a:r>
              <a:rPr lang="en-US" dirty="0" err="1">
                <a:ea typeface="ＭＳ Ｐゴシック" pitchFamily="34" charset="-128"/>
              </a:rPr>
              <a:t>hypoperfusion</a:t>
            </a:r>
            <a:r>
              <a:rPr lang="en-US" dirty="0">
                <a:ea typeface="ＭＳ Ｐゴシック" pitchFamily="34" charset="-128"/>
              </a:rPr>
              <a:t> of CNS; hypertensive crisis, hyper or hypothermia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I</a:t>
            </a:r>
            <a:r>
              <a:rPr lang="en-US" dirty="0">
                <a:ea typeface="ＭＳ Ｐゴシック" pitchFamily="34" charset="-128"/>
              </a:rPr>
              <a:t>: Infections; intracranial processes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M</a:t>
            </a:r>
            <a:r>
              <a:rPr lang="en-US" dirty="0">
                <a:ea typeface="ＭＳ Ｐゴシック" pitchFamily="34" charset="-128"/>
              </a:rPr>
              <a:t>: Metabolic derangements; Meningitis/encephalitis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P</a:t>
            </a:r>
            <a:r>
              <a:rPr lang="en-US" dirty="0">
                <a:ea typeface="ＭＳ Ｐゴシック" pitchFamily="34" charset="-128"/>
              </a:rPr>
              <a:t>: Poisons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u="sng" dirty="0">
                <a:ea typeface="ＭＳ Ｐゴシック" pitchFamily="34" charset="-128"/>
              </a:rPr>
              <a:t>S</a:t>
            </a:r>
            <a:r>
              <a:rPr lang="en-US" dirty="0">
                <a:ea typeface="ＭＳ Ｐゴシック" pitchFamily="34" charset="-128"/>
              </a:rPr>
              <a:t>: Seizures (status epilepticus)</a:t>
            </a:r>
          </a:p>
        </p:txBody>
      </p:sp>
    </p:spTree>
    <p:extLst>
      <p:ext uri="{BB962C8B-B14F-4D97-AF65-F5344CB8AC3E}">
        <p14:creationId xmlns:p14="http://schemas.microsoft.com/office/powerpoint/2010/main" val="3565613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Assessment of Delirium </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Recognition</a:t>
            </a:r>
          </a:p>
          <a:p>
            <a:pPr marL="739776" lvl="1"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Consider screening tool for ancillary staff (e.g. brief cognitive assessment)</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History</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Establish course of mental status changes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Talk to family or caregivers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Recent medication change(s)</a:t>
            </a:r>
            <a:r>
              <a:rPr lang="ar-SA" sz="2000" dirty="0">
                <a:solidFill>
                  <a:srgbClr val="000000"/>
                </a:solidFill>
              </a:rPr>
              <a:t>‏</a:t>
            </a:r>
            <a:endParaRPr lang="en-US" sz="2000" dirty="0">
              <a:solidFill>
                <a:srgbClr val="000000"/>
              </a:solidFill>
            </a:endParaRP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Symptoms of medical illness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Review medical record</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Review anesthesia record if post-op</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Onset of delirium is best clue to causality</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Tree>
    <p:extLst>
      <p:ext uri="{BB962C8B-B14F-4D97-AF65-F5344CB8AC3E}">
        <p14:creationId xmlns:p14="http://schemas.microsoft.com/office/powerpoint/2010/main" val="3937365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Assessment of Delirium </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Physical and neurologic examination</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Vitals and focused physical exam</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Mental status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Observe for behavioral signs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Cognitive tests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Folstein</a:t>
            </a:r>
            <a:r>
              <a:rPr lang="en-US" sz="2400" dirty="0">
                <a:solidFill>
                  <a:srgbClr val="000000"/>
                </a:solidFill>
              </a:rPr>
              <a:t> Mini Mental State Exam</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Clock drawing task</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Digit span</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Months backwards</a:t>
            </a:r>
            <a:endParaRPr lang="en-US" sz="2800" dirty="0">
              <a:solidFill>
                <a:srgbClr val="000000"/>
              </a:solidFill>
            </a:endParaRPr>
          </a:p>
        </p:txBody>
      </p:sp>
    </p:spTree>
    <p:extLst>
      <p:ext uri="{BB962C8B-B14F-4D97-AF65-F5344CB8AC3E}">
        <p14:creationId xmlns:p14="http://schemas.microsoft.com/office/powerpoint/2010/main" val="1504069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Assessment of Delirium</a:t>
            </a:r>
            <a:endParaRPr lang="en-US" dirty="0"/>
          </a:p>
        </p:txBody>
      </p:sp>
      <p:sp>
        <p:nvSpPr>
          <p:cNvPr id="5" name="Content Placeholder 4"/>
          <p:cNvSpPr>
            <a:spLocks noGrp="1"/>
          </p:cNvSpPr>
          <p:nvPr>
            <p:ph idx="1"/>
          </p:nvPr>
        </p:nvSpPr>
        <p:spPr>
          <a:xfrm>
            <a:off x="609601" y="1592707"/>
            <a:ext cx="5206584" cy="4525963"/>
          </a:xfrm>
          <a:gradFill flip="none" rotWithShape="1">
            <a:gsLst>
              <a:gs pos="0">
                <a:schemeClr val="bg1"/>
              </a:gs>
              <a:gs pos="100000">
                <a:schemeClr val="bg1">
                  <a:alpha val="30000"/>
                </a:schemeClr>
              </a:gs>
            </a:gsLst>
            <a:lin ang="0" scaled="1"/>
            <a:tileRect/>
          </a:gradFill>
        </p:spPr>
        <p:txBody>
          <a:bodyPr>
            <a:noAutofit/>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Basic laboratory test</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Blood chemistries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Complete blood count</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Hepatic function panel</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TSH</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B12 and folate</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RPR</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ABG</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Serum drug levels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Urinalysis and collection for culture</a:t>
            </a:r>
          </a:p>
        </p:txBody>
      </p:sp>
      <p:sp>
        <p:nvSpPr>
          <p:cNvPr id="7" name="Slide Number Placeholder 6"/>
          <p:cNvSpPr>
            <a:spLocks noGrp="1"/>
          </p:cNvSpPr>
          <p:nvPr>
            <p:ph type="sldNum" sz="quarter" idx="12"/>
          </p:nvPr>
        </p:nvSpPr>
        <p:spPr>
          <a:xfrm>
            <a:off x="11764440" y="6432549"/>
            <a:ext cx="483616" cy="365125"/>
          </a:xfrm>
        </p:spPr>
        <p:txBody>
          <a:bodyPr/>
          <a:lstStyle/>
          <a:p>
            <a:fld id="{68CDBAF2-F266-C14C-8ABF-54B90D837FA3}" type="slidenum">
              <a:rPr lang="en-US" smtClean="0"/>
              <a:pPr/>
              <a:t>35</a:t>
            </a:fld>
            <a:endParaRPr lang="en-US" dirty="0"/>
          </a:p>
        </p:txBody>
      </p:sp>
      <p:sp>
        <p:nvSpPr>
          <p:cNvPr id="10" name="Content Placeholder 4"/>
          <p:cNvSpPr txBox="1">
            <a:spLocks/>
          </p:cNvSpPr>
          <p:nvPr/>
        </p:nvSpPr>
        <p:spPr>
          <a:xfrm>
            <a:off x="6375816" y="1592707"/>
            <a:ext cx="5206584" cy="4525963"/>
          </a:xfrm>
          <a:prstGeom prst="rect">
            <a:avLst/>
          </a:prstGeom>
          <a:gradFill flip="none" rotWithShape="1">
            <a:gsLst>
              <a:gs pos="0">
                <a:schemeClr val="bg1"/>
              </a:gs>
              <a:gs pos="100000">
                <a:schemeClr val="bg1">
                  <a:alpha val="30000"/>
                </a:schemeClr>
              </a:gs>
            </a:gsLst>
            <a:lin ang="0" scaled="1"/>
            <a:tileRect/>
          </a:gradFill>
        </p:spPr>
        <p:txBody>
          <a:bodyPr vert="horz" lIns="91440" tIns="45720" rIns="91440" bIns="45720" rtlCol="0">
            <a:noAutofit/>
          </a:bodyPr>
          <a:lstStyle>
            <a:lvl1pPr marL="228600" indent="-228600" algn="l" defTabSz="457200" rtl="0" eaLnBrk="1" latinLnBrk="0" hangingPunct="1">
              <a:spcBef>
                <a:spcPct val="20000"/>
              </a:spcBef>
              <a:buClr>
                <a:srgbClr val="177D38"/>
              </a:buClr>
              <a:buFont typeface="Wingdings" charset="2"/>
              <a:buChar char="§"/>
              <a:defRPr sz="2400" kern="1200">
                <a:solidFill>
                  <a:schemeClr val="tx1"/>
                </a:solidFill>
                <a:latin typeface="+mn-lt"/>
                <a:ea typeface="+mn-ea"/>
                <a:cs typeface="+mn-cs"/>
              </a:defRPr>
            </a:lvl1pPr>
            <a:lvl2pPr marL="627063" indent="-228600" algn="l" defTabSz="457200" rtl="0" eaLnBrk="1" latinLnBrk="0" hangingPunct="1">
              <a:spcBef>
                <a:spcPct val="20000"/>
              </a:spcBef>
              <a:buClr>
                <a:srgbClr val="177D38"/>
              </a:buClr>
              <a:buFont typeface="Lucida Grande"/>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177D38"/>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177D38"/>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Additional tests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ECG</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EEG</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Cardiac enzymes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HIV</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Chest X-ray</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ANA, RF, CRP</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Lumbar puncture</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Blood cultures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Heavy metals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CT or MRI</a:t>
            </a:r>
          </a:p>
        </p:txBody>
      </p:sp>
    </p:spTree>
    <p:extLst>
      <p:ext uri="{BB962C8B-B14F-4D97-AF65-F5344CB8AC3E}">
        <p14:creationId xmlns:p14="http://schemas.microsoft.com/office/powerpoint/2010/main" val="161259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Assessment  of Delirium</a:t>
            </a:r>
          </a:p>
        </p:txBody>
      </p:sp>
      <p:sp>
        <p:nvSpPr>
          <p:cNvPr id="20482" name="Content Placeholder 2"/>
          <p:cNvSpPr>
            <a:spLocks noGrp="1"/>
          </p:cNvSpPr>
          <p:nvPr>
            <p:ph idx="1"/>
          </p:nvPr>
        </p:nvSpPr>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Electroencephalogram</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Helpful to confirm the diagnosis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Usually generalized slowing</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Low voltage fast activity in alcohol or sedative-hypnotic withdrawal</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Picture: </a:t>
            </a:r>
            <a:r>
              <a:rPr lang="en-US" i="1" dirty="0"/>
              <a:t>Delirium Detection Using EEG</a:t>
            </a:r>
            <a:endParaRPr lang="en-US" i="1" dirty="0">
              <a:solidFill>
                <a:srgbClr val="000000"/>
              </a:solidFill>
            </a:endParaRPr>
          </a:p>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Structural </a:t>
            </a:r>
            <a:r>
              <a:rPr lang="en-US" dirty="0" err="1">
                <a:solidFill>
                  <a:srgbClr val="000000"/>
                </a:solidFill>
              </a:rPr>
              <a:t>Neuroimaging</a:t>
            </a:r>
            <a:endParaRPr lang="en-US" dirty="0">
              <a:solidFill>
                <a:srgbClr val="000000"/>
              </a:solidFill>
            </a:endParaRP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Focal neurologic signs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History or concern of head trauma</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No clear cause of delirium found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20" y="1600201"/>
            <a:ext cx="2581359" cy="2532807"/>
          </a:xfrm>
          <a:prstGeom prst="rect">
            <a:avLst/>
          </a:prstGeom>
        </p:spPr>
      </p:pic>
    </p:spTree>
    <p:extLst>
      <p:ext uri="{BB962C8B-B14F-4D97-AF65-F5344CB8AC3E}">
        <p14:creationId xmlns:p14="http://schemas.microsoft.com/office/powerpoint/2010/main" val="1287566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of Delirium</a:t>
            </a:r>
          </a:p>
        </p:txBody>
      </p:sp>
      <p:sp>
        <p:nvSpPr>
          <p:cNvPr id="20482" name="Content Placeholder 2"/>
          <p:cNvSpPr>
            <a:spLocks noGrp="1"/>
          </p:cNvSpPr>
          <p:nvPr>
            <p:ph idx="1"/>
          </p:nvPr>
        </p:nvSpPr>
        <p:spPr/>
        <p:txBody>
          <a:bodyPr/>
          <a:lstStyle/>
          <a:p>
            <a:pPr>
              <a:spcBef>
                <a:spcPts val="800"/>
              </a:spcBef>
              <a:buClr>
                <a:srgbClr val="000000"/>
              </a:buClr>
              <a:buSzPct val="100000"/>
              <a:buFont typeface="Arial" charset="0"/>
              <a:buChar char="•"/>
              <a:defRPr/>
            </a:pPr>
            <a:r>
              <a:rPr lang="en-US" sz="3200" dirty="0">
                <a:solidFill>
                  <a:srgbClr val="000000"/>
                </a:solidFill>
              </a:rPr>
              <a:t>Two important aspects</a:t>
            </a:r>
          </a:p>
          <a:p>
            <a:pPr lvl="1">
              <a:spcBef>
                <a:spcPts val="700"/>
              </a:spcBef>
              <a:buClr>
                <a:srgbClr val="000000"/>
              </a:buClr>
              <a:buSzPct val="100000"/>
              <a:buFont typeface="Arial" charset="0"/>
              <a:buChar char="–"/>
              <a:defRPr/>
            </a:pPr>
            <a:r>
              <a:rPr lang="en-US" sz="3200" dirty="0">
                <a:solidFill>
                  <a:srgbClr val="000000"/>
                </a:solidFill>
                <a:effectLst>
                  <a:outerShdw blurRad="38100" dist="38100" dir="2700000" algn="tl">
                    <a:srgbClr val="DDDDDD"/>
                  </a:outerShdw>
                </a:effectLst>
                <a:ea typeface="ＭＳ Ｐゴシック" charset="0"/>
              </a:rPr>
              <a:t>Identify and reverse the reason(s) for the delirium</a:t>
            </a:r>
          </a:p>
          <a:p>
            <a:pPr lvl="1">
              <a:spcBef>
                <a:spcPts val="700"/>
              </a:spcBef>
              <a:buClr>
                <a:srgbClr val="000000"/>
              </a:buClr>
              <a:buSzPct val="100000"/>
              <a:buFont typeface="Arial" charset="0"/>
              <a:buChar char="–"/>
              <a:defRPr/>
            </a:pPr>
            <a:r>
              <a:rPr lang="en-US" sz="3200" dirty="0">
                <a:solidFill>
                  <a:srgbClr val="000000"/>
                </a:solidFill>
                <a:effectLst>
                  <a:outerShdw blurRad="38100" dist="38100" dir="2700000" algn="tl">
                    <a:srgbClr val="DDDDDD"/>
                  </a:outerShdw>
                </a:effectLst>
                <a:ea typeface="ＭＳ Ｐゴシック" charset="0"/>
              </a:rPr>
              <a:t>Managing behaviors</a:t>
            </a:r>
          </a:p>
          <a:p>
            <a:pPr lvl="2">
              <a:spcBef>
                <a:spcPts val="700"/>
              </a:spcBef>
              <a:buClr>
                <a:srgbClr val="000000"/>
              </a:buClr>
              <a:buSzPct val="100000"/>
              <a:buFont typeface="Arial" charset="0"/>
              <a:buChar char="–"/>
              <a:defRPr/>
            </a:pPr>
            <a:r>
              <a:rPr lang="en-US" sz="3000" dirty="0">
                <a:solidFill>
                  <a:srgbClr val="000000"/>
                </a:solidFill>
                <a:effectLst>
                  <a:outerShdw blurRad="38100" dist="38100" dir="2700000" algn="tl">
                    <a:srgbClr val="DDDDDD"/>
                  </a:outerShdw>
                </a:effectLst>
                <a:ea typeface="ＭＳ Ｐゴシック" charset="0"/>
              </a:rPr>
              <a:t>Sitter</a:t>
            </a:r>
          </a:p>
          <a:p>
            <a:pPr lvl="2">
              <a:spcBef>
                <a:spcPts val="700"/>
              </a:spcBef>
              <a:buClr>
                <a:srgbClr val="000000"/>
              </a:buClr>
              <a:buSzPct val="100000"/>
              <a:buFont typeface="Arial" charset="0"/>
              <a:buChar char="–"/>
              <a:defRPr/>
            </a:pPr>
            <a:r>
              <a:rPr lang="en-US" sz="3000" dirty="0">
                <a:solidFill>
                  <a:srgbClr val="000000"/>
                </a:solidFill>
                <a:effectLst>
                  <a:outerShdw blurRad="38100" dist="38100" dir="2700000" algn="tl">
                    <a:srgbClr val="DDDDDD"/>
                  </a:outerShdw>
                </a:effectLst>
                <a:ea typeface="ＭＳ Ｐゴシック" charset="0"/>
              </a:rPr>
              <a:t>Restraints (Not appropriate)</a:t>
            </a:r>
          </a:p>
          <a:p>
            <a:pPr lvl="1">
              <a:spcBef>
                <a:spcPts val="700"/>
              </a:spcBef>
              <a:buClr>
                <a:srgbClr val="000000"/>
              </a:buClr>
              <a:buSzPct val="100000"/>
              <a:buFont typeface="Arial" charset="0"/>
              <a:buChar char="–"/>
              <a:defRPr/>
            </a:pPr>
            <a:r>
              <a:rPr lang="en-US" sz="2800" dirty="0">
                <a:solidFill>
                  <a:srgbClr val="000000"/>
                </a:solidFill>
                <a:ea typeface="ＭＳ Ｐゴシック" charset="0"/>
              </a:rPr>
              <a:t>Reduce psychiatric or behavioral symptoms of delirium</a:t>
            </a:r>
          </a:p>
          <a:p>
            <a:pPr lvl="2">
              <a:spcBef>
                <a:spcPts val="600"/>
              </a:spcBef>
              <a:buClr>
                <a:srgbClr val="000000"/>
              </a:buClr>
              <a:buSzPct val="100000"/>
              <a:buFont typeface="Arial" charset="0"/>
              <a:buChar char="•"/>
              <a:defRPr/>
            </a:pPr>
            <a:r>
              <a:rPr lang="en-US" dirty="0">
                <a:solidFill>
                  <a:srgbClr val="000000"/>
                </a:solidFill>
                <a:ea typeface="ＭＳ Ｐゴシック" charset="0"/>
              </a:rPr>
              <a:t>Non pharmacologic treatment</a:t>
            </a:r>
          </a:p>
          <a:p>
            <a:pPr lvl="2">
              <a:spcBef>
                <a:spcPts val="600"/>
              </a:spcBef>
              <a:buClr>
                <a:srgbClr val="000000"/>
              </a:buClr>
              <a:buSzPct val="100000"/>
              <a:buFont typeface="Arial" charset="0"/>
              <a:buChar char="•"/>
              <a:defRPr/>
            </a:pPr>
            <a:r>
              <a:rPr lang="en-US" dirty="0">
                <a:solidFill>
                  <a:srgbClr val="000000"/>
                </a:solidFill>
                <a:ea typeface="ＭＳ Ｐゴシック" charset="0"/>
              </a:rPr>
              <a:t>Pharmacologic treatment</a:t>
            </a:r>
          </a:p>
          <a:p>
            <a:pPr lvl="2">
              <a:spcBef>
                <a:spcPts val="600"/>
              </a:spcBef>
              <a:buClr>
                <a:srgbClr val="000000"/>
              </a:buClr>
              <a:buSzPct val="100000"/>
              <a:buFont typeface="Arial" charset="0"/>
              <a:buChar char="•"/>
              <a:defRPr/>
            </a:pPr>
            <a:endParaRPr lang="en-US" dirty="0">
              <a:solidFill>
                <a:srgbClr val="000000"/>
              </a:solidFill>
              <a:ea typeface="ＭＳ Ｐゴシック" charset="0"/>
            </a:endParaRPr>
          </a:p>
          <a:p>
            <a:pPr lvl="2">
              <a:spcBef>
                <a:spcPts val="600"/>
              </a:spcBef>
              <a:buClr>
                <a:srgbClr val="000000"/>
              </a:buClr>
              <a:buSzPct val="100000"/>
              <a:buFont typeface="Arial" charset="0"/>
              <a:buChar char="•"/>
              <a:defRPr/>
            </a:pPr>
            <a:endParaRPr lang="en-US" dirty="0">
              <a:solidFill>
                <a:srgbClr val="000000"/>
              </a:solidFill>
              <a:ea typeface="ＭＳ Ｐゴシック" charset="0"/>
            </a:endParaRPr>
          </a:p>
        </p:txBody>
      </p:sp>
      <p:pic>
        <p:nvPicPr>
          <p:cNvPr id="2" name="Picture 1"/>
          <p:cNvPicPr>
            <a:picLocks noChangeAspect="1"/>
          </p:cNvPicPr>
          <p:nvPr/>
        </p:nvPicPr>
        <p:blipFill>
          <a:blip r:embed="rId3"/>
          <a:stretch>
            <a:fillRect/>
          </a:stretch>
        </p:blipFill>
        <p:spPr>
          <a:xfrm>
            <a:off x="7391400" y="3409950"/>
            <a:ext cx="3105150" cy="3105150"/>
          </a:xfrm>
          <a:prstGeom prst="rect">
            <a:avLst/>
          </a:prstGeom>
        </p:spPr>
      </p:pic>
    </p:spTree>
    <p:extLst>
      <p:ext uri="{BB962C8B-B14F-4D97-AF65-F5344CB8AC3E}">
        <p14:creationId xmlns:p14="http://schemas.microsoft.com/office/powerpoint/2010/main" val="674293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Non-pharmacologic Interventions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Aims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Cognitively non-demanding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Limit the risk of harm to self and/or others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Types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Avoid interruption of sleep</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Room close to nursing station</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Sitter, feeding assistance and encouragement during meals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Clocks and calendar and orientation board</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Adequate lighting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Sensory aids, cleaning of ear wax</a:t>
            </a:r>
          </a:p>
        </p:txBody>
      </p:sp>
    </p:spTree>
    <p:extLst>
      <p:ext uri="{BB962C8B-B14F-4D97-AF65-F5344CB8AC3E}">
        <p14:creationId xmlns:p14="http://schemas.microsoft.com/office/powerpoint/2010/main" val="856606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Major classes of medications utilized</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Antipsychotics</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Typical</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Atypical</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Cholinesterase inhibitors</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Benzodiazepines</a:t>
            </a:r>
          </a:p>
        </p:txBody>
      </p:sp>
    </p:spTree>
    <p:extLst>
      <p:ext uri="{BB962C8B-B14F-4D97-AF65-F5344CB8AC3E}">
        <p14:creationId xmlns:p14="http://schemas.microsoft.com/office/powerpoint/2010/main" val="48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6400" y="457200"/>
            <a:ext cx="11480800" cy="11430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t>DSM 5 Criteria - Delirium</a:t>
            </a:r>
          </a:p>
        </p:txBody>
      </p:sp>
      <p:sp>
        <p:nvSpPr>
          <p:cNvPr id="5123" name="Rectangle 3"/>
          <p:cNvSpPr>
            <a:spLocks noGrp="1" noChangeArrowheads="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Disturbance in attention and awareness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Develops over short period; fluctuates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Additional disturbance in cognition </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Not accounted for by other neurocognitive disorders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Caused by a general medical condition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Can be multiple etiologies</a:t>
            </a: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4</a:t>
            </a:fld>
            <a:endParaRPr lang="en-US" dirty="0"/>
          </a:p>
        </p:txBody>
      </p:sp>
      <p:sp>
        <p:nvSpPr>
          <p:cNvPr id="2" name="Rectangle 1"/>
          <p:cNvSpPr/>
          <p:nvPr/>
        </p:nvSpPr>
        <p:spPr>
          <a:xfrm>
            <a:off x="5486400" y="5785723"/>
            <a:ext cx="6096000" cy="923330"/>
          </a:xfrm>
          <a:prstGeom prst="rect">
            <a:avLst/>
          </a:prstGeom>
        </p:spPr>
        <p:txBody>
          <a:bodyPr>
            <a:spAutoFit/>
          </a:bodyPr>
          <a:lstStyle/>
          <a:p>
            <a:r>
              <a:rPr lang="en-US" dirty="0"/>
              <a:t>American Psychiatric Association:  Diagnostic and Statistical Manual of Mental Disorders, 5th Edition.  Arlington, VA, American Psychiatric Association, 2013.</a:t>
            </a:r>
          </a:p>
        </p:txBody>
      </p:sp>
    </p:spTree>
    <p:extLst>
      <p:ext uri="{BB962C8B-B14F-4D97-AF65-F5344CB8AC3E}">
        <p14:creationId xmlns:p14="http://schemas.microsoft.com/office/powerpoint/2010/main" val="719300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of Delirium</a:t>
            </a:r>
          </a:p>
        </p:txBody>
      </p:sp>
      <p:sp>
        <p:nvSpPr>
          <p:cNvPr id="20482" name="Content Placeholder 2"/>
          <p:cNvSpPr>
            <a:spLocks noGrp="1"/>
          </p:cNvSpPr>
          <p:nvPr>
            <p:ph idx="1"/>
          </p:nvPr>
        </p:nvSpPr>
        <p:spPr>
          <a:xfrm>
            <a:off x="609600" y="1352811"/>
            <a:ext cx="10972800" cy="5047989"/>
          </a:xfrm>
        </p:spPr>
        <p:txBody>
          <a:bodyPr/>
          <a:lstStyle/>
          <a:p>
            <a:pPr marL="341313" indent="-34131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Typical Antipsychotics</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Low potency</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Not recommended (anti-cholinergic can worsen)</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High potency - Haloperidol the </a:t>
            </a:r>
            <a:r>
              <a:rPr lang="en-US" altLang="en-US" sz="2400" dirty="0">
                <a:solidFill>
                  <a:srgbClr val="000000"/>
                </a:solidFill>
              </a:rPr>
              <a:t>“</a:t>
            </a:r>
            <a:r>
              <a:rPr lang="en-US" sz="2400" dirty="0">
                <a:solidFill>
                  <a:srgbClr val="000000"/>
                </a:solidFill>
              </a:rPr>
              <a:t>gold standard</a:t>
            </a:r>
            <a:r>
              <a:rPr lang="en-US" altLang="en-US" sz="2400" dirty="0">
                <a:solidFill>
                  <a:srgbClr val="000000"/>
                </a:solidFill>
              </a:rPr>
              <a:t>”</a:t>
            </a:r>
            <a:endParaRPr lang="en-US" sz="2400" dirty="0">
              <a:solidFill>
                <a:srgbClr val="000000"/>
              </a:solidFill>
            </a:endParaRP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Virtually no </a:t>
            </a:r>
            <a:r>
              <a:rPr lang="en-US" sz="2000" dirty="0" err="1">
                <a:solidFill>
                  <a:srgbClr val="000000"/>
                </a:solidFill>
              </a:rPr>
              <a:t>anticholinergic</a:t>
            </a:r>
            <a:r>
              <a:rPr lang="en-US" sz="2000" dirty="0">
                <a:solidFill>
                  <a:srgbClr val="000000"/>
                </a:solidFill>
              </a:rPr>
              <a:t> properties</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Little risk of hypotension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Does not suppress respiration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Can be given IV</a:t>
            </a:r>
          </a:p>
          <a:p>
            <a:pPr lvl="3">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Not FDA approved</a:t>
            </a:r>
          </a:p>
          <a:p>
            <a:pPr lvl="3">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Note: IV </a:t>
            </a:r>
            <a:r>
              <a:rPr lang="en-US" sz="2000" dirty="0" err="1">
                <a:solidFill>
                  <a:srgbClr val="000000"/>
                </a:solidFill>
              </a:rPr>
              <a:t>haldol</a:t>
            </a:r>
            <a:r>
              <a:rPr lang="en-US" sz="2000" dirty="0">
                <a:solidFill>
                  <a:srgbClr val="000000"/>
                </a:solidFill>
              </a:rPr>
              <a:t> is twice the potency of PO </a:t>
            </a:r>
            <a:r>
              <a:rPr lang="en-US" sz="2000" dirty="0" err="1">
                <a:solidFill>
                  <a:srgbClr val="000000"/>
                </a:solidFill>
              </a:rPr>
              <a:t>haldol</a:t>
            </a:r>
            <a:endParaRPr lang="en-US" sz="2000" dirty="0">
              <a:solidFill>
                <a:srgbClr val="000000"/>
              </a:solidFill>
            </a:endParaRP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Fast acting</a:t>
            </a: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48839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Haloperidol Dosing</a:t>
            </a:r>
          </a:p>
        </p:txBody>
      </p:sp>
      <p:sp>
        <p:nvSpPr>
          <p:cNvPr id="20482" name="Content Placeholder 2"/>
          <p:cNvSpPr>
            <a:spLocks noGrp="1"/>
          </p:cNvSpPr>
          <p:nvPr>
            <p:ph idx="1"/>
          </p:nvPr>
        </p:nvSpPr>
        <p:spPr>
          <a:xfrm>
            <a:off x="609600" y="1447800"/>
            <a:ext cx="10972800" cy="4678363"/>
          </a:xfrm>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Haloperidol starting dose</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Elderly</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Mild agitation: 0.5mg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Moderate agitation: 1mg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Severe agitation: 2mg</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Young adult</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Mild agitation: 1-2mg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Moderate agitation: 2-5mg</a:t>
            </a: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Severe agitation: 5-10mg</a:t>
            </a:r>
          </a:p>
          <a:p>
            <a:pPr marL="741363" lvl="1" indent="-284163">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Dose may be repeated at regular intervals until patient is calm</a:t>
            </a:r>
          </a:p>
          <a:p>
            <a:pPr lvl="2" eaLnBrk="0" hangingPunct="0">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Max dose: 10mg/d for elderly &amp; 20mg/d for youth</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3243094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Haloperidol Side Effects</a:t>
            </a:r>
          </a:p>
        </p:txBody>
      </p:sp>
      <p:sp>
        <p:nvSpPr>
          <p:cNvPr id="20482" name="Content Placeholder 2"/>
          <p:cNvSpPr>
            <a:spLocks noGrp="1"/>
          </p:cNvSpPr>
          <p:nvPr>
            <p:ph idx="1"/>
          </p:nvPr>
        </p:nvSpPr>
        <p:spPr>
          <a:xfrm>
            <a:off x="1461370" y="1467633"/>
            <a:ext cx="10121030" cy="4678363"/>
          </a:xfrm>
        </p:spPr>
        <p:txBody>
          <a:bodyPr/>
          <a:lstStyle/>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rPr>
              <a:t>Haloperidol side effects</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err="1">
                <a:solidFill>
                  <a:srgbClr val="000000"/>
                </a:solidFill>
              </a:rPr>
              <a:t>Extrapyramidal</a:t>
            </a:r>
            <a:r>
              <a:rPr lang="en-US" sz="2800" dirty="0">
                <a:solidFill>
                  <a:srgbClr val="000000"/>
                </a:solidFill>
              </a:rPr>
              <a:t> reactions (EPS)</a:t>
            </a:r>
            <a:r>
              <a:rPr lang="ar-SA" sz="2800" dirty="0">
                <a:solidFill>
                  <a:srgbClr val="000000"/>
                </a:solidFill>
              </a:rPr>
              <a:t>‏</a:t>
            </a:r>
            <a:endParaRPr lang="en-US" sz="2800" dirty="0">
              <a:solidFill>
                <a:srgbClr val="000000"/>
              </a:solidFill>
            </a:endParaRP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Very low rate of EPS with IV administration </a:t>
            </a:r>
            <a:r>
              <a:rPr lang="en-US" sz="2000" dirty="0">
                <a:solidFill>
                  <a:srgbClr val="000000"/>
                </a:solidFill>
              </a:rPr>
              <a:t>(</a:t>
            </a:r>
            <a:r>
              <a:rPr lang="en-US" sz="2000" dirty="0" err="1">
                <a:solidFill>
                  <a:srgbClr val="000000"/>
                </a:solidFill>
              </a:rPr>
              <a:t>Tesar</a:t>
            </a:r>
            <a:r>
              <a:rPr lang="en-US" sz="2000" dirty="0">
                <a:solidFill>
                  <a:srgbClr val="000000"/>
                </a:solidFill>
              </a:rPr>
              <a:t> GE et al 1985)</a:t>
            </a:r>
            <a:r>
              <a:rPr lang="ar-SA" sz="2000" dirty="0">
                <a:solidFill>
                  <a:srgbClr val="000000"/>
                </a:solidFill>
              </a:rPr>
              <a:t>‏</a:t>
            </a:r>
            <a:endParaRPr lang="en-US" sz="2000" dirty="0">
              <a:solidFill>
                <a:srgbClr val="000000"/>
              </a:solidFill>
            </a:endParaRPr>
          </a:p>
          <a:p>
            <a:pPr lvl="2">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Co-administration with lorazepam may further lower the incidence </a:t>
            </a:r>
            <a:r>
              <a:rPr lang="en-US" sz="2000" dirty="0">
                <a:solidFill>
                  <a:srgbClr val="000000"/>
                </a:solidFill>
              </a:rPr>
              <a:t>(</a:t>
            </a:r>
            <a:r>
              <a:rPr lang="en-US" sz="2000" dirty="0" err="1">
                <a:solidFill>
                  <a:srgbClr val="000000"/>
                </a:solidFill>
              </a:rPr>
              <a:t>Menza</a:t>
            </a:r>
            <a:r>
              <a:rPr lang="en-US" sz="2000" dirty="0">
                <a:solidFill>
                  <a:srgbClr val="000000"/>
                </a:solidFill>
              </a:rPr>
              <a:t> MA et al 1988)</a:t>
            </a:r>
            <a:r>
              <a:rPr lang="ar-SA" sz="2000" dirty="0">
                <a:solidFill>
                  <a:srgbClr val="000000"/>
                </a:solidFill>
              </a:rPr>
              <a:t>‏</a:t>
            </a:r>
            <a:endParaRPr lang="en-US" sz="2000" dirty="0">
              <a:solidFill>
                <a:srgbClr val="000000"/>
              </a:solidFill>
            </a:endParaRP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Hypotension</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Usually related to volume depletion</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148356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Haloperidol Side Effects</a:t>
            </a:r>
          </a:p>
        </p:txBody>
      </p:sp>
      <p:sp>
        <p:nvSpPr>
          <p:cNvPr id="20482" name="Content Placeholder 2"/>
          <p:cNvSpPr>
            <a:spLocks noGrp="1"/>
          </p:cNvSpPr>
          <p:nvPr>
            <p:ph idx="1"/>
          </p:nvPr>
        </p:nvSpPr>
        <p:spPr>
          <a:xfrm>
            <a:off x="609600" y="1447800"/>
            <a:ext cx="10972800" cy="4678363"/>
          </a:xfrm>
        </p:spPr>
        <p:txBody>
          <a:bodyPr/>
          <a:lstStyle/>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rPr>
              <a:t>Haloperidol side effects</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err="1">
                <a:solidFill>
                  <a:srgbClr val="000000"/>
                </a:solidFill>
              </a:rPr>
              <a:t>QTc</a:t>
            </a:r>
            <a:r>
              <a:rPr lang="en-US" sz="2800" dirty="0">
                <a:solidFill>
                  <a:srgbClr val="000000"/>
                </a:solidFill>
              </a:rPr>
              <a:t> prolongation</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Rare</a:t>
            </a:r>
          </a:p>
          <a:p>
            <a:pPr lvl="2">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Recommendations</a:t>
            </a:r>
          </a:p>
          <a:p>
            <a:pPr lvl="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Pretreatment determination of </a:t>
            </a:r>
            <a:r>
              <a:rPr lang="en-US" sz="2000" dirty="0" err="1">
                <a:solidFill>
                  <a:srgbClr val="000000"/>
                </a:solidFill>
              </a:rPr>
              <a:t>QTc</a:t>
            </a:r>
            <a:endParaRPr lang="en-US" sz="2000" dirty="0">
              <a:solidFill>
                <a:srgbClr val="000000"/>
              </a:solidFill>
            </a:endParaRPr>
          </a:p>
          <a:p>
            <a:pPr lvl="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Avoid other medications that may prolong </a:t>
            </a:r>
            <a:r>
              <a:rPr lang="en-US" sz="2000" dirty="0" err="1">
                <a:solidFill>
                  <a:srgbClr val="000000"/>
                </a:solidFill>
              </a:rPr>
              <a:t>QTc</a:t>
            </a:r>
            <a:endParaRPr lang="en-US" sz="2000" dirty="0">
              <a:solidFill>
                <a:srgbClr val="000000"/>
              </a:solidFill>
            </a:endParaRPr>
          </a:p>
          <a:p>
            <a:pPr lvl="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Monitor potassium and magnesium</a:t>
            </a:r>
          </a:p>
          <a:p>
            <a:pPr lvl="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Monitor </a:t>
            </a:r>
            <a:r>
              <a:rPr lang="en-US" sz="2000" dirty="0" err="1">
                <a:solidFill>
                  <a:srgbClr val="000000"/>
                </a:solidFill>
              </a:rPr>
              <a:t>QTc</a:t>
            </a:r>
            <a:r>
              <a:rPr lang="en-US" sz="2000" dirty="0">
                <a:solidFill>
                  <a:srgbClr val="000000"/>
                </a:solidFill>
              </a:rPr>
              <a:t> during treatment</a:t>
            </a:r>
          </a:p>
          <a:p>
            <a:pPr lvl="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Stop haloperidol if </a:t>
            </a:r>
            <a:r>
              <a:rPr lang="en-US" sz="2000" dirty="0" err="1">
                <a:solidFill>
                  <a:srgbClr val="000000"/>
                </a:solidFill>
              </a:rPr>
              <a:t>QTc</a:t>
            </a:r>
            <a:r>
              <a:rPr lang="en-US" sz="2000" dirty="0">
                <a:solidFill>
                  <a:srgbClr val="000000"/>
                </a:solidFill>
              </a:rPr>
              <a:t> &gt; 500 </a:t>
            </a:r>
            <a:r>
              <a:rPr lang="en-US" sz="2000" dirty="0" err="1">
                <a:solidFill>
                  <a:srgbClr val="000000"/>
                </a:solidFill>
              </a:rPr>
              <a:t>msec</a:t>
            </a:r>
            <a:r>
              <a:rPr lang="en-US" sz="2000" dirty="0">
                <a:solidFill>
                  <a:srgbClr val="000000"/>
                </a:solidFill>
              </a:rPr>
              <a:t> or if baseline </a:t>
            </a:r>
            <a:r>
              <a:rPr lang="en-US" sz="2000" dirty="0" err="1">
                <a:solidFill>
                  <a:srgbClr val="000000"/>
                </a:solidFill>
              </a:rPr>
              <a:t>QTc</a:t>
            </a:r>
            <a:r>
              <a:rPr lang="en-US" sz="2000" dirty="0">
                <a:solidFill>
                  <a:srgbClr val="000000"/>
                </a:solidFill>
              </a:rPr>
              <a:t> increases by more than 60 </a:t>
            </a:r>
            <a:r>
              <a:rPr lang="en-US" sz="2000" dirty="0" err="1">
                <a:solidFill>
                  <a:srgbClr val="000000"/>
                </a:solidFill>
              </a:rPr>
              <a:t>msec</a:t>
            </a:r>
            <a:endParaRPr lang="en-US" sz="2000" dirty="0">
              <a:solidFill>
                <a:srgbClr val="000000"/>
              </a:solidFill>
            </a:endParaRP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2088303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Atypical Antipsychotics</a:t>
            </a:r>
          </a:p>
        </p:txBody>
      </p:sp>
      <p:sp>
        <p:nvSpPr>
          <p:cNvPr id="20482" name="Content Placeholder 2"/>
          <p:cNvSpPr>
            <a:spLocks noGrp="1"/>
          </p:cNvSpPr>
          <p:nvPr>
            <p:ph idx="1"/>
          </p:nvPr>
        </p:nvSpPr>
        <p:spPr>
          <a:xfrm>
            <a:off x="609600" y="1447800"/>
            <a:ext cx="10972800" cy="4678363"/>
          </a:xfrm>
        </p:spPr>
        <p:txBody>
          <a:bodyPr/>
          <a:lstStyle/>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Atypical antipsychotics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Increasingly more randomized, prospective studies evaluating efficacy</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Use partially supported on the basis of clinical experience, case reports and small  case studies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Theoretical lower risk of </a:t>
            </a:r>
            <a:r>
              <a:rPr lang="en-US" sz="2400" dirty="0" err="1">
                <a:solidFill>
                  <a:srgbClr val="000000"/>
                </a:solidFill>
              </a:rPr>
              <a:t>extrapyramidal</a:t>
            </a:r>
            <a:r>
              <a:rPr lang="en-US" sz="2400" dirty="0">
                <a:solidFill>
                  <a:srgbClr val="000000"/>
                </a:solidFill>
              </a:rPr>
              <a:t> side effects</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Acute </a:t>
            </a:r>
            <a:r>
              <a:rPr lang="en-US" sz="2000" dirty="0" err="1">
                <a:solidFill>
                  <a:srgbClr val="000000"/>
                </a:solidFill>
              </a:rPr>
              <a:t>dystonic</a:t>
            </a:r>
            <a:r>
              <a:rPr lang="en-US" sz="2000" dirty="0">
                <a:solidFill>
                  <a:srgbClr val="000000"/>
                </a:solidFill>
              </a:rPr>
              <a:t> reactions</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Drug-induced parkinsonism</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solidFill>
                  <a:srgbClr val="000000"/>
                </a:solidFill>
              </a:rPr>
              <a:t>Akathisia</a:t>
            </a:r>
            <a:endParaRPr lang="en-US" sz="2000" dirty="0">
              <a:solidFill>
                <a:srgbClr val="000000"/>
              </a:solidFill>
            </a:endParaRP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Continued risk of </a:t>
            </a:r>
            <a:r>
              <a:rPr lang="en-US" sz="2400" dirty="0" err="1">
                <a:solidFill>
                  <a:srgbClr val="000000"/>
                </a:solidFill>
              </a:rPr>
              <a:t>QTc</a:t>
            </a:r>
            <a:r>
              <a:rPr lang="en-US" sz="2400" dirty="0">
                <a:solidFill>
                  <a:srgbClr val="000000"/>
                </a:solidFill>
              </a:rPr>
              <a:t> prolongation </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3923395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Atypical Antipsychotics</a:t>
            </a:r>
          </a:p>
        </p:txBody>
      </p:sp>
      <p:sp>
        <p:nvSpPr>
          <p:cNvPr id="20482" name="Content Placeholder 2"/>
          <p:cNvSpPr>
            <a:spLocks noGrp="1"/>
          </p:cNvSpPr>
          <p:nvPr>
            <p:ph idx="1"/>
          </p:nvPr>
        </p:nvSpPr>
        <p:spPr>
          <a:xfrm>
            <a:off x="609600" y="1447800"/>
            <a:ext cx="10972800" cy="4678363"/>
          </a:xfrm>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Atypical antipsychotics </a:t>
            </a:r>
            <a:r>
              <a:rPr lang="en-US" sz="2000" dirty="0">
                <a:solidFill>
                  <a:srgbClr val="000000"/>
                </a:solidFill>
              </a:rPr>
              <a:t>(continued)</a:t>
            </a:r>
            <a:r>
              <a:rPr lang="ar-SA" sz="2000" dirty="0">
                <a:solidFill>
                  <a:srgbClr val="000000"/>
                </a:solidFill>
              </a:rPr>
              <a:t>‏</a:t>
            </a:r>
            <a:endParaRPr lang="en-US" sz="2000" dirty="0">
              <a:solidFill>
                <a:srgbClr val="000000"/>
              </a:solidFill>
            </a:endParaRP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Quetiapine (Seroquel)</a:t>
            </a:r>
            <a:r>
              <a:rPr lang="ar-SA" sz="2400" dirty="0">
                <a:solidFill>
                  <a:srgbClr val="000000"/>
                </a:solidFill>
              </a:rPr>
              <a:t>‏</a:t>
            </a:r>
            <a:endParaRPr lang="en-US" sz="2400" dirty="0">
              <a:solidFill>
                <a:srgbClr val="000000"/>
              </a:solidFill>
            </a:endParaRPr>
          </a:p>
          <a:p>
            <a:pPr marL="1198563" lvl="2"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Better than placebo in randomized control study</a:t>
            </a:r>
          </a:p>
          <a:p>
            <a:pPr marL="1198563" lvl="2"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Only oral formulation</a:t>
            </a: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Dosage</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Starting dose 12.5mg-25mg </a:t>
            </a:r>
            <a:r>
              <a:rPr lang="en-US" sz="1800" dirty="0" err="1">
                <a:solidFill>
                  <a:srgbClr val="000000"/>
                </a:solidFill>
              </a:rPr>
              <a:t>qhs</a:t>
            </a:r>
            <a:r>
              <a:rPr lang="en-US" sz="1800" dirty="0">
                <a:solidFill>
                  <a:srgbClr val="000000"/>
                </a:solidFill>
              </a:rPr>
              <a:t> and titrate to effect</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Can also use 12.5mg-25mg q6h prn</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Aripiprazole (</a:t>
            </a:r>
            <a:r>
              <a:rPr lang="en-US" sz="2400" dirty="0" err="1">
                <a:solidFill>
                  <a:srgbClr val="000000"/>
                </a:solidFill>
              </a:rPr>
              <a:t>Abilify</a:t>
            </a:r>
            <a:r>
              <a:rPr lang="en-US" sz="2400" dirty="0">
                <a:solidFill>
                  <a:srgbClr val="000000"/>
                </a:solidFill>
              </a:rPr>
              <a:t>)</a:t>
            </a:r>
            <a:r>
              <a:rPr lang="ar-SA" sz="2400" dirty="0">
                <a:solidFill>
                  <a:srgbClr val="000000"/>
                </a:solidFill>
              </a:rPr>
              <a:t>‏</a:t>
            </a:r>
            <a:endParaRPr lang="en-US" sz="2400" dirty="0">
              <a:solidFill>
                <a:srgbClr val="000000"/>
              </a:solidFill>
            </a:endParaRP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No randomized prospective studies available</a:t>
            </a: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Multiple formulations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Oral tablet, oral tablet (disintegrating), oral solution, and intramuscular</a:t>
            </a:r>
          </a:p>
          <a:p>
            <a:pPr marL="1198563" lvl="2" indent="-284163">
              <a:lnSpc>
                <a:spcPct val="80000"/>
              </a:lnSpc>
              <a:spcBef>
                <a:spcPts val="5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solidFill>
                  <a:srgbClr val="000000"/>
                </a:solidFill>
              </a:rPr>
              <a:t>Maybe lower risk of </a:t>
            </a:r>
            <a:r>
              <a:rPr lang="en-US" sz="2200" dirty="0" err="1">
                <a:solidFill>
                  <a:srgbClr val="000000"/>
                </a:solidFill>
              </a:rPr>
              <a:t>QTc</a:t>
            </a:r>
            <a:r>
              <a:rPr lang="en-US" sz="2200" dirty="0">
                <a:solidFill>
                  <a:srgbClr val="000000"/>
                </a:solidFill>
              </a:rPr>
              <a:t> prolongation</a:t>
            </a:r>
          </a:p>
          <a:p>
            <a:pPr marL="1198563" lvl="2" indent="-284163">
              <a:lnSpc>
                <a:spcPct val="80000"/>
              </a:lnSpc>
              <a:spcBef>
                <a:spcPts val="5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solidFill>
                  <a:srgbClr val="000000"/>
                </a:solidFill>
              </a:rPr>
              <a:t>Dosage</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t>
            </a:r>
          </a:p>
          <a:p>
            <a:pPr lvl="2">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2755853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Atypical Antipsychotics</a:t>
            </a:r>
          </a:p>
        </p:txBody>
      </p:sp>
      <p:sp>
        <p:nvSpPr>
          <p:cNvPr id="20482" name="Content Placeholder 2"/>
          <p:cNvSpPr>
            <a:spLocks noGrp="1"/>
          </p:cNvSpPr>
          <p:nvPr>
            <p:ph idx="1"/>
          </p:nvPr>
        </p:nvSpPr>
        <p:spPr>
          <a:xfrm>
            <a:off x="609600" y="1447800"/>
            <a:ext cx="10972800" cy="4678363"/>
          </a:xfrm>
        </p:spPr>
        <p:txBody>
          <a:bodyPr/>
          <a:lstStyle/>
          <a:p>
            <a:pPr marL="341313" indent="-34131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Atypical antipsychotic (continued)</a:t>
            </a:r>
            <a:r>
              <a:rPr lang="ar-SA" dirty="0">
                <a:solidFill>
                  <a:srgbClr val="000000"/>
                </a:solidFill>
              </a:rPr>
              <a:t>‏</a:t>
            </a:r>
            <a:endParaRPr lang="en-US" dirty="0">
              <a:solidFill>
                <a:srgbClr val="000000"/>
              </a:solidFill>
            </a:endParaRPr>
          </a:p>
          <a:p>
            <a:pPr marL="741363" lvl="1"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rgbClr val="000000"/>
                </a:solidFill>
              </a:rPr>
              <a:t>Risperidone</a:t>
            </a:r>
            <a:r>
              <a:rPr lang="en-US" dirty="0">
                <a:solidFill>
                  <a:srgbClr val="000000"/>
                </a:solidFill>
              </a:rPr>
              <a:t> (</a:t>
            </a:r>
            <a:r>
              <a:rPr lang="en-US" dirty="0" err="1">
                <a:solidFill>
                  <a:srgbClr val="000000"/>
                </a:solidFill>
              </a:rPr>
              <a:t>Risperdal</a:t>
            </a:r>
            <a:r>
              <a:rPr lang="en-US" dirty="0">
                <a:solidFill>
                  <a:srgbClr val="000000"/>
                </a:solidFill>
              </a:rPr>
              <a:t>)</a:t>
            </a:r>
            <a:r>
              <a:rPr lang="ar-SA" dirty="0">
                <a:solidFill>
                  <a:srgbClr val="000000"/>
                </a:solidFill>
              </a:rPr>
              <a:t>‏</a:t>
            </a:r>
            <a:endParaRPr lang="en-US" dirty="0">
              <a:solidFill>
                <a:srgbClr val="000000"/>
              </a:solidFill>
            </a:endParaRP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Has been found in small randomized trials to match </a:t>
            </a:r>
            <a:r>
              <a:rPr lang="en-US" dirty="0" err="1">
                <a:solidFill>
                  <a:srgbClr val="000000"/>
                </a:solidFill>
              </a:rPr>
              <a:t>Haldol</a:t>
            </a:r>
            <a:r>
              <a:rPr lang="en-US" dirty="0">
                <a:solidFill>
                  <a:srgbClr val="000000"/>
                </a:solidFill>
              </a:rPr>
              <a:t>, </a:t>
            </a:r>
            <a:r>
              <a:rPr lang="en-US" dirty="0" err="1">
                <a:solidFill>
                  <a:srgbClr val="000000"/>
                </a:solidFill>
              </a:rPr>
              <a:t>Olanzapine</a:t>
            </a:r>
            <a:r>
              <a:rPr lang="en-US" dirty="0">
                <a:solidFill>
                  <a:srgbClr val="000000"/>
                </a:solidFill>
              </a:rPr>
              <a:t> in efficacy</a:t>
            </a:r>
          </a:p>
          <a:p>
            <a:pPr marL="1198563" lvl="2"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Multiple formulations</a:t>
            </a:r>
          </a:p>
          <a:p>
            <a:pPr lvl="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Oral tablet, oral tablet (disintegrating), oral solution, and long-acting </a:t>
            </a:r>
            <a:r>
              <a:rPr lang="en-US" sz="1800" dirty="0" err="1">
                <a:solidFill>
                  <a:srgbClr val="000000"/>
                </a:solidFill>
              </a:rPr>
              <a:t>decanoate</a:t>
            </a:r>
            <a:endParaRPr lang="en-US" sz="1800" dirty="0">
              <a:solidFill>
                <a:srgbClr val="000000"/>
              </a:solidFill>
            </a:endParaRPr>
          </a:p>
          <a:p>
            <a:pPr marL="1198563" lvl="2"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Dosage</a:t>
            </a:r>
          </a:p>
          <a:p>
            <a:pPr lvl="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Starting dose 0.25mg-0.5mg/day scheduled</a:t>
            </a:r>
          </a:p>
          <a:p>
            <a:pPr lvl="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Can also use 0.25-0.5mg q6h </a:t>
            </a:r>
            <a:r>
              <a:rPr lang="en-US" sz="1800" dirty="0" err="1">
                <a:solidFill>
                  <a:srgbClr val="000000"/>
                </a:solidFill>
              </a:rPr>
              <a:t>prn</a:t>
            </a:r>
            <a:r>
              <a:rPr lang="en-US" sz="1800" dirty="0">
                <a:solidFill>
                  <a:srgbClr val="000000"/>
                </a:solidFill>
              </a:rPr>
              <a:t> agitation</a:t>
            </a:r>
          </a:p>
          <a:p>
            <a:pPr lvl="3">
              <a:lnSpc>
                <a:spcPct val="80000"/>
              </a:lnSpc>
              <a:spcBef>
                <a:spcPts val="4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Usually no more than 2mg/day required</a:t>
            </a:r>
          </a:p>
          <a:p>
            <a:pPr marL="741363" lvl="1"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solidFill>
                  <a:srgbClr val="000000"/>
                </a:solidFill>
              </a:rPr>
              <a:t>Ziprasidone</a:t>
            </a:r>
            <a:r>
              <a:rPr lang="en-US" dirty="0">
                <a:solidFill>
                  <a:srgbClr val="000000"/>
                </a:solidFill>
              </a:rPr>
              <a:t> (</a:t>
            </a:r>
            <a:r>
              <a:rPr lang="en-US" dirty="0" err="1">
                <a:solidFill>
                  <a:srgbClr val="000000"/>
                </a:solidFill>
              </a:rPr>
              <a:t>Geodon</a:t>
            </a:r>
            <a:r>
              <a:rPr lang="en-US" dirty="0">
                <a:solidFill>
                  <a:srgbClr val="000000"/>
                </a:solidFill>
              </a:rPr>
              <a:t>)</a:t>
            </a:r>
            <a:r>
              <a:rPr lang="ar-SA" dirty="0">
                <a:solidFill>
                  <a:srgbClr val="000000"/>
                </a:solidFill>
              </a:rPr>
              <a:t>‏</a:t>
            </a:r>
            <a:endParaRPr lang="en-US" dirty="0">
              <a:solidFill>
                <a:srgbClr val="000000"/>
              </a:solidFill>
            </a:endParaRP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No randomized prospective studies available</a:t>
            </a:r>
          </a:p>
          <a:p>
            <a:pPr marL="1198563" lvl="2"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Intramuscular route available</a:t>
            </a:r>
          </a:p>
          <a:p>
            <a:pPr marL="1198563" lvl="2" indent="-28416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Dosage</a:t>
            </a:r>
          </a:p>
          <a:p>
            <a:pPr lvl="3">
              <a:lnSpc>
                <a:spcPct val="80000"/>
              </a:lnSpc>
              <a:spcBef>
                <a:spcPts val="3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20 mg IM/6 hours but maximum 40mg IM/24 hours</a:t>
            </a: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2276046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Atypical Antipsychotics</a:t>
            </a:r>
          </a:p>
        </p:txBody>
      </p:sp>
      <p:sp>
        <p:nvSpPr>
          <p:cNvPr id="20482" name="Content Placeholder 2"/>
          <p:cNvSpPr>
            <a:spLocks noGrp="1"/>
          </p:cNvSpPr>
          <p:nvPr>
            <p:ph idx="1"/>
          </p:nvPr>
        </p:nvSpPr>
        <p:spPr>
          <a:xfrm>
            <a:off x="609600" y="1447800"/>
            <a:ext cx="10972800" cy="4678363"/>
          </a:xfrm>
        </p:spPr>
        <p:txBody>
          <a:bodyPr/>
          <a:lstStyle/>
          <a:p>
            <a:pPr marL="341313" indent="-34131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Atypical antipsychotics </a:t>
            </a:r>
            <a:r>
              <a:rPr lang="en-US" sz="2000" dirty="0">
                <a:solidFill>
                  <a:srgbClr val="000000"/>
                </a:solidFill>
              </a:rPr>
              <a:t>(continued)</a:t>
            </a:r>
            <a:r>
              <a:rPr lang="ar-SA" sz="2000" dirty="0">
                <a:solidFill>
                  <a:srgbClr val="000000"/>
                </a:solidFill>
              </a:rPr>
              <a:t>‏</a:t>
            </a:r>
            <a:endParaRPr lang="en-US" sz="2000" dirty="0">
              <a:solidFill>
                <a:srgbClr val="000000"/>
              </a:solidFill>
            </a:endParaRP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Olanzapine</a:t>
            </a:r>
            <a:r>
              <a:rPr lang="en-US" sz="2400" dirty="0">
                <a:solidFill>
                  <a:srgbClr val="000000"/>
                </a:solidFill>
              </a:rPr>
              <a:t> (</a:t>
            </a:r>
            <a:r>
              <a:rPr lang="en-US" sz="2400" dirty="0" err="1">
                <a:solidFill>
                  <a:srgbClr val="000000"/>
                </a:solidFill>
              </a:rPr>
              <a:t>Zyprexa</a:t>
            </a:r>
            <a:r>
              <a:rPr lang="en-US" sz="2400" dirty="0">
                <a:solidFill>
                  <a:srgbClr val="000000"/>
                </a:solidFill>
              </a:rPr>
              <a:t> and </a:t>
            </a:r>
            <a:r>
              <a:rPr lang="en-US" sz="2400" dirty="0" err="1">
                <a:solidFill>
                  <a:srgbClr val="000000"/>
                </a:solidFill>
              </a:rPr>
              <a:t>Zydis</a:t>
            </a:r>
            <a:r>
              <a:rPr lang="en-US" sz="2400" dirty="0">
                <a:solidFill>
                  <a:srgbClr val="000000"/>
                </a:solidFill>
              </a:rPr>
              <a:t>)</a:t>
            </a:r>
            <a:r>
              <a:rPr lang="ar-SA" sz="2400" dirty="0">
                <a:solidFill>
                  <a:srgbClr val="000000"/>
                </a:solidFill>
              </a:rPr>
              <a:t>‏</a:t>
            </a:r>
            <a:endParaRPr lang="en-US" sz="2400" dirty="0">
              <a:solidFill>
                <a:srgbClr val="000000"/>
              </a:solidFill>
            </a:endParaRPr>
          </a:p>
          <a:p>
            <a:pPr marL="1198563" lvl="2"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Small prospective, randomized-control studies show efficacy matching </a:t>
            </a:r>
            <a:r>
              <a:rPr lang="en-US" sz="2000" dirty="0" err="1">
                <a:solidFill>
                  <a:srgbClr val="000000"/>
                </a:solidFill>
              </a:rPr>
              <a:t>Haldol</a:t>
            </a:r>
            <a:endParaRPr lang="en-US" sz="2000" dirty="0">
              <a:solidFill>
                <a:srgbClr val="000000"/>
              </a:solidFill>
            </a:endParaRP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Multiple formulations</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Oral tablet, oral tablet (disintegrating), oral solution, and intramuscular</a:t>
            </a:r>
          </a:p>
          <a:p>
            <a:pPr marL="1198563" lvl="2" indent="-284163">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Dosage</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Starting dose 2.5mg-5mg </a:t>
            </a:r>
            <a:r>
              <a:rPr lang="en-US" sz="1800" dirty="0" err="1">
                <a:solidFill>
                  <a:srgbClr val="000000"/>
                </a:solidFill>
              </a:rPr>
              <a:t>qhs</a:t>
            </a:r>
            <a:endParaRPr lang="en-US" sz="1800" dirty="0">
              <a:solidFill>
                <a:srgbClr val="000000"/>
              </a:solidFill>
            </a:endParaRP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Can use 2.5-5mg 6h </a:t>
            </a:r>
            <a:r>
              <a:rPr lang="en-US" sz="1800" dirty="0" err="1">
                <a:solidFill>
                  <a:srgbClr val="000000"/>
                </a:solidFill>
              </a:rPr>
              <a:t>prn</a:t>
            </a:r>
            <a:r>
              <a:rPr lang="en-US" sz="1800" dirty="0">
                <a:solidFill>
                  <a:srgbClr val="000000"/>
                </a:solidFill>
              </a:rPr>
              <a:t> agitation</a:t>
            </a:r>
          </a:p>
          <a:p>
            <a:pPr lvl="3">
              <a:lnSpc>
                <a:spcPct val="80000"/>
              </a:lnSpc>
              <a:spcBef>
                <a:spcPts val="45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rgbClr val="000000"/>
                </a:solidFill>
              </a:rPr>
              <a:t>Usually no more than 10mg/day required</a:t>
            </a: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284088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Treatment: Other Agents</a:t>
            </a:r>
          </a:p>
        </p:txBody>
      </p:sp>
      <p:sp>
        <p:nvSpPr>
          <p:cNvPr id="20482" name="Content Placeholder 2"/>
          <p:cNvSpPr>
            <a:spLocks noGrp="1"/>
          </p:cNvSpPr>
          <p:nvPr>
            <p:ph idx="1"/>
          </p:nvPr>
        </p:nvSpPr>
        <p:spPr>
          <a:xfrm>
            <a:off x="609600" y="1447800"/>
            <a:ext cx="10972800" cy="4678363"/>
          </a:xfrm>
        </p:spPr>
        <p:txBody>
          <a:bodyPr/>
          <a:lstStyle/>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Cholinesterase inhibitors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rPr>
              <a:t>Physostigmine</a:t>
            </a:r>
            <a:endParaRPr lang="en-US" sz="2400" dirty="0">
              <a:solidFill>
                <a:srgbClr val="000000"/>
              </a:solidFill>
            </a:endParaRP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Diagnostic tool for </a:t>
            </a:r>
            <a:r>
              <a:rPr lang="en-US" sz="2000" dirty="0" err="1">
                <a:solidFill>
                  <a:srgbClr val="000000"/>
                </a:solidFill>
              </a:rPr>
              <a:t>anticholinergic</a:t>
            </a:r>
            <a:r>
              <a:rPr lang="en-US" sz="2000" dirty="0">
                <a:solidFill>
                  <a:srgbClr val="000000"/>
                </a:solidFill>
              </a:rPr>
              <a:t> toxicity</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Rarely needed for treatment</a:t>
            </a:r>
          </a:p>
          <a:p>
            <a:pPr lvl="2">
              <a:lnSpc>
                <a:spcPct val="80000"/>
              </a:lnSpc>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0000"/>
                </a:solidFill>
              </a:rPr>
              <a:t>Usual dose 0.16 mg to 2 mg or 3 mg/hour IV</a:t>
            </a:r>
          </a:p>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Benzodiazepines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Most appropriate for alcohol or sedative-hypnotic withdrawal</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Potential adjunct to high potency antipsychotics</a:t>
            </a:r>
          </a:p>
          <a:p>
            <a:pPr marL="741363" lvl="1" indent="-284163">
              <a:lnSpc>
                <a:spcPct val="80000"/>
              </a:lnSpc>
              <a:spcBef>
                <a:spcPts val="6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Can worsen confusion</a:t>
            </a:r>
          </a:p>
          <a:p>
            <a:pPr marL="341313" indent="-341313">
              <a:lnSpc>
                <a:spcPct val="80000"/>
              </a:lnSpc>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Vitamins </a:t>
            </a:r>
          </a:p>
          <a:p>
            <a:pPr marL="398463" lvl="1" indent="0">
              <a:lnSpc>
                <a:spcPct val="80000"/>
              </a:lnSpc>
              <a:spcBef>
                <a:spcPts val="7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  B  vitamins </a:t>
            </a:r>
          </a:p>
          <a:p>
            <a:pPr marL="398463" lvl="1" indent="0">
              <a:lnSpc>
                <a:spcPct val="80000"/>
              </a:lnSpc>
              <a:spcBef>
                <a:spcPts val="7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  Nicotinamide</a:t>
            </a:r>
          </a:p>
          <a:p>
            <a:pPr marL="457200" lvl="1" indent="0">
              <a:lnSpc>
                <a:spcPct val="80000"/>
              </a:lnSpc>
              <a:spcBef>
                <a:spcPts val="6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rgbClr val="000000"/>
              </a:solidFill>
            </a:endParaRPr>
          </a:p>
          <a:p>
            <a:pPr lvl="2">
              <a:spcBef>
                <a:spcPts val="45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857706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algn="ctr"/>
            <a:r>
              <a:rPr lang="en-US" dirty="0">
                <a:ea typeface="ＭＳ Ｐゴシック" pitchFamily="34" charset="-128"/>
              </a:rPr>
              <a:t>Treatment: Other Agents</a:t>
            </a:r>
          </a:p>
        </p:txBody>
      </p:sp>
      <p:sp>
        <p:nvSpPr>
          <p:cNvPr id="103426" name="Content Placeholder 2"/>
          <p:cNvSpPr>
            <a:spLocks noGrp="1"/>
          </p:cNvSpPr>
          <p:nvPr>
            <p:ph idx="1"/>
          </p:nvPr>
        </p:nvSpPr>
        <p:spPr>
          <a:xfrm>
            <a:off x="609601" y="1295400"/>
            <a:ext cx="10970684" cy="4829175"/>
          </a:xfrm>
        </p:spPr>
        <p:txBody>
          <a:bodyPr/>
          <a:lstStyle/>
          <a:p>
            <a:r>
              <a:rPr lang="en-US" sz="2800" dirty="0" err="1">
                <a:solidFill>
                  <a:schemeClr val="tx1"/>
                </a:solidFill>
                <a:ea typeface="ＭＳ Ｐゴシック" pitchFamily="34" charset="-128"/>
                <a:cs typeface="Arial" pitchFamily="34" charset="0"/>
              </a:rPr>
              <a:t>Dexmedetomidine</a:t>
            </a:r>
            <a:endParaRPr lang="en-US" sz="2800" dirty="0">
              <a:solidFill>
                <a:schemeClr val="tx1"/>
              </a:solidFill>
              <a:ea typeface="ＭＳ Ｐゴシック" pitchFamily="34" charset="-128"/>
              <a:cs typeface="Arial" pitchFamily="34" charset="0"/>
            </a:endParaRPr>
          </a:p>
          <a:p>
            <a:pPr lvl="1"/>
            <a:r>
              <a:rPr lang="en-US" sz="2400" dirty="0">
                <a:solidFill>
                  <a:schemeClr val="tx1"/>
                </a:solidFill>
                <a:ea typeface="ＭＳ Ｐゴシック" pitchFamily="34" charset="-128"/>
              </a:rPr>
              <a:t>Selective alpha-2 agonist</a:t>
            </a:r>
          </a:p>
          <a:p>
            <a:pPr lvl="1"/>
            <a:r>
              <a:rPr lang="en-US" sz="2400" dirty="0">
                <a:solidFill>
                  <a:schemeClr val="tx1"/>
                </a:solidFill>
                <a:ea typeface="ＭＳ Ｐゴシック" pitchFamily="34" charset="-128"/>
              </a:rPr>
              <a:t>Approved for short-term use (&lt;24 hours) in patients initially receiving mechanical ventilation</a:t>
            </a:r>
          </a:p>
          <a:p>
            <a:pPr lvl="2"/>
            <a:r>
              <a:rPr lang="en-US" sz="2000" dirty="0">
                <a:solidFill>
                  <a:schemeClr val="tx1"/>
                </a:solidFill>
                <a:ea typeface="ＭＳ Ｐゴシック" pitchFamily="34" charset="-128"/>
              </a:rPr>
              <a:t>Has been shown to help with ventilator weaning (Ricker et al 2009; Reade et al 2009) and be associated with less incident of delirium as compared with other sedative agents</a:t>
            </a:r>
          </a:p>
          <a:p>
            <a:pPr lvl="1"/>
            <a:r>
              <a:rPr lang="en-US" sz="2400" dirty="0">
                <a:solidFill>
                  <a:schemeClr val="tx1"/>
                </a:solidFill>
                <a:ea typeface="ＭＳ Ｐゴシック" pitchFamily="34" charset="-128"/>
              </a:rPr>
              <a:t>Not well studied as an agent for long-term administration</a:t>
            </a:r>
          </a:p>
          <a:p>
            <a:pPr lvl="1"/>
            <a:r>
              <a:rPr lang="en-US" sz="2400" dirty="0">
                <a:solidFill>
                  <a:schemeClr val="tx1"/>
                </a:solidFill>
                <a:ea typeface="ＭＳ Ｐゴシック" pitchFamily="34" charset="-128"/>
              </a:rPr>
              <a:t>Side effects</a:t>
            </a:r>
          </a:p>
          <a:p>
            <a:pPr lvl="2">
              <a:buClrTx/>
              <a:buSzTx/>
            </a:pPr>
            <a:r>
              <a:rPr lang="en-US" sz="2000" dirty="0">
                <a:solidFill>
                  <a:schemeClr val="tx1"/>
                </a:solidFill>
                <a:ea typeface="ＭＳ Ｐゴシック" pitchFamily="34" charset="-128"/>
              </a:rPr>
              <a:t>Bradycardia</a:t>
            </a:r>
          </a:p>
          <a:p>
            <a:pPr lvl="2">
              <a:buClrTx/>
              <a:buSzTx/>
            </a:pPr>
            <a:r>
              <a:rPr lang="en-US" sz="2000" dirty="0">
                <a:solidFill>
                  <a:schemeClr val="tx1"/>
                </a:solidFill>
                <a:ea typeface="ＭＳ Ｐゴシック" pitchFamily="34" charset="-128"/>
              </a:rPr>
              <a:t>Hypotension (especially with hypovolemia)</a:t>
            </a:r>
          </a:p>
          <a:p>
            <a:pPr lvl="2">
              <a:buClrTx/>
              <a:buSzTx/>
            </a:pPr>
            <a:r>
              <a:rPr lang="en-US" sz="2000" dirty="0">
                <a:solidFill>
                  <a:schemeClr val="tx1"/>
                </a:solidFill>
                <a:ea typeface="ＭＳ Ｐゴシック" pitchFamily="34" charset="-128"/>
              </a:rPr>
              <a:t>Sedation</a:t>
            </a:r>
            <a:endParaRPr lang="en-US" dirty="0">
              <a:solidFill>
                <a:schemeClr val="tx1"/>
              </a:solidFill>
              <a:ea typeface="ＭＳ Ｐゴシック" pitchFamily="34" charset="-128"/>
            </a:endParaRPr>
          </a:p>
          <a:p>
            <a:pPr lvl="1">
              <a:buClrTx/>
              <a:buSzTx/>
              <a:buFont typeface="Arial" pitchFamily="34" charset="0"/>
              <a:buChar char="•"/>
            </a:pPr>
            <a:endParaRPr lang="en-US" dirty="0">
              <a:solidFill>
                <a:schemeClr val="tx1"/>
              </a:solidFill>
              <a:ea typeface="ＭＳ Ｐゴシック" pitchFamily="34" charset="-128"/>
            </a:endParaRPr>
          </a:p>
          <a:p>
            <a:pPr lvl="2"/>
            <a:endParaRPr lang="en-US" dirty="0">
              <a:solidFill>
                <a:schemeClr val="tx1"/>
              </a:solidFill>
              <a:ea typeface="ＭＳ Ｐゴシック" pitchFamily="34" charset="-128"/>
            </a:endParaRPr>
          </a:p>
          <a:p>
            <a:pPr lvl="2"/>
            <a:endParaRPr lang="en-US" dirty="0">
              <a:solidFill>
                <a:schemeClr val="tx1"/>
              </a:solidFill>
              <a:ea typeface="ＭＳ Ｐゴシック" pitchFamily="34" charset="-128"/>
            </a:endParaRPr>
          </a:p>
          <a:p>
            <a:pPr lvl="1"/>
            <a:endParaRPr lang="en-US" dirty="0">
              <a:solidFill>
                <a:schemeClr val="tx1"/>
              </a:solidFill>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259664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6400" y="457200"/>
            <a:ext cx="11480800" cy="11430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t>DSM 5 Criteria</a:t>
            </a:r>
          </a:p>
        </p:txBody>
      </p:sp>
      <p:sp>
        <p:nvSpPr>
          <p:cNvPr id="5123" name="Rectangle 3"/>
          <p:cNvSpPr>
            <a:spLocks noGrp="1" noChangeArrowheads="1"/>
          </p:cNvSpPr>
          <p:nvPr>
            <p:ph idx="1"/>
          </p:nvPr>
        </p:nvSpPr>
        <p:spPr/>
        <p:txBody>
          <a:bodyPr/>
          <a:lstStyle/>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Classification of delirium</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Delirium due to another medical condition</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Substance intoxication delirium</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Substance withdrawal delirium</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Delirium due to multiple etiologies</a:t>
            </a:r>
          </a:p>
          <a:p>
            <a:pPr marL="741363" lvl="1" indent="-28416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Medication induced delirium</a:t>
            </a:r>
          </a:p>
          <a:p>
            <a:pPr marL="0" indent="0">
              <a:spcBef>
                <a:spcPts val="7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B08C68DF-A96A-4612-8A28-A42D5BDEE629}" type="slidenum">
              <a:rPr lang="en-US" smtClean="0"/>
              <a:pPr>
                <a:defRPr/>
              </a:pPr>
              <a:t>5</a:t>
            </a:fld>
            <a:endParaRPr lang="en-US" dirty="0"/>
          </a:p>
        </p:txBody>
      </p:sp>
    </p:spTree>
    <p:extLst>
      <p:ext uri="{BB962C8B-B14F-4D97-AF65-F5344CB8AC3E}">
        <p14:creationId xmlns:p14="http://schemas.microsoft.com/office/powerpoint/2010/main" val="2977835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dirty="0">
                <a:ea typeface="ＭＳ Ｐゴシック" pitchFamily="34" charset="-128"/>
              </a:rPr>
              <a:t>Screening and Prevention of Delirium</a:t>
            </a:r>
          </a:p>
        </p:txBody>
      </p:sp>
      <p:sp>
        <p:nvSpPr>
          <p:cNvPr id="105474" name="Content Placeholder 2"/>
          <p:cNvSpPr>
            <a:spLocks noGrp="1"/>
          </p:cNvSpPr>
          <p:nvPr>
            <p:ph idx="1"/>
          </p:nvPr>
        </p:nvSpPr>
        <p:spPr/>
        <p:txBody>
          <a:bodyPr/>
          <a:lstStyle/>
          <a:p>
            <a:r>
              <a:rPr lang="en-US" dirty="0">
                <a:ea typeface="ＭＳ Ｐゴシック" pitchFamily="34" charset="-128"/>
              </a:rPr>
              <a:t>More focus recently on better detection and prevention of delirium</a:t>
            </a:r>
          </a:p>
          <a:p>
            <a:r>
              <a:rPr lang="en-US" dirty="0">
                <a:ea typeface="ＭＳ Ｐゴシック" pitchFamily="34" charset="-128"/>
              </a:rPr>
              <a:t>UK NICE guidelines for delirium have evidence based recommendations</a:t>
            </a:r>
          </a:p>
          <a:p>
            <a:pPr lvl="1"/>
            <a:r>
              <a:rPr lang="en-US" dirty="0"/>
              <a:t>Use CAM or CAM-ICU for delirium screening</a:t>
            </a:r>
          </a:p>
          <a:p>
            <a:pPr lvl="1"/>
            <a:r>
              <a:rPr lang="en-US" dirty="0"/>
              <a:t>13 specific guidelines to prevent delirium</a:t>
            </a:r>
          </a:p>
          <a:p>
            <a:pPr lvl="1"/>
            <a:r>
              <a:rPr lang="en-US" dirty="0"/>
              <a:t>Entire guideline available</a:t>
            </a:r>
          </a:p>
        </p:txBody>
      </p:sp>
      <p:pic>
        <p:nvPicPr>
          <p:cNvPr id="3" name="Picture 2"/>
          <p:cNvPicPr>
            <a:picLocks noChangeAspect="1"/>
          </p:cNvPicPr>
          <p:nvPr/>
        </p:nvPicPr>
        <p:blipFill>
          <a:blip r:embed="rId3"/>
          <a:stretch>
            <a:fillRect/>
          </a:stretch>
        </p:blipFill>
        <p:spPr>
          <a:xfrm>
            <a:off x="5606898" y="3897086"/>
            <a:ext cx="4550834" cy="1872343"/>
          </a:xfrm>
          <a:prstGeom prst="rect">
            <a:avLst/>
          </a:prstGeom>
        </p:spPr>
      </p:pic>
    </p:spTree>
    <p:extLst>
      <p:ext uri="{BB962C8B-B14F-4D97-AF65-F5344CB8AC3E}">
        <p14:creationId xmlns:p14="http://schemas.microsoft.com/office/powerpoint/2010/main" val="1361565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09600" y="381000"/>
            <a:ext cx="10668000" cy="1143000"/>
          </a:xfrm>
        </p:spPr>
        <p:txBody>
          <a:bodyPr/>
          <a:lstStyle/>
          <a:p>
            <a:r>
              <a:rPr lang="en-US">
                <a:ea typeface="ＭＳ Ｐゴシック" pitchFamily="34" charset="-128"/>
              </a:rPr>
              <a:t>Confusion Assessment Method (CAM)</a:t>
            </a:r>
          </a:p>
        </p:txBody>
      </p:sp>
      <p:sp>
        <p:nvSpPr>
          <p:cNvPr id="10243" name="Rectangle 3"/>
          <p:cNvSpPr>
            <a:spLocks noGrp="1" noChangeArrowheads="1"/>
          </p:cNvSpPr>
          <p:nvPr>
            <p:ph idx="1"/>
          </p:nvPr>
        </p:nvSpPr>
        <p:spPr>
          <a:xfrm>
            <a:off x="508000" y="1600200"/>
            <a:ext cx="10769600" cy="4495800"/>
          </a:xfrm>
        </p:spPr>
        <p:txBody>
          <a:bodyPr/>
          <a:lstStyle/>
          <a:p>
            <a:pPr marL="0" indent="0">
              <a:buFont typeface="Arial" charset="0"/>
              <a:buNone/>
              <a:defRPr/>
            </a:pPr>
            <a:r>
              <a:rPr lang="en-US" altLang="en-US" sz="2800" dirty="0"/>
              <a:t>-A tool to screen for delirium</a:t>
            </a:r>
          </a:p>
          <a:p>
            <a:pPr marL="0" indent="0">
              <a:buFont typeface="Arial" charset="0"/>
              <a:buNone/>
              <a:defRPr/>
            </a:pPr>
            <a:r>
              <a:rPr lang="en-US" altLang="en-US" sz="2400" u="sng" dirty="0"/>
              <a:t>Features</a:t>
            </a:r>
          </a:p>
          <a:p>
            <a:pPr marL="514350" indent="-514350">
              <a:buFont typeface="+mj-lt"/>
              <a:buAutoNum type="arabicPeriod"/>
              <a:defRPr/>
            </a:pPr>
            <a:r>
              <a:rPr lang="en-US" altLang="en-US" sz="2400" dirty="0"/>
              <a:t>Acute change in mental status with a fluctuating course</a:t>
            </a:r>
          </a:p>
          <a:p>
            <a:pPr marL="514350" indent="-514350">
              <a:buFont typeface="+mj-lt"/>
              <a:buAutoNum type="arabicPeriod"/>
              <a:defRPr/>
            </a:pPr>
            <a:r>
              <a:rPr lang="en-US" altLang="en-US" sz="2400" dirty="0"/>
              <a:t>Inattention</a:t>
            </a:r>
          </a:p>
          <a:p>
            <a:pPr marL="514350" indent="-514350">
              <a:buFont typeface="+mj-lt"/>
              <a:buAutoNum type="arabicPeriod"/>
              <a:defRPr/>
            </a:pPr>
            <a:r>
              <a:rPr lang="en-US" altLang="en-US" sz="2400" dirty="0"/>
              <a:t>Disorganized thinking</a:t>
            </a:r>
          </a:p>
          <a:p>
            <a:pPr marL="514350" indent="-514350">
              <a:buFont typeface="+mj-lt"/>
              <a:buAutoNum type="arabicPeriod"/>
              <a:defRPr/>
            </a:pPr>
            <a:r>
              <a:rPr lang="en-US" altLang="en-US" sz="2400" dirty="0"/>
              <a:t>Altered level of consciousness</a:t>
            </a:r>
          </a:p>
          <a:p>
            <a:pPr marL="0" indent="0">
              <a:buFont typeface="Arial" charset="0"/>
              <a:buNone/>
              <a:defRPr/>
            </a:pPr>
            <a:r>
              <a:rPr lang="en-US" altLang="en-US" sz="2400" u="sng" dirty="0"/>
              <a:t>Scoring the CAM</a:t>
            </a:r>
          </a:p>
          <a:p>
            <a:pPr>
              <a:buFont typeface="Arial" charset="0"/>
              <a:buChar char="•"/>
              <a:defRPr/>
            </a:pPr>
            <a:r>
              <a:rPr lang="en-US" altLang="en-US" sz="2400" dirty="0"/>
              <a:t>Diagnosis of delirium requires the  presence of features 1 and 2 and either 3 or 4</a:t>
            </a:r>
          </a:p>
        </p:txBody>
      </p:sp>
    </p:spTree>
    <p:extLst>
      <p:ext uri="{BB962C8B-B14F-4D97-AF65-F5344CB8AC3E}">
        <p14:creationId xmlns:p14="http://schemas.microsoft.com/office/powerpoint/2010/main" val="2162097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457200"/>
            <a:ext cx="10972800" cy="1143000"/>
          </a:xfrm>
        </p:spPr>
        <p:txBody>
          <a:bodyPr/>
          <a:lstStyle/>
          <a:p>
            <a:pPr eaLnBrk="1" hangingPunct="1"/>
            <a:r>
              <a:rPr lang="en-US" dirty="0">
                <a:ea typeface="ＭＳ Ｐゴシック" pitchFamily="34" charset="-128"/>
              </a:rPr>
              <a:t>Predisposing Factors to Delirium (targets for prevention efforts)</a:t>
            </a:r>
          </a:p>
        </p:txBody>
      </p:sp>
      <p:sp>
        <p:nvSpPr>
          <p:cNvPr id="109569" name="Content Placeholder 2"/>
          <p:cNvSpPr>
            <a:spLocks noGrp="1"/>
          </p:cNvSpPr>
          <p:nvPr>
            <p:ph idx="1"/>
          </p:nvPr>
        </p:nvSpPr>
        <p:spPr>
          <a:xfrm>
            <a:off x="609600" y="1828801"/>
            <a:ext cx="10972800" cy="4297363"/>
          </a:xfrm>
        </p:spPr>
        <p:txBody>
          <a:bodyPr/>
          <a:lstStyle/>
          <a:p>
            <a:r>
              <a:rPr lang="en-US" sz="2400" dirty="0">
                <a:ea typeface="ＭＳ Ｐゴシック" pitchFamily="34" charset="-128"/>
              </a:rPr>
              <a:t>Cognitive impairment or disorientation</a:t>
            </a:r>
          </a:p>
          <a:p>
            <a:r>
              <a:rPr lang="en-US" sz="2400" dirty="0">
                <a:ea typeface="ＭＳ Ｐゴシック" pitchFamily="34" charset="-128"/>
              </a:rPr>
              <a:t>Dehydration or constipation</a:t>
            </a:r>
          </a:p>
          <a:p>
            <a:r>
              <a:rPr lang="en-US" sz="2400" dirty="0">
                <a:ea typeface="ＭＳ Ｐゴシック" pitchFamily="34" charset="-128"/>
              </a:rPr>
              <a:t>Hypoxia</a:t>
            </a:r>
          </a:p>
          <a:p>
            <a:r>
              <a:rPr lang="en-US" sz="2400" dirty="0">
                <a:ea typeface="ＭＳ Ｐゴシック" pitchFamily="34" charset="-128"/>
              </a:rPr>
              <a:t>Immobility or limited mobility </a:t>
            </a:r>
          </a:p>
          <a:p>
            <a:r>
              <a:rPr lang="en-US" sz="2400" dirty="0">
                <a:ea typeface="ＭＳ Ｐゴシック" pitchFamily="34" charset="-128"/>
              </a:rPr>
              <a:t>Infection</a:t>
            </a:r>
          </a:p>
          <a:p>
            <a:r>
              <a:rPr lang="en-US" sz="2400" dirty="0">
                <a:ea typeface="ＭＳ Ｐゴシック" pitchFamily="34" charset="-128"/>
              </a:rPr>
              <a:t>Multiple medications</a:t>
            </a:r>
          </a:p>
          <a:p>
            <a:r>
              <a:rPr lang="en-US" sz="2400" dirty="0">
                <a:ea typeface="ＭＳ Ｐゴシック" pitchFamily="34" charset="-128"/>
              </a:rPr>
              <a:t>Pain</a:t>
            </a:r>
          </a:p>
          <a:p>
            <a:r>
              <a:rPr lang="en-US" sz="2400" dirty="0">
                <a:ea typeface="ＭＳ Ｐゴシック" pitchFamily="34" charset="-128"/>
              </a:rPr>
              <a:t>Poor nutrition</a:t>
            </a:r>
          </a:p>
          <a:p>
            <a:r>
              <a:rPr lang="en-US" sz="2400" dirty="0">
                <a:ea typeface="ＭＳ Ｐゴシック" pitchFamily="34" charset="-128"/>
              </a:rPr>
              <a:t>Sensory impairment</a:t>
            </a:r>
          </a:p>
          <a:p>
            <a:r>
              <a:rPr lang="en-US" sz="2400" dirty="0">
                <a:ea typeface="ＭＳ Ｐゴシック" pitchFamily="34" charset="-128"/>
              </a:rPr>
              <a:t>Sleep disturbance</a:t>
            </a:r>
          </a:p>
        </p:txBody>
      </p:sp>
    </p:spTree>
    <p:extLst>
      <p:ext uri="{BB962C8B-B14F-4D97-AF65-F5344CB8AC3E}">
        <p14:creationId xmlns:p14="http://schemas.microsoft.com/office/powerpoint/2010/main" val="2806007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457200"/>
            <a:ext cx="10972800" cy="1143000"/>
          </a:xfrm>
        </p:spPr>
        <p:txBody>
          <a:bodyPr/>
          <a:lstStyle/>
          <a:p>
            <a:pPr eaLnBrk="1" hangingPunct="1"/>
            <a:r>
              <a:rPr lang="en-US" dirty="0">
                <a:ea typeface="ＭＳ Ｐゴシック" pitchFamily="34" charset="-128"/>
              </a:rPr>
              <a:t>Prevention of Delirium</a:t>
            </a:r>
          </a:p>
        </p:txBody>
      </p:sp>
      <p:sp>
        <p:nvSpPr>
          <p:cNvPr id="3" name="Content Placeholder 2"/>
          <p:cNvSpPr>
            <a:spLocks noGrp="1"/>
          </p:cNvSpPr>
          <p:nvPr>
            <p:ph idx="1"/>
          </p:nvPr>
        </p:nvSpPr>
        <p:spPr>
          <a:xfrm>
            <a:off x="609600" y="1752601"/>
            <a:ext cx="10972800" cy="4373563"/>
          </a:xfrm>
        </p:spPr>
        <p:txBody>
          <a:bodyPr/>
          <a:lstStyle/>
          <a:p>
            <a:r>
              <a:rPr lang="en-US" sz="2400" b="1" dirty="0">
                <a:ea typeface="ＭＳ Ｐゴシック" pitchFamily="34" charset="-128"/>
              </a:rPr>
              <a:t>Cognitive impairment or disorientation</a:t>
            </a:r>
          </a:p>
          <a:p>
            <a:pPr lvl="1"/>
            <a:r>
              <a:rPr lang="en-US" sz="2200" dirty="0"/>
              <a:t>Provide appropriate lighting and clear signage. A clock and a calendar should also be easily visible to the person at risk</a:t>
            </a:r>
          </a:p>
          <a:p>
            <a:pPr lvl="1"/>
            <a:r>
              <a:rPr lang="en-US" sz="2200" dirty="0"/>
              <a:t>Reorient the person by explaining where they are, who they are, and what your role is</a:t>
            </a:r>
          </a:p>
          <a:p>
            <a:pPr lvl="1"/>
            <a:r>
              <a:rPr lang="en-US" sz="2200" dirty="0"/>
              <a:t>Introduce cognitively stimulating activities </a:t>
            </a:r>
          </a:p>
          <a:p>
            <a:pPr lvl="1"/>
            <a:r>
              <a:rPr lang="en-US" sz="2200" dirty="0"/>
              <a:t>Facilitate regular visits from family and friends</a:t>
            </a:r>
          </a:p>
          <a:p>
            <a:r>
              <a:rPr lang="en-US" sz="2400" b="1" dirty="0">
                <a:ea typeface="ＭＳ Ｐゴシック" pitchFamily="34" charset="-128"/>
              </a:rPr>
              <a:t>Hypoxia</a:t>
            </a:r>
          </a:p>
          <a:p>
            <a:pPr lvl="1"/>
            <a:r>
              <a:rPr lang="en-US" sz="2200" dirty="0"/>
              <a:t>Assess for hypoxia and optimize oxygen saturation if necessary</a:t>
            </a:r>
          </a:p>
          <a:p>
            <a:endParaRPr lang="en-US" sz="2400" dirty="0">
              <a:ea typeface="ＭＳ Ｐゴシック" pitchFamily="34" charset="-128"/>
            </a:endParaRPr>
          </a:p>
          <a:p>
            <a:endParaRPr lang="en-US" sz="2400" dirty="0">
              <a:ea typeface="ＭＳ Ｐゴシック" pitchFamily="34" charset="-128"/>
            </a:endParaRPr>
          </a:p>
        </p:txBody>
      </p:sp>
    </p:spTree>
    <p:extLst>
      <p:ext uri="{BB962C8B-B14F-4D97-AF65-F5344CB8AC3E}">
        <p14:creationId xmlns:p14="http://schemas.microsoft.com/office/powerpoint/2010/main" val="1629073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09600" y="457200"/>
            <a:ext cx="10972800" cy="1143000"/>
          </a:xfrm>
        </p:spPr>
        <p:txBody>
          <a:bodyPr/>
          <a:lstStyle/>
          <a:p>
            <a:pPr eaLnBrk="1" hangingPunct="1"/>
            <a:r>
              <a:rPr lang="en-US" dirty="0">
                <a:ea typeface="ＭＳ Ｐゴシック" pitchFamily="34" charset="-128"/>
              </a:rPr>
              <a:t>Prevention of Delirium</a:t>
            </a:r>
            <a:br>
              <a:rPr lang="en-US" dirty="0">
                <a:ea typeface="ＭＳ Ｐゴシック" pitchFamily="34" charset="-128"/>
              </a:rPr>
            </a:br>
            <a:endParaRPr lang="en-US" dirty="0">
              <a:ea typeface="ＭＳ Ｐゴシック" pitchFamily="34" charset="-128"/>
            </a:endParaRPr>
          </a:p>
        </p:txBody>
      </p:sp>
      <p:sp>
        <p:nvSpPr>
          <p:cNvPr id="3" name="Content Placeholder 2"/>
          <p:cNvSpPr>
            <a:spLocks noGrp="1"/>
          </p:cNvSpPr>
          <p:nvPr>
            <p:ph idx="1"/>
          </p:nvPr>
        </p:nvSpPr>
        <p:spPr>
          <a:xfrm>
            <a:off x="609600" y="1828801"/>
            <a:ext cx="10972800" cy="4297363"/>
          </a:xfrm>
        </p:spPr>
        <p:txBody>
          <a:bodyPr/>
          <a:lstStyle/>
          <a:p>
            <a:r>
              <a:rPr lang="en-US" sz="2400" b="1" dirty="0">
                <a:ea typeface="ＭＳ Ｐゴシック" pitchFamily="34" charset="-128"/>
              </a:rPr>
              <a:t>Multiple medications</a:t>
            </a:r>
          </a:p>
          <a:p>
            <a:pPr lvl="1">
              <a:spcAft>
                <a:spcPts val="600"/>
              </a:spcAft>
            </a:pPr>
            <a:r>
              <a:rPr lang="en-US" sz="2200" dirty="0"/>
              <a:t>Carry out a medication review for people taking multiple drugs, taking into account both the type and number of medications</a:t>
            </a:r>
          </a:p>
          <a:p>
            <a:r>
              <a:rPr lang="en-US" sz="2400" b="1" dirty="0">
                <a:ea typeface="ＭＳ Ｐゴシック" pitchFamily="34" charset="-128"/>
              </a:rPr>
              <a:t>Infection</a:t>
            </a:r>
          </a:p>
          <a:p>
            <a:pPr lvl="1"/>
            <a:r>
              <a:rPr lang="en-US" dirty="0"/>
              <a:t>Look for and treat infection</a:t>
            </a:r>
          </a:p>
          <a:p>
            <a:pPr lvl="1"/>
            <a:r>
              <a:rPr lang="en-US" dirty="0"/>
              <a:t>Avoid unnecessary catheterization</a:t>
            </a:r>
          </a:p>
          <a:p>
            <a:pPr lvl="1"/>
            <a:r>
              <a:rPr lang="en-US" dirty="0"/>
              <a:t>Implement infection control procedures </a:t>
            </a:r>
            <a:endParaRPr lang="en-US" sz="2000" b="1" dirty="0">
              <a:ea typeface="ＭＳ Ｐゴシック" pitchFamily="34" charset="-128"/>
            </a:endParaRPr>
          </a:p>
          <a:p>
            <a:r>
              <a:rPr lang="en-US" b="1" dirty="0">
                <a:ea typeface="ＭＳ Ｐゴシック" pitchFamily="34" charset="-128"/>
              </a:rPr>
              <a:t>Comfort</a:t>
            </a:r>
          </a:p>
          <a:p>
            <a:pPr lvl="1"/>
            <a:r>
              <a:rPr lang="en-US" sz="2000" dirty="0">
                <a:ea typeface="ＭＳ Ｐゴシック" pitchFamily="34" charset="-128"/>
              </a:rPr>
              <a:t>Prevent or treat constipation, urinary retention</a:t>
            </a:r>
          </a:p>
          <a:p>
            <a:endParaRPr lang="en-US" sz="2400" dirty="0">
              <a:ea typeface="ＭＳ Ｐゴシック" pitchFamily="34" charset="-128"/>
            </a:endParaRPr>
          </a:p>
          <a:p>
            <a:endParaRPr lang="en-US" sz="2400" dirty="0">
              <a:ea typeface="ＭＳ Ｐゴシック" pitchFamily="34" charset="-128"/>
            </a:endParaRPr>
          </a:p>
          <a:p>
            <a:endParaRPr lang="en-US" sz="2400" dirty="0">
              <a:ea typeface="ＭＳ Ｐゴシック" pitchFamily="34" charset="-128"/>
            </a:endParaRPr>
          </a:p>
          <a:p>
            <a:endParaRPr lang="en-US" sz="2400" dirty="0">
              <a:ea typeface="ＭＳ Ｐゴシック" pitchFamily="34" charset="-128"/>
            </a:endParaRPr>
          </a:p>
        </p:txBody>
      </p:sp>
    </p:spTree>
    <p:extLst>
      <p:ext uri="{BB962C8B-B14F-4D97-AF65-F5344CB8AC3E}">
        <p14:creationId xmlns:p14="http://schemas.microsoft.com/office/powerpoint/2010/main" val="2410295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09600" y="457200"/>
            <a:ext cx="10972800" cy="1066800"/>
          </a:xfrm>
        </p:spPr>
        <p:txBody>
          <a:bodyPr/>
          <a:lstStyle/>
          <a:p>
            <a:pPr eaLnBrk="1" hangingPunct="1"/>
            <a:r>
              <a:rPr lang="en-US" dirty="0">
                <a:ea typeface="ＭＳ Ｐゴシック" pitchFamily="34" charset="-128"/>
              </a:rPr>
              <a:t>Prevention of Delirium</a:t>
            </a:r>
            <a:br>
              <a:rPr lang="en-US" dirty="0">
                <a:ea typeface="ＭＳ Ｐゴシック" pitchFamily="34" charset="-128"/>
              </a:rPr>
            </a:br>
            <a:endParaRPr lang="en-US" dirty="0">
              <a:ea typeface="ＭＳ Ｐゴシック" pitchFamily="34" charset="-128"/>
            </a:endParaRPr>
          </a:p>
        </p:txBody>
      </p:sp>
      <p:sp>
        <p:nvSpPr>
          <p:cNvPr id="3" name="Content Placeholder 2"/>
          <p:cNvSpPr>
            <a:spLocks noGrp="1"/>
          </p:cNvSpPr>
          <p:nvPr>
            <p:ph idx="1"/>
          </p:nvPr>
        </p:nvSpPr>
        <p:spPr>
          <a:xfrm>
            <a:off x="609600" y="1676401"/>
            <a:ext cx="10972800" cy="4449763"/>
          </a:xfrm>
        </p:spPr>
        <p:txBody>
          <a:bodyPr/>
          <a:lstStyle/>
          <a:p>
            <a:r>
              <a:rPr lang="en-US" sz="2400" b="1" dirty="0">
                <a:ea typeface="ＭＳ Ｐゴシック" pitchFamily="34" charset="-128"/>
              </a:rPr>
              <a:t>Sleep disturbance</a:t>
            </a:r>
          </a:p>
          <a:p>
            <a:pPr lvl="1"/>
            <a:r>
              <a:rPr lang="en-US" sz="2000" dirty="0"/>
              <a:t>Avoid nursing or medical procedures during sleeping hours, if possible</a:t>
            </a:r>
          </a:p>
          <a:p>
            <a:pPr lvl="1"/>
            <a:r>
              <a:rPr lang="en-US" sz="2000" dirty="0"/>
              <a:t>Reduce noise to a minimum during sleep periods. </a:t>
            </a:r>
          </a:p>
          <a:p>
            <a:pPr lvl="1"/>
            <a:r>
              <a:rPr lang="en-US" sz="2000" dirty="0"/>
              <a:t>Good sleep hygiene should be advised in people with any sleep disturbance</a:t>
            </a:r>
          </a:p>
          <a:p>
            <a:r>
              <a:rPr lang="en-US" sz="2400" b="1" dirty="0">
                <a:ea typeface="ＭＳ Ｐゴシック" pitchFamily="34" charset="-128"/>
              </a:rPr>
              <a:t>Immobility or limited mobility </a:t>
            </a:r>
          </a:p>
          <a:p>
            <a:pPr lvl="1"/>
            <a:r>
              <a:rPr lang="en-US" sz="2000" dirty="0"/>
              <a:t>Encourage the person to walk, mobilize quickly post-op</a:t>
            </a:r>
          </a:p>
          <a:p>
            <a:pPr lvl="1"/>
            <a:r>
              <a:rPr lang="en-US" sz="2000" dirty="0"/>
              <a:t>Encourage all people, including those unable to walk, to carry out active range-of-motion exercises</a:t>
            </a:r>
          </a:p>
          <a:p>
            <a:endParaRPr lang="en-US" dirty="0">
              <a:ea typeface="ＭＳ Ｐゴシック" pitchFamily="34" charset="-128"/>
            </a:endParaRPr>
          </a:p>
          <a:p>
            <a:endParaRPr lang="en-US" sz="2400" dirty="0">
              <a:ea typeface="ＭＳ Ｐゴシック" pitchFamily="34" charset="-128"/>
            </a:endParaRPr>
          </a:p>
          <a:p>
            <a:endParaRPr lang="en-US" sz="2400" dirty="0">
              <a:ea typeface="ＭＳ Ｐゴシック" pitchFamily="34" charset="-128"/>
            </a:endParaRPr>
          </a:p>
        </p:txBody>
      </p:sp>
    </p:spTree>
    <p:extLst>
      <p:ext uri="{BB962C8B-B14F-4D97-AF65-F5344CB8AC3E}">
        <p14:creationId xmlns:p14="http://schemas.microsoft.com/office/powerpoint/2010/main" val="2869270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457200"/>
            <a:ext cx="10972800" cy="10668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chemeClr val="accent4">
                    <a:lumMod val="50000"/>
                  </a:schemeClr>
                </a:solidFill>
              </a:rPr>
              <a:t>Take Home Points</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Delirium is acute alteration in cognitive functioning with fluctuations in attention span and other symptoms</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Delirium is a serious, though under-recognized condition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Frailty increases risk of delirium</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Management involves maximization of medical condition while minimization of </a:t>
            </a:r>
            <a:r>
              <a:rPr lang="en-US" sz="2800" dirty="0" err="1">
                <a:solidFill>
                  <a:srgbClr val="000000"/>
                </a:solidFill>
              </a:rPr>
              <a:t>polypharmacy</a:t>
            </a:r>
            <a:endParaRPr lang="en-US" sz="2800" dirty="0">
              <a:solidFill>
                <a:srgbClr val="000000"/>
              </a:solidFill>
            </a:endParaRP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Prevention, detection and education are key </a:t>
            </a:r>
          </a:p>
        </p:txBody>
      </p:sp>
    </p:spTree>
    <p:extLst>
      <p:ext uri="{BB962C8B-B14F-4D97-AF65-F5344CB8AC3E}">
        <p14:creationId xmlns:p14="http://schemas.microsoft.com/office/powerpoint/2010/main" val="3020455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609600" y="319088"/>
            <a:ext cx="10972800" cy="1054100"/>
          </a:xfrm>
        </p:spPr>
        <p:txBody>
          <a:bodyPr lIns="0" tIns="0" rIns="0" bIns="0"/>
          <a:lstStyle/>
          <a:p>
            <a: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ea typeface="ＭＳ Ｐゴシック" pitchFamily="34" charset="-128"/>
              </a:rPr>
              <a:t>REFERENCES</a:t>
            </a:r>
          </a:p>
        </p:txBody>
      </p:sp>
      <p:sp>
        <p:nvSpPr>
          <p:cNvPr id="119810" name="Rectangle 2"/>
          <p:cNvSpPr>
            <a:spLocks noGrp="1" noChangeArrowheads="1"/>
          </p:cNvSpPr>
          <p:nvPr>
            <p:ph idx="1"/>
          </p:nvPr>
        </p:nvSpPr>
        <p:spPr>
          <a:xfrm>
            <a:off x="609600" y="1600201"/>
            <a:ext cx="10972800" cy="4437063"/>
          </a:xfrm>
        </p:spPr>
        <p:txBody>
          <a:bodyPr lIns="0" tIns="0" rIns="0" bIns="0"/>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Brown TM and Boyle MF: Delirium.  BMJ.  325(7365):644-7, 2002.</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Brown, E. G. and V. C. Douglas (2015). "Moving Beyond Metabolic Encephalopathy: An Update on Delirium Prevention, Workup, and Management." </a:t>
            </a:r>
            <a:r>
              <a:rPr lang="en-US" sz="1800" i="1" dirty="0" err="1"/>
              <a:t>Semin</a:t>
            </a:r>
            <a:r>
              <a:rPr lang="en-US" sz="1800" i="1" dirty="0"/>
              <a:t> </a:t>
            </a:r>
            <a:r>
              <a:rPr lang="en-US" sz="1800" i="1" dirty="0" err="1"/>
              <a:t>Neurol</a:t>
            </a:r>
            <a:r>
              <a:rPr lang="en-US" sz="1800" i="1" dirty="0"/>
              <a:t> </a:t>
            </a:r>
            <a:r>
              <a:rPr lang="en-US" sz="1800" dirty="0"/>
              <a:t>35(6): 646-655.</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Brickman AM, </a:t>
            </a:r>
            <a:r>
              <a:rPr lang="en-US" sz="1800" dirty="0" err="1"/>
              <a:t>Honig</a:t>
            </a:r>
            <a:r>
              <a:rPr lang="en-US" sz="1800" dirty="0"/>
              <a:t> LS, </a:t>
            </a:r>
            <a:r>
              <a:rPr lang="en-US" sz="1800" dirty="0" err="1"/>
              <a:t>Scarmeas</a:t>
            </a:r>
            <a:r>
              <a:rPr lang="en-US" sz="1800" dirty="0"/>
              <a:t> N, et al. Measuring Cerebral Atrophy and White Matter </a:t>
            </a:r>
            <a:r>
              <a:rPr lang="en-US" sz="1800" dirty="0" err="1"/>
              <a:t>Hyperintensity</a:t>
            </a:r>
            <a:r>
              <a:rPr lang="en-US" sz="1800" dirty="0"/>
              <a:t> Burden to Predict the Rate of Cognitive Decline in Alzheimer Disease. </a:t>
            </a:r>
            <a:r>
              <a:rPr lang="en-US" sz="1800" i="1" dirty="0"/>
              <a:t>Arch Neurol.</a:t>
            </a:r>
            <a:r>
              <a:rPr lang="en-US" sz="1800" dirty="0"/>
              <a:t> 2008;65(9):1202–1208. doi:10.1001/archneur.65.9.1202</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Caplan JP and Stern TA: Mnemonics in a </a:t>
            </a:r>
            <a:r>
              <a:rPr lang="en-US" sz="1800" dirty="0" err="1">
                <a:ea typeface="ＭＳ Ｐゴシック" pitchFamily="34" charset="-128"/>
              </a:rPr>
              <a:t>mnutshell</a:t>
            </a:r>
            <a:r>
              <a:rPr lang="en-US" sz="1800" dirty="0">
                <a:ea typeface="ＭＳ Ｐゴシック" pitchFamily="34" charset="-128"/>
              </a:rPr>
              <a:t>: 32 aids to psychiatric diagnosis.  Current Psychiatry 7(10):27-33, 2008.</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Christina J. </a:t>
            </a:r>
            <a:r>
              <a:rPr lang="en-US" sz="1800" dirty="0" err="1"/>
              <a:t>Hayhurst</a:t>
            </a:r>
            <a:r>
              <a:rPr lang="en-US" sz="1800" dirty="0"/>
              <a:t>, Pratik P. </a:t>
            </a:r>
            <a:r>
              <a:rPr lang="en-US" sz="1800" dirty="0" err="1"/>
              <a:t>Pandharipande</a:t>
            </a:r>
            <a:r>
              <a:rPr lang="en-US" sz="1800" dirty="0"/>
              <a:t>, Christopher G. Hughes; Intensive Care Unit Delirium: A Review of Diagnosis, Prevention, and Treatment. </a:t>
            </a:r>
            <a:r>
              <a:rPr lang="en-US" sz="1800" i="1" dirty="0"/>
              <a:t>Anesthesiology</a:t>
            </a:r>
            <a:r>
              <a:rPr lang="en-US" sz="1800" dirty="0"/>
              <a:t> 2016;125(6):1229-1241. </a:t>
            </a:r>
            <a:r>
              <a:rPr lang="en-US" sz="1800" dirty="0" err="1"/>
              <a:t>doi</a:t>
            </a:r>
            <a:r>
              <a:rPr lang="en-US" sz="1800" dirty="0"/>
              <a:t>: 10.1097/ALN.0000000000001378.</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ea typeface="ＭＳ Ｐゴシック" pitchFamily="34" charset="-128"/>
              </a:rPr>
              <a:t>Curyto</a:t>
            </a:r>
            <a:r>
              <a:rPr lang="en-US" sz="1800" dirty="0">
                <a:ea typeface="ＭＳ Ｐゴシック" pitchFamily="34" charset="-128"/>
              </a:rPr>
              <a:t> KJ, Johnson J, </a:t>
            </a:r>
            <a:r>
              <a:rPr lang="en-US" sz="1800" dirty="0" err="1">
                <a:ea typeface="ＭＳ Ｐゴシック" pitchFamily="34" charset="-128"/>
              </a:rPr>
              <a:t>TenHave</a:t>
            </a:r>
            <a:r>
              <a:rPr lang="en-US" sz="1800" dirty="0">
                <a:ea typeface="ＭＳ Ｐゴシック" pitchFamily="34" charset="-128"/>
              </a:rPr>
              <a:t> T, et al: Survival of hospitalized elderly patients with delirium: a prospective study.  Am J </a:t>
            </a:r>
            <a:r>
              <a:rPr lang="en-US" sz="1800" dirty="0" err="1">
                <a:ea typeface="ＭＳ Ｐゴシック" pitchFamily="34" charset="-128"/>
              </a:rPr>
              <a:t>Geriatr</a:t>
            </a:r>
            <a:r>
              <a:rPr lang="en-US" sz="1800" dirty="0">
                <a:ea typeface="ＭＳ Ｐゴシック" pitchFamily="34" charset="-128"/>
              </a:rPr>
              <a:t> Psychiatry 9:141-147, 2001.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hlinkClick r:id="rId3"/>
              </a:rPr>
              <a:t>Delirium</a:t>
            </a:r>
            <a:r>
              <a:rPr lang="en-US" sz="1800" dirty="0">
                <a:ea typeface="ＭＳ Ｐゴシック" pitchFamily="34" charset="-128"/>
              </a:rPr>
              <a:t>, NICE Clinical Guideline (July 2010). </a:t>
            </a:r>
            <a:r>
              <a:rPr lang="en-US" sz="1800" dirty="0">
                <a:latin typeface="Times New Roman" pitchFamily="18" charset="0"/>
                <a:ea typeface="ＭＳ Ｐゴシック" pitchFamily="34" charset="-128"/>
                <a:hlinkClick r:id="rId3"/>
              </a:rPr>
              <a:t>http://guidance.nice.org.uk/CG103</a:t>
            </a:r>
            <a:r>
              <a:rPr lang="en-US" sz="1800" dirty="0">
                <a:latin typeface="Times New Roman" pitchFamily="18" charset="0"/>
                <a:ea typeface="ＭＳ Ｐゴシック" pitchFamily="34" charset="-128"/>
              </a:rPr>
              <a:t>.  </a:t>
            </a:r>
            <a:r>
              <a:rPr lang="en-US" sz="1800" dirty="0">
                <a:latin typeface="Calibri" panose="020F0502020204030204" pitchFamily="34" charset="0"/>
                <a:ea typeface="ＭＳ Ｐゴシック" pitchFamily="34" charset="-128"/>
              </a:rPr>
              <a:t>Reviewed 2015 without updates added</a:t>
            </a:r>
          </a:p>
        </p:txBody>
      </p:sp>
    </p:spTree>
    <p:extLst>
      <p:ext uri="{BB962C8B-B14F-4D97-AF65-F5344CB8AC3E}">
        <p14:creationId xmlns:p14="http://schemas.microsoft.com/office/powerpoint/2010/main" val="3903043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Devlin, JW et al. “</a:t>
            </a:r>
            <a:r>
              <a:rPr lang="en-US" sz="1800" i="1" dirty="0"/>
              <a:t>Impact of Quetiapine on resolution of individual delirium symptoms in critically ill patients with delirium:  a post-hoc analysis of a double-blind, randomized, placebo-controlled study</a:t>
            </a:r>
            <a:r>
              <a:rPr lang="en-US" sz="1800" dirty="0"/>
              <a:t>”.  Critical Care; vol. 15(5): R215; September 17, 2011.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i="1" dirty="0"/>
              <a:t>Diagnostic and Statistical Manual of Mental Disorders, Fifth Edition</a:t>
            </a:r>
            <a:r>
              <a:rPr lang="en-US" sz="1800" dirty="0"/>
              <a:t>.  American Psychiatric Association, Washington, D.C., 2013.</a:t>
            </a:r>
            <a:endParaRPr lang="en-US" sz="1800" dirty="0">
              <a:latin typeface="Calibri" panose="020F0502020204030204" pitchFamily="34" charset="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Drake, Robert E, </a:t>
            </a:r>
            <a:r>
              <a:rPr lang="en-US" sz="1800" dirty="0" err="1"/>
              <a:t>Caton</a:t>
            </a:r>
            <a:r>
              <a:rPr lang="en-US" sz="1800" dirty="0"/>
              <a:t>, Carol, et al.  “</a:t>
            </a:r>
            <a:r>
              <a:rPr lang="en-US" sz="1800" i="1" dirty="0"/>
              <a:t>A Prospective 2-Year Study of Emergency Department Patients with Early-Phase Primary Psychosis or Substance-Induced Psychosis</a:t>
            </a:r>
            <a:r>
              <a:rPr lang="en-US" sz="1800" dirty="0"/>
              <a:t>”.  American Journal of Psychiatry 168:7; pp.742-748, July 2011.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European Delirium Association, American Delirium Society (2014). The DSM-5 criteria, level of arousal and delirium diagnosis: inclusiveness is safer. </a:t>
            </a:r>
            <a:r>
              <a:rPr lang="en-US" sz="1800" i="1" dirty="0"/>
              <a:t>BMC medicine</a:t>
            </a:r>
            <a:r>
              <a:rPr lang="en-US" sz="1800" dirty="0"/>
              <a:t>, </a:t>
            </a:r>
            <a:r>
              <a:rPr lang="en-US" sz="1800" i="1" dirty="0"/>
              <a:t>12</a:t>
            </a:r>
            <a:r>
              <a:rPr lang="en-US" sz="1800" dirty="0"/>
              <a:t>, 141. doi:10.1186/s12916-014-0141-2</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Flaherty, J. H., et al. (2017). "Dissecting Delirium: Phenotypes, Consequences, Screening, Diagnosis, Prevention, Treatment, and Program Implementation." </a:t>
            </a:r>
            <a:r>
              <a:rPr lang="en-US" sz="1800" i="1" dirty="0" err="1"/>
              <a:t>Clin</a:t>
            </a:r>
            <a:r>
              <a:rPr lang="en-US" sz="1800" i="1" dirty="0"/>
              <a:t> </a:t>
            </a:r>
            <a:r>
              <a:rPr lang="en-US" sz="1800" i="1" dirty="0" err="1"/>
              <a:t>Geriatr</a:t>
            </a:r>
            <a:r>
              <a:rPr lang="en-US" sz="1800" i="1" dirty="0"/>
              <a:t> Med</a:t>
            </a:r>
            <a:r>
              <a:rPr lang="en-US" sz="1800" dirty="0"/>
              <a:t> 33(3): 393-413.</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Flurie</a:t>
            </a:r>
            <a:r>
              <a:rPr lang="en-US" sz="1800" dirty="0"/>
              <a:t>, R. W., et al. (2015). "Hospital delirium treatment: Continuation of antipsychotic therapy from the intensive care unit to discharge." </a:t>
            </a:r>
            <a:r>
              <a:rPr lang="en-US" sz="1800" i="1" dirty="0"/>
              <a:t>Am J Health </a:t>
            </a:r>
            <a:r>
              <a:rPr lang="en-US" sz="1800" i="1" dirty="0" err="1"/>
              <a:t>Syst</a:t>
            </a:r>
            <a:r>
              <a:rPr lang="en-US" sz="1800" i="1" dirty="0"/>
              <a:t> Pharm </a:t>
            </a:r>
            <a:r>
              <a:rPr lang="en-US" sz="1800" dirty="0"/>
              <a:t>72(23 </a:t>
            </a:r>
            <a:r>
              <a:rPr lang="en-US" sz="1800" dirty="0" err="1"/>
              <a:t>Suppl</a:t>
            </a:r>
            <a:r>
              <a:rPr lang="en-US" sz="1800" dirty="0"/>
              <a:t> 3): S133-139.</a:t>
            </a:r>
          </a:p>
        </p:txBody>
      </p:sp>
      <p:sp>
        <p:nvSpPr>
          <p:cNvPr id="4" name="Slide Number Placeholder 3"/>
          <p:cNvSpPr>
            <a:spLocks noGrp="1"/>
          </p:cNvSpPr>
          <p:nvPr>
            <p:ph type="sldNum" sz="quarter" idx="12"/>
          </p:nvPr>
        </p:nvSpPr>
        <p:spPr/>
        <p:txBody>
          <a:bodyPr/>
          <a:lstStyle/>
          <a:p>
            <a:fld id="{68CDBAF2-F266-C14C-8ABF-54B90D837FA3}" type="slidenum">
              <a:rPr lang="en-US" smtClean="0"/>
              <a:pPr/>
              <a:t>58</a:t>
            </a:fld>
            <a:endParaRPr lang="en-US" dirty="0"/>
          </a:p>
        </p:txBody>
      </p:sp>
    </p:spTree>
    <p:extLst>
      <p:ext uri="{BB962C8B-B14F-4D97-AF65-F5344CB8AC3E}">
        <p14:creationId xmlns:p14="http://schemas.microsoft.com/office/powerpoint/2010/main" val="499696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Fong, T. G., </a:t>
            </a:r>
            <a:r>
              <a:rPr lang="en-US" sz="1800" dirty="0" err="1"/>
              <a:t>Tulebaev</a:t>
            </a:r>
            <a:r>
              <a:rPr lang="en-US" sz="1800" dirty="0"/>
              <a:t>, S. R., Inouye, S. K., (2011). Delirium in elderly adults: diagnosis, prevention and treatment. </a:t>
            </a:r>
            <a:r>
              <a:rPr lang="en-US" sz="1800" i="1" dirty="0"/>
              <a:t>Nature Review Neurology 5</a:t>
            </a:r>
            <a:r>
              <a:rPr lang="en-US" sz="1800" dirty="0"/>
              <a:t>, 210-220. </a:t>
            </a:r>
            <a:r>
              <a:rPr lang="en-US" sz="1800" dirty="0" err="1"/>
              <a:t>doi</a:t>
            </a:r>
            <a:r>
              <a:rPr lang="en-US" sz="1800" dirty="0"/>
              <a:t>: [</a:t>
            </a:r>
            <a:r>
              <a:rPr lang="en-US" sz="1800" dirty="0">
                <a:hlinkClick r:id="rId2"/>
              </a:rPr>
              <a:t>10.1038/nrneurol.2009.24</a:t>
            </a:r>
            <a:r>
              <a:rPr lang="en-US" sz="1800" dirty="0"/>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Francis, Joseph.  “</a:t>
            </a:r>
            <a:r>
              <a:rPr lang="en-US" sz="1800" i="1" dirty="0"/>
              <a:t>Prevention and Treatment of Delirium and </a:t>
            </a:r>
            <a:r>
              <a:rPr lang="en-US" sz="1800" i="1" dirty="0" err="1"/>
              <a:t>Confusional</a:t>
            </a:r>
            <a:r>
              <a:rPr lang="en-US" sz="1800" i="1" dirty="0"/>
              <a:t> States</a:t>
            </a:r>
            <a:r>
              <a:rPr lang="en-US" sz="1800" dirty="0"/>
              <a:t>”.  Up-to-date 2011.</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Grover S, Kumar V, </a:t>
            </a:r>
            <a:r>
              <a:rPr lang="en-US" sz="1800" dirty="0" err="1">
                <a:ea typeface="ＭＳ Ｐゴシック" pitchFamily="34" charset="-128"/>
              </a:rPr>
              <a:t>Chakrabarti</a:t>
            </a:r>
            <a:r>
              <a:rPr lang="en-US" sz="1800" dirty="0">
                <a:ea typeface="ＭＳ Ｐゴシック" pitchFamily="34" charset="-128"/>
              </a:rPr>
              <a:t> S. Comparative efficacy study of haloperidol, olanzapine and risperidone in delirium. </a:t>
            </a:r>
            <a:r>
              <a:rPr lang="en-US" sz="1800" i="1" dirty="0">
                <a:ea typeface="ＭＳ Ｐゴシック" pitchFamily="34" charset="-128"/>
              </a:rPr>
              <a:t>J. </a:t>
            </a:r>
            <a:r>
              <a:rPr lang="en-US" sz="1800" i="1" dirty="0" err="1">
                <a:ea typeface="ＭＳ Ｐゴシック" pitchFamily="34" charset="-128"/>
              </a:rPr>
              <a:t>Psychosom</a:t>
            </a:r>
            <a:r>
              <a:rPr lang="en-US" sz="1800" i="1" dirty="0">
                <a:ea typeface="ＭＳ Ｐゴシック" pitchFamily="34" charset="-128"/>
              </a:rPr>
              <a:t>. Res. 2011; 71: 277–281</a:t>
            </a:r>
            <a:r>
              <a:rPr lang="en-US" sz="1800" b="1" i="1" dirty="0">
                <a:ea typeface="ＭＳ Ｐゴシック" pitchFamily="34" charset="-128"/>
              </a:rPr>
              <a:t>.</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Han CS, Kim YK. A double-blind trial of risperidone and haloperidol for the treatment of delirium. </a:t>
            </a:r>
            <a:r>
              <a:rPr lang="en-US" sz="1800" i="1" dirty="0">
                <a:ea typeface="ＭＳ Ｐゴシック" pitchFamily="34" charset="-128"/>
              </a:rPr>
              <a:t>Psychosomatics </a:t>
            </a:r>
            <a:r>
              <a:rPr lang="en-US" sz="1800" dirty="0">
                <a:ea typeface="ＭＳ Ｐゴシック" pitchFamily="34" charset="-128"/>
              </a:rPr>
              <a:t>2004; 45: 297–301</a:t>
            </a:r>
            <a:r>
              <a:rPr lang="en-US" sz="1800" b="1" dirty="0">
                <a:ea typeface="ＭＳ Ｐゴシック" pitchFamily="34" charset="-128"/>
              </a:rPr>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Han J, Wilson A, &amp; Ely E., (2013). Delirium in the Older Emergency Department Patient – A Quiet Epidemic. </a:t>
            </a:r>
            <a:r>
              <a:rPr lang="en-US" sz="1800" dirty="0" err="1"/>
              <a:t>Emerg</a:t>
            </a:r>
            <a:r>
              <a:rPr lang="en-US" sz="1800" dirty="0"/>
              <a:t> Med </a:t>
            </a:r>
            <a:r>
              <a:rPr lang="en-US" sz="1800" dirty="0" err="1"/>
              <a:t>Clin</a:t>
            </a:r>
            <a:r>
              <a:rPr lang="en-US" sz="1800" dirty="0"/>
              <a:t> North Am. </a:t>
            </a:r>
            <a:r>
              <a:rPr lang="en-US" sz="1800" dirty="0" err="1"/>
              <a:t>doi</a:t>
            </a:r>
            <a:r>
              <a:rPr lang="en-US" sz="1800" dirty="0"/>
              <a:t>:  [</a:t>
            </a:r>
            <a:r>
              <a:rPr lang="en-US" sz="1800" dirty="0">
                <a:hlinkClick r:id="rId3"/>
              </a:rPr>
              <a:t>10.1016/j.emc.2010.03.005</a:t>
            </a:r>
            <a:r>
              <a:rPr lang="en-US" sz="1800" dirty="0"/>
              <a:t>]</a:t>
            </a:r>
            <a:endParaRPr lang="en-US" sz="1800" b="1"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Hshieh</a:t>
            </a:r>
            <a:r>
              <a:rPr lang="en-US" sz="1800" dirty="0"/>
              <a:t>, T. T., et al. (2015). "Effectiveness of multicomponent nonpharmacological delirium interventions: a meta-analysis." </a:t>
            </a:r>
            <a:r>
              <a:rPr lang="en-US" sz="1800" i="1" dirty="0"/>
              <a:t>JAMA Intern Med </a:t>
            </a:r>
            <a:r>
              <a:rPr lang="en-US" sz="1800" dirty="0"/>
              <a:t>175(4): 512-520</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Inouye SK, Rushing JT, Foreman MD, et al: Does delirium contribute to poor hospital outcome? J Gen Intern Med 13:234-242, 1998.</a:t>
            </a:r>
          </a:p>
        </p:txBody>
      </p:sp>
      <p:sp>
        <p:nvSpPr>
          <p:cNvPr id="4" name="Slide Number Placeholder 3"/>
          <p:cNvSpPr>
            <a:spLocks noGrp="1"/>
          </p:cNvSpPr>
          <p:nvPr>
            <p:ph type="sldNum" sz="quarter" idx="12"/>
          </p:nvPr>
        </p:nvSpPr>
        <p:spPr/>
        <p:txBody>
          <a:bodyPr/>
          <a:lstStyle/>
          <a:p>
            <a:fld id="{68CDBAF2-F266-C14C-8ABF-54B90D837FA3}" type="slidenum">
              <a:rPr lang="en-US" smtClean="0"/>
              <a:pPr/>
              <a:t>59</a:t>
            </a:fld>
            <a:endParaRPr lang="en-US" dirty="0"/>
          </a:p>
        </p:txBody>
      </p:sp>
    </p:spTree>
    <p:extLst>
      <p:ext uri="{BB962C8B-B14F-4D97-AF65-F5344CB8AC3E}">
        <p14:creationId xmlns:p14="http://schemas.microsoft.com/office/powerpoint/2010/main" val="3604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r>
              <a:rPr lang="en-US" b="1" dirty="0">
                <a:ea typeface="ＭＳ Ｐゴシック" pitchFamily="34" charset="-128"/>
              </a:rPr>
              <a:t>DSM 5 Criteria</a:t>
            </a:r>
          </a:p>
        </p:txBody>
      </p:sp>
      <p:sp>
        <p:nvSpPr>
          <p:cNvPr id="20482" name="Content Placeholder 2"/>
          <p:cNvSpPr>
            <a:spLocks noGrp="1"/>
          </p:cNvSpPr>
          <p:nvPr>
            <p:ph idx="1"/>
          </p:nvPr>
        </p:nvSpPr>
        <p:spPr/>
        <p:txBody>
          <a:bodyPr/>
          <a:lstStyle/>
          <a:p>
            <a:r>
              <a:rPr lang="en-US" sz="2800" dirty="0">
                <a:ea typeface="ＭＳ Ｐゴシック" pitchFamily="34" charset="-128"/>
              </a:rPr>
              <a:t>Further Specifiers</a:t>
            </a:r>
          </a:p>
          <a:p>
            <a:pPr lvl="1"/>
            <a:r>
              <a:rPr lang="en-US" sz="2400" dirty="0"/>
              <a:t>Time</a:t>
            </a:r>
          </a:p>
          <a:p>
            <a:pPr lvl="2"/>
            <a:r>
              <a:rPr lang="en-US" sz="2000" dirty="0"/>
              <a:t>Acute : Hours/Days</a:t>
            </a:r>
          </a:p>
          <a:p>
            <a:pPr lvl="2"/>
            <a:r>
              <a:rPr lang="en-US" sz="2000" dirty="0"/>
              <a:t>Persistent: Weeks/Months</a:t>
            </a:r>
          </a:p>
          <a:p>
            <a:pPr lvl="1"/>
            <a:r>
              <a:rPr lang="en-US" sz="2400" dirty="0"/>
              <a:t>Level of activity</a:t>
            </a:r>
          </a:p>
          <a:p>
            <a:pPr lvl="2"/>
            <a:r>
              <a:rPr lang="en-US" sz="2000" dirty="0"/>
              <a:t>Hyperactive</a:t>
            </a:r>
          </a:p>
          <a:p>
            <a:pPr lvl="2"/>
            <a:r>
              <a:rPr lang="en-US" sz="2000" dirty="0"/>
              <a:t>Hypoactive</a:t>
            </a:r>
          </a:p>
          <a:p>
            <a:pPr lvl="2"/>
            <a:r>
              <a:rPr lang="en-US" sz="2000" dirty="0"/>
              <a:t>Mixed level of activity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7" y="1600201"/>
            <a:ext cx="6030368" cy="4525963"/>
          </a:xfrm>
          <a:prstGeom prst="rect">
            <a:avLst/>
          </a:prstGeom>
        </p:spPr>
      </p:pic>
    </p:spTree>
    <p:extLst>
      <p:ext uri="{BB962C8B-B14F-4D97-AF65-F5344CB8AC3E}">
        <p14:creationId xmlns:p14="http://schemas.microsoft.com/office/powerpoint/2010/main" val="1001177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Inouye, S., van </a:t>
            </a:r>
            <a:r>
              <a:rPr lang="en-US" sz="1800" dirty="0" err="1">
                <a:ea typeface="ＭＳ Ｐゴシック" pitchFamily="34" charset="-128"/>
              </a:rPr>
              <a:t>Dyck</a:t>
            </a:r>
            <a:r>
              <a:rPr lang="en-US" sz="1800" dirty="0">
                <a:ea typeface="ＭＳ Ｐゴシック" pitchFamily="34" charset="-128"/>
              </a:rPr>
              <a:t>, C., </a:t>
            </a:r>
            <a:r>
              <a:rPr lang="en-US" sz="1800" dirty="0" err="1">
                <a:ea typeface="ＭＳ Ｐゴシック" pitchFamily="34" charset="-128"/>
              </a:rPr>
              <a:t>Alessi</a:t>
            </a:r>
            <a:r>
              <a:rPr lang="en-US" sz="1800" dirty="0">
                <a:ea typeface="ＭＳ Ｐゴシック" pitchFamily="34" charset="-128"/>
              </a:rPr>
              <a:t>, C., </a:t>
            </a:r>
            <a:r>
              <a:rPr lang="en-US" sz="1800" dirty="0" err="1">
                <a:ea typeface="ＭＳ Ｐゴシック" pitchFamily="34" charset="-128"/>
              </a:rPr>
              <a:t>Balkin</a:t>
            </a:r>
            <a:r>
              <a:rPr lang="en-US" sz="1800" dirty="0">
                <a:ea typeface="ＭＳ Ｐゴシック" pitchFamily="34" charset="-128"/>
              </a:rPr>
              <a:t>, S., </a:t>
            </a:r>
            <a:r>
              <a:rPr lang="en-US" sz="1800" dirty="0" err="1">
                <a:ea typeface="ＭＳ Ｐゴシック" pitchFamily="34" charset="-128"/>
              </a:rPr>
              <a:t>Siegal</a:t>
            </a:r>
            <a:r>
              <a:rPr lang="en-US" sz="1800" dirty="0">
                <a:ea typeface="ＭＳ Ｐゴシック" pitchFamily="34" charset="-128"/>
              </a:rPr>
              <a:t>, A., Horwitz, R., (1990). Clarifying confusion: The confusion assessment method. Annuals of Internal Medicine, 113(12), 941-948.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Kalish</a:t>
            </a:r>
            <a:r>
              <a:rPr lang="en-US" sz="1800" dirty="0"/>
              <a:t>, V. B., et al. (2014). "Delirium in older persons: evaluation and management." Am Fam Physician 90(3): 150-158.</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Khan, B. A., et al. (2015). "Update on Pharmacotherapy for Prevention and Treatment of Post-operative Delirium: A Systematic Evidence Review." </a:t>
            </a:r>
            <a:r>
              <a:rPr lang="en-US" sz="1800" i="1" dirty="0" err="1"/>
              <a:t>Curr</a:t>
            </a:r>
            <a:r>
              <a:rPr lang="en-US" sz="1800" i="1" dirty="0"/>
              <a:t> </a:t>
            </a:r>
            <a:r>
              <a:rPr lang="en-US" sz="1800" i="1" dirty="0" err="1"/>
              <a:t>Anesthesiol</a:t>
            </a:r>
            <a:r>
              <a:rPr lang="en-US" sz="1800" i="1" dirty="0"/>
              <a:t> Rep</a:t>
            </a:r>
            <a:r>
              <a:rPr lang="en-US" sz="1800" dirty="0"/>
              <a:t> 5(1): 57-64.</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Kim, S., et al. (2017). "Delirium characteristics and outcomes in medical and surgical </a:t>
            </a:r>
            <a:r>
              <a:rPr lang="en-US" sz="1800" dirty="0" err="1"/>
              <a:t>lnpatients</a:t>
            </a:r>
            <a:r>
              <a:rPr lang="en-US" sz="1800" dirty="0"/>
              <a:t>: A subgroup analysis." </a:t>
            </a:r>
            <a:r>
              <a:rPr lang="en-US" sz="1800" i="1" dirty="0"/>
              <a:t>J </a:t>
            </a:r>
            <a:r>
              <a:rPr lang="en-US" sz="1800" i="1" dirty="0" err="1"/>
              <a:t>Crit</a:t>
            </a:r>
            <a:r>
              <a:rPr lang="en-US" sz="1800" i="1" dirty="0"/>
              <a:t> Care </a:t>
            </a:r>
            <a:r>
              <a:rPr lang="en-US" sz="1800" dirty="0"/>
              <a:t>43: 156-162.</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Kooi</a:t>
            </a:r>
            <a:r>
              <a:rPr lang="en-US" sz="1800" dirty="0"/>
              <a:t>, W. A., </a:t>
            </a:r>
            <a:r>
              <a:rPr lang="en-US" sz="1800" dirty="0" err="1"/>
              <a:t>Zaal</a:t>
            </a:r>
            <a:r>
              <a:rPr lang="en-US" sz="1800" dirty="0"/>
              <a:t>, I., </a:t>
            </a:r>
            <a:r>
              <a:rPr lang="en-US" sz="1800" dirty="0" err="1"/>
              <a:t>Klijn</a:t>
            </a:r>
            <a:r>
              <a:rPr lang="en-US" sz="1800" dirty="0"/>
              <a:t>, F., </a:t>
            </a:r>
            <a:r>
              <a:rPr lang="en-US" sz="1800" dirty="0" err="1"/>
              <a:t>Koek</a:t>
            </a:r>
            <a:r>
              <a:rPr lang="en-US" sz="1800" dirty="0"/>
              <a:t>, L. K., Meijer, C. R., </a:t>
            </a:r>
            <a:r>
              <a:rPr lang="en-US" sz="1800" dirty="0" err="1"/>
              <a:t>Leijten</a:t>
            </a:r>
            <a:r>
              <a:rPr lang="en-US" sz="1800" dirty="0"/>
              <a:t>, F., </a:t>
            </a:r>
            <a:r>
              <a:rPr lang="en-US" sz="1800" dirty="0" err="1"/>
              <a:t>Slooter</a:t>
            </a:r>
            <a:r>
              <a:rPr lang="en-US" sz="1800" dirty="0"/>
              <a:t>, A., (2015). Delirium Detection Using EEG. Chest 1 (147) 94-101. </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Lewis LM, Miller DK, Morley JE, et al: Unrecognized delirium in ED geriatric patients.  Am J </a:t>
            </a:r>
            <a:r>
              <a:rPr lang="en-US" sz="1800" dirty="0" err="1">
                <a:ea typeface="ＭＳ Ｐゴシック" pitchFamily="34" charset="-128"/>
              </a:rPr>
              <a:t>Emerg</a:t>
            </a:r>
            <a:r>
              <a:rPr lang="en-US" sz="1800" dirty="0">
                <a:ea typeface="ＭＳ Ｐゴシック" pitchFamily="34" charset="-128"/>
              </a:rPr>
              <a:t> Med.  13(2):142-5, 1995.</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McCusker</a:t>
            </a:r>
            <a:r>
              <a:rPr lang="en-US" sz="1800" dirty="0"/>
              <a:t>, J., Cole, M., </a:t>
            </a:r>
            <a:r>
              <a:rPr lang="en-US" sz="1800" dirty="0" err="1"/>
              <a:t>Dendukuri</a:t>
            </a:r>
            <a:r>
              <a:rPr lang="en-US" sz="1800" dirty="0"/>
              <a:t>, N., Han, Ling., </a:t>
            </a:r>
            <a:r>
              <a:rPr lang="en-US" sz="1800" dirty="0" err="1"/>
              <a:t>Belzile</a:t>
            </a:r>
            <a:r>
              <a:rPr lang="en-US" sz="1800" dirty="0"/>
              <a:t>., (2003). The Course of Delirium in Older Medical Inpatients. A prospective study</a:t>
            </a:r>
            <a:r>
              <a:rPr lang="en-US" sz="1800" i="1" dirty="0"/>
              <a:t>. Journal of General Internal Medicine </a:t>
            </a:r>
            <a:r>
              <a:rPr lang="en-US" sz="1800" dirty="0"/>
              <a:t>18(9) 696-704. </a:t>
            </a:r>
            <a:r>
              <a:rPr lang="en-US" sz="1800" dirty="0" err="1"/>
              <a:t>doi</a:t>
            </a:r>
            <a:r>
              <a:rPr lang="en-US" sz="1800" dirty="0"/>
              <a:t>: [</a:t>
            </a:r>
            <a:r>
              <a:rPr lang="en-US" sz="1800" dirty="0">
                <a:hlinkClick r:id="rId2"/>
              </a:rPr>
              <a:t>10.1046/j.1525-1497.2003.20602.x</a:t>
            </a:r>
            <a:r>
              <a:rPr lang="en-US" sz="1800" dirty="0"/>
              <a:t>]</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ea typeface="ＭＳ Ｐゴシック" pitchFamily="34" charset="-128"/>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60</a:t>
            </a:fld>
            <a:endParaRPr lang="en-US" dirty="0"/>
          </a:p>
        </p:txBody>
      </p:sp>
    </p:spTree>
    <p:extLst>
      <p:ext uri="{BB962C8B-B14F-4D97-AF65-F5344CB8AC3E}">
        <p14:creationId xmlns:p14="http://schemas.microsoft.com/office/powerpoint/2010/main" val="435413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Morandi</a:t>
            </a:r>
            <a:r>
              <a:rPr lang="en-US" sz="1800" dirty="0"/>
              <a:t>, A., </a:t>
            </a:r>
            <a:r>
              <a:rPr lang="en-US" sz="1800" dirty="0" err="1"/>
              <a:t>Pandharipande</a:t>
            </a:r>
            <a:r>
              <a:rPr lang="en-US" sz="1800" dirty="0"/>
              <a:t>, P., </a:t>
            </a:r>
            <a:r>
              <a:rPr lang="en-US" sz="1800" dirty="0" err="1"/>
              <a:t>Trabucchi</a:t>
            </a:r>
            <a:r>
              <a:rPr lang="en-US" sz="1800" dirty="0"/>
              <a:t>, M. et al. Intensive Care Med (2008) 34: 1907. </a:t>
            </a:r>
            <a:r>
              <a:rPr lang="en-US" sz="1800" dirty="0">
                <a:hlinkClick r:id="rId2"/>
              </a:rPr>
              <a:t>https://doi.org/10.1007/s00134-008-1177-6</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Oldham, M. A., et al. (2017). "Responding to Ten Common Delirium Misconceptions With Best Evidence: An Educational Review for Clinicians." J Neuropsychiatry </a:t>
            </a:r>
            <a:r>
              <a:rPr lang="en-US" sz="1800" dirty="0" err="1"/>
              <a:t>Clin</a:t>
            </a:r>
            <a:r>
              <a:rPr lang="en-US" sz="1800" dirty="0"/>
              <a:t> </a:t>
            </a:r>
            <a:r>
              <a:rPr lang="en-US" sz="1800" dirty="0" err="1"/>
              <a:t>Neurosci</a:t>
            </a:r>
            <a:r>
              <a:rPr lang="en-US" sz="1800" dirty="0"/>
              <a:t>: appineuropsych17030065</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Miller, Marcia O.  “</a:t>
            </a:r>
            <a:r>
              <a:rPr lang="en-US" sz="1800" i="1" dirty="0"/>
              <a:t>Evaluation and Management of Delirium in Hospitalized Older Patients</a:t>
            </a:r>
            <a:r>
              <a:rPr lang="en-US" sz="1800" dirty="0"/>
              <a:t>”.  American Family Physician, vol. 78, no. 11; pp. 1265-1270, December 1, 2008.</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Remington, Gary and </a:t>
            </a:r>
            <a:r>
              <a:rPr lang="en-US" sz="1800" dirty="0" err="1"/>
              <a:t>Kapur</a:t>
            </a:r>
            <a:r>
              <a:rPr lang="en-US" sz="1800" dirty="0"/>
              <a:t>, </a:t>
            </a:r>
            <a:r>
              <a:rPr lang="en-US" sz="1800" dirty="0" err="1"/>
              <a:t>Shitij</a:t>
            </a:r>
            <a:r>
              <a:rPr lang="en-US" sz="1800" dirty="0"/>
              <a:t>.  “</a:t>
            </a:r>
            <a:r>
              <a:rPr lang="en-US" sz="1800" i="1" dirty="0"/>
              <a:t>Antipsychotic Dosing:  How Much but also How Often?</a:t>
            </a:r>
            <a:r>
              <a:rPr lang="en-US" sz="1800" dirty="0"/>
              <a:t>”.  Schizophrenia Bulletin, vol. 36 no. 5 pp. 900-903, July 21, 2010.</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Rockwell K, </a:t>
            </a:r>
            <a:r>
              <a:rPr lang="en-US" sz="1800" dirty="0" err="1">
                <a:ea typeface="ＭＳ Ｐゴシック" pitchFamily="34" charset="-128"/>
              </a:rPr>
              <a:t>Cosway</a:t>
            </a:r>
            <a:r>
              <a:rPr lang="en-US" sz="1800" dirty="0">
                <a:ea typeface="ＭＳ Ｐゴシック" pitchFamily="34" charset="-128"/>
              </a:rPr>
              <a:t> S, </a:t>
            </a:r>
            <a:r>
              <a:rPr lang="en-US" sz="1800" dirty="0" err="1">
                <a:ea typeface="ＭＳ Ｐゴシック" pitchFamily="34" charset="-128"/>
              </a:rPr>
              <a:t>Stolee</a:t>
            </a:r>
            <a:r>
              <a:rPr lang="en-US" sz="1800" dirty="0">
                <a:ea typeface="ＭＳ Ｐゴシック" pitchFamily="34" charset="-128"/>
              </a:rPr>
              <a:t> P, et al: Increasing the recognition of delirium in elderly patients.  J Am </a:t>
            </a:r>
            <a:r>
              <a:rPr lang="en-US" sz="1800" dirty="0" err="1">
                <a:ea typeface="ＭＳ Ｐゴシック" pitchFamily="34" charset="-128"/>
              </a:rPr>
              <a:t>Geriatr</a:t>
            </a:r>
            <a:r>
              <a:rPr lang="en-US" sz="1800" dirty="0">
                <a:ea typeface="ＭＳ Ｐゴシック" pitchFamily="34" charset="-128"/>
              </a:rPr>
              <a:t> Soc.  42(3):252-6, 1994.</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ea typeface="ＭＳ Ｐゴシック" pitchFamily="34" charset="-128"/>
              </a:rPr>
              <a:t>Tahir TA, </a:t>
            </a:r>
            <a:r>
              <a:rPr lang="en-US" sz="1800" dirty="0" err="1">
                <a:ea typeface="ＭＳ Ｐゴシック" pitchFamily="34" charset="-128"/>
              </a:rPr>
              <a:t>Eeles</a:t>
            </a:r>
            <a:r>
              <a:rPr lang="en-US" sz="1800" dirty="0">
                <a:ea typeface="ＭＳ Ｐゴシック" pitchFamily="34" charset="-128"/>
              </a:rPr>
              <a:t> E, </a:t>
            </a:r>
            <a:r>
              <a:rPr lang="en-US" sz="1800" dirty="0" err="1">
                <a:ea typeface="ＭＳ Ｐゴシック" pitchFamily="34" charset="-128"/>
              </a:rPr>
              <a:t>Karapareddy</a:t>
            </a:r>
            <a:r>
              <a:rPr lang="en-US" sz="1800" dirty="0">
                <a:ea typeface="ＭＳ Ｐゴシック" pitchFamily="34" charset="-128"/>
              </a:rPr>
              <a:t> V </a:t>
            </a:r>
            <a:r>
              <a:rPr lang="en-US" sz="1800" i="1" dirty="0">
                <a:ea typeface="ＭＳ Ｐゴシック" pitchFamily="34" charset="-128"/>
              </a:rPr>
              <a:t>et al. A randomized controlled </a:t>
            </a:r>
            <a:r>
              <a:rPr lang="en-US" sz="1800" dirty="0">
                <a:ea typeface="ＭＳ Ｐゴシック" pitchFamily="34" charset="-128"/>
              </a:rPr>
              <a:t>trial of quetiapine versus placebo in the treatment of delirium. </a:t>
            </a:r>
            <a:r>
              <a:rPr lang="en-US" sz="1800" i="1" dirty="0">
                <a:ea typeface="ＭＳ Ｐゴシック" pitchFamily="34" charset="-128"/>
              </a:rPr>
              <a:t>J. </a:t>
            </a:r>
            <a:r>
              <a:rPr lang="en-US" sz="1800" i="1" dirty="0" err="1">
                <a:ea typeface="ＭＳ Ｐゴシック" pitchFamily="34" charset="-128"/>
              </a:rPr>
              <a:t>Psychosom</a:t>
            </a:r>
            <a:r>
              <a:rPr lang="en-US" sz="1800" i="1" dirty="0">
                <a:ea typeface="ＭＳ Ｐゴシック" pitchFamily="34" charset="-128"/>
              </a:rPr>
              <a:t>. Res. 2010; 69: 485–490</a:t>
            </a:r>
            <a:r>
              <a:rPr lang="en-US" sz="1800" b="1" i="1" dirty="0">
                <a:ea typeface="ＭＳ Ｐゴシック" pitchFamily="34" charset="-128"/>
              </a:rPr>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Taylor, John B, et al:  Delirium.  In Massachusetts, General Hospital:  </a:t>
            </a:r>
            <a:r>
              <a:rPr lang="en-US" sz="1800" i="1" dirty="0"/>
              <a:t>Psychiatry Update and Board Preparation.</a:t>
            </a:r>
            <a:r>
              <a:rPr lang="en-US" sz="1800" dirty="0"/>
              <a:t>  MGH Psychiatry Academy Publishing, 2012.</a:t>
            </a:r>
            <a:endParaRPr lang="en-US" sz="1800" b="1" i="1" dirty="0">
              <a:ea typeface="ＭＳ Ｐゴシック" pitchFamily="34" charset="-128"/>
            </a:endParaRPr>
          </a:p>
          <a:p>
            <a:endParaRPr lang="en-US"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61</a:t>
            </a:fld>
            <a:endParaRPr lang="en-US" dirty="0"/>
          </a:p>
        </p:txBody>
      </p:sp>
    </p:spTree>
    <p:extLst>
      <p:ext uri="{BB962C8B-B14F-4D97-AF65-F5344CB8AC3E}">
        <p14:creationId xmlns:p14="http://schemas.microsoft.com/office/powerpoint/2010/main" val="32701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The Cochran Collaboration.   “</a:t>
            </a:r>
            <a:r>
              <a:rPr lang="en-US" sz="1800" i="1" dirty="0"/>
              <a:t>Antipsychotics for Delirium</a:t>
            </a:r>
            <a:r>
              <a:rPr lang="en-US" sz="1800" dirty="0"/>
              <a:t>”. Published by John Wiley &amp; Sons, Ltd.  Issue 1, 2009.</a:t>
            </a:r>
            <a:endParaRPr lang="en-US" sz="1800" b="1" i="1"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Sandeep, Grover et al. “</a:t>
            </a:r>
            <a:r>
              <a:rPr lang="en-US" sz="1800" i="1" dirty="0"/>
              <a:t>Comparative efficacy study of haloperidol, olanzapine and risperidone in delirium</a:t>
            </a:r>
            <a:r>
              <a:rPr lang="en-US" sz="1800" dirty="0"/>
              <a:t>”.  Journal of Psychosomatic Research; vol. 71, issue 4, pp. 277-281, October 2011.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Serafim</a:t>
            </a:r>
            <a:r>
              <a:rPr lang="en-US" sz="1800" dirty="0"/>
              <a:t>, R. B., et al. (2015). "Pharmacologic prevention and treatment of delirium in intensive care patients: A systematic review." </a:t>
            </a:r>
            <a:r>
              <a:rPr lang="en-US" sz="1800" i="1" dirty="0"/>
              <a:t>J </a:t>
            </a:r>
            <a:r>
              <a:rPr lang="en-US" sz="1800" i="1" dirty="0" err="1"/>
              <a:t>Crit</a:t>
            </a:r>
            <a:r>
              <a:rPr lang="en-US" sz="1800" i="1" dirty="0"/>
              <a:t> Care </a:t>
            </a:r>
            <a:r>
              <a:rPr lang="en-US" sz="1800" dirty="0"/>
              <a:t>30(4): 799-807.</a:t>
            </a:r>
            <a:endParaRPr lang="en-US" sz="1800" b="1" i="1"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ea typeface="ＭＳ Ｐゴシック" pitchFamily="34" charset="-128"/>
              </a:rPr>
              <a:t>Skrobik</a:t>
            </a:r>
            <a:r>
              <a:rPr lang="en-US" sz="1800" dirty="0">
                <a:ea typeface="ＭＳ Ｐゴシック" pitchFamily="34" charset="-128"/>
              </a:rPr>
              <a:t> YK, Bergeron N, Dumont M, Gottfried SB. Olanzapine vs haloperidol: Treating delirium in a critical care setting. </a:t>
            </a:r>
            <a:r>
              <a:rPr lang="en-US" sz="1800" i="1" dirty="0">
                <a:ea typeface="ＭＳ Ｐゴシック" pitchFamily="34" charset="-128"/>
              </a:rPr>
              <a:t>Intensive Care Med. </a:t>
            </a:r>
            <a:r>
              <a:rPr lang="en-US" sz="1800" dirty="0">
                <a:ea typeface="ＭＳ Ｐゴシック" pitchFamily="34" charset="-128"/>
              </a:rPr>
              <a:t>2004; 30: 444–449.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err="1"/>
              <a:t>Soiza</a:t>
            </a:r>
            <a:r>
              <a:rPr lang="en-US" sz="1800" dirty="0"/>
              <a:t>, R., Sharma, V., Ferguson, K., </a:t>
            </a:r>
            <a:r>
              <a:rPr lang="en-US" sz="1800" dirty="0" err="1"/>
              <a:t>Shenkin</a:t>
            </a:r>
            <a:r>
              <a:rPr lang="en-US" sz="1800" dirty="0"/>
              <a:t> S., Seymour, D., </a:t>
            </a:r>
            <a:r>
              <a:rPr lang="en-US" sz="1800" dirty="0" err="1"/>
              <a:t>MacLullich</a:t>
            </a:r>
            <a:r>
              <a:rPr lang="en-US" sz="1800" dirty="0"/>
              <a:t>, A., (2008). Neuroimaging studies of delirium: A systemic review. Journal of Psychosomatic Research 65(3) 239-248.</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Stahl, S. M: </a:t>
            </a:r>
            <a:r>
              <a:rPr lang="en-US" sz="1800" i="1" dirty="0"/>
              <a:t>Essential Psychopharmacology</a:t>
            </a:r>
            <a:r>
              <a:rPr lang="en-US" sz="1800" dirty="0"/>
              <a:t>, 4th Ed. Cambridge University Press, 2016</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1800" i="1" dirty="0"/>
              <a:t>Virtual Mentor.</a:t>
            </a:r>
            <a:r>
              <a:rPr lang="pt-BR" sz="1800" dirty="0"/>
              <a:t> 2008. Differentiating among Depression, Delirium, and Dementia in Elderly Patients. 10(6):383-388. doi: 10.1001/virtualmentor.2008.10.6.cprl1-0806</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 Wang, Phillip et al.  “</a:t>
            </a:r>
            <a:r>
              <a:rPr lang="en-US" sz="1800" i="1" dirty="0"/>
              <a:t>Risk of Death in Elderly Users of Conventional vs. Atypical Antipsychotic Medications</a:t>
            </a:r>
            <a:r>
              <a:rPr lang="en-US" sz="1800" dirty="0"/>
              <a:t>”. New England Journal of Medicine; 353; pp. 2335-2341; December 2005.</a:t>
            </a: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Wong, Camilla, et al. “</a:t>
            </a:r>
            <a:r>
              <a:rPr lang="en-US" sz="1800" i="1" dirty="0"/>
              <a:t>Does This Patient Have Delirium?  Value of Bedside Instruments</a:t>
            </a:r>
            <a:r>
              <a:rPr lang="en-US" sz="1800" dirty="0"/>
              <a:t>”.  Journal of the American Medical Association, vol. 304, no. &amp;; pp 779-785; August 18, 2010.</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ea typeface="ＭＳ Ｐゴシック" pitchFamily="34" charset="-12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ea typeface="ＭＳ Ｐゴシック" pitchFamily="34" charset="-128"/>
            </a:endParaRPr>
          </a:p>
          <a:p>
            <a:endParaRPr lang="en-US" sz="18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62</a:t>
            </a:fld>
            <a:endParaRPr lang="en-US" dirty="0"/>
          </a:p>
        </p:txBody>
      </p:sp>
    </p:spTree>
    <p:extLst>
      <p:ext uri="{BB962C8B-B14F-4D97-AF65-F5344CB8AC3E}">
        <p14:creationId xmlns:p14="http://schemas.microsoft.com/office/powerpoint/2010/main" val="180180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Synonyms for Delirium</a:t>
            </a:r>
          </a:p>
        </p:txBody>
      </p:sp>
      <p:sp>
        <p:nvSpPr>
          <p:cNvPr id="20482" name="Content Placeholder 2"/>
          <p:cNvSpPr>
            <a:spLocks noGrp="1"/>
          </p:cNvSpPr>
          <p:nvPr>
            <p:ph idx="1"/>
          </p:nvPr>
        </p:nvSpPr>
        <p:spPr/>
        <p:txBody>
          <a:bodyPr/>
          <a:lstStyle/>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Acute </a:t>
            </a:r>
            <a:r>
              <a:rPr lang="en-US" sz="2800" dirty="0" err="1">
                <a:solidFill>
                  <a:srgbClr val="000000"/>
                </a:solidFill>
              </a:rPr>
              <a:t>confusional</a:t>
            </a:r>
            <a:r>
              <a:rPr lang="en-US" sz="2800" dirty="0">
                <a:solidFill>
                  <a:srgbClr val="000000"/>
                </a:solidFill>
              </a:rPr>
              <a:t> state</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Encephalopathy</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Acute brain failure</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ICU psychosis</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Altered mental status</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Acute reversible psychosis</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Reversible dementia</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Acute mental status change</a:t>
            </a:r>
          </a:p>
          <a:p>
            <a:pPr marL="341313" indent="-341313">
              <a:spcBef>
                <a:spcPts val="8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Organic brain syndrome</a:t>
            </a:r>
          </a:p>
        </p:txBody>
      </p:sp>
    </p:spTree>
    <p:extLst>
      <p:ext uri="{BB962C8B-B14F-4D97-AF65-F5344CB8AC3E}">
        <p14:creationId xmlns:p14="http://schemas.microsoft.com/office/powerpoint/2010/main" val="145872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Prevalence of Delirium</a:t>
            </a:r>
          </a:p>
        </p:txBody>
      </p:sp>
      <p:sp>
        <p:nvSpPr>
          <p:cNvPr id="20482" name="Content Placeholder 2"/>
          <p:cNvSpPr>
            <a:spLocks noGrp="1"/>
          </p:cNvSpPr>
          <p:nvPr>
            <p:ph idx="1"/>
          </p:nvPr>
        </p:nvSpPr>
        <p:spPr/>
        <p:txBody>
          <a:bodyPr/>
          <a:lstStyle/>
          <a:p>
            <a:pPr marL="341313" indent="-341313">
              <a:lnSpc>
                <a:spcPct val="90000"/>
              </a:lnSpc>
              <a:spcBef>
                <a:spcPts val="45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000000"/>
                </a:solidFill>
              </a:rPr>
              <a:t>	</a:t>
            </a:r>
          </a:p>
        </p:txBody>
      </p:sp>
      <p:graphicFrame>
        <p:nvGraphicFramePr>
          <p:cNvPr id="5" name="Chart 4"/>
          <p:cNvGraphicFramePr>
            <a:graphicFrameLocks/>
          </p:cNvGraphicFramePr>
          <p:nvPr>
            <p:extLst>
              <p:ext uri="{D42A27DB-BD31-4B8C-83A1-F6EECF244321}">
                <p14:modId xmlns:p14="http://schemas.microsoft.com/office/powerpoint/2010/main" val="3007375901"/>
              </p:ext>
            </p:extLst>
          </p:nvPr>
        </p:nvGraphicFramePr>
        <p:xfrm>
          <a:off x="2438400" y="1099930"/>
          <a:ext cx="7500729" cy="5026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56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accent4">
                    <a:lumMod val="50000"/>
                  </a:schemeClr>
                </a:solidFill>
              </a:rPr>
              <a:t>Recognition of Delirium</a:t>
            </a:r>
          </a:p>
        </p:txBody>
      </p:sp>
      <p:sp>
        <p:nvSpPr>
          <p:cNvPr id="20482" name="Content Placeholder 2"/>
          <p:cNvSpPr>
            <a:spLocks noGrp="1"/>
          </p:cNvSpPr>
          <p:nvPr>
            <p:ph idx="1"/>
          </p:nvPr>
        </p:nvSpPr>
        <p:spPr/>
        <p:txBody>
          <a:bodyPr/>
          <a:lstStyle/>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Delirium is commonly unrecognized</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ER physicians miss 87-83% of cases </a:t>
            </a:r>
            <a:r>
              <a:rPr lang="en-US" dirty="0">
                <a:solidFill>
                  <a:srgbClr val="000000"/>
                </a:solidFill>
              </a:rPr>
              <a:t>(Han, Wilson &amp; Ely, 2013)</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Hospital admission 14-24% (overall prevalence 1-2%) </a:t>
            </a:r>
            <a:r>
              <a:rPr lang="en-US" dirty="0">
                <a:solidFill>
                  <a:srgbClr val="000000"/>
                </a:solidFill>
              </a:rPr>
              <a:t>(Fong, </a:t>
            </a:r>
            <a:r>
              <a:rPr lang="en-US" dirty="0" err="1">
                <a:solidFill>
                  <a:srgbClr val="000000"/>
                </a:solidFill>
              </a:rPr>
              <a:t>Tulebaev</a:t>
            </a:r>
            <a:r>
              <a:rPr lang="en-US" dirty="0">
                <a:solidFill>
                  <a:srgbClr val="000000"/>
                </a:solidFill>
              </a:rPr>
              <a:t> &amp; Inouye, 2011)</a:t>
            </a:r>
          </a:p>
          <a:p>
            <a:pPr marL="741363" lvl="1" indent="-284163">
              <a:spcBef>
                <a:spcPts val="5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0000"/>
                </a:solidFill>
              </a:rPr>
              <a:t>Nurses recognize delirium more frequently than physicians, 45% v. 20%</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Delirium should always be considered when there is an acute or subacute deterioration in behavior, cognition or function</a:t>
            </a:r>
          </a:p>
          <a:p>
            <a:pPr marL="341313" indent="-341313">
              <a:spcBef>
                <a:spcPts val="700"/>
              </a:spcBef>
              <a:buClr>
                <a:srgbClr val="000000"/>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rPr>
              <a:t>30-40% of delirium cases are preventable </a:t>
            </a:r>
            <a:r>
              <a:rPr lang="en-US" sz="2000" dirty="0">
                <a:solidFill>
                  <a:srgbClr val="000000"/>
                </a:solidFill>
              </a:rPr>
              <a:t>(</a:t>
            </a:r>
            <a:r>
              <a:rPr lang="en-US" sz="2000" dirty="0" err="1">
                <a:solidFill>
                  <a:srgbClr val="000000"/>
                </a:solidFill>
              </a:rPr>
              <a:t>Hshieh</a:t>
            </a:r>
            <a:r>
              <a:rPr lang="en-US" sz="2000" dirty="0">
                <a:solidFill>
                  <a:srgbClr val="000000"/>
                </a:solidFill>
              </a:rPr>
              <a:t>, et. Al, 2015)</a:t>
            </a:r>
          </a:p>
          <a:p>
            <a:pPr marL="341313" indent="-341313">
              <a:lnSpc>
                <a:spcPct val="90000"/>
              </a:lnSpc>
              <a:spcBef>
                <a:spcPts val="450"/>
              </a:spcBef>
              <a:buClr>
                <a:srgbClr val="000000"/>
              </a:buClr>
              <a:buSzPct val="100000"/>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rgbClr val="000000"/>
              </a:solidFill>
            </a:endParaRPr>
          </a:p>
        </p:txBody>
      </p:sp>
    </p:spTree>
    <p:extLst>
      <p:ext uri="{BB962C8B-B14F-4D97-AF65-F5344CB8AC3E}">
        <p14:creationId xmlns:p14="http://schemas.microsoft.com/office/powerpoint/2010/main" val="2449253213"/>
      </p:ext>
    </p:extLst>
  </p:cSld>
  <p:clrMapOvr>
    <a:masterClrMapping/>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0" ma:contentTypeDescription="Create a new document." ma:contentTypeScope="" ma:versionID="3c0ad1c1f9012030e844f7ca56ceb058">
  <xsd:schema xmlns:xsd="http://www.w3.org/2001/XMLSchema" xmlns:xs="http://www.w3.org/2001/XMLSchema" xmlns:p="http://schemas.microsoft.com/office/2006/metadata/properties" xmlns:ns2="7f3cf475-0395-4332-a22f-87d7b85be7f2" xmlns:ns3="d5af13c4-72b1-41c9-8507-7e9ed24d93ac" targetNamespace="http://schemas.microsoft.com/office/2006/metadata/properties" ma:root="true" ma:fieldsID="f0f0d6400a7b3e3f33f8772d7a208be3" ns2:_="" ns3:_="">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2.xml><?xml version="1.0" encoding="utf-8"?>
<ds:datastoreItem xmlns:ds="http://schemas.openxmlformats.org/officeDocument/2006/customXml" ds:itemID="{6360AA4B-0C74-43BA-862E-50B2110804B8}">
  <ds:schemaRefs>
    <ds:schemaRef ds:uri="7f3cf475-0395-4332-a22f-87d7b85be7f2"/>
    <ds:schemaRef ds:uri="http://schemas.openxmlformats.org/package/2006/metadata/core-properties"/>
    <ds:schemaRef ds:uri="http://purl.org/dc/elements/1.1/"/>
    <ds:schemaRef ds:uri="http://purl.org/dc/dcmitype/"/>
    <ds:schemaRef ds:uri="http://schemas.microsoft.com/office/infopath/2007/PartnerControls"/>
    <ds:schemaRef ds:uri="d5af13c4-72b1-41c9-8507-7e9ed24d93ac"/>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8B2A905-58EE-4950-9C62-3AC6953C3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ACLP template</Template>
  <TotalTime>4651</TotalTime>
  <Words>8531</Words>
  <Application>Microsoft Office PowerPoint</Application>
  <PresentationFormat>Widescreen</PresentationFormat>
  <Paragraphs>935</Paragraphs>
  <Slides>62</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Arial</vt:lpstr>
      <vt:lpstr>Calibri</vt:lpstr>
      <vt:lpstr>Lucida Grande</vt:lpstr>
      <vt:lpstr>Symbol</vt:lpstr>
      <vt:lpstr>Times New Roman</vt:lpstr>
      <vt:lpstr>Verdana</vt:lpstr>
      <vt:lpstr>Wingdings</vt:lpstr>
      <vt:lpstr>ACLP template</vt:lpstr>
      <vt:lpstr>Delirium (When things really do go bump in the night!)</vt:lpstr>
      <vt:lpstr>Objectives</vt:lpstr>
      <vt:lpstr>Sequence of presentation</vt:lpstr>
      <vt:lpstr>DSM 5 Criteria - Delirium</vt:lpstr>
      <vt:lpstr>DSM 5 Criteria</vt:lpstr>
      <vt:lpstr>DSM 5 Criteria</vt:lpstr>
      <vt:lpstr>Synonyms for Delirium</vt:lpstr>
      <vt:lpstr>Prevalence of Delirium</vt:lpstr>
      <vt:lpstr>Recognition of Delirium</vt:lpstr>
      <vt:lpstr>Consequences of Delirium</vt:lpstr>
      <vt:lpstr>Risk Factors for Delirium (Partial List)</vt:lpstr>
      <vt:lpstr>Clinical Features of Delirium</vt:lpstr>
      <vt:lpstr>Clinical Features</vt:lpstr>
      <vt:lpstr>Clinical Features</vt:lpstr>
      <vt:lpstr>Clinical Features</vt:lpstr>
      <vt:lpstr>PowerPoint Presentation</vt:lpstr>
      <vt:lpstr>Pathophysiology of Delirium: Acetylcholine</vt:lpstr>
      <vt:lpstr>Pathophysiology of Delirium: Dopamine</vt:lpstr>
      <vt:lpstr>Pathophysiology of Delirium</vt:lpstr>
      <vt:lpstr>Relationships Between Etiological Factors in Delirium</vt:lpstr>
      <vt:lpstr>A Case of an Angry 82 Year-Old </vt:lpstr>
      <vt:lpstr>The Angry 82 Year-Old (continued)‏</vt:lpstr>
      <vt:lpstr>The Angry 82 Year-Old (continued)‏</vt:lpstr>
      <vt:lpstr>The Angry 82 Year-Old (continued)‏</vt:lpstr>
      <vt:lpstr>The Angry 82 Year-Old (continued)‏</vt:lpstr>
      <vt:lpstr>The Angry 82 Year-Old (continued)‏</vt:lpstr>
      <vt:lpstr>The Angry 82 Year-Old (continued)‏</vt:lpstr>
      <vt:lpstr>The Angry 82 Year-Old (continued)‏</vt:lpstr>
      <vt:lpstr>Etiology of Delirium</vt:lpstr>
      <vt:lpstr>Etiology of Delirium</vt:lpstr>
      <vt:lpstr>Etiology of Delirium</vt:lpstr>
      <vt:lpstr>Life Threatening Causes of Delirium (Caplan and Stern, 2008)‏</vt:lpstr>
      <vt:lpstr>Assessment of Delirium </vt:lpstr>
      <vt:lpstr>Assessment of Delirium </vt:lpstr>
      <vt:lpstr>Assessment of Delirium</vt:lpstr>
      <vt:lpstr>Assessment  of Delirium</vt:lpstr>
      <vt:lpstr>Treatment of Delirium</vt:lpstr>
      <vt:lpstr>Treatment of Delirium</vt:lpstr>
      <vt:lpstr>Treatment of Delirium</vt:lpstr>
      <vt:lpstr>Treatment of Delirium</vt:lpstr>
      <vt:lpstr>Treatment: Haloperidol Dosing</vt:lpstr>
      <vt:lpstr>Treatment: Haloperidol Side Effects</vt:lpstr>
      <vt:lpstr>Treatment: Haloperidol Side Effects</vt:lpstr>
      <vt:lpstr>Treatment: Atypical Antipsychotics</vt:lpstr>
      <vt:lpstr>Treatment: Atypical Antipsychotics</vt:lpstr>
      <vt:lpstr>Treatment: Atypical Antipsychotics</vt:lpstr>
      <vt:lpstr>Treatment: Atypical Antipsychotics</vt:lpstr>
      <vt:lpstr>Treatment: Other Agents</vt:lpstr>
      <vt:lpstr>Treatment: Other Agents</vt:lpstr>
      <vt:lpstr>Screening and Prevention of Delirium</vt:lpstr>
      <vt:lpstr>Confusion Assessment Method (CAM)</vt:lpstr>
      <vt:lpstr>Predisposing Factors to Delirium (targets for prevention efforts)</vt:lpstr>
      <vt:lpstr>Prevention of Delirium</vt:lpstr>
      <vt:lpstr>Prevention of Delirium </vt:lpstr>
      <vt:lpstr>Prevention of Delirium </vt:lpstr>
      <vt:lpstr>Take Home Points</vt:lpstr>
      <vt:lpstr>REFERENCES</vt:lpstr>
      <vt:lpstr>REFERENCES</vt:lpstr>
      <vt:lpstr>REFERENCES</vt:lpstr>
      <vt:lpstr>REFERENCES</vt:lpstr>
      <vt:lpstr>REFERENCES</vt:lpstr>
      <vt:lpstr>REFERENCES</vt:lpstr>
    </vt:vector>
  </TitlesOfParts>
  <Company>Mount Sinai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Ernst, Carrie</dc:creator>
  <cp:lastModifiedBy>Desan, Paul</cp:lastModifiedBy>
  <cp:revision>52</cp:revision>
  <dcterms:created xsi:type="dcterms:W3CDTF">2017-12-19T17:46:22Z</dcterms:created>
  <dcterms:modified xsi:type="dcterms:W3CDTF">2019-03-15T20:42:35Z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