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comments/comment1.xml" ContentType="application/vnd.openxmlformats-officedocument.presentationml.comments+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57"/>
  </p:notesMasterIdLst>
  <p:handoutMasterIdLst>
    <p:handoutMasterId r:id="rId58"/>
  </p:handoutMasterIdLst>
  <p:sldIdLst>
    <p:sldId id="257" r:id="rId5"/>
    <p:sldId id="258" r:id="rId6"/>
    <p:sldId id="259" r:id="rId7"/>
    <p:sldId id="261" r:id="rId8"/>
    <p:sldId id="262" r:id="rId9"/>
    <p:sldId id="263" r:id="rId10"/>
    <p:sldId id="264" r:id="rId11"/>
    <p:sldId id="265" r:id="rId12"/>
    <p:sldId id="266" r:id="rId13"/>
    <p:sldId id="267" r:id="rId14"/>
    <p:sldId id="260" r:id="rId15"/>
    <p:sldId id="268" r:id="rId16"/>
    <p:sldId id="269" r:id="rId17"/>
    <p:sldId id="270" r:id="rId18"/>
    <p:sldId id="271" r:id="rId19"/>
    <p:sldId id="272" r:id="rId20"/>
    <p:sldId id="273" r:id="rId21"/>
    <p:sldId id="274" r:id="rId22"/>
    <p:sldId id="275" r:id="rId23"/>
    <p:sldId id="276" r:id="rId24"/>
    <p:sldId id="277" r:id="rId25"/>
    <p:sldId id="293"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4" r:id="rId42"/>
    <p:sldId id="295" r:id="rId43"/>
    <p:sldId id="296" r:id="rId44"/>
    <p:sldId id="297" r:id="rId45"/>
    <p:sldId id="298" r:id="rId46"/>
    <p:sldId id="299" r:id="rId47"/>
    <p:sldId id="300" r:id="rId48"/>
    <p:sldId id="301" r:id="rId49"/>
    <p:sldId id="302" r:id="rId50"/>
    <p:sldId id="303" r:id="rId51"/>
    <p:sldId id="304" r:id="rId52"/>
    <p:sldId id="305" r:id="rId53"/>
    <p:sldId id="306" r:id="rId54"/>
    <p:sldId id="307" r:id="rId55"/>
    <p:sldId id="308" r:id="rId5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228" userDrawn="1">
          <p15:clr>
            <a:srgbClr val="A4A3A4"/>
          </p15:clr>
        </p15:guide>
        <p15:guide id="2" pos="3841"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uthor" initials="A" lastIdx="5" clrIdx="0"/>
  <p:cmAuthor id="1" name="Wilson, Christopher W CPT HPSP" initials="WCWCH" lastIdx="4"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7D38"/>
    <a:srgbClr val="105A25"/>
    <a:srgbClr val="C5FFDE"/>
    <a:srgbClr val="81D297"/>
    <a:srgbClr val="66A677"/>
    <a:srgbClr val="38915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358" autoAdjust="0"/>
    <p:restoredTop sz="65350" autoAdjust="0"/>
  </p:normalViewPr>
  <p:slideViewPr>
    <p:cSldViewPr snapToGrid="0" snapToObjects="1" showGuides="1">
      <p:cViewPr varScale="1">
        <p:scale>
          <a:sx n="81" d="100"/>
          <a:sy n="81" d="100"/>
        </p:scale>
        <p:origin x="900" y="96"/>
      </p:cViewPr>
      <p:guideLst>
        <p:guide orient="horz" pos="4228"/>
        <p:guide pos="3841"/>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notesMaster" Target="notesMasters/notesMaster1.xml"/><Relationship Id="rId61"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7-10-26T02:58:58.754" idx="5">
    <p:pos x="2572" y="667"/>
    <p:text>Effects on</p:text>
    <p:extLst mod="1">
      <p:ext uri="{C676402C-5697-4E1C-873F-D02D1690AC5C}">
        <p15:threadingInfo xmlns:p15="http://schemas.microsoft.com/office/powerpoint/2012/main" timeZoneBias="24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80009BD-8F19-0B44-8E85-44C88B02A425}" type="datetimeFigureOut">
              <a:rPr lang="en-US" smtClean="0"/>
              <a:t>3/15/2019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4F5F82E-548B-494F-89A6-3B3ADDAECC67}" type="slidenum">
              <a:rPr lang="en-US" smtClean="0"/>
              <a:t>‹#›</a:t>
            </a:fld>
            <a:endParaRPr lang="en-US"/>
          </a:p>
        </p:txBody>
      </p:sp>
    </p:spTree>
    <p:extLst>
      <p:ext uri="{BB962C8B-B14F-4D97-AF65-F5344CB8AC3E}">
        <p14:creationId xmlns:p14="http://schemas.microsoft.com/office/powerpoint/2010/main" val="177011072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4CD39A-F679-DF43-BBE4-8BF4AC45CCF4}" type="datetimeFigureOut">
              <a:rPr lang="en-US" smtClean="0"/>
              <a:t>3/15/2019</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5259CE-35B4-F249-A2D4-2A860B274D7B}" type="slidenum">
              <a:rPr lang="en-US" smtClean="0"/>
              <a:t>‹#›</a:t>
            </a:fld>
            <a:endParaRPr lang="en-US"/>
          </a:p>
        </p:txBody>
      </p:sp>
    </p:spTree>
    <p:extLst>
      <p:ext uri="{BB962C8B-B14F-4D97-AF65-F5344CB8AC3E}">
        <p14:creationId xmlns:p14="http://schemas.microsoft.com/office/powerpoint/2010/main" val="190701226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3" Type="http://schemas.openxmlformats.org/officeDocument/2006/relationships/hyperlink" Target="http://medicine.iupui.edu/clinpharm/DDIs/" TargetMode="External"/><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a:ln/>
        </p:spPr>
      </p:sp>
      <p:sp>
        <p:nvSpPr>
          <p:cNvPr id="19458" name="Notes Placeholder 2"/>
          <p:cNvSpPr>
            <a:spLocks noGrp="1"/>
          </p:cNvSpPr>
          <p:nvPr>
            <p:ph type="body" idx="1"/>
          </p:nvPr>
        </p:nvSpPr>
        <p:spPr>
          <a:noFill/>
          <a:ln/>
        </p:spPr>
        <p:txBody>
          <a:bodyPr/>
          <a:lstStyle/>
          <a:p>
            <a:endParaRPr lang="en-US">
              <a:latin typeface="Arial" pitchFamily="34" charset="0"/>
              <a:ea typeface="ＭＳ Ｐゴシック" pitchFamily="34" charset="-128"/>
            </a:endParaRPr>
          </a:p>
        </p:txBody>
      </p:sp>
      <p:sp>
        <p:nvSpPr>
          <p:cNvPr id="19459" name="Slide Number Placeholder 3"/>
          <p:cNvSpPr>
            <a:spLocks noGrp="1"/>
          </p:cNvSpPr>
          <p:nvPr>
            <p:ph type="sldNum" sz="quarter" idx="5"/>
          </p:nvPr>
        </p:nvSpPr>
        <p:spPr>
          <a:noFill/>
        </p:spPr>
        <p:txBody>
          <a:bodyPr/>
          <a:lstStyle/>
          <a:p>
            <a:fld id="{55702FAC-BF96-4AE2-8FA6-E6084FB88B24}" type="slidenum">
              <a:rPr lang="en-US"/>
              <a:pPr/>
              <a:t>2</a:t>
            </a:fld>
            <a:endParaRPr lang="en-US"/>
          </a:p>
        </p:txBody>
      </p:sp>
    </p:spTree>
    <p:extLst>
      <p:ext uri="{BB962C8B-B14F-4D97-AF65-F5344CB8AC3E}">
        <p14:creationId xmlns:p14="http://schemas.microsoft.com/office/powerpoint/2010/main" val="2909981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p:spPr>
        <p:txBody>
          <a:bodyPr/>
          <a:lstStyle/>
          <a:p>
            <a:fld id="{0BA5E0E7-D88D-4B80-B035-F723B8C8D7E0}" type="slidenum">
              <a:rPr lang="en-US"/>
              <a:pPr/>
              <a:t>11</a:t>
            </a:fld>
            <a:endParaRPr lang="th-TH"/>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pPr eaLnBrk="1" hangingPunct="1"/>
            <a:endParaRPr lang="en-US">
              <a:latin typeface="Arial" pitchFamily="34" charset="0"/>
              <a:ea typeface="ＭＳ Ｐゴシック" pitchFamily="34" charset="-128"/>
            </a:endParaRPr>
          </a:p>
        </p:txBody>
      </p:sp>
    </p:spTree>
    <p:extLst>
      <p:ext uri="{BB962C8B-B14F-4D97-AF65-F5344CB8AC3E}">
        <p14:creationId xmlns:p14="http://schemas.microsoft.com/office/powerpoint/2010/main" val="11913705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noTextEdit="1"/>
          </p:cNvSpPr>
          <p:nvPr>
            <p:ph type="sldImg"/>
          </p:nvPr>
        </p:nvSpPr>
        <p:spPr>
          <a:ln/>
        </p:spPr>
      </p:sp>
      <p:sp>
        <p:nvSpPr>
          <p:cNvPr id="37890" name="Notes Placeholder 2"/>
          <p:cNvSpPr>
            <a:spLocks noGrp="1"/>
          </p:cNvSpPr>
          <p:nvPr>
            <p:ph type="body" idx="1"/>
          </p:nvPr>
        </p:nvSpPr>
        <p:spPr>
          <a:noFill/>
          <a:ln/>
        </p:spPr>
        <p:txBody>
          <a:bodyPr/>
          <a:lstStyle/>
          <a:p>
            <a:r>
              <a:rPr lang="en-US">
                <a:latin typeface="Arial" pitchFamily="34" charset="0"/>
                <a:ea typeface="ＭＳ Ｐゴシック" pitchFamily="34" charset="-128"/>
              </a:rPr>
              <a:t>Koenig HG, George LK, Peterson BL et al. Depression in medically ill hospitalized older adults: prevalence, characteristics, and course of symptoms according to six diagnostic schemes. Am J Psychiatry 1376-1383, 1997.</a:t>
            </a:r>
          </a:p>
        </p:txBody>
      </p:sp>
      <p:sp>
        <p:nvSpPr>
          <p:cNvPr id="37891" name="Slide Number Placeholder 3"/>
          <p:cNvSpPr>
            <a:spLocks noGrp="1"/>
          </p:cNvSpPr>
          <p:nvPr>
            <p:ph type="sldNum" sz="quarter" idx="5"/>
          </p:nvPr>
        </p:nvSpPr>
        <p:spPr>
          <a:noFill/>
        </p:spPr>
        <p:txBody>
          <a:bodyPr/>
          <a:lstStyle/>
          <a:p>
            <a:fld id="{4A2D0D02-068C-4BDB-9519-8796A6494F1E}" type="slidenum">
              <a:rPr lang="en-US"/>
              <a:pPr/>
              <a:t>13</a:t>
            </a:fld>
            <a:endParaRPr lang="en-US"/>
          </a:p>
        </p:txBody>
      </p:sp>
    </p:spTree>
    <p:extLst>
      <p:ext uri="{BB962C8B-B14F-4D97-AF65-F5344CB8AC3E}">
        <p14:creationId xmlns:p14="http://schemas.microsoft.com/office/powerpoint/2010/main" val="499096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noTextEdit="1"/>
          </p:cNvSpPr>
          <p:nvPr>
            <p:ph type="sldImg"/>
          </p:nvPr>
        </p:nvSpPr>
        <p:spPr>
          <a:ln/>
        </p:spPr>
      </p:sp>
      <p:sp>
        <p:nvSpPr>
          <p:cNvPr id="37890" name="Notes Placeholder 2"/>
          <p:cNvSpPr>
            <a:spLocks noGrp="1"/>
          </p:cNvSpPr>
          <p:nvPr>
            <p:ph type="body" idx="1"/>
          </p:nvPr>
        </p:nvSpPr>
        <p:spPr>
          <a:noFill/>
          <a:ln/>
        </p:spPr>
        <p:txBody>
          <a:bodyPr/>
          <a:lstStyle/>
          <a:p>
            <a:r>
              <a:rPr lang="en-US">
                <a:latin typeface="Arial" pitchFamily="34" charset="0"/>
                <a:ea typeface="ＭＳ Ｐゴシック" pitchFamily="34" charset="-128"/>
              </a:rPr>
              <a:t>Koenig HG, George LK, Peterson BL et al. Depression in medically ill hospitalized older adults: prevalence, characteristics, and course of symptoms according to six diagnostic schemes. Am J Psychiatry 1376-1383, 1997.</a:t>
            </a:r>
          </a:p>
        </p:txBody>
      </p:sp>
      <p:sp>
        <p:nvSpPr>
          <p:cNvPr id="37891" name="Slide Number Placeholder 3"/>
          <p:cNvSpPr>
            <a:spLocks noGrp="1"/>
          </p:cNvSpPr>
          <p:nvPr>
            <p:ph type="sldNum" sz="quarter" idx="5"/>
          </p:nvPr>
        </p:nvSpPr>
        <p:spPr>
          <a:noFill/>
        </p:spPr>
        <p:txBody>
          <a:bodyPr/>
          <a:lstStyle/>
          <a:p>
            <a:fld id="{4A2D0D02-068C-4BDB-9519-8796A6494F1E}" type="slidenum">
              <a:rPr lang="en-US"/>
              <a:pPr/>
              <a:t>14</a:t>
            </a:fld>
            <a:endParaRPr lang="en-US"/>
          </a:p>
        </p:txBody>
      </p:sp>
    </p:spTree>
    <p:extLst>
      <p:ext uri="{BB962C8B-B14F-4D97-AF65-F5344CB8AC3E}">
        <p14:creationId xmlns:p14="http://schemas.microsoft.com/office/powerpoint/2010/main" val="3022508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noTextEdit="1"/>
          </p:cNvSpPr>
          <p:nvPr>
            <p:ph type="sldImg"/>
          </p:nvPr>
        </p:nvSpPr>
        <p:spPr>
          <a:ln/>
        </p:spPr>
      </p:sp>
      <p:sp>
        <p:nvSpPr>
          <p:cNvPr id="37890" name="Notes Placeholder 2"/>
          <p:cNvSpPr>
            <a:spLocks noGrp="1"/>
          </p:cNvSpPr>
          <p:nvPr>
            <p:ph type="body" idx="1"/>
          </p:nvPr>
        </p:nvSpPr>
        <p:spPr>
          <a:noFill/>
          <a:ln/>
        </p:spPr>
        <p:txBody>
          <a:bodyPr/>
          <a:lstStyle/>
          <a:p>
            <a:r>
              <a:rPr lang="en-US">
                <a:latin typeface="Arial" pitchFamily="34" charset="0"/>
                <a:ea typeface="ＭＳ Ｐゴシック" pitchFamily="34" charset="-128"/>
              </a:rPr>
              <a:t>Koenig HG, George LK, Peterson BL et al. Depression in medically ill hospitalized older adults: prevalence, characteristics, and course of symptoms according to six diagnostic schemes. Am J Psychiatry 1376-1383, 1997.</a:t>
            </a:r>
          </a:p>
        </p:txBody>
      </p:sp>
      <p:sp>
        <p:nvSpPr>
          <p:cNvPr id="37891" name="Slide Number Placeholder 3"/>
          <p:cNvSpPr>
            <a:spLocks noGrp="1"/>
          </p:cNvSpPr>
          <p:nvPr>
            <p:ph type="sldNum" sz="quarter" idx="5"/>
          </p:nvPr>
        </p:nvSpPr>
        <p:spPr>
          <a:noFill/>
        </p:spPr>
        <p:txBody>
          <a:bodyPr/>
          <a:lstStyle/>
          <a:p>
            <a:fld id="{4A2D0D02-068C-4BDB-9519-8796A6494F1E}" type="slidenum">
              <a:rPr lang="en-US"/>
              <a:pPr/>
              <a:t>15</a:t>
            </a:fld>
            <a:endParaRPr lang="en-US"/>
          </a:p>
        </p:txBody>
      </p:sp>
    </p:spTree>
    <p:extLst>
      <p:ext uri="{BB962C8B-B14F-4D97-AF65-F5344CB8AC3E}">
        <p14:creationId xmlns:p14="http://schemas.microsoft.com/office/powerpoint/2010/main" val="31063379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noTextEdit="1"/>
          </p:cNvSpPr>
          <p:nvPr>
            <p:ph type="sldImg"/>
          </p:nvPr>
        </p:nvSpPr>
        <p:spPr>
          <a:ln/>
        </p:spPr>
      </p:sp>
      <p:sp>
        <p:nvSpPr>
          <p:cNvPr id="37890" name="Notes Placeholder 2"/>
          <p:cNvSpPr>
            <a:spLocks noGrp="1"/>
          </p:cNvSpPr>
          <p:nvPr>
            <p:ph type="body" idx="1"/>
          </p:nvPr>
        </p:nvSpPr>
        <p:spPr>
          <a:noFill/>
          <a:ln/>
        </p:spPr>
        <p:txBody>
          <a:bodyPr/>
          <a:lstStyle/>
          <a:p>
            <a:r>
              <a:rPr lang="en-US">
                <a:latin typeface="Arial" pitchFamily="34" charset="0"/>
                <a:ea typeface="ＭＳ Ｐゴシック" pitchFamily="34" charset="-128"/>
              </a:rPr>
              <a:t>Koenig HG, George LK, Peterson BL et al. Depression in medically ill hospitalized older adults: prevalence, characteristics, and course of symptoms according to six diagnostic schemes. Am J Psychiatry 1376-1383, 1997.</a:t>
            </a:r>
          </a:p>
        </p:txBody>
      </p:sp>
      <p:sp>
        <p:nvSpPr>
          <p:cNvPr id="37891" name="Slide Number Placeholder 3"/>
          <p:cNvSpPr>
            <a:spLocks noGrp="1"/>
          </p:cNvSpPr>
          <p:nvPr>
            <p:ph type="sldNum" sz="quarter" idx="5"/>
          </p:nvPr>
        </p:nvSpPr>
        <p:spPr>
          <a:noFill/>
        </p:spPr>
        <p:txBody>
          <a:bodyPr/>
          <a:lstStyle/>
          <a:p>
            <a:fld id="{4A2D0D02-068C-4BDB-9519-8796A6494F1E}" type="slidenum">
              <a:rPr lang="en-US"/>
              <a:pPr/>
              <a:t>16</a:t>
            </a:fld>
            <a:endParaRPr lang="en-US"/>
          </a:p>
        </p:txBody>
      </p:sp>
    </p:spTree>
    <p:extLst>
      <p:ext uri="{BB962C8B-B14F-4D97-AF65-F5344CB8AC3E}">
        <p14:creationId xmlns:p14="http://schemas.microsoft.com/office/powerpoint/2010/main" val="1988928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noTextEdit="1"/>
          </p:cNvSpPr>
          <p:nvPr>
            <p:ph type="sldImg"/>
          </p:nvPr>
        </p:nvSpPr>
        <p:spPr>
          <a:ln/>
        </p:spPr>
      </p:sp>
      <p:sp>
        <p:nvSpPr>
          <p:cNvPr id="37890" name="Notes Placeholder 2"/>
          <p:cNvSpPr>
            <a:spLocks noGrp="1"/>
          </p:cNvSpPr>
          <p:nvPr>
            <p:ph type="body" idx="1"/>
          </p:nvPr>
        </p:nvSpPr>
        <p:spPr>
          <a:noFill/>
          <a:ln/>
        </p:spPr>
        <p:txBody>
          <a:bodyPr/>
          <a:lstStyle/>
          <a:p>
            <a:r>
              <a:rPr lang="en-US">
                <a:latin typeface="Arial" pitchFamily="34" charset="0"/>
                <a:ea typeface="ＭＳ Ｐゴシック" pitchFamily="34" charset="-128"/>
              </a:rPr>
              <a:t>Koenig HG, George LK, Peterson BL et al. Depression in medically ill hospitalized older adults: prevalence, characteristics, and course of symptoms according to six diagnostic schemes. Am J Psychiatry 1376-1383, 1997.</a:t>
            </a:r>
          </a:p>
        </p:txBody>
      </p:sp>
      <p:sp>
        <p:nvSpPr>
          <p:cNvPr id="37891" name="Slide Number Placeholder 3"/>
          <p:cNvSpPr>
            <a:spLocks noGrp="1"/>
          </p:cNvSpPr>
          <p:nvPr>
            <p:ph type="sldNum" sz="quarter" idx="5"/>
          </p:nvPr>
        </p:nvSpPr>
        <p:spPr>
          <a:noFill/>
        </p:spPr>
        <p:txBody>
          <a:bodyPr/>
          <a:lstStyle/>
          <a:p>
            <a:fld id="{4A2D0D02-068C-4BDB-9519-8796A6494F1E}" type="slidenum">
              <a:rPr lang="en-US"/>
              <a:pPr/>
              <a:t>17</a:t>
            </a:fld>
            <a:endParaRPr lang="en-US"/>
          </a:p>
        </p:txBody>
      </p:sp>
    </p:spTree>
    <p:extLst>
      <p:ext uri="{BB962C8B-B14F-4D97-AF65-F5344CB8AC3E}">
        <p14:creationId xmlns:p14="http://schemas.microsoft.com/office/powerpoint/2010/main" val="24105854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noTextEdit="1"/>
          </p:cNvSpPr>
          <p:nvPr>
            <p:ph type="sldImg"/>
          </p:nvPr>
        </p:nvSpPr>
        <p:spPr>
          <a:ln/>
        </p:spPr>
      </p:sp>
      <p:sp>
        <p:nvSpPr>
          <p:cNvPr id="37890" name="Notes Placeholder 2"/>
          <p:cNvSpPr>
            <a:spLocks noGrp="1"/>
          </p:cNvSpPr>
          <p:nvPr>
            <p:ph type="body" idx="1"/>
          </p:nvPr>
        </p:nvSpPr>
        <p:spPr>
          <a:noFill/>
          <a:ln/>
        </p:spPr>
        <p:txBody>
          <a:bodyPr/>
          <a:lstStyle/>
          <a:p>
            <a:r>
              <a:rPr lang="en-US">
                <a:latin typeface="Arial" pitchFamily="34" charset="0"/>
                <a:ea typeface="ＭＳ Ｐゴシック" pitchFamily="34" charset="-128"/>
              </a:rPr>
              <a:t>Koenig HG, George LK, Peterson BL et al. Depression in medically ill hospitalized older adults: prevalence, characteristics, and course of symptoms according to six diagnostic schemes. Am J Psychiatry 1376-1383, 1997.</a:t>
            </a:r>
          </a:p>
        </p:txBody>
      </p:sp>
      <p:sp>
        <p:nvSpPr>
          <p:cNvPr id="37891" name="Slide Number Placeholder 3"/>
          <p:cNvSpPr>
            <a:spLocks noGrp="1"/>
          </p:cNvSpPr>
          <p:nvPr>
            <p:ph type="sldNum" sz="quarter" idx="5"/>
          </p:nvPr>
        </p:nvSpPr>
        <p:spPr>
          <a:noFill/>
        </p:spPr>
        <p:txBody>
          <a:bodyPr/>
          <a:lstStyle/>
          <a:p>
            <a:fld id="{4A2D0D02-068C-4BDB-9519-8796A6494F1E}" type="slidenum">
              <a:rPr lang="en-US"/>
              <a:pPr/>
              <a:t>18</a:t>
            </a:fld>
            <a:endParaRPr lang="en-US"/>
          </a:p>
        </p:txBody>
      </p:sp>
    </p:spTree>
    <p:extLst>
      <p:ext uri="{BB962C8B-B14F-4D97-AF65-F5344CB8AC3E}">
        <p14:creationId xmlns:p14="http://schemas.microsoft.com/office/powerpoint/2010/main" val="2151207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noTextEdit="1"/>
          </p:cNvSpPr>
          <p:nvPr>
            <p:ph type="sldImg"/>
          </p:nvPr>
        </p:nvSpPr>
        <p:spPr>
          <a:ln/>
        </p:spPr>
      </p:sp>
      <p:sp>
        <p:nvSpPr>
          <p:cNvPr id="56322" name="Notes Placeholder 2"/>
          <p:cNvSpPr>
            <a:spLocks noGrp="1"/>
          </p:cNvSpPr>
          <p:nvPr>
            <p:ph type="body" idx="1"/>
          </p:nvPr>
        </p:nvSpPr>
        <p:spPr>
          <a:noFill/>
          <a:ln/>
        </p:spPr>
        <p:txBody>
          <a:bodyPr/>
          <a:lstStyle/>
          <a:p>
            <a:endParaRPr lang="en-US">
              <a:latin typeface="Arial" pitchFamily="34" charset="0"/>
              <a:ea typeface="ＭＳ Ｐゴシック" pitchFamily="34" charset="-128"/>
            </a:endParaRPr>
          </a:p>
        </p:txBody>
      </p:sp>
      <p:sp>
        <p:nvSpPr>
          <p:cNvPr id="56323" name="Slide Number Placeholder 3"/>
          <p:cNvSpPr>
            <a:spLocks noGrp="1"/>
          </p:cNvSpPr>
          <p:nvPr>
            <p:ph type="sldNum" sz="quarter" idx="5"/>
          </p:nvPr>
        </p:nvSpPr>
        <p:spPr>
          <a:noFill/>
        </p:spPr>
        <p:txBody>
          <a:bodyPr/>
          <a:lstStyle/>
          <a:p>
            <a:fld id="{6D6273AA-B482-4000-BDB0-08019753A69F}" type="slidenum">
              <a:rPr lang="en-US"/>
              <a:pPr/>
              <a:t>20</a:t>
            </a:fld>
            <a:endParaRPr lang="en-US"/>
          </a:p>
        </p:txBody>
      </p:sp>
    </p:spTree>
    <p:extLst>
      <p:ext uri="{BB962C8B-B14F-4D97-AF65-F5344CB8AC3E}">
        <p14:creationId xmlns:p14="http://schemas.microsoft.com/office/powerpoint/2010/main" val="30537286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noTextEdit="1"/>
          </p:cNvSpPr>
          <p:nvPr>
            <p:ph type="sldImg"/>
          </p:nvPr>
        </p:nvSpPr>
        <p:spPr>
          <a:ln/>
        </p:spPr>
      </p:sp>
      <p:sp>
        <p:nvSpPr>
          <p:cNvPr id="37890" name="Notes Placeholder 2"/>
          <p:cNvSpPr>
            <a:spLocks noGrp="1"/>
          </p:cNvSpPr>
          <p:nvPr>
            <p:ph type="body" idx="1"/>
          </p:nvPr>
        </p:nvSpPr>
        <p:spPr>
          <a:noFill/>
          <a:ln/>
        </p:spPr>
        <p:txBody>
          <a:bodyPr/>
          <a:lstStyle/>
          <a:p>
            <a:r>
              <a:rPr lang="en-US">
                <a:latin typeface="Arial" pitchFamily="34" charset="0"/>
                <a:ea typeface="ＭＳ Ｐゴシック" pitchFamily="34" charset="-128"/>
              </a:rPr>
              <a:t>Koenig HG, George LK, Peterson BL et al. Depression in medically ill hospitalized older adults: prevalence, characteristics, and course of symptoms according to six diagnostic schemes. Am J Psychiatry 1376-1383, 1997.</a:t>
            </a:r>
          </a:p>
        </p:txBody>
      </p:sp>
      <p:sp>
        <p:nvSpPr>
          <p:cNvPr id="37891" name="Slide Number Placeholder 3"/>
          <p:cNvSpPr>
            <a:spLocks noGrp="1"/>
          </p:cNvSpPr>
          <p:nvPr>
            <p:ph type="sldNum" sz="quarter" idx="5"/>
          </p:nvPr>
        </p:nvSpPr>
        <p:spPr>
          <a:noFill/>
        </p:spPr>
        <p:txBody>
          <a:bodyPr/>
          <a:lstStyle/>
          <a:p>
            <a:fld id="{4A2D0D02-068C-4BDB-9519-8796A6494F1E}" type="slidenum">
              <a:rPr lang="en-US"/>
              <a:pPr/>
              <a:t>21</a:t>
            </a:fld>
            <a:endParaRPr lang="en-US"/>
          </a:p>
        </p:txBody>
      </p:sp>
    </p:spTree>
    <p:extLst>
      <p:ext uri="{BB962C8B-B14F-4D97-AF65-F5344CB8AC3E}">
        <p14:creationId xmlns:p14="http://schemas.microsoft.com/office/powerpoint/2010/main" val="23176583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continues to be mixed studies regarding statins:</a:t>
            </a:r>
          </a:p>
          <a:p>
            <a:endParaRPr lang="en-US" dirty="0"/>
          </a:p>
          <a:p>
            <a:r>
              <a:rPr lang="en-US" dirty="0"/>
              <a:t>-You H, et al, (2013) comment on the possibility of statin use and depression: PMID: 23767773.</a:t>
            </a:r>
          </a:p>
          <a:p>
            <a:r>
              <a:rPr lang="en-US" dirty="0"/>
              <a:t>-Thompson P, et. al. (2016)Review discusses positive correlation of statin use and depressive symptoms possibly d/t cholesterol role in membrane </a:t>
            </a:r>
            <a:r>
              <a:rPr lang="en-US" dirty="0" err="1"/>
              <a:t>seratonin</a:t>
            </a:r>
            <a:r>
              <a:rPr lang="en-US" dirty="0"/>
              <a:t> receptor function.</a:t>
            </a:r>
          </a:p>
          <a:p>
            <a:r>
              <a:rPr lang="en-US" dirty="0"/>
              <a:t>-</a:t>
            </a:r>
            <a:r>
              <a:rPr lang="en-US" dirty="0" err="1"/>
              <a:t>Parsaik</a:t>
            </a:r>
            <a:r>
              <a:rPr lang="en-US" dirty="0"/>
              <a:t> A, et al. (2013) review found statin use to be associated with lower risk of depression.</a:t>
            </a:r>
          </a:p>
          <a:p>
            <a:endParaRPr lang="en-US" dirty="0"/>
          </a:p>
          <a:p>
            <a:r>
              <a:rPr lang="en-US" dirty="0"/>
              <a:t>ACE-Inhibitors have also had mixed studies::</a:t>
            </a:r>
          </a:p>
          <a:p>
            <a:r>
              <a:rPr lang="en-US" dirty="0"/>
              <a:t>-Habra m, et (2010) based on CREATE trial results showed that ACE-I and B-Blockers showed depression had decrease response to antidepressants when on these medications but no comment on association between induction of depressive symptoms.</a:t>
            </a:r>
          </a:p>
          <a:p>
            <a:r>
              <a:rPr lang="en-US" dirty="0"/>
              <a:t>-Gerstman B, et. al (1996) reviewed incidence of depression with use of ACE-I and B-Blockers and found no increase in depression risk.</a:t>
            </a:r>
          </a:p>
          <a:p>
            <a:r>
              <a:rPr lang="en-US" dirty="0"/>
              <a:t>-Boal A, et. al (2016)  large study suggests that ACE-inhibitors may be associated with decrease risk of mood disorders, and B-Blockers/Calcium channel blockers are associated with increased risk. These were looking at patients that were admitted to hospital for mood disorders.</a:t>
            </a:r>
          </a:p>
          <a:p>
            <a:endParaRPr lang="en-US" dirty="0"/>
          </a:p>
        </p:txBody>
      </p:sp>
      <p:sp>
        <p:nvSpPr>
          <p:cNvPr id="4" name="Slide Number Placeholder 3"/>
          <p:cNvSpPr>
            <a:spLocks noGrp="1"/>
          </p:cNvSpPr>
          <p:nvPr>
            <p:ph type="sldNum" sz="quarter" idx="10"/>
          </p:nvPr>
        </p:nvSpPr>
        <p:spPr/>
        <p:txBody>
          <a:bodyPr/>
          <a:lstStyle/>
          <a:p>
            <a:fld id="{205259CE-35B4-F249-A2D4-2A860B274D7B}" type="slidenum">
              <a:rPr lang="en-US" smtClean="0"/>
              <a:t>22</a:t>
            </a:fld>
            <a:endParaRPr lang="en-US"/>
          </a:p>
        </p:txBody>
      </p:sp>
    </p:spTree>
    <p:extLst>
      <p:ext uri="{BB962C8B-B14F-4D97-AF65-F5344CB8AC3E}">
        <p14:creationId xmlns:p14="http://schemas.microsoft.com/office/powerpoint/2010/main" val="2138329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p:spPr>
        <p:txBody>
          <a:bodyPr/>
          <a:lstStyle/>
          <a:p>
            <a:fld id="{0BA5E0E7-D88D-4B80-B035-F723B8C8D7E0}" type="slidenum">
              <a:rPr lang="en-US"/>
              <a:pPr/>
              <a:t>3</a:t>
            </a:fld>
            <a:endParaRPr lang="th-TH"/>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pPr eaLnBrk="1" hangingPunct="1"/>
            <a:endParaRPr lang="en-US">
              <a:latin typeface="Arial" pitchFamily="34" charset="0"/>
              <a:ea typeface="ＭＳ Ｐゴシック" pitchFamily="34" charset="-128"/>
            </a:endParaRPr>
          </a:p>
        </p:txBody>
      </p:sp>
    </p:spTree>
    <p:extLst>
      <p:ext uri="{BB962C8B-B14F-4D97-AF65-F5344CB8AC3E}">
        <p14:creationId xmlns:p14="http://schemas.microsoft.com/office/powerpoint/2010/main" val="13494320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noTextEdit="1"/>
          </p:cNvSpPr>
          <p:nvPr>
            <p:ph type="sldImg"/>
          </p:nvPr>
        </p:nvSpPr>
        <p:spPr>
          <a:ln/>
        </p:spPr>
      </p:sp>
      <p:sp>
        <p:nvSpPr>
          <p:cNvPr id="37890" name="Notes Placeholder 2"/>
          <p:cNvSpPr>
            <a:spLocks noGrp="1"/>
          </p:cNvSpPr>
          <p:nvPr>
            <p:ph type="body" idx="1"/>
          </p:nvPr>
        </p:nvSpPr>
        <p:spPr>
          <a:noFill/>
          <a:ln/>
        </p:spPr>
        <p:txBody>
          <a:bodyPr/>
          <a:lstStyle/>
          <a:p>
            <a:r>
              <a:rPr lang="en-US" dirty="0">
                <a:latin typeface="Arial" pitchFamily="34" charset="0"/>
                <a:ea typeface="ＭＳ Ｐゴシック" pitchFamily="34" charset="-128"/>
              </a:rPr>
              <a:t>Koenig HG, George LK, Peterson BL et al. Depression in medically ill hospitalized older adults: prevalence, characteristics, and course of symptoms according to six diagnostic schemes. Am J Psychiatry 1376-1383, 1997.</a:t>
            </a:r>
          </a:p>
        </p:txBody>
      </p:sp>
      <p:sp>
        <p:nvSpPr>
          <p:cNvPr id="37891" name="Slide Number Placeholder 3"/>
          <p:cNvSpPr>
            <a:spLocks noGrp="1"/>
          </p:cNvSpPr>
          <p:nvPr>
            <p:ph type="sldNum" sz="quarter" idx="5"/>
          </p:nvPr>
        </p:nvSpPr>
        <p:spPr>
          <a:noFill/>
        </p:spPr>
        <p:txBody>
          <a:bodyPr/>
          <a:lstStyle/>
          <a:p>
            <a:fld id="{4A2D0D02-068C-4BDB-9519-8796A6494F1E}" type="slidenum">
              <a:rPr lang="en-US"/>
              <a:pPr/>
              <a:t>23</a:t>
            </a:fld>
            <a:endParaRPr lang="en-US"/>
          </a:p>
        </p:txBody>
      </p:sp>
    </p:spTree>
    <p:extLst>
      <p:ext uri="{BB962C8B-B14F-4D97-AF65-F5344CB8AC3E}">
        <p14:creationId xmlns:p14="http://schemas.microsoft.com/office/powerpoint/2010/main" val="42745948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p:cNvSpPr>
            <a:spLocks noGrp="1" noRot="1" noChangeAspect="1"/>
          </p:cNvSpPr>
          <p:nvPr>
            <p:ph type="sldImg"/>
          </p:nvPr>
        </p:nvSpPr>
        <p:spPr>
          <a:ln/>
        </p:spPr>
      </p:sp>
      <p:sp>
        <p:nvSpPr>
          <p:cNvPr id="62466" name="Notes Placeholder 2"/>
          <p:cNvSpPr>
            <a:spLocks noGrp="1"/>
          </p:cNvSpPr>
          <p:nvPr>
            <p:ph type="body" idx="1"/>
          </p:nvPr>
        </p:nvSpPr>
        <p:spPr>
          <a:noFill/>
          <a:ln/>
        </p:spPr>
        <p:txBody>
          <a:bodyPr/>
          <a:lstStyle/>
          <a:p>
            <a:r>
              <a:rPr lang="en-US">
                <a:latin typeface="Arial" pitchFamily="34" charset="0"/>
                <a:ea typeface="ＭＳ Ｐゴシック" pitchFamily="34" charset="-128"/>
              </a:rPr>
              <a:t>Jerome Frank  </a:t>
            </a:r>
            <a:r>
              <a:rPr lang="en-US" altLang="en-US">
                <a:latin typeface="Arial" pitchFamily="34" charset="0"/>
                <a:ea typeface="ＭＳ Ｐゴシック" pitchFamily="34" charset="-128"/>
              </a:rPr>
              <a:t>“</a:t>
            </a:r>
            <a:r>
              <a:rPr lang="en-US" altLang="ja-JP">
                <a:latin typeface="Arial" pitchFamily="34" charset="0"/>
                <a:ea typeface="ＭＳ Ｐゴシック" pitchFamily="34" charset="-128"/>
              </a:rPr>
              <a:t>Persuation and Healing</a:t>
            </a:r>
            <a:r>
              <a:rPr lang="en-US" altLang="en-US">
                <a:latin typeface="Arial" pitchFamily="34" charset="0"/>
                <a:ea typeface="ＭＳ Ｐゴシック" pitchFamily="34" charset="-128"/>
              </a:rPr>
              <a:t>”</a:t>
            </a:r>
            <a:r>
              <a:rPr lang="en-US" altLang="ja-JP">
                <a:latin typeface="Arial" pitchFamily="34" charset="0"/>
                <a:ea typeface="ＭＳ Ｐゴシック" pitchFamily="34" charset="-128"/>
              </a:rPr>
              <a:t>  1960s – main reason for people seeking psychotherapy  .    Goerge Engel – Rochester group  1960s</a:t>
            </a:r>
            <a:endParaRPr lang="en-US">
              <a:latin typeface="Arial" pitchFamily="34" charset="0"/>
              <a:ea typeface="ＭＳ Ｐゴシック" pitchFamily="34" charset="-128"/>
            </a:endParaRPr>
          </a:p>
        </p:txBody>
      </p:sp>
      <p:sp>
        <p:nvSpPr>
          <p:cNvPr id="62467" name="Slide Number Placeholder 3"/>
          <p:cNvSpPr>
            <a:spLocks noGrp="1"/>
          </p:cNvSpPr>
          <p:nvPr>
            <p:ph type="sldNum" sz="quarter" idx="5"/>
          </p:nvPr>
        </p:nvSpPr>
        <p:spPr>
          <a:noFill/>
        </p:spPr>
        <p:txBody>
          <a:bodyPr/>
          <a:lstStyle/>
          <a:p>
            <a:fld id="{3ED00DCC-5A1D-43B9-8F88-382709611616}" type="slidenum">
              <a:rPr lang="en-US"/>
              <a:pPr/>
              <a:t>24</a:t>
            </a:fld>
            <a:endParaRPr lang="en-US"/>
          </a:p>
        </p:txBody>
      </p:sp>
    </p:spTree>
    <p:extLst>
      <p:ext uri="{BB962C8B-B14F-4D97-AF65-F5344CB8AC3E}">
        <p14:creationId xmlns:p14="http://schemas.microsoft.com/office/powerpoint/2010/main" val="37875127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Slide Image Placeholder 1"/>
          <p:cNvSpPr>
            <a:spLocks noGrp="1" noRot="1" noChangeAspect="1" noTextEdit="1"/>
          </p:cNvSpPr>
          <p:nvPr>
            <p:ph type="sldImg"/>
          </p:nvPr>
        </p:nvSpPr>
        <p:spPr>
          <a:ln/>
        </p:spPr>
      </p:sp>
      <p:sp>
        <p:nvSpPr>
          <p:cNvPr id="66562" name="Notes Placeholder 2"/>
          <p:cNvSpPr>
            <a:spLocks noGrp="1"/>
          </p:cNvSpPr>
          <p:nvPr>
            <p:ph type="body" idx="1"/>
          </p:nvPr>
        </p:nvSpPr>
        <p:spPr>
          <a:noFill/>
          <a:ln/>
        </p:spPr>
        <p:txBody>
          <a:bodyPr/>
          <a:lstStyle/>
          <a:p>
            <a:r>
              <a:rPr lang="en-US">
                <a:latin typeface="Arial" pitchFamily="34" charset="0"/>
                <a:ea typeface="ＭＳ Ｐゴシック" pitchFamily="34" charset="-128"/>
              </a:rPr>
              <a:t>Lack of privacy is very common in patient setting.  If there are other patients or family members, confidentiality may be compromised.  </a:t>
            </a:r>
          </a:p>
          <a:p>
            <a:r>
              <a:rPr lang="en-US">
                <a:latin typeface="Arial" pitchFamily="34" charset="0"/>
                <a:ea typeface="ＭＳ Ｐゴシック" pitchFamily="34" charset="-128"/>
              </a:rPr>
              <a:t>Other patients also may have the TV volume on loud and be disruptive talking loudly on the phone.</a:t>
            </a:r>
          </a:p>
          <a:p>
            <a:r>
              <a:rPr lang="en-US">
                <a:latin typeface="Arial" pitchFamily="34" charset="0"/>
                <a:ea typeface="ＭＳ Ｐゴシック" pitchFamily="34" charset="-128"/>
              </a:rPr>
              <a:t>If the patient is mobile or can use a wheelchair, consider asking nursing staff if you can use a separate room to interview the patient.  If the other patient is mobile, consider asking them to leave the room</a:t>
            </a:r>
          </a:p>
          <a:p>
            <a:r>
              <a:rPr lang="en-US">
                <a:latin typeface="Arial" pitchFamily="34" charset="0"/>
                <a:ea typeface="ＭＳ Ｐゴシック" pitchFamily="34" charset="-128"/>
              </a:rPr>
              <a:t>You can request that family stay for part of the interview and this is helpful to get collateral information and then leave for part of the interview so that the patient can talk freely.</a:t>
            </a:r>
          </a:p>
          <a:p>
            <a:endParaRPr lang="en-US">
              <a:latin typeface="Arial" pitchFamily="34" charset="0"/>
              <a:ea typeface="ＭＳ Ｐゴシック" pitchFamily="34" charset="-128"/>
            </a:endParaRPr>
          </a:p>
          <a:p>
            <a:r>
              <a:rPr lang="en-US">
                <a:latin typeface="Arial" pitchFamily="34" charset="0"/>
                <a:ea typeface="ＭＳ Ｐゴシック" pitchFamily="34" charset="-128"/>
              </a:rPr>
              <a:t>You may need to be flexible and garner information in stages.</a:t>
            </a:r>
          </a:p>
          <a:p>
            <a:r>
              <a:rPr lang="en-US">
                <a:latin typeface="Arial" pitchFamily="34" charset="0"/>
                <a:ea typeface="ＭＳ Ｐゴシック" pitchFamily="34" charset="-128"/>
              </a:rPr>
              <a:t>If patient is resistant to seeing psychiatry, always remind them that in fact they have the right not to be interview but that their doctor asked for psychiatry to see the patient to help his doctor help the patient.  Often placing the onus and the evaluation request to the treating team helps make the psychiatrist part of the team.  Also many patients have ideas and </a:t>
            </a:r>
            <a:r>
              <a:rPr lang="ja-JP" altLang="en-US">
                <a:latin typeface="Arial" pitchFamily="34" charset="0"/>
                <a:ea typeface="ＭＳ Ｐゴシック" pitchFamily="34" charset="-128"/>
              </a:rPr>
              <a:t>“</a:t>
            </a:r>
            <a:r>
              <a:rPr lang="en-US" altLang="ja-JP">
                <a:latin typeface="Arial" pitchFamily="34" charset="0"/>
                <a:ea typeface="ＭＳ Ｐゴシック" pitchFamily="34" charset="-128"/>
              </a:rPr>
              <a:t>fantasies</a:t>
            </a:r>
            <a:r>
              <a:rPr lang="ja-JP" altLang="en-US">
                <a:latin typeface="Arial" pitchFamily="34" charset="0"/>
                <a:ea typeface="ＭＳ Ｐゴシック" pitchFamily="34" charset="-128"/>
              </a:rPr>
              <a:t>”</a:t>
            </a:r>
            <a:r>
              <a:rPr lang="en-US" altLang="ja-JP">
                <a:latin typeface="Arial" pitchFamily="34" charset="0"/>
                <a:ea typeface="ＭＳ Ｐゴシック" pitchFamily="34" charset="-128"/>
              </a:rPr>
              <a:t> about why the consult was requested and to ask the patient about this and help clarify the purpose of the consult may in fact help the patient agree to the evaluation.</a:t>
            </a:r>
          </a:p>
          <a:p>
            <a:endParaRPr lang="en-US">
              <a:latin typeface="Arial" pitchFamily="34" charset="0"/>
              <a:ea typeface="ＭＳ Ｐゴシック" pitchFamily="34" charset="-128"/>
            </a:endParaRPr>
          </a:p>
        </p:txBody>
      </p:sp>
      <p:sp>
        <p:nvSpPr>
          <p:cNvPr id="66563" name="Slide Number Placeholder 3"/>
          <p:cNvSpPr>
            <a:spLocks noGrp="1"/>
          </p:cNvSpPr>
          <p:nvPr>
            <p:ph type="sldNum" sz="quarter" idx="5"/>
          </p:nvPr>
        </p:nvSpPr>
        <p:spPr>
          <a:noFill/>
        </p:spPr>
        <p:txBody>
          <a:bodyPr/>
          <a:lstStyle/>
          <a:p>
            <a:fld id="{71A7F0A4-2BB6-4A96-B336-7F21EBD64DCB}" type="slidenum">
              <a:rPr lang="en-US"/>
              <a:pPr/>
              <a:t>27</a:t>
            </a:fld>
            <a:endParaRPr lang="en-US"/>
          </a:p>
        </p:txBody>
      </p:sp>
    </p:spTree>
    <p:extLst>
      <p:ext uri="{BB962C8B-B14F-4D97-AF65-F5344CB8AC3E}">
        <p14:creationId xmlns:p14="http://schemas.microsoft.com/office/powerpoint/2010/main" val="312600723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Slide Image Placeholder 1"/>
          <p:cNvSpPr>
            <a:spLocks noGrp="1" noRot="1" noChangeAspect="1" noTextEdit="1"/>
          </p:cNvSpPr>
          <p:nvPr>
            <p:ph type="sldImg"/>
          </p:nvPr>
        </p:nvSpPr>
        <p:spPr>
          <a:ln/>
        </p:spPr>
      </p:sp>
      <p:sp>
        <p:nvSpPr>
          <p:cNvPr id="68610" name="Notes Placeholder 2"/>
          <p:cNvSpPr>
            <a:spLocks noGrp="1"/>
          </p:cNvSpPr>
          <p:nvPr>
            <p:ph type="body" idx="1"/>
          </p:nvPr>
        </p:nvSpPr>
        <p:spPr>
          <a:noFill/>
          <a:ln/>
        </p:spPr>
        <p:txBody>
          <a:bodyPr/>
          <a:lstStyle/>
          <a:p>
            <a:r>
              <a:rPr lang="en-US" dirty="0">
                <a:latin typeface="Arial" pitchFamily="34" charset="0"/>
                <a:ea typeface="ＭＳ Ｐゴシック" pitchFamily="34" charset="-128"/>
              </a:rPr>
              <a:t>Outpatient evaluations have their own unique issues.  Patients are not a captive audience in a bed.  They can decide not to show up to the appointment.  </a:t>
            </a:r>
          </a:p>
          <a:p>
            <a:r>
              <a:rPr lang="en-US" dirty="0">
                <a:latin typeface="Arial" pitchFamily="34" charset="0"/>
                <a:ea typeface="ＭＳ Ｐゴシック" pitchFamily="34" charset="-128"/>
              </a:rPr>
              <a:t>Each clinic site has their unique issues relating to processing the appointment, availability or charts, access to treating staff who know the patient etc.</a:t>
            </a:r>
          </a:p>
          <a:p>
            <a:r>
              <a:rPr lang="en-US" dirty="0">
                <a:latin typeface="Arial" pitchFamily="34" charset="0"/>
                <a:ea typeface="ＭＳ Ｐゴシック" pitchFamily="34" charset="-128"/>
              </a:rPr>
              <a:t>As in the inpatient setting, patients may be reluctant to see due to the stigma or afraid their run into people they know. Even in the outpatient setting it is surprising how many times when ask the question, </a:t>
            </a:r>
            <a:r>
              <a:rPr lang="ja-JP" altLang="en-US" dirty="0">
                <a:latin typeface="Arial" pitchFamily="34" charset="0"/>
                <a:ea typeface="ＭＳ Ｐゴシック" pitchFamily="34" charset="-128"/>
              </a:rPr>
              <a:t>“</a:t>
            </a:r>
            <a:r>
              <a:rPr lang="en-US" altLang="ja-JP" dirty="0">
                <a:latin typeface="Arial" pitchFamily="34" charset="0"/>
                <a:ea typeface="ＭＳ Ｐゴシック" pitchFamily="34" charset="-128"/>
              </a:rPr>
              <a:t>Why do you think your doctor wanted me to see you?</a:t>
            </a:r>
            <a:r>
              <a:rPr lang="ja-JP" altLang="en-US" dirty="0">
                <a:latin typeface="Arial" pitchFamily="34" charset="0"/>
                <a:ea typeface="ＭＳ Ｐゴシック" pitchFamily="34" charset="-128"/>
              </a:rPr>
              <a:t>”</a:t>
            </a:r>
            <a:r>
              <a:rPr lang="en-US" altLang="ja-JP" dirty="0">
                <a:latin typeface="Arial" pitchFamily="34" charset="0"/>
                <a:ea typeface="ＭＳ Ｐゴシック" pitchFamily="34" charset="-128"/>
              </a:rPr>
              <a:t>  that patients will respond ,</a:t>
            </a:r>
            <a:r>
              <a:rPr lang="ja-JP" altLang="en-US" dirty="0">
                <a:latin typeface="Arial" pitchFamily="34" charset="0"/>
                <a:ea typeface="ＭＳ Ｐゴシック" pitchFamily="34" charset="-128"/>
              </a:rPr>
              <a:t>”</a:t>
            </a:r>
            <a:r>
              <a:rPr lang="en-US" altLang="ja-JP" dirty="0">
                <a:latin typeface="Arial" pitchFamily="34" charset="0"/>
                <a:ea typeface="ＭＳ Ｐゴシック" pitchFamily="34" charset="-128"/>
              </a:rPr>
              <a:t>He/she probably thinks I</a:t>
            </a:r>
            <a:r>
              <a:rPr lang="ja-JP" altLang="en-US" dirty="0">
                <a:latin typeface="Arial" pitchFamily="34" charset="0"/>
                <a:ea typeface="ＭＳ Ｐゴシック" pitchFamily="34" charset="-128"/>
              </a:rPr>
              <a:t>’</a:t>
            </a:r>
            <a:r>
              <a:rPr lang="en-US" altLang="ja-JP" dirty="0">
                <a:latin typeface="Arial" pitchFamily="34" charset="0"/>
                <a:ea typeface="ＭＳ Ｐゴシック" pitchFamily="34" charset="-128"/>
              </a:rPr>
              <a:t>m crazy.</a:t>
            </a:r>
            <a:r>
              <a:rPr lang="ja-JP" altLang="en-US" dirty="0">
                <a:latin typeface="Arial" pitchFamily="34" charset="0"/>
                <a:ea typeface="ＭＳ Ｐゴシック" pitchFamily="34" charset="-128"/>
              </a:rPr>
              <a:t>”</a:t>
            </a:r>
            <a:r>
              <a:rPr lang="en-US" altLang="ja-JP" dirty="0">
                <a:latin typeface="Arial" pitchFamily="34" charset="0"/>
                <a:ea typeface="ＭＳ Ｐゴシック" pitchFamily="34" charset="-128"/>
              </a:rPr>
              <a:t>  a little clarification and explanation of the consult can be helpful to increase the cooperation and then alliance with the patient.</a:t>
            </a:r>
          </a:p>
          <a:p>
            <a:endParaRPr lang="en-US" dirty="0">
              <a:latin typeface="Arial" pitchFamily="34" charset="0"/>
              <a:ea typeface="ＭＳ Ｐゴシック" pitchFamily="34" charset="-128"/>
            </a:endParaRPr>
          </a:p>
          <a:p>
            <a:r>
              <a:rPr lang="en-US" dirty="0">
                <a:latin typeface="Arial" pitchFamily="34" charset="0"/>
                <a:ea typeface="ＭＳ Ｐゴシック" pitchFamily="34" charset="-128"/>
              </a:rPr>
              <a:t>If the outpatient site is co-located with a medical/surgical clinic, patients may be concerned about </a:t>
            </a:r>
            <a:r>
              <a:rPr lang="ja-JP" altLang="en-US" dirty="0">
                <a:latin typeface="Arial" pitchFamily="34" charset="0"/>
                <a:ea typeface="ＭＳ Ｐゴシック" pitchFamily="34" charset="-128"/>
              </a:rPr>
              <a:t>“</a:t>
            </a:r>
            <a:r>
              <a:rPr lang="en-US" altLang="ja-JP" dirty="0">
                <a:latin typeface="Arial" pitchFamily="34" charset="0"/>
                <a:ea typeface="ＭＳ Ｐゴシック" pitchFamily="34" charset="-128"/>
              </a:rPr>
              <a:t>running into</a:t>
            </a:r>
            <a:r>
              <a:rPr lang="ja-JP" altLang="en-US" dirty="0">
                <a:latin typeface="Arial" pitchFamily="34" charset="0"/>
                <a:ea typeface="ＭＳ Ｐゴシック" pitchFamily="34" charset="-128"/>
              </a:rPr>
              <a:t>”</a:t>
            </a:r>
            <a:r>
              <a:rPr lang="en-US" altLang="ja-JP" dirty="0">
                <a:latin typeface="Arial" pitchFamily="34" charset="0"/>
                <a:ea typeface="ＭＳ Ｐゴシック" pitchFamily="34" charset="-128"/>
              </a:rPr>
              <a:t> other patients they may know.</a:t>
            </a:r>
          </a:p>
          <a:p>
            <a:endParaRPr lang="en-US" dirty="0">
              <a:latin typeface="Arial" pitchFamily="34" charset="0"/>
              <a:ea typeface="ＭＳ Ｐゴシック" pitchFamily="34" charset="-128"/>
            </a:endParaRPr>
          </a:p>
          <a:p>
            <a:r>
              <a:rPr lang="en-US" dirty="0">
                <a:latin typeface="Arial" pitchFamily="34" charset="0"/>
                <a:ea typeface="ＭＳ Ｐゴシック" pitchFamily="34" charset="-128"/>
              </a:rPr>
              <a:t>As with the inpatient setting, family and friends are very helpful in getting a full picture of the patient.  However the patient may not fully reveal information when they are present and there are issues of confidentiality to be addressed.</a:t>
            </a:r>
          </a:p>
        </p:txBody>
      </p:sp>
      <p:sp>
        <p:nvSpPr>
          <p:cNvPr id="68611" name="Slide Number Placeholder 3"/>
          <p:cNvSpPr>
            <a:spLocks noGrp="1"/>
          </p:cNvSpPr>
          <p:nvPr>
            <p:ph type="sldNum" sz="quarter" idx="5"/>
          </p:nvPr>
        </p:nvSpPr>
        <p:spPr>
          <a:noFill/>
        </p:spPr>
        <p:txBody>
          <a:bodyPr/>
          <a:lstStyle/>
          <a:p>
            <a:fld id="{68AA71A9-34A0-496B-AB09-CB1753A8282B}" type="slidenum">
              <a:rPr lang="en-US"/>
              <a:pPr/>
              <a:t>28</a:t>
            </a:fld>
            <a:endParaRPr lang="en-US"/>
          </a:p>
        </p:txBody>
      </p:sp>
    </p:spTree>
    <p:extLst>
      <p:ext uri="{BB962C8B-B14F-4D97-AF65-F5344CB8AC3E}">
        <p14:creationId xmlns:p14="http://schemas.microsoft.com/office/powerpoint/2010/main" val="97946061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7"/>
          <p:cNvSpPr>
            <a:spLocks noGrp="1" noChangeArrowheads="1"/>
          </p:cNvSpPr>
          <p:nvPr>
            <p:ph type="sldNum" sz="quarter" idx="5"/>
          </p:nvPr>
        </p:nvSpPr>
        <p:spPr>
          <a:noFill/>
        </p:spPr>
        <p:txBody>
          <a:bodyPr/>
          <a:lstStyle/>
          <a:p>
            <a:fld id="{C2C860EE-0710-413A-83A7-5C3056A12FC2}" type="slidenum">
              <a:rPr lang="en-US"/>
              <a:pPr/>
              <a:t>30</a:t>
            </a:fld>
            <a:endParaRPr lang="th-TH"/>
          </a:p>
        </p:txBody>
      </p:sp>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noFill/>
          <a:ln/>
        </p:spPr>
        <p:txBody>
          <a:bodyPr/>
          <a:lstStyle/>
          <a:p>
            <a:pPr eaLnBrk="1" hangingPunct="1"/>
            <a:endParaRPr lang="en-US">
              <a:latin typeface="Arial" pitchFamily="34" charset="0"/>
              <a:ea typeface="ＭＳ Ｐゴシック" pitchFamily="34" charset="-128"/>
            </a:endParaRPr>
          </a:p>
        </p:txBody>
      </p:sp>
    </p:spTree>
    <p:extLst>
      <p:ext uri="{BB962C8B-B14F-4D97-AF65-F5344CB8AC3E}">
        <p14:creationId xmlns:p14="http://schemas.microsoft.com/office/powerpoint/2010/main" val="102777147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7"/>
          <p:cNvSpPr>
            <a:spLocks noGrp="1" noChangeArrowheads="1"/>
          </p:cNvSpPr>
          <p:nvPr>
            <p:ph type="sldNum" sz="quarter" idx="5"/>
          </p:nvPr>
        </p:nvSpPr>
        <p:spPr>
          <a:noFill/>
        </p:spPr>
        <p:txBody>
          <a:bodyPr/>
          <a:lstStyle/>
          <a:p>
            <a:fld id="{B070D4A7-878F-49B2-80C7-AFC4AA17846E}" type="slidenum">
              <a:rPr lang="en-US"/>
              <a:pPr/>
              <a:t>32</a:t>
            </a:fld>
            <a:endParaRPr lang="th-TH"/>
          </a:p>
        </p:txBody>
      </p:sp>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a:ln/>
        </p:spPr>
        <p:txBody>
          <a:bodyPr/>
          <a:lstStyle/>
          <a:p>
            <a:pPr eaLnBrk="1" hangingPunct="1"/>
            <a:endParaRPr lang="en-US">
              <a:latin typeface="Arial" pitchFamily="34" charset="0"/>
              <a:ea typeface="ＭＳ Ｐゴシック" pitchFamily="34" charset="-128"/>
            </a:endParaRPr>
          </a:p>
        </p:txBody>
      </p:sp>
    </p:spTree>
    <p:extLst>
      <p:ext uri="{BB962C8B-B14F-4D97-AF65-F5344CB8AC3E}">
        <p14:creationId xmlns:p14="http://schemas.microsoft.com/office/powerpoint/2010/main" val="370678231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7"/>
          <p:cNvSpPr>
            <a:spLocks noGrp="1" noChangeArrowheads="1"/>
          </p:cNvSpPr>
          <p:nvPr>
            <p:ph type="sldNum" sz="quarter" idx="5"/>
          </p:nvPr>
        </p:nvSpPr>
        <p:spPr>
          <a:noFill/>
        </p:spPr>
        <p:txBody>
          <a:bodyPr/>
          <a:lstStyle/>
          <a:p>
            <a:fld id="{B070D4A7-878F-49B2-80C7-AFC4AA17846E}" type="slidenum">
              <a:rPr lang="en-US"/>
              <a:pPr/>
              <a:t>33</a:t>
            </a:fld>
            <a:endParaRPr lang="th-TH"/>
          </a:p>
        </p:txBody>
      </p:sp>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a:ln/>
        </p:spPr>
        <p:txBody>
          <a:bodyPr/>
          <a:lstStyle/>
          <a:p>
            <a:pPr eaLnBrk="1" hangingPunct="1"/>
            <a:endParaRPr lang="en-US">
              <a:latin typeface="Arial" pitchFamily="34" charset="0"/>
              <a:ea typeface="ＭＳ Ｐゴシック" pitchFamily="34" charset="-128"/>
            </a:endParaRPr>
          </a:p>
        </p:txBody>
      </p:sp>
    </p:spTree>
    <p:extLst>
      <p:ext uri="{BB962C8B-B14F-4D97-AF65-F5344CB8AC3E}">
        <p14:creationId xmlns:p14="http://schemas.microsoft.com/office/powerpoint/2010/main" val="230690865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Slide Image Placeholder 1"/>
          <p:cNvSpPr>
            <a:spLocks noGrp="1" noRot="1" noChangeAspect="1" noTextEdit="1"/>
          </p:cNvSpPr>
          <p:nvPr>
            <p:ph type="sldImg"/>
          </p:nvPr>
        </p:nvSpPr>
        <p:spPr>
          <a:ln/>
        </p:spPr>
      </p:sp>
      <p:sp>
        <p:nvSpPr>
          <p:cNvPr id="83970" name="Notes Placeholder 2"/>
          <p:cNvSpPr>
            <a:spLocks noGrp="1"/>
          </p:cNvSpPr>
          <p:nvPr>
            <p:ph type="body" idx="1"/>
          </p:nvPr>
        </p:nvSpPr>
        <p:spPr>
          <a:noFill/>
          <a:ln/>
        </p:spPr>
        <p:txBody>
          <a:bodyPr/>
          <a:lstStyle/>
          <a:p>
            <a:endParaRPr lang="en-US" sz="1000" dirty="0">
              <a:latin typeface="Times New Roman" pitchFamily="18" charset="0"/>
              <a:ea typeface="ＭＳ Ｐゴシック" pitchFamily="34" charset="-128"/>
              <a:cs typeface="Times New Roman" pitchFamily="18" charset="0"/>
              <a:hlinkClick r:id="rId3"/>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000" dirty="0"/>
              <a:t>(s)= strong inhibitor, (m)= moderate inhibitor, (w) weak inhibitor</a:t>
            </a:r>
          </a:p>
          <a:p>
            <a:endParaRPr lang="en-US" sz="1000" dirty="0">
              <a:latin typeface="Times New Roman" pitchFamily="18" charset="0"/>
              <a:ea typeface="ＭＳ Ｐゴシック" pitchFamily="34" charset="-128"/>
              <a:cs typeface="Times New Roman" pitchFamily="18" charset="0"/>
              <a:hlinkClick r:id="rId3"/>
            </a:endParaRPr>
          </a:p>
          <a:p>
            <a:r>
              <a:rPr lang="en-US" sz="1000" dirty="0">
                <a:latin typeface="Times New Roman" pitchFamily="18" charset="0"/>
                <a:ea typeface="ＭＳ Ｐゴシック" pitchFamily="34" charset="-128"/>
                <a:cs typeface="Times New Roman" pitchFamily="18" charset="0"/>
                <a:hlinkClick r:id="rId3"/>
              </a:rPr>
              <a:t>Cytochrome P450 Drug Interaction Table</a:t>
            </a:r>
            <a:r>
              <a:rPr lang="en-US" sz="1000" dirty="0">
                <a:latin typeface="Times New Roman" pitchFamily="18" charset="0"/>
                <a:ea typeface="ＭＳ Ｐゴシック" pitchFamily="34" charset="-128"/>
                <a:cs typeface="Times New Roman" pitchFamily="18" charset="0"/>
              </a:rPr>
              <a:t>.  Indiana University School of Medicine, 2017. </a:t>
            </a:r>
          </a:p>
          <a:p>
            <a:endParaRPr lang="en-US" sz="1000" dirty="0">
              <a:latin typeface="Times New Roman" pitchFamily="18" charset="0"/>
              <a:ea typeface="ＭＳ Ｐゴシック" pitchFamily="34" charset="-128"/>
              <a:cs typeface="Times New Roman" pitchFamily="18" charset="0"/>
            </a:endParaRPr>
          </a:p>
          <a:p>
            <a:endParaRPr lang="en-US" sz="1000" dirty="0">
              <a:latin typeface="Times New Roman" pitchFamily="18" charset="0"/>
              <a:ea typeface="ＭＳ Ｐゴシック" pitchFamily="34" charset="-128"/>
              <a:cs typeface="Times New Roman" pitchFamily="18" charset="0"/>
            </a:endParaRPr>
          </a:p>
          <a:p>
            <a:r>
              <a:rPr lang="en-US" sz="1000" dirty="0" err="1">
                <a:latin typeface="Arial" pitchFamily="34" charset="0"/>
                <a:ea typeface="ＭＳ Ｐゴシック" pitchFamily="34" charset="-128"/>
              </a:rPr>
              <a:t>Cozza</a:t>
            </a:r>
            <a:r>
              <a:rPr lang="en-US" sz="1000" dirty="0">
                <a:latin typeface="Arial" pitchFamily="34" charset="0"/>
                <a:ea typeface="ＭＳ Ｐゴシック" pitchFamily="34" charset="-128"/>
              </a:rPr>
              <a:t> KL, Armstrong SC, </a:t>
            </a:r>
            <a:r>
              <a:rPr lang="en-US" sz="1000" dirty="0" err="1">
                <a:latin typeface="Arial" pitchFamily="34" charset="0"/>
                <a:ea typeface="ＭＳ Ｐゴシック" pitchFamily="34" charset="-128"/>
              </a:rPr>
              <a:t>Oesterheld</a:t>
            </a:r>
            <a:r>
              <a:rPr lang="en-US" sz="1000" dirty="0">
                <a:latin typeface="Arial" pitchFamily="34" charset="0"/>
                <a:ea typeface="ＭＳ Ｐゴシック" pitchFamily="34" charset="-128"/>
              </a:rPr>
              <a:t> JR: Concise Guide to Drug Interaction Principles for Medical Practice: Cytochrome P450s, UGTs, P-Glycoproteins, Second Edition. Washington, DC, American Psychiatric Publishing, 2003 </a:t>
            </a:r>
            <a:endParaRPr lang="en-US" sz="1000" dirty="0">
              <a:latin typeface="Times New Roman" pitchFamily="18" charset="0"/>
              <a:ea typeface="ＭＳ Ｐゴシック" pitchFamily="34" charset="-128"/>
              <a:cs typeface="Times New Roman" pitchFamily="18" charset="0"/>
            </a:endParaRPr>
          </a:p>
          <a:p>
            <a:r>
              <a:rPr lang="en-US" dirty="0">
                <a:latin typeface="Arial" pitchFamily="34" charset="0"/>
                <a:ea typeface="ＭＳ Ｐゴシック" pitchFamily="34" charset="-128"/>
              </a:rPr>
              <a:t>Note Substrate: the P450 route(s) the drug is metabolized</a:t>
            </a:r>
          </a:p>
          <a:p>
            <a:r>
              <a:rPr lang="en-US" dirty="0">
                <a:latin typeface="Arial" pitchFamily="34" charset="0"/>
                <a:ea typeface="ＭＳ Ｐゴシック" pitchFamily="34" charset="-128"/>
              </a:rPr>
              <a:t>Inhibitor: decreases the metabolism and thus functionally increases the levels of medications that use this pathway (Substrates).</a:t>
            </a:r>
          </a:p>
          <a:p>
            <a:endParaRPr lang="en-US" dirty="0">
              <a:latin typeface="Arial" pitchFamily="34" charset="0"/>
              <a:ea typeface="ＭＳ Ｐゴシック" pitchFamily="34" charset="-128"/>
            </a:endParaRPr>
          </a:p>
          <a:p>
            <a:r>
              <a:rPr lang="en-US" dirty="0">
                <a:latin typeface="Arial" pitchFamily="34" charset="0"/>
                <a:ea typeface="ＭＳ Ｐゴシック" pitchFamily="34" charset="-128"/>
              </a:rPr>
              <a:t>Note: high dose bupropion can reduce seizure threshold and cause seizures.</a:t>
            </a:r>
          </a:p>
          <a:p>
            <a:endParaRPr lang="en-US" dirty="0">
              <a:latin typeface="Arial" pitchFamily="34" charset="0"/>
              <a:ea typeface="ＭＳ Ｐゴシック" pitchFamily="34" charset="-128"/>
            </a:endParaRPr>
          </a:p>
          <a:p>
            <a:r>
              <a:rPr lang="en-US" dirty="0">
                <a:latin typeface="Arial" pitchFamily="34" charset="0"/>
                <a:ea typeface="ＭＳ Ｐゴシック" pitchFamily="34" charset="-128"/>
              </a:rPr>
              <a:t>Watch for sustained elevated blood pressures in patients taking venlafaxine and bupropion.</a:t>
            </a:r>
          </a:p>
          <a:p>
            <a:endParaRPr lang="en-US" dirty="0">
              <a:latin typeface="Arial" pitchFamily="34" charset="0"/>
              <a:ea typeface="ＭＳ Ｐゴシック" pitchFamily="34" charset="-128"/>
            </a:endParaRPr>
          </a:p>
          <a:p>
            <a:r>
              <a:rPr lang="en-US" dirty="0">
                <a:latin typeface="Arial" pitchFamily="34" charset="0"/>
                <a:ea typeface="ＭＳ Ｐゴシック" pitchFamily="34" charset="-128"/>
              </a:rPr>
              <a:t>Watch for prostate and urinary symptoms in patients taking paroxetine and venlafaxine.</a:t>
            </a:r>
          </a:p>
          <a:p>
            <a:endParaRPr lang="en-US" dirty="0">
              <a:latin typeface="Arial" pitchFamily="34" charset="0"/>
              <a:ea typeface="ＭＳ Ｐゴシック" pitchFamily="34" charset="-128"/>
            </a:endParaRPr>
          </a:p>
          <a:p>
            <a:endParaRPr lang="en-US" dirty="0">
              <a:latin typeface="Arial" pitchFamily="34" charset="0"/>
              <a:ea typeface="ＭＳ Ｐゴシック" pitchFamily="34" charset="-128"/>
            </a:endParaRPr>
          </a:p>
          <a:p>
            <a:r>
              <a:rPr lang="en-US" dirty="0">
                <a:latin typeface="Arial" pitchFamily="34" charset="0"/>
                <a:ea typeface="ＭＳ Ｐゴシック" pitchFamily="34" charset="-128"/>
              </a:rPr>
              <a:t>First line agents are the SSRIs .</a:t>
            </a:r>
          </a:p>
          <a:p>
            <a:r>
              <a:rPr lang="en-US" dirty="0">
                <a:latin typeface="Arial" pitchFamily="34" charset="0"/>
                <a:ea typeface="ＭＳ Ｐゴシック" pitchFamily="34" charset="-128"/>
              </a:rPr>
              <a:t>Fluoxetine and Paxil do the most inhibition and be careful that beta blockers and other medications may be potentiated.  </a:t>
            </a:r>
          </a:p>
          <a:p>
            <a:r>
              <a:rPr lang="en-US" dirty="0">
                <a:latin typeface="Arial" pitchFamily="34" charset="0"/>
                <a:ea typeface="ＭＳ Ｐゴシック" pitchFamily="34" charset="-128"/>
              </a:rPr>
              <a:t>Sertraline, citalopram, escitalopram and duloxetine tend to have most of their P450 inhibition at higher doses.</a:t>
            </a:r>
          </a:p>
          <a:p>
            <a:endParaRPr lang="en-US" dirty="0">
              <a:latin typeface="Arial" pitchFamily="34" charset="0"/>
              <a:ea typeface="ＭＳ Ｐゴシック" pitchFamily="34" charset="-128"/>
            </a:endParaRPr>
          </a:p>
          <a:p>
            <a:r>
              <a:rPr lang="en-US" dirty="0">
                <a:latin typeface="Arial" pitchFamily="34" charset="0"/>
                <a:ea typeface="ＭＳ Ｐゴシック" pitchFamily="34" charset="-128"/>
              </a:rPr>
              <a:t>Mirtazapine is inert and does NOT effect other medications. It can be affected by others</a:t>
            </a:r>
          </a:p>
          <a:p>
            <a:endParaRPr lang="en-US" dirty="0">
              <a:latin typeface="Arial" pitchFamily="34" charset="0"/>
              <a:ea typeface="ＭＳ Ｐゴシック" pitchFamily="34" charset="-128"/>
            </a:endParaRPr>
          </a:p>
          <a:p>
            <a:endParaRPr lang="en-US" dirty="0">
              <a:latin typeface="Arial" pitchFamily="34" charset="0"/>
              <a:ea typeface="ＭＳ Ｐゴシック" pitchFamily="34" charset="-128"/>
            </a:endParaRPr>
          </a:p>
        </p:txBody>
      </p:sp>
      <p:sp>
        <p:nvSpPr>
          <p:cNvPr id="83971" name="Slide Number Placeholder 3"/>
          <p:cNvSpPr>
            <a:spLocks noGrp="1"/>
          </p:cNvSpPr>
          <p:nvPr>
            <p:ph type="sldNum" sz="quarter" idx="5"/>
          </p:nvPr>
        </p:nvSpPr>
        <p:spPr>
          <a:noFill/>
        </p:spPr>
        <p:txBody>
          <a:bodyPr/>
          <a:lstStyle/>
          <a:p>
            <a:fld id="{0499B0B5-D0A0-4770-9751-03511A3F8F66}" type="slidenum">
              <a:rPr lang="en-US"/>
              <a:pPr/>
              <a:t>37</a:t>
            </a:fld>
            <a:endParaRPr lang="en-US"/>
          </a:p>
        </p:txBody>
      </p:sp>
    </p:spTree>
    <p:extLst>
      <p:ext uri="{BB962C8B-B14F-4D97-AF65-F5344CB8AC3E}">
        <p14:creationId xmlns:p14="http://schemas.microsoft.com/office/powerpoint/2010/main" val="267274788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2"/>
          <p:cNvSpPr>
            <a:spLocks noGrp="1" noRot="1" noChangeAspect="1" noChangeArrowheads="1" noTextEdit="1"/>
          </p:cNvSpPr>
          <p:nvPr>
            <p:ph type="sldImg"/>
          </p:nvPr>
        </p:nvSpPr>
        <p:spPr>
          <a:ln/>
        </p:spPr>
      </p:sp>
      <p:sp>
        <p:nvSpPr>
          <p:cNvPr id="87042" name="Rectangle 3"/>
          <p:cNvSpPr>
            <a:spLocks noGrp="1" noChangeArrowheads="1"/>
          </p:cNvSpPr>
          <p:nvPr>
            <p:ph type="body" idx="1"/>
          </p:nvPr>
        </p:nvSpPr>
        <p:spPr>
          <a:noFill/>
          <a:ln/>
        </p:spPr>
        <p:txBody>
          <a:bodyPr/>
          <a:lstStyle/>
          <a:p>
            <a:r>
              <a:rPr lang="en-US" sz="1400">
                <a:latin typeface="Arial" pitchFamily="34" charset="0"/>
                <a:ea typeface="ＭＳ Ｐゴシック" pitchFamily="34" charset="-128"/>
              </a:rPr>
              <a:t>Many cardiac patients are on beta blocks thus you have to carefully follow pulse and blood pressure so that they don</a:t>
            </a:r>
            <a:r>
              <a:rPr lang="ja-JP" altLang="en-US" sz="1400">
                <a:latin typeface="Arial" pitchFamily="34" charset="0"/>
                <a:ea typeface="ＭＳ Ｐゴシック" pitchFamily="34" charset="-128"/>
              </a:rPr>
              <a:t>’</a:t>
            </a:r>
            <a:r>
              <a:rPr lang="en-US" altLang="ja-JP" sz="1400">
                <a:latin typeface="Arial" pitchFamily="34" charset="0"/>
                <a:ea typeface="ＭＳ Ｐゴシック" pitchFamily="34" charset="-128"/>
              </a:rPr>
              <a:t>t become too low-&gt;may need to DECREASE the beta blocker dose.</a:t>
            </a:r>
          </a:p>
          <a:p>
            <a:endParaRPr lang="en-US">
              <a:latin typeface="Arial" pitchFamily="34" charset="0"/>
              <a:ea typeface="ＭＳ Ｐゴシック" pitchFamily="34" charset="-128"/>
            </a:endParaRPr>
          </a:p>
        </p:txBody>
      </p:sp>
    </p:spTree>
    <p:extLst>
      <p:ext uri="{BB962C8B-B14F-4D97-AF65-F5344CB8AC3E}">
        <p14:creationId xmlns:p14="http://schemas.microsoft.com/office/powerpoint/2010/main" val="292825375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2"/>
          <p:cNvSpPr>
            <a:spLocks noGrp="1" noRot="1" noChangeAspect="1" noChangeArrowheads="1" noTextEdit="1"/>
          </p:cNvSpPr>
          <p:nvPr>
            <p:ph type="sldImg"/>
          </p:nvPr>
        </p:nvSpPr>
        <p:spPr>
          <a:ln/>
        </p:spPr>
      </p:sp>
      <p:sp>
        <p:nvSpPr>
          <p:cNvPr id="87042" name="Rectangle 3"/>
          <p:cNvSpPr>
            <a:spLocks noGrp="1" noChangeArrowheads="1"/>
          </p:cNvSpPr>
          <p:nvPr>
            <p:ph type="body" idx="1"/>
          </p:nvPr>
        </p:nvSpPr>
        <p:spPr>
          <a:noFill/>
          <a:ln/>
        </p:spPr>
        <p:txBody>
          <a:bodyPr/>
          <a:lstStyle/>
          <a:p>
            <a:r>
              <a:rPr lang="en-US" sz="1400">
                <a:latin typeface="Arial" pitchFamily="34" charset="0"/>
                <a:ea typeface="ＭＳ Ｐゴシック" pitchFamily="34" charset="-128"/>
              </a:rPr>
              <a:t>Many cardiac patients are on beta blocks thus you have to carefully follow pulse and blood pressure so that they don</a:t>
            </a:r>
            <a:r>
              <a:rPr lang="ja-JP" altLang="en-US" sz="1400">
                <a:latin typeface="Arial" pitchFamily="34" charset="0"/>
                <a:ea typeface="ＭＳ Ｐゴシック" pitchFamily="34" charset="-128"/>
              </a:rPr>
              <a:t>’</a:t>
            </a:r>
            <a:r>
              <a:rPr lang="en-US" altLang="ja-JP" sz="1400">
                <a:latin typeface="Arial" pitchFamily="34" charset="0"/>
                <a:ea typeface="ＭＳ Ｐゴシック" pitchFamily="34" charset="-128"/>
              </a:rPr>
              <a:t>t become too low-&gt;may need to DECREASE the beta blocker dose.</a:t>
            </a:r>
          </a:p>
          <a:p>
            <a:endParaRPr lang="en-US">
              <a:latin typeface="Arial" pitchFamily="34" charset="0"/>
              <a:ea typeface="ＭＳ Ｐゴシック" pitchFamily="34" charset="-128"/>
            </a:endParaRPr>
          </a:p>
        </p:txBody>
      </p:sp>
    </p:spTree>
    <p:extLst>
      <p:ext uri="{BB962C8B-B14F-4D97-AF65-F5344CB8AC3E}">
        <p14:creationId xmlns:p14="http://schemas.microsoft.com/office/powerpoint/2010/main" val="28918390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p:spPr>
        <p:txBody>
          <a:bodyPr/>
          <a:lstStyle/>
          <a:p>
            <a:fld id="{0BA5E0E7-D88D-4B80-B035-F723B8C8D7E0}" type="slidenum">
              <a:rPr lang="en-US"/>
              <a:pPr/>
              <a:t>4</a:t>
            </a:fld>
            <a:endParaRPr lang="th-TH"/>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pPr eaLnBrk="1" hangingPunct="1"/>
            <a:endParaRPr lang="en-US">
              <a:latin typeface="Arial" pitchFamily="34" charset="0"/>
              <a:ea typeface="ＭＳ Ｐゴシック" pitchFamily="34" charset="-128"/>
            </a:endParaRPr>
          </a:p>
        </p:txBody>
      </p:sp>
    </p:spTree>
    <p:extLst>
      <p:ext uri="{BB962C8B-B14F-4D97-AF65-F5344CB8AC3E}">
        <p14:creationId xmlns:p14="http://schemas.microsoft.com/office/powerpoint/2010/main" val="308279639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2"/>
          <p:cNvSpPr>
            <a:spLocks noGrp="1" noRot="1" noChangeAspect="1" noChangeArrowheads="1" noTextEdit="1"/>
          </p:cNvSpPr>
          <p:nvPr>
            <p:ph type="sldImg"/>
          </p:nvPr>
        </p:nvSpPr>
        <p:spPr>
          <a:ln/>
        </p:spPr>
      </p:sp>
      <p:sp>
        <p:nvSpPr>
          <p:cNvPr id="92162" name="Rectangle 3"/>
          <p:cNvSpPr>
            <a:spLocks noGrp="1" noChangeArrowheads="1"/>
          </p:cNvSpPr>
          <p:nvPr>
            <p:ph type="body" idx="1"/>
          </p:nvPr>
        </p:nvSpPr>
        <p:spPr>
          <a:noFill/>
          <a:ln/>
        </p:spPr>
        <p:txBody>
          <a:bodyPr/>
          <a:lstStyle/>
          <a:p>
            <a:r>
              <a:rPr lang="en-US">
                <a:latin typeface="Arial" pitchFamily="34" charset="0"/>
                <a:ea typeface="ＭＳ Ｐゴシック" pitchFamily="34" charset="-128"/>
              </a:rPr>
              <a:t>Low dose atypical anti-psychotic medications can be helpful with severe medical disease, Chronic Pulmonary disease and for patients with history of alcohol and drug addiction.  </a:t>
            </a:r>
          </a:p>
          <a:p>
            <a:r>
              <a:rPr lang="en-US">
                <a:latin typeface="Arial" pitchFamily="34" charset="0"/>
                <a:ea typeface="ＭＳ Ｐゴシック" pitchFamily="34" charset="-128"/>
              </a:rPr>
              <a:t>They should be used with caution or not at all in the elderly with a history or stroke.  </a:t>
            </a:r>
          </a:p>
          <a:p>
            <a:r>
              <a:rPr lang="en-US">
                <a:latin typeface="Arial" pitchFamily="34" charset="0"/>
                <a:ea typeface="ＭＳ Ｐゴシック" pitchFamily="34" charset="-128"/>
              </a:rPr>
              <a:t>Even at low doses patients can develop Neuroleptic Malignant Syndrome</a:t>
            </a:r>
          </a:p>
        </p:txBody>
      </p:sp>
    </p:spTree>
    <p:extLst>
      <p:ext uri="{BB962C8B-B14F-4D97-AF65-F5344CB8AC3E}">
        <p14:creationId xmlns:p14="http://schemas.microsoft.com/office/powerpoint/2010/main" val="30236320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2"/>
          <p:cNvSpPr>
            <a:spLocks noGrp="1" noRot="1" noChangeAspect="1" noChangeArrowheads="1" noTextEdit="1"/>
          </p:cNvSpPr>
          <p:nvPr>
            <p:ph type="sldImg"/>
          </p:nvPr>
        </p:nvSpPr>
        <p:spPr>
          <a:ln/>
        </p:spPr>
      </p:sp>
      <p:sp>
        <p:nvSpPr>
          <p:cNvPr id="92162" name="Rectangle 3"/>
          <p:cNvSpPr>
            <a:spLocks noGrp="1" noChangeArrowheads="1"/>
          </p:cNvSpPr>
          <p:nvPr>
            <p:ph type="body" idx="1"/>
          </p:nvPr>
        </p:nvSpPr>
        <p:spPr>
          <a:noFill/>
          <a:ln/>
        </p:spPr>
        <p:txBody>
          <a:bodyPr/>
          <a:lstStyle/>
          <a:p>
            <a:r>
              <a:rPr lang="en-US">
                <a:latin typeface="Arial" pitchFamily="34" charset="0"/>
                <a:ea typeface="ＭＳ Ｐゴシック" pitchFamily="34" charset="-128"/>
              </a:rPr>
              <a:t>Low dose atypical anti-psychotic medications can be helpful with severe medical disease, Chronic Pulmonary disease and for patients with history of alcohol and drug addiction.  </a:t>
            </a:r>
          </a:p>
          <a:p>
            <a:r>
              <a:rPr lang="en-US">
                <a:latin typeface="Arial" pitchFamily="34" charset="0"/>
                <a:ea typeface="ＭＳ Ｐゴシック" pitchFamily="34" charset="-128"/>
              </a:rPr>
              <a:t>They should be used with caution or not at all in the elderly with a history or stroke.  </a:t>
            </a:r>
          </a:p>
          <a:p>
            <a:r>
              <a:rPr lang="en-US">
                <a:latin typeface="Arial" pitchFamily="34" charset="0"/>
                <a:ea typeface="ＭＳ Ｐゴシック" pitchFamily="34" charset="-128"/>
              </a:rPr>
              <a:t>Even at low doses patients can develop Neuroleptic Malignant Syndrome</a:t>
            </a:r>
          </a:p>
        </p:txBody>
      </p:sp>
    </p:spTree>
    <p:extLst>
      <p:ext uri="{BB962C8B-B14F-4D97-AF65-F5344CB8AC3E}">
        <p14:creationId xmlns:p14="http://schemas.microsoft.com/office/powerpoint/2010/main" val="327514262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2"/>
          <p:cNvSpPr>
            <a:spLocks noGrp="1" noRot="1" noChangeAspect="1" noChangeArrowheads="1" noTextEdit="1"/>
          </p:cNvSpPr>
          <p:nvPr>
            <p:ph type="sldImg"/>
          </p:nvPr>
        </p:nvSpPr>
        <p:spPr>
          <a:ln/>
        </p:spPr>
      </p:sp>
      <p:sp>
        <p:nvSpPr>
          <p:cNvPr id="92162" name="Rectangle 3"/>
          <p:cNvSpPr>
            <a:spLocks noGrp="1" noChangeArrowheads="1"/>
          </p:cNvSpPr>
          <p:nvPr>
            <p:ph type="body" idx="1"/>
          </p:nvPr>
        </p:nvSpPr>
        <p:spPr>
          <a:noFill/>
          <a:ln/>
        </p:spPr>
        <p:txBody>
          <a:bodyPr/>
          <a:lstStyle/>
          <a:p>
            <a:r>
              <a:rPr lang="en-US">
                <a:latin typeface="Arial" pitchFamily="34" charset="0"/>
                <a:ea typeface="ＭＳ Ｐゴシック" pitchFamily="34" charset="-128"/>
              </a:rPr>
              <a:t>Low dose atypical anti-psychotic medications can be helpful with severe medical disease, Chronic Pulmonary disease and for patients with history of alcohol and drug addiction.  </a:t>
            </a:r>
          </a:p>
          <a:p>
            <a:r>
              <a:rPr lang="en-US">
                <a:latin typeface="Arial" pitchFamily="34" charset="0"/>
                <a:ea typeface="ＭＳ Ｐゴシック" pitchFamily="34" charset="-128"/>
              </a:rPr>
              <a:t>They should be used with caution or not at all in the elderly with a history or stroke.  </a:t>
            </a:r>
          </a:p>
          <a:p>
            <a:r>
              <a:rPr lang="en-US">
                <a:latin typeface="Arial" pitchFamily="34" charset="0"/>
                <a:ea typeface="ＭＳ Ｐゴシック" pitchFamily="34" charset="-128"/>
              </a:rPr>
              <a:t>Even at low doses patients can develop Neuroleptic Malignant Syndrome</a:t>
            </a:r>
          </a:p>
        </p:txBody>
      </p:sp>
    </p:spTree>
    <p:extLst>
      <p:ext uri="{BB962C8B-B14F-4D97-AF65-F5344CB8AC3E}">
        <p14:creationId xmlns:p14="http://schemas.microsoft.com/office/powerpoint/2010/main" val="68796925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2"/>
          <p:cNvSpPr>
            <a:spLocks noGrp="1" noRot="1" noChangeAspect="1" noChangeArrowheads="1" noTextEdit="1"/>
          </p:cNvSpPr>
          <p:nvPr>
            <p:ph type="sldImg"/>
          </p:nvPr>
        </p:nvSpPr>
        <p:spPr>
          <a:ln/>
        </p:spPr>
      </p:sp>
      <p:sp>
        <p:nvSpPr>
          <p:cNvPr id="92162" name="Rectangle 3"/>
          <p:cNvSpPr>
            <a:spLocks noGrp="1" noChangeArrowheads="1"/>
          </p:cNvSpPr>
          <p:nvPr>
            <p:ph type="body" idx="1"/>
          </p:nvPr>
        </p:nvSpPr>
        <p:spPr>
          <a:noFill/>
          <a:ln/>
        </p:spPr>
        <p:txBody>
          <a:bodyPr/>
          <a:lstStyle/>
          <a:p>
            <a:r>
              <a:rPr lang="en-US">
                <a:latin typeface="Arial" pitchFamily="34" charset="0"/>
                <a:ea typeface="ＭＳ Ｐゴシック" pitchFamily="34" charset="-128"/>
              </a:rPr>
              <a:t>Low dose atypical anti-psychotic medications can be helpful with severe medical disease, Chronic Pulmonary disease and for patients with history of alcohol and drug addiction.  </a:t>
            </a:r>
          </a:p>
          <a:p>
            <a:r>
              <a:rPr lang="en-US">
                <a:latin typeface="Arial" pitchFamily="34" charset="0"/>
                <a:ea typeface="ＭＳ Ｐゴシック" pitchFamily="34" charset="-128"/>
              </a:rPr>
              <a:t>They should be used with caution or not at all in the elderly with a history or stroke.  </a:t>
            </a:r>
          </a:p>
          <a:p>
            <a:r>
              <a:rPr lang="en-US">
                <a:latin typeface="Arial" pitchFamily="34" charset="0"/>
                <a:ea typeface="ＭＳ Ｐゴシック" pitchFamily="34" charset="-128"/>
              </a:rPr>
              <a:t>Even at low doses patients can develop Neuroleptic Malignant Syndrome</a:t>
            </a:r>
          </a:p>
        </p:txBody>
      </p:sp>
    </p:spTree>
    <p:extLst>
      <p:ext uri="{BB962C8B-B14F-4D97-AF65-F5344CB8AC3E}">
        <p14:creationId xmlns:p14="http://schemas.microsoft.com/office/powerpoint/2010/main" val="191202915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Slide Image Placeholder 1"/>
          <p:cNvSpPr>
            <a:spLocks noGrp="1" noRot="1" noChangeAspect="1" noTextEdit="1"/>
          </p:cNvSpPr>
          <p:nvPr>
            <p:ph type="sldImg"/>
          </p:nvPr>
        </p:nvSpPr>
        <p:spPr>
          <a:ln/>
        </p:spPr>
      </p:sp>
      <p:sp>
        <p:nvSpPr>
          <p:cNvPr id="102402" name="Notes Placeholder 2"/>
          <p:cNvSpPr>
            <a:spLocks noGrp="1"/>
          </p:cNvSpPr>
          <p:nvPr>
            <p:ph type="body" idx="1"/>
          </p:nvPr>
        </p:nvSpPr>
        <p:spPr>
          <a:noFill/>
          <a:ln/>
        </p:spPr>
        <p:txBody>
          <a:bodyPr/>
          <a:lstStyle/>
          <a:p>
            <a:r>
              <a:rPr lang="en-US">
                <a:latin typeface="Arial" pitchFamily="34" charset="0"/>
                <a:ea typeface="ＭＳ Ｐゴシック" pitchFamily="34" charset="-128"/>
              </a:rPr>
              <a:t>These studies point to the importance of regular close follow up in the initial stages of treatment in order to assess for compliance, side effects and suicidality.</a:t>
            </a:r>
          </a:p>
        </p:txBody>
      </p:sp>
      <p:sp>
        <p:nvSpPr>
          <p:cNvPr id="102403" name="Slide Number Placeholder 3"/>
          <p:cNvSpPr>
            <a:spLocks noGrp="1"/>
          </p:cNvSpPr>
          <p:nvPr>
            <p:ph type="sldNum" sz="quarter" idx="5"/>
          </p:nvPr>
        </p:nvSpPr>
        <p:spPr>
          <a:noFill/>
        </p:spPr>
        <p:txBody>
          <a:bodyPr/>
          <a:lstStyle/>
          <a:p>
            <a:fld id="{DF09AFF9-B6A6-4FEA-B65B-895B27E0CC8E}" type="slidenum">
              <a:rPr lang="en-US"/>
              <a:pPr/>
              <a:t>46</a:t>
            </a:fld>
            <a:endParaRPr lang="en-US"/>
          </a:p>
        </p:txBody>
      </p:sp>
    </p:spTree>
    <p:extLst>
      <p:ext uri="{BB962C8B-B14F-4D97-AF65-F5344CB8AC3E}">
        <p14:creationId xmlns:p14="http://schemas.microsoft.com/office/powerpoint/2010/main" val="84093224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Slide Image Placeholder 1"/>
          <p:cNvSpPr>
            <a:spLocks noGrp="1" noRot="1" noChangeAspect="1" noTextEdit="1"/>
          </p:cNvSpPr>
          <p:nvPr>
            <p:ph type="sldImg"/>
          </p:nvPr>
        </p:nvSpPr>
        <p:spPr>
          <a:ln/>
        </p:spPr>
      </p:sp>
      <p:sp>
        <p:nvSpPr>
          <p:cNvPr id="106498" name="Notes Placeholder 2"/>
          <p:cNvSpPr>
            <a:spLocks noGrp="1"/>
          </p:cNvSpPr>
          <p:nvPr>
            <p:ph type="body" idx="1"/>
          </p:nvPr>
        </p:nvSpPr>
        <p:spPr>
          <a:noFill/>
          <a:ln/>
        </p:spPr>
        <p:txBody>
          <a:bodyPr/>
          <a:lstStyle/>
          <a:p>
            <a:endParaRPr lang="en-US">
              <a:latin typeface="Arial" pitchFamily="34" charset="0"/>
              <a:ea typeface="ＭＳ Ｐゴシック" pitchFamily="34" charset="-128"/>
            </a:endParaRPr>
          </a:p>
        </p:txBody>
      </p:sp>
      <p:sp>
        <p:nvSpPr>
          <p:cNvPr id="106499" name="Slide Number Placeholder 3"/>
          <p:cNvSpPr>
            <a:spLocks noGrp="1"/>
          </p:cNvSpPr>
          <p:nvPr>
            <p:ph type="sldNum" sz="quarter" idx="5"/>
          </p:nvPr>
        </p:nvSpPr>
        <p:spPr>
          <a:noFill/>
        </p:spPr>
        <p:txBody>
          <a:bodyPr/>
          <a:lstStyle/>
          <a:p>
            <a:fld id="{1A7E33F7-E472-4674-8A72-086FD769F86C}" type="slidenum">
              <a:rPr lang="en-US"/>
              <a:pPr/>
              <a:t>47</a:t>
            </a:fld>
            <a:endParaRPr lang="en-US"/>
          </a:p>
        </p:txBody>
      </p:sp>
    </p:spTree>
    <p:extLst>
      <p:ext uri="{BB962C8B-B14F-4D97-AF65-F5344CB8AC3E}">
        <p14:creationId xmlns:p14="http://schemas.microsoft.com/office/powerpoint/2010/main" val="248106409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Slide Image Placeholder 1"/>
          <p:cNvSpPr>
            <a:spLocks noGrp="1" noRot="1" noChangeAspect="1" noTextEdit="1"/>
          </p:cNvSpPr>
          <p:nvPr>
            <p:ph type="sldImg"/>
          </p:nvPr>
        </p:nvSpPr>
        <p:spPr>
          <a:ln/>
        </p:spPr>
      </p:sp>
      <p:sp>
        <p:nvSpPr>
          <p:cNvPr id="106498" name="Notes Placeholder 2"/>
          <p:cNvSpPr>
            <a:spLocks noGrp="1"/>
          </p:cNvSpPr>
          <p:nvPr>
            <p:ph type="body" idx="1"/>
          </p:nvPr>
        </p:nvSpPr>
        <p:spPr>
          <a:noFill/>
          <a:ln/>
        </p:spPr>
        <p:txBody>
          <a:bodyPr/>
          <a:lstStyle/>
          <a:p>
            <a:endParaRPr lang="en-US">
              <a:latin typeface="Arial" pitchFamily="34" charset="0"/>
              <a:ea typeface="ＭＳ Ｐゴシック" pitchFamily="34" charset="-128"/>
            </a:endParaRPr>
          </a:p>
        </p:txBody>
      </p:sp>
      <p:sp>
        <p:nvSpPr>
          <p:cNvPr id="106499" name="Slide Number Placeholder 3"/>
          <p:cNvSpPr>
            <a:spLocks noGrp="1"/>
          </p:cNvSpPr>
          <p:nvPr>
            <p:ph type="sldNum" sz="quarter" idx="5"/>
          </p:nvPr>
        </p:nvSpPr>
        <p:spPr>
          <a:noFill/>
        </p:spPr>
        <p:txBody>
          <a:bodyPr/>
          <a:lstStyle/>
          <a:p>
            <a:fld id="{1A7E33F7-E472-4674-8A72-086FD769F86C}" type="slidenum">
              <a:rPr lang="en-US"/>
              <a:pPr/>
              <a:t>48</a:t>
            </a:fld>
            <a:endParaRPr lang="en-US"/>
          </a:p>
        </p:txBody>
      </p:sp>
    </p:spTree>
    <p:extLst>
      <p:ext uri="{BB962C8B-B14F-4D97-AF65-F5344CB8AC3E}">
        <p14:creationId xmlns:p14="http://schemas.microsoft.com/office/powerpoint/2010/main" val="221764583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Slide Image Placeholder 1"/>
          <p:cNvSpPr>
            <a:spLocks noGrp="1" noRot="1" noChangeAspect="1" noTextEdit="1"/>
          </p:cNvSpPr>
          <p:nvPr>
            <p:ph type="sldImg"/>
          </p:nvPr>
        </p:nvSpPr>
        <p:spPr>
          <a:ln/>
        </p:spPr>
      </p:sp>
      <p:sp>
        <p:nvSpPr>
          <p:cNvPr id="106498" name="Notes Placeholder 2"/>
          <p:cNvSpPr>
            <a:spLocks noGrp="1"/>
          </p:cNvSpPr>
          <p:nvPr>
            <p:ph type="body" idx="1"/>
          </p:nvPr>
        </p:nvSpPr>
        <p:spPr>
          <a:noFill/>
          <a:ln/>
        </p:spPr>
        <p:txBody>
          <a:bodyPr/>
          <a:lstStyle/>
          <a:p>
            <a:endParaRPr lang="en-US" dirty="0">
              <a:latin typeface="Arial" pitchFamily="34" charset="0"/>
              <a:ea typeface="ＭＳ Ｐゴシック" pitchFamily="34" charset="-128"/>
            </a:endParaRPr>
          </a:p>
        </p:txBody>
      </p:sp>
      <p:sp>
        <p:nvSpPr>
          <p:cNvPr id="106499" name="Slide Number Placeholder 3"/>
          <p:cNvSpPr>
            <a:spLocks noGrp="1"/>
          </p:cNvSpPr>
          <p:nvPr>
            <p:ph type="sldNum" sz="quarter" idx="5"/>
          </p:nvPr>
        </p:nvSpPr>
        <p:spPr>
          <a:noFill/>
        </p:spPr>
        <p:txBody>
          <a:bodyPr/>
          <a:lstStyle/>
          <a:p>
            <a:fld id="{1A7E33F7-E472-4674-8A72-086FD769F86C}" type="slidenum">
              <a:rPr lang="en-US"/>
              <a:pPr/>
              <a:t>49</a:t>
            </a:fld>
            <a:endParaRPr lang="en-US"/>
          </a:p>
        </p:txBody>
      </p:sp>
    </p:spTree>
    <p:extLst>
      <p:ext uri="{BB962C8B-B14F-4D97-AF65-F5344CB8AC3E}">
        <p14:creationId xmlns:p14="http://schemas.microsoft.com/office/powerpoint/2010/main" val="31327668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5" name="Slide Image Placeholder 1"/>
          <p:cNvSpPr>
            <a:spLocks noGrp="1" noRot="1" noChangeAspect="1" noTextEdit="1"/>
          </p:cNvSpPr>
          <p:nvPr>
            <p:ph type="sldImg"/>
          </p:nvPr>
        </p:nvSpPr>
        <p:spPr>
          <a:ln/>
        </p:spPr>
      </p:sp>
      <p:sp>
        <p:nvSpPr>
          <p:cNvPr id="108546" name="Notes Placeholder 2"/>
          <p:cNvSpPr>
            <a:spLocks noGrp="1"/>
          </p:cNvSpPr>
          <p:nvPr>
            <p:ph type="body" idx="1"/>
          </p:nvPr>
        </p:nvSpPr>
        <p:spPr>
          <a:noFill/>
          <a:ln/>
        </p:spPr>
        <p:txBody>
          <a:bodyPr/>
          <a:lstStyle/>
          <a:p>
            <a:endParaRPr lang="en-US">
              <a:latin typeface="Arial" pitchFamily="34" charset="0"/>
              <a:ea typeface="ＭＳ Ｐゴシック" pitchFamily="34" charset="-128"/>
            </a:endParaRPr>
          </a:p>
        </p:txBody>
      </p:sp>
      <p:sp>
        <p:nvSpPr>
          <p:cNvPr id="108547" name="Slide Number Placeholder 3"/>
          <p:cNvSpPr>
            <a:spLocks noGrp="1"/>
          </p:cNvSpPr>
          <p:nvPr>
            <p:ph type="sldNum" sz="quarter" idx="5"/>
          </p:nvPr>
        </p:nvSpPr>
        <p:spPr>
          <a:noFill/>
        </p:spPr>
        <p:txBody>
          <a:bodyPr/>
          <a:lstStyle/>
          <a:p>
            <a:fld id="{6EC4EADE-0B7D-49A8-B993-E19A90339C66}" type="slidenum">
              <a:rPr lang="en-US"/>
              <a:pPr/>
              <a:t>50</a:t>
            </a:fld>
            <a:endParaRPr lang="en-US"/>
          </a:p>
        </p:txBody>
      </p:sp>
    </p:spTree>
    <p:extLst>
      <p:ext uri="{BB962C8B-B14F-4D97-AF65-F5344CB8AC3E}">
        <p14:creationId xmlns:p14="http://schemas.microsoft.com/office/powerpoint/2010/main" val="131797874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Slide Image Placeholder 1"/>
          <p:cNvSpPr>
            <a:spLocks noGrp="1" noRot="1" noChangeAspect="1" noTextEdit="1"/>
          </p:cNvSpPr>
          <p:nvPr>
            <p:ph type="sldImg"/>
          </p:nvPr>
        </p:nvSpPr>
        <p:spPr>
          <a:ln/>
        </p:spPr>
      </p:sp>
      <p:sp>
        <p:nvSpPr>
          <p:cNvPr id="110594" name="Notes Placeholder 2"/>
          <p:cNvSpPr>
            <a:spLocks noGrp="1"/>
          </p:cNvSpPr>
          <p:nvPr>
            <p:ph type="body" idx="1"/>
          </p:nvPr>
        </p:nvSpPr>
        <p:spPr>
          <a:noFill/>
          <a:ln/>
        </p:spPr>
        <p:txBody>
          <a:bodyPr/>
          <a:lstStyle/>
          <a:p>
            <a:endParaRPr lang="en-US">
              <a:latin typeface="Arial" pitchFamily="34" charset="0"/>
              <a:ea typeface="ＭＳ Ｐゴシック" pitchFamily="34" charset="-128"/>
            </a:endParaRPr>
          </a:p>
        </p:txBody>
      </p:sp>
      <p:sp>
        <p:nvSpPr>
          <p:cNvPr id="110595" name="Slide Number Placeholder 3"/>
          <p:cNvSpPr>
            <a:spLocks noGrp="1"/>
          </p:cNvSpPr>
          <p:nvPr>
            <p:ph type="sldNum" sz="quarter" idx="5"/>
          </p:nvPr>
        </p:nvSpPr>
        <p:spPr>
          <a:noFill/>
        </p:spPr>
        <p:txBody>
          <a:bodyPr/>
          <a:lstStyle/>
          <a:p>
            <a:fld id="{D56FC304-2393-40D4-BF53-C3EAAAE6EBE3}" type="slidenum">
              <a:rPr lang="en-US"/>
              <a:pPr/>
              <a:t>51</a:t>
            </a:fld>
            <a:endParaRPr lang="en-US"/>
          </a:p>
        </p:txBody>
      </p:sp>
    </p:spTree>
    <p:extLst>
      <p:ext uri="{BB962C8B-B14F-4D97-AF65-F5344CB8AC3E}">
        <p14:creationId xmlns:p14="http://schemas.microsoft.com/office/powerpoint/2010/main" val="9033013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p:spPr>
        <p:txBody>
          <a:bodyPr/>
          <a:lstStyle/>
          <a:p>
            <a:fld id="{0BA5E0E7-D88D-4B80-B035-F723B8C8D7E0}" type="slidenum">
              <a:rPr lang="en-US"/>
              <a:pPr/>
              <a:t>5</a:t>
            </a:fld>
            <a:endParaRPr lang="th-TH"/>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pPr eaLnBrk="1" hangingPunct="1"/>
            <a:endParaRPr lang="en-US">
              <a:latin typeface="Arial" pitchFamily="34" charset="0"/>
              <a:ea typeface="ＭＳ Ｐゴシック" pitchFamily="34" charset="-128"/>
            </a:endParaRPr>
          </a:p>
        </p:txBody>
      </p:sp>
    </p:spTree>
    <p:extLst>
      <p:ext uri="{BB962C8B-B14F-4D97-AF65-F5344CB8AC3E}">
        <p14:creationId xmlns:p14="http://schemas.microsoft.com/office/powerpoint/2010/main" val="149199523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Slide Image Placeholder 1"/>
          <p:cNvSpPr>
            <a:spLocks noGrp="1" noRot="1" noChangeAspect="1" noTextEdit="1"/>
          </p:cNvSpPr>
          <p:nvPr>
            <p:ph type="sldImg"/>
          </p:nvPr>
        </p:nvSpPr>
        <p:spPr>
          <a:ln/>
        </p:spPr>
      </p:sp>
      <p:sp>
        <p:nvSpPr>
          <p:cNvPr id="110594" name="Notes Placeholder 2"/>
          <p:cNvSpPr>
            <a:spLocks noGrp="1"/>
          </p:cNvSpPr>
          <p:nvPr>
            <p:ph type="body" idx="1"/>
          </p:nvPr>
        </p:nvSpPr>
        <p:spPr>
          <a:noFill/>
          <a:ln/>
        </p:spPr>
        <p:txBody>
          <a:bodyPr/>
          <a:lstStyle/>
          <a:p>
            <a:endParaRPr lang="en-US">
              <a:latin typeface="Arial" pitchFamily="34" charset="0"/>
              <a:ea typeface="ＭＳ Ｐゴシック" pitchFamily="34" charset="-128"/>
            </a:endParaRPr>
          </a:p>
        </p:txBody>
      </p:sp>
      <p:sp>
        <p:nvSpPr>
          <p:cNvPr id="110595" name="Slide Number Placeholder 3"/>
          <p:cNvSpPr>
            <a:spLocks noGrp="1"/>
          </p:cNvSpPr>
          <p:nvPr>
            <p:ph type="sldNum" sz="quarter" idx="5"/>
          </p:nvPr>
        </p:nvSpPr>
        <p:spPr>
          <a:noFill/>
        </p:spPr>
        <p:txBody>
          <a:bodyPr/>
          <a:lstStyle/>
          <a:p>
            <a:fld id="{D56FC304-2393-40D4-BF53-C3EAAAE6EBE3}" type="slidenum">
              <a:rPr lang="en-US"/>
              <a:pPr/>
              <a:t>52</a:t>
            </a:fld>
            <a:endParaRPr lang="en-US"/>
          </a:p>
        </p:txBody>
      </p:sp>
    </p:spTree>
    <p:extLst>
      <p:ext uri="{BB962C8B-B14F-4D97-AF65-F5344CB8AC3E}">
        <p14:creationId xmlns:p14="http://schemas.microsoft.com/office/powerpoint/2010/main" val="19420119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ln/>
        </p:spPr>
      </p:sp>
      <p:sp>
        <p:nvSpPr>
          <p:cNvPr id="29698" name="Notes Placeholder 2"/>
          <p:cNvSpPr>
            <a:spLocks noGrp="1"/>
          </p:cNvSpPr>
          <p:nvPr>
            <p:ph type="body" idx="1"/>
          </p:nvPr>
        </p:nvSpPr>
        <p:spPr>
          <a:noFill/>
          <a:ln/>
        </p:spPr>
        <p:txBody>
          <a:bodyPr/>
          <a:lstStyle/>
          <a:p>
            <a:endParaRPr lang="en-US">
              <a:latin typeface="Arial" pitchFamily="34" charset="0"/>
              <a:ea typeface="ＭＳ Ｐゴシック" pitchFamily="34" charset="-128"/>
            </a:endParaRPr>
          </a:p>
        </p:txBody>
      </p:sp>
      <p:sp>
        <p:nvSpPr>
          <p:cNvPr id="29699" name="Slide Number Placeholder 3"/>
          <p:cNvSpPr>
            <a:spLocks noGrp="1"/>
          </p:cNvSpPr>
          <p:nvPr>
            <p:ph type="sldNum" sz="quarter" idx="5"/>
          </p:nvPr>
        </p:nvSpPr>
        <p:spPr>
          <a:noFill/>
        </p:spPr>
        <p:txBody>
          <a:bodyPr/>
          <a:lstStyle/>
          <a:p>
            <a:fld id="{4E703C70-6BEF-401A-A764-C0EA8A0EF7BF}" type="slidenum">
              <a:rPr lang="en-US"/>
              <a:pPr/>
              <a:t>6</a:t>
            </a:fld>
            <a:endParaRPr lang="en-US"/>
          </a:p>
        </p:txBody>
      </p:sp>
    </p:spTree>
    <p:extLst>
      <p:ext uri="{BB962C8B-B14F-4D97-AF65-F5344CB8AC3E}">
        <p14:creationId xmlns:p14="http://schemas.microsoft.com/office/powerpoint/2010/main" val="42876167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noTextEdit="1"/>
          </p:cNvSpPr>
          <p:nvPr>
            <p:ph type="sldImg"/>
          </p:nvPr>
        </p:nvSpPr>
        <p:spPr>
          <a:ln/>
        </p:spPr>
      </p:sp>
      <p:sp>
        <p:nvSpPr>
          <p:cNvPr id="31746" name="Notes Placeholder 2"/>
          <p:cNvSpPr>
            <a:spLocks noGrp="1"/>
          </p:cNvSpPr>
          <p:nvPr>
            <p:ph type="body" idx="1"/>
          </p:nvPr>
        </p:nvSpPr>
        <p:spPr>
          <a:noFill/>
          <a:ln/>
        </p:spPr>
        <p:txBody>
          <a:bodyPr/>
          <a:lstStyle/>
          <a:p>
            <a:endParaRPr lang="en-US">
              <a:latin typeface="Arial" pitchFamily="34" charset="0"/>
              <a:ea typeface="ＭＳ Ｐゴシック" pitchFamily="34" charset="-128"/>
            </a:endParaRPr>
          </a:p>
        </p:txBody>
      </p:sp>
      <p:sp>
        <p:nvSpPr>
          <p:cNvPr id="31747" name="Slide Number Placeholder 3"/>
          <p:cNvSpPr>
            <a:spLocks noGrp="1"/>
          </p:cNvSpPr>
          <p:nvPr>
            <p:ph type="sldNum" sz="quarter" idx="5"/>
          </p:nvPr>
        </p:nvSpPr>
        <p:spPr>
          <a:noFill/>
        </p:spPr>
        <p:txBody>
          <a:bodyPr/>
          <a:lstStyle/>
          <a:p>
            <a:fld id="{66F37E52-3CEA-4D27-8B01-D5133F31222F}" type="slidenum">
              <a:rPr lang="en-US"/>
              <a:pPr/>
              <a:t>7</a:t>
            </a:fld>
            <a:endParaRPr lang="en-US"/>
          </a:p>
        </p:txBody>
      </p:sp>
    </p:spTree>
    <p:extLst>
      <p:ext uri="{BB962C8B-B14F-4D97-AF65-F5344CB8AC3E}">
        <p14:creationId xmlns:p14="http://schemas.microsoft.com/office/powerpoint/2010/main" val="12359264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noTextEdit="1"/>
          </p:cNvSpPr>
          <p:nvPr>
            <p:ph type="sldImg"/>
          </p:nvPr>
        </p:nvSpPr>
        <p:spPr>
          <a:ln/>
        </p:spPr>
      </p:sp>
      <p:sp>
        <p:nvSpPr>
          <p:cNvPr id="33794" name="Notes Placeholder 2"/>
          <p:cNvSpPr>
            <a:spLocks noGrp="1"/>
          </p:cNvSpPr>
          <p:nvPr>
            <p:ph type="body" idx="1"/>
          </p:nvPr>
        </p:nvSpPr>
        <p:spPr>
          <a:noFill/>
          <a:ln/>
        </p:spPr>
        <p:txBody>
          <a:bodyPr/>
          <a:lstStyle/>
          <a:p>
            <a:r>
              <a:rPr lang="en-US">
                <a:latin typeface="Arial" pitchFamily="34" charset="0"/>
                <a:ea typeface="ＭＳ Ｐゴシック" pitchFamily="34" charset="-128"/>
              </a:rPr>
              <a:t>Bukberg J, Penman D, Holland JC: Depression in hospitalized cancer patients. Psychosomatic Medicine. 46:199-212, 1984.</a:t>
            </a:r>
          </a:p>
        </p:txBody>
      </p:sp>
      <p:sp>
        <p:nvSpPr>
          <p:cNvPr id="33795" name="Slide Number Placeholder 3"/>
          <p:cNvSpPr>
            <a:spLocks noGrp="1"/>
          </p:cNvSpPr>
          <p:nvPr>
            <p:ph type="sldNum" sz="quarter" idx="5"/>
          </p:nvPr>
        </p:nvSpPr>
        <p:spPr>
          <a:noFill/>
        </p:spPr>
        <p:txBody>
          <a:bodyPr/>
          <a:lstStyle/>
          <a:p>
            <a:fld id="{D5F58275-583A-49E0-B09F-C96A61713BFB}" type="slidenum">
              <a:rPr lang="en-US"/>
              <a:pPr/>
              <a:t>8</a:t>
            </a:fld>
            <a:endParaRPr lang="en-US"/>
          </a:p>
        </p:txBody>
      </p:sp>
    </p:spTree>
    <p:extLst>
      <p:ext uri="{BB962C8B-B14F-4D97-AF65-F5344CB8AC3E}">
        <p14:creationId xmlns:p14="http://schemas.microsoft.com/office/powerpoint/2010/main" val="40208024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noTextEdit="1"/>
          </p:cNvSpPr>
          <p:nvPr>
            <p:ph type="sldImg"/>
          </p:nvPr>
        </p:nvSpPr>
        <p:spPr>
          <a:ln/>
        </p:spPr>
      </p:sp>
      <p:sp>
        <p:nvSpPr>
          <p:cNvPr id="35842" name="Notes Placeholder 2"/>
          <p:cNvSpPr>
            <a:spLocks noGrp="1"/>
          </p:cNvSpPr>
          <p:nvPr>
            <p:ph type="body" idx="1"/>
          </p:nvPr>
        </p:nvSpPr>
        <p:spPr>
          <a:noFill/>
          <a:ln/>
        </p:spPr>
        <p:txBody>
          <a:bodyPr/>
          <a:lstStyle/>
          <a:p>
            <a:r>
              <a:rPr lang="en-US">
                <a:latin typeface="Arial" pitchFamily="34" charset="0"/>
                <a:ea typeface="ＭＳ Ｐゴシック" pitchFamily="34" charset="-128"/>
              </a:rPr>
              <a:t>Cavanaugh S, Clark DC, Gibbons RD. Diagnosing depression in hospitalized medically ill. Psychosomatics 24: 809-815. 1983.</a:t>
            </a:r>
          </a:p>
        </p:txBody>
      </p:sp>
      <p:sp>
        <p:nvSpPr>
          <p:cNvPr id="35843" name="Slide Number Placeholder 3"/>
          <p:cNvSpPr>
            <a:spLocks noGrp="1"/>
          </p:cNvSpPr>
          <p:nvPr>
            <p:ph type="sldNum" sz="quarter" idx="5"/>
          </p:nvPr>
        </p:nvSpPr>
        <p:spPr>
          <a:noFill/>
        </p:spPr>
        <p:txBody>
          <a:bodyPr/>
          <a:lstStyle/>
          <a:p>
            <a:fld id="{AFC858A0-814C-4BC4-AD15-6455DB1BD46E}" type="slidenum">
              <a:rPr lang="en-US"/>
              <a:pPr/>
              <a:t>9</a:t>
            </a:fld>
            <a:endParaRPr lang="en-US"/>
          </a:p>
        </p:txBody>
      </p:sp>
    </p:spTree>
    <p:extLst>
      <p:ext uri="{BB962C8B-B14F-4D97-AF65-F5344CB8AC3E}">
        <p14:creationId xmlns:p14="http://schemas.microsoft.com/office/powerpoint/2010/main" val="10241163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noTextEdit="1"/>
          </p:cNvSpPr>
          <p:nvPr>
            <p:ph type="sldImg"/>
          </p:nvPr>
        </p:nvSpPr>
        <p:spPr>
          <a:ln/>
        </p:spPr>
      </p:sp>
      <p:sp>
        <p:nvSpPr>
          <p:cNvPr id="37890" name="Notes Placeholder 2"/>
          <p:cNvSpPr>
            <a:spLocks noGrp="1"/>
          </p:cNvSpPr>
          <p:nvPr>
            <p:ph type="body" idx="1"/>
          </p:nvPr>
        </p:nvSpPr>
        <p:spPr>
          <a:noFill/>
          <a:ln/>
        </p:spPr>
        <p:txBody>
          <a:bodyPr/>
          <a:lstStyle/>
          <a:p>
            <a:r>
              <a:rPr lang="en-US">
                <a:latin typeface="Arial" pitchFamily="34" charset="0"/>
                <a:ea typeface="ＭＳ Ｐゴシック" pitchFamily="34" charset="-128"/>
              </a:rPr>
              <a:t>Koenig HG, George LK, Peterson BL et al. Depression in medically ill hospitalized older adults: prevalence, characteristics, and course of symptoms according to six diagnostic schemes. Am J Psychiatry 1376-1383, 1997.</a:t>
            </a:r>
          </a:p>
        </p:txBody>
      </p:sp>
      <p:sp>
        <p:nvSpPr>
          <p:cNvPr id="37891" name="Slide Number Placeholder 3"/>
          <p:cNvSpPr>
            <a:spLocks noGrp="1"/>
          </p:cNvSpPr>
          <p:nvPr>
            <p:ph type="sldNum" sz="quarter" idx="5"/>
          </p:nvPr>
        </p:nvSpPr>
        <p:spPr>
          <a:noFill/>
        </p:spPr>
        <p:txBody>
          <a:bodyPr/>
          <a:lstStyle/>
          <a:p>
            <a:fld id="{4A2D0D02-068C-4BDB-9519-8796A6494F1E}" type="slidenum">
              <a:rPr lang="en-US"/>
              <a:pPr/>
              <a:t>10</a:t>
            </a:fld>
            <a:endParaRPr lang="en-US"/>
          </a:p>
        </p:txBody>
      </p:sp>
    </p:spTree>
    <p:extLst>
      <p:ext uri="{BB962C8B-B14F-4D97-AF65-F5344CB8AC3E}">
        <p14:creationId xmlns:p14="http://schemas.microsoft.com/office/powerpoint/2010/main" val="3395975535"/>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jp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pic>
        <p:nvPicPr>
          <p:cNvPr id="16" name="Picture 15" descr="White bands.psd"/>
          <p:cNvPicPr>
            <a:picLocks noChangeAspect="1"/>
          </p:cNvPicPr>
          <p:nvPr userDrawn="1"/>
        </p:nvPicPr>
        <p:blipFill>
          <a:blip r:embed="rId2">
            <a:alphaModFix amt="45000"/>
            <a:extLst>
              <a:ext uri="{BEBA8EAE-BF5A-486C-A8C5-ECC9F3942E4B}">
                <a14:imgProps xmlns:a14="http://schemas.microsoft.com/office/drawing/2010/main">
                  <a14:imgLayer r:embed="rId3">
                    <a14:imgEffect>
                      <a14:sharpenSoften amount="67000"/>
                    </a14:imgEffect>
                  </a14:imgLayer>
                </a14:imgProps>
              </a:ext>
              <a:ext uri="{28A0092B-C50C-407E-A947-70E740481C1C}">
                <a14:useLocalDpi xmlns:a14="http://schemas.microsoft.com/office/drawing/2010/main" val="0"/>
              </a:ext>
            </a:extLst>
          </a:blip>
          <a:stretch>
            <a:fillRect/>
          </a:stretch>
        </p:blipFill>
        <p:spPr>
          <a:xfrm>
            <a:off x="222249" y="1221184"/>
            <a:ext cx="9282993" cy="5467147"/>
          </a:xfrm>
          <a:prstGeom prst="rect">
            <a:avLst/>
          </a:prstGeom>
        </p:spPr>
      </p:pic>
      <p:sp>
        <p:nvSpPr>
          <p:cNvPr id="2" name="Title 1"/>
          <p:cNvSpPr>
            <a:spLocks noGrp="1"/>
          </p:cNvSpPr>
          <p:nvPr>
            <p:ph type="ctrTitle" hasCustomPrompt="1"/>
          </p:nvPr>
        </p:nvSpPr>
        <p:spPr>
          <a:xfrm>
            <a:off x="1675718" y="2553747"/>
            <a:ext cx="8844801" cy="1019176"/>
          </a:xfrm>
        </p:spPr>
        <p:txBody>
          <a:bodyPr>
            <a:normAutofit/>
          </a:bodyPr>
          <a:lstStyle>
            <a:lvl1pPr algn="ctr">
              <a:defRPr sz="4000">
                <a:solidFill>
                  <a:srgbClr val="177D38"/>
                </a:solidFill>
              </a:defRPr>
            </a:lvl1pPr>
          </a:lstStyle>
          <a:p>
            <a:r>
              <a:rPr lang="en-US" dirty="0"/>
              <a:t>Title Goes Here</a:t>
            </a:r>
          </a:p>
        </p:txBody>
      </p:sp>
      <p:sp>
        <p:nvSpPr>
          <p:cNvPr id="3" name="Subtitle 2"/>
          <p:cNvSpPr>
            <a:spLocks noGrp="1"/>
          </p:cNvSpPr>
          <p:nvPr>
            <p:ph type="subTitle" idx="1" hasCustomPrompt="1"/>
          </p:nvPr>
        </p:nvSpPr>
        <p:spPr>
          <a:xfrm>
            <a:off x="1726516" y="3581910"/>
            <a:ext cx="8743203" cy="695325"/>
          </a:xfrm>
        </p:spPr>
        <p:txBody>
          <a:bodyPr>
            <a:normAutofit/>
          </a:bodyPr>
          <a:lstStyle>
            <a:lvl1pPr marL="0" indent="0" algn="ctr">
              <a:buNone/>
              <a:defRPr sz="2800">
                <a:solidFill>
                  <a:schemeClr val="accent5">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Goes Here</a:t>
            </a:r>
          </a:p>
        </p:txBody>
      </p:sp>
      <p:pic>
        <p:nvPicPr>
          <p:cNvPr id="23" name="Picture 22" descr="APM logo [300dpi], large.jp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075625" y="862447"/>
            <a:ext cx="2044984" cy="1528822"/>
          </a:xfrm>
          <a:prstGeom prst="rect">
            <a:avLst/>
          </a:prstGeom>
          <a:ln w="25400" cap="sq" cmpd="sng">
            <a:noFill/>
            <a:miter lim="800000"/>
          </a:ln>
        </p:spPr>
      </p:pic>
      <p:sp>
        <p:nvSpPr>
          <p:cNvPr id="25" name="TextBox 24"/>
          <p:cNvSpPr txBox="1"/>
          <p:nvPr userDrawn="1"/>
        </p:nvSpPr>
        <p:spPr>
          <a:xfrm>
            <a:off x="1870428" y="5927934"/>
            <a:ext cx="8455379" cy="461665"/>
          </a:xfrm>
          <a:prstGeom prst="rect">
            <a:avLst/>
          </a:prstGeom>
          <a:noFill/>
        </p:spPr>
        <p:txBody>
          <a:bodyPr wrap="square" rtlCol="0">
            <a:spAutoFit/>
          </a:bodyPr>
          <a:lstStyle/>
          <a:p>
            <a:pPr algn="ctr"/>
            <a:r>
              <a:rPr lang="en-US" sz="2400" b="0" kern="1200" dirty="0">
                <a:solidFill>
                  <a:srgbClr val="105A25"/>
                </a:solidFill>
                <a:latin typeface="+mn-lt"/>
                <a:ea typeface="+mn-ea"/>
                <a:cs typeface="+mn-cs"/>
              </a:rPr>
              <a:t>ACADEMY OF CONSULTATION-LIAISON PSYCHIATRY</a:t>
            </a:r>
            <a:endParaRPr lang="en-US" sz="2400" b="0" dirty="0">
              <a:solidFill>
                <a:srgbClr val="105A25"/>
              </a:solidFill>
            </a:endParaRPr>
          </a:p>
        </p:txBody>
      </p:sp>
      <p:sp>
        <p:nvSpPr>
          <p:cNvPr id="26" name="TextBox 25"/>
          <p:cNvSpPr txBox="1"/>
          <p:nvPr userDrawn="1"/>
        </p:nvSpPr>
        <p:spPr>
          <a:xfrm>
            <a:off x="289984" y="6293597"/>
            <a:ext cx="11616267" cy="369332"/>
          </a:xfrm>
          <a:prstGeom prst="rect">
            <a:avLst/>
          </a:prstGeom>
          <a:noFill/>
        </p:spPr>
        <p:txBody>
          <a:bodyPr wrap="square" rtlCol="0">
            <a:spAutoFit/>
          </a:bodyPr>
          <a:lstStyle/>
          <a:p>
            <a:pPr algn="ctr"/>
            <a:r>
              <a:rPr lang="en-US" sz="1800" kern="1200" dirty="0">
                <a:solidFill>
                  <a:srgbClr val="389155"/>
                </a:solidFill>
                <a:latin typeface="+mn-lt"/>
                <a:ea typeface="+mn-ea"/>
                <a:cs typeface="+mn-cs"/>
              </a:rPr>
              <a:t>Psychiatrists Providing Collaborative Care Bridging Physical and Mental Health</a:t>
            </a:r>
            <a:endParaRPr lang="en-US" sz="1800" dirty="0">
              <a:solidFill>
                <a:srgbClr val="389155"/>
              </a:solidFill>
            </a:endParaRPr>
          </a:p>
        </p:txBody>
      </p:sp>
      <p:sp>
        <p:nvSpPr>
          <p:cNvPr id="27" name="Rectangle 26"/>
          <p:cNvSpPr/>
          <p:nvPr userDrawn="1"/>
        </p:nvSpPr>
        <p:spPr>
          <a:xfrm>
            <a:off x="56447" y="67731"/>
            <a:ext cx="12074591" cy="6722533"/>
          </a:xfrm>
          <a:prstGeom prst="rect">
            <a:avLst/>
          </a:prstGeom>
          <a:noFill/>
          <a:ln w="152400" cap="sq" cmpd="sng">
            <a:solidFill>
              <a:srgbClr val="66A677"/>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8" name="Rectangle 27"/>
          <p:cNvSpPr/>
          <p:nvPr userDrawn="1"/>
        </p:nvSpPr>
        <p:spPr>
          <a:xfrm>
            <a:off x="146756" y="177799"/>
            <a:ext cx="11898488" cy="6561667"/>
          </a:xfrm>
          <a:prstGeom prst="rect">
            <a:avLst/>
          </a:prstGeom>
          <a:noFill/>
          <a:ln w="76200" cap="sq" cmpd="sng">
            <a:solidFill>
              <a:srgbClr val="105A25"/>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4239522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gradFill flip="none" rotWithShape="1">
          <a:gsLst>
            <a:gs pos="0">
              <a:schemeClr val="bg1"/>
            </a:gs>
            <a:gs pos="100000">
              <a:srgbClr val="81D297">
                <a:alpha val="10000"/>
              </a:srgbClr>
            </a:gs>
          </a:gsLst>
          <a:lin ang="312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a:solidFill>
                  <a:srgbClr val="105A25"/>
                </a:solidFill>
              </a:defRPr>
            </a:lvl1pPr>
          </a:lstStyle>
          <a:p>
            <a:r>
              <a:rPr lang="en-US"/>
              <a:t>Click to edit Master title style</a:t>
            </a:r>
            <a:endParaRPr lang="en-US" dirty="0"/>
          </a:p>
        </p:txBody>
      </p:sp>
      <p:sp>
        <p:nvSpPr>
          <p:cNvPr id="3" name="Content Placeholder 2"/>
          <p:cNvSpPr>
            <a:spLocks noGrp="1"/>
          </p:cNvSpPr>
          <p:nvPr>
            <p:ph idx="1"/>
          </p:nvPr>
        </p:nvSpPr>
        <p:spPr/>
        <p:txBody>
          <a:bodyPr>
            <a:noAutofit/>
          </a:bodyPr>
          <a:lstStyle>
            <a:lvl1pPr marL="228600" indent="-228600">
              <a:buClr>
                <a:srgbClr val="177D38"/>
              </a:buClr>
              <a:defRPr/>
            </a:lvl1pPr>
            <a:lvl2pPr marL="627063" indent="-228600">
              <a:buClr>
                <a:srgbClr val="177D38"/>
              </a:buClr>
              <a:buFont typeface="Lucida Grande"/>
              <a:buChar char="–"/>
              <a:defRPr/>
            </a:lvl2pPr>
            <a:lvl3pPr>
              <a:buClr>
                <a:srgbClr val="177D38"/>
              </a:buClr>
              <a:defRPr/>
            </a:lvl3pPr>
            <a:lvl4pPr>
              <a:buClr>
                <a:srgbClr val="177D38"/>
              </a:buClr>
              <a:defRPr/>
            </a:lvl4pPr>
            <a:lvl5pPr>
              <a:buClr>
                <a:srgbClr val="177D38"/>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11606389" y="6474884"/>
            <a:ext cx="483616" cy="365125"/>
          </a:xfrm>
          <a:noFill/>
          <a:ln>
            <a:noFill/>
          </a:ln>
        </p:spPr>
        <p:txBody>
          <a:bodyPr/>
          <a:lstStyle>
            <a:lvl1pPr algn="r">
              <a:defRPr sz="1000">
                <a:solidFill>
                  <a:srgbClr val="177D38"/>
                </a:solidFill>
              </a:defRPr>
            </a:lvl1pPr>
          </a:lstStyle>
          <a:p>
            <a:fld id="{68CDBAF2-F266-C14C-8ABF-54B90D837FA3}" type="slidenum">
              <a:rPr lang="en-US" smtClean="0"/>
              <a:pPr/>
              <a:t>‹#›</a:t>
            </a:fld>
            <a:endParaRPr lang="en-US" dirty="0"/>
          </a:p>
        </p:txBody>
      </p:sp>
      <p:grpSp>
        <p:nvGrpSpPr>
          <p:cNvPr id="40" name="Group 39"/>
          <p:cNvGrpSpPr/>
          <p:nvPr userDrawn="1"/>
        </p:nvGrpSpPr>
        <p:grpSpPr>
          <a:xfrm>
            <a:off x="643477" y="1"/>
            <a:ext cx="11571103" cy="457199"/>
            <a:chOff x="0" y="0"/>
            <a:chExt cx="9153144" cy="265851"/>
          </a:xfrm>
        </p:grpSpPr>
        <p:sp>
          <p:nvSpPr>
            <p:cNvPr id="12" name="Rectangle 11"/>
            <p:cNvSpPr/>
            <p:nvPr userDrawn="1"/>
          </p:nvSpPr>
          <p:spPr>
            <a:xfrm>
              <a:off x="0" y="0"/>
              <a:ext cx="9153144" cy="59267"/>
            </a:xfrm>
            <a:prstGeom prst="rect">
              <a:avLst/>
            </a:prstGeom>
            <a:solidFill>
              <a:srgbClr val="177D3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3" name="Rectangle 12"/>
            <p:cNvSpPr/>
            <p:nvPr userDrawn="1"/>
          </p:nvSpPr>
          <p:spPr>
            <a:xfrm>
              <a:off x="0" y="54343"/>
              <a:ext cx="9153144" cy="68411"/>
            </a:xfrm>
            <a:prstGeom prst="rect">
              <a:avLst/>
            </a:prstGeom>
            <a:solidFill>
              <a:srgbClr val="66A67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Rectangle 13"/>
            <p:cNvSpPr/>
            <p:nvPr userDrawn="1"/>
          </p:nvSpPr>
          <p:spPr>
            <a:xfrm>
              <a:off x="0" y="118532"/>
              <a:ext cx="9153144" cy="50123"/>
            </a:xfrm>
            <a:prstGeom prst="rect">
              <a:avLst/>
            </a:prstGeom>
            <a:solidFill>
              <a:srgbClr val="105A2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5" name="Rectangle 14"/>
            <p:cNvSpPr/>
            <p:nvPr userDrawn="1"/>
          </p:nvSpPr>
          <p:spPr>
            <a:xfrm>
              <a:off x="0" y="160866"/>
              <a:ext cx="9153144" cy="104985"/>
            </a:xfrm>
            <a:prstGeom prst="rect">
              <a:avLst/>
            </a:prstGeom>
            <a:solidFill>
              <a:srgbClr val="38915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grpSp>
      <p:pic>
        <p:nvPicPr>
          <p:cNvPr id="39" name="Picture 38" descr="APM logo [300dpi], larg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670"/>
            <a:ext cx="612455" cy="457869"/>
          </a:xfrm>
          <a:prstGeom prst="rect">
            <a:avLst/>
          </a:prstGeom>
        </p:spPr>
      </p:pic>
      <p:sp>
        <p:nvSpPr>
          <p:cNvPr id="47" name="TextBox 46"/>
          <p:cNvSpPr txBox="1"/>
          <p:nvPr userDrawn="1"/>
        </p:nvSpPr>
        <p:spPr>
          <a:xfrm>
            <a:off x="120651" y="6534094"/>
            <a:ext cx="8455379" cy="246221"/>
          </a:xfrm>
          <a:prstGeom prst="rect">
            <a:avLst/>
          </a:prstGeom>
          <a:noFill/>
        </p:spPr>
        <p:txBody>
          <a:bodyPr wrap="square" rtlCol="0">
            <a:spAutoFit/>
          </a:bodyPr>
          <a:lstStyle/>
          <a:p>
            <a:pPr algn="l"/>
            <a:r>
              <a:rPr lang="en-US" sz="1000" b="0" kern="1200" dirty="0">
                <a:solidFill>
                  <a:srgbClr val="105A25"/>
                </a:solidFill>
                <a:latin typeface="+mn-lt"/>
                <a:ea typeface="+mn-ea"/>
                <a:cs typeface="+mn-cs"/>
              </a:rPr>
              <a:t>Academy of Consultation-Liaison Psychiatry</a:t>
            </a:r>
            <a:endParaRPr lang="en-US" sz="1000" b="0" dirty="0">
              <a:solidFill>
                <a:srgbClr val="105A25"/>
              </a:solidFill>
            </a:endParaRPr>
          </a:p>
        </p:txBody>
      </p:sp>
    </p:spTree>
    <p:extLst>
      <p:ext uri="{BB962C8B-B14F-4D97-AF65-F5344CB8AC3E}">
        <p14:creationId xmlns:p14="http://schemas.microsoft.com/office/powerpoint/2010/main" val="12704190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22B0CD12-F5D5-4E00-90CA-67CCA7AB4706}" type="datetime1">
              <a:rPr lang="en-US"/>
              <a:pPr/>
              <a:t>3/15/2019</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B149D2F5-A9CB-4FCB-ACD2-83532E6573E1}" type="slidenum">
              <a:rPr lang="en-US"/>
              <a:pPr/>
              <a:t>‹#›</a:t>
            </a:fld>
            <a:endParaRPr lang="en-US"/>
          </a:p>
        </p:txBody>
      </p:sp>
    </p:spTree>
    <p:extLst>
      <p:ext uri="{BB962C8B-B14F-4D97-AF65-F5344CB8AC3E}">
        <p14:creationId xmlns:p14="http://schemas.microsoft.com/office/powerpoint/2010/main" val="10242944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CDBAF2-F266-C14C-8ABF-54B90D837FA3}" type="slidenum">
              <a:rPr lang="en-US" smtClean="0"/>
              <a:t>‹#›</a:t>
            </a:fld>
            <a:endParaRPr lang="en-US"/>
          </a:p>
        </p:txBody>
      </p:sp>
    </p:spTree>
    <p:extLst>
      <p:ext uri="{BB962C8B-B14F-4D97-AF65-F5344CB8AC3E}">
        <p14:creationId xmlns:p14="http://schemas.microsoft.com/office/powerpoint/2010/main" val="2367270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ftr="0" dt="0"/>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Wingdings" charset="2"/>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Wingdings" charset="2"/>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Wingdings" charset="2"/>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75718" y="2424180"/>
            <a:ext cx="8844801" cy="603789"/>
          </a:xfrm>
        </p:spPr>
        <p:txBody>
          <a:bodyPr>
            <a:normAutofit/>
          </a:bodyPr>
          <a:lstStyle/>
          <a:p>
            <a:r>
              <a:rPr lang="en-US" sz="3200" b="1" dirty="0"/>
              <a:t>Depression in Medical Settings</a:t>
            </a:r>
          </a:p>
        </p:txBody>
      </p:sp>
      <p:sp>
        <p:nvSpPr>
          <p:cNvPr id="3" name="Subtitle 2"/>
          <p:cNvSpPr>
            <a:spLocks noGrp="1"/>
          </p:cNvSpPr>
          <p:nvPr>
            <p:ph type="subTitle" idx="1"/>
          </p:nvPr>
        </p:nvSpPr>
        <p:spPr>
          <a:xfrm>
            <a:off x="1773079" y="3027969"/>
            <a:ext cx="8743203" cy="488188"/>
          </a:xfrm>
        </p:spPr>
        <p:txBody>
          <a:bodyPr>
            <a:normAutofit lnSpcReduction="10000"/>
          </a:bodyPr>
          <a:lstStyle/>
          <a:p>
            <a:r>
              <a:rPr lang="en-US" dirty="0"/>
              <a:t>APM Resident Education Curriculum</a:t>
            </a:r>
          </a:p>
        </p:txBody>
      </p:sp>
      <p:sp>
        <p:nvSpPr>
          <p:cNvPr id="4" name="TextBox 3"/>
          <p:cNvSpPr txBox="1"/>
          <p:nvPr/>
        </p:nvSpPr>
        <p:spPr>
          <a:xfrm>
            <a:off x="498764" y="3543994"/>
            <a:ext cx="11389133" cy="2400657"/>
          </a:xfrm>
          <a:prstGeom prst="rect">
            <a:avLst/>
          </a:prstGeom>
          <a:noFill/>
        </p:spPr>
        <p:txBody>
          <a:bodyPr wrap="square" rtlCol="0">
            <a:spAutoFit/>
          </a:bodyPr>
          <a:lstStyle/>
          <a:p>
            <a:pPr algn="ctr">
              <a:defRPr/>
            </a:pPr>
            <a:r>
              <a:rPr lang="en-US" dirty="0">
                <a:latin typeface="+mn-lt"/>
              </a:rPr>
              <a:t>Revised 2019: </a:t>
            </a:r>
            <a:r>
              <a:rPr lang="en-US" b="1" dirty="0">
                <a:latin typeface="+mj-lt"/>
              </a:rPr>
              <a:t>Christopher Wilson, DO, Iqbal Ahmed, MD</a:t>
            </a:r>
          </a:p>
          <a:p>
            <a:pPr algn="ctr">
              <a:defRPr/>
            </a:pPr>
            <a:endParaRPr lang="en-US" sz="600" b="1" dirty="0">
              <a:latin typeface="+mn-lt"/>
            </a:endParaRPr>
          </a:p>
          <a:p>
            <a:pPr algn="ctr"/>
            <a:r>
              <a:rPr lang="en-US" dirty="0"/>
              <a:t>Revised 2013: </a:t>
            </a:r>
            <a:r>
              <a:rPr lang="en-US" b="1" dirty="0" err="1">
                <a:latin typeface="+mj-lt"/>
              </a:rPr>
              <a:t>Sermsak</a:t>
            </a:r>
            <a:r>
              <a:rPr lang="en-US" b="1" dirty="0">
                <a:latin typeface="+mj-lt"/>
              </a:rPr>
              <a:t> </a:t>
            </a:r>
            <a:r>
              <a:rPr lang="en-US" b="1" dirty="0" err="1">
                <a:latin typeface="+mj-lt"/>
              </a:rPr>
              <a:t>Lolak</a:t>
            </a:r>
            <a:r>
              <a:rPr lang="en-US" b="1" dirty="0">
                <a:latin typeface="+mj-lt"/>
              </a:rPr>
              <a:t>, MD</a:t>
            </a:r>
          </a:p>
          <a:p>
            <a:pPr algn="ctr"/>
            <a:endParaRPr lang="en-US" sz="600" b="1" dirty="0"/>
          </a:p>
          <a:p>
            <a:pPr algn="ctr"/>
            <a:r>
              <a:rPr lang="en-US" dirty="0">
                <a:latin typeface="+mn-lt"/>
              </a:rPr>
              <a:t>Revised 2011: </a:t>
            </a:r>
            <a:r>
              <a:rPr lang="en-US" b="1" dirty="0">
                <a:latin typeface="+mj-lt"/>
              </a:rPr>
              <a:t>Robert C. Joseph, MD, MS</a:t>
            </a:r>
          </a:p>
          <a:p>
            <a:pPr algn="ctr"/>
            <a:endParaRPr lang="en-US" sz="600" b="1" dirty="0">
              <a:latin typeface="+mn-lt"/>
            </a:endParaRPr>
          </a:p>
          <a:p>
            <a:pPr algn="ctr"/>
            <a:r>
              <a:rPr lang="en-US" dirty="0">
                <a:latin typeface="+mn-lt"/>
              </a:rPr>
              <a:t>Original version: </a:t>
            </a:r>
            <a:r>
              <a:rPr lang="en-US" b="1" dirty="0">
                <a:latin typeface="+mn-lt"/>
              </a:rPr>
              <a:t>Pamela </a:t>
            </a:r>
            <a:r>
              <a:rPr lang="en-US" b="1" dirty="0" err="1">
                <a:latin typeface="+mn-lt"/>
              </a:rPr>
              <a:t>Diefenbach</a:t>
            </a:r>
            <a:r>
              <a:rPr lang="en-US" b="1" dirty="0">
                <a:latin typeface="+mn-lt"/>
              </a:rPr>
              <a:t>, MD, FAPM</a:t>
            </a:r>
            <a:r>
              <a:rPr lang="en-US" dirty="0">
                <a:latin typeface="+mn-lt"/>
              </a:rPr>
              <a:t>, Lead Psychiatrist, Mental Health Integration in Primary Care, Veterans Affairs Greater Los Angeles Healthcare System, Clinical Professor of Psychiatry &amp; Biobehavioral Sciences, </a:t>
            </a:r>
          </a:p>
          <a:p>
            <a:pPr algn="ctr"/>
            <a:r>
              <a:rPr lang="en-US" dirty="0">
                <a:latin typeface="+mn-lt"/>
              </a:rPr>
              <a:t>UCLA David Geffen School of Medicine &amp; UCLA </a:t>
            </a:r>
            <a:r>
              <a:rPr lang="en-US" dirty="0" err="1">
                <a:latin typeface="+mn-lt"/>
              </a:rPr>
              <a:t>Semel</a:t>
            </a:r>
            <a:r>
              <a:rPr lang="en-US" dirty="0">
                <a:latin typeface="+mn-lt"/>
              </a:rPr>
              <a:t> Institute of Neuroscience</a:t>
            </a:r>
          </a:p>
          <a:p>
            <a:pPr algn="ctr"/>
            <a:endParaRPr lang="en-US" sz="600" dirty="0"/>
          </a:p>
          <a:p>
            <a:pPr algn="ctr"/>
            <a:r>
              <a:rPr lang="en-US" dirty="0"/>
              <a:t>Version of March 15, </a:t>
            </a:r>
            <a:r>
              <a:rPr lang="en-US" dirty="0">
                <a:latin typeface="+mn-lt"/>
              </a:rPr>
              <a:t>2019</a:t>
            </a:r>
          </a:p>
        </p:txBody>
      </p:sp>
    </p:spTree>
    <p:extLst>
      <p:ext uri="{BB962C8B-B14F-4D97-AF65-F5344CB8AC3E}">
        <p14:creationId xmlns:p14="http://schemas.microsoft.com/office/powerpoint/2010/main" val="39173372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r>
              <a:rPr lang="en-US">
                <a:ea typeface="ＭＳ Ｐゴシック" pitchFamily="34" charset="-128"/>
              </a:rPr>
              <a:t>Inclusive Criteria</a:t>
            </a:r>
          </a:p>
        </p:txBody>
      </p:sp>
      <p:sp>
        <p:nvSpPr>
          <p:cNvPr id="36866" name="Content Placeholder 2"/>
          <p:cNvSpPr>
            <a:spLocks noGrp="1"/>
          </p:cNvSpPr>
          <p:nvPr>
            <p:ph idx="1"/>
          </p:nvPr>
        </p:nvSpPr>
        <p:spPr/>
        <p:txBody>
          <a:bodyPr/>
          <a:lstStyle/>
          <a:p>
            <a:r>
              <a:rPr lang="en-US" sz="2800" dirty="0">
                <a:ea typeface="ＭＳ Ｐゴシック" pitchFamily="34" charset="-128"/>
              </a:rPr>
              <a:t>Inclusive approach: all symptoms are included without any weight to medical condition</a:t>
            </a:r>
          </a:p>
          <a:p>
            <a:r>
              <a:rPr lang="en-US" sz="2800" dirty="0">
                <a:ea typeface="ＭＳ Ｐゴシック" pitchFamily="34" charset="-128"/>
              </a:rPr>
              <a:t>Shown to be the most sensitive and reliable approach</a:t>
            </a:r>
          </a:p>
        </p:txBody>
      </p:sp>
      <p:sp>
        <p:nvSpPr>
          <p:cNvPr id="36867" name="Slide Number Placeholder 3"/>
          <p:cNvSpPr>
            <a:spLocks noGrp="1"/>
          </p:cNvSpPr>
          <p:nvPr>
            <p:ph type="sldNum" sz="quarter" idx="12"/>
          </p:nvPr>
        </p:nvSpPr>
        <p:spPr>
          <a:noFill/>
        </p:spPr>
        <p:txBody>
          <a:bodyPr/>
          <a:lstStyle/>
          <a:p>
            <a:endParaRPr lang="en-US"/>
          </a:p>
        </p:txBody>
      </p:sp>
    </p:spTree>
    <p:extLst>
      <p:ext uri="{BB962C8B-B14F-4D97-AF65-F5344CB8AC3E}">
        <p14:creationId xmlns:p14="http://schemas.microsoft.com/office/powerpoint/2010/main" val="37095550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Rot="1" noChangeArrowheads="1"/>
          </p:cNvSpPr>
          <p:nvPr>
            <p:ph type="title"/>
          </p:nvPr>
        </p:nvSpPr>
        <p:spPr/>
        <p:txBody>
          <a:bodyPr/>
          <a:lstStyle/>
          <a:p>
            <a:pPr eaLnBrk="1" hangingPunct="1"/>
            <a:r>
              <a:rPr lang="en-US">
                <a:ea typeface="ＭＳ Ｐゴシック" pitchFamily="34" charset="-128"/>
              </a:rPr>
              <a:t>Depression in medical illness</a:t>
            </a:r>
          </a:p>
        </p:txBody>
      </p:sp>
      <p:sp>
        <p:nvSpPr>
          <p:cNvPr id="86019" name="Rectangle 3"/>
          <p:cNvSpPr>
            <a:spLocks noGrp="1" noChangeArrowheads="1"/>
          </p:cNvSpPr>
          <p:nvPr>
            <p:ph idx="1"/>
          </p:nvPr>
        </p:nvSpPr>
        <p:spPr/>
        <p:txBody>
          <a:bodyPr/>
          <a:lstStyle/>
          <a:p>
            <a:pPr eaLnBrk="1" hangingPunct="1">
              <a:buFont typeface="Wingdings" pitchFamily="2" charset="2"/>
              <a:buChar char="§"/>
              <a:defRPr/>
            </a:pPr>
            <a:r>
              <a:rPr lang="en-US" sz="2800" dirty="0">
                <a:ea typeface="+mn-ea"/>
                <a:cs typeface="+mn-cs"/>
              </a:rPr>
              <a:t>Coexistence</a:t>
            </a:r>
          </a:p>
          <a:p>
            <a:pPr eaLnBrk="1" hangingPunct="1">
              <a:buFont typeface="Wingdings" pitchFamily="2" charset="2"/>
              <a:buChar char="§"/>
              <a:defRPr/>
            </a:pPr>
            <a:r>
              <a:rPr lang="en-US" sz="2800" dirty="0">
                <a:ea typeface="+mn-ea"/>
                <a:cs typeface="+mn-cs"/>
              </a:rPr>
              <a:t>Induced by illness or medications</a:t>
            </a:r>
          </a:p>
          <a:p>
            <a:pPr eaLnBrk="1" hangingPunct="1">
              <a:buFont typeface="Wingdings" pitchFamily="2" charset="2"/>
              <a:buChar char="§"/>
              <a:defRPr/>
            </a:pPr>
            <a:r>
              <a:rPr lang="en-US" sz="2800" dirty="0">
                <a:ea typeface="+mn-ea"/>
                <a:cs typeface="+mn-cs"/>
              </a:rPr>
              <a:t>Causes or exacerbates somatic symptoms</a:t>
            </a:r>
          </a:p>
          <a:p>
            <a:pPr eaLnBrk="1" hangingPunct="1">
              <a:buFont typeface="Wingdings" pitchFamily="2" charset="2"/>
              <a:buChar char="n"/>
              <a:defRPr/>
            </a:pPr>
            <a:endParaRPr lang="en-US" dirty="0">
              <a:ea typeface="+mn-ea"/>
              <a:cs typeface="+mn-cs"/>
            </a:endParaRPr>
          </a:p>
        </p:txBody>
      </p:sp>
    </p:spTree>
    <p:extLst>
      <p:ext uri="{BB962C8B-B14F-4D97-AF65-F5344CB8AC3E}">
        <p14:creationId xmlns:p14="http://schemas.microsoft.com/office/powerpoint/2010/main" val="9453871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75718" y="2895600"/>
            <a:ext cx="8844801" cy="838200"/>
          </a:xfrm>
        </p:spPr>
        <p:txBody>
          <a:bodyPr>
            <a:normAutofit/>
          </a:bodyPr>
          <a:lstStyle/>
          <a:p>
            <a:r>
              <a:rPr lang="en-US" b="1" dirty="0"/>
              <a:t>Prevalence in Medical Settings</a:t>
            </a:r>
          </a:p>
        </p:txBody>
      </p:sp>
    </p:spTree>
    <p:extLst>
      <p:ext uri="{BB962C8B-B14F-4D97-AF65-F5344CB8AC3E}">
        <p14:creationId xmlns:p14="http://schemas.microsoft.com/office/powerpoint/2010/main" val="27350769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r>
              <a:rPr lang="en-US" dirty="0">
                <a:ea typeface="ＭＳ Ｐゴシック" pitchFamily="34" charset="-128"/>
              </a:rPr>
              <a:t>Prevalence in Primary Care Clinics</a:t>
            </a:r>
          </a:p>
        </p:txBody>
      </p:sp>
      <p:sp>
        <p:nvSpPr>
          <p:cNvPr id="36866" name="Content Placeholder 2"/>
          <p:cNvSpPr>
            <a:spLocks noGrp="1"/>
          </p:cNvSpPr>
          <p:nvPr>
            <p:ph idx="1"/>
          </p:nvPr>
        </p:nvSpPr>
        <p:spPr/>
        <p:txBody>
          <a:bodyPr/>
          <a:lstStyle/>
          <a:p>
            <a:r>
              <a:rPr lang="en-US" altLang="ja-JP" sz="2800" dirty="0"/>
              <a:t>5-15% depends on population, settings</a:t>
            </a:r>
            <a:endParaRPr lang="en-US" sz="2800" dirty="0">
              <a:ea typeface="ＭＳ Ｐゴシック" pitchFamily="34" charset="-128"/>
            </a:endParaRPr>
          </a:p>
        </p:txBody>
      </p:sp>
      <p:sp>
        <p:nvSpPr>
          <p:cNvPr id="36867" name="Slide Number Placeholder 3"/>
          <p:cNvSpPr>
            <a:spLocks noGrp="1"/>
          </p:cNvSpPr>
          <p:nvPr>
            <p:ph type="sldNum" sz="quarter" idx="12"/>
          </p:nvPr>
        </p:nvSpPr>
        <p:spPr>
          <a:noFill/>
        </p:spPr>
        <p:txBody>
          <a:bodyPr/>
          <a:lstStyle/>
          <a:p>
            <a:endParaRPr lang="en-US"/>
          </a:p>
        </p:txBody>
      </p:sp>
    </p:spTree>
    <p:extLst>
      <p:ext uri="{BB962C8B-B14F-4D97-AF65-F5344CB8AC3E}">
        <p14:creationId xmlns:p14="http://schemas.microsoft.com/office/powerpoint/2010/main" val="37911444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r>
              <a:rPr lang="en-US" dirty="0">
                <a:ea typeface="ＭＳ Ｐゴシック" pitchFamily="34" charset="-128"/>
              </a:rPr>
              <a:t>Depression and Heart Disease</a:t>
            </a:r>
          </a:p>
        </p:txBody>
      </p:sp>
      <p:sp>
        <p:nvSpPr>
          <p:cNvPr id="36866" name="Content Placeholder 2"/>
          <p:cNvSpPr>
            <a:spLocks noGrp="1"/>
          </p:cNvSpPr>
          <p:nvPr>
            <p:ph idx="1"/>
          </p:nvPr>
        </p:nvSpPr>
        <p:spPr/>
        <p:txBody>
          <a:bodyPr/>
          <a:lstStyle/>
          <a:p>
            <a:pPr marL="365125" indent="-255588"/>
            <a:r>
              <a:rPr lang="en-US" sz="2800" dirty="0">
                <a:ea typeface="ＭＳ Ｐゴシック" pitchFamily="34" charset="-128"/>
              </a:rPr>
              <a:t>Major depression: 16-23%</a:t>
            </a:r>
          </a:p>
          <a:p>
            <a:pPr marL="365125" indent="-255588"/>
            <a:r>
              <a:rPr lang="en-US" sz="2800" dirty="0">
                <a:ea typeface="ＭＳ Ｐゴシック" pitchFamily="34" charset="-128"/>
              </a:rPr>
              <a:t>Depressed mood: 37-35%</a:t>
            </a:r>
          </a:p>
          <a:p>
            <a:pPr marL="365125" indent="-255588"/>
            <a:r>
              <a:rPr lang="en-US" sz="2800" dirty="0">
                <a:ea typeface="ＭＳ Ｐゴシック" pitchFamily="34" charset="-128"/>
              </a:rPr>
              <a:t>Depression associated with:</a:t>
            </a:r>
          </a:p>
          <a:p>
            <a:pPr marL="620713" lvl="1"/>
            <a:r>
              <a:rPr lang="en-US" sz="2400" dirty="0">
                <a:ea typeface="ＭＳ Ｐゴシック" pitchFamily="34" charset="-128"/>
              </a:rPr>
              <a:t>Myocardial infarction</a:t>
            </a:r>
          </a:p>
          <a:p>
            <a:pPr marL="620713" lvl="1"/>
            <a:r>
              <a:rPr lang="en-US" sz="2400" dirty="0">
                <a:ea typeface="ＭＳ Ｐゴシック" pitchFamily="34" charset="-128"/>
              </a:rPr>
              <a:t>Angioplasty</a:t>
            </a:r>
          </a:p>
          <a:p>
            <a:pPr marL="620713" lvl="1"/>
            <a:r>
              <a:rPr lang="en-US" sz="2400" dirty="0">
                <a:ea typeface="ＭＳ Ｐゴシック" pitchFamily="34" charset="-128"/>
              </a:rPr>
              <a:t>Congestive heart failure</a:t>
            </a:r>
          </a:p>
          <a:p>
            <a:pPr marL="620713" lvl="1"/>
            <a:r>
              <a:rPr lang="en-US" sz="2400" dirty="0">
                <a:ea typeface="ＭＳ Ｐゴシック" pitchFamily="34" charset="-128"/>
              </a:rPr>
              <a:t>Coronary bypass graft surgery</a:t>
            </a:r>
          </a:p>
          <a:p>
            <a:pPr marL="620713" lvl="1"/>
            <a:r>
              <a:rPr lang="en-US" sz="2400" dirty="0">
                <a:ea typeface="ＭＳ Ｐゴシック" pitchFamily="34" charset="-128"/>
              </a:rPr>
              <a:t>Coronary artery disease</a:t>
            </a:r>
          </a:p>
          <a:p>
            <a:pPr marL="365125" indent="-255588"/>
            <a:r>
              <a:rPr lang="en-US" sz="2800" dirty="0">
                <a:ea typeface="ＭＳ Ｐゴシック" pitchFamily="34" charset="-128"/>
              </a:rPr>
              <a:t>Independent risk factor for sudden death and morbidity</a:t>
            </a:r>
          </a:p>
        </p:txBody>
      </p:sp>
      <p:sp>
        <p:nvSpPr>
          <p:cNvPr id="36867" name="Slide Number Placeholder 3"/>
          <p:cNvSpPr>
            <a:spLocks noGrp="1"/>
          </p:cNvSpPr>
          <p:nvPr>
            <p:ph type="sldNum" sz="quarter" idx="12"/>
          </p:nvPr>
        </p:nvSpPr>
        <p:spPr>
          <a:noFill/>
        </p:spPr>
        <p:txBody>
          <a:bodyPr/>
          <a:lstStyle/>
          <a:p>
            <a:endParaRPr lang="en-US"/>
          </a:p>
        </p:txBody>
      </p:sp>
    </p:spTree>
    <p:extLst>
      <p:ext uri="{BB962C8B-B14F-4D97-AF65-F5344CB8AC3E}">
        <p14:creationId xmlns:p14="http://schemas.microsoft.com/office/powerpoint/2010/main" val="13838876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r>
              <a:rPr lang="en-US" dirty="0">
                <a:ea typeface="ＭＳ Ｐゴシック" pitchFamily="34" charset="-128"/>
              </a:rPr>
              <a:t>Depression and Cancer</a:t>
            </a:r>
          </a:p>
        </p:txBody>
      </p:sp>
      <p:sp>
        <p:nvSpPr>
          <p:cNvPr id="36866" name="Content Placeholder 2"/>
          <p:cNvSpPr>
            <a:spLocks noGrp="1"/>
          </p:cNvSpPr>
          <p:nvPr>
            <p:ph idx="1"/>
          </p:nvPr>
        </p:nvSpPr>
        <p:spPr/>
        <p:txBody>
          <a:bodyPr/>
          <a:lstStyle/>
          <a:p>
            <a:pPr marL="365125" indent="-255588"/>
            <a:r>
              <a:rPr lang="en-US" sz="2800" dirty="0">
                <a:ea typeface="ＭＳ Ｐゴシック" pitchFamily="34" charset="-128"/>
              </a:rPr>
              <a:t>Associated more with pancreatic, lung, brain and oropharyngeal cancers</a:t>
            </a:r>
          </a:p>
          <a:p>
            <a:pPr marL="365125" indent="-255588"/>
            <a:r>
              <a:rPr lang="en-US" sz="2800" dirty="0">
                <a:ea typeface="ＭＳ Ｐゴシック" pitchFamily="34" charset="-128"/>
              </a:rPr>
              <a:t>Prevalence 25% (17-32%) in meta-analysis of 24 studies</a:t>
            </a:r>
          </a:p>
          <a:p>
            <a:pPr marL="365125" indent="-255588"/>
            <a:r>
              <a:rPr lang="en-US" sz="2800" dirty="0">
                <a:ea typeface="ＭＳ Ｐゴシック" pitchFamily="34" charset="-128"/>
              </a:rPr>
              <a:t>Comorbid with anxiety in half of patients</a:t>
            </a:r>
          </a:p>
          <a:p>
            <a:pPr marL="365125" indent="-255588"/>
            <a:r>
              <a:rPr lang="en-US" sz="2800" dirty="0">
                <a:ea typeface="ＭＳ Ｐゴシック" pitchFamily="34" charset="-128"/>
              </a:rPr>
              <a:t>Depression is associated with a decrease in treatment compliance</a:t>
            </a:r>
          </a:p>
          <a:p>
            <a:pPr marL="365125" indent="-255588"/>
            <a:r>
              <a:rPr lang="en-US" sz="2800" dirty="0">
                <a:ea typeface="ＭＳ Ｐゴシック" pitchFamily="34" charset="-128"/>
              </a:rPr>
              <a:t>Can also be side effects of chemotherapy/steroids</a:t>
            </a:r>
          </a:p>
        </p:txBody>
      </p:sp>
      <p:sp>
        <p:nvSpPr>
          <p:cNvPr id="36867" name="Slide Number Placeholder 3"/>
          <p:cNvSpPr>
            <a:spLocks noGrp="1"/>
          </p:cNvSpPr>
          <p:nvPr>
            <p:ph type="sldNum" sz="quarter" idx="12"/>
          </p:nvPr>
        </p:nvSpPr>
        <p:spPr>
          <a:noFill/>
        </p:spPr>
        <p:txBody>
          <a:bodyPr/>
          <a:lstStyle/>
          <a:p>
            <a:endParaRPr lang="en-US"/>
          </a:p>
        </p:txBody>
      </p:sp>
    </p:spTree>
    <p:extLst>
      <p:ext uri="{BB962C8B-B14F-4D97-AF65-F5344CB8AC3E}">
        <p14:creationId xmlns:p14="http://schemas.microsoft.com/office/powerpoint/2010/main" val="31535554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r>
              <a:rPr lang="en-US" dirty="0">
                <a:ea typeface="ＭＳ Ｐゴシック" pitchFamily="34" charset="-128"/>
              </a:rPr>
              <a:t>Depression and Diabetes</a:t>
            </a:r>
          </a:p>
        </p:txBody>
      </p:sp>
      <p:sp>
        <p:nvSpPr>
          <p:cNvPr id="36866" name="Content Placeholder 2"/>
          <p:cNvSpPr>
            <a:spLocks noGrp="1"/>
          </p:cNvSpPr>
          <p:nvPr>
            <p:ph idx="1"/>
          </p:nvPr>
        </p:nvSpPr>
        <p:spPr/>
        <p:txBody>
          <a:bodyPr/>
          <a:lstStyle/>
          <a:p>
            <a:pPr indent="-3175">
              <a:lnSpc>
                <a:spcPct val="90000"/>
              </a:lnSpc>
              <a:defRPr/>
            </a:pPr>
            <a:r>
              <a:rPr lang="en-US" sz="2800" dirty="0"/>
              <a:t>Up to one-third of patients with Type 2 DM has depression</a:t>
            </a:r>
          </a:p>
          <a:p>
            <a:pPr indent="-3175">
              <a:defRPr/>
            </a:pPr>
            <a:r>
              <a:rPr lang="en-US" sz="2800" dirty="0"/>
              <a:t>Depression can lead to poor compliance and poor medical outcomes</a:t>
            </a:r>
          </a:p>
          <a:p>
            <a:pPr indent="-3175">
              <a:defRPr/>
            </a:pPr>
            <a:r>
              <a:rPr lang="en-US" sz="2800" dirty="0"/>
              <a:t>Among patients with Type 2 DM, those with </a:t>
            </a:r>
            <a:r>
              <a:rPr lang="en-US" sz="2800" dirty="0" err="1"/>
              <a:t>comorbid</a:t>
            </a:r>
            <a:r>
              <a:rPr lang="en-US" sz="2800" dirty="0"/>
              <a:t> depression appear to be at greater risk for death from non-cardiovascular, non-cancer causes compared to those without depression</a:t>
            </a:r>
          </a:p>
        </p:txBody>
      </p:sp>
      <p:sp>
        <p:nvSpPr>
          <p:cNvPr id="36867" name="Slide Number Placeholder 3"/>
          <p:cNvSpPr>
            <a:spLocks noGrp="1"/>
          </p:cNvSpPr>
          <p:nvPr>
            <p:ph type="sldNum" sz="quarter" idx="12"/>
          </p:nvPr>
        </p:nvSpPr>
        <p:spPr>
          <a:noFill/>
        </p:spPr>
        <p:txBody>
          <a:bodyPr/>
          <a:lstStyle/>
          <a:p>
            <a:endParaRPr lang="en-US"/>
          </a:p>
        </p:txBody>
      </p:sp>
    </p:spTree>
    <p:extLst>
      <p:ext uri="{BB962C8B-B14F-4D97-AF65-F5344CB8AC3E}">
        <p14:creationId xmlns:p14="http://schemas.microsoft.com/office/powerpoint/2010/main" val="8933944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r>
              <a:rPr lang="en-US" dirty="0">
                <a:ea typeface="ＭＳ Ｐゴシック" pitchFamily="34" charset="-128"/>
              </a:rPr>
              <a:t>Depression in Neurological Diseases</a:t>
            </a:r>
          </a:p>
        </p:txBody>
      </p:sp>
      <p:sp>
        <p:nvSpPr>
          <p:cNvPr id="36866" name="Content Placeholder 2"/>
          <p:cNvSpPr>
            <a:spLocks noGrp="1"/>
          </p:cNvSpPr>
          <p:nvPr>
            <p:ph idx="1"/>
          </p:nvPr>
        </p:nvSpPr>
        <p:spPr/>
        <p:txBody>
          <a:bodyPr/>
          <a:lstStyle/>
          <a:p>
            <a:pPr marL="365125" indent="-255588"/>
            <a:r>
              <a:rPr lang="en-US" sz="2800" dirty="0">
                <a:ea typeface="ＭＳ Ｐゴシック" pitchFamily="34" charset="-128"/>
              </a:rPr>
              <a:t>Parkinson’</a:t>
            </a:r>
            <a:r>
              <a:rPr lang="en-US" altLang="ja-JP" sz="2800" dirty="0">
                <a:ea typeface="ＭＳ Ｐゴシック" pitchFamily="34" charset="-128"/>
              </a:rPr>
              <a:t>s disease: up to 50% </a:t>
            </a:r>
          </a:p>
          <a:p>
            <a:pPr marL="365125" indent="-255588"/>
            <a:r>
              <a:rPr lang="en-US" sz="2800" dirty="0">
                <a:ea typeface="ＭＳ Ｐゴシック" pitchFamily="34" charset="-128"/>
              </a:rPr>
              <a:t>Multiple sclerosis: Up to 50% </a:t>
            </a:r>
          </a:p>
          <a:p>
            <a:pPr marL="365125" indent="-255588"/>
            <a:r>
              <a:rPr lang="en-US" sz="2800" dirty="0">
                <a:ea typeface="ＭＳ Ｐゴシック" pitchFamily="34" charset="-128"/>
              </a:rPr>
              <a:t>Huntington’</a:t>
            </a:r>
            <a:r>
              <a:rPr lang="en-US" altLang="ja-JP" sz="2800" dirty="0">
                <a:ea typeface="ＭＳ Ｐゴシック" pitchFamily="34" charset="-128"/>
              </a:rPr>
              <a:t>s disease: Up to 32%</a:t>
            </a:r>
          </a:p>
          <a:p>
            <a:pPr marL="365125" indent="-255588"/>
            <a:r>
              <a:rPr lang="en-US" sz="2800" dirty="0">
                <a:ea typeface="ＭＳ Ｐゴシック" pitchFamily="34" charset="-128"/>
              </a:rPr>
              <a:t>Epilepsy: 10-55%</a:t>
            </a:r>
          </a:p>
          <a:p>
            <a:pPr marL="365125" indent="-255588"/>
            <a:r>
              <a:rPr lang="en-US" sz="2800" dirty="0">
                <a:ea typeface="ＭＳ Ｐゴシック" pitchFamily="34" charset="-128"/>
              </a:rPr>
              <a:t>Post-stroke depression: 9-13%</a:t>
            </a:r>
          </a:p>
          <a:p>
            <a:pPr marL="365125" indent="-255588"/>
            <a:r>
              <a:rPr lang="en-US" sz="2800" dirty="0">
                <a:ea typeface="ＭＳ Ｐゴシック" pitchFamily="34" charset="-128"/>
              </a:rPr>
              <a:t>Alzheimer’</a:t>
            </a:r>
            <a:r>
              <a:rPr lang="en-US" altLang="ja-JP" sz="2800" dirty="0">
                <a:ea typeface="ＭＳ Ｐゴシック" pitchFamily="34" charset="-128"/>
              </a:rPr>
              <a:t>s dementia: 10-32%</a:t>
            </a:r>
          </a:p>
          <a:p>
            <a:pPr marL="365125" indent="-255588">
              <a:buFontTx/>
              <a:buNone/>
            </a:pPr>
            <a:endParaRPr lang="en-US" sz="2800" dirty="0">
              <a:ea typeface="ＭＳ Ｐゴシック" pitchFamily="34" charset="-128"/>
            </a:endParaRPr>
          </a:p>
        </p:txBody>
      </p:sp>
      <p:sp>
        <p:nvSpPr>
          <p:cNvPr id="36867" name="Slide Number Placeholder 3"/>
          <p:cNvSpPr>
            <a:spLocks noGrp="1"/>
          </p:cNvSpPr>
          <p:nvPr>
            <p:ph type="sldNum" sz="quarter" idx="12"/>
          </p:nvPr>
        </p:nvSpPr>
        <p:spPr>
          <a:noFill/>
        </p:spPr>
        <p:txBody>
          <a:bodyPr/>
          <a:lstStyle/>
          <a:p>
            <a:endParaRPr lang="en-US"/>
          </a:p>
        </p:txBody>
      </p:sp>
    </p:spTree>
    <p:extLst>
      <p:ext uri="{BB962C8B-B14F-4D97-AF65-F5344CB8AC3E}">
        <p14:creationId xmlns:p14="http://schemas.microsoft.com/office/powerpoint/2010/main" val="37814131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r>
              <a:rPr lang="en-US" dirty="0">
                <a:ea typeface="ＭＳ Ｐゴシック" pitchFamily="34" charset="-128"/>
              </a:rPr>
              <a:t>Other Conditions With Increased Depression</a:t>
            </a:r>
          </a:p>
        </p:txBody>
      </p:sp>
      <p:sp>
        <p:nvSpPr>
          <p:cNvPr id="36866" name="Content Placeholder 2"/>
          <p:cNvSpPr>
            <a:spLocks noGrp="1"/>
          </p:cNvSpPr>
          <p:nvPr>
            <p:ph idx="1"/>
          </p:nvPr>
        </p:nvSpPr>
        <p:spPr>
          <a:xfrm>
            <a:off x="609600" y="1600200"/>
            <a:ext cx="10972800" cy="4648200"/>
          </a:xfrm>
        </p:spPr>
        <p:txBody>
          <a:bodyPr/>
          <a:lstStyle/>
          <a:p>
            <a:pPr marL="365125" indent="-255588">
              <a:lnSpc>
                <a:spcPct val="90000"/>
              </a:lnSpc>
            </a:pPr>
            <a:r>
              <a:rPr lang="en-US" sz="2800" dirty="0">
                <a:ea typeface="ＭＳ Ｐゴシック" pitchFamily="34" charset="-128"/>
              </a:rPr>
              <a:t>Chronic hepatitis C infection</a:t>
            </a:r>
          </a:p>
          <a:p>
            <a:pPr marL="365125" indent="-255588">
              <a:lnSpc>
                <a:spcPct val="90000"/>
              </a:lnSpc>
            </a:pPr>
            <a:r>
              <a:rPr lang="en-US" sz="2800" dirty="0">
                <a:ea typeface="ＭＳ Ｐゴシック" pitchFamily="34" charset="-128"/>
              </a:rPr>
              <a:t>Peptic ulcer disease</a:t>
            </a:r>
          </a:p>
          <a:p>
            <a:pPr marL="365125" indent="-255588">
              <a:lnSpc>
                <a:spcPct val="90000"/>
              </a:lnSpc>
            </a:pPr>
            <a:r>
              <a:rPr lang="en-US" sz="2800" dirty="0">
                <a:ea typeface="ＭＳ Ｐゴシック" pitchFamily="34" charset="-128"/>
              </a:rPr>
              <a:t>Inflammatory bowel disorders</a:t>
            </a:r>
          </a:p>
          <a:p>
            <a:pPr marL="365125" indent="-255588">
              <a:lnSpc>
                <a:spcPct val="90000"/>
              </a:lnSpc>
            </a:pPr>
            <a:r>
              <a:rPr lang="en-US" sz="2800" dirty="0">
                <a:ea typeface="ＭＳ Ｐゴシック" pitchFamily="34" charset="-128"/>
              </a:rPr>
              <a:t>Fibromyalgia</a:t>
            </a:r>
          </a:p>
          <a:p>
            <a:pPr marL="365125" indent="-255588">
              <a:lnSpc>
                <a:spcPct val="90000"/>
              </a:lnSpc>
            </a:pPr>
            <a:r>
              <a:rPr lang="en-US" sz="2800" dirty="0">
                <a:ea typeface="ＭＳ Ｐゴシック" pitchFamily="34" charset="-128"/>
              </a:rPr>
              <a:t>Chronic fatigue syndrome</a:t>
            </a:r>
          </a:p>
          <a:p>
            <a:pPr marL="365125" indent="-255588">
              <a:lnSpc>
                <a:spcPct val="90000"/>
              </a:lnSpc>
            </a:pPr>
            <a:r>
              <a:rPr lang="en-US" sz="2800" dirty="0">
                <a:ea typeface="ＭＳ Ｐゴシック" pitchFamily="34" charset="-128"/>
              </a:rPr>
              <a:t>Sleep apnea</a:t>
            </a:r>
          </a:p>
          <a:p>
            <a:pPr marL="365125" indent="-255588">
              <a:lnSpc>
                <a:spcPct val="90000"/>
              </a:lnSpc>
            </a:pPr>
            <a:r>
              <a:rPr lang="en-US" sz="2800" dirty="0">
                <a:ea typeface="ＭＳ Ｐゴシック" pitchFamily="34" charset="-128"/>
              </a:rPr>
              <a:t>Systemic lupus erythematosus</a:t>
            </a:r>
          </a:p>
          <a:p>
            <a:pPr marL="365125" indent="-255588">
              <a:lnSpc>
                <a:spcPct val="90000"/>
              </a:lnSpc>
            </a:pPr>
            <a:r>
              <a:rPr lang="en-US" sz="2800" dirty="0">
                <a:ea typeface="ＭＳ Ｐゴシック" pitchFamily="34" charset="-128"/>
              </a:rPr>
              <a:t>Rheumatoid arthritis</a:t>
            </a:r>
          </a:p>
          <a:p>
            <a:pPr marL="365125" indent="-255588">
              <a:lnSpc>
                <a:spcPct val="90000"/>
              </a:lnSpc>
            </a:pPr>
            <a:r>
              <a:rPr lang="en-US" sz="2800" dirty="0">
                <a:ea typeface="ＭＳ Ｐゴシック" pitchFamily="34" charset="-128"/>
              </a:rPr>
              <a:t>Scleroderma</a:t>
            </a:r>
          </a:p>
          <a:p>
            <a:pPr marL="365125" indent="-255588">
              <a:lnSpc>
                <a:spcPct val="90000"/>
              </a:lnSpc>
            </a:pPr>
            <a:r>
              <a:rPr lang="en-US" sz="2800" dirty="0">
                <a:ea typeface="ＭＳ Ｐゴシック" pitchFamily="34" charset="-128"/>
              </a:rPr>
              <a:t>Pain syndromes</a:t>
            </a:r>
          </a:p>
        </p:txBody>
      </p:sp>
      <p:sp>
        <p:nvSpPr>
          <p:cNvPr id="36867" name="Slide Number Placeholder 3"/>
          <p:cNvSpPr>
            <a:spLocks noGrp="1"/>
          </p:cNvSpPr>
          <p:nvPr>
            <p:ph type="sldNum" sz="quarter" idx="12"/>
          </p:nvPr>
        </p:nvSpPr>
        <p:spPr>
          <a:noFill/>
        </p:spPr>
        <p:txBody>
          <a:bodyPr/>
          <a:lstStyle/>
          <a:p>
            <a:endParaRPr lang="en-US"/>
          </a:p>
        </p:txBody>
      </p:sp>
    </p:spTree>
    <p:extLst>
      <p:ext uri="{BB962C8B-B14F-4D97-AF65-F5344CB8AC3E}">
        <p14:creationId xmlns:p14="http://schemas.microsoft.com/office/powerpoint/2010/main" val="13238751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75718" y="2895600"/>
            <a:ext cx="8844801" cy="838200"/>
          </a:xfrm>
        </p:spPr>
        <p:txBody>
          <a:bodyPr>
            <a:normAutofit/>
          </a:bodyPr>
          <a:lstStyle/>
          <a:p>
            <a:r>
              <a:rPr lang="en-US" b="1" dirty="0"/>
              <a:t>Evaluation</a:t>
            </a:r>
          </a:p>
        </p:txBody>
      </p:sp>
    </p:spTree>
    <p:extLst>
      <p:ext uri="{BB962C8B-B14F-4D97-AF65-F5344CB8AC3E}">
        <p14:creationId xmlns:p14="http://schemas.microsoft.com/office/powerpoint/2010/main" val="3707849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r>
              <a:rPr lang="en-US" dirty="0">
                <a:solidFill>
                  <a:schemeClr val="accent4">
                    <a:lumMod val="50000"/>
                  </a:schemeClr>
                </a:solidFill>
                <a:ea typeface="ＭＳ Ｐゴシック" pitchFamily="34" charset="-128"/>
              </a:rPr>
              <a:t>Learning Objectives</a:t>
            </a:r>
          </a:p>
        </p:txBody>
      </p:sp>
      <p:sp>
        <p:nvSpPr>
          <p:cNvPr id="18434" name="Content Placeholder 2"/>
          <p:cNvSpPr>
            <a:spLocks noGrp="1"/>
          </p:cNvSpPr>
          <p:nvPr>
            <p:ph idx="1"/>
          </p:nvPr>
        </p:nvSpPr>
        <p:spPr/>
        <p:txBody>
          <a:bodyPr/>
          <a:lstStyle/>
          <a:p>
            <a:pPr>
              <a:buFontTx/>
              <a:buNone/>
            </a:pPr>
            <a:r>
              <a:rPr lang="en-US" sz="2800" dirty="0">
                <a:ea typeface="ＭＳ Ｐゴシック" pitchFamily="34" charset="-128"/>
              </a:rPr>
              <a:t>By the end of the lecture, the viewer will be able to:</a:t>
            </a:r>
          </a:p>
          <a:p>
            <a:pPr>
              <a:buFontTx/>
              <a:buNone/>
            </a:pPr>
            <a:endParaRPr lang="en-US" sz="1000" dirty="0">
              <a:ea typeface="ＭＳ Ｐゴシック" pitchFamily="34" charset="-128"/>
            </a:endParaRPr>
          </a:p>
          <a:p>
            <a:pPr>
              <a:buFontTx/>
              <a:buAutoNum type="arabicPeriod"/>
            </a:pPr>
            <a:r>
              <a:rPr lang="en-US" sz="2800" dirty="0">
                <a:ea typeface="ＭＳ Ｐゴシック" pitchFamily="34" charset="-128"/>
              </a:rPr>
              <a:t> Describe the types and characteristics of depression in a variety of medical settings</a:t>
            </a:r>
          </a:p>
          <a:p>
            <a:pPr>
              <a:buFontTx/>
              <a:buAutoNum type="arabicPeriod"/>
            </a:pPr>
            <a:endParaRPr lang="en-US" sz="800" dirty="0">
              <a:ea typeface="ＭＳ Ｐゴシック" pitchFamily="34" charset="-128"/>
            </a:endParaRPr>
          </a:p>
          <a:p>
            <a:pPr>
              <a:buFontTx/>
              <a:buAutoNum type="arabicPeriod"/>
            </a:pPr>
            <a:r>
              <a:rPr lang="en-US" sz="2800" dirty="0">
                <a:ea typeface="ＭＳ Ｐゴシック" pitchFamily="34" charset="-128"/>
              </a:rPr>
              <a:t> Appreciate the diverse medical conditions, medication therapies and psychiatric conditions that contribute to depressive symptoms</a:t>
            </a:r>
          </a:p>
          <a:p>
            <a:pPr>
              <a:buFontTx/>
              <a:buAutoNum type="arabicPeriod"/>
            </a:pPr>
            <a:endParaRPr lang="en-US" sz="800" dirty="0">
              <a:ea typeface="ＭＳ Ｐゴシック" pitchFamily="34" charset="-128"/>
            </a:endParaRPr>
          </a:p>
          <a:p>
            <a:pPr>
              <a:buFontTx/>
              <a:buAutoNum type="arabicPeriod"/>
            </a:pPr>
            <a:r>
              <a:rPr lang="en-US" sz="2800" dirty="0">
                <a:ea typeface="ＭＳ Ｐゴシック" pitchFamily="34" charset="-128"/>
              </a:rPr>
              <a:t> List the evidence-based therapies for depression in the medically ill </a:t>
            </a:r>
          </a:p>
          <a:p>
            <a:pPr>
              <a:buFontTx/>
              <a:buAutoNum type="arabicPeriod"/>
            </a:pPr>
            <a:endParaRPr lang="en-US" sz="2400" dirty="0">
              <a:ea typeface="ＭＳ Ｐゴシック" pitchFamily="34" charset="-128"/>
            </a:endParaRPr>
          </a:p>
          <a:p>
            <a:pPr>
              <a:buFontTx/>
              <a:buAutoNum type="arabicPeriod"/>
            </a:pPr>
            <a:endParaRPr lang="en-US" sz="2400" dirty="0">
              <a:ea typeface="ＭＳ Ｐゴシック" pitchFamily="34" charset="-128"/>
            </a:endParaRPr>
          </a:p>
          <a:p>
            <a:pPr>
              <a:buFontTx/>
              <a:buAutoNum type="arabicPeriod"/>
            </a:pPr>
            <a:endParaRPr lang="en-US" dirty="0">
              <a:ea typeface="ＭＳ Ｐゴシック" pitchFamily="34" charset="-128"/>
            </a:endParaRPr>
          </a:p>
        </p:txBody>
      </p:sp>
      <p:sp>
        <p:nvSpPr>
          <p:cNvPr id="18435" name="Slide Number Placeholder 3"/>
          <p:cNvSpPr>
            <a:spLocks noGrp="1"/>
          </p:cNvSpPr>
          <p:nvPr>
            <p:ph type="sldNum" sz="quarter" idx="12"/>
          </p:nvPr>
        </p:nvSpPr>
        <p:spPr>
          <a:noFill/>
        </p:spPr>
        <p:txBody>
          <a:bodyPr/>
          <a:lstStyle/>
          <a:p>
            <a:endParaRPr lang="en-US"/>
          </a:p>
        </p:txBody>
      </p:sp>
    </p:spTree>
    <p:extLst>
      <p:ext uri="{BB962C8B-B14F-4D97-AF65-F5344CB8AC3E}">
        <p14:creationId xmlns:p14="http://schemas.microsoft.com/office/powerpoint/2010/main" val="26931607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09600" y="479033"/>
            <a:ext cx="10972800" cy="11430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0488" tIns="44450" rIns="90488" bIns="44450" rtlCol="0">
            <a:noAutofit/>
            <a:scene3d>
              <a:camera prst="orthographicFront"/>
              <a:lightRig rig="soft" dir="t"/>
            </a:scene3d>
            <a:sp3d prstMaterial="softEdge">
              <a:bevelT w="25400" h="25400"/>
            </a:sp3d>
          </a:bodyPr>
          <a:lstStyle/>
          <a:p>
            <a:pPr eaLnBrk="1" fontAlgn="auto" hangingPunct="1">
              <a:spcAft>
                <a:spcPts val="0"/>
              </a:spcAft>
              <a:defRPr/>
            </a:pPr>
            <a:r>
              <a:rPr lang="en-US" sz="3600" b="1" kern="1200" dirty="0">
                <a:effectLst>
                  <a:outerShdw blurRad="31750" dist="25400" dir="5400000" algn="tl" rotWithShape="0">
                    <a:srgbClr val="000000">
                      <a:alpha val="25000"/>
                    </a:srgbClr>
                  </a:outerShdw>
                </a:effectLst>
                <a:ea typeface="+mj-ea"/>
                <a:cs typeface="+mj-cs"/>
              </a:rPr>
              <a:t>Common Causes of a</a:t>
            </a:r>
            <a:r>
              <a:rPr lang="en-US" sz="3600" b="1" dirty="0">
                <a:effectLst>
                  <a:outerShdw blurRad="31750" dist="25400" dir="5400000" algn="tl" rotWithShape="0">
                    <a:srgbClr val="000000">
                      <a:alpha val="25000"/>
                    </a:srgbClr>
                  </a:outerShdw>
                </a:effectLst>
              </a:rPr>
              <a:t> </a:t>
            </a:r>
            <a:r>
              <a:rPr lang="en-US" sz="3600" b="1" kern="1200" dirty="0">
                <a:effectLst>
                  <a:outerShdw blurRad="31750" dist="25400" dir="5400000" algn="tl" rotWithShape="0">
                    <a:srgbClr val="000000">
                      <a:alpha val="25000"/>
                    </a:srgbClr>
                  </a:outerShdw>
                </a:effectLst>
                <a:ea typeface="+mj-ea"/>
                <a:cs typeface="+mj-cs"/>
              </a:rPr>
              <a:t>“Depression” Consult</a:t>
            </a:r>
          </a:p>
        </p:txBody>
      </p:sp>
      <p:graphicFrame>
        <p:nvGraphicFramePr>
          <p:cNvPr id="23574" name="Group 22"/>
          <p:cNvGraphicFramePr>
            <a:graphicFrameLocks noGrp="1"/>
          </p:cNvGraphicFramePr>
          <p:nvPr>
            <p:ph idx="1"/>
            <p:extLst>
              <p:ext uri="{D42A27DB-BD31-4B8C-83A1-F6EECF244321}">
                <p14:modId xmlns:p14="http://schemas.microsoft.com/office/powerpoint/2010/main" val="3316024219"/>
              </p:ext>
            </p:extLst>
          </p:nvPr>
        </p:nvGraphicFramePr>
        <p:xfrm>
          <a:off x="609600" y="2095052"/>
          <a:ext cx="10972800" cy="3740150"/>
        </p:xfrm>
        <a:graphic>
          <a:graphicData uri="http://schemas.openxmlformats.org/drawingml/2006/table">
            <a:tbl>
              <a:tblPr/>
              <a:tblGrid>
                <a:gridCol w="2663301">
                  <a:extLst>
                    <a:ext uri="{9D8B030D-6E8A-4147-A177-3AD203B41FA5}">
                      <a16:colId xmlns:a16="http://schemas.microsoft.com/office/drawing/2014/main" val="20000"/>
                    </a:ext>
                  </a:extLst>
                </a:gridCol>
                <a:gridCol w="2982897">
                  <a:extLst>
                    <a:ext uri="{9D8B030D-6E8A-4147-A177-3AD203B41FA5}">
                      <a16:colId xmlns:a16="http://schemas.microsoft.com/office/drawing/2014/main" val="20001"/>
                    </a:ext>
                  </a:extLst>
                </a:gridCol>
                <a:gridCol w="2663301">
                  <a:extLst>
                    <a:ext uri="{9D8B030D-6E8A-4147-A177-3AD203B41FA5}">
                      <a16:colId xmlns:a16="http://schemas.microsoft.com/office/drawing/2014/main" val="20002"/>
                    </a:ext>
                  </a:extLst>
                </a:gridCol>
                <a:gridCol w="2663301">
                  <a:extLst>
                    <a:ext uri="{9D8B030D-6E8A-4147-A177-3AD203B41FA5}">
                      <a16:colId xmlns:a16="http://schemas.microsoft.com/office/drawing/2014/main" val="20003"/>
                    </a:ext>
                  </a:extLst>
                </a:gridCol>
              </a:tblGrid>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rgbClr val="FFFFFF"/>
                          </a:solidFill>
                          <a:effectLst/>
                          <a:latin typeface="Calibri" pitchFamily="34" charset="0"/>
                          <a:ea typeface="ＭＳ Ｐゴシック" pitchFamily="34" charset="-128"/>
                          <a:cs typeface="Times New Roman" pitchFamily="18" charset="0"/>
                        </a:rPr>
                        <a:t>DEPRESSIONS</a:t>
                      </a:r>
                      <a:endParaRPr kumimoji="0" lang="en-US" sz="2400" b="1" i="0" u="none" strike="noStrike" cap="none" normalizeH="0" baseline="0" dirty="0">
                        <a:ln>
                          <a:noFill/>
                        </a:ln>
                        <a:solidFill>
                          <a:srgbClr val="FFFFFF"/>
                        </a:solidFill>
                        <a:effectLst/>
                        <a:latin typeface="Calibri" pitchFamily="34" charset="0"/>
                        <a:ea typeface="ＭＳ Ｐゴシック" pitchFamily="34" charset="-128"/>
                        <a:cs typeface="Times New Roman" pitchFamily="18" charset="0"/>
                      </a:endParaRPr>
                    </a:p>
                  </a:txBody>
                  <a:tcPr marL="95879" marR="9587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0">
                      <a:gsLst>
                        <a:gs pos="0">
                          <a:srgbClr val="177D38"/>
                        </a:gs>
                        <a:gs pos="100000">
                          <a:srgbClr val="154B58"/>
                        </a:gs>
                      </a:gsLst>
                      <a:lin ang="5400000" scaled="1"/>
                    </a:gra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rgbClr val="FFFFFF"/>
                          </a:solidFill>
                          <a:effectLst/>
                          <a:latin typeface="Calibri" pitchFamily="34" charset="0"/>
                          <a:ea typeface="ＭＳ Ｐゴシック" pitchFamily="34" charset="-128"/>
                          <a:cs typeface="Times New Roman" pitchFamily="18" charset="0"/>
                        </a:rPr>
                        <a:t>MEDICAL</a:t>
                      </a:r>
                      <a:endParaRPr kumimoji="0" lang="en-US" sz="2400" b="1" i="0" u="none" strike="noStrike" cap="none" normalizeH="0" baseline="0" dirty="0">
                        <a:ln>
                          <a:noFill/>
                        </a:ln>
                        <a:solidFill>
                          <a:srgbClr val="FFFFFF"/>
                        </a:solidFill>
                        <a:effectLst/>
                        <a:latin typeface="Calibri" pitchFamily="34" charset="0"/>
                        <a:ea typeface="ＭＳ Ｐゴシック" pitchFamily="34" charset="-128"/>
                        <a:cs typeface="Times New Roman" pitchFamily="18" charset="0"/>
                      </a:endParaRPr>
                    </a:p>
                  </a:txBody>
                  <a:tcPr marL="95879" marR="9587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0">
                      <a:gsLst>
                        <a:gs pos="0">
                          <a:srgbClr val="177D38"/>
                        </a:gs>
                        <a:gs pos="100000">
                          <a:srgbClr val="154B58"/>
                        </a:gs>
                      </a:gsLst>
                      <a:lin ang="5400000" scaled="1"/>
                    </a:gra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rgbClr val="FFFFFF"/>
                          </a:solidFill>
                          <a:effectLst/>
                          <a:latin typeface="Calibri" pitchFamily="34" charset="0"/>
                          <a:ea typeface="ＭＳ Ｐゴシック" pitchFamily="34" charset="-128"/>
                          <a:cs typeface="Times New Roman" pitchFamily="18" charset="0"/>
                        </a:rPr>
                        <a:t>NEUROLOGIC</a:t>
                      </a:r>
                      <a:endParaRPr kumimoji="0" lang="en-US" sz="2400" b="1" i="0" u="none" strike="noStrike" cap="none" normalizeH="0" baseline="0">
                        <a:ln>
                          <a:noFill/>
                        </a:ln>
                        <a:solidFill>
                          <a:srgbClr val="FFFFFF"/>
                        </a:solidFill>
                        <a:effectLst/>
                        <a:latin typeface="Calibri" pitchFamily="34" charset="0"/>
                        <a:ea typeface="ＭＳ Ｐゴシック" pitchFamily="34" charset="-128"/>
                        <a:cs typeface="Times New Roman" pitchFamily="18" charset="0"/>
                      </a:endParaRPr>
                    </a:p>
                  </a:txBody>
                  <a:tcPr marL="95879" marR="9587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0">
                      <a:gsLst>
                        <a:gs pos="0">
                          <a:srgbClr val="177D38"/>
                        </a:gs>
                        <a:gs pos="100000">
                          <a:srgbClr val="154B58"/>
                        </a:gs>
                      </a:gsLst>
                      <a:lin ang="5400000" scaled="1"/>
                    </a:gra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rgbClr val="FFFFFF"/>
                          </a:solidFill>
                          <a:effectLst/>
                          <a:latin typeface="Calibri" pitchFamily="34" charset="0"/>
                          <a:ea typeface="ＭＳ Ｐゴシック" pitchFamily="34" charset="-128"/>
                          <a:cs typeface="Times New Roman" pitchFamily="18" charset="0"/>
                        </a:rPr>
                        <a:t>OTHER</a:t>
                      </a:r>
                      <a:endParaRPr kumimoji="0" lang="en-US" sz="2400" b="1" i="0" u="none" strike="noStrike" cap="none" normalizeH="0" baseline="0" dirty="0">
                        <a:ln>
                          <a:noFill/>
                        </a:ln>
                        <a:solidFill>
                          <a:srgbClr val="FFFFFF"/>
                        </a:solidFill>
                        <a:effectLst/>
                        <a:latin typeface="Calibri" pitchFamily="34" charset="0"/>
                        <a:ea typeface="ＭＳ Ｐゴシック" pitchFamily="34" charset="-128"/>
                        <a:cs typeface="Times New Roman" pitchFamily="18" charset="0"/>
                      </a:endParaRPr>
                    </a:p>
                  </a:txBody>
                  <a:tcPr marL="95879" marR="9587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gradFill rotWithShape="0">
                      <a:gsLst>
                        <a:gs pos="0">
                          <a:srgbClr val="177D38"/>
                        </a:gs>
                        <a:gs pos="100000">
                          <a:srgbClr val="154B58"/>
                        </a:gs>
                      </a:gsLst>
                      <a:lin ang="5400000" scaled="1"/>
                    </a:gradFill>
                  </a:tcPr>
                </a:tc>
                <a:extLst>
                  <a:ext uri="{0D108BD9-81ED-4DB2-BD59-A6C34878D82A}">
                    <a16:rowId xmlns:a16="http://schemas.microsoft.com/office/drawing/2014/main" val="10000"/>
                  </a:ext>
                </a:extLst>
              </a:tr>
              <a:tr h="33686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a:ln>
                            <a:noFill/>
                          </a:ln>
                          <a:solidFill>
                            <a:srgbClr val="000000"/>
                          </a:solidFill>
                          <a:effectLst/>
                          <a:latin typeface="Times New Roman" pitchFamily="18" charset="0"/>
                          <a:ea typeface="Times New Roman" pitchFamily="18" charset="0"/>
                        </a:rPr>
                        <a:t>Major Depression</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a:ln>
                            <a:noFill/>
                          </a:ln>
                          <a:solidFill>
                            <a:srgbClr val="000000"/>
                          </a:solidFill>
                          <a:effectLst/>
                          <a:latin typeface="Times New Roman" pitchFamily="18" charset="0"/>
                          <a:ea typeface="Times New Roman" pitchFamily="18" charset="0"/>
                        </a:rPr>
                        <a:t>Persistent Depressive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a:ln>
                            <a:noFill/>
                          </a:ln>
                          <a:solidFill>
                            <a:srgbClr val="000000"/>
                          </a:solidFill>
                          <a:effectLst/>
                          <a:latin typeface="Times New Roman" pitchFamily="18" charset="0"/>
                          <a:ea typeface="Times New Roman" pitchFamily="18" charset="0"/>
                        </a:rPr>
                        <a:t>Disorder (DSM5)</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a:ln>
                            <a:noFill/>
                          </a:ln>
                          <a:solidFill>
                            <a:srgbClr val="000000"/>
                          </a:solidFill>
                          <a:effectLst/>
                          <a:latin typeface="Times New Roman" pitchFamily="18" charset="0"/>
                          <a:ea typeface="Times New Roman" pitchFamily="18" charset="0"/>
                        </a:rPr>
                        <a:t>Adjustment disorders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a:ln>
                            <a:noFill/>
                          </a:ln>
                          <a:solidFill>
                            <a:srgbClr val="000000"/>
                          </a:solidFill>
                          <a:effectLst/>
                          <a:latin typeface="Times New Roman" pitchFamily="18" charset="0"/>
                          <a:ea typeface="Times New Roman" pitchFamily="18" charset="0"/>
                        </a:rPr>
                        <a:t>Demoralization</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a:ln>
                            <a:noFill/>
                          </a:ln>
                          <a:solidFill>
                            <a:srgbClr val="000000"/>
                          </a:solidFill>
                          <a:effectLst/>
                          <a:latin typeface="Times New Roman" pitchFamily="18" charset="0"/>
                          <a:ea typeface="Times New Roman" pitchFamily="18" charset="0"/>
                        </a:rPr>
                        <a:t>Bereavement</a:t>
                      </a:r>
                    </a:p>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700" b="0" i="0" u="none" strike="noStrike" cap="none" normalizeH="0" baseline="0" dirty="0">
                          <a:ln>
                            <a:noFill/>
                          </a:ln>
                          <a:solidFill>
                            <a:srgbClr val="000000"/>
                          </a:solidFill>
                          <a:effectLst/>
                          <a:latin typeface="Times New Roman" pitchFamily="18" charset="0"/>
                          <a:ea typeface="Times New Roman" pitchFamily="18" charset="0"/>
                        </a:rPr>
                        <a:t>“</a:t>
                      </a:r>
                      <a:r>
                        <a:rPr kumimoji="0" lang="en-US" altLang="ja-JP" sz="1700" b="0" i="0" u="none" strike="noStrike" cap="none" normalizeH="0" baseline="0" dirty="0">
                          <a:ln>
                            <a:noFill/>
                          </a:ln>
                          <a:solidFill>
                            <a:srgbClr val="000000"/>
                          </a:solidFill>
                          <a:effectLst/>
                          <a:latin typeface="Times New Roman" pitchFamily="18" charset="0"/>
                          <a:ea typeface="Times New Roman" pitchFamily="18" charset="0"/>
                        </a:rPr>
                        <a:t>Minor Depression</a:t>
                      </a:r>
                      <a:r>
                        <a:rPr kumimoji="0" lang="ja-JP" altLang="en-US" sz="1700" b="0" i="0" u="none" strike="noStrike" cap="none" normalizeH="0" baseline="0" dirty="0">
                          <a:ln>
                            <a:noFill/>
                          </a:ln>
                          <a:solidFill>
                            <a:srgbClr val="000000"/>
                          </a:solidFill>
                          <a:effectLst/>
                          <a:latin typeface="Times New Roman" pitchFamily="18" charset="0"/>
                          <a:ea typeface="Times New Roman" pitchFamily="18" charset="0"/>
                        </a:rPr>
                        <a:t>”</a:t>
                      </a:r>
                      <a:endParaRPr kumimoji="0" lang="en-US" altLang="ja-JP" sz="1700" b="0" i="0" u="none" strike="noStrike" cap="none" normalizeH="0" baseline="0" dirty="0">
                        <a:ln>
                          <a:noFill/>
                        </a:ln>
                        <a:solidFill>
                          <a:srgbClr val="000000"/>
                        </a:solidFill>
                        <a:effectLst/>
                        <a:latin typeface="Times New Roman" pitchFamily="18" charset="0"/>
                        <a:ea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a:ln>
                            <a:noFill/>
                          </a:ln>
                          <a:solidFill>
                            <a:srgbClr val="000000"/>
                          </a:solidFill>
                          <a:effectLst/>
                          <a:latin typeface="Times New Roman" pitchFamily="18" charset="0"/>
                          <a:ea typeface="Times New Roman" pitchFamily="18" charset="0"/>
                        </a:rPr>
                        <a:t>Mixed- Anxiety/Depression</a:t>
                      </a:r>
                    </a:p>
                  </a:txBody>
                  <a:tcPr marL="95879" marR="9587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alpha val="50195"/>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a:ln>
                            <a:noFill/>
                          </a:ln>
                          <a:solidFill>
                            <a:srgbClr val="000000"/>
                          </a:solidFill>
                          <a:effectLst/>
                          <a:latin typeface="Times New Roman" pitchFamily="18" charset="0"/>
                          <a:ea typeface="Times New Roman" pitchFamily="18" charset="0"/>
                        </a:rPr>
                        <a:t>Delirium</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a:ln>
                            <a:noFill/>
                          </a:ln>
                          <a:solidFill>
                            <a:srgbClr val="000000"/>
                          </a:solidFill>
                          <a:effectLst/>
                          <a:latin typeface="Times New Roman" pitchFamily="18" charset="0"/>
                          <a:ea typeface="Times New Roman" pitchFamily="18" charset="0"/>
                        </a:rPr>
                        <a:t>Hypothyroidism</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a:ln>
                            <a:noFill/>
                          </a:ln>
                          <a:solidFill>
                            <a:srgbClr val="000000"/>
                          </a:solidFill>
                          <a:effectLst/>
                          <a:latin typeface="Times New Roman" pitchFamily="18" charset="0"/>
                          <a:ea typeface="Times New Roman" pitchFamily="18" charset="0"/>
                        </a:rPr>
                        <a:t>Diabetes Mellitus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a:ln>
                            <a:noFill/>
                          </a:ln>
                          <a:solidFill>
                            <a:srgbClr val="000000"/>
                          </a:solidFill>
                          <a:effectLst/>
                          <a:latin typeface="Times New Roman" pitchFamily="18" charset="0"/>
                          <a:ea typeface="Times New Roman" pitchFamily="18" charset="0"/>
                        </a:rPr>
                        <a:t>Addison</a:t>
                      </a:r>
                      <a:r>
                        <a:rPr kumimoji="0" lang="ja-JP" altLang="en-US" sz="1700" b="0" i="0" u="none" strike="noStrike" cap="none" normalizeH="0" baseline="0" dirty="0">
                          <a:ln>
                            <a:noFill/>
                          </a:ln>
                          <a:solidFill>
                            <a:srgbClr val="000000"/>
                          </a:solidFill>
                          <a:effectLst/>
                          <a:latin typeface="Times New Roman" pitchFamily="18" charset="0"/>
                          <a:ea typeface="Times New Roman" pitchFamily="18" charset="0"/>
                        </a:rPr>
                        <a:t>’</a:t>
                      </a:r>
                      <a:r>
                        <a:rPr kumimoji="0" lang="en-US" altLang="ja-JP" sz="1700" b="0" i="0" u="none" strike="noStrike" cap="none" normalizeH="0" baseline="0" dirty="0">
                          <a:ln>
                            <a:noFill/>
                          </a:ln>
                          <a:solidFill>
                            <a:srgbClr val="000000"/>
                          </a:solidFill>
                          <a:effectLst/>
                          <a:latin typeface="Times New Roman" pitchFamily="18" charset="0"/>
                          <a:ea typeface="Times New Roman" pitchFamily="18" charset="0"/>
                        </a:rPr>
                        <a:t>s Disease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a:ln>
                            <a:noFill/>
                          </a:ln>
                          <a:solidFill>
                            <a:srgbClr val="000000"/>
                          </a:solidFill>
                          <a:effectLst/>
                          <a:latin typeface="Times New Roman" pitchFamily="18" charset="0"/>
                          <a:ea typeface="Times New Roman" pitchFamily="18" charset="0"/>
                        </a:rPr>
                        <a:t>Endocrine Tumors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a:ln>
                            <a:noFill/>
                          </a:ln>
                          <a:solidFill>
                            <a:srgbClr val="000000"/>
                          </a:solidFill>
                          <a:effectLst/>
                          <a:latin typeface="Times New Roman" pitchFamily="18" charset="0"/>
                          <a:ea typeface="Times New Roman" pitchFamily="18" charset="0"/>
                        </a:rPr>
                        <a:t>Renal Disease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a:ln>
                            <a:noFill/>
                          </a:ln>
                          <a:solidFill>
                            <a:srgbClr val="000000"/>
                          </a:solidFill>
                          <a:effectLst/>
                          <a:latin typeface="Times New Roman" pitchFamily="18" charset="0"/>
                          <a:ea typeface="Times New Roman" pitchFamily="18" charset="0"/>
                        </a:rPr>
                        <a:t>Cardiac Disease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a:ln>
                            <a:noFill/>
                          </a:ln>
                          <a:solidFill>
                            <a:srgbClr val="000000"/>
                          </a:solidFill>
                          <a:effectLst/>
                          <a:latin typeface="Times New Roman" pitchFamily="18" charset="0"/>
                          <a:ea typeface="Times New Roman" pitchFamily="18" charset="0"/>
                        </a:rPr>
                        <a:t>HCV Interferon Treatment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a:ln>
                            <a:noFill/>
                          </a:ln>
                          <a:solidFill>
                            <a:srgbClr val="000000"/>
                          </a:solidFill>
                          <a:effectLst/>
                          <a:latin typeface="Times New Roman" pitchFamily="18" charset="0"/>
                          <a:ea typeface="Times New Roman" pitchFamily="18" charset="0"/>
                        </a:rPr>
                        <a:t>Depression secondary to other medications/medical conditions</a:t>
                      </a:r>
                    </a:p>
                  </a:txBody>
                  <a:tcPr marL="95879" marR="9587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alpha val="50195"/>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a:ln>
                            <a:noFill/>
                          </a:ln>
                          <a:solidFill>
                            <a:srgbClr val="000000"/>
                          </a:solidFill>
                          <a:effectLst/>
                          <a:latin typeface="Times New Roman" pitchFamily="18" charset="0"/>
                          <a:ea typeface="Times New Roman" pitchFamily="18" charset="0"/>
                        </a:rPr>
                        <a:t>Post Stroke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a:ln>
                            <a:noFill/>
                          </a:ln>
                          <a:solidFill>
                            <a:srgbClr val="000000"/>
                          </a:solidFill>
                          <a:effectLst/>
                          <a:latin typeface="Times New Roman" pitchFamily="18" charset="0"/>
                          <a:ea typeface="Times New Roman" pitchFamily="18" charset="0"/>
                        </a:rPr>
                        <a:t>Parkinson</a:t>
                      </a:r>
                      <a:r>
                        <a:rPr kumimoji="0" lang="ja-JP" altLang="en-US" sz="1700" b="0" i="0" u="none" strike="noStrike" cap="none" normalizeH="0" baseline="0" dirty="0">
                          <a:ln>
                            <a:noFill/>
                          </a:ln>
                          <a:solidFill>
                            <a:srgbClr val="000000"/>
                          </a:solidFill>
                          <a:effectLst/>
                          <a:latin typeface="Times New Roman" pitchFamily="18" charset="0"/>
                          <a:ea typeface="Times New Roman" pitchFamily="18" charset="0"/>
                        </a:rPr>
                        <a:t>’</a:t>
                      </a:r>
                      <a:r>
                        <a:rPr kumimoji="0" lang="en-US" altLang="ja-JP" sz="1700" b="0" i="0" u="none" strike="noStrike" cap="none" normalizeH="0" baseline="0" dirty="0">
                          <a:ln>
                            <a:noFill/>
                          </a:ln>
                          <a:solidFill>
                            <a:srgbClr val="000000"/>
                          </a:solidFill>
                          <a:effectLst/>
                          <a:latin typeface="Times New Roman" pitchFamily="18" charset="0"/>
                          <a:ea typeface="Times New Roman" pitchFamily="18" charset="0"/>
                        </a:rPr>
                        <a:t>s Disease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a:ln>
                            <a:noFill/>
                          </a:ln>
                          <a:solidFill>
                            <a:srgbClr val="000000"/>
                          </a:solidFill>
                          <a:effectLst/>
                          <a:latin typeface="Times New Roman" pitchFamily="18" charset="0"/>
                          <a:ea typeface="Times New Roman" pitchFamily="18" charset="0"/>
                        </a:rPr>
                        <a:t>Multiple Sclerosis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a:ln>
                            <a:noFill/>
                          </a:ln>
                          <a:solidFill>
                            <a:srgbClr val="000000"/>
                          </a:solidFill>
                          <a:effectLst/>
                          <a:latin typeface="Times New Roman" pitchFamily="18" charset="0"/>
                          <a:ea typeface="Times New Roman" pitchFamily="18" charset="0"/>
                        </a:rPr>
                        <a:t>HIV/AIDS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a:ln>
                            <a:noFill/>
                          </a:ln>
                          <a:solidFill>
                            <a:srgbClr val="000000"/>
                          </a:solidFill>
                          <a:effectLst/>
                          <a:latin typeface="Times New Roman" pitchFamily="18" charset="0"/>
                          <a:ea typeface="Times New Roman" pitchFamily="18" charset="0"/>
                        </a:rPr>
                        <a:t>Huntington</a:t>
                      </a:r>
                      <a:r>
                        <a:rPr kumimoji="0" lang="ja-JP" altLang="en-US" sz="1700" b="0" i="0" u="none" strike="noStrike" cap="none" normalizeH="0" baseline="0" dirty="0">
                          <a:ln>
                            <a:noFill/>
                          </a:ln>
                          <a:solidFill>
                            <a:srgbClr val="000000"/>
                          </a:solidFill>
                          <a:effectLst/>
                          <a:latin typeface="Times New Roman" pitchFamily="18" charset="0"/>
                          <a:ea typeface="Times New Roman" pitchFamily="18" charset="0"/>
                        </a:rPr>
                        <a:t>’</a:t>
                      </a:r>
                      <a:r>
                        <a:rPr kumimoji="0" lang="en-US" altLang="ja-JP" sz="1700" b="0" i="0" u="none" strike="noStrike" cap="none" normalizeH="0" baseline="0" dirty="0">
                          <a:ln>
                            <a:noFill/>
                          </a:ln>
                          <a:solidFill>
                            <a:srgbClr val="000000"/>
                          </a:solidFill>
                          <a:effectLst/>
                          <a:latin typeface="Times New Roman" pitchFamily="18" charset="0"/>
                          <a:ea typeface="Times New Roman" pitchFamily="18" charset="0"/>
                        </a:rPr>
                        <a:t>s Disease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a:ln>
                            <a:noFill/>
                          </a:ln>
                          <a:solidFill>
                            <a:srgbClr val="000000"/>
                          </a:solidFill>
                          <a:effectLst/>
                          <a:latin typeface="Times New Roman" pitchFamily="18" charset="0"/>
                          <a:ea typeface="Times New Roman" pitchFamily="18" charset="0"/>
                        </a:rPr>
                        <a:t>Dementia</a:t>
                      </a:r>
                    </a:p>
                  </a:txBody>
                  <a:tcPr marL="95879" marR="9587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alpha val="50195"/>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a:ln>
                            <a:noFill/>
                          </a:ln>
                          <a:solidFill>
                            <a:srgbClr val="000000"/>
                          </a:solidFill>
                          <a:effectLst/>
                          <a:latin typeface="Times New Roman" pitchFamily="18" charset="0"/>
                          <a:ea typeface="Times New Roman" pitchFamily="18" charset="0"/>
                        </a:rPr>
                        <a:t>Alcohol &amp; Drug intoxication and/or withdrawal</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a:ln>
                            <a:noFill/>
                          </a:ln>
                          <a:solidFill>
                            <a:srgbClr val="000000"/>
                          </a:solidFill>
                          <a:effectLst/>
                          <a:latin typeface="Times New Roman" pitchFamily="18" charset="0"/>
                          <a:ea typeface="Times New Roman" pitchFamily="18" charset="0"/>
                        </a:rPr>
                        <a:t>Bipolar Affective Disorder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a:ln>
                            <a:noFill/>
                          </a:ln>
                          <a:solidFill>
                            <a:srgbClr val="000000"/>
                          </a:solidFill>
                          <a:effectLst/>
                          <a:latin typeface="Times New Roman" pitchFamily="18" charset="0"/>
                          <a:ea typeface="Times New Roman" pitchFamily="18" charset="0"/>
                        </a:rPr>
                        <a:t>Schizophrenia</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a:ln>
                            <a:noFill/>
                          </a:ln>
                          <a:solidFill>
                            <a:srgbClr val="000000"/>
                          </a:solidFill>
                          <a:effectLst/>
                          <a:latin typeface="Times New Roman" pitchFamily="18" charset="0"/>
                          <a:ea typeface="Times New Roman" pitchFamily="18" charset="0"/>
                        </a:rPr>
                        <a:t>Schizoaffective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a:ln>
                            <a:noFill/>
                          </a:ln>
                          <a:solidFill>
                            <a:srgbClr val="000000"/>
                          </a:solidFill>
                          <a:effectLst/>
                          <a:latin typeface="Times New Roman" pitchFamily="18" charset="0"/>
                          <a:ea typeface="Times New Roman" pitchFamily="18" charset="0"/>
                        </a:rPr>
                        <a:t>PTSD</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a:ln>
                            <a:noFill/>
                          </a:ln>
                          <a:solidFill>
                            <a:srgbClr val="000000"/>
                          </a:solidFill>
                          <a:effectLst/>
                          <a:latin typeface="Times New Roman" pitchFamily="18" charset="0"/>
                          <a:ea typeface="Times New Roman" pitchFamily="18" charset="0"/>
                        </a:rPr>
                        <a:t>ADHD</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700" b="0" i="0" u="none" strike="noStrike" cap="none" normalizeH="0" baseline="0" dirty="0">
                          <a:ln>
                            <a:noFill/>
                          </a:ln>
                          <a:solidFill>
                            <a:srgbClr val="000000"/>
                          </a:solidFill>
                          <a:effectLst/>
                          <a:latin typeface="Times New Roman" pitchFamily="18" charset="0"/>
                          <a:ea typeface="Times New Roman" pitchFamily="18" charset="0"/>
                        </a:rPr>
                        <a:t>Personality Disorder/Poor Coping/Conflicts with team</a:t>
                      </a:r>
                    </a:p>
                  </a:txBody>
                  <a:tcPr marL="95879" marR="95879"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alpha val="50195"/>
                      </a:schemeClr>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539548974"/>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a:xfrm>
            <a:off x="609600" y="381000"/>
            <a:ext cx="10972800" cy="1143000"/>
          </a:xfrm>
        </p:spPr>
        <p:txBody>
          <a:bodyPr/>
          <a:lstStyle/>
          <a:p>
            <a:r>
              <a:rPr lang="en-US" dirty="0"/>
              <a:t>Medical Symptoms Mimicking Depressive Symptoms</a:t>
            </a:r>
            <a:endParaRPr lang="en-US" dirty="0">
              <a:ea typeface="ＭＳ Ｐゴシック" pitchFamily="34" charset="-128"/>
            </a:endParaRPr>
          </a:p>
        </p:txBody>
      </p:sp>
      <p:sp>
        <p:nvSpPr>
          <p:cNvPr id="36866" name="Content Placeholder 2"/>
          <p:cNvSpPr>
            <a:spLocks noGrp="1"/>
          </p:cNvSpPr>
          <p:nvPr>
            <p:ph idx="1"/>
          </p:nvPr>
        </p:nvSpPr>
        <p:spPr>
          <a:xfrm>
            <a:off x="609600" y="1600200"/>
            <a:ext cx="10972800" cy="4648200"/>
          </a:xfrm>
        </p:spPr>
        <p:txBody>
          <a:bodyPr/>
          <a:lstStyle/>
          <a:p>
            <a:pPr marL="365125" indent="-255588">
              <a:defRPr/>
            </a:pPr>
            <a:r>
              <a:rPr lang="en-US" sz="2800" dirty="0"/>
              <a:t>Apathy</a:t>
            </a:r>
          </a:p>
          <a:p>
            <a:pPr marL="365125" indent="-255588">
              <a:defRPr/>
            </a:pPr>
            <a:r>
              <a:rPr lang="en-US" sz="2800" dirty="0"/>
              <a:t>Weight loss</a:t>
            </a:r>
          </a:p>
          <a:p>
            <a:pPr marL="365125" indent="-255588">
              <a:defRPr/>
            </a:pPr>
            <a:r>
              <a:rPr lang="en-US" sz="2800" dirty="0"/>
              <a:t>Change in sleep</a:t>
            </a:r>
          </a:p>
          <a:p>
            <a:pPr marL="365125" indent="-255588">
              <a:defRPr/>
            </a:pPr>
            <a:r>
              <a:rPr lang="en-US" sz="2800" dirty="0"/>
              <a:t>Psychomotor retardation</a:t>
            </a:r>
          </a:p>
          <a:p>
            <a:pPr marL="365125" indent="-255588">
              <a:defRPr/>
            </a:pPr>
            <a:r>
              <a:rPr lang="en-US" sz="2800" dirty="0"/>
              <a:t>Fatigue</a:t>
            </a:r>
          </a:p>
          <a:p>
            <a:pPr marL="365125" indent="-255588">
              <a:defRPr/>
            </a:pPr>
            <a:r>
              <a:rPr lang="en-US" sz="2800" dirty="0"/>
              <a:t>Difficulty concentrating</a:t>
            </a:r>
          </a:p>
          <a:p>
            <a:pPr marL="365125" indent="-255588">
              <a:defRPr/>
            </a:pPr>
            <a:r>
              <a:rPr lang="en-US" sz="2800" dirty="0"/>
              <a:t>Thoughts of death but not depressed mood</a:t>
            </a:r>
          </a:p>
          <a:p>
            <a:pPr marL="109537" indent="0">
              <a:buFontTx/>
              <a:buNone/>
              <a:defRPr/>
            </a:pPr>
            <a:endParaRPr lang="en-US" sz="2800" dirty="0"/>
          </a:p>
          <a:p>
            <a:pPr marL="365125" indent="-255588">
              <a:lnSpc>
                <a:spcPct val="90000"/>
              </a:lnSpc>
            </a:pPr>
            <a:endParaRPr lang="en-US" sz="2800" dirty="0">
              <a:ea typeface="ＭＳ Ｐゴシック" pitchFamily="34" charset="-128"/>
            </a:endParaRPr>
          </a:p>
        </p:txBody>
      </p:sp>
      <p:sp>
        <p:nvSpPr>
          <p:cNvPr id="36867" name="Slide Number Placeholder 3"/>
          <p:cNvSpPr>
            <a:spLocks noGrp="1"/>
          </p:cNvSpPr>
          <p:nvPr>
            <p:ph type="sldNum" sz="quarter" idx="12"/>
          </p:nvPr>
        </p:nvSpPr>
        <p:spPr>
          <a:noFill/>
        </p:spPr>
        <p:txBody>
          <a:bodyPr/>
          <a:lstStyle/>
          <a:p>
            <a:endParaRPr lang="en-US"/>
          </a:p>
        </p:txBody>
      </p:sp>
    </p:spTree>
    <p:extLst>
      <p:ext uri="{BB962C8B-B14F-4D97-AF65-F5344CB8AC3E}">
        <p14:creationId xmlns:p14="http://schemas.microsoft.com/office/powerpoint/2010/main" val="8813246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Title 1"/>
          <p:cNvSpPr>
            <a:spLocks noGrp="1"/>
          </p:cNvSpPr>
          <p:nvPr>
            <p:ph type="title"/>
          </p:nvPr>
        </p:nvSpPr>
        <p:spPr/>
        <p:txBody>
          <a:bodyPr/>
          <a:lstStyle/>
          <a:p>
            <a:r>
              <a:rPr lang="en-US" sz="3200" dirty="0">
                <a:ea typeface="ＭＳ Ｐゴシック" pitchFamily="34" charset="-128"/>
              </a:rPr>
              <a:t>Medications commonly associated with depressive symptoms</a:t>
            </a:r>
          </a:p>
        </p:txBody>
      </p:sp>
      <p:sp>
        <p:nvSpPr>
          <p:cNvPr id="7" name="Content Placeholder 6"/>
          <p:cNvSpPr>
            <a:spLocks noGrp="1"/>
          </p:cNvSpPr>
          <p:nvPr>
            <p:ph idx="1"/>
          </p:nvPr>
        </p:nvSpPr>
        <p:spPr>
          <a:xfrm>
            <a:off x="609600" y="1116281"/>
            <a:ext cx="10972800" cy="5358603"/>
          </a:xfrm>
        </p:spPr>
        <p:txBody>
          <a:bodyPr/>
          <a:lstStyle/>
          <a:p>
            <a:pPr marL="0" indent="0">
              <a:spcBef>
                <a:spcPts val="0"/>
              </a:spcBef>
              <a:buFontTx/>
              <a:buNone/>
            </a:pPr>
            <a:r>
              <a:rPr lang="en-US" sz="2000" dirty="0" err="1">
                <a:ea typeface="ＭＳ Ｐゴシック" pitchFamily="34" charset="-128"/>
              </a:rPr>
              <a:t>Antiepileptics</a:t>
            </a:r>
            <a:r>
              <a:rPr lang="en-US" sz="2000" dirty="0">
                <a:ea typeface="ＭＳ Ｐゴシック" pitchFamily="34" charset="-128"/>
              </a:rPr>
              <a:t>											       * = studies showing mixed/inconclusive results.</a:t>
            </a:r>
            <a:br>
              <a:rPr lang="en-US" sz="2000" dirty="0">
                <a:ea typeface="ＭＳ Ｐゴシック" pitchFamily="34" charset="-128"/>
              </a:rPr>
            </a:br>
            <a:r>
              <a:rPr lang="en-US" sz="2000" dirty="0">
                <a:ea typeface="ＭＳ Ｐゴシック" pitchFamily="34" charset="-128"/>
              </a:rPr>
              <a:t>Angiotensin-converting enzyme inhibitors*  </a:t>
            </a:r>
            <a:r>
              <a:rPr lang="en-US" sz="1600" dirty="0">
                <a:ea typeface="ＭＳ Ｐゴシック" pitchFamily="34" charset="-128"/>
              </a:rPr>
              <a:t> (Boal et al, 2016; Gerstman et al, 1996)</a:t>
            </a:r>
            <a:br>
              <a:rPr lang="en-US" sz="2000" dirty="0">
                <a:ea typeface="ＭＳ Ｐゴシック" pitchFamily="34" charset="-128"/>
              </a:rPr>
            </a:br>
            <a:r>
              <a:rPr lang="en-US" sz="2000" dirty="0">
                <a:ea typeface="ＭＳ Ｐゴシック" pitchFamily="34" charset="-128"/>
              </a:rPr>
              <a:t>Antihypertensives (especially clonidine, methyldopa, thiazides) </a:t>
            </a:r>
          </a:p>
          <a:p>
            <a:pPr marL="0" indent="0">
              <a:spcBef>
                <a:spcPts val="0"/>
              </a:spcBef>
              <a:buFontTx/>
              <a:buNone/>
            </a:pPr>
            <a:r>
              <a:rPr lang="en-US" sz="2000" dirty="0">
                <a:ea typeface="ＭＳ Ｐゴシック" pitchFamily="34" charset="-128"/>
              </a:rPr>
              <a:t>Antimicrobials (amphotericin, </a:t>
            </a:r>
            <a:r>
              <a:rPr lang="en-US" sz="2000" dirty="0" err="1">
                <a:ea typeface="ＭＳ Ｐゴシック" pitchFamily="34" charset="-128"/>
              </a:rPr>
              <a:t>ethionamide</a:t>
            </a:r>
            <a:r>
              <a:rPr lang="en-US" sz="2000" dirty="0">
                <a:ea typeface="ＭＳ Ｐゴシック" pitchFamily="34" charset="-128"/>
              </a:rPr>
              <a:t>, metronidazole) </a:t>
            </a:r>
          </a:p>
          <a:p>
            <a:pPr marL="0" indent="0">
              <a:spcBef>
                <a:spcPts val="0"/>
              </a:spcBef>
              <a:buFontTx/>
              <a:buNone/>
            </a:pPr>
            <a:r>
              <a:rPr lang="en-US" sz="2000" dirty="0" err="1">
                <a:ea typeface="ＭＳ Ｐゴシック" pitchFamily="34" charset="-128"/>
              </a:rPr>
              <a:t>Antineoplastics</a:t>
            </a:r>
            <a:r>
              <a:rPr lang="en-US" sz="2000" dirty="0">
                <a:ea typeface="ＭＳ Ｐゴシック" pitchFamily="34" charset="-128"/>
              </a:rPr>
              <a:t> (procarbazine, vincristine, vinblastine, asparaginase) Benzodiazepines, sedative–hypnotic agents</a:t>
            </a:r>
            <a:br>
              <a:rPr lang="en-US" sz="2000" dirty="0">
                <a:ea typeface="ＭＳ Ｐゴシック" pitchFamily="34" charset="-128"/>
              </a:rPr>
            </a:br>
            <a:r>
              <a:rPr lang="en-US" sz="2000" dirty="0">
                <a:ea typeface="ＭＳ Ｐゴシック" pitchFamily="34" charset="-128"/>
              </a:rPr>
              <a:t>Beta-blockers*   </a:t>
            </a:r>
            <a:r>
              <a:rPr lang="en-US" sz="1600" dirty="0">
                <a:ea typeface="ＭＳ Ｐゴシック" pitchFamily="34" charset="-128"/>
              </a:rPr>
              <a:t>(Boal et al, 2016; Gerstman et al, 1996)</a:t>
            </a:r>
            <a:br>
              <a:rPr lang="en-US" sz="2000" dirty="0">
                <a:ea typeface="ＭＳ Ｐゴシック" pitchFamily="34" charset="-128"/>
              </a:rPr>
            </a:br>
            <a:r>
              <a:rPr lang="en-US" sz="2000" dirty="0">
                <a:ea typeface="ＭＳ Ｐゴシック" pitchFamily="34" charset="-128"/>
              </a:rPr>
              <a:t>Calcium channel blockers</a:t>
            </a:r>
            <a:br>
              <a:rPr lang="en-US" sz="2000" dirty="0">
                <a:ea typeface="ＭＳ Ｐゴシック" pitchFamily="34" charset="-128"/>
              </a:rPr>
            </a:br>
            <a:r>
              <a:rPr lang="en-US" sz="2000" dirty="0">
                <a:ea typeface="ＭＳ Ｐゴシック" pitchFamily="34" charset="-128"/>
              </a:rPr>
              <a:t>Corticosteroids</a:t>
            </a:r>
            <a:br>
              <a:rPr lang="en-US" sz="2000" dirty="0">
                <a:ea typeface="ＭＳ Ｐゴシック" pitchFamily="34" charset="-128"/>
              </a:rPr>
            </a:br>
            <a:r>
              <a:rPr lang="en-US" sz="2000" dirty="0">
                <a:ea typeface="ＭＳ Ｐゴシック" pitchFamily="34" charset="-128"/>
              </a:rPr>
              <a:t>Endocrine modifiers (especially estrogens, leuprolide)</a:t>
            </a:r>
            <a:br>
              <a:rPr lang="en-US" sz="2000" dirty="0">
                <a:ea typeface="ＭＳ Ｐゴシック" pitchFamily="34" charset="-128"/>
              </a:rPr>
            </a:br>
            <a:r>
              <a:rPr lang="en-US" sz="2000" dirty="0">
                <a:ea typeface="ＭＳ Ｐゴシック" pitchFamily="34" charset="-128"/>
              </a:rPr>
              <a:t>Interferon</a:t>
            </a:r>
            <a:br>
              <a:rPr lang="en-US" sz="2000" dirty="0">
                <a:ea typeface="ＭＳ Ｐゴシック" pitchFamily="34" charset="-128"/>
              </a:rPr>
            </a:br>
            <a:r>
              <a:rPr lang="en-US" sz="2000" dirty="0">
                <a:ea typeface="ＭＳ Ｐゴシック" pitchFamily="34" charset="-128"/>
              </a:rPr>
              <a:t>Isotretinoin</a:t>
            </a:r>
            <a:br>
              <a:rPr lang="en-US" sz="2000" dirty="0">
                <a:ea typeface="ＭＳ Ｐゴシック" pitchFamily="34" charset="-128"/>
              </a:rPr>
            </a:br>
            <a:r>
              <a:rPr lang="en-US" sz="2000" dirty="0">
                <a:ea typeface="ＭＳ Ｐゴシック" pitchFamily="34" charset="-128"/>
              </a:rPr>
              <a:t>Metoclopramide</a:t>
            </a:r>
            <a:br>
              <a:rPr lang="en-US" sz="2000" dirty="0">
                <a:ea typeface="ＭＳ Ｐゴシック" pitchFamily="34" charset="-128"/>
              </a:rPr>
            </a:br>
            <a:r>
              <a:rPr lang="en-US" sz="2000" dirty="0">
                <a:ea typeface="ＭＳ Ｐゴシック" pitchFamily="34" charset="-128"/>
              </a:rPr>
              <a:t>Nonsteroidal anti-inflammatory drugs (especially indomethacin) </a:t>
            </a:r>
          </a:p>
          <a:p>
            <a:pPr marL="0" indent="0">
              <a:spcBef>
                <a:spcPts val="0"/>
              </a:spcBef>
              <a:buFontTx/>
              <a:buNone/>
            </a:pPr>
            <a:r>
              <a:rPr lang="en-US" sz="2000" dirty="0">
                <a:ea typeface="ＭＳ Ｐゴシック" pitchFamily="34" charset="-128"/>
              </a:rPr>
              <a:t>Opiates</a:t>
            </a:r>
            <a:br>
              <a:rPr lang="en-US" sz="2000" dirty="0">
                <a:ea typeface="ＭＳ Ｐゴシック" pitchFamily="34" charset="-128"/>
              </a:rPr>
            </a:br>
            <a:r>
              <a:rPr lang="en-US" sz="2000" dirty="0">
                <a:ea typeface="ＭＳ Ｐゴシック" pitchFamily="34" charset="-128"/>
              </a:rPr>
              <a:t>Statins *   </a:t>
            </a:r>
            <a:r>
              <a:rPr lang="en-US" sz="1600" dirty="0">
                <a:ea typeface="ＭＳ Ｐゴシック" pitchFamily="34" charset="-128"/>
              </a:rPr>
              <a:t>(</a:t>
            </a:r>
            <a:r>
              <a:rPr lang="en-US" sz="1600" dirty="0" err="1">
                <a:ea typeface="ＭＳ Ｐゴシック" pitchFamily="34" charset="-128"/>
              </a:rPr>
              <a:t>Parsaik</a:t>
            </a:r>
            <a:r>
              <a:rPr lang="en-US" sz="1600" dirty="0">
                <a:ea typeface="ＭＳ Ｐゴシック" pitchFamily="34" charset="-128"/>
              </a:rPr>
              <a:t> et al, 2013)(Thompson et al, 2016)</a:t>
            </a:r>
          </a:p>
        </p:txBody>
      </p:sp>
      <p:sp>
        <p:nvSpPr>
          <p:cNvPr id="84994" name="Slide Number Placeholder 3"/>
          <p:cNvSpPr>
            <a:spLocks noGrp="1"/>
          </p:cNvSpPr>
          <p:nvPr>
            <p:ph type="sldNum" sz="quarter" idx="12"/>
          </p:nvPr>
        </p:nvSpPr>
        <p:spPr>
          <a:noFill/>
        </p:spPr>
        <p:txBody>
          <a:bodyPr/>
          <a:lstStyle/>
          <a:p>
            <a:endParaRPr lang="en-US"/>
          </a:p>
        </p:txBody>
      </p:sp>
      <p:sp>
        <p:nvSpPr>
          <p:cNvPr id="84995" name="TextBox 5"/>
          <p:cNvSpPr txBox="1">
            <a:spLocks noChangeArrowheads="1"/>
          </p:cNvSpPr>
          <p:nvPr/>
        </p:nvSpPr>
        <p:spPr bwMode="auto">
          <a:xfrm>
            <a:off x="3837369" y="6488668"/>
            <a:ext cx="4658327" cy="369332"/>
          </a:xfrm>
          <a:prstGeom prst="rect">
            <a:avLst/>
          </a:prstGeom>
          <a:noFill/>
          <a:ln w="9525">
            <a:noFill/>
            <a:miter lim="800000"/>
            <a:headEnd/>
            <a:tailEnd/>
          </a:ln>
        </p:spPr>
        <p:txBody>
          <a:bodyPr wrap="none">
            <a:spAutoFit/>
          </a:bodyPr>
          <a:lstStyle/>
          <a:p>
            <a:r>
              <a:rPr lang="en-US" dirty="0">
                <a:latin typeface="+mn-lt"/>
              </a:rPr>
              <a:t>(</a:t>
            </a:r>
            <a:r>
              <a:rPr lang="en-US" dirty="0" err="1">
                <a:latin typeface="+mn-lt"/>
              </a:rPr>
              <a:t>Rackley</a:t>
            </a:r>
            <a:r>
              <a:rPr lang="en-US" dirty="0">
                <a:latin typeface="+mn-lt"/>
              </a:rPr>
              <a:t> &amp; </a:t>
            </a:r>
            <a:r>
              <a:rPr lang="en-US" dirty="0" err="1">
                <a:latin typeface="+mn-lt"/>
              </a:rPr>
              <a:t>Bostwick</a:t>
            </a:r>
            <a:r>
              <a:rPr lang="en-US" dirty="0">
                <a:latin typeface="+mn-lt"/>
              </a:rPr>
              <a:t> Psych </a:t>
            </a:r>
            <a:r>
              <a:rPr lang="en-US" dirty="0" err="1">
                <a:latin typeface="+mn-lt"/>
              </a:rPr>
              <a:t>Clin</a:t>
            </a:r>
            <a:r>
              <a:rPr lang="en-US" dirty="0">
                <a:latin typeface="+mn-lt"/>
              </a:rPr>
              <a:t> North Am, 2012)</a:t>
            </a:r>
          </a:p>
        </p:txBody>
      </p:sp>
    </p:spTree>
    <p:extLst>
      <p:ext uri="{BB962C8B-B14F-4D97-AF65-F5344CB8AC3E}">
        <p14:creationId xmlns:p14="http://schemas.microsoft.com/office/powerpoint/2010/main" val="12889922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r>
              <a:rPr lang="en-US" dirty="0"/>
              <a:t>Differential Diagnosis</a:t>
            </a:r>
            <a:endParaRPr lang="en-US" dirty="0">
              <a:ea typeface="ＭＳ Ｐゴシック" pitchFamily="34" charset="-128"/>
            </a:endParaRPr>
          </a:p>
        </p:txBody>
      </p:sp>
      <p:sp>
        <p:nvSpPr>
          <p:cNvPr id="36866" name="Content Placeholder 2"/>
          <p:cNvSpPr>
            <a:spLocks noGrp="1"/>
          </p:cNvSpPr>
          <p:nvPr>
            <p:ph idx="1"/>
          </p:nvPr>
        </p:nvSpPr>
        <p:spPr>
          <a:xfrm>
            <a:off x="609600" y="1600200"/>
            <a:ext cx="10972800" cy="4648200"/>
          </a:xfrm>
        </p:spPr>
        <p:txBody>
          <a:bodyPr/>
          <a:lstStyle/>
          <a:p>
            <a:pPr marL="365125" indent="-255588">
              <a:defRPr/>
            </a:pPr>
            <a:r>
              <a:rPr lang="en-US" dirty="0"/>
              <a:t>Uncomplicated bereavement</a:t>
            </a:r>
          </a:p>
          <a:p>
            <a:pPr marL="365125" indent="-255588">
              <a:defRPr/>
            </a:pPr>
            <a:r>
              <a:rPr lang="en-US" dirty="0"/>
              <a:t>Demoralization syndrome</a:t>
            </a:r>
          </a:p>
          <a:p>
            <a:pPr marL="365125" indent="-255588">
              <a:defRPr/>
            </a:pPr>
            <a:r>
              <a:rPr lang="en-US" dirty="0"/>
              <a:t>Adjustment disorders</a:t>
            </a:r>
          </a:p>
          <a:p>
            <a:pPr marL="365125" indent="-255588">
              <a:defRPr/>
            </a:pPr>
            <a:r>
              <a:rPr lang="en-US" dirty="0"/>
              <a:t>Alcohol and other drugs intoxication or withdrawal</a:t>
            </a:r>
          </a:p>
          <a:p>
            <a:pPr marL="365125" indent="-255588">
              <a:defRPr/>
            </a:pPr>
            <a:r>
              <a:rPr lang="en-US" dirty="0"/>
              <a:t>Major depression</a:t>
            </a:r>
          </a:p>
          <a:p>
            <a:pPr marL="365125" indent="-255588">
              <a:defRPr/>
            </a:pPr>
            <a:r>
              <a:rPr lang="en-US" dirty="0"/>
              <a:t>Depression secondary to general medical illness or treatment</a:t>
            </a:r>
          </a:p>
          <a:p>
            <a:pPr marL="365125" indent="-255588">
              <a:defRPr/>
            </a:pPr>
            <a:r>
              <a:rPr lang="en-US" dirty="0"/>
              <a:t>Psychological Factors Affecting Other Medical Conditions </a:t>
            </a:r>
          </a:p>
          <a:p>
            <a:pPr marL="365125" indent="-255588">
              <a:defRPr/>
            </a:pPr>
            <a:r>
              <a:rPr lang="en-US" dirty="0"/>
              <a:t>Delirium, particularly the hypoactive type</a:t>
            </a:r>
          </a:p>
          <a:p>
            <a:pPr marL="365125" indent="-255588">
              <a:defRPr/>
            </a:pPr>
            <a:r>
              <a:rPr lang="en-US" dirty="0"/>
              <a:t>Untreated pain</a:t>
            </a:r>
          </a:p>
          <a:p>
            <a:pPr marL="109537" indent="0">
              <a:buFontTx/>
              <a:buNone/>
              <a:defRPr/>
            </a:pPr>
            <a:endParaRPr lang="en-US" sz="2800" dirty="0"/>
          </a:p>
          <a:p>
            <a:pPr marL="365125" indent="-255588">
              <a:lnSpc>
                <a:spcPct val="90000"/>
              </a:lnSpc>
            </a:pPr>
            <a:endParaRPr lang="en-US" sz="2800" dirty="0">
              <a:ea typeface="ＭＳ Ｐゴシック" pitchFamily="34" charset="-128"/>
            </a:endParaRPr>
          </a:p>
        </p:txBody>
      </p:sp>
      <p:sp>
        <p:nvSpPr>
          <p:cNvPr id="36867" name="Slide Number Placeholder 3"/>
          <p:cNvSpPr>
            <a:spLocks noGrp="1"/>
          </p:cNvSpPr>
          <p:nvPr>
            <p:ph type="sldNum" sz="quarter" idx="12"/>
          </p:nvPr>
        </p:nvSpPr>
        <p:spPr>
          <a:noFill/>
        </p:spPr>
        <p:txBody>
          <a:bodyPr/>
          <a:lstStyle/>
          <a:p>
            <a:endParaRPr lang="en-US"/>
          </a:p>
        </p:txBody>
      </p:sp>
    </p:spTree>
    <p:extLst>
      <p:ext uri="{BB962C8B-B14F-4D97-AF65-F5344CB8AC3E}">
        <p14:creationId xmlns:p14="http://schemas.microsoft.com/office/powerpoint/2010/main" val="33486075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p:cNvSpPr>
            <a:spLocks noGrp="1" noChangeArrowheads="1"/>
          </p:cNvSpPr>
          <p:nvPr>
            <p:ph type="title"/>
          </p:nvPr>
        </p:nvSpPr>
        <p:spPr>
          <a:xfrm>
            <a:off x="1219200" y="228600"/>
            <a:ext cx="9956800" cy="1143000"/>
          </a:xfrm>
        </p:spPr>
        <p:txBody>
          <a:bodyPr/>
          <a:lstStyle/>
          <a:p>
            <a:r>
              <a:rPr lang="en-US" b="1">
                <a:ea typeface="ＭＳ Ｐゴシック" pitchFamily="34" charset="-128"/>
              </a:rPr>
              <a:t>Demoralization Syndrome</a:t>
            </a:r>
          </a:p>
        </p:txBody>
      </p:sp>
      <p:pic>
        <p:nvPicPr>
          <p:cNvPr id="61442" name="Picture 9"/>
          <p:cNvPicPr>
            <a:picLocks noGrp="1" noChangeAspect="1" noChangeArrowheads="1"/>
          </p:cNvPicPr>
          <p:nvPr>
            <p:ph idx="1"/>
          </p:nvPr>
        </p:nvPicPr>
        <p:blipFill>
          <a:blip r:embed="rId3" cstate="print"/>
          <a:srcRect/>
          <a:stretch>
            <a:fillRect/>
          </a:stretch>
        </p:blipFill>
        <p:spPr>
          <a:xfrm>
            <a:off x="1524001" y="1698811"/>
            <a:ext cx="8396817" cy="4117975"/>
          </a:xfrm>
        </p:spPr>
      </p:pic>
      <p:sp>
        <p:nvSpPr>
          <p:cNvPr id="61443" name="Text Box 7"/>
          <p:cNvSpPr txBox="1">
            <a:spLocks noChangeArrowheads="1"/>
          </p:cNvSpPr>
          <p:nvPr/>
        </p:nvSpPr>
        <p:spPr bwMode="auto">
          <a:xfrm>
            <a:off x="1299633" y="5983288"/>
            <a:ext cx="4241867" cy="369332"/>
          </a:xfrm>
          <a:prstGeom prst="rect">
            <a:avLst/>
          </a:prstGeom>
          <a:noFill/>
          <a:ln w="9525">
            <a:noFill/>
            <a:miter lim="800000"/>
            <a:headEnd/>
            <a:tailEnd/>
          </a:ln>
        </p:spPr>
        <p:txBody>
          <a:bodyPr wrap="none">
            <a:spAutoFit/>
          </a:bodyPr>
          <a:lstStyle/>
          <a:p>
            <a:r>
              <a:rPr lang="en-US"/>
              <a:t>From Wellen M, Current Psych Report 2010</a:t>
            </a:r>
          </a:p>
        </p:txBody>
      </p:sp>
    </p:spTree>
    <p:extLst>
      <p:ext uri="{BB962C8B-B14F-4D97-AF65-F5344CB8AC3E}">
        <p14:creationId xmlns:p14="http://schemas.microsoft.com/office/powerpoint/2010/main" val="2091414498"/>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2"/>
          <p:cNvSpPr>
            <a:spLocks noGrp="1" noChangeArrowheads="1"/>
          </p:cNvSpPr>
          <p:nvPr>
            <p:ph type="title"/>
          </p:nvPr>
        </p:nvSpPr>
        <p:spPr>
          <a:xfrm>
            <a:off x="711200" y="304800"/>
            <a:ext cx="10972800" cy="1143000"/>
          </a:xfrm>
        </p:spPr>
        <p:txBody>
          <a:bodyPr/>
          <a:lstStyle/>
          <a:p>
            <a:r>
              <a:rPr lang="en-US" b="1" dirty="0">
                <a:ea typeface="ＭＳ Ｐゴシック" pitchFamily="34" charset="-128"/>
              </a:rPr>
              <a:t>Demoralization</a:t>
            </a:r>
          </a:p>
        </p:txBody>
      </p:sp>
      <p:sp>
        <p:nvSpPr>
          <p:cNvPr id="114691" name="Rectangle 3"/>
          <p:cNvSpPr>
            <a:spLocks noGrp="1" noChangeArrowheads="1"/>
          </p:cNvSpPr>
          <p:nvPr>
            <p:ph idx="1"/>
          </p:nvPr>
        </p:nvSpPr>
        <p:spPr>
          <a:xfrm>
            <a:off x="609600" y="1447800"/>
            <a:ext cx="9956800" cy="5181600"/>
          </a:xfrm>
        </p:spPr>
        <p:txBody>
          <a:bodyPr>
            <a:normAutofit/>
          </a:bodyPr>
          <a:lstStyle/>
          <a:p>
            <a:pPr>
              <a:lnSpc>
                <a:spcPct val="80000"/>
              </a:lnSpc>
            </a:pPr>
            <a:r>
              <a:rPr lang="en-US" sz="2400" dirty="0">
                <a:ea typeface="ＭＳ Ｐゴシック" pitchFamily="34" charset="-128"/>
              </a:rPr>
              <a:t>May be the most common reason for psychiatric evaluation of medically-ill patients, though their physicians typically request a </a:t>
            </a:r>
            <a:r>
              <a:rPr lang="en-US" altLang="en-US" sz="2400" dirty="0">
                <a:ea typeface="ＭＳ Ｐゴシック" pitchFamily="34" charset="-128"/>
              </a:rPr>
              <a:t>“</a:t>
            </a:r>
            <a:r>
              <a:rPr lang="en-US" sz="2400" dirty="0">
                <a:ea typeface="ＭＳ Ｐゴシック" pitchFamily="34" charset="-128"/>
              </a:rPr>
              <a:t>depression</a:t>
            </a:r>
            <a:r>
              <a:rPr lang="en-US" altLang="en-US" sz="2400" dirty="0">
                <a:ea typeface="ＭＳ Ｐゴシック" pitchFamily="34" charset="-128"/>
              </a:rPr>
              <a:t>”</a:t>
            </a:r>
            <a:r>
              <a:rPr lang="en-US" sz="2400" dirty="0">
                <a:ea typeface="ＭＳ Ｐゴシック" pitchFamily="34" charset="-128"/>
              </a:rPr>
              <a:t> evaluation.</a:t>
            </a:r>
          </a:p>
          <a:p>
            <a:pPr>
              <a:lnSpc>
                <a:spcPct val="80000"/>
              </a:lnSpc>
              <a:buFontTx/>
              <a:buNone/>
            </a:pPr>
            <a:endParaRPr lang="en-US" sz="2400" dirty="0">
              <a:ea typeface="ＭＳ Ｐゴシック" pitchFamily="34" charset="-128"/>
            </a:endParaRPr>
          </a:p>
          <a:p>
            <a:pPr>
              <a:lnSpc>
                <a:spcPct val="80000"/>
              </a:lnSpc>
            </a:pPr>
            <a:r>
              <a:rPr lang="en-US" sz="2400" dirty="0">
                <a:ea typeface="ＭＳ Ｐゴシック" pitchFamily="34" charset="-128"/>
              </a:rPr>
              <a:t>Demoralization is </a:t>
            </a:r>
            <a:r>
              <a:rPr lang="en-US" sz="2400" dirty="0">
                <a:solidFill>
                  <a:srgbClr val="000000"/>
                </a:solidFill>
                <a:ea typeface="ＭＳ Ｐゴシック" pitchFamily="34" charset="-128"/>
              </a:rPr>
              <a:t>an understandable response, albeit very distressing, </a:t>
            </a:r>
            <a:r>
              <a:rPr lang="en-US" sz="2400" dirty="0">
                <a:ea typeface="ＭＳ Ｐゴシック" pitchFamily="34" charset="-128"/>
              </a:rPr>
              <a:t>to the situation (serious illness, hospitalization, agonizing treatment)</a:t>
            </a:r>
          </a:p>
          <a:p>
            <a:pPr>
              <a:lnSpc>
                <a:spcPct val="80000"/>
              </a:lnSpc>
            </a:pPr>
            <a:endParaRPr lang="en-US" sz="2400" dirty="0">
              <a:ea typeface="ＭＳ Ｐゴシック" pitchFamily="34" charset="-128"/>
            </a:endParaRPr>
          </a:p>
          <a:p>
            <a:pPr>
              <a:lnSpc>
                <a:spcPct val="80000"/>
              </a:lnSpc>
            </a:pPr>
            <a:r>
              <a:rPr lang="en-US" sz="2400" dirty="0">
                <a:ea typeface="ＭＳ Ｐゴシック" pitchFamily="34" charset="-128"/>
              </a:rPr>
              <a:t>Symptoms include anxiety, guilt, shame, depression, somatic complaints or preoccupation</a:t>
            </a:r>
          </a:p>
          <a:p>
            <a:pPr>
              <a:lnSpc>
                <a:spcPct val="80000"/>
              </a:lnSpc>
              <a:buFontTx/>
              <a:buNone/>
            </a:pPr>
            <a:endParaRPr lang="en-US" sz="2400" dirty="0">
              <a:ea typeface="ＭＳ Ｐゴシック" pitchFamily="34" charset="-128"/>
            </a:endParaRPr>
          </a:p>
          <a:p>
            <a:pPr>
              <a:lnSpc>
                <a:spcPct val="80000"/>
              </a:lnSpc>
            </a:pPr>
            <a:r>
              <a:rPr lang="en-US" sz="2400" dirty="0">
                <a:ea typeface="ＭＳ Ｐゴシック" pitchFamily="34" charset="-128"/>
              </a:rPr>
              <a:t>Can cause extreme frustration, anger, discouragement, non-compliance, and even thoughts of suicide / death wish</a:t>
            </a:r>
          </a:p>
          <a:p>
            <a:pPr>
              <a:lnSpc>
                <a:spcPct val="80000"/>
              </a:lnSpc>
              <a:buFontTx/>
              <a:buNone/>
            </a:pPr>
            <a:endParaRPr lang="en-US" sz="2400" dirty="0">
              <a:ea typeface="ＭＳ Ｐゴシック" pitchFamily="34" charset="-128"/>
            </a:endParaRPr>
          </a:p>
        </p:txBody>
      </p:sp>
    </p:spTree>
    <p:extLst>
      <p:ext uri="{BB962C8B-B14F-4D97-AF65-F5344CB8AC3E}">
        <p14:creationId xmlns:p14="http://schemas.microsoft.com/office/powerpoint/2010/main" val="4105562360"/>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Demoralization</a:t>
            </a:r>
          </a:p>
        </p:txBody>
      </p:sp>
      <p:sp>
        <p:nvSpPr>
          <p:cNvPr id="184323" name="Rectangle 3"/>
          <p:cNvSpPr>
            <a:spLocks noGrp="1" noChangeArrowheads="1"/>
          </p:cNvSpPr>
          <p:nvPr>
            <p:ph idx="1"/>
          </p:nvPr>
        </p:nvSpPr>
        <p:spPr>
          <a:xfrm>
            <a:off x="609600" y="1128157"/>
            <a:ext cx="10972800" cy="4998008"/>
          </a:xfrm>
        </p:spPr>
        <p:txBody>
          <a:bodyPr>
            <a:noAutofit/>
          </a:bodyPr>
          <a:lstStyle/>
          <a:p>
            <a:pPr>
              <a:spcBef>
                <a:spcPts val="0"/>
              </a:spcBef>
            </a:pPr>
            <a:r>
              <a:rPr lang="en-US" sz="2800" dirty="0">
                <a:solidFill>
                  <a:srgbClr val="000000"/>
                </a:solidFill>
                <a:ea typeface="ＭＳ Ｐゴシック" pitchFamily="34" charset="-128"/>
              </a:rPr>
              <a:t>Perhaps more common than MDD </a:t>
            </a:r>
            <a:r>
              <a:rPr lang="en-US" sz="2800" dirty="0">
                <a:ea typeface="ＭＳ Ｐゴシック" pitchFamily="34" charset="-128"/>
              </a:rPr>
              <a:t>in medical patients </a:t>
            </a:r>
            <a:r>
              <a:rPr lang="en-US" sz="2400" dirty="0">
                <a:ea typeface="ＭＳ Ｐゴシック" pitchFamily="34" charset="-128"/>
              </a:rPr>
              <a:t>(</a:t>
            </a:r>
            <a:r>
              <a:rPr lang="en-US" sz="1800" dirty="0" err="1">
                <a:ea typeface="ＭＳ Ｐゴシック" pitchFamily="34" charset="-128"/>
              </a:rPr>
              <a:t>Mangelli</a:t>
            </a:r>
            <a:r>
              <a:rPr lang="en-US" sz="1800" dirty="0">
                <a:ea typeface="ＭＳ Ｐゴシック" pitchFamily="34" charset="-128"/>
              </a:rPr>
              <a:t> et al, J </a:t>
            </a:r>
            <a:r>
              <a:rPr lang="en-US" sz="1800" dirty="0" err="1">
                <a:ea typeface="ＭＳ Ｐゴシック" pitchFamily="34" charset="-128"/>
              </a:rPr>
              <a:t>Clin</a:t>
            </a:r>
            <a:r>
              <a:rPr lang="en-US" sz="1800" dirty="0">
                <a:ea typeface="ＭＳ Ｐゴシック" pitchFamily="34" charset="-128"/>
              </a:rPr>
              <a:t> Psych 2005</a:t>
            </a:r>
            <a:r>
              <a:rPr lang="en-US" sz="2400" dirty="0">
                <a:ea typeface="ＭＳ Ｐゴシック" pitchFamily="34" charset="-128"/>
              </a:rPr>
              <a:t>)</a:t>
            </a:r>
            <a:endParaRPr lang="en-US" sz="2800" dirty="0">
              <a:ea typeface="ＭＳ Ｐゴシック" pitchFamily="34" charset="-128"/>
            </a:endParaRPr>
          </a:p>
          <a:p>
            <a:pPr>
              <a:spcBef>
                <a:spcPts val="0"/>
              </a:spcBef>
            </a:pPr>
            <a:endParaRPr lang="en-US" sz="2800" dirty="0">
              <a:ea typeface="ＭＳ Ｐゴシック" pitchFamily="34" charset="-128"/>
            </a:endParaRPr>
          </a:p>
          <a:p>
            <a:pPr>
              <a:spcBef>
                <a:spcPts val="0"/>
              </a:spcBef>
            </a:pPr>
            <a:r>
              <a:rPr lang="en-US" sz="2800" dirty="0">
                <a:ea typeface="ＭＳ Ｐゴシック" pitchFamily="34" charset="-128"/>
              </a:rPr>
              <a:t>Some </a:t>
            </a:r>
            <a:r>
              <a:rPr lang="en-US" sz="2800" dirty="0">
                <a:solidFill>
                  <a:srgbClr val="000000"/>
                </a:solidFill>
                <a:ea typeface="ＭＳ Ｐゴシック" pitchFamily="34" charset="-128"/>
              </a:rPr>
              <a:t>overlap with but clinically distinct from </a:t>
            </a:r>
            <a:r>
              <a:rPr lang="en-US" sz="2800" dirty="0">
                <a:ea typeface="ＭＳ Ｐゴシック" pitchFamily="34" charset="-128"/>
              </a:rPr>
              <a:t>the diagnosis of major depressive disorder </a:t>
            </a:r>
            <a:r>
              <a:rPr lang="en-US" sz="1800" dirty="0">
                <a:ea typeface="ＭＳ Ｐゴシック" pitchFamily="34" charset="-128"/>
              </a:rPr>
              <a:t>(</a:t>
            </a:r>
            <a:r>
              <a:rPr lang="en-US" sz="1800" dirty="0" err="1">
                <a:ea typeface="ＭＳ Ｐゴシック" pitchFamily="34" charset="-128"/>
              </a:rPr>
              <a:t>Mangelli</a:t>
            </a:r>
            <a:r>
              <a:rPr lang="en-US" sz="1800" dirty="0">
                <a:ea typeface="ＭＳ Ｐゴシック" pitchFamily="34" charset="-128"/>
              </a:rPr>
              <a:t>, 2005)</a:t>
            </a:r>
          </a:p>
          <a:p>
            <a:pPr>
              <a:spcBef>
                <a:spcPts val="0"/>
              </a:spcBef>
              <a:buFontTx/>
              <a:buNone/>
            </a:pPr>
            <a:endParaRPr lang="en-US" sz="2800" dirty="0">
              <a:ea typeface="ＭＳ Ｐゴシック" pitchFamily="34" charset="-128"/>
            </a:endParaRPr>
          </a:p>
          <a:p>
            <a:pPr>
              <a:spcBef>
                <a:spcPts val="0"/>
              </a:spcBef>
            </a:pPr>
            <a:r>
              <a:rPr lang="en-US" sz="2800" dirty="0">
                <a:ea typeface="ＭＳ Ｐゴシック" pitchFamily="34" charset="-128"/>
              </a:rPr>
              <a:t>Clues to differentiate between MDD and demoralization   </a:t>
            </a:r>
            <a:r>
              <a:rPr lang="en-US" sz="1800" dirty="0">
                <a:ea typeface="ＭＳ Ｐゴシック" pitchFamily="34" charset="-128"/>
              </a:rPr>
              <a:t>(</a:t>
            </a:r>
            <a:r>
              <a:rPr lang="en-US" sz="1800" dirty="0" err="1">
                <a:ea typeface="ＭＳ Ｐゴシック" pitchFamily="34" charset="-128"/>
              </a:rPr>
              <a:t>Wellen</a:t>
            </a:r>
            <a:r>
              <a:rPr lang="en-US" sz="1800" dirty="0">
                <a:ea typeface="ＭＳ Ｐゴシック" pitchFamily="34" charset="-128"/>
              </a:rPr>
              <a:t>, 2010)</a:t>
            </a:r>
          </a:p>
          <a:p>
            <a:pPr>
              <a:spcBef>
                <a:spcPts val="0"/>
              </a:spcBef>
            </a:pPr>
            <a:endParaRPr lang="en-US" sz="1800" dirty="0">
              <a:ea typeface="ＭＳ Ｐゴシック" pitchFamily="34" charset="-128"/>
            </a:endParaRPr>
          </a:p>
          <a:p>
            <a:pPr lvl="1">
              <a:spcBef>
                <a:spcPts val="0"/>
              </a:spcBef>
            </a:pPr>
            <a:r>
              <a:rPr lang="en-US" sz="2400" b="1" dirty="0">
                <a:solidFill>
                  <a:srgbClr val="000000"/>
                </a:solidFill>
                <a:ea typeface="ＭＳ Ｐゴシック" pitchFamily="34" charset="-128"/>
                <a:sym typeface="Wingdings" pitchFamily="2" charset="2"/>
              </a:rPr>
              <a:t>Major Depression:</a:t>
            </a:r>
            <a:r>
              <a:rPr lang="en-US" sz="2400" b="1" dirty="0">
                <a:solidFill>
                  <a:srgbClr val="000000"/>
                </a:solidFill>
                <a:ea typeface="ＭＳ Ｐゴシック" pitchFamily="34" charset="-128"/>
              </a:rPr>
              <a:t> </a:t>
            </a:r>
            <a:r>
              <a:rPr lang="en-US" sz="2400" dirty="0" err="1">
                <a:solidFill>
                  <a:srgbClr val="000000"/>
                </a:solidFill>
                <a:ea typeface="ＭＳ Ｐゴシック" pitchFamily="34" charset="-128"/>
              </a:rPr>
              <a:t>Anhedonia</a:t>
            </a:r>
            <a:r>
              <a:rPr lang="en-US" sz="2400" dirty="0">
                <a:solidFill>
                  <a:srgbClr val="000000"/>
                </a:solidFill>
                <a:ea typeface="ＭＳ Ｐゴシック" pitchFamily="34" charset="-128"/>
              </a:rPr>
              <a:t> and nihilistic thinking </a:t>
            </a:r>
            <a:r>
              <a:rPr lang="en-US" sz="2400" i="1" dirty="0">
                <a:solidFill>
                  <a:srgbClr val="000000"/>
                </a:solidFill>
                <a:ea typeface="ＭＳ Ｐゴシック" pitchFamily="34" charset="-128"/>
              </a:rPr>
              <a:t>coming from </a:t>
            </a:r>
            <a:r>
              <a:rPr lang="en-US" altLang="en-US" sz="2400" i="1" dirty="0">
                <a:solidFill>
                  <a:srgbClr val="000000"/>
                </a:solidFill>
                <a:ea typeface="ＭＳ Ｐゴシック" pitchFamily="34" charset="-128"/>
              </a:rPr>
              <a:t>“</a:t>
            </a:r>
            <a:r>
              <a:rPr lang="en-US" sz="2400" i="1" dirty="0">
                <a:solidFill>
                  <a:srgbClr val="000000"/>
                </a:solidFill>
                <a:ea typeface="ＭＳ Ｐゴシック" pitchFamily="34" charset="-128"/>
              </a:rPr>
              <a:t>within</a:t>
            </a:r>
            <a:r>
              <a:rPr lang="en-US" altLang="en-US" sz="2400" i="1" dirty="0">
                <a:solidFill>
                  <a:srgbClr val="000000"/>
                </a:solidFill>
                <a:ea typeface="ＭＳ Ｐゴシック" pitchFamily="34" charset="-128"/>
              </a:rPr>
              <a:t>” </a:t>
            </a:r>
            <a:r>
              <a:rPr lang="en-US" sz="2400" dirty="0">
                <a:solidFill>
                  <a:srgbClr val="000000"/>
                </a:solidFill>
                <a:ea typeface="ＭＳ Ｐゴシック" pitchFamily="34" charset="-128"/>
              </a:rPr>
              <a:t>(i.e., not responding to the external situation), </a:t>
            </a:r>
            <a:r>
              <a:rPr lang="en-US" sz="2400" i="1" dirty="0">
                <a:solidFill>
                  <a:srgbClr val="000000"/>
                </a:solidFill>
                <a:ea typeface="ＭＳ Ｐゴシック" pitchFamily="34" charset="-128"/>
              </a:rPr>
              <a:t>severe </a:t>
            </a:r>
            <a:r>
              <a:rPr lang="en-US" sz="2400" i="1" dirty="0" err="1">
                <a:solidFill>
                  <a:srgbClr val="000000"/>
                </a:solidFill>
                <a:ea typeface="ＭＳ Ｐゴシック" pitchFamily="34" charset="-128"/>
              </a:rPr>
              <a:t>neurovegetative</a:t>
            </a:r>
            <a:r>
              <a:rPr lang="en-US" sz="2400" i="1" dirty="0">
                <a:solidFill>
                  <a:srgbClr val="000000"/>
                </a:solidFill>
                <a:ea typeface="ＭＳ Ｐゴシック" pitchFamily="34" charset="-128"/>
              </a:rPr>
              <a:t> symptoms </a:t>
            </a:r>
            <a:endParaRPr lang="en-US" sz="2400" i="1" dirty="0">
              <a:ea typeface="ＭＳ Ｐゴシック" pitchFamily="34" charset="-128"/>
            </a:endParaRPr>
          </a:p>
          <a:p>
            <a:pPr lvl="1">
              <a:spcBef>
                <a:spcPts val="0"/>
              </a:spcBef>
            </a:pPr>
            <a:endParaRPr lang="en-US" sz="1400" dirty="0">
              <a:ea typeface="ＭＳ Ｐゴシック" pitchFamily="34" charset="-128"/>
            </a:endParaRPr>
          </a:p>
          <a:p>
            <a:pPr lvl="1">
              <a:spcBef>
                <a:spcPts val="0"/>
              </a:spcBef>
            </a:pPr>
            <a:r>
              <a:rPr lang="en-US" sz="2400" b="1" dirty="0">
                <a:solidFill>
                  <a:srgbClr val="000000"/>
                </a:solidFill>
                <a:ea typeface="ＭＳ Ｐゴシック" pitchFamily="34" charset="-128"/>
                <a:sym typeface="Wingdings" pitchFamily="2" charset="2"/>
              </a:rPr>
              <a:t>Demoralization: </a:t>
            </a:r>
            <a:r>
              <a:rPr lang="en-US" sz="2400" i="1" dirty="0">
                <a:solidFill>
                  <a:srgbClr val="000000"/>
                </a:solidFill>
                <a:ea typeface="ＭＳ Ｐゴシック" pitchFamily="34" charset="-128"/>
                <a:sym typeface="Wingdings" pitchFamily="2" charset="2"/>
              </a:rPr>
              <a:t>Mood reactivity </a:t>
            </a:r>
            <a:r>
              <a:rPr lang="en-US" sz="2400" dirty="0">
                <a:solidFill>
                  <a:srgbClr val="000000"/>
                </a:solidFill>
                <a:ea typeface="ＭＳ Ｐゴシック" pitchFamily="34" charset="-128"/>
                <a:sym typeface="Wingdings" pitchFamily="2" charset="2"/>
              </a:rPr>
              <a:t>(e.g. happy when family is around, or pain is better controlled)   </a:t>
            </a:r>
          </a:p>
          <a:p>
            <a:pPr lvl="1">
              <a:lnSpc>
                <a:spcPct val="80000"/>
              </a:lnSpc>
            </a:pPr>
            <a:endParaRPr lang="en-US" sz="1400" dirty="0">
              <a:ea typeface="ＭＳ Ｐゴシック" pitchFamily="34" charset="-128"/>
            </a:endParaRPr>
          </a:p>
          <a:p>
            <a:pPr>
              <a:lnSpc>
                <a:spcPct val="80000"/>
              </a:lnSpc>
              <a:buFontTx/>
              <a:buNone/>
            </a:pPr>
            <a:r>
              <a:rPr lang="en-US" sz="2800" dirty="0">
                <a:ea typeface="ＭＳ Ｐゴシック" pitchFamily="34" charset="-128"/>
                <a:sym typeface="Wingdings" pitchFamily="2" charset="2"/>
              </a:rPr>
              <a:t>	</a:t>
            </a:r>
            <a:endParaRPr lang="en-US" sz="2800" dirty="0">
              <a:solidFill>
                <a:srgbClr val="000000"/>
              </a:solidFill>
              <a:ea typeface="ＭＳ Ｐゴシック" pitchFamily="34" charset="-128"/>
            </a:endParaRPr>
          </a:p>
          <a:p>
            <a:pPr>
              <a:lnSpc>
                <a:spcPct val="80000"/>
              </a:lnSpc>
              <a:buFontTx/>
              <a:buNone/>
            </a:pPr>
            <a:endParaRPr lang="en-US" sz="2800" dirty="0">
              <a:solidFill>
                <a:srgbClr val="000000"/>
              </a:solidFill>
              <a:ea typeface="ＭＳ Ｐゴシック" pitchFamily="34" charset="-128"/>
              <a:sym typeface="Wingdings" pitchFamily="2" charset="2"/>
            </a:endParaRPr>
          </a:p>
          <a:p>
            <a:pPr>
              <a:lnSpc>
                <a:spcPct val="80000"/>
              </a:lnSpc>
              <a:buFontTx/>
              <a:buNone/>
            </a:pPr>
            <a:r>
              <a:rPr lang="en-US" sz="2800" dirty="0">
                <a:solidFill>
                  <a:srgbClr val="000000"/>
                </a:solidFill>
                <a:ea typeface="ＭＳ Ｐゴシック" pitchFamily="34" charset="-128"/>
                <a:sym typeface="Wingdings" pitchFamily="2" charset="2"/>
              </a:rPr>
              <a:t>	</a:t>
            </a:r>
            <a:endParaRPr lang="en-US" sz="2400" dirty="0">
              <a:solidFill>
                <a:srgbClr val="0070C0"/>
              </a:solidFill>
              <a:ea typeface="ＭＳ Ｐゴシック" pitchFamily="34" charset="-128"/>
              <a:sym typeface="Wingdings" pitchFamily="2" charset="2"/>
            </a:endParaRPr>
          </a:p>
        </p:txBody>
      </p:sp>
    </p:spTree>
    <p:extLst>
      <p:ext uri="{BB962C8B-B14F-4D97-AF65-F5344CB8AC3E}">
        <p14:creationId xmlns:p14="http://schemas.microsoft.com/office/powerpoint/2010/main" val="3997421932"/>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itle 2"/>
          <p:cNvSpPr>
            <a:spLocks noGrp="1"/>
          </p:cNvSpPr>
          <p:nvPr>
            <p:ph type="title"/>
          </p:nvPr>
        </p:nvSpPr>
        <p:spPr/>
        <p:txBody>
          <a:bodyPr/>
          <a:lstStyle/>
          <a:p>
            <a:r>
              <a:rPr lang="en-US" dirty="0">
                <a:ea typeface="ＭＳ Ｐゴシック" pitchFamily="34" charset="-128"/>
              </a:rPr>
              <a:t>Psychiatric Evaluation: Inpatient Challenges</a:t>
            </a:r>
          </a:p>
        </p:txBody>
      </p:sp>
      <p:sp>
        <p:nvSpPr>
          <p:cNvPr id="65538" name="Content Placeholder 3"/>
          <p:cNvSpPr>
            <a:spLocks noGrp="1"/>
          </p:cNvSpPr>
          <p:nvPr>
            <p:ph idx="1"/>
          </p:nvPr>
        </p:nvSpPr>
        <p:spPr/>
        <p:txBody>
          <a:bodyPr/>
          <a:lstStyle/>
          <a:p>
            <a:r>
              <a:rPr lang="en-US" sz="2800" dirty="0">
                <a:ea typeface="ＭＳ Ｐゴシック" pitchFamily="34" charset="-128"/>
              </a:rPr>
              <a:t>Lack of privacy in shared rooms</a:t>
            </a:r>
          </a:p>
          <a:p>
            <a:r>
              <a:rPr lang="en-US" sz="2800" dirty="0">
                <a:ea typeface="ＭＳ Ｐゴシック" pitchFamily="34" charset="-128"/>
              </a:rPr>
              <a:t>Lack of confidentiality if family at bedside</a:t>
            </a:r>
          </a:p>
          <a:p>
            <a:r>
              <a:rPr lang="en-US" sz="2800" dirty="0">
                <a:ea typeface="ＭＳ Ｐゴシック" pitchFamily="34" charset="-128"/>
              </a:rPr>
              <a:t>Interruptions:</a:t>
            </a:r>
          </a:p>
          <a:p>
            <a:pPr lvl="1"/>
            <a:r>
              <a:rPr lang="en-US" sz="2400" dirty="0">
                <a:ea typeface="ＭＳ Ｐゴシック" pitchFamily="34" charset="-128"/>
              </a:rPr>
              <a:t>Patient off to procedures</a:t>
            </a:r>
          </a:p>
          <a:p>
            <a:pPr lvl="1"/>
            <a:r>
              <a:rPr lang="en-US" sz="2400" dirty="0">
                <a:ea typeface="ＭＳ Ｐゴシック" pitchFamily="34" charset="-128"/>
              </a:rPr>
              <a:t>Other staff coming to see patient</a:t>
            </a:r>
          </a:p>
          <a:p>
            <a:r>
              <a:rPr lang="en-US" sz="2800" dirty="0">
                <a:ea typeface="ＭＳ Ｐゴシック" pitchFamily="34" charset="-128"/>
              </a:rPr>
              <a:t>Patient resistant to see psychiatry</a:t>
            </a:r>
          </a:p>
          <a:p>
            <a:pPr lvl="1"/>
            <a:endParaRPr lang="en-US" dirty="0">
              <a:ea typeface="ＭＳ Ｐゴシック" pitchFamily="34" charset="-128"/>
            </a:endParaRPr>
          </a:p>
        </p:txBody>
      </p:sp>
      <p:sp>
        <p:nvSpPr>
          <p:cNvPr id="65539" name="Slide Number Placeholder 1"/>
          <p:cNvSpPr>
            <a:spLocks noGrp="1"/>
          </p:cNvSpPr>
          <p:nvPr>
            <p:ph type="sldNum" sz="quarter" idx="12"/>
          </p:nvPr>
        </p:nvSpPr>
        <p:spPr>
          <a:noFill/>
        </p:spPr>
        <p:txBody>
          <a:bodyPr/>
          <a:lstStyle/>
          <a:p>
            <a:endParaRPr lang="en-US"/>
          </a:p>
        </p:txBody>
      </p:sp>
    </p:spTree>
    <p:extLst>
      <p:ext uri="{BB962C8B-B14F-4D97-AF65-F5344CB8AC3E}">
        <p14:creationId xmlns:p14="http://schemas.microsoft.com/office/powerpoint/2010/main" val="7285829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2"/>
          <p:cNvSpPr>
            <a:spLocks noGrp="1"/>
          </p:cNvSpPr>
          <p:nvPr>
            <p:ph type="title"/>
          </p:nvPr>
        </p:nvSpPr>
        <p:spPr/>
        <p:txBody>
          <a:bodyPr/>
          <a:lstStyle/>
          <a:p>
            <a:r>
              <a:rPr lang="en-US">
                <a:ea typeface="ＭＳ Ｐゴシック" pitchFamily="34" charset="-128"/>
              </a:rPr>
              <a:t>Psychiatric Interview: Outpatient Challenges</a:t>
            </a:r>
          </a:p>
        </p:txBody>
      </p:sp>
      <p:sp>
        <p:nvSpPr>
          <p:cNvPr id="67586" name="Content Placeholder 3"/>
          <p:cNvSpPr>
            <a:spLocks noGrp="1"/>
          </p:cNvSpPr>
          <p:nvPr>
            <p:ph idx="1"/>
          </p:nvPr>
        </p:nvSpPr>
        <p:spPr>
          <a:xfrm>
            <a:off x="508000" y="1600200"/>
            <a:ext cx="11277600" cy="4724400"/>
          </a:xfrm>
        </p:spPr>
        <p:txBody>
          <a:bodyPr/>
          <a:lstStyle/>
          <a:p>
            <a:r>
              <a:rPr lang="en-US" sz="2800" dirty="0">
                <a:ea typeface="ＭＳ Ｐゴシック" pitchFamily="34" charset="-128"/>
              </a:rPr>
              <a:t>Patient may not show for the appointment</a:t>
            </a:r>
          </a:p>
          <a:p>
            <a:pPr lvl="1"/>
            <a:r>
              <a:rPr lang="en-US" sz="2400" dirty="0">
                <a:ea typeface="ＭＳ Ｐゴシック" pitchFamily="34" charset="-128"/>
              </a:rPr>
              <a:t>Cognitive impairment</a:t>
            </a:r>
          </a:p>
          <a:p>
            <a:pPr lvl="1"/>
            <a:r>
              <a:rPr lang="en-US" sz="2400" dirty="0">
                <a:ea typeface="ＭＳ Ｐゴシック" pitchFamily="34" charset="-128"/>
              </a:rPr>
              <a:t>Doesn’</a:t>
            </a:r>
            <a:r>
              <a:rPr lang="en-US" altLang="ja-JP" sz="2400" dirty="0">
                <a:ea typeface="ＭＳ Ｐゴシック" pitchFamily="34" charset="-128"/>
              </a:rPr>
              <a:t>t want the evaluation</a:t>
            </a:r>
          </a:p>
          <a:p>
            <a:r>
              <a:rPr lang="en-US" sz="2800" dirty="0">
                <a:ea typeface="ＭＳ Ｐゴシック" pitchFamily="34" charset="-128"/>
              </a:rPr>
              <a:t>May not have access to extensive chart</a:t>
            </a:r>
          </a:p>
          <a:p>
            <a:r>
              <a:rPr lang="en-US" sz="2800" dirty="0">
                <a:ea typeface="ＭＳ Ｐゴシック" pitchFamily="34" charset="-128"/>
              </a:rPr>
              <a:t>Resistance to seeing psychiatry</a:t>
            </a:r>
          </a:p>
          <a:p>
            <a:pPr lvl="1"/>
            <a:r>
              <a:rPr lang="ja-JP" altLang="en-US" sz="2400" dirty="0">
                <a:ea typeface="ＭＳ Ｐゴシック" pitchFamily="34" charset="-128"/>
              </a:rPr>
              <a:t>“</a:t>
            </a:r>
            <a:r>
              <a:rPr lang="en-US" altLang="ja-JP" sz="2400" dirty="0">
                <a:ea typeface="ＭＳ Ｐゴシック" pitchFamily="34" charset="-128"/>
              </a:rPr>
              <a:t>I’m not crazy!  You need to help someone who’s really sick</a:t>
            </a:r>
            <a:r>
              <a:rPr lang="ja-JP" altLang="en-US" sz="2400" dirty="0">
                <a:ea typeface="ＭＳ Ｐゴシック" pitchFamily="34" charset="-128"/>
              </a:rPr>
              <a:t>”</a:t>
            </a:r>
            <a:endParaRPr lang="en-US" altLang="ja-JP" sz="2400" dirty="0">
              <a:ea typeface="ＭＳ Ｐゴシック" pitchFamily="34" charset="-128"/>
            </a:endParaRPr>
          </a:p>
          <a:p>
            <a:pPr lvl="1"/>
            <a:r>
              <a:rPr lang="en-US" sz="2400" dirty="0">
                <a:ea typeface="ＭＳ Ｐゴシック" pitchFamily="34" charset="-128"/>
              </a:rPr>
              <a:t>Stigma</a:t>
            </a:r>
          </a:p>
          <a:p>
            <a:r>
              <a:rPr lang="en-US" sz="2800" dirty="0">
                <a:ea typeface="ＭＳ Ｐゴシック" pitchFamily="34" charset="-128"/>
              </a:rPr>
              <a:t>Treatment non-adherence</a:t>
            </a:r>
          </a:p>
          <a:p>
            <a:r>
              <a:rPr lang="en-US" sz="2800" dirty="0">
                <a:ea typeface="ＭＳ Ｐゴシック" pitchFamily="34" charset="-128"/>
              </a:rPr>
              <a:t>Decision to include family if available</a:t>
            </a:r>
          </a:p>
          <a:p>
            <a:pPr lvl="1"/>
            <a:endParaRPr lang="en-US" dirty="0">
              <a:ea typeface="ＭＳ Ｐゴシック" pitchFamily="34" charset="-128"/>
            </a:endParaRPr>
          </a:p>
        </p:txBody>
      </p:sp>
      <p:sp>
        <p:nvSpPr>
          <p:cNvPr id="67587" name="Slide Number Placeholder 1"/>
          <p:cNvSpPr>
            <a:spLocks noGrp="1"/>
          </p:cNvSpPr>
          <p:nvPr>
            <p:ph type="sldNum" sz="quarter" idx="12"/>
          </p:nvPr>
        </p:nvSpPr>
        <p:spPr>
          <a:noFill/>
        </p:spPr>
        <p:txBody>
          <a:bodyPr/>
          <a:lstStyle/>
          <a:p>
            <a:endParaRPr lang="en-US"/>
          </a:p>
        </p:txBody>
      </p:sp>
    </p:spTree>
    <p:extLst>
      <p:ext uri="{BB962C8B-B14F-4D97-AF65-F5344CB8AC3E}">
        <p14:creationId xmlns:p14="http://schemas.microsoft.com/office/powerpoint/2010/main" val="5182534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75718" y="2895600"/>
            <a:ext cx="8844801" cy="838200"/>
          </a:xfrm>
        </p:spPr>
        <p:txBody>
          <a:bodyPr>
            <a:normAutofit/>
          </a:bodyPr>
          <a:lstStyle/>
          <a:p>
            <a:r>
              <a:rPr lang="en-US" b="1" dirty="0"/>
              <a:t>Time Course and Associations</a:t>
            </a:r>
          </a:p>
        </p:txBody>
      </p:sp>
    </p:spTree>
    <p:extLst>
      <p:ext uri="{BB962C8B-B14F-4D97-AF65-F5344CB8AC3E}">
        <p14:creationId xmlns:p14="http://schemas.microsoft.com/office/powerpoint/2010/main" val="42484589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Rot="1" noChangeArrowheads="1"/>
          </p:cNvSpPr>
          <p:nvPr>
            <p:ph type="title"/>
          </p:nvPr>
        </p:nvSpPr>
        <p:spPr/>
        <p:txBody>
          <a:bodyPr/>
          <a:lstStyle/>
          <a:p>
            <a:pPr eaLnBrk="1" hangingPunct="1"/>
            <a:r>
              <a:rPr lang="en-US" sz="3600" dirty="0">
                <a:ea typeface="ＭＳ Ｐゴシック" pitchFamily="34" charset="-128"/>
              </a:rPr>
              <a:t>Overview</a:t>
            </a:r>
          </a:p>
        </p:txBody>
      </p:sp>
      <p:sp>
        <p:nvSpPr>
          <p:cNvPr id="86019" name="Rectangle 3"/>
          <p:cNvSpPr>
            <a:spLocks noGrp="1" noChangeArrowheads="1"/>
          </p:cNvSpPr>
          <p:nvPr>
            <p:ph idx="1"/>
          </p:nvPr>
        </p:nvSpPr>
        <p:spPr/>
        <p:txBody>
          <a:bodyPr/>
          <a:lstStyle/>
          <a:p>
            <a:pPr>
              <a:buFont typeface="Wingdings" pitchFamily="2" charset="2"/>
              <a:buChar char="§"/>
            </a:pPr>
            <a:r>
              <a:rPr lang="en-US" sz="2800" dirty="0">
                <a:ea typeface="ＭＳ Ｐゴシック" pitchFamily="34" charset="-128"/>
              </a:rPr>
              <a:t>Classification of depression</a:t>
            </a:r>
          </a:p>
          <a:p>
            <a:pPr>
              <a:buFont typeface="Wingdings" pitchFamily="2" charset="2"/>
              <a:buChar char="§"/>
            </a:pPr>
            <a:r>
              <a:rPr lang="en-US" sz="2800" dirty="0">
                <a:ea typeface="ＭＳ Ｐゴシック" pitchFamily="34" charset="-128"/>
              </a:rPr>
              <a:t>Prevalence in medical Settings</a:t>
            </a:r>
          </a:p>
          <a:p>
            <a:pPr>
              <a:buFont typeface="Wingdings" pitchFamily="2" charset="2"/>
              <a:buChar char="§"/>
            </a:pPr>
            <a:r>
              <a:rPr lang="en-US" sz="2800" dirty="0">
                <a:ea typeface="ＭＳ Ｐゴシック" pitchFamily="34" charset="-128"/>
              </a:rPr>
              <a:t>Evaluation</a:t>
            </a:r>
          </a:p>
          <a:p>
            <a:pPr>
              <a:buFont typeface="Wingdings" pitchFamily="2" charset="2"/>
              <a:buChar char="§"/>
            </a:pPr>
            <a:r>
              <a:rPr lang="en-US" sz="2800" dirty="0">
                <a:ea typeface="ＭＳ Ｐゴシック" pitchFamily="34" charset="-128"/>
              </a:rPr>
              <a:t>Time course and associations</a:t>
            </a:r>
          </a:p>
          <a:p>
            <a:pPr>
              <a:buFont typeface="Wingdings" pitchFamily="2" charset="2"/>
              <a:buChar char="§"/>
            </a:pPr>
            <a:r>
              <a:rPr lang="en-US" sz="2800" dirty="0">
                <a:ea typeface="ＭＳ Ｐゴシック" pitchFamily="34" charset="-128"/>
              </a:rPr>
              <a:t>Treatment</a:t>
            </a:r>
          </a:p>
          <a:p>
            <a:pPr eaLnBrk="1" hangingPunct="1">
              <a:buFont typeface="Wingdings" pitchFamily="2" charset="2"/>
              <a:buChar char="n"/>
              <a:defRPr/>
            </a:pPr>
            <a:endParaRPr lang="en-US" dirty="0">
              <a:ea typeface="+mn-ea"/>
              <a:cs typeface="+mn-cs"/>
            </a:endParaRPr>
          </a:p>
        </p:txBody>
      </p:sp>
    </p:spTree>
    <p:extLst>
      <p:ext uri="{BB962C8B-B14F-4D97-AF65-F5344CB8AC3E}">
        <p14:creationId xmlns:p14="http://schemas.microsoft.com/office/powerpoint/2010/main" val="10936248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Rot="1" noChangeArrowheads="1"/>
          </p:cNvSpPr>
          <p:nvPr>
            <p:ph type="title"/>
          </p:nvPr>
        </p:nvSpPr>
        <p:spPr>
          <a:xfrm>
            <a:off x="451821" y="619461"/>
            <a:ext cx="12192000" cy="838200"/>
          </a:xfrm>
        </p:spPr>
        <p:txBody>
          <a:bodyPr/>
          <a:lstStyle/>
          <a:p>
            <a:pPr eaLnBrk="1" hangingPunct="1"/>
            <a:r>
              <a:rPr lang="en-US" dirty="0">
                <a:ea typeface="ＭＳ Ｐゴシック" pitchFamily="34" charset="-128"/>
              </a:rPr>
              <a:t>Impact of Depression in Chronic  Medical Illness</a:t>
            </a:r>
          </a:p>
        </p:txBody>
      </p:sp>
      <p:sp>
        <p:nvSpPr>
          <p:cNvPr id="3075" name="Rectangle 3"/>
          <p:cNvSpPr>
            <a:spLocks noGrp="1" noChangeArrowheads="1"/>
          </p:cNvSpPr>
          <p:nvPr>
            <p:ph idx="1"/>
          </p:nvPr>
        </p:nvSpPr>
        <p:spPr>
          <a:xfrm>
            <a:off x="304800" y="1676400"/>
            <a:ext cx="11887200" cy="4876800"/>
          </a:xfrm>
        </p:spPr>
        <p:txBody>
          <a:bodyPr>
            <a:normAutofit fontScale="92500" lnSpcReduction="10000"/>
          </a:bodyPr>
          <a:lstStyle/>
          <a:p>
            <a:pPr marL="407988" indent="-407988" eaLnBrk="1" hangingPunct="1">
              <a:spcBef>
                <a:spcPct val="15000"/>
              </a:spcBef>
              <a:buFont typeface="Wingdings" pitchFamily="2" charset="2"/>
              <a:buChar char="n"/>
              <a:defRPr/>
            </a:pPr>
            <a:r>
              <a:rPr lang="en-US" sz="2800" dirty="0">
                <a:ea typeface="+mn-ea"/>
                <a:cs typeface="+mn-cs"/>
              </a:rPr>
              <a:t>Increased </a:t>
            </a:r>
            <a:r>
              <a:rPr lang="en-US" sz="2800" b="1" dirty="0">
                <a:ea typeface="+mn-ea"/>
                <a:cs typeface="+mn-cs"/>
              </a:rPr>
              <a:t>prevalence</a:t>
            </a:r>
            <a:r>
              <a:rPr lang="en-US" sz="2800" dirty="0">
                <a:ea typeface="+mn-ea"/>
                <a:cs typeface="+mn-cs"/>
              </a:rPr>
              <a:t> of major depression in the medically ill</a:t>
            </a:r>
          </a:p>
          <a:p>
            <a:pPr marL="407988" indent="-407988" eaLnBrk="1" hangingPunct="1">
              <a:spcBef>
                <a:spcPct val="15000"/>
              </a:spcBef>
              <a:buFont typeface="Wingdings" pitchFamily="2" charset="2"/>
              <a:buChar char="n"/>
              <a:defRPr/>
            </a:pPr>
            <a:r>
              <a:rPr lang="en-US" sz="2800" dirty="0">
                <a:ea typeface="+mn-ea"/>
                <a:cs typeface="+mn-cs"/>
              </a:rPr>
              <a:t>Depression</a:t>
            </a:r>
            <a:r>
              <a:rPr lang="en-US" sz="2800" b="1" dirty="0">
                <a:ea typeface="+mn-ea"/>
                <a:cs typeface="+mn-cs"/>
              </a:rPr>
              <a:t> amplifies</a:t>
            </a:r>
            <a:r>
              <a:rPr lang="en-US" sz="2800" dirty="0">
                <a:ea typeface="+mn-ea"/>
                <a:cs typeface="+mn-cs"/>
              </a:rPr>
              <a:t> ( increased both number and severity of)  physical symptoms associated with medical illness</a:t>
            </a:r>
          </a:p>
          <a:p>
            <a:pPr marL="407988" indent="-407988" eaLnBrk="1" hangingPunct="1">
              <a:spcBef>
                <a:spcPct val="10000"/>
              </a:spcBef>
              <a:buFont typeface="Wingdings" pitchFamily="2" charset="2"/>
              <a:buChar char="n"/>
              <a:defRPr/>
            </a:pPr>
            <a:r>
              <a:rPr lang="en-US" sz="2800" dirty="0">
                <a:ea typeface="+mn-ea"/>
                <a:cs typeface="+mn-cs"/>
              </a:rPr>
              <a:t>Comorbidity increases impairment in </a:t>
            </a:r>
            <a:r>
              <a:rPr lang="en-US" sz="2800" b="1" dirty="0">
                <a:ea typeface="+mn-ea"/>
                <a:cs typeface="+mn-cs"/>
              </a:rPr>
              <a:t>functioning</a:t>
            </a:r>
          </a:p>
          <a:p>
            <a:pPr marL="407988" indent="-407988" eaLnBrk="1" hangingPunct="1">
              <a:spcBef>
                <a:spcPct val="15000"/>
              </a:spcBef>
              <a:buFont typeface="Wingdings" pitchFamily="2" charset="2"/>
              <a:buChar char="n"/>
              <a:defRPr/>
            </a:pPr>
            <a:r>
              <a:rPr lang="en-US" sz="2800" dirty="0">
                <a:ea typeface="+mn-ea"/>
                <a:cs typeface="+mn-cs"/>
              </a:rPr>
              <a:t>Depression decreases </a:t>
            </a:r>
            <a:r>
              <a:rPr lang="en-US" sz="2800" b="1" dirty="0">
                <a:ea typeface="+mn-ea"/>
                <a:cs typeface="+mn-cs"/>
              </a:rPr>
              <a:t>adherence</a:t>
            </a:r>
            <a:r>
              <a:rPr lang="en-US" sz="2800" dirty="0">
                <a:ea typeface="+mn-ea"/>
                <a:cs typeface="+mn-cs"/>
              </a:rPr>
              <a:t> to prescribed regimens</a:t>
            </a:r>
          </a:p>
          <a:p>
            <a:pPr marL="407988" indent="-407988" eaLnBrk="1" hangingPunct="1">
              <a:spcBef>
                <a:spcPct val="15000"/>
              </a:spcBef>
              <a:buFont typeface="Wingdings" pitchFamily="2" charset="2"/>
              <a:buChar char="n"/>
              <a:defRPr/>
            </a:pPr>
            <a:r>
              <a:rPr lang="en-US" sz="2800" dirty="0">
                <a:ea typeface="+mn-ea"/>
                <a:cs typeface="+mn-cs"/>
              </a:rPr>
              <a:t>Depression is associated with increased heath care utilization and cost</a:t>
            </a:r>
          </a:p>
          <a:p>
            <a:pPr marL="407988" indent="-407988" eaLnBrk="1" hangingPunct="1">
              <a:spcBef>
                <a:spcPct val="15000"/>
              </a:spcBef>
              <a:buFont typeface="Wingdings" pitchFamily="2" charset="2"/>
              <a:buChar char="n"/>
              <a:defRPr/>
            </a:pPr>
            <a:r>
              <a:rPr lang="en-US" sz="2800" dirty="0">
                <a:ea typeface="+mn-ea"/>
                <a:cs typeface="+mn-cs"/>
              </a:rPr>
              <a:t>Depression is associated with </a:t>
            </a:r>
            <a:r>
              <a:rPr lang="en-US" sz="2800" b="1" dirty="0">
                <a:ea typeface="+mn-ea"/>
                <a:cs typeface="+mn-cs"/>
              </a:rPr>
              <a:t>adverse health behaviors</a:t>
            </a:r>
            <a:r>
              <a:rPr lang="en-US" sz="2800" dirty="0">
                <a:ea typeface="+mn-ea"/>
                <a:cs typeface="+mn-cs"/>
              </a:rPr>
              <a:t> (diet, exercise, smoking)</a:t>
            </a:r>
          </a:p>
          <a:p>
            <a:pPr marL="407988" indent="-407988" eaLnBrk="1" hangingPunct="1">
              <a:spcBef>
                <a:spcPct val="15000"/>
              </a:spcBef>
              <a:buFont typeface="Wingdings" pitchFamily="2" charset="2"/>
              <a:buChar char="n"/>
              <a:defRPr/>
            </a:pPr>
            <a:r>
              <a:rPr lang="en-US" sz="2800" dirty="0">
                <a:ea typeface="+mn-ea"/>
                <a:cs typeface="+mn-cs"/>
              </a:rPr>
              <a:t>Depression increases </a:t>
            </a:r>
            <a:r>
              <a:rPr lang="en-US" sz="2800" b="1" dirty="0">
                <a:ea typeface="+mn-ea"/>
                <a:cs typeface="+mn-cs"/>
              </a:rPr>
              <a:t>mortality </a:t>
            </a:r>
            <a:r>
              <a:rPr lang="en-US" sz="2800" dirty="0">
                <a:ea typeface="+mn-ea"/>
                <a:cs typeface="+mn-cs"/>
              </a:rPr>
              <a:t>associated with certain medical illness (e.g., heart disease)</a:t>
            </a:r>
            <a:endParaRPr lang="en-US" sz="2800" b="1" dirty="0">
              <a:ea typeface="+mn-ea"/>
              <a:cs typeface="+mn-cs"/>
            </a:endParaRPr>
          </a:p>
          <a:p>
            <a:pPr marL="407988" indent="-407988" eaLnBrk="1" hangingPunct="1">
              <a:lnSpc>
                <a:spcPct val="85000"/>
              </a:lnSpc>
              <a:spcBef>
                <a:spcPct val="15000"/>
              </a:spcBef>
              <a:buFont typeface="Wingdings" pitchFamily="2" charset="2"/>
              <a:buNone/>
              <a:defRPr/>
            </a:pPr>
            <a:endParaRPr lang="en-US" sz="1600" dirty="0">
              <a:ea typeface="+mn-ea"/>
              <a:cs typeface="+mn-cs"/>
            </a:endParaRPr>
          </a:p>
          <a:p>
            <a:pPr marL="407988" indent="-407988" eaLnBrk="1" hangingPunct="1">
              <a:lnSpc>
                <a:spcPct val="85000"/>
              </a:lnSpc>
              <a:spcBef>
                <a:spcPct val="15000"/>
              </a:spcBef>
              <a:buFont typeface="Wingdings" pitchFamily="2" charset="2"/>
              <a:buNone/>
              <a:defRPr/>
            </a:pPr>
            <a:endParaRPr lang="en-US" sz="1600" dirty="0">
              <a:ea typeface="+mn-ea"/>
              <a:cs typeface="+mn-cs"/>
            </a:endParaRPr>
          </a:p>
          <a:p>
            <a:pPr marL="407988" indent="-407988" eaLnBrk="1" hangingPunct="1">
              <a:lnSpc>
                <a:spcPct val="85000"/>
              </a:lnSpc>
              <a:spcBef>
                <a:spcPct val="15000"/>
              </a:spcBef>
              <a:buFont typeface="Wingdings" pitchFamily="2" charset="2"/>
              <a:buNone/>
              <a:defRPr/>
            </a:pPr>
            <a:endParaRPr lang="en-US" sz="1600" dirty="0">
              <a:ea typeface="+mn-ea"/>
              <a:cs typeface="+mn-cs"/>
            </a:endParaRPr>
          </a:p>
          <a:p>
            <a:pPr marL="407988" indent="-407988" eaLnBrk="1" hangingPunct="1">
              <a:lnSpc>
                <a:spcPct val="85000"/>
              </a:lnSpc>
              <a:spcBef>
                <a:spcPct val="15000"/>
              </a:spcBef>
              <a:buFont typeface="Wingdings" pitchFamily="2" charset="2"/>
              <a:buNone/>
              <a:defRPr/>
            </a:pPr>
            <a:endParaRPr lang="en-US" sz="1600" dirty="0">
              <a:ea typeface="+mn-ea"/>
              <a:cs typeface="+mn-cs"/>
            </a:endParaRPr>
          </a:p>
          <a:p>
            <a:pPr marL="407988" indent="-407988" eaLnBrk="1" hangingPunct="1">
              <a:lnSpc>
                <a:spcPct val="85000"/>
              </a:lnSpc>
              <a:spcBef>
                <a:spcPct val="15000"/>
              </a:spcBef>
              <a:buFont typeface="Wingdings" pitchFamily="2" charset="2"/>
              <a:buNone/>
              <a:defRPr/>
            </a:pPr>
            <a:r>
              <a:rPr lang="en-US" sz="1600" dirty="0">
                <a:ea typeface="+mn-ea"/>
                <a:cs typeface="+mn-cs"/>
              </a:rPr>
              <a:t>(adapted from </a:t>
            </a:r>
            <a:r>
              <a:rPr lang="en-US" sz="1600" dirty="0" err="1">
                <a:ea typeface="+mn-ea"/>
                <a:cs typeface="+mn-cs"/>
              </a:rPr>
              <a:t>Katon</a:t>
            </a:r>
            <a:r>
              <a:rPr lang="en-US" sz="1600" dirty="0">
                <a:ea typeface="+mn-ea"/>
                <a:cs typeface="+mn-cs"/>
              </a:rPr>
              <a:t> and </a:t>
            </a:r>
            <a:r>
              <a:rPr lang="en-US" sz="1600" dirty="0" err="1">
                <a:ea typeface="+mn-ea"/>
                <a:cs typeface="+mn-cs"/>
              </a:rPr>
              <a:t>Ciechanowski</a:t>
            </a:r>
            <a:r>
              <a:rPr lang="en-US" sz="1600" dirty="0">
                <a:ea typeface="+mn-ea"/>
                <a:cs typeface="+mn-cs"/>
              </a:rPr>
              <a:t> , 2002)</a:t>
            </a:r>
          </a:p>
        </p:txBody>
      </p:sp>
    </p:spTree>
    <p:extLst>
      <p:ext uri="{BB962C8B-B14F-4D97-AF65-F5344CB8AC3E}">
        <p14:creationId xmlns:p14="http://schemas.microsoft.com/office/powerpoint/2010/main" val="29459363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3"/>
          <p:cNvSpPr>
            <a:spLocks noGrp="1" noChangeArrowheads="1"/>
          </p:cNvSpPr>
          <p:nvPr>
            <p:ph idx="1"/>
          </p:nvPr>
        </p:nvSpPr>
        <p:spPr>
          <a:xfrm>
            <a:off x="711200" y="1676401"/>
            <a:ext cx="10972800" cy="3992563"/>
          </a:xfrm>
        </p:spPr>
        <p:txBody>
          <a:bodyPr/>
          <a:lstStyle/>
          <a:p>
            <a:pPr eaLnBrk="1" hangingPunct="1">
              <a:buFont typeface="Wingdings" pitchFamily="2" charset="2"/>
              <a:buNone/>
            </a:pPr>
            <a:r>
              <a:rPr lang="en-US" sz="2800" dirty="0">
                <a:ea typeface="ＭＳ Ｐゴシック" pitchFamily="34" charset="-128"/>
              </a:rPr>
              <a:t> </a:t>
            </a:r>
            <a:r>
              <a:rPr lang="en-US" altLang="en-US" sz="2800" dirty="0">
                <a:ea typeface="ＭＳ Ｐゴシック" pitchFamily="34" charset="-128"/>
              </a:rPr>
              <a:t>“</a:t>
            </a:r>
            <a:r>
              <a:rPr lang="en-US" sz="2800" dirty="0">
                <a:ea typeface="ＭＳ Ｐゴシック" pitchFamily="34" charset="-128"/>
              </a:rPr>
              <a:t>It is important that somatic symptoms associated with depression should not be confused with somatoform disorders . . . Indeed, results from several surveys suggest that depression, rather than somatoform disorders, may account for most of the somatization symptoms seen in primary care.</a:t>
            </a:r>
            <a:r>
              <a:rPr lang="en-US" altLang="en-US" sz="2800" dirty="0">
                <a:ea typeface="ＭＳ Ｐゴシック" pitchFamily="34" charset="-128"/>
              </a:rPr>
              <a:t>”</a:t>
            </a:r>
            <a:endParaRPr lang="en-US" sz="2800" dirty="0">
              <a:ea typeface="ＭＳ Ｐゴシック" pitchFamily="34" charset="-128"/>
            </a:endParaRPr>
          </a:p>
          <a:p>
            <a:pPr eaLnBrk="1" hangingPunct="1">
              <a:buFont typeface="Wingdings" pitchFamily="2" charset="2"/>
              <a:buNone/>
            </a:pPr>
            <a:r>
              <a:rPr lang="en-US" sz="1800" dirty="0">
                <a:ea typeface="ＭＳ Ｐゴシック" pitchFamily="34" charset="-128"/>
              </a:rPr>
              <a:t>	</a:t>
            </a:r>
          </a:p>
          <a:p>
            <a:pPr eaLnBrk="1" hangingPunct="1">
              <a:buFont typeface="Wingdings" pitchFamily="2" charset="2"/>
              <a:buNone/>
            </a:pPr>
            <a:r>
              <a:rPr lang="en-US" sz="1800" dirty="0">
                <a:ea typeface="ＭＳ Ｐゴシック" pitchFamily="34" charset="-128"/>
              </a:rPr>
              <a:t>	(</a:t>
            </a:r>
            <a:r>
              <a:rPr lang="en-US" sz="1800" dirty="0" err="1">
                <a:ea typeface="ＭＳ Ｐゴシック" pitchFamily="34" charset="-128"/>
              </a:rPr>
              <a:t>Tylee</a:t>
            </a:r>
            <a:r>
              <a:rPr lang="en-US" sz="1800" dirty="0">
                <a:ea typeface="ＭＳ Ｐゴシック" pitchFamily="34" charset="-128"/>
              </a:rPr>
              <a:t> A, Gandhi P. The importance of somatic symptoms in depression in primary care. Prim Care Companion J </a:t>
            </a:r>
            <a:r>
              <a:rPr lang="en-US" sz="1800" dirty="0" err="1">
                <a:ea typeface="ＭＳ Ｐゴシック" pitchFamily="34" charset="-128"/>
              </a:rPr>
              <a:t>Clin</a:t>
            </a:r>
            <a:r>
              <a:rPr lang="en-US" sz="1800" dirty="0">
                <a:ea typeface="ＭＳ Ｐゴシック" pitchFamily="34" charset="-128"/>
              </a:rPr>
              <a:t> Psychiatry, 2005)</a:t>
            </a:r>
            <a:endParaRPr lang="en-US" dirty="0">
              <a:ea typeface="ＭＳ Ｐゴシック" pitchFamily="34" charset="-128"/>
            </a:endParaRPr>
          </a:p>
        </p:txBody>
      </p:sp>
    </p:spTree>
    <p:extLst>
      <p:ext uri="{BB962C8B-B14F-4D97-AF65-F5344CB8AC3E}">
        <p14:creationId xmlns:p14="http://schemas.microsoft.com/office/powerpoint/2010/main" val="10663459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rrowheads="1"/>
          </p:cNvSpPr>
          <p:nvPr>
            <p:ph type="title"/>
          </p:nvPr>
        </p:nvSpPr>
        <p:spPr>
          <a:xfrm>
            <a:off x="508000" y="381000"/>
            <a:ext cx="11389958" cy="1143000"/>
          </a:xfrm>
        </p:spPr>
        <p:txBody>
          <a:bodyPr/>
          <a:lstStyle/>
          <a:p>
            <a:pPr eaLnBrk="1" hangingPunct="1">
              <a:defRPr/>
            </a:pPr>
            <a:r>
              <a:rPr lang="en-US" sz="3600" dirty="0">
                <a:ea typeface="+mj-ea"/>
                <a:cs typeface="+mj-cs"/>
              </a:rPr>
              <a:t>Factors associated with suicide in medical-surgical patients</a:t>
            </a:r>
            <a:endParaRPr lang="th-TH" sz="3600" dirty="0">
              <a:ea typeface="+mj-ea"/>
              <a:cs typeface="+mj-cs"/>
            </a:endParaRPr>
          </a:p>
        </p:txBody>
      </p:sp>
      <p:sp>
        <p:nvSpPr>
          <p:cNvPr id="50179" name="Rectangle 3"/>
          <p:cNvSpPr>
            <a:spLocks noGrp="1" noChangeArrowheads="1"/>
          </p:cNvSpPr>
          <p:nvPr>
            <p:ph idx="1"/>
          </p:nvPr>
        </p:nvSpPr>
        <p:spPr>
          <a:xfrm>
            <a:off x="609600" y="1752601"/>
            <a:ext cx="10972800" cy="4373563"/>
          </a:xfrm>
        </p:spPr>
        <p:txBody>
          <a:bodyPr/>
          <a:lstStyle/>
          <a:p>
            <a:pPr eaLnBrk="1" hangingPunct="1">
              <a:buSzPct val="50000"/>
              <a:buFont typeface="Wingdings" pitchFamily="2" charset="2"/>
              <a:buChar char="n"/>
              <a:defRPr/>
            </a:pPr>
            <a:r>
              <a:rPr lang="en-US" sz="2800" dirty="0">
                <a:ea typeface="+mn-ea"/>
                <a:cs typeface="+mn-cs"/>
              </a:rPr>
              <a:t>Comorbid psychiatric illness, esp. Depression, Substance abuse, Personality disorder</a:t>
            </a:r>
          </a:p>
          <a:p>
            <a:pPr eaLnBrk="1" hangingPunct="1">
              <a:buSzPct val="50000"/>
              <a:buFont typeface="Wingdings" pitchFamily="2" charset="2"/>
              <a:buChar char="n"/>
              <a:defRPr/>
            </a:pPr>
            <a:r>
              <a:rPr lang="en-US" sz="2800" dirty="0">
                <a:ea typeface="+mn-ea"/>
                <a:cs typeface="+mn-cs"/>
              </a:rPr>
              <a:t>Chronic illness, Debilitating illness</a:t>
            </a:r>
          </a:p>
          <a:p>
            <a:pPr eaLnBrk="1" hangingPunct="1">
              <a:buSzPct val="50000"/>
              <a:buFont typeface="Wingdings" pitchFamily="2" charset="2"/>
              <a:buChar char="n"/>
              <a:defRPr/>
            </a:pPr>
            <a:r>
              <a:rPr lang="en-US" sz="2800" dirty="0">
                <a:ea typeface="+mn-ea"/>
                <a:cs typeface="+mn-cs"/>
              </a:rPr>
              <a:t>Painful illness, Disfiguring illness</a:t>
            </a:r>
          </a:p>
          <a:p>
            <a:pPr eaLnBrk="1" hangingPunct="1">
              <a:buSzPct val="50000"/>
              <a:buFont typeface="Wingdings" pitchFamily="2" charset="2"/>
              <a:buChar char="n"/>
              <a:defRPr/>
            </a:pPr>
            <a:r>
              <a:rPr lang="en-US" sz="2800" dirty="0">
                <a:ea typeface="+mn-ea"/>
                <a:cs typeface="+mn-cs"/>
              </a:rPr>
              <a:t>History of recent loss of emotional support</a:t>
            </a:r>
          </a:p>
          <a:p>
            <a:pPr eaLnBrk="1" hangingPunct="1">
              <a:buSzPct val="50000"/>
              <a:buFont typeface="Wingdings" pitchFamily="2" charset="2"/>
              <a:buChar char="n"/>
              <a:defRPr/>
            </a:pPr>
            <a:r>
              <a:rPr lang="en-US" sz="2800" dirty="0">
                <a:ea typeface="+mn-ea"/>
                <a:cs typeface="+mn-cs"/>
              </a:rPr>
              <a:t>Interpersonal problems with family or staff</a:t>
            </a:r>
          </a:p>
          <a:p>
            <a:pPr eaLnBrk="1" hangingPunct="1">
              <a:buSzPct val="50000"/>
              <a:buFont typeface="Wingdings" pitchFamily="2" charset="2"/>
              <a:buChar char="n"/>
              <a:defRPr/>
            </a:pPr>
            <a:r>
              <a:rPr lang="en-US" sz="2800" dirty="0">
                <a:ea typeface="+mn-ea"/>
                <a:cs typeface="+mn-cs"/>
              </a:rPr>
              <a:t>Impulsivity</a:t>
            </a:r>
          </a:p>
          <a:p>
            <a:pPr eaLnBrk="1" hangingPunct="1">
              <a:buFont typeface="Wingdings" pitchFamily="2" charset="2"/>
              <a:buChar char="n"/>
              <a:defRPr/>
            </a:pPr>
            <a:endParaRPr lang="th-TH" sz="2800" dirty="0">
              <a:ea typeface="+mn-ea"/>
              <a:cs typeface="+mn-cs"/>
            </a:endParaRPr>
          </a:p>
        </p:txBody>
      </p:sp>
      <p:sp>
        <p:nvSpPr>
          <p:cNvPr id="74755" name="Text Box 4"/>
          <p:cNvSpPr txBox="1">
            <a:spLocks noChangeArrowheads="1"/>
          </p:cNvSpPr>
          <p:nvPr/>
        </p:nvSpPr>
        <p:spPr bwMode="auto">
          <a:xfrm>
            <a:off x="4140717" y="6361541"/>
            <a:ext cx="2539478" cy="369332"/>
          </a:xfrm>
          <a:prstGeom prst="rect">
            <a:avLst/>
          </a:prstGeom>
          <a:noFill/>
          <a:ln w="9525">
            <a:noFill/>
            <a:miter lim="800000"/>
            <a:headEnd/>
            <a:tailEnd/>
          </a:ln>
        </p:spPr>
        <p:txBody>
          <a:bodyPr wrap="none">
            <a:spAutoFit/>
          </a:bodyPr>
          <a:lstStyle/>
          <a:p>
            <a:r>
              <a:rPr lang="en-US" dirty="0"/>
              <a:t>(</a:t>
            </a:r>
            <a:r>
              <a:rPr lang="en-US" dirty="0" err="1"/>
              <a:t>Rundell</a:t>
            </a:r>
            <a:r>
              <a:rPr lang="en-US" dirty="0"/>
              <a:t> and Wise, 2000)</a:t>
            </a:r>
            <a:endParaRPr lang="th-TH" dirty="0"/>
          </a:p>
        </p:txBody>
      </p:sp>
    </p:spTree>
    <p:extLst>
      <p:ext uri="{BB962C8B-B14F-4D97-AF65-F5344CB8AC3E}">
        <p14:creationId xmlns:p14="http://schemas.microsoft.com/office/powerpoint/2010/main" val="41471002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rrowheads="1"/>
          </p:cNvSpPr>
          <p:nvPr>
            <p:ph type="title"/>
          </p:nvPr>
        </p:nvSpPr>
        <p:spPr>
          <a:xfrm>
            <a:off x="508000" y="520849"/>
            <a:ext cx="10972800" cy="1143000"/>
          </a:xfrm>
        </p:spPr>
        <p:txBody>
          <a:bodyPr/>
          <a:lstStyle/>
          <a:p>
            <a:pPr>
              <a:defRPr/>
            </a:pPr>
            <a:r>
              <a:rPr lang="en-US" sz="4000" dirty="0"/>
              <a:t>Service Utilization and Outcomes for Patients with Depression</a:t>
            </a:r>
            <a:endParaRPr lang="th-TH" sz="4000" dirty="0">
              <a:ea typeface="+mj-ea"/>
              <a:cs typeface="+mj-cs"/>
            </a:endParaRPr>
          </a:p>
        </p:txBody>
      </p:sp>
      <p:sp>
        <p:nvSpPr>
          <p:cNvPr id="50179" name="Rectangle 3"/>
          <p:cNvSpPr>
            <a:spLocks noGrp="1" noChangeArrowheads="1"/>
          </p:cNvSpPr>
          <p:nvPr>
            <p:ph idx="1"/>
          </p:nvPr>
        </p:nvSpPr>
        <p:spPr>
          <a:xfrm>
            <a:off x="609600" y="1752601"/>
            <a:ext cx="10972800" cy="4373563"/>
          </a:xfrm>
        </p:spPr>
        <p:txBody>
          <a:bodyPr/>
          <a:lstStyle/>
          <a:p>
            <a:pPr marL="365125" indent="-255588"/>
            <a:r>
              <a:rPr lang="en-US" sz="2800" dirty="0">
                <a:ea typeface="ＭＳ Ｐゴシック" pitchFamily="34" charset="-128"/>
              </a:rPr>
              <a:t>Increased E.R. visits</a:t>
            </a:r>
          </a:p>
          <a:p>
            <a:pPr marL="365125" indent="-255588"/>
            <a:r>
              <a:rPr lang="en-US" sz="2800" dirty="0">
                <a:ea typeface="ＭＳ Ｐゴシック" pitchFamily="34" charset="-128"/>
              </a:rPr>
              <a:t>Lost days from work </a:t>
            </a:r>
          </a:p>
          <a:p>
            <a:pPr marL="365125" indent="-255588"/>
            <a:r>
              <a:rPr lang="en-US" sz="2800" dirty="0">
                <a:ea typeface="ＭＳ Ｐゴシック" pitchFamily="34" charset="-128"/>
              </a:rPr>
              <a:t>Increased suicide attempts</a:t>
            </a:r>
          </a:p>
          <a:p>
            <a:pPr marL="365125" indent="-255588"/>
            <a:r>
              <a:rPr lang="en-US" sz="2800" dirty="0">
                <a:ea typeface="ＭＳ Ｐゴシック" pitchFamily="34" charset="-128"/>
              </a:rPr>
              <a:t>Higher reports of poor physical health</a:t>
            </a:r>
          </a:p>
          <a:p>
            <a:pPr marL="620713" lvl="1" algn="r">
              <a:buNone/>
            </a:pPr>
            <a:endParaRPr lang="en-US" sz="2100" dirty="0">
              <a:ea typeface="ＭＳ Ｐゴシック" pitchFamily="34" charset="-128"/>
            </a:endParaRPr>
          </a:p>
          <a:p>
            <a:pPr eaLnBrk="1" hangingPunct="1">
              <a:buFont typeface="Wingdings" pitchFamily="2" charset="2"/>
              <a:buChar char="n"/>
              <a:defRPr/>
            </a:pPr>
            <a:endParaRPr lang="th-TH" sz="2800" dirty="0">
              <a:ea typeface="+mn-ea"/>
              <a:cs typeface="+mn-cs"/>
            </a:endParaRPr>
          </a:p>
        </p:txBody>
      </p:sp>
      <p:sp>
        <p:nvSpPr>
          <p:cNvPr id="2" name="TextBox 1"/>
          <p:cNvSpPr txBox="1"/>
          <p:nvPr/>
        </p:nvSpPr>
        <p:spPr>
          <a:xfrm>
            <a:off x="2768542" y="6192614"/>
            <a:ext cx="6451716" cy="369332"/>
          </a:xfrm>
          <a:prstGeom prst="rect">
            <a:avLst/>
          </a:prstGeom>
          <a:noFill/>
        </p:spPr>
        <p:txBody>
          <a:bodyPr wrap="square" rtlCol="0">
            <a:spAutoFit/>
          </a:bodyPr>
          <a:lstStyle/>
          <a:p>
            <a:pPr marL="620713" lvl="1" algn="r">
              <a:buNone/>
            </a:pPr>
            <a:r>
              <a:rPr lang="en-US" dirty="0">
                <a:ea typeface="ＭＳ Ｐゴシック" pitchFamily="34" charset="-128"/>
              </a:rPr>
              <a:t>(Johnson: 1992, Broadhead: 1990, </a:t>
            </a:r>
            <a:r>
              <a:rPr lang="en-US" dirty="0" err="1">
                <a:ea typeface="ＭＳ Ｐゴシック" pitchFamily="34" charset="-128"/>
              </a:rPr>
              <a:t>Rundell</a:t>
            </a:r>
            <a:r>
              <a:rPr lang="en-US" dirty="0">
                <a:ea typeface="ＭＳ Ｐゴシック" pitchFamily="34" charset="-128"/>
              </a:rPr>
              <a:t> and Wise: 2000)</a:t>
            </a:r>
          </a:p>
        </p:txBody>
      </p:sp>
    </p:spTree>
    <p:extLst>
      <p:ext uri="{BB962C8B-B14F-4D97-AF65-F5344CB8AC3E}">
        <p14:creationId xmlns:p14="http://schemas.microsoft.com/office/powerpoint/2010/main" val="9966179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2"/>
          <p:cNvSpPr>
            <a:spLocks noGrp="1" noRot="1" noChangeArrowheads="1"/>
          </p:cNvSpPr>
          <p:nvPr>
            <p:ph type="title"/>
          </p:nvPr>
        </p:nvSpPr>
        <p:spPr/>
        <p:txBody>
          <a:bodyPr/>
          <a:lstStyle/>
          <a:p>
            <a:pPr eaLnBrk="1" hangingPunct="1"/>
            <a:r>
              <a:rPr lang="en-US" dirty="0">
                <a:ea typeface="ＭＳ Ｐゴシック" pitchFamily="34" charset="-128"/>
              </a:rPr>
              <a:t>Treatment of depression in medical setting</a:t>
            </a:r>
          </a:p>
        </p:txBody>
      </p:sp>
      <p:sp>
        <p:nvSpPr>
          <p:cNvPr id="78850" name="Rectangle 3"/>
          <p:cNvSpPr>
            <a:spLocks noGrp="1" noChangeArrowheads="1"/>
          </p:cNvSpPr>
          <p:nvPr>
            <p:ph idx="1"/>
          </p:nvPr>
        </p:nvSpPr>
        <p:spPr/>
        <p:txBody>
          <a:bodyPr/>
          <a:lstStyle/>
          <a:p>
            <a:pPr eaLnBrk="1" hangingPunct="1"/>
            <a:r>
              <a:rPr lang="en-US" sz="2800" dirty="0">
                <a:ea typeface="ＭＳ Ｐゴシック" pitchFamily="34" charset="-128"/>
              </a:rPr>
              <a:t>Identifying </a:t>
            </a:r>
            <a:r>
              <a:rPr lang="en-US" sz="2800" b="1" dirty="0">
                <a:ea typeface="ＭＳ Ｐゴシック" pitchFamily="34" charset="-128"/>
              </a:rPr>
              <a:t>possible organic causes,</a:t>
            </a:r>
            <a:r>
              <a:rPr lang="en-US" sz="2800" dirty="0">
                <a:ea typeface="ＭＳ Ｐゴシック" pitchFamily="34" charset="-128"/>
              </a:rPr>
              <a:t> e.g., thyroid, HIV, medications</a:t>
            </a:r>
          </a:p>
          <a:p>
            <a:pPr eaLnBrk="1" hangingPunct="1"/>
            <a:endParaRPr lang="en-US" sz="2800" dirty="0">
              <a:ea typeface="ＭＳ Ｐゴシック" pitchFamily="34" charset="-128"/>
            </a:endParaRPr>
          </a:p>
          <a:p>
            <a:pPr eaLnBrk="1" hangingPunct="1"/>
            <a:r>
              <a:rPr lang="en-US" sz="2800" dirty="0">
                <a:ea typeface="ＭＳ Ｐゴシック" pitchFamily="34" charset="-128"/>
              </a:rPr>
              <a:t>Appropriate management requires first establishing the </a:t>
            </a:r>
            <a:r>
              <a:rPr lang="en-US" sz="2800" b="1" dirty="0">
                <a:ea typeface="ＭＳ Ｐゴシック" pitchFamily="34" charset="-128"/>
              </a:rPr>
              <a:t>most likely diagnosis </a:t>
            </a:r>
            <a:r>
              <a:rPr lang="en-US" sz="2800" dirty="0">
                <a:ea typeface="ＭＳ Ｐゴシック" pitchFamily="34" charset="-128"/>
              </a:rPr>
              <a:t>that has caused depression </a:t>
            </a:r>
            <a:r>
              <a:rPr lang="en-US" sz="1800" dirty="0">
                <a:ea typeface="ＭＳ Ｐゴシック" pitchFamily="34" charset="-128"/>
              </a:rPr>
              <a:t>(</a:t>
            </a:r>
            <a:r>
              <a:rPr lang="en-US" sz="1800" dirty="0" err="1">
                <a:ea typeface="ＭＳ Ｐゴシック" pitchFamily="34" charset="-128"/>
              </a:rPr>
              <a:t>Rackley</a:t>
            </a:r>
            <a:r>
              <a:rPr lang="en-US" sz="1800" dirty="0">
                <a:ea typeface="ＭＳ Ｐゴシック" pitchFamily="34" charset="-128"/>
              </a:rPr>
              <a:t> and </a:t>
            </a:r>
            <a:r>
              <a:rPr lang="en-US" sz="1800" dirty="0" err="1">
                <a:ea typeface="ＭＳ Ｐゴシック" pitchFamily="34" charset="-128"/>
              </a:rPr>
              <a:t>Boswick</a:t>
            </a:r>
            <a:r>
              <a:rPr lang="en-US" sz="1800" dirty="0">
                <a:ea typeface="ＭＳ Ｐゴシック" pitchFamily="34" charset="-128"/>
              </a:rPr>
              <a:t>, 2012)</a:t>
            </a:r>
          </a:p>
          <a:p>
            <a:pPr eaLnBrk="1" hangingPunct="1"/>
            <a:endParaRPr lang="en-US" sz="2800" dirty="0">
              <a:ea typeface="ＭＳ Ｐゴシック" pitchFamily="34" charset="-128"/>
            </a:endParaRPr>
          </a:p>
        </p:txBody>
      </p:sp>
    </p:spTree>
    <p:extLst>
      <p:ext uri="{BB962C8B-B14F-4D97-AF65-F5344CB8AC3E}">
        <p14:creationId xmlns:p14="http://schemas.microsoft.com/office/powerpoint/2010/main" val="35630777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Treatment of depression in medical setting</a:t>
            </a:r>
          </a:p>
        </p:txBody>
      </p:sp>
      <p:sp>
        <p:nvSpPr>
          <p:cNvPr id="79874" name="Content Placeholder 2"/>
          <p:cNvSpPr>
            <a:spLocks noGrp="1"/>
          </p:cNvSpPr>
          <p:nvPr>
            <p:ph idx="1"/>
          </p:nvPr>
        </p:nvSpPr>
        <p:spPr/>
        <p:txBody>
          <a:bodyPr/>
          <a:lstStyle/>
          <a:p>
            <a:pPr eaLnBrk="1" hangingPunct="1">
              <a:lnSpc>
                <a:spcPct val="80000"/>
              </a:lnSpc>
            </a:pPr>
            <a:r>
              <a:rPr lang="en-US" sz="2800" dirty="0">
                <a:ea typeface="ＭＳ Ｐゴシック" pitchFamily="34" charset="-128"/>
              </a:rPr>
              <a:t>Utilize medications, psychotherapies, and psychoeducation</a:t>
            </a:r>
          </a:p>
          <a:p>
            <a:pPr eaLnBrk="1" hangingPunct="1">
              <a:lnSpc>
                <a:spcPct val="80000"/>
              </a:lnSpc>
            </a:pPr>
            <a:endParaRPr lang="en-US" sz="2800" dirty="0">
              <a:ea typeface="ＭＳ Ｐゴシック" pitchFamily="34" charset="-128"/>
            </a:endParaRPr>
          </a:p>
          <a:p>
            <a:pPr>
              <a:lnSpc>
                <a:spcPct val="80000"/>
              </a:lnSpc>
            </a:pPr>
            <a:r>
              <a:rPr lang="en-US" sz="2800" dirty="0">
                <a:ea typeface="ＭＳ Ｐゴシック" pitchFamily="34" charset="-128"/>
              </a:rPr>
              <a:t>Be aware of pharmacokinetic (e.g., binding, CYP 450, clearance) and </a:t>
            </a:r>
            <a:r>
              <a:rPr lang="en-US" sz="2800" dirty="0" err="1">
                <a:ea typeface="ＭＳ Ｐゴシック" pitchFamily="34" charset="-128"/>
              </a:rPr>
              <a:t>pharmacodynamic</a:t>
            </a:r>
            <a:r>
              <a:rPr lang="en-US" sz="2800" dirty="0">
                <a:ea typeface="ＭＳ Ｐゴシック" pitchFamily="34" charset="-128"/>
              </a:rPr>
              <a:t> (neurotransmitter receptor and transporter effects) factors</a:t>
            </a:r>
          </a:p>
          <a:p>
            <a:pPr>
              <a:lnSpc>
                <a:spcPct val="80000"/>
              </a:lnSpc>
            </a:pPr>
            <a:endParaRPr lang="en-US" sz="2800" dirty="0">
              <a:ea typeface="ＭＳ Ｐゴシック" pitchFamily="34" charset="-128"/>
            </a:endParaRPr>
          </a:p>
          <a:p>
            <a:pPr eaLnBrk="1" hangingPunct="1">
              <a:lnSpc>
                <a:spcPct val="80000"/>
              </a:lnSpc>
            </a:pPr>
            <a:r>
              <a:rPr lang="en-US" sz="2800" dirty="0">
                <a:ea typeface="ＭＳ Ｐゴシック" pitchFamily="34" charset="-128"/>
              </a:rPr>
              <a:t>Be mindful of additive sedative, anticholinergic effects from several medications ( e.g., pain meds, H2 blockers, antibiotics, antihistamines, steroids, TCAs)</a:t>
            </a:r>
          </a:p>
          <a:p>
            <a:endParaRPr lang="en-US" dirty="0">
              <a:ea typeface="ＭＳ Ｐゴシック" pitchFamily="34" charset="-128"/>
            </a:endParaRPr>
          </a:p>
        </p:txBody>
      </p:sp>
      <p:sp>
        <p:nvSpPr>
          <p:cNvPr id="79875" name="Slide Number Placeholder 3"/>
          <p:cNvSpPr>
            <a:spLocks noGrp="1"/>
          </p:cNvSpPr>
          <p:nvPr>
            <p:ph type="sldNum" sz="quarter" idx="12"/>
          </p:nvPr>
        </p:nvSpPr>
        <p:spPr>
          <a:noFill/>
        </p:spPr>
        <p:txBody>
          <a:bodyPr/>
          <a:lstStyle/>
          <a:p>
            <a:endParaRPr lang="en-US"/>
          </a:p>
        </p:txBody>
      </p:sp>
    </p:spTree>
    <p:extLst>
      <p:ext uri="{BB962C8B-B14F-4D97-AF65-F5344CB8AC3E}">
        <p14:creationId xmlns:p14="http://schemas.microsoft.com/office/powerpoint/2010/main" val="8337059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2"/>
          <p:cNvSpPr>
            <a:spLocks noGrp="1" noRot="1" noChangeArrowheads="1"/>
          </p:cNvSpPr>
          <p:nvPr>
            <p:ph type="title"/>
          </p:nvPr>
        </p:nvSpPr>
        <p:spPr/>
        <p:txBody>
          <a:bodyPr/>
          <a:lstStyle/>
          <a:p>
            <a:pPr eaLnBrk="1" hangingPunct="1"/>
            <a:r>
              <a:rPr lang="en-US" dirty="0">
                <a:ea typeface="ＭＳ Ｐゴシック" pitchFamily="34" charset="-128"/>
              </a:rPr>
              <a:t>Evidenced Based Treatments for Depression</a:t>
            </a:r>
          </a:p>
        </p:txBody>
      </p:sp>
      <p:sp>
        <p:nvSpPr>
          <p:cNvPr id="78850" name="Rectangle 3"/>
          <p:cNvSpPr>
            <a:spLocks noGrp="1" noChangeArrowheads="1"/>
          </p:cNvSpPr>
          <p:nvPr>
            <p:ph idx="1"/>
          </p:nvPr>
        </p:nvSpPr>
        <p:spPr/>
        <p:txBody>
          <a:bodyPr/>
          <a:lstStyle/>
          <a:p>
            <a:pPr marL="365125" indent="-255588"/>
            <a:r>
              <a:rPr lang="en-US" sz="2800" dirty="0">
                <a:ea typeface="ＭＳ Ｐゴシック" pitchFamily="34" charset="-128"/>
              </a:rPr>
              <a:t>Biological treatments</a:t>
            </a:r>
          </a:p>
          <a:p>
            <a:pPr lvl="1"/>
            <a:r>
              <a:rPr lang="en-US" sz="2400" dirty="0">
                <a:ea typeface="ＭＳ Ｐゴシック" pitchFamily="34" charset="-128"/>
              </a:rPr>
              <a:t>Antidepressant medications</a:t>
            </a:r>
          </a:p>
          <a:p>
            <a:pPr lvl="1"/>
            <a:r>
              <a:rPr lang="en-US" sz="2400" dirty="0" err="1">
                <a:ea typeface="ＭＳ Ｐゴシック" pitchFamily="34" charset="-128"/>
              </a:rPr>
              <a:t>Psychostimulants</a:t>
            </a:r>
            <a:endParaRPr lang="en-US" sz="2400" dirty="0">
              <a:ea typeface="ＭＳ Ｐゴシック" pitchFamily="34" charset="-128"/>
            </a:endParaRPr>
          </a:p>
          <a:p>
            <a:pPr marL="365125" indent="-255588"/>
            <a:r>
              <a:rPr lang="en-US" sz="2800" dirty="0">
                <a:ea typeface="ＭＳ Ｐゴシック" pitchFamily="34" charset="-128"/>
              </a:rPr>
              <a:t>Psychological interventions</a:t>
            </a:r>
          </a:p>
          <a:p>
            <a:pPr lvl="1"/>
            <a:r>
              <a:rPr lang="en-US" sz="2400" dirty="0">
                <a:ea typeface="ＭＳ Ｐゴシック" pitchFamily="34" charset="-128"/>
              </a:rPr>
              <a:t>Cognitive behavioral therapy</a:t>
            </a:r>
          </a:p>
          <a:p>
            <a:pPr lvl="1"/>
            <a:r>
              <a:rPr lang="en-US" sz="2400" dirty="0">
                <a:ea typeface="ＭＳ Ｐゴシック" pitchFamily="34" charset="-128"/>
              </a:rPr>
              <a:t>Interpersonal therapy</a:t>
            </a:r>
          </a:p>
          <a:p>
            <a:pPr lvl="1"/>
            <a:r>
              <a:rPr lang="en-US" sz="2400" dirty="0">
                <a:ea typeface="ＭＳ Ｐゴシック" pitchFamily="34" charset="-128"/>
              </a:rPr>
              <a:t>Supportive-expressive therapy</a:t>
            </a:r>
          </a:p>
          <a:p>
            <a:pPr marL="365125" indent="-255588"/>
            <a:r>
              <a:rPr lang="en-US" sz="2800" dirty="0">
                <a:ea typeface="ＭＳ Ｐゴシック" pitchFamily="34" charset="-128"/>
              </a:rPr>
              <a:t>Electroconvulsive therapy</a:t>
            </a:r>
          </a:p>
          <a:p>
            <a:pPr marL="365125" indent="-255588"/>
            <a:r>
              <a:rPr lang="en-US" sz="2800" dirty="0">
                <a:ea typeface="ＭＳ Ｐゴシック" pitchFamily="34" charset="-128"/>
              </a:rPr>
              <a:t>Transcranial magnetic stimulation</a:t>
            </a:r>
          </a:p>
          <a:p>
            <a:pPr eaLnBrk="1" hangingPunct="1"/>
            <a:endParaRPr lang="en-US" sz="2800" dirty="0">
              <a:ea typeface="ＭＳ Ｐゴシック" pitchFamily="34" charset="-128"/>
            </a:endParaRPr>
          </a:p>
        </p:txBody>
      </p:sp>
    </p:spTree>
    <p:extLst>
      <p:ext uri="{BB962C8B-B14F-4D97-AF65-F5344CB8AC3E}">
        <p14:creationId xmlns:p14="http://schemas.microsoft.com/office/powerpoint/2010/main" val="25684055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Title 2"/>
          <p:cNvSpPr>
            <a:spLocks noGrp="1"/>
          </p:cNvSpPr>
          <p:nvPr>
            <p:ph type="title"/>
          </p:nvPr>
        </p:nvSpPr>
        <p:spPr>
          <a:xfrm>
            <a:off x="609600" y="274638"/>
            <a:ext cx="10972800" cy="944562"/>
          </a:xfrm>
        </p:spPr>
        <p:txBody>
          <a:bodyPr/>
          <a:lstStyle/>
          <a:p>
            <a:r>
              <a:rPr lang="en-US" sz="4000" dirty="0">
                <a:ea typeface="ＭＳ Ｐゴシック" pitchFamily="34" charset="-128"/>
              </a:rPr>
              <a:t>First Line Medication Treatment</a:t>
            </a:r>
          </a:p>
        </p:txBody>
      </p:sp>
      <p:graphicFrame>
        <p:nvGraphicFramePr>
          <p:cNvPr id="38995" name="Group 83"/>
          <p:cNvGraphicFramePr>
            <a:graphicFrameLocks noGrp="1"/>
          </p:cNvGraphicFramePr>
          <p:nvPr>
            <p:ph idx="1"/>
            <p:extLst>
              <p:ext uri="{D42A27DB-BD31-4B8C-83A1-F6EECF244321}">
                <p14:modId xmlns:p14="http://schemas.microsoft.com/office/powerpoint/2010/main" val="170174131"/>
              </p:ext>
            </p:extLst>
          </p:nvPr>
        </p:nvGraphicFramePr>
        <p:xfrm>
          <a:off x="609602" y="1066802"/>
          <a:ext cx="9143998" cy="5322391"/>
        </p:xfrm>
        <a:graphic>
          <a:graphicData uri="http://schemas.openxmlformats.org/drawingml/2006/table">
            <a:tbl>
              <a:tblPr/>
              <a:tblGrid>
                <a:gridCol w="3082247">
                  <a:extLst>
                    <a:ext uri="{9D8B030D-6E8A-4147-A177-3AD203B41FA5}">
                      <a16:colId xmlns:a16="http://schemas.microsoft.com/office/drawing/2014/main" val="20000"/>
                    </a:ext>
                  </a:extLst>
                </a:gridCol>
                <a:gridCol w="1952089">
                  <a:extLst>
                    <a:ext uri="{9D8B030D-6E8A-4147-A177-3AD203B41FA5}">
                      <a16:colId xmlns:a16="http://schemas.microsoft.com/office/drawing/2014/main" val="20001"/>
                    </a:ext>
                  </a:extLst>
                </a:gridCol>
                <a:gridCol w="2157573">
                  <a:extLst>
                    <a:ext uri="{9D8B030D-6E8A-4147-A177-3AD203B41FA5}">
                      <a16:colId xmlns:a16="http://schemas.microsoft.com/office/drawing/2014/main" val="20002"/>
                    </a:ext>
                  </a:extLst>
                </a:gridCol>
                <a:gridCol w="1952089">
                  <a:extLst>
                    <a:ext uri="{9D8B030D-6E8A-4147-A177-3AD203B41FA5}">
                      <a16:colId xmlns:a16="http://schemas.microsoft.com/office/drawing/2014/main" val="20003"/>
                    </a:ext>
                  </a:extLst>
                </a:gridCol>
              </a:tblGrid>
              <a:tr h="63290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sz="1800" b="1" i="0" u="none" strike="noStrike" cap="none" normalizeH="0" baseline="0" dirty="0">
                          <a:ln>
                            <a:noFill/>
                          </a:ln>
                          <a:solidFill>
                            <a:schemeClr val="bg1"/>
                          </a:solidFill>
                          <a:effectLst/>
                          <a:latin typeface="Times New Roman" pitchFamily="18" charset="0"/>
                          <a:cs typeface="Times New Roman" pitchFamily="18" charset="0"/>
                        </a:rPr>
                        <a:t>Medication</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177D38"/>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sz="1800" b="1" i="0" u="none" strike="noStrike" cap="none" normalizeH="0" baseline="0" dirty="0">
                          <a:ln>
                            <a:noFill/>
                          </a:ln>
                          <a:solidFill>
                            <a:schemeClr val="bg1"/>
                          </a:solidFill>
                          <a:effectLst/>
                          <a:latin typeface="Times New Roman" pitchFamily="18" charset="0"/>
                          <a:cs typeface="Times New Roman" pitchFamily="18" charset="0"/>
                        </a:rPr>
                        <a:t>Dose Range</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177D3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bg1"/>
                          </a:solidFill>
                          <a:effectLst/>
                          <a:latin typeface="Times New Roman" pitchFamily="18" charset="0"/>
                          <a:cs typeface="Times New Roman" pitchFamily="18" charset="0"/>
                        </a:rPr>
                        <a:t>P450 inhibitor</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177D3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bg1"/>
                          </a:solidFill>
                          <a:effectLst/>
                          <a:latin typeface="Times New Roman" pitchFamily="18" charset="0"/>
                          <a:cs typeface="Times New Roman" pitchFamily="18" charset="0"/>
                        </a:rPr>
                        <a:t>Substrate</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177D38"/>
                    </a:solidFill>
                  </a:tcPr>
                </a:tc>
                <a:extLst>
                  <a:ext uri="{0D108BD9-81ED-4DB2-BD59-A6C34878D82A}">
                    <a16:rowId xmlns:a16="http://schemas.microsoft.com/office/drawing/2014/main" val="10000"/>
                  </a:ext>
                </a:extLst>
              </a:tr>
              <a:tr h="56471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sz="1800" b="0" i="0" u="none" strike="noStrike" cap="none" normalizeH="0" baseline="0">
                          <a:ln>
                            <a:noFill/>
                          </a:ln>
                          <a:solidFill>
                            <a:schemeClr val="tx1"/>
                          </a:solidFill>
                          <a:effectLst/>
                          <a:latin typeface="Times New Roman" pitchFamily="18" charset="0"/>
                        </a:rPr>
                        <a:t>Fluoxetine </a:t>
                      </a:r>
                      <a:r>
                        <a:rPr kumimoji="1" lang="en-US" sz="1600" b="0" i="0" u="none" strike="noStrike" cap="none" normalizeH="0" baseline="0">
                          <a:ln>
                            <a:noFill/>
                          </a:ln>
                          <a:solidFill>
                            <a:schemeClr val="tx1"/>
                          </a:solidFill>
                          <a:effectLst/>
                          <a:latin typeface="Times New Roman" pitchFamily="18" charset="0"/>
                        </a:rPr>
                        <a:t>(Prozac</a:t>
                      </a:r>
                      <a:r>
                        <a:rPr kumimoji="1" lang="en-US" sz="1800" b="0" i="0" u="none" strike="noStrike" cap="none" normalizeH="0" baseline="0">
                          <a:ln>
                            <a:noFill/>
                          </a:ln>
                          <a:solidFill>
                            <a:schemeClr val="tx1"/>
                          </a:solidFill>
                          <a:effectLst/>
                          <a:latin typeface="Times New Roman" pitchFamily="18" charset="0"/>
                        </a:rPr>
                        <a:t>)</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sz="1600" b="0" i="0" u="none" strike="noStrike" cap="none" normalizeH="0" baseline="0">
                          <a:ln>
                            <a:noFill/>
                          </a:ln>
                          <a:solidFill>
                            <a:schemeClr val="tx1"/>
                          </a:solidFill>
                          <a:effectLst/>
                          <a:latin typeface="Times New Roman" pitchFamily="18" charset="0"/>
                        </a:rPr>
                        <a:t>10mg-40mg</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sz="1400" b="0" i="0" u="none" strike="noStrike" cap="none" normalizeH="0" baseline="0" dirty="0">
                          <a:ln>
                            <a:noFill/>
                          </a:ln>
                          <a:solidFill>
                            <a:schemeClr val="tx1"/>
                          </a:solidFill>
                          <a:effectLst/>
                          <a:latin typeface="Times New Roman" pitchFamily="18" charset="0"/>
                        </a:rPr>
                        <a:t>2D6(s), 2C19(s),</a:t>
                      </a:r>
                    </a:p>
                    <a:p>
                      <a:pPr marL="0" marR="0" lvl="0" indent="0" algn="ctr" defTabSz="914400" rtl="0" eaLnBrk="0" fontAlgn="base" latinLnBrk="0" hangingPunct="0">
                        <a:lnSpc>
                          <a:spcPct val="100000"/>
                        </a:lnSpc>
                        <a:spcBef>
                          <a:spcPct val="20000"/>
                        </a:spcBef>
                        <a:spcAft>
                          <a:spcPct val="0"/>
                        </a:spcAft>
                        <a:buClrTx/>
                        <a:buSzTx/>
                        <a:buFontTx/>
                        <a:buNone/>
                        <a:tabLst/>
                      </a:pPr>
                      <a:r>
                        <a:rPr kumimoji="1" lang="en-US" sz="1400" b="0" i="0" u="none" strike="noStrike" cap="none" normalizeH="0" baseline="0" dirty="0">
                          <a:ln>
                            <a:noFill/>
                          </a:ln>
                          <a:solidFill>
                            <a:schemeClr val="tx1"/>
                          </a:solidFill>
                          <a:effectLst/>
                          <a:latin typeface="Times New Roman" pitchFamily="18" charset="0"/>
                        </a:rPr>
                        <a:t>3A4(w)</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sz="1400" b="0" i="0" u="none" strike="noStrike" cap="none" normalizeH="0" baseline="0" dirty="0">
                          <a:ln>
                            <a:noFill/>
                          </a:ln>
                          <a:solidFill>
                            <a:schemeClr val="tx1"/>
                          </a:solidFill>
                          <a:effectLst/>
                          <a:latin typeface="Times New Roman" pitchFamily="18" charset="0"/>
                        </a:rPr>
                        <a:t>2C9,2C19,2D6</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1"/>
                  </a:ext>
                </a:extLst>
              </a:tr>
              <a:tr h="44917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sz="1800" b="0" i="0" u="none" strike="noStrike" cap="none" normalizeH="0" baseline="0">
                          <a:ln>
                            <a:noFill/>
                          </a:ln>
                          <a:solidFill>
                            <a:schemeClr val="tx1"/>
                          </a:solidFill>
                          <a:effectLst/>
                          <a:latin typeface="Times New Roman" pitchFamily="18" charset="0"/>
                        </a:rPr>
                        <a:t>Mirtazapine </a:t>
                      </a:r>
                      <a:r>
                        <a:rPr kumimoji="1" lang="en-US" sz="1600" b="0" i="0" u="none" strike="noStrike" cap="none" normalizeH="0" baseline="0">
                          <a:ln>
                            <a:noFill/>
                          </a:ln>
                          <a:solidFill>
                            <a:schemeClr val="tx1"/>
                          </a:solidFill>
                          <a:effectLst/>
                          <a:latin typeface="Times New Roman" pitchFamily="18" charset="0"/>
                        </a:rPr>
                        <a:t>(Remeron)</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sz="1600" b="0" i="0" u="none" strike="noStrike" cap="none" normalizeH="0" baseline="0">
                          <a:ln>
                            <a:noFill/>
                          </a:ln>
                          <a:solidFill>
                            <a:schemeClr val="tx1"/>
                          </a:solidFill>
                          <a:effectLst/>
                          <a:latin typeface="Times New Roman" pitchFamily="18" charset="0"/>
                        </a:rPr>
                        <a:t>15mg-60mg</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sz="1400" b="0" i="0" u="none" strike="noStrike" cap="none" normalizeH="0" baseline="0">
                          <a:ln>
                            <a:noFill/>
                          </a:ln>
                          <a:solidFill>
                            <a:schemeClr val="tx1"/>
                          </a:solidFill>
                          <a:effectLst/>
                          <a:latin typeface="Times New Roman" pitchFamily="18" charset="0"/>
                        </a:rPr>
                        <a:t>-----</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sz="1400" b="0" i="0" u="none" strike="noStrike" cap="none" normalizeH="0" baseline="0">
                          <a:ln>
                            <a:noFill/>
                          </a:ln>
                          <a:solidFill>
                            <a:schemeClr val="tx1"/>
                          </a:solidFill>
                          <a:effectLst/>
                          <a:latin typeface="Times New Roman" pitchFamily="18" charset="0"/>
                        </a:rPr>
                        <a:t>1A2, 2D6</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0002"/>
                  </a:ext>
                </a:extLst>
              </a:tr>
              <a:tr h="44917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sz="1800" b="0" i="0" u="none" strike="noStrike" cap="none" normalizeH="0" baseline="0">
                          <a:ln>
                            <a:noFill/>
                          </a:ln>
                          <a:solidFill>
                            <a:schemeClr val="tx1"/>
                          </a:solidFill>
                          <a:effectLst/>
                          <a:latin typeface="Times New Roman" pitchFamily="18" charset="0"/>
                        </a:rPr>
                        <a:t>Bupropion </a:t>
                      </a:r>
                      <a:r>
                        <a:rPr kumimoji="1" lang="en-US" sz="1600" b="0" i="0" u="none" strike="noStrike" cap="none" normalizeH="0" baseline="0">
                          <a:ln>
                            <a:noFill/>
                          </a:ln>
                          <a:solidFill>
                            <a:schemeClr val="tx1"/>
                          </a:solidFill>
                          <a:effectLst/>
                          <a:latin typeface="Times New Roman" pitchFamily="18" charset="0"/>
                        </a:rPr>
                        <a:t>(Wellbutrin)</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sz="1600" b="0" i="0" u="none" strike="noStrike" cap="none" normalizeH="0" baseline="0">
                          <a:ln>
                            <a:noFill/>
                          </a:ln>
                          <a:solidFill>
                            <a:schemeClr val="tx1"/>
                          </a:solidFill>
                          <a:effectLst/>
                          <a:latin typeface="Times New Roman" pitchFamily="18" charset="0"/>
                        </a:rPr>
                        <a:t>150mg-450mg</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sz="1400" b="0" i="0" u="none" strike="noStrike" cap="none" normalizeH="0" baseline="0" dirty="0">
                          <a:ln>
                            <a:noFill/>
                          </a:ln>
                          <a:solidFill>
                            <a:schemeClr val="tx1"/>
                          </a:solidFill>
                          <a:effectLst/>
                          <a:latin typeface="Times New Roman" pitchFamily="18" charset="0"/>
                        </a:rPr>
                        <a:t>2D6(s)</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sz="1400" b="0" i="0" u="none" strike="noStrike" cap="none" normalizeH="0" baseline="0">
                          <a:ln>
                            <a:noFill/>
                          </a:ln>
                          <a:solidFill>
                            <a:schemeClr val="tx1"/>
                          </a:solidFill>
                          <a:effectLst/>
                          <a:latin typeface="Times New Roman" pitchFamily="18" charset="0"/>
                        </a:rPr>
                        <a:t>2B6,</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3"/>
                  </a:ext>
                </a:extLst>
              </a:tr>
              <a:tr h="45237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sz="1800" b="0" i="0" u="none" strike="noStrike" cap="none" normalizeH="0" baseline="0">
                          <a:ln>
                            <a:noFill/>
                          </a:ln>
                          <a:solidFill>
                            <a:schemeClr val="tx1"/>
                          </a:solidFill>
                          <a:effectLst/>
                          <a:latin typeface="Times New Roman" pitchFamily="18" charset="0"/>
                        </a:rPr>
                        <a:t>Sertraline </a:t>
                      </a:r>
                      <a:r>
                        <a:rPr kumimoji="1" lang="en-US" sz="1600" b="0" i="0" u="none" strike="noStrike" cap="none" normalizeH="0" baseline="0">
                          <a:ln>
                            <a:noFill/>
                          </a:ln>
                          <a:solidFill>
                            <a:schemeClr val="tx1"/>
                          </a:solidFill>
                          <a:effectLst/>
                          <a:latin typeface="Times New Roman" pitchFamily="18" charset="0"/>
                        </a:rPr>
                        <a:t>(Zoloft)</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sz="1600" b="0" i="0" u="none" strike="noStrike" cap="none" normalizeH="0" baseline="0">
                          <a:ln>
                            <a:noFill/>
                          </a:ln>
                          <a:solidFill>
                            <a:schemeClr val="tx1"/>
                          </a:solidFill>
                          <a:effectLst/>
                          <a:latin typeface="Times New Roman" pitchFamily="18" charset="0"/>
                        </a:rPr>
                        <a:t>25mg-200mg</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sz="1400" b="0" i="0" u="none" strike="noStrike" cap="none" normalizeH="0" baseline="0" dirty="0">
                          <a:ln>
                            <a:noFill/>
                          </a:ln>
                          <a:solidFill>
                            <a:schemeClr val="tx1"/>
                          </a:solidFill>
                          <a:effectLst/>
                          <a:latin typeface="Times New Roman" pitchFamily="18" charset="0"/>
                        </a:rPr>
                        <a:t>2D6(w), 2C9(w)</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sz="1400" b="0" i="0" u="none" strike="noStrike" cap="none" normalizeH="0" baseline="0">
                          <a:ln>
                            <a:noFill/>
                          </a:ln>
                          <a:solidFill>
                            <a:schemeClr val="tx1"/>
                          </a:solidFill>
                          <a:effectLst/>
                          <a:latin typeface="Times New Roman" pitchFamily="18" charset="0"/>
                        </a:rPr>
                        <a:t>2C9,2C19,2D6</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0004"/>
                  </a:ext>
                </a:extLst>
              </a:tr>
              <a:tr h="5217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sz="1800" b="0" i="0" u="none" strike="noStrike" cap="none" normalizeH="0" baseline="0">
                          <a:ln>
                            <a:noFill/>
                          </a:ln>
                          <a:solidFill>
                            <a:schemeClr val="tx1"/>
                          </a:solidFill>
                          <a:effectLst/>
                          <a:latin typeface="Times New Roman" pitchFamily="18" charset="0"/>
                        </a:rPr>
                        <a:t>Paroxetine </a:t>
                      </a:r>
                      <a:r>
                        <a:rPr kumimoji="1" lang="en-US" sz="1600" b="0" i="0" u="none" strike="noStrike" cap="none" normalizeH="0" baseline="0">
                          <a:ln>
                            <a:noFill/>
                          </a:ln>
                          <a:solidFill>
                            <a:schemeClr val="tx1"/>
                          </a:solidFill>
                          <a:effectLst/>
                          <a:latin typeface="Times New Roman" pitchFamily="18" charset="0"/>
                        </a:rPr>
                        <a:t>(Paxil)</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sz="1600" b="0" i="0" u="none" strike="noStrike" cap="none" normalizeH="0" baseline="0">
                          <a:ln>
                            <a:noFill/>
                          </a:ln>
                          <a:solidFill>
                            <a:schemeClr val="tx1"/>
                          </a:solidFill>
                          <a:effectLst/>
                          <a:latin typeface="Times New Roman" pitchFamily="18" charset="0"/>
                        </a:rPr>
                        <a:t>20mg-60mg</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sz="1400" b="0" i="0" u="none" strike="noStrike" cap="none" normalizeH="0" baseline="0" dirty="0">
                          <a:ln>
                            <a:noFill/>
                          </a:ln>
                          <a:solidFill>
                            <a:schemeClr val="tx1"/>
                          </a:solidFill>
                          <a:effectLst/>
                          <a:latin typeface="Times New Roman" pitchFamily="18" charset="0"/>
                        </a:rPr>
                        <a:t>2D6(s), 2C9(m), 2C19(w) </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sz="1400" b="0" i="0" u="none" strike="noStrike" cap="none" normalizeH="0" baseline="0">
                          <a:ln>
                            <a:noFill/>
                          </a:ln>
                          <a:solidFill>
                            <a:schemeClr val="tx1"/>
                          </a:solidFill>
                          <a:effectLst/>
                          <a:latin typeface="Times New Roman" pitchFamily="18" charset="0"/>
                        </a:rPr>
                        <a:t>2D6</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5"/>
                  </a:ext>
                </a:extLst>
              </a:tr>
              <a:tr h="45077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sz="1800" b="0" i="0" u="none" strike="noStrike" cap="none" normalizeH="0" baseline="0">
                          <a:ln>
                            <a:noFill/>
                          </a:ln>
                          <a:solidFill>
                            <a:schemeClr val="tx1"/>
                          </a:solidFill>
                          <a:effectLst/>
                          <a:latin typeface="Times New Roman" pitchFamily="18" charset="0"/>
                        </a:rPr>
                        <a:t>Citalopram </a:t>
                      </a:r>
                      <a:r>
                        <a:rPr kumimoji="1" lang="en-US" sz="1600" b="0" i="0" u="none" strike="noStrike" cap="none" normalizeH="0" baseline="0">
                          <a:ln>
                            <a:noFill/>
                          </a:ln>
                          <a:solidFill>
                            <a:schemeClr val="tx1"/>
                          </a:solidFill>
                          <a:effectLst/>
                          <a:latin typeface="Times New Roman" pitchFamily="18" charset="0"/>
                        </a:rPr>
                        <a:t>(Celexa)</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sz="1600" b="0" i="0" u="none" strike="noStrike" cap="none" normalizeH="0" baseline="0" dirty="0">
                          <a:ln>
                            <a:noFill/>
                          </a:ln>
                          <a:solidFill>
                            <a:schemeClr val="tx1"/>
                          </a:solidFill>
                          <a:effectLst/>
                          <a:latin typeface="Times New Roman" pitchFamily="18" charset="0"/>
                        </a:rPr>
                        <a:t>20mg-40mg</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sz="1400" b="0" i="0" u="none" strike="noStrike" cap="none" normalizeH="0" baseline="0" dirty="0">
                          <a:ln>
                            <a:noFill/>
                          </a:ln>
                          <a:solidFill>
                            <a:schemeClr val="tx1"/>
                          </a:solidFill>
                          <a:effectLst/>
                          <a:latin typeface="Times New Roman" pitchFamily="18" charset="0"/>
                        </a:rPr>
                        <a:t>2D6(w)</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sz="1400" b="0" i="0" u="none" strike="noStrike" cap="none" normalizeH="0" baseline="0">
                          <a:ln>
                            <a:noFill/>
                          </a:ln>
                          <a:solidFill>
                            <a:schemeClr val="tx1"/>
                          </a:solidFill>
                          <a:effectLst/>
                          <a:latin typeface="Times New Roman" pitchFamily="18" charset="0"/>
                        </a:rPr>
                        <a:t>2C19,2D6</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0006"/>
                  </a:ext>
                </a:extLst>
              </a:tr>
              <a:tr h="45077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sz="1800" b="0" i="0" u="none" strike="noStrike" cap="none" normalizeH="0" baseline="0">
                          <a:ln>
                            <a:noFill/>
                          </a:ln>
                          <a:solidFill>
                            <a:schemeClr val="tx1"/>
                          </a:solidFill>
                          <a:effectLst/>
                          <a:latin typeface="Times New Roman" pitchFamily="18" charset="0"/>
                        </a:rPr>
                        <a:t>Escitalopram </a:t>
                      </a:r>
                      <a:r>
                        <a:rPr kumimoji="1" lang="en-US" sz="1600" b="0" i="0" u="none" strike="noStrike" cap="none" normalizeH="0" baseline="0">
                          <a:ln>
                            <a:noFill/>
                          </a:ln>
                          <a:solidFill>
                            <a:schemeClr val="tx1"/>
                          </a:solidFill>
                          <a:effectLst/>
                          <a:latin typeface="Times New Roman" pitchFamily="18" charset="0"/>
                        </a:rPr>
                        <a:t>(Lexapro)</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sz="1600" b="0" i="0" u="none" strike="noStrike" cap="none" normalizeH="0" baseline="0">
                          <a:ln>
                            <a:noFill/>
                          </a:ln>
                          <a:solidFill>
                            <a:schemeClr val="tx1"/>
                          </a:solidFill>
                          <a:effectLst/>
                          <a:latin typeface="Times New Roman" pitchFamily="18" charset="0"/>
                        </a:rPr>
                        <a:t>10mg-40mg</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sz="1400" b="0" i="0" u="none" strike="noStrike" cap="none" normalizeH="0" baseline="0" dirty="0">
                          <a:ln>
                            <a:noFill/>
                          </a:ln>
                          <a:solidFill>
                            <a:schemeClr val="tx1"/>
                          </a:solidFill>
                          <a:effectLst/>
                          <a:latin typeface="Times New Roman" pitchFamily="18" charset="0"/>
                        </a:rPr>
                        <a:t>2D6(w)</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sz="1400" b="0" i="0" u="none" strike="noStrike" cap="none" normalizeH="0" baseline="0" dirty="0">
                          <a:ln>
                            <a:noFill/>
                          </a:ln>
                          <a:solidFill>
                            <a:schemeClr val="tx1"/>
                          </a:solidFill>
                          <a:effectLst/>
                          <a:latin typeface="Times New Roman" pitchFamily="18" charset="0"/>
                        </a:rPr>
                        <a:t>2C19 ,2D6</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7"/>
                  </a:ext>
                </a:extLst>
              </a:tr>
              <a:tr h="45077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sz="1600" b="0" i="0" u="none" strike="noStrike" cap="none" normalizeH="0" baseline="0">
                          <a:ln>
                            <a:noFill/>
                          </a:ln>
                          <a:solidFill>
                            <a:schemeClr val="tx1"/>
                          </a:solidFill>
                          <a:effectLst/>
                          <a:latin typeface="Times New Roman" pitchFamily="18" charset="0"/>
                        </a:rPr>
                        <a:t>Duloxetine (Cymbalta)</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sz="1600" b="0" i="0" u="none" strike="noStrike" cap="none" normalizeH="0" baseline="0">
                          <a:ln>
                            <a:noFill/>
                          </a:ln>
                          <a:solidFill>
                            <a:schemeClr val="tx1"/>
                          </a:solidFill>
                          <a:effectLst/>
                          <a:latin typeface="Times New Roman" pitchFamily="18" charset="0"/>
                        </a:rPr>
                        <a:t>20mg-60 mg</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sz="1400" b="0" i="0" u="none" strike="noStrike" cap="none" normalizeH="0" baseline="0" dirty="0">
                          <a:ln>
                            <a:noFill/>
                          </a:ln>
                          <a:solidFill>
                            <a:schemeClr val="tx1"/>
                          </a:solidFill>
                          <a:effectLst/>
                          <a:latin typeface="Times New Roman" pitchFamily="18" charset="0"/>
                        </a:rPr>
                        <a:t>2D6(m)</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sz="1400" b="0" i="0" u="none" strike="noStrike" cap="none" normalizeH="0" baseline="0">
                          <a:ln>
                            <a:noFill/>
                          </a:ln>
                          <a:solidFill>
                            <a:schemeClr val="tx1"/>
                          </a:solidFill>
                          <a:effectLst/>
                          <a:latin typeface="Times New Roman" pitchFamily="18" charset="0"/>
                        </a:rPr>
                        <a:t>1A2, 2D6</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0008"/>
                  </a:ext>
                </a:extLst>
              </a:tr>
              <a:tr h="44758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sz="1600" b="0" i="0" u="none" strike="noStrike" cap="none" normalizeH="0" baseline="0">
                          <a:ln>
                            <a:noFill/>
                          </a:ln>
                          <a:solidFill>
                            <a:schemeClr val="tx1"/>
                          </a:solidFill>
                          <a:effectLst/>
                          <a:latin typeface="Times New Roman" pitchFamily="18" charset="0"/>
                        </a:rPr>
                        <a:t>Venlafaxine (Effexor)</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sz="1600" b="0" i="0" u="none" strike="noStrike" cap="none" normalizeH="0" baseline="0">
                          <a:ln>
                            <a:noFill/>
                          </a:ln>
                          <a:solidFill>
                            <a:schemeClr val="tx1"/>
                          </a:solidFill>
                          <a:effectLst/>
                          <a:latin typeface="Times New Roman" pitchFamily="18" charset="0"/>
                        </a:rPr>
                        <a:t>75mg-300mg</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sz="1400" b="0" i="0" u="none" strike="noStrike" cap="none" normalizeH="0" baseline="0" dirty="0">
                          <a:ln>
                            <a:noFill/>
                          </a:ln>
                          <a:solidFill>
                            <a:schemeClr val="tx1"/>
                          </a:solidFill>
                          <a:effectLst/>
                          <a:latin typeface="Times New Roman" pitchFamily="18" charset="0"/>
                        </a:rPr>
                        <a:t>2D6(w)</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sz="1400" b="0" i="0" u="none" strike="noStrike" cap="none" normalizeH="0" baseline="0">
                          <a:ln>
                            <a:noFill/>
                          </a:ln>
                          <a:solidFill>
                            <a:schemeClr val="tx1"/>
                          </a:solidFill>
                          <a:effectLst/>
                          <a:latin typeface="Times New Roman" pitchFamily="18" charset="0"/>
                        </a:rPr>
                        <a:t>2C19,2D6</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extLst>
                  <a:ext uri="{0D108BD9-81ED-4DB2-BD59-A6C34878D82A}">
                    <a16:rowId xmlns:a16="http://schemas.microsoft.com/office/drawing/2014/main" val="10009"/>
                  </a:ext>
                </a:extLst>
              </a:tr>
              <a:tr h="45237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sz="1600" b="0" i="0" u="none" strike="noStrike" cap="none" normalizeH="0" baseline="0" dirty="0" err="1">
                          <a:ln>
                            <a:noFill/>
                          </a:ln>
                          <a:solidFill>
                            <a:schemeClr val="tx1"/>
                          </a:solidFill>
                          <a:effectLst/>
                          <a:latin typeface="Times New Roman" pitchFamily="18" charset="0"/>
                        </a:rPr>
                        <a:t>Trazodone</a:t>
                      </a:r>
                      <a:r>
                        <a:rPr kumimoji="1" lang="en-US" sz="1600" b="0" i="0" u="none" strike="noStrike" cap="none" normalizeH="0" baseline="0" dirty="0">
                          <a:ln>
                            <a:noFill/>
                          </a:ln>
                          <a:solidFill>
                            <a:schemeClr val="tx1"/>
                          </a:solidFill>
                          <a:effectLst/>
                          <a:latin typeface="Times New Roman" pitchFamily="18" charset="0"/>
                        </a:rPr>
                        <a:t> (</a:t>
                      </a:r>
                      <a:r>
                        <a:rPr kumimoji="1" lang="en-US" sz="1600" b="0" i="0" u="none" strike="noStrike" cap="none" normalizeH="0" baseline="0" dirty="0" err="1">
                          <a:ln>
                            <a:noFill/>
                          </a:ln>
                          <a:solidFill>
                            <a:schemeClr val="tx1"/>
                          </a:solidFill>
                          <a:effectLst/>
                          <a:latin typeface="Times New Roman" pitchFamily="18" charset="0"/>
                        </a:rPr>
                        <a:t>Desyrel</a:t>
                      </a:r>
                      <a:r>
                        <a:rPr kumimoji="1" lang="en-US" sz="1600" b="0" i="0" u="none" strike="noStrike" cap="none" normalizeH="0" baseline="0" dirty="0">
                          <a:ln>
                            <a:noFill/>
                          </a:ln>
                          <a:solidFill>
                            <a:schemeClr val="tx1"/>
                          </a:solidFill>
                          <a:effectLst/>
                          <a:latin typeface="Times New Roman" pitchFamily="18" charset="0"/>
                        </a:rPr>
                        <a:t>)</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sz="1600" b="0" i="0" u="none" strike="noStrike" cap="none" normalizeH="0" baseline="0">
                          <a:ln>
                            <a:noFill/>
                          </a:ln>
                          <a:solidFill>
                            <a:schemeClr val="tx1"/>
                          </a:solidFill>
                          <a:effectLst/>
                          <a:latin typeface="Times New Roman" pitchFamily="18" charset="0"/>
                        </a:rPr>
                        <a:t>50mg-600mg</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sz="1400" b="0" i="0" u="none" strike="noStrike" cap="none" normalizeH="0" baseline="0" dirty="0">
                          <a:ln>
                            <a:noFill/>
                          </a:ln>
                          <a:solidFill>
                            <a:schemeClr val="tx1"/>
                          </a:solidFill>
                          <a:effectLst/>
                          <a:latin typeface="Times New Roman" pitchFamily="18" charset="0"/>
                        </a:rPr>
                        <a:t>-----</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en-US" sz="1400" b="0" i="0" u="none" strike="noStrike" cap="none" normalizeH="0" baseline="0" dirty="0">
                          <a:ln>
                            <a:noFill/>
                          </a:ln>
                          <a:solidFill>
                            <a:schemeClr val="tx1"/>
                          </a:solidFill>
                          <a:effectLst/>
                          <a:latin typeface="Times New Roman" pitchFamily="18" charset="0"/>
                        </a:rPr>
                        <a:t>3A4, 2D6</a:t>
                      </a:r>
                    </a:p>
                  </a:txBody>
                  <a:tcPr marL="121920" marR="12192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extLst>
                  <a:ext uri="{0D108BD9-81ED-4DB2-BD59-A6C34878D82A}">
                    <a16:rowId xmlns:a16="http://schemas.microsoft.com/office/drawing/2014/main" val="10010"/>
                  </a:ext>
                </a:extLst>
              </a:tr>
            </a:tbl>
          </a:graphicData>
        </a:graphic>
      </p:graphicFrame>
      <p:sp>
        <p:nvSpPr>
          <p:cNvPr id="83020" name="Slide Number Placeholder 1"/>
          <p:cNvSpPr>
            <a:spLocks noGrp="1"/>
          </p:cNvSpPr>
          <p:nvPr>
            <p:ph type="sldNum" sz="quarter" idx="12"/>
          </p:nvPr>
        </p:nvSpPr>
        <p:spPr>
          <a:noFill/>
        </p:spPr>
        <p:txBody>
          <a:bodyPr/>
          <a:lstStyle/>
          <a:p>
            <a:endParaRPr lang="en-US" dirty="0"/>
          </a:p>
        </p:txBody>
      </p:sp>
      <p:sp>
        <p:nvSpPr>
          <p:cNvPr id="2" name="TextBox 1"/>
          <p:cNvSpPr txBox="1"/>
          <p:nvPr/>
        </p:nvSpPr>
        <p:spPr>
          <a:xfrm>
            <a:off x="3860800" y="6403794"/>
            <a:ext cx="4849276" cy="307777"/>
          </a:xfrm>
          <a:prstGeom prst="rect">
            <a:avLst/>
          </a:prstGeom>
          <a:noFill/>
        </p:spPr>
        <p:txBody>
          <a:bodyPr wrap="none" rtlCol="0">
            <a:spAutoFit/>
          </a:bodyPr>
          <a:lstStyle/>
          <a:p>
            <a:r>
              <a:rPr lang="en-US" sz="1400" dirty="0"/>
              <a:t>(s)= strong inhibitor, (m)= moderate inhibitor, (w) weak inhibitor</a:t>
            </a:r>
          </a:p>
        </p:txBody>
      </p:sp>
    </p:spTree>
    <p:extLst>
      <p:ext uri="{BB962C8B-B14F-4D97-AF65-F5344CB8AC3E}">
        <p14:creationId xmlns:p14="http://schemas.microsoft.com/office/powerpoint/2010/main" val="274747436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Title 2"/>
          <p:cNvSpPr>
            <a:spLocks noGrp="1"/>
          </p:cNvSpPr>
          <p:nvPr>
            <p:ph type="title"/>
          </p:nvPr>
        </p:nvSpPr>
        <p:spPr/>
        <p:txBody>
          <a:bodyPr/>
          <a:lstStyle/>
          <a:p>
            <a:r>
              <a:rPr lang="en-US" dirty="0">
                <a:ea typeface="ＭＳ Ｐゴシック" pitchFamily="34" charset="-128"/>
              </a:rPr>
              <a:t>Clinical Concerns</a:t>
            </a:r>
          </a:p>
        </p:txBody>
      </p:sp>
      <p:sp>
        <p:nvSpPr>
          <p:cNvPr id="39939" name="Content Placeholder 3"/>
          <p:cNvSpPr>
            <a:spLocks noGrp="1"/>
          </p:cNvSpPr>
          <p:nvPr>
            <p:ph idx="1"/>
          </p:nvPr>
        </p:nvSpPr>
        <p:spPr>
          <a:xfrm>
            <a:off x="609600" y="1447800"/>
            <a:ext cx="10972800" cy="4191000"/>
          </a:xfrm>
        </p:spPr>
        <p:txBody>
          <a:bodyPr/>
          <a:lstStyle/>
          <a:p>
            <a:pPr>
              <a:defRPr/>
            </a:pPr>
            <a:r>
              <a:rPr lang="en-US" sz="2400" dirty="0">
                <a:ea typeface="+mn-ea"/>
                <a:cs typeface="+mn-cs"/>
              </a:rPr>
              <a:t>2D6 inhibitors can affect beta-blockers and potentiate fall in blood pressure and pulse (orthostasis)</a:t>
            </a:r>
          </a:p>
          <a:p>
            <a:pPr>
              <a:defRPr/>
            </a:pPr>
            <a:r>
              <a:rPr lang="en-US" sz="2400" dirty="0">
                <a:ea typeface="+mn-ea"/>
                <a:cs typeface="+mn-cs"/>
              </a:rPr>
              <a:t>Cigarette smokers may need higher doses of mirtazapine </a:t>
            </a:r>
            <a:r>
              <a:rPr lang="en-US" dirty="0"/>
              <a:t>through CYP 1A2 induction</a:t>
            </a:r>
            <a:endParaRPr lang="en-US" sz="2400" dirty="0">
              <a:ea typeface="+mn-ea"/>
              <a:cs typeface="+mn-cs"/>
            </a:endParaRPr>
          </a:p>
          <a:p>
            <a:pPr>
              <a:defRPr/>
            </a:pPr>
            <a:r>
              <a:rPr lang="en-US" sz="2400" dirty="0">
                <a:ea typeface="+mn-ea"/>
                <a:cs typeface="+mn-cs"/>
              </a:rPr>
              <a:t>Users of oral contraceptives may have more antidepressant side effects and need lower doses of many medications</a:t>
            </a:r>
          </a:p>
          <a:p>
            <a:pPr>
              <a:defRPr/>
            </a:pPr>
            <a:r>
              <a:rPr lang="en-US" sz="2400" dirty="0"/>
              <a:t>Antidepressants with CYP 2D6 inhibition may decrease effectiveness of Tamoxifen and Codeine (which are pro-drugs)</a:t>
            </a:r>
          </a:p>
          <a:p>
            <a:pPr lvl="1">
              <a:defRPr/>
            </a:pPr>
            <a:r>
              <a:rPr lang="en-US" sz="2000" dirty="0"/>
              <a:t> May want to consider alternatives such as venlafaxine and mirtazapine</a:t>
            </a:r>
            <a:endParaRPr lang="en-US" dirty="0">
              <a:ea typeface="+mn-ea"/>
              <a:cs typeface="+mn-cs"/>
            </a:endParaRPr>
          </a:p>
        </p:txBody>
      </p:sp>
      <p:sp>
        <p:nvSpPr>
          <p:cNvPr id="86019" name="Slide Number Placeholder 1"/>
          <p:cNvSpPr>
            <a:spLocks noGrp="1"/>
          </p:cNvSpPr>
          <p:nvPr>
            <p:ph type="sldNum" sz="quarter" idx="12"/>
          </p:nvPr>
        </p:nvSpPr>
        <p:spPr>
          <a:noFill/>
        </p:spPr>
        <p:txBody>
          <a:bodyPr/>
          <a:lstStyle/>
          <a:p>
            <a:endParaRPr lang="en-US"/>
          </a:p>
        </p:txBody>
      </p:sp>
    </p:spTree>
    <p:extLst>
      <p:ext uri="{BB962C8B-B14F-4D97-AF65-F5344CB8AC3E}">
        <p14:creationId xmlns:p14="http://schemas.microsoft.com/office/powerpoint/2010/main" val="228786324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 Concerns</a:t>
            </a:r>
          </a:p>
        </p:txBody>
      </p:sp>
      <p:sp>
        <p:nvSpPr>
          <p:cNvPr id="116738" name="Content Placeholder 2"/>
          <p:cNvSpPr>
            <a:spLocks noGrp="1"/>
          </p:cNvSpPr>
          <p:nvPr>
            <p:ph idx="1"/>
          </p:nvPr>
        </p:nvSpPr>
        <p:spPr/>
        <p:txBody>
          <a:bodyPr/>
          <a:lstStyle/>
          <a:p>
            <a:pPr>
              <a:defRPr/>
            </a:pPr>
            <a:r>
              <a:rPr lang="en-US" sz="2800" dirty="0"/>
              <a:t>Combining serotonergic and/or MAOI medications may cause Serotonin syndrome</a:t>
            </a:r>
          </a:p>
          <a:p>
            <a:pPr lvl="1">
              <a:defRPr/>
            </a:pPr>
            <a:r>
              <a:rPr lang="en-US" sz="2400" dirty="0"/>
              <a:t>E.g., SSRI, TCAs, venlafaxine, mirtazapine, </a:t>
            </a:r>
            <a:r>
              <a:rPr lang="en-US" sz="2400" dirty="0" err="1"/>
              <a:t>triptans</a:t>
            </a:r>
            <a:r>
              <a:rPr lang="en-US" sz="2400" dirty="0"/>
              <a:t>, linezolid, tramadol, meperidine</a:t>
            </a:r>
          </a:p>
          <a:p>
            <a:pPr>
              <a:defRPr/>
            </a:pPr>
            <a:r>
              <a:rPr lang="en-US" sz="2800" dirty="0">
                <a:solidFill>
                  <a:srgbClr val="000000"/>
                </a:solidFill>
              </a:rPr>
              <a:t>Citalopram FDA warning (8/23/2011)</a:t>
            </a:r>
          </a:p>
          <a:p>
            <a:pPr lvl="1">
              <a:defRPr/>
            </a:pPr>
            <a:r>
              <a:rPr lang="en-US" sz="2400" dirty="0">
                <a:solidFill>
                  <a:srgbClr val="000000"/>
                </a:solidFill>
              </a:rPr>
              <a:t>Citalopram should not be used in doses &gt;40mg </a:t>
            </a:r>
            <a:r>
              <a:rPr lang="en-US" sz="2400" dirty="0" err="1">
                <a:solidFill>
                  <a:srgbClr val="000000"/>
                </a:solidFill>
              </a:rPr>
              <a:t>qday</a:t>
            </a:r>
            <a:r>
              <a:rPr lang="en-US" sz="2400" dirty="0">
                <a:solidFill>
                  <a:srgbClr val="000000"/>
                </a:solidFill>
              </a:rPr>
              <a:t> due to concerns of QT prolongation</a:t>
            </a:r>
          </a:p>
          <a:p>
            <a:pPr lvl="1">
              <a:defRPr/>
            </a:pPr>
            <a:r>
              <a:rPr lang="en-US" sz="2400" dirty="0">
                <a:solidFill>
                  <a:srgbClr val="000000"/>
                </a:solidFill>
              </a:rPr>
              <a:t>Citalopram should not be used in doses &gt;20mg </a:t>
            </a:r>
            <a:r>
              <a:rPr lang="en-US" sz="2400" dirty="0" err="1">
                <a:solidFill>
                  <a:srgbClr val="000000"/>
                </a:solidFill>
              </a:rPr>
              <a:t>qday</a:t>
            </a:r>
            <a:r>
              <a:rPr lang="en-US" sz="2400" dirty="0">
                <a:solidFill>
                  <a:srgbClr val="000000"/>
                </a:solidFill>
              </a:rPr>
              <a:t> in patients with hepatic impairment, &gt;60 years of age, 2C19 or 2D6 poor metabolizers  </a:t>
            </a:r>
          </a:p>
          <a:p>
            <a:pPr marL="0" indent="0">
              <a:buFontTx/>
              <a:buNone/>
              <a:defRPr/>
            </a:pPr>
            <a:endParaRPr lang="en-US" dirty="0"/>
          </a:p>
        </p:txBody>
      </p:sp>
      <p:sp>
        <p:nvSpPr>
          <p:cNvPr id="88067" name="Slide Number Placeholder 3"/>
          <p:cNvSpPr>
            <a:spLocks noGrp="1"/>
          </p:cNvSpPr>
          <p:nvPr>
            <p:ph type="sldNum" sz="quarter" idx="12"/>
          </p:nvPr>
        </p:nvSpPr>
        <p:spPr>
          <a:noFill/>
        </p:spPr>
        <p:txBody>
          <a:bodyPr/>
          <a:lstStyle/>
          <a:p>
            <a:endParaRPr lang="en-US"/>
          </a:p>
        </p:txBody>
      </p:sp>
    </p:spTree>
    <p:extLst>
      <p:ext uri="{BB962C8B-B14F-4D97-AF65-F5344CB8AC3E}">
        <p14:creationId xmlns:p14="http://schemas.microsoft.com/office/powerpoint/2010/main" val="33005297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Rot="1" noChangeArrowheads="1"/>
          </p:cNvSpPr>
          <p:nvPr>
            <p:ph type="title"/>
          </p:nvPr>
        </p:nvSpPr>
        <p:spPr/>
        <p:txBody>
          <a:bodyPr/>
          <a:lstStyle/>
          <a:p>
            <a:pPr eaLnBrk="1" hangingPunct="1"/>
            <a:r>
              <a:rPr lang="en-US" dirty="0">
                <a:ea typeface="ＭＳ Ｐゴシック" pitchFamily="34" charset="-128"/>
              </a:rPr>
              <a:t>Depressive Disorders (DSM-5)</a:t>
            </a:r>
          </a:p>
        </p:txBody>
      </p:sp>
      <p:sp>
        <p:nvSpPr>
          <p:cNvPr id="86019" name="Rectangle 3"/>
          <p:cNvSpPr>
            <a:spLocks noGrp="1" noChangeArrowheads="1"/>
          </p:cNvSpPr>
          <p:nvPr>
            <p:ph idx="1"/>
          </p:nvPr>
        </p:nvSpPr>
        <p:spPr/>
        <p:txBody>
          <a:bodyPr/>
          <a:lstStyle/>
          <a:p>
            <a:pPr marL="365125" indent="-255588">
              <a:lnSpc>
                <a:spcPct val="90000"/>
              </a:lnSpc>
            </a:pPr>
            <a:r>
              <a:rPr lang="en-US" dirty="0">
                <a:ea typeface="ＭＳ Ｐゴシック" pitchFamily="34" charset="-128"/>
              </a:rPr>
              <a:t>Major Depressive Disorder</a:t>
            </a:r>
          </a:p>
          <a:p>
            <a:pPr marL="365125" indent="-255588">
              <a:lnSpc>
                <a:spcPct val="90000"/>
              </a:lnSpc>
            </a:pPr>
            <a:r>
              <a:rPr lang="en-US" dirty="0">
                <a:ea typeface="ＭＳ Ｐゴシック" pitchFamily="34" charset="-128"/>
              </a:rPr>
              <a:t>Persistent Depressive Disorder (Dysthymia)</a:t>
            </a:r>
            <a:endParaRPr lang="en-US" sz="1800" dirty="0">
              <a:ea typeface="ＭＳ Ｐゴシック" pitchFamily="34" charset="-128"/>
            </a:endParaRPr>
          </a:p>
          <a:p>
            <a:pPr marL="365125" indent="-255588">
              <a:lnSpc>
                <a:spcPct val="90000"/>
              </a:lnSpc>
            </a:pPr>
            <a:r>
              <a:rPr lang="en-US" dirty="0">
                <a:ea typeface="ＭＳ Ｐゴシック" pitchFamily="34" charset="-128"/>
              </a:rPr>
              <a:t>Adjustment disorder With depressed mood</a:t>
            </a:r>
          </a:p>
          <a:p>
            <a:pPr marL="365125" indent="-255588">
              <a:lnSpc>
                <a:spcPct val="90000"/>
              </a:lnSpc>
            </a:pPr>
            <a:r>
              <a:rPr lang="en-US" dirty="0">
                <a:ea typeface="ＭＳ Ｐゴシック" pitchFamily="34" charset="-128"/>
              </a:rPr>
              <a:t>Depressive Disorder Due to Another Medical Condition</a:t>
            </a:r>
          </a:p>
          <a:p>
            <a:pPr marL="365125" indent="-255588">
              <a:lnSpc>
                <a:spcPct val="90000"/>
              </a:lnSpc>
            </a:pPr>
            <a:r>
              <a:rPr lang="en-US" dirty="0">
                <a:ea typeface="ＭＳ Ｐゴシック" pitchFamily="34" charset="-128"/>
              </a:rPr>
              <a:t>Substance/Medication-Induced Depressive Disorder</a:t>
            </a:r>
          </a:p>
          <a:p>
            <a:pPr marL="365125" indent="-255588">
              <a:lnSpc>
                <a:spcPct val="90000"/>
              </a:lnSpc>
            </a:pPr>
            <a:r>
              <a:rPr lang="en-US" dirty="0">
                <a:ea typeface="ＭＳ Ｐゴシック" pitchFamily="34" charset="-128"/>
              </a:rPr>
              <a:t>Premenstrual Dysphoric Disorder</a:t>
            </a:r>
          </a:p>
        </p:txBody>
      </p:sp>
    </p:spTree>
    <p:extLst>
      <p:ext uri="{BB962C8B-B14F-4D97-AF65-F5344CB8AC3E}">
        <p14:creationId xmlns:p14="http://schemas.microsoft.com/office/powerpoint/2010/main" val="45013697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Title 2"/>
          <p:cNvSpPr>
            <a:spLocks noGrp="1"/>
          </p:cNvSpPr>
          <p:nvPr>
            <p:ph type="title"/>
          </p:nvPr>
        </p:nvSpPr>
        <p:spPr/>
        <p:txBody>
          <a:bodyPr/>
          <a:lstStyle/>
          <a:p>
            <a:r>
              <a:rPr lang="en-US" dirty="0">
                <a:ea typeface="ＭＳ Ｐゴシック" pitchFamily="34" charset="-128"/>
              </a:rPr>
              <a:t>General Principles</a:t>
            </a:r>
          </a:p>
        </p:txBody>
      </p:sp>
      <p:sp>
        <p:nvSpPr>
          <p:cNvPr id="39939" name="Content Placeholder 3"/>
          <p:cNvSpPr>
            <a:spLocks noGrp="1"/>
          </p:cNvSpPr>
          <p:nvPr>
            <p:ph idx="1"/>
          </p:nvPr>
        </p:nvSpPr>
        <p:spPr>
          <a:xfrm>
            <a:off x="609600" y="1447800"/>
            <a:ext cx="10972800" cy="4191000"/>
          </a:xfrm>
        </p:spPr>
        <p:txBody>
          <a:bodyPr/>
          <a:lstStyle/>
          <a:p>
            <a:pPr marL="609600" indent="-609600">
              <a:lnSpc>
                <a:spcPct val="80000"/>
              </a:lnSpc>
              <a:buFontTx/>
              <a:buAutoNum type="arabicPeriod"/>
            </a:pPr>
            <a:r>
              <a:rPr lang="en-US" sz="2800" dirty="0">
                <a:ea typeface="ＭＳ Ｐゴシック" pitchFamily="34" charset="-128"/>
              </a:rPr>
              <a:t>Know the drug interactions of the medications you use most often</a:t>
            </a:r>
          </a:p>
          <a:p>
            <a:pPr marL="609600" indent="-609600">
              <a:lnSpc>
                <a:spcPct val="80000"/>
              </a:lnSpc>
              <a:buFontTx/>
              <a:buAutoNum type="arabicPeriod"/>
            </a:pPr>
            <a:r>
              <a:rPr lang="en-US" sz="2800" dirty="0">
                <a:ea typeface="ＭＳ Ｐゴシック" pitchFamily="34" charset="-128"/>
              </a:rPr>
              <a:t>Look up drug interactions with any and all medicines </a:t>
            </a:r>
          </a:p>
          <a:p>
            <a:pPr marL="609600" indent="-609600">
              <a:lnSpc>
                <a:spcPct val="80000"/>
              </a:lnSpc>
              <a:buFontTx/>
              <a:buAutoNum type="arabicPeriod"/>
            </a:pPr>
            <a:r>
              <a:rPr lang="en-US" sz="2800" dirty="0">
                <a:ea typeface="ＭＳ Ｐゴシック" pitchFamily="34" charset="-128"/>
              </a:rPr>
              <a:t>Be careful of hidden inhibitors or inducers</a:t>
            </a:r>
          </a:p>
          <a:p>
            <a:pPr marL="1371600" lvl="2" indent="-457200">
              <a:lnSpc>
                <a:spcPct val="80000"/>
              </a:lnSpc>
            </a:pPr>
            <a:r>
              <a:rPr lang="en-US" sz="2400" dirty="0">
                <a:ea typeface="ＭＳ Ｐゴシック" pitchFamily="34" charset="-128"/>
              </a:rPr>
              <a:t>Grapefruit juice </a:t>
            </a:r>
          </a:p>
          <a:p>
            <a:pPr marL="1371600" lvl="2" indent="-457200">
              <a:lnSpc>
                <a:spcPct val="80000"/>
              </a:lnSpc>
            </a:pPr>
            <a:r>
              <a:rPr lang="en-US" sz="2400" dirty="0">
                <a:ea typeface="ＭＳ Ｐゴシック" pitchFamily="34" charset="-128"/>
              </a:rPr>
              <a:t>Cigarette smoking</a:t>
            </a:r>
          </a:p>
          <a:p>
            <a:pPr marL="1371600" lvl="2" indent="-457200">
              <a:lnSpc>
                <a:spcPct val="80000"/>
              </a:lnSpc>
            </a:pPr>
            <a:r>
              <a:rPr lang="en-US" sz="2400" dirty="0">
                <a:ea typeface="ＭＳ Ｐゴシック" pitchFamily="34" charset="-128"/>
              </a:rPr>
              <a:t>Oral contraceptive medications</a:t>
            </a:r>
          </a:p>
          <a:p>
            <a:pPr marL="1371600" lvl="2" indent="-457200">
              <a:lnSpc>
                <a:spcPct val="80000"/>
              </a:lnSpc>
            </a:pPr>
            <a:r>
              <a:rPr lang="en-US" sz="2400" dirty="0">
                <a:ea typeface="ＭＳ Ｐゴシック" pitchFamily="34" charset="-128"/>
              </a:rPr>
              <a:t>Herbal medicines</a:t>
            </a:r>
          </a:p>
          <a:p>
            <a:pPr>
              <a:defRPr/>
            </a:pPr>
            <a:endParaRPr lang="en-US" sz="2800" dirty="0">
              <a:ea typeface="+mn-ea"/>
              <a:cs typeface="+mn-cs"/>
            </a:endParaRPr>
          </a:p>
        </p:txBody>
      </p:sp>
      <p:sp>
        <p:nvSpPr>
          <p:cNvPr id="86019" name="Slide Number Placeholder 1"/>
          <p:cNvSpPr>
            <a:spLocks noGrp="1"/>
          </p:cNvSpPr>
          <p:nvPr>
            <p:ph type="sldNum" sz="quarter" idx="12"/>
          </p:nvPr>
        </p:nvSpPr>
        <p:spPr>
          <a:noFill/>
        </p:spPr>
        <p:txBody>
          <a:bodyPr/>
          <a:lstStyle/>
          <a:p>
            <a:endParaRPr lang="en-US"/>
          </a:p>
        </p:txBody>
      </p:sp>
    </p:spTree>
    <p:extLst>
      <p:ext uri="{BB962C8B-B14F-4D97-AF65-F5344CB8AC3E}">
        <p14:creationId xmlns:p14="http://schemas.microsoft.com/office/powerpoint/2010/main" val="94419238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2"/>
          <p:cNvSpPr>
            <a:spLocks noGrp="1" noChangeArrowheads="1"/>
          </p:cNvSpPr>
          <p:nvPr>
            <p:ph type="title"/>
          </p:nvPr>
        </p:nvSpPr>
        <p:spPr/>
        <p:txBody>
          <a:bodyPr/>
          <a:lstStyle/>
          <a:p>
            <a:r>
              <a:rPr lang="en-US">
                <a:ea typeface="ＭＳ Ｐゴシック" pitchFamily="34" charset="-128"/>
              </a:rPr>
              <a:t>Other adjunct agents</a:t>
            </a:r>
          </a:p>
        </p:txBody>
      </p:sp>
      <p:sp>
        <p:nvSpPr>
          <p:cNvPr id="91138" name="Rectangle 3"/>
          <p:cNvSpPr>
            <a:spLocks noGrp="1" noChangeArrowheads="1"/>
          </p:cNvSpPr>
          <p:nvPr>
            <p:ph idx="1"/>
          </p:nvPr>
        </p:nvSpPr>
        <p:spPr/>
        <p:txBody>
          <a:bodyPr/>
          <a:lstStyle/>
          <a:p>
            <a:r>
              <a:rPr lang="en-US" sz="2800" dirty="0" err="1">
                <a:ea typeface="ＭＳ Ｐゴシック" pitchFamily="34" charset="-128"/>
              </a:rPr>
              <a:t>Psychostimulants</a:t>
            </a:r>
            <a:r>
              <a:rPr lang="en-US" sz="2800" dirty="0">
                <a:ea typeface="ＭＳ Ｐゴシック" pitchFamily="34" charset="-128"/>
              </a:rPr>
              <a:t> can be helpful in </a:t>
            </a:r>
            <a:r>
              <a:rPr lang="en-US" sz="2800" dirty="0" err="1">
                <a:ea typeface="ＭＳ Ｐゴシック" pitchFamily="34" charset="-128"/>
              </a:rPr>
              <a:t>anergic</a:t>
            </a:r>
            <a:r>
              <a:rPr lang="en-US" sz="2800" dirty="0">
                <a:ea typeface="ＭＳ Ｐゴシック" pitchFamily="34" charset="-128"/>
              </a:rPr>
              <a:t>, depressed patients with cancer or organ transplants</a:t>
            </a:r>
          </a:p>
          <a:p>
            <a:r>
              <a:rPr lang="en-US" sz="2800" dirty="0">
                <a:ea typeface="ＭＳ Ｐゴシック" pitchFamily="34" charset="-128"/>
              </a:rPr>
              <a:t>Low dose atypical antipsychotic medications, particularly quetiapine and aripiprazole, may also be helpful </a:t>
            </a:r>
          </a:p>
          <a:p>
            <a:pPr lvl="1"/>
            <a:r>
              <a:rPr lang="en-US" sz="2400" dirty="0">
                <a:ea typeface="ＭＳ Ｐゴシック" pitchFamily="34" charset="-128"/>
              </a:rPr>
              <a:t>Augmentation</a:t>
            </a:r>
          </a:p>
          <a:p>
            <a:pPr lvl="1"/>
            <a:r>
              <a:rPr lang="en-US" sz="2400" dirty="0">
                <a:ea typeface="ＭＳ Ｐゴシック" pitchFamily="34" charset="-128"/>
              </a:rPr>
              <a:t>Sleep </a:t>
            </a:r>
          </a:p>
          <a:p>
            <a:pPr lvl="1"/>
            <a:r>
              <a:rPr lang="en-US" sz="2400" dirty="0">
                <a:ea typeface="ＭＳ Ｐゴシック" pitchFamily="34" charset="-128"/>
              </a:rPr>
              <a:t>Anxiety/Agitation</a:t>
            </a:r>
          </a:p>
          <a:p>
            <a:pPr lvl="1"/>
            <a:endParaRPr lang="en-US" dirty="0">
              <a:ea typeface="ＭＳ Ｐゴシック" pitchFamily="34" charset="-128"/>
            </a:endParaRPr>
          </a:p>
          <a:p>
            <a:endParaRPr lang="en-US" dirty="0">
              <a:ea typeface="ＭＳ Ｐゴシック" pitchFamily="34" charset="-128"/>
            </a:endParaRPr>
          </a:p>
        </p:txBody>
      </p:sp>
    </p:spTree>
    <p:extLst>
      <p:ext uri="{BB962C8B-B14F-4D97-AF65-F5344CB8AC3E}">
        <p14:creationId xmlns:p14="http://schemas.microsoft.com/office/powerpoint/2010/main" val="183168456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2"/>
          <p:cNvSpPr>
            <a:spLocks noGrp="1" noChangeArrowheads="1"/>
          </p:cNvSpPr>
          <p:nvPr>
            <p:ph type="title"/>
          </p:nvPr>
        </p:nvSpPr>
        <p:spPr>
          <a:xfrm>
            <a:off x="609600" y="304800"/>
            <a:ext cx="10972800" cy="1143000"/>
          </a:xfrm>
        </p:spPr>
        <p:txBody>
          <a:bodyPr/>
          <a:lstStyle/>
          <a:p>
            <a:r>
              <a:rPr lang="en-US" dirty="0">
                <a:ea typeface="ＭＳ Ｐゴシック" pitchFamily="34" charset="-128"/>
              </a:rPr>
              <a:t>In Transplant and Cancer Populations</a:t>
            </a:r>
          </a:p>
        </p:txBody>
      </p:sp>
      <p:sp>
        <p:nvSpPr>
          <p:cNvPr id="91138" name="Rectangle 3"/>
          <p:cNvSpPr>
            <a:spLocks noGrp="1" noChangeArrowheads="1"/>
          </p:cNvSpPr>
          <p:nvPr>
            <p:ph idx="1"/>
          </p:nvPr>
        </p:nvSpPr>
        <p:spPr/>
        <p:txBody>
          <a:bodyPr/>
          <a:lstStyle/>
          <a:p>
            <a:pPr marL="365125" indent="-255588"/>
            <a:r>
              <a:rPr lang="en-US" sz="2800" dirty="0">
                <a:ea typeface="ＭＳ Ｐゴシック" pitchFamily="34" charset="-128"/>
              </a:rPr>
              <a:t>Antidepressants can be helpful: be careful of metabolism and the organ affected by the transplant or cancer</a:t>
            </a:r>
          </a:p>
          <a:p>
            <a:pPr marL="365125" indent="-255588"/>
            <a:r>
              <a:rPr lang="en-US" sz="2800" dirty="0" err="1">
                <a:ea typeface="ＭＳ Ｐゴシック" pitchFamily="34" charset="-128"/>
              </a:rPr>
              <a:t>Psychostimulants</a:t>
            </a:r>
            <a:r>
              <a:rPr lang="en-US" sz="2800" dirty="0">
                <a:ea typeface="ＭＳ Ｐゴシック" pitchFamily="34" charset="-128"/>
              </a:rPr>
              <a:t> can be safe and effective</a:t>
            </a:r>
          </a:p>
          <a:p>
            <a:pPr marL="365125" indent="-255588"/>
            <a:r>
              <a:rPr lang="en-US" sz="2800" dirty="0">
                <a:ea typeface="ＭＳ Ｐゴシック" pitchFamily="34" charset="-128"/>
              </a:rPr>
              <a:t>Cognitive behavioral therapy can be helpful for depression and anxiety</a:t>
            </a:r>
          </a:p>
          <a:p>
            <a:pPr lvl="1"/>
            <a:endParaRPr lang="en-US" dirty="0">
              <a:ea typeface="ＭＳ Ｐゴシック" pitchFamily="34" charset="-128"/>
            </a:endParaRPr>
          </a:p>
          <a:p>
            <a:endParaRPr lang="en-US" dirty="0">
              <a:ea typeface="ＭＳ Ｐゴシック" pitchFamily="34" charset="-128"/>
            </a:endParaRPr>
          </a:p>
        </p:txBody>
      </p:sp>
    </p:spTree>
    <p:extLst>
      <p:ext uri="{BB962C8B-B14F-4D97-AF65-F5344CB8AC3E}">
        <p14:creationId xmlns:p14="http://schemas.microsoft.com/office/powerpoint/2010/main" val="19095943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 Chronic Kidney Disease</a:t>
            </a:r>
          </a:p>
        </p:txBody>
      </p:sp>
      <p:sp>
        <p:nvSpPr>
          <p:cNvPr id="3" name="Content Placeholder 2"/>
          <p:cNvSpPr>
            <a:spLocks noGrp="1"/>
          </p:cNvSpPr>
          <p:nvPr>
            <p:ph idx="1"/>
          </p:nvPr>
        </p:nvSpPr>
        <p:spPr/>
        <p:txBody>
          <a:bodyPr/>
          <a:lstStyle/>
          <a:p>
            <a:r>
              <a:rPr lang="en-US" dirty="0"/>
              <a:t>SSRI: Sertraline considered to have least dependence on renal function</a:t>
            </a:r>
          </a:p>
          <a:p>
            <a:r>
              <a:rPr lang="en-US" dirty="0"/>
              <a:t>Bupropion: decrease dose – authorities advise caution as increased levels may produce seizure</a:t>
            </a:r>
          </a:p>
          <a:p>
            <a:r>
              <a:rPr lang="en-US" dirty="0"/>
              <a:t>Mirtazapine: decrease dose - 75% excreted unchanged in urine</a:t>
            </a:r>
          </a:p>
          <a:p>
            <a:r>
              <a:rPr lang="en-US" dirty="0"/>
              <a:t>SNRI: Venlafaxine may require dose reduction in renal impairment or dialysis</a:t>
            </a:r>
          </a:p>
          <a:p>
            <a:pPr lvl="1"/>
            <a:r>
              <a:rPr lang="en-US" sz="2400" dirty="0"/>
              <a:t>Duloxetine contraindicated in severe renal disease: active metabolite may accumulate and produce confusion</a:t>
            </a:r>
          </a:p>
          <a:p>
            <a:pPr lvl="1"/>
            <a:endParaRPr lang="en-US" dirty="0"/>
          </a:p>
          <a:p>
            <a:endParaRPr lang="en-US" dirty="0"/>
          </a:p>
        </p:txBody>
      </p:sp>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43</a:t>
            </a:fld>
            <a:endParaRPr lang="en-US" dirty="0"/>
          </a:p>
        </p:txBody>
      </p:sp>
    </p:spTree>
    <p:extLst>
      <p:ext uri="{BB962C8B-B14F-4D97-AF65-F5344CB8AC3E}">
        <p14:creationId xmlns:p14="http://schemas.microsoft.com/office/powerpoint/2010/main" val="425814834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2"/>
          <p:cNvSpPr>
            <a:spLocks noGrp="1" noChangeArrowheads="1"/>
          </p:cNvSpPr>
          <p:nvPr>
            <p:ph type="title"/>
          </p:nvPr>
        </p:nvSpPr>
        <p:spPr>
          <a:xfrm>
            <a:off x="609600" y="304800"/>
            <a:ext cx="10972800" cy="914400"/>
          </a:xfrm>
        </p:spPr>
        <p:txBody>
          <a:bodyPr/>
          <a:lstStyle/>
          <a:p>
            <a:r>
              <a:rPr lang="en-US" dirty="0">
                <a:ea typeface="ＭＳ Ｐゴシック" pitchFamily="34" charset="-128"/>
              </a:rPr>
              <a:t>In Heart Disease</a:t>
            </a:r>
          </a:p>
        </p:txBody>
      </p:sp>
      <p:sp>
        <p:nvSpPr>
          <p:cNvPr id="91138" name="Rectangle 3"/>
          <p:cNvSpPr>
            <a:spLocks noGrp="1" noChangeArrowheads="1"/>
          </p:cNvSpPr>
          <p:nvPr>
            <p:ph idx="1"/>
          </p:nvPr>
        </p:nvSpPr>
        <p:spPr>
          <a:xfrm>
            <a:off x="609600" y="1209339"/>
            <a:ext cx="10972800" cy="5562600"/>
          </a:xfrm>
        </p:spPr>
        <p:txBody>
          <a:bodyPr/>
          <a:lstStyle/>
          <a:p>
            <a:pPr marL="0" indent="4763">
              <a:defRPr/>
            </a:pPr>
            <a:r>
              <a:rPr lang="en-US" sz="2000" b="1" dirty="0"/>
              <a:t>  SADHART:  </a:t>
            </a:r>
            <a:r>
              <a:rPr lang="en-US" sz="2000" dirty="0"/>
              <a:t>Sertraline appeared safe on cardiac parameters and effective in treating depression</a:t>
            </a:r>
          </a:p>
          <a:p>
            <a:pPr lvl="1">
              <a:lnSpc>
                <a:spcPct val="80000"/>
              </a:lnSpc>
              <a:defRPr/>
            </a:pPr>
            <a:r>
              <a:rPr lang="en-US" dirty="0"/>
              <a:t>Not powered to detect morbidity or mortality.</a:t>
            </a:r>
          </a:p>
          <a:p>
            <a:pPr lvl="1">
              <a:lnSpc>
                <a:spcPct val="80000"/>
              </a:lnSpc>
              <a:defRPr/>
            </a:pPr>
            <a:r>
              <a:rPr lang="en-US" dirty="0"/>
              <a:t>Secondary analysis show some advantage in subgroup with recurrent depression.</a:t>
            </a:r>
          </a:p>
          <a:p>
            <a:pPr lvl="1">
              <a:lnSpc>
                <a:spcPct val="80000"/>
              </a:lnSpc>
              <a:defRPr/>
            </a:pPr>
            <a:r>
              <a:rPr lang="en-US" dirty="0" err="1"/>
              <a:t>Subanalysis</a:t>
            </a:r>
            <a:r>
              <a:rPr lang="en-US" dirty="0"/>
              <a:t> of SADHART data suggested that onset of depression before ACS, </a:t>
            </a:r>
            <a:r>
              <a:rPr lang="en-US" dirty="0" err="1"/>
              <a:t>hx</a:t>
            </a:r>
            <a:r>
              <a:rPr lang="en-US" dirty="0"/>
              <a:t> of MDD, baseline severity predicted sertraline response.</a:t>
            </a:r>
            <a:br>
              <a:rPr lang="en-US" dirty="0"/>
            </a:br>
            <a:r>
              <a:rPr lang="en-US" sz="1800" dirty="0"/>
              <a:t>(Glassman et al, 2002)(Joynt &amp; O’Connor, 2005)</a:t>
            </a:r>
            <a:endParaRPr lang="en-US" dirty="0"/>
          </a:p>
          <a:p>
            <a:pPr lvl="1">
              <a:lnSpc>
                <a:spcPct val="80000"/>
              </a:lnSpc>
              <a:defRPr/>
            </a:pPr>
            <a:endParaRPr lang="en-US" sz="1200" dirty="0"/>
          </a:p>
          <a:p>
            <a:pPr>
              <a:lnSpc>
                <a:spcPct val="80000"/>
              </a:lnSpc>
              <a:defRPr/>
            </a:pPr>
            <a:r>
              <a:rPr lang="en-US" sz="2000" b="1" dirty="0"/>
              <a:t>CREATE:  </a:t>
            </a:r>
            <a:r>
              <a:rPr lang="en-US" sz="2000" dirty="0"/>
              <a:t>Citalopram effective in treating depression in cardiac patients</a:t>
            </a:r>
          </a:p>
          <a:p>
            <a:pPr lvl="1">
              <a:lnSpc>
                <a:spcPct val="80000"/>
              </a:lnSpc>
              <a:defRPr/>
            </a:pPr>
            <a:r>
              <a:rPr lang="en-US" dirty="0"/>
              <a:t>Interpersonal therapy not superior to placebo.</a:t>
            </a:r>
          </a:p>
          <a:p>
            <a:pPr lvl="1">
              <a:lnSpc>
                <a:spcPct val="80000"/>
              </a:lnSpc>
              <a:defRPr/>
            </a:pPr>
            <a:r>
              <a:rPr lang="en-US" dirty="0"/>
              <a:t>Not designed to test effects on cardiac outcomes, mortality.</a:t>
            </a:r>
            <a:br>
              <a:rPr lang="en-US" dirty="0"/>
            </a:br>
            <a:r>
              <a:rPr lang="en-US" sz="1800" dirty="0"/>
              <a:t>(CREATE, 2007)</a:t>
            </a:r>
            <a:endParaRPr lang="en-US" dirty="0"/>
          </a:p>
          <a:p>
            <a:pPr lvl="1">
              <a:lnSpc>
                <a:spcPct val="80000"/>
              </a:lnSpc>
              <a:defRPr/>
            </a:pPr>
            <a:endParaRPr lang="en-US" sz="1200" dirty="0"/>
          </a:p>
          <a:p>
            <a:pPr>
              <a:lnSpc>
                <a:spcPct val="80000"/>
              </a:lnSpc>
              <a:defRPr/>
            </a:pPr>
            <a:r>
              <a:rPr lang="en-US" sz="2000" b="1" dirty="0"/>
              <a:t>ENRICHD:  </a:t>
            </a:r>
            <a:r>
              <a:rPr lang="en-US" sz="2000" dirty="0"/>
              <a:t>CBT reduced depression modestly at 6 months, but did not reduce mortality</a:t>
            </a:r>
          </a:p>
          <a:p>
            <a:pPr>
              <a:lnSpc>
                <a:spcPct val="80000"/>
              </a:lnSpc>
              <a:buNone/>
              <a:defRPr/>
            </a:pPr>
            <a:r>
              <a:rPr lang="en-US" sz="2000" dirty="0"/>
              <a:t>      - No benefit of CBT at 30 months.</a:t>
            </a:r>
            <a:br>
              <a:rPr lang="en-US" sz="2000" dirty="0"/>
            </a:br>
            <a:r>
              <a:rPr lang="en-US" sz="2000" dirty="0"/>
              <a:t>  - </a:t>
            </a:r>
            <a:r>
              <a:rPr lang="en-US" sz="1800" dirty="0"/>
              <a:t>(ENRICHD, 2003)</a:t>
            </a:r>
            <a:endParaRPr lang="en-US" sz="2000" dirty="0"/>
          </a:p>
          <a:p>
            <a:pPr>
              <a:lnSpc>
                <a:spcPct val="80000"/>
              </a:lnSpc>
              <a:buNone/>
              <a:defRPr/>
            </a:pPr>
            <a:endParaRPr lang="en-US" sz="1200" dirty="0"/>
          </a:p>
          <a:p>
            <a:pPr>
              <a:lnSpc>
                <a:spcPct val="80000"/>
              </a:lnSpc>
              <a:defRPr/>
            </a:pPr>
            <a:r>
              <a:rPr lang="en-US" sz="2000" b="1" dirty="0"/>
              <a:t>MIND-IT:  </a:t>
            </a:r>
            <a:r>
              <a:rPr lang="en-US" sz="2000" dirty="0"/>
              <a:t>Mirtazapine safe for post-MI depression, and showed efficacy vs placebo on  some primary and secondary outcome measures at 24 weeks.</a:t>
            </a:r>
            <a:br>
              <a:rPr lang="en-US" sz="2000" dirty="0"/>
            </a:br>
            <a:r>
              <a:rPr lang="en-US" sz="2000" dirty="0"/>
              <a:t>- Tricyclic and heterocyclic anti-depressants are not considered safe post-MI</a:t>
            </a:r>
            <a:br>
              <a:rPr lang="en-US" sz="2000" dirty="0"/>
            </a:br>
            <a:r>
              <a:rPr lang="en-US" sz="1800" dirty="0"/>
              <a:t>(van den Brink RH, et. al 2002)</a:t>
            </a:r>
            <a:endParaRPr lang="en-US" sz="2000" dirty="0"/>
          </a:p>
          <a:p>
            <a:endParaRPr lang="en-US" dirty="0">
              <a:ea typeface="ＭＳ Ｐゴシック" pitchFamily="34" charset="-128"/>
            </a:endParaRPr>
          </a:p>
        </p:txBody>
      </p:sp>
    </p:spTree>
    <p:extLst>
      <p:ext uri="{BB962C8B-B14F-4D97-AF65-F5344CB8AC3E}">
        <p14:creationId xmlns:p14="http://schemas.microsoft.com/office/powerpoint/2010/main" val="316971616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2"/>
          <p:cNvSpPr>
            <a:spLocks noGrp="1" noChangeArrowheads="1"/>
          </p:cNvSpPr>
          <p:nvPr>
            <p:ph type="title"/>
          </p:nvPr>
        </p:nvSpPr>
        <p:spPr>
          <a:xfrm>
            <a:off x="609600" y="304800"/>
            <a:ext cx="10972800" cy="1143000"/>
          </a:xfrm>
        </p:spPr>
        <p:txBody>
          <a:bodyPr/>
          <a:lstStyle/>
          <a:p>
            <a:r>
              <a:rPr lang="en-US" dirty="0">
                <a:ea typeface="ＭＳ Ｐゴシック" pitchFamily="34" charset="-128"/>
              </a:rPr>
              <a:t>In Primary Care Populations</a:t>
            </a:r>
          </a:p>
        </p:txBody>
      </p:sp>
      <p:sp>
        <p:nvSpPr>
          <p:cNvPr id="91138" name="Rectangle 3"/>
          <p:cNvSpPr>
            <a:spLocks noGrp="1" noChangeArrowheads="1"/>
          </p:cNvSpPr>
          <p:nvPr>
            <p:ph idx="1"/>
          </p:nvPr>
        </p:nvSpPr>
        <p:spPr>
          <a:xfrm>
            <a:off x="508000" y="1447800"/>
            <a:ext cx="10972800" cy="5105400"/>
          </a:xfrm>
        </p:spPr>
        <p:txBody>
          <a:bodyPr/>
          <a:lstStyle/>
          <a:p>
            <a:pPr marL="365125" indent="-255588">
              <a:defRPr/>
            </a:pPr>
            <a:r>
              <a:rPr lang="en-US" sz="2800" dirty="0"/>
              <a:t>STAR*D: Protocol for treating treatment-refractory patients with medical and psychiatric co-morbidities</a:t>
            </a:r>
          </a:p>
          <a:p>
            <a:pPr marL="763588" lvl="1" indent="-255588">
              <a:defRPr/>
            </a:pPr>
            <a:r>
              <a:rPr lang="en-US" sz="2400" dirty="0"/>
              <a:t>Modest effects starting with citalopram and moving to adjunct medications or changing medications</a:t>
            </a:r>
          </a:p>
          <a:p>
            <a:pPr marL="620713" lvl="1">
              <a:defRPr/>
            </a:pPr>
            <a:endParaRPr lang="en-US" dirty="0"/>
          </a:p>
          <a:p>
            <a:pPr marL="365125" indent="-255588">
              <a:defRPr/>
            </a:pPr>
            <a:r>
              <a:rPr lang="en-US" sz="2800" dirty="0"/>
              <a:t>Collaborative Care / Integrated Models</a:t>
            </a:r>
          </a:p>
          <a:p>
            <a:pPr marL="763588" lvl="1" indent="-255588">
              <a:defRPr/>
            </a:pPr>
            <a:r>
              <a:rPr lang="en-US" sz="2400" dirty="0"/>
              <a:t>PCP, Depression care manager, consulting psychiatrist working together</a:t>
            </a:r>
          </a:p>
        </p:txBody>
      </p:sp>
    </p:spTree>
    <p:extLst>
      <p:ext uri="{BB962C8B-B14F-4D97-AF65-F5344CB8AC3E}">
        <p14:creationId xmlns:p14="http://schemas.microsoft.com/office/powerpoint/2010/main" val="243935594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Rectangle 4"/>
          <p:cNvSpPr>
            <a:spLocks noGrp="1" noChangeArrowheads="1"/>
          </p:cNvSpPr>
          <p:nvPr>
            <p:ph type="ctrTitle"/>
          </p:nvPr>
        </p:nvSpPr>
        <p:spPr>
          <a:xfrm>
            <a:off x="451262" y="3124200"/>
            <a:ext cx="11329060" cy="1143000"/>
          </a:xfrm>
        </p:spPr>
        <p:txBody>
          <a:bodyPr>
            <a:normAutofit fontScale="90000"/>
          </a:bodyPr>
          <a:lstStyle/>
          <a:p>
            <a:br>
              <a:rPr lang="en-US" sz="4000" dirty="0">
                <a:ea typeface="ＭＳ Ｐゴシック" pitchFamily="34" charset="-128"/>
              </a:rPr>
            </a:br>
            <a:r>
              <a:rPr lang="en-US" dirty="0">
                <a:ea typeface="ＭＳ Ｐゴシック" pitchFamily="34" charset="-128"/>
              </a:rPr>
              <a:t>Treatment Resistance Factors </a:t>
            </a:r>
            <a:br>
              <a:rPr lang="en-US" sz="4000" dirty="0">
                <a:ea typeface="ＭＳ Ｐゴシック" pitchFamily="34" charset="-128"/>
              </a:rPr>
            </a:br>
            <a:r>
              <a:rPr lang="en-US" sz="4000" dirty="0">
                <a:ea typeface="ＭＳ Ｐゴシック" pitchFamily="34" charset="-128"/>
              </a:rPr>
              <a:t> </a:t>
            </a:r>
            <a:br>
              <a:rPr lang="en-US" sz="1800" dirty="0">
                <a:ea typeface="ＭＳ Ｐゴシック" pitchFamily="34" charset="-128"/>
              </a:rPr>
            </a:br>
            <a:endParaRPr lang="en-US" sz="1800" dirty="0">
              <a:ea typeface="ＭＳ Ｐゴシック" pitchFamily="34" charset="-128"/>
            </a:endParaRPr>
          </a:p>
        </p:txBody>
      </p:sp>
    </p:spTree>
    <p:extLst>
      <p:ext uri="{BB962C8B-B14F-4D97-AF65-F5344CB8AC3E}">
        <p14:creationId xmlns:p14="http://schemas.microsoft.com/office/powerpoint/2010/main" val="163315555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3"/>
          <p:cNvSpPr>
            <a:spLocks noGrp="1" noChangeArrowheads="1"/>
          </p:cNvSpPr>
          <p:nvPr>
            <p:ph idx="1"/>
          </p:nvPr>
        </p:nvSpPr>
        <p:spPr/>
        <p:txBody>
          <a:bodyPr/>
          <a:lstStyle/>
          <a:p>
            <a:pPr marL="565150" indent="-457200">
              <a:lnSpc>
                <a:spcPct val="80000"/>
              </a:lnSpc>
              <a:buNone/>
            </a:pPr>
            <a:r>
              <a:rPr lang="en-US" sz="2800" dirty="0">
                <a:ea typeface="ＭＳ Ｐゴシック" pitchFamily="34" charset="-128"/>
              </a:rPr>
              <a:t>Up to 50% of patients stop antidepressants </a:t>
            </a:r>
          </a:p>
          <a:p>
            <a:pPr marL="565150" indent="-457200">
              <a:lnSpc>
                <a:spcPct val="80000"/>
              </a:lnSpc>
              <a:buNone/>
            </a:pPr>
            <a:r>
              <a:rPr lang="en-US" sz="2800" dirty="0">
                <a:ea typeface="ＭＳ Ｐゴシック" pitchFamily="34" charset="-128"/>
              </a:rPr>
              <a:t>within three months </a:t>
            </a:r>
            <a:br>
              <a:rPr lang="en-US" sz="2800" dirty="0">
                <a:ea typeface="ＭＳ Ｐゴシック" pitchFamily="34" charset="-128"/>
              </a:rPr>
            </a:br>
            <a:endParaRPr lang="en-US" sz="2800" dirty="0">
              <a:ea typeface="ＭＳ Ｐゴシック" pitchFamily="34" charset="-128"/>
            </a:endParaRPr>
          </a:p>
        </p:txBody>
      </p:sp>
      <p:sp>
        <p:nvSpPr>
          <p:cNvPr id="4" name="Rectangle 3"/>
          <p:cNvSpPr/>
          <p:nvPr/>
        </p:nvSpPr>
        <p:spPr>
          <a:xfrm>
            <a:off x="4101829" y="6127753"/>
            <a:ext cx="3988341" cy="341632"/>
          </a:xfrm>
          <a:prstGeom prst="rect">
            <a:avLst/>
          </a:prstGeom>
        </p:spPr>
        <p:txBody>
          <a:bodyPr wrap="square">
            <a:spAutoFit/>
          </a:bodyPr>
          <a:lstStyle/>
          <a:p>
            <a:pPr algn="r">
              <a:lnSpc>
                <a:spcPct val="90000"/>
              </a:lnSpc>
            </a:pPr>
            <a:r>
              <a:rPr lang="en-US" dirty="0"/>
              <a:t>(Simon,1993; Lin,1995; </a:t>
            </a:r>
            <a:r>
              <a:rPr lang="en-US" dirty="0" err="1"/>
              <a:t>Sansone</a:t>
            </a:r>
            <a:r>
              <a:rPr lang="en-US" dirty="0"/>
              <a:t>, 2012)</a:t>
            </a:r>
          </a:p>
        </p:txBody>
      </p:sp>
    </p:spTree>
    <p:extLst>
      <p:ext uri="{BB962C8B-B14F-4D97-AF65-F5344CB8AC3E}">
        <p14:creationId xmlns:p14="http://schemas.microsoft.com/office/powerpoint/2010/main" val="78902316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2"/>
          <p:cNvSpPr>
            <a:spLocks noGrp="1" noChangeArrowheads="1"/>
          </p:cNvSpPr>
          <p:nvPr>
            <p:ph type="title"/>
          </p:nvPr>
        </p:nvSpPr>
        <p:spPr>
          <a:xfrm>
            <a:off x="609600" y="381000"/>
            <a:ext cx="10972800" cy="1143000"/>
          </a:xfrm>
        </p:spPr>
        <p:txBody>
          <a:bodyPr/>
          <a:lstStyle/>
          <a:p>
            <a:r>
              <a:rPr lang="en-US" dirty="0"/>
              <a:t>The Following Messages Improved Medication Compliance in the First Month</a:t>
            </a:r>
            <a:endParaRPr lang="en-US" dirty="0">
              <a:ea typeface="ＭＳ Ｐゴシック" pitchFamily="34" charset="-128"/>
            </a:endParaRPr>
          </a:p>
        </p:txBody>
      </p:sp>
      <p:sp>
        <p:nvSpPr>
          <p:cNvPr id="105474" name="Rectangle 3"/>
          <p:cNvSpPr>
            <a:spLocks noGrp="1" noChangeArrowheads="1"/>
          </p:cNvSpPr>
          <p:nvPr>
            <p:ph idx="1"/>
          </p:nvPr>
        </p:nvSpPr>
        <p:spPr>
          <a:xfrm>
            <a:off x="609600" y="1947553"/>
            <a:ext cx="10972800" cy="4178611"/>
          </a:xfrm>
        </p:spPr>
        <p:txBody>
          <a:bodyPr/>
          <a:lstStyle/>
          <a:p>
            <a:pPr marL="565150" indent="-457200">
              <a:lnSpc>
                <a:spcPct val="80000"/>
              </a:lnSpc>
              <a:buFontTx/>
              <a:buAutoNum type="arabicPeriod"/>
            </a:pPr>
            <a:r>
              <a:rPr lang="en-US" dirty="0">
                <a:ea typeface="ＭＳ Ｐゴシック" pitchFamily="34" charset="-128"/>
              </a:rPr>
              <a:t>Take the medication daily</a:t>
            </a:r>
          </a:p>
          <a:p>
            <a:pPr marL="565150" indent="-457200">
              <a:lnSpc>
                <a:spcPct val="80000"/>
              </a:lnSpc>
              <a:buFontTx/>
              <a:buAutoNum type="arabicPeriod"/>
            </a:pPr>
            <a:r>
              <a:rPr lang="en-US" dirty="0">
                <a:ea typeface="ＭＳ Ｐゴシック" pitchFamily="34" charset="-128"/>
              </a:rPr>
              <a:t>Antidepressants must be taken for 2 to 4 weeks for a noticeable effect</a:t>
            </a:r>
          </a:p>
          <a:p>
            <a:pPr marL="565150" indent="-457200">
              <a:lnSpc>
                <a:spcPct val="80000"/>
              </a:lnSpc>
              <a:buFontTx/>
              <a:buAutoNum type="arabicPeriod"/>
            </a:pPr>
            <a:r>
              <a:rPr lang="en-US" dirty="0">
                <a:ea typeface="ＭＳ Ｐゴシック" pitchFamily="34" charset="-128"/>
              </a:rPr>
              <a:t>Continue to take medicine even if feeling better</a:t>
            </a:r>
          </a:p>
          <a:p>
            <a:pPr marL="565150" indent="-457200">
              <a:lnSpc>
                <a:spcPct val="80000"/>
              </a:lnSpc>
              <a:buFontTx/>
              <a:buAutoNum type="arabicPeriod"/>
            </a:pPr>
            <a:r>
              <a:rPr lang="en-US" dirty="0">
                <a:ea typeface="ＭＳ Ｐゴシック" pitchFamily="34" charset="-128"/>
              </a:rPr>
              <a:t>Do not stop taking antidepressant without checking with the physician</a:t>
            </a:r>
          </a:p>
          <a:p>
            <a:pPr marL="565150" indent="-457200">
              <a:lnSpc>
                <a:spcPct val="80000"/>
              </a:lnSpc>
              <a:buFontTx/>
              <a:buAutoNum type="arabicPeriod"/>
            </a:pPr>
            <a:r>
              <a:rPr lang="en-US" dirty="0">
                <a:ea typeface="ＭＳ Ｐゴシック" pitchFamily="34" charset="-128"/>
              </a:rPr>
              <a:t>Provide specific instructions regarding what to do to resolve questions regarding antidepressants</a:t>
            </a:r>
          </a:p>
          <a:p>
            <a:pPr marL="565150" indent="-457200">
              <a:lnSpc>
                <a:spcPct val="80000"/>
              </a:lnSpc>
            </a:pPr>
            <a:endParaRPr lang="en-US" dirty="0">
              <a:ea typeface="ＭＳ Ｐゴシック" pitchFamily="34" charset="-128"/>
            </a:endParaRPr>
          </a:p>
          <a:p>
            <a:pPr marL="565150" indent="-457200">
              <a:lnSpc>
                <a:spcPct val="80000"/>
              </a:lnSpc>
            </a:pPr>
            <a:r>
              <a:rPr lang="en-US" dirty="0">
                <a:ea typeface="ＭＳ Ｐゴシック" pitchFamily="34" charset="-128"/>
              </a:rPr>
              <a:t>In addition: discussions about prior experience with antidepressants and discussions about scheduling pleasant activities also were related to early adherence</a:t>
            </a:r>
            <a:r>
              <a:rPr lang="en-US" sz="2800" dirty="0">
                <a:ea typeface="ＭＳ Ｐゴシック" pitchFamily="34" charset="-128"/>
              </a:rPr>
              <a:t> </a:t>
            </a:r>
          </a:p>
        </p:txBody>
      </p:sp>
    </p:spTree>
    <p:extLst>
      <p:ext uri="{BB962C8B-B14F-4D97-AF65-F5344CB8AC3E}">
        <p14:creationId xmlns:p14="http://schemas.microsoft.com/office/powerpoint/2010/main" val="54370223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2"/>
          <p:cNvSpPr>
            <a:spLocks noGrp="1" noChangeArrowheads="1"/>
          </p:cNvSpPr>
          <p:nvPr>
            <p:ph type="title"/>
          </p:nvPr>
        </p:nvSpPr>
        <p:spPr/>
        <p:txBody>
          <a:bodyPr/>
          <a:lstStyle/>
          <a:p>
            <a:r>
              <a:rPr lang="en-US">
                <a:ea typeface="ＭＳ Ｐゴシック" pitchFamily="34" charset="-128"/>
              </a:rPr>
              <a:t>Take Home Messages</a:t>
            </a:r>
          </a:p>
        </p:txBody>
      </p:sp>
      <p:sp>
        <p:nvSpPr>
          <p:cNvPr id="105474" name="Rectangle 3"/>
          <p:cNvSpPr>
            <a:spLocks noGrp="1" noChangeArrowheads="1"/>
          </p:cNvSpPr>
          <p:nvPr>
            <p:ph idx="1"/>
          </p:nvPr>
        </p:nvSpPr>
        <p:spPr/>
        <p:txBody>
          <a:bodyPr/>
          <a:lstStyle/>
          <a:p>
            <a:pPr>
              <a:lnSpc>
                <a:spcPct val="80000"/>
              </a:lnSpc>
            </a:pPr>
            <a:r>
              <a:rPr lang="en-US" sz="2400" dirty="0">
                <a:ea typeface="ＭＳ Ｐゴシック" pitchFamily="34" charset="-128"/>
              </a:rPr>
              <a:t>Depression in medically ill can be complex and multifactorial, and needs a thorough evaluation</a:t>
            </a:r>
          </a:p>
          <a:p>
            <a:pPr>
              <a:lnSpc>
                <a:spcPct val="80000"/>
              </a:lnSpc>
            </a:pPr>
            <a:endParaRPr lang="en-US" sz="2400" dirty="0">
              <a:ea typeface="ＭＳ Ｐゴシック" pitchFamily="34" charset="-128"/>
            </a:endParaRPr>
          </a:p>
          <a:p>
            <a:pPr>
              <a:lnSpc>
                <a:spcPct val="80000"/>
              </a:lnSpc>
            </a:pPr>
            <a:r>
              <a:rPr lang="en-US" sz="2400" dirty="0">
                <a:ea typeface="ＭＳ Ｐゴシック" pitchFamily="34" charset="-128"/>
              </a:rPr>
              <a:t>Check drug-drug interactions for all the patient</a:t>
            </a:r>
            <a:r>
              <a:rPr lang="en-US" dirty="0">
                <a:ea typeface="ＭＳ Ｐゴシック" pitchFamily="34" charset="-128"/>
              </a:rPr>
              <a:t>’</a:t>
            </a:r>
            <a:r>
              <a:rPr lang="en-US" altLang="ja-JP" sz="2400" dirty="0">
                <a:ea typeface="ＭＳ Ｐゴシック" pitchFamily="34" charset="-128"/>
              </a:rPr>
              <a:t>s medications</a:t>
            </a:r>
          </a:p>
          <a:p>
            <a:pPr lvl="1">
              <a:lnSpc>
                <a:spcPct val="80000"/>
              </a:lnSpc>
            </a:pPr>
            <a:r>
              <a:rPr lang="en-US" sz="2000" dirty="0">
                <a:ea typeface="ＭＳ Ｐゴシック" pitchFamily="34" charset="-128"/>
              </a:rPr>
              <a:t>Computer programs, mobile apps widely available</a:t>
            </a:r>
          </a:p>
          <a:p>
            <a:pPr>
              <a:lnSpc>
                <a:spcPct val="80000"/>
              </a:lnSpc>
            </a:pPr>
            <a:endParaRPr lang="en-US" sz="2400" dirty="0">
              <a:ea typeface="ＭＳ Ｐゴシック" pitchFamily="34" charset="-128"/>
            </a:endParaRPr>
          </a:p>
          <a:p>
            <a:pPr>
              <a:lnSpc>
                <a:spcPct val="80000"/>
              </a:lnSpc>
            </a:pPr>
            <a:r>
              <a:rPr lang="en-US" sz="2400" dirty="0">
                <a:ea typeface="ＭＳ Ｐゴシック" pitchFamily="34" charset="-128"/>
              </a:rPr>
              <a:t>Medical conditions and depression affect each others</a:t>
            </a:r>
            <a:r>
              <a:rPr lang="ja-JP" altLang="en-US" sz="2400" dirty="0">
                <a:ea typeface="ＭＳ Ｐゴシック" pitchFamily="34" charset="-128"/>
              </a:rPr>
              <a:t>’</a:t>
            </a:r>
            <a:r>
              <a:rPr lang="en-US" altLang="ja-JP" sz="2400" dirty="0">
                <a:ea typeface="ＭＳ Ｐゴシック" pitchFamily="34" charset="-128"/>
              </a:rPr>
              <a:t> symptoms</a:t>
            </a:r>
            <a:r>
              <a:rPr lang="en-US" altLang="ja-JP" dirty="0">
                <a:ea typeface="ＭＳ Ｐゴシック" pitchFamily="34" charset="-128"/>
              </a:rPr>
              <a:t> and</a:t>
            </a:r>
            <a:r>
              <a:rPr lang="en-US" altLang="ja-JP" sz="2400" dirty="0">
                <a:ea typeface="ＭＳ Ｐゴシック" pitchFamily="34" charset="-128"/>
              </a:rPr>
              <a:t> course, and affect the patient</a:t>
            </a:r>
            <a:r>
              <a:rPr lang="en-US" altLang="ja-JP" dirty="0">
                <a:ea typeface="ＭＳ Ｐゴシック" pitchFamily="34" charset="-128"/>
              </a:rPr>
              <a:t>’</a:t>
            </a:r>
            <a:r>
              <a:rPr lang="en-US" altLang="ja-JP" sz="2400" dirty="0">
                <a:ea typeface="ＭＳ Ｐゴシック" pitchFamily="34" charset="-128"/>
              </a:rPr>
              <a:t>s health related quality of life</a:t>
            </a:r>
          </a:p>
          <a:p>
            <a:pPr>
              <a:lnSpc>
                <a:spcPct val="80000"/>
              </a:lnSpc>
            </a:pPr>
            <a:endParaRPr lang="en-US" sz="2400" dirty="0">
              <a:ea typeface="ＭＳ Ｐゴシック" pitchFamily="34" charset="-128"/>
            </a:endParaRPr>
          </a:p>
          <a:p>
            <a:pPr>
              <a:lnSpc>
                <a:spcPct val="80000"/>
              </a:lnSpc>
            </a:pPr>
            <a:r>
              <a:rPr lang="en-US" sz="2400" dirty="0">
                <a:ea typeface="ＭＳ Ｐゴシック" pitchFamily="34" charset="-128"/>
              </a:rPr>
              <a:t>Depression may be successfully treated by addressing medical conditions and medical drugs, and utilizing biological, psychological and educational interventions</a:t>
            </a:r>
          </a:p>
        </p:txBody>
      </p:sp>
    </p:spTree>
    <p:extLst>
      <p:ext uri="{BB962C8B-B14F-4D97-AF65-F5344CB8AC3E}">
        <p14:creationId xmlns:p14="http://schemas.microsoft.com/office/powerpoint/2010/main" val="3423944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Rot="1" noChangeArrowheads="1"/>
          </p:cNvSpPr>
          <p:nvPr>
            <p:ph type="title"/>
          </p:nvPr>
        </p:nvSpPr>
        <p:spPr>
          <a:xfrm>
            <a:off x="95003" y="457201"/>
            <a:ext cx="12096997" cy="1143000"/>
          </a:xfrm>
        </p:spPr>
        <p:txBody>
          <a:bodyPr/>
          <a:lstStyle/>
          <a:p>
            <a:r>
              <a:rPr lang="en-US" dirty="0"/>
              <a:t>Some Medical Conditions Closely Associated with Depressive Symptoms</a:t>
            </a:r>
            <a:endParaRPr lang="en-US" dirty="0">
              <a:ea typeface="ＭＳ Ｐゴシック" pitchFamily="34" charset="-128"/>
            </a:endParaRPr>
          </a:p>
        </p:txBody>
      </p:sp>
      <p:sp>
        <p:nvSpPr>
          <p:cNvPr id="86019" name="Rectangle 3"/>
          <p:cNvSpPr>
            <a:spLocks noGrp="1" noChangeArrowheads="1"/>
          </p:cNvSpPr>
          <p:nvPr>
            <p:ph idx="1"/>
          </p:nvPr>
        </p:nvSpPr>
        <p:spPr/>
        <p:txBody>
          <a:bodyPr/>
          <a:lstStyle/>
          <a:p>
            <a:pPr marL="365125" indent="-255588"/>
            <a:r>
              <a:rPr lang="en-US" sz="2200" dirty="0">
                <a:ea typeface="ＭＳ Ｐゴシック" pitchFamily="34" charset="-128"/>
              </a:rPr>
              <a:t>Stroke</a:t>
            </a:r>
          </a:p>
          <a:p>
            <a:pPr marL="365125" indent="-255588"/>
            <a:r>
              <a:rPr lang="en-US" sz="2200" dirty="0">
                <a:ea typeface="ＭＳ Ｐゴシック" pitchFamily="34" charset="-128"/>
              </a:rPr>
              <a:t>Parkinson</a:t>
            </a:r>
            <a:r>
              <a:rPr lang="ja-JP" altLang="en-US" sz="2200" dirty="0">
                <a:ea typeface="ＭＳ Ｐゴシック" pitchFamily="34" charset="-128"/>
              </a:rPr>
              <a:t>’</a:t>
            </a:r>
            <a:r>
              <a:rPr lang="en-US" altLang="ja-JP" sz="2200" dirty="0">
                <a:ea typeface="ＭＳ Ｐゴシック" pitchFamily="34" charset="-128"/>
              </a:rPr>
              <a:t>s disease</a:t>
            </a:r>
          </a:p>
          <a:p>
            <a:pPr marL="365125" indent="-255588"/>
            <a:r>
              <a:rPr lang="en-US" sz="2200" dirty="0">
                <a:ea typeface="ＭＳ Ｐゴシック" pitchFamily="34" charset="-128"/>
              </a:rPr>
              <a:t>Multiple sclerosis</a:t>
            </a:r>
          </a:p>
          <a:p>
            <a:pPr marL="365125" indent="-255588"/>
            <a:r>
              <a:rPr lang="en-US" sz="2200" dirty="0">
                <a:ea typeface="ＭＳ Ｐゴシック" pitchFamily="34" charset="-128"/>
              </a:rPr>
              <a:t>Epilepsy</a:t>
            </a:r>
          </a:p>
          <a:p>
            <a:pPr marL="365125" indent="-255588"/>
            <a:r>
              <a:rPr lang="en-US" sz="2200" dirty="0">
                <a:ea typeface="ＭＳ Ｐゴシック" pitchFamily="34" charset="-128"/>
              </a:rPr>
              <a:t>Huntington</a:t>
            </a:r>
            <a:r>
              <a:rPr lang="ja-JP" altLang="en-US" sz="2200" dirty="0">
                <a:ea typeface="ＭＳ Ｐゴシック" pitchFamily="34" charset="-128"/>
              </a:rPr>
              <a:t>’</a:t>
            </a:r>
            <a:r>
              <a:rPr lang="en-US" altLang="ja-JP" sz="2200" dirty="0">
                <a:ea typeface="ＭＳ Ｐゴシック" pitchFamily="34" charset="-128"/>
              </a:rPr>
              <a:t>s disease</a:t>
            </a:r>
          </a:p>
          <a:p>
            <a:pPr marL="365125" indent="-255588"/>
            <a:r>
              <a:rPr lang="en-US" sz="2200" dirty="0">
                <a:ea typeface="ＭＳ Ｐゴシック" pitchFamily="34" charset="-128"/>
              </a:rPr>
              <a:t>Pancreatic and lung cancer</a:t>
            </a:r>
          </a:p>
          <a:p>
            <a:pPr marL="365125" indent="-255588"/>
            <a:r>
              <a:rPr lang="en-US" sz="2200" dirty="0">
                <a:ea typeface="ＭＳ Ｐゴシック" pitchFamily="34" charset="-128"/>
              </a:rPr>
              <a:t>Diabetes</a:t>
            </a:r>
          </a:p>
          <a:p>
            <a:pPr marL="365125" indent="-255588"/>
            <a:r>
              <a:rPr lang="en-US" sz="2200" dirty="0">
                <a:ea typeface="ＭＳ Ｐゴシック" pitchFamily="34" charset="-128"/>
              </a:rPr>
              <a:t>Heart disease</a:t>
            </a:r>
          </a:p>
          <a:p>
            <a:pPr marL="365125" indent="-255588"/>
            <a:r>
              <a:rPr lang="en-US" sz="2200" dirty="0">
                <a:ea typeface="ＭＳ Ｐゴシック" pitchFamily="34" charset="-128"/>
              </a:rPr>
              <a:t>Hypothyroidism</a:t>
            </a:r>
          </a:p>
          <a:p>
            <a:pPr marL="365125" indent="-255588"/>
            <a:r>
              <a:rPr lang="en-US" sz="2200" dirty="0">
                <a:ea typeface="ＭＳ Ｐゴシック" pitchFamily="34" charset="-128"/>
              </a:rPr>
              <a:t>Hepatitis C</a:t>
            </a:r>
          </a:p>
          <a:p>
            <a:pPr marL="365125" indent="-255588"/>
            <a:r>
              <a:rPr lang="en-US" sz="2200" dirty="0">
                <a:ea typeface="ＭＳ Ｐゴシック" pitchFamily="34" charset="-128"/>
              </a:rPr>
              <a:t>HIV/AIDS</a:t>
            </a:r>
          </a:p>
        </p:txBody>
      </p:sp>
    </p:spTree>
    <p:extLst>
      <p:ext uri="{BB962C8B-B14F-4D97-AF65-F5344CB8AC3E}">
        <p14:creationId xmlns:p14="http://schemas.microsoft.com/office/powerpoint/2010/main" val="415986290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r>
              <a:rPr lang="en-US">
                <a:ea typeface="ＭＳ Ｐゴシック" pitchFamily="34" charset="-128"/>
              </a:rPr>
              <a:t>References</a:t>
            </a:r>
          </a:p>
        </p:txBody>
      </p:sp>
      <p:sp>
        <p:nvSpPr>
          <p:cNvPr id="107523" name="Rectangle 3"/>
          <p:cNvSpPr>
            <a:spLocks noGrp="1" noChangeArrowheads="1"/>
          </p:cNvSpPr>
          <p:nvPr>
            <p:ph idx="1"/>
          </p:nvPr>
        </p:nvSpPr>
        <p:spPr>
          <a:xfrm>
            <a:off x="609600" y="1371600"/>
            <a:ext cx="10972800" cy="4953000"/>
          </a:xfrm>
        </p:spPr>
        <p:txBody>
          <a:bodyPr/>
          <a:lstStyle/>
          <a:p>
            <a:pPr>
              <a:lnSpc>
                <a:spcPct val="80000"/>
              </a:lnSpc>
            </a:pPr>
            <a:r>
              <a:rPr lang="en-US" sz="1600" dirty="0">
                <a:ea typeface="ＭＳ Ｐゴシック" pitchFamily="34" charset="-128"/>
              </a:rPr>
              <a:t>Boal AH, et al. Monotherapy with major antihypertensive drug classes and risk of hospital admissions for mood disorders. Hypertension 2016; 1132-1138. </a:t>
            </a:r>
          </a:p>
          <a:p>
            <a:pPr>
              <a:lnSpc>
                <a:spcPct val="80000"/>
              </a:lnSpc>
            </a:pPr>
            <a:r>
              <a:rPr lang="en-US" sz="1600" dirty="0" err="1">
                <a:ea typeface="ＭＳ Ｐゴシック" pitchFamily="34" charset="-128"/>
              </a:rPr>
              <a:t>Bukberg</a:t>
            </a:r>
            <a:r>
              <a:rPr lang="en-US" sz="1600" dirty="0">
                <a:ea typeface="ＭＳ Ｐゴシック" pitchFamily="34" charset="-128"/>
              </a:rPr>
              <a:t> J, Penman J, Holland J. Depression in hospitalized cancer patients. </a:t>
            </a:r>
            <a:r>
              <a:rPr lang="en-US" sz="1600" i="1" dirty="0">
                <a:ea typeface="ＭＳ Ｐゴシック" pitchFamily="34" charset="-128"/>
              </a:rPr>
              <a:t>J Psychosomatic Medicine </a:t>
            </a:r>
            <a:r>
              <a:rPr lang="en-US" sz="1600" dirty="0">
                <a:ea typeface="ＭＳ Ｐゴシック" pitchFamily="34" charset="-128"/>
              </a:rPr>
              <a:t>1984; 46(3):199-211. </a:t>
            </a:r>
          </a:p>
          <a:p>
            <a:pPr>
              <a:lnSpc>
                <a:spcPct val="80000"/>
              </a:lnSpc>
            </a:pPr>
            <a:r>
              <a:rPr lang="en-US" sz="1600" dirty="0">
                <a:ea typeface="ＭＳ Ｐゴシック" pitchFamily="34" charset="-128"/>
              </a:rPr>
              <a:t>Broadhead WE, Blazer DG, George LK, et al.  Depression, disability days, and days lost from work in a prospective epidemiologic survey. JAMA 1990;264(19):2524-8.</a:t>
            </a:r>
          </a:p>
          <a:p>
            <a:pPr>
              <a:lnSpc>
                <a:spcPct val="80000"/>
              </a:lnSpc>
            </a:pPr>
            <a:r>
              <a:rPr lang="en-US" sz="1600" dirty="0">
                <a:ea typeface="ＭＳ Ｐゴシック" pitchFamily="34" charset="-128"/>
              </a:rPr>
              <a:t>Carney RM, Blumenthal JA, Freedland KE, et.al. Depression and late mortality after myocardial infarction in the Enhancing Recovery in Coronary Heart Disease (ENRICHD) study. </a:t>
            </a:r>
            <a:r>
              <a:rPr lang="en-US" sz="1600" dirty="0" err="1">
                <a:ea typeface="ＭＳ Ｐゴシック" pitchFamily="34" charset="-128"/>
              </a:rPr>
              <a:t>Psychosom</a:t>
            </a:r>
            <a:r>
              <a:rPr lang="en-US" sz="1600" dirty="0">
                <a:ea typeface="ＭＳ Ｐゴシック" pitchFamily="34" charset="-128"/>
              </a:rPr>
              <a:t> Med 2004;66(4):466-74. </a:t>
            </a:r>
          </a:p>
          <a:p>
            <a:pPr>
              <a:lnSpc>
                <a:spcPct val="80000"/>
              </a:lnSpc>
            </a:pPr>
            <a:r>
              <a:rPr lang="en-US" sz="1600" dirty="0">
                <a:ea typeface="ＭＳ Ｐゴシック" pitchFamily="34" charset="-128"/>
              </a:rPr>
              <a:t>Coleman SM, </a:t>
            </a:r>
            <a:r>
              <a:rPr lang="en-US" sz="1600" dirty="0" err="1">
                <a:ea typeface="ＭＳ Ｐゴシック" pitchFamily="34" charset="-128"/>
              </a:rPr>
              <a:t>Katon</a:t>
            </a:r>
            <a:r>
              <a:rPr lang="en-US" sz="1600" dirty="0">
                <a:ea typeface="ＭＳ Ｐゴシック" pitchFamily="34" charset="-128"/>
              </a:rPr>
              <a:t> W, Lin </a:t>
            </a:r>
            <a:r>
              <a:rPr lang="en-US" sz="1600" dirty="0" err="1">
                <a:ea typeface="ＭＳ Ｐゴシック" pitchFamily="34" charset="-128"/>
              </a:rPr>
              <a:t>E.Depression</a:t>
            </a:r>
            <a:r>
              <a:rPr lang="en-US" sz="1600" dirty="0">
                <a:ea typeface="ＭＳ Ｐゴシック" pitchFamily="34" charset="-128"/>
              </a:rPr>
              <a:t> and Death in Diabetes; 10-Year Follow-Up of All-Cause and Cause-Specific Mortality in a Diabetic Cohort Psychosomatics 2013 ;54,( 5) :428-436</a:t>
            </a:r>
          </a:p>
          <a:p>
            <a:pPr>
              <a:lnSpc>
                <a:spcPct val="80000"/>
              </a:lnSpc>
            </a:pPr>
            <a:r>
              <a:rPr lang="en-US" sz="1600" dirty="0" err="1">
                <a:ea typeface="ＭＳ Ｐゴシック" pitchFamily="34" charset="-128"/>
              </a:rPr>
              <a:t>Cozza</a:t>
            </a:r>
            <a:r>
              <a:rPr lang="en-US" sz="1600" dirty="0">
                <a:ea typeface="ＭＳ Ｐゴシック" pitchFamily="34" charset="-128"/>
              </a:rPr>
              <a:t> KL, Armstrong SC, </a:t>
            </a:r>
            <a:r>
              <a:rPr lang="en-US" sz="1600" dirty="0" err="1">
                <a:ea typeface="ＭＳ Ｐゴシック" pitchFamily="34" charset="-128"/>
              </a:rPr>
              <a:t>Oesterheld</a:t>
            </a:r>
            <a:r>
              <a:rPr lang="en-US" sz="1600" dirty="0">
                <a:ea typeface="ＭＳ Ｐゴシック" pitchFamily="34" charset="-128"/>
              </a:rPr>
              <a:t> JR: Concise Guide to Drug Interaction Principles for Medical Practice: Cytochrome P450s, UGTs, P-Glycoproteins, Second Edition. Washington, DC, American Psychiatric Publishing, 2003 </a:t>
            </a:r>
          </a:p>
          <a:p>
            <a:pPr>
              <a:lnSpc>
                <a:spcPct val="80000"/>
              </a:lnSpc>
            </a:pPr>
            <a:r>
              <a:rPr lang="en-US" sz="1600" dirty="0"/>
              <a:t>Flockhart DA. Drug Interactions: Cytochrome P450 Drug Interaction Table. Indiana University School of Medicine (2007). http://medicine.iupui.edu/clinpharm/ddis/" Accessed October 26, 2017.</a:t>
            </a:r>
            <a:endParaRPr lang="en-US" sz="1600" dirty="0">
              <a:latin typeface="Times New Roman" pitchFamily="18" charset="0"/>
              <a:ea typeface="ＭＳ Ｐゴシック" pitchFamily="34" charset="-128"/>
              <a:cs typeface="Times New Roman" pitchFamily="18" charset="0"/>
            </a:endParaRPr>
          </a:p>
          <a:p>
            <a:pPr>
              <a:lnSpc>
                <a:spcPct val="80000"/>
              </a:lnSpc>
            </a:pPr>
            <a:r>
              <a:rPr lang="en-US" sz="1600" dirty="0" err="1">
                <a:ea typeface="ＭＳ Ｐゴシック" pitchFamily="34" charset="-128"/>
              </a:rPr>
              <a:t>Frasure</a:t>
            </a:r>
            <a:r>
              <a:rPr lang="en-US" sz="1600" dirty="0">
                <a:ea typeface="ＭＳ Ｐゴシック" pitchFamily="34" charset="-128"/>
              </a:rPr>
              <a:t>-Smith N, </a:t>
            </a:r>
            <a:r>
              <a:rPr lang="en-US" sz="1600" dirty="0" err="1">
                <a:ea typeface="ＭＳ Ｐゴシック" pitchFamily="34" charset="-128"/>
              </a:rPr>
              <a:t>Lesperance</a:t>
            </a:r>
            <a:r>
              <a:rPr lang="en-US" sz="1600" dirty="0">
                <a:ea typeface="ＭＳ Ｐゴシック" pitchFamily="34" charset="-128"/>
              </a:rPr>
              <a:t> F, </a:t>
            </a:r>
            <a:r>
              <a:rPr lang="en-US" sz="1600" dirty="0" err="1">
                <a:ea typeface="ＭＳ Ｐゴシック" pitchFamily="34" charset="-128"/>
              </a:rPr>
              <a:t>Talajic</a:t>
            </a:r>
            <a:r>
              <a:rPr lang="en-US" sz="1600" dirty="0">
                <a:ea typeface="ＭＳ Ｐゴシック" pitchFamily="34" charset="-128"/>
              </a:rPr>
              <a:t> M.  Depression following myocardial infarction. Impact on 6-month survival. JAMA 1993;270(15):1819-25.</a:t>
            </a:r>
          </a:p>
          <a:p>
            <a:pPr>
              <a:lnSpc>
                <a:spcPct val="80000"/>
              </a:lnSpc>
            </a:pPr>
            <a:r>
              <a:rPr lang="en-US" sz="1600" dirty="0">
                <a:ea typeface="ＭＳ Ｐゴシック" pitchFamily="34" charset="-128"/>
              </a:rPr>
              <a:t>Gerstman BB, et al. The incidence of depression in new users of beta-blockers and selected </a:t>
            </a:r>
            <a:r>
              <a:rPr lang="en-US" sz="1600" dirty="0" err="1">
                <a:ea typeface="ＭＳ Ｐゴシック" pitchFamily="34" charset="-128"/>
              </a:rPr>
              <a:t>antihypertensives</a:t>
            </a:r>
            <a:r>
              <a:rPr lang="en-US" sz="1600" dirty="0">
                <a:ea typeface="ＭＳ Ｐゴシック" pitchFamily="34" charset="-128"/>
              </a:rPr>
              <a:t>. Journal of Clinical Epidemiology 1996; 49(7):809-815.</a:t>
            </a:r>
          </a:p>
          <a:p>
            <a:pPr>
              <a:lnSpc>
                <a:spcPct val="80000"/>
              </a:lnSpc>
            </a:pPr>
            <a:r>
              <a:rPr lang="en-US" sz="1600" dirty="0">
                <a:ea typeface="ＭＳ Ｐゴシック" pitchFamily="34" charset="-128"/>
              </a:rPr>
              <a:t>Glassman AH, O'Connor CM, </a:t>
            </a:r>
            <a:r>
              <a:rPr lang="en-US" sz="1600" dirty="0" err="1">
                <a:ea typeface="ＭＳ Ｐゴシック" pitchFamily="34" charset="-128"/>
              </a:rPr>
              <a:t>Califf</a:t>
            </a:r>
            <a:r>
              <a:rPr lang="en-US" sz="1600" dirty="0">
                <a:ea typeface="ＭＳ Ｐゴシック" pitchFamily="34" charset="-128"/>
              </a:rPr>
              <a:t> RM, et.al. Sertraline treatment of major depression in patients with acute MI or unstable angina. JAMA 2002;288(6):701-709.</a:t>
            </a:r>
          </a:p>
          <a:p>
            <a:pPr>
              <a:lnSpc>
                <a:spcPct val="80000"/>
              </a:lnSpc>
            </a:pPr>
            <a:r>
              <a:rPr lang="en-US" sz="1600" dirty="0">
                <a:ea typeface="ＭＳ Ｐゴシック" pitchFamily="34" charset="-128"/>
              </a:rPr>
              <a:t>Griffith JL, Gaby L. Brief psychotherapy at the bedside: countering demoralization from medical Illness. Psychosomatics. 2005 Mar-Apr;46(2):109-16.5. </a:t>
            </a:r>
          </a:p>
        </p:txBody>
      </p:sp>
      <p:sp>
        <p:nvSpPr>
          <p:cNvPr id="107521" name="Rectangle 6"/>
          <p:cNvSpPr>
            <a:spLocks noGrp="1" noChangeArrowheads="1"/>
          </p:cNvSpPr>
          <p:nvPr>
            <p:ph type="sldNum" sz="quarter" idx="12"/>
          </p:nvPr>
        </p:nvSpPr>
        <p:spPr>
          <a:noFill/>
        </p:spPr>
        <p:txBody>
          <a:bodyPr/>
          <a:lstStyle/>
          <a:p>
            <a:endParaRPr lang="en-US"/>
          </a:p>
        </p:txBody>
      </p:sp>
    </p:spTree>
    <p:extLst>
      <p:ext uri="{BB962C8B-B14F-4D97-AF65-F5344CB8AC3E}">
        <p14:creationId xmlns:p14="http://schemas.microsoft.com/office/powerpoint/2010/main" val="6689751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lstStyle/>
          <a:p>
            <a:r>
              <a:rPr lang="en-US">
                <a:ea typeface="ＭＳ Ｐゴシック" pitchFamily="34" charset="-128"/>
              </a:rPr>
              <a:t>References</a:t>
            </a:r>
          </a:p>
        </p:txBody>
      </p:sp>
      <p:sp>
        <p:nvSpPr>
          <p:cNvPr id="109571" name="Rectangle 3"/>
          <p:cNvSpPr>
            <a:spLocks noGrp="1" noChangeArrowheads="1"/>
          </p:cNvSpPr>
          <p:nvPr>
            <p:ph idx="1"/>
          </p:nvPr>
        </p:nvSpPr>
        <p:spPr>
          <a:xfrm>
            <a:off x="609600" y="1417638"/>
            <a:ext cx="10972800" cy="4479926"/>
          </a:xfrm>
        </p:spPr>
        <p:txBody>
          <a:bodyPr/>
          <a:lstStyle/>
          <a:p>
            <a:pPr>
              <a:lnSpc>
                <a:spcPct val="80000"/>
              </a:lnSpc>
            </a:pPr>
            <a:r>
              <a:rPr lang="en-US" sz="1600" dirty="0">
                <a:ea typeface="ＭＳ Ｐゴシック" pitchFamily="34" charset="-128"/>
              </a:rPr>
              <a:t>Horwath E, Johnson J, </a:t>
            </a:r>
            <a:r>
              <a:rPr lang="en-US" sz="1600" dirty="0" err="1">
                <a:ea typeface="ＭＳ Ｐゴシック" pitchFamily="34" charset="-128"/>
              </a:rPr>
              <a:t>Klerman</a:t>
            </a:r>
            <a:r>
              <a:rPr lang="en-US" sz="1600" dirty="0">
                <a:ea typeface="ＭＳ Ｐゴシック" pitchFamily="34" charset="-128"/>
              </a:rPr>
              <a:t> GL, et al. Depressive symptoms as relative and attributable risk factors for first-onset major depression.  Archives of General Psychiatry 1992;49(10):817-23.</a:t>
            </a:r>
          </a:p>
          <a:p>
            <a:pPr>
              <a:lnSpc>
                <a:spcPct val="80000"/>
              </a:lnSpc>
            </a:pPr>
            <a:r>
              <a:rPr lang="en-US" sz="1600" dirty="0">
                <a:ea typeface="ＭＳ Ｐゴシック" pitchFamily="34" charset="-128"/>
              </a:rPr>
              <a:t>Johnson J, </a:t>
            </a:r>
            <a:r>
              <a:rPr lang="en-US" sz="1600" dirty="0" err="1">
                <a:ea typeface="ＭＳ Ｐゴシック" pitchFamily="34" charset="-128"/>
              </a:rPr>
              <a:t>Weissman</a:t>
            </a:r>
            <a:r>
              <a:rPr lang="en-US" sz="1600" dirty="0">
                <a:ea typeface="ＭＳ Ｐゴシック" pitchFamily="34" charset="-128"/>
              </a:rPr>
              <a:t> MM, </a:t>
            </a:r>
            <a:r>
              <a:rPr lang="en-US" sz="1600" dirty="0" err="1">
                <a:ea typeface="ＭＳ Ｐゴシック" pitchFamily="34" charset="-128"/>
              </a:rPr>
              <a:t>Klerman</a:t>
            </a:r>
            <a:r>
              <a:rPr lang="en-US" sz="1600" dirty="0">
                <a:ea typeface="ＭＳ Ｐゴシック" pitchFamily="34" charset="-128"/>
              </a:rPr>
              <a:t> GL. Service utilization and social morbidity associated with depressive symptoms in the community. JAMA 1992; 267(11):1478-83.</a:t>
            </a:r>
          </a:p>
          <a:p>
            <a:pPr>
              <a:lnSpc>
                <a:spcPct val="80000"/>
              </a:lnSpc>
            </a:pPr>
            <a:r>
              <a:rPr lang="en-US" sz="1600" dirty="0">
                <a:ea typeface="ＭＳ Ｐゴシック" pitchFamily="34" charset="-128"/>
              </a:rPr>
              <a:t>Joynt KE, O’Connor CM. Lessons from SADHART, ENRICHD, and other trials. Psychosomatic Medicine 2005; 67(1): S63-S66.</a:t>
            </a:r>
          </a:p>
          <a:p>
            <a:pPr>
              <a:lnSpc>
                <a:spcPct val="80000"/>
              </a:lnSpc>
            </a:pPr>
            <a:r>
              <a:rPr lang="en-US" sz="1600" dirty="0" err="1">
                <a:ea typeface="ＭＳ Ｐゴシック" pitchFamily="34" charset="-128"/>
              </a:rPr>
              <a:t>Katon</a:t>
            </a:r>
            <a:r>
              <a:rPr lang="en-US" sz="1600" dirty="0">
                <a:ea typeface="ＭＳ Ｐゴシック" pitchFamily="34" charset="-128"/>
              </a:rPr>
              <a:t> W, </a:t>
            </a:r>
            <a:r>
              <a:rPr lang="en-US" sz="1600" dirty="0" err="1">
                <a:ea typeface="ＭＳ Ｐゴシック" pitchFamily="34" charset="-128"/>
              </a:rPr>
              <a:t>Ciechanowski</a:t>
            </a:r>
            <a:r>
              <a:rPr lang="en-US" sz="1600" dirty="0">
                <a:ea typeface="ＭＳ Ｐゴシック" pitchFamily="34" charset="-128"/>
              </a:rPr>
              <a:t> P. Impact of major depression on chronic medical illness. </a:t>
            </a:r>
            <a:r>
              <a:rPr lang="pl-PL" sz="1600" dirty="0">
                <a:ea typeface="ＭＳ Ｐゴシック" pitchFamily="34" charset="-128"/>
              </a:rPr>
              <a:t>J Psychosom Res. 2002 Oct;53(4):859-63</a:t>
            </a:r>
            <a:endParaRPr lang="en-US" sz="1600" dirty="0">
              <a:ea typeface="ＭＳ Ｐゴシック" pitchFamily="34" charset="-128"/>
            </a:endParaRPr>
          </a:p>
          <a:p>
            <a:pPr>
              <a:lnSpc>
                <a:spcPct val="80000"/>
              </a:lnSpc>
            </a:pPr>
            <a:r>
              <a:rPr lang="en-US" sz="1600" dirty="0" err="1">
                <a:ea typeface="ＭＳ Ｐゴシック" pitchFamily="34" charset="-128"/>
              </a:rPr>
              <a:t>Levenson</a:t>
            </a:r>
            <a:r>
              <a:rPr lang="en-US" sz="1600" dirty="0">
                <a:ea typeface="ＭＳ Ｐゴシック" pitchFamily="34" charset="-128"/>
              </a:rPr>
              <a:t> JL. Textbook of Psychosomatic Medicine, Second edition . The American Psychiatric Publishing, Inc. Washing DC, 2011.</a:t>
            </a:r>
          </a:p>
          <a:p>
            <a:pPr>
              <a:lnSpc>
                <a:spcPct val="80000"/>
              </a:lnSpc>
            </a:pPr>
            <a:r>
              <a:rPr lang="en-US" sz="1600" dirty="0">
                <a:ea typeface="ＭＳ Ｐゴシック" pitchFamily="34" charset="-128"/>
              </a:rPr>
              <a:t>Lin EHB, </a:t>
            </a:r>
            <a:r>
              <a:rPr lang="en-US" sz="1600" dirty="0" err="1">
                <a:ea typeface="ＭＳ Ｐゴシック" pitchFamily="34" charset="-128"/>
              </a:rPr>
              <a:t>VonKorff</a:t>
            </a:r>
            <a:r>
              <a:rPr lang="en-US" sz="1600" dirty="0">
                <a:ea typeface="ＭＳ Ｐゴシック" pitchFamily="34" charset="-128"/>
              </a:rPr>
              <a:t> M, </a:t>
            </a:r>
            <a:r>
              <a:rPr lang="en-US" sz="1600" dirty="0" err="1">
                <a:ea typeface="ＭＳ Ｐゴシック" pitchFamily="34" charset="-128"/>
              </a:rPr>
              <a:t>Katon</a:t>
            </a:r>
            <a:r>
              <a:rPr lang="en-US" sz="1600" dirty="0">
                <a:ea typeface="ＭＳ Ｐゴシック" pitchFamily="34" charset="-128"/>
              </a:rPr>
              <a:t> W, Bush W, Simon T, et al. The role of the primary care physician in patients</a:t>
            </a:r>
            <a:r>
              <a:rPr lang="ja-JP" altLang="en-US" sz="1600" dirty="0">
                <a:ea typeface="ＭＳ Ｐゴシック" pitchFamily="34" charset="-128"/>
              </a:rPr>
              <a:t>’</a:t>
            </a:r>
            <a:r>
              <a:rPr lang="en-US" altLang="ja-JP" sz="1600" dirty="0">
                <a:ea typeface="ＭＳ Ｐゴシック" pitchFamily="34" charset="-128"/>
              </a:rPr>
              <a:t> adherence to antidepressant therapy. Medical Care 1995, 33(1): 67-74.</a:t>
            </a:r>
          </a:p>
          <a:p>
            <a:pPr>
              <a:lnSpc>
                <a:spcPct val="80000"/>
              </a:lnSpc>
            </a:pPr>
            <a:r>
              <a:rPr lang="en-US" altLang="ja-JP" sz="1600" dirty="0" err="1">
                <a:ea typeface="ＭＳ Ｐゴシック" pitchFamily="34" charset="-128"/>
              </a:rPr>
              <a:t>Parsaik</a:t>
            </a:r>
            <a:r>
              <a:rPr lang="en-US" altLang="ja-JP" sz="1600" dirty="0">
                <a:ea typeface="ＭＳ Ｐゴシック" pitchFamily="34" charset="-128"/>
              </a:rPr>
              <a:t> AK et al. Statin use and risk of depression: a systematic review and meta-analysis. Journal of Affective Disorder 2014; 160:62-67.</a:t>
            </a:r>
          </a:p>
          <a:p>
            <a:pPr>
              <a:lnSpc>
                <a:spcPct val="80000"/>
              </a:lnSpc>
            </a:pPr>
            <a:r>
              <a:rPr lang="en-US" sz="1600" dirty="0" err="1">
                <a:ea typeface="ＭＳ Ｐゴシック" pitchFamily="34" charset="-128"/>
              </a:rPr>
              <a:t>Regier</a:t>
            </a:r>
            <a:r>
              <a:rPr lang="en-US" sz="1600" dirty="0">
                <a:ea typeface="ＭＳ Ｐゴシック" pitchFamily="34" charset="-128"/>
              </a:rPr>
              <a:t> DA, Narrow WE, Rae DS, et al.  The de facto US mental and addictive disorders service system. Epidemiologic catchment area prospective 1-year prevalence rates of disorders and services. Archives of General Psychiatry 1993; 50(2): 85-94.</a:t>
            </a:r>
          </a:p>
          <a:p>
            <a:pPr>
              <a:lnSpc>
                <a:spcPct val="80000"/>
              </a:lnSpc>
            </a:pPr>
            <a:r>
              <a:rPr lang="en-US" sz="1600" dirty="0" err="1">
                <a:ea typeface="ＭＳ Ｐゴシック" pitchFamily="34" charset="-128"/>
              </a:rPr>
              <a:t>Sansone</a:t>
            </a:r>
            <a:r>
              <a:rPr lang="en-US" sz="1600" dirty="0">
                <a:ea typeface="ＭＳ Ｐゴシック" pitchFamily="34" charset="-128"/>
              </a:rPr>
              <a:t> RA, </a:t>
            </a:r>
            <a:r>
              <a:rPr lang="en-US" sz="1600" dirty="0" err="1">
                <a:ea typeface="ＭＳ Ｐゴシック" pitchFamily="34" charset="-128"/>
              </a:rPr>
              <a:t>Sansone</a:t>
            </a:r>
            <a:r>
              <a:rPr lang="en-US" sz="1600" dirty="0">
                <a:ea typeface="ＭＳ Ｐゴシック" pitchFamily="34" charset="-128"/>
              </a:rPr>
              <a:t> LA. Antidepressant adherence: are patients taking their medications? </a:t>
            </a:r>
            <a:r>
              <a:rPr lang="en-US" sz="1600" dirty="0" err="1">
                <a:ea typeface="ＭＳ Ｐゴシック" pitchFamily="34" charset="-128"/>
              </a:rPr>
              <a:t>Innov</a:t>
            </a:r>
            <a:r>
              <a:rPr lang="en-US" sz="1600" dirty="0">
                <a:ea typeface="ＭＳ Ｐゴシック" pitchFamily="34" charset="-128"/>
              </a:rPr>
              <a:t> </a:t>
            </a:r>
            <a:r>
              <a:rPr lang="en-US" sz="1600" dirty="0" err="1">
                <a:ea typeface="ＭＳ Ｐゴシック" pitchFamily="34" charset="-128"/>
              </a:rPr>
              <a:t>Clin</a:t>
            </a:r>
            <a:r>
              <a:rPr lang="en-US" sz="1600" dirty="0">
                <a:ea typeface="ＭＳ Ｐゴシック" pitchFamily="34" charset="-128"/>
              </a:rPr>
              <a:t> </a:t>
            </a:r>
            <a:r>
              <a:rPr lang="en-US" sz="1600" dirty="0" err="1">
                <a:ea typeface="ＭＳ Ｐゴシック" pitchFamily="34" charset="-128"/>
              </a:rPr>
              <a:t>Neurosci</a:t>
            </a:r>
            <a:r>
              <a:rPr lang="en-US" sz="1600" dirty="0">
                <a:ea typeface="ＭＳ Ｐゴシック" pitchFamily="34" charset="-128"/>
              </a:rPr>
              <a:t> 2012; 9(4-5):41-46.</a:t>
            </a:r>
          </a:p>
          <a:p>
            <a:pPr>
              <a:lnSpc>
                <a:spcPct val="80000"/>
              </a:lnSpc>
            </a:pPr>
            <a:r>
              <a:rPr lang="en-US" sz="1600" dirty="0">
                <a:ea typeface="ＭＳ Ｐゴシック" pitchFamily="34" charset="-128"/>
              </a:rPr>
              <a:t>Simon GE, </a:t>
            </a:r>
            <a:r>
              <a:rPr lang="en-US" sz="1600" dirty="0" err="1">
                <a:ea typeface="ＭＳ Ｐゴシック" pitchFamily="34" charset="-128"/>
              </a:rPr>
              <a:t>Katon</a:t>
            </a:r>
            <a:r>
              <a:rPr lang="en-US" sz="1600" dirty="0">
                <a:ea typeface="ＭＳ Ｐゴシック" pitchFamily="34" charset="-128"/>
              </a:rPr>
              <a:t> WJ, Von </a:t>
            </a:r>
            <a:r>
              <a:rPr lang="en-US" sz="1600" dirty="0" err="1">
                <a:ea typeface="ＭＳ Ｐゴシック" pitchFamily="34" charset="-128"/>
              </a:rPr>
              <a:t>Korff</a:t>
            </a:r>
            <a:r>
              <a:rPr lang="en-US" sz="1600" dirty="0">
                <a:ea typeface="ＭＳ Ｐゴシック" pitchFamily="34" charset="-128"/>
              </a:rPr>
              <a:t> M, et.al. Cost-effectiveness of a collaborative care program for primary care patients with persistent depression.  Am. J. Psych. 2001; 158(10): 1638-1644.</a:t>
            </a:r>
          </a:p>
          <a:p>
            <a:pPr>
              <a:lnSpc>
                <a:spcPct val="80000"/>
              </a:lnSpc>
            </a:pPr>
            <a:r>
              <a:rPr lang="en-US" sz="1600" dirty="0" err="1">
                <a:ea typeface="ＭＳ Ｐゴシック" pitchFamily="34" charset="-128"/>
              </a:rPr>
              <a:t>Slavney</a:t>
            </a:r>
            <a:r>
              <a:rPr lang="en-US" sz="1600" dirty="0">
                <a:ea typeface="ＭＳ Ｐゴシック" pitchFamily="34" charset="-128"/>
              </a:rPr>
              <a:t> PR. Diagnosing demoralization in consultation psychiatry.</a:t>
            </a:r>
            <a:r>
              <a:rPr lang="en-US" sz="1600" i="1" dirty="0">
                <a:ea typeface="ＭＳ Ｐゴシック" pitchFamily="34" charset="-128"/>
              </a:rPr>
              <a:t> </a:t>
            </a:r>
            <a:r>
              <a:rPr lang="en-US" sz="1600" dirty="0">
                <a:ea typeface="ＭＳ Ｐゴシック" pitchFamily="34" charset="-128"/>
              </a:rPr>
              <a:t>Psychosomatics</a:t>
            </a:r>
            <a:r>
              <a:rPr lang="en-US" sz="1600" i="1" dirty="0">
                <a:ea typeface="ＭＳ Ｐゴシック" pitchFamily="34" charset="-128"/>
              </a:rPr>
              <a:t> </a:t>
            </a:r>
            <a:r>
              <a:rPr lang="en-US" sz="1600" dirty="0">
                <a:ea typeface="ＭＳ Ｐゴシック" pitchFamily="34" charset="-128"/>
              </a:rPr>
              <a:t>1999;40(4):325-9.</a:t>
            </a:r>
          </a:p>
          <a:p>
            <a:pPr>
              <a:lnSpc>
                <a:spcPct val="80000"/>
              </a:lnSpc>
            </a:pPr>
            <a:r>
              <a:rPr lang="en-US" sz="1600" dirty="0">
                <a:ea typeface="ＭＳ Ｐゴシック" pitchFamily="34" charset="-128"/>
              </a:rPr>
              <a:t>Thompson PD, et al. Statin-associated side effects. Journal of American College of Cardiology 2016;67:2395-2410.</a:t>
            </a:r>
          </a:p>
        </p:txBody>
      </p:sp>
      <p:sp>
        <p:nvSpPr>
          <p:cNvPr id="109569" name="Rectangle 6"/>
          <p:cNvSpPr>
            <a:spLocks noGrp="1" noChangeArrowheads="1"/>
          </p:cNvSpPr>
          <p:nvPr>
            <p:ph type="sldNum" sz="quarter" idx="12"/>
          </p:nvPr>
        </p:nvSpPr>
        <p:spPr>
          <a:noFill/>
        </p:spPr>
        <p:txBody>
          <a:bodyPr/>
          <a:lstStyle/>
          <a:p>
            <a:endParaRPr lang="en-US"/>
          </a:p>
        </p:txBody>
      </p:sp>
    </p:spTree>
    <p:extLst>
      <p:ext uri="{BB962C8B-B14F-4D97-AF65-F5344CB8AC3E}">
        <p14:creationId xmlns:p14="http://schemas.microsoft.com/office/powerpoint/2010/main" val="421480606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lstStyle/>
          <a:p>
            <a:r>
              <a:rPr lang="en-US">
                <a:ea typeface="ＭＳ Ｐゴシック" pitchFamily="34" charset="-128"/>
              </a:rPr>
              <a:t>References</a:t>
            </a:r>
          </a:p>
        </p:txBody>
      </p:sp>
      <p:sp>
        <p:nvSpPr>
          <p:cNvPr id="109571" name="Rectangle 3"/>
          <p:cNvSpPr>
            <a:spLocks noGrp="1" noChangeArrowheads="1"/>
          </p:cNvSpPr>
          <p:nvPr>
            <p:ph idx="1"/>
          </p:nvPr>
        </p:nvSpPr>
        <p:spPr>
          <a:xfrm>
            <a:off x="609600" y="1417638"/>
            <a:ext cx="10972800" cy="4479926"/>
          </a:xfrm>
        </p:spPr>
        <p:txBody>
          <a:bodyPr/>
          <a:lstStyle/>
          <a:p>
            <a:pPr>
              <a:lnSpc>
                <a:spcPct val="80000"/>
              </a:lnSpc>
            </a:pPr>
            <a:r>
              <a:rPr lang="en-US" sz="1600" dirty="0">
                <a:ea typeface="ＭＳ Ｐゴシック" pitchFamily="34" charset="-128"/>
              </a:rPr>
              <a:t>Trivedi MH, Rush AJ, Wisniewski SR, et al. Evaluation of outcomes with citalopram for depression using measurement-based care in STAR*D: implications for clinical practice.  American Journal of Psychiatry 2006; 163(1): 28-40.</a:t>
            </a:r>
          </a:p>
          <a:p>
            <a:pPr>
              <a:lnSpc>
                <a:spcPct val="80000"/>
              </a:lnSpc>
            </a:pPr>
            <a:r>
              <a:rPr lang="en-US" sz="1600" dirty="0">
                <a:ea typeface="ＭＳ Ｐゴシック" pitchFamily="34" charset="-128"/>
              </a:rPr>
              <a:t>Wells KB; </a:t>
            </a:r>
            <a:r>
              <a:rPr lang="en-US" sz="1600" dirty="0" err="1">
                <a:ea typeface="ＭＳ Ｐゴシック" pitchFamily="34" charset="-128"/>
              </a:rPr>
              <a:t>Burnam</a:t>
            </a:r>
            <a:r>
              <a:rPr lang="en-US" sz="1600" dirty="0">
                <a:ea typeface="ＭＳ Ｐゴシック" pitchFamily="34" charset="-128"/>
              </a:rPr>
              <a:t> MA; Rogers W; Hays R; Camp P.  The course of depression in adult outpatients. Results from the Medical Outcomes Study.  Archives of General Psychiatry 1992; 49(10): 788-94.</a:t>
            </a:r>
          </a:p>
          <a:p>
            <a:pPr>
              <a:lnSpc>
                <a:spcPct val="80000"/>
              </a:lnSpc>
            </a:pPr>
            <a:r>
              <a:rPr lang="en-US" sz="1600" dirty="0">
                <a:ea typeface="ＭＳ Ｐゴシック" pitchFamily="34" charset="-128"/>
              </a:rPr>
              <a:t>Writing Committee for the ENRICHD Investigators. The effects of treating depression and low perceived social support on clinical events after myocardial infarction: the enhancing recovery in coronary heart disease patients (ENRICHD) Randomized Trial. JAMA 2003; 289: 3106-3116.</a:t>
            </a:r>
          </a:p>
          <a:p>
            <a:pPr>
              <a:lnSpc>
                <a:spcPct val="80000"/>
              </a:lnSpc>
            </a:pPr>
            <a:r>
              <a:rPr lang="en-US" sz="1600" dirty="0">
                <a:ea typeface="ＭＳ Ｐゴシック" pitchFamily="34" charset="-128"/>
              </a:rPr>
              <a:t>Writing Committee for the CREATE Investigators. Effects of citalopram and interpersonal psychotherapy on depression in patients with coronary artery disease. The Canadian Cardiac Randomized Evaluation of Antidepressant and Psychotherapy Efficacy (CREATE) Trial. American Medical Association 2007; 297(4): 367-379.</a:t>
            </a:r>
          </a:p>
          <a:p>
            <a:pPr>
              <a:lnSpc>
                <a:spcPct val="80000"/>
              </a:lnSpc>
            </a:pPr>
            <a:r>
              <a:rPr lang="en-US" sz="1600" dirty="0">
                <a:ea typeface="ＭＳ Ｐゴシック" pitchFamily="34" charset="-128"/>
              </a:rPr>
              <a:t>Van den Brink RH, et. al. Treatment of depression after myocardial infarction and the effects of cardiac prognosis and quality of life: rational and outline of the Myocardial Infarction and Depression-Intervention trial (MIND-IT). Am. Heart J 2002: 144: 219-225.</a:t>
            </a:r>
          </a:p>
          <a:p>
            <a:pPr>
              <a:lnSpc>
                <a:spcPct val="80000"/>
              </a:lnSpc>
            </a:pPr>
            <a:endParaRPr lang="en-US" sz="1600" dirty="0">
              <a:ea typeface="ＭＳ Ｐゴシック" pitchFamily="34" charset="-128"/>
            </a:endParaRPr>
          </a:p>
        </p:txBody>
      </p:sp>
      <p:sp>
        <p:nvSpPr>
          <p:cNvPr id="109569" name="Rectangle 6"/>
          <p:cNvSpPr>
            <a:spLocks noGrp="1" noChangeArrowheads="1"/>
          </p:cNvSpPr>
          <p:nvPr>
            <p:ph type="sldNum" sz="quarter" idx="12"/>
          </p:nvPr>
        </p:nvSpPr>
        <p:spPr>
          <a:noFill/>
        </p:spPr>
        <p:txBody>
          <a:bodyPr/>
          <a:lstStyle/>
          <a:p>
            <a:endParaRPr lang="en-US"/>
          </a:p>
        </p:txBody>
      </p:sp>
    </p:spTree>
    <p:extLst>
      <p:ext uri="{BB962C8B-B14F-4D97-AF65-F5344CB8AC3E}">
        <p14:creationId xmlns:p14="http://schemas.microsoft.com/office/powerpoint/2010/main" val="36327640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2"/>
          <p:cNvSpPr>
            <a:spLocks noGrp="1"/>
          </p:cNvSpPr>
          <p:nvPr>
            <p:ph type="title"/>
          </p:nvPr>
        </p:nvSpPr>
        <p:spPr>
          <a:xfrm>
            <a:off x="609600" y="457200"/>
            <a:ext cx="10972800" cy="1143000"/>
          </a:xfrm>
        </p:spPr>
        <p:txBody>
          <a:bodyPr/>
          <a:lstStyle/>
          <a:p>
            <a:r>
              <a:rPr lang="en-US" sz="3600" dirty="0">
                <a:ea typeface="ＭＳ Ｐゴシック" pitchFamily="34" charset="-128"/>
              </a:rPr>
              <a:t>Difficulties in Diagnosing Depression in the Medically Ill</a:t>
            </a:r>
          </a:p>
        </p:txBody>
      </p:sp>
      <p:sp>
        <p:nvSpPr>
          <p:cNvPr id="28674" name="Content Placeholder 3"/>
          <p:cNvSpPr>
            <a:spLocks noGrp="1"/>
          </p:cNvSpPr>
          <p:nvPr>
            <p:ph idx="1"/>
          </p:nvPr>
        </p:nvSpPr>
        <p:spPr/>
        <p:txBody>
          <a:bodyPr/>
          <a:lstStyle/>
          <a:p>
            <a:r>
              <a:rPr lang="en-US" sz="2800" dirty="0">
                <a:ea typeface="ＭＳ Ｐゴシック" pitchFamily="34" charset="-128"/>
              </a:rPr>
              <a:t>Medical symptoms can overlap with depressive symptoms</a:t>
            </a:r>
          </a:p>
          <a:p>
            <a:pPr lvl="1"/>
            <a:r>
              <a:rPr lang="en-US" sz="2400" dirty="0">
                <a:ea typeface="ＭＳ Ｐゴシック" pitchFamily="34" charset="-128"/>
              </a:rPr>
              <a:t>Fatigue</a:t>
            </a:r>
          </a:p>
          <a:p>
            <a:pPr lvl="1"/>
            <a:r>
              <a:rPr lang="en-US" sz="2400" dirty="0">
                <a:ea typeface="ＭＳ Ｐゴシック" pitchFamily="34" charset="-128"/>
              </a:rPr>
              <a:t>Anorexia and/or weight loss </a:t>
            </a:r>
          </a:p>
          <a:p>
            <a:pPr lvl="1"/>
            <a:r>
              <a:rPr lang="en-US" sz="2400" dirty="0">
                <a:ea typeface="ＭＳ Ｐゴシック" pitchFamily="34" charset="-128"/>
              </a:rPr>
              <a:t>Poor concentration</a:t>
            </a:r>
          </a:p>
          <a:p>
            <a:pPr lvl="1"/>
            <a:r>
              <a:rPr lang="en-US" sz="2400" dirty="0" err="1">
                <a:ea typeface="ＭＳ Ｐゴシック" pitchFamily="34" charset="-128"/>
              </a:rPr>
              <a:t>Anhedonia</a:t>
            </a:r>
            <a:r>
              <a:rPr lang="en-US" sz="2400" dirty="0">
                <a:ea typeface="ＭＳ Ｐゴシック" pitchFamily="34" charset="-128"/>
              </a:rPr>
              <a:t> and or apathy</a:t>
            </a:r>
          </a:p>
          <a:p>
            <a:r>
              <a:rPr lang="en-US" sz="2800" dirty="0">
                <a:ea typeface="ＭＳ Ｐゴシック" pitchFamily="34" charset="-128"/>
              </a:rPr>
              <a:t>Difficult to make the attribution to either the psychological or medical conditions</a:t>
            </a:r>
          </a:p>
          <a:p>
            <a:r>
              <a:rPr lang="en-US" sz="2800" dirty="0">
                <a:ea typeface="ＭＳ Ｐゴシック" pitchFamily="34" charset="-128"/>
              </a:rPr>
              <a:t>Medications and interactions can contribute to depressive symptoms</a:t>
            </a:r>
          </a:p>
        </p:txBody>
      </p:sp>
      <p:sp>
        <p:nvSpPr>
          <p:cNvPr id="28675" name="Slide Number Placeholder 1"/>
          <p:cNvSpPr>
            <a:spLocks noGrp="1"/>
          </p:cNvSpPr>
          <p:nvPr>
            <p:ph type="sldNum" sz="quarter" idx="12"/>
          </p:nvPr>
        </p:nvSpPr>
        <p:spPr>
          <a:noFill/>
        </p:spPr>
        <p:txBody>
          <a:bodyPr/>
          <a:lstStyle/>
          <a:p>
            <a:endParaRPr lang="en-US"/>
          </a:p>
        </p:txBody>
      </p:sp>
    </p:spTree>
    <p:extLst>
      <p:ext uri="{BB962C8B-B14F-4D97-AF65-F5344CB8AC3E}">
        <p14:creationId xmlns:p14="http://schemas.microsoft.com/office/powerpoint/2010/main" val="1355015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2"/>
          <p:cNvSpPr>
            <a:spLocks noGrp="1"/>
          </p:cNvSpPr>
          <p:nvPr>
            <p:ph type="title"/>
          </p:nvPr>
        </p:nvSpPr>
        <p:spPr/>
        <p:txBody>
          <a:bodyPr/>
          <a:lstStyle/>
          <a:p>
            <a:r>
              <a:rPr lang="en-US">
                <a:ea typeface="ＭＳ Ｐゴシック" pitchFamily="34" charset="-128"/>
              </a:rPr>
              <a:t>Depression Criteria Controversy</a:t>
            </a:r>
          </a:p>
        </p:txBody>
      </p:sp>
      <p:sp>
        <p:nvSpPr>
          <p:cNvPr id="30722" name="Content Placeholder 3"/>
          <p:cNvSpPr>
            <a:spLocks noGrp="1"/>
          </p:cNvSpPr>
          <p:nvPr>
            <p:ph idx="1"/>
          </p:nvPr>
        </p:nvSpPr>
        <p:spPr>
          <a:xfrm>
            <a:off x="609600" y="2590800"/>
            <a:ext cx="10972800" cy="2667000"/>
          </a:xfrm>
        </p:spPr>
        <p:txBody>
          <a:bodyPr/>
          <a:lstStyle/>
          <a:p>
            <a:pPr marL="609600" indent="-609600" algn="ctr">
              <a:buFontTx/>
              <a:buNone/>
            </a:pPr>
            <a:r>
              <a:rPr lang="en-US" sz="2800" dirty="0">
                <a:ea typeface="ＭＳ Ｐゴシック" pitchFamily="34" charset="-128"/>
              </a:rPr>
              <a:t>Exclusive criteria</a:t>
            </a:r>
          </a:p>
          <a:p>
            <a:pPr marL="609600" indent="-609600" algn="ctr">
              <a:buFontTx/>
              <a:buNone/>
            </a:pPr>
            <a:r>
              <a:rPr lang="en-US" sz="2800" dirty="0">
                <a:ea typeface="ＭＳ Ｐゴシック" pitchFamily="34" charset="-128"/>
              </a:rPr>
              <a:t>Substitutive criteria</a:t>
            </a:r>
          </a:p>
          <a:p>
            <a:pPr marL="609600" indent="-609600" algn="ctr">
              <a:buFontTx/>
              <a:buNone/>
            </a:pPr>
            <a:r>
              <a:rPr lang="en-US" sz="2800" dirty="0">
                <a:ea typeface="ＭＳ Ｐゴシック" pitchFamily="34" charset="-128"/>
              </a:rPr>
              <a:t>Inclusive criteria</a:t>
            </a:r>
          </a:p>
        </p:txBody>
      </p:sp>
      <p:sp>
        <p:nvSpPr>
          <p:cNvPr id="30723" name="Slide Number Placeholder 1"/>
          <p:cNvSpPr>
            <a:spLocks noGrp="1"/>
          </p:cNvSpPr>
          <p:nvPr>
            <p:ph type="sldNum" sz="quarter" idx="12"/>
          </p:nvPr>
        </p:nvSpPr>
        <p:spPr>
          <a:noFill/>
        </p:spPr>
        <p:txBody>
          <a:bodyPr/>
          <a:lstStyle/>
          <a:p>
            <a:endParaRPr lang="en-US"/>
          </a:p>
        </p:txBody>
      </p:sp>
      <p:sp>
        <p:nvSpPr>
          <p:cNvPr id="2" name="TextBox 1"/>
          <p:cNvSpPr txBox="1"/>
          <p:nvPr/>
        </p:nvSpPr>
        <p:spPr>
          <a:xfrm>
            <a:off x="4967422" y="6414494"/>
            <a:ext cx="2257156" cy="369332"/>
          </a:xfrm>
          <a:prstGeom prst="rect">
            <a:avLst/>
          </a:prstGeom>
          <a:noFill/>
        </p:spPr>
        <p:txBody>
          <a:bodyPr wrap="none" rtlCol="0">
            <a:spAutoFit/>
          </a:bodyPr>
          <a:lstStyle/>
          <a:p>
            <a:r>
              <a:rPr lang="en-US" dirty="0"/>
              <a:t>(</a:t>
            </a:r>
            <a:r>
              <a:rPr lang="en-US" dirty="0" err="1"/>
              <a:t>Bukberg</a:t>
            </a:r>
            <a:r>
              <a:rPr lang="en-US" dirty="0"/>
              <a:t>, et. al, 1984)</a:t>
            </a:r>
          </a:p>
        </p:txBody>
      </p:sp>
    </p:spTree>
    <p:extLst>
      <p:ext uri="{BB962C8B-B14F-4D97-AF65-F5344CB8AC3E}">
        <p14:creationId xmlns:p14="http://schemas.microsoft.com/office/powerpoint/2010/main" val="14867986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r>
              <a:rPr lang="en-US">
                <a:ea typeface="ＭＳ Ｐゴシック" pitchFamily="34" charset="-128"/>
              </a:rPr>
              <a:t>Exclusive Criteria</a:t>
            </a:r>
          </a:p>
        </p:txBody>
      </p:sp>
      <p:sp>
        <p:nvSpPr>
          <p:cNvPr id="32770" name="Content Placeholder 2"/>
          <p:cNvSpPr>
            <a:spLocks noGrp="1"/>
          </p:cNvSpPr>
          <p:nvPr>
            <p:ph idx="1"/>
          </p:nvPr>
        </p:nvSpPr>
        <p:spPr/>
        <p:txBody>
          <a:bodyPr/>
          <a:lstStyle/>
          <a:p>
            <a:r>
              <a:rPr lang="en-US" sz="2800" dirty="0">
                <a:ea typeface="ＭＳ Ｐゴシック" pitchFamily="34" charset="-128"/>
              </a:rPr>
              <a:t>Exclusive proponents: The clinician excludes those criteria they can directly attribute to the medical condition</a:t>
            </a:r>
          </a:p>
          <a:p>
            <a:pPr lvl="1"/>
            <a:r>
              <a:rPr lang="en-US" sz="2400" dirty="0">
                <a:ea typeface="ＭＳ Ｐゴシック" pitchFamily="34" charset="-128"/>
              </a:rPr>
              <a:t>Difficult to weigh and decide</a:t>
            </a:r>
          </a:p>
          <a:p>
            <a:pPr lvl="1"/>
            <a:r>
              <a:rPr lang="en-US" sz="2400" dirty="0">
                <a:ea typeface="ＭＳ Ｐゴシック" pitchFamily="34" charset="-128"/>
              </a:rPr>
              <a:t>Identifies the most severe forms of depression </a:t>
            </a:r>
          </a:p>
          <a:p>
            <a:pPr lvl="1"/>
            <a:r>
              <a:rPr lang="en-US" sz="2400" dirty="0">
                <a:ea typeface="ＭＳ Ｐゴシック" pitchFamily="34" charset="-128"/>
              </a:rPr>
              <a:t>May miss milder forms of depression &amp; thus missing opportunities to intervene</a:t>
            </a:r>
          </a:p>
          <a:p>
            <a:endParaRPr lang="en-US" dirty="0">
              <a:ea typeface="ＭＳ Ｐゴシック" pitchFamily="34" charset="-128"/>
            </a:endParaRPr>
          </a:p>
          <a:p>
            <a:endParaRPr lang="en-US" dirty="0">
              <a:ea typeface="ＭＳ Ｐゴシック" pitchFamily="34" charset="-128"/>
            </a:endParaRPr>
          </a:p>
        </p:txBody>
      </p:sp>
      <p:sp>
        <p:nvSpPr>
          <p:cNvPr id="32771" name="Slide Number Placeholder 3"/>
          <p:cNvSpPr>
            <a:spLocks noGrp="1"/>
          </p:cNvSpPr>
          <p:nvPr>
            <p:ph type="sldNum" sz="quarter" idx="12"/>
          </p:nvPr>
        </p:nvSpPr>
        <p:spPr>
          <a:noFill/>
        </p:spPr>
        <p:txBody>
          <a:bodyPr/>
          <a:lstStyle/>
          <a:p>
            <a:endParaRPr lang="en-US"/>
          </a:p>
        </p:txBody>
      </p:sp>
    </p:spTree>
    <p:extLst>
      <p:ext uri="{BB962C8B-B14F-4D97-AF65-F5344CB8AC3E}">
        <p14:creationId xmlns:p14="http://schemas.microsoft.com/office/powerpoint/2010/main" val="31724009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2"/>
          <p:cNvSpPr>
            <a:spLocks noGrp="1"/>
          </p:cNvSpPr>
          <p:nvPr>
            <p:ph type="title"/>
          </p:nvPr>
        </p:nvSpPr>
        <p:spPr/>
        <p:txBody>
          <a:bodyPr/>
          <a:lstStyle/>
          <a:p>
            <a:r>
              <a:rPr lang="en-US">
                <a:ea typeface="ＭＳ Ｐゴシック" pitchFamily="34" charset="-128"/>
              </a:rPr>
              <a:t>Substitutive Criteria</a:t>
            </a:r>
          </a:p>
        </p:txBody>
      </p:sp>
      <p:sp>
        <p:nvSpPr>
          <p:cNvPr id="34818" name="Content Placeholder 3"/>
          <p:cNvSpPr>
            <a:spLocks noGrp="1"/>
          </p:cNvSpPr>
          <p:nvPr>
            <p:ph idx="1"/>
          </p:nvPr>
        </p:nvSpPr>
        <p:spPr>
          <a:xfrm>
            <a:off x="609600" y="1371601"/>
            <a:ext cx="10972800" cy="4754563"/>
          </a:xfrm>
        </p:spPr>
        <p:txBody>
          <a:bodyPr/>
          <a:lstStyle/>
          <a:p>
            <a:r>
              <a:rPr lang="en-US" sz="2800" dirty="0">
                <a:ea typeface="ＭＳ Ｐゴシック" pitchFamily="34" charset="-128"/>
              </a:rPr>
              <a:t>More weight is given to the psychological symptoms of depression, not the somatic symptoms of depression</a:t>
            </a:r>
          </a:p>
          <a:p>
            <a:pPr lvl="1"/>
            <a:r>
              <a:rPr lang="en-US" sz="2400" dirty="0">
                <a:ea typeface="ＭＳ Ｐゴシック" pitchFamily="34" charset="-128"/>
              </a:rPr>
              <a:t>Substitution of symptoms such as irritability, tearfulness, social withdrawal</a:t>
            </a:r>
          </a:p>
          <a:p>
            <a:r>
              <a:rPr lang="en-US" sz="2800" dirty="0">
                <a:ea typeface="ＭＳ Ｐゴシック" pitchFamily="34" charset="-128"/>
              </a:rPr>
              <a:t>Unclear which symptoms to include or exclude</a:t>
            </a:r>
          </a:p>
          <a:p>
            <a:r>
              <a:rPr lang="en-US" sz="2800" dirty="0">
                <a:ea typeface="ＭＳ Ｐゴシック" pitchFamily="34" charset="-128"/>
              </a:rPr>
              <a:t>Excludes some somatic symptoms</a:t>
            </a:r>
          </a:p>
          <a:p>
            <a:pPr lvl="1"/>
            <a:r>
              <a:rPr lang="en-US" sz="2400" dirty="0">
                <a:ea typeface="ＭＳ Ｐゴシック" pitchFamily="34" charset="-128"/>
              </a:rPr>
              <a:t>May miss severe forms of depression</a:t>
            </a:r>
          </a:p>
          <a:p>
            <a:r>
              <a:rPr lang="en-US" sz="2800" dirty="0">
                <a:ea typeface="ＭＳ Ｐゴシック" pitchFamily="34" charset="-128"/>
              </a:rPr>
              <a:t>Approach not widely adopted</a:t>
            </a:r>
          </a:p>
          <a:p>
            <a:endParaRPr lang="en-US" dirty="0">
              <a:ea typeface="ＭＳ Ｐゴシック" pitchFamily="34" charset="-128"/>
            </a:endParaRPr>
          </a:p>
          <a:p>
            <a:endParaRPr lang="en-US" dirty="0">
              <a:ea typeface="ＭＳ Ｐゴシック" pitchFamily="34" charset="-128"/>
            </a:endParaRPr>
          </a:p>
        </p:txBody>
      </p:sp>
      <p:sp>
        <p:nvSpPr>
          <p:cNvPr id="34819" name="Slide Number Placeholder 1"/>
          <p:cNvSpPr>
            <a:spLocks noGrp="1"/>
          </p:cNvSpPr>
          <p:nvPr>
            <p:ph type="sldNum" sz="quarter" idx="12"/>
          </p:nvPr>
        </p:nvSpPr>
        <p:spPr>
          <a:noFill/>
        </p:spPr>
        <p:txBody>
          <a:bodyPr/>
          <a:lstStyle/>
          <a:p>
            <a:endParaRPr lang="en-US"/>
          </a:p>
        </p:txBody>
      </p:sp>
    </p:spTree>
    <p:extLst>
      <p:ext uri="{BB962C8B-B14F-4D97-AF65-F5344CB8AC3E}">
        <p14:creationId xmlns:p14="http://schemas.microsoft.com/office/powerpoint/2010/main" val="3256748249"/>
      </p:ext>
    </p:extLst>
  </p:cSld>
  <p:clrMapOvr>
    <a:masterClrMapping/>
  </p:clrMapOvr>
</p:sld>
</file>

<file path=ppt/theme/theme1.xml><?xml version="1.0" encoding="utf-8"?>
<a:theme xmlns:a="http://schemas.openxmlformats.org/drawingml/2006/main" name="ACLP template">
  <a:themeElements>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B2C9C77E-7F59-4562-AC6A-C6F3C96BAC6A}" vid="{B8FB10BF-8001-47BC-9267-63EA1BB6F6C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81B7F35BAB62E459D559428A31CA9C2" ma:contentTypeVersion="10" ma:contentTypeDescription="Create a new document." ma:contentTypeScope="" ma:versionID="3c0ad1c1f9012030e844f7ca56ceb058">
  <xsd:schema xmlns:xsd="http://www.w3.org/2001/XMLSchema" xmlns:xs="http://www.w3.org/2001/XMLSchema" xmlns:p="http://schemas.microsoft.com/office/2006/metadata/properties" xmlns:ns2="7f3cf475-0395-4332-a22f-87d7b85be7f2" xmlns:ns3="d5af13c4-72b1-41c9-8507-7e9ed24d93ac" targetNamespace="http://schemas.microsoft.com/office/2006/metadata/properties" ma:root="true" ma:fieldsID="f0f0d6400a7b3e3f33f8772d7a208be3" ns2:_="" ns3:_="">
    <xsd:import namespace="7f3cf475-0395-4332-a22f-87d7b85be7f2"/>
    <xsd:import namespace="d5af13c4-72b1-41c9-8507-7e9ed24d93ac"/>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f3cf475-0395-4332-a22f-87d7b85be7f2"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LastSharedByUser" ma:index="10" nillable="true" ma:displayName="Last Shared By User" ma:description="" ma:internalName="LastSharedByUser" ma:readOnly="true">
      <xsd:simpleType>
        <xsd:restriction base="dms:Note">
          <xsd:maxLength value="255"/>
        </xsd:restriction>
      </xsd:simpleType>
    </xsd:element>
    <xsd:element name="LastSharedByTime" ma:index="11"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d5af13c4-72b1-41c9-8507-7e9ed24d93ac"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DateTaken" ma:index="14" nillable="true" ma:displayName="MediaServiceDateTaken" ma:description="" ma:hidden="true" ma:internalName="MediaServiceDateTaken" ma:readOnly="true">
      <xsd:simpleType>
        <xsd:restriction base="dms:Text"/>
      </xsd:simpleType>
    </xsd:element>
    <xsd:element name="MediaServiceAutoTags" ma:index="15" nillable="true" ma:displayName="MediaServiceAutoTags" ma:description="" ma:internalName="MediaServiceAutoTags" ma:readOnly="true">
      <xsd:simpleType>
        <xsd:restriction base="dms:Text"/>
      </xsd:simpleType>
    </xsd:element>
    <xsd:element name="MediaServiceLocation" ma:index="16" nillable="true" ma:displayName="MediaServiceLocation" ma:description="" ma:internalName="MediaServiceLocation" ma:readOnly="true">
      <xsd:simpleType>
        <xsd:restriction base="dms:Text"/>
      </xsd:simpleType>
    </xsd:element>
    <xsd:element name="MediaServiceOCR" ma:index="17" nillable="true" ma:displayName="MediaServiceOCR"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360AA4B-0C74-43BA-862E-50B2110804B8}">
  <ds:schemaRefs>
    <ds:schemaRef ds:uri="http://purl.org/dc/elements/1.1/"/>
    <ds:schemaRef ds:uri="7f3cf475-0395-4332-a22f-87d7b85be7f2"/>
    <ds:schemaRef ds:uri="http://purl.org/dc/terms/"/>
    <ds:schemaRef ds:uri="http://schemas.microsoft.com/office/infopath/2007/PartnerControls"/>
    <ds:schemaRef ds:uri="http://purl.org/dc/dcmitype/"/>
    <ds:schemaRef ds:uri="http://schemas.microsoft.com/office/2006/documentManagement/types"/>
    <ds:schemaRef ds:uri="d5af13c4-72b1-41c9-8507-7e9ed24d93ac"/>
    <ds:schemaRef ds:uri="http://schemas.openxmlformats.org/package/2006/metadata/core-propertie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B8B2A905-58EE-4950-9C62-3AC6953C32E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f3cf475-0395-4332-a22f-87d7b85be7f2"/>
    <ds:schemaRef ds:uri="d5af13c4-72b1-41c9-8507-7e9ed24d93a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CF9EE7F-82E1-4A4A-ACA8-B0A781BE498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ACLP template</Template>
  <TotalTime>4769</TotalTime>
  <Words>4638</Words>
  <Application>Microsoft Office PowerPoint</Application>
  <PresentationFormat>Widescreen</PresentationFormat>
  <Paragraphs>534</Paragraphs>
  <Slides>52</Slides>
  <Notes>40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52</vt:i4>
      </vt:variant>
    </vt:vector>
  </HeadingPairs>
  <TitlesOfParts>
    <vt:vector size="61" baseType="lpstr">
      <vt:lpstr>ＭＳ Ｐゴシック</vt:lpstr>
      <vt:lpstr>Angsana New</vt:lpstr>
      <vt:lpstr>Arial</vt:lpstr>
      <vt:lpstr>Calibri</vt:lpstr>
      <vt:lpstr>Cordia New</vt:lpstr>
      <vt:lpstr>Lucida Grande</vt:lpstr>
      <vt:lpstr>Times New Roman</vt:lpstr>
      <vt:lpstr>Wingdings</vt:lpstr>
      <vt:lpstr>ACLP template</vt:lpstr>
      <vt:lpstr>Depression in Medical Settings</vt:lpstr>
      <vt:lpstr>Learning Objectives</vt:lpstr>
      <vt:lpstr>Overview</vt:lpstr>
      <vt:lpstr>Depressive Disorders (DSM-5)</vt:lpstr>
      <vt:lpstr>Some Medical Conditions Closely Associated with Depressive Symptoms</vt:lpstr>
      <vt:lpstr>Difficulties in Diagnosing Depression in the Medically Ill</vt:lpstr>
      <vt:lpstr>Depression Criteria Controversy</vt:lpstr>
      <vt:lpstr>Exclusive Criteria</vt:lpstr>
      <vt:lpstr>Substitutive Criteria</vt:lpstr>
      <vt:lpstr>Inclusive Criteria</vt:lpstr>
      <vt:lpstr>Depression in medical illness</vt:lpstr>
      <vt:lpstr>Prevalence in Medical Settings</vt:lpstr>
      <vt:lpstr>Prevalence in Primary Care Clinics</vt:lpstr>
      <vt:lpstr>Depression and Heart Disease</vt:lpstr>
      <vt:lpstr>Depression and Cancer</vt:lpstr>
      <vt:lpstr>Depression and Diabetes</vt:lpstr>
      <vt:lpstr>Depression in Neurological Diseases</vt:lpstr>
      <vt:lpstr>Other Conditions With Increased Depression</vt:lpstr>
      <vt:lpstr>Evaluation</vt:lpstr>
      <vt:lpstr>Common Causes of a “Depression” Consult</vt:lpstr>
      <vt:lpstr>Medical Symptoms Mimicking Depressive Symptoms</vt:lpstr>
      <vt:lpstr>Medications commonly associated with depressive symptoms</vt:lpstr>
      <vt:lpstr>Differential Diagnosis</vt:lpstr>
      <vt:lpstr>Demoralization Syndrome</vt:lpstr>
      <vt:lpstr>Demoralization</vt:lpstr>
      <vt:lpstr>Demoralization</vt:lpstr>
      <vt:lpstr>Psychiatric Evaluation: Inpatient Challenges</vt:lpstr>
      <vt:lpstr>Psychiatric Interview: Outpatient Challenges</vt:lpstr>
      <vt:lpstr>Time Course and Associations</vt:lpstr>
      <vt:lpstr>Impact of Depression in Chronic  Medical Illness</vt:lpstr>
      <vt:lpstr>PowerPoint Presentation</vt:lpstr>
      <vt:lpstr>Factors associated with suicide in medical-surgical patients</vt:lpstr>
      <vt:lpstr>Service Utilization and Outcomes for Patients with Depression</vt:lpstr>
      <vt:lpstr>Treatment of depression in medical setting</vt:lpstr>
      <vt:lpstr>Treatment of depression in medical setting</vt:lpstr>
      <vt:lpstr>Evidenced Based Treatments for Depression</vt:lpstr>
      <vt:lpstr>First Line Medication Treatment</vt:lpstr>
      <vt:lpstr>Clinical Concerns</vt:lpstr>
      <vt:lpstr>Clinical Concerns</vt:lpstr>
      <vt:lpstr>General Principles</vt:lpstr>
      <vt:lpstr>Other adjunct agents</vt:lpstr>
      <vt:lpstr>In Transplant and Cancer Populations</vt:lpstr>
      <vt:lpstr>In Chronic Kidney Disease</vt:lpstr>
      <vt:lpstr>In Heart Disease</vt:lpstr>
      <vt:lpstr>In Primary Care Populations</vt:lpstr>
      <vt:lpstr> Treatment Resistance Factors    </vt:lpstr>
      <vt:lpstr>PowerPoint Presentation</vt:lpstr>
      <vt:lpstr>The Following Messages Improved Medication Compliance in the First Month</vt:lpstr>
      <vt:lpstr>Take Home Messages</vt:lpstr>
      <vt:lpstr>References</vt:lpstr>
      <vt:lpstr>References</vt:lpstr>
      <vt:lpstr>References</vt:lpstr>
    </vt:vector>
  </TitlesOfParts>
  <Company>Mount Sinai School of Medicine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Ernst, Carrie</dc:creator>
  <cp:lastModifiedBy>Desan, Paul</cp:lastModifiedBy>
  <cp:revision>36</cp:revision>
  <dcterms:created xsi:type="dcterms:W3CDTF">2017-12-19T17:46:22Z</dcterms:created>
  <dcterms:modified xsi:type="dcterms:W3CDTF">2019-03-15T20:45:20Z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0x010100381B7F35BAB62E459D559428A31CA9C2</vt:lpwstr>
  </property>
</Properties>
</file>