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43"/>
  </p:notesMasterIdLst>
  <p:handoutMasterIdLst>
    <p:handoutMasterId r:id="rId44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319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2" r:id="rId20"/>
    <p:sldId id="273" r:id="rId21"/>
    <p:sldId id="274" r:id="rId22"/>
    <p:sldId id="275" r:id="rId23"/>
    <p:sldId id="293" r:id="rId24"/>
    <p:sldId id="276" r:id="rId25"/>
    <p:sldId id="295" r:id="rId26"/>
    <p:sldId id="296" r:id="rId27"/>
    <p:sldId id="297" r:id="rId28"/>
    <p:sldId id="287" r:id="rId29"/>
    <p:sldId id="289" r:id="rId30"/>
    <p:sldId id="290" r:id="rId31"/>
    <p:sldId id="291" r:id="rId32"/>
    <p:sldId id="308" r:id="rId33"/>
    <p:sldId id="292" r:id="rId34"/>
    <p:sldId id="309" r:id="rId35"/>
    <p:sldId id="313" r:id="rId36"/>
    <p:sldId id="311" r:id="rId37"/>
    <p:sldId id="312" r:id="rId38"/>
    <p:sldId id="314" r:id="rId39"/>
    <p:sldId id="315" r:id="rId40"/>
    <p:sldId id="316" r:id="rId41"/>
    <p:sldId id="317" r:id="rId4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8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FFDE"/>
    <a:srgbClr val="81D297"/>
    <a:srgbClr val="177D38"/>
    <a:srgbClr val="66A677"/>
    <a:srgbClr val="105A25"/>
    <a:srgbClr val="3891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napToObjects="1" showGuides="1">
      <p:cViewPr varScale="1">
        <p:scale>
          <a:sx n="119" d="100"/>
          <a:sy n="119" d="100"/>
        </p:scale>
        <p:origin x="132" y="282"/>
      </p:cViewPr>
      <p:guideLst>
        <p:guide orient="horz" pos="4228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009BD-8F19-0B44-8E85-44C88B02A425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F5F82E-548B-494F-89A6-3B3ADDAEC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107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CD39A-F679-DF43-BBE4-8BF4AC45CCF4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259CE-35B4-F249-A2D4-2A860B274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122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794E8F-8B63-4083-9489-E7DCB5D97AD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1788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Personality disorders… Beyond the DSM!</a:t>
            </a:r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D9BE60-EB36-4DA1-8D21-F67F73FE427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35E40A-D582-42E6-9B57-A64208CE5BB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77877F-55A0-4F79-B94A-2B1C2C6E062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BEE091-D60C-44C6-8722-5EF5CE67B77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CD07E5-2347-4D12-91A9-239C2ECCD04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Personality disorders… Beyond the DSM!</a:t>
            </a:r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D9BE60-EB36-4DA1-8D21-F67F73FE427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37449D-882F-48EA-B166-48099531AC6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06F90F-92B5-4702-8F34-D8F9904FE73F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EBC769-BC1E-42FB-86A8-D566C6CE4DA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A99838-B930-4E44-8C4A-C4B7F762FDE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Personality disorders… Beyond the DSM!</a:t>
            </a:r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D9BE60-EB36-4DA1-8D21-F67F73FE427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Consult question is often vague with non-verbal communication of distress on the part of the treating team</a:t>
            </a: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177028-80EF-4D0B-B39F-98E18619695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Will need to speak with nursing staff and family; get thorough medical, psych and substance hx, thorough physical exam, incl neuro/cognitive exam</a:t>
            </a:r>
          </a:p>
          <a:p>
            <a:r>
              <a:rPr lang="en-US"/>
              <a:t>Nature of precipitants, envt in which agitation occurs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0EE6FE-5BF0-4449-94F9-8A02239669B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B072EE-D504-4596-8A1F-76B22AF9FB0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DD3180-E1E1-4757-B30C-8122A4E4AE3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D0DA7B-D908-4AC0-87F9-C830550C5B0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0CD3E6-5820-4E71-84C2-E0BFB84ACA8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rgbClr val="66A677">
                <a:alpha val="35000"/>
              </a:srgbClr>
            </a:gs>
            <a:gs pos="50000">
              <a:srgbClr val="FFFFFF">
                <a:alpha val="48000"/>
              </a:srgbClr>
            </a:gs>
            <a:gs pos="100000">
              <a:srgbClr val="389155">
                <a:alpha val="20000"/>
              </a:srgbClr>
            </a:gs>
          </a:gsLst>
          <a:lin ang="34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White bands.psd"/>
          <p:cNvPicPr>
            <a:picLocks noChangeAspect="1"/>
          </p:cNvPicPr>
          <p:nvPr userDrawn="1"/>
        </p:nvPicPr>
        <p:blipFill>
          <a:blip r:embed="rId2">
            <a:alphaModFix amt="4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49" y="1221184"/>
            <a:ext cx="9282993" cy="54671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75718" y="2553747"/>
            <a:ext cx="8844801" cy="1019176"/>
          </a:xfrm>
        </p:spPr>
        <p:txBody>
          <a:bodyPr>
            <a:normAutofit/>
          </a:bodyPr>
          <a:lstStyle>
            <a:lvl1pPr algn="ctr">
              <a:defRPr sz="4000">
                <a:solidFill>
                  <a:srgbClr val="177D38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726516" y="3581910"/>
            <a:ext cx="8743203" cy="69532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</a:t>
            </a:r>
          </a:p>
        </p:txBody>
      </p:sp>
      <p:pic>
        <p:nvPicPr>
          <p:cNvPr id="23" name="Picture 22" descr="APM logo [300dpi], large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5625" y="862447"/>
            <a:ext cx="2044984" cy="1528822"/>
          </a:xfrm>
          <a:prstGeom prst="rect">
            <a:avLst/>
          </a:prstGeom>
          <a:ln w="25400" cap="sq" cmpd="sng">
            <a:noFill/>
            <a:miter lim="800000"/>
          </a:ln>
        </p:spPr>
      </p:pic>
      <p:sp>
        <p:nvSpPr>
          <p:cNvPr id="25" name="TextBox 24"/>
          <p:cNvSpPr txBox="1"/>
          <p:nvPr userDrawn="1"/>
        </p:nvSpPr>
        <p:spPr>
          <a:xfrm>
            <a:off x="1870428" y="5927934"/>
            <a:ext cx="8455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0" kern="1200" dirty="0">
                <a:solidFill>
                  <a:srgbClr val="105A25"/>
                </a:solidFill>
                <a:latin typeface="+mn-lt"/>
                <a:ea typeface="+mn-ea"/>
                <a:cs typeface="+mn-cs"/>
              </a:rPr>
              <a:t>ACADEMY OF CONSULTATION-LIAISON PSYCHIATRY</a:t>
            </a:r>
            <a:endParaRPr lang="en-US" sz="2400" b="0" dirty="0">
              <a:solidFill>
                <a:srgbClr val="105A25"/>
              </a:solidFill>
            </a:endParaRPr>
          </a:p>
        </p:txBody>
      </p:sp>
      <p:sp>
        <p:nvSpPr>
          <p:cNvPr id="26" name="TextBox 25"/>
          <p:cNvSpPr txBox="1"/>
          <p:nvPr userDrawn="1"/>
        </p:nvSpPr>
        <p:spPr>
          <a:xfrm>
            <a:off x="289984" y="6293597"/>
            <a:ext cx="11616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kern="1200" dirty="0">
                <a:solidFill>
                  <a:srgbClr val="389155"/>
                </a:solidFill>
                <a:latin typeface="+mn-lt"/>
                <a:ea typeface="+mn-ea"/>
                <a:cs typeface="+mn-cs"/>
              </a:rPr>
              <a:t>Psychiatrists Providing Collaborative Care Bridging Physical and Mental Health</a:t>
            </a:r>
            <a:endParaRPr lang="en-US" sz="1800" dirty="0">
              <a:solidFill>
                <a:srgbClr val="389155"/>
              </a:solidFill>
            </a:endParaRPr>
          </a:p>
        </p:txBody>
      </p:sp>
      <p:sp>
        <p:nvSpPr>
          <p:cNvPr id="27" name="Rectangle 26"/>
          <p:cNvSpPr/>
          <p:nvPr userDrawn="1"/>
        </p:nvSpPr>
        <p:spPr>
          <a:xfrm>
            <a:off x="56447" y="67731"/>
            <a:ext cx="12074591" cy="6722533"/>
          </a:xfrm>
          <a:prstGeom prst="rect">
            <a:avLst/>
          </a:prstGeom>
          <a:noFill/>
          <a:ln w="152400" cap="sq" cmpd="sng">
            <a:solidFill>
              <a:srgbClr val="66A677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8" name="Rectangle 27"/>
          <p:cNvSpPr/>
          <p:nvPr userDrawn="1"/>
        </p:nvSpPr>
        <p:spPr>
          <a:xfrm>
            <a:off x="146756" y="177799"/>
            <a:ext cx="11898488" cy="6561667"/>
          </a:xfrm>
          <a:prstGeom prst="rect">
            <a:avLst/>
          </a:prstGeom>
          <a:noFill/>
          <a:ln w="76200" cap="sq" cmpd="sng">
            <a:solidFill>
              <a:srgbClr val="105A25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239522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0">
              <a:schemeClr val="bg1"/>
            </a:gs>
            <a:gs pos="100000">
              <a:srgbClr val="81D297">
                <a:alpha val="10000"/>
              </a:srgbClr>
            </a:gs>
          </a:gsLst>
          <a:lin ang="31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rgbClr val="105A2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28600" indent="-228600">
              <a:buClr>
                <a:srgbClr val="177D38"/>
              </a:buClr>
              <a:defRPr/>
            </a:lvl1pPr>
            <a:lvl2pPr marL="627063" indent="-228600">
              <a:buClr>
                <a:srgbClr val="177D38"/>
              </a:buClr>
              <a:buFont typeface="Lucida Grande"/>
              <a:buChar char="–"/>
              <a:defRPr/>
            </a:lvl2pPr>
            <a:lvl3pPr>
              <a:buClr>
                <a:srgbClr val="177D38"/>
              </a:buClr>
              <a:defRPr/>
            </a:lvl3pPr>
            <a:lvl4pPr>
              <a:buClr>
                <a:srgbClr val="177D38"/>
              </a:buClr>
              <a:defRPr/>
            </a:lvl4pPr>
            <a:lvl5pPr>
              <a:buClr>
                <a:srgbClr val="177D38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06389" y="6474884"/>
            <a:ext cx="483616" cy="365125"/>
          </a:xfrm>
          <a:noFill/>
          <a:ln>
            <a:noFill/>
          </a:ln>
        </p:spPr>
        <p:txBody>
          <a:bodyPr/>
          <a:lstStyle>
            <a:lvl1pPr algn="r">
              <a:defRPr sz="1000">
                <a:solidFill>
                  <a:srgbClr val="177D38"/>
                </a:solidFill>
              </a:defRPr>
            </a:lvl1pPr>
          </a:lstStyle>
          <a:p>
            <a:fld id="{68CDBAF2-F266-C14C-8ABF-54B90D837FA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40" name="Group 39"/>
          <p:cNvGrpSpPr/>
          <p:nvPr userDrawn="1"/>
        </p:nvGrpSpPr>
        <p:grpSpPr>
          <a:xfrm>
            <a:off x="643477" y="1"/>
            <a:ext cx="11571103" cy="457199"/>
            <a:chOff x="0" y="0"/>
            <a:chExt cx="9153144" cy="265851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0"/>
              <a:ext cx="9153144" cy="59267"/>
            </a:xfrm>
            <a:prstGeom prst="rect">
              <a:avLst/>
            </a:prstGeom>
            <a:solidFill>
              <a:srgbClr val="177D3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54343"/>
              <a:ext cx="9153144" cy="68411"/>
            </a:xfrm>
            <a:prstGeom prst="rect">
              <a:avLst/>
            </a:prstGeom>
            <a:solidFill>
              <a:srgbClr val="66A67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0" y="118532"/>
              <a:ext cx="9153144" cy="50123"/>
            </a:xfrm>
            <a:prstGeom prst="rect">
              <a:avLst/>
            </a:prstGeom>
            <a:solidFill>
              <a:srgbClr val="105A2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160866"/>
              <a:ext cx="9153144" cy="104985"/>
            </a:xfrm>
            <a:prstGeom prst="rect">
              <a:avLst/>
            </a:prstGeom>
            <a:solidFill>
              <a:srgbClr val="38915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pic>
        <p:nvPicPr>
          <p:cNvPr id="39" name="Picture 38" descr="APM logo [300dpi], lar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670"/>
            <a:ext cx="612455" cy="457869"/>
          </a:xfrm>
          <a:prstGeom prst="rect">
            <a:avLst/>
          </a:prstGeom>
        </p:spPr>
      </p:pic>
      <p:sp>
        <p:nvSpPr>
          <p:cNvPr id="47" name="TextBox 46"/>
          <p:cNvSpPr txBox="1"/>
          <p:nvPr userDrawn="1"/>
        </p:nvSpPr>
        <p:spPr>
          <a:xfrm>
            <a:off x="120651" y="6534094"/>
            <a:ext cx="84553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kern="1200" dirty="0">
                <a:solidFill>
                  <a:srgbClr val="105A25"/>
                </a:solidFill>
                <a:latin typeface="+mn-lt"/>
                <a:ea typeface="+mn-ea"/>
                <a:cs typeface="+mn-cs"/>
              </a:rPr>
              <a:t>Academy of Consultation-Liaison Psychiatry</a:t>
            </a:r>
            <a:endParaRPr lang="en-US" sz="1000" b="0" dirty="0">
              <a:solidFill>
                <a:srgbClr val="105A2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419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2007E-F4FD-490A-A604-1566DBBD23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463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DBAF2-F266-C14C-8ABF-54B90D837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2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5718" y="2447875"/>
            <a:ext cx="8844801" cy="435761"/>
          </a:xfrm>
        </p:spPr>
        <p:txBody>
          <a:bodyPr>
            <a:normAutofit fontScale="90000"/>
          </a:bodyPr>
          <a:lstStyle/>
          <a:p>
            <a:r>
              <a:rPr lang="en-US" sz="2800" b="1" dirty="0">
                <a:solidFill>
                  <a:srgbClr val="003300"/>
                </a:solidFill>
              </a:rPr>
              <a:t>The “Difficult” Patient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2905613"/>
            <a:ext cx="8743203" cy="38252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APM Resident Education Curriculum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4696" y="3291426"/>
            <a:ext cx="1167063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+mn-lt"/>
              </a:rPr>
              <a:t>Revised 2019: </a:t>
            </a:r>
            <a:r>
              <a:rPr lang="en-US" sz="1600" b="1" dirty="0"/>
              <a:t>Carrie L. Ernst, MD</a:t>
            </a:r>
            <a:r>
              <a:rPr lang="en-US" sz="1600" dirty="0"/>
              <a:t>, Associate Professor of Psychiatry, Icahn School of Medicine at Mount Sinai</a:t>
            </a:r>
          </a:p>
          <a:p>
            <a:pPr algn="ctr"/>
            <a:endParaRPr lang="en-US" sz="600" dirty="0">
              <a:latin typeface="+mn-lt"/>
            </a:endParaRPr>
          </a:p>
          <a:p>
            <a:pPr algn="ctr"/>
            <a:r>
              <a:rPr lang="en-US" sz="1600" dirty="0"/>
              <a:t>Revised 2013: </a:t>
            </a:r>
            <a:r>
              <a:rPr lang="en-US" sz="1600" b="1" dirty="0"/>
              <a:t>Carrie L. Ernst, MD</a:t>
            </a:r>
            <a:r>
              <a:rPr lang="en-US" sz="1600" dirty="0"/>
              <a:t>, Associate Professor of Psychiatry, Icahn School of Medicine at Mount Sinai</a:t>
            </a:r>
            <a:endParaRPr lang="en-US" sz="1600" b="1" dirty="0"/>
          </a:p>
          <a:p>
            <a:pPr algn="ctr"/>
            <a:r>
              <a:rPr lang="en-US" sz="1600" b="1" dirty="0"/>
              <a:t>Ann Schwartz, MD, FACLP</a:t>
            </a:r>
            <a:r>
              <a:rPr lang="en-US" sz="1600" dirty="0"/>
              <a:t>, Professor, Department of Psychiatry and Behavioral Sciences, </a:t>
            </a:r>
          </a:p>
          <a:p>
            <a:pPr algn="ctr"/>
            <a:r>
              <a:rPr lang="en-US" sz="1600" dirty="0"/>
              <a:t>Emory University School of Medicine</a:t>
            </a:r>
          </a:p>
          <a:p>
            <a:pPr algn="ctr"/>
            <a:endParaRPr lang="en-US" sz="600" dirty="0"/>
          </a:p>
          <a:p>
            <a:pPr algn="ctr"/>
            <a:r>
              <a:rPr lang="en-US" sz="1600" dirty="0"/>
              <a:t>Revised 2011: </a:t>
            </a:r>
            <a:r>
              <a:rPr lang="en-US" sz="1600" b="1" dirty="0"/>
              <a:t>Ann Schwartz, MD, FAPM</a:t>
            </a:r>
            <a:r>
              <a:rPr lang="en-US" sz="1600" dirty="0"/>
              <a:t>, Professor, Department of Psychiatry and Behavioral Sciences, </a:t>
            </a:r>
          </a:p>
          <a:p>
            <a:pPr algn="ctr"/>
            <a:r>
              <a:rPr lang="en-US" sz="1600" dirty="0"/>
              <a:t>Emory University School of Medicine</a:t>
            </a:r>
          </a:p>
          <a:p>
            <a:pPr algn="ctr"/>
            <a:endParaRPr lang="en-US" sz="600" dirty="0"/>
          </a:p>
          <a:p>
            <a:pPr algn="ctr"/>
            <a:r>
              <a:rPr lang="en-US" sz="1600" dirty="0"/>
              <a:t>Original version: </a:t>
            </a:r>
            <a:r>
              <a:rPr lang="en-US" sz="1600" b="1" dirty="0"/>
              <a:t>Mary Jo Fitz-Gerald, MD</a:t>
            </a:r>
            <a:r>
              <a:rPr lang="en-US" sz="1600" dirty="0"/>
              <a:t>, Professor of Clinical Psychiatry, </a:t>
            </a:r>
          </a:p>
          <a:p>
            <a:pPr algn="ctr"/>
            <a:r>
              <a:rPr lang="en-US" sz="1600" dirty="0"/>
              <a:t>La. State University Health Sciences Center, Shreveport, LA</a:t>
            </a:r>
          </a:p>
          <a:p>
            <a:pPr algn="ctr"/>
            <a:endParaRPr lang="en-US" sz="600" dirty="0"/>
          </a:p>
          <a:p>
            <a:pPr algn="ctr"/>
            <a:r>
              <a:rPr lang="en-US" sz="1600" dirty="0"/>
              <a:t>Version of March 15, </a:t>
            </a:r>
            <a:r>
              <a:rPr lang="en-US" sz="1600" dirty="0">
                <a:latin typeface="+mn-lt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3754763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066800"/>
          </a:xfrm>
        </p:spPr>
        <p:txBody>
          <a:bodyPr/>
          <a:lstStyle/>
          <a:p>
            <a:r>
              <a:rPr lang="en-US" b="1" dirty="0"/>
              <a:t>Psychological Challenges for the Medically Ill Patient</a:t>
            </a:r>
          </a:p>
        </p:txBody>
      </p:sp>
      <p:sp>
        <p:nvSpPr>
          <p:cNvPr id="8195" name="Content Placeholder 4"/>
          <p:cNvSpPr>
            <a:spLocks noGrp="1"/>
          </p:cNvSpPr>
          <p:nvPr>
            <p:ph idx="1"/>
          </p:nvPr>
        </p:nvSpPr>
        <p:spPr>
          <a:xfrm>
            <a:off x="336885" y="1676401"/>
            <a:ext cx="11526252" cy="4449763"/>
          </a:xfrm>
        </p:spPr>
        <p:txBody>
          <a:bodyPr/>
          <a:lstStyle/>
          <a:p>
            <a:r>
              <a:rPr lang="en-US" sz="2800" dirty="0"/>
              <a:t>Reaction to and coping with illness</a:t>
            </a:r>
          </a:p>
          <a:p>
            <a:r>
              <a:rPr lang="en-US" sz="2800" dirty="0"/>
              <a:t>Illness as personal weakness or punishment</a:t>
            </a:r>
          </a:p>
          <a:p>
            <a:r>
              <a:rPr lang="en-US" sz="2800" dirty="0"/>
              <a:t>Fear: of unknown, of loss, of separation</a:t>
            </a:r>
          </a:p>
          <a:p>
            <a:r>
              <a:rPr lang="en-US" sz="2800" dirty="0"/>
              <a:t>Hospitalization means separation from others and normal life; lack of privacy</a:t>
            </a:r>
          </a:p>
          <a:p>
            <a:r>
              <a:rPr lang="en-US" sz="2800" dirty="0"/>
              <a:t>Communication difficulties between caretakers and patients</a:t>
            </a:r>
          </a:p>
          <a:p>
            <a:r>
              <a:rPr lang="en-US" sz="2800" dirty="0"/>
              <a:t>Differences in expectations between patients and caretakers</a:t>
            </a:r>
          </a:p>
          <a:p>
            <a:r>
              <a:rPr lang="en-US" sz="2800" dirty="0"/>
              <a:t>Loss of control/helplessness</a:t>
            </a:r>
          </a:p>
          <a:p>
            <a:r>
              <a:rPr lang="en-US" sz="2800" dirty="0"/>
              <a:t>Role change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209EE6-8E20-470E-BED1-68EB7CF08C0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62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 of Coping Responses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478331"/>
          </a:xfrm>
        </p:spPr>
        <p:txBody>
          <a:bodyPr/>
          <a:lstStyle/>
          <a:p>
            <a:r>
              <a:rPr lang="en-US" b="1" dirty="0"/>
              <a:t>Problem-focused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Definition: efforts to alter the stressful situation</a:t>
            </a:r>
          </a:p>
          <a:p>
            <a:pPr lvl="1"/>
            <a:r>
              <a:rPr lang="en-US" dirty="0"/>
              <a:t>Examples: gathering information, making arrangements for care, planning, taking action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Emotion-focused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Definition: efforts to regulate the emotional distress associated with the situation</a:t>
            </a:r>
          </a:p>
          <a:p>
            <a:pPr lvl="1"/>
            <a:r>
              <a:rPr lang="en-US" dirty="0"/>
              <a:t>Examples:  focusing on positive aspects of the situation, mental or behavioral disengagement,  seeking emotional support from others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dirty="0"/>
              <a:t>Both types of responses can reduce distress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i="1" dirty="0"/>
              <a:t>Reviewed in: </a:t>
            </a:r>
            <a:r>
              <a:rPr lang="en-US" sz="2000" i="1" dirty="0" err="1"/>
              <a:t>Penley</a:t>
            </a:r>
            <a:r>
              <a:rPr lang="en-US" sz="2000" i="1" dirty="0"/>
              <a:t> JA et al, J </a:t>
            </a:r>
            <a:r>
              <a:rPr lang="en-US" sz="2000" i="1" dirty="0" err="1"/>
              <a:t>Behav</a:t>
            </a:r>
            <a:r>
              <a:rPr lang="en-US" sz="2000" i="1" dirty="0"/>
              <a:t> Med. 2002;25:551-603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7DE3A0-DC04-4A1D-90BB-AC3446004A2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63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Healthy Coping Styles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Healthy copers generally use both problem- and emotion-focused styles</a:t>
            </a:r>
          </a:p>
          <a:p>
            <a:r>
              <a:rPr lang="en-US" dirty="0"/>
              <a:t>Healthy copers are optimistic, flexible, consider outcomes, and focus on specific problems</a:t>
            </a:r>
          </a:p>
          <a:p>
            <a:r>
              <a:rPr lang="en-US" dirty="0"/>
              <a:t>Problem coping can lead to passivity, denial, and rigid behavior 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8BD9C4-F530-447E-B175-BDCE5AE8C15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729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Emotional Response to Illness: Use of Defense Mechanisms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Immature defense mechanisms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Denial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Splitting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Regression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Projective identification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Omnipotence and devaluation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Healthy defense mechanisms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Humor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Altruism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Sublimation</a:t>
            </a:r>
          </a:p>
          <a:p>
            <a:pPr marL="398463" lvl="1" indent="0" eaLnBrk="1" hangingPunct="1">
              <a:lnSpc>
                <a:spcPct val="90000"/>
              </a:lnSpc>
              <a:buNone/>
            </a:pPr>
            <a:endParaRPr lang="en-US" sz="2400" dirty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F09F06-9B3F-42E2-A138-6381F692506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749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10972800" cy="1143000"/>
          </a:xfrm>
        </p:spPr>
        <p:txBody>
          <a:bodyPr/>
          <a:lstStyle/>
          <a:p>
            <a:pPr eaLnBrk="1" hangingPunct="1"/>
            <a:r>
              <a:rPr lang="en-US" b="1" dirty="0"/>
              <a:t>Personality Style Versus Personality Disorder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000" dirty="0"/>
              <a:t>Personality style is a lifelong habitual way one thinks, feels, behaves and copes; partially biologically determined (</a:t>
            </a:r>
            <a:r>
              <a:rPr lang="en-US" sz="3000" i="1" dirty="0"/>
              <a:t>temperament</a:t>
            </a:r>
            <a:r>
              <a:rPr lang="en-US" sz="3000" dirty="0"/>
              <a:t>)</a:t>
            </a:r>
          </a:p>
          <a:p>
            <a:pPr eaLnBrk="1" hangingPunct="1"/>
            <a:r>
              <a:rPr lang="en-US" sz="3000" dirty="0"/>
              <a:t>Personality disorder is an enduring pattern of inner experience and behavior that is inflexible, pervasive and causes impairment</a:t>
            </a:r>
            <a:endParaRPr lang="en-US" sz="3000" i="1" dirty="0"/>
          </a:p>
          <a:p>
            <a:pPr eaLnBrk="1" hangingPunct="1"/>
            <a:r>
              <a:rPr lang="en-US" sz="3000" dirty="0"/>
              <a:t>Under stress (such as with medical illness), personality style may become more rigid and maladaptive to the point where it is difficult to differentiate from personality disorder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348C91-3927-48A1-B61A-D7A74D74301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558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“The Hateful Patient”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Groves described 4 types of patients who invoke “helplessness in the helper”</a:t>
            </a:r>
          </a:p>
          <a:p>
            <a:pPr lvl="1"/>
            <a:r>
              <a:rPr lang="en-US" dirty="0"/>
              <a:t>Dependent Clingers</a:t>
            </a:r>
          </a:p>
          <a:p>
            <a:pPr lvl="1"/>
            <a:r>
              <a:rPr lang="en-US" dirty="0"/>
              <a:t>Entitled Demanders</a:t>
            </a:r>
          </a:p>
          <a:p>
            <a:pPr lvl="1"/>
            <a:r>
              <a:rPr lang="en-US" dirty="0"/>
              <a:t>Manipulative Help-Rejecters</a:t>
            </a:r>
          </a:p>
          <a:p>
            <a:pPr lvl="1"/>
            <a:r>
              <a:rPr lang="en-US" dirty="0"/>
              <a:t>Self-Destructive Deniers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8555E2-A320-4DE6-90B7-A211F083FD2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278416" y="6290218"/>
            <a:ext cx="42188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Groves JE. N </a:t>
            </a:r>
            <a:r>
              <a:rPr lang="en-US" dirty="0" err="1"/>
              <a:t>Engl</a:t>
            </a:r>
            <a:r>
              <a:rPr lang="en-US" dirty="0"/>
              <a:t> J Med 1978; 298:883-887</a:t>
            </a:r>
          </a:p>
        </p:txBody>
      </p:sp>
    </p:spTree>
    <p:extLst>
      <p:ext uri="{BB962C8B-B14F-4D97-AF65-F5344CB8AC3E}">
        <p14:creationId xmlns:p14="http://schemas.microsoft.com/office/powerpoint/2010/main" val="23100318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Dependent Clingers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Helplessness and needy, want attention</a:t>
            </a:r>
          </a:p>
          <a:p>
            <a:r>
              <a:rPr lang="en-US" dirty="0"/>
              <a:t>Utilize regression, passive-aggression and idealization</a:t>
            </a:r>
          </a:p>
          <a:p>
            <a:r>
              <a:rPr lang="en-US" dirty="0"/>
              <a:t>Physician may initially feel special, and then later feel depleted</a:t>
            </a:r>
          </a:p>
          <a:p>
            <a:r>
              <a:rPr lang="en-US" dirty="0"/>
              <a:t>Resemble those with dependent or histrionic personalities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B93783-059C-4394-A12D-4D3DD93426E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337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Entitled Demanders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“Narcissistic”</a:t>
            </a:r>
          </a:p>
          <a:p>
            <a:r>
              <a:rPr lang="en-US" dirty="0"/>
              <a:t>Arrogant, demanding, and devaluing others</a:t>
            </a:r>
          </a:p>
          <a:p>
            <a:r>
              <a:rPr lang="en-US" dirty="0"/>
              <a:t>Have baseline low self-esteem and the illness is a further insult</a:t>
            </a:r>
          </a:p>
          <a:p>
            <a:r>
              <a:rPr lang="en-US" dirty="0"/>
              <a:t>May be confrontational and unable to problem solve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B58036-C396-4E13-B4E9-CF95157515B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369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Manipulative Help-Rejecters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Appear to want treatment and keep returning</a:t>
            </a:r>
          </a:p>
          <a:p>
            <a:r>
              <a:rPr lang="en-US" dirty="0"/>
              <a:t>Yet will reject treatment solutions</a:t>
            </a:r>
          </a:p>
          <a:p>
            <a:r>
              <a:rPr lang="en-US" dirty="0"/>
              <a:t>Root cause is that the </a:t>
            </a:r>
            <a:r>
              <a:rPr lang="en-US" b="1" dirty="0"/>
              <a:t>illness</a:t>
            </a:r>
            <a:r>
              <a:rPr lang="en-US" dirty="0"/>
              <a:t> is more important to the patient than the treatment</a:t>
            </a:r>
          </a:p>
          <a:p>
            <a:r>
              <a:rPr lang="en-US" dirty="0"/>
              <a:t>May have borderline personality disorder or traits</a:t>
            </a:r>
          </a:p>
          <a:p>
            <a:r>
              <a:rPr lang="en-US" dirty="0"/>
              <a:t>Utilize splitting, projective identification, idealizing/devaluing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2CAF97-8B36-42DC-846E-D343ABE5DD5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1906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Self-Destructive Deniers </a:t>
            </a:r>
          </a:p>
        </p:txBody>
      </p:sp>
      <p:sp>
        <p:nvSpPr>
          <p:cNvPr id="4096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Often exhibit Cluster B, especially antisocial, characteristics</a:t>
            </a:r>
          </a:p>
          <a:p>
            <a:r>
              <a:rPr lang="en-US" dirty="0"/>
              <a:t>Lying, deceitful, and acting out behaviors</a:t>
            </a:r>
          </a:p>
          <a:p>
            <a:r>
              <a:rPr lang="en-US" dirty="0"/>
              <a:t>Arouse hatred, then guilt, and finally despair in the providers </a:t>
            </a:r>
          </a:p>
          <a:p>
            <a:endParaRPr lang="en-US" dirty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EC5E74-F8F0-429F-BB35-74C54CBF299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21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Discuss characteristics of difficult patients</a:t>
            </a:r>
          </a:p>
          <a:p>
            <a:pPr eaLnBrk="1" hangingPunct="1"/>
            <a:r>
              <a:rPr lang="en-US" dirty="0"/>
              <a:t>Develop a differential diagnosis for the difficult patient </a:t>
            </a:r>
          </a:p>
          <a:p>
            <a:pPr eaLnBrk="1" hangingPunct="1"/>
            <a:r>
              <a:rPr lang="en-US" dirty="0"/>
              <a:t>Describe the effect of medical illness on normal personality styles and defense mechanisms</a:t>
            </a:r>
          </a:p>
          <a:p>
            <a:pPr eaLnBrk="1" hangingPunct="1"/>
            <a:r>
              <a:rPr lang="en-US" dirty="0"/>
              <a:t>Provide behavioral strategies for managing the difficult patient.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1C80E6-4BA9-405F-A103-F2061EBC845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1999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Illness Behaviors of “Hateful Patients”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8555E2-A320-4DE6-90B7-A211F083FD23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09600" y="1600200"/>
          <a:ext cx="10972800" cy="4331653"/>
        </p:xfrm>
        <a:graphic>
          <a:graphicData uri="http://schemas.openxmlformats.org/drawingml/2006/table">
            <a:tbl>
              <a:tblPr/>
              <a:tblGrid>
                <a:gridCol w="548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Type of Patient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Illness Behavior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Dependent Clingers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Demanding, sticky, constantly ask for reassurance, rejection sensitive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Entitled Demanders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Needy, hostile, belittling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Manipulative Help Rejecters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Pessimistic, undermine treatment, yet demanding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Self-destructive Deniers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Hopeless, uncooperative + dependent, may continue self injurious behavior despite medical complications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7278416" y="6290218"/>
            <a:ext cx="42188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Groves JE. N </a:t>
            </a:r>
            <a:r>
              <a:rPr lang="en-US" dirty="0" err="1"/>
              <a:t>Engl</a:t>
            </a:r>
            <a:r>
              <a:rPr lang="en-US" dirty="0"/>
              <a:t> J Med 1978; 298:883-887</a:t>
            </a:r>
          </a:p>
        </p:txBody>
      </p:sp>
    </p:spTree>
    <p:extLst>
      <p:ext uri="{BB962C8B-B14F-4D97-AF65-F5344CB8AC3E}">
        <p14:creationId xmlns:p14="http://schemas.microsoft.com/office/powerpoint/2010/main" val="34591398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/>
              <a:t>DSM-5 Personality Disorders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Cluster A—odd and eccentric</a:t>
            </a:r>
          </a:p>
          <a:p>
            <a:pPr eaLnBrk="1" hangingPunct="1"/>
            <a:r>
              <a:rPr lang="en-US" dirty="0"/>
              <a:t>Cluster B—dramatic, emotional, or erratic</a:t>
            </a:r>
          </a:p>
          <a:p>
            <a:pPr eaLnBrk="1" hangingPunct="1"/>
            <a:r>
              <a:rPr lang="en-US" dirty="0"/>
              <a:t>Cluster C—anxious or fearful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47A67B-DF99-409C-B3FA-D56D90BE9852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5360275" y="576906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American Psychiatric Association. (2013). Diagnostic and Statistical Manual of Mental Disorders (5th ed.). Arlington, VA: American Psychiatric Publishing.</a:t>
            </a:r>
          </a:p>
        </p:txBody>
      </p:sp>
    </p:spTree>
    <p:extLst>
      <p:ext uri="{BB962C8B-B14F-4D97-AF65-F5344CB8AC3E}">
        <p14:creationId xmlns:p14="http://schemas.microsoft.com/office/powerpoint/2010/main" val="18190080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Features of DSM-5 Personality Disorders: Cluster 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22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653959"/>
              </p:ext>
            </p:extLst>
          </p:nvPr>
        </p:nvGraphicFramePr>
        <p:xfrm>
          <a:off x="609600" y="1600200"/>
          <a:ext cx="10972800" cy="3325813"/>
        </p:xfrm>
        <a:graphic>
          <a:graphicData uri="http://schemas.openxmlformats.org/drawingml/2006/table">
            <a:tbl>
              <a:tblPr/>
              <a:tblGrid>
                <a:gridCol w="2811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61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Disorder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Features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Paranoid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Suspiciousness and projection of negativity onto others; attribution of damaging motivation onto others; fear exploitation and humiliation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Schizoid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Indifference to social relationships, as well as a very limited range of emotional experience and expression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Schizotypal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Peculiarities and eccentricities of thought, behavior, appearance, and interpersonal style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41953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Features of DSM-5 Personality Disorders: Cluster 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23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966407"/>
              </p:ext>
            </p:extLst>
          </p:nvPr>
        </p:nvGraphicFramePr>
        <p:xfrm>
          <a:off x="609600" y="1600200"/>
          <a:ext cx="10972800" cy="4230688"/>
        </p:xfrm>
        <a:graphic>
          <a:graphicData uri="http://schemas.openxmlformats.org/drawingml/2006/table">
            <a:tbl>
              <a:tblPr/>
              <a:tblGrid>
                <a:gridCol w="2811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61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Disorder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Features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Antisocial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Pervasive pattern of disregard and violation of the rights of others; may be impulsive, irritable, deceitful; fear exploitation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Histrionic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Exaggerated emotional reactions, approaching theatricality, in everyday behavior; fear loss of love, attention and admiration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Borderline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Pervasive instability, with a pattern of poor impulse control; fears separations, loss, or emotional abandonment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Narcissistic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Unrealistic, inflated sense of self-importance and lack of sensitivity to other people’s needs; fear loss of prestige, power, image, esteem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41369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Features of DSM-5 Personality Disorders: Cluster 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24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857928"/>
              </p:ext>
            </p:extLst>
          </p:nvPr>
        </p:nvGraphicFramePr>
        <p:xfrm>
          <a:off x="609600" y="1600200"/>
          <a:ext cx="10972800" cy="3587115"/>
        </p:xfrm>
        <a:graphic>
          <a:graphicData uri="http://schemas.openxmlformats.org/drawingml/2006/table">
            <a:tbl>
              <a:tblPr/>
              <a:tblGrid>
                <a:gridCol w="2811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61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Disorder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Features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Dependent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Passivity, tendency to cling to others; fear separation, independence, decision-making; need to be cared for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Obsessive-Compulsive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Perfectionism, overwhelmed with concern for neatness and minor details, trouble making decisions or getting things accomplished; fear imperfection, loss of control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Avoidant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Desire for, but fear of any involvement with other people; fears rejection, humiliation, embarrassment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5874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Impact of Medical Illness on Personality Disorders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812800" y="1676400"/>
            <a:ext cx="10363200" cy="4267200"/>
          </a:xfrm>
        </p:spPr>
        <p:txBody>
          <a:bodyPr/>
          <a:lstStyle/>
          <a:p>
            <a:pPr eaLnBrk="1" hangingPunct="1"/>
            <a:r>
              <a:rPr lang="en-US" dirty="0"/>
              <a:t>Dependent: need to be cared for</a:t>
            </a:r>
          </a:p>
          <a:p>
            <a:pPr eaLnBrk="1" hangingPunct="1"/>
            <a:r>
              <a:rPr lang="en-US" dirty="0"/>
              <a:t>Obsessive Compulsive: fear loss of control; may become controlling </a:t>
            </a:r>
          </a:p>
          <a:p>
            <a:pPr eaLnBrk="1" hangingPunct="1"/>
            <a:r>
              <a:rPr lang="en-US" dirty="0"/>
              <a:t>Histrionic: may be dramatic, emotionally changeable, act sexually inappropriate</a:t>
            </a:r>
          </a:p>
          <a:p>
            <a:r>
              <a:rPr lang="en-US" dirty="0"/>
              <a:t>Narcissistic: may feel that the perfect self-image is threatened by illness</a:t>
            </a:r>
          </a:p>
          <a:p>
            <a:r>
              <a:rPr lang="en-US" dirty="0"/>
              <a:t>Paranoid: blame doctors for the illness; supersensitive to a perceived lack of attention or caring</a:t>
            </a:r>
          </a:p>
          <a:p>
            <a:r>
              <a:rPr lang="en-US" dirty="0"/>
              <a:t>Schizoid: become anxious and even more withdrawn</a:t>
            </a:r>
          </a:p>
          <a:p>
            <a:pPr eaLnBrk="1" hangingPunct="1"/>
            <a:endParaRPr lang="en-US" dirty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46CE4F-26ED-4D51-AEB8-D3C199F3643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60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2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Step 2: Gauge Distress of the Treating Team</a:t>
            </a:r>
          </a:p>
        </p:txBody>
      </p:sp>
    </p:spTree>
    <p:extLst>
      <p:ext uri="{BB962C8B-B14F-4D97-AF65-F5344CB8AC3E}">
        <p14:creationId xmlns:p14="http://schemas.microsoft.com/office/powerpoint/2010/main" val="27778191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11176000" cy="1143000"/>
          </a:xfrm>
        </p:spPr>
        <p:txBody>
          <a:bodyPr/>
          <a:lstStyle/>
          <a:p>
            <a:r>
              <a:rPr lang="en-US" b="1" dirty="0"/>
              <a:t>Behaviors Seen in Staff Caring for Difficult Patients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109728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Regression to helpless or vengeful position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Sadistic behavior towards patient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Staff disagreement about care of patient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Inappropriate confrontation of patient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Avoid or abandon patient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Neglect medical work-up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Feel inadequate, angry, frustrated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Ask vague consult questions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Sexual arousal or rescue fantasies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Extra time or tests with patient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Boundary violations</a:t>
            </a:r>
          </a:p>
        </p:txBody>
      </p:sp>
    </p:spTree>
    <p:extLst>
      <p:ext uri="{BB962C8B-B14F-4D97-AF65-F5344CB8AC3E}">
        <p14:creationId xmlns:p14="http://schemas.microsoft.com/office/powerpoint/2010/main" val="37351141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Step 3: Develop a Management Plan </a:t>
            </a:r>
          </a:p>
        </p:txBody>
      </p:sp>
    </p:spTree>
    <p:extLst>
      <p:ext uri="{BB962C8B-B14F-4D97-AF65-F5344CB8AC3E}">
        <p14:creationId xmlns:p14="http://schemas.microsoft.com/office/powerpoint/2010/main" val="34398340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Order of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Ensure safety of staff and patient</a:t>
            </a:r>
          </a:p>
          <a:p>
            <a:r>
              <a:rPr lang="en-US" dirty="0"/>
              <a:t>Rapidly diagnose and evaluate most pressing psychiatric issues</a:t>
            </a:r>
          </a:p>
          <a:p>
            <a:r>
              <a:rPr lang="en-US" dirty="0"/>
              <a:t>Identify and implicitly address staff-patient dissonance/miscommunication</a:t>
            </a:r>
          </a:p>
          <a:p>
            <a:r>
              <a:rPr lang="en-US" dirty="0"/>
              <a:t>Explicitly address patient’s conflicts</a:t>
            </a:r>
          </a:p>
          <a:p>
            <a:r>
              <a:rPr lang="en-US" dirty="0"/>
              <a:t>Educate consultee and staff</a:t>
            </a:r>
          </a:p>
          <a:p>
            <a:r>
              <a:rPr lang="en-US" dirty="0"/>
              <a:t>Assist with follow-up and disposition plan</a:t>
            </a:r>
          </a:p>
          <a:p>
            <a:r>
              <a:rPr lang="en-US" dirty="0"/>
              <a:t>Ensure that recommendations are carried out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516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1143000"/>
          </a:xfrm>
        </p:spPr>
        <p:txBody>
          <a:bodyPr/>
          <a:lstStyle/>
          <a:p>
            <a:r>
              <a:rPr lang="en-US" b="1" dirty="0"/>
              <a:t>The Consult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4297363"/>
          </a:xfrm>
        </p:spPr>
        <p:txBody>
          <a:bodyPr/>
          <a:lstStyle/>
          <a:p>
            <a:r>
              <a:rPr lang="en-US" sz="2600" dirty="0"/>
              <a:t>53 year old male, self-employed business owner, history of cocaine and alcohol use disorders, hospitalized with osteomyelitis. Assess capacity to leave AMA.</a:t>
            </a:r>
          </a:p>
          <a:p>
            <a:pPr>
              <a:buFontTx/>
              <a:buNone/>
            </a:pPr>
            <a:endParaRPr lang="en-US" sz="2600" dirty="0"/>
          </a:p>
          <a:p>
            <a:r>
              <a:rPr lang="en-US" sz="2600" dirty="0"/>
              <a:t>25 year old female with sickle cell anemia and longstanding opioid use disorder becomes agitated after medical team refuses to give her IV hydromorphone. Need recommendations for med-seeking behavior</a:t>
            </a:r>
          </a:p>
          <a:p>
            <a:pPr>
              <a:buFontTx/>
              <a:buNone/>
            </a:pPr>
            <a:endParaRPr lang="en-US" sz="2600" dirty="0"/>
          </a:p>
          <a:p>
            <a:r>
              <a:rPr lang="en-US" sz="2600" dirty="0"/>
              <a:t>40 year old male admitted with myocardial infarction calls office of the hospital CEO to complain about his care. Assess for psychiatric disorder.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6DE3B6-E15E-4DED-965A-662F40FC32B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0229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General Strategies for Dealing with the Difficult Patient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609600" y="1796716"/>
            <a:ext cx="10972800" cy="4024647"/>
          </a:xfrm>
        </p:spPr>
        <p:txBody>
          <a:bodyPr/>
          <a:lstStyle/>
          <a:p>
            <a:r>
              <a:rPr lang="en-US" dirty="0"/>
              <a:t>Ensure that the basic needs of the patient are met, communication of difficulties, privacy,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Facilitate consistent staff presence to help control any attempts at staff splitting</a:t>
            </a:r>
          </a:p>
          <a:p>
            <a:r>
              <a:rPr lang="en-US" dirty="0"/>
              <a:t>Attempt to understand meaning of illness for the patient</a:t>
            </a:r>
          </a:p>
          <a:p>
            <a:r>
              <a:rPr lang="en-US" dirty="0"/>
              <a:t>Attempt to understand, empathize, and acknowledge the patient’s stressors</a:t>
            </a:r>
          </a:p>
          <a:p>
            <a:r>
              <a:rPr lang="en-US" dirty="0"/>
              <a:t>Incorporate understanding of potential contribution of team dynamics</a:t>
            </a:r>
          </a:p>
          <a:p>
            <a:endParaRPr lang="en-US" i="1" dirty="0">
              <a:cs typeface="Times New Roman" pitchFamily="18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B76E8B-3107-4410-9018-8EB2903A91D2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5456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Rules for Confrontation of the Difficult Patient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 limits</a:t>
            </a:r>
          </a:p>
          <a:p>
            <a:r>
              <a:rPr lang="en-US" dirty="0"/>
              <a:t>Acknowledge the real stressors</a:t>
            </a:r>
          </a:p>
          <a:p>
            <a:r>
              <a:rPr lang="en-US" dirty="0"/>
              <a:t>Avoid breaking down needed defenses</a:t>
            </a:r>
          </a:p>
          <a:p>
            <a:r>
              <a:rPr lang="en-US" dirty="0"/>
              <a:t>Avoid overstimulation of patient’s wish for closeness</a:t>
            </a:r>
          </a:p>
          <a:p>
            <a:r>
              <a:rPr lang="en-US" dirty="0"/>
              <a:t>Avoid overstimulation of patient’s rage</a:t>
            </a:r>
          </a:p>
          <a:p>
            <a:r>
              <a:rPr lang="en-US" dirty="0"/>
              <a:t>Avoid confrontation of narcissistic entitlement (= hope/faith)</a:t>
            </a:r>
          </a:p>
          <a:p>
            <a:r>
              <a:rPr lang="en-US" dirty="0"/>
              <a:t>Appeal to sense of entitlement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0791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Helping the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Prevent splitting</a:t>
            </a:r>
          </a:p>
          <a:p>
            <a:r>
              <a:rPr lang="en-US" dirty="0"/>
              <a:t>Permit limit setting</a:t>
            </a:r>
          </a:p>
          <a:p>
            <a:r>
              <a:rPr lang="en-US" dirty="0"/>
              <a:t>Explain patient’s reality to staff</a:t>
            </a:r>
          </a:p>
          <a:p>
            <a:r>
              <a:rPr lang="en-US" dirty="0"/>
              <a:t>Reinforce staff strengths</a:t>
            </a:r>
          </a:p>
          <a:p>
            <a:r>
              <a:rPr lang="en-US" dirty="0"/>
              <a:t>Model non-sadistic interactions</a:t>
            </a:r>
          </a:p>
          <a:p>
            <a:r>
              <a:rPr lang="en-US" dirty="0"/>
              <a:t>Reassure that such patients stir up negative feelings in the best of caregivers</a:t>
            </a:r>
          </a:p>
          <a:p>
            <a:r>
              <a:rPr lang="en-US" dirty="0"/>
              <a:t>Write clear behavior management strategy and safety plan in chart</a:t>
            </a:r>
          </a:p>
          <a:p>
            <a:r>
              <a:rPr lang="en-US" dirty="0"/>
              <a:t>Ally with staff- do not interpret staff’s pathology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0156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Strategies for Management of 4 Types of “Hateful Patients”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8555E2-A320-4DE6-90B7-A211F083FD23}" type="slidenum">
              <a:rPr lang="en-US" smtClean="0"/>
              <a:pPr/>
              <a:t>33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296221"/>
              </p:ext>
            </p:extLst>
          </p:nvPr>
        </p:nvGraphicFramePr>
        <p:xfrm>
          <a:off x="609600" y="1600200"/>
          <a:ext cx="10972800" cy="4432618"/>
        </p:xfrm>
        <a:graphic>
          <a:graphicData uri="http://schemas.openxmlformats.org/drawingml/2006/table">
            <a:tbl>
              <a:tblPr/>
              <a:tblGrid>
                <a:gridCol w="548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Type of Patient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Illness Behavior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Dependent Clingers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Schedule appointments, consistent interactions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Entitled Demanders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Accept entitlement and redirect it to expectation of appropriate medical attention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Manipulative Help Rejecters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Help patient limit demands and hostility; encourage team to help patient maintain sense of autonomy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Self-destructive Deniers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 compassionate and diligent; treat underlying depression; accept limits set by patient but don’t abandon patient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7278416" y="6290218"/>
            <a:ext cx="42188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Groves JE. N </a:t>
            </a:r>
            <a:r>
              <a:rPr lang="en-US" dirty="0" err="1"/>
              <a:t>Engl</a:t>
            </a:r>
            <a:r>
              <a:rPr lang="en-US" dirty="0"/>
              <a:t> J Med 1978; 298:883-887</a:t>
            </a:r>
          </a:p>
        </p:txBody>
      </p:sp>
    </p:spTree>
    <p:extLst>
      <p:ext uri="{BB962C8B-B14F-4D97-AF65-F5344CB8AC3E}">
        <p14:creationId xmlns:p14="http://schemas.microsoft.com/office/powerpoint/2010/main" val="25841298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589" y="2555259"/>
            <a:ext cx="10972800" cy="1143000"/>
          </a:xfrm>
        </p:spPr>
        <p:txBody>
          <a:bodyPr/>
          <a:lstStyle/>
          <a:p>
            <a:r>
              <a:rPr lang="en-US" dirty="0"/>
              <a:t>Strategies for Managing Specific Personality Disorders </a:t>
            </a:r>
            <a:br>
              <a:rPr lang="en-US" dirty="0"/>
            </a:br>
            <a:r>
              <a:rPr lang="en-US" dirty="0"/>
              <a:t>in the Medical Setting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2646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of Cluster A Personality Disorders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408583"/>
              </p:ext>
            </p:extLst>
          </p:nvPr>
        </p:nvGraphicFramePr>
        <p:xfrm>
          <a:off x="609600" y="1600200"/>
          <a:ext cx="10972800" cy="3937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06475">
                  <a:extLst>
                    <a:ext uri="{9D8B030D-6E8A-4147-A177-3AD203B41FA5}">
                      <a16:colId xmlns:a16="http://schemas.microsoft.com/office/drawing/2014/main" val="1204278501"/>
                    </a:ext>
                  </a:extLst>
                </a:gridCol>
                <a:gridCol w="9366325">
                  <a:extLst>
                    <a:ext uri="{9D8B030D-6E8A-4147-A177-3AD203B41FA5}">
                      <a16:colId xmlns:a16="http://schemas.microsoft.com/office/drawing/2014/main" val="2691295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Disorder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Strategies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95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Paranoid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Empathize with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fear of being hurt</a:t>
                      </a:r>
                    </a:p>
                    <a:p>
                      <a:r>
                        <a:rPr lang="en-US" dirty="0"/>
                        <a:t>Acknowledge complaints without arguing </a:t>
                      </a:r>
                    </a:p>
                    <a:p>
                      <a:r>
                        <a:rPr lang="en-US" dirty="0"/>
                        <a:t>Honestly explain medical illness</a:t>
                      </a:r>
                    </a:p>
                    <a:p>
                      <a:r>
                        <a:rPr lang="en-US" dirty="0"/>
                        <a:t>Correct distortions, unreasonable explanations</a:t>
                      </a:r>
                    </a:p>
                    <a:p>
                      <a:r>
                        <a:rPr lang="en-US" dirty="0"/>
                        <a:t>If the patient refuses care out of mistrust, ask if it acceptable that you disagree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671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Schizoid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Empathize with</a:t>
                      </a:r>
                      <a:r>
                        <a:rPr lang="en-US" baseline="0" dirty="0"/>
                        <a:t> &amp; accept</a:t>
                      </a:r>
                      <a:r>
                        <a:rPr lang="en-US" dirty="0"/>
                        <a:t> need for privacy and contact</a:t>
                      </a:r>
                    </a:p>
                    <a:p>
                      <a:r>
                        <a:rPr lang="en-US" dirty="0"/>
                        <a:t>Reduce patient’s isolation as tolerated</a:t>
                      </a:r>
                    </a:p>
                    <a:p>
                      <a:r>
                        <a:rPr lang="en-US" dirty="0"/>
                        <a:t>Neutrally impart information</a:t>
                      </a:r>
                    </a:p>
                    <a:p>
                      <a:r>
                        <a:rPr lang="en-US" dirty="0"/>
                        <a:t>Correct distortions, unreasonable expectations</a:t>
                      </a:r>
                    </a:p>
                    <a:p>
                      <a:r>
                        <a:rPr lang="en-US" dirty="0"/>
                        <a:t>Gently question irrational thoughts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849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Schizotypal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Empathize with idiosyncratic style/magical thinking and perceptions but don’t directly confront</a:t>
                      </a:r>
                    </a:p>
                    <a:p>
                      <a:r>
                        <a:rPr lang="en-US" dirty="0"/>
                        <a:t>Similar</a:t>
                      </a:r>
                      <a:r>
                        <a:rPr lang="en-US" baseline="0" dirty="0"/>
                        <a:t> strategies to above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94118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368800" y="6291527"/>
            <a:ext cx="985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/>
              <a:t>Blumenfield</a:t>
            </a:r>
            <a:r>
              <a:rPr lang="en-US" dirty="0"/>
              <a:t> M, Strain JJ (</a:t>
            </a:r>
            <a:r>
              <a:rPr lang="en-US" dirty="0" err="1"/>
              <a:t>eds</a:t>
            </a:r>
            <a:r>
              <a:rPr lang="en-US" dirty="0"/>
              <a:t>). </a:t>
            </a:r>
            <a:r>
              <a:rPr lang="en-US" u="sng" dirty="0"/>
              <a:t>Psychosomatic Medicine</a:t>
            </a:r>
            <a:r>
              <a:rPr lang="en-US" dirty="0"/>
              <a:t>, LWW, 2006</a:t>
            </a:r>
          </a:p>
        </p:txBody>
      </p:sp>
    </p:spTree>
    <p:extLst>
      <p:ext uri="{BB962C8B-B14F-4D97-AF65-F5344CB8AC3E}">
        <p14:creationId xmlns:p14="http://schemas.microsoft.com/office/powerpoint/2010/main" val="38179178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of Cluster B Personality Disorders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81771"/>
              </p:ext>
            </p:extLst>
          </p:nvPr>
        </p:nvGraphicFramePr>
        <p:xfrm>
          <a:off x="633589" y="1069318"/>
          <a:ext cx="10972800" cy="5369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81779">
                  <a:extLst>
                    <a:ext uri="{9D8B030D-6E8A-4147-A177-3AD203B41FA5}">
                      <a16:colId xmlns:a16="http://schemas.microsoft.com/office/drawing/2014/main" val="1204278501"/>
                    </a:ext>
                  </a:extLst>
                </a:gridCol>
                <a:gridCol w="9291021">
                  <a:extLst>
                    <a:ext uri="{9D8B030D-6E8A-4147-A177-3AD203B41FA5}">
                      <a16:colId xmlns:a16="http://schemas.microsoft.com/office/drawing/2014/main" val="2691295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Disorder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Strategies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95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Antisocial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Empathize with fear of exploitation, low self-esteem</a:t>
                      </a:r>
                    </a:p>
                    <a:p>
                      <a:r>
                        <a:rPr lang="en-US" sz="1600" dirty="0"/>
                        <a:t>Determine if secondary gain</a:t>
                      </a:r>
                    </a:p>
                    <a:p>
                      <a:r>
                        <a:rPr lang="en-US" sz="1600" dirty="0"/>
                        <a:t>Avoid moralizing</a:t>
                      </a:r>
                    </a:p>
                    <a:p>
                      <a:r>
                        <a:rPr lang="en-US" sz="1600" dirty="0"/>
                        <a:t>Explain that deception results in poor care</a:t>
                      </a:r>
                    </a:p>
                    <a:p>
                      <a:r>
                        <a:rPr lang="en-US" sz="1600" dirty="0"/>
                        <a:t>Correct distortions, unreasonable expectations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671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Histrionic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Empathize with fear of losing love or care</a:t>
                      </a:r>
                    </a:p>
                    <a:p>
                      <a:r>
                        <a:rPr lang="en-US" sz="1600" dirty="0"/>
                        <a:t>Interact in a neutral, friendly way; set limits</a:t>
                      </a:r>
                    </a:p>
                    <a:p>
                      <a:r>
                        <a:rPr lang="en-US" sz="1600" dirty="0"/>
                        <a:t>Discuss the patient’s fears, reassure </a:t>
                      </a:r>
                    </a:p>
                    <a:p>
                      <a:r>
                        <a:rPr lang="en-US" sz="1600" dirty="0"/>
                        <a:t>Use logic to counteract emotional style of thinking</a:t>
                      </a:r>
                    </a:p>
                    <a:p>
                      <a:r>
                        <a:rPr lang="en-US" sz="1600" dirty="0"/>
                        <a:t>Correct distortions,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unreasonable expectations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849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Borderline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Empathize with fear of abandonment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and plan for absences</a:t>
                      </a:r>
                    </a:p>
                    <a:p>
                      <a:r>
                        <a:rPr lang="en-US" sz="1600" dirty="0"/>
                        <a:t>Use consistent staff to avoid splitting</a:t>
                      </a:r>
                    </a:p>
                    <a:p>
                      <a:r>
                        <a:rPr lang="en-US" sz="1600" dirty="0"/>
                        <a:t>Express a wish to help and satisfy reasonable needs</a:t>
                      </a:r>
                    </a:p>
                    <a:p>
                      <a:r>
                        <a:rPr lang="en-US" sz="1600" dirty="0"/>
                        <a:t>Set firm limits but don’t punish</a:t>
                      </a:r>
                    </a:p>
                    <a:p>
                      <a:r>
                        <a:rPr lang="en-US" sz="1600" dirty="0"/>
                        <a:t>Correct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distortions,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unreasonable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expectations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941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Narcissistic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Empathize with vulnerability ,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 low self-esteem</a:t>
                      </a:r>
                    </a:p>
                    <a:p>
                      <a:r>
                        <a:rPr lang="en-US" sz="1600" dirty="0"/>
                        <a:t>Don’t mistake superior attitude confidence; don’t confront the entitlement</a:t>
                      </a:r>
                    </a:p>
                    <a:p>
                      <a:r>
                        <a:rPr lang="en-US" sz="1600" dirty="0"/>
                        <a:t>Acknowledge patient’s hurt and your mistakes and expresses wish to help</a:t>
                      </a:r>
                    </a:p>
                    <a:p>
                      <a:r>
                        <a:rPr lang="en-US" sz="1600" dirty="0"/>
                        <a:t>Correct distortions,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unreasonable expectations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12641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5143351" y="6474089"/>
            <a:ext cx="985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/>
              <a:t>Blumenfield</a:t>
            </a:r>
            <a:r>
              <a:rPr lang="en-US" dirty="0"/>
              <a:t> M, Strain JJ (</a:t>
            </a:r>
            <a:r>
              <a:rPr lang="en-US" dirty="0" err="1"/>
              <a:t>eds</a:t>
            </a:r>
            <a:r>
              <a:rPr lang="en-US" dirty="0"/>
              <a:t>). </a:t>
            </a:r>
            <a:r>
              <a:rPr lang="en-US" u="sng" dirty="0"/>
              <a:t>Psychosomatic Medicine</a:t>
            </a:r>
            <a:r>
              <a:rPr lang="en-US" dirty="0"/>
              <a:t>, LWW, 2006</a:t>
            </a:r>
          </a:p>
        </p:txBody>
      </p:sp>
    </p:spTree>
    <p:extLst>
      <p:ext uri="{BB962C8B-B14F-4D97-AF65-F5344CB8AC3E}">
        <p14:creationId xmlns:p14="http://schemas.microsoft.com/office/powerpoint/2010/main" val="12570198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of Cluster C Personality Disorders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500410"/>
              </p:ext>
            </p:extLst>
          </p:nvPr>
        </p:nvGraphicFramePr>
        <p:xfrm>
          <a:off x="523539" y="1148379"/>
          <a:ext cx="10972800" cy="50342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06475">
                  <a:extLst>
                    <a:ext uri="{9D8B030D-6E8A-4147-A177-3AD203B41FA5}">
                      <a16:colId xmlns:a16="http://schemas.microsoft.com/office/drawing/2014/main" val="1204278501"/>
                    </a:ext>
                  </a:extLst>
                </a:gridCol>
                <a:gridCol w="9366325">
                  <a:extLst>
                    <a:ext uri="{9D8B030D-6E8A-4147-A177-3AD203B41FA5}">
                      <a16:colId xmlns:a16="http://schemas.microsoft.com/office/drawing/2014/main" val="2691295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Disorder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Strategies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95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Dependent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Empathize with need for care</a:t>
                      </a:r>
                    </a:p>
                    <a:p>
                      <a:r>
                        <a:rPr lang="en-US" dirty="0"/>
                        <a:t>Discourage total dependence; avoid telling patient what to do</a:t>
                      </a:r>
                    </a:p>
                    <a:p>
                      <a:r>
                        <a:rPr lang="en-US" dirty="0"/>
                        <a:t>Encourage independent thinking and action</a:t>
                      </a:r>
                    </a:p>
                    <a:p>
                      <a:r>
                        <a:rPr lang="en-US" dirty="0"/>
                        <a:t>Don’t abandon </a:t>
                      </a:r>
                    </a:p>
                    <a:p>
                      <a:r>
                        <a:rPr lang="en-US" dirty="0"/>
                        <a:t>Correct distortions, unreasonable expectations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671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Obsessive-Compulsive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Empathize with patient’s detailed, unemotional style of thinking</a:t>
                      </a:r>
                    </a:p>
                    <a:p>
                      <a:r>
                        <a:rPr lang="en-US" dirty="0"/>
                        <a:t>If obsessive thoughts are interfering with care, ask about feelings</a:t>
                      </a:r>
                    </a:p>
                    <a:p>
                      <a:r>
                        <a:rPr lang="en-US" dirty="0"/>
                        <a:t>Don’t struggle over control and critical judgments</a:t>
                      </a:r>
                    </a:p>
                    <a:p>
                      <a:r>
                        <a:rPr lang="en-US" dirty="0"/>
                        <a:t>Avoid abandoning the patient</a:t>
                      </a:r>
                    </a:p>
                    <a:p>
                      <a:r>
                        <a:rPr lang="en-US" dirty="0"/>
                        <a:t>Correct distortions, unreasonable expectations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849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Avoidant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Empathize with fears, shame, shyness</a:t>
                      </a:r>
                    </a:p>
                    <a:p>
                      <a:r>
                        <a:rPr lang="en-US" dirty="0"/>
                        <a:t>Help the patient describe the feared situation</a:t>
                      </a:r>
                    </a:p>
                    <a:p>
                      <a:r>
                        <a:rPr lang="en-US" dirty="0"/>
                        <a:t>Encourage and support the patient to face the fears </a:t>
                      </a:r>
                    </a:p>
                    <a:p>
                      <a:r>
                        <a:rPr lang="en-US" dirty="0"/>
                        <a:t>Gently elicit irrational thoughts and suggest more rational ones</a:t>
                      </a:r>
                    </a:p>
                    <a:p>
                      <a:r>
                        <a:rPr lang="en-US" dirty="0"/>
                        <a:t>Correct reality distortions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94118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368800" y="6460842"/>
            <a:ext cx="985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/>
              <a:t>Blumenfield</a:t>
            </a:r>
            <a:r>
              <a:rPr lang="en-US" dirty="0"/>
              <a:t> M, Strain JJ (</a:t>
            </a:r>
            <a:r>
              <a:rPr lang="en-US" dirty="0" err="1"/>
              <a:t>eds</a:t>
            </a:r>
            <a:r>
              <a:rPr lang="en-US" dirty="0"/>
              <a:t>). </a:t>
            </a:r>
            <a:r>
              <a:rPr lang="en-US" u="sng" dirty="0"/>
              <a:t>Psychosomatic Medicine</a:t>
            </a:r>
            <a:r>
              <a:rPr lang="en-US" dirty="0"/>
              <a:t>, LWW, 2006</a:t>
            </a:r>
          </a:p>
        </p:txBody>
      </p:sp>
    </p:spTree>
    <p:extLst>
      <p:ext uri="{BB962C8B-B14F-4D97-AF65-F5344CB8AC3E}">
        <p14:creationId xmlns:p14="http://schemas.microsoft.com/office/powerpoint/2010/main" val="13637008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American Psychiatric Association. (2013). Diagnostic and statistical manual of mental disorders (5th ed.). Arlington, VA: American Psychiatric Publishing.</a:t>
            </a:r>
          </a:p>
          <a:p>
            <a:r>
              <a:rPr lang="en-US" dirty="0" err="1"/>
              <a:t>Blumenfield</a:t>
            </a:r>
            <a:r>
              <a:rPr lang="en-US" dirty="0"/>
              <a:t> M, Strain JJ (</a:t>
            </a:r>
            <a:r>
              <a:rPr lang="en-US" dirty="0" err="1"/>
              <a:t>eds</a:t>
            </a:r>
            <a:r>
              <a:rPr lang="en-US" dirty="0"/>
              <a:t>). (2006). Psychosomatic Medicine. Philadelphia, PA : Lippincott Williams &amp;​ Wilkins</a:t>
            </a:r>
          </a:p>
          <a:p>
            <a:r>
              <a:rPr lang="en-US" dirty="0"/>
              <a:t>Boland R. The problem patient: modest advice for frustrated clinicians. R I Med J.2014; Jun 2;97(6):29-32.</a:t>
            </a:r>
          </a:p>
          <a:p>
            <a:r>
              <a:rPr lang="en-US" dirty="0"/>
              <a:t>Groves JE. Taking Care of the Hateful Patient. N </a:t>
            </a:r>
            <a:r>
              <a:rPr lang="en-US" dirty="0" err="1"/>
              <a:t>Engl</a:t>
            </a:r>
            <a:r>
              <a:rPr lang="en-US" dirty="0"/>
              <a:t> J Med 1978; 298:883-887</a:t>
            </a:r>
          </a:p>
          <a:p>
            <a:r>
              <a:rPr lang="en-US" dirty="0" err="1"/>
              <a:t>Penley</a:t>
            </a:r>
            <a:r>
              <a:rPr lang="en-US" dirty="0"/>
              <a:t> JA, </a:t>
            </a:r>
            <a:r>
              <a:rPr lang="en-US" dirty="0" err="1"/>
              <a:t>Tomaka</a:t>
            </a:r>
            <a:r>
              <a:rPr lang="en-US" dirty="0"/>
              <a:t> J, </a:t>
            </a:r>
            <a:r>
              <a:rPr lang="en-US" dirty="0" err="1"/>
              <a:t>Wiebe</a:t>
            </a:r>
            <a:r>
              <a:rPr lang="en-US" dirty="0"/>
              <a:t> JS., The association of coping to physical and psychological health outcomes: a meta-analytic review. J </a:t>
            </a:r>
            <a:r>
              <a:rPr lang="en-US" dirty="0" err="1"/>
              <a:t>Behav</a:t>
            </a:r>
            <a:r>
              <a:rPr lang="en-US" dirty="0"/>
              <a:t> Med. 2002;25:551-603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134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Makes a Patient Difficult?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1" y="1592707"/>
            <a:ext cx="5206584" cy="4525963"/>
          </a:xfrm>
          <a:gradFill flip="none" rotWithShape="1">
            <a:gsLst>
              <a:gs pos="0">
                <a:schemeClr val="bg1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</p:spPr>
        <p:txBody>
          <a:bodyPr>
            <a:noAutofit/>
          </a:bodyPr>
          <a:lstStyle/>
          <a:p>
            <a:r>
              <a:rPr lang="en-US" dirty="0"/>
              <a:t>Multiple somatic complaints</a:t>
            </a:r>
          </a:p>
          <a:p>
            <a:r>
              <a:rPr lang="en-US" dirty="0"/>
              <a:t>Anger or irritability</a:t>
            </a:r>
          </a:p>
          <a:p>
            <a:r>
              <a:rPr lang="en-US" dirty="0"/>
              <a:t>Frequent doctor visits/calls</a:t>
            </a:r>
          </a:p>
          <a:p>
            <a:r>
              <a:rPr lang="en-US" dirty="0"/>
              <a:t>Noncompliance</a:t>
            </a:r>
          </a:p>
          <a:p>
            <a:r>
              <a:rPr lang="en-US" dirty="0"/>
              <a:t>Depression</a:t>
            </a:r>
          </a:p>
          <a:p>
            <a:r>
              <a:rPr lang="en-US" dirty="0"/>
              <a:t>Anxiety</a:t>
            </a:r>
          </a:p>
          <a:p>
            <a:r>
              <a:rPr lang="en-US" dirty="0"/>
              <a:t>Agitation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764440" y="6432549"/>
            <a:ext cx="483616" cy="365125"/>
          </a:xfrm>
        </p:spPr>
        <p:txBody>
          <a:bodyPr/>
          <a:lstStyle/>
          <a:p>
            <a:fld id="{68CDBAF2-F266-C14C-8ABF-54B90D837FA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6375816" y="1592707"/>
            <a:ext cx="5206584" cy="452596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7063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Lucida Grande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Drug-seeking behavior</a:t>
            </a:r>
          </a:p>
          <a:p>
            <a:r>
              <a:rPr lang="en-US" dirty="0"/>
              <a:t>Excessive requests for attention</a:t>
            </a:r>
          </a:p>
          <a:p>
            <a:r>
              <a:rPr lang="en-US" dirty="0"/>
              <a:t>Physically or verbally aggressive behavior</a:t>
            </a:r>
          </a:p>
          <a:p>
            <a:r>
              <a:rPr lang="en-US" dirty="0"/>
              <a:t>Sabotaging care</a:t>
            </a:r>
          </a:p>
          <a:p>
            <a:r>
              <a:rPr lang="en-US" dirty="0"/>
              <a:t>Wandering/pulling out lines</a:t>
            </a:r>
          </a:p>
        </p:txBody>
      </p:sp>
    </p:spTree>
    <p:extLst>
      <p:ext uri="{BB962C8B-B14F-4D97-AF65-F5344CB8AC3E}">
        <p14:creationId xmlns:p14="http://schemas.microsoft.com/office/powerpoint/2010/main" val="2214542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Approach to the Difficult Patient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1: Initial diagnosis</a:t>
            </a:r>
          </a:p>
          <a:p>
            <a:r>
              <a:rPr lang="en-US" dirty="0"/>
              <a:t>Step 2: Gauge distress of the treating team</a:t>
            </a:r>
          </a:p>
          <a:p>
            <a:r>
              <a:rPr lang="en-US" dirty="0"/>
              <a:t>Step 3: Develop a management plan</a:t>
            </a:r>
          </a:p>
        </p:txBody>
      </p:sp>
    </p:spTree>
    <p:extLst>
      <p:ext uri="{BB962C8B-B14F-4D97-AF65-F5344CB8AC3E}">
        <p14:creationId xmlns:p14="http://schemas.microsoft.com/office/powerpoint/2010/main" val="965471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Step 1: Initial Diagnosis</a:t>
            </a:r>
          </a:p>
        </p:txBody>
      </p:sp>
    </p:spTree>
    <p:extLst>
      <p:ext uri="{BB962C8B-B14F-4D97-AF65-F5344CB8AC3E}">
        <p14:creationId xmlns:p14="http://schemas.microsoft.com/office/powerpoint/2010/main" val="1187810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itle 1"/>
          <p:cNvSpPr>
            <a:spLocks noGrp="1"/>
          </p:cNvSpPr>
          <p:nvPr>
            <p:ph type="title" idx="4294967295"/>
          </p:nvPr>
        </p:nvSpPr>
        <p:spPr>
          <a:xfrm>
            <a:off x="508000" y="0"/>
            <a:ext cx="11684000" cy="1143000"/>
          </a:xfrm>
        </p:spPr>
        <p:txBody>
          <a:bodyPr>
            <a:normAutofit/>
          </a:bodyPr>
          <a:lstStyle/>
          <a:p>
            <a:r>
              <a:rPr lang="en-US" sz="3600" b="1" dirty="0"/>
              <a:t>Assessment of the Difficult Patient</a:t>
            </a:r>
          </a:p>
        </p:txBody>
      </p:sp>
      <p:sp>
        <p:nvSpPr>
          <p:cNvPr id="120835" name="TextBox 3"/>
          <p:cNvSpPr txBox="1">
            <a:spLocks noChangeArrowheads="1"/>
          </p:cNvSpPr>
          <p:nvPr/>
        </p:nvSpPr>
        <p:spPr bwMode="auto">
          <a:xfrm>
            <a:off x="5283200" y="914400"/>
            <a:ext cx="18289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Awake and Alert?</a:t>
            </a:r>
          </a:p>
        </p:txBody>
      </p:sp>
      <p:sp>
        <p:nvSpPr>
          <p:cNvPr id="120836" name="TextBox 4"/>
          <p:cNvSpPr txBox="1">
            <a:spLocks noChangeArrowheads="1"/>
          </p:cNvSpPr>
          <p:nvPr/>
        </p:nvSpPr>
        <p:spPr bwMode="auto">
          <a:xfrm>
            <a:off x="3860801" y="5119688"/>
            <a:ext cx="4855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Yes</a:t>
            </a:r>
          </a:p>
        </p:txBody>
      </p:sp>
      <p:sp>
        <p:nvSpPr>
          <p:cNvPr id="120837" name="TextBox 5"/>
          <p:cNvSpPr txBox="1">
            <a:spLocks noChangeArrowheads="1"/>
          </p:cNvSpPr>
          <p:nvPr/>
        </p:nvSpPr>
        <p:spPr bwMode="auto">
          <a:xfrm>
            <a:off x="8534400" y="1371600"/>
            <a:ext cx="5084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No </a:t>
            </a:r>
          </a:p>
        </p:txBody>
      </p:sp>
      <p:sp>
        <p:nvSpPr>
          <p:cNvPr id="120838" name="TextBox 6"/>
          <p:cNvSpPr txBox="1">
            <a:spLocks noChangeArrowheads="1"/>
          </p:cNvSpPr>
          <p:nvPr/>
        </p:nvSpPr>
        <p:spPr bwMode="auto">
          <a:xfrm>
            <a:off x="4165601" y="1371600"/>
            <a:ext cx="4855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Yes</a:t>
            </a:r>
          </a:p>
        </p:txBody>
      </p:sp>
      <p:sp>
        <p:nvSpPr>
          <p:cNvPr id="120839" name="TextBox 7"/>
          <p:cNvSpPr txBox="1">
            <a:spLocks noChangeArrowheads="1"/>
          </p:cNvSpPr>
          <p:nvPr/>
        </p:nvSpPr>
        <p:spPr bwMode="auto">
          <a:xfrm>
            <a:off x="3822701" y="3892772"/>
            <a:ext cx="850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</a:rPr>
              <a:t>Yes</a:t>
            </a:r>
          </a:p>
        </p:txBody>
      </p:sp>
      <p:sp>
        <p:nvSpPr>
          <p:cNvPr id="120840" name="TextBox 8"/>
          <p:cNvSpPr txBox="1">
            <a:spLocks noChangeArrowheads="1"/>
          </p:cNvSpPr>
          <p:nvPr/>
        </p:nvSpPr>
        <p:spPr bwMode="auto">
          <a:xfrm>
            <a:off x="6197601" y="2286001"/>
            <a:ext cx="5384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Yes </a:t>
            </a:r>
            <a:endParaRPr lang="en-US" sz="1400">
              <a:latin typeface="Calibri" pitchFamily="34" charset="0"/>
            </a:endParaRPr>
          </a:p>
        </p:txBody>
      </p:sp>
      <p:sp>
        <p:nvSpPr>
          <p:cNvPr id="120841" name="TextBox 9"/>
          <p:cNvSpPr txBox="1">
            <a:spLocks noChangeArrowheads="1"/>
          </p:cNvSpPr>
          <p:nvPr/>
        </p:nvSpPr>
        <p:spPr bwMode="auto">
          <a:xfrm>
            <a:off x="5892800" y="3668714"/>
            <a:ext cx="1016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Yes</a:t>
            </a:r>
          </a:p>
        </p:txBody>
      </p:sp>
      <p:sp>
        <p:nvSpPr>
          <p:cNvPr id="120842" name="TextBox 10"/>
          <p:cNvSpPr txBox="1">
            <a:spLocks noChangeArrowheads="1"/>
          </p:cNvSpPr>
          <p:nvPr/>
        </p:nvSpPr>
        <p:spPr bwMode="auto">
          <a:xfrm>
            <a:off x="406400" y="5105401"/>
            <a:ext cx="60325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No</a:t>
            </a:r>
          </a:p>
        </p:txBody>
      </p:sp>
      <p:sp>
        <p:nvSpPr>
          <p:cNvPr id="120843" name="TextBox 11"/>
          <p:cNvSpPr txBox="1">
            <a:spLocks noChangeArrowheads="1"/>
          </p:cNvSpPr>
          <p:nvPr/>
        </p:nvSpPr>
        <p:spPr bwMode="auto">
          <a:xfrm>
            <a:off x="2745317" y="2286000"/>
            <a:ext cx="4555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No</a:t>
            </a:r>
          </a:p>
        </p:txBody>
      </p:sp>
      <p:sp>
        <p:nvSpPr>
          <p:cNvPr id="120844" name="TextBox 12"/>
          <p:cNvSpPr txBox="1">
            <a:spLocks noChangeArrowheads="1"/>
          </p:cNvSpPr>
          <p:nvPr/>
        </p:nvSpPr>
        <p:spPr bwMode="auto">
          <a:xfrm>
            <a:off x="9076267" y="3668714"/>
            <a:ext cx="5084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No </a:t>
            </a:r>
          </a:p>
        </p:txBody>
      </p:sp>
      <p:sp>
        <p:nvSpPr>
          <p:cNvPr id="120845" name="TextBox 13"/>
          <p:cNvSpPr txBox="1">
            <a:spLocks noChangeArrowheads="1"/>
          </p:cNvSpPr>
          <p:nvPr/>
        </p:nvSpPr>
        <p:spPr bwMode="auto">
          <a:xfrm>
            <a:off x="920752" y="3733800"/>
            <a:ext cx="4555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No</a:t>
            </a:r>
          </a:p>
        </p:txBody>
      </p:sp>
      <p:sp>
        <p:nvSpPr>
          <p:cNvPr id="120846" name="TextBox 15"/>
          <p:cNvSpPr txBox="1">
            <a:spLocks noChangeArrowheads="1"/>
          </p:cNvSpPr>
          <p:nvPr/>
        </p:nvSpPr>
        <p:spPr bwMode="auto">
          <a:xfrm>
            <a:off x="3860801" y="1905001"/>
            <a:ext cx="9562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alibri" pitchFamily="34" charset="0"/>
              </a:rPr>
              <a:t>Confused?</a:t>
            </a:r>
          </a:p>
        </p:txBody>
      </p:sp>
      <p:sp>
        <p:nvSpPr>
          <p:cNvPr id="120847" name="TextBox 16"/>
          <p:cNvSpPr txBox="1">
            <a:spLocks noChangeArrowheads="1"/>
          </p:cNvSpPr>
          <p:nvPr/>
        </p:nvSpPr>
        <p:spPr bwMode="auto">
          <a:xfrm>
            <a:off x="1989667" y="2994026"/>
            <a:ext cx="2175933" cy="739775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Calibri" pitchFamily="34" charset="0"/>
              </a:rPr>
              <a:t>Mood, Psychotic, or</a:t>
            </a:r>
          </a:p>
          <a:p>
            <a:r>
              <a:rPr lang="en-US" sz="1400">
                <a:latin typeface="Calibri" pitchFamily="34" charset="0"/>
              </a:rPr>
              <a:t>Anxiety Disorder?</a:t>
            </a:r>
          </a:p>
          <a:p>
            <a:r>
              <a:rPr lang="en-US" sz="1400">
                <a:latin typeface="Calibri" pitchFamily="34" charset="0"/>
              </a:rPr>
              <a:t>   </a:t>
            </a:r>
          </a:p>
        </p:txBody>
      </p:sp>
      <p:sp>
        <p:nvSpPr>
          <p:cNvPr id="120848" name="TextBox 17"/>
          <p:cNvSpPr txBox="1">
            <a:spLocks noChangeArrowheads="1"/>
          </p:cNvSpPr>
          <p:nvPr/>
        </p:nvSpPr>
        <p:spPr bwMode="auto">
          <a:xfrm>
            <a:off x="5994401" y="2900364"/>
            <a:ext cx="1102418" cy="369332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alibri" pitchFamily="34" charset="0"/>
              </a:rPr>
              <a:t>Intoxicated</a:t>
            </a:r>
            <a:r>
              <a:rPr lang="en-US">
                <a:latin typeface="Calibri" pitchFamily="34" charset="0"/>
              </a:rPr>
              <a:t>?</a:t>
            </a:r>
          </a:p>
        </p:txBody>
      </p:sp>
      <p:sp>
        <p:nvSpPr>
          <p:cNvPr id="120849" name="TextBox 18"/>
          <p:cNvSpPr txBox="1">
            <a:spLocks noChangeArrowheads="1"/>
          </p:cNvSpPr>
          <p:nvPr/>
        </p:nvSpPr>
        <p:spPr bwMode="auto">
          <a:xfrm>
            <a:off x="5588000" y="4343400"/>
            <a:ext cx="1892313" cy="738664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alibri" pitchFamily="34" charset="0"/>
              </a:rPr>
              <a:t>Supportive Care</a:t>
            </a:r>
          </a:p>
          <a:p>
            <a:r>
              <a:rPr lang="en-US" sz="1400">
                <a:latin typeface="Calibri" pitchFamily="34" charset="0"/>
              </a:rPr>
              <a:t>Monitor for withdrawal</a:t>
            </a:r>
          </a:p>
          <a:p>
            <a:r>
              <a:rPr lang="en-US" sz="1400">
                <a:latin typeface="Calibri" pitchFamily="34" charset="0"/>
              </a:rPr>
              <a:t>Manage agitation</a:t>
            </a:r>
          </a:p>
        </p:txBody>
      </p:sp>
      <p:sp>
        <p:nvSpPr>
          <p:cNvPr id="120850" name="TextBox 19"/>
          <p:cNvSpPr txBox="1">
            <a:spLocks noChangeArrowheads="1"/>
          </p:cNvSpPr>
          <p:nvPr/>
        </p:nvSpPr>
        <p:spPr bwMode="auto">
          <a:xfrm>
            <a:off x="8534401" y="4367213"/>
            <a:ext cx="1761957" cy="954107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alibri" pitchFamily="34" charset="0"/>
              </a:rPr>
              <a:t>Delirium or Dementia</a:t>
            </a:r>
          </a:p>
          <a:p>
            <a:r>
              <a:rPr lang="en-US" sz="1400">
                <a:latin typeface="Calibri" pitchFamily="34" charset="0"/>
              </a:rPr>
              <a:t>   Assess acuity   </a:t>
            </a:r>
          </a:p>
          <a:p>
            <a:r>
              <a:rPr lang="en-US" sz="1400">
                <a:latin typeface="Calibri" pitchFamily="34" charset="0"/>
              </a:rPr>
              <a:t>   Search for cause </a:t>
            </a:r>
          </a:p>
          <a:p>
            <a:r>
              <a:rPr lang="en-US" sz="1400">
                <a:latin typeface="Calibri" pitchFamily="34" charset="0"/>
              </a:rPr>
              <a:t>   Manage agitation</a:t>
            </a:r>
          </a:p>
        </p:txBody>
      </p:sp>
      <p:sp>
        <p:nvSpPr>
          <p:cNvPr id="120851" name="TextBox 20"/>
          <p:cNvSpPr txBox="1">
            <a:spLocks noChangeArrowheads="1"/>
          </p:cNvSpPr>
          <p:nvPr/>
        </p:nvSpPr>
        <p:spPr bwMode="auto">
          <a:xfrm>
            <a:off x="406400" y="4419601"/>
            <a:ext cx="1743298" cy="307777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alibri" pitchFamily="34" charset="0"/>
              </a:rPr>
              <a:t>Personality Disorder?</a:t>
            </a:r>
          </a:p>
        </p:txBody>
      </p:sp>
      <p:sp>
        <p:nvSpPr>
          <p:cNvPr id="120852" name="TextBox 21"/>
          <p:cNvSpPr txBox="1">
            <a:spLocks noChangeArrowheads="1"/>
          </p:cNvSpPr>
          <p:nvPr/>
        </p:nvSpPr>
        <p:spPr bwMode="auto">
          <a:xfrm>
            <a:off x="3149600" y="4505326"/>
            <a:ext cx="2235200" cy="523875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Psychiatric </a:t>
            </a:r>
            <a:r>
              <a:rPr lang="en-US" sz="1400" dirty="0" err="1">
                <a:latin typeface="Calibri" pitchFamily="34" charset="0"/>
              </a:rPr>
              <a:t>tx</a:t>
            </a:r>
            <a:r>
              <a:rPr lang="en-US" sz="1400" dirty="0">
                <a:latin typeface="Calibri" pitchFamily="34" charset="0"/>
              </a:rPr>
              <a:t> </a:t>
            </a:r>
          </a:p>
          <a:p>
            <a:r>
              <a:rPr lang="en-US" sz="1400" dirty="0">
                <a:latin typeface="Calibri" pitchFamily="34" charset="0"/>
              </a:rPr>
              <a:t>Educate &amp; help staff</a:t>
            </a:r>
          </a:p>
        </p:txBody>
      </p:sp>
      <p:sp>
        <p:nvSpPr>
          <p:cNvPr id="120853" name="TextBox 22"/>
          <p:cNvSpPr txBox="1">
            <a:spLocks noChangeArrowheads="1"/>
          </p:cNvSpPr>
          <p:nvPr/>
        </p:nvSpPr>
        <p:spPr bwMode="auto">
          <a:xfrm>
            <a:off x="234517" y="5439160"/>
            <a:ext cx="3662156" cy="1384995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Scared?  </a:t>
            </a:r>
            <a:r>
              <a:rPr lang="en-US" sz="1400" dirty="0">
                <a:latin typeface="Calibri" pitchFamily="34" charset="0"/>
                <a:sym typeface="Wingdings" pitchFamily="2" charset="2"/>
              </a:rPr>
              <a:t> reassure</a:t>
            </a:r>
          </a:p>
          <a:p>
            <a:r>
              <a:rPr lang="en-US" sz="1400" dirty="0">
                <a:latin typeface="Calibri" pitchFamily="34" charset="0"/>
                <a:sym typeface="Wingdings" pitchFamily="2" charset="2"/>
              </a:rPr>
              <a:t>Angry?  Explore; patient rep</a:t>
            </a:r>
            <a:endParaRPr lang="en-US" sz="1400" dirty="0">
              <a:latin typeface="Calibri" pitchFamily="34" charset="0"/>
            </a:endParaRPr>
          </a:p>
          <a:p>
            <a:r>
              <a:rPr lang="en-US" sz="1400" dirty="0">
                <a:latin typeface="Calibri" pitchFamily="34" charset="0"/>
                <a:sym typeface="Wingdings" pitchFamily="2" charset="2"/>
              </a:rPr>
              <a:t>In </a:t>
            </a:r>
            <a:r>
              <a:rPr lang="en-US" sz="1400" dirty="0">
                <a:latin typeface="Calibri" pitchFamily="34" charset="0"/>
              </a:rPr>
              <a:t>Pain/discomfort? </a:t>
            </a:r>
            <a:r>
              <a:rPr lang="en-US" sz="1400" dirty="0">
                <a:latin typeface="Calibri" pitchFamily="34" charset="0"/>
                <a:sym typeface="Wingdings" pitchFamily="2" charset="2"/>
              </a:rPr>
              <a:t> treat</a:t>
            </a:r>
          </a:p>
          <a:p>
            <a:r>
              <a:rPr lang="en-US" sz="1400" dirty="0">
                <a:latin typeface="Calibri" pitchFamily="34" charset="0"/>
                <a:sym typeface="Wingdings" pitchFamily="2" charset="2"/>
              </a:rPr>
              <a:t>Miscommunication  communicate</a:t>
            </a:r>
          </a:p>
          <a:p>
            <a:r>
              <a:rPr lang="en-US" sz="1400" dirty="0">
                <a:latin typeface="Calibri" pitchFamily="34" charset="0"/>
                <a:sym typeface="Wingdings" pitchFamily="2" charset="2"/>
              </a:rPr>
              <a:t>Poor patient/team fit  collaborative approach</a:t>
            </a:r>
          </a:p>
          <a:p>
            <a:r>
              <a:rPr lang="en-US" sz="1400" dirty="0">
                <a:latin typeface="Calibri" pitchFamily="34" charset="0"/>
              </a:rPr>
              <a:t>Jerk/Criminal? </a:t>
            </a:r>
            <a:r>
              <a:rPr lang="en-US" sz="1400" dirty="0">
                <a:latin typeface="Calibri" pitchFamily="34" charset="0"/>
                <a:sym typeface="Wingdings" pitchFamily="2" charset="2"/>
              </a:rPr>
              <a:t> security, police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20854" name="TextBox 23"/>
          <p:cNvSpPr txBox="1">
            <a:spLocks noChangeArrowheads="1"/>
          </p:cNvSpPr>
          <p:nvPr/>
        </p:nvSpPr>
        <p:spPr bwMode="auto">
          <a:xfrm>
            <a:off x="4165601" y="5486400"/>
            <a:ext cx="2252220" cy="954107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alibri" pitchFamily="34" charset="0"/>
              </a:rPr>
              <a:t>Reassure</a:t>
            </a:r>
          </a:p>
          <a:p>
            <a:r>
              <a:rPr lang="en-US" sz="1400">
                <a:latin typeface="Calibri" pitchFamily="34" charset="0"/>
              </a:rPr>
              <a:t>Explore patient’s experience</a:t>
            </a:r>
          </a:p>
          <a:p>
            <a:r>
              <a:rPr lang="en-US" sz="1400">
                <a:latin typeface="Calibri" pitchFamily="34" charset="0"/>
              </a:rPr>
              <a:t>Educate &amp; help staff</a:t>
            </a:r>
          </a:p>
          <a:p>
            <a:r>
              <a:rPr lang="en-US" sz="1400">
                <a:latin typeface="Calibri" pitchFamily="34" charset="0"/>
              </a:rPr>
              <a:t>Set limits; Prn meds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4470400" y="1676401"/>
            <a:ext cx="19051" cy="31591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6604000" y="2590800"/>
            <a:ext cx="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3048000" y="2590800"/>
            <a:ext cx="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1524000" y="3733801"/>
            <a:ext cx="1320800" cy="16351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2844800" y="3733800"/>
            <a:ext cx="1117600" cy="2286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6299200" y="3962400"/>
            <a:ext cx="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6197600" y="3276601"/>
            <a:ext cx="609600" cy="46831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6807200" y="3276600"/>
            <a:ext cx="2336800" cy="4572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1219200" y="4114800"/>
            <a:ext cx="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4165600" y="4191000"/>
            <a:ext cx="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H="1">
            <a:off x="812801" y="4724400"/>
            <a:ext cx="656167" cy="48895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1524001" y="4724401"/>
            <a:ext cx="2188633" cy="55562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9448800" y="3962400"/>
            <a:ext cx="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8839200" y="1752600"/>
            <a:ext cx="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872" name="TextBox 46"/>
          <p:cNvSpPr txBox="1">
            <a:spLocks noChangeArrowheads="1"/>
          </p:cNvSpPr>
          <p:nvPr/>
        </p:nvSpPr>
        <p:spPr bwMode="auto">
          <a:xfrm>
            <a:off x="7924800" y="2133600"/>
            <a:ext cx="2830903" cy="954107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Reassess when awake</a:t>
            </a:r>
          </a:p>
          <a:p>
            <a:r>
              <a:rPr lang="en-US" sz="1400" dirty="0">
                <a:latin typeface="Calibri" pitchFamily="34" charset="0"/>
              </a:rPr>
              <a:t>Search for cause of impaired arousal</a:t>
            </a:r>
          </a:p>
          <a:p>
            <a:r>
              <a:rPr lang="en-US" sz="1400" dirty="0">
                <a:latin typeface="Calibri" pitchFamily="34" charset="0"/>
              </a:rPr>
              <a:t>Hold sedating meds for evaluation</a:t>
            </a:r>
          </a:p>
          <a:p>
            <a:r>
              <a:rPr lang="en-US" sz="1400" dirty="0">
                <a:latin typeface="Calibri" pitchFamily="34" charset="0"/>
              </a:rPr>
              <a:t>Manage agitation if recurs</a:t>
            </a:r>
          </a:p>
        </p:txBody>
      </p:sp>
      <p:cxnSp>
        <p:nvCxnSpPr>
          <p:cNvPr id="60" name="Straight Arrow Connector 59"/>
          <p:cNvCxnSpPr>
            <a:stCxn id="120835" idx="2"/>
            <a:endCxn id="120838" idx="3"/>
          </p:cNvCxnSpPr>
          <p:nvPr/>
        </p:nvCxnSpPr>
        <p:spPr>
          <a:xfrm flipH="1">
            <a:off x="4651119" y="1283732"/>
            <a:ext cx="1546562" cy="27253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120835" idx="2"/>
          </p:cNvCxnSpPr>
          <p:nvPr/>
        </p:nvCxnSpPr>
        <p:spPr>
          <a:xfrm>
            <a:off x="6197681" y="1283732"/>
            <a:ext cx="2235119" cy="24026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120846" idx="2"/>
          </p:cNvCxnSpPr>
          <p:nvPr/>
        </p:nvCxnSpPr>
        <p:spPr>
          <a:xfrm flipH="1">
            <a:off x="3454401" y="2212778"/>
            <a:ext cx="884544" cy="22562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4470400" y="2209800"/>
            <a:ext cx="1625600" cy="2286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681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Way to Assess the Difficult Patient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262" y="1600201"/>
            <a:ext cx="4351283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Deliberate Behaviors</a:t>
            </a:r>
          </a:p>
          <a:p>
            <a:r>
              <a:rPr lang="en-US" dirty="0"/>
              <a:t>Factitious Disorder &amp; Malingering</a:t>
            </a:r>
          </a:p>
          <a:p>
            <a:r>
              <a:rPr lang="en-US" dirty="0"/>
              <a:t>Personality Disorders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616980" y="1600200"/>
            <a:ext cx="4351283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7063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Lucida Grande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Non-Deliberate Behaviors</a:t>
            </a:r>
          </a:p>
          <a:p>
            <a:r>
              <a:rPr lang="en-US" dirty="0"/>
              <a:t>Delirium</a:t>
            </a:r>
          </a:p>
          <a:p>
            <a:r>
              <a:rPr lang="en-US" dirty="0"/>
              <a:t>Dementia</a:t>
            </a:r>
          </a:p>
          <a:p>
            <a:r>
              <a:rPr lang="en-US" dirty="0"/>
              <a:t>Psychosis/Depression/Mania</a:t>
            </a:r>
          </a:p>
          <a:p>
            <a:r>
              <a:rPr lang="en-US" dirty="0"/>
              <a:t>Somatic Symptom Disorders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634156" y="1600201"/>
            <a:ext cx="4351283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7063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Lucida Grande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Patient Isn’t the Problem</a:t>
            </a:r>
          </a:p>
          <a:p>
            <a:r>
              <a:rPr lang="en-US" dirty="0"/>
              <a:t>MD fatigue/stress/burnout</a:t>
            </a:r>
          </a:p>
          <a:p>
            <a:r>
              <a:rPr lang="en-US" dirty="0"/>
              <a:t>Failure to communicate</a:t>
            </a:r>
          </a:p>
          <a:p>
            <a:r>
              <a:rPr lang="en-US" dirty="0"/>
              <a:t>Countertransference</a:t>
            </a:r>
          </a:p>
          <a:p>
            <a:r>
              <a:rPr lang="en-US" dirty="0"/>
              <a:t>Poor patient/team style fit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77317" y="6400801"/>
            <a:ext cx="4315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Boland R. R I Med J 2014; Jun 2;97(6):29-32.</a:t>
            </a:r>
          </a:p>
        </p:txBody>
      </p:sp>
    </p:spTree>
    <p:extLst>
      <p:ext uri="{BB962C8B-B14F-4D97-AF65-F5344CB8AC3E}">
        <p14:creationId xmlns:p14="http://schemas.microsoft.com/office/powerpoint/2010/main" val="173975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03200" y="304800"/>
            <a:ext cx="12293600" cy="1143000"/>
          </a:xfrm>
        </p:spPr>
        <p:txBody>
          <a:bodyPr/>
          <a:lstStyle/>
          <a:p>
            <a:r>
              <a:rPr lang="en-US" sz="3200" b="1" dirty="0"/>
              <a:t>Differential Diagnosis of the Difficult Patient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000" dirty="0"/>
              <a:t>Neurocognitive Disorder: Delirium, Dementia</a:t>
            </a:r>
          </a:p>
          <a:p>
            <a:pPr>
              <a:lnSpc>
                <a:spcPct val="90000"/>
              </a:lnSpc>
            </a:pPr>
            <a:r>
              <a:rPr lang="en-US" sz="3000" dirty="0"/>
              <a:t>Mood, Anxiety or Psychotic Disorder</a:t>
            </a:r>
          </a:p>
          <a:p>
            <a:pPr>
              <a:lnSpc>
                <a:spcPct val="90000"/>
              </a:lnSpc>
            </a:pPr>
            <a:r>
              <a:rPr lang="en-US" sz="3000" dirty="0"/>
              <a:t>Substance Use Disorder: intoxication, withdrawal, dependence</a:t>
            </a:r>
          </a:p>
          <a:p>
            <a:pPr>
              <a:lnSpc>
                <a:spcPct val="90000"/>
              </a:lnSpc>
            </a:pPr>
            <a:r>
              <a:rPr lang="en-US" sz="3000" dirty="0"/>
              <a:t>Somatic Symptom or Related Disorder</a:t>
            </a:r>
          </a:p>
          <a:p>
            <a:pPr>
              <a:lnSpc>
                <a:spcPct val="90000"/>
              </a:lnSpc>
            </a:pPr>
            <a:r>
              <a:rPr lang="en-US" sz="3000" dirty="0"/>
              <a:t>Developmental Disorder</a:t>
            </a:r>
          </a:p>
          <a:p>
            <a:pPr>
              <a:lnSpc>
                <a:spcPct val="90000"/>
              </a:lnSpc>
            </a:pPr>
            <a:r>
              <a:rPr lang="en-US" sz="3000" dirty="0"/>
              <a:t>Personality Disorder</a:t>
            </a:r>
          </a:p>
          <a:p>
            <a:pPr>
              <a:lnSpc>
                <a:spcPct val="90000"/>
              </a:lnSpc>
            </a:pPr>
            <a:r>
              <a:rPr lang="en-US" sz="3000" dirty="0"/>
              <a:t>Maladaptive coping; regression due to stress</a:t>
            </a:r>
          </a:p>
          <a:p>
            <a:pPr>
              <a:lnSpc>
                <a:spcPct val="90000"/>
              </a:lnSpc>
            </a:pPr>
            <a:r>
              <a:rPr lang="en-US" sz="3000" dirty="0"/>
              <a:t>“Jerk”</a:t>
            </a:r>
          </a:p>
        </p:txBody>
      </p:sp>
    </p:spTree>
    <p:extLst>
      <p:ext uri="{BB962C8B-B14F-4D97-AF65-F5344CB8AC3E}">
        <p14:creationId xmlns:p14="http://schemas.microsoft.com/office/powerpoint/2010/main" val="3238517848"/>
      </p:ext>
    </p:extLst>
  </p:cSld>
  <p:clrMapOvr>
    <a:masterClrMapping/>
  </p:clrMapOvr>
</p:sld>
</file>

<file path=ppt/theme/theme1.xml><?xml version="1.0" encoding="utf-8"?>
<a:theme xmlns:a="http://schemas.openxmlformats.org/drawingml/2006/main" name="ACLP template">
  <a:themeElements>
    <a:clrScheme name="Custom 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CCC33"/>
      </a:accent1>
      <a:accent2>
        <a:srgbClr val="0066CC"/>
      </a:accent2>
      <a:accent3>
        <a:srgbClr val="3399CC"/>
      </a:accent3>
      <a:accent4>
        <a:srgbClr val="99CC66"/>
      </a:accent4>
      <a:accent5>
        <a:srgbClr val="666666"/>
      </a:accent5>
      <a:accent6>
        <a:srgbClr val="3185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B2C9C77E-7F59-4562-AC6A-C6F3C96BAC6A}" vid="{B8FB10BF-8001-47BC-9267-63EA1BB6F6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1B7F35BAB62E459D559428A31CA9C2" ma:contentTypeVersion="10" ma:contentTypeDescription="Create a new document." ma:contentTypeScope="" ma:versionID="3c0ad1c1f9012030e844f7ca56ceb058">
  <xsd:schema xmlns:xsd="http://www.w3.org/2001/XMLSchema" xmlns:xs="http://www.w3.org/2001/XMLSchema" xmlns:p="http://schemas.microsoft.com/office/2006/metadata/properties" xmlns:ns2="7f3cf475-0395-4332-a22f-87d7b85be7f2" xmlns:ns3="d5af13c4-72b1-41c9-8507-7e9ed24d93ac" targetNamespace="http://schemas.microsoft.com/office/2006/metadata/properties" ma:root="true" ma:fieldsID="f0f0d6400a7b3e3f33f8772d7a208be3" ns2:_="" ns3:_="">
    <xsd:import namespace="7f3cf475-0395-4332-a22f-87d7b85be7f2"/>
    <xsd:import namespace="d5af13c4-72b1-41c9-8507-7e9ed24d93a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3cf475-0395-4332-a22f-87d7b85be7f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af13c4-72b1-41c9-8507-7e9ed24d93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CF9EE7F-82E1-4A4A-ACA8-B0A781BE49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B2A905-58EE-4950-9C62-3AC6953C32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3cf475-0395-4332-a22f-87d7b85be7f2"/>
    <ds:schemaRef ds:uri="d5af13c4-72b1-41c9-8507-7e9ed24d93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360AA4B-0C74-43BA-862E-50B2110804B8}">
  <ds:schemaRefs>
    <ds:schemaRef ds:uri="http://purl.org/dc/elements/1.1/"/>
    <ds:schemaRef ds:uri="7f3cf475-0395-4332-a22f-87d7b85be7f2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terms/"/>
    <ds:schemaRef ds:uri="http://schemas.microsoft.com/office/2006/documentManagement/types"/>
    <ds:schemaRef ds:uri="d5af13c4-72b1-41c9-8507-7e9ed24d93ac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ACLP template</Template>
  <TotalTime>1293</TotalTime>
  <Words>2440</Words>
  <Application>Microsoft Office PowerPoint</Application>
  <PresentationFormat>Widescreen</PresentationFormat>
  <Paragraphs>415</Paragraphs>
  <Slides>38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Lucida Grande</vt:lpstr>
      <vt:lpstr>Times New Roman</vt:lpstr>
      <vt:lpstr>Wingdings</vt:lpstr>
      <vt:lpstr>ACLP template</vt:lpstr>
      <vt:lpstr>The “Difficult” Patient</vt:lpstr>
      <vt:lpstr>Objectives</vt:lpstr>
      <vt:lpstr>The Consult</vt:lpstr>
      <vt:lpstr>What Makes a Patient Difficult?</vt:lpstr>
      <vt:lpstr>Approach to the Difficult Patient</vt:lpstr>
      <vt:lpstr>Step 1: Initial Diagnosis</vt:lpstr>
      <vt:lpstr>Assessment of the Difficult Patient</vt:lpstr>
      <vt:lpstr>Another Way to Assess the Difficult Patient</vt:lpstr>
      <vt:lpstr>Differential Diagnosis of the Difficult Patient</vt:lpstr>
      <vt:lpstr>Psychological Challenges for the Medically Ill Patient</vt:lpstr>
      <vt:lpstr>Types of Coping Responses</vt:lpstr>
      <vt:lpstr>Healthy Coping Styles</vt:lpstr>
      <vt:lpstr>Emotional Response to Illness: Use of Defense Mechanisms</vt:lpstr>
      <vt:lpstr>Personality Style Versus Personality Disorder</vt:lpstr>
      <vt:lpstr>“The Hateful Patient”</vt:lpstr>
      <vt:lpstr>Dependent Clingers</vt:lpstr>
      <vt:lpstr>Entitled Demanders</vt:lpstr>
      <vt:lpstr>Manipulative Help-Rejecters</vt:lpstr>
      <vt:lpstr>Self-Destructive Deniers </vt:lpstr>
      <vt:lpstr>Illness Behaviors of “Hateful Patients”</vt:lpstr>
      <vt:lpstr>DSM-5 Personality Disorders</vt:lpstr>
      <vt:lpstr>Features of DSM-5 Personality Disorders: Cluster A</vt:lpstr>
      <vt:lpstr>Features of DSM-5 Personality Disorders: Cluster B</vt:lpstr>
      <vt:lpstr>Features of DSM-5 Personality Disorders: Cluster C</vt:lpstr>
      <vt:lpstr>Impact of Medical Illness on Personality Disorders</vt:lpstr>
      <vt:lpstr>Step 2: Gauge Distress of the Treating Team</vt:lpstr>
      <vt:lpstr>Behaviors Seen in Staff Caring for Difficult Patients</vt:lpstr>
      <vt:lpstr>Step 3: Develop a Management Plan </vt:lpstr>
      <vt:lpstr>Order of Priorities</vt:lpstr>
      <vt:lpstr>General Strategies for Dealing with the Difficult Patient</vt:lpstr>
      <vt:lpstr>Rules for Confrontation of the Difficult Patient</vt:lpstr>
      <vt:lpstr>Helping the Staff</vt:lpstr>
      <vt:lpstr>Strategies for Management of 4 Types of “Hateful Patients”</vt:lpstr>
      <vt:lpstr>Strategies for Managing Specific Personality Disorders  in the Medical Setting</vt:lpstr>
      <vt:lpstr>Management of Cluster A Personality Disorders</vt:lpstr>
      <vt:lpstr>Management of Cluster B Personality Disorders</vt:lpstr>
      <vt:lpstr>Management of Cluster C Personality Disorders</vt:lpstr>
      <vt:lpstr>References</vt:lpstr>
    </vt:vector>
  </TitlesOfParts>
  <Company>Mount Sinai School of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Ernst, Carrie</dc:creator>
  <cp:lastModifiedBy>Desan, Paul</cp:lastModifiedBy>
  <cp:revision>22</cp:revision>
  <dcterms:created xsi:type="dcterms:W3CDTF">2017-12-19T17:46:22Z</dcterms:created>
  <dcterms:modified xsi:type="dcterms:W3CDTF">2019-03-15T20:34:03Z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0x010100381B7F35BAB62E459D559428A31CA9C2</vt:lpwstr>
  </property>
</Properties>
</file>