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4"/>
  </p:notesMasterIdLst>
  <p:sldIdLst>
    <p:sldId id="258" r:id="rId2"/>
    <p:sldId id="269" r:id="rId3"/>
    <p:sldId id="265" r:id="rId4"/>
    <p:sldId id="275" r:id="rId5"/>
    <p:sldId id="277" r:id="rId6"/>
    <p:sldId id="268" r:id="rId7"/>
    <p:sldId id="278" r:id="rId8"/>
    <p:sldId id="266" r:id="rId9"/>
    <p:sldId id="267" r:id="rId10"/>
    <p:sldId id="272" r:id="rId11"/>
    <p:sldId id="273"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E8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3" autoAdjust="0"/>
    <p:restoredTop sz="94660"/>
  </p:normalViewPr>
  <p:slideViewPr>
    <p:cSldViewPr showGuides="1">
      <p:cViewPr varScale="1">
        <p:scale>
          <a:sx n="125" d="100"/>
          <a:sy n="125" d="100"/>
        </p:scale>
        <p:origin x="-2320" y="-112"/>
      </p:cViewPr>
      <p:guideLst>
        <p:guide orient="horz" pos="2160"/>
        <p:guide pos="2880"/>
      </p:guideLst>
    </p:cSldViewPr>
  </p:slideViewPr>
  <p:notesTextViewPr>
    <p:cViewPr>
      <p:scale>
        <a:sx n="1" d="1"/>
        <a:sy n="1" d="1"/>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pieChart>
        <c:varyColors val="1"/>
        <c:ser>
          <c:idx val="0"/>
          <c:order val="0"/>
          <c:tx>
            <c:strRef>
              <c:f>Sheet1!$B$1</c:f>
              <c:strCache>
                <c:ptCount val="1"/>
                <c:pt idx="0">
                  <c:v>Percent</c:v>
                </c:pt>
              </c:strCache>
            </c:strRef>
          </c:tx>
          <c:explosion val="34"/>
          <c:dLbls>
            <c:showLegendKey val="0"/>
            <c:showVal val="1"/>
            <c:showCatName val="0"/>
            <c:showSerName val="0"/>
            <c:showPercent val="0"/>
            <c:showBubbleSize val="0"/>
            <c:showLeaderLines val="1"/>
          </c:dLbls>
          <c:cat>
            <c:strRef>
              <c:f>Sheet1!$A$2:$A$4</c:f>
              <c:strCache>
                <c:ptCount val="3"/>
                <c:pt idx="0">
                  <c:v>Inpatient</c:v>
                </c:pt>
                <c:pt idx="1">
                  <c:v>Professional/Outpatient</c:v>
                </c:pt>
                <c:pt idx="2">
                  <c:v>Pharmacy</c:v>
                </c:pt>
              </c:strCache>
            </c:strRef>
          </c:cat>
          <c:val>
            <c:numRef>
              <c:f>Sheet1!$B$2:$B$4</c:f>
              <c:numCache>
                <c:formatCode>0%</c:formatCode>
                <c:ptCount val="3"/>
                <c:pt idx="0">
                  <c:v>0.01</c:v>
                </c:pt>
                <c:pt idx="1">
                  <c:v>0.4</c:v>
                </c:pt>
                <c:pt idx="2">
                  <c:v>0.59</c:v>
                </c:pt>
              </c:numCache>
            </c:numRef>
          </c:val>
        </c:ser>
        <c:ser>
          <c:idx val="1"/>
          <c:order val="1"/>
          <c:tx>
            <c:strRef>
              <c:f>Sheet1!$C$1</c:f>
              <c:strCache>
                <c:ptCount val="1"/>
                <c:pt idx="0">
                  <c:v>Cost</c:v>
                </c:pt>
              </c:strCache>
            </c:strRef>
          </c:tx>
          <c:explosion val="25"/>
          <c:cat>
            <c:strRef>
              <c:f>Sheet1!$A$2:$A$4</c:f>
              <c:strCache>
                <c:ptCount val="3"/>
                <c:pt idx="0">
                  <c:v>Inpatient</c:v>
                </c:pt>
                <c:pt idx="1">
                  <c:v>Professional/Outpatient</c:v>
                </c:pt>
                <c:pt idx="2">
                  <c:v>Pharmacy</c:v>
                </c:pt>
              </c:strCache>
            </c:strRef>
          </c:cat>
          <c:val>
            <c:numRef>
              <c:f>Sheet1!$C$2:$C$4</c:f>
              <c:numCache>
                <c:formatCode>"$"#,##0_);[Red]\("$"#,##0\)</c:formatCode>
                <c:ptCount val="3"/>
                <c:pt idx="0">
                  <c:v>4050.0</c:v>
                </c:pt>
                <c:pt idx="1">
                  <c:v>142330.0</c:v>
                </c:pt>
                <c:pt idx="2">
                  <c:v>212598.0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pieChart>
        <c:varyColors val="1"/>
        <c:ser>
          <c:idx val="0"/>
          <c:order val="0"/>
          <c:tx>
            <c:strRef>
              <c:f>Sheet1!$B$1</c:f>
              <c:strCache>
                <c:ptCount val="1"/>
                <c:pt idx="0">
                  <c:v>Percent</c:v>
                </c:pt>
              </c:strCache>
            </c:strRef>
          </c:tx>
          <c:explosion val="34"/>
          <c:dLbls>
            <c:showLegendKey val="0"/>
            <c:showVal val="1"/>
            <c:showCatName val="0"/>
            <c:showSerName val="0"/>
            <c:showPercent val="0"/>
            <c:showBubbleSize val="0"/>
            <c:showLeaderLines val="1"/>
          </c:dLbls>
          <c:cat>
            <c:strRef>
              <c:f>Sheet1!$A$2:$A$5</c:f>
              <c:strCache>
                <c:ptCount val="4"/>
                <c:pt idx="0">
                  <c:v>FMLA</c:v>
                </c:pt>
                <c:pt idx="1">
                  <c:v>Absenteeism</c:v>
                </c:pt>
                <c:pt idx="2">
                  <c:v>Presenteeism</c:v>
                </c:pt>
                <c:pt idx="3">
                  <c:v>Short Term Disability</c:v>
                </c:pt>
              </c:strCache>
            </c:strRef>
          </c:cat>
          <c:val>
            <c:numRef>
              <c:f>Sheet1!$B$2:$B$5</c:f>
              <c:numCache>
                <c:formatCode>0%</c:formatCode>
                <c:ptCount val="4"/>
                <c:pt idx="0">
                  <c:v>0.09</c:v>
                </c:pt>
                <c:pt idx="1">
                  <c:v>0.57</c:v>
                </c:pt>
                <c:pt idx="2">
                  <c:v>0.28</c:v>
                </c:pt>
                <c:pt idx="3">
                  <c:v>0.06</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1189591078067"/>
          <c:y val="0.120805369127517"/>
          <c:w val="0.715613382899628"/>
          <c:h val="0.677852348993289"/>
        </c:manualLayout>
      </c:layout>
      <c:barChart>
        <c:barDir val="col"/>
        <c:grouping val="stacked"/>
        <c:varyColors val="0"/>
        <c:ser>
          <c:idx val="2"/>
          <c:order val="0"/>
          <c:tx>
            <c:strRef>
              <c:f>Sheet1!$A$2</c:f>
              <c:strCache>
                <c:ptCount val="1"/>
                <c:pt idx="0">
                  <c:v>Medical Claims Cost</c:v>
                </c:pt>
              </c:strCache>
            </c:strRef>
          </c:tx>
          <c:spPr>
            <a:solidFill>
              <a:schemeClr val="accent6"/>
            </a:solidFill>
            <a:ln w="12775">
              <a:solidFill>
                <a:srgbClr val="000000"/>
              </a:solidFill>
              <a:prstDash val="solid"/>
            </a:ln>
          </c:spPr>
          <c:invertIfNegative val="0"/>
          <c:dLbls>
            <c:dLbl>
              <c:idx val="2"/>
              <c:layout/>
              <c:tx>
                <c:rich>
                  <a:bodyPr/>
                  <a:lstStyle/>
                  <a:p>
                    <a:r>
                      <a:rPr lang="en-US" sz="2000" dirty="0">
                        <a:solidFill>
                          <a:schemeClr val="tx1"/>
                        </a:solidFill>
                      </a:rPr>
                      <a:t>5603</a:t>
                    </a:r>
                    <a:endParaRPr lang="en-US" sz="1800" dirty="0"/>
                  </a:p>
                </c:rich>
              </c:tx>
              <c:dLblPos val="inEnd"/>
              <c:showLegendKey val="0"/>
              <c:showVal val="1"/>
              <c:showCatName val="0"/>
              <c:showSerName val="0"/>
              <c:showPercent val="0"/>
              <c:showBubbleSize val="0"/>
            </c:dLbl>
            <c:numFmt formatCode="General" sourceLinked="0"/>
            <c:spPr>
              <a:noFill/>
              <a:ln w="25550">
                <a:noFill/>
              </a:ln>
            </c:spPr>
            <c:txPr>
              <a:bodyPr/>
              <a:lstStyle/>
              <a:p>
                <a:pPr>
                  <a:defRPr sz="2000">
                    <a:solidFill>
                      <a:schemeClr val="tx1"/>
                    </a:solidFill>
                  </a:defRPr>
                </a:pPr>
                <a:endParaRPr lang="en-US"/>
              </a:p>
            </c:txPr>
            <c:dLblPos val="inEnd"/>
            <c:showLegendKey val="0"/>
            <c:showVal val="1"/>
            <c:showCatName val="0"/>
            <c:showSerName val="0"/>
            <c:showPercent val="0"/>
            <c:showBubbleSize val="0"/>
            <c:showLeaderLines val="0"/>
          </c:dLbls>
          <c:cat>
            <c:numRef>
              <c:f>Sheet1!$B$1:$E$1</c:f>
              <c:numCache>
                <c:formatCode>General</c:formatCode>
                <c:ptCount val="4"/>
                <c:pt idx="0">
                  <c:v>2000.0</c:v>
                </c:pt>
                <c:pt idx="1">
                  <c:v>2001.0</c:v>
                </c:pt>
                <c:pt idx="2">
                  <c:v>2000.0</c:v>
                </c:pt>
                <c:pt idx="3">
                  <c:v>2001.0</c:v>
                </c:pt>
              </c:numCache>
            </c:numRef>
          </c:cat>
          <c:val>
            <c:numRef>
              <c:f>Sheet1!$B$2:$E$2</c:f>
              <c:numCache>
                <c:formatCode>General</c:formatCode>
                <c:ptCount val="4"/>
                <c:pt idx="0">
                  <c:v>3540.0</c:v>
                </c:pt>
                <c:pt idx="1">
                  <c:v>3909.0</c:v>
                </c:pt>
                <c:pt idx="2">
                  <c:v>5603.0</c:v>
                </c:pt>
                <c:pt idx="3">
                  <c:v>5899.0</c:v>
                </c:pt>
              </c:numCache>
            </c:numRef>
          </c:val>
        </c:ser>
        <c:ser>
          <c:idx val="1"/>
          <c:order val="1"/>
          <c:tx>
            <c:strRef>
              <c:f>Sheet1!$A$3</c:f>
              <c:strCache>
                <c:ptCount val="1"/>
                <c:pt idx="0">
                  <c:v>Pharmacy Claims Cost</c:v>
                </c:pt>
              </c:strCache>
            </c:strRef>
          </c:tx>
          <c:spPr>
            <a:solidFill>
              <a:schemeClr val="accent1"/>
            </a:solidFill>
            <a:ln w="12775">
              <a:solidFill>
                <a:srgbClr val="000000"/>
              </a:solidFill>
              <a:prstDash val="solid"/>
            </a:ln>
          </c:spPr>
          <c:invertIfNegative val="0"/>
          <c:dLbls>
            <c:dLbl>
              <c:idx val="0"/>
              <c:layout>
                <c:manualLayout>
                  <c:x val="-0.00175081056044465"/>
                  <c:y val="-0.0090503316343974"/>
                </c:manualLayout>
              </c:layout>
              <c:dLblPos val="ctr"/>
              <c:showLegendKey val="0"/>
              <c:showVal val="1"/>
              <c:showCatName val="0"/>
              <c:showSerName val="0"/>
              <c:showPercent val="0"/>
              <c:showBubbleSize val="0"/>
            </c:dLbl>
            <c:dLbl>
              <c:idx val="1"/>
              <c:layout>
                <c:manualLayout>
                  <c:x val="0.00552448745764364"/>
                  <c:y val="-0.00079423939743003"/>
                </c:manualLayout>
              </c:layout>
              <c:dLblPos val="ctr"/>
              <c:showLegendKey val="0"/>
              <c:showVal val="1"/>
              <c:showCatName val="0"/>
              <c:showSerName val="0"/>
              <c:showPercent val="0"/>
              <c:showBubbleSize val="0"/>
            </c:dLbl>
            <c:numFmt formatCode="General" sourceLinked="0"/>
            <c:spPr>
              <a:noFill/>
              <a:ln w="25550">
                <a:noFill/>
              </a:ln>
            </c:spPr>
            <c:txPr>
              <a:bodyPr/>
              <a:lstStyle/>
              <a:p>
                <a:pPr>
                  <a:defRPr sz="2000">
                    <a:solidFill>
                      <a:schemeClr val="bg1"/>
                    </a:solidFill>
                  </a:defRPr>
                </a:pPr>
                <a:endParaRPr lang="en-US"/>
              </a:p>
            </c:txPr>
            <c:showLegendKey val="0"/>
            <c:showVal val="1"/>
            <c:showCatName val="0"/>
            <c:showSerName val="0"/>
            <c:showPercent val="0"/>
            <c:showBubbleSize val="0"/>
            <c:showLeaderLines val="0"/>
          </c:dLbls>
          <c:cat>
            <c:numRef>
              <c:f>Sheet1!$B$1:$E$1</c:f>
              <c:numCache>
                <c:formatCode>General</c:formatCode>
                <c:ptCount val="4"/>
                <c:pt idx="0">
                  <c:v>2000.0</c:v>
                </c:pt>
                <c:pt idx="1">
                  <c:v>2001.0</c:v>
                </c:pt>
                <c:pt idx="2">
                  <c:v>2000.0</c:v>
                </c:pt>
                <c:pt idx="3">
                  <c:v>2001.0</c:v>
                </c:pt>
              </c:numCache>
            </c:numRef>
          </c:cat>
          <c:val>
            <c:numRef>
              <c:f>Sheet1!$B$3:$E$3</c:f>
              <c:numCache>
                <c:formatCode>General</c:formatCode>
                <c:ptCount val="4"/>
                <c:pt idx="0">
                  <c:v>777.0</c:v>
                </c:pt>
                <c:pt idx="1">
                  <c:v>917.0</c:v>
                </c:pt>
                <c:pt idx="2">
                  <c:v>2010.0</c:v>
                </c:pt>
                <c:pt idx="3">
                  <c:v>2311.0</c:v>
                </c:pt>
              </c:numCache>
            </c:numRef>
          </c:val>
        </c:ser>
        <c:ser>
          <c:idx val="3"/>
          <c:order val="2"/>
          <c:tx>
            <c:strRef>
              <c:f>Sheet1!$A$4</c:f>
              <c:strCache>
                <c:ptCount val="1"/>
                <c:pt idx="0">
                  <c:v>Behavioral Claims Cost</c:v>
                </c:pt>
              </c:strCache>
            </c:strRef>
          </c:tx>
          <c:spPr>
            <a:solidFill>
              <a:schemeClr val="tx2">
                <a:lumMod val="75000"/>
              </a:schemeClr>
            </a:solidFill>
            <a:ln w="12775">
              <a:solidFill>
                <a:srgbClr val="000000"/>
              </a:solidFill>
              <a:prstDash val="solid"/>
            </a:ln>
          </c:spPr>
          <c:invertIfNegative val="0"/>
          <c:dLbls>
            <c:numFmt formatCode="General" sourceLinked="0"/>
            <c:spPr>
              <a:noFill/>
              <a:ln w="25550">
                <a:noFill/>
              </a:ln>
            </c:spPr>
            <c:txPr>
              <a:bodyPr/>
              <a:lstStyle/>
              <a:p>
                <a:pPr>
                  <a:defRPr sz="2000">
                    <a:solidFill>
                      <a:schemeClr val="bg1"/>
                    </a:solidFill>
                  </a:defRPr>
                </a:pPr>
                <a:endParaRPr lang="en-US"/>
              </a:p>
            </c:txPr>
            <c:showLegendKey val="0"/>
            <c:showVal val="1"/>
            <c:showCatName val="0"/>
            <c:showSerName val="0"/>
            <c:showPercent val="0"/>
            <c:showBubbleSize val="0"/>
            <c:showLeaderLines val="0"/>
          </c:dLbls>
          <c:cat>
            <c:numRef>
              <c:f>Sheet1!$B$1:$E$1</c:f>
              <c:numCache>
                <c:formatCode>General</c:formatCode>
                <c:ptCount val="4"/>
                <c:pt idx="0">
                  <c:v>2000.0</c:v>
                </c:pt>
                <c:pt idx="1">
                  <c:v>2001.0</c:v>
                </c:pt>
                <c:pt idx="2">
                  <c:v>2000.0</c:v>
                </c:pt>
                <c:pt idx="3">
                  <c:v>2001.0</c:v>
                </c:pt>
              </c:numCache>
            </c:numRef>
          </c:cat>
          <c:val>
            <c:numRef>
              <c:f>Sheet1!$B$4:$E$4</c:f>
              <c:numCache>
                <c:formatCode>General</c:formatCode>
                <c:ptCount val="4"/>
                <c:pt idx="2">
                  <c:v>1531.0</c:v>
                </c:pt>
                <c:pt idx="3">
                  <c:v>1752.0</c:v>
                </c:pt>
              </c:numCache>
            </c:numRef>
          </c:val>
        </c:ser>
        <c:dLbls>
          <c:showLegendKey val="0"/>
          <c:showVal val="1"/>
          <c:showCatName val="0"/>
          <c:showSerName val="0"/>
          <c:showPercent val="0"/>
          <c:showBubbleSize val="0"/>
        </c:dLbls>
        <c:gapWidth val="80"/>
        <c:overlap val="100"/>
        <c:axId val="2131389864"/>
        <c:axId val="2129797768"/>
      </c:barChart>
      <c:catAx>
        <c:axId val="2131389864"/>
        <c:scaling>
          <c:orientation val="minMax"/>
        </c:scaling>
        <c:delete val="0"/>
        <c:axPos val="b"/>
        <c:numFmt formatCode="General" sourceLinked="1"/>
        <c:majorTickMark val="out"/>
        <c:minorTickMark val="none"/>
        <c:tickLblPos val="nextTo"/>
        <c:spPr>
          <a:ln w="3194">
            <a:solidFill>
              <a:srgbClr val="000000"/>
            </a:solidFill>
            <a:prstDash val="solid"/>
          </a:ln>
        </c:spPr>
        <c:txPr>
          <a:bodyPr rot="0" vert="horz"/>
          <a:lstStyle/>
          <a:p>
            <a:pPr>
              <a:defRPr/>
            </a:pPr>
            <a:endParaRPr lang="en-US"/>
          </a:p>
        </c:txPr>
        <c:crossAx val="2129797768"/>
        <c:crosses val="autoZero"/>
        <c:auto val="1"/>
        <c:lblAlgn val="ctr"/>
        <c:lblOffset val="100"/>
        <c:tickLblSkip val="1"/>
        <c:tickMarkSkip val="1"/>
        <c:noMultiLvlLbl val="0"/>
      </c:catAx>
      <c:valAx>
        <c:axId val="2129797768"/>
        <c:scaling>
          <c:orientation val="minMax"/>
          <c:max val="10000.0"/>
          <c:min val="0.0"/>
        </c:scaling>
        <c:delete val="0"/>
        <c:axPos val="l"/>
        <c:majorGridlines>
          <c:spPr>
            <a:ln w="3194">
              <a:solidFill>
                <a:srgbClr val="000000"/>
              </a:solidFill>
              <a:prstDash val="solid"/>
            </a:ln>
          </c:spPr>
        </c:majorGridlines>
        <c:numFmt formatCode="\$#,##0" sourceLinked="0"/>
        <c:majorTickMark val="out"/>
        <c:minorTickMark val="none"/>
        <c:tickLblPos val="nextTo"/>
        <c:spPr>
          <a:ln w="3194">
            <a:solidFill>
              <a:srgbClr val="000000"/>
            </a:solidFill>
            <a:prstDash val="solid"/>
          </a:ln>
        </c:spPr>
        <c:txPr>
          <a:bodyPr rot="0" vert="horz"/>
          <a:lstStyle/>
          <a:p>
            <a:pPr>
              <a:defRPr/>
            </a:pPr>
            <a:endParaRPr lang="en-US"/>
          </a:p>
        </c:txPr>
        <c:crossAx val="2131389864"/>
        <c:crosses val="autoZero"/>
        <c:crossBetween val="between"/>
        <c:majorUnit val="1000.0"/>
        <c:minorUnit val="500.0"/>
      </c:valAx>
      <c:spPr>
        <a:noFill/>
        <a:ln w="25550">
          <a:noFill/>
        </a:ln>
      </c:spPr>
    </c:plotArea>
    <c:legend>
      <c:legendPos val="r"/>
      <c:layout>
        <c:manualLayout>
          <c:xMode val="edge"/>
          <c:yMode val="edge"/>
          <c:x val="0.0557620817843866"/>
          <c:y val="0.87248322147651"/>
          <c:w val="0.944237918215613"/>
          <c:h val="0.087248322147651"/>
        </c:manualLayout>
      </c:layout>
      <c:overlay val="0"/>
      <c:spPr>
        <a:noFill/>
        <a:ln w="3194">
          <a:solidFill>
            <a:srgbClr val="000000"/>
          </a:solidFill>
          <a:prstDash val="solid"/>
        </a:ln>
      </c:spPr>
    </c:legend>
    <c:plotVisOnly val="1"/>
    <c:dispBlanksAs val="gap"/>
    <c:showDLblsOverMax val="0"/>
  </c:chart>
  <c:spPr>
    <a:noFill/>
    <a:ln>
      <a:noFill/>
    </a:ln>
  </c:spPr>
  <c:txPr>
    <a:bodyPr/>
    <a:lstStyle/>
    <a:p>
      <a:pPr>
        <a:defRPr sz="1484" b="1" i="0" u="none" strike="noStrike" baseline="0">
          <a:solidFill>
            <a:srgbClr val="000000"/>
          </a:solidFill>
          <a:latin typeface="+mn-lt"/>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32F747-D60B-4B7E-ACEA-FDC59566278F}" type="datetimeFigureOut">
              <a:rPr lang="en-US" smtClean="0"/>
              <a:t>2/26/13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582FBE-2630-4E48-A112-ECAD23D5AAA0}" type="slidenum">
              <a:rPr lang="en-US" smtClean="0"/>
              <a:t>‹#›</a:t>
            </a:fld>
            <a:endParaRPr lang="en-US"/>
          </a:p>
        </p:txBody>
      </p:sp>
    </p:spTree>
    <p:extLst>
      <p:ext uri="{BB962C8B-B14F-4D97-AF65-F5344CB8AC3E}">
        <p14:creationId xmlns:p14="http://schemas.microsoft.com/office/powerpoint/2010/main" val="4163977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0D68C03-C907-7E4B-B475-5203DA7053A0}" type="slidenum">
              <a:rPr lang="en-US"/>
              <a:pPr>
                <a:defRPr/>
              </a:pPr>
              <a:t>9</a:t>
            </a:fld>
            <a:endParaRPr lang="en-US"/>
          </a:p>
        </p:txBody>
      </p:sp>
      <p:sp>
        <p:nvSpPr>
          <p:cNvPr id="900098" name="Rectangle 2"/>
          <p:cNvSpPr>
            <a:spLocks noGrp="1" noRot="1" noChangeAspect="1" noChangeArrowheads="1" noTextEdit="1"/>
          </p:cNvSpPr>
          <p:nvPr>
            <p:ph type="sldImg"/>
          </p:nvPr>
        </p:nvSpPr>
        <p:spPr>
          <a:xfrm>
            <a:off x="1146175" y="685800"/>
            <a:ext cx="4570413" cy="3429000"/>
          </a:xfrm>
          <a:solidFill>
            <a:srgbClr val="FFFFFF"/>
          </a:solidFill>
          <a:ln/>
          <a:extLst>
            <a:ext uri="{FAA26D3D-D897-4be2-8F04-BA451C77F1D7}">
              <ma14:placeholderFlag xmlns:ma14="http://schemas.microsoft.com/office/mac/drawingml/2011/main" val="1"/>
            </a:ext>
          </a:extLst>
        </p:spPr>
      </p:sp>
      <p:sp>
        <p:nvSpPr>
          <p:cNvPr id="90009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1" y="6194282"/>
            <a:ext cx="2133600" cy="558943"/>
          </a:xfrm>
          <a:prstGeom prst="rect">
            <a:avLst/>
          </a:prstGeom>
        </p:spPr>
      </p:pic>
    </p:spTree>
    <p:extLst>
      <p:ext uri="{BB962C8B-B14F-4D97-AF65-F5344CB8AC3E}">
        <p14:creationId xmlns:p14="http://schemas.microsoft.com/office/powerpoint/2010/main" val="145802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6553200" y="6243638"/>
            <a:ext cx="2133600" cy="457200"/>
          </a:xfrm>
          <a:prstGeom prst="rect">
            <a:avLst/>
          </a:prstGeom>
        </p:spPr>
        <p:txBody>
          <a:bodyPr/>
          <a:lstStyle>
            <a:lvl1pPr>
              <a:defRPr/>
            </a:lvl1pPr>
          </a:lstStyle>
          <a:p>
            <a:fld id="{3A3D418A-DDC7-4930-81DE-735B825EBD80}" type="slidenum">
              <a:rPr lang="en-US"/>
              <a:pPr/>
              <a:t>‹#›</a:t>
            </a:fld>
            <a:endParaRPr lang="en-US"/>
          </a:p>
        </p:txBody>
      </p:sp>
      <p:sp>
        <p:nvSpPr>
          <p:cNvPr id="3" name="Date Placeholder 2"/>
          <p:cNvSpPr>
            <a:spLocks noGrp="1"/>
          </p:cNvSpPr>
          <p:nvPr>
            <p:ph type="dt" sz="half" idx="11"/>
          </p:nvPr>
        </p:nvSpPr>
        <p:spPr>
          <a:xfrm>
            <a:off x="457200" y="6243638"/>
            <a:ext cx="2133600" cy="457200"/>
          </a:xfrm>
          <a:prstGeom prst="rect">
            <a:avLst/>
          </a:prstGeom>
        </p:spPr>
        <p:txBody>
          <a:bodyPr/>
          <a:lstStyle>
            <a:lvl1pPr>
              <a:defRPr/>
            </a:lvl1pPr>
          </a:lstStyle>
          <a:p>
            <a:fld id="{82A66B2F-0BED-472C-8302-A5C5252ED504}" type="datetimeFigureOut">
              <a:rPr lang="en-US"/>
              <a:pPr/>
              <a:t>2/26/13</a:t>
            </a:fld>
            <a:endParaRPr lang="en-US"/>
          </a:p>
        </p:txBody>
      </p:sp>
      <p:sp>
        <p:nvSpPr>
          <p:cNvPr id="4" name="Footer Placeholder 3"/>
          <p:cNvSpPr>
            <a:spLocks noGrp="1"/>
          </p:cNvSpPr>
          <p:nvPr>
            <p:ph type="ftr" sz="quarter" idx="12"/>
          </p:nvPr>
        </p:nvSpPr>
        <p:spPr>
          <a:xfrm>
            <a:off x="3124200" y="6243638"/>
            <a:ext cx="2895600" cy="45720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3484426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182688" y="2017713"/>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xfrm>
            <a:off x="2590800" y="6248400"/>
            <a:ext cx="3733800" cy="609600"/>
          </a:xfrm>
          <a:prstGeom prst="rect">
            <a:avLst/>
          </a:prstGeom>
          <a:ln/>
        </p:spPr>
        <p:txBody>
          <a:bodyPr/>
          <a:lstStyle>
            <a:lvl1pPr>
              <a:defRPr/>
            </a:lvl1pPr>
          </a:lstStyle>
          <a:p>
            <a:pPr>
              <a:defRPr/>
            </a:pPr>
            <a:r>
              <a:rPr lang="en-US"/>
              <a:t>Cartesian Solutions, Inc.™ </a:t>
            </a:r>
            <a:r>
              <a:rPr lang="en-US" smtClean="0"/>
              <a:t>©</a:t>
            </a:r>
            <a:endParaRPr lang="en-US"/>
          </a:p>
        </p:txBody>
      </p:sp>
    </p:spTree>
    <p:extLst>
      <p:ext uri="{BB962C8B-B14F-4D97-AF65-F5344CB8AC3E}">
        <p14:creationId xmlns:p14="http://schemas.microsoft.com/office/powerpoint/2010/main" val="532855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2401" y="6194282"/>
            <a:ext cx="2133600" cy="558943"/>
          </a:xfrm>
          <a:prstGeom prst="rect">
            <a:avLst/>
          </a:prstGeom>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799" y="1600200"/>
            <a:ext cx="8609475" cy="17526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b="1" dirty="0" smtClean="0"/>
              <a:t>Integrated Physical &amp; Behavioral Health</a:t>
            </a:r>
            <a:endParaRPr lang="en-US" b="1" dirty="0"/>
          </a:p>
        </p:txBody>
      </p:sp>
      <p:sp>
        <p:nvSpPr>
          <p:cNvPr id="3" name="Subtitle 2"/>
          <p:cNvSpPr txBox="1">
            <a:spLocks/>
          </p:cNvSpPr>
          <p:nvPr/>
        </p:nvSpPr>
        <p:spPr>
          <a:xfrm>
            <a:off x="1600200" y="3810000"/>
            <a:ext cx="6400800" cy="733294"/>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None/>
            </a:pPr>
            <a:r>
              <a:rPr lang="en-US" b="1" dirty="0" smtClean="0"/>
              <a:t>A Business Opportunity for Employers</a:t>
            </a:r>
            <a:endParaRPr lang="en-US" b="1" dirty="0"/>
          </a:p>
        </p:txBody>
      </p:sp>
    </p:spTree>
    <p:extLst>
      <p:ext uri="{BB962C8B-B14F-4D97-AF65-F5344CB8AC3E}">
        <p14:creationId xmlns:p14="http://schemas.microsoft.com/office/powerpoint/2010/main" val="22767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2372" y="1524000"/>
            <a:ext cx="9144000" cy="3886200"/>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90000"/>
              </a:lnSpc>
              <a:buFont typeface="Wingdings" charset="0"/>
              <a:buChar char="§"/>
              <a:defRPr/>
            </a:pPr>
            <a:r>
              <a:rPr lang="en-US" sz="1700" u="sng" dirty="0" smtClean="0"/>
              <a:t>Depression and diabetes</a:t>
            </a:r>
            <a:r>
              <a:rPr lang="en-US" sz="1700" dirty="0" smtClean="0"/>
              <a:t>: </a:t>
            </a:r>
            <a:r>
              <a:rPr lang="en-US" sz="1700" dirty="0" smtClean="0"/>
              <a:t>115</a:t>
            </a:r>
            <a:r>
              <a:rPr lang="en-US" sz="1700" dirty="0" smtClean="0"/>
              <a:t> fewer </a:t>
            </a:r>
            <a:r>
              <a:rPr lang="en-US" sz="1700" dirty="0" smtClean="0"/>
              <a:t>days of depression/year;  projected </a:t>
            </a:r>
            <a:r>
              <a:rPr lang="en-US" sz="1700" dirty="0" smtClean="0">
                <a:solidFill>
                  <a:srgbClr val="0293E0"/>
                </a:solidFill>
              </a:rPr>
              <a:t>$2.9 million/year lower total health costs/100,000 diabetic member</a:t>
            </a:r>
            <a:r>
              <a:rPr lang="en-US" sz="1700" dirty="0" smtClean="0"/>
              <a:t>s</a:t>
            </a:r>
            <a:r>
              <a:rPr lang="en-US" sz="1700" baseline="30000" dirty="0" smtClean="0"/>
              <a:t>1</a:t>
            </a:r>
            <a:endParaRPr lang="en-US" sz="1700" dirty="0" smtClean="0"/>
          </a:p>
          <a:p>
            <a:pPr>
              <a:lnSpc>
                <a:spcPct val="90000"/>
              </a:lnSpc>
              <a:buFont typeface="Wingdings" charset="0"/>
              <a:buChar char="§"/>
              <a:defRPr/>
            </a:pPr>
            <a:r>
              <a:rPr lang="en-US" sz="1700" u="sng" dirty="0" smtClean="0"/>
              <a:t>Panic disorder in PC</a:t>
            </a:r>
            <a:r>
              <a:rPr lang="en-US" sz="1700" dirty="0" smtClean="0"/>
              <a:t>: </a:t>
            </a:r>
            <a:r>
              <a:rPr lang="en-US" sz="1700" dirty="0" smtClean="0"/>
              <a:t>61 fewer </a:t>
            </a:r>
            <a:r>
              <a:rPr lang="en-US" sz="1700" dirty="0" smtClean="0"/>
              <a:t>days of anxiety/year; projected </a:t>
            </a:r>
            <a:r>
              <a:rPr lang="en-US" sz="1700" dirty="0" smtClean="0">
                <a:solidFill>
                  <a:srgbClr val="0293E0"/>
                </a:solidFill>
              </a:rPr>
              <a:t>$1.7 million/year lower total health costs/100,000 primary care patients</a:t>
            </a:r>
            <a:r>
              <a:rPr lang="en-US" sz="1700" baseline="30000" dirty="0" smtClean="0"/>
              <a:t>2</a:t>
            </a:r>
            <a:endParaRPr lang="en-US" sz="1700" dirty="0" smtClean="0"/>
          </a:p>
          <a:p>
            <a:pPr>
              <a:lnSpc>
                <a:spcPct val="90000"/>
              </a:lnSpc>
              <a:buFont typeface="Wingdings" charset="0"/>
              <a:buChar char="§"/>
              <a:defRPr/>
            </a:pPr>
            <a:r>
              <a:rPr lang="en-US" sz="1700" u="sng" dirty="0" smtClean="0"/>
              <a:t>Substance use disorders with medical compromise</a:t>
            </a:r>
            <a:r>
              <a:rPr lang="en-US" sz="1700" dirty="0" smtClean="0"/>
              <a:t>: 14% increase in </a:t>
            </a:r>
            <a:r>
              <a:rPr lang="en-US" sz="1700" dirty="0" smtClean="0"/>
              <a:t>abstinence at 6 months (69% vs. 55%); </a:t>
            </a:r>
            <a:r>
              <a:rPr lang="en-US" sz="1700" dirty="0" smtClean="0">
                <a:solidFill>
                  <a:srgbClr val="0293E0"/>
                </a:solidFill>
              </a:rPr>
              <a:t>$2,050 lower annual health care cost/patient in integrated program</a:t>
            </a:r>
            <a:r>
              <a:rPr lang="en-US" sz="1700" baseline="30000" dirty="0" smtClean="0"/>
              <a:t>3</a:t>
            </a:r>
            <a:endParaRPr lang="en-US" sz="1700" dirty="0" smtClean="0"/>
          </a:p>
          <a:p>
            <a:pPr>
              <a:lnSpc>
                <a:spcPct val="90000"/>
              </a:lnSpc>
              <a:buFont typeface="Wingdings" charset="0"/>
              <a:buChar char="§"/>
              <a:defRPr/>
            </a:pPr>
            <a:r>
              <a:rPr lang="en-US" sz="1700" u="sng" dirty="0" smtClean="0"/>
              <a:t>Delirium prevention programs</a:t>
            </a:r>
            <a:r>
              <a:rPr lang="en-US" sz="1700" dirty="0" smtClean="0"/>
              <a:t>:  30% lower incidence of delirium; projected </a:t>
            </a:r>
            <a:r>
              <a:rPr lang="en-US" sz="1700" dirty="0" smtClean="0">
                <a:solidFill>
                  <a:srgbClr val="0293E0"/>
                </a:solidFill>
              </a:rPr>
              <a:t>$16.5 million/year reduction in IP costs/30,000 admissions</a:t>
            </a:r>
            <a:r>
              <a:rPr lang="en-US" sz="1700" baseline="30000" dirty="0" smtClean="0"/>
              <a:t>4</a:t>
            </a:r>
            <a:endParaRPr lang="en-US" sz="1700" dirty="0" smtClean="0"/>
          </a:p>
          <a:p>
            <a:pPr>
              <a:lnSpc>
                <a:spcPct val="90000"/>
              </a:lnSpc>
              <a:buFont typeface="Wingdings" charset="0"/>
              <a:buChar char="§"/>
              <a:defRPr/>
            </a:pPr>
            <a:r>
              <a:rPr lang="en-US" sz="1700" u="sng" dirty="0" smtClean="0"/>
              <a:t>Unexplained physical complaints</a:t>
            </a:r>
            <a:r>
              <a:rPr lang="en-US" sz="1700" dirty="0" smtClean="0"/>
              <a:t>:  no increase in missed general medical illness or adverse events; </a:t>
            </a:r>
            <a:r>
              <a:rPr lang="en-US" sz="1700" dirty="0" smtClean="0">
                <a:solidFill>
                  <a:srgbClr val="0293E0"/>
                </a:solidFill>
              </a:rPr>
              <a:t>9% to 53% decrease in costs </a:t>
            </a:r>
            <a:r>
              <a:rPr lang="en-US" sz="1700" dirty="0" smtClean="0"/>
              <a:t>associated with increased healthcare service utilization</a:t>
            </a:r>
            <a:r>
              <a:rPr lang="en-US" sz="1700" baseline="30000" dirty="0" smtClean="0"/>
              <a:t>5</a:t>
            </a:r>
          </a:p>
          <a:p>
            <a:pPr>
              <a:lnSpc>
                <a:spcPct val="90000"/>
              </a:lnSpc>
              <a:buFont typeface="Wingdings" charset="0"/>
              <a:buChar char="§"/>
              <a:defRPr/>
            </a:pPr>
            <a:r>
              <a:rPr lang="en-US" sz="1700" u="sng" dirty="0" smtClean="0"/>
              <a:t>Health Complexity</a:t>
            </a:r>
            <a:r>
              <a:rPr lang="en-US" sz="1700" dirty="0" smtClean="0"/>
              <a:t>:  halved depression prevalence; statistical improvement of quality of life, perceived physical and mental health; </a:t>
            </a:r>
            <a:r>
              <a:rPr lang="en-US" sz="1700" dirty="0" smtClean="0">
                <a:solidFill>
                  <a:srgbClr val="0293E0"/>
                </a:solidFill>
              </a:rPr>
              <a:t>7% reduction in new admissions </a:t>
            </a:r>
            <a:r>
              <a:rPr lang="en-US" sz="1700" dirty="0" smtClean="0"/>
              <a:t>at 12 months</a:t>
            </a:r>
            <a:r>
              <a:rPr lang="en-US" sz="1700" baseline="30000" dirty="0" smtClean="0"/>
              <a:t>6</a:t>
            </a:r>
            <a:r>
              <a:rPr lang="en-US" sz="1700" dirty="0" smtClean="0"/>
              <a:t> </a:t>
            </a:r>
          </a:p>
          <a:p>
            <a:pPr>
              <a:lnSpc>
                <a:spcPct val="90000"/>
              </a:lnSpc>
              <a:buFont typeface="Wingdings" charset="0"/>
              <a:buChar char="§"/>
              <a:defRPr/>
            </a:pPr>
            <a:r>
              <a:rPr lang="en-US" sz="1700" u="sng" dirty="0" smtClean="0"/>
              <a:t>Proactive Psychiatric Consultation</a:t>
            </a:r>
            <a:r>
              <a:rPr lang="en-US" sz="1700" dirty="0" smtClean="0"/>
              <a:t>: doubled psychiatric involvement with </a:t>
            </a:r>
            <a:r>
              <a:rPr lang="en-US" sz="1700" dirty="0" smtClean="0"/>
              <a:t>nearly one day shorter </a:t>
            </a:r>
            <a:r>
              <a:rPr lang="en-US" sz="1700" dirty="0" smtClean="0"/>
              <a:t>ALOS and </a:t>
            </a:r>
            <a:r>
              <a:rPr lang="en-US" sz="1700" dirty="0" smtClean="0">
                <a:solidFill>
                  <a:srgbClr val="0293E0"/>
                </a:solidFill>
              </a:rPr>
              <a:t>4:1 to 14:1 return on investmen</a:t>
            </a:r>
            <a:r>
              <a:rPr lang="en-US" sz="1700" dirty="0" smtClean="0">
                <a:solidFill>
                  <a:schemeClr val="bg2">
                    <a:lumMod val="50000"/>
                  </a:schemeClr>
                </a:solidFill>
              </a:rPr>
              <a:t>t</a:t>
            </a:r>
            <a:r>
              <a:rPr lang="en-US" sz="1700" baseline="30000" dirty="0" smtClean="0"/>
              <a:t>7</a:t>
            </a:r>
            <a:endParaRPr lang="en-US" sz="1700" dirty="0"/>
          </a:p>
        </p:txBody>
      </p:sp>
      <p:sp>
        <p:nvSpPr>
          <p:cNvPr id="4" name="Rectangle 4"/>
          <p:cNvSpPr>
            <a:spLocks noChangeArrowheads="1"/>
          </p:cNvSpPr>
          <p:nvPr/>
        </p:nvSpPr>
        <p:spPr bwMode="auto">
          <a:xfrm>
            <a:off x="228600" y="5410200"/>
            <a:ext cx="8382000"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square" lIns="92075" tIns="46038" rIns="92075" bIns="46038">
            <a:spAutoFit/>
          </a:bodyPr>
          <a:lstStyle/>
          <a:p>
            <a:pPr algn="l">
              <a:defRPr/>
            </a:pPr>
            <a:r>
              <a:rPr lang="en-US" sz="1200" dirty="0"/>
              <a:t>Data from 1. Katon et al, </a:t>
            </a:r>
            <a:r>
              <a:rPr lang="en-US" sz="1200" dirty="0" err="1"/>
              <a:t>Diab</a:t>
            </a:r>
            <a:r>
              <a:rPr lang="en-US" sz="1200" dirty="0"/>
              <a:t> Care 29:265-270, 2006; 2. Katon et al, Psychological Med 36:353-363, 2006; 3. </a:t>
            </a:r>
            <a:r>
              <a:rPr lang="en-US" sz="1200" dirty="0" err="1"/>
              <a:t>Parthasarathy</a:t>
            </a:r>
            <a:r>
              <a:rPr lang="en-US" sz="1200" dirty="0"/>
              <a:t> et al, Med Care 41:257-367, 2003; 4. Inouye et al, Arch </a:t>
            </a:r>
            <a:r>
              <a:rPr lang="en-US" sz="1200" dirty="0" err="1"/>
              <a:t>Int</a:t>
            </a:r>
            <a:r>
              <a:rPr lang="en-US" sz="1200" dirty="0"/>
              <a:t> Med 163:958-964, 2003; 5. summary of 8 experimental/control outcome studies; 6. Stiefel et al, </a:t>
            </a:r>
            <a:r>
              <a:rPr lang="en-US" sz="1200" dirty="0" err="1"/>
              <a:t>Psychoth</a:t>
            </a:r>
            <a:r>
              <a:rPr lang="en-US" sz="1200" dirty="0"/>
              <a:t> </a:t>
            </a:r>
            <a:r>
              <a:rPr lang="en-US" sz="1200" dirty="0" err="1"/>
              <a:t>Psychosom</a:t>
            </a:r>
            <a:r>
              <a:rPr lang="en-US" sz="1200" dirty="0"/>
              <a:t> 77:247, 2008; 7. </a:t>
            </a:r>
            <a:r>
              <a:rPr lang="en-US" sz="1200" dirty="0" err="1"/>
              <a:t>Desan</a:t>
            </a:r>
            <a:r>
              <a:rPr lang="en-US" sz="1200" dirty="0"/>
              <a:t> et al, </a:t>
            </a:r>
            <a:r>
              <a:rPr lang="en-US" sz="1200" dirty="0" err="1"/>
              <a:t>Psychosom</a:t>
            </a:r>
            <a:r>
              <a:rPr lang="en-US" sz="1200" dirty="0"/>
              <a:t> 52:513, 2011</a:t>
            </a:r>
          </a:p>
        </p:txBody>
      </p:sp>
      <p:sp>
        <p:nvSpPr>
          <p:cNvPr id="5" name="Rectangle 5"/>
          <p:cNvSpPr>
            <a:spLocks noChangeArrowheads="1"/>
          </p:cNvSpPr>
          <p:nvPr/>
        </p:nvSpPr>
        <p:spPr bwMode="auto">
          <a:xfrm>
            <a:off x="3429000" y="2665413"/>
            <a:ext cx="277813"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1" hangingPunct="1">
              <a:spcBef>
                <a:spcPct val="20000"/>
              </a:spcBef>
              <a:buFont typeface="Wingdings" charset="0"/>
              <a:buChar char="§"/>
            </a:pPr>
            <a:endParaRPr lang="en-US" sz="1600"/>
          </a:p>
        </p:txBody>
      </p:sp>
      <p:sp>
        <p:nvSpPr>
          <p:cNvPr id="6" name="Title 1"/>
          <p:cNvSpPr txBox="1">
            <a:spLocks/>
          </p:cNvSpPr>
          <p:nvPr/>
        </p:nvSpPr>
        <p:spPr>
          <a:xfrm>
            <a:off x="0" y="533400"/>
            <a:ext cx="9144000" cy="9906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3200" b="1" dirty="0" smtClean="0"/>
              <a:t>Integrated Care in Multiple Settings Improves Employee Health and Reduces Cost</a:t>
            </a:r>
            <a:endParaRPr lang="en-US" sz="3200" b="1" dirty="0"/>
          </a:p>
        </p:txBody>
      </p:sp>
    </p:spTree>
    <p:extLst>
      <p:ext uri="{BB962C8B-B14F-4D97-AF65-F5344CB8AC3E}">
        <p14:creationId xmlns:p14="http://schemas.microsoft.com/office/powerpoint/2010/main" val="2278920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228600" y="2743200"/>
            <a:ext cx="8610600" cy="3048000"/>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85000"/>
              </a:lnSpc>
              <a:tabLst>
                <a:tab pos="3363913" algn="l"/>
                <a:tab pos="5653088" algn="l"/>
                <a:tab pos="7481888" algn="l"/>
              </a:tabLst>
              <a:defRPr/>
            </a:pPr>
            <a:r>
              <a:rPr lang="en-US" sz="2800" dirty="0" smtClean="0"/>
              <a:t>Max. Productivity			</a:t>
            </a:r>
          </a:p>
          <a:p>
            <a:pPr lvl="1">
              <a:lnSpc>
                <a:spcPct val="85000"/>
              </a:lnSpc>
              <a:tabLst>
                <a:tab pos="3363913" algn="l"/>
                <a:tab pos="5653088" algn="l"/>
                <a:tab pos="7481888" algn="l"/>
              </a:tabLst>
              <a:defRPr/>
            </a:pPr>
            <a:r>
              <a:rPr lang="en-US" dirty="0" smtClean="0"/>
              <a:t>Baseline	  72%	   72%	  NS</a:t>
            </a:r>
          </a:p>
          <a:p>
            <a:pPr lvl="1">
              <a:lnSpc>
                <a:spcPct val="85000"/>
              </a:lnSpc>
              <a:tabLst>
                <a:tab pos="3363913" algn="l"/>
                <a:tab pos="5653088" algn="l"/>
                <a:tab pos="7481888" algn="l"/>
              </a:tabLst>
              <a:defRPr/>
            </a:pPr>
            <a:r>
              <a:rPr lang="en-US" dirty="0" smtClean="0"/>
              <a:t>2 years	  76%	   68%	  .03</a:t>
            </a:r>
          </a:p>
          <a:p>
            <a:pPr>
              <a:lnSpc>
                <a:spcPct val="85000"/>
              </a:lnSpc>
              <a:tabLst>
                <a:tab pos="3363913" algn="l"/>
                <a:tab pos="5653088" algn="l"/>
                <a:tab pos="7481888" algn="l"/>
              </a:tabLst>
              <a:defRPr/>
            </a:pPr>
            <a:r>
              <a:rPr lang="en-US" sz="2800" dirty="0" smtClean="0"/>
              <a:t>Hours Work Lost			</a:t>
            </a:r>
          </a:p>
          <a:p>
            <a:pPr lvl="1">
              <a:lnSpc>
                <a:spcPct val="85000"/>
              </a:lnSpc>
              <a:tabLst>
                <a:tab pos="3363913" algn="l"/>
                <a:tab pos="5653088" algn="l"/>
                <a:tab pos="7481888" algn="l"/>
              </a:tabLst>
              <a:defRPr/>
            </a:pPr>
            <a:r>
              <a:rPr lang="en-US" dirty="0" smtClean="0"/>
              <a:t>Baseline	  23	   23	  NS</a:t>
            </a:r>
          </a:p>
          <a:p>
            <a:pPr lvl="1">
              <a:lnSpc>
                <a:spcPct val="85000"/>
              </a:lnSpc>
              <a:tabLst>
                <a:tab pos="3363913" algn="l"/>
                <a:tab pos="5653088" algn="l"/>
                <a:tab pos="7481888" algn="l"/>
              </a:tabLst>
              <a:defRPr/>
            </a:pPr>
            <a:r>
              <a:rPr lang="en-US" dirty="0" smtClean="0"/>
              <a:t>2 years	  4.5	   13.5	  .08</a:t>
            </a:r>
          </a:p>
          <a:p>
            <a:pPr>
              <a:lnSpc>
                <a:spcPct val="85000"/>
              </a:lnSpc>
              <a:tabLst>
                <a:tab pos="3363913" algn="l"/>
                <a:tab pos="5653088" algn="l"/>
                <a:tab pos="7481888" algn="l"/>
              </a:tabLst>
              <a:defRPr/>
            </a:pPr>
            <a:r>
              <a:rPr lang="en-US" sz="2800" dirty="0" smtClean="0"/>
              <a:t>Treatment Value	</a:t>
            </a:r>
            <a:r>
              <a:rPr lang="en-US" sz="2800" dirty="0" smtClean="0">
                <a:solidFill>
                  <a:schemeClr val="hlink"/>
                </a:solidFill>
              </a:rPr>
              <a:t>$ 1,982/year/depressed FTE</a:t>
            </a:r>
          </a:p>
        </p:txBody>
      </p:sp>
      <p:sp>
        <p:nvSpPr>
          <p:cNvPr id="3" name="Text Box 4"/>
          <p:cNvSpPr txBox="1">
            <a:spLocks noChangeArrowheads="1"/>
          </p:cNvSpPr>
          <p:nvPr/>
        </p:nvSpPr>
        <p:spPr bwMode="auto">
          <a:xfrm>
            <a:off x="3048000" y="2057400"/>
            <a:ext cx="2516188"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a:defRPr/>
            </a:pPr>
            <a:r>
              <a:rPr lang="en-US" u="sng" dirty="0">
                <a:cs typeface="+mn-cs"/>
              </a:rPr>
              <a:t>Treatment</a:t>
            </a:r>
          </a:p>
          <a:p>
            <a:pPr algn="ctr">
              <a:defRPr/>
            </a:pPr>
            <a:r>
              <a:rPr lang="en-US" sz="2000" dirty="0">
                <a:cs typeface="+mn-cs"/>
              </a:rPr>
              <a:t>(N = 158)</a:t>
            </a:r>
          </a:p>
        </p:txBody>
      </p:sp>
      <p:sp>
        <p:nvSpPr>
          <p:cNvPr id="4" name="Text Box 5"/>
          <p:cNvSpPr txBox="1">
            <a:spLocks noChangeArrowheads="1"/>
          </p:cNvSpPr>
          <p:nvPr/>
        </p:nvSpPr>
        <p:spPr bwMode="auto">
          <a:xfrm>
            <a:off x="5181600" y="2057400"/>
            <a:ext cx="2516188"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a:defRPr/>
            </a:pPr>
            <a:r>
              <a:rPr lang="en-US">
                <a:cs typeface="+mn-cs"/>
              </a:rPr>
              <a:t> </a:t>
            </a:r>
            <a:r>
              <a:rPr lang="en-US" u="sng">
                <a:cs typeface="+mn-cs"/>
              </a:rPr>
              <a:t>Usual Care</a:t>
            </a:r>
          </a:p>
          <a:p>
            <a:pPr algn="ctr">
              <a:defRPr/>
            </a:pPr>
            <a:r>
              <a:rPr lang="en-US" sz="2000">
                <a:cs typeface="+mn-cs"/>
              </a:rPr>
              <a:t>(N = 168)</a:t>
            </a:r>
          </a:p>
        </p:txBody>
      </p:sp>
      <p:sp>
        <p:nvSpPr>
          <p:cNvPr id="5" name="Text Box 6"/>
          <p:cNvSpPr txBox="1">
            <a:spLocks noChangeArrowheads="1"/>
          </p:cNvSpPr>
          <p:nvPr/>
        </p:nvSpPr>
        <p:spPr bwMode="auto">
          <a:xfrm>
            <a:off x="7962900" y="2185988"/>
            <a:ext cx="342900"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defRPr/>
            </a:pPr>
            <a:r>
              <a:rPr lang="en-US">
                <a:cs typeface="+mn-cs"/>
              </a:rPr>
              <a:t>p</a:t>
            </a:r>
          </a:p>
        </p:txBody>
      </p:sp>
      <p:sp>
        <p:nvSpPr>
          <p:cNvPr id="6" name="Text Box 7"/>
          <p:cNvSpPr txBox="1">
            <a:spLocks noChangeArrowheads="1"/>
          </p:cNvSpPr>
          <p:nvPr/>
        </p:nvSpPr>
        <p:spPr bwMode="auto">
          <a:xfrm>
            <a:off x="457200" y="5867400"/>
            <a:ext cx="3180120"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defRPr/>
            </a:pPr>
            <a:r>
              <a:rPr lang="en-US" sz="1400" dirty="0">
                <a:cs typeface="+mn-cs"/>
              </a:rPr>
              <a:t>Rost et al, Med Care 42:1202-1210, 2004</a:t>
            </a:r>
          </a:p>
        </p:txBody>
      </p:sp>
      <p:sp>
        <p:nvSpPr>
          <p:cNvPr id="7" name="Title 1"/>
          <p:cNvSpPr txBox="1">
            <a:spLocks/>
          </p:cNvSpPr>
          <p:nvPr/>
        </p:nvSpPr>
        <p:spPr>
          <a:xfrm>
            <a:off x="29171" y="1143000"/>
            <a:ext cx="9144000" cy="6858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3200" b="1" dirty="0" smtClean="0"/>
              <a:t>Integrated Care Enhances Productivity</a:t>
            </a:r>
            <a:endParaRPr lang="en-US" sz="3200" b="1" dirty="0"/>
          </a:p>
        </p:txBody>
      </p:sp>
    </p:spTree>
    <p:extLst>
      <p:ext uri="{BB962C8B-B14F-4D97-AF65-F5344CB8AC3E}">
        <p14:creationId xmlns:p14="http://schemas.microsoft.com/office/powerpoint/2010/main" val="938340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457200"/>
            <a:ext cx="8609475" cy="8382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4000" b="1" dirty="0"/>
              <a:t>Capturing the Business Opportunity</a:t>
            </a:r>
          </a:p>
        </p:txBody>
      </p:sp>
      <p:sp>
        <p:nvSpPr>
          <p:cNvPr id="3" name="Subtitle 2"/>
          <p:cNvSpPr txBox="1">
            <a:spLocks/>
          </p:cNvSpPr>
          <p:nvPr/>
        </p:nvSpPr>
        <p:spPr>
          <a:xfrm>
            <a:off x="1447800" y="4648200"/>
            <a:ext cx="6400800" cy="733294"/>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None/>
            </a:pPr>
            <a:endParaRPr lang="en-US" b="1" dirty="0"/>
          </a:p>
        </p:txBody>
      </p:sp>
      <p:sp>
        <p:nvSpPr>
          <p:cNvPr id="4" name="Rectangle 3"/>
          <p:cNvSpPr txBox="1">
            <a:spLocks noChangeArrowheads="1"/>
          </p:cNvSpPr>
          <p:nvPr/>
        </p:nvSpPr>
        <p:spPr>
          <a:xfrm>
            <a:off x="-15240" y="1219200"/>
            <a:ext cx="9144000" cy="5029200"/>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90000"/>
              </a:lnSpc>
              <a:buFont typeface="Wingdings" charset="0"/>
              <a:buChar char="§"/>
              <a:defRPr/>
            </a:pPr>
            <a:r>
              <a:rPr lang="en-US" sz="2000" dirty="0" smtClean="0"/>
              <a:t>Purchasing Health Insurance Products for Employees</a:t>
            </a:r>
          </a:p>
          <a:p>
            <a:pPr lvl="1">
              <a:lnSpc>
                <a:spcPct val="90000"/>
              </a:lnSpc>
              <a:buFont typeface="Wingdings" charset="0"/>
              <a:buChar char="§"/>
              <a:defRPr/>
            </a:pPr>
            <a:r>
              <a:rPr lang="en-US" sz="1800" dirty="0" smtClean="0"/>
              <a:t>Desired Outcome--employee access to coordinated physical and behavioral services</a:t>
            </a:r>
          </a:p>
          <a:p>
            <a:pPr lvl="1">
              <a:lnSpc>
                <a:spcPct val="90000"/>
              </a:lnSpc>
              <a:buFont typeface="Wingdings" charset="0"/>
              <a:buChar char="§"/>
              <a:defRPr/>
            </a:pPr>
            <a:r>
              <a:rPr lang="en-US" sz="1800" dirty="0" smtClean="0"/>
              <a:t>Important contract features for physical </a:t>
            </a:r>
            <a:r>
              <a:rPr lang="en-US" sz="1800" dirty="0"/>
              <a:t>and </a:t>
            </a:r>
            <a:r>
              <a:rPr lang="en-US" sz="1800" dirty="0" smtClean="0"/>
              <a:t>behavioral health care delivery support</a:t>
            </a:r>
          </a:p>
          <a:p>
            <a:pPr lvl="2">
              <a:lnSpc>
                <a:spcPct val="90000"/>
              </a:lnSpc>
              <a:buFont typeface="Wingdings" charset="0"/>
              <a:buChar char="§"/>
              <a:defRPr/>
            </a:pPr>
            <a:r>
              <a:rPr lang="en-US" sz="1500" dirty="0" smtClean="0"/>
              <a:t>Contract with a single integrated network of physical and behavioral providers that use a common electronic health record</a:t>
            </a:r>
          </a:p>
          <a:p>
            <a:pPr lvl="2">
              <a:lnSpc>
                <a:spcPct val="90000"/>
              </a:lnSpc>
              <a:buFont typeface="Wingdings" charset="0"/>
              <a:buChar char="§"/>
              <a:defRPr/>
            </a:pPr>
            <a:r>
              <a:rPr lang="en-US" sz="1500" dirty="0" smtClean="0"/>
              <a:t>Contract uses common physical and behavioral payment adjudication procedures</a:t>
            </a:r>
          </a:p>
          <a:p>
            <a:pPr lvl="2">
              <a:lnSpc>
                <a:spcPct val="90000"/>
              </a:lnSpc>
              <a:buFont typeface="Wingdings" charset="0"/>
              <a:buChar char="§"/>
              <a:defRPr/>
            </a:pPr>
            <a:r>
              <a:rPr lang="en-US" sz="1500" dirty="0" smtClean="0"/>
              <a:t>Contract allows employees access to an integrated network of behavioral and physical health providers driven by illness prevention and health outcomes that achieve the Triple Aim (improved health, lower cost, better delivery experience), e.g., accountable care organization, clinically integrated network of providers</a:t>
            </a:r>
          </a:p>
          <a:p>
            <a:pPr lvl="1">
              <a:lnSpc>
                <a:spcPct val="90000"/>
              </a:lnSpc>
              <a:buFont typeface="Wingdings" charset="0"/>
              <a:buChar char="§"/>
              <a:defRPr/>
            </a:pPr>
            <a:r>
              <a:rPr lang="en-US" sz="1800" dirty="0" smtClean="0"/>
              <a:t>Core Health Benefit Contract Components</a:t>
            </a:r>
          </a:p>
          <a:p>
            <a:pPr lvl="2">
              <a:lnSpc>
                <a:spcPct val="90000"/>
              </a:lnSpc>
              <a:buFont typeface="Wingdings" charset="0"/>
              <a:buChar char="§"/>
              <a:defRPr/>
            </a:pPr>
            <a:r>
              <a:rPr lang="en-US" sz="1500" dirty="0" smtClean="0"/>
              <a:t>Behavioral services are part of physical health benefits with similar/identical payment procedures</a:t>
            </a:r>
          </a:p>
          <a:p>
            <a:pPr lvl="2">
              <a:lnSpc>
                <a:spcPct val="90000"/>
              </a:lnSpc>
              <a:buFont typeface="Wingdings" charset="0"/>
              <a:buChar char="§"/>
              <a:defRPr/>
            </a:pPr>
            <a:r>
              <a:rPr lang="en-US" sz="1500" dirty="0" smtClean="0"/>
              <a:t>Behavioral health providers are core members of the physical health physician provider network</a:t>
            </a:r>
          </a:p>
          <a:p>
            <a:pPr lvl="2">
              <a:lnSpc>
                <a:spcPct val="90000"/>
              </a:lnSpc>
              <a:buFont typeface="Wingdings" charset="0"/>
              <a:buChar char="§"/>
              <a:defRPr/>
            </a:pPr>
            <a:r>
              <a:rPr lang="en-US" sz="1500" dirty="0" smtClean="0"/>
              <a:t>Single enrollee identifier for physical and behavioral health service use</a:t>
            </a:r>
          </a:p>
          <a:p>
            <a:pPr lvl="2">
              <a:lnSpc>
                <a:spcPct val="90000"/>
              </a:lnSpc>
              <a:buFont typeface="Wingdings" charset="0"/>
              <a:buChar char="§"/>
              <a:defRPr/>
            </a:pPr>
            <a:r>
              <a:rPr lang="en-US" sz="1500" dirty="0" smtClean="0"/>
              <a:t>Colocation and close communication expectation for physical and behavioral services delivery, such as with collaborative care teams</a:t>
            </a:r>
          </a:p>
          <a:p>
            <a:pPr lvl="2">
              <a:lnSpc>
                <a:spcPct val="90000"/>
              </a:lnSpc>
              <a:buFont typeface="Wingdings" charset="0"/>
              <a:buChar char="§"/>
              <a:defRPr/>
            </a:pPr>
            <a:r>
              <a:rPr lang="en-US" sz="1500" dirty="0" smtClean="0"/>
              <a:t>Integrated physical and behavioral health care/case management support procedures and payment for complex, complicated, comorbid, high cost employees</a:t>
            </a:r>
          </a:p>
          <a:p>
            <a:pPr lvl="2">
              <a:lnSpc>
                <a:spcPct val="90000"/>
              </a:lnSpc>
              <a:buFont typeface="Wingdings" charset="0"/>
              <a:buChar char="§"/>
              <a:defRPr/>
            </a:pPr>
            <a:r>
              <a:rPr lang="en-US" sz="1500" dirty="0" smtClean="0"/>
              <a:t>Common claims and quality improvement data set for all physical and behavioral health service use</a:t>
            </a:r>
          </a:p>
          <a:p>
            <a:pPr lvl="2">
              <a:lnSpc>
                <a:spcPct val="90000"/>
              </a:lnSpc>
              <a:buFont typeface="Wingdings" charset="0"/>
              <a:buChar char="§"/>
              <a:defRPr/>
            </a:pPr>
            <a:endParaRPr lang="en-US" sz="1500" dirty="0" smtClean="0"/>
          </a:p>
          <a:p>
            <a:pPr lvl="1">
              <a:lnSpc>
                <a:spcPct val="90000"/>
              </a:lnSpc>
              <a:buFont typeface="Wingdings" charset="0"/>
              <a:buChar char="§"/>
              <a:defRPr/>
            </a:pPr>
            <a:endParaRPr lang="en-US" sz="2000" dirty="0"/>
          </a:p>
        </p:txBody>
      </p:sp>
    </p:spTree>
    <p:extLst>
      <p:ext uri="{BB962C8B-B14F-4D97-AF65-F5344CB8AC3E}">
        <p14:creationId xmlns:p14="http://schemas.microsoft.com/office/powerpoint/2010/main" val="1338390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5791200" cy="1066800"/>
          </a:xfrm>
        </p:spPr>
        <p:txBody>
          <a:bodyPr/>
          <a:lstStyle/>
          <a:p>
            <a:pPr algn="ctr"/>
            <a:r>
              <a:rPr lang="en-US" sz="3200" b="1" dirty="0" smtClean="0"/>
              <a:t>About the Health and Health Costs of Your Employees</a:t>
            </a:r>
            <a:endParaRPr lang="en-US" sz="3200" b="1" dirty="0"/>
          </a:p>
        </p:txBody>
      </p:sp>
      <p:sp>
        <p:nvSpPr>
          <p:cNvPr id="3" name="Content Placeholder 2"/>
          <p:cNvSpPr>
            <a:spLocks noGrp="1"/>
          </p:cNvSpPr>
          <p:nvPr>
            <p:ph idx="1"/>
          </p:nvPr>
        </p:nvSpPr>
        <p:spPr>
          <a:xfrm>
            <a:off x="228600" y="1524000"/>
            <a:ext cx="8534400" cy="4572000"/>
          </a:xfrm>
        </p:spPr>
        <p:txBody>
          <a:bodyPr/>
          <a:lstStyle/>
          <a:p>
            <a:r>
              <a:rPr lang="en-US" dirty="0" smtClean="0"/>
              <a:t>80% of employees with behavioral difficulties (~20% of employer covered lives) are seen and treated in the primary care sector (without access to behavioral specialists)</a:t>
            </a:r>
          </a:p>
          <a:p>
            <a:r>
              <a:rPr lang="en-US" dirty="0" smtClean="0"/>
              <a:t>On average, </a:t>
            </a:r>
            <a:r>
              <a:rPr lang="en-US" dirty="0"/>
              <a:t>b</a:t>
            </a:r>
            <a:r>
              <a:rPr lang="en-US" dirty="0" smtClean="0"/>
              <a:t>ehavioral health conditions add about $1,600 in direct behavioral health treatment cost and lost productivity and about $3,200 in use of additional “physical health” services</a:t>
            </a:r>
          </a:p>
          <a:p>
            <a:r>
              <a:rPr lang="en-US" dirty="0" smtClean="0"/>
              <a:t>Current “carved out” and “carved in” insurance products prevent physical and behavioral service integration and contribute more than $130 annually to total health costs</a:t>
            </a:r>
            <a:endParaRPr lang="en-US" dirty="0"/>
          </a:p>
        </p:txBody>
      </p:sp>
    </p:spTree>
    <p:extLst>
      <p:ext uri="{BB962C8B-B14F-4D97-AF65-F5344CB8AC3E}">
        <p14:creationId xmlns:p14="http://schemas.microsoft.com/office/powerpoint/2010/main" val="73196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152400" y="4648200"/>
            <a:ext cx="4267200" cy="141641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marL="166688" indent="-166688" algn="ctr" eaLnBrk="0" hangingPunct="0"/>
            <a:r>
              <a:rPr lang="en-US" sz="1600" u="sng" dirty="0" smtClean="0"/>
              <a:t>Behavioral Health Sector</a:t>
            </a:r>
            <a:endParaRPr lang="en-US" sz="1600" u="sng" dirty="0">
              <a:solidFill>
                <a:schemeClr val="bg2"/>
              </a:solidFill>
            </a:endParaRPr>
          </a:p>
          <a:p>
            <a:pPr marL="166688" indent="-166688">
              <a:buClr>
                <a:schemeClr val="tx1"/>
              </a:buClr>
              <a:buFontTx/>
              <a:buChar char="•"/>
            </a:pPr>
            <a:r>
              <a:rPr lang="en-US" sz="1600" dirty="0" smtClean="0">
                <a:solidFill>
                  <a:srgbClr val="4584D3"/>
                </a:solidFill>
              </a:rPr>
              <a:t>~20</a:t>
            </a:r>
            <a:r>
              <a:rPr lang="en-US" sz="1600" dirty="0">
                <a:solidFill>
                  <a:srgbClr val="4584D3"/>
                </a:solidFill>
              </a:rPr>
              <a:t>% </a:t>
            </a:r>
            <a:r>
              <a:rPr lang="en-US" sz="1600" dirty="0"/>
              <a:t>of behavioral </a:t>
            </a:r>
            <a:r>
              <a:rPr lang="en-US" sz="1600" dirty="0" smtClean="0"/>
              <a:t>health </a:t>
            </a:r>
            <a:r>
              <a:rPr lang="en-US" sz="1600" dirty="0">
                <a:solidFill>
                  <a:schemeClr val="accent2"/>
                </a:solidFill>
              </a:rPr>
              <a:t>patients</a:t>
            </a:r>
          </a:p>
          <a:p>
            <a:pPr marL="166688" indent="-166688">
              <a:buClr>
                <a:schemeClr val="tx1"/>
              </a:buClr>
              <a:buFontTx/>
              <a:buChar char="•"/>
            </a:pPr>
            <a:r>
              <a:rPr lang="en-US" sz="1600" dirty="0">
                <a:solidFill>
                  <a:srgbClr val="4584D3"/>
                </a:solidFill>
              </a:rPr>
              <a:t>~</a:t>
            </a:r>
            <a:r>
              <a:rPr lang="en-US" sz="1600" dirty="0" smtClean="0">
                <a:solidFill>
                  <a:srgbClr val="4584D3"/>
                </a:solidFill>
              </a:rPr>
              <a:t>97% </a:t>
            </a:r>
            <a:r>
              <a:rPr lang="en-US" sz="1600" dirty="0"/>
              <a:t>of behavioral </a:t>
            </a:r>
            <a:r>
              <a:rPr lang="en-US" sz="1600" dirty="0" smtClean="0"/>
              <a:t>health </a:t>
            </a:r>
            <a:r>
              <a:rPr lang="en-US" sz="1600" dirty="0" smtClean="0">
                <a:solidFill>
                  <a:srgbClr val="4584D3"/>
                </a:solidFill>
              </a:rPr>
              <a:t>budget</a:t>
            </a:r>
          </a:p>
          <a:p>
            <a:pPr marL="166688" indent="-166688">
              <a:buClr>
                <a:schemeClr val="tx1"/>
              </a:buClr>
              <a:buFontTx/>
              <a:buChar char="•"/>
            </a:pPr>
            <a:r>
              <a:rPr lang="en-US" sz="1600" dirty="0" smtClean="0">
                <a:solidFill>
                  <a:srgbClr val="4584D3"/>
                </a:solidFill>
              </a:rPr>
              <a:t>~90% </a:t>
            </a:r>
            <a:r>
              <a:rPr lang="en-US" sz="1600" dirty="0" smtClean="0">
                <a:solidFill>
                  <a:srgbClr val="000000"/>
                </a:solidFill>
              </a:rPr>
              <a:t>of behavioral health </a:t>
            </a:r>
            <a:r>
              <a:rPr lang="en-US" sz="1600" dirty="0" smtClean="0">
                <a:solidFill>
                  <a:schemeClr val="accent2"/>
                </a:solidFill>
              </a:rPr>
              <a:t>providers</a:t>
            </a:r>
          </a:p>
          <a:p>
            <a:endParaRPr lang="en-US" sz="1100" dirty="0"/>
          </a:p>
          <a:p>
            <a:pPr marL="166688" indent="-166688"/>
            <a:r>
              <a:rPr lang="en-US" sz="1100" dirty="0"/>
              <a:t>Mark TL et al, </a:t>
            </a:r>
            <a:r>
              <a:rPr lang="en-US" sz="1100" dirty="0" smtClean="0"/>
              <a:t>Health Affairs, 30:284-292, 2011</a:t>
            </a:r>
            <a:endParaRPr lang="en-US" sz="1100" dirty="0"/>
          </a:p>
        </p:txBody>
      </p:sp>
      <p:sp>
        <p:nvSpPr>
          <p:cNvPr id="3" name="Line 9"/>
          <p:cNvSpPr>
            <a:spLocks noChangeShapeType="1"/>
          </p:cNvSpPr>
          <p:nvPr/>
        </p:nvSpPr>
        <p:spPr bwMode="auto">
          <a:xfrm flipV="1">
            <a:off x="3048000" y="4343400"/>
            <a:ext cx="990600" cy="304800"/>
          </a:xfrm>
          <a:prstGeom prst="line">
            <a:avLst/>
          </a:prstGeom>
          <a:noFill/>
          <a:ln w="38100">
            <a:solidFill>
              <a:srgbClr val="000000">
                <a:alpha val="62000"/>
              </a:srgbClr>
            </a:solidFill>
            <a:miter lim="800000"/>
            <a:headEnd/>
            <a:tailEnd type="stealth"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4" name="Text Box 11"/>
          <p:cNvSpPr txBox="1">
            <a:spLocks noChangeArrowheads="1"/>
          </p:cNvSpPr>
          <p:nvPr/>
        </p:nvSpPr>
        <p:spPr bwMode="auto">
          <a:xfrm>
            <a:off x="4572000" y="4648200"/>
            <a:ext cx="4191000"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166688" indent="-166688">
              <a:defRPr sz="2400">
                <a:solidFill>
                  <a:schemeClr val="tx1"/>
                </a:solidFill>
                <a:latin typeface="Times New Roman" charset="0"/>
                <a:ea typeface="ＭＳ Ｐゴシック" charset="0"/>
              </a:defRPr>
            </a:lvl1pPr>
            <a:lvl2pPr>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fontAlgn="base">
              <a:spcBef>
                <a:spcPct val="0"/>
              </a:spcBef>
              <a:spcAft>
                <a:spcPct val="0"/>
              </a:spcAft>
              <a:defRPr sz="2400">
                <a:solidFill>
                  <a:schemeClr val="tx1"/>
                </a:solidFill>
                <a:latin typeface="Times New Roman" charset="0"/>
                <a:ea typeface="ＭＳ Ｐゴシック" charset="0"/>
              </a:defRPr>
            </a:lvl6pPr>
            <a:lvl7pPr fontAlgn="base">
              <a:spcBef>
                <a:spcPct val="0"/>
              </a:spcBef>
              <a:spcAft>
                <a:spcPct val="0"/>
              </a:spcAft>
              <a:defRPr sz="2400">
                <a:solidFill>
                  <a:schemeClr val="tx1"/>
                </a:solidFill>
                <a:latin typeface="Times New Roman" charset="0"/>
                <a:ea typeface="ＭＳ Ｐゴシック" charset="0"/>
              </a:defRPr>
            </a:lvl7pPr>
            <a:lvl8pPr fontAlgn="base">
              <a:spcBef>
                <a:spcPct val="0"/>
              </a:spcBef>
              <a:spcAft>
                <a:spcPct val="0"/>
              </a:spcAft>
              <a:defRPr sz="2400">
                <a:solidFill>
                  <a:schemeClr val="tx1"/>
                </a:solidFill>
                <a:latin typeface="Times New Roman" charset="0"/>
                <a:ea typeface="ＭＳ Ｐゴシック" charset="0"/>
              </a:defRPr>
            </a:lvl8pPr>
            <a:lvl9pPr fontAlgn="base">
              <a:spcBef>
                <a:spcPct val="0"/>
              </a:spcBef>
              <a:spcAft>
                <a:spcPct val="0"/>
              </a:spcAft>
              <a:defRPr sz="2400">
                <a:solidFill>
                  <a:schemeClr val="tx1"/>
                </a:solidFill>
                <a:latin typeface="Times New Roman" charset="0"/>
                <a:ea typeface="ＭＳ Ｐゴシック" charset="0"/>
              </a:defRPr>
            </a:lvl9pPr>
          </a:lstStyle>
          <a:p>
            <a:pPr algn="ctr"/>
            <a:r>
              <a:rPr lang="en-US" sz="1600" u="sng" dirty="0" smtClean="0">
                <a:latin typeface="+mn-lt"/>
              </a:rPr>
              <a:t>Behavioral Condition </a:t>
            </a:r>
            <a:r>
              <a:rPr lang="en-US" sz="1600" u="sng" dirty="0">
                <a:latin typeface="+mn-lt"/>
              </a:rPr>
              <a:t>Treatment in </a:t>
            </a:r>
            <a:r>
              <a:rPr lang="en-US" sz="1600" u="sng" dirty="0" smtClean="0">
                <a:latin typeface="+mn-lt"/>
              </a:rPr>
              <a:t>the Physical </a:t>
            </a:r>
            <a:r>
              <a:rPr lang="en-US" sz="1600" u="sng" dirty="0">
                <a:latin typeface="+mn-lt"/>
              </a:rPr>
              <a:t>Health Sector</a:t>
            </a:r>
          </a:p>
          <a:p>
            <a:pPr>
              <a:buFontTx/>
              <a:buChar char="•"/>
            </a:pPr>
            <a:r>
              <a:rPr lang="en-US" sz="1600" dirty="0" smtClean="0">
                <a:solidFill>
                  <a:schemeClr val="hlink"/>
                </a:solidFill>
                <a:latin typeface="+mn-lt"/>
              </a:rPr>
              <a:t>~80</a:t>
            </a:r>
            <a:r>
              <a:rPr lang="en-US" sz="1600" dirty="0">
                <a:solidFill>
                  <a:schemeClr val="hlink"/>
                </a:solidFill>
                <a:latin typeface="+mn-lt"/>
              </a:rPr>
              <a:t>%</a:t>
            </a:r>
            <a:r>
              <a:rPr lang="en-US" sz="1600" dirty="0">
                <a:latin typeface="+mn-lt"/>
              </a:rPr>
              <a:t> of behavioral health </a:t>
            </a:r>
            <a:r>
              <a:rPr lang="en-US" sz="1600" dirty="0">
                <a:solidFill>
                  <a:schemeClr val="hlink"/>
                </a:solidFill>
                <a:latin typeface="+mn-lt"/>
              </a:rPr>
              <a:t>patients</a:t>
            </a:r>
            <a:endParaRPr lang="en-US" sz="1600" dirty="0">
              <a:latin typeface="+mn-lt"/>
            </a:endParaRPr>
          </a:p>
          <a:p>
            <a:pPr>
              <a:buFontTx/>
              <a:buChar char="•"/>
            </a:pPr>
            <a:r>
              <a:rPr lang="en-US" sz="1600" dirty="0" smtClean="0">
                <a:solidFill>
                  <a:schemeClr val="hlink"/>
                </a:solidFill>
                <a:latin typeface="+mn-lt"/>
              </a:rPr>
              <a:t>~3%</a:t>
            </a:r>
            <a:r>
              <a:rPr lang="en-US" sz="1600" dirty="0" smtClean="0">
                <a:latin typeface="+mn-lt"/>
              </a:rPr>
              <a:t> </a:t>
            </a:r>
            <a:r>
              <a:rPr lang="en-US" sz="1600" dirty="0">
                <a:latin typeface="+mn-lt"/>
              </a:rPr>
              <a:t>of </a:t>
            </a:r>
            <a:r>
              <a:rPr lang="en-US" sz="1600" dirty="0" smtClean="0">
                <a:latin typeface="+mn-lt"/>
              </a:rPr>
              <a:t>behavioral health </a:t>
            </a:r>
            <a:r>
              <a:rPr lang="en-US" sz="1600" dirty="0" smtClean="0">
                <a:solidFill>
                  <a:schemeClr val="hlink"/>
                </a:solidFill>
                <a:latin typeface="+mn-lt"/>
              </a:rPr>
              <a:t>budget</a:t>
            </a:r>
          </a:p>
          <a:p>
            <a:pPr>
              <a:buFontTx/>
              <a:buChar char="•"/>
            </a:pPr>
            <a:r>
              <a:rPr lang="en-US" sz="1600" dirty="0" smtClean="0">
                <a:solidFill>
                  <a:schemeClr val="hlink"/>
                </a:solidFill>
                <a:latin typeface="+mn-lt"/>
              </a:rPr>
              <a:t>~10% </a:t>
            </a:r>
            <a:r>
              <a:rPr lang="en-US" sz="1600" dirty="0" smtClean="0">
                <a:latin typeface="+mn-lt"/>
              </a:rPr>
              <a:t>of behavioral health </a:t>
            </a:r>
            <a:r>
              <a:rPr lang="en-US" sz="1600" dirty="0" smtClean="0">
                <a:solidFill>
                  <a:schemeClr val="hlink"/>
                </a:solidFill>
                <a:latin typeface="+mn-lt"/>
              </a:rPr>
              <a:t>providers</a:t>
            </a:r>
            <a:endParaRPr lang="en-US" sz="1600" dirty="0">
              <a:latin typeface="+mn-lt"/>
            </a:endParaRPr>
          </a:p>
        </p:txBody>
      </p:sp>
      <p:sp>
        <p:nvSpPr>
          <p:cNvPr id="5" name="Oval 16"/>
          <p:cNvSpPr>
            <a:spLocks noChangeArrowheads="1"/>
          </p:cNvSpPr>
          <p:nvPr/>
        </p:nvSpPr>
        <p:spPr bwMode="auto">
          <a:xfrm>
            <a:off x="1752600" y="2895600"/>
            <a:ext cx="3124200" cy="1447800"/>
          </a:xfrm>
          <a:prstGeom prst="ellipse">
            <a:avLst/>
          </a:prstGeom>
          <a:solidFill>
            <a:schemeClr val="accent3">
              <a:lumMod val="40000"/>
              <a:lumOff val="60000"/>
            </a:schemeClr>
          </a:solidFill>
          <a:ln w="12700">
            <a:solidFill>
              <a:schemeClr val="tx1"/>
            </a:solidFill>
            <a:round/>
            <a:headEnd/>
            <a:tailEnd/>
          </a:ln>
          <a:effectLst/>
          <a:extLst/>
        </p:spPr>
        <p:txBody>
          <a:bodyPr wrap="none" anchor="ctr"/>
          <a:lstStyle/>
          <a:p>
            <a:endParaRPr lang="en-US"/>
          </a:p>
        </p:txBody>
      </p:sp>
      <p:sp>
        <p:nvSpPr>
          <p:cNvPr id="6" name="Oval 17"/>
          <p:cNvSpPr>
            <a:spLocks noChangeArrowheads="1"/>
          </p:cNvSpPr>
          <p:nvPr/>
        </p:nvSpPr>
        <p:spPr bwMode="auto">
          <a:xfrm>
            <a:off x="3810000" y="2286000"/>
            <a:ext cx="4254500" cy="2286000"/>
          </a:xfrm>
          <a:prstGeom prst="ellipse">
            <a:avLst/>
          </a:prstGeom>
          <a:solidFill>
            <a:srgbClr val="BDECC9"/>
          </a:solidFill>
          <a:ln w="12700">
            <a:solidFill>
              <a:schemeClr val="tx1"/>
            </a:solidFill>
            <a:round/>
            <a:headEnd/>
            <a:tailEnd/>
          </a:ln>
          <a:effectLst/>
          <a:extLst/>
        </p:spPr>
        <p:txBody>
          <a:bodyPr wrap="none" anchor="ctr"/>
          <a:lstStyle/>
          <a:p>
            <a:pPr algn="ctr" eaLnBrk="0" hangingPunct="0">
              <a:lnSpc>
                <a:spcPct val="80000"/>
              </a:lnSpc>
            </a:pPr>
            <a:endParaRPr lang="en-US" sz="2800">
              <a:ln>
                <a:solidFill>
                  <a:srgbClr val="000000"/>
                </a:solidFill>
              </a:ln>
            </a:endParaRPr>
          </a:p>
        </p:txBody>
      </p:sp>
      <p:sp>
        <p:nvSpPr>
          <p:cNvPr id="7" name="Oval 18"/>
          <p:cNvSpPr>
            <a:spLocks noChangeArrowheads="1"/>
          </p:cNvSpPr>
          <p:nvPr/>
        </p:nvSpPr>
        <p:spPr bwMode="auto">
          <a:xfrm>
            <a:off x="2667000" y="2971800"/>
            <a:ext cx="1828800" cy="1143000"/>
          </a:xfrm>
          <a:prstGeom prst="ellipse">
            <a:avLst/>
          </a:prstGeom>
          <a:solidFill>
            <a:schemeClr val="accent1">
              <a:lumMod val="40000"/>
              <a:lumOff val="60000"/>
            </a:schemeClr>
          </a:solidFill>
          <a:ln w="12700">
            <a:solidFill>
              <a:schemeClr val="tx1"/>
            </a:solidFill>
            <a:round/>
            <a:headEnd/>
            <a:tailEnd/>
          </a:ln>
          <a:effectLst/>
          <a:extLst/>
        </p:spPr>
        <p:txBody>
          <a:bodyPr wrap="none" anchor="ctr"/>
          <a:lstStyle/>
          <a:p>
            <a:pPr algn="ctr">
              <a:buClr>
                <a:schemeClr val="folHlink"/>
              </a:buClr>
              <a:buSzPct val="60000"/>
              <a:buFont typeface="Wingdings" charset="0"/>
              <a:buNone/>
            </a:pPr>
            <a:endParaRPr lang="en-US" sz="1800"/>
          </a:p>
        </p:txBody>
      </p:sp>
      <p:sp>
        <p:nvSpPr>
          <p:cNvPr id="8" name="Oval 19"/>
          <p:cNvSpPr>
            <a:spLocks noChangeArrowheads="1"/>
          </p:cNvSpPr>
          <p:nvPr/>
        </p:nvSpPr>
        <p:spPr bwMode="auto">
          <a:xfrm>
            <a:off x="2895600" y="3429000"/>
            <a:ext cx="3492500" cy="990600"/>
          </a:xfrm>
          <a:prstGeom prst="ellipse">
            <a:avLst/>
          </a:prstGeom>
          <a:solidFill>
            <a:schemeClr val="accent6">
              <a:lumMod val="60000"/>
              <a:lumOff val="40000"/>
              <a:alpha val="32001"/>
            </a:schemeClr>
          </a:solidFill>
          <a:ln w="12700">
            <a:solidFill>
              <a:schemeClr val="tx1"/>
            </a:solidFill>
            <a:round/>
            <a:headEnd/>
            <a:tailEnd/>
          </a:ln>
          <a:effectLst/>
          <a:extLst/>
        </p:spPr>
        <p:txBody>
          <a:bodyPr wrap="none" anchor="ctr"/>
          <a:lstStyle/>
          <a:p>
            <a:pPr algn="ctr"/>
            <a:r>
              <a:rPr lang="en-US" sz="2400" dirty="0" smtClean="0"/>
              <a:t>Behavioral Conditions</a:t>
            </a:r>
            <a:endParaRPr lang="en-US" sz="2400" dirty="0"/>
          </a:p>
        </p:txBody>
      </p:sp>
      <p:sp>
        <p:nvSpPr>
          <p:cNvPr id="9" name="Rectangle 20"/>
          <p:cNvSpPr>
            <a:spLocks noChangeArrowheads="1"/>
          </p:cNvSpPr>
          <p:nvPr/>
        </p:nvSpPr>
        <p:spPr bwMode="auto">
          <a:xfrm>
            <a:off x="152400" y="1447800"/>
            <a:ext cx="2667000"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2400" dirty="0"/>
              <a:t>Physical Health Inpatient Sector</a:t>
            </a:r>
          </a:p>
        </p:txBody>
      </p:sp>
      <p:sp>
        <p:nvSpPr>
          <p:cNvPr id="10" name="Text Box 23"/>
          <p:cNvSpPr txBox="1">
            <a:spLocks noChangeArrowheads="1"/>
          </p:cNvSpPr>
          <p:nvPr/>
        </p:nvSpPr>
        <p:spPr bwMode="auto">
          <a:xfrm>
            <a:off x="2819400" y="3124200"/>
            <a:ext cx="1633538" cy="30480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algn="ctr">
              <a:buClr>
                <a:schemeClr val="folHlink"/>
              </a:buClr>
              <a:buSzPct val="60000"/>
              <a:buFont typeface="Wingdings" charset="0"/>
              <a:buNone/>
            </a:pPr>
            <a:r>
              <a:rPr lang="en-US" sz="2000"/>
              <a:t>Chronic Illness</a:t>
            </a:r>
          </a:p>
        </p:txBody>
      </p:sp>
      <p:sp>
        <p:nvSpPr>
          <p:cNvPr id="11" name="Line 24"/>
          <p:cNvSpPr>
            <a:spLocks noChangeShapeType="1"/>
          </p:cNvSpPr>
          <p:nvPr/>
        </p:nvSpPr>
        <p:spPr bwMode="auto">
          <a:xfrm flipH="1">
            <a:off x="7239000" y="2209800"/>
            <a:ext cx="152400" cy="304800"/>
          </a:xfrm>
          <a:prstGeom prst="line">
            <a:avLst/>
          </a:prstGeom>
          <a:noFill/>
          <a:ln w="444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13" name="Oval 27"/>
          <p:cNvSpPr>
            <a:spLocks noChangeArrowheads="1"/>
          </p:cNvSpPr>
          <p:nvPr/>
        </p:nvSpPr>
        <p:spPr bwMode="auto">
          <a:xfrm>
            <a:off x="3200400" y="3429000"/>
            <a:ext cx="1828800" cy="457200"/>
          </a:xfrm>
          <a:prstGeom prst="ellipse">
            <a:avLst/>
          </a:prstGeom>
          <a:solidFill>
            <a:schemeClr val="accent1">
              <a:lumMod val="60000"/>
              <a:lumOff val="40000"/>
              <a:alpha val="66000"/>
            </a:schemeClr>
          </a:solidFill>
          <a:ln w="12700">
            <a:solidFill>
              <a:schemeClr val="tx1"/>
            </a:solidFill>
            <a:round/>
            <a:headEnd/>
            <a:tailEnd/>
          </a:ln>
          <a:effectLst/>
          <a:extLst/>
        </p:spPr>
        <p:txBody>
          <a:bodyPr wrap="none" anchor="ctr"/>
          <a:lstStyle/>
          <a:p>
            <a:pPr algn="ctr">
              <a:buClr>
                <a:schemeClr val="folHlink"/>
              </a:buClr>
              <a:buSzPct val="60000"/>
              <a:buFont typeface="Wingdings" charset="0"/>
              <a:buNone/>
            </a:pPr>
            <a:r>
              <a:rPr lang="en-US" sz="1400"/>
              <a:t>Health Complexity</a:t>
            </a:r>
            <a:endParaRPr lang="en-US" sz="1800"/>
          </a:p>
        </p:txBody>
      </p:sp>
      <p:sp>
        <p:nvSpPr>
          <p:cNvPr id="14" name="Line 28"/>
          <p:cNvSpPr>
            <a:spLocks noChangeShapeType="1"/>
          </p:cNvSpPr>
          <p:nvPr/>
        </p:nvSpPr>
        <p:spPr bwMode="auto">
          <a:xfrm flipH="1" flipV="1">
            <a:off x="2057400" y="2362200"/>
            <a:ext cx="457200" cy="609600"/>
          </a:xfrm>
          <a:prstGeom prst="line">
            <a:avLst/>
          </a:prstGeom>
          <a:noFill/>
          <a:ln w="444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 name="TextBox 14"/>
          <p:cNvSpPr txBox="1"/>
          <p:nvPr/>
        </p:nvSpPr>
        <p:spPr>
          <a:xfrm>
            <a:off x="5029200" y="3429000"/>
            <a:ext cx="715160" cy="400110"/>
          </a:xfrm>
          <a:prstGeom prst="rect">
            <a:avLst/>
          </a:prstGeom>
          <a:noFill/>
        </p:spPr>
        <p:txBody>
          <a:bodyPr wrap="none" rtlCol="0">
            <a:spAutoFit/>
          </a:bodyPr>
          <a:lstStyle/>
          <a:p>
            <a:r>
              <a:rPr lang="en-US" sz="2000" dirty="0"/>
              <a:t>8</a:t>
            </a:r>
            <a:r>
              <a:rPr lang="en-US" sz="2000" dirty="0" smtClean="0"/>
              <a:t>0%</a:t>
            </a:r>
            <a:endParaRPr lang="en-US" sz="2000" dirty="0"/>
          </a:p>
        </p:txBody>
      </p:sp>
      <p:sp>
        <p:nvSpPr>
          <p:cNvPr id="16" name="TextBox 15"/>
          <p:cNvSpPr txBox="1"/>
          <p:nvPr/>
        </p:nvSpPr>
        <p:spPr>
          <a:xfrm>
            <a:off x="3962400" y="4114800"/>
            <a:ext cx="715160" cy="400110"/>
          </a:xfrm>
          <a:prstGeom prst="rect">
            <a:avLst/>
          </a:prstGeom>
          <a:noFill/>
        </p:spPr>
        <p:txBody>
          <a:bodyPr wrap="none" rtlCol="0">
            <a:spAutoFit/>
          </a:bodyPr>
          <a:lstStyle/>
          <a:p>
            <a:r>
              <a:rPr lang="en-US" sz="2000" dirty="0" smtClean="0"/>
              <a:t>20%</a:t>
            </a:r>
            <a:endParaRPr lang="en-US" sz="2000" dirty="0"/>
          </a:p>
        </p:txBody>
      </p:sp>
      <p:sp>
        <p:nvSpPr>
          <p:cNvPr id="17" name="Title 1"/>
          <p:cNvSpPr txBox="1">
            <a:spLocks/>
          </p:cNvSpPr>
          <p:nvPr/>
        </p:nvSpPr>
        <p:spPr>
          <a:xfrm>
            <a:off x="76200" y="685800"/>
            <a:ext cx="9067800" cy="6858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4000" b="1" dirty="0" smtClean="0"/>
              <a:t>Delivery of Physical and Behavioral Care</a:t>
            </a:r>
            <a:endParaRPr lang="en-US" sz="4000" b="1" dirty="0"/>
          </a:p>
        </p:txBody>
      </p:sp>
      <p:sp>
        <p:nvSpPr>
          <p:cNvPr id="18" name="Rectangle 21"/>
          <p:cNvSpPr>
            <a:spLocks noChangeArrowheads="1"/>
          </p:cNvSpPr>
          <p:nvPr/>
        </p:nvSpPr>
        <p:spPr bwMode="auto">
          <a:xfrm>
            <a:off x="6096000" y="1371600"/>
            <a:ext cx="2819400"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2400" dirty="0">
                <a:solidFill>
                  <a:srgbClr val="000000"/>
                </a:solidFill>
              </a:rPr>
              <a:t>Physical Health Outpatient Sector</a:t>
            </a:r>
          </a:p>
        </p:txBody>
      </p:sp>
    </p:spTree>
    <p:extLst>
      <p:ext uri="{BB962C8B-B14F-4D97-AF65-F5344CB8AC3E}">
        <p14:creationId xmlns:p14="http://schemas.microsoft.com/office/powerpoint/2010/main" val="1563308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5867400"/>
            <a:ext cx="3362325" cy="271463"/>
          </a:xfrm>
          <a:prstGeom prst="rect">
            <a:avLst/>
          </a:prstGeom>
          <a:noFill/>
        </p:spPr>
        <p:txBody>
          <a:bodyPr wrap="none">
            <a:spAutoFit/>
          </a:bodyPr>
          <a:lstStyle/>
          <a:p>
            <a:pPr>
              <a:defRPr/>
            </a:pPr>
            <a:r>
              <a:rPr lang="en-US" sz="1400" dirty="0">
                <a:latin typeface="+mn-lt"/>
                <a:cs typeface="+mn-cs"/>
              </a:rPr>
              <a:t>Johnston et al: JOEM 51, 564-577, 2009</a:t>
            </a:r>
          </a:p>
        </p:txBody>
      </p:sp>
      <p:sp>
        <p:nvSpPr>
          <p:cNvPr id="4" name="TextBox 3"/>
          <p:cNvSpPr txBox="1"/>
          <p:nvPr/>
        </p:nvSpPr>
        <p:spPr>
          <a:xfrm>
            <a:off x="5562600" y="5791200"/>
            <a:ext cx="1716088" cy="296863"/>
          </a:xfrm>
          <a:prstGeom prst="rect">
            <a:avLst/>
          </a:prstGeom>
          <a:noFill/>
        </p:spPr>
        <p:txBody>
          <a:bodyPr wrap="none">
            <a:spAutoFit/>
          </a:bodyPr>
          <a:lstStyle/>
          <a:p>
            <a:pPr>
              <a:defRPr/>
            </a:pPr>
            <a:r>
              <a:rPr lang="en-US" sz="1600" dirty="0">
                <a:latin typeface="+mn-lt"/>
                <a:cs typeface="+mn-cs"/>
              </a:rPr>
              <a:t>4,031 employees</a:t>
            </a:r>
          </a:p>
        </p:txBody>
      </p:sp>
      <p:sp>
        <p:nvSpPr>
          <p:cNvPr id="5" name="Title 1"/>
          <p:cNvSpPr txBox="1">
            <a:spLocks/>
          </p:cNvSpPr>
          <p:nvPr/>
        </p:nvSpPr>
        <p:spPr>
          <a:xfrm>
            <a:off x="609600" y="685800"/>
            <a:ext cx="7848600" cy="10668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3200" b="1" dirty="0" smtClean="0"/>
              <a:t>Comparatively “Small” Direct Cost of Behavioral Care to Employers</a:t>
            </a:r>
            <a:endParaRPr lang="en-US" sz="3200" b="1" dirty="0"/>
          </a:p>
        </p:txBody>
      </p:sp>
      <p:graphicFrame>
        <p:nvGraphicFramePr>
          <p:cNvPr id="7" name="Table 6"/>
          <p:cNvGraphicFramePr>
            <a:graphicFrameLocks noGrp="1"/>
          </p:cNvGraphicFramePr>
          <p:nvPr>
            <p:extLst>
              <p:ext uri="{D42A27DB-BD31-4B8C-83A1-F6EECF244321}">
                <p14:modId xmlns:p14="http://schemas.microsoft.com/office/powerpoint/2010/main" val="2150541656"/>
              </p:ext>
            </p:extLst>
          </p:nvPr>
        </p:nvGraphicFramePr>
        <p:xfrm>
          <a:off x="152400" y="2209800"/>
          <a:ext cx="4038600" cy="3230880"/>
        </p:xfrm>
        <a:graphic>
          <a:graphicData uri="http://schemas.openxmlformats.org/drawingml/2006/table">
            <a:tbl>
              <a:tblPr firstRow="1" bandRow="1">
                <a:tableStyleId>{5C22544A-7EE6-4342-B048-85BDC9FD1C3A}</a:tableStyleId>
              </a:tblPr>
              <a:tblGrid>
                <a:gridCol w="2746248"/>
                <a:gridCol w="1292352"/>
              </a:tblGrid>
              <a:tr h="304800">
                <a:tc>
                  <a:txBody>
                    <a:bodyPr/>
                    <a:lstStyle/>
                    <a:p>
                      <a:r>
                        <a:rPr lang="en-US" b="1" dirty="0" smtClean="0">
                          <a:solidFill>
                            <a:schemeClr val="tx1"/>
                          </a:solidFill>
                        </a:rPr>
                        <a:t>Prevalence</a:t>
                      </a:r>
                    </a:p>
                  </a:txBody>
                  <a:tcPr anchor="ctr">
                    <a:solidFill>
                      <a:schemeClr val="accent1">
                        <a:lumMod val="20000"/>
                        <a:lumOff val="80000"/>
                      </a:schemeClr>
                    </a:solidFill>
                  </a:tcPr>
                </a:tc>
                <a:tc>
                  <a:txBody>
                    <a:bodyPr/>
                    <a:lstStyle/>
                    <a:p>
                      <a:pPr algn="ctr"/>
                      <a:r>
                        <a:rPr lang="en-US" dirty="0" smtClean="0">
                          <a:solidFill>
                            <a:schemeClr val="tx1"/>
                          </a:solidFill>
                        </a:rPr>
                        <a:t>464</a:t>
                      </a:r>
                      <a:endParaRPr lang="en-US" dirty="0">
                        <a:solidFill>
                          <a:schemeClr val="tx1"/>
                        </a:solidFill>
                      </a:endParaRPr>
                    </a:p>
                  </a:txBody>
                  <a:tcPr anchor="ctr" anchorCtr="1">
                    <a:solidFill>
                      <a:schemeClr val="accent1">
                        <a:lumMod val="20000"/>
                        <a:lumOff val="8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Percent affected</a:t>
                      </a:r>
                    </a:p>
                  </a:txBody>
                  <a:tcPr anchor="ctr"/>
                </a:tc>
                <a:tc>
                  <a:txBody>
                    <a:bodyPr/>
                    <a:lstStyle/>
                    <a:p>
                      <a:r>
                        <a:rPr lang="en-US" dirty="0" smtClean="0"/>
                        <a:t>12%</a:t>
                      </a:r>
                    </a:p>
                    <a:p>
                      <a:endParaRPr lang="en-US"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Direct Cost</a:t>
                      </a:r>
                    </a:p>
                  </a:txBody>
                  <a:tcPr anchor="ctr">
                    <a:solidFill>
                      <a:srgbClr val="E8F3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$358,978</a:t>
                      </a:r>
                    </a:p>
                  </a:txBody>
                  <a:tcPr anchor="ctr" anchorCtr="1">
                    <a:solidFill>
                      <a:srgbClr val="E8F3FF"/>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Inpatient</a:t>
                      </a:r>
                    </a:p>
                  </a:txBody>
                  <a:tcPr anchor="ctr" anchorCtr="1"/>
                </a:tc>
                <a:tc>
                  <a:txBody>
                    <a:bodyPr/>
                    <a:lstStyle/>
                    <a:p>
                      <a:r>
                        <a:rPr lang="en-US" sz="1400" dirty="0" smtClean="0"/>
                        <a:t>$4,050</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Professional/Outpatient</a:t>
                      </a:r>
                    </a:p>
                  </a:txBody>
                  <a:tcPr anchor="ctr" anchorCtr="1"/>
                </a:tc>
                <a:tc>
                  <a:txBody>
                    <a:bodyPr/>
                    <a:lstStyle/>
                    <a:p>
                      <a:r>
                        <a:rPr lang="en-US" sz="1400" dirty="0" smtClean="0"/>
                        <a:t>$142,330</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Pharmacy</a:t>
                      </a:r>
                    </a:p>
                  </a:txBody>
                  <a:tcPr anchor="ctr" anchorCtr="1"/>
                </a:tc>
                <a:tc>
                  <a:txBody>
                    <a:bodyPr/>
                    <a:lstStyle/>
                    <a:p>
                      <a:r>
                        <a:rPr lang="en-US" sz="1400" dirty="0" smtClean="0"/>
                        <a:t>$212,589</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 Diseased Employee</a:t>
                      </a:r>
                    </a:p>
                  </a:txBody>
                  <a:tcPr anchor="ctr"/>
                </a:tc>
                <a:tc>
                  <a:txBody>
                    <a:bodyPr/>
                    <a:lstStyle/>
                    <a:p>
                      <a:r>
                        <a:rPr lang="en-US" dirty="0" smtClean="0"/>
                        <a:t>$774</a:t>
                      </a:r>
                      <a:endParaRPr lang="en-US"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 Employee</a:t>
                      </a:r>
                    </a:p>
                  </a:txBody>
                  <a:tcPr anchor="ctr"/>
                </a:tc>
                <a:tc>
                  <a:txBody>
                    <a:bodyPr/>
                    <a:lstStyle/>
                    <a:p>
                      <a:r>
                        <a:rPr lang="en-US" dirty="0" smtClean="0"/>
                        <a:t>$89</a:t>
                      </a:r>
                      <a:endParaRPr lang="en-US" dirty="0"/>
                    </a:p>
                  </a:txBody>
                  <a:tcPr anchor="ctr" anchorCtr="1"/>
                </a:tc>
              </a:tr>
            </a:tbl>
          </a:graphicData>
        </a:graphic>
      </p:graphicFrame>
      <p:graphicFrame>
        <p:nvGraphicFramePr>
          <p:cNvPr id="8" name="Chart 7"/>
          <p:cNvGraphicFramePr/>
          <p:nvPr>
            <p:extLst>
              <p:ext uri="{D42A27DB-BD31-4B8C-83A1-F6EECF244321}">
                <p14:modId xmlns:p14="http://schemas.microsoft.com/office/powerpoint/2010/main" val="3147825233"/>
              </p:ext>
            </p:extLst>
          </p:nvPr>
        </p:nvGraphicFramePr>
        <p:xfrm>
          <a:off x="4114800" y="1905000"/>
          <a:ext cx="50292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237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5867400"/>
            <a:ext cx="3362325" cy="271463"/>
          </a:xfrm>
          <a:prstGeom prst="rect">
            <a:avLst/>
          </a:prstGeom>
          <a:noFill/>
        </p:spPr>
        <p:txBody>
          <a:bodyPr wrap="none">
            <a:spAutoFit/>
          </a:bodyPr>
          <a:lstStyle/>
          <a:p>
            <a:pPr>
              <a:defRPr/>
            </a:pPr>
            <a:r>
              <a:rPr lang="en-US" sz="1400" dirty="0">
                <a:latin typeface="+mn-lt"/>
                <a:cs typeface="+mn-cs"/>
              </a:rPr>
              <a:t>Johnston et al: JOEM 51, 564-577, 2009</a:t>
            </a:r>
          </a:p>
        </p:txBody>
      </p:sp>
      <p:sp>
        <p:nvSpPr>
          <p:cNvPr id="4" name="TextBox 3"/>
          <p:cNvSpPr txBox="1"/>
          <p:nvPr/>
        </p:nvSpPr>
        <p:spPr>
          <a:xfrm>
            <a:off x="5562600" y="5791200"/>
            <a:ext cx="1716088" cy="296863"/>
          </a:xfrm>
          <a:prstGeom prst="rect">
            <a:avLst/>
          </a:prstGeom>
          <a:noFill/>
        </p:spPr>
        <p:txBody>
          <a:bodyPr wrap="none">
            <a:spAutoFit/>
          </a:bodyPr>
          <a:lstStyle/>
          <a:p>
            <a:pPr>
              <a:defRPr/>
            </a:pPr>
            <a:r>
              <a:rPr lang="en-US" sz="1600" dirty="0">
                <a:latin typeface="+mn-lt"/>
                <a:cs typeface="+mn-cs"/>
              </a:rPr>
              <a:t>4,031 employees</a:t>
            </a:r>
          </a:p>
        </p:txBody>
      </p:sp>
      <p:sp>
        <p:nvSpPr>
          <p:cNvPr id="5" name="Title 1"/>
          <p:cNvSpPr txBox="1">
            <a:spLocks/>
          </p:cNvSpPr>
          <p:nvPr/>
        </p:nvSpPr>
        <p:spPr>
          <a:xfrm>
            <a:off x="101600" y="838200"/>
            <a:ext cx="9067800" cy="6858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3200" b="1" dirty="0" smtClean="0"/>
              <a:t>Lost Productivity Costs of Behavioral Disorders</a:t>
            </a:r>
            <a:endParaRPr lang="en-US" sz="3200" b="1" dirty="0"/>
          </a:p>
        </p:txBody>
      </p:sp>
      <p:graphicFrame>
        <p:nvGraphicFramePr>
          <p:cNvPr id="7" name="Table 6"/>
          <p:cNvGraphicFramePr>
            <a:graphicFrameLocks noGrp="1"/>
          </p:cNvGraphicFramePr>
          <p:nvPr>
            <p:extLst>
              <p:ext uri="{D42A27DB-BD31-4B8C-83A1-F6EECF244321}">
                <p14:modId xmlns:p14="http://schemas.microsoft.com/office/powerpoint/2010/main" val="797151227"/>
              </p:ext>
            </p:extLst>
          </p:nvPr>
        </p:nvGraphicFramePr>
        <p:xfrm>
          <a:off x="228600" y="1676400"/>
          <a:ext cx="4038600" cy="3601720"/>
        </p:xfrm>
        <a:graphic>
          <a:graphicData uri="http://schemas.openxmlformats.org/drawingml/2006/table">
            <a:tbl>
              <a:tblPr firstRow="1" bandRow="1">
                <a:tableStyleId>{5C22544A-7EE6-4342-B048-85BDC9FD1C3A}</a:tableStyleId>
              </a:tblPr>
              <a:tblGrid>
                <a:gridCol w="2746248"/>
                <a:gridCol w="1292352"/>
              </a:tblGrid>
              <a:tr h="304800">
                <a:tc>
                  <a:txBody>
                    <a:bodyPr/>
                    <a:lstStyle/>
                    <a:p>
                      <a:r>
                        <a:rPr lang="en-US" b="1" dirty="0" smtClean="0">
                          <a:solidFill>
                            <a:schemeClr val="tx1"/>
                          </a:solidFill>
                        </a:rPr>
                        <a:t>Prevalence</a:t>
                      </a:r>
                    </a:p>
                  </a:txBody>
                  <a:tcPr anchor="ctr">
                    <a:solidFill>
                      <a:schemeClr val="accent1">
                        <a:lumMod val="20000"/>
                        <a:lumOff val="80000"/>
                      </a:schemeClr>
                    </a:solidFill>
                  </a:tcPr>
                </a:tc>
                <a:tc>
                  <a:txBody>
                    <a:bodyPr/>
                    <a:lstStyle/>
                    <a:p>
                      <a:pPr algn="ctr"/>
                      <a:r>
                        <a:rPr lang="en-US" dirty="0" smtClean="0">
                          <a:solidFill>
                            <a:schemeClr val="tx1"/>
                          </a:solidFill>
                        </a:rPr>
                        <a:t>464</a:t>
                      </a:r>
                      <a:endParaRPr lang="en-US" dirty="0">
                        <a:solidFill>
                          <a:schemeClr val="tx1"/>
                        </a:solidFill>
                      </a:endParaRPr>
                    </a:p>
                  </a:txBody>
                  <a:tcPr anchor="ctr" anchorCtr="1">
                    <a:solidFill>
                      <a:schemeClr val="accent1">
                        <a:lumMod val="20000"/>
                        <a:lumOff val="8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Percent affected</a:t>
                      </a:r>
                    </a:p>
                  </a:txBody>
                  <a:tcPr anchor="ctr"/>
                </a:tc>
                <a:tc>
                  <a:txBody>
                    <a:bodyPr/>
                    <a:lstStyle/>
                    <a:p>
                      <a:r>
                        <a:rPr lang="en-US" dirty="0" smtClean="0"/>
                        <a:t>12%</a:t>
                      </a:r>
                    </a:p>
                    <a:p>
                      <a:endParaRPr lang="en-US"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Direct Cost</a:t>
                      </a:r>
                    </a:p>
                  </a:txBody>
                  <a:tcPr anchor="ctr">
                    <a:solidFill>
                      <a:srgbClr val="E8F3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$404,782</a:t>
                      </a:r>
                    </a:p>
                  </a:txBody>
                  <a:tcPr anchor="ctr" anchorCtr="1">
                    <a:solidFill>
                      <a:srgbClr val="E8F3FF"/>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Family Leave</a:t>
                      </a:r>
                    </a:p>
                  </a:txBody>
                  <a:tcPr anchor="ctr" anchorCtr="1"/>
                </a:tc>
                <a:tc>
                  <a:txBody>
                    <a:bodyPr/>
                    <a:lstStyle/>
                    <a:p>
                      <a:r>
                        <a:rPr lang="en-US" sz="1400" dirty="0" smtClean="0"/>
                        <a:t>$36,574</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Absenteeism</a:t>
                      </a:r>
                    </a:p>
                  </a:txBody>
                  <a:tcPr anchor="ctr" anchorCtr="1"/>
                </a:tc>
                <a:tc>
                  <a:txBody>
                    <a:bodyPr/>
                    <a:lstStyle/>
                    <a:p>
                      <a:r>
                        <a:rPr lang="en-US" sz="1400" dirty="0" smtClean="0"/>
                        <a:t>$232,020</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Presenteeism</a:t>
                      </a:r>
                    </a:p>
                  </a:txBody>
                  <a:tcPr anchor="ctr" anchorCtr="1"/>
                </a:tc>
                <a:tc>
                  <a:txBody>
                    <a:bodyPr/>
                    <a:lstStyle/>
                    <a:p>
                      <a:r>
                        <a:rPr lang="en-US" sz="1400" dirty="0" smtClean="0"/>
                        <a:t>$113,2030</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Short Term Disability</a:t>
                      </a:r>
                    </a:p>
                  </a:txBody>
                  <a:tcPr anchor="ctr" anchorCtr="1"/>
                </a:tc>
                <a:tc>
                  <a:txBody>
                    <a:bodyPr/>
                    <a:lstStyle/>
                    <a:p>
                      <a:r>
                        <a:rPr lang="en-US" sz="1400" dirty="0" smtClean="0"/>
                        <a:t>$22,984</a:t>
                      </a:r>
                      <a:endParaRPr lang="en-US" sz="1400"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 Diseased Employee</a:t>
                      </a:r>
                    </a:p>
                  </a:txBody>
                  <a:tcPr anchor="ctr"/>
                </a:tc>
                <a:tc>
                  <a:txBody>
                    <a:bodyPr/>
                    <a:lstStyle/>
                    <a:p>
                      <a:r>
                        <a:rPr lang="en-US" dirty="0" smtClean="0"/>
                        <a:t>$872</a:t>
                      </a:r>
                      <a:endParaRPr lang="en-US" dirty="0"/>
                    </a:p>
                  </a:txBody>
                  <a:tcPr anchor="ctr" anchorCtr="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Per Employee</a:t>
                      </a:r>
                    </a:p>
                  </a:txBody>
                  <a:tcPr anchor="ctr"/>
                </a:tc>
                <a:tc>
                  <a:txBody>
                    <a:bodyPr/>
                    <a:lstStyle/>
                    <a:p>
                      <a:r>
                        <a:rPr lang="en-US" dirty="0" smtClean="0"/>
                        <a:t>$100</a:t>
                      </a:r>
                      <a:endParaRPr lang="en-US" dirty="0"/>
                    </a:p>
                  </a:txBody>
                  <a:tcPr anchor="ctr" anchorCtr="1"/>
                </a:tc>
              </a:tr>
            </a:tbl>
          </a:graphicData>
        </a:graphic>
      </p:graphicFrame>
      <p:graphicFrame>
        <p:nvGraphicFramePr>
          <p:cNvPr id="8" name="Chart 7"/>
          <p:cNvGraphicFramePr/>
          <p:nvPr>
            <p:extLst>
              <p:ext uri="{D42A27DB-BD31-4B8C-83A1-F6EECF244321}">
                <p14:modId xmlns:p14="http://schemas.microsoft.com/office/powerpoint/2010/main" val="4228152355"/>
              </p:ext>
            </p:extLst>
          </p:nvPr>
        </p:nvGraphicFramePr>
        <p:xfrm>
          <a:off x="4114800" y="1676400"/>
          <a:ext cx="502920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907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05" y="609600"/>
            <a:ext cx="9020175" cy="1295400"/>
          </a:xfrm>
        </p:spPr>
        <p:txBody>
          <a:bodyPr/>
          <a:lstStyle/>
          <a:p>
            <a:pPr algn="ctr"/>
            <a:r>
              <a:rPr lang="en-US" sz="2800" b="1" dirty="0"/>
              <a:t>Behavioral </a:t>
            </a:r>
            <a:r>
              <a:rPr lang="en-US" sz="2800" b="1" dirty="0" smtClean="0"/>
              <a:t>Disorders Add about $3,300/Employee to Medical and Pharmacy Costs </a:t>
            </a:r>
            <a:br>
              <a:rPr lang="en-US" sz="2800" b="1" dirty="0" smtClean="0"/>
            </a:br>
            <a:r>
              <a:rPr lang="en-US" sz="1600" i="1" dirty="0" smtClean="0"/>
              <a:t>(Based on 120,500 Employees with Commercial Coverage</a:t>
            </a:r>
            <a:r>
              <a:rPr lang="en-US" sz="1800" i="1" dirty="0" smtClean="0"/>
              <a:t>)</a:t>
            </a:r>
            <a:endParaRPr lang="en-US" sz="1800" dirty="0"/>
          </a:p>
        </p:txBody>
      </p:sp>
      <p:graphicFrame>
        <p:nvGraphicFramePr>
          <p:cNvPr id="12" name="Object 3"/>
          <p:cNvGraphicFramePr>
            <a:graphicFrameLocks noChangeAspect="1"/>
          </p:cNvGraphicFramePr>
          <p:nvPr>
            <p:extLst>
              <p:ext uri="{D42A27DB-BD31-4B8C-83A1-F6EECF244321}">
                <p14:modId xmlns:p14="http://schemas.microsoft.com/office/powerpoint/2010/main" val="3843691529"/>
              </p:ext>
            </p:extLst>
          </p:nvPr>
        </p:nvGraphicFramePr>
        <p:xfrm>
          <a:off x="304800" y="1371600"/>
          <a:ext cx="8204200" cy="47529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4"/>
          <p:cNvSpPr txBox="1">
            <a:spLocks noChangeArrowheads="1"/>
          </p:cNvSpPr>
          <p:nvPr/>
        </p:nvSpPr>
        <p:spPr bwMode="auto">
          <a:xfrm>
            <a:off x="2438400" y="5105400"/>
            <a:ext cx="2286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nSpc>
                <a:spcPct val="100000"/>
              </a:lnSpc>
              <a:spcBef>
                <a:spcPct val="50000"/>
              </a:spcBef>
              <a:defRPr/>
            </a:pPr>
            <a:r>
              <a:rPr lang="en-US" sz="1400" dirty="0">
                <a:cs typeface="+mn-cs"/>
              </a:rPr>
              <a:t>Medical Service Use Only</a:t>
            </a:r>
          </a:p>
        </p:txBody>
      </p:sp>
      <p:sp>
        <p:nvSpPr>
          <p:cNvPr id="6" name="Text Box 5"/>
          <p:cNvSpPr txBox="1">
            <a:spLocks noChangeArrowheads="1"/>
          </p:cNvSpPr>
          <p:nvPr/>
        </p:nvSpPr>
        <p:spPr bwMode="auto">
          <a:xfrm>
            <a:off x="4953000" y="5105400"/>
            <a:ext cx="3352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nSpc>
                <a:spcPct val="100000"/>
              </a:lnSpc>
              <a:spcBef>
                <a:spcPct val="50000"/>
              </a:spcBef>
              <a:defRPr/>
            </a:pPr>
            <a:r>
              <a:rPr lang="en-US" sz="1400" dirty="0" smtClean="0">
                <a:cs typeface="+mn-cs"/>
              </a:rPr>
              <a:t>Some Behavioral Condition </a:t>
            </a:r>
            <a:r>
              <a:rPr lang="en-US" sz="1400" dirty="0">
                <a:cs typeface="+mn-cs"/>
              </a:rPr>
              <a:t>Service Use</a:t>
            </a:r>
          </a:p>
        </p:txBody>
      </p:sp>
      <p:sp>
        <p:nvSpPr>
          <p:cNvPr id="7" name="Text Box 6"/>
          <p:cNvSpPr txBox="1">
            <a:spLocks noChangeArrowheads="1"/>
          </p:cNvSpPr>
          <p:nvPr/>
        </p:nvSpPr>
        <p:spPr bwMode="auto">
          <a:xfrm>
            <a:off x="6781800" y="1600200"/>
            <a:ext cx="91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100000"/>
              </a:lnSpc>
              <a:spcBef>
                <a:spcPct val="50000"/>
              </a:spcBef>
              <a:defRPr/>
            </a:pPr>
            <a:r>
              <a:rPr lang="en-US" sz="2000" dirty="0" smtClean="0">
                <a:cs typeface="+mn-cs"/>
              </a:rPr>
              <a:t>9961</a:t>
            </a:r>
            <a:endParaRPr lang="en-US" sz="2000" dirty="0">
              <a:cs typeface="+mn-cs"/>
            </a:endParaRPr>
          </a:p>
        </p:txBody>
      </p:sp>
      <p:sp>
        <p:nvSpPr>
          <p:cNvPr id="8" name="Text Box 8"/>
          <p:cNvSpPr txBox="1">
            <a:spLocks noChangeArrowheads="1"/>
          </p:cNvSpPr>
          <p:nvPr/>
        </p:nvSpPr>
        <p:spPr bwMode="auto">
          <a:xfrm>
            <a:off x="3886200" y="3276600"/>
            <a:ext cx="91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100000"/>
              </a:lnSpc>
              <a:spcBef>
                <a:spcPct val="50000"/>
              </a:spcBef>
              <a:defRPr/>
            </a:pPr>
            <a:r>
              <a:rPr lang="en-US" sz="2000" dirty="0" smtClean="0">
                <a:cs typeface="+mn-cs"/>
              </a:rPr>
              <a:t>4826</a:t>
            </a:r>
            <a:endParaRPr lang="en-US" sz="2000" dirty="0">
              <a:cs typeface="+mn-cs"/>
            </a:endParaRPr>
          </a:p>
        </p:txBody>
      </p:sp>
      <p:sp>
        <p:nvSpPr>
          <p:cNvPr id="9" name="Text Box 10"/>
          <p:cNvSpPr txBox="1">
            <a:spLocks noChangeArrowheads="1"/>
          </p:cNvSpPr>
          <p:nvPr/>
        </p:nvSpPr>
        <p:spPr bwMode="auto">
          <a:xfrm>
            <a:off x="2438400" y="3429000"/>
            <a:ext cx="91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100000"/>
              </a:lnSpc>
              <a:spcBef>
                <a:spcPct val="50000"/>
              </a:spcBef>
              <a:defRPr/>
            </a:pPr>
            <a:r>
              <a:rPr lang="en-US" sz="2000" dirty="0" smtClean="0">
                <a:cs typeface="+mn-cs"/>
              </a:rPr>
              <a:t>4317</a:t>
            </a:r>
            <a:endParaRPr lang="en-US" sz="2000" dirty="0">
              <a:cs typeface="+mn-cs"/>
            </a:endParaRPr>
          </a:p>
        </p:txBody>
      </p:sp>
      <p:sp>
        <p:nvSpPr>
          <p:cNvPr id="10" name="Text Box 11"/>
          <p:cNvSpPr txBox="1">
            <a:spLocks noChangeArrowheads="1"/>
          </p:cNvSpPr>
          <p:nvPr/>
        </p:nvSpPr>
        <p:spPr bwMode="auto">
          <a:xfrm>
            <a:off x="5334000" y="1828800"/>
            <a:ext cx="91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100000"/>
              </a:lnSpc>
              <a:spcBef>
                <a:spcPct val="50000"/>
              </a:spcBef>
              <a:defRPr/>
            </a:pPr>
            <a:r>
              <a:rPr lang="en-US" sz="2000" dirty="0">
                <a:cs typeface="+mn-cs"/>
              </a:rPr>
              <a:t>9145</a:t>
            </a:r>
          </a:p>
        </p:txBody>
      </p:sp>
      <p:sp>
        <p:nvSpPr>
          <p:cNvPr id="11" name="Text Box 14"/>
          <p:cNvSpPr txBox="1">
            <a:spLocks noChangeArrowheads="1"/>
          </p:cNvSpPr>
          <p:nvPr/>
        </p:nvSpPr>
        <p:spPr bwMode="auto">
          <a:xfrm>
            <a:off x="2057400" y="2286000"/>
            <a:ext cx="2895600" cy="107798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lnSpc>
                <a:spcPct val="115000"/>
              </a:lnSpc>
              <a:defRPr/>
            </a:pPr>
            <a:r>
              <a:rPr lang="en-US" sz="1400" dirty="0"/>
              <a:t>2000 &amp; 2001—</a:t>
            </a:r>
            <a:r>
              <a:rPr lang="en-US" sz="1400" dirty="0">
                <a:solidFill>
                  <a:srgbClr val="0293E0"/>
                </a:solidFill>
              </a:rPr>
              <a:t>Medical services and medications account for ~80% of </a:t>
            </a:r>
            <a:r>
              <a:rPr lang="en-US" sz="1400" dirty="0" smtClean="0">
                <a:solidFill>
                  <a:srgbClr val="0293E0"/>
                </a:solidFill>
              </a:rPr>
              <a:t>costs</a:t>
            </a:r>
            <a:r>
              <a:rPr lang="en-US" sz="1400" dirty="0" smtClean="0"/>
              <a:t> for employees with behavioral conditions</a:t>
            </a:r>
            <a:endParaRPr lang="en-US" sz="1400" dirty="0"/>
          </a:p>
        </p:txBody>
      </p:sp>
      <p:sp>
        <p:nvSpPr>
          <p:cNvPr id="13" name="TextBox 12"/>
          <p:cNvSpPr txBox="1"/>
          <p:nvPr/>
        </p:nvSpPr>
        <p:spPr>
          <a:xfrm>
            <a:off x="4114800" y="6096000"/>
            <a:ext cx="4800600" cy="523220"/>
          </a:xfrm>
          <a:prstGeom prst="rect">
            <a:avLst/>
          </a:prstGeom>
          <a:noFill/>
        </p:spPr>
        <p:txBody>
          <a:bodyPr wrap="square" rtlCol="0">
            <a:spAutoFit/>
          </a:bodyPr>
          <a:lstStyle/>
          <a:p>
            <a:r>
              <a:rPr lang="en-US" sz="1400" dirty="0" smtClean="0"/>
              <a:t>Kathol et al, JGIM, 2005--sub analysis of commercial population</a:t>
            </a:r>
            <a:endParaRPr lang="en-US" sz="1400" dirty="0"/>
          </a:p>
        </p:txBody>
      </p:sp>
    </p:spTree>
    <p:extLst>
      <p:ext uri="{BB962C8B-B14F-4D97-AF65-F5344CB8AC3E}">
        <p14:creationId xmlns:p14="http://schemas.microsoft.com/office/powerpoint/2010/main" val="306131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791575" cy="1295400"/>
          </a:xfrm>
        </p:spPr>
        <p:txBody>
          <a:bodyPr/>
          <a:lstStyle/>
          <a:p>
            <a:pPr algn="ctr"/>
            <a:r>
              <a:rPr lang="en-US" sz="3600" b="1" dirty="0" smtClean="0"/>
              <a:t>Total Health-Related Costs of Untreated Behavioral Disorders in 100,000 Employees</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1669110"/>
              </p:ext>
            </p:extLst>
          </p:nvPr>
        </p:nvGraphicFramePr>
        <p:xfrm>
          <a:off x="304800" y="2286000"/>
          <a:ext cx="8726488" cy="2809240"/>
        </p:xfrm>
        <a:graphic>
          <a:graphicData uri="http://schemas.openxmlformats.org/drawingml/2006/table">
            <a:tbl>
              <a:tblPr firstRow="1" bandRow="1">
                <a:tableStyleId>{5C22544A-7EE6-4342-B048-85BDC9FD1C3A}</a:tableStyleId>
              </a:tblPr>
              <a:tblGrid>
                <a:gridCol w="2819400"/>
                <a:gridCol w="1600200"/>
                <a:gridCol w="2125266"/>
                <a:gridCol w="2181622"/>
              </a:tblGrid>
              <a:tr h="370840">
                <a:tc>
                  <a:txBody>
                    <a:bodyPr/>
                    <a:lstStyle/>
                    <a:p>
                      <a:endParaRPr lang="en-US" dirty="0"/>
                    </a:p>
                  </a:txBody>
                  <a:tcPr/>
                </a:tc>
                <a:tc>
                  <a:txBody>
                    <a:bodyPr/>
                    <a:lstStyle/>
                    <a:p>
                      <a:pPr algn="ctr"/>
                      <a:r>
                        <a:rPr lang="en-US" dirty="0" smtClean="0"/>
                        <a:t>Per Affected</a:t>
                      </a:r>
                      <a:r>
                        <a:rPr lang="en-US" baseline="0" dirty="0" smtClean="0"/>
                        <a:t> Employee</a:t>
                      </a:r>
                      <a:endParaRPr lang="en-US" dirty="0"/>
                    </a:p>
                  </a:txBody>
                  <a:tcPr/>
                </a:tc>
                <a:tc>
                  <a:txBody>
                    <a:bodyPr/>
                    <a:lstStyle/>
                    <a:p>
                      <a:pPr algn="ctr"/>
                      <a:r>
                        <a:rPr lang="en-US" dirty="0" smtClean="0"/>
                        <a:t>Per Employee</a:t>
                      </a:r>
                      <a:endParaRPr lang="en-US" dirty="0"/>
                    </a:p>
                  </a:txBody>
                  <a:tcPr/>
                </a:tc>
                <a:tc>
                  <a:txBody>
                    <a:bodyPr/>
                    <a:lstStyle/>
                    <a:p>
                      <a:pPr algn="ctr"/>
                      <a:r>
                        <a:rPr lang="en-US" dirty="0" smtClean="0"/>
                        <a:t>Per 100,000 Employees</a:t>
                      </a:r>
                      <a:endParaRPr lang="en-US" dirty="0"/>
                    </a:p>
                  </a:txBody>
                  <a:tcPr/>
                </a:tc>
              </a:tr>
              <a:tr h="579120">
                <a:tc>
                  <a:txBody>
                    <a:bodyPr/>
                    <a:lstStyle/>
                    <a:p>
                      <a:r>
                        <a:rPr lang="en-US" dirty="0" smtClean="0"/>
                        <a:t>Direct Behavioral Cost</a:t>
                      </a:r>
                    </a:p>
                  </a:txBody>
                  <a:tcPr anchor="ctr" anchorCtr="1"/>
                </a:tc>
                <a:tc>
                  <a:txBody>
                    <a:bodyPr/>
                    <a:lstStyle/>
                    <a:p>
                      <a:pPr algn="ctr"/>
                      <a:r>
                        <a:rPr lang="en-US" dirty="0" smtClean="0"/>
                        <a:t>$774</a:t>
                      </a:r>
                      <a:endParaRPr lang="en-US" dirty="0"/>
                    </a:p>
                  </a:txBody>
                  <a:tcPr anchor="ctr" anchorCtr="1"/>
                </a:tc>
                <a:tc>
                  <a:txBody>
                    <a:bodyPr/>
                    <a:lstStyle/>
                    <a:p>
                      <a:pPr algn="ctr"/>
                      <a:r>
                        <a:rPr lang="en-US" dirty="0" smtClean="0"/>
                        <a:t>$89</a:t>
                      </a:r>
                      <a:endParaRPr lang="en-US" dirty="0"/>
                    </a:p>
                  </a:txBody>
                  <a:tcPr anchor="ctr" anchorCtr="1"/>
                </a:tc>
                <a:tc>
                  <a:txBody>
                    <a:bodyPr/>
                    <a:lstStyle/>
                    <a:p>
                      <a:pPr algn="ctr"/>
                      <a:r>
                        <a:rPr lang="en-US" dirty="0" smtClean="0"/>
                        <a:t>$8,900,000</a:t>
                      </a:r>
                      <a:endParaRPr lang="en-US" dirty="0"/>
                    </a:p>
                  </a:txBody>
                  <a:tcPr anchor="ctr" anchorCtr="1"/>
                </a:tc>
              </a:tr>
              <a:tr h="609600">
                <a:tc>
                  <a:txBody>
                    <a:bodyPr/>
                    <a:lstStyle/>
                    <a:p>
                      <a:r>
                        <a:rPr lang="en-US" dirty="0" smtClean="0"/>
                        <a:t>Productivity Cost</a:t>
                      </a:r>
                    </a:p>
                  </a:txBody>
                  <a:tcPr anchor="ctr" anchorCtr="1"/>
                </a:tc>
                <a:tc>
                  <a:txBody>
                    <a:bodyPr/>
                    <a:lstStyle/>
                    <a:p>
                      <a:pPr algn="ctr"/>
                      <a:r>
                        <a:rPr lang="en-US" dirty="0" smtClean="0"/>
                        <a:t>$872</a:t>
                      </a:r>
                      <a:endParaRPr lang="en-US" dirty="0"/>
                    </a:p>
                  </a:txBody>
                  <a:tcPr anchor="ctr" anchorCtr="1"/>
                </a:tc>
                <a:tc>
                  <a:txBody>
                    <a:bodyPr/>
                    <a:lstStyle/>
                    <a:p>
                      <a:pPr algn="ctr"/>
                      <a:r>
                        <a:rPr lang="en-US" dirty="0" smtClean="0"/>
                        <a:t>$100</a:t>
                      </a:r>
                      <a:endParaRPr lang="en-US" dirty="0"/>
                    </a:p>
                  </a:txBody>
                  <a:tcPr anchor="ctr" anchorCtr="1"/>
                </a:tc>
                <a:tc>
                  <a:txBody>
                    <a:bodyPr/>
                    <a:lstStyle/>
                    <a:p>
                      <a:pPr algn="ctr"/>
                      <a:r>
                        <a:rPr lang="en-US" dirty="0" smtClean="0"/>
                        <a:t>$10,</a:t>
                      </a:r>
                      <a:r>
                        <a:rPr lang="en-US" baseline="0" dirty="0" smtClean="0"/>
                        <a:t>000,000</a:t>
                      </a:r>
                      <a:endParaRPr lang="en-US" dirty="0"/>
                    </a:p>
                  </a:txBody>
                  <a:tcPr anchor="ctr" anchorCtr="1"/>
                </a:tc>
              </a:tr>
              <a:tr h="609600">
                <a:tc>
                  <a:txBody>
                    <a:bodyPr/>
                    <a:lstStyle/>
                    <a:p>
                      <a:r>
                        <a:rPr lang="en-US" dirty="0" smtClean="0"/>
                        <a:t>Associated</a:t>
                      </a:r>
                      <a:r>
                        <a:rPr lang="en-US" baseline="0" dirty="0" smtClean="0"/>
                        <a:t> Medical Cost</a:t>
                      </a:r>
                    </a:p>
                  </a:txBody>
                  <a:tcPr anchor="ctr" anchorCtr="1"/>
                </a:tc>
                <a:tc>
                  <a:txBody>
                    <a:bodyPr/>
                    <a:lstStyle/>
                    <a:p>
                      <a:pPr algn="ctr"/>
                      <a:r>
                        <a:rPr lang="en-US" dirty="0" smtClean="0"/>
                        <a:t>$3,300</a:t>
                      </a:r>
                      <a:endParaRPr lang="en-US" dirty="0"/>
                    </a:p>
                  </a:txBody>
                  <a:tcPr anchor="ctr" anchorCtr="1"/>
                </a:tc>
                <a:tc>
                  <a:txBody>
                    <a:bodyPr/>
                    <a:lstStyle/>
                    <a:p>
                      <a:pPr algn="ctr"/>
                      <a:r>
                        <a:rPr lang="en-US" dirty="0" smtClean="0"/>
                        <a:t>$380</a:t>
                      </a:r>
                      <a:endParaRPr lang="en-US" dirty="0"/>
                    </a:p>
                  </a:txBody>
                  <a:tcPr anchor="ctr" anchorCtr="1"/>
                </a:tc>
                <a:tc>
                  <a:txBody>
                    <a:bodyPr/>
                    <a:lstStyle/>
                    <a:p>
                      <a:pPr algn="ctr"/>
                      <a:r>
                        <a:rPr lang="en-US" dirty="0" smtClean="0"/>
                        <a:t>$37,950,000</a:t>
                      </a:r>
                      <a:endParaRPr lang="en-US" dirty="0"/>
                    </a:p>
                  </a:txBody>
                  <a:tcPr anchor="ctr" anchorCtr="1"/>
                </a:tc>
              </a:tr>
              <a:tr h="370840">
                <a:tc>
                  <a:txBody>
                    <a:bodyPr/>
                    <a:lstStyle/>
                    <a:p>
                      <a:r>
                        <a:rPr lang="en-US" b="1" dirty="0" smtClean="0"/>
                        <a:t>Total</a:t>
                      </a:r>
                      <a:endParaRPr lang="en-US" b="1" dirty="0"/>
                    </a:p>
                  </a:txBody>
                  <a:tcPr/>
                </a:tc>
                <a:tc>
                  <a:txBody>
                    <a:bodyPr/>
                    <a:lstStyle/>
                    <a:p>
                      <a:pPr algn="ctr"/>
                      <a:r>
                        <a:rPr lang="en-US" b="1" dirty="0" smtClean="0"/>
                        <a:t>$4,946</a:t>
                      </a:r>
                      <a:endParaRPr lang="en-US" b="1" dirty="0"/>
                    </a:p>
                  </a:txBody>
                  <a:tcPr/>
                </a:tc>
                <a:tc>
                  <a:txBody>
                    <a:bodyPr/>
                    <a:lstStyle/>
                    <a:p>
                      <a:pPr algn="ctr"/>
                      <a:r>
                        <a:rPr lang="en-US" b="1" dirty="0" smtClean="0"/>
                        <a:t>$569</a:t>
                      </a:r>
                      <a:endParaRPr lang="en-US" b="1" dirty="0"/>
                    </a:p>
                  </a:txBody>
                  <a:tcPr/>
                </a:tc>
                <a:tc>
                  <a:txBody>
                    <a:bodyPr/>
                    <a:lstStyle/>
                    <a:p>
                      <a:pPr algn="ctr"/>
                      <a:r>
                        <a:rPr lang="en-US" b="1" dirty="0" smtClean="0"/>
                        <a:t>$56,850,000</a:t>
                      </a:r>
                      <a:endParaRPr lang="en-US" b="1" dirty="0"/>
                    </a:p>
                  </a:txBody>
                  <a:tcPr/>
                </a:tc>
              </a:tr>
            </a:tbl>
          </a:graphicData>
        </a:graphic>
      </p:graphicFrame>
    </p:spTree>
    <p:extLst>
      <p:ext uri="{BB962C8B-B14F-4D97-AF65-F5344CB8AC3E}">
        <p14:creationId xmlns:p14="http://schemas.microsoft.com/office/powerpoint/2010/main" val="382215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228600" y="2667000"/>
            <a:ext cx="8686800" cy="31242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charset="0"/>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charset="0"/>
              <a:buChar char="n"/>
              <a:defRPr sz="28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charset="0"/>
              <a:buChar char="n"/>
              <a:defRPr sz="24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charset="0"/>
              <a:buChar char="n"/>
              <a:defRPr sz="2000">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9pPr>
          </a:lstStyle>
          <a:p>
            <a:pPr>
              <a:spcBef>
                <a:spcPct val="0"/>
              </a:spcBef>
              <a:tabLst>
                <a:tab pos="2227263" algn="ctr"/>
                <a:tab pos="3200400" algn="l"/>
                <a:tab pos="4457700" algn="l"/>
                <a:tab pos="5654675" algn="l"/>
                <a:tab pos="7142163" algn="l"/>
              </a:tabLst>
              <a:defRPr/>
            </a:pPr>
            <a:r>
              <a:rPr lang="en-US" sz="1800" dirty="0" smtClean="0"/>
              <a:t>All Insured 	  </a:t>
            </a:r>
            <a:r>
              <a:rPr lang="en-US" sz="1800" dirty="0" smtClean="0">
                <a:solidFill>
                  <a:schemeClr val="accent5">
                    <a:lumMod val="75000"/>
                  </a:schemeClr>
                </a:solidFill>
              </a:rPr>
              <a:t>$2,920</a:t>
            </a:r>
            <a:r>
              <a:rPr lang="en-US" sz="1800" dirty="0" smtClean="0">
                <a:solidFill>
                  <a:srgbClr val="008040"/>
                </a:solidFill>
              </a:rPr>
              <a:t>		</a:t>
            </a:r>
            <a:r>
              <a:rPr lang="en-US" sz="1800" dirty="0" smtClean="0">
                <a:solidFill>
                  <a:srgbClr val="DC9F0C"/>
                </a:solidFill>
              </a:rPr>
              <a:t>15%</a:t>
            </a:r>
          </a:p>
          <a:p>
            <a:pPr>
              <a:spcBef>
                <a:spcPct val="0"/>
              </a:spcBef>
              <a:tabLst>
                <a:tab pos="2227263" algn="ctr"/>
                <a:tab pos="3200400" algn="l"/>
                <a:tab pos="4457700" algn="l"/>
                <a:tab pos="5654675" algn="l"/>
                <a:tab pos="7142163" algn="l"/>
              </a:tabLst>
              <a:defRPr/>
            </a:pPr>
            <a:r>
              <a:rPr lang="en-US" sz="1800" dirty="0" smtClean="0"/>
              <a:t>Arthritis	  </a:t>
            </a:r>
            <a:r>
              <a:rPr lang="en-US" sz="1800" dirty="0" smtClean="0">
                <a:solidFill>
                  <a:srgbClr val="008000"/>
                </a:solidFill>
              </a:rPr>
              <a:t>$5,220</a:t>
            </a:r>
            <a:r>
              <a:rPr lang="en-US" sz="1800" dirty="0" smtClean="0"/>
              <a:t>	6.6%	36%	</a:t>
            </a:r>
            <a:r>
              <a:rPr lang="en-US" sz="1800" dirty="0" smtClean="0">
                <a:solidFill>
                  <a:schemeClr val="hlink"/>
                </a:solidFill>
              </a:rPr>
              <a:t>$10,710</a:t>
            </a:r>
            <a:r>
              <a:rPr lang="en-US" sz="1800" dirty="0" smtClean="0"/>
              <a:t>	  94%</a:t>
            </a:r>
          </a:p>
          <a:p>
            <a:pPr>
              <a:spcBef>
                <a:spcPct val="0"/>
              </a:spcBef>
              <a:tabLst>
                <a:tab pos="2227263" algn="ctr"/>
                <a:tab pos="3200400" algn="l"/>
                <a:tab pos="4457700" algn="l"/>
                <a:tab pos="5654675" algn="l"/>
                <a:tab pos="7142163" algn="l"/>
              </a:tabLst>
              <a:defRPr/>
            </a:pPr>
            <a:r>
              <a:rPr lang="en-US" sz="1800" dirty="0" smtClean="0"/>
              <a:t>Asthma	  </a:t>
            </a:r>
            <a:r>
              <a:rPr lang="en-US" sz="1800" dirty="0" smtClean="0">
                <a:solidFill>
                  <a:srgbClr val="008000"/>
                </a:solidFill>
              </a:rPr>
              <a:t>$3,730</a:t>
            </a:r>
            <a:r>
              <a:rPr lang="en-US" sz="1800" dirty="0" smtClean="0"/>
              <a:t>	5.9%	35%	</a:t>
            </a:r>
            <a:r>
              <a:rPr lang="en-US" sz="1800" dirty="0" smtClean="0">
                <a:solidFill>
                  <a:schemeClr val="hlink"/>
                </a:solidFill>
              </a:rPr>
              <a:t>$10,030</a:t>
            </a:r>
            <a:r>
              <a:rPr lang="en-US" sz="1800" dirty="0" smtClean="0"/>
              <a:t>	 169%</a:t>
            </a:r>
          </a:p>
          <a:p>
            <a:pPr>
              <a:spcBef>
                <a:spcPct val="0"/>
              </a:spcBef>
              <a:tabLst>
                <a:tab pos="2227263" algn="ctr"/>
                <a:tab pos="3200400" algn="l"/>
                <a:tab pos="4457700" algn="l"/>
                <a:tab pos="5654675" algn="l"/>
                <a:tab pos="7142163" algn="l"/>
              </a:tabLst>
              <a:defRPr/>
            </a:pPr>
            <a:r>
              <a:rPr lang="en-US" sz="1800" dirty="0" smtClean="0"/>
              <a:t>Cancer	</a:t>
            </a:r>
            <a:r>
              <a:rPr lang="en-US" sz="1800" dirty="0" smtClean="0">
                <a:solidFill>
                  <a:srgbClr val="008000"/>
                </a:solidFill>
              </a:rPr>
              <a:t>$11,650</a:t>
            </a:r>
            <a:r>
              <a:rPr lang="en-US" sz="1800" dirty="0" smtClean="0"/>
              <a:t>	4.3%	37% 	</a:t>
            </a:r>
            <a:r>
              <a:rPr lang="en-US" sz="1800" dirty="0" smtClean="0">
                <a:solidFill>
                  <a:schemeClr val="hlink"/>
                </a:solidFill>
              </a:rPr>
              <a:t>$18,870</a:t>
            </a:r>
            <a:r>
              <a:rPr lang="en-US" sz="1800" dirty="0" smtClean="0"/>
              <a:t>	  62%</a:t>
            </a:r>
          </a:p>
          <a:p>
            <a:pPr>
              <a:spcBef>
                <a:spcPct val="0"/>
              </a:spcBef>
              <a:tabLst>
                <a:tab pos="2227263" algn="ctr"/>
                <a:tab pos="3200400" algn="l"/>
                <a:tab pos="4457700" algn="l"/>
                <a:tab pos="5654675" algn="l"/>
                <a:tab pos="7142163" algn="l"/>
              </a:tabLst>
              <a:defRPr/>
            </a:pPr>
            <a:r>
              <a:rPr lang="en-US" sz="1800" dirty="0" smtClean="0"/>
              <a:t>Diabetes	  </a:t>
            </a:r>
            <a:r>
              <a:rPr lang="en-US" sz="1800" dirty="0" smtClean="0">
                <a:solidFill>
                  <a:srgbClr val="008000"/>
                </a:solidFill>
              </a:rPr>
              <a:t>$5,480</a:t>
            </a:r>
            <a:r>
              <a:rPr lang="en-US" sz="1800" dirty="0" smtClean="0"/>
              <a:t>	8.9%	30%	</a:t>
            </a:r>
            <a:r>
              <a:rPr lang="en-US" sz="1800" dirty="0" smtClean="0">
                <a:solidFill>
                  <a:schemeClr val="hlink"/>
                </a:solidFill>
              </a:rPr>
              <a:t>$12,280</a:t>
            </a:r>
            <a:r>
              <a:rPr lang="en-US" sz="1800" dirty="0" smtClean="0"/>
              <a:t>	 124%</a:t>
            </a:r>
          </a:p>
          <a:p>
            <a:pPr>
              <a:spcBef>
                <a:spcPct val="0"/>
              </a:spcBef>
              <a:tabLst>
                <a:tab pos="2227263" algn="ctr"/>
                <a:tab pos="3200400" algn="l"/>
                <a:tab pos="4457700" algn="l"/>
                <a:tab pos="5654675" algn="l"/>
                <a:tab pos="7142163" algn="l"/>
              </a:tabLst>
              <a:defRPr/>
            </a:pPr>
            <a:r>
              <a:rPr lang="en-US" sz="1800" dirty="0" smtClean="0"/>
              <a:t>Chronic Pain	  </a:t>
            </a:r>
            <a:r>
              <a:rPr lang="en-US" sz="1800" dirty="0" smtClean="0">
                <a:solidFill>
                  <a:srgbClr val="008000"/>
                </a:solidFill>
              </a:rPr>
              <a:t>$7,320</a:t>
            </a:r>
            <a:r>
              <a:rPr lang="en-US" sz="1800" dirty="0" smtClean="0"/>
              <a:t>	 </a:t>
            </a:r>
            <a:r>
              <a:rPr lang="en-US" sz="1800" dirty="0"/>
              <a:t> </a:t>
            </a:r>
            <a:r>
              <a:rPr lang="en-US" sz="1800" dirty="0" smtClean="0"/>
              <a:t>1.1%	70%	</a:t>
            </a:r>
            <a:r>
              <a:rPr lang="en-US" sz="1800" dirty="0" smtClean="0">
                <a:solidFill>
                  <a:srgbClr val="3366FF"/>
                </a:solidFill>
              </a:rPr>
              <a:t>$15,840</a:t>
            </a:r>
            <a:r>
              <a:rPr lang="en-US" sz="1800" dirty="0" smtClean="0"/>
              <a:t>	  116%</a:t>
            </a:r>
          </a:p>
          <a:p>
            <a:pPr>
              <a:spcBef>
                <a:spcPct val="0"/>
              </a:spcBef>
              <a:tabLst>
                <a:tab pos="2227263" algn="ctr"/>
                <a:tab pos="3200400" algn="l"/>
                <a:tab pos="4457700" algn="l"/>
                <a:tab pos="5654675" algn="l"/>
                <a:tab pos="7142163" algn="l"/>
              </a:tabLst>
              <a:defRPr/>
            </a:pPr>
            <a:r>
              <a:rPr lang="en-US" sz="1800" dirty="0" smtClean="0"/>
              <a:t>CHF	 </a:t>
            </a:r>
            <a:r>
              <a:rPr lang="en-US" sz="1800" dirty="0" smtClean="0">
                <a:solidFill>
                  <a:srgbClr val="008000"/>
                </a:solidFill>
              </a:rPr>
              <a:t> $9,770</a:t>
            </a:r>
            <a:r>
              <a:rPr lang="en-US" sz="1800" dirty="0" smtClean="0"/>
              <a:t>	1.3%	40%	</a:t>
            </a:r>
            <a:r>
              <a:rPr lang="en-US" sz="1800" dirty="0" smtClean="0">
                <a:solidFill>
                  <a:schemeClr val="hlink"/>
                </a:solidFill>
              </a:rPr>
              <a:t>$17,200</a:t>
            </a:r>
            <a:r>
              <a:rPr lang="en-US" sz="1800" dirty="0" smtClean="0"/>
              <a:t>	  76%</a:t>
            </a:r>
          </a:p>
          <a:p>
            <a:pPr>
              <a:spcBef>
                <a:spcPct val="0"/>
              </a:spcBef>
              <a:tabLst>
                <a:tab pos="2227263" algn="ctr"/>
                <a:tab pos="3200400" algn="l"/>
                <a:tab pos="4457700" algn="l"/>
                <a:tab pos="5654675" algn="l"/>
                <a:tab pos="7142163" algn="l"/>
              </a:tabLst>
              <a:defRPr/>
            </a:pPr>
            <a:r>
              <a:rPr lang="en-US" sz="1800" dirty="0" smtClean="0"/>
              <a:t>Migraine	  </a:t>
            </a:r>
            <a:r>
              <a:rPr lang="en-US" sz="1800" dirty="0" smtClean="0">
                <a:solidFill>
                  <a:srgbClr val="008000"/>
                </a:solidFill>
              </a:rPr>
              <a:t>$4,340</a:t>
            </a:r>
            <a:r>
              <a:rPr lang="en-US" sz="1800" dirty="0" smtClean="0"/>
              <a:t>	8.2%	43%	</a:t>
            </a:r>
            <a:r>
              <a:rPr lang="en-US" sz="1800" dirty="0" smtClean="0">
                <a:solidFill>
                  <a:schemeClr val="hlink"/>
                </a:solidFill>
              </a:rPr>
              <a:t>$10,810</a:t>
            </a:r>
            <a:r>
              <a:rPr lang="en-US" sz="1800" dirty="0" smtClean="0"/>
              <a:t>	 149%</a:t>
            </a:r>
          </a:p>
          <a:p>
            <a:pPr>
              <a:spcBef>
                <a:spcPct val="0"/>
              </a:spcBef>
              <a:tabLst>
                <a:tab pos="2227263" algn="ctr"/>
                <a:tab pos="3200400" algn="l"/>
                <a:tab pos="4457700" algn="l"/>
                <a:tab pos="5654675" algn="l"/>
                <a:tab pos="7142163" algn="l"/>
              </a:tabLst>
              <a:defRPr/>
            </a:pPr>
            <a:r>
              <a:rPr lang="en-US" sz="1800" dirty="0" smtClean="0"/>
              <a:t>COPD	  </a:t>
            </a:r>
            <a:r>
              <a:rPr lang="en-US" sz="1800" dirty="0" smtClean="0">
                <a:solidFill>
                  <a:srgbClr val="008000"/>
                </a:solidFill>
              </a:rPr>
              <a:t>$3,840</a:t>
            </a:r>
            <a:r>
              <a:rPr lang="en-US" sz="1800" dirty="0" smtClean="0"/>
              <a:t>	8.2%	38%	</a:t>
            </a:r>
            <a:r>
              <a:rPr lang="en-US" sz="1800" dirty="0" smtClean="0">
                <a:solidFill>
                  <a:schemeClr val="hlink"/>
                </a:solidFill>
              </a:rPr>
              <a:t>$10,980</a:t>
            </a:r>
            <a:r>
              <a:rPr lang="en-US" sz="1800" dirty="0" smtClean="0"/>
              <a:t>	 186%</a:t>
            </a:r>
          </a:p>
        </p:txBody>
      </p:sp>
      <p:sp>
        <p:nvSpPr>
          <p:cNvPr id="3" name="Text Box 4"/>
          <p:cNvSpPr txBox="1">
            <a:spLocks noChangeArrowheads="1"/>
          </p:cNvSpPr>
          <p:nvPr/>
        </p:nvSpPr>
        <p:spPr bwMode="auto">
          <a:xfrm>
            <a:off x="304800" y="5715000"/>
            <a:ext cx="388620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l">
              <a:defRPr/>
            </a:pPr>
            <a:r>
              <a:rPr lang="en-US" sz="1400" dirty="0">
                <a:cs typeface="+mn-cs"/>
              </a:rPr>
              <a:t>Cartesian Solutions, Inc.™--consolidated health plan claims data</a:t>
            </a:r>
          </a:p>
        </p:txBody>
      </p:sp>
      <p:sp>
        <p:nvSpPr>
          <p:cNvPr id="4" name="Text Box 5"/>
          <p:cNvSpPr txBox="1">
            <a:spLocks noChangeArrowheads="1"/>
          </p:cNvSpPr>
          <p:nvPr/>
        </p:nvSpPr>
        <p:spPr bwMode="auto">
          <a:xfrm>
            <a:off x="3048000" y="2133600"/>
            <a:ext cx="144780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a:defRPr/>
            </a:pPr>
            <a:r>
              <a:rPr lang="en-US" sz="1400">
                <a:cs typeface="+mn-cs"/>
              </a:rPr>
              <a:t>Illness </a:t>
            </a:r>
            <a:r>
              <a:rPr lang="en-US" sz="1400" u="sng">
                <a:cs typeface="+mn-cs"/>
              </a:rPr>
              <a:t>Prevalence</a:t>
            </a:r>
          </a:p>
        </p:txBody>
      </p:sp>
      <p:sp>
        <p:nvSpPr>
          <p:cNvPr id="5" name="Text Box 6"/>
          <p:cNvSpPr txBox="1">
            <a:spLocks noChangeArrowheads="1"/>
          </p:cNvSpPr>
          <p:nvPr/>
        </p:nvSpPr>
        <p:spPr bwMode="auto">
          <a:xfrm>
            <a:off x="4191000" y="2133600"/>
            <a:ext cx="167640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a:defRPr/>
            </a:pPr>
            <a:r>
              <a:rPr lang="en-US" sz="1400">
                <a:cs typeface="+mn-cs"/>
              </a:rPr>
              <a:t>% with Comorbid</a:t>
            </a:r>
            <a:r>
              <a:rPr lang="en-US" sz="1400" u="sng">
                <a:cs typeface="+mn-cs"/>
              </a:rPr>
              <a:t> Mental Condition*</a:t>
            </a:r>
          </a:p>
        </p:txBody>
      </p:sp>
      <p:sp>
        <p:nvSpPr>
          <p:cNvPr id="6" name="Text Box 7"/>
          <p:cNvSpPr txBox="1">
            <a:spLocks noChangeArrowheads="1"/>
          </p:cNvSpPr>
          <p:nvPr/>
        </p:nvSpPr>
        <p:spPr bwMode="auto">
          <a:xfrm>
            <a:off x="5638800" y="2133600"/>
            <a:ext cx="167640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a:defRPr/>
            </a:pPr>
            <a:r>
              <a:rPr lang="en-US" sz="1400">
                <a:cs typeface="+mn-cs"/>
              </a:rPr>
              <a:t>Annual Cost with </a:t>
            </a:r>
          </a:p>
          <a:p>
            <a:pPr algn="ctr">
              <a:defRPr/>
            </a:pPr>
            <a:r>
              <a:rPr lang="en-US" sz="1400" u="sng">
                <a:cs typeface="+mn-cs"/>
              </a:rPr>
              <a:t>Mental Condition</a:t>
            </a:r>
          </a:p>
        </p:txBody>
      </p:sp>
      <p:sp>
        <p:nvSpPr>
          <p:cNvPr id="7" name="Rectangle 8"/>
          <p:cNvSpPr>
            <a:spLocks noChangeArrowheads="1"/>
          </p:cNvSpPr>
          <p:nvPr/>
        </p:nvSpPr>
        <p:spPr bwMode="auto">
          <a:xfrm>
            <a:off x="1981200" y="2057400"/>
            <a:ext cx="1371600" cy="523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100000"/>
              </a:lnSpc>
            </a:pPr>
            <a:r>
              <a:rPr lang="en-US" sz="1400" dirty="0"/>
              <a:t>Annual Cost </a:t>
            </a:r>
          </a:p>
          <a:p>
            <a:pPr algn="ctr">
              <a:lnSpc>
                <a:spcPct val="100000"/>
              </a:lnSpc>
            </a:pPr>
            <a:r>
              <a:rPr lang="en-US" sz="1400" u="sng" dirty="0"/>
              <a:t>of Care</a:t>
            </a:r>
            <a:endParaRPr lang="en-US" sz="1400" dirty="0"/>
          </a:p>
        </p:txBody>
      </p:sp>
      <p:sp>
        <p:nvSpPr>
          <p:cNvPr id="8" name="Text Box 9"/>
          <p:cNvSpPr txBox="1">
            <a:spLocks noChangeArrowheads="1"/>
          </p:cNvSpPr>
          <p:nvPr/>
        </p:nvSpPr>
        <p:spPr bwMode="auto">
          <a:xfrm>
            <a:off x="7162800" y="2133600"/>
            <a:ext cx="160020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a:defRPr/>
            </a:pPr>
            <a:r>
              <a:rPr lang="en-US" sz="1400" dirty="0">
                <a:cs typeface="+mn-cs"/>
              </a:rPr>
              <a:t>% Increase with </a:t>
            </a:r>
            <a:r>
              <a:rPr lang="en-US" sz="1400" u="sng" dirty="0">
                <a:cs typeface="+mn-cs"/>
              </a:rPr>
              <a:t>Mental Condition</a:t>
            </a:r>
          </a:p>
        </p:txBody>
      </p:sp>
      <p:sp>
        <p:nvSpPr>
          <p:cNvPr id="9" name="Rectangle 10"/>
          <p:cNvSpPr>
            <a:spLocks noChangeArrowheads="1"/>
          </p:cNvSpPr>
          <p:nvPr/>
        </p:nvSpPr>
        <p:spPr bwMode="auto">
          <a:xfrm>
            <a:off x="457200" y="2133600"/>
            <a:ext cx="13716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100000"/>
              </a:lnSpc>
            </a:pPr>
            <a:r>
              <a:rPr lang="en-US" sz="1400" u="sng" dirty="0"/>
              <a:t>Patient Groups</a:t>
            </a:r>
            <a:endParaRPr lang="en-US" sz="1400" dirty="0"/>
          </a:p>
        </p:txBody>
      </p:sp>
      <p:sp>
        <p:nvSpPr>
          <p:cNvPr id="10" name="Rectangle 11"/>
          <p:cNvSpPr>
            <a:spLocks noChangeArrowheads="1"/>
          </p:cNvSpPr>
          <p:nvPr/>
        </p:nvSpPr>
        <p:spPr bwMode="auto">
          <a:xfrm>
            <a:off x="4495800" y="5181600"/>
            <a:ext cx="4038600" cy="58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lIns="92075" tIns="46038" rIns="92075" bIns="46038">
            <a:spAutoFit/>
          </a:bodyPr>
          <a:lstStyle/>
          <a:p>
            <a:pPr>
              <a:defRPr/>
            </a:pPr>
            <a:r>
              <a:rPr lang="en-US" sz="1600" dirty="0">
                <a:cs typeface="+mn-cs"/>
              </a:rPr>
              <a:t>*Approximately 10% receive evidence-based mental condition treatment</a:t>
            </a:r>
          </a:p>
        </p:txBody>
      </p:sp>
      <p:sp>
        <p:nvSpPr>
          <p:cNvPr id="11" name="Title 1"/>
          <p:cNvSpPr txBox="1">
            <a:spLocks/>
          </p:cNvSpPr>
          <p:nvPr/>
        </p:nvSpPr>
        <p:spPr>
          <a:xfrm>
            <a:off x="39685" y="990600"/>
            <a:ext cx="9067800" cy="838200"/>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2400" b="1" dirty="0" smtClean="0"/>
              <a:t>Concurrent Behavioral Conditions in Employees with Chronic Medical Conditions Show Similar Patterns but Substantially Higher Cost</a:t>
            </a:r>
            <a:endParaRPr lang="en-US" sz="2400" b="1" dirty="0"/>
          </a:p>
        </p:txBody>
      </p:sp>
    </p:spTree>
    <p:extLst>
      <p:ext uri="{BB962C8B-B14F-4D97-AF65-F5344CB8AC3E}">
        <p14:creationId xmlns:p14="http://schemas.microsoft.com/office/powerpoint/2010/main" val="201406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Rectangle 2"/>
          <p:cNvSpPr>
            <a:spLocks noGrp="1" noChangeArrowheads="1"/>
          </p:cNvSpPr>
          <p:nvPr>
            <p:ph type="title"/>
          </p:nvPr>
        </p:nvSpPr>
        <p:spPr>
          <a:xfrm>
            <a:off x="154247" y="533400"/>
            <a:ext cx="8991600" cy="1219200"/>
          </a:xfrm>
        </p:spPr>
        <p:txBody>
          <a:bodyPr/>
          <a:lstStyle/>
          <a:p>
            <a:pPr algn="ctr" eaLnBrk="1" hangingPunct="1">
              <a:defRPr/>
            </a:pPr>
            <a:r>
              <a:rPr lang="en-US" sz="3500" b="1" dirty="0" smtClean="0">
                <a:cs typeface="+mj-cs"/>
              </a:rPr>
              <a:t>Traditional Behavioral Health Management</a:t>
            </a:r>
            <a:r>
              <a:rPr lang="en-US" sz="3500" dirty="0" smtClean="0">
                <a:cs typeface="+mj-cs"/>
              </a:rPr>
              <a:t>*</a:t>
            </a:r>
            <a:r>
              <a:rPr lang="en-US" sz="3600" dirty="0" smtClean="0">
                <a:cs typeface="+mj-cs"/>
              </a:rPr>
              <a:t> </a:t>
            </a:r>
            <a:r>
              <a:rPr lang="en-US" sz="2600" i="1" dirty="0" smtClean="0">
                <a:cs typeface="+mj-cs"/>
              </a:rPr>
              <a:t>(Shifts Behavioral Condition Costs to General Medical Benefits)</a:t>
            </a:r>
            <a:endParaRPr lang="en-US" sz="3600" dirty="0" smtClean="0">
              <a:cs typeface="+mj-cs"/>
            </a:endParaRPr>
          </a:p>
        </p:txBody>
      </p:sp>
      <p:graphicFrame>
        <p:nvGraphicFramePr>
          <p:cNvPr id="899075" name="Group 3"/>
          <p:cNvGraphicFramePr>
            <a:graphicFrameLocks noGrp="1"/>
          </p:cNvGraphicFramePr>
          <p:nvPr>
            <p:extLst>
              <p:ext uri="{D42A27DB-BD31-4B8C-83A1-F6EECF244321}">
                <p14:modId xmlns:p14="http://schemas.microsoft.com/office/powerpoint/2010/main" val="3558051567"/>
              </p:ext>
            </p:extLst>
          </p:nvPr>
        </p:nvGraphicFramePr>
        <p:xfrm>
          <a:off x="457200" y="1905000"/>
          <a:ext cx="8382000" cy="3383280"/>
        </p:xfrm>
        <a:graphic>
          <a:graphicData uri="http://schemas.openxmlformats.org/drawingml/2006/table">
            <a:tbl>
              <a:tblPr/>
              <a:tblGrid>
                <a:gridCol w="2614613"/>
                <a:gridCol w="2705100"/>
                <a:gridCol w="3062287"/>
              </a:tblGrid>
              <a:tr h="7366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600" b="0" i="0" u="none" strike="noStrike" cap="none" normalizeH="0" baseline="0" dirty="0">
                          <a:ln>
                            <a:noFill/>
                          </a:ln>
                          <a:solidFill>
                            <a:schemeClr val="tx1"/>
                          </a:solidFill>
                          <a:effectLst/>
                          <a:latin typeface="+mn-lt"/>
                          <a:ea typeface="ＭＳ Ｐゴシック" charset="0"/>
                        </a:rPr>
                        <a:t>Introduced Behavioral Health Management Practices</a:t>
                      </a:r>
                      <a:endParaRPr kumimoji="0" lang="en-US" sz="2000" b="0" i="0" u="none" strike="noStrike" cap="none" normalizeH="0" baseline="0" dirty="0">
                        <a:ln>
                          <a:noFill/>
                        </a:ln>
                        <a:solidFill>
                          <a:schemeClr val="tx1"/>
                        </a:solidFill>
                        <a:effectLst/>
                        <a:latin typeface="+mn-lt"/>
                        <a:ea typeface="ＭＳ Ｐゴシック"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600" b="0" i="0" u="none" strike="noStrike" cap="none" normalizeH="0" baseline="0" dirty="0" smtClean="0">
                          <a:ln>
                            <a:noFill/>
                          </a:ln>
                          <a:solidFill>
                            <a:schemeClr val="tx1"/>
                          </a:solidFill>
                          <a:effectLst/>
                          <a:latin typeface="+mn-lt"/>
                          <a:ea typeface="ＭＳ Ｐゴシック" charset="0"/>
                        </a:rPr>
                        <a:t>Behavioral Condition </a:t>
                      </a:r>
                      <a:r>
                        <a:rPr kumimoji="0" lang="en-US" sz="1600" b="0" i="0" u="none" strike="noStrike" cap="none" normalizeH="0" baseline="0" dirty="0">
                          <a:ln>
                            <a:noFill/>
                          </a:ln>
                          <a:solidFill>
                            <a:schemeClr val="tx1"/>
                          </a:solidFill>
                          <a:effectLst/>
                          <a:latin typeface="+mn-lt"/>
                          <a:ea typeface="ＭＳ Ｐゴシック" charset="0"/>
                        </a:rPr>
                        <a:t>Service Users</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600" b="0" i="0" u="none" strike="noStrike" cap="none" normalizeH="0" baseline="0" dirty="0">
                          <a:ln>
                            <a:noFill/>
                          </a:ln>
                          <a:solidFill>
                            <a:schemeClr val="tx1"/>
                          </a:solidFill>
                          <a:effectLst/>
                          <a:latin typeface="+mn-lt"/>
                          <a:ea typeface="ＭＳ Ｐゴシック" charset="0"/>
                        </a:rPr>
                        <a:t>(Test Group)</a:t>
                      </a:r>
                      <a:endParaRPr kumimoji="0" lang="en-US" sz="2000" b="0" i="0" u="none" strike="noStrike" cap="none" normalizeH="0" baseline="0" dirty="0">
                        <a:ln>
                          <a:noFill/>
                        </a:ln>
                        <a:solidFill>
                          <a:schemeClr val="tx1"/>
                        </a:solidFill>
                        <a:effectLst/>
                        <a:latin typeface="+mn-lt"/>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600" b="0" i="0" u="none" strike="noStrike" cap="none" normalizeH="0" baseline="0" dirty="0">
                          <a:ln>
                            <a:noFill/>
                          </a:ln>
                          <a:solidFill>
                            <a:schemeClr val="tx1"/>
                          </a:solidFill>
                          <a:effectLst/>
                          <a:latin typeface="+mn-lt"/>
                          <a:ea typeface="ＭＳ Ｐゴシック" charset="0"/>
                        </a:rPr>
                        <a:t>Non</a:t>
                      </a:r>
                      <a:r>
                        <a:rPr kumimoji="0" lang="en-US" sz="1600" b="0" i="0" u="none" strike="noStrike" cap="none" normalizeH="0" baseline="0" dirty="0" smtClean="0">
                          <a:ln>
                            <a:noFill/>
                          </a:ln>
                          <a:solidFill>
                            <a:schemeClr val="tx1"/>
                          </a:solidFill>
                          <a:effectLst/>
                          <a:latin typeface="+mn-lt"/>
                          <a:ea typeface="ＭＳ Ｐゴシック" charset="0"/>
                        </a:rPr>
                        <a:t>-Behavioral Condition </a:t>
                      </a:r>
                      <a:r>
                        <a:rPr kumimoji="0" lang="en-US" sz="1600" b="0" i="0" u="none" strike="noStrike" cap="none" normalizeH="0" baseline="0" dirty="0">
                          <a:ln>
                            <a:noFill/>
                          </a:ln>
                          <a:solidFill>
                            <a:schemeClr val="tx1"/>
                          </a:solidFill>
                          <a:effectLst/>
                          <a:latin typeface="+mn-lt"/>
                          <a:ea typeface="ＭＳ Ｐゴシック" charset="0"/>
                        </a:rPr>
                        <a:t>Service Users</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600" b="0" i="0" u="none" strike="noStrike" cap="none" normalizeH="0" baseline="0" dirty="0">
                          <a:ln>
                            <a:noFill/>
                          </a:ln>
                          <a:solidFill>
                            <a:schemeClr val="accent3">
                              <a:lumMod val="40000"/>
                              <a:lumOff val="60000"/>
                            </a:schemeClr>
                          </a:solidFill>
                          <a:effectLst/>
                          <a:latin typeface="+mn-lt"/>
                          <a:ea typeface="ＭＳ Ｐゴシック" charset="0"/>
                        </a:rPr>
                        <a:t>(</a:t>
                      </a:r>
                      <a:r>
                        <a:rPr kumimoji="0" lang="en-US" sz="1600" b="0" i="0" u="none" strike="noStrike" cap="none" normalizeH="0" baseline="0" dirty="0">
                          <a:ln>
                            <a:noFill/>
                          </a:ln>
                          <a:solidFill>
                            <a:schemeClr val="tx1"/>
                          </a:solidFill>
                          <a:effectLst/>
                          <a:latin typeface="+mn-lt"/>
                          <a:ea typeface="ＭＳ Ｐゴシック" charset="0"/>
                        </a:rPr>
                        <a:t>Control Group)</a:t>
                      </a:r>
                      <a:endParaRPr kumimoji="0" lang="en-US" sz="2000" b="0" i="0" u="none" strike="noStrike" cap="none" normalizeH="0" baseline="0" dirty="0">
                        <a:ln>
                          <a:noFill/>
                        </a:ln>
                        <a:solidFill>
                          <a:schemeClr val="tx1"/>
                        </a:solidFill>
                        <a:effectLst/>
                        <a:latin typeface="+mn-lt"/>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r>
              <a:tr h="6064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BH Expenditures</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Decreased 38%</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($1,912 to $1,192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Non-BH Expenditures</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Increased 36.6%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($2,325 to $3,175)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Increased 1.4%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($1,297 to $1,315)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0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Net Total Cost of Care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rgbClr val="0293E0"/>
                          </a:solidFill>
                          <a:effectLst/>
                          <a:latin typeface="+mn-lt"/>
                          <a:ea typeface="ＭＳ Ｐゴシック" charset="0"/>
                        </a:rPr>
                        <a:t>Increased $130/employee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chemeClr val="tx1"/>
                          </a:solidFill>
                          <a:effectLst/>
                          <a:latin typeface="+mn-lt"/>
                          <a:ea typeface="ＭＳ Ｐゴシック" charset="0"/>
                        </a:rPr>
                        <a:t>($4,241 to $4,369)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Increased $18/employee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($1,297 to $1,315)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08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800" b="0" i="0" u="none" strike="noStrike" cap="none" normalizeH="0" baseline="0">
                          <a:ln>
                            <a:noFill/>
                          </a:ln>
                          <a:solidFill>
                            <a:schemeClr val="tx1"/>
                          </a:solidFill>
                          <a:effectLst/>
                          <a:latin typeface="+mn-lt"/>
                          <a:ea typeface="ＭＳ Ｐゴシック" charset="0"/>
                        </a:rPr>
                        <a:t>Days Absent from Work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rgbClr val="0293E0"/>
                          </a:solidFill>
                          <a:effectLst/>
                          <a:latin typeface="+mn-lt"/>
                          <a:ea typeface="ＭＳ Ｐゴシック" charset="0"/>
                        </a:rPr>
                        <a:t>Increased 21.9%</a:t>
                      </a:r>
                      <a:r>
                        <a:rPr kumimoji="0" lang="en-US" sz="1800" b="0" i="0" u="none" strike="noStrike" cap="none" normalizeH="0" baseline="0" dirty="0">
                          <a:ln>
                            <a:noFill/>
                          </a:ln>
                          <a:solidFill>
                            <a:schemeClr val="tx1"/>
                          </a:solidFill>
                          <a:effectLst/>
                          <a:latin typeface="+mn-lt"/>
                          <a:ea typeface="ＭＳ Ｐゴシック" charset="0"/>
                        </a:rPr>
                        <a:t>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chemeClr val="tx1"/>
                          </a:solidFill>
                          <a:effectLst/>
                          <a:latin typeface="+mn-lt"/>
                          <a:ea typeface="ＭＳ Ｐゴシック" charset="0"/>
                        </a:rPr>
                        <a:t>(6.4 to 8.7)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chemeClr val="tx1"/>
                          </a:solidFill>
                          <a:effectLst/>
                          <a:latin typeface="+mn-lt"/>
                          <a:ea typeface="ＭＳ Ｐゴシック" charset="0"/>
                        </a:rPr>
                        <a:t>Decreased 10.8% </a:t>
                      </a:r>
                    </a:p>
                    <a:p>
                      <a:pPr marL="0" marR="0" lvl="0" indent="0" algn="ctr" defTabSz="914400" rtl="0" eaLnBrk="1" fontAlgn="base" latinLnBrk="0" hangingPunct="1">
                        <a:lnSpc>
                          <a:spcPct val="100000"/>
                        </a:lnSpc>
                        <a:spcBef>
                          <a:spcPct val="0"/>
                        </a:spcBef>
                        <a:spcAft>
                          <a:spcPct val="0"/>
                        </a:spcAft>
                        <a:buClr>
                          <a:schemeClr val="folHlink"/>
                        </a:buClr>
                        <a:buSzPct val="60000"/>
                        <a:buFont typeface="Wingdings" charset="0"/>
                        <a:buNone/>
                        <a:tabLst/>
                      </a:pPr>
                      <a:r>
                        <a:rPr kumimoji="0" lang="en-US" sz="1800" b="0" i="0" u="none" strike="noStrike" cap="none" normalizeH="0" baseline="0" dirty="0">
                          <a:ln>
                            <a:noFill/>
                          </a:ln>
                          <a:solidFill>
                            <a:schemeClr val="tx1"/>
                          </a:solidFill>
                          <a:effectLst/>
                          <a:latin typeface="+mn-lt"/>
                          <a:ea typeface="ＭＳ Ｐゴシック" charset="0"/>
                        </a:rPr>
                        <a:t>(4.0 to 3.6)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99101" name="Text Box 29"/>
          <p:cNvSpPr txBox="1">
            <a:spLocks noChangeArrowheads="1"/>
          </p:cNvSpPr>
          <p:nvPr/>
        </p:nvSpPr>
        <p:spPr bwMode="auto">
          <a:xfrm>
            <a:off x="3886200" y="6324600"/>
            <a:ext cx="382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lnSpc>
                <a:spcPct val="100000"/>
              </a:lnSpc>
              <a:defRPr/>
            </a:pPr>
            <a:fld id="{535C84A4-E7D9-284A-B269-9711874B3E29}" type="slidenum">
              <a:rPr lang="en-US" sz="1400" b="1">
                <a:solidFill>
                  <a:schemeClr val="bg1"/>
                </a:solidFill>
                <a:latin typeface="Frutiger 45 Light" charset="0"/>
                <a:cs typeface="+mn-cs"/>
              </a:rPr>
              <a:pPr algn="l">
                <a:lnSpc>
                  <a:spcPct val="100000"/>
                </a:lnSpc>
                <a:defRPr/>
              </a:pPr>
              <a:t>9</a:t>
            </a:fld>
            <a:endParaRPr lang="en-US" sz="1400" b="1">
              <a:solidFill>
                <a:schemeClr val="bg1"/>
              </a:solidFill>
              <a:latin typeface="Frutiger 45 Light" charset="0"/>
              <a:cs typeface="+mn-cs"/>
            </a:endParaRPr>
          </a:p>
        </p:txBody>
      </p:sp>
      <p:sp>
        <p:nvSpPr>
          <p:cNvPr id="899102" name="Text Box 30"/>
          <p:cNvSpPr txBox="1">
            <a:spLocks noChangeArrowheads="1"/>
          </p:cNvSpPr>
          <p:nvPr/>
        </p:nvSpPr>
        <p:spPr bwMode="auto">
          <a:xfrm>
            <a:off x="304800" y="5715000"/>
            <a:ext cx="35533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lnSpc>
                <a:spcPct val="100000"/>
              </a:lnSpc>
              <a:defRPr/>
            </a:pPr>
            <a:r>
              <a:rPr lang="en-US" sz="1400" dirty="0" err="1">
                <a:cs typeface="+mn-cs"/>
              </a:rPr>
              <a:t>Rosenheck</a:t>
            </a:r>
            <a:r>
              <a:rPr lang="en-US" sz="1400" dirty="0">
                <a:cs typeface="+mn-cs"/>
              </a:rPr>
              <a:t> et </a:t>
            </a:r>
            <a:r>
              <a:rPr lang="en-US" sz="1400" dirty="0" smtClean="0">
                <a:cs typeface="+mn-cs"/>
              </a:rPr>
              <a:t>al, </a:t>
            </a:r>
            <a:r>
              <a:rPr lang="en-US" sz="1400" dirty="0">
                <a:cs typeface="+mn-cs"/>
              </a:rPr>
              <a:t>Health </a:t>
            </a:r>
            <a:r>
              <a:rPr lang="en-US" sz="1400" dirty="0" err="1">
                <a:cs typeface="+mn-cs"/>
              </a:rPr>
              <a:t>Aff</a:t>
            </a:r>
            <a:r>
              <a:rPr lang="en-US" sz="1400" dirty="0">
                <a:cs typeface="+mn-cs"/>
              </a:rPr>
              <a:t> 18:193-203, 1999</a:t>
            </a:r>
          </a:p>
        </p:txBody>
      </p:sp>
      <p:sp>
        <p:nvSpPr>
          <p:cNvPr id="899103" name="Text Box 31"/>
          <p:cNvSpPr txBox="1">
            <a:spLocks noChangeArrowheads="1"/>
          </p:cNvSpPr>
          <p:nvPr/>
        </p:nvSpPr>
        <p:spPr bwMode="auto">
          <a:xfrm>
            <a:off x="4343400" y="5410200"/>
            <a:ext cx="42640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lnSpc>
                <a:spcPct val="100000"/>
              </a:lnSpc>
              <a:defRPr/>
            </a:pPr>
            <a:r>
              <a:rPr lang="en-US" sz="1400" dirty="0">
                <a:cs typeface="+mn-cs"/>
              </a:rPr>
              <a:t>*managed behavioral health organizations (MBHOs)</a:t>
            </a:r>
          </a:p>
        </p:txBody>
      </p:sp>
    </p:spTree>
    <p:extLst>
      <p:ext uri="{BB962C8B-B14F-4D97-AF65-F5344CB8AC3E}">
        <p14:creationId xmlns:p14="http://schemas.microsoft.com/office/powerpoint/2010/main" val="723585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M Logo Template (FNL)">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APM Logo Template (FNL)</Template>
  <TotalTime>1507</TotalTime>
  <Words>1198</Words>
  <Application>Microsoft Macintosh PowerPoint</Application>
  <PresentationFormat>On-screen Show (4:3)</PresentationFormat>
  <Paragraphs>184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APM Logo Template (FNL)</vt:lpstr>
      <vt:lpstr>PowerPoint Presentation</vt:lpstr>
      <vt:lpstr>About the Health and Health Costs of Your Employees</vt:lpstr>
      <vt:lpstr>PowerPoint Presentation</vt:lpstr>
      <vt:lpstr>PowerPoint Presentation</vt:lpstr>
      <vt:lpstr>PowerPoint Presentation</vt:lpstr>
      <vt:lpstr>Behavioral Disorders Add about $3,300/Employee to Medical and Pharmacy Costs  (Based on 120,500 Employees with Commercial Coverage)</vt:lpstr>
      <vt:lpstr>Total Health-Related Costs of Untreated Behavioral Disorders in 100,000 Employees</vt:lpstr>
      <vt:lpstr>PowerPoint Presentation</vt:lpstr>
      <vt:lpstr>Traditional Behavioral Health Management* (Shifts Behavioral Condition Costs to General Medical Benefits)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james.rundell</dc:creator>
  <cp:lastModifiedBy>Roger Kathol</cp:lastModifiedBy>
  <cp:revision>38</cp:revision>
  <dcterms:created xsi:type="dcterms:W3CDTF">2012-12-05T21:02:20Z</dcterms:created>
  <dcterms:modified xsi:type="dcterms:W3CDTF">2013-02-26T13:22:02Z</dcterms:modified>
</cp:coreProperties>
</file>