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2.xml" ContentType="application/vnd.openxmlformats-officedocument.presentationml.comments+xml"/>
  <Override PartName="/ppt/notesSlides/notesSlide6.xml" ContentType="application/vnd.openxmlformats-officedocument.presentationml.notesSlide+xml"/>
  <Override PartName="/ppt/comments/comment3.xml" ContentType="application/vnd.openxmlformats-officedocument.presentationml.comments+xml"/>
  <Override PartName="/ppt/notesSlides/notesSlide7.xml" ContentType="application/vnd.openxmlformats-officedocument.presentationml.notesSlide+xml"/>
  <Override PartName="/ppt/comments/comment4.xml" ContentType="application/vnd.openxmlformats-officedocument.presentationml.comment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5.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2"/>
  </p:notesMasterIdLst>
  <p:handoutMasterIdLst>
    <p:handoutMasterId r:id="rId63"/>
  </p:handoutMasterIdLst>
  <p:sldIdLst>
    <p:sldId id="258" r:id="rId5"/>
    <p:sldId id="259" r:id="rId6"/>
    <p:sldId id="260" r:id="rId7"/>
    <p:sldId id="327" r:id="rId8"/>
    <p:sldId id="261" r:id="rId9"/>
    <p:sldId id="262" r:id="rId10"/>
    <p:sldId id="263" r:id="rId11"/>
    <p:sldId id="265" r:id="rId12"/>
    <p:sldId id="274" r:id="rId13"/>
    <p:sldId id="266" r:id="rId14"/>
    <p:sldId id="334" r:id="rId15"/>
    <p:sldId id="268" r:id="rId16"/>
    <p:sldId id="271" r:id="rId17"/>
    <p:sldId id="273" r:id="rId18"/>
    <p:sldId id="276" r:id="rId19"/>
    <p:sldId id="324" r:id="rId20"/>
    <p:sldId id="355" r:id="rId21"/>
    <p:sldId id="326" r:id="rId22"/>
    <p:sldId id="277" r:id="rId23"/>
    <p:sldId id="333" r:id="rId24"/>
    <p:sldId id="278" r:id="rId25"/>
    <p:sldId id="279" r:id="rId26"/>
    <p:sldId id="280" r:id="rId27"/>
    <p:sldId id="281" r:id="rId28"/>
    <p:sldId id="282" r:id="rId29"/>
    <p:sldId id="283" r:id="rId30"/>
    <p:sldId id="284" r:id="rId31"/>
    <p:sldId id="287" r:id="rId32"/>
    <p:sldId id="288" r:id="rId33"/>
    <p:sldId id="289" r:id="rId34"/>
    <p:sldId id="290" r:id="rId35"/>
    <p:sldId id="291" r:id="rId36"/>
    <p:sldId id="295" r:id="rId37"/>
    <p:sldId id="328" r:id="rId38"/>
    <p:sldId id="329" r:id="rId39"/>
    <p:sldId id="297" r:id="rId40"/>
    <p:sldId id="298" r:id="rId41"/>
    <p:sldId id="300" r:id="rId42"/>
    <p:sldId id="330" r:id="rId43"/>
    <p:sldId id="332" r:id="rId44"/>
    <p:sldId id="301" r:id="rId45"/>
    <p:sldId id="302" r:id="rId46"/>
    <p:sldId id="303" r:id="rId47"/>
    <p:sldId id="304" r:id="rId48"/>
    <p:sldId id="305" r:id="rId49"/>
    <p:sldId id="336" r:id="rId50"/>
    <p:sldId id="337" r:id="rId51"/>
    <p:sldId id="356" r:id="rId52"/>
    <p:sldId id="357" r:id="rId53"/>
    <p:sldId id="358" r:id="rId54"/>
    <p:sldId id="359" r:id="rId55"/>
    <p:sldId id="360" r:id="rId56"/>
    <p:sldId id="361" r:id="rId57"/>
    <p:sldId id="362" r:id="rId58"/>
    <p:sldId id="363" r:id="rId59"/>
    <p:sldId id="364" r:id="rId60"/>
    <p:sldId id="365" r:id="rId6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28" userDrawn="1">
          <p15:clr>
            <a:srgbClr val="A4A3A4"/>
          </p15:clr>
        </p15:guide>
        <p15:guide id="2" pos="3841"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imbrean, Paula" initials="ZP" lastIdx="5" clrIdx="0"/>
  <p:cmAuthor id="1" name="Mallika Lavakumar" initials="" lastIdx="6" clrIdx="1"/>
  <p:cmAuthor id="2" name="Mallika Lavakumar" initials="ML" lastIdx="10"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FFDE"/>
    <a:srgbClr val="81D297"/>
    <a:srgbClr val="177D38"/>
    <a:srgbClr val="66A677"/>
    <a:srgbClr val="105A25"/>
    <a:srgbClr val="38915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80233" autoAdjust="0"/>
  </p:normalViewPr>
  <p:slideViewPr>
    <p:cSldViewPr snapToGrid="0" snapToObjects="1" showGuides="1">
      <p:cViewPr varScale="1">
        <p:scale>
          <a:sx n="101" d="100"/>
          <a:sy n="101" d="100"/>
        </p:scale>
        <p:origin x="1074" y="108"/>
      </p:cViewPr>
      <p:guideLst>
        <p:guide orient="horz" pos="4228"/>
        <p:guide pos="3841"/>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handoutMaster" Target="handoutMasters/handoutMaster1.xml"/><Relationship Id="rId68"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slide" Target="slides/slide57.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commentAuthors" Target="commentAuthor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8-09-10T13:50:07.219" idx="2">
    <p:pos x="10" y="10"/>
    <p:text>My relationship with Oakstone is over a year ago. I have deleted it. I have clarified my relationship with HRSA</p:text>
    <p:extLst>
      <p:ext uri="{C676402C-5697-4E1C-873F-D02D1690AC5C}">
        <p15:threadingInfo xmlns:p15="http://schemas.microsoft.com/office/powerpoint/2012/main" timeZoneBias="24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2" dt="2018-09-10T13:54:12.566" idx="4">
    <p:pos x="10" y="10"/>
    <p:text>Individuals with substance use disorders and mental illness and the mentioned minorities are both, vulneravle populations.</p:text>
    <p:extLst>
      <p:ext uri="{C676402C-5697-4E1C-873F-D02D1690AC5C}">
        <p15:threadingInfo xmlns:p15="http://schemas.microsoft.com/office/powerpoint/2012/main" timeZoneBias="24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2" dt="2018-09-10T13:53:52.161" idx="3">
    <p:pos x="10" y="10"/>
    <p:text>MSM abbreviation included</p:text>
    <p:extLst>
      <p:ext uri="{C676402C-5697-4E1C-873F-D02D1690AC5C}">
        <p15:threadingInfo xmlns:p15="http://schemas.microsoft.com/office/powerpoint/2012/main" timeZoneBias="24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2" dt="2018-09-10T14:04:45.540" idx="5">
    <p:pos x="10" y="10"/>
    <p:text>Specified which population and what year. I also added a few more statistics</p:text>
    <p:extLst>
      <p:ext uri="{C676402C-5697-4E1C-873F-D02D1690AC5C}">
        <p15:threadingInfo xmlns:p15="http://schemas.microsoft.com/office/powerpoint/2012/main" timeZoneBias="24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2" dt="2018-09-10T14:29:14.355" idx="9">
    <p:pos x="10" y="10"/>
    <p:text>I think this slide is worth having since psychiatrists frequently refer to psychological testing</p:text>
    <p:extLst>
      <p:ext uri="{C676402C-5697-4E1C-873F-D02D1690AC5C}">
        <p15:threadingInfo xmlns:p15="http://schemas.microsoft.com/office/powerpoint/2012/main" timeZoneBias="24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80009BD-8F19-0B44-8E85-44C88B02A425}" type="datetimeFigureOut">
              <a:rPr lang="en-US" smtClean="0"/>
              <a:t>3/15/2019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4F5F82E-548B-494F-89A6-3B3ADDAECC67}" type="slidenum">
              <a:rPr lang="en-US" smtClean="0"/>
              <a:t>‹#›</a:t>
            </a:fld>
            <a:endParaRPr lang="en-US"/>
          </a:p>
        </p:txBody>
      </p:sp>
    </p:spTree>
    <p:extLst>
      <p:ext uri="{BB962C8B-B14F-4D97-AF65-F5344CB8AC3E}">
        <p14:creationId xmlns:p14="http://schemas.microsoft.com/office/powerpoint/2010/main" val="177011072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4CD39A-F679-DF43-BBE4-8BF4AC45CCF4}" type="datetimeFigureOut">
              <a:rPr lang="en-US" smtClean="0"/>
              <a:t>3/15/2019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5259CE-35B4-F249-A2D4-2A860B274D7B}" type="slidenum">
              <a:rPr lang="en-US" smtClean="0"/>
              <a:t>‹#›</a:t>
            </a:fld>
            <a:endParaRPr lang="en-US"/>
          </a:p>
        </p:txBody>
      </p:sp>
    </p:spTree>
    <p:extLst>
      <p:ext uri="{BB962C8B-B14F-4D97-AF65-F5344CB8AC3E}">
        <p14:creationId xmlns:p14="http://schemas.microsoft.com/office/powerpoint/2010/main" val="190701226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8" Type="http://schemas.openxmlformats.org/officeDocument/2006/relationships/hyperlink" Target="https://www.ncbi.nlm.nih.gov/pubmed/?term=Cherner%20M%5bAuthor%5d&amp;cauthor=true&amp;cauthor_uid=17914061" TargetMode="External"/><Relationship Id="rId13" Type="http://schemas.openxmlformats.org/officeDocument/2006/relationships/hyperlink" Target="https://www.ncbi.nlm.nih.gov/pubmed/?term=Gisslen%20M%5bAuthor%5d&amp;cauthor=true&amp;cauthor_uid=17914061" TargetMode="External"/><Relationship Id="rId18" Type="http://schemas.openxmlformats.org/officeDocument/2006/relationships/hyperlink" Target="https://www.ncbi.nlm.nih.gov/pubmed/?term=Marra%20CM%5bAuthor%5d&amp;cauthor=true&amp;cauthor_uid=17914061" TargetMode="External"/><Relationship Id="rId26" Type="http://schemas.openxmlformats.org/officeDocument/2006/relationships/hyperlink" Target="https://www.ncbi.nlm.nih.gov/pubmed/?term=Wojna%20VE%5bAuthor%5d&amp;cauthor=true&amp;cauthor_uid=17914061" TargetMode="External"/><Relationship Id="rId3" Type="http://schemas.openxmlformats.org/officeDocument/2006/relationships/hyperlink" Target="https://www.ncbi.nlm.nih.gov/pubmed/?term=Antinori%20A%5bAuthor%5d&amp;cauthor=true&amp;cauthor_uid=17914061" TargetMode="External"/><Relationship Id="rId21" Type="http://schemas.openxmlformats.org/officeDocument/2006/relationships/hyperlink" Target="https://www.ncbi.nlm.nih.gov/pubmed/?term=Price%20RW%5bAuthor%5d&amp;cauthor=true&amp;cauthor_uid=17914061" TargetMode="External"/><Relationship Id="rId7" Type="http://schemas.openxmlformats.org/officeDocument/2006/relationships/hyperlink" Target="https://www.ncbi.nlm.nih.gov/pubmed/?term=Byrd%20DA%5bAuthor%5d&amp;cauthor=true&amp;cauthor_uid=17914061" TargetMode="External"/><Relationship Id="rId12" Type="http://schemas.openxmlformats.org/officeDocument/2006/relationships/hyperlink" Target="https://www.ncbi.nlm.nih.gov/pubmed/?term=Goodkin%20K%5bAuthor%5d&amp;cauthor=true&amp;cauthor_uid=17914061" TargetMode="External"/><Relationship Id="rId17" Type="http://schemas.openxmlformats.org/officeDocument/2006/relationships/hyperlink" Target="https://www.ncbi.nlm.nih.gov/pubmed/?term=Marder%20K%5bAuthor%5d&amp;cauthor=true&amp;cauthor_uid=17914061" TargetMode="External"/><Relationship Id="rId25" Type="http://schemas.openxmlformats.org/officeDocument/2006/relationships/hyperlink" Target="https://www.ncbi.nlm.nih.gov/pubmed/?term=Valcour%20V%5bAuthor%5d&amp;cauthor=true&amp;cauthor_uid=17914061" TargetMode="External"/><Relationship Id="rId2" Type="http://schemas.openxmlformats.org/officeDocument/2006/relationships/slide" Target="../slides/slide22.xml"/><Relationship Id="rId16" Type="http://schemas.openxmlformats.org/officeDocument/2006/relationships/hyperlink" Target="https://www.ncbi.nlm.nih.gov/pubmed/?term=Joseph%20J%5bAuthor%5d&amp;cauthor=true&amp;cauthor_uid=17914061" TargetMode="External"/><Relationship Id="rId20" Type="http://schemas.openxmlformats.org/officeDocument/2006/relationships/hyperlink" Target="https://www.ncbi.nlm.nih.gov/pubmed/?term=Nunn%20M%5bAuthor%5d&amp;cauthor=true&amp;cauthor_uid=17914061" TargetMode="External"/><Relationship Id="rId1" Type="http://schemas.openxmlformats.org/officeDocument/2006/relationships/notesMaster" Target="../notesMasters/notesMaster1.xml"/><Relationship Id="rId6" Type="http://schemas.openxmlformats.org/officeDocument/2006/relationships/hyperlink" Target="https://www.ncbi.nlm.nih.gov/pubmed/?term=Brew%20BJ%5bAuthor%5d&amp;cauthor=true&amp;cauthor_uid=17914061" TargetMode="External"/><Relationship Id="rId11" Type="http://schemas.openxmlformats.org/officeDocument/2006/relationships/hyperlink" Target="https://www.ncbi.nlm.nih.gov/pubmed/?term=Epstein%20LG%5bAuthor%5d&amp;cauthor=true&amp;cauthor_uid=17914061" TargetMode="External"/><Relationship Id="rId24" Type="http://schemas.openxmlformats.org/officeDocument/2006/relationships/hyperlink" Target="https://www.ncbi.nlm.nih.gov/pubmed/?term=Sacktor%20N%5bAuthor%5d&amp;cauthor=true&amp;cauthor_uid=17914061" TargetMode="External"/><Relationship Id="rId5" Type="http://schemas.openxmlformats.org/officeDocument/2006/relationships/hyperlink" Target="https://www.ncbi.nlm.nih.gov/pubmed/?term=Becker%20JT%5bAuthor%5d&amp;cauthor=true&amp;cauthor_uid=17914061" TargetMode="External"/><Relationship Id="rId15" Type="http://schemas.openxmlformats.org/officeDocument/2006/relationships/hyperlink" Target="https://www.ncbi.nlm.nih.gov/pubmed/?term=Heaton%20RK%5bAuthor%5d&amp;cauthor=true&amp;cauthor_uid=17914061" TargetMode="External"/><Relationship Id="rId23" Type="http://schemas.openxmlformats.org/officeDocument/2006/relationships/hyperlink" Target="https://www.ncbi.nlm.nih.gov/pubmed/?term=Robertson%20KR%5bAuthor%5d&amp;cauthor=true&amp;cauthor_uid=17914061" TargetMode="External"/><Relationship Id="rId10" Type="http://schemas.openxmlformats.org/officeDocument/2006/relationships/hyperlink" Target="https://www.ncbi.nlm.nih.gov/pubmed/?term=Cinque%20P%5bAuthor%5d&amp;cauthor=true&amp;cauthor_uid=17914061" TargetMode="External"/><Relationship Id="rId19" Type="http://schemas.openxmlformats.org/officeDocument/2006/relationships/hyperlink" Target="https://www.ncbi.nlm.nih.gov/pubmed/?term=McArthur%20JC%5bAuthor%5d&amp;cauthor=true&amp;cauthor_uid=17914061" TargetMode="External"/><Relationship Id="rId4" Type="http://schemas.openxmlformats.org/officeDocument/2006/relationships/hyperlink" Target="https://www.ncbi.nlm.nih.gov/pubmed/?term=Arendt%20G%5bAuthor%5d&amp;cauthor=true&amp;cauthor_uid=17914061" TargetMode="External"/><Relationship Id="rId9" Type="http://schemas.openxmlformats.org/officeDocument/2006/relationships/hyperlink" Target="https://www.ncbi.nlm.nih.gov/pubmed/?term=Clifford%20DB%5bAuthor%5d&amp;cauthor=true&amp;cauthor_uid=17914061" TargetMode="External"/><Relationship Id="rId14" Type="http://schemas.openxmlformats.org/officeDocument/2006/relationships/hyperlink" Target="https://www.ncbi.nlm.nih.gov/pubmed/?term=Grant%20I%5bAuthor%5d&amp;cauthor=true&amp;cauthor_uid=17914061" TargetMode="External"/><Relationship Id="rId22" Type="http://schemas.openxmlformats.org/officeDocument/2006/relationships/hyperlink" Target="https://www.ncbi.nlm.nih.gov/pubmed/?term=Pulliam%20L%5bAuthor%5d&amp;cauthor=true&amp;cauthor_uid=17914061" TargetMode="Externa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8" Type="http://schemas.openxmlformats.org/officeDocument/2006/relationships/hyperlink" Target="https://www.ncbi.nlm.nih.gov/pubmed/?term=Bacon%20J%5bAuthor%5d&amp;cauthor=true&amp;cauthor_uid=27802346" TargetMode="External"/><Relationship Id="rId3" Type="http://schemas.openxmlformats.org/officeDocument/2006/relationships/hyperlink" Target="https://www.ncbi.nlm.nih.gov/pubmed/?term=Choi%20SK%5bAuthor%5d&amp;cauthor=true&amp;cauthor_uid=27802346" TargetMode="External"/><Relationship Id="rId7" Type="http://schemas.openxmlformats.org/officeDocument/2006/relationships/hyperlink" Target="https://www.ncbi.nlm.nih.gov/pubmed/?term=Gardner%20S%5bAuthor%5d&amp;cauthor=true&amp;cauthor_uid=27802346" TargetMode="External"/><Relationship Id="rId2" Type="http://schemas.openxmlformats.org/officeDocument/2006/relationships/slide" Target="../slides/slide28.xml"/><Relationship Id="rId1" Type="http://schemas.openxmlformats.org/officeDocument/2006/relationships/notesMaster" Target="../notesMasters/notesMaster1.xml"/><Relationship Id="rId6" Type="http://schemas.openxmlformats.org/officeDocument/2006/relationships/hyperlink" Target="https://www.ncbi.nlm.nih.gov/pubmed/?term=Collins%20EJ%5bAuthor%5d&amp;cauthor=true&amp;cauthor_uid=27802346" TargetMode="External"/><Relationship Id="rId5" Type="http://schemas.openxmlformats.org/officeDocument/2006/relationships/hyperlink" Target="https://www.ncbi.nlm.nih.gov/pubmed/?term=Cairney%20J%5bAuthor%5d&amp;cauthor=true&amp;cauthor_uid=27802346" TargetMode="External"/><Relationship Id="rId4" Type="http://schemas.openxmlformats.org/officeDocument/2006/relationships/hyperlink" Target="https://www.ncbi.nlm.nih.gov/pubmed/?term=Boyle%20E%5bAuthor%5d&amp;cauthor=true&amp;cauthor_uid=27802346" TargetMode="External"/><Relationship Id="rId9" Type="http://schemas.openxmlformats.org/officeDocument/2006/relationships/hyperlink" Target="https://www.ncbi.nlm.nih.gov/pubmed/?term=Rourke%20SB%5bAuthor%5d&amp;cauthor=true&amp;cauthor_uid=27802346" TargetMode="Externa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8" Type="http://schemas.openxmlformats.org/officeDocument/2006/relationships/hyperlink" Target="https://www.ncbi.nlm.nih.gov/pubmed/?term=Paul%20R%5bAuthor%5d&amp;cauthor=true&amp;cauthor_uid=28127989" TargetMode="External"/><Relationship Id="rId13" Type="http://schemas.openxmlformats.org/officeDocument/2006/relationships/hyperlink" Target="http://www.ncbi.nlm.nih.gov/pubmed?term=Hamburger%20ME%5bAuthor%5d&amp;cauthor=true&amp;cauthor_uid=11255423" TargetMode="External"/><Relationship Id="rId18" Type="http://schemas.openxmlformats.org/officeDocument/2006/relationships/hyperlink" Target="http://www.ncbi.nlm.nih.gov/pubmed?term=Moore%20J%5bAuthor%5d&amp;cauthor=true&amp;cauthor_uid=11255423" TargetMode="External"/><Relationship Id="rId26" Type="http://schemas.openxmlformats.org/officeDocument/2006/relationships/hyperlink" Target="https://www.ncbi.nlm.nih.gov/pubmed/?term=Cai%20J%5bAuthor%5d&amp;cauthor=true&amp;cauthor_uid=10367622" TargetMode="External"/><Relationship Id="rId3" Type="http://schemas.openxmlformats.org/officeDocument/2006/relationships/hyperlink" Target="https://www.ncbi.nlm.nih.gov/pubmed/?term=Milanini%20B%5bAuthor%5d&amp;cauthor=true&amp;cauthor_uid=28127989" TargetMode="External"/><Relationship Id="rId21" Type="http://schemas.openxmlformats.org/officeDocument/2006/relationships/hyperlink" Target="https://www.ncbi.nlm.nih.gov/pubmed/?term=Jackson%20ED%5bAuthor%5d&amp;cauthor=true&amp;cauthor_uid=10367622" TargetMode="External"/><Relationship Id="rId7" Type="http://schemas.openxmlformats.org/officeDocument/2006/relationships/hyperlink" Target="https://www.ncbi.nlm.nih.gov/pubmed/?term=Wendelken%20L%5bAuthor%5d&amp;cauthor=true&amp;cauthor_uid=28127989" TargetMode="External"/><Relationship Id="rId12" Type="http://schemas.openxmlformats.org/officeDocument/2006/relationships/hyperlink" Target="http://www.ncbi.nlm.nih.gov/pubmed?term=Ickovics%20JR%5bAuthor%5d&amp;cauthor=true&amp;cauthor_uid=11255423" TargetMode="External"/><Relationship Id="rId17" Type="http://schemas.openxmlformats.org/officeDocument/2006/relationships/hyperlink" Target="http://www.ncbi.nlm.nih.gov/pubmed?term=Boland%20RJ%5bAuthor%5d&amp;cauthor=true&amp;cauthor_uid=11255423" TargetMode="External"/><Relationship Id="rId25" Type="http://schemas.openxmlformats.org/officeDocument/2006/relationships/hyperlink" Target="https://www.ncbi.nlm.nih.gov/pubmed/?term=Perkins%20DO%5bAuthor%5d&amp;cauthor=true&amp;cauthor_uid=10367622" TargetMode="External"/><Relationship Id="rId2" Type="http://schemas.openxmlformats.org/officeDocument/2006/relationships/slide" Target="../slides/slide30.xml"/><Relationship Id="rId16" Type="http://schemas.openxmlformats.org/officeDocument/2006/relationships/hyperlink" Target="http://www.ncbi.nlm.nih.gov/pubmed?term=Schuman%20P%5bAuthor%5d&amp;cauthor=true&amp;cauthor_uid=11255423" TargetMode="External"/><Relationship Id="rId20" Type="http://schemas.openxmlformats.org/officeDocument/2006/relationships/hyperlink" Target="https://www.ncbi.nlm.nih.gov/pubmed/?term=Leserman%20J%5bAuthor%5d&amp;cauthor=true&amp;cauthor_uid=10367622" TargetMode="External"/><Relationship Id="rId29" Type="http://schemas.openxmlformats.org/officeDocument/2006/relationships/hyperlink" Target="https://www.ncbi.nlm.nih.gov/pubmed/?term=Millar%20BM%5bAuthor%5d&amp;cauthor=true&amp;cauthor_uid=27864625" TargetMode="External"/><Relationship Id="rId1" Type="http://schemas.openxmlformats.org/officeDocument/2006/relationships/notesMaster" Target="../notesMasters/notesMaster1.xml"/><Relationship Id="rId6" Type="http://schemas.openxmlformats.org/officeDocument/2006/relationships/hyperlink" Target="https://www.ncbi.nlm.nih.gov/pubmed/?term=Esmaeili-Firidouni%20P%5bAuthor%5d&amp;cauthor=true&amp;cauthor_uid=28127989" TargetMode="External"/><Relationship Id="rId11" Type="http://schemas.openxmlformats.org/officeDocument/2006/relationships/hyperlink" Target="https://www.ncbi.nlm.nih.gov/pubmed/?term=Valcour%20V%5bAuthor%5d&amp;cauthor=true&amp;cauthor_uid=28127989" TargetMode="External"/><Relationship Id="rId24" Type="http://schemas.openxmlformats.org/officeDocument/2006/relationships/hyperlink" Target="https://www.ncbi.nlm.nih.gov/pubmed/?term=Silva%20SG%5bAuthor%5d&amp;cauthor=true&amp;cauthor_uid=10367622" TargetMode="External"/><Relationship Id="rId5" Type="http://schemas.openxmlformats.org/officeDocument/2006/relationships/hyperlink" Target="https://www.ncbi.nlm.nih.gov/pubmed/?term=Perkovich%20B%5bAuthor%5d&amp;cauthor=true&amp;cauthor_uid=28127989" TargetMode="External"/><Relationship Id="rId15" Type="http://schemas.openxmlformats.org/officeDocument/2006/relationships/hyperlink" Target="http://www.ncbi.nlm.nih.gov/pubmed?term=Schoenbaum%20EE%5bAuthor%5d&amp;cauthor=true&amp;cauthor_uid=11255423" TargetMode="External"/><Relationship Id="rId23" Type="http://schemas.openxmlformats.org/officeDocument/2006/relationships/hyperlink" Target="https://www.ncbi.nlm.nih.gov/pubmed/?term=Golden%20RN%5bAuthor%5d&amp;cauthor=true&amp;cauthor_uid=10367622" TargetMode="External"/><Relationship Id="rId28" Type="http://schemas.openxmlformats.org/officeDocument/2006/relationships/hyperlink" Target="https://www.ncbi.nlm.nih.gov/pubmed/?term=Evans%20DL%5bAuthor%5d&amp;cauthor=true&amp;cauthor_uid=10367622" TargetMode="External"/><Relationship Id="rId10" Type="http://schemas.openxmlformats.org/officeDocument/2006/relationships/hyperlink" Target="https://www.ncbi.nlm.nih.gov/pubmed/?term=Ketelle%20R%5bAuthor%5d&amp;cauthor=true&amp;cauthor_uid=28127989" TargetMode="External"/><Relationship Id="rId19" Type="http://schemas.openxmlformats.org/officeDocument/2006/relationships/hyperlink" Target="http://www.ncbi.nlm.nih.gov/pubmed?term=HIV%20Epidemiology%20Research%20Study%20Group%5bCorporate%20Author%5d" TargetMode="External"/><Relationship Id="rId31" Type="http://schemas.openxmlformats.org/officeDocument/2006/relationships/hyperlink" Target="https://www.ncbi.nlm.nih.gov/pubmed/?term=Gurung%20S%5bAuthor%5d&amp;cauthor=true&amp;cauthor_uid=27864625" TargetMode="External"/><Relationship Id="rId4" Type="http://schemas.openxmlformats.org/officeDocument/2006/relationships/hyperlink" Target="https://www.ncbi.nlm.nih.gov/pubmed/?term=Catella%20S%5bAuthor%5d&amp;cauthor=true&amp;cauthor_uid=28127989" TargetMode="External"/><Relationship Id="rId9" Type="http://schemas.openxmlformats.org/officeDocument/2006/relationships/hyperlink" Target="https://www.ncbi.nlm.nih.gov/pubmed/?term=Greene%20M%5bAuthor%5d&amp;cauthor=true&amp;cauthor_uid=28127989" TargetMode="External"/><Relationship Id="rId14" Type="http://schemas.openxmlformats.org/officeDocument/2006/relationships/hyperlink" Target="http://www.ncbi.nlm.nih.gov/pubmed?term=Vlahov%20D%5bAuthor%5d&amp;cauthor=true&amp;cauthor_uid=11255423" TargetMode="External"/><Relationship Id="rId22" Type="http://schemas.openxmlformats.org/officeDocument/2006/relationships/hyperlink" Target="https://www.ncbi.nlm.nih.gov/pubmed/?term=Petitto%20JM%5bAuthor%5d&amp;cauthor=true&amp;cauthor_uid=10367622" TargetMode="External"/><Relationship Id="rId27" Type="http://schemas.openxmlformats.org/officeDocument/2006/relationships/hyperlink" Target="https://www.ncbi.nlm.nih.gov/pubmed/?term=Folds%20JD%5bAuthor%5d&amp;cauthor=true&amp;cauthor_uid=10367622" TargetMode="External"/><Relationship Id="rId30" Type="http://schemas.openxmlformats.org/officeDocument/2006/relationships/hyperlink" Target="https://www.ncbi.nlm.nih.gov/pubmed/?term=Starks%20TJ%5bAuthor%5d&amp;cauthor=true&amp;cauthor_uid=27864625" TargetMode="Externa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8" Type="http://schemas.openxmlformats.org/officeDocument/2006/relationships/hyperlink" Target="https://www.ncbi.nlm.nih.gov/pubmed/?term=Pyne%20JM%5bAuthor%5d&amp;cauthor=true&amp;cauthor_uid=21220657" TargetMode="External"/><Relationship Id="rId13" Type="http://schemas.openxmlformats.org/officeDocument/2006/relationships/hyperlink" Target="https://www.ncbi.nlm.nih.gov/pubmed/?term=Kilbourne%20AM%5bAuthor%5d&amp;cauthor=true&amp;cauthor_uid=21220657" TargetMode="External"/><Relationship Id="rId18" Type="http://schemas.openxmlformats.org/officeDocument/2006/relationships/hyperlink" Target="https://www.ncbi.nlm.nih.gov/pubmed/?term=Bottonari%20KA%5bAuthor%5d&amp;cauthor=true&amp;cauthor_uid=21220657" TargetMode="External"/><Relationship Id="rId26" Type="http://schemas.openxmlformats.org/officeDocument/2006/relationships/hyperlink" Target="https://www.ncbi.nlm.nih.gov/pubmed/?term=Mugavero%20MJ%5bAuthor%5d&amp;cauthor=true&amp;cauthor_uid=26134881" TargetMode="External"/><Relationship Id="rId3" Type="http://schemas.openxmlformats.org/officeDocument/2006/relationships/hyperlink" Target="https://www.ncbi.nlm.nih.gov/pubmed/?term=Primeau%20MM%5bAuthor%5d&amp;cauthor=true&amp;cauthor_uid=23380671" TargetMode="External"/><Relationship Id="rId21" Type="http://schemas.openxmlformats.org/officeDocument/2006/relationships/hyperlink" Target="https://www.ncbi.nlm.nih.gov/pubmed/?term=Pence%20BW%5bAuthor%5d&amp;cauthor=true&amp;cauthor_uid=26134881" TargetMode="External"/><Relationship Id="rId7" Type="http://schemas.openxmlformats.org/officeDocument/2006/relationships/hyperlink" Target="https://www.ncbi.nlm.nih.gov/pubmed/?term=Illa%20L%5bAuthor%5d&amp;cauthor=true&amp;cauthor_uid=23380671" TargetMode="External"/><Relationship Id="rId12" Type="http://schemas.openxmlformats.org/officeDocument/2006/relationships/hyperlink" Target="https://www.ncbi.nlm.nih.gov/pubmed/?term=Atkinson%20JH%5bAuthor%5d&amp;cauthor=true&amp;cauthor_uid=21220657" TargetMode="External"/><Relationship Id="rId17" Type="http://schemas.openxmlformats.org/officeDocument/2006/relationships/hyperlink" Target="https://www.ncbi.nlm.nih.gov/pubmed/?term=Monson%20T%5bAuthor%5d&amp;cauthor=true&amp;cauthor_uid=21220657" TargetMode="External"/><Relationship Id="rId25" Type="http://schemas.openxmlformats.org/officeDocument/2006/relationships/hyperlink" Target="https://www.ncbi.nlm.nih.gov/pubmed/?term=Heine%20AD%5bAuthor%5d&amp;cauthor=true&amp;cauthor_uid=26134881" TargetMode="External"/><Relationship Id="rId33" Type="http://schemas.openxmlformats.org/officeDocument/2006/relationships/hyperlink" Target="https://www.ncbi.nlm.nih.gov/pubmed/?term=Quinlivan%20EB%5bAuthor%5d&amp;cauthor=true&amp;cauthor_uid=26134881" TargetMode="External"/><Relationship Id="rId2" Type="http://schemas.openxmlformats.org/officeDocument/2006/relationships/slide" Target="../slides/slide32.xml"/><Relationship Id="rId16" Type="http://schemas.openxmlformats.org/officeDocument/2006/relationships/hyperlink" Target="https://www.ncbi.nlm.nih.gov/pubmed/?term=Rodriguez-Barradas%20MC%5bAuthor%5d&amp;cauthor=true&amp;cauthor_uid=21220657" TargetMode="External"/><Relationship Id="rId20" Type="http://schemas.openxmlformats.org/officeDocument/2006/relationships/hyperlink" Target="https://www.ncbi.nlm.nih.gov/pubmed/?term=Gifford%20AL%5bAuthor%5d&amp;cauthor=true&amp;cauthor_uid=21220657" TargetMode="External"/><Relationship Id="rId29" Type="http://schemas.openxmlformats.org/officeDocument/2006/relationships/hyperlink" Target="https://www.ncbi.nlm.nih.gov/pubmed/?term=Willig%20JH%5bAuthor%5d&amp;cauthor=true&amp;cauthor_uid=26134881" TargetMode="External"/><Relationship Id="rId1" Type="http://schemas.openxmlformats.org/officeDocument/2006/relationships/notesMaster" Target="../notesMasters/notesMaster1.xml"/><Relationship Id="rId6" Type="http://schemas.openxmlformats.org/officeDocument/2006/relationships/hyperlink" Target="https://www.ncbi.nlm.nih.gov/pubmed/?term=St%20Jean%20G%5bAuthor%5d&amp;cauthor=true&amp;cauthor_uid=23380671" TargetMode="External"/><Relationship Id="rId11" Type="http://schemas.openxmlformats.org/officeDocument/2006/relationships/hyperlink" Target="https://www.ncbi.nlm.nih.gov/pubmed/?term=Tripathi%20S%5bAuthor%5d&amp;cauthor=true&amp;cauthor_uid=21220657" TargetMode="External"/><Relationship Id="rId24" Type="http://schemas.openxmlformats.org/officeDocument/2006/relationships/hyperlink" Target="https://www.ncbi.nlm.nih.gov/pubmed/?term=Thielman%20NM%5bAuthor%5d&amp;cauthor=true&amp;cauthor_uid=26134881" TargetMode="External"/><Relationship Id="rId32" Type="http://schemas.openxmlformats.org/officeDocument/2006/relationships/hyperlink" Target="https://www.ncbi.nlm.nih.gov/pubmed/?term=Turner%20EL%5bAuthor%5d&amp;cauthor=true&amp;cauthor_uid=26134881" TargetMode="External"/><Relationship Id="rId5" Type="http://schemas.openxmlformats.org/officeDocument/2006/relationships/hyperlink" Target="https://www.ncbi.nlm.nih.gov/pubmed/?term=Musselman%20D%5bAuthor%5d&amp;cauthor=true&amp;cauthor_uid=23380671" TargetMode="External"/><Relationship Id="rId15" Type="http://schemas.openxmlformats.org/officeDocument/2006/relationships/hyperlink" Target="https://www.ncbi.nlm.nih.gov/pubmed/?term=Rimland%20D%5bAuthor%5d&amp;cauthor=true&amp;cauthor_uid=21220657" TargetMode="External"/><Relationship Id="rId23" Type="http://schemas.openxmlformats.org/officeDocument/2006/relationships/hyperlink" Target="https://www.ncbi.nlm.nih.gov/pubmed/?term=Adams%20JL%5bAuthor%5d&amp;cauthor=true&amp;cauthor_uid=26134881" TargetMode="External"/><Relationship Id="rId28" Type="http://schemas.openxmlformats.org/officeDocument/2006/relationships/hyperlink" Target="https://www.ncbi.nlm.nih.gov/pubmed/?term=Raper%20JL%5bAuthor%5d&amp;cauthor=true&amp;cauthor_uid=26134881" TargetMode="External"/><Relationship Id="rId10" Type="http://schemas.openxmlformats.org/officeDocument/2006/relationships/hyperlink" Target="https://www.ncbi.nlm.nih.gov/pubmed/?term=Curran%20GM%5bAuthor%5d&amp;cauthor=true&amp;cauthor_uid=21220657" TargetMode="External"/><Relationship Id="rId19" Type="http://schemas.openxmlformats.org/officeDocument/2006/relationships/hyperlink" Target="https://www.ncbi.nlm.nih.gov/pubmed/?term=Asch%20SM%5bAuthor%5d&amp;cauthor=true&amp;cauthor_uid=21220657" TargetMode="External"/><Relationship Id="rId31" Type="http://schemas.openxmlformats.org/officeDocument/2006/relationships/hyperlink" Target="https://www.ncbi.nlm.nih.gov/pubmed/?term=Ogle%20M%5bAuthor%5d&amp;cauthor=true&amp;cauthor_uid=26134881" TargetMode="External"/><Relationship Id="rId4" Type="http://schemas.openxmlformats.org/officeDocument/2006/relationships/hyperlink" Target="https://www.ncbi.nlm.nih.gov/pubmed/?term=Avellaneda%20V%5bAuthor%5d&amp;cauthor=true&amp;cauthor_uid=23380671" TargetMode="External"/><Relationship Id="rId9" Type="http://schemas.openxmlformats.org/officeDocument/2006/relationships/hyperlink" Target="https://www.ncbi.nlm.nih.gov/pubmed/?term=Fortney%20JC%5bAuthor%5d&amp;cauthor=true&amp;cauthor_uid=21220657" TargetMode="External"/><Relationship Id="rId14" Type="http://schemas.openxmlformats.org/officeDocument/2006/relationships/hyperlink" Target="https://www.ncbi.nlm.nih.gov/pubmed/?term=Hagedorn%20HJ%5bAuthor%5d&amp;cauthor=true&amp;cauthor_uid=21220657" TargetMode="External"/><Relationship Id="rId22" Type="http://schemas.openxmlformats.org/officeDocument/2006/relationships/hyperlink" Target="https://www.ncbi.nlm.nih.gov/pubmed/?term=Gaynes%20BN%5bAuthor%5d&amp;cauthor=true&amp;cauthor_uid=26134881" TargetMode="External"/><Relationship Id="rId27" Type="http://schemas.openxmlformats.org/officeDocument/2006/relationships/hyperlink" Target="https://www.ncbi.nlm.nih.gov/pubmed/?term=McGuinness%20T%5bAuthor%5d&amp;cauthor=true&amp;cauthor_uid=26134881" TargetMode="External"/><Relationship Id="rId30" Type="http://schemas.openxmlformats.org/officeDocument/2006/relationships/hyperlink" Target="https://www.ncbi.nlm.nih.gov/pubmed/?term=Shirey%20KG%5bAuthor%5d&amp;cauthor=true&amp;cauthor_uid=26134881" TargetMode="External"/></Relationships>
</file>

<file path=ppt/notesSlides/_rels/notesSlide28.xml.rels><?xml version="1.0" encoding="UTF-8" standalone="yes"?>
<Relationships xmlns="http://schemas.openxmlformats.org/package/2006/relationships"><Relationship Id="rId8" Type="http://schemas.openxmlformats.org/officeDocument/2006/relationships/hyperlink" Target="https://www.ncbi.nlm.nih.gov/pubmed/?term=Stein%20MD%5bAuthor%5d&amp;cauthor=true&amp;cauthor_uid=27658881" TargetMode="External"/><Relationship Id="rId13" Type="http://schemas.openxmlformats.org/officeDocument/2006/relationships/hyperlink" Target="https://www.ncbi.nlm.nih.gov/pubmed/?term=Herman%20DS%5bAuthor%5d&amp;cauthor=true&amp;cauthor_uid=27658881" TargetMode="External"/><Relationship Id="rId18" Type="http://schemas.openxmlformats.org/officeDocument/2006/relationships/hyperlink" Target="https://www.ncbi.nlm.nih.gov/pubmed/?term=Bullis%20JR%5bAuthor%5d&amp;cauthor=true&amp;cauthor_uid=22545737" TargetMode="External"/><Relationship Id="rId26" Type="http://schemas.openxmlformats.org/officeDocument/2006/relationships/hyperlink" Target="https://www.ncbi.nlm.nih.gov/pubmed/?term=Peri%20JM%5bAuthor%5d&amp;cauthor=true&amp;cauthor_uid=11844943" TargetMode="External"/><Relationship Id="rId3" Type="http://schemas.openxmlformats.org/officeDocument/2006/relationships/hyperlink" Target="https://www.ncbi.nlm.nih.gov/pubmed/?term=Safren%20SA%5bAuthor%5d&amp;cauthor=true&amp;cauthor_uid=27658881" TargetMode="External"/><Relationship Id="rId21" Type="http://schemas.openxmlformats.org/officeDocument/2006/relationships/hyperlink" Target="https://www.ncbi.nlm.nih.gov/pubmed/?term=Pollack%20MH%5bAuthor%5d&amp;cauthor=true&amp;cauthor_uid=22545737" TargetMode="External"/><Relationship Id="rId7" Type="http://schemas.openxmlformats.org/officeDocument/2006/relationships/hyperlink" Target="https://www.ncbi.nlm.nih.gov/pubmed/?term=Pinkston%20MM%5bAuthor%5d&amp;cauthor=true&amp;cauthor_uid=27658881" TargetMode="External"/><Relationship Id="rId12" Type="http://schemas.openxmlformats.org/officeDocument/2006/relationships/hyperlink" Target="https://www.ncbi.nlm.nih.gov/pubmed/?term=Lerner%20JA%5bAuthor%5d&amp;cauthor=true&amp;cauthor_uid=27658881" TargetMode="External"/><Relationship Id="rId17" Type="http://schemas.openxmlformats.org/officeDocument/2006/relationships/hyperlink" Target="https://www.ncbi.nlm.nih.gov/pubmed/?term=O'Cleirigh%20CM%5bAuthor%5d&amp;cauthor=true&amp;cauthor_uid=22545737" TargetMode="External"/><Relationship Id="rId25" Type="http://schemas.openxmlformats.org/officeDocument/2006/relationships/hyperlink" Target="https://www.ncbi.nlm.nih.gov/pubmed/?term=Mart%C3%ADnez%20E%5bAuthor%5d&amp;cauthor=true&amp;cauthor_uid=11844943" TargetMode="External"/><Relationship Id="rId33" Type="http://schemas.openxmlformats.org/officeDocument/2006/relationships/hyperlink" Target="https://www.ncbi.nlm.nih.gov/pubmed/?term=Hadley%20SW%5bAuthor%5d&amp;cauthor=true&amp;cauthor_uid=10402618" TargetMode="External"/><Relationship Id="rId2" Type="http://schemas.openxmlformats.org/officeDocument/2006/relationships/slide" Target="../slides/slide33.xml"/><Relationship Id="rId16" Type="http://schemas.openxmlformats.org/officeDocument/2006/relationships/hyperlink" Target="https://www.ncbi.nlm.nih.gov/pubmed/?term=Safren%20SA%5bAuthor%5d&amp;cauthor=true&amp;cauthor_uid=22545737" TargetMode="External"/><Relationship Id="rId20" Type="http://schemas.openxmlformats.org/officeDocument/2006/relationships/hyperlink" Target="https://www.ncbi.nlm.nih.gov/pubmed/?term=Stein%20MD%5bAuthor%5d&amp;cauthor=true&amp;cauthor_uid=22545737" TargetMode="External"/><Relationship Id="rId29" Type="http://schemas.openxmlformats.org/officeDocument/2006/relationships/hyperlink" Target="https://www.ncbi.nlm.nih.gov/pubmed/?term=Gatell%20JM%5bAuthor%5d&amp;cauthor=true&amp;cauthor_uid=11844943" TargetMode="External"/><Relationship Id="rId1" Type="http://schemas.openxmlformats.org/officeDocument/2006/relationships/notesMaster" Target="../notesMasters/notesMaster1.xml"/><Relationship Id="rId6" Type="http://schemas.openxmlformats.org/officeDocument/2006/relationships/hyperlink" Target="https://www.ncbi.nlm.nih.gov/pubmed/?term=Biello%20KB%5bAuthor%5d&amp;cauthor=true&amp;cauthor_uid=27658881" TargetMode="External"/><Relationship Id="rId11" Type="http://schemas.openxmlformats.org/officeDocument/2006/relationships/hyperlink" Target="https://www.ncbi.nlm.nih.gov/pubmed/?term=Robbins%20GK%5bAuthor%5d&amp;cauthor=true&amp;cauthor_uid=27658881" TargetMode="External"/><Relationship Id="rId24" Type="http://schemas.openxmlformats.org/officeDocument/2006/relationships/hyperlink" Target="https://www.ncbi.nlm.nih.gov/pubmed/?term=Hautzinger%20M%5bAuthor%5d&amp;cauthor=true&amp;cauthor_uid=11844943" TargetMode="External"/><Relationship Id="rId32" Type="http://schemas.openxmlformats.org/officeDocument/2006/relationships/hyperlink" Target="https://www.ncbi.nlm.nih.gov/pubmed/?term=Cohen%20L%5bAuthor%5d&amp;cauthor=true&amp;cauthor_uid=10402618" TargetMode="External"/><Relationship Id="rId5" Type="http://schemas.openxmlformats.org/officeDocument/2006/relationships/hyperlink" Target="https://www.ncbi.nlm.nih.gov/pubmed/?term=O'Cleirigh%20C%5bAuthor%5d&amp;cauthor=true&amp;cauthor_uid=27658881" TargetMode="External"/><Relationship Id="rId15" Type="http://schemas.openxmlformats.org/officeDocument/2006/relationships/hyperlink" Target="https://www.ncbi.nlm.nih.gov/pubmed/?term=Mayer%20KH%5bAuthor%5d&amp;cauthor=true&amp;cauthor_uid=27658881" TargetMode="External"/><Relationship Id="rId23" Type="http://schemas.openxmlformats.org/officeDocument/2006/relationships/hyperlink" Target="https://www.ncbi.nlm.nih.gov/pubmed/?term=Rousaud%20A%5bAuthor%5d&amp;cauthor=true&amp;cauthor_uid=11844943" TargetMode="External"/><Relationship Id="rId28" Type="http://schemas.openxmlformats.org/officeDocument/2006/relationships/hyperlink" Target="https://www.ncbi.nlm.nih.gov/pubmed/?term=Cirera%20E%5bAuthor%5d&amp;cauthor=true&amp;cauthor_uid=11844943" TargetMode="External"/><Relationship Id="rId10" Type="http://schemas.openxmlformats.org/officeDocument/2006/relationships/hyperlink" Target="https://www.ncbi.nlm.nih.gov/pubmed/?term=Kojic%20E%5bAuthor%5d&amp;cauthor=true&amp;cauthor_uid=27658881" TargetMode="External"/><Relationship Id="rId19" Type="http://schemas.openxmlformats.org/officeDocument/2006/relationships/hyperlink" Target="https://www.ncbi.nlm.nih.gov/pubmed/?term=Otto%20MW%5bAuthor%5d&amp;cauthor=true&amp;cauthor_uid=22545737" TargetMode="External"/><Relationship Id="rId31" Type="http://schemas.openxmlformats.org/officeDocument/2006/relationships/hyperlink" Target="https://www.ncbi.nlm.nih.gov/pubmed/?term=Lee%20MR%5bAuthor%5d&amp;cauthor=true&amp;cauthor_uid=10402618" TargetMode="External"/><Relationship Id="rId4" Type="http://schemas.openxmlformats.org/officeDocument/2006/relationships/hyperlink" Target="https://www.ncbi.nlm.nih.gov/pubmed/?term=Bedoya%20CA%5bAuthor%5d&amp;cauthor=true&amp;cauthor_uid=27658881" TargetMode="External"/><Relationship Id="rId9" Type="http://schemas.openxmlformats.org/officeDocument/2006/relationships/hyperlink" Target="https://www.ncbi.nlm.nih.gov/pubmed/?term=Traeger%20L%5bAuthor%5d&amp;cauthor=true&amp;cauthor_uid=27658881" TargetMode="External"/><Relationship Id="rId14" Type="http://schemas.openxmlformats.org/officeDocument/2006/relationships/hyperlink" Target="https://www.ncbi.nlm.nih.gov/pubmed/?term=Mimiaga%20MJ%5bAuthor%5d&amp;cauthor=true&amp;cauthor_uid=27658881" TargetMode="External"/><Relationship Id="rId22" Type="http://schemas.openxmlformats.org/officeDocument/2006/relationships/hyperlink" Target="https://www.ncbi.nlm.nih.gov/pubmed/?term=Blanch%20J%5bAuthor%5d&amp;cauthor=true&amp;cauthor_uid=11844943" TargetMode="External"/><Relationship Id="rId27" Type="http://schemas.openxmlformats.org/officeDocument/2006/relationships/hyperlink" Target="https://www.ncbi.nlm.nih.gov/pubmed/?term=Andr%C3%A9s%20S%5bAuthor%5d&amp;cauthor=true&amp;cauthor_uid=11844943" TargetMode="External"/><Relationship Id="rId30" Type="http://schemas.openxmlformats.org/officeDocument/2006/relationships/hyperlink" Target="https://www.ncbi.nlm.nih.gov/pubmed/?term=Gast%C3%B3%20C%5bAuthor%5d&amp;cauthor=true&amp;cauthor_uid=11844943" TargetMode="Externa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8" Type="http://schemas.openxmlformats.org/officeDocument/2006/relationships/hyperlink" Target="http://www.ncbi.nlm.nih.gov/pubmed/?term=Murray%20GB%5bAuthor%5d&amp;cauthor=true&amp;cauthor_uid=8286943" TargetMode="External"/><Relationship Id="rId3" Type="http://schemas.openxmlformats.org/officeDocument/2006/relationships/hyperlink" Target="http://www.ncbi.nlm.nih.gov/pubmed/12893106" TargetMode="External"/><Relationship Id="rId7" Type="http://schemas.openxmlformats.org/officeDocument/2006/relationships/hyperlink" Target="http://www.ncbi.nlm.nih.gov/pubmed/?term=Renshaw%20PF%5bAuthor%5d&amp;cauthor=true&amp;cauthor_uid=8286943" TargetMode="External"/><Relationship Id="rId2" Type="http://schemas.openxmlformats.org/officeDocument/2006/relationships/slide" Target="../slides/slide37.xml"/><Relationship Id="rId1" Type="http://schemas.openxmlformats.org/officeDocument/2006/relationships/notesMaster" Target="../notesMasters/notesMaster1.xml"/><Relationship Id="rId6" Type="http://schemas.openxmlformats.org/officeDocument/2006/relationships/hyperlink" Target="http://www.ncbi.nlm.nih.gov/pubmed/?term=Sanders%20KM%5bAuthor%5d&amp;cauthor=true&amp;cauthor_uid=8286943" TargetMode="External"/><Relationship Id="rId5" Type="http://schemas.openxmlformats.org/officeDocument/2006/relationships/hyperlink" Target="http://www.ncbi.nlm.nih.gov/pubmed/?term=Worth%20JL%5bAuthor%5d&amp;cauthor=true&amp;cauthor_uid=8286943" TargetMode="External"/><Relationship Id="rId10" Type="http://schemas.openxmlformats.org/officeDocument/2006/relationships/hyperlink" Target="https://www.ncbi.nlm.nih.gov/pubmed/?term=Halman%20MH%5bAuthor%5d&amp;cauthor=true&amp;cauthor_uid=11387794" TargetMode="External"/><Relationship Id="rId4" Type="http://schemas.openxmlformats.org/officeDocument/2006/relationships/hyperlink" Target="http://www.ncbi.nlm.nih.gov/pubmed/?term=Halman%20MH%5bAuthor%5d&amp;cauthor=true&amp;cauthor_uid=8286943" TargetMode="External"/><Relationship Id="rId9" Type="http://schemas.openxmlformats.org/officeDocument/2006/relationships/hyperlink" Target="https://www.ncbi.nlm.nih.gov/pubmed/?term=Maggi%20JD%5bAuthor%5d&amp;cauthor=true&amp;cauthor_uid=11387794" TargetMode="Externa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s://www.ncbi.nlm.nih.gov/pubmed/?term=Helleberg%20M%5bAuthor%5d&amp;cauthor=true&amp;cauthor_uid=26423377" TargetMode="External"/><Relationship Id="rId7" Type="http://schemas.openxmlformats.org/officeDocument/2006/relationships/hyperlink" Target="https://www.ncbi.nlm.nih.gov/pubmed/?term=Obel%20N%5bAuthor%5d&amp;cauthor=true&amp;cauthor_uid=26423377" TargetMode="External"/><Relationship Id="rId2" Type="http://schemas.openxmlformats.org/officeDocument/2006/relationships/slide" Target="../slides/slide38.xml"/><Relationship Id="rId1" Type="http://schemas.openxmlformats.org/officeDocument/2006/relationships/notesMaster" Target="../notesMasters/notesMaster1.xml"/><Relationship Id="rId6" Type="http://schemas.openxmlformats.org/officeDocument/2006/relationships/hyperlink" Target="https://www.ncbi.nlm.nih.gov/pubmed/?term=Mortensen%20PB%5bAuthor%5d&amp;cauthor=true&amp;cauthor_uid=26423377" TargetMode="External"/><Relationship Id="rId5" Type="http://schemas.openxmlformats.org/officeDocument/2006/relationships/hyperlink" Target="https://www.ncbi.nlm.nih.gov/pubmed/?term=Pedersen%20CB%5bAuthor%5d&amp;cauthor=true&amp;cauthor_uid=26423377" TargetMode="External"/><Relationship Id="rId4" Type="http://schemas.openxmlformats.org/officeDocument/2006/relationships/hyperlink" Target="https://www.ncbi.nlm.nih.gov/pubmed/?term=Pedersen%20MG%5bAuthor%5d&amp;cauthor=true&amp;cauthor_uid=26423377" TargetMode="External"/></Relationships>
</file>

<file path=ppt/notesSlides/_rels/notesSlide32.xml.rels><?xml version="1.0" encoding="UTF-8" standalone="yes"?>
<Relationships xmlns="http://schemas.openxmlformats.org/package/2006/relationships"><Relationship Id="rId3" Type="http://schemas.openxmlformats.org/officeDocument/2006/relationships/hyperlink" Target="https://www.ncbi.nlm.nih.gov/pubmed/?term=Helleberg%20M%5bAuthor%5d&amp;cauthor=true&amp;cauthor_uid=26423377" TargetMode="External"/><Relationship Id="rId7" Type="http://schemas.openxmlformats.org/officeDocument/2006/relationships/hyperlink" Target="https://www.ncbi.nlm.nih.gov/pubmed/?term=Obel%20N%5bAuthor%5d&amp;cauthor=true&amp;cauthor_uid=26423377" TargetMode="External"/><Relationship Id="rId2" Type="http://schemas.openxmlformats.org/officeDocument/2006/relationships/slide" Target="../slides/slide39.xml"/><Relationship Id="rId1" Type="http://schemas.openxmlformats.org/officeDocument/2006/relationships/notesMaster" Target="../notesMasters/notesMaster1.xml"/><Relationship Id="rId6" Type="http://schemas.openxmlformats.org/officeDocument/2006/relationships/hyperlink" Target="https://www.ncbi.nlm.nih.gov/pubmed/?term=Mortensen%20PB%5bAuthor%5d&amp;cauthor=true&amp;cauthor_uid=26423377" TargetMode="External"/><Relationship Id="rId5" Type="http://schemas.openxmlformats.org/officeDocument/2006/relationships/hyperlink" Target="https://www.ncbi.nlm.nih.gov/pubmed/?term=Pedersen%20CB%5bAuthor%5d&amp;cauthor=true&amp;cauthor_uid=26423377" TargetMode="External"/><Relationship Id="rId4" Type="http://schemas.openxmlformats.org/officeDocument/2006/relationships/hyperlink" Target="https://www.ncbi.nlm.nih.gov/pubmed/?term=Pedersen%20MG%5bAuthor%5d&amp;cauthor=true&amp;cauthor_uid=26423377" TargetMode="External"/></Relationships>
</file>

<file path=ppt/notesSlides/_rels/notesSlide33.xml.rels><?xml version="1.0" encoding="UTF-8" standalone="yes"?>
<Relationships xmlns="http://schemas.openxmlformats.org/package/2006/relationships"><Relationship Id="rId8" Type="http://schemas.openxmlformats.org/officeDocument/2006/relationships/hyperlink" Target="https://www.ncbi.nlm.nih.gov/pubmed/?term=Eisenberg%20MM%5bAuthor%5d&amp;cauthor=true&amp;cauthor_uid=24158425" TargetMode="External"/><Relationship Id="rId3" Type="http://schemas.openxmlformats.org/officeDocument/2006/relationships/hyperlink" Target="https://www.ncbi.nlm.nih.gov/pubmed/?term=Hill%20L%5bAuthor%5d&amp;cauthor=true&amp;cauthor_uid=23341158" TargetMode="External"/><Relationship Id="rId7" Type="http://schemas.openxmlformats.org/officeDocument/2006/relationships/hyperlink" Target="https://www.ncbi.nlm.nih.gov/pubmed/?term=Walkup%20J%5bAuthor%5d&amp;cauthor=true&amp;cauthor_uid=24158425" TargetMode="External"/><Relationship Id="rId2" Type="http://schemas.openxmlformats.org/officeDocument/2006/relationships/slide" Target="../slides/slide41.xml"/><Relationship Id="rId1" Type="http://schemas.openxmlformats.org/officeDocument/2006/relationships/notesMaster" Target="../notesMasters/notesMaster1.xml"/><Relationship Id="rId6" Type="http://schemas.openxmlformats.org/officeDocument/2006/relationships/hyperlink" Target="https://www.ncbi.nlm.nih.gov/pubmed/?term=Himelhoch%20S%5bAuthor%5d&amp;cauthor=true&amp;cauthor_uid=24158425" TargetMode="External"/><Relationship Id="rId5" Type="http://schemas.openxmlformats.org/officeDocument/2006/relationships/hyperlink" Target="https://www.ncbi.nlm.nih.gov/pubmed/?term=Blank%20MB%5bAuthor%5d&amp;cauthor=true&amp;cauthor_uid=24158425" TargetMode="External"/><Relationship Id="rId4" Type="http://schemas.openxmlformats.org/officeDocument/2006/relationships/hyperlink" Target="https://www.ncbi.nlm.nih.gov/pubmed/?term=Lee%20KC%5bAuthor%5d&amp;cauthor=true&amp;cauthor_uid=23341158" TargetMode="Externa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aids.gov/hiv-aids-basics/hiv-aids-101/statistics/"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aids.gov/hiv-aids-basics/hiv-aids-101/statistics/"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5259CE-35B4-F249-A2D4-2A860B274D7B}" type="slidenum">
              <a:rPr lang="en-US" smtClean="0"/>
              <a:t>1</a:t>
            </a:fld>
            <a:endParaRPr lang="en-US"/>
          </a:p>
        </p:txBody>
      </p:sp>
    </p:spTree>
    <p:extLst>
      <p:ext uri="{BB962C8B-B14F-4D97-AF65-F5344CB8AC3E}">
        <p14:creationId xmlns:p14="http://schemas.microsoft.com/office/powerpoint/2010/main" val="32591958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sz="1200" b="0" i="0" u="none" strike="noStrike" kern="1200" baseline="0" dirty="0">
                <a:solidFill>
                  <a:schemeClr val="tx1"/>
                </a:solidFill>
                <a:latin typeface="+mn-lt"/>
                <a:ea typeface="+mn-ea"/>
                <a:cs typeface="+mn-cs"/>
              </a:rPr>
              <a:t>Persons who are thought to be the most substantially vulnerable to HIV infection include HIV-negative members of </a:t>
            </a:r>
            <a:r>
              <a:rPr lang="en-US" sz="1200" b="0" i="0" u="none" strike="noStrike" kern="1200" baseline="0" dirty="0" err="1">
                <a:solidFill>
                  <a:schemeClr val="tx1"/>
                </a:solidFill>
                <a:latin typeface="+mn-lt"/>
                <a:ea typeface="+mn-ea"/>
                <a:cs typeface="+mn-cs"/>
              </a:rPr>
              <a:t>serodiscordant</a:t>
            </a:r>
            <a:r>
              <a:rPr lang="en-US" sz="1200" b="0" i="0" u="none" strike="noStrike" kern="1200" baseline="0" dirty="0">
                <a:solidFill>
                  <a:schemeClr val="tx1"/>
                </a:solidFill>
                <a:latin typeface="+mn-lt"/>
                <a:ea typeface="+mn-ea"/>
                <a:cs typeface="+mn-cs"/>
              </a:rPr>
              <a:t> couples and HIV-negative injection drug users.</a:t>
            </a:r>
          </a:p>
          <a:p>
            <a:pPr marL="171450" indent="-171450">
              <a:buFontTx/>
              <a:buChar char="-"/>
            </a:pPr>
            <a:r>
              <a:rPr lang="en-US" sz="1200" b="0" i="0" u="none" strike="noStrike" kern="1200" baseline="0" dirty="0">
                <a:solidFill>
                  <a:schemeClr val="tx1"/>
                </a:solidFill>
                <a:latin typeface="+mn-lt"/>
                <a:ea typeface="+mn-ea"/>
                <a:cs typeface="+mn-cs"/>
              </a:rPr>
              <a:t>An HIV-negative member of a </a:t>
            </a:r>
            <a:r>
              <a:rPr lang="en-US" sz="1200" b="0" i="0" u="none" strike="noStrike" kern="1200" baseline="0" dirty="0" err="1">
                <a:solidFill>
                  <a:schemeClr val="tx1"/>
                </a:solidFill>
                <a:latin typeface="+mn-lt"/>
                <a:ea typeface="+mn-ea"/>
                <a:cs typeface="+mn-cs"/>
              </a:rPr>
              <a:t>serodiscordant</a:t>
            </a:r>
            <a:r>
              <a:rPr lang="en-US" sz="1200" b="0" i="0" u="none" strike="noStrike" kern="1200" baseline="0" dirty="0">
                <a:solidFill>
                  <a:schemeClr val="tx1"/>
                </a:solidFill>
                <a:latin typeface="+mn-lt"/>
                <a:ea typeface="+mn-ea"/>
                <a:cs typeface="+mn-cs"/>
              </a:rPr>
              <a:t> couple may take pre-exposure prophylaxis (PrEP) to prevent infection. PrEP and </a:t>
            </a:r>
            <a:r>
              <a:rPr lang="en-US" sz="1200" b="0" i="0" u="none" strike="noStrike" kern="1200" baseline="0" dirty="0" err="1">
                <a:solidFill>
                  <a:schemeClr val="tx1"/>
                </a:solidFill>
                <a:latin typeface="+mn-lt"/>
                <a:ea typeface="+mn-ea"/>
                <a:cs typeface="+mn-cs"/>
              </a:rPr>
              <a:t>postexposure</a:t>
            </a:r>
            <a:r>
              <a:rPr lang="en-US" sz="1200" b="0" i="0" u="none" strike="noStrike" kern="1200" baseline="0" dirty="0">
                <a:solidFill>
                  <a:schemeClr val="tx1"/>
                </a:solidFill>
                <a:latin typeface="+mn-lt"/>
                <a:ea typeface="+mn-ea"/>
                <a:cs typeface="+mn-cs"/>
              </a:rPr>
              <a:t> prophylaxis (PEP) - </a:t>
            </a:r>
            <a:r>
              <a:rPr lang="en-US" sz="1200" b="0" i="0" u="none" strike="noStrike" kern="1200" baseline="0" dirty="0" err="1">
                <a:solidFill>
                  <a:schemeClr val="tx1"/>
                </a:solidFill>
                <a:latin typeface="+mn-lt"/>
                <a:ea typeface="+mn-ea"/>
                <a:cs typeface="+mn-cs"/>
              </a:rPr>
              <a:t>tenofovir</a:t>
            </a:r>
            <a:r>
              <a:rPr lang="en-US" sz="1200" b="0" i="0" u="none" strike="noStrike" kern="1200" baseline="0" dirty="0">
                <a:solidFill>
                  <a:schemeClr val="tx1"/>
                </a:solidFill>
                <a:latin typeface="+mn-lt"/>
                <a:ea typeface="+mn-ea"/>
                <a:cs typeface="+mn-cs"/>
              </a:rPr>
              <a:t>/</a:t>
            </a:r>
            <a:r>
              <a:rPr lang="en-US" sz="1200" b="0" i="0" u="none" strike="noStrike" kern="1200" baseline="0" dirty="0" err="1">
                <a:solidFill>
                  <a:schemeClr val="tx1"/>
                </a:solidFill>
                <a:latin typeface="+mn-lt"/>
                <a:ea typeface="+mn-ea"/>
                <a:cs typeface="+mn-cs"/>
              </a:rPr>
              <a:t>emtricitabine</a:t>
            </a:r>
            <a:r>
              <a:rPr lang="en-US" sz="1200" b="0" i="0" u="none" strike="noStrike" kern="1200" baseline="0" dirty="0">
                <a:solidFill>
                  <a:schemeClr val="tx1"/>
                </a:solidFill>
                <a:latin typeface="+mn-lt"/>
                <a:ea typeface="+mn-ea"/>
                <a:cs typeface="+mn-cs"/>
              </a:rPr>
              <a:t> —in combination with safe sex, barrier contraception, and safe injection drug practices—can prevent HIV transmission in </a:t>
            </a:r>
            <a:r>
              <a:rPr lang="en-US" sz="1200" b="0" i="0" u="none" strike="noStrike" kern="1200" baseline="0" dirty="0" err="1">
                <a:solidFill>
                  <a:schemeClr val="tx1"/>
                </a:solidFill>
                <a:latin typeface="+mn-lt"/>
                <a:ea typeface="+mn-ea"/>
                <a:cs typeface="+mn-cs"/>
              </a:rPr>
              <a:t>serodiscordant</a:t>
            </a:r>
            <a:r>
              <a:rPr lang="en-US" sz="1200" b="0" i="0" u="none" strike="noStrike" kern="1200" baseline="0" dirty="0">
                <a:solidFill>
                  <a:schemeClr val="tx1"/>
                </a:solidFill>
                <a:latin typeface="+mn-lt"/>
                <a:ea typeface="+mn-ea"/>
                <a:cs typeface="+mn-cs"/>
              </a:rPr>
              <a:t> couples</a:t>
            </a:r>
          </a:p>
          <a:p>
            <a:pPr marL="171450" indent="-171450">
              <a:buFontTx/>
              <a:buChar char="-"/>
            </a:pPr>
            <a:r>
              <a:rPr lang="en-US" sz="1200" b="0" i="0" u="none" strike="noStrike" kern="1200" baseline="0" dirty="0">
                <a:solidFill>
                  <a:schemeClr val="tx1"/>
                </a:solidFill>
                <a:latin typeface="+mn-lt"/>
                <a:ea typeface="+mn-ea"/>
                <a:cs typeface="+mn-cs"/>
              </a:rPr>
              <a:t>PrEP may also be an effective measure in persons with HIV infection who are injection drug users.</a:t>
            </a:r>
            <a:endParaRPr lang="en-US" dirty="0"/>
          </a:p>
          <a:p>
            <a:endParaRPr lang="en-US" dirty="0"/>
          </a:p>
        </p:txBody>
      </p:sp>
      <p:sp>
        <p:nvSpPr>
          <p:cNvPr id="4" name="Slide Number Placeholder 3"/>
          <p:cNvSpPr>
            <a:spLocks noGrp="1"/>
          </p:cNvSpPr>
          <p:nvPr>
            <p:ph type="sldNum" sz="quarter" idx="10"/>
          </p:nvPr>
        </p:nvSpPr>
        <p:spPr/>
        <p:txBody>
          <a:bodyPr/>
          <a:lstStyle/>
          <a:p>
            <a:fld id="{62A20FB2-3EFE-FD41-95ED-01D82F6CA86B}" type="slidenum">
              <a:rPr lang="en-US" smtClean="0"/>
              <a:t>11</a:t>
            </a:fld>
            <a:endParaRPr lang="en-US"/>
          </a:p>
        </p:txBody>
      </p:sp>
    </p:spTree>
    <p:extLst>
      <p:ext uri="{BB962C8B-B14F-4D97-AF65-F5344CB8AC3E}">
        <p14:creationId xmlns:p14="http://schemas.microsoft.com/office/powerpoint/2010/main" val="2419084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5259CE-35B4-F249-A2D4-2A860B274D7B}" type="slidenum">
              <a:rPr lang="en-US" smtClean="0"/>
              <a:t>12</a:t>
            </a:fld>
            <a:endParaRPr lang="en-US"/>
          </a:p>
        </p:txBody>
      </p:sp>
    </p:spTree>
    <p:extLst>
      <p:ext uri="{BB962C8B-B14F-4D97-AF65-F5344CB8AC3E}">
        <p14:creationId xmlns:p14="http://schemas.microsoft.com/office/powerpoint/2010/main" val="41666635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baseline="0" dirty="0"/>
              <a:t>Many antiretrovirals can cause neuropsychiatric side effects</a:t>
            </a:r>
          </a:p>
        </p:txBody>
      </p:sp>
      <p:sp>
        <p:nvSpPr>
          <p:cNvPr id="4" name="Slide Number Placeholder 3"/>
          <p:cNvSpPr>
            <a:spLocks noGrp="1"/>
          </p:cNvSpPr>
          <p:nvPr>
            <p:ph type="sldNum" sz="quarter" idx="10"/>
          </p:nvPr>
        </p:nvSpPr>
        <p:spPr/>
        <p:txBody>
          <a:bodyPr/>
          <a:lstStyle/>
          <a:p>
            <a:fld id="{04D3A652-476F-4F97-B787-D575349425A4}" type="slidenum">
              <a:rPr lang="en-US" smtClean="0"/>
              <a:pPr/>
              <a:t>13</a:t>
            </a:fld>
            <a:endParaRPr lang="en-US"/>
          </a:p>
        </p:txBody>
      </p:sp>
    </p:spTree>
    <p:extLst>
      <p:ext uri="{BB962C8B-B14F-4D97-AF65-F5344CB8AC3E}">
        <p14:creationId xmlns:p14="http://schemas.microsoft.com/office/powerpoint/2010/main" val="18352546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p:spPr>
        <p:txBody>
          <a:bodyPr/>
          <a:lstStyle/>
          <a:p>
            <a:endParaRPr lang="en-US" dirty="0"/>
          </a:p>
        </p:txBody>
      </p:sp>
      <p:sp>
        <p:nvSpPr>
          <p:cNvPr id="18436" name="Slide Number Placeholder 3"/>
          <p:cNvSpPr>
            <a:spLocks noGrp="1"/>
          </p:cNvSpPr>
          <p:nvPr>
            <p:ph type="sldNum" sz="quarter" idx="5"/>
          </p:nvPr>
        </p:nvSpPr>
        <p:spPr>
          <a:noFill/>
        </p:spPr>
        <p:txBody>
          <a:bodyPr/>
          <a:lstStyle/>
          <a:p>
            <a:fld id="{0B0876E0-F1FC-4061-A78C-699CBCA4E57A}" type="slidenum">
              <a:rPr lang="en-US"/>
              <a:pPr/>
              <a:t>14</a:t>
            </a:fld>
            <a:endParaRPr lang="en-US"/>
          </a:p>
        </p:txBody>
      </p:sp>
    </p:spTree>
    <p:extLst>
      <p:ext uri="{BB962C8B-B14F-4D97-AF65-F5344CB8AC3E}">
        <p14:creationId xmlns:p14="http://schemas.microsoft.com/office/powerpoint/2010/main" val="22297588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20520682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7561496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a:t>- Heaton RK, Clifford DB, Franklin DR </a:t>
            </a:r>
            <a:r>
              <a:rPr lang="en-US" sz="1200" dirty="0" err="1"/>
              <a:t>Jr</a:t>
            </a:r>
            <a:r>
              <a:rPr lang="en-US" sz="1200" dirty="0"/>
              <a:t>, Woods SP, </a:t>
            </a:r>
            <a:r>
              <a:rPr lang="en-US" sz="1200" dirty="0" err="1"/>
              <a:t>Ake</a:t>
            </a:r>
            <a:r>
              <a:rPr lang="en-US" sz="1200" dirty="0"/>
              <a:t> C, </a:t>
            </a:r>
            <a:r>
              <a:rPr lang="en-US" sz="1200" dirty="0" err="1"/>
              <a:t>Vaida</a:t>
            </a:r>
            <a:r>
              <a:rPr lang="en-US" sz="1200" dirty="0"/>
              <a:t> F, Ellis RJ, Letendre SL, </a:t>
            </a:r>
            <a:r>
              <a:rPr lang="en-US" sz="1200" dirty="0" err="1"/>
              <a:t>Marcotte</a:t>
            </a:r>
            <a:r>
              <a:rPr lang="en-US" sz="1200" dirty="0"/>
              <a:t> TD, Atkinson JH, Rivera-</a:t>
            </a:r>
            <a:r>
              <a:rPr lang="en-US" sz="1200" dirty="0" err="1"/>
              <a:t>Mindt</a:t>
            </a:r>
            <a:r>
              <a:rPr lang="en-US" sz="1200" dirty="0"/>
              <a:t> M, Vigil OR, Taylor MJ, Collier AC, </a:t>
            </a:r>
            <a:r>
              <a:rPr lang="en-US" sz="1200" dirty="0" err="1"/>
              <a:t>Marra</a:t>
            </a:r>
            <a:r>
              <a:rPr lang="en-US" sz="1200" dirty="0"/>
              <a:t> CM, </a:t>
            </a:r>
            <a:r>
              <a:rPr lang="en-US" sz="1200" dirty="0" err="1"/>
              <a:t>Gelman</a:t>
            </a:r>
            <a:r>
              <a:rPr lang="en-US" sz="1200" dirty="0"/>
              <a:t> BB, McArthur JC, </a:t>
            </a:r>
            <a:r>
              <a:rPr lang="en-US" sz="1200" dirty="0" err="1"/>
              <a:t>Morgello</a:t>
            </a:r>
            <a:r>
              <a:rPr lang="en-US" sz="1200" dirty="0"/>
              <a:t> S, Simpson DM, </a:t>
            </a:r>
            <a:r>
              <a:rPr lang="en-US" sz="1200" dirty="0" err="1"/>
              <a:t>McCutchan</a:t>
            </a:r>
            <a:r>
              <a:rPr lang="en-US" sz="1200" dirty="0"/>
              <a:t> JA, Abramson I, </a:t>
            </a:r>
            <a:r>
              <a:rPr lang="en-US" sz="1200" dirty="0" err="1"/>
              <a:t>Gamst</a:t>
            </a:r>
            <a:r>
              <a:rPr lang="en-US" sz="1200" dirty="0"/>
              <a:t> A, </a:t>
            </a:r>
            <a:r>
              <a:rPr lang="en-US" sz="1200" dirty="0" err="1"/>
              <a:t>Fennema-Notestine</a:t>
            </a:r>
            <a:r>
              <a:rPr lang="en-US" sz="1200" dirty="0"/>
              <a:t> C, Jernigan TL, Wong J, Grant I; CHARTER Group. HIV-associated neurocognitive disorders persist in the era of potent antiretroviral therapy: CHARTER Study. </a:t>
            </a:r>
            <a:r>
              <a:rPr lang="hu-HU" sz="1200" dirty="0"/>
              <a:t>Neurology. 2010 Dec 7;75(23):2087-96.</a:t>
            </a:r>
          </a:p>
        </p:txBody>
      </p:sp>
      <p:sp>
        <p:nvSpPr>
          <p:cNvPr id="24580" name="Slide Number Placeholder 3"/>
          <p:cNvSpPr>
            <a:spLocks noGrp="1"/>
          </p:cNvSpPr>
          <p:nvPr>
            <p:ph type="sldNum" sz="quarter" idx="5"/>
          </p:nvPr>
        </p:nvSpPr>
        <p:spPr>
          <a:noFill/>
        </p:spPr>
        <p:txBody>
          <a:bodyPr/>
          <a:lstStyle/>
          <a:p>
            <a:fld id="{57FEB629-118C-46D3-97BA-F20DCA59D88B}" type="slidenum">
              <a:rPr lang="en-US"/>
              <a:pPr/>
              <a:t>21</a:t>
            </a:fld>
            <a:endParaRPr lang="en-US"/>
          </a:p>
        </p:txBody>
      </p:sp>
    </p:spTree>
    <p:extLst>
      <p:ext uri="{BB962C8B-B14F-4D97-AF65-F5344CB8AC3E}">
        <p14:creationId xmlns:p14="http://schemas.microsoft.com/office/powerpoint/2010/main" val="22696748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sz="1200" kern="1200" dirty="0">
                <a:solidFill>
                  <a:schemeClr val="tx1"/>
                </a:solidFill>
                <a:latin typeface="Arial" charset="0"/>
                <a:ea typeface="+mn-ea"/>
                <a:cs typeface="+mn-cs"/>
              </a:rPr>
              <a:t>Research</a:t>
            </a:r>
            <a:r>
              <a:rPr lang="en-US" sz="1200" kern="1200" baseline="0" dirty="0">
                <a:solidFill>
                  <a:schemeClr val="tx1"/>
                </a:solidFill>
                <a:latin typeface="Arial" charset="0"/>
                <a:ea typeface="+mn-ea"/>
                <a:cs typeface="+mn-cs"/>
              </a:rPr>
              <a:t> diagnostic criteria developed by the </a:t>
            </a:r>
            <a:r>
              <a:rPr lang="en-US" sz="1200" kern="1200" dirty="0">
                <a:solidFill>
                  <a:schemeClr val="tx1"/>
                </a:solidFill>
                <a:latin typeface="Arial" charset="0"/>
                <a:ea typeface="+mn-ea"/>
                <a:cs typeface="+mn-cs"/>
              </a:rPr>
              <a:t>National Institute of Mental Health and the National Institute of Neurological Diseases and Stroke</a:t>
            </a:r>
            <a:r>
              <a:rPr lang="en-US" sz="1200" kern="1200" baseline="0" dirty="0">
                <a:solidFill>
                  <a:schemeClr val="tx1"/>
                </a:solidFill>
                <a:latin typeface="Arial" charset="0"/>
                <a:ea typeface="+mn-ea"/>
                <a:cs typeface="+mn-cs"/>
              </a:rPr>
              <a:t> workgroup reflecting majority opinion. Also has clinical utility.</a:t>
            </a:r>
          </a:p>
          <a:p>
            <a:pPr marL="171450" indent="-171450">
              <a:buFontTx/>
              <a:buChar char="-"/>
            </a:pPr>
            <a:endParaRPr lang="en-US" sz="1200" kern="1200" baseline="0" dirty="0">
              <a:solidFill>
                <a:schemeClr val="tx1"/>
              </a:solidFill>
              <a:latin typeface="Arial" charset="0"/>
              <a:ea typeface="+mn-ea"/>
              <a:cs typeface="+mn-cs"/>
            </a:endParaRPr>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pt-BR" sz="1200" dirty="0">
                <a:hlinkClick r:id="rId3"/>
              </a:rPr>
              <a:t>Antinori A, </a:t>
            </a:r>
            <a:r>
              <a:rPr lang="pt-BR" sz="1200" dirty="0">
                <a:hlinkClick r:id="rId4"/>
              </a:rPr>
              <a:t>Arendt G, </a:t>
            </a:r>
            <a:r>
              <a:rPr lang="pt-BR" sz="1200" dirty="0">
                <a:hlinkClick r:id="rId5"/>
              </a:rPr>
              <a:t>Becker JT, </a:t>
            </a:r>
            <a:r>
              <a:rPr lang="pt-BR" sz="1200" dirty="0">
                <a:hlinkClick r:id="rId6"/>
              </a:rPr>
              <a:t>Brew BJ, </a:t>
            </a:r>
            <a:r>
              <a:rPr lang="pt-BR" sz="1200" dirty="0">
                <a:hlinkClick r:id="rId7"/>
              </a:rPr>
              <a:t>Byrd DA, </a:t>
            </a:r>
            <a:r>
              <a:rPr lang="pt-BR" sz="1200" dirty="0">
                <a:hlinkClick r:id="rId8"/>
              </a:rPr>
              <a:t>Cherner M, </a:t>
            </a:r>
            <a:r>
              <a:rPr lang="pt-BR" sz="1200" dirty="0">
                <a:hlinkClick r:id="rId9"/>
              </a:rPr>
              <a:t>Clifford DB, </a:t>
            </a:r>
            <a:r>
              <a:rPr lang="pt-BR" sz="1200" dirty="0">
                <a:hlinkClick r:id="rId10"/>
              </a:rPr>
              <a:t>Cinque P, </a:t>
            </a:r>
            <a:r>
              <a:rPr lang="pt-BR" sz="1200" dirty="0">
                <a:hlinkClick r:id="rId11"/>
              </a:rPr>
              <a:t>Epstein LG, </a:t>
            </a:r>
            <a:r>
              <a:rPr lang="pt-BR" sz="1200" dirty="0">
                <a:hlinkClick r:id="rId12"/>
              </a:rPr>
              <a:t>Goodkin K, </a:t>
            </a:r>
            <a:r>
              <a:rPr lang="pt-BR" sz="1200" dirty="0">
                <a:hlinkClick r:id="rId13"/>
              </a:rPr>
              <a:t>Gisslen M, </a:t>
            </a:r>
            <a:r>
              <a:rPr lang="pt-BR" sz="1200" dirty="0">
                <a:hlinkClick r:id="rId14"/>
              </a:rPr>
              <a:t>Grant I, </a:t>
            </a:r>
            <a:r>
              <a:rPr lang="pt-BR" sz="1200" dirty="0">
                <a:hlinkClick r:id="rId15"/>
              </a:rPr>
              <a:t>Heaton RK, </a:t>
            </a:r>
            <a:r>
              <a:rPr lang="pt-BR" sz="1200" dirty="0">
                <a:hlinkClick r:id="rId16"/>
              </a:rPr>
              <a:t>Joseph J, </a:t>
            </a:r>
            <a:r>
              <a:rPr lang="pt-BR" sz="1200" dirty="0">
                <a:hlinkClick r:id="rId17"/>
              </a:rPr>
              <a:t>Marder K, </a:t>
            </a:r>
            <a:r>
              <a:rPr lang="pt-BR" sz="1200" dirty="0">
                <a:hlinkClick r:id="rId18"/>
              </a:rPr>
              <a:t>Marra CM, </a:t>
            </a:r>
            <a:r>
              <a:rPr lang="pt-BR" sz="1200" dirty="0">
                <a:hlinkClick r:id="rId19"/>
              </a:rPr>
              <a:t>McArthur JC, </a:t>
            </a:r>
            <a:r>
              <a:rPr lang="pt-BR" sz="1200" dirty="0">
                <a:hlinkClick r:id="rId20"/>
              </a:rPr>
              <a:t>Nunn M, </a:t>
            </a:r>
            <a:r>
              <a:rPr lang="pt-BR" sz="1200" dirty="0">
                <a:hlinkClick r:id="rId21"/>
              </a:rPr>
              <a:t>Price RW, </a:t>
            </a:r>
            <a:r>
              <a:rPr lang="pt-BR" sz="1200" dirty="0">
                <a:hlinkClick r:id="rId22"/>
              </a:rPr>
              <a:t>Pulliam L, </a:t>
            </a:r>
            <a:r>
              <a:rPr lang="pt-BR" sz="1200" dirty="0">
                <a:hlinkClick r:id="rId23"/>
              </a:rPr>
              <a:t>Robertson KR, </a:t>
            </a:r>
            <a:r>
              <a:rPr lang="pt-BR" sz="1200" dirty="0">
                <a:hlinkClick r:id="rId24"/>
              </a:rPr>
              <a:t>Sacktor N, </a:t>
            </a:r>
            <a:r>
              <a:rPr lang="pt-BR" sz="1200" dirty="0">
                <a:hlinkClick r:id="rId25"/>
              </a:rPr>
              <a:t>Valcour V, </a:t>
            </a:r>
            <a:r>
              <a:rPr lang="pt-BR" sz="1200" dirty="0">
                <a:hlinkClick r:id="rId26"/>
              </a:rPr>
              <a:t>Wojna VE.</a:t>
            </a:r>
            <a:r>
              <a:rPr lang="pt-BR" sz="1200" dirty="0"/>
              <a:t> </a:t>
            </a:r>
            <a:r>
              <a:rPr lang="pt-BR" sz="1200" dirty="0" err="1"/>
              <a:t>Updated</a:t>
            </a:r>
            <a:r>
              <a:rPr lang="pt-BR" sz="1200" dirty="0"/>
              <a:t> </a:t>
            </a:r>
            <a:r>
              <a:rPr lang="pt-BR" sz="1200" dirty="0" err="1"/>
              <a:t>research</a:t>
            </a:r>
            <a:r>
              <a:rPr lang="pt-BR" sz="1200" dirty="0"/>
              <a:t> </a:t>
            </a:r>
            <a:r>
              <a:rPr lang="pt-BR" sz="1200" dirty="0" err="1"/>
              <a:t>nosology</a:t>
            </a:r>
            <a:r>
              <a:rPr lang="pt-BR" sz="1200" dirty="0"/>
              <a:t> for HIV-</a:t>
            </a:r>
            <a:r>
              <a:rPr lang="pt-BR" sz="1200" dirty="0" err="1"/>
              <a:t>associated</a:t>
            </a:r>
            <a:r>
              <a:rPr lang="pt-BR" sz="1200" dirty="0"/>
              <a:t> </a:t>
            </a:r>
            <a:r>
              <a:rPr lang="pt-BR" sz="1200" dirty="0" err="1"/>
              <a:t>neurocognitive</a:t>
            </a:r>
            <a:r>
              <a:rPr lang="pt-BR" sz="1200" dirty="0"/>
              <a:t> </a:t>
            </a:r>
            <a:r>
              <a:rPr lang="pt-BR" sz="1200" dirty="0" err="1"/>
              <a:t>disorders</a:t>
            </a:r>
            <a:r>
              <a:rPr lang="pt-BR" sz="1200" dirty="0"/>
              <a:t>. </a:t>
            </a:r>
            <a:r>
              <a:rPr lang="pt-BR" sz="1200" dirty="0" err="1"/>
              <a:t>Neurology</a:t>
            </a:r>
            <a:r>
              <a:rPr lang="pt-BR" sz="1200" dirty="0"/>
              <a:t>. 2007 </a:t>
            </a:r>
            <a:r>
              <a:rPr lang="pt-BR" sz="1200" dirty="0" err="1"/>
              <a:t>Oct</a:t>
            </a:r>
            <a:r>
              <a:rPr lang="pt-BR" sz="1200" dirty="0"/>
              <a:t> 30;69(18):1789-99.</a:t>
            </a:r>
            <a:endParaRPr lang="en-US" sz="1200" kern="1200" baseline="0" dirty="0">
              <a:solidFill>
                <a:schemeClr val="tx1"/>
              </a:solidFill>
              <a:latin typeface="Arial" charset="0"/>
              <a:ea typeface="+mn-ea"/>
              <a:cs typeface="+mn-cs"/>
            </a:endParaRPr>
          </a:p>
          <a:p>
            <a:pPr marL="171450" indent="-171450">
              <a:buFontTx/>
              <a:buChar char="-"/>
            </a:pPr>
            <a:endParaRPr lang="en-US" sz="1200" kern="1200" dirty="0">
              <a:solidFill>
                <a:schemeClr val="tx1"/>
              </a:solidFill>
              <a:latin typeface="Arial" charset="0"/>
              <a:ea typeface="+mn-ea"/>
              <a:cs typeface="+mn-cs"/>
            </a:endParaRPr>
          </a:p>
        </p:txBody>
      </p:sp>
      <p:sp>
        <p:nvSpPr>
          <p:cNvPr id="4" name="Slide Number Placeholder 3"/>
          <p:cNvSpPr>
            <a:spLocks noGrp="1"/>
          </p:cNvSpPr>
          <p:nvPr>
            <p:ph type="sldNum" sz="quarter" idx="10"/>
          </p:nvPr>
        </p:nvSpPr>
        <p:spPr/>
        <p:txBody>
          <a:bodyPr/>
          <a:lstStyle/>
          <a:p>
            <a:fld id="{04D3A652-476F-4F97-B787-D575349425A4}" type="slidenum">
              <a:rPr lang="en-US" smtClean="0"/>
              <a:pPr/>
              <a:t>22</a:t>
            </a:fld>
            <a:endParaRPr lang="en-US"/>
          </a:p>
        </p:txBody>
      </p:sp>
    </p:spTree>
    <p:extLst>
      <p:ext uri="{BB962C8B-B14F-4D97-AF65-F5344CB8AC3E}">
        <p14:creationId xmlns:p14="http://schemas.microsoft.com/office/powerpoint/2010/main" val="24565127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sz="1200" kern="1200" baseline="0" dirty="0">
                <a:solidFill>
                  <a:schemeClr val="tx1"/>
                </a:solidFill>
                <a:latin typeface="+mn-lt"/>
                <a:ea typeface="+mn-ea"/>
                <a:cs typeface="+mn-cs"/>
              </a:rPr>
              <a:t>The more severe forms of HAND are less prevalent in ART era</a:t>
            </a:r>
          </a:p>
          <a:p>
            <a:pPr marL="171450" indent="-171450">
              <a:buFontTx/>
              <a:buChar char="-"/>
            </a:pPr>
            <a:r>
              <a:rPr lang="en-US" sz="1200" kern="1200" baseline="0" dirty="0">
                <a:solidFill>
                  <a:schemeClr val="tx1"/>
                </a:solidFill>
                <a:latin typeface="+mn-lt"/>
                <a:ea typeface="+mn-ea"/>
                <a:cs typeface="+mn-cs"/>
              </a:rPr>
              <a:t>C</a:t>
            </a:r>
            <a:r>
              <a:rPr lang="en-US" sz="1200" kern="1200" dirty="0">
                <a:solidFill>
                  <a:schemeClr val="tx1"/>
                </a:solidFill>
                <a:latin typeface="+mn-lt"/>
                <a:ea typeface="+mn-ea"/>
                <a:cs typeface="+mn-cs"/>
              </a:rPr>
              <a:t>onsistent association of neurocognitive impairment (NCI) with CD4 nadir</a:t>
            </a:r>
            <a:r>
              <a:rPr lang="en-US" sz="1200" kern="1200" baseline="0" dirty="0">
                <a:solidFill>
                  <a:schemeClr val="tx1"/>
                </a:solidFill>
                <a:latin typeface="+mn-lt"/>
                <a:ea typeface="+mn-ea"/>
                <a:cs typeface="+mn-cs"/>
              </a:rPr>
              <a:t> </a:t>
            </a:r>
            <a:r>
              <a:rPr lang="en-US" sz="1200" kern="1200" dirty="0">
                <a:solidFill>
                  <a:schemeClr val="tx1"/>
                </a:solidFill>
                <a:latin typeface="+mn-lt"/>
                <a:ea typeface="+mn-ea"/>
                <a:cs typeface="+mn-cs"/>
              </a:rPr>
              <a:t>across both eras suggests that earlier treatment to prevent severe immunosuppression may prevent HAND. </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b="0" kern="1200" dirty="0">
                <a:solidFill>
                  <a:schemeClr val="tx1"/>
                </a:solidFill>
                <a:latin typeface="Arial" charset="0"/>
                <a:ea typeface="+mn-ea"/>
                <a:cs typeface="+mn-cs"/>
              </a:rPr>
              <a:t>ANI</a:t>
            </a:r>
            <a:r>
              <a:rPr lang="en-US" sz="1200" b="0" kern="1200" baseline="0" dirty="0">
                <a:solidFill>
                  <a:schemeClr val="tx1"/>
                </a:solidFill>
                <a:latin typeface="Arial" charset="0"/>
                <a:ea typeface="+mn-ea"/>
                <a:cs typeface="+mn-cs"/>
              </a:rPr>
              <a:t> </a:t>
            </a:r>
            <a:r>
              <a:rPr lang="en-US" sz="1200" b="0" kern="1200" dirty="0">
                <a:solidFill>
                  <a:schemeClr val="tx1"/>
                </a:solidFill>
                <a:latin typeface="Arial" charset="0"/>
                <a:ea typeface="+mn-ea"/>
                <a:cs typeface="+mn-cs"/>
              </a:rPr>
              <a:t>increases risk for earlier development of symptomatic HAND, supporting the prognostic value of the ANI diagnosis in clinical settings.</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dirty="0"/>
              <a:t>Grant, I. </a:t>
            </a:r>
            <a:r>
              <a:rPr lang="en-US" sz="1200" i="1" dirty="0"/>
              <a:t>et al. </a:t>
            </a:r>
            <a:r>
              <a:rPr lang="en-US" sz="1200" dirty="0"/>
              <a:t>Asymptomatic HIV-associated neurocognitive impairment increases risk for symptomatic decline. </a:t>
            </a:r>
            <a:r>
              <a:rPr lang="en-US" sz="1200" i="1" dirty="0"/>
              <a:t>Neurology </a:t>
            </a:r>
            <a:r>
              <a:rPr lang="en-US" sz="1200" b="1" dirty="0"/>
              <a:t>82</a:t>
            </a:r>
            <a:r>
              <a:rPr lang="en-US" sz="1200" dirty="0"/>
              <a:t>, 2055–2062 (2014) </a:t>
            </a:r>
            <a:endParaRPr lang="pt-BR" sz="1200" dirty="0"/>
          </a:p>
        </p:txBody>
      </p:sp>
      <p:sp>
        <p:nvSpPr>
          <p:cNvPr id="4" name="Slide Number Placeholder 3"/>
          <p:cNvSpPr>
            <a:spLocks noGrp="1"/>
          </p:cNvSpPr>
          <p:nvPr>
            <p:ph type="sldNum" sz="quarter" idx="10"/>
          </p:nvPr>
        </p:nvSpPr>
        <p:spPr/>
        <p:txBody>
          <a:bodyPr/>
          <a:lstStyle/>
          <a:p>
            <a:fld id="{62A20FB2-3EFE-FD41-95ED-01D82F6CA86B}" type="slidenum">
              <a:rPr lang="en-US" smtClean="0"/>
              <a:t>23</a:t>
            </a:fld>
            <a:endParaRPr lang="en-US"/>
          </a:p>
        </p:txBody>
      </p:sp>
    </p:spTree>
    <p:extLst>
      <p:ext uri="{BB962C8B-B14F-4D97-AF65-F5344CB8AC3E}">
        <p14:creationId xmlns:p14="http://schemas.microsoft.com/office/powerpoint/2010/main" val="14729497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b="0" i="0" u="none" strike="noStrike" kern="1200" baseline="0" dirty="0">
                <a:solidFill>
                  <a:schemeClr val="tx1"/>
                </a:solidFill>
                <a:latin typeface="+mn-lt"/>
                <a:ea typeface="+mn-ea"/>
                <a:cs typeface="+mn-cs"/>
              </a:rPr>
              <a:t>There are a number of risk factors for the development of HAND</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b="0" i="0" u="none" strike="noStrike" kern="1200" baseline="0" dirty="0">
                <a:solidFill>
                  <a:schemeClr val="tx1"/>
                </a:solidFill>
                <a:latin typeface="+mn-lt"/>
                <a:ea typeface="+mn-ea"/>
                <a:cs typeface="+mn-cs"/>
              </a:rPr>
              <a:t>CD4 nadir, advanced age, </a:t>
            </a:r>
            <a:r>
              <a:rPr lang="en-US" sz="1200" b="0" i="0" u="none" strike="noStrike" kern="1200" baseline="0" dirty="0" err="1">
                <a:solidFill>
                  <a:schemeClr val="tx1"/>
                </a:solidFill>
                <a:latin typeface="+mn-lt"/>
                <a:ea typeface="+mn-ea"/>
                <a:cs typeface="+mn-cs"/>
              </a:rPr>
              <a:t>hep</a:t>
            </a:r>
            <a:r>
              <a:rPr lang="en-US" sz="1200" b="0" i="0" u="none" strike="noStrike" kern="1200" baseline="0" dirty="0">
                <a:solidFill>
                  <a:schemeClr val="tx1"/>
                </a:solidFill>
                <a:latin typeface="+mn-lt"/>
                <a:ea typeface="+mn-ea"/>
                <a:cs typeface="+mn-cs"/>
              </a:rPr>
              <a:t> C co-infection, substance abuse, and chronic diseases</a:t>
            </a:r>
          </a:p>
        </p:txBody>
      </p:sp>
      <p:sp>
        <p:nvSpPr>
          <p:cNvPr id="4" name="Slide Number Placeholder 3"/>
          <p:cNvSpPr>
            <a:spLocks noGrp="1"/>
          </p:cNvSpPr>
          <p:nvPr>
            <p:ph type="sldNum" sz="quarter" idx="10"/>
          </p:nvPr>
        </p:nvSpPr>
        <p:spPr/>
        <p:txBody>
          <a:bodyPr/>
          <a:lstStyle/>
          <a:p>
            <a:fld id="{62A20FB2-3EFE-FD41-95ED-01D82F6CA86B}" type="slidenum">
              <a:rPr lang="en-US" smtClean="0"/>
              <a:t>24</a:t>
            </a:fld>
            <a:endParaRPr lang="en-US"/>
          </a:p>
        </p:txBody>
      </p:sp>
    </p:spTree>
    <p:extLst>
      <p:ext uri="{BB962C8B-B14F-4D97-AF65-F5344CB8AC3E}">
        <p14:creationId xmlns:p14="http://schemas.microsoft.com/office/powerpoint/2010/main" val="2665076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62A20FB2-3EFE-FD41-95ED-01D82F6CA86B}" type="slidenum">
              <a:rPr lang="en-US" smtClean="0"/>
              <a:t>2</a:t>
            </a:fld>
            <a:endParaRPr lang="en-US"/>
          </a:p>
        </p:txBody>
      </p:sp>
    </p:spTree>
    <p:extLst>
      <p:ext uri="{BB962C8B-B14F-4D97-AF65-F5344CB8AC3E}">
        <p14:creationId xmlns:p14="http://schemas.microsoft.com/office/powerpoint/2010/main" val="15346060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a:t>
            </a:r>
            <a:r>
              <a:rPr lang="en-US" baseline="0" dirty="0"/>
              <a:t> are a number of hypotheses regarding pathogenesis of HAND. They include:</a:t>
            </a:r>
          </a:p>
          <a:p>
            <a:pPr marL="171450" indent="-171450">
              <a:buFontTx/>
              <a:buChar char="-"/>
            </a:pPr>
            <a:r>
              <a:rPr lang="en-US" baseline="0" dirty="0"/>
              <a:t>CNS inflammation can lead to </a:t>
            </a:r>
            <a:r>
              <a:rPr lang="en-US" baseline="0" dirty="0" err="1"/>
              <a:t>neurodegeneration</a:t>
            </a:r>
            <a:endParaRPr lang="en-US" baseline="0" dirty="0"/>
          </a:p>
          <a:p>
            <a:pPr marL="171450" indent="-171450">
              <a:buFontTx/>
              <a:buChar char="-"/>
            </a:pPr>
            <a:r>
              <a:rPr lang="en-US" baseline="0" dirty="0"/>
              <a:t>The virus can cause direct neurotoxicity</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dirty="0"/>
              <a:t>The brain is a pocket reservoir for HIV persistence, despite peripheral viral suppression</a:t>
            </a:r>
            <a:endParaRPr lang="en-US" baseline="0" dirty="0"/>
          </a:p>
          <a:p>
            <a:r>
              <a:rPr lang="en-US" baseline="0" dirty="0"/>
              <a:t>- Disruption of brain glutamate metabolism and neurotransmission has also been implicated</a:t>
            </a:r>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sz="1200" dirty="0"/>
              <a:t>Saylor D, Dickens AM, </a:t>
            </a:r>
            <a:r>
              <a:rPr lang="en-US" sz="1200" dirty="0" err="1"/>
              <a:t>Sacktor</a:t>
            </a:r>
            <a:r>
              <a:rPr lang="en-US" sz="1200" dirty="0"/>
              <a:t> N, </a:t>
            </a:r>
            <a:r>
              <a:rPr lang="en-US" sz="1200" dirty="0" err="1"/>
              <a:t>Haughey</a:t>
            </a:r>
            <a:r>
              <a:rPr lang="en-US" sz="1200" dirty="0"/>
              <a:t> N, </a:t>
            </a:r>
            <a:r>
              <a:rPr lang="en-US" sz="1200" dirty="0" err="1"/>
              <a:t>Slusher</a:t>
            </a:r>
            <a:r>
              <a:rPr lang="en-US" sz="1200" dirty="0"/>
              <a:t> B, </a:t>
            </a:r>
            <a:r>
              <a:rPr lang="en-US" sz="1200" dirty="0" err="1"/>
              <a:t>Pletnikov</a:t>
            </a:r>
            <a:r>
              <a:rPr lang="en-US" sz="1200" dirty="0"/>
              <a:t> M, </a:t>
            </a:r>
            <a:r>
              <a:rPr lang="en-US" sz="1200" dirty="0" err="1"/>
              <a:t>Mankowski</a:t>
            </a:r>
            <a:r>
              <a:rPr lang="en-US" sz="1200" dirty="0"/>
              <a:t> JL, Brown A, </a:t>
            </a:r>
            <a:r>
              <a:rPr lang="en-US" sz="1200" dirty="0" err="1"/>
              <a:t>Volsky</a:t>
            </a:r>
            <a:r>
              <a:rPr lang="en-US" sz="1200" dirty="0"/>
              <a:t> DJ, McArthur JC. HIV-associated neurocognitive disorder--pathogenesis and prospects for treatment. </a:t>
            </a:r>
            <a:r>
              <a:rPr lang="pt-BR" sz="1200" dirty="0"/>
              <a:t>Nat </a:t>
            </a:r>
            <a:r>
              <a:rPr lang="pt-BR" sz="1200" dirty="0" err="1"/>
              <a:t>Rev</a:t>
            </a:r>
            <a:r>
              <a:rPr lang="pt-BR" sz="1200" dirty="0"/>
              <a:t> </a:t>
            </a:r>
            <a:r>
              <a:rPr lang="pt-BR" sz="1200" dirty="0" err="1"/>
              <a:t>Neurol</a:t>
            </a:r>
            <a:r>
              <a:rPr lang="pt-BR" sz="1200" dirty="0"/>
              <a:t>. 2016 Apr;12(4):234-48</a:t>
            </a:r>
          </a:p>
        </p:txBody>
      </p:sp>
      <p:sp>
        <p:nvSpPr>
          <p:cNvPr id="4" name="Slide Number Placeholder 3"/>
          <p:cNvSpPr>
            <a:spLocks noGrp="1"/>
          </p:cNvSpPr>
          <p:nvPr>
            <p:ph type="sldNum" sz="quarter" idx="10"/>
          </p:nvPr>
        </p:nvSpPr>
        <p:spPr/>
        <p:txBody>
          <a:bodyPr/>
          <a:lstStyle/>
          <a:p>
            <a:fld id="{04D3A652-476F-4F97-B787-D575349425A4}" type="slidenum">
              <a:rPr lang="en-US" smtClean="0"/>
              <a:pPr/>
              <a:t>25</a:t>
            </a:fld>
            <a:endParaRPr lang="en-US"/>
          </a:p>
        </p:txBody>
      </p:sp>
    </p:spTree>
    <p:extLst>
      <p:ext uri="{BB962C8B-B14F-4D97-AF65-F5344CB8AC3E}">
        <p14:creationId xmlns:p14="http://schemas.microsoft.com/office/powerpoint/2010/main" val="9831157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HIV dementia</a:t>
            </a:r>
            <a:r>
              <a:rPr lang="en-US" baseline="0" dirty="0"/>
              <a:t> was initially described as a sub-cortical dementia. </a:t>
            </a:r>
            <a:r>
              <a:rPr lang="en-US" dirty="0"/>
              <a:t>In the pre-ART</a:t>
            </a:r>
            <a:r>
              <a:rPr lang="en-US" baseline="0" dirty="0"/>
              <a:t> era HAND was characterized by impairment in cognitive speed and verbal fluency. Post-ART there is impairment in memory, learning and executive dysfunction, which is more characteristic of cortical dementias.</a:t>
            </a:r>
            <a:endParaRPr lang="en-US" dirty="0"/>
          </a:p>
        </p:txBody>
      </p:sp>
      <p:sp>
        <p:nvSpPr>
          <p:cNvPr id="4" name="Slide Number Placeholder 3"/>
          <p:cNvSpPr>
            <a:spLocks noGrp="1"/>
          </p:cNvSpPr>
          <p:nvPr>
            <p:ph type="sldNum" sz="quarter" idx="10"/>
          </p:nvPr>
        </p:nvSpPr>
        <p:spPr/>
        <p:txBody>
          <a:bodyPr/>
          <a:lstStyle/>
          <a:p>
            <a:fld id="{62A20FB2-3EFE-FD41-95ED-01D82F6CA86B}" type="slidenum">
              <a:rPr lang="en-US" smtClean="0"/>
              <a:t>26</a:t>
            </a:fld>
            <a:endParaRPr lang="en-US"/>
          </a:p>
        </p:txBody>
      </p:sp>
    </p:spTree>
    <p:extLst>
      <p:ext uri="{BB962C8B-B14F-4D97-AF65-F5344CB8AC3E}">
        <p14:creationId xmlns:p14="http://schemas.microsoft.com/office/powerpoint/2010/main" val="23734424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33796" name="Slide Number Placeholder 3"/>
          <p:cNvSpPr>
            <a:spLocks noGrp="1"/>
          </p:cNvSpPr>
          <p:nvPr>
            <p:ph type="sldNum" sz="quarter" idx="5"/>
          </p:nvPr>
        </p:nvSpPr>
        <p:spPr>
          <a:noFill/>
        </p:spPr>
        <p:txBody>
          <a:bodyPr/>
          <a:lstStyle/>
          <a:p>
            <a:fld id="{A59E26D5-8EB1-4097-AA83-6566D0D20879}" type="slidenum">
              <a:rPr lang="en-US"/>
              <a:pPr/>
              <a:t>27</a:t>
            </a:fld>
            <a:endParaRPr lang="en-US"/>
          </a:p>
        </p:txBody>
      </p:sp>
    </p:spTree>
    <p:extLst>
      <p:ext uri="{BB962C8B-B14F-4D97-AF65-F5344CB8AC3E}">
        <p14:creationId xmlns:p14="http://schemas.microsoft.com/office/powerpoint/2010/main" val="34090286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dirty="0"/>
              <a:t>Those with</a:t>
            </a:r>
            <a:r>
              <a:rPr lang="en-US" baseline="0" dirty="0"/>
              <a:t> chronic diseases are at risk for developing depression; HIV is now a chronic disease and so it is not surprising that depression is common in people with HIV</a:t>
            </a:r>
            <a:endParaRPr lang="en-US" dirty="0"/>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dirty="0"/>
              <a:t>HCUS was the first national study of the prevalence of psychopathology in HIV+ respondents</a:t>
            </a:r>
          </a:p>
          <a:p>
            <a:pPr marL="628650" marR="0" lvl="1" indent="-171450" algn="l" defTabSz="457200" rtl="0" eaLnBrk="1" fontAlgn="auto" latinLnBrk="0" hangingPunct="1">
              <a:lnSpc>
                <a:spcPct val="100000"/>
              </a:lnSpc>
              <a:spcBef>
                <a:spcPts val="0"/>
              </a:spcBef>
              <a:spcAft>
                <a:spcPts val="0"/>
              </a:spcAft>
              <a:buClrTx/>
              <a:buSzTx/>
              <a:buFontTx/>
              <a:buChar char="-"/>
              <a:tabLst/>
              <a:defRPr/>
            </a:pPr>
            <a:r>
              <a:rPr lang="en-US" dirty="0"/>
              <a:t>They</a:t>
            </a:r>
            <a:r>
              <a:rPr lang="en-US" baseline="0" dirty="0"/>
              <a:t> enrolled 2864 people all over the United States and did structured screening for psychiatric disorders. They used the CIDI to screen for depression.</a:t>
            </a:r>
            <a:endParaRPr lang="en-US" dirty="0"/>
          </a:p>
          <a:p>
            <a:pPr marL="628650" marR="0" lvl="1" indent="-171450" algn="l" defTabSz="457200" rtl="0" eaLnBrk="1" fontAlgn="auto" latinLnBrk="0" hangingPunct="1">
              <a:lnSpc>
                <a:spcPct val="100000"/>
              </a:lnSpc>
              <a:spcBef>
                <a:spcPts val="0"/>
              </a:spcBef>
              <a:spcAft>
                <a:spcPts val="0"/>
              </a:spcAft>
              <a:buClrTx/>
              <a:buSzTx/>
              <a:buFontTx/>
              <a:buChar char="-"/>
              <a:tabLst/>
              <a:defRPr/>
            </a:pPr>
            <a:r>
              <a:rPr lang="en-US" dirty="0"/>
              <a:t>Based on the screener, 36% of the patients screened positive for major depression</a:t>
            </a:r>
          </a:p>
          <a:p>
            <a:pPr marL="628650" marR="0" lvl="1" indent="-171450" algn="l" defTabSz="457200" rtl="0" eaLnBrk="1" fontAlgn="auto" latinLnBrk="0" hangingPunct="1">
              <a:lnSpc>
                <a:spcPct val="100000"/>
              </a:lnSpc>
              <a:spcBef>
                <a:spcPts val="0"/>
              </a:spcBef>
              <a:spcAft>
                <a:spcPts val="0"/>
              </a:spcAft>
              <a:buClrTx/>
              <a:buSzTx/>
              <a:buFontTx/>
              <a:buChar char="-"/>
              <a:tabLst/>
              <a:defRPr/>
            </a:pPr>
            <a:r>
              <a:rPr lang="en-US" dirty="0"/>
              <a:t>A subset of these patients then underwent a full diagnostic interview</a:t>
            </a:r>
            <a:r>
              <a:rPr lang="en-US" baseline="0" dirty="0"/>
              <a:t> to estimate the true prevalence of HIV.</a:t>
            </a:r>
            <a:r>
              <a:rPr lang="en-US" dirty="0"/>
              <a:t> Re-estimation based on the full diagnostic interview resulted in a 22% prevalence rate for major depressive</a:t>
            </a:r>
            <a:r>
              <a:rPr lang="en-US" baseline="0" dirty="0"/>
              <a:t> disorder</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p>
            <a:pPr marL="171450" indent="-171450">
              <a:buFontTx/>
              <a:buChar char="-"/>
            </a:pPr>
            <a:r>
              <a:rPr lang="en-US" sz="1200" b="0" i="0" u="none" strike="noStrike" kern="1200" baseline="0" dirty="0">
                <a:solidFill>
                  <a:schemeClr val="tx1"/>
                </a:solidFill>
                <a:latin typeface="+mn-lt"/>
                <a:ea typeface="+mn-ea"/>
                <a:cs typeface="+mn-cs"/>
              </a:rPr>
              <a:t>MMP (The medication monitoring project) is a supplemental HIV surveillance system designed to produce nationally representative estimates of behavioral and clinical characteristics of HIV-infected adults receiving medical care in the United States. 16 states participated in this study. The PHQ 8 was used </a:t>
            </a:r>
          </a:p>
          <a:p>
            <a:pPr marL="0" indent="0">
              <a:buFontTx/>
              <a:buNone/>
            </a:pPr>
            <a:r>
              <a:rPr lang="en-US" sz="1200" b="0" i="0" u="none" strike="noStrike" kern="1200" baseline="0" dirty="0">
                <a:solidFill>
                  <a:schemeClr val="tx1"/>
                </a:solidFill>
                <a:latin typeface="+mn-lt"/>
                <a:ea typeface="+mn-ea"/>
                <a:cs typeface="+mn-cs"/>
              </a:rPr>
              <a:t>	- This study found that the prevalence of major depressive disorder was about 12% and was highest in women, transgender patients, and in patients with low income and low education</a:t>
            </a:r>
          </a:p>
          <a:p>
            <a:endParaRPr lang="en-US" sz="1200" b="0" i="0" u="none" strike="noStrike" kern="1200" baseline="0" dirty="0">
              <a:solidFill>
                <a:schemeClr val="tx1"/>
              </a:solidFill>
              <a:latin typeface="+mn-lt"/>
              <a:ea typeface="+mn-ea"/>
              <a:cs typeface="+mn-cs"/>
            </a:endParaRP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dirty="0"/>
              <a:t>A more recent study in a Canadian</a:t>
            </a:r>
            <a:r>
              <a:rPr lang="en-US" baseline="0" dirty="0"/>
              <a:t> cohort screened for depression and then conducted follow-up psychiatric interviews</a:t>
            </a:r>
            <a:endParaRPr lang="en-US" dirty="0"/>
          </a:p>
          <a:p>
            <a:pPr marL="628650" marR="0" lvl="1" indent="-171450" algn="l" defTabSz="457200" rtl="0" eaLnBrk="1" fontAlgn="auto" latinLnBrk="0" hangingPunct="1">
              <a:lnSpc>
                <a:spcPct val="100000"/>
              </a:lnSpc>
              <a:spcBef>
                <a:spcPts val="0"/>
              </a:spcBef>
              <a:spcAft>
                <a:spcPts val="0"/>
              </a:spcAft>
              <a:buClrTx/>
              <a:buSzTx/>
              <a:buFontTx/>
              <a:buChar char="-"/>
              <a:tabLst/>
              <a:defRPr/>
            </a:pPr>
            <a:r>
              <a:rPr lang="en-US" dirty="0"/>
              <a:t>Of the 3,816 HIV-positive participants, the point prevalence of depressive symptoms was estimated at 28%. Of the 957 participants who were identified with depressive symptoms at baseline and who had at least two years of follow-up, 43% had a recurrent episode.</a:t>
            </a:r>
            <a:r>
              <a:rPr lang="en-US" sz="900" dirty="0"/>
              <a:t> </a:t>
            </a:r>
          </a:p>
          <a:p>
            <a:endParaRPr lang="en-US" sz="1200" b="0" i="0" u="none" strike="noStrike" kern="1200" baseline="0" dirty="0">
              <a:solidFill>
                <a:schemeClr val="tx1"/>
              </a:solidFill>
              <a:latin typeface="+mn-lt"/>
              <a:ea typeface="+mn-ea"/>
              <a:cs typeface="+mn-cs"/>
            </a:endParaRPr>
          </a:p>
          <a:p>
            <a:pPr marL="0" marR="0" lvl="1" indent="0" algn="l" defTabSz="914400" rtl="0" eaLnBrk="0" fontAlgn="base" latinLnBrk="0" hangingPunct="0">
              <a:lnSpc>
                <a:spcPct val="100000"/>
              </a:lnSpc>
              <a:spcBef>
                <a:spcPct val="30000"/>
              </a:spcBef>
              <a:spcAft>
                <a:spcPct val="0"/>
              </a:spcAft>
              <a:buClrTx/>
              <a:buSzTx/>
              <a:buFontTx/>
              <a:buNone/>
              <a:tabLst/>
              <a:defRPr/>
            </a:pPr>
            <a:r>
              <a:rPr lang="en-US" sz="1200" dirty="0"/>
              <a:t>Bing EG, </a:t>
            </a:r>
            <a:r>
              <a:rPr lang="en-US" sz="1200" dirty="0" err="1"/>
              <a:t>Burnam</a:t>
            </a:r>
            <a:r>
              <a:rPr lang="en-US" sz="1200" dirty="0"/>
              <a:t> M, </a:t>
            </a:r>
            <a:r>
              <a:rPr lang="en-US" sz="1200" dirty="0" err="1"/>
              <a:t>Longshore</a:t>
            </a:r>
            <a:r>
              <a:rPr lang="en-US" sz="1200" dirty="0"/>
              <a:t> D, et al.: Psychiatric disorders and drug use among human </a:t>
            </a:r>
            <a:r>
              <a:rPr lang="en-US" sz="1200" dirty="0" err="1"/>
              <a:t>immunodefi</a:t>
            </a:r>
            <a:r>
              <a:rPr lang="en-US" sz="1200" dirty="0"/>
              <a:t> </a:t>
            </a:r>
            <a:r>
              <a:rPr lang="en-US" sz="1200" dirty="0" err="1"/>
              <a:t>ciency</a:t>
            </a:r>
            <a:r>
              <a:rPr lang="en-US" sz="1200" dirty="0"/>
              <a:t> virus-infected adults in the United States. Arch Gen Psychiatry 2001, 58:721–728.</a:t>
            </a:r>
            <a:endParaRPr lang="en-US" sz="1200" b="0" i="0" u="none" strike="noStrike" kern="1200" baseline="0" dirty="0">
              <a:solidFill>
                <a:schemeClr val="tx1"/>
              </a:solidFill>
              <a:latin typeface="+mn-lt"/>
              <a:ea typeface="+mn-ea"/>
              <a:cs typeface="+mn-cs"/>
            </a:endParaRPr>
          </a:p>
          <a:p>
            <a:endParaRPr lang="en-US" sz="1200" b="0" u="sng" kern="1200" dirty="0">
              <a:solidFill>
                <a:schemeClr val="tx1"/>
              </a:solidFill>
              <a:latin typeface="Arial" charset="0"/>
              <a:ea typeface="+mn-ea"/>
              <a:cs typeface="+mn-cs"/>
            </a:endParaRPr>
          </a:p>
          <a:p>
            <a:r>
              <a:rPr lang="en-US" sz="1200" dirty="0"/>
              <a:t>Orlando M, </a:t>
            </a:r>
            <a:r>
              <a:rPr lang="en-US" sz="1200" dirty="0" err="1"/>
              <a:t>Burnam</a:t>
            </a:r>
            <a:r>
              <a:rPr lang="en-US" sz="1200" dirty="0"/>
              <a:t> M, Beckman R, et al.: Re-estimating the prevalence of psychiatric disorders in a nationally representative sample of persons receiving care for HIV: results from the HIV Cost and Services Utilization Study. Int J Methods </a:t>
            </a:r>
            <a:r>
              <a:rPr lang="pl-PL" sz="1200" dirty="0"/>
              <a:t>Psychiatr Res 2002, 11:75–82.</a:t>
            </a:r>
          </a:p>
          <a:p>
            <a:endParaRPr lang="en-US" sz="1200" dirty="0"/>
          </a:p>
          <a:p>
            <a:r>
              <a:rPr lang="en-US" sz="1200" dirty="0"/>
              <a:t>Do AN, Rosenberg ES, Sullivan PS, Beer L, </a:t>
            </a:r>
            <a:r>
              <a:rPr lang="en-US" sz="1200" dirty="0" err="1"/>
              <a:t>Strine</a:t>
            </a:r>
            <a:r>
              <a:rPr lang="en-US" sz="1200" dirty="0"/>
              <a:t> TW, </a:t>
            </a:r>
            <a:r>
              <a:rPr lang="en-US" sz="1200" dirty="0" err="1"/>
              <a:t>Schulden</a:t>
            </a:r>
            <a:r>
              <a:rPr lang="en-US" sz="1200" dirty="0"/>
              <a:t> JD, Fagan JL, Freedman MS, </a:t>
            </a:r>
            <a:r>
              <a:rPr lang="en-US" sz="1200" dirty="0" err="1"/>
              <a:t>Skarbinski</a:t>
            </a:r>
            <a:r>
              <a:rPr lang="en-US" sz="1200" dirty="0"/>
              <a:t> J. Excess Burden of Depression among HIV-Infected Persons Receiving Medical Care in the United States: Data from the Medical Monitoring Project and the Behavioral Risk Factor Surveillance System. </a:t>
            </a:r>
            <a:r>
              <a:rPr lang="en-US" sz="1200" dirty="0" err="1"/>
              <a:t>PLoS</a:t>
            </a:r>
            <a:r>
              <a:rPr lang="en-US" sz="1200" dirty="0"/>
              <a:t> One. 2014 Mar 24;9(3):e92842.</a:t>
            </a:r>
          </a:p>
          <a:p>
            <a:endParaRPr lang="en-US" sz="1200" dirty="0"/>
          </a:p>
          <a:p>
            <a:r>
              <a:rPr lang="en-US" sz="1200" dirty="0">
                <a:hlinkClick r:id="rId3"/>
              </a:rPr>
              <a:t>Choi SK, </a:t>
            </a:r>
            <a:r>
              <a:rPr lang="en-US" sz="1200" dirty="0">
                <a:hlinkClick r:id="rId4"/>
              </a:rPr>
              <a:t>Boyle E, </a:t>
            </a:r>
            <a:r>
              <a:rPr lang="en-US" sz="1200" dirty="0">
                <a:hlinkClick r:id="rId5"/>
              </a:rPr>
              <a:t>Cairney J, </a:t>
            </a:r>
            <a:r>
              <a:rPr lang="en-US" sz="1200" dirty="0">
                <a:hlinkClick r:id="rId6"/>
              </a:rPr>
              <a:t>Collins EJ, </a:t>
            </a:r>
            <a:r>
              <a:rPr lang="en-US" sz="1200" dirty="0">
                <a:hlinkClick r:id="rId7"/>
              </a:rPr>
              <a:t>Gardner S, </a:t>
            </a:r>
            <a:r>
              <a:rPr lang="en-US" sz="1200" dirty="0">
                <a:hlinkClick r:id="rId8"/>
              </a:rPr>
              <a:t>Bacon J, </a:t>
            </a:r>
            <a:r>
              <a:rPr lang="en-US" sz="1200" dirty="0">
                <a:hlinkClick r:id="rId9"/>
              </a:rPr>
              <a:t>Rourke SB.</a:t>
            </a:r>
            <a:r>
              <a:rPr lang="en-US" sz="1200" dirty="0"/>
              <a:t> Prevalence, Recurrence, and Incidence of Current Depressive Symptoms among People Living with HIV in Ontario, Canada: Results from the Ontario HIV Treatment Network Cohort Study. </a:t>
            </a:r>
            <a:r>
              <a:rPr lang="en-US" sz="1200" dirty="0" err="1"/>
              <a:t>PLoS</a:t>
            </a:r>
            <a:r>
              <a:rPr lang="en-US" sz="1200" dirty="0"/>
              <a:t> One. 2016 Nov 1;11(11):e0165816.</a:t>
            </a:r>
          </a:p>
          <a:p>
            <a:endParaRPr lang="en-US" dirty="0"/>
          </a:p>
          <a:p>
            <a:endParaRPr lang="en-US" sz="1200" b="0" i="0" u="none" strike="noStrike" kern="1200" baseline="0" dirty="0">
              <a:solidFill>
                <a:schemeClr val="tx1"/>
              </a:solidFill>
              <a:latin typeface="+mn-lt"/>
              <a:ea typeface="+mn-ea"/>
              <a:cs typeface="+mn-cs"/>
            </a:endParaRPr>
          </a:p>
          <a:p>
            <a:endParaRPr lang="en-US"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1892EC4B-8E0E-204C-A63A-94D5738379CB}" type="slidenum">
              <a:rPr lang="en-US" smtClean="0"/>
              <a:t>28</a:t>
            </a:fld>
            <a:endParaRPr lang="en-US"/>
          </a:p>
        </p:txBody>
      </p:sp>
    </p:spTree>
    <p:extLst>
      <p:ext uri="{BB962C8B-B14F-4D97-AF65-F5344CB8AC3E}">
        <p14:creationId xmlns:p14="http://schemas.microsoft.com/office/powerpoint/2010/main" val="10463519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1892EC4B-8E0E-204C-A63A-94D5738379CB}" type="slidenum">
              <a:rPr lang="en-US" smtClean="0"/>
              <a:t>29</a:t>
            </a:fld>
            <a:endParaRPr lang="en-US"/>
          </a:p>
        </p:txBody>
      </p:sp>
    </p:spTree>
    <p:extLst>
      <p:ext uri="{BB962C8B-B14F-4D97-AF65-F5344CB8AC3E}">
        <p14:creationId xmlns:p14="http://schemas.microsoft.com/office/powerpoint/2010/main" val="24983153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sz="1200" kern="1200" dirty="0">
                <a:solidFill>
                  <a:schemeClr val="tx1"/>
                </a:solidFill>
                <a:latin typeface="+mn-lt"/>
                <a:ea typeface="+mn-ea"/>
                <a:cs typeface="+mn-cs"/>
              </a:rPr>
              <a:t>Older PLWH</a:t>
            </a:r>
            <a:r>
              <a:rPr lang="en-US" sz="1200" kern="1200" baseline="0" dirty="0">
                <a:solidFill>
                  <a:schemeClr val="tx1"/>
                </a:solidFill>
                <a:latin typeface="+mn-lt"/>
                <a:ea typeface="+mn-ea"/>
                <a:cs typeface="+mn-cs"/>
              </a:rPr>
              <a:t> are</a:t>
            </a:r>
            <a:r>
              <a:rPr lang="en-US" sz="1200" kern="1200" dirty="0">
                <a:solidFill>
                  <a:schemeClr val="tx1"/>
                </a:solidFill>
                <a:latin typeface="+mn-lt"/>
                <a:ea typeface="+mn-ea"/>
                <a:cs typeface="+mn-cs"/>
              </a:rPr>
              <a:t> a rapidly growing demographic in the U.S.</a:t>
            </a:r>
          </a:p>
          <a:p>
            <a:pPr marL="628650" lvl="1" indent="-171450">
              <a:buFontTx/>
              <a:buChar char="-"/>
            </a:pPr>
            <a:r>
              <a:rPr lang="en-US" sz="1200" kern="1200" dirty="0" err="1">
                <a:solidFill>
                  <a:schemeClr val="tx1"/>
                </a:solidFill>
                <a:latin typeface="+mn-lt"/>
                <a:ea typeface="+mn-ea"/>
                <a:cs typeface="+mn-cs"/>
              </a:rPr>
              <a:t>Milanini</a:t>
            </a:r>
            <a:r>
              <a:rPr lang="en-US" sz="1200" kern="1200" baseline="0" dirty="0">
                <a:solidFill>
                  <a:schemeClr val="tx1"/>
                </a:solidFill>
                <a:latin typeface="+mn-lt"/>
                <a:ea typeface="+mn-ea"/>
                <a:cs typeface="+mn-cs"/>
              </a:rPr>
              <a:t> et al </a:t>
            </a:r>
            <a:r>
              <a:rPr lang="en-US" sz="1200" kern="1200" baseline="0" dirty="0" err="1">
                <a:solidFill>
                  <a:schemeClr val="tx1"/>
                </a:solidFill>
                <a:latin typeface="+mn-lt"/>
                <a:ea typeface="+mn-ea"/>
                <a:cs typeface="+mn-cs"/>
              </a:rPr>
              <a:t>peformed</a:t>
            </a:r>
            <a:r>
              <a:rPr lang="en-US" sz="1200" kern="1200" baseline="0" dirty="0">
                <a:solidFill>
                  <a:schemeClr val="tx1"/>
                </a:solidFill>
                <a:latin typeface="+mn-lt"/>
                <a:ea typeface="+mn-ea"/>
                <a:cs typeface="+mn-cs"/>
              </a:rPr>
              <a:t> a</a:t>
            </a:r>
            <a:r>
              <a:rPr lang="en-US" sz="1200" kern="1200" dirty="0">
                <a:solidFill>
                  <a:schemeClr val="tx1"/>
                </a:solidFill>
                <a:latin typeface="+mn-lt"/>
                <a:ea typeface="+mn-ea"/>
                <a:cs typeface="+mn-cs"/>
              </a:rPr>
              <a:t> cross-sectional analysis to understand the degree to which symptom burden was associated with cognitive disorders in PLWH over age 60.</a:t>
            </a:r>
          </a:p>
          <a:p>
            <a:pPr marL="628650" lvl="1" indent="-171450">
              <a:buFontTx/>
              <a:buChar char="-"/>
            </a:pPr>
            <a:r>
              <a:rPr lang="en-US" sz="1200" kern="1200" dirty="0">
                <a:solidFill>
                  <a:schemeClr val="tx1"/>
                </a:solidFill>
                <a:latin typeface="+mn-lt"/>
                <a:ea typeface="+mn-ea"/>
                <a:cs typeface="+mn-cs"/>
              </a:rPr>
              <a:t>Found</a:t>
            </a:r>
            <a:r>
              <a:rPr lang="en-US" sz="1200" kern="1200" baseline="0" dirty="0">
                <a:solidFill>
                  <a:schemeClr val="tx1"/>
                </a:solidFill>
                <a:latin typeface="+mn-lt"/>
                <a:ea typeface="+mn-ea"/>
                <a:cs typeface="+mn-cs"/>
              </a:rPr>
              <a:t> a substantial neurobehavioral burden in PLWH including depression, independent of the presence of cognitive impairment</a:t>
            </a:r>
          </a:p>
          <a:p>
            <a:endParaRPr lang="en-US" sz="1200" kern="1200" baseline="0" dirty="0">
              <a:solidFill>
                <a:schemeClr val="tx1"/>
              </a:solidFill>
              <a:latin typeface="+mn-lt"/>
              <a:ea typeface="+mn-ea"/>
              <a:cs typeface="+mn-cs"/>
            </a:endParaRPr>
          </a:p>
          <a:p>
            <a:pPr marL="0" indent="0">
              <a:buFontTx/>
              <a:buNone/>
            </a:pPr>
            <a:endParaRPr lang="en-US" sz="1200" b="0" kern="1200" dirty="0">
              <a:solidFill>
                <a:schemeClr val="tx1"/>
              </a:solidFill>
              <a:latin typeface="Arial" charset="0"/>
              <a:ea typeface="+mn-ea"/>
              <a:cs typeface="+mn-cs"/>
            </a:endParaRPr>
          </a:p>
          <a:p>
            <a:pPr marL="171450" indent="-171450">
              <a:buFontTx/>
              <a:buChar char="-"/>
            </a:pPr>
            <a:r>
              <a:rPr lang="en-US" sz="1200" b="0" kern="1200" dirty="0" err="1">
                <a:solidFill>
                  <a:schemeClr val="tx1"/>
                </a:solidFill>
                <a:latin typeface="Arial" charset="0"/>
                <a:ea typeface="+mn-ea"/>
                <a:cs typeface="+mn-cs"/>
              </a:rPr>
              <a:t>Mayne</a:t>
            </a:r>
            <a:r>
              <a:rPr lang="en-US" sz="1200" b="0" kern="1200" dirty="0">
                <a:solidFill>
                  <a:schemeClr val="tx1"/>
                </a:solidFill>
                <a:latin typeface="Arial" charset="0"/>
                <a:ea typeface="+mn-ea"/>
                <a:cs typeface="+mn-cs"/>
              </a:rPr>
              <a:t> et al did a prospective cohort of 400 gay or bisexual</a:t>
            </a:r>
            <a:r>
              <a:rPr lang="en-US" sz="1200" b="0" kern="1200" baseline="0" dirty="0">
                <a:solidFill>
                  <a:schemeClr val="tx1"/>
                </a:solidFill>
                <a:latin typeface="Arial" charset="0"/>
                <a:ea typeface="+mn-ea"/>
                <a:cs typeface="+mn-cs"/>
              </a:rPr>
              <a:t> men in San Francisco. </a:t>
            </a:r>
          </a:p>
          <a:p>
            <a:pPr marL="628650" lvl="1" indent="-171450">
              <a:buFontTx/>
              <a:buChar char="-"/>
            </a:pPr>
            <a:r>
              <a:rPr lang="en-US" sz="1200" b="0" kern="1200" baseline="0" dirty="0">
                <a:solidFill>
                  <a:schemeClr val="tx1"/>
                </a:solidFill>
                <a:latin typeface="Arial" charset="0"/>
                <a:ea typeface="+mn-ea"/>
                <a:cs typeface="+mn-cs"/>
              </a:rPr>
              <a:t>Depressive Symptoms were measured using the CES-D</a:t>
            </a:r>
          </a:p>
          <a:p>
            <a:pPr marL="628650" lvl="1" indent="-171450">
              <a:buFontTx/>
              <a:buChar char="-"/>
            </a:pPr>
            <a:r>
              <a:rPr lang="en-US" sz="1200" b="0" kern="1200" baseline="0" dirty="0">
                <a:solidFill>
                  <a:schemeClr val="tx1"/>
                </a:solidFill>
                <a:latin typeface="Arial" charset="0"/>
                <a:ea typeface="+mn-ea"/>
                <a:cs typeface="+mn-cs"/>
              </a:rPr>
              <a:t>The outcome they were interested in was survival and they found that </a:t>
            </a:r>
            <a:r>
              <a:rPr lang="en-US" sz="1200" kern="1200" dirty="0">
                <a:solidFill>
                  <a:schemeClr val="tx1"/>
                </a:solidFill>
                <a:latin typeface="Arial" charset="0"/>
                <a:ea typeface="+mn-ea"/>
                <a:cs typeface="+mn-cs"/>
              </a:rPr>
              <a:t>depressive affect was associated with greater mortality</a:t>
            </a:r>
          </a:p>
          <a:p>
            <a:pPr marL="457200" lvl="1" indent="0">
              <a:buFontTx/>
              <a:buNone/>
            </a:pPr>
            <a:endParaRPr lang="en-US" sz="1200" kern="1200" dirty="0">
              <a:solidFill>
                <a:schemeClr val="tx1"/>
              </a:solidFill>
              <a:latin typeface="Arial" charset="0"/>
              <a:ea typeface="+mn-ea"/>
              <a:cs typeface="+mn-cs"/>
            </a:endParaRPr>
          </a:p>
          <a:p>
            <a:pPr marL="171450" indent="-171450">
              <a:buFontTx/>
              <a:buChar char="-"/>
            </a:pPr>
            <a:r>
              <a:rPr lang="en-US" sz="1200" kern="1200" dirty="0">
                <a:solidFill>
                  <a:schemeClr val="tx1"/>
                </a:solidFill>
                <a:latin typeface="Arial" charset="0"/>
                <a:ea typeface="+mn-ea"/>
                <a:cs typeface="+mn-cs"/>
              </a:rPr>
              <a:t>The HIV Epidemiologic Research Study</a:t>
            </a:r>
            <a:r>
              <a:rPr lang="en-US" sz="1200" kern="1200" baseline="0" dirty="0">
                <a:solidFill>
                  <a:schemeClr val="tx1"/>
                </a:solidFill>
                <a:latin typeface="Arial" charset="0"/>
                <a:ea typeface="+mn-ea"/>
                <a:cs typeface="+mn-cs"/>
              </a:rPr>
              <a:t> - </a:t>
            </a:r>
            <a:r>
              <a:rPr lang="en-US" sz="1200" kern="1200" dirty="0">
                <a:solidFill>
                  <a:schemeClr val="tx1"/>
                </a:solidFill>
                <a:latin typeface="Arial" charset="0"/>
                <a:ea typeface="+mn-ea"/>
                <a:cs typeface="+mn-cs"/>
              </a:rPr>
              <a:t>a prospective, longitudinal cohort study conducted from April 1993 through January 1995, with follow-up through March 2000</a:t>
            </a:r>
          </a:p>
          <a:p>
            <a:pPr marL="628650" lvl="1" indent="-171450">
              <a:buFontTx/>
              <a:buChar char="-"/>
            </a:pPr>
            <a:r>
              <a:rPr lang="en-US" sz="1200" b="0" kern="1200" baseline="0" dirty="0">
                <a:solidFill>
                  <a:schemeClr val="tx1"/>
                </a:solidFill>
                <a:latin typeface="Arial" charset="0"/>
                <a:ea typeface="+mn-ea"/>
                <a:cs typeface="+mn-cs"/>
              </a:rPr>
              <a:t>It was conducted at 4</a:t>
            </a:r>
            <a:r>
              <a:rPr lang="en-US" sz="1200" b="0" kern="1200" dirty="0">
                <a:solidFill>
                  <a:schemeClr val="tx1"/>
                </a:solidFill>
                <a:latin typeface="Arial" charset="0"/>
                <a:ea typeface="+mn-ea"/>
                <a:cs typeface="+mn-cs"/>
              </a:rPr>
              <a:t> academic medical centers in Baltimore, </a:t>
            </a:r>
            <a:r>
              <a:rPr lang="en-US" sz="1200" b="0" kern="1200" dirty="0" err="1">
                <a:solidFill>
                  <a:schemeClr val="tx1"/>
                </a:solidFill>
                <a:latin typeface="Arial" charset="0"/>
                <a:ea typeface="+mn-ea"/>
                <a:cs typeface="+mn-cs"/>
              </a:rPr>
              <a:t>Md</a:t>
            </a:r>
            <a:r>
              <a:rPr lang="en-US" sz="1200" b="0" kern="1200" dirty="0">
                <a:solidFill>
                  <a:schemeClr val="tx1"/>
                </a:solidFill>
                <a:latin typeface="Arial" charset="0"/>
                <a:ea typeface="+mn-ea"/>
                <a:cs typeface="+mn-cs"/>
              </a:rPr>
              <a:t>; Bronx, NY; Providence, RI; and Detroit, Mich. 765 women followed and 106 women died. </a:t>
            </a:r>
          </a:p>
          <a:p>
            <a:pPr marL="628650" lvl="1" indent="-171450">
              <a:buFontTx/>
              <a:buChar char="-"/>
            </a:pPr>
            <a:r>
              <a:rPr lang="en-US" sz="1200" b="0" kern="1200" baseline="0" dirty="0">
                <a:solidFill>
                  <a:schemeClr val="tx1"/>
                </a:solidFill>
                <a:latin typeface="Arial" charset="0"/>
                <a:ea typeface="+mn-ea"/>
                <a:cs typeface="+mn-cs"/>
              </a:rPr>
              <a:t>They found that women with chronic depressive </a:t>
            </a:r>
            <a:r>
              <a:rPr lang="en-US" sz="1200" b="0" kern="1200" baseline="0" dirty="0" err="1">
                <a:solidFill>
                  <a:schemeClr val="tx1"/>
                </a:solidFill>
                <a:latin typeface="Arial" charset="0"/>
                <a:ea typeface="+mn-ea"/>
                <a:cs typeface="+mn-cs"/>
              </a:rPr>
              <a:t>sx</a:t>
            </a:r>
            <a:r>
              <a:rPr lang="en-US" sz="1200" b="0" kern="1200" baseline="0" dirty="0">
                <a:solidFill>
                  <a:schemeClr val="tx1"/>
                </a:solidFill>
                <a:latin typeface="Arial" charset="0"/>
                <a:ea typeface="+mn-ea"/>
                <a:cs typeface="+mn-cs"/>
              </a:rPr>
              <a:t> were 2 times more likely to die that women with no depressive symptoms. </a:t>
            </a:r>
          </a:p>
          <a:p>
            <a:pPr marL="628650" lvl="1" indent="-171450">
              <a:buFontTx/>
              <a:buChar char="-"/>
            </a:pPr>
            <a:r>
              <a:rPr lang="en-US" dirty="0"/>
              <a:t>RR 2.0 (95% CI, 1.0-3.8) in women with chronic depressive symptoms compared to women with no depressive symptoms</a:t>
            </a:r>
            <a:endParaRPr lang="en-US" sz="1200" b="0" kern="1200" baseline="0" dirty="0">
              <a:solidFill>
                <a:schemeClr val="tx1"/>
              </a:solidFill>
              <a:latin typeface="Arial" charset="0"/>
              <a:ea typeface="+mn-ea"/>
              <a:cs typeface="+mn-cs"/>
            </a:endParaRPr>
          </a:p>
          <a:p>
            <a:pPr marL="457200" lvl="1" indent="0">
              <a:buFontTx/>
              <a:buNone/>
            </a:pPr>
            <a:endParaRPr lang="en-US" dirty="0"/>
          </a:p>
          <a:p>
            <a:endParaRPr lang="en-US" sz="1200" kern="1200" baseline="0" dirty="0">
              <a:solidFill>
                <a:schemeClr val="tx1"/>
              </a:solidFill>
              <a:latin typeface="+mn-lt"/>
              <a:ea typeface="+mn-ea"/>
              <a:cs typeface="+mn-cs"/>
            </a:endParaRPr>
          </a:p>
          <a:p>
            <a:pPr marL="171450" indent="-171450">
              <a:buFontTx/>
              <a:buChar char="-"/>
            </a:pPr>
            <a:r>
              <a:rPr lang="en-US" sz="1200" b="0" i="0" u="none" strike="noStrike" kern="1200" baseline="0" dirty="0">
                <a:solidFill>
                  <a:schemeClr val="tx1"/>
                </a:solidFill>
                <a:latin typeface="Arial" charset="0"/>
                <a:ea typeface="+mn-ea"/>
                <a:cs typeface="+mn-cs"/>
              </a:rPr>
              <a:t>The best evidence for a relationship between depression and HIV disease progression comes from longitudinal studies conducted over long periods that analyze the effects of chronic depression</a:t>
            </a:r>
          </a:p>
          <a:p>
            <a:pPr marL="628650" lvl="1" indent="-171450">
              <a:buFontTx/>
              <a:buChar char="-"/>
            </a:pPr>
            <a:r>
              <a:rPr lang="en-US" sz="1200" b="0" i="0" u="none" strike="noStrike" kern="1200" baseline="0" dirty="0" err="1">
                <a:solidFill>
                  <a:schemeClr val="tx1"/>
                </a:solidFill>
                <a:latin typeface="Arial" charset="0"/>
                <a:ea typeface="+mn-ea"/>
                <a:cs typeface="+mn-cs"/>
              </a:rPr>
              <a:t>Leserman</a:t>
            </a:r>
            <a:r>
              <a:rPr lang="en-US" sz="1200" b="0" i="0" u="none" strike="noStrike" kern="1200" baseline="0" dirty="0">
                <a:solidFill>
                  <a:schemeClr val="tx1"/>
                </a:solidFill>
                <a:latin typeface="Arial" charset="0"/>
                <a:ea typeface="+mn-ea"/>
                <a:cs typeface="+mn-cs"/>
              </a:rPr>
              <a:t> and colleagues presented such an analysis from the Coping in Health and Illness Project (CHIP), a study of 96 initially asymptomatic HIV-infected gay men</a:t>
            </a:r>
          </a:p>
          <a:p>
            <a:r>
              <a:rPr lang="en-US" sz="1200" b="0" i="0" u="none" strike="noStrike" kern="1200" baseline="0" dirty="0">
                <a:solidFill>
                  <a:schemeClr val="tx1"/>
                </a:solidFill>
                <a:latin typeface="Arial" charset="0"/>
                <a:ea typeface="+mn-ea"/>
                <a:cs typeface="+mn-cs"/>
              </a:rPr>
              <a:t>	followed-up every 6 months, using data at 5.5 years (</a:t>
            </a:r>
            <a:r>
              <a:rPr lang="en-US" sz="1200" b="0" i="0" u="none" strike="noStrike" kern="1200" baseline="0" dirty="0" err="1">
                <a:solidFill>
                  <a:schemeClr val="tx1"/>
                </a:solidFill>
                <a:latin typeface="Arial" charset="0"/>
                <a:ea typeface="+mn-ea"/>
                <a:cs typeface="+mn-cs"/>
              </a:rPr>
              <a:t>Leserman</a:t>
            </a:r>
            <a:r>
              <a:rPr lang="en-US" sz="1200" b="0" i="0" u="none" strike="noStrike" kern="1200" baseline="0" dirty="0">
                <a:solidFill>
                  <a:schemeClr val="tx1"/>
                </a:solidFill>
                <a:latin typeface="Arial" charset="0"/>
                <a:ea typeface="+mn-ea"/>
                <a:cs typeface="+mn-cs"/>
              </a:rPr>
              <a:t> et al 1999) and 9 years (</a:t>
            </a:r>
            <a:r>
              <a:rPr lang="en-US" sz="1200" b="0" i="0" u="none" strike="noStrike" kern="1200" baseline="0" dirty="0" err="1">
                <a:solidFill>
                  <a:schemeClr val="tx1"/>
                </a:solidFill>
                <a:latin typeface="Arial" charset="0"/>
                <a:ea typeface="+mn-ea"/>
                <a:cs typeface="+mn-cs"/>
              </a:rPr>
              <a:t>Leserman</a:t>
            </a:r>
            <a:r>
              <a:rPr lang="en-US" sz="1200" b="0" i="0" u="none" strike="noStrike" kern="1200" baseline="0" dirty="0">
                <a:solidFill>
                  <a:schemeClr val="tx1"/>
                </a:solidFill>
                <a:latin typeface="Arial" charset="0"/>
                <a:ea typeface="+mn-ea"/>
                <a:cs typeface="+mn-cs"/>
              </a:rPr>
              <a:t> et al 2002); for every cumulative average increase of one severe depressive symptom (3-point increase on the Hamilton Depression</a:t>
            </a:r>
          </a:p>
          <a:p>
            <a:r>
              <a:rPr lang="en-US" sz="1200" b="0" i="0" u="none" strike="noStrike" kern="1200" baseline="0" dirty="0">
                <a:solidFill>
                  <a:schemeClr val="tx1"/>
                </a:solidFill>
                <a:latin typeface="Arial" charset="0"/>
                <a:ea typeface="+mn-ea"/>
                <a:cs typeface="+mn-cs"/>
              </a:rPr>
              <a:t>Rating Scale), the risk of AIDS doubled.</a:t>
            </a:r>
          </a:p>
          <a:p>
            <a:endParaRPr lang="en-US" sz="1200" b="0" i="0" u="none" strike="noStrike" kern="1200" baseline="0" dirty="0">
              <a:solidFill>
                <a:schemeClr val="tx1"/>
              </a:solidFill>
              <a:latin typeface="Arial" charset="0"/>
              <a:ea typeface="+mn-ea"/>
              <a:cs typeface="+mn-cs"/>
            </a:endParaRP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dirty="0"/>
              <a:t>As overall mortality rates are dropping</a:t>
            </a:r>
            <a:r>
              <a:rPr lang="en-US" baseline="0" dirty="0"/>
              <a:t> and there is increased appreciation that the quality of life of the living is important, a recent study examined the relationship between quality of life and the presence of comorbidities such as depression, substance use disorders and comorbid health conditions in older adults living with HIV</a:t>
            </a:r>
          </a:p>
          <a:p>
            <a:pPr marL="628650" marR="0" lvl="1" indent="-171450" algn="l" defTabSz="457200" rtl="0" eaLnBrk="1" fontAlgn="auto" latinLnBrk="0" hangingPunct="1">
              <a:lnSpc>
                <a:spcPct val="100000"/>
              </a:lnSpc>
              <a:spcBef>
                <a:spcPts val="0"/>
              </a:spcBef>
              <a:spcAft>
                <a:spcPts val="0"/>
              </a:spcAft>
              <a:buClrTx/>
              <a:buSzTx/>
              <a:buFontTx/>
              <a:buChar char="-"/>
              <a:tabLst/>
              <a:defRPr/>
            </a:pPr>
            <a:r>
              <a:rPr lang="en-US" dirty="0"/>
              <a:t>Depression was</a:t>
            </a:r>
            <a:r>
              <a:rPr lang="en-US" baseline="0" dirty="0"/>
              <a:t> </a:t>
            </a:r>
            <a:r>
              <a:rPr lang="en-US" dirty="0"/>
              <a:t>negatively associated with quality of life. </a:t>
            </a:r>
          </a:p>
          <a:p>
            <a:pPr marL="457200" marR="0" lvl="1" indent="0" algn="l" defTabSz="457200" rtl="0" eaLnBrk="1" fontAlgn="auto" latinLnBrk="0" hangingPunct="1">
              <a:lnSpc>
                <a:spcPct val="100000"/>
              </a:lnSpc>
              <a:spcBef>
                <a:spcPts val="0"/>
              </a:spcBef>
              <a:spcAft>
                <a:spcPts val="0"/>
              </a:spcAft>
              <a:buClrTx/>
              <a:buSzTx/>
              <a:buFontTx/>
              <a:buNone/>
              <a:tabLst/>
              <a:defRPr/>
            </a:pPr>
            <a:endParaRPr lang="en-US" dirty="0"/>
          </a:p>
          <a:p>
            <a:r>
              <a:rPr lang="en-US" sz="1200" dirty="0">
                <a:hlinkClick r:id="rId3"/>
              </a:rPr>
              <a:t>Milanini B, </a:t>
            </a:r>
            <a:r>
              <a:rPr lang="en-US" sz="1200" dirty="0">
                <a:hlinkClick r:id="rId4"/>
              </a:rPr>
              <a:t>Catella S, </a:t>
            </a:r>
            <a:r>
              <a:rPr lang="en-US" sz="1200" dirty="0">
                <a:hlinkClick r:id="rId5"/>
              </a:rPr>
              <a:t>Perkovich B, </a:t>
            </a:r>
            <a:r>
              <a:rPr lang="en-US" sz="1200" dirty="0">
                <a:hlinkClick r:id="rId6"/>
              </a:rPr>
              <a:t>Esmaeili-Firidouni P, </a:t>
            </a:r>
            <a:r>
              <a:rPr lang="en-US" sz="1200" dirty="0">
                <a:hlinkClick r:id="rId7"/>
              </a:rPr>
              <a:t>Wendelken L, </a:t>
            </a:r>
            <a:r>
              <a:rPr lang="en-US" sz="1200" dirty="0">
                <a:hlinkClick r:id="rId8"/>
              </a:rPr>
              <a:t>Paul R, </a:t>
            </a:r>
            <a:r>
              <a:rPr lang="en-US" sz="1200" dirty="0">
                <a:hlinkClick r:id="rId9"/>
              </a:rPr>
              <a:t>Greene M, </a:t>
            </a:r>
            <a:r>
              <a:rPr lang="en-US" sz="1200" dirty="0">
                <a:hlinkClick r:id="rId10"/>
              </a:rPr>
              <a:t>Ketelle R, </a:t>
            </a:r>
            <a:r>
              <a:rPr lang="en-US" sz="1200" dirty="0">
                <a:hlinkClick r:id="rId11"/>
              </a:rPr>
              <a:t>Valcour V.</a:t>
            </a:r>
            <a:r>
              <a:rPr lang="en-US" sz="1200" dirty="0"/>
              <a:t> Psychiatric symptom burden in older people living with HIV with and without cognitive impairment: the UCSF HIV over 60 cohort study. AIDS Care. 2017 Jan 27:1-8. </a:t>
            </a:r>
          </a:p>
          <a:p>
            <a:endParaRPr lang="pl-PL" sz="1200" dirty="0"/>
          </a:p>
          <a:p>
            <a:pPr>
              <a:spcBef>
                <a:spcPts val="0"/>
              </a:spcBef>
            </a:pPr>
            <a:r>
              <a:rPr lang="en-US" sz="1200" dirty="0" err="1"/>
              <a:t>Mayne</a:t>
            </a:r>
            <a:r>
              <a:rPr lang="en-US" sz="1200" dirty="0"/>
              <a:t> TJ, </a:t>
            </a:r>
            <a:r>
              <a:rPr lang="en-US" sz="1200" dirty="0" err="1"/>
              <a:t>Vittinghoff</a:t>
            </a:r>
            <a:r>
              <a:rPr lang="en-US" sz="1200" dirty="0"/>
              <a:t> E, Chesney MA, Barrett DC, Coates TJ. </a:t>
            </a:r>
            <a:r>
              <a:rPr lang="en-US" sz="1200" u="sng" dirty="0"/>
              <a:t>Depressive affect and survival among gay and bisexual men infected with HIV. </a:t>
            </a:r>
            <a:r>
              <a:rPr lang="en-US" sz="1200" dirty="0"/>
              <a:t>Arch Intern Med. 1996 Oct 28;156(19):2233-8.</a:t>
            </a:r>
          </a:p>
          <a:p>
            <a:pPr>
              <a:spcBef>
                <a:spcPts val="0"/>
              </a:spcBef>
            </a:pPr>
            <a:endParaRPr lang="en-US" sz="1200" dirty="0"/>
          </a:p>
          <a:p>
            <a:pPr>
              <a:spcBef>
                <a:spcPts val="0"/>
              </a:spcBef>
            </a:pPr>
            <a:r>
              <a:rPr lang="en-US" sz="1200" u="sng" dirty="0">
                <a:hlinkClick r:id="rId12"/>
              </a:rPr>
              <a:t>Ickovics JR, </a:t>
            </a:r>
            <a:r>
              <a:rPr lang="en-US" sz="1200" u="sng" dirty="0">
                <a:hlinkClick r:id="rId13"/>
              </a:rPr>
              <a:t>Hamburger ME, </a:t>
            </a:r>
            <a:r>
              <a:rPr lang="en-US" sz="1200" u="sng" dirty="0">
                <a:hlinkClick r:id="rId14"/>
              </a:rPr>
              <a:t>Vlahov D, </a:t>
            </a:r>
            <a:r>
              <a:rPr lang="en-US" sz="1200" u="sng" dirty="0">
                <a:hlinkClick r:id="rId15"/>
              </a:rPr>
              <a:t>Schoenbaum EE, </a:t>
            </a:r>
            <a:r>
              <a:rPr lang="en-US" sz="1200" u="sng" dirty="0">
                <a:hlinkClick r:id="rId16"/>
              </a:rPr>
              <a:t>Schuman P, </a:t>
            </a:r>
            <a:r>
              <a:rPr lang="en-US" sz="1200" u="sng" dirty="0">
                <a:hlinkClick r:id="rId17"/>
              </a:rPr>
              <a:t>Boland RJ, </a:t>
            </a:r>
            <a:r>
              <a:rPr lang="en-US" sz="1200" u="sng" dirty="0">
                <a:hlinkClick r:id="rId18"/>
              </a:rPr>
              <a:t>Moore J; </a:t>
            </a:r>
            <a:r>
              <a:rPr lang="en-US" sz="1200" u="sng" dirty="0">
                <a:hlinkClick r:id="rId19"/>
              </a:rPr>
              <a:t>HIV Epidemiology Research Study Group.</a:t>
            </a:r>
            <a:r>
              <a:rPr lang="en-US" sz="1200" u="sng" dirty="0"/>
              <a:t> Mortality, CD4 cell count decline, and depressive symptoms among HIV-seropositive women: longitudinal analysis from the HIV Epidemiology Research Study. </a:t>
            </a:r>
            <a:r>
              <a:rPr lang="en-US" sz="1200" dirty="0"/>
              <a:t>JAMA</a:t>
            </a:r>
            <a:r>
              <a:rPr lang="en-US" sz="1200" u="sng" dirty="0"/>
              <a:t>. 2001 Mar 21;285(11):1466-74.</a:t>
            </a:r>
          </a:p>
          <a:p>
            <a:pPr>
              <a:spcBef>
                <a:spcPts val="0"/>
              </a:spcBef>
            </a:pPr>
            <a:endParaRPr lang="en-US" sz="1200" u="sng" dirty="0"/>
          </a:p>
          <a:p>
            <a:r>
              <a:rPr lang="sk-SK" sz="1200" u="sng" dirty="0">
                <a:hlinkClick r:id="rId20"/>
              </a:rPr>
              <a:t>Leserman J1, </a:t>
            </a:r>
            <a:r>
              <a:rPr lang="sk-SK" sz="1200" u="sng" dirty="0">
                <a:hlinkClick r:id="rId21"/>
              </a:rPr>
              <a:t>Jackson ED, </a:t>
            </a:r>
            <a:r>
              <a:rPr lang="sk-SK" sz="1200" u="sng" dirty="0">
                <a:hlinkClick r:id="rId22"/>
              </a:rPr>
              <a:t>Petitto JM, </a:t>
            </a:r>
            <a:r>
              <a:rPr lang="sk-SK" sz="1200" u="sng" dirty="0">
                <a:hlinkClick r:id="rId23"/>
              </a:rPr>
              <a:t>Golden RN, </a:t>
            </a:r>
            <a:r>
              <a:rPr lang="sk-SK" sz="1200" u="sng" dirty="0">
                <a:hlinkClick r:id="rId24"/>
              </a:rPr>
              <a:t>Silva SG, </a:t>
            </a:r>
            <a:r>
              <a:rPr lang="sk-SK" sz="1200" u="sng" dirty="0">
                <a:hlinkClick r:id="rId25"/>
              </a:rPr>
              <a:t>Perkins DO, </a:t>
            </a:r>
            <a:r>
              <a:rPr lang="sk-SK" sz="1200" u="sng" dirty="0">
                <a:hlinkClick r:id="rId26"/>
              </a:rPr>
              <a:t>Cai J, </a:t>
            </a:r>
            <a:r>
              <a:rPr lang="sk-SK" sz="1200" u="sng" dirty="0">
                <a:hlinkClick r:id="rId27"/>
              </a:rPr>
              <a:t>Folds JD, </a:t>
            </a:r>
            <a:r>
              <a:rPr lang="sk-SK" sz="1200" u="sng" dirty="0">
                <a:hlinkClick r:id="rId28"/>
              </a:rPr>
              <a:t>Evans DL.</a:t>
            </a:r>
            <a:r>
              <a:rPr lang="sk-SK" sz="1200" u="sng" dirty="0"/>
              <a:t> </a:t>
            </a:r>
            <a:r>
              <a:rPr lang="sk-SK" sz="1200" b="1" u="sng" dirty="0"/>
              <a:t>Progression to AIDS: the effects of stress, depressive symptoms, and social support. </a:t>
            </a:r>
            <a:r>
              <a:rPr lang="sk-SK" sz="1200" u="sng" dirty="0"/>
              <a:t>Psychosom Med. 1999 May-Jun;61(3):397-406.</a:t>
            </a:r>
          </a:p>
          <a:p>
            <a:endParaRPr lang="sk-SK" sz="1200" b="1" u="sng"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a:hlinkClick r:id="rId29"/>
              </a:rPr>
              <a:t>Millar BM, </a:t>
            </a:r>
            <a:r>
              <a:rPr lang="en-US" sz="1200" dirty="0">
                <a:hlinkClick r:id="rId30"/>
              </a:rPr>
              <a:t>Starks TJ, </a:t>
            </a:r>
            <a:r>
              <a:rPr lang="en-US" sz="1200" dirty="0">
                <a:hlinkClick r:id="rId31"/>
              </a:rPr>
              <a:t>Gurung S, </a:t>
            </a:r>
            <a:r>
              <a:rPr lang="en-US" sz="1200" dirty="0"/>
              <a:t>Parsons J. The Impact of Comorbidities, Depression, and Substance Use Problems on Quality of Life Among Older Adults Living With HIV. AIDS </a:t>
            </a:r>
            <a:r>
              <a:rPr lang="en-US" sz="1200" dirty="0" err="1"/>
              <a:t>Behav</a:t>
            </a:r>
            <a:r>
              <a:rPr lang="en-US" sz="1200" dirty="0"/>
              <a:t>. 2016 Nov 18.</a:t>
            </a:r>
          </a:p>
          <a:p>
            <a:endParaRPr lang="sk-SK" sz="1200" b="1" u="sng" dirty="0"/>
          </a:p>
          <a:p>
            <a:pPr marL="628650" marR="0" lvl="1" indent="-171450" algn="l" defTabSz="457200" rtl="0" eaLnBrk="1" fontAlgn="auto" latinLnBrk="0" hangingPunct="1">
              <a:lnSpc>
                <a:spcPct val="100000"/>
              </a:lnSpc>
              <a:spcBef>
                <a:spcPts val="0"/>
              </a:spcBef>
              <a:spcAft>
                <a:spcPts val="0"/>
              </a:spcAft>
              <a:buClrTx/>
              <a:buSzTx/>
              <a:buFontTx/>
              <a:buChar char="-"/>
              <a:tabLst/>
              <a:defRPr/>
            </a:pPr>
            <a:endParaRPr lang="en-US" dirty="0"/>
          </a:p>
          <a:p>
            <a:endParaRPr lang="en-US" sz="1200" b="0" i="0" u="none" strike="noStrike" kern="1200" baseline="0" dirty="0">
              <a:solidFill>
                <a:schemeClr val="tx1"/>
              </a:solidFill>
              <a:latin typeface="Arial" charset="0"/>
              <a:ea typeface="+mn-ea"/>
              <a:cs typeface="+mn-cs"/>
            </a:endParaRPr>
          </a:p>
        </p:txBody>
      </p:sp>
      <p:sp>
        <p:nvSpPr>
          <p:cNvPr id="4" name="Slide Number Placeholder 3"/>
          <p:cNvSpPr>
            <a:spLocks noGrp="1"/>
          </p:cNvSpPr>
          <p:nvPr>
            <p:ph type="sldNum" sz="quarter" idx="10"/>
          </p:nvPr>
        </p:nvSpPr>
        <p:spPr/>
        <p:txBody>
          <a:bodyPr/>
          <a:lstStyle/>
          <a:p>
            <a:fld id="{62A20FB2-3EFE-FD41-95ED-01D82F6CA86B}" type="slidenum">
              <a:rPr lang="en-US" smtClean="0"/>
              <a:t>30</a:t>
            </a:fld>
            <a:endParaRPr lang="en-US"/>
          </a:p>
        </p:txBody>
      </p:sp>
    </p:spTree>
    <p:extLst>
      <p:ext uri="{BB962C8B-B14F-4D97-AF65-F5344CB8AC3E}">
        <p14:creationId xmlns:p14="http://schemas.microsoft.com/office/powerpoint/2010/main" val="10446915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 It can be challenging to determine the prevalence of depressive disorders in persons with HIV infection because of the overlap of the physiological changes</a:t>
            </a:r>
          </a:p>
          <a:p>
            <a:r>
              <a:rPr lang="en-US" sz="1200" b="0" i="0" u="none" strike="noStrike" kern="1200" baseline="0" dirty="0">
                <a:solidFill>
                  <a:schemeClr val="tx1"/>
                </a:solidFill>
                <a:latin typeface="+mn-lt"/>
                <a:ea typeface="+mn-ea"/>
                <a:cs typeface="+mn-cs"/>
              </a:rPr>
              <a:t>associated with HIV illness and the somatic symptoms of depression, such as appetite changes, anergia, fatigue, loss of libido, sleep disturbances, and cognitive impairment. </a:t>
            </a:r>
          </a:p>
          <a:p>
            <a:r>
              <a:rPr lang="en-US" dirty="0"/>
              <a:t>-</a:t>
            </a:r>
            <a:r>
              <a:rPr lang="en-US" baseline="0" dirty="0"/>
              <a:t> Several validated rating scales for depression in HIV</a:t>
            </a:r>
            <a:endParaRPr lang="en-US" dirty="0"/>
          </a:p>
        </p:txBody>
      </p:sp>
      <p:sp>
        <p:nvSpPr>
          <p:cNvPr id="4" name="Slide Number Placeholder 3"/>
          <p:cNvSpPr>
            <a:spLocks noGrp="1"/>
          </p:cNvSpPr>
          <p:nvPr>
            <p:ph type="sldNum" sz="quarter" idx="10"/>
          </p:nvPr>
        </p:nvSpPr>
        <p:spPr/>
        <p:txBody>
          <a:bodyPr/>
          <a:lstStyle/>
          <a:p>
            <a:fld id="{62A20FB2-3EFE-FD41-95ED-01D82F6CA86B}" type="slidenum">
              <a:rPr lang="en-US" smtClean="0"/>
              <a:t>31</a:t>
            </a:fld>
            <a:endParaRPr lang="en-US"/>
          </a:p>
        </p:txBody>
      </p:sp>
    </p:spTree>
    <p:extLst>
      <p:ext uri="{BB962C8B-B14F-4D97-AF65-F5344CB8AC3E}">
        <p14:creationId xmlns:p14="http://schemas.microsoft.com/office/powerpoint/2010/main" val="32408969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pl-PL" sz="1200" b="0" u="sng" kern="1200" dirty="0">
                <a:solidFill>
                  <a:schemeClr val="tx1"/>
                </a:solidFill>
                <a:latin typeface="Arial" charset="0"/>
                <a:ea typeface="+mn-ea"/>
                <a:cs typeface="+mn-cs"/>
                <a:hlinkClick r:id="rId3"/>
              </a:rPr>
              <a:t>Primeau MM1, </a:t>
            </a:r>
            <a:r>
              <a:rPr lang="pl-PL" sz="1200" b="0" u="sng" kern="1200" dirty="0">
                <a:solidFill>
                  <a:schemeClr val="tx1"/>
                </a:solidFill>
                <a:latin typeface="Arial" charset="0"/>
                <a:ea typeface="+mn-ea"/>
                <a:cs typeface="+mn-cs"/>
                <a:hlinkClick r:id="rId4"/>
              </a:rPr>
              <a:t>Avellaneda V, </a:t>
            </a:r>
            <a:r>
              <a:rPr lang="pl-PL" sz="1200" b="0" u="sng" kern="1200" dirty="0">
                <a:solidFill>
                  <a:schemeClr val="tx1"/>
                </a:solidFill>
                <a:latin typeface="Arial" charset="0"/>
                <a:ea typeface="+mn-ea"/>
                <a:cs typeface="+mn-cs"/>
                <a:hlinkClick r:id="rId5"/>
              </a:rPr>
              <a:t>Musselman D, </a:t>
            </a:r>
            <a:r>
              <a:rPr lang="pl-PL" sz="1200" b="0" u="sng" kern="1200" dirty="0">
                <a:solidFill>
                  <a:schemeClr val="tx1"/>
                </a:solidFill>
                <a:latin typeface="Arial" charset="0"/>
                <a:ea typeface="+mn-ea"/>
                <a:cs typeface="+mn-cs"/>
                <a:hlinkClick r:id="rId6"/>
              </a:rPr>
              <a:t>St Jean G, </a:t>
            </a:r>
            <a:r>
              <a:rPr lang="pl-PL" sz="1200" b="0" u="sng" kern="1200" dirty="0">
                <a:solidFill>
                  <a:schemeClr val="tx1"/>
                </a:solidFill>
                <a:latin typeface="Arial" charset="0"/>
                <a:ea typeface="+mn-ea"/>
                <a:cs typeface="+mn-cs"/>
                <a:hlinkClick r:id="rId7"/>
              </a:rPr>
              <a:t>Illa L.</a:t>
            </a:r>
            <a:r>
              <a:rPr lang="pl-PL" sz="1200" b="0" u="sng" kern="1200" dirty="0">
                <a:solidFill>
                  <a:schemeClr val="tx1"/>
                </a:solidFill>
                <a:latin typeface="Arial" charset="0"/>
                <a:ea typeface="+mn-ea"/>
                <a:cs typeface="+mn-cs"/>
              </a:rPr>
              <a:t> </a:t>
            </a:r>
            <a:r>
              <a:rPr lang="pl-PL" sz="1200" b="1" u="sng" kern="1200" dirty="0" err="1">
                <a:solidFill>
                  <a:schemeClr val="tx1"/>
                </a:solidFill>
                <a:latin typeface="Arial" charset="0"/>
                <a:ea typeface="+mn-ea"/>
                <a:cs typeface="+mn-cs"/>
              </a:rPr>
              <a:t>Treatment</a:t>
            </a:r>
            <a:r>
              <a:rPr lang="pl-PL" sz="1200" b="1" u="sng" kern="1200" dirty="0">
                <a:solidFill>
                  <a:schemeClr val="tx1"/>
                </a:solidFill>
                <a:latin typeface="Arial" charset="0"/>
                <a:ea typeface="+mn-ea"/>
                <a:cs typeface="+mn-cs"/>
              </a:rPr>
              <a:t> of </a:t>
            </a:r>
            <a:r>
              <a:rPr lang="pl-PL" sz="1200" b="1" u="sng" kern="1200" dirty="0" err="1">
                <a:solidFill>
                  <a:schemeClr val="tx1"/>
                </a:solidFill>
                <a:latin typeface="Arial" charset="0"/>
                <a:ea typeface="+mn-ea"/>
                <a:cs typeface="+mn-cs"/>
              </a:rPr>
              <a:t>depression</a:t>
            </a:r>
            <a:r>
              <a:rPr lang="pl-PL" sz="1200" b="1" u="sng" kern="1200" dirty="0">
                <a:solidFill>
                  <a:schemeClr val="tx1"/>
                </a:solidFill>
                <a:latin typeface="Arial" charset="0"/>
                <a:ea typeface="+mn-ea"/>
                <a:cs typeface="+mn-cs"/>
              </a:rPr>
              <a:t> in </a:t>
            </a:r>
            <a:r>
              <a:rPr lang="pl-PL" sz="1200" b="1" u="sng" kern="1200" dirty="0" err="1">
                <a:solidFill>
                  <a:schemeClr val="tx1"/>
                </a:solidFill>
                <a:latin typeface="Arial" charset="0"/>
                <a:ea typeface="+mn-ea"/>
                <a:cs typeface="+mn-cs"/>
              </a:rPr>
              <a:t>individuals</a:t>
            </a:r>
            <a:r>
              <a:rPr lang="pl-PL" sz="1200" b="1" u="sng" kern="1200" dirty="0">
                <a:solidFill>
                  <a:schemeClr val="tx1"/>
                </a:solidFill>
                <a:latin typeface="Arial" charset="0"/>
                <a:ea typeface="+mn-ea"/>
                <a:cs typeface="+mn-cs"/>
              </a:rPr>
              <a:t> </a:t>
            </a:r>
            <a:r>
              <a:rPr lang="pl-PL" sz="1200" b="1" u="sng" kern="1200" dirty="0" err="1">
                <a:solidFill>
                  <a:schemeClr val="tx1"/>
                </a:solidFill>
                <a:latin typeface="Arial" charset="0"/>
                <a:ea typeface="+mn-ea"/>
                <a:cs typeface="+mn-cs"/>
              </a:rPr>
              <a:t>living</a:t>
            </a:r>
            <a:r>
              <a:rPr lang="pl-PL" sz="1200" b="1" u="sng" kern="1200" dirty="0">
                <a:solidFill>
                  <a:schemeClr val="tx1"/>
                </a:solidFill>
                <a:latin typeface="Arial" charset="0"/>
                <a:ea typeface="+mn-ea"/>
                <a:cs typeface="+mn-cs"/>
              </a:rPr>
              <a:t> with HIV/AIDS. </a:t>
            </a:r>
            <a:endParaRPr lang="en-US" baseline="0" dirty="0"/>
          </a:p>
          <a:p>
            <a:r>
              <a:rPr lang="pl-PL" sz="1200" u="sng" kern="1200" dirty="0" err="1">
                <a:solidFill>
                  <a:schemeClr val="tx1"/>
                </a:solidFill>
                <a:latin typeface="Arial" charset="0"/>
                <a:ea typeface="+mn-ea"/>
                <a:cs typeface="+mn-cs"/>
              </a:rPr>
              <a:t>Psychosomatics</a:t>
            </a:r>
            <a:r>
              <a:rPr lang="pl-PL" sz="1200" u="sng" kern="1200" dirty="0">
                <a:solidFill>
                  <a:schemeClr val="tx1"/>
                </a:solidFill>
                <a:latin typeface="Arial" charset="0"/>
                <a:ea typeface="+mn-ea"/>
                <a:cs typeface="+mn-cs"/>
              </a:rPr>
              <a:t>. 2013 Jul-Aug;54(4):336-44. doi: 10.1016/j.psym.2012.12.001. </a:t>
            </a:r>
            <a:r>
              <a:rPr lang="pl-PL" sz="1200" u="sng" kern="1200" dirty="0" err="1">
                <a:solidFill>
                  <a:schemeClr val="tx1"/>
                </a:solidFill>
                <a:latin typeface="Arial" charset="0"/>
                <a:ea typeface="+mn-ea"/>
                <a:cs typeface="+mn-cs"/>
              </a:rPr>
              <a:t>Epub</a:t>
            </a:r>
            <a:r>
              <a:rPr lang="pl-PL" sz="1200" u="sng" kern="1200" dirty="0">
                <a:solidFill>
                  <a:schemeClr val="tx1"/>
                </a:solidFill>
                <a:latin typeface="Arial" charset="0"/>
                <a:ea typeface="+mn-ea"/>
                <a:cs typeface="+mn-cs"/>
              </a:rPr>
              <a:t> 2013 </a:t>
            </a:r>
            <a:r>
              <a:rPr lang="pl-PL" sz="1200" u="sng" kern="1200" dirty="0" err="1">
                <a:solidFill>
                  <a:schemeClr val="tx1"/>
                </a:solidFill>
                <a:latin typeface="Arial" charset="0"/>
                <a:ea typeface="+mn-ea"/>
                <a:cs typeface="+mn-cs"/>
              </a:rPr>
              <a:t>Feb</a:t>
            </a:r>
            <a:r>
              <a:rPr lang="pl-PL" sz="1200" u="sng" kern="1200" dirty="0">
                <a:solidFill>
                  <a:schemeClr val="tx1"/>
                </a:solidFill>
                <a:latin typeface="Arial" charset="0"/>
                <a:ea typeface="+mn-ea"/>
                <a:cs typeface="+mn-cs"/>
              </a:rPr>
              <a:t> 4.</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de-DE" sz="1200" b="0" u="sng" kern="1200" dirty="0">
                <a:solidFill>
                  <a:schemeClr val="tx1"/>
                </a:solidFill>
                <a:latin typeface="+mn-lt"/>
                <a:ea typeface="+mn-ea"/>
                <a:cs typeface="+mn-cs"/>
                <a:hlinkClick r:id="rId8"/>
              </a:rPr>
              <a:t>Pyne JM1, </a:t>
            </a:r>
            <a:r>
              <a:rPr lang="de-DE" sz="1200" b="0" u="sng" kern="1200" dirty="0">
                <a:solidFill>
                  <a:schemeClr val="tx1"/>
                </a:solidFill>
                <a:latin typeface="+mn-lt"/>
                <a:ea typeface="+mn-ea"/>
                <a:cs typeface="+mn-cs"/>
                <a:hlinkClick r:id="rId9"/>
              </a:rPr>
              <a:t>Fortney JC, </a:t>
            </a:r>
            <a:r>
              <a:rPr lang="de-DE" sz="1200" b="0" u="sng" kern="1200" dirty="0">
                <a:solidFill>
                  <a:schemeClr val="tx1"/>
                </a:solidFill>
                <a:latin typeface="+mn-lt"/>
                <a:ea typeface="+mn-ea"/>
                <a:cs typeface="+mn-cs"/>
                <a:hlinkClick r:id="rId10"/>
              </a:rPr>
              <a:t>Curran GM, </a:t>
            </a:r>
            <a:r>
              <a:rPr lang="de-DE" sz="1200" b="0" u="sng" kern="1200" dirty="0">
                <a:solidFill>
                  <a:schemeClr val="tx1"/>
                </a:solidFill>
                <a:latin typeface="+mn-lt"/>
                <a:ea typeface="+mn-ea"/>
                <a:cs typeface="+mn-cs"/>
                <a:hlinkClick r:id="rId11"/>
              </a:rPr>
              <a:t>Tripathi S, </a:t>
            </a:r>
            <a:r>
              <a:rPr lang="de-DE" sz="1200" b="0" u="sng" kern="1200" dirty="0">
                <a:solidFill>
                  <a:schemeClr val="tx1"/>
                </a:solidFill>
                <a:latin typeface="+mn-lt"/>
                <a:ea typeface="+mn-ea"/>
                <a:cs typeface="+mn-cs"/>
                <a:hlinkClick r:id="rId12"/>
              </a:rPr>
              <a:t>Atkinson JH, </a:t>
            </a:r>
            <a:r>
              <a:rPr lang="de-DE" sz="1200" b="0" u="sng" kern="1200" dirty="0">
                <a:solidFill>
                  <a:schemeClr val="tx1"/>
                </a:solidFill>
                <a:latin typeface="+mn-lt"/>
                <a:ea typeface="+mn-ea"/>
                <a:cs typeface="+mn-cs"/>
                <a:hlinkClick r:id="rId13"/>
              </a:rPr>
              <a:t>Kilbourne AM, </a:t>
            </a:r>
            <a:r>
              <a:rPr lang="de-DE" sz="1200" b="0" u="sng" kern="1200" dirty="0">
                <a:solidFill>
                  <a:schemeClr val="tx1"/>
                </a:solidFill>
                <a:latin typeface="+mn-lt"/>
                <a:ea typeface="+mn-ea"/>
                <a:cs typeface="+mn-cs"/>
                <a:hlinkClick r:id="rId14"/>
              </a:rPr>
              <a:t>Hagedorn HJ, </a:t>
            </a:r>
            <a:r>
              <a:rPr lang="de-DE" sz="1200" b="0" u="sng" kern="1200" dirty="0">
                <a:solidFill>
                  <a:schemeClr val="tx1"/>
                </a:solidFill>
                <a:latin typeface="+mn-lt"/>
                <a:ea typeface="+mn-ea"/>
                <a:cs typeface="+mn-cs"/>
                <a:hlinkClick r:id="rId15"/>
              </a:rPr>
              <a:t>Rimland D, </a:t>
            </a:r>
            <a:r>
              <a:rPr lang="de-DE" sz="1200" b="0" u="sng" kern="1200" dirty="0">
                <a:solidFill>
                  <a:schemeClr val="tx1"/>
                </a:solidFill>
                <a:latin typeface="+mn-lt"/>
                <a:ea typeface="+mn-ea"/>
                <a:cs typeface="+mn-cs"/>
                <a:hlinkClick r:id="rId16"/>
              </a:rPr>
              <a:t>Rodriguez-Barradas MC, </a:t>
            </a:r>
            <a:r>
              <a:rPr lang="de-DE" sz="1200" b="0" u="sng" kern="1200" dirty="0">
                <a:solidFill>
                  <a:schemeClr val="tx1"/>
                </a:solidFill>
                <a:latin typeface="+mn-lt"/>
                <a:ea typeface="+mn-ea"/>
                <a:cs typeface="+mn-cs"/>
                <a:hlinkClick r:id="rId17"/>
              </a:rPr>
              <a:t>Monson T, </a:t>
            </a:r>
            <a:r>
              <a:rPr lang="de-DE" sz="1200" b="0" u="sng" kern="1200" dirty="0">
                <a:solidFill>
                  <a:schemeClr val="tx1"/>
                </a:solidFill>
                <a:latin typeface="+mn-lt"/>
                <a:ea typeface="+mn-ea"/>
                <a:cs typeface="+mn-cs"/>
                <a:hlinkClick r:id="rId18"/>
              </a:rPr>
              <a:t>Bottonari KA, </a:t>
            </a:r>
            <a:r>
              <a:rPr lang="de-DE" sz="1200" b="0" u="sng" kern="1200" dirty="0">
                <a:solidFill>
                  <a:schemeClr val="tx1"/>
                </a:solidFill>
                <a:latin typeface="+mn-lt"/>
                <a:ea typeface="+mn-ea"/>
                <a:cs typeface="+mn-cs"/>
                <a:hlinkClick r:id="rId19"/>
              </a:rPr>
              <a:t>Asch SM, </a:t>
            </a:r>
            <a:r>
              <a:rPr lang="de-DE" sz="1200" b="0" u="sng" kern="1200" dirty="0">
                <a:solidFill>
                  <a:schemeClr val="tx1"/>
                </a:solidFill>
                <a:latin typeface="+mn-lt"/>
                <a:ea typeface="+mn-ea"/>
                <a:cs typeface="+mn-cs"/>
                <a:hlinkClick r:id="rId20"/>
              </a:rPr>
              <a:t>Gifford AL.</a:t>
            </a:r>
            <a:r>
              <a:rPr lang="de-DE" sz="1200" b="0" u="sng" kern="1200" dirty="0">
                <a:solidFill>
                  <a:schemeClr val="tx1"/>
                </a:solidFill>
                <a:latin typeface="+mn-lt"/>
                <a:ea typeface="+mn-ea"/>
                <a:cs typeface="+mn-cs"/>
              </a:rPr>
              <a:t> </a:t>
            </a:r>
            <a:r>
              <a:rPr lang="de-DE" sz="1200" b="1" u="sng" kern="1200" dirty="0" err="1">
                <a:solidFill>
                  <a:schemeClr val="tx1"/>
                </a:solidFill>
                <a:latin typeface="+mn-lt"/>
                <a:ea typeface="+mn-ea"/>
                <a:cs typeface="+mn-cs"/>
              </a:rPr>
              <a:t>Effectiveness</a:t>
            </a:r>
            <a:r>
              <a:rPr lang="de-DE" sz="1200" b="1" u="sng" kern="1200" dirty="0">
                <a:solidFill>
                  <a:schemeClr val="tx1"/>
                </a:solidFill>
                <a:latin typeface="+mn-lt"/>
                <a:ea typeface="+mn-ea"/>
                <a:cs typeface="+mn-cs"/>
              </a:rPr>
              <a:t> </a:t>
            </a:r>
            <a:r>
              <a:rPr lang="de-DE" sz="1200" b="1" u="sng" kern="1200" dirty="0" err="1">
                <a:solidFill>
                  <a:schemeClr val="tx1"/>
                </a:solidFill>
                <a:latin typeface="+mn-lt"/>
                <a:ea typeface="+mn-ea"/>
                <a:cs typeface="+mn-cs"/>
              </a:rPr>
              <a:t>of</a:t>
            </a:r>
            <a:r>
              <a:rPr lang="de-DE" sz="1200" b="1" u="sng" kern="1200" dirty="0">
                <a:solidFill>
                  <a:schemeClr val="tx1"/>
                </a:solidFill>
                <a:latin typeface="+mn-lt"/>
                <a:ea typeface="+mn-ea"/>
                <a:cs typeface="+mn-cs"/>
              </a:rPr>
              <a:t> </a:t>
            </a:r>
            <a:r>
              <a:rPr lang="de-DE" sz="1200" b="1" u="sng" kern="1200" dirty="0" err="1">
                <a:solidFill>
                  <a:schemeClr val="tx1"/>
                </a:solidFill>
                <a:latin typeface="+mn-lt"/>
                <a:ea typeface="+mn-ea"/>
                <a:cs typeface="+mn-cs"/>
              </a:rPr>
              <a:t>collaborative</a:t>
            </a:r>
            <a:r>
              <a:rPr lang="de-DE" sz="1200" b="1" u="sng" kern="1200" dirty="0">
                <a:solidFill>
                  <a:schemeClr val="tx1"/>
                </a:solidFill>
                <a:latin typeface="+mn-lt"/>
                <a:ea typeface="+mn-ea"/>
                <a:cs typeface="+mn-cs"/>
              </a:rPr>
              <a:t> </a:t>
            </a:r>
            <a:r>
              <a:rPr lang="de-DE" sz="1200" b="1" u="sng" kern="1200" dirty="0" err="1">
                <a:solidFill>
                  <a:schemeClr val="tx1"/>
                </a:solidFill>
                <a:latin typeface="+mn-lt"/>
                <a:ea typeface="+mn-ea"/>
                <a:cs typeface="+mn-cs"/>
              </a:rPr>
              <a:t>care</a:t>
            </a:r>
            <a:r>
              <a:rPr lang="de-DE" sz="1200" b="1" u="sng" kern="1200" dirty="0">
                <a:solidFill>
                  <a:schemeClr val="tx1"/>
                </a:solidFill>
                <a:latin typeface="+mn-lt"/>
                <a:ea typeface="+mn-ea"/>
                <a:cs typeface="+mn-cs"/>
              </a:rPr>
              <a:t> </a:t>
            </a:r>
            <a:r>
              <a:rPr lang="de-DE" sz="1200" b="1" u="sng" kern="1200" dirty="0" err="1">
                <a:solidFill>
                  <a:schemeClr val="tx1"/>
                </a:solidFill>
                <a:latin typeface="+mn-lt"/>
                <a:ea typeface="+mn-ea"/>
                <a:cs typeface="+mn-cs"/>
              </a:rPr>
              <a:t>for</a:t>
            </a:r>
            <a:r>
              <a:rPr lang="de-DE" sz="1200" b="1" u="sng" kern="1200" dirty="0">
                <a:solidFill>
                  <a:schemeClr val="tx1"/>
                </a:solidFill>
                <a:latin typeface="+mn-lt"/>
                <a:ea typeface="+mn-ea"/>
                <a:cs typeface="+mn-cs"/>
              </a:rPr>
              <a:t> </a:t>
            </a:r>
            <a:r>
              <a:rPr lang="de-DE" sz="1200" b="1" u="sng" kern="1200" dirty="0" err="1">
                <a:solidFill>
                  <a:schemeClr val="tx1"/>
                </a:solidFill>
                <a:latin typeface="+mn-lt"/>
                <a:ea typeface="+mn-ea"/>
                <a:cs typeface="+mn-cs"/>
              </a:rPr>
              <a:t>depression</a:t>
            </a:r>
            <a:r>
              <a:rPr lang="de-DE" sz="1200" b="1" u="sng" kern="1200" dirty="0">
                <a:solidFill>
                  <a:schemeClr val="tx1"/>
                </a:solidFill>
                <a:latin typeface="+mn-lt"/>
                <a:ea typeface="+mn-ea"/>
                <a:cs typeface="+mn-cs"/>
              </a:rPr>
              <a:t> in human </a:t>
            </a:r>
            <a:r>
              <a:rPr lang="de-DE" sz="1200" b="1" u="sng" kern="1200" dirty="0" err="1">
                <a:solidFill>
                  <a:schemeClr val="tx1"/>
                </a:solidFill>
                <a:latin typeface="+mn-lt"/>
                <a:ea typeface="+mn-ea"/>
                <a:cs typeface="+mn-cs"/>
              </a:rPr>
              <a:t>immunodeficiency</a:t>
            </a:r>
            <a:r>
              <a:rPr lang="de-DE" sz="1200" b="1" u="sng" kern="1200" dirty="0">
                <a:solidFill>
                  <a:schemeClr val="tx1"/>
                </a:solidFill>
                <a:latin typeface="+mn-lt"/>
                <a:ea typeface="+mn-ea"/>
                <a:cs typeface="+mn-cs"/>
              </a:rPr>
              <a:t> </a:t>
            </a:r>
            <a:r>
              <a:rPr lang="de-DE" sz="1200" b="1" u="sng" kern="1200" dirty="0" err="1">
                <a:solidFill>
                  <a:schemeClr val="tx1"/>
                </a:solidFill>
                <a:latin typeface="+mn-lt"/>
                <a:ea typeface="+mn-ea"/>
                <a:cs typeface="+mn-cs"/>
              </a:rPr>
              <a:t>virus</a:t>
            </a:r>
            <a:r>
              <a:rPr lang="de-DE" sz="1200" b="1" u="sng" kern="1200" dirty="0">
                <a:solidFill>
                  <a:schemeClr val="tx1"/>
                </a:solidFill>
                <a:latin typeface="+mn-lt"/>
                <a:ea typeface="+mn-ea"/>
                <a:cs typeface="+mn-cs"/>
              </a:rPr>
              <a:t> </a:t>
            </a:r>
            <a:r>
              <a:rPr lang="de-DE" sz="1200" b="1" u="sng" kern="1200" dirty="0" err="1">
                <a:solidFill>
                  <a:schemeClr val="tx1"/>
                </a:solidFill>
                <a:latin typeface="+mn-lt"/>
                <a:ea typeface="+mn-ea"/>
                <a:cs typeface="+mn-cs"/>
              </a:rPr>
              <a:t>clinics</a:t>
            </a:r>
            <a:r>
              <a:rPr lang="de-DE" sz="1200" b="1" u="sng" kern="1200" dirty="0">
                <a:solidFill>
                  <a:schemeClr val="tx1"/>
                </a:solidFill>
                <a:latin typeface="+mn-lt"/>
                <a:ea typeface="+mn-ea"/>
                <a:cs typeface="+mn-cs"/>
              </a:rPr>
              <a:t>. </a:t>
            </a:r>
            <a:r>
              <a:rPr lang="de-DE" sz="1200" u="sng" kern="1200" dirty="0" err="1">
                <a:solidFill>
                  <a:schemeClr val="tx1"/>
                </a:solidFill>
                <a:latin typeface="+mn-lt"/>
                <a:ea typeface="+mn-ea"/>
                <a:cs typeface="+mn-cs"/>
              </a:rPr>
              <a:t>Arch</a:t>
            </a:r>
            <a:r>
              <a:rPr lang="de-DE" sz="1200" u="sng" kern="1200" dirty="0">
                <a:solidFill>
                  <a:schemeClr val="tx1"/>
                </a:solidFill>
                <a:latin typeface="+mn-lt"/>
                <a:ea typeface="+mn-ea"/>
                <a:cs typeface="+mn-cs"/>
              </a:rPr>
              <a:t> Intern Med. 2011 Jan 10;171(1):23-31. </a:t>
            </a:r>
            <a:r>
              <a:rPr lang="de-DE" sz="1200" u="sng" kern="1200" dirty="0" err="1">
                <a:solidFill>
                  <a:schemeClr val="tx1"/>
                </a:solidFill>
                <a:latin typeface="+mn-lt"/>
                <a:ea typeface="+mn-ea"/>
                <a:cs typeface="+mn-cs"/>
              </a:rPr>
              <a:t>doi</a:t>
            </a:r>
            <a:r>
              <a:rPr lang="de-DE" sz="1200" u="sng" kern="1200" dirty="0">
                <a:solidFill>
                  <a:schemeClr val="tx1"/>
                </a:solidFill>
                <a:latin typeface="+mn-lt"/>
                <a:ea typeface="+mn-ea"/>
                <a:cs typeface="+mn-cs"/>
              </a:rPr>
              <a:t>: 10.1001/archinternmed.2010.395</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b="0" u="sng" kern="1200" dirty="0">
                <a:solidFill>
                  <a:schemeClr val="tx1"/>
                </a:solidFill>
                <a:latin typeface="+mn-lt"/>
                <a:ea typeface="+mn-ea"/>
                <a:cs typeface="+mn-cs"/>
                <a:hlinkClick r:id="rId21"/>
              </a:rPr>
              <a:t>Pence BW1, </a:t>
            </a:r>
            <a:r>
              <a:rPr lang="en-US" sz="1200" b="0" u="sng" kern="1200" dirty="0">
                <a:solidFill>
                  <a:schemeClr val="tx1"/>
                </a:solidFill>
                <a:latin typeface="+mn-lt"/>
                <a:ea typeface="+mn-ea"/>
                <a:cs typeface="+mn-cs"/>
                <a:hlinkClick r:id="rId22"/>
              </a:rPr>
              <a:t>Gaynes BN, </a:t>
            </a:r>
            <a:r>
              <a:rPr lang="en-US" sz="1200" b="0" u="sng" kern="1200" dirty="0">
                <a:solidFill>
                  <a:schemeClr val="tx1"/>
                </a:solidFill>
                <a:latin typeface="+mn-lt"/>
                <a:ea typeface="+mn-ea"/>
                <a:cs typeface="+mn-cs"/>
                <a:hlinkClick r:id="rId23"/>
              </a:rPr>
              <a:t>Adams JL, </a:t>
            </a:r>
            <a:r>
              <a:rPr lang="en-US" sz="1200" b="0" u="sng" kern="1200" dirty="0">
                <a:solidFill>
                  <a:schemeClr val="tx1"/>
                </a:solidFill>
                <a:latin typeface="+mn-lt"/>
                <a:ea typeface="+mn-ea"/>
                <a:cs typeface="+mn-cs"/>
                <a:hlinkClick r:id="rId24"/>
              </a:rPr>
              <a:t>Thielman NM, </a:t>
            </a:r>
            <a:r>
              <a:rPr lang="en-US" sz="1200" b="0" u="sng" kern="1200" dirty="0">
                <a:solidFill>
                  <a:schemeClr val="tx1"/>
                </a:solidFill>
                <a:latin typeface="+mn-lt"/>
                <a:ea typeface="+mn-ea"/>
                <a:cs typeface="+mn-cs"/>
                <a:hlinkClick r:id="rId25"/>
              </a:rPr>
              <a:t>Heine AD, </a:t>
            </a:r>
            <a:r>
              <a:rPr lang="en-US" sz="1200" b="0" u="sng" kern="1200" dirty="0">
                <a:solidFill>
                  <a:schemeClr val="tx1"/>
                </a:solidFill>
                <a:latin typeface="+mn-lt"/>
                <a:ea typeface="+mn-ea"/>
                <a:cs typeface="+mn-cs"/>
                <a:hlinkClick r:id="rId26"/>
              </a:rPr>
              <a:t>Mugavero MJ, </a:t>
            </a:r>
            <a:r>
              <a:rPr lang="en-US" sz="1200" b="0" u="sng" kern="1200" dirty="0">
                <a:solidFill>
                  <a:schemeClr val="tx1"/>
                </a:solidFill>
                <a:latin typeface="+mn-lt"/>
                <a:ea typeface="+mn-ea"/>
                <a:cs typeface="+mn-cs"/>
                <a:hlinkClick r:id="rId27"/>
              </a:rPr>
              <a:t>McGuinness T, </a:t>
            </a:r>
            <a:r>
              <a:rPr lang="en-US" sz="1200" b="0" u="sng" kern="1200" dirty="0">
                <a:solidFill>
                  <a:schemeClr val="tx1"/>
                </a:solidFill>
                <a:latin typeface="+mn-lt"/>
                <a:ea typeface="+mn-ea"/>
                <a:cs typeface="+mn-cs"/>
                <a:hlinkClick r:id="rId28"/>
              </a:rPr>
              <a:t>Raper JL, </a:t>
            </a:r>
            <a:r>
              <a:rPr lang="en-US" sz="1200" b="0" u="sng" kern="1200" dirty="0">
                <a:solidFill>
                  <a:schemeClr val="tx1"/>
                </a:solidFill>
                <a:latin typeface="+mn-lt"/>
                <a:ea typeface="+mn-ea"/>
                <a:cs typeface="+mn-cs"/>
                <a:hlinkClick r:id="rId29"/>
              </a:rPr>
              <a:t>Willig JH, </a:t>
            </a:r>
            <a:r>
              <a:rPr lang="en-US" sz="1200" b="0" u="sng" kern="1200" dirty="0">
                <a:solidFill>
                  <a:schemeClr val="tx1"/>
                </a:solidFill>
                <a:latin typeface="+mn-lt"/>
                <a:ea typeface="+mn-ea"/>
                <a:cs typeface="+mn-cs"/>
                <a:hlinkClick r:id="rId30"/>
              </a:rPr>
              <a:t>Shirey KG, </a:t>
            </a:r>
            <a:r>
              <a:rPr lang="en-US" sz="1200" b="0" u="sng" kern="1200" dirty="0">
                <a:solidFill>
                  <a:schemeClr val="tx1"/>
                </a:solidFill>
                <a:latin typeface="+mn-lt"/>
                <a:ea typeface="+mn-ea"/>
                <a:cs typeface="+mn-cs"/>
                <a:hlinkClick r:id="rId31"/>
              </a:rPr>
              <a:t>Ogle M, </a:t>
            </a:r>
            <a:r>
              <a:rPr lang="en-US" sz="1200" b="0" u="sng" kern="1200" dirty="0">
                <a:solidFill>
                  <a:schemeClr val="tx1"/>
                </a:solidFill>
                <a:latin typeface="+mn-lt"/>
                <a:ea typeface="+mn-ea"/>
                <a:cs typeface="+mn-cs"/>
                <a:hlinkClick r:id="rId32"/>
              </a:rPr>
              <a:t>Turner EL, </a:t>
            </a:r>
            <a:r>
              <a:rPr lang="en-US" sz="1200" b="0" u="sng" kern="1200" dirty="0">
                <a:solidFill>
                  <a:schemeClr val="tx1"/>
                </a:solidFill>
                <a:latin typeface="+mn-lt"/>
                <a:ea typeface="+mn-ea"/>
                <a:cs typeface="+mn-cs"/>
                <a:hlinkClick r:id="rId33"/>
              </a:rPr>
              <a:t>Quinlivan EB.</a:t>
            </a:r>
            <a:r>
              <a:rPr lang="en-US" sz="1200" b="0" u="sng" kern="1200" dirty="0">
                <a:solidFill>
                  <a:schemeClr val="tx1"/>
                </a:solidFill>
                <a:latin typeface="+mn-lt"/>
                <a:ea typeface="+mn-ea"/>
                <a:cs typeface="+mn-cs"/>
              </a:rPr>
              <a:t> </a:t>
            </a:r>
            <a:r>
              <a:rPr lang="en-US" sz="1200" b="1" u="sng" kern="1200" dirty="0">
                <a:solidFill>
                  <a:schemeClr val="tx1"/>
                </a:solidFill>
                <a:latin typeface="+mn-lt"/>
                <a:ea typeface="+mn-ea"/>
                <a:cs typeface="+mn-cs"/>
              </a:rPr>
              <a:t>The effect of antidepressant treatment on HIV and depression outcomes: results from a randomized trial. </a:t>
            </a:r>
            <a:r>
              <a:rPr lang="is-IS" sz="1200" u="sng" kern="1200" dirty="0">
                <a:solidFill>
                  <a:schemeClr val="tx1"/>
                </a:solidFill>
                <a:latin typeface="+mn-lt"/>
                <a:ea typeface="+mn-ea"/>
                <a:cs typeface="+mn-cs"/>
              </a:rPr>
              <a:t>AIDS. 2015 Sep 24;29(15):1975-86. doi: 10.1097/QAD.0000000000000797.</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u="sng" kern="1200" dirty="0">
              <a:solidFill>
                <a:schemeClr val="tx1"/>
              </a:solidFill>
              <a:latin typeface="+mn-lt"/>
              <a:ea typeface="+mn-ea"/>
              <a:cs typeface="+mn-cs"/>
            </a:endParaRPr>
          </a:p>
          <a:p>
            <a:endParaRPr lang="de-DE" sz="1200" b="1" u="sng" kern="1200" dirty="0">
              <a:solidFill>
                <a:schemeClr val="tx1"/>
              </a:solidFill>
              <a:latin typeface="+mn-lt"/>
              <a:ea typeface="+mn-ea"/>
              <a:cs typeface="+mn-cs"/>
            </a:endParaRPr>
          </a:p>
          <a:p>
            <a:endParaRPr lang="pl-PL" sz="1200" b="1" u="sng" kern="1200" dirty="0">
              <a:solidFill>
                <a:schemeClr val="tx1"/>
              </a:solidFill>
              <a:latin typeface="Arial" charset="0"/>
              <a:ea typeface="+mn-ea"/>
              <a:cs typeface="+mn-cs"/>
            </a:endParaRPr>
          </a:p>
          <a:p>
            <a:endParaRPr lang="en-US" dirty="0"/>
          </a:p>
          <a:p>
            <a:endParaRPr lang="en-US" dirty="0"/>
          </a:p>
        </p:txBody>
      </p:sp>
      <p:sp>
        <p:nvSpPr>
          <p:cNvPr id="4" name="Slide Number Placeholder 3"/>
          <p:cNvSpPr>
            <a:spLocks noGrp="1"/>
          </p:cNvSpPr>
          <p:nvPr>
            <p:ph type="sldNum" sz="quarter" idx="10"/>
          </p:nvPr>
        </p:nvSpPr>
        <p:spPr/>
        <p:txBody>
          <a:bodyPr/>
          <a:lstStyle/>
          <a:p>
            <a:fld id="{04D3A652-476F-4F97-B787-D575349425A4}" type="slidenum">
              <a:rPr lang="en-US" smtClean="0"/>
              <a:pPr/>
              <a:t>32</a:t>
            </a:fld>
            <a:endParaRPr lang="en-US"/>
          </a:p>
        </p:txBody>
      </p:sp>
    </p:spTree>
    <p:extLst>
      <p:ext uri="{BB962C8B-B14F-4D97-AF65-F5344CB8AC3E}">
        <p14:creationId xmlns:p14="http://schemas.microsoft.com/office/powerpoint/2010/main" val="41628024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dirty="0"/>
              <a:t>Cognitive</a:t>
            </a:r>
            <a:r>
              <a:rPr lang="en-US" baseline="0" dirty="0"/>
              <a:t> behavior therapy in individual and group format is effective for treating depression in HIV</a:t>
            </a:r>
          </a:p>
          <a:p>
            <a:pPr marL="171450" marR="0" indent="-171450" algn="l" defTabSz="457200" rtl="0" eaLnBrk="1" fontAlgn="auto" latinLnBrk="0" hangingPunct="1">
              <a:lnSpc>
                <a:spcPct val="100000"/>
              </a:lnSpc>
              <a:spcBef>
                <a:spcPts val="0"/>
              </a:spcBef>
              <a:spcAft>
                <a:spcPts val="0"/>
              </a:spcAft>
              <a:buClrTx/>
              <a:buSzTx/>
              <a:buFontTx/>
              <a:buChar char="-"/>
              <a:tabLst/>
              <a:defRPr/>
            </a:pPr>
            <a:endParaRPr lang="en-US" baseline="0" dirty="0"/>
          </a:p>
          <a:p>
            <a:r>
              <a:rPr lang="en-US" sz="1200" dirty="0">
                <a:hlinkClick r:id="rId3"/>
              </a:rPr>
              <a:t>- Safren SA, </a:t>
            </a:r>
            <a:r>
              <a:rPr lang="en-US" sz="1200" dirty="0">
                <a:hlinkClick r:id="rId4"/>
              </a:rPr>
              <a:t>Bedoya CA, </a:t>
            </a:r>
            <a:r>
              <a:rPr lang="en-US" sz="1200" dirty="0">
                <a:hlinkClick r:id="rId5"/>
              </a:rPr>
              <a:t>O'Cleirigh C, </a:t>
            </a:r>
            <a:r>
              <a:rPr lang="en-US" sz="1200" dirty="0">
                <a:hlinkClick r:id="rId6"/>
              </a:rPr>
              <a:t>Biello KB, </a:t>
            </a:r>
            <a:r>
              <a:rPr lang="en-US" sz="1200" dirty="0">
                <a:hlinkClick r:id="rId7"/>
              </a:rPr>
              <a:t>Pinkston MM, </a:t>
            </a:r>
            <a:r>
              <a:rPr lang="en-US" sz="1200" dirty="0">
                <a:hlinkClick r:id="rId8"/>
              </a:rPr>
              <a:t>Stein MD, </a:t>
            </a:r>
            <a:r>
              <a:rPr lang="en-US" sz="1200" dirty="0">
                <a:hlinkClick r:id="rId9"/>
              </a:rPr>
              <a:t>Traeger L, </a:t>
            </a:r>
            <a:r>
              <a:rPr lang="en-US" sz="1200" dirty="0">
                <a:hlinkClick r:id="rId10"/>
              </a:rPr>
              <a:t>Kojic E, </a:t>
            </a:r>
            <a:r>
              <a:rPr lang="en-US" sz="1200" dirty="0">
                <a:hlinkClick r:id="rId11"/>
              </a:rPr>
              <a:t>Robbins GK, </a:t>
            </a:r>
            <a:r>
              <a:rPr lang="en-US" sz="1200" dirty="0">
                <a:hlinkClick r:id="rId12"/>
              </a:rPr>
              <a:t>Lerner JA, </a:t>
            </a:r>
            <a:r>
              <a:rPr lang="en-US" sz="1200" dirty="0">
                <a:hlinkClick r:id="rId13"/>
              </a:rPr>
              <a:t>Herman DS, </a:t>
            </a:r>
            <a:r>
              <a:rPr lang="en-US" sz="1200" dirty="0">
                <a:hlinkClick r:id="rId14"/>
              </a:rPr>
              <a:t>Mimiaga MJ, </a:t>
            </a:r>
            <a:r>
              <a:rPr lang="en-US" sz="1200" dirty="0">
                <a:hlinkClick r:id="rId15"/>
              </a:rPr>
              <a:t>Mayer KH.</a:t>
            </a:r>
            <a:r>
              <a:rPr lang="en-US" sz="1200" dirty="0"/>
              <a:t> Cognitive </a:t>
            </a:r>
            <a:r>
              <a:rPr lang="en-US" sz="1200" dirty="0" err="1"/>
              <a:t>behavioural</a:t>
            </a:r>
            <a:r>
              <a:rPr lang="en-US" sz="1200" dirty="0"/>
              <a:t> therapy for adherence and depression in patients with HIV: a three-arm </a:t>
            </a:r>
            <a:r>
              <a:rPr lang="en-US" sz="1200" dirty="0" err="1"/>
              <a:t>randomised</a:t>
            </a:r>
            <a:r>
              <a:rPr lang="en-US" sz="1200" dirty="0"/>
              <a:t> controlled trial. </a:t>
            </a:r>
            <a:r>
              <a:rPr lang="hr-HR" sz="1200" dirty="0"/>
              <a:t>Lancet HIV. 2016 Nov;3(11):e529-e538.</a:t>
            </a:r>
          </a:p>
          <a:p>
            <a:r>
              <a:rPr lang="en-US" sz="1200" dirty="0">
                <a:hlinkClick r:id="rId16"/>
              </a:rPr>
              <a:t>- Safren SA, </a:t>
            </a:r>
            <a:r>
              <a:rPr lang="en-US" sz="1200" dirty="0">
                <a:hlinkClick r:id="rId17"/>
              </a:rPr>
              <a:t>O'Cleirigh CM, </a:t>
            </a:r>
            <a:r>
              <a:rPr lang="en-US" sz="1200" dirty="0">
                <a:hlinkClick r:id="rId18"/>
              </a:rPr>
              <a:t>Bullis JR, </a:t>
            </a:r>
            <a:r>
              <a:rPr lang="en-US" sz="1200" dirty="0">
                <a:hlinkClick r:id="rId19"/>
              </a:rPr>
              <a:t>Otto MW, </a:t>
            </a:r>
            <a:r>
              <a:rPr lang="en-US" sz="1200" dirty="0">
                <a:hlinkClick r:id="rId20"/>
              </a:rPr>
              <a:t>Stein MD, </a:t>
            </a:r>
            <a:r>
              <a:rPr lang="en-US" sz="1200" dirty="0">
                <a:hlinkClick r:id="rId21"/>
              </a:rPr>
              <a:t>Pollack MH.</a:t>
            </a:r>
            <a:r>
              <a:rPr lang="en-US" sz="1200" dirty="0"/>
              <a:t> Cognitive behavioral therapy for adherence and depression (CBT-AD) in HIV-infected injection drug users: a randomized controlled trial. J Consult Clin Psychol. 2012 Jun;80(3):404-15.</a:t>
            </a:r>
          </a:p>
          <a:p>
            <a:r>
              <a:rPr lang="en-US" sz="1200" dirty="0">
                <a:hlinkClick r:id="rId22"/>
              </a:rPr>
              <a:t>- Blanch J, </a:t>
            </a:r>
            <a:r>
              <a:rPr lang="en-US" sz="1200" dirty="0">
                <a:hlinkClick r:id="rId23"/>
              </a:rPr>
              <a:t>Rousaud A, </a:t>
            </a:r>
            <a:r>
              <a:rPr lang="en-US" sz="1200" dirty="0">
                <a:hlinkClick r:id="rId24"/>
              </a:rPr>
              <a:t>Hautzinger M, </a:t>
            </a:r>
            <a:r>
              <a:rPr lang="en-US" sz="1200" dirty="0">
                <a:hlinkClick r:id="rId25"/>
              </a:rPr>
              <a:t>Martínez E, </a:t>
            </a:r>
            <a:r>
              <a:rPr lang="en-US" sz="1200" dirty="0">
                <a:hlinkClick r:id="rId26"/>
              </a:rPr>
              <a:t>Peri JM, </a:t>
            </a:r>
            <a:r>
              <a:rPr lang="en-US" sz="1200" dirty="0">
                <a:hlinkClick r:id="rId27"/>
              </a:rPr>
              <a:t>Andrés S, </a:t>
            </a:r>
            <a:r>
              <a:rPr lang="en-US" sz="1200" dirty="0">
                <a:hlinkClick r:id="rId28"/>
              </a:rPr>
              <a:t>Cirera E, </a:t>
            </a:r>
            <a:r>
              <a:rPr lang="en-US" sz="1200" dirty="0">
                <a:hlinkClick r:id="rId29"/>
              </a:rPr>
              <a:t>Gatell JM, </a:t>
            </a:r>
            <a:r>
              <a:rPr lang="en-US" sz="1200" dirty="0">
                <a:hlinkClick r:id="rId30"/>
              </a:rPr>
              <a:t>Gastó C.</a:t>
            </a:r>
            <a:r>
              <a:rPr lang="en-US" sz="1200" dirty="0"/>
              <a:t> Assessment of the efficacy of a cognitive-</a:t>
            </a:r>
            <a:r>
              <a:rPr lang="en-US" sz="1200" dirty="0" err="1"/>
              <a:t>behavioural</a:t>
            </a:r>
            <a:r>
              <a:rPr lang="en-US" sz="1200" dirty="0"/>
              <a:t> group psychotherapy </a:t>
            </a:r>
            <a:r>
              <a:rPr lang="en-US" sz="1200" dirty="0" err="1"/>
              <a:t>programme</a:t>
            </a:r>
            <a:r>
              <a:rPr lang="en-US" sz="1200" dirty="0"/>
              <a:t> for HIV-infected patients referred to a consultation-liaison psychiatry department. Psychother Psychosom. 2002 Mar-Apr;71(2):77-84.</a:t>
            </a:r>
          </a:p>
          <a:p>
            <a:r>
              <a:rPr lang="sk-SK" sz="1200" dirty="0">
                <a:hlinkClick r:id="rId31"/>
              </a:rPr>
              <a:t>- Lee MR, </a:t>
            </a:r>
            <a:r>
              <a:rPr lang="sk-SK" sz="1200" dirty="0">
                <a:hlinkClick r:id="rId32"/>
              </a:rPr>
              <a:t>Cohen L, </a:t>
            </a:r>
            <a:r>
              <a:rPr lang="sk-SK" sz="1200" dirty="0">
                <a:hlinkClick r:id="rId33"/>
              </a:rPr>
              <a:t>Hadley SW, </a:t>
            </a:r>
            <a:r>
              <a:rPr lang="sk-SK" sz="1200" dirty="0"/>
              <a:t>Goodwin FK. Cognitive-behavioral group therapy with medication for depressed gay men with AIDS or symptomatic HIV infection. Psychiatr Serv. 1999 Jul;50(7):948-52.</a:t>
            </a:r>
          </a:p>
          <a:p>
            <a:pPr marL="171450" marR="0" indent="-171450" algn="l" defTabSz="457200" rtl="0" eaLnBrk="1" fontAlgn="auto" latinLnBrk="0" hangingPunct="1">
              <a:lnSpc>
                <a:spcPct val="100000"/>
              </a:lnSpc>
              <a:spcBef>
                <a:spcPts val="0"/>
              </a:spcBef>
              <a:spcAft>
                <a:spcPts val="0"/>
              </a:spcAft>
              <a:buClrTx/>
              <a:buSzTx/>
              <a:buFontTx/>
              <a:buChar char="-"/>
              <a:tabLst/>
              <a:defRPr/>
            </a:pPr>
            <a:endParaRPr lang="en-US" baseline="0" dirty="0"/>
          </a:p>
        </p:txBody>
      </p:sp>
      <p:sp>
        <p:nvSpPr>
          <p:cNvPr id="4" name="Slide Number Placeholder 3"/>
          <p:cNvSpPr>
            <a:spLocks noGrp="1"/>
          </p:cNvSpPr>
          <p:nvPr>
            <p:ph type="sldNum" sz="quarter" idx="10"/>
          </p:nvPr>
        </p:nvSpPr>
        <p:spPr/>
        <p:txBody>
          <a:bodyPr/>
          <a:lstStyle/>
          <a:p>
            <a:fld id="{62A20FB2-3EFE-FD41-95ED-01D82F6CA86B}" type="slidenum">
              <a:rPr lang="en-US" smtClean="0"/>
              <a:t>33</a:t>
            </a:fld>
            <a:endParaRPr lang="en-US"/>
          </a:p>
        </p:txBody>
      </p:sp>
    </p:spTree>
    <p:extLst>
      <p:ext uri="{BB962C8B-B14F-4D97-AF65-F5344CB8AC3E}">
        <p14:creationId xmlns:p14="http://schemas.microsoft.com/office/powerpoint/2010/main" val="33096796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effectLst/>
                <a:latin typeface="+mn-lt"/>
                <a:ea typeface="+mn-ea"/>
                <a:cs typeface="+mn-cs"/>
              </a:rPr>
              <a:t>Bipolar Disorder (BPAD) is a frequently occurring problem in people living with HIV (PLWH) and is commonly encountered by psychiatrists who provide care for such patients.</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effectLst/>
                <a:latin typeface="+mn-lt"/>
                <a:ea typeface="+mn-ea"/>
                <a:cs typeface="+mn-cs"/>
              </a:rPr>
              <a:t>The prevalence of BPAD in PLWH was estimated at eight percent in a Brazilian HIV clinic and some studies estimated higher prevalence rates.</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effectLst/>
                <a:latin typeface="+mn-lt"/>
                <a:ea typeface="+mn-ea"/>
                <a:cs typeface="+mn-cs"/>
              </a:rPr>
              <a:t>Patients with co-occurring BPAD and HIV constitute difficult to treat subpopulations of both illnesses. Such patients often have poor psychotropic medication adherence as a result of psychiatric and neurocognitive factors, poor retention in HIV care, high rates of abandonment of ART</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lvl="0"/>
            <a:r>
              <a:rPr lang="es-PR" sz="1200" dirty="0"/>
              <a:t>- de Sousa Gurgel W, da Silva Carneiro AH, Barreto Rebouças D, Negreiros de Matos, KJ, do Menino Jesus Silva Leitão T, de Matos e Souza, FG. </a:t>
            </a:r>
            <a:r>
              <a:rPr lang="en-US" sz="1200" dirty="0"/>
              <a:t>Prevalence of BPAD in a HIV-infected outpatient population. AIDS Care 2013; 25(12):1499-1503</a:t>
            </a:r>
          </a:p>
          <a:p>
            <a:pPr lvl="0"/>
            <a:r>
              <a:rPr lang="es-PR" sz="1200" dirty="0"/>
              <a:t>- Perretta P, Akiskal H, Nisita C, Lorenzetti C, Zaccagnini E, Della Santa M, et al. </a:t>
            </a:r>
            <a:r>
              <a:rPr lang="en-US" sz="1200" dirty="0"/>
              <a:t>The high prevalence of bipolar II and associated cyclothymic and hyperthymic temperaments in HIV-patients. J Affect Disord 1998; 50(2):215-224</a:t>
            </a:r>
          </a:p>
          <a:p>
            <a:pPr lvl="0"/>
            <a:r>
              <a:rPr lang="en-US" sz="1200" dirty="0"/>
              <a:t>- Casaletto KB, Kwan S, Montoya JL, Obermeit LC, Gouaux B, Poquette A, et al. Predictors of psychotropic medication adherence among HIV+ individuals living with BPAD. Int J Psychiatry Med 2016; 51(1):69-83</a:t>
            </a:r>
          </a:p>
          <a:p>
            <a:pPr marL="171450" marR="0" indent="-171450" algn="l" defTabSz="457200" rtl="0" eaLnBrk="1" fontAlgn="auto" latinLnBrk="0" hangingPunct="1">
              <a:lnSpc>
                <a:spcPct val="100000"/>
              </a:lnSpc>
              <a:spcBef>
                <a:spcPts val="0"/>
              </a:spcBef>
              <a:spcAft>
                <a:spcPts val="0"/>
              </a:spcAft>
              <a:buClrTx/>
              <a:buSzTx/>
              <a:buFontTx/>
              <a:buChar char="-"/>
              <a:tabLst/>
              <a:defRPr/>
            </a:pPr>
            <a:endParaRPr lang="en-US" sz="1200" kern="1200" dirty="0">
              <a:solidFill>
                <a:schemeClr val="tx1"/>
              </a:solidFill>
              <a:effectLst/>
              <a:latin typeface="+mn-lt"/>
              <a:ea typeface="+mn-ea"/>
              <a:cs typeface="+mn-cs"/>
            </a:endParaRPr>
          </a:p>
          <a:p>
            <a:endParaRPr lang="en-US" dirty="0"/>
          </a:p>
        </p:txBody>
      </p:sp>
      <p:sp>
        <p:nvSpPr>
          <p:cNvPr id="39940" name="Slide Number Placeholder 3"/>
          <p:cNvSpPr>
            <a:spLocks noGrp="1"/>
          </p:cNvSpPr>
          <p:nvPr>
            <p:ph type="sldNum" sz="quarter" idx="5"/>
          </p:nvPr>
        </p:nvSpPr>
        <p:spPr>
          <a:noFill/>
        </p:spPr>
        <p:txBody>
          <a:bodyPr/>
          <a:lstStyle/>
          <a:p>
            <a:fld id="{8466E9B1-4E9E-4E1B-B61C-6233A6C1A229}" type="slidenum">
              <a:rPr lang="en-US"/>
              <a:pPr/>
              <a:t>36</a:t>
            </a:fld>
            <a:endParaRPr lang="en-US"/>
          </a:p>
        </p:txBody>
      </p:sp>
    </p:spTree>
    <p:extLst>
      <p:ext uri="{BB962C8B-B14F-4D97-AF65-F5344CB8AC3E}">
        <p14:creationId xmlns:p14="http://schemas.microsoft.com/office/powerpoint/2010/main" val="39234071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62A20FB2-3EFE-FD41-95ED-01D82F6CA86B}" type="slidenum">
              <a:rPr lang="en-US" smtClean="0"/>
              <a:t>3</a:t>
            </a:fld>
            <a:endParaRPr lang="en-US"/>
          </a:p>
        </p:txBody>
      </p:sp>
    </p:spTree>
    <p:extLst>
      <p:ext uri="{BB962C8B-B14F-4D97-AF65-F5344CB8AC3E}">
        <p14:creationId xmlns:p14="http://schemas.microsoft.com/office/powerpoint/2010/main" val="173965157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sz="1200" dirty="0"/>
              <a:t>No controlled trials for</a:t>
            </a:r>
            <a:r>
              <a:rPr lang="en-US" sz="1200" baseline="0" dirty="0"/>
              <a:t> mood stabilizers in people with HIV</a:t>
            </a:r>
            <a:endParaRPr lang="en-US" sz="1200" dirty="0"/>
          </a:p>
          <a:p>
            <a:pPr marL="171450" marR="0" indent="-171450" algn="l" defTabSz="914400" rtl="0" eaLnBrk="0" fontAlgn="base" latinLnBrk="0" hangingPunct="0">
              <a:lnSpc>
                <a:spcPct val="100000"/>
              </a:lnSpc>
              <a:spcBef>
                <a:spcPct val="30000"/>
              </a:spcBef>
              <a:spcAft>
                <a:spcPct val="0"/>
              </a:spcAft>
              <a:buClrTx/>
              <a:buSzTx/>
              <a:buFontTx/>
              <a:buChar char="-"/>
              <a:tabLst/>
              <a:defRPr/>
            </a:pPr>
            <a:endParaRPr lang="en-US" sz="1200" dirty="0"/>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sz="1200" dirty="0" err="1"/>
              <a:t>Cruess</a:t>
            </a:r>
            <a:r>
              <a:rPr lang="en-US" sz="1200" dirty="0"/>
              <a:t> DG, Evans DL, </a:t>
            </a:r>
            <a:r>
              <a:rPr lang="en-US" sz="1200" dirty="0" err="1"/>
              <a:t>Repetto</a:t>
            </a:r>
            <a:r>
              <a:rPr lang="en-US" sz="1200" dirty="0"/>
              <a:t> MJ, </a:t>
            </a:r>
            <a:r>
              <a:rPr lang="en-US" sz="1200" dirty="0" err="1"/>
              <a:t>Gettes</a:t>
            </a:r>
            <a:r>
              <a:rPr lang="en-US" sz="1200" dirty="0"/>
              <a:t> D, Douglas SD, </a:t>
            </a:r>
            <a:r>
              <a:rPr lang="en-US" sz="1200" dirty="0" err="1"/>
              <a:t>Petitto</a:t>
            </a:r>
            <a:r>
              <a:rPr lang="en-US" sz="1200" dirty="0"/>
              <a:t> </a:t>
            </a:r>
            <a:r>
              <a:rPr lang="en-US" sz="1200" dirty="0" err="1"/>
              <a:t>JM</a:t>
            </a:r>
            <a:r>
              <a:rPr lang="en-US" sz="1200" dirty="0" err="1">
                <a:hlinkClick r:id="rId3"/>
              </a:rPr>
              <a:t>Prevalence</a:t>
            </a:r>
            <a:r>
              <a:rPr lang="en-US" sz="1200" dirty="0">
                <a:hlinkClick r:id="rId3"/>
              </a:rPr>
              <a:t>, diagnosis, and pharmacological treatment of mood disorders in HIV disease.</a:t>
            </a:r>
            <a:r>
              <a:rPr lang="en-US" sz="1200" dirty="0"/>
              <a:t> </a:t>
            </a:r>
            <a:r>
              <a:rPr lang="en-US" sz="1200" dirty="0" err="1"/>
              <a:t>Biol</a:t>
            </a:r>
            <a:r>
              <a:rPr lang="en-US" sz="1200" dirty="0"/>
              <a:t> Psychiatry 2003; 54(3):307-16</a:t>
            </a:r>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sz="1200" dirty="0">
                <a:hlinkClick r:id="rId4"/>
              </a:rPr>
              <a:t>Halman MH</a:t>
            </a:r>
            <a:r>
              <a:rPr lang="en-US" sz="1200" dirty="0"/>
              <a:t>, </a:t>
            </a:r>
            <a:r>
              <a:rPr lang="en-US" sz="1200" dirty="0">
                <a:hlinkClick r:id="rId5"/>
              </a:rPr>
              <a:t>Worth JL</a:t>
            </a:r>
            <a:r>
              <a:rPr lang="en-US" sz="1200" dirty="0"/>
              <a:t>, </a:t>
            </a:r>
            <a:r>
              <a:rPr lang="en-US" sz="1200" dirty="0">
                <a:hlinkClick r:id="rId6"/>
              </a:rPr>
              <a:t>Sanders KM</a:t>
            </a:r>
            <a:r>
              <a:rPr lang="en-US" sz="1200" dirty="0"/>
              <a:t>, </a:t>
            </a:r>
            <a:r>
              <a:rPr lang="en-US" sz="1200" dirty="0">
                <a:hlinkClick r:id="rId7"/>
              </a:rPr>
              <a:t>Renshaw PF</a:t>
            </a:r>
            <a:r>
              <a:rPr lang="en-US" sz="1200" dirty="0"/>
              <a:t>, </a:t>
            </a:r>
            <a:r>
              <a:rPr lang="en-US" sz="1200" dirty="0">
                <a:hlinkClick r:id="rId8"/>
              </a:rPr>
              <a:t>Murray GB</a:t>
            </a:r>
            <a:r>
              <a:rPr lang="en-US" sz="1200" dirty="0"/>
              <a:t>. Anticonvulsant use in the treatment of manic syndromes in patients with HIV-1 infection. J Neuropsychiatry Clin Neurosci 1993;5(4):430-4</a:t>
            </a:r>
          </a:p>
          <a:p>
            <a:r>
              <a:rPr lang="en-US" sz="1200" dirty="0" err="1">
                <a:hlinkClick r:id="rId4"/>
              </a:rPr>
              <a:t>Halman</a:t>
            </a:r>
            <a:r>
              <a:rPr lang="en-US" sz="1200" dirty="0">
                <a:hlinkClick r:id="rId4"/>
              </a:rPr>
              <a:t> MH</a:t>
            </a:r>
            <a:r>
              <a:rPr lang="en-US" sz="1200" dirty="0"/>
              <a:t>, </a:t>
            </a:r>
            <a:r>
              <a:rPr lang="en-US" sz="1200" dirty="0">
                <a:hlinkClick r:id="rId5"/>
              </a:rPr>
              <a:t>Worth JL</a:t>
            </a:r>
            <a:r>
              <a:rPr lang="en-US" sz="1200" dirty="0"/>
              <a:t>, </a:t>
            </a:r>
            <a:r>
              <a:rPr lang="en-US" sz="1200" dirty="0">
                <a:hlinkClick r:id="rId6"/>
              </a:rPr>
              <a:t>Sanders KM</a:t>
            </a:r>
            <a:r>
              <a:rPr lang="en-US" sz="1200" dirty="0"/>
              <a:t>, </a:t>
            </a:r>
            <a:r>
              <a:rPr lang="en-US" sz="1200" dirty="0">
                <a:hlinkClick r:id="rId7"/>
              </a:rPr>
              <a:t>Renshaw PF</a:t>
            </a:r>
            <a:r>
              <a:rPr lang="en-US" sz="1200" dirty="0"/>
              <a:t>, </a:t>
            </a:r>
            <a:r>
              <a:rPr lang="en-US" sz="1200" dirty="0">
                <a:hlinkClick r:id="rId8"/>
              </a:rPr>
              <a:t>Murray GB</a:t>
            </a:r>
            <a:r>
              <a:rPr lang="en-US" sz="1200" dirty="0"/>
              <a:t>. Anticonvulsant use in the treatment of manic syndromes in patients with HIV-1 infection. J Neuropsychiatry </a:t>
            </a:r>
            <a:r>
              <a:rPr lang="en-US" sz="1200" dirty="0" err="1"/>
              <a:t>Clin</a:t>
            </a:r>
            <a:r>
              <a:rPr lang="en-US" sz="1200" dirty="0"/>
              <a:t> </a:t>
            </a:r>
            <a:r>
              <a:rPr lang="en-US" sz="1200" dirty="0" err="1"/>
              <a:t>Neurosci</a:t>
            </a:r>
            <a:r>
              <a:rPr lang="en-US" sz="1200" dirty="0"/>
              <a:t> 1993;5(4):430-4</a:t>
            </a:r>
          </a:p>
          <a:p>
            <a:r>
              <a:rPr lang="sk-SK" sz="1200" u="sng" dirty="0">
                <a:hlinkClick r:id="rId9"/>
              </a:rPr>
              <a:t>- Maggi JD, </a:t>
            </a:r>
            <a:r>
              <a:rPr lang="sk-SK" sz="1200" u="sng" dirty="0">
                <a:hlinkClick r:id="rId10"/>
              </a:rPr>
              <a:t>Halman MH.</a:t>
            </a:r>
            <a:r>
              <a:rPr lang="sk-SK" sz="1200" u="sng" dirty="0"/>
              <a:t> </a:t>
            </a:r>
            <a:r>
              <a:rPr lang="sk-SK" sz="1200" b="1" u="sng" dirty="0"/>
              <a:t>The effect of divalproex sodium on viral load: a retrospective review of HIV-positive patients with manic syndromes. </a:t>
            </a:r>
            <a:r>
              <a:rPr lang="sk-SK" sz="1200" u="sng" dirty="0"/>
              <a:t>Can J Psychiatry. 2001 May;46(4):359-62.</a:t>
            </a:r>
            <a:endParaRPr lang="en-US" sz="1200" dirty="0"/>
          </a:p>
          <a:p>
            <a:r>
              <a:rPr lang="en-US" sz="1200" b="1" dirty="0"/>
              <a:t>- </a:t>
            </a:r>
            <a:r>
              <a:rPr lang="en-US" sz="1200" b="1" dirty="0" err="1"/>
              <a:t>Ances</a:t>
            </a:r>
            <a:r>
              <a:rPr lang="en-US" sz="1200" dirty="0"/>
              <a:t> BM, </a:t>
            </a:r>
            <a:r>
              <a:rPr lang="en-US" sz="1200" dirty="0" err="1"/>
              <a:t>Letendre</a:t>
            </a:r>
            <a:r>
              <a:rPr lang="en-US" sz="1200" dirty="0"/>
              <a:t> S, </a:t>
            </a:r>
            <a:r>
              <a:rPr lang="en-US" sz="1200" dirty="0" err="1"/>
              <a:t>Buzzell</a:t>
            </a:r>
            <a:r>
              <a:rPr lang="en-US" sz="1200" dirty="0"/>
              <a:t> M, </a:t>
            </a:r>
            <a:r>
              <a:rPr lang="en-US" sz="1200" dirty="0" err="1"/>
              <a:t>Marquie</a:t>
            </a:r>
            <a:r>
              <a:rPr lang="en-US" sz="1200" dirty="0"/>
              <a:t>-Beck J, Lazaretto D, Marcotte TD, Grant I, Ellis RJ; HNRC </a:t>
            </a:r>
            <a:r>
              <a:rPr lang="en-US" sz="1200" dirty="0" err="1"/>
              <a:t>Group</a:t>
            </a:r>
            <a:r>
              <a:rPr lang="en-US" sz="1200" u="sng" dirty="0" err="1"/>
              <a:t>Valproic</a:t>
            </a:r>
            <a:r>
              <a:rPr lang="en-US" sz="1200" u="sng" dirty="0"/>
              <a:t> acid does not affect markers of human immunodeficiency virus disease progression. </a:t>
            </a:r>
            <a:r>
              <a:rPr lang="is-IS" sz="1200" dirty="0"/>
              <a:t>J Neurovirol. </a:t>
            </a:r>
            <a:r>
              <a:rPr lang="is-IS" sz="1200" b="1" dirty="0"/>
              <a:t>2006</a:t>
            </a:r>
            <a:r>
              <a:rPr lang="is-IS" sz="1200" dirty="0"/>
              <a:t> Oct;12(5):403-6</a:t>
            </a:r>
            <a:endParaRPr lang="en-US" sz="1200" dirty="0"/>
          </a:p>
          <a:p>
            <a:endParaRPr lang="en-US" dirty="0"/>
          </a:p>
        </p:txBody>
      </p:sp>
      <p:sp>
        <p:nvSpPr>
          <p:cNvPr id="4" name="Slide Number Placeholder 3"/>
          <p:cNvSpPr>
            <a:spLocks noGrp="1"/>
          </p:cNvSpPr>
          <p:nvPr>
            <p:ph type="sldNum" sz="quarter" idx="10"/>
          </p:nvPr>
        </p:nvSpPr>
        <p:spPr/>
        <p:txBody>
          <a:bodyPr/>
          <a:lstStyle/>
          <a:p>
            <a:fld id="{04D3A652-476F-4F97-B787-D575349425A4}" type="slidenum">
              <a:rPr lang="en-US" smtClean="0"/>
              <a:pPr/>
              <a:t>37</a:t>
            </a:fld>
            <a:endParaRPr lang="en-US"/>
          </a:p>
        </p:txBody>
      </p:sp>
    </p:spTree>
    <p:extLst>
      <p:ext uri="{BB962C8B-B14F-4D97-AF65-F5344CB8AC3E}">
        <p14:creationId xmlns:p14="http://schemas.microsoft.com/office/powerpoint/2010/main" val="191780638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p:spPr>
        <p:txBody>
          <a:bodyPr/>
          <a:lstStyle/>
          <a:p>
            <a:pPr marL="171450" indent="-171450">
              <a:buFontTx/>
              <a:buChar char="-"/>
            </a:pPr>
            <a:r>
              <a:rPr lang="it-IT" sz="1200" dirty="0">
                <a:hlinkClick r:id="rId3"/>
              </a:rPr>
              <a:t>Helleberg M1, </a:t>
            </a:r>
            <a:r>
              <a:rPr lang="it-IT" sz="1200" dirty="0">
                <a:hlinkClick r:id="rId4"/>
              </a:rPr>
              <a:t>Pedersen MG2, </a:t>
            </a:r>
            <a:r>
              <a:rPr lang="it-IT" sz="1200" dirty="0">
                <a:hlinkClick r:id="rId5"/>
              </a:rPr>
              <a:t>Pedersen CB3, </a:t>
            </a:r>
            <a:r>
              <a:rPr lang="it-IT" sz="1200" dirty="0">
                <a:hlinkClick r:id="rId6"/>
              </a:rPr>
              <a:t>Mortensen PB3, </a:t>
            </a:r>
            <a:r>
              <a:rPr lang="it-IT" sz="1200" dirty="0">
                <a:hlinkClick r:id="rId7"/>
              </a:rPr>
              <a:t>Obel N4.</a:t>
            </a:r>
            <a:r>
              <a:rPr lang="it-IT" sz="1200" dirty="0"/>
              <a:t> </a:t>
            </a:r>
            <a:r>
              <a:rPr lang="it-IT" sz="1200" dirty="0" err="1"/>
              <a:t>Associations</a:t>
            </a:r>
            <a:r>
              <a:rPr lang="it-IT" sz="1200" dirty="0"/>
              <a:t> </a:t>
            </a:r>
            <a:r>
              <a:rPr lang="it-IT" sz="1200" dirty="0" err="1"/>
              <a:t>between</a:t>
            </a:r>
            <a:r>
              <a:rPr lang="it-IT" sz="1200" dirty="0"/>
              <a:t> HIV and </a:t>
            </a:r>
            <a:r>
              <a:rPr lang="it-IT" sz="1200" dirty="0" err="1"/>
              <a:t>schizophrenia</a:t>
            </a:r>
            <a:r>
              <a:rPr lang="it-IT" sz="1200" dirty="0"/>
              <a:t> and </a:t>
            </a:r>
            <a:r>
              <a:rPr lang="it-IT" sz="1200" dirty="0" err="1"/>
              <a:t>their</a:t>
            </a:r>
            <a:r>
              <a:rPr lang="it-IT" sz="1200" dirty="0"/>
              <a:t> </a:t>
            </a:r>
            <a:r>
              <a:rPr lang="it-IT" sz="1200" dirty="0" err="1"/>
              <a:t>effect</a:t>
            </a:r>
            <a:r>
              <a:rPr lang="it-IT" sz="1200" dirty="0"/>
              <a:t> on HIV treatment </a:t>
            </a:r>
            <a:r>
              <a:rPr lang="it-IT" sz="1200" dirty="0" err="1"/>
              <a:t>outcomes</a:t>
            </a:r>
            <a:r>
              <a:rPr lang="it-IT" sz="1200" dirty="0"/>
              <a:t>: a </a:t>
            </a:r>
            <a:r>
              <a:rPr lang="it-IT" sz="1200" dirty="0" err="1"/>
              <a:t>nationwide</a:t>
            </a:r>
            <a:r>
              <a:rPr lang="it-IT" sz="1200" dirty="0"/>
              <a:t> </a:t>
            </a:r>
            <a:r>
              <a:rPr lang="it-IT" sz="1200" dirty="0" err="1"/>
              <a:t>population-based</a:t>
            </a:r>
            <a:r>
              <a:rPr lang="it-IT" sz="1200" dirty="0"/>
              <a:t> </a:t>
            </a:r>
            <a:r>
              <a:rPr lang="it-IT" sz="1200" dirty="0" err="1"/>
              <a:t>cohort</a:t>
            </a:r>
            <a:r>
              <a:rPr lang="it-IT" sz="1200" dirty="0"/>
              <a:t> </a:t>
            </a:r>
            <a:r>
              <a:rPr lang="it-IT" sz="1200" dirty="0" err="1"/>
              <a:t>study</a:t>
            </a:r>
            <a:r>
              <a:rPr lang="it-IT" sz="1200" dirty="0"/>
              <a:t> in </a:t>
            </a:r>
            <a:r>
              <a:rPr lang="it-IT" sz="1200" dirty="0" err="1"/>
              <a:t>Denmark</a:t>
            </a:r>
            <a:r>
              <a:rPr lang="it-IT" sz="1200" dirty="0"/>
              <a:t>. Lancet HIV. 2015 Aug;2(8):e344-50.</a:t>
            </a:r>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sz="1200" dirty="0"/>
              <a:t>Prince JD et al. Serious mental illness and risk of new HIV/AIDS diagnoses: an analysis of Medicaid beneficiaries in 8 States. Psychiatric </a:t>
            </a:r>
            <a:r>
              <a:rPr lang="en-US" sz="1200" dirty="0" err="1"/>
              <a:t>Serv</a:t>
            </a:r>
            <a:r>
              <a:rPr lang="en-US" sz="1200" dirty="0"/>
              <a:t> 2012; 63:1032.</a:t>
            </a:r>
          </a:p>
          <a:p>
            <a:pPr marL="171450" indent="-171450">
              <a:buFontTx/>
              <a:buChar char="-"/>
            </a:pPr>
            <a:endParaRPr lang="it-IT" sz="1200" dirty="0"/>
          </a:p>
          <a:p>
            <a:endParaRPr lang="en-US" dirty="0"/>
          </a:p>
        </p:txBody>
      </p:sp>
      <p:sp>
        <p:nvSpPr>
          <p:cNvPr id="41988" name="Slide Number Placeholder 3"/>
          <p:cNvSpPr>
            <a:spLocks noGrp="1"/>
          </p:cNvSpPr>
          <p:nvPr>
            <p:ph type="sldNum" sz="quarter" idx="5"/>
          </p:nvPr>
        </p:nvSpPr>
        <p:spPr>
          <a:noFill/>
        </p:spPr>
        <p:txBody>
          <a:bodyPr/>
          <a:lstStyle/>
          <a:p>
            <a:fld id="{7D85F200-6CAE-4A87-80E8-0461A3FB0C5B}" type="slidenum">
              <a:rPr lang="en-US"/>
              <a:pPr/>
              <a:t>38</a:t>
            </a:fld>
            <a:endParaRPr lang="en-US"/>
          </a:p>
        </p:txBody>
      </p:sp>
    </p:spTree>
    <p:extLst>
      <p:ext uri="{BB962C8B-B14F-4D97-AF65-F5344CB8AC3E}">
        <p14:creationId xmlns:p14="http://schemas.microsoft.com/office/powerpoint/2010/main" val="29481704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p:spPr>
        <p:txBody>
          <a:bodyPr/>
          <a:lstStyle/>
          <a:p>
            <a:pPr marL="171450" indent="-171450">
              <a:buFontTx/>
              <a:buChar char="-"/>
            </a:pPr>
            <a:r>
              <a:rPr lang="it-IT" sz="1200" dirty="0">
                <a:hlinkClick r:id="rId3"/>
              </a:rPr>
              <a:t>Helleberg M1, </a:t>
            </a:r>
            <a:r>
              <a:rPr lang="it-IT" sz="1200" dirty="0">
                <a:hlinkClick r:id="rId4"/>
              </a:rPr>
              <a:t>Pedersen MG2, </a:t>
            </a:r>
            <a:r>
              <a:rPr lang="it-IT" sz="1200" dirty="0">
                <a:hlinkClick r:id="rId5"/>
              </a:rPr>
              <a:t>Pedersen CB3, </a:t>
            </a:r>
            <a:r>
              <a:rPr lang="it-IT" sz="1200" dirty="0">
                <a:hlinkClick r:id="rId6"/>
              </a:rPr>
              <a:t>Mortensen PB3, </a:t>
            </a:r>
            <a:r>
              <a:rPr lang="it-IT" sz="1200" dirty="0">
                <a:hlinkClick r:id="rId7"/>
              </a:rPr>
              <a:t>Obel N4.</a:t>
            </a:r>
            <a:r>
              <a:rPr lang="it-IT" sz="1200" dirty="0"/>
              <a:t> </a:t>
            </a:r>
            <a:r>
              <a:rPr lang="it-IT" sz="1200" dirty="0" err="1"/>
              <a:t>Associations</a:t>
            </a:r>
            <a:r>
              <a:rPr lang="it-IT" sz="1200" dirty="0"/>
              <a:t> </a:t>
            </a:r>
            <a:r>
              <a:rPr lang="it-IT" sz="1200" dirty="0" err="1"/>
              <a:t>between</a:t>
            </a:r>
            <a:r>
              <a:rPr lang="it-IT" sz="1200" dirty="0"/>
              <a:t> HIV and </a:t>
            </a:r>
            <a:r>
              <a:rPr lang="it-IT" sz="1200" dirty="0" err="1"/>
              <a:t>schizophrenia</a:t>
            </a:r>
            <a:r>
              <a:rPr lang="it-IT" sz="1200" dirty="0"/>
              <a:t> and </a:t>
            </a:r>
            <a:r>
              <a:rPr lang="it-IT" sz="1200" dirty="0" err="1"/>
              <a:t>their</a:t>
            </a:r>
            <a:r>
              <a:rPr lang="it-IT" sz="1200" dirty="0"/>
              <a:t> </a:t>
            </a:r>
            <a:r>
              <a:rPr lang="it-IT" sz="1200" dirty="0" err="1"/>
              <a:t>effect</a:t>
            </a:r>
            <a:r>
              <a:rPr lang="it-IT" sz="1200" dirty="0"/>
              <a:t> on HIV treatment </a:t>
            </a:r>
            <a:r>
              <a:rPr lang="it-IT" sz="1200" dirty="0" err="1"/>
              <a:t>outcomes</a:t>
            </a:r>
            <a:r>
              <a:rPr lang="it-IT" sz="1200" dirty="0"/>
              <a:t>: a </a:t>
            </a:r>
            <a:r>
              <a:rPr lang="it-IT" sz="1200" dirty="0" err="1"/>
              <a:t>nationwide</a:t>
            </a:r>
            <a:r>
              <a:rPr lang="it-IT" sz="1200" dirty="0"/>
              <a:t> </a:t>
            </a:r>
            <a:r>
              <a:rPr lang="it-IT" sz="1200" dirty="0" err="1"/>
              <a:t>population-based</a:t>
            </a:r>
            <a:r>
              <a:rPr lang="it-IT" sz="1200" dirty="0"/>
              <a:t> </a:t>
            </a:r>
            <a:r>
              <a:rPr lang="it-IT" sz="1200" dirty="0" err="1"/>
              <a:t>cohort</a:t>
            </a:r>
            <a:r>
              <a:rPr lang="it-IT" sz="1200" dirty="0"/>
              <a:t> </a:t>
            </a:r>
            <a:r>
              <a:rPr lang="it-IT" sz="1200" dirty="0" err="1"/>
              <a:t>study</a:t>
            </a:r>
            <a:r>
              <a:rPr lang="it-IT" sz="1200" dirty="0"/>
              <a:t> in </a:t>
            </a:r>
            <a:r>
              <a:rPr lang="it-IT" sz="1200" dirty="0" err="1"/>
              <a:t>Denmark</a:t>
            </a:r>
            <a:r>
              <a:rPr lang="it-IT" sz="1200" dirty="0"/>
              <a:t>. Lancet HIV. 2015 Aug;2(8):e344-50.</a:t>
            </a:r>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sz="1200" dirty="0"/>
              <a:t>Prince JD et al. Serious mental illness and risk of new HIV/AIDS diagnoses: an analysis of Medicaid beneficiaries in 8 States. Psychiatric </a:t>
            </a:r>
            <a:r>
              <a:rPr lang="en-US" sz="1200" dirty="0" err="1"/>
              <a:t>Serv</a:t>
            </a:r>
            <a:r>
              <a:rPr lang="en-US" sz="1200" dirty="0"/>
              <a:t> 2012; 63:1032.</a:t>
            </a:r>
          </a:p>
          <a:p>
            <a:pPr marL="171450" indent="-171450">
              <a:buFontTx/>
              <a:buChar char="-"/>
            </a:pPr>
            <a:endParaRPr lang="it-IT" sz="1200" dirty="0"/>
          </a:p>
          <a:p>
            <a:endParaRPr lang="en-US" dirty="0"/>
          </a:p>
        </p:txBody>
      </p:sp>
      <p:sp>
        <p:nvSpPr>
          <p:cNvPr id="41988" name="Slide Number Placeholder 3"/>
          <p:cNvSpPr>
            <a:spLocks noGrp="1"/>
          </p:cNvSpPr>
          <p:nvPr>
            <p:ph type="sldNum" sz="quarter" idx="5"/>
          </p:nvPr>
        </p:nvSpPr>
        <p:spPr>
          <a:noFill/>
        </p:spPr>
        <p:txBody>
          <a:bodyPr/>
          <a:lstStyle/>
          <a:p>
            <a:fld id="{7D85F200-6CAE-4A87-80E8-0461A3FB0C5B}" type="slidenum">
              <a:rPr lang="en-US"/>
              <a:pPr/>
              <a:t>39</a:t>
            </a:fld>
            <a:endParaRPr lang="en-US"/>
          </a:p>
        </p:txBody>
      </p:sp>
    </p:spTree>
    <p:extLst>
      <p:ext uri="{BB962C8B-B14F-4D97-AF65-F5344CB8AC3E}">
        <p14:creationId xmlns:p14="http://schemas.microsoft.com/office/powerpoint/2010/main" val="290126292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rgbClr val="000000"/>
                </a:solidFill>
                <a:hlinkClick r:id="rId3"/>
              </a:rPr>
              <a:t>- Hill L, </a:t>
            </a:r>
            <a:r>
              <a:rPr lang="en-US" sz="1200" dirty="0">
                <a:solidFill>
                  <a:srgbClr val="000000"/>
                </a:solidFill>
                <a:hlinkClick r:id="rId4"/>
              </a:rPr>
              <a:t>Lee KC.</a:t>
            </a:r>
            <a:r>
              <a:rPr lang="en-US" sz="1200" dirty="0">
                <a:solidFill>
                  <a:srgbClr val="000000"/>
                </a:solidFill>
              </a:rPr>
              <a:t> Pharmacotherapy considerations in patients with HIV and psychiatric disorders: focus on antidepressants and antipsychotics. Ann </a:t>
            </a:r>
            <a:r>
              <a:rPr lang="en-US" sz="1200" dirty="0" err="1">
                <a:solidFill>
                  <a:srgbClr val="000000"/>
                </a:solidFill>
              </a:rPr>
              <a:t>Pharmacother</a:t>
            </a:r>
            <a:r>
              <a:rPr lang="en-US" sz="1200" dirty="0">
                <a:solidFill>
                  <a:srgbClr val="000000"/>
                </a:solidFill>
              </a:rPr>
              <a:t>. 2013 Jan;47(1):75-89</a:t>
            </a:r>
          </a:p>
          <a:p>
            <a:r>
              <a:rPr lang="pt-BR" sz="1200" dirty="0">
                <a:hlinkClick r:id="rId5"/>
              </a:rPr>
              <a:t>- Blank MB, </a:t>
            </a:r>
            <a:r>
              <a:rPr lang="pt-BR" sz="1200" dirty="0">
                <a:hlinkClick r:id="rId6"/>
              </a:rPr>
              <a:t>Himelhoch S, </a:t>
            </a:r>
            <a:r>
              <a:rPr lang="pt-BR" sz="1200" dirty="0">
                <a:hlinkClick r:id="rId7"/>
              </a:rPr>
              <a:t>Walkup J, </a:t>
            </a:r>
            <a:r>
              <a:rPr lang="pt-BR" sz="1200" dirty="0">
                <a:hlinkClick r:id="rId8"/>
              </a:rPr>
              <a:t>Eisenberg MM.</a:t>
            </a:r>
            <a:r>
              <a:rPr lang="pt-BR" sz="1200" dirty="0"/>
              <a:t> </a:t>
            </a:r>
            <a:r>
              <a:rPr lang="pt-BR" sz="1200" dirty="0" err="1"/>
              <a:t>Treatment</a:t>
            </a:r>
            <a:r>
              <a:rPr lang="pt-BR" sz="1200" dirty="0"/>
              <a:t> </a:t>
            </a:r>
            <a:r>
              <a:rPr lang="pt-BR" sz="1200" dirty="0" err="1"/>
              <a:t>considerations</a:t>
            </a:r>
            <a:r>
              <a:rPr lang="pt-BR" sz="1200" dirty="0"/>
              <a:t> for HIV-</a:t>
            </a:r>
            <a:r>
              <a:rPr lang="pt-BR" sz="1200" dirty="0" err="1"/>
              <a:t>infected</a:t>
            </a:r>
            <a:r>
              <a:rPr lang="pt-BR" sz="1200" dirty="0"/>
              <a:t> </a:t>
            </a:r>
            <a:r>
              <a:rPr lang="pt-BR" sz="1200" dirty="0" err="1"/>
              <a:t>individuals</a:t>
            </a:r>
            <a:r>
              <a:rPr lang="pt-BR" sz="1200" dirty="0"/>
              <a:t> </a:t>
            </a:r>
            <a:r>
              <a:rPr lang="pt-BR" sz="1200" dirty="0" err="1"/>
              <a:t>with</a:t>
            </a:r>
            <a:r>
              <a:rPr lang="pt-BR" sz="1200" dirty="0"/>
              <a:t> </a:t>
            </a:r>
            <a:r>
              <a:rPr lang="pt-BR" sz="1200" dirty="0" err="1"/>
              <a:t>severe</a:t>
            </a:r>
            <a:r>
              <a:rPr lang="pt-BR" sz="1200" dirty="0"/>
              <a:t> mental </a:t>
            </a:r>
            <a:r>
              <a:rPr lang="pt-BR" sz="1200" dirty="0" err="1"/>
              <a:t>illness</a:t>
            </a:r>
            <a:r>
              <a:rPr lang="pt-BR" sz="1200" dirty="0"/>
              <a:t>. </a:t>
            </a:r>
            <a:r>
              <a:rPr lang="pt-BR" sz="1200" dirty="0" err="1"/>
              <a:t>Curr</a:t>
            </a:r>
            <a:r>
              <a:rPr lang="pt-BR" sz="1200" dirty="0"/>
              <a:t> HIV/AIDS Rep. 2013 Dec;10(4):371-9.</a:t>
            </a:r>
            <a:endParaRPr lang="da-DK" sz="1200" dirty="0">
              <a:solidFill>
                <a:srgbClr val="000000"/>
              </a:solidFill>
            </a:endParaRPr>
          </a:p>
          <a:p>
            <a:endParaRPr lang="en-US" dirty="0"/>
          </a:p>
        </p:txBody>
      </p:sp>
      <p:sp>
        <p:nvSpPr>
          <p:cNvPr id="4" name="Slide Number Placeholder 3"/>
          <p:cNvSpPr>
            <a:spLocks noGrp="1"/>
          </p:cNvSpPr>
          <p:nvPr>
            <p:ph type="sldNum" sz="quarter" idx="10"/>
          </p:nvPr>
        </p:nvSpPr>
        <p:spPr/>
        <p:txBody>
          <a:bodyPr/>
          <a:lstStyle/>
          <a:p>
            <a:fld id="{62A20FB2-3EFE-FD41-95ED-01D82F6CA86B}" type="slidenum">
              <a:rPr lang="en-US" smtClean="0"/>
              <a:t>41</a:t>
            </a:fld>
            <a:endParaRPr lang="en-US"/>
          </a:p>
        </p:txBody>
      </p:sp>
    </p:spTree>
    <p:extLst>
      <p:ext uri="{BB962C8B-B14F-4D97-AF65-F5344CB8AC3E}">
        <p14:creationId xmlns:p14="http://schemas.microsoft.com/office/powerpoint/2010/main" val="10699440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kern="1200" baseline="0" dirty="0">
                <a:solidFill>
                  <a:schemeClr val="tx1"/>
                </a:solidFill>
                <a:effectLst/>
                <a:latin typeface="+mn-lt"/>
                <a:ea typeface="+mn-ea"/>
                <a:cs typeface="+mn-cs"/>
              </a:rPr>
              <a:t>Individual with HIV are disproportionately affected by trauma</a:t>
            </a:r>
            <a:endParaRPr lang="en-US" sz="1200" kern="1200" dirty="0">
              <a:solidFill>
                <a:schemeClr val="tx1"/>
              </a:solidFill>
              <a:effectLst/>
              <a:latin typeface="+mn-lt"/>
              <a:ea typeface="+mn-ea"/>
              <a:cs typeface="+mn-cs"/>
            </a:endParaRP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effectLst/>
                <a:latin typeface="+mn-lt"/>
                <a:ea typeface="+mn-ea"/>
                <a:cs typeface="+mn-cs"/>
              </a:rPr>
              <a:t>In the general US population, PTSD</a:t>
            </a:r>
            <a:r>
              <a:rPr lang="en-US" sz="1200" kern="1200" baseline="0" dirty="0">
                <a:solidFill>
                  <a:schemeClr val="tx1"/>
                </a:solidFill>
                <a:effectLst/>
                <a:latin typeface="+mn-lt"/>
                <a:ea typeface="+mn-ea"/>
                <a:cs typeface="+mn-cs"/>
              </a:rPr>
              <a:t> prevalence is &lt;4 %; prevalence of PTSD </a:t>
            </a:r>
            <a:r>
              <a:rPr lang="en-US" sz="1200" kern="1200" dirty="0">
                <a:solidFill>
                  <a:schemeClr val="tx1"/>
                </a:solidFill>
                <a:effectLst/>
                <a:latin typeface="+mn-lt"/>
                <a:ea typeface="+mn-ea"/>
                <a:cs typeface="+mn-cs"/>
              </a:rPr>
              <a:t>among PLWH ranges from 35 % -</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64 %</a:t>
            </a:r>
            <a:endParaRPr lang="en-US" sz="1200" kern="1200" dirty="0">
              <a:solidFill>
                <a:schemeClr val="tx1"/>
              </a:solidFill>
              <a:effectLst/>
              <a:latin typeface="Arial" charset="0"/>
              <a:ea typeface="+mn-ea"/>
              <a:cs typeface="+mn-cs"/>
            </a:endParaRP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effectLst/>
                <a:latin typeface="Arial" charset="0"/>
                <a:ea typeface="+mn-ea"/>
                <a:cs typeface="+mn-cs"/>
              </a:rPr>
              <a:t>Trauma, plays</a:t>
            </a:r>
            <a:r>
              <a:rPr lang="en-US" sz="1200" kern="1200" baseline="0" dirty="0">
                <a:solidFill>
                  <a:schemeClr val="tx1"/>
                </a:solidFill>
                <a:effectLst/>
                <a:latin typeface="Arial" charset="0"/>
                <a:ea typeface="+mn-ea"/>
                <a:cs typeface="+mn-cs"/>
              </a:rPr>
              <a:t> a role in HIV acquisition, transmission and management</a:t>
            </a:r>
            <a:endParaRPr lang="en-US" dirty="0"/>
          </a:p>
          <a:p>
            <a:endParaRPr lang="en-US" sz="1200" kern="1200" dirty="0">
              <a:solidFill>
                <a:schemeClr val="tx1"/>
              </a:solidFill>
              <a:effectLst/>
              <a:latin typeface="Arial" charset="0"/>
              <a:ea typeface="+mn-ea"/>
              <a:cs typeface="+mn-cs"/>
            </a:endParaRPr>
          </a:p>
          <a:p>
            <a:r>
              <a:rPr lang="en-US" sz="1200" dirty="0"/>
              <a:t>- </a:t>
            </a:r>
            <a:r>
              <a:rPr lang="en-US" sz="1200" dirty="0" err="1"/>
              <a:t>Kimerling</a:t>
            </a:r>
            <a:r>
              <a:rPr lang="en-US" sz="1200" dirty="0"/>
              <a:t> R, Calhoun KS, Forehand R, et al. Traumatic stress in HIV-infected women. AIDS </a:t>
            </a:r>
            <a:r>
              <a:rPr lang="en-US" sz="1200" dirty="0" err="1"/>
              <a:t>Educ</a:t>
            </a:r>
            <a:r>
              <a:rPr lang="en-US" sz="1200" dirty="0"/>
              <a:t> Prev. 1999;11(4):321–30. </a:t>
            </a:r>
          </a:p>
          <a:p>
            <a:pPr marL="171450" indent="-171450">
              <a:buFontTx/>
              <a:buChar char="-"/>
            </a:pPr>
            <a:r>
              <a:rPr lang="en-US" sz="1200" dirty="0"/>
              <a:t>Safren SA, </a:t>
            </a:r>
            <a:r>
              <a:rPr lang="en-US" sz="1200" dirty="0" err="1"/>
              <a:t>Gershuny</a:t>
            </a:r>
            <a:r>
              <a:rPr lang="en-US" sz="1200" dirty="0"/>
              <a:t> BS, </a:t>
            </a:r>
            <a:r>
              <a:rPr lang="en-US" sz="1200" dirty="0" err="1"/>
              <a:t>Hendriksen</a:t>
            </a:r>
            <a:r>
              <a:rPr lang="en-US" sz="1200" dirty="0"/>
              <a:t> E. Symptoms of </a:t>
            </a:r>
            <a:r>
              <a:rPr lang="en-US" sz="1200" dirty="0" err="1"/>
              <a:t>posttraumat</a:t>
            </a:r>
            <a:r>
              <a:rPr lang="en-US" sz="1200" dirty="0"/>
              <a:t>- </a:t>
            </a:r>
            <a:r>
              <a:rPr lang="en-US" sz="1200" dirty="0" err="1"/>
              <a:t>ic</a:t>
            </a:r>
            <a:r>
              <a:rPr lang="en-US" sz="1200" dirty="0"/>
              <a:t> stress and death anxiety in persons with HIV and medication adherence difficulties. AIDS Patient Care STDs. 2003;17(12): 657–64. </a:t>
            </a:r>
          </a:p>
          <a:p>
            <a:pPr marL="171450" marR="0" indent="-171450" algn="l" defTabSz="457200" rtl="0" eaLnBrk="1" fontAlgn="auto" latinLnBrk="0" hangingPunct="1">
              <a:lnSpc>
                <a:spcPct val="100000"/>
              </a:lnSpc>
              <a:spcBef>
                <a:spcPts val="0"/>
              </a:spcBef>
              <a:spcAft>
                <a:spcPts val="0"/>
              </a:spcAft>
              <a:buClrTx/>
              <a:buSzTx/>
              <a:buFontTx/>
              <a:buChar char="-"/>
              <a:tabLst/>
              <a:defRPr/>
            </a:pPr>
            <a:endParaRPr lang="en-US" sz="1200" kern="1200" dirty="0">
              <a:solidFill>
                <a:schemeClr val="tx1"/>
              </a:solidFill>
              <a:effectLst/>
              <a:latin typeface="+mn-lt"/>
              <a:ea typeface="+mn-ea"/>
              <a:cs typeface="+mn-cs"/>
            </a:endParaRPr>
          </a:p>
          <a:p>
            <a:pPr marL="171450" marR="0" indent="-171450" algn="l" defTabSz="457200" rtl="0" eaLnBrk="1" fontAlgn="auto" latinLnBrk="0" hangingPunct="1">
              <a:lnSpc>
                <a:spcPct val="100000"/>
              </a:lnSpc>
              <a:spcBef>
                <a:spcPts val="0"/>
              </a:spcBef>
              <a:spcAft>
                <a:spcPts val="0"/>
              </a:spcAft>
              <a:buClrTx/>
              <a:buSzTx/>
              <a:buFontTx/>
              <a:buChar char="-"/>
              <a:tabLst/>
              <a:defRPr/>
            </a:pPr>
            <a:endParaRPr lang="en-US" dirty="0"/>
          </a:p>
          <a:p>
            <a:endParaRPr lang="en-US" dirty="0"/>
          </a:p>
        </p:txBody>
      </p:sp>
      <p:sp>
        <p:nvSpPr>
          <p:cNvPr id="44036" name="Slide Number Placeholder 3"/>
          <p:cNvSpPr>
            <a:spLocks noGrp="1"/>
          </p:cNvSpPr>
          <p:nvPr>
            <p:ph type="sldNum" sz="quarter" idx="5"/>
          </p:nvPr>
        </p:nvSpPr>
        <p:spPr>
          <a:noFill/>
        </p:spPr>
        <p:txBody>
          <a:bodyPr/>
          <a:lstStyle/>
          <a:p>
            <a:fld id="{BE01C684-0223-4F8D-BD38-848EC0FD3A76}" type="slidenum">
              <a:rPr lang="en-US"/>
              <a:pPr/>
              <a:t>42</a:t>
            </a:fld>
            <a:endParaRPr lang="en-US"/>
          </a:p>
        </p:txBody>
      </p:sp>
    </p:spTree>
    <p:extLst>
      <p:ext uri="{BB962C8B-B14F-4D97-AF65-F5344CB8AC3E}">
        <p14:creationId xmlns:p14="http://schemas.microsoft.com/office/powerpoint/2010/main" val="358537653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effectLst/>
                <a:latin typeface="+mn-lt"/>
                <a:ea typeface="+mn-ea"/>
                <a:cs typeface="+mn-cs"/>
              </a:rPr>
              <a:t>Two evidence</a:t>
            </a:r>
            <a:r>
              <a:rPr lang="en-US" sz="1200" kern="1200" baseline="0" dirty="0">
                <a:solidFill>
                  <a:schemeClr val="tx1"/>
                </a:solidFill>
                <a:effectLst/>
                <a:latin typeface="+mn-lt"/>
                <a:ea typeface="+mn-ea"/>
                <a:cs typeface="+mn-cs"/>
              </a:rPr>
              <a:t> based psychotherapies for treating PTSD in HIV: exposure therapy and CBT involving coping skills for sexual trauma in group setting</a:t>
            </a:r>
            <a:endParaRPr lang="en-US" sz="1200" kern="1200" dirty="0">
              <a:solidFill>
                <a:schemeClr val="tx1"/>
              </a:solidFill>
              <a:effectLst/>
              <a:latin typeface="+mn-lt"/>
              <a:ea typeface="+mn-ea"/>
              <a:cs typeface="+mn-cs"/>
            </a:endParaRPr>
          </a:p>
          <a:p>
            <a:pPr marL="171450" marR="0" indent="-171450" algn="l" defTabSz="457200" rtl="0" eaLnBrk="1" fontAlgn="auto" latinLnBrk="0" hangingPunct="1">
              <a:lnSpc>
                <a:spcPct val="100000"/>
              </a:lnSpc>
              <a:spcBef>
                <a:spcPts val="0"/>
              </a:spcBef>
              <a:spcAft>
                <a:spcPts val="0"/>
              </a:spcAft>
              <a:buClrTx/>
              <a:buSzTx/>
              <a:buFontTx/>
              <a:buChar char="-"/>
              <a:tabLst/>
              <a:defRPr/>
            </a:pPr>
            <a:endParaRPr lang="en-US" sz="1200" kern="1200" baseline="0" dirty="0">
              <a:solidFill>
                <a:schemeClr val="tx1"/>
              </a:solidFill>
              <a:effectLst/>
              <a:latin typeface="+mn-lt"/>
              <a:ea typeface="+mn-ea"/>
              <a:cs typeface="+mn-cs"/>
            </a:endParaRPr>
          </a:p>
          <a:p>
            <a:r>
              <a:rPr lang="en-US" sz="1200" dirty="0" err="1"/>
              <a:t>Pacella</a:t>
            </a:r>
            <a:r>
              <a:rPr lang="en-US" sz="1200" dirty="0"/>
              <a:t> ML, </a:t>
            </a:r>
            <a:r>
              <a:rPr lang="en-US" sz="1200" dirty="0" err="1"/>
              <a:t>Armelie</a:t>
            </a:r>
            <a:r>
              <a:rPr lang="en-US" sz="1200" dirty="0"/>
              <a:t> A, </a:t>
            </a:r>
            <a:r>
              <a:rPr lang="en-US" sz="1200" dirty="0" err="1"/>
              <a:t>Boarts</a:t>
            </a:r>
            <a:r>
              <a:rPr lang="en-US" sz="1200" dirty="0"/>
              <a:t> J, et al. The impact of prolonged exposure on PTSD symptoms and associated psychopathology in people living with HIV: a randomized test of concept. AIDS </a:t>
            </a:r>
            <a:r>
              <a:rPr lang="en-US" sz="1200" dirty="0" err="1"/>
              <a:t>Behav</a:t>
            </a:r>
            <a:r>
              <a:rPr lang="en-US" sz="1200" dirty="0"/>
              <a:t>. 2012;16(5):1327–40. </a:t>
            </a:r>
          </a:p>
          <a:p>
            <a:endParaRPr lang="en-US" sz="1200" dirty="0"/>
          </a:p>
          <a:p>
            <a:r>
              <a:rPr lang="en-US" sz="1200" dirty="0" err="1"/>
              <a:t>Sikkema</a:t>
            </a:r>
            <a:r>
              <a:rPr lang="en-US" sz="1200" dirty="0"/>
              <a:t> KJ, Hansen NB, </a:t>
            </a:r>
            <a:r>
              <a:rPr lang="en-US" sz="1200" dirty="0" err="1"/>
              <a:t>Tarakeshwar</a:t>
            </a:r>
            <a:r>
              <a:rPr lang="en-US" sz="1200" dirty="0"/>
              <a:t> N, </a:t>
            </a:r>
            <a:r>
              <a:rPr lang="en-US" sz="1200" dirty="0" err="1"/>
              <a:t>Kochman</a:t>
            </a:r>
            <a:r>
              <a:rPr lang="en-US" sz="1200" dirty="0"/>
              <a:t> A, Tate DC, Lee RS. The clinical significance of change in trauma-related </a:t>
            </a:r>
            <a:r>
              <a:rPr lang="en-US" sz="1200" dirty="0" err="1"/>
              <a:t>symp</a:t>
            </a:r>
            <a:r>
              <a:rPr lang="en-US" sz="1200" dirty="0"/>
              <a:t>- toms following a pilot group intervention for coping with HIV- AIDS and childhood sexual trauma. AIDS </a:t>
            </a:r>
            <a:r>
              <a:rPr lang="en-US" sz="1200" dirty="0" err="1"/>
              <a:t>Behav</a:t>
            </a:r>
            <a:r>
              <a:rPr lang="en-US" sz="1200" dirty="0"/>
              <a:t>. 2004;8(3):277– 91. doi:10.1023/B:AIBE.0000044075.12845.75. </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62A20FB2-3EFE-FD41-95ED-01D82F6CA86B}" type="slidenum">
              <a:rPr lang="en-US" smtClean="0"/>
              <a:t>43</a:t>
            </a:fld>
            <a:endParaRPr lang="en-US"/>
          </a:p>
        </p:txBody>
      </p:sp>
    </p:spTree>
    <p:extLst>
      <p:ext uri="{BB962C8B-B14F-4D97-AF65-F5344CB8AC3E}">
        <p14:creationId xmlns:p14="http://schemas.microsoft.com/office/powerpoint/2010/main" val="283282328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It would</a:t>
            </a:r>
            <a:r>
              <a:rPr lang="en-US" baseline="0" dirty="0"/>
              <a:t> be a disservice to talk about HIV and not talk about trauma.</a:t>
            </a:r>
            <a:endParaRPr lang="en-US" dirty="0"/>
          </a:p>
          <a:p>
            <a:pPr marL="171450" indent="-171450">
              <a:buFontTx/>
              <a:buChar char="-"/>
            </a:pPr>
            <a:r>
              <a:rPr lang="en-US" dirty="0"/>
              <a:t>Assume that</a:t>
            </a:r>
            <a:r>
              <a:rPr lang="en-US" baseline="0" dirty="0"/>
              <a:t> patients with HIV are likely to have had traumatic experiences in their life, with or without PTSD</a:t>
            </a:r>
          </a:p>
          <a:p>
            <a:pPr marL="171450" indent="-171450">
              <a:buFontTx/>
              <a:buChar char="-"/>
            </a:pPr>
            <a:r>
              <a:rPr lang="en-US" baseline="0" dirty="0"/>
              <a:t>Given the high prevalence of trauma and PTSD all patients in HIV/mental health settings should be screened for trauma</a:t>
            </a:r>
          </a:p>
          <a:p>
            <a:pPr marL="171450" indent="-171450">
              <a:buFontTx/>
              <a:buChar char="-"/>
            </a:pPr>
            <a:r>
              <a:rPr lang="en-US" baseline="0" dirty="0"/>
              <a:t>Trauma increases likelihood of high risk sexual behavior and substance abuse – therefore, trauma increases the risk of contracting and transmitting HIV</a:t>
            </a:r>
          </a:p>
          <a:p>
            <a:pPr marL="171450" indent="-171450">
              <a:buFontTx/>
              <a:buChar char="-"/>
            </a:pPr>
            <a:r>
              <a:rPr lang="en-US" baseline="0" dirty="0"/>
              <a:t>Avoid restraints and seclusion in inpatient settings</a:t>
            </a:r>
          </a:p>
          <a:p>
            <a:pPr marL="171450" indent="-171450">
              <a:buFontTx/>
              <a:buChar char="-"/>
            </a:pPr>
            <a:endParaRPr lang="en-US" baseline="0" dirty="0"/>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sz="1200" dirty="0" err="1"/>
              <a:t>Brezing</a:t>
            </a:r>
            <a:r>
              <a:rPr lang="en-US" sz="1200" dirty="0"/>
              <a:t> C, Ferrara M, Freudenreich O. The </a:t>
            </a:r>
            <a:r>
              <a:rPr lang="en-US" sz="1200" dirty="0" err="1"/>
              <a:t>syndemic</a:t>
            </a:r>
            <a:r>
              <a:rPr lang="en-US" sz="1200" dirty="0"/>
              <a:t> illness of HIV and </a:t>
            </a:r>
            <a:r>
              <a:rPr lang="en-US" sz="1200" b="1" dirty="0"/>
              <a:t>trauma</a:t>
            </a:r>
            <a:r>
              <a:rPr lang="en-US" sz="1200" dirty="0"/>
              <a:t>: implications for a </a:t>
            </a:r>
            <a:r>
              <a:rPr lang="en-US" sz="1200" b="1" dirty="0"/>
              <a:t>trauma</a:t>
            </a:r>
            <a:r>
              <a:rPr lang="en-US" sz="1200" dirty="0"/>
              <a:t>-informed model of care. Psychosomatics. 2015 Mar-Apr;56(2):107-18. </a:t>
            </a:r>
          </a:p>
          <a:p>
            <a:pPr marL="171450" indent="-171450">
              <a:buFontTx/>
              <a:buChar char="-"/>
            </a:pPr>
            <a:endParaRPr lang="en-US" baseline="0" dirty="0"/>
          </a:p>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04D3A652-476F-4F97-B787-D575349425A4}" type="slidenum">
              <a:rPr lang="en-US" smtClean="0"/>
              <a:pPr/>
              <a:t>44</a:t>
            </a:fld>
            <a:endParaRPr lang="en-US"/>
          </a:p>
        </p:txBody>
      </p:sp>
    </p:spTree>
    <p:extLst>
      <p:ext uri="{BB962C8B-B14F-4D97-AF65-F5344CB8AC3E}">
        <p14:creationId xmlns:p14="http://schemas.microsoft.com/office/powerpoint/2010/main" val="2744186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US" dirty="0"/>
          </a:p>
        </p:txBody>
      </p:sp>
      <p:sp>
        <p:nvSpPr>
          <p:cNvPr id="46084" name="Slide Number Placeholder 3"/>
          <p:cNvSpPr>
            <a:spLocks noGrp="1"/>
          </p:cNvSpPr>
          <p:nvPr>
            <p:ph type="sldNum" sz="quarter" idx="5"/>
          </p:nvPr>
        </p:nvSpPr>
        <p:spPr>
          <a:noFill/>
        </p:spPr>
        <p:txBody>
          <a:bodyPr/>
          <a:lstStyle/>
          <a:p>
            <a:fld id="{6A031628-3519-4BC4-851B-F588154D53E7}" type="slidenum">
              <a:rPr lang="en-US"/>
              <a:pPr/>
              <a:t>45</a:t>
            </a:fld>
            <a:endParaRPr lang="en-US"/>
          </a:p>
        </p:txBody>
      </p:sp>
    </p:spTree>
    <p:extLst>
      <p:ext uri="{BB962C8B-B14F-4D97-AF65-F5344CB8AC3E}">
        <p14:creationId xmlns:p14="http://schemas.microsoft.com/office/powerpoint/2010/main" val="98137013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US" dirty="0"/>
          </a:p>
        </p:txBody>
      </p:sp>
      <p:sp>
        <p:nvSpPr>
          <p:cNvPr id="46084" name="Slide Number Placeholder 3"/>
          <p:cNvSpPr>
            <a:spLocks noGrp="1"/>
          </p:cNvSpPr>
          <p:nvPr>
            <p:ph type="sldNum" sz="quarter" idx="5"/>
          </p:nvPr>
        </p:nvSpPr>
        <p:spPr>
          <a:noFill/>
        </p:spPr>
        <p:txBody>
          <a:bodyPr/>
          <a:lstStyle/>
          <a:p>
            <a:fld id="{6A031628-3519-4BC4-851B-F588154D53E7}" type="slidenum">
              <a:rPr lang="en-US"/>
              <a:pPr/>
              <a:t>46</a:t>
            </a:fld>
            <a:endParaRPr lang="en-US"/>
          </a:p>
        </p:txBody>
      </p:sp>
    </p:spTree>
    <p:extLst>
      <p:ext uri="{BB962C8B-B14F-4D97-AF65-F5344CB8AC3E}">
        <p14:creationId xmlns:p14="http://schemas.microsoft.com/office/powerpoint/2010/main" val="370075005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US" dirty="0"/>
          </a:p>
        </p:txBody>
      </p:sp>
      <p:sp>
        <p:nvSpPr>
          <p:cNvPr id="46084" name="Slide Number Placeholder 3"/>
          <p:cNvSpPr>
            <a:spLocks noGrp="1"/>
          </p:cNvSpPr>
          <p:nvPr>
            <p:ph type="sldNum" sz="quarter" idx="5"/>
          </p:nvPr>
        </p:nvSpPr>
        <p:spPr>
          <a:noFill/>
        </p:spPr>
        <p:txBody>
          <a:bodyPr/>
          <a:lstStyle/>
          <a:p>
            <a:fld id="{6A031628-3519-4BC4-851B-F588154D53E7}" type="slidenum">
              <a:rPr lang="en-US"/>
              <a:pPr/>
              <a:t>47</a:t>
            </a:fld>
            <a:endParaRPr lang="en-US"/>
          </a:p>
        </p:txBody>
      </p:sp>
    </p:spTree>
    <p:extLst>
      <p:ext uri="{BB962C8B-B14F-4D97-AF65-F5344CB8AC3E}">
        <p14:creationId xmlns:p14="http://schemas.microsoft.com/office/powerpoint/2010/main" val="12189273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4D3A652-476F-4F97-B787-D575349425A4}" type="slidenum">
              <a:rPr lang="en-US" smtClean="0"/>
              <a:pPr/>
              <a:t>5</a:t>
            </a:fld>
            <a:endParaRPr lang="en-US"/>
          </a:p>
        </p:txBody>
      </p:sp>
    </p:spTree>
    <p:extLst>
      <p:ext uri="{BB962C8B-B14F-4D97-AF65-F5344CB8AC3E}">
        <p14:creationId xmlns:p14="http://schemas.microsoft.com/office/powerpoint/2010/main" val="311149262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5259CE-35B4-F249-A2D4-2A860B274D7B}" type="slidenum">
              <a:rPr lang="en-US" smtClean="0"/>
              <a:t>49</a:t>
            </a:fld>
            <a:endParaRPr lang="en-US"/>
          </a:p>
        </p:txBody>
      </p:sp>
    </p:spTree>
    <p:extLst>
      <p:ext uri="{BB962C8B-B14F-4D97-AF65-F5344CB8AC3E}">
        <p14:creationId xmlns:p14="http://schemas.microsoft.com/office/powerpoint/2010/main" val="228282867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p:spPr>
        <p:txBody>
          <a:bodyPr/>
          <a:lstStyle/>
          <a:p>
            <a:fld id="{ABE7E971-514F-4A84-AA72-50EF4CE7587D}" type="slidenum">
              <a:rPr lang="en-US"/>
              <a:pPr/>
              <a:t>57</a:t>
            </a:fld>
            <a:endParaRPr lang="en-US"/>
          </a:p>
        </p:txBody>
      </p:sp>
      <p:sp>
        <p:nvSpPr>
          <p:cNvPr id="1576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7700"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5813568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In the US</a:t>
            </a:r>
            <a:r>
              <a:rPr lang="en-US" baseline="0" dirty="0"/>
              <a:t> about 1.1 million people are living with HIV</a:t>
            </a:r>
          </a:p>
          <a:p>
            <a:pPr marL="171450" indent="-171450">
              <a:buFontTx/>
              <a:buChar char="-"/>
            </a:pPr>
            <a:r>
              <a:rPr lang="en-US" baseline="0" dirty="0"/>
              <a:t>It is transmitted via a specific set of behaviors, IVDU or unprotected sex, making those with certain mental illnesses and substance abuse vulnerable to contracting and transmitting the virus</a:t>
            </a:r>
          </a:p>
          <a:p>
            <a:pPr marL="171450" marR="0" lvl="1" indent="-171450" algn="l" defTabSz="457200" rtl="0" eaLnBrk="1" fontAlgn="auto" latinLnBrk="0" hangingPunct="1">
              <a:lnSpc>
                <a:spcPct val="100000"/>
              </a:lnSpc>
              <a:spcBef>
                <a:spcPts val="0"/>
              </a:spcBef>
              <a:spcAft>
                <a:spcPts val="0"/>
              </a:spcAft>
              <a:buClrTx/>
              <a:buSzTx/>
              <a:buFontTx/>
              <a:buChar char="-"/>
              <a:tabLst/>
              <a:defRPr/>
            </a:pPr>
            <a:r>
              <a:rPr lang="en-US" dirty="0"/>
              <a:t>Sexual, gender, racial, and ethnic minorities</a:t>
            </a:r>
            <a:r>
              <a:rPr lang="en-US" baseline="0" dirty="0"/>
              <a:t> are also vulnerable to HIV</a:t>
            </a:r>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sz="1200" dirty="0">
                <a:hlinkClick r:id="rId3"/>
              </a:rPr>
              <a:t>https://www.aids.gov/hiv-aids-basics/hiv-aids-101/statistics/</a:t>
            </a:r>
            <a:endParaRPr lang="en-US" sz="1200" dirty="0"/>
          </a:p>
        </p:txBody>
      </p:sp>
      <p:sp>
        <p:nvSpPr>
          <p:cNvPr id="4" name="Slide Number Placeholder 3"/>
          <p:cNvSpPr>
            <a:spLocks noGrp="1"/>
          </p:cNvSpPr>
          <p:nvPr>
            <p:ph type="sldNum" sz="quarter" idx="10"/>
          </p:nvPr>
        </p:nvSpPr>
        <p:spPr/>
        <p:txBody>
          <a:bodyPr/>
          <a:lstStyle/>
          <a:p>
            <a:fld id="{62A20FB2-3EFE-FD41-95ED-01D82F6CA86B}" type="slidenum">
              <a:rPr lang="en-US" smtClean="0"/>
              <a:t>6</a:t>
            </a:fld>
            <a:endParaRPr lang="en-US"/>
          </a:p>
        </p:txBody>
      </p:sp>
    </p:spTree>
    <p:extLst>
      <p:ext uri="{BB962C8B-B14F-4D97-AF65-F5344CB8AC3E}">
        <p14:creationId xmlns:p14="http://schemas.microsoft.com/office/powerpoint/2010/main" val="42129926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HIV almost</a:t>
            </a:r>
            <a:r>
              <a:rPr lang="en-US" baseline="0" dirty="0"/>
              <a:t> universally affects sexual, gender, racial and ethnic minorities, making it the archetypal illness for bio-psycho-social formulation and management</a:t>
            </a:r>
            <a:endParaRPr lang="en-US" dirty="0"/>
          </a:p>
          <a:p>
            <a:pPr marL="171450" indent="-171450">
              <a:buFontTx/>
              <a:buChar char="-"/>
            </a:pPr>
            <a:r>
              <a:rPr lang="en-US" dirty="0"/>
              <a:t>Men</a:t>
            </a:r>
            <a:r>
              <a:rPr lang="en-US" baseline="0" dirty="0"/>
              <a:t> who have sex with men (MSM), are at highest risk for being newly infected, followed by black heterosexual women, then black heterosexual men and then Latina and heterosexual women</a:t>
            </a:r>
          </a:p>
          <a:p>
            <a:pPr marL="171450" indent="-171450">
              <a:buFontTx/>
              <a:buChar char="-"/>
            </a:pPr>
            <a:endParaRPr lang="en-US" baseline="0" dirty="0"/>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sz="1200" dirty="0">
                <a:hlinkClick r:id="rId3"/>
              </a:rPr>
              <a:t>https://www.aids.gov/hiv-aids-basics/hiv-aids-101/statistics/</a:t>
            </a:r>
            <a:endParaRPr lang="en-US" sz="1200" dirty="0"/>
          </a:p>
        </p:txBody>
      </p:sp>
      <p:sp>
        <p:nvSpPr>
          <p:cNvPr id="4" name="Slide Number Placeholder 3"/>
          <p:cNvSpPr>
            <a:spLocks noGrp="1"/>
          </p:cNvSpPr>
          <p:nvPr>
            <p:ph type="sldNum" sz="quarter" idx="10"/>
          </p:nvPr>
        </p:nvSpPr>
        <p:spPr/>
        <p:txBody>
          <a:bodyPr/>
          <a:lstStyle/>
          <a:p>
            <a:fld id="{62A20FB2-3EFE-FD41-95ED-01D82F6CA86B}" type="slidenum">
              <a:rPr lang="en-US" smtClean="0"/>
              <a:t>7</a:t>
            </a:fld>
            <a:endParaRPr lang="en-US"/>
          </a:p>
        </p:txBody>
      </p:sp>
    </p:spTree>
    <p:extLst>
      <p:ext uri="{BB962C8B-B14F-4D97-AF65-F5344CB8AC3E}">
        <p14:creationId xmlns:p14="http://schemas.microsoft.com/office/powerpoint/2010/main" val="28224027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In the US</a:t>
            </a:r>
            <a:r>
              <a:rPr lang="en-US" baseline="0" dirty="0"/>
              <a:t> about 1 in every 7 people with HIV are unaware of their infection</a:t>
            </a:r>
          </a:p>
          <a:p>
            <a:pPr marL="171450" indent="-171450">
              <a:buFontTx/>
              <a:buChar char="-"/>
            </a:pPr>
            <a:endParaRPr lang="en-US" baseline="0" dirty="0"/>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dirty="0"/>
              <a:t>https://</a:t>
            </a:r>
            <a:r>
              <a:rPr lang="en-US" dirty="0" err="1"/>
              <a:t>www.aids.gov</a:t>
            </a:r>
            <a:r>
              <a:rPr lang="en-US" dirty="0"/>
              <a:t>/</a:t>
            </a:r>
            <a:r>
              <a:rPr lang="en-US" dirty="0" err="1"/>
              <a:t>hiv</a:t>
            </a:r>
            <a:r>
              <a:rPr lang="en-US" dirty="0"/>
              <a:t>-aids-basics/hiv-aids-101/statistics/</a:t>
            </a:r>
          </a:p>
        </p:txBody>
      </p:sp>
      <p:sp>
        <p:nvSpPr>
          <p:cNvPr id="4" name="Slide Number Placeholder 3"/>
          <p:cNvSpPr>
            <a:spLocks noGrp="1"/>
          </p:cNvSpPr>
          <p:nvPr>
            <p:ph type="sldNum" sz="quarter" idx="10"/>
          </p:nvPr>
        </p:nvSpPr>
        <p:spPr/>
        <p:txBody>
          <a:bodyPr/>
          <a:lstStyle/>
          <a:p>
            <a:fld id="{62A20FB2-3EFE-FD41-95ED-01D82F6CA86B}" type="slidenum">
              <a:rPr lang="en-US" smtClean="0"/>
              <a:t>8</a:t>
            </a:fld>
            <a:endParaRPr lang="en-US"/>
          </a:p>
        </p:txBody>
      </p:sp>
    </p:spTree>
    <p:extLst>
      <p:ext uri="{BB962C8B-B14F-4D97-AF65-F5344CB8AC3E}">
        <p14:creationId xmlns:p14="http://schemas.microsoft.com/office/powerpoint/2010/main" val="13025888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There is still significant stigma</a:t>
            </a:r>
            <a:r>
              <a:rPr lang="en-US" baseline="0" dirty="0"/>
              <a:t> associated with the illness and some patients experience a variety of stigmas – HIV, mental health, substance abuse, and belonging to a sexual or gender minority group</a:t>
            </a:r>
          </a:p>
          <a:p>
            <a:pPr marL="171450" indent="-171450">
              <a:buFontTx/>
              <a:buChar char="-"/>
            </a:pPr>
            <a:r>
              <a:rPr lang="en-US" sz="1200" b="0" i="0" u="none" strike="noStrike" kern="1200" baseline="0" dirty="0">
                <a:solidFill>
                  <a:schemeClr val="tx1"/>
                </a:solidFill>
                <a:latin typeface="Arial" charset="0"/>
                <a:ea typeface="+mn-ea"/>
                <a:cs typeface="+mn-cs"/>
              </a:rPr>
              <a:t>Shaking hands, while important with all initial patient encounters, takes on special relevance in the context of HIV stigma and discrimination against gay persons, drug users, and those with infectious disease</a:t>
            </a:r>
          </a:p>
          <a:p>
            <a:pPr marL="171450" indent="-171450">
              <a:buFontTx/>
              <a:buChar char="-"/>
            </a:pPr>
            <a:r>
              <a:rPr lang="en-US" sz="1200" b="0" i="0" u="none" strike="noStrike" kern="1200" baseline="0" dirty="0">
                <a:solidFill>
                  <a:schemeClr val="tx1"/>
                </a:solidFill>
                <a:latin typeface="Arial" charset="0"/>
                <a:ea typeface="+mn-ea"/>
                <a:cs typeface="+mn-cs"/>
              </a:rPr>
              <a:t> Assessing the impact of HIV infection is best done by asking about the individual’s understanding of his or her illness. Special attention is needed to address sensitive issues related to sexual history, gender, and sexuality.</a:t>
            </a:r>
          </a:p>
          <a:p>
            <a:pPr marL="171450" indent="-171450">
              <a:buFontTx/>
              <a:buChar char="-"/>
            </a:pPr>
            <a:r>
              <a:rPr lang="en-US" sz="1200" b="0" i="0" u="none" strike="noStrike" kern="1200" baseline="0" dirty="0">
                <a:solidFill>
                  <a:schemeClr val="tx1"/>
                </a:solidFill>
                <a:latin typeface="Arial" charset="0"/>
                <a:ea typeface="+mn-ea"/>
                <a:cs typeface="+mn-cs"/>
              </a:rPr>
              <a:t>People experience shame or guilt relating to contracting HIV</a:t>
            </a:r>
          </a:p>
          <a:p>
            <a:pPr marL="171450" indent="-171450">
              <a:buFontTx/>
              <a:buChar char="-"/>
            </a:pPr>
            <a:r>
              <a:rPr lang="en-US" sz="1200" b="0" i="0" u="none" strike="noStrike" kern="1200" baseline="0" dirty="0">
                <a:solidFill>
                  <a:schemeClr val="tx1"/>
                </a:solidFill>
                <a:latin typeface="Arial" charset="0"/>
                <a:ea typeface="+mn-ea"/>
                <a:cs typeface="+mn-cs"/>
              </a:rPr>
              <a:t>People with HIV hesitate to disclose HIV status due to fear of being ostracized and discriminated against</a:t>
            </a:r>
          </a:p>
        </p:txBody>
      </p:sp>
      <p:sp>
        <p:nvSpPr>
          <p:cNvPr id="4" name="Slide Number Placeholder 3"/>
          <p:cNvSpPr>
            <a:spLocks noGrp="1"/>
          </p:cNvSpPr>
          <p:nvPr>
            <p:ph type="sldNum" sz="quarter" idx="10"/>
          </p:nvPr>
        </p:nvSpPr>
        <p:spPr/>
        <p:txBody>
          <a:bodyPr/>
          <a:lstStyle/>
          <a:p>
            <a:fld id="{04D3A652-476F-4F97-B787-D575349425A4}" type="slidenum">
              <a:rPr lang="en-US" smtClean="0"/>
              <a:pPr/>
              <a:t>9</a:t>
            </a:fld>
            <a:endParaRPr lang="en-US"/>
          </a:p>
        </p:txBody>
      </p:sp>
    </p:spTree>
    <p:extLst>
      <p:ext uri="{BB962C8B-B14F-4D97-AF65-F5344CB8AC3E}">
        <p14:creationId xmlns:p14="http://schemas.microsoft.com/office/powerpoint/2010/main" val="11033542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sz="1200" b="0" i="0" u="none" strike="noStrike" kern="1200" baseline="0" dirty="0">
                <a:solidFill>
                  <a:schemeClr val="tx1"/>
                </a:solidFill>
                <a:latin typeface="Arial" charset="0"/>
                <a:ea typeface="+mn-ea"/>
                <a:cs typeface="+mn-cs"/>
              </a:rPr>
              <a:t>Progress in preventing HIV infection has lagged far behind progress in the disease’s diagnosis and treatment. In a disease for which there is no vaccine or cure and it is transmitted by a specific set of behaviors, addressing behavioral/mental health is essential for containment of HIV</a:t>
            </a:r>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sz="1200" b="0" i="0" u="none" strike="noStrike" kern="1200" baseline="0" dirty="0">
                <a:solidFill>
                  <a:schemeClr val="tx1"/>
                </a:solidFill>
                <a:latin typeface="Arial" charset="0"/>
                <a:ea typeface="+mn-ea"/>
                <a:cs typeface="+mn-cs"/>
              </a:rPr>
              <a:t>Psychiatrists are uniquely positioned to provide both preventive and therapeutic interventions for those who are at risk for HIV or are infected with HIV </a:t>
            </a:r>
          </a:p>
          <a:p>
            <a:pPr marL="171450" marR="0" indent="-171450" algn="l" defTabSz="914400" rtl="0" eaLnBrk="0" fontAlgn="base" latinLnBrk="0" hangingPunct="0">
              <a:lnSpc>
                <a:spcPct val="100000"/>
              </a:lnSpc>
              <a:spcBef>
                <a:spcPct val="30000"/>
              </a:spcBef>
              <a:spcAft>
                <a:spcPct val="0"/>
              </a:spcAft>
              <a:buClrTx/>
              <a:buSzTx/>
              <a:buFontTx/>
              <a:buChar char="-"/>
              <a:tabLst/>
              <a:defRPr/>
            </a:pPr>
            <a:r>
              <a:rPr lang="en-US" sz="1200" b="0" i="0" u="none" strike="noStrike" kern="1200" baseline="0" dirty="0">
                <a:solidFill>
                  <a:schemeClr val="tx1"/>
                </a:solidFill>
                <a:latin typeface="+mn-lt"/>
                <a:ea typeface="+mn-ea"/>
                <a:cs typeface="+mn-cs"/>
              </a:rPr>
              <a:t>Persons who are thought to be the most substantially vulnerable to HIV infection include HIV-negative members of </a:t>
            </a:r>
            <a:r>
              <a:rPr lang="en-US" sz="1200" b="0" i="0" u="none" strike="noStrike" kern="1200" baseline="0" dirty="0" err="1">
                <a:solidFill>
                  <a:schemeClr val="tx1"/>
                </a:solidFill>
                <a:latin typeface="+mn-lt"/>
                <a:ea typeface="+mn-ea"/>
                <a:cs typeface="+mn-cs"/>
              </a:rPr>
              <a:t>serodiscordant</a:t>
            </a:r>
            <a:r>
              <a:rPr lang="en-US" sz="1200" b="0" i="0" u="none" strike="noStrike" kern="1200" baseline="0" dirty="0">
                <a:solidFill>
                  <a:schemeClr val="tx1"/>
                </a:solidFill>
                <a:latin typeface="+mn-lt"/>
                <a:ea typeface="+mn-ea"/>
                <a:cs typeface="+mn-cs"/>
              </a:rPr>
              <a:t> couples and HIV-negative injection drug users.</a:t>
            </a:r>
          </a:p>
          <a:p>
            <a:endParaRPr lang="en-US" dirty="0"/>
          </a:p>
        </p:txBody>
      </p:sp>
      <p:sp>
        <p:nvSpPr>
          <p:cNvPr id="4" name="Slide Number Placeholder 3"/>
          <p:cNvSpPr>
            <a:spLocks noGrp="1"/>
          </p:cNvSpPr>
          <p:nvPr>
            <p:ph type="sldNum" sz="quarter" idx="10"/>
          </p:nvPr>
        </p:nvSpPr>
        <p:spPr/>
        <p:txBody>
          <a:bodyPr/>
          <a:lstStyle/>
          <a:p>
            <a:fld id="{62A20FB2-3EFE-FD41-95ED-01D82F6CA86B}" type="slidenum">
              <a:rPr lang="en-US" smtClean="0"/>
              <a:t>10</a:t>
            </a:fld>
            <a:endParaRPr lang="en-US"/>
          </a:p>
        </p:txBody>
      </p:sp>
    </p:spTree>
    <p:extLst>
      <p:ext uri="{BB962C8B-B14F-4D97-AF65-F5344CB8AC3E}">
        <p14:creationId xmlns:p14="http://schemas.microsoft.com/office/powerpoint/2010/main" val="241908452"/>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userDrawn="1"/>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userDrawn="1"/>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userDrawn="1"/>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userDrawn="1"/>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Rectangle 27"/>
          <p:cNvSpPr/>
          <p:nvPr userDrawn="1"/>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239522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68CDBAF2-F266-C14C-8ABF-54B90D837FA3}" type="slidenum">
              <a:rPr lang="en-US" smtClean="0"/>
              <a:pPr/>
              <a:t>‹#›</a:t>
            </a:fld>
            <a:endParaRPr lang="en-US" dirty="0"/>
          </a:p>
        </p:txBody>
      </p:sp>
      <p:grpSp>
        <p:nvGrpSpPr>
          <p:cNvPr id="40" name="Group 39"/>
          <p:cNvGrpSpPr/>
          <p:nvPr userDrawn="1"/>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670"/>
            <a:ext cx="612455" cy="457869"/>
          </a:xfrm>
          <a:prstGeom prst="rect">
            <a:avLst/>
          </a:prstGeom>
        </p:spPr>
      </p:pic>
      <p:sp>
        <p:nvSpPr>
          <p:cNvPr id="47" name="TextBox 46"/>
          <p:cNvSpPr txBox="1"/>
          <p:nvPr userDrawn="1"/>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12704190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CDBAF2-F266-C14C-8ABF-54B90D837FA3}" type="slidenum">
              <a:rPr lang="en-US" smtClean="0"/>
              <a:t>‹#›</a:t>
            </a:fld>
            <a:endParaRPr lang="en-US"/>
          </a:p>
        </p:txBody>
      </p:sp>
    </p:spTree>
    <p:extLst>
      <p:ext uri="{BB962C8B-B14F-4D97-AF65-F5344CB8AC3E}">
        <p14:creationId xmlns:p14="http://schemas.microsoft.com/office/powerpoint/2010/main" val="2367270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omments" Target="../comments/comment5.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ncbi.nlm.nih.gov/pubmed/?term=Millar%20BM%5bAuthor%5d&amp;cauthor=true&amp;cauthor_uid=27864625"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www.hiv-druginteractions.org/"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hyperlink" Target="http://hivinsite.ucsf.edu/"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omments" Target="../comments/commen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omments" Target="../comments/comment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omments" Target="../comments/commen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49799" y="2425064"/>
            <a:ext cx="8844801" cy="1019176"/>
          </a:xfrm>
        </p:spPr>
        <p:txBody>
          <a:bodyPr>
            <a:normAutofit fontScale="90000"/>
          </a:bodyPr>
          <a:lstStyle/>
          <a:p>
            <a:r>
              <a:rPr lang="en-US" b="1" dirty="0"/>
              <a:t>HIV: Neuropsychiatric Syndromes</a:t>
            </a:r>
            <a:br>
              <a:rPr lang="en-US" b="1" dirty="0"/>
            </a:br>
            <a:endParaRPr lang="en-US" b="1" dirty="0"/>
          </a:p>
        </p:txBody>
      </p:sp>
      <p:sp>
        <p:nvSpPr>
          <p:cNvPr id="3" name="Subtitle 2"/>
          <p:cNvSpPr>
            <a:spLocks noGrp="1"/>
          </p:cNvSpPr>
          <p:nvPr>
            <p:ph type="subTitle" idx="1"/>
          </p:nvPr>
        </p:nvSpPr>
        <p:spPr>
          <a:xfrm>
            <a:off x="1800597" y="2936188"/>
            <a:ext cx="8743203" cy="545890"/>
          </a:xfrm>
        </p:spPr>
        <p:txBody>
          <a:bodyPr/>
          <a:lstStyle/>
          <a:p>
            <a:r>
              <a:rPr lang="en-US" dirty="0"/>
              <a:t>APM Resident Education Curriculum</a:t>
            </a:r>
          </a:p>
        </p:txBody>
      </p:sp>
      <p:sp>
        <p:nvSpPr>
          <p:cNvPr id="4" name="TextBox 3"/>
          <p:cNvSpPr txBox="1"/>
          <p:nvPr/>
        </p:nvSpPr>
        <p:spPr>
          <a:xfrm>
            <a:off x="1333500" y="3681150"/>
            <a:ext cx="9715499" cy="2431435"/>
          </a:xfrm>
          <a:prstGeom prst="rect">
            <a:avLst/>
          </a:prstGeom>
          <a:noFill/>
        </p:spPr>
        <p:txBody>
          <a:bodyPr wrap="square" rtlCol="0">
            <a:spAutoFit/>
          </a:bodyPr>
          <a:lstStyle/>
          <a:p>
            <a:pPr algn="ctr"/>
            <a:r>
              <a:rPr lang="en-US" sz="2000" dirty="0">
                <a:latin typeface="+mj-lt"/>
              </a:rPr>
              <a:t>Updated 2019: </a:t>
            </a:r>
            <a:r>
              <a:rPr lang="en-US" sz="2000" b="1" dirty="0">
                <a:latin typeface="+mj-lt"/>
              </a:rPr>
              <a:t>Mallika Lavakumar, MD</a:t>
            </a:r>
          </a:p>
          <a:p>
            <a:pPr algn="ctr"/>
            <a:endParaRPr lang="en-US" sz="1000" dirty="0">
              <a:latin typeface="+mj-lt"/>
            </a:endParaRPr>
          </a:p>
          <a:p>
            <a:pPr algn="ctr"/>
            <a:r>
              <a:rPr lang="en-US" sz="2000" dirty="0">
                <a:latin typeface="+mj-lt"/>
              </a:rPr>
              <a:t>Updated 2013: </a:t>
            </a:r>
            <a:r>
              <a:rPr lang="en-US" sz="2000" b="1" dirty="0">
                <a:latin typeface="+mj-lt"/>
              </a:rPr>
              <a:t>Carrie Ernst, MD</a:t>
            </a:r>
            <a:r>
              <a:rPr lang="en-US" sz="2000" dirty="0">
                <a:latin typeface="+mj-lt"/>
              </a:rPr>
              <a:t>, &amp; </a:t>
            </a:r>
            <a:r>
              <a:rPr lang="en-US" sz="2000" b="1" dirty="0"/>
              <a:t>Karina </a:t>
            </a:r>
            <a:r>
              <a:rPr lang="en-US" sz="2000" b="1" dirty="0" err="1"/>
              <a:t>Uldall</a:t>
            </a:r>
            <a:r>
              <a:rPr lang="en-US" sz="2000" b="1" dirty="0"/>
              <a:t>, MD, MPH </a:t>
            </a:r>
            <a:endParaRPr lang="en-US" sz="2000" b="1" dirty="0">
              <a:latin typeface="+mj-lt"/>
            </a:endParaRPr>
          </a:p>
          <a:p>
            <a:pPr algn="ctr"/>
            <a:endParaRPr lang="en-US" sz="1000" dirty="0">
              <a:latin typeface="+mj-lt"/>
            </a:endParaRPr>
          </a:p>
          <a:p>
            <a:pPr algn="ctr"/>
            <a:r>
              <a:rPr lang="en-US" sz="2000" dirty="0">
                <a:latin typeface="+mj-lt"/>
              </a:rPr>
              <a:t>Original version: </a:t>
            </a:r>
            <a:r>
              <a:rPr lang="en-US" sz="2000" b="1" dirty="0">
                <a:latin typeface="+mj-lt"/>
              </a:rPr>
              <a:t>Karina </a:t>
            </a:r>
            <a:r>
              <a:rPr lang="en-US" sz="2000" b="1" dirty="0" err="1">
                <a:latin typeface="+mj-lt"/>
              </a:rPr>
              <a:t>Uldall</a:t>
            </a:r>
            <a:r>
              <a:rPr lang="en-US" sz="2000" b="1" dirty="0">
                <a:latin typeface="+mj-lt"/>
              </a:rPr>
              <a:t> MD, MPH</a:t>
            </a:r>
            <a:r>
              <a:rPr lang="en-US" sz="2000" dirty="0">
                <a:latin typeface="+mj-lt"/>
              </a:rPr>
              <a:t>, Inpatient Psychiatry and Psychosomatic Medicine, </a:t>
            </a:r>
          </a:p>
          <a:p>
            <a:pPr algn="ctr"/>
            <a:r>
              <a:rPr lang="en-US" sz="2000" dirty="0">
                <a:latin typeface="+mj-lt"/>
              </a:rPr>
              <a:t>Section Head, Virginia Mason Hospital Psychiatry Consultation Service</a:t>
            </a:r>
          </a:p>
          <a:p>
            <a:pPr algn="ctr"/>
            <a:endParaRPr lang="en-US" sz="1000" dirty="0">
              <a:latin typeface="+mj-lt"/>
            </a:endParaRPr>
          </a:p>
          <a:p>
            <a:pPr algn="ctr"/>
            <a:r>
              <a:rPr lang="en-US" sz="2000" dirty="0">
                <a:latin typeface="+mj-lt"/>
              </a:rPr>
              <a:t>Version of March 15, 2019</a:t>
            </a:r>
          </a:p>
          <a:p>
            <a:pPr algn="ctr"/>
            <a:endParaRPr lang="en-US" sz="2200" dirty="0">
              <a:latin typeface="+mj-lt"/>
            </a:endParaRPr>
          </a:p>
        </p:txBody>
      </p:sp>
    </p:spTree>
    <p:extLst>
      <p:ext uri="{BB962C8B-B14F-4D97-AF65-F5344CB8AC3E}">
        <p14:creationId xmlns:p14="http://schemas.microsoft.com/office/powerpoint/2010/main" val="8278198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HIV prevention strategies for patients with psychiatric disorders </a:t>
            </a:r>
          </a:p>
        </p:txBody>
      </p:sp>
      <p:sp>
        <p:nvSpPr>
          <p:cNvPr id="3" name="Content Placeholder 2"/>
          <p:cNvSpPr>
            <a:spLocks noGrp="1"/>
          </p:cNvSpPr>
          <p:nvPr>
            <p:ph idx="1"/>
          </p:nvPr>
        </p:nvSpPr>
        <p:spPr/>
        <p:txBody>
          <a:bodyPr>
            <a:normAutofit/>
          </a:bodyPr>
          <a:lstStyle/>
          <a:p>
            <a:r>
              <a:rPr lang="en-US" dirty="0"/>
              <a:t>Routine HIV testing for high risk patients</a:t>
            </a:r>
          </a:p>
          <a:p>
            <a:r>
              <a:rPr lang="en-US" dirty="0"/>
              <a:t>Consider encouraging and offering HIV testing as part of an initial psychiatric assessment</a:t>
            </a:r>
          </a:p>
          <a:p>
            <a:r>
              <a:rPr lang="en-US" dirty="0"/>
              <a:t>Provide education for HIV prevention</a:t>
            </a:r>
          </a:p>
          <a:p>
            <a:r>
              <a:rPr lang="en-US" dirty="0"/>
              <a:t>Treat psychiatric and substance use disorders</a:t>
            </a:r>
          </a:p>
          <a:p>
            <a:r>
              <a:rPr lang="en-US" dirty="0"/>
              <a:t>Early treatment within 72 hours improves outcomes and can prevent build up of reservoirs in the brain</a:t>
            </a:r>
          </a:p>
          <a:p>
            <a:endParaRPr lang="en-US" dirty="0"/>
          </a:p>
          <a:p>
            <a:endParaRPr lang="en-US" dirty="0"/>
          </a:p>
          <a:p>
            <a:endParaRPr lang="en-US" dirty="0"/>
          </a:p>
        </p:txBody>
      </p:sp>
    </p:spTree>
    <p:extLst>
      <p:ext uri="{BB962C8B-B14F-4D97-AF65-F5344CB8AC3E}">
        <p14:creationId xmlns:p14="http://schemas.microsoft.com/office/powerpoint/2010/main" val="3095767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HIV prevention strategies for patients with psychiatric disorders </a:t>
            </a:r>
          </a:p>
        </p:txBody>
      </p:sp>
      <p:sp>
        <p:nvSpPr>
          <p:cNvPr id="3" name="Content Placeholder 2"/>
          <p:cNvSpPr>
            <a:spLocks noGrp="1"/>
          </p:cNvSpPr>
          <p:nvPr>
            <p:ph idx="1"/>
          </p:nvPr>
        </p:nvSpPr>
        <p:spPr/>
        <p:txBody>
          <a:bodyPr>
            <a:normAutofit/>
          </a:bodyPr>
          <a:lstStyle/>
          <a:p>
            <a:r>
              <a:rPr lang="en-US" dirty="0"/>
              <a:t>Encourage PrEP (pre-exposure prophylaxis) and PEP (post-exposure prophylaxis)</a:t>
            </a:r>
          </a:p>
          <a:p>
            <a:pPr lvl="1"/>
            <a:r>
              <a:rPr lang="en-US" dirty="0"/>
              <a:t>PrEP</a:t>
            </a:r>
          </a:p>
          <a:p>
            <a:pPr lvl="2"/>
            <a:r>
              <a:rPr lang="en-US" dirty="0" err="1"/>
              <a:t>Truvada</a:t>
            </a:r>
            <a:r>
              <a:rPr lang="en-US" dirty="0"/>
              <a:t> (tenofovir + emtricitabine): daily pill to prevent HIV infection in at risk individuals</a:t>
            </a:r>
          </a:p>
          <a:p>
            <a:pPr lvl="3"/>
            <a:r>
              <a:rPr lang="en-US" sz="1800" dirty="0"/>
              <a:t>At risk: HIV-negative member of </a:t>
            </a:r>
            <a:r>
              <a:rPr lang="en-US" sz="1800" dirty="0" err="1"/>
              <a:t>serodiscordant</a:t>
            </a:r>
            <a:r>
              <a:rPr lang="en-US" sz="1800" dirty="0"/>
              <a:t> couple</a:t>
            </a:r>
          </a:p>
          <a:p>
            <a:pPr lvl="3"/>
            <a:r>
              <a:rPr lang="en-US" sz="1800" dirty="0"/>
              <a:t>Injection drug user</a:t>
            </a:r>
          </a:p>
          <a:p>
            <a:pPr lvl="1"/>
            <a:r>
              <a:rPr lang="en-US" dirty="0"/>
              <a:t>PEP</a:t>
            </a:r>
          </a:p>
          <a:p>
            <a:pPr lvl="2"/>
            <a:r>
              <a:rPr lang="en-US" dirty="0"/>
              <a:t>Use of antiretrovirals to prevent seroconversion after a high-risk event (sex, needle-sharing, health care work exposure)</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738524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dirty="0"/>
              <a:t>Antiretroviral Therapy: Goals</a:t>
            </a:r>
          </a:p>
        </p:txBody>
      </p:sp>
      <p:sp>
        <p:nvSpPr>
          <p:cNvPr id="11267" name="Content Placeholder 2"/>
          <p:cNvSpPr>
            <a:spLocks noGrp="1"/>
          </p:cNvSpPr>
          <p:nvPr>
            <p:ph idx="1"/>
          </p:nvPr>
        </p:nvSpPr>
        <p:spPr/>
        <p:txBody>
          <a:bodyPr/>
          <a:lstStyle/>
          <a:p>
            <a:r>
              <a:rPr lang="en-US" dirty="0"/>
              <a:t>Primary goal of viral suppression, &lt;50 cells/mL</a:t>
            </a:r>
          </a:p>
          <a:p>
            <a:r>
              <a:rPr lang="en-US" dirty="0"/>
              <a:t>Secondary goals:</a:t>
            </a:r>
          </a:p>
          <a:p>
            <a:pPr lvl="1"/>
            <a:r>
              <a:rPr lang="en-US" dirty="0"/>
              <a:t>Immunologic restoration: improving damage done to the immune system by HIV (measured by CD4 count)</a:t>
            </a:r>
          </a:p>
          <a:p>
            <a:pPr lvl="1"/>
            <a:r>
              <a:rPr lang="en-US" dirty="0"/>
              <a:t>Prevention of HIV-related complications</a:t>
            </a:r>
          </a:p>
          <a:p>
            <a:r>
              <a:rPr lang="en-US" dirty="0"/>
              <a:t>Six classes of antiretroviral agents:</a:t>
            </a:r>
          </a:p>
          <a:p>
            <a:pPr lvl="1"/>
            <a:r>
              <a:rPr lang="en-US" dirty="0"/>
              <a:t>Non-nucleoside reverse transcriptase inhibitors (NNRTIs)</a:t>
            </a:r>
          </a:p>
          <a:p>
            <a:pPr lvl="1"/>
            <a:r>
              <a:rPr lang="en-US" dirty="0"/>
              <a:t>Nucleoside reverse transcriptase inhibitors (NRTIs)</a:t>
            </a:r>
          </a:p>
          <a:p>
            <a:pPr lvl="1"/>
            <a:r>
              <a:rPr lang="en-US" dirty="0"/>
              <a:t>Protease inhibitors (PIs)</a:t>
            </a:r>
          </a:p>
          <a:p>
            <a:pPr lvl="1"/>
            <a:r>
              <a:rPr lang="en-US" dirty="0"/>
              <a:t>Integrase inhibitors (ISIs)</a:t>
            </a:r>
          </a:p>
          <a:p>
            <a:pPr lvl="1"/>
            <a:r>
              <a:rPr lang="en-US" dirty="0"/>
              <a:t>Entry inhibitors</a:t>
            </a:r>
          </a:p>
          <a:p>
            <a:pPr lvl="1"/>
            <a:r>
              <a:rPr lang="en-US" dirty="0"/>
              <a:t>Fusion inhibitors</a:t>
            </a:r>
          </a:p>
          <a:p>
            <a:pPr lvl="1"/>
            <a:endParaRPr lang="en-US" dirty="0"/>
          </a:p>
          <a:p>
            <a:pPr lvl="1"/>
            <a:endParaRPr lang="en-US" dirty="0"/>
          </a:p>
          <a:p>
            <a:pPr lvl="1"/>
            <a:endParaRPr lang="en-US" dirty="0"/>
          </a:p>
          <a:p>
            <a:endParaRPr lang="en-US" dirty="0"/>
          </a:p>
          <a:p>
            <a:endParaRPr lang="en-US" dirty="0"/>
          </a:p>
        </p:txBody>
      </p:sp>
      <p:sp>
        <p:nvSpPr>
          <p:cNvPr id="11268" name="Slide Number Placeholder 3"/>
          <p:cNvSpPr>
            <a:spLocks noGrp="1"/>
          </p:cNvSpPr>
          <p:nvPr>
            <p:ph type="sldNum" sz="quarter" idx="12"/>
          </p:nvPr>
        </p:nvSpPr>
        <p:spPr>
          <a:noFill/>
        </p:spPr>
        <p:txBody>
          <a:bodyPr/>
          <a:lstStyle/>
          <a:p>
            <a:fld id="{E3364DF9-F2BE-4884-8D79-89467ED413A0}" type="slidenum">
              <a:rPr lang="en-US"/>
              <a:pPr/>
              <a:t>12</a:t>
            </a:fld>
            <a:endParaRPr lang="en-US"/>
          </a:p>
        </p:txBody>
      </p:sp>
    </p:spTree>
    <p:extLst>
      <p:ext uri="{BB962C8B-B14F-4D97-AF65-F5344CB8AC3E}">
        <p14:creationId xmlns:p14="http://schemas.microsoft.com/office/powerpoint/2010/main" val="3683968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Antiretroviral Therapy: Known neuropsychiatric side effects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1704723"/>
              </p:ext>
            </p:extLst>
          </p:nvPr>
        </p:nvGraphicFramePr>
        <p:xfrm>
          <a:off x="1162604" y="1179422"/>
          <a:ext cx="9544832" cy="4817146"/>
        </p:xfrm>
        <a:graphic>
          <a:graphicData uri="http://schemas.openxmlformats.org/drawingml/2006/table">
            <a:tbl>
              <a:tblPr firstRow="1" bandRow="1">
                <a:tableStyleId>{5C22544A-7EE6-4342-B048-85BDC9FD1C3A}</a:tableStyleId>
              </a:tblPr>
              <a:tblGrid>
                <a:gridCol w="1036156">
                  <a:extLst>
                    <a:ext uri="{9D8B030D-6E8A-4147-A177-3AD203B41FA5}">
                      <a16:colId xmlns:a16="http://schemas.microsoft.com/office/drawing/2014/main" val="20000"/>
                    </a:ext>
                  </a:extLst>
                </a:gridCol>
                <a:gridCol w="1462809">
                  <a:extLst>
                    <a:ext uri="{9D8B030D-6E8A-4147-A177-3AD203B41FA5}">
                      <a16:colId xmlns:a16="http://schemas.microsoft.com/office/drawing/2014/main" val="20001"/>
                    </a:ext>
                  </a:extLst>
                </a:gridCol>
                <a:gridCol w="7045867">
                  <a:extLst>
                    <a:ext uri="{9D8B030D-6E8A-4147-A177-3AD203B41FA5}">
                      <a16:colId xmlns:a16="http://schemas.microsoft.com/office/drawing/2014/main" val="20002"/>
                    </a:ext>
                  </a:extLst>
                </a:gridCol>
              </a:tblGrid>
              <a:tr h="315758">
                <a:tc>
                  <a:txBody>
                    <a:bodyPr/>
                    <a:lstStyle/>
                    <a:p>
                      <a:r>
                        <a:rPr lang="en-US" sz="1600" dirty="0"/>
                        <a:t>Class</a:t>
                      </a:r>
                    </a:p>
                  </a:txBody>
                  <a:tcPr marL="121920" marR="121920">
                    <a:lnB w="12700" cap="flat" cmpd="sng" algn="ctr">
                      <a:solidFill>
                        <a:schemeClr val="tx1"/>
                      </a:solidFill>
                      <a:prstDash val="solid"/>
                      <a:round/>
                      <a:headEnd type="none" w="med" len="med"/>
                      <a:tailEnd type="none" w="med" len="med"/>
                    </a:lnB>
                  </a:tcPr>
                </a:tc>
                <a:tc>
                  <a:txBody>
                    <a:bodyPr/>
                    <a:lstStyle/>
                    <a:p>
                      <a:r>
                        <a:rPr lang="en-US" sz="1600" dirty="0"/>
                        <a:t>Medication</a:t>
                      </a:r>
                    </a:p>
                  </a:txBody>
                  <a:tcPr marL="121920" marR="121920">
                    <a:lnB w="12700" cap="flat" cmpd="sng" algn="ctr">
                      <a:solidFill>
                        <a:schemeClr val="tx1"/>
                      </a:solidFill>
                      <a:prstDash val="solid"/>
                      <a:round/>
                      <a:headEnd type="none" w="med" len="med"/>
                      <a:tailEnd type="none" w="med" len="med"/>
                    </a:lnB>
                  </a:tcPr>
                </a:tc>
                <a:tc>
                  <a:txBody>
                    <a:bodyPr/>
                    <a:lstStyle/>
                    <a:p>
                      <a:r>
                        <a:rPr lang="en-US" sz="1600" dirty="0"/>
                        <a:t>Side</a:t>
                      </a:r>
                      <a:r>
                        <a:rPr lang="en-US" sz="1600" baseline="0" dirty="0"/>
                        <a:t> Effects</a:t>
                      </a:r>
                      <a:endParaRPr lang="en-US" sz="1600" dirty="0"/>
                    </a:p>
                  </a:txBody>
                  <a:tcPr marL="121920" marR="12192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97537">
                <a:tc rowSpan="3">
                  <a:txBody>
                    <a:bodyPr/>
                    <a:lstStyle/>
                    <a:p>
                      <a:r>
                        <a:rPr lang="en-US" sz="1600" dirty="0"/>
                        <a:t>NNRTIs</a:t>
                      </a: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US" sz="1600" dirty="0"/>
                        <a:t>Efavirenz</a:t>
                      </a: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US" sz="1600" dirty="0"/>
                        <a:t>Insomnia, nightmares, irritability</a:t>
                      </a:r>
                      <a:r>
                        <a:rPr lang="en-US" sz="1600"/>
                        <a:t>,</a:t>
                      </a:r>
                      <a:r>
                        <a:rPr lang="en-US" sz="1600" baseline="0"/>
                        <a:t> mania</a:t>
                      </a:r>
                      <a:r>
                        <a:rPr lang="en-US" sz="1600" baseline="0" dirty="0"/>
                        <a:t>, depression, psychosis, suicidal ideation</a:t>
                      </a:r>
                      <a:endParaRPr lang="en-US" sz="1600" dirty="0"/>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426381">
                <a:tc vMerge="1">
                  <a:txBody>
                    <a:bodyPr/>
                    <a:lstStyle/>
                    <a:p>
                      <a:endParaRPr lang="en-US"/>
                    </a:p>
                  </a:txBody>
                  <a:tcPr/>
                </a:tc>
                <a:tc>
                  <a:txBody>
                    <a:bodyPr/>
                    <a:lstStyle/>
                    <a:p>
                      <a:r>
                        <a:rPr lang="en-US" sz="1600" dirty="0"/>
                        <a:t>Nevirapine</a:t>
                      </a: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US" sz="1600" dirty="0"/>
                        <a:t>Vivid dreams, psychosis, mood</a:t>
                      </a:r>
                      <a:r>
                        <a:rPr lang="en-US" sz="1600" baseline="0" dirty="0"/>
                        <a:t> changes</a:t>
                      </a:r>
                      <a:endParaRPr lang="en-US" sz="1600" dirty="0"/>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2"/>
                  </a:ext>
                </a:extLst>
              </a:tr>
              <a:tr h="511875">
                <a:tc vMerge="1">
                  <a:txBody>
                    <a:bodyPr/>
                    <a:lstStyle/>
                    <a:p>
                      <a:endParaRPr lang="en-US"/>
                    </a:p>
                  </a:txBody>
                  <a:tcPr/>
                </a:tc>
                <a:tc>
                  <a:txBody>
                    <a:bodyPr/>
                    <a:lstStyle/>
                    <a:p>
                      <a:r>
                        <a:rPr lang="en-US" sz="1600" dirty="0"/>
                        <a:t>Rilpivirine</a:t>
                      </a: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US" sz="1600" dirty="0"/>
                        <a:t>Vivid dreams, irritability,</a:t>
                      </a:r>
                      <a:r>
                        <a:rPr lang="en-US" sz="1600" baseline="0" dirty="0"/>
                        <a:t> mania, depression, psychosis</a:t>
                      </a:r>
                      <a:endParaRPr lang="en-US" sz="1600" dirty="0"/>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3"/>
                  </a:ext>
                </a:extLst>
              </a:tr>
              <a:tr h="315758">
                <a:tc rowSpan="3">
                  <a:txBody>
                    <a:bodyPr/>
                    <a:lstStyle/>
                    <a:p>
                      <a:r>
                        <a:rPr lang="en-US" sz="1600" dirty="0"/>
                        <a:t>NRTIs</a:t>
                      </a: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US" sz="1600" dirty="0"/>
                        <a:t>Zidovudine</a:t>
                      </a: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US" sz="1600" dirty="0"/>
                        <a:t>Anxiety, irritability, mania, psychosis</a:t>
                      </a: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4"/>
                  </a:ext>
                </a:extLst>
              </a:tr>
              <a:tr h="545401">
                <a:tc vMerge="1">
                  <a:txBody>
                    <a:bodyPr/>
                    <a:lstStyle/>
                    <a:p>
                      <a:endParaRPr lang="en-US"/>
                    </a:p>
                  </a:txBody>
                  <a:tcPr/>
                </a:tc>
                <a:tc>
                  <a:txBody>
                    <a:bodyPr/>
                    <a:lstStyle/>
                    <a:p>
                      <a:r>
                        <a:rPr lang="en-US" sz="1600" dirty="0"/>
                        <a:t>Emtricitabine</a:t>
                      </a: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US" sz="1600" dirty="0"/>
                        <a:t>Insomnia, irritability, depression, and mood lability  </a:t>
                      </a: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5"/>
                  </a:ext>
                </a:extLst>
              </a:tr>
              <a:tr h="401229">
                <a:tc vMerge="1">
                  <a:txBody>
                    <a:bodyPr/>
                    <a:lstStyle/>
                    <a:p>
                      <a:endParaRPr lang="en-US"/>
                    </a:p>
                  </a:txBody>
                  <a:tcPr/>
                </a:tc>
                <a:tc>
                  <a:txBody>
                    <a:bodyPr/>
                    <a:lstStyle/>
                    <a:p>
                      <a:r>
                        <a:rPr lang="en-US" sz="1600" dirty="0"/>
                        <a:t>Abacavir</a:t>
                      </a: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US" sz="1600" dirty="0"/>
                        <a:t>Depression, mania and psychosis</a:t>
                      </a: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6"/>
                  </a:ext>
                </a:extLst>
              </a:tr>
              <a:tr h="401229">
                <a:tc rowSpan="2">
                  <a:txBody>
                    <a:bodyPr/>
                    <a:lstStyle/>
                    <a:p>
                      <a:r>
                        <a:rPr lang="en-US" sz="1600" dirty="0"/>
                        <a:t>PIs</a:t>
                      </a: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US" sz="1600" dirty="0"/>
                        <a:t>Ritonavir</a:t>
                      </a: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US" sz="1600" dirty="0"/>
                        <a:t>Fatigue, dizziness</a:t>
                      </a: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1689133"/>
                  </a:ext>
                </a:extLst>
              </a:tr>
              <a:tr h="401229">
                <a:tc vMerge="1">
                  <a:txBody>
                    <a:bodyPr/>
                    <a:lstStyle/>
                    <a:p>
                      <a:endParaRPr lang="en-US" sz="1600" dirty="0"/>
                    </a:p>
                  </a:txBody>
                  <a:tcPr marL="121920" marR="121920"/>
                </a:tc>
                <a:tc>
                  <a:txBody>
                    <a:bodyPr/>
                    <a:lstStyle/>
                    <a:p>
                      <a:r>
                        <a:rPr lang="en-US" sz="1600" dirty="0" err="1"/>
                        <a:t>Saquinavir</a:t>
                      </a:r>
                      <a:endParaRPr lang="en-US" sz="1600" dirty="0"/>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US" sz="1600" dirty="0"/>
                        <a:t>Fatigue, psychosis, suicidal ideation</a:t>
                      </a: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555428595"/>
                  </a:ext>
                </a:extLst>
              </a:tr>
              <a:tr h="516591">
                <a:tc rowSpan="2">
                  <a:txBody>
                    <a:bodyPr/>
                    <a:lstStyle/>
                    <a:p>
                      <a:r>
                        <a:rPr lang="en-US" sz="1600" dirty="0"/>
                        <a:t>ISIs</a:t>
                      </a: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US" sz="1600" dirty="0"/>
                        <a:t>Raltegravir</a:t>
                      </a: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US" sz="1600" dirty="0"/>
                        <a:t>Insomnia, nightmares, depression, mania,</a:t>
                      </a:r>
                      <a:r>
                        <a:rPr lang="en-US" sz="1600" baseline="0" dirty="0"/>
                        <a:t> psychosis, dizziness</a:t>
                      </a:r>
                      <a:endParaRPr lang="en-US" sz="1600" dirty="0"/>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7"/>
                  </a:ext>
                </a:extLst>
              </a:tr>
              <a:tr h="445114">
                <a:tc vMerge="1">
                  <a:txBody>
                    <a:bodyPr/>
                    <a:lstStyle/>
                    <a:p>
                      <a:endParaRPr lang="en-US"/>
                    </a:p>
                  </a:txBody>
                  <a:tcPr/>
                </a:tc>
                <a:tc>
                  <a:txBody>
                    <a:bodyPr/>
                    <a:lstStyle/>
                    <a:p>
                      <a:r>
                        <a:rPr lang="en-US" sz="1600" dirty="0"/>
                        <a:t>Elvitegravir</a:t>
                      </a: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lang="en-US" sz="1600" dirty="0"/>
                        <a:t>Suicidal ideation</a:t>
                      </a:r>
                    </a:p>
                  </a:txBody>
                  <a:tcPr marL="121920" marR="1219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8"/>
                  </a:ext>
                </a:extLst>
              </a:tr>
            </a:tbl>
          </a:graphicData>
        </a:graphic>
      </p:graphicFrame>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13</a:t>
            </a:fld>
            <a:endParaRPr lang="en-US" dirty="0"/>
          </a:p>
        </p:txBody>
      </p:sp>
    </p:spTree>
    <p:extLst>
      <p:ext uri="{BB962C8B-B14F-4D97-AF65-F5344CB8AC3E}">
        <p14:creationId xmlns:p14="http://schemas.microsoft.com/office/powerpoint/2010/main" val="21879838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09600" y="685800"/>
            <a:ext cx="10972800" cy="914400"/>
          </a:xfrm>
        </p:spPr>
        <p:txBody>
          <a:bodyPr/>
          <a:lstStyle/>
          <a:p>
            <a:r>
              <a:rPr lang="en-US" sz="3600" dirty="0"/>
              <a:t>Differential Diagnoses for Psychiatric Symptoms in HIV</a:t>
            </a:r>
          </a:p>
        </p:txBody>
      </p:sp>
      <p:sp>
        <p:nvSpPr>
          <p:cNvPr id="17411" name="Content Placeholder 2"/>
          <p:cNvSpPr>
            <a:spLocks noGrp="1"/>
          </p:cNvSpPr>
          <p:nvPr>
            <p:ph idx="1"/>
          </p:nvPr>
        </p:nvSpPr>
        <p:spPr>
          <a:xfrm>
            <a:off x="609600" y="1752601"/>
            <a:ext cx="10972800" cy="4373563"/>
          </a:xfrm>
        </p:spPr>
        <p:txBody>
          <a:bodyPr/>
          <a:lstStyle/>
          <a:p>
            <a:r>
              <a:rPr lang="en-US" dirty="0"/>
              <a:t>Delirium</a:t>
            </a:r>
          </a:p>
          <a:p>
            <a:r>
              <a:rPr lang="en-US" dirty="0"/>
              <a:t>HIV-associated neurocognitive disorders (HAND)</a:t>
            </a:r>
          </a:p>
          <a:p>
            <a:r>
              <a:rPr lang="en-US" dirty="0"/>
              <a:t>Other HIV/AIDS neurologic Illnesses</a:t>
            </a:r>
          </a:p>
          <a:p>
            <a:r>
              <a:rPr lang="en-US" dirty="0"/>
              <a:t>Medication toxicity</a:t>
            </a:r>
          </a:p>
          <a:p>
            <a:r>
              <a:rPr lang="en-US" dirty="0"/>
              <a:t>Substance use</a:t>
            </a:r>
          </a:p>
          <a:p>
            <a:r>
              <a:rPr lang="en-US" dirty="0"/>
              <a:t>Primary psychiatric illness</a:t>
            </a:r>
          </a:p>
          <a:p>
            <a:pPr lvl="1"/>
            <a:r>
              <a:rPr lang="en-US" dirty="0"/>
              <a:t>Mood disorders</a:t>
            </a:r>
          </a:p>
          <a:p>
            <a:pPr lvl="1"/>
            <a:r>
              <a:rPr lang="en-US" dirty="0"/>
              <a:t>Anxiety Disorders</a:t>
            </a:r>
          </a:p>
          <a:p>
            <a:pPr lvl="1"/>
            <a:r>
              <a:rPr lang="en-US" dirty="0"/>
              <a:t>Schizophrenia</a:t>
            </a:r>
          </a:p>
          <a:p>
            <a:pPr lvl="1"/>
            <a:r>
              <a:rPr lang="en-US" dirty="0"/>
              <a:t>Post traumatic stress disorder (PTSD)</a:t>
            </a:r>
          </a:p>
          <a:p>
            <a:endParaRPr lang="en-US" dirty="0"/>
          </a:p>
        </p:txBody>
      </p:sp>
      <p:sp>
        <p:nvSpPr>
          <p:cNvPr id="17412" name="Slide Number Placeholder 4"/>
          <p:cNvSpPr>
            <a:spLocks noGrp="1"/>
          </p:cNvSpPr>
          <p:nvPr>
            <p:ph type="sldNum" sz="quarter" idx="12"/>
          </p:nvPr>
        </p:nvSpPr>
        <p:spPr>
          <a:noFill/>
        </p:spPr>
        <p:txBody>
          <a:bodyPr/>
          <a:lstStyle/>
          <a:p>
            <a:fld id="{55987BD9-F227-4761-90FC-8FD51E24A9AD}" type="slidenum">
              <a:rPr lang="en-US"/>
              <a:pPr/>
              <a:t>14</a:t>
            </a:fld>
            <a:endParaRPr lang="en-US"/>
          </a:p>
        </p:txBody>
      </p:sp>
    </p:spTree>
    <p:extLst>
      <p:ext uri="{BB962C8B-B14F-4D97-AF65-F5344CB8AC3E}">
        <p14:creationId xmlns:p14="http://schemas.microsoft.com/office/powerpoint/2010/main" val="19970938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Delirium in HIV</a:t>
            </a:r>
          </a:p>
        </p:txBody>
      </p:sp>
      <p:sp>
        <p:nvSpPr>
          <p:cNvPr id="5" name="Content Placeholder 4"/>
          <p:cNvSpPr>
            <a:spLocks noGrp="1"/>
          </p:cNvSpPr>
          <p:nvPr>
            <p:ph idx="1"/>
          </p:nvPr>
        </p:nvSpPr>
        <p:spPr>
          <a:xfrm>
            <a:off x="609601" y="1592707"/>
            <a:ext cx="10713928" cy="4525963"/>
          </a:xfrm>
          <a:gradFill flip="none" rotWithShape="1">
            <a:gsLst>
              <a:gs pos="0">
                <a:schemeClr val="bg1"/>
              </a:gs>
              <a:gs pos="100000">
                <a:schemeClr val="bg1">
                  <a:alpha val="30000"/>
                </a:schemeClr>
              </a:gs>
            </a:gsLst>
            <a:lin ang="0" scaled="1"/>
            <a:tileRect/>
          </a:gradFill>
        </p:spPr>
        <p:txBody>
          <a:bodyPr>
            <a:noAutofit/>
          </a:bodyPr>
          <a:lstStyle/>
          <a:p>
            <a:r>
              <a:rPr lang="en-US" dirty="0"/>
              <a:t>Clinical presentation is the same as in non-HIV-infected patients</a:t>
            </a:r>
          </a:p>
          <a:p>
            <a:r>
              <a:rPr lang="en-US" dirty="0"/>
              <a:t>Considerations in people with HIV:</a:t>
            </a:r>
          </a:p>
          <a:p>
            <a:pPr lvl="1"/>
            <a:r>
              <a:rPr lang="en-US" dirty="0"/>
              <a:t>CNS infections/mass lesions (toxoplasmosis, </a:t>
            </a:r>
            <a:r>
              <a:rPr lang="en-US" dirty="0" err="1"/>
              <a:t>cryptococcal</a:t>
            </a:r>
            <a:r>
              <a:rPr lang="en-US" dirty="0"/>
              <a:t> meningitis, progressive multifocal encephalopathy, CMV, CNS lymphoma)</a:t>
            </a:r>
          </a:p>
          <a:p>
            <a:pPr lvl="1"/>
            <a:r>
              <a:rPr lang="en-US" i="1" dirty="0"/>
              <a:t>Pneumocystis </a:t>
            </a:r>
            <a:r>
              <a:rPr lang="en-US" i="1" dirty="0" err="1"/>
              <a:t>jirovicii</a:t>
            </a:r>
            <a:r>
              <a:rPr lang="en-US" i="1" dirty="0"/>
              <a:t> </a:t>
            </a:r>
            <a:r>
              <a:rPr lang="en-US" dirty="0"/>
              <a:t>(pneumonia)</a:t>
            </a:r>
          </a:p>
          <a:p>
            <a:pPr lvl="1"/>
            <a:r>
              <a:rPr lang="en-US" dirty="0"/>
              <a:t>Systemic infections</a:t>
            </a:r>
          </a:p>
          <a:p>
            <a:pPr lvl="1"/>
            <a:r>
              <a:rPr lang="en-US" dirty="0"/>
              <a:t>Substance intoxication and withdrawal</a:t>
            </a:r>
          </a:p>
          <a:p>
            <a:pPr lvl="1"/>
            <a:r>
              <a:rPr lang="en-US" dirty="0"/>
              <a:t>Malnutrition</a:t>
            </a:r>
          </a:p>
          <a:p>
            <a:pPr lvl="1"/>
            <a:r>
              <a:rPr lang="en-US" dirty="0"/>
              <a:t>Metabolic abnormalities</a:t>
            </a:r>
          </a:p>
          <a:p>
            <a:pPr lvl="1"/>
            <a:r>
              <a:rPr lang="en-US" dirty="0"/>
              <a:t>Electrolyte abnormalities</a:t>
            </a:r>
          </a:p>
          <a:p>
            <a:pPr lvl="1"/>
            <a:r>
              <a:rPr lang="en-US" dirty="0"/>
              <a:t>Medication toxicity</a:t>
            </a:r>
          </a:p>
        </p:txBody>
      </p:sp>
      <p:sp>
        <p:nvSpPr>
          <p:cNvPr id="7" name="Slide Number Placeholder 6"/>
          <p:cNvSpPr>
            <a:spLocks noGrp="1"/>
          </p:cNvSpPr>
          <p:nvPr>
            <p:ph type="sldNum" sz="quarter" idx="12"/>
          </p:nvPr>
        </p:nvSpPr>
        <p:spPr>
          <a:xfrm>
            <a:off x="11764440" y="6432549"/>
            <a:ext cx="483616" cy="365125"/>
          </a:xfrm>
        </p:spPr>
        <p:txBody>
          <a:bodyPr/>
          <a:lstStyle/>
          <a:p>
            <a:fld id="{68CDBAF2-F266-C14C-8ABF-54B90D837FA3}" type="slidenum">
              <a:rPr lang="en-US" smtClean="0"/>
              <a:pPr/>
              <a:t>15</a:t>
            </a:fld>
            <a:endParaRPr lang="en-US" dirty="0"/>
          </a:p>
        </p:txBody>
      </p:sp>
    </p:spTree>
    <p:extLst>
      <p:ext uri="{BB962C8B-B14F-4D97-AF65-F5344CB8AC3E}">
        <p14:creationId xmlns:p14="http://schemas.microsoft.com/office/powerpoint/2010/main" val="491760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92056-799A-49F7-BAFB-7A2C54403468}"/>
              </a:ext>
            </a:extLst>
          </p:cNvPr>
          <p:cNvSpPr>
            <a:spLocks noGrp="1"/>
          </p:cNvSpPr>
          <p:nvPr>
            <p:ph type="title"/>
          </p:nvPr>
        </p:nvSpPr>
        <p:spPr/>
        <p:txBody>
          <a:bodyPr/>
          <a:lstStyle/>
          <a:p>
            <a:r>
              <a:rPr lang="en-US" dirty="0"/>
              <a:t>HIV related CNS infections/mass lesions</a:t>
            </a:r>
          </a:p>
        </p:txBody>
      </p:sp>
      <p:sp>
        <p:nvSpPr>
          <p:cNvPr id="3" name="Content Placeholder 2">
            <a:extLst>
              <a:ext uri="{FF2B5EF4-FFF2-40B4-BE49-F238E27FC236}">
                <a16:creationId xmlns:a16="http://schemas.microsoft.com/office/drawing/2014/main" id="{46F4E584-605A-4ECF-B970-DDAA5007619A}"/>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C7EC9B6B-6F95-4E54-BAD6-C5177A58DEDC}"/>
              </a:ext>
            </a:extLst>
          </p:cNvPr>
          <p:cNvSpPr>
            <a:spLocks noGrp="1"/>
          </p:cNvSpPr>
          <p:nvPr>
            <p:ph type="sldNum" sz="quarter" idx="12"/>
          </p:nvPr>
        </p:nvSpPr>
        <p:spPr/>
        <p:txBody>
          <a:bodyPr/>
          <a:lstStyle/>
          <a:p>
            <a:fld id="{68CDBAF2-F266-C14C-8ABF-54B90D837FA3}" type="slidenum">
              <a:rPr lang="en-US" smtClean="0"/>
              <a:pPr/>
              <a:t>16</a:t>
            </a:fld>
            <a:endParaRPr lang="en-US" dirty="0"/>
          </a:p>
        </p:txBody>
      </p:sp>
      <p:graphicFrame>
        <p:nvGraphicFramePr>
          <p:cNvPr id="5" name="Table 4">
            <a:extLst>
              <a:ext uri="{FF2B5EF4-FFF2-40B4-BE49-F238E27FC236}">
                <a16:creationId xmlns:a16="http://schemas.microsoft.com/office/drawing/2014/main" id="{B5B41AB0-2200-4AA1-9615-5726F0D21E35}"/>
              </a:ext>
            </a:extLst>
          </p:cNvPr>
          <p:cNvGraphicFramePr>
            <a:graphicFrameLocks noGrp="1"/>
          </p:cNvGraphicFramePr>
          <p:nvPr>
            <p:extLst>
              <p:ext uri="{D42A27DB-BD31-4B8C-83A1-F6EECF244321}">
                <p14:modId xmlns:p14="http://schemas.microsoft.com/office/powerpoint/2010/main" val="119532803"/>
              </p:ext>
            </p:extLst>
          </p:nvPr>
        </p:nvGraphicFramePr>
        <p:xfrm>
          <a:off x="345058" y="1366972"/>
          <a:ext cx="11490383" cy="5107911"/>
        </p:xfrm>
        <a:graphic>
          <a:graphicData uri="http://schemas.openxmlformats.org/drawingml/2006/table">
            <a:tbl>
              <a:tblPr firstRow="1" bandRow="1">
                <a:tableStyleId>{5C22544A-7EE6-4342-B048-85BDC9FD1C3A}</a:tableStyleId>
              </a:tblPr>
              <a:tblGrid>
                <a:gridCol w="1510980">
                  <a:extLst>
                    <a:ext uri="{9D8B030D-6E8A-4147-A177-3AD203B41FA5}">
                      <a16:colId xmlns:a16="http://schemas.microsoft.com/office/drawing/2014/main" val="1742799893"/>
                    </a:ext>
                  </a:extLst>
                </a:gridCol>
                <a:gridCol w="1561300">
                  <a:extLst>
                    <a:ext uri="{9D8B030D-6E8A-4147-A177-3AD203B41FA5}">
                      <a16:colId xmlns:a16="http://schemas.microsoft.com/office/drawing/2014/main" val="280144654"/>
                    </a:ext>
                  </a:extLst>
                </a:gridCol>
                <a:gridCol w="1413454">
                  <a:extLst>
                    <a:ext uri="{9D8B030D-6E8A-4147-A177-3AD203B41FA5}">
                      <a16:colId xmlns:a16="http://schemas.microsoft.com/office/drawing/2014/main" val="2894772625"/>
                    </a:ext>
                  </a:extLst>
                </a:gridCol>
                <a:gridCol w="2743200">
                  <a:extLst>
                    <a:ext uri="{9D8B030D-6E8A-4147-A177-3AD203B41FA5}">
                      <a16:colId xmlns:a16="http://schemas.microsoft.com/office/drawing/2014/main" val="1991750869"/>
                    </a:ext>
                  </a:extLst>
                </a:gridCol>
                <a:gridCol w="2484408">
                  <a:extLst>
                    <a:ext uri="{9D8B030D-6E8A-4147-A177-3AD203B41FA5}">
                      <a16:colId xmlns:a16="http://schemas.microsoft.com/office/drawing/2014/main" val="273614068"/>
                    </a:ext>
                  </a:extLst>
                </a:gridCol>
                <a:gridCol w="1777041">
                  <a:extLst>
                    <a:ext uri="{9D8B030D-6E8A-4147-A177-3AD203B41FA5}">
                      <a16:colId xmlns:a16="http://schemas.microsoft.com/office/drawing/2014/main" val="408478630"/>
                    </a:ext>
                  </a:extLst>
                </a:gridCol>
              </a:tblGrid>
              <a:tr h="470738">
                <a:tc>
                  <a:txBody>
                    <a:bodyPr/>
                    <a:lstStyle/>
                    <a:p>
                      <a:r>
                        <a:rPr lang="en-US" sz="1800" dirty="0"/>
                        <a:t>Condition</a:t>
                      </a:r>
                    </a:p>
                  </a:txBody>
                  <a:tcPr/>
                </a:tc>
                <a:tc>
                  <a:txBody>
                    <a:bodyPr/>
                    <a:lstStyle/>
                    <a:p>
                      <a:r>
                        <a:rPr lang="en-US" sz="1800" dirty="0"/>
                        <a:t>Organism</a:t>
                      </a:r>
                    </a:p>
                  </a:txBody>
                  <a:tcPr/>
                </a:tc>
                <a:tc>
                  <a:txBody>
                    <a:bodyPr/>
                    <a:lstStyle/>
                    <a:p>
                      <a:r>
                        <a:rPr lang="en-US" sz="1800" dirty="0"/>
                        <a:t>Risk factors</a:t>
                      </a:r>
                    </a:p>
                  </a:txBody>
                  <a:tcPr/>
                </a:tc>
                <a:tc>
                  <a:txBody>
                    <a:bodyPr/>
                    <a:lstStyle/>
                    <a:p>
                      <a:r>
                        <a:rPr lang="en-US" sz="1800" dirty="0"/>
                        <a:t>Symptoms/signs</a:t>
                      </a:r>
                    </a:p>
                  </a:txBody>
                  <a:tcPr/>
                </a:tc>
                <a:tc>
                  <a:txBody>
                    <a:bodyPr/>
                    <a:lstStyle/>
                    <a:p>
                      <a:r>
                        <a:rPr lang="en-US" sz="1800" dirty="0"/>
                        <a:t>Tests</a:t>
                      </a:r>
                    </a:p>
                  </a:txBody>
                  <a:tcPr/>
                </a:tc>
                <a:tc>
                  <a:txBody>
                    <a:bodyPr/>
                    <a:lstStyle/>
                    <a:p>
                      <a:r>
                        <a:rPr lang="en-US" sz="1800" dirty="0"/>
                        <a:t>Treatment</a:t>
                      </a:r>
                    </a:p>
                  </a:txBody>
                  <a:tcPr/>
                </a:tc>
                <a:extLst>
                  <a:ext uri="{0D108BD9-81ED-4DB2-BD59-A6C34878D82A}">
                    <a16:rowId xmlns:a16="http://schemas.microsoft.com/office/drawing/2014/main" val="2494357060"/>
                  </a:ext>
                </a:extLst>
              </a:tr>
              <a:tr h="1529899">
                <a:tc>
                  <a:txBody>
                    <a:bodyPr/>
                    <a:lstStyle/>
                    <a:p>
                      <a:r>
                        <a:rPr lang="en-US" sz="1800" dirty="0"/>
                        <a:t>Toxoplasmosis</a:t>
                      </a:r>
                    </a:p>
                  </a:txBody>
                  <a:tcPr/>
                </a:tc>
                <a:tc>
                  <a:txBody>
                    <a:bodyPr/>
                    <a:lstStyle/>
                    <a:p>
                      <a:r>
                        <a:rPr lang="en-US" sz="1800" i="1" dirty="0"/>
                        <a:t>Toxoplasma gondii</a:t>
                      </a:r>
                    </a:p>
                  </a:txBody>
                  <a:tcPr/>
                </a:tc>
                <a:tc>
                  <a:txBody>
                    <a:bodyPr/>
                    <a:lstStyle/>
                    <a:p>
                      <a:r>
                        <a:rPr lang="en-US" sz="1800" i="0" dirty="0"/>
                        <a:t>CD4 &lt; 100 cells/mm3</a:t>
                      </a:r>
                    </a:p>
                  </a:txBody>
                  <a:tcPr/>
                </a:tc>
                <a:tc>
                  <a:txBody>
                    <a:bodyPr/>
                    <a:lstStyle/>
                    <a:p>
                      <a:r>
                        <a:rPr lang="en-US" sz="1800" dirty="0"/>
                        <a:t>Fever, headaches, delirium, focal neurologic signs, seizures</a:t>
                      </a:r>
                    </a:p>
                  </a:txBody>
                  <a:tcPr/>
                </a:tc>
                <a:tc>
                  <a:txBody>
                    <a:bodyPr/>
                    <a:lstStyle/>
                    <a:p>
                      <a:r>
                        <a:rPr lang="en-US" sz="1800" dirty="0"/>
                        <a:t>Head CT/MRI: multiple bilateral ring-enhancing lesions</a:t>
                      </a:r>
                    </a:p>
                    <a:p>
                      <a:r>
                        <a:rPr lang="en-US" sz="1800" dirty="0"/>
                        <a:t>CSF:</a:t>
                      </a:r>
                      <a:r>
                        <a:rPr lang="en-US" sz="1800" baseline="0" dirty="0"/>
                        <a:t> </a:t>
                      </a:r>
                      <a:r>
                        <a:rPr lang="en-US" sz="1800" i="1" baseline="0" dirty="0"/>
                        <a:t>T. </a:t>
                      </a:r>
                      <a:r>
                        <a:rPr lang="en-US" sz="1800" i="1" baseline="0" dirty="0" err="1"/>
                        <a:t>Gondii</a:t>
                      </a:r>
                      <a:r>
                        <a:rPr lang="en-US" sz="1800" i="1" baseline="0" dirty="0"/>
                        <a:t> </a:t>
                      </a:r>
                      <a:r>
                        <a:rPr lang="en-US" sz="1800" baseline="0" dirty="0"/>
                        <a:t>PCR</a:t>
                      </a:r>
                      <a:endParaRPr lang="en-US" sz="1800" dirty="0"/>
                    </a:p>
                  </a:txBody>
                  <a:tcPr/>
                </a:tc>
                <a:tc>
                  <a:txBody>
                    <a:bodyPr/>
                    <a:lstStyle/>
                    <a:p>
                      <a:r>
                        <a:rPr lang="en-US" sz="1800" dirty="0"/>
                        <a:t>Pyrimethamine and leucovorin</a:t>
                      </a:r>
                    </a:p>
                  </a:txBody>
                  <a:tcPr/>
                </a:tc>
                <a:extLst>
                  <a:ext uri="{0D108BD9-81ED-4DB2-BD59-A6C34878D82A}">
                    <a16:rowId xmlns:a16="http://schemas.microsoft.com/office/drawing/2014/main" val="3917631239"/>
                  </a:ext>
                </a:extLst>
              </a:tr>
              <a:tr h="1224321">
                <a:tc>
                  <a:txBody>
                    <a:bodyPr/>
                    <a:lstStyle/>
                    <a:p>
                      <a:r>
                        <a:rPr lang="en-US" sz="1800" dirty="0"/>
                        <a:t>Cryptococcal Meningitis</a:t>
                      </a:r>
                    </a:p>
                  </a:txBody>
                  <a:tcPr/>
                </a:tc>
                <a:tc>
                  <a:txBody>
                    <a:bodyPr/>
                    <a:lstStyle/>
                    <a:p>
                      <a:r>
                        <a:rPr lang="en-US" sz="1800" i="1" dirty="0"/>
                        <a:t>Cryptococcus neoformans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i="0" dirty="0"/>
                        <a:t>CD4 &lt; 100 cells/mm3</a:t>
                      </a:r>
                    </a:p>
                    <a:p>
                      <a:endParaRPr lang="en-US" sz="1800" i="0" dirty="0"/>
                    </a:p>
                  </a:txBody>
                  <a:tcPr/>
                </a:tc>
                <a:tc>
                  <a:txBody>
                    <a:bodyPr/>
                    <a:lstStyle/>
                    <a:p>
                      <a:r>
                        <a:rPr lang="en-US" sz="1800" dirty="0"/>
                        <a:t>Fever, delirium, meningeal signs, focal neurological signs, seizures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CSF: cryptococcal antigen </a:t>
                      </a:r>
                    </a:p>
                    <a:p>
                      <a:endParaRPr lang="en-US" sz="1800" dirty="0"/>
                    </a:p>
                  </a:txBody>
                  <a:tcPr/>
                </a:tc>
                <a:tc>
                  <a:txBody>
                    <a:bodyPr/>
                    <a:lstStyle/>
                    <a:p>
                      <a:r>
                        <a:rPr lang="en-US" sz="1800" dirty="0"/>
                        <a:t>Amphotericin B</a:t>
                      </a:r>
                    </a:p>
                  </a:txBody>
                  <a:tcPr/>
                </a:tc>
                <a:extLst>
                  <a:ext uri="{0D108BD9-81ED-4DB2-BD59-A6C34878D82A}">
                    <a16:rowId xmlns:a16="http://schemas.microsoft.com/office/drawing/2014/main" val="2712037514"/>
                  </a:ext>
                </a:extLst>
              </a:tr>
              <a:tr h="1882953">
                <a:tc>
                  <a:txBody>
                    <a:bodyPr/>
                    <a:lstStyle/>
                    <a:p>
                      <a:r>
                        <a:rPr lang="en-US" sz="1800" dirty="0"/>
                        <a:t>Progressive multifocal leukoencephalopathy</a:t>
                      </a:r>
                    </a:p>
                  </a:txBody>
                  <a:tcPr/>
                </a:tc>
                <a:tc>
                  <a:txBody>
                    <a:bodyPr/>
                    <a:lstStyle/>
                    <a:p>
                      <a:r>
                        <a:rPr lang="en-US" sz="1800" dirty="0"/>
                        <a:t>JC virus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i="0" dirty="0"/>
                        <a:t>CD4 &lt; 100 cells/mm3</a:t>
                      </a:r>
                    </a:p>
                    <a:p>
                      <a:endParaRPr lang="en-US" sz="1800" dirty="0"/>
                    </a:p>
                  </a:txBody>
                  <a:tcPr/>
                </a:tc>
                <a:tc>
                  <a:txBody>
                    <a:bodyPr/>
                    <a:lstStyle/>
                    <a:p>
                      <a:r>
                        <a:rPr lang="en-US" sz="1800" dirty="0"/>
                        <a:t>Focal neurological deficits, coma, death.</a:t>
                      </a:r>
                    </a:p>
                  </a:txBody>
                  <a:tcPr/>
                </a:tc>
                <a:tc>
                  <a:txBody>
                    <a:bodyPr/>
                    <a:lstStyle/>
                    <a:p>
                      <a:r>
                        <a:rPr lang="en-US" sz="1800" dirty="0"/>
                        <a:t>Head CT: hypodense lesions </a:t>
                      </a:r>
                    </a:p>
                    <a:p>
                      <a:r>
                        <a:rPr lang="en-US" sz="1800" dirty="0"/>
                        <a:t>Head MRI: hyperintense T2 images</a:t>
                      </a:r>
                    </a:p>
                    <a:p>
                      <a:r>
                        <a:rPr lang="en-US" sz="1800" dirty="0"/>
                        <a:t>CSF: JV virus PCR</a:t>
                      </a:r>
                    </a:p>
                  </a:txBody>
                  <a:tcPr/>
                </a:tc>
                <a:tc>
                  <a:txBody>
                    <a:bodyPr/>
                    <a:lstStyle/>
                    <a:p>
                      <a:r>
                        <a:rPr lang="en-US" sz="1800" dirty="0"/>
                        <a:t>Immune restoration with antiretrovirals</a:t>
                      </a:r>
                    </a:p>
                  </a:txBody>
                  <a:tcPr/>
                </a:tc>
                <a:extLst>
                  <a:ext uri="{0D108BD9-81ED-4DB2-BD59-A6C34878D82A}">
                    <a16:rowId xmlns:a16="http://schemas.microsoft.com/office/drawing/2014/main" val="1917927095"/>
                  </a:ext>
                </a:extLst>
              </a:tr>
            </a:tbl>
          </a:graphicData>
        </a:graphic>
      </p:graphicFrame>
    </p:spTree>
    <p:extLst>
      <p:ext uri="{BB962C8B-B14F-4D97-AF65-F5344CB8AC3E}">
        <p14:creationId xmlns:p14="http://schemas.microsoft.com/office/powerpoint/2010/main" val="40880453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92056-799A-49F7-BAFB-7A2C54403468}"/>
              </a:ext>
            </a:extLst>
          </p:cNvPr>
          <p:cNvSpPr>
            <a:spLocks noGrp="1"/>
          </p:cNvSpPr>
          <p:nvPr>
            <p:ph type="title"/>
          </p:nvPr>
        </p:nvSpPr>
        <p:spPr/>
        <p:txBody>
          <a:bodyPr/>
          <a:lstStyle/>
          <a:p>
            <a:r>
              <a:rPr lang="en-US" dirty="0"/>
              <a:t>HIV related CNS infections/mass lesions</a:t>
            </a:r>
          </a:p>
        </p:txBody>
      </p:sp>
      <p:sp>
        <p:nvSpPr>
          <p:cNvPr id="3" name="Content Placeholder 2">
            <a:extLst>
              <a:ext uri="{FF2B5EF4-FFF2-40B4-BE49-F238E27FC236}">
                <a16:creationId xmlns:a16="http://schemas.microsoft.com/office/drawing/2014/main" id="{46F4E584-605A-4ECF-B970-DDAA5007619A}"/>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C7EC9B6B-6F95-4E54-BAD6-C5177A58DEDC}"/>
              </a:ext>
            </a:extLst>
          </p:cNvPr>
          <p:cNvSpPr>
            <a:spLocks noGrp="1"/>
          </p:cNvSpPr>
          <p:nvPr>
            <p:ph type="sldNum" sz="quarter" idx="12"/>
          </p:nvPr>
        </p:nvSpPr>
        <p:spPr/>
        <p:txBody>
          <a:bodyPr/>
          <a:lstStyle/>
          <a:p>
            <a:fld id="{68CDBAF2-F266-C14C-8ABF-54B90D837FA3}" type="slidenum">
              <a:rPr lang="en-US" smtClean="0"/>
              <a:pPr/>
              <a:t>17</a:t>
            </a:fld>
            <a:endParaRPr lang="en-US" dirty="0"/>
          </a:p>
        </p:txBody>
      </p:sp>
      <p:graphicFrame>
        <p:nvGraphicFramePr>
          <p:cNvPr id="5" name="Table 4">
            <a:extLst>
              <a:ext uri="{FF2B5EF4-FFF2-40B4-BE49-F238E27FC236}">
                <a16:creationId xmlns:a16="http://schemas.microsoft.com/office/drawing/2014/main" id="{B5B41AB0-2200-4AA1-9615-5726F0D21E35}"/>
              </a:ext>
            </a:extLst>
          </p:cNvPr>
          <p:cNvGraphicFramePr>
            <a:graphicFrameLocks noGrp="1"/>
          </p:cNvGraphicFramePr>
          <p:nvPr>
            <p:extLst>
              <p:ext uri="{D42A27DB-BD31-4B8C-83A1-F6EECF244321}">
                <p14:modId xmlns:p14="http://schemas.microsoft.com/office/powerpoint/2010/main" val="72184456"/>
              </p:ext>
            </p:extLst>
          </p:nvPr>
        </p:nvGraphicFramePr>
        <p:xfrm>
          <a:off x="633588" y="1673316"/>
          <a:ext cx="10223583" cy="3566160"/>
        </p:xfrm>
        <a:graphic>
          <a:graphicData uri="http://schemas.openxmlformats.org/drawingml/2006/table">
            <a:tbl>
              <a:tblPr firstRow="1" bandRow="1">
                <a:tableStyleId>{5C22544A-7EE6-4342-B048-85BDC9FD1C3A}</a:tableStyleId>
              </a:tblPr>
              <a:tblGrid>
                <a:gridCol w="1344397">
                  <a:extLst>
                    <a:ext uri="{9D8B030D-6E8A-4147-A177-3AD203B41FA5}">
                      <a16:colId xmlns:a16="http://schemas.microsoft.com/office/drawing/2014/main" val="1742799893"/>
                    </a:ext>
                  </a:extLst>
                </a:gridCol>
                <a:gridCol w="1389168">
                  <a:extLst>
                    <a:ext uri="{9D8B030D-6E8A-4147-A177-3AD203B41FA5}">
                      <a16:colId xmlns:a16="http://schemas.microsoft.com/office/drawing/2014/main" val="280144654"/>
                    </a:ext>
                  </a:extLst>
                </a:gridCol>
                <a:gridCol w="974545">
                  <a:extLst>
                    <a:ext uri="{9D8B030D-6E8A-4147-A177-3AD203B41FA5}">
                      <a16:colId xmlns:a16="http://schemas.microsoft.com/office/drawing/2014/main" val="2894772625"/>
                    </a:ext>
                  </a:extLst>
                </a:gridCol>
                <a:gridCol w="2505971">
                  <a:extLst>
                    <a:ext uri="{9D8B030D-6E8A-4147-A177-3AD203B41FA5}">
                      <a16:colId xmlns:a16="http://schemas.microsoft.com/office/drawing/2014/main" val="1991750869"/>
                    </a:ext>
                  </a:extLst>
                </a:gridCol>
                <a:gridCol w="2305571">
                  <a:extLst>
                    <a:ext uri="{9D8B030D-6E8A-4147-A177-3AD203B41FA5}">
                      <a16:colId xmlns:a16="http://schemas.microsoft.com/office/drawing/2014/main" val="273614068"/>
                    </a:ext>
                  </a:extLst>
                </a:gridCol>
                <a:gridCol w="1703931">
                  <a:extLst>
                    <a:ext uri="{9D8B030D-6E8A-4147-A177-3AD203B41FA5}">
                      <a16:colId xmlns:a16="http://schemas.microsoft.com/office/drawing/2014/main" val="408478630"/>
                    </a:ext>
                  </a:extLst>
                </a:gridCol>
              </a:tblGrid>
              <a:tr h="0">
                <a:tc>
                  <a:txBody>
                    <a:bodyPr/>
                    <a:lstStyle/>
                    <a:p>
                      <a:r>
                        <a:rPr lang="en-US" sz="1800" dirty="0"/>
                        <a:t>Condition</a:t>
                      </a:r>
                    </a:p>
                  </a:txBody>
                  <a:tcPr/>
                </a:tc>
                <a:tc>
                  <a:txBody>
                    <a:bodyPr/>
                    <a:lstStyle/>
                    <a:p>
                      <a:r>
                        <a:rPr lang="en-US" sz="1800" dirty="0"/>
                        <a:t>Organism</a:t>
                      </a:r>
                    </a:p>
                  </a:txBody>
                  <a:tcPr/>
                </a:tc>
                <a:tc>
                  <a:txBody>
                    <a:bodyPr/>
                    <a:lstStyle/>
                    <a:p>
                      <a:r>
                        <a:rPr lang="en-US" sz="1800" dirty="0"/>
                        <a:t>Risk factors</a:t>
                      </a:r>
                    </a:p>
                  </a:txBody>
                  <a:tcPr/>
                </a:tc>
                <a:tc>
                  <a:txBody>
                    <a:bodyPr/>
                    <a:lstStyle/>
                    <a:p>
                      <a:r>
                        <a:rPr lang="en-US" sz="1800" dirty="0"/>
                        <a:t>Symptoms/signs</a:t>
                      </a:r>
                    </a:p>
                  </a:txBody>
                  <a:tcPr/>
                </a:tc>
                <a:tc>
                  <a:txBody>
                    <a:bodyPr/>
                    <a:lstStyle/>
                    <a:p>
                      <a:r>
                        <a:rPr lang="en-US" sz="1800" dirty="0"/>
                        <a:t>Tests</a:t>
                      </a:r>
                    </a:p>
                  </a:txBody>
                  <a:tcPr/>
                </a:tc>
                <a:tc>
                  <a:txBody>
                    <a:bodyPr/>
                    <a:lstStyle/>
                    <a:p>
                      <a:r>
                        <a:rPr lang="en-US" sz="1800" dirty="0"/>
                        <a:t>Treatment</a:t>
                      </a:r>
                    </a:p>
                  </a:txBody>
                  <a:tcPr/>
                </a:tc>
                <a:extLst>
                  <a:ext uri="{0D108BD9-81ED-4DB2-BD59-A6C34878D82A}">
                    <a16:rowId xmlns:a16="http://schemas.microsoft.com/office/drawing/2014/main" val="2494357060"/>
                  </a:ext>
                </a:extLst>
              </a:tr>
              <a:tr h="859754">
                <a:tc>
                  <a:txBody>
                    <a:bodyPr/>
                    <a:lstStyle/>
                    <a:p>
                      <a:r>
                        <a:rPr lang="en-US" sz="1800" dirty="0"/>
                        <a:t>Lymphoma</a:t>
                      </a:r>
                    </a:p>
                  </a:txBody>
                  <a:tcPr/>
                </a:tc>
                <a:tc>
                  <a:txBody>
                    <a:bodyPr/>
                    <a:lstStyle/>
                    <a:p>
                      <a:r>
                        <a:rPr lang="en-US" sz="1800" dirty="0"/>
                        <a:t>Not applicable</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i="0" dirty="0"/>
                        <a:t>CD4 &lt; 100 cells/mm3</a:t>
                      </a:r>
                    </a:p>
                  </a:txBody>
                  <a:tcPr/>
                </a:tc>
                <a:tc>
                  <a:txBody>
                    <a:bodyPr/>
                    <a:lstStyle/>
                    <a:p>
                      <a:r>
                        <a:rPr lang="en-US" sz="1800" dirty="0"/>
                        <a:t>Focal signs, seizures</a:t>
                      </a:r>
                    </a:p>
                  </a:txBody>
                  <a:tcPr/>
                </a:tc>
                <a:tc>
                  <a:txBody>
                    <a:bodyPr/>
                    <a:lstStyle/>
                    <a:p>
                      <a:r>
                        <a:rPr lang="en-US" sz="1800" dirty="0"/>
                        <a:t>Head CT/MRI: patchy lesions</a:t>
                      </a:r>
                    </a:p>
                  </a:txBody>
                  <a:tcPr/>
                </a:tc>
                <a:tc>
                  <a:txBody>
                    <a:bodyPr/>
                    <a:lstStyle/>
                    <a:p>
                      <a:r>
                        <a:rPr lang="en-US" sz="1800" dirty="0"/>
                        <a:t>Chemotherapy, radiation, palliation</a:t>
                      </a:r>
                    </a:p>
                  </a:txBody>
                  <a:tcPr/>
                </a:tc>
                <a:extLst>
                  <a:ext uri="{0D108BD9-81ED-4DB2-BD59-A6C34878D82A}">
                    <a16:rowId xmlns:a16="http://schemas.microsoft.com/office/drawing/2014/main" val="1850545249"/>
                  </a:ext>
                </a:extLst>
              </a:tr>
              <a:tr h="330686">
                <a:tc>
                  <a:txBody>
                    <a:bodyPr/>
                    <a:lstStyle/>
                    <a:p>
                      <a:r>
                        <a:rPr lang="en-US" sz="1800" dirty="0"/>
                        <a:t>CMV encephalitis</a:t>
                      </a:r>
                    </a:p>
                  </a:txBody>
                  <a:tcPr/>
                </a:tc>
                <a:tc>
                  <a:txBody>
                    <a:bodyPr/>
                    <a:lstStyle/>
                    <a:p>
                      <a:r>
                        <a:rPr lang="en-US" sz="1800" dirty="0"/>
                        <a:t>Cytomegalovirus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i="0" dirty="0"/>
                        <a:t>CD4 &lt; 50 cells/mm3</a:t>
                      </a:r>
                    </a:p>
                    <a:p>
                      <a:endParaRPr lang="en-US" sz="1800" dirty="0"/>
                    </a:p>
                  </a:txBody>
                  <a:tcPr/>
                </a:tc>
                <a:tc>
                  <a:txBody>
                    <a:bodyPr/>
                    <a:lstStyle/>
                    <a:p>
                      <a:r>
                        <a:rPr lang="en-US" sz="1800" dirty="0"/>
                        <a:t>Delirium,</a:t>
                      </a:r>
                      <a:r>
                        <a:rPr lang="en-US" sz="1800" baseline="0" dirty="0"/>
                        <a:t> memory problems, motor/ sensory/ CN deficits, ataxia</a:t>
                      </a:r>
                      <a:endParaRPr lang="en-US" sz="1800" dirty="0"/>
                    </a:p>
                  </a:txBody>
                  <a:tcPr/>
                </a:tc>
                <a:tc>
                  <a:txBody>
                    <a:bodyPr/>
                    <a:lstStyle/>
                    <a:p>
                      <a:r>
                        <a:rPr lang="en-US" sz="1800" dirty="0"/>
                        <a:t>Head MRI: diffuse or periventricular </a:t>
                      </a:r>
                      <a:r>
                        <a:rPr lang="en-US" sz="1800" dirty="0" err="1"/>
                        <a:t>hyperintense</a:t>
                      </a:r>
                      <a:r>
                        <a:rPr lang="en-US" sz="1800" baseline="0" dirty="0"/>
                        <a:t> images on T2</a:t>
                      </a:r>
                    </a:p>
                    <a:p>
                      <a:r>
                        <a:rPr lang="en-US" sz="1800" baseline="0" dirty="0"/>
                        <a:t>CSF: CMV PCR</a:t>
                      </a:r>
                    </a:p>
                    <a:p>
                      <a:endParaRPr lang="en-US" sz="1800" dirty="0"/>
                    </a:p>
                  </a:txBody>
                  <a:tcPr/>
                </a:tc>
                <a:tc>
                  <a:txBody>
                    <a:bodyPr/>
                    <a:lstStyle/>
                    <a:p>
                      <a:r>
                        <a:rPr lang="en-US" sz="1800" dirty="0" err="1"/>
                        <a:t>Ganciclovir</a:t>
                      </a:r>
                      <a:r>
                        <a:rPr lang="en-US" sz="1800" dirty="0"/>
                        <a:t> and/or </a:t>
                      </a:r>
                      <a:r>
                        <a:rPr lang="en-US" sz="1800" dirty="0" err="1"/>
                        <a:t>foscarnet</a:t>
                      </a:r>
                      <a:endParaRPr lang="en-US" sz="1800" dirty="0"/>
                    </a:p>
                  </a:txBody>
                  <a:tcPr/>
                </a:tc>
                <a:extLst>
                  <a:ext uri="{0D108BD9-81ED-4DB2-BD59-A6C34878D82A}">
                    <a16:rowId xmlns:a16="http://schemas.microsoft.com/office/drawing/2014/main" val="10002"/>
                  </a:ext>
                </a:extLst>
              </a:tr>
            </a:tbl>
          </a:graphicData>
        </a:graphic>
      </p:graphicFrame>
      <p:sp>
        <p:nvSpPr>
          <p:cNvPr id="6" name="Rectangle 5">
            <a:extLst>
              <a:ext uri="{FF2B5EF4-FFF2-40B4-BE49-F238E27FC236}">
                <a16:creationId xmlns:a16="http://schemas.microsoft.com/office/drawing/2014/main" id="{D54F5A51-414C-41A0-BB66-D15AE2E11658}"/>
              </a:ext>
            </a:extLst>
          </p:cNvPr>
          <p:cNvSpPr/>
          <p:nvPr/>
        </p:nvSpPr>
        <p:spPr>
          <a:xfrm>
            <a:off x="609600" y="5300499"/>
            <a:ext cx="10552153" cy="369332"/>
          </a:xfrm>
          <a:prstGeom prst="rect">
            <a:avLst/>
          </a:prstGeom>
        </p:spPr>
        <p:txBody>
          <a:bodyPr wrap="square">
            <a:spAutoFit/>
          </a:bodyPr>
          <a:lstStyle/>
          <a:p>
            <a:r>
              <a:rPr lang="en-US" dirty="0"/>
              <a:t>Not HIV specific but frequently co-occurring: neurosyphilis, vitamin deficiencies (e.g., B12 deficiency)</a:t>
            </a:r>
          </a:p>
        </p:txBody>
      </p:sp>
    </p:spTree>
    <p:extLst>
      <p:ext uri="{BB962C8B-B14F-4D97-AF65-F5344CB8AC3E}">
        <p14:creationId xmlns:p14="http://schemas.microsoft.com/office/powerpoint/2010/main" val="35456417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2470E-B11B-43E6-B1A8-375C4ECA2B07}"/>
              </a:ext>
            </a:extLst>
          </p:cNvPr>
          <p:cNvSpPr>
            <a:spLocks noGrp="1"/>
          </p:cNvSpPr>
          <p:nvPr>
            <p:ph type="title"/>
          </p:nvPr>
        </p:nvSpPr>
        <p:spPr/>
        <p:txBody>
          <a:bodyPr/>
          <a:lstStyle/>
          <a:p>
            <a:r>
              <a:rPr lang="en-US" dirty="0"/>
              <a:t>Delirium in HIV: Work-up</a:t>
            </a:r>
          </a:p>
        </p:txBody>
      </p:sp>
      <p:sp>
        <p:nvSpPr>
          <p:cNvPr id="3" name="Content Placeholder 2">
            <a:extLst>
              <a:ext uri="{FF2B5EF4-FFF2-40B4-BE49-F238E27FC236}">
                <a16:creationId xmlns:a16="http://schemas.microsoft.com/office/drawing/2014/main" id="{BBB2965D-4107-4436-A60C-1570534D7CD5}"/>
              </a:ext>
            </a:extLst>
          </p:cNvPr>
          <p:cNvSpPr>
            <a:spLocks noGrp="1"/>
          </p:cNvSpPr>
          <p:nvPr>
            <p:ph idx="1"/>
          </p:nvPr>
        </p:nvSpPr>
        <p:spPr/>
        <p:txBody>
          <a:bodyPr/>
          <a:lstStyle/>
          <a:p>
            <a:r>
              <a:rPr lang="en-US" dirty="0"/>
              <a:t>Focused neurologic exam</a:t>
            </a:r>
          </a:p>
          <a:p>
            <a:r>
              <a:rPr lang="en-US" dirty="0"/>
              <a:t>Labs: complete blood count, basic metabolic panel, hepatic panel, VDRL, FTA-ABS, B12, folate</a:t>
            </a:r>
          </a:p>
          <a:p>
            <a:r>
              <a:rPr lang="en-US" dirty="0"/>
              <a:t>MRI to evaluate for HIV related CNS process</a:t>
            </a:r>
          </a:p>
          <a:p>
            <a:r>
              <a:rPr lang="en-US" dirty="0"/>
              <a:t>Lumbar puncture to evaluate for CNS infections or mass lesions</a:t>
            </a:r>
          </a:p>
          <a:p>
            <a:r>
              <a:rPr lang="en-US" dirty="0"/>
              <a:t>Review of medications</a:t>
            </a:r>
          </a:p>
          <a:p>
            <a:r>
              <a:rPr lang="en-US" dirty="0"/>
              <a:t>EEG</a:t>
            </a:r>
          </a:p>
        </p:txBody>
      </p:sp>
      <p:sp>
        <p:nvSpPr>
          <p:cNvPr id="4" name="Slide Number Placeholder 3">
            <a:extLst>
              <a:ext uri="{FF2B5EF4-FFF2-40B4-BE49-F238E27FC236}">
                <a16:creationId xmlns:a16="http://schemas.microsoft.com/office/drawing/2014/main" id="{412C873E-B668-4EB1-B50C-72A396B6E344}"/>
              </a:ext>
            </a:extLst>
          </p:cNvPr>
          <p:cNvSpPr>
            <a:spLocks noGrp="1"/>
          </p:cNvSpPr>
          <p:nvPr>
            <p:ph type="sldNum" sz="quarter" idx="12"/>
          </p:nvPr>
        </p:nvSpPr>
        <p:spPr/>
        <p:txBody>
          <a:bodyPr/>
          <a:lstStyle/>
          <a:p>
            <a:fld id="{68CDBAF2-F266-C14C-8ABF-54B90D837FA3}" type="slidenum">
              <a:rPr lang="en-US" smtClean="0"/>
              <a:pPr/>
              <a:t>18</a:t>
            </a:fld>
            <a:endParaRPr lang="en-US" dirty="0"/>
          </a:p>
        </p:txBody>
      </p:sp>
    </p:spTree>
    <p:extLst>
      <p:ext uri="{BB962C8B-B14F-4D97-AF65-F5344CB8AC3E}">
        <p14:creationId xmlns:p14="http://schemas.microsoft.com/office/powerpoint/2010/main" val="540117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a:t>Delirium in HIV: Treatment</a:t>
            </a:r>
          </a:p>
        </p:txBody>
      </p:sp>
      <p:sp>
        <p:nvSpPr>
          <p:cNvPr id="21507" name="Content Placeholder 2"/>
          <p:cNvSpPr>
            <a:spLocks noGrp="1"/>
          </p:cNvSpPr>
          <p:nvPr>
            <p:ph idx="1"/>
          </p:nvPr>
        </p:nvSpPr>
        <p:spPr>
          <a:xfrm>
            <a:off x="609600" y="1295401"/>
            <a:ext cx="10972800" cy="4830763"/>
          </a:xfrm>
        </p:spPr>
        <p:txBody>
          <a:bodyPr/>
          <a:lstStyle/>
          <a:p>
            <a:pPr lvl="1"/>
            <a:r>
              <a:rPr lang="en-US" sz="2400" dirty="0"/>
              <a:t>Identifying and treating underlying problem</a:t>
            </a:r>
          </a:p>
          <a:p>
            <a:pPr lvl="1"/>
            <a:r>
              <a:rPr lang="en-US" sz="2400" dirty="0"/>
              <a:t>Non-pharmacological interventions are similar to general management of delirium:</a:t>
            </a:r>
          </a:p>
          <a:p>
            <a:pPr lvl="2"/>
            <a:r>
              <a:rPr lang="en-US" sz="2400" dirty="0"/>
              <a:t>reorientation</a:t>
            </a:r>
          </a:p>
          <a:p>
            <a:pPr lvl="2"/>
            <a:r>
              <a:rPr lang="en-US" sz="2400" dirty="0"/>
              <a:t>mobilization</a:t>
            </a:r>
          </a:p>
          <a:p>
            <a:pPr lvl="2"/>
            <a:r>
              <a:rPr lang="en-US" sz="2400" dirty="0"/>
              <a:t>minimizing sleep interruptions</a:t>
            </a:r>
          </a:p>
          <a:p>
            <a:pPr lvl="2"/>
            <a:r>
              <a:rPr lang="en-US" sz="2400" dirty="0"/>
              <a:t>noise reduction</a:t>
            </a:r>
          </a:p>
          <a:p>
            <a:pPr lvl="2"/>
            <a:r>
              <a:rPr lang="en-US" sz="2400" dirty="0"/>
              <a:t>addressing sensory deprivation (e.g., providing hearing aids or glasses)</a:t>
            </a:r>
          </a:p>
          <a:p>
            <a:pPr lvl="1"/>
            <a:endParaRPr lang="en-US" sz="2400" dirty="0"/>
          </a:p>
        </p:txBody>
      </p:sp>
      <p:sp>
        <p:nvSpPr>
          <p:cNvPr id="21508" name="Slide Number Placeholder 4"/>
          <p:cNvSpPr>
            <a:spLocks noGrp="1"/>
          </p:cNvSpPr>
          <p:nvPr>
            <p:ph type="sldNum" sz="quarter" idx="12"/>
          </p:nvPr>
        </p:nvSpPr>
        <p:spPr>
          <a:noFill/>
        </p:spPr>
        <p:txBody>
          <a:bodyPr/>
          <a:lstStyle/>
          <a:p>
            <a:fld id="{E979D951-E7CC-459B-BF0E-40FEB475F295}" type="slidenum">
              <a:rPr lang="en-US"/>
              <a:pPr/>
              <a:t>19</a:t>
            </a:fld>
            <a:endParaRPr lang="en-US"/>
          </a:p>
        </p:txBody>
      </p:sp>
    </p:spTree>
    <p:extLst>
      <p:ext uri="{BB962C8B-B14F-4D97-AF65-F5344CB8AC3E}">
        <p14:creationId xmlns:p14="http://schemas.microsoft.com/office/powerpoint/2010/main" val="4293424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Disclosure</a:t>
            </a:r>
          </a:p>
        </p:txBody>
      </p:sp>
      <p:sp>
        <p:nvSpPr>
          <p:cNvPr id="8" name="Content Placeholder 7"/>
          <p:cNvSpPr>
            <a:spLocks noGrp="1"/>
          </p:cNvSpPr>
          <p:nvPr>
            <p:ph idx="1"/>
          </p:nvPr>
        </p:nvSpPr>
        <p:spPr>
          <a:xfrm>
            <a:off x="609600" y="1600201"/>
            <a:ext cx="10447718" cy="4525963"/>
          </a:xfrm>
        </p:spPr>
        <p:txBody>
          <a:bodyPr/>
          <a:lstStyle/>
          <a:p>
            <a:r>
              <a:rPr lang="en-US" dirty="0"/>
              <a:t>Dr. Lavakumar is the co-investigator of a  study funded by the U.S. Department of Health Research Services Administration: “System-level Workforce Capacity Building for Integrating HIV Primary Care in Community Health Settings” H97HA27429-01-00. Her relationship with HRSA is not considered directly relevant to the presentation.</a:t>
            </a:r>
          </a:p>
        </p:txBody>
      </p:sp>
    </p:spTree>
    <p:extLst>
      <p:ext uri="{BB962C8B-B14F-4D97-AF65-F5344CB8AC3E}">
        <p14:creationId xmlns:p14="http://schemas.microsoft.com/office/powerpoint/2010/main" val="30857045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a:t>Delirium in HIV: Treatment</a:t>
            </a:r>
          </a:p>
        </p:txBody>
      </p:sp>
      <p:sp>
        <p:nvSpPr>
          <p:cNvPr id="21507" name="Content Placeholder 2"/>
          <p:cNvSpPr>
            <a:spLocks noGrp="1"/>
          </p:cNvSpPr>
          <p:nvPr>
            <p:ph idx="1"/>
          </p:nvPr>
        </p:nvSpPr>
        <p:spPr>
          <a:xfrm>
            <a:off x="609600" y="1295401"/>
            <a:ext cx="10972800" cy="4830763"/>
          </a:xfrm>
        </p:spPr>
        <p:txBody>
          <a:bodyPr/>
          <a:lstStyle/>
          <a:p>
            <a:pPr lvl="1"/>
            <a:r>
              <a:rPr lang="en-US" sz="2400" dirty="0"/>
              <a:t>Antipsychotics are used in the setting of combative behavior/emotional distress due to perceptual disturbances</a:t>
            </a:r>
          </a:p>
          <a:p>
            <a:pPr lvl="2"/>
            <a:r>
              <a:rPr lang="en-US" sz="2400" dirty="0"/>
              <a:t>Patients with advanced HIV are sensitive to neuroleptic-induced EPS (may be the result of basal ganglia damage caused by HIV infection)</a:t>
            </a:r>
          </a:p>
          <a:p>
            <a:pPr lvl="2"/>
            <a:r>
              <a:rPr lang="en-US" sz="2400" dirty="0"/>
              <a:t>Use low doses of high potency antipsychotics in patients with advanced HIV</a:t>
            </a:r>
          </a:p>
          <a:p>
            <a:pPr lvl="2"/>
            <a:endParaRPr lang="en-US" sz="2200" dirty="0"/>
          </a:p>
          <a:p>
            <a:pPr lvl="1"/>
            <a:endParaRPr lang="en-US" sz="2400" dirty="0"/>
          </a:p>
        </p:txBody>
      </p:sp>
      <p:sp>
        <p:nvSpPr>
          <p:cNvPr id="21508" name="Slide Number Placeholder 4"/>
          <p:cNvSpPr>
            <a:spLocks noGrp="1"/>
          </p:cNvSpPr>
          <p:nvPr>
            <p:ph type="sldNum" sz="quarter" idx="12"/>
          </p:nvPr>
        </p:nvSpPr>
        <p:spPr>
          <a:noFill/>
        </p:spPr>
        <p:txBody>
          <a:bodyPr/>
          <a:lstStyle/>
          <a:p>
            <a:fld id="{E979D951-E7CC-459B-BF0E-40FEB475F295}" type="slidenum">
              <a:rPr lang="en-US"/>
              <a:pPr/>
              <a:t>20</a:t>
            </a:fld>
            <a:endParaRPr lang="en-US"/>
          </a:p>
        </p:txBody>
      </p:sp>
    </p:spTree>
    <p:extLst>
      <p:ext uri="{BB962C8B-B14F-4D97-AF65-F5344CB8AC3E}">
        <p14:creationId xmlns:p14="http://schemas.microsoft.com/office/powerpoint/2010/main" val="22222178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609600" y="381000"/>
            <a:ext cx="10972800" cy="1143000"/>
          </a:xfrm>
        </p:spPr>
        <p:txBody>
          <a:bodyPr>
            <a:normAutofit/>
          </a:bodyPr>
          <a:lstStyle/>
          <a:p>
            <a:r>
              <a:rPr lang="en-US" dirty="0"/>
              <a:t>HIV-Associated </a:t>
            </a:r>
            <a:r>
              <a:rPr lang="en-US" dirty="0" err="1"/>
              <a:t>Neurocognitive</a:t>
            </a:r>
            <a:r>
              <a:rPr lang="en-US" dirty="0"/>
              <a:t> Disorders (HAND)</a:t>
            </a:r>
          </a:p>
        </p:txBody>
      </p:sp>
      <p:sp>
        <p:nvSpPr>
          <p:cNvPr id="23555" name="Content Placeholder 2"/>
          <p:cNvSpPr>
            <a:spLocks noGrp="1"/>
          </p:cNvSpPr>
          <p:nvPr>
            <p:ph idx="1"/>
          </p:nvPr>
        </p:nvSpPr>
        <p:spPr>
          <a:xfrm>
            <a:off x="609600" y="1676400"/>
            <a:ext cx="10972800" cy="4343400"/>
          </a:xfrm>
        </p:spPr>
        <p:txBody>
          <a:bodyPr>
            <a:normAutofit/>
          </a:bodyPr>
          <a:lstStyle/>
          <a:p>
            <a:r>
              <a:rPr lang="en-US" dirty="0"/>
              <a:t>Affects survival, QOL, functioning </a:t>
            </a:r>
          </a:p>
          <a:p>
            <a:r>
              <a:rPr lang="en-US" dirty="0"/>
              <a:t>Screening tests include the HIV Dementia Scale and Modified HIV Dementia Scale</a:t>
            </a:r>
          </a:p>
          <a:p>
            <a:r>
              <a:rPr lang="en-US" dirty="0"/>
              <a:t>Diagnosis of exclusion</a:t>
            </a:r>
          </a:p>
          <a:p>
            <a:r>
              <a:rPr lang="en-US" dirty="0"/>
              <a:t>A combination of history, examination, and neuropsychological testing can confirm the diagnosis</a:t>
            </a:r>
          </a:p>
          <a:p>
            <a:r>
              <a:rPr lang="en-US" sz="2400" dirty="0"/>
              <a:t>MRI: atrophy, abnormalities in the basal ganglia, and frontal white matter</a:t>
            </a:r>
            <a:endParaRPr lang="en-US" dirty="0"/>
          </a:p>
          <a:p>
            <a:pPr marL="0" indent="0" algn="r">
              <a:buNone/>
            </a:pPr>
            <a:r>
              <a:rPr lang="en-US" sz="1900" dirty="0"/>
              <a:t>Heaton et al, J </a:t>
            </a:r>
            <a:r>
              <a:rPr lang="en-US" sz="1900" dirty="0" err="1"/>
              <a:t>Neurovirol</a:t>
            </a:r>
            <a:r>
              <a:rPr lang="en-US" sz="1900" dirty="0"/>
              <a:t>, 2011</a:t>
            </a:r>
          </a:p>
          <a:p>
            <a:pPr marL="0" indent="0" algn="r">
              <a:buNone/>
            </a:pPr>
            <a:endParaRPr lang="en-US" dirty="0"/>
          </a:p>
        </p:txBody>
      </p:sp>
    </p:spTree>
    <p:extLst>
      <p:ext uri="{BB962C8B-B14F-4D97-AF65-F5344CB8AC3E}">
        <p14:creationId xmlns:p14="http://schemas.microsoft.com/office/powerpoint/2010/main" val="20639029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10972800" cy="1143000"/>
          </a:xfrm>
        </p:spPr>
        <p:txBody>
          <a:bodyPr/>
          <a:lstStyle/>
          <a:p>
            <a:r>
              <a:rPr lang="en-US" dirty="0"/>
              <a:t>HAND: Classification</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26918516"/>
              </p:ext>
            </p:extLst>
          </p:nvPr>
        </p:nvGraphicFramePr>
        <p:xfrm>
          <a:off x="812800" y="1143000"/>
          <a:ext cx="10363200" cy="4652234"/>
        </p:xfrm>
        <a:graphic>
          <a:graphicData uri="http://schemas.openxmlformats.org/drawingml/2006/table">
            <a:tbl>
              <a:tblPr firstRow="1" bandRow="1">
                <a:tableStyleId>{5C22544A-7EE6-4342-B048-85BDC9FD1C3A}</a:tableStyleId>
              </a:tblPr>
              <a:tblGrid>
                <a:gridCol w="34544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5080000">
                  <a:extLst>
                    <a:ext uri="{9D8B030D-6E8A-4147-A177-3AD203B41FA5}">
                      <a16:colId xmlns:a16="http://schemas.microsoft.com/office/drawing/2014/main" val="20002"/>
                    </a:ext>
                  </a:extLst>
                </a:gridCol>
              </a:tblGrid>
              <a:tr h="45495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t>HAND Type</a:t>
                      </a:r>
                    </a:p>
                  </a:txBody>
                  <a:tcPr marL="121920" marR="121920"/>
                </a:tc>
                <a:tc>
                  <a:txBody>
                    <a:bodyPr/>
                    <a:lstStyle/>
                    <a:p>
                      <a:r>
                        <a:rPr lang="en-US" sz="1800" dirty="0"/>
                        <a:t>Prevalence</a:t>
                      </a:r>
                      <a:r>
                        <a:rPr lang="en-US" sz="1800" baseline="0" dirty="0"/>
                        <a:t> in CART treated individuals</a:t>
                      </a:r>
                      <a:endParaRPr lang="en-US" sz="1800" dirty="0"/>
                    </a:p>
                  </a:txBody>
                  <a:tcPr marL="121920" marR="121920"/>
                </a:tc>
                <a:tc>
                  <a:txBody>
                    <a:bodyPr/>
                    <a:lstStyle/>
                    <a:p>
                      <a:r>
                        <a:rPr lang="en-US" sz="1800" dirty="0"/>
                        <a:t>Diagnostic</a:t>
                      </a:r>
                      <a:r>
                        <a:rPr lang="en-US" sz="1800" baseline="0" dirty="0"/>
                        <a:t> Criteria</a:t>
                      </a:r>
                      <a:endParaRPr lang="en-US" sz="1800" dirty="0"/>
                    </a:p>
                  </a:txBody>
                  <a:tcPr marL="121920" marR="121920"/>
                </a:tc>
                <a:extLst>
                  <a:ext uri="{0D108BD9-81ED-4DB2-BD59-A6C34878D82A}">
                    <a16:rowId xmlns:a16="http://schemas.microsoft.com/office/drawing/2014/main" val="10000"/>
                  </a:ext>
                </a:extLst>
              </a:tr>
              <a:tr h="1039906">
                <a:tc>
                  <a:txBody>
                    <a:bodyPr/>
                    <a:lstStyle/>
                    <a:p>
                      <a:r>
                        <a:rPr lang="en-US" sz="1800" dirty="0"/>
                        <a:t>Asymptomatic Neurocognitive</a:t>
                      </a:r>
                      <a:r>
                        <a:rPr lang="en-US" sz="1800" baseline="0" dirty="0"/>
                        <a:t> Impairment (ANI)</a:t>
                      </a:r>
                      <a:endParaRPr lang="en-US" sz="1800" dirty="0"/>
                    </a:p>
                  </a:txBody>
                  <a:tcPr marL="121920" marR="121920"/>
                </a:tc>
                <a:tc>
                  <a:txBody>
                    <a:bodyPr/>
                    <a:lstStyle/>
                    <a:p>
                      <a:r>
                        <a:rPr lang="en-US" sz="1800" dirty="0"/>
                        <a:t>30%</a:t>
                      </a:r>
                    </a:p>
                  </a:txBody>
                  <a:tcPr marL="121920" marR="121920"/>
                </a:tc>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1800" dirty="0"/>
                        <a:t>- ≥ 1 </a:t>
                      </a:r>
                      <a:r>
                        <a:rPr lang="en-US" sz="1800" dirty="0" err="1"/>
                        <a:t>std</a:t>
                      </a:r>
                      <a:r>
                        <a:rPr lang="en-US" sz="1800" dirty="0"/>
                        <a:t> deviation below the mean on 2 neurocognitive</a:t>
                      </a:r>
                      <a:r>
                        <a:rPr lang="en-US" sz="1800" baseline="0" dirty="0"/>
                        <a:t> domains</a:t>
                      </a:r>
                      <a:endParaRPr lang="en-US" sz="1800" dirty="0"/>
                    </a:p>
                    <a:p>
                      <a:pPr marL="0" marR="0" lvl="1" indent="0" algn="l" defTabSz="457200" rtl="0" eaLnBrk="1" fontAlgn="auto" latinLnBrk="0" hangingPunct="1">
                        <a:lnSpc>
                          <a:spcPct val="100000"/>
                        </a:lnSpc>
                        <a:spcBef>
                          <a:spcPts val="0"/>
                        </a:spcBef>
                        <a:spcAft>
                          <a:spcPts val="0"/>
                        </a:spcAft>
                        <a:buClrTx/>
                        <a:buSzTx/>
                        <a:buFontTx/>
                        <a:buNone/>
                        <a:tabLst/>
                        <a:defRPr/>
                      </a:pPr>
                      <a:r>
                        <a:rPr lang="en-US" sz="1800" dirty="0"/>
                        <a:t>-</a:t>
                      </a:r>
                      <a:r>
                        <a:rPr lang="en-US" sz="1800" baseline="0" dirty="0"/>
                        <a:t> </a:t>
                      </a:r>
                      <a:r>
                        <a:rPr lang="en-US" sz="1800" dirty="0"/>
                        <a:t>no functional impairment</a:t>
                      </a:r>
                    </a:p>
                  </a:txBody>
                  <a:tcPr marL="121920" marR="121920"/>
                </a:tc>
                <a:extLst>
                  <a:ext uri="{0D108BD9-81ED-4DB2-BD59-A6C34878D82A}">
                    <a16:rowId xmlns:a16="http://schemas.microsoft.com/office/drawing/2014/main" val="10001"/>
                  </a:ext>
                </a:extLst>
              </a:tr>
              <a:tr h="1234888">
                <a:tc>
                  <a:txBody>
                    <a:bodyPr/>
                    <a:lstStyle/>
                    <a:p>
                      <a:r>
                        <a:rPr lang="en-US" sz="1800" dirty="0"/>
                        <a:t>Mild Neurocognitive Disorder (MND)</a:t>
                      </a:r>
                    </a:p>
                  </a:txBody>
                  <a:tcPr marL="121920" marR="121920"/>
                </a:tc>
                <a:tc>
                  <a:txBody>
                    <a:bodyPr/>
                    <a:lstStyle/>
                    <a:p>
                      <a:r>
                        <a:rPr lang="en-US" sz="1800" dirty="0"/>
                        <a:t>20%-30%</a:t>
                      </a:r>
                    </a:p>
                  </a:txBody>
                  <a:tcPr marL="121920" marR="12192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a:t>- ≥ 2 SD</a:t>
                      </a:r>
                      <a:r>
                        <a:rPr lang="en-US" sz="1800" baseline="0" dirty="0"/>
                        <a:t> below the mean on 2 neurocognitive domains</a:t>
                      </a:r>
                      <a:endParaRPr lang="en-US" sz="1800" dirty="0"/>
                    </a:p>
                    <a:p>
                      <a:r>
                        <a:rPr lang="en-US" sz="1800" dirty="0"/>
                        <a:t>- Mild to moderate interference in daily functioning</a:t>
                      </a:r>
                    </a:p>
                  </a:txBody>
                  <a:tcPr marL="121920" marR="121920"/>
                </a:tc>
                <a:extLst>
                  <a:ext uri="{0D108BD9-81ED-4DB2-BD59-A6C34878D82A}">
                    <a16:rowId xmlns:a16="http://schemas.microsoft.com/office/drawing/2014/main" val="10002"/>
                  </a:ext>
                </a:extLst>
              </a:tr>
              <a:tr h="1429870">
                <a:tc>
                  <a:txBody>
                    <a:bodyPr/>
                    <a:lstStyle/>
                    <a:p>
                      <a:r>
                        <a:rPr lang="en-US" sz="1800" dirty="0"/>
                        <a:t>HIV Associated</a:t>
                      </a:r>
                      <a:r>
                        <a:rPr lang="en-US" sz="1800" baseline="0" dirty="0"/>
                        <a:t> Dementia (HAD)</a:t>
                      </a:r>
                    </a:p>
                    <a:p>
                      <a:pPr marL="0" marR="0" lvl="1" indent="0" algn="l" defTabSz="457200" rtl="0" eaLnBrk="1" fontAlgn="auto" latinLnBrk="0" hangingPunct="1">
                        <a:lnSpc>
                          <a:spcPct val="100000"/>
                        </a:lnSpc>
                        <a:spcBef>
                          <a:spcPts val="0"/>
                        </a:spcBef>
                        <a:spcAft>
                          <a:spcPts val="0"/>
                        </a:spcAft>
                        <a:buClrTx/>
                        <a:buSzTx/>
                        <a:buFontTx/>
                        <a:buNone/>
                        <a:tabLst/>
                        <a:defRPr/>
                      </a:pPr>
                      <a:r>
                        <a:rPr lang="en-US" sz="1800" dirty="0"/>
                        <a:t>Formerly known as AIDS dementia complex, HIV encephalitis, HIV encephalopathy</a:t>
                      </a:r>
                    </a:p>
                    <a:p>
                      <a:endParaRPr lang="en-US" sz="1800" dirty="0"/>
                    </a:p>
                  </a:txBody>
                  <a:tcPr marL="121920" marR="121920"/>
                </a:tc>
                <a:tc>
                  <a:txBody>
                    <a:bodyPr/>
                    <a:lstStyle/>
                    <a:p>
                      <a:r>
                        <a:rPr lang="en-US" sz="1800" dirty="0"/>
                        <a:t>2%-8%</a:t>
                      </a:r>
                    </a:p>
                    <a:p>
                      <a:endParaRPr lang="en-US" sz="1800" dirty="0"/>
                    </a:p>
                  </a:txBody>
                  <a:tcPr marL="121920" marR="121920"/>
                </a:tc>
                <a:tc>
                  <a:txBody>
                    <a:bodyPr/>
                    <a:lstStyle/>
                    <a:p>
                      <a:pPr marL="0" indent="0">
                        <a:buFontTx/>
                        <a:buNone/>
                      </a:pPr>
                      <a:r>
                        <a:rPr lang="en-US" sz="1800" dirty="0"/>
                        <a:t>- ≥ S2 D</a:t>
                      </a:r>
                      <a:r>
                        <a:rPr lang="en-US" sz="1800" baseline="0" dirty="0"/>
                        <a:t> below the mean on 2 neurocognitive domains</a:t>
                      </a:r>
                    </a:p>
                    <a:p>
                      <a:pPr marL="0" indent="0">
                        <a:buFontTx/>
                        <a:buNone/>
                      </a:pPr>
                      <a:r>
                        <a:rPr lang="en-US" sz="1800" baseline="0" dirty="0"/>
                        <a:t>- Marked impairment in daily functioning</a:t>
                      </a:r>
                      <a:endParaRPr lang="en-US" sz="1800" dirty="0"/>
                    </a:p>
                  </a:txBody>
                  <a:tcPr marL="121920" marR="121920"/>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p:txBody>
          <a:bodyPr/>
          <a:lstStyle/>
          <a:p>
            <a:pPr>
              <a:defRPr/>
            </a:pPr>
            <a:fld id="{B08C68DF-A96A-4612-8A28-A42D5BDEE629}" type="slidenum">
              <a:rPr lang="en-US" smtClean="0"/>
              <a:pPr>
                <a:defRPr/>
              </a:pPr>
              <a:t>22</a:t>
            </a:fld>
            <a:endParaRPr lang="en-US" dirty="0"/>
          </a:p>
        </p:txBody>
      </p:sp>
      <p:sp>
        <p:nvSpPr>
          <p:cNvPr id="6" name="TextBox 5"/>
          <p:cNvSpPr txBox="1"/>
          <p:nvPr/>
        </p:nvSpPr>
        <p:spPr>
          <a:xfrm>
            <a:off x="6400801" y="5943601"/>
            <a:ext cx="3119551" cy="646331"/>
          </a:xfrm>
          <a:prstGeom prst="rect">
            <a:avLst/>
          </a:prstGeom>
          <a:noFill/>
        </p:spPr>
        <p:txBody>
          <a:bodyPr wrap="none" rtlCol="0">
            <a:spAutoFit/>
          </a:bodyPr>
          <a:lstStyle/>
          <a:p>
            <a:r>
              <a:rPr lang="en-US" dirty="0" err="1"/>
              <a:t>Antinori</a:t>
            </a:r>
            <a:r>
              <a:rPr lang="en-US" dirty="0"/>
              <a:t> et al, Neurology, 2007</a:t>
            </a:r>
          </a:p>
          <a:p>
            <a:endParaRPr lang="en-US" dirty="0"/>
          </a:p>
        </p:txBody>
      </p:sp>
    </p:spTree>
    <p:extLst>
      <p:ext uri="{BB962C8B-B14F-4D97-AF65-F5344CB8AC3E}">
        <p14:creationId xmlns:p14="http://schemas.microsoft.com/office/powerpoint/2010/main" val="4975928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HAND: Prevalence</a:t>
            </a:r>
          </a:p>
        </p:txBody>
      </p:sp>
      <p:pic>
        <p:nvPicPr>
          <p:cNvPr id="4" name="Content Placeholder 3"/>
          <p:cNvPicPr>
            <a:picLocks noGrp="1" noChangeAspect="1"/>
          </p:cNvPicPr>
          <p:nvPr>
            <p:ph idx="1"/>
          </p:nvPr>
        </p:nvPicPr>
        <p:blipFill rotWithShape="1">
          <a:blip r:embed="rId3"/>
          <a:srcRect l="3114" t="9022" r="3114" b="-11"/>
          <a:stretch/>
        </p:blipFill>
        <p:spPr>
          <a:xfrm>
            <a:off x="609600" y="1965960"/>
            <a:ext cx="7832811" cy="3694176"/>
          </a:xfrm>
        </p:spPr>
      </p:pic>
      <p:sp>
        <p:nvSpPr>
          <p:cNvPr id="5" name="TextBox 4"/>
          <p:cNvSpPr txBox="1"/>
          <p:nvPr/>
        </p:nvSpPr>
        <p:spPr>
          <a:xfrm>
            <a:off x="7196667" y="6126163"/>
            <a:ext cx="2818977" cy="369332"/>
          </a:xfrm>
          <a:prstGeom prst="rect">
            <a:avLst/>
          </a:prstGeom>
          <a:noFill/>
        </p:spPr>
        <p:txBody>
          <a:bodyPr wrap="none" rtlCol="0">
            <a:spAutoFit/>
          </a:bodyPr>
          <a:lstStyle/>
          <a:p>
            <a:r>
              <a:rPr lang="en-US" dirty="0"/>
              <a:t>Grant et al, Neurology, 2014</a:t>
            </a:r>
          </a:p>
        </p:txBody>
      </p:sp>
      <p:sp>
        <p:nvSpPr>
          <p:cNvPr id="3" name="TextBox 2"/>
          <p:cNvSpPr txBox="1"/>
          <p:nvPr/>
        </p:nvSpPr>
        <p:spPr>
          <a:xfrm>
            <a:off x="9134027" y="1628023"/>
            <a:ext cx="2610160" cy="1569660"/>
          </a:xfrm>
          <a:prstGeom prst="rect">
            <a:avLst/>
          </a:prstGeom>
          <a:noFill/>
        </p:spPr>
        <p:txBody>
          <a:bodyPr wrap="square" rtlCol="0">
            <a:spAutoFit/>
          </a:bodyPr>
          <a:lstStyle/>
          <a:p>
            <a:r>
              <a:rPr lang="en-US" sz="2400" dirty="0"/>
              <a:t>The more severe forms of HAND are less prevalent in ART era</a:t>
            </a:r>
          </a:p>
        </p:txBody>
      </p:sp>
      <p:sp>
        <p:nvSpPr>
          <p:cNvPr id="6" name="TextBox 5"/>
          <p:cNvSpPr txBox="1"/>
          <p:nvPr/>
        </p:nvSpPr>
        <p:spPr>
          <a:xfrm>
            <a:off x="1752893" y="1443357"/>
            <a:ext cx="928459" cy="369332"/>
          </a:xfrm>
          <a:prstGeom prst="rect">
            <a:avLst/>
          </a:prstGeom>
          <a:noFill/>
        </p:spPr>
        <p:txBody>
          <a:bodyPr wrap="none" rtlCol="0">
            <a:spAutoFit/>
          </a:bodyPr>
          <a:lstStyle/>
          <a:p>
            <a:r>
              <a:rPr lang="en-US" dirty="0"/>
              <a:t>Pre ART</a:t>
            </a:r>
          </a:p>
        </p:txBody>
      </p:sp>
      <p:sp>
        <p:nvSpPr>
          <p:cNvPr id="7" name="TextBox 6"/>
          <p:cNvSpPr txBox="1"/>
          <p:nvPr/>
        </p:nvSpPr>
        <p:spPr>
          <a:xfrm>
            <a:off x="6178440" y="1497193"/>
            <a:ext cx="1018227" cy="369332"/>
          </a:xfrm>
          <a:prstGeom prst="rect">
            <a:avLst/>
          </a:prstGeom>
          <a:noFill/>
        </p:spPr>
        <p:txBody>
          <a:bodyPr wrap="none" rtlCol="0">
            <a:spAutoFit/>
          </a:bodyPr>
          <a:lstStyle/>
          <a:p>
            <a:r>
              <a:rPr lang="en-US" dirty="0"/>
              <a:t>Post ART</a:t>
            </a:r>
          </a:p>
        </p:txBody>
      </p:sp>
      <p:sp>
        <p:nvSpPr>
          <p:cNvPr id="8" name="TextBox 7"/>
          <p:cNvSpPr txBox="1"/>
          <p:nvPr/>
        </p:nvSpPr>
        <p:spPr>
          <a:xfrm>
            <a:off x="952573" y="5660136"/>
            <a:ext cx="5920895" cy="923330"/>
          </a:xfrm>
          <a:prstGeom prst="rect">
            <a:avLst/>
          </a:prstGeom>
          <a:noFill/>
        </p:spPr>
        <p:txBody>
          <a:bodyPr wrap="square" rtlCol="0">
            <a:spAutoFit/>
          </a:bodyPr>
          <a:lstStyle/>
          <a:p>
            <a:r>
              <a:rPr lang="en-US" dirty="0"/>
              <a:t>ANI = Asymptomatic neurocognitive impairment</a:t>
            </a:r>
          </a:p>
          <a:p>
            <a:r>
              <a:rPr lang="en-US" dirty="0"/>
              <a:t>MND = Minor neurocognitive disorder</a:t>
            </a:r>
          </a:p>
          <a:p>
            <a:r>
              <a:rPr lang="en-US" dirty="0"/>
              <a:t>HAD = HIV-associated dementia</a:t>
            </a:r>
          </a:p>
        </p:txBody>
      </p:sp>
    </p:spTree>
    <p:extLst>
      <p:ext uri="{BB962C8B-B14F-4D97-AF65-F5344CB8AC3E}">
        <p14:creationId xmlns:p14="http://schemas.microsoft.com/office/powerpoint/2010/main" val="34154765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HAND: Risk Factors</a:t>
            </a:r>
          </a:p>
        </p:txBody>
      </p:sp>
      <p:sp>
        <p:nvSpPr>
          <p:cNvPr id="3" name="Content Placeholder 2"/>
          <p:cNvSpPr>
            <a:spLocks noGrp="1"/>
          </p:cNvSpPr>
          <p:nvPr>
            <p:ph idx="1"/>
          </p:nvPr>
        </p:nvSpPr>
        <p:spPr/>
        <p:txBody>
          <a:bodyPr>
            <a:normAutofit/>
          </a:bodyPr>
          <a:lstStyle/>
          <a:p>
            <a:r>
              <a:rPr lang="en-US" dirty="0"/>
              <a:t>Low CD4 nadir</a:t>
            </a:r>
          </a:p>
          <a:p>
            <a:r>
              <a:rPr lang="en-US" dirty="0"/>
              <a:t>Advanced age</a:t>
            </a:r>
          </a:p>
          <a:p>
            <a:r>
              <a:rPr lang="en-US" dirty="0"/>
              <a:t>Hepatitis C Comorbidity</a:t>
            </a:r>
          </a:p>
          <a:p>
            <a:r>
              <a:rPr lang="en-US" dirty="0"/>
              <a:t>Substance abuse, particularly amphetamines</a:t>
            </a:r>
          </a:p>
          <a:p>
            <a:r>
              <a:rPr lang="en-US" dirty="0"/>
              <a:t>Cerebrovascular risk factors (diabetes mellitus, hypertension, hypercholesterolemia)</a:t>
            </a:r>
          </a:p>
          <a:p>
            <a:r>
              <a:rPr lang="en-US" dirty="0"/>
              <a:t>Psychiatric disorders (major depression, bipolar disorder, anxiety disorders)</a:t>
            </a:r>
          </a:p>
          <a:p>
            <a:r>
              <a:rPr lang="en-US" dirty="0"/>
              <a:t>Sleep disorders</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0434616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HAND: Pathogenesis</a:t>
            </a:r>
          </a:p>
        </p:txBody>
      </p:sp>
      <p:sp>
        <p:nvSpPr>
          <p:cNvPr id="3" name="Content Placeholder 2"/>
          <p:cNvSpPr>
            <a:spLocks noGrp="1"/>
          </p:cNvSpPr>
          <p:nvPr>
            <p:ph idx="1"/>
          </p:nvPr>
        </p:nvSpPr>
        <p:spPr/>
        <p:txBody>
          <a:bodyPr/>
          <a:lstStyle/>
          <a:p>
            <a:r>
              <a:rPr lang="en-US" dirty="0"/>
              <a:t>CNS inflammation can lead to neurodegeneration</a:t>
            </a:r>
          </a:p>
          <a:p>
            <a:r>
              <a:rPr lang="en-US" dirty="0"/>
              <a:t>HIV can cause direct neurotoxicity</a:t>
            </a:r>
          </a:p>
          <a:p>
            <a:r>
              <a:rPr lang="en-US" dirty="0"/>
              <a:t>The brain is a pocket reservoir for HIV persistence, despite peripheral viral suppression</a:t>
            </a:r>
          </a:p>
          <a:p>
            <a:r>
              <a:rPr lang="en-US" dirty="0"/>
              <a:t>Abnormal glutamate homeostasis: disruption of brain glutamate metabolism and neurotransmission</a:t>
            </a:r>
          </a:p>
          <a:p>
            <a:endParaRPr lang="en-US" dirty="0"/>
          </a:p>
          <a:p>
            <a:pPr marL="0" indent="0" algn="r">
              <a:buNone/>
            </a:pPr>
            <a:r>
              <a:rPr lang="en-US" sz="1800" dirty="0"/>
              <a:t>Saylor D et al, </a:t>
            </a:r>
            <a:r>
              <a:rPr lang="pt-BR" sz="1800" dirty="0"/>
              <a:t>Nat </a:t>
            </a:r>
            <a:r>
              <a:rPr lang="pt-BR" sz="1800" dirty="0" err="1"/>
              <a:t>Rev</a:t>
            </a:r>
            <a:r>
              <a:rPr lang="pt-BR" sz="1800" dirty="0"/>
              <a:t> </a:t>
            </a:r>
            <a:r>
              <a:rPr lang="pt-BR" sz="1800" dirty="0" err="1"/>
              <a:t>Neurol</a:t>
            </a:r>
            <a:r>
              <a:rPr lang="pt-BR" sz="1800" dirty="0"/>
              <a:t>, 2016</a:t>
            </a:r>
            <a:endParaRPr lang="en-US" sz="1800" dirty="0"/>
          </a:p>
        </p:txBody>
      </p:sp>
    </p:spTree>
    <p:extLst>
      <p:ext uri="{BB962C8B-B14F-4D97-AF65-F5344CB8AC3E}">
        <p14:creationId xmlns:p14="http://schemas.microsoft.com/office/powerpoint/2010/main" val="22122456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HAND: Clinical Features</a:t>
            </a:r>
          </a:p>
        </p:txBody>
      </p:sp>
      <p:sp>
        <p:nvSpPr>
          <p:cNvPr id="3" name="Content Placeholder 2"/>
          <p:cNvSpPr>
            <a:spLocks noGrp="1"/>
          </p:cNvSpPr>
          <p:nvPr>
            <p:ph idx="1"/>
          </p:nvPr>
        </p:nvSpPr>
        <p:spPr/>
        <p:txBody>
          <a:bodyPr/>
          <a:lstStyle/>
          <a:p>
            <a:r>
              <a:rPr lang="en-US" dirty="0"/>
              <a:t>Executive dysfunction</a:t>
            </a:r>
          </a:p>
          <a:p>
            <a:r>
              <a:rPr lang="en-US" dirty="0"/>
              <a:t>Memory</a:t>
            </a:r>
          </a:p>
          <a:p>
            <a:r>
              <a:rPr lang="en-US" dirty="0"/>
              <a:t>Disruption of attention</a:t>
            </a:r>
          </a:p>
          <a:p>
            <a:r>
              <a:rPr lang="en-US" dirty="0"/>
              <a:t>Processing speed</a:t>
            </a:r>
          </a:p>
          <a:p>
            <a:r>
              <a:rPr lang="en-US" dirty="0"/>
              <a:t>Multitasking</a:t>
            </a:r>
          </a:p>
          <a:p>
            <a:r>
              <a:rPr lang="en-US" dirty="0"/>
              <a:t>Impulse control</a:t>
            </a:r>
          </a:p>
          <a:p>
            <a:r>
              <a:rPr lang="en-US" dirty="0"/>
              <a:t>Judgment</a:t>
            </a:r>
          </a:p>
          <a:p>
            <a:endParaRPr lang="en-US" dirty="0"/>
          </a:p>
        </p:txBody>
      </p:sp>
    </p:spTree>
    <p:extLst>
      <p:ext uri="{BB962C8B-B14F-4D97-AF65-F5344CB8AC3E}">
        <p14:creationId xmlns:p14="http://schemas.microsoft.com/office/powerpoint/2010/main" val="22385180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dirty="0"/>
              <a:t>HIV-associated dementia: Treatment</a:t>
            </a:r>
          </a:p>
        </p:txBody>
      </p:sp>
      <p:sp>
        <p:nvSpPr>
          <p:cNvPr id="32771" name="Content Placeholder 2"/>
          <p:cNvSpPr>
            <a:spLocks noGrp="1"/>
          </p:cNvSpPr>
          <p:nvPr>
            <p:ph idx="1"/>
          </p:nvPr>
        </p:nvSpPr>
        <p:spPr>
          <a:xfrm>
            <a:off x="609600" y="1417639"/>
            <a:ext cx="10972800" cy="4708525"/>
          </a:xfrm>
        </p:spPr>
        <p:txBody>
          <a:bodyPr/>
          <a:lstStyle/>
          <a:p>
            <a:r>
              <a:rPr lang="en-US" dirty="0"/>
              <a:t>Viral suppression with ART</a:t>
            </a:r>
          </a:p>
          <a:p>
            <a:r>
              <a:rPr lang="en-US" dirty="0"/>
              <a:t>Symptom management</a:t>
            </a:r>
          </a:p>
        </p:txBody>
      </p:sp>
      <p:sp>
        <p:nvSpPr>
          <p:cNvPr id="32772" name="Slide Number Placeholder 3"/>
          <p:cNvSpPr>
            <a:spLocks noGrp="1"/>
          </p:cNvSpPr>
          <p:nvPr>
            <p:ph type="sldNum" sz="quarter" idx="12"/>
          </p:nvPr>
        </p:nvSpPr>
        <p:spPr>
          <a:noFill/>
        </p:spPr>
        <p:txBody>
          <a:bodyPr/>
          <a:lstStyle/>
          <a:p>
            <a:fld id="{33D6A665-A161-42AA-BD86-9DDA6BE1219F}" type="slidenum">
              <a:rPr lang="en-US"/>
              <a:pPr/>
              <a:t>27</a:t>
            </a:fld>
            <a:endParaRPr lang="en-US"/>
          </a:p>
        </p:txBody>
      </p:sp>
      <p:graphicFrame>
        <p:nvGraphicFramePr>
          <p:cNvPr id="5" name="Content Placeholder 3">
            <a:extLst>
              <a:ext uri="{FF2B5EF4-FFF2-40B4-BE49-F238E27FC236}">
                <a16:creationId xmlns:a16="http://schemas.microsoft.com/office/drawing/2014/main" id="{FD345E00-0EC2-4969-84C7-67FCFF7D2482}"/>
              </a:ext>
            </a:extLst>
          </p:cNvPr>
          <p:cNvGraphicFramePr>
            <a:graphicFrameLocks/>
          </p:cNvGraphicFramePr>
          <p:nvPr>
            <p:extLst>
              <p:ext uri="{D42A27DB-BD31-4B8C-83A1-F6EECF244321}">
                <p14:modId xmlns:p14="http://schemas.microsoft.com/office/powerpoint/2010/main" val="2257933658"/>
              </p:ext>
            </p:extLst>
          </p:nvPr>
        </p:nvGraphicFramePr>
        <p:xfrm>
          <a:off x="875397" y="2988740"/>
          <a:ext cx="9583836" cy="2595880"/>
        </p:xfrm>
        <a:graphic>
          <a:graphicData uri="http://schemas.openxmlformats.org/drawingml/2006/table">
            <a:tbl>
              <a:tblPr firstRow="1" bandRow="1">
                <a:tableStyleId>{5C22544A-7EE6-4342-B048-85BDC9FD1C3A}</a:tableStyleId>
              </a:tblPr>
              <a:tblGrid>
                <a:gridCol w="4791918">
                  <a:extLst>
                    <a:ext uri="{9D8B030D-6E8A-4147-A177-3AD203B41FA5}">
                      <a16:colId xmlns:a16="http://schemas.microsoft.com/office/drawing/2014/main" val="20000"/>
                    </a:ext>
                  </a:extLst>
                </a:gridCol>
                <a:gridCol w="4791918">
                  <a:extLst>
                    <a:ext uri="{9D8B030D-6E8A-4147-A177-3AD203B41FA5}">
                      <a16:colId xmlns:a16="http://schemas.microsoft.com/office/drawing/2014/main" val="20001"/>
                    </a:ext>
                  </a:extLst>
                </a:gridCol>
              </a:tblGrid>
              <a:tr h="370840">
                <a:tc gridSpan="2">
                  <a:txBody>
                    <a:bodyPr/>
                    <a:lstStyle/>
                    <a:p>
                      <a:r>
                        <a:rPr lang="en-US" dirty="0"/>
                        <a:t>Symptom</a:t>
                      </a:r>
                      <a:r>
                        <a:rPr lang="en-US" baseline="0" dirty="0"/>
                        <a:t> m</a:t>
                      </a:r>
                      <a:r>
                        <a:rPr lang="en-US" dirty="0"/>
                        <a:t>anagement</a:t>
                      </a:r>
                    </a:p>
                  </a:txBody>
                  <a:tcPr marL="121920" marR="121920"/>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Encourage to remain appropriately active</a:t>
                      </a:r>
                    </a:p>
                  </a:txBody>
                  <a:tcPr marL="121920" marR="12192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Medication</a:t>
                      </a:r>
                      <a:r>
                        <a:rPr lang="en-US" baseline="0" dirty="0"/>
                        <a:t> </a:t>
                      </a:r>
                      <a:r>
                        <a:rPr lang="en-US" dirty="0"/>
                        <a:t>adherence assistance</a:t>
                      </a:r>
                    </a:p>
                  </a:txBody>
                  <a:tcPr marL="121920" marR="121920"/>
                </a:tc>
                <a:extLst>
                  <a:ext uri="{0D108BD9-81ED-4DB2-BD59-A6C34878D82A}">
                    <a16:rowId xmlns:a16="http://schemas.microsoft.com/office/drawing/2014/main" val="10001"/>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Structured routines</a:t>
                      </a:r>
                    </a:p>
                  </a:txBody>
                  <a:tcPr marL="121920" marR="12192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Determine level of supervision</a:t>
                      </a:r>
                    </a:p>
                  </a:txBody>
                  <a:tcPr marL="121920" marR="121920"/>
                </a:tc>
                <a:extLst>
                  <a:ext uri="{0D108BD9-81ED-4DB2-BD59-A6C34878D82A}">
                    <a16:rowId xmlns:a16="http://schemas.microsoft.com/office/drawing/2014/main" val="10002"/>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Memory aids</a:t>
                      </a:r>
                    </a:p>
                  </a:txBody>
                  <a:tcPr marL="121920" marR="12192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Identify supports</a:t>
                      </a:r>
                    </a:p>
                  </a:txBody>
                  <a:tcPr marL="121920" marR="121920"/>
                </a:tc>
                <a:extLst>
                  <a:ext uri="{0D108BD9-81ED-4DB2-BD59-A6C34878D82A}">
                    <a16:rowId xmlns:a16="http://schemas.microsoft.com/office/drawing/2014/main" val="10003"/>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Simplify complex tasks (e.g., drug regimens)</a:t>
                      </a:r>
                    </a:p>
                  </a:txBody>
                  <a:tcPr marL="121920" marR="12192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Fall prevention</a:t>
                      </a:r>
                    </a:p>
                  </a:txBody>
                  <a:tcPr marL="121920" marR="121920"/>
                </a:tc>
                <a:extLst>
                  <a:ext uri="{0D108BD9-81ED-4DB2-BD59-A6C34878D82A}">
                    <a16:rowId xmlns:a16="http://schemas.microsoft.com/office/drawing/2014/main" val="10004"/>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Write instructions for patients and caregivers</a:t>
                      </a:r>
                    </a:p>
                  </a:txBody>
                  <a:tcPr marL="121920" marR="12192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Familiar environments</a:t>
                      </a:r>
                    </a:p>
                  </a:txBody>
                  <a:tcPr marL="121920" marR="121920"/>
                </a:tc>
                <a:extLst>
                  <a:ext uri="{0D108BD9-81ED-4DB2-BD59-A6C34878D82A}">
                    <a16:rowId xmlns:a16="http://schemas.microsoft.com/office/drawing/2014/main" val="10005"/>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Cognitive skills building</a:t>
                      </a:r>
                    </a:p>
                  </a:txBody>
                  <a:tcPr marL="121920" marR="121920"/>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a:txBody>
                  <a:tcPr marL="121920" marR="12192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5662428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Depression in HIV: Prevalence</a:t>
            </a:r>
          </a:p>
        </p:txBody>
      </p:sp>
      <p:sp>
        <p:nvSpPr>
          <p:cNvPr id="3" name="Content Placeholder 2"/>
          <p:cNvSpPr>
            <a:spLocks noGrp="1"/>
          </p:cNvSpPr>
          <p:nvPr>
            <p:ph idx="1"/>
          </p:nvPr>
        </p:nvSpPr>
        <p:spPr/>
        <p:txBody>
          <a:bodyPr>
            <a:normAutofit fontScale="47500" lnSpcReduction="20000"/>
          </a:bodyPr>
          <a:lstStyle/>
          <a:p>
            <a:pPr marL="0" indent="0">
              <a:buNone/>
            </a:pPr>
            <a:r>
              <a:rPr lang="en-US" sz="5100" dirty="0"/>
              <a:t>HIV Cost and Services Utilization Study (HCSUS): 36% screened positive</a:t>
            </a:r>
          </a:p>
          <a:p>
            <a:pPr lvl="1"/>
            <a:r>
              <a:rPr lang="en-US" sz="4700" dirty="0"/>
              <a:t>22% prevalence on full diagnostic assessment</a:t>
            </a:r>
          </a:p>
          <a:p>
            <a:pPr marL="0" indent="0">
              <a:buNone/>
            </a:pPr>
            <a:endParaRPr lang="en-US" sz="4500" dirty="0"/>
          </a:p>
          <a:p>
            <a:pPr marL="0" indent="0" algn="r">
              <a:spcBef>
                <a:spcPts val="0"/>
              </a:spcBef>
              <a:buNone/>
            </a:pPr>
            <a:r>
              <a:rPr lang="en-US" sz="3800" dirty="0"/>
              <a:t>Bing et al, Arch Gen Psychiatry, 2001</a:t>
            </a:r>
          </a:p>
          <a:p>
            <a:pPr marL="0" indent="0" algn="r">
              <a:spcBef>
                <a:spcPts val="0"/>
              </a:spcBef>
              <a:buNone/>
            </a:pPr>
            <a:r>
              <a:rPr lang="en-US" sz="3800" dirty="0"/>
              <a:t>		Orlando et al, . </a:t>
            </a:r>
            <a:r>
              <a:rPr lang="en-US" sz="3800" dirty="0" err="1"/>
              <a:t>Int</a:t>
            </a:r>
            <a:r>
              <a:rPr lang="en-US" sz="3800" dirty="0"/>
              <a:t> J Methods </a:t>
            </a:r>
            <a:r>
              <a:rPr lang="pl-PL" sz="3800" dirty="0" err="1"/>
              <a:t>Psychiatr</a:t>
            </a:r>
            <a:r>
              <a:rPr lang="pl-PL" sz="3800" dirty="0"/>
              <a:t> Res, </a:t>
            </a:r>
            <a:r>
              <a:rPr lang="en-US" sz="3800" dirty="0"/>
              <a:t>2002</a:t>
            </a:r>
          </a:p>
          <a:p>
            <a:pPr marL="0" indent="0" algn="r">
              <a:spcBef>
                <a:spcPts val="0"/>
              </a:spcBef>
              <a:buNone/>
            </a:pPr>
            <a:endParaRPr lang="en-US" sz="4500" dirty="0"/>
          </a:p>
          <a:p>
            <a:pPr marL="0" indent="0">
              <a:spcBef>
                <a:spcPts val="0"/>
              </a:spcBef>
              <a:buNone/>
            </a:pPr>
            <a:r>
              <a:rPr lang="en-US" sz="5100" dirty="0"/>
              <a:t>MMP: Major depression: 12.4%</a:t>
            </a:r>
          </a:p>
          <a:p>
            <a:pPr lvl="1">
              <a:spcBef>
                <a:spcPts val="0"/>
              </a:spcBef>
            </a:pPr>
            <a:r>
              <a:rPr lang="en-US" sz="4700" dirty="0"/>
              <a:t>highest in women, transgender patients, income &lt; $10,000, and &lt;HS education</a:t>
            </a:r>
          </a:p>
          <a:p>
            <a:pPr marL="0" indent="0" algn="r">
              <a:buNone/>
            </a:pPr>
            <a:r>
              <a:rPr lang="en-US" sz="3800" dirty="0"/>
              <a:t>Do et al,  </a:t>
            </a:r>
            <a:r>
              <a:rPr lang="en-US" sz="3800" dirty="0" err="1"/>
              <a:t>Plos</a:t>
            </a:r>
            <a:r>
              <a:rPr lang="en-US" sz="3800" dirty="0"/>
              <a:t> One, 2014</a:t>
            </a:r>
          </a:p>
          <a:p>
            <a:pPr marL="0" indent="0">
              <a:buNone/>
            </a:pPr>
            <a:endParaRPr lang="en-US" sz="5500" dirty="0"/>
          </a:p>
          <a:p>
            <a:pPr marL="0" indent="0">
              <a:buNone/>
            </a:pPr>
            <a:r>
              <a:rPr lang="en-US" sz="5100" dirty="0"/>
              <a:t>Point prevalence of major depression: 28%</a:t>
            </a:r>
          </a:p>
          <a:p>
            <a:pPr lvl="1"/>
            <a:r>
              <a:rPr lang="en-US" sz="4700" dirty="0"/>
              <a:t>43% had a recurrent episode </a:t>
            </a:r>
          </a:p>
          <a:p>
            <a:pPr marL="0" indent="0" algn="r">
              <a:buNone/>
            </a:pPr>
            <a:r>
              <a:rPr lang="en-US" sz="3800" dirty="0"/>
              <a:t>Choi et al, </a:t>
            </a:r>
            <a:r>
              <a:rPr lang="en-US" sz="3800" dirty="0" err="1"/>
              <a:t>PLoS</a:t>
            </a:r>
            <a:r>
              <a:rPr lang="en-US" sz="3800" dirty="0"/>
              <a:t> One, 2016 </a:t>
            </a:r>
          </a:p>
          <a:p>
            <a:pPr marL="0" indent="0" algn="r">
              <a:buNone/>
            </a:pPr>
            <a:endParaRPr lang="en-US" sz="5500" dirty="0"/>
          </a:p>
          <a:p>
            <a:pPr marL="0" indent="0">
              <a:buNone/>
            </a:pPr>
            <a:endParaRPr lang="en-US" dirty="0"/>
          </a:p>
          <a:p>
            <a:pPr marL="0" indent="0" algn="r">
              <a:buNone/>
            </a:pPr>
            <a:endParaRPr lang="en-US" dirty="0"/>
          </a:p>
        </p:txBody>
      </p:sp>
    </p:spTree>
    <p:extLst>
      <p:ext uri="{BB962C8B-B14F-4D97-AF65-F5344CB8AC3E}">
        <p14:creationId xmlns:p14="http://schemas.microsoft.com/office/powerpoint/2010/main" val="27488971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Depression in HIV: Impact</a:t>
            </a:r>
          </a:p>
        </p:txBody>
      </p:sp>
      <p:sp>
        <p:nvSpPr>
          <p:cNvPr id="3" name="Content Placeholder 2"/>
          <p:cNvSpPr>
            <a:spLocks noGrp="1"/>
          </p:cNvSpPr>
          <p:nvPr>
            <p:ph idx="1"/>
          </p:nvPr>
        </p:nvSpPr>
        <p:spPr/>
        <p:txBody>
          <a:bodyPr/>
          <a:lstStyle/>
          <a:p>
            <a:r>
              <a:rPr lang="en-US" dirty="0"/>
              <a:t>Non-adherence to CART</a:t>
            </a:r>
          </a:p>
          <a:p>
            <a:r>
              <a:rPr lang="en-US" dirty="0"/>
              <a:t>Non-attendance at medical appointments</a:t>
            </a:r>
          </a:p>
          <a:p>
            <a:r>
              <a:rPr lang="en-US" dirty="0"/>
              <a:t>Non-engagement with providers</a:t>
            </a:r>
          </a:p>
          <a:p>
            <a:r>
              <a:rPr lang="en-US" dirty="0"/>
              <a:t>Poor care for co-morbid medical conditions</a:t>
            </a:r>
          </a:p>
          <a:p>
            <a:r>
              <a:rPr lang="en-US" dirty="0"/>
              <a:t>Increased risk of contracting and transmitting HIV</a:t>
            </a:r>
          </a:p>
        </p:txBody>
      </p:sp>
    </p:spTree>
    <p:extLst>
      <p:ext uri="{BB962C8B-B14F-4D97-AF65-F5344CB8AC3E}">
        <p14:creationId xmlns:p14="http://schemas.microsoft.com/office/powerpoint/2010/main" val="3006017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a:bodyPr>
          <a:lstStyle/>
          <a:p>
            <a:pPr marL="514350" indent="-514350">
              <a:buFont typeface="Wingdings" charset="2"/>
              <a:buAutoNum type="arabicParenR"/>
            </a:pPr>
            <a:r>
              <a:rPr lang="en-US" sz="2800" dirty="0"/>
              <a:t>Appraise the role of psychiatry in optimizing outcomes of PLWH</a:t>
            </a:r>
          </a:p>
          <a:p>
            <a:pPr marL="514350" indent="-514350">
              <a:buFont typeface="Wingdings" charset="2"/>
              <a:buAutoNum type="arabicParenR"/>
            </a:pPr>
            <a:r>
              <a:rPr lang="en-US" sz="2800" dirty="0"/>
              <a:t>Describe the cognitive burden of HIV</a:t>
            </a:r>
          </a:p>
          <a:p>
            <a:pPr marL="514350" indent="-514350">
              <a:buAutoNum type="arabicParenR"/>
            </a:pPr>
            <a:r>
              <a:rPr lang="en-US" sz="2800" dirty="0"/>
              <a:t>Describe the prevalence and impact of psychiatric disorders in people living with HIV (PLWH)</a:t>
            </a:r>
          </a:p>
          <a:p>
            <a:pPr marL="514350" indent="-514350">
              <a:buFont typeface="Wingdings" charset="2"/>
              <a:buAutoNum type="arabicParenR"/>
            </a:pPr>
            <a:r>
              <a:rPr lang="en-US" sz="2800" dirty="0"/>
              <a:t>Choose appropriate psychopharmacology in PLWH</a:t>
            </a:r>
          </a:p>
        </p:txBody>
      </p:sp>
    </p:spTree>
    <p:extLst>
      <p:ext uri="{BB962C8B-B14F-4D97-AF65-F5344CB8AC3E}">
        <p14:creationId xmlns:p14="http://schemas.microsoft.com/office/powerpoint/2010/main" val="295824881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Depression in HIV: Impact</a:t>
            </a:r>
          </a:p>
        </p:txBody>
      </p:sp>
      <p:sp>
        <p:nvSpPr>
          <p:cNvPr id="3" name="Content Placeholder 2"/>
          <p:cNvSpPr>
            <a:spLocks noGrp="1"/>
          </p:cNvSpPr>
          <p:nvPr>
            <p:ph idx="1"/>
          </p:nvPr>
        </p:nvSpPr>
        <p:spPr/>
        <p:txBody>
          <a:bodyPr>
            <a:normAutofit/>
          </a:bodyPr>
          <a:lstStyle/>
          <a:p>
            <a:r>
              <a:rPr lang="en-US" dirty="0"/>
              <a:t>Substantial burden in older HIV-infected adults </a:t>
            </a:r>
          </a:p>
          <a:p>
            <a:pPr marL="0" indent="0" algn="r">
              <a:buNone/>
            </a:pPr>
            <a:r>
              <a:rPr lang="en-US" sz="1800" dirty="0" err="1"/>
              <a:t>Milanini</a:t>
            </a:r>
            <a:r>
              <a:rPr lang="en-US" sz="1800" dirty="0"/>
              <a:t> B, AIDS Care, 2017</a:t>
            </a:r>
          </a:p>
          <a:p>
            <a:r>
              <a:rPr lang="en-US" dirty="0"/>
              <a:t>Depression associated with higher mortality in gay men: RR 1.67; 95% CI, 1.01-2.78</a:t>
            </a:r>
          </a:p>
          <a:p>
            <a:pPr marL="0" indent="0" algn="r">
              <a:buNone/>
            </a:pPr>
            <a:r>
              <a:rPr lang="en-US" sz="1800" dirty="0" err="1"/>
              <a:t>Mayne</a:t>
            </a:r>
            <a:r>
              <a:rPr lang="en-US" sz="1800" dirty="0"/>
              <a:t> et al, Arch Intern Med, 1996</a:t>
            </a:r>
          </a:p>
          <a:p>
            <a:r>
              <a:rPr lang="en-US" dirty="0"/>
              <a:t>Correlated with higher mortality in women: RR 2.0 (95% CI, 1.0-3.8)</a:t>
            </a:r>
          </a:p>
          <a:p>
            <a:pPr marL="0" lvl="1" indent="0" algn="r">
              <a:buNone/>
            </a:pPr>
            <a:r>
              <a:rPr lang="en-US" sz="1800" dirty="0" err="1"/>
              <a:t>Ickovics</a:t>
            </a:r>
            <a:r>
              <a:rPr lang="en-US" sz="1800" dirty="0"/>
              <a:t> et al, JAMA, 2001</a:t>
            </a:r>
          </a:p>
          <a:p>
            <a:r>
              <a:rPr lang="en-US" dirty="0"/>
              <a:t>Correlated with accelerated disease progression </a:t>
            </a:r>
          </a:p>
          <a:p>
            <a:pPr marL="0" indent="0" algn="r">
              <a:buNone/>
            </a:pPr>
            <a:r>
              <a:rPr lang="en-US" sz="1800" dirty="0" err="1"/>
              <a:t>Lesserman</a:t>
            </a:r>
            <a:r>
              <a:rPr lang="en-US" sz="1800" dirty="0"/>
              <a:t> et al, </a:t>
            </a:r>
            <a:r>
              <a:rPr lang="pl-PL" sz="1800" dirty="0"/>
              <a:t>Psychosom </a:t>
            </a:r>
            <a:r>
              <a:rPr lang="pl-PL" sz="1800" dirty="0" err="1"/>
              <a:t>Med</a:t>
            </a:r>
            <a:r>
              <a:rPr lang="pl-PL" sz="1800" dirty="0"/>
              <a:t>, </a:t>
            </a:r>
            <a:r>
              <a:rPr lang="en-US" sz="1800" dirty="0"/>
              <a:t>1999</a:t>
            </a:r>
          </a:p>
          <a:p>
            <a:r>
              <a:rPr lang="en-US" dirty="0"/>
              <a:t>Depression was negatively associated with quality of life in older adults with HIV</a:t>
            </a:r>
          </a:p>
          <a:p>
            <a:pPr marL="0" indent="0" algn="r">
              <a:buNone/>
            </a:pPr>
            <a:r>
              <a:rPr lang="en-US" sz="1800" dirty="0"/>
              <a:t>Millar et al, AIDS </a:t>
            </a:r>
            <a:r>
              <a:rPr lang="en-US" sz="1800" dirty="0" err="1"/>
              <a:t>Behav</a:t>
            </a:r>
            <a:r>
              <a:rPr lang="en-US" sz="1800" dirty="0"/>
              <a:t>, 2016</a:t>
            </a:r>
          </a:p>
          <a:p>
            <a:pPr marL="0" indent="0" algn="r">
              <a:buNone/>
            </a:pPr>
            <a:endParaRPr lang="en-US" b="1" dirty="0"/>
          </a:p>
        </p:txBody>
      </p:sp>
    </p:spTree>
    <p:extLst>
      <p:ext uri="{BB962C8B-B14F-4D97-AF65-F5344CB8AC3E}">
        <p14:creationId xmlns:p14="http://schemas.microsoft.com/office/powerpoint/2010/main" val="13900323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Depression in HIV: Screening</a:t>
            </a:r>
          </a:p>
        </p:txBody>
      </p:sp>
      <p:sp>
        <p:nvSpPr>
          <p:cNvPr id="3" name="Content Placeholder 2"/>
          <p:cNvSpPr>
            <a:spLocks noGrp="1"/>
          </p:cNvSpPr>
          <p:nvPr>
            <p:ph idx="1"/>
          </p:nvPr>
        </p:nvSpPr>
        <p:spPr/>
        <p:txBody>
          <a:bodyPr/>
          <a:lstStyle/>
          <a:p>
            <a:r>
              <a:rPr lang="en-US" dirty="0"/>
              <a:t>Validated screening tools:</a:t>
            </a:r>
          </a:p>
          <a:p>
            <a:pPr lvl="1"/>
            <a:r>
              <a:rPr lang="en-US" sz="2200" dirty="0"/>
              <a:t>Center for Epidemiologic Study Depression Scale (CES-D)</a:t>
            </a:r>
          </a:p>
          <a:p>
            <a:pPr lvl="1"/>
            <a:r>
              <a:rPr lang="en-US" sz="2200" dirty="0"/>
              <a:t>Hospital Anxiety Depression Scale (HADS)</a:t>
            </a:r>
          </a:p>
          <a:p>
            <a:pPr lvl="1"/>
            <a:r>
              <a:rPr lang="en-US" sz="2200" dirty="0"/>
              <a:t>Beck Depression Inventory (BDI)</a:t>
            </a:r>
          </a:p>
          <a:p>
            <a:pPr lvl="1"/>
            <a:r>
              <a:rPr lang="en-US" sz="2200" dirty="0"/>
              <a:t>Hamilton Depression Rating Scale (HDRS)</a:t>
            </a:r>
          </a:p>
          <a:p>
            <a:pPr lvl="1"/>
            <a:r>
              <a:rPr lang="en-US" sz="2200" dirty="0"/>
              <a:t>Patient Health Questionnaire (PHQ-9)</a:t>
            </a:r>
          </a:p>
        </p:txBody>
      </p:sp>
    </p:spTree>
    <p:extLst>
      <p:ext uri="{BB962C8B-B14F-4D97-AF65-F5344CB8AC3E}">
        <p14:creationId xmlns:p14="http://schemas.microsoft.com/office/powerpoint/2010/main" val="9503141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Depression in HIV: Treatment</a:t>
            </a:r>
          </a:p>
        </p:txBody>
      </p:sp>
      <p:sp>
        <p:nvSpPr>
          <p:cNvPr id="3" name="Content Placeholder 2"/>
          <p:cNvSpPr>
            <a:spLocks noGrp="1"/>
          </p:cNvSpPr>
          <p:nvPr>
            <p:ph idx="1"/>
          </p:nvPr>
        </p:nvSpPr>
        <p:spPr/>
        <p:txBody>
          <a:bodyPr>
            <a:normAutofit/>
          </a:bodyPr>
          <a:lstStyle/>
          <a:p>
            <a:r>
              <a:rPr lang="en-US" dirty="0"/>
              <a:t>Treating depression is as effective as it is in medically healthy patients</a:t>
            </a:r>
          </a:p>
          <a:p>
            <a:pPr marL="457200" lvl="1" indent="0" algn="r">
              <a:buNone/>
            </a:pPr>
            <a:r>
              <a:rPr lang="en-US" sz="1800" dirty="0" err="1"/>
              <a:t>Primeau</a:t>
            </a:r>
            <a:r>
              <a:rPr lang="en-US" sz="1800" dirty="0"/>
              <a:t> et al, Psychosomatics, 2013</a:t>
            </a:r>
          </a:p>
          <a:p>
            <a:pPr marL="457200" lvl="1" indent="0" algn="r">
              <a:buNone/>
            </a:pPr>
            <a:endParaRPr lang="en-US" sz="2100" dirty="0"/>
          </a:p>
          <a:p>
            <a:r>
              <a:rPr lang="en-US" dirty="0"/>
              <a:t>Sertraline, citalopram, escitalopram, mirtazapine, venlafaxine, and duloxetine are safe and effective with low likelihood of drug interactions. </a:t>
            </a:r>
          </a:p>
          <a:p>
            <a:r>
              <a:rPr lang="en-US" dirty="0"/>
              <a:t>Testosterone (in men), stimulants, and </a:t>
            </a:r>
            <a:r>
              <a:rPr lang="en-US" dirty="0" err="1"/>
              <a:t>modafinil</a:t>
            </a:r>
            <a:r>
              <a:rPr lang="en-US" dirty="0"/>
              <a:t> for fatigue</a:t>
            </a:r>
          </a:p>
          <a:p>
            <a:r>
              <a:rPr lang="en-US" dirty="0"/>
              <a:t>Emerging evidence for measurement based and collaborative care strategies</a:t>
            </a:r>
          </a:p>
          <a:p>
            <a:pPr marL="0" indent="0" algn="r">
              <a:buNone/>
            </a:pPr>
            <a:r>
              <a:rPr lang="en-US" sz="1800" dirty="0" err="1"/>
              <a:t>Pyne</a:t>
            </a:r>
            <a:r>
              <a:rPr lang="en-US" sz="1800" dirty="0"/>
              <a:t> et al, Arch Intern Med, 2011</a:t>
            </a:r>
          </a:p>
          <a:p>
            <a:pPr marL="0" indent="0" algn="r">
              <a:buNone/>
            </a:pPr>
            <a:r>
              <a:rPr lang="en-US" sz="1800" dirty="0"/>
              <a:t>Pence BW et al, </a:t>
            </a:r>
            <a:r>
              <a:rPr lang="is-IS" sz="1800" dirty="0"/>
              <a:t>AIDS, 2015</a:t>
            </a:r>
            <a:endParaRPr lang="en-US" sz="1800" dirty="0">
              <a:hlinkClick r:id="rId3"/>
            </a:endParaRPr>
          </a:p>
          <a:p>
            <a:pPr marL="457200" lvl="1" indent="0" algn="r">
              <a:buNone/>
            </a:pPr>
            <a:endParaRPr lang="en-US" dirty="0"/>
          </a:p>
        </p:txBody>
      </p:sp>
    </p:spTree>
    <p:extLst>
      <p:ext uri="{BB962C8B-B14F-4D97-AF65-F5344CB8AC3E}">
        <p14:creationId xmlns:p14="http://schemas.microsoft.com/office/powerpoint/2010/main" val="13650382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Depression in HIV: Psychotherapy</a:t>
            </a:r>
          </a:p>
        </p:txBody>
      </p:sp>
      <p:sp>
        <p:nvSpPr>
          <p:cNvPr id="3" name="Content Placeholder 2"/>
          <p:cNvSpPr>
            <a:spLocks noGrp="1"/>
          </p:cNvSpPr>
          <p:nvPr>
            <p:ph idx="1"/>
          </p:nvPr>
        </p:nvSpPr>
        <p:spPr/>
        <p:txBody>
          <a:bodyPr>
            <a:normAutofit/>
          </a:bodyPr>
          <a:lstStyle/>
          <a:p>
            <a:r>
              <a:rPr lang="en-US" dirty="0"/>
              <a:t>Individual and group CBT effective for depression</a:t>
            </a:r>
          </a:p>
          <a:p>
            <a:pPr marL="0" indent="0" algn="r">
              <a:buNone/>
            </a:pPr>
            <a:r>
              <a:rPr lang="en-US" sz="1800" dirty="0"/>
              <a:t>Safren et al, Lancet HIV, 2016</a:t>
            </a:r>
          </a:p>
          <a:p>
            <a:pPr marL="0" indent="0" algn="r">
              <a:buNone/>
            </a:pPr>
            <a:r>
              <a:rPr lang="en-US" sz="1800" dirty="0"/>
              <a:t>Safren et al, J Consult Clin Psychol, 2012</a:t>
            </a:r>
          </a:p>
          <a:p>
            <a:pPr marL="457200" lvl="1" indent="0" algn="r">
              <a:buNone/>
            </a:pPr>
            <a:r>
              <a:rPr lang="en-US" sz="1800" dirty="0"/>
              <a:t>Blanch et al, Psychother Psychosom, 2002</a:t>
            </a:r>
          </a:p>
          <a:p>
            <a:pPr marL="457200" lvl="1" indent="0" algn="r">
              <a:buNone/>
            </a:pPr>
            <a:r>
              <a:rPr lang="en-US" sz="1800" dirty="0"/>
              <a:t>Lee et al, Psychiatr Services, 1999</a:t>
            </a:r>
          </a:p>
          <a:p>
            <a:pPr marL="0" indent="0" algn="r">
              <a:buNone/>
            </a:pPr>
            <a:endParaRPr lang="en-US" sz="1800" dirty="0"/>
          </a:p>
        </p:txBody>
      </p:sp>
    </p:spTree>
    <p:extLst>
      <p:ext uri="{BB962C8B-B14F-4D97-AF65-F5344CB8AC3E}">
        <p14:creationId xmlns:p14="http://schemas.microsoft.com/office/powerpoint/2010/main" val="40564898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CD1D2-F371-4538-B71E-63C6F46082E0}"/>
              </a:ext>
            </a:extLst>
          </p:cNvPr>
          <p:cNvSpPr>
            <a:spLocks noGrp="1"/>
          </p:cNvSpPr>
          <p:nvPr>
            <p:ph type="title"/>
          </p:nvPr>
        </p:nvSpPr>
        <p:spPr/>
        <p:txBody>
          <a:bodyPr/>
          <a:lstStyle/>
          <a:p>
            <a:r>
              <a:rPr lang="en-US" dirty="0"/>
              <a:t>Mania in HIV: Differential Diagnosis</a:t>
            </a:r>
          </a:p>
        </p:txBody>
      </p:sp>
      <p:sp>
        <p:nvSpPr>
          <p:cNvPr id="3" name="Content Placeholder 2">
            <a:extLst>
              <a:ext uri="{FF2B5EF4-FFF2-40B4-BE49-F238E27FC236}">
                <a16:creationId xmlns:a16="http://schemas.microsoft.com/office/drawing/2014/main" id="{1469FAD9-8C67-4BE4-ABD4-7928F70E1546}"/>
              </a:ext>
            </a:extLst>
          </p:cNvPr>
          <p:cNvSpPr>
            <a:spLocks noGrp="1"/>
          </p:cNvSpPr>
          <p:nvPr>
            <p:ph idx="1"/>
          </p:nvPr>
        </p:nvSpPr>
        <p:spPr>
          <a:xfrm>
            <a:off x="633589" y="1274524"/>
            <a:ext cx="10972800" cy="4525963"/>
          </a:xfrm>
        </p:spPr>
        <p:txBody>
          <a:bodyPr/>
          <a:lstStyle/>
          <a:p>
            <a:r>
              <a:rPr lang="en-US" dirty="0"/>
              <a:t>Differential Diagnosis:</a:t>
            </a:r>
          </a:p>
          <a:p>
            <a:pPr lvl="1"/>
            <a:r>
              <a:rPr lang="en-US" sz="2200" dirty="0"/>
              <a:t>HIV-associated dementia</a:t>
            </a:r>
          </a:p>
          <a:p>
            <a:pPr lvl="1"/>
            <a:r>
              <a:rPr lang="en-US" sz="2200" dirty="0"/>
              <a:t>Substance intoxication/withdrawal</a:t>
            </a:r>
          </a:p>
          <a:p>
            <a:pPr lvl="1"/>
            <a:r>
              <a:rPr lang="en-US" sz="2200" dirty="0"/>
              <a:t>CNS infection/tumor</a:t>
            </a:r>
          </a:p>
          <a:p>
            <a:pPr lvl="1"/>
            <a:r>
              <a:rPr lang="en-US" sz="2200" dirty="0"/>
              <a:t>Medication effects</a:t>
            </a:r>
          </a:p>
          <a:p>
            <a:pPr lvl="1"/>
            <a:r>
              <a:rPr lang="en-US" sz="2200" dirty="0"/>
              <a:t>Bipolar disorder</a:t>
            </a:r>
          </a:p>
          <a:p>
            <a:pPr lvl="1"/>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1AFB28C-FD02-45FF-8340-BE350574EBD2}"/>
              </a:ext>
            </a:extLst>
          </p:cNvPr>
          <p:cNvSpPr>
            <a:spLocks noGrp="1"/>
          </p:cNvSpPr>
          <p:nvPr>
            <p:ph type="sldNum" sz="quarter" idx="12"/>
          </p:nvPr>
        </p:nvSpPr>
        <p:spPr/>
        <p:txBody>
          <a:bodyPr/>
          <a:lstStyle/>
          <a:p>
            <a:fld id="{68CDBAF2-F266-C14C-8ABF-54B90D837FA3}" type="slidenum">
              <a:rPr lang="en-US" smtClean="0"/>
              <a:pPr/>
              <a:t>34</a:t>
            </a:fld>
            <a:endParaRPr lang="en-US" dirty="0"/>
          </a:p>
        </p:txBody>
      </p:sp>
    </p:spTree>
    <p:extLst>
      <p:ext uri="{BB962C8B-B14F-4D97-AF65-F5344CB8AC3E}">
        <p14:creationId xmlns:p14="http://schemas.microsoft.com/office/powerpoint/2010/main" val="30237332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0C0AF-0572-4751-9ECE-0BB1C7378DA0}"/>
              </a:ext>
            </a:extLst>
          </p:cNvPr>
          <p:cNvSpPr>
            <a:spLocks noGrp="1"/>
          </p:cNvSpPr>
          <p:nvPr>
            <p:ph type="title"/>
          </p:nvPr>
        </p:nvSpPr>
        <p:spPr/>
        <p:txBody>
          <a:bodyPr/>
          <a:lstStyle/>
          <a:p>
            <a:r>
              <a:rPr lang="en-US" dirty="0"/>
              <a:t>Mania: Work-up</a:t>
            </a:r>
          </a:p>
        </p:txBody>
      </p:sp>
      <p:sp>
        <p:nvSpPr>
          <p:cNvPr id="3" name="Content Placeholder 2">
            <a:extLst>
              <a:ext uri="{FF2B5EF4-FFF2-40B4-BE49-F238E27FC236}">
                <a16:creationId xmlns:a16="http://schemas.microsoft.com/office/drawing/2014/main" id="{9F47DBFE-55BD-4987-9545-FEF4DB4D87B5}"/>
              </a:ext>
            </a:extLst>
          </p:cNvPr>
          <p:cNvSpPr>
            <a:spLocks noGrp="1"/>
          </p:cNvSpPr>
          <p:nvPr>
            <p:ph idx="1"/>
          </p:nvPr>
        </p:nvSpPr>
        <p:spPr/>
        <p:txBody>
          <a:bodyPr/>
          <a:lstStyle/>
          <a:p>
            <a:r>
              <a:rPr lang="en-US" dirty="0"/>
              <a:t>Work-up:</a:t>
            </a:r>
          </a:p>
          <a:p>
            <a:pPr lvl="1"/>
            <a:r>
              <a:rPr lang="en-US" sz="2200" dirty="0"/>
              <a:t>Personal and family psychiatric history</a:t>
            </a:r>
          </a:p>
          <a:p>
            <a:pPr lvl="1"/>
            <a:r>
              <a:rPr lang="en-US" sz="2200" dirty="0"/>
              <a:t>CD4 count and viral load</a:t>
            </a:r>
          </a:p>
          <a:p>
            <a:pPr lvl="1"/>
            <a:r>
              <a:rPr lang="en-US" sz="2200" dirty="0"/>
              <a:t>Urine toxicology screen</a:t>
            </a:r>
          </a:p>
          <a:p>
            <a:pPr lvl="1"/>
            <a:r>
              <a:rPr lang="en-US" sz="2200" dirty="0"/>
              <a:t>Medication review</a:t>
            </a:r>
          </a:p>
          <a:p>
            <a:pPr lvl="1"/>
            <a:r>
              <a:rPr lang="en-US" sz="2200" dirty="0"/>
              <a:t>Brain MRI</a:t>
            </a:r>
          </a:p>
          <a:p>
            <a:pPr lvl="1"/>
            <a:r>
              <a:rPr lang="en-US" sz="2200" dirty="0"/>
              <a:t>CSF and neuropsychological testing if history is atypical (late onset, no family history, and cognitive complaints)</a:t>
            </a:r>
          </a:p>
          <a:p>
            <a:endParaRPr lang="en-US" dirty="0"/>
          </a:p>
        </p:txBody>
      </p:sp>
      <p:sp>
        <p:nvSpPr>
          <p:cNvPr id="4" name="Slide Number Placeholder 3">
            <a:extLst>
              <a:ext uri="{FF2B5EF4-FFF2-40B4-BE49-F238E27FC236}">
                <a16:creationId xmlns:a16="http://schemas.microsoft.com/office/drawing/2014/main" id="{E490F248-3B44-43E5-ABAB-FB41A5716CA1}"/>
              </a:ext>
            </a:extLst>
          </p:cNvPr>
          <p:cNvSpPr>
            <a:spLocks noGrp="1"/>
          </p:cNvSpPr>
          <p:nvPr>
            <p:ph type="sldNum" sz="quarter" idx="12"/>
          </p:nvPr>
        </p:nvSpPr>
        <p:spPr/>
        <p:txBody>
          <a:bodyPr/>
          <a:lstStyle/>
          <a:p>
            <a:fld id="{68CDBAF2-F266-C14C-8ABF-54B90D837FA3}" type="slidenum">
              <a:rPr lang="en-US" smtClean="0"/>
              <a:pPr/>
              <a:t>35</a:t>
            </a:fld>
            <a:endParaRPr lang="en-US" dirty="0"/>
          </a:p>
        </p:txBody>
      </p:sp>
    </p:spTree>
    <p:extLst>
      <p:ext uri="{BB962C8B-B14F-4D97-AF65-F5344CB8AC3E}">
        <p14:creationId xmlns:p14="http://schemas.microsoft.com/office/powerpoint/2010/main" val="16830481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dirty="0"/>
              <a:t>Bipolar Disorder: Prevalence and Impact</a:t>
            </a:r>
          </a:p>
        </p:txBody>
      </p:sp>
      <p:sp>
        <p:nvSpPr>
          <p:cNvPr id="38915" name="Content Placeholder 2"/>
          <p:cNvSpPr>
            <a:spLocks noGrp="1"/>
          </p:cNvSpPr>
          <p:nvPr>
            <p:ph idx="1"/>
          </p:nvPr>
        </p:nvSpPr>
        <p:spPr/>
        <p:txBody>
          <a:bodyPr>
            <a:normAutofit/>
          </a:bodyPr>
          <a:lstStyle/>
          <a:p>
            <a:pPr lvl="1"/>
            <a:r>
              <a:rPr lang="en-US" sz="2400" dirty="0"/>
              <a:t>Approximately 8% prevalence</a:t>
            </a:r>
          </a:p>
          <a:p>
            <a:pPr lvl="1"/>
            <a:r>
              <a:rPr lang="en-US" sz="2400" dirty="0"/>
              <a:t>Difficult to treat sub-populations</a:t>
            </a:r>
          </a:p>
          <a:p>
            <a:pPr lvl="2"/>
            <a:r>
              <a:rPr lang="en-US" sz="2200" dirty="0"/>
              <a:t>Poor psychotropic medication adherence</a:t>
            </a:r>
          </a:p>
          <a:p>
            <a:pPr lvl="2"/>
            <a:r>
              <a:rPr lang="en-US" sz="2200" dirty="0"/>
              <a:t>Poor retention in HIV care</a:t>
            </a:r>
          </a:p>
          <a:p>
            <a:pPr lvl="2"/>
            <a:r>
              <a:rPr lang="en-US" sz="2200" dirty="0"/>
              <a:t>High rates of abandonment of ART</a:t>
            </a:r>
          </a:p>
          <a:p>
            <a:pPr lvl="2"/>
            <a:r>
              <a:rPr lang="en-US" sz="2200" dirty="0"/>
              <a:t>Non-adherence to ART can lead to increases in community viral load</a:t>
            </a:r>
          </a:p>
          <a:p>
            <a:pPr lvl="1"/>
            <a:r>
              <a:rPr lang="en-US" sz="2400" dirty="0"/>
              <a:t>Increased impulsivity and risk taking behaviors</a:t>
            </a:r>
          </a:p>
          <a:p>
            <a:pPr lvl="1"/>
            <a:r>
              <a:rPr lang="en-US" sz="2400" dirty="0"/>
              <a:t>Accompanied by substance abuse</a:t>
            </a:r>
          </a:p>
          <a:p>
            <a:pPr marL="0" lvl="0" indent="0" algn="r">
              <a:spcBef>
                <a:spcPts val="0"/>
              </a:spcBef>
              <a:buNone/>
            </a:pPr>
            <a:r>
              <a:rPr lang="es-PR" sz="1800" dirty="0"/>
              <a:t>de Sousa Gurgel et al, </a:t>
            </a:r>
            <a:r>
              <a:rPr lang="en-US" sz="1800" dirty="0"/>
              <a:t>AIDS Care 2013</a:t>
            </a:r>
          </a:p>
          <a:p>
            <a:pPr marL="0" lvl="0" indent="0" algn="r">
              <a:spcBef>
                <a:spcPts val="0"/>
              </a:spcBef>
              <a:buNone/>
            </a:pPr>
            <a:r>
              <a:rPr lang="es-PR" sz="1800" dirty="0"/>
              <a:t>Perretta et al, </a:t>
            </a:r>
            <a:r>
              <a:rPr lang="en-US" sz="1800" dirty="0"/>
              <a:t>J Affect Disord, 1998</a:t>
            </a:r>
          </a:p>
          <a:p>
            <a:pPr marL="0" lvl="0" indent="0" algn="r">
              <a:spcBef>
                <a:spcPts val="0"/>
              </a:spcBef>
              <a:buNone/>
            </a:pPr>
            <a:r>
              <a:rPr lang="en-US" sz="1800" dirty="0"/>
              <a:t>Casaletto et al, Int J Psychiatry Med, 2016</a:t>
            </a:r>
          </a:p>
          <a:p>
            <a:pPr lvl="1"/>
            <a:endParaRPr lang="en-US" dirty="0"/>
          </a:p>
        </p:txBody>
      </p:sp>
    </p:spTree>
    <p:extLst>
      <p:ext uri="{BB962C8B-B14F-4D97-AF65-F5344CB8AC3E}">
        <p14:creationId xmlns:p14="http://schemas.microsoft.com/office/powerpoint/2010/main" val="32115638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Bipolar Disorder: Treatment</a:t>
            </a:r>
          </a:p>
        </p:txBody>
      </p:sp>
      <p:sp>
        <p:nvSpPr>
          <p:cNvPr id="3" name="Content Placeholder 2"/>
          <p:cNvSpPr>
            <a:spLocks noGrp="1"/>
          </p:cNvSpPr>
          <p:nvPr>
            <p:ph idx="1"/>
          </p:nvPr>
        </p:nvSpPr>
        <p:spPr/>
        <p:txBody>
          <a:bodyPr>
            <a:normAutofit lnSpcReduction="10000"/>
          </a:bodyPr>
          <a:lstStyle/>
          <a:p>
            <a:r>
              <a:rPr lang="en-US" dirty="0"/>
              <a:t>Lithium</a:t>
            </a:r>
          </a:p>
          <a:p>
            <a:pPr lvl="1"/>
            <a:r>
              <a:rPr lang="en-US" sz="2200" dirty="0"/>
              <a:t>Poorly tolerated in organic manic syndromes and advanced HIV</a:t>
            </a:r>
          </a:p>
          <a:p>
            <a:pPr lvl="1"/>
            <a:r>
              <a:rPr lang="en-US" sz="2200" dirty="0"/>
              <a:t>No drug interactions with antiretrovirals and can be used safely in asymptomatic HIV</a:t>
            </a:r>
          </a:p>
          <a:p>
            <a:pPr marL="0" lvl="0" indent="0" algn="r">
              <a:buNone/>
            </a:pPr>
            <a:r>
              <a:rPr lang="en-US" sz="1800" dirty="0" err="1"/>
              <a:t>Cruess</a:t>
            </a:r>
            <a:r>
              <a:rPr lang="en-US" sz="1800" dirty="0"/>
              <a:t> et al, </a:t>
            </a:r>
            <a:r>
              <a:rPr lang="en-US" sz="1800" dirty="0" err="1"/>
              <a:t>Biol</a:t>
            </a:r>
            <a:r>
              <a:rPr lang="en-US" sz="1800" dirty="0"/>
              <a:t> Psychiatry, 2003</a:t>
            </a:r>
          </a:p>
          <a:p>
            <a:pPr marL="0" lvl="0" indent="0" algn="r">
              <a:buNone/>
            </a:pPr>
            <a:r>
              <a:rPr lang="en-US" sz="1800" dirty="0"/>
              <a:t>Halman et al, J Neuropsychiatry Clin Neurosci, 1993</a:t>
            </a:r>
          </a:p>
          <a:p>
            <a:r>
              <a:rPr lang="en-US" dirty="0"/>
              <a:t>Valproic Acid</a:t>
            </a:r>
          </a:p>
          <a:p>
            <a:pPr lvl="1"/>
            <a:r>
              <a:rPr lang="en-US" sz="2200" dirty="0"/>
              <a:t>Well tolerated in cases when lithium is not</a:t>
            </a:r>
          </a:p>
          <a:p>
            <a:pPr marL="457200" lvl="1" indent="0" algn="r">
              <a:buNone/>
            </a:pPr>
            <a:r>
              <a:rPr lang="en-US" sz="1800" dirty="0" err="1">
                <a:solidFill>
                  <a:srgbClr val="000000"/>
                </a:solidFill>
              </a:rPr>
              <a:t>Halman</a:t>
            </a:r>
            <a:r>
              <a:rPr lang="en-US" sz="1800" dirty="0">
                <a:solidFill>
                  <a:srgbClr val="000000"/>
                </a:solidFill>
              </a:rPr>
              <a:t> </a:t>
            </a:r>
            <a:r>
              <a:rPr lang="en-US" sz="1800" dirty="0"/>
              <a:t>et al, J Neuropsychiatry </a:t>
            </a:r>
            <a:r>
              <a:rPr lang="en-US" sz="1800" dirty="0" err="1"/>
              <a:t>Clin</a:t>
            </a:r>
            <a:r>
              <a:rPr lang="en-US" sz="1800" dirty="0"/>
              <a:t> </a:t>
            </a:r>
            <a:r>
              <a:rPr lang="en-US" sz="1800" dirty="0" err="1"/>
              <a:t>Neurosci</a:t>
            </a:r>
            <a:r>
              <a:rPr lang="en-US" sz="1800" dirty="0"/>
              <a:t>, 1993</a:t>
            </a:r>
          </a:p>
          <a:p>
            <a:r>
              <a:rPr lang="en-US" dirty="0"/>
              <a:t>Lamotrigine</a:t>
            </a:r>
          </a:p>
          <a:p>
            <a:pPr lvl="1"/>
            <a:r>
              <a:rPr lang="en-US" sz="2200" dirty="0"/>
              <a:t>No case reports, cohorts or trials</a:t>
            </a:r>
          </a:p>
          <a:p>
            <a:pPr lvl="1"/>
            <a:r>
              <a:rPr lang="en-US" sz="2200" dirty="0"/>
              <a:t>Well tolerated</a:t>
            </a:r>
          </a:p>
          <a:p>
            <a:r>
              <a:rPr lang="en-US" dirty="0"/>
              <a:t>Carbamazepine – contraindicated due to drug interactions</a:t>
            </a:r>
          </a:p>
        </p:txBody>
      </p:sp>
    </p:spTree>
    <p:extLst>
      <p:ext uri="{BB962C8B-B14F-4D97-AF65-F5344CB8AC3E}">
        <p14:creationId xmlns:p14="http://schemas.microsoft.com/office/powerpoint/2010/main" val="15919090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dirty="0"/>
              <a:t>Psychosis: Differential Diagnosis</a:t>
            </a:r>
          </a:p>
        </p:txBody>
      </p:sp>
      <p:sp>
        <p:nvSpPr>
          <p:cNvPr id="40963" name="Content Placeholder 2"/>
          <p:cNvSpPr>
            <a:spLocks noGrp="1"/>
          </p:cNvSpPr>
          <p:nvPr>
            <p:ph idx="1"/>
          </p:nvPr>
        </p:nvSpPr>
        <p:spPr/>
        <p:txBody>
          <a:bodyPr>
            <a:normAutofit/>
          </a:bodyPr>
          <a:lstStyle/>
          <a:p>
            <a:r>
              <a:rPr lang="en-US" dirty="0"/>
              <a:t>Differential diagnoses:</a:t>
            </a:r>
          </a:p>
          <a:p>
            <a:pPr lvl="1"/>
            <a:r>
              <a:rPr lang="en-US" sz="2200" dirty="0"/>
              <a:t>Delirium</a:t>
            </a:r>
          </a:p>
          <a:p>
            <a:pPr lvl="1"/>
            <a:r>
              <a:rPr lang="en-US" sz="2200" dirty="0"/>
              <a:t>HIV-associated dementia</a:t>
            </a:r>
          </a:p>
          <a:p>
            <a:pPr lvl="1"/>
            <a:r>
              <a:rPr lang="en-US" sz="2200" dirty="0"/>
              <a:t>Substance intoxication/withdrawal</a:t>
            </a:r>
          </a:p>
          <a:p>
            <a:pPr lvl="1"/>
            <a:r>
              <a:rPr lang="en-US" sz="2200" dirty="0"/>
              <a:t>CNS infection/tumor</a:t>
            </a:r>
          </a:p>
          <a:p>
            <a:pPr lvl="1"/>
            <a:r>
              <a:rPr lang="en-US" sz="2200" dirty="0"/>
              <a:t>Medication effects</a:t>
            </a:r>
          </a:p>
          <a:p>
            <a:pPr lvl="1"/>
            <a:r>
              <a:rPr lang="en-US" sz="2200" dirty="0"/>
              <a:t>Psychiatric disorder: Schizophrenia/schizoaffective disorder/depressive or bipolar disorder with psychosis</a:t>
            </a:r>
          </a:p>
          <a:p>
            <a:endParaRPr lang="en-US" dirty="0"/>
          </a:p>
        </p:txBody>
      </p:sp>
    </p:spTree>
    <p:extLst>
      <p:ext uri="{BB962C8B-B14F-4D97-AF65-F5344CB8AC3E}">
        <p14:creationId xmlns:p14="http://schemas.microsoft.com/office/powerpoint/2010/main" val="38594409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dirty="0"/>
              <a:t>Psychosis: Epidemiology</a:t>
            </a:r>
          </a:p>
        </p:txBody>
      </p:sp>
      <p:sp>
        <p:nvSpPr>
          <p:cNvPr id="40963" name="Content Placeholder 2"/>
          <p:cNvSpPr>
            <a:spLocks noGrp="1"/>
          </p:cNvSpPr>
          <p:nvPr>
            <p:ph idx="1"/>
          </p:nvPr>
        </p:nvSpPr>
        <p:spPr/>
        <p:txBody>
          <a:bodyPr>
            <a:normAutofit/>
          </a:bodyPr>
          <a:lstStyle/>
          <a:p>
            <a:r>
              <a:rPr lang="en-US" dirty="0"/>
              <a:t>Schizophrenia – prevalence estimated at 4% of people living with HIV/AIDS</a:t>
            </a:r>
          </a:p>
          <a:p>
            <a:r>
              <a:rPr lang="en-US" dirty="0"/>
              <a:t>Comorbid substance abuse is major driver in increased risk of HIV in patients with schizophrenia</a:t>
            </a:r>
          </a:p>
          <a:p>
            <a:pPr marL="0" indent="0" algn="r">
              <a:buNone/>
            </a:pPr>
            <a:r>
              <a:rPr lang="it-IT" sz="1800" dirty="0" err="1"/>
              <a:t>Hellerberg</a:t>
            </a:r>
            <a:r>
              <a:rPr lang="it-IT" sz="1800" dirty="0"/>
              <a:t> et al, Lancet HIV, 2015</a:t>
            </a:r>
            <a:endParaRPr lang="en-US" sz="1800" dirty="0"/>
          </a:p>
          <a:p>
            <a:pPr marL="0" indent="0" algn="r">
              <a:buNone/>
            </a:pPr>
            <a:r>
              <a:rPr lang="en-US" sz="1800" dirty="0"/>
              <a:t>Prince et al, Psychiatric </a:t>
            </a:r>
            <a:r>
              <a:rPr lang="en-US" sz="1800" dirty="0" err="1"/>
              <a:t>Serv</a:t>
            </a:r>
            <a:r>
              <a:rPr lang="en-US" sz="1800" dirty="0"/>
              <a:t>, 2012</a:t>
            </a:r>
          </a:p>
          <a:p>
            <a:endParaRPr lang="en-US" dirty="0"/>
          </a:p>
        </p:txBody>
      </p:sp>
    </p:spTree>
    <p:extLst>
      <p:ext uri="{BB962C8B-B14F-4D97-AF65-F5344CB8AC3E}">
        <p14:creationId xmlns:p14="http://schemas.microsoft.com/office/powerpoint/2010/main" val="551293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C00F0-7533-4A7B-BE7F-123609BEFEEE}"/>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B696CF03-D47F-48B3-B57C-10A54A0581CC}"/>
              </a:ext>
            </a:extLst>
          </p:cNvPr>
          <p:cNvSpPr>
            <a:spLocks noGrp="1"/>
          </p:cNvSpPr>
          <p:nvPr>
            <p:ph idx="1"/>
          </p:nvPr>
        </p:nvSpPr>
        <p:spPr/>
        <p:txBody>
          <a:bodyPr/>
          <a:lstStyle/>
          <a:p>
            <a:r>
              <a:rPr lang="en-US" dirty="0"/>
              <a:t>History, epidemiology and role of psychiatry</a:t>
            </a:r>
          </a:p>
          <a:p>
            <a:r>
              <a:rPr lang="en-US" dirty="0"/>
              <a:t>Psychosocial issues</a:t>
            </a:r>
          </a:p>
          <a:p>
            <a:r>
              <a:rPr lang="en-US" dirty="0"/>
              <a:t>Antiretroviral therapy: Neuropsychiatric side effects</a:t>
            </a:r>
          </a:p>
          <a:p>
            <a:r>
              <a:rPr lang="en-US" dirty="0"/>
              <a:t>Delirium</a:t>
            </a:r>
          </a:p>
          <a:p>
            <a:r>
              <a:rPr lang="en-US" dirty="0"/>
              <a:t>HIV-associated neurocognitive impairment</a:t>
            </a:r>
          </a:p>
          <a:p>
            <a:r>
              <a:rPr lang="en-US" dirty="0"/>
              <a:t>Psychiatric disorders and syndromes</a:t>
            </a:r>
          </a:p>
          <a:p>
            <a:r>
              <a:rPr lang="en-US" dirty="0"/>
              <a:t>Drug interactions</a:t>
            </a:r>
          </a:p>
          <a:p>
            <a:pPr lvl="1"/>
            <a:endParaRPr lang="en-US" dirty="0"/>
          </a:p>
          <a:p>
            <a:endParaRPr lang="en-US" dirty="0"/>
          </a:p>
        </p:txBody>
      </p:sp>
      <p:sp>
        <p:nvSpPr>
          <p:cNvPr id="4" name="Slide Number Placeholder 3">
            <a:extLst>
              <a:ext uri="{FF2B5EF4-FFF2-40B4-BE49-F238E27FC236}">
                <a16:creationId xmlns:a16="http://schemas.microsoft.com/office/drawing/2014/main" id="{7C9CF756-B8BB-4C97-A45C-2FBC0C4D7E8D}"/>
              </a:ext>
            </a:extLst>
          </p:cNvPr>
          <p:cNvSpPr>
            <a:spLocks noGrp="1"/>
          </p:cNvSpPr>
          <p:nvPr>
            <p:ph type="sldNum" sz="quarter" idx="12"/>
          </p:nvPr>
        </p:nvSpPr>
        <p:spPr/>
        <p:txBody>
          <a:bodyPr/>
          <a:lstStyle/>
          <a:p>
            <a:fld id="{68CDBAF2-F266-C14C-8ABF-54B90D837FA3}" type="slidenum">
              <a:rPr lang="en-US" smtClean="0"/>
              <a:pPr/>
              <a:t>4</a:t>
            </a:fld>
            <a:endParaRPr lang="en-US" dirty="0"/>
          </a:p>
        </p:txBody>
      </p:sp>
    </p:spTree>
    <p:extLst>
      <p:ext uri="{BB962C8B-B14F-4D97-AF65-F5344CB8AC3E}">
        <p14:creationId xmlns:p14="http://schemas.microsoft.com/office/powerpoint/2010/main" val="22268839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0C0AF-0572-4751-9ECE-0BB1C7378DA0}"/>
              </a:ext>
            </a:extLst>
          </p:cNvPr>
          <p:cNvSpPr>
            <a:spLocks noGrp="1"/>
          </p:cNvSpPr>
          <p:nvPr>
            <p:ph type="title"/>
          </p:nvPr>
        </p:nvSpPr>
        <p:spPr/>
        <p:txBody>
          <a:bodyPr/>
          <a:lstStyle/>
          <a:p>
            <a:r>
              <a:rPr lang="en-US" dirty="0"/>
              <a:t>Psychosis: Work-up</a:t>
            </a:r>
          </a:p>
        </p:txBody>
      </p:sp>
      <p:sp>
        <p:nvSpPr>
          <p:cNvPr id="3" name="Content Placeholder 2">
            <a:extLst>
              <a:ext uri="{FF2B5EF4-FFF2-40B4-BE49-F238E27FC236}">
                <a16:creationId xmlns:a16="http://schemas.microsoft.com/office/drawing/2014/main" id="{9F47DBFE-55BD-4987-9545-FEF4DB4D87B5}"/>
              </a:ext>
            </a:extLst>
          </p:cNvPr>
          <p:cNvSpPr>
            <a:spLocks noGrp="1"/>
          </p:cNvSpPr>
          <p:nvPr>
            <p:ph idx="1"/>
          </p:nvPr>
        </p:nvSpPr>
        <p:spPr/>
        <p:txBody>
          <a:bodyPr/>
          <a:lstStyle/>
          <a:p>
            <a:r>
              <a:rPr lang="en-US" dirty="0"/>
              <a:t>Work-up:</a:t>
            </a:r>
          </a:p>
          <a:p>
            <a:pPr lvl="1"/>
            <a:r>
              <a:rPr lang="en-US" sz="2200" dirty="0"/>
              <a:t>Personal and family psychiatric history</a:t>
            </a:r>
          </a:p>
          <a:p>
            <a:pPr lvl="1"/>
            <a:r>
              <a:rPr lang="en-US" sz="2200" dirty="0"/>
              <a:t>CD4 count and viral load</a:t>
            </a:r>
          </a:p>
          <a:p>
            <a:pPr lvl="1"/>
            <a:r>
              <a:rPr lang="en-US" sz="2200" dirty="0"/>
              <a:t>Urine toxicology screen</a:t>
            </a:r>
          </a:p>
          <a:p>
            <a:pPr lvl="1"/>
            <a:r>
              <a:rPr lang="en-US" sz="2200" dirty="0"/>
              <a:t>Medication review</a:t>
            </a:r>
          </a:p>
          <a:p>
            <a:pPr lvl="1"/>
            <a:r>
              <a:rPr lang="en-US" sz="2200" dirty="0"/>
              <a:t>Brain MRI</a:t>
            </a:r>
          </a:p>
          <a:p>
            <a:pPr lvl="1"/>
            <a:r>
              <a:rPr lang="en-US" sz="2200" dirty="0"/>
              <a:t>CSF, EEG, and neuropsychological testing if history is atypical (late onset, no family history, cognitive and neurologic problems are present)</a:t>
            </a:r>
          </a:p>
          <a:p>
            <a:endParaRPr lang="en-US" dirty="0"/>
          </a:p>
        </p:txBody>
      </p:sp>
      <p:sp>
        <p:nvSpPr>
          <p:cNvPr id="4" name="Slide Number Placeholder 3">
            <a:extLst>
              <a:ext uri="{FF2B5EF4-FFF2-40B4-BE49-F238E27FC236}">
                <a16:creationId xmlns:a16="http://schemas.microsoft.com/office/drawing/2014/main" id="{E490F248-3B44-43E5-ABAB-FB41A5716CA1}"/>
              </a:ext>
            </a:extLst>
          </p:cNvPr>
          <p:cNvSpPr>
            <a:spLocks noGrp="1"/>
          </p:cNvSpPr>
          <p:nvPr>
            <p:ph type="sldNum" sz="quarter" idx="12"/>
          </p:nvPr>
        </p:nvSpPr>
        <p:spPr/>
        <p:txBody>
          <a:bodyPr/>
          <a:lstStyle/>
          <a:p>
            <a:fld id="{68CDBAF2-F266-C14C-8ABF-54B90D837FA3}" type="slidenum">
              <a:rPr lang="en-US" smtClean="0"/>
              <a:pPr/>
              <a:t>40</a:t>
            </a:fld>
            <a:endParaRPr lang="en-US" dirty="0"/>
          </a:p>
        </p:txBody>
      </p:sp>
    </p:spTree>
    <p:extLst>
      <p:ext uri="{BB962C8B-B14F-4D97-AF65-F5344CB8AC3E}">
        <p14:creationId xmlns:p14="http://schemas.microsoft.com/office/powerpoint/2010/main" val="19802648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Psychosis: Treatment</a:t>
            </a:r>
          </a:p>
        </p:txBody>
      </p:sp>
      <p:sp>
        <p:nvSpPr>
          <p:cNvPr id="3" name="Content Placeholder 2"/>
          <p:cNvSpPr>
            <a:spLocks noGrp="1"/>
          </p:cNvSpPr>
          <p:nvPr>
            <p:ph idx="1"/>
          </p:nvPr>
        </p:nvSpPr>
        <p:spPr>
          <a:xfrm>
            <a:off x="609600" y="1417638"/>
            <a:ext cx="10972800" cy="4964112"/>
          </a:xfrm>
        </p:spPr>
        <p:txBody>
          <a:bodyPr>
            <a:normAutofit fontScale="55000" lnSpcReduction="20000"/>
          </a:bodyPr>
          <a:lstStyle/>
          <a:p>
            <a:r>
              <a:rPr lang="en-US" sz="3800" dirty="0"/>
              <a:t>No clinical trials for schizophrenia or bipolar disorder</a:t>
            </a:r>
          </a:p>
          <a:p>
            <a:r>
              <a:rPr lang="en-US" sz="3800" dirty="0"/>
              <a:t>Most first and second generation antipsychotics are tolerated</a:t>
            </a:r>
          </a:p>
          <a:p>
            <a:r>
              <a:rPr lang="en-US" sz="3800" dirty="0"/>
              <a:t>Long-acting injectables helpful for patients unable to adhere to medication regimens</a:t>
            </a:r>
          </a:p>
          <a:p>
            <a:pPr lvl="1"/>
            <a:r>
              <a:rPr lang="en-US" sz="3500" dirty="0"/>
              <a:t>Patients with advanced HIV are sensitive to neuroleptic-induced EPS (may be the result of basal ganglia damage caused by HIV infection)</a:t>
            </a:r>
          </a:p>
          <a:p>
            <a:pPr lvl="1"/>
            <a:r>
              <a:rPr lang="en-US" sz="3500" dirty="0"/>
              <a:t>Use low doses of high potency antipsychotics in patients with advanced HIV</a:t>
            </a:r>
          </a:p>
          <a:p>
            <a:pPr marL="398463" lvl="1" indent="0">
              <a:buNone/>
            </a:pPr>
            <a:endParaRPr lang="en-US" sz="3400" dirty="0"/>
          </a:p>
          <a:p>
            <a:r>
              <a:rPr lang="en-US" sz="3800" dirty="0"/>
              <a:t>Antipsychotics increase risk for metabolic syndrome, which patients with HIV are at increased risk due to HIV lipodystrophy syndrome and protease inhibitors</a:t>
            </a:r>
          </a:p>
          <a:p>
            <a:pPr lvl="1"/>
            <a:r>
              <a:rPr lang="en-US" sz="3500" dirty="0"/>
              <a:t>Regular monitoring for metabolic syndrome is recommended</a:t>
            </a:r>
          </a:p>
          <a:p>
            <a:endParaRPr lang="en-US" sz="3400" dirty="0"/>
          </a:p>
          <a:p>
            <a:r>
              <a:rPr lang="en-US" sz="3800" dirty="0"/>
              <a:t>Antipsychotics can prolong </a:t>
            </a:r>
            <a:r>
              <a:rPr lang="en-US" sz="3800" dirty="0" err="1"/>
              <a:t>Qtc</a:t>
            </a:r>
            <a:r>
              <a:rPr lang="en-US" sz="3800" dirty="0"/>
              <a:t> interval; certain protease inhibitors can prolong </a:t>
            </a:r>
            <a:r>
              <a:rPr lang="en-US" sz="3800" dirty="0" err="1"/>
              <a:t>Qtc</a:t>
            </a:r>
            <a:r>
              <a:rPr lang="en-US" sz="3800" dirty="0"/>
              <a:t> interval</a:t>
            </a:r>
          </a:p>
          <a:p>
            <a:pPr lvl="1"/>
            <a:r>
              <a:rPr lang="en-US" sz="3500" dirty="0"/>
              <a:t>Baseline ECG and ECG at regular intervals is recommended</a:t>
            </a:r>
            <a:endParaRPr lang="en-US" dirty="0"/>
          </a:p>
          <a:p>
            <a:pPr lvl="1"/>
            <a:endParaRPr lang="en-US" dirty="0"/>
          </a:p>
          <a:p>
            <a:pPr marL="457200" lvl="1" indent="0" algn="r">
              <a:buNone/>
            </a:pPr>
            <a:r>
              <a:rPr lang="en-US" sz="3300" dirty="0"/>
              <a:t>Hill and Kelly, Ann Pharmacotherapy, 2013</a:t>
            </a:r>
          </a:p>
          <a:p>
            <a:pPr marL="457200" lvl="1" indent="0" algn="r">
              <a:buNone/>
            </a:pPr>
            <a:r>
              <a:rPr lang="en-US" sz="3300" dirty="0"/>
              <a:t>Blank et al, Current HIV/AIDS Reports, 2013</a:t>
            </a:r>
          </a:p>
        </p:txBody>
      </p:sp>
    </p:spTree>
    <p:extLst>
      <p:ext uri="{BB962C8B-B14F-4D97-AF65-F5344CB8AC3E}">
        <p14:creationId xmlns:p14="http://schemas.microsoft.com/office/powerpoint/2010/main" val="5187944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dirty="0"/>
              <a:t>PTSD: Epidemiology</a:t>
            </a:r>
          </a:p>
        </p:txBody>
      </p:sp>
      <p:sp>
        <p:nvSpPr>
          <p:cNvPr id="43011" name="Content Placeholder 2"/>
          <p:cNvSpPr>
            <a:spLocks noGrp="1"/>
          </p:cNvSpPr>
          <p:nvPr>
            <p:ph idx="1"/>
          </p:nvPr>
        </p:nvSpPr>
        <p:spPr>
          <a:xfrm>
            <a:off x="609600" y="1600201"/>
            <a:ext cx="10972800" cy="4514849"/>
          </a:xfrm>
        </p:spPr>
        <p:txBody>
          <a:bodyPr>
            <a:normAutofit lnSpcReduction="10000"/>
          </a:bodyPr>
          <a:lstStyle/>
          <a:p>
            <a:r>
              <a:rPr lang="en-US" dirty="0"/>
              <a:t>35% – 64 % prevalence</a:t>
            </a:r>
          </a:p>
          <a:p>
            <a:pPr marL="0" indent="0" algn="r">
              <a:buNone/>
            </a:pPr>
            <a:r>
              <a:rPr lang="en-US" sz="1800" dirty="0" err="1"/>
              <a:t>Kimerling</a:t>
            </a:r>
            <a:r>
              <a:rPr lang="en-US" sz="1800" dirty="0"/>
              <a:t> et al, AIDS </a:t>
            </a:r>
            <a:r>
              <a:rPr lang="en-US" sz="1800" dirty="0" err="1"/>
              <a:t>Educ</a:t>
            </a:r>
            <a:r>
              <a:rPr lang="en-US" sz="1800" dirty="0"/>
              <a:t> Prev, 1999 </a:t>
            </a:r>
          </a:p>
          <a:p>
            <a:pPr marL="0" indent="0" algn="r">
              <a:buNone/>
            </a:pPr>
            <a:r>
              <a:rPr lang="en-US" sz="1800" dirty="0"/>
              <a:t>Safren et al, AIDS Patient Care STDs, 2003</a:t>
            </a:r>
          </a:p>
          <a:p>
            <a:pPr marL="0" indent="0" algn="r">
              <a:buNone/>
            </a:pPr>
            <a:endParaRPr lang="en-US" sz="1800" dirty="0"/>
          </a:p>
          <a:p>
            <a:r>
              <a:rPr lang="en-US" dirty="0"/>
              <a:t>Impact</a:t>
            </a:r>
          </a:p>
          <a:p>
            <a:pPr lvl="1"/>
            <a:r>
              <a:rPr lang="en-US" sz="2200" dirty="0"/>
              <a:t>Comorbid depression and substance use disorders</a:t>
            </a:r>
          </a:p>
          <a:p>
            <a:pPr lvl="1"/>
            <a:r>
              <a:rPr lang="en-US" sz="2200" dirty="0"/>
              <a:t>Adherence to ARVs</a:t>
            </a:r>
          </a:p>
          <a:p>
            <a:pPr lvl="1"/>
            <a:r>
              <a:rPr lang="en-US" sz="2200" dirty="0"/>
              <a:t>Immune functioning</a:t>
            </a:r>
          </a:p>
          <a:p>
            <a:pPr lvl="1"/>
            <a:r>
              <a:rPr lang="en-US" sz="2200" dirty="0"/>
              <a:t>High risk sexual behavior</a:t>
            </a:r>
          </a:p>
          <a:p>
            <a:pPr marL="0" indent="0" algn="r">
              <a:buNone/>
            </a:pPr>
            <a:endParaRPr lang="en-US" sz="1800" dirty="0"/>
          </a:p>
          <a:p>
            <a:pPr marL="398463" lvl="1" indent="0">
              <a:buNone/>
            </a:pPr>
            <a:endParaRPr lang="en-US" dirty="0"/>
          </a:p>
          <a:p>
            <a:pPr marL="0" indent="0" algn="r">
              <a:buNone/>
            </a:pPr>
            <a:r>
              <a:rPr lang="en-US" sz="1800" dirty="0"/>
              <a:t> </a:t>
            </a:r>
            <a:endParaRPr lang="en-US" dirty="0"/>
          </a:p>
        </p:txBody>
      </p:sp>
      <p:sp>
        <p:nvSpPr>
          <p:cNvPr id="43012" name="Slide Number Placeholder 3"/>
          <p:cNvSpPr>
            <a:spLocks noGrp="1"/>
          </p:cNvSpPr>
          <p:nvPr>
            <p:ph type="sldNum" sz="quarter" idx="12"/>
          </p:nvPr>
        </p:nvSpPr>
        <p:spPr>
          <a:noFill/>
        </p:spPr>
        <p:txBody>
          <a:bodyPr/>
          <a:lstStyle/>
          <a:p>
            <a:fld id="{9186C94F-F00B-431D-A904-B91CBB5EBDCC}" type="slidenum">
              <a:rPr lang="en-US"/>
              <a:pPr/>
              <a:t>42</a:t>
            </a:fld>
            <a:endParaRPr lang="en-US"/>
          </a:p>
        </p:txBody>
      </p:sp>
    </p:spTree>
    <p:extLst>
      <p:ext uri="{BB962C8B-B14F-4D97-AF65-F5344CB8AC3E}">
        <p14:creationId xmlns:p14="http://schemas.microsoft.com/office/powerpoint/2010/main" val="3464829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PTSD: Treatment</a:t>
            </a:r>
          </a:p>
        </p:txBody>
      </p:sp>
      <p:sp>
        <p:nvSpPr>
          <p:cNvPr id="3" name="Content Placeholder 2"/>
          <p:cNvSpPr>
            <a:spLocks noGrp="1"/>
          </p:cNvSpPr>
          <p:nvPr>
            <p:ph idx="1"/>
          </p:nvPr>
        </p:nvSpPr>
        <p:spPr/>
        <p:txBody>
          <a:bodyPr>
            <a:normAutofit/>
          </a:bodyPr>
          <a:lstStyle/>
          <a:p>
            <a:r>
              <a:rPr lang="en-US" dirty="0"/>
              <a:t>Psychotherapy:</a:t>
            </a:r>
          </a:p>
          <a:p>
            <a:pPr lvl="1"/>
            <a:r>
              <a:rPr lang="en-US" sz="2200" dirty="0"/>
              <a:t>Prolonged exposure (RCT) - effective</a:t>
            </a:r>
          </a:p>
          <a:p>
            <a:pPr marL="0" indent="0" algn="r">
              <a:buNone/>
            </a:pPr>
            <a:r>
              <a:rPr lang="en-US" sz="1800" dirty="0" err="1"/>
              <a:t>Pacella</a:t>
            </a:r>
            <a:r>
              <a:rPr lang="en-US" sz="1800" dirty="0"/>
              <a:t> et al, Current Psychiatry Rep, 2012</a:t>
            </a:r>
          </a:p>
          <a:p>
            <a:pPr lvl="1"/>
            <a:endParaRPr lang="en-US" dirty="0"/>
          </a:p>
          <a:p>
            <a:pPr lvl="1"/>
            <a:r>
              <a:rPr lang="en-US" sz="2200" dirty="0"/>
              <a:t>Coping skills group (Living in the face of trauma [LIFT]) – effective</a:t>
            </a:r>
          </a:p>
          <a:p>
            <a:pPr lvl="1"/>
            <a:endParaRPr lang="en-US" sz="2200" dirty="0"/>
          </a:p>
          <a:p>
            <a:pPr lvl="1"/>
            <a:r>
              <a:rPr lang="en-US" sz="2200" dirty="0"/>
              <a:t>Group psychotherapy for people with HIV who experienced sexual abuse</a:t>
            </a:r>
          </a:p>
          <a:p>
            <a:pPr marL="0" indent="0" algn="r">
              <a:buNone/>
            </a:pPr>
            <a:r>
              <a:rPr lang="en-US" sz="1800" dirty="0" err="1"/>
              <a:t>Sikkema</a:t>
            </a:r>
            <a:r>
              <a:rPr lang="en-US" sz="1800" dirty="0"/>
              <a:t> et al, AIDS </a:t>
            </a:r>
            <a:r>
              <a:rPr lang="en-US" sz="1800" dirty="0" err="1"/>
              <a:t>Beh</a:t>
            </a:r>
            <a:r>
              <a:rPr lang="en-US" sz="1800" dirty="0"/>
              <a:t>, 2004, 2007, J Consult Clin Psychol, 2013</a:t>
            </a:r>
          </a:p>
          <a:p>
            <a:pPr marL="0" indent="0" algn="r">
              <a:buNone/>
            </a:pPr>
            <a:endParaRPr lang="en-US" sz="1800" dirty="0"/>
          </a:p>
          <a:p>
            <a:endParaRPr lang="en-US" dirty="0"/>
          </a:p>
          <a:p>
            <a:endParaRPr lang="en-US" dirty="0"/>
          </a:p>
          <a:p>
            <a:pPr marL="0" indent="0">
              <a:buNone/>
            </a:pPr>
            <a:endParaRPr lang="en-US" dirty="0"/>
          </a:p>
          <a:p>
            <a:pPr marL="0" indent="0">
              <a:buNone/>
            </a:pPr>
            <a:endParaRPr lang="en-US" dirty="0"/>
          </a:p>
          <a:p>
            <a:pPr marL="0" indent="0" algn="r">
              <a:buNone/>
            </a:pPr>
            <a:endParaRPr lang="en-US" sz="1800" dirty="0"/>
          </a:p>
        </p:txBody>
      </p:sp>
    </p:spTree>
    <p:extLst>
      <p:ext uri="{BB962C8B-B14F-4D97-AF65-F5344CB8AC3E}">
        <p14:creationId xmlns:p14="http://schemas.microsoft.com/office/powerpoint/2010/main" val="32941160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Create a sense of safety in all interactions with staff</a:t>
            </a:r>
          </a:p>
          <a:p>
            <a:r>
              <a:rPr lang="en-US" dirty="0"/>
              <a:t>Screen for and identify trauma and </a:t>
            </a:r>
            <a:r>
              <a:rPr lang="en-US" dirty="0" err="1"/>
              <a:t>sequelae</a:t>
            </a:r>
            <a:r>
              <a:rPr lang="en-US" dirty="0"/>
              <a:t> </a:t>
            </a:r>
          </a:p>
          <a:p>
            <a:r>
              <a:rPr lang="en-US" dirty="0"/>
              <a:t>Educate about the relationship between trauma and HIV infection</a:t>
            </a:r>
          </a:p>
          <a:p>
            <a:r>
              <a:rPr lang="en-US" dirty="0"/>
              <a:t>Involve patient supports in treatment planning</a:t>
            </a:r>
          </a:p>
          <a:p>
            <a:r>
              <a:rPr lang="en-US" dirty="0"/>
              <a:t>Make referrals for trauma-specific treatment</a:t>
            </a:r>
          </a:p>
          <a:p>
            <a:r>
              <a:rPr lang="en-US" dirty="0"/>
              <a:t>Avoid restraints and seclusion in inpatient setting</a:t>
            </a:r>
          </a:p>
          <a:p>
            <a:pPr marL="0" indent="0" algn="r">
              <a:buNone/>
            </a:pPr>
            <a:r>
              <a:rPr lang="en-US" sz="1800" dirty="0" err="1"/>
              <a:t>Brezing</a:t>
            </a:r>
            <a:r>
              <a:rPr lang="en-US" sz="1800" dirty="0"/>
              <a:t> C et al, Psychosomatics, 2015 </a:t>
            </a:r>
          </a:p>
          <a:p>
            <a:pPr marL="0" indent="0">
              <a:buNone/>
            </a:pPr>
            <a:endParaRPr lang="en-US" dirty="0"/>
          </a:p>
        </p:txBody>
      </p:sp>
      <p:sp>
        <p:nvSpPr>
          <p:cNvPr id="4" name="Title 3"/>
          <p:cNvSpPr>
            <a:spLocks noGrp="1"/>
          </p:cNvSpPr>
          <p:nvPr>
            <p:ph type="title"/>
          </p:nvPr>
        </p:nvSpPr>
        <p:spPr/>
        <p:txBody>
          <a:bodyPr/>
          <a:lstStyle/>
          <a:p>
            <a:r>
              <a:rPr lang="en-US" dirty="0"/>
              <a:t>Trauma Informed Care</a:t>
            </a:r>
          </a:p>
        </p:txBody>
      </p:sp>
    </p:spTree>
    <p:extLst>
      <p:ext uri="{BB962C8B-B14F-4D97-AF65-F5344CB8AC3E}">
        <p14:creationId xmlns:p14="http://schemas.microsoft.com/office/powerpoint/2010/main" val="32834834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dirty="0"/>
              <a:t>Substance Use in HIV: Risk factor for HIV transmission</a:t>
            </a:r>
          </a:p>
        </p:txBody>
      </p:sp>
      <p:sp>
        <p:nvSpPr>
          <p:cNvPr id="45059" name="Content Placeholder 2"/>
          <p:cNvSpPr>
            <a:spLocks noGrp="1"/>
          </p:cNvSpPr>
          <p:nvPr>
            <p:ph idx="1"/>
          </p:nvPr>
        </p:nvSpPr>
        <p:spPr/>
        <p:txBody>
          <a:bodyPr/>
          <a:lstStyle/>
          <a:p>
            <a:r>
              <a:rPr lang="en-US" dirty="0"/>
              <a:t>Injection drug use is a significant cause of HIV transmission</a:t>
            </a:r>
          </a:p>
          <a:p>
            <a:r>
              <a:rPr lang="en-US" dirty="0"/>
              <a:t>Substance abuse impacts decision-making and thereby, transmission</a:t>
            </a:r>
          </a:p>
          <a:p>
            <a:r>
              <a:rPr lang="en-US" dirty="0"/>
              <a:t>Accounts for much of the rates of HIV in severely mentally ill</a:t>
            </a:r>
          </a:p>
        </p:txBody>
      </p:sp>
      <p:sp>
        <p:nvSpPr>
          <p:cNvPr id="45060" name="Slide Number Placeholder 3"/>
          <p:cNvSpPr>
            <a:spLocks noGrp="1"/>
          </p:cNvSpPr>
          <p:nvPr>
            <p:ph type="sldNum" sz="quarter" idx="12"/>
          </p:nvPr>
        </p:nvSpPr>
        <p:spPr>
          <a:noFill/>
        </p:spPr>
        <p:txBody>
          <a:bodyPr/>
          <a:lstStyle/>
          <a:p>
            <a:fld id="{B82DFDDE-B7A3-4A33-976B-04DFB2C1AEBD}" type="slidenum">
              <a:rPr lang="en-US"/>
              <a:pPr/>
              <a:t>45</a:t>
            </a:fld>
            <a:endParaRPr lang="en-US"/>
          </a:p>
        </p:txBody>
      </p:sp>
    </p:spTree>
    <p:extLst>
      <p:ext uri="{BB962C8B-B14F-4D97-AF65-F5344CB8AC3E}">
        <p14:creationId xmlns:p14="http://schemas.microsoft.com/office/powerpoint/2010/main" val="31302597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dirty="0"/>
              <a:t>Substance Use in HIV: Impact</a:t>
            </a:r>
          </a:p>
        </p:txBody>
      </p:sp>
      <p:sp>
        <p:nvSpPr>
          <p:cNvPr id="45059" name="Content Placeholder 2"/>
          <p:cNvSpPr>
            <a:spLocks noGrp="1"/>
          </p:cNvSpPr>
          <p:nvPr>
            <p:ph idx="1"/>
          </p:nvPr>
        </p:nvSpPr>
        <p:spPr/>
        <p:txBody>
          <a:bodyPr/>
          <a:lstStyle/>
          <a:p>
            <a:r>
              <a:rPr lang="en-US" dirty="0"/>
              <a:t>Risk factor for HAND</a:t>
            </a:r>
          </a:p>
          <a:p>
            <a:r>
              <a:rPr lang="en-US" dirty="0"/>
              <a:t>Negatively affects ART adherence</a:t>
            </a:r>
          </a:p>
          <a:p>
            <a:r>
              <a:rPr lang="en-US" dirty="0"/>
              <a:t>Can complicate management of pain syndromes in HIV (e.g., HIV neuropathy)</a:t>
            </a:r>
          </a:p>
          <a:p>
            <a:r>
              <a:rPr lang="en-US" dirty="0"/>
              <a:t>Can account for psychiatric symptoms </a:t>
            </a:r>
          </a:p>
          <a:p>
            <a:endParaRPr lang="en-US" dirty="0"/>
          </a:p>
          <a:p>
            <a:endParaRPr lang="en-US" dirty="0"/>
          </a:p>
        </p:txBody>
      </p:sp>
      <p:sp>
        <p:nvSpPr>
          <p:cNvPr id="45060" name="Slide Number Placeholder 3"/>
          <p:cNvSpPr>
            <a:spLocks noGrp="1"/>
          </p:cNvSpPr>
          <p:nvPr>
            <p:ph type="sldNum" sz="quarter" idx="12"/>
          </p:nvPr>
        </p:nvSpPr>
        <p:spPr>
          <a:noFill/>
        </p:spPr>
        <p:txBody>
          <a:bodyPr/>
          <a:lstStyle/>
          <a:p>
            <a:fld id="{B82DFDDE-B7A3-4A33-976B-04DFB2C1AEBD}" type="slidenum">
              <a:rPr lang="en-US"/>
              <a:pPr/>
              <a:t>46</a:t>
            </a:fld>
            <a:endParaRPr lang="en-US"/>
          </a:p>
        </p:txBody>
      </p:sp>
    </p:spTree>
    <p:extLst>
      <p:ext uri="{BB962C8B-B14F-4D97-AF65-F5344CB8AC3E}">
        <p14:creationId xmlns:p14="http://schemas.microsoft.com/office/powerpoint/2010/main" val="40869088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dirty="0"/>
              <a:t>Substance Use in HIV: Treatment</a:t>
            </a:r>
          </a:p>
        </p:txBody>
      </p:sp>
      <p:sp>
        <p:nvSpPr>
          <p:cNvPr id="45059" name="Content Placeholder 2"/>
          <p:cNvSpPr>
            <a:spLocks noGrp="1"/>
          </p:cNvSpPr>
          <p:nvPr>
            <p:ph idx="1"/>
          </p:nvPr>
        </p:nvSpPr>
        <p:spPr/>
        <p:txBody>
          <a:bodyPr/>
          <a:lstStyle/>
          <a:p>
            <a:r>
              <a:rPr lang="en-US" dirty="0"/>
              <a:t>Opioid substitution (methadone and buprenorphine reduce risk of transmission)</a:t>
            </a:r>
          </a:p>
        </p:txBody>
      </p:sp>
      <p:sp>
        <p:nvSpPr>
          <p:cNvPr id="45060" name="Slide Number Placeholder 3"/>
          <p:cNvSpPr>
            <a:spLocks noGrp="1"/>
          </p:cNvSpPr>
          <p:nvPr>
            <p:ph type="sldNum" sz="quarter" idx="12"/>
          </p:nvPr>
        </p:nvSpPr>
        <p:spPr>
          <a:noFill/>
        </p:spPr>
        <p:txBody>
          <a:bodyPr/>
          <a:lstStyle/>
          <a:p>
            <a:fld id="{B82DFDDE-B7A3-4A33-976B-04DFB2C1AEBD}" type="slidenum">
              <a:rPr lang="en-US"/>
              <a:pPr/>
              <a:t>47</a:t>
            </a:fld>
            <a:endParaRPr lang="en-US"/>
          </a:p>
        </p:txBody>
      </p:sp>
    </p:spTree>
    <p:extLst>
      <p:ext uri="{BB962C8B-B14F-4D97-AF65-F5344CB8AC3E}">
        <p14:creationId xmlns:p14="http://schemas.microsoft.com/office/powerpoint/2010/main" val="40869088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Drug Interactions</a:t>
            </a:r>
          </a:p>
        </p:txBody>
      </p:sp>
      <p:sp>
        <p:nvSpPr>
          <p:cNvPr id="3" name="Content Placeholder 2"/>
          <p:cNvSpPr>
            <a:spLocks noGrp="1"/>
          </p:cNvSpPr>
          <p:nvPr>
            <p:ph idx="1"/>
          </p:nvPr>
        </p:nvSpPr>
        <p:spPr/>
        <p:txBody>
          <a:bodyPr/>
          <a:lstStyle/>
          <a:p>
            <a:r>
              <a:rPr lang="en-US" dirty="0"/>
              <a:t>Drug-interactions can either lead to subtherapeutic levels of medications and decreasing effectiveness of medication</a:t>
            </a:r>
          </a:p>
          <a:p>
            <a:pPr marL="0" indent="0">
              <a:buNone/>
            </a:pPr>
            <a:endParaRPr lang="en-US" dirty="0"/>
          </a:p>
          <a:p>
            <a:pPr marL="0" indent="0" algn="ctr">
              <a:buNone/>
            </a:pPr>
            <a:r>
              <a:rPr lang="en-US" dirty="0"/>
              <a:t>OR</a:t>
            </a:r>
          </a:p>
          <a:p>
            <a:pPr marL="0" indent="0">
              <a:buNone/>
            </a:pPr>
            <a:endParaRPr lang="en-US" dirty="0"/>
          </a:p>
          <a:p>
            <a:r>
              <a:rPr lang="en-US" dirty="0" err="1"/>
              <a:t>Supratherapeutic</a:t>
            </a:r>
            <a:r>
              <a:rPr lang="en-US" dirty="0"/>
              <a:t> levels of medication and cause toxicity.</a:t>
            </a:r>
          </a:p>
          <a:p>
            <a:r>
              <a:rPr lang="en-US" dirty="0"/>
              <a:t>Generally, monitoring for ineffectiveness of a drug or for toxicity and modifying dose accordingly is suggested </a:t>
            </a:r>
          </a:p>
        </p:txBody>
      </p:sp>
      <p:sp>
        <p:nvSpPr>
          <p:cNvPr id="4" name="Slide Number Placeholder 3"/>
          <p:cNvSpPr>
            <a:spLocks noGrp="1"/>
          </p:cNvSpPr>
          <p:nvPr>
            <p:ph type="sldNum" sz="quarter" idx="12"/>
          </p:nvPr>
        </p:nvSpPr>
        <p:spPr/>
        <p:txBody>
          <a:bodyPr/>
          <a:lstStyle/>
          <a:p>
            <a:fld id="{68CDBAF2-F266-C14C-8ABF-54B90D837FA3}" type="slidenum">
              <a:rPr lang="en-US" smtClean="0"/>
              <a:pPr/>
              <a:t>48</a:t>
            </a:fld>
            <a:endParaRPr lang="en-US" dirty="0"/>
          </a:p>
        </p:txBody>
      </p:sp>
    </p:spTree>
    <p:extLst>
      <p:ext uri="{BB962C8B-B14F-4D97-AF65-F5344CB8AC3E}">
        <p14:creationId xmlns:p14="http://schemas.microsoft.com/office/powerpoint/2010/main" val="41752468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00A68-A730-4CF1-8A8F-274EB3D6AA15}"/>
              </a:ext>
            </a:extLst>
          </p:cNvPr>
          <p:cNvSpPr>
            <a:spLocks noGrp="1"/>
          </p:cNvSpPr>
          <p:nvPr>
            <p:ph type="title"/>
          </p:nvPr>
        </p:nvSpPr>
        <p:spPr/>
        <p:txBody>
          <a:bodyPr/>
          <a:lstStyle/>
          <a:p>
            <a:r>
              <a:rPr lang="en-US" dirty="0"/>
              <a:t>Drug interactions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70378796"/>
              </p:ext>
            </p:extLst>
          </p:nvPr>
        </p:nvGraphicFramePr>
        <p:xfrm>
          <a:off x="609600" y="1417638"/>
          <a:ext cx="10972800" cy="4028440"/>
        </p:xfrm>
        <a:graphic>
          <a:graphicData uri="http://schemas.openxmlformats.org/drawingml/2006/table">
            <a:tbl>
              <a:tblPr firstRow="1" bandRow="1">
                <a:tableStyleId>{5C22544A-7EE6-4342-B048-85BDC9FD1C3A}</a:tableStyleId>
              </a:tblPr>
              <a:tblGrid>
                <a:gridCol w="1107520">
                  <a:extLst>
                    <a:ext uri="{9D8B030D-6E8A-4147-A177-3AD203B41FA5}">
                      <a16:colId xmlns:a16="http://schemas.microsoft.com/office/drawing/2014/main" val="20000"/>
                    </a:ext>
                  </a:extLst>
                </a:gridCol>
                <a:gridCol w="1735007">
                  <a:extLst>
                    <a:ext uri="{9D8B030D-6E8A-4147-A177-3AD203B41FA5}">
                      <a16:colId xmlns:a16="http://schemas.microsoft.com/office/drawing/2014/main" val="20001"/>
                    </a:ext>
                  </a:extLst>
                </a:gridCol>
                <a:gridCol w="2969187">
                  <a:extLst>
                    <a:ext uri="{9D8B030D-6E8A-4147-A177-3AD203B41FA5}">
                      <a16:colId xmlns:a16="http://schemas.microsoft.com/office/drawing/2014/main" val="20002"/>
                    </a:ext>
                  </a:extLst>
                </a:gridCol>
                <a:gridCol w="5161086">
                  <a:extLst>
                    <a:ext uri="{9D8B030D-6E8A-4147-A177-3AD203B41FA5}">
                      <a16:colId xmlns:a16="http://schemas.microsoft.com/office/drawing/2014/main" val="20003"/>
                    </a:ext>
                  </a:extLst>
                </a:gridCol>
              </a:tblGrid>
              <a:tr h="370840">
                <a:tc>
                  <a:txBody>
                    <a:bodyPr/>
                    <a:lstStyle/>
                    <a:p>
                      <a:r>
                        <a:rPr lang="en-US" dirty="0"/>
                        <a:t>Class</a:t>
                      </a:r>
                    </a:p>
                  </a:txBody>
                  <a:tcPr/>
                </a:tc>
                <a:tc>
                  <a:txBody>
                    <a:bodyPr/>
                    <a:lstStyle/>
                    <a:p>
                      <a:r>
                        <a:rPr lang="en-US" dirty="0"/>
                        <a:t>Medication</a:t>
                      </a:r>
                    </a:p>
                  </a:txBody>
                  <a:tcPr/>
                </a:tc>
                <a:tc>
                  <a:txBody>
                    <a:bodyPr/>
                    <a:lstStyle/>
                    <a:p>
                      <a:r>
                        <a:rPr lang="en-US" dirty="0"/>
                        <a:t>Pharmacokinetics</a:t>
                      </a:r>
                    </a:p>
                  </a:txBody>
                  <a:tcPr/>
                </a:tc>
                <a:tc>
                  <a:txBody>
                    <a:bodyPr/>
                    <a:lstStyle/>
                    <a:p>
                      <a:r>
                        <a:rPr lang="en-US" dirty="0"/>
                        <a:t>Interaction</a:t>
                      </a:r>
                    </a:p>
                  </a:txBody>
                  <a:tcPr/>
                </a:tc>
                <a:extLst>
                  <a:ext uri="{0D108BD9-81ED-4DB2-BD59-A6C34878D82A}">
                    <a16:rowId xmlns:a16="http://schemas.microsoft.com/office/drawing/2014/main" val="10000"/>
                  </a:ext>
                </a:extLst>
              </a:tr>
              <a:tr h="370840">
                <a:tc>
                  <a:txBody>
                    <a:bodyPr/>
                    <a:lstStyle/>
                    <a:p>
                      <a:r>
                        <a:rPr lang="en-US" dirty="0"/>
                        <a:t>Protease inhibitors</a:t>
                      </a:r>
                    </a:p>
                  </a:txBody>
                  <a:tcPr/>
                </a:tc>
                <a:tc>
                  <a:txBody>
                    <a:bodyPr/>
                    <a:lstStyle/>
                    <a:p>
                      <a:r>
                        <a:rPr lang="en-US" sz="1800" kern="1200" dirty="0">
                          <a:solidFill>
                            <a:schemeClr val="dk1"/>
                          </a:solidFill>
                          <a:effectLst/>
                          <a:latin typeface="+mn-lt"/>
                          <a:ea typeface="+mn-ea"/>
                          <a:cs typeface="+mn-cs"/>
                        </a:rPr>
                        <a:t>Atazanavir</a:t>
                      </a:r>
                    </a:p>
                    <a:p>
                      <a:r>
                        <a:rPr lang="en-US" sz="1800" kern="1200" dirty="0" err="1">
                          <a:solidFill>
                            <a:schemeClr val="dk1"/>
                          </a:solidFill>
                          <a:effectLst/>
                          <a:latin typeface="+mn-lt"/>
                          <a:ea typeface="+mn-ea"/>
                          <a:cs typeface="+mn-cs"/>
                        </a:rPr>
                        <a:t>Darunavir</a:t>
                      </a:r>
                      <a:endParaRPr lang="en-US" sz="1800" kern="1200" dirty="0">
                        <a:solidFill>
                          <a:schemeClr val="dk1"/>
                        </a:solidFill>
                        <a:effectLst/>
                        <a:latin typeface="+mn-lt"/>
                        <a:ea typeface="+mn-ea"/>
                        <a:cs typeface="+mn-cs"/>
                      </a:endParaRPr>
                    </a:p>
                    <a:p>
                      <a:r>
                        <a:rPr lang="en-US" sz="1800" kern="1200" dirty="0" err="1">
                          <a:solidFill>
                            <a:schemeClr val="dk1"/>
                          </a:solidFill>
                          <a:effectLst/>
                          <a:latin typeface="+mn-lt"/>
                          <a:ea typeface="+mn-ea"/>
                          <a:cs typeface="+mn-cs"/>
                        </a:rPr>
                        <a:t>Fosempranavir</a:t>
                      </a:r>
                      <a:endParaRPr lang="en-US" sz="1800" kern="1200" dirty="0">
                        <a:solidFill>
                          <a:schemeClr val="dk1"/>
                        </a:solidFill>
                        <a:effectLst/>
                        <a:latin typeface="+mn-lt"/>
                        <a:ea typeface="+mn-ea"/>
                        <a:cs typeface="+mn-cs"/>
                      </a:endParaRPr>
                    </a:p>
                    <a:p>
                      <a:r>
                        <a:rPr lang="en-US" sz="1800" kern="1200" dirty="0" err="1">
                          <a:solidFill>
                            <a:schemeClr val="dk1"/>
                          </a:solidFill>
                          <a:effectLst/>
                          <a:latin typeface="+mn-lt"/>
                          <a:ea typeface="+mn-ea"/>
                          <a:cs typeface="+mn-cs"/>
                        </a:rPr>
                        <a:t>Indinavir</a:t>
                      </a:r>
                      <a:endParaRPr lang="en-US" sz="1800" kern="1200" dirty="0">
                        <a:solidFill>
                          <a:schemeClr val="dk1"/>
                        </a:solidFill>
                        <a:effectLst/>
                        <a:latin typeface="+mn-lt"/>
                        <a:ea typeface="+mn-ea"/>
                        <a:cs typeface="+mn-cs"/>
                      </a:endParaRPr>
                    </a:p>
                    <a:p>
                      <a:r>
                        <a:rPr lang="en-US" sz="1800" kern="1200" dirty="0" err="1">
                          <a:solidFill>
                            <a:schemeClr val="dk1"/>
                          </a:solidFill>
                          <a:effectLst/>
                          <a:latin typeface="+mn-lt"/>
                          <a:ea typeface="+mn-ea"/>
                          <a:cs typeface="+mn-cs"/>
                        </a:rPr>
                        <a:t>Lopinavir</a:t>
                      </a:r>
                      <a:r>
                        <a:rPr lang="en-US" sz="1800" kern="1200" dirty="0">
                          <a:solidFill>
                            <a:schemeClr val="dk1"/>
                          </a:solidFill>
                          <a:effectLst/>
                          <a:latin typeface="+mn-lt"/>
                          <a:ea typeface="+mn-ea"/>
                          <a:cs typeface="+mn-cs"/>
                        </a:rPr>
                        <a:t>/</a:t>
                      </a:r>
                    </a:p>
                    <a:p>
                      <a:r>
                        <a:rPr lang="en-US" sz="1800" kern="1200" dirty="0">
                          <a:solidFill>
                            <a:schemeClr val="dk1"/>
                          </a:solidFill>
                          <a:effectLst/>
                          <a:latin typeface="+mn-lt"/>
                          <a:ea typeface="+mn-ea"/>
                          <a:cs typeface="+mn-cs"/>
                        </a:rPr>
                        <a:t>Ritonavir</a:t>
                      </a:r>
                    </a:p>
                    <a:p>
                      <a:r>
                        <a:rPr lang="en-US" sz="1800" kern="1200" dirty="0" err="1">
                          <a:solidFill>
                            <a:schemeClr val="dk1"/>
                          </a:solidFill>
                          <a:effectLst/>
                          <a:latin typeface="+mn-lt"/>
                          <a:ea typeface="+mn-ea"/>
                          <a:cs typeface="+mn-cs"/>
                        </a:rPr>
                        <a:t>Nelfinavir</a:t>
                      </a:r>
                      <a:endParaRPr lang="en-US" sz="1800" kern="1200" dirty="0">
                        <a:solidFill>
                          <a:schemeClr val="dk1"/>
                        </a:solidFill>
                        <a:effectLst/>
                        <a:latin typeface="+mn-lt"/>
                        <a:ea typeface="+mn-ea"/>
                        <a:cs typeface="+mn-cs"/>
                      </a:endParaRPr>
                    </a:p>
                    <a:p>
                      <a:r>
                        <a:rPr lang="en-US" sz="1800" kern="1200" dirty="0" err="1">
                          <a:solidFill>
                            <a:schemeClr val="dk1"/>
                          </a:solidFill>
                          <a:effectLst/>
                          <a:latin typeface="+mn-lt"/>
                          <a:ea typeface="+mn-ea"/>
                          <a:cs typeface="+mn-cs"/>
                        </a:rPr>
                        <a:t>Saquinavir</a:t>
                      </a:r>
                      <a:endParaRPr lang="en-US" sz="1800" kern="1200" dirty="0">
                        <a:solidFill>
                          <a:schemeClr val="dk1"/>
                        </a:solidFill>
                        <a:effectLst/>
                        <a:latin typeface="+mn-lt"/>
                        <a:ea typeface="+mn-ea"/>
                        <a:cs typeface="+mn-cs"/>
                      </a:endParaRPr>
                    </a:p>
                    <a:p>
                      <a:r>
                        <a:rPr lang="en-US" sz="1800" kern="1200" dirty="0" err="1">
                          <a:solidFill>
                            <a:schemeClr val="dk1"/>
                          </a:solidFill>
                          <a:effectLst/>
                          <a:latin typeface="+mn-lt"/>
                          <a:ea typeface="+mn-ea"/>
                          <a:cs typeface="+mn-cs"/>
                        </a:rPr>
                        <a:t>Tipranavir</a:t>
                      </a:r>
                      <a:endParaRPr lang="en-US" sz="1800" kern="1200" dirty="0">
                        <a:solidFill>
                          <a:schemeClr val="dk1"/>
                        </a:solidFill>
                        <a:effectLst/>
                        <a:latin typeface="+mn-lt"/>
                        <a:ea typeface="+mn-ea"/>
                        <a:cs typeface="+mn-cs"/>
                      </a:endParaRPr>
                    </a:p>
                  </a:txBody>
                  <a:tcPr/>
                </a:tc>
                <a:tc>
                  <a:txBody>
                    <a:bodyPr/>
                    <a:lstStyle/>
                    <a:p>
                      <a:r>
                        <a:rPr lang="en-US" sz="1800" kern="1200" dirty="0">
                          <a:solidFill>
                            <a:schemeClr val="dk1"/>
                          </a:solidFill>
                          <a:effectLst/>
                          <a:latin typeface="+mn-lt"/>
                          <a:ea typeface="+mn-ea"/>
                          <a:cs typeface="+mn-cs"/>
                        </a:rPr>
                        <a:t>Metabolized by CYP3A4;</a:t>
                      </a:r>
                    </a:p>
                    <a:p>
                      <a:r>
                        <a:rPr lang="en-US" sz="1800" kern="1200" dirty="0">
                          <a:solidFill>
                            <a:schemeClr val="dk1"/>
                          </a:solidFill>
                          <a:effectLst/>
                          <a:latin typeface="+mn-lt"/>
                          <a:ea typeface="+mn-ea"/>
                          <a:cs typeface="+mn-cs"/>
                        </a:rPr>
                        <a:t> </a:t>
                      </a:r>
                    </a:p>
                    <a:p>
                      <a:r>
                        <a:rPr lang="en-US" sz="1800" kern="1200" dirty="0">
                          <a:solidFill>
                            <a:schemeClr val="dk1"/>
                          </a:solidFill>
                          <a:effectLst/>
                          <a:latin typeface="+mn-lt"/>
                          <a:ea typeface="+mn-ea"/>
                          <a:cs typeface="+mn-cs"/>
                        </a:rPr>
                        <a:t>Induce and inhibit CYP3A4 enzymes and P-glycoproteins</a:t>
                      </a:r>
                    </a:p>
                    <a:p>
                      <a:endParaRPr lang="en-US" dirty="0"/>
                    </a:p>
                  </a:txBody>
                  <a:tcPr/>
                </a:tc>
                <a:tc>
                  <a:txBody>
                    <a:bodyPr/>
                    <a:lstStyle/>
                    <a:p>
                      <a:r>
                        <a:rPr lang="en-US" sz="1800" kern="1200" dirty="0">
                          <a:solidFill>
                            <a:schemeClr val="dk1"/>
                          </a:solidFill>
                          <a:effectLst/>
                          <a:latin typeface="+mn-lt"/>
                          <a:ea typeface="+mn-ea"/>
                          <a:cs typeface="+mn-cs"/>
                        </a:rPr>
                        <a:t>Increase serum levels of antipsychotics dependent  on 3A4*,</a:t>
                      </a:r>
                    </a:p>
                    <a:p>
                      <a:r>
                        <a:rPr lang="en-US" sz="1800" kern="1200" dirty="0" err="1">
                          <a:solidFill>
                            <a:schemeClr val="dk1"/>
                          </a:solidFill>
                          <a:effectLst/>
                          <a:latin typeface="+mn-lt"/>
                          <a:ea typeface="+mn-ea"/>
                          <a:cs typeface="+mn-cs"/>
                        </a:rPr>
                        <a:t>triazalobenzodiazepines</a:t>
                      </a:r>
                      <a:r>
                        <a:rPr lang="en-US" sz="1800" kern="1200" dirty="0">
                          <a:solidFill>
                            <a:schemeClr val="dk1"/>
                          </a:solidFill>
                          <a:effectLst/>
                          <a:latin typeface="+mn-lt"/>
                          <a:ea typeface="+mn-ea"/>
                          <a:cs typeface="+mn-cs"/>
                        </a:rPr>
                        <a:t>**,</a:t>
                      </a:r>
                    </a:p>
                    <a:p>
                      <a:r>
                        <a:rPr lang="en-US" sz="1800" kern="1200" dirty="0">
                          <a:solidFill>
                            <a:schemeClr val="dk1"/>
                          </a:solidFill>
                          <a:effectLst/>
                          <a:latin typeface="+mn-lt"/>
                          <a:ea typeface="+mn-ea"/>
                          <a:cs typeface="+mn-cs"/>
                        </a:rPr>
                        <a:t>oral contraceptives,</a:t>
                      </a:r>
                    </a:p>
                    <a:p>
                      <a:r>
                        <a:rPr lang="en-US" sz="1800" kern="1200" dirty="0">
                          <a:solidFill>
                            <a:schemeClr val="dk1"/>
                          </a:solidFill>
                          <a:effectLst/>
                          <a:latin typeface="+mn-lt"/>
                          <a:ea typeface="+mn-ea"/>
                          <a:cs typeface="+mn-cs"/>
                        </a:rPr>
                        <a:t>St. John’s </a:t>
                      </a:r>
                      <a:r>
                        <a:rPr lang="en-US" sz="1800" kern="1200" dirty="0" err="1">
                          <a:solidFill>
                            <a:schemeClr val="dk1"/>
                          </a:solidFill>
                          <a:effectLst/>
                          <a:latin typeface="+mn-lt"/>
                          <a:ea typeface="+mn-ea"/>
                          <a:cs typeface="+mn-cs"/>
                        </a:rPr>
                        <a:t>Wort</a:t>
                      </a:r>
                      <a:r>
                        <a:rPr lang="en-US" sz="1800" kern="1200" dirty="0">
                          <a:solidFill>
                            <a:schemeClr val="dk1"/>
                          </a:solidFill>
                          <a:effectLst/>
                          <a:latin typeface="+mn-lt"/>
                          <a:ea typeface="+mn-ea"/>
                          <a:cs typeface="+mn-cs"/>
                        </a:rPr>
                        <a:t>,</a:t>
                      </a:r>
                    </a:p>
                    <a:p>
                      <a:r>
                        <a:rPr lang="en-US" sz="1800" kern="1200" dirty="0">
                          <a:solidFill>
                            <a:schemeClr val="dk1"/>
                          </a:solidFill>
                          <a:effectLst/>
                          <a:latin typeface="+mn-lt"/>
                          <a:ea typeface="+mn-ea"/>
                          <a:cs typeface="+mn-cs"/>
                        </a:rPr>
                        <a:t>methadone,</a:t>
                      </a:r>
                    </a:p>
                    <a:p>
                      <a:r>
                        <a:rPr lang="en-US" sz="1800" kern="1200" dirty="0">
                          <a:solidFill>
                            <a:schemeClr val="dk1"/>
                          </a:solidFill>
                          <a:effectLst/>
                          <a:latin typeface="+mn-lt"/>
                          <a:ea typeface="+mn-ea"/>
                          <a:cs typeface="+mn-cs"/>
                        </a:rPr>
                        <a:t>carbamazepine, </a:t>
                      </a:r>
                      <a:r>
                        <a:rPr lang="en-US" sz="1800" kern="1200" dirty="0" err="1">
                          <a:solidFill>
                            <a:schemeClr val="dk1"/>
                          </a:solidFill>
                          <a:effectLst/>
                          <a:latin typeface="+mn-lt"/>
                          <a:ea typeface="+mn-ea"/>
                          <a:cs typeface="+mn-cs"/>
                        </a:rPr>
                        <a:t>oxcarbazepine</a:t>
                      </a:r>
                      <a:r>
                        <a:rPr lang="en-US" sz="1800" kern="1200" dirty="0">
                          <a:solidFill>
                            <a:schemeClr val="dk1"/>
                          </a:solidFill>
                          <a:effectLst/>
                          <a:latin typeface="+mn-lt"/>
                          <a:ea typeface="+mn-ea"/>
                          <a:cs typeface="+mn-cs"/>
                        </a:rPr>
                        <a:t>,</a:t>
                      </a:r>
                    </a:p>
                    <a:p>
                      <a:r>
                        <a:rPr lang="en-US" sz="1800" kern="1200" dirty="0" err="1">
                          <a:solidFill>
                            <a:schemeClr val="dk1"/>
                          </a:solidFill>
                          <a:effectLst/>
                          <a:latin typeface="+mn-lt"/>
                          <a:ea typeface="+mn-ea"/>
                          <a:cs typeface="+mn-cs"/>
                        </a:rPr>
                        <a:t>buspirone</a:t>
                      </a:r>
                      <a:r>
                        <a:rPr lang="en-US" sz="1800" kern="1200" dirty="0">
                          <a:solidFill>
                            <a:schemeClr val="dk1"/>
                          </a:solidFill>
                          <a:effectLst/>
                          <a:latin typeface="+mn-lt"/>
                          <a:ea typeface="+mn-ea"/>
                          <a:cs typeface="+mn-cs"/>
                        </a:rPr>
                        <a:t>,</a:t>
                      </a:r>
                    </a:p>
                    <a:p>
                      <a:r>
                        <a:rPr lang="en-US" sz="1800" kern="1200" dirty="0" err="1">
                          <a:solidFill>
                            <a:schemeClr val="dk1"/>
                          </a:solidFill>
                          <a:effectLst/>
                          <a:latin typeface="+mn-lt"/>
                          <a:ea typeface="+mn-ea"/>
                          <a:cs typeface="+mn-cs"/>
                        </a:rPr>
                        <a:t>trazadone</a:t>
                      </a:r>
                      <a:r>
                        <a:rPr lang="en-US" sz="1800" kern="1200" dirty="0">
                          <a:solidFill>
                            <a:schemeClr val="dk1"/>
                          </a:solidFill>
                          <a:effectLst/>
                          <a:latin typeface="+mn-lt"/>
                          <a:ea typeface="+mn-ea"/>
                          <a:cs typeface="+mn-cs"/>
                        </a:rPr>
                        <a:t>,</a:t>
                      </a:r>
                    </a:p>
                    <a:p>
                      <a:r>
                        <a:rPr lang="en-US" sz="1800" kern="1200" dirty="0" err="1">
                          <a:solidFill>
                            <a:schemeClr val="dk1"/>
                          </a:solidFill>
                          <a:effectLst/>
                          <a:latin typeface="+mn-lt"/>
                          <a:ea typeface="+mn-ea"/>
                          <a:cs typeface="+mn-cs"/>
                        </a:rPr>
                        <a:t>vilazodone</a:t>
                      </a:r>
                      <a:r>
                        <a:rPr lang="en-US" sz="1800" kern="1200" dirty="0">
                          <a:solidFill>
                            <a:schemeClr val="dk1"/>
                          </a:solidFill>
                          <a:effectLst/>
                          <a:latin typeface="+mn-lt"/>
                          <a:ea typeface="+mn-ea"/>
                          <a:cs typeface="+mn-cs"/>
                        </a:rPr>
                        <a:t>,</a:t>
                      </a:r>
                    </a:p>
                    <a:p>
                      <a:r>
                        <a:rPr lang="en-US" sz="1800" kern="1200" dirty="0">
                          <a:solidFill>
                            <a:schemeClr val="dk1"/>
                          </a:solidFill>
                          <a:effectLst/>
                          <a:latin typeface="+mn-lt"/>
                          <a:ea typeface="+mn-ea"/>
                          <a:cs typeface="+mn-cs"/>
                        </a:rPr>
                        <a:t>hypnotics***,</a:t>
                      </a:r>
                    </a:p>
                    <a:p>
                      <a:r>
                        <a:rPr lang="en-US" sz="1800" kern="1200" dirty="0" err="1">
                          <a:solidFill>
                            <a:schemeClr val="dk1"/>
                          </a:solidFill>
                          <a:effectLst/>
                          <a:latin typeface="+mn-lt"/>
                          <a:ea typeface="+mn-ea"/>
                          <a:cs typeface="+mn-cs"/>
                        </a:rPr>
                        <a:t>suvorexant</a:t>
                      </a:r>
                      <a:endParaRPr lang="en-US" sz="1800" kern="1200" dirty="0">
                        <a:solidFill>
                          <a:schemeClr val="dk1"/>
                        </a:solidFill>
                        <a:effectLst/>
                        <a:latin typeface="+mn-lt"/>
                        <a:ea typeface="+mn-ea"/>
                        <a:cs typeface="+mn-cs"/>
                      </a:endParaRPr>
                    </a:p>
                    <a:p>
                      <a:r>
                        <a:rPr lang="en-US" sz="1800" kern="1200" dirty="0">
                          <a:solidFill>
                            <a:schemeClr val="dk1"/>
                          </a:solidFill>
                          <a:effectLst/>
                          <a:latin typeface="+mn-lt"/>
                          <a:ea typeface="+mn-ea"/>
                          <a:cs typeface="+mn-cs"/>
                        </a:rPr>
                        <a:t> “metabolized by”?</a:t>
                      </a:r>
                    </a:p>
                  </a:txBody>
                  <a:tcPr/>
                </a:tc>
                <a:extLst>
                  <a:ext uri="{0D108BD9-81ED-4DB2-BD59-A6C34878D82A}">
                    <a16:rowId xmlns:a16="http://schemas.microsoft.com/office/drawing/2014/main" val="10001"/>
                  </a:ext>
                </a:extLst>
              </a:tr>
            </a:tbl>
          </a:graphicData>
        </a:graphic>
      </p:graphicFrame>
      <p:sp>
        <p:nvSpPr>
          <p:cNvPr id="4" name="Slide Number Placeholder 3">
            <a:extLst>
              <a:ext uri="{FF2B5EF4-FFF2-40B4-BE49-F238E27FC236}">
                <a16:creationId xmlns:a16="http://schemas.microsoft.com/office/drawing/2014/main" id="{3C04257E-03E4-4AE6-9625-F55BD0A70F9F}"/>
              </a:ext>
            </a:extLst>
          </p:cNvPr>
          <p:cNvSpPr>
            <a:spLocks noGrp="1"/>
          </p:cNvSpPr>
          <p:nvPr>
            <p:ph type="sldNum" sz="quarter" idx="12"/>
          </p:nvPr>
        </p:nvSpPr>
        <p:spPr/>
        <p:txBody>
          <a:bodyPr/>
          <a:lstStyle/>
          <a:p>
            <a:fld id="{68CDBAF2-F266-C14C-8ABF-54B90D837FA3}" type="slidenum">
              <a:rPr lang="en-US" smtClean="0"/>
              <a:pPr/>
              <a:t>49</a:t>
            </a:fld>
            <a:endParaRPr lang="en-US" dirty="0"/>
          </a:p>
        </p:txBody>
      </p:sp>
      <p:sp>
        <p:nvSpPr>
          <p:cNvPr id="6" name="TextBox 5"/>
          <p:cNvSpPr txBox="1"/>
          <p:nvPr/>
        </p:nvSpPr>
        <p:spPr>
          <a:xfrm>
            <a:off x="609600" y="5628640"/>
            <a:ext cx="6052183" cy="923330"/>
          </a:xfrm>
          <a:prstGeom prst="rect">
            <a:avLst/>
          </a:prstGeom>
          <a:noFill/>
        </p:spPr>
        <p:txBody>
          <a:bodyPr wrap="none" rtlCol="0">
            <a:spAutoFit/>
          </a:bodyPr>
          <a:lstStyle/>
          <a:p>
            <a:r>
              <a:rPr lang="en-US" dirty="0"/>
              <a:t>* aripiprazole, </a:t>
            </a:r>
            <a:r>
              <a:rPr lang="en-US" dirty="0" err="1"/>
              <a:t>iloperidone</a:t>
            </a:r>
            <a:r>
              <a:rPr lang="en-US" dirty="0"/>
              <a:t>, </a:t>
            </a:r>
            <a:r>
              <a:rPr lang="en-US" dirty="0" err="1"/>
              <a:t>lurasidone</a:t>
            </a:r>
            <a:r>
              <a:rPr lang="en-US" dirty="0"/>
              <a:t>, quetiapine, ziprasidone</a:t>
            </a:r>
          </a:p>
          <a:p>
            <a:r>
              <a:rPr lang="en-US" dirty="0"/>
              <a:t>** alprazolam, midazolam, </a:t>
            </a:r>
            <a:r>
              <a:rPr lang="en-US" dirty="0" err="1"/>
              <a:t>triazolam</a:t>
            </a:r>
            <a:r>
              <a:rPr lang="en-US" dirty="0"/>
              <a:t> </a:t>
            </a:r>
          </a:p>
          <a:p>
            <a:r>
              <a:rPr lang="en-US" dirty="0"/>
              <a:t>*** </a:t>
            </a:r>
            <a:r>
              <a:rPr lang="en-US" dirty="0" err="1"/>
              <a:t>zaleplon</a:t>
            </a:r>
            <a:r>
              <a:rPr lang="en-US" dirty="0"/>
              <a:t>, zolpidem, </a:t>
            </a:r>
            <a:r>
              <a:rPr lang="en-US" dirty="0" err="1"/>
              <a:t>eszopiclone</a:t>
            </a:r>
            <a:r>
              <a:rPr lang="en-US" dirty="0"/>
              <a:t> </a:t>
            </a:r>
          </a:p>
        </p:txBody>
      </p:sp>
      <p:sp>
        <p:nvSpPr>
          <p:cNvPr id="3" name="TextBox 2"/>
          <p:cNvSpPr txBox="1"/>
          <p:nvPr/>
        </p:nvSpPr>
        <p:spPr>
          <a:xfrm>
            <a:off x="7078925" y="5659774"/>
            <a:ext cx="4221205" cy="923330"/>
          </a:xfrm>
          <a:prstGeom prst="rect">
            <a:avLst/>
          </a:prstGeom>
          <a:noFill/>
        </p:spPr>
        <p:txBody>
          <a:bodyPr wrap="square" rtlCol="0">
            <a:spAutoFit/>
          </a:bodyPr>
          <a:lstStyle/>
          <a:p>
            <a:r>
              <a:rPr lang="en-US" dirty="0"/>
              <a:t>FDA advisory that </a:t>
            </a:r>
            <a:r>
              <a:rPr lang="en-US" dirty="0" err="1"/>
              <a:t>Latuda</a:t>
            </a:r>
            <a:r>
              <a:rPr lang="en-US" dirty="0"/>
              <a:t> should not be administered with a strong CYP 3A4 inducer or inhibitor  </a:t>
            </a:r>
          </a:p>
        </p:txBody>
      </p:sp>
    </p:spTree>
    <p:extLst>
      <p:ext uri="{BB962C8B-B14F-4D97-AF65-F5344CB8AC3E}">
        <p14:creationId xmlns:p14="http://schemas.microsoft.com/office/powerpoint/2010/main" val="1947191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a:t>HIV Milestones</a:t>
            </a:r>
          </a:p>
        </p:txBody>
      </p:sp>
      <p:sp>
        <p:nvSpPr>
          <p:cNvPr id="6147" name="Content Placeholder 2"/>
          <p:cNvSpPr>
            <a:spLocks noGrp="1"/>
          </p:cNvSpPr>
          <p:nvPr>
            <p:ph idx="1"/>
          </p:nvPr>
        </p:nvSpPr>
        <p:spPr/>
        <p:txBody>
          <a:bodyPr/>
          <a:lstStyle/>
          <a:p>
            <a:r>
              <a:rPr lang="en-US" dirty="0"/>
              <a:t>Early 1980s – first cases</a:t>
            </a:r>
          </a:p>
          <a:p>
            <a:r>
              <a:rPr lang="en-US" dirty="0"/>
              <a:t>Mid 1980s – HIV test available</a:t>
            </a:r>
          </a:p>
          <a:p>
            <a:r>
              <a:rPr lang="en-US" dirty="0"/>
              <a:t>Late 1980s to early 1990s – minimal benefit from antiretroviral therapy</a:t>
            </a:r>
          </a:p>
          <a:p>
            <a:pPr lvl="1"/>
            <a:r>
              <a:rPr lang="en-US" dirty="0"/>
              <a:t>Time from AIDS diagnosis to death = 2 years</a:t>
            </a:r>
          </a:p>
          <a:p>
            <a:pPr lvl="1"/>
            <a:r>
              <a:rPr lang="en-US" dirty="0"/>
              <a:t>PCP prophylaxis reduces mortality</a:t>
            </a:r>
          </a:p>
          <a:p>
            <a:r>
              <a:rPr lang="en-US" dirty="0"/>
              <a:t>Mid 1990s – Highly Active Antiretroviral Therapy (HAART)</a:t>
            </a:r>
          </a:p>
          <a:p>
            <a:pPr lvl="1"/>
            <a:r>
              <a:rPr lang="en-US" dirty="0"/>
              <a:t>HIV/AIDS became a chronic illness</a:t>
            </a:r>
          </a:p>
        </p:txBody>
      </p:sp>
      <p:sp>
        <p:nvSpPr>
          <p:cNvPr id="6148" name="Slide Number Placeholder 3"/>
          <p:cNvSpPr>
            <a:spLocks noGrp="1"/>
          </p:cNvSpPr>
          <p:nvPr>
            <p:ph type="sldNum" sz="quarter" idx="12"/>
          </p:nvPr>
        </p:nvSpPr>
        <p:spPr>
          <a:noFill/>
        </p:spPr>
        <p:txBody>
          <a:bodyPr/>
          <a:lstStyle/>
          <a:p>
            <a:fld id="{FF10835C-6B6D-45B6-AF82-5B7978E6AEBA}" type="slidenum">
              <a:rPr lang="en-US"/>
              <a:pPr/>
              <a:t>5</a:t>
            </a:fld>
            <a:endParaRPr lang="en-US"/>
          </a:p>
        </p:txBody>
      </p:sp>
    </p:spTree>
    <p:extLst>
      <p:ext uri="{BB962C8B-B14F-4D97-AF65-F5344CB8AC3E}">
        <p14:creationId xmlns:p14="http://schemas.microsoft.com/office/powerpoint/2010/main" val="403229544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Drug Interactions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24213060"/>
              </p:ext>
            </p:extLst>
          </p:nvPr>
        </p:nvGraphicFramePr>
        <p:xfrm>
          <a:off x="609600" y="1424347"/>
          <a:ext cx="10972800" cy="3852587"/>
        </p:xfrm>
        <a:graphic>
          <a:graphicData uri="http://schemas.openxmlformats.org/drawingml/2006/table">
            <a:tbl>
              <a:tblPr firstRow="1" bandRow="1">
                <a:tableStyleId>{5C22544A-7EE6-4342-B048-85BDC9FD1C3A}</a:tableStyleId>
              </a:tblPr>
              <a:tblGrid>
                <a:gridCol w="1304273">
                  <a:extLst>
                    <a:ext uri="{9D8B030D-6E8A-4147-A177-3AD203B41FA5}">
                      <a16:colId xmlns:a16="http://schemas.microsoft.com/office/drawing/2014/main" val="20000"/>
                    </a:ext>
                  </a:extLst>
                </a:gridCol>
                <a:gridCol w="1448821">
                  <a:extLst>
                    <a:ext uri="{9D8B030D-6E8A-4147-A177-3AD203B41FA5}">
                      <a16:colId xmlns:a16="http://schemas.microsoft.com/office/drawing/2014/main" val="20001"/>
                    </a:ext>
                  </a:extLst>
                </a:gridCol>
                <a:gridCol w="2754546">
                  <a:extLst>
                    <a:ext uri="{9D8B030D-6E8A-4147-A177-3AD203B41FA5}">
                      <a16:colId xmlns:a16="http://schemas.microsoft.com/office/drawing/2014/main" val="20002"/>
                    </a:ext>
                  </a:extLst>
                </a:gridCol>
                <a:gridCol w="5465160">
                  <a:extLst>
                    <a:ext uri="{9D8B030D-6E8A-4147-A177-3AD203B41FA5}">
                      <a16:colId xmlns:a16="http://schemas.microsoft.com/office/drawing/2014/main" val="20003"/>
                    </a:ext>
                  </a:extLst>
                </a:gridCol>
              </a:tblGrid>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Class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Medication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Pharmacokinetics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Interaction</a:t>
                      </a:r>
                    </a:p>
                  </a:txBody>
                  <a:tcPr/>
                </a:tc>
                <a:extLst>
                  <a:ext uri="{0D108BD9-81ED-4DB2-BD59-A6C34878D82A}">
                    <a16:rowId xmlns:a16="http://schemas.microsoft.com/office/drawing/2014/main" val="10000"/>
                  </a:ext>
                </a:extLst>
              </a:tr>
              <a:tr h="348174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Protease inhibitors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Ritonavir</a:t>
                      </a:r>
                    </a:p>
                  </a:txBody>
                  <a:tcPr/>
                </a:tc>
                <a:tc>
                  <a:txBody>
                    <a:bodyPr/>
                    <a:lstStyle/>
                    <a:p>
                      <a:r>
                        <a:rPr lang="en-US" sz="1800" kern="1200" dirty="0">
                          <a:solidFill>
                            <a:schemeClr val="dk1"/>
                          </a:solidFill>
                          <a:effectLst/>
                          <a:latin typeface="+mn-lt"/>
                          <a:ea typeface="+mn-ea"/>
                          <a:cs typeface="+mn-cs"/>
                        </a:rPr>
                        <a:t>Metabolized by CYP3A4;</a:t>
                      </a:r>
                    </a:p>
                    <a:p>
                      <a:r>
                        <a:rPr lang="en-US" sz="1800" kern="1200" dirty="0">
                          <a:solidFill>
                            <a:schemeClr val="dk1"/>
                          </a:solidFill>
                          <a:effectLst/>
                          <a:latin typeface="+mn-lt"/>
                          <a:ea typeface="+mn-ea"/>
                          <a:cs typeface="+mn-cs"/>
                        </a:rPr>
                        <a:t> </a:t>
                      </a:r>
                    </a:p>
                    <a:p>
                      <a:r>
                        <a:rPr lang="en-US" sz="1800" kern="1200" dirty="0">
                          <a:solidFill>
                            <a:schemeClr val="dk1"/>
                          </a:solidFill>
                          <a:effectLst/>
                          <a:latin typeface="+mn-lt"/>
                          <a:ea typeface="+mn-ea"/>
                          <a:cs typeface="+mn-cs"/>
                        </a:rPr>
                        <a:t>Induce and inhibit CYP3A4 enzymes and P-glycoproteins</a:t>
                      </a:r>
                    </a:p>
                    <a:p>
                      <a:endParaRPr lang="en-US" dirty="0"/>
                    </a:p>
                    <a:p>
                      <a:r>
                        <a:rPr lang="en-US" sz="1800" kern="1200" dirty="0">
                          <a:solidFill>
                            <a:schemeClr val="dk1"/>
                          </a:solidFill>
                          <a:effectLst/>
                          <a:latin typeface="+mn-lt"/>
                          <a:ea typeface="+mn-ea"/>
                          <a:cs typeface="+mn-cs"/>
                        </a:rPr>
                        <a:t>Inhibits</a:t>
                      </a:r>
                      <a:r>
                        <a:rPr lang="en-US" sz="1800" kern="1200" baseline="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CYP 2D6 and 1A2</a:t>
                      </a:r>
                      <a:endParaRPr lang="en-US" dirty="0"/>
                    </a:p>
                  </a:txBody>
                  <a:tcPr/>
                </a:tc>
                <a:tc>
                  <a:txBody>
                    <a:bodyPr/>
                    <a:lstStyle/>
                    <a:p>
                      <a:r>
                        <a:rPr lang="en-US" sz="1800" kern="1200" dirty="0">
                          <a:solidFill>
                            <a:schemeClr val="dk1"/>
                          </a:solidFill>
                          <a:effectLst/>
                          <a:latin typeface="+mn-lt"/>
                          <a:ea typeface="+mn-ea"/>
                          <a:cs typeface="+mn-cs"/>
                        </a:rPr>
                        <a:t>Ritonavir is a dual inhibitor and inducer; may increase and then decrease levels of psychotropic drugs in previous table;</a:t>
                      </a:r>
                    </a:p>
                    <a:p>
                      <a:r>
                        <a:rPr lang="en-US" sz="1800" kern="1200" dirty="0">
                          <a:solidFill>
                            <a:schemeClr val="dk1"/>
                          </a:solidFill>
                          <a:effectLst/>
                          <a:latin typeface="+mn-lt"/>
                          <a:ea typeface="+mn-ea"/>
                          <a:cs typeface="+mn-cs"/>
                        </a:rPr>
                        <a:t> </a:t>
                      </a:r>
                    </a:p>
                    <a:p>
                      <a:r>
                        <a:rPr lang="en-US" sz="1800" kern="1200" dirty="0">
                          <a:solidFill>
                            <a:schemeClr val="dk1"/>
                          </a:solidFill>
                          <a:effectLst/>
                          <a:latin typeface="+mn-lt"/>
                          <a:ea typeface="+mn-ea"/>
                          <a:cs typeface="+mn-cs"/>
                        </a:rPr>
                        <a:t>Ritonavir also leads to increased levels of fluoxetine, paroxetine, tricyclic antidepressants, aripiprazole, </a:t>
                      </a:r>
                      <a:r>
                        <a:rPr lang="en-US" sz="1800" kern="1200" dirty="0" err="1">
                          <a:solidFill>
                            <a:schemeClr val="dk1"/>
                          </a:solidFill>
                          <a:effectLst/>
                          <a:latin typeface="+mn-lt"/>
                          <a:ea typeface="+mn-ea"/>
                          <a:cs typeface="+mn-cs"/>
                        </a:rPr>
                        <a:t>asenapine</a:t>
                      </a:r>
                      <a:r>
                        <a:rPr lang="en-US" sz="1800" kern="1200" dirty="0">
                          <a:solidFill>
                            <a:schemeClr val="dk1"/>
                          </a:solidFill>
                          <a:effectLst/>
                          <a:latin typeface="+mn-lt"/>
                          <a:ea typeface="+mn-ea"/>
                          <a:cs typeface="+mn-cs"/>
                        </a:rPr>
                        <a:t>, risperidone, clozapine, </a:t>
                      </a:r>
                      <a:r>
                        <a:rPr lang="en-US" sz="1800" kern="1200" dirty="0" err="1">
                          <a:solidFill>
                            <a:schemeClr val="dk1"/>
                          </a:solidFill>
                          <a:effectLst/>
                          <a:latin typeface="+mn-lt"/>
                          <a:ea typeface="+mn-ea"/>
                          <a:cs typeface="+mn-cs"/>
                        </a:rPr>
                        <a:t>iloperidone</a:t>
                      </a:r>
                      <a:endParaRPr lang="en-US" sz="1800" kern="1200" dirty="0">
                        <a:solidFill>
                          <a:schemeClr val="dk1"/>
                        </a:solidFill>
                        <a:effectLst/>
                        <a:latin typeface="+mn-lt"/>
                        <a:ea typeface="+mn-ea"/>
                        <a:cs typeface="+mn-cs"/>
                      </a:endParaRPr>
                    </a:p>
                    <a:p>
                      <a:r>
                        <a:rPr lang="en-US" sz="1800" kern="1200" dirty="0">
                          <a:solidFill>
                            <a:schemeClr val="dk1"/>
                          </a:solidFill>
                          <a:effectLst/>
                          <a:latin typeface="+mn-lt"/>
                          <a:ea typeface="+mn-ea"/>
                          <a:cs typeface="+mn-cs"/>
                        </a:rPr>
                        <a:t> </a:t>
                      </a:r>
                    </a:p>
                    <a:p>
                      <a:r>
                        <a:rPr lang="en-US" sz="1800" kern="1200" dirty="0">
                          <a:solidFill>
                            <a:schemeClr val="dk1"/>
                          </a:solidFill>
                          <a:effectLst/>
                          <a:latin typeface="+mn-lt"/>
                          <a:ea typeface="+mn-ea"/>
                          <a:cs typeface="+mn-cs"/>
                        </a:rPr>
                        <a:t>Fluoxetine and paroxetine lead to increased levels of ritonavir</a:t>
                      </a:r>
                    </a:p>
                    <a:p>
                      <a:r>
                        <a:rPr lang="en-US" sz="1800" kern="1200" dirty="0">
                          <a:solidFill>
                            <a:schemeClr val="dk1"/>
                          </a:solidFill>
                          <a:effectLst/>
                          <a:latin typeface="+mn-lt"/>
                          <a:ea typeface="+mn-ea"/>
                          <a:cs typeface="+mn-cs"/>
                        </a:rPr>
                        <a:t> </a:t>
                      </a:r>
                    </a:p>
                    <a:p>
                      <a:r>
                        <a:rPr lang="en-US" sz="1800" kern="1200" dirty="0">
                          <a:solidFill>
                            <a:schemeClr val="dk1"/>
                          </a:solidFill>
                          <a:effectLst/>
                          <a:latin typeface="+mn-lt"/>
                          <a:ea typeface="+mn-ea"/>
                          <a:cs typeface="+mn-cs"/>
                        </a:rPr>
                        <a:t>Ritonavir reduces olanzapine level</a:t>
                      </a:r>
                      <a:endParaRPr lang="en-US" dirty="0"/>
                    </a:p>
                  </a:txBody>
                  <a:tcPr/>
                </a:tc>
                <a:extLst>
                  <a:ext uri="{0D108BD9-81ED-4DB2-BD59-A6C34878D82A}">
                    <a16:rowId xmlns:a16="http://schemas.microsoft.com/office/drawing/2014/main" val="10001"/>
                  </a:ext>
                </a:extLst>
              </a:tr>
            </a:tbl>
          </a:graphicData>
        </a:graphic>
      </p:graphicFrame>
      <p:sp>
        <p:nvSpPr>
          <p:cNvPr id="4" name="Slide Number Placeholder 3"/>
          <p:cNvSpPr>
            <a:spLocks noGrp="1"/>
          </p:cNvSpPr>
          <p:nvPr>
            <p:ph type="sldNum" sz="quarter" idx="12"/>
          </p:nvPr>
        </p:nvSpPr>
        <p:spPr/>
        <p:txBody>
          <a:bodyPr/>
          <a:lstStyle/>
          <a:p>
            <a:fld id="{68CDBAF2-F266-C14C-8ABF-54B90D837FA3}" type="slidenum">
              <a:rPr lang="en-US" smtClean="0"/>
              <a:pPr/>
              <a:t>50</a:t>
            </a:fld>
            <a:endParaRPr lang="en-US" dirty="0"/>
          </a:p>
        </p:txBody>
      </p:sp>
    </p:spTree>
    <p:extLst>
      <p:ext uri="{BB962C8B-B14F-4D97-AF65-F5344CB8AC3E}">
        <p14:creationId xmlns:p14="http://schemas.microsoft.com/office/powerpoint/2010/main" val="36084213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Drug interactions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80101356"/>
              </p:ext>
            </p:extLst>
          </p:nvPr>
        </p:nvGraphicFramePr>
        <p:xfrm>
          <a:off x="609600" y="1600200"/>
          <a:ext cx="10972800" cy="466852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gridCol w="2743200">
                  <a:extLst>
                    <a:ext uri="{9D8B030D-6E8A-4147-A177-3AD203B41FA5}">
                      <a16:colId xmlns:a16="http://schemas.microsoft.com/office/drawing/2014/main" val="20003"/>
                    </a:ext>
                  </a:extLst>
                </a:gridCol>
              </a:tblGrid>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Class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Medication</a:t>
                      </a:r>
                    </a:p>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Pharmacokinetics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Interaction</a:t>
                      </a:r>
                    </a:p>
                    <a:p>
                      <a:endParaRPr lang="en-US" dirty="0"/>
                    </a:p>
                  </a:txBody>
                  <a:tcPr/>
                </a:tc>
                <a:extLst>
                  <a:ext uri="{0D108BD9-81ED-4DB2-BD59-A6C34878D82A}">
                    <a16:rowId xmlns:a16="http://schemas.microsoft.com/office/drawing/2014/main" val="10000"/>
                  </a:ext>
                </a:extLst>
              </a:tr>
              <a:tr h="370840">
                <a:tc>
                  <a:txBody>
                    <a:bodyPr/>
                    <a:lstStyle/>
                    <a:p>
                      <a:r>
                        <a:rPr lang="en-US" dirty="0"/>
                        <a:t>Nucleoside</a:t>
                      </a:r>
                      <a:r>
                        <a:rPr lang="en-US" baseline="0" dirty="0"/>
                        <a:t> reverse transcriptase inhibitors</a:t>
                      </a:r>
                      <a:endParaRPr lang="en-US" dirty="0"/>
                    </a:p>
                  </a:txBody>
                  <a:tcPr/>
                </a:tc>
                <a:tc>
                  <a:txBody>
                    <a:bodyPr/>
                    <a:lstStyle/>
                    <a:p>
                      <a:r>
                        <a:rPr lang="en-US" sz="1800" kern="1200" dirty="0" err="1">
                          <a:solidFill>
                            <a:schemeClr val="dk1"/>
                          </a:solidFill>
                          <a:effectLst/>
                          <a:latin typeface="+mn-lt"/>
                          <a:ea typeface="+mn-ea"/>
                          <a:cs typeface="+mn-cs"/>
                        </a:rPr>
                        <a:t>Didanosine</a:t>
                      </a:r>
                      <a:endParaRPr lang="en-US" sz="1800" kern="1200" dirty="0">
                        <a:solidFill>
                          <a:schemeClr val="dk1"/>
                        </a:solidFill>
                        <a:effectLst/>
                        <a:latin typeface="+mn-lt"/>
                        <a:ea typeface="+mn-ea"/>
                        <a:cs typeface="+mn-cs"/>
                      </a:endParaRPr>
                    </a:p>
                    <a:p>
                      <a:endParaRPr lang="en-US" sz="1800" kern="1200" dirty="0">
                        <a:solidFill>
                          <a:schemeClr val="dk1"/>
                        </a:solidFill>
                        <a:effectLst/>
                        <a:latin typeface="+mn-lt"/>
                        <a:ea typeface="+mn-ea"/>
                        <a:cs typeface="+mn-cs"/>
                      </a:endParaRPr>
                    </a:p>
                    <a:p>
                      <a:endParaRPr lang="en-US" sz="1800" kern="1200" dirty="0">
                        <a:solidFill>
                          <a:schemeClr val="dk1"/>
                        </a:solidFill>
                        <a:effectLst/>
                        <a:latin typeface="+mn-lt"/>
                        <a:ea typeface="+mn-ea"/>
                        <a:cs typeface="+mn-cs"/>
                      </a:endParaRPr>
                    </a:p>
                    <a:p>
                      <a:endParaRPr lang="en-US" sz="1800" kern="1200" dirty="0">
                        <a:solidFill>
                          <a:schemeClr val="dk1"/>
                        </a:solidFill>
                        <a:effectLst/>
                        <a:latin typeface="+mn-lt"/>
                        <a:ea typeface="+mn-ea"/>
                        <a:cs typeface="+mn-cs"/>
                      </a:endParaRPr>
                    </a:p>
                    <a:p>
                      <a:r>
                        <a:rPr lang="en-US" sz="1800" kern="1200" dirty="0" err="1">
                          <a:solidFill>
                            <a:schemeClr val="dk1"/>
                          </a:solidFill>
                          <a:effectLst/>
                          <a:latin typeface="+mn-lt"/>
                          <a:ea typeface="+mn-ea"/>
                          <a:cs typeface="+mn-cs"/>
                        </a:rPr>
                        <a:t>Stavudine</a:t>
                      </a:r>
                      <a:r>
                        <a:rPr lang="en-US" sz="1800" kern="1200" dirty="0">
                          <a:solidFill>
                            <a:schemeClr val="dk1"/>
                          </a:solidFill>
                          <a:effectLst/>
                          <a:latin typeface="+mn-lt"/>
                          <a:ea typeface="+mn-ea"/>
                          <a:cs typeface="+mn-cs"/>
                        </a:rPr>
                        <a:t>  </a:t>
                      </a:r>
                    </a:p>
                    <a:p>
                      <a:endParaRPr lang="en-US" sz="1800" kern="1200" dirty="0">
                        <a:solidFill>
                          <a:schemeClr val="dk1"/>
                        </a:solidFill>
                        <a:effectLst/>
                        <a:latin typeface="+mn-lt"/>
                        <a:ea typeface="+mn-ea"/>
                        <a:cs typeface="+mn-cs"/>
                      </a:endParaRPr>
                    </a:p>
                    <a:p>
                      <a:endParaRPr lang="en-US" sz="1800" kern="1200" dirty="0">
                        <a:solidFill>
                          <a:schemeClr val="dk1"/>
                        </a:solidFill>
                        <a:effectLst/>
                        <a:latin typeface="+mn-lt"/>
                        <a:ea typeface="+mn-ea"/>
                        <a:cs typeface="+mn-cs"/>
                      </a:endParaRPr>
                    </a:p>
                    <a:p>
                      <a:endParaRPr lang="en-US" sz="1800" kern="1200" dirty="0">
                        <a:solidFill>
                          <a:schemeClr val="dk1"/>
                        </a:solidFill>
                        <a:effectLst/>
                        <a:latin typeface="+mn-lt"/>
                        <a:ea typeface="+mn-ea"/>
                        <a:cs typeface="+mn-cs"/>
                      </a:endParaRPr>
                    </a:p>
                    <a:p>
                      <a:r>
                        <a:rPr lang="en-US" sz="1800" kern="1200" dirty="0">
                          <a:solidFill>
                            <a:schemeClr val="dk1"/>
                          </a:solidFill>
                          <a:effectLst/>
                          <a:latin typeface="+mn-lt"/>
                          <a:ea typeface="+mn-ea"/>
                          <a:cs typeface="+mn-cs"/>
                        </a:rPr>
                        <a:t>Zidovudine</a:t>
                      </a:r>
                      <a:r>
                        <a:rPr lang="en-US" dirty="0">
                          <a:effectLst/>
                        </a:rPr>
                        <a:t> </a:t>
                      </a:r>
                      <a:endParaRPr lang="en-US" dirty="0"/>
                    </a:p>
                  </a:txBody>
                  <a:tcPr/>
                </a:tc>
                <a:tc>
                  <a:txBody>
                    <a:bodyPr/>
                    <a:lstStyle/>
                    <a:p>
                      <a:r>
                        <a:rPr lang="en-US" sz="1800" kern="1200" dirty="0">
                          <a:solidFill>
                            <a:schemeClr val="dk1"/>
                          </a:solidFill>
                          <a:effectLst/>
                          <a:latin typeface="+mn-lt"/>
                          <a:ea typeface="+mn-ea"/>
                          <a:cs typeface="+mn-cs"/>
                        </a:rPr>
                        <a:t>Metabolized by purine nucleoside </a:t>
                      </a:r>
                      <a:r>
                        <a:rPr lang="en-US" sz="1800" kern="1200" dirty="0" err="1">
                          <a:solidFill>
                            <a:schemeClr val="dk1"/>
                          </a:solidFill>
                          <a:effectLst/>
                          <a:latin typeface="+mn-lt"/>
                          <a:ea typeface="+mn-ea"/>
                          <a:cs typeface="+mn-cs"/>
                        </a:rPr>
                        <a:t>phosphorylase</a:t>
                      </a:r>
                      <a:endParaRPr lang="en-US" sz="1800" kern="1200" dirty="0">
                        <a:solidFill>
                          <a:schemeClr val="dk1"/>
                        </a:solidFill>
                        <a:effectLst/>
                        <a:latin typeface="+mn-lt"/>
                        <a:ea typeface="+mn-ea"/>
                        <a:cs typeface="+mn-cs"/>
                      </a:endParaRPr>
                    </a:p>
                    <a:p>
                      <a:endParaRPr lang="en-US" sz="1800" kern="1200" dirty="0">
                        <a:solidFill>
                          <a:schemeClr val="dk1"/>
                        </a:solidFill>
                        <a:effectLst/>
                        <a:latin typeface="+mn-lt"/>
                        <a:ea typeface="+mn-ea"/>
                        <a:cs typeface="+mn-cs"/>
                      </a:endParaRPr>
                    </a:p>
                    <a:p>
                      <a:endParaRPr lang="en-US" sz="1800" kern="1200" dirty="0">
                        <a:solidFill>
                          <a:schemeClr val="dk1"/>
                        </a:solidFill>
                        <a:effectLst/>
                        <a:latin typeface="+mn-lt"/>
                        <a:ea typeface="+mn-ea"/>
                        <a:cs typeface="+mn-cs"/>
                      </a:endParaRPr>
                    </a:p>
                    <a:p>
                      <a:r>
                        <a:rPr lang="en-US" sz="1800" kern="1200" dirty="0">
                          <a:solidFill>
                            <a:schemeClr val="dk1"/>
                          </a:solidFill>
                          <a:effectLst/>
                          <a:latin typeface="+mn-lt"/>
                          <a:ea typeface="+mn-ea"/>
                          <a:cs typeface="+mn-cs"/>
                        </a:rPr>
                        <a:t>Unknown</a:t>
                      </a:r>
                    </a:p>
                    <a:p>
                      <a:endParaRPr lang="en-US" sz="1800" kern="1200" dirty="0">
                        <a:solidFill>
                          <a:schemeClr val="dk1"/>
                        </a:solidFill>
                        <a:effectLst/>
                        <a:latin typeface="+mn-lt"/>
                        <a:ea typeface="+mn-ea"/>
                        <a:cs typeface="+mn-cs"/>
                      </a:endParaRPr>
                    </a:p>
                    <a:p>
                      <a:endParaRPr lang="en-US" sz="1800" kern="1200" dirty="0">
                        <a:solidFill>
                          <a:schemeClr val="dk1"/>
                        </a:solidFill>
                        <a:effectLst/>
                        <a:latin typeface="+mn-lt"/>
                        <a:ea typeface="+mn-ea"/>
                        <a:cs typeface="+mn-cs"/>
                      </a:endParaRPr>
                    </a:p>
                    <a:p>
                      <a:endParaRPr lang="en-US" sz="1800" kern="1200" dirty="0">
                        <a:solidFill>
                          <a:schemeClr val="dk1"/>
                        </a:solidFill>
                        <a:effectLst/>
                        <a:latin typeface="+mn-lt"/>
                        <a:ea typeface="+mn-ea"/>
                        <a:cs typeface="+mn-cs"/>
                      </a:endParaRPr>
                    </a:p>
                    <a:p>
                      <a:r>
                        <a:rPr lang="en-US" sz="1800" kern="1200" dirty="0">
                          <a:solidFill>
                            <a:schemeClr val="dk1"/>
                          </a:solidFill>
                          <a:effectLst/>
                          <a:latin typeface="+mn-lt"/>
                          <a:ea typeface="+mn-ea"/>
                          <a:cs typeface="+mn-cs"/>
                        </a:rPr>
                        <a:t>Metabolized by UGT2B7, CYPB5</a:t>
                      </a:r>
                      <a:r>
                        <a:rPr lang="en-US" dirty="0">
                          <a:effectLst/>
                        </a:rPr>
                        <a:t> </a:t>
                      </a:r>
                      <a:endParaRPr lang="en-US" dirty="0"/>
                    </a:p>
                  </a:txBody>
                  <a:tcPr/>
                </a:tc>
                <a:tc>
                  <a:txBody>
                    <a:bodyPr/>
                    <a:lstStyle/>
                    <a:p>
                      <a:r>
                        <a:rPr lang="en-US" sz="1800" kern="1200" dirty="0">
                          <a:solidFill>
                            <a:schemeClr val="dk1"/>
                          </a:solidFill>
                          <a:effectLst/>
                          <a:latin typeface="+mn-lt"/>
                          <a:ea typeface="+mn-ea"/>
                          <a:cs typeface="+mn-cs"/>
                        </a:rPr>
                        <a:t>Methadone decreases </a:t>
                      </a:r>
                      <a:r>
                        <a:rPr lang="en-US" sz="1800" kern="1200" dirty="0" err="1">
                          <a:solidFill>
                            <a:schemeClr val="dk1"/>
                          </a:solidFill>
                          <a:effectLst/>
                          <a:latin typeface="+mn-lt"/>
                          <a:ea typeface="+mn-ea"/>
                          <a:cs typeface="+mn-cs"/>
                        </a:rPr>
                        <a:t>didanosine</a:t>
                      </a:r>
                      <a:r>
                        <a:rPr lang="en-US" sz="1800" kern="1200" dirty="0">
                          <a:solidFill>
                            <a:schemeClr val="dk1"/>
                          </a:solidFill>
                          <a:effectLst/>
                          <a:latin typeface="+mn-lt"/>
                          <a:ea typeface="+mn-ea"/>
                          <a:cs typeface="+mn-cs"/>
                        </a:rPr>
                        <a:t> levels due to decreased bioavailability</a:t>
                      </a:r>
                    </a:p>
                    <a:p>
                      <a:endParaRPr lang="en-US" sz="1800" kern="1200" dirty="0">
                        <a:solidFill>
                          <a:schemeClr val="dk1"/>
                        </a:solidFill>
                        <a:effectLst/>
                        <a:latin typeface="+mn-lt"/>
                        <a:ea typeface="+mn-ea"/>
                        <a:cs typeface="+mn-cs"/>
                      </a:endParaRPr>
                    </a:p>
                    <a:p>
                      <a:r>
                        <a:rPr lang="en-US" sz="1800" kern="1200" dirty="0">
                          <a:solidFill>
                            <a:schemeClr val="dk1"/>
                          </a:solidFill>
                          <a:effectLst/>
                          <a:latin typeface="+mn-lt"/>
                          <a:ea typeface="+mn-ea"/>
                          <a:cs typeface="+mn-cs"/>
                        </a:rPr>
                        <a:t>Methadone decreases </a:t>
                      </a:r>
                      <a:r>
                        <a:rPr lang="en-US" sz="1800" kern="1200" dirty="0" err="1">
                          <a:solidFill>
                            <a:schemeClr val="dk1"/>
                          </a:solidFill>
                          <a:effectLst/>
                          <a:latin typeface="+mn-lt"/>
                          <a:ea typeface="+mn-ea"/>
                          <a:cs typeface="+mn-cs"/>
                        </a:rPr>
                        <a:t>stavudine</a:t>
                      </a:r>
                      <a:r>
                        <a:rPr lang="en-US" sz="1800" kern="1200" dirty="0">
                          <a:solidFill>
                            <a:schemeClr val="dk1"/>
                          </a:solidFill>
                          <a:effectLst/>
                          <a:latin typeface="+mn-lt"/>
                          <a:ea typeface="+mn-ea"/>
                          <a:cs typeface="+mn-cs"/>
                        </a:rPr>
                        <a:t> levels due to decreased bioavailability</a:t>
                      </a:r>
                      <a:r>
                        <a:rPr lang="en-US" dirty="0">
                          <a:effectLst/>
                        </a:rPr>
                        <a:t> </a:t>
                      </a:r>
                    </a:p>
                    <a:p>
                      <a:endParaRPr lang="en-US" dirty="0">
                        <a:effectLst/>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Methadone increases zidovudine levels</a:t>
                      </a:r>
                      <a:endParaRPr lang="en-US" dirty="0"/>
                    </a:p>
                    <a:p>
                      <a:endParaRPr lang="en-US" dirty="0"/>
                    </a:p>
                    <a:p>
                      <a:r>
                        <a:rPr lang="en-US" sz="1800" kern="1200" dirty="0">
                          <a:solidFill>
                            <a:schemeClr val="dk1"/>
                          </a:solidFill>
                          <a:effectLst/>
                          <a:latin typeface="+mn-lt"/>
                          <a:ea typeface="+mn-ea"/>
                          <a:cs typeface="+mn-cs"/>
                        </a:rPr>
                        <a:t>Valproic increases zidovudine levels</a:t>
                      </a:r>
                      <a:r>
                        <a:rPr lang="en-US" dirty="0">
                          <a:effectLst/>
                        </a:rPr>
                        <a:t> </a:t>
                      </a:r>
                      <a:endParaRPr lang="en-US" dirty="0"/>
                    </a:p>
                  </a:txBody>
                  <a:tcPr/>
                </a:tc>
                <a:extLst>
                  <a:ext uri="{0D108BD9-81ED-4DB2-BD59-A6C34878D82A}">
                    <a16:rowId xmlns:a16="http://schemas.microsoft.com/office/drawing/2014/main" val="10001"/>
                  </a:ext>
                </a:extLst>
              </a:tr>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68CDBAF2-F266-C14C-8ABF-54B90D837FA3}" type="slidenum">
              <a:rPr lang="en-US" smtClean="0"/>
              <a:pPr/>
              <a:t>51</a:t>
            </a:fld>
            <a:endParaRPr lang="en-US" dirty="0"/>
          </a:p>
        </p:txBody>
      </p:sp>
    </p:spTree>
    <p:extLst>
      <p:ext uri="{BB962C8B-B14F-4D97-AF65-F5344CB8AC3E}">
        <p14:creationId xmlns:p14="http://schemas.microsoft.com/office/powerpoint/2010/main" val="26405597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Drug Interactions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57054777"/>
              </p:ext>
            </p:extLst>
          </p:nvPr>
        </p:nvGraphicFramePr>
        <p:xfrm>
          <a:off x="609600" y="1153758"/>
          <a:ext cx="10972800" cy="457200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1566034">
                  <a:extLst>
                    <a:ext uri="{9D8B030D-6E8A-4147-A177-3AD203B41FA5}">
                      <a16:colId xmlns:a16="http://schemas.microsoft.com/office/drawing/2014/main" val="20001"/>
                    </a:ext>
                  </a:extLst>
                </a:gridCol>
                <a:gridCol w="2593567">
                  <a:extLst>
                    <a:ext uri="{9D8B030D-6E8A-4147-A177-3AD203B41FA5}">
                      <a16:colId xmlns:a16="http://schemas.microsoft.com/office/drawing/2014/main" val="20002"/>
                    </a:ext>
                  </a:extLst>
                </a:gridCol>
                <a:gridCol w="4069999">
                  <a:extLst>
                    <a:ext uri="{9D8B030D-6E8A-4147-A177-3AD203B41FA5}">
                      <a16:colId xmlns:a16="http://schemas.microsoft.com/office/drawing/2014/main" val="20003"/>
                    </a:ext>
                  </a:extLst>
                </a:gridCol>
              </a:tblGrid>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Class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Medication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Pharmacokinetics</a:t>
                      </a:r>
                    </a:p>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Interaction</a:t>
                      </a:r>
                    </a:p>
                  </a:txBody>
                  <a:tcPr/>
                </a:tc>
                <a:extLst>
                  <a:ext uri="{0D108BD9-81ED-4DB2-BD59-A6C34878D82A}">
                    <a16:rowId xmlns:a16="http://schemas.microsoft.com/office/drawing/2014/main" val="10000"/>
                  </a:ext>
                </a:extLst>
              </a:tr>
              <a:tr h="370840">
                <a:tc>
                  <a:txBody>
                    <a:bodyPr/>
                    <a:lstStyle/>
                    <a:p>
                      <a:r>
                        <a:rPr lang="en-US" sz="1800" kern="1200" dirty="0">
                          <a:solidFill>
                            <a:schemeClr val="dk1"/>
                          </a:solidFill>
                          <a:effectLst/>
                          <a:latin typeface="+mn-lt"/>
                          <a:ea typeface="+mn-ea"/>
                          <a:cs typeface="+mn-cs"/>
                        </a:rPr>
                        <a:t>Non-Nucleoside Reverse Transcriptase Inhibitors </a:t>
                      </a:r>
                      <a:endParaRPr lang="en-US" dirty="0"/>
                    </a:p>
                  </a:txBody>
                  <a:tcPr/>
                </a:tc>
                <a:tc>
                  <a:txBody>
                    <a:bodyPr/>
                    <a:lstStyle/>
                    <a:p>
                      <a:r>
                        <a:rPr lang="en-US" sz="1800" kern="1200" dirty="0" err="1">
                          <a:solidFill>
                            <a:schemeClr val="dk1"/>
                          </a:solidFill>
                          <a:effectLst/>
                          <a:latin typeface="+mn-lt"/>
                          <a:ea typeface="+mn-ea"/>
                          <a:cs typeface="+mn-cs"/>
                        </a:rPr>
                        <a:t>Delaviridine</a:t>
                      </a:r>
                      <a:endParaRPr lang="en-US" sz="1800" kern="1200" dirty="0">
                        <a:solidFill>
                          <a:schemeClr val="dk1"/>
                        </a:solidFill>
                        <a:effectLst/>
                        <a:latin typeface="+mn-lt"/>
                        <a:ea typeface="+mn-ea"/>
                        <a:cs typeface="+mn-cs"/>
                      </a:endParaRPr>
                    </a:p>
                    <a:p>
                      <a:r>
                        <a:rPr lang="en-US" sz="1800" kern="1200" dirty="0" err="1">
                          <a:solidFill>
                            <a:schemeClr val="dk1"/>
                          </a:solidFill>
                          <a:effectLst/>
                          <a:latin typeface="+mn-lt"/>
                          <a:ea typeface="+mn-ea"/>
                          <a:cs typeface="+mn-cs"/>
                        </a:rPr>
                        <a:t>Etravirine</a:t>
                      </a:r>
                      <a:endParaRPr lang="en-US" dirty="0"/>
                    </a:p>
                  </a:txBody>
                  <a:tcPr/>
                </a:tc>
                <a:tc>
                  <a:txBody>
                    <a:bodyPr/>
                    <a:lstStyle/>
                    <a:p>
                      <a:r>
                        <a:rPr lang="en-US" sz="1800" kern="1200" dirty="0">
                          <a:solidFill>
                            <a:schemeClr val="dk1"/>
                          </a:solidFill>
                          <a:effectLst/>
                          <a:latin typeface="+mn-lt"/>
                          <a:ea typeface="+mn-ea"/>
                          <a:cs typeface="+mn-cs"/>
                        </a:rPr>
                        <a:t>Metabolized by CYP 3A4, 2D6, 2C9, 2C19</a:t>
                      </a:r>
                    </a:p>
                    <a:p>
                      <a:r>
                        <a:rPr lang="en-US" sz="1800" kern="1200" dirty="0">
                          <a:solidFill>
                            <a:schemeClr val="dk1"/>
                          </a:solidFill>
                          <a:effectLst/>
                          <a:latin typeface="+mn-lt"/>
                          <a:ea typeface="+mn-ea"/>
                          <a:cs typeface="+mn-cs"/>
                        </a:rPr>
                        <a:t> </a:t>
                      </a:r>
                    </a:p>
                    <a:p>
                      <a:r>
                        <a:rPr lang="en-US" sz="1800" kern="1200" dirty="0">
                          <a:solidFill>
                            <a:schemeClr val="dk1"/>
                          </a:solidFill>
                          <a:effectLst/>
                          <a:latin typeface="+mn-lt"/>
                          <a:ea typeface="+mn-ea"/>
                          <a:cs typeface="+mn-cs"/>
                        </a:rPr>
                        <a:t>Inhibit CYP 3A4, 2D6, 2C9, 2C19</a:t>
                      </a:r>
                      <a:r>
                        <a:rPr lang="en-US" dirty="0">
                          <a:effectLst/>
                        </a:rPr>
                        <a:t> </a:t>
                      </a:r>
                    </a:p>
                    <a:p>
                      <a:endParaRPr lang="en-US" dirty="0">
                        <a:effectLst/>
                      </a:endParaRPr>
                    </a:p>
                    <a:p>
                      <a:r>
                        <a:rPr lang="en-US" dirty="0" err="1">
                          <a:effectLst/>
                        </a:rPr>
                        <a:t>Etravirine</a:t>
                      </a:r>
                      <a:r>
                        <a:rPr lang="en-US" dirty="0">
                          <a:effectLst/>
                        </a:rPr>
                        <a:t> also</a:t>
                      </a:r>
                      <a:r>
                        <a:rPr lang="en-US" baseline="0" dirty="0">
                          <a:effectLst/>
                        </a:rPr>
                        <a:t> i</a:t>
                      </a:r>
                      <a:r>
                        <a:rPr lang="en-US" sz="1800" kern="1200" dirty="0">
                          <a:solidFill>
                            <a:schemeClr val="dk1"/>
                          </a:solidFill>
                          <a:effectLst/>
                          <a:latin typeface="+mn-lt"/>
                          <a:ea typeface="+mn-ea"/>
                          <a:cs typeface="+mn-cs"/>
                        </a:rPr>
                        <a:t>nduces CYP3A4</a:t>
                      </a:r>
                      <a:r>
                        <a:rPr lang="en-US" dirty="0">
                          <a:effectLst/>
                        </a:rPr>
                        <a:t> </a:t>
                      </a:r>
                      <a:endParaRPr lang="en-US" dirty="0"/>
                    </a:p>
                  </a:txBody>
                  <a:tcPr/>
                </a:tc>
                <a:tc>
                  <a:txBody>
                    <a:bodyPr/>
                    <a:lstStyle/>
                    <a:p>
                      <a:r>
                        <a:rPr lang="en-US" sz="1800" kern="1200" dirty="0">
                          <a:solidFill>
                            <a:schemeClr val="dk1"/>
                          </a:solidFill>
                          <a:effectLst/>
                          <a:latin typeface="+mn-lt"/>
                          <a:ea typeface="+mn-ea"/>
                          <a:cs typeface="+mn-cs"/>
                        </a:rPr>
                        <a:t>Increases levels of antipsychotics dependent on 3A4*, </a:t>
                      </a:r>
                      <a:r>
                        <a:rPr lang="en-US" sz="1800" kern="1200" dirty="0" err="1">
                          <a:solidFill>
                            <a:schemeClr val="dk1"/>
                          </a:solidFill>
                          <a:effectLst/>
                          <a:latin typeface="+mn-lt"/>
                          <a:ea typeface="+mn-ea"/>
                          <a:cs typeface="+mn-cs"/>
                        </a:rPr>
                        <a:t>triazalobenzodiazepines</a:t>
                      </a:r>
                      <a:r>
                        <a:rPr lang="en-US" sz="1800" kern="1200" dirty="0">
                          <a:solidFill>
                            <a:schemeClr val="dk1"/>
                          </a:solidFill>
                          <a:effectLst/>
                          <a:latin typeface="+mn-lt"/>
                          <a:ea typeface="+mn-ea"/>
                          <a:cs typeface="+mn-cs"/>
                        </a:rPr>
                        <a:t>**,</a:t>
                      </a:r>
                    </a:p>
                    <a:p>
                      <a:r>
                        <a:rPr lang="en-US" sz="1800" kern="1200" dirty="0">
                          <a:solidFill>
                            <a:schemeClr val="dk1"/>
                          </a:solidFill>
                          <a:effectLst/>
                          <a:latin typeface="+mn-lt"/>
                          <a:ea typeface="+mn-ea"/>
                          <a:cs typeface="+mn-cs"/>
                        </a:rPr>
                        <a:t>oral contraceptives,</a:t>
                      </a:r>
                    </a:p>
                    <a:p>
                      <a:r>
                        <a:rPr lang="en-US" sz="1800" kern="1200" dirty="0">
                          <a:solidFill>
                            <a:schemeClr val="dk1"/>
                          </a:solidFill>
                          <a:effectLst/>
                          <a:latin typeface="+mn-lt"/>
                          <a:ea typeface="+mn-ea"/>
                          <a:cs typeface="+mn-cs"/>
                        </a:rPr>
                        <a:t>St. John’s </a:t>
                      </a:r>
                      <a:r>
                        <a:rPr lang="en-US" sz="1800" kern="1200" dirty="0" err="1">
                          <a:solidFill>
                            <a:schemeClr val="dk1"/>
                          </a:solidFill>
                          <a:effectLst/>
                          <a:latin typeface="+mn-lt"/>
                          <a:ea typeface="+mn-ea"/>
                          <a:cs typeface="+mn-cs"/>
                        </a:rPr>
                        <a:t>Wort</a:t>
                      </a:r>
                      <a:r>
                        <a:rPr lang="en-US" sz="1800" kern="1200" dirty="0">
                          <a:solidFill>
                            <a:schemeClr val="dk1"/>
                          </a:solidFill>
                          <a:effectLst/>
                          <a:latin typeface="+mn-lt"/>
                          <a:ea typeface="+mn-ea"/>
                          <a:cs typeface="+mn-cs"/>
                        </a:rPr>
                        <a:t>,</a:t>
                      </a:r>
                    </a:p>
                    <a:p>
                      <a:r>
                        <a:rPr lang="en-US" sz="1800" kern="1200" dirty="0">
                          <a:solidFill>
                            <a:schemeClr val="dk1"/>
                          </a:solidFill>
                          <a:effectLst/>
                          <a:latin typeface="+mn-lt"/>
                          <a:ea typeface="+mn-ea"/>
                          <a:cs typeface="+mn-cs"/>
                        </a:rPr>
                        <a:t>methadone</a:t>
                      </a:r>
                    </a:p>
                    <a:p>
                      <a:r>
                        <a:rPr lang="en-US" sz="1800" kern="1200" dirty="0">
                          <a:solidFill>
                            <a:schemeClr val="dk1"/>
                          </a:solidFill>
                          <a:effectLst/>
                          <a:latin typeface="+mn-lt"/>
                          <a:ea typeface="+mn-ea"/>
                          <a:cs typeface="+mn-cs"/>
                        </a:rPr>
                        <a:t>carbamazepine</a:t>
                      </a:r>
                    </a:p>
                    <a:p>
                      <a:r>
                        <a:rPr lang="en-US" sz="1800" kern="1200" dirty="0">
                          <a:solidFill>
                            <a:schemeClr val="dk1"/>
                          </a:solidFill>
                          <a:effectLst/>
                          <a:latin typeface="+mn-lt"/>
                          <a:ea typeface="+mn-ea"/>
                          <a:cs typeface="+mn-cs"/>
                        </a:rPr>
                        <a:t>paroxetine</a:t>
                      </a:r>
                    </a:p>
                    <a:p>
                      <a:r>
                        <a:rPr lang="en-US" sz="1800" kern="1200" dirty="0">
                          <a:solidFill>
                            <a:schemeClr val="dk1"/>
                          </a:solidFill>
                          <a:effectLst/>
                          <a:latin typeface="+mn-lt"/>
                          <a:ea typeface="+mn-ea"/>
                          <a:cs typeface="+mn-cs"/>
                        </a:rPr>
                        <a:t>fluoxetine</a:t>
                      </a:r>
                    </a:p>
                    <a:p>
                      <a:r>
                        <a:rPr lang="en-US" sz="1800" kern="1200" dirty="0">
                          <a:solidFill>
                            <a:schemeClr val="dk1"/>
                          </a:solidFill>
                          <a:effectLst/>
                          <a:latin typeface="+mn-lt"/>
                          <a:ea typeface="+mn-ea"/>
                          <a:cs typeface="+mn-cs"/>
                        </a:rPr>
                        <a:t>fluvoxamine</a:t>
                      </a:r>
                    </a:p>
                    <a:p>
                      <a:r>
                        <a:rPr lang="en-US" sz="1800" kern="1200" dirty="0" err="1">
                          <a:solidFill>
                            <a:schemeClr val="dk1"/>
                          </a:solidFill>
                          <a:effectLst/>
                          <a:latin typeface="+mn-lt"/>
                          <a:ea typeface="+mn-ea"/>
                          <a:cs typeface="+mn-cs"/>
                        </a:rPr>
                        <a:t>buspirone</a:t>
                      </a:r>
                      <a:endParaRPr lang="en-US" sz="1800" kern="1200" dirty="0">
                        <a:solidFill>
                          <a:schemeClr val="dk1"/>
                        </a:solidFill>
                        <a:effectLst/>
                        <a:latin typeface="+mn-lt"/>
                        <a:ea typeface="+mn-ea"/>
                        <a:cs typeface="+mn-cs"/>
                      </a:endParaRPr>
                    </a:p>
                    <a:p>
                      <a:r>
                        <a:rPr lang="en-US" sz="1800" kern="1200" dirty="0" err="1">
                          <a:solidFill>
                            <a:schemeClr val="dk1"/>
                          </a:solidFill>
                          <a:effectLst/>
                          <a:latin typeface="+mn-lt"/>
                          <a:ea typeface="+mn-ea"/>
                          <a:cs typeface="+mn-cs"/>
                        </a:rPr>
                        <a:t>trazadone</a:t>
                      </a:r>
                      <a:endParaRPr lang="en-US" sz="1800" kern="1200" dirty="0">
                        <a:solidFill>
                          <a:schemeClr val="dk1"/>
                        </a:solidFill>
                        <a:effectLst/>
                        <a:latin typeface="+mn-lt"/>
                        <a:ea typeface="+mn-ea"/>
                        <a:cs typeface="+mn-cs"/>
                      </a:endParaRPr>
                    </a:p>
                    <a:p>
                      <a:r>
                        <a:rPr lang="en-US" sz="1800" kern="1200" dirty="0" err="1">
                          <a:solidFill>
                            <a:schemeClr val="dk1"/>
                          </a:solidFill>
                          <a:effectLst/>
                          <a:latin typeface="+mn-lt"/>
                          <a:ea typeface="+mn-ea"/>
                          <a:cs typeface="+mn-cs"/>
                        </a:rPr>
                        <a:t>vilazodone</a:t>
                      </a:r>
                      <a:r>
                        <a:rPr lang="en-US" sz="1800" kern="1200" dirty="0">
                          <a:solidFill>
                            <a:schemeClr val="dk1"/>
                          </a:solidFill>
                          <a:effectLst/>
                          <a:latin typeface="+mn-lt"/>
                          <a:ea typeface="+mn-ea"/>
                          <a:cs typeface="+mn-cs"/>
                        </a:rPr>
                        <a:t>,</a:t>
                      </a:r>
                    </a:p>
                    <a:p>
                      <a:r>
                        <a:rPr lang="en-US" sz="1800" kern="1200" dirty="0">
                          <a:solidFill>
                            <a:schemeClr val="dk1"/>
                          </a:solidFill>
                          <a:effectLst/>
                          <a:latin typeface="+mn-lt"/>
                          <a:ea typeface="+mn-ea"/>
                          <a:cs typeface="+mn-cs"/>
                        </a:rPr>
                        <a:t>hypnotics***</a:t>
                      </a:r>
                      <a:r>
                        <a:rPr lang="en-US" dirty="0">
                          <a:effectLst/>
                        </a:rPr>
                        <a:t> </a:t>
                      </a:r>
                      <a:endParaRPr lang="en-US" dirty="0"/>
                    </a:p>
                  </a:txBody>
                  <a:tcPr/>
                </a:tc>
                <a:extLst>
                  <a:ext uri="{0D108BD9-81ED-4DB2-BD59-A6C34878D82A}">
                    <a16:rowId xmlns:a16="http://schemas.microsoft.com/office/drawing/2014/main" val="10001"/>
                  </a:ext>
                </a:extLst>
              </a:tr>
            </a:tbl>
          </a:graphicData>
        </a:graphic>
      </p:graphicFrame>
      <p:sp>
        <p:nvSpPr>
          <p:cNvPr id="4" name="Slide Number Placeholder 3"/>
          <p:cNvSpPr>
            <a:spLocks noGrp="1"/>
          </p:cNvSpPr>
          <p:nvPr>
            <p:ph type="sldNum" sz="quarter" idx="12"/>
          </p:nvPr>
        </p:nvSpPr>
        <p:spPr/>
        <p:txBody>
          <a:bodyPr/>
          <a:lstStyle/>
          <a:p>
            <a:fld id="{68CDBAF2-F266-C14C-8ABF-54B90D837FA3}" type="slidenum">
              <a:rPr lang="en-US" smtClean="0"/>
              <a:pPr/>
              <a:t>52</a:t>
            </a:fld>
            <a:endParaRPr lang="en-US" dirty="0"/>
          </a:p>
        </p:txBody>
      </p:sp>
      <p:sp>
        <p:nvSpPr>
          <p:cNvPr id="6" name="TextBox 5"/>
          <p:cNvSpPr txBox="1"/>
          <p:nvPr/>
        </p:nvSpPr>
        <p:spPr>
          <a:xfrm>
            <a:off x="609600" y="5765662"/>
            <a:ext cx="6052183" cy="923330"/>
          </a:xfrm>
          <a:prstGeom prst="rect">
            <a:avLst/>
          </a:prstGeom>
          <a:noFill/>
        </p:spPr>
        <p:txBody>
          <a:bodyPr wrap="none" rtlCol="0">
            <a:spAutoFit/>
          </a:bodyPr>
          <a:lstStyle/>
          <a:p>
            <a:r>
              <a:rPr lang="en-US" dirty="0"/>
              <a:t>* aripiprazole, </a:t>
            </a:r>
            <a:r>
              <a:rPr lang="en-US" dirty="0" err="1"/>
              <a:t>iloperidone</a:t>
            </a:r>
            <a:r>
              <a:rPr lang="en-US" dirty="0"/>
              <a:t>, </a:t>
            </a:r>
            <a:r>
              <a:rPr lang="en-US" dirty="0" err="1"/>
              <a:t>lurasidone</a:t>
            </a:r>
            <a:r>
              <a:rPr lang="en-US" dirty="0"/>
              <a:t>, quetiapine, ziprasidone</a:t>
            </a:r>
          </a:p>
          <a:p>
            <a:r>
              <a:rPr lang="en-US" dirty="0"/>
              <a:t>** alprazolam, midazolam, </a:t>
            </a:r>
            <a:r>
              <a:rPr lang="en-US" dirty="0" err="1"/>
              <a:t>triazolam</a:t>
            </a:r>
            <a:r>
              <a:rPr lang="en-US" dirty="0"/>
              <a:t> </a:t>
            </a:r>
          </a:p>
          <a:p>
            <a:r>
              <a:rPr lang="en-US" dirty="0"/>
              <a:t>*** </a:t>
            </a:r>
            <a:r>
              <a:rPr lang="en-US" dirty="0" err="1"/>
              <a:t>zaleplon</a:t>
            </a:r>
            <a:r>
              <a:rPr lang="en-US" dirty="0"/>
              <a:t>, zolpidem, </a:t>
            </a:r>
            <a:r>
              <a:rPr lang="en-US" dirty="0" err="1"/>
              <a:t>eszopiclone</a:t>
            </a:r>
            <a:r>
              <a:rPr lang="en-US" dirty="0"/>
              <a:t> </a:t>
            </a:r>
          </a:p>
        </p:txBody>
      </p:sp>
    </p:spTree>
    <p:extLst>
      <p:ext uri="{BB962C8B-B14F-4D97-AF65-F5344CB8AC3E}">
        <p14:creationId xmlns:p14="http://schemas.microsoft.com/office/powerpoint/2010/main" val="21594527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Drug Interactions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55167477"/>
              </p:ext>
            </p:extLst>
          </p:nvPr>
        </p:nvGraphicFramePr>
        <p:xfrm>
          <a:off x="609600" y="1600200"/>
          <a:ext cx="10972800" cy="357124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1708911">
                  <a:extLst>
                    <a:ext uri="{9D8B030D-6E8A-4147-A177-3AD203B41FA5}">
                      <a16:colId xmlns:a16="http://schemas.microsoft.com/office/drawing/2014/main" val="20001"/>
                    </a:ext>
                  </a:extLst>
                </a:gridCol>
                <a:gridCol w="3231277">
                  <a:extLst>
                    <a:ext uri="{9D8B030D-6E8A-4147-A177-3AD203B41FA5}">
                      <a16:colId xmlns:a16="http://schemas.microsoft.com/office/drawing/2014/main" val="20002"/>
                    </a:ext>
                  </a:extLst>
                </a:gridCol>
                <a:gridCol w="3289412">
                  <a:extLst>
                    <a:ext uri="{9D8B030D-6E8A-4147-A177-3AD203B41FA5}">
                      <a16:colId xmlns:a16="http://schemas.microsoft.com/office/drawing/2014/main" val="20003"/>
                    </a:ext>
                  </a:extLst>
                </a:gridCol>
              </a:tblGrid>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Class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Medication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Pharmacokinetics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Interaction</a:t>
                      </a:r>
                    </a:p>
                  </a:txBody>
                  <a:tcPr/>
                </a:tc>
                <a:extLst>
                  <a:ext uri="{0D108BD9-81ED-4DB2-BD59-A6C34878D82A}">
                    <a16:rowId xmlns:a16="http://schemas.microsoft.com/office/drawing/2014/main" val="10000"/>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Non-Nucleoside Reverse Transcriptase Inhibitors </a:t>
                      </a:r>
                      <a:endParaRPr lang="en-US" dirty="0"/>
                    </a:p>
                  </a:txBody>
                  <a:tcPr/>
                </a:tc>
                <a:tc>
                  <a:txBody>
                    <a:bodyPr/>
                    <a:lstStyle/>
                    <a:p>
                      <a:r>
                        <a:rPr lang="en-US" sz="1800" kern="1200" dirty="0">
                          <a:solidFill>
                            <a:schemeClr val="dk1"/>
                          </a:solidFill>
                          <a:effectLst/>
                          <a:latin typeface="+mn-lt"/>
                          <a:ea typeface="+mn-ea"/>
                          <a:cs typeface="+mn-cs"/>
                        </a:rPr>
                        <a:t>Nevirapine </a:t>
                      </a:r>
                      <a:endParaRPr lang="en-US" dirty="0"/>
                    </a:p>
                  </a:txBody>
                  <a:tcPr/>
                </a:tc>
                <a:tc>
                  <a:txBody>
                    <a:bodyPr/>
                    <a:lstStyle/>
                    <a:p>
                      <a:r>
                        <a:rPr lang="en-US" sz="1800" kern="1200" dirty="0">
                          <a:solidFill>
                            <a:schemeClr val="dk1"/>
                          </a:solidFill>
                          <a:effectLst/>
                          <a:latin typeface="+mn-lt"/>
                          <a:ea typeface="+mn-ea"/>
                          <a:cs typeface="+mn-cs"/>
                        </a:rPr>
                        <a:t>Nevirapine </a:t>
                      </a:r>
                    </a:p>
                    <a:p>
                      <a:r>
                        <a:rPr lang="en-US" sz="1800" kern="1200" dirty="0">
                          <a:solidFill>
                            <a:schemeClr val="dk1"/>
                          </a:solidFill>
                          <a:effectLst/>
                          <a:latin typeface="+mn-lt"/>
                          <a:ea typeface="+mn-ea"/>
                          <a:cs typeface="+mn-cs"/>
                        </a:rPr>
                        <a:t>Metabolized by CYP3A4, 2B6</a:t>
                      </a:r>
                    </a:p>
                    <a:p>
                      <a:r>
                        <a:rPr lang="en-US" sz="1800" kern="1200" dirty="0">
                          <a:solidFill>
                            <a:schemeClr val="dk1"/>
                          </a:solidFill>
                          <a:effectLst/>
                          <a:latin typeface="+mn-lt"/>
                          <a:ea typeface="+mn-ea"/>
                          <a:cs typeface="+mn-cs"/>
                        </a:rPr>
                        <a:t> </a:t>
                      </a:r>
                    </a:p>
                    <a:p>
                      <a:r>
                        <a:rPr lang="en-US" sz="1800" kern="1200" dirty="0">
                          <a:solidFill>
                            <a:schemeClr val="dk1"/>
                          </a:solidFill>
                          <a:effectLst/>
                          <a:latin typeface="+mn-lt"/>
                          <a:ea typeface="+mn-ea"/>
                          <a:cs typeface="+mn-cs"/>
                        </a:rPr>
                        <a:t>Induces CYP3A4 and 2B6</a:t>
                      </a:r>
                      <a:endParaRPr lang="en-US" dirty="0"/>
                    </a:p>
                  </a:txBody>
                  <a:tcPr/>
                </a:tc>
                <a:tc>
                  <a:txBody>
                    <a:bodyPr/>
                    <a:lstStyle/>
                    <a:p>
                      <a:r>
                        <a:rPr lang="en-US" sz="1800" kern="1200" dirty="0">
                          <a:solidFill>
                            <a:schemeClr val="dk1"/>
                          </a:solidFill>
                          <a:effectLst/>
                          <a:latin typeface="+mn-lt"/>
                          <a:ea typeface="+mn-ea"/>
                          <a:cs typeface="+mn-cs"/>
                        </a:rPr>
                        <a:t>Nevirapine </a:t>
                      </a:r>
                    </a:p>
                    <a:p>
                      <a:r>
                        <a:rPr lang="en-US" sz="1800" kern="1200" dirty="0">
                          <a:solidFill>
                            <a:schemeClr val="dk1"/>
                          </a:solidFill>
                          <a:effectLst/>
                          <a:latin typeface="+mn-lt"/>
                          <a:ea typeface="+mn-ea"/>
                          <a:cs typeface="+mn-cs"/>
                        </a:rPr>
                        <a:t>Metabolized by CYP3A4, 2B6</a:t>
                      </a:r>
                    </a:p>
                    <a:p>
                      <a:r>
                        <a:rPr lang="en-US" sz="1800" kern="1200" dirty="0">
                          <a:solidFill>
                            <a:schemeClr val="dk1"/>
                          </a:solidFill>
                          <a:effectLst/>
                          <a:latin typeface="+mn-lt"/>
                          <a:ea typeface="+mn-ea"/>
                          <a:cs typeface="+mn-cs"/>
                        </a:rPr>
                        <a:t> </a:t>
                      </a:r>
                    </a:p>
                    <a:p>
                      <a:r>
                        <a:rPr lang="en-US" sz="1800" kern="1200" dirty="0">
                          <a:solidFill>
                            <a:schemeClr val="dk1"/>
                          </a:solidFill>
                          <a:effectLst/>
                          <a:latin typeface="+mn-lt"/>
                          <a:ea typeface="+mn-ea"/>
                          <a:cs typeface="+mn-cs"/>
                        </a:rPr>
                        <a:t>Induces CYP3A4 and 2B6Lowers serum levels of bupropion, carbamazepine, oral contraceptives, </a:t>
                      </a:r>
                      <a:r>
                        <a:rPr lang="en-US" sz="1800" kern="1200" dirty="0" err="1">
                          <a:solidFill>
                            <a:schemeClr val="dk1"/>
                          </a:solidFill>
                          <a:effectLst/>
                          <a:latin typeface="+mn-lt"/>
                          <a:ea typeface="+mn-ea"/>
                          <a:cs typeface="+mn-cs"/>
                        </a:rPr>
                        <a:t>triazalobenzodiazepines</a:t>
                      </a:r>
                      <a:r>
                        <a:rPr lang="en-US" sz="1800" kern="1200" dirty="0">
                          <a:solidFill>
                            <a:schemeClr val="dk1"/>
                          </a:solidFill>
                          <a:effectLst/>
                          <a:latin typeface="+mn-lt"/>
                          <a:ea typeface="+mn-ea"/>
                          <a:cs typeface="+mn-cs"/>
                        </a:rPr>
                        <a:t>***</a:t>
                      </a:r>
                    </a:p>
                  </a:txBody>
                  <a:tcPr/>
                </a:tc>
                <a:extLst>
                  <a:ext uri="{0D108BD9-81ED-4DB2-BD59-A6C34878D82A}">
                    <a16:rowId xmlns:a16="http://schemas.microsoft.com/office/drawing/2014/main" val="10001"/>
                  </a:ext>
                </a:extLst>
              </a:tr>
              <a:tr h="370840">
                <a:tc>
                  <a:txBody>
                    <a:bodyPr/>
                    <a:lstStyle/>
                    <a:p>
                      <a:endParaRPr lang="en-US" dirty="0"/>
                    </a:p>
                  </a:txBody>
                  <a:tcPr/>
                </a:tc>
                <a:tc>
                  <a:txBody>
                    <a:bodyPr/>
                    <a:lstStyle/>
                    <a:p>
                      <a:r>
                        <a:rPr lang="en-US" sz="1800" kern="1200" dirty="0">
                          <a:solidFill>
                            <a:schemeClr val="dk1"/>
                          </a:solidFill>
                          <a:effectLst/>
                          <a:latin typeface="+mn-lt"/>
                          <a:ea typeface="+mn-ea"/>
                          <a:cs typeface="+mn-cs"/>
                        </a:rPr>
                        <a:t>Rilpivirine</a:t>
                      </a:r>
                      <a:r>
                        <a:rPr lang="en-US" dirty="0">
                          <a:effectLst/>
                        </a:rPr>
                        <a:t> </a:t>
                      </a:r>
                      <a:endParaRPr lang="en-US" dirty="0"/>
                    </a:p>
                  </a:txBody>
                  <a:tcPr/>
                </a:tc>
                <a:tc>
                  <a:txBody>
                    <a:bodyPr/>
                    <a:lstStyle/>
                    <a:p>
                      <a:r>
                        <a:rPr lang="en-US" sz="1800" kern="1200" dirty="0">
                          <a:solidFill>
                            <a:schemeClr val="dk1"/>
                          </a:solidFill>
                          <a:effectLst/>
                          <a:latin typeface="+mn-lt"/>
                          <a:ea typeface="+mn-ea"/>
                          <a:cs typeface="+mn-cs"/>
                        </a:rPr>
                        <a:t>Rilpivirine</a:t>
                      </a:r>
                    </a:p>
                    <a:p>
                      <a:r>
                        <a:rPr lang="en-US" sz="1800" kern="1200" dirty="0">
                          <a:solidFill>
                            <a:schemeClr val="dk1"/>
                          </a:solidFill>
                          <a:effectLst/>
                          <a:latin typeface="+mn-lt"/>
                          <a:ea typeface="+mn-ea"/>
                          <a:cs typeface="+mn-cs"/>
                        </a:rPr>
                        <a:t>Metabolized by CYP3A4</a:t>
                      </a:r>
                    </a:p>
                  </a:txBody>
                  <a:tcPr/>
                </a:tc>
                <a:tc>
                  <a:txBody>
                    <a:bodyPr/>
                    <a:lstStyle/>
                    <a:p>
                      <a:r>
                        <a:rPr lang="en-US" sz="1800" kern="1200" dirty="0">
                          <a:solidFill>
                            <a:schemeClr val="dk1"/>
                          </a:solidFill>
                          <a:effectLst/>
                          <a:latin typeface="+mn-lt"/>
                          <a:ea typeface="+mn-ea"/>
                          <a:cs typeface="+mn-cs"/>
                        </a:rPr>
                        <a:t>Rilpivirine levels reduced by carbamazepine, </a:t>
                      </a:r>
                      <a:r>
                        <a:rPr lang="en-US" sz="1800" kern="1200" dirty="0" err="1">
                          <a:solidFill>
                            <a:schemeClr val="dk1"/>
                          </a:solidFill>
                          <a:effectLst/>
                          <a:latin typeface="+mn-lt"/>
                          <a:ea typeface="+mn-ea"/>
                          <a:cs typeface="+mn-cs"/>
                        </a:rPr>
                        <a:t>oxcarbazepine</a:t>
                      </a:r>
                      <a:r>
                        <a:rPr lang="en-US" sz="1800" kern="1200" dirty="0">
                          <a:solidFill>
                            <a:schemeClr val="dk1"/>
                          </a:solidFill>
                          <a:effectLst/>
                          <a:latin typeface="+mn-lt"/>
                          <a:ea typeface="+mn-ea"/>
                          <a:cs typeface="+mn-cs"/>
                        </a:rPr>
                        <a:t>, and St. John’s </a:t>
                      </a:r>
                      <a:r>
                        <a:rPr lang="en-US" sz="1800" kern="1200" dirty="0" err="1">
                          <a:solidFill>
                            <a:schemeClr val="dk1"/>
                          </a:solidFill>
                          <a:effectLst/>
                          <a:latin typeface="+mn-lt"/>
                          <a:ea typeface="+mn-ea"/>
                          <a:cs typeface="+mn-cs"/>
                        </a:rPr>
                        <a:t>Wort</a:t>
                      </a:r>
                      <a:endParaRPr lang="en-US" dirty="0"/>
                    </a:p>
                  </a:txBody>
                  <a:tcPr/>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68CDBAF2-F266-C14C-8ABF-54B90D837FA3}" type="slidenum">
              <a:rPr lang="en-US" smtClean="0"/>
              <a:pPr/>
              <a:t>53</a:t>
            </a:fld>
            <a:endParaRPr lang="en-US" dirty="0"/>
          </a:p>
        </p:txBody>
      </p:sp>
      <p:sp>
        <p:nvSpPr>
          <p:cNvPr id="6" name="TextBox 5"/>
          <p:cNvSpPr txBox="1"/>
          <p:nvPr/>
        </p:nvSpPr>
        <p:spPr>
          <a:xfrm>
            <a:off x="609600" y="5646556"/>
            <a:ext cx="3344410" cy="369332"/>
          </a:xfrm>
          <a:prstGeom prst="rect">
            <a:avLst/>
          </a:prstGeom>
          <a:noFill/>
        </p:spPr>
        <p:txBody>
          <a:bodyPr wrap="none" rtlCol="0">
            <a:spAutoFit/>
          </a:bodyPr>
          <a:lstStyle/>
          <a:p>
            <a:r>
              <a:rPr lang="en-US" dirty="0"/>
              <a:t>*** </a:t>
            </a:r>
            <a:r>
              <a:rPr lang="en-US" dirty="0" err="1"/>
              <a:t>zalpelon</a:t>
            </a:r>
            <a:r>
              <a:rPr lang="en-US" dirty="0"/>
              <a:t>, </a:t>
            </a:r>
            <a:r>
              <a:rPr lang="en-US" dirty="0" err="1"/>
              <a:t>zolpidem</a:t>
            </a:r>
            <a:r>
              <a:rPr lang="en-US" dirty="0"/>
              <a:t>, </a:t>
            </a:r>
            <a:r>
              <a:rPr lang="en-US" dirty="0" err="1"/>
              <a:t>zopiclone</a:t>
            </a:r>
            <a:r>
              <a:rPr lang="en-US" dirty="0"/>
              <a:t> </a:t>
            </a:r>
          </a:p>
        </p:txBody>
      </p:sp>
    </p:spTree>
    <p:extLst>
      <p:ext uri="{BB962C8B-B14F-4D97-AF65-F5344CB8AC3E}">
        <p14:creationId xmlns:p14="http://schemas.microsoft.com/office/powerpoint/2010/main" val="156641127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Drug Interactions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35048541"/>
              </p:ext>
            </p:extLst>
          </p:nvPr>
        </p:nvGraphicFramePr>
        <p:xfrm>
          <a:off x="609600" y="1600200"/>
          <a:ext cx="10972800" cy="375412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1494487">
                  <a:extLst>
                    <a:ext uri="{9D8B030D-6E8A-4147-A177-3AD203B41FA5}">
                      <a16:colId xmlns:a16="http://schemas.microsoft.com/office/drawing/2014/main" val="20001"/>
                    </a:ext>
                  </a:extLst>
                </a:gridCol>
                <a:gridCol w="2611454">
                  <a:extLst>
                    <a:ext uri="{9D8B030D-6E8A-4147-A177-3AD203B41FA5}">
                      <a16:colId xmlns:a16="http://schemas.microsoft.com/office/drawing/2014/main" val="20002"/>
                    </a:ext>
                  </a:extLst>
                </a:gridCol>
                <a:gridCol w="4123659">
                  <a:extLst>
                    <a:ext uri="{9D8B030D-6E8A-4147-A177-3AD203B41FA5}">
                      <a16:colId xmlns:a16="http://schemas.microsoft.com/office/drawing/2014/main" val="20003"/>
                    </a:ext>
                  </a:extLst>
                </a:gridCol>
              </a:tblGrid>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Class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Medication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Pharmacokinetics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Interaction</a:t>
                      </a:r>
                    </a:p>
                  </a:txBody>
                  <a:tcPr/>
                </a:tc>
                <a:extLst>
                  <a:ext uri="{0D108BD9-81ED-4DB2-BD59-A6C34878D82A}">
                    <a16:rowId xmlns:a16="http://schemas.microsoft.com/office/drawing/2014/main" val="10000"/>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Non-Nucleoside Reverse Transcriptase Inhibitors </a:t>
                      </a:r>
                      <a:endParaRPr lang="en-US" dirty="0"/>
                    </a:p>
                  </a:txBody>
                  <a:tcPr/>
                </a:tc>
                <a:tc>
                  <a:txBody>
                    <a:bodyPr/>
                    <a:lstStyle/>
                    <a:p>
                      <a:r>
                        <a:rPr lang="en-US" sz="1800" kern="1200" dirty="0">
                          <a:solidFill>
                            <a:schemeClr val="dk1"/>
                          </a:solidFill>
                          <a:effectLst/>
                          <a:latin typeface="+mn-lt"/>
                          <a:ea typeface="+mn-ea"/>
                          <a:cs typeface="+mn-cs"/>
                        </a:rPr>
                        <a:t>Efavirenz</a:t>
                      </a:r>
                      <a:endParaRPr lang="en-US" dirty="0"/>
                    </a:p>
                  </a:txBody>
                  <a:tcPr/>
                </a:tc>
                <a:tc>
                  <a:txBody>
                    <a:bodyPr/>
                    <a:lstStyle/>
                    <a:p>
                      <a:r>
                        <a:rPr lang="en-US" sz="1800" kern="1200" dirty="0">
                          <a:solidFill>
                            <a:schemeClr val="dk1"/>
                          </a:solidFill>
                          <a:effectLst/>
                          <a:latin typeface="+mn-lt"/>
                          <a:ea typeface="+mn-ea"/>
                          <a:cs typeface="+mn-cs"/>
                        </a:rPr>
                        <a:t>Metabolized by CYP 3A4, 2B6</a:t>
                      </a:r>
                    </a:p>
                    <a:p>
                      <a:r>
                        <a:rPr lang="en-US" sz="1800" kern="1200" dirty="0">
                          <a:solidFill>
                            <a:schemeClr val="dk1"/>
                          </a:solidFill>
                          <a:effectLst/>
                          <a:latin typeface="+mn-lt"/>
                          <a:ea typeface="+mn-ea"/>
                          <a:cs typeface="+mn-cs"/>
                        </a:rPr>
                        <a:t> </a:t>
                      </a:r>
                    </a:p>
                    <a:p>
                      <a:r>
                        <a:rPr lang="en-US" sz="1800" kern="1200" dirty="0">
                          <a:solidFill>
                            <a:schemeClr val="dk1"/>
                          </a:solidFill>
                          <a:effectLst/>
                          <a:latin typeface="+mn-lt"/>
                          <a:ea typeface="+mn-ea"/>
                          <a:cs typeface="+mn-cs"/>
                        </a:rPr>
                        <a:t>Inhibits CYP3A4, 2C9, 2C19, 2D6, 1A2</a:t>
                      </a:r>
                    </a:p>
                    <a:p>
                      <a:r>
                        <a:rPr lang="en-US" sz="1800" kern="1200" dirty="0">
                          <a:solidFill>
                            <a:schemeClr val="dk1"/>
                          </a:solidFill>
                          <a:effectLst/>
                          <a:latin typeface="+mn-lt"/>
                          <a:ea typeface="+mn-ea"/>
                          <a:cs typeface="+mn-cs"/>
                        </a:rPr>
                        <a:t> </a:t>
                      </a:r>
                    </a:p>
                    <a:p>
                      <a:r>
                        <a:rPr lang="en-US" sz="1800" kern="1200" dirty="0">
                          <a:solidFill>
                            <a:schemeClr val="dk1"/>
                          </a:solidFill>
                          <a:effectLst/>
                          <a:latin typeface="+mn-lt"/>
                          <a:ea typeface="+mn-ea"/>
                          <a:cs typeface="+mn-cs"/>
                        </a:rPr>
                        <a:t>Induces CYP3A4, 2B6, UGTs</a:t>
                      </a:r>
                      <a:r>
                        <a:rPr lang="en-US" dirty="0">
                          <a:effectLst/>
                        </a:rPr>
                        <a:t> </a:t>
                      </a:r>
                      <a:endParaRPr lang="en-US" dirty="0"/>
                    </a:p>
                  </a:txBody>
                  <a:tcPr/>
                </a:tc>
                <a:tc>
                  <a:txBody>
                    <a:bodyPr/>
                    <a:lstStyle/>
                    <a:p>
                      <a:r>
                        <a:rPr lang="en-US" sz="1800" kern="1200" dirty="0">
                          <a:solidFill>
                            <a:schemeClr val="dk1"/>
                          </a:solidFill>
                          <a:effectLst/>
                          <a:latin typeface="+mn-lt"/>
                          <a:ea typeface="+mn-ea"/>
                          <a:cs typeface="+mn-cs"/>
                        </a:rPr>
                        <a:t>Since CYP inducer and inhibitor, it may increase and then decrease levels of antipsychotics dependent on 3A4*, </a:t>
                      </a:r>
                      <a:r>
                        <a:rPr lang="en-US" sz="1800" kern="1200" dirty="0" err="1">
                          <a:solidFill>
                            <a:schemeClr val="dk1"/>
                          </a:solidFill>
                          <a:effectLst/>
                          <a:latin typeface="+mn-lt"/>
                          <a:ea typeface="+mn-ea"/>
                          <a:cs typeface="+mn-cs"/>
                        </a:rPr>
                        <a:t>triazalobenzodiazepines</a:t>
                      </a:r>
                      <a:r>
                        <a:rPr lang="en-US" sz="1800" kern="1200" dirty="0">
                          <a:solidFill>
                            <a:schemeClr val="dk1"/>
                          </a:solidFill>
                          <a:effectLst/>
                          <a:latin typeface="+mn-lt"/>
                          <a:ea typeface="+mn-ea"/>
                          <a:cs typeface="+mn-cs"/>
                        </a:rPr>
                        <a:t>**</a:t>
                      </a:r>
                    </a:p>
                    <a:p>
                      <a:r>
                        <a:rPr lang="en-US" sz="1800" kern="1200" dirty="0">
                          <a:solidFill>
                            <a:schemeClr val="dk1"/>
                          </a:solidFill>
                          <a:effectLst/>
                          <a:latin typeface="+mn-lt"/>
                          <a:ea typeface="+mn-ea"/>
                          <a:cs typeface="+mn-cs"/>
                        </a:rPr>
                        <a:t>oral contraceptives,</a:t>
                      </a:r>
                    </a:p>
                    <a:p>
                      <a:r>
                        <a:rPr lang="en-US" sz="1800" kern="1200" dirty="0">
                          <a:solidFill>
                            <a:schemeClr val="dk1"/>
                          </a:solidFill>
                          <a:effectLst/>
                          <a:latin typeface="+mn-lt"/>
                          <a:ea typeface="+mn-ea"/>
                          <a:cs typeface="+mn-cs"/>
                        </a:rPr>
                        <a:t>St. John’s </a:t>
                      </a:r>
                      <a:r>
                        <a:rPr lang="en-US" sz="1800" kern="1200" dirty="0" err="1">
                          <a:solidFill>
                            <a:schemeClr val="dk1"/>
                          </a:solidFill>
                          <a:effectLst/>
                          <a:latin typeface="+mn-lt"/>
                          <a:ea typeface="+mn-ea"/>
                          <a:cs typeface="+mn-cs"/>
                        </a:rPr>
                        <a:t>Wort</a:t>
                      </a:r>
                      <a:r>
                        <a:rPr lang="en-US" sz="1800" kern="1200" dirty="0">
                          <a:solidFill>
                            <a:schemeClr val="dk1"/>
                          </a:solidFill>
                          <a:effectLst/>
                          <a:latin typeface="+mn-lt"/>
                          <a:ea typeface="+mn-ea"/>
                          <a:cs typeface="+mn-cs"/>
                        </a:rPr>
                        <a:t>,</a:t>
                      </a:r>
                    </a:p>
                    <a:p>
                      <a:r>
                        <a:rPr lang="en-US" sz="1800" kern="1200" dirty="0">
                          <a:solidFill>
                            <a:schemeClr val="dk1"/>
                          </a:solidFill>
                          <a:effectLst/>
                          <a:latin typeface="+mn-lt"/>
                          <a:ea typeface="+mn-ea"/>
                          <a:cs typeface="+mn-cs"/>
                        </a:rPr>
                        <a:t>methadone,</a:t>
                      </a:r>
                    </a:p>
                    <a:p>
                      <a:r>
                        <a:rPr lang="en-US" sz="1800" kern="1200" dirty="0">
                          <a:solidFill>
                            <a:schemeClr val="dk1"/>
                          </a:solidFill>
                          <a:effectLst/>
                          <a:latin typeface="+mn-lt"/>
                          <a:ea typeface="+mn-ea"/>
                          <a:cs typeface="+mn-cs"/>
                        </a:rPr>
                        <a:t>carbamazepine,</a:t>
                      </a:r>
                    </a:p>
                    <a:p>
                      <a:r>
                        <a:rPr lang="en-US" sz="1800" kern="1200" dirty="0" err="1">
                          <a:solidFill>
                            <a:schemeClr val="dk1"/>
                          </a:solidFill>
                          <a:effectLst/>
                          <a:latin typeface="+mn-lt"/>
                          <a:ea typeface="+mn-ea"/>
                          <a:cs typeface="+mn-cs"/>
                        </a:rPr>
                        <a:t>buspirone</a:t>
                      </a:r>
                      <a:r>
                        <a:rPr lang="en-US" sz="1800" kern="1200" dirty="0">
                          <a:solidFill>
                            <a:schemeClr val="dk1"/>
                          </a:solidFill>
                          <a:effectLst/>
                          <a:latin typeface="+mn-lt"/>
                          <a:ea typeface="+mn-ea"/>
                          <a:cs typeface="+mn-cs"/>
                        </a:rPr>
                        <a:t>,</a:t>
                      </a:r>
                    </a:p>
                    <a:p>
                      <a:r>
                        <a:rPr lang="en-US" sz="1800" kern="1200" dirty="0" err="1">
                          <a:solidFill>
                            <a:schemeClr val="dk1"/>
                          </a:solidFill>
                          <a:effectLst/>
                          <a:latin typeface="+mn-lt"/>
                          <a:ea typeface="+mn-ea"/>
                          <a:cs typeface="+mn-cs"/>
                        </a:rPr>
                        <a:t>trazadone</a:t>
                      </a:r>
                      <a:endParaRPr lang="en-US" sz="1800" kern="1200" dirty="0">
                        <a:solidFill>
                          <a:schemeClr val="dk1"/>
                        </a:solidFill>
                        <a:effectLst/>
                        <a:latin typeface="+mn-lt"/>
                        <a:ea typeface="+mn-ea"/>
                        <a:cs typeface="+mn-cs"/>
                      </a:endParaRPr>
                    </a:p>
                    <a:p>
                      <a:r>
                        <a:rPr lang="en-US" sz="1800" kern="1200" dirty="0" err="1">
                          <a:solidFill>
                            <a:schemeClr val="dk1"/>
                          </a:solidFill>
                          <a:effectLst/>
                          <a:latin typeface="+mn-lt"/>
                          <a:ea typeface="+mn-ea"/>
                          <a:cs typeface="+mn-cs"/>
                        </a:rPr>
                        <a:t>vilazodone</a:t>
                      </a:r>
                      <a:endParaRPr lang="en-US" sz="1800" kern="1200" dirty="0">
                        <a:solidFill>
                          <a:schemeClr val="dk1"/>
                        </a:solidFill>
                        <a:effectLst/>
                        <a:latin typeface="+mn-lt"/>
                        <a:ea typeface="+mn-ea"/>
                        <a:cs typeface="+mn-cs"/>
                      </a:endParaRPr>
                    </a:p>
                    <a:p>
                      <a:r>
                        <a:rPr lang="en-US" sz="1800" kern="1200" dirty="0">
                          <a:solidFill>
                            <a:schemeClr val="dk1"/>
                          </a:solidFill>
                          <a:effectLst/>
                          <a:latin typeface="+mn-lt"/>
                          <a:ea typeface="+mn-ea"/>
                          <a:cs typeface="+mn-cs"/>
                        </a:rPr>
                        <a:t>hypnotics***</a:t>
                      </a:r>
                      <a:r>
                        <a:rPr lang="en-US" dirty="0">
                          <a:effectLst/>
                        </a:rPr>
                        <a:t> </a:t>
                      </a:r>
                      <a:endParaRPr lang="en-US" dirty="0"/>
                    </a:p>
                  </a:txBody>
                  <a:tcPr/>
                </a:tc>
                <a:extLst>
                  <a:ext uri="{0D108BD9-81ED-4DB2-BD59-A6C34878D82A}">
                    <a16:rowId xmlns:a16="http://schemas.microsoft.com/office/drawing/2014/main" val="10001"/>
                  </a:ext>
                </a:extLst>
              </a:tr>
            </a:tbl>
          </a:graphicData>
        </a:graphic>
      </p:graphicFrame>
      <p:sp>
        <p:nvSpPr>
          <p:cNvPr id="4" name="Slide Number Placeholder 3"/>
          <p:cNvSpPr>
            <a:spLocks noGrp="1"/>
          </p:cNvSpPr>
          <p:nvPr>
            <p:ph type="sldNum" sz="quarter" idx="12"/>
          </p:nvPr>
        </p:nvSpPr>
        <p:spPr/>
        <p:txBody>
          <a:bodyPr/>
          <a:lstStyle/>
          <a:p>
            <a:fld id="{68CDBAF2-F266-C14C-8ABF-54B90D837FA3}" type="slidenum">
              <a:rPr lang="en-US" smtClean="0"/>
              <a:pPr/>
              <a:t>54</a:t>
            </a:fld>
            <a:endParaRPr lang="en-US" dirty="0"/>
          </a:p>
        </p:txBody>
      </p:sp>
      <p:sp>
        <p:nvSpPr>
          <p:cNvPr id="6" name="TextBox 5"/>
          <p:cNvSpPr txBox="1"/>
          <p:nvPr/>
        </p:nvSpPr>
        <p:spPr>
          <a:xfrm>
            <a:off x="609600" y="5413554"/>
            <a:ext cx="6052183" cy="923330"/>
          </a:xfrm>
          <a:prstGeom prst="rect">
            <a:avLst/>
          </a:prstGeom>
          <a:noFill/>
        </p:spPr>
        <p:txBody>
          <a:bodyPr wrap="none" rtlCol="0">
            <a:spAutoFit/>
          </a:bodyPr>
          <a:lstStyle/>
          <a:p>
            <a:r>
              <a:rPr lang="en-US" dirty="0"/>
              <a:t>* aripiprazole, </a:t>
            </a:r>
            <a:r>
              <a:rPr lang="en-US" dirty="0" err="1"/>
              <a:t>iloperidone</a:t>
            </a:r>
            <a:r>
              <a:rPr lang="en-US" dirty="0"/>
              <a:t>, </a:t>
            </a:r>
            <a:r>
              <a:rPr lang="en-US" dirty="0" err="1"/>
              <a:t>lurasidone</a:t>
            </a:r>
            <a:r>
              <a:rPr lang="en-US" dirty="0"/>
              <a:t>, quetiapine, ziprasidone</a:t>
            </a:r>
          </a:p>
          <a:p>
            <a:r>
              <a:rPr lang="en-US" dirty="0"/>
              <a:t>** alprazolam, midazolam, </a:t>
            </a:r>
            <a:r>
              <a:rPr lang="en-US" dirty="0" err="1"/>
              <a:t>triazolam</a:t>
            </a:r>
            <a:r>
              <a:rPr lang="en-US" dirty="0"/>
              <a:t> </a:t>
            </a:r>
          </a:p>
          <a:p>
            <a:r>
              <a:rPr lang="en-US" dirty="0"/>
              <a:t>*** </a:t>
            </a:r>
            <a:r>
              <a:rPr lang="en-US" dirty="0" err="1"/>
              <a:t>zaleplon</a:t>
            </a:r>
            <a:r>
              <a:rPr lang="en-US" dirty="0"/>
              <a:t>, zolpidem, </a:t>
            </a:r>
            <a:r>
              <a:rPr lang="en-US" dirty="0" err="1"/>
              <a:t>eszopiclone</a:t>
            </a:r>
            <a:r>
              <a:rPr lang="en-US" dirty="0"/>
              <a:t> </a:t>
            </a:r>
          </a:p>
        </p:txBody>
      </p:sp>
    </p:spTree>
    <p:extLst>
      <p:ext uri="{BB962C8B-B14F-4D97-AF65-F5344CB8AC3E}">
        <p14:creationId xmlns:p14="http://schemas.microsoft.com/office/powerpoint/2010/main" val="37017274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Drug Interactions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46210869"/>
              </p:ext>
            </p:extLst>
          </p:nvPr>
        </p:nvGraphicFramePr>
        <p:xfrm>
          <a:off x="609600" y="1600200"/>
          <a:ext cx="10972800" cy="274828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gridCol w="2743200">
                  <a:extLst>
                    <a:ext uri="{9D8B030D-6E8A-4147-A177-3AD203B41FA5}">
                      <a16:colId xmlns:a16="http://schemas.microsoft.com/office/drawing/2014/main" val="20003"/>
                    </a:ext>
                  </a:extLst>
                </a:gridCol>
              </a:tblGrid>
              <a:tr h="370840">
                <a:tc>
                  <a:txBody>
                    <a:bodyPr/>
                    <a:lstStyle/>
                    <a:p>
                      <a:r>
                        <a:rPr lang="en-US" dirty="0"/>
                        <a:t>Class</a:t>
                      </a:r>
                    </a:p>
                  </a:txBody>
                  <a:tcPr/>
                </a:tc>
                <a:tc>
                  <a:txBody>
                    <a:bodyPr/>
                    <a:lstStyle/>
                    <a:p>
                      <a:r>
                        <a:rPr lang="en-US" dirty="0"/>
                        <a:t>Medication</a:t>
                      </a:r>
                    </a:p>
                  </a:txBody>
                  <a:tcPr/>
                </a:tc>
                <a:tc>
                  <a:txBody>
                    <a:bodyPr/>
                    <a:lstStyle/>
                    <a:p>
                      <a:r>
                        <a:rPr lang="en-US" dirty="0"/>
                        <a:t>Pharmacokinetics</a:t>
                      </a:r>
                    </a:p>
                  </a:txBody>
                  <a:tcPr/>
                </a:tc>
                <a:tc>
                  <a:txBody>
                    <a:bodyPr/>
                    <a:lstStyle/>
                    <a:p>
                      <a:r>
                        <a:rPr lang="en-US" dirty="0"/>
                        <a:t>Interaction</a:t>
                      </a:r>
                    </a:p>
                  </a:txBody>
                  <a:tcPr/>
                </a:tc>
                <a:extLst>
                  <a:ext uri="{0D108BD9-81ED-4DB2-BD59-A6C34878D82A}">
                    <a16:rowId xmlns:a16="http://schemas.microsoft.com/office/drawing/2014/main" val="10000"/>
                  </a:ext>
                </a:extLst>
              </a:tr>
              <a:tr h="370840">
                <a:tc>
                  <a:txBody>
                    <a:bodyPr/>
                    <a:lstStyle/>
                    <a:p>
                      <a:r>
                        <a:rPr lang="en-US" dirty="0"/>
                        <a:t>Integrase strand</a:t>
                      </a:r>
                      <a:r>
                        <a:rPr lang="en-US" baseline="0" dirty="0"/>
                        <a:t> inhibitors</a:t>
                      </a:r>
                      <a:endParaRPr lang="en-US" dirty="0"/>
                    </a:p>
                  </a:txBody>
                  <a:tcPr/>
                </a:tc>
                <a:tc>
                  <a:txBody>
                    <a:bodyPr/>
                    <a:lstStyle/>
                    <a:p>
                      <a:r>
                        <a:rPr lang="en-US" sz="1800" kern="1200" dirty="0" err="1">
                          <a:solidFill>
                            <a:schemeClr val="dk1"/>
                          </a:solidFill>
                          <a:effectLst/>
                          <a:latin typeface="+mn-lt"/>
                          <a:ea typeface="+mn-ea"/>
                          <a:cs typeface="+mn-cs"/>
                        </a:rPr>
                        <a:t>Dolutegravir</a:t>
                      </a:r>
                      <a:r>
                        <a:rPr lang="en-US" dirty="0">
                          <a:effectLst/>
                        </a:rPr>
                        <a:t> </a:t>
                      </a:r>
                    </a:p>
                    <a:p>
                      <a:r>
                        <a:rPr lang="en-US" sz="1800" kern="1200" dirty="0">
                          <a:solidFill>
                            <a:schemeClr val="dk1"/>
                          </a:solidFill>
                          <a:effectLst/>
                          <a:latin typeface="+mn-lt"/>
                          <a:ea typeface="+mn-ea"/>
                          <a:cs typeface="+mn-cs"/>
                        </a:rPr>
                        <a:t>Elvitegravir </a:t>
                      </a:r>
                      <a:endParaRPr lang="en-US" dirty="0"/>
                    </a:p>
                  </a:txBody>
                  <a:tcPr/>
                </a:tc>
                <a:tc>
                  <a:txBody>
                    <a:bodyPr/>
                    <a:lstStyle/>
                    <a:p>
                      <a:r>
                        <a:rPr lang="en-US" sz="1800" kern="1200" dirty="0">
                          <a:solidFill>
                            <a:schemeClr val="dk1"/>
                          </a:solidFill>
                          <a:effectLst/>
                          <a:latin typeface="+mn-lt"/>
                          <a:ea typeface="+mn-ea"/>
                          <a:cs typeface="+mn-cs"/>
                        </a:rPr>
                        <a:t>Metabolized by UGT1A1 and CYP3A4</a:t>
                      </a:r>
                      <a:endParaRPr lang="en-US" dirty="0"/>
                    </a:p>
                  </a:txBody>
                  <a:tcPr/>
                </a:tc>
                <a:tc>
                  <a:txBody>
                    <a:bodyPr/>
                    <a:lstStyle/>
                    <a:p>
                      <a:r>
                        <a:rPr lang="en-US" sz="1800" kern="1200" dirty="0">
                          <a:solidFill>
                            <a:schemeClr val="dk1"/>
                          </a:solidFill>
                          <a:effectLst/>
                          <a:latin typeface="+mn-lt"/>
                          <a:ea typeface="+mn-ea"/>
                          <a:cs typeface="+mn-cs"/>
                        </a:rPr>
                        <a:t>Levels lowered by carbamazepine, </a:t>
                      </a:r>
                      <a:r>
                        <a:rPr lang="en-US" sz="1800" kern="1200" dirty="0" err="1">
                          <a:solidFill>
                            <a:schemeClr val="dk1"/>
                          </a:solidFill>
                          <a:effectLst/>
                          <a:latin typeface="+mn-lt"/>
                          <a:ea typeface="+mn-ea"/>
                          <a:cs typeface="+mn-cs"/>
                        </a:rPr>
                        <a:t>oxcarbazepine</a:t>
                      </a:r>
                      <a:r>
                        <a:rPr lang="en-US" sz="1800" kern="1200" dirty="0">
                          <a:solidFill>
                            <a:schemeClr val="dk1"/>
                          </a:solidFill>
                          <a:effectLst/>
                          <a:latin typeface="+mn-lt"/>
                          <a:ea typeface="+mn-ea"/>
                          <a:cs typeface="+mn-cs"/>
                        </a:rPr>
                        <a:t>, and St. John’s </a:t>
                      </a:r>
                      <a:r>
                        <a:rPr lang="en-US" sz="1800" kern="1200" dirty="0" err="1">
                          <a:solidFill>
                            <a:schemeClr val="dk1"/>
                          </a:solidFill>
                          <a:effectLst/>
                          <a:latin typeface="+mn-lt"/>
                          <a:ea typeface="+mn-ea"/>
                          <a:cs typeface="+mn-cs"/>
                        </a:rPr>
                        <a:t>Wort</a:t>
                      </a:r>
                      <a:r>
                        <a:rPr lang="en-US" dirty="0">
                          <a:effectLst/>
                        </a:rPr>
                        <a:t> </a:t>
                      </a:r>
                    </a:p>
                  </a:txBody>
                  <a:tcPr/>
                </a:tc>
                <a:extLst>
                  <a:ext uri="{0D108BD9-81ED-4DB2-BD59-A6C34878D82A}">
                    <a16:rowId xmlns:a16="http://schemas.microsoft.com/office/drawing/2014/main" val="10001"/>
                  </a:ext>
                </a:extLst>
              </a:tr>
              <a:tr h="370840">
                <a:tc>
                  <a:txBody>
                    <a:bodyPr/>
                    <a:lstStyle/>
                    <a:p>
                      <a:r>
                        <a:rPr lang="en-US" sz="1800" kern="1200" dirty="0">
                          <a:solidFill>
                            <a:schemeClr val="dk1"/>
                          </a:solidFill>
                          <a:effectLst/>
                          <a:latin typeface="+mn-lt"/>
                          <a:ea typeface="+mn-ea"/>
                          <a:cs typeface="+mn-cs"/>
                        </a:rPr>
                        <a:t>Chemokine receptor antagonists</a:t>
                      </a:r>
                      <a:endParaRPr lang="en-US" dirty="0"/>
                    </a:p>
                  </a:txBody>
                  <a:tcPr/>
                </a:tc>
                <a:tc>
                  <a:txBody>
                    <a:bodyPr/>
                    <a:lstStyle/>
                    <a:p>
                      <a:r>
                        <a:rPr lang="en-US" sz="1800" kern="1200" dirty="0">
                          <a:solidFill>
                            <a:schemeClr val="dk1"/>
                          </a:solidFill>
                          <a:effectLst/>
                          <a:latin typeface="+mn-lt"/>
                          <a:ea typeface="+mn-ea"/>
                          <a:cs typeface="+mn-cs"/>
                        </a:rPr>
                        <a:t>Maraviroc</a:t>
                      </a:r>
                      <a:r>
                        <a:rPr lang="en-US" dirty="0">
                          <a:effectLst/>
                        </a:rPr>
                        <a:t> </a:t>
                      </a:r>
                      <a:endParaRPr lang="en-US" dirty="0"/>
                    </a:p>
                  </a:txBody>
                  <a:tcPr/>
                </a:tc>
                <a:tc>
                  <a:txBody>
                    <a:bodyPr/>
                    <a:lstStyle/>
                    <a:p>
                      <a:r>
                        <a:rPr lang="en-US" sz="1800" kern="1200" dirty="0">
                          <a:solidFill>
                            <a:schemeClr val="dk1"/>
                          </a:solidFill>
                          <a:effectLst/>
                          <a:latin typeface="+mn-lt"/>
                          <a:ea typeface="+mn-ea"/>
                          <a:cs typeface="+mn-cs"/>
                        </a:rPr>
                        <a:t>Metabolized by CYP3A4</a:t>
                      </a:r>
                      <a:r>
                        <a:rPr lang="en-US" dirty="0">
                          <a:effectLst/>
                        </a:rPr>
                        <a:t> </a:t>
                      </a:r>
                      <a:endParaRPr lang="en-US" dirty="0"/>
                    </a:p>
                  </a:txBody>
                  <a:tcPr/>
                </a:tc>
                <a:tc>
                  <a:txBody>
                    <a:bodyPr/>
                    <a:lstStyle/>
                    <a:p>
                      <a:r>
                        <a:rPr lang="en-US" sz="1800" kern="1200" dirty="0" err="1">
                          <a:solidFill>
                            <a:schemeClr val="dk1"/>
                          </a:solidFill>
                          <a:effectLst/>
                          <a:latin typeface="+mn-lt"/>
                          <a:ea typeface="+mn-ea"/>
                          <a:cs typeface="+mn-cs"/>
                        </a:rPr>
                        <a:t>Oxcarbazepine</a:t>
                      </a:r>
                      <a:r>
                        <a:rPr lang="en-US" sz="1800" kern="1200" dirty="0">
                          <a:solidFill>
                            <a:schemeClr val="dk1"/>
                          </a:solidFill>
                          <a:effectLst/>
                          <a:latin typeface="+mn-lt"/>
                          <a:ea typeface="+mn-ea"/>
                          <a:cs typeface="+mn-cs"/>
                        </a:rPr>
                        <a:t>, carbamazepine, St. John’s </a:t>
                      </a:r>
                      <a:r>
                        <a:rPr lang="en-US" sz="1800" kern="1200" dirty="0" err="1">
                          <a:solidFill>
                            <a:schemeClr val="dk1"/>
                          </a:solidFill>
                          <a:effectLst/>
                          <a:latin typeface="+mn-lt"/>
                          <a:ea typeface="+mn-ea"/>
                          <a:cs typeface="+mn-cs"/>
                        </a:rPr>
                        <a:t>Wort</a:t>
                      </a:r>
                      <a:r>
                        <a:rPr lang="en-US" sz="1800" kern="1200" dirty="0">
                          <a:solidFill>
                            <a:schemeClr val="dk1"/>
                          </a:solidFill>
                          <a:effectLst/>
                          <a:latin typeface="+mn-lt"/>
                          <a:ea typeface="+mn-ea"/>
                          <a:cs typeface="+mn-cs"/>
                        </a:rPr>
                        <a:t> can decrease serum levels of </a:t>
                      </a:r>
                      <a:r>
                        <a:rPr lang="en-US" sz="1800" kern="1200" dirty="0" err="1">
                          <a:solidFill>
                            <a:schemeClr val="dk1"/>
                          </a:solidFill>
                          <a:effectLst/>
                          <a:latin typeface="+mn-lt"/>
                          <a:ea typeface="+mn-ea"/>
                          <a:cs typeface="+mn-cs"/>
                        </a:rPr>
                        <a:t>maraviroc</a:t>
                      </a:r>
                      <a:r>
                        <a:rPr lang="en-US" dirty="0">
                          <a:effectLst/>
                        </a:rPr>
                        <a:t> </a:t>
                      </a:r>
                    </a:p>
                  </a:txBody>
                  <a:tcPr/>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68CDBAF2-F266-C14C-8ABF-54B90D837FA3}" type="slidenum">
              <a:rPr lang="en-US" smtClean="0"/>
              <a:pPr/>
              <a:t>55</a:t>
            </a:fld>
            <a:endParaRPr lang="en-US" dirty="0"/>
          </a:p>
        </p:txBody>
      </p:sp>
    </p:spTree>
    <p:extLst>
      <p:ext uri="{BB962C8B-B14F-4D97-AF65-F5344CB8AC3E}">
        <p14:creationId xmlns:p14="http://schemas.microsoft.com/office/powerpoint/2010/main" val="41593647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Drug Interactions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13432630"/>
              </p:ext>
            </p:extLst>
          </p:nvPr>
        </p:nvGraphicFramePr>
        <p:xfrm>
          <a:off x="609600" y="1600200"/>
          <a:ext cx="10972800" cy="3749040"/>
        </p:xfrm>
        <a:graphic>
          <a:graphicData uri="http://schemas.openxmlformats.org/drawingml/2006/table">
            <a:tbl>
              <a:tblPr firstRow="1" bandRow="1">
                <a:tableStyleId>{5C22544A-7EE6-4342-B048-85BDC9FD1C3A}</a:tableStyleId>
              </a:tblPr>
              <a:tblGrid>
                <a:gridCol w="1787213">
                  <a:extLst>
                    <a:ext uri="{9D8B030D-6E8A-4147-A177-3AD203B41FA5}">
                      <a16:colId xmlns:a16="http://schemas.microsoft.com/office/drawing/2014/main" val="20000"/>
                    </a:ext>
                  </a:extLst>
                </a:gridCol>
                <a:gridCol w="1413047">
                  <a:extLst>
                    <a:ext uri="{9D8B030D-6E8A-4147-A177-3AD203B41FA5}">
                      <a16:colId xmlns:a16="http://schemas.microsoft.com/office/drawing/2014/main" val="20001"/>
                    </a:ext>
                  </a:extLst>
                </a:gridCol>
                <a:gridCol w="4203367">
                  <a:extLst>
                    <a:ext uri="{9D8B030D-6E8A-4147-A177-3AD203B41FA5}">
                      <a16:colId xmlns:a16="http://schemas.microsoft.com/office/drawing/2014/main" val="20002"/>
                    </a:ext>
                  </a:extLst>
                </a:gridCol>
                <a:gridCol w="3569173">
                  <a:extLst>
                    <a:ext uri="{9D8B030D-6E8A-4147-A177-3AD203B41FA5}">
                      <a16:colId xmlns:a16="http://schemas.microsoft.com/office/drawing/2014/main" val="20003"/>
                    </a:ext>
                  </a:extLst>
                </a:gridCol>
              </a:tblGrid>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Class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Medication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Pharmacokinetics</a:t>
                      </a:r>
                    </a:p>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Interaction</a:t>
                      </a:r>
                    </a:p>
                    <a:p>
                      <a:endParaRPr lang="en-US" dirty="0"/>
                    </a:p>
                  </a:txBody>
                  <a:tcPr/>
                </a:tc>
                <a:extLst>
                  <a:ext uri="{0D108BD9-81ED-4DB2-BD59-A6C34878D82A}">
                    <a16:rowId xmlns:a16="http://schemas.microsoft.com/office/drawing/2014/main" val="10000"/>
                  </a:ext>
                </a:extLst>
              </a:tr>
              <a:tr h="370840">
                <a:tc>
                  <a:txBody>
                    <a:bodyPr/>
                    <a:lstStyle/>
                    <a:p>
                      <a:r>
                        <a:rPr lang="en-US" sz="1800" kern="1200" dirty="0">
                          <a:solidFill>
                            <a:schemeClr val="dk1"/>
                          </a:solidFill>
                          <a:effectLst/>
                          <a:latin typeface="+mn-lt"/>
                          <a:ea typeface="+mn-ea"/>
                          <a:cs typeface="+mn-cs"/>
                        </a:rPr>
                        <a:t>Pharmacokinetic enhancers</a:t>
                      </a:r>
                      <a:r>
                        <a:rPr lang="en-US" dirty="0">
                          <a:effectLst/>
                        </a:rPr>
                        <a:t> </a:t>
                      </a:r>
                      <a:endParaRPr lang="en-US" dirty="0"/>
                    </a:p>
                  </a:txBody>
                  <a:tcPr/>
                </a:tc>
                <a:tc>
                  <a:txBody>
                    <a:bodyPr/>
                    <a:lstStyle/>
                    <a:p>
                      <a:r>
                        <a:rPr lang="en-US" sz="1800" kern="1200" dirty="0" err="1">
                          <a:solidFill>
                            <a:schemeClr val="dk1"/>
                          </a:solidFill>
                          <a:effectLst/>
                          <a:latin typeface="+mn-lt"/>
                          <a:ea typeface="+mn-ea"/>
                          <a:cs typeface="+mn-cs"/>
                        </a:rPr>
                        <a:t>Cobicistat</a:t>
                      </a:r>
                      <a:r>
                        <a:rPr lang="en-US" dirty="0">
                          <a:effectLst/>
                        </a:rPr>
                        <a:t> </a:t>
                      </a:r>
                      <a:endParaRPr lang="en-US" dirty="0"/>
                    </a:p>
                  </a:txBody>
                  <a:tcPr/>
                </a:tc>
                <a:tc>
                  <a:txBody>
                    <a:bodyPr/>
                    <a:lstStyle/>
                    <a:p>
                      <a:r>
                        <a:rPr lang="en-US" sz="1800" kern="1200" dirty="0">
                          <a:solidFill>
                            <a:schemeClr val="dk1"/>
                          </a:solidFill>
                          <a:effectLst/>
                          <a:latin typeface="+mn-lt"/>
                          <a:ea typeface="+mn-ea"/>
                          <a:cs typeface="+mn-cs"/>
                        </a:rPr>
                        <a:t>Metabolized by CYP 3A4 and 2D6;</a:t>
                      </a:r>
                    </a:p>
                    <a:p>
                      <a:r>
                        <a:rPr lang="en-US" sz="1800" kern="1200" dirty="0">
                          <a:solidFill>
                            <a:schemeClr val="dk1"/>
                          </a:solidFill>
                          <a:effectLst/>
                          <a:latin typeface="+mn-lt"/>
                          <a:ea typeface="+mn-ea"/>
                          <a:cs typeface="+mn-cs"/>
                        </a:rPr>
                        <a:t>Inhibits CYP3A4</a:t>
                      </a:r>
                      <a:endParaRPr lang="en-US" dirty="0"/>
                    </a:p>
                  </a:txBody>
                  <a:tcPr/>
                </a:tc>
                <a:tc>
                  <a:txBody>
                    <a:bodyPr/>
                    <a:lstStyle/>
                    <a:p>
                      <a:r>
                        <a:rPr lang="en-US" sz="1800" kern="1200" dirty="0">
                          <a:solidFill>
                            <a:schemeClr val="dk1"/>
                          </a:solidFill>
                          <a:effectLst/>
                          <a:latin typeface="+mn-lt"/>
                          <a:ea typeface="+mn-ea"/>
                          <a:cs typeface="+mn-cs"/>
                        </a:rPr>
                        <a:t>Increases in plasma levels of antipsychotics dependent on CYP3A4*, </a:t>
                      </a:r>
                      <a:r>
                        <a:rPr lang="en-US" sz="1800" kern="1200" dirty="0" err="1">
                          <a:solidFill>
                            <a:schemeClr val="dk1"/>
                          </a:solidFill>
                          <a:effectLst/>
                          <a:latin typeface="+mn-lt"/>
                          <a:ea typeface="+mn-ea"/>
                          <a:cs typeface="+mn-cs"/>
                        </a:rPr>
                        <a:t>buspirone</a:t>
                      </a:r>
                      <a:r>
                        <a:rPr lang="en-US" sz="1800" kern="1200" dirty="0">
                          <a:solidFill>
                            <a:schemeClr val="dk1"/>
                          </a:solidFill>
                          <a:effectLst/>
                          <a:latin typeface="+mn-lt"/>
                          <a:ea typeface="+mn-ea"/>
                          <a:cs typeface="+mn-cs"/>
                        </a:rPr>
                        <a:t>,</a:t>
                      </a:r>
                    </a:p>
                    <a:p>
                      <a:r>
                        <a:rPr lang="en-US" sz="1800" kern="1200" dirty="0">
                          <a:solidFill>
                            <a:schemeClr val="dk1"/>
                          </a:solidFill>
                          <a:effectLst/>
                          <a:latin typeface="+mn-lt"/>
                          <a:ea typeface="+mn-ea"/>
                          <a:cs typeface="+mn-cs"/>
                        </a:rPr>
                        <a:t>methadone,</a:t>
                      </a:r>
                    </a:p>
                    <a:p>
                      <a:r>
                        <a:rPr lang="en-US" sz="1800" kern="1200" dirty="0">
                          <a:solidFill>
                            <a:schemeClr val="dk1"/>
                          </a:solidFill>
                          <a:effectLst/>
                          <a:latin typeface="+mn-lt"/>
                          <a:ea typeface="+mn-ea"/>
                          <a:cs typeface="+mn-cs"/>
                        </a:rPr>
                        <a:t>oral contraceptives, </a:t>
                      </a:r>
                      <a:r>
                        <a:rPr lang="en-US" sz="1800" kern="1200" dirty="0" err="1">
                          <a:solidFill>
                            <a:schemeClr val="dk1"/>
                          </a:solidFill>
                          <a:effectLst/>
                          <a:latin typeface="+mn-lt"/>
                          <a:ea typeface="+mn-ea"/>
                          <a:cs typeface="+mn-cs"/>
                        </a:rPr>
                        <a:t>reboxetine</a:t>
                      </a:r>
                      <a:r>
                        <a:rPr lang="en-US" sz="1800" kern="1200" dirty="0">
                          <a:solidFill>
                            <a:schemeClr val="dk1"/>
                          </a:solidFill>
                          <a:effectLst/>
                          <a:latin typeface="+mn-lt"/>
                          <a:ea typeface="+mn-ea"/>
                          <a:cs typeface="+mn-cs"/>
                        </a:rPr>
                        <a:t>,</a:t>
                      </a:r>
                    </a:p>
                    <a:p>
                      <a:r>
                        <a:rPr lang="en-US" sz="1800" kern="1200" dirty="0" err="1">
                          <a:solidFill>
                            <a:schemeClr val="dk1"/>
                          </a:solidFill>
                          <a:effectLst/>
                          <a:latin typeface="+mn-lt"/>
                          <a:ea typeface="+mn-ea"/>
                          <a:cs typeface="+mn-cs"/>
                        </a:rPr>
                        <a:t>trazadone</a:t>
                      </a:r>
                      <a:r>
                        <a:rPr lang="en-US" sz="1800" kern="1200" dirty="0">
                          <a:solidFill>
                            <a:schemeClr val="dk1"/>
                          </a:solidFill>
                          <a:effectLst/>
                          <a:latin typeface="+mn-lt"/>
                          <a:ea typeface="+mn-ea"/>
                          <a:cs typeface="+mn-cs"/>
                        </a:rPr>
                        <a:t>,</a:t>
                      </a:r>
                    </a:p>
                    <a:p>
                      <a:r>
                        <a:rPr lang="en-US" sz="1800" kern="1200" dirty="0" err="1">
                          <a:solidFill>
                            <a:schemeClr val="dk1"/>
                          </a:solidFill>
                          <a:effectLst/>
                          <a:latin typeface="+mn-lt"/>
                          <a:ea typeface="+mn-ea"/>
                          <a:cs typeface="+mn-cs"/>
                        </a:rPr>
                        <a:t>vilazadone</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triazalobenzodiazepines</a:t>
                      </a:r>
                      <a:r>
                        <a:rPr lang="en-US" sz="1800" kern="1200" dirty="0">
                          <a:solidFill>
                            <a:schemeClr val="dk1"/>
                          </a:solidFill>
                          <a:effectLst/>
                          <a:latin typeface="+mn-lt"/>
                          <a:ea typeface="+mn-ea"/>
                          <a:cs typeface="+mn-cs"/>
                        </a:rPr>
                        <a:t>**,</a:t>
                      </a:r>
                    </a:p>
                    <a:p>
                      <a:r>
                        <a:rPr lang="en-US" sz="1800" kern="1200" dirty="0">
                          <a:solidFill>
                            <a:schemeClr val="dk1"/>
                          </a:solidFill>
                          <a:effectLst/>
                          <a:latin typeface="+mn-lt"/>
                          <a:ea typeface="+mn-ea"/>
                          <a:cs typeface="+mn-cs"/>
                        </a:rPr>
                        <a:t>hypnotics***, carbamazepine,</a:t>
                      </a:r>
                    </a:p>
                    <a:p>
                      <a:r>
                        <a:rPr lang="en-US" sz="1800" kern="1200" dirty="0">
                          <a:solidFill>
                            <a:schemeClr val="dk1"/>
                          </a:solidFill>
                          <a:effectLst/>
                          <a:latin typeface="+mn-lt"/>
                          <a:ea typeface="+mn-ea"/>
                          <a:cs typeface="+mn-cs"/>
                        </a:rPr>
                        <a:t>SSRIs</a:t>
                      </a:r>
                    </a:p>
                    <a:p>
                      <a:r>
                        <a:rPr lang="en-US" sz="1800" kern="1200" dirty="0" err="1">
                          <a:solidFill>
                            <a:schemeClr val="dk1"/>
                          </a:solidFill>
                          <a:effectLst/>
                          <a:latin typeface="+mn-lt"/>
                          <a:ea typeface="+mn-ea"/>
                          <a:cs typeface="+mn-cs"/>
                        </a:rPr>
                        <a:t>desipramine</a:t>
                      </a:r>
                      <a:r>
                        <a:rPr lang="en-US" dirty="0">
                          <a:effectLst/>
                        </a:rPr>
                        <a:t> </a:t>
                      </a:r>
                      <a:endParaRPr lang="en-US" dirty="0"/>
                    </a:p>
                  </a:txBody>
                  <a:tcPr/>
                </a:tc>
                <a:extLst>
                  <a:ext uri="{0D108BD9-81ED-4DB2-BD59-A6C34878D82A}">
                    <a16:rowId xmlns:a16="http://schemas.microsoft.com/office/drawing/2014/main" val="10001"/>
                  </a:ext>
                </a:extLst>
              </a:tr>
            </a:tbl>
          </a:graphicData>
        </a:graphic>
      </p:graphicFrame>
      <p:sp>
        <p:nvSpPr>
          <p:cNvPr id="4" name="Slide Number Placeholder 3"/>
          <p:cNvSpPr>
            <a:spLocks noGrp="1"/>
          </p:cNvSpPr>
          <p:nvPr>
            <p:ph type="sldNum" sz="quarter" idx="12"/>
          </p:nvPr>
        </p:nvSpPr>
        <p:spPr/>
        <p:txBody>
          <a:bodyPr/>
          <a:lstStyle/>
          <a:p>
            <a:fld id="{68CDBAF2-F266-C14C-8ABF-54B90D837FA3}" type="slidenum">
              <a:rPr lang="en-US" smtClean="0"/>
              <a:pPr/>
              <a:t>56</a:t>
            </a:fld>
            <a:endParaRPr lang="en-US" dirty="0"/>
          </a:p>
        </p:txBody>
      </p:sp>
      <p:sp>
        <p:nvSpPr>
          <p:cNvPr id="6" name="TextBox 5"/>
          <p:cNvSpPr txBox="1"/>
          <p:nvPr/>
        </p:nvSpPr>
        <p:spPr>
          <a:xfrm>
            <a:off x="609600" y="5628640"/>
            <a:ext cx="6052183" cy="923330"/>
          </a:xfrm>
          <a:prstGeom prst="rect">
            <a:avLst/>
          </a:prstGeom>
          <a:noFill/>
        </p:spPr>
        <p:txBody>
          <a:bodyPr wrap="none" rtlCol="0">
            <a:spAutoFit/>
          </a:bodyPr>
          <a:lstStyle/>
          <a:p>
            <a:r>
              <a:rPr lang="en-US" dirty="0"/>
              <a:t>* aripiprazole, </a:t>
            </a:r>
            <a:r>
              <a:rPr lang="en-US" dirty="0" err="1"/>
              <a:t>iloperidone</a:t>
            </a:r>
            <a:r>
              <a:rPr lang="en-US" dirty="0"/>
              <a:t>, </a:t>
            </a:r>
            <a:r>
              <a:rPr lang="en-US" dirty="0" err="1"/>
              <a:t>lurasidone</a:t>
            </a:r>
            <a:r>
              <a:rPr lang="en-US" dirty="0"/>
              <a:t>, quetiapine, ziprasidone</a:t>
            </a:r>
          </a:p>
          <a:p>
            <a:r>
              <a:rPr lang="en-US" dirty="0"/>
              <a:t>** alprazolam, midazolam, </a:t>
            </a:r>
            <a:r>
              <a:rPr lang="en-US" dirty="0" err="1"/>
              <a:t>triazolam</a:t>
            </a:r>
            <a:r>
              <a:rPr lang="en-US" dirty="0"/>
              <a:t> </a:t>
            </a:r>
          </a:p>
          <a:p>
            <a:r>
              <a:rPr lang="en-US" dirty="0"/>
              <a:t>*** </a:t>
            </a:r>
            <a:r>
              <a:rPr lang="en-US" dirty="0" err="1"/>
              <a:t>zalpelon</a:t>
            </a:r>
            <a:r>
              <a:rPr lang="en-US" dirty="0"/>
              <a:t>, </a:t>
            </a:r>
            <a:r>
              <a:rPr lang="en-US" dirty="0" err="1"/>
              <a:t>zolpidem</a:t>
            </a:r>
            <a:r>
              <a:rPr lang="en-US" dirty="0"/>
              <a:t>, </a:t>
            </a:r>
            <a:r>
              <a:rPr lang="en-US" dirty="0" err="1"/>
              <a:t>zopiclone</a:t>
            </a:r>
            <a:r>
              <a:rPr lang="en-US" dirty="0"/>
              <a:t> </a:t>
            </a:r>
          </a:p>
        </p:txBody>
      </p:sp>
    </p:spTree>
    <p:extLst>
      <p:ext uri="{BB962C8B-B14F-4D97-AF65-F5344CB8AC3E}">
        <p14:creationId xmlns:p14="http://schemas.microsoft.com/office/powerpoint/2010/main" val="12679587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4"/>
          <p:cNvSpPr>
            <a:spLocks noGrp="1" noChangeArrowheads="1"/>
          </p:cNvSpPr>
          <p:nvPr>
            <p:ph type="title"/>
          </p:nvPr>
        </p:nvSpPr>
        <p:spPr>
          <a:xfrm>
            <a:off x="609600" y="457200"/>
            <a:ext cx="10972800" cy="1143000"/>
          </a:xfrm>
        </p:spPr>
        <p:txBody>
          <a:bodyPr/>
          <a:lstStyle/>
          <a:p>
            <a:r>
              <a:rPr lang="en-US" dirty="0">
                <a:latin typeface="Arial" pitchFamily="34" charset="0"/>
                <a:cs typeface="Arial" pitchFamily="34" charset="0"/>
              </a:rPr>
              <a:t>References for Drug-Drug Interactions</a:t>
            </a:r>
          </a:p>
        </p:txBody>
      </p:sp>
      <p:sp>
        <p:nvSpPr>
          <p:cNvPr id="80899" name="Rectangle 5"/>
          <p:cNvSpPr>
            <a:spLocks noGrp="1" noChangeArrowheads="1"/>
          </p:cNvSpPr>
          <p:nvPr>
            <p:ph type="body" idx="1"/>
          </p:nvPr>
        </p:nvSpPr>
        <p:spPr>
          <a:ln w="28575">
            <a:solidFill>
              <a:schemeClr val="tx1"/>
            </a:solidFill>
          </a:ln>
        </p:spPr>
        <p:txBody>
          <a:bodyPr/>
          <a:lstStyle/>
          <a:p>
            <a:pPr>
              <a:buFont typeface="Wingdings" pitchFamily="2" charset="2"/>
              <a:buNone/>
            </a:pPr>
            <a:r>
              <a:rPr lang="en-US" b="1" dirty="0" err="1"/>
              <a:t>Cozza</a:t>
            </a:r>
            <a:r>
              <a:rPr lang="en-US" b="1" dirty="0"/>
              <a:t> KL</a:t>
            </a:r>
            <a:r>
              <a:rPr lang="en-US" dirty="0"/>
              <a:t>, Wynn GH, </a:t>
            </a:r>
            <a:r>
              <a:rPr lang="en-US" dirty="0" err="1"/>
              <a:t>Wortmann</a:t>
            </a:r>
            <a:r>
              <a:rPr lang="en-US" dirty="0"/>
              <a:t> GW, Williams SG, &amp; Rein R. Psychopharmacological treatment issues in HIV/AIDS Psychiatry. Comprehensive Textbook of AIDS </a:t>
            </a:r>
            <a:r>
              <a:rPr lang="en-US" dirty="0" err="1"/>
              <a:t>Psychitry</a:t>
            </a:r>
            <a:r>
              <a:rPr lang="en-US" dirty="0"/>
              <a:t>, Second Edition. Ed. By Cohen MA, Gorman, JM, Jacobson JM, </a:t>
            </a:r>
            <a:r>
              <a:rPr lang="en-US" dirty="0" err="1"/>
              <a:t>Voberding</a:t>
            </a:r>
            <a:r>
              <a:rPr lang="en-US" dirty="0"/>
              <a:t> P, and Letendre SL. Oxford University Press; 2017</a:t>
            </a:r>
            <a:endParaRPr lang="en-US" dirty="0">
              <a:latin typeface="Arial" pitchFamily="34" charset="0"/>
              <a:cs typeface="Arial" pitchFamily="34" charset="0"/>
            </a:endParaRPr>
          </a:p>
          <a:p>
            <a:pPr>
              <a:buFont typeface="Wingdings" pitchFamily="2" charset="2"/>
              <a:buNone/>
            </a:pPr>
            <a:r>
              <a:rPr lang="en-US" dirty="0" err="1">
                <a:latin typeface="Arial" pitchFamily="34" charset="0"/>
                <a:cs typeface="Arial" pitchFamily="34" charset="0"/>
              </a:rPr>
              <a:t>Micromedex</a:t>
            </a:r>
            <a:endParaRPr lang="en-US" dirty="0">
              <a:latin typeface="Arial" pitchFamily="34" charset="0"/>
              <a:cs typeface="Arial" pitchFamily="34" charset="0"/>
            </a:endParaRPr>
          </a:p>
          <a:p>
            <a:pPr>
              <a:buFont typeface="Wingdings" pitchFamily="2" charset="2"/>
              <a:buNone/>
            </a:pPr>
            <a:r>
              <a:rPr lang="en-US" dirty="0" err="1">
                <a:latin typeface="Arial" pitchFamily="34" charset="0"/>
                <a:cs typeface="Arial" pitchFamily="34" charset="0"/>
              </a:rPr>
              <a:t>Epocrates</a:t>
            </a:r>
            <a:r>
              <a:rPr lang="en-US" dirty="0">
                <a:latin typeface="Arial" pitchFamily="34" charset="0"/>
                <a:cs typeface="Arial" pitchFamily="34" charset="0"/>
              </a:rPr>
              <a:t> Rx</a:t>
            </a:r>
          </a:p>
          <a:p>
            <a:pPr>
              <a:buFont typeface="Wingdings" pitchFamily="2" charset="2"/>
              <a:buNone/>
            </a:pPr>
            <a:r>
              <a:rPr lang="en-US" dirty="0">
                <a:latin typeface="Arial" pitchFamily="34" charset="0"/>
                <a:cs typeface="Arial" pitchFamily="34" charset="0"/>
                <a:hlinkClick r:id="rId3"/>
              </a:rPr>
              <a:t>http://www.hiv-druginteractions.org</a:t>
            </a:r>
            <a:endParaRPr lang="en-US" dirty="0">
              <a:latin typeface="Arial" pitchFamily="34" charset="0"/>
              <a:cs typeface="Arial" pitchFamily="34" charset="0"/>
            </a:endParaRPr>
          </a:p>
          <a:p>
            <a:pPr>
              <a:buFont typeface="Wingdings" pitchFamily="2" charset="2"/>
              <a:buNone/>
            </a:pPr>
            <a:r>
              <a:rPr lang="en-US" dirty="0">
                <a:latin typeface="Arial" pitchFamily="34" charset="0"/>
                <a:cs typeface="Arial" pitchFamily="34" charset="0"/>
                <a:hlinkClick r:id="rId4"/>
              </a:rPr>
              <a:t>http://hivinsite.ucsf.edu</a:t>
            </a:r>
            <a:endParaRPr lang="en-US" dirty="0">
              <a:latin typeface="Arial" pitchFamily="34" charset="0"/>
              <a:cs typeface="Arial" pitchFamily="34" charset="0"/>
            </a:endParaRPr>
          </a:p>
          <a:p>
            <a:pPr>
              <a:buFont typeface="Wingdings" pitchFamily="2" charset="2"/>
              <a:buNone/>
            </a:pPr>
            <a:endParaRPr lang="en-US" sz="2400" dirty="0">
              <a:latin typeface="Arial" pitchFamily="34" charset="0"/>
              <a:cs typeface="Arial" pitchFamily="34" charset="0"/>
            </a:endParaRPr>
          </a:p>
          <a:p>
            <a:pPr>
              <a:buFont typeface="Wingdings" pitchFamily="2" charset="2"/>
              <a:buNone/>
            </a:pPr>
            <a:endParaRPr lang="en-US" sz="2800" dirty="0">
              <a:latin typeface="Arial" pitchFamily="34" charset="0"/>
              <a:cs typeface="Arial" pitchFamily="34" charset="0"/>
            </a:endParaRPr>
          </a:p>
          <a:p>
            <a:pPr>
              <a:buFont typeface="Wingdings" pitchFamily="2" charset="2"/>
              <a:buNone/>
            </a:pPr>
            <a:endParaRPr lang="en-US" dirty="0">
              <a:latin typeface="Arial" pitchFamily="34" charset="0"/>
              <a:cs typeface="Arial" pitchFamily="34" charset="0"/>
            </a:endParaRPr>
          </a:p>
        </p:txBody>
      </p:sp>
      <p:pic>
        <p:nvPicPr>
          <p:cNvPr id="80900" name="Picture 5"/>
          <p:cNvPicPr>
            <a:picLocks noChangeAspect="1" noChangeArrowheads="1"/>
          </p:cNvPicPr>
          <p:nvPr/>
        </p:nvPicPr>
        <p:blipFill>
          <a:blip r:embed="rId5" cstate="print"/>
          <a:srcRect l="64467" t="57236" r="27605" b="27376"/>
          <a:stretch>
            <a:fillRect/>
          </a:stretch>
        </p:blipFill>
        <p:spPr bwMode="auto">
          <a:xfrm>
            <a:off x="10678584" y="5610225"/>
            <a:ext cx="1286933" cy="1030288"/>
          </a:xfrm>
          <a:prstGeom prst="rect">
            <a:avLst/>
          </a:prstGeom>
          <a:noFill/>
          <a:ln w="9525">
            <a:noFill/>
            <a:miter lim="800000"/>
            <a:headEnd/>
            <a:tailEnd/>
          </a:ln>
        </p:spPr>
      </p:pic>
    </p:spTree>
    <p:extLst>
      <p:ext uri="{BB962C8B-B14F-4D97-AF65-F5344CB8AC3E}">
        <p14:creationId xmlns:p14="http://schemas.microsoft.com/office/powerpoint/2010/main" val="1765007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HIV epidemiology</a:t>
            </a:r>
          </a:p>
        </p:txBody>
      </p:sp>
      <p:pic>
        <p:nvPicPr>
          <p:cNvPr id="4" name="Content Placeholder 3"/>
          <p:cNvPicPr>
            <a:picLocks noGrp="1" noChangeAspect="1"/>
          </p:cNvPicPr>
          <p:nvPr>
            <p:ph idx="1"/>
          </p:nvPr>
        </p:nvPicPr>
        <p:blipFill rotWithShape="1">
          <a:blip r:embed="rId3"/>
          <a:srcRect l="-40916" t="24240" r="-40916" b="-24240"/>
          <a:stretch/>
        </p:blipFill>
        <p:spPr>
          <a:xfrm>
            <a:off x="-647846" y="2697480"/>
            <a:ext cx="8215295" cy="4525963"/>
          </a:xfrm>
        </p:spPr>
      </p:pic>
      <p:sp>
        <p:nvSpPr>
          <p:cNvPr id="5" name="Rectangle 4"/>
          <p:cNvSpPr/>
          <p:nvPr/>
        </p:nvSpPr>
        <p:spPr>
          <a:xfrm>
            <a:off x="7315200" y="5227330"/>
            <a:ext cx="4267200" cy="646331"/>
          </a:xfrm>
          <a:prstGeom prst="rect">
            <a:avLst/>
          </a:prstGeom>
        </p:spPr>
        <p:txBody>
          <a:bodyPr wrap="square">
            <a:spAutoFit/>
          </a:bodyPr>
          <a:lstStyle/>
          <a:p>
            <a:r>
              <a:rPr lang="en-US" dirty="0"/>
              <a:t>https://</a:t>
            </a:r>
            <a:r>
              <a:rPr lang="en-US" dirty="0" err="1"/>
              <a:t>www.aids.gov</a:t>
            </a:r>
            <a:r>
              <a:rPr lang="en-US" dirty="0"/>
              <a:t>/</a:t>
            </a:r>
            <a:r>
              <a:rPr lang="en-US" dirty="0" err="1"/>
              <a:t>hiv</a:t>
            </a:r>
            <a:r>
              <a:rPr lang="en-US" dirty="0"/>
              <a:t>-aids-basics/hiv-aids-101/statistics/</a:t>
            </a:r>
          </a:p>
        </p:txBody>
      </p:sp>
      <p:sp>
        <p:nvSpPr>
          <p:cNvPr id="6" name="Rectangle 5"/>
          <p:cNvSpPr/>
          <p:nvPr/>
        </p:nvSpPr>
        <p:spPr>
          <a:xfrm>
            <a:off x="6582833" y="1738845"/>
            <a:ext cx="4339167" cy="1477328"/>
          </a:xfrm>
          <a:prstGeom prst="rect">
            <a:avLst/>
          </a:prstGeom>
        </p:spPr>
        <p:txBody>
          <a:bodyPr wrap="square">
            <a:spAutoFit/>
          </a:bodyPr>
          <a:lstStyle/>
          <a:p>
            <a:pPr marL="548640" indent="-411480" fontAlgn="auto">
              <a:spcAft>
                <a:spcPts val="0"/>
              </a:spcAft>
              <a:buClr>
                <a:schemeClr val="tx1">
                  <a:shade val="95000"/>
                </a:schemeClr>
              </a:buClr>
              <a:defRPr/>
            </a:pPr>
            <a:r>
              <a:rPr lang="en-US" i="1" dirty="0"/>
              <a:t>Vulnerable</a:t>
            </a:r>
            <a:r>
              <a:rPr lang="en-US" dirty="0"/>
              <a:t> populations:</a:t>
            </a:r>
          </a:p>
          <a:p>
            <a:pPr marL="948690" lvl="1" indent="-411480" fontAlgn="auto">
              <a:spcAft>
                <a:spcPts val="0"/>
              </a:spcAft>
              <a:buClr>
                <a:schemeClr val="tx1">
                  <a:shade val="95000"/>
                </a:schemeClr>
              </a:buClr>
              <a:buFontTx/>
              <a:buChar char="-"/>
              <a:defRPr/>
            </a:pPr>
            <a:r>
              <a:rPr lang="en-US" dirty="0"/>
              <a:t>Individuals with substance use disorders and mental illness</a:t>
            </a:r>
          </a:p>
          <a:p>
            <a:pPr marL="948690" lvl="1" indent="-411480" fontAlgn="auto">
              <a:spcAft>
                <a:spcPts val="0"/>
              </a:spcAft>
              <a:buClr>
                <a:schemeClr val="tx1">
                  <a:shade val="95000"/>
                </a:schemeClr>
              </a:buClr>
              <a:buFontTx/>
              <a:buChar char="-"/>
              <a:defRPr/>
            </a:pPr>
            <a:r>
              <a:rPr lang="en-US" dirty="0"/>
              <a:t>Sexual, gender, racial, and ethnic minorities</a:t>
            </a:r>
          </a:p>
        </p:txBody>
      </p:sp>
      <p:sp>
        <p:nvSpPr>
          <p:cNvPr id="3" name="TextBox 2"/>
          <p:cNvSpPr txBox="1"/>
          <p:nvPr/>
        </p:nvSpPr>
        <p:spPr>
          <a:xfrm>
            <a:off x="858560" y="1699407"/>
            <a:ext cx="4668420" cy="646331"/>
          </a:xfrm>
          <a:prstGeom prst="rect">
            <a:avLst/>
          </a:prstGeom>
          <a:noFill/>
        </p:spPr>
        <p:txBody>
          <a:bodyPr wrap="square" rtlCol="0">
            <a:spAutoFit/>
          </a:bodyPr>
          <a:lstStyle/>
          <a:p>
            <a:r>
              <a:rPr lang="en-US" dirty="0"/>
              <a:t>More than 1.1 million people in the US are living with HIV as of 2018</a:t>
            </a:r>
          </a:p>
        </p:txBody>
      </p:sp>
    </p:spTree>
    <p:extLst>
      <p:ext uri="{BB962C8B-B14F-4D97-AF65-F5344CB8AC3E}">
        <p14:creationId xmlns:p14="http://schemas.microsoft.com/office/powerpoint/2010/main" val="3868481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HIV epidemiology</a:t>
            </a:r>
          </a:p>
        </p:txBody>
      </p:sp>
      <p:sp>
        <p:nvSpPr>
          <p:cNvPr id="5" name="Rectangle 4"/>
          <p:cNvSpPr/>
          <p:nvPr/>
        </p:nvSpPr>
        <p:spPr>
          <a:xfrm>
            <a:off x="6942667" y="5484893"/>
            <a:ext cx="4639733" cy="646331"/>
          </a:xfrm>
          <a:prstGeom prst="rect">
            <a:avLst/>
          </a:prstGeom>
        </p:spPr>
        <p:txBody>
          <a:bodyPr wrap="square">
            <a:spAutoFit/>
          </a:bodyPr>
          <a:lstStyle/>
          <a:p>
            <a:r>
              <a:rPr lang="en-US" dirty="0"/>
              <a:t>https://</a:t>
            </a:r>
            <a:r>
              <a:rPr lang="en-US" dirty="0" err="1"/>
              <a:t>www.aids.gov</a:t>
            </a:r>
            <a:r>
              <a:rPr lang="en-US" dirty="0"/>
              <a:t>/</a:t>
            </a:r>
            <a:r>
              <a:rPr lang="en-US" dirty="0" err="1"/>
              <a:t>hiv</a:t>
            </a:r>
            <a:r>
              <a:rPr lang="en-US" dirty="0"/>
              <a:t>-aids-basics/hiv-aids-101/statistics/</a:t>
            </a:r>
          </a:p>
        </p:txBody>
      </p:sp>
      <p:sp>
        <p:nvSpPr>
          <p:cNvPr id="3" name="Rectangle 2"/>
          <p:cNvSpPr/>
          <p:nvPr/>
        </p:nvSpPr>
        <p:spPr>
          <a:xfrm>
            <a:off x="609600" y="5481825"/>
            <a:ext cx="4906433" cy="646331"/>
          </a:xfrm>
          <a:prstGeom prst="rect">
            <a:avLst/>
          </a:prstGeom>
        </p:spPr>
        <p:txBody>
          <a:bodyPr wrap="square">
            <a:spAutoFit/>
          </a:bodyPr>
          <a:lstStyle/>
          <a:p>
            <a:r>
              <a:rPr lang="en-US" b="1" dirty="0"/>
              <a:t>New HIV Diagnoses in the United States for the Most-Affected Subpopulations 2010-2015</a:t>
            </a:r>
            <a:endParaRPr lang="en-US" dirty="0"/>
          </a:p>
        </p:txBody>
      </p:sp>
      <p:pic>
        <p:nvPicPr>
          <p:cNvPr id="8" name="Content Placeholder 7"/>
          <p:cNvPicPr>
            <a:picLocks noGrp="1" noChangeAspect="1"/>
          </p:cNvPicPr>
          <p:nvPr>
            <p:ph idx="1"/>
          </p:nvPr>
        </p:nvPicPr>
        <p:blipFill>
          <a:blip r:embed="rId3"/>
          <a:srcRect t="-2444" b="-2444"/>
          <a:stretch>
            <a:fillRect/>
          </a:stretch>
        </p:blipFill>
        <p:spPr>
          <a:xfrm>
            <a:off x="466506" y="1643297"/>
            <a:ext cx="8798787" cy="3629245"/>
          </a:xfrm>
        </p:spPr>
      </p:pic>
    </p:spTree>
    <p:extLst>
      <p:ext uri="{BB962C8B-B14F-4D97-AF65-F5344CB8AC3E}">
        <p14:creationId xmlns:p14="http://schemas.microsoft.com/office/powerpoint/2010/main" val="3190429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889500" y="5915711"/>
            <a:ext cx="6096000" cy="369332"/>
          </a:xfrm>
          <a:prstGeom prst="rect">
            <a:avLst/>
          </a:prstGeom>
        </p:spPr>
        <p:txBody>
          <a:bodyPr>
            <a:spAutoFit/>
          </a:bodyPr>
          <a:lstStyle/>
          <a:p>
            <a:r>
              <a:rPr lang="en-US" dirty="0"/>
              <a:t>https://</a:t>
            </a:r>
            <a:r>
              <a:rPr lang="en-US" dirty="0" err="1"/>
              <a:t>www.aids.gov</a:t>
            </a:r>
            <a:r>
              <a:rPr lang="en-US" dirty="0"/>
              <a:t>/</a:t>
            </a:r>
            <a:r>
              <a:rPr lang="en-US" dirty="0" err="1"/>
              <a:t>hiv</a:t>
            </a:r>
            <a:r>
              <a:rPr lang="en-US" dirty="0"/>
              <a:t>-aids-basics/hiv-aids-101/statistics/</a:t>
            </a:r>
          </a:p>
        </p:txBody>
      </p:sp>
      <p:sp>
        <p:nvSpPr>
          <p:cNvPr id="3" name="Title 2"/>
          <p:cNvSpPr>
            <a:spLocks noGrp="1"/>
          </p:cNvSpPr>
          <p:nvPr>
            <p:ph type="title"/>
          </p:nvPr>
        </p:nvSpPr>
        <p:spPr/>
        <p:txBody>
          <a:bodyPr/>
          <a:lstStyle/>
          <a:p>
            <a:r>
              <a:rPr lang="en-US" dirty="0"/>
              <a:t>HIV epidemiology </a:t>
            </a:r>
          </a:p>
        </p:txBody>
      </p:sp>
      <p:pic>
        <p:nvPicPr>
          <p:cNvPr id="8" name="Content Placeholder 7">
            <a:extLst>
              <a:ext uri="{FF2B5EF4-FFF2-40B4-BE49-F238E27FC236}">
                <a16:creationId xmlns:a16="http://schemas.microsoft.com/office/drawing/2014/main" id="{D471041C-3967-417B-9D60-E9B2B2BBA789}"/>
              </a:ext>
            </a:extLst>
          </p:cNvPr>
          <p:cNvPicPr>
            <a:picLocks noGrp="1" noChangeAspect="1"/>
          </p:cNvPicPr>
          <p:nvPr>
            <p:ph idx="1"/>
          </p:nvPr>
        </p:nvPicPr>
        <p:blipFill>
          <a:blip r:embed="rId3"/>
          <a:stretch>
            <a:fillRect/>
          </a:stretch>
        </p:blipFill>
        <p:spPr>
          <a:xfrm>
            <a:off x="1126764" y="1708727"/>
            <a:ext cx="4059383" cy="4059383"/>
          </a:xfrm>
        </p:spPr>
      </p:pic>
      <p:sp>
        <p:nvSpPr>
          <p:cNvPr id="9" name="TextBox 8">
            <a:extLst>
              <a:ext uri="{FF2B5EF4-FFF2-40B4-BE49-F238E27FC236}">
                <a16:creationId xmlns:a16="http://schemas.microsoft.com/office/drawing/2014/main" id="{DB81DA43-4969-4EA4-959D-5BA492CADD6D}"/>
              </a:ext>
            </a:extLst>
          </p:cNvPr>
          <p:cNvSpPr txBox="1"/>
          <p:nvPr/>
        </p:nvSpPr>
        <p:spPr>
          <a:xfrm>
            <a:off x="6483927" y="1708727"/>
            <a:ext cx="3186546" cy="4247317"/>
          </a:xfrm>
          <a:prstGeom prst="rect">
            <a:avLst/>
          </a:prstGeom>
          <a:noFill/>
        </p:spPr>
        <p:txBody>
          <a:bodyPr wrap="square" rtlCol="0">
            <a:spAutoFit/>
          </a:bodyPr>
          <a:lstStyle/>
          <a:p>
            <a:pPr marL="285750" indent="-285750">
              <a:buFontTx/>
              <a:buChar char="-"/>
            </a:pPr>
            <a:r>
              <a:rPr lang="en-US" dirty="0"/>
              <a:t>In 2016, 39,782 people in the US were diagnosed with HIV</a:t>
            </a:r>
          </a:p>
          <a:p>
            <a:pPr marL="285750" indent="-285750">
              <a:buFontTx/>
              <a:buChar char="-"/>
            </a:pPr>
            <a:r>
              <a:rPr lang="en-US" dirty="0"/>
              <a:t>In the year 2015, 1 in 7 individuals in the US unaware of infection</a:t>
            </a:r>
          </a:p>
          <a:p>
            <a:pPr marL="285750" indent="-285750">
              <a:buFontTx/>
              <a:buChar char="-"/>
            </a:pPr>
            <a:r>
              <a:rPr lang="en-US" dirty="0"/>
              <a:t>Men who have sex with men (MSM) bear the greatest risk of infection</a:t>
            </a:r>
          </a:p>
          <a:p>
            <a:pPr marL="285750" indent="-285750">
              <a:buFontTx/>
              <a:buChar char="-"/>
            </a:pPr>
            <a:r>
              <a:rPr lang="en-US" dirty="0"/>
              <a:t>From 2010 – 2015 the rate of HIV infections declined 8%</a:t>
            </a:r>
          </a:p>
          <a:p>
            <a:pPr marL="285750" indent="-285750">
              <a:buFontTx/>
              <a:buChar char="-"/>
            </a:pPr>
            <a:r>
              <a:rPr lang="en-US" dirty="0"/>
              <a:t>Southern states in the US have higher rates of new infections</a:t>
            </a:r>
          </a:p>
          <a:p>
            <a:pPr marL="285750" indent="-285750">
              <a:buFontTx/>
              <a:buChar char="-"/>
            </a:pPr>
            <a:endParaRPr lang="en-US" dirty="0"/>
          </a:p>
        </p:txBody>
      </p:sp>
    </p:spTree>
    <p:extLst>
      <p:ext uri="{BB962C8B-B14F-4D97-AF65-F5344CB8AC3E}">
        <p14:creationId xmlns:p14="http://schemas.microsoft.com/office/powerpoint/2010/main" val="3808793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p:txBody>
          <a:bodyPr/>
          <a:lstStyle/>
          <a:p>
            <a:r>
              <a:rPr lang="en-US" dirty="0"/>
              <a:t>Psychosocial Issues in HIV</a:t>
            </a:r>
          </a:p>
        </p:txBody>
      </p:sp>
      <p:sp>
        <p:nvSpPr>
          <p:cNvPr id="70659" name="Content Placeholder 2"/>
          <p:cNvSpPr>
            <a:spLocks noGrp="1"/>
          </p:cNvSpPr>
          <p:nvPr>
            <p:ph idx="1"/>
          </p:nvPr>
        </p:nvSpPr>
        <p:spPr>
          <a:xfrm>
            <a:off x="609600" y="1524000"/>
            <a:ext cx="10972800" cy="4525963"/>
          </a:xfrm>
        </p:spPr>
        <p:txBody>
          <a:bodyPr/>
          <a:lstStyle/>
          <a:p>
            <a:r>
              <a:rPr lang="en-US" dirty="0"/>
              <a:t>Population characteristics</a:t>
            </a:r>
          </a:p>
          <a:p>
            <a:pPr lvl="1"/>
            <a:r>
              <a:rPr lang="en-US" dirty="0"/>
              <a:t>Marginalized; minorities (ethnic, sexual and gender minorities)</a:t>
            </a:r>
          </a:p>
          <a:p>
            <a:r>
              <a:rPr lang="en-US" dirty="0"/>
              <a:t>Stigma and discrimination</a:t>
            </a:r>
          </a:p>
          <a:p>
            <a:r>
              <a:rPr lang="en-US" dirty="0"/>
              <a:t>Social isolation</a:t>
            </a:r>
          </a:p>
          <a:p>
            <a:r>
              <a:rPr lang="en-US" dirty="0"/>
              <a:t>Fear of death/illness</a:t>
            </a:r>
          </a:p>
          <a:p>
            <a:r>
              <a:rPr lang="en-US" dirty="0"/>
              <a:t>Shame</a:t>
            </a:r>
          </a:p>
          <a:p>
            <a:r>
              <a:rPr lang="en-US" dirty="0"/>
              <a:t>Guilt</a:t>
            </a:r>
          </a:p>
        </p:txBody>
      </p:sp>
      <p:sp>
        <p:nvSpPr>
          <p:cNvPr id="70660" name="Slide Number Placeholder 3"/>
          <p:cNvSpPr>
            <a:spLocks noGrp="1"/>
          </p:cNvSpPr>
          <p:nvPr>
            <p:ph type="sldNum" sz="quarter" idx="12"/>
          </p:nvPr>
        </p:nvSpPr>
        <p:spPr>
          <a:noFill/>
        </p:spPr>
        <p:txBody>
          <a:bodyPr/>
          <a:lstStyle/>
          <a:p>
            <a:fld id="{BBBFE428-EFA1-40DA-9670-A65C1249D3A6}" type="slidenum">
              <a:rPr lang="en-US"/>
              <a:pPr/>
              <a:t>9</a:t>
            </a:fld>
            <a:endParaRPr lang="en-US"/>
          </a:p>
        </p:txBody>
      </p:sp>
    </p:spTree>
    <p:extLst>
      <p:ext uri="{BB962C8B-B14F-4D97-AF65-F5344CB8AC3E}">
        <p14:creationId xmlns:p14="http://schemas.microsoft.com/office/powerpoint/2010/main" val="581482916"/>
      </p:ext>
    </p:extLst>
  </p:cSld>
  <p:clrMapOvr>
    <a:masterClrMapping/>
  </p:clrMapOvr>
</p:sld>
</file>

<file path=ppt/theme/theme1.xml><?xml version="1.0" encoding="utf-8"?>
<a:theme xmlns:a="http://schemas.openxmlformats.org/drawingml/2006/main" name="ACLP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81B7F35BAB62E459D559428A31CA9C2" ma:contentTypeVersion="10" ma:contentTypeDescription="Create a new document." ma:contentTypeScope="" ma:versionID="3c0ad1c1f9012030e844f7ca56ceb058">
  <xsd:schema xmlns:xsd="http://www.w3.org/2001/XMLSchema" xmlns:xs="http://www.w3.org/2001/XMLSchema" xmlns:p="http://schemas.microsoft.com/office/2006/metadata/properties" xmlns:ns2="7f3cf475-0395-4332-a22f-87d7b85be7f2" xmlns:ns3="d5af13c4-72b1-41c9-8507-7e9ed24d93ac" targetNamespace="http://schemas.microsoft.com/office/2006/metadata/properties" ma:root="true" ma:fieldsID="f0f0d6400a7b3e3f33f8772d7a208be3" ns2:_="" ns3:_="">
    <xsd:import namespace="7f3cf475-0395-4332-a22f-87d7b85be7f2"/>
    <xsd:import namespace="d5af13c4-72b1-41c9-8507-7e9ed24d93ac"/>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3cf475-0395-4332-a22f-87d7b85be7f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d5af13c4-72b1-41c9-8507-7e9ed24d93ac"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description="" ma:internalName="MediaServiceAutoTags" ma:readOnly="true">
      <xsd:simpleType>
        <xsd:restriction base="dms:Text"/>
      </xsd:simpleType>
    </xsd:element>
    <xsd:element name="MediaServiceLocation" ma:index="16" nillable="true" ma:displayName="MediaServiceLocation" ma:description="" ma:internalName="MediaServiceLocation"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CF9EE7F-82E1-4A4A-ACA8-B0A781BE4987}">
  <ds:schemaRefs>
    <ds:schemaRef ds:uri="http://schemas.microsoft.com/sharepoint/v3/contenttype/forms"/>
  </ds:schemaRefs>
</ds:datastoreItem>
</file>

<file path=customXml/itemProps2.xml><?xml version="1.0" encoding="utf-8"?>
<ds:datastoreItem xmlns:ds="http://schemas.openxmlformats.org/officeDocument/2006/customXml" ds:itemID="{B8B2A905-58EE-4950-9C62-3AC6953C32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3cf475-0395-4332-a22f-87d7b85be7f2"/>
    <ds:schemaRef ds:uri="d5af13c4-72b1-41c9-8507-7e9ed24d93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360AA4B-0C74-43BA-862E-50B2110804B8}">
  <ds:schemaRefs>
    <ds:schemaRef ds:uri="7f3cf475-0395-4332-a22f-87d7b85be7f2"/>
    <ds:schemaRef ds:uri="http://purl.org/dc/elements/1.1/"/>
    <ds:schemaRef ds:uri="http://purl.org/dc/dcmitype/"/>
    <ds:schemaRef ds:uri="http://schemas.microsoft.com/office/infopath/2007/PartnerControls"/>
    <ds:schemaRef ds:uri="d5af13c4-72b1-41c9-8507-7e9ed24d93ac"/>
    <ds:schemaRef ds:uri="http://purl.org/dc/terms/"/>
    <ds:schemaRef ds:uri="http://schemas.microsoft.com/office/2006/metadata/properties"/>
    <ds:schemaRef ds:uri="http://schemas.microsoft.com/office/2006/documentManagement/type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ACLP template</Template>
  <TotalTime>1061</TotalTime>
  <Words>6227</Words>
  <Application>Microsoft Office PowerPoint</Application>
  <PresentationFormat>Widescreen</PresentationFormat>
  <Paragraphs>879</Paragraphs>
  <Slides>57</Slides>
  <Notes>41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57</vt:i4>
      </vt:variant>
    </vt:vector>
  </HeadingPairs>
  <TitlesOfParts>
    <vt:vector size="62" baseType="lpstr">
      <vt:lpstr>Arial</vt:lpstr>
      <vt:lpstr>Calibri</vt:lpstr>
      <vt:lpstr>Lucida Grande</vt:lpstr>
      <vt:lpstr>Wingdings</vt:lpstr>
      <vt:lpstr>ACLP template</vt:lpstr>
      <vt:lpstr>HIV: Neuropsychiatric Syndromes </vt:lpstr>
      <vt:lpstr>Disclosure</vt:lpstr>
      <vt:lpstr>Objectives</vt:lpstr>
      <vt:lpstr>Outline</vt:lpstr>
      <vt:lpstr>HIV Milestones</vt:lpstr>
      <vt:lpstr>HIV epidemiology</vt:lpstr>
      <vt:lpstr> HIV epidemiology</vt:lpstr>
      <vt:lpstr>HIV epidemiology </vt:lpstr>
      <vt:lpstr>Psychosocial Issues in HIV</vt:lpstr>
      <vt:lpstr>HIV prevention strategies for patients with psychiatric disorders </vt:lpstr>
      <vt:lpstr>HIV prevention strategies for patients with psychiatric disorders </vt:lpstr>
      <vt:lpstr>Antiretroviral Therapy: Goals</vt:lpstr>
      <vt:lpstr>Antiretroviral Therapy: Known neuropsychiatric side effects</vt:lpstr>
      <vt:lpstr>Differential Diagnoses for Psychiatric Symptoms in HIV</vt:lpstr>
      <vt:lpstr>Delirium in HIV</vt:lpstr>
      <vt:lpstr>HIV related CNS infections/mass lesions</vt:lpstr>
      <vt:lpstr>HIV related CNS infections/mass lesions</vt:lpstr>
      <vt:lpstr>Delirium in HIV: Work-up</vt:lpstr>
      <vt:lpstr>Delirium in HIV: Treatment</vt:lpstr>
      <vt:lpstr>Delirium in HIV: Treatment</vt:lpstr>
      <vt:lpstr>HIV-Associated Neurocognitive Disorders (HAND)</vt:lpstr>
      <vt:lpstr>HAND: Classification</vt:lpstr>
      <vt:lpstr>HAND: Prevalence</vt:lpstr>
      <vt:lpstr>HAND: Risk Factors</vt:lpstr>
      <vt:lpstr>HAND: Pathogenesis</vt:lpstr>
      <vt:lpstr>HAND: Clinical Features</vt:lpstr>
      <vt:lpstr>HIV-associated dementia: Treatment</vt:lpstr>
      <vt:lpstr>Depression in HIV: Prevalence</vt:lpstr>
      <vt:lpstr>Depression in HIV: Impact</vt:lpstr>
      <vt:lpstr>Depression in HIV: Impact</vt:lpstr>
      <vt:lpstr>Depression in HIV: Screening</vt:lpstr>
      <vt:lpstr>Depression in HIV: Treatment</vt:lpstr>
      <vt:lpstr>Depression in HIV: Psychotherapy</vt:lpstr>
      <vt:lpstr>Mania in HIV: Differential Diagnosis</vt:lpstr>
      <vt:lpstr>Mania: Work-up</vt:lpstr>
      <vt:lpstr>Bipolar Disorder: Prevalence and Impact</vt:lpstr>
      <vt:lpstr>Bipolar Disorder: Treatment</vt:lpstr>
      <vt:lpstr>Psychosis: Differential Diagnosis</vt:lpstr>
      <vt:lpstr>Psychosis: Epidemiology</vt:lpstr>
      <vt:lpstr>Psychosis: Work-up</vt:lpstr>
      <vt:lpstr>Psychosis: Treatment</vt:lpstr>
      <vt:lpstr>PTSD: Epidemiology</vt:lpstr>
      <vt:lpstr>PTSD: Treatment</vt:lpstr>
      <vt:lpstr>Trauma Informed Care</vt:lpstr>
      <vt:lpstr>Substance Use in HIV: Risk factor for HIV transmission</vt:lpstr>
      <vt:lpstr>Substance Use in HIV: Impact</vt:lpstr>
      <vt:lpstr>Substance Use in HIV: Treatment</vt:lpstr>
      <vt:lpstr>Drug Interactions</vt:lpstr>
      <vt:lpstr>Drug interactions</vt:lpstr>
      <vt:lpstr>Drug Interactions</vt:lpstr>
      <vt:lpstr>Drug interactions</vt:lpstr>
      <vt:lpstr>Drug Interactions</vt:lpstr>
      <vt:lpstr>Drug Interactions</vt:lpstr>
      <vt:lpstr>Drug Interactions</vt:lpstr>
      <vt:lpstr>Drug Interactions</vt:lpstr>
      <vt:lpstr>Drug Interactions</vt:lpstr>
      <vt:lpstr>References for Drug-Drug Interactions</vt:lpstr>
    </vt:vector>
  </TitlesOfParts>
  <Company>Veteran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Rustad, James K.</dc:creator>
  <cp:lastModifiedBy>Desan, Paul</cp:lastModifiedBy>
  <cp:revision>179</cp:revision>
  <dcterms:created xsi:type="dcterms:W3CDTF">2017-12-19T16:57:33Z</dcterms:created>
  <dcterms:modified xsi:type="dcterms:W3CDTF">2019-03-15T20:54:41Z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0x010100381B7F35BAB62E459D559428A31CA9C2</vt:lpwstr>
  </property>
</Properties>
</file>