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3"/>
  </p:notesMasterIdLst>
  <p:handoutMasterIdLst>
    <p:handoutMasterId r:id="rId44"/>
  </p:handoutMasterIdLst>
  <p:sldIdLst>
    <p:sldId id="256" r:id="rId5"/>
    <p:sldId id="334" r:id="rId6"/>
    <p:sldId id="356" r:id="rId7"/>
    <p:sldId id="358" r:id="rId8"/>
    <p:sldId id="258" r:id="rId9"/>
    <p:sldId id="259" r:id="rId10"/>
    <p:sldId id="261" r:id="rId11"/>
    <p:sldId id="260" r:id="rId12"/>
    <p:sldId id="262" r:id="rId13"/>
    <p:sldId id="264" r:id="rId14"/>
    <p:sldId id="267" r:id="rId15"/>
    <p:sldId id="275" r:id="rId16"/>
    <p:sldId id="338" r:id="rId17"/>
    <p:sldId id="335" r:id="rId18"/>
    <p:sldId id="336" r:id="rId19"/>
    <p:sldId id="271" r:id="rId20"/>
    <p:sldId id="340" r:id="rId21"/>
    <p:sldId id="341" r:id="rId22"/>
    <p:sldId id="278" r:id="rId23"/>
    <p:sldId id="279" r:id="rId24"/>
    <p:sldId id="280" r:id="rId25"/>
    <p:sldId id="282" r:id="rId26"/>
    <p:sldId id="283" r:id="rId27"/>
    <p:sldId id="284" r:id="rId28"/>
    <p:sldId id="285" r:id="rId29"/>
    <p:sldId id="286" r:id="rId30"/>
    <p:sldId id="337" r:id="rId31"/>
    <p:sldId id="360" r:id="rId32"/>
    <p:sldId id="344" r:id="rId33"/>
    <p:sldId id="347" r:id="rId34"/>
    <p:sldId id="349" r:id="rId35"/>
    <p:sldId id="291" r:id="rId36"/>
    <p:sldId id="293" r:id="rId37"/>
    <p:sldId id="359" r:id="rId38"/>
    <p:sldId id="351" r:id="rId39"/>
    <p:sldId id="329" r:id="rId40"/>
    <p:sldId id="354" r:id="rId41"/>
    <p:sldId id="353"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8" userDrawn="1">
          <p15:clr>
            <a:srgbClr val="A4A3A4"/>
          </p15:clr>
        </p15:guide>
        <p15:guide id="2" pos="38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FDE"/>
    <a:srgbClr val="81D297"/>
    <a:srgbClr val="177D38"/>
    <a:srgbClr val="66A677"/>
    <a:srgbClr val="105A25"/>
    <a:srgbClr val="3891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4334" autoAdjust="0"/>
  </p:normalViewPr>
  <p:slideViewPr>
    <p:cSldViewPr snapToGrid="0" snapToObjects="1" showGuides="1">
      <p:cViewPr varScale="1">
        <p:scale>
          <a:sx n="106" d="100"/>
          <a:sy n="106" d="100"/>
        </p:scale>
        <p:origin x="654" y="114"/>
      </p:cViewPr>
      <p:guideLst>
        <p:guide orient="horz" pos="4228"/>
        <p:guide pos="384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009BD-8F19-0B44-8E85-44C88B02A425}" type="datetimeFigureOut">
              <a:rPr lang="en-US" smtClean="0"/>
              <a:t>3/15/2019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5F82E-548B-494F-89A6-3B3ADDAECC67}" type="slidenum">
              <a:rPr lang="en-US" smtClean="0"/>
              <a:t>‹#›</a:t>
            </a:fld>
            <a:endParaRPr lang="en-US"/>
          </a:p>
        </p:txBody>
      </p:sp>
    </p:spTree>
    <p:extLst>
      <p:ext uri="{BB962C8B-B14F-4D97-AF65-F5344CB8AC3E}">
        <p14:creationId xmlns:p14="http://schemas.microsoft.com/office/powerpoint/2010/main" val="1770110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CD39A-F679-DF43-BBE4-8BF4AC45CCF4}" type="datetimeFigureOut">
              <a:rPr lang="en-US" smtClean="0"/>
              <a:t>3/15/2019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59CE-35B4-F249-A2D4-2A860B274D7B}" type="slidenum">
              <a:rPr lang="en-US" smtClean="0"/>
              <a:t>‹#›</a:t>
            </a:fld>
            <a:endParaRPr lang="en-US"/>
          </a:p>
        </p:txBody>
      </p:sp>
    </p:spTree>
    <p:extLst>
      <p:ext uri="{BB962C8B-B14F-4D97-AF65-F5344CB8AC3E}">
        <p14:creationId xmlns:p14="http://schemas.microsoft.com/office/powerpoint/2010/main" val="1907012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4</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5259CE-35B4-F249-A2D4-2A860B274D7B}" type="slidenum">
              <a:rPr lang="en-US" smtClean="0"/>
              <a:t>13</a:t>
            </a:fld>
            <a:endParaRPr lang="en-US"/>
          </a:p>
        </p:txBody>
      </p:sp>
    </p:spTree>
    <p:extLst>
      <p:ext uri="{BB962C8B-B14F-4D97-AF65-F5344CB8AC3E}">
        <p14:creationId xmlns:p14="http://schemas.microsoft.com/office/powerpoint/2010/main" val="3272166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4 elements</a:t>
            </a:r>
            <a:r>
              <a:rPr lang="en-US" baseline="0" dirty="0"/>
              <a:t> are considered by many as the standard theoretical framework by which to assess capacity. In considering how stringently to apply these 4 elements, must consider the risk/benefit of the decision to be made; for example, if a patient is refusing a high benefit/low risk intervention (such as antibiotics for sepsis), then a  more stringent/stricter capacity assessment should be done; on the other hand, if the patient is refusing a low benefit/high risk intervention (such as palliative chemotherapy for an incurable cancer), then a less stringent standard would be applied- </a:t>
            </a:r>
            <a:r>
              <a:rPr lang="en-US" baseline="0" dirty="0" err="1"/>
              <a:t>ie</a:t>
            </a:r>
            <a:r>
              <a:rPr lang="en-US" baseline="0" dirty="0"/>
              <a:t>, a consistent refusal and a basic understanding of what is being refused might </a:t>
            </a:r>
            <a:r>
              <a:rPr lang="en-US" baseline="0"/>
              <a:t>be adequate</a:t>
            </a:r>
            <a:endParaRPr lang="en-US" dirty="0"/>
          </a:p>
        </p:txBody>
      </p:sp>
      <p:sp>
        <p:nvSpPr>
          <p:cNvPr id="4" name="Slide Number Placeholder 3"/>
          <p:cNvSpPr>
            <a:spLocks noGrp="1"/>
          </p:cNvSpPr>
          <p:nvPr>
            <p:ph type="sldNum" sz="quarter" idx="10"/>
          </p:nvPr>
        </p:nvSpPr>
        <p:spPr/>
        <p:txBody>
          <a:bodyPr/>
          <a:lstStyle/>
          <a:p>
            <a:fld id="{205259CE-35B4-F249-A2D4-2A860B274D7B}" type="slidenum">
              <a:rPr lang="en-US" smtClean="0"/>
              <a:t>17</a:t>
            </a:fld>
            <a:endParaRPr lang="en-US"/>
          </a:p>
        </p:txBody>
      </p:sp>
    </p:spTree>
    <p:extLst>
      <p:ext uri="{BB962C8B-B14F-4D97-AF65-F5344CB8AC3E}">
        <p14:creationId xmlns:p14="http://schemas.microsoft.com/office/powerpoint/2010/main" val="1033994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24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Make sure to conduct capacity assessment in a way that helps patients bring all strengths to bear/do the best they can</a:t>
            </a:r>
          </a:p>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25</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26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27</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32</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33</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35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B9ABFBE-9523-4F73-9904-9D7915464C86}" type="slidenum">
              <a:rPr lang="en-US" smtClean="0"/>
              <a:pPr>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userDrawn="1"/>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userDrawn="1"/>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userDrawn="1"/>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userDrawn="1"/>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userDrawn="1"/>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3952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68CDBAF2-F266-C14C-8ABF-54B90D837FA3}" type="slidenum">
              <a:rPr lang="en-US" smtClean="0"/>
              <a:pPr/>
              <a:t>‹#›</a:t>
            </a:fld>
            <a:endParaRPr lang="en-US" dirty="0"/>
          </a:p>
        </p:txBody>
      </p:sp>
      <p:grpSp>
        <p:nvGrpSpPr>
          <p:cNvPr id="40" name="Group 39"/>
          <p:cNvGrpSpPr/>
          <p:nvPr userDrawn="1"/>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userDrawn="1"/>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270419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BAF2-F266-C14C-8ABF-54B90D837FA3}" type="slidenum">
              <a:rPr lang="en-US" smtClean="0"/>
              <a:t>‹#›</a:t>
            </a:fld>
            <a:endParaRPr lang="en-US"/>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5718" y="2400269"/>
            <a:ext cx="8844801" cy="546470"/>
          </a:xfrm>
        </p:spPr>
        <p:txBody>
          <a:bodyPr>
            <a:normAutofit fontScale="90000"/>
          </a:bodyPr>
          <a:lstStyle/>
          <a:p>
            <a:r>
              <a:rPr lang="en-US" b="1" dirty="0"/>
              <a:t>Informed Consent and Capacity</a:t>
            </a:r>
            <a:endParaRPr lang="en-US" dirty="0"/>
          </a:p>
        </p:txBody>
      </p:sp>
      <p:sp>
        <p:nvSpPr>
          <p:cNvPr id="3" name="Subtitle 2"/>
          <p:cNvSpPr>
            <a:spLocks noGrp="1"/>
          </p:cNvSpPr>
          <p:nvPr>
            <p:ph type="subTitle" idx="1"/>
          </p:nvPr>
        </p:nvSpPr>
        <p:spPr>
          <a:xfrm>
            <a:off x="1726516" y="2946739"/>
            <a:ext cx="8743203" cy="415789"/>
          </a:xfrm>
        </p:spPr>
        <p:txBody>
          <a:bodyPr>
            <a:normAutofit fontScale="92500" lnSpcReduction="20000"/>
          </a:bodyPr>
          <a:lstStyle/>
          <a:p>
            <a:r>
              <a:rPr lang="en-US" dirty="0"/>
              <a:t>ACLP Resident Education Curriculum</a:t>
            </a:r>
          </a:p>
          <a:p>
            <a:endParaRPr lang="en-US" dirty="0"/>
          </a:p>
          <a:p>
            <a:endParaRPr lang="en-US" dirty="0"/>
          </a:p>
        </p:txBody>
      </p:sp>
      <p:sp>
        <p:nvSpPr>
          <p:cNvPr id="4" name="TextBox 3">
            <a:extLst>
              <a:ext uri="{FF2B5EF4-FFF2-40B4-BE49-F238E27FC236}">
                <a16:creationId xmlns:a16="http://schemas.microsoft.com/office/drawing/2014/main" id="{1932FBBE-915F-4A9C-94A2-795844FCAC53}"/>
              </a:ext>
            </a:extLst>
          </p:cNvPr>
          <p:cNvSpPr txBox="1"/>
          <p:nvPr/>
        </p:nvSpPr>
        <p:spPr>
          <a:xfrm>
            <a:off x="1430447" y="3360265"/>
            <a:ext cx="9331105" cy="2585323"/>
          </a:xfrm>
          <a:prstGeom prst="rect">
            <a:avLst/>
          </a:prstGeom>
          <a:noFill/>
        </p:spPr>
        <p:txBody>
          <a:bodyPr wrap="square" rtlCol="0">
            <a:spAutoFit/>
          </a:bodyPr>
          <a:lstStyle/>
          <a:p>
            <a:pPr algn="ctr"/>
            <a:r>
              <a:rPr lang="en-US" b="1" dirty="0">
                <a:cs typeface="Times New Roman" panose="02020603050405020304" pitchFamily="18" charset="0"/>
              </a:rPr>
              <a:t>James Knowles </a:t>
            </a:r>
            <a:r>
              <a:rPr lang="en-US" b="1" dirty="0" err="1">
                <a:cs typeface="Times New Roman" panose="02020603050405020304" pitchFamily="18" charset="0"/>
              </a:rPr>
              <a:t>Rustad</a:t>
            </a:r>
            <a:r>
              <a:rPr lang="en-US" b="1" dirty="0">
                <a:cs typeface="Times New Roman" panose="02020603050405020304" pitchFamily="18" charset="0"/>
              </a:rPr>
              <a:t>, MD</a:t>
            </a:r>
            <a:r>
              <a:rPr lang="en-US" dirty="0">
                <a:cs typeface="Times New Roman" panose="02020603050405020304" pitchFamily="18" charset="0"/>
              </a:rPr>
              <a:t>, Psychiatrist, White River Junction VA Medical Center, Burlington VA Lakeside Community Based Outpatient Clinic, Clinical Assistant Professor, Department of Psychiatry, Geisel School of Medicine at Dartmouth, Clinical Assistant Professor, Department of Psychiatry, The University of Vermont </a:t>
            </a:r>
            <a:r>
              <a:rPr lang="en-US" dirty="0" err="1">
                <a:cs typeface="Times New Roman" panose="02020603050405020304" pitchFamily="18" charset="0"/>
              </a:rPr>
              <a:t>Larner</a:t>
            </a:r>
            <a:r>
              <a:rPr lang="en-US" dirty="0">
                <a:cs typeface="Times New Roman" panose="02020603050405020304" pitchFamily="18" charset="0"/>
              </a:rPr>
              <a:t> College of Medicine</a:t>
            </a:r>
          </a:p>
          <a:p>
            <a:pPr algn="ctr"/>
            <a:endParaRPr lang="en-US" sz="900" dirty="0">
              <a:cs typeface="Times New Roman" panose="02020603050405020304" pitchFamily="18" charset="0"/>
            </a:endParaRPr>
          </a:p>
          <a:p>
            <a:pPr algn="ctr"/>
            <a:r>
              <a:rPr lang="en-US" b="1" dirty="0">
                <a:cs typeface="Times New Roman" panose="02020603050405020304" pitchFamily="18" charset="0"/>
              </a:rPr>
              <a:t>Thomas W. Heinrich, MD</a:t>
            </a:r>
            <a:r>
              <a:rPr lang="en-US" dirty="0">
                <a:cs typeface="Times New Roman" panose="02020603050405020304" pitchFamily="18" charset="0"/>
              </a:rPr>
              <a:t>, Associate Professor of Psychiatry &amp; Family Medicine, Chief, Psychiatric Consult Service at Froedtert Hospital, Department of Psychiatry &amp; Behavioral Medicine, Medical College of Wisconsin</a:t>
            </a:r>
          </a:p>
          <a:p>
            <a:pPr algn="ctr"/>
            <a:endParaRPr lang="en-US" sz="900" dirty="0">
              <a:cs typeface="Times New Roman" panose="02020603050405020304" pitchFamily="18" charset="0"/>
            </a:endParaRPr>
          </a:p>
          <a:p>
            <a:pPr algn="ctr"/>
            <a:r>
              <a:rPr lang="en-US" dirty="0">
                <a:cs typeface="Times New Roman" panose="02020603050405020304" pitchFamily="18" charset="0"/>
              </a:rPr>
              <a:t>Version of March 15, 2019</a:t>
            </a:r>
          </a:p>
        </p:txBody>
      </p:sp>
    </p:spTree>
    <p:extLst>
      <p:ext uri="{BB962C8B-B14F-4D97-AF65-F5344CB8AC3E}">
        <p14:creationId xmlns:p14="http://schemas.microsoft.com/office/powerpoint/2010/main" val="3676199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a:t>Informed Consent: Voluntariness</a:t>
            </a:r>
          </a:p>
        </p:txBody>
      </p:sp>
      <p:sp>
        <p:nvSpPr>
          <p:cNvPr id="54275" name="Rectangle 3"/>
          <p:cNvSpPr>
            <a:spLocks noGrp="1" noChangeArrowheads="1"/>
          </p:cNvSpPr>
          <p:nvPr>
            <p:ph idx="1"/>
          </p:nvPr>
        </p:nvSpPr>
        <p:spPr/>
        <p:txBody>
          <a:bodyPr/>
          <a:lstStyle/>
          <a:p>
            <a:r>
              <a:rPr lang="en-US" sz="2800" dirty="0"/>
              <a:t>The capacity to make a choice freely in the absence of coercion</a:t>
            </a:r>
          </a:p>
          <a:p>
            <a:pPr lvl="1"/>
            <a:r>
              <a:rPr lang="en-US" sz="2200" dirty="0"/>
              <a:t>The use of coercion by medical professionals is unethical</a:t>
            </a:r>
          </a:p>
          <a:p>
            <a:r>
              <a:rPr lang="en-US" sz="2800" dirty="0"/>
              <a:t>Represents the patient’s ability to act in accord to what is right for them in light of their…</a:t>
            </a:r>
          </a:p>
          <a:p>
            <a:pPr lvl="1"/>
            <a:r>
              <a:rPr lang="en-US" sz="2200" dirty="0"/>
              <a:t>Situation</a:t>
            </a:r>
          </a:p>
          <a:p>
            <a:pPr lvl="1"/>
            <a:r>
              <a:rPr lang="en-US" sz="2200" dirty="0"/>
              <a:t>Values</a:t>
            </a:r>
          </a:p>
          <a:p>
            <a:pPr lvl="1"/>
            <a:r>
              <a:rPr lang="en-US" sz="2200" dirty="0"/>
              <a:t>History</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10</a:t>
            </a:fld>
            <a:endParaRPr lang="en-US" dirty="0"/>
          </a:p>
        </p:txBody>
      </p:sp>
    </p:spTree>
    <p:extLst>
      <p:ext uri="{BB962C8B-B14F-4D97-AF65-F5344CB8AC3E}">
        <p14:creationId xmlns:p14="http://schemas.microsoft.com/office/powerpoint/2010/main" val="233241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dirty="0"/>
              <a:t>Important Definitions: Capacity vs. Competency</a:t>
            </a:r>
          </a:p>
        </p:txBody>
      </p:sp>
      <p:sp>
        <p:nvSpPr>
          <p:cNvPr id="93187" name="Rectangle 3"/>
          <p:cNvSpPr>
            <a:spLocks noGrp="1" noChangeArrowheads="1"/>
          </p:cNvSpPr>
          <p:nvPr>
            <p:ph idx="1"/>
          </p:nvPr>
        </p:nvSpPr>
        <p:spPr/>
        <p:txBody>
          <a:bodyPr/>
          <a:lstStyle/>
          <a:p>
            <a:pPr>
              <a:lnSpc>
                <a:spcPct val="90000"/>
              </a:lnSpc>
            </a:pPr>
            <a:r>
              <a:rPr lang="en-US" sz="2400" dirty="0"/>
              <a:t>Capacity</a:t>
            </a:r>
          </a:p>
          <a:p>
            <a:pPr lvl="1">
              <a:lnSpc>
                <a:spcPct val="90000"/>
              </a:lnSpc>
            </a:pPr>
            <a:r>
              <a:rPr lang="en-US" sz="2000" dirty="0"/>
              <a:t>The ability to accept or refuse treatment recommendations</a:t>
            </a:r>
          </a:p>
          <a:p>
            <a:pPr lvl="1">
              <a:lnSpc>
                <a:spcPct val="90000"/>
              </a:lnSpc>
            </a:pPr>
            <a:r>
              <a:rPr lang="en-US" sz="2000" dirty="0"/>
              <a:t>Determined by a </a:t>
            </a:r>
            <a:r>
              <a:rPr lang="en-US" sz="2000" u="sng" dirty="0"/>
              <a:t>clinician </a:t>
            </a:r>
            <a:r>
              <a:rPr lang="en-US" sz="2000" dirty="0"/>
              <a:t>upon specific elements of a mental status exam</a:t>
            </a:r>
          </a:p>
          <a:p>
            <a:pPr lvl="2">
              <a:lnSpc>
                <a:spcPct val="90000"/>
              </a:lnSpc>
            </a:pPr>
            <a:r>
              <a:rPr lang="en-US" sz="1800" u="sng" dirty="0"/>
              <a:t>Does not have to be psychiatrist or psychologist</a:t>
            </a:r>
          </a:p>
          <a:p>
            <a:pPr>
              <a:lnSpc>
                <a:spcPct val="90000"/>
              </a:lnSpc>
            </a:pPr>
            <a:r>
              <a:rPr lang="en-US" sz="2400" dirty="0"/>
              <a:t>Competency</a:t>
            </a:r>
          </a:p>
          <a:p>
            <a:pPr lvl="1">
              <a:lnSpc>
                <a:spcPct val="90000"/>
              </a:lnSpc>
            </a:pPr>
            <a:r>
              <a:rPr lang="en-US" sz="2000" dirty="0"/>
              <a:t>A legal concept formally </a:t>
            </a:r>
            <a:r>
              <a:rPr lang="en-US" sz="2000" u="sng" dirty="0"/>
              <a:t>determined in a court of law</a:t>
            </a:r>
          </a:p>
          <a:p>
            <a:pPr lvl="1">
              <a:lnSpc>
                <a:spcPct val="90000"/>
              </a:lnSpc>
            </a:pPr>
            <a:r>
              <a:rPr lang="en-US" sz="2000" dirty="0"/>
              <a:t>Judges often rely on the clinician’s recommendations</a:t>
            </a:r>
          </a:p>
          <a:p>
            <a:pPr lvl="1">
              <a:lnSpc>
                <a:spcPct val="90000"/>
              </a:lnSpc>
            </a:pPr>
            <a:r>
              <a:rPr lang="en-US" sz="2000" dirty="0"/>
              <a:t>The law presumes competence until proven otherwise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11</a:t>
            </a:fld>
            <a:endParaRPr lang="en-US" dirty="0"/>
          </a:p>
        </p:txBody>
      </p:sp>
    </p:spTree>
    <p:extLst>
      <p:ext uri="{BB962C8B-B14F-4D97-AF65-F5344CB8AC3E}">
        <p14:creationId xmlns:p14="http://schemas.microsoft.com/office/powerpoint/2010/main" val="4197400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a:t>Definition of Lack of Capacity</a:t>
            </a:r>
          </a:p>
        </p:txBody>
      </p:sp>
      <p:sp>
        <p:nvSpPr>
          <p:cNvPr id="64515" name="Rectangle 3"/>
          <p:cNvSpPr>
            <a:spLocks noGrp="1" noChangeArrowheads="1"/>
          </p:cNvSpPr>
          <p:nvPr>
            <p:ph idx="1"/>
          </p:nvPr>
        </p:nvSpPr>
        <p:spPr/>
        <p:txBody>
          <a:bodyPr/>
          <a:lstStyle/>
          <a:p>
            <a:r>
              <a:rPr lang="en-US" dirty="0"/>
              <a:t>Lack of capacity constitutes a status onto the individual that is defined by…</a:t>
            </a:r>
          </a:p>
          <a:p>
            <a:pPr lvl="2"/>
            <a:r>
              <a:rPr lang="en-US" dirty="0"/>
              <a:t>Functional deficits judged to be sufficiently great that the person currently can not meet the demands of a specific decision making situation and its inherent consequences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12</a:t>
            </a:fld>
            <a:endParaRPr lang="en-US" dirty="0"/>
          </a:p>
        </p:txBody>
      </p:sp>
    </p:spTree>
    <p:extLst>
      <p:ext uri="{BB962C8B-B14F-4D97-AF65-F5344CB8AC3E}">
        <p14:creationId xmlns:p14="http://schemas.microsoft.com/office/powerpoint/2010/main" val="4156836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Points About Capacity</a:t>
            </a:r>
            <a:endParaRPr lang="en-US" sz="1600" dirty="0"/>
          </a:p>
        </p:txBody>
      </p:sp>
      <p:sp>
        <p:nvSpPr>
          <p:cNvPr id="3" name="Content Placeholder 2"/>
          <p:cNvSpPr>
            <a:spLocks noGrp="1"/>
          </p:cNvSpPr>
          <p:nvPr>
            <p:ph idx="1"/>
          </p:nvPr>
        </p:nvSpPr>
        <p:spPr/>
        <p:txBody>
          <a:bodyPr/>
          <a:lstStyle/>
          <a:p>
            <a:r>
              <a:rPr lang="en-US" sz="2000" dirty="0"/>
              <a:t>Determined on a situation-by-situation basis (</a:t>
            </a:r>
            <a:r>
              <a:rPr lang="en-US" sz="2000" dirty="0" err="1"/>
              <a:t>Querques</a:t>
            </a:r>
            <a:r>
              <a:rPr lang="en-US" sz="2000" dirty="0"/>
              <a:t> et al., 2010)</a:t>
            </a:r>
          </a:p>
          <a:p>
            <a:r>
              <a:rPr lang="en-US" sz="2000" dirty="0"/>
              <a:t>Patient can have capacity to make some decisions, but not all</a:t>
            </a:r>
          </a:p>
          <a:p>
            <a:pPr lvl="1"/>
            <a:r>
              <a:rPr lang="en-US" dirty="0"/>
              <a:t>Must clarify the specific capacity question</a:t>
            </a:r>
          </a:p>
          <a:p>
            <a:r>
              <a:rPr lang="en-US" sz="2000" dirty="0"/>
              <a:t>“Sliding scale” is used to assess capacity (Roth et al., 1977):</a:t>
            </a:r>
          </a:p>
          <a:p>
            <a:pPr lvl="3">
              <a:buFont typeface="Arial" panose="020B0604020202020204" pitchFamily="34" charset="0"/>
              <a:buChar char="•"/>
            </a:pPr>
            <a:r>
              <a:rPr lang="en-US" sz="2000" dirty="0"/>
              <a:t>e.g., patient may have capacity to refuse phlebotomy (risk-to-benefit ratio is low, hence standard to declare patient incapacitated is high) </a:t>
            </a:r>
          </a:p>
          <a:p>
            <a:pPr lvl="3">
              <a:buFont typeface="Arial" panose="020B0604020202020204" pitchFamily="34" charset="0"/>
              <a:buChar char="•"/>
            </a:pPr>
            <a:r>
              <a:rPr lang="en-US" sz="2000" dirty="0"/>
              <a:t>but not capacity to refuse urgent cardiac surgery (risk-to-benefit ratio of refusal is high, hence standard to declare patient incapacitated is low).</a:t>
            </a:r>
          </a:p>
          <a:p>
            <a:pPr lvl="3"/>
            <a:r>
              <a:rPr lang="en-US" sz="2000" dirty="0"/>
              <a:t>“Sliding scale” is attempt to honor patients’ autonomy while doing no harm</a:t>
            </a:r>
          </a:p>
          <a:p>
            <a:r>
              <a:rPr lang="en-US" sz="2000" dirty="0"/>
              <a:t>Capacity can change over time (e.g., delirious patient may be able to make decision once sensorium clears)</a:t>
            </a:r>
          </a:p>
          <a:p>
            <a:pPr lvl="1"/>
            <a:r>
              <a:rPr lang="en-US" dirty="0"/>
              <a:t>Capacity refers to the specific condition or current situation; not an enduring status</a:t>
            </a:r>
          </a:p>
          <a:p>
            <a:pPr lvl="1"/>
            <a:r>
              <a:rPr lang="en-US" dirty="0"/>
              <a:t>Reassessment periodically recommended</a:t>
            </a:r>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13</a:t>
            </a:fld>
            <a:endParaRPr lang="en-US" dirty="0"/>
          </a:p>
        </p:txBody>
      </p:sp>
    </p:spTree>
    <p:extLst>
      <p:ext uri="{BB962C8B-B14F-4D97-AF65-F5344CB8AC3E}">
        <p14:creationId xmlns:p14="http://schemas.microsoft.com/office/powerpoint/2010/main" val="1508144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09600" y="430352"/>
            <a:ext cx="10972800" cy="1143000"/>
          </a:xfrm>
        </p:spPr>
        <p:txBody>
          <a:bodyPr/>
          <a:lstStyle/>
          <a:p>
            <a:r>
              <a:rPr lang="en-US" dirty="0"/>
              <a:t>Assessment of Capacity: Who Should Assess and What Information is Needed in Advance of the Assessment?</a:t>
            </a:r>
            <a:endParaRPr lang="en-US" b="1" dirty="0"/>
          </a:p>
        </p:txBody>
      </p:sp>
      <p:sp>
        <p:nvSpPr>
          <p:cNvPr id="78851" name="Rectangle 3"/>
          <p:cNvSpPr>
            <a:spLocks noGrp="1" noChangeArrowheads="1"/>
          </p:cNvSpPr>
          <p:nvPr>
            <p:ph idx="1"/>
          </p:nvPr>
        </p:nvSpPr>
        <p:spPr/>
        <p:txBody>
          <a:bodyPr/>
          <a:lstStyle/>
          <a:p>
            <a:r>
              <a:rPr lang="en-US" sz="2800" dirty="0"/>
              <a:t>Who should assess capacity?</a:t>
            </a:r>
          </a:p>
          <a:p>
            <a:pPr lvl="1"/>
            <a:r>
              <a:rPr lang="en-US" sz="2400" u="sng" dirty="0"/>
              <a:t>Treating physician </a:t>
            </a:r>
            <a:r>
              <a:rPr lang="en-US" sz="2400" dirty="0"/>
              <a:t>is often the best choice</a:t>
            </a:r>
          </a:p>
          <a:p>
            <a:pPr lvl="1"/>
            <a:r>
              <a:rPr lang="en-US" sz="2400" dirty="0"/>
              <a:t>Consultation with psychiatry or neuropsychology is appropriate in difficult cases in which there is a high risk of reaching a faulty conclusion; some states require psychiatric assessment of capacity in individuals with psychiatric disorders</a:t>
            </a:r>
          </a:p>
          <a:p>
            <a:r>
              <a:rPr lang="en-US" sz="2600" dirty="0"/>
              <a:t>What should the consultant know before seeing the patient?</a:t>
            </a:r>
          </a:p>
          <a:p>
            <a:pPr lvl="3"/>
            <a:r>
              <a:rPr lang="en-US" sz="1800" dirty="0"/>
              <a:t>Why is the consult being requested?</a:t>
            </a:r>
          </a:p>
          <a:p>
            <a:pPr lvl="3"/>
            <a:r>
              <a:rPr lang="en-US" sz="1800" dirty="0"/>
              <a:t>Why do you think the patient may lack capacity?</a:t>
            </a:r>
          </a:p>
          <a:p>
            <a:pPr lvl="3"/>
            <a:r>
              <a:rPr lang="en-US" sz="1800" dirty="0"/>
              <a:t>What is the patient’s medical situation?</a:t>
            </a:r>
          </a:p>
          <a:p>
            <a:pPr lvl="3"/>
            <a:r>
              <a:rPr lang="en-US" sz="1800" dirty="0"/>
              <a:t>What are the treatment choices faced? Risks and benefits of these choices?</a:t>
            </a:r>
          </a:p>
          <a:p>
            <a:pPr lvl="3"/>
            <a:r>
              <a:rPr lang="en-US" sz="1800" dirty="0"/>
              <a:t>What has already been communicated to the patient?</a:t>
            </a:r>
          </a:p>
          <a:p>
            <a:pPr lvl="3"/>
            <a:r>
              <a:rPr lang="en-US" sz="1800" b="1" dirty="0"/>
              <a:t>Capacity to make what specific decision?</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14</a:t>
            </a:fld>
            <a:endParaRPr lang="en-US" dirty="0"/>
          </a:p>
        </p:txBody>
      </p:sp>
    </p:spTree>
    <p:extLst>
      <p:ext uri="{BB962C8B-B14F-4D97-AF65-F5344CB8AC3E}">
        <p14:creationId xmlns:p14="http://schemas.microsoft.com/office/powerpoint/2010/main" val="1394878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t>Assessment of Capacity: Important Considerations</a:t>
            </a:r>
            <a:endParaRPr lang="en-US" b="1" dirty="0"/>
          </a:p>
        </p:txBody>
      </p:sp>
      <p:sp>
        <p:nvSpPr>
          <p:cNvPr id="79875" name="Rectangle 3"/>
          <p:cNvSpPr>
            <a:spLocks noGrp="1" noChangeArrowheads="1"/>
          </p:cNvSpPr>
          <p:nvPr>
            <p:ph idx="1"/>
          </p:nvPr>
        </p:nvSpPr>
        <p:spPr/>
        <p:txBody>
          <a:bodyPr/>
          <a:lstStyle/>
          <a:p>
            <a:pPr>
              <a:lnSpc>
                <a:spcPct val="90000"/>
              </a:lnSpc>
            </a:pPr>
            <a:r>
              <a:rPr lang="en-US" dirty="0"/>
              <a:t>The question posed: Does this patient have sufficient ability to make a meaningful decision, given the current circumstances with which he/she is faced?</a:t>
            </a:r>
          </a:p>
          <a:p>
            <a:pPr lvl="1">
              <a:lnSpc>
                <a:spcPct val="90000"/>
              </a:lnSpc>
            </a:pPr>
            <a:r>
              <a:rPr lang="en-US" dirty="0"/>
              <a:t>There is no single threshold for the level of ability necessary</a:t>
            </a:r>
          </a:p>
          <a:p>
            <a:pPr lvl="1">
              <a:lnSpc>
                <a:spcPct val="90000"/>
              </a:lnSpc>
            </a:pPr>
            <a:r>
              <a:rPr lang="en-US" dirty="0"/>
              <a:t>The patient’s abilities (expressing, understanding, appreciating, and reasoning) are important, but influenced by… </a:t>
            </a:r>
          </a:p>
          <a:p>
            <a:pPr lvl="2">
              <a:lnSpc>
                <a:spcPct val="90000"/>
              </a:lnSpc>
            </a:pPr>
            <a:r>
              <a:rPr lang="en-US" sz="2000" dirty="0"/>
              <a:t>Demands of the situation</a:t>
            </a:r>
          </a:p>
          <a:p>
            <a:pPr lvl="2">
              <a:lnSpc>
                <a:spcPct val="90000"/>
              </a:lnSpc>
            </a:pPr>
            <a:r>
              <a:rPr lang="en-US" sz="2000" dirty="0"/>
              <a:t>Consequences of choices</a:t>
            </a:r>
            <a:endParaRPr lang="en-US" dirty="0"/>
          </a:p>
          <a:p>
            <a:pPr>
              <a:lnSpc>
                <a:spcPct val="90000"/>
              </a:lnSpc>
            </a:pPr>
            <a:r>
              <a:rPr lang="en-US" dirty="0"/>
              <a:t>Being unable to demonstrate capacity is effectively the same as lacking it</a:t>
            </a:r>
          </a:p>
          <a:p>
            <a:pPr lvl="1">
              <a:lnSpc>
                <a:spcPct val="90000"/>
              </a:lnSpc>
            </a:pPr>
            <a:r>
              <a:rPr lang="en-US" dirty="0"/>
              <a:t>For example, if intense affect proves intractable and obstructive, it might (in sufficiently high-stakes medical situations) leave the patient unable to demonstrate capacity</a:t>
            </a:r>
          </a:p>
          <a:p>
            <a:pPr>
              <a:lnSpc>
                <a:spcPct val="90000"/>
              </a:lnSpc>
            </a:pPr>
            <a:endParaRPr lang="en-US" dirty="0"/>
          </a:p>
          <a:p>
            <a:pPr lvl="4">
              <a:lnSpc>
                <a:spcPct val="90000"/>
              </a:lnSpc>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15</a:t>
            </a:fld>
            <a:endParaRPr lang="en-US" dirty="0"/>
          </a:p>
        </p:txBody>
      </p:sp>
    </p:spTree>
    <p:extLst>
      <p:ext uri="{BB962C8B-B14F-4D97-AF65-F5344CB8AC3E}">
        <p14:creationId xmlns:p14="http://schemas.microsoft.com/office/powerpoint/2010/main" val="40584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a:t>Assessment of Capacity: Important Considerations</a:t>
            </a:r>
          </a:p>
        </p:txBody>
      </p:sp>
      <p:sp>
        <p:nvSpPr>
          <p:cNvPr id="60419" name="Rectangle 3"/>
          <p:cNvSpPr>
            <a:spLocks noGrp="1" noChangeArrowheads="1"/>
          </p:cNvSpPr>
          <p:nvPr>
            <p:ph idx="1"/>
          </p:nvPr>
        </p:nvSpPr>
        <p:spPr>
          <a:xfrm>
            <a:off x="609600" y="1600200"/>
            <a:ext cx="10972800" cy="4953000"/>
          </a:xfrm>
        </p:spPr>
        <p:txBody>
          <a:bodyPr/>
          <a:lstStyle/>
          <a:p>
            <a:pPr>
              <a:lnSpc>
                <a:spcPct val="90000"/>
              </a:lnSpc>
            </a:pPr>
            <a:r>
              <a:rPr lang="en-US" sz="2800" dirty="0"/>
              <a:t>Lack of capacity depends on functional demands</a:t>
            </a:r>
          </a:p>
          <a:p>
            <a:pPr lvl="1">
              <a:lnSpc>
                <a:spcPct val="90000"/>
              </a:lnSpc>
            </a:pPr>
            <a:r>
              <a:rPr lang="en-US" sz="2400" dirty="0"/>
              <a:t>Determination of capacity or incapacity will depend in part on the demands of the specific tasks the patient faces</a:t>
            </a:r>
          </a:p>
          <a:p>
            <a:pPr lvl="1">
              <a:lnSpc>
                <a:spcPct val="90000"/>
              </a:lnSpc>
            </a:pPr>
            <a:r>
              <a:rPr lang="en-US" sz="2400" dirty="0"/>
              <a:t>Capacity is dependent on the match or mismatch of the patient’s</a:t>
            </a:r>
          </a:p>
          <a:p>
            <a:pPr lvl="2">
              <a:lnSpc>
                <a:spcPct val="90000"/>
              </a:lnSpc>
            </a:pPr>
            <a:r>
              <a:rPr lang="en-US" sz="2000" dirty="0"/>
              <a:t>Functional decision making abilities</a:t>
            </a:r>
          </a:p>
          <a:p>
            <a:pPr lvl="2">
              <a:lnSpc>
                <a:spcPct val="90000"/>
              </a:lnSpc>
            </a:pPr>
            <a:r>
              <a:rPr lang="en-US" sz="2000" dirty="0"/>
              <a:t>Demands of the situation the patient faces</a:t>
            </a:r>
          </a:p>
          <a:p>
            <a:pPr lvl="1"/>
            <a:r>
              <a:rPr lang="en-US" sz="2400" dirty="0"/>
              <a:t>Therefore, there is no absolute level of ability that defines capacity or lack of capacity across all situations</a:t>
            </a:r>
          </a:p>
          <a:p>
            <a:pPr lvl="2"/>
            <a:r>
              <a:rPr lang="en-US" sz="2000" dirty="0"/>
              <a:t>It depends on how much is demanded</a:t>
            </a:r>
            <a:endParaRPr lang="en-US" dirty="0"/>
          </a:p>
          <a:p>
            <a:pPr>
              <a:lnSpc>
                <a:spcPct val="90000"/>
              </a:lnSpc>
            </a:pPr>
            <a:r>
              <a:rPr lang="en-US" dirty="0"/>
              <a:t>Lack of capacity depends on the consequences of abiding by the patient’s choices</a:t>
            </a:r>
          </a:p>
          <a:p>
            <a:pPr lvl="1">
              <a:lnSpc>
                <a:spcPct val="90000"/>
              </a:lnSpc>
            </a:pPr>
            <a:r>
              <a:rPr lang="en-US" dirty="0"/>
              <a:t>The degree of disability required to categorize a patient as lacking capacity is adjusted upward or downward depending on the degree of harm associated with the patient’s choice</a:t>
            </a:r>
          </a:p>
          <a:p>
            <a:pPr>
              <a:lnSpc>
                <a:spcPct val="90000"/>
              </a:lnSpc>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16</a:t>
            </a:fld>
            <a:endParaRPr lang="en-US" dirty="0"/>
          </a:p>
        </p:txBody>
      </p:sp>
    </p:spTree>
    <p:extLst>
      <p:ext uri="{BB962C8B-B14F-4D97-AF65-F5344CB8AC3E}">
        <p14:creationId xmlns:p14="http://schemas.microsoft.com/office/powerpoint/2010/main" val="1851779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Assess Capacity: Four Abilities Model </a:t>
            </a:r>
            <a:r>
              <a:rPr lang="en-US" sz="1600" dirty="0" err="1"/>
              <a:t>Appelbaum</a:t>
            </a:r>
            <a:r>
              <a:rPr lang="en-US" sz="1600" dirty="0"/>
              <a:t>, 2007</a:t>
            </a:r>
          </a:p>
        </p:txBody>
      </p:sp>
      <p:sp>
        <p:nvSpPr>
          <p:cNvPr id="3" name="Content Placeholder 2"/>
          <p:cNvSpPr>
            <a:spLocks noGrp="1"/>
          </p:cNvSpPr>
          <p:nvPr>
            <p:ph idx="1"/>
          </p:nvPr>
        </p:nvSpPr>
        <p:spPr/>
        <p:txBody>
          <a:bodyPr/>
          <a:lstStyle/>
          <a:p>
            <a:r>
              <a:rPr lang="en-US" b="1" dirty="0"/>
              <a:t>C</a:t>
            </a:r>
            <a:r>
              <a:rPr lang="en-US" dirty="0"/>
              <a:t>ommunicate a (consistent) choice</a:t>
            </a:r>
          </a:p>
          <a:p>
            <a:r>
              <a:rPr lang="en-US" dirty="0"/>
              <a:t>Understand the </a:t>
            </a:r>
            <a:r>
              <a:rPr lang="en-US" b="1" dirty="0"/>
              <a:t>R</a:t>
            </a:r>
            <a:r>
              <a:rPr lang="en-US" dirty="0"/>
              <a:t>elevant information</a:t>
            </a:r>
          </a:p>
          <a:p>
            <a:r>
              <a:rPr lang="en-US" b="1" dirty="0"/>
              <a:t>A</a:t>
            </a:r>
            <a:r>
              <a:rPr lang="en-US" dirty="0"/>
              <a:t>ppreciate the circumstances and consequences</a:t>
            </a:r>
          </a:p>
          <a:p>
            <a:r>
              <a:rPr lang="en-US" dirty="0"/>
              <a:t>Rationally </a:t>
            </a:r>
            <a:r>
              <a:rPr lang="en-US" b="1" dirty="0"/>
              <a:t>M</a:t>
            </a:r>
            <a:r>
              <a:rPr lang="en-US" dirty="0"/>
              <a:t>anipulate the information</a:t>
            </a:r>
          </a:p>
        </p:txBody>
      </p:sp>
      <p:sp>
        <p:nvSpPr>
          <p:cNvPr id="4" name="Slide Number Placeholder 3"/>
          <p:cNvSpPr>
            <a:spLocks noGrp="1"/>
          </p:cNvSpPr>
          <p:nvPr>
            <p:ph type="sldNum" sz="quarter" idx="12"/>
          </p:nvPr>
        </p:nvSpPr>
        <p:spPr/>
        <p:txBody>
          <a:bodyPr/>
          <a:lstStyle/>
          <a:p>
            <a:fld id="{68CDBAF2-F266-C14C-8ABF-54B90D837FA3}" type="slidenum">
              <a:rPr lang="en-US" smtClean="0"/>
              <a:pPr/>
              <a:t>17</a:t>
            </a:fld>
            <a:endParaRPr lang="en-US" dirty="0"/>
          </a:p>
        </p:txBody>
      </p:sp>
      <p:sp>
        <p:nvSpPr>
          <p:cNvPr id="5" name="TextBox 4"/>
          <p:cNvSpPr txBox="1"/>
          <p:nvPr/>
        </p:nvSpPr>
        <p:spPr>
          <a:xfrm>
            <a:off x="5631473" y="6016339"/>
            <a:ext cx="5974916" cy="584775"/>
          </a:xfrm>
          <a:prstGeom prst="rect">
            <a:avLst/>
          </a:prstGeom>
          <a:noFill/>
        </p:spPr>
        <p:txBody>
          <a:bodyPr wrap="square" rtlCol="0">
            <a:spAutoFit/>
          </a:bodyPr>
          <a:lstStyle/>
          <a:p>
            <a:r>
              <a:rPr lang="en-US" sz="3200" b="1" dirty="0"/>
              <a:t>Mnemonic: CRAM</a:t>
            </a:r>
          </a:p>
        </p:txBody>
      </p:sp>
    </p:spTree>
    <p:extLst>
      <p:ext uri="{BB962C8B-B14F-4D97-AF65-F5344CB8AC3E}">
        <p14:creationId xmlns:p14="http://schemas.microsoft.com/office/powerpoint/2010/main" val="3525358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68CDBAF2-F266-C14C-8ABF-54B90D837FA3}" type="slidenum">
              <a:rPr lang="en-US" smtClean="0"/>
              <a:pPr/>
              <a:t>18</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19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2729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3200" dirty="0"/>
              <a:t>Functional Abilities of Capacity: Understanding </a:t>
            </a:r>
            <a:r>
              <a:rPr lang="en-US" sz="1600" dirty="0" err="1"/>
              <a:t>Appelbaum</a:t>
            </a:r>
            <a:r>
              <a:rPr lang="en-US" sz="1600" dirty="0"/>
              <a:t>, 2007</a:t>
            </a:r>
          </a:p>
        </p:txBody>
      </p:sp>
      <p:sp>
        <p:nvSpPr>
          <p:cNvPr id="68611" name="Rectangle 3"/>
          <p:cNvSpPr>
            <a:spLocks noGrp="1" noChangeArrowheads="1"/>
          </p:cNvSpPr>
          <p:nvPr>
            <p:ph idx="1"/>
          </p:nvPr>
        </p:nvSpPr>
        <p:spPr/>
        <p:txBody>
          <a:bodyPr/>
          <a:lstStyle/>
          <a:p>
            <a:pPr>
              <a:lnSpc>
                <a:spcPct val="90000"/>
              </a:lnSpc>
            </a:pPr>
            <a:r>
              <a:rPr lang="en-US" sz="2800" dirty="0"/>
              <a:t>Ability to understand</a:t>
            </a:r>
          </a:p>
          <a:p>
            <a:pPr lvl="1">
              <a:lnSpc>
                <a:spcPct val="90000"/>
              </a:lnSpc>
            </a:pPr>
            <a:r>
              <a:rPr lang="en-US" sz="2400" dirty="0"/>
              <a:t>Understanding should be assessed in all cases in which the patient expresses a choice</a:t>
            </a:r>
          </a:p>
          <a:p>
            <a:pPr lvl="1">
              <a:lnSpc>
                <a:spcPct val="90000"/>
              </a:lnSpc>
            </a:pPr>
            <a:r>
              <a:rPr lang="en-US" sz="2400" dirty="0"/>
              <a:t>Can the patient assimilate the information disclosed regarding the nature of the illness, the treatment options, the prognosis (with and without treatment), and the risks/benefits of treatment?</a:t>
            </a:r>
          </a:p>
          <a:p>
            <a:pPr lvl="1">
              <a:lnSpc>
                <a:spcPct val="90000"/>
              </a:lnSpc>
            </a:pPr>
            <a:r>
              <a:rPr lang="en-US" sz="2400" dirty="0"/>
              <a:t>Suggested questions to ask:</a:t>
            </a:r>
          </a:p>
          <a:p>
            <a:pPr lvl="1">
              <a:lnSpc>
                <a:spcPct val="90000"/>
              </a:lnSpc>
              <a:buFontTx/>
              <a:buNone/>
            </a:pPr>
            <a:r>
              <a:rPr lang="en-US" sz="2400" dirty="0"/>
              <a:t>	Tell me in your own words…</a:t>
            </a:r>
          </a:p>
          <a:p>
            <a:pPr lvl="2">
              <a:lnSpc>
                <a:spcPct val="90000"/>
              </a:lnSpc>
            </a:pPr>
            <a:r>
              <a:rPr lang="en-US" sz="2000" dirty="0"/>
              <a:t>The nature of your condition</a:t>
            </a:r>
          </a:p>
          <a:p>
            <a:pPr lvl="2">
              <a:lnSpc>
                <a:spcPct val="90000"/>
              </a:lnSpc>
            </a:pPr>
            <a:r>
              <a:rPr lang="en-US" sz="2000" dirty="0"/>
              <a:t>The recommended treatment along with possible benefits and risks</a:t>
            </a:r>
          </a:p>
          <a:p>
            <a:pPr lvl="2">
              <a:lnSpc>
                <a:spcPct val="90000"/>
              </a:lnSpc>
            </a:pPr>
            <a:r>
              <a:rPr lang="en-US" sz="2000" dirty="0"/>
              <a:t>The possible benefits and risks of alternative treatment or no treatment</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19</a:t>
            </a:fld>
            <a:endParaRPr lang="en-US" dirty="0"/>
          </a:p>
        </p:txBody>
      </p:sp>
    </p:spTree>
    <p:extLst>
      <p:ext uri="{BB962C8B-B14F-4D97-AF65-F5344CB8AC3E}">
        <p14:creationId xmlns:p14="http://schemas.microsoft.com/office/powerpoint/2010/main" val="376950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Acquire knowledge of the process of obtaining informed consent for medical and surgical procedures</a:t>
            </a:r>
          </a:p>
          <a:p>
            <a:r>
              <a:rPr lang="en-US" dirty="0"/>
              <a:t>Define the terms competence and capacity</a:t>
            </a:r>
          </a:p>
          <a:p>
            <a:r>
              <a:rPr lang="en-US" dirty="0"/>
              <a:t>Learn the skills necessary to assess of capacity </a:t>
            </a:r>
          </a:p>
          <a:p>
            <a:r>
              <a:rPr lang="en-US" dirty="0"/>
              <a:t>Apply the four abilities model of criteria for decision-making capacity </a:t>
            </a:r>
          </a:p>
          <a:p>
            <a:r>
              <a:rPr lang="en-US" dirty="0"/>
              <a:t>List relevant questions to ask consultees and patients in a capacity evaluation for medical decision-making</a:t>
            </a:r>
          </a:p>
          <a:p>
            <a:r>
              <a:rPr lang="en-US" dirty="0"/>
              <a:t>Explain the use of substitute decision-makers in medical and surgical settings</a:t>
            </a:r>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2</a:t>
            </a:fld>
            <a:endParaRPr lang="en-US" dirty="0"/>
          </a:p>
        </p:txBody>
      </p:sp>
    </p:spTree>
    <p:extLst>
      <p:ext uri="{BB962C8B-B14F-4D97-AF65-F5344CB8AC3E}">
        <p14:creationId xmlns:p14="http://schemas.microsoft.com/office/powerpoint/2010/main" val="238371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3200" dirty="0"/>
              <a:t>Functional Abilities of Capacity (Understanding): Case Example </a:t>
            </a:r>
          </a:p>
        </p:txBody>
      </p:sp>
      <p:sp>
        <p:nvSpPr>
          <p:cNvPr id="69635" name="Rectangle 3"/>
          <p:cNvSpPr>
            <a:spLocks noGrp="1" noChangeArrowheads="1"/>
          </p:cNvSpPr>
          <p:nvPr>
            <p:ph idx="1"/>
          </p:nvPr>
        </p:nvSpPr>
        <p:spPr/>
        <p:txBody>
          <a:bodyPr/>
          <a:lstStyle/>
          <a:p>
            <a:pPr>
              <a:lnSpc>
                <a:spcPct val="80000"/>
              </a:lnSpc>
            </a:pPr>
            <a:r>
              <a:rPr lang="en-US" sz="2800" dirty="0"/>
              <a:t>Capacity to accept treatment with psychotropic medication?</a:t>
            </a:r>
          </a:p>
          <a:p>
            <a:pPr lvl="1">
              <a:lnSpc>
                <a:spcPct val="80000"/>
              </a:lnSpc>
            </a:pPr>
            <a:r>
              <a:rPr lang="en-US" sz="2400" dirty="0"/>
              <a:t>Ms. V is a 92 year old female with a history of mild-moderate dementia with significant depressive symptoms on whom you would like to start a selective serotonin reuptake inhibitor to help moderate these symptoms.</a:t>
            </a:r>
          </a:p>
          <a:p>
            <a:pPr lvl="1">
              <a:lnSpc>
                <a:spcPct val="80000"/>
              </a:lnSpc>
            </a:pPr>
            <a:r>
              <a:rPr lang="en-US" sz="2400" dirty="0"/>
              <a:t>The patient initially consents to the medication but, when handed the prescription, she politely thanks you for these vitamin pills.</a:t>
            </a:r>
          </a:p>
          <a:p>
            <a:pPr lvl="1">
              <a:lnSpc>
                <a:spcPct val="80000"/>
              </a:lnSpc>
            </a:pPr>
            <a:r>
              <a:rPr lang="en-US" sz="2400" dirty="0"/>
              <a:t>When you query her further about what she understands this new medication is for, she happily responds that it “lowers my sugars.”</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20</a:t>
            </a:fld>
            <a:endParaRPr lang="en-US" dirty="0"/>
          </a:p>
        </p:txBody>
      </p:sp>
    </p:spTree>
    <p:extLst>
      <p:ext uri="{BB962C8B-B14F-4D97-AF65-F5344CB8AC3E}">
        <p14:creationId xmlns:p14="http://schemas.microsoft.com/office/powerpoint/2010/main" val="1899938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3200" dirty="0"/>
              <a:t>Functional Abilities of Capacity (Appreciation) </a:t>
            </a:r>
            <a:r>
              <a:rPr lang="en-US" sz="1600" dirty="0" err="1"/>
              <a:t>Appelbaum</a:t>
            </a:r>
            <a:r>
              <a:rPr lang="en-US" sz="1600" dirty="0"/>
              <a:t>, 2007</a:t>
            </a:r>
          </a:p>
        </p:txBody>
      </p:sp>
      <p:sp>
        <p:nvSpPr>
          <p:cNvPr id="70659" name="Rectangle 3"/>
          <p:cNvSpPr>
            <a:spLocks noGrp="1" noChangeArrowheads="1"/>
          </p:cNvSpPr>
          <p:nvPr>
            <p:ph idx="1"/>
          </p:nvPr>
        </p:nvSpPr>
        <p:spPr/>
        <p:txBody>
          <a:bodyPr/>
          <a:lstStyle/>
          <a:p>
            <a:r>
              <a:rPr lang="en-US" dirty="0"/>
              <a:t>Ability to Appreciate</a:t>
            </a:r>
          </a:p>
          <a:p>
            <a:pPr lvl="1"/>
            <a:r>
              <a:rPr lang="en-US" sz="2400" dirty="0"/>
              <a:t>Appreciation relates to the patient’s ability to apply the information to his/her own situation.</a:t>
            </a:r>
          </a:p>
          <a:p>
            <a:pPr lvl="1"/>
            <a:r>
              <a:rPr lang="en-US" sz="2400" dirty="0"/>
              <a:t>The focus is on the patient’s beliefs rather than knowledge</a:t>
            </a:r>
          </a:p>
          <a:p>
            <a:pPr lvl="2"/>
            <a:r>
              <a:rPr lang="en-US" sz="2400" dirty="0"/>
              <a:t>Belief of illness</a:t>
            </a:r>
          </a:p>
          <a:p>
            <a:pPr lvl="2"/>
            <a:r>
              <a:rPr lang="en-US" sz="2400" dirty="0"/>
              <a:t>Belief of treatments</a:t>
            </a:r>
          </a:p>
          <a:p>
            <a:r>
              <a:rPr lang="en-US" dirty="0"/>
              <a:t>Suggested questions:</a:t>
            </a:r>
          </a:p>
          <a:p>
            <a:pPr lvl="1"/>
            <a:r>
              <a:rPr lang="en-US" sz="2400" dirty="0"/>
              <a:t>What do you believe is wrong with you now?</a:t>
            </a:r>
          </a:p>
          <a:p>
            <a:pPr lvl="1"/>
            <a:r>
              <a:rPr lang="en-US" sz="2400" dirty="0"/>
              <a:t>Do you think that you need some type of treatment?</a:t>
            </a:r>
          </a:p>
          <a:p>
            <a:pPr lvl="1"/>
            <a:r>
              <a:rPr lang="en-US" sz="2400" dirty="0"/>
              <a:t>What do you believe will happen to you if you do not get treated?</a:t>
            </a:r>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21</a:t>
            </a:fld>
            <a:endParaRPr lang="en-US" dirty="0"/>
          </a:p>
        </p:txBody>
      </p:sp>
    </p:spTree>
    <p:extLst>
      <p:ext uri="{BB962C8B-B14F-4D97-AF65-F5344CB8AC3E}">
        <p14:creationId xmlns:p14="http://schemas.microsoft.com/office/powerpoint/2010/main" val="2998465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a:t>Functional Abilities of Capacity (Appreciation): Case Example</a:t>
            </a:r>
            <a:endParaRPr lang="en-US" sz="3200" dirty="0"/>
          </a:p>
        </p:txBody>
      </p:sp>
      <p:sp>
        <p:nvSpPr>
          <p:cNvPr id="71683" name="Rectangle 3"/>
          <p:cNvSpPr>
            <a:spLocks noGrp="1" noChangeArrowheads="1"/>
          </p:cNvSpPr>
          <p:nvPr>
            <p:ph idx="1"/>
          </p:nvPr>
        </p:nvSpPr>
        <p:spPr/>
        <p:txBody>
          <a:bodyPr/>
          <a:lstStyle/>
          <a:p>
            <a:r>
              <a:rPr lang="en-US" sz="2800" dirty="0"/>
              <a:t>Capacity to refuse surgical procedure?</a:t>
            </a:r>
          </a:p>
          <a:p>
            <a:pPr lvl="1"/>
            <a:r>
              <a:rPr lang="en-US" sz="2400" dirty="0"/>
              <a:t>Mr. K is a 60 year old male alcoholic with a known history of cirrhosis admitted with hematemesis.</a:t>
            </a:r>
          </a:p>
          <a:p>
            <a:pPr lvl="1"/>
            <a:r>
              <a:rPr lang="en-US" sz="2400" dirty="0"/>
              <a:t>The patient continues to have several bouts of bloody emesis now complicated by emerging hypotension and worsening anemia despite aggressive supportive care.</a:t>
            </a:r>
          </a:p>
          <a:p>
            <a:pPr lvl="1"/>
            <a:r>
              <a:rPr lang="en-US" sz="2400" dirty="0"/>
              <a:t>When approached about the need to perform an EGD to band the likely bleeding varices the patient refuses.  He states that he has a bad case of “heartburn” and that no one has ever died of heartburn so he will “be fine.”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22</a:t>
            </a:fld>
            <a:endParaRPr lang="en-US" dirty="0"/>
          </a:p>
        </p:txBody>
      </p:sp>
    </p:spTree>
    <p:extLst>
      <p:ext uri="{BB962C8B-B14F-4D97-AF65-F5344CB8AC3E}">
        <p14:creationId xmlns:p14="http://schemas.microsoft.com/office/powerpoint/2010/main" val="3546336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a:t>Functional Abilities of Capacity (Reasoning) </a:t>
            </a:r>
            <a:r>
              <a:rPr lang="en-US" sz="1600" dirty="0" err="1"/>
              <a:t>Appelbaum</a:t>
            </a:r>
            <a:r>
              <a:rPr lang="en-US" sz="1600" dirty="0"/>
              <a:t>, 2007</a:t>
            </a:r>
          </a:p>
        </p:txBody>
      </p:sp>
      <p:sp>
        <p:nvSpPr>
          <p:cNvPr id="72707" name="Rectangle 3"/>
          <p:cNvSpPr>
            <a:spLocks noGrp="1" noChangeArrowheads="1"/>
          </p:cNvSpPr>
          <p:nvPr>
            <p:ph idx="1"/>
          </p:nvPr>
        </p:nvSpPr>
        <p:spPr/>
        <p:txBody>
          <a:bodyPr/>
          <a:lstStyle/>
          <a:p>
            <a:pPr>
              <a:lnSpc>
                <a:spcPct val="90000"/>
              </a:lnSpc>
            </a:pPr>
            <a:r>
              <a:rPr lang="en-US" dirty="0"/>
              <a:t>Ability to reason</a:t>
            </a:r>
          </a:p>
          <a:p>
            <a:pPr lvl="1">
              <a:lnSpc>
                <a:spcPct val="90000"/>
              </a:lnSpc>
            </a:pPr>
            <a:r>
              <a:rPr lang="en-US" dirty="0"/>
              <a:t>Does the patient use the information disclosed to engage in a rationale process of options?</a:t>
            </a:r>
          </a:p>
          <a:p>
            <a:pPr lvl="1">
              <a:lnSpc>
                <a:spcPct val="90000"/>
              </a:lnSpc>
            </a:pPr>
            <a:r>
              <a:rPr lang="en-US" dirty="0"/>
              <a:t>Is there a “reasonable reason” for the patient’s choice?</a:t>
            </a:r>
          </a:p>
          <a:p>
            <a:pPr lvl="1">
              <a:lnSpc>
                <a:spcPct val="90000"/>
              </a:lnSpc>
            </a:pPr>
            <a:r>
              <a:rPr lang="en-US" dirty="0"/>
              <a:t>Takes into account the patient’s past preferences and life decisions</a:t>
            </a:r>
          </a:p>
          <a:p>
            <a:pPr lvl="1">
              <a:lnSpc>
                <a:spcPct val="90000"/>
              </a:lnSpc>
            </a:pPr>
            <a:r>
              <a:rPr lang="en-US" dirty="0"/>
              <a:t>Suggested questions:</a:t>
            </a:r>
          </a:p>
          <a:p>
            <a:pPr lvl="2">
              <a:lnSpc>
                <a:spcPct val="90000"/>
              </a:lnSpc>
            </a:pPr>
            <a:r>
              <a:rPr lang="en-US" dirty="0"/>
              <a:t>Tell me how you reached this decision?</a:t>
            </a:r>
          </a:p>
          <a:p>
            <a:pPr lvl="2">
              <a:lnSpc>
                <a:spcPct val="90000"/>
              </a:lnSpc>
            </a:pPr>
            <a:r>
              <a:rPr lang="en-US" dirty="0"/>
              <a:t>How did you weigh the information provided?</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23</a:t>
            </a:fld>
            <a:endParaRPr lang="en-US" dirty="0"/>
          </a:p>
        </p:txBody>
      </p:sp>
    </p:spTree>
    <p:extLst>
      <p:ext uri="{BB962C8B-B14F-4D97-AF65-F5344CB8AC3E}">
        <p14:creationId xmlns:p14="http://schemas.microsoft.com/office/powerpoint/2010/main" val="3386939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Functional Abilities of Capacity (Reasoning) </a:t>
            </a:r>
            <a:endParaRPr lang="en-US" sz="3200" dirty="0"/>
          </a:p>
        </p:txBody>
      </p:sp>
      <p:sp>
        <p:nvSpPr>
          <p:cNvPr id="73731" name="Rectangle 3"/>
          <p:cNvSpPr>
            <a:spLocks noGrp="1" noChangeArrowheads="1"/>
          </p:cNvSpPr>
          <p:nvPr>
            <p:ph idx="1"/>
          </p:nvPr>
        </p:nvSpPr>
        <p:spPr/>
        <p:txBody>
          <a:bodyPr/>
          <a:lstStyle/>
          <a:p>
            <a:r>
              <a:rPr lang="en-US" sz="2800" dirty="0"/>
              <a:t>Capacity to refuse surgical procedure?</a:t>
            </a:r>
          </a:p>
          <a:p>
            <a:pPr lvl="1"/>
            <a:r>
              <a:rPr lang="en-US" sz="2000" dirty="0"/>
              <a:t>A 52 year old man suffering from chronic paranoid schizophrenia presented to the emergency department after he jumped of a bridge in an attempt to escape the “feds” who were chasing him because of his ability to communicate with aliens.  The patient has suffered extensive fractures and requires surgery.</a:t>
            </a:r>
          </a:p>
          <a:p>
            <a:pPr lvl="1"/>
            <a:r>
              <a:rPr lang="en-US" sz="2000" dirty="0"/>
              <a:t>The patient quickly identifies the fact that he has suffered numerous orthopedic injuries and that the orthopedic trauma service would like to perform surgery in an attempt to repair his injuries.  </a:t>
            </a:r>
          </a:p>
          <a:p>
            <a:pPr lvl="1"/>
            <a:r>
              <a:rPr lang="en-US" sz="2000" dirty="0"/>
              <a:t>He, however, flatly refuses surgery because he is convinced that the surgeon will implant a device that will block his impressive ability to communicate with “those not from this world” </a:t>
            </a:r>
            <a:r>
              <a:rPr lang="en-US" sz="2000" u="sng" dirty="0"/>
              <a:t>and</a:t>
            </a:r>
            <a:r>
              <a:rPr lang="en-US" sz="2000" dirty="0"/>
              <a:t> allow the FBI to track him.</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24</a:t>
            </a:fld>
            <a:endParaRPr lang="en-US" dirty="0"/>
          </a:p>
        </p:txBody>
      </p:sp>
    </p:spTree>
    <p:extLst>
      <p:ext uri="{BB962C8B-B14F-4D97-AF65-F5344CB8AC3E}">
        <p14:creationId xmlns:p14="http://schemas.microsoft.com/office/powerpoint/2010/main" val="3396812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a:t>Functional Abilities of Capacity </a:t>
            </a:r>
            <a:r>
              <a:rPr lang="en-US" sz="1600" dirty="0" err="1"/>
              <a:t>Appelbaum</a:t>
            </a:r>
            <a:r>
              <a:rPr lang="en-US" sz="1600" dirty="0"/>
              <a:t>, 2007</a:t>
            </a:r>
          </a:p>
        </p:txBody>
      </p:sp>
      <p:sp>
        <p:nvSpPr>
          <p:cNvPr id="74755" name="Rectangle 3"/>
          <p:cNvSpPr>
            <a:spLocks noGrp="1" noChangeArrowheads="1"/>
          </p:cNvSpPr>
          <p:nvPr>
            <p:ph idx="1"/>
          </p:nvPr>
        </p:nvSpPr>
        <p:spPr/>
        <p:txBody>
          <a:bodyPr/>
          <a:lstStyle/>
          <a:p>
            <a:pPr>
              <a:lnSpc>
                <a:spcPct val="90000"/>
              </a:lnSpc>
            </a:pPr>
            <a:r>
              <a:rPr lang="en-US" sz="2800" dirty="0"/>
              <a:t>Summary of functional abilities</a:t>
            </a:r>
          </a:p>
          <a:p>
            <a:pPr lvl="1">
              <a:lnSpc>
                <a:spcPct val="90000"/>
              </a:lnSpc>
            </a:pPr>
            <a:r>
              <a:rPr lang="en-US" sz="2400" dirty="0"/>
              <a:t>Expressing a choice</a:t>
            </a:r>
          </a:p>
          <a:p>
            <a:pPr lvl="2">
              <a:lnSpc>
                <a:spcPct val="90000"/>
              </a:lnSpc>
            </a:pPr>
            <a:r>
              <a:rPr lang="en-US" sz="2000" dirty="0"/>
              <a:t>Ability to state a preference</a:t>
            </a:r>
          </a:p>
          <a:p>
            <a:pPr lvl="1">
              <a:lnSpc>
                <a:spcPct val="90000"/>
              </a:lnSpc>
            </a:pPr>
            <a:r>
              <a:rPr lang="en-US" sz="2400" dirty="0"/>
              <a:t>Understanding</a:t>
            </a:r>
          </a:p>
          <a:p>
            <a:pPr lvl="2">
              <a:lnSpc>
                <a:spcPct val="90000"/>
              </a:lnSpc>
            </a:pPr>
            <a:r>
              <a:rPr lang="en-US" sz="2000" dirty="0"/>
              <a:t>Ability to comprehend the information provided in the treatment disclosure required for informed consent</a:t>
            </a:r>
          </a:p>
          <a:p>
            <a:pPr lvl="1">
              <a:lnSpc>
                <a:spcPct val="90000"/>
              </a:lnSpc>
            </a:pPr>
            <a:r>
              <a:rPr lang="en-US" sz="2400" dirty="0"/>
              <a:t>Appreciation</a:t>
            </a:r>
          </a:p>
          <a:p>
            <a:pPr lvl="2">
              <a:lnSpc>
                <a:spcPct val="90000"/>
              </a:lnSpc>
            </a:pPr>
            <a:r>
              <a:rPr lang="en-US" sz="2000" dirty="0"/>
              <a:t>The patient’s beliefs about the disorder and proposed treatments and to apply it realistically to their own situation</a:t>
            </a:r>
          </a:p>
          <a:p>
            <a:pPr lvl="1">
              <a:lnSpc>
                <a:spcPct val="90000"/>
              </a:lnSpc>
            </a:pPr>
            <a:r>
              <a:rPr lang="en-US" sz="2400" dirty="0"/>
              <a:t>Reasoning</a:t>
            </a:r>
          </a:p>
          <a:p>
            <a:pPr lvl="2">
              <a:lnSpc>
                <a:spcPct val="90000"/>
              </a:lnSpc>
            </a:pPr>
            <a:r>
              <a:rPr lang="en-US" sz="2000" dirty="0"/>
              <a:t>Ability to process information and one’s preference in a logical manner</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25</a:t>
            </a:fld>
            <a:endParaRPr lang="en-US" dirty="0"/>
          </a:p>
        </p:txBody>
      </p:sp>
    </p:spTree>
    <p:extLst>
      <p:ext uri="{BB962C8B-B14F-4D97-AF65-F5344CB8AC3E}">
        <p14:creationId xmlns:p14="http://schemas.microsoft.com/office/powerpoint/2010/main" val="2801327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dirty="0"/>
              <a:t>When Should Decision-Making Capacity Be Assessed?</a:t>
            </a:r>
          </a:p>
        </p:txBody>
      </p:sp>
      <p:sp>
        <p:nvSpPr>
          <p:cNvPr id="76803" name="Rectangle 3"/>
          <p:cNvSpPr>
            <a:spLocks noGrp="1" noChangeArrowheads="1"/>
          </p:cNvSpPr>
          <p:nvPr>
            <p:ph idx="1"/>
          </p:nvPr>
        </p:nvSpPr>
        <p:spPr/>
        <p:txBody>
          <a:bodyPr/>
          <a:lstStyle/>
          <a:p>
            <a:pPr>
              <a:lnSpc>
                <a:spcPct val="90000"/>
              </a:lnSpc>
            </a:pPr>
            <a:r>
              <a:rPr lang="en-US" sz="2800" dirty="0"/>
              <a:t>It is often done at every patient encounter, but unrecognized</a:t>
            </a:r>
          </a:p>
          <a:p>
            <a:pPr>
              <a:lnSpc>
                <a:spcPct val="90000"/>
              </a:lnSpc>
            </a:pPr>
            <a:r>
              <a:rPr lang="en-US" sz="2800" dirty="0"/>
              <a:t>Abrupt changes in mental status</a:t>
            </a:r>
          </a:p>
          <a:p>
            <a:pPr>
              <a:lnSpc>
                <a:spcPct val="90000"/>
              </a:lnSpc>
            </a:pPr>
            <a:r>
              <a:rPr lang="en-US" sz="2800" dirty="0"/>
              <a:t>When patients refuse treatment recommendations, including AMA discharges</a:t>
            </a:r>
          </a:p>
          <a:p>
            <a:pPr>
              <a:lnSpc>
                <a:spcPct val="90000"/>
              </a:lnSpc>
            </a:pPr>
            <a:r>
              <a:rPr lang="en-US" sz="2800" dirty="0"/>
              <a:t>When patients consent to especially risky treatment</a:t>
            </a:r>
          </a:p>
          <a:p>
            <a:pPr>
              <a:lnSpc>
                <a:spcPct val="90000"/>
              </a:lnSpc>
            </a:pPr>
            <a:r>
              <a:rPr lang="en-US" sz="2800" dirty="0"/>
              <a:t>When patients have a risk factor for impaired decision-making</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26</a:t>
            </a:fld>
            <a:endParaRPr lang="en-US" dirty="0"/>
          </a:p>
        </p:txBody>
      </p:sp>
    </p:spTree>
    <p:extLst>
      <p:ext uri="{BB962C8B-B14F-4D97-AF65-F5344CB8AC3E}">
        <p14:creationId xmlns:p14="http://schemas.microsoft.com/office/powerpoint/2010/main" val="6671890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Documentation of the Capacity Assessment</a:t>
            </a:r>
            <a:endParaRPr lang="en-US" b="1" dirty="0"/>
          </a:p>
        </p:txBody>
      </p:sp>
      <p:sp>
        <p:nvSpPr>
          <p:cNvPr id="80899" name="Rectangle 3"/>
          <p:cNvSpPr>
            <a:spLocks noGrp="1" noChangeArrowheads="1"/>
          </p:cNvSpPr>
          <p:nvPr>
            <p:ph idx="1"/>
          </p:nvPr>
        </p:nvSpPr>
        <p:spPr/>
        <p:txBody>
          <a:bodyPr/>
          <a:lstStyle/>
          <a:p>
            <a:r>
              <a:rPr lang="en-US" dirty="0"/>
              <a:t>Careful documentation in the medical record is imperative</a:t>
            </a:r>
          </a:p>
          <a:p>
            <a:r>
              <a:rPr lang="en-US" dirty="0"/>
              <a:t>An appropriate note should include</a:t>
            </a:r>
          </a:p>
          <a:p>
            <a:pPr lvl="1"/>
            <a:r>
              <a:rPr lang="en-US" sz="2400" dirty="0"/>
              <a:t>A description of the information disclosed</a:t>
            </a:r>
          </a:p>
          <a:p>
            <a:pPr lvl="1"/>
            <a:r>
              <a:rPr lang="en-US" sz="2400" dirty="0"/>
              <a:t>A description of the potential consequences of the patient's choice</a:t>
            </a:r>
          </a:p>
          <a:p>
            <a:pPr lvl="1"/>
            <a:r>
              <a:rPr lang="en-US" sz="2400" dirty="0"/>
              <a:t>A brief note on the patient’s mental status</a:t>
            </a:r>
          </a:p>
          <a:p>
            <a:pPr lvl="1"/>
            <a:r>
              <a:rPr lang="en-US" sz="2400" dirty="0"/>
              <a:t>A statement on the patient’s performance on the four abilities</a:t>
            </a:r>
          </a:p>
          <a:p>
            <a:pPr lvl="1"/>
            <a:r>
              <a:rPr lang="en-US" sz="2400" dirty="0"/>
              <a:t>Documentation of opinion of capacity</a:t>
            </a:r>
          </a:p>
          <a:p>
            <a:pPr lvl="1"/>
            <a:r>
              <a:rPr lang="en-US" sz="2400" dirty="0"/>
              <a:t>Impression of why patient lacks capacity and what might be done to restore capacity (if possible)</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27</a:t>
            </a:fld>
            <a:endParaRPr lang="en-US" dirty="0"/>
          </a:p>
        </p:txBody>
      </p:sp>
    </p:spTree>
    <p:extLst>
      <p:ext uri="{BB962C8B-B14F-4D97-AF65-F5344CB8AC3E}">
        <p14:creationId xmlns:p14="http://schemas.microsoft.com/office/powerpoint/2010/main" val="2843075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Types of Conditions Can Diminish Capacity?</a:t>
            </a:r>
          </a:p>
        </p:txBody>
      </p:sp>
      <p:sp>
        <p:nvSpPr>
          <p:cNvPr id="3" name="Content Placeholder 2"/>
          <p:cNvSpPr>
            <a:spLocks noGrp="1"/>
          </p:cNvSpPr>
          <p:nvPr>
            <p:ph idx="1"/>
          </p:nvPr>
        </p:nvSpPr>
        <p:spPr/>
        <p:txBody>
          <a:bodyPr/>
          <a:lstStyle/>
          <a:p>
            <a:r>
              <a:rPr lang="en-US" dirty="0"/>
              <a:t>Psychological factors/Cognitive Biases</a:t>
            </a:r>
          </a:p>
          <a:p>
            <a:r>
              <a:rPr lang="en-US" dirty="0"/>
              <a:t>Psychiatric diagnoses</a:t>
            </a:r>
          </a:p>
          <a:p>
            <a:r>
              <a:rPr lang="en-US" dirty="0"/>
              <a:t>Neurocognitive disorders</a:t>
            </a:r>
          </a:p>
        </p:txBody>
      </p:sp>
      <p:sp>
        <p:nvSpPr>
          <p:cNvPr id="4" name="Slide Number Placeholder 3"/>
          <p:cNvSpPr>
            <a:spLocks noGrp="1"/>
          </p:cNvSpPr>
          <p:nvPr>
            <p:ph type="sldNum" sz="quarter" idx="12"/>
          </p:nvPr>
        </p:nvSpPr>
        <p:spPr/>
        <p:txBody>
          <a:bodyPr/>
          <a:lstStyle/>
          <a:p>
            <a:fld id="{68CDBAF2-F266-C14C-8ABF-54B90D837FA3}" type="slidenum">
              <a:rPr lang="en-US" smtClean="0"/>
              <a:pPr/>
              <a:t>28</a:t>
            </a:fld>
            <a:endParaRPr lang="en-US" dirty="0"/>
          </a:p>
        </p:txBody>
      </p:sp>
    </p:spTree>
    <p:extLst>
      <p:ext uri="{BB962C8B-B14F-4D97-AF65-F5344CB8AC3E}">
        <p14:creationId xmlns:p14="http://schemas.microsoft.com/office/powerpoint/2010/main" val="1694684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Cognitive Biases Can Diminish Capacity </a:t>
            </a:r>
            <a:r>
              <a:rPr lang="en-US" sz="1600" dirty="0"/>
              <a:t>Brock and Wartman, 1990</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Myopic approaches to problem-solving</a:t>
            </a:r>
          </a:p>
          <a:p>
            <a:pPr>
              <a:buFont typeface="Arial" panose="020B0604020202020204" pitchFamily="34" charset="0"/>
              <a:buChar char="•"/>
            </a:pPr>
            <a:endParaRPr lang="en-US" dirty="0"/>
          </a:p>
          <a:p>
            <a:pPr>
              <a:buFont typeface="Arial" panose="020B0604020202020204" pitchFamily="34" charset="0"/>
              <a:buChar char="•"/>
            </a:pPr>
            <a:r>
              <a:rPr lang="en-US" dirty="0"/>
              <a:t>Downplaying of risk</a:t>
            </a:r>
          </a:p>
          <a:p>
            <a:pPr>
              <a:buFont typeface="Arial" panose="020B0604020202020204" pitchFamily="34" charset="0"/>
              <a:buChar char="•"/>
            </a:pPr>
            <a:endParaRPr lang="en-US" dirty="0"/>
          </a:p>
          <a:p>
            <a:pPr>
              <a:buFont typeface="Arial" panose="020B0604020202020204" pitchFamily="34" charset="0"/>
              <a:buChar char="•"/>
            </a:pPr>
            <a:r>
              <a:rPr lang="en-US" dirty="0"/>
              <a:t>Optimistic framing of problems</a:t>
            </a:r>
          </a:p>
          <a:p>
            <a:pPr>
              <a:buFont typeface="Arial" panose="020B0604020202020204" pitchFamily="34" charset="0"/>
              <a:buChar char="•"/>
            </a:pPr>
            <a:endParaRPr lang="en-US" dirty="0"/>
          </a:p>
          <a:p>
            <a:pPr>
              <a:buFont typeface="Arial" panose="020B0604020202020204" pitchFamily="34" charset="0"/>
              <a:buChar char="•"/>
            </a:pPr>
            <a:r>
              <a:rPr lang="en-US" dirty="0"/>
              <a:t>Blindness to the effects of one’s decisions on others</a:t>
            </a:r>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29</a:t>
            </a:fld>
            <a:endParaRPr lang="en-US" dirty="0"/>
          </a:p>
        </p:txBody>
      </p:sp>
    </p:spTree>
    <p:extLst>
      <p:ext uri="{BB962C8B-B14F-4D97-AF65-F5344CB8AC3E}">
        <p14:creationId xmlns:p14="http://schemas.microsoft.com/office/powerpoint/2010/main" val="423542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Helping to decide whether a patient has the clarity of mind (i.e., capacity) to agree to or refuse a treatment or procedure is one of the most common reasons for a psychiatric consultation in the general hospital (Huffman and Stern, 2003)</a:t>
            </a:r>
          </a:p>
          <a:p>
            <a:r>
              <a:rPr lang="en-US" dirty="0"/>
              <a:t>This presentation will review case scenarios commonly encountered in the practice of consultation-liaison psychiatrists and clarify key points in the determination of capacity</a:t>
            </a:r>
          </a:p>
        </p:txBody>
      </p:sp>
      <p:sp>
        <p:nvSpPr>
          <p:cNvPr id="4" name="Slide Number Placeholder 3"/>
          <p:cNvSpPr>
            <a:spLocks noGrp="1"/>
          </p:cNvSpPr>
          <p:nvPr>
            <p:ph type="sldNum" sz="quarter" idx="12"/>
          </p:nvPr>
        </p:nvSpPr>
        <p:spPr/>
        <p:txBody>
          <a:bodyPr/>
          <a:lstStyle/>
          <a:p>
            <a:fld id="{68CDBAF2-F266-C14C-8ABF-54B90D837FA3}" type="slidenum">
              <a:rPr lang="en-US" smtClean="0"/>
              <a:pPr/>
              <a:t>3</a:t>
            </a:fld>
            <a:endParaRPr lang="en-US" dirty="0"/>
          </a:p>
        </p:txBody>
      </p:sp>
    </p:spTree>
    <p:extLst>
      <p:ext uri="{BB962C8B-B14F-4D97-AF65-F5344CB8AC3E}">
        <p14:creationId xmlns:p14="http://schemas.microsoft.com/office/powerpoint/2010/main" val="2479511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Psychiatric Diagnoses Can Diminish Capacity</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err="1"/>
              <a:t>Kontos</a:t>
            </a:r>
            <a:r>
              <a:rPr lang="en-US" dirty="0"/>
              <a:t> et al. (2015) suggest that every incapacity determination, with the exception of those associated with devastating neurological conditions (e.g., coma), be backed up by a </a:t>
            </a:r>
            <a:r>
              <a:rPr lang="en-US" u="sng" dirty="0"/>
              <a:t>psychiatric diagnosis</a:t>
            </a:r>
          </a:p>
          <a:p>
            <a:pPr>
              <a:buFont typeface="Arial" panose="020B0604020202020204" pitchFamily="34" charset="0"/>
              <a:buChar char="•"/>
            </a:pPr>
            <a:r>
              <a:rPr lang="en-US" dirty="0"/>
              <a:t>Suspicion or presence of incapacity should trigger pursuit of mental illness-based explanations for it (</a:t>
            </a:r>
            <a:r>
              <a:rPr lang="en-US" dirty="0" err="1"/>
              <a:t>Appelbaum</a:t>
            </a:r>
            <a:r>
              <a:rPr lang="en-US" dirty="0"/>
              <a:t>, 1994)</a:t>
            </a:r>
          </a:p>
          <a:p>
            <a:pPr>
              <a:buFont typeface="Arial" panose="020B0604020202020204" pitchFamily="34" charset="0"/>
              <a:buChar char="•"/>
            </a:pPr>
            <a:r>
              <a:rPr lang="en-US" dirty="0"/>
              <a:t>Diagnoses say what is incapacitating the patient and how: “If this patient is incapacitated, what is he incapacitated by?” (</a:t>
            </a:r>
            <a:r>
              <a:rPr lang="en-US" dirty="0" err="1"/>
              <a:t>Kontos</a:t>
            </a:r>
            <a:r>
              <a:rPr lang="en-US" dirty="0"/>
              <a:t> et al., 2015)</a:t>
            </a:r>
          </a:p>
          <a:p>
            <a:pPr>
              <a:buFont typeface="Arial" panose="020B0604020202020204" pitchFamily="34" charset="0"/>
              <a:buChar char="•"/>
            </a:pPr>
            <a:r>
              <a:rPr lang="en-US" dirty="0"/>
              <a:t>Would optimally provide recommendations for treating the psychiatric illness in hope of restoring capacity</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30</a:t>
            </a:fld>
            <a:endParaRPr lang="en-US" dirty="0"/>
          </a:p>
        </p:txBody>
      </p:sp>
    </p:spTree>
    <p:extLst>
      <p:ext uri="{BB962C8B-B14F-4D97-AF65-F5344CB8AC3E}">
        <p14:creationId xmlns:p14="http://schemas.microsoft.com/office/powerpoint/2010/main" val="25748530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Cognitive Impairment Can Diminish Capacity </a:t>
            </a:r>
            <a:r>
              <a:rPr lang="en-US" sz="1600" dirty="0" err="1"/>
              <a:t>Kontos</a:t>
            </a:r>
            <a:r>
              <a:rPr lang="en-US" sz="1600" dirty="0"/>
              <a:t> et al., 2015</a:t>
            </a:r>
          </a:p>
        </p:txBody>
      </p:sp>
      <p:sp>
        <p:nvSpPr>
          <p:cNvPr id="3" name="Content Placeholder 2"/>
          <p:cNvSpPr>
            <a:spLocks noGrp="1"/>
          </p:cNvSpPr>
          <p:nvPr>
            <p:ph idx="1"/>
          </p:nvPr>
        </p:nvSpPr>
        <p:spPr/>
        <p:txBody>
          <a:bodyPr/>
          <a:lstStyle/>
          <a:p>
            <a:r>
              <a:rPr lang="en-US" dirty="0"/>
              <a:t>Clinical assessment of incapacity due to cognitive impairment should be supported by cognitive screening that includes a standardized instrument such as the Montreal Cognitive Assessment (</a:t>
            </a:r>
            <a:r>
              <a:rPr lang="en-US" dirty="0" err="1"/>
              <a:t>Nasreddine</a:t>
            </a:r>
            <a:r>
              <a:rPr lang="en-US" dirty="0"/>
              <a:t> et al., 2005)</a:t>
            </a:r>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31</a:t>
            </a:fld>
            <a:endParaRPr lang="en-US" dirty="0"/>
          </a:p>
        </p:txBody>
      </p:sp>
    </p:spTree>
    <p:extLst>
      <p:ext uri="{BB962C8B-B14F-4D97-AF65-F5344CB8AC3E}">
        <p14:creationId xmlns:p14="http://schemas.microsoft.com/office/powerpoint/2010/main" val="216392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a:t>Substitute Decision Making</a:t>
            </a:r>
          </a:p>
        </p:txBody>
      </p:sp>
      <p:sp>
        <p:nvSpPr>
          <p:cNvPr id="81923" name="Rectangle 3"/>
          <p:cNvSpPr>
            <a:spLocks noGrp="1" noChangeArrowheads="1"/>
          </p:cNvSpPr>
          <p:nvPr>
            <p:ph idx="1"/>
          </p:nvPr>
        </p:nvSpPr>
        <p:spPr/>
        <p:txBody>
          <a:bodyPr/>
          <a:lstStyle/>
          <a:p>
            <a:pPr>
              <a:lnSpc>
                <a:spcPct val="90000"/>
              </a:lnSpc>
            </a:pPr>
            <a:r>
              <a:rPr lang="en-US" dirty="0"/>
              <a:t>Once deem patient to lack capacity, need substitute decision maker</a:t>
            </a:r>
          </a:p>
          <a:p>
            <a:pPr>
              <a:lnSpc>
                <a:spcPct val="90000"/>
              </a:lnSpc>
            </a:pPr>
            <a:r>
              <a:rPr lang="en-US" dirty="0"/>
              <a:t>Options for substitute decision making:</a:t>
            </a:r>
          </a:p>
          <a:p>
            <a:pPr lvl="1">
              <a:lnSpc>
                <a:spcPct val="90000"/>
              </a:lnSpc>
            </a:pPr>
            <a:r>
              <a:rPr lang="en-US" dirty="0"/>
              <a:t>Advanced directives</a:t>
            </a:r>
          </a:p>
          <a:p>
            <a:pPr lvl="2">
              <a:lnSpc>
                <a:spcPct val="90000"/>
              </a:lnSpc>
            </a:pPr>
            <a:r>
              <a:rPr lang="en-US" dirty="0"/>
              <a:t>Decision directives (living will)</a:t>
            </a:r>
          </a:p>
          <a:p>
            <a:pPr lvl="3">
              <a:lnSpc>
                <a:spcPct val="90000"/>
              </a:lnSpc>
            </a:pPr>
            <a:r>
              <a:rPr lang="en-US" dirty="0"/>
              <a:t>Documents the patient’s choice(s) of treatment under specific circumstances</a:t>
            </a:r>
          </a:p>
          <a:p>
            <a:pPr lvl="2">
              <a:lnSpc>
                <a:spcPct val="90000"/>
              </a:lnSpc>
            </a:pPr>
            <a:r>
              <a:rPr lang="en-US" dirty="0"/>
              <a:t>Proxy directives (POA)/Healthcare proxy</a:t>
            </a:r>
          </a:p>
          <a:p>
            <a:pPr lvl="3">
              <a:lnSpc>
                <a:spcPct val="90000"/>
              </a:lnSpc>
            </a:pPr>
            <a:r>
              <a:rPr lang="en-US" dirty="0"/>
              <a:t>Patients designate persons they desire to make decisions for them when they are incapacitated</a:t>
            </a:r>
          </a:p>
          <a:p>
            <a:pPr lvl="3">
              <a:lnSpc>
                <a:spcPct val="90000"/>
              </a:lnSpc>
            </a:pPr>
            <a:r>
              <a:rPr lang="en-US" dirty="0"/>
              <a:t>Effectiveness depends on patient sharing their choices with the proxy</a:t>
            </a:r>
          </a:p>
          <a:p>
            <a:pPr lvl="1">
              <a:lnSpc>
                <a:spcPct val="90000"/>
              </a:lnSpc>
            </a:pPr>
            <a:r>
              <a:rPr lang="en-US" dirty="0"/>
              <a:t>Family/Close friend/Partner</a:t>
            </a:r>
          </a:p>
          <a:p>
            <a:pPr lvl="2">
              <a:lnSpc>
                <a:spcPct val="90000"/>
              </a:lnSpc>
            </a:pPr>
            <a:r>
              <a:rPr lang="en-US" dirty="0"/>
              <a:t>If there is no advanced directive, families are usually asked to make decisions</a:t>
            </a:r>
          </a:p>
          <a:p>
            <a:pPr lvl="2">
              <a:lnSpc>
                <a:spcPct val="90000"/>
              </a:lnSpc>
            </a:pPr>
            <a:r>
              <a:rPr lang="en-US" dirty="0"/>
              <a:t>Some states have laws which specify which family members have priority</a:t>
            </a:r>
          </a:p>
          <a:p>
            <a:pPr lvl="1">
              <a:lnSpc>
                <a:spcPct val="90000"/>
              </a:lnSpc>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32</a:t>
            </a:fld>
            <a:endParaRPr lang="en-US" dirty="0"/>
          </a:p>
        </p:txBody>
      </p:sp>
    </p:spTree>
    <p:extLst>
      <p:ext uri="{BB962C8B-B14F-4D97-AF65-F5344CB8AC3E}">
        <p14:creationId xmlns:p14="http://schemas.microsoft.com/office/powerpoint/2010/main" val="1915456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dirty="0"/>
              <a:t>Substitute Decision Making if no Proxy/Family Available</a:t>
            </a:r>
          </a:p>
        </p:txBody>
      </p:sp>
      <p:sp>
        <p:nvSpPr>
          <p:cNvPr id="90115" name="Rectangle 3"/>
          <p:cNvSpPr>
            <a:spLocks noGrp="1" noChangeArrowheads="1"/>
          </p:cNvSpPr>
          <p:nvPr>
            <p:ph idx="1"/>
          </p:nvPr>
        </p:nvSpPr>
        <p:spPr/>
        <p:txBody>
          <a:bodyPr/>
          <a:lstStyle/>
          <a:p>
            <a:pPr>
              <a:lnSpc>
                <a:spcPct val="90000"/>
              </a:lnSpc>
            </a:pPr>
            <a:r>
              <a:rPr lang="en-US" dirty="0"/>
              <a:t>Courts</a:t>
            </a:r>
          </a:p>
          <a:p>
            <a:pPr lvl="1">
              <a:lnSpc>
                <a:spcPct val="90000"/>
              </a:lnSpc>
            </a:pPr>
            <a:r>
              <a:rPr lang="en-US" dirty="0"/>
              <a:t>Decision makers of last resort</a:t>
            </a:r>
          </a:p>
          <a:p>
            <a:pPr lvl="2">
              <a:lnSpc>
                <a:spcPct val="90000"/>
              </a:lnSpc>
            </a:pPr>
            <a:r>
              <a:rPr lang="en-US" dirty="0"/>
              <a:t>Many hospitals turn to the courts to adjudicate incompetence and appoint a decision-maker in the absence of an advanced directive</a:t>
            </a:r>
          </a:p>
          <a:p>
            <a:pPr lvl="1">
              <a:lnSpc>
                <a:spcPct val="90000"/>
              </a:lnSpc>
            </a:pPr>
            <a:r>
              <a:rPr lang="en-US" dirty="0"/>
              <a:t>Patients can challenge findings of incapacity in court</a:t>
            </a:r>
          </a:p>
          <a:p>
            <a:pPr lvl="1">
              <a:lnSpc>
                <a:spcPct val="90000"/>
              </a:lnSpc>
            </a:pPr>
            <a:r>
              <a:rPr lang="en-US" dirty="0"/>
              <a:t>May go to court for treatment order or for guardianship</a:t>
            </a:r>
          </a:p>
          <a:p>
            <a:pPr lvl="1">
              <a:lnSpc>
                <a:spcPct val="90000"/>
              </a:lnSpc>
            </a:pPr>
            <a:r>
              <a:rPr lang="en-US" dirty="0"/>
              <a:t>Consider guardianship when:</a:t>
            </a:r>
          </a:p>
          <a:p>
            <a:pPr lvl="2">
              <a:lnSpc>
                <a:spcPct val="90000"/>
              </a:lnSpc>
            </a:pPr>
            <a:r>
              <a:rPr lang="en-US" dirty="0"/>
              <a:t>No substitute decision maker</a:t>
            </a:r>
          </a:p>
          <a:p>
            <a:pPr lvl="2">
              <a:lnSpc>
                <a:spcPct val="90000"/>
              </a:lnSpc>
            </a:pPr>
            <a:r>
              <a:rPr lang="en-US" dirty="0"/>
              <a:t>Capacity not likely to be restored in near future</a:t>
            </a:r>
          </a:p>
          <a:p>
            <a:pPr lvl="2">
              <a:lnSpc>
                <a:spcPct val="90000"/>
              </a:lnSpc>
            </a:pPr>
            <a:r>
              <a:rPr lang="en-US" dirty="0"/>
              <a:t>Ongoing medical decisions will likely need to be made </a:t>
            </a:r>
          </a:p>
          <a:p>
            <a:pPr lvl="1">
              <a:lnSpc>
                <a:spcPct val="90000"/>
              </a:lnSpc>
            </a:pPr>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33</a:t>
            </a:fld>
            <a:endParaRPr lang="en-US" dirty="0"/>
          </a:p>
        </p:txBody>
      </p:sp>
    </p:spTree>
    <p:extLst>
      <p:ext uri="{BB962C8B-B14F-4D97-AF65-F5344CB8AC3E}">
        <p14:creationId xmlns:p14="http://schemas.microsoft.com/office/powerpoint/2010/main" val="24398056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 in Capacity Assessment</a:t>
            </a:r>
          </a:p>
        </p:txBody>
      </p:sp>
      <p:sp>
        <p:nvSpPr>
          <p:cNvPr id="3" name="Content Placeholder 2"/>
          <p:cNvSpPr>
            <a:spLocks noGrp="1"/>
          </p:cNvSpPr>
          <p:nvPr>
            <p:ph idx="1"/>
          </p:nvPr>
        </p:nvSpPr>
        <p:spPr/>
        <p:txBody>
          <a:bodyPr/>
          <a:lstStyle/>
          <a:p>
            <a:r>
              <a:rPr lang="en-US" dirty="0"/>
              <a:t>Many capacity consults are not about capacity at all, but rather ethical dilemmas (</a:t>
            </a:r>
            <a:r>
              <a:rPr lang="en-US" dirty="0" err="1"/>
              <a:t>Kontos</a:t>
            </a:r>
            <a:r>
              <a:rPr lang="en-US" dirty="0"/>
              <a:t> et al., 2013)</a:t>
            </a:r>
          </a:p>
          <a:p>
            <a:r>
              <a:rPr lang="en-US" dirty="0"/>
              <a:t>Psychiatrist’s role = elucidate the “real” issue, relay that finding to the consultee, and be one among many, albeit oftentimes the first person, to broach it with the patient (</a:t>
            </a:r>
            <a:r>
              <a:rPr lang="en-US" dirty="0" err="1"/>
              <a:t>Kontos</a:t>
            </a:r>
            <a:r>
              <a:rPr lang="en-US" dirty="0"/>
              <a:t> et al., 2013)</a:t>
            </a:r>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34</a:t>
            </a:fld>
            <a:endParaRPr lang="en-US" dirty="0"/>
          </a:p>
        </p:txBody>
      </p:sp>
    </p:spTree>
    <p:extLst>
      <p:ext uri="{BB962C8B-B14F-4D97-AF65-F5344CB8AC3E}">
        <p14:creationId xmlns:p14="http://schemas.microsoft.com/office/powerpoint/2010/main" val="4333190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err="1"/>
              <a:t>Appelbaum</a:t>
            </a:r>
            <a:r>
              <a:rPr lang="en-US" dirty="0"/>
              <a:t> PS: Assessment of patients’ competence to consent to treatment.  N </a:t>
            </a:r>
            <a:r>
              <a:rPr lang="en-US" dirty="0" err="1"/>
              <a:t>Engl</a:t>
            </a:r>
            <a:r>
              <a:rPr lang="en-US" dirty="0"/>
              <a:t> J Med 2007; 357: 1834-1840.</a:t>
            </a:r>
          </a:p>
          <a:p>
            <a:r>
              <a:rPr lang="en-US" dirty="0" err="1"/>
              <a:t>Appelbaum</a:t>
            </a:r>
            <a:r>
              <a:rPr lang="en-US" dirty="0"/>
              <a:t> PS: Almost a Revolution: Mental Health Law and the Limits of Change. New York, NY: Oxford University Press; 1994.</a:t>
            </a:r>
          </a:p>
          <a:p>
            <a:r>
              <a:rPr lang="en-US" dirty="0" err="1"/>
              <a:t>Appelbaum</a:t>
            </a:r>
            <a:r>
              <a:rPr lang="en-US" dirty="0"/>
              <a:t> PS, </a:t>
            </a:r>
            <a:r>
              <a:rPr lang="en-US" dirty="0" err="1"/>
              <a:t>Grisso</a:t>
            </a:r>
            <a:r>
              <a:rPr lang="en-US" dirty="0"/>
              <a:t> T: Capacities of hospitalized, medically ill patients to consent to treatment. Psychosomatics. 1997; 38: 119-125.</a:t>
            </a:r>
          </a:p>
          <a:p>
            <a:r>
              <a:rPr lang="en-US" dirty="0"/>
              <a:t>Beauchamp TL, Childress JF. Principles of Biomedical Ethics, 6</a:t>
            </a:r>
            <a:r>
              <a:rPr lang="en-US" baseline="30000" dirty="0"/>
              <a:t>th</a:t>
            </a:r>
            <a:r>
              <a:rPr lang="en-US" dirty="0"/>
              <a:t> ed. New York, NY: Oxford University Press, 2009.</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35</a:t>
            </a:fld>
            <a:endParaRPr lang="en-US" dirty="0"/>
          </a:p>
        </p:txBody>
      </p:sp>
    </p:spTree>
    <p:extLst>
      <p:ext uri="{BB962C8B-B14F-4D97-AF65-F5344CB8AC3E}">
        <p14:creationId xmlns:p14="http://schemas.microsoft.com/office/powerpoint/2010/main" val="2753534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09600" y="1600201"/>
            <a:ext cx="10972800" cy="4874683"/>
          </a:xfrm>
        </p:spPr>
        <p:txBody>
          <a:bodyPr/>
          <a:lstStyle/>
          <a:p>
            <a:r>
              <a:rPr lang="en-US" dirty="0" err="1"/>
              <a:t>Brendel</a:t>
            </a:r>
            <a:r>
              <a:rPr lang="en-US" dirty="0"/>
              <a:t> RW, Schouten R: Legal concerns in Psychosomatic Medicine. </a:t>
            </a:r>
            <a:r>
              <a:rPr lang="en-US" dirty="0" err="1"/>
              <a:t>Psychiatr</a:t>
            </a:r>
            <a:r>
              <a:rPr lang="en-US" dirty="0"/>
              <a:t> </a:t>
            </a:r>
            <a:r>
              <a:rPr lang="en-US" dirty="0" err="1"/>
              <a:t>Clin</a:t>
            </a:r>
            <a:r>
              <a:rPr lang="en-US" dirty="0"/>
              <a:t> N Am 2007;30:663-676.</a:t>
            </a:r>
          </a:p>
          <a:p>
            <a:r>
              <a:rPr lang="en-US" dirty="0"/>
              <a:t>Brock DW, Wartman SA: When competent patients make irrational choices. N </a:t>
            </a:r>
            <a:r>
              <a:rPr lang="en-US" dirty="0" err="1"/>
              <a:t>Engl</a:t>
            </a:r>
            <a:r>
              <a:rPr lang="en-US" dirty="0"/>
              <a:t> J Med 1990; 322: 1595-1599.</a:t>
            </a:r>
          </a:p>
          <a:p>
            <a:r>
              <a:rPr lang="en-US" dirty="0" err="1"/>
              <a:t>Grisso</a:t>
            </a:r>
            <a:r>
              <a:rPr lang="en-US" dirty="0"/>
              <a:t> T, </a:t>
            </a:r>
            <a:r>
              <a:rPr lang="en-US" dirty="0" err="1"/>
              <a:t>Appelbaum</a:t>
            </a:r>
            <a:r>
              <a:rPr lang="en-US" dirty="0"/>
              <a:t> PS: Assessing competence to consent to treatment: a guide for physicians and other health professionals. New York: Oxford University Press, 1998.</a:t>
            </a:r>
          </a:p>
          <a:p>
            <a:r>
              <a:rPr lang="en-US" dirty="0"/>
              <a:t>Huffman JC, Stern TA: Capacity Decisions in the General Hospital: When Can You Refuse to Follow a Person’s Wishes? Primary Care Companion J </a:t>
            </a:r>
            <a:r>
              <a:rPr lang="en-US" dirty="0" err="1"/>
              <a:t>Clin</a:t>
            </a:r>
            <a:r>
              <a:rPr lang="en-US" dirty="0"/>
              <a:t> Psychiatry 2003; 5(4).</a:t>
            </a:r>
          </a:p>
          <a:p>
            <a:endParaRPr lang="en-US" dirty="0"/>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36</a:t>
            </a:fld>
            <a:endParaRPr lang="en-US" dirty="0"/>
          </a:p>
        </p:txBody>
      </p:sp>
    </p:spTree>
    <p:extLst>
      <p:ext uri="{BB962C8B-B14F-4D97-AF65-F5344CB8AC3E}">
        <p14:creationId xmlns:p14="http://schemas.microsoft.com/office/powerpoint/2010/main" val="41736461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err="1"/>
              <a:t>Kontos</a:t>
            </a:r>
            <a:r>
              <a:rPr lang="en-US" dirty="0"/>
              <a:t> N, </a:t>
            </a:r>
            <a:r>
              <a:rPr lang="en-US" dirty="0" err="1"/>
              <a:t>Freudenreich</a:t>
            </a:r>
            <a:r>
              <a:rPr lang="en-US" dirty="0"/>
              <a:t> O, </a:t>
            </a:r>
            <a:r>
              <a:rPr lang="en-US" dirty="0" err="1"/>
              <a:t>Querques</a:t>
            </a:r>
            <a:r>
              <a:rPr lang="en-US" dirty="0"/>
              <a:t> J.  Beyond Capacity: Identifying Ethical Dilemmas Underlying Capacity Evaluation Requests. Psychosomatics 2013; 54: 103-110. </a:t>
            </a:r>
          </a:p>
          <a:p>
            <a:r>
              <a:rPr lang="en-US" dirty="0" err="1"/>
              <a:t>Kontos</a:t>
            </a:r>
            <a:r>
              <a:rPr lang="en-US" dirty="0"/>
              <a:t> N, </a:t>
            </a:r>
            <a:r>
              <a:rPr lang="en-US" dirty="0" err="1"/>
              <a:t>Querques</a:t>
            </a:r>
            <a:r>
              <a:rPr lang="en-US" dirty="0"/>
              <a:t> J, </a:t>
            </a:r>
            <a:r>
              <a:rPr lang="en-US" dirty="0" err="1"/>
              <a:t>Freudenreich</a:t>
            </a:r>
            <a:r>
              <a:rPr lang="en-US" dirty="0"/>
              <a:t> O: Fighting the good fight: responsibility and rationale in the confrontation of patients. Mayo </a:t>
            </a:r>
            <a:r>
              <a:rPr lang="en-US" dirty="0" err="1"/>
              <a:t>Clin</a:t>
            </a:r>
            <a:r>
              <a:rPr lang="en-US" dirty="0"/>
              <a:t> Proc 2012; 87: 63-66.</a:t>
            </a:r>
          </a:p>
          <a:p>
            <a:r>
              <a:rPr lang="en-US" dirty="0" err="1"/>
              <a:t>Kontos</a:t>
            </a:r>
            <a:r>
              <a:rPr lang="en-US" dirty="0"/>
              <a:t> N, </a:t>
            </a:r>
            <a:r>
              <a:rPr lang="en-US" dirty="0" err="1"/>
              <a:t>Querques</a:t>
            </a:r>
            <a:r>
              <a:rPr lang="en-US" dirty="0"/>
              <a:t> J, </a:t>
            </a:r>
            <a:r>
              <a:rPr lang="en-US" dirty="0" err="1"/>
              <a:t>Freudenreich</a:t>
            </a:r>
            <a:r>
              <a:rPr lang="en-US" dirty="0"/>
              <a:t> O: Capable of More: Some Underemphasized Aspects of Capacity Assessment. Psychosomatics 2015; 56: 217-226.</a:t>
            </a:r>
          </a:p>
          <a:p>
            <a:r>
              <a:rPr lang="en-US" dirty="0" err="1"/>
              <a:t>Nasreddine</a:t>
            </a:r>
            <a:r>
              <a:rPr lang="en-US" dirty="0"/>
              <a:t> ZS, Phillips NA, </a:t>
            </a:r>
            <a:r>
              <a:rPr lang="en-US" dirty="0" err="1"/>
              <a:t>Bedririan</a:t>
            </a:r>
            <a:r>
              <a:rPr lang="en-US" dirty="0"/>
              <a:t> V, et al: The Montreal Cognitive Assessment, </a:t>
            </a:r>
            <a:r>
              <a:rPr lang="en-US" dirty="0" err="1"/>
              <a:t>MoCA</a:t>
            </a:r>
            <a:r>
              <a:rPr lang="en-US" dirty="0"/>
              <a:t>: a brief screening tool for mild cognitive impairment. J Am </a:t>
            </a:r>
            <a:r>
              <a:rPr lang="en-US" dirty="0" err="1"/>
              <a:t>Geriatr</a:t>
            </a:r>
            <a:r>
              <a:rPr lang="en-US" dirty="0"/>
              <a:t> </a:t>
            </a:r>
            <a:r>
              <a:rPr lang="en-US" dirty="0" err="1"/>
              <a:t>Soc</a:t>
            </a:r>
            <a:r>
              <a:rPr lang="en-US" dirty="0"/>
              <a:t> 2005; 53: 695-699.</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37</a:t>
            </a:fld>
            <a:endParaRPr lang="en-US" dirty="0"/>
          </a:p>
        </p:txBody>
      </p:sp>
    </p:spTree>
    <p:extLst>
      <p:ext uri="{BB962C8B-B14F-4D97-AF65-F5344CB8AC3E}">
        <p14:creationId xmlns:p14="http://schemas.microsoft.com/office/powerpoint/2010/main" val="2469858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Pellegrino ED, </a:t>
            </a:r>
            <a:r>
              <a:rPr lang="en-US" dirty="0" err="1"/>
              <a:t>Thomasma</a:t>
            </a:r>
            <a:r>
              <a:rPr lang="en-US" dirty="0"/>
              <a:t> DC. For the Patient’s Good: The Restoration of Beneficence in Health Care. New York, NY: Oxford University Press, 1988, pp 7.</a:t>
            </a:r>
          </a:p>
          <a:p>
            <a:r>
              <a:rPr lang="en-US" dirty="0"/>
              <a:t>Pellegrino ED: Patient and physician autonomy: conflicted rights and obligations in the physician-patient relationship. J </a:t>
            </a:r>
            <a:r>
              <a:rPr lang="en-US" dirty="0" err="1"/>
              <a:t>Contemp</a:t>
            </a:r>
            <a:r>
              <a:rPr lang="en-US" dirty="0"/>
              <a:t> Health Law Policy 1994; 10: 47-68.</a:t>
            </a:r>
          </a:p>
          <a:p>
            <a:r>
              <a:rPr lang="en-US" dirty="0" err="1"/>
              <a:t>Querques</a:t>
            </a:r>
            <a:r>
              <a:rPr lang="en-US" dirty="0"/>
              <a:t> J, </a:t>
            </a:r>
            <a:r>
              <a:rPr lang="en-US" dirty="0" err="1"/>
              <a:t>Kontos</a:t>
            </a:r>
            <a:r>
              <a:rPr lang="en-US" dirty="0"/>
              <a:t> N, </a:t>
            </a:r>
            <a:r>
              <a:rPr lang="en-US" dirty="0" err="1"/>
              <a:t>Freudenreich</a:t>
            </a:r>
            <a:r>
              <a:rPr lang="en-US" dirty="0"/>
              <a:t> O: Determination of decision-making capacity: A first step (Letter to the Editor).  </a:t>
            </a:r>
            <a:r>
              <a:rPr lang="en-US" dirty="0" err="1"/>
              <a:t>Crit</a:t>
            </a:r>
            <a:r>
              <a:rPr lang="en-US" dirty="0"/>
              <a:t> Care Med 2010; 38: 1614-1615.</a:t>
            </a:r>
          </a:p>
          <a:p>
            <a:r>
              <a:rPr lang="en-US" dirty="0"/>
              <a:t>Roth LH, </a:t>
            </a:r>
            <a:r>
              <a:rPr lang="en-US" dirty="0" err="1"/>
              <a:t>Meisel</a:t>
            </a:r>
            <a:r>
              <a:rPr lang="en-US" dirty="0"/>
              <a:t> A, </a:t>
            </a:r>
            <a:r>
              <a:rPr lang="en-US" dirty="0" err="1"/>
              <a:t>Lidz</a:t>
            </a:r>
            <a:r>
              <a:rPr lang="en-US" dirty="0"/>
              <a:t> CW: Tests of competency to consent to treatment. Am J Psychiatry 1977; 134: 279-284.</a:t>
            </a:r>
          </a:p>
          <a:p>
            <a:r>
              <a:rPr lang="en-US" dirty="0"/>
              <a:t>Tauber AI: Sick autonomy. </a:t>
            </a:r>
            <a:r>
              <a:rPr lang="en-US" dirty="0" err="1"/>
              <a:t>Perspect</a:t>
            </a:r>
            <a:r>
              <a:rPr lang="en-US" dirty="0"/>
              <a:t> </a:t>
            </a:r>
            <a:r>
              <a:rPr lang="en-US" dirty="0" err="1"/>
              <a:t>Biol</a:t>
            </a:r>
            <a:r>
              <a:rPr lang="en-US" dirty="0"/>
              <a:t> Med 2003; 46: 484-495.</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38</a:t>
            </a:fld>
            <a:endParaRPr lang="en-US" dirty="0"/>
          </a:p>
        </p:txBody>
      </p:sp>
    </p:spTree>
    <p:extLst>
      <p:ext uri="{BB962C8B-B14F-4D97-AF65-F5344CB8AC3E}">
        <p14:creationId xmlns:p14="http://schemas.microsoft.com/office/powerpoint/2010/main" val="4235205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a:t>Case Example</a:t>
            </a:r>
          </a:p>
        </p:txBody>
      </p:sp>
      <p:sp>
        <p:nvSpPr>
          <p:cNvPr id="48131" name="Rectangle 3"/>
          <p:cNvSpPr>
            <a:spLocks noGrp="1" noChangeArrowheads="1"/>
          </p:cNvSpPr>
          <p:nvPr>
            <p:ph idx="1"/>
          </p:nvPr>
        </p:nvSpPr>
        <p:spPr/>
        <p:txBody>
          <a:bodyPr/>
          <a:lstStyle/>
          <a:p>
            <a:r>
              <a:rPr lang="en-US" sz="2800" dirty="0"/>
              <a:t>Capacity to consent for a surgical procedure?</a:t>
            </a:r>
          </a:p>
          <a:p>
            <a:pPr lvl="1"/>
            <a:r>
              <a:rPr lang="en-US" dirty="0"/>
              <a:t>Ms. W an 83 year old female with a history of cognitive impairment and known CAD was admitted with chest pain.  EKGs and enzymes are abnormal and a cardiac catheterization is recommended.  You are asked to see if you think the patient can consent to the procedure…        </a:t>
            </a:r>
          </a:p>
          <a:p>
            <a:pPr lvl="1"/>
            <a:r>
              <a:rPr lang="en-US" dirty="0"/>
              <a:t>What do you do now?</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4</a:t>
            </a:fld>
            <a:endParaRPr lang="en-US" dirty="0"/>
          </a:p>
        </p:txBody>
      </p:sp>
    </p:spTree>
    <p:extLst>
      <p:ext uri="{BB962C8B-B14F-4D97-AF65-F5344CB8AC3E}">
        <p14:creationId xmlns:p14="http://schemas.microsoft.com/office/powerpoint/2010/main" val="82304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a:t>Informed Consent</a:t>
            </a:r>
          </a:p>
        </p:txBody>
      </p:sp>
      <p:sp>
        <p:nvSpPr>
          <p:cNvPr id="49155" name="Rectangle 3"/>
          <p:cNvSpPr>
            <a:spLocks noGrp="1" noChangeArrowheads="1"/>
          </p:cNvSpPr>
          <p:nvPr>
            <p:ph idx="1"/>
          </p:nvPr>
        </p:nvSpPr>
        <p:spPr/>
        <p:txBody>
          <a:bodyPr/>
          <a:lstStyle/>
          <a:p>
            <a:r>
              <a:rPr lang="en-US" dirty="0"/>
              <a:t>A little bit of history…</a:t>
            </a:r>
          </a:p>
          <a:p>
            <a:pPr lvl="1"/>
            <a:r>
              <a:rPr lang="en-US" sz="2400" dirty="0"/>
              <a:t>Prior to informed consent</a:t>
            </a:r>
          </a:p>
          <a:p>
            <a:pPr lvl="2"/>
            <a:r>
              <a:rPr lang="en-US" sz="2400" dirty="0"/>
              <a:t>Objection to treatment usually respected</a:t>
            </a:r>
          </a:p>
          <a:p>
            <a:pPr lvl="2"/>
            <a:r>
              <a:rPr lang="en-US" sz="2400" dirty="0"/>
              <a:t>However, consent was often inferred or evoked by incomplete or misleading information</a:t>
            </a:r>
          </a:p>
          <a:p>
            <a:pPr lvl="1"/>
            <a:r>
              <a:rPr lang="en-US" sz="2400" dirty="0"/>
              <a:t>Formal Informed Consent Process (late 1960s/early 1970s)</a:t>
            </a:r>
          </a:p>
          <a:p>
            <a:pPr lvl="2"/>
            <a:r>
              <a:rPr lang="en-US" sz="2400" dirty="0"/>
              <a:t>Goal is to allow an individual with decision-making capacity to exercise effective and informed self-decision-making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5</a:t>
            </a:fld>
            <a:endParaRPr lang="en-US" dirty="0"/>
          </a:p>
        </p:txBody>
      </p:sp>
    </p:spTree>
    <p:extLst>
      <p:ext uri="{BB962C8B-B14F-4D97-AF65-F5344CB8AC3E}">
        <p14:creationId xmlns:p14="http://schemas.microsoft.com/office/powerpoint/2010/main" val="1300542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t>Purpose and Basis of Informed Consent</a:t>
            </a:r>
          </a:p>
        </p:txBody>
      </p:sp>
      <p:sp>
        <p:nvSpPr>
          <p:cNvPr id="50179" name="Rectangle 3"/>
          <p:cNvSpPr>
            <a:spLocks noGrp="1" noChangeArrowheads="1"/>
          </p:cNvSpPr>
          <p:nvPr>
            <p:ph idx="1"/>
          </p:nvPr>
        </p:nvSpPr>
        <p:spPr/>
        <p:txBody>
          <a:bodyPr/>
          <a:lstStyle/>
          <a:p>
            <a:pPr marL="609600" indent="-609600"/>
            <a:r>
              <a:rPr lang="en-US" dirty="0"/>
              <a:t>Purpose of informed consent</a:t>
            </a:r>
          </a:p>
          <a:p>
            <a:pPr marL="990600" lvl="1" indent="-533400"/>
            <a:r>
              <a:rPr lang="en-US" dirty="0"/>
              <a:t>To promote individual autonomy</a:t>
            </a:r>
          </a:p>
          <a:p>
            <a:pPr marL="990600" lvl="1" indent="-533400"/>
            <a:r>
              <a:rPr lang="en-US" dirty="0"/>
              <a:t>To foster rational decision-making</a:t>
            </a:r>
          </a:p>
          <a:p>
            <a:pPr marL="609600" indent="-609600"/>
            <a:r>
              <a:rPr lang="en-US" dirty="0"/>
              <a:t>Informed consent is founded on two distinct legal principles</a:t>
            </a:r>
          </a:p>
          <a:p>
            <a:pPr marL="990600" lvl="1" indent="-533400"/>
            <a:r>
              <a:rPr lang="en-US" dirty="0"/>
              <a:t>The right of self-determination</a:t>
            </a:r>
          </a:p>
          <a:p>
            <a:pPr marL="990600" lvl="1" indent="-533400"/>
            <a:r>
              <a:rPr lang="en-US" dirty="0"/>
              <a:t>The physician’s fiduciary responsibility to the patient	</a:t>
            </a:r>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6</a:t>
            </a:fld>
            <a:endParaRPr lang="en-US" dirty="0"/>
          </a:p>
        </p:txBody>
      </p:sp>
    </p:spTree>
    <p:extLst>
      <p:ext uri="{BB962C8B-B14F-4D97-AF65-F5344CB8AC3E}">
        <p14:creationId xmlns:p14="http://schemas.microsoft.com/office/powerpoint/2010/main" val="79952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a:t>Elements of Informed Consent</a:t>
            </a:r>
          </a:p>
        </p:txBody>
      </p:sp>
      <p:sp>
        <p:nvSpPr>
          <p:cNvPr id="51203" name="Rectangle 3"/>
          <p:cNvSpPr>
            <a:spLocks noGrp="1" noChangeArrowheads="1"/>
          </p:cNvSpPr>
          <p:nvPr>
            <p:ph idx="1"/>
          </p:nvPr>
        </p:nvSpPr>
        <p:spPr/>
        <p:txBody>
          <a:bodyPr/>
          <a:lstStyle/>
          <a:p>
            <a:pPr marL="0" indent="0">
              <a:buNone/>
            </a:pPr>
            <a:r>
              <a:rPr lang="en-US" dirty="0"/>
              <a:t>1) Disclosure of information</a:t>
            </a:r>
          </a:p>
          <a:p>
            <a:pPr marL="0" indent="0">
              <a:buNone/>
            </a:pPr>
            <a:r>
              <a:rPr lang="en-US" dirty="0"/>
              <a:t>2) Voluntary choice</a:t>
            </a:r>
          </a:p>
          <a:p>
            <a:pPr marL="0" indent="0">
              <a:buNone/>
            </a:pPr>
            <a:r>
              <a:rPr lang="en-US" dirty="0"/>
              <a:t>3) Capacity to decide</a:t>
            </a:r>
          </a:p>
          <a:p>
            <a:pPr lvl="1"/>
            <a:endParaRPr lang="en-US"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7</a:t>
            </a:fld>
            <a:endParaRPr lang="en-US" dirty="0"/>
          </a:p>
        </p:txBody>
      </p:sp>
    </p:spTree>
    <p:extLst>
      <p:ext uri="{BB962C8B-B14F-4D97-AF65-F5344CB8AC3E}">
        <p14:creationId xmlns:p14="http://schemas.microsoft.com/office/powerpoint/2010/main" val="400885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dirty="0"/>
              <a:t>Exceptions to Informed Consent</a:t>
            </a:r>
          </a:p>
        </p:txBody>
      </p:sp>
      <p:sp>
        <p:nvSpPr>
          <p:cNvPr id="94211" name="Rectangle 3"/>
          <p:cNvSpPr>
            <a:spLocks noGrp="1" noChangeArrowheads="1"/>
          </p:cNvSpPr>
          <p:nvPr>
            <p:ph idx="1"/>
          </p:nvPr>
        </p:nvSpPr>
        <p:spPr/>
        <p:txBody>
          <a:bodyPr/>
          <a:lstStyle/>
          <a:p>
            <a:r>
              <a:rPr lang="en-US" sz="2800" dirty="0"/>
              <a:t>Emergency</a:t>
            </a:r>
          </a:p>
          <a:p>
            <a:pPr lvl="1"/>
            <a:r>
              <a:rPr lang="en-US" sz="2200" dirty="0"/>
              <a:t>Time required to obtain consent is not available without threatening the patient’s life</a:t>
            </a:r>
          </a:p>
          <a:p>
            <a:r>
              <a:rPr lang="en-US" sz="2800" dirty="0"/>
              <a:t>Therapeutic privilege</a:t>
            </a:r>
          </a:p>
          <a:p>
            <a:pPr lvl="1"/>
            <a:r>
              <a:rPr lang="en-US" sz="2200" dirty="0"/>
              <a:t>In some circumstances, in which disclosure itself may be harmful to the patient, physicians may withhold certain information</a:t>
            </a:r>
          </a:p>
          <a:p>
            <a:r>
              <a:rPr lang="en-US" sz="2800" dirty="0"/>
              <a:t>Waiver</a:t>
            </a:r>
          </a:p>
          <a:p>
            <a:pPr lvl="1"/>
            <a:r>
              <a:rPr lang="en-US" sz="2200" dirty="0"/>
              <a:t>Patients waive their rights to consent</a:t>
            </a:r>
          </a:p>
          <a:p>
            <a:r>
              <a:rPr lang="en-US" sz="2800" dirty="0"/>
              <a:t>Lack of capacity</a:t>
            </a:r>
          </a:p>
          <a:p>
            <a:pPr lvl="1"/>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8</a:t>
            </a:fld>
            <a:endParaRPr lang="en-US" dirty="0"/>
          </a:p>
        </p:txBody>
      </p:sp>
    </p:spTree>
    <p:extLst>
      <p:ext uri="{BB962C8B-B14F-4D97-AF65-F5344CB8AC3E}">
        <p14:creationId xmlns:p14="http://schemas.microsoft.com/office/powerpoint/2010/main" val="2723989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a:t>Informed Consent: Disclosure of Information</a:t>
            </a:r>
          </a:p>
        </p:txBody>
      </p:sp>
      <p:sp>
        <p:nvSpPr>
          <p:cNvPr id="52227" name="Rectangle 3"/>
          <p:cNvSpPr>
            <a:spLocks noGrp="1" noChangeArrowheads="1"/>
          </p:cNvSpPr>
          <p:nvPr>
            <p:ph idx="1"/>
          </p:nvPr>
        </p:nvSpPr>
        <p:spPr>
          <a:xfrm>
            <a:off x="633589" y="1547649"/>
            <a:ext cx="10972800" cy="4038600"/>
          </a:xfrm>
        </p:spPr>
        <p:txBody>
          <a:bodyPr/>
          <a:lstStyle/>
          <a:p>
            <a:pPr>
              <a:lnSpc>
                <a:spcPct val="90000"/>
              </a:lnSpc>
            </a:pPr>
            <a:r>
              <a:rPr lang="en-US" sz="2200" dirty="0"/>
              <a:t>Accepted set of information to disclose</a:t>
            </a:r>
          </a:p>
          <a:p>
            <a:pPr lvl="1">
              <a:lnSpc>
                <a:spcPct val="90000"/>
              </a:lnSpc>
            </a:pPr>
            <a:r>
              <a:rPr lang="en-US" sz="2200" dirty="0"/>
              <a:t>The diagnosis and the nature of the condition being treated</a:t>
            </a:r>
          </a:p>
          <a:p>
            <a:pPr lvl="1">
              <a:lnSpc>
                <a:spcPct val="90000"/>
              </a:lnSpc>
            </a:pPr>
            <a:r>
              <a:rPr lang="en-US" sz="2200" dirty="0"/>
              <a:t>The reasonably expected benefits of the proposed treatment</a:t>
            </a:r>
          </a:p>
          <a:p>
            <a:pPr lvl="1">
              <a:lnSpc>
                <a:spcPct val="90000"/>
              </a:lnSpc>
            </a:pPr>
            <a:r>
              <a:rPr lang="en-US" sz="2200" dirty="0"/>
              <a:t>The nature and the likelihood of the risks involved</a:t>
            </a:r>
          </a:p>
          <a:p>
            <a:pPr lvl="1">
              <a:lnSpc>
                <a:spcPct val="90000"/>
              </a:lnSpc>
            </a:pPr>
            <a:r>
              <a:rPr lang="en-US" sz="2200" dirty="0"/>
              <a:t>The inability to precisely predict the results of the proposed treatment</a:t>
            </a:r>
          </a:p>
          <a:p>
            <a:pPr lvl="1">
              <a:lnSpc>
                <a:spcPct val="90000"/>
              </a:lnSpc>
            </a:pPr>
            <a:r>
              <a:rPr lang="en-US" sz="2200" dirty="0"/>
              <a:t>The expected risks, benefits, and results of alternative, or no, treatment</a:t>
            </a:r>
          </a:p>
          <a:p>
            <a:pPr>
              <a:lnSpc>
                <a:spcPct val="90000"/>
              </a:lnSpc>
            </a:pPr>
            <a:r>
              <a:rPr lang="en-US" sz="2200" dirty="0"/>
              <a:t>Information provided in an accurate, balanced, and understandable manner</a:t>
            </a:r>
          </a:p>
          <a:p>
            <a:pPr>
              <a:lnSpc>
                <a:spcPct val="90000"/>
              </a:lnSpc>
            </a:pPr>
            <a:r>
              <a:rPr lang="en-US" sz="2200" dirty="0"/>
              <a:t>How much to disclose</a:t>
            </a:r>
          </a:p>
          <a:p>
            <a:pPr lvl="1">
              <a:lnSpc>
                <a:spcPct val="90000"/>
              </a:lnSpc>
            </a:pPr>
            <a:r>
              <a:rPr lang="en-US" sz="2200" dirty="0"/>
              <a:t>Professional standard: What a reasonable member of the profession would discuss with a patient in a similar situation</a:t>
            </a:r>
          </a:p>
          <a:p>
            <a:pPr lvl="1">
              <a:lnSpc>
                <a:spcPct val="90000"/>
              </a:lnSpc>
            </a:pPr>
            <a:r>
              <a:rPr lang="en-US" sz="2200" dirty="0"/>
              <a:t>Reasonable patient standard: What a reasonable patient would find material in making a decision</a:t>
            </a:r>
          </a:p>
          <a:p>
            <a:pPr lvl="1">
              <a:lnSpc>
                <a:spcPct val="90000"/>
              </a:lnSpc>
            </a:pPr>
            <a:r>
              <a:rPr lang="en-US" sz="2200" dirty="0"/>
              <a:t>The standard for what information is required varies from state to state</a:t>
            </a:r>
          </a:p>
          <a:p>
            <a:pPr lvl="1">
              <a:lnSpc>
                <a:spcPct val="90000"/>
              </a:lnSpc>
            </a:pPr>
            <a:endParaRPr lang="en-US" sz="2400" dirty="0"/>
          </a:p>
        </p:txBody>
      </p:sp>
      <p:sp>
        <p:nvSpPr>
          <p:cNvPr id="4" name="Slide Number Placeholder 3"/>
          <p:cNvSpPr>
            <a:spLocks noGrp="1"/>
          </p:cNvSpPr>
          <p:nvPr>
            <p:ph type="sldNum" sz="quarter" idx="12"/>
          </p:nvPr>
        </p:nvSpPr>
        <p:spPr/>
        <p:txBody>
          <a:bodyPr/>
          <a:lstStyle/>
          <a:p>
            <a:pPr>
              <a:defRPr/>
            </a:pPr>
            <a:fld id="{B08C68DF-A96A-4612-8A28-A42D5BDEE629}" type="slidenum">
              <a:rPr lang="en-US" smtClean="0"/>
              <a:pPr>
                <a:defRPr/>
              </a:pPr>
              <a:t>9</a:t>
            </a:fld>
            <a:endParaRPr lang="en-US" dirty="0"/>
          </a:p>
        </p:txBody>
      </p:sp>
    </p:spTree>
    <p:extLst>
      <p:ext uri="{BB962C8B-B14F-4D97-AF65-F5344CB8AC3E}">
        <p14:creationId xmlns:p14="http://schemas.microsoft.com/office/powerpoint/2010/main" val="1225336791"/>
      </p:ext>
    </p:extLst>
  </p:cSld>
  <p:clrMapOvr>
    <a:masterClrMapping/>
  </p:clrMapOvr>
</p:sld>
</file>

<file path=ppt/theme/theme1.xml><?xml version="1.0" encoding="utf-8"?>
<a:theme xmlns:a="http://schemas.openxmlformats.org/drawingml/2006/main" name="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0" ma:contentTypeDescription="Create a new document." ma:contentTypeScope="" ma:versionID="3c0ad1c1f9012030e844f7ca56ceb058">
  <xsd:schema xmlns:xsd="http://www.w3.org/2001/XMLSchema" xmlns:xs="http://www.w3.org/2001/XMLSchema" xmlns:p="http://schemas.microsoft.com/office/2006/metadata/properties" xmlns:ns2="7f3cf475-0395-4332-a22f-87d7b85be7f2" xmlns:ns3="d5af13c4-72b1-41c9-8507-7e9ed24d93ac" targetNamespace="http://schemas.microsoft.com/office/2006/metadata/properties" ma:root="true" ma:fieldsID="f0f0d6400a7b3e3f33f8772d7a208be3" ns2:_="" ns3:_="">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B2A905-58EE-4950-9C62-3AC6953C3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3cf475-0395-4332-a22f-87d7b85be7f2"/>
    <ds:schemaRef ds:uri="d5af13c4-72b1-41c9-8507-7e9ed24d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F9EE7F-82E1-4A4A-ACA8-B0A781BE4987}">
  <ds:schemaRefs>
    <ds:schemaRef ds:uri="http://schemas.microsoft.com/sharepoint/v3/contenttype/forms"/>
  </ds:schemaRefs>
</ds:datastoreItem>
</file>

<file path=customXml/itemProps3.xml><?xml version="1.0" encoding="utf-8"?>
<ds:datastoreItem xmlns:ds="http://schemas.openxmlformats.org/officeDocument/2006/customXml" ds:itemID="{6360AA4B-0C74-43BA-862E-50B2110804B8}">
  <ds:schemaRefs>
    <ds:schemaRef ds:uri="http://purl.org/dc/elements/1.1/"/>
    <ds:schemaRef ds:uri="7f3cf475-0395-4332-a22f-87d7b85be7f2"/>
    <ds:schemaRef ds:uri="http://schemas.openxmlformats.org/package/2006/metadata/core-properties"/>
    <ds:schemaRef ds:uri="http://purl.org/dc/terms/"/>
    <ds:schemaRef ds:uri="http://purl.org/dc/dcmitype/"/>
    <ds:schemaRef ds:uri="http://schemas.microsoft.com/office/2006/documentManagement/types"/>
    <ds:schemaRef ds:uri="d5af13c4-72b1-41c9-8507-7e9ed24d93ac"/>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ACLP template</Template>
  <TotalTime>4594</TotalTime>
  <Words>3178</Words>
  <Application>Microsoft Office PowerPoint</Application>
  <PresentationFormat>Widescreen</PresentationFormat>
  <Paragraphs>325</Paragraphs>
  <Slides>38</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Lucida Grande</vt:lpstr>
      <vt:lpstr>Times New Roman</vt:lpstr>
      <vt:lpstr>Wingdings</vt:lpstr>
      <vt:lpstr>ACLP template</vt:lpstr>
      <vt:lpstr>Informed Consent and Capacity</vt:lpstr>
      <vt:lpstr>Learning Objectives</vt:lpstr>
      <vt:lpstr>Introduction</vt:lpstr>
      <vt:lpstr>Case Example</vt:lpstr>
      <vt:lpstr>Informed Consent</vt:lpstr>
      <vt:lpstr>Purpose and Basis of Informed Consent</vt:lpstr>
      <vt:lpstr>Elements of Informed Consent</vt:lpstr>
      <vt:lpstr>Exceptions to Informed Consent</vt:lpstr>
      <vt:lpstr>Informed Consent: Disclosure of Information</vt:lpstr>
      <vt:lpstr>Informed Consent: Voluntariness</vt:lpstr>
      <vt:lpstr>Important Definitions: Capacity vs. Competency</vt:lpstr>
      <vt:lpstr>Definition of Lack of Capacity</vt:lpstr>
      <vt:lpstr>Important Points About Capacity</vt:lpstr>
      <vt:lpstr>Assessment of Capacity: Who Should Assess and What Information is Needed in Advance of the Assessment?</vt:lpstr>
      <vt:lpstr>Assessment of Capacity: Important Considerations</vt:lpstr>
      <vt:lpstr>Assessment of Capacity: Important Considerations</vt:lpstr>
      <vt:lpstr>How to Assess Capacity: Four Abilities Model Appelbaum, 2007</vt:lpstr>
      <vt:lpstr>PowerPoint Presentation</vt:lpstr>
      <vt:lpstr>Functional Abilities of Capacity: Understanding Appelbaum, 2007</vt:lpstr>
      <vt:lpstr>Functional Abilities of Capacity (Understanding): Case Example </vt:lpstr>
      <vt:lpstr>Functional Abilities of Capacity (Appreciation) Appelbaum, 2007</vt:lpstr>
      <vt:lpstr>Functional Abilities of Capacity (Appreciation): Case Example</vt:lpstr>
      <vt:lpstr>Functional Abilities of Capacity (Reasoning) Appelbaum, 2007</vt:lpstr>
      <vt:lpstr>Functional Abilities of Capacity (Reasoning) </vt:lpstr>
      <vt:lpstr>Functional Abilities of Capacity Appelbaum, 2007</vt:lpstr>
      <vt:lpstr>When Should Decision-Making Capacity Be Assessed?</vt:lpstr>
      <vt:lpstr>Documentation of the Capacity Assessment</vt:lpstr>
      <vt:lpstr>What Types of Conditions Can Diminish Capacity?</vt:lpstr>
      <vt:lpstr>Cognitive Biases Can Diminish Capacity Brock and Wartman, 1990</vt:lpstr>
      <vt:lpstr>Psychiatric Diagnoses Can Diminish Capacity</vt:lpstr>
      <vt:lpstr>Cognitive Impairment Can Diminish Capacity Kontos et al., 2015</vt:lpstr>
      <vt:lpstr>Substitute Decision Making</vt:lpstr>
      <vt:lpstr>Substitute Decision Making if no Proxy/Family Available</vt:lpstr>
      <vt:lpstr>Ethical Issues in Capacity Assessment</vt:lpstr>
      <vt:lpstr>References</vt:lpstr>
      <vt:lpstr>References</vt:lpstr>
      <vt:lpstr>References</vt:lpstr>
      <vt:lpstr>References</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Rustad, James K.</dc:creator>
  <cp:lastModifiedBy>Desan, Paul</cp:lastModifiedBy>
  <cp:revision>53</cp:revision>
  <cp:lastPrinted>2018-07-31T16:49:59Z</cp:lastPrinted>
  <dcterms:created xsi:type="dcterms:W3CDTF">2017-12-19T16:57:33Z</dcterms:created>
  <dcterms:modified xsi:type="dcterms:W3CDTF">2019-03-15T20:17:11Z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