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25"/>
  </p:notesMasterIdLst>
  <p:handoutMasterIdLst>
    <p:handoutMasterId r:id="rId26"/>
  </p:handoutMasterIdLst>
  <p:sldIdLst>
    <p:sldId id="486" r:id="rId5"/>
    <p:sldId id="498" r:id="rId6"/>
    <p:sldId id="519" r:id="rId7"/>
    <p:sldId id="496" r:id="rId8"/>
    <p:sldId id="497" r:id="rId9"/>
    <p:sldId id="499" r:id="rId10"/>
    <p:sldId id="500" r:id="rId11"/>
    <p:sldId id="495" r:id="rId12"/>
    <p:sldId id="502" r:id="rId13"/>
    <p:sldId id="531" r:id="rId14"/>
    <p:sldId id="520" r:id="rId15"/>
    <p:sldId id="510" r:id="rId16"/>
    <p:sldId id="511" r:id="rId17"/>
    <p:sldId id="512" r:id="rId18"/>
    <p:sldId id="521" r:id="rId19"/>
    <p:sldId id="515" r:id="rId20"/>
    <p:sldId id="516" r:id="rId21"/>
    <p:sldId id="518" r:id="rId22"/>
    <p:sldId id="528" r:id="rId23"/>
    <p:sldId id="529" r:id="rId24"/>
  </p:sldIdLst>
  <p:sldSz cx="9144000" cy="6858000" type="screen4x3"/>
  <p:notesSz cx="6858000" cy="9144000"/>
  <p:custDataLst>
    <p:tags r:id="rId27"/>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Getting Started" id="{B1A7D5AD-776E-43CA-BAB6-B13AAF1D9A96}">
          <p14:sldIdLst>
            <p14:sldId id="486"/>
            <p14:sldId id="498"/>
            <p14:sldId id="519"/>
            <p14:sldId id="496"/>
            <p14:sldId id="497"/>
            <p14:sldId id="499"/>
            <p14:sldId id="500"/>
            <p14:sldId id="495"/>
            <p14:sldId id="502"/>
            <p14:sldId id="531"/>
            <p14:sldId id="520"/>
            <p14:sldId id="510"/>
            <p14:sldId id="511"/>
            <p14:sldId id="512"/>
            <p14:sldId id="521"/>
            <p14:sldId id="515"/>
            <p14:sldId id="516"/>
            <p14:sldId id="518"/>
            <p14:sldId id="528"/>
            <p14:sldId id="529"/>
          </p14:sldIdLst>
        </p14:section>
      </p14:sectionLst>
    </p:ext>
    <p:ext uri="{EFAFB233-063F-42B5-8137-9DF3F51BA10A}">
      <p15:sldGuideLst xmlns:p15="http://schemas.microsoft.com/office/powerpoint/2012/main">
        <p15:guide id="1" orient="horz">
          <p15:clr>
            <a:srgbClr val="A4A3A4"/>
          </p15:clr>
        </p15:guide>
        <p15:guide id="2" pos="62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A3A3"/>
    <a:srgbClr val="CC6600"/>
    <a:srgbClr val="FF9900"/>
    <a:srgbClr val="C9DCE9"/>
    <a:srgbClr val="E1ECF3"/>
    <a:srgbClr val="EBF1F5"/>
    <a:srgbClr val="D5E3EB"/>
    <a:srgbClr val="E7F7FF"/>
    <a:srgbClr val="609672"/>
    <a:srgbClr val="F3E7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492" autoAdjust="0"/>
    <p:restoredTop sz="99876" autoAdjust="0"/>
  </p:normalViewPr>
  <p:slideViewPr>
    <p:cSldViewPr snapToGrid="0">
      <p:cViewPr varScale="1">
        <p:scale>
          <a:sx n="111" d="100"/>
          <a:sy n="111" d="100"/>
        </p:scale>
        <p:origin x="462" y="102"/>
      </p:cViewPr>
      <p:guideLst>
        <p:guide orient="horz"/>
        <p:guide pos="629"/>
      </p:guideLst>
    </p:cSldViewPr>
  </p:slideViewPr>
  <p:notesTextViewPr>
    <p:cViewPr>
      <p:scale>
        <a:sx n="100" d="100"/>
        <a:sy n="100" d="100"/>
      </p:scale>
      <p:origin x="0" y="0"/>
    </p:cViewPr>
  </p:notesTextViewPr>
  <p:sorterViewPr>
    <p:cViewPr>
      <p:scale>
        <a:sx n="90" d="100"/>
        <a:sy n="90" d="100"/>
      </p:scale>
      <p:origin x="0" y="-288"/>
    </p:cViewPr>
  </p:sorterViewPr>
  <p:notesViewPr>
    <p:cSldViewPr snapToGrid="0">
      <p:cViewPr varScale="1">
        <p:scale>
          <a:sx n="80" d="100"/>
          <a:sy n="80" d="100"/>
        </p:scale>
        <p:origin x="-226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ED689A7-67E1-40D2-80C6-FED77FBC7DB5}" type="datetimeFigureOut">
              <a:rPr lang="en-US"/>
              <a:pPr>
                <a:defRPr/>
              </a:pPr>
              <a:t>6/16/2021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318655D-0E62-44EA-BB77-24E9B9958774}" type="slidenum">
              <a:rPr lang="en-US"/>
              <a:pPr>
                <a:defRPr/>
              </a:pPr>
              <a:t>‹#›</a:t>
            </a:fld>
            <a:endParaRPr lang="en-US" dirty="0"/>
          </a:p>
        </p:txBody>
      </p:sp>
    </p:spTree>
    <p:extLst>
      <p:ext uri="{BB962C8B-B14F-4D97-AF65-F5344CB8AC3E}">
        <p14:creationId xmlns:p14="http://schemas.microsoft.com/office/powerpoint/2010/main" val="631699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0F5F3C3-0483-4F26-8C1F-CF3442334E6D}" type="datetimeFigureOut">
              <a:rPr lang="en-US"/>
              <a:pPr>
                <a:defRPr/>
              </a:pPr>
              <a:t>6/16/2021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1E37552-27B9-4AE5-9BA7-1996636E8CFC}" type="slidenum">
              <a:rPr lang="en-US"/>
              <a:pPr>
                <a:defRPr/>
              </a:pPr>
              <a:t>‹#›</a:t>
            </a:fld>
            <a:endParaRPr lang="en-US" dirty="0"/>
          </a:p>
        </p:txBody>
      </p:sp>
    </p:spTree>
    <p:extLst>
      <p:ext uri="{BB962C8B-B14F-4D97-AF65-F5344CB8AC3E}">
        <p14:creationId xmlns:p14="http://schemas.microsoft.com/office/powerpoint/2010/main" val="13449532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1E37552-27B9-4AE5-9BA7-1996636E8CFC}" type="slidenum">
              <a:rPr lang="en-US" smtClean="0"/>
              <a:pPr>
                <a:defRPr/>
              </a:pPr>
              <a:t>1</a:t>
            </a:fld>
            <a:endParaRPr lang="en-US" dirty="0"/>
          </a:p>
        </p:txBody>
      </p:sp>
    </p:spTree>
    <p:extLst>
      <p:ext uri="{BB962C8B-B14F-4D97-AF65-F5344CB8AC3E}">
        <p14:creationId xmlns:p14="http://schemas.microsoft.com/office/powerpoint/2010/main" val="389915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1E37552-27B9-4AE5-9BA7-1996636E8CFC}" type="slidenum">
              <a:rPr lang="en-US" smtClean="0"/>
              <a:pPr>
                <a:defRPr/>
              </a:pPr>
              <a:t>10</a:t>
            </a:fld>
            <a:endParaRPr lang="en-US" dirty="0"/>
          </a:p>
        </p:txBody>
      </p:sp>
    </p:spTree>
    <p:extLst>
      <p:ext uri="{BB962C8B-B14F-4D97-AF65-F5344CB8AC3E}">
        <p14:creationId xmlns:p14="http://schemas.microsoft.com/office/powerpoint/2010/main" val="3245622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1E37552-27B9-4AE5-9BA7-1996636E8CFC}" type="slidenum">
              <a:rPr lang="en-US" smtClean="0"/>
              <a:pPr>
                <a:defRPr/>
              </a:pPr>
              <a:t>11</a:t>
            </a:fld>
            <a:endParaRPr lang="en-US" dirty="0"/>
          </a:p>
        </p:txBody>
      </p:sp>
    </p:spTree>
    <p:extLst>
      <p:ext uri="{BB962C8B-B14F-4D97-AF65-F5344CB8AC3E}">
        <p14:creationId xmlns:p14="http://schemas.microsoft.com/office/powerpoint/2010/main" val="3782125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1E37552-27B9-4AE5-9BA7-1996636E8CFC}" type="slidenum">
              <a:rPr lang="en-US" smtClean="0"/>
              <a:pPr>
                <a:defRPr/>
              </a:pPr>
              <a:t>12</a:t>
            </a:fld>
            <a:endParaRPr lang="en-US" dirty="0"/>
          </a:p>
        </p:txBody>
      </p:sp>
    </p:spTree>
    <p:extLst>
      <p:ext uri="{BB962C8B-B14F-4D97-AF65-F5344CB8AC3E}">
        <p14:creationId xmlns:p14="http://schemas.microsoft.com/office/powerpoint/2010/main" val="2490950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1E37552-27B9-4AE5-9BA7-1996636E8CFC}" type="slidenum">
              <a:rPr lang="en-US" smtClean="0"/>
              <a:pPr>
                <a:defRPr/>
              </a:pPr>
              <a:t>13</a:t>
            </a:fld>
            <a:endParaRPr lang="en-US" dirty="0"/>
          </a:p>
        </p:txBody>
      </p:sp>
    </p:spTree>
    <p:extLst>
      <p:ext uri="{BB962C8B-B14F-4D97-AF65-F5344CB8AC3E}">
        <p14:creationId xmlns:p14="http://schemas.microsoft.com/office/powerpoint/2010/main" val="1206556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1E37552-27B9-4AE5-9BA7-1996636E8CFC}" type="slidenum">
              <a:rPr lang="en-US" smtClean="0"/>
              <a:pPr>
                <a:defRPr/>
              </a:pPr>
              <a:t>14</a:t>
            </a:fld>
            <a:endParaRPr lang="en-US" dirty="0"/>
          </a:p>
        </p:txBody>
      </p:sp>
    </p:spTree>
    <p:extLst>
      <p:ext uri="{BB962C8B-B14F-4D97-AF65-F5344CB8AC3E}">
        <p14:creationId xmlns:p14="http://schemas.microsoft.com/office/powerpoint/2010/main" val="2250675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1E37552-27B9-4AE5-9BA7-1996636E8CFC}" type="slidenum">
              <a:rPr lang="en-US" smtClean="0"/>
              <a:pPr>
                <a:defRPr/>
              </a:pPr>
              <a:t>15</a:t>
            </a:fld>
            <a:endParaRPr lang="en-US" dirty="0"/>
          </a:p>
        </p:txBody>
      </p:sp>
    </p:spTree>
    <p:extLst>
      <p:ext uri="{BB962C8B-B14F-4D97-AF65-F5344CB8AC3E}">
        <p14:creationId xmlns:p14="http://schemas.microsoft.com/office/powerpoint/2010/main" val="504229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1E37552-27B9-4AE5-9BA7-1996636E8CFC}" type="slidenum">
              <a:rPr lang="en-US" smtClean="0"/>
              <a:pPr>
                <a:defRPr/>
              </a:pPr>
              <a:t>16</a:t>
            </a:fld>
            <a:endParaRPr lang="en-US" dirty="0"/>
          </a:p>
        </p:txBody>
      </p:sp>
    </p:spTree>
    <p:extLst>
      <p:ext uri="{BB962C8B-B14F-4D97-AF65-F5344CB8AC3E}">
        <p14:creationId xmlns:p14="http://schemas.microsoft.com/office/powerpoint/2010/main" val="1087320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1E37552-27B9-4AE5-9BA7-1996636E8CFC}" type="slidenum">
              <a:rPr lang="en-US" smtClean="0"/>
              <a:pPr>
                <a:defRPr/>
              </a:pPr>
              <a:t>17</a:t>
            </a:fld>
            <a:endParaRPr lang="en-US" dirty="0"/>
          </a:p>
        </p:txBody>
      </p:sp>
    </p:spTree>
    <p:extLst>
      <p:ext uri="{BB962C8B-B14F-4D97-AF65-F5344CB8AC3E}">
        <p14:creationId xmlns:p14="http://schemas.microsoft.com/office/powerpoint/2010/main" val="3999304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1E37552-27B9-4AE5-9BA7-1996636E8CFC}" type="slidenum">
              <a:rPr lang="en-US" smtClean="0"/>
              <a:pPr>
                <a:defRPr/>
              </a:pPr>
              <a:t>18</a:t>
            </a:fld>
            <a:endParaRPr lang="en-US" dirty="0"/>
          </a:p>
        </p:txBody>
      </p:sp>
    </p:spTree>
    <p:extLst>
      <p:ext uri="{BB962C8B-B14F-4D97-AF65-F5344CB8AC3E}">
        <p14:creationId xmlns:p14="http://schemas.microsoft.com/office/powerpoint/2010/main" val="2621048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1E37552-27B9-4AE5-9BA7-1996636E8CFC}" type="slidenum">
              <a:rPr lang="en-US" smtClean="0"/>
              <a:pPr>
                <a:defRPr/>
              </a:pPr>
              <a:t>19</a:t>
            </a:fld>
            <a:endParaRPr lang="en-US" dirty="0"/>
          </a:p>
        </p:txBody>
      </p:sp>
    </p:spTree>
    <p:extLst>
      <p:ext uri="{BB962C8B-B14F-4D97-AF65-F5344CB8AC3E}">
        <p14:creationId xmlns:p14="http://schemas.microsoft.com/office/powerpoint/2010/main" val="1907626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1E37552-27B9-4AE5-9BA7-1996636E8CFC}" type="slidenum">
              <a:rPr lang="en-US" smtClean="0"/>
              <a:pPr>
                <a:defRPr/>
              </a:pPr>
              <a:t>2</a:t>
            </a:fld>
            <a:endParaRPr lang="en-US" dirty="0"/>
          </a:p>
        </p:txBody>
      </p:sp>
    </p:spTree>
    <p:extLst>
      <p:ext uri="{BB962C8B-B14F-4D97-AF65-F5344CB8AC3E}">
        <p14:creationId xmlns:p14="http://schemas.microsoft.com/office/powerpoint/2010/main" val="799292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1E37552-27B9-4AE5-9BA7-1996636E8CFC}" type="slidenum">
              <a:rPr lang="en-US" smtClean="0"/>
              <a:pPr>
                <a:defRPr/>
              </a:pPr>
              <a:t>20</a:t>
            </a:fld>
            <a:endParaRPr lang="en-US" dirty="0"/>
          </a:p>
        </p:txBody>
      </p:sp>
    </p:spTree>
    <p:extLst>
      <p:ext uri="{BB962C8B-B14F-4D97-AF65-F5344CB8AC3E}">
        <p14:creationId xmlns:p14="http://schemas.microsoft.com/office/powerpoint/2010/main" val="1539732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1E37552-27B9-4AE5-9BA7-1996636E8CFC}" type="slidenum">
              <a:rPr lang="en-US" smtClean="0"/>
              <a:pPr>
                <a:defRPr/>
              </a:pPr>
              <a:t>3</a:t>
            </a:fld>
            <a:endParaRPr lang="en-US" dirty="0"/>
          </a:p>
        </p:txBody>
      </p:sp>
    </p:spTree>
    <p:extLst>
      <p:ext uri="{BB962C8B-B14F-4D97-AF65-F5344CB8AC3E}">
        <p14:creationId xmlns:p14="http://schemas.microsoft.com/office/powerpoint/2010/main" val="3270218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1E37552-27B9-4AE5-9BA7-1996636E8CFC}" type="slidenum">
              <a:rPr lang="en-US" smtClean="0"/>
              <a:pPr>
                <a:defRPr/>
              </a:pPr>
              <a:t>4</a:t>
            </a:fld>
            <a:endParaRPr lang="en-US" dirty="0"/>
          </a:p>
        </p:txBody>
      </p:sp>
    </p:spTree>
    <p:extLst>
      <p:ext uri="{BB962C8B-B14F-4D97-AF65-F5344CB8AC3E}">
        <p14:creationId xmlns:p14="http://schemas.microsoft.com/office/powerpoint/2010/main" val="2623397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1E37552-27B9-4AE5-9BA7-1996636E8CFC}" type="slidenum">
              <a:rPr lang="en-US" smtClean="0"/>
              <a:pPr>
                <a:defRPr/>
              </a:pPr>
              <a:t>5</a:t>
            </a:fld>
            <a:endParaRPr lang="en-US" dirty="0"/>
          </a:p>
        </p:txBody>
      </p:sp>
    </p:spTree>
    <p:extLst>
      <p:ext uri="{BB962C8B-B14F-4D97-AF65-F5344CB8AC3E}">
        <p14:creationId xmlns:p14="http://schemas.microsoft.com/office/powerpoint/2010/main" val="4038857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1E37552-27B9-4AE5-9BA7-1996636E8CFC}" type="slidenum">
              <a:rPr lang="en-US" smtClean="0"/>
              <a:pPr>
                <a:defRPr/>
              </a:pPr>
              <a:t>6</a:t>
            </a:fld>
            <a:endParaRPr lang="en-US" dirty="0"/>
          </a:p>
        </p:txBody>
      </p:sp>
    </p:spTree>
    <p:extLst>
      <p:ext uri="{BB962C8B-B14F-4D97-AF65-F5344CB8AC3E}">
        <p14:creationId xmlns:p14="http://schemas.microsoft.com/office/powerpoint/2010/main" val="2159185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1E37552-27B9-4AE5-9BA7-1996636E8CFC}" type="slidenum">
              <a:rPr lang="en-US" smtClean="0"/>
              <a:pPr>
                <a:defRPr/>
              </a:pPr>
              <a:t>7</a:t>
            </a:fld>
            <a:endParaRPr lang="en-US" dirty="0"/>
          </a:p>
        </p:txBody>
      </p:sp>
    </p:spTree>
    <p:extLst>
      <p:ext uri="{BB962C8B-B14F-4D97-AF65-F5344CB8AC3E}">
        <p14:creationId xmlns:p14="http://schemas.microsoft.com/office/powerpoint/2010/main" val="362528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1E37552-27B9-4AE5-9BA7-1996636E8CFC}" type="slidenum">
              <a:rPr lang="en-US" smtClean="0"/>
              <a:pPr>
                <a:defRPr/>
              </a:pPr>
              <a:t>8</a:t>
            </a:fld>
            <a:endParaRPr lang="en-US" dirty="0"/>
          </a:p>
        </p:txBody>
      </p:sp>
    </p:spTree>
    <p:extLst>
      <p:ext uri="{BB962C8B-B14F-4D97-AF65-F5344CB8AC3E}">
        <p14:creationId xmlns:p14="http://schemas.microsoft.com/office/powerpoint/2010/main" val="3177839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1E37552-27B9-4AE5-9BA7-1996636E8CFC}" type="slidenum">
              <a:rPr lang="en-US" smtClean="0"/>
              <a:pPr>
                <a:defRPr/>
              </a:pPr>
              <a:t>9</a:t>
            </a:fld>
            <a:endParaRPr lang="en-US" dirty="0"/>
          </a:p>
        </p:txBody>
      </p:sp>
    </p:spTree>
    <p:extLst>
      <p:ext uri="{BB962C8B-B14F-4D97-AF65-F5344CB8AC3E}">
        <p14:creationId xmlns:p14="http://schemas.microsoft.com/office/powerpoint/2010/main" val="35568584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rporate Title Hoz Band">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2" name="Title 41"/>
          <p:cNvSpPr>
            <a:spLocks noGrp="1"/>
          </p:cNvSpPr>
          <p:nvPr>
            <p:ph type="title"/>
          </p:nvPr>
        </p:nvSpPr>
        <p:spPr>
          <a:xfrm>
            <a:off x="1426029" y="3429000"/>
            <a:ext cx="6335486" cy="920558"/>
          </a:xfrm>
          <a:prstGeom prst="rect">
            <a:avLst/>
          </a:prstGeom>
        </p:spPr>
        <p:txBody>
          <a:bodyPr anchor="b">
            <a:noAutofit/>
          </a:bodyPr>
          <a:lstStyle>
            <a:lvl1pPr algn="ctr">
              <a:defRPr sz="2800">
                <a:solidFill>
                  <a:schemeClr val="accent1"/>
                </a:solidFill>
              </a:defRPr>
            </a:lvl1pPr>
          </a:lstStyle>
          <a:p>
            <a:r>
              <a:rPr lang="en-US" dirty="0"/>
              <a:t>Click to edit Master title style</a:t>
            </a:r>
          </a:p>
        </p:txBody>
      </p:sp>
      <p:sp>
        <p:nvSpPr>
          <p:cNvPr id="53" name="Rectangle 4"/>
          <p:cNvSpPr>
            <a:spLocks noGrp="1" noChangeArrowheads="1"/>
          </p:cNvSpPr>
          <p:nvPr>
            <p:ph type="subTitle" idx="1"/>
          </p:nvPr>
        </p:nvSpPr>
        <p:spPr>
          <a:xfrm>
            <a:off x="2654785" y="4362090"/>
            <a:ext cx="3877974" cy="428625"/>
          </a:xfrm>
          <a:prstGeom prst="rect">
            <a:avLst/>
          </a:prstGeom>
        </p:spPr>
        <p:txBody>
          <a:bodyPr>
            <a:noAutofit/>
          </a:bodyPr>
          <a:lstStyle>
            <a:lvl1pPr marL="0" indent="0" algn="ctr">
              <a:lnSpc>
                <a:spcPct val="85000"/>
              </a:lnSpc>
              <a:spcBef>
                <a:spcPct val="0"/>
              </a:spcBef>
              <a:buFont typeface="Wingdings" pitchFamily="2" charset="2"/>
              <a:buNone/>
              <a:defRPr sz="2000"/>
            </a:lvl1pPr>
          </a:lstStyle>
          <a:p>
            <a:r>
              <a:rPr lang="en-US" dirty="0"/>
              <a:t>Click to edit Master subtitle style</a:t>
            </a:r>
          </a:p>
        </p:txBody>
      </p:sp>
      <p:pic>
        <p:nvPicPr>
          <p:cNvPr id="9"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76340" y="6074507"/>
            <a:ext cx="2591320" cy="371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8083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4" name="Slide Number Placeholder 44"/>
          <p:cNvSpPr>
            <a:spLocks noGrp="1"/>
          </p:cNvSpPr>
          <p:nvPr>
            <p:ph type="sldNum" sz="quarter" idx="4"/>
          </p:nvPr>
        </p:nvSpPr>
        <p:spPr>
          <a:xfrm>
            <a:off x="34925" y="6453188"/>
            <a:ext cx="482600" cy="23336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a:defRPr kumimoji="0" lang="en-US" sz="1000" b="0" i="0" u="none" strike="noStrike" kern="1200" cap="none" spc="0" normalizeH="0" baseline="0" noProof="0">
                <a:ln>
                  <a:noFill/>
                </a:ln>
                <a:solidFill>
                  <a:srgbClr val="A3A3A3"/>
                </a:solidFill>
                <a:effectLst/>
                <a:uLnTx/>
                <a:uFillTx/>
                <a:latin typeface="Arial" pitchFamily="34" charset="0"/>
                <a:ea typeface="+mn-ea"/>
                <a:cs typeface="+mn-cs"/>
              </a:defRPr>
            </a:lvl1pPr>
          </a:lstStyle>
          <a:p>
            <a:pPr>
              <a:defRPr/>
            </a:pPr>
            <a:fld id="{E69C68D7-4E82-4AD4-B701-D735FC9E44EC}"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Only - No Logo">
    <p:spTree>
      <p:nvGrpSpPr>
        <p:cNvPr id="1" name=""/>
        <p:cNvGrpSpPr/>
        <p:nvPr/>
      </p:nvGrpSpPr>
      <p:grpSpPr>
        <a:xfrm>
          <a:off x="0" y="0"/>
          <a:ext cx="0" cy="0"/>
          <a:chOff x="0" y="0"/>
          <a:chExt cx="0" cy="0"/>
        </a:xfrm>
      </p:grpSpPr>
      <p:pic>
        <p:nvPicPr>
          <p:cNvPr id="8" name="Picture 10"/>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6834" t="28969"/>
          <a:stretch/>
        </p:blipFill>
        <p:spPr bwMode="auto">
          <a:xfrm>
            <a:off x="-1588" y="0"/>
            <a:ext cx="8882743" cy="1743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p:txBody>
          <a:bodyPr/>
          <a:lstStyle/>
          <a:p>
            <a:r>
              <a:rPr lang="en-US"/>
              <a:t>Click to edit Master title style</a:t>
            </a:r>
          </a:p>
        </p:txBody>
      </p:sp>
      <p:sp>
        <p:nvSpPr>
          <p:cNvPr id="4" name="Slide Number Placeholder 44"/>
          <p:cNvSpPr>
            <a:spLocks noGrp="1"/>
          </p:cNvSpPr>
          <p:nvPr>
            <p:ph type="sldNum" sz="quarter" idx="4"/>
          </p:nvPr>
        </p:nvSpPr>
        <p:spPr>
          <a:xfrm>
            <a:off x="34925" y="6453188"/>
            <a:ext cx="482600" cy="23336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a:defRPr kumimoji="0" lang="en-US" sz="1000" b="0" i="0" u="none" strike="noStrike" kern="1200" cap="none" spc="0" normalizeH="0" baseline="0" noProof="0">
                <a:ln>
                  <a:noFill/>
                </a:ln>
                <a:solidFill>
                  <a:srgbClr val="A3A3A3"/>
                </a:solidFill>
                <a:effectLst/>
                <a:uLnTx/>
                <a:uFillTx/>
                <a:latin typeface="Arial" pitchFamily="34" charset="0"/>
                <a:ea typeface="+mn-ea"/>
                <a:cs typeface="+mn-cs"/>
              </a:defRPr>
            </a:lvl1pPr>
          </a:lstStyle>
          <a:p>
            <a:pPr>
              <a:defRPr/>
            </a:pPr>
            <a:fld id="{E69C68D7-4E82-4AD4-B701-D735FC9E44EC}" type="slidenum">
              <a:rPr lang="en-US" smtClean="0"/>
              <a:pPr>
                <a:defRPr/>
              </a:pPr>
              <a:t>‹#›</a:t>
            </a:fld>
            <a:endParaRPr lang="en-US"/>
          </a:p>
        </p:txBody>
      </p:sp>
      <p:sp>
        <p:nvSpPr>
          <p:cNvPr id="5" name="Rectangle 7"/>
          <p:cNvSpPr>
            <a:spLocks noChangeArrowheads="1"/>
          </p:cNvSpPr>
          <p:nvPr userDrawn="1"/>
        </p:nvSpPr>
        <p:spPr bwMode="auto">
          <a:xfrm>
            <a:off x="-1588" y="0"/>
            <a:ext cx="9145588" cy="1428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7" name="Rectangle 8"/>
          <p:cNvSpPr>
            <a:spLocks noChangeArrowheads="1"/>
          </p:cNvSpPr>
          <p:nvPr userDrawn="1"/>
        </p:nvSpPr>
        <p:spPr bwMode="auto">
          <a:xfrm>
            <a:off x="-1588" y="6716713"/>
            <a:ext cx="9145588" cy="1428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Tree>
    <p:extLst>
      <p:ext uri="{BB962C8B-B14F-4D97-AF65-F5344CB8AC3E}">
        <p14:creationId xmlns:p14="http://schemas.microsoft.com/office/powerpoint/2010/main" val="3450840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Only - No Leaves, No Log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4" name="Slide Number Placeholder 44"/>
          <p:cNvSpPr>
            <a:spLocks noGrp="1"/>
          </p:cNvSpPr>
          <p:nvPr>
            <p:ph type="sldNum" sz="quarter" idx="4"/>
          </p:nvPr>
        </p:nvSpPr>
        <p:spPr>
          <a:xfrm>
            <a:off x="34925" y="6453188"/>
            <a:ext cx="482600" cy="23336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a:defRPr kumimoji="0" lang="en-US" sz="1000" b="0" i="0" u="none" strike="noStrike" kern="1200" cap="none" spc="0" normalizeH="0" baseline="0" noProof="0">
                <a:ln>
                  <a:noFill/>
                </a:ln>
                <a:solidFill>
                  <a:srgbClr val="A3A3A3"/>
                </a:solidFill>
                <a:effectLst/>
                <a:uLnTx/>
                <a:uFillTx/>
                <a:latin typeface="Arial" pitchFamily="34" charset="0"/>
                <a:ea typeface="+mn-ea"/>
                <a:cs typeface="+mn-cs"/>
              </a:defRPr>
            </a:lvl1pPr>
          </a:lstStyle>
          <a:p>
            <a:pPr>
              <a:defRPr/>
            </a:pPr>
            <a:fld id="{E69C68D7-4E82-4AD4-B701-D735FC9E44EC}" type="slidenum">
              <a:rPr lang="en-US" smtClean="0"/>
              <a:pPr>
                <a:defRPr/>
              </a:pPr>
              <a:t>‹#›</a:t>
            </a:fld>
            <a:endParaRPr lang="en-US"/>
          </a:p>
        </p:txBody>
      </p:sp>
      <p:sp>
        <p:nvSpPr>
          <p:cNvPr id="5" name="Rectangle 7"/>
          <p:cNvSpPr>
            <a:spLocks noChangeArrowheads="1"/>
          </p:cNvSpPr>
          <p:nvPr userDrawn="1"/>
        </p:nvSpPr>
        <p:spPr bwMode="auto">
          <a:xfrm>
            <a:off x="-1588" y="0"/>
            <a:ext cx="9145588" cy="1428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7" name="Rectangle 8"/>
          <p:cNvSpPr>
            <a:spLocks noChangeArrowheads="1"/>
          </p:cNvSpPr>
          <p:nvPr userDrawn="1"/>
        </p:nvSpPr>
        <p:spPr bwMode="auto">
          <a:xfrm>
            <a:off x="-1588" y="6716713"/>
            <a:ext cx="9145588" cy="1428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Tree>
    <p:extLst>
      <p:ext uri="{BB962C8B-B14F-4D97-AF65-F5344CB8AC3E}">
        <p14:creationId xmlns:p14="http://schemas.microsoft.com/office/powerpoint/2010/main" val="80349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 Center">
    <p:spTree>
      <p:nvGrpSpPr>
        <p:cNvPr id="1" name=""/>
        <p:cNvGrpSpPr/>
        <p:nvPr/>
      </p:nvGrpSpPr>
      <p:grpSpPr>
        <a:xfrm>
          <a:off x="0" y="0"/>
          <a:ext cx="0" cy="0"/>
          <a:chOff x="0" y="0"/>
          <a:chExt cx="0" cy="0"/>
        </a:xfrm>
      </p:grpSpPr>
      <p:sp>
        <p:nvSpPr>
          <p:cNvPr id="6" name="Title 5"/>
          <p:cNvSpPr>
            <a:spLocks noGrp="1"/>
          </p:cNvSpPr>
          <p:nvPr>
            <p:ph type="title"/>
          </p:nvPr>
        </p:nvSpPr>
        <p:spPr>
          <a:xfrm>
            <a:off x="1174296" y="2634598"/>
            <a:ext cx="6966858" cy="792162"/>
          </a:xfrm>
        </p:spPr>
        <p:txBody>
          <a:bodyPr/>
          <a:lstStyle>
            <a:lvl1pPr algn="ctr">
              <a:defRPr sz="4000"/>
            </a:lvl1pPr>
          </a:lstStyle>
          <a:p>
            <a:r>
              <a:rPr lang="en-US" dirty="0"/>
              <a:t>Click to edit Master title style</a:t>
            </a:r>
          </a:p>
        </p:txBody>
      </p:sp>
      <p:sp>
        <p:nvSpPr>
          <p:cNvPr id="4" name="Slide Number Placeholder 44"/>
          <p:cNvSpPr>
            <a:spLocks noGrp="1"/>
          </p:cNvSpPr>
          <p:nvPr>
            <p:ph type="sldNum" sz="quarter" idx="4"/>
          </p:nvPr>
        </p:nvSpPr>
        <p:spPr>
          <a:xfrm>
            <a:off x="34925" y="6453188"/>
            <a:ext cx="482600" cy="23336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a:defRPr kumimoji="0" lang="en-US" sz="1000" b="0" i="0" u="none" strike="noStrike" kern="1200" cap="none" spc="0" normalizeH="0" baseline="0" noProof="0">
                <a:ln>
                  <a:noFill/>
                </a:ln>
                <a:solidFill>
                  <a:srgbClr val="A3A3A3"/>
                </a:solidFill>
                <a:effectLst/>
                <a:uLnTx/>
                <a:uFillTx/>
                <a:latin typeface="Arial" pitchFamily="34" charset="0"/>
                <a:ea typeface="+mn-ea"/>
                <a:cs typeface="+mn-cs"/>
              </a:defRPr>
            </a:lvl1pPr>
          </a:lstStyle>
          <a:p>
            <a:pPr>
              <a:defRPr/>
            </a:pPr>
            <a:fld id="{E69C68D7-4E82-4AD4-B701-D735FC9E44EC}" type="slidenum">
              <a:rPr lang="en-US" smtClean="0"/>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44"/>
          <p:cNvSpPr>
            <a:spLocks noGrp="1"/>
          </p:cNvSpPr>
          <p:nvPr>
            <p:ph type="sldNum" sz="quarter" idx="4"/>
          </p:nvPr>
        </p:nvSpPr>
        <p:spPr>
          <a:xfrm>
            <a:off x="34925" y="6453188"/>
            <a:ext cx="482600" cy="23336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a:defRPr kumimoji="0" lang="en-US" sz="1000" b="0" i="0" u="none" strike="noStrike" kern="1200" cap="none" spc="0" normalizeH="0" baseline="0" noProof="0">
                <a:ln>
                  <a:noFill/>
                </a:ln>
                <a:solidFill>
                  <a:srgbClr val="A3A3A3"/>
                </a:solidFill>
                <a:effectLst/>
                <a:uLnTx/>
                <a:uFillTx/>
                <a:latin typeface="Arial" pitchFamily="34" charset="0"/>
                <a:ea typeface="+mn-ea"/>
                <a:cs typeface="+mn-cs"/>
              </a:defRPr>
            </a:lvl1pPr>
          </a:lstStyle>
          <a:p>
            <a:pPr>
              <a:defRPr/>
            </a:pPr>
            <a:fld id="{E69C68D7-4E82-4AD4-B701-D735FC9E44EC}" type="slidenum">
              <a:rPr lang="en-US" smtClean="0"/>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 No Logo">
    <p:spTree>
      <p:nvGrpSpPr>
        <p:cNvPr id="1" name=""/>
        <p:cNvGrpSpPr/>
        <p:nvPr/>
      </p:nvGrpSpPr>
      <p:grpSpPr>
        <a:xfrm>
          <a:off x="0" y="0"/>
          <a:ext cx="0" cy="0"/>
          <a:chOff x="0" y="0"/>
          <a:chExt cx="0" cy="0"/>
        </a:xfrm>
      </p:grpSpPr>
      <p:sp>
        <p:nvSpPr>
          <p:cNvPr id="3" name="Slide Number Placeholder 44"/>
          <p:cNvSpPr>
            <a:spLocks noGrp="1"/>
          </p:cNvSpPr>
          <p:nvPr>
            <p:ph type="sldNum" sz="quarter" idx="4"/>
          </p:nvPr>
        </p:nvSpPr>
        <p:spPr>
          <a:xfrm>
            <a:off x="34925" y="6453188"/>
            <a:ext cx="482600" cy="23336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a:defRPr kumimoji="0" lang="en-US" sz="1000" b="0" i="0" u="none" strike="noStrike" kern="1200" cap="none" spc="0" normalizeH="0" baseline="0" noProof="0">
                <a:ln>
                  <a:noFill/>
                </a:ln>
                <a:solidFill>
                  <a:srgbClr val="A3A3A3"/>
                </a:solidFill>
                <a:effectLst/>
                <a:uLnTx/>
                <a:uFillTx/>
                <a:latin typeface="Arial" pitchFamily="34" charset="0"/>
                <a:ea typeface="+mn-ea"/>
                <a:cs typeface="+mn-cs"/>
              </a:defRPr>
            </a:lvl1pPr>
          </a:lstStyle>
          <a:p>
            <a:pPr>
              <a:defRPr/>
            </a:pPr>
            <a:fld id="{E69C68D7-4E82-4AD4-B701-D735FC9E44EC}" type="slidenum">
              <a:rPr lang="en-US" smtClean="0"/>
              <a:pPr>
                <a:defRPr/>
              </a:pPr>
              <a:t>‹#›</a:t>
            </a:fld>
            <a:endParaRPr lang="en-US"/>
          </a:p>
        </p:txBody>
      </p:sp>
      <p:pic>
        <p:nvPicPr>
          <p:cNvPr id="4" name="Picture 10"/>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6834" t="28969"/>
          <a:stretch/>
        </p:blipFill>
        <p:spPr bwMode="auto">
          <a:xfrm>
            <a:off x="-1588" y="0"/>
            <a:ext cx="8882743" cy="1743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7"/>
          <p:cNvSpPr>
            <a:spLocks noChangeArrowheads="1"/>
          </p:cNvSpPr>
          <p:nvPr userDrawn="1"/>
        </p:nvSpPr>
        <p:spPr bwMode="auto">
          <a:xfrm>
            <a:off x="-1588" y="0"/>
            <a:ext cx="9145588" cy="1428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6" name="Rectangle 8"/>
          <p:cNvSpPr>
            <a:spLocks noChangeArrowheads="1"/>
          </p:cNvSpPr>
          <p:nvPr userDrawn="1"/>
        </p:nvSpPr>
        <p:spPr bwMode="auto">
          <a:xfrm>
            <a:off x="-1588" y="6716713"/>
            <a:ext cx="9145588" cy="1428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Tree>
    <p:extLst>
      <p:ext uri="{BB962C8B-B14F-4D97-AF65-F5344CB8AC3E}">
        <p14:creationId xmlns:p14="http://schemas.microsoft.com/office/powerpoint/2010/main" val="3604280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lank - No Leaves, No Logo">
    <p:spTree>
      <p:nvGrpSpPr>
        <p:cNvPr id="1" name=""/>
        <p:cNvGrpSpPr/>
        <p:nvPr/>
      </p:nvGrpSpPr>
      <p:grpSpPr>
        <a:xfrm>
          <a:off x="0" y="0"/>
          <a:ext cx="0" cy="0"/>
          <a:chOff x="0" y="0"/>
          <a:chExt cx="0" cy="0"/>
        </a:xfrm>
      </p:grpSpPr>
      <p:sp>
        <p:nvSpPr>
          <p:cNvPr id="3" name="Slide Number Placeholder 44"/>
          <p:cNvSpPr>
            <a:spLocks noGrp="1"/>
          </p:cNvSpPr>
          <p:nvPr>
            <p:ph type="sldNum" sz="quarter" idx="4"/>
          </p:nvPr>
        </p:nvSpPr>
        <p:spPr>
          <a:xfrm>
            <a:off x="34925" y="6453188"/>
            <a:ext cx="482600" cy="23336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a:defRPr kumimoji="0" lang="en-US" sz="1000" b="0" i="0" u="none" strike="noStrike" kern="1200" cap="none" spc="0" normalizeH="0" baseline="0" noProof="0">
                <a:ln>
                  <a:noFill/>
                </a:ln>
                <a:solidFill>
                  <a:srgbClr val="A3A3A3"/>
                </a:solidFill>
                <a:effectLst/>
                <a:uLnTx/>
                <a:uFillTx/>
                <a:latin typeface="Arial" pitchFamily="34" charset="0"/>
                <a:ea typeface="+mn-ea"/>
                <a:cs typeface="+mn-cs"/>
              </a:defRPr>
            </a:lvl1pPr>
          </a:lstStyle>
          <a:p>
            <a:pPr>
              <a:defRPr/>
            </a:pPr>
            <a:fld id="{E69C68D7-4E82-4AD4-B701-D735FC9E44EC}" type="slidenum">
              <a:rPr lang="en-US" smtClean="0"/>
              <a:pPr>
                <a:defRPr/>
              </a:pPr>
              <a:t>‹#›</a:t>
            </a:fld>
            <a:endParaRPr lang="en-US"/>
          </a:p>
        </p:txBody>
      </p:sp>
      <p:sp>
        <p:nvSpPr>
          <p:cNvPr id="5" name="Rectangle 7"/>
          <p:cNvSpPr>
            <a:spLocks noChangeArrowheads="1"/>
          </p:cNvSpPr>
          <p:nvPr userDrawn="1"/>
        </p:nvSpPr>
        <p:spPr bwMode="auto">
          <a:xfrm>
            <a:off x="-1588" y="0"/>
            <a:ext cx="9145588" cy="1428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6" name="Rectangle 8"/>
          <p:cNvSpPr>
            <a:spLocks noChangeArrowheads="1"/>
          </p:cNvSpPr>
          <p:nvPr userDrawn="1"/>
        </p:nvSpPr>
        <p:spPr bwMode="auto">
          <a:xfrm>
            <a:off x="-1588" y="6716713"/>
            <a:ext cx="9145588" cy="1428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Tree>
    <p:extLst>
      <p:ext uri="{BB962C8B-B14F-4D97-AF65-F5344CB8AC3E}">
        <p14:creationId xmlns:p14="http://schemas.microsoft.com/office/powerpoint/2010/main" val="3777672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d Box Title">
    <p:spTree>
      <p:nvGrpSpPr>
        <p:cNvPr id="1" name=""/>
        <p:cNvGrpSpPr/>
        <p:nvPr/>
      </p:nvGrpSpPr>
      <p:grpSpPr>
        <a:xfrm>
          <a:off x="0" y="0"/>
          <a:ext cx="0" cy="0"/>
          <a:chOff x="0" y="0"/>
          <a:chExt cx="0" cy="0"/>
        </a:xfrm>
      </p:grpSpPr>
      <p:sp>
        <p:nvSpPr>
          <p:cNvPr id="14" name="Text Placeholder 13"/>
          <p:cNvSpPr>
            <a:spLocks noGrp="1"/>
          </p:cNvSpPr>
          <p:nvPr>
            <p:ph type="body" sz="quarter" idx="11"/>
          </p:nvPr>
        </p:nvSpPr>
        <p:spPr>
          <a:xfrm>
            <a:off x="3771900" y="869949"/>
            <a:ext cx="4940299" cy="4721225"/>
          </a:xfrm>
          <a:prstGeom prst="rect">
            <a:avLst/>
          </a:prstGeom>
        </p:spPr>
        <p:txBody>
          <a:bodyPr/>
          <a:lstStyle>
            <a:lvl1pPr>
              <a:spcBef>
                <a:spcPts val="1800"/>
              </a:spcBef>
              <a:defRPr sz="2400"/>
            </a:lvl1pPr>
            <a:lvl2pPr>
              <a:spcBef>
                <a:spcPts val="600"/>
              </a:spcBef>
              <a:defRPr sz="2400"/>
            </a:lvl2pPr>
            <a:lvl3pPr>
              <a:spcBef>
                <a:spcPts val="600"/>
              </a:spcBef>
              <a:defRPr sz="22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43"/>
          <p:cNvSpPr>
            <a:spLocks noGrp="1"/>
          </p:cNvSpPr>
          <p:nvPr>
            <p:ph type="title"/>
          </p:nvPr>
        </p:nvSpPr>
        <p:spPr>
          <a:xfrm>
            <a:off x="428625" y="732525"/>
            <a:ext cx="3181350" cy="1734219"/>
          </a:xfrm>
          <a:prstGeom prst="rect">
            <a:avLst/>
          </a:prstGeom>
          <a:solidFill>
            <a:schemeClr val="accent1"/>
          </a:solidFill>
          <a:ln w="9525">
            <a:noFill/>
            <a:miter lim="800000"/>
            <a:headEnd/>
            <a:tailEnd/>
          </a:ln>
        </p:spPr>
        <p:txBody>
          <a:bodyPr tIns="91440" bIns="91440" anchor="t">
            <a:noAutofit/>
          </a:bodyPr>
          <a:lstStyle>
            <a:lvl1pPr marL="0" algn="r" defTabSz="914400" rtl="0" eaLnBrk="1" latinLnBrk="0" hangingPunct="1">
              <a:lnSpc>
                <a:spcPct val="85000"/>
              </a:lnSpc>
              <a:defRPr lang="en-US" sz="3400" b="1" kern="1200" dirty="0">
                <a:ln w="3175" cmpd="sng">
                  <a:noFill/>
                  <a:prstDash val="solid"/>
                </a:ln>
                <a:solidFill>
                  <a:schemeClr val="bg1"/>
                </a:solidFill>
                <a:effectLst/>
                <a:latin typeface="+mn-lt"/>
                <a:ea typeface="+mn-ea"/>
                <a:cs typeface="+mn-cs"/>
              </a:defRPr>
            </a:lvl1pPr>
          </a:lstStyle>
          <a:p>
            <a:r>
              <a:rPr lang="en-US" dirty="0"/>
              <a:t>Click to edit Master title style</a:t>
            </a:r>
          </a:p>
        </p:txBody>
      </p:sp>
      <p:sp>
        <p:nvSpPr>
          <p:cNvPr id="6" name="Slide Number Placeholder 44"/>
          <p:cNvSpPr>
            <a:spLocks noGrp="1"/>
          </p:cNvSpPr>
          <p:nvPr userDrawn="1">
            <p:ph type="sldNum" sz="quarter" idx="12"/>
          </p:nvPr>
        </p:nvSpPr>
        <p:spPr>
          <a:noFill/>
          <a:ln w="9525">
            <a:noFill/>
            <a:miter lim="800000"/>
            <a:headEnd/>
            <a:tailEnd/>
          </a:ln>
          <a:effectLst/>
        </p:spPr>
        <p:txBody>
          <a:bodyPr vert="horz" wrap="square" lIns="0" tIns="0" rIns="0" bIns="0" numCol="1" anchor="b" anchorCtr="0" compatLnSpc="1">
            <a:prstTxWarp prst="textNoShape">
              <a:avLst/>
            </a:prstTxWarp>
          </a:bodyPr>
          <a:lstStyle>
            <a:lvl1pPr>
              <a:defRPr lang="en-US" smtClean="0"/>
            </a:lvl1pPr>
          </a:lstStyle>
          <a:p>
            <a:fld id="{787DCE5C-D191-4037-823F-C1DD70E970C0}"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alf Content, Photo Right">
    <p:spTree>
      <p:nvGrpSpPr>
        <p:cNvPr id="1" name=""/>
        <p:cNvGrpSpPr/>
        <p:nvPr/>
      </p:nvGrpSpPr>
      <p:grpSpPr>
        <a:xfrm>
          <a:off x="0" y="0"/>
          <a:ext cx="0" cy="0"/>
          <a:chOff x="0" y="0"/>
          <a:chExt cx="0" cy="0"/>
        </a:xfrm>
      </p:grpSpPr>
      <p:sp>
        <p:nvSpPr>
          <p:cNvPr id="8" name="Title Placeholder 43"/>
          <p:cNvSpPr>
            <a:spLocks noGrp="1"/>
          </p:cNvSpPr>
          <p:nvPr>
            <p:ph type="title"/>
          </p:nvPr>
        </p:nvSpPr>
        <p:spPr>
          <a:xfrm>
            <a:off x="457199" y="258283"/>
            <a:ext cx="3976577" cy="831682"/>
          </a:xfrm>
          <a:prstGeom prst="rect">
            <a:avLst/>
          </a:prstGeom>
        </p:spPr>
        <p:txBody>
          <a:bodyPr rtlCol="0" anchor="t">
            <a:normAutofit/>
          </a:bodyPr>
          <a:lstStyle/>
          <a:p>
            <a:r>
              <a:rPr lang="en-US" dirty="0"/>
              <a:t>Click to edit Master title style</a:t>
            </a:r>
          </a:p>
        </p:txBody>
      </p:sp>
      <p:sp>
        <p:nvSpPr>
          <p:cNvPr id="14" name="Text Placeholder 13"/>
          <p:cNvSpPr>
            <a:spLocks noGrp="1"/>
          </p:cNvSpPr>
          <p:nvPr>
            <p:ph type="body" sz="quarter" idx="11"/>
          </p:nvPr>
        </p:nvSpPr>
        <p:spPr>
          <a:xfrm>
            <a:off x="481013" y="1258214"/>
            <a:ext cx="3949012" cy="5179162"/>
          </a:xfrm>
          <a:prstGeom prst="rect">
            <a:avLst/>
          </a:prstGeom>
        </p:spPr>
        <p:txBody>
          <a:bodyPr/>
          <a:lstStyle>
            <a:lvl1pPr>
              <a:spcBef>
                <a:spcPts val="1800"/>
              </a:spcBef>
              <a:defRPr sz="2600"/>
            </a:lvl1pPr>
            <a:lvl2pPr>
              <a:spcBef>
                <a:spcPts val="600"/>
              </a:spcBef>
              <a:defRPr sz="2400"/>
            </a:lvl2pPr>
            <a:lvl3pPr>
              <a:spcBef>
                <a:spcPts val="600"/>
              </a:spcBef>
              <a:defRPr sz="22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4"/>
          <p:cNvSpPr>
            <a:spLocks noGrp="1"/>
          </p:cNvSpPr>
          <p:nvPr userDrawn="1">
            <p:ph type="sldNum" sz="quarter" idx="12"/>
          </p:nvPr>
        </p:nvSpPr>
        <p:spPr>
          <a:noFill/>
          <a:ln w="9525">
            <a:noFill/>
            <a:miter lim="800000"/>
            <a:headEnd/>
            <a:tailEnd/>
          </a:ln>
          <a:effectLst/>
        </p:spPr>
        <p:txBody>
          <a:bodyPr vert="horz" wrap="square" lIns="0" tIns="0" rIns="0" bIns="0" numCol="1" anchor="b" anchorCtr="0" compatLnSpc="1">
            <a:prstTxWarp prst="textNoShape">
              <a:avLst/>
            </a:prstTxWarp>
          </a:bodyPr>
          <a:lstStyle>
            <a:lvl1pPr>
              <a:defRPr lang="en-US" smtClean="0"/>
            </a:lvl1pPr>
          </a:lstStyle>
          <a:p>
            <a:fld id="{90D5EC4B-24DC-495A-8D58-FF90D518722D}"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alf Content, Photo Left">
    <p:spTree>
      <p:nvGrpSpPr>
        <p:cNvPr id="1" name=""/>
        <p:cNvGrpSpPr/>
        <p:nvPr/>
      </p:nvGrpSpPr>
      <p:grpSpPr>
        <a:xfrm>
          <a:off x="0" y="0"/>
          <a:ext cx="0" cy="0"/>
          <a:chOff x="0" y="0"/>
          <a:chExt cx="0" cy="0"/>
        </a:xfrm>
      </p:grpSpPr>
      <p:sp>
        <p:nvSpPr>
          <p:cNvPr id="8" name="Title Placeholder 43"/>
          <p:cNvSpPr>
            <a:spLocks noGrp="1"/>
          </p:cNvSpPr>
          <p:nvPr>
            <p:ph type="title"/>
          </p:nvPr>
        </p:nvSpPr>
        <p:spPr>
          <a:xfrm>
            <a:off x="4891323" y="258283"/>
            <a:ext cx="3960062" cy="831682"/>
          </a:xfrm>
          <a:prstGeom prst="rect">
            <a:avLst/>
          </a:prstGeom>
        </p:spPr>
        <p:txBody>
          <a:bodyPr rtlCol="0" anchor="t">
            <a:normAutofit/>
          </a:bodyPr>
          <a:lstStyle/>
          <a:p>
            <a:r>
              <a:rPr lang="en-US" dirty="0"/>
              <a:t>Click to edit Master title style</a:t>
            </a:r>
          </a:p>
        </p:txBody>
      </p:sp>
      <p:sp>
        <p:nvSpPr>
          <p:cNvPr id="14" name="Text Placeholder 13"/>
          <p:cNvSpPr>
            <a:spLocks noGrp="1"/>
          </p:cNvSpPr>
          <p:nvPr>
            <p:ph type="body" sz="quarter" idx="11"/>
          </p:nvPr>
        </p:nvSpPr>
        <p:spPr>
          <a:xfrm>
            <a:off x="4912250" y="1241990"/>
            <a:ext cx="3932611" cy="4935526"/>
          </a:xfrm>
          <a:prstGeom prst="rect">
            <a:avLst/>
          </a:prstGeom>
        </p:spPr>
        <p:txBody>
          <a:bodyPr/>
          <a:lstStyle>
            <a:lvl1pPr>
              <a:spcBef>
                <a:spcPts val="1800"/>
              </a:spcBef>
              <a:defRPr sz="2600"/>
            </a:lvl1pPr>
            <a:lvl2pPr>
              <a:spcBef>
                <a:spcPts val="600"/>
              </a:spcBef>
              <a:defRPr sz="2400"/>
            </a:lvl2pPr>
            <a:lvl3pPr>
              <a:spcBef>
                <a:spcPts val="600"/>
              </a:spcBef>
              <a:defRPr sz="22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4"/>
          <p:cNvSpPr>
            <a:spLocks noGrp="1"/>
          </p:cNvSpPr>
          <p:nvPr userDrawn="1">
            <p:ph type="sldNum" sz="quarter" idx="12"/>
          </p:nvPr>
        </p:nvSpPr>
        <p:spPr>
          <a:noFill/>
          <a:ln w="9525">
            <a:noFill/>
            <a:miter lim="800000"/>
            <a:headEnd/>
            <a:tailEnd/>
          </a:ln>
          <a:effectLst/>
        </p:spPr>
        <p:txBody>
          <a:bodyPr vert="horz" wrap="square" lIns="0" tIns="0" rIns="0" bIns="0" numCol="1" anchor="b" anchorCtr="0" compatLnSpc="1">
            <a:prstTxWarp prst="textNoShape">
              <a:avLst/>
            </a:prstTxWarp>
          </a:bodyPr>
          <a:lstStyle>
            <a:lvl1pPr>
              <a:defRPr lang="en-US" smtClean="0"/>
            </a:lvl1pPr>
          </a:lstStyle>
          <a:p>
            <a:fld id="{90D5EC4B-24DC-495A-8D58-FF90D518722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rportate Title Ver Band">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4333875" cy="6858000"/>
          </a:xfrm>
          <a:prstGeom prst="rect">
            <a:avLst/>
          </a:prstGeom>
          <a:noFill/>
          <a:extLst>
            <a:ext uri="{909E8E84-426E-40DD-AFC4-6F175D3DCCD1}">
              <a14:hiddenFill xmlns:a14="http://schemas.microsoft.com/office/drawing/2010/main">
                <a:solidFill>
                  <a:srgbClr val="FFFFFF"/>
                </a:solidFill>
              </a14:hiddenFill>
            </a:ext>
          </a:extLst>
        </p:spPr>
      </p:pic>
      <p:sp>
        <p:nvSpPr>
          <p:cNvPr id="42" name="Title 41"/>
          <p:cNvSpPr>
            <a:spLocks noGrp="1"/>
          </p:cNvSpPr>
          <p:nvPr>
            <p:ph type="title"/>
          </p:nvPr>
        </p:nvSpPr>
        <p:spPr>
          <a:xfrm>
            <a:off x="4288970" y="729348"/>
            <a:ext cx="4474030" cy="920558"/>
          </a:xfrm>
          <a:prstGeom prst="rect">
            <a:avLst/>
          </a:prstGeom>
        </p:spPr>
        <p:txBody>
          <a:bodyPr anchor="b">
            <a:noAutofit/>
          </a:bodyPr>
          <a:lstStyle>
            <a:lvl1pPr>
              <a:defRPr sz="2800"/>
            </a:lvl1pPr>
          </a:lstStyle>
          <a:p>
            <a:r>
              <a:rPr lang="en-US" dirty="0"/>
              <a:t>Click to edit Master title style</a:t>
            </a:r>
          </a:p>
        </p:txBody>
      </p:sp>
      <p:sp>
        <p:nvSpPr>
          <p:cNvPr id="53" name="Rectangle 4"/>
          <p:cNvSpPr>
            <a:spLocks noGrp="1" noChangeArrowheads="1"/>
          </p:cNvSpPr>
          <p:nvPr>
            <p:ph type="subTitle" idx="1"/>
          </p:nvPr>
        </p:nvSpPr>
        <p:spPr>
          <a:xfrm>
            <a:off x="4288970" y="1681245"/>
            <a:ext cx="3877974" cy="428625"/>
          </a:xfrm>
          <a:prstGeom prst="rect">
            <a:avLst/>
          </a:prstGeom>
        </p:spPr>
        <p:txBody>
          <a:bodyPr>
            <a:noAutofit/>
          </a:bodyPr>
          <a:lstStyle>
            <a:lvl1pPr marL="0" indent="0" algn="l">
              <a:lnSpc>
                <a:spcPct val="85000"/>
              </a:lnSpc>
              <a:spcBef>
                <a:spcPct val="0"/>
              </a:spcBef>
              <a:buFont typeface="Wingdings" pitchFamily="2" charset="2"/>
              <a:buNone/>
              <a:defRPr sz="2000"/>
            </a:lvl1pPr>
          </a:lstStyle>
          <a:p>
            <a:r>
              <a:rPr lang="en-US" dirty="0"/>
              <a:t>Click to edit Master subtitle style</a:t>
            </a:r>
          </a:p>
        </p:txBody>
      </p:sp>
      <p:pic>
        <p:nvPicPr>
          <p:cNvPr id="1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55752" y="6074507"/>
            <a:ext cx="2591320" cy="371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alf Content, Photo Top">
    <p:spTree>
      <p:nvGrpSpPr>
        <p:cNvPr id="1" name=""/>
        <p:cNvGrpSpPr/>
        <p:nvPr/>
      </p:nvGrpSpPr>
      <p:grpSpPr>
        <a:xfrm>
          <a:off x="0" y="0"/>
          <a:ext cx="0" cy="0"/>
          <a:chOff x="0" y="0"/>
          <a:chExt cx="0" cy="0"/>
        </a:xfrm>
      </p:grpSpPr>
      <p:sp>
        <p:nvSpPr>
          <p:cNvPr id="8" name="Title Placeholder 43"/>
          <p:cNvSpPr>
            <a:spLocks noGrp="1"/>
          </p:cNvSpPr>
          <p:nvPr>
            <p:ph type="title"/>
          </p:nvPr>
        </p:nvSpPr>
        <p:spPr>
          <a:xfrm>
            <a:off x="457200" y="4149969"/>
            <a:ext cx="2764302" cy="1740468"/>
          </a:xfrm>
          <a:prstGeom prst="rect">
            <a:avLst/>
          </a:prstGeom>
        </p:spPr>
        <p:txBody>
          <a:bodyPr rtlCol="0" anchor="t">
            <a:normAutofit/>
          </a:bodyPr>
          <a:lstStyle/>
          <a:p>
            <a:r>
              <a:rPr lang="en-US" dirty="0"/>
              <a:t>Click to edit Master title style</a:t>
            </a:r>
          </a:p>
        </p:txBody>
      </p:sp>
      <p:sp>
        <p:nvSpPr>
          <p:cNvPr id="14" name="Text Placeholder 13"/>
          <p:cNvSpPr>
            <a:spLocks noGrp="1"/>
          </p:cNvSpPr>
          <p:nvPr>
            <p:ph type="body" sz="quarter" idx="11"/>
          </p:nvPr>
        </p:nvSpPr>
        <p:spPr>
          <a:xfrm>
            <a:off x="3418448" y="4149969"/>
            <a:ext cx="5293751" cy="2195543"/>
          </a:xfrm>
          <a:prstGeom prst="rect">
            <a:avLst/>
          </a:prstGeom>
        </p:spPr>
        <p:txBody>
          <a:bodyPr/>
          <a:lstStyle>
            <a:lvl1pPr>
              <a:spcBef>
                <a:spcPts val="1800"/>
              </a:spcBef>
              <a:defRPr sz="2600"/>
            </a:lvl1pPr>
            <a:lvl2pPr>
              <a:spcBef>
                <a:spcPts val="600"/>
              </a:spcBef>
              <a:defRPr sz="2400"/>
            </a:lvl2pPr>
            <a:lvl3pPr>
              <a:spcBef>
                <a:spcPts val="600"/>
              </a:spcBef>
              <a:defRPr sz="22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lide Number Placeholder 44"/>
          <p:cNvSpPr>
            <a:spLocks noGrp="1"/>
          </p:cNvSpPr>
          <p:nvPr userDrawn="1">
            <p:ph type="sldNum" sz="quarter" idx="12"/>
          </p:nvPr>
        </p:nvSpPr>
        <p:spPr>
          <a:noFill/>
          <a:ln w="9525">
            <a:noFill/>
            <a:miter lim="800000"/>
            <a:headEnd/>
            <a:tailEnd/>
          </a:ln>
          <a:effectLst/>
        </p:spPr>
        <p:txBody>
          <a:bodyPr vert="horz" wrap="square" lIns="0" tIns="0" rIns="0" bIns="0" numCol="1" anchor="b" anchorCtr="0" compatLnSpc="1">
            <a:prstTxWarp prst="textNoShape">
              <a:avLst/>
            </a:prstTxWarp>
          </a:bodyPr>
          <a:lstStyle>
            <a:lvl1pPr>
              <a:defRPr lang="en-US" smtClean="0"/>
            </a:lvl1pPr>
          </a:lstStyle>
          <a:p>
            <a:fld id="{7400800F-6717-4201-B242-8F4B6267124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rporate Agenda 2">
    <p:spTree>
      <p:nvGrpSpPr>
        <p:cNvPr id="1" name=""/>
        <p:cNvGrpSpPr/>
        <p:nvPr/>
      </p:nvGrpSpPr>
      <p:grpSpPr>
        <a:xfrm>
          <a:off x="0" y="0"/>
          <a:ext cx="0" cy="0"/>
          <a:chOff x="0" y="0"/>
          <a:chExt cx="0" cy="0"/>
        </a:xfrm>
      </p:grpSpPr>
      <p:sp>
        <p:nvSpPr>
          <p:cNvPr id="6" name="Title 5"/>
          <p:cNvSpPr>
            <a:spLocks noGrp="1"/>
          </p:cNvSpPr>
          <p:nvPr>
            <p:ph type="title"/>
          </p:nvPr>
        </p:nvSpPr>
        <p:spPr>
          <a:xfrm>
            <a:off x="914400" y="920191"/>
            <a:ext cx="2062686" cy="2918162"/>
          </a:xfrm>
        </p:spPr>
        <p:txBody>
          <a:bodyPr anchor="t" anchorCtr="0"/>
          <a:lstStyle>
            <a:lvl1pPr algn="r">
              <a:defRPr sz="2800">
                <a:solidFill>
                  <a:schemeClr val="tx2">
                    <a:lumMod val="75000"/>
                  </a:schemeClr>
                </a:solidFill>
              </a:defRPr>
            </a:lvl1pPr>
          </a:lstStyle>
          <a:p>
            <a:r>
              <a:rPr lang="en-US" dirty="0"/>
              <a:t>Click to edit Master title style</a:t>
            </a:r>
          </a:p>
        </p:txBody>
      </p:sp>
      <p:sp>
        <p:nvSpPr>
          <p:cNvPr id="4" name="Slide Number Placeholder 44"/>
          <p:cNvSpPr>
            <a:spLocks noGrp="1"/>
          </p:cNvSpPr>
          <p:nvPr>
            <p:ph type="sldNum" sz="quarter" idx="4"/>
          </p:nvPr>
        </p:nvSpPr>
        <p:spPr>
          <a:xfrm>
            <a:off x="34925" y="6453188"/>
            <a:ext cx="482600" cy="23336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a:defRPr kumimoji="0" lang="en-US" sz="1000" b="0" i="0" u="none" strike="noStrike" kern="1200" cap="none" spc="0" normalizeH="0" baseline="0" noProof="0">
                <a:ln>
                  <a:noFill/>
                </a:ln>
                <a:solidFill>
                  <a:srgbClr val="A3A3A3"/>
                </a:solidFill>
                <a:effectLst/>
                <a:uLnTx/>
                <a:uFillTx/>
                <a:latin typeface="Arial" pitchFamily="34" charset="0"/>
                <a:ea typeface="+mn-ea"/>
                <a:cs typeface="+mn-cs"/>
              </a:defRPr>
            </a:lvl1pPr>
          </a:lstStyle>
          <a:p>
            <a:pPr>
              <a:defRPr/>
            </a:pPr>
            <a:fld id="{E69C68D7-4E82-4AD4-B701-D735FC9E44EC}" type="slidenum">
              <a:rPr lang="en-US" smtClean="0"/>
              <a:pPr>
                <a:defRPr/>
              </a:pPr>
              <a:t>‹#›</a:t>
            </a:fld>
            <a:endParaRPr lang="en-US"/>
          </a:p>
        </p:txBody>
      </p:sp>
    </p:spTree>
    <p:extLst>
      <p:ext uri="{BB962C8B-B14F-4D97-AF65-F5344CB8AC3E}">
        <p14:creationId xmlns:p14="http://schemas.microsoft.com/office/powerpoint/2010/main" val="3505295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esearch Title Hoz Band">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2" name="Title 41"/>
          <p:cNvSpPr>
            <a:spLocks noGrp="1"/>
          </p:cNvSpPr>
          <p:nvPr>
            <p:ph type="title"/>
          </p:nvPr>
        </p:nvSpPr>
        <p:spPr>
          <a:xfrm>
            <a:off x="1426029" y="2976086"/>
            <a:ext cx="6335486" cy="920558"/>
          </a:xfrm>
          <a:prstGeom prst="rect">
            <a:avLst/>
          </a:prstGeom>
        </p:spPr>
        <p:txBody>
          <a:bodyPr anchor="b">
            <a:noAutofit/>
          </a:bodyPr>
          <a:lstStyle>
            <a:lvl1pPr algn="ctr">
              <a:defRPr sz="2800">
                <a:solidFill>
                  <a:schemeClr val="accent1"/>
                </a:solidFill>
              </a:defRPr>
            </a:lvl1pPr>
          </a:lstStyle>
          <a:p>
            <a:r>
              <a:rPr lang="en-US" dirty="0"/>
              <a:t>Click to edit Master title style</a:t>
            </a:r>
          </a:p>
        </p:txBody>
      </p:sp>
      <p:sp>
        <p:nvSpPr>
          <p:cNvPr id="53" name="Rectangle 4"/>
          <p:cNvSpPr>
            <a:spLocks noGrp="1" noChangeArrowheads="1"/>
          </p:cNvSpPr>
          <p:nvPr>
            <p:ph type="subTitle" idx="1"/>
          </p:nvPr>
        </p:nvSpPr>
        <p:spPr>
          <a:xfrm>
            <a:off x="2654785" y="3909176"/>
            <a:ext cx="3877974" cy="428625"/>
          </a:xfrm>
          <a:prstGeom prst="rect">
            <a:avLst/>
          </a:prstGeom>
        </p:spPr>
        <p:txBody>
          <a:bodyPr>
            <a:noAutofit/>
          </a:bodyPr>
          <a:lstStyle>
            <a:lvl1pPr marL="0" indent="0" algn="ctr">
              <a:lnSpc>
                <a:spcPct val="85000"/>
              </a:lnSpc>
              <a:spcBef>
                <a:spcPct val="0"/>
              </a:spcBef>
              <a:buFont typeface="Wingdings" pitchFamily="2" charset="2"/>
              <a:buNone/>
              <a:defRPr sz="2000"/>
            </a:lvl1pPr>
          </a:lstStyle>
          <a:p>
            <a:r>
              <a:rPr lang="en-US" dirty="0"/>
              <a:t>Click to edit Master subtitle style</a:t>
            </a:r>
          </a:p>
        </p:txBody>
      </p:sp>
      <p:pic>
        <p:nvPicPr>
          <p:cNvPr id="10"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76340" y="6074507"/>
            <a:ext cx="2591320" cy="371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8929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Research Title Ver Band">
    <p:spTree>
      <p:nvGrpSpPr>
        <p:cNvPr id="1" name=""/>
        <p:cNvGrpSpPr/>
        <p:nvPr/>
      </p:nvGrpSpPr>
      <p:grpSpPr>
        <a:xfrm>
          <a:off x="0" y="0"/>
          <a:ext cx="0" cy="0"/>
          <a:chOff x="0" y="0"/>
          <a:chExt cx="0" cy="0"/>
        </a:xfrm>
      </p:grpSpPr>
      <p:pic>
        <p:nvPicPr>
          <p:cNvPr id="2050" name="Picture 2" descr="C:\Users\Jason\Documents\Work\Client_File_Backups\OSUMC\2013 Rebrand Templates\06-10-2013 Rebrand Templates\ResearchTitleVert_WS.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4250531" cy="6858000"/>
          </a:xfrm>
          <a:prstGeom prst="rect">
            <a:avLst/>
          </a:prstGeom>
          <a:noFill/>
          <a:extLst>
            <a:ext uri="{909E8E84-426E-40DD-AFC4-6F175D3DCCD1}">
              <a14:hiddenFill xmlns:a14="http://schemas.microsoft.com/office/drawing/2010/main">
                <a:solidFill>
                  <a:srgbClr val="FFFFFF"/>
                </a:solidFill>
              </a14:hiddenFill>
            </a:ext>
          </a:extLst>
        </p:spPr>
      </p:pic>
      <p:sp>
        <p:nvSpPr>
          <p:cNvPr id="42" name="Title 41"/>
          <p:cNvSpPr>
            <a:spLocks noGrp="1"/>
          </p:cNvSpPr>
          <p:nvPr>
            <p:ph type="title"/>
          </p:nvPr>
        </p:nvSpPr>
        <p:spPr>
          <a:xfrm>
            <a:off x="4288970" y="729348"/>
            <a:ext cx="4474030" cy="920558"/>
          </a:xfrm>
          <a:prstGeom prst="rect">
            <a:avLst/>
          </a:prstGeom>
        </p:spPr>
        <p:txBody>
          <a:bodyPr anchor="b">
            <a:noAutofit/>
          </a:bodyPr>
          <a:lstStyle>
            <a:lvl1pPr>
              <a:defRPr sz="2800"/>
            </a:lvl1pPr>
          </a:lstStyle>
          <a:p>
            <a:r>
              <a:rPr lang="en-US" dirty="0"/>
              <a:t>Click to edit Master title style</a:t>
            </a:r>
          </a:p>
        </p:txBody>
      </p:sp>
      <p:sp>
        <p:nvSpPr>
          <p:cNvPr id="53" name="Rectangle 4"/>
          <p:cNvSpPr>
            <a:spLocks noGrp="1" noChangeArrowheads="1"/>
          </p:cNvSpPr>
          <p:nvPr>
            <p:ph type="subTitle" idx="1"/>
          </p:nvPr>
        </p:nvSpPr>
        <p:spPr>
          <a:xfrm>
            <a:off x="4288970" y="1681245"/>
            <a:ext cx="3877974" cy="428625"/>
          </a:xfrm>
          <a:prstGeom prst="rect">
            <a:avLst/>
          </a:prstGeom>
        </p:spPr>
        <p:txBody>
          <a:bodyPr>
            <a:noAutofit/>
          </a:bodyPr>
          <a:lstStyle>
            <a:lvl1pPr marL="0" indent="0" algn="l">
              <a:lnSpc>
                <a:spcPct val="85000"/>
              </a:lnSpc>
              <a:spcBef>
                <a:spcPct val="0"/>
              </a:spcBef>
              <a:buFont typeface="Wingdings" pitchFamily="2" charset="2"/>
              <a:buNone/>
              <a:defRPr sz="2000"/>
            </a:lvl1pPr>
          </a:lstStyle>
          <a:p>
            <a:r>
              <a:rPr lang="en-US" dirty="0"/>
              <a:t>Click to edit Master subtitle style</a:t>
            </a:r>
          </a:p>
        </p:txBody>
      </p:sp>
      <p:sp>
        <p:nvSpPr>
          <p:cNvPr id="2" name="Rectangle 1"/>
          <p:cNvSpPr/>
          <p:nvPr userDrawn="1"/>
        </p:nvSpPr>
        <p:spPr bwMode="white">
          <a:xfrm>
            <a:off x="5922335" y="5879805"/>
            <a:ext cx="2838893" cy="733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55752" y="6074507"/>
            <a:ext cx="2591320" cy="371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5950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8" name="Title Placeholder 43"/>
          <p:cNvSpPr>
            <a:spLocks noGrp="1"/>
          </p:cNvSpPr>
          <p:nvPr>
            <p:ph type="title"/>
          </p:nvPr>
        </p:nvSpPr>
        <p:spPr>
          <a:xfrm>
            <a:off x="457200" y="240134"/>
            <a:ext cx="8229600" cy="792162"/>
          </a:xfrm>
          <a:prstGeom prst="rect">
            <a:avLst/>
          </a:prstGeom>
        </p:spPr>
        <p:txBody>
          <a:bodyPr rtlCol="0">
            <a:noAutofit/>
          </a:bodyPr>
          <a:lstStyle/>
          <a:p>
            <a:r>
              <a:rPr lang="en-US" dirty="0"/>
              <a:t>Click to edit Master title style</a:t>
            </a:r>
          </a:p>
        </p:txBody>
      </p:sp>
      <p:sp>
        <p:nvSpPr>
          <p:cNvPr id="14" name="Text Placeholder 13"/>
          <p:cNvSpPr>
            <a:spLocks noGrp="1"/>
          </p:cNvSpPr>
          <p:nvPr>
            <p:ph type="body" sz="quarter" idx="11"/>
          </p:nvPr>
        </p:nvSpPr>
        <p:spPr>
          <a:xfrm>
            <a:off x="457200" y="1250950"/>
            <a:ext cx="8255000" cy="4330700"/>
          </a:xfrm>
          <a:prstGeom prst="rect">
            <a:avLst/>
          </a:prstGeom>
        </p:spPr>
        <p:txBody>
          <a:bodyPr>
            <a:noAutofit/>
          </a:bodyPr>
          <a:lstStyle>
            <a:lvl1pPr>
              <a:defRPr sz="2600"/>
            </a:lvl1pPr>
            <a:lvl2pPr>
              <a:spcBef>
                <a:spcPts val="600"/>
              </a:spcBef>
              <a:defRPr sz="2400"/>
            </a:lvl2pPr>
            <a:lvl3pPr>
              <a:spcBef>
                <a:spcPts val="600"/>
              </a:spcBef>
              <a:defRPr sz="22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44"/>
          <p:cNvSpPr>
            <a:spLocks noGrp="1"/>
          </p:cNvSpPr>
          <p:nvPr>
            <p:ph type="sldNum" sz="quarter" idx="12"/>
          </p:nvPr>
        </p:nvSpPr>
        <p:spPr>
          <a:noFill/>
          <a:ln w="9525">
            <a:noFill/>
            <a:miter lim="800000"/>
            <a:headEnd/>
            <a:tailEnd/>
          </a:ln>
          <a:effectLst/>
        </p:spPr>
        <p:txBody>
          <a:bodyPr vert="horz" wrap="square" lIns="0" tIns="0" rIns="0" bIns="0" numCol="1" anchor="b" anchorCtr="0" compatLnSpc="1">
            <a:prstTxWarp prst="textNoShape">
              <a:avLst/>
            </a:prstTxWarp>
          </a:bodyPr>
          <a:lstStyle>
            <a:lvl1pPr>
              <a:defRPr lang="en-US" smtClean="0"/>
            </a:lvl1pPr>
          </a:lstStyle>
          <a:p>
            <a:fld id="{F44216FD-6AB8-4CAA-AE87-D3440EC6B7F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Content - No Logo">
    <p:spTree>
      <p:nvGrpSpPr>
        <p:cNvPr id="1" name=""/>
        <p:cNvGrpSpPr/>
        <p:nvPr/>
      </p:nvGrpSpPr>
      <p:grpSpPr>
        <a:xfrm>
          <a:off x="0" y="0"/>
          <a:ext cx="0" cy="0"/>
          <a:chOff x="0" y="0"/>
          <a:chExt cx="0" cy="0"/>
        </a:xfrm>
      </p:grpSpPr>
      <p:sp>
        <p:nvSpPr>
          <p:cNvPr id="8" name="Title Placeholder 43"/>
          <p:cNvSpPr>
            <a:spLocks noGrp="1"/>
          </p:cNvSpPr>
          <p:nvPr>
            <p:ph type="title"/>
          </p:nvPr>
        </p:nvSpPr>
        <p:spPr>
          <a:xfrm>
            <a:off x="457200" y="240134"/>
            <a:ext cx="8229600" cy="792162"/>
          </a:xfrm>
          <a:prstGeom prst="rect">
            <a:avLst/>
          </a:prstGeom>
        </p:spPr>
        <p:txBody>
          <a:bodyPr rtlCol="0">
            <a:noAutofit/>
          </a:bodyPr>
          <a:lstStyle/>
          <a:p>
            <a:r>
              <a:rPr lang="en-US" dirty="0"/>
              <a:t>Click to edit Master title style</a:t>
            </a:r>
          </a:p>
        </p:txBody>
      </p:sp>
      <p:sp>
        <p:nvSpPr>
          <p:cNvPr id="14" name="Text Placeholder 13"/>
          <p:cNvSpPr>
            <a:spLocks noGrp="1"/>
          </p:cNvSpPr>
          <p:nvPr>
            <p:ph type="body" sz="quarter" idx="11"/>
          </p:nvPr>
        </p:nvSpPr>
        <p:spPr>
          <a:xfrm>
            <a:off x="457200" y="1250950"/>
            <a:ext cx="8255000" cy="4330700"/>
          </a:xfrm>
          <a:prstGeom prst="rect">
            <a:avLst/>
          </a:prstGeom>
        </p:spPr>
        <p:txBody>
          <a:bodyPr>
            <a:noAutofit/>
          </a:bodyPr>
          <a:lstStyle>
            <a:lvl1pPr>
              <a:defRPr sz="2600"/>
            </a:lvl1pPr>
            <a:lvl2pPr>
              <a:spcBef>
                <a:spcPts val="600"/>
              </a:spcBef>
              <a:defRPr sz="2400"/>
            </a:lvl2pPr>
            <a:lvl3pPr>
              <a:spcBef>
                <a:spcPts val="600"/>
              </a:spcBef>
              <a:defRPr sz="22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44"/>
          <p:cNvSpPr>
            <a:spLocks noGrp="1"/>
          </p:cNvSpPr>
          <p:nvPr>
            <p:ph type="sldNum" sz="quarter" idx="12"/>
          </p:nvPr>
        </p:nvSpPr>
        <p:spPr>
          <a:noFill/>
          <a:ln w="9525">
            <a:noFill/>
            <a:miter lim="800000"/>
            <a:headEnd/>
            <a:tailEnd/>
          </a:ln>
          <a:effectLst/>
        </p:spPr>
        <p:txBody>
          <a:bodyPr vert="horz" wrap="square" lIns="0" tIns="0" rIns="0" bIns="0" numCol="1" anchor="b" anchorCtr="0" compatLnSpc="1">
            <a:prstTxWarp prst="textNoShape">
              <a:avLst/>
            </a:prstTxWarp>
          </a:bodyPr>
          <a:lstStyle>
            <a:lvl1pPr>
              <a:defRPr lang="en-US" smtClean="0"/>
            </a:lvl1pPr>
          </a:lstStyle>
          <a:p>
            <a:fld id="{F44216FD-6AB8-4CAA-AE87-D3440EC6B7F7}" type="slidenum">
              <a:rPr lang="en-US" smtClean="0"/>
              <a:pPr/>
              <a:t>‹#›</a:t>
            </a:fld>
            <a:endParaRPr lang="en-US"/>
          </a:p>
        </p:txBody>
      </p:sp>
      <p:sp>
        <p:nvSpPr>
          <p:cNvPr id="2" name="Rectangle 1"/>
          <p:cNvSpPr/>
          <p:nvPr userDrawn="1"/>
        </p:nvSpPr>
        <p:spPr bwMode="white">
          <a:xfrm>
            <a:off x="6528391" y="6039293"/>
            <a:ext cx="2541181" cy="648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4078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mp; Content - No Leaves">
    <p:spTree>
      <p:nvGrpSpPr>
        <p:cNvPr id="1" name=""/>
        <p:cNvGrpSpPr/>
        <p:nvPr/>
      </p:nvGrpSpPr>
      <p:grpSpPr>
        <a:xfrm>
          <a:off x="0" y="0"/>
          <a:ext cx="0" cy="0"/>
          <a:chOff x="0" y="0"/>
          <a:chExt cx="0" cy="0"/>
        </a:xfrm>
      </p:grpSpPr>
      <p:sp>
        <p:nvSpPr>
          <p:cNvPr id="5" name="Rectangle 7"/>
          <p:cNvSpPr>
            <a:spLocks noChangeArrowheads="1"/>
          </p:cNvSpPr>
          <p:nvPr userDrawn="1"/>
        </p:nvSpPr>
        <p:spPr bwMode="auto">
          <a:xfrm>
            <a:off x="-1588" y="0"/>
            <a:ext cx="9145588" cy="1428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Rectangle 8"/>
          <p:cNvSpPr>
            <a:spLocks noChangeArrowheads="1"/>
          </p:cNvSpPr>
          <p:nvPr userDrawn="1"/>
        </p:nvSpPr>
        <p:spPr bwMode="auto">
          <a:xfrm>
            <a:off x="-1588" y="6716713"/>
            <a:ext cx="9145588" cy="1428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Title Placeholder 43"/>
          <p:cNvSpPr>
            <a:spLocks noGrp="1"/>
          </p:cNvSpPr>
          <p:nvPr>
            <p:ph type="title"/>
          </p:nvPr>
        </p:nvSpPr>
        <p:spPr>
          <a:xfrm>
            <a:off x="457200" y="240134"/>
            <a:ext cx="8229600" cy="792162"/>
          </a:xfrm>
          <a:prstGeom prst="rect">
            <a:avLst/>
          </a:prstGeom>
        </p:spPr>
        <p:txBody>
          <a:bodyPr rtlCol="0">
            <a:noAutofit/>
          </a:bodyPr>
          <a:lstStyle/>
          <a:p>
            <a:r>
              <a:rPr lang="en-US" dirty="0"/>
              <a:t>Click to edit Master title style</a:t>
            </a:r>
          </a:p>
        </p:txBody>
      </p:sp>
      <p:sp>
        <p:nvSpPr>
          <p:cNvPr id="14" name="Text Placeholder 13"/>
          <p:cNvSpPr>
            <a:spLocks noGrp="1"/>
          </p:cNvSpPr>
          <p:nvPr>
            <p:ph type="body" sz="quarter" idx="11"/>
          </p:nvPr>
        </p:nvSpPr>
        <p:spPr>
          <a:xfrm>
            <a:off x="457200" y="1250950"/>
            <a:ext cx="8255000" cy="4330700"/>
          </a:xfrm>
          <a:prstGeom prst="rect">
            <a:avLst/>
          </a:prstGeom>
        </p:spPr>
        <p:txBody>
          <a:bodyPr>
            <a:noAutofit/>
          </a:bodyPr>
          <a:lstStyle>
            <a:lvl1pPr>
              <a:defRPr sz="2600"/>
            </a:lvl1pPr>
            <a:lvl2pPr>
              <a:spcBef>
                <a:spcPts val="600"/>
              </a:spcBef>
              <a:defRPr sz="2400"/>
            </a:lvl2pPr>
            <a:lvl3pPr>
              <a:spcBef>
                <a:spcPts val="600"/>
              </a:spcBef>
              <a:defRPr sz="22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44"/>
          <p:cNvSpPr>
            <a:spLocks noGrp="1"/>
          </p:cNvSpPr>
          <p:nvPr>
            <p:ph type="sldNum" sz="quarter" idx="12"/>
          </p:nvPr>
        </p:nvSpPr>
        <p:spPr>
          <a:noFill/>
          <a:ln w="9525">
            <a:noFill/>
            <a:miter lim="800000"/>
            <a:headEnd/>
            <a:tailEnd/>
          </a:ln>
          <a:effectLst/>
        </p:spPr>
        <p:txBody>
          <a:bodyPr vert="horz" wrap="square" lIns="0" tIns="0" rIns="0" bIns="0" numCol="1" anchor="b" anchorCtr="0" compatLnSpc="1">
            <a:prstTxWarp prst="textNoShape">
              <a:avLst/>
            </a:prstTxWarp>
          </a:bodyPr>
          <a:lstStyle>
            <a:lvl1pPr>
              <a:defRPr lang="en-US" smtClean="0"/>
            </a:lvl1pPr>
          </a:lstStyle>
          <a:p>
            <a:fld id="{F44216FD-6AB8-4CAA-AE87-D3440EC6B7F7}" type="slidenum">
              <a:rPr lang="en-US" smtClean="0"/>
              <a:pPr/>
              <a:t>‹#›</a:t>
            </a:fld>
            <a:endParaRPr lang="en-US"/>
          </a:p>
        </p:txBody>
      </p:sp>
      <p:grpSp>
        <p:nvGrpSpPr>
          <p:cNvPr id="10" name="Group 9"/>
          <p:cNvGrpSpPr>
            <a:grpSpLocks noChangeAspect="1"/>
          </p:cNvGrpSpPr>
          <p:nvPr userDrawn="1"/>
        </p:nvGrpSpPr>
        <p:grpSpPr>
          <a:xfrm>
            <a:off x="6726513" y="6284187"/>
            <a:ext cx="2240825" cy="321860"/>
            <a:chOff x="487363" y="2840038"/>
            <a:chExt cx="8167687" cy="1173162"/>
          </a:xfrm>
        </p:grpSpPr>
        <p:sp>
          <p:nvSpPr>
            <p:cNvPr id="11" name="AutoShape 4"/>
            <p:cNvSpPr>
              <a:spLocks noChangeAspect="1" noChangeArrowheads="1" noTextEdit="1"/>
            </p:cNvSpPr>
            <p:nvPr userDrawn="1"/>
          </p:nvSpPr>
          <p:spPr bwMode="auto">
            <a:xfrm>
              <a:off x="487363" y="2843213"/>
              <a:ext cx="816768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
            <p:cNvSpPr>
              <a:spLocks noEditPoints="1"/>
            </p:cNvSpPr>
            <p:nvPr userDrawn="1"/>
          </p:nvSpPr>
          <p:spPr bwMode="auto">
            <a:xfrm>
              <a:off x="531813" y="2892425"/>
              <a:ext cx="803275" cy="1068387"/>
            </a:xfrm>
            <a:custGeom>
              <a:avLst/>
              <a:gdLst>
                <a:gd name="T0" fmla="*/ 126 w 506"/>
                <a:gd name="T1" fmla="*/ 172 h 673"/>
                <a:gd name="T2" fmla="*/ 175 w 506"/>
                <a:gd name="T3" fmla="*/ 125 h 673"/>
                <a:gd name="T4" fmla="*/ 333 w 506"/>
                <a:gd name="T5" fmla="*/ 125 h 673"/>
                <a:gd name="T6" fmla="*/ 383 w 506"/>
                <a:gd name="T7" fmla="*/ 172 h 673"/>
                <a:gd name="T8" fmla="*/ 383 w 506"/>
                <a:gd name="T9" fmla="*/ 500 h 673"/>
                <a:gd name="T10" fmla="*/ 333 w 506"/>
                <a:gd name="T11" fmla="*/ 548 h 673"/>
                <a:gd name="T12" fmla="*/ 175 w 506"/>
                <a:gd name="T13" fmla="*/ 548 h 673"/>
                <a:gd name="T14" fmla="*/ 126 w 506"/>
                <a:gd name="T15" fmla="*/ 500 h 673"/>
                <a:gd name="T16" fmla="*/ 126 w 506"/>
                <a:gd name="T17" fmla="*/ 172 h 673"/>
                <a:gd name="T18" fmla="*/ 126 w 506"/>
                <a:gd name="T19" fmla="*/ 172 h 673"/>
                <a:gd name="T20" fmla="*/ 506 w 506"/>
                <a:gd name="T21" fmla="*/ 120 h 673"/>
                <a:gd name="T22" fmla="*/ 385 w 506"/>
                <a:gd name="T23" fmla="*/ 0 h 673"/>
                <a:gd name="T24" fmla="*/ 123 w 506"/>
                <a:gd name="T25" fmla="*/ 0 h 673"/>
                <a:gd name="T26" fmla="*/ 0 w 506"/>
                <a:gd name="T27" fmla="*/ 120 h 673"/>
                <a:gd name="T28" fmla="*/ 0 w 506"/>
                <a:gd name="T29" fmla="*/ 552 h 673"/>
                <a:gd name="T30" fmla="*/ 123 w 506"/>
                <a:gd name="T31" fmla="*/ 673 h 673"/>
                <a:gd name="T32" fmla="*/ 385 w 506"/>
                <a:gd name="T33" fmla="*/ 673 h 673"/>
                <a:gd name="T34" fmla="*/ 506 w 506"/>
                <a:gd name="T35" fmla="*/ 552 h 673"/>
                <a:gd name="T36" fmla="*/ 506 w 506"/>
                <a:gd name="T37" fmla="*/ 120 h 673"/>
                <a:gd name="T38" fmla="*/ 506 w 506"/>
                <a:gd name="T39" fmla="*/ 12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6" h="673">
                  <a:moveTo>
                    <a:pt x="126" y="172"/>
                  </a:moveTo>
                  <a:lnTo>
                    <a:pt x="175" y="125"/>
                  </a:lnTo>
                  <a:lnTo>
                    <a:pt x="333" y="125"/>
                  </a:lnTo>
                  <a:lnTo>
                    <a:pt x="383" y="172"/>
                  </a:lnTo>
                  <a:lnTo>
                    <a:pt x="383" y="500"/>
                  </a:lnTo>
                  <a:lnTo>
                    <a:pt x="333" y="548"/>
                  </a:lnTo>
                  <a:lnTo>
                    <a:pt x="175" y="548"/>
                  </a:lnTo>
                  <a:lnTo>
                    <a:pt x="126" y="500"/>
                  </a:lnTo>
                  <a:lnTo>
                    <a:pt x="126" y="172"/>
                  </a:lnTo>
                  <a:lnTo>
                    <a:pt x="126" y="172"/>
                  </a:lnTo>
                  <a:close/>
                  <a:moveTo>
                    <a:pt x="506" y="120"/>
                  </a:moveTo>
                  <a:lnTo>
                    <a:pt x="385" y="0"/>
                  </a:lnTo>
                  <a:lnTo>
                    <a:pt x="123" y="0"/>
                  </a:lnTo>
                  <a:lnTo>
                    <a:pt x="0" y="120"/>
                  </a:lnTo>
                  <a:lnTo>
                    <a:pt x="0" y="552"/>
                  </a:lnTo>
                  <a:lnTo>
                    <a:pt x="123" y="673"/>
                  </a:lnTo>
                  <a:lnTo>
                    <a:pt x="385" y="673"/>
                  </a:lnTo>
                  <a:lnTo>
                    <a:pt x="506" y="552"/>
                  </a:lnTo>
                  <a:lnTo>
                    <a:pt x="506" y="120"/>
                  </a:lnTo>
                  <a:lnTo>
                    <a:pt x="506" y="120"/>
                  </a:lnTo>
                  <a:close/>
                </a:path>
              </a:pathLst>
            </a:custGeom>
            <a:solidFill>
              <a:srgbClr val="BB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7"/>
            <p:cNvSpPr>
              <a:spLocks noEditPoints="1"/>
            </p:cNvSpPr>
            <p:nvPr userDrawn="1"/>
          </p:nvSpPr>
          <p:spPr bwMode="auto">
            <a:xfrm>
              <a:off x="487363" y="2840038"/>
              <a:ext cx="8167687" cy="1169989"/>
            </a:xfrm>
            <a:custGeom>
              <a:avLst/>
              <a:gdLst>
                <a:gd name="T0" fmla="*/ 397 w 2178"/>
                <a:gd name="T1" fmla="*/ 289 h 312"/>
                <a:gd name="T2" fmla="*/ 430 w 2178"/>
                <a:gd name="T3" fmla="*/ 253 h 312"/>
                <a:gd name="T4" fmla="*/ 493 w 2178"/>
                <a:gd name="T5" fmla="*/ 256 h 312"/>
                <a:gd name="T6" fmla="*/ 535 w 2178"/>
                <a:gd name="T7" fmla="*/ 289 h 312"/>
                <a:gd name="T8" fmla="*/ 608 w 2178"/>
                <a:gd name="T9" fmla="*/ 282 h 312"/>
                <a:gd name="T10" fmla="*/ 678 w 2178"/>
                <a:gd name="T11" fmla="*/ 225 h 312"/>
                <a:gd name="T12" fmla="*/ 660 w 2178"/>
                <a:gd name="T13" fmla="*/ 232 h 312"/>
                <a:gd name="T14" fmla="*/ 761 w 2178"/>
                <a:gd name="T15" fmla="*/ 289 h 312"/>
                <a:gd name="T16" fmla="*/ 814 w 2178"/>
                <a:gd name="T17" fmla="*/ 282 h 312"/>
                <a:gd name="T18" fmla="*/ 858 w 2178"/>
                <a:gd name="T19" fmla="*/ 225 h 312"/>
                <a:gd name="T20" fmla="*/ 923 w 2178"/>
                <a:gd name="T21" fmla="*/ 289 h 312"/>
                <a:gd name="T22" fmla="*/ 941 w 2178"/>
                <a:gd name="T23" fmla="*/ 257 h 312"/>
                <a:gd name="T24" fmla="*/ 1061 w 2178"/>
                <a:gd name="T25" fmla="*/ 289 h 312"/>
                <a:gd name="T26" fmla="*/ 1103 w 2178"/>
                <a:gd name="T27" fmla="*/ 282 h 312"/>
                <a:gd name="T28" fmla="*/ 1182 w 2178"/>
                <a:gd name="T29" fmla="*/ 277 h 312"/>
                <a:gd name="T30" fmla="*/ 1197 w 2178"/>
                <a:gd name="T31" fmla="*/ 232 h 312"/>
                <a:gd name="T32" fmla="*/ 1287 w 2178"/>
                <a:gd name="T33" fmla="*/ 289 h 312"/>
                <a:gd name="T34" fmla="*/ 1351 w 2178"/>
                <a:gd name="T35" fmla="*/ 225 h 312"/>
                <a:gd name="T36" fmla="*/ 1367 w 2178"/>
                <a:gd name="T37" fmla="*/ 232 h 312"/>
                <a:gd name="T38" fmla="*/ 1433 w 2178"/>
                <a:gd name="T39" fmla="*/ 264 h 312"/>
                <a:gd name="T40" fmla="*/ 59 w 2178"/>
                <a:gd name="T41" fmla="*/ 0 h 312"/>
                <a:gd name="T42" fmla="*/ 61 w 2178"/>
                <a:gd name="T43" fmla="*/ 307 h 312"/>
                <a:gd name="T44" fmla="*/ 150 w 2178"/>
                <a:gd name="T45" fmla="*/ 238 h 312"/>
                <a:gd name="T46" fmla="*/ 147 w 2178"/>
                <a:gd name="T47" fmla="*/ 80 h 312"/>
                <a:gd name="T48" fmla="*/ 1628 w 2178"/>
                <a:gd name="T49" fmla="*/ 46 h 312"/>
                <a:gd name="T50" fmla="*/ 1515 w 2178"/>
                <a:gd name="T51" fmla="*/ 107 h 312"/>
                <a:gd name="T52" fmla="*/ 1518 w 2178"/>
                <a:gd name="T53" fmla="*/ 39 h 312"/>
                <a:gd name="T54" fmla="*/ 1438 w 2178"/>
                <a:gd name="T55" fmla="*/ 117 h 312"/>
                <a:gd name="T56" fmla="*/ 1441 w 2178"/>
                <a:gd name="T57" fmla="*/ 107 h 312"/>
                <a:gd name="T58" fmla="*/ 1713 w 2178"/>
                <a:gd name="T59" fmla="*/ 48 h 312"/>
                <a:gd name="T60" fmla="*/ 1634 w 2178"/>
                <a:gd name="T61" fmla="*/ 46 h 312"/>
                <a:gd name="T62" fmla="*/ 1974 w 2178"/>
                <a:gd name="T63" fmla="*/ 107 h 312"/>
                <a:gd name="T64" fmla="*/ 2066 w 2178"/>
                <a:gd name="T65" fmla="*/ 109 h 312"/>
                <a:gd name="T66" fmla="*/ 2122 w 2178"/>
                <a:gd name="T67" fmla="*/ 82 h 312"/>
                <a:gd name="T68" fmla="*/ 2138 w 2178"/>
                <a:gd name="T69" fmla="*/ 39 h 312"/>
                <a:gd name="T70" fmla="*/ 1953 w 2178"/>
                <a:gd name="T71" fmla="*/ 94 h 312"/>
                <a:gd name="T72" fmla="*/ 1920 w 2178"/>
                <a:gd name="T73" fmla="*/ 107 h 312"/>
                <a:gd name="T74" fmla="*/ 1855 w 2178"/>
                <a:gd name="T75" fmla="*/ 98 h 312"/>
                <a:gd name="T76" fmla="*/ 1819 w 2178"/>
                <a:gd name="T77" fmla="*/ 48 h 312"/>
                <a:gd name="T78" fmla="*/ 1839 w 2178"/>
                <a:gd name="T79" fmla="*/ 73 h 312"/>
                <a:gd name="T80" fmla="*/ 1784 w 2178"/>
                <a:gd name="T81" fmla="*/ 61 h 312"/>
                <a:gd name="T82" fmla="*/ 1741 w 2178"/>
                <a:gd name="T83" fmla="*/ 48 h 312"/>
                <a:gd name="T84" fmla="*/ 1323 w 2178"/>
                <a:gd name="T85" fmla="*/ 80 h 312"/>
                <a:gd name="T86" fmla="*/ 1342 w 2178"/>
                <a:gd name="T87" fmla="*/ 39 h 312"/>
                <a:gd name="T88" fmla="*/ 557 w 2178"/>
                <a:gd name="T89" fmla="*/ 106 h 312"/>
                <a:gd name="T90" fmla="*/ 557 w 2178"/>
                <a:gd name="T91" fmla="*/ 49 h 312"/>
                <a:gd name="T92" fmla="*/ 566 w 2178"/>
                <a:gd name="T93" fmla="*/ 95 h 312"/>
                <a:gd name="T94" fmla="*/ 327 w 2178"/>
                <a:gd name="T95" fmla="*/ 28 h 312"/>
                <a:gd name="T96" fmla="*/ 399 w 2178"/>
                <a:gd name="T97" fmla="*/ 40 h 312"/>
                <a:gd name="T98" fmla="*/ 757 w 2178"/>
                <a:gd name="T99" fmla="*/ 109 h 312"/>
                <a:gd name="T100" fmla="*/ 768 w 2178"/>
                <a:gd name="T101" fmla="*/ 71 h 312"/>
                <a:gd name="T102" fmla="*/ 750 w 2178"/>
                <a:gd name="T103" fmla="*/ 116 h 312"/>
                <a:gd name="T104" fmla="*/ 480 w 2178"/>
                <a:gd name="T105" fmla="*/ 107 h 312"/>
                <a:gd name="T106" fmla="*/ 445 w 2178"/>
                <a:gd name="T107" fmla="*/ 39 h 312"/>
                <a:gd name="T108" fmla="*/ 1226 w 2178"/>
                <a:gd name="T109" fmla="*/ 107 h 312"/>
                <a:gd name="T110" fmla="*/ 1200 w 2178"/>
                <a:gd name="T111" fmla="*/ 39 h 312"/>
                <a:gd name="T112" fmla="*/ 1093 w 2178"/>
                <a:gd name="T113" fmla="*/ 107 h 312"/>
                <a:gd name="T114" fmla="*/ 1147 w 2178"/>
                <a:gd name="T115" fmla="*/ 116 h 312"/>
                <a:gd name="T116" fmla="*/ 1168 w 2178"/>
                <a:gd name="T117" fmla="*/ 39 h 312"/>
                <a:gd name="T118" fmla="*/ 1011 w 2178"/>
                <a:gd name="T119" fmla="*/ 27 h 312"/>
                <a:gd name="T120" fmla="*/ 984 w 2178"/>
                <a:gd name="T121" fmla="*/ 91 h 312"/>
                <a:gd name="T122" fmla="*/ 806 w 2178"/>
                <a:gd name="T123" fmla="*/ 46 h 312"/>
                <a:gd name="T124" fmla="*/ 890 w 2178"/>
                <a:gd name="T125" fmla="*/ 117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78" h="312">
                  <a:moveTo>
                    <a:pt x="393" y="278"/>
                  </a:moveTo>
                  <a:cubicBezTo>
                    <a:pt x="378" y="225"/>
                    <a:pt x="378" y="225"/>
                    <a:pt x="378" y="225"/>
                  </a:cubicBezTo>
                  <a:cubicBezTo>
                    <a:pt x="371" y="225"/>
                    <a:pt x="371" y="225"/>
                    <a:pt x="371" y="225"/>
                  </a:cubicBezTo>
                  <a:cubicBezTo>
                    <a:pt x="357" y="278"/>
                    <a:pt x="357" y="278"/>
                    <a:pt x="357" y="278"/>
                  </a:cubicBezTo>
                  <a:cubicBezTo>
                    <a:pt x="343" y="225"/>
                    <a:pt x="343" y="225"/>
                    <a:pt x="343" y="225"/>
                  </a:cubicBezTo>
                  <a:cubicBezTo>
                    <a:pt x="334" y="225"/>
                    <a:pt x="334" y="225"/>
                    <a:pt x="334" y="225"/>
                  </a:cubicBezTo>
                  <a:cubicBezTo>
                    <a:pt x="352" y="289"/>
                    <a:pt x="352" y="289"/>
                    <a:pt x="352" y="289"/>
                  </a:cubicBezTo>
                  <a:cubicBezTo>
                    <a:pt x="361" y="289"/>
                    <a:pt x="361" y="289"/>
                    <a:pt x="361" y="289"/>
                  </a:cubicBezTo>
                  <a:cubicBezTo>
                    <a:pt x="375" y="237"/>
                    <a:pt x="375" y="237"/>
                    <a:pt x="375" y="237"/>
                  </a:cubicBezTo>
                  <a:cubicBezTo>
                    <a:pt x="389" y="289"/>
                    <a:pt x="389" y="289"/>
                    <a:pt x="389" y="289"/>
                  </a:cubicBezTo>
                  <a:cubicBezTo>
                    <a:pt x="397" y="289"/>
                    <a:pt x="397" y="289"/>
                    <a:pt x="397" y="289"/>
                  </a:cubicBezTo>
                  <a:cubicBezTo>
                    <a:pt x="416" y="225"/>
                    <a:pt x="416" y="225"/>
                    <a:pt x="416" y="225"/>
                  </a:cubicBezTo>
                  <a:cubicBezTo>
                    <a:pt x="407" y="225"/>
                    <a:pt x="407" y="225"/>
                    <a:pt x="407" y="225"/>
                  </a:cubicBezTo>
                  <a:lnTo>
                    <a:pt x="393" y="278"/>
                  </a:lnTo>
                  <a:close/>
                  <a:moveTo>
                    <a:pt x="422" y="289"/>
                  </a:moveTo>
                  <a:cubicBezTo>
                    <a:pt x="464" y="289"/>
                    <a:pt x="464" y="289"/>
                    <a:pt x="464" y="289"/>
                  </a:cubicBezTo>
                  <a:cubicBezTo>
                    <a:pt x="464" y="282"/>
                    <a:pt x="464" y="282"/>
                    <a:pt x="464" y="282"/>
                  </a:cubicBezTo>
                  <a:cubicBezTo>
                    <a:pt x="430" y="282"/>
                    <a:pt x="430" y="282"/>
                    <a:pt x="430" y="282"/>
                  </a:cubicBezTo>
                  <a:cubicBezTo>
                    <a:pt x="430" y="260"/>
                    <a:pt x="430" y="260"/>
                    <a:pt x="430" y="260"/>
                  </a:cubicBezTo>
                  <a:cubicBezTo>
                    <a:pt x="463" y="260"/>
                    <a:pt x="463" y="260"/>
                    <a:pt x="463" y="260"/>
                  </a:cubicBezTo>
                  <a:cubicBezTo>
                    <a:pt x="463" y="253"/>
                    <a:pt x="463" y="253"/>
                    <a:pt x="463" y="253"/>
                  </a:cubicBezTo>
                  <a:cubicBezTo>
                    <a:pt x="430" y="253"/>
                    <a:pt x="430" y="253"/>
                    <a:pt x="430" y="253"/>
                  </a:cubicBezTo>
                  <a:cubicBezTo>
                    <a:pt x="430" y="232"/>
                    <a:pt x="430" y="232"/>
                    <a:pt x="430" y="232"/>
                  </a:cubicBezTo>
                  <a:cubicBezTo>
                    <a:pt x="464" y="232"/>
                    <a:pt x="464" y="232"/>
                    <a:pt x="464" y="232"/>
                  </a:cubicBezTo>
                  <a:cubicBezTo>
                    <a:pt x="464" y="225"/>
                    <a:pt x="464" y="225"/>
                    <a:pt x="464" y="225"/>
                  </a:cubicBezTo>
                  <a:cubicBezTo>
                    <a:pt x="422" y="225"/>
                    <a:pt x="422" y="225"/>
                    <a:pt x="422" y="225"/>
                  </a:cubicBezTo>
                  <a:lnTo>
                    <a:pt x="422" y="289"/>
                  </a:lnTo>
                  <a:close/>
                  <a:moveTo>
                    <a:pt x="527" y="225"/>
                  </a:moveTo>
                  <a:cubicBezTo>
                    <a:pt x="517" y="225"/>
                    <a:pt x="517" y="225"/>
                    <a:pt x="517" y="225"/>
                  </a:cubicBezTo>
                  <a:cubicBezTo>
                    <a:pt x="498" y="251"/>
                    <a:pt x="498" y="251"/>
                    <a:pt x="498" y="251"/>
                  </a:cubicBezTo>
                  <a:cubicBezTo>
                    <a:pt x="479" y="225"/>
                    <a:pt x="479" y="225"/>
                    <a:pt x="479" y="225"/>
                  </a:cubicBezTo>
                  <a:cubicBezTo>
                    <a:pt x="470" y="225"/>
                    <a:pt x="470" y="225"/>
                    <a:pt x="470" y="225"/>
                  </a:cubicBezTo>
                  <a:cubicBezTo>
                    <a:pt x="493" y="256"/>
                    <a:pt x="493" y="256"/>
                    <a:pt x="493" y="256"/>
                  </a:cubicBezTo>
                  <a:cubicBezTo>
                    <a:pt x="468" y="289"/>
                    <a:pt x="468" y="289"/>
                    <a:pt x="468" y="289"/>
                  </a:cubicBezTo>
                  <a:cubicBezTo>
                    <a:pt x="478" y="289"/>
                    <a:pt x="478" y="289"/>
                    <a:pt x="478" y="289"/>
                  </a:cubicBezTo>
                  <a:cubicBezTo>
                    <a:pt x="498" y="262"/>
                    <a:pt x="498" y="262"/>
                    <a:pt x="498" y="262"/>
                  </a:cubicBezTo>
                  <a:cubicBezTo>
                    <a:pt x="519" y="289"/>
                    <a:pt x="519" y="289"/>
                    <a:pt x="519" y="289"/>
                  </a:cubicBezTo>
                  <a:cubicBezTo>
                    <a:pt x="528" y="289"/>
                    <a:pt x="528" y="289"/>
                    <a:pt x="528" y="289"/>
                  </a:cubicBezTo>
                  <a:cubicBezTo>
                    <a:pt x="503" y="256"/>
                    <a:pt x="503" y="256"/>
                    <a:pt x="503" y="256"/>
                  </a:cubicBezTo>
                  <a:lnTo>
                    <a:pt x="527" y="225"/>
                  </a:lnTo>
                  <a:close/>
                  <a:moveTo>
                    <a:pt x="580" y="275"/>
                  </a:moveTo>
                  <a:cubicBezTo>
                    <a:pt x="543" y="225"/>
                    <a:pt x="543" y="225"/>
                    <a:pt x="543" y="225"/>
                  </a:cubicBezTo>
                  <a:cubicBezTo>
                    <a:pt x="535" y="225"/>
                    <a:pt x="535" y="225"/>
                    <a:pt x="535" y="225"/>
                  </a:cubicBezTo>
                  <a:cubicBezTo>
                    <a:pt x="535" y="289"/>
                    <a:pt x="535" y="289"/>
                    <a:pt x="535" y="289"/>
                  </a:cubicBezTo>
                  <a:cubicBezTo>
                    <a:pt x="543" y="289"/>
                    <a:pt x="543" y="289"/>
                    <a:pt x="543" y="289"/>
                  </a:cubicBezTo>
                  <a:cubicBezTo>
                    <a:pt x="543" y="238"/>
                    <a:pt x="543" y="238"/>
                    <a:pt x="543" y="238"/>
                  </a:cubicBezTo>
                  <a:cubicBezTo>
                    <a:pt x="580" y="289"/>
                    <a:pt x="580" y="289"/>
                    <a:pt x="580" y="289"/>
                  </a:cubicBezTo>
                  <a:cubicBezTo>
                    <a:pt x="588" y="289"/>
                    <a:pt x="588" y="289"/>
                    <a:pt x="588" y="289"/>
                  </a:cubicBezTo>
                  <a:cubicBezTo>
                    <a:pt x="588" y="225"/>
                    <a:pt x="588" y="225"/>
                    <a:pt x="588" y="225"/>
                  </a:cubicBezTo>
                  <a:cubicBezTo>
                    <a:pt x="580" y="225"/>
                    <a:pt x="580" y="225"/>
                    <a:pt x="580" y="225"/>
                  </a:cubicBezTo>
                  <a:lnTo>
                    <a:pt x="580" y="275"/>
                  </a:lnTo>
                  <a:close/>
                  <a:moveTo>
                    <a:pt x="600" y="289"/>
                  </a:moveTo>
                  <a:cubicBezTo>
                    <a:pt x="642" y="289"/>
                    <a:pt x="642" y="289"/>
                    <a:pt x="642" y="289"/>
                  </a:cubicBezTo>
                  <a:cubicBezTo>
                    <a:pt x="642" y="282"/>
                    <a:pt x="642" y="282"/>
                    <a:pt x="642" y="282"/>
                  </a:cubicBezTo>
                  <a:cubicBezTo>
                    <a:pt x="608" y="282"/>
                    <a:pt x="608" y="282"/>
                    <a:pt x="608" y="282"/>
                  </a:cubicBezTo>
                  <a:cubicBezTo>
                    <a:pt x="608" y="260"/>
                    <a:pt x="608" y="260"/>
                    <a:pt x="608" y="260"/>
                  </a:cubicBezTo>
                  <a:cubicBezTo>
                    <a:pt x="641" y="260"/>
                    <a:pt x="641" y="260"/>
                    <a:pt x="641" y="260"/>
                  </a:cubicBezTo>
                  <a:cubicBezTo>
                    <a:pt x="641" y="253"/>
                    <a:pt x="641" y="253"/>
                    <a:pt x="641" y="253"/>
                  </a:cubicBezTo>
                  <a:cubicBezTo>
                    <a:pt x="608" y="253"/>
                    <a:pt x="608" y="253"/>
                    <a:pt x="608" y="253"/>
                  </a:cubicBezTo>
                  <a:cubicBezTo>
                    <a:pt x="608" y="232"/>
                    <a:pt x="608" y="232"/>
                    <a:pt x="608" y="232"/>
                  </a:cubicBezTo>
                  <a:cubicBezTo>
                    <a:pt x="642" y="232"/>
                    <a:pt x="642" y="232"/>
                    <a:pt x="642" y="232"/>
                  </a:cubicBezTo>
                  <a:cubicBezTo>
                    <a:pt x="642" y="225"/>
                    <a:pt x="642" y="225"/>
                    <a:pt x="642" y="225"/>
                  </a:cubicBezTo>
                  <a:cubicBezTo>
                    <a:pt x="600" y="225"/>
                    <a:pt x="600" y="225"/>
                    <a:pt x="600" y="225"/>
                  </a:cubicBezTo>
                  <a:lnTo>
                    <a:pt x="600" y="289"/>
                  </a:lnTo>
                  <a:close/>
                  <a:moveTo>
                    <a:pt x="698" y="244"/>
                  </a:moveTo>
                  <a:cubicBezTo>
                    <a:pt x="698" y="233"/>
                    <a:pt x="690" y="225"/>
                    <a:pt x="678" y="225"/>
                  </a:cubicBezTo>
                  <a:cubicBezTo>
                    <a:pt x="652" y="225"/>
                    <a:pt x="652" y="225"/>
                    <a:pt x="652" y="225"/>
                  </a:cubicBezTo>
                  <a:cubicBezTo>
                    <a:pt x="652" y="289"/>
                    <a:pt x="652" y="289"/>
                    <a:pt x="652" y="289"/>
                  </a:cubicBezTo>
                  <a:cubicBezTo>
                    <a:pt x="660" y="289"/>
                    <a:pt x="660" y="289"/>
                    <a:pt x="660" y="289"/>
                  </a:cubicBezTo>
                  <a:cubicBezTo>
                    <a:pt x="660" y="264"/>
                    <a:pt x="660" y="264"/>
                    <a:pt x="660" y="264"/>
                  </a:cubicBezTo>
                  <a:cubicBezTo>
                    <a:pt x="673" y="264"/>
                    <a:pt x="673" y="264"/>
                    <a:pt x="673" y="264"/>
                  </a:cubicBezTo>
                  <a:cubicBezTo>
                    <a:pt x="689" y="289"/>
                    <a:pt x="689" y="289"/>
                    <a:pt x="689" y="289"/>
                  </a:cubicBezTo>
                  <a:cubicBezTo>
                    <a:pt x="699" y="289"/>
                    <a:pt x="699" y="289"/>
                    <a:pt x="699" y="289"/>
                  </a:cubicBezTo>
                  <a:cubicBezTo>
                    <a:pt x="682" y="263"/>
                    <a:pt x="682" y="263"/>
                    <a:pt x="682" y="263"/>
                  </a:cubicBezTo>
                  <a:cubicBezTo>
                    <a:pt x="690" y="262"/>
                    <a:pt x="698" y="256"/>
                    <a:pt x="698" y="244"/>
                  </a:cubicBezTo>
                  <a:close/>
                  <a:moveTo>
                    <a:pt x="660" y="257"/>
                  </a:moveTo>
                  <a:cubicBezTo>
                    <a:pt x="660" y="232"/>
                    <a:pt x="660" y="232"/>
                    <a:pt x="660" y="232"/>
                  </a:cubicBezTo>
                  <a:cubicBezTo>
                    <a:pt x="677" y="232"/>
                    <a:pt x="677" y="232"/>
                    <a:pt x="677" y="232"/>
                  </a:cubicBezTo>
                  <a:cubicBezTo>
                    <a:pt x="685" y="232"/>
                    <a:pt x="690" y="237"/>
                    <a:pt x="690" y="244"/>
                  </a:cubicBezTo>
                  <a:cubicBezTo>
                    <a:pt x="690" y="252"/>
                    <a:pt x="685" y="257"/>
                    <a:pt x="677" y="257"/>
                  </a:cubicBezTo>
                  <a:lnTo>
                    <a:pt x="660" y="257"/>
                  </a:lnTo>
                  <a:close/>
                  <a:moveTo>
                    <a:pt x="762" y="274"/>
                  </a:moveTo>
                  <a:cubicBezTo>
                    <a:pt x="742" y="225"/>
                    <a:pt x="742" y="225"/>
                    <a:pt x="742" y="225"/>
                  </a:cubicBezTo>
                  <a:cubicBezTo>
                    <a:pt x="731" y="225"/>
                    <a:pt x="731" y="225"/>
                    <a:pt x="731" y="225"/>
                  </a:cubicBezTo>
                  <a:cubicBezTo>
                    <a:pt x="731" y="289"/>
                    <a:pt x="731" y="289"/>
                    <a:pt x="731" y="289"/>
                  </a:cubicBezTo>
                  <a:cubicBezTo>
                    <a:pt x="739" y="289"/>
                    <a:pt x="739" y="289"/>
                    <a:pt x="739" y="289"/>
                  </a:cubicBezTo>
                  <a:cubicBezTo>
                    <a:pt x="739" y="235"/>
                    <a:pt x="739" y="235"/>
                    <a:pt x="739" y="235"/>
                  </a:cubicBezTo>
                  <a:cubicBezTo>
                    <a:pt x="761" y="289"/>
                    <a:pt x="761" y="289"/>
                    <a:pt x="761" y="289"/>
                  </a:cubicBezTo>
                  <a:cubicBezTo>
                    <a:pt x="764" y="289"/>
                    <a:pt x="764" y="289"/>
                    <a:pt x="764" y="289"/>
                  </a:cubicBezTo>
                  <a:cubicBezTo>
                    <a:pt x="786" y="235"/>
                    <a:pt x="786" y="235"/>
                    <a:pt x="786" y="235"/>
                  </a:cubicBezTo>
                  <a:cubicBezTo>
                    <a:pt x="786" y="289"/>
                    <a:pt x="786" y="289"/>
                    <a:pt x="786" y="289"/>
                  </a:cubicBezTo>
                  <a:cubicBezTo>
                    <a:pt x="794" y="289"/>
                    <a:pt x="794" y="289"/>
                    <a:pt x="794" y="289"/>
                  </a:cubicBezTo>
                  <a:cubicBezTo>
                    <a:pt x="794" y="225"/>
                    <a:pt x="794" y="225"/>
                    <a:pt x="794" y="225"/>
                  </a:cubicBezTo>
                  <a:cubicBezTo>
                    <a:pt x="782" y="225"/>
                    <a:pt x="782" y="225"/>
                    <a:pt x="782" y="225"/>
                  </a:cubicBezTo>
                  <a:lnTo>
                    <a:pt x="762" y="274"/>
                  </a:lnTo>
                  <a:close/>
                  <a:moveTo>
                    <a:pt x="806" y="289"/>
                  </a:moveTo>
                  <a:cubicBezTo>
                    <a:pt x="848" y="289"/>
                    <a:pt x="848" y="289"/>
                    <a:pt x="848" y="289"/>
                  </a:cubicBezTo>
                  <a:cubicBezTo>
                    <a:pt x="848" y="282"/>
                    <a:pt x="848" y="282"/>
                    <a:pt x="848" y="282"/>
                  </a:cubicBezTo>
                  <a:cubicBezTo>
                    <a:pt x="814" y="282"/>
                    <a:pt x="814" y="282"/>
                    <a:pt x="814" y="282"/>
                  </a:cubicBezTo>
                  <a:cubicBezTo>
                    <a:pt x="814" y="260"/>
                    <a:pt x="814" y="260"/>
                    <a:pt x="814" y="260"/>
                  </a:cubicBezTo>
                  <a:cubicBezTo>
                    <a:pt x="847" y="260"/>
                    <a:pt x="847" y="260"/>
                    <a:pt x="847" y="260"/>
                  </a:cubicBezTo>
                  <a:cubicBezTo>
                    <a:pt x="847" y="253"/>
                    <a:pt x="847" y="253"/>
                    <a:pt x="847" y="253"/>
                  </a:cubicBezTo>
                  <a:cubicBezTo>
                    <a:pt x="814" y="253"/>
                    <a:pt x="814" y="253"/>
                    <a:pt x="814" y="253"/>
                  </a:cubicBezTo>
                  <a:cubicBezTo>
                    <a:pt x="814" y="232"/>
                    <a:pt x="814" y="232"/>
                    <a:pt x="814" y="232"/>
                  </a:cubicBezTo>
                  <a:cubicBezTo>
                    <a:pt x="848" y="232"/>
                    <a:pt x="848" y="232"/>
                    <a:pt x="848" y="232"/>
                  </a:cubicBezTo>
                  <a:cubicBezTo>
                    <a:pt x="848" y="225"/>
                    <a:pt x="848" y="225"/>
                    <a:pt x="848" y="225"/>
                  </a:cubicBezTo>
                  <a:cubicBezTo>
                    <a:pt x="806" y="225"/>
                    <a:pt x="806" y="225"/>
                    <a:pt x="806" y="225"/>
                  </a:cubicBezTo>
                  <a:lnTo>
                    <a:pt x="806" y="289"/>
                  </a:lnTo>
                  <a:close/>
                  <a:moveTo>
                    <a:pt x="880" y="225"/>
                  </a:moveTo>
                  <a:cubicBezTo>
                    <a:pt x="858" y="225"/>
                    <a:pt x="858" y="225"/>
                    <a:pt x="858" y="225"/>
                  </a:cubicBezTo>
                  <a:cubicBezTo>
                    <a:pt x="858" y="289"/>
                    <a:pt x="858" y="289"/>
                    <a:pt x="858" y="289"/>
                  </a:cubicBezTo>
                  <a:cubicBezTo>
                    <a:pt x="880" y="289"/>
                    <a:pt x="880" y="289"/>
                    <a:pt x="880" y="289"/>
                  </a:cubicBezTo>
                  <a:cubicBezTo>
                    <a:pt x="900" y="289"/>
                    <a:pt x="913" y="275"/>
                    <a:pt x="913" y="257"/>
                  </a:cubicBezTo>
                  <a:cubicBezTo>
                    <a:pt x="913" y="239"/>
                    <a:pt x="900" y="225"/>
                    <a:pt x="880" y="225"/>
                  </a:cubicBezTo>
                  <a:close/>
                  <a:moveTo>
                    <a:pt x="880" y="282"/>
                  </a:moveTo>
                  <a:cubicBezTo>
                    <a:pt x="866" y="282"/>
                    <a:pt x="866" y="282"/>
                    <a:pt x="866" y="282"/>
                  </a:cubicBezTo>
                  <a:cubicBezTo>
                    <a:pt x="866" y="232"/>
                    <a:pt x="866" y="232"/>
                    <a:pt x="866" y="232"/>
                  </a:cubicBezTo>
                  <a:cubicBezTo>
                    <a:pt x="880" y="232"/>
                    <a:pt x="880" y="232"/>
                    <a:pt x="880" y="232"/>
                  </a:cubicBezTo>
                  <a:cubicBezTo>
                    <a:pt x="896" y="232"/>
                    <a:pt x="905" y="243"/>
                    <a:pt x="905" y="257"/>
                  </a:cubicBezTo>
                  <a:cubicBezTo>
                    <a:pt x="905" y="271"/>
                    <a:pt x="896" y="282"/>
                    <a:pt x="880" y="282"/>
                  </a:cubicBezTo>
                  <a:close/>
                  <a:moveTo>
                    <a:pt x="923" y="289"/>
                  </a:moveTo>
                  <a:cubicBezTo>
                    <a:pt x="931" y="289"/>
                    <a:pt x="931" y="289"/>
                    <a:pt x="931" y="289"/>
                  </a:cubicBezTo>
                  <a:cubicBezTo>
                    <a:pt x="931" y="225"/>
                    <a:pt x="931" y="225"/>
                    <a:pt x="931" y="225"/>
                  </a:cubicBezTo>
                  <a:cubicBezTo>
                    <a:pt x="923" y="225"/>
                    <a:pt x="923" y="225"/>
                    <a:pt x="923" y="225"/>
                  </a:cubicBezTo>
                  <a:lnTo>
                    <a:pt x="923" y="289"/>
                  </a:lnTo>
                  <a:close/>
                  <a:moveTo>
                    <a:pt x="974" y="283"/>
                  </a:moveTo>
                  <a:cubicBezTo>
                    <a:pt x="960" y="283"/>
                    <a:pt x="949" y="272"/>
                    <a:pt x="949" y="257"/>
                  </a:cubicBezTo>
                  <a:cubicBezTo>
                    <a:pt x="949" y="242"/>
                    <a:pt x="960" y="231"/>
                    <a:pt x="974" y="231"/>
                  </a:cubicBezTo>
                  <a:cubicBezTo>
                    <a:pt x="981" y="231"/>
                    <a:pt x="988" y="235"/>
                    <a:pt x="992" y="240"/>
                  </a:cubicBezTo>
                  <a:cubicBezTo>
                    <a:pt x="998" y="237"/>
                    <a:pt x="998" y="237"/>
                    <a:pt x="998" y="237"/>
                  </a:cubicBezTo>
                  <a:cubicBezTo>
                    <a:pt x="993" y="229"/>
                    <a:pt x="985" y="224"/>
                    <a:pt x="974" y="224"/>
                  </a:cubicBezTo>
                  <a:cubicBezTo>
                    <a:pt x="956" y="224"/>
                    <a:pt x="941" y="237"/>
                    <a:pt x="941" y="257"/>
                  </a:cubicBezTo>
                  <a:cubicBezTo>
                    <a:pt x="941" y="277"/>
                    <a:pt x="956" y="290"/>
                    <a:pt x="974" y="290"/>
                  </a:cubicBezTo>
                  <a:cubicBezTo>
                    <a:pt x="985" y="290"/>
                    <a:pt x="993" y="285"/>
                    <a:pt x="998" y="277"/>
                  </a:cubicBezTo>
                  <a:cubicBezTo>
                    <a:pt x="992" y="274"/>
                    <a:pt x="992" y="274"/>
                    <a:pt x="992" y="274"/>
                  </a:cubicBezTo>
                  <a:cubicBezTo>
                    <a:pt x="988" y="279"/>
                    <a:pt x="981" y="283"/>
                    <a:pt x="974" y="283"/>
                  </a:cubicBezTo>
                  <a:close/>
                  <a:moveTo>
                    <a:pt x="1025" y="225"/>
                  </a:moveTo>
                  <a:cubicBezTo>
                    <a:pt x="999" y="289"/>
                    <a:pt x="999" y="289"/>
                    <a:pt x="999" y="289"/>
                  </a:cubicBezTo>
                  <a:cubicBezTo>
                    <a:pt x="1008" y="289"/>
                    <a:pt x="1008" y="289"/>
                    <a:pt x="1008" y="289"/>
                  </a:cubicBezTo>
                  <a:cubicBezTo>
                    <a:pt x="1014" y="275"/>
                    <a:pt x="1014" y="275"/>
                    <a:pt x="1014" y="275"/>
                  </a:cubicBezTo>
                  <a:cubicBezTo>
                    <a:pt x="1046" y="275"/>
                    <a:pt x="1046" y="275"/>
                    <a:pt x="1046" y="275"/>
                  </a:cubicBezTo>
                  <a:cubicBezTo>
                    <a:pt x="1052" y="289"/>
                    <a:pt x="1052" y="289"/>
                    <a:pt x="1052" y="289"/>
                  </a:cubicBezTo>
                  <a:cubicBezTo>
                    <a:pt x="1061" y="289"/>
                    <a:pt x="1061" y="289"/>
                    <a:pt x="1061" y="289"/>
                  </a:cubicBezTo>
                  <a:cubicBezTo>
                    <a:pt x="1035" y="225"/>
                    <a:pt x="1035" y="225"/>
                    <a:pt x="1035" y="225"/>
                  </a:cubicBezTo>
                  <a:lnTo>
                    <a:pt x="1025" y="225"/>
                  </a:lnTo>
                  <a:close/>
                  <a:moveTo>
                    <a:pt x="1017" y="268"/>
                  </a:moveTo>
                  <a:cubicBezTo>
                    <a:pt x="1030" y="233"/>
                    <a:pt x="1030" y="233"/>
                    <a:pt x="1030" y="233"/>
                  </a:cubicBezTo>
                  <a:cubicBezTo>
                    <a:pt x="1044" y="268"/>
                    <a:pt x="1044" y="268"/>
                    <a:pt x="1044" y="268"/>
                  </a:cubicBezTo>
                  <a:lnTo>
                    <a:pt x="1017" y="268"/>
                  </a:lnTo>
                  <a:close/>
                  <a:moveTo>
                    <a:pt x="1074" y="225"/>
                  </a:moveTo>
                  <a:cubicBezTo>
                    <a:pt x="1066" y="225"/>
                    <a:pt x="1066" y="225"/>
                    <a:pt x="1066" y="225"/>
                  </a:cubicBezTo>
                  <a:cubicBezTo>
                    <a:pt x="1066" y="289"/>
                    <a:pt x="1066" y="289"/>
                    <a:pt x="1066" y="289"/>
                  </a:cubicBezTo>
                  <a:cubicBezTo>
                    <a:pt x="1103" y="289"/>
                    <a:pt x="1103" y="289"/>
                    <a:pt x="1103" y="289"/>
                  </a:cubicBezTo>
                  <a:cubicBezTo>
                    <a:pt x="1103" y="282"/>
                    <a:pt x="1103" y="282"/>
                    <a:pt x="1103" y="282"/>
                  </a:cubicBezTo>
                  <a:cubicBezTo>
                    <a:pt x="1074" y="282"/>
                    <a:pt x="1074" y="282"/>
                    <a:pt x="1074" y="282"/>
                  </a:cubicBezTo>
                  <a:lnTo>
                    <a:pt x="1074" y="225"/>
                  </a:lnTo>
                  <a:close/>
                  <a:moveTo>
                    <a:pt x="1157" y="283"/>
                  </a:moveTo>
                  <a:cubicBezTo>
                    <a:pt x="1143" y="283"/>
                    <a:pt x="1133" y="272"/>
                    <a:pt x="1133" y="257"/>
                  </a:cubicBezTo>
                  <a:cubicBezTo>
                    <a:pt x="1133" y="242"/>
                    <a:pt x="1143" y="231"/>
                    <a:pt x="1157" y="231"/>
                  </a:cubicBezTo>
                  <a:cubicBezTo>
                    <a:pt x="1165" y="231"/>
                    <a:pt x="1171" y="235"/>
                    <a:pt x="1175" y="240"/>
                  </a:cubicBezTo>
                  <a:cubicBezTo>
                    <a:pt x="1182" y="237"/>
                    <a:pt x="1182" y="237"/>
                    <a:pt x="1182" y="237"/>
                  </a:cubicBezTo>
                  <a:cubicBezTo>
                    <a:pt x="1176" y="229"/>
                    <a:pt x="1169" y="224"/>
                    <a:pt x="1157" y="224"/>
                  </a:cubicBezTo>
                  <a:cubicBezTo>
                    <a:pt x="1139" y="224"/>
                    <a:pt x="1124" y="237"/>
                    <a:pt x="1124" y="257"/>
                  </a:cubicBezTo>
                  <a:cubicBezTo>
                    <a:pt x="1124" y="277"/>
                    <a:pt x="1139" y="290"/>
                    <a:pt x="1157" y="290"/>
                  </a:cubicBezTo>
                  <a:cubicBezTo>
                    <a:pt x="1169" y="290"/>
                    <a:pt x="1176" y="285"/>
                    <a:pt x="1182" y="277"/>
                  </a:cubicBezTo>
                  <a:cubicBezTo>
                    <a:pt x="1175" y="274"/>
                    <a:pt x="1175" y="274"/>
                    <a:pt x="1175" y="274"/>
                  </a:cubicBezTo>
                  <a:cubicBezTo>
                    <a:pt x="1171" y="279"/>
                    <a:pt x="1165" y="283"/>
                    <a:pt x="1157" y="283"/>
                  </a:cubicBezTo>
                  <a:close/>
                  <a:moveTo>
                    <a:pt x="1189" y="289"/>
                  </a:moveTo>
                  <a:cubicBezTo>
                    <a:pt x="1231" y="289"/>
                    <a:pt x="1231" y="289"/>
                    <a:pt x="1231" y="289"/>
                  </a:cubicBezTo>
                  <a:cubicBezTo>
                    <a:pt x="1231" y="282"/>
                    <a:pt x="1231" y="282"/>
                    <a:pt x="1231" y="282"/>
                  </a:cubicBezTo>
                  <a:cubicBezTo>
                    <a:pt x="1197" y="282"/>
                    <a:pt x="1197" y="282"/>
                    <a:pt x="1197" y="282"/>
                  </a:cubicBezTo>
                  <a:cubicBezTo>
                    <a:pt x="1197" y="260"/>
                    <a:pt x="1197" y="260"/>
                    <a:pt x="1197" y="260"/>
                  </a:cubicBezTo>
                  <a:cubicBezTo>
                    <a:pt x="1231" y="260"/>
                    <a:pt x="1231" y="260"/>
                    <a:pt x="1231" y="260"/>
                  </a:cubicBezTo>
                  <a:cubicBezTo>
                    <a:pt x="1231" y="253"/>
                    <a:pt x="1231" y="253"/>
                    <a:pt x="1231" y="253"/>
                  </a:cubicBezTo>
                  <a:cubicBezTo>
                    <a:pt x="1197" y="253"/>
                    <a:pt x="1197" y="253"/>
                    <a:pt x="1197" y="253"/>
                  </a:cubicBezTo>
                  <a:cubicBezTo>
                    <a:pt x="1197" y="232"/>
                    <a:pt x="1197" y="232"/>
                    <a:pt x="1197" y="232"/>
                  </a:cubicBezTo>
                  <a:cubicBezTo>
                    <a:pt x="1231" y="232"/>
                    <a:pt x="1231" y="232"/>
                    <a:pt x="1231" y="232"/>
                  </a:cubicBezTo>
                  <a:cubicBezTo>
                    <a:pt x="1231" y="225"/>
                    <a:pt x="1231" y="225"/>
                    <a:pt x="1231" y="225"/>
                  </a:cubicBezTo>
                  <a:cubicBezTo>
                    <a:pt x="1189" y="225"/>
                    <a:pt x="1189" y="225"/>
                    <a:pt x="1189" y="225"/>
                  </a:cubicBezTo>
                  <a:lnTo>
                    <a:pt x="1189" y="289"/>
                  </a:lnTo>
                  <a:close/>
                  <a:moveTo>
                    <a:pt x="1287" y="275"/>
                  </a:moveTo>
                  <a:cubicBezTo>
                    <a:pt x="1250" y="225"/>
                    <a:pt x="1250" y="225"/>
                    <a:pt x="1250" y="225"/>
                  </a:cubicBezTo>
                  <a:cubicBezTo>
                    <a:pt x="1242" y="225"/>
                    <a:pt x="1242" y="225"/>
                    <a:pt x="1242" y="225"/>
                  </a:cubicBezTo>
                  <a:cubicBezTo>
                    <a:pt x="1242" y="289"/>
                    <a:pt x="1242" y="289"/>
                    <a:pt x="1242" y="289"/>
                  </a:cubicBezTo>
                  <a:cubicBezTo>
                    <a:pt x="1250" y="289"/>
                    <a:pt x="1250" y="289"/>
                    <a:pt x="1250" y="289"/>
                  </a:cubicBezTo>
                  <a:cubicBezTo>
                    <a:pt x="1250" y="238"/>
                    <a:pt x="1250" y="238"/>
                    <a:pt x="1250" y="238"/>
                  </a:cubicBezTo>
                  <a:cubicBezTo>
                    <a:pt x="1287" y="289"/>
                    <a:pt x="1287" y="289"/>
                    <a:pt x="1287" y="289"/>
                  </a:cubicBezTo>
                  <a:cubicBezTo>
                    <a:pt x="1295" y="289"/>
                    <a:pt x="1295" y="289"/>
                    <a:pt x="1295" y="289"/>
                  </a:cubicBezTo>
                  <a:cubicBezTo>
                    <a:pt x="1295" y="225"/>
                    <a:pt x="1295" y="225"/>
                    <a:pt x="1295" y="225"/>
                  </a:cubicBezTo>
                  <a:cubicBezTo>
                    <a:pt x="1287" y="225"/>
                    <a:pt x="1287" y="225"/>
                    <a:pt x="1287" y="225"/>
                  </a:cubicBezTo>
                  <a:lnTo>
                    <a:pt x="1287" y="275"/>
                  </a:lnTo>
                  <a:close/>
                  <a:moveTo>
                    <a:pt x="1303" y="232"/>
                  </a:moveTo>
                  <a:cubicBezTo>
                    <a:pt x="1323" y="232"/>
                    <a:pt x="1323" y="232"/>
                    <a:pt x="1323" y="232"/>
                  </a:cubicBezTo>
                  <a:cubicBezTo>
                    <a:pt x="1323" y="289"/>
                    <a:pt x="1323" y="289"/>
                    <a:pt x="1323" y="289"/>
                  </a:cubicBezTo>
                  <a:cubicBezTo>
                    <a:pt x="1331" y="289"/>
                    <a:pt x="1331" y="289"/>
                    <a:pt x="1331" y="289"/>
                  </a:cubicBezTo>
                  <a:cubicBezTo>
                    <a:pt x="1331" y="232"/>
                    <a:pt x="1331" y="232"/>
                    <a:pt x="1331" y="232"/>
                  </a:cubicBezTo>
                  <a:cubicBezTo>
                    <a:pt x="1351" y="232"/>
                    <a:pt x="1351" y="232"/>
                    <a:pt x="1351" y="232"/>
                  </a:cubicBezTo>
                  <a:cubicBezTo>
                    <a:pt x="1351" y="225"/>
                    <a:pt x="1351" y="225"/>
                    <a:pt x="1351" y="225"/>
                  </a:cubicBezTo>
                  <a:cubicBezTo>
                    <a:pt x="1303" y="225"/>
                    <a:pt x="1303" y="225"/>
                    <a:pt x="1303" y="225"/>
                  </a:cubicBezTo>
                  <a:lnTo>
                    <a:pt x="1303" y="232"/>
                  </a:lnTo>
                  <a:close/>
                  <a:moveTo>
                    <a:pt x="1360" y="289"/>
                  </a:moveTo>
                  <a:cubicBezTo>
                    <a:pt x="1401" y="289"/>
                    <a:pt x="1401" y="289"/>
                    <a:pt x="1401" y="289"/>
                  </a:cubicBezTo>
                  <a:cubicBezTo>
                    <a:pt x="1401" y="282"/>
                    <a:pt x="1401" y="282"/>
                    <a:pt x="1401" y="282"/>
                  </a:cubicBezTo>
                  <a:cubicBezTo>
                    <a:pt x="1367" y="282"/>
                    <a:pt x="1367" y="282"/>
                    <a:pt x="1367" y="282"/>
                  </a:cubicBezTo>
                  <a:cubicBezTo>
                    <a:pt x="1367" y="260"/>
                    <a:pt x="1367" y="260"/>
                    <a:pt x="1367" y="260"/>
                  </a:cubicBezTo>
                  <a:cubicBezTo>
                    <a:pt x="1401" y="260"/>
                    <a:pt x="1401" y="260"/>
                    <a:pt x="1401" y="260"/>
                  </a:cubicBezTo>
                  <a:cubicBezTo>
                    <a:pt x="1401" y="253"/>
                    <a:pt x="1401" y="253"/>
                    <a:pt x="1401" y="253"/>
                  </a:cubicBezTo>
                  <a:cubicBezTo>
                    <a:pt x="1367" y="253"/>
                    <a:pt x="1367" y="253"/>
                    <a:pt x="1367" y="253"/>
                  </a:cubicBezTo>
                  <a:cubicBezTo>
                    <a:pt x="1367" y="232"/>
                    <a:pt x="1367" y="232"/>
                    <a:pt x="1367" y="232"/>
                  </a:cubicBezTo>
                  <a:cubicBezTo>
                    <a:pt x="1401" y="232"/>
                    <a:pt x="1401" y="232"/>
                    <a:pt x="1401" y="232"/>
                  </a:cubicBezTo>
                  <a:cubicBezTo>
                    <a:pt x="1401" y="225"/>
                    <a:pt x="1401" y="225"/>
                    <a:pt x="1401" y="225"/>
                  </a:cubicBezTo>
                  <a:cubicBezTo>
                    <a:pt x="1360" y="225"/>
                    <a:pt x="1360" y="225"/>
                    <a:pt x="1360" y="225"/>
                  </a:cubicBezTo>
                  <a:lnTo>
                    <a:pt x="1360" y="289"/>
                  </a:lnTo>
                  <a:close/>
                  <a:moveTo>
                    <a:pt x="1458" y="244"/>
                  </a:moveTo>
                  <a:cubicBezTo>
                    <a:pt x="1458" y="233"/>
                    <a:pt x="1449" y="225"/>
                    <a:pt x="1437" y="225"/>
                  </a:cubicBezTo>
                  <a:cubicBezTo>
                    <a:pt x="1412" y="225"/>
                    <a:pt x="1412" y="225"/>
                    <a:pt x="1412" y="225"/>
                  </a:cubicBezTo>
                  <a:cubicBezTo>
                    <a:pt x="1412" y="289"/>
                    <a:pt x="1412" y="289"/>
                    <a:pt x="1412" y="289"/>
                  </a:cubicBezTo>
                  <a:cubicBezTo>
                    <a:pt x="1420" y="289"/>
                    <a:pt x="1420" y="289"/>
                    <a:pt x="1420" y="289"/>
                  </a:cubicBezTo>
                  <a:cubicBezTo>
                    <a:pt x="1420" y="264"/>
                    <a:pt x="1420" y="264"/>
                    <a:pt x="1420" y="264"/>
                  </a:cubicBezTo>
                  <a:cubicBezTo>
                    <a:pt x="1433" y="264"/>
                    <a:pt x="1433" y="264"/>
                    <a:pt x="1433" y="264"/>
                  </a:cubicBezTo>
                  <a:cubicBezTo>
                    <a:pt x="1449" y="289"/>
                    <a:pt x="1449" y="289"/>
                    <a:pt x="1449" y="289"/>
                  </a:cubicBezTo>
                  <a:cubicBezTo>
                    <a:pt x="1458" y="289"/>
                    <a:pt x="1458" y="289"/>
                    <a:pt x="1458" y="289"/>
                  </a:cubicBezTo>
                  <a:cubicBezTo>
                    <a:pt x="1441" y="263"/>
                    <a:pt x="1441" y="263"/>
                    <a:pt x="1441" y="263"/>
                  </a:cubicBezTo>
                  <a:cubicBezTo>
                    <a:pt x="1450" y="262"/>
                    <a:pt x="1458" y="256"/>
                    <a:pt x="1458" y="244"/>
                  </a:cubicBezTo>
                  <a:close/>
                  <a:moveTo>
                    <a:pt x="1420" y="257"/>
                  </a:moveTo>
                  <a:cubicBezTo>
                    <a:pt x="1420" y="232"/>
                    <a:pt x="1420" y="232"/>
                    <a:pt x="1420" y="232"/>
                  </a:cubicBezTo>
                  <a:cubicBezTo>
                    <a:pt x="1437" y="232"/>
                    <a:pt x="1437" y="232"/>
                    <a:pt x="1437" y="232"/>
                  </a:cubicBezTo>
                  <a:cubicBezTo>
                    <a:pt x="1444" y="232"/>
                    <a:pt x="1449" y="237"/>
                    <a:pt x="1449" y="244"/>
                  </a:cubicBezTo>
                  <a:cubicBezTo>
                    <a:pt x="1449" y="252"/>
                    <a:pt x="1444" y="257"/>
                    <a:pt x="1437" y="257"/>
                  </a:cubicBezTo>
                  <a:lnTo>
                    <a:pt x="1420" y="257"/>
                  </a:lnTo>
                  <a:close/>
                  <a:moveTo>
                    <a:pt x="59" y="0"/>
                  </a:moveTo>
                  <a:cubicBezTo>
                    <a:pt x="0" y="59"/>
                    <a:pt x="0" y="59"/>
                    <a:pt x="0" y="59"/>
                  </a:cubicBezTo>
                  <a:cubicBezTo>
                    <a:pt x="0" y="253"/>
                    <a:pt x="0" y="253"/>
                    <a:pt x="0" y="253"/>
                  </a:cubicBezTo>
                  <a:cubicBezTo>
                    <a:pt x="58" y="312"/>
                    <a:pt x="58" y="312"/>
                    <a:pt x="58" y="312"/>
                  </a:cubicBezTo>
                  <a:cubicBezTo>
                    <a:pt x="180" y="312"/>
                    <a:pt x="180" y="312"/>
                    <a:pt x="180" y="312"/>
                  </a:cubicBezTo>
                  <a:cubicBezTo>
                    <a:pt x="239" y="253"/>
                    <a:pt x="239" y="253"/>
                    <a:pt x="239" y="253"/>
                  </a:cubicBezTo>
                  <a:cubicBezTo>
                    <a:pt x="239" y="59"/>
                    <a:pt x="239" y="59"/>
                    <a:pt x="239" y="59"/>
                  </a:cubicBezTo>
                  <a:cubicBezTo>
                    <a:pt x="180" y="0"/>
                    <a:pt x="180" y="0"/>
                    <a:pt x="180" y="0"/>
                  </a:cubicBezTo>
                  <a:lnTo>
                    <a:pt x="59" y="0"/>
                  </a:lnTo>
                  <a:close/>
                  <a:moveTo>
                    <a:pt x="233" y="251"/>
                  </a:moveTo>
                  <a:cubicBezTo>
                    <a:pt x="178" y="307"/>
                    <a:pt x="178" y="307"/>
                    <a:pt x="178" y="307"/>
                  </a:cubicBezTo>
                  <a:cubicBezTo>
                    <a:pt x="61" y="307"/>
                    <a:pt x="61" y="307"/>
                    <a:pt x="61" y="307"/>
                  </a:cubicBezTo>
                  <a:cubicBezTo>
                    <a:pt x="5" y="251"/>
                    <a:pt x="5" y="251"/>
                    <a:pt x="5" y="251"/>
                  </a:cubicBezTo>
                  <a:cubicBezTo>
                    <a:pt x="5" y="61"/>
                    <a:pt x="5" y="61"/>
                    <a:pt x="5" y="61"/>
                  </a:cubicBezTo>
                  <a:cubicBezTo>
                    <a:pt x="61" y="5"/>
                    <a:pt x="61" y="5"/>
                    <a:pt x="61" y="5"/>
                  </a:cubicBezTo>
                  <a:cubicBezTo>
                    <a:pt x="178" y="5"/>
                    <a:pt x="178" y="5"/>
                    <a:pt x="178" y="5"/>
                  </a:cubicBezTo>
                  <a:cubicBezTo>
                    <a:pt x="233" y="60"/>
                    <a:pt x="233" y="60"/>
                    <a:pt x="233" y="60"/>
                  </a:cubicBezTo>
                  <a:lnTo>
                    <a:pt x="233" y="251"/>
                  </a:lnTo>
                  <a:close/>
                  <a:moveTo>
                    <a:pt x="89" y="75"/>
                  </a:moveTo>
                  <a:cubicBezTo>
                    <a:pt x="73" y="91"/>
                    <a:pt x="73" y="91"/>
                    <a:pt x="73" y="91"/>
                  </a:cubicBezTo>
                  <a:cubicBezTo>
                    <a:pt x="73" y="222"/>
                    <a:pt x="73" y="222"/>
                    <a:pt x="73" y="222"/>
                  </a:cubicBezTo>
                  <a:cubicBezTo>
                    <a:pt x="89" y="238"/>
                    <a:pt x="89" y="238"/>
                    <a:pt x="89" y="238"/>
                  </a:cubicBezTo>
                  <a:cubicBezTo>
                    <a:pt x="150" y="238"/>
                    <a:pt x="150" y="238"/>
                    <a:pt x="150" y="238"/>
                  </a:cubicBezTo>
                  <a:cubicBezTo>
                    <a:pt x="165" y="222"/>
                    <a:pt x="165" y="222"/>
                    <a:pt x="165" y="222"/>
                  </a:cubicBezTo>
                  <a:cubicBezTo>
                    <a:pt x="165" y="91"/>
                    <a:pt x="165" y="91"/>
                    <a:pt x="165" y="91"/>
                  </a:cubicBezTo>
                  <a:cubicBezTo>
                    <a:pt x="149" y="75"/>
                    <a:pt x="149" y="75"/>
                    <a:pt x="149" y="75"/>
                  </a:cubicBezTo>
                  <a:lnTo>
                    <a:pt x="89" y="75"/>
                  </a:lnTo>
                  <a:close/>
                  <a:moveTo>
                    <a:pt x="160" y="220"/>
                  </a:moveTo>
                  <a:cubicBezTo>
                    <a:pt x="147" y="233"/>
                    <a:pt x="147" y="233"/>
                    <a:pt x="147" y="233"/>
                  </a:cubicBezTo>
                  <a:cubicBezTo>
                    <a:pt x="91" y="233"/>
                    <a:pt x="91" y="233"/>
                    <a:pt x="91" y="233"/>
                  </a:cubicBezTo>
                  <a:cubicBezTo>
                    <a:pt x="79" y="220"/>
                    <a:pt x="79" y="220"/>
                    <a:pt x="79" y="220"/>
                  </a:cubicBezTo>
                  <a:cubicBezTo>
                    <a:pt x="79" y="93"/>
                    <a:pt x="79" y="93"/>
                    <a:pt x="79" y="93"/>
                  </a:cubicBezTo>
                  <a:cubicBezTo>
                    <a:pt x="92" y="80"/>
                    <a:pt x="92" y="80"/>
                    <a:pt x="92" y="80"/>
                  </a:cubicBezTo>
                  <a:cubicBezTo>
                    <a:pt x="147" y="80"/>
                    <a:pt x="147" y="80"/>
                    <a:pt x="147" y="80"/>
                  </a:cubicBezTo>
                  <a:cubicBezTo>
                    <a:pt x="160" y="93"/>
                    <a:pt x="160" y="93"/>
                    <a:pt x="160" y="93"/>
                  </a:cubicBezTo>
                  <a:lnTo>
                    <a:pt x="160" y="220"/>
                  </a:lnTo>
                  <a:close/>
                  <a:moveTo>
                    <a:pt x="318" y="169"/>
                  </a:moveTo>
                  <a:cubicBezTo>
                    <a:pt x="318" y="174"/>
                    <a:pt x="318" y="174"/>
                    <a:pt x="318" y="174"/>
                  </a:cubicBezTo>
                  <a:cubicBezTo>
                    <a:pt x="2178" y="174"/>
                    <a:pt x="2178" y="174"/>
                    <a:pt x="2178" y="174"/>
                  </a:cubicBezTo>
                  <a:cubicBezTo>
                    <a:pt x="2178" y="169"/>
                    <a:pt x="2178" y="169"/>
                    <a:pt x="2178" y="169"/>
                  </a:cubicBezTo>
                  <a:lnTo>
                    <a:pt x="318" y="169"/>
                  </a:lnTo>
                  <a:close/>
                  <a:moveTo>
                    <a:pt x="1628" y="109"/>
                  </a:moveTo>
                  <a:cubicBezTo>
                    <a:pt x="1616" y="107"/>
                    <a:pt x="1616" y="107"/>
                    <a:pt x="1616" y="107"/>
                  </a:cubicBezTo>
                  <a:cubicBezTo>
                    <a:pt x="1616" y="48"/>
                    <a:pt x="1616" y="48"/>
                    <a:pt x="1616" y="48"/>
                  </a:cubicBezTo>
                  <a:cubicBezTo>
                    <a:pt x="1628" y="46"/>
                    <a:pt x="1628" y="46"/>
                    <a:pt x="1628" y="46"/>
                  </a:cubicBezTo>
                  <a:cubicBezTo>
                    <a:pt x="1628" y="39"/>
                    <a:pt x="1628" y="39"/>
                    <a:pt x="1628" y="39"/>
                  </a:cubicBezTo>
                  <a:cubicBezTo>
                    <a:pt x="1587" y="39"/>
                    <a:pt x="1587" y="39"/>
                    <a:pt x="1587" y="39"/>
                  </a:cubicBezTo>
                  <a:cubicBezTo>
                    <a:pt x="1587" y="46"/>
                    <a:pt x="1587" y="46"/>
                    <a:pt x="1587" y="46"/>
                  </a:cubicBezTo>
                  <a:cubicBezTo>
                    <a:pt x="1599" y="48"/>
                    <a:pt x="1599" y="48"/>
                    <a:pt x="1599" y="48"/>
                  </a:cubicBezTo>
                  <a:cubicBezTo>
                    <a:pt x="1599" y="107"/>
                    <a:pt x="1599" y="107"/>
                    <a:pt x="1599" y="107"/>
                  </a:cubicBezTo>
                  <a:cubicBezTo>
                    <a:pt x="1587" y="109"/>
                    <a:pt x="1587" y="109"/>
                    <a:pt x="1587" y="109"/>
                  </a:cubicBezTo>
                  <a:cubicBezTo>
                    <a:pt x="1587" y="116"/>
                    <a:pt x="1587" y="116"/>
                    <a:pt x="1587" y="116"/>
                  </a:cubicBezTo>
                  <a:cubicBezTo>
                    <a:pt x="1628" y="116"/>
                    <a:pt x="1628" y="116"/>
                    <a:pt x="1628" y="116"/>
                  </a:cubicBezTo>
                  <a:lnTo>
                    <a:pt x="1628" y="109"/>
                  </a:lnTo>
                  <a:close/>
                  <a:moveTo>
                    <a:pt x="1526" y="109"/>
                  </a:moveTo>
                  <a:cubicBezTo>
                    <a:pt x="1515" y="107"/>
                    <a:pt x="1515" y="107"/>
                    <a:pt x="1515" y="107"/>
                  </a:cubicBezTo>
                  <a:cubicBezTo>
                    <a:pt x="1515" y="61"/>
                    <a:pt x="1515" y="61"/>
                    <a:pt x="1515" y="61"/>
                  </a:cubicBezTo>
                  <a:cubicBezTo>
                    <a:pt x="1553" y="116"/>
                    <a:pt x="1553" y="116"/>
                    <a:pt x="1553" y="116"/>
                  </a:cubicBezTo>
                  <a:cubicBezTo>
                    <a:pt x="1567" y="116"/>
                    <a:pt x="1567" y="116"/>
                    <a:pt x="1567" y="116"/>
                  </a:cubicBezTo>
                  <a:cubicBezTo>
                    <a:pt x="1567" y="48"/>
                    <a:pt x="1567" y="48"/>
                    <a:pt x="1567" y="48"/>
                  </a:cubicBezTo>
                  <a:cubicBezTo>
                    <a:pt x="1578" y="46"/>
                    <a:pt x="1578" y="46"/>
                    <a:pt x="1578" y="46"/>
                  </a:cubicBezTo>
                  <a:cubicBezTo>
                    <a:pt x="1578" y="39"/>
                    <a:pt x="1578" y="39"/>
                    <a:pt x="1578" y="39"/>
                  </a:cubicBezTo>
                  <a:cubicBezTo>
                    <a:pt x="1544" y="39"/>
                    <a:pt x="1544" y="39"/>
                    <a:pt x="1544" y="39"/>
                  </a:cubicBezTo>
                  <a:cubicBezTo>
                    <a:pt x="1544" y="46"/>
                    <a:pt x="1544" y="46"/>
                    <a:pt x="1544" y="46"/>
                  </a:cubicBezTo>
                  <a:cubicBezTo>
                    <a:pt x="1556" y="48"/>
                    <a:pt x="1556" y="48"/>
                    <a:pt x="1556" y="48"/>
                  </a:cubicBezTo>
                  <a:cubicBezTo>
                    <a:pt x="1556" y="91"/>
                    <a:pt x="1556" y="91"/>
                    <a:pt x="1556" y="91"/>
                  </a:cubicBezTo>
                  <a:cubicBezTo>
                    <a:pt x="1518" y="39"/>
                    <a:pt x="1518" y="39"/>
                    <a:pt x="1518" y="39"/>
                  </a:cubicBezTo>
                  <a:cubicBezTo>
                    <a:pt x="1492" y="39"/>
                    <a:pt x="1492" y="39"/>
                    <a:pt x="1492" y="39"/>
                  </a:cubicBezTo>
                  <a:cubicBezTo>
                    <a:pt x="1492" y="46"/>
                    <a:pt x="1492" y="46"/>
                    <a:pt x="1492" y="46"/>
                  </a:cubicBezTo>
                  <a:cubicBezTo>
                    <a:pt x="1503" y="48"/>
                    <a:pt x="1503" y="48"/>
                    <a:pt x="1503" y="48"/>
                  </a:cubicBezTo>
                  <a:cubicBezTo>
                    <a:pt x="1503" y="107"/>
                    <a:pt x="1503" y="107"/>
                    <a:pt x="1503" y="107"/>
                  </a:cubicBezTo>
                  <a:cubicBezTo>
                    <a:pt x="1492" y="109"/>
                    <a:pt x="1492" y="109"/>
                    <a:pt x="1492" y="109"/>
                  </a:cubicBezTo>
                  <a:cubicBezTo>
                    <a:pt x="1492" y="116"/>
                    <a:pt x="1492" y="116"/>
                    <a:pt x="1492" y="116"/>
                  </a:cubicBezTo>
                  <a:cubicBezTo>
                    <a:pt x="1526" y="116"/>
                    <a:pt x="1526" y="116"/>
                    <a:pt x="1526" y="116"/>
                  </a:cubicBezTo>
                  <a:lnTo>
                    <a:pt x="1526" y="109"/>
                  </a:lnTo>
                  <a:close/>
                  <a:moveTo>
                    <a:pt x="1400" y="76"/>
                  </a:moveTo>
                  <a:cubicBezTo>
                    <a:pt x="1400" y="86"/>
                    <a:pt x="1399" y="99"/>
                    <a:pt x="1407" y="107"/>
                  </a:cubicBezTo>
                  <a:cubicBezTo>
                    <a:pt x="1414" y="114"/>
                    <a:pt x="1424" y="117"/>
                    <a:pt x="1438" y="117"/>
                  </a:cubicBezTo>
                  <a:cubicBezTo>
                    <a:pt x="1451" y="117"/>
                    <a:pt x="1461" y="115"/>
                    <a:pt x="1466" y="109"/>
                  </a:cubicBezTo>
                  <a:cubicBezTo>
                    <a:pt x="1474" y="101"/>
                    <a:pt x="1475" y="94"/>
                    <a:pt x="1475" y="77"/>
                  </a:cubicBezTo>
                  <a:cubicBezTo>
                    <a:pt x="1475" y="27"/>
                    <a:pt x="1475" y="27"/>
                    <a:pt x="1475" y="27"/>
                  </a:cubicBezTo>
                  <a:cubicBezTo>
                    <a:pt x="1487" y="26"/>
                    <a:pt x="1487" y="26"/>
                    <a:pt x="1487" y="26"/>
                  </a:cubicBezTo>
                  <a:cubicBezTo>
                    <a:pt x="1487" y="18"/>
                    <a:pt x="1487" y="18"/>
                    <a:pt x="1487" y="18"/>
                  </a:cubicBezTo>
                  <a:cubicBezTo>
                    <a:pt x="1452" y="18"/>
                    <a:pt x="1452" y="18"/>
                    <a:pt x="1452" y="18"/>
                  </a:cubicBezTo>
                  <a:cubicBezTo>
                    <a:pt x="1452" y="26"/>
                    <a:pt x="1452" y="26"/>
                    <a:pt x="1452" y="26"/>
                  </a:cubicBezTo>
                  <a:cubicBezTo>
                    <a:pt x="1463" y="27"/>
                    <a:pt x="1463" y="27"/>
                    <a:pt x="1463" y="27"/>
                  </a:cubicBezTo>
                  <a:cubicBezTo>
                    <a:pt x="1463" y="84"/>
                    <a:pt x="1463" y="84"/>
                    <a:pt x="1463" y="84"/>
                  </a:cubicBezTo>
                  <a:cubicBezTo>
                    <a:pt x="1463" y="92"/>
                    <a:pt x="1461" y="97"/>
                    <a:pt x="1458" y="101"/>
                  </a:cubicBezTo>
                  <a:cubicBezTo>
                    <a:pt x="1454" y="105"/>
                    <a:pt x="1448" y="107"/>
                    <a:pt x="1441" y="107"/>
                  </a:cubicBezTo>
                  <a:cubicBezTo>
                    <a:pt x="1427" y="107"/>
                    <a:pt x="1418" y="100"/>
                    <a:pt x="1418" y="84"/>
                  </a:cubicBezTo>
                  <a:cubicBezTo>
                    <a:pt x="1418" y="27"/>
                    <a:pt x="1418" y="27"/>
                    <a:pt x="1418" y="27"/>
                  </a:cubicBezTo>
                  <a:cubicBezTo>
                    <a:pt x="1430" y="26"/>
                    <a:pt x="1430" y="26"/>
                    <a:pt x="1430" y="26"/>
                  </a:cubicBezTo>
                  <a:cubicBezTo>
                    <a:pt x="1430" y="18"/>
                    <a:pt x="1430" y="18"/>
                    <a:pt x="1430" y="18"/>
                  </a:cubicBezTo>
                  <a:cubicBezTo>
                    <a:pt x="1388" y="18"/>
                    <a:pt x="1388" y="18"/>
                    <a:pt x="1388" y="18"/>
                  </a:cubicBezTo>
                  <a:cubicBezTo>
                    <a:pt x="1388" y="26"/>
                    <a:pt x="1388" y="26"/>
                    <a:pt x="1388" y="26"/>
                  </a:cubicBezTo>
                  <a:cubicBezTo>
                    <a:pt x="1400" y="27"/>
                    <a:pt x="1400" y="27"/>
                    <a:pt x="1400" y="27"/>
                  </a:cubicBezTo>
                  <a:lnTo>
                    <a:pt x="1400" y="76"/>
                  </a:lnTo>
                  <a:close/>
                  <a:moveTo>
                    <a:pt x="1671" y="116"/>
                  </a:moveTo>
                  <a:cubicBezTo>
                    <a:pt x="1687" y="116"/>
                    <a:pt x="1687" y="116"/>
                    <a:pt x="1687" y="116"/>
                  </a:cubicBezTo>
                  <a:cubicBezTo>
                    <a:pt x="1713" y="48"/>
                    <a:pt x="1713" y="48"/>
                    <a:pt x="1713" y="48"/>
                  </a:cubicBezTo>
                  <a:cubicBezTo>
                    <a:pt x="1724" y="46"/>
                    <a:pt x="1724" y="46"/>
                    <a:pt x="1724" y="46"/>
                  </a:cubicBezTo>
                  <a:cubicBezTo>
                    <a:pt x="1724" y="39"/>
                    <a:pt x="1724" y="39"/>
                    <a:pt x="1724" y="39"/>
                  </a:cubicBezTo>
                  <a:cubicBezTo>
                    <a:pt x="1690" y="39"/>
                    <a:pt x="1690" y="39"/>
                    <a:pt x="1690" y="39"/>
                  </a:cubicBezTo>
                  <a:cubicBezTo>
                    <a:pt x="1690" y="46"/>
                    <a:pt x="1690" y="46"/>
                    <a:pt x="1690" y="46"/>
                  </a:cubicBezTo>
                  <a:cubicBezTo>
                    <a:pt x="1701" y="48"/>
                    <a:pt x="1701" y="48"/>
                    <a:pt x="1701" y="48"/>
                  </a:cubicBezTo>
                  <a:cubicBezTo>
                    <a:pt x="1682" y="100"/>
                    <a:pt x="1682" y="100"/>
                    <a:pt x="1682" y="100"/>
                  </a:cubicBezTo>
                  <a:cubicBezTo>
                    <a:pt x="1663" y="48"/>
                    <a:pt x="1663" y="48"/>
                    <a:pt x="1663" y="48"/>
                  </a:cubicBezTo>
                  <a:cubicBezTo>
                    <a:pt x="1674" y="46"/>
                    <a:pt x="1674" y="46"/>
                    <a:pt x="1674" y="46"/>
                  </a:cubicBezTo>
                  <a:cubicBezTo>
                    <a:pt x="1674" y="39"/>
                    <a:pt x="1674" y="39"/>
                    <a:pt x="1674" y="39"/>
                  </a:cubicBezTo>
                  <a:cubicBezTo>
                    <a:pt x="1634" y="39"/>
                    <a:pt x="1634" y="39"/>
                    <a:pt x="1634" y="39"/>
                  </a:cubicBezTo>
                  <a:cubicBezTo>
                    <a:pt x="1634" y="46"/>
                    <a:pt x="1634" y="46"/>
                    <a:pt x="1634" y="46"/>
                  </a:cubicBezTo>
                  <a:cubicBezTo>
                    <a:pt x="1645" y="48"/>
                    <a:pt x="1645" y="48"/>
                    <a:pt x="1645" y="48"/>
                  </a:cubicBezTo>
                  <a:lnTo>
                    <a:pt x="1671" y="116"/>
                  </a:lnTo>
                  <a:close/>
                  <a:moveTo>
                    <a:pt x="2003" y="109"/>
                  </a:moveTo>
                  <a:cubicBezTo>
                    <a:pt x="1992" y="107"/>
                    <a:pt x="1992" y="107"/>
                    <a:pt x="1992" y="107"/>
                  </a:cubicBezTo>
                  <a:cubicBezTo>
                    <a:pt x="1992" y="48"/>
                    <a:pt x="1992" y="48"/>
                    <a:pt x="1992" y="48"/>
                  </a:cubicBezTo>
                  <a:cubicBezTo>
                    <a:pt x="2003" y="46"/>
                    <a:pt x="2003" y="46"/>
                    <a:pt x="2003" y="46"/>
                  </a:cubicBezTo>
                  <a:cubicBezTo>
                    <a:pt x="2003" y="39"/>
                    <a:pt x="2003" y="39"/>
                    <a:pt x="2003" y="39"/>
                  </a:cubicBezTo>
                  <a:cubicBezTo>
                    <a:pt x="1963" y="39"/>
                    <a:pt x="1963" y="39"/>
                    <a:pt x="1963" y="39"/>
                  </a:cubicBezTo>
                  <a:cubicBezTo>
                    <a:pt x="1963" y="46"/>
                    <a:pt x="1963" y="46"/>
                    <a:pt x="1963" y="46"/>
                  </a:cubicBezTo>
                  <a:cubicBezTo>
                    <a:pt x="1974" y="48"/>
                    <a:pt x="1974" y="48"/>
                    <a:pt x="1974" y="48"/>
                  </a:cubicBezTo>
                  <a:cubicBezTo>
                    <a:pt x="1974" y="107"/>
                    <a:pt x="1974" y="107"/>
                    <a:pt x="1974" y="107"/>
                  </a:cubicBezTo>
                  <a:cubicBezTo>
                    <a:pt x="1963" y="109"/>
                    <a:pt x="1963" y="109"/>
                    <a:pt x="1963" y="109"/>
                  </a:cubicBezTo>
                  <a:cubicBezTo>
                    <a:pt x="1963" y="116"/>
                    <a:pt x="1963" y="116"/>
                    <a:pt x="1963" y="116"/>
                  </a:cubicBezTo>
                  <a:cubicBezTo>
                    <a:pt x="2003" y="116"/>
                    <a:pt x="2003" y="116"/>
                    <a:pt x="2003" y="116"/>
                  </a:cubicBezTo>
                  <a:lnTo>
                    <a:pt x="2003" y="109"/>
                  </a:lnTo>
                  <a:close/>
                  <a:moveTo>
                    <a:pt x="2021" y="49"/>
                  </a:moveTo>
                  <a:cubicBezTo>
                    <a:pt x="2037" y="49"/>
                    <a:pt x="2037" y="49"/>
                    <a:pt x="2037" y="49"/>
                  </a:cubicBezTo>
                  <a:cubicBezTo>
                    <a:pt x="2037" y="107"/>
                    <a:pt x="2037" y="107"/>
                    <a:pt x="2037" y="107"/>
                  </a:cubicBezTo>
                  <a:cubicBezTo>
                    <a:pt x="2026" y="109"/>
                    <a:pt x="2026" y="109"/>
                    <a:pt x="2026" y="109"/>
                  </a:cubicBezTo>
                  <a:cubicBezTo>
                    <a:pt x="2026" y="116"/>
                    <a:pt x="2026" y="116"/>
                    <a:pt x="2026" y="116"/>
                  </a:cubicBezTo>
                  <a:cubicBezTo>
                    <a:pt x="2066" y="116"/>
                    <a:pt x="2066" y="116"/>
                    <a:pt x="2066" y="116"/>
                  </a:cubicBezTo>
                  <a:cubicBezTo>
                    <a:pt x="2066" y="109"/>
                    <a:pt x="2066" y="109"/>
                    <a:pt x="2066" y="109"/>
                  </a:cubicBezTo>
                  <a:cubicBezTo>
                    <a:pt x="2055" y="107"/>
                    <a:pt x="2055" y="107"/>
                    <a:pt x="2055" y="107"/>
                  </a:cubicBezTo>
                  <a:cubicBezTo>
                    <a:pt x="2055" y="49"/>
                    <a:pt x="2055" y="49"/>
                    <a:pt x="2055" y="49"/>
                  </a:cubicBezTo>
                  <a:cubicBezTo>
                    <a:pt x="2072" y="49"/>
                    <a:pt x="2072" y="49"/>
                    <a:pt x="2072" y="49"/>
                  </a:cubicBezTo>
                  <a:cubicBezTo>
                    <a:pt x="2074" y="60"/>
                    <a:pt x="2074" y="60"/>
                    <a:pt x="2074" y="60"/>
                  </a:cubicBezTo>
                  <a:cubicBezTo>
                    <a:pt x="2081" y="60"/>
                    <a:pt x="2081" y="60"/>
                    <a:pt x="2081" y="60"/>
                  </a:cubicBezTo>
                  <a:cubicBezTo>
                    <a:pt x="2081" y="39"/>
                    <a:pt x="2081" y="39"/>
                    <a:pt x="2081" y="39"/>
                  </a:cubicBezTo>
                  <a:cubicBezTo>
                    <a:pt x="2011" y="39"/>
                    <a:pt x="2011" y="39"/>
                    <a:pt x="2011" y="39"/>
                  </a:cubicBezTo>
                  <a:cubicBezTo>
                    <a:pt x="2011" y="60"/>
                    <a:pt x="2011" y="60"/>
                    <a:pt x="2011" y="60"/>
                  </a:cubicBezTo>
                  <a:cubicBezTo>
                    <a:pt x="2019" y="60"/>
                    <a:pt x="2019" y="60"/>
                    <a:pt x="2019" y="60"/>
                  </a:cubicBezTo>
                  <a:lnTo>
                    <a:pt x="2021" y="49"/>
                  </a:lnTo>
                  <a:close/>
                  <a:moveTo>
                    <a:pt x="2122" y="82"/>
                  </a:moveTo>
                  <a:cubicBezTo>
                    <a:pt x="2122" y="107"/>
                    <a:pt x="2122" y="107"/>
                    <a:pt x="2122" y="107"/>
                  </a:cubicBezTo>
                  <a:cubicBezTo>
                    <a:pt x="2110" y="109"/>
                    <a:pt x="2110" y="109"/>
                    <a:pt x="2110" y="109"/>
                  </a:cubicBezTo>
                  <a:cubicBezTo>
                    <a:pt x="2110" y="116"/>
                    <a:pt x="2110" y="116"/>
                    <a:pt x="2110" y="116"/>
                  </a:cubicBezTo>
                  <a:cubicBezTo>
                    <a:pt x="2150" y="116"/>
                    <a:pt x="2150" y="116"/>
                    <a:pt x="2150" y="116"/>
                  </a:cubicBezTo>
                  <a:cubicBezTo>
                    <a:pt x="2150" y="109"/>
                    <a:pt x="2150" y="109"/>
                    <a:pt x="2150" y="109"/>
                  </a:cubicBezTo>
                  <a:cubicBezTo>
                    <a:pt x="2139" y="107"/>
                    <a:pt x="2139" y="107"/>
                    <a:pt x="2139" y="107"/>
                  </a:cubicBezTo>
                  <a:cubicBezTo>
                    <a:pt x="2139" y="82"/>
                    <a:pt x="2139" y="82"/>
                    <a:pt x="2139" y="82"/>
                  </a:cubicBezTo>
                  <a:cubicBezTo>
                    <a:pt x="2161" y="48"/>
                    <a:pt x="2161" y="48"/>
                    <a:pt x="2161" y="48"/>
                  </a:cubicBezTo>
                  <a:cubicBezTo>
                    <a:pt x="2172" y="46"/>
                    <a:pt x="2172" y="46"/>
                    <a:pt x="2172" y="46"/>
                  </a:cubicBezTo>
                  <a:cubicBezTo>
                    <a:pt x="2172" y="39"/>
                    <a:pt x="2172" y="39"/>
                    <a:pt x="2172" y="39"/>
                  </a:cubicBezTo>
                  <a:cubicBezTo>
                    <a:pt x="2138" y="39"/>
                    <a:pt x="2138" y="39"/>
                    <a:pt x="2138" y="39"/>
                  </a:cubicBezTo>
                  <a:cubicBezTo>
                    <a:pt x="2138" y="46"/>
                    <a:pt x="2138" y="46"/>
                    <a:pt x="2138" y="46"/>
                  </a:cubicBezTo>
                  <a:cubicBezTo>
                    <a:pt x="2149" y="48"/>
                    <a:pt x="2149" y="48"/>
                    <a:pt x="2149" y="48"/>
                  </a:cubicBezTo>
                  <a:cubicBezTo>
                    <a:pt x="2133" y="73"/>
                    <a:pt x="2133" y="73"/>
                    <a:pt x="2133" y="73"/>
                  </a:cubicBezTo>
                  <a:cubicBezTo>
                    <a:pt x="2118" y="48"/>
                    <a:pt x="2118" y="48"/>
                    <a:pt x="2118" y="48"/>
                  </a:cubicBezTo>
                  <a:cubicBezTo>
                    <a:pt x="2129" y="46"/>
                    <a:pt x="2129" y="46"/>
                    <a:pt x="2129" y="46"/>
                  </a:cubicBezTo>
                  <a:cubicBezTo>
                    <a:pt x="2129" y="39"/>
                    <a:pt x="2129" y="39"/>
                    <a:pt x="2129" y="39"/>
                  </a:cubicBezTo>
                  <a:cubicBezTo>
                    <a:pt x="2088" y="39"/>
                    <a:pt x="2088" y="39"/>
                    <a:pt x="2088" y="39"/>
                  </a:cubicBezTo>
                  <a:cubicBezTo>
                    <a:pt x="2088" y="46"/>
                    <a:pt x="2088" y="46"/>
                    <a:pt x="2088" y="46"/>
                  </a:cubicBezTo>
                  <a:cubicBezTo>
                    <a:pt x="2099" y="48"/>
                    <a:pt x="2099" y="48"/>
                    <a:pt x="2099" y="48"/>
                  </a:cubicBezTo>
                  <a:lnTo>
                    <a:pt x="2122" y="82"/>
                  </a:lnTo>
                  <a:close/>
                  <a:moveTo>
                    <a:pt x="1953" y="94"/>
                  </a:moveTo>
                  <a:cubicBezTo>
                    <a:pt x="1953" y="63"/>
                    <a:pt x="1913" y="75"/>
                    <a:pt x="1913" y="58"/>
                  </a:cubicBezTo>
                  <a:cubicBezTo>
                    <a:pt x="1913" y="50"/>
                    <a:pt x="1919" y="48"/>
                    <a:pt x="1926" y="48"/>
                  </a:cubicBezTo>
                  <a:cubicBezTo>
                    <a:pt x="1933" y="48"/>
                    <a:pt x="1939" y="49"/>
                    <a:pt x="1939" y="49"/>
                  </a:cubicBezTo>
                  <a:cubicBezTo>
                    <a:pt x="1941" y="61"/>
                    <a:pt x="1941" y="61"/>
                    <a:pt x="1941" y="61"/>
                  </a:cubicBezTo>
                  <a:cubicBezTo>
                    <a:pt x="1949" y="61"/>
                    <a:pt x="1949" y="61"/>
                    <a:pt x="1949" y="61"/>
                  </a:cubicBezTo>
                  <a:cubicBezTo>
                    <a:pt x="1949" y="42"/>
                    <a:pt x="1949" y="42"/>
                    <a:pt x="1949" y="42"/>
                  </a:cubicBezTo>
                  <a:cubicBezTo>
                    <a:pt x="1941" y="40"/>
                    <a:pt x="1933" y="38"/>
                    <a:pt x="1924" y="38"/>
                  </a:cubicBezTo>
                  <a:cubicBezTo>
                    <a:pt x="1905" y="38"/>
                    <a:pt x="1896" y="46"/>
                    <a:pt x="1896" y="60"/>
                  </a:cubicBezTo>
                  <a:cubicBezTo>
                    <a:pt x="1896" y="79"/>
                    <a:pt x="1914" y="81"/>
                    <a:pt x="1928" y="86"/>
                  </a:cubicBezTo>
                  <a:cubicBezTo>
                    <a:pt x="1933" y="87"/>
                    <a:pt x="1936" y="89"/>
                    <a:pt x="1936" y="95"/>
                  </a:cubicBezTo>
                  <a:cubicBezTo>
                    <a:pt x="1936" y="104"/>
                    <a:pt x="1929" y="107"/>
                    <a:pt x="1920" y="107"/>
                  </a:cubicBezTo>
                  <a:cubicBezTo>
                    <a:pt x="1911" y="107"/>
                    <a:pt x="1905" y="105"/>
                    <a:pt x="1905" y="105"/>
                  </a:cubicBezTo>
                  <a:cubicBezTo>
                    <a:pt x="1903" y="92"/>
                    <a:pt x="1903" y="92"/>
                    <a:pt x="1903" y="92"/>
                  </a:cubicBezTo>
                  <a:cubicBezTo>
                    <a:pt x="1896" y="92"/>
                    <a:pt x="1896" y="92"/>
                    <a:pt x="1896" y="92"/>
                  </a:cubicBezTo>
                  <a:cubicBezTo>
                    <a:pt x="1896" y="112"/>
                    <a:pt x="1896" y="112"/>
                    <a:pt x="1896" y="112"/>
                  </a:cubicBezTo>
                  <a:cubicBezTo>
                    <a:pt x="1896" y="112"/>
                    <a:pt x="1908" y="117"/>
                    <a:pt x="1922" y="117"/>
                  </a:cubicBezTo>
                  <a:cubicBezTo>
                    <a:pt x="1942" y="117"/>
                    <a:pt x="1953" y="109"/>
                    <a:pt x="1953" y="94"/>
                  </a:cubicBezTo>
                  <a:close/>
                  <a:moveTo>
                    <a:pt x="1847" y="109"/>
                  </a:moveTo>
                  <a:cubicBezTo>
                    <a:pt x="1836" y="107"/>
                    <a:pt x="1836" y="107"/>
                    <a:pt x="1836" y="107"/>
                  </a:cubicBezTo>
                  <a:cubicBezTo>
                    <a:pt x="1836" y="81"/>
                    <a:pt x="1836" y="81"/>
                    <a:pt x="1836" y="81"/>
                  </a:cubicBezTo>
                  <a:cubicBezTo>
                    <a:pt x="1838" y="81"/>
                    <a:pt x="1838" y="81"/>
                    <a:pt x="1838" y="81"/>
                  </a:cubicBezTo>
                  <a:cubicBezTo>
                    <a:pt x="1848" y="81"/>
                    <a:pt x="1851" y="86"/>
                    <a:pt x="1855" y="98"/>
                  </a:cubicBezTo>
                  <a:cubicBezTo>
                    <a:pt x="1863" y="116"/>
                    <a:pt x="1863" y="116"/>
                    <a:pt x="1863" y="116"/>
                  </a:cubicBezTo>
                  <a:cubicBezTo>
                    <a:pt x="1887" y="116"/>
                    <a:pt x="1887" y="116"/>
                    <a:pt x="1887" y="116"/>
                  </a:cubicBezTo>
                  <a:cubicBezTo>
                    <a:pt x="1887" y="109"/>
                    <a:pt x="1887" y="109"/>
                    <a:pt x="1887" y="109"/>
                  </a:cubicBezTo>
                  <a:cubicBezTo>
                    <a:pt x="1876" y="107"/>
                    <a:pt x="1876" y="107"/>
                    <a:pt x="1876" y="107"/>
                  </a:cubicBezTo>
                  <a:cubicBezTo>
                    <a:pt x="1873" y="99"/>
                    <a:pt x="1868" y="84"/>
                    <a:pt x="1861" y="79"/>
                  </a:cubicBezTo>
                  <a:cubicBezTo>
                    <a:pt x="1869" y="76"/>
                    <a:pt x="1875" y="68"/>
                    <a:pt x="1875" y="59"/>
                  </a:cubicBezTo>
                  <a:cubicBezTo>
                    <a:pt x="1875" y="54"/>
                    <a:pt x="1873" y="49"/>
                    <a:pt x="1869" y="45"/>
                  </a:cubicBezTo>
                  <a:cubicBezTo>
                    <a:pt x="1863" y="40"/>
                    <a:pt x="1854" y="39"/>
                    <a:pt x="1846" y="39"/>
                  </a:cubicBezTo>
                  <a:cubicBezTo>
                    <a:pt x="1807" y="39"/>
                    <a:pt x="1807" y="39"/>
                    <a:pt x="1807" y="39"/>
                  </a:cubicBezTo>
                  <a:cubicBezTo>
                    <a:pt x="1807" y="46"/>
                    <a:pt x="1807" y="46"/>
                    <a:pt x="1807" y="46"/>
                  </a:cubicBezTo>
                  <a:cubicBezTo>
                    <a:pt x="1819" y="48"/>
                    <a:pt x="1819" y="48"/>
                    <a:pt x="1819" y="48"/>
                  </a:cubicBezTo>
                  <a:cubicBezTo>
                    <a:pt x="1819" y="107"/>
                    <a:pt x="1819" y="107"/>
                    <a:pt x="1819" y="107"/>
                  </a:cubicBezTo>
                  <a:cubicBezTo>
                    <a:pt x="1807" y="109"/>
                    <a:pt x="1807" y="109"/>
                    <a:pt x="1807" y="109"/>
                  </a:cubicBezTo>
                  <a:cubicBezTo>
                    <a:pt x="1807" y="116"/>
                    <a:pt x="1807" y="116"/>
                    <a:pt x="1807" y="116"/>
                  </a:cubicBezTo>
                  <a:cubicBezTo>
                    <a:pt x="1847" y="116"/>
                    <a:pt x="1847" y="116"/>
                    <a:pt x="1847" y="116"/>
                  </a:cubicBezTo>
                  <a:lnTo>
                    <a:pt x="1847" y="109"/>
                  </a:lnTo>
                  <a:close/>
                  <a:moveTo>
                    <a:pt x="1836" y="48"/>
                  </a:moveTo>
                  <a:cubicBezTo>
                    <a:pt x="1841" y="48"/>
                    <a:pt x="1841" y="48"/>
                    <a:pt x="1841" y="48"/>
                  </a:cubicBezTo>
                  <a:cubicBezTo>
                    <a:pt x="1845" y="48"/>
                    <a:pt x="1852" y="48"/>
                    <a:pt x="1854" y="51"/>
                  </a:cubicBezTo>
                  <a:cubicBezTo>
                    <a:pt x="1857" y="53"/>
                    <a:pt x="1858" y="57"/>
                    <a:pt x="1858" y="60"/>
                  </a:cubicBezTo>
                  <a:cubicBezTo>
                    <a:pt x="1858" y="63"/>
                    <a:pt x="1857" y="66"/>
                    <a:pt x="1855" y="69"/>
                  </a:cubicBezTo>
                  <a:cubicBezTo>
                    <a:pt x="1851" y="73"/>
                    <a:pt x="1844" y="73"/>
                    <a:pt x="1839" y="73"/>
                  </a:cubicBezTo>
                  <a:cubicBezTo>
                    <a:pt x="1836" y="73"/>
                    <a:pt x="1836" y="73"/>
                    <a:pt x="1836" y="73"/>
                  </a:cubicBezTo>
                  <a:lnTo>
                    <a:pt x="1836" y="48"/>
                  </a:lnTo>
                  <a:close/>
                  <a:moveTo>
                    <a:pt x="1796" y="95"/>
                  </a:moveTo>
                  <a:cubicBezTo>
                    <a:pt x="1788" y="95"/>
                    <a:pt x="1788" y="95"/>
                    <a:pt x="1788" y="95"/>
                  </a:cubicBezTo>
                  <a:cubicBezTo>
                    <a:pt x="1787" y="106"/>
                    <a:pt x="1787" y="106"/>
                    <a:pt x="1787" y="106"/>
                  </a:cubicBezTo>
                  <a:cubicBezTo>
                    <a:pt x="1759" y="106"/>
                    <a:pt x="1759" y="106"/>
                    <a:pt x="1759" y="106"/>
                  </a:cubicBezTo>
                  <a:cubicBezTo>
                    <a:pt x="1759" y="80"/>
                    <a:pt x="1759" y="80"/>
                    <a:pt x="1759" y="80"/>
                  </a:cubicBezTo>
                  <a:cubicBezTo>
                    <a:pt x="1776" y="80"/>
                    <a:pt x="1776" y="80"/>
                    <a:pt x="1776" y="80"/>
                  </a:cubicBezTo>
                  <a:cubicBezTo>
                    <a:pt x="1778" y="90"/>
                    <a:pt x="1778" y="90"/>
                    <a:pt x="1778" y="90"/>
                  </a:cubicBezTo>
                  <a:cubicBezTo>
                    <a:pt x="1784" y="90"/>
                    <a:pt x="1784" y="90"/>
                    <a:pt x="1784" y="90"/>
                  </a:cubicBezTo>
                  <a:cubicBezTo>
                    <a:pt x="1784" y="61"/>
                    <a:pt x="1784" y="61"/>
                    <a:pt x="1784" y="61"/>
                  </a:cubicBezTo>
                  <a:cubicBezTo>
                    <a:pt x="1778" y="61"/>
                    <a:pt x="1778" y="61"/>
                    <a:pt x="1778" y="61"/>
                  </a:cubicBezTo>
                  <a:cubicBezTo>
                    <a:pt x="1776" y="71"/>
                    <a:pt x="1776" y="71"/>
                    <a:pt x="1776" y="71"/>
                  </a:cubicBezTo>
                  <a:cubicBezTo>
                    <a:pt x="1759" y="71"/>
                    <a:pt x="1759" y="71"/>
                    <a:pt x="1759" y="71"/>
                  </a:cubicBezTo>
                  <a:cubicBezTo>
                    <a:pt x="1759" y="49"/>
                    <a:pt x="1759" y="49"/>
                    <a:pt x="1759" y="49"/>
                  </a:cubicBezTo>
                  <a:cubicBezTo>
                    <a:pt x="1787" y="49"/>
                    <a:pt x="1787" y="49"/>
                    <a:pt x="1787" y="49"/>
                  </a:cubicBezTo>
                  <a:cubicBezTo>
                    <a:pt x="1788" y="59"/>
                    <a:pt x="1788" y="59"/>
                    <a:pt x="1788" y="59"/>
                  </a:cubicBezTo>
                  <a:cubicBezTo>
                    <a:pt x="1796" y="59"/>
                    <a:pt x="1796" y="59"/>
                    <a:pt x="1796" y="59"/>
                  </a:cubicBezTo>
                  <a:cubicBezTo>
                    <a:pt x="1796" y="39"/>
                    <a:pt x="1796" y="39"/>
                    <a:pt x="1796" y="39"/>
                  </a:cubicBezTo>
                  <a:cubicBezTo>
                    <a:pt x="1730" y="39"/>
                    <a:pt x="1730" y="39"/>
                    <a:pt x="1730" y="39"/>
                  </a:cubicBezTo>
                  <a:cubicBezTo>
                    <a:pt x="1730" y="46"/>
                    <a:pt x="1730" y="46"/>
                    <a:pt x="1730" y="46"/>
                  </a:cubicBezTo>
                  <a:cubicBezTo>
                    <a:pt x="1741" y="48"/>
                    <a:pt x="1741" y="48"/>
                    <a:pt x="1741" y="48"/>
                  </a:cubicBezTo>
                  <a:cubicBezTo>
                    <a:pt x="1741" y="107"/>
                    <a:pt x="1741" y="107"/>
                    <a:pt x="1741" y="107"/>
                  </a:cubicBezTo>
                  <a:cubicBezTo>
                    <a:pt x="1730" y="109"/>
                    <a:pt x="1730" y="109"/>
                    <a:pt x="1730" y="109"/>
                  </a:cubicBezTo>
                  <a:cubicBezTo>
                    <a:pt x="1730" y="116"/>
                    <a:pt x="1730" y="116"/>
                    <a:pt x="1730" y="116"/>
                  </a:cubicBezTo>
                  <a:cubicBezTo>
                    <a:pt x="1796" y="116"/>
                    <a:pt x="1796" y="116"/>
                    <a:pt x="1796" y="116"/>
                  </a:cubicBezTo>
                  <a:lnTo>
                    <a:pt x="1796" y="95"/>
                  </a:lnTo>
                  <a:close/>
                  <a:moveTo>
                    <a:pt x="1342" y="95"/>
                  </a:moveTo>
                  <a:cubicBezTo>
                    <a:pt x="1335" y="95"/>
                    <a:pt x="1335" y="95"/>
                    <a:pt x="1335" y="95"/>
                  </a:cubicBezTo>
                  <a:cubicBezTo>
                    <a:pt x="1333" y="106"/>
                    <a:pt x="1333" y="106"/>
                    <a:pt x="1333" y="106"/>
                  </a:cubicBezTo>
                  <a:cubicBezTo>
                    <a:pt x="1305" y="106"/>
                    <a:pt x="1305" y="106"/>
                    <a:pt x="1305" y="106"/>
                  </a:cubicBezTo>
                  <a:cubicBezTo>
                    <a:pt x="1305" y="80"/>
                    <a:pt x="1305" y="80"/>
                    <a:pt x="1305" y="80"/>
                  </a:cubicBezTo>
                  <a:cubicBezTo>
                    <a:pt x="1323" y="80"/>
                    <a:pt x="1323" y="80"/>
                    <a:pt x="1323" y="80"/>
                  </a:cubicBezTo>
                  <a:cubicBezTo>
                    <a:pt x="1325" y="90"/>
                    <a:pt x="1325" y="90"/>
                    <a:pt x="1325" y="90"/>
                  </a:cubicBezTo>
                  <a:cubicBezTo>
                    <a:pt x="1331" y="90"/>
                    <a:pt x="1331" y="90"/>
                    <a:pt x="1331" y="90"/>
                  </a:cubicBezTo>
                  <a:cubicBezTo>
                    <a:pt x="1331" y="61"/>
                    <a:pt x="1331" y="61"/>
                    <a:pt x="1331" y="61"/>
                  </a:cubicBezTo>
                  <a:cubicBezTo>
                    <a:pt x="1325" y="61"/>
                    <a:pt x="1325" y="61"/>
                    <a:pt x="1325" y="61"/>
                  </a:cubicBezTo>
                  <a:cubicBezTo>
                    <a:pt x="1323" y="71"/>
                    <a:pt x="1323" y="71"/>
                    <a:pt x="1323" y="71"/>
                  </a:cubicBezTo>
                  <a:cubicBezTo>
                    <a:pt x="1305" y="71"/>
                    <a:pt x="1305" y="71"/>
                    <a:pt x="1305" y="71"/>
                  </a:cubicBezTo>
                  <a:cubicBezTo>
                    <a:pt x="1305" y="49"/>
                    <a:pt x="1305" y="49"/>
                    <a:pt x="1305" y="49"/>
                  </a:cubicBezTo>
                  <a:cubicBezTo>
                    <a:pt x="1333" y="49"/>
                    <a:pt x="1333" y="49"/>
                    <a:pt x="1333" y="49"/>
                  </a:cubicBezTo>
                  <a:cubicBezTo>
                    <a:pt x="1335" y="59"/>
                    <a:pt x="1335" y="59"/>
                    <a:pt x="1335" y="59"/>
                  </a:cubicBezTo>
                  <a:cubicBezTo>
                    <a:pt x="1342" y="59"/>
                    <a:pt x="1342" y="59"/>
                    <a:pt x="1342" y="59"/>
                  </a:cubicBezTo>
                  <a:cubicBezTo>
                    <a:pt x="1342" y="39"/>
                    <a:pt x="1342" y="39"/>
                    <a:pt x="1342" y="39"/>
                  </a:cubicBezTo>
                  <a:cubicBezTo>
                    <a:pt x="1277" y="39"/>
                    <a:pt x="1277" y="39"/>
                    <a:pt x="1277" y="39"/>
                  </a:cubicBezTo>
                  <a:cubicBezTo>
                    <a:pt x="1277" y="46"/>
                    <a:pt x="1277" y="46"/>
                    <a:pt x="1277" y="46"/>
                  </a:cubicBezTo>
                  <a:cubicBezTo>
                    <a:pt x="1288" y="48"/>
                    <a:pt x="1288" y="48"/>
                    <a:pt x="1288" y="48"/>
                  </a:cubicBezTo>
                  <a:cubicBezTo>
                    <a:pt x="1288" y="107"/>
                    <a:pt x="1288" y="107"/>
                    <a:pt x="1288" y="107"/>
                  </a:cubicBezTo>
                  <a:cubicBezTo>
                    <a:pt x="1277" y="109"/>
                    <a:pt x="1277" y="109"/>
                    <a:pt x="1277" y="109"/>
                  </a:cubicBezTo>
                  <a:cubicBezTo>
                    <a:pt x="1277" y="116"/>
                    <a:pt x="1277" y="116"/>
                    <a:pt x="1277" y="116"/>
                  </a:cubicBezTo>
                  <a:cubicBezTo>
                    <a:pt x="1342" y="116"/>
                    <a:pt x="1342" y="116"/>
                    <a:pt x="1342" y="116"/>
                  </a:cubicBezTo>
                  <a:lnTo>
                    <a:pt x="1342" y="95"/>
                  </a:lnTo>
                  <a:close/>
                  <a:moveTo>
                    <a:pt x="566" y="95"/>
                  </a:moveTo>
                  <a:cubicBezTo>
                    <a:pt x="559" y="95"/>
                    <a:pt x="559" y="95"/>
                    <a:pt x="559" y="95"/>
                  </a:cubicBezTo>
                  <a:cubicBezTo>
                    <a:pt x="557" y="106"/>
                    <a:pt x="557" y="106"/>
                    <a:pt x="557" y="106"/>
                  </a:cubicBezTo>
                  <a:cubicBezTo>
                    <a:pt x="529" y="106"/>
                    <a:pt x="529" y="106"/>
                    <a:pt x="529" y="106"/>
                  </a:cubicBezTo>
                  <a:cubicBezTo>
                    <a:pt x="529" y="80"/>
                    <a:pt x="529" y="80"/>
                    <a:pt x="529" y="80"/>
                  </a:cubicBezTo>
                  <a:cubicBezTo>
                    <a:pt x="546" y="80"/>
                    <a:pt x="546" y="80"/>
                    <a:pt x="546" y="80"/>
                  </a:cubicBezTo>
                  <a:cubicBezTo>
                    <a:pt x="548" y="90"/>
                    <a:pt x="548" y="90"/>
                    <a:pt x="548" y="90"/>
                  </a:cubicBezTo>
                  <a:cubicBezTo>
                    <a:pt x="555" y="90"/>
                    <a:pt x="555" y="90"/>
                    <a:pt x="555" y="90"/>
                  </a:cubicBezTo>
                  <a:cubicBezTo>
                    <a:pt x="555" y="61"/>
                    <a:pt x="555" y="61"/>
                    <a:pt x="555" y="61"/>
                  </a:cubicBezTo>
                  <a:cubicBezTo>
                    <a:pt x="548" y="61"/>
                    <a:pt x="548" y="61"/>
                    <a:pt x="548" y="61"/>
                  </a:cubicBezTo>
                  <a:cubicBezTo>
                    <a:pt x="546" y="71"/>
                    <a:pt x="546" y="71"/>
                    <a:pt x="546" y="71"/>
                  </a:cubicBezTo>
                  <a:cubicBezTo>
                    <a:pt x="529" y="71"/>
                    <a:pt x="529" y="71"/>
                    <a:pt x="529" y="71"/>
                  </a:cubicBezTo>
                  <a:cubicBezTo>
                    <a:pt x="529" y="49"/>
                    <a:pt x="529" y="49"/>
                    <a:pt x="529" y="49"/>
                  </a:cubicBezTo>
                  <a:cubicBezTo>
                    <a:pt x="557" y="49"/>
                    <a:pt x="557" y="49"/>
                    <a:pt x="557" y="49"/>
                  </a:cubicBezTo>
                  <a:cubicBezTo>
                    <a:pt x="559" y="59"/>
                    <a:pt x="559" y="59"/>
                    <a:pt x="559" y="59"/>
                  </a:cubicBezTo>
                  <a:cubicBezTo>
                    <a:pt x="566" y="59"/>
                    <a:pt x="566" y="59"/>
                    <a:pt x="566" y="59"/>
                  </a:cubicBezTo>
                  <a:cubicBezTo>
                    <a:pt x="566" y="39"/>
                    <a:pt x="566" y="39"/>
                    <a:pt x="566" y="39"/>
                  </a:cubicBezTo>
                  <a:cubicBezTo>
                    <a:pt x="500" y="39"/>
                    <a:pt x="500" y="39"/>
                    <a:pt x="500" y="39"/>
                  </a:cubicBezTo>
                  <a:cubicBezTo>
                    <a:pt x="500" y="46"/>
                    <a:pt x="500" y="46"/>
                    <a:pt x="500" y="46"/>
                  </a:cubicBezTo>
                  <a:cubicBezTo>
                    <a:pt x="511" y="48"/>
                    <a:pt x="511" y="48"/>
                    <a:pt x="511" y="48"/>
                  </a:cubicBezTo>
                  <a:cubicBezTo>
                    <a:pt x="511" y="107"/>
                    <a:pt x="511" y="107"/>
                    <a:pt x="511" y="107"/>
                  </a:cubicBezTo>
                  <a:cubicBezTo>
                    <a:pt x="500" y="109"/>
                    <a:pt x="500" y="109"/>
                    <a:pt x="500" y="109"/>
                  </a:cubicBezTo>
                  <a:cubicBezTo>
                    <a:pt x="500" y="116"/>
                    <a:pt x="500" y="116"/>
                    <a:pt x="500" y="116"/>
                  </a:cubicBezTo>
                  <a:cubicBezTo>
                    <a:pt x="566" y="116"/>
                    <a:pt x="566" y="116"/>
                    <a:pt x="566" y="116"/>
                  </a:cubicBezTo>
                  <a:lnTo>
                    <a:pt x="566" y="95"/>
                  </a:lnTo>
                  <a:close/>
                  <a:moveTo>
                    <a:pt x="659" y="117"/>
                  </a:moveTo>
                  <a:cubicBezTo>
                    <a:pt x="689" y="117"/>
                    <a:pt x="702" y="100"/>
                    <a:pt x="702" y="67"/>
                  </a:cubicBezTo>
                  <a:cubicBezTo>
                    <a:pt x="702" y="34"/>
                    <a:pt x="689" y="16"/>
                    <a:pt x="659" y="16"/>
                  </a:cubicBezTo>
                  <a:cubicBezTo>
                    <a:pt x="629" y="16"/>
                    <a:pt x="615" y="34"/>
                    <a:pt x="615" y="67"/>
                  </a:cubicBezTo>
                  <a:cubicBezTo>
                    <a:pt x="615" y="99"/>
                    <a:pt x="628" y="117"/>
                    <a:pt x="659" y="117"/>
                  </a:cubicBezTo>
                  <a:close/>
                  <a:moveTo>
                    <a:pt x="659" y="27"/>
                  </a:moveTo>
                  <a:cubicBezTo>
                    <a:pt x="675" y="27"/>
                    <a:pt x="683" y="40"/>
                    <a:pt x="683" y="67"/>
                  </a:cubicBezTo>
                  <a:cubicBezTo>
                    <a:pt x="683" y="94"/>
                    <a:pt x="675" y="107"/>
                    <a:pt x="659" y="107"/>
                  </a:cubicBezTo>
                  <a:cubicBezTo>
                    <a:pt x="642" y="107"/>
                    <a:pt x="634" y="94"/>
                    <a:pt x="634" y="67"/>
                  </a:cubicBezTo>
                  <a:cubicBezTo>
                    <a:pt x="634" y="40"/>
                    <a:pt x="643" y="27"/>
                    <a:pt x="659" y="27"/>
                  </a:cubicBezTo>
                  <a:close/>
                  <a:moveTo>
                    <a:pt x="327" y="28"/>
                  </a:moveTo>
                  <a:cubicBezTo>
                    <a:pt x="349" y="28"/>
                    <a:pt x="349" y="28"/>
                    <a:pt x="349" y="28"/>
                  </a:cubicBezTo>
                  <a:cubicBezTo>
                    <a:pt x="349" y="106"/>
                    <a:pt x="349" y="106"/>
                    <a:pt x="349" y="106"/>
                  </a:cubicBezTo>
                  <a:cubicBezTo>
                    <a:pt x="337" y="108"/>
                    <a:pt x="337" y="108"/>
                    <a:pt x="337" y="108"/>
                  </a:cubicBezTo>
                  <a:cubicBezTo>
                    <a:pt x="337" y="116"/>
                    <a:pt x="337" y="116"/>
                    <a:pt x="337" y="116"/>
                  </a:cubicBezTo>
                  <a:cubicBezTo>
                    <a:pt x="379" y="116"/>
                    <a:pt x="379" y="116"/>
                    <a:pt x="379" y="116"/>
                  </a:cubicBezTo>
                  <a:cubicBezTo>
                    <a:pt x="379" y="108"/>
                    <a:pt x="379" y="108"/>
                    <a:pt x="379" y="108"/>
                  </a:cubicBezTo>
                  <a:cubicBezTo>
                    <a:pt x="367" y="106"/>
                    <a:pt x="367" y="106"/>
                    <a:pt x="367" y="106"/>
                  </a:cubicBezTo>
                  <a:cubicBezTo>
                    <a:pt x="367" y="28"/>
                    <a:pt x="367" y="28"/>
                    <a:pt x="367" y="28"/>
                  </a:cubicBezTo>
                  <a:cubicBezTo>
                    <a:pt x="390" y="28"/>
                    <a:pt x="390" y="28"/>
                    <a:pt x="390" y="28"/>
                  </a:cubicBezTo>
                  <a:cubicBezTo>
                    <a:pt x="391" y="40"/>
                    <a:pt x="391" y="40"/>
                    <a:pt x="391" y="40"/>
                  </a:cubicBezTo>
                  <a:cubicBezTo>
                    <a:pt x="399" y="40"/>
                    <a:pt x="399" y="40"/>
                    <a:pt x="399" y="40"/>
                  </a:cubicBezTo>
                  <a:cubicBezTo>
                    <a:pt x="399" y="18"/>
                    <a:pt x="399" y="18"/>
                    <a:pt x="399" y="18"/>
                  </a:cubicBezTo>
                  <a:cubicBezTo>
                    <a:pt x="317" y="18"/>
                    <a:pt x="317" y="18"/>
                    <a:pt x="317" y="18"/>
                  </a:cubicBezTo>
                  <a:cubicBezTo>
                    <a:pt x="317" y="40"/>
                    <a:pt x="317" y="40"/>
                    <a:pt x="317" y="40"/>
                  </a:cubicBezTo>
                  <a:cubicBezTo>
                    <a:pt x="325" y="40"/>
                    <a:pt x="325" y="40"/>
                    <a:pt x="325" y="40"/>
                  </a:cubicBezTo>
                  <a:lnTo>
                    <a:pt x="327" y="28"/>
                  </a:lnTo>
                  <a:close/>
                  <a:moveTo>
                    <a:pt x="750" y="109"/>
                  </a:moveTo>
                  <a:cubicBezTo>
                    <a:pt x="739" y="107"/>
                    <a:pt x="739" y="107"/>
                    <a:pt x="739" y="107"/>
                  </a:cubicBezTo>
                  <a:cubicBezTo>
                    <a:pt x="739" y="80"/>
                    <a:pt x="739" y="80"/>
                    <a:pt x="739" y="80"/>
                  </a:cubicBezTo>
                  <a:cubicBezTo>
                    <a:pt x="768" y="80"/>
                    <a:pt x="768" y="80"/>
                    <a:pt x="768" y="80"/>
                  </a:cubicBezTo>
                  <a:cubicBezTo>
                    <a:pt x="768" y="107"/>
                    <a:pt x="768" y="107"/>
                    <a:pt x="768" y="107"/>
                  </a:cubicBezTo>
                  <a:cubicBezTo>
                    <a:pt x="757" y="109"/>
                    <a:pt x="757" y="109"/>
                    <a:pt x="757" y="109"/>
                  </a:cubicBezTo>
                  <a:cubicBezTo>
                    <a:pt x="757" y="116"/>
                    <a:pt x="757" y="116"/>
                    <a:pt x="757" y="116"/>
                  </a:cubicBezTo>
                  <a:cubicBezTo>
                    <a:pt x="797" y="116"/>
                    <a:pt x="797" y="116"/>
                    <a:pt x="797" y="116"/>
                  </a:cubicBezTo>
                  <a:cubicBezTo>
                    <a:pt x="797" y="109"/>
                    <a:pt x="797" y="109"/>
                    <a:pt x="797" y="109"/>
                  </a:cubicBezTo>
                  <a:cubicBezTo>
                    <a:pt x="786" y="107"/>
                    <a:pt x="786" y="107"/>
                    <a:pt x="786" y="107"/>
                  </a:cubicBezTo>
                  <a:cubicBezTo>
                    <a:pt x="786" y="48"/>
                    <a:pt x="786" y="48"/>
                    <a:pt x="786" y="48"/>
                  </a:cubicBezTo>
                  <a:cubicBezTo>
                    <a:pt x="797" y="46"/>
                    <a:pt x="797" y="46"/>
                    <a:pt x="797" y="46"/>
                  </a:cubicBezTo>
                  <a:cubicBezTo>
                    <a:pt x="797" y="39"/>
                    <a:pt x="797" y="39"/>
                    <a:pt x="797" y="39"/>
                  </a:cubicBezTo>
                  <a:cubicBezTo>
                    <a:pt x="757" y="39"/>
                    <a:pt x="757" y="39"/>
                    <a:pt x="757" y="39"/>
                  </a:cubicBezTo>
                  <a:cubicBezTo>
                    <a:pt x="757" y="46"/>
                    <a:pt x="757" y="46"/>
                    <a:pt x="757" y="46"/>
                  </a:cubicBezTo>
                  <a:cubicBezTo>
                    <a:pt x="768" y="48"/>
                    <a:pt x="768" y="48"/>
                    <a:pt x="768" y="48"/>
                  </a:cubicBezTo>
                  <a:cubicBezTo>
                    <a:pt x="768" y="71"/>
                    <a:pt x="768" y="71"/>
                    <a:pt x="768" y="71"/>
                  </a:cubicBezTo>
                  <a:cubicBezTo>
                    <a:pt x="739" y="71"/>
                    <a:pt x="739" y="71"/>
                    <a:pt x="739" y="71"/>
                  </a:cubicBezTo>
                  <a:cubicBezTo>
                    <a:pt x="739" y="48"/>
                    <a:pt x="739" y="48"/>
                    <a:pt x="739" y="48"/>
                  </a:cubicBezTo>
                  <a:cubicBezTo>
                    <a:pt x="750" y="46"/>
                    <a:pt x="750" y="46"/>
                    <a:pt x="750" y="46"/>
                  </a:cubicBezTo>
                  <a:cubicBezTo>
                    <a:pt x="750" y="39"/>
                    <a:pt x="750" y="39"/>
                    <a:pt x="750" y="39"/>
                  </a:cubicBezTo>
                  <a:cubicBezTo>
                    <a:pt x="710" y="39"/>
                    <a:pt x="710" y="39"/>
                    <a:pt x="710" y="39"/>
                  </a:cubicBezTo>
                  <a:cubicBezTo>
                    <a:pt x="710" y="46"/>
                    <a:pt x="710" y="46"/>
                    <a:pt x="710" y="46"/>
                  </a:cubicBezTo>
                  <a:cubicBezTo>
                    <a:pt x="722" y="48"/>
                    <a:pt x="722" y="48"/>
                    <a:pt x="722" y="48"/>
                  </a:cubicBezTo>
                  <a:cubicBezTo>
                    <a:pt x="722" y="107"/>
                    <a:pt x="722" y="107"/>
                    <a:pt x="722" y="107"/>
                  </a:cubicBezTo>
                  <a:cubicBezTo>
                    <a:pt x="710" y="109"/>
                    <a:pt x="710" y="109"/>
                    <a:pt x="710" y="109"/>
                  </a:cubicBezTo>
                  <a:cubicBezTo>
                    <a:pt x="710" y="116"/>
                    <a:pt x="710" y="116"/>
                    <a:pt x="710" y="116"/>
                  </a:cubicBezTo>
                  <a:cubicBezTo>
                    <a:pt x="750" y="116"/>
                    <a:pt x="750" y="116"/>
                    <a:pt x="750" y="116"/>
                  </a:cubicBezTo>
                  <a:lnTo>
                    <a:pt x="750" y="109"/>
                  </a:lnTo>
                  <a:close/>
                  <a:moveTo>
                    <a:pt x="445" y="109"/>
                  </a:moveTo>
                  <a:cubicBezTo>
                    <a:pt x="434" y="107"/>
                    <a:pt x="434" y="107"/>
                    <a:pt x="434" y="107"/>
                  </a:cubicBezTo>
                  <a:cubicBezTo>
                    <a:pt x="434" y="80"/>
                    <a:pt x="434" y="80"/>
                    <a:pt x="434" y="80"/>
                  </a:cubicBezTo>
                  <a:cubicBezTo>
                    <a:pt x="463" y="80"/>
                    <a:pt x="463" y="80"/>
                    <a:pt x="463" y="80"/>
                  </a:cubicBezTo>
                  <a:cubicBezTo>
                    <a:pt x="463" y="107"/>
                    <a:pt x="463" y="107"/>
                    <a:pt x="463" y="107"/>
                  </a:cubicBezTo>
                  <a:cubicBezTo>
                    <a:pt x="452" y="109"/>
                    <a:pt x="452" y="109"/>
                    <a:pt x="452" y="109"/>
                  </a:cubicBezTo>
                  <a:cubicBezTo>
                    <a:pt x="452" y="116"/>
                    <a:pt x="452" y="116"/>
                    <a:pt x="452" y="116"/>
                  </a:cubicBezTo>
                  <a:cubicBezTo>
                    <a:pt x="492" y="116"/>
                    <a:pt x="492" y="116"/>
                    <a:pt x="492" y="116"/>
                  </a:cubicBezTo>
                  <a:cubicBezTo>
                    <a:pt x="492" y="109"/>
                    <a:pt x="492" y="109"/>
                    <a:pt x="492" y="109"/>
                  </a:cubicBezTo>
                  <a:cubicBezTo>
                    <a:pt x="480" y="107"/>
                    <a:pt x="480" y="107"/>
                    <a:pt x="480" y="107"/>
                  </a:cubicBezTo>
                  <a:cubicBezTo>
                    <a:pt x="480" y="48"/>
                    <a:pt x="480" y="48"/>
                    <a:pt x="480" y="48"/>
                  </a:cubicBezTo>
                  <a:cubicBezTo>
                    <a:pt x="492" y="46"/>
                    <a:pt x="492" y="46"/>
                    <a:pt x="492" y="46"/>
                  </a:cubicBezTo>
                  <a:cubicBezTo>
                    <a:pt x="492" y="39"/>
                    <a:pt x="492" y="39"/>
                    <a:pt x="492" y="39"/>
                  </a:cubicBezTo>
                  <a:cubicBezTo>
                    <a:pt x="452" y="39"/>
                    <a:pt x="452" y="39"/>
                    <a:pt x="452" y="39"/>
                  </a:cubicBezTo>
                  <a:cubicBezTo>
                    <a:pt x="452" y="46"/>
                    <a:pt x="452" y="46"/>
                    <a:pt x="452" y="46"/>
                  </a:cubicBezTo>
                  <a:cubicBezTo>
                    <a:pt x="463" y="48"/>
                    <a:pt x="463" y="48"/>
                    <a:pt x="463" y="48"/>
                  </a:cubicBezTo>
                  <a:cubicBezTo>
                    <a:pt x="463" y="71"/>
                    <a:pt x="463" y="71"/>
                    <a:pt x="463" y="71"/>
                  </a:cubicBezTo>
                  <a:cubicBezTo>
                    <a:pt x="434" y="71"/>
                    <a:pt x="434" y="71"/>
                    <a:pt x="434" y="71"/>
                  </a:cubicBezTo>
                  <a:cubicBezTo>
                    <a:pt x="434" y="48"/>
                    <a:pt x="434" y="48"/>
                    <a:pt x="434" y="48"/>
                  </a:cubicBezTo>
                  <a:cubicBezTo>
                    <a:pt x="445" y="46"/>
                    <a:pt x="445" y="46"/>
                    <a:pt x="445" y="46"/>
                  </a:cubicBezTo>
                  <a:cubicBezTo>
                    <a:pt x="445" y="39"/>
                    <a:pt x="445" y="39"/>
                    <a:pt x="445" y="39"/>
                  </a:cubicBezTo>
                  <a:cubicBezTo>
                    <a:pt x="405" y="39"/>
                    <a:pt x="405" y="39"/>
                    <a:pt x="405" y="39"/>
                  </a:cubicBezTo>
                  <a:cubicBezTo>
                    <a:pt x="405" y="46"/>
                    <a:pt x="405" y="46"/>
                    <a:pt x="405" y="46"/>
                  </a:cubicBezTo>
                  <a:cubicBezTo>
                    <a:pt x="416" y="48"/>
                    <a:pt x="416" y="48"/>
                    <a:pt x="416" y="48"/>
                  </a:cubicBezTo>
                  <a:cubicBezTo>
                    <a:pt x="416" y="107"/>
                    <a:pt x="416" y="107"/>
                    <a:pt x="416" y="107"/>
                  </a:cubicBezTo>
                  <a:cubicBezTo>
                    <a:pt x="405" y="109"/>
                    <a:pt x="405" y="109"/>
                    <a:pt x="405" y="109"/>
                  </a:cubicBezTo>
                  <a:cubicBezTo>
                    <a:pt x="405" y="116"/>
                    <a:pt x="405" y="116"/>
                    <a:pt x="405" y="116"/>
                  </a:cubicBezTo>
                  <a:cubicBezTo>
                    <a:pt x="445" y="116"/>
                    <a:pt x="445" y="116"/>
                    <a:pt x="445" y="116"/>
                  </a:cubicBezTo>
                  <a:lnTo>
                    <a:pt x="445" y="109"/>
                  </a:lnTo>
                  <a:close/>
                  <a:moveTo>
                    <a:pt x="1209" y="49"/>
                  </a:moveTo>
                  <a:cubicBezTo>
                    <a:pt x="1226" y="49"/>
                    <a:pt x="1226" y="49"/>
                    <a:pt x="1226" y="49"/>
                  </a:cubicBezTo>
                  <a:cubicBezTo>
                    <a:pt x="1226" y="107"/>
                    <a:pt x="1226" y="107"/>
                    <a:pt x="1226" y="107"/>
                  </a:cubicBezTo>
                  <a:cubicBezTo>
                    <a:pt x="1215" y="109"/>
                    <a:pt x="1215" y="109"/>
                    <a:pt x="1215" y="109"/>
                  </a:cubicBezTo>
                  <a:cubicBezTo>
                    <a:pt x="1215" y="116"/>
                    <a:pt x="1215" y="116"/>
                    <a:pt x="1215" y="116"/>
                  </a:cubicBezTo>
                  <a:cubicBezTo>
                    <a:pt x="1255" y="116"/>
                    <a:pt x="1255" y="116"/>
                    <a:pt x="1255" y="116"/>
                  </a:cubicBezTo>
                  <a:cubicBezTo>
                    <a:pt x="1255" y="109"/>
                    <a:pt x="1255" y="109"/>
                    <a:pt x="1255" y="109"/>
                  </a:cubicBezTo>
                  <a:cubicBezTo>
                    <a:pt x="1244" y="107"/>
                    <a:pt x="1244" y="107"/>
                    <a:pt x="1244" y="107"/>
                  </a:cubicBezTo>
                  <a:cubicBezTo>
                    <a:pt x="1244" y="49"/>
                    <a:pt x="1244" y="49"/>
                    <a:pt x="1244" y="49"/>
                  </a:cubicBezTo>
                  <a:cubicBezTo>
                    <a:pt x="1261" y="49"/>
                    <a:pt x="1261" y="49"/>
                    <a:pt x="1261" y="49"/>
                  </a:cubicBezTo>
                  <a:cubicBezTo>
                    <a:pt x="1262" y="60"/>
                    <a:pt x="1262" y="60"/>
                    <a:pt x="1262" y="60"/>
                  </a:cubicBezTo>
                  <a:cubicBezTo>
                    <a:pt x="1270" y="60"/>
                    <a:pt x="1270" y="60"/>
                    <a:pt x="1270" y="60"/>
                  </a:cubicBezTo>
                  <a:cubicBezTo>
                    <a:pt x="1270" y="39"/>
                    <a:pt x="1270" y="39"/>
                    <a:pt x="1270" y="39"/>
                  </a:cubicBezTo>
                  <a:cubicBezTo>
                    <a:pt x="1200" y="39"/>
                    <a:pt x="1200" y="39"/>
                    <a:pt x="1200" y="39"/>
                  </a:cubicBezTo>
                  <a:cubicBezTo>
                    <a:pt x="1200" y="60"/>
                    <a:pt x="1200" y="60"/>
                    <a:pt x="1200" y="60"/>
                  </a:cubicBezTo>
                  <a:cubicBezTo>
                    <a:pt x="1208" y="60"/>
                    <a:pt x="1208" y="60"/>
                    <a:pt x="1208" y="60"/>
                  </a:cubicBezTo>
                  <a:lnTo>
                    <a:pt x="1209" y="49"/>
                  </a:lnTo>
                  <a:close/>
                  <a:moveTo>
                    <a:pt x="1058" y="49"/>
                  </a:moveTo>
                  <a:cubicBezTo>
                    <a:pt x="1075" y="49"/>
                    <a:pt x="1075" y="49"/>
                    <a:pt x="1075" y="49"/>
                  </a:cubicBezTo>
                  <a:cubicBezTo>
                    <a:pt x="1075" y="107"/>
                    <a:pt x="1075" y="107"/>
                    <a:pt x="1075" y="107"/>
                  </a:cubicBezTo>
                  <a:cubicBezTo>
                    <a:pt x="1064" y="109"/>
                    <a:pt x="1064" y="109"/>
                    <a:pt x="1064" y="109"/>
                  </a:cubicBezTo>
                  <a:cubicBezTo>
                    <a:pt x="1064" y="116"/>
                    <a:pt x="1064" y="116"/>
                    <a:pt x="1064" y="116"/>
                  </a:cubicBezTo>
                  <a:cubicBezTo>
                    <a:pt x="1104" y="116"/>
                    <a:pt x="1104" y="116"/>
                    <a:pt x="1104" y="116"/>
                  </a:cubicBezTo>
                  <a:cubicBezTo>
                    <a:pt x="1104" y="109"/>
                    <a:pt x="1104" y="109"/>
                    <a:pt x="1104" y="109"/>
                  </a:cubicBezTo>
                  <a:cubicBezTo>
                    <a:pt x="1093" y="107"/>
                    <a:pt x="1093" y="107"/>
                    <a:pt x="1093" y="107"/>
                  </a:cubicBezTo>
                  <a:cubicBezTo>
                    <a:pt x="1093" y="49"/>
                    <a:pt x="1093" y="49"/>
                    <a:pt x="1093" y="49"/>
                  </a:cubicBezTo>
                  <a:cubicBezTo>
                    <a:pt x="1110" y="49"/>
                    <a:pt x="1110" y="49"/>
                    <a:pt x="1110" y="49"/>
                  </a:cubicBezTo>
                  <a:cubicBezTo>
                    <a:pt x="1111" y="60"/>
                    <a:pt x="1111" y="60"/>
                    <a:pt x="1111" y="60"/>
                  </a:cubicBezTo>
                  <a:cubicBezTo>
                    <a:pt x="1119" y="60"/>
                    <a:pt x="1119" y="60"/>
                    <a:pt x="1119" y="60"/>
                  </a:cubicBezTo>
                  <a:cubicBezTo>
                    <a:pt x="1119" y="39"/>
                    <a:pt x="1119" y="39"/>
                    <a:pt x="1119" y="39"/>
                  </a:cubicBezTo>
                  <a:cubicBezTo>
                    <a:pt x="1049" y="39"/>
                    <a:pt x="1049" y="39"/>
                    <a:pt x="1049" y="39"/>
                  </a:cubicBezTo>
                  <a:cubicBezTo>
                    <a:pt x="1049" y="60"/>
                    <a:pt x="1049" y="60"/>
                    <a:pt x="1049" y="60"/>
                  </a:cubicBezTo>
                  <a:cubicBezTo>
                    <a:pt x="1057" y="60"/>
                    <a:pt x="1057" y="60"/>
                    <a:pt x="1057" y="60"/>
                  </a:cubicBezTo>
                  <a:lnTo>
                    <a:pt x="1058" y="49"/>
                  </a:lnTo>
                  <a:close/>
                  <a:moveTo>
                    <a:pt x="1114" y="116"/>
                  </a:moveTo>
                  <a:cubicBezTo>
                    <a:pt x="1147" y="116"/>
                    <a:pt x="1147" y="116"/>
                    <a:pt x="1147" y="116"/>
                  </a:cubicBezTo>
                  <a:cubicBezTo>
                    <a:pt x="1147" y="109"/>
                    <a:pt x="1147" y="109"/>
                    <a:pt x="1147" y="109"/>
                  </a:cubicBezTo>
                  <a:cubicBezTo>
                    <a:pt x="1136" y="107"/>
                    <a:pt x="1136" y="107"/>
                    <a:pt x="1136" y="107"/>
                  </a:cubicBezTo>
                  <a:cubicBezTo>
                    <a:pt x="1142" y="93"/>
                    <a:pt x="1142" y="93"/>
                    <a:pt x="1142" y="93"/>
                  </a:cubicBezTo>
                  <a:cubicBezTo>
                    <a:pt x="1171" y="93"/>
                    <a:pt x="1171" y="93"/>
                    <a:pt x="1171" y="93"/>
                  </a:cubicBezTo>
                  <a:cubicBezTo>
                    <a:pt x="1176" y="107"/>
                    <a:pt x="1176" y="107"/>
                    <a:pt x="1176" y="107"/>
                  </a:cubicBezTo>
                  <a:cubicBezTo>
                    <a:pt x="1165" y="109"/>
                    <a:pt x="1165" y="109"/>
                    <a:pt x="1165" y="109"/>
                  </a:cubicBezTo>
                  <a:cubicBezTo>
                    <a:pt x="1165" y="116"/>
                    <a:pt x="1165" y="116"/>
                    <a:pt x="1165" y="116"/>
                  </a:cubicBezTo>
                  <a:cubicBezTo>
                    <a:pt x="1205" y="116"/>
                    <a:pt x="1205" y="116"/>
                    <a:pt x="1205" y="116"/>
                  </a:cubicBezTo>
                  <a:cubicBezTo>
                    <a:pt x="1205" y="109"/>
                    <a:pt x="1205" y="109"/>
                    <a:pt x="1205" y="109"/>
                  </a:cubicBezTo>
                  <a:cubicBezTo>
                    <a:pt x="1194" y="107"/>
                    <a:pt x="1194" y="107"/>
                    <a:pt x="1194" y="107"/>
                  </a:cubicBezTo>
                  <a:cubicBezTo>
                    <a:pt x="1168" y="39"/>
                    <a:pt x="1168" y="39"/>
                    <a:pt x="1168" y="39"/>
                  </a:cubicBezTo>
                  <a:cubicBezTo>
                    <a:pt x="1151" y="39"/>
                    <a:pt x="1151" y="39"/>
                    <a:pt x="1151" y="39"/>
                  </a:cubicBezTo>
                  <a:cubicBezTo>
                    <a:pt x="1125" y="107"/>
                    <a:pt x="1125" y="107"/>
                    <a:pt x="1125" y="107"/>
                  </a:cubicBezTo>
                  <a:cubicBezTo>
                    <a:pt x="1114" y="109"/>
                    <a:pt x="1114" y="109"/>
                    <a:pt x="1114" y="109"/>
                  </a:cubicBezTo>
                  <a:lnTo>
                    <a:pt x="1114" y="116"/>
                  </a:lnTo>
                  <a:close/>
                  <a:moveTo>
                    <a:pt x="1156" y="54"/>
                  </a:moveTo>
                  <a:cubicBezTo>
                    <a:pt x="1167" y="84"/>
                    <a:pt x="1167" y="84"/>
                    <a:pt x="1167" y="84"/>
                  </a:cubicBezTo>
                  <a:cubicBezTo>
                    <a:pt x="1145" y="84"/>
                    <a:pt x="1145" y="84"/>
                    <a:pt x="1145" y="84"/>
                  </a:cubicBezTo>
                  <a:lnTo>
                    <a:pt x="1156" y="54"/>
                  </a:lnTo>
                  <a:close/>
                  <a:moveTo>
                    <a:pt x="1042" y="88"/>
                  </a:moveTo>
                  <a:cubicBezTo>
                    <a:pt x="1042" y="49"/>
                    <a:pt x="993" y="65"/>
                    <a:pt x="993" y="41"/>
                  </a:cubicBezTo>
                  <a:cubicBezTo>
                    <a:pt x="993" y="30"/>
                    <a:pt x="1002" y="27"/>
                    <a:pt x="1011" y="27"/>
                  </a:cubicBezTo>
                  <a:cubicBezTo>
                    <a:pt x="1019" y="27"/>
                    <a:pt x="1028" y="29"/>
                    <a:pt x="1028" y="29"/>
                  </a:cubicBezTo>
                  <a:cubicBezTo>
                    <a:pt x="1030" y="41"/>
                    <a:pt x="1030" y="41"/>
                    <a:pt x="1030" y="41"/>
                  </a:cubicBezTo>
                  <a:cubicBezTo>
                    <a:pt x="1038" y="41"/>
                    <a:pt x="1038" y="41"/>
                    <a:pt x="1038" y="41"/>
                  </a:cubicBezTo>
                  <a:cubicBezTo>
                    <a:pt x="1038" y="22"/>
                    <a:pt x="1038" y="22"/>
                    <a:pt x="1038" y="22"/>
                  </a:cubicBezTo>
                  <a:cubicBezTo>
                    <a:pt x="1030" y="19"/>
                    <a:pt x="1019" y="16"/>
                    <a:pt x="1009" y="16"/>
                  </a:cubicBezTo>
                  <a:cubicBezTo>
                    <a:pt x="987" y="16"/>
                    <a:pt x="976" y="27"/>
                    <a:pt x="976" y="44"/>
                  </a:cubicBezTo>
                  <a:cubicBezTo>
                    <a:pt x="976" y="65"/>
                    <a:pt x="992" y="69"/>
                    <a:pt x="1007" y="74"/>
                  </a:cubicBezTo>
                  <a:cubicBezTo>
                    <a:pt x="1017" y="77"/>
                    <a:pt x="1025" y="79"/>
                    <a:pt x="1025" y="90"/>
                  </a:cubicBezTo>
                  <a:cubicBezTo>
                    <a:pt x="1025" y="102"/>
                    <a:pt x="1015" y="106"/>
                    <a:pt x="1003" y="106"/>
                  </a:cubicBezTo>
                  <a:cubicBezTo>
                    <a:pt x="992" y="106"/>
                    <a:pt x="986" y="104"/>
                    <a:pt x="986" y="104"/>
                  </a:cubicBezTo>
                  <a:cubicBezTo>
                    <a:pt x="984" y="91"/>
                    <a:pt x="984" y="91"/>
                    <a:pt x="984" y="91"/>
                  </a:cubicBezTo>
                  <a:cubicBezTo>
                    <a:pt x="976" y="91"/>
                    <a:pt x="976" y="91"/>
                    <a:pt x="976" y="91"/>
                  </a:cubicBezTo>
                  <a:cubicBezTo>
                    <a:pt x="976" y="112"/>
                    <a:pt x="976" y="112"/>
                    <a:pt x="976" y="112"/>
                  </a:cubicBezTo>
                  <a:cubicBezTo>
                    <a:pt x="976" y="112"/>
                    <a:pt x="989" y="117"/>
                    <a:pt x="1006" y="117"/>
                  </a:cubicBezTo>
                  <a:cubicBezTo>
                    <a:pt x="1030" y="117"/>
                    <a:pt x="1042" y="107"/>
                    <a:pt x="1042" y="88"/>
                  </a:cubicBezTo>
                  <a:close/>
                  <a:moveTo>
                    <a:pt x="847" y="109"/>
                  </a:moveTo>
                  <a:cubicBezTo>
                    <a:pt x="835" y="107"/>
                    <a:pt x="835" y="107"/>
                    <a:pt x="835" y="107"/>
                  </a:cubicBezTo>
                  <a:cubicBezTo>
                    <a:pt x="835" y="48"/>
                    <a:pt x="835" y="48"/>
                    <a:pt x="835" y="48"/>
                  </a:cubicBezTo>
                  <a:cubicBezTo>
                    <a:pt x="847" y="46"/>
                    <a:pt x="847" y="46"/>
                    <a:pt x="847" y="46"/>
                  </a:cubicBezTo>
                  <a:cubicBezTo>
                    <a:pt x="847" y="39"/>
                    <a:pt x="847" y="39"/>
                    <a:pt x="847" y="39"/>
                  </a:cubicBezTo>
                  <a:cubicBezTo>
                    <a:pt x="806" y="39"/>
                    <a:pt x="806" y="39"/>
                    <a:pt x="806" y="39"/>
                  </a:cubicBezTo>
                  <a:cubicBezTo>
                    <a:pt x="806" y="46"/>
                    <a:pt x="806" y="46"/>
                    <a:pt x="806" y="46"/>
                  </a:cubicBezTo>
                  <a:cubicBezTo>
                    <a:pt x="818" y="48"/>
                    <a:pt x="818" y="48"/>
                    <a:pt x="818" y="48"/>
                  </a:cubicBezTo>
                  <a:cubicBezTo>
                    <a:pt x="818" y="107"/>
                    <a:pt x="818" y="107"/>
                    <a:pt x="818" y="107"/>
                  </a:cubicBezTo>
                  <a:cubicBezTo>
                    <a:pt x="806" y="109"/>
                    <a:pt x="806" y="109"/>
                    <a:pt x="806" y="109"/>
                  </a:cubicBezTo>
                  <a:cubicBezTo>
                    <a:pt x="806" y="116"/>
                    <a:pt x="806" y="116"/>
                    <a:pt x="806" y="116"/>
                  </a:cubicBezTo>
                  <a:cubicBezTo>
                    <a:pt x="847" y="116"/>
                    <a:pt x="847" y="116"/>
                    <a:pt x="847" y="116"/>
                  </a:cubicBezTo>
                  <a:lnTo>
                    <a:pt x="847" y="109"/>
                  </a:lnTo>
                  <a:close/>
                  <a:moveTo>
                    <a:pt x="890" y="117"/>
                  </a:moveTo>
                  <a:cubicBezTo>
                    <a:pt x="915" y="117"/>
                    <a:pt x="927" y="103"/>
                    <a:pt x="927" y="78"/>
                  </a:cubicBezTo>
                  <a:cubicBezTo>
                    <a:pt x="927" y="52"/>
                    <a:pt x="915" y="38"/>
                    <a:pt x="890" y="38"/>
                  </a:cubicBezTo>
                  <a:cubicBezTo>
                    <a:pt x="864" y="38"/>
                    <a:pt x="853" y="52"/>
                    <a:pt x="853" y="77"/>
                  </a:cubicBezTo>
                  <a:cubicBezTo>
                    <a:pt x="853" y="103"/>
                    <a:pt x="864" y="117"/>
                    <a:pt x="890" y="117"/>
                  </a:cubicBezTo>
                  <a:close/>
                  <a:moveTo>
                    <a:pt x="890" y="48"/>
                  </a:moveTo>
                  <a:cubicBezTo>
                    <a:pt x="902" y="48"/>
                    <a:pt x="908" y="57"/>
                    <a:pt x="908" y="78"/>
                  </a:cubicBezTo>
                  <a:cubicBezTo>
                    <a:pt x="908" y="98"/>
                    <a:pt x="902" y="107"/>
                    <a:pt x="889" y="107"/>
                  </a:cubicBezTo>
                  <a:cubicBezTo>
                    <a:pt x="877" y="107"/>
                    <a:pt x="871" y="98"/>
                    <a:pt x="871" y="77"/>
                  </a:cubicBezTo>
                  <a:cubicBezTo>
                    <a:pt x="871" y="57"/>
                    <a:pt x="877" y="48"/>
                    <a:pt x="890" y="4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720141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amp; Content- No Leaves, No Logo">
    <p:spTree>
      <p:nvGrpSpPr>
        <p:cNvPr id="1" name=""/>
        <p:cNvGrpSpPr/>
        <p:nvPr/>
      </p:nvGrpSpPr>
      <p:grpSpPr>
        <a:xfrm>
          <a:off x="0" y="0"/>
          <a:ext cx="0" cy="0"/>
          <a:chOff x="0" y="0"/>
          <a:chExt cx="0" cy="0"/>
        </a:xfrm>
      </p:grpSpPr>
      <p:sp>
        <p:nvSpPr>
          <p:cNvPr id="5" name="Rectangle 7"/>
          <p:cNvSpPr>
            <a:spLocks noChangeArrowheads="1"/>
          </p:cNvSpPr>
          <p:nvPr userDrawn="1"/>
        </p:nvSpPr>
        <p:spPr bwMode="auto">
          <a:xfrm>
            <a:off x="-1588" y="0"/>
            <a:ext cx="9145588" cy="1428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Rectangle 8"/>
          <p:cNvSpPr>
            <a:spLocks noChangeArrowheads="1"/>
          </p:cNvSpPr>
          <p:nvPr userDrawn="1"/>
        </p:nvSpPr>
        <p:spPr bwMode="auto">
          <a:xfrm>
            <a:off x="-1588" y="6716713"/>
            <a:ext cx="9145588" cy="1428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Title Placeholder 43"/>
          <p:cNvSpPr>
            <a:spLocks noGrp="1"/>
          </p:cNvSpPr>
          <p:nvPr>
            <p:ph type="title"/>
          </p:nvPr>
        </p:nvSpPr>
        <p:spPr>
          <a:xfrm>
            <a:off x="457200" y="240134"/>
            <a:ext cx="8229600" cy="792162"/>
          </a:xfrm>
          <a:prstGeom prst="rect">
            <a:avLst/>
          </a:prstGeom>
        </p:spPr>
        <p:txBody>
          <a:bodyPr rtlCol="0">
            <a:noAutofit/>
          </a:bodyPr>
          <a:lstStyle/>
          <a:p>
            <a:r>
              <a:rPr lang="en-US" dirty="0"/>
              <a:t>Click to edit Master title style</a:t>
            </a:r>
          </a:p>
        </p:txBody>
      </p:sp>
      <p:sp>
        <p:nvSpPr>
          <p:cNvPr id="14" name="Text Placeholder 13"/>
          <p:cNvSpPr>
            <a:spLocks noGrp="1"/>
          </p:cNvSpPr>
          <p:nvPr>
            <p:ph type="body" sz="quarter" idx="11"/>
          </p:nvPr>
        </p:nvSpPr>
        <p:spPr>
          <a:xfrm>
            <a:off x="457200" y="1250950"/>
            <a:ext cx="8255000" cy="4330700"/>
          </a:xfrm>
          <a:prstGeom prst="rect">
            <a:avLst/>
          </a:prstGeom>
        </p:spPr>
        <p:txBody>
          <a:bodyPr>
            <a:noAutofit/>
          </a:bodyPr>
          <a:lstStyle>
            <a:lvl1pPr>
              <a:defRPr sz="2600"/>
            </a:lvl1pPr>
            <a:lvl2pPr>
              <a:spcBef>
                <a:spcPts val="600"/>
              </a:spcBef>
              <a:defRPr sz="2400"/>
            </a:lvl2pPr>
            <a:lvl3pPr>
              <a:spcBef>
                <a:spcPts val="600"/>
              </a:spcBef>
              <a:defRPr sz="22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44"/>
          <p:cNvSpPr>
            <a:spLocks noGrp="1"/>
          </p:cNvSpPr>
          <p:nvPr>
            <p:ph type="sldNum" sz="quarter" idx="12"/>
          </p:nvPr>
        </p:nvSpPr>
        <p:spPr>
          <a:noFill/>
          <a:ln w="9525">
            <a:noFill/>
            <a:miter lim="800000"/>
            <a:headEnd/>
            <a:tailEnd/>
          </a:ln>
          <a:effectLst/>
        </p:spPr>
        <p:txBody>
          <a:bodyPr vert="horz" wrap="square" lIns="0" tIns="0" rIns="0" bIns="0" numCol="1" anchor="b" anchorCtr="0" compatLnSpc="1">
            <a:prstTxWarp prst="textNoShape">
              <a:avLst/>
            </a:prstTxWarp>
          </a:bodyPr>
          <a:lstStyle>
            <a:lvl1pPr>
              <a:defRPr lang="en-US" smtClean="0"/>
            </a:lvl1pPr>
          </a:lstStyle>
          <a:p>
            <a:fld id="{F44216FD-6AB8-4CAA-AE87-D3440EC6B7F7}" type="slidenum">
              <a:rPr lang="en-US" smtClean="0"/>
              <a:pPr/>
              <a:t>‹#›</a:t>
            </a:fld>
            <a:endParaRPr lang="en-US"/>
          </a:p>
        </p:txBody>
      </p:sp>
      <p:grpSp>
        <p:nvGrpSpPr>
          <p:cNvPr id="10" name="Group 9"/>
          <p:cNvGrpSpPr>
            <a:grpSpLocks noChangeAspect="1"/>
          </p:cNvGrpSpPr>
          <p:nvPr userDrawn="1"/>
        </p:nvGrpSpPr>
        <p:grpSpPr>
          <a:xfrm>
            <a:off x="6726513" y="6284187"/>
            <a:ext cx="2240825" cy="321860"/>
            <a:chOff x="487363" y="2840038"/>
            <a:chExt cx="8167687" cy="1173162"/>
          </a:xfrm>
        </p:grpSpPr>
        <p:sp>
          <p:nvSpPr>
            <p:cNvPr id="11" name="AutoShape 4"/>
            <p:cNvSpPr>
              <a:spLocks noChangeAspect="1" noChangeArrowheads="1" noTextEdit="1"/>
            </p:cNvSpPr>
            <p:nvPr userDrawn="1"/>
          </p:nvSpPr>
          <p:spPr bwMode="auto">
            <a:xfrm>
              <a:off x="487363" y="2843213"/>
              <a:ext cx="816768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
            <p:cNvSpPr>
              <a:spLocks noEditPoints="1"/>
            </p:cNvSpPr>
            <p:nvPr userDrawn="1"/>
          </p:nvSpPr>
          <p:spPr bwMode="auto">
            <a:xfrm>
              <a:off x="531813" y="2892425"/>
              <a:ext cx="803275" cy="1068387"/>
            </a:xfrm>
            <a:custGeom>
              <a:avLst/>
              <a:gdLst>
                <a:gd name="T0" fmla="*/ 126 w 506"/>
                <a:gd name="T1" fmla="*/ 172 h 673"/>
                <a:gd name="T2" fmla="*/ 175 w 506"/>
                <a:gd name="T3" fmla="*/ 125 h 673"/>
                <a:gd name="T4" fmla="*/ 333 w 506"/>
                <a:gd name="T5" fmla="*/ 125 h 673"/>
                <a:gd name="T6" fmla="*/ 383 w 506"/>
                <a:gd name="T7" fmla="*/ 172 h 673"/>
                <a:gd name="T8" fmla="*/ 383 w 506"/>
                <a:gd name="T9" fmla="*/ 500 h 673"/>
                <a:gd name="T10" fmla="*/ 333 w 506"/>
                <a:gd name="T11" fmla="*/ 548 h 673"/>
                <a:gd name="T12" fmla="*/ 175 w 506"/>
                <a:gd name="T13" fmla="*/ 548 h 673"/>
                <a:gd name="T14" fmla="*/ 126 w 506"/>
                <a:gd name="T15" fmla="*/ 500 h 673"/>
                <a:gd name="T16" fmla="*/ 126 w 506"/>
                <a:gd name="T17" fmla="*/ 172 h 673"/>
                <a:gd name="T18" fmla="*/ 126 w 506"/>
                <a:gd name="T19" fmla="*/ 172 h 673"/>
                <a:gd name="T20" fmla="*/ 506 w 506"/>
                <a:gd name="T21" fmla="*/ 120 h 673"/>
                <a:gd name="T22" fmla="*/ 385 w 506"/>
                <a:gd name="T23" fmla="*/ 0 h 673"/>
                <a:gd name="T24" fmla="*/ 123 w 506"/>
                <a:gd name="T25" fmla="*/ 0 h 673"/>
                <a:gd name="T26" fmla="*/ 0 w 506"/>
                <a:gd name="T27" fmla="*/ 120 h 673"/>
                <a:gd name="T28" fmla="*/ 0 w 506"/>
                <a:gd name="T29" fmla="*/ 552 h 673"/>
                <a:gd name="T30" fmla="*/ 123 w 506"/>
                <a:gd name="T31" fmla="*/ 673 h 673"/>
                <a:gd name="T32" fmla="*/ 385 w 506"/>
                <a:gd name="T33" fmla="*/ 673 h 673"/>
                <a:gd name="T34" fmla="*/ 506 w 506"/>
                <a:gd name="T35" fmla="*/ 552 h 673"/>
                <a:gd name="T36" fmla="*/ 506 w 506"/>
                <a:gd name="T37" fmla="*/ 120 h 673"/>
                <a:gd name="T38" fmla="*/ 506 w 506"/>
                <a:gd name="T39" fmla="*/ 12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6" h="673">
                  <a:moveTo>
                    <a:pt x="126" y="172"/>
                  </a:moveTo>
                  <a:lnTo>
                    <a:pt x="175" y="125"/>
                  </a:lnTo>
                  <a:lnTo>
                    <a:pt x="333" y="125"/>
                  </a:lnTo>
                  <a:lnTo>
                    <a:pt x="383" y="172"/>
                  </a:lnTo>
                  <a:lnTo>
                    <a:pt x="383" y="500"/>
                  </a:lnTo>
                  <a:lnTo>
                    <a:pt x="333" y="548"/>
                  </a:lnTo>
                  <a:lnTo>
                    <a:pt x="175" y="548"/>
                  </a:lnTo>
                  <a:lnTo>
                    <a:pt x="126" y="500"/>
                  </a:lnTo>
                  <a:lnTo>
                    <a:pt x="126" y="172"/>
                  </a:lnTo>
                  <a:lnTo>
                    <a:pt x="126" y="172"/>
                  </a:lnTo>
                  <a:close/>
                  <a:moveTo>
                    <a:pt x="506" y="120"/>
                  </a:moveTo>
                  <a:lnTo>
                    <a:pt x="385" y="0"/>
                  </a:lnTo>
                  <a:lnTo>
                    <a:pt x="123" y="0"/>
                  </a:lnTo>
                  <a:lnTo>
                    <a:pt x="0" y="120"/>
                  </a:lnTo>
                  <a:lnTo>
                    <a:pt x="0" y="552"/>
                  </a:lnTo>
                  <a:lnTo>
                    <a:pt x="123" y="673"/>
                  </a:lnTo>
                  <a:lnTo>
                    <a:pt x="385" y="673"/>
                  </a:lnTo>
                  <a:lnTo>
                    <a:pt x="506" y="552"/>
                  </a:lnTo>
                  <a:lnTo>
                    <a:pt x="506" y="120"/>
                  </a:lnTo>
                  <a:lnTo>
                    <a:pt x="506" y="120"/>
                  </a:lnTo>
                  <a:close/>
                </a:path>
              </a:pathLst>
            </a:custGeom>
            <a:solidFill>
              <a:srgbClr val="BB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7"/>
            <p:cNvSpPr>
              <a:spLocks noEditPoints="1"/>
            </p:cNvSpPr>
            <p:nvPr userDrawn="1"/>
          </p:nvSpPr>
          <p:spPr bwMode="auto">
            <a:xfrm>
              <a:off x="487363" y="2840038"/>
              <a:ext cx="8167687" cy="1169989"/>
            </a:xfrm>
            <a:custGeom>
              <a:avLst/>
              <a:gdLst>
                <a:gd name="T0" fmla="*/ 397 w 2178"/>
                <a:gd name="T1" fmla="*/ 289 h 312"/>
                <a:gd name="T2" fmla="*/ 430 w 2178"/>
                <a:gd name="T3" fmla="*/ 253 h 312"/>
                <a:gd name="T4" fmla="*/ 493 w 2178"/>
                <a:gd name="T5" fmla="*/ 256 h 312"/>
                <a:gd name="T6" fmla="*/ 535 w 2178"/>
                <a:gd name="T7" fmla="*/ 289 h 312"/>
                <a:gd name="T8" fmla="*/ 608 w 2178"/>
                <a:gd name="T9" fmla="*/ 282 h 312"/>
                <a:gd name="T10" fmla="*/ 678 w 2178"/>
                <a:gd name="T11" fmla="*/ 225 h 312"/>
                <a:gd name="T12" fmla="*/ 660 w 2178"/>
                <a:gd name="T13" fmla="*/ 232 h 312"/>
                <a:gd name="T14" fmla="*/ 761 w 2178"/>
                <a:gd name="T15" fmla="*/ 289 h 312"/>
                <a:gd name="T16" fmla="*/ 814 w 2178"/>
                <a:gd name="T17" fmla="*/ 282 h 312"/>
                <a:gd name="T18" fmla="*/ 858 w 2178"/>
                <a:gd name="T19" fmla="*/ 225 h 312"/>
                <a:gd name="T20" fmla="*/ 923 w 2178"/>
                <a:gd name="T21" fmla="*/ 289 h 312"/>
                <a:gd name="T22" fmla="*/ 941 w 2178"/>
                <a:gd name="T23" fmla="*/ 257 h 312"/>
                <a:gd name="T24" fmla="*/ 1061 w 2178"/>
                <a:gd name="T25" fmla="*/ 289 h 312"/>
                <a:gd name="T26" fmla="*/ 1103 w 2178"/>
                <a:gd name="T27" fmla="*/ 282 h 312"/>
                <a:gd name="T28" fmla="*/ 1182 w 2178"/>
                <a:gd name="T29" fmla="*/ 277 h 312"/>
                <a:gd name="T30" fmla="*/ 1197 w 2178"/>
                <a:gd name="T31" fmla="*/ 232 h 312"/>
                <a:gd name="T32" fmla="*/ 1287 w 2178"/>
                <a:gd name="T33" fmla="*/ 289 h 312"/>
                <a:gd name="T34" fmla="*/ 1351 w 2178"/>
                <a:gd name="T35" fmla="*/ 225 h 312"/>
                <a:gd name="T36" fmla="*/ 1367 w 2178"/>
                <a:gd name="T37" fmla="*/ 232 h 312"/>
                <a:gd name="T38" fmla="*/ 1433 w 2178"/>
                <a:gd name="T39" fmla="*/ 264 h 312"/>
                <a:gd name="T40" fmla="*/ 59 w 2178"/>
                <a:gd name="T41" fmla="*/ 0 h 312"/>
                <a:gd name="T42" fmla="*/ 61 w 2178"/>
                <a:gd name="T43" fmla="*/ 307 h 312"/>
                <a:gd name="T44" fmla="*/ 150 w 2178"/>
                <a:gd name="T45" fmla="*/ 238 h 312"/>
                <a:gd name="T46" fmla="*/ 147 w 2178"/>
                <a:gd name="T47" fmla="*/ 80 h 312"/>
                <a:gd name="T48" fmla="*/ 1628 w 2178"/>
                <a:gd name="T49" fmla="*/ 46 h 312"/>
                <a:gd name="T50" fmla="*/ 1515 w 2178"/>
                <a:gd name="T51" fmla="*/ 107 h 312"/>
                <a:gd name="T52" fmla="*/ 1518 w 2178"/>
                <a:gd name="T53" fmla="*/ 39 h 312"/>
                <a:gd name="T54" fmla="*/ 1438 w 2178"/>
                <a:gd name="T55" fmla="*/ 117 h 312"/>
                <a:gd name="T56" fmla="*/ 1441 w 2178"/>
                <a:gd name="T57" fmla="*/ 107 h 312"/>
                <a:gd name="T58" fmla="*/ 1713 w 2178"/>
                <a:gd name="T59" fmla="*/ 48 h 312"/>
                <a:gd name="T60" fmla="*/ 1634 w 2178"/>
                <a:gd name="T61" fmla="*/ 46 h 312"/>
                <a:gd name="T62" fmla="*/ 1974 w 2178"/>
                <a:gd name="T63" fmla="*/ 107 h 312"/>
                <a:gd name="T64" fmla="*/ 2066 w 2178"/>
                <a:gd name="T65" fmla="*/ 109 h 312"/>
                <a:gd name="T66" fmla="*/ 2122 w 2178"/>
                <a:gd name="T67" fmla="*/ 82 h 312"/>
                <a:gd name="T68" fmla="*/ 2138 w 2178"/>
                <a:gd name="T69" fmla="*/ 39 h 312"/>
                <a:gd name="T70" fmla="*/ 1953 w 2178"/>
                <a:gd name="T71" fmla="*/ 94 h 312"/>
                <a:gd name="T72" fmla="*/ 1920 w 2178"/>
                <a:gd name="T73" fmla="*/ 107 h 312"/>
                <a:gd name="T74" fmla="*/ 1855 w 2178"/>
                <a:gd name="T75" fmla="*/ 98 h 312"/>
                <a:gd name="T76" fmla="*/ 1819 w 2178"/>
                <a:gd name="T77" fmla="*/ 48 h 312"/>
                <a:gd name="T78" fmla="*/ 1839 w 2178"/>
                <a:gd name="T79" fmla="*/ 73 h 312"/>
                <a:gd name="T80" fmla="*/ 1784 w 2178"/>
                <a:gd name="T81" fmla="*/ 61 h 312"/>
                <a:gd name="T82" fmla="*/ 1741 w 2178"/>
                <a:gd name="T83" fmla="*/ 48 h 312"/>
                <a:gd name="T84" fmla="*/ 1323 w 2178"/>
                <a:gd name="T85" fmla="*/ 80 h 312"/>
                <a:gd name="T86" fmla="*/ 1342 w 2178"/>
                <a:gd name="T87" fmla="*/ 39 h 312"/>
                <a:gd name="T88" fmla="*/ 557 w 2178"/>
                <a:gd name="T89" fmla="*/ 106 h 312"/>
                <a:gd name="T90" fmla="*/ 557 w 2178"/>
                <a:gd name="T91" fmla="*/ 49 h 312"/>
                <a:gd name="T92" fmla="*/ 566 w 2178"/>
                <a:gd name="T93" fmla="*/ 95 h 312"/>
                <a:gd name="T94" fmla="*/ 327 w 2178"/>
                <a:gd name="T95" fmla="*/ 28 h 312"/>
                <a:gd name="T96" fmla="*/ 399 w 2178"/>
                <a:gd name="T97" fmla="*/ 40 h 312"/>
                <a:gd name="T98" fmla="*/ 757 w 2178"/>
                <a:gd name="T99" fmla="*/ 109 h 312"/>
                <a:gd name="T100" fmla="*/ 768 w 2178"/>
                <a:gd name="T101" fmla="*/ 71 h 312"/>
                <a:gd name="T102" fmla="*/ 750 w 2178"/>
                <a:gd name="T103" fmla="*/ 116 h 312"/>
                <a:gd name="T104" fmla="*/ 480 w 2178"/>
                <a:gd name="T105" fmla="*/ 107 h 312"/>
                <a:gd name="T106" fmla="*/ 445 w 2178"/>
                <a:gd name="T107" fmla="*/ 39 h 312"/>
                <a:gd name="T108" fmla="*/ 1226 w 2178"/>
                <a:gd name="T109" fmla="*/ 107 h 312"/>
                <a:gd name="T110" fmla="*/ 1200 w 2178"/>
                <a:gd name="T111" fmla="*/ 39 h 312"/>
                <a:gd name="T112" fmla="*/ 1093 w 2178"/>
                <a:gd name="T113" fmla="*/ 107 h 312"/>
                <a:gd name="T114" fmla="*/ 1147 w 2178"/>
                <a:gd name="T115" fmla="*/ 116 h 312"/>
                <a:gd name="T116" fmla="*/ 1168 w 2178"/>
                <a:gd name="T117" fmla="*/ 39 h 312"/>
                <a:gd name="T118" fmla="*/ 1011 w 2178"/>
                <a:gd name="T119" fmla="*/ 27 h 312"/>
                <a:gd name="T120" fmla="*/ 984 w 2178"/>
                <a:gd name="T121" fmla="*/ 91 h 312"/>
                <a:gd name="T122" fmla="*/ 806 w 2178"/>
                <a:gd name="T123" fmla="*/ 46 h 312"/>
                <a:gd name="T124" fmla="*/ 890 w 2178"/>
                <a:gd name="T125" fmla="*/ 117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78" h="312">
                  <a:moveTo>
                    <a:pt x="393" y="278"/>
                  </a:moveTo>
                  <a:cubicBezTo>
                    <a:pt x="378" y="225"/>
                    <a:pt x="378" y="225"/>
                    <a:pt x="378" y="225"/>
                  </a:cubicBezTo>
                  <a:cubicBezTo>
                    <a:pt x="371" y="225"/>
                    <a:pt x="371" y="225"/>
                    <a:pt x="371" y="225"/>
                  </a:cubicBezTo>
                  <a:cubicBezTo>
                    <a:pt x="357" y="278"/>
                    <a:pt x="357" y="278"/>
                    <a:pt x="357" y="278"/>
                  </a:cubicBezTo>
                  <a:cubicBezTo>
                    <a:pt x="343" y="225"/>
                    <a:pt x="343" y="225"/>
                    <a:pt x="343" y="225"/>
                  </a:cubicBezTo>
                  <a:cubicBezTo>
                    <a:pt x="334" y="225"/>
                    <a:pt x="334" y="225"/>
                    <a:pt x="334" y="225"/>
                  </a:cubicBezTo>
                  <a:cubicBezTo>
                    <a:pt x="352" y="289"/>
                    <a:pt x="352" y="289"/>
                    <a:pt x="352" y="289"/>
                  </a:cubicBezTo>
                  <a:cubicBezTo>
                    <a:pt x="361" y="289"/>
                    <a:pt x="361" y="289"/>
                    <a:pt x="361" y="289"/>
                  </a:cubicBezTo>
                  <a:cubicBezTo>
                    <a:pt x="375" y="237"/>
                    <a:pt x="375" y="237"/>
                    <a:pt x="375" y="237"/>
                  </a:cubicBezTo>
                  <a:cubicBezTo>
                    <a:pt x="389" y="289"/>
                    <a:pt x="389" y="289"/>
                    <a:pt x="389" y="289"/>
                  </a:cubicBezTo>
                  <a:cubicBezTo>
                    <a:pt x="397" y="289"/>
                    <a:pt x="397" y="289"/>
                    <a:pt x="397" y="289"/>
                  </a:cubicBezTo>
                  <a:cubicBezTo>
                    <a:pt x="416" y="225"/>
                    <a:pt x="416" y="225"/>
                    <a:pt x="416" y="225"/>
                  </a:cubicBezTo>
                  <a:cubicBezTo>
                    <a:pt x="407" y="225"/>
                    <a:pt x="407" y="225"/>
                    <a:pt x="407" y="225"/>
                  </a:cubicBezTo>
                  <a:lnTo>
                    <a:pt x="393" y="278"/>
                  </a:lnTo>
                  <a:close/>
                  <a:moveTo>
                    <a:pt x="422" y="289"/>
                  </a:moveTo>
                  <a:cubicBezTo>
                    <a:pt x="464" y="289"/>
                    <a:pt x="464" y="289"/>
                    <a:pt x="464" y="289"/>
                  </a:cubicBezTo>
                  <a:cubicBezTo>
                    <a:pt x="464" y="282"/>
                    <a:pt x="464" y="282"/>
                    <a:pt x="464" y="282"/>
                  </a:cubicBezTo>
                  <a:cubicBezTo>
                    <a:pt x="430" y="282"/>
                    <a:pt x="430" y="282"/>
                    <a:pt x="430" y="282"/>
                  </a:cubicBezTo>
                  <a:cubicBezTo>
                    <a:pt x="430" y="260"/>
                    <a:pt x="430" y="260"/>
                    <a:pt x="430" y="260"/>
                  </a:cubicBezTo>
                  <a:cubicBezTo>
                    <a:pt x="463" y="260"/>
                    <a:pt x="463" y="260"/>
                    <a:pt x="463" y="260"/>
                  </a:cubicBezTo>
                  <a:cubicBezTo>
                    <a:pt x="463" y="253"/>
                    <a:pt x="463" y="253"/>
                    <a:pt x="463" y="253"/>
                  </a:cubicBezTo>
                  <a:cubicBezTo>
                    <a:pt x="430" y="253"/>
                    <a:pt x="430" y="253"/>
                    <a:pt x="430" y="253"/>
                  </a:cubicBezTo>
                  <a:cubicBezTo>
                    <a:pt x="430" y="232"/>
                    <a:pt x="430" y="232"/>
                    <a:pt x="430" y="232"/>
                  </a:cubicBezTo>
                  <a:cubicBezTo>
                    <a:pt x="464" y="232"/>
                    <a:pt x="464" y="232"/>
                    <a:pt x="464" y="232"/>
                  </a:cubicBezTo>
                  <a:cubicBezTo>
                    <a:pt x="464" y="225"/>
                    <a:pt x="464" y="225"/>
                    <a:pt x="464" y="225"/>
                  </a:cubicBezTo>
                  <a:cubicBezTo>
                    <a:pt x="422" y="225"/>
                    <a:pt x="422" y="225"/>
                    <a:pt x="422" y="225"/>
                  </a:cubicBezTo>
                  <a:lnTo>
                    <a:pt x="422" y="289"/>
                  </a:lnTo>
                  <a:close/>
                  <a:moveTo>
                    <a:pt x="527" y="225"/>
                  </a:moveTo>
                  <a:cubicBezTo>
                    <a:pt x="517" y="225"/>
                    <a:pt x="517" y="225"/>
                    <a:pt x="517" y="225"/>
                  </a:cubicBezTo>
                  <a:cubicBezTo>
                    <a:pt x="498" y="251"/>
                    <a:pt x="498" y="251"/>
                    <a:pt x="498" y="251"/>
                  </a:cubicBezTo>
                  <a:cubicBezTo>
                    <a:pt x="479" y="225"/>
                    <a:pt x="479" y="225"/>
                    <a:pt x="479" y="225"/>
                  </a:cubicBezTo>
                  <a:cubicBezTo>
                    <a:pt x="470" y="225"/>
                    <a:pt x="470" y="225"/>
                    <a:pt x="470" y="225"/>
                  </a:cubicBezTo>
                  <a:cubicBezTo>
                    <a:pt x="493" y="256"/>
                    <a:pt x="493" y="256"/>
                    <a:pt x="493" y="256"/>
                  </a:cubicBezTo>
                  <a:cubicBezTo>
                    <a:pt x="468" y="289"/>
                    <a:pt x="468" y="289"/>
                    <a:pt x="468" y="289"/>
                  </a:cubicBezTo>
                  <a:cubicBezTo>
                    <a:pt x="478" y="289"/>
                    <a:pt x="478" y="289"/>
                    <a:pt x="478" y="289"/>
                  </a:cubicBezTo>
                  <a:cubicBezTo>
                    <a:pt x="498" y="262"/>
                    <a:pt x="498" y="262"/>
                    <a:pt x="498" y="262"/>
                  </a:cubicBezTo>
                  <a:cubicBezTo>
                    <a:pt x="519" y="289"/>
                    <a:pt x="519" y="289"/>
                    <a:pt x="519" y="289"/>
                  </a:cubicBezTo>
                  <a:cubicBezTo>
                    <a:pt x="528" y="289"/>
                    <a:pt x="528" y="289"/>
                    <a:pt x="528" y="289"/>
                  </a:cubicBezTo>
                  <a:cubicBezTo>
                    <a:pt x="503" y="256"/>
                    <a:pt x="503" y="256"/>
                    <a:pt x="503" y="256"/>
                  </a:cubicBezTo>
                  <a:lnTo>
                    <a:pt x="527" y="225"/>
                  </a:lnTo>
                  <a:close/>
                  <a:moveTo>
                    <a:pt x="580" y="275"/>
                  </a:moveTo>
                  <a:cubicBezTo>
                    <a:pt x="543" y="225"/>
                    <a:pt x="543" y="225"/>
                    <a:pt x="543" y="225"/>
                  </a:cubicBezTo>
                  <a:cubicBezTo>
                    <a:pt x="535" y="225"/>
                    <a:pt x="535" y="225"/>
                    <a:pt x="535" y="225"/>
                  </a:cubicBezTo>
                  <a:cubicBezTo>
                    <a:pt x="535" y="289"/>
                    <a:pt x="535" y="289"/>
                    <a:pt x="535" y="289"/>
                  </a:cubicBezTo>
                  <a:cubicBezTo>
                    <a:pt x="543" y="289"/>
                    <a:pt x="543" y="289"/>
                    <a:pt x="543" y="289"/>
                  </a:cubicBezTo>
                  <a:cubicBezTo>
                    <a:pt x="543" y="238"/>
                    <a:pt x="543" y="238"/>
                    <a:pt x="543" y="238"/>
                  </a:cubicBezTo>
                  <a:cubicBezTo>
                    <a:pt x="580" y="289"/>
                    <a:pt x="580" y="289"/>
                    <a:pt x="580" y="289"/>
                  </a:cubicBezTo>
                  <a:cubicBezTo>
                    <a:pt x="588" y="289"/>
                    <a:pt x="588" y="289"/>
                    <a:pt x="588" y="289"/>
                  </a:cubicBezTo>
                  <a:cubicBezTo>
                    <a:pt x="588" y="225"/>
                    <a:pt x="588" y="225"/>
                    <a:pt x="588" y="225"/>
                  </a:cubicBezTo>
                  <a:cubicBezTo>
                    <a:pt x="580" y="225"/>
                    <a:pt x="580" y="225"/>
                    <a:pt x="580" y="225"/>
                  </a:cubicBezTo>
                  <a:lnTo>
                    <a:pt x="580" y="275"/>
                  </a:lnTo>
                  <a:close/>
                  <a:moveTo>
                    <a:pt x="600" y="289"/>
                  </a:moveTo>
                  <a:cubicBezTo>
                    <a:pt x="642" y="289"/>
                    <a:pt x="642" y="289"/>
                    <a:pt x="642" y="289"/>
                  </a:cubicBezTo>
                  <a:cubicBezTo>
                    <a:pt x="642" y="282"/>
                    <a:pt x="642" y="282"/>
                    <a:pt x="642" y="282"/>
                  </a:cubicBezTo>
                  <a:cubicBezTo>
                    <a:pt x="608" y="282"/>
                    <a:pt x="608" y="282"/>
                    <a:pt x="608" y="282"/>
                  </a:cubicBezTo>
                  <a:cubicBezTo>
                    <a:pt x="608" y="260"/>
                    <a:pt x="608" y="260"/>
                    <a:pt x="608" y="260"/>
                  </a:cubicBezTo>
                  <a:cubicBezTo>
                    <a:pt x="641" y="260"/>
                    <a:pt x="641" y="260"/>
                    <a:pt x="641" y="260"/>
                  </a:cubicBezTo>
                  <a:cubicBezTo>
                    <a:pt x="641" y="253"/>
                    <a:pt x="641" y="253"/>
                    <a:pt x="641" y="253"/>
                  </a:cubicBezTo>
                  <a:cubicBezTo>
                    <a:pt x="608" y="253"/>
                    <a:pt x="608" y="253"/>
                    <a:pt x="608" y="253"/>
                  </a:cubicBezTo>
                  <a:cubicBezTo>
                    <a:pt x="608" y="232"/>
                    <a:pt x="608" y="232"/>
                    <a:pt x="608" y="232"/>
                  </a:cubicBezTo>
                  <a:cubicBezTo>
                    <a:pt x="642" y="232"/>
                    <a:pt x="642" y="232"/>
                    <a:pt x="642" y="232"/>
                  </a:cubicBezTo>
                  <a:cubicBezTo>
                    <a:pt x="642" y="225"/>
                    <a:pt x="642" y="225"/>
                    <a:pt x="642" y="225"/>
                  </a:cubicBezTo>
                  <a:cubicBezTo>
                    <a:pt x="600" y="225"/>
                    <a:pt x="600" y="225"/>
                    <a:pt x="600" y="225"/>
                  </a:cubicBezTo>
                  <a:lnTo>
                    <a:pt x="600" y="289"/>
                  </a:lnTo>
                  <a:close/>
                  <a:moveTo>
                    <a:pt x="698" y="244"/>
                  </a:moveTo>
                  <a:cubicBezTo>
                    <a:pt x="698" y="233"/>
                    <a:pt x="690" y="225"/>
                    <a:pt x="678" y="225"/>
                  </a:cubicBezTo>
                  <a:cubicBezTo>
                    <a:pt x="652" y="225"/>
                    <a:pt x="652" y="225"/>
                    <a:pt x="652" y="225"/>
                  </a:cubicBezTo>
                  <a:cubicBezTo>
                    <a:pt x="652" y="289"/>
                    <a:pt x="652" y="289"/>
                    <a:pt x="652" y="289"/>
                  </a:cubicBezTo>
                  <a:cubicBezTo>
                    <a:pt x="660" y="289"/>
                    <a:pt x="660" y="289"/>
                    <a:pt x="660" y="289"/>
                  </a:cubicBezTo>
                  <a:cubicBezTo>
                    <a:pt x="660" y="264"/>
                    <a:pt x="660" y="264"/>
                    <a:pt x="660" y="264"/>
                  </a:cubicBezTo>
                  <a:cubicBezTo>
                    <a:pt x="673" y="264"/>
                    <a:pt x="673" y="264"/>
                    <a:pt x="673" y="264"/>
                  </a:cubicBezTo>
                  <a:cubicBezTo>
                    <a:pt x="689" y="289"/>
                    <a:pt x="689" y="289"/>
                    <a:pt x="689" y="289"/>
                  </a:cubicBezTo>
                  <a:cubicBezTo>
                    <a:pt x="699" y="289"/>
                    <a:pt x="699" y="289"/>
                    <a:pt x="699" y="289"/>
                  </a:cubicBezTo>
                  <a:cubicBezTo>
                    <a:pt x="682" y="263"/>
                    <a:pt x="682" y="263"/>
                    <a:pt x="682" y="263"/>
                  </a:cubicBezTo>
                  <a:cubicBezTo>
                    <a:pt x="690" y="262"/>
                    <a:pt x="698" y="256"/>
                    <a:pt x="698" y="244"/>
                  </a:cubicBezTo>
                  <a:close/>
                  <a:moveTo>
                    <a:pt x="660" y="257"/>
                  </a:moveTo>
                  <a:cubicBezTo>
                    <a:pt x="660" y="232"/>
                    <a:pt x="660" y="232"/>
                    <a:pt x="660" y="232"/>
                  </a:cubicBezTo>
                  <a:cubicBezTo>
                    <a:pt x="677" y="232"/>
                    <a:pt x="677" y="232"/>
                    <a:pt x="677" y="232"/>
                  </a:cubicBezTo>
                  <a:cubicBezTo>
                    <a:pt x="685" y="232"/>
                    <a:pt x="690" y="237"/>
                    <a:pt x="690" y="244"/>
                  </a:cubicBezTo>
                  <a:cubicBezTo>
                    <a:pt x="690" y="252"/>
                    <a:pt x="685" y="257"/>
                    <a:pt x="677" y="257"/>
                  </a:cubicBezTo>
                  <a:lnTo>
                    <a:pt x="660" y="257"/>
                  </a:lnTo>
                  <a:close/>
                  <a:moveTo>
                    <a:pt x="762" y="274"/>
                  </a:moveTo>
                  <a:cubicBezTo>
                    <a:pt x="742" y="225"/>
                    <a:pt x="742" y="225"/>
                    <a:pt x="742" y="225"/>
                  </a:cubicBezTo>
                  <a:cubicBezTo>
                    <a:pt x="731" y="225"/>
                    <a:pt x="731" y="225"/>
                    <a:pt x="731" y="225"/>
                  </a:cubicBezTo>
                  <a:cubicBezTo>
                    <a:pt x="731" y="289"/>
                    <a:pt x="731" y="289"/>
                    <a:pt x="731" y="289"/>
                  </a:cubicBezTo>
                  <a:cubicBezTo>
                    <a:pt x="739" y="289"/>
                    <a:pt x="739" y="289"/>
                    <a:pt x="739" y="289"/>
                  </a:cubicBezTo>
                  <a:cubicBezTo>
                    <a:pt x="739" y="235"/>
                    <a:pt x="739" y="235"/>
                    <a:pt x="739" y="235"/>
                  </a:cubicBezTo>
                  <a:cubicBezTo>
                    <a:pt x="761" y="289"/>
                    <a:pt x="761" y="289"/>
                    <a:pt x="761" y="289"/>
                  </a:cubicBezTo>
                  <a:cubicBezTo>
                    <a:pt x="764" y="289"/>
                    <a:pt x="764" y="289"/>
                    <a:pt x="764" y="289"/>
                  </a:cubicBezTo>
                  <a:cubicBezTo>
                    <a:pt x="786" y="235"/>
                    <a:pt x="786" y="235"/>
                    <a:pt x="786" y="235"/>
                  </a:cubicBezTo>
                  <a:cubicBezTo>
                    <a:pt x="786" y="289"/>
                    <a:pt x="786" y="289"/>
                    <a:pt x="786" y="289"/>
                  </a:cubicBezTo>
                  <a:cubicBezTo>
                    <a:pt x="794" y="289"/>
                    <a:pt x="794" y="289"/>
                    <a:pt x="794" y="289"/>
                  </a:cubicBezTo>
                  <a:cubicBezTo>
                    <a:pt x="794" y="225"/>
                    <a:pt x="794" y="225"/>
                    <a:pt x="794" y="225"/>
                  </a:cubicBezTo>
                  <a:cubicBezTo>
                    <a:pt x="782" y="225"/>
                    <a:pt x="782" y="225"/>
                    <a:pt x="782" y="225"/>
                  </a:cubicBezTo>
                  <a:lnTo>
                    <a:pt x="762" y="274"/>
                  </a:lnTo>
                  <a:close/>
                  <a:moveTo>
                    <a:pt x="806" y="289"/>
                  </a:moveTo>
                  <a:cubicBezTo>
                    <a:pt x="848" y="289"/>
                    <a:pt x="848" y="289"/>
                    <a:pt x="848" y="289"/>
                  </a:cubicBezTo>
                  <a:cubicBezTo>
                    <a:pt x="848" y="282"/>
                    <a:pt x="848" y="282"/>
                    <a:pt x="848" y="282"/>
                  </a:cubicBezTo>
                  <a:cubicBezTo>
                    <a:pt x="814" y="282"/>
                    <a:pt x="814" y="282"/>
                    <a:pt x="814" y="282"/>
                  </a:cubicBezTo>
                  <a:cubicBezTo>
                    <a:pt x="814" y="260"/>
                    <a:pt x="814" y="260"/>
                    <a:pt x="814" y="260"/>
                  </a:cubicBezTo>
                  <a:cubicBezTo>
                    <a:pt x="847" y="260"/>
                    <a:pt x="847" y="260"/>
                    <a:pt x="847" y="260"/>
                  </a:cubicBezTo>
                  <a:cubicBezTo>
                    <a:pt x="847" y="253"/>
                    <a:pt x="847" y="253"/>
                    <a:pt x="847" y="253"/>
                  </a:cubicBezTo>
                  <a:cubicBezTo>
                    <a:pt x="814" y="253"/>
                    <a:pt x="814" y="253"/>
                    <a:pt x="814" y="253"/>
                  </a:cubicBezTo>
                  <a:cubicBezTo>
                    <a:pt x="814" y="232"/>
                    <a:pt x="814" y="232"/>
                    <a:pt x="814" y="232"/>
                  </a:cubicBezTo>
                  <a:cubicBezTo>
                    <a:pt x="848" y="232"/>
                    <a:pt x="848" y="232"/>
                    <a:pt x="848" y="232"/>
                  </a:cubicBezTo>
                  <a:cubicBezTo>
                    <a:pt x="848" y="225"/>
                    <a:pt x="848" y="225"/>
                    <a:pt x="848" y="225"/>
                  </a:cubicBezTo>
                  <a:cubicBezTo>
                    <a:pt x="806" y="225"/>
                    <a:pt x="806" y="225"/>
                    <a:pt x="806" y="225"/>
                  </a:cubicBezTo>
                  <a:lnTo>
                    <a:pt x="806" y="289"/>
                  </a:lnTo>
                  <a:close/>
                  <a:moveTo>
                    <a:pt x="880" y="225"/>
                  </a:moveTo>
                  <a:cubicBezTo>
                    <a:pt x="858" y="225"/>
                    <a:pt x="858" y="225"/>
                    <a:pt x="858" y="225"/>
                  </a:cubicBezTo>
                  <a:cubicBezTo>
                    <a:pt x="858" y="289"/>
                    <a:pt x="858" y="289"/>
                    <a:pt x="858" y="289"/>
                  </a:cubicBezTo>
                  <a:cubicBezTo>
                    <a:pt x="880" y="289"/>
                    <a:pt x="880" y="289"/>
                    <a:pt x="880" y="289"/>
                  </a:cubicBezTo>
                  <a:cubicBezTo>
                    <a:pt x="900" y="289"/>
                    <a:pt x="913" y="275"/>
                    <a:pt x="913" y="257"/>
                  </a:cubicBezTo>
                  <a:cubicBezTo>
                    <a:pt x="913" y="239"/>
                    <a:pt x="900" y="225"/>
                    <a:pt x="880" y="225"/>
                  </a:cubicBezTo>
                  <a:close/>
                  <a:moveTo>
                    <a:pt x="880" y="282"/>
                  </a:moveTo>
                  <a:cubicBezTo>
                    <a:pt x="866" y="282"/>
                    <a:pt x="866" y="282"/>
                    <a:pt x="866" y="282"/>
                  </a:cubicBezTo>
                  <a:cubicBezTo>
                    <a:pt x="866" y="232"/>
                    <a:pt x="866" y="232"/>
                    <a:pt x="866" y="232"/>
                  </a:cubicBezTo>
                  <a:cubicBezTo>
                    <a:pt x="880" y="232"/>
                    <a:pt x="880" y="232"/>
                    <a:pt x="880" y="232"/>
                  </a:cubicBezTo>
                  <a:cubicBezTo>
                    <a:pt x="896" y="232"/>
                    <a:pt x="905" y="243"/>
                    <a:pt x="905" y="257"/>
                  </a:cubicBezTo>
                  <a:cubicBezTo>
                    <a:pt x="905" y="271"/>
                    <a:pt x="896" y="282"/>
                    <a:pt x="880" y="282"/>
                  </a:cubicBezTo>
                  <a:close/>
                  <a:moveTo>
                    <a:pt x="923" y="289"/>
                  </a:moveTo>
                  <a:cubicBezTo>
                    <a:pt x="931" y="289"/>
                    <a:pt x="931" y="289"/>
                    <a:pt x="931" y="289"/>
                  </a:cubicBezTo>
                  <a:cubicBezTo>
                    <a:pt x="931" y="225"/>
                    <a:pt x="931" y="225"/>
                    <a:pt x="931" y="225"/>
                  </a:cubicBezTo>
                  <a:cubicBezTo>
                    <a:pt x="923" y="225"/>
                    <a:pt x="923" y="225"/>
                    <a:pt x="923" y="225"/>
                  </a:cubicBezTo>
                  <a:lnTo>
                    <a:pt x="923" y="289"/>
                  </a:lnTo>
                  <a:close/>
                  <a:moveTo>
                    <a:pt x="974" y="283"/>
                  </a:moveTo>
                  <a:cubicBezTo>
                    <a:pt x="960" y="283"/>
                    <a:pt x="949" y="272"/>
                    <a:pt x="949" y="257"/>
                  </a:cubicBezTo>
                  <a:cubicBezTo>
                    <a:pt x="949" y="242"/>
                    <a:pt x="960" y="231"/>
                    <a:pt x="974" y="231"/>
                  </a:cubicBezTo>
                  <a:cubicBezTo>
                    <a:pt x="981" y="231"/>
                    <a:pt x="988" y="235"/>
                    <a:pt x="992" y="240"/>
                  </a:cubicBezTo>
                  <a:cubicBezTo>
                    <a:pt x="998" y="237"/>
                    <a:pt x="998" y="237"/>
                    <a:pt x="998" y="237"/>
                  </a:cubicBezTo>
                  <a:cubicBezTo>
                    <a:pt x="993" y="229"/>
                    <a:pt x="985" y="224"/>
                    <a:pt x="974" y="224"/>
                  </a:cubicBezTo>
                  <a:cubicBezTo>
                    <a:pt x="956" y="224"/>
                    <a:pt x="941" y="237"/>
                    <a:pt x="941" y="257"/>
                  </a:cubicBezTo>
                  <a:cubicBezTo>
                    <a:pt x="941" y="277"/>
                    <a:pt x="956" y="290"/>
                    <a:pt x="974" y="290"/>
                  </a:cubicBezTo>
                  <a:cubicBezTo>
                    <a:pt x="985" y="290"/>
                    <a:pt x="993" y="285"/>
                    <a:pt x="998" y="277"/>
                  </a:cubicBezTo>
                  <a:cubicBezTo>
                    <a:pt x="992" y="274"/>
                    <a:pt x="992" y="274"/>
                    <a:pt x="992" y="274"/>
                  </a:cubicBezTo>
                  <a:cubicBezTo>
                    <a:pt x="988" y="279"/>
                    <a:pt x="981" y="283"/>
                    <a:pt x="974" y="283"/>
                  </a:cubicBezTo>
                  <a:close/>
                  <a:moveTo>
                    <a:pt x="1025" y="225"/>
                  </a:moveTo>
                  <a:cubicBezTo>
                    <a:pt x="999" y="289"/>
                    <a:pt x="999" y="289"/>
                    <a:pt x="999" y="289"/>
                  </a:cubicBezTo>
                  <a:cubicBezTo>
                    <a:pt x="1008" y="289"/>
                    <a:pt x="1008" y="289"/>
                    <a:pt x="1008" y="289"/>
                  </a:cubicBezTo>
                  <a:cubicBezTo>
                    <a:pt x="1014" y="275"/>
                    <a:pt x="1014" y="275"/>
                    <a:pt x="1014" y="275"/>
                  </a:cubicBezTo>
                  <a:cubicBezTo>
                    <a:pt x="1046" y="275"/>
                    <a:pt x="1046" y="275"/>
                    <a:pt x="1046" y="275"/>
                  </a:cubicBezTo>
                  <a:cubicBezTo>
                    <a:pt x="1052" y="289"/>
                    <a:pt x="1052" y="289"/>
                    <a:pt x="1052" y="289"/>
                  </a:cubicBezTo>
                  <a:cubicBezTo>
                    <a:pt x="1061" y="289"/>
                    <a:pt x="1061" y="289"/>
                    <a:pt x="1061" y="289"/>
                  </a:cubicBezTo>
                  <a:cubicBezTo>
                    <a:pt x="1035" y="225"/>
                    <a:pt x="1035" y="225"/>
                    <a:pt x="1035" y="225"/>
                  </a:cubicBezTo>
                  <a:lnTo>
                    <a:pt x="1025" y="225"/>
                  </a:lnTo>
                  <a:close/>
                  <a:moveTo>
                    <a:pt x="1017" y="268"/>
                  </a:moveTo>
                  <a:cubicBezTo>
                    <a:pt x="1030" y="233"/>
                    <a:pt x="1030" y="233"/>
                    <a:pt x="1030" y="233"/>
                  </a:cubicBezTo>
                  <a:cubicBezTo>
                    <a:pt x="1044" y="268"/>
                    <a:pt x="1044" y="268"/>
                    <a:pt x="1044" y="268"/>
                  </a:cubicBezTo>
                  <a:lnTo>
                    <a:pt x="1017" y="268"/>
                  </a:lnTo>
                  <a:close/>
                  <a:moveTo>
                    <a:pt x="1074" y="225"/>
                  </a:moveTo>
                  <a:cubicBezTo>
                    <a:pt x="1066" y="225"/>
                    <a:pt x="1066" y="225"/>
                    <a:pt x="1066" y="225"/>
                  </a:cubicBezTo>
                  <a:cubicBezTo>
                    <a:pt x="1066" y="289"/>
                    <a:pt x="1066" y="289"/>
                    <a:pt x="1066" y="289"/>
                  </a:cubicBezTo>
                  <a:cubicBezTo>
                    <a:pt x="1103" y="289"/>
                    <a:pt x="1103" y="289"/>
                    <a:pt x="1103" y="289"/>
                  </a:cubicBezTo>
                  <a:cubicBezTo>
                    <a:pt x="1103" y="282"/>
                    <a:pt x="1103" y="282"/>
                    <a:pt x="1103" y="282"/>
                  </a:cubicBezTo>
                  <a:cubicBezTo>
                    <a:pt x="1074" y="282"/>
                    <a:pt x="1074" y="282"/>
                    <a:pt x="1074" y="282"/>
                  </a:cubicBezTo>
                  <a:lnTo>
                    <a:pt x="1074" y="225"/>
                  </a:lnTo>
                  <a:close/>
                  <a:moveTo>
                    <a:pt x="1157" y="283"/>
                  </a:moveTo>
                  <a:cubicBezTo>
                    <a:pt x="1143" y="283"/>
                    <a:pt x="1133" y="272"/>
                    <a:pt x="1133" y="257"/>
                  </a:cubicBezTo>
                  <a:cubicBezTo>
                    <a:pt x="1133" y="242"/>
                    <a:pt x="1143" y="231"/>
                    <a:pt x="1157" y="231"/>
                  </a:cubicBezTo>
                  <a:cubicBezTo>
                    <a:pt x="1165" y="231"/>
                    <a:pt x="1171" y="235"/>
                    <a:pt x="1175" y="240"/>
                  </a:cubicBezTo>
                  <a:cubicBezTo>
                    <a:pt x="1182" y="237"/>
                    <a:pt x="1182" y="237"/>
                    <a:pt x="1182" y="237"/>
                  </a:cubicBezTo>
                  <a:cubicBezTo>
                    <a:pt x="1176" y="229"/>
                    <a:pt x="1169" y="224"/>
                    <a:pt x="1157" y="224"/>
                  </a:cubicBezTo>
                  <a:cubicBezTo>
                    <a:pt x="1139" y="224"/>
                    <a:pt x="1124" y="237"/>
                    <a:pt x="1124" y="257"/>
                  </a:cubicBezTo>
                  <a:cubicBezTo>
                    <a:pt x="1124" y="277"/>
                    <a:pt x="1139" y="290"/>
                    <a:pt x="1157" y="290"/>
                  </a:cubicBezTo>
                  <a:cubicBezTo>
                    <a:pt x="1169" y="290"/>
                    <a:pt x="1176" y="285"/>
                    <a:pt x="1182" y="277"/>
                  </a:cubicBezTo>
                  <a:cubicBezTo>
                    <a:pt x="1175" y="274"/>
                    <a:pt x="1175" y="274"/>
                    <a:pt x="1175" y="274"/>
                  </a:cubicBezTo>
                  <a:cubicBezTo>
                    <a:pt x="1171" y="279"/>
                    <a:pt x="1165" y="283"/>
                    <a:pt x="1157" y="283"/>
                  </a:cubicBezTo>
                  <a:close/>
                  <a:moveTo>
                    <a:pt x="1189" y="289"/>
                  </a:moveTo>
                  <a:cubicBezTo>
                    <a:pt x="1231" y="289"/>
                    <a:pt x="1231" y="289"/>
                    <a:pt x="1231" y="289"/>
                  </a:cubicBezTo>
                  <a:cubicBezTo>
                    <a:pt x="1231" y="282"/>
                    <a:pt x="1231" y="282"/>
                    <a:pt x="1231" y="282"/>
                  </a:cubicBezTo>
                  <a:cubicBezTo>
                    <a:pt x="1197" y="282"/>
                    <a:pt x="1197" y="282"/>
                    <a:pt x="1197" y="282"/>
                  </a:cubicBezTo>
                  <a:cubicBezTo>
                    <a:pt x="1197" y="260"/>
                    <a:pt x="1197" y="260"/>
                    <a:pt x="1197" y="260"/>
                  </a:cubicBezTo>
                  <a:cubicBezTo>
                    <a:pt x="1231" y="260"/>
                    <a:pt x="1231" y="260"/>
                    <a:pt x="1231" y="260"/>
                  </a:cubicBezTo>
                  <a:cubicBezTo>
                    <a:pt x="1231" y="253"/>
                    <a:pt x="1231" y="253"/>
                    <a:pt x="1231" y="253"/>
                  </a:cubicBezTo>
                  <a:cubicBezTo>
                    <a:pt x="1197" y="253"/>
                    <a:pt x="1197" y="253"/>
                    <a:pt x="1197" y="253"/>
                  </a:cubicBezTo>
                  <a:cubicBezTo>
                    <a:pt x="1197" y="232"/>
                    <a:pt x="1197" y="232"/>
                    <a:pt x="1197" y="232"/>
                  </a:cubicBezTo>
                  <a:cubicBezTo>
                    <a:pt x="1231" y="232"/>
                    <a:pt x="1231" y="232"/>
                    <a:pt x="1231" y="232"/>
                  </a:cubicBezTo>
                  <a:cubicBezTo>
                    <a:pt x="1231" y="225"/>
                    <a:pt x="1231" y="225"/>
                    <a:pt x="1231" y="225"/>
                  </a:cubicBezTo>
                  <a:cubicBezTo>
                    <a:pt x="1189" y="225"/>
                    <a:pt x="1189" y="225"/>
                    <a:pt x="1189" y="225"/>
                  </a:cubicBezTo>
                  <a:lnTo>
                    <a:pt x="1189" y="289"/>
                  </a:lnTo>
                  <a:close/>
                  <a:moveTo>
                    <a:pt x="1287" y="275"/>
                  </a:moveTo>
                  <a:cubicBezTo>
                    <a:pt x="1250" y="225"/>
                    <a:pt x="1250" y="225"/>
                    <a:pt x="1250" y="225"/>
                  </a:cubicBezTo>
                  <a:cubicBezTo>
                    <a:pt x="1242" y="225"/>
                    <a:pt x="1242" y="225"/>
                    <a:pt x="1242" y="225"/>
                  </a:cubicBezTo>
                  <a:cubicBezTo>
                    <a:pt x="1242" y="289"/>
                    <a:pt x="1242" y="289"/>
                    <a:pt x="1242" y="289"/>
                  </a:cubicBezTo>
                  <a:cubicBezTo>
                    <a:pt x="1250" y="289"/>
                    <a:pt x="1250" y="289"/>
                    <a:pt x="1250" y="289"/>
                  </a:cubicBezTo>
                  <a:cubicBezTo>
                    <a:pt x="1250" y="238"/>
                    <a:pt x="1250" y="238"/>
                    <a:pt x="1250" y="238"/>
                  </a:cubicBezTo>
                  <a:cubicBezTo>
                    <a:pt x="1287" y="289"/>
                    <a:pt x="1287" y="289"/>
                    <a:pt x="1287" y="289"/>
                  </a:cubicBezTo>
                  <a:cubicBezTo>
                    <a:pt x="1295" y="289"/>
                    <a:pt x="1295" y="289"/>
                    <a:pt x="1295" y="289"/>
                  </a:cubicBezTo>
                  <a:cubicBezTo>
                    <a:pt x="1295" y="225"/>
                    <a:pt x="1295" y="225"/>
                    <a:pt x="1295" y="225"/>
                  </a:cubicBezTo>
                  <a:cubicBezTo>
                    <a:pt x="1287" y="225"/>
                    <a:pt x="1287" y="225"/>
                    <a:pt x="1287" y="225"/>
                  </a:cubicBezTo>
                  <a:lnTo>
                    <a:pt x="1287" y="275"/>
                  </a:lnTo>
                  <a:close/>
                  <a:moveTo>
                    <a:pt x="1303" y="232"/>
                  </a:moveTo>
                  <a:cubicBezTo>
                    <a:pt x="1323" y="232"/>
                    <a:pt x="1323" y="232"/>
                    <a:pt x="1323" y="232"/>
                  </a:cubicBezTo>
                  <a:cubicBezTo>
                    <a:pt x="1323" y="289"/>
                    <a:pt x="1323" y="289"/>
                    <a:pt x="1323" y="289"/>
                  </a:cubicBezTo>
                  <a:cubicBezTo>
                    <a:pt x="1331" y="289"/>
                    <a:pt x="1331" y="289"/>
                    <a:pt x="1331" y="289"/>
                  </a:cubicBezTo>
                  <a:cubicBezTo>
                    <a:pt x="1331" y="232"/>
                    <a:pt x="1331" y="232"/>
                    <a:pt x="1331" y="232"/>
                  </a:cubicBezTo>
                  <a:cubicBezTo>
                    <a:pt x="1351" y="232"/>
                    <a:pt x="1351" y="232"/>
                    <a:pt x="1351" y="232"/>
                  </a:cubicBezTo>
                  <a:cubicBezTo>
                    <a:pt x="1351" y="225"/>
                    <a:pt x="1351" y="225"/>
                    <a:pt x="1351" y="225"/>
                  </a:cubicBezTo>
                  <a:cubicBezTo>
                    <a:pt x="1303" y="225"/>
                    <a:pt x="1303" y="225"/>
                    <a:pt x="1303" y="225"/>
                  </a:cubicBezTo>
                  <a:lnTo>
                    <a:pt x="1303" y="232"/>
                  </a:lnTo>
                  <a:close/>
                  <a:moveTo>
                    <a:pt x="1360" y="289"/>
                  </a:moveTo>
                  <a:cubicBezTo>
                    <a:pt x="1401" y="289"/>
                    <a:pt x="1401" y="289"/>
                    <a:pt x="1401" y="289"/>
                  </a:cubicBezTo>
                  <a:cubicBezTo>
                    <a:pt x="1401" y="282"/>
                    <a:pt x="1401" y="282"/>
                    <a:pt x="1401" y="282"/>
                  </a:cubicBezTo>
                  <a:cubicBezTo>
                    <a:pt x="1367" y="282"/>
                    <a:pt x="1367" y="282"/>
                    <a:pt x="1367" y="282"/>
                  </a:cubicBezTo>
                  <a:cubicBezTo>
                    <a:pt x="1367" y="260"/>
                    <a:pt x="1367" y="260"/>
                    <a:pt x="1367" y="260"/>
                  </a:cubicBezTo>
                  <a:cubicBezTo>
                    <a:pt x="1401" y="260"/>
                    <a:pt x="1401" y="260"/>
                    <a:pt x="1401" y="260"/>
                  </a:cubicBezTo>
                  <a:cubicBezTo>
                    <a:pt x="1401" y="253"/>
                    <a:pt x="1401" y="253"/>
                    <a:pt x="1401" y="253"/>
                  </a:cubicBezTo>
                  <a:cubicBezTo>
                    <a:pt x="1367" y="253"/>
                    <a:pt x="1367" y="253"/>
                    <a:pt x="1367" y="253"/>
                  </a:cubicBezTo>
                  <a:cubicBezTo>
                    <a:pt x="1367" y="232"/>
                    <a:pt x="1367" y="232"/>
                    <a:pt x="1367" y="232"/>
                  </a:cubicBezTo>
                  <a:cubicBezTo>
                    <a:pt x="1401" y="232"/>
                    <a:pt x="1401" y="232"/>
                    <a:pt x="1401" y="232"/>
                  </a:cubicBezTo>
                  <a:cubicBezTo>
                    <a:pt x="1401" y="225"/>
                    <a:pt x="1401" y="225"/>
                    <a:pt x="1401" y="225"/>
                  </a:cubicBezTo>
                  <a:cubicBezTo>
                    <a:pt x="1360" y="225"/>
                    <a:pt x="1360" y="225"/>
                    <a:pt x="1360" y="225"/>
                  </a:cubicBezTo>
                  <a:lnTo>
                    <a:pt x="1360" y="289"/>
                  </a:lnTo>
                  <a:close/>
                  <a:moveTo>
                    <a:pt x="1458" y="244"/>
                  </a:moveTo>
                  <a:cubicBezTo>
                    <a:pt x="1458" y="233"/>
                    <a:pt x="1449" y="225"/>
                    <a:pt x="1437" y="225"/>
                  </a:cubicBezTo>
                  <a:cubicBezTo>
                    <a:pt x="1412" y="225"/>
                    <a:pt x="1412" y="225"/>
                    <a:pt x="1412" y="225"/>
                  </a:cubicBezTo>
                  <a:cubicBezTo>
                    <a:pt x="1412" y="289"/>
                    <a:pt x="1412" y="289"/>
                    <a:pt x="1412" y="289"/>
                  </a:cubicBezTo>
                  <a:cubicBezTo>
                    <a:pt x="1420" y="289"/>
                    <a:pt x="1420" y="289"/>
                    <a:pt x="1420" y="289"/>
                  </a:cubicBezTo>
                  <a:cubicBezTo>
                    <a:pt x="1420" y="264"/>
                    <a:pt x="1420" y="264"/>
                    <a:pt x="1420" y="264"/>
                  </a:cubicBezTo>
                  <a:cubicBezTo>
                    <a:pt x="1433" y="264"/>
                    <a:pt x="1433" y="264"/>
                    <a:pt x="1433" y="264"/>
                  </a:cubicBezTo>
                  <a:cubicBezTo>
                    <a:pt x="1449" y="289"/>
                    <a:pt x="1449" y="289"/>
                    <a:pt x="1449" y="289"/>
                  </a:cubicBezTo>
                  <a:cubicBezTo>
                    <a:pt x="1458" y="289"/>
                    <a:pt x="1458" y="289"/>
                    <a:pt x="1458" y="289"/>
                  </a:cubicBezTo>
                  <a:cubicBezTo>
                    <a:pt x="1441" y="263"/>
                    <a:pt x="1441" y="263"/>
                    <a:pt x="1441" y="263"/>
                  </a:cubicBezTo>
                  <a:cubicBezTo>
                    <a:pt x="1450" y="262"/>
                    <a:pt x="1458" y="256"/>
                    <a:pt x="1458" y="244"/>
                  </a:cubicBezTo>
                  <a:close/>
                  <a:moveTo>
                    <a:pt x="1420" y="257"/>
                  </a:moveTo>
                  <a:cubicBezTo>
                    <a:pt x="1420" y="232"/>
                    <a:pt x="1420" y="232"/>
                    <a:pt x="1420" y="232"/>
                  </a:cubicBezTo>
                  <a:cubicBezTo>
                    <a:pt x="1437" y="232"/>
                    <a:pt x="1437" y="232"/>
                    <a:pt x="1437" y="232"/>
                  </a:cubicBezTo>
                  <a:cubicBezTo>
                    <a:pt x="1444" y="232"/>
                    <a:pt x="1449" y="237"/>
                    <a:pt x="1449" y="244"/>
                  </a:cubicBezTo>
                  <a:cubicBezTo>
                    <a:pt x="1449" y="252"/>
                    <a:pt x="1444" y="257"/>
                    <a:pt x="1437" y="257"/>
                  </a:cubicBezTo>
                  <a:lnTo>
                    <a:pt x="1420" y="257"/>
                  </a:lnTo>
                  <a:close/>
                  <a:moveTo>
                    <a:pt x="59" y="0"/>
                  </a:moveTo>
                  <a:cubicBezTo>
                    <a:pt x="0" y="59"/>
                    <a:pt x="0" y="59"/>
                    <a:pt x="0" y="59"/>
                  </a:cubicBezTo>
                  <a:cubicBezTo>
                    <a:pt x="0" y="253"/>
                    <a:pt x="0" y="253"/>
                    <a:pt x="0" y="253"/>
                  </a:cubicBezTo>
                  <a:cubicBezTo>
                    <a:pt x="58" y="312"/>
                    <a:pt x="58" y="312"/>
                    <a:pt x="58" y="312"/>
                  </a:cubicBezTo>
                  <a:cubicBezTo>
                    <a:pt x="180" y="312"/>
                    <a:pt x="180" y="312"/>
                    <a:pt x="180" y="312"/>
                  </a:cubicBezTo>
                  <a:cubicBezTo>
                    <a:pt x="239" y="253"/>
                    <a:pt x="239" y="253"/>
                    <a:pt x="239" y="253"/>
                  </a:cubicBezTo>
                  <a:cubicBezTo>
                    <a:pt x="239" y="59"/>
                    <a:pt x="239" y="59"/>
                    <a:pt x="239" y="59"/>
                  </a:cubicBezTo>
                  <a:cubicBezTo>
                    <a:pt x="180" y="0"/>
                    <a:pt x="180" y="0"/>
                    <a:pt x="180" y="0"/>
                  </a:cubicBezTo>
                  <a:lnTo>
                    <a:pt x="59" y="0"/>
                  </a:lnTo>
                  <a:close/>
                  <a:moveTo>
                    <a:pt x="233" y="251"/>
                  </a:moveTo>
                  <a:cubicBezTo>
                    <a:pt x="178" y="307"/>
                    <a:pt x="178" y="307"/>
                    <a:pt x="178" y="307"/>
                  </a:cubicBezTo>
                  <a:cubicBezTo>
                    <a:pt x="61" y="307"/>
                    <a:pt x="61" y="307"/>
                    <a:pt x="61" y="307"/>
                  </a:cubicBezTo>
                  <a:cubicBezTo>
                    <a:pt x="5" y="251"/>
                    <a:pt x="5" y="251"/>
                    <a:pt x="5" y="251"/>
                  </a:cubicBezTo>
                  <a:cubicBezTo>
                    <a:pt x="5" y="61"/>
                    <a:pt x="5" y="61"/>
                    <a:pt x="5" y="61"/>
                  </a:cubicBezTo>
                  <a:cubicBezTo>
                    <a:pt x="61" y="5"/>
                    <a:pt x="61" y="5"/>
                    <a:pt x="61" y="5"/>
                  </a:cubicBezTo>
                  <a:cubicBezTo>
                    <a:pt x="178" y="5"/>
                    <a:pt x="178" y="5"/>
                    <a:pt x="178" y="5"/>
                  </a:cubicBezTo>
                  <a:cubicBezTo>
                    <a:pt x="233" y="60"/>
                    <a:pt x="233" y="60"/>
                    <a:pt x="233" y="60"/>
                  </a:cubicBezTo>
                  <a:lnTo>
                    <a:pt x="233" y="251"/>
                  </a:lnTo>
                  <a:close/>
                  <a:moveTo>
                    <a:pt x="89" y="75"/>
                  </a:moveTo>
                  <a:cubicBezTo>
                    <a:pt x="73" y="91"/>
                    <a:pt x="73" y="91"/>
                    <a:pt x="73" y="91"/>
                  </a:cubicBezTo>
                  <a:cubicBezTo>
                    <a:pt x="73" y="222"/>
                    <a:pt x="73" y="222"/>
                    <a:pt x="73" y="222"/>
                  </a:cubicBezTo>
                  <a:cubicBezTo>
                    <a:pt x="89" y="238"/>
                    <a:pt x="89" y="238"/>
                    <a:pt x="89" y="238"/>
                  </a:cubicBezTo>
                  <a:cubicBezTo>
                    <a:pt x="150" y="238"/>
                    <a:pt x="150" y="238"/>
                    <a:pt x="150" y="238"/>
                  </a:cubicBezTo>
                  <a:cubicBezTo>
                    <a:pt x="165" y="222"/>
                    <a:pt x="165" y="222"/>
                    <a:pt x="165" y="222"/>
                  </a:cubicBezTo>
                  <a:cubicBezTo>
                    <a:pt x="165" y="91"/>
                    <a:pt x="165" y="91"/>
                    <a:pt x="165" y="91"/>
                  </a:cubicBezTo>
                  <a:cubicBezTo>
                    <a:pt x="149" y="75"/>
                    <a:pt x="149" y="75"/>
                    <a:pt x="149" y="75"/>
                  </a:cubicBezTo>
                  <a:lnTo>
                    <a:pt x="89" y="75"/>
                  </a:lnTo>
                  <a:close/>
                  <a:moveTo>
                    <a:pt x="160" y="220"/>
                  </a:moveTo>
                  <a:cubicBezTo>
                    <a:pt x="147" y="233"/>
                    <a:pt x="147" y="233"/>
                    <a:pt x="147" y="233"/>
                  </a:cubicBezTo>
                  <a:cubicBezTo>
                    <a:pt x="91" y="233"/>
                    <a:pt x="91" y="233"/>
                    <a:pt x="91" y="233"/>
                  </a:cubicBezTo>
                  <a:cubicBezTo>
                    <a:pt x="79" y="220"/>
                    <a:pt x="79" y="220"/>
                    <a:pt x="79" y="220"/>
                  </a:cubicBezTo>
                  <a:cubicBezTo>
                    <a:pt x="79" y="93"/>
                    <a:pt x="79" y="93"/>
                    <a:pt x="79" y="93"/>
                  </a:cubicBezTo>
                  <a:cubicBezTo>
                    <a:pt x="92" y="80"/>
                    <a:pt x="92" y="80"/>
                    <a:pt x="92" y="80"/>
                  </a:cubicBezTo>
                  <a:cubicBezTo>
                    <a:pt x="147" y="80"/>
                    <a:pt x="147" y="80"/>
                    <a:pt x="147" y="80"/>
                  </a:cubicBezTo>
                  <a:cubicBezTo>
                    <a:pt x="160" y="93"/>
                    <a:pt x="160" y="93"/>
                    <a:pt x="160" y="93"/>
                  </a:cubicBezTo>
                  <a:lnTo>
                    <a:pt x="160" y="220"/>
                  </a:lnTo>
                  <a:close/>
                  <a:moveTo>
                    <a:pt x="318" y="169"/>
                  </a:moveTo>
                  <a:cubicBezTo>
                    <a:pt x="318" y="174"/>
                    <a:pt x="318" y="174"/>
                    <a:pt x="318" y="174"/>
                  </a:cubicBezTo>
                  <a:cubicBezTo>
                    <a:pt x="2178" y="174"/>
                    <a:pt x="2178" y="174"/>
                    <a:pt x="2178" y="174"/>
                  </a:cubicBezTo>
                  <a:cubicBezTo>
                    <a:pt x="2178" y="169"/>
                    <a:pt x="2178" y="169"/>
                    <a:pt x="2178" y="169"/>
                  </a:cubicBezTo>
                  <a:lnTo>
                    <a:pt x="318" y="169"/>
                  </a:lnTo>
                  <a:close/>
                  <a:moveTo>
                    <a:pt x="1628" y="109"/>
                  </a:moveTo>
                  <a:cubicBezTo>
                    <a:pt x="1616" y="107"/>
                    <a:pt x="1616" y="107"/>
                    <a:pt x="1616" y="107"/>
                  </a:cubicBezTo>
                  <a:cubicBezTo>
                    <a:pt x="1616" y="48"/>
                    <a:pt x="1616" y="48"/>
                    <a:pt x="1616" y="48"/>
                  </a:cubicBezTo>
                  <a:cubicBezTo>
                    <a:pt x="1628" y="46"/>
                    <a:pt x="1628" y="46"/>
                    <a:pt x="1628" y="46"/>
                  </a:cubicBezTo>
                  <a:cubicBezTo>
                    <a:pt x="1628" y="39"/>
                    <a:pt x="1628" y="39"/>
                    <a:pt x="1628" y="39"/>
                  </a:cubicBezTo>
                  <a:cubicBezTo>
                    <a:pt x="1587" y="39"/>
                    <a:pt x="1587" y="39"/>
                    <a:pt x="1587" y="39"/>
                  </a:cubicBezTo>
                  <a:cubicBezTo>
                    <a:pt x="1587" y="46"/>
                    <a:pt x="1587" y="46"/>
                    <a:pt x="1587" y="46"/>
                  </a:cubicBezTo>
                  <a:cubicBezTo>
                    <a:pt x="1599" y="48"/>
                    <a:pt x="1599" y="48"/>
                    <a:pt x="1599" y="48"/>
                  </a:cubicBezTo>
                  <a:cubicBezTo>
                    <a:pt x="1599" y="107"/>
                    <a:pt x="1599" y="107"/>
                    <a:pt x="1599" y="107"/>
                  </a:cubicBezTo>
                  <a:cubicBezTo>
                    <a:pt x="1587" y="109"/>
                    <a:pt x="1587" y="109"/>
                    <a:pt x="1587" y="109"/>
                  </a:cubicBezTo>
                  <a:cubicBezTo>
                    <a:pt x="1587" y="116"/>
                    <a:pt x="1587" y="116"/>
                    <a:pt x="1587" y="116"/>
                  </a:cubicBezTo>
                  <a:cubicBezTo>
                    <a:pt x="1628" y="116"/>
                    <a:pt x="1628" y="116"/>
                    <a:pt x="1628" y="116"/>
                  </a:cubicBezTo>
                  <a:lnTo>
                    <a:pt x="1628" y="109"/>
                  </a:lnTo>
                  <a:close/>
                  <a:moveTo>
                    <a:pt x="1526" y="109"/>
                  </a:moveTo>
                  <a:cubicBezTo>
                    <a:pt x="1515" y="107"/>
                    <a:pt x="1515" y="107"/>
                    <a:pt x="1515" y="107"/>
                  </a:cubicBezTo>
                  <a:cubicBezTo>
                    <a:pt x="1515" y="61"/>
                    <a:pt x="1515" y="61"/>
                    <a:pt x="1515" y="61"/>
                  </a:cubicBezTo>
                  <a:cubicBezTo>
                    <a:pt x="1553" y="116"/>
                    <a:pt x="1553" y="116"/>
                    <a:pt x="1553" y="116"/>
                  </a:cubicBezTo>
                  <a:cubicBezTo>
                    <a:pt x="1567" y="116"/>
                    <a:pt x="1567" y="116"/>
                    <a:pt x="1567" y="116"/>
                  </a:cubicBezTo>
                  <a:cubicBezTo>
                    <a:pt x="1567" y="48"/>
                    <a:pt x="1567" y="48"/>
                    <a:pt x="1567" y="48"/>
                  </a:cubicBezTo>
                  <a:cubicBezTo>
                    <a:pt x="1578" y="46"/>
                    <a:pt x="1578" y="46"/>
                    <a:pt x="1578" y="46"/>
                  </a:cubicBezTo>
                  <a:cubicBezTo>
                    <a:pt x="1578" y="39"/>
                    <a:pt x="1578" y="39"/>
                    <a:pt x="1578" y="39"/>
                  </a:cubicBezTo>
                  <a:cubicBezTo>
                    <a:pt x="1544" y="39"/>
                    <a:pt x="1544" y="39"/>
                    <a:pt x="1544" y="39"/>
                  </a:cubicBezTo>
                  <a:cubicBezTo>
                    <a:pt x="1544" y="46"/>
                    <a:pt x="1544" y="46"/>
                    <a:pt x="1544" y="46"/>
                  </a:cubicBezTo>
                  <a:cubicBezTo>
                    <a:pt x="1556" y="48"/>
                    <a:pt x="1556" y="48"/>
                    <a:pt x="1556" y="48"/>
                  </a:cubicBezTo>
                  <a:cubicBezTo>
                    <a:pt x="1556" y="91"/>
                    <a:pt x="1556" y="91"/>
                    <a:pt x="1556" y="91"/>
                  </a:cubicBezTo>
                  <a:cubicBezTo>
                    <a:pt x="1518" y="39"/>
                    <a:pt x="1518" y="39"/>
                    <a:pt x="1518" y="39"/>
                  </a:cubicBezTo>
                  <a:cubicBezTo>
                    <a:pt x="1492" y="39"/>
                    <a:pt x="1492" y="39"/>
                    <a:pt x="1492" y="39"/>
                  </a:cubicBezTo>
                  <a:cubicBezTo>
                    <a:pt x="1492" y="46"/>
                    <a:pt x="1492" y="46"/>
                    <a:pt x="1492" y="46"/>
                  </a:cubicBezTo>
                  <a:cubicBezTo>
                    <a:pt x="1503" y="48"/>
                    <a:pt x="1503" y="48"/>
                    <a:pt x="1503" y="48"/>
                  </a:cubicBezTo>
                  <a:cubicBezTo>
                    <a:pt x="1503" y="107"/>
                    <a:pt x="1503" y="107"/>
                    <a:pt x="1503" y="107"/>
                  </a:cubicBezTo>
                  <a:cubicBezTo>
                    <a:pt x="1492" y="109"/>
                    <a:pt x="1492" y="109"/>
                    <a:pt x="1492" y="109"/>
                  </a:cubicBezTo>
                  <a:cubicBezTo>
                    <a:pt x="1492" y="116"/>
                    <a:pt x="1492" y="116"/>
                    <a:pt x="1492" y="116"/>
                  </a:cubicBezTo>
                  <a:cubicBezTo>
                    <a:pt x="1526" y="116"/>
                    <a:pt x="1526" y="116"/>
                    <a:pt x="1526" y="116"/>
                  </a:cubicBezTo>
                  <a:lnTo>
                    <a:pt x="1526" y="109"/>
                  </a:lnTo>
                  <a:close/>
                  <a:moveTo>
                    <a:pt x="1400" y="76"/>
                  </a:moveTo>
                  <a:cubicBezTo>
                    <a:pt x="1400" y="86"/>
                    <a:pt x="1399" y="99"/>
                    <a:pt x="1407" y="107"/>
                  </a:cubicBezTo>
                  <a:cubicBezTo>
                    <a:pt x="1414" y="114"/>
                    <a:pt x="1424" y="117"/>
                    <a:pt x="1438" y="117"/>
                  </a:cubicBezTo>
                  <a:cubicBezTo>
                    <a:pt x="1451" y="117"/>
                    <a:pt x="1461" y="115"/>
                    <a:pt x="1466" y="109"/>
                  </a:cubicBezTo>
                  <a:cubicBezTo>
                    <a:pt x="1474" y="101"/>
                    <a:pt x="1475" y="94"/>
                    <a:pt x="1475" y="77"/>
                  </a:cubicBezTo>
                  <a:cubicBezTo>
                    <a:pt x="1475" y="27"/>
                    <a:pt x="1475" y="27"/>
                    <a:pt x="1475" y="27"/>
                  </a:cubicBezTo>
                  <a:cubicBezTo>
                    <a:pt x="1487" y="26"/>
                    <a:pt x="1487" y="26"/>
                    <a:pt x="1487" y="26"/>
                  </a:cubicBezTo>
                  <a:cubicBezTo>
                    <a:pt x="1487" y="18"/>
                    <a:pt x="1487" y="18"/>
                    <a:pt x="1487" y="18"/>
                  </a:cubicBezTo>
                  <a:cubicBezTo>
                    <a:pt x="1452" y="18"/>
                    <a:pt x="1452" y="18"/>
                    <a:pt x="1452" y="18"/>
                  </a:cubicBezTo>
                  <a:cubicBezTo>
                    <a:pt x="1452" y="26"/>
                    <a:pt x="1452" y="26"/>
                    <a:pt x="1452" y="26"/>
                  </a:cubicBezTo>
                  <a:cubicBezTo>
                    <a:pt x="1463" y="27"/>
                    <a:pt x="1463" y="27"/>
                    <a:pt x="1463" y="27"/>
                  </a:cubicBezTo>
                  <a:cubicBezTo>
                    <a:pt x="1463" y="84"/>
                    <a:pt x="1463" y="84"/>
                    <a:pt x="1463" y="84"/>
                  </a:cubicBezTo>
                  <a:cubicBezTo>
                    <a:pt x="1463" y="92"/>
                    <a:pt x="1461" y="97"/>
                    <a:pt x="1458" y="101"/>
                  </a:cubicBezTo>
                  <a:cubicBezTo>
                    <a:pt x="1454" y="105"/>
                    <a:pt x="1448" y="107"/>
                    <a:pt x="1441" y="107"/>
                  </a:cubicBezTo>
                  <a:cubicBezTo>
                    <a:pt x="1427" y="107"/>
                    <a:pt x="1418" y="100"/>
                    <a:pt x="1418" y="84"/>
                  </a:cubicBezTo>
                  <a:cubicBezTo>
                    <a:pt x="1418" y="27"/>
                    <a:pt x="1418" y="27"/>
                    <a:pt x="1418" y="27"/>
                  </a:cubicBezTo>
                  <a:cubicBezTo>
                    <a:pt x="1430" y="26"/>
                    <a:pt x="1430" y="26"/>
                    <a:pt x="1430" y="26"/>
                  </a:cubicBezTo>
                  <a:cubicBezTo>
                    <a:pt x="1430" y="18"/>
                    <a:pt x="1430" y="18"/>
                    <a:pt x="1430" y="18"/>
                  </a:cubicBezTo>
                  <a:cubicBezTo>
                    <a:pt x="1388" y="18"/>
                    <a:pt x="1388" y="18"/>
                    <a:pt x="1388" y="18"/>
                  </a:cubicBezTo>
                  <a:cubicBezTo>
                    <a:pt x="1388" y="26"/>
                    <a:pt x="1388" y="26"/>
                    <a:pt x="1388" y="26"/>
                  </a:cubicBezTo>
                  <a:cubicBezTo>
                    <a:pt x="1400" y="27"/>
                    <a:pt x="1400" y="27"/>
                    <a:pt x="1400" y="27"/>
                  </a:cubicBezTo>
                  <a:lnTo>
                    <a:pt x="1400" y="76"/>
                  </a:lnTo>
                  <a:close/>
                  <a:moveTo>
                    <a:pt x="1671" y="116"/>
                  </a:moveTo>
                  <a:cubicBezTo>
                    <a:pt x="1687" y="116"/>
                    <a:pt x="1687" y="116"/>
                    <a:pt x="1687" y="116"/>
                  </a:cubicBezTo>
                  <a:cubicBezTo>
                    <a:pt x="1713" y="48"/>
                    <a:pt x="1713" y="48"/>
                    <a:pt x="1713" y="48"/>
                  </a:cubicBezTo>
                  <a:cubicBezTo>
                    <a:pt x="1724" y="46"/>
                    <a:pt x="1724" y="46"/>
                    <a:pt x="1724" y="46"/>
                  </a:cubicBezTo>
                  <a:cubicBezTo>
                    <a:pt x="1724" y="39"/>
                    <a:pt x="1724" y="39"/>
                    <a:pt x="1724" y="39"/>
                  </a:cubicBezTo>
                  <a:cubicBezTo>
                    <a:pt x="1690" y="39"/>
                    <a:pt x="1690" y="39"/>
                    <a:pt x="1690" y="39"/>
                  </a:cubicBezTo>
                  <a:cubicBezTo>
                    <a:pt x="1690" y="46"/>
                    <a:pt x="1690" y="46"/>
                    <a:pt x="1690" y="46"/>
                  </a:cubicBezTo>
                  <a:cubicBezTo>
                    <a:pt x="1701" y="48"/>
                    <a:pt x="1701" y="48"/>
                    <a:pt x="1701" y="48"/>
                  </a:cubicBezTo>
                  <a:cubicBezTo>
                    <a:pt x="1682" y="100"/>
                    <a:pt x="1682" y="100"/>
                    <a:pt x="1682" y="100"/>
                  </a:cubicBezTo>
                  <a:cubicBezTo>
                    <a:pt x="1663" y="48"/>
                    <a:pt x="1663" y="48"/>
                    <a:pt x="1663" y="48"/>
                  </a:cubicBezTo>
                  <a:cubicBezTo>
                    <a:pt x="1674" y="46"/>
                    <a:pt x="1674" y="46"/>
                    <a:pt x="1674" y="46"/>
                  </a:cubicBezTo>
                  <a:cubicBezTo>
                    <a:pt x="1674" y="39"/>
                    <a:pt x="1674" y="39"/>
                    <a:pt x="1674" y="39"/>
                  </a:cubicBezTo>
                  <a:cubicBezTo>
                    <a:pt x="1634" y="39"/>
                    <a:pt x="1634" y="39"/>
                    <a:pt x="1634" y="39"/>
                  </a:cubicBezTo>
                  <a:cubicBezTo>
                    <a:pt x="1634" y="46"/>
                    <a:pt x="1634" y="46"/>
                    <a:pt x="1634" y="46"/>
                  </a:cubicBezTo>
                  <a:cubicBezTo>
                    <a:pt x="1645" y="48"/>
                    <a:pt x="1645" y="48"/>
                    <a:pt x="1645" y="48"/>
                  </a:cubicBezTo>
                  <a:lnTo>
                    <a:pt x="1671" y="116"/>
                  </a:lnTo>
                  <a:close/>
                  <a:moveTo>
                    <a:pt x="2003" y="109"/>
                  </a:moveTo>
                  <a:cubicBezTo>
                    <a:pt x="1992" y="107"/>
                    <a:pt x="1992" y="107"/>
                    <a:pt x="1992" y="107"/>
                  </a:cubicBezTo>
                  <a:cubicBezTo>
                    <a:pt x="1992" y="48"/>
                    <a:pt x="1992" y="48"/>
                    <a:pt x="1992" y="48"/>
                  </a:cubicBezTo>
                  <a:cubicBezTo>
                    <a:pt x="2003" y="46"/>
                    <a:pt x="2003" y="46"/>
                    <a:pt x="2003" y="46"/>
                  </a:cubicBezTo>
                  <a:cubicBezTo>
                    <a:pt x="2003" y="39"/>
                    <a:pt x="2003" y="39"/>
                    <a:pt x="2003" y="39"/>
                  </a:cubicBezTo>
                  <a:cubicBezTo>
                    <a:pt x="1963" y="39"/>
                    <a:pt x="1963" y="39"/>
                    <a:pt x="1963" y="39"/>
                  </a:cubicBezTo>
                  <a:cubicBezTo>
                    <a:pt x="1963" y="46"/>
                    <a:pt x="1963" y="46"/>
                    <a:pt x="1963" y="46"/>
                  </a:cubicBezTo>
                  <a:cubicBezTo>
                    <a:pt x="1974" y="48"/>
                    <a:pt x="1974" y="48"/>
                    <a:pt x="1974" y="48"/>
                  </a:cubicBezTo>
                  <a:cubicBezTo>
                    <a:pt x="1974" y="107"/>
                    <a:pt x="1974" y="107"/>
                    <a:pt x="1974" y="107"/>
                  </a:cubicBezTo>
                  <a:cubicBezTo>
                    <a:pt x="1963" y="109"/>
                    <a:pt x="1963" y="109"/>
                    <a:pt x="1963" y="109"/>
                  </a:cubicBezTo>
                  <a:cubicBezTo>
                    <a:pt x="1963" y="116"/>
                    <a:pt x="1963" y="116"/>
                    <a:pt x="1963" y="116"/>
                  </a:cubicBezTo>
                  <a:cubicBezTo>
                    <a:pt x="2003" y="116"/>
                    <a:pt x="2003" y="116"/>
                    <a:pt x="2003" y="116"/>
                  </a:cubicBezTo>
                  <a:lnTo>
                    <a:pt x="2003" y="109"/>
                  </a:lnTo>
                  <a:close/>
                  <a:moveTo>
                    <a:pt x="2021" y="49"/>
                  </a:moveTo>
                  <a:cubicBezTo>
                    <a:pt x="2037" y="49"/>
                    <a:pt x="2037" y="49"/>
                    <a:pt x="2037" y="49"/>
                  </a:cubicBezTo>
                  <a:cubicBezTo>
                    <a:pt x="2037" y="107"/>
                    <a:pt x="2037" y="107"/>
                    <a:pt x="2037" y="107"/>
                  </a:cubicBezTo>
                  <a:cubicBezTo>
                    <a:pt x="2026" y="109"/>
                    <a:pt x="2026" y="109"/>
                    <a:pt x="2026" y="109"/>
                  </a:cubicBezTo>
                  <a:cubicBezTo>
                    <a:pt x="2026" y="116"/>
                    <a:pt x="2026" y="116"/>
                    <a:pt x="2026" y="116"/>
                  </a:cubicBezTo>
                  <a:cubicBezTo>
                    <a:pt x="2066" y="116"/>
                    <a:pt x="2066" y="116"/>
                    <a:pt x="2066" y="116"/>
                  </a:cubicBezTo>
                  <a:cubicBezTo>
                    <a:pt x="2066" y="109"/>
                    <a:pt x="2066" y="109"/>
                    <a:pt x="2066" y="109"/>
                  </a:cubicBezTo>
                  <a:cubicBezTo>
                    <a:pt x="2055" y="107"/>
                    <a:pt x="2055" y="107"/>
                    <a:pt x="2055" y="107"/>
                  </a:cubicBezTo>
                  <a:cubicBezTo>
                    <a:pt x="2055" y="49"/>
                    <a:pt x="2055" y="49"/>
                    <a:pt x="2055" y="49"/>
                  </a:cubicBezTo>
                  <a:cubicBezTo>
                    <a:pt x="2072" y="49"/>
                    <a:pt x="2072" y="49"/>
                    <a:pt x="2072" y="49"/>
                  </a:cubicBezTo>
                  <a:cubicBezTo>
                    <a:pt x="2074" y="60"/>
                    <a:pt x="2074" y="60"/>
                    <a:pt x="2074" y="60"/>
                  </a:cubicBezTo>
                  <a:cubicBezTo>
                    <a:pt x="2081" y="60"/>
                    <a:pt x="2081" y="60"/>
                    <a:pt x="2081" y="60"/>
                  </a:cubicBezTo>
                  <a:cubicBezTo>
                    <a:pt x="2081" y="39"/>
                    <a:pt x="2081" y="39"/>
                    <a:pt x="2081" y="39"/>
                  </a:cubicBezTo>
                  <a:cubicBezTo>
                    <a:pt x="2011" y="39"/>
                    <a:pt x="2011" y="39"/>
                    <a:pt x="2011" y="39"/>
                  </a:cubicBezTo>
                  <a:cubicBezTo>
                    <a:pt x="2011" y="60"/>
                    <a:pt x="2011" y="60"/>
                    <a:pt x="2011" y="60"/>
                  </a:cubicBezTo>
                  <a:cubicBezTo>
                    <a:pt x="2019" y="60"/>
                    <a:pt x="2019" y="60"/>
                    <a:pt x="2019" y="60"/>
                  </a:cubicBezTo>
                  <a:lnTo>
                    <a:pt x="2021" y="49"/>
                  </a:lnTo>
                  <a:close/>
                  <a:moveTo>
                    <a:pt x="2122" y="82"/>
                  </a:moveTo>
                  <a:cubicBezTo>
                    <a:pt x="2122" y="107"/>
                    <a:pt x="2122" y="107"/>
                    <a:pt x="2122" y="107"/>
                  </a:cubicBezTo>
                  <a:cubicBezTo>
                    <a:pt x="2110" y="109"/>
                    <a:pt x="2110" y="109"/>
                    <a:pt x="2110" y="109"/>
                  </a:cubicBezTo>
                  <a:cubicBezTo>
                    <a:pt x="2110" y="116"/>
                    <a:pt x="2110" y="116"/>
                    <a:pt x="2110" y="116"/>
                  </a:cubicBezTo>
                  <a:cubicBezTo>
                    <a:pt x="2150" y="116"/>
                    <a:pt x="2150" y="116"/>
                    <a:pt x="2150" y="116"/>
                  </a:cubicBezTo>
                  <a:cubicBezTo>
                    <a:pt x="2150" y="109"/>
                    <a:pt x="2150" y="109"/>
                    <a:pt x="2150" y="109"/>
                  </a:cubicBezTo>
                  <a:cubicBezTo>
                    <a:pt x="2139" y="107"/>
                    <a:pt x="2139" y="107"/>
                    <a:pt x="2139" y="107"/>
                  </a:cubicBezTo>
                  <a:cubicBezTo>
                    <a:pt x="2139" y="82"/>
                    <a:pt x="2139" y="82"/>
                    <a:pt x="2139" y="82"/>
                  </a:cubicBezTo>
                  <a:cubicBezTo>
                    <a:pt x="2161" y="48"/>
                    <a:pt x="2161" y="48"/>
                    <a:pt x="2161" y="48"/>
                  </a:cubicBezTo>
                  <a:cubicBezTo>
                    <a:pt x="2172" y="46"/>
                    <a:pt x="2172" y="46"/>
                    <a:pt x="2172" y="46"/>
                  </a:cubicBezTo>
                  <a:cubicBezTo>
                    <a:pt x="2172" y="39"/>
                    <a:pt x="2172" y="39"/>
                    <a:pt x="2172" y="39"/>
                  </a:cubicBezTo>
                  <a:cubicBezTo>
                    <a:pt x="2138" y="39"/>
                    <a:pt x="2138" y="39"/>
                    <a:pt x="2138" y="39"/>
                  </a:cubicBezTo>
                  <a:cubicBezTo>
                    <a:pt x="2138" y="46"/>
                    <a:pt x="2138" y="46"/>
                    <a:pt x="2138" y="46"/>
                  </a:cubicBezTo>
                  <a:cubicBezTo>
                    <a:pt x="2149" y="48"/>
                    <a:pt x="2149" y="48"/>
                    <a:pt x="2149" y="48"/>
                  </a:cubicBezTo>
                  <a:cubicBezTo>
                    <a:pt x="2133" y="73"/>
                    <a:pt x="2133" y="73"/>
                    <a:pt x="2133" y="73"/>
                  </a:cubicBezTo>
                  <a:cubicBezTo>
                    <a:pt x="2118" y="48"/>
                    <a:pt x="2118" y="48"/>
                    <a:pt x="2118" y="48"/>
                  </a:cubicBezTo>
                  <a:cubicBezTo>
                    <a:pt x="2129" y="46"/>
                    <a:pt x="2129" y="46"/>
                    <a:pt x="2129" y="46"/>
                  </a:cubicBezTo>
                  <a:cubicBezTo>
                    <a:pt x="2129" y="39"/>
                    <a:pt x="2129" y="39"/>
                    <a:pt x="2129" y="39"/>
                  </a:cubicBezTo>
                  <a:cubicBezTo>
                    <a:pt x="2088" y="39"/>
                    <a:pt x="2088" y="39"/>
                    <a:pt x="2088" y="39"/>
                  </a:cubicBezTo>
                  <a:cubicBezTo>
                    <a:pt x="2088" y="46"/>
                    <a:pt x="2088" y="46"/>
                    <a:pt x="2088" y="46"/>
                  </a:cubicBezTo>
                  <a:cubicBezTo>
                    <a:pt x="2099" y="48"/>
                    <a:pt x="2099" y="48"/>
                    <a:pt x="2099" y="48"/>
                  </a:cubicBezTo>
                  <a:lnTo>
                    <a:pt x="2122" y="82"/>
                  </a:lnTo>
                  <a:close/>
                  <a:moveTo>
                    <a:pt x="1953" y="94"/>
                  </a:moveTo>
                  <a:cubicBezTo>
                    <a:pt x="1953" y="63"/>
                    <a:pt x="1913" y="75"/>
                    <a:pt x="1913" y="58"/>
                  </a:cubicBezTo>
                  <a:cubicBezTo>
                    <a:pt x="1913" y="50"/>
                    <a:pt x="1919" y="48"/>
                    <a:pt x="1926" y="48"/>
                  </a:cubicBezTo>
                  <a:cubicBezTo>
                    <a:pt x="1933" y="48"/>
                    <a:pt x="1939" y="49"/>
                    <a:pt x="1939" y="49"/>
                  </a:cubicBezTo>
                  <a:cubicBezTo>
                    <a:pt x="1941" y="61"/>
                    <a:pt x="1941" y="61"/>
                    <a:pt x="1941" y="61"/>
                  </a:cubicBezTo>
                  <a:cubicBezTo>
                    <a:pt x="1949" y="61"/>
                    <a:pt x="1949" y="61"/>
                    <a:pt x="1949" y="61"/>
                  </a:cubicBezTo>
                  <a:cubicBezTo>
                    <a:pt x="1949" y="42"/>
                    <a:pt x="1949" y="42"/>
                    <a:pt x="1949" y="42"/>
                  </a:cubicBezTo>
                  <a:cubicBezTo>
                    <a:pt x="1941" y="40"/>
                    <a:pt x="1933" y="38"/>
                    <a:pt x="1924" y="38"/>
                  </a:cubicBezTo>
                  <a:cubicBezTo>
                    <a:pt x="1905" y="38"/>
                    <a:pt x="1896" y="46"/>
                    <a:pt x="1896" y="60"/>
                  </a:cubicBezTo>
                  <a:cubicBezTo>
                    <a:pt x="1896" y="79"/>
                    <a:pt x="1914" y="81"/>
                    <a:pt x="1928" y="86"/>
                  </a:cubicBezTo>
                  <a:cubicBezTo>
                    <a:pt x="1933" y="87"/>
                    <a:pt x="1936" y="89"/>
                    <a:pt x="1936" y="95"/>
                  </a:cubicBezTo>
                  <a:cubicBezTo>
                    <a:pt x="1936" y="104"/>
                    <a:pt x="1929" y="107"/>
                    <a:pt x="1920" y="107"/>
                  </a:cubicBezTo>
                  <a:cubicBezTo>
                    <a:pt x="1911" y="107"/>
                    <a:pt x="1905" y="105"/>
                    <a:pt x="1905" y="105"/>
                  </a:cubicBezTo>
                  <a:cubicBezTo>
                    <a:pt x="1903" y="92"/>
                    <a:pt x="1903" y="92"/>
                    <a:pt x="1903" y="92"/>
                  </a:cubicBezTo>
                  <a:cubicBezTo>
                    <a:pt x="1896" y="92"/>
                    <a:pt x="1896" y="92"/>
                    <a:pt x="1896" y="92"/>
                  </a:cubicBezTo>
                  <a:cubicBezTo>
                    <a:pt x="1896" y="112"/>
                    <a:pt x="1896" y="112"/>
                    <a:pt x="1896" y="112"/>
                  </a:cubicBezTo>
                  <a:cubicBezTo>
                    <a:pt x="1896" y="112"/>
                    <a:pt x="1908" y="117"/>
                    <a:pt x="1922" y="117"/>
                  </a:cubicBezTo>
                  <a:cubicBezTo>
                    <a:pt x="1942" y="117"/>
                    <a:pt x="1953" y="109"/>
                    <a:pt x="1953" y="94"/>
                  </a:cubicBezTo>
                  <a:close/>
                  <a:moveTo>
                    <a:pt x="1847" y="109"/>
                  </a:moveTo>
                  <a:cubicBezTo>
                    <a:pt x="1836" y="107"/>
                    <a:pt x="1836" y="107"/>
                    <a:pt x="1836" y="107"/>
                  </a:cubicBezTo>
                  <a:cubicBezTo>
                    <a:pt x="1836" y="81"/>
                    <a:pt x="1836" y="81"/>
                    <a:pt x="1836" y="81"/>
                  </a:cubicBezTo>
                  <a:cubicBezTo>
                    <a:pt x="1838" y="81"/>
                    <a:pt x="1838" y="81"/>
                    <a:pt x="1838" y="81"/>
                  </a:cubicBezTo>
                  <a:cubicBezTo>
                    <a:pt x="1848" y="81"/>
                    <a:pt x="1851" y="86"/>
                    <a:pt x="1855" y="98"/>
                  </a:cubicBezTo>
                  <a:cubicBezTo>
                    <a:pt x="1863" y="116"/>
                    <a:pt x="1863" y="116"/>
                    <a:pt x="1863" y="116"/>
                  </a:cubicBezTo>
                  <a:cubicBezTo>
                    <a:pt x="1887" y="116"/>
                    <a:pt x="1887" y="116"/>
                    <a:pt x="1887" y="116"/>
                  </a:cubicBezTo>
                  <a:cubicBezTo>
                    <a:pt x="1887" y="109"/>
                    <a:pt x="1887" y="109"/>
                    <a:pt x="1887" y="109"/>
                  </a:cubicBezTo>
                  <a:cubicBezTo>
                    <a:pt x="1876" y="107"/>
                    <a:pt x="1876" y="107"/>
                    <a:pt x="1876" y="107"/>
                  </a:cubicBezTo>
                  <a:cubicBezTo>
                    <a:pt x="1873" y="99"/>
                    <a:pt x="1868" y="84"/>
                    <a:pt x="1861" y="79"/>
                  </a:cubicBezTo>
                  <a:cubicBezTo>
                    <a:pt x="1869" y="76"/>
                    <a:pt x="1875" y="68"/>
                    <a:pt x="1875" y="59"/>
                  </a:cubicBezTo>
                  <a:cubicBezTo>
                    <a:pt x="1875" y="54"/>
                    <a:pt x="1873" y="49"/>
                    <a:pt x="1869" y="45"/>
                  </a:cubicBezTo>
                  <a:cubicBezTo>
                    <a:pt x="1863" y="40"/>
                    <a:pt x="1854" y="39"/>
                    <a:pt x="1846" y="39"/>
                  </a:cubicBezTo>
                  <a:cubicBezTo>
                    <a:pt x="1807" y="39"/>
                    <a:pt x="1807" y="39"/>
                    <a:pt x="1807" y="39"/>
                  </a:cubicBezTo>
                  <a:cubicBezTo>
                    <a:pt x="1807" y="46"/>
                    <a:pt x="1807" y="46"/>
                    <a:pt x="1807" y="46"/>
                  </a:cubicBezTo>
                  <a:cubicBezTo>
                    <a:pt x="1819" y="48"/>
                    <a:pt x="1819" y="48"/>
                    <a:pt x="1819" y="48"/>
                  </a:cubicBezTo>
                  <a:cubicBezTo>
                    <a:pt x="1819" y="107"/>
                    <a:pt x="1819" y="107"/>
                    <a:pt x="1819" y="107"/>
                  </a:cubicBezTo>
                  <a:cubicBezTo>
                    <a:pt x="1807" y="109"/>
                    <a:pt x="1807" y="109"/>
                    <a:pt x="1807" y="109"/>
                  </a:cubicBezTo>
                  <a:cubicBezTo>
                    <a:pt x="1807" y="116"/>
                    <a:pt x="1807" y="116"/>
                    <a:pt x="1807" y="116"/>
                  </a:cubicBezTo>
                  <a:cubicBezTo>
                    <a:pt x="1847" y="116"/>
                    <a:pt x="1847" y="116"/>
                    <a:pt x="1847" y="116"/>
                  </a:cubicBezTo>
                  <a:lnTo>
                    <a:pt x="1847" y="109"/>
                  </a:lnTo>
                  <a:close/>
                  <a:moveTo>
                    <a:pt x="1836" y="48"/>
                  </a:moveTo>
                  <a:cubicBezTo>
                    <a:pt x="1841" y="48"/>
                    <a:pt x="1841" y="48"/>
                    <a:pt x="1841" y="48"/>
                  </a:cubicBezTo>
                  <a:cubicBezTo>
                    <a:pt x="1845" y="48"/>
                    <a:pt x="1852" y="48"/>
                    <a:pt x="1854" y="51"/>
                  </a:cubicBezTo>
                  <a:cubicBezTo>
                    <a:pt x="1857" y="53"/>
                    <a:pt x="1858" y="57"/>
                    <a:pt x="1858" y="60"/>
                  </a:cubicBezTo>
                  <a:cubicBezTo>
                    <a:pt x="1858" y="63"/>
                    <a:pt x="1857" y="66"/>
                    <a:pt x="1855" y="69"/>
                  </a:cubicBezTo>
                  <a:cubicBezTo>
                    <a:pt x="1851" y="73"/>
                    <a:pt x="1844" y="73"/>
                    <a:pt x="1839" y="73"/>
                  </a:cubicBezTo>
                  <a:cubicBezTo>
                    <a:pt x="1836" y="73"/>
                    <a:pt x="1836" y="73"/>
                    <a:pt x="1836" y="73"/>
                  </a:cubicBezTo>
                  <a:lnTo>
                    <a:pt x="1836" y="48"/>
                  </a:lnTo>
                  <a:close/>
                  <a:moveTo>
                    <a:pt x="1796" y="95"/>
                  </a:moveTo>
                  <a:cubicBezTo>
                    <a:pt x="1788" y="95"/>
                    <a:pt x="1788" y="95"/>
                    <a:pt x="1788" y="95"/>
                  </a:cubicBezTo>
                  <a:cubicBezTo>
                    <a:pt x="1787" y="106"/>
                    <a:pt x="1787" y="106"/>
                    <a:pt x="1787" y="106"/>
                  </a:cubicBezTo>
                  <a:cubicBezTo>
                    <a:pt x="1759" y="106"/>
                    <a:pt x="1759" y="106"/>
                    <a:pt x="1759" y="106"/>
                  </a:cubicBezTo>
                  <a:cubicBezTo>
                    <a:pt x="1759" y="80"/>
                    <a:pt x="1759" y="80"/>
                    <a:pt x="1759" y="80"/>
                  </a:cubicBezTo>
                  <a:cubicBezTo>
                    <a:pt x="1776" y="80"/>
                    <a:pt x="1776" y="80"/>
                    <a:pt x="1776" y="80"/>
                  </a:cubicBezTo>
                  <a:cubicBezTo>
                    <a:pt x="1778" y="90"/>
                    <a:pt x="1778" y="90"/>
                    <a:pt x="1778" y="90"/>
                  </a:cubicBezTo>
                  <a:cubicBezTo>
                    <a:pt x="1784" y="90"/>
                    <a:pt x="1784" y="90"/>
                    <a:pt x="1784" y="90"/>
                  </a:cubicBezTo>
                  <a:cubicBezTo>
                    <a:pt x="1784" y="61"/>
                    <a:pt x="1784" y="61"/>
                    <a:pt x="1784" y="61"/>
                  </a:cubicBezTo>
                  <a:cubicBezTo>
                    <a:pt x="1778" y="61"/>
                    <a:pt x="1778" y="61"/>
                    <a:pt x="1778" y="61"/>
                  </a:cubicBezTo>
                  <a:cubicBezTo>
                    <a:pt x="1776" y="71"/>
                    <a:pt x="1776" y="71"/>
                    <a:pt x="1776" y="71"/>
                  </a:cubicBezTo>
                  <a:cubicBezTo>
                    <a:pt x="1759" y="71"/>
                    <a:pt x="1759" y="71"/>
                    <a:pt x="1759" y="71"/>
                  </a:cubicBezTo>
                  <a:cubicBezTo>
                    <a:pt x="1759" y="49"/>
                    <a:pt x="1759" y="49"/>
                    <a:pt x="1759" y="49"/>
                  </a:cubicBezTo>
                  <a:cubicBezTo>
                    <a:pt x="1787" y="49"/>
                    <a:pt x="1787" y="49"/>
                    <a:pt x="1787" y="49"/>
                  </a:cubicBezTo>
                  <a:cubicBezTo>
                    <a:pt x="1788" y="59"/>
                    <a:pt x="1788" y="59"/>
                    <a:pt x="1788" y="59"/>
                  </a:cubicBezTo>
                  <a:cubicBezTo>
                    <a:pt x="1796" y="59"/>
                    <a:pt x="1796" y="59"/>
                    <a:pt x="1796" y="59"/>
                  </a:cubicBezTo>
                  <a:cubicBezTo>
                    <a:pt x="1796" y="39"/>
                    <a:pt x="1796" y="39"/>
                    <a:pt x="1796" y="39"/>
                  </a:cubicBezTo>
                  <a:cubicBezTo>
                    <a:pt x="1730" y="39"/>
                    <a:pt x="1730" y="39"/>
                    <a:pt x="1730" y="39"/>
                  </a:cubicBezTo>
                  <a:cubicBezTo>
                    <a:pt x="1730" y="46"/>
                    <a:pt x="1730" y="46"/>
                    <a:pt x="1730" y="46"/>
                  </a:cubicBezTo>
                  <a:cubicBezTo>
                    <a:pt x="1741" y="48"/>
                    <a:pt x="1741" y="48"/>
                    <a:pt x="1741" y="48"/>
                  </a:cubicBezTo>
                  <a:cubicBezTo>
                    <a:pt x="1741" y="107"/>
                    <a:pt x="1741" y="107"/>
                    <a:pt x="1741" y="107"/>
                  </a:cubicBezTo>
                  <a:cubicBezTo>
                    <a:pt x="1730" y="109"/>
                    <a:pt x="1730" y="109"/>
                    <a:pt x="1730" y="109"/>
                  </a:cubicBezTo>
                  <a:cubicBezTo>
                    <a:pt x="1730" y="116"/>
                    <a:pt x="1730" y="116"/>
                    <a:pt x="1730" y="116"/>
                  </a:cubicBezTo>
                  <a:cubicBezTo>
                    <a:pt x="1796" y="116"/>
                    <a:pt x="1796" y="116"/>
                    <a:pt x="1796" y="116"/>
                  </a:cubicBezTo>
                  <a:lnTo>
                    <a:pt x="1796" y="95"/>
                  </a:lnTo>
                  <a:close/>
                  <a:moveTo>
                    <a:pt x="1342" y="95"/>
                  </a:moveTo>
                  <a:cubicBezTo>
                    <a:pt x="1335" y="95"/>
                    <a:pt x="1335" y="95"/>
                    <a:pt x="1335" y="95"/>
                  </a:cubicBezTo>
                  <a:cubicBezTo>
                    <a:pt x="1333" y="106"/>
                    <a:pt x="1333" y="106"/>
                    <a:pt x="1333" y="106"/>
                  </a:cubicBezTo>
                  <a:cubicBezTo>
                    <a:pt x="1305" y="106"/>
                    <a:pt x="1305" y="106"/>
                    <a:pt x="1305" y="106"/>
                  </a:cubicBezTo>
                  <a:cubicBezTo>
                    <a:pt x="1305" y="80"/>
                    <a:pt x="1305" y="80"/>
                    <a:pt x="1305" y="80"/>
                  </a:cubicBezTo>
                  <a:cubicBezTo>
                    <a:pt x="1323" y="80"/>
                    <a:pt x="1323" y="80"/>
                    <a:pt x="1323" y="80"/>
                  </a:cubicBezTo>
                  <a:cubicBezTo>
                    <a:pt x="1325" y="90"/>
                    <a:pt x="1325" y="90"/>
                    <a:pt x="1325" y="90"/>
                  </a:cubicBezTo>
                  <a:cubicBezTo>
                    <a:pt x="1331" y="90"/>
                    <a:pt x="1331" y="90"/>
                    <a:pt x="1331" y="90"/>
                  </a:cubicBezTo>
                  <a:cubicBezTo>
                    <a:pt x="1331" y="61"/>
                    <a:pt x="1331" y="61"/>
                    <a:pt x="1331" y="61"/>
                  </a:cubicBezTo>
                  <a:cubicBezTo>
                    <a:pt x="1325" y="61"/>
                    <a:pt x="1325" y="61"/>
                    <a:pt x="1325" y="61"/>
                  </a:cubicBezTo>
                  <a:cubicBezTo>
                    <a:pt x="1323" y="71"/>
                    <a:pt x="1323" y="71"/>
                    <a:pt x="1323" y="71"/>
                  </a:cubicBezTo>
                  <a:cubicBezTo>
                    <a:pt x="1305" y="71"/>
                    <a:pt x="1305" y="71"/>
                    <a:pt x="1305" y="71"/>
                  </a:cubicBezTo>
                  <a:cubicBezTo>
                    <a:pt x="1305" y="49"/>
                    <a:pt x="1305" y="49"/>
                    <a:pt x="1305" y="49"/>
                  </a:cubicBezTo>
                  <a:cubicBezTo>
                    <a:pt x="1333" y="49"/>
                    <a:pt x="1333" y="49"/>
                    <a:pt x="1333" y="49"/>
                  </a:cubicBezTo>
                  <a:cubicBezTo>
                    <a:pt x="1335" y="59"/>
                    <a:pt x="1335" y="59"/>
                    <a:pt x="1335" y="59"/>
                  </a:cubicBezTo>
                  <a:cubicBezTo>
                    <a:pt x="1342" y="59"/>
                    <a:pt x="1342" y="59"/>
                    <a:pt x="1342" y="59"/>
                  </a:cubicBezTo>
                  <a:cubicBezTo>
                    <a:pt x="1342" y="39"/>
                    <a:pt x="1342" y="39"/>
                    <a:pt x="1342" y="39"/>
                  </a:cubicBezTo>
                  <a:cubicBezTo>
                    <a:pt x="1277" y="39"/>
                    <a:pt x="1277" y="39"/>
                    <a:pt x="1277" y="39"/>
                  </a:cubicBezTo>
                  <a:cubicBezTo>
                    <a:pt x="1277" y="46"/>
                    <a:pt x="1277" y="46"/>
                    <a:pt x="1277" y="46"/>
                  </a:cubicBezTo>
                  <a:cubicBezTo>
                    <a:pt x="1288" y="48"/>
                    <a:pt x="1288" y="48"/>
                    <a:pt x="1288" y="48"/>
                  </a:cubicBezTo>
                  <a:cubicBezTo>
                    <a:pt x="1288" y="107"/>
                    <a:pt x="1288" y="107"/>
                    <a:pt x="1288" y="107"/>
                  </a:cubicBezTo>
                  <a:cubicBezTo>
                    <a:pt x="1277" y="109"/>
                    <a:pt x="1277" y="109"/>
                    <a:pt x="1277" y="109"/>
                  </a:cubicBezTo>
                  <a:cubicBezTo>
                    <a:pt x="1277" y="116"/>
                    <a:pt x="1277" y="116"/>
                    <a:pt x="1277" y="116"/>
                  </a:cubicBezTo>
                  <a:cubicBezTo>
                    <a:pt x="1342" y="116"/>
                    <a:pt x="1342" y="116"/>
                    <a:pt x="1342" y="116"/>
                  </a:cubicBezTo>
                  <a:lnTo>
                    <a:pt x="1342" y="95"/>
                  </a:lnTo>
                  <a:close/>
                  <a:moveTo>
                    <a:pt x="566" y="95"/>
                  </a:moveTo>
                  <a:cubicBezTo>
                    <a:pt x="559" y="95"/>
                    <a:pt x="559" y="95"/>
                    <a:pt x="559" y="95"/>
                  </a:cubicBezTo>
                  <a:cubicBezTo>
                    <a:pt x="557" y="106"/>
                    <a:pt x="557" y="106"/>
                    <a:pt x="557" y="106"/>
                  </a:cubicBezTo>
                  <a:cubicBezTo>
                    <a:pt x="529" y="106"/>
                    <a:pt x="529" y="106"/>
                    <a:pt x="529" y="106"/>
                  </a:cubicBezTo>
                  <a:cubicBezTo>
                    <a:pt x="529" y="80"/>
                    <a:pt x="529" y="80"/>
                    <a:pt x="529" y="80"/>
                  </a:cubicBezTo>
                  <a:cubicBezTo>
                    <a:pt x="546" y="80"/>
                    <a:pt x="546" y="80"/>
                    <a:pt x="546" y="80"/>
                  </a:cubicBezTo>
                  <a:cubicBezTo>
                    <a:pt x="548" y="90"/>
                    <a:pt x="548" y="90"/>
                    <a:pt x="548" y="90"/>
                  </a:cubicBezTo>
                  <a:cubicBezTo>
                    <a:pt x="555" y="90"/>
                    <a:pt x="555" y="90"/>
                    <a:pt x="555" y="90"/>
                  </a:cubicBezTo>
                  <a:cubicBezTo>
                    <a:pt x="555" y="61"/>
                    <a:pt x="555" y="61"/>
                    <a:pt x="555" y="61"/>
                  </a:cubicBezTo>
                  <a:cubicBezTo>
                    <a:pt x="548" y="61"/>
                    <a:pt x="548" y="61"/>
                    <a:pt x="548" y="61"/>
                  </a:cubicBezTo>
                  <a:cubicBezTo>
                    <a:pt x="546" y="71"/>
                    <a:pt x="546" y="71"/>
                    <a:pt x="546" y="71"/>
                  </a:cubicBezTo>
                  <a:cubicBezTo>
                    <a:pt x="529" y="71"/>
                    <a:pt x="529" y="71"/>
                    <a:pt x="529" y="71"/>
                  </a:cubicBezTo>
                  <a:cubicBezTo>
                    <a:pt x="529" y="49"/>
                    <a:pt x="529" y="49"/>
                    <a:pt x="529" y="49"/>
                  </a:cubicBezTo>
                  <a:cubicBezTo>
                    <a:pt x="557" y="49"/>
                    <a:pt x="557" y="49"/>
                    <a:pt x="557" y="49"/>
                  </a:cubicBezTo>
                  <a:cubicBezTo>
                    <a:pt x="559" y="59"/>
                    <a:pt x="559" y="59"/>
                    <a:pt x="559" y="59"/>
                  </a:cubicBezTo>
                  <a:cubicBezTo>
                    <a:pt x="566" y="59"/>
                    <a:pt x="566" y="59"/>
                    <a:pt x="566" y="59"/>
                  </a:cubicBezTo>
                  <a:cubicBezTo>
                    <a:pt x="566" y="39"/>
                    <a:pt x="566" y="39"/>
                    <a:pt x="566" y="39"/>
                  </a:cubicBezTo>
                  <a:cubicBezTo>
                    <a:pt x="500" y="39"/>
                    <a:pt x="500" y="39"/>
                    <a:pt x="500" y="39"/>
                  </a:cubicBezTo>
                  <a:cubicBezTo>
                    <a:pt x="500" y="46"/>
                    <a:pt x="500" y="46"/>
                    <a:pt x="500" y="46"/>
                  </a:cubicBezTo>
                  <a:cubicBezTo>
                    <a:pt x="511" y="48"/>
                    <a:pt x="511" y="48"/>
                    <a:pt x="511" y="48"/>
                  </a:cubicBezTo>
                  <a:cubicBezTo>
                    <a:pt x="511" y="107"/>
                    <a:pt x="511" y="107"/>
                    <a:pt x="511" y="107"/>
                  </a:cubicBezTo>
                  <a:cubicBezTo>
                    <a:pt x="500" y="109"/>
                    <a:pt x="500" y="109"/>
                    <a:pt x="500" y="109"/>
                  </a:cubicBezTo>
                  <a:cubicBezTo>
                    <a:pt x="500" y="116"/>
                    <a:pt x="500" y="116"/>
                    <a:pt x="500" y="116"/>
                  </a:cubicBezTo>
                  <a:cubicBezTo>
                    <a:pt x="566" y="116"/>
                    <a:pt x="566" y="116"/>
                    <a:pt x="566" y="116"/>
                  </a:cubicBezTo>
                  <a:lnTo>
                    <a:pt x="566" y="95"/>
                  </a:lnTo>
                  <a:close/>
                  <a:moveTo>
                    <a:pt x="659" y="117"/>
                  </a:moveTo>
                  <a:cubicBezTo>
                    <a:pt x="689" y="117"/>
                    <a:pt x="702" y="100"/>
                    <a:pt x="702" y="67"/>
                  </a:cubicBezTo>
                  <a:cubicBezTo>
                    <a:pt x="702" y="34"/>
                    <a:pt x="689" y="16"/>
                    <a:pt x="659" y="16"/>
                  </a:cubicBezTo>
                  <a:cubicBezTo>
                    <a:pt x="629" y="16"/>
                    <a:pt x="615" y="34"/>
                    <a:pt x="615" y="67"/>
                  </a:cubicBezTo>
                  <a:cubicBezTo>
                    <a:pt x="615" y="99"/>
                    <a:pt x="628" y="117"/>
                    <a:pt x="659" y="117"/>
                  </a:cubicBezTo>
                  <a:close/>
                  <a:moveTo>
                    <a:pt x="659" y="27"/>
                  </a:moveTo>
                  <a:cubicBezTo>
                    <a:pt x="675" y="27"/>
                    <a:pt x="683" y="40"/>
                    <a:pt x="683" y="67"/>
                  </a:cubicBezTo>
                  <a:cubicBezTo>
                    <a:pt x="683" y="94"/>
                    <a:pt x="675" y="107"/>
                    <a:pt x="659" y="107"/>
                  </a:cubicBezTo>
                  <a:cubicBezTo>
                    <a:pt x="642" y="107"/>
                    <a:pt x="634" y="94"/>
                    <a:pt x="634" y="67"/>
                  </a:cubicBezTo>
                  <a:cubicBezTo>
                    <a:pt x="634" y="40"/>
                    <a:pt x="643" y="27"/>
                    <a:pt x="659" y="27"/>
                  </a:cubicBezTo>
                  <a:close/>
                  <a:moveTo>
                    <a:pt x="327" y="28"/>
                  </a:moveTo>
                  <a:cubicBezTo>
                    <a:pt x="349" y="28"/>
                    <a:pt x="349" y="28"/>
                    <a:pt x="349" y="28"/>
                  </a:cubicBezTo>
                  <a:cubicBezTo>
                    <a:pt x="349" y="106"/>
                    <a:pt x="349" y="106"/>
                    <a:pt x="349" y="106"/>
                  </a:cubicBezTo>
                  <a:cubicBezTo>
                    <a:pt x="337" y="108"/>
                    <a:pt x="337" y="108"/>
                    <a:pt x="337" y="108"/>
                  </a:cubicBezTo>
                  <a:cubicBezTo>
                    <a:pt x="337" y="116"/>
                    <a:pt x="337" y="116"/>
                    <a:pt x="337" y="116"/>
                  </a:cubicBezTo>
                  <a:cubicBezTo>
                    <a:pt x="379" y="116"/>
                    <a:pt x="379" y="116"/>
                    <a:pt x="379" y="116"/>
                  </a:cubicBezTo>
                  <a:cubicBezTo>
                    <a:pt x="379" y="108"/>
                    <a:pt x="379" y="108"/>
                    <a:pt x="379" y="108"/>
                  </a:cubicBezTo>
                  <a:cubicBezTo>
                    <a:pt x="367" y="106"/>
                    <a:pt x="367" y="106"/>
                    <a:pt x="367" y="106"/>
                  </a:cubicBezTo>
                  <a:cubicBezTo>
                    <a:pt x="367" y="28"/>
                    <a:pt x="367" y="28"/>
                    <a:pt x="367" y="28"/>
                  </a:cubicBezTo>
                  <a:cubicBezTo>
                    <a:pt x="390" y="28"/>
                    <a:pt x="390" y="28"/>
                    <a:pt x="390" y="28"/>
                  </a:cubicBezTo>
                  <a:cubicBezTo>
                    <a:pt x="391" y="40"/>
                    <a:pt x="391" y="40"/>
                    <a:pt x="391" y="40"/>
                  </a:cubicBezTo>
                  <a:cubicBezTo>
                    <a:pt x="399" y="40"/>
                    <a:pt x="399" y="40"/>
                    <a:pt x="399" y="40"/>
                  </a:cubicBezTo>
                  <a:cubicBezTo>
                    <a:pt x="399" y="18"/>
                    <a:pt x="399" y="18"/>
                    <a:pt x="399" y="18"/>
                  </a:cubicBezTo>
                  <a:cubicBezTo>
                    <a:pt x="317" y="18"/>
                    <a:pt x="317" y="18"/>
                    <a:pt x="317" y="18"/>
                  </a:cubicBezTo>
                  <a:cubicBezTo>
                    <a:pt x="317" y="40"/>
                    <a:pt x="317" y="40"/>
                    <a:pt x="317" y="40"/>
                  </a:cubicBezTo>
                  <a:cubicBezTo>
                    <a:pt x="325" y="40"/>
                    <a:pt x="325" y="40"/>
                    <a:pt x="325" y="40"/>
                  </a:cubicBezTo>
                  <a:lnTo>
                    <a:pt x="327" y="28"/>
                  </a:lnTo>
                  <a:close/>
                  <a:moveTo>
                    <a:pt x="750" y="109"/>
                  </a:moveTo>
                  <a:cubicBezTo>
                    <a:pt x="739" y="107"/>
                    <a:pt x="739" y="107"/>
                    <a:pt x="739" y="107"/>
                  </a:cubicBezTo>
                  <a:cubicBezTo>
                    <a:pt x="739" y="80"/>
                    <a:pt x="739" y="80"/>
                    <a:pt x="739" y="80"/>
                  </a:cubicBezTo>
                  <a:cubicBezTo>
                    <a:pt x="768" y="80"/>
                    <a:pt x="768" y="80"/>
                    <a:pt x="768" y="80"/>
                  </a:cubicBezTo>
                  <a:cubicBezTo>
                    <a:pt x="768" y="107"/>
                    <a:pt x="768" y="107"/>
                    <a:pt x="768" y="107"/>
                  </a:cubicBezTo>
                  <a:cubicBezTo>
                    <a:pt x="757" y="109"/>
                    <a:pt x="757" y="109"/>
                    <a:pt x="757" y="109"/>
                  </a:cubicBezTo>
                  <a:cubicBezTo>
                    <a:pt x="757" y="116"/>
                    <a:pt x="757" y="116"/>
                    <a:pt x="757" y="116"/>
                  </a:cubicBezTo>
                  <a:cubicBezTo>
                    <a:pt x="797" y="116"/>
                    <a:pt x="797" y="116"/>
                    <a:pt x="797" y="116"/>
                  </a:cubicBezTo>
                  <a:cubicBezTo>
                    <a:pt x="797" y="109"/>
                    <a:pt x="797" y="109"/>
                    <a:pt x="797" y="109"/>
                  </a:cubicBezTo>
                  <a:cubicBezTo>
                    <a:pt x="786" y="107"/>
                    <a:pt x="786" y="107"/>
                    <a:pt x="786" y="107"/>
                  </a:cubicBezTo>
                  <a:cubicBezTo>
                    <a:pt x="786" y="48"/>
                    <a:pt x="786" y="48"/>
                    <a:pt x="786" y="48"/>
                  </a:cubicBezTo>
                  <a:cubicBezTo>
                    <a:pt x="797" y="46"/>
                    <a:pt x="797" y="46"/>
                    <a:pt x="797" y="46"/>
                  </a:cubicBezTo>
                  <a:cubicBezTo>
                    <a:pt x="797" y="39"/>
                    <a:pt x="797" y="39"/>
                    <a:pt x="797" y="39"/>
                  </a:cubicBezTo>
                  <a:cubicBezTo>
                    <a:pt x="757" y="39"/>
                    <a:pt x="757" y="39"/>
                    <a:pt x="757" y="39"/>
                  </a:cubicBezTo>
                  <a:cubicBezTo>
                    <a:pt x="757" y="46"/>
                    <a:pt x="757" y="46"/>
                    <a:pt x="757" y="46"/>
                  </a:cubicBezTo>
                  <a:cubicBezTo>
                    <a:pt x="768" y="48"/>
                    <a:pt x="768" y="48"/>
                    <a:pt x="768" y="48"/>
                  </a:cubicBezTo>
                  <a:cubicBezTo>
                    <a:pt x="768" y="71"/>
                    <a:pt x="768" y="71"/>
                    <a:pt x="768" y="71"/>
                  </a:cubicBezTo>
                  <a:cubicBezTo>
                    <a:pt x="739" y="71"/>
                    <a:pt x="739" y="71"/>
                    <a:pt x="739" y="71"/>
                  </a:cubicBezTo>
                  <a:cubicBezTo>
                    <a:pt x="739" y="48"/>
                    <a:pt x="739" y="48"/>
                    <a:pt x="739" y="48"/>
                  </a:cubicBezTo>
                  <a:cubicBezTo>
                    <a:pt x="750" y="46"/>
                    <a:pt x="750" y="46"/>
                    <a:pt x="750" y="46"/>
                  </a:cubicBezTo>
                  <a:cubicBezTo>
                    <a:pt x="750" y="39"/>
                    <a:pt x="750" y="39"/>
                    <a:pt x="750" y="39"/>
                  </a:cubicBezTo>
                  <a:cubicBezTo>
                    <a:pt x="710" y="39"/>
                    <a:pt x="710" y="39"/>
                    <a:pt x="710" y="39"/>
                  </a:cubicBezTo>
                  <a:cubicBezTo>
                    <a:pt x="710" y="46"/>
                    <a:pt x="710" y="46"/>
                    <a:pt x="710" y="46"/>
                  </a:cubicBezTo>
                  <a:cubicBezTo>
                    <a:pt x="722" y="48"/>
                    <a:pt x="722" y="48"/>
                    <a:pt x="722" y="48"/>
                  </a:cubicBezTo>
                  <a:cubicBezTo>
                    <a:pt x="722" y="107"/>
                    <a:pt x="722" y="107"/>
                    <a:pt x="722" y="107"/>
                  </a:cubicBezTo>
                  <a:cubicBezTo>
                    <a:pt x="710" y="109"/>
                    <a:pt x="710" y="109"/>
                    <a:pt x="710" y="109"/>
                  </a:cubicBezTo>
                  <a:cubicBezTo>
                    <a:pt x="710" y="116"/>
                    <a:pt x="710" y="116"/>
                    <a:pt x="710" y="116"/>
                  </a:cubicBezTo>
                  <a:cubicBezTo>
                    <a:pt x="750" y="116"/>
                    <a:pt x="750" y="116"/>
                    <a:pt x="750" y="116"/>
                  </a:cubicBezTo>
                  <a:lnTo>
                    <a:pt x="750" y="109"/>
                  </a:lnTo>
                  <a:close/>
                  <a:moveTo>
                    <a:pt x="445" y="109"/>
                  </a:moveTo>
                  <a:cubicBezTo>
                    <a:pt x="434" y="107"/>
                    <a:pt x="434" y="107"/>
                    <a:pt x="434" y="107"/>
                  </a:cubicBezTo>
                  <a:cubicBezTo>
                    <a:pt x="434" y="80"/>
                    <a:pt x="434" y="80"/>
                    <a:pt x="434" y="80"/>
                  </a:cubicBezTo>
                  <a:cubicBezTo>
                    <a:pt x="463" y="80"/>
                    <a:pt x="463" y="80"/>
                    <a:pt x="463" y="80"/>
                  </a:cubicBezTo>
                  <a:cubicBezTo>
                    <a:pt x="463" y="107"/>
                    <a:pt x="463" y="107"/>
                    <a:pt x="463" y="107"/>
                  </a:cubicBezTo>
                  <a:cubicBezTo>
                    <a:pt x="452" y="109"/>
                    <a:pt x="452" y="109"/>
                    <a:pt x="452" y="109"/>
                  </a:cubicBezTo>
                  <a:cubicBezTo>
                    <a:pt x="452" y="116"/>
                    <a:pt x="452" y="116"/>
                    <a:pt x="452" y="116"/>
                  </a:cubicBezTo>
                  <a:cubicBezTo>
                    <a:pt x="492" y="116"/>
                    <a:pt x="492" y="116"/>
                    <a:pt x="492" y="116"/>
                  </a:cubicBezTo>
                  <a:cubicBezTo>
                    <a:pt x="492" y="109"/>
                    <a:pt x="492" y="109"/>
                    <a:pt x="492" y="109"/>
                  </a:cubicBezTo>
                  <a:cubicBezTo>
                    <a:pt x="480" y="107"/>
                    <a:pt x="480" y="107"/>
                    <a:pt x="480" y="107"/>
                  </a:cubicBezTo>
                  <a:cubicBezTo>
                    <a:pt x="480" y="48"/>
                    <a:pt x="480" y="48"/>
                    <a:pt x="480" y="48"/>
                  </a:cubicBezTo>
                  <a:cubicBezTo>
                    <a:pt x="492" y="46"/>
                    <a:pt x="492" y="46"/>
                    <a:pt x="492" y="46"/>
                  </a:cubicBezTo>
                  <a:cubicBezTo>
                    <a:pt x="492" y="39"/>
                    <a:pt x="492" y="39"/>
                    <a:pt x="492" y="39"/>
                  </a:cubicBezTo>
                  <a:cubicBezTo>
                    <a:pt x="452" y="39"/>
                    <a:pt x="452" y="39"/>
                    <a:pt x="452" y="39"/>
                  </a:cubicBezTo>
                  <a:cubicBezTo>
                    <a:pt x="452" y="46"/>
                    <a:pt x="452" y="46"/>
                    <a:pt x="452" y="46"/>
                  </a:cubicBezTo>
                  <a:cubicBezTo>
                    <a:pt x="463" y="48"/>
                    <a:pt x="463" y="48"/>
                    <a:pt x="463" y="48"/>
                  </a:cubicBezTo>
                  <a:cubicBezTo>
                    <a:pt x="463" y="71"/>
                    <a:pt x="463" y="71"/>
                    <a:pt x="463" y="71"/>
                  </a:cubicBezTo>
                  <a:cubicBezTo>
                    <a:pt x="434" y="71"/>
                    <a:pt x="434" y="71"/>
                    <a:pt x="434" y="71"/>
                  </a:cubicBezTo>
                  <a:cubicBezTo>
                    <a:pt x="434" y="48"/>
                    <a:pt x="434" y="48"/>
                    <a:pt x="434" y="48"/>
                  </a:cubicBezTo>
                  <a:cubicBezTo>
                    <a:pt x="445" y="46"/>
                    <a:pt x="445" y="46"/>
                    <a:pt x="445" y="46"/>
                  </a:cubicBezTo>
                  <a:cubicBezTo>
                    <a:pt x="445" y="39"/>
                    <a:pt x="445" y="39"/>
                    <a:pt x="445" y="39"/>
                  </a:cubicBezTo>
                  <a:cubicBezTo>
                    <a:pt x="405" y="39"/>
                    <a:pt x="405" y="39"/>
                    <a:pt x="405" y="39"/>
                  </a:cubicBezTo>
                  <a:cubicBezTo>
                    <a:pt x="405" y="46"/>
                    <a:pt x="405" y="46"/>
                    <a:pt x="405" y="46"/>
                  </a:cubicBezTo>
                  <a:cubicBezTo>
                    <a:pt x="416" y="48"/>
                    <a:pt x="416" y="48"/>
                    <a:pt x="416" y="48"/>
                  </a:cubicBezTo>
                  <a:cubicBezTo>
                    <a:pt x="416" y="107"/>
                    <a:pt x="416" y="107"/>
                    <a:pt x="416" y="107"/>
                  </a:cubicBezTo>
                  <a:cubicBezTo>
                    <a:pt x="405" y="109"/>
                    <a:pt x="405" y="109"/>
                    <a:pt x="405" y="109"/>
                  </a:cubicBezTo>
                  <a:cubicBezTo>
                    <a:pt x="405" y="116"/>
                    <a:pt x="405" y="116"/>
                    <a:pt x="405" y="116"/>
                  </a:cubicBezTo>
                  <a:cubicBezTo>
                    <a:pt x="445" y="116"/>
                    <a:pt x="445" y="116"/>
                    <a:pt x="445" y="116"/>
                  </a:cubicBezTo>
                  <a:lnTo>
                    <a:pt x="445" y="109"/>
                  </a:lnTo>
                  <a:close/>
                  <a:moveTo>
                    <a:pt x="1209" y="49"/>
                  </a:moveTo>
                  <a:cubicBezTo>
                    <a:pt x="1226" y="49"/>
                    <a:pt x="1226" y="49"/>
                    <a:pt x="1226" y="49"/>
                  </a:cubicBezTo>
                  <a:cubicBezTo>
                    <a:pt x="1226" y="107"/>
                    <a:pt x="1226" y="107"/>
                    <a:pt x="1226" y="107"/>
                  </a:cubicBezTo>
                  <a:cubicBezTo>
                    <a:pt x="1215" y="109"/>
                    <a:pt x="1215" y="109"/>
                    <a:pt x="1215" y="109"/>
                  </a:cubicBezTo>
                  <a:cubicBezTo>
                    <a:pt x="1215" y="116"/>
                    <a:pt x="1215" y="116"/>
                    <a:pt x="1215" y="116"/>
                  </a:cubicBezTo>
                  <a:cubicBezTo>
                    <a:pt x="1255" y="116"/>
                    <a:pt x="1255" y="116"/>
                    <a:pt x="1255" y="116"/>
                  </a:cubicBezTo>
                  <a:cubicBezTo>
                    <a:pt x="1255" y="109"/>
                    <a:pt x="1255" y="109"/>
                    <a:pt x="1255" y="109"/>
                  </a:cubicBezTo>
                  <a:cubicBezTo>
                    <a:pt x="1244" y="107"/>
                    <a:pt x="1244" y="107"/>
                    <a:pt x="1244" y="107"/>
                  </a:cubicBezTo>
                  <a:cubicBezTo>
                    <a:pt x="1244" y="49"/>
                    <a:pt x="1244" y="49"/>
                    <a:pt x="1244" y="49"/>
                  </a:cubicBezTo>
                  <a:cubicBezTo>
                    <a:pt x="1261" y="49"/>
                    <a:pt x="1261" y="49"/>
                    <a:pt x="1261" y="49"/>
                  </a:cubicBezTo>
                  <a:cubicBezTo>
                    <a:pt x="1262" y="60"/>
                    <a:pt x="1262" y="60"/>
                    <a:pt x="1262" y="60"/>
                  </a:cubicBezTo>
                  <a:cubicBezTo>
                    <a:pt x="1270" y="60"/>
                    <a:pt x="1270" y="60"/>
                    <a:pt x="1270" y="60"/>
                  </a:cubicBezTo>
                  <a:cubicBezTo>
                    <a:pt x="1270" y="39"/>
                    <a:pt x="1270" y="39"/>
                    <a:pt x="1270" y="39"/>
                  </a:cubicBezTo>
                  <a:cubicBezTo>
                    <a:pt x="1200" y="39"/>
                    <a:pt x="1200" y="39"/>
                    <a:pt x="1200" y="39"/>
                  </a:cubicBezTo>
                  <a:cubicBezTo>
                    <a:pt x="1200" y="60"/>
                    <a:pt x="1200" y="60"/>
                    <a:pt x="1200" y="60"/>
                  </a:cubicBezTo>
                  <a:cubicBezTo>
                    <a:pt x="1208" y="60"/>
                    <a:pt x="1208" y="60"/>
                    <a:pt x="1208" y="60"/>
                  </a:cubicBezTo>
                  <a:lnTo>
                    <a:pt x="1209" y="49"/>
                  </a:lnTo>
                  <a:close/>
                  <a:moveTo>
                    <a:pt x="1058" y="49"/>
                  </a:moveTo>
                  <a:cubicBezTo>
                    <a:pt x="1075" y="49"/>
                    <a:pt x="1075" y="49"/>
                    <a:pt x="1075" y="49"/>
                  </a:cubicBezTo>
                  <a:cubicBezTo>
                    <a:pt x="1075" y="107"/>
                    <a:pt x="1075" y="107"/>
                    <a:pt x="1075" y="107"/>
                  </a:cubicBezTo>
                  <a:cubicBezTo>
                    <a:pt x="1064" y="109"/>
                    <a:pt x="1064" y="109"/>
                    <a:pt x="1064" y="109"/>
                  </a:cubicBezTo>
                  <a:cubicBezTo>
                    <a:pt x="1064" y="116"/>
                    <a:pt x="1064" y="116"/>
                    <a:pt x="1064" y="116"/>
                  </a:cubicBezTo>
                  <a:cubicBezTo>
                    <a:pt x="1104" y="116"/>
                    <a:pt x="1104" y="116"/>
                    <a:pt x="1104" y="116"/>
                  </a:cubicBezTo>
                  <a:cubicBezTo>
                    <a:pt x="1104" y="109"/>
                    <a:pt x="1104" y="109"/>
                    <a:pt x="1104" y="109"/>
                  </a:cubicBezTo>
                  <a:cubicBezTo>
                    <a:pt x="1093" y="107"/>
                    <a:pt x="1093" y="107"/>
                    <a:pt x="1093" y="107"/>
                  </a:cubicBezTo>
                  <a:cubicBezTo>
                    <a:pt x="1093" y="49"/>
                    <a:pt x="1093" y="49"/>
                    <a:pt x="1093" y="49"/>
                  </a:cubicBezTo>
                  <a:cubicBezTo>
                    <a:pt x="1110" y="49"/>
                    <a:pt x="1110" y="49"/>
                    <a:pt x="1110" y="49"/>
                  </a:cubicBezTo>
                  <a:cubicBezTo>
                    <a:pt x="1111" y="60"/>
                    <a:pt x="1111" y="60"/>
                    <a:pt x="1111" y="60"/>
                  </a:cubicBezTo>
                  <a:cubicBezTo>
                    <a:pt x="1119" y="60"/>
                    <a:pt x="1119" y="60"/>
                    <a:pt x="1119" y="60"/>
                  </a:cubicBezTo>
                  <a:cubicBezTo>
                    <a:pt x="1119" y="39"/>
                    <a:pt x="1119" y="39"/>
                    <a:pt x="1119" y="39"/>
                  </a:cubicBezTo>
                  <a:cubicBezTo>
                    <a:pt x="1049" y="39"/>
                    <a:pt x="1049" y="39"/>
                    <a:pt x="1049" y="39"/>
                  </a:cubicBezTo>
                  <a:cubicBezTo>
                    <a:pt x="1049" y="60"/>
                    <a:pt x="1049" y="60"/>
                    <a:pt x="1049" y="60"/>
                  </a:cubicBezTo>
                  <a:cubicBezTo>
                    <a:pt x="1057" y="60"/>
                    <a:pt x="1057" y="60"/>
                    <a:pt x="1057" y="60"/>
                  </a:cubicBezTo>
                  <a:lnTo>
                    <a:pt x="1058" y="49"/>
                  </a:lnTo>
                  <a:close/>
                  <a:moveTo>
                    <a:pt x="1114" y="116"/>
                  </a:moveTo>
                  <a:cubicBezTo>
                    <a:pt x="1147" y="116"/>
                    <a:pt x="1147" y="116"/>
                    <a:pt x="1147" y="116"/>
                  </a:cubicBezTo>
                  <a:cubicBezTo>
                    <a:pt x="1147" y="109"/>
                    <a:pt x="1147" y="109"/>
                    <a:pt x="1147" y="109"/>
                  </a:cubicBezTo>
                  <a:cubicBezTo>
                    <a:pt x="1136" y="107"/>
                    <a:pt x="1136" y="107"/>
                    <a:pt x="1136" y="107"/>
                  </a:cubicBezTo>
                  <a:cubicBezTo>
                    <a:pt x="1142" y="93"/>
                    <a:pt x="1142" y="93"/>
                    <a:pt x="1142" y="93"/>
                  </a:cubicBezTo>
                  <a:cubicBezTo>
                    <a:pt x="1171" y="93"/>
                    <a:pt x="1171" y="93"/>
                    <a:pt x="1171" y="93"/>
                  </a:cubicBezTo>
                  <a:cubicBezTo>
                    <a:pt x="1176" y="107"/>
                    <a:pt x="1176" y="107"/>
                    <a:pt x="1176" y="107"/>
                  </a:cubicBezTo>
                  <a:cubicBezTo>
                    <a:pt x="1165" y="109"/>
                    <a:pt x="1165" y="109"/>
                    <a:pt x="1165" y="109"/>
                  </a:cubicBezTo>
                  <a:cubicBezTo>
                    <a:pt x="1165" y="116"/>
                    <a:pt x="1165" y="116"/>
                    <a:pt x="1165" y="116"/>
                  </a:cubicBezTo>
                  <a:cubicBezTo>
                    <a:pt x="1205" y="116"/>
                    <a:pt x="1205" y="116"/>
                    <a:pt x="1205" y="116"/>
                  </a:cubicBezTo>
                  <a:cubicBezTo>
                    <a:pt x="1205" y="109"/>
                    <a:pt x="1205" y="109"/>
                    <a:pt x="1205" y="109"/>
                  </a:cubicBezTo>
                  <a:cubicBezTo>
                    <a:pt x="1194" y="107"/>
                    <a:pt x="1194" y="107"/>
                    <a:pt x="1194" y="107"/>
                  </a:cubicBezTo>
                  <a:cubicBezTo>
                    <a:pt x="1168" y="39"/>
                    <a:pt x="1168" y="39"/>
                    <a:pt x="1168" y="39"/>
                  </a:cubicBezTo>
                  <a:cubicBezTo>
                    <a:pt x="1151" y="39"/>
                    <a:pt x="1151" y="39"/>
                    <a:pt x="1151" y="39"/>
                  </a:cubicBezTo>
                  <a:cubicBezTo>
                    <a:pt x="1125" y="107"/>
                    <a:pt x="1125" y="107"/>
                    <a:pt x="1125" y="107"/>
                  </a:cubicBezTo>
                  <a:cubicBezTo>
                    <a:pt x="1114" y="109"/>
                    <a:pt x="1114" y="109"/>
                    <a:pt x="1114" y="109"/>
                  </a:cubicBezTo>
                  <a:lnTo>
                    <a:pt x="1114" y="116"/>
                  </a:lnTo>
                  <a:close/>
                  <a:moveTo>
                    <a:pt x="1156" y="54"/>
                  </a:moveTo>
                  <a:cubicBezTo>
                    <a:pt x="1167" y="84"/>
                    <a:pt x="1167" y="84"/>
                    <a:pt x="1167" y="84"/>
                  </a:cubicBezTo>
                  <a:cubicBezTo>
                    <a:pt x="1145" y="84"/>
                    <a:pt x="1145" y="84"/>
                    <a:pt x="1145" y="84"/>
                  </a:cubicBezTo>
                  <a:lnTo>
                    <a:pt x="1156" y="54"/>
                  </a:lnTo>
                  <a:close/>
                  <a:moveTo>
                    <a:pt x="1042" y="88"/>
                  </a:moveTo>
                  <a:cubicBezTo>
                    <a:pt x="1042" y="49"/>
                    <a:pt x="993" y="65"/>
                    <a:pt x="993" y="41"/>
                  </a:cubicBezTo>
                  <a:cubicBezTo>
                    <a:pt x="993" y="30"/>
                    <a:pt x="1002" y="27"/>
                    <a:pt x="1011" y="27"/>
                  </a:cubicBezTo>
                  <a:cubicBezTo>
                    <a:pt x="1019" y="27"/>
                    <a:pt x="1028" y="29"/>
                    <a:pt x="1028" y="29"/>
                  </a:cubicBezTo>
                  <a:cubicBezTo>
                    <a:pt x="1030" y="41"/>
                    <a:pt x="1030" y="41"/>
                    <a:pt x="1030" y="41"/>
                  </a:cubicBezTo>
                  <a:cubicBezTo>
                    <a:pt x="1038" y="41"/>
                    <a:pt x="1038" y="41"/>
                    <a:pt x="1038" y="41"/>
                  </a:cubicBezTo>
                  <a:cubicBezTo>
                    <a:pt x="1038" y="22"/>
                    <a:pt x="1038" y="22"/>
                    <a:pt x="1038" y="22"/>
                  </a:cubicBezTo>
                  <a:cubicBezTo>
                    <a:pt x="1030" y="19"/>
                    <a:pt x="1019" y="16"/>
                    <a:pt x="1009" y="16"/>
                  </a:cubicBezTo>
                  <a:cubicBezTo>
                    <a:pt x="987" y="16"/>
                    <a:pt x="976" y="27"/>
                    <a:pt x="976" y="44"/>
                  </a:cubicBezTo>
                  <a:cubicBezTo>
                    <a:pt x="976" y="65"/>
                    <a:pt x="992" y="69"/>
                    <a:pt x="1007" y="74"/>
                  </a:cubicBezTo>
                  <a:cubicBezTo>
                    <a:pt x="1017" y="77"/>
                    <a:pt x="1025" y="79"/>
                    <a:pt x="1025" y="90"/>
                  </a:cubicBezTo>
                  <a:cubicBezTo>
                    <a:pt x="1025" y="102"/>
                    <a:pt x="1015" y="106"/>
                    <a:pt x="1003" y="106"/>
                  </a:cubicBezTo>
                  <a:cubicBezTo>
                    <a:pt x="992" y="106"/>
                    <a:pt x="986" y="104"/>
                    <a:pt x="986" y="104"/>
                  </a:cubicBezTo>
                  <a:cubicBezTo>
                    <a:pt x="984" y="91"/>
                    <a:pt x="984" y="91"/>
                    <a:pt x="984" y="91"/>
                  </a:cubicBezTo>
                  <a:cubicBezTo>
                    <a:pt x="976" y="91"/>
                    <a:pt x="976" y="91"/>
                    <a:pt x="976" y="91"/>
                  </a:cubicBezTo>
                  <a:cubicBezTo>
                    <a:pt x="976" y="112"/>
                    <a:pt x="976" y="112"/>
                    <a:pt x="976" y="112"/>
                  </a:cubicBezTo>
                  <a:cubicBezTo>
                    <a:pt x="976" y="112"/>
                    <a:pt x="989" y="117"/>
                    <a:pt x="1006" y="117"/>
                  </a:cubicBezTo>
                  <a:cubicBezTo>
                    <a:pt x="1030" y="117"/>
                    <a:pt x="1042" y="107"/>
                    <a:pt x="1042" y="88"/>
                  </a:cubicBezTo>
                  <a:close/>
                  <a:moveTo>
                    <a:pt x="847" y="109"/>
                  </a:moveTo>
                  <a:cubicBezTo>
                    <a:pt x="835" y="107"/>
                    <a:pt x="835" y="107"/>
                    <a:pt x="835" y="107"/>
                  </a:cubicBezTo>
                  <a:cubicBezTo>
                    <a:pt x="835" y="48"/>
                    <a:pt x="835" y="48"/>
                    <a:pt x="835" y="48"/>
                  </a:cubicBezTo>
                  <a:cubicBezTo>
                    <a:pt x="847" y="46"/>
                    <a:pt x="847" y="46"/>
                    <a:pt x="847" y="46"/>
                  </a:cubicBezTo>
                  <a:cubicBezTo>
                    <a:pt x="847" y="39"/>
                    <a:pt x="847" y="39"/>
                    <a:pt x="847" y="39"/>
                  </a:cubicBezTo>
                  <a:cubicBezTo>
                    <a:pt x="806" y="39"/>
                    <a:pt x="806" y="39"/>
                    <a:pt x="806" y="39"/>
                  </a:cubicBezTo>
                  <a:cubicBezTo>
                    <a:pt x="806" y="46"/>
                    <a:pt x="806" y="46"/>
                    <a:pt x="806" y="46"/>
                  </a:cubicBezTo>
                  <a:cubicBezTo>
                    <a:pt x="818" y="48"/>
                    <a:pt x="818" y="48"/>
                    <a:pt x="818" y="48"/>
                  </a:cubicBezTo>
                  <a:cubicBezTo>
                    <a:pt x="818" y="107"/>
                    <a:pt x="818" y="107"/>
                    <a:pt x="818" y="107"/>
                  </a:cubicBezTo>
                  <a:cubicBezTo>
                    <a:pt x="806" y="109"/>
                    <a:pt x="806" y="109"/>
                    <a:pt x="806" y="109"/>
                  </a:cubicBezTo>
                  <a:cubicBezTo>
                    <a:pt x="806" y="116"/>
                    <a:pt x="806" y="116"/>
                    <a:pt x="806" y="116"/>
                  </a:cubicBezTo>
                  <a:cubicBezTo>
                    <a:pt x="847" y="116"/>
                    <a:pt x="847" y="116"/>
                    <a:pt x="847" y="116"/>
                  </a:cubicBezTo>
                  <a:lnTo>
                    <a:pt x="847" y="109"/>
                  </a:lnTo>
                  <a:close/>
                  <a:moveTo>
                    <a:pt x="890" y="117"/>
                  </a:moveTo>
                  <a:cubicBezTo>
                    <a:pt x="915" y="117"/>
                    <a:pt x="927" y="103"/>
                    <a:pt x="927" y="78"/>
                  </a:cubicBezTo>
                  <a:cubicBezTo>
                    <a:pt x="927" y="52"/>
                    <a:pt x="915" y="38"/>
                    <a:pt x="890" y="38"/>
                  </a:cubicBezTo>
                  <a:cubicBezTo>
                    <a:pt x="864" y="38"/>
                    <a:pt x="853" y="52"/>
                    <a:pt x="853" y="77"/>
                  </a:cubicBezTo>
                  <a:cubicBezTo>
                    <a:pt x="853" y="103"/>
                    <a:pt x="864" y="117"/>
                    <a:pt x="890" y="117"/>
                  </a:cubicBezTo>
                  <a:close/>
                  <a:moveTo>
                    <a:pt x="890" y="48"/>
                  </a:moveTo>
                  <a:cubicBezTo>
                    <a:pt x="902" y="48"/>
                    <a:pt x="908" y="57"/>
                    <a:pt x="908" y="78"/>
                  </a:cubicBezTo>
                  <a:cubicBezTo>
                    <a:pt x="908" y="98"/>
                    <a:pt x="902" y="107"/>
                    <a:pt x="889" y="107"/>
                  </a:cubicBezTo>
                  <a:cubicBezTo>
                    <a:pt x="877" y="107"/>
                    <a:pt x="871" y="98"/>
                    <a:pt x="871" y="77"/>
                  </a:cubicBezTo>
                  <a:cubicBezTo>
                    <a:pt x="871" y="57"/>
                    <a:pt x="877" y="48"/>
                    <a:pt x="890" y="4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 name="Rectangle 14"/>
          <p:cNvSpPr/>
          <p:nvPr userDrawn="1"/>
        </p:nvSpPr>
        <p:spPr bwMode="white">
          <a:xfrm>
            <a:off x="6528391" y="6039293"/>
            <a:ext cx="2541181" cy="648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1358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34" name="Picture 10"/>
          <p:cNvPicPr>
            <a:picLocks noChangeAspect="1" noChangeArrowheads="1"/>
          </p:cNvPicPr>
          <p:nvPr userDrawn="1"/>
        </p:nvPicPr>
        <p:blipFill rotWithShape="1">
          <a:blip r:embed="rId22">
            <a:extLst>
              <a:ext uri="{28A0092B-C50C-407E-A947-70E740481C1C}">
                <a14:useLocalDpi xmlns:a14="http://schemas.microsoft.com/office/drawing/2010/main" val="0"/>
              </a:ext>
            </a:extLst>
          </a:blip>
          <a:srcRect l="6834" t="28969"/>
          <a:stretch/>
        </p:blipFill>
        <p:spPr bwMode="auto">
          <a:xfrm>
            <a:off x="-1588" y="0"/>
            <a:ext cx="8882743" cy="1743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7"/>
          <p:cNvSpPr>
            <a:spLocks noChangeArrowheads="1"/>
          </p:cNvSpPr>
          <p:nvPr userDrawn="1"/>
        </p:nvSpPr>
        <p:spPr bwMode="auto">
          <a:xfrm>
            <a:off x="-1588" y="0"/>
            <a:ext cx="9145588" cy="1428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5" name="Rectangle 8"/>
          <p:cNvSpPr>
            <a:spLocks noChangeArrowheads="1"/>
          </p:cNvSpPr>
          <p:nvPr userDrawn="1"/>
        </p:nvSpPr>
        <p:spPr bwMode="auto">
          <a:xfrm>
            <a:off x="-1588" y="6716713"/>
            <a:ext cx="9145588" cy="1428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41" name="Rectangle 5"/>
          <p:cNvSpPr>
            <a:spLocks noGrp="1" noChangeArrowheads="1"/>
          </p:cNvSpPr>
          <p:nvPr userDrawn="1">
            <p:ph type="dt" sz="half" idx="2"/>
          </p:nvPr>
        </p:nvSpPr>
        <p:spPr bwMode="auto">
          <a:xfrm>
            <a:off x="542925" y="6446044"/>
            <a:ext cx="2133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000" kern="0">
                <a:solidFill>
                  <a:schemeClr val="tx2">
                    <a:lumMod val="60000"/>
                    <a:lumOff val="40000"/>
                  </a:schemeClr>
                </a:solidFill>
                <a:latin typeface="+mn-lt"/>
              </a:defRPr>
            </a:lvl1pPr>
          </a:lstStyle>
          <a:p>
            <a:pPr>
              <a:defRPr/>
            </a:pPr>
            <a:endParaRPr lang="en-US"/>
          </a:p>
        </p:txBody>
      </p:sp>
      <p:sp>
        <p:nvSpPr>
          <p:cNvPr id="21507" name="Title Placeholder 43"/>
          <p:cNvSpPr>
            <a:spLocks noGrp="1"/>
          </p:cNvSpPr>
          <p:nvPr userDrawn="1">
            <p:ph type="title"/>
          </p:nvPr>
        </p:nvSpPr>
        <p:spPr bwMode="auto">
          <a:xfrm>
            <a:off x="457200" y="239713"/>
            <a:ext cx="82296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45" name="Slide Number Placeholder 44"/>
          <p:cNvSpPr>
            <a:spLocks noGrp="1"/>
          </p:cNvSpPr>
          <p:nvPr userDrawn="1">
            <p:ph type="sldNum" sz="quarter" idx="4"/>
          </p:nvPr>
        </p:nvSpPr>
        <p:spPr>
          <a:xfrm>
            <a:off x="34925" y="6453188"/>
            <a:ext cx="482600" cy="23336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a:defRPr kumimoji="0" lang="en-US" sz="1000" b="0" i="0" u="none" strike="noStrike" kern="1200" cap="none" spc="0" normalizeH="0" baseline="0" noProof="0">
                <a:ln>
                  <a:noFill/>
                </a:ln>
                <a:solidFill>
                  <a:srgbClr val="A3A3A3"/>
                </a:solidFill>
                <a:effectLst/>
                <a:uLnTx/>
                <a:uFillTx/>
                <a:latin typeface="Arial" pitchFamily="34" charset="0"/>
                <a:ea typeface="+mn-ea"/>
                <a:cs typeface="+mn-cs"/>
              </a:defRPr>
            </a:lvl1pPr>
          </a:lstStyle>
          <a:p>
            <a:pPr>
              <a:defRPr/>
            </a:pPr>
            <a:fld id="{E69C68D7-4E82-4AD4-B701-D735FC9E44EC}" type="slidenum">
              <a:rPr lang="en-US" smtClean="0"/>
              <a:pPr>
                <a:defRPr/>
              </a:pPr>
              <a:t>‹#›</a:t>
            </a:fld>
            <a:endParaRPr lang="en-US"/>
          </a:p>
        </p:txBody>
      </p:sp>
      <p:sp>
        <p:nvSpPr>
          <p:cNvPr id="21509" name="Text Placeholder 49"/>
          <p:cNvSpPr>
            <a:spLocks noGrp="1"/>
          </p:cNvSpPr>
          <p:nvPr userDrawn="1">
            <p:ph type="body" idx="1"/>
          </p:nvPr>
        </p:nvSpPr>
        <p:spPr bwMode="auto">
          <a:xfrm>
            <a:off x="457200" y="125095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4" name="Group 13"/>
          <p:cNvGrpSpPr>
            <a:grpSpLocks noChangeAspect="1"/>
          </p:cNvGrpSpPr>
          <p:nvPr userDrawn="1"/>
        </p:nvGrpSpPr>
        <p:grpSpPr>
          <a:xfrm>
            <a:off x="6726513" y="6284187"/>
            <a:ext cx="2240825" cy="321860"/>
            <a:chOff x="487363" y="2840038"/>
            <a:chExt cx="8167687" cy="1173162"/>
          </a:xfrm>
        </p:grpSpPr>
        <p:sp>
          <p:nvSpPr>
            <p:cNvPr id="15" name="AutoShape 4"/>
            <p:cNvSpPr>
              <a:spLocks noChangeAspect="1" noChangeArrowheads="1" noTextEdit="1"/>
            </p:cNvSpPr>
            <p:nvPr userDrawn="1"/>
          </p:nvSpPr>
          <p:spPr bwMode="auto">
            <a:xfrm>
              <a:off x="487363" y="2843213"/>
              <a:ext cx="816768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6"/>
            <p:cNvSpPr>
              <a:spLocks noEditPoints="1"/>
            </p:cNvSpPr>
            <p:nvPr userDrawn="1"/>
          </p:nvSpPr>
          <p:spPr bwMode="auto">
            <a:xfrm>
              <a:off x="531813" y="2892425"/>
              <a:ext cx="803275" cy="1068387"/>
            </a:xfrm>
            <a:custGeom>
              <a:avLst/>
              <a:gdLst>
                <a:gd name="T0" fmla="*/ 126 w 506"/>
                <a:gd name="T1" fmla="*/ 172 h 673"/>
                <a:gd name="T2" fmla="*/ 175 w 506"/>
                <a:gd name="T3" fmla="*/ 125 h 673"/>
                <a:gd name="T4" fmla="*/ 333 w 506"/>
                <a:gd name="T5" fmla="*/ 125 h 673"/>
                <a:gd name="T6" fmla="*/ 383 w 506"/>
                <a:gd name="T7" fmla="*/ 172 h 673"/>
                <a:gd name="T8" fmla="*/ 383 w 506"/>
                <a:gd name="T9" fmla="*/ 500 h 673"/>
                <a:gd name="T10" fmla="*/ 333 w 506"/>
                <a:gd name="T11" fmla="*/ 548 h 673"/>
                <a:gd name="T12" fmla="*/ 175 w 506"/>
                <a:gd name="T13" fmla="*/ 548 h 673"/>
                <a:gd name="T14" fmla="*/ 126 w 506"/>
                <a:gd name="T15" fmla="*/ 500 h 673"/>
                <a:gd name="T16" fmla="*/ 126 w 506"/>
                <a:gd name="T17" fmla="*/ 172 h 673"/>
                <a:gd name="T18" fmla="*/ 126 w 506"/>
                <a:gd name="T19" fmla="*/ 172 h 673"/>
                <a:gd name="T20" fmla="*/ 506 w 506"/>
                <a:gd name="T21" fmla="*/ 120 h 673"/>
                <a:gd name="T22" fmla="*/ 385 w 506"/>
                <a:gd name="T23" fmla="*/ 0 h 673"/>
                <a:gd name="T24" fmla="*/ 123 w 506"/>
                <a:gd name="T25" fmla="*/ 0 h 673"/>
                <a:gd name="T26" fmla="*/ 0 w 506"/>
                <a:gd name="T27" fmla="*/ 120 h 673"/>
                <a:gd name="T28" fmla="*/ 0 w 506"/>
                <a:gd name="T29" fmla="*/ 552 h 673"/>
                <a:gd name="T30" fmla="*/ 123 w 506"/>
                <a:gd name="T31" fmla="*/ 673 h 673"/>
                <a:gd name="T32" fmla="*/ 385 w 506"/>
                <a:gd name="T33" fmla="*/ 673 h 673"/>
                <a:gd name="T34" fmla="*/ 506 w 506"/>
                <a:gd name="T35" fmla="*/ 552 h 673"/>
                <a:gd name="T36" fmla="*/ 506 w 506"/>
                <a:gd name="T37" fmla="*/ 120 h 673"/>
                <a:gd name="T38" fmla="*/ 506 w 506"/>
                <a:gd name="T39" fmla="*/ 12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6" h="673">
                  <a:moveTo>
                    <a:pt x="126" y="172"/>
                  </a:moveTo>
                  <a:lnTo>
                    <a:pt x="175" y="125"/>
                  </a:lnTo>
                  <a:lnTo>
                    <a:pt x="333" y="125"/>
                  </a:lnTo>
                  <a:lnTo>
                    <a:pt x="383" y="172"/>
                  </a:lnTo>
                  <a:lnTo>
                    <a:pt x="383" y="500"/>
                  </a:lnTo>
                  <a:lnTo>
                    <a:pt x="333" y="548"/>
                  </a:lnTo>
                  <a:lnTo>
                    <a:pt x="175" y="548"/>
                  </a:lnTo>
                  <a:lnTo>
                    <a:pt x="126" y="500"/>
                  </a:lnTo>
                  <a:lnTo>
                    <a:pt x="126" y="172"/>
                  </a:lnTo>
                  <a:lnTo>
                    <a:pt x="126" y="172"/>
                  </a:lnTo>
                  <a:close/>
                  <a:moveTo>
                    <a:pt x="506" y="120"/>
                  </a:moveTo>
                  <a:lnTo>
                    <a:pt x="385" y="0"/>
                  </a:lnTo>
                  <a:lnTo>
                    <a:pt x="123" y="0"/>
                  </a:lnTo>
                  <a:lnTo>
                    <a:pt x="0" y="120"/>
                  </a:lnTo>
                  <a:lnTo>
                    <a:pt x="0" y="552"/>
                  </a:lnTo>
                  <a:lnTo>
                    <a:pt x="123" y="673"/>
                  </a:lnTo>
                  <a:lnTo>
                    <a:pt x="385" y="673"/>
                  </a:lnTo>
                  <a:lnTo>
                    <a:pt x="506" y="552"/>
                  </a:lnTo>
                  <a:lnTo>
                    <a:pt x="506" y="120"/>
                  </a:lnTo>
                  <a:lnTo>
                    <a:pt x="506" y="120"/>
                  </a:lnTo>
                  <a:close/>
                </a:path>
              </a:pathLst>
            </a:custGeom>
            <a:solidFill>
              <a:srgbClr val="BB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7"/>
            <p:cNvSpPr>
              <a:spLocks noEditPoints="1"/>
            </p:cNvSpPr>
            <p:nvPr userDrawn="1"/>
          </p:nvSpPr>
          <p:spPr bwMode="auto">
            <a:xfrm>
              <a:off x="487363" y="2840038"/>
              <a:ext cx="8167687" cy="1169989"/>
            </a:xfrm>
            <a:custGeom>
              <a:avLst/>
              <a:gdLst>
                <a:gd name="T0" fmla="*/ 397 w 2178"/>
                <a:gd name="T1" fmla="*/ 289 h 312"/>
                <a:gd name="T2" fmla="*/ 430 w 2178"/>
                <a:gd name="T3" fmla="*/ 253 h 312"/>
                <a:gd name="T4" fmla="*/ 493 w 2178"/>
                <a:gd name="T5" fmla="*/ 256 h 312"/>
                <a:gd name="T6" fmla="*/ 535 w 2178"/>
                <a:gd name="T7" fmla="*/ 289 h 312"/>
                <a:gd name="T8" fmla="*/ 608 w 2178"/>
                <a:gd name="T9" fmla="*/ 282 h 312"/>
                <a:gd name="T10" fmla="*/ 678 w 2178"/>
                <a:gd name="T11" fmla="*/ 225 h 312"/>
                <a:gd name="T12" fmla="*/ 660 w 2178"/>
                <a:gd name="T13" fmla="*/ 232 h 312"/>
                <a:gd name="T14" fmla="*/ 761 w 2178"/>
                <a:gd name="T15" fmla="*/ 289 h 312"/>
                <a:gd name="T16" fmla="*/ 814 w 2178"/>
                <a:gd name="T17" fmla="*/ 282 h 312"/>
                <a:gd name="T18" fmla="*/ 858 w 2178"/>
                <a:gd name="T19" fmla="*/ 225 h 312"/>
                <a:gd name="T20" fmla="*/ 923 w 2178"/>
                <a:gd name="T21" fmla="*/ 289 h 312"/>
                <a:gd name="T22" fmla="*/ 941 w 2178"/>
                <a:gd name="T23" fmla="*/ 257 h 312"/>
                <a:gd name="T24" fmla="*/ 1061 w 2178"/>
                <a:gd name="T25" fmla="*/ 289 h 312"/>
                <a:gd name="T26" fmla="*/ 1103 w 2178"/>
                <a:gd name="T27" fmla="*/ 282 h 312"/>
                <a:gd name="T28" fmla="*/ 1182 w 2178"/>
                <a:gd name="T29" fmla="*/ 277 h 312"/>
                <a:gd name="T30" fmla="*/ 1197 w 2178"/>
                <a:gd name="T31" fmla="*/ 232 h 312"/>
                <a:gd name="T32" fmla="*/ 1287 w 2178"/>
                <a:gd name="T33" fmla="*/ 289 h 312"/>
                <a:gd name="T34" fmla="*/ 1351 w 2178"/>
                <a:gd name="T35" fmla="*/ 225 h 312"/>
                <a:gd name="T36" fmla="*/ 1367 w 2178"/>
                <a:gd name="T37" fmla="*/ 232 h 312"/>
                <a:gd name="T38" fmla="*/ 1433 w 2178"/>
                <a:gd name="T39" fmla="*/ 264 h 312"/>
                <a:gd name="T40" fmla="*/ 59 w 2178"/>
                <a:gd name="T41" fmla="*/ 0 h 312"/>
                <a:gd name="T42" fmla="*/ 61 w 2178"/>
                <a:gd name="T43" fmla="*/ 307 h 312"/>
                <a:gd name="T44" fmla="*/ 150 w 2178"/>
                <a:gd name="T45" fmla="*/ 238 h 312"/>
                <a:gd name="T46" fmla="*/ 147 w 2178"/>
                <a:gd name="T47" fmla="*/ 80 h 312"/>
                <a:gd name="T48" fmla="*/ 1628 w 2178"/>
                <a:gd name="T49" fmla="*/ 46 h 312"/>
                <a:gd name="T50" fmla="*/ 1515 w 2178"/>
                <a:gd name="T51" fmla="*/ 107 h 312"/>
                <a:gd name="T52" fmla="*/ 1518 w 2178"/>
                <a:gd name="T53" fmla="*/ 39 h 312"/>
                <a:gd name="T54" fmla="*/ 1438 w 2178"/>
                <a:gd name="T55" fmla="*/ 117 h 312"/>
                <a:gd name="T56" fmla="*/ 1441 w 2178"/>
                <a:gd name="T57" fmla="*/ 107 h 312"/>
                <a:gd name="T58" fmla="*/ 1713 w 2178"/>
                <a:gd name="T59" fmla="*/ 48 h 312"/>
                <a:gd name="T60" fmla="*/ 1634 w 2178"/>
                <a:gd name="T61" fmla="*/ 46 h 312"/>
                <a:gd name="T62" fmla="*/ 1974 w 2178"/>
                <a:gd name="T63" fmla="*/ 107 h 312"/>
                <a:gd name="T64" fmla="*/ 2066 w 2178"/>
                <a:gd name="T65" fmla="*/ 109 h 312"/>
                <a:gd name="T66" fmla="*/ 2122 w 2178"/>
                <a:gd name="T67" fmla="*/ 82 h 312"/>
                <a:gd name="T68" fmla="*/ 2138 w 2178"/>
                <a:gd name="T69" fmla="*/ 39 h 312"/>
                <a:gd name="T70" fmla="*/ 1953 w 2178"/>
                <a:gd name="T71" fmla="*/ 94 h 312"/>
                <a:gd name="T72" fmla="*/ 1920 w 2178"/>
                <a:gd name="T73" fmla="*/ 107 h 312"/>
                <a:gd name="T74" fmla="*/ 1855 w 2178"/>
                <a:gd name="T75" fmla="*/ 98 h 312"/>
                <a:gd name="T76" fmla="*/ 1819 w 2178"/>
                <a:gd name="T77" fmla="*/ 48 h 312"/>
                <a:gd name="T78" fmla="*/ 1839 w 2178"/>
                <a:gd name="T79" fmla="*/ 73 h 312"/>
                <a:gd name="T80" fmla="*/ 1784 w 2178"/>
                <a:gd name="T81" fmla="*/ 61 h 312"/>
                <a:gd name="T82" fmla="*/ 1741 w 2178"/>
                <a:gd name="T83" fmla="*/ 48 h 312"/>
                <a:gd name="T84" fmla="*/ 1323 w 2178"/>
                <a:gd name="T85" fmla="*/ 80 h 312"/>
                <a:gd name="T86" fmla="*/ 1342 w 2178"/>
                <a:gd name="T87" fmla="*/ 39 h 312"/>
                <a:gd name="T88" fmla="*/ 557 w 2178"/>
                <a:gd name="T89" fmla="*/ 106 h 312"/>
                <a:gd name="T90" fmla="*/ 557 w 2178"/>
                <a:gd name="T91" fmla="*/ 49 h 312"/>
                <a:gd name="T92" fmla="*/ 566 w 2178"/>
                <a:gd name="T93" fmla="*/ 95 h 312"/>
                <a:gd name="T94" fmla="*/ 327 w 2178"/>
                <a:gd name="T95" fmla="*/ 28 h 312"/>
                <a:gd name="T96" fmla="*/ 399 w 2178"/>
                <a:gd name="T97" fmla="*/ 40 h 312"/>
                <a:gd name="T98" fmla="*/ 757 w 2178"/>
                <a:gd name="T99" fmla="*/ 109 h 312"/>
                <a:gd name="T100" fmla="*/ 768 w 2178"/>
                <a:gd name="T101" fmla="*/ 71 h 312"/>
                <a:gd name="T102" fmla="*/ 750 w 2178"/>
                <a:gd name="T103" fmla="*/ 116 h 312"/>
                <a:gd name="T104" fmla="*/ 480 w 2178"/>
                <a:gd name="T105" fmla="*/ 107 h 312"/>
                <a:gd name="T106" fmla="*/ 445 w 2178"/>
                <a:gd name="T107" fmla="*/ 39 h 312"/>
                <a:gd name="T108" fmla="*/ 1226 w 2178"/>
                <a:gd name="T109" fmla="*/ 107 h 312"/>
                <a:gd name="T110" fmla="*/ 1200 w 2178"/>
                <a:gd name="T111" fmla="*/ 39 h 312"/>
                <a:gd name="T112" fmla="*/ 1093 w 2178"/>
                <a:gd name="T113" fmla="*/ 107 h 312"/>
                <a:gd name="T114" fmla="*/ 1147 w 2178"/>
                <a:gd name="T115" fmla="*/ 116 h 312"/>
                <a:gd name="T116" fmla="*/ 1168 w 2178"/>
                <a:gd name="T117" fmla="*/ 39 h 312"/>
                <a:gd name="T118" fmla="*/ 1011 w 2178"/>
                <a:gd name="T119" fmla="*/ 27 h 312"/>
                <a:gd name="T120" fmla="*/ 984 w 2178"/>
                <a:gd name="T121" fmla="*/ 91 h 312"/>
                <a:gd name="T122" fmla="*/ 806 w 2178"/>
                <a:gd name="T123" fmla="*/ 46 h 312"/>
                <a:gd name="T124" fmla="*/ 890 w 2178"/>
                <a:gd name="T125" fmla="*/ 117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78" h="312">
                  <a:moveTo>
                    <a:pt x="393" y="278"/>
                  </a:moveTo>
                  <a:cubicBezTo>
                    <a:pt x="378" y="225"/>
                    <a:pt x="378" y="225"/>
                    <a:pt x="378" y="225"/>
                  </a:cubicBezTo>
                  <a:cubicBezTo>
                    <a:pt x="371" y="225"/>
                    <a:pt x="371" y="225"/>
                    <a:pt x="371" y="225"/>
                  </a:cubicBezTo>
                  <a:cubicBezTo>
                    <a:pt x="357" y="278"/>
                    <a:pt x="357" y="278"/>
                    <a:pt x="357" y="278"/>
                  </a:cubicBezTo>
                  <a:cubicBezTo>
                    <a:pt x="343" y="225"/>
                    <a:pt x="343" y="225"/>
                    <a:pt x="343" y="225"/>
                  </a:cubicBezTo>
                  <a:cubicBezTo>
                    <a:pt x="334" y="225"/>
                    <a:pt x="334" y="225"/>
                    <a:pt x="334" y="225"/>
                  </a:cubicBezTo>
                  <a:cubicBezTo>
                    <a:pt x="352" y="289"/>
                    <a:pt x="352" y="289"/>
                    <a:pt x="352" y="289"/>
                  </a:cubicBezTo>
                  <a:cubicBezTo>
                    <a:pt x="361" y="289"/>
                    <a:pt x="361" y="289"/>
                    <a:pt x="361" y="289"/>
                  </a:cubicBezTo>
                  <a:cubicBezTo>
                    <a:pt x="375" y="237"/>
                    <a:pt x="375" y="237"/>
                    <a:pt x="375" y="237"/>
                  </a:cubicBezTo>
                  <a:cubicBezTo>
                    <a:pt x="389" y="289"/>
                    <a:pt x="389" y="289"/>
                    <a:pt x="389" y="289"/>
                  </a:cubicBezTo>
                  <a:cubicBezTo>
                    <a:pt x="397" y="289"/>
                    <a:pt x="397" y="289"/>
                    <a:pt x="397" y="289"/>
                  </a:cubicBezTo>
                  <a:cubicBezTo>
                    <a:pt x="416" y="225"/>
                    <a:pt x="416" y="225"/>
                    <a:pt x="416" y="225"/>
                  </a:cubicBezTo>
                  <a:cubicBezTo>
                    <a:pt x="407" y="225"/>
                    <a:pt x="407" y="225"/>
                    <a:pt x="407" y="225"/>
                  </a:cubicBezTo>
                  <a:lnTo>
                    <a:pt x="393" y="278"/>
                  </a:lnTo>
                  <a:close/>
                  <a:moveTo>
                    <a:pt x="422" y="289"/>
                  </a:moveTo>
                  <a:cubicBezTo>
                    <a:pt x="464" y="289"/>
                    <a:pt x="464" y="289"/>
                    <a:pt x="464" y="289"/>
                  </a:cubicBezTo>
                  <a:cubicBezTo>
                    <a:pt x="464" y="282"/>
                    <a:pt x="464" y="282"/>
                    <a:pt x="464" y="282"/>
                  </a:cubicBezTo>
                  <a:cubicBezTo>
                    <a:pt x="430" y="282"/>
                    <a:pt x="430" y="282"/>
                    <a:pt x="430" y="282"/>
                  </a:cubicBezTo>
                  <a:cubicBezTo>
                    <a:pt x="430" y="260"/>
                    <a:pt x="430" y="260"/>
                    <a:pt x="430" y="260"/>
                  </a:cubicBezTo>
                  <a:cubicBezTo>
                    <a:pt x="463" y="260"/>
                    <a:pt x="463" y="260"/>
                    <a:pt x="463" y="260"/>
                  </a:cubicBezTo>
                  <a:cubicBezTo>
                    <a:pt x="463" y="253"/>
                    <a:pt x="463" y="253"/>
                    <a:pt x="463" y="253"/>
                  </a:cubicBezTo>
                  <a:cubicBezTo>
                    <a:pt x="430" y="253"/>
                    <a:pt x="430" y="253"/>
                    <a:pt x="430" y="253"/>
                  </a:cubicBezTo>
                  <a:cubicBezTo>
                    <a:pt x="430" y="232"/>
                    <a:pt x="430" y="232"/>
                    <a:pt x="430" y="232"/>
                  </a:cubicBezTo>
                  <a:cubicBezTo>
                    <a:pt x="464" y="232"/>
                    <a:pt x="464" y="232"/>
                    <a:pt x="464" y="232"/>
                  </a:cubicBezTo>
                  <a:cubicBezTo>
                    <a:pt x="464" y="225"/>
                    <a:pt x="464" y="225"/>
                    <a:pt x="464" y="225"/>
                  </a:cubicBezTo>
                  <a:cubicBezTo>
                    <a:pt x="422" y="225"/>
                    <a:pt x="422" y="225"/>
                    <a:pt x="422" y="225"/>
                  </a:cubicBezTo>
                  <a:lnTo>
                    <a:pt x="422" y="289"/>
                  </a:lnTo>
                  <a:close/>
                  <a:moveTo>
                    <a:pt x="527" y="225"/>
                  </a:moveTo>
                  <a:cubicBezTo>
                    <a:pt x="517" y="225"/>
                    <a:pt x="517" y="225"/>
                    <a:pt x="517" y="225"/>
                  </a:cubicBezTo>
                  <a:cubicBezTo>
                    <a:pt x="498" y="251"/>
                    <a:pt x="498" y="251"/>
                    <a:pt x="498" y="251"/>
                  </a:cubicBezTo>
                  <a:cubicBezTo>
                    <a:pt x="479" y="225"/>
                    <a:pt x="479" y="225"/>
                    <a:pt x="479" y="225"/>
                  </a:cubicBezTo>
                  <a:cubicBezTo>
                    <a:pt x="470" y="225"/>
                    <a:pt x="470" y="225"/>
                    <a:pt x="470" y="225"/>
                  </a:cubicBezTo>
                  <a:cubicBezTo>
                    <a:pt x="493" y="256"/>
                    <a:pt x="493" y="256"/>
                    <a:pt x="493" y="256"/>
                  </a:cubicBezTo>
                  <a:cubicBezTo>
                    <a:pt x="468" y="289"/>
                    <a:pt x="468" y="289"/>
                    <a:pt x="468" y="289"/>
                  </a:cubicBezTo>
                  <a:cubicBezTo>
                    <a:pt x="478" y="289"/>
                    <a:pt x="478" y="289"/>
                    <a:pt x="478" y="289"/>
                  </a:cubicBezTo>
                  <a:cubicBezTo>
                    <a:pt x="498" y="262"/>
                    <a:pt x="498" y="262"/>
                    <a:pt x="498" y="262"/>
                  </a:cubicBezTo>
                  <a:cubicBezTo>
                    <a:pt x="519" y="289"/>
                    <a:pt x="519" y="289"/>
                    <a:pt x="519" y="289"/>
                  </a:cubicBezTo>
                  <a:cubicBezTo>
                    <a:pt x="528" y="289"/>
                    <a:pt x="528" y="289"/>
                    <a:pt x="528" y="289"/>
                  </a:cubicBezTo>
                  <a:cubicBezTo>
                    <a:pt x="503" y="256"/>
                    <a:pt x="503" y="256"/>
                    <a:pt x="503" y="256"/>
                  </a:cubicBezTo>
                  <a:lnTo>
                    <a:pt x="527" y="225"/>
                  </a:lnTo>
                  <a:close/>
                  <a:moveTo>
                    <a:pt x="580" y="275"/>
                  </a:moveTo>
                  <a:cubicBezTo>
                    <a:pt x="543" y="225"/>
                    <a:pt x="543" y="225"/>
                    <a:pt x="543" y="225"/>
                  </a:cubicBezTo>
                  <a:cubicBezTo>
                    <a:pt x="535" y="225"/>
                    <a:pt x="535" y="225"/>
                    <a:pt x="535" y="225"/>
                  </a:cubicBezTo>
                  <a:cubicBezTo>
                    <a:pt x="535" y="289"/>
                    <a:pt x="535" y="289"/>
                    <a:pt x="535" y="289"/>
                  </a:cubicBezTo>
                  <a:cubicBezTo>
                    <a:pt x="543" y="289"/>
                    <a:pt x="543" y="289"/>
                    <a:pt x="543" y="289"/>
                  </a:cubicBezTo>
                  <a:cubicBezTo>
                    <a:pt x="543" y="238"/>
                    <a:pt x="543" y="238"/>
                    <a:pt x="543" y="238"/>
                  </a:cubicBezTo>
                  <a:cubicBezTo>
                    <a:pt x="580" y="289"/>
                    <a:pt x="580" y="289"/>
                    <a:pt x="580" y="289"/>
                  </a:cubicBezTo>
                  <a:cubicBezTo>
                    <a:pt x="588" y="289"/>
                    <a:pt x="588" y="289"/>
                    <a:pt x="588" y="289"/>
                  </a:cubicBezTo>
                  <a:cubicBezTo>
                    <a:pt x="588" y="225"/>
                    <a:pt x="588" y="225"/>
                    <a:pt x="588" y="225"/>
                  </a:cubicBezTo>
                  <a:cubicBezTo>
                    <a:pt x="580" y="225"/>
                    <a:pt x="580" y="225"/>
                    <a:pt x="580" y="225"/>
                  </a:cubicBezTo>
                  <a:lnTo>
                    <a:pt x="580" y="275"/>
                  </a:lnTo>
                  <a:close/>
                  <a:moveTo>
                    <a:pt x="600" y="289"/>
                  </a:moveTo>
                  <a:cubicBezTo>
                    <a:pt x="642" y="289"/>
                    <a:pt x="642" y="289"/>
                    <a:pt x="642" y="289"/>
                  </a:cubicBezTo>
                  <a:cubicBezTo>
                    <a:pt x="642" y="282"/>
                    <a:pt x="642" y="282"/>
                    <a:pt x="642" y="282"/>
                  </a:cubicBezTo>
                  <a:cubicBezTo>
                    <a:pt x="608" y="282"/>
                    <a:pt x="608" y="282"/>
                    <a:pt x="608" y="282"/>
                  </a:cubicBezTo>
                  <a:cubicBezTo>
                    <a:pt x="608" y="260"/>
                    <a:pt x="608" y="260"/>
                    <a:pt x="608" y="260"/>
                  </a:cubicBezTo>
                  <a:cubicBezTo>
                    <a:pt x="641" y="260"/>
                    <a:pt x="641" y="260"/>
                    <a:pt x="641" y="260"/>
                  </a:cubicBezTo>
                  <a:cubicBezTo>
                    <a:pt x="641" y="253"/>
                    <a:pt x="641" y="253"/>
                    <a:pt x="641" y="253"/>
                  </a:cubicBezTo>
                  <a:cubicBezTo>
                    <a:pt x="608" y="253"/>
                    <a:pt x="608" y="253"/>
                    <a:pt x="608" y="253"/>
                  </a:cubicBezTo>
                  <a:cubicBezTo>
                    <a:pt x="608" y="232"/>
                    <a:pt x="608" y="232"/>
                    <a:pt x="608" y="232"/>
                  </a:cubicBezTo>
                  <a:cubicBezTo>
                    <a:pt x="642" y="232"/>
                    <a:pt x="642" y="232"/>
                    <a:pt x="642" y="232"/>
                  </a:cubicBezTo>
                  <a:cubicBezTo>
                    <a:pt x="642" y="225"/>
                    <a:pt x="642" y="225"/>
                    <a:pt x="642" y="225"/>
                  </a:cubicBezTo>
                  <a:cubicBezTo>
                    <a:pt x="600" y="225"/>
                    <a:pt x="600" y="225"/>
                    <a:pt x="600" y="225"/>
                  </a:cubicBezTo>
                  <a:lnTo>
                    <a:pt x="600" y="289"/>
                  </a:lnTo>
                  <a:close/>
                  <a:moveTo>
                    <a:pt x="698" y="244"/>
                  </a:moveTo>
                  <a:cubicBezTo>
                    <a:pt x="698" y="233"/>
                    <a:pt x="690" y="225"/>
                    <a:pt x="678" y="225"/>
                  </a:cubicBezTo>
                  <a:cubicBezTo>
                    <a:pt x="652" y="225"/>
                    <a:pt x="652" y="225"/>
                    <a:pt x="652" y="225"/>
                  </a:cubicBezTo>
                  <a:cubicBezTo>
                    <a:pt x="652" y="289"/>
                    <a:pt x="652" y="289"/>
                    <a:pt x="652" y="289"/>
                  </a:cubicBezTo>
                  <a:cubicBezTo>
                    <a:pt x="660" y="289"/>
                    <a:pt x="660" y="289"/>
                    <a:pt x="660" y="289"/>
                  </a:cubicBezTo>
                  <a:cubicBezTo>
                    <a:pt x="660" y="264"/>
                    <a:pt x="660" y="264"/>
                    <a:pt x="660" y="264"/>
                  </a:cubicBezTo>
                  <a:cubicBezTo>
                    <a:pt x="673" y="264"/>
                    <a:pt x="673" y="264"/>
                    <a:pt x="673" y="264"/>
                  </a:cubicBezTo>
                  <a:cubicBezTo>
                    <a:pt x="689" y="289"/>
                    <a:pt x="689" y="289"/>
                    <a:pt x="689" y="289"/>
                  </a:cubicBezTo>
                  <a:cubicBezTo>
                    <a:pt x="699" y="289"/>
                    <a:pt x="699" y="289"/>
                    <a:pt x="699" y="289"/>
                  </a:cubicBezTo>
                  <a:cubicBezTo>
                    <a:pt x="682" y="263"/>
                    <a:pt x="682" y="263"/>
                    <a:pt x="682" y="263"/>
                  </a:cubicBezTo>
                  <a:cubicBezTo>
                    <a:pt x="690" y="262"/>
                    <a:pt x="698" y="256"/>
                    <a:pt x="698" y="244"/>
                  </a:cubicBezTo>
                  <a:close/>
                  <a:moveTo>
                    <a:pt x="660" y="257"/>
                  </a:moveTo>
                  <a:cubicBezTo>
                    <a:pt x="660" y="232"/>
                    <a:pt x="660" y="232"/>
                    <a:pt x="660" y="232"/>
                  </a:cubicBezTo>
                  <a:cubicBezTo>
                    <a:pt x="677" y="232"/>
                    <a:pt x="677" y="232"/>
                    <a:pt x="677" y="232"/>
                  </a:cubicBezTo>
                  <a:cubicBezTo>
                    <a:pt x="685" y="232"/>
                    <a:pt x="690" y="237"/>
                    <a:pt x="690" y="244"/>
                  </a:cubicBezTo>
                  <a:cubicBezTo>
                    <a:pt x="690" y="252"/>
                    <a:pt x="685" y="257"/>
                    <a:pt x="677" y="257"/>
                  </a:cubicBezTo>
                  <a:lnTo>
                    <a:pt x="660" y="257"/>
                  </a:lnTo>
                  <a:close/>
                  <a:moveTo>
                    <a:pt x="762" y="274"/>
                  </a:moveTo>
                  <a:cubicBezTo>
                    <a:pt x="742" y="225"/>
                    <a:pt x="742" y="225"/>
                    <a:pt x="742" y="225"/>
                  </a:cubicBezTo>
                  <a:cubicBezTo>
                    <a:pt x="731" y="225"/>
                    <a:pt x="731" y="225"/>
                    <a:pt x="731" y="225"/>
                  </a:cubicBezTo>
                  <a:cubicBezTo>
                    <a:pt x="731" y="289"/>
                    <a:pt x="731" y="289"/>
                    <a:pt x="731" y="289"/>
                  </a:cubicBezTo>
                  <a:cubicBezTo>
                    <a:pt x="739" y="289"/>
                    <a:pt x="739" y="289"/>
                    <a:pt x="739" y="289"/>
                  </a:cubicBezTo>
                  <a:cubicBezTo>
                    <a:pt x="739" y="235"/>
                    <a:pt x="739" y="235"/>
                    <a:pt x="739" y="235"/>
                  </a:cubicBezTo>
                  <a:cubicBezTo>
                    <a:pt x="761" y="289"/>
                    <a:pt x="761" y="289"/>
                    <a:pt x="761" y="289"/>
                  </a:cubicBezTo>
                  <a:cubicBezTo>
                    <a:pt x="764" y="289"/>
                    <a:pt x="764" y="289"/>
                    <a:pt x="764" y="289"/>
                  </a:cubicBezTo>
                  <a:cubicBezTo>
                    <a:pt x="786" y="235"/>
                    <a:pt x="786" y="235"/>
                    <a:pt x="786" y="235"/>
                  </a:cubicBezTo>
                  <a:cubicBezTo>
                    <a:pt x="786" y="289"/>
                    <a:pt x="786" y="289"/>
                    <a:pt x="786" y="289"/>
                  </a:cubicBezTo>
                  <a:cubicBezTo>
                    <a:pt x="794" y="289"/>
                    <a:pt x="794" y="289"/>
                    <a:pt x="794" y="289"/>
                  </a:cubicBezTo>
                  <a:cubicBezTo>
                    <a:pt x="794" y="225"/>
                    <a:pt x="794" y="225"/>
                    <a:pt x="794" y="225"/>
                  </a:cubicBezTo>
                  <a:cubicBezTo>
                    <a:pt x="782" y="225"/>
                    <a:pt x="782" y="225"/>
                    <a:pt x="782" y="225"/>
                  </a:cubicBezTo>
                  <a:lnTo>
                    <a:pt x="762" y="274"/>
                  </a:lnTo>
                  <a:close/>
                  <a:moveTo>
                    <a:pt x="806" y="289"/>
                  </a:moveTo>
                  <a:cubicBezTo>
                    <a:pt x="848" y="289"/>
                    <a:pt x="848" y="289"/>
                    <a:pt x="848" y="289"/>
                  </a:cubicBezTo>
                  <a:cubicBezTo>
                    <a:pt x="848" y="282"/>
                    <a:pt x="848" y="282"/>
                    <a:pt x="848" y="282"/>
                  </a:cubicBezTo>
                  <a:cubicBezTo>
                    <a:pt x="814" y="282"/>
                    <a:pt x="814" y="282"/>
                    <a:pt x="814" y="282"/>
                  </a:cubicBezTo>
                  <a:cubicBezTo>
                    <a:pt x="814" y="260"/>
                    <a:pt x="814" y="260"/>
                    <a:pt x="814" y="260"/>
                  </a:cubicBezTo>
                  <a:cubicBezTo>
                    <a:pt x="847" y="260"/>
                    <a:pt x="847" y="260"/>
                    <a:pt x="847" y="260"/>
                  </a:cubicBezTo>
                  <a:cubicBezTo>
                    <a:pt x="847" y="253"/>
                    <a:pt x="847" y="253"/>
                    <a:pt x="847" y="253"/>
                  </a:cubicBezTo>
                  <a:cubicBezTo>
                    <a:pt x="814" y="253"/>
                    <a:pt x="814" y="253"/>
                    <a:pt x="814" y="253"/>
                  </a:cubicBezTo>
                  <a:cubicBezTo>
                    <a:pt x="814" y="232"/>
                    <a:pt x="814" y="232"/>
                    <a:pt x="814" y="232"/>
                  </a:cubicBezTo>
                  <a:cubicBezTo>
                    <a:pt x="848" y="232"/>
                    <a:pt x="848" y="232"/>
                    <a:pt x="848" y="232"/>
                  </a:cubicBezTo>
                  <a:cubicBezTo>
                    <a:pt x="848" y="225"/>
                    <a:pt x="848" y="225"/>
                    <a:pt x="848" y="225"/>
                  </a:cubicBezTo>
                  <a:cubicBezTo>
                    <a:pt x="806" y="225"/>
                    <a:pt x="806" y="225"/>
                    <a:pt x="806" y="225"/>
                  </a:cubicBezTo>
                  <a:lnTo>
                    <a:pt x="806" y="289"/>
                  </a:lnTo>
                  <a:close/>
                  <a:moveTo>
                    <a:pt x="880" y="225"/>
                  </a:moveTo>
                  <a:cubicBezTo>
                    <a:pt x="858" y="225"/>
                    <a:pt x="858" y="225"/>
                    <a:pt x="858" y="225"/>
                  </a:cubicBezTo>
                  <a:cubicBezTo>
                    <a:pt x="858" y="289"/>
                    <a:pt x="858" y="289"/>
                    <a:pt x="858" y="289"/>
                  </a:cubicBezTo>
                  <a:cubicBezTo>
                    <a:pt x="880" y="289"/>
                    <a:pt x="880" y="289"/>
                    <a:pt x="880" y="289"/>
                  </a:cubicBezTo>
                  <a:cubicBezTo>
                    <a:pt x="900" y="289"/>
                    <a:pt x="913" y="275"/>
                    <a:pt x="913" y="257"/>
                  </a:cubicBezTo>
                  <a:cubicBezTo>
                    <a:pt x="913" y="239"/>
                    <a:pt x="900" y="225"/>
                    <a:pt x="880" y="225"/>
                  </a:cubicBezTo>
                  <a:close/>
                  <a:moveTo>
                    <a:pt x="880" y="282"/>
                  </a:moveTo>
                  <a:cubicBezTo>
                    <a:pt x="866" y="282"/>
                    <a:pt x="866" y="282"/>
                    <a:pt x="866" y="282"/>
                  </a:cubicBezTo>
                  <a:cubicBezTo>
                    <a:pt x="866" y="232"/>
                    <a:pt x="866" y="232"/>
                    <a:pt x="866" y="232"/>
                  </a:cubicBezTo>
                  <a:cubicBezTo>
                    <a:pt x="880" y="232"/>
                    <a:pt x="880" y="232"/>
                    <a:pt x="880" y="232"/>
                  </a:cubicBezTo>
                  <a:cubicBezTo>
                    <a:pt x="896" y="232"/>
                    <a:pt x="905" y="243"/>
                    <a:pt x="905" y="257"/>
                  </a:cubicBezTo>
                  <a:cubicBezTo>
                    <a:pt x="905" y="271"/>
                    <a:pt x="896" y="282"/>
                    <a:pt x="880" y="282"/>
                  </a:cubicBezTo>
                  <a:close/>
                  <a:moveTo>
                    <a:pt x="923" y="289"/>
                  </a:moveTo>
                  <a:cubicBezTo>
                    <a:pt x="931" y="289"/>
                    <a:pt x="931" y="289"/>
                    <a:pt x="931" y="289"/>
                  </a:cubicBezTo>
                  <a:cubicBezTo>
                    <a:pt x="931" y="225"/>
                    <a:pt x="931" y="225"/>
                    <a:pt x="931" y="225"/>
                  </a:cubicBezTo>
                  <a:cubicBezTo>
                    <a:pt x="923" y="225"/>
                    <a:pt x="923" y="225"/>
                    <a:pt x="923" y="225"/>
                  </a:cubicBezTo>
                  <a:lnTo>
                    <a:pt x="923" y="289"/>
                  </a:lnTo>
                  <a:close/>
                  <a:moveTo>
                    <a:pt x="974" y="283"/>
                  </a:moveTo>
                  <a:cubicBezTo>
                    <a:pt x="960" y="283"/>
                    <a:pt x="949" y="272"/>
                    <a:pt x="949" y="257"/>
                  </a:cubicBezTo>
                  <a:cubicBezTo>
                    <a:pt x="949" y="242"/>
                    <a:pt x="960" y="231"/>
                    <a:pt x="974" y="231"/>
                  </a:cubicBezTo>
                  <a:cubicBezTo>
                    <a:pt x="981" y="231"/>
                    <a:pt x="988" y="235"/>
                    <a:pt x="992" y="240"/>
                  </a:cubicBezTo>
                  <a:cubicBezTo>
                    <a:pt x="998" y="237"/>
                    <a:pt x="998" y="237"/>
                    <a:pt x="998" y="237"/>
                  </a:cubicBezTo>
                  <a:cubicBezTo>
                    <a:pt x="993" y="229"/>
                    <a:pt x="985" y="224"/>
                    <a:pt x="974" y="224"/>
                  </a:cubicBezTo>
                  <a:cubicBezTo>
                    <a:pt x="956" y="224"/>
                    <a:pt x="941" y="237"/>
                    <a:pt x="941" y="257"/>
                  </a:cubicBezTo>
                  <a:cubicBezTo>
                    <a:pt x="941" y="277"/>
                    <a:pt x="956" y="290"/>
                    <a:pt x="974" y="290"/>
                  </a:cubicBezTo>
                  <a:cubicBezTo>
                    <a:pt x="985" y="290"/>
                    <a:pt x="993" y="285"/>
                    <a:pt x="998" y="277"/>
                  </a:cubicBezTo>
                  <a:cubicBezTo>
                    <a:pt x="992" y="274"/>
                    <a:pt x="992" y="274"/>
                    <a:pt x="992" y="274"/>
                  </a:cubicBezTo>
                  <a:cubicBezTo>
                    <a:pt x="988" y="279"/>
                    <a:pt x="981" y="283"/>
                    <a:pt x="974" y="283"/>
                  </a:cubicBezTo>
                  <a:close/>
                  <a:moveTo>
                    <a:pt x="1025" y="225"/>
                  </a:moveTo>
                  <a:cubicBezTo>
                    <a:pt x="999" y="289"/>
                    <a:pt x="999" y="289"/>
                    <a:pt x="999" y="289"/>
                  </a:cubicBezTo>
                  <a:cubicBezTo>
                    <a:pt x="1008" y="289"/>
                    <a:pt x="1008" y="289"/>
                    <a:pt x="1008" y="289"/>
                  </a:cubicBezTo>
                  <a:cubicBezTo>
                    <a:pt x="1014" y="275"/>
                    <a:pt x="1014" y="275"/>
                    <a:pt x="1014" y="275"/>
                  </a:cubicBezTo>
                  <a:cubicBezTo>
                    <a:pt x="1046" y="275"/>
                    <a:pt x="1046" y="275"/>
                    <a:pt x="1046" y="275"/>
                  </a:cubicBezTo>
                  <a:cubicBezTo>
                    <a:pt x="1052" y="289"/>
                    <a:pt x="1052" y="289"/>
                    <a:pt x="1052" y="289"/>
                  </a:cubicBezTo>
                  <a:cubicBezTo>
                    <a:pt x="1061" y="289"/>
                    <a:pt x="1061" y="289"/>
                    <a:pt x="1061" y="289"/>
                  </a:cubicBezTo>
                  <a:cubicBezTo>
                    <a:pt x="1035" y="225"/>
                    <a:pt x="1035" y="225"/>
                    <a:pt x="1035" y="225"/>
                  </a:cubicBezTo>
                  <a:lnTo>
                    <a:pt x="1025" y="225"/>
                  </a:lnTo>
                  <a:close/>
                  <a:moveTo>
                    <a:pt x="1017" y="268"/>
                  </a:moveTo>
                  <a:cubicBezTo>
                    <a:pt x="1030" y="233"/>
                    <a:pt x="1030" y="233"/>
                    <a:pt x="1030" y="233"/>
                  </a:cubicBezTo>
                  <a:cubicBezTo>
                    <a:pt x="1044" y="268"/>
                    <a:pt x="1044" y="268"/>
                    <a:pt x="1044" y="268"/>
                  </a:cubicBezTo>
                  <a:lnTo>
                    <a:pt x="1017" y="268"/>
                  </a:lnTo>
                  <a:close/>
                  <a:moveTo>
                    <a:pt x="1074" y="225"/>
                  </a:moveTo>
                  <a:cubicBezTo>
                    <a:pt x="1066" y="225"/>
                    <a:pt x="1066" y="225"/>
                    <a:pt x="1066" y="225"/>
                  </a:cubicBezTo>
                  <a:cubicBezTo>
                    <a:pt x="1066" y="289"/>
                    <a:pt x="1066" y="289"/>
                    <a:pt x="1066" y="289"/>
                  </a:cubicBezTo>
                  <a:cubicBezTo>
                    <a:pt x="1103" y="289"/>
                    <a:pt x="1103" y="289"/>
                    <a:pt x="1103" y="289"/>
                  </a:cubicBezTo>
                  <a:cubicBezTo>
                    <a:pt x="1103" y="282"/>
                    <a:pt x="1103" y="282"/>
                    <a:pt x="1103" y="282"/>
                  </a:cubicBezTo>
                  <a:cubicBezTo>
                    <a:pt x="1074" y="282"/>
                    <a:pt x="1074" y="282"/>
                    <a:pt x="1074" y="282"/>
                  </a:cubicBezTo>
                  <a:lnTo>
                    <a:pt x="1074" y="225"/>
                  </a:lnTo>
                  <a:close/>
                  <a:moveTo>
                    <a:pt x="1157" y="283"/>
                  </a:moveTo>
                  <a:cubicBezTo>
                    <a:pt x="1143" y="283"/>
                    <a:pt x="1133" y="272"/>
                    <a:pt x="1133" y="257"/>
                  </a:cubicBezTo>
                  <a:cubicBezTo>
                    <a:pt x="1133" y="242"/>
                    <a:pt x="1143" y="231"/>
                    <a:pt x="1157" y="231"/>
                  </a:cubicBezTo>
                  <a:cubicBezTo>
                    <a:pt x="1165" y="231"/>
                    <a:pt x="1171" y="235"/>
                    <a:pt x="1175" y="240"/>
                  </a:cubicBezTo>
                  <a:cubicBezTo>
                    <a:pt x="1182" y="237"/>
                    <a:pt x="1182" y="237"/>
                    <a:pt x="1182" y="237"/>
                  </a:cubicBezTo>
                  <a:cubicBezTo>
                    <a:pt x="1176" y="229"/>
                    <a:pt x="1169" y="224"/>
                    <a:pt x="1157" y="224"/>
                  </a:cubicBezTo>
                  <a:cubicBezTo>
                    <a:pt x="1139" y="224"/>
                    <a:pt x="1124" y="237"/>
                    <a:pt x="1124" y="257"/>
                  </a:cubicBezTo>
                  <a:cubicBezTo>
                    <a:pt x="1124" y="277"/>
                    <a:pt x="1139" y="290"/>
                    <a:pt x="1157" y="290"/>
                  </a:cubicBezTo>
                  <a:cubicBezTo>
                    <a:pt x="1169" y="290"/>
                    <a:pt x="1176" y="285"/>
                    <a:pt x="1182" y="277"/>
                  </a:cubicBezTo>
                  <a:cubicBezTo>
                    <a:pt x="1175" y="274"/>
                    <a:pt x="1175" y="274"/>
                    <a:pt x="1175" y="274"/>
                  </a:cubicBezTo>
                  <a:cubicBezTo>
                    <a:pt x="1171" y="279"/>
                    <a:pt x="1165" y="283"/>
                    <a:pt x="1157" y="283"/>
                  </a:cubicBezTo>
                  <a:close/>
                  <a:moveTo>
                    <a:pt x="1189" y="289"/>
                  </a:moveTo>
                  <a:cubicBezTo>
                    <a:pt x="1231" y="289"/>
                    <a:pt x="1231" y="289"/>
                    <a:pt x="1231" y="289"/>
                  </a:cubicBezTo>
                  <a:cubicBezTo>
                    <a:pt x="1231" y="282"/>
                    <a:pt x="1231" y="282"/>
                    <a:pt x="1231" y="282"/>
                  </a:cubicBezTo>
                  <a:cubicBezTo>
                    <a:pt x="1197" y="282"/>
                    <a:pt x="1197" y="282"/>
                    <a:pt x="1197" y="282"/>
                  </a:cubicBezTo>
                  <a:cubicBezTo>
                    <a:pt x="1197" y="260"/>
                    <a:pt x="1197" y="260"/>
                    <a:pt x="1197" y="260"/>
                  </a:cubicBezTo>
                  <a:cubicBezTo>
                    <a:pt x="1231" y="260"/>
                    <a:pt x="1231" y="260"/>
                    <a:pt x="1231" y="260"/>
                  </a:cubicBezTo>
                  <a:cubicBezTo>
                    <a:pt x="1231" y="253"/>
                    <a:pt x="1231" y="253"/>
                    <a:pt x="1231" y="253"/>
                  </a:cubicBezTo>
                  <a:cubicBezTo>
                    <a:pt x="1197" y="253"/>
                    <a:pt x="1197" y="253"/>
                    <a:pt x="1197" y="253"/>
                  </a:cubicBezTo>
                  <a:cubicBezTo>
                    <a:pt x="1197" y="232"/>
                    <a:pt x="1197" y="232"/>
                    <a:pt x="1197" y="232"/>
                  </a:cubicBezTo>
                  <a:cubicBezTo>
                    <a:pt x="1231" y="232"/>
                    <a:pt x="1231" y="232"/>
                    <a:pt x="1231" y="232"/>
                  </a:cubicBezTo>
                  <a:cubicBezTo>
                    <a:pt x="1231" y="225"/>
                    <a:pt x="1231" y="225"/>
                    <a:pt x="1231" y="225"/>
                  </a:cubicBezTo>
                  <a:cubicBezTo>
                    <a:pt x="1189" y="225"/>
                    <a:pt x="1189" y="225"/>
                    <a:pt x="1189" y="225"/>
                  </a:cubicBezTo>
                  <a:lnTo>
                    <a:pt x="1189" y="289"/>
                  </a:lnTo>
                  <a:close/>
                  <a:moveTo>
                    <a:pt x="1287" y="275"/>
                  </a:moveTo>
                  <a:cubicBezTo>
                    <a:pt x="1250" y="225"/>
                    <a:pt x="1250" y="225"/>
                    <a:pt x="1250" y="225"/>
                  </a:cubicBezTo>
                  <a:cubicBezTo>
                    <a:pt x="1242" y="225"/>
                    <a:pt x="1242" y="225"/>
                    <a:pt x="1242" y="225"/>
                  </a:cubicBezTo>
                  <a:cubicBezTo>
                    <a:pt x="1242" y="289"/>
                    <a:pt x="1242" y="289"/>
                    <a:pt x="1242" y="289"/>
                  </a:cubicBezTo>
                  <a:cubicBezTo>
                    <a:pt x="1250" y="289"/>
                    <a:pt x="1250" y="289"/>
                    <a:pt x="1250" y="289"/>
                  </a:cubicBezTo>
                  <a:cubicBezTo>
                    <a:pt x="1250" y="238"/>
                    <a:pt x="1250" y="238"/>
                    <a:pt x="1250" y="238"/>
                  </a:cubicBezTo>
                  <a:cubicBezTo>
                    <a:pt x="1287" y="289"/>
                    <a:pt x="1287" y="289"/>
                    <a:pt x="1287" y="289"/>
                  </a:cubicBezTo>
                  <a:cubicBezTo>
                    <a:pt x="1295" y="289"/>
                    <a:pt x="1295" y="289"/>
                    <a:pt x="1295" y="289"/>
                  </a:cubicBezTo>
                  <a:cubicBezTo>
                    <a:pt x="1295" y="225"/>
                    <a:pt x="1295" y="225"/>
                    <a:pt x="1295" y="225"/>
                  </a:cubicBezTo>
                  <a:cubicBezTo>
                    <a:pt x="1287" y="225"/>
                    <a:pt x="1287" y="225"/>
                    <a:pt x="1287" y="225"/>
                  </a:cubicBezTo>
                  <a:lnTo>
                    <a:pt x="1287" y="275"/>
                  </a:lnTo>
                  <a:close/>
                  <a:moveTo>
                    <a:pt x="1303" y="232"/>
                  </a:moveTo>
                  <a:cubicBezTo>
                    <a:pt x="1323" y="232"/>
                    <a:pt x="1323" y="232"/>
                    <a:pt x="1323" y="232"/>
                  </a:cubicBezTo>
                  <a:cubicBezTo>
                    <a:pt x="1323" y="289"/>
                    <a:pt x="1323" y="289"/>
                    <a:pt x="1323" y="289"/>
                  </a:cubicBezTo>
                  <a:cubicBezTo>
                    <a:pt x="1331" y="289"/>
                    <a:pt x="1331" y="289"/>
                    <a:pt x="1331" y="289"/>
                  </a:cubicBezTo>
                  <a:cubicBezTo>
                    <a:pt x="1331" y="232"/>
                    <a:pt x="1331" y="232"/>
                    <a:pt x="1331" y="232"/>
                  </a:cubicBezTo>
                  <a:cubicBezTo>
                    <a:pt x="1351" y="232"/>
                    <a:pt x="1351" y="232"/>
                    <a:pt x="1351" y="232"/>
                  </a:cubicBezTo>
                  <a:cubicBezTo>
                    <a:pt x="1351" y="225"/>
                    <a:pt x="1351" y="225"/>
                    <a:pt x="1351" y="225"/>
                  </a:cubicBezTo>
                  <a:cubicBezTo>
                    <a:pt x="1303" y="225"/>
                    <a:pt x="1303" y="225"/>
                    <a:pt x="1303" y="225"/>
                  </a:cubicBezTo>
                  <a:lnTo>
                    <a:pt x="1303" y="232"/>
                  </a:lnTo>
                  <a:close/>
                  <a:moveTo>
                    <a:pt x="1360" y="289"/>
                  </a:moveTo>
                  <a:cubicBezTo>
                    <a:pt x="1401" y="289"/>
                    <a:pt x="1401" y="289"/>
                    <a:pt x="1401" y="289"/>
                  </a:cubicBezTo>
                  <a:cubicBezTo>
                    <a:pt x="1401" y="282"/>
                    <a:pt x="1401" y="282"/>
                    <a:pt x="1401" y="282"/>
                  </a:cubicBezTo>
                  <a:cubicBezTo>
                    <a:pt x="1367" y="282"/>
                    <a:pt x="1367" y="282"/>
                    <a:pt x="1367" y="282"/>
                  </a:cubicBezTo>
                  <a:cubicBezTo>
                    <a:pt x="1367" y="260"/>
                    <a:pt x="1367" y="260"/>
                    <a:pt x="1367" y="260"/>
                  </a:cubicBezTo>
                  <a:cubicBezTo>
                    <a:pt x="1401" y="260"/>
                    <a:pt x="1401" y="260"/>
                    <a:pt x="1401" y="260"/>
                  </a:cubicBezTo>
                  <a:cubicBezTo>
                    <a:pt x="1401" y="253"/>
                    <a:pt x="1401" y="253"/>
                    <a:pt x="1401" y="253"/>
                  </a:cubicBezTo>
                  <a:cubicBezTo>
                    <a:pt x="1367" y="253"/>
                    <a:pt x="1367" y="253"/>
                    <a:pt x="1367" y="253"/>
                  </a:cubicBezTo>
                  <a:cubicBezTo>
                    <a:pt x="1367" y="232"/>
                    <a:pt x="1367" y="232"/>
                    <a:pt x="1367" y="232"/>
                  </a:cubicBezTo>
                  <a:cubicBezTo>
                    <a:pt x="1401" y="232"/>
                    <a:pt x="1401" y="232"/>
                    <a:pt x="1401" y="232"/>
                  </a:cubicBezTo>
                  <a:cubicBezTo>
                    <a:pt x="1401" y="225"/>
                    <a:pt x="1401" y="225"/>
                    <a:pt x="1401" y="225"/>
                  </a:cubicBezTo>
                  <a:cubicBezTo>
                    <a:pt x="1360" y="225"/>
                    <a:pt x="1360" y="225"/>
                    <a:pt x="1360" y="225"/>
                  </a:cubicBezTo>
                  <a:lnTo>
                    <a:pt x="1360" y="289"/>
                  </a:lnTo>
                  <a:close/>
                  <a:moveTo>
                    <a:pt x="1458" y="244"/>
                  </a:moveTo>
                  <a:cubicBezTo>
                    <a:pt x="1458" y="233"/>
                    <a:pt x="1449" y="225"/>
                    <a:pt x="1437" y="225"/>
                  </a:cubicBezTo>
                  <a:cubicBezTo>
                    <a:pt x="1412" y="225"/>
                    <a:pt x="1412" y="225"/>
                    <a:pt x="1412" y="225"/>
                  </a:cubicBezTo>
                  <a:cubicBezTo>
                    <a:pt x="1412" y="289"/>
                    <a:pt x="1412" y="289"/>
                    <a:pt x="1412" y="289"/>
                  </a:cubicBezTo>
                  <a:cubicBezTo>
                    <a:pt x="1420" y="289"/>
                    <a:pt x="1420" y="289"/>
                    <a:pt x="1420" y="289"/>
                  </a:cubicBezTo>
                  <a:cubicBezTo>
                    <a:pt x="1420" y="264"/>
                    <a:pt x="1420" y="264"/>
                    <a:pt x="1420" y="264"/>
                  </a:cubicBezTo>
                  <a:cubicBezTo>
                    <a:pt x="1433" y="264"/>
                    <a:pt x="1433" y="264"/>
                    <a:pt x="1433" y="264"/>
                  </a:cubicBezTo>
                  <a:cubicBezTo>
                    <a:pt x="1449" y="289"/>
                    <a:pt x="1449" y="289"/>
                    <a:pt x="1449" y="289"/>
                  </a:cubicBezTo>
                  <a:cubicBezTo>
                    <a:pt x="1458" y="289"/>
                    <a:pt x="1458" y="289"/>
                    <a:pt x="1458" y="289"/>
                  </a:cubicBezTo>
                  <a:cubicBezTo>
                    <a:pt x="1441" y="263"/>
                    <a:pt x="1441" y="263"/>
                    <a:pt x="1441" y="263"/>
                  </a:cubicBezTo>
                  <a:cubicBezTo>
                    <a:pt x="1450" y="262"/>
                    <a:pt x="1458" y="256"/>
                    <a:pt x="1458" y="244"/>
                  </a:cubicBezTo>
                  <a:close/>
                  <a:moveTo>
                    <a:pt x="1420" y="257"/>
                  </a:moveTo>
                  <a:cubicBezTo>
                    <a:pt x="1420" y="232"/>
                    <a:pt x="1420" y="232"/>
                    <a:pt x="1420" y="232"/>
                  </a:cubicBezTo>
                  <a:cubicBezTo>
                    <a:pt x="1437" y="232"/>
                    <a:pt x="1437" y="232"/>
                    <a:pt x="1437" y="232"/>
                  </a:cubicBezTo>
                  <a:cubicBezTo>
                    <a:pt x="1444" y="232"/>
                    <a:pt x="1449" y="237"/>
                    <a:pt x="1449" y="244"/>
                  </a:cubicBezTo>
                  <a:cubicBezTo>
                    <a:pt x="1449" y="252"/>
                    <a:pt x="1444" y="257"/>
                    <a:pt x="1437" y="257"/>
                  </a:cubicBezTo>
                  <a:lnTo>
                    <a:pt x="1420" y="257"/>
                  </a:lnTo>
                  <a:close/>
                  <a:moveTo>
                    <a:pt x="59" y="0"/>
                  </a:moveTo>
                  <a:cubicBezTo>
                    <a:pt x="0" y="59"/>
                    <a:pt x="0" y="59"/>
                    <a:pt x="0" y="59"/>
                  </a:cubicBezTo>
                  <a:cubicBezTo>
                    <a:pt x="0" y="253"/>
                    <a:pt x="0" y="253"/>
                    <a:pt x="0" y="253"/>
                  </a:cubicBezTo>
                  <a:cubicBezTo>
                    <a:pt x="58" y="312"/>
                    <a:pt x="58" y="312"/>
                    <a:pt x="58" y="312"/>
                  </a:cubicBezTo>
                  <a:cubicBezTo>
                    <a:pt x="180" y="312"/>
                    <a:pt x="180" y="312"/>
                    <a:pt x="180" y="312"/>
                  </a:cubicBezTo>
                  <a:cubicBezTo>
                    <a:pt x="239" y="253"/>
                    <a:pt x="239" y="253"/>
                    <a:pt x="239" y="253"/>
                  </a:cubicBezTo>
                  <a:cubicBezTo>
                    <a:pt x="239" y="59"/>
                    <a:pt x="239" y="59"/>
                    <a:pt x="239" y="59"/>
                  </a:cubicBezTo>
                  <a:cubicBezTo>
                    <a:pt x="180" y="0"/>
                    <a:pt x="180" y="0"/>
                    <a:pt x="180" y="0"/>
                  </a:cubicBezTo>
                  <a:lnTo>
                    <a:pt x="59" y="0"/>
                  </a:lnTo>
                  <a:close/>
                  <a:moveTo>
                    <a:pt x="233" y="251"/>
                  </a:moveTo>
                  <a:cubicBezTo>
                    <a:pt x="178" y="307"/>
                    <a:pt x="178" y="307"/>
                    <a:pt x="178" y="307"/>
                  </a:cubicBezTo>
                  <a:cubicBezTo>
                    <a:pt x="61" y="307"/>
                    <a:pt x="61" y="307"/>
                    <a:pt x="61" y="307"/>
                  </a:cubicBezTo>
                  <a:cubicBezTo>
                    <a:pt x="5" y="251"/>
                    <a:pt x="5" y="251"/>
                    <a:pt x="5" y="251"/>
                  </a:cubicBezTo>
                  <a:cubicBezTo>
                    <a:pt x="5" y="61"/>
                    <a:pt x="5" y="61"/>
                    <a:pt x="5" y="61"/>
                  </a:cubicBezTo>
                  <a:cubicBezTo>
                    <a:pt x="61" y="5"/>
                    <a:pt x="61" y="5"/>
                    <a:pt x="61" y="5"/>
                  </a:cubicBezTo>
                  <a:cubicBezTo>
                    <a:pt x="178" y="5"/>
                    <a:pt x="178" y="5"/>
                    <a:pt x="178" y="5"/>
                  </a:cubicBezTo>
                  <a:cubicBezTo>
                    <a:pt x="233" y="60"/>
                    <a:pt x="233" y="60"/>
                    <a:pt x="233" y="60"/>
                  </a:cubicBezTo>
                  <a:lnTo>
                    <a:pt x="233" y="251"/>
                  </a:lnTo>
                  <a:close/>
                  <a:moveTo>
                    <a:pt x="89" y="75"/>
                  </a:moveTo>
                  <a:cubicBezTo>
                    <a:pt x="73" y="91"/>
                    <a:pt x="73" y="91"/>
                    <a:pt x="73" y="91"/>
                  </a:cubicBezTo>
                  <a:cubicBezTo>
                    <a:pt x="73" y="222"/>
                    <a:pt x="73" y="222"/>
                    <a:pt x="73" y="222"/>
                  </a:cubicBezTo>
                  <a:cubicBezTo>
                    <a:pt x="89" y="238"/>
                    <a:pt x="89" y="238"/>
                    <a:pt x="89" y="238"/>
                  </a:cubicBezTo>
                  <a:cubicBezTo>
                    <a:pt x="150" y="238"/>
                    <a:pt x="150" y="238"/>
                    <a:pt x="150" y="238"/>
                  </a:cubicBezTo>
                  <a:cubicBezTo>
                    <a:pt x="165" y="222"/>
                    <a:pt x="165" y="222"/>
                    <a:pt x="165" y="222"/>
                  </a:cubicBezTo>
                  <a:cubicBezTo>
                    <a:pt x="165" y="91"/>
                    <a:pt x="165" y="91"/>
                    <a:pt x="165" y="91"/>
                  </a:cubicBezTo>
                  <a:cubicBezTo>
                    <a:pt x="149" y="75"/>
                    <a:pt x="149" y="75"/>
                    <a:pt x="149" y="75"/>
                  </a:cubicBezTo>
                  <a:lnTo>
                    <a:pt x="89" y="75"/>
                  </a:lnTo>
                  <a:close/>
                  <a:moveTo>
                    <a:pt x="160" y="220"/>
                  </a:moveTo>
                  <a:cubicBezTo>
                    <a:pt x="147" y="233"/>
                    <a:pt x="147" y="233"/>
                    <a:pt x="147" y="233"/>
                  </a:cubicBezTo>
                  <a:cubicBezTo>
                    <a:pt x="91" y="233"/>
                    <a:pt x="91" y="233"/>
                    <a:pt x="91" y="233"/>
                  </a:cubicBezTo>
                  <a:cubicBezTo>
                    <a:pt x="79" y="220"/>
                    <a:pt x="79" y="220"/>
                    <a:pt x="79" y="220"/>
                  </a:cubicBezTo>
                  <a:cubicBezTo>
                    <a:pt x="79" y="93"/>
                    <a:pt x="79" y="93"/>
                    <a:pt x="79" y="93"/>
                  </a:cubicBezTo>
                  <a:cubicBezTo>
                    <a:pt x="92" y="80"/>
                    <a:pt x="92" y="80"/>
                    <a:pt x="92" y="80"/>
                  </a:cubicBezTo>
                  <a:cubicBezTo>
                    <a:pt x="147" y="80"/>
                    <a:pt x="147" y="80"/>
                    <a:pt x="147" y="80"/>
                  </a:cubicBezTo>
                  <a:cubicBezTo>
                    <a:pt x="160" y="93"/>
                    <a:pt x="160" y="93"/>
                    <a:pt x="160" y="93"/>
                  </a:cubicBezTo>
                  <a:lnTo>
                    <a:pt x="160" y="220"/>
                  </a:lnTo>
                  <a:close/>
                  <a:moveTo>
                    <a:pt x="318" y="169"/>
                  </a:moveTo>
                  <a:cubicBezTo>
                    <a:pt x="318" y="174"/>
                    <a:pt x="318" y="174"/>
                    <a:pt x="318" y="174"/>
                  </a:cubicBezTo>
                  <a:cubicBezTo>
                    <a:pt x="2178" y="174"/>
                    <a:pt x="2178" y="174"/>
                    <a:pt x="2178" y="174"/>
                  </a:cubicBezTo>
                  <a:cubicBezTo>
                    <a:pt x="2178" y="169"/>
                    <a:pt x="2178" y="169"/>
                    <a:pt x="2178" y="169"/>
                  </a:cubicBezTo>
                  <a:lnTo>
                    <a:pt x="318" y="169"/>
                  </a:lnTo>
                  <a:close/>
                  <a:moveTo>
                    <a:pt x="1628" y="109"/>
                  </a:moveTo>
                  <a:cubicBezTo>
                    <a:pt x="1616" y="107"/>
                    <a:pt x="1616" y="107"/>
                    <a:pt x="1616" y="107"/>
                  </a:cubicBezTo>
                  <a:cubicBezTo>
                    <a:pt x="1616" y="48"/>
                    <a:pt x="1616" y="48"/>
                    <a:pt x="1616" y="48"/>
                  </a:cubicBezTo>
                  <a:cubicBezTo>
                    <a:pt x="1628" y="46"/>
                    <a:pt x="1628" y="46"/>
                    <a:pt x="1628" y="46"/>
                  </a:cubicBezTo>
                  <a:cubicBezTo>
                    <a:pt x="1628" y="39"/>
                    <a:pt x="1628" y="39"/>
                    <a:pt x="1628" y="39"/>
                  </a:cubicBezTo>
                  <a:cubicBezTo>
                    <a:pt x="1587" y="39"/>
                    <a:pt x="1587" y="39"/>
                    <a:pt x="1587" y="39"/>
                  </a:cubicBezTo>
                  <a:cubicBezTo>
                    <a:pt x="1587" y="46"/>
                    <a:pt x="1587" y="46"/>
                    <a:pt x="1587" y="46"/>
                  </a:cubicBezTo>
                  <a:cubicBezTo>
                    <a:pt x="1599" y="48"/>
                    <a:pt x="1599" y="48"/>
                    <a:pt x="1599" y="48"/>
                  </a:cubicBezTo>
                  <a:cubicBezTo>
                    <a:pt x="1599" y="107"/>
                    <a:pt x="1599" y="107"/>
                    <a:pt x="1599" y="107"/>
                  </a:cubicBezTo>
                  <a:cubicBezTo>
                    <a:pt x="1587" y="109"/>
                    <a:pt x="1587" y="109"/>
                    <a:pt x="1587" y="109"/>
                  </a:cubicBezTo>
                  <a:cubicBezTo>
                    <a:pt x="1587" y="116"/>
                    <a:pt x="1587" y="116"/>
                    <a:pt x="1587" y="116"/>
                  </a:cubicBezTo>
                  <a:cubicBezTo>
                    <a:pt x="1628" y="116"/>
                    <a:pt x="1628" y="116"/>
                    <a:pt x="1628" y="116"/>
                  </a:cubicBezTo>
                  <a:lnTo>
                    <a:pt x="1628" y="109"/>
                  </a:lnTo>
                  <a:close/>
                  <a:moveTo>
                    <a:pt x="1526" y="109"/>
                  </a:moveTo>
                  <a:cubicBezTo>
                    <a:pt x="1515" y="107"/>
                    <a:pt x="1515" y="107"/>
                    <a:pt x="1515" y="107"/>
                  </a:cubicBezTo>
                  <a:cubicBezTo>
                    <a:pt x="1515" y="61"/>
                    <a:pt x="1515" y="61"/>
                    <a:pt x="1515" y="61"/>
                  </a:cubicBezTo>
                  <a:cubicBezTo>
                    <a:pt x="1553" y="116"/>
                    <a:pt x="1553" y="116"/>
                    <a:pt x="1553" y="116"/>
                  </a:cubicBezTo>
                  <a:cubicBezTo>
                    <a:pt x="1567" y="116"/>
                    <a:pt x="1567" y="116"/>
                    <a:pt x="1567" y="116"/>
                  </a:cubicBezTo>
                  <a:cubicBezTo>
                    <a:pt x="1567" y="48"/>
                    <a:pt x="1567" y="48"/>
                    <a:pt x="1567" y="48"/>
                  </a:cubicBezTo>
                  <a:cubicBezTo>
                    <a:pt x="1578" y="46"/>
                    <a:pt x="1578" y="46"/>
                    <a:pt x="1578" y="46"/>
                  </a:cubicBezTo>
                  <a:cubicBezTo>
                    <a:pt x="1578" y="39"/>
                    <a:pt x="1578" y="39"/>
                    <a:pt x="1578" y="39"/>
                  </a:cubicBezTo>
                  <a:cubicBezTo>
                    <a:pt x="1544" y="39"/>
                    <a:pt x="1544" y="39"/>
                    <a:pt x="1544" y="39"/>
                  </a:cubicBezTo>
                  <a:cubicBezTo>
                    <a:pt x="1544" y="46"/>
                    <a:pt x="1544" y="46"/>
                    <a:pt x="1544" y="46"/>
                  </a:cubicBezTo>
                  <a:cubicBezTo>
                    <a:pt x="1556" y="48"/>
                    <a:pt x="1556" y="48"/>
                    <a:pt x="1556" y="48"/>
                  </a:cubicBezTo>
                  <a:cubicBezTo>
                    <a:pt x="1556" y="91"/>
                    <a:pt x="1556" y="91"/>
                    <a:pt x="1556" y="91"/>
                  </a:cubicBezTo>
                  <a:cubicBezTo>
                    <a:pt x="1518" y="39"/>
                    <a:pt x="1518" y="39"/>
                    <a:pt x="1518" y="39"/>
                  </a:cubicBezTo>
                  <a:cubicBezTo>
                    <a:pt x="1492" y="39"/>
                    <a:pt x="1492" y="39"/>
                    <a:pt x="1492" y="39"/>
                  </a:cubicBezTo>
                  <a:cubicBezTo>
                    <a:pt x="1492" y="46"/>
                    <a:pt x="1492" y="46"/>
                    <a:pt x="1492" y="46"/>
                  </a:cubicBezTo>
                  <a:cubicBezTo>
                    <a:pt x="1503" y="48"/>
                    <a:pt x="1503" y="48"/>
                    <a:pt x="1503" y="48"/>
                  </a:cubicBezTo>
                  <a:cubicBezTo>
                    <a:pt x="1503" y="107"/>
                    <a:pt x="1503" y="107"/>
                    <a:pt x="1503" y="107"/>
                  </a:cubicBezTo>
                  <a:cubicBezTo>
                    <a:pt x="1492" y="109"/>
                    <a:pt x="1492" y="109"/>
                    <a:pt x="1492" y="109"/>
                  </a:cubicBezTo>
                  <a:cubicBezTo>
                    <a:pt x="1492" y="116"/>
                    <a:pt x="1492" y="116"/>
                    <a:pt x="1492" y="116"/>
                  </a:cubicBezTo>
                  <a:cubicBezTo>
                    <a:pt x="1526" y="116"/>
                    <a:pt x="1526" y="116"/>
                    <a:pt x="1526" y="116"/>
                  </a:cubicBezTo>
                  <a:lnTo>
                    <a:pt x="1526" y="109"/>
                  </a:lnTo>
                  <a:close/>
                  <a:moveTo>
                    <a:pt x="1400" y="76"/>
                  </a:moveTo>
                  <a:cubicBezTo>
                    <a:pt x="1400" y="86"/>
                    <a:pt x="1399" y="99"/>
                    <a:pt x="1407" y="107"/>
                  </a:cubicBezTo>
                  <a:cubicBezTo>
                    <a:pt x="1414" y="114"/>
                    <a:pt x="1424" y="117"/>
                    <a:pt x="1438" y="117"/>
                  </a:cubicBezTo>
                  <a:cubicBezTo>
                    <a:pt x="1451" y="117"/>
                    <a:pt x="1461" y="115"/>
                    <a:pt x="1466" y="109"/>
                  </a:cubicBezTo>
                  <a:cubicBezTo>
                    <a:pt x="1474" y="101"/>
                    <a:pt x="1475" y="94"/>
                    <a:pt x="1475" y="77"/>
                  </a:cubicBezTo>
                  <a:cubicBezTo>
                    <a:pt x="1475" y="27"/>
                    <a:pt x="1475" y="27"/>
                    <a:pt x="1475" y="27"/>
                  </a:cubicBezTo>
                  <a:cubicBezTo>
                    <a:pt x="1487" y="26"/>
                    <a:pt x="1487" y="26"/>
                    <a:pt x="1487" y="26"/>
                  </a:cubicBezTo>
                  <a:cubicBezTo>
                    <a:pt x="1487" y="18"/>
                    <a:pt x="1487" y="18"/>
                    <a:pt x="1487" y="18"/>
                  </a:cubicBezTo>
                  <a:cubicBezTo>
                    <a:pt x="1452" y="18"/>
                    <a:pt x="1452" y="18"/>
                    <a:pt x="1452" y="18"/>
                  </a:cubicBezTo>
                  <a:cubicBezTo>
                    <a:pt x="1452" y="26"/>
                    <a:pt x="1452" y="26"/>
                    <a:pt x="1452" y="26"/>
                  </a:cubicBezTo>
                  <a:cubicBezTo>
                    <a:pt x="1463" y="27"/>
                    <a:pt x="1463" y="27"/>
                    <a:pt x="1463" y="27"/>
                  </a:cubicBezTo>
                  <a:cubicBezTo>
                    <a:pt x="1463" y="84"/>
                    <a:pt x="1463" y="84"/>
                    <a:pt x="1463" y="84"/>
                  </a:cubicBezTo>
                  <a:cubicBezTo>
                    <a:pt x="1463" y="92"/>
                    <a:pt x="1461" y="97"/>
                    <a:pt x="1458" y="101"/>
                  </a:cubicBezTo>
                  <a:cubicBezTo>
                    <a:pt x="1454" y="105"/>
                    <a:pt x="1448" y="107"/>
                    <a:pt x="1441" y="107"/>
                  </a:cubicBezTo>
                  <a:cubicBezTo>
                    <a:pt x="1427" y="107"/>
                    <a:pt x="1418" y="100"/>
                    <a:pt x="1418" y="84"/>
                  </a:cubicBezTo>
                  <a:cubicBezTo>
                    <a:pt x="1418" y="27"/>
                    <a:pt x="1418" y="27"/>
                    <a:pt x="1418" y="27"/>
                  </a:cubicBezTo>
                  <a:cubicBezTo>
                    <a:pt x="1430" y="26"/>
                    <a:pt x="1430" y="26"/>
                    <a:pt x="1430" y="26"/>
                  </a:cubicBezTo>
                  <a:cubicBezTo>
                    <a:pt x="1430" y="18"/>
                    <a:pt x="1430" y="18"/>
                    <a:pt x="1430" y="18"/>
                  </a:cubicBezTo>
                  <a:cubicBezTo>
                    <a:pt x="1388" y="18"/>
                    <a:pt x="1388" y="18"/>
                    <a:pt x="1388" y="18"/>
                  </a:cubicBezTo>
                  <a:cubicBezTo>
                    <a:pt x="1388" y="26"/>
                    <a:pt x="1388" y="26"/>
                    <a:pt x="1388" y="26"/>
                  </a:cubicBezTo>
                  <a:cubicBezTo>
                    <a:pt x="1400" y="27"/>
                    <a:pt x="1400" y="27"/>
                    <a:pt x="1400" y="27"/>
                  </a:cubicBezTo>
                  <a:lnTo>
                    <a:pt x="1400" y="76"/>
                  </a:lnTo>
                  <a:close/>
                  <a:moveTo>
                    <a:pt x="1671" y="116"/>
                  </a:moveTo>
                  <a:cubicBezTo>
                    <a:pt x="1687" y="116"/>
                    <a:pt x="1687" y="116"/>
                    <a:pt x="1687" y="116"/>
                  </a:cubicBezTo>
                  <a:cubicBezTo>
                    <a:pt x="1713" y="48"/>
                    <a:pt x="1713" y="48"/>
                    <a:pt x="1713" y="48"/>
                  </a:cubicBezTo>
                  <a:cubicBezTo>
                    <a:pt x="1724" y="46"/>
                    <a:pt x="1724" y="46"/>
                    <a:pt x="1724" y="46"/>
                  </a:cubicBezTo>
                  <a:cubicBezTo>
                    <a:pt x="1724" y="39"/>
                    <a:pt x="1724" y="39"/>
                    <a:pt x="1724" y="39"/>
                  </a:cubicBezTo>
                  <a:cubicBezTo>
                    <a:pt x="1690" y="39"/>
                    <a:pt x="1690" y="39"/>
                    <a:pt x="1690" y="39"/>
                  </a:cubicBezTo>
                  <a:cubicBezTo>
                    <a:pt x="1690" y="46"/>
                    <a:pt x="1690" y="46"/>
                    <a:pt x="1690" y="46"/>
                  </a:cubicBezTo>
                  <a:cubicBezTo>
                    <a:pt x="1701" y="48"/>
                    <a:pt x="1701" y="48"/>
                    <a:pt x="1701" y="48"/>
                  </a:cubicBezTo>
                  <a:cubicBezTo>
                    <a:pt x="1682" y="100"/>
                    <a:pt x="1682" y="100"/>
                    <a:pt x="1682" y="100"/>
                  </a:cubicBezTo>
                  <a:cubicBezTo>
                    <a:pt x="1663" y="48"/>
                    <a:pt x="1663" y="48"/>
                    <a:pt x="1663" y="48"/>
                  </a:cubicBezTo>
                  <a:cubicBezTo>
                    <a:pt x="1674" y="46"/>
                    <a:pt x="1674" y="46"/>
                    <a:pt x="1674" y="46"/>
                  </a:cubicBezTo>
                  <a:cubicBezTo>
                    <a:pt x="1674" y="39"/>
                    <a:pt x="1674" y="39"/>
                    <a:pt x="1674" y="39"/>
                  </a:cubicBezTo>
                  <a:cubicBezTo>
                    <a:pt x="1634" y="39"/>
                    <a:pt x="1634" y="39"/>
                    <a:pt x="1634" y="39"/>
                  </a:cubicBezTo>
                  <a:cubicBezTo>
                    <a:pt x="1634" y="46"/>
                    <a:pt x="1634" y="46"/>
                    <a:pt x="1634" y="46"/>
                  </a:cubicBezTo>
                  <a:cubicBezTo>
                    <a:pt x="1645" y="48"/>
                    <a:pt x="1645" y="48"/>
                    <a:pt x="1645" y="48"/>
                  </a:cubicBezTo>
                  <a:lnTo>
                    <a:pt x="1671" y="116"/>
                  </a:lnTo>
                  <a:close/>
                  <a:moveTo>
                    <a:pt x="2003" y="109"/>
                  </a:moveTo>
                  <a:cubicBezTo>
                    <a:pt x="1992" y="107"/>
                    <a:pt x="1992" y="107"/>
                    <a:pt x="1992" y="107"/>
                  </a:cubicBezTo>
                  <a:cubicBezTo>
                    <a:pt x="1992" y="48"/>
                    <a:pt x="1992" y="48"/>
                    <a:pt x="1992" y="48"/>
                  </a:cubicBezTo>
                  <a:cubicBezTo>
                    <a:pt x="2003" y="46"/>
                    <a:pt x="2003" y="46"/>
                    <a:pt x="2003" y="46"/>
                  </a:cubicBezTo>
                  <a:cubicBezTo>
                    <a:pt x="2003" y="39"/>
                    <a:pt x="2003" y="39"/>
                    <a:pt x="2003" y="39"/>
                  </a:cubicBezTo>
                  <a:cubicBezTo>
                    <a:pt x="1963" y="39"/>
                    <a:pt x="1963" y="39"/>
                    <a:pt x="1963" y="39"/>
                  </a:cubicBezTo>
                  <a:cubicBezTo>
                    <a:pt x="1963" y="46"/>
                    <a:pt x="1963" y="46"/>
                    <a:pt x="1963" y="46"/>
                  </a:cubicBezTo>
                  <a:cubicBezTo>
                    <a:pt x="1974" y="48"/>
                    <a:pt x="1974" y="48"/>
                    <a:pt x="1974" y="48"/>
                  </a:cubicBezTo>
                  <a:cubicBezTo>
                    <a:pt x="1974" y="107"/>
                    <a:pt x="1974" y="107"/>
                    <a:pt x="1974" y="107"/>
                  </a:cubicBezTo>
                  <a:cubicBezTo>
                    <a:pt x="1963" y="109"/>
                    <a:pt x="1963" y="109"/>
                    <a:pt x="1963" y="109"/>
                  </a:cubicBezTo>
                  <a:cubicBezTo>
                    <a:pt x="1963" y="116"/>
                    <a:pt x="1963" y="116"/>
                    <a:pt x="1963" y="116"/>
                  </a:cubicBezTo>
                  <a:cubicBezTo>
                    <a:pt x="2003" y="116"/>
                    <a:pt x="2003" y="116"/>
                    <a:pt x="2003" y="116"/>
                  </a:cubicBezTo>
                  <a:lnTo>
                    <a:pt x="2003" y="109"/>
                  </a:lnTo>
                  <a:close/>
                  <a:moveTo>
                    <a:pt x="2021" y="49"/>
                  </a:moveTo>
                  <a:cubicBezTo>
                    <a:pt x="2037" y="49"/>
                    <a:pt x="2037" y="49"/>
                    <a:pt x="2037" y="49"/>
                  </a:cubicBezTo>
                  <a:cubicBezTo>
                    <a:pt x="2037" y="107"/>
                    <a:pt x="2037" y="107"/>
                    <a:pt x="2037" y="107"/>
                  </a:cubicBezTo>
                  <a:cubicBezTo>
                    <a:pt x="2026" y="109"/>
                    <a:pt x="2026" y="109"/>
                    <a:pt x="2026" y="109"/>
                  </a:cubicBezTo>
                  <a:cubicBezTo>
                    <a:pt x="2026" y="116"/>
                    <a:pt x="2026" y="116"/>
                    <a:pt x="2026" y="116"/>
                  </a:cubicBezTo>
                  <a:cubicBezTo>
                    <a:pt x="2066" y="116"/>
                    <a:pt x="2066" y="116"/>
                    <a:pt x="2066" y="116"/>
                  </a:cubicBezTo>
                  <a:cubicBezTo>
                    <a:pt x="2066" y="109"/>
                    <a:pt x="2066" y="109"/>
                    <a:pt x="2066" y="109"/>
                  </a:cubicBezTo>
                  <a:cubicBezTo>
                    <a:pt x="2055" y="107"/>
                    <a:pt x="2055" y="107"/>
                    <a:pt x="2055" y="107"/>
                  </a:cubicBezTo>
                  <a:cubicBezTo>
                    <a:pt x="2055" y="49"/>
                    <a:pt x="2055" y="49"/>
                    <a:pt x="2055" y="49"/>
                  </a:cubicBezTo>
                  <a:cubicBezTo>
                    <a:pt x="2072" y="49"/>
                    <a:pt x="2072" y="49"/>
                    <a:pt x="2072" y="49"/>
                  </a:cubicBezTo>
                  <a:cubicBezTo>
                    <a:pt x="2074" y="60"/>
                    <a:pt x="2074" y="60"/>
                    <a:pt x="2074" y="60"/>
                  </a:cubicBezTo>
                  <a:cubicBezTo>
                    <a:pt x="2081" y="60"/>
                    <a:pt x="2081" y="60"/>
                    <a:pt x="2081" y="60"/>
                  </a:cubicBezTo>
                  <a:cubicBezTo>
                    <a:pt x="2081" y="39"/>
                    <a:pt x="2081" y="39"/>
                    <a:pt x="2081" y="39"/>
                  </a:cubicBezTo>
                  <a:cubicBezTo>
                    <a:pt x="2011" y="39"/>
                    <a:pt x="2011" y="39"/>
                    <a:pt x="2011" y="39"/>
                  </a:cubicBezTo>
                  <a:cubicBezTo>
                    <a:pt x="2011" y="60"/>
                    <a:pt x="2011" y="60"/>
                    <a:pt x="2011" y="60"/>
                  </a:cubicBezTo>
                  <a:cubicBezTo>
                    <a:pt x="2019" y="60"/>
                    <a:pt x="2019" y="60"/>
                    <a:pt x="2019" y="60"/>
                  </a:cubicBezTo>
                  <a:lnTo>
                    <a:pt x="2021" y="49"/>
                  </a:lnTo>
                  <a:close/>
                  <a:moveTo>
                    <a:pt x="2122" y="82"/>
                  </a:moveTo>
                  <a:cubicBezTo>
                    <a:pt x="2122" y="107"/>
                    <a:pt x="2122" y="107"/>
                    <a:pt x="2122" y="107"/>
                  </a:cubicBezTo>
                  <a:cubicBezTo>
                    <a:pt x="2110" y="109"/>
                    <a:pt x="2110" y="109"/>
                    <a:pt x="2110" y="109"/>
                  </a:cubicBezTo>
                  <a:cubicBezTo>
                    <a:pt x="2110" y="116"/>
                    <a:pt x="2110" y="116"/>
                    <a:pt x="2110" y="116"/>
                  </a:cubicBezTo>
                  <a:cubicBezTo>
                    <a:pt x="2150" y="116"/>
                    <a:pt x="2150" y="116"/>
                    <a:pt x="2150" y="116"/>
                  </a:cubicBezTo>
                  <a:cubicBezTo>
                    <a:pt x="2150" y="109"/>
                    <a:pt x="2150" y="109"/>
                    <a:pt x="2150" y="109"/>
                  </a:cubicBezTo>
                  <a:cubicBezTo>
                    <a:pt x="2139" y="107"/>
                    <a:pt x="2139" y="107"/>
                    <a:pt x="2139" y="107"/>
                  </a:cubicBezTo>
                  <a:cubicBezTo>
                    <a:pt x="2139" y="82"/>
                    <a:pt x="2139" y="82"/>
                    <a:pt x="2139" y="82"/>
                  </a:cubicBezTo>
                  <a:cubicBezTo>
                    <a:pt x="2161" y="48"/>
                    <a:pt x="2161" y="48"/>
                    <a:pt x="2161" y="48"/>
                  </a:cubicBezTo>
                  <a:cubicBezTo>
                    <a:pt x="2172" y="46"/>
                    <a:pt x="2172" y="46"/>
                    <a:pt x="2172" y="46"/>
                  </a:cubicBezTo>
                  <a:cubicBezTo>
                    <a:pt x="2172" y="39"/>
                    <a:pt x="2172" y="39"/>
                    <a:pt x="2172" y="39"/>
                  </a:cubicBezTo>
                  <a:cubicBezTo>
                    <a:pt x="2138" y="39"/>
                    <a:pt x="2138" y="39"/>
                    <a:pt x="2138" y="39"/>
                  </a:cubicBezTo>
                  <a:cubicBezTo>
                    <a:pt x="2138" y="46"/>
                    <a:pt x="2138" y="46"/>
                    <a:pt x="2138" y="46"/>
                  </a:cubicBezTo>
                  <a:cubicBezTo>
                    <a:pt x="2149" y="48"/>
                    <a:pt x="2149" y="48"/>
                    <a:pt x="2149" y="48"/>
                  </a:cubicBezTo>
                  <a:cubicBezTo>
                    <a:pt x="2133" y="73"/>
                    <a:pt x="2133" y="73"/>
                    <a:pt x="2133" y="73"/>
                  </a:cubicBezTo>
                  <a:cubicBezTo>
                    <a:pt x="2118" y="48"/>
                    <a:pt x="2118" y="48"/>
                    <a:pt x="2118" y="48"/>
                  </a:cubicBezTo>
                  <a:cubicBezTo>
                    <a:pt x="2129" y="46"/>
                    <a:pt x="2129" y="46"/>
                    <a:pt x="2129" y="46"/>
                  </a:cubicBezTo>
                  <a:cubicBezTo>
                    <a:pt x="2129" y="39"/>
                    <a:pt x="2129" y="39"/>
                    <a:pt x="2129" y="39"/>
                  </a:cubicBezTo>
                  <a:cubicBezTo>
                    <a:pt x="2088" y="39"/>
                    <a:pt x="2088" y="39"/>
                    <a:pt x="2088" y="39"/>
                  </a:cubicBezTo>
                  <a:cubicBezTo>
                    <a:pt x="2088" y="46"/>
                    <a:pt x="2088" y="46"/>
                    <a:pt x="2088" y="46"/>
                  </a:cubicBezTo>
                  <a:cubicBezTo>
                    <a:pt x="2099" y="48"/>
                    <a:pt x="2099" y="48"/>
                    <a:pt x="2099" y="48"/>
                  </a:cubicBezTo>
                  <a:lnTo>
                    <a:pt x="2122" y="82"/>
                  </a:lnTo>
                  <a:close/>
                  <a:moveTo>
                    <a:pt x="1953" y="94"/>
                  </a:moveTo>
                  <a:cubicBezTo>
                    <a:pt x="1953" y="63"/>
                    <a:pt x="1913" y="75"/>
                    <a:pt x="1913" y="58"/>
                  </a:cubicBezTo>
                  <a:cubicBezTo>
                    <a:pt x="1913" y="50"/>
                    <a:pt x="1919" y="48"/>
                    <a:pt x="1926" y="48"/>
                  </a:cubicBezTo>
                  <a:cubicBezTo>
                    <a:pt x="1933" y="48"/>
                    <a:pt x="1939" y="49"/>
                    <a:pt x="1939" y="49"/>
                  </a:cubicBezTo>
                  <a:cubicBezTo>
                    <a:pt x="1941" y="61"/>
                    <a:pt x="1941" y="61"/>
                    <a:pt x="1941" y="61"/>
                  </a:cubicBezTo>
                  <a:cubicBezTo>
                    <a:pt x="1949" y="61"/>
                    <a:pt x="1949" y="61"/>
                    <a:pt x="1949" y="61"/>
                  </a:cubicBezTo>
                  <a:cubicBezTo>
                    <a:pt x="1949" y="42"/>
                    <a:pt x="1949" y="42"/>
                    <a:pt x="1949" y="42"/>
                  </a:cubicBezTo>
                  <a:cubicBezTo>
                    <a:pt x="1941" y="40"/>
                    <a:pt x="1933" y="38"/>
                    <a:pt x="1924" y="38"/>
                  </a:cubicBezTo>
                  <a:cubicBezTo>
                    <a:pt x="1905" y="38"/>
                    <a:pt x="1896" y="46"/>
                    <a:pt x="1896" y="60"/>
                  </a:cubicBezTo>
                  <a:cubicBezTo>
                    <a:pt x="1896" y="79"/>
                    <a:pt x="1914" y="81"/>
                    <a:pt x="1928" y="86"/>
                  </a:cubicBezTo>
                  <a:cubicBezTo>
                    <a:pt x="1933" y="87"/>
                    <a:pt x="1936" y="89"/>
                    <a:pt x="1936" y="95"/>
                  </a:cubicBezTo>
                  <a:cubicBezTo>
                    <a:pt x="1936" y="104"/>
                    <a:pt x="1929" y="107"/>
                    <a:pt x="1920" y="107"/>
                  </a:cubicBezTo>
                  <a:cubicBezTo>
                    <a:pt x="1911" y="107"/>
                    <a:pt x="1905" y="105"/>
                    <a:pt x="1905" y="105"/>
                  </a:cubicBezTo>
                  <a:cubicBezTo>
                    <a:pt x="1903" y="92"/>
                    <a:pt x="1903" y="92"/>
                    <a:pt x="1903" y="92"/>
                  </a:cubicBezTo>
                  <a:cubicBezTo>
                    <a:pt x="1896" y="92"/>
                    <a:pt x="1896" y="92"/>
                    <a:pt x="1896" y="92"/>
                  </a:cubicBezTo>
                  <a:cubicBezTo>
                    <a:pt x="1896" y="112"/>
                    <a:pt x="1896" y="112"/>
                    <a:pt x="1896" y="112"/>
                  </a:cubicBezTo>
                  <a:cubicBezTo>
                    <a:pt x="1896" y="112"/>
                    <a:pt x="1908" y="117"/>
                    <a:pt x="1922" y="117"/>
                  </a:cubicBezTo>
                  <a:cubicBezTo>
                    <a:pt x="1942" y="117"/>
                    <a:pt x="1953" y="109"/>
                    <a:pt x="1953" y="94"/>
                  </a:cubicBezTo>
                  <a:close/>
                  <a:moveTo>
                    <a:pt x="1847" y="109"/>
                  </a:moveTo>
                  <a:cubicBezTo>
                    <a:pt x="1836" y="107"/>
                    <a:pt x="1836" y="107"/>
                    <a:pt x="1836" y="107"/>
                  </a:cubicBezTo>
                  <a:cubicBezTo>
                    <a:pt x="1836" y="81"/>
                    <a:pt x="1836" y="81"/>
                    <a:pt x="1836" y="81"/>
                  </a:cubicBezTo>
                  <a:cubicBezTo>
                    <a:pt x="1838" y="81"/>
                    <a:pt x="1838" y="81"/>
                    <a:pt x="1838" y="81"/>
                  </a:cubicBezTo>
                  <a:cubicBezTo>
                    <a:pt x="1848" y="81"/>
                    <a:pt x="1851" y="86"/>
                    <a:pt x="1855" y="98"/>
                  </a:cubicBezTo>
                  <a:cubicBezTo>
                    <a:pt x="1863" y="116"/>
                    <a:pt x="1863" y="116"/>
                    <a:pt x="1863" y="116"/>
                  </a:cubicBezTo>
                  <a:cubicBezTo>
                    <a:pt x="1887" y="116"/>
                    <a:pt x="1887" y="116"/>
                    <a:pt x="1887" y="116"/>
                  </a:cubicBezTo>
                  <a:cubicBezTo>
                    <a:pt x="1887" y="109"/>
                    <a:pt x="1887" y="109"/>
                    <a:pt x="1887" y="109"/>
                  </a:cubicBezTo>
                  <a:cubicBezTo>
                    <a:pt x="1876" y="107"/>
                    <a:pt x="1876" y="107"/>
                    <a:pt x="1876" y="107"/>
                  </a:cubicBezTo>
                  <a:cubicBezTo>
                    <a:pt x="1873" y="99"/>
                    <a:pt x="1868" y="84"/>
                    <a:pt x="1861" y="79"/>
                  </a:cubicBezTo>
                  <a:cubicBezTo>
                    <a:pt x="1869" y="76"/>
                    <a:pt x="1875" y="68"/>
                    <a:pt x="1875" y="59"/>
                  </a:cubicBezTo>
                  <a:cubicBezTo>
                    <a:pt x="1875" y="54"/>
                    <a:pt x="1873" y="49"/>
                    <a:pt x="1869" y="45"/>
                  </a:cubicBezTo>
                  <a:cubicBezTo>
                    <a:pt x="1863" y="40"/>
                    <a:pt x="1854" y="39"/>
                    <a:pt x="1846" y="39"/>
                  </a:cubicBezTo>
                  <a:cubicBezTo>
                    <a:pt x="1807" y="39"/>
                    <a:pt x="1807" y="39"/>
                    <a:pt x="1807" y="39"/>
                  </a:cubicBezTo>
                  <a:cubicBezTo>
                    <a:pt x="1807" y="46"/>
                    <a:pt x="1807" y="46"/>
                    <a:pt x="1807" y="46"/>
                  </a:cubicBezTo>
                  <a:cubicBezTo>
                    <a:pt x="1819" y="48"/>
                    <a:pt x="1819" y="48"/>
                    <a:pt x="1819" y="48"/>
                  </a:cubicBezTo>
                  <a:cubicBezTo>
                    <a:pt x="1819" y="107"/>
                    <a:pt x="1819" y="107"/>
                    <a:pt x="1819" y="107"/>
                  </a:cubicBezTo>
                  <a:cubicBezTo>
                    <a:pt x="1807" y="109"/>
                    <a:pt x="1807" y="109"/>
                    <a:pt x="1807" y="109"/>
                  </a:cubicBezTo>
                  <a:cubicBezTo>
                    <a:pt x="1807" y="116"/>
                    <a:pt x="1807" y="116"/>
                    <a:pt x="1807" y="116"/>
                  </a:cubicBezTo>
                  <a:cubicBezTo>
                    <a:pt x="1847" y="116"/>
                    <a:pt x="1847" y="116"/>
                    <a:pt x="1847" y="116"/>
                  </a:cubicBezTo>
                  <a:lnTo>
                    <a:pt x="1847" y="109"/>
                  </a:lnTo>
                  <a:close/>
                  <a:moveTo>
                    <a:pt x="1836" y="48"/>
                  </a:moveTo>
                  <a:cubicBezTo>
                    <a:pt x="1841" y="48"/>
                    <a:pt x="1841" y="48"/>
                    <a:pt x="1841" y="48"/>
                  </a:cubicBezTo>
                  <a:cubicBezTo>
                    <a:pt x="1845" y="48"/>
                    <a:pt x="1852" y="48"/>
                    <a:pt x="1854" y="51"/>
                  </a:cubicBezTo>
                  <a:cubicBezTo>
                    <a:pt x="1857" y="53"/>
                    <a:pt x="1858" y="57"/>
                    <a:pt x="1858" y="60"/>
                  </a:cubicBezTo>
                  <a:cubicBezTo>
                    <a:pt x="1858" y="63"/>
                    <a:pt x="1857" y="66"/>
                    <a:pt x="1855" y="69"/>
                  </a:cubicBezTo>
                  <a:cubicBezTo>
                    <a:pt x="1851" y="73"/>
                    <a:pt x="1844" y="73"/>
                    <a:pt x="1839" y="73"/>
                  </a:cubicBezTo>
                  <a:cubicBezTo>
                    <a:pt x="1836" y="73"/>
                    <a:pt x="1836" y="73"/>
                    <a:pt x="1836" y="73"/>
                  </a:cubicBezTo>
                  <a:lnTo>
                    <a:pt x="1836" y="48"/>
                  </a:lnTo>
                  <a:close/>
                  <a:moveTo>
                    <a:pt x="1796" y="95"/>
                  </a:moveTo>
                  <a:cubicBezTo>
                    <a:pt x="1788" y="95"/>
                    <a:pt x="1788" y="95"/>
                    <a:pt x="1788" y="95"/>
                  </a:cubicBezTo>
                  <a:cubicBezTo>
                    <a:pt x="1787" y="106"/>
                    <a:pt x="1787" y="106"/>
                    <a:pt x="1787" y="106"/>
                  </a:cubicBezTo>
                  <a:cubicBezTo>
                    <a:pt x="1759" y="106"/>
                    <a:pt x="1759" y="106"/>
                    <a:pt x="1759" y="106"/>
                  </a:cubicBezTo>
                  <a:cubicBezTo>
                    <a:pt x="1759" y="80"/>
                    <a:pt x="1759" y="80"/>
                    <a:pt x="1759" y="80"/>
                  </a:cubicBezTo>
                  <a:cubicBezTo>
                    <a:pt x="1776" y="80"/>
                    <a:pt x="1776" y="80"/>
                    <a:pt x="1776" y="80"/>
                  </a:cubicBezTo>
                  <a:cubicBezTo>
                    <a:pt x="1778" y="90"/>
                    <a:pt x="1778" y="90"/>
                    <a:pt x="1778" y="90"/>
                  </a:cubicBezTo>
                  <a:cubicBezTo>
                    <a:pt x="1784" y="90"/>
                    <a:pt x="1784" y="90"/>
                    <a:pt x="1784" y="90"/>
                  </a:cubicBezTo>
                  <a:cubicBezTo>
                    <a:pt x="1784" y="61"/>
                    <a:pt x="1784" y="61"/>
                    <a:pt x="1784" y="61"/>
                  </a:cubicBezTo>
                  <a:cubicBezTo>
                    <a:pt x="1778" y="61"/>
                    <a:pt x="1778" y="61"/>
                    <a:pt x="1778" y="61"/>
                  </a:cubicBezTo>
                  <a:cubicBezTo>
                    <a:pt x="1776" y="71"/>
                    <a:pt x="1776" y="71"/>
                    <a:pt x="1776" y="71"/>
                  </a:cubicBezTo>
                  <a:cubicBezTo>
                    <a:pt x="1759" y="71"/>
                    <a:pt x="1759" y="71"/>
                    <a:pt x="1759" y="71"/>
                  </a:cubicBezTo>
                  <a:cubicBezTo>
                    <a:pt x="1759" y="49"/>
                    <a:pt x="1759" y="49"/>
                    <a:pt x="1759" y="49"/>
                  </a:cubicBezTo>
                  <a:cubicBezTo>
                    <a:pt x="1787" y="49"/>
                    <a:pt x="1787" y="49"/>
                    <a:pt x="1787" y="49"/>
                  </a:cubicBezTo>
                  <a:cubicBezTo>
                    <a:pt x="1788" y="59"/>
                    <a:pt x="1788" y="59"/>
                    <a:pt x="1788" y="59"/>
                  </a:cubicBezTo>
                  <a:cubicBezTo>
                    <a:pt x="1796" y="59"/>
                    <a:pt x="1796" y="59"/>
                    <a:pt x="1796" y="59"/>
                  </a:cubicBezTo>
                  <a:cubicBezTo>
                    <a:pt x="1796" y="39"/>
                    <a:pt x="1796" y="39"/>
                    <a:pt x="1796" y="39"/>
                  </a:cubicBezTo>
                  <a:cubicBezTo>
                    <a:pt x="1730" y="39"/>
                    <a:pt x="1730" y="39"/>
                    <a:pt x="1730" y="39"/>
                  </a:cubicBezTo>
                  <a:cubicBezTo>
                    <a:pt x="1730" y="46"/>
                    <a:pt x="1730" y="46"/>
                    <a:pt x="1730" y="46"/>
                  </a:cubicBezTo>
                  <a:cubicBezTo>
                    <a:pt x="1741" y="48"/>
                    <a:pt x="1741" y="48"/>
                    <a:pt x="1741" y="48"/>
                  </a:cubicBezTo>
                  <a:cubicBezTo>
                    <a:pt x="1741" y="107"/>
                    <a:pt x="1741" y="107"/>
                    <a:pt x="1741" y="107"/>
                  </a:cubicBezTo>
                  <a:cubicBezTo>
                    <a:pt x="1730" y="109"/>
                    <a:pt x="1730" y="109"/>
                    <a:pt x="1730" y="109"/>
                  </a:cubicBezTo>
                  <a:cubicBezTo>
                    <a:pt x="1730" y="116"/>
                    <a:pt x="1730" y="116"/>
                    <a:pt x="1730" y="116"/>
                  </a:cubicBezTo>
                  <a:cubicBezTo>
                    <a:pt x="1796" y="116"/>
                    <a:pt x="1796" y="116"/>
                    <a:pt x="1796" y="116"/>
                  </a:cubicBezTo>
                  <a:lnTo>
                    <a:pt x="1796" y="95"/>
                  </a:lnTo>
                  <a:close/>
                  <a:moveTo>
                    <a:pt x="1342" y="95"/>
                  </a:moveTo>
                  <a:cubicBezTo>
                    <a:pt x="1335" y="95"/>
                    <a:pt x="1335" y="95"/>
                    <a:pt x="1335" y="95"/>
                  </a:cubicBezTo>
                  <a:cubicBezTo>
                    <a:pt x="1333" y="106"/>
                    <a:pt x="1333" y="106"/>
                    <a:pt x="1333" y="106"/>
                  </a:cubicBezTo>
                  <a:cubicBezTo>
                    <a:pt x="1305" y="106"/>
                    <a:pt x="1305" y="106"/>
                    <a:pt x="1305" y="106"/>
                  </a:cubicBezTo>
                  <a:cubicBezTo>
                    <a:pt x="1305" y="80"/>
                    <a:pt x="1305" y="80"/>
                    <a:pt x="1305" y="80"/>
                  </a:cubicBezTo>
                  <a:cubicBezTo>
                    <a:pt x="1323" y="80"/>
                    <a:pt x="1323" y="80"/>
                    <a:pt x="1323" y="80"/>
                  </a:cubicBezTo>
                  <a:cubicBezTo>
                    <a:pt x="1325" y="90"/>
                    <a:pt x="1325" y="90"/>
                    <a:pt x="1325" y="90"/>
                  </a:cubicBezTo>
                  <a:cubicBezTo>
                    <a:pt x="1331" y="90"/>
                    <a:pt x="1331" y="90"/>
                    <a:pt x="1331" y="90"/>
                  </a:cubicBezTo>
                  <a:cubicBezTo>
                    <a:pt x="1331" y="61"/>
                    <a:pt x="1331" y="61"/>
                    <a:pt x="1331" y="61"/>
                  </a:cubicBezTo>
                  <a:cubicBezTo>
                    <a:pt x="1325" y="61"/>
                    <a:pt x="1325" y="61"/>
                    <a:pt x="1325" y="61"/>
                  </a:cubicBezTo>
                  <a:cubicBezTo>
                    <a:pt x="1323" y="71"/>
                    <a:pt x="1323" y="71"/>
                    <a:pt x="1323" y="71"/>
                  </a:cubicBezTo>
                  <a:cubicBezTo>
                    <a:pt x="1305" y="71"/>
                    <a:pt x="1305" y="71"/>
                    <a:pt x="1305" y="71"/>
                  </a:cubicBezTo>
                  <a:cubicBezTo>
                    <a:pt x="1305" y="49"/>
                    <a:pt x="1305" y="49"/>
                    <a:pt x="1305" y="49"/>
                  </a:cubicBezTo>
                  <a:cubicBezTo>
                    <a:pt x="1333" y="49"/>
                    <a:pt x="1333" y="49"/>
                    <a:pt x="1333" y="49"/>
                  </a:cubicBezTo>
                  <a:cubicBezTo>
                    <a:pt x="1335" y="59"/>
                    <a:pt x="1335" y="59"/>
                    <a:pt x="1335" y="59"/>
                  </a:cubicBezTo>
                  <a:cubicBezTo>
                    <a:pt x="1342" y="59"/>
                    <a:pt x="1342" y="59"/>
                    <a:pt x="1342" y="59"/>
                  </a:cubicBezTo>
                  <a:cubicBezTo>
                    <a:pt x="1342" y="39"/>
                    <a:pt x="1342" y="39"/>
                    <a:pt x="1342" y="39"/>
                  </a:cubicBezTo>
                  <a:cubicBezTo>
                    <a:pt x="1277" y="39"/>
                    <a:pt x="1277" y="39"/>
                    <a:pt x="1277" y="39"/>
                  </a:cubicBezTo>
                  <a:cubicBezTo>
                    <a:pt x="1277" y="46"/>
                    <a:pt x="1277" y="46"/>
                    <a:pt x="1277" y="46"/>
                  </a:cubicBezTo>
                  <a:cubicBezTo>
                    <a:pt x="1288" y="48"/>
                    <a:pt x="1288" y="48"/>
                    <a:pt x="1288" y="48"/>
                  </a:cubicBezTo>
                  <a:cubicBezTo>
                    <a:pt x="1288" y="107"/>
                    <a:pt x="1288" y="107"/>
                    <a:pt x="1288" y="107"/>
                  </a:cubicBezTo>
                  <a:cubicBezTo>
                    <a:pt x="1277" y="109"/>
                    <a:pt x="1277" y="109"/>
                    <a:pt x="1277" y="109"/>
                  </a:cubicBezTo>
                  <a:cubicBezTo>
                    <a:pt x="1277" y="116"/>
                    <a:pt x="1277" y="116"/>
                    <a:pt x="1277" y="116"/>
                  </a:cubicBezTo>
                  <a:cubicBezTo>
                    <a:pt x="1342" y="116"/>
                    <a:pt x="1342" y="116"/>
                    <a:pt x="1342" y="116"/>
                  </a:cubicBezTo>
                  <a:lnTo>
                    <a:pt x="1342" y="95"/>
                  </a:lnTo>
                  <a:close/>
                  <a:moveTo>
                    <a:pt x="566" y="95"/>
                  </a:moveTo>
                  <a:cubicBezTo>
                    <a:pt x="559" y="95"/>
                    <a:pt x="559" y="95"/>
                    <a:pt x="559" y="95"/>
                  </a:cubicBezTo>
                  <a:cubicBezTo>
                    <a:pt x="557" y="106"/>
                    <a:pt x="557" y="106"/>
                    <a:pt x="557" y="106"/>
                  </a:cubicBezTo>
                  <a:cubicBezTo>
                    <a:pt x="529" y="106"/>
                    <a:pt x="529" y="106"/>
                    <a:pt x="529" y="106"/>
                  </a:cubicBezTo>
                  <a:cubicBezTo>
                    <a:pt x="529" y="80"/>
                    <a:pt x="529" y="80"/>
                    <a:pt x="529" y="80"/>
                  </a:cubicBezTo>
                  <a:cubicBezTo>
                    <a:pt x="546" y="80"/>
                    <a:pt x="546" y="80"/>
                    <a:pt x="546" y="80"/>
                  </a:cubicBezTo>
                  <a:cubicBezTo>
                    <a:pt x="548" y="90"/>
                    <a:pt x="548" y="90"/>
                    <a:pt x="548" y="90"/>
                  </a:cubicBezTo>
                  <a:cubicBezTo>
                    <a:pt x="555" y="90"/>
                    <a:pt x="555" y="90"/>
                    <a:pt x="555" y="90"/>
                  </a:cubicBezTo>
                  <a:cubicBezTo>
                    <a:pt x="555" y="61"/>
                    <a:pt x="555" y="61"/>
                    <a:pt x="555" y="61"/>
                  </a:cubicBezTo>
                  <a:cubicBezTo>
                    <a:pt x="548" y="61"/>
                    <a:pt x="548" y="61"/>
                    <a:pt x="548" y="61"/>
                  </a:cubicBezTo>
                  <a:cubicBezTo>
                    <a:pt x="546" y="71"/>
                    <a:pt x="546" y="71"/>
                    <a:pt x="546" y="71"/>
                  </a:cubicBezTo>
                  <a:cubicBezTo>
                    <a:pt x="529" y="71"/>
                    <a:pt x="529" y="71"/>
                    <a:pt x="529" y="71"/>
                  </a:cubicBezTo>
                  <a:cubicBezTo>
                    <a:pt x="529" y="49"/>
                    <a:pt x="529" y="49"/>
                    <a:pt x="529" y="49"/>
                  </a:cubicBezTo>
                  <a:cubicBezTo>
                    <a:pt x="557" y="49"/>
                    <a:pt x="557" y="49"/>
                    <a:pt x="557" y="49"/>
                  </a:cubicBezTo>
                  <a:cubicBezTo>
                    <a:pt x="559" y="59"/>
                    <a:pt x="559" y="59"/>
                    <a:pt x="559" y="59"/>
                  </a:cubicBezTo>
                  <a:cubicBezTo>
                    <a:pt x="566" y="59"/>
                    <a:pt x="566" y="59"/>
                    <a:pt x="566" y="59"/>
                  </a:cubicBezTo>
                  <a:cubicBezTo>
                    <a:pt x="566" y="39"/>
                    <a:pt x="566" y="39"/>
                    <a:pt x="566" y="39"/>
                  </a:cubicBezTo>
                  <a:cubicBezTo>
                    <a:pt x="500" y="39"/>
                    <a:pt x="500" y="39"/>
                    <a:pt x="500" y="39"/>
                  </a:cubicBezTo>
                  <a:cubicBezTo>
                    <a:pt x="500" y="46"/>
                    <a:pt x="500" y="46"/>
                    <a:pt x="500" y="46"/>
                  </a:cubicBezTo>
                  <a:cubicBezTo>
                    <a:pt x="511" y="48"/>
                    <a:pt x="511" y="48"/>
                    <a:pt x="511" y="48"/>
                  </a:cubicBezTo>
                  <a:cubicBezTo>
                    <a:pt x="511" y="107"/>
                    <a:pt x="511" y="107"/>
                    <a:pt x="511" y="107"/>
                  </a:cubicBezTo>
                  <a:cubicBezTo>
                    <a:pt x="500" y="109"/>
                    <a:pt x="500" y="109"/>
                    <a:pt x="500" y="109"/>
                  </a:cubicBezTo>
                  <a:cubicBezTo>
                    <a:pt x="500" y="116"/>
                    <a:pt x="500" y="116"/>
                    <a:pt x="500" y="116"/>
                  </a:cubicBezTo>
                  <a:cubicBezTo>
                    <a:pt x="566" y="116"/>
                    <a:pt x="566" y="116"/>
                    <a:pt x="566" y="116"/>
                  </a:cubicBezTo>
                  <a:lnTo>
                    <a:pt x="566" y="95"/>
                  </a:lnTo>
                  <a:close/>
                  <a:moveTo>
                    <a:pt x="659" y="117"/>
                  </a:moveTo>
                  <a:cubicBezTo>
                    <a:pt x="689" y="117"/>
                    <a:pt x="702" y="100"/>
                    <a:pt x="702" y="67"/>
                  </a:cubicBezTo>
                  <a:cubicBezTo>
                    <a:pt x="702" y="34"/>
                    <a:pt x="689" y="16"/>
                    <a:pt x="659" y="16"/>
                  </a:cubicBezTo>
                  <a:cubicBezTo>
                    <a:pt x="629" y="16"/>
                    <a:pt x="615" y="34"/>
                    <a:pt x="615" y="67"/>
                  </a:cubicBezTo>
                  <a:cubicBezTo>
                    <a:pt x="615" y="99"/>
                    <a:pt x="628" y="117"/>
                    <a:pt x="659" y="117"/>
                  </a:cubicBezTo>
                  <a:close/>
                  <a:moveTo>
                    <a:pt x="659" y="27"/>
                  </a:moveTo>
                  <a:cubicBezTo>
                    <a:pt x="675" y="27"/>
                    <a:pt x="683" y="40"/>
                    <a:pt x="683" y="67"/>
                  </a:cubicBezTo>
                  <a:cubicBezTo>
                    <a:pt x="683" y="94"/>
                    <a:pt x="675" y="107"/>
                    <a:pt x="659" y="107"/>
                  </a:cubicBezTo>
                  <a:cubicBezTo>
                    <a:pt x="642" y="107"/>
                    <a:pt x="634" y="94"/>
                    <a:pt x="634" y="67"/>
                  </a:cubicBezTo>
                  <a:cubicBezTo>
                    <a:pt x="634" y="40"/>
                    <a:pt x="643" y="27"/>
                    <a:pt x="659" y="27"/>
                  </a:cubicBezTo>
                  <a:close/>
                  <a:moveTo>
                    <a:pt x="327" y="28"/>
                  </a:moveTo>
                  <a:cubicBezTo>
                    <a:pt x="349" y="28"/>
                    <a:pt x="349" y="28"/>
                    <a:pt x="349" y="28"/>
                  </a:cubicBezTo>
                  <a:cubicBezTo>
                    <a:pt x="349" y="106"/>
                    <a:pt x="349" y="106"/>
                    <a:pt x="349" y="106"/>
                  </a:cubicBezTo>
                  <a:cubicBezTo>
                    <a:pt x="337" y="108"/>
                    <a:pt x="337" y="108"/>
                    <a:pt x="337" y="108"/>
                  </a:cubicBezTo>
                  <a:cubicBezTo>
                    <a:pt x="337" y="116"/>
                    <a:pt x="337" y="116"/>
                    <a:pt x="337" y="116"/>
                  </a:cubicBezTo>
                  <a:cubicBezTo>
                    <a:pt x="379" y="116"/>
                    <a:pt x="379" y="116"/>
                    <a:pt x="379" y="116"/>
                  </a:cubicBezTo>
                  <a:cubicBezTo>
                    <a:pt x="379" y="108"/>
                    <a:pt x="379" y="108"/>
                    <a:pt x="379" y="108"/>
                  </a:cubicBezTo>
                  <a:cubicBezTo>
                    <a:pt x="367" y="106"/>
                    <a:pt x="367" y="106"/>
                    <a:pt x="367" y="106"/>
                  </a:cubicBezTo>
                  <a:cubicBezTo>
                    <a:pt x="367" y="28"/>
                    <a:pt x="367" y="28"/>
                    <a:pt x="367" y="28"/>
                  </a:cubicBezTo>
                  <a:cubicBezTo>
                    <a:pt x="390" y="28"/>
                    <a:pt x="390" y="28"/>
                    <a:pt x="390" y="28"/>
                  </a:cubicBezTo>
                  <a:cubicBezTo>
                    <a:pt x="391" y="40"/>
                    <a:pt x="391" y="40"/>
                    <a:pt x="391" y="40"/>
                  </a:cubicBezTo>
                  <a:cubicBezTo>
                    <a:pt x="399" y="40"/>
                    <a:pt x="399" y="40"/>
                    <a:pt x="399" y="40"/>
                  </a:cubicBezTo>
                  <a:cubicBezTo>
                    <a:pt x="399" y="18"/>
                    <a:pt x="399" y="18"/>
                    <a:pt x="399" y="18"/>
                  </a:cubicBezTo>
                  <a:cubicBezTo>
                    <a:pt x="317" y="18"/>
                    <a:pt x="317" y="18"/>
                    <a:pt x="317" y="18"/>
                  </a:cubicBezTo>
                  <a:cubicBezTo>
                    <a:pt x="317" y="40"/>
                    <a:pt x="317" y="40"/>
                    <a:pt x="317" y="40"/>
                  </a:cubicBezTo>
                  <a:cubicBezTo>
                    <a:pt x="325" y="40"/>
                    <a:pt x="325" y="40"/>
                    <a:pt x="325" y="40"/>
                  </a:cubicBezTo>
                  <a:lnTo>
                    <a:pt x="327" y="28"/>
                  </a:lnTo>
                  <a:close/>
                  <a:moveTo>
                    <a:pt x="750" y="109"/>
                  </a:moveTo>
                  <a:cubicBezTo>
                    <a:pt x="739" y="107"/>
                    <a:pt x="739" y="107"/>
                    <a:pt x="739" y="107"/>
                  </a:cubicBezTo>
                  <a:cubicBezTo>
                    <a:pt x="739" y="80"/>
                    <a:pt x="739" y="80"/>
                    <a:pt x="739" y="80"/>
                  </a:cubicBezTo>
                  <a:cubicBezTo>
                    <a:pt x="768" y="80"/>
                    <a:pt x="768" y="80"/>
                    <a:pt x="768" y="80"/>
                  </a:cubicBezTo>
                  <a:cubicBezTo>
                    <a:pt x="768" y="107"/>
                    <a:pt x="768" y="107"/>
                    <a:pt x="768" y="107"/>
                  </a:cubicBezTo>
                  <a:cubicBezTo>
                    <a:pt x="757" y="109"/>
                    <a:pt x="757" y="109"/>
                    <a:pt x="757" y="109"/>
                  </a:cubicBezTo>
                  <a:cubicBezTo>
                    <a:pt x="757" y="116"/>
                    <a:pt x="757" y="116"/>
                    <a:pt x="757" y="116"/>
                  </a:cubicBezTo>
                  <a:cubicBezTo>
                    <a:pt x="797" y="116"/>
                    <a:pt x="797" y="116"/>
                    <a:pt x="797" y="116"/>
                  </a:cubicBezTo>
                  <a:cubicBezTo>
                    <a:pt x="797" y="109"/>
                    <a:pt x="797" y="109"/>
                    <a:pt x="797" y="109"/>
                  </a:cubicBezTo>
                  <a:cubicBezTo>
                    <a:pt x="786" y="107"/>
                    <a:pt x="786" y="107"/>
                    <a:pt x="786" y="107"/>
                  </a:cubicBezTo>
                  <a:cubicBezTo>
                    <a:pt x="786" y="48"/>
                    <a:pt x="786" y="48"/>
                    <a:pt x="786" y="48"/>
                  </a:cubicBezTo>
                  <a:cubicBezTo>
                    <a:pt x="797" y="46"/>
                    <a:pt x="797" y="46"/>
                    <a:pt x="797" y="46"/>
                  </a:cubicBezTo>
                  <a:cubicBezTo>
                    <a:pt x="797" y="39"/>
                    <a:pt x="797" y="39"/>
                    <a:pt x="797" y="39"/>
                  </a:cubicBezTo>
                  <a:cubicBezTo>
                    <a:pt x="757" y="39"/>
                    <a:pt x="757" y="39"/>
                    <a:pt x="757" y="39"/>
                  </a:cubicBezTo>
                  <a:cubicBezTo>
                    <a:pt x="757" y="46"/>
                    <a:pt x="757" y="46"/>
                    <a:pt x="757" y="46"/>
                  </a:cubicBezTo>
                  <a:cubicBezTo>
                    <a:pt x="768" y="48"/>
                    <a:pt x="768" y="48"/>
                    <a:pt x="768" y="48"/>
                  </a:cubicBezTo>
                  <a:cubicBezTo>
                    <a:pt x="768" y="71"/>
                    <a:pt x="768" y="71"/>
                    <a:pt x="768" y="71"/>
                  </a:cubicBezTo>
                  <a:cubicBezTo>
                    <a:pt x="739" y="71"/>
                    <a:pt x="739" y="71"/>
                    <a:pt x="739" y="71"/>
                  </a:cubicBezTo>
                  <a:cubicBezTo>
                    <a:pt x="739" y="48"/>
                    <a:pt x="739" y="48"/>
                    <a:pt x="739" y="48"/>
                  </a:cubicBezTo>
                  <a:cubicBezTo>
                    <a:pt x="750" y="46"/>
                    <a:pt x="750" y="46"/>
                    <a:pt x="750" y="46"/>
                  </a:cubicBezTo>
                  <a:cubicBezTo>
                    <a:pt x="750" y="39"/>
                    <a:pt x="750" y="39"/>
                    <a:pt x="750" y="39"/>
                  </a:cubicBezTo>
                  <a:cubicBezTo>
                    <a:pt x="710" y="39"/>
                    <a:pt x="710" y="39"/>
                    <a:pt x="710" y="39"/>
                  </a:cubicBezTo>
                  <a:cubicBezTo>
                    <a:pt x="710" y="46"/>
                    <a:pt x="710" y="46"/>
                    <a:pt x="710" y="46"/>
                  </a:cubicBezTo>
                  <a:cubicBezTo>
                    <a:pt x="722" y="48"/>
                    <a:pt x="722" y="48"/>
                    <a:pt x="722" y="48"/>
                  </a:cubicBezTo>
                  <a:cubicBezTo>
                    <a:pt x="722" y="107"/>
                    <a:pt x="722" y="107"/>
                    <a:pt x="722" y="107"/>
                  </a:cubicBezTo>
                  <a:cubicBezTo>
                    <a:pt x="710" y="109"/>
                    <a:pt x="710" y="109"/>
                    <a:pt x="710" y="109"/>
                  </a:cubicBezTo>
                  <a:cubicBezTo>
                    <a:pt x="710" y="116"/>
                    <a:pt x="710" y="116"/>
                    <a:pt x="710" y="116"/>
                  </a:cubicBezTo>
                  <a:cubicBezTo>
                    <a:pt x="750" y="116"/>
                    <a:pt x="750" y="116"/>
                    <a:pt x="750" y="116"/>
                  </a:cubicBezTo>
                  <a:lnTo>
                    <a:pt x="750" y="109"/>
                  </a:lnTo>
                  <a:close/>
                  <a:moveTo>
                    <a:pt x="445" y="109"/>
                  </a:moveTo>
                  <a:cubicBezTo>
                    <a:pt x="434" y="107"/>
                    <a:pt x="434" y="107"/>
                    <a:pt x="434" y="107"/>
                  </a:cubicBezTo>
                  <a:cubicBezTo>
                    <a:pt x="434" y="80"/>
                    <a:pt x="434" y="80"/>
                    <a:pt x="434" y="80"/>
                  </a:cubicBezTo>
                  <a:cubicBezTo>
                    <a:pt x="463" y="80"/>
                    <a:pt x="463" y="80"/>
                    <a:pt x="463" y="80"/>
                  </a:cubicBezTo>
                  <a:cubicBezTo>
                    <a:pt x="463" y="107"/>
                    <a:pt x="463" y="107"/>
                    <a:pt x="463" y="107"/>
                  </a:cubicBezTo>
                  <a:cubicBezTo>
                    <a:pt x="452" y="109"/>
                    <a:pt x="452" y="109"/>
                    <a:pt x="452" y="109"/>
                  </a:cubicBezTo>
                  <a:cubicBezTo>
                    <a:pt x="452" y="116"/>
                    <a:pt x="452" y="116"/>
                    <a:pt x="452" y="116"/>
                  </a:cubicBezTo>
                  <a:cubicBezTo>
                    <a:pt x="492" y="116"/>
                    <a:pt x="492" y="116"/>
                    <a:pt x="492" y="116"/>
                  </a:cubicBezTo>
                  <a:cubicBezTo>
                    <a:pt x="492" y="109"/>
                    <a:pt x="492" y="109"/>
                    <a:pt x="492" y="109"/>
                  </a:cubicBezTo>
                  <a:cubicBezTo>
                    <a:pt x="480" y="107"/>
                    <a:pt x="480" y="107"/>
                    <a:pt x="480" y="107"/>
                  </a:cubicBezTo>
                  <a:cubicBezTo>
                    <a:pt x="480" y="48"/>
                    <a:pt x="480" y="48"/>
                    <a:pt x="480" y="48"/>
                  </a:cubicBezTo>
                  <a:cubicBezTo>
                    <a:pt x="492" y="46"/>
                    <a:pt x="492" y="46"/>
                    <a:pt x="492" y="46"/>
                  </a:cubicBezTo>
                  <a:cubicBezTo>
                    <a:pt x="492" y="39"/>
                    <a:pt x="492" y="39"/>
                    <a:pt x="492" y="39"/>
                  </a:cubicBezTo>
                  <a:cubicBezTo>
                    <a:pt x="452" y="39"/>
                    <a:pt x="452" y="39"/>
                    <a:pt x="452" y="39"/>
                  </a:cubicBezTo>
                  <a:cubicBezTo>
                    <a:pt x="452" y="46"/>
                    <a:pt x="452" y="46"/>
                    <a:pt x="452" y="46"/>
                  </a:cubicBezTo>
                  <a:cubicBezTo>
                    <a:pt x="463" y="48"/>
                    <a:pt x="463" y="48"/>
                    <a:pt x="463" y="48"/>
                  </a:cubicBezTo>
                  <a:cubicBezTo>
                    <a:pt x="463" y="71"/>
                    <a:pt x="463" y="71"/>
                    <a:pt x="463" y="71"/>
                  </a:cubicBezTo>
                  <a:cubicBezTo>
                    <a:pt x="434" y="71"/>
                    <a:pt x="434" y="71"/>
                    <a:pt x="434" y="71"/>
                  </a:cubicBezTo>
                  <a:cubicBezTo>
                    <a:pt x="434" y="48"/>
                    <a:pt x="434" y="48"/>
                    <a:pt x="434" y="48"/>
                  </a:cubicBezTo>
                  <a:cubicBezTo>
                    <a:pt x="445" y="46"/>
                    <a:pt x="445" y="46"/>
                    <a:pt x="445" y="46"/>
                  </a:cubicBezTo>
                  <a:cubicBezTo>
                    <a:pt x="445" y="39"/>
                    <a:pt x="445" y="39"/>
                    <a:pt x="445" y="39"/>
                  </a:cubicBezTo>
                  <a:cubicBezTo>
                    <a:pt x="405" y="39"/>
                    <a:pt x="405" y="39"/>
                    <a:pt x="405" y="39"/>
                  </a:cubicBezTo>
                  <a:cubicBezTo>
                    <a:pt x="405" y="46"/>
                    <a:pt x="405" y="46"/>
                    <a:pt x="405" y="46"/>
                  </a:cubicBezTo>
                  <a:cubicBezTo>
                    <a:pt x="416" y="48"/>
                    <a:pt x="416" y="48"/>
                    <a:pt x="416" y="48"/>
                  </a:cubicBezTo>
                  <a:cubicBezTo>
                    <a:pt x="416" y="107"/>
                    <a:pt x="416" y="107"/>
                    <a:pt x="416" y="107"/>
                  </a:cubicBezTo>
                  <a:cubicBezTo>
                    <a:pt x="405" y="109"/>
                    <a:pt x="405" y="109"/>
                    <a:pt x="405" y="109"/>
                  </a:cubicBezTo>
                  <a:cubicBezTo>
                    <a:pt x="405" y="116"/>
                    <a:pt x="405" y="116"/>
                    <a:pt x="405" y="116"/>
                  </a:cubicBezTo>
                  <a:cubicBezTo>
                    <a:pt x="445" y="116"/>
                    <a:pt x="445" y="116"/>
                    <a:pt x="445" y="116"/>
                  </a:cubicBezTo>
                  <a:lnTo>
                    <a:pt x="445" y="109"/>
                  </a:lnTo>
                  <a:close/>
                  <a:moveTo>
                    <a:pt x="1209" y="49"/>
                  </a:moveTo>
                  <a:cubicBezTo>
                    <a:pt x="1226" y="49"/>
                    <a:pt x="1226" y="49"/>
                    <a:pt x="1226" y="49"/>
                  </a:cubicBezTo>
                  <a:cubicBezTo>
                    <a:pt x="1226" y="107"/>
                    <a:pt x="1226" y="107"/>
                    <a:pt x="1226" y="107"/>
                  </a:cubicBezTo>
                  <a:cubicBezTo>
                    <a:pt x="1215" y="109"/>
                    <a:pt x="1215" y="109"/>
                    <a:pt x="1215" y="109"/>
                  </a:cubicBezTo>
                  <a:cubicBezTo>
                    <a:pt x="1215" y="116"/>
                    <a:pt x="1215" y="116"/>
                    <a:pt x="1215" y="116"/>
                  </a:cubicBezTo>
                  <a:cubicBezTo>
                    <a:pt x="1255" y="116"/>
                    <a:pt x="1255" y="116"/>
                    <a:pt x="1255" y="116"/>
                  </a:cubicBezTo>
                  <a:cubicBezTo>
                    <a:pt x="1255" y="109"/>
                    <a:pt x="1255" y="109"/>
                    <a:pt x="1255" y="109"/>
                  </a:cubicBezTo>
                  <a:cubicBezTo>
                    <a:pt x="1244" y="107"/>
                    <a:pt x="1244" y="107"/>
                    <a:pt x="1244" y="107"/>
                  </a:cubicBezTo>
                  <a:cubicBezTo>
                    <a:pt x="1244" y="49"/>
                    <a:pt x="1244" y="49"/>
                    <a:pt x="1244" y="49"/>
                  </a:cubicBezTo>
                  <a:cubicBezTo>
                    <a:pt x="1261" y="49"/>
                    <a:pt x="1261" y="49"/>
                    <a:pt x="1261" y="49"/>
                  </a:cubicBezTo>
                  <a:cubicBezTo>
                    <a:pt x="1262" y="60"/>
                    <a:pt x="1262" y="60"/>
                    <a:pt x="1262" y="60"/>
                  </a:cubicBezTo>
                  <a:cubicBezTo>
                    <a:pt x="1270" y="60"/>
                    <a:pt x="1270" y="60"/>
                    <a:pt x="1270" y="60"/>
                  </a:cubicBezTo>
                  <a:cubicBezTo>
                    <a:pt x="1270" y="39"/>
                    <a:pt x="1270" y="39"/>
                    <a:pt x="1270" y="39"/>
                  </a:cubicBezTo>
                  <a:cubicBezTo>
                    <a:pt x="1200" y="39"/>
                    <a:pt x="1200" y="39"/>
                    <a:pt x="1200" y="39"/>
                  </a:cubicBezTo>
                  <a:cubicBezTo>
                    <a:pt x="1200" y="60"/>
                    <a:pt x="1200" y="60"/>
                    <a:pt x="1200" y="60"/>
                  </a:cubicBezTo>
                  <a:cubicBezTo>
                    <a:pt x="1208" y="60"/>
                    <a:pt x="1208" y="60"/>
                    <a:pt x="1208" y="60"/>
                  </a:cubicBezTo>
                  <a:lnTo>
                    <a:pt x="1209" y="49"/>
                  </a:lnTo>
                  <a:close/>
                  <a:moveTo>
                    <a:pt x="1058" y="49"/>
                  </a:moveTo>
                  <a:cubicBezTo>
                    <a:pt x="1075" y="49"/>
                    <a:pt x="1075" y="49"/>
                    <a:pt x="1075" y="49"/>
                  </a:cubicBezTo>
                  <a:cubicBezTo>
                    <a:pt x="1075" y="107"/>
                    <a:pt x="1075" y="107"/>
                    <a:pt x="1075" y="107"/>
                  </a:cubicBezTo>
                  <a:cubicBezTo>
                    <a:pt x="1064" y="109"/>
                    <a:pt x="1064" y="109"/>
                    <a:pt x="1064" y="109"/>
                  </a:cubicBezTo>
                  <a:cubicBezTo>
                    <a:pt x="1064" y="116"/>
                    <a:pt x="1064" y="116"/>
                    <a:pt x="1064" y="116"/>
                  </a:cubicBezTo>
                  <a:cubicBezTo>
                    <a:pt x="1104" y="116"/>
                    <a:pt x="1104" y="116"/>
                    <a:pt x="1104" y="116"/>
                  </a:cubicBezTo>
                  <a:cubicBezTo>
                    <a:pt x="1104" y="109"/>
                    <a:pt x="1104" y="109"/>
                    <a:pt x="1104" y="109"/>
                  </a:cubicBezTo>
                  <a:cubicBezTo>
                    <a:pt x="1093" y="107"/>
                    <a:pt x="1093" y="107"/>
                    <a:pt x="1093" y="107"/>
                  </a:cubicBezTo>
                  <a:cubicBezTo>
                    <a:pt x="1093" y="49"/>
                    <a:pt x="1093" y="49"/>
                    <a:pt x="1093" y="49"/>
                  </a:cubicBezTo>
                  <a:cubicBezTo>
                    <a:pt x="1110" y="49"/>
                    <a:pt x="1110" y="49"/>
                    <a:pt x="1110" y="49"/>
                  </a:cubicBezTo>
                  <a:cubicBezTo>
                    <a:pt x="1111" y="60"/>
                    <a:pt x="1111" y="60"/>
                    <a:pt x="1111" y="60"/>
                  </a:cubicBezTo>
                  <a:cubicBezTo>
                    <a:pt x="1119" y="60"/>
                    <a:pt x="1119" y="60"/>
                    <a:pt x="1119" y="60"/>
                  </a:cubicBezTo>
                  <a:cubicBezTo>
                    <a:pt x="1119" y="39"/>
                    <a:pt x="1119" y="39"/>
                    <a:pt x="1119" y="39"/>
                  </a:cubicBezTo>
                  <a:cubicBezTo>
                    <a:pt x="1049" y="39"/>
                    <a:pt x="1049" y="39"/>
                    <a:pt x="1049" y="39"/>
                  </a:cubicBezTo>
                  <a:cubicBezTo>
                    <a:pt x="1049" y="60"/>
                    <a:pt x="1049" y="60"/>
                    <a:pt x="1049" y="60"/>
                  </a:cubicBezTo>
                  <a:cubicBezTo>
                    <a:pt x="1057" y="60"/>
                    <a:pt x="1057" y="60"/>
                    <a:pt x="1057" y="60"/>
                  </a:cubicBezTo>
                  <a:lnTo>
                    <a:pt x="1058" y="49"/>
                  </a:lnTo>
                  <a:close/>
                  <a:moveTo>
                    <a:pt x="1114" y="116"/>
                  </a:moveTo>
                  <a:cubicBezTo>
                    <a:pt x="1147" y="116"/>
                    <a:pt x="1147" y="116"/>
                    <a:pt x="1147" y="116"/>
                  </a:cubicBezTo>
                  <a:cubicBezTo>
                    <a:pt x="1147" y="109"/>
                    <a:pt x="1147" y="109"/>
                    <a:pt x="1147" y="109"/>
                  </a:cubicBezTo>
                  <a:cubicBezTo>
                    <a:pt x="1136" y="107"/>
                    <a:pt x="1136" y="107"/>
                    <a:pt x="1136" y="107"/>
                  </a:cubicBezTo>
                  <a:cubicBezTo>
                    <a:pt x="1142" y="93"/>
                    <a:pt x="1142" y="93"/>
                    <a:pt x="1142" y="93"/>
                  </a:cubicBezTo>
                  <a:cubicBezTo>
                    <a:pt x="1171" y="93"/>
                    <a:pt x="1171" y="93"/>
                    <a:pt x="1171" y="93"/>
                  </a:cubicBezTo>
                  <a:cubicBezTo>
                    <a:pt x="1176" y="107"/>
                    <a:pt x="1176" y="107"/>
                    <a:pt x="1176" y="107"/>
                  </a:cubicBezTo>
                  <a:cubicBezTo>
                    <a:pt x="1165" y="109"/>
                    <a:pt x="1165" y="109"/>
                    <a:pt x="1165" y="109"/>
                  </a:cubicBezTo>
                  <a:cubicBezTo>
                    <a:pt x="1165" y="116"/>
                    <a:pt x="1165" y="116"/>
                    <a:pt x="1165" y="116"/>
                  </a:cubicBezTo>
                  <a:cubicBezTo>
                    <a:pt x="1205" y="116"/>
                    <a:pt x="1205" y="116"/>
                    <a:pt x="1205" y="116"/>
                  </a:cubicBezTo>
                  <a:cubicBezTo>
                    <a:pt x="1205" y="109"/>
                    <a:pt x="1205" y="109"/>
                    <a:pt x="1205" y="109"/>
                  </a:cubicBezTo>
                  <a:cubicBezTo>
                    <a:pt x="1194" y="107"/>
                    <a:pt x="1194" y="107"/>
                    <a:pt x="1194" y="107"/>
                  </a:cubicBezTo>
                  <a:cubicBezTo>
                    <a:pt x="1168" y="39"/>
                    <a:pt x="1168" y="39"/>
                    <a:pt x="1168" y="39"/>
                  </a:cubicBezTo>
                  <a:cubicBezTo>
                    <a:pt x="1151" y="39"/>
                    <a:pt x="1151" y="39"/>
                    <a:pt x="1151" y="39"/>
                  </a:cubicBezTo>
                  <a:cubicBezTo>
                    <a:pt x="1125" y="107"/>
                    <a:pt x="1125" y="107"/>
                    <a:pt x="1125" y="107"/>
                  </a:cubicBezTo>
                  <a:cubicBezTo>
                    <a:pt x="1114" y="109"/>
                    <a:pt x="1114" y="109"/>
                    <a:pt x="1114" y="109"/>
                  </a:cubicBezTo>
                  <a:lnTo>
                    <a:pt x="1114" y="116"/>
                  </a:lnTo>
                  <a:close/>
                  <a:moveTo>
                    <a:pt x="1156" y="54"/>
                  </a:moveTo>
                  <a:cubicBezTo>
                    <a:pt x="1167" y="84"/>
                    <a:pt x="1167" y="84"/>
                    <a:pt x="1167" y="84"/>
                  </a:cubicBezTo>
                  <a:cubicBezTo>
                    <a:pt x="1145" y="84"/>
                    <a:pt x="1145" y="84"/>
                    <a:pt x="1145" y="84"/>
                  </a:cubicBezTo>
                  <a:lnTo>
                    <a:pt x="1156" y="54"/>
                  </a:lnTo>
                  <a:close/>
                  <a:moveTo>
                    <a:pt x="1042" y="88"/>
                  </a:moveTo>
                  <a:cubicBezTo>
                    <a:pt x="1042" y="49"/>
                    <a:pt x="993" y="65"/>
                    <a:pt x="993" y="41"/>
                  </a:cubicBezTo>
                  <a:cubicBezTo>
                    <a:pt x="993" y="30"/>
                    <a:pt x="1002" y="27"/>
                    <a:pt x="1011" y="27"/>
                  </a:cubicBezTo>
                  <a:cubicBezTo>
                    <a:pt x="1019" y="27"/>
                    <a:pt x="1028" y="29"/>
                    <a:pt x="1028" y="29"/>
                  </a:cubicBezTo>
                  <a:cubicBezTo>
                    <a:pt x="1030" y="41"/>
                    <a:pt x="1030" y="41"/>
                    <a:pt x="1030" y="41"/>
                  </a:cubicBezTo>
                  <a:cubicBezTo>
                    <a:pt x="1038" y="41"/>
                    <a:pt x="1038" y="41"/>
                    <a:pt x="1038" y="41"/>
                  </a:cubicBezTo>
                  <a:cubicBezTo>
                    <a:pt x="1038" y="22"/>
                    <a:pt x="1038" y="22"/>
                    <a:pt x="1038" y="22"/>
                  </a:cubicBezTo>
                  <a:cubicBezTo>
                    <a:pt x="1030" y="19"/>
                    <a:pt x="1019" y="16"/>
                    <a:pt x="1009" y="16"/>
                  </a:cubicBezTo>
                  <a:cubicBezTo>
                    <a:pt x="987" y="16"/>
                    <a:pt x="976" y="27"/>
                    <a:pt x="976" y="44"/>
                  </a:cubicBezTo>
                  <a:cubicBezTo>
                    <a:pt x="976" y="65"/>
                    <a:pt x="992" y="69"/>
                    <a:pt x="1007" y="74"/>
                  </a:cubicBezTo>
                  <a:cubicBezTo>
                    <a:pt x="1017" y="77"/>
                    <a:pt x="1025" y="79"/>
                    <a:pt x="1025" y="90"/>
                  </a:cubicBezTo>
                  <a:cubicBezTo>
                    <a:pt x="1025" y="102"/>
                    <a:pt x="1015" y="106"/>
                    <a:pt x="1003" y="106"/>
                  </a:cubicBezTo>
                  <a:cubicBezTo>
                    <a:pt x="992" y="106"/>
                    <a:pt x="986" y="104"/>
                    <a:pt x="986" y="104"/>
                  </a:cubicBezTo>
                  <a:cubicBezTo>
                    <a:pt x="984" y="91"/>
                    <a:pt x="984" y="91"/>
                    <a:pt x="984" y="91"/>
                  </a:cubicBezTo>
                  <a:cubicBezTo>
                    <a:pt x="976" y="91"/>
                    <a:pt x="976" y="91"/>
                    <a:pt x="976" y="91"/>
                  </a:cubicBezTo>
                  <a:cubicBezTo>
                    <a:pt x="976" y="112"/>
                    <a:pt x="976" y="112"/>
                    <a:pt x="976" y="112"/>
                  </a:cubicBezTo>
                  <a:cubicBezTo>
                    <a:pt x="976" y="112"/>
                    <a:pt x="989" y="117"/>
                    <a:pt x="1006" y="117"/>
                  </a:cubicBezTo>
                  <a:cubicBezTo>
                    <a:pt x="1030" y="117"/>
                    <a:pt x="1042" y="107"/>
                    <a:pt x="1042" y="88"/>
                  </a:cubicBezTo>
                  <a:close/>
                  <a:moveTo>
                    <a:pt x="847" y="109"/>
                  </a:moveTo>
                  <a:cubicBezTo>
                    <a:pt x="835" y="107"/>
                    <a:pt x="835" y="107"/>
                    <a:pt x="835" y="107"/>
                  </a:cubicBezTo>
                  <a:cubicBezTo>
                    <a:pt x="835" y="48"/>
                    <a:pt x="835" y="48"/>
                    <a:pt x="835" y="48"/>
                  </a:cubicBezTo>
                  <a:cubicBezTo>
                    <a:pt x="847" y="46"/>
                    <a:pt x="847" y="46"/>
                    <a:pt x="847" y="46"/>
                  </a:cubicBezTo>
                  <a:cubicBezTo>
                    <a:pt x="847" y="39"/>
                    <a:pt x="847" y="39"/>
                    <a:pt x="847" y="39"/>
                  </a:cubicBezTo>
                  <a:cubicBezTo>
                    <a:pt x="806" y="39"/>
                    <a:pt x="806" y="39"/>
                    <a:pt x="806" y="39"/>
                  </a:cubicBezTo>
                  <a:cubicBezTo>
                    <a:pt x="806" y="46"/>
                    <a:pt x="806" y="46"/>
                    <a:pt x="806" y="46"/>
                  </a:cubicBezTo>
                  <a:cubicBezTo>
                    <a:pt x="818" y="48"/>
                    <a:pt x="818" y="48"/>
                    <a:pt x="818" y="48"/>
                  </a:cubicBezTo>
                  <a:cubicBezTo>
                    <a:pt x="818" y="107"/>
                    <a:pt x="818" y="107"/>
                    <a:pt x="818" y="107"/>
                  </a:cubicBezTo>
                  <a:cubicBezTo>
                    <a:pt x="806" y="109"/>
                    <a:pt x="806" y="109"/>
                    <a:pt x="806" y="109"/>
                  </a:cubicBezTo>
                  <a:cubicBezTo>
                    <a:pt x="806" y="116"/>
                    <a:pt x="806" y="116"/>
                    <a:pt x="806" y="116"/>
                  </a:cubicBezTo>
                  <a:cubicBezTo>
                    <a:pt x="847" y="116"/>
                    <a:pt x="847" y="116"/>
                    <a:pt x="847" y="116"/>
                  </a:cubicBezTo>
                  <a:lnTo>
                    <a:pt x="847" y="109"/>
                  </a:lnTo>
                  <a:close/>
                  <a:moveTo>
                    <a:pt x="890" y="117"/>
                  </a:moveTo>
                  <a:cubicBezTo>
                    <a:pt x="915" y="117"/>
                    <a:pt x="927" y="103"/>
                    <a:pt x="927" y="78"/>
                  </a:cubicBezTo>
                  <a:cubicBezTo>
                    <a:pt x="927" y="52"/>
                    <a:pt x="915" y="38"/>
                    <a:pt x="890" y="38"/>
                  </a:cubicBezTo>
                  <a:cubicBezTo>
                    <a:pt x="864" y="38"/>
                    <a:pt x="853" y="52"/>
                    <a:pt x="853" y="77"/>
                  </a:cubicBezTo>
                  <a:cubicBezTo>
                    <a:pt x="853" y="103"/>
                    <a:pt x="864" y="117"/>
                    <a:pt x="890" y="117"/>
                  </a:cubicBezTo>
                  <a:close/>
                  <a:moveTo>
                    <a:pt x="890" y="48"/>
                  </a:moveTo>
                  <a:cubicBezTo>
                    <a:pt x="902" y="48"/>
                    <a:pt x="908" y="57"/>
                    <a:pt x="908" y="78"/>
                  </a:cubicBezTo>
                  <a:cubicBezTo>
                    <a:pt x="908" y="98"/>
                    <a:pt x="902" y="107"/>
                    <a:pt x="889" y="107"/>
                  </a:cubicBezTo>
                  <a:cubicBezTo>
                    <a:pt x="877" y="107"/>
                    <a:pt x="871" y="98"/>
                    <a:pt x="871" y="77"/>
                  </a:cubicBezTo>
                  <a:cubicBezTo>
                    <a:pt x="871" y="57"/>
                    <a:pt x="877" y="48"/>
                    <a:pt x="890" y="4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Sld>
  <p:clrMap bg1="lt1" tx1="dk1" bg2="lt2" tx2="dk2" accent1="accent1" accent2="accent2" accent3="accent3" accent4="accent4" accent5="accent5" accent6="accent6" hlink="hlink" folHlink="folHlink"/>
  <p:sldLayoutIdLst>
    <p:sldLayoutId id="2147483768" r:id="rId1"/>
    <p:sldLayoutId id="2147483755" r:id="rId2"/>
    <p:sldLayoutId id="2147483774" r:id="rId3"/>
    <p:sldLayoutId id="2147483760" r:id="rId4"/>
    <p:sldLayoutId id="2147483766" r:id="rId5"/>
    <p:sldLayoutId id="2147483739" r:id="rId6"/>
    <p:sldLayoutId id="2147483775" r:id="rId7"/>
    <p:sldLayoutId id="2147483761" r:id="rId8"/>
    <p:sldLayoutId id="2147483776" r:id="rId9"/>
    <p:sldLayoutId id="2147483743" r:id="rId10"/>
    <p:sldLayoutId id="2147483777" r:id="rId11"/>
    <p:sldLayoutId id="2147483778" r:id="rId12"/>
    <p:sldLayoutId id="2147483759" r:id="rId13"/>
    <p:sldLayoutId id="2147483744" r:id="rId14"/>
    <p:sldLayoutId id="2147483779" r:id="rId15"/>
    <p:sldLayoutId id="2147483780" r:id="rId16"/>
    <p:sldLayoutId id="2147483742" r:id="rId17"/>
    <p:sldLayoutId id="2147483754" r:id="rId18"/>
    <p:sldLayoutId id="2147483758" r:id="rId19"/>
    <p:sldLayoutId id="2147483741" r:id="rId20"/>
  </p:sldLayoutIdLst>
  <p:hf hdr="0" ftr="0" dt="0"/>
  <p:txStyles>
    <p:titleStyle>
      <a:lvl1pPr algn="l" rtl="0" eaLnBrk="0" fontAlgn="base" hangingPunct="0">
        <a:lnSpc>
          <a:spcPct val="85000"/>
        </a:lnSpc>
        <a:spcBef>
          <a:spcPct val="0"/>
        </a:spcBef>
        <a:spcAft>
          <a:spcPct val="0"/>
        </a:spcAft>
        <a:defRPr sz="3200" kern="1200">
          <a:solidFill>
            <a:schemeClr val="accent1"/>
          </a:solidFill>
          <a:latin typeface="Arial" pitchFamily="34" charset="0"/>
          <a:ea typeface="+mj-ea"/>
          <a:cs typeface="Arial" pitchFamily="34" charset="0"/>
        </a:defRPr>
      </a:lvl1pPr>
      <a:lvl2pPr algn="l" rtl="0" eaLnBrk="0" fontAlgn="base" hangingPunct="0">
        <a:lnSpc>
          <a:spcPct val="85000"/>
        </a:lnSpc>
        <a:spcBef>
          <a:spcPct val="0"/>
        </a:spcBef>
        <a:spcAft>
          <a:spcPct val="0"/>
        </a:spcAft>
        <a:defRPr sz="3200">
          <a:solidFill>
            <a:schemeClr val="tx1"/>
          </a:solidFill>
          <a:latin typeface="Arial" charset="0"/>
          <a:cs typeface="Arial" charset="0"/>
        </a:defRPr>
      </a:lvl2pPr>
      <a:lvl3pPr algn="l" rtl="0" eaLnBrk="0" fontAlgn="base" hangingPunct="0">
        <a:lnSpc>
          <a:spcPct val="85000"/>
        </a:lnSpc>
        <a:spcBef>
          <a:spcPct val="0"/>
        </a:spcBef>
        <a:spcAft>
          <a:spcPct val="0"/>
        </a:spcAft>
        <a:defRPr sz="3200">
          <a:solidFill>
            <a:schemeClr val="tx1"/>
          </a:solidFill>
          <a:latin typeface="Arial" charset="0"/>
          <a:cs typeface="Arial" charset="0"/>
        </a:defRPr>
      </a:lvl3pPr>
      <a:lvl4pPr algn="l" rtl="0" eaLnBrk="0" fontAlgn="base" hangingPunct="0">
        <a:lnSpc>
          <a:spcPct val="85000"/>
        </a:lnSpc>
        <a:spcBef>
          <a:spcPct val="0"/>
        </a:spcBef>
        <a:spcAft>
          <a:spcPct val="0"/>
        </a:spcAft>
        <a:defRPr sz="3200">
          <a:solidFill>
            <a:schemeClr val="tx1"/>
          </a:solidFill>
          <a:latin typeface="Arial" charset="0"/>
          <a:cs typeface="Arial" charset="0"/>
        </a:defRPr>
      </a:lvl4pPr>
      <a:lvl5pPr algn="l" rtl="0" eaLnBrk="0" fontAlgn="base" hangingPunct="0">
        <a:lnSpc>
          <a:spcPct val="85000"/>
        </a:lnSpc>
        <a:spcBef>
          <a:spcPct val="0"/>
        </a:spcBef>
        <a:spcAft>
          <a:spcPct val="0"/>
        </a:spcAft>
        <a:defRPr sz="3200">
          <a:solidFill>
            <a:schemeClr val="tx1"/>
          </a:solidFill>
          <a:latin typeface="Arial" charset="0"/>
          <a:cs typeface="Arial" charset="0"/>
        </a:defRPr>
      </a:lvl5pPr>
      <a:lvl6pPr marL="457200" algn="l" rtl="0" fontAlgn="base">
        <a:lnSpc>
          <a:spcPct val="85000"/>
        </a:lnSpc>
        <a:spcBef>
          <a:spcPct val="0"/>
        </a:spcBef>
        <a:spcAft>
          <a:spcPct val="0"/>
        </a:spcAft>
        <a:defRPr sz="3200">
          <a:solidFill>
            <a:schemeClr val="tx1"/>
          </a:solidFill>
          <a:latin typeface="Arial" charset="0"/>
          <a:cs typeface="Arial" charset="0"/>
        </a:defRPr>
      </a:lvl6pPr>
      <a:lvl7pPr marL="914400" algn="l" rtl="0" fontAlgn="base">
        <a:lnSpc>
          <a:spcPct val="85000"/>
        </a:lnSpc>
        <a:spcBef>
          <a:spcPct val="0"/>
        </a:spcBef>
        <a:spcAft>
          <a:spcPct val="0"/>
        </a:spcAft>
        <a:defRPr sz="3200">
          <a:solidFill>
            <a:schemeClr val="tx1"/>
          </a:solidFill>
          <a:latin typeface="Arial" charset="0"/>
          <a:cs typeface="Arial" charset="0"/>
        </a:defRPr>
      </a:lvl7pPr>
      <a:lvl8pPr marL="1371600" algn="l" rtl="0" fontAlgn="base">
        <a:lnSpc>
          <a:spcPct val="85000"/>
        </a:lnSpc>
        <a:spcBef>
          <a:spcPct val="0"/>
        </a:spcBef>
        <a:spcAft>
          <a:spcPct val="0"/>
        </a:spcAft>
        <a:defRPr sz="3200">
          <a:solidFill>
            <a:schemeClr val="tx1"/>
          </a:solidFill>
          <a:latin typeface="Arial" charset="0"/>
          <a:cs typeface="Arial" charset="0"/>
        </a:defRPr>
      </a:lvl8pPr>
      <a:lvl9pPr marL="1828800" algn="l" rtl="0" fontAlgn="base">
        <a:lnSpc>
          <a:spcPct val="85000"/>
        </a:lnSpc>
        <a:spcBef>
          <a:spcPct val="0"/>
        </a:spcBef>
        <a:spcAft>
          <a:spcPct val="0"/>
        </a:spcAft>
        <a:defRPr sz="3200">
          <a:solidFill>
            <a:schemeClr val="tx1"/>
          </a:solidFill>
          <a:latin typeface="Arial" charset="0"/>
          <a:cs typeface="Arial" charset="0"/>
        </a:defRPr>
      </a:lvl9pPr>
    </p:titleStyle>
    <p:bodyStyle>
      <a:lvl1pPr marL="290513" indent="-290513" algn="l" rtl="0" eaLnBrk="0" fontAlgn="base" hangingPunct="0">
        <a:lnSpc>
          <a:spcPct val="85000"/>
        </a:lnSpc>
        <a:spcBef>
          <a:spcPts val="1200"/>
        </a:spcBef>
        <a:spcAft>
          <a:spcPct val="0"/>
        </a:spcAft>
        <a:buClr>
          <a:srgbClr val="B2B2B2"/>
        </a:buClr>
        <a:buFont typeface="Wingdings" pitchFamily="2" charset="2"/>
        <a:buChar char="§"/>
        <a:defRPr sz="2600" kern="1200">
          <a:solidFill>
            <a:schemeClr val="tx2"/>
          </a:solidFill>
          <a:latin typeface="+mn-lt"/>
          <a:ea typeface="+mn-ea"/>
          <a:cs typeface="+mn-cs"/>
        </a:defRPr>
      </a:lvl1pPr>
      <a:lvl2pPr marL="742950" indent="-285750" algn="l" rtl="0" eaLnBrk="0" fontAlgn="base" hangingPunct="0">
        <a:lnSpc>
          <a:spcPct val="85000"/>
        </a:lnSpc>
        <a:spcBef>
          <a:spcPts val="600"/>
        </a:spcBef>
        <a:spcAft>
          <a:spcPct val="0"/>
        </a:spcAft>
        <a:buClr>
          <a:srgbClr val="B2B2B2"/>
        </a:buClr>
        <a:buFont typeface="Wingdings" pitchFamily="2" charset="2"/>
        <a:buChar char="§"/>
        <a:defRPr sz="2400" kern="1200">
          <a:solidFill>
            <a:schemeClr val="tx2"/>
          </a:solidFill>
          <a:latin typeface="+mn-lt"/>
          <a:ea typeface="+mn-ea"/>
          <a:cs typeface="+mn-cs"/>
        </a:defRPr>
      </a:lvl2pPr>
      <a:lvl3pPr marL="1143000" indent="-228600" algn="l" rtl="0" eaLnBrk="0" fontAlgn="base" hangingPunct="0">
        <a:lnSpc>
          <a:spcPct val="85000"/>
        </a:lnSpc>
        <a:spcBef>
          <a:spcPts val="600"/>
        </a:spcBef>
        <a:spcAft>
          <a:spcPct val="0"/>
        </a:spcAft>
        <a:buClr>
          <a:srgbClr val="B2B2B2"/>
        </a:buClr>
        <a:buFont typeface="Wingdings" pitchFamily="2" charset="2"/>
        <a:buChar char="§"/>
        <a:defRPr sz="2200" kern="1200">
          <a:solidFill>
            <a:schemeClr val="tx2"/>
          </a:solidFill>
          <a:latin typeface="+mn-lt"/>
          <a:ea typeface="+mn-ea"/>
          <a:cs typeface="+mn-cs"/>
        </a:defRPr>
      </a:lvl3pPr>
      <a:lvl4pPr marL="1600200" indent="-228600" algn="l" rtl="0" eaLnBrk="0" fontAlgn="base" hangingPunct="0">
        <a:lnSpc>
          <a:spcPct val="85000"/>
        </a:lnSpc>
        <a:spcBef>
          <a:spcPct val="35000"/>
        </a:spcBef>
        <a:spcAft>
          <a:spcPct val="0"/>
        </a:spcAft>
        <a:buClr>
          <a:srgbClr val="B2B2B2"/>
        </a:buClr>
        <a:buFont typeface="Wingdings" pitchFamily="2" charset="2"/>
        <a:buChar char="§"/>
        <a:defRPr kern="1200">
          <a:solidFill>
            <a:schemeClr val="tx2"/>
          </a:solidFill>
          <a:latin typeface="+mn-lt"/>
          <a:ea typeface="+mn-ea"/>
          <a:cs typeface="+mn-cs"/>
        </a:defRPr>
      </a:lvl4pPr>
      <a:lvl5pPr marL="2057400" indent="-228600" algn="l" rtl="0" eaLnBrk="0" fontAlgn="base" hangingPunct="0">
        <a:lnSpc>
          <a:spcPct val="85000"/>
        </a:lnSpc>
        <a:spcBef>
          <a:spcPct val="35000"/>
        </a:spcBef>
        <a:spcAft>
          <a:spcPct val="0"/>
        </a:spcAft>
        <a:buClr>
          <a:srgbClr val="B2B2B2"/>
        </a:buClr>
        <a:buFont typeface="Wingdings" pitchFamily="2" charset="2"/>
        <a:buChar char="§"/>
        <a:defRPr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Neuropsych_3837"/>
          <p:cNvPicPr>
            <a:picLocks noChangeAspect="1" noChangeArrowheads="1"/>
          </p:cNvPicPr>
          <p:nvPr/>
        </p:nvPicPr>
        <p:blipFill>
          <a:blip r:embed="rId3">
            <a:lum bright="60000" contrast="-60000"/>
            <a:extLst>
              <a:ext uri="{28A0092B-C50C-407E-A947-70E740481C1C}">
                <a14:useLocalDpi xmlns:a14="http://schemas.microsoft.com/office/drawing/2010/main" val="0"/>
              </a:ext>
            </a:extLst>
          </a:blip>
          <a:srcRect/>
          <a:stretch>
            <a:fillRect/>
          </a:stretch>
        </p:blipFill>
        <p:spPr bwMode="auto">
          <a:xfrm>
            <a:off x="400456" y="324256"/>
            <a:ext cx="8458200" cy="5414963"/>
          </a:xfrm>
          <a:prstGeom prst="rect">
            <a:avLst/>
          </a:prstGeom>
          <a:noFill/>
          <a:ln>
            <a:noFill/>
          </a:ln>
          <a:effectLst>
            <a:outerShdw dir="54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p:cNvSpPr>
          <p:nvPr>
            <p:ph type="ctrTitle" idx="4294967295"/>
          </p:nvPr>
        </p:nvSpPr>
        <p:spPr>
          <a:xfrm>
            <a:off x="685800" y="2130425"/>
            <a:ext cx="7772400" cy="1470025"/>
          </a:xfrm>
        </p:spPr>
        <p:txBody>
          <a:bodyPr/>
          <a:lstStyle/>
          <a:p>
            <a:pPr algn="ctr" eaLnBrk="1" hangingPunct="1"/>
            <a:r>
              <a:rPr lang="en-US" altLang="en-US" b="1" dirty="0">
                <a:solidFill>
                  <a:schemeClr val="tx1"/>
                </a:solidFill>
              </a:rPr>
              <a:t>Introduction to Catatonia</a:t>
            </a:r>
          </a:p>
        </p:txBody>
      </p:sp>
      <p:sp>
        <p:nvSpPr>
          <p:cNvPr id="4100" name="Rectangle 3"/>
          <p:cNvSpPr>
            <a:spLocks noGrp="1"/>
          </p:cNvSpPr>
          <p:nvPr>
            <p:ph type="subTitle" idx="4294967295"/>
          </p:nvPr>
        </p:nvSpPr>
        <p:spPr>
          <a:xfrm>
            <a:off x="381000" y="3886200"/>
            <a:ext cx="8458200" cy="1752600"/>
          </a:xfrm>
        </p:spPr>
        <p:txBody>
          <a:bodyPr numCol="1"/>
          <a:lstStyle/>
          <a:p>
            <a:pPr marL="0" indent="0" algn="ctr" eaLnBrk="1" hangingPunct="1">
              <a:buFont typeface="Wingdings" panose="05000000000000000000" pitchFamily="2" charset="2"/>
              <a:buNone/>
            </a:pPr>
            <a:r>
              <a:rPr lang="en-US" altLang="en-US" sz="2400" b="1" dirty="0"/>
              <a:t>David P. </a:t>
            </a:r>
            <a:r>
              <a:rPr lang="en-US" altLang="en-US" sz="2400" b="1" dirty="0" err="1"/>
              <a:t>Kasick</a:t>
            </a:r>
            <a:r>
              <a:rPr lang="en-US" altLang="en-US" sz="2400" b="1" dirty="0"/>
              <a:t>, MD</a:t>
            </a:r>
          </a:p>
          <a:p>
            <a:pPr marL="0" indent="0" algn="ctr" eaLnBrk="1" hangingPunct="1">
              <a:buFont typeface="Wingdings" panose="05000000000000000000" pitchFamily="2" charset="2"/>
              <a:buNone/>
            </a:pPr>
            <a:r>
              <a:rPr lang="en-US" altLang="en-US" sz="1400" dirty="0"/>
              <a:t>Director of Consultation-Liaison Psychiatry </a:t>
            </a:r>
          </a:p>
          <a:p>
            <a:pPr marL="0" indent="0" algn="ctr" eaLnBrk="1" hangingPunct="1">
              <a:buFont typeface="Wingdings" panose="05000000000000000000" pitchFamily="2" charset="2"/>
              <a:buNone/>
            </a:pPr>
            <a:r>
              <a:rPr lang="en-US" altLang="en-US" sz="1400" dirty="0"/>
              <a:t>Associate Professor of Clinical Psychiatry and Behavioral Health</a:t>
            </a:r>
          </a:p>
          <a:p>
            <a:pPr marL="0" indent="0" algn="ctr" eaLnBrk="1" hangingPunct="1">
              <a:buFont typeface="Wingdings" panose="05000000000000000000" pitchFamily="2" charset="2"/>
              <a:buNone/>
            </a:pPr>
            <a:r>
              <a:rPr lang="en-US" altLang="en-US" sz="1400" dirty="0"/>
              <a:t>The Ohio State University </a:t>
            </a:r>
            <a:r>
              <a:rPr lang="en-US" altLang="en-US" sz="1400" dirty="0" err="1"/>
              <a:t>Wexner</a:t>
            </a:r>
            <a:r>
              <a:rPr lang="en-US" altLang="en-US" sz="1400" dirty="0"/>
              <a:t> Medical Center</a:t>
            </a:r>
          </a:p>
        </p:txBody>
      </p:sp>
    </p:spTree>
    <p:extLst>
      <p:ext uri="{BB962C8B-B14F-4D97-AF65-F5344CB8AC3E}">
        <p14:creationId xmlns:p14="http://schemas.microsoft.com/office/powerpoint/2010/main" val="2697814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etiologies of catatonia</a:t>
            </a:r>
          </a:p>
        </p:txBody>
      </p:sp>
      <p:sp>
        <p:nvSpPr>
          <p:cNvPr id="4" name="Slide Number Placeholder 3"/>
          <p:cNvSpPr>
            <a:spLocks noGrp="1"/>
          </p:cNvSpPr>
          <p:nvPr>
            <p:ph type="sldNum" sz="quarter" idx="4"/>
          </p:nvPr>
        </p:nvSpPr>
        <p:spPr/>
        <p:txBody>
          <a:bodyPr/>
          <a:lstStyle/>
          <a:p>
            <a:fld id="{F44216FD-6AB8-4CAA-AE87-D3440EC6B7F7}" type="slidenum">
              <a:rPr lang="en-US" smtClean="0"/>
              <a:pPr/>
              <a:t>10</a:t>
            </a:fld>
            <a:endParaRPr lang="en-US"/>
          </a:p>
        </p:txBody>
      </p:sp>
      <p:sp>
        <p:nvSpPr>
          <p:cNvPr id="5" name="Rectangle 4"/>
          <p:cNvSpPr/>
          <p:nvPr/>
        </p:nvSpPr>
        <p:spPr>
          <a:xfrm>
            <a:off x="1215081" y="6149047"/>
            <a:ext cx="4572000" cy="200055"/>
          </a:xfrm>
          <a:prstGeom prst="rect">
            <a:avLst/>
          </a:prstGeom>
        </p:spPr>
        <p:txBody>
          <a:bodyPr>
            <a:spAutoFit/>
          </a:bodyPr>
          <a:lstStyle/>
          <a:p>
            <a:r>
              <a:rPr lang="en-US" sz="700" dirty="0"/>
              <a:t>Modified from </a:t>
            </a:r>
            <a:r>
              <a:rPr lang="en-US" sz="700" dirty="0" err="1"/>
              <a:t>Philbrick</a:t>
            </a:r>
            <a:r>
              <a:rPr lang="en-US" sz="700" dirty="0"/>
              <a:t> KL, </a:t>
            </a:r>
            <a:r>
              <a:rPr lang="en-US" sz="700" dirty="0" err="1"/>
              <a:t>Rummans</a:t>
            </a:r>
            <a:r>
              <a:rPr lang="en-US" sz="700" dirty="0"/>
              <a:t> TA: Malignant catatonia, </a:t>
            </a:r>
            <a:r>
              <a:rPr lang="en-US" sz="700" i="1" dirty="0"/>
              <a:t>J Neuropsychiatry </a:t>
            </a:r>
            <a:r>
              <a:rPr lang="en-US" sz="700" i="1" dirty="0" err="1"/>
              <a:t>Clin</a:t>
            </a:r>
            <a:r>
              <a:rPr lang="en-US" sz="700" i="1" dirty="0"/>
              <a:t> </a:t>
            </a:r>
            <a:r>
              <a:rPr lang="en-US" sz="700" i="1" dirty="0" err="1"/>
              <a:t>Neurosci</a:t>
            </a:r>
            <a:r>
              <a:rPr lang="en-US" sz="700" dirty="0"/>
              <a:t> 6:1–13, 1994.</a:t>
            </a:r>
          </a:p>
        </p:txBody>
      </p:sp>
      <p:graphicFrame>
        <p:nvGraphicFramePr>
          <p:cNvPr id="6" name="Table 5"/>
          <p:cNvGraphicFramePr>
            <a:graphicFrameLocks noGrp="1"/>
          </p:cNvGraphicFramePr>
          <p:nvPr>
            <p:extLst>
              <p:ext uri="{D42A27DB-BD31-4B8C-83A1-F6EECF244321}">
                <p14:modId xmlns:p14="http://schemas.microsoft.com/office/powerpoint/2010/main" val="771650480"/>
              </p:ext>
            </p:extLst>
          </p:nvPr>
        </p:nvGraphicFramePr>
        <p:xfrm>
          <a:off x="433626" y="1031875"/>
          <a:ext cx="8311540" cy="1554480"/>
        </p:xfrm>
        <a:graphic>
          <a:graphicData uri="http://schemas.openxmlformats.org/drawingml/2006/table">
            <a:tbl>
              <a:tblPr firstRow="1" bandRow="1">
                <a:tableStyleId>{5C22544A-7EE6-4342-B048-85BDC9FD1C3A}</a:tableStyleId>
              </a:tblPr>
              <a:tblGrid>
                <a:gridCol w="4155770">
                  <a:extLst>
                    <a:ext uri="{9D8B030D-6E8A-4147-A177-3AD203B41FA5}">
                      <a16:colId xmlns:a16="http://schemas.microsoft.com/office/drawing/2014/main" val="20000"/>
                    </a:ext>
                  </a:extLst>
                </a:gridCol>
                <a:gridCol w="4155770">
                  <a:extLst>
                    <a:ext uri="{9D8B030D-6E8A-4147-A177-3AD203B41FA5}">
                      <a16:colId xmlns:a16="http://schemas.microsoft.com/office/drawing/2014/main" val="631334056"/>
                    </a:ext>
                  </a:extLst>
                </a:gridCol>
              </a:tblGrid>
              <a:tr h="270620">
                <a:tc gridSpan="2">
                  <a:txBody>
                    <a:bodyPr/>
                    <a:lstStyle/>
                    <a:p>
                      <a:r>
                        <a:rPr lang="en-US" dirty="0"/>
                        <a:t>Drug Toxidromes/Drug Withdrawal (secondary)</a:t>
                      </a:r>
                    </a:p>
                  </a:txBody>
                  <a:tcPr/>
                </a:tc>
                <a:tc hMerge="1">
                  <a:txBody>
                    <a:bodyPr/>
                    <a:lstStyle/>
                    <a:p>
                      <a:endParaRPr lang="en-US"/>
                    </a:p>
                  </a:txBody>
                  <a:tcPr/>
                </a:tc>
                <a:extLst>
                  <a:ext uri="{0D108BD9-81ED-4DB2-BD59-A6C34878D82A}">
                    <a16:rowId xmlns:a16="http://schemas.microsoft.com/office/drawing/2014/main" val="10000"/>
                  </a:ext>
                </a:extLst>
              </a:tr>
              <a:tr h="815041">
                <a:tc>
                  <a:txBody>
                    <a:bodyPr/>
                    <a:lstStyle/>
                    <a:p>
                      <a:r>
                        <a:rPr lang="en-US" sz="1200" dirty="0"/>
                        <a:t>dopamine antagonists (NMS)</a:t>
                      </a:r>
                    </a:p>
                    <a:p>
                      <a:r>
                        <a:rPr lang="en-US" sz="1200" dirty="0"/>
                        <a:t>dopamine </a:t>
                      </a:r>
                      <a:r>
                        <a:rPr lang="en-US" sz="1200" dirty="0" err="1"/>
                        <a:t>depleters</a:t>
                      </a:r>
                      <a:r>
                        <a:rPr lang="en-US" sz="1200" dirty="0"/>
                        <a:t> (tetrabenazine)/dopamine withdrawal</a:t>
                      </a:r>
                    </a:p>
                    <a:p>
                      <a:r>
                        <a:rPr lang="en-US" sz="1200" dirty="0"/>
                        <a:t>GABA agonist withdrawal</a:t>
                      </a:r>
                    </a:p>
                    <a:p>
                      <a:r>
                        <a:rPr lang="en-US" sz="1200" dirty="0"/>
                        <a:t>tacrolimus and cyclosporine</a:t>
                      </a:r>
                    </a:p>
                    <a:p>
                      <a:r>
                        <a:rPr lang="en-US" sz="1200" dirty="0"/>
                        <a:t>MDMA</a:t>
                      </a:r>
                    </a:p>
                    <a:p>
                      <a:r>
                        <a:rPr lang="en-US" sz="1200" dirty="0"/>
                        <a:t>steroids</a:t>
                      </a:r>
                    </a:p>
                  </a:txBody>
                  <a:tcPr/>
                </a:tc>
                <a:tc>
                  <a:txBody>
                    <a:bodyPr/>
                    <a:lstStyle/>
                    <a:p>
                      <a:r>
                        <a:rPr lang="en-US" sz="1200" dirty="0"/>
                        <a:t>baclofen</a:t>
                      </a:r>
                    </a:p>
                    <a:p>
                      <a:r>
                        <a:rPr lang="en-US" sz="1200" dirty="0"/>
                        <a:t>cocaine withdrawal</a:t>
                      </a:r>
                    </a:p>
                    <a:p>
                      <a:r>
                        <a:rPr lang="en-US" sz="1200" dirty="0"/>
                        <a:t>PCP</a:t>
                      </a:r>
                    </a:p>
                    <a:p>
                      <a:r>
                        <a:rPr lang="en-US" sz="1200" dirty="0"/>
                        <a:t>antibiotics (fluoroquinolones, macrolides, cefepime)</a:t>
                      </a:r>
                    </a:p>
                    <a:p>
                      <a:r>
                        <a:rPr lang="en-US" sz="1200" dirty="0"/>
                        <a:t>disulfiram</a:t>
                      </a:r>
                    </a:p>
                    <a:p>
                      <a:endParaRPr lang="en-US" sz="1200" dirty="0"/>
                    </a:p>
                  </a:txBody>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027779877"/>
              </p:ext>
            </p:extLst>
          </p:nvPr>
        </p:nvGraphicFramePr>
        <p:xfrm>
          <a:off x="433626" y="2896827"/>
          <a:ext cx="8311540" cy="1371600"/>
        </p:xfrm>
        <a:graphic>
          <a:graphicData uri="http://schemas.openxmlformats.org/drawingml/2006/table">
            <a:tbl>
              <a:tblPr firstRow="1" bandRow="1">
                <a:tableStyleId>{5C22544A-7EE6-4342-B048-85BDC9FD1C3A}</a:tableStyleId>
              </a:tblPr>
              <a:tblGrid>
                <a:gridCol w="4155770">
                  <a:extLst>
                    <a:ext uri="{9D8B030D-6E8A-4147-A177-3AD203B41FA5}">
                      <a16:colId xmlns:a16="http://schemas.microsoft.com/office/drawing/2014/main" val="20000"/>
                    </a:ext>
                  </a:extLst>
                </a:gridCol>
                <a:gridCol w="4155770">
                  <a:extLst>
                    <a:ext uri="{9D8B030D-6E8A-4147-A177-3AD203B41FA5}">
                      <a16:colId xmlns:a16="http://schemas.microsoft.com/office/drawing/2014/main" val="20001"/>
                    </a:ext>
                  </a:extLst>
                </a:gridCol>
              </a:tblGrid>
              <a:tr h="310993">
                <a:tc gridSpan="2">
                  <a:txBody>
                    <a:bodyPr/>
                    <a:lstStyle/>
                    <a:p>
                      <a:r>
                        <a:rPr lang="en-US" dirty="0"/>
                        <a:t>Idiopathic</a:t>
                      </a:r>
                      <a:r>
                        <a:rPr lang="en-US" baseline="0" dirty="0"/>
                        <a:t> (secondary)</a:t>
                      </a:r>
                      <a:endParaRPr lang="en-US" dirty="0"/>
                    </a:p>
                  </a:txBody>
                  <a:tcPr/>
                </a:tc>
                <a:tc hMerge="1">
                  <a:txBody>
                    <a:bodyPr/>
                    <a:lstStyle/>
                    <a:p>
                      <a:endParaRPr lang="en-US"/>
                    </a:p>
                  </a:txBody>
                  <a:tcPr/>
                </a:tc>
                <a:extLst>
                  <a:ext uri="{0D108BD9-81ED-4DB2-BD59-A6C34878D82A}">
                    <a16:rowId xmlns:a16="http://schemas.microsoft.com/office/drawing/2014/main" val="10000"/>
                  </a:ext>
                </a:extLst>
              </a:tr>
              <a:tr h="936637">
                <a:tc>
                  <a:txBody>
                    <a:bodyPr/>
                    <a:lstStyle/>
                    <a:p>
                      <a:pPr lvl="0"/>
                      <a:r>
                        <a:rPr lang="en-US" sz="1200" dirty="0" err="1"/>
                        <a:t>peripuerperal</a:t>
                      </a:r>
                      <a:r>
                        <a:rPr lang="en-US" sz="1200" dirty="0"/>
                        <a:t> </a:t>
                      </a:r>
                    </a:p>
                    <a:p>
                      <a:pPr lvl="0"/>
                      <a:r>
                        <a:rPr lang="en-US" sz="1200" dirty="0"/>
                        <a:t>systemic lupus erythematosus</a:t>
                      </a:r>
                    </a:p>
                    <a:p>
                      <a:pPr lvl="0"/>
                      <a:r>
                        <a:rPr lang="en-US" sz="1200" dirty="0"/>
                        <a:t>thrombocytopenic </a:t>
                      </a:r>
                      <a:r>
                        <a:rPr lang="en-US" sz="1200" dirty="0" err="1"/>
                        <a:t>pupura</a:t>
                      </a:r>
                      <a:endParaRPr lang="en-US" sz="1200" dirty="0"/>
                    </a:p>
                    <a:p>
                      <a:pPr lvl="0"/>
                      <a:r>
                        <a:rPr lang="en-US" sz="1200" dirty="0"/>
                        <a:t>uremia</a:t>
                      </a:r>
                    </a:p>
                    <a:p>
                      <a:pPr lvl="0"/>
                      <a:endParaRPr lang="en-US" sz="1200" dirty="0"/>
                    </a:p>
                  </a:txBody>
                  <a:tcPr/>
                </a:tc>
                <a:tc>
                  <a:txBody>
                    <a:bodyPr/>
                    <a:lstStyle/>
                    <a:p>
                      <a:pPr lvl="1"/>
                      <a:endParaRPr lang="en-US" dirty="0"/>
                    </a:p>
                  </a:txBody>
                  <a:tcPr/>
                </a:tc>
                <a:extLst>
                  <a:ext uri="{0D108BD9-81ED-4DB2-BD59-A6C34878D82A}">
                    <a16:rowId xmlns:a16="http://schemas.microsoft.com/office/drawing/2014/main" val="10001"/>
                  </a:ext>
                </a:extLst>
              </a:tr>
            </a:tbl>
          </a:graphicData>
        </a:graphic>
      </p:graphicFrame>
      <p:graphicFrame>
        <p:nvGraphicFramePr>
          <p:cNvPr id="3" name="Table 2">
            <a:extLst>
              <a:ext uri="{FF2B5EF4-FFF2-40B4-BE49-F238E27FC236}">
                <a16:creationId xmlns:a16="http://schemas.microsoft.com/office/drawing/2014/main" id="{76B23A6D-2E8D-4618-8C34-F169639B4D01}"/>
              </a:ext>
            </a:extLst>
          </p:cNvPr>
          <p:cNvGraphicFramePr>
            <a:graphicFrameLocks noGrp="1"/>
          </p:cNvGraphicFramePr>
          <p:nvPr>
            <p:extLst>
              <p:ext uri="{D42A27DB-BD31-4B8C-83A1-F6EECF244321}">
                <p14:modId xmlns:p14="http://schemas.microsoft.com/office/powerpoint/2010/main" val="3375475274"/>
              </p:ext>
            </p:extLst>
          </p:nvPr>
        </p:nvGraphicFramePr>
        <p:xfrm>
          <a:off x="433626" y="4471128"/>
          <a:ext cx="8311540" cy="1188720"/>
        </p:xfrm>
        <a:graphic>
          <a:graphicData uri="http://schemas.openxmlformats.org/drawingml/2006/table">
            <a:tbl>
              <a:tblPr firstRow="1" bandRow="1">
                <a:tableStyleId>{5C22544A-7EE6-4342-B048-85BDC9FD1C3A}</a:tableStyleId>
              </a:tblPr>
              <a:tblGrid>
                <a:gridCol w="4155770">
                  <a:extLst>
                    <a:ext uri="{9D8B030D-6E8A-4147-A177-3AD203B41FA5}">
                      <a16:colId xmlns:a16="http://schemas.microsoft.com/office/drawing/2014/main" val="674112115"/>
                    </a:ext>
                  </a:extLst>
                </a:gridCol>
                <a:gridCol w="4155770">
                  <a:extLst>
                    <a:ext uri="{9D8B030D-6E8A-4147-A177-3AD203B41FA5}">
                      <a16:colId xmlns:a16="http://schemas.microsoft.com/office/drawing/2014/main" val="2744998275"/>
                    </a:ext>
                  </a:extLst>
                </a:gridCol>
              </a:tblGrid>
              <a:tr h="299606">
                <a:tc gridSpan="2">
                  <a:txBody>
                    <a:bodyPr/>
                    <a:lstStyle/>
                    <a:p>
                      <a:r>
                        <a:rPr lang="en-US" dirty="0"/>
                        <a:t>Poisoning</a:t>
                      </a:r>
                      <a:r>
                        <a:rPr lang="en-US" baseline="0" dirty="0"/>
                        <a:t> (secondary)</a:t>
                      </a:r>
                      <a:endParaRPr lang="en-US" dirty="0"/>
                    </a:p>
                  </a:txBody>
                  <a:tcPr/>
                </a:tc>
                <a:tc hMerge="1">
                  <a:txBody>
                    <a:bodyPr/>
                    <a:lstStyle/>
                    <a:p>
                      <a:endParaRPr lang="en-US"/>
                    </a:p>
                  </a:txBody>
                  <a:tcPr/>
                </a:tc>
                <a:extLst>
                  <a:ext uri="{0D108BD9-81ED-4DB2-BD59-A6C34878D82A}">
                    <a16:rowId xmlns:a16="http://schemas.microsoft.com/office/drawing/2014/main" val="2665359661"/>
                  </a:ext>
                </a:extLst>
              </a:tr>
              <a:tr h="767231">
                <a:tc>
                  <a:txBody>
                    <a:bodyPr/>
                    <a:lstStyle/>
                    <a:p>
                      <a:pPr lvl="0"/>
                      <a:r>
                        <a:rPr lang="en-US" sz="1200" dirty="0"/>
                        <a:t>coal gas </a:t>
                      </a:r>
                    </a:p>
                    <a:p>
                      <a:pPr lvl="0"/>
                      <a:r>
                        <a:rPr lang="en-US" sz="1200" dirty="0"/>
                        <a:t>organic fluorides</a:t>
                      </a:r>
                    </a:p>
                    <a:p>
                      <a:pPr lvl="0"/>
                      <a:r>
                        <a:rPr lang="en-US" sz="1200" dirty="0"/>
                        <a:t>tetraethyl lead poisoning</a:t>
                      </a:r>
                    </a:p>
                    <a:p>
                      <a:pPr lvl="0"/>
                      <a:endParaRPr lang="en-US" sz="1200" dirty="0"/>
                    </a:p>
                  </a:txBody>
                  <a:tcPr/>
                </a:tc>
                <a:tc>
                  <a:txBody>
                    <a:bodyPr/>
                    <a:lstStyle/>
                    <a:p>
                      <a:pPr lvl="1"/>
                      <a:endParaRPr lang="en-US" dirty="0"/>
                    </a:p>
                  </a:txBody>
                  <a:tcPr/>
                </a:tc>
                <a:extLst>
                  <a:ext uri="{0D108BD9-81ED-4DB2-BD59-A6C34878D82A}">
                    <a16:rowId xmlns:a16="http://schemas.microsoft.com/office/drawing/2014/main" val="2418047604"/>
                  </a:ext>
                </a:extLst>
              </a:tr>
            </a:tbl>
          </a:graphicData>
        </a:graphic>
      </p:graphicFrame>
    </p:spTree>
    <p:extLst>
      <p:ext uri="{BB962C8B-B14F-4D97-AF65-F5344CB8AC3E}">
        <p14:creationId xmlns:p14="http://schemas.microsoft.com/office/powerpoint/2010/main" val="884357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ways of describing catatonia</a:t>
            </a:r>
          </a:p>
        </p:txBody>
      </p:sp>
      <p:sp>
        <p:nvSpPr>
          <p:cNvPr id="3" name="Text Placeholder 2"/>
          <p:cNvSpPr>
            <a:spLocks noGrp="1"/>
          </p:cNvSpPr>
          <p:nvPr>
            <p:ph type="body" sz="quarter" idx="11"/>
          </p:nvPr>
        </p:nvSpPr>
        <p:spPr/>
        <p:txBody>
          <a:bodyPr>
            <a:normAutofit fontScale="70000" lnSpcReduction="20000"/>
          </a:bodyPr>
          <a:lstStyle/>
          <a:p>
            <a:r>
              <a:rPr lang="en-US" dirty="0"/>
              <a:t>Hypoactive (restricted)  vs. Hyperactive (excited/agitated)</a:t>
            </a:r>
          </a:p>
          <a:p>
            <a:pPr lvl="1"/>
            <a:r>
              <a:rPr lang="en-US" dirty="0"/>
              <a:t>Hypoactive: </a:t>
            </a:r>
            <a:r>
              <a:rPr lang="en-US" dirty="0" err="1"/>
              <a:t>mutism</a:t>
            </a:r>
            <a:r>
              <a:rPr lang="en-US" dirty="0"/>
              <a:t>, inhibited movement, posturing, negativism, and staring </a:t>
            </a:r>
          </a:p>
          <a:p>
            <a:pPr lvl="1"/>
            <a:r>
              <a:rPr lang="en-US" dirty="0"/>
              <a:t>Hyperactive: </a:t>
            </a:r>
            <a:r>
              <a:rPr lang="en-US" dirty="0" err="1"/>
              <a:t>hyperkinesis</a:t>
            </a:r>
            <a:r>
              <a:rPr lang="en-US" dirty="0"/>
              <a:t>, restlessness, stereotypies, impulsivity, frenzy, and combativeness</a:t>
            </a:r>
          </a:p>
          <a:p>
            <a:pPr lvl="1"/>
            <a:endParaRPr lang="en-US" dirty="0"/>
          </a:p>
          <a:p>
            <a:r>
              <a:rPr lang="en-US" dirty="0"/>
              <a:t>Simple vs. Malignant (Lethal)</a:t>
            </a:r>
          </a:p>
          <a:p>
            <a:pPr lvl="1"/>
            <a:r>
              <a:rPr lang="en-US" dirty="0"/>
              <a:t>Presence of fever or serious health consequences</a:t>
            </a:r>
          </a:p>
          <a:p>
            <a:pPr lvl="2"/>
            <a:r>
              <a:rPr lang="en-US" dirty="0"/>
              <a:t>Aspiration, Ileus, Malnutrition, DVT/PE, ulcers (skin, cornea)</a:t>
            </a:r>
          </a:p>
          <a:p>
            <a:pPr lvl="2"/>
            <a:r>
              <a:rPr lang="en-US" dirty="0"/>
              <a:t>Presence of comorbid delirium?</a:t>
            </a:r>
          </a:p>
          <a:p>
            <a:pPr lvl="1"/>
            <a:r>
              <a:rPr lang="en-US" dirty="0"/>
              <a:t>NMS is a drug induced (secondary) malignant catatonia</a:t>
            </a:r>
          </a:p>
          <a:p>
            <a:pPr lvl="2"/>
            <a:r>
              <a:rPr lang="en-US" dirty="0"/>
              <a:t>Fever, rigidity, often CK elevation</a:t>
            </a:r>
          </a:p>
          <a:p>
            <a:pPr lvl="1"/>
            <a:endParaRPr lang="en-US" dirty="0"/>
          </a:p>
          <a:p>
            <a:r>
              <a:rPr lang="en-US" dirty="0"/>
              <a:t>Lorazepam responsive vs. non-responsive</a:t>
            </a:r>
          </a:p>
          <a:p>
            <a:pPr lvl="1"/>
            <a:r>
              <a:rPr lang="en-US" dirty="0"/>
              <a:t>No single test or intervention confirms the presence or absence of the catatonic syndrome</a:t>
            </a:r>
          </a:p>
          <a:p>
            <a:pPr lvl="1"/>
            <a:r>
              <a:rPr lang="en-US" dirty="0"/>
              <a:t>Lorazepam response not pathognomonic for primary catatonia</a:t>
            </a:r>
          </a:p>
        </p:txBody>
      </p:sp>
      <p:sp>
        <p:nvSpPr>
          <p:cNvPr id="4" name="Slide Number Placeholder 3"/>
          <p:cNvSpPr>
            <a:spLocks noGrp="1"/>
          </p:cNvSpPr>
          <p:nvPr>
            <p:ph type="sldNum" sz="quarter" idx="12"/>
          </p:nvPr>
        </p:nvSpPr>
        <p:spPr/>
        <p:txBody>
          <a:bodyPr/>
          <a:lstStyle/>
          <a:p>
            <a:fld id="{F44216FD-6AB8-4CAA-AE87-D3440EC6B7F7}" type="slidenum">
              <a:rPr lang="en-US" smtClean="0"/>
              <a:pPr/>
              <a:t>11</a:t>
            </a:fld>
            <a:endParaRPr lang="en-US"/>
          </a:p>
        </p:txBody>
      </p:sp>
    </p:spTree>
    <p:extLst>
      <p:ext uri="{BB962C8B-B14F-4D97-AF65-F5344CB8AC3E}">
        <p14:creationId xmlns:p14="http://schemas.microsoft.com/office/powerpoint/2010/main" val="588218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Standardized catatonia examination</a:t>
            </a:r>
          </a:p>
        </p:txBody>
      </p:sp>
      <p:sp>
        <p:nvSpPr>
          <p:cNvPr id="3" name="Text Placeholder 2"/>
          <p:cNvSpPr>
            <a:spLocks noGrp="1"/>
          </p:cNvSpPr>
          <p:nvPr>
            <p:ph type="body" sz="quarter" idx="11"/>
          </p:nvPr>
        </p:nvSpPr>
        <p:spPr/>
        <p:txBody>
          <a:bodyPr>
            <a:normAutofit fontScale="70000" lnSpcReduction="20000"/>
          </a:bodyPr>
          <a:lstStyle/>
          <a:p>
            <a:pPr marL="0" indent="0">
              <a:buNone/>
            </a:pPr>
            <a:r>
              <a:rPr lang="en-US" b="1" dirty="0"/>
              <a:t>From the (BFCRS/BFCSI)</a:t>
            </a:r>
          </a:p>
          <a:p>
            <a:r>
              <a:rPr lang="en-US" dirty="0"/>
              <a:t>1.Observe the patient while trying to engage in a conversation.</a:t>
            </a:r>
          </a:p>
          <a:p>
            <a:r>
              <a:rPr lang="en-US" dirty="0"/>
              <a:t>2.The examiner should scratch his or her head in an exaggerated manner.</a:t>
            </a:r>
          </a:p>
          <a:p>
            <a:r>
              <a:rPr lang="en-US" dirty="0"/>
              <a:t>3.The arm should be examined for </a:t>
            </a:r>
            <a:r>
              <a:rPr lang="en-US" dirty="0" err="1"/>
              <a:t>cogwheeling</a:t>
            </a:r>
            <a:r>
              <a:rPr lang="en-US" dirty="0"/>
              <a:t>. Attempt to </a:t>
            </a:r>
            <a:r>
              <a:rPr lang="en-US" dirty="0" err="1"/>
              <a:t>reposture</a:t>
            </a:r>
            <a:r>
              <a:rPr lang="en-US" dirty="0"/>
              <a:t> and instruct the patient to “keep your arm loose.” Move the arm with alternating lighter and heavier force.</a:t>
            </a:r>
          </a:p>
          <a:p>
            <a:r>
              <a:rPr lang="en-US" dirty="0"/>
              <a:t>4.Ask the patient to extend his or her arm. Place one finger beneath his or her hand and try to raise it slowly after stating, “Do not let me raise your arm.”</a:t>
            </a:r>
          </a:p>
          <a:p>
            <a:r>
              <a:rPr lang="en-US" dirty="0"/>
              <a:t>5.Extend the hand stating, “Do not shake my hand.”</a:t>
            </a:r>
          </a:p>
          <a:p>
            <a:r>
              <a:rPr lang="en-US" dirty="0"/>
              <a:t>6.Reach into your pocket and state, “Stick out your tongue. I want to stick a pin in it.”</a:t>
            </a:r>
          </a:p>
          <a:p>
            <a:r>
              <a:rPr lang="en-US" dirty="0"/>
              <a:t>7.Check for grasp reflex.</a:t>
            </a:r>
          </a:p>
          <a:p>
            <a:r>
              <a:rPr lang="en-US" dirty="0"/>
              <a:t>8.Check the chart for reports from the previous 24-hour period. Check for oral intake, vital signs, and any incidents.</a:t>
            </a:r>
          </a:p>
        </p:txBody>
      </p:sp>
      <p:sp>
        <p:nvSpPr>
          <p:cNvPr id="4" name="Slide Number Placeholder 3"/>
          <p:cNvSpPr>
            <a:spLocks noGrp="1"/>
          </p:cNvSpPr>
          <p:nvPr>
            <p:ph type="sldNum" sz="quarter" idx="12"/>
          </p:nvPr>
        </p:nvSpPr>
        <p:spPr/>
        <p:txBody>
          <a:bodyPr/>
          <a:lstStyle/>
          <a:p>
            <a:fld id="{F44216FD-6AB8-4CAA-AE87-D3440EC6B7F7}" type="slidenum">
              <a:rPr lang="en-US" smtClean="0"/>
              <a:pPr/>
              <a:t>12</a:t>
            </a:fld>
            <a:endParaRPr lang="en-US"/>
          </a:p>
        </p:txBody>
      </p:sp>
      <p:sp>
        <p:nvSpPr>
          <p:cNvPr id="5" name="Rectangle 4">
            <a:extLst>
              <a:ext uri="{FF2B5EF4-FFF2-40B4-BE49-F238E27FC236}">
                <a16:creationId xmlns:a16="http://schemas.microsoft.com/office/drawing/2014/main" id="{B43E8682-94DD-45C9-ADC5-6021396621A3}"/>
              </a:ext>
            </a:extLst>
          </p:cNvPr>
          <p:cNvSpPr/>
          <p:nvPr/>
        </p:nvSpPr>
        <p:spPr>
          <a:xfrm>
            <a:off x="759203" y="6114634"/>
            <a:ext cx="4572000" cy="338554"/>
          </a:xfrm>
          <a:prstGeom prst="rect">
            <a:avLst/>
          </a:prstGeom>
        </p:spPr>
        <p:txBody>
          <a:bodyPr>
            <a:spAutoFit/>
          </a:bodyPr>
          <a:lstStyle/>
          <a:p>
            <a:pPr lvl="0"/>
            <a:r>
              <a:rPr lang="en-US" sz="800" dirty="0">
                <a:solidFill>
                  <a:srgbClr val="000000"/>
                </a:solidFill>
              </a:rPr>
              <a:t>Modified from Bush G, Fink M, </a:t>
            </a:r>
            <a:r>
              <a:rPr lang="en-US" sz="800" dirty="0" err="1">
                <a:solidFill>
                  <a:srgbClr val="000000"/>
                </a:solidFill>
              </a:rPr>
              <a:t>Petrides</a:t>
            </a:r>
            <a:r>
              <a:rPr lang="en-US" sz="800" dirty="0">
                <a:solidFill>
                  <a:srgbClr val="000000"/>
                </a:solidFill>
              </a:rPr>
              <a:t> G et al: Catatonia—I: rating scale and standardized examination, </a:t>
            </a:r>
            <a:r>
              <a:rPr lang="en-US" sz="800" i="1" dirty="0">
                <a:solidFill>
                  <a:srgbClr val="000000"/>
                </a:solidFill>
              </a:rPr>
              <a:t>Acta </a:t>
            </a:r>
            <a:r>
              <a:rPr lang="en-US" sz="800" i="1" dirty="0" err="1">
                <a:solidFill>
                  <a:srgbClr val="000000"/>
                </a:solidFill>
              </a:rPr>
              <a:t>Psychiatr</a:t>
            </a:r>
            <a:r>
              <a:rPr lang="en-US" sz="800" i="1" dirty="0">
                <a:solidFill>
                  <a:srgbClr val="000000"/>
                </a:solidFill>
              </a:rPr>
              <a:t> </a:t>
            </a:r>
            <a:r>
              <a:rPr lang="en-US" sz="800" i="1" dirty="0" err="1">
                <a:solidFill>
                  <a:srgbClr val="000000"/>
                </a:solidFill>
              </a:rPr>
              <a:t>Scand</a:t>
            </a:r>
            <a:r>
              <a:rPr lang="en-US" sz="800" dirty="0">
                <a:solidFill>
                  <a:srgbClr val="000000"/>
                </a:solidFill>
              </a:rPr>
              <a:t> 93:129–136, 1996.</a:t>
            </a:r>
          </a:p>
        </p:txBody>
      </p:sp>
    </p:spTree>
    <p:extLst>
      <p:ext uri="{BB962C8B-B14F-4D97-AF65-F5344CB8AC3E}">
        <p14:creationId xmlns:p14="http://schemas.microsoft.com/office/powerpoint/2010/main" val="1811648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Standardized catatonia examination</a:t>
            </a:r>
          </a:p>
        </p:txBody>
      </p:sp>
      <p:sp>
        <p:nvSpPr>
          <p:cNvPr id="3" name="Text Placeholder 2"/>
          <p:cNvSpPr>
            <a:spLocks noGrp="1"/>
          </p:cNvSpPr>
          <p:nvPr>
            <p:ph type="body" sz="quarter" idx="11"/>
          </p:nvPr>
        </p:nvSpPr>
        <p:spPr/>
        <p:txBody>
          <a:bodyPr>
            <a:normAutofit fontScale="92500" lnSpcReduction="10000"/>
          </a:bodyPr>
          <a:lstStyle/>
          <a:p>
            <a:r>
              <a:rPr lang="en-US" dirty="0"/>
              <a:t>9.Observe the patient indirectly, at least for a brief period each day, regarding the following:</a:t>
            </a:r>
          </a:p>
          <a:p>
            <a:pPr lvl="1"/>
            <a:r>
              <a:rPr lang="en-US" sz="1900" dirty="0"/>
              <a:t>Activity level</a:t>
            </a:r>
          </a:p>
          <a:p>
            <a:pPr lvl="1"/>
            <a:r>
              <a:rPr lang="en-US" sz="1900" dirty="0"/>
              <a:t>Abnormal movements</a:t>
            </a:r>
          </a:p>
          <a:p>
            <a:pPr lvl="1"/>
            <a:r>
              <a:rPr lang="en-US" sz="1900" dirty="0"/>
              <a:t>Abnormal speech</a:t>
            </a:r>
          </a:p>
          <a:p>
            <a:pPr lvl="1"/>
            <a:r>
              <a:rPr lang="en-US" sz="1900" dirty="0" err="1"/>
              <a:t>Echopraxia</a:t>
            </a:r>
            <a:endParaRPr lang="en-US" sz="1900" dirty="0"/>
          </a:p>
          <a:p>
            <a:pPr lvl="1"/>
            <a:r>
              <a:rPr lang="en-US" sz="1900" dirty="0"/>
              <a:t>Rigidity</a:t>
            </a:r>
          </a:p>
          <a:p>
            <a:pPr lvl="1"/>
            <a:r>
              <a:rPr lang="en-US" sz="1900" dirty="0"/>
              <a:t>Negativism</a:t>
            </a:r>
          </a:p>
          <a:p>
            <a:pPr lvl="1"/>
            <a:r>
              <a:rPr lang="en-US" sz="1900" dirty="0"/>
              <a:t>Waxy flexibility</a:t>
            </a:r>
          </a:p>
          <a:p>
            <a:pPr lvl="1"/>
            <a:r>
              <a:rPr lang="en-US" sz="1900" dirty="0" err="1"/>
              <a:t>Gegenhalten</a:t>
            </a:r>
            <a:endParaRPr lang="en-US" sz="1900" dirty="0"/>
          </a:p>
          <a:p>
            <a:pPr lvl="1"/>
            <a:r>
              <a:rPr lang="en-US" sz="1900" dirty="0" err="1"/>
              <a:t>Mitgehen</a:t>
            </a:r>
            <a:endParaRPr lang="en-US" sz="1900" dirty="0"/>
          </a:p>
          <a:p>
            <a:pPr lvl="1"/>
            <a:r>
              <a:rPr lang="en-US" sz="1900" dirty="0" err="1"/>
              <a:t>Ambitendency</a:t>
            </a:r>
            <a:endParaRPr lang="en-US" sz="1900" dirty="0"/>
          </a:p>
          <a:p>
            <a:pPr lvl="1"/>
            <a:r>
              <a:rPr lang="en-US" sz="1900" dirty="0"/>
              <a:t>Automatic obedience</a:t>
            </a:r>
          </a:p>
          <a:p>
            <a:pPr lvl="1"/>
            <a:r>
              <a:rPr lang="en-US" sz="1900" dirty="0"/>
              <a:t>Grasp reflex</a:t>
            </a:r>
          </a:p>
          <a:p>
            <a:endParaRPr lang="en-US" dirty="0"/>
          </a:p>
        </p:txBody>
      </p:sp>
      <p:sp>
        <p:nvSpPr>
          <p:cNvPr id="4" name="Slide Number Placeholder 3"/>
          <p:cNvSpPr>
            <a:spLocks noGrp="1"/>
          </p:cNvSpPr>
          <p:nvPr>
            <p:ph type="sldNum" sz="quarter" idx="12"/>
          </p:nvPr>
        </p:nvSpPr>
        <p:spPr/>
        <p:txBody>
          <a:bodyPr/>
          <a:lstStyle/>
          <a:p>
            <a:fld id="{F44216FD-6AB8-4CAA-AE87-D3440EC6B7F7}" type="slidenum">
              <a:rPr lang="en-US" smtClean="0"/>
              <a:pPr/>
              <a:t>13</a:t>
            </a:fld>
            <a:endParaRPr lang="en-US"/>
          </a:p>
        </p:txBody>
      </p:sp>
      <p:sp>
        <p:nvSpPr>
          <p:cNvPr id="6" name="Rectangle 5">
            <a:extLst>
              <a:ext uri="{FF2B5EF4-FFF2-40B4-BE49-F238E27FC236}">
                <a16:creationId xmlns:a16="http://schemas.microsoft.com/office/drawing/2014/main" id="{FE55820D-AD34-4A1D-983C-189B785C0130}"/>
              </a:ext>
            </a:extLst>
          </p:cNvPr>
          <p:cNvSpPr/>
          <p:nvPr/>
        </p:nvSpPr>
        <p:spPr>
          <a:xfrm>
            <a:off x="1036040" y="6114634"/>
            <a:ext cx="4572000" cy="338554"/>
          </a:xfrm>
          <a:prstGeom prst="rect">
            <a:avLst/>
          </a:prstGeom>
        </p:spPr>
        <p:txBody>
          <a:bodyPr>
            <a:spAutoFit/>
          </a:bodyPr>
          <a:lstStyle/>
          <a:p>
            <a:pPr lvl="0"/>
            <a:r>
              <a:rPr lang="en-US" sz="800" dirty="0">
                <a:solidFill>
                  <a:srgbClr val="000000"/>
                </a:solidFill>
              </a:rPr>
              <a:t>Modified from Bush G, Fink M, </a:t>
            </a:r>
            <a:r>
              <a:rPr lang="en-US" sz="800" dirty="0" err="1">
                <a:solidFill>
                  <a:srgbClr val="000000"/>
                </a:solidFill>
              </a:rPr>
              <a:t>Petrides</a:t>
            </a:r>
            <a:r>
              <a:rPr lang="en-US" sz="800" dirty="0">
                <a:solidFill>
                  <a:srgbClr val="000000"/>
                </a:solidFill>
              </a:rPr>
              <a:t> G et al: Catatonia—I: rating scale and standardized examination, </a:t>
            </a:r>
            <a:r>
              <a:rPr lang="en-US" sz="800" i="1" dirty="0">
                <a:solidFill>
                  <a:srgbClr val="000000"/>
                </a:solidFill>
              </a:rPr>
              <a:t>Acta </a:t>
            </a:r>
            <a:r>
              <a:rPr lang="en-US" sz="800" i="1" dirty="0" err="1">
                <a:solidFill>
                  <a:srgbClr val="000000"/>
                </a:solidFill>
              </a:rPr>
              <a:t>Psychiatr</a:t>
            </a:r>
            <a:r>
              <a:rPr lang="en-US" sz="800" i="1" dirty="0">
                <a:solidFill>
                  <a:srgbClr val="000000"/>
                </a:solidFill>
              </a:rPr>
              <a:t> </a:t>
            </a:r>
            <a:r>
              <a:rPr lang="en-US" sz="800" i="1" dirty="0" err="1">
                <a:solidFill>
                  <a:srgbClr val="000000"/>
                </a:solidFill>
              </a:rPr>
              <a:t>Scand</a:t>
            </a:r>
            <a:r>
              <a:rPr lang="en-US" sz="800" dirty="0">
                <a:solidFill>
                  <a:srgbClr val="000000"/>
                </a:solidFill>
              </a:rPr>
              <a:t> 93:129–136, 1996.</a:t>
            </a:r>
          </a:p>
        </p:txBody>
      </p:sp>
    </p:spTree>
    <p:extLst>
      <p:ext uri="{BB962C8B-B14F-4D97-AF65-F5344CB8AC3E}">
        <p14:creationId xmlns:p14="http://schemas.microsoft.com/office/powerpoint/2010/main" val="3745139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Medical/lab tests</a:t>
            </a:r>
          </a:p>
        </p:txBody>
      </p:sp>
      <p:sp>
        <p:nvSpPr>
          <p:cNvPr id="3" name="Text Placeholder 2"/>
          <p:cNvSpPr>
            <a:spLocks noGrp="1"/>
          </p:cNvSpPr>
          <p:nvPr>
            <p:ph type="body" sz="quarter" idx="11"/>
          </p:nvPr>
        </p:nvSpPr>
        <p:spPr/>
        <p:txBody>
          <a:bodyPr>
            <a:normAutofit fontScale="62500" lnSpcReduction="20000"/>
          </a:bodyPr>
          <a:lstStyle/>
          <a:p>
            <a:pPr marL="0" indent="0">
              <a:buNone/>
            </a:pPr>
            <a:r>
              <a:rPr lang="en-US" b="1" dirty="0"/>
              <a:t>May help identify the potential etiology of neural network dysfunction driving the catatonic symptoms:</a:t>
            </a:r>
          </a:p>
          <a:p>
            <a:r>
              <a:rPr lang="en-US" dirty="0"/>
              <a:t>Complete metabolic panel</a:t>
            </a:r>
          </a:p>
          <a:p>
            <a:r>
              <a:rPr lang="en-US" dirty="0"/>
              <a:t>Serum and urine </a:t>
            </a:r>
            <a:r>
              <a:rPr lang="en-US" dirty="0" err="1"/>
              <a:t>toxicologies</a:t>
            </a:r>
            <a:endParaRPr lang="en-US" dirty="0"/>
          </a:p>
          <a:p>
            <a:r>
              <a:rPr lang="en-US" dirty="0"/>
              <a:t>LP, HIV, Syphilis IgG/RPR</a:t>
            </a:r>
          </a:p>
          <a:p>
            <a:r>
              <a:rPr lang="en-US" dirty="0"/>
              <a:t>Autoimmune screening</a:t>
            </a:r>
          </a:p>
          <a:p>
            <a:pPr lvl="1"/>
            <a:r>
              <a:rPr lang="en-US" dirty="0"/>
              <a:t>erythrocyte sedimentation rate, C-reactive protein, antinuclear antibodies</a:t>
            </a:r>
          </a:p>
          <a:p>
            <a:r>
              <a:rPr lang="en-US" dirty="0"/>
              <a:t>LP </a:t>
            </a:r>
          </a:p>
          <a:p>
            <a:r>
              <a:rPr lang="en-US" dirty="0"/>
              <a:t>MRI</a:t>
            </a:r>
          </a:p>
          <a:p>
            <a:r>
              <a:rPr lang="en-US" dirty="0"/>
              <a:t>EEG</a:t>
            </a:r>
          </a:p>
          <a:p>
            <a:pPr lvl="1"/>
            <a:r>
              <a:rPr lang="en-US" dirty="0"/>
              <a:t>History of seizure or epilepsy </a:t>
            </a:r>
          </a:p>
          <a:p>
            <a:pPr lvl="1"/>
            <a:r>
              <a:rPr lang="en-US" dirty="0"/>
              <a:t>History of neurological/infectious/autoimmune disease </a:t>
            </a:r>
          </a:p>
          <a:p>
            <a:pPr lvl="1"/>
            <a:r>
              <a:rPr lang="en-US" dirty="0"/>
              <a:t>History of anticonvulsive or </a:t>
            </a:r>
            <a:r>
              <a:rPr lang="en-US" dirty="0" err="1"/>
              <a:t>proconvulsive</a:t>
            </a:r>
            <a:r>
              <a:rPr lang="en-US" dirty="0"/>
              <a:t> drugs </a:t>
            </a:r>
          </a:p>
          <a:p>
            <a:pPr lvl="1"/>
            <a:r>
              <a:rPr lang="en-US" dirty="0"/>
              <a:t>Paroxysmal catatonia</a:t>
            </a:r>
          </a:p>
          <a:p>
            <a:pPr lvl="1"/>
            <a:r>
              <a:rPr lang="en-US" dirty="0"/>
              <a:t>History of substance intoxication or detoxification</a:t>
            </a:r>
          </a:p>
          <a:p>
            <a:pPr lvl="1"/>
            <a:r>
              <a:rPr lang="en-US" dirty="0"/>
              <a:t>History of critical illness</a:t>
            </a:r>
          </a:p>
        </p:txBody>
      </p:sp>
      <p:sp>
        <p:nvSpPr>
          <p:cNvPr id="4" name="Slide Number Placeholder 3"/>
          <p:cNvSpPr>
            <a:spLocks noGrp="1"/>
          </p:cNvSpPr>
          <p:nvPr>
            <p:ph type="sldNum" sz="quarter" idx="12"/>
          </p:nvPr>
        </p:nvSpPr>
        <p:spPr/>
        <p:txBody>
          <a:bodyPr/>
          <a:lstStyle/>
          <a:p>
            <a:fld id="{F44216FD-6AB8-4CAA-AE87-D3440EC6B7F7}" type="slidenum">
              <a:rPr lang="en-US" smtClean="0"/>
              <a:pPr/>
              <a:t>14</a:t>
            </a:fld>
            <a:endParaRPr lang="en-US"/>
          </a:p>
        </p:txBody>
      </p:sp>
      <p:sp>
        <p:nvSpPr>
          <p:cNvPr id="5" name="TextBox 4"/>
          <p:cNvSpPr txBox="1"/>
          <p:nvPr/>
        </p:nvSpPr>
        <p:spPr>
          <a:xfrm>
            <a:off x="768485" y="6128426"/>
            <a:ext cx="5700409" cy="200055"/>
          </a:xfrm>
          <a:prstGeom prst="rect">
            <a:avLst/>
          </a:prstGeom>
          <a:noFill/>
        </p:spPr>
        <p:txBody>
          <a:bodyPr wrap="square" rtlCol="0">
            <a:spAutoFit/>
          </a:bodyPr>
          <a:lstStyle/>
          <a:p>
            <a:r>
              <a:rPr lang="en-US" sz="700" dirty="0" err="1"/>
              <a:t>Repchak</a:t>
            </a:r>
            <a:r>
              <a:rPr lang="en-US" sz="700" dirty="0"/>
              <a:t> &amp; Quinn, Psychosomatics, 2016</a:t>
            </a:r>
          </a:p>
        </p:txBody>
      </p:sp>
    </p:spTree>
    <p:extLst>
      <p:ext uri="{BB962C8B-B14F-4D97-AF65-F5344CB8AC3E}">
        <p14:creationId xmlns:p14="http://schemas.microsoft.com/office/powerpoint/2010/main" val="2807079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Medical/lab tests</a:t>
            </a:r>
          </a:p>
        </p:txBody>
      </p:sp>
      <p:sp>
        <p:nvSpPr>
          <p:cNvPr id="3" name="Text Placeholder 2"/>
          <p:cNvSpPr>
            <a:spLocks noGrp="1"/>
          </p:cNvSpPr>
          <p:nvPr>
            <p:ph type="body" sz="quarter" idx="11"/>
          </p:nvPr>
        </p:nvSpPr>
        <p:spPr/>
        <p:txBody>
          <a:bodyPr>
            <a:normAutofit fontScale="70000" lnSpcReduction="20000"/>
          </a:bodyPr>
          <a:lstStyle/>
          <a:p>
            <a:r>
              <a:rPr lang="en-US" dirty="0"/>
              <a:t>Paraneoplastic/Autoimmune encephalitis panel</a:t>
            </a:r>
          </a:p>
          <a:p>
            <a:endParaRPr lang="en-US" dirty="0"/>
          </a:p>
          <a:p>
            <a:r>
              <a:rPr lang="en-US" dirty="0"/>
              <a:t>CK level</a:t>
            </a:r>
          </a:p>
          <a:p>
            <a:endParaRPr lang="en-US" dirty="0"/>
          </a:p>
          <a:p>
            <a:r>
              <a:rPr lang="en-US" dirty="0"/>
              <a:t>Iron studies</a:t>
            </a:r>
          </a:p>
          <a:p>
            <a:pPr lvl="1"/>
            <a:r>
              <a:rPr lang="en-US" dirty="0"/>
              <a:t>Low serum iron has been associated with catatonia, particularly in malignant catatonia/NMS</a:t>
            </a:r>
          </a:p>
          <a:p>
            <a:pPr lvl="1"/>
            <a:endParaRPr lang="en-US" dirty="0"/>
          </a:p>
          <a:p>
            <a:pPr lvl="2"/>
            <a:r>
              <a:rPr lang="en-US" dirty="0"/>
              <a:t>Iron is required to generate calcium signals after NMDA receptor stimulation</a:t>
            </a:r>
          </a:p>
          <a:p>
            <a:pPr lvl="1"/>
            <a:endParaRPr lang="en-US" dirty="0"/>
          </a:p>
          <a:p>
            <a:pPr lvl="2"/>
            <a:r>
              <a:rPr lang="en-US" dirty="0"/>
              <a:t>Theory:  </a:t>
            </a:r>
            <a:r>
              <a:rPr lang="en-US" dirty="0" err="1"/>
              <a:t>ferropenia</a:t>
            </a:r>
            <a:r>
              <a:rPr lang="en-US" dirty="0"/>
              <a:t> may be the result of an acute phase reaction that leads to a reduction of dopamine D2 receptors in the brain, leading to NMS</a:t>
            </a:r>
          </a:p>
          <a:p>
            <a:pPr lvl="1"/>
            <a:endParaRPr lang="en-US" dirty="0"/>
          </a:p>
          <a:p>
            <a:pPr lvl="2"/>
            <a:r>
              <a:rPr lang="en-US" dirty="0"/>
              <a:t>Theory: </a:t>
            </a:r>
            <a:r>
              <a:rPr lang="en-US" dirty="0" err="1"/>
              <a:t>ferropenia</a:t>
            </a:r>
            <a:r>
              <a:rPr lang="en-US" dirty="0"/>
              <a:t> caused by an acute phase reaction leads to catatonia through disruption of NMDA-mediated neurotransmission</a:t>
            </a:r>
          </a:p>
        </p:txBody>
      </p:sp>
      <p:sp>
        <p:nvSpPr>
          <p:cNvPr id="4" name="Slide Number Placeholder 3"/>
          <p:cNvSpPr>
            <a:spLocks noGrp="1"/>
          </p:cNvSpPr>
          <p:nvPr>
            <p:ph type="sldNum" sz="quarter" idx="12"/>
          </p:nvPr>
        </p:nvSpPr>
        <p:spPr/>
        <p:txBody>
          <a:bodyPr/>
          <a:lstStyle/>
          <a:p>
            <a:fld id="{F44216FD-6AB8-4CAA-AE87-D3440EC6B7F7}" type="slidenum">
              <a:rPr lang="en-US" smtClean="0"/>
              <a:pPr/>
              <a:t>15</a:t>
            </a:fld>
            <a:endParaRPr lang="en-US"/>
          </a:p>
        </p:txBody>
      </p:sp>
    </p:spTree>
    <p:extLst>
      <p:ext uri="{BB962C8B-B14F-4D97-AF65-F5344CB8AC3E}">
        <p14:creationId xmlns:p14="http://schemas.microsoft.com/office/powerpoint/2010/main" val="2180605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Management and Treatment</a:t>
            </a:r>
          </a:p>
        </p:txBody>
      </p:sp>
      <p:sp>
        <p:nvSpPr>
          <p:cNvPr id="4" name="Text Placeholder 3"/>
          <p:cNvSpPr>
            <a:spLocks noGrp="1"/>
          </p:cNvSpPr>
          <p:nvPr>
            <p:ph type="body" sz="quarter" idx="11"/>
          </p:nvPr>
        </p:nvSpPr>
        <p:spPr/>
        <p:txBody>
          <a:bodyPr>
            <a:normAutofit fontScale="85000" lnSpcReduction="20000"/>
          </a:bodyPr>
          <a:lstStyle/>
          <a:p>
            <a:r>
              <a:rPr lang="en-US" dirty="0"/>
              <a:t>Treatment of primary catatonia is similar to secondary catatonia </a:t>
            </a:r>
          </a:p>
          <a:p>
            <a:endParaRPr lang="en-US" dirty="0"/>
          </a:p>
          <a:p>
            <a:r>
              <a:rPr lang="en-US" dirty="0"/>
              <a:t>Treatment should be directed at:</a:t>
            </a:r>
          </a:p>
          <a:p>
            <a:pPr lvl="1"/>
            <a:r>
              <a:rPr lang="en-US" dirty="0"/>
              <a:t>Lysis of catatonic phenomena</a:t>
            </a:r>
          </a:p>
          <a:p>
            <a:pPr lvl="1"/>
            <a:r>
              <a:rPr lang="en-US" dirty="0"/>
              <a:t>Treatment of the suspected underlying medical condition</a:t>
            </a:r>
          </a:p>
          <a:p>
            <a:pPr lvl="2"/>
            <a:r>
              <a:rPr lang="en-US" dirty="0"/>
              <a:t>Antipsychotic use possible, but may be higher risk for NMS</a:t>
            </a:r>
          </a:p>
          <a:p>
            <a:pPr lvl="1"/>
            <a:r>
              <a:rPr lang="en-US" dirty="0"/>
              <a:t>Removal of any agents suspected of causing catatonia</a:t>
            </a:r>
          </a:p>
          <a:p>
            <a:pPr lvl="2"/>
            <a:r>
              <a:rPr lang="en-US" dirty="0"/>
              <a:t>Antipsychotics, metoclopramide</a:t>
            </a:r>
          </a:p>
          <a:p>
            <a:pPr lvl="2"/>
            <a:r>
              <a:rPr lang="en-US" dirty="0"/>
              <a:t>Restart abruptly discontinued dopamine agonists</a:t>
            </a:r>
          </a:p>
          <a:p>
            <a:pPr lvl="2"/>
            <a:endParaRPr lang="en-US" dirty="0"/>
          </a:p>
          <a:p>
            <a:r>
              <a:rPr lang="en-US" dirty="0"/>
              <a:t>Early consideration/mobilization of ECT</a:t>
            </a:r>
          </a:p>
          <a:p>
            <a:pPr lvl="1"/>
            <a:r>
              <a:rPr lang="en-US" dirty="0"/>
              <a:t>First line in clear cases of malignant catatonia</a:t>
            </a:r>
          </a:p>
          <a:p>
            <a:pPr lvl="1"/>
            <a:r>
              <a:rPr lang="en-US" dirty="0"/>
              <a:t>May be needed when medications alone are not helping</a:t>
            </a:r>
          </a:p>
        </p:txBody>
      </p:sp>
      <p:sp>
        <p:nvSpPr>
          <p:cNvPr id="2" name="Slide Number Placeholder 1"/>
          <p:cNvSpPr>
            <a:spLocks noGrp="1"/>
          </p:cNvSpPr>
          <p:nvPr>
            <p:ph type="sldNum" sz="quarter" idx="12"/>
          </p:nvPr>
        </p:nvSpPr>
        <p:spPr/>
        <p:txBody>
          <a:bodyPr/>
          <a:lstStyle/>
          <a:p>
            <a:fld id="{E69C68D7-4E82-4AD4-B701-D735FC9E44EC}" type="slidenum">
              <a:rPr lang="en-US" smtClean="0"/>
              <a:pPr/>
              <a:t>16</a:t>
            </a:fld>
            <a:endParaRPr lang="en-US"/>
          </a:p>
        </p:txBody>
      </p:sp>
    </p:spTree>
    <p:extLst>
      <p:ext uri="{BB962C8B-B14F-4D97-AF65-F5344CB8AC3E}">
        <p14:creationId xmlns:p14="http://schemas.microsoft.com/office/powerpoint/2010/main" val="1891251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Pharmacologic interventions</a:t>
            </a:r>
          </a:p>
        </p:txBody>
      </p:sp>
      <p:sp>
        <p:nvSpPr>
          <p:cNvPr id="3" name="Text Placeholder 2"/>
          <p:cNvSpPr>
            <a:spLocks noGrp="1"/>
          </p:cNvSpPr>
          <p:nvPr>
            <p:ph type="body" sz="quarter" idx="11"/>
          </p:nvPr>
        </p:nvSpPr>
        <p:spPr/>
        <p:txBody>
          <a:bodyPr>
            <a:normAutofit fontScale="70000" lnSpcReduction="20000"/>
          </a:bodyPr>
          <a:lstStyle/>
          <a:p>
            <a:r>
              <a:rPr lang="en-US" dirty="0"/>
              <a:t>Lorazepam:</a:t>
            </a:r>
          </a:p>
          <a:p>
            <a:pPr lvl="1"/>
            <a:r>
              <a:rPr lang="en-US" dirty="0"/>
              <a:t>1-2 mg IM/IV; can schedule BID-TID</a:t>
            </a:r>
          </a:p>
          <a:p>
            <a:pPr lvl="1"/>
            <a:r>
              <a:rPr lang="en-US" dirty="0"/>
              <a:t>Sometimes used as an initial “test dose” before scheduling</a:t>
            </a:r>
          </a:p>
          <a:p>
            <a:pPr lvl="2"/>
            <a:r>
              <a:rPr lang="en-US" dirty="0"/>
              <a:t>Activation at GABA-A, through use of agonists such as lorazepam, would indirectly disinhibit DA cell activity</a:t>
            </a:r>
          </a:p>
          <a:p>
            <a:pPr lvl="3"/>
            <a:r>
              <a:rPr lang="en-US" dirty="0"/>
              <a:t>GABA </a:t>
            </a:r>
            <a:r>
              <a:rPr lang="en-US" baseline="-25000" dirty="0"/>
              <a:t>A </a:t>
            </a:r>
            <a:r>
              <a:rPr lang="en-US" dirty="0"/>
              <a:t>agonists could be restorative by inhibiting the pars reticulata's inhibitory GABA </a:t>
            </a:r>
            <a:r>
              <a:rPr lang="en-US" baseline="-25000" dirty="0"/>
              <a:t>B </a:t>
            </a:r>
            <a:r>
              <a:rPr lang="en-US" dirty="0"/>
              <a:t>neurons</a:t>
            </a:r>
          </a:p>
          <a:p>
            <a:pPr lvl="3"/>
            <a:r>
              <a:rPr lang="en-US" dirty="0"/>
              <a:t>Resulting in disinhibition of the neighboring pars compacta's DA cells with a resultant striatal DA agonism</a:t>
            </a:r>
          </a:p>
          <a:p>
            <a:pPr lvl="1"/>
            <a:endParaRPr lang="en-US" dirty="0"/>
          </a:p>
          <a:p>
            <a:r>
              <a:rPr lang="en-US" dirty="0"/>
              <a:t>Other possible pharmacologic treatments</a:t>
            </a:r>
          </a:p>
          <a:p>
            <a:pPr lvl="1"/>
            <a:r>
              <a:rPr lang="en-US" dirty="0"/>
              <a:t>Zolpidem</a:t>
            </a:r>
          </a:p>
          <a:p>
            <a:pPr lvl="2"/>
            <a:r>
              <a:rPr lang="en-US" dirty="0"/>
              <a:t>5-10 mg daily</a:t>
            </a:r>
          </a:p>
          <a:p>
            <a:pPr lvl="1"/>
            <a:r>
              <a:rPr lang="en-US" dirty="0"/>
              <a:t>Amantadine</a:t>
            </a:r>
          </a:p>
          <a:p>
            <a:pPr lvl="2"/>
            <a:r>
              <a:rPr lang="en-US" dirty="0"/>
              <a:t>100 mg BID </a:t>
            </a:r>
          </a:p>
          <a:p>
            <a:pPr lvl="1"/>
            <a:r>
              <a:rPr lang="en-US" dirty="0"/>
              <a:t>Memantine</a:t>
            </a:r>
          </a:p>
          <a:p>
            <a:pPr lvl="2"/>
            <a:r>
              <a:rPr lang="en-US" dirty="0"/>
              <a:t>5-10 mg BID</a:t>
            </a:r>
          </a:p>
          <a:p>
            <a:pPr lvl="1"/>
            <a:r>
              <a:rPr lang="en-US" dirty="0"/>
              <a:t>Case reports for many others…</a:t>
            </a:r>
          </a:p>
          <a:p>
            <a:endParaRPr lang="en-US" dirty="0"/>
          </a:p>
        </p:txBody>
      </p:sp>
      <p:sp>
        <p:nvSpPr>
          <p:cNvPr id="4" name="Slide Number Placeholder 3"/>
          <p:cNvSpPr>
            <a:spLocks noGrp="1"/>
          </p:cNvSpPr>
          <p:nvPr>
            <p:ph type="sldNum" sz="quarter" idx="12"/>
          </p:nvPr>
        </p:nvSpPr>
        <p:spPr/>
        <p:txBody>
          <a:bodyPr/>
          <a:lstStyle/>
          <a:p>
            <a:fld id="{F44216FD-6AB8-4CAA-AE87-D3440EC6B7F7}" type="slidenum">
              <a:rPr lang="en-US" smtClean="0"/>
              <a:pPr/>
              <a:t>17</a:t>
            </a:fld>
            <a:endParaRPr lang="en-US"/>
          </a:p>
        </p:txBody>
      </p:sp>
    </p:spTree>
    <p:extLst>
      <p:ext uri="{BB962C8B-B14F-4D97-AF65-F5344CB8AC3E}">
        <p14:creationId xmlns:p14="http://schemas.microsoft.com/office/powerpoint/2010/main" val="4238501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Supportive interventions</a:t>
            </a:r>
          </a:p>
        </p:txBody>
      </p:sp>
      <p:sp>
        <p:nvSpPr>
          <p:cNvPr id="3" name="Text Placeholder 2"/>
          <p:cNvSpPr>
            <a:spLocks noGrp="1"/>
          </p:cNvSpPr>
          <p:nvPr>
            <p:ph type="body" sz="quarter" idx="11"/>
          </p:nvPr>
        </p:nvSpPr>
        <p:spPr/>
        <p:txBody>
          <a:bodyPr>
            <a:normAutofit fontScale="92500" lnSpcReduction="20000"/>
          </a:bodyPr>
          <a:lstStyle/>
          <a:p>
            <a:r>
              <a:rPr lang="en-US" dirty="0"/>
              <a:t>Frequent vitals</a:t>
            </a:r>
          </a:p>
          <a:p>
            <a:pPr lvl="1"/>
            <a:r>
              <a:rPr lang="en-US" dirty="0"/>
              <a:t>Fever, respiratory rate</a:t>
            </a:r>
          </a:p>
          <a:p>
            <a:r>
              <a:rPr lang="en-US" dirty="0"/>
              <a:t>Hydration</a:t>
            </a:r>
          </a:p>
          <a:p>
            <a:r>
              <a:rPr lang="en-US" dirty="0"/>
              <a:t>Nutritional support</a:t>
            </a:r>
          </a:p>
          <a:p>
            <a:r>
              <a:rPr lang="en-US" dirty="0"/>
              <a:t>Early mobilization</a:t>
            </a:r>
          </a:p>
          <a:p>
            <a:r>
              <a:rPr lang="en-US" dirty="0"/>
              <a:t>Anticoagulation (to prevent thrombophlebitis)</a:t>
            </a:r>
          </a:p>
          <a:p>
            <a:r>
              <a:rPr lang="en-US" dirty="0"/>
              <a:t>Aspiration precautions</a:t>
            </a:r>
          </a:p>
          <a:p>
            <a:r>
              <a:rPr lang="en-US" dirty="0"/>
              <a:t>Support the patient</a:t>
            </a:r>
          </a:p>
          <a:p>
            <a:pPr lvl="1"/>
            <a:r>
              <a:rPr lang="en-US" dirty="0"/>
              <a:t>Speak as if they are listening and understanding</a:t>
            </a:r>
          </a:p>
          <a:p>
            <a:pPr lvl="1"/>
            <a:r>
              <a:rPr lang="en-US" dirty="0"/>
              <a:t>Reports of memories are variable</a:t>
            </a:r>
          </a:p>
          <a:p>
            <a:r>
              <a:rPr lang="en-US" dirty="0"/>
              <a:t>Educate staff/family members about the syndrome</a:t>
            </a:r>
          </a:p>
        </p:txBody>
      </p:sp>
      <p:sp>
        <p:nvSpPr>
          <p:cNvPr id="4" name="Slide Number Placeholder 3"/>
          <p:cNvSpPr>
            <a:spLocks noGrp="1"/>
          </p:cNvSpPr>
          <p:nvPr>
            <p:ph type="sldNum" sz="quarter" idx="12"/>
          </p:nvPr>
        </p:nvSpPr>
        <p:spPr/>
        <p:txBody>
          <a:bodyPr/>
          <a:lstStyle/>
          <a:p>
            <a:fld id="{F44216FD-6AB8-4CAA-AE87-D3440EC6B7F7}" type="slidenum">
              <a:rPr lang="en-US" smtClean="0"/>
              <a:pPr/>
              <a:t>18</a:t>
            </a:fld>
            <a:endParaRPr lang="en-US"/>
          </a:p>
        </p:txBody>
      </p:sp>
    </p:spTree>
    <p:extLst>
      <p:ext uri="{BB962C8B-B14F-4D97-AF65-F5344CB8AC3E}">
        <p14:creationId xmlns:p14="http://schemas.microsoft.com/office/powerpoint/2010/main" val="2430561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Summary</a:t>
            </a:r>
            <a:endParaRPr lang="en-US" dirty="0"/>
          </a:p>
        </p:txBody>
      </p:sp>
      <p:sp>
        <p:nvSpPr>
          <p:cNvPr id="3" name="Text Placeholder 2"/>
          <p:cNvSpPr>
            <a:spLocks noGrp="1"/>
          </p:cNvSpPr>
          <p:nvPr>
            <p:ph type="body" sz="quarter" idx="11"/>
          </p:nvPr>
        </p:nvSpPr>
        <p:spPr/>
        <p:txBody>
          <a:bodyPr>
            <a:normAutofit fontScale="70000" lnSpcReduction="20000"/>
          </a:bodyPr>
          <a:lstStyle/>
          <a:p>
            <a:r>
              <a:rPr lang="en-US" dirty="0"/>
              <a:t>Catatonia is a common clinical syndrome</a:t>
            </a:r>
          </a:p>
          <a:p>
            <a:pPr lvl="1"/>
            <a:r>
              <a:rPr lang="en-US" dirty="0"/>
              <a:t>Constellation of movement abnormalities</a:t>
            </a:r>
          </a:p>
          <a:p>
            <a:pPr lvl="1"/>
            <a:r>
              <a:rPr lang="en-US" dirty="0"/>
              <a:t>Represents neural network integration problems</a:t>
            </a:r>
          </a:p>
          <a:p>
            <a:pPr lvl="1"/>
            <a:endParaRPr lang="en-US" dirty="0"/>
          </a:p>
          <a:p>
            <a:r>
              <a:rPr lang="en-US" dirty="0"/>
              <a:t>Catatonia is associated with a variety of medical disorders </a:t>
            </a:r>
          </a:p>
          <a:p>
            <a:pPr lvl="1"/>
            <a:r>
              <a:rPr lang="en-US" dirty="0"/>
              <a:t>Can be conceptualized in a variety of ways depending on the pattern of symptom expression and treatment response</a:t>
            </a:r>
          </a:p>
          <a:p>
            <a:pPr lvl="1"/>
            <a:endParaRPr lang="en-US" dirty="0"/>
          </a:p>
          <a:p>
            <a:r>
              <a:rPr lang="en-US" dirty="0"/>
              <a:t>Goal: diagnose and treat the underlying cause of neural network dysfunction </a:t>
            </a:r>
          </a:p>
          <a:p>
            <a:pPr lvl="1"/>
            <a:r>
              <a:rPr lang="en-US" dirty="0"/>
              <a:t>Restore normal movement/behavior to prevent further harm associated with catatonic states</a:t>
            </a:r>
          </a:p>
          <a:p>
            <a:pPr lvl="1"/>
            <a:r>
              <a:rPr lang="en-US" dirty="0"/>
              <a:t>Supportive interventions and directed therapies (medications, ECT)</a:t>
            </a:r>
          </a:p>
          <a:p>
            <a:pPr lvl="1"/>
            <a:r>
              <a:rPr lang="en-US" dirty="0"/>
              <a:t>Treatment of the underlying/associated condition</a:t>
            </a:r>
          </a:p>
          <a:p>
            <a:pPr lvl="1"/>
            <a:endParaRPr lang="en-US" dirty="0"/>
          </a:p>
          <a:p>
            <a:r>
              <a:rPr lang="en-US" dirty="0"/>
              <a:t>C-L Psychiatrists have extensive experience in identifying and managing catatonic syndromes</a:t>
            </a:r>
          </a:p>
          <a:p>
            <a:pPr lvl="1"/>
            <a:endParaRPr lang="en-US" dirty="0"/>
          </a:p>
        </p:txBody>
      </p:sp>
      <p:sp>
        <p:nvSpPr>
          <p:cNvPr id="4" name="Slide Number Placeholder 3"/>
          <p:cNvSpPr>
            <a:spLocks noGrp="1"/>
          </p:cNvSpPr>
          <p:nvPr>
            <p:ph type="sldNum" sz="quarter" idx="12"/>
          </p:nvPr>
        </p:nvSpPr>
        <p:spPr/>
        <p:txBody>
          <a:bodyPr/>
          <a:lstStyle/>
          <a:p>
            <a:fld id="{F44216FD-6AB8-4CAA-AE87-D3440EC6B7F7}" type="slidenum">
              <a:rPr lang="en-US" smtClean="0"/>
              <a:pPr/>
              <a:t>19</a:t>
            </a:fld>
            <a:endParaRPr lang="en-US"/>
          </a:p>
        </p:txBody>
      </p:sp>
    </p:spTree>
    <p:extLst>
      <p:ext uri="{BB962C8B-B14F-4D97-AF65-F5344CB8AC3E}">
        <p14:creationId xmlns:p14="http://schemas.microsoft.com/office/powerpoint/2010/main" val="1148043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is catatonia?</a:t>
            </a:r>
          </a:p>
        </p:txBody>
      </p:sp>
      <p:sp>
        <p:nvSpPr>
          <p:cNvPr id="4" name="Text Placeholder 3"/>
          <p:cNvSpPr>
            <a:spLocks noGrp="1"/>
          </p:cNvSpPr>
          <p:nvPr>
            <p:ph type="body" sz="quarter" idx="11"/>
          </p:nvPr>
        </p:nvSpPr>
        <p:spPr/>
        <p:txBody>
          <a:bodyPr>
            <a:normAutofit fontScale="70000" lnSpcReduction="20000"/>
          </a:bodyPr>
          <a:lstStyle/>
          <a:p>
            <a:r>
              <a:rPr lang="en-US" dirty="0"/>
              <a:t>Catatonia is a neuropsychiatric syndrome of abnormal motor movement</a:t>
            </a:r>
          </a:p>
          <a:p>
            <a:pPr lvl="1"/>
            <a:r>
              <a:rPr lang="en-US" dirty="0"/>
              <a:t>The inability to move normally, despite the physical capacity to do so</a:t>
            </a:r>
          </a:p>
          <a:p>
            <a:pPr lvl="1"/>
            <a:r>
              <a:rPr lang="en-US" dirty="0"/>
              <a:t>Dysregulation of neural networks connecting emotion, behavior, motivation, and movement </a:t>
            </a:r>
          </a:p>
          <a:p>
            <a:pPr lvl="1"/>
            <a:r>
              <a:rPr lang="en-US" dirty="0"/>
              <a:t>Defined by a constellation of motor and behavioral signs </a:t>
            </a:r>
          </a:p>
          <a:p>
            <a:endParaRPr lang="en-US" dirty="0"/>
          </a:p>
          <a:p>
            <a:r>
              <a:rPr lang="en-US" dirty="0"/>
              <a:t>Underlying mechanisms are not fully clear</a:t>
            </a:r>
          </a:p>
          <a:p>
            <a:pPr lvl="1"/>
            <a:r>
              <a:rPr lang="en-US" dirty="0"/>
              <a:t>Theory: disrupted neural connections between basal ganglia, cortex, and thalamus</a:t>
            </a:r>
          </a:p>
          <a:p>
            <a:pPr lvl="1"/>
            <a:r>
              <a:rPr lang="en-US" dirty="0"/>
              <a:t>Dopamine, GABA, glutamate are thought to be key players </a:t>
            </a:r>
          </a:p>
          <a:p>
            <a:pPr lvl="1"/>
            <a:endParaRPr lang="en-US" dirty="0"/>
          </a:p>
          <a:p>
            <a:r>
              <a:rPr lang="en-US" dirty="0"/>
              <a:t>Catatonia is associated with a variety of medical problems/etiologies</a:t>
            </a:r>
          </a:p>
          <a:p>
            <a:pPr lvl="1"/>
            <a:r>
              <a:rPr lang="en-US" dirty="0"/>
              <a:t>Identifying the underlying or associated etiology can help guide treatment</a:t>
            </a:r>
          </a:p>
          <a:p>
            <a:pPr lvl="1"/>
            <a:r>
              <a:rPr lang="en-US" dirty="0"/>
              <a:t>Initial evaluation and management is similar, regardless of etiology</a:t>
            </a:r>
          </a:p>
          <a:p>
            <a:pPr lvl="1"/>
            <a:r>
              <a:rPr lang="en-US" dirty="0"/>
              <a:t>Outcome is often good, although risk for fatal progression is possible</a:t>
            </a:r>
          </a:p>
          <a:p>
            <a:pPr lvl="1"/>
            <a:endParaRPr lang="en-US" dirty="0"/>
          </a:p>
          <a:p>
            <a:pPr lvl="1"/>
            <a:endParaRPr lang="en-US" dirty="0"/>
          </a:p>
          <a:p>
            <a:pPr lvl="1"/>
            <a:endParaRPr lang="en-US" dirty="0"/>
          </a:p>
          <a:p>
            <a:pPr lvl="1"/>
            <a:endParaRPr lang="en-US" dirty="0"/>
          </a:p>
        </p:txBody>
      </p:sp>
      <p:sp>
        <p:nvSpPr>
          <p:cNvPr id="2" name="Slide Number Placeholder 1"/>
          <p:cNvSpPr>
            <a:spLocks noGrp="1"/>
          </p:cNvSpPr>
          <p:nvPr>
            <p:ph type="sldNum" sz="quarter" idx="12"/>
          </p:nvPr>
        </p:nvSpPr>
        <p:spPr/>
        <p:txBody>
          <a:bodyPr/>
          <a:lstStyle/>
          <a:p>
            <a:fld id="{E69C68D7-4E82-4AD4-B701-D735FC9E44EC}" type="slidenum">
              <a:rPr lang="en-US" smtClean="0"/>
              <a:pPr/>
              <a:t>2</a:t>
            </a:fld>
            <a:endParaRPr lang="en-US"/>
          </a:p>
        </p:txBody>
      </p:sp>
    </p:spTree>
    <p:extLst>
      <p:ext uri="{BB962C8B-B14F-4D97-AF65-F5344CB8AC3E}">
        <p14:creationId xmlns:p14="http://schemas.microsoft.com/office/powerpoint/2010/main" val="1906595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References</a:t>
            </a:r>
            <a:endParaRPr lang="en-US" dirty="0"/>
          </a:p>
        </p:txBody>
      </p:sp>
      <p:sp>
        <p:nvSpPr>
          <p:cNvPr id="3" name="Text Placeholder 2"/>
          <p:cNvSpPr>
            <a:spLocks noGrp="1"/>
          </p:cNvSpPr>
          <p:nvPr>
            <p:ph type="body" sz="quarter" idx="11"/>
          </p:nvPr>
        </p:nvSpPr>
        <p:spPr/>
        <p:txBody>
          <a:bodyPr>
            <a:normAutofit fontScale="77500" lnSpcReduction="20000"/>
          </a:bodyPr>
          <a:lstStyle/>
          <a:p>
            <a:r>
              <a:rPr lang="en-US" dirty="0"/>
              <a:t>American Psychiatric Association. (2013). Diagnostic and statistical manual of mental disorders (5th ed.)</a:t>
            </a:r>
          </a:p>
          <a:p>
            <a:r>
              <a:rPr lang="en-US" dirty="0"/>
              <a:t>Bush G, Fink M, </a:t>
            </a:r>
            <a:r>
              <a:rPr lang="en-US" dirty="0" err="1"/>
              <a:t>Petrides</a:t>
            </a:r>
            <a:r>
              <a:rPr lang="en-US" dirty="0"/>
              <a:t> G et al: Catatonia—I: rating scale and standardized examination, Acta </a:t>
            </a:r>
            <a:r>
              <a:rPr lang="en-US" dirty="0" err="1"/>
              <a:t>Psychiatr</a:t>
            </a:r>
            <a:r>
              <a:rPr lang="en-US" dirty="0"/>
              <a:t> </a:t>
            </a:r>
            <a:r>
              <a:rPr lang="en-US" dirty="0" err="1"/>
              <a:t>Scand</a:t>
            </a:r>
            <a:r>
              <a:rPr lang="en-US" dirty="0"/>
              <a:t> 93:129–136, 1996.</a:t>
            </a:r>
          </a:p>
          <a:p>
            <a:r>
              <a:rPr lang="en-US" dirty="0"/>
              <a:t>Daniels J. Catatonia: clinical aspects and neurobiological correlates </a:t>
            </a:r>
            <a:r>
              <a:rPr lang="pl-PL" dirty="0"/>
              <a:t>J Neuropsychiatry Clin Neurosci, 21 (4) (2009), pp. 371-380</a:t>
            </a:r>
            <a:endParaRPr lang="en-US" dirty="0"/>
          </a:p>
          <a:p>
            <a:r>
              <a:rPr lang="en-US" dirty="0"/>
              <a:t>Philbrick KL, </a:t>
            </a:r>
            <a:r>
              <a:rPr lang="en-US" dirty="0" err="1"/>
              <a:t>Rummans</a:t>
            </a:r>
            <a:r>
              <a:rPr lang="en-US" dirty="0"/>
              <a:t> TA: Malignant catatonia, J Neuropsychiatry Clin </a:t>
            </a:r>
            <a:r>
              <a:rPr lang="en-US" dirty="0" err="1"/>
              <a:t>Neurosci</a:t>
            </a:r>
            <a:r>
              <a:rPr lang="en-US" dirty="0"/>
              <a:t> 6:1–13, 1994</a:t>
            </a:r>
          </a:p>
          <a:p>
            <a:r>
              <a:rPr lang="en-US" dirty="0"/>
              <a:t>Rasmussen SA, Mazurek MF, Rosebush PI Catatonia: Our current understanding of its diagnosis, treatment and pathophysiology </a:t>
            </a:r>
            <a:r>
              <a:rPr lang="pl-PL" dirty="0"/>
              <a:t>World J Psychiatry. 2016 Dec 22; 6(4): 391–398</a:t>
            </a:r>
            <a:endParaRPr lang="en-US" dirty="0"/>
          </a:p>
          <a:p>
            <a:r>
              <a:rPr lang="en-US" dirty="0" err="1"/>
              <a:t>Repchak</a:t>
            </a:r>
            <a:r>
              <a:rPr lang="en-US" dirty="0"/>
              <a:t> AT, Quinn DK. Epileptic Catatonia: A Case Series and Systematic Review </a:t>
            </a:r>
            <a:r>
              <a:rPr lang="pt-BR" dirty="0"/>
              <a:t>Psychosomatics. 2016 Mar-Apr;57(2):217-25</a:t>
            </a:r>
          </a:p>
          <a:p>
            <a:r>
              <a:rPr lang="en-US" dirty="0"/>
              <a:t>Stern, T. A. (2018). Massachusetts General Hospital Handbook of General Hospital Psychiatry. Elsevier.</a:t>
            </a:r>
          </a:p>
          <a:p>
            <a:endParaRPr lang="en-US" dirty="0"/>
          </a:p>
          <a:p>
            <a:endParaRPr lang="en-US" dirty="0"/>
          </a:p>
        </p:txBody>
      </p:sp>
      <p:sp>
        <p:nvSpPr>
          <p:cNvPr id="4" name="Slide Number Placeholder 3"/>
          <p:cNvSpPr>
            <a:spLocks noGrp="1"/>
          </p:cNvSpPr>
          <p:nvPr>
            <p:ph type="sldNum" sz="quarter" idx="12"/>
          </p:nvPr>
        </p:nvSpPr>
        <p:spPr/>
        <p:txBody>
          <a:bodyPr/>
          <a:lstStyle/>
          <a:p>
            <a:fld id="{F44216FD-6AB8-4CAA-AE87-D3440EC6B7F7}" type="slidenum">
              <a:rPr lang="en-US" smtClean="0"/>
              <a:pPr/>
              <a:t>20</a:t>
            </a:fld>
            <a:endParaRPr lang="en-US"/>
          </a:p>
        </p:txBody>
      </p:sp>
    </p:spTree>
    <p:extLst>
      <p:ext uri="{BB962C8B-B14F-4D97-AF65-F5344CB8AC3E}">
        <p14:creationId xmlns:p14="http://schemas.microsoft.com/office/powerpoint/2010/main" val="386519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diagnostic classification</a:t>
            </a:r>
          </a:p>
        </p:txBody>
      </p:sp>
      <p:sp>
        <p:nvSpPr>
          <p:cNvPr id="3" name="Text Placeholder 2"/>
          <p:cNvSpPr>
            <a:spLocks noGrp="1"/>
          </p:cNvSpPr>
          <p:nvPr>
            <p:ph type="body" sz="quarter" idx="11"/>
          </p:nvPr>
        </p:nvSpPr>
        <p:spPr/>
        <p:txBody>
          <a:bodyPr>
            <a:normAutofit fontScale="55000" lnSpcReduction="20000"/>
          </a:bodyPr>
          <a:lstStyle/>
          <a:p>
            <a:r>
              <a:rPr lang="en-US" dirty="0"/>
              <a:t>Catatonia has been conceptualized in different ways over time</a:t>
            </a:r>
          </a:p>
          <a:p>
            <a:pPr lvl="1"/>
            <a:r>
              <a:rPr lang="en-US" dirty="0"/>
              <a:t>Has been considered a feature of mood illnesses, psychotic illnesses, and its own stand alone syndrome</a:t>
            </a:r>
          </a:p>
          <a:p>
            <a:pPr lvl="1"/>
            <a:endParaRPr lang="en-US" dirty="0"/>
          </a:p>
          <a:p>
            <a:r>
              <a:rPr lang="en-US" dirty="0"/>
              <a:t>First described by </a:t>
            </a:r>
            <a:r>
              <a:rPr lang="en-US" dirty="0" err="1"/>
              <a:t>Kahlbaum</a:t>
            </a:r>
            <a:r>
              <a:rPr lang="en-US" dirty="0"/>
              <a:t> (1847)</a:t>
            </a:r>
          </a:p>
          <a:p>
            <a:pPr lvl="1"/>
            <a:r>
              <a:rPr lang="en-US" dirty="0"/>
              <a:t>Symptom based (</a:t>
            </a:r>
            <a:r>
              <a:rPr lang="en-US" dirty="0" err="1"/>
              <a:t>syndromal</a:t>
            </a:r>
            <a:r>
              <a:rPr lang="en-US" dirty="0"/>
              <a:t>) approach</a:t>
            </a:r>
          </a:p>
          <a:p>
            <a:pPr lvl="1"/>
            <a:r>
              <a:rPr lang="en-US" dirty="0"/>
              <a:t>Thought to result from neurologic, toxic, infectious processes</a:t>
            </a:r>
          </a:p>
          <a:p>
            <a:pPr lvl="1"/>
            <a:r>
              <a:rPr lang="en-US" dirty="0" err="1"/>
              <a:t>Kraepelin</a:t>
            </a:r>
            <a:r>
              <a:rPr lang="en-US" dirty="0"/>
              <a:t> and </a:t>
            </a:r>
            <a:r>
              <a:rPr lang="en-US" dirty="0" err="1"/>
              <a:t>Bleuler</a:t>
            </a:r>
            <a:r>
              <a:rPr lang="en-US" dirty="0"/>
              <a:t>: subsequently described as a feature of primary psychotic illnesses </a:t>
            </a:r>
          </a:p>
          <a:p>
            <a:pPr lvl="1"/>
            <a:endParaRPr lang="en-US" dirty="0"/>
          </a:p>
          <a:p>
            <a:r>
              <a:rPr lang="en-US" dirty="0"/>
              <a:t>1990s: Fink and Taylor: Revival in interest </a:t>
            </a:r>
          </a:p>
          <a:p>
            <a:pPr lvl="1"/>
            <a:r>
              <a:rPr lang="en-US" dirty="0"/>
              <a:t>DSM-IV: </a:t>
            </a:r>
          </a:p>
          <a:p>
            <a:pPr lvl="2"/>
            <a:r>
              <a:rPr lang="en-US" dirty="0"/>
              <a:t>Catatonia was realigned with mood illnesses (catatonia specifier)</a:t>
            </a:r>
          </a:p>
          <a:p>
            <a:pPr lvl="2"/>
            <a:endParaRPr lang="en-US" dirty="0"/>
          </a:p>
          <a:p>
            <a:r>
              <a:rPr lang="en-US" dirty="0"/>
              <a:t>2013: DSM-5:</a:t>
            </a:r>
          </a:p>
          <a:p>
            <a:pPr lvl="1"/>
            <a:r>
              <a:rPr lang="en-US" dirty="0"/>
              <a:t>Evolution from DSM-IV to DSM-5 as a rare condition to a common condition</a:t>
            </a:r>
          </a:p>
          <a:p>
            <a:pPr lvl="2"/>
            <a:r>
              <a:rPr lang="en-US" dirty="0"/>
              <a:t>1.6-5.5% of patients on a C-L Psychiatry general hospital service</a:t>
            </a:r>
          </a:p>
          <a:p>
            <a:pPr lvl="2"/>
            <a:r>
              <a:rPr lang="en-US" dirty="0"/>
              <a:t>10% or higher incidence on psychiatric inpatient units</a:t>
            </a:r>
          </a:p>
          <a:p>
            <a:pPr lvl="1"/>
            <a:r>
              <a:rPr lang="en-US" dirty="0"/>
              <a:t>“Marked psychomotor disturbance that may involve decreased motor activity, decreased engagement during interview or physical examination, or excessive and peculiar motor activity”</a:t>
            </a:r>
          </a:p>
          <a:p>
            <a:pPr lvl="1"/>
            <a:r>
              <a:rPr lang="en-US" dirty="0"/>
              <a:t>“The psychomotor disturbance may range from marked unresponsiveness to marked agitation”</a:t>
            </a:r>
          </a:p>
          <a:p>
            <a:endParaRPr lang="en-US" dirty="0"/>
          </a:p>
          <a:p>
            <a:endParaRPr lang="en-US" dirty="0"/>
          </a:p>
        </p:txBody>
      </p:sp>
      <p:sp>
        <p:nvSpPr>
          <p:cNvPr id="4" name="Slide Number Placeholder 3"/>
          <p:cNvSpPr>
            <a:spLocks noGrp="1"/>
          </p:cNvSpPr>
          <p:nvPr>
            <p:ph type="sldNum" sz="quarter" idx="12"/>
          </p:nvPr>
        </p:nvSpPr>
        <p:spPr/>
        <p:txBody>
          <a:bodyPr/>
          <a:lstStyle/>
          <a:p>
            <a:fld id="{F44216FD-6AB8-4CAA-AE87-D3440EC6B7F7}" type="slidenum">
              <a:rPr lang="en-US" smtClean="0"/>
              <a:pPr/>
              <a:t>3</a:t>
            </a:fld>
            <a:endParaRPr lang="en-US"/>
          </a:p>
        </p:txBody>
      </p:sp>
    </p:spTree>
    <p:extLst>
      <p:ext uri="{BB962C8B-B14F-4D97-AF65-F5344CB8AC3E}">
        <p14:creationId xmlns:p14="http://schemas.microsoft.com/office/powerpoint/2010/main" val="1863684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DSM-5: Catatonia diagnostic criteria</a:t>
            </a:r>
          </a:p>
        </p:txBody>
      </p:sp>
      <p:sp>
        <p:nvSpPr>
          <p:cNvPr id="3" name="Text Placeholder 2"/>
          <p:cNvSpPr>
            <a:spLocks noGrp="1"/>
          </p:cNvSpPr>
          <p:nvPr>
            <p:ph type="body" sz="quarter" idx="11"/>
          </p:nvPr>
        </p:nvSpPr>
        <p:spPr>
          <a:xfrm>
            <a:off x="457200" y="1250950"/>
            <a:ext cx="8255000" cy="4814290"/>
          </a:xfrm>
        </p:spPr>
        <p:txBody>
          <a:bodyPr>
            <a:normAutofit fontScale="62500" lnSpcReduction="20000"/>
          </a:bodyPr>
          <a:lstStyle/>
          <a:p>
            <a:r>
              <a:rPr lang="en-US" b="1" dirty="0"/>
              <a:t>Three or more psychomotor disturbances dominate the clinical picture:</a:t>
            </a:r>
          </a:p>
          <a:p>
            <a:pPr lvl="1"/>
            <a:r>
              <a:rPr lang="en-US" dirty="0"/>
              <a:t>Stupor (i.e., no psychomotor activity; not actively relating to environment)</a:t>
            </a:r>
          </a:p>
          <a:p>
            <a:pPr lvl="1"/>
            <a:r>
              <a:rPr lang="en-US" dirty="0"/>
              <a:t>Catalepsy (i.e., passive induction of a posture held against gravity)</a:t>
            </a:r>
          </a:p>
          <a:p>
            <a:pPr lvl="1"/>
            <a:r>
              <a:rPr lang="en-US" dirty="0"/>
              <a:t>Waxy flexibility (i.e., slight, even resistance to positioning by examiner)</a:t>
            </a:r>
          </a:p>
          <a:p>
            <a:pPr lvl="1"/>
            <a:r>
              <a:rPr lang="en-US" dirty="0"/>
              <a:t>Mutism (i.e., no, or very little, verbal response [exclude if known aphasia])</a:t>
            </a:r>
          </a:p>
          <a:p>
            <a:pPr lvl="1"/>
            <a:r>
              <a:rPr lang="en-US" dirty="0"/>
              <a:t>Negativism (i.e., opposition or no response to instructions or external stimuli)</a:t>
            </a:r>
          </a:p>
          <a:p>
            <a:pPr lvl="1"/>
            <a:r>
              <a:rPr lang="en-US" dirty="0"/>
              <a:t>Posturing (i.e., spontaneous and active maintenance of a posture against gravity)</a:t>
            </a:r>
          </a:p>
          <a:p>
            <a:pPr lvl="1"/>
            <a:r>
              <a:rPr lang="en-US" dirty="0"/>
              <a:t>Mannerism (i.e., odd, circumstantial caricature of normal actions)</a:t>
            </a:r>
          </a:p>
          <a:p>
            <a:pPr lvl="1"/>
            <a:r>
              <a:rPr lang="en-US" dirty="0"/>
              <a:t>Stereotypy (i.e., repetitive, abnormally frequent, non-goal-directed movements)</a:t>
            </a:r>
          </a:p>
          <a:p>
            <a:pPr lvl="1"/>
            <a:r>
              <a:rPr lang="en-US" dirty="0"/>
              <a:t>Agitation, not influenced by external stimuli</a:t>
            </a:r>
          </a:p>
          <a:p>
            <a:pPr lvl="1"/>
            <a:r>
              <a:rPr lang="en-US" dirty="0"/>
              <a:t>Grimacing</a:t>
            </a:r>
          </a:p>
          <a:p>
            <a:pPr lvl="1"/>
            <a:r>
              <a:rPr lang="en-US" dirty="0"/>
              <a:t>Echolalia (i.e., mimicking another’s speech)</a:t>
            </a:r>
          </a:p>
          <a:p>
            <a:pPr lvl="1"/>
            <a:r>
              <a:rPr lang="en-US" dirty="0"/>
              <a:t>Echopraxia (i.e., mimicking another’s movements)</a:t>
            </a:r>
          </a:p>
          <a:p>
            <a:pPr lvl="1"/>
            <a:endParaRPr lang="en-US" dirty="0"/>
          </a:p>
          <a:p>
            <a:pPr lvl="1"/>
            <a:endParaRPr lang="en-US" dirty="0"/>
          </a:p>
          <a:p>
            <a:r>
              <a:rPr lang="en-US" b="1" dirty="0"/>
              <a:t>DSM-5 disorders:</a:t>
            </a:r>
          </a:p>
          <a:p>
            <a:pPr lvl="1"/>
            <a:r>
              <a:rPr lang="en-US" dirty="0"/>
              <a:t>Catatonia Associated With Another Mental Disorder (Catatonia Specifier)</a:t>
            </a:r>
          </a:p>
          <a:p>
            <a:pPr lvl="1"/>
            <a:r>
              <a:rPr lang="en-US" dirty="0"/>
              <a:t>Catatonic Disorder Due to Another Medical Condition (CD-AMC)</a:t>
            </a:r>
          </a:p>
          <a:p>
            <a:pPr lvl="1"/>
            <a:r>
              <a:rPr lang="en-US" dirty="0"/>
              <a:t>Unspecified Catatonia</a:t>
            </a:r>
          </a:p>
        </p:txBody>
      </p:sp>
      <p:sp>
        <p:nvSpPr>
          <p:cNvPr id="4" name="Slide Number Placeholder 3"/>
          <p:cNvSpPr>
            <a:spLocks noGrp="1"/>
          </p:cNvSpPr>
          <p:nvPr>
            <p:ph type="sldNum" sz="quarter" idx="12"/>
          </p:nvPr>
        </p:nvSpPr>
        <p:spPr/>
        <p:txBody>
          <a:bodyPr/>
          <a:lstStyle/>
          <a:p>
            <a:fld id="{F44216FD-6AB8-4CAA-AE87-D3440EC6B7F7}" type="slidenum">
              <a:rPr lang="en-US" smtClean="0"/>
              <a:pPr/>
              <a:t>4</a:t>
            </a:fld>
            <a:endParaRPr lang="en-US"/>
          </a:p>
        </p:txBody>
      </p:sp>
    </p:spTree>
    <p:extLst>
      <p:ext uri="{BB962C8B-B14F-4D97-AF65-F5344CB8AC3E}">
        <p14:creationId xmlns:p14="http://schemas.microsoft.com/office/powerpoint/2010/main" val="675645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Bush Francis Catatonia Rating Scale/BFCSI</a:t>
            </a:r>
            <a:endParaRPr lang="en-US" sz="1800" dirty="0"/>
          </a:p>
        </p:txBody>
      </p:sp>
      <p:sp>
        <p:nvSpPr>
          <p:cNvPr id="3" name="Text Placeholder 2"/>
          <p:cNvSpPr>
            <a:spLocks noGrp="1"/>
          </p:cNvSpPr>
          <p:nvPr>
            <p:ph type="body" sz="quarter" idx="11"/>
          </p:nvPr>
        </p:nvSpPr>
        <p:spPr>
          <a:xfrm>
            <a:off x="457200" y="1250950"/>
            <a:ext cx="8255000" cy="4754434"/>
          </a:xfrm>
        </p:spPr>
        <p:txBody>
          <a:bodyPr>
            <a:normAutofit fontScale="92500" lnSpcReduction="10000"/>
          </a:bodyPr>
          <a:lstStyle/>
          <a:p>
            <a:r>
              <a:rPr lang="en-US" sz="1800" dirty="0"/>
              <a:t>A tool for measuring the presence and severity of catatonic behaviors</a:t>
            </a:r>
          </a:p>
          <a:p>
            <a:pPr lvl="1"/>
            <a:r>
              <a:rPr lang="en-US" sz="1600" dirty="0"/>
              <a:t>Some variation from the DSM-5 criteria</a:t>
            </a:r>
          </a:p>
          <a:p>
            <a:pPr marL="457200" lvl="1" indent="0">
              <a:buNone/>
            </a:pPr>
            <a:endParaRPr lang="en-US" sz="1600" dirty="0"/>
          </a:p>
          <a:p>
            <a:r>
              <a:rPr lang="en-US" sz="1300" b="1" u="sng" dirty="0"/>
              <a:t>(BFSCI: Catatonia can be diagnosed by the presence of two or more of the first 14 signs listed below)</a:t>
            </a:r>
          </a:p>
          <a:p>
            <a:r>
              <a:rPr lang="en-US" sz="1200" dirty="0"/>
              <a:t>1. Excitement</a:t>
            </a:r>
          </a:p>
          <a:p>
            <a:pPr lvl="1"/>
            <a:r>
              <a:rPr lang="en-US" sz="1200" dirty="0"/>
              <a:t>Extreme hyperactivity, and constant motor unrest, which is apparently </a:t>
            </a:r>
            <a:r>
              <a:rPr lang="en-US" sz="1200" dirty="0" err="1"/>
              <a:t>nonpurposeful</a:t>
            </a:r>
            <a:r>
              <a:rPr lang="en-US" sz="1200" dirty="0"/>
              <a:t>; not to be attributed to akathisia or goal-directed agitation</a:t>
            </a:r>
          </a:p>
          <a:p>
            <a:r>
              <a:rPr lang="en-US" sz="1200" dirty="0"/>
              <a:t>2. Immobility/stupor</a:t>
            </a:r>
          </a:p>
          <a:p>
            <a:pPr lvl="1"/>
            <a:r>
              <a:rPr lang="en-US" sz="1200" dirty="0"/>
              <a:t>Extreme </a:t>
            </a:r>
            <a:r>
              <a:rPr lang="en-US" sz="1200" dirty="0" err="1"/>
              <a:t>hypoactivity</a:t>
            </a:r>
            <a:r>
              <a:rPr lang="en-US" sz="1200" dirty="0"/>
              <a:t>, immobility, and minimal response to external stimuli</a:t>
            </a:r>
          </a:p>
          <a:p>
            <a:r>
              <a:rPr lang="en-US" sz="1200" dirty="0"/>
              <a:t>3. Mutism</a:t>
            </a:r>
          </a:p>
          <a:p>
            <a:pPr lvl="1"/>
            <a:r>
              <a:rPr lang="en-US" sz="1200" dirty="0"/>
              <a:t>Verbal unresponsiveness or minimal responsiveness</a:t>
            </a:r>
          </a:p>
          <a:p>
            <a:r>
              <a:rPr lang="en-US" sz="1200" dirty="0"/>
              <a:t>4. Staring</a:t>
            </a:r>
          </a:p>
          <a:p>
            <a:pPr lvl="1"/>
            <a:r>
              <a:rPr lang="en-US" sz="1200" dirty="0"/>
              <a:t>Fixed gaze, little or no visual scanning of environment, and decreased blinking</a:t>
            </a:r>
          </a:p>
          <a:p>
            <a:r>
              <a:rPr lang="en-US" sz="1200" dirty="0"/>
              <a:t>5. Posturing/catalepsy</a:t>
            </a:r>
          </a:p>
          <a:p>
            <a:pPr lvl="1"/>
            <a:r>
              <a:rPr lang="en-US" sz="1200" dirty="0"/>
              <a:t>Spontaneous maintenance of posture(s), including mundane (e.g., sitting/standing for long periods without reacting)</a:t>
            </a:r>
          </a:p>
          <a:p>
            <a:r>
              <a:rPr lang="en-US" sz="1200" dirty="0"/>
              <a:t>6. Grimacing</a:t>
            </a:r>
          </a:p>
          <a:p>
            <a:pPr lvl="1"/>
            <a:r>
              <a:rPr lang="en-US" sz="1200" dirty="0"/>
              <a:t>Maintenance of odd facial expressions</a:t>
            </a:r>
          </a:p>
          <a:p>
            <a:r>
              <a:rPr lang="en-US" sz="1200" dirty="0"/>
              <a:t>7. </a:t>
            </a:r>
            <a:r>
              <a:rPr lang="en-US" sz="1200" dirty="0" err="1"/>
              <a:t>Echopraxia</a:t>
            </a:r>
            <a:r>
              <a:rPr lang="en-US" sz="1200" dirty="0"/>
              <a:t>/echolalia</a:t>
            </a:r>
          </a:p>
          <a:p>
            <a:pPr lvl="1"/>
            <a:r>
              <a:rPr lang="en-US" sz="1200" dirty="0"/>
              <a:t>Mimicking of an examiner’s movements/speech</a:t>
            </a:r>
          </a:p>
        </p:txBody>
      </p:sp>
      <p:sp>
        <p:nvSpPr>
          <p:cNvPr id="4" name="Slide Number Placeholder 3"/>
          <p:cNvSpPr>
            <a:spLocks noGrp="1"/>
          </p:cNvSpPr>
          <p:nvPr>
            <p:ph type="sldNum" sz="quarter" idx="12"/>
          </p:nvPr>
        </p:nvSpPr>
        <p:spPr/>
        <p:txBody>
          <a:bodyPr/>
          <a:lstStyle/>
          <a:p>
            <a:fld id="{F44216FD-6AB8-4CAA-AE87-D3440EC6B7F7}" type="slidenum">
              <a:rPr lang="en-US" smtClean="0"/>
              <a:pPr/>
              <a:t>5</a:t>
            </a:fld>
            <a:endParaRPr lang="en-US"/>
          </a:p>
        </p:txBody>
      </p:sp>
      <p:sp>
        <p:nvSpPr>
          <p:cNvPr id="5" name="TextBox 4"/>
          <p:cNvSpPr txBox="1"/>
          <p:nvPr/>
        </p:nvSpPr>
        <p:spPr>
          <a:xfrm>
            <a:off x="815546" y="6005384"/>
            <a:ext cx="5717059" cy="338554"/>
          </a:xfrm>
          <a:prstGeom prst="rect">
            <a:avLst/>
          </a:prstGeom>
          <a:noFill/>
        </p:spPr>
        <p:txBody>
          <a:bodyPr wrap="square" rtlCol="0">
            <a:spAutoFit/>
          </a:bodyPr>
          <a:lstStyle/>
          <a:p>
            <a:r>
              <a:rPr lang="en-US" sz="800" dirty="0"/>
              <a:t>Modified from Bush G, Fink M, </a:t>
            </a:r>
            <a:r>
              <a:rPr lang="en-US" sz="800" dirty="0" err="1"/>
              <a:t>Petrides</a:t>
            </a:r>
            <a:r>
              <a:rPr lang="en-US" sz="800" dirty="0"/>
              <a:t> G et al: Catatonia—I: rating scale and standardized examination, </a:t>
            </a:r>
            <a:r>
              <a:rPr lang="en-US" sz="800" i="1" dirty="0" err="1"/>
              <a:t>Acta</a:t>
            </a:r>
            <a:r>
              <a:rPr lang="en-US" sz="800" i="1" dirty="0"/>
              <a:t> </a:t>
            </a:r>
            <a:r>
              <a:rPr lang="en-US" sz="800" i="1" dirty="0" err="1"/>
              <a:t>Psychiatr</a:t>
            </a:r>
            <a:r>
              <a:rPr lang="en-US" sz="800" i="1" dirty="0"/>
              <a:t> </a:t>
            </a:r>
            <a:r>
              <a:rPr lang="en-US" sz="800" i="1" dirty="0" err="1"/>
              <a:t>Scand</a:t>
            </a:r>
            <a:r>
              <a:rPr lang="en-US" sz="800" dirty="0"/>
              <a:t> 93:129–136, 1996.</a:t>
            </a:r>
          </a:p>
        </p:txBody>
      </p:sp>
    </p:spTree>
    <p:extLst>
      <p:ext uri="{BB962C8B-B14F-4D97-AF65-F5344CB8AC3E}">
        <p14:creationId xmlns:p14="http://schemas.microsoft.com/office/powerpoint/2010/main" val="640325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BFCRS continued</a:t>
            </a:r>
          </a:p>
        </p:txBody>
      </p:sp>
      <p:sp>
        <p:nvSpPr>
          <p:cNvPr id="3" name="Text Placeholder 2"/>
          <p:cNvSpPr>
            <a:spLocks noGrp="1"/>
          </p:cNvSpPr>
          <p:nvPr>
            <p:ph type="body" sz="quarter" idx="11"/>
          </p:nvPr>
        </p:nvSpPr>
        <p:spPr/>
        <p:txBody>
          <a:bodyPr>
            <a:normAutofit fontScale="85000" lnSpcReduction="20000"/>
          </a:bodyPr>
          <a:lstStyle/>
          <a:p>
            <a:r>
              <a:rPr lang="en-US" sz="1600" dirty="0"/>
              <a:t>8. Stereotypy</a:t>
            </a:r>
          </a:p>
          <a:p>
            <a:pPr lvl="1"/>
            <a:r>
              <a:rPr lang="en-US" sz="1600" dirty="0"/>
              <a:t>Repetitive, non–goal-directed motor activity (e.g., finger-play, or repeatedly touching, patting, or rubbing oneself); the act is not inherently abnormal but is repeated frequently</a:t>
            </a:r>
          </a:p>
          <a:p>
            <a:r>
              <a:rPr lang="en-US" sz="1600" dirty="0"/>
              <a:t>9. Mannerisms</a:t>
            </a:r>
          </a:p>
          <a:p>
            <a:pPr lvl="1"/>
            <a:r>
              <a:rPr lang="en-US" sz="1600" dirty="0"/>
              <a:t>Odd, purposeful movements (e.g., hopping or walking on tiptoe, saluting those passing by, or exaggerating caricatures of mundane movements); the act itself is inherently abnormal</a:t>
            </a:r>
          </a:p>
          <a:p>
            <a:r>
              <a:rPr lang="en-US" sz="1600" dirty="0"/>
              <a:t>10. </a:t>
            </a:r>
            <a:r>
              <a:rPr lang="en-US" sz="1600" dirty="0" err="1"/>
              <a:t>Verbigeration</a:t>
            </a:r>
            <a:endParaRPr lang="en-US" sz="1600" dirty="0"/>
          </a:p>
          <a:p>
            <a:pPr lvl="1"/>
            <a:r>
              <a:rPr lang="en-US" sz="1600" dirty="0"/>
              <a:t>Repetition of phrases (like a scratched record)</a:t>
            </a:r>
          </a:p>
          <a:p>
            <a:r>
              <a:rPr lang="en-US" sz="1600" dirty="0"/>
              <a:t>11. Rigidity</a:t>
            </a:r>
          </a:p>
          <a:p>
            <a:pPr lvl="1"/>
            <a:r>
              <a:rPr lang="en-US" sz="1600" dirty="0"/>
              <a:t>Maintenance of a rigid position despite efforts to be moved; exclude if </a:t>
            </a:r>
            <a:r>
              <a:rPr lang="en-US" sz="1600" dirty="0" err="1"/>
              <a:t>cogwheeling</a:t>
            </a:r>
            <a:r>
              <a:rPr lang="en-US" sz="1600" dirty="0"/>
              <a:t> or tremor present</a:t>
            </a:r>
          </a:p>
          <a:p>
            <a:r>
              <a:rPr lang="en-US" sz="1600" dirty="0"/>
              <a:t>12. Negativism</a:t>
            </a:r>
          </a:p>
          <a:p>
            <a:pPr lvl="1"/>
            <a:r>
              <a:rPr lang="en-US" sz="1600" dirty="0"/>
              <a:t>Apparently motiveless resistance to instructions or attempts to move/examine the patient; contrary behavior; doing the exact opposite of the instruction.</a:t>
            </a:r>
          </a:p>
          <a:p>
            <a:r>
              <a:rPr lang="en-US" sz="1600" dirty="0"/>
              <a:t>13. Waxy flexibility</a:t>
            </a:r>
          </a:p>
          <a:p>
            <a:pPr lvl="1"/>
            <a:r>
              <a:rPr lang="en-US" sz="1600" dirty="0"/>
              <a:t>During </a:t>
            </a:r>
            <a:r>
              <a:rPr lang="en-US" sz="1600" dirty="0" err="1"/>
              <a:t>reposturing</a:t>
            </a:r>
            <a:r>
              <a:rPr lang="en-US" sz="1600" dirty="0"/>
              <a:t> of the patient, the patient offers initial resistance before allowing repositioning, similar to that of a bending candle</a:t>
            </a:r>
          </a:p>
          <a:p>
            <a:r>
              <a:rPr lang="en-US" sz="1600" dirty="0"/>
              <a:t>14. Withdrawal</a:t>
            </a:r>
          </a:p>
          <a:p>
            <a:pPr lvl="1"/>
            <a:r>
              <a:rPr lang="en-US" sz="1600" dirty="0"/>
              <a:t>Refusal to eat, drink, or make eye contact</a:t>
            </a:r>
          </a:p>
          <a:p>
            <a:endParaRPr lang="en-US" sz="3200" dirty="0"/>
          </a:p>
        </p:txBody>
      </p:sp>
      <p:sp>
        <p:nvSpPr>
          <p:cNvPr id="4" name="Slide Number Placeholder 3"/>
          <p:cNvSpPr>
            <a:spLocks noGrp="1"/>
          </p:cNvSpPr>
          <p:nvPr>
            <p:ph type="sldNum" sz="quarter" idx="12"/>
          </p:nvPr>
        </p:nvSpPr>
        <p:spPr/>
        <p:txBody>
          <a:bodyPr/>
          <a:lstStyle/>
          <a:p>
            <a:fld id="{F44216FD-6AB8-4CAA-AE87-D3440EC6B7F7}" type="slidenum">
              <a:rPr lang="en-US" smtClean="0"/>
              <a:pPr/>
              <a:t>6</a:t>
            </a:fld>
            <a:endParaRPr lang="en-US"/>
          </a:p>
        </p:txBody>
      </p:sp>
      <p:sp>
        <p:nvSpPr>
          <p:cNvPr id="5" name="Rectangle 4"/>
          <p:cNvSpPr/>
          <p:nvPr/>
        </p:nvSpPr>
        <p:spPr>
          <a:xfrm>
            <a:off x="819665" y="6027637"/>
            <a:ext cx="4572000" cy="338554"/>
          </a:xfrm>
          <a:prstGeom prst="rect">
            <a:avLst/>
          </a:prstGeom>
        </p:spPr>
        <p:txBody>
          <a:bodyPr>
            <a:spAutoFit/>
          </a:bodyPr>
          <a:lstStyle/>
          <a:p>
            <a:pPr lvl="0"/>
            <a:r>
              <a:rPr lang="en-US" sz="800" dirty="0">
                <a:solidFill>
                  <a:srgbClr val="000000"/>
                </a:solidFill>
              </a:rPr>
              <a:t>Modified from Bush G, Fink M, </a:t>
            </a:r>
            <a:r>
              <a:rPr lang="en-US" sz="800" dirty="0" err="1">
                <a:solidFill>
                  <a:srgbClr val="000000"/>
                </a:solidFill>
              </a:rPr>
              <a:t>Petrides</a:t>
            </a:r>
            <a:r>
              <a:rPr lang="en-US" sz="800" dirty="0">
                <a:solidFill>
                  <a:srgbClr val="000000"/>
                </a:solidFill>
              </a:rPr>
              <a:t> G et al: Catatonia—I: rating scale and standardized examination, </a:t>
            </a:r>
            <a:r>
              <a:rPr lang="en-US" sz="800" i="1" dirty="0" err="1">
                <a:solidFill>
                  <a:srgbClr val="000000"/>
                </a:solidFill>
              </a:rPr>
              <a:t>Acta</a:t>
            </a:r>
            <a:r>
              <a:rPr lang="en-US" sz="800" i="1" dirty="0">
                <a:solidFill>
                  <a:srgbClr val="000000"/>
                </a:solidFill>
              </a:rPr>
              <a:t> </a:t>
            </a:r>
            <a:r>
              <a:rPr lang="en-US" sz="800" i="1" dirty="0" err="1">
                <a:solidFill>
                  <a:srgbClr val="000000"/>
                </a:solidFill>
              </a:rPr>
              <a:t>Psychiatr</a:t>
            </a:r>
            <a:r>
              <a:rPr lang="en-US" sz="800" i="1" dirty="0">
                <a:solidFill>
                  <a:srgbClr val="000000"/>
                </a:solidFill>
              </a:rPr>
              <a:t> </a:t>
            </a:r>
            <a:r>
              <a:rPr lang="en-US" sz="800" i="1" dirty="0" err="1">
                <a:solidFill>
                  <a:srgbClr val="000000"/>
                </a:solidFill>
              </a:rPr>
              <a:t>Scand</a:t>
            </a:r>
            <a:r>
              <a:rPr lang="en-US" sz="800" dirty="0">
                <a:solidFill>
                  <a:srgbClr val="000000"/>
                </a:solidFill>
              </a:rPr>
              <a:t> 93:129–136, 1996.</a:t>
            </a:r>
          </a:p>
        </p:txBody>
      </p:sp>
    </p:spTree>
    <p:extLst>
      <p:ext uri="{BB962C8B-B14F-4D97-AF65-F5344CB8AC3E}">
        <p14:creationId xmlns:p14="http://schemas.microsoft.com/office/powerpoint/2010/main" val="1037337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BFCRS continued</a:t>
            </a:r>
          </a:p>
        </p:txBody>
      </p:sp>
      <p:sp>
        <p:nvSpPr>
          <p:cNvPr id="3" name="Text Placeholder 2"/>
          <p:cNvSpPr>
            <a:spLocks noGrp="1"/>
          </p:cNvSpPr>
          <p:nvPr>
            <p:ph type="body" sz="quarter" idx="11"/>
          </p:nvPr>
        </p:nvSpPr>
        <p:spPr/>
        <p:txBody>
          <a:bodyPr>
            <a:normAutofit fontScale="77500" lnSpcReduction="20000"/>
          </a:bodyPr>
          <a:lstStyle/>
          <a:p>
            <a:r>
              <a:rPr lang="en-US" sz="1400" dirty="0"/>
              <a:t>15. Impulsivity</a:t>
            </a:r>
          </a:p>
          <a:p>
            <a:pPr lvl="1"/>
            <a:r>
              <a:rPr lang="en-US" sz="1400" dirty="0"/>
              <a:t>Sudden inappropriate behaviors (e.g., running down a hallway, screaming, or taking off clothes) without provocation; afterward, gives no or only facile explanations</a:t>
            </a:r>
          </a:p>
          <a:p>
            <a:r>
              <a:rPr lang="en-US" sz="1400" dirty="0"/>
              <a:t>16. Automatic obedience</a:t>
            </a:r>
          </a:p>
          <a:p>
            <a:pPr lvl="1"/>
            <a:r>
              <a:rPr lang="en-US" sz="1400" dirty="0"/>
              <a:t>Exaggerated cooperation with the examiner’s request or spontaneous continuation of the movement requested</a:t>
            </a:r>
          </a:p>
          <a:p>
            <a:r>
              <a:rPr lang="en-US" sz="1400" dirty="0"/>
              <a:t>17. </a:t>
            </a:r>
            <a:r>
              <a:rPr lang="en-US" sz="1400" dirty="0" err="1"/>
              <a:t>Mitgehen</a:t>
            </a:r>
            <a:endParaRPr lang="en-US" sz="1400" dirty="0"/>
          </a:p>
          <a:p>
            <a:pPr lvl="1"/>
            <a:r>
              <a:rPr lang="en-US" sz="1400" dirty="0"/>
              <a:t>“</a:t>
            </a:r>
            <a:r>
              <a:rPr lang="en-US" sz="1400" dirty="0" err="1"/>
              <a:t>Anglepoise</a:t>
            </a:r>
            <a:r>
              <a:rPr lang="en-US" sz="1400" dirty="0"/>
              <a:t> lamp”: arm raising in response to light pressure of finger, despite instructions to the contrary</a:t>
            </a:r>
          </a:p>
          <a:p>
            <a:r>
              <a:rPr lang="en-US" sz="1400" dirty="0"/>
              <a:t>18. </a:t>
            </a:r>
            <a:r>
              <a:rPr lang="en-US" sz="1400" dirty="0" err="1"/>
              <a:t>Gegenhalten</a:t>
            </a:r>
            <a:endParaRPr lang="en-US" sz="1400" dirty="0"/>
          </a:p>
          <a:p>
            <a:pPr lvl="1"/>
            <a:r>
              <a:rPr lang="en-US" sz="1400" dirty="0"/>
              <a:t>Resistance to passive movement that is proportional to the strength of the stimulus; appears automatic rather than willful</a:t>
            </a:r>
          </a:p>
          <a:p>
            <a:r>
              <a:rPr lang="en-US" sz="1400" dirty="0"/>
              <a:t>19. </a:t>
            </a:r>
            <a:r>
              <a:rPr lang="en-US" sz="1400" dirty="0" err="1"/>
              <a:t>Ambitendency</a:t>
            </a:r>
            <a:endParaRPr lang="en-US" sz="1400" dirty="0"/>
          </a:p>
          <a:p>
            <a:pPr lvl="1"/>
            <a:r>
              <a:rPr lang="en-US" sz="1400" dirty="0"/>
              <a:t>The appearance of being “stuck” in indecisive, hesitant movement</a:t>
            </a:r>
          </a:p>
          <a:p>
            <a:r>
              <a:rPr lang="en-US" sz="1400" dirty="0"/>
              <a:t>20. Grasp reflex</a:t>
            </a:r>
          </a:p>
          <a:p>
            <a:pPr lvl="1"/>
            <a:r>
              <a:rPr lang="en-US" sz="1400" dirty="0"/>
              <a:t>Per neurologic examination</a:t>
            </a:r>
          </a:p>
          <a:p>
            <a:r>
              <a:rPr lang="en-US" sz="1400" dirty="0"/>
              <a:t>21. Perseveration</a:t>
            </a:r>
          </a:p>
          <a:p>
            <a:pPr lvl="1"/>
            <a:r>
              <a:rPr lang="en-US" sz="1400" dirty="0"/>
              <a:t>Repeatedly returns to the same topic, or persistence with movement</a:t>
            </a:r>
          </a:p>
          <a:p>
            <a:r>
              <a:rPr lang="en-US" sz="1400" dirty="0"/>
              <a:t>22. Combativeness</a:t>
            </a:r>
          </a:p>
          <a:p>
            <a:pPr lvl="1"/>
            <a:r>
              <a:rPr lang="en-US" sz="1400" dirty="0"/>
              <a:t>Usually aggressive in an undirected manner, with no, or only facile, explanation afterward</a:t>
            </a:r>
          </a:p>
          <a:p>
            <a:r>
              <a:rPr lang="en-US" sz="1400" dirty="0"/>
              <a:t>23. Autonomic abnormality</a:t>
            </a:r>
          </a:p>
          <a:p>
            <a:pPr lvl="1"/>
            <a:r>
              <a:rPr lang="en-US" sz="1400" dirty="0"/>
              <a:t>Abnormal temperature, blood pressure, pulse, or respiratory rate, and diaphoresis</a:t>
            </a:r>
          </a:p>
        </p:txBody>
      </p:sp>
      <p:sp>
        <p:nvSpPr>
          <p:cNvPr id="4" name="Slide Number Placeholder 3"/>
          <p:cNvSpPr>
            <a:spLocks noGrp="1"/>
          </p:cNvSpPr>
          <p:nvPr>
            <p:ph type="sldNum" sz="quarter" idx="12"/>
          </p:nvPr>
        </p:nvSpPr>
        <p:spPr/>
        <p:txBody>
          <a:bodyPr/>
          <a:lstStyle/>
          <a:p>
            <a:fld id="{F44216FD-6AB8-4CAA-AE87-D3440EC6B7F7}" type="slidenum">
              <a:rPr lang="en-US" smtClean="0"/>
              <a:pPr/>
              <a:t>7</a:t>
            </a:fld>
            <a:endParaRPr lang="en-US"/>
          </a:p>
        </p:txBody>
      </p:sp>
      <p:sp>
        <p:nvSpPr>
          <p:cNvPr id="5" name="Rectangle 4"/>
          <p:cNvSpPr/>
          <p:nvPr/>
        </p:nvSpPr>
        <p:spPr>
          <a:xfrm>
            <a:off x="1124464" y="6044112"/>
            <a:ext cx="4572000" cy="338554"/>
          </a:xfrm>
          <a:prstGeom prst="rect">
            <a:avLst/>
          </a:prstGeom>
        </p:spPr>
        <p:txBody>
          <a:bodyPr>
            <a:spAutoFit/>
          </a:bodyPr>
          <a:lstStyle/>
          <a:p>
            <a:pPr lvl="0"/>
            <a:r>
              <a:rPr lang="en-US" sz="800" dirty="0">
                <a:solidFill>
                  <a:srgbClr val="000000"/>
                </a:solidFill>
              </a:rPr>
              <a:t>Modified from Bush G, Fink M, </a:t>
            </a:r>
            <a:r>
              <a:rPr lang="en-US" sz="800" dirty="0" err="1">
                <a:solidFill>
                  <a:srgbClr val="000000"/>
                </a:solidFill>
              </a:rPr>
              <a:t>Petrides</a:t>
            </a:r>
            <a:r>
              <a:rPr lang="en-US" sz="800" dirty="0">
                <a:solidFill>
                  <a:srgbClr val="000000"/>
                </a:solidFill>
              </a:rPr>
              <a:t> G et al: Catatonia—I: rating scale and standardized examination, </a:t>
            </a:r>
            <a:r>
              <a:rPr lang="en-US" sz="800" i="1" dirty="0" err="1">
                <a:solidFill>
                  <a:srgbClr val="000000"/>
                </a:solidFill>
              </a:rPr>
              <a:t>Acta</a:t>
            </a:r>
            <a:r>
              <a:rPr lang="en-US" sz="800" i="1" dirty="0">
                <a:solidFill>
                  <a:srgbClr val="000000"/>
                </a:solidFill>
              </a:rPr>
              <a:t> </a:t>
            </a:r>
            <a:r>
              <a:rPr lang="en-US" sz="800" i="1" dirty="0" err="1">
                <a:solidFill>
                  <a:srgbClr val="000000"/>
                </a:solidFill>
              </a:rPr>
              <a:t>Psychiatr</a:t>
            </a:r>
            <a:r>
              <a:rPr lang="en-US" sz="800" i="1" dirty="0">
                <a:solidFill>
                  <a:srgbClr val="000000"/>
                </a:solidFill>
              </a:rPr>
              <a:t> </a:t>
            </a:r>
            <a:r>
              <a:rPr lang="en-US" sz="800" i="1" dirty="0" err="1">
                <a:solidFill>
                  <a:srgbClr val="000000"/>
                </a:solidFill>
              </a:rPr>
              <a:t>Scand</a:t>
            </a:r>
            <a:r>
              <a:rPr lang="en-US" sz="800" dirty="0">
                <a:solidFill>
                  <a:srgbClr val="000000"/>
                </a:solidFill>
              </a:rPr>
              <a:t> 93:129–136, 1996.</a:t>
            </a:r>
          </a:p>
        </p:txBody>
      </p:sp>
    </p:spTree>
    <p:extLst>
      <p:ext uri="{BB962C8B-B14F-4D97-AF65-F5344CB8AC3E}">
        <p14:creationId xmlns:p14="http://schemas.microsoft.com/office/powerpoint/2010/main" val="2012737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Disorders associated with catatonia</a:t>
            </a:r>
          </a:p>
        </p:txBody>
      </p:sp>
      <p:sp>
        <p:nvSpPr>
          <p:cNvPr id="3" name="Text Placeholder 2"/>
          <p:cNvSpPr>
            <a:spLocks noGrp="1"/>
          </p:cNvSpPr>
          <p:nvPr>
            <p:ph type="body" sz="quarter" idx="11"/>
          </p:nvPr>
        </p:nvSpPr>
        <p:spPr/>
        <p:txBody>
          <a:bodyPr/>
          <a:lstStyle/>
          <a:p>
            <a:r>
              <a:rPr lang="en-US" dirty="0"/>
              <a:t>Distinguishing the underlying or associated etiology can be helpful in guiding treatment</a:t>
            </a:r>
          </a:p>
          <a:p>
            <a:endParaRPr lang="en-US" dirty="0"/>
          </a:p>
          <a:p>
            <a:r>
              <a:rPr lang="en-US" dirty="0"/>
              <a:t>Primary catatonia</a:t>
            </a:r>
          </a:p>
          <a:p>
            <a:pPr lvl="2"/>
            <a:r>
              <a:rPr lang="en-US" dirty="0"/>
              <a:t>Associated with “psychiatric”/neurobehavioral illnesses</a:t>
            </a:r>
          </a:p>
          <a:p>
            <a:pPr lvl="2"/>
            <a:endParaRPr lang="en-US" dirty="0"/>
          </a:p>
          <a:p>
            <a:r>
              <a:rPr lang="en-US" dirty="0"/>
              <a:t>Secondary catatonia</a:t>
            </a:r>
          </a:p>
          <a:p>
            <a:pPr lvl="2"/>
            <a:r>
              <a:rPr lang="en-US" dirty="0"/>
              <a:t>Associated with “non-psychiatric” medical conditions</a:t>
            </a:r>
          </a:p>
          <a:p>
            <a:pPr lvl="3"/>
            <a:r>
              <a:rPr lang="en-US" dirty="0"/>
              <a:t>Infectious, metabolic, neurologic, and rheumatologic disorders</a:t>
            </a:r>
          </a:p>
          <a:p>
            <a:pPr lvl="3"/>
            <a:r>
              <a:rPr lang="en-US" dirty="0"/>
              <a:t>Can occur with or without delirium</a:t>
            </a:r>
          </a:p>
          <a:p>
            <a:endParaRPr lang="en-US" dirty="0"/>
          </a:p>
          <a:p>
            <a:pPr lvl="1"/>
            <a:endParaRPr lang="en-US" dirty="0"/>
          </a:p>
          <a:p>
            <a:endParaRPr lang="en-US" dirty="0"/>
          </a:p>
        </p:txBody>
      </p:sp>
      <p:sp>
        <p:nvSpPr>
          <p:cNvPr id="4" name="Slide Number Placeholder 3"/>
          <p:cNvSpPr>
            <a:spLocks noGrp="1"/>
          </p:cNvSpPr>
          <p:nvPr>
            <p:ph type="sldNum" sz="quarter" idx="12"/>
          </p:nvPr>
        </p:nvSpPr>
        <p:spPr/>
        <p:txBody>
          <a:bodyPr/>
          <a:lstStyle/>
          <a:p>
            <a:fld id="{F44216FD-6AB8-4CAA-AE87-D3440EC6B7F7}" type="slidenum">
              <a:rPr lang="en-US" smtClean="0"/>
              <a:pPr/>
              <a:t>8</a:t>
            </a:fld>
            <a:endParaRPr lang="en-US"/>
          </a:p>
        </p:txBody>
      </p:sp>
    </p:spTree>
    <p:extLst>
      <p:ext uri="{BB962C8B-B14F-4D97-AF65-F5344CB8AC3E}">
        <p14:creationId xmlns:p14="http://schemas.microsoft.com/office/powerpoint/2010/main" val="3440756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etiologies of catatonia</a:t>
            </a:r>
          </a:p>
        </p:txBody>
      </p:sp>
      <p:sp>
        <p:nvSpPr>
          <p:cNvPr id="4" name="Slide Number Placeholder 3"/>
          <p:cNvSpPr>
            <a:spLocks noGrp="1"/>
          </p:cNvSpPr>
          <p:nvPr>
            <p:ph type="sldNum" sz="quarter" idx="4"/>
          </p:nvPr>
        </p:nvSpPr>
        <p:spPr/>
        <p:txBody>
          <a:bodyPr/>
          <a:lstStyle/>
          <a:p>
            <a:fld id="{F44216FD-6AB8-4CAA-AE87-D3440EC6B7F7}" type="slidenum">
              <a:rPr lang="en-US" smtClean="0"/>
              <a:pPr/>
              <a:t>9</a:t>
            </a:fld>
            <a:endParaRPr lang="en-US"/>
          </a:p>
        </p:txBody>
      </p:sp>
      <p:sp>
        <p:nvSpPr>
          <p:cNvPr id="5" name="Rectangle 4"/>
          <p:cNvSpPr/>
          <p:nvPr/>
        </p:nvSpPr>
        <p:spPr>
          <a:xfrm>
            <a:off x="1215081" y="6149047"/>
            <a:ext cx="4572000" cy="200055"/>
          </a:xfrm>
          <a:prstGeom prst="rect">
            <a:avLst/>
          </a:prstGeom>
        </p:spPr>
        <p:txBody>
          <a:bodyPr>
            <a:spAutoFit/>
          </a:bodyPr>
          <a:lstStyle/>
          <a:p>
            <a:r>
              <a:rPr lang="en-US" sz="700" dirty="0"/>
              <a:t>Modified from </a:t>
            </a:r>
            <a:r>
              <a:rPr lang="en-US" sz="700" dirty="0" err="1"/>
              <a:t>Philbrick</a:t>
            </a:r>
            <a:r>
              <a:rPr lang="en-US" sz="700" dirty="0"/>
              <a:t> KL, </a:t>
            </a:r>
            <a:r>
              <a:rPr lang="en-US" sz="700" dirty="0" err="1"/>
              <a:t>Rummans</a:t>
            </a:r>
            <a:r>
              <a:rPr lang="en-US" sz="700" dirty="0"/>
              <a:t> TA: Malignant catatonia, </a:t>
            </a:r>
            <a:r>
              <a:rPr lang="en-US" sz="700" i="1" dirty="0"/>
              <a:t>J Neuropsychiatry </a:t>
            </a:r>
            <a:r>
              <a:rPr lang="en-US" sz="700" i="1" dirty="0" err="1"/>
              <a:t>Clin</a:t>
            </a:r>
            <a:r>
              <a:rPr lang="en-US" sz="700" i="1" dirty="0"/>
              <a:t> </a:t>
            </a:r>
            <a:r>
              <a:rPr lang="en-US" sz="700" i="1" dirty="0" err="1"/>
              <a:t>Neurosci</a:t>
            </a:r>
            <a:r>
              <a:rPr lang="en-US" sz="700" dirty="0"/>
              <a:t> 6:1–13, 1994.</a:t>
            </a:r>
          </a:p>
        </p:txBody>
      </p:sp>
      <p:graphicFrame>
        <p:nvGraphicFramePr>
          <p:cNvPr id="6" name="Table 5"/>
          <p:cNvGraphicFramePr>
            <a:graphicFrameLocks noGrp="1"/>
          </p:cNvGraphicFramePr>
          <p:nvPr>
            <p:extLst>
              <p:ext uri="{D42A27DB-BD31-4B8C-83A1-F6EECF244321}">
                <p14:modId xmlns:p14="http://schemas.microsoft.com/office/powerpoint/2010/main" val="3548798757"/>
              </p:ext>
            </p:extLst>
          </p:nvPr>
        </p:nvGraphicFramePr>
        <p:xfrm>
          <a:off x="457200" y="2661151"/>
          <a:ext cx="8311540" cy="1554480"/>
        </p:xfrm>
        <a:graphic>
          <a:graphicData uri="http://schemas.openxmlformats.org/drawingml/2006/table">
            <a:tbl>
              <a:tblPr firstRow="1" bandRow="1">
                <a:tableStyleId>{5C22544A-7EE6-4342-B048-85BDC9FD1C3A}</a:tableStyleId>
              </a:tblPr>
              <a:tblGrid>
                <a:gridCol w="4155770">
                  <a:extLst>
                    <a:ext uri="{9D8B030D-6E8A-4147-A177-3AD203B41FA5}">
                      <a16:colId xmlns:a16="http://schemas.microsoft.com/office/drawing/2014/main" val="20000"/>
                    </a:ext>
                  </a:extLst>
                </a:gridCol>
                <a:gridCol w="4155770">
                  <a:extLst>
                    <a:ext uri="{9D8B030D-6E8A-4147-A177-3AD203B41FA5}">
                      <a16:colId xmlns:a16="http://schemas.microsoft.com/office/drawing/2014/main" val="631334056"/>
                    </a:ext>
                  </a:extLst>
                </a:gridCol>
              </a:tblGrid>
              <a:tr h="343655">
                <a:tc gridSpan="2">
                  <a:txBody>
                    <a:bodyPr/>
                    <a:lstStyle/>
                    <a:p>
                      <a:r>
                        <a:rPr lang="en-US" dirty="0"/>
                        <a:t>Infectious (secondary)</a:t>
                      </a:r>
                    </a:p>
                  </a:txBody>
                  <a:tcPr/>
                </a:tc>
                <a:tc hMerge="1">
                  <a:txBody>
                    <a:bodyPr/>
                    <a:lstStyle/>
                    <a:p>
                      <a:endParaRPr lang="en-US"/>
                    </a:p>
                  </a:txBody>
                  <a:tcPr/>
                </a:tc>
                <a:extLst>
                  <a:ext uri="{0D108BD9-81ED-4DB2-BD59-A6C34878D82A}">
                    <a16:rowId xmlns:a16="http://schemas.microsoft.com/office/drawing/2014/main" val="10000"/>
                  </a:ext>
                </a:extLst>
              </a:tr>
              <a:tr h="1101580">
                <a:tc>
                  <a:txBody>
                    <a:bodyPr/>
                    <a:lstStyle/>
                    <a:p>
                      <a:r>
                        <a:rPr lang="en-US" sz="1200" dirty="0"/>
                        <a:t>AIDS</a:t>
                      </a:r>
                    </a:p>
                    <a:p>
                      <a:r>
                        <a:rPr lang="en-US" sz="1200" dirty="0"/>
                        <a:t>bacterial meningoencephalitis</a:t>
                      </a:r>
                    </a:p>
                    <a:p>
                      <a:r>
                        <a:rPr lang="en-US" sz="1200" dirty="0"/>
                        <a:t>bacterial</a:t>
                      </a:r>
                      <a:r>
                        <a:rPr lang="en-US" sz="1200" baseline="0" dirty="0"/>
                        <a:t> sepsis</a:t>
                      </a:r>
                    </a:p>
                    <a:p>
                      <a:r>
                        <a:rPr lang="en-US" sz="1200" baseline="0" dirty="0"/>
                        <a:t>general paresis</a:t>
                      </a:r>
                    </a:p>
                    <a:p>
                      <a:r>
                        <a:rPr lang="en-US" sz="1200" baseline="0" dirty="0"/>
                        <a:t>malaria</a:t>
                      </a:r>
                    </a:p>
                    <a:p>
                      <a:r>
                        <a:rPr lang="en-US" sz="1200" baseline="0" dirty="0"/>
                        <a:t>mononucleosis</a:t>
                      </a:r>
                      <a:endParaRPr lang="en-US" sz="1200" dirty="0"/>
                    </a:p>
                  </a:txBody>
                  <a:tcPr/>
                </a:tc>
                <a:tc>
                  <a:txBody>
                    <a:bodyPr/>
                    <a:lstStyle/>
                    <a:p>
                      <a:r>
                        <a:rPr lang="en-US" sz="1200" baseline="0" dirty="0"/>
                        <a:t>subacute sclerosing panencephalitis</a:t>
                      </a:r>
                    </a:p>
                    <a:p>
                      <a:r>
                        <a:rPr lang="en-US" sz="1200" baseline="0" dirty="0"/>
                        <a:t>tertiary syphilis</a:t>
                      </a:r>
                    </a:p>
                    <a:p>
                      <a:r>
                        <a:rPr lang="en-US" sz="1200" baseline="0" dirty="0"/>
                        <a:t>tuberculosis</a:t>
                      </a:r>
                    </a:p>
                    <a:p>
                      <a:r>
                        <a:rPr lang="en-US" sz="1200" baseline="0" dirty="0"/>
                        <a:t>typhoid fever</a:t>
                      </a:r>
                    </a:p>
                    <a:p>
                      <a:r>
                        <a:rPr lang="en-US" sz="1200" baseline="0" dirty="0"/>
                        <a:t>viral encephalitis (including herpes encephalitis)</a:t>
                      </a:r>
                    </a:p>
                    <a:p>
                      <a:r>
                        <a:rPr lang="en-US" sz="1200" baseline="0" dirty="0"/>
                        <a:t>viral hepatitis</a:t>
                      </a:r>
                      <a:endParaRPr lang="en-US" sz="1200" dirty="0"/>
                    </a:p>
                  </a:txBody>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709183758"/>
              </p:ext>
            </p:extLst>
          </p:nvPr>
        </p:nvGraphicFramePr>
        <p:xfrm>
          <a:off x="457200" y="4320247"/>
          <a:ext cx="8311540" cy="1828800"/>
        </p:xfrm>
        <a:graphic>
          <a:graphicData uri="http://schemas.openxmlformats.org/drawingml/2006/table">
            <a:tbl>
              <a:tblPr firstRow="1" bandRow="1">
                <a:tableStyleId>{5C22544A-7EE6-4342-B048-85BDC9FD1C3A}</a:tableStyleId>
              </a:tblPr>
              <a:tblGrid>
                <a:gridCol w="4155770">
                  <a:extLst>
                    <a:ext uri="{9D8B030D-6E8A-4147-A177-3AD203B41FA5}">
                      <a16:colId xmlns:a16="http://schemas.microsoft.com/office/drawing/2014/main" val="20000"/>
                    </a:ext>
                  </a:extLst>
                </a:gridCol>
                <a:gridCol w="4155770">
                  <a:extLst>
                    <a:ext uri="{9D8B030D-6E8A-4147-A177-3AD203B41FA5}">
                      <a16:colId xmlns:a16="http://schemas.microsoft.com/office/drawing/2014/main" val="20001"/>
                    </a:ext>
                  </a:extLst>
                </a:gridCol>
              </a:tblGrid>
              <a:tr h="343655">
                <a:tc gridSpan="2">
                  <a:txBody>
                    <a:bodyPr/>
                    <a:lstStyle/>
                    <a:p>
                      <a:r>
                        <a:rPr lang="en-US" dirty="0"/>
                        <a:t>Metabolic</a:t>
                      </a:r>
                      <a:r>
                        <a:rPr lang="en-US" baseline="0" dirty="0"/>
                        <a:t> (secondary)</a:t>
                      </a:r>
                      <a:endParaRPr lang="en-US" dirty="0"/>
                    </a:p>
                  </a:txBody>
                  <a:tcPr/>
                </a:tc>
                <a:tc hMerge="1">
                  <a:txBody>
                    <a:bodyPr/>
                    <a:lstStyle/>
                    <a:p>
                      <a:endParaRPr lang="en-US"/>
                    </a:p>
                  </a:txBody>
                  <a:tcPr/>
                </a:tc>
                <a:extLst>
                  <a:ext uri="{0D108BD9-81ED-4DB2-BD59-A6C34878D82A}">
                    <a16:rowId xmlns:a16="http://schemas.microsoft.com/office/drawing/2014/main" val="10000"/>
                  </a:ext>
                </a:extLst>
              </a:tr>
              <a:tr h="1101580">
                <a:tc>
                  <a:txBody>
                    <a:bodyPr/>
                    <a:lstStyle/>
                    <a:p>
                      <a:pPr lvl="0"/>
                      <a:r>
                        <a:rPr lang="en-US" sz="1200" dirty="0"/>
                        <a:t>acute intermittent porphyria </a:t>
                      </a:r>
                    </a:p>
                    <a:p>
                      <a:pPr lvl="0"/>
                      <a:r>
                        <a:rPr lang="en-US" sz="1200" dirty="0"/>
                        <a:t>Addison’s disease</a:t>
                      </a:r>
                    </a:p>
                    <a:p>
                      <a:pPr lvl="0"/>
                      <a:r>
                        <a:rPr lang="en-US" sz="1200" dirty="0"/>
                        <a:t>Cushing’s disease</a:t>
                      </a:r>
                    </a:p>
                    <a:p>
                      <a:pPr lvl="0"/>
                      <a:r>
                        <a:rPr lang="en-US" sz="1200" dirty="0"/>
                        <a:t>diabetic ketoacidosis</a:t>
                      </a:r>
                    </a:p>
                    <a:p>
                      <a:pPr lvl="0"/>
                      <a:r>
                        <a:rPr lang="en-US" sz="1200" dirty="0"/>
                        <a:t>glomerulonephritis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hepatic dysfunction</a:t>
                      </a:r>
                    </a:p>
                    <a:p>
                      <a:pPr lvl="0"/>
                      <a:endParaRPr lang="en-US" sz="1200" dirty="0"/>
                    </a:p>
                  </a:txBody>
                  <a:tcPr/>
                </a:tc>
                <a:tc>
                  <a:txBody>
                    <a:bodyPr/>
                    <a:lstStyle/>
                    <a:p>
                      <a:pPr lvl="0"/>
                      <a:r>
                        <a:rPr lang="en-US" sz="1200" dirty="0"/>
                        <a:t>hereditary </a:t>
                      </a:r>
                      <a:r>
                        <a:rPr lang="en-US" sz="1200" dirty="0" err="1"/>
                        <a:t>coproporphyria</a:t>
                      </a:r>
                      <a:endParaRPr lang="en-US" sz="1200" dirty="0"/>
                    </a:p>
                    <a:p>
                      <a:pPr lvl="0"/>
                      <a:r>
                        <a:rPr lang="en-US" sz="1200" dirty="0"/>
                        <a:t>homocystinuria</a:t>
                      </a:r>
                    </a:p>
                    <a:p>
                      <a:pPr lvl="0"/>
                      <a:r>
                        <a:rPr lang="en-US" sz="1200" dirty="0"/>
                        <a:t>hyperparathyroidism</a:t>
                      </a:r>
                    </a:p>
                    <a:p>
                      <a:pPr lvl="0"/>
                      <a:r>
                        <a:rPr lang="en-US" sz="1200" dirty="0"/>
                        <a:t>idiopathic hyperadrenergic state</a:t>
                      </a:r>
                    </a:p>
                    <a:p>
                      <a:pPr lvl="0"/>
                      <a:r>
                        <a:rPr lang="en-US" sz="1200" dirty="0"/>
                        <a:t>multiple sclerosis</a:t>
                      </a:r>
                    </a:p>
                    <a:p>
                      <a:pPr lvl="0"/>
                      <a:r>
                        <a:rPr lang="en-US" sz="1200" dirty="0"/>
                        <a:t>pellagra</a:t>
                      </a:r>
                    </a:p>
                    <a:p>
                      <a:pPr lvl="1"/>
                      <a:endParaRPr lang="en-US" dirty="0"/>
                    </a:p>
                  </a:txBody>
                  <a:tcPr/>
                </a:tc>
                <a:extLst>
                  <a:ext uri="{0D108BD9-81ED-4DB2-BD59-A6C34878D82A}">
                    <a16:rowId xmlns:a16="http://schemas.microsoft.com/office/drawing/2014/main" val="10001"/>
                  </a:ext>
                </a:extLst>
              </a:tr>
            </a:tbl>
          </a:graphicData>
        </a:graphic>
      </p:graphicFrame>
      <p:graphicFrame>
        <p:nvGraphicFramePr>
          <p:cNvPr id="3" name="Table 2">
            <a:extLst>
              <a:ext uri="{FF2B5EF4-FFF2-40B4-BE49-F238E27FC236}">
                <a16:creationId xmlns:a16="http://schemas.microsoft.com/office/drawing/2014/main" id="{D0BBC51B-0D69-4319-8C8C-98ACA3157E27}"/>
              </a:ext>
            </a:extLst>
          </p:cNvPr>
          <p:cNvGraphicFramePr>
            <a:graphicFrameLocks noGrp="1"/>
          </p:cNvGraphicFramePr>
          <p:nvPr>
            <p:extLst>
              <p:ext uri="{D42A27DB-BD31-4B8C-83A1-F6EECF244321}">
                <p14:modId xmlns:p14="http://schemas.microsoft.com/office/powerpoint/2010/main" val="1805346011"/>
              </p:ext>
            </p:extLst>
          </p:nvPr>
        </p:nvGraphicFramePr>
        <p:xfrm>
          <a:off x="457200" y="1005547"/>
          <a:ext cx="8311540" cy="1467340"/>
        </p:xfrm>
        <a:graphic>
          <a:graphicData uri="http://schemas.openxmlformats.org/drawingml/2006/table">
            <a:tbl>
              <a:tblPr firstRow="1" bandRow="1">
                <a:tableStyleId>{5C22544A-7EE6-4342-B048-85BDC9FD1C3A}</a:tableStyleId>
              </a:tblPr>
              <a:tblGrid>
                <a:gridCol w="4155770">
                  <a:extLst>
                    <a:ext uri="{9D8B030D-6E8A-4147-A177-3AD203B41FA5}">
                      <a16:colId xmlns:a16="http://schemas.microsoft.com/office/drawing/2014/main" val="438031098"/>
                    </a:ext>
                  </a:extLst>
                </a:gridCol>
                <a:gridCol w="4155770">
                  <a:extLst>
                    <a:ext uri="{9D8B030D-6E8A-4147-A177-3AD203B41FA5}">
                      <a16:colId xmlns:a16="http://schemas.microsoft.com/office/drawing/2014/main" val="1320233294"/>
                    </a:ext>
                  </a:extLst>
                </a:gridCol>
              </a:tblGrid>
              <a:tr h="343655">
                <a:tc gridSpan="2">
                  <a:txBody>
                    <a:bodyPr/>
                    <a:lstStyle/>
                    <a:p>
                      <a:r>
                        <a:rPr lang="en-US" dirty="0"/>
                        <a:t>Mental Illness (primary)</a:t>
                      </a:r>
                    </a:p>
                  </a:txBody>
                  <a:tcPr/>
                </a:tc>
                <a:tc hMerge="1">
                  <a:txBody>
                    <a:bodyPr/>
                    <a:lstStyle/>
                    <a:p>
                      <a:endParaRPr lang="en-US"/>
                    </a:p>
                  </a:txBody>
                  <a:tcPr/>
                </a:tc>
                <a:extLst>
                  <a:ext uri="{0D108BD9-81ED-4DB2-BD59-A6C34878D82A}">
                    <a16:rowId xmlns:a16="http://schemas.microsoft.com/office/drawing/2014/main" val="287897549"/>
                  </a:ext>
                </a:extLst>
              </a:tr>
              <a:tr h="1101580">
                <a:tc>
                  <a:txBody>
                    <a:bodyPr/>
                    <a:lstStyle/>
                    <a:p>
                      <a:r>
                        <a:rPr lang="en-US" sz="1200" dirty="0"/>
                        <a:t>bipolar disorder</a:t>
                      </a:r>
                    </a:p>
                    <a:p>
                      <a:r>
                        <a:rPr lang="en-US" sz="1200" dirty="0"/>
                        <a:t>major depressive disorder</a:t>
                      </a:r>
                    </a:p>
                    <a:p>
                      <a:r>
                        <a:rPr lang="en-US" sz="1200" dirty="0"/>
                        <a:t>schizophrenia</a:t>
                      </a:r>
                    </a:p>
                    <a:p>
                      <a:r>
                        <a:rPr lang="en-US" sz="1200" dirty="0"/>
                        <a:t>brief psychotic disorder</a:t>
                      </a:r>
                    </a:p>
                  </a:txBody>
                  <a:tcPr/>
                </a:tc>
                <a:tc>
                  <a:txBody>
                    <a:bodyPr/>
                    <a:lstStyle/>
                    <a:p>
                      <a:r>
                        <a:rPr lang="en-US" sz="1200" baseline="0" dirty="0"/>
                        <a:t>periodic catatonias</a:t>
                      </a:r>
                    </a:p>
                    <a:p>
                      <a:r>
                        <a:rPr lang="en-US" sz="1200" baseline="0" dirty="0"/>
                        <a:t>autism</a:t>
                      </a:r>
                    </a:p>
                    <a:p>
                      <a:r>
                        <a:rPr lang="en-US" sz="1200" baseline="0" dirty="0"/>
                        <a:t>conversion disorder</a:t>
                      </a:r>
                    </a:p>
                    <a:p>
                      <a:r>
                        <a:rPr lang="en-US" sz="1200" baseline="0" dirty="0"/>
                        <a:t>dissociative disorders</a:t>
                      </a:r>
                      <a:endParaRPr lang="en-US" sz="1200" dirty="0"/>
                    </a:p>
                  </a:txBody>
                  <a:tcPr/>
                </a:tc>
                <a:extLst>
                  <a:ext uri="{0D108BD9-81ED-4DB2-BD59-A6C34878D82A}">
                    <a16:rowId xmlns:a16="http://schemas.microsoft.com/office/drawing/2014/main" val="3879644283"/>
                  </a:ext>
                </a:extLst>
              </a:tr>
            </a:tbl>
          </a:graphicData>
        </a:graphic>
      </p:graphicFrame>
    </p:spTree>
    <p:extLst>
      <p:ext uri="{BB962C8B-B14F-4D97-AF65-F5344CB8AC3E}">
        <p14:creationId xmlns:p14="http://schemas.microsoft.com/office/powerpoint/2010/main" val="35700605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1757&quot;&gt;&lt;property id=&quot;20148&quot; value=&quot;5&quot;/&gt;&lt;property id=&quot;20300&quot; value=&quot;Slide 1 - &amp;quot;The Ohio State University&amp;#x0D;&amp;#x0A;College of Medicine&amp;quot;&quot;/&gt;&lt;property id=&quot;20307&quot; value=&quot;256&quot;/&gt;&lt;/object&gt;&lt;object type=&quot;3&quot; unique_id=&quot;11758&quot;&gt;&lt;property id=&quot;20148&quot; value=&quot;5&quot;/&gt;&lt;property id=&quot;20300&quot; value=&quot;Slide 2 - &amp;quot;Outline&amp;quot;&quot;/&gt;&lt;property id=&quot;20307&quot; value=&quot;257&quot;/&gt;&lt;/object&gt;&lt;object type=&quot;3&quot; unique_id=&quot;11759&quot;&gt;&lt;property id=&quot;20148&quot; value=&quot;5&quot;/&gt;&lt;property id=&quot;20300&quot; value=&quot;Slide 3 - &amp;quot;College of Medicine&amp;quot;&quot;/&gt;&lt;property id=&quot;20307&quot; value=&quot;258&quot;/&gt;&lt;/object&gt;&lt;object type=&quot;3&quot; unique_id=&quot;11760&quot;&gt;&lt;property id=&quot;20148&quot; value=&quot;5&quot;/&gt;&lt;property id=&quot;20300&quot; value=&quot;Slide 4 - &amp;quot;College of Medicine&amp;quot;&quot;/&gt;&lt;property id=&quot;20307&quot; value=&quot;259&quot;/&gt;&lt;/object&gt;&lt;object type=&quot;3&quot; unique_id=&quot;11761&quot;&gt;&lt;property id=&quot;20148&quot; value=&quot;5&quot;/&gt;&lt;property id=&quot;20300&quot; value=&quot;Slide 5 - &amp;quot;Curricular Components&amp;quot;&quot;/&gt;&lt;property id=&quot;20307&quot; value=&quot;260&quot;/&gt;&lt;/object&gt;&lt;object type=&quot;3&quot; unique_id=&quot;11762&quot;&gt;&lt;property id=&quot;20148&quot; value=&quot;5&quot;/&gt;&lt;property id=&quot;20300&quot; value=&quot;Slide 6 - &amp;quot;Anatomy&amp;quot;&quot;/&gt;&lt;property id=&quot;20307&quot; value=&quot;261&quot;/&gt;&lt;/object&gt;&lt;object type=&quot;3&quot; unique_id=&quot;11763&quot;&gt;&lt;property id=&quot;20148&quot; value=&quot;5&quot;/&gt;&lt;property id=&quot;20300&quot; value=&quot;Slide 7 - &amp;quot;Integrated Pathway&amp;quot;&quot;/&gt;&lt;property id=&quot;20307&quot; value=&quot;262&quot;/&gt;&lt;/object&gt;&lt;object type=&quot;3&quot; unique_id=&quot;11764&quot;&gt;&lt;property id=&quot;20148&quot; value=&quot;5&quot;/&gt;&lt;property id=&quot;20300&quot; value=&quot;Slide 8 - &amp;quot;Independent Study Pathway&amp;quot;&quot;/&gt;&lt;property id=&quot;20307&quot; value=&quot;263&quot;/&gt;&lt;/object&gt;&lt;object type=&quot;3&quot; unique_id=&quot;11765&quot;&gt;&lt;property id=&quot;20148&quot; value=&quot;5&quot;/&gt;&lt;property id=&quot;20300&quot; value=&quot;Slide 9 - &amp;quot;Clinical Assessment &amp;amp; Problem Solving  (CAPS)&amp;quot;&quot;/&gt;&lt;property id=&quot;20307&quot; value=&quot;264&quot;/&gt;&lt;/object&gt;&lt;object type=&quot;3&quot; unique_id=&quot;11766&quot;&gt;&lt;property id=&quot;20148&quot; value=&quot;5&quot;/&gt;&lt;property id=&quot;20300&quot; value=&quot;Slide 10 - &amp;quot;CAPS continued&amp;quot;&quot;/&gt;&lt;property id=&quot;20307&quot; value=&quot;265&quot;/&gt;&lt;/object&gt;&lt;object type=&quot;3&quot; unique_id=&quot;11767&quot;&gt;&lt;property id=&quot;20148&quot; value=&quot;5&quot;/&gt;&lt;property id=&quot;20300&quot; value=&quot;Slide 11 - &amp;quot;Service Learning&amp;quot;&quot;/&gt;&lt;property id=&quot;20307&quot; value=&quot;266&quot;/&gt;&lt;/object&gt;&lt;object type=&quot;3&quot; unique_id=&quot;11768&quot;&gt;&lt;property id=&quot;20148&quot; value=&quot;5&quot;/&gt;&lt;property id=&quot;20300&quot; value=&quot;Slide 12 - &amp;quot;Opportunities&amp;quot;&quot;/&gt;&lt;property id=&quot;20307&quot; value=&quot;267&quot;/&gt;&lt;/object&gt;&lt;object type=&quot;3&quot; unique_id=&quot;11769&quot;&gt;&lt;property id=&quot;20148&quot; value=&quot;5&quot;/&gt;&lt;property id=&quot;20300&quot; value=&quot;Slide 13 - &amp;quot;Student Wellness&amp;quot;&quot;/&gt;&lt;property id=&quot;20307&quot; value=&quot;268&quot;/&gt;&lt;/object&gt;&lt;object type=&quot;3&quot; unique_id=&quot;11770&quot;&gt;&lt;property id=&quot;20148&quot; value=&quot;5&quot;/&gt;&lt;property id=&quot;20300&quot; value=&quot;Slide 14 - &amp;quot;Med 3 Year&amp;quot;&quot;/&gt;&lt;property id=&quot;20307&quot; value=&quot;269&quot;/&gt;&lt;/object&gt;&lt;object type=&quot;3&quot; unique_id=&quot;11771&quot;&gt;&lt;property id=&quot;20148&quot; value=&quot;5&quot;/&gt;&lt;property id=&quot;20300&quot; value=&quot;Slide 15 - &amp;quot;Hospital Locations&amp;quot;&quot;/&gt;&lt;property id=&quot;20307&quot; value=&quot;270&quot;/&gt;&lt;/object&gt;&lt;object type=&quot;3&quot; unique_id=&quot;11772&quot;&gt;&lt;property id=&quot;20148&quot; value=&quot;5&quot;/&gt;&lt;property id=&quot;20300&quot; value=&quot;Slide 16&quot;/&gt;&lt;property id=&quot;20307&quot; value=&quot;271&quot;/&gt;&lt;/object&gt;&lt;object type=&quot;3&quot; unique_id=&quot;11773&quot;&gt;&lt;property id=&quot;20148&quot; value=&quot;5&quot;/&gt;&lt;property id=&quot;20300&quot; value=&quot;Slide 17&quot;/&gt;&lt;property id=&quot;20307&quot; value=&quot;272&quot;/&gt;&lt;/object&gt;&lt;object type=&quot;3&quot; unique_id=&quot;11775&quot;&gt;&lt;property id=&quot;20148&quot; value=&quot;5&quot;/&gt;&lt;property id=&quot;20300&quot; value=&quot;Slide 19 - &amp;quot;Med&amp;#x0D;&amp;#x0A;4 Year&amp;quot;&quot;/&gt;&lt;property id=&quot;20307&quot; value=&quot;274&quot;/&gt;&lt;/object&gt;&lt;object type=&quot;3&quot; unique_id=&quot;11776&quot;&gt;&lt;property id=&quot;20148&quot; value=&quot;5&quot;/&gt;&lt;property id=&quot;20300&quot; value=&quot;Slide 20 - &amp;quot;2009 Residency MATCH&amp;quot;&quot;/&gt;&lt;property id=&quot;20307&quot; value=&quot;275&quot;/&gt;&lt;/object&gt;&lt;object type=&quot;3&quot; unique_id=&quot;11777&quot;&gt;&lt;property id=&quot;20148&quot; value=&quot;5&quot;/&gt;&lt;property id=&quot;20300&quot; value=&quot;Slide 21 - &amp;quot;2009 PGY-1 Specialty Distribution&amp;quot;&quot;/&gt;&lt;property id=&quot;20307&quot; value=&quot;276&quot;/&gt;&lt;/object&gt;&lt;object type=&quot;3&quot; unique_id=&quot;11778&quot;&gt;&lt;property id=&quot;20148&quot; value=&quot;5&quot;/&gt;&lt;property id=&quot;20300&quot; value=&quot;Slide 22 - &amp;quot;USMLE&amp;quot;&quot;/&gt;&lt;property id=&quot;20307&quot; value=&quot;277&quot;/&gt;&lt;/object&gt;&lt;object type=&quot;3&quot; unique_id=&quot;11779&quot;&gt;&lt;property id=&quot;20148&quot; value=&quot;5&quot;/&gt;&lt;property id=&quot;20300&quot; value=&quot;Slide 23 - &amp;quot;Key Initiatives&amp;quot;&quot;/&gt;&lt;property id=&quot;20307&quot; value=&quot;278&quot;/&gt;&lt;/object&gt;&lt;object type=&quot;3&quot; unique_id=&quot;11780&quot;&gt;&lt;property id=&quot;20148&quot; value=&quot;5&quot;/&gt;&lt;property id=&quot;20300&quot; value=&quot;Slide 24 - &amp;quot;Signature Programs&amp;quot;&quot;/&gt;&lt;property id=&quot;20307&quot; value=&quot;279&quot;/&gt;&lt;/object&gt;&lt;object type=&quot;3&quot; unique_id=&quot;11781&quot;&gt;&lt;property id=&quot;20148&quot; value=&quot;5&quot;/&gt;&lt;property id=&quot;20300&quot; value=&quot;Slide 25 - &amp;quot;The Ohio State University&amp;quot;&quot;/&gt;&lt;property id=&quot;20307&quot; value=&quot;280&quot;/&gt;&lt;/object&gt;&lt;object type=&quot;3&quot; unique_id=&quot;11782&quot;&gt;&lt;property id=&quot;20148&quot; value=&quot;5&quot;/&gt;&lt;property id=&quot;20300&quot; value=&quot;Slide 26 - &amp;quot;Columbus, Ohio&amp;quot;&quot;/&gt;&lt;property id=&quot;20307&quot; value=&quot;281&quot;/&gt;&lt;/object&gt;&lt;object type=&quot;3&quot; unique_id=&quot;11783&quot;&gt;&lt;property id=&quot;20148&quot; value=&quot;5&quot;/&gt;&lt;property id=&quot;20300&quot; value=&quot;Slide 27 - &amp;quot;http://medicine.osu.edu&amp;quot;&quot;/&gt;&lt;property id=&quot;20307&quot; value=&quot;282&quot;/&gt;&lt;/object&gt;&lt;object type=&quot;3&quot; unique_id=&quot;11784&quot;&gt;&lt;property id=&quot;20148&quot; value=&quot;5&quot;/&gt;&lt;property id=&quot;20300&quot; value=&quot;Slide 28&quot;/&gt;&lt;property id=&quot;20307&quot; value=&quot;283&quot;/&gt;&lt;/object&gt;&lt;object type=&quot;3&quot; unique_id=&quot;12607&quot;&gt;&lt;property id=&quot;20148&quot; value=&quot;5&quot;/&gt;&lt;property id=&quot;20300&quot; value=&quot;Slide 18 - &amp;quot;ProjectONE: Creating the Future of Medicine&amp;quot;&quot;/&gt;&lt;property id=&quot;20307&quot; value=&quot;284&quot;/&gt;&lt;/object&gt;&lt;/object&gt;&lt;/object&gt;&lt;/database&gt;"/>
  <p:tag name="SECTOMILLISECCONVERTED" val="1"/>
</p:tagLst>
</file>

<file path=ppt/theme/theme1.xml><?xml version="1.0" encoding="utf-8"?>
<a:theme xmlns:a="http://schemas.openxmlformats.org/drawingml/2006/main" name="2013 OSUWMC Template">
  <a:themeElements>
    <a:clrScheme name="OSUWMC Sept 2013">
      <a:dk1>
        <a:srgbClr val="000000"/>
      </a:dk1>
      <a:lt1>
        <a:srgbClr val="FFFFFF"/>
      </a:lt1>
      <a:dk2>
        <a:srgbClr val="666666"/>
      </a:dk2>
      <a:lt2>
        <a:srgbClr val="F2F2F2"/>
      </a:lt2>
      <a:accent1>
        <a:srgbClr val="BB0000"/>
      </a:accent1>
      <a:accent2>
        <a:srgbClr val="D25F15"/>
      </a:accent2>
      <a:accent3>
        <a:srgbClr val="7DA1C4"/>
      </a:accent3>
      <a:accent4>
        <a:srgbClr val="880063"/>
      </a:accent4>
      <a:accent5>
        <a:srgbClr val="999500"/>
      </a:accent5>
      <a:accent6>
        <a:srgbClr val="65513C"/>
      </a:accent6>
      <a:hlink>
        <a:srgbClr val="4B79A5"/>
      </a:hlink>
      <a:folHlink>
        <a:srgbClr val="A3A3A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81B7F35BAB62E459D559428A31CA9C2" ma:contentTypeVersion="17" ma:contentTypeDescription="Create a new document." ma:contentTypeScope="" ma:versionID="493f2d6b807df0935bed6656de074bef">
  <xsd:schema xmlns:xsd="http://www.w3.org/2001/XMLSchema" xmlns:xs="http://www.w3.org/2001/XMLSchema" xmlns:p="http://schemas.microsoft.com/office/2006/metadata/properties" xmlns:ns1="http://schemas.microsoft.com/sharepoint/v3" xmlns:ns2="7f3cf475-0395-4332-a22f-87d7b85be7f2" xmlns:ns3="d5af13c4-72b1-41c9-8507-7e9ed24d93ac" targetNamespace="http://schemas.microsoft.com/office/2006/metadata/properties" ma:root="true" ma:fieldsID="a1dce2381ccd3c7c0a6efa79122b1529" ns1:_="" ns2:_="" ns3:_="">
    <xsd:import namespace="http://schemas.microsoft.com/sharepoint/v3"/>
    <xsd:import namespace="7f3cf475-0395-4332-a22f-87d7b85be7f2"/>
    <xsd:import namespace="d5af13c4-72b1-41c9-8507-7e9ed24d93ac"/>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1:_ip_UnifiedCompliancePolicyProperties" minOccurs="0"/>
                <xsd:element ref="ns1:_ip_UnifiedCompliancePolicyUIAc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3cf475-0395-4332-a22f-87d7b85be7f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5af13c4-72b1-41c9-8507-7e9ed24d93ac"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CBF430-ED5F-4D60-B382-A9F293D522C2}">
  <ds:schemaRefs>
    <ds:schemaRef ds:uri="http://schemas.microsoft.com/office/2006/metadata/properties"/>
    <ds:schemaRef ds:uri="eacbd4e1-6f7d-4cc1-92db-35588741376f"/>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6BC66C40-1A8A-422E-91D2-BC792BE37D56}"/>
</file>

<file path=customXml/itemProps3.xml><?xml version="1.0" encoding="utf-8"?>
<ds:datastoreItem xmlns:ds="http://schemas.openxmlformats.org/officeDocument/2006/customXml" ds:itemID="{8CA3003F-D5E5-4A44-978A-D3DF1DAE01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44293</TotalTime>
  <Words>2426</Words>
  <Application>Microsoft Office PowerPoint</Application>
  <PresentationFormat>On-screen Show (4:3)</PresentationFormat>
  <Paragraphs>361</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Wingdings</vt:lpstr>
      <vt:lpstr>2013 OSUWMC Template</vt:lpstr>
      <vt:lpstr>Introduction to Catatonia</vt:lpstr>
      <vt:lpstr>What is catatonia?</vt:lpstr>
      <vt:lpstr>History of diagnostic classification</vt:lpstr>
      <vt:lpstr>DSM-5: Catatonia diagnostic criteria</vt:lpstr>
      <vt:lpstr>Bush Francis Catatonia Rating Scale/BFCSI</vt:lpstr>
      <vt:lpstr>BFCRS continued</vt:lpstr>
      <vt:lpstr>BFCRS continued</vt:lpstr>
      <vt:lpstr>Disorders associated with catatonia</vt:lpstr>
      <vt:lpstr>Potential etiologies of catatonia</vt:lpstr>
      <vt:lpstr>Potential etiologies of catatonia</vt:lpstr>
      <vt:lpstr>Additional ways of describing catatonia</vt:lpstr>
      <vt:lpstr>Standardized catatonia examination</vt:lpstr>
      <vt:lpstr>Standardized catatonia examination</vt:lpstr>
      <vt:lpstr>Medical/lab tests</vt:lpstr>
      <vt:lpstr>Medical/lab tests</vt:lpstr>
      <vt:lpstr>Management and Treatment</vt:lpstr>
      <vt:lpstr>Pharmacologic interventions</vt:lpstr>
      <vt:lpstr>Supportive interventions</vt:lpstr>
      <vt:lpstr>Summary</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AL_GEN7_STD</dc:creator>
  <cp:lastModifiedBy>Holly Riester</cp:lastModifiedBy>
  <cp:revision>757</cp:revision>
  <dcterms:created xsi:type="dcterms:W3CDTF">2010-06-18T15:19:42Z</dcterms:created>
  <dcterms:modified xsi:type="dcterms:W3CDTF">2021-06-16T14:33:06Z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0x010100381B7F35BAB62E459D559428A31CA9C2</vt:lpwstr>
  </property>
</Properties>
</file>