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quickStyle4.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3" r:id="rId1"/>
  </p:sldMasterIdLst>
  <p:notesMasterIdLst>
    <p:notesMasterId r:id="rId34"/>
  </p:notesMasterIdLst>
  <p:sldIdLst>
    <p:sldId id="256" r:id="rId2"/>
    <p:sldId id="282" r:id="rId3"/>
    <p:sldId id="293" r:id="rId4"/>
    <p:sldId id="257" r:id="rId5"/>
    <p:sldId id="269" r:id="rId6"/>
    <p:sldId id="285" r:id="rId7"/>
    <p:sldId id="270" r:id="rId8"/>
    <p:sldId id="286" r:id="rId9"/>
    <p:sldId id="287" r:id="rId10"/>
    <p:sldId id="259" r:id="rId11"/>
    <p:sldId id="283" r:id="rId12"/>
    <p:sldId id="284" r:id="rId13"/>
    <p:sldId id="290" r:id="rId14"/>
    <p:sldId id="295" r:id="rId15"/>
    <p:sldId id="280" r:id="rId16"/>
    <p:sldId id="296" r:id="rId17"/>
    <p:sldId id="261" r:id="rId18"/>
    <p:sldId id="262" r:id="rId19"/>
    <p:sldId id="291" r:id="rId20"/>
    <p:sldId id="279" r:id="rId21"/>
    <p:sldId id="271" r:id="rId22"/>
    <p:sldId id="272" r:id="rId23"/>
    <p:sldId id="273" r:id="rId24"/>
    <p:sldId id="274" r:id="rId25"/>
    <p:sldId id="292" r:id="rId26"/>
    <p:sldId id="263" r:id="rId27"/>
    <p:sldId id="276" r:id="rId28"/>
    <p:sldId id="264" r:id="rId29"/>
    <p:sldId id="265" r:id="rId30"/>
    <p:sldId id="275" r:id="rId31"/>
    <p:sldId id="277" r:id="rId32"/>
    <p:sldId id="29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18" autoAdjust="0"/>
    <p:restoredTop sz="68525" autoAdjust="0"/>
  </p:normalViewPr>
  <p:slideViewPr>
    <p:cSldViewPr snapToGrid="0" snapToObjects="1">
      <p:cViewPr varScale="1">
        <p:scale>
          <a:sx n="75" d="100"/>
          <a:sy n="75" d="100"/>
        </p:scale>
        <p:origin x="1794" y="-180"/>
      </p:cViewPr>
      <p:guideLst>
        <p:guide orient="horz" pos="2160"/>
        <p:guide pos="3840"/>
      </p:guideLst>
    </p:cSldViewPr>
  </p:slideViewPr>
  <p:outlineViewPr>
    <p:cViewPr>
      <p:scale>
        <a:sx n="33" d="100"/>
        <a:sy n="33" d="100"/>
      </p:scale>
      <p:origin x="48" y="193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C0DE27-66D3-9848-958B-C171C9BDB541}" type="doc">
      <dgm:prSet loTypeId="urn:microsoft.com/office/officeart/2005/8/layout/venn1" loCatId="" qsTypeId="urn:microsoft.com/office/officeart/2005/8/quickstyle/simple1" qsCatId="simple" csTypeId="urn:microsoft.com/office/officeart/2005/8/colors/accent5_3" csCatId="accent5" phldr="1"/>
      <dgm:spPr/>
    </dgm:pt>
    <dgm:pt modelId="{E5F54EC1-D6D0-EB4D-96FE-3980E67C1880}">
      <dgm:prSet phldrT="[Text]"/>
      <dgm:spPr/>
      <dgm:t>
        <a:bodyPr/>
        <a:lstStyle/>
        <a:p>
          <a:endParaRPr lang="en-US" dirty="0"/>
        </a:p>
      </dgm:t>
    </dgm:pt>
    <dgm:pt modelId="{EAD1C4C1-143B-B04F-86B3-6AC5582C277C}" type="parTrans" cxnId="{7A115C42-2303-1040-88E3-AC4F43D8858A}">
      <dgm:prSet/>
      <dgm:spPr/>
      <dgm:t>
        <a:bodyPr/>
        <a:lstStyle/>
        <a:p>
          <a:endParaRPr lang="en-US"/>
        </a:p>
      </dgm:t>
    </dgm:pt>
    <dgm:pt modelId="{A1463059-FC7F-6C48-BE99-1386DDD4361C}" type="sibTrans" cxnId="{7A115C42-2303-1040-88E3-AC4F43D8858A}">
      <dgm:prSet/>
      <dgm:spPr/>
      <dgm:t>
        <a:bodyPr/>
        <a:lstStyle/>
        <a:p>
          <a:endParaRPr lang="en-US"/>
        </a:p>
      </dgm:t>
    </dgm:pt>
    <dgm:pt modelId="{170F9586-9479-7440-8E62-3662DEDE2572}">
      <dgm:prSet phldrT="[Text]"/>
      <dgm:spPr/>
      <dgm:t>
        <a:bodyPr/>
        <a:lstStyle/>
        <a:p>
          <a:endParaRPr lang="en-US" dirty="0"/>
        </a:p>
      </dgm:t>
    </dgm:pt>
    <dgm:pt modelId="{4B0BFF1A-13F5-9649-BB85-CEE8E8B74145}" type="parTrans" cxnId="{E65B2A94-BBB8-CE4A-A6A1-75F90E5B5BB6}">
      <dgm:prSet/>
      <dgm:spPr/>
      <dgm:t>
        <a:bodyPr/>
        <a:lstStyle/>
        <a:p>
          <a:endParaRPr lang="en-US"/>
        </a:p>
      </dgm:t>
    </dgm:pt>
    <dgm:pt modelId="{090A5D81-1995-5A42-BE91-7F59A8BD1BE4}" type="sibTrans" cxnId="{E65B2A94-BBB8-CE4A-A6A1-75F90E5B5BB6}">
      <dgm:prSet/>
      <dgm:spPr/>
      <dgm:t>
        <a:bodyPr/>
        <a:lstStyle/>
        <a:p>
          <a:endParaRPr lang="en-US"/>
        </a:p>
      </dgm:t>
    </dgm:pt>
    <dgm:pt modelId="{029E1509-A23D-3340-8A68-11DB29BE5795}" type="pres">
      <dgm:prSet presAssocID="{BAC0DE27-66D3-9848-958B-C171C9BDB541}" presName="compositeShape" presStyleCnt="0">
        <dgm:presLayoutVars>
          <dgm:chMax val="7"/>
          <dgm:dir/>
          <dgm:resizeHandles val="exact"/>
        </dgm:presLayoutVars>
      </dgm:prSet>
      <dgm:spPr/>
    </dgm:pt>
    <dgm:pt modelId="{FB01C197-2955-724E-8B4A-B7E57E25040B}" type="pres">
      <dgm:prSet presAssocID="{E5F54EC1-D6D0-EB4D-96FE-3980E67C1880}" presName="circ1" presStyleLbl="vennNode1" presStyleIdx="0" presStyleCnt="2" custLinFactNeighborX="84" custLinFactNeighborY="-831"/>
      <dgm:spPr/>
    </dgm:pt>
    <dgm:pt modelId="{71ECC095-F991-0E4E-B8B1-2F166CB454E8}" type="pres">
      <dgm:prSet presAssocID="{E5F54EC1-D6D0-EB4D-96FE-3980E67C1880}" presName="circ1Tx" presStyleLbl="revTx" presStyleIdx="0" presStyleCnt="0">
        <dgm:presLayoutVars>
          <dgm:chMax val="0"/>
          <dgm:chPref val="0"/>
          <dgm:bulletEnabled val="1"/>
        </dgm:presLayoutVars>
      </dgm:prSet>
      <dgm:spPr/>
    </dgm:pt>
    <dgm:pt modelId="{8F187B81-2F68-8D4D-9AD5-94663BB405AF}" type="pres">
      <dgm:prSet presAssocID="{170F9586-9479-7440-8E62-3662DEDE2572}" presName="circ2" presStyleLbl="vennNode1" presStyleIdx="1" presStyleCnt="2" custLinFactNeighborX="1254" custLinFactNeighborY="831"/>
      <dgm:spPr/>
    </dgm:pt>
    <dgm:pt modelId="{2E40B95C-3590-FB4B-902E-09E9785CE84E}" type="pres">
      <dgm:prSet presAssocID="{170F9586-9479-7440-8E62-3662DEDE2572}" presName="circ2Tx" presStyleLbl="revTx" presStyleIdx="0" presStyleCnt="0">
        <dgm:presLayoutVars>
          <dgm:chMax val="0"/>
          <dgm:chPref val="0"/>
          <dgm:bulletEnabled val="1"/>
        </dgm:presLayoutVars>
      </dgm:prSet>
      <dgm:spPr/>
    </dgm:pt>
  </dgm:ptLst>
  <dgm:cxnLst>
    <dgm:cxn modelId="{7A115C42-2303-1040-88E3-AC4F43D8858A}" srcId="{BAC0DE27-66D3-9848-958B-C171C9BDB541}" destId="{E5F54EC1-D6D0-EB4D-96FE-3980E67C1880}" srcOrd="0" destOrd="0" parTransId="{EAD1C4C1-143B-B04F-86B3-6AC5582C277C}" sibTransId="{A1463059-FC7F-6C48-BE99-1386DDD4361C}"/>
    <dgm:cxn modelId="{A4B78E63-5383-4D84-939E-1BB5AF3D1A1A}" type="presOf" srcId="{170F9586-9479-7440-8E62-3662DEDE2572}" destId="{2E40B95C-3590-FB4B-902E-09E9785CE84E}" srcOrd="1" destOrd="0" presId="urn:microsoft.com/office/officeart/2005/8/layout/venn1"/>
    <dgm:cxn modelId="{F7417584-A466-4E02-9821-D1453E1BB8B9}" type="presOf" srcId="{E5F54EC1-D6D0-EB4D-96FE-3980E67C1880}" destId="{71ECC095-F991-0E4E-B8B1-2F166CB454E8}" srcOrd="1" destOrd="0" presId="urn:microsoft.com/office/officeart/2005/8/layout/venn1"/>
    <dgm:cxn modelId="{0A065785-F20F-4D87-8049-8068F1653278}" type="presOf" srcId="{170F9586-9479-7440-8E62-3662DEDE2572}" destId="{8F187B81-2F68-8D4D-9AD5-94663BB405AF}" srcOrd="0" destOrd="0" presId="urn:microsoft.com/office/officeart/2005/8/layout/venn1"/>
    <dgm:cxn modelId="{E65B2A94-BBB8-CE4A-A6A1-75F90E5B5BB6}" srcId="{BAC0DE27-66D3-9848-958B-C171C9BDB541}" destId="{170F9586-9479-7440-8E62-3662DEDE2572}" srcOrd="1" destOrd="0" parTransId="{4B0BFF1A-13F5-9649-BB85-CEE8E8B74145}" sibTransId="{090A5D81-1995-5A42-BE91-7F59A8BD1BE4}"/>
    <dgm:cxn modelId="{16AA56BF-41C1-4E16-BD3B-B58B106C8C21}" type="presOf" srcId="{BAC0DE27-66D3-9848-958B-C171C9BDB541}" destId="{029E1509-A23D-3340-8A68-11DB29BE5795}" srcOrd="0" destOrd="0" presId="urn:microsoft.com/office/officeart/2005/8/layout/venn1"/>
    <dgm:cxn modelId="{8ECB2ADF-637D-4594-946D-27BB8CD581DA}" type="presOf" srcId="{E5F54EC1-D6D0-EB4D-96FE-3980E67C1880}" destId="{FB01C197-2955-724E-8B4A-B7E57E25040B}" srcOrd="0" destOrd="0" presId="urn:microsoft.com/office/officeart/2005/8/layout/venn1"/>
    <dgm:cxn modelId="{8860A855-A4BF-4FF6-A088-E6FC4868291A}" type="presParOf" srcId="{029E1509-A23D-3340-8A68-11DB29BE5795}" destId="{FB01C197-2955-724E-8B4A-B7E57E25040B}" srcOrd="0" destOrd="0" presId="urn:microsoft.com/office/officeart/2005/8/layout/venn1"/>
    <dgm:cxn modelId="{6A4DBC70-7A8C-4E3C-8671-00C15B8214F0}" type="presParOf" srcId="{029E1509-A23D-3340-8A68-11DB29BE5795}" destId="{71ECC095-F991-0E4E-B8B1-2F166CB454E8}" srcOrd="1" destOrd="0" presId="urn:microsoft.com/office/officeart/2005/8/layout/venn1"/>
    <dgm:cxn modelId="{7641018A-D6E9-43A2-BA39-D7E31A6EDFE7}" type="presParOf" srcId="{029E1509-A23D-3340-8A68-11DB29BE5795}" destId="{8F187B81-2F68-8D4D-9AD5-94663BB405AF}" srcOrd="2" destOrd="0" presId="urn:microsoft.com/office/officeart/2005/8/layout/venn1"/>
    <dgm:cxn modelId="{6983D4DF-F40B-4487-880B-61C6D78EF2B4}" type="presParOf" srcId="{029E1509-A23D-3340-8A68-11DB29BE5795}" destId="{2E40B95C-3590-FB4B-902E-09E9785CE84E}"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C0DE27-66D3-9848-958B-C171C9BDB541}" type="doc">
      <dgm:prSet loTypeId="urn:microsoft.com/office/officeart/2005/8/layout/venn1" loCatId="" qsTypeId="urn:microsoft.com/office/officeart/2005/8/quickstyle/simple4" qsCatId="simple" csTypeId="urn:microsoft.com/office/officeart/2005/8/colors/accent1_2" csCatId="accent1" phldr="1"/>
      <dgm:spPr/>
    </dgm:pt>
    <dgm:pt modelId="{E5F54EC1-D6D0-EB4D-96FE-3980E67C1880}">
      <dgm:prSet phldrT="[Text]"/>
      <dgm:spPr/>
      <dgm:t>
        <a:bodyPr/>
        <a:lstStyle/>
        <a:p>
          <a:r>
            <a:rPr lang="en-US" dirty="0"/>
            <a:t>Consultation</a:t>
          </a:r>
        </a:p>
      </dgm:t>
    </dgm:pt>
    <dgm:pt modelId="{EAD1C4C1-143B-B04F-86B3-6AC5582C277C}" type="parTrans" cxnId="{7A115C42-2303-1040-88E3-AC4F43D8858A}">
      <dgm:prSet/>
      <dgm:spPr/>
      <dgm:t>
        <a:bodyPr/>
        <a:lstStyle/>
        <a:p>
          <a:endParaRPr lang="en-US"/>
        </a:p>
      </dgm:t>
    </dgm:pt>
    <dgm:pt modelId="{A1463059-FC7F-6C48-BE99-1386DDD4361C}" type="sibTrans" cxnId="{7A115C42-2303-1040-88E3-AC4F43D8858A}">
      <dgm:prSet/>
      <dgm:spPr/>
      <dgm:t>
        <a:bodyPr/>
        <a:lstStyle/>
        <a:p>
          <a:endParaRPr lang="en-US"/>
        </a:p>
      </dgm:t>
    </dgm:pt>
    <dgm:pt modelId="{170F9586-9479-7440-8E62-3662DEDE2572}">
      <dgm:prSet phldrT="[Text]"/>
      <dgm:spPr/>
      <dgm:t>
        <a:bodyPr/>
        <a:lstStyle/>
        <a:p>
          <a:r>
            <a:rPr lang="en-US" dirty="0"/>
            <a:t>Liaison</a:t>
          </a:r>
        </a:p>
      </dgm:t>
    </dgm:pt>
    <dgm:pt modelId="{4B0BFF1A-13F5-9649-BB85-CEE8E8B74145}" type="parTrans" cxnId="{E65B2A94-BBB8-CE4A-A6A1-75F90E5B5BB6}">
      <dgm:prSet/>
      <dgm:spPr/>
      <dgm:t>
        <a:bodyPr/>
        <a:lstStyle/>
        <a:p>
          <a:endParaRPr lang="en-US"/>
        </a:p>
      </dgm:t>
    </dgm:pt>
    <dgm:pt modelId="{090A5D81-1995-5A42-BE91-7F59A8BD1BE4}" type="sibTrans" cxnId="{E65B2A94-BBB8-CE4A-A6A1-75F90E5B5BB6}">
      <dgm:prSet/>
      <dgm:spPr/>
      <dgm:t>
        <a:bodyPr/>
        <a:lstStyle/>
        <a:p>
          <a:endParaRPr lang="en-US"/>
        </a:p>
      </dgm:t>
    </dgm:pt>
    <dgm:pt modelId="{029E1509-A23D-3340-8A68-11DB29BE5795}" type="pres">
      <dgm:prSet presAssocID="{BAC0DE27-66D3-9848-958B-C171C9BDB541}" presName="compositeShape" presStyleCnt="0">
        <dgm:presLayoutVars>
          <dgm:chMax val="7"/>
          <dgm:dir/>
          <dgm:resizeHandles val="exact"/>
        </dgm:presLayoutVars>
      </dgm:prSet>
      <dgm:spPr/>
    </dgm:pt>
    <dgm:pt modelId="{FB01C197-2955-724E-8B4A-B7E57E25040B}" type="pres">
      <dgm:prSet presAssocID="{E5F54EC1-D6D0-EB4D-96FE-3980E67C1880}" presName="circ1" presStyleLbl="vennNode1" presStyleIdx="0" presStyleCnt="2"/>
      <dgm:spPr/>
    </dgm:pt>
    <dgm:pt modelId="{71ECC095-F991-0E4E-B8B1-2F166CB454E8}" type="pres">
      <dgm:prSet presAssocID="{E5F54EC1-D6D0-EB4D-96FE-3980E67C1880}" presName="circ1Tx" presStyleLbl="revTx" presStyleIdx="0" presStyleCnt="0">
        <dgm:presLayoutVars>
          <dgm:chMax val="0"/>
          <dgm:chPref val="0"/>
          <dgm:bulletEnabled val="1"/>
        </dgm:presLayoutVars>
      </dgm:prSet>
      <dgm:spPr/>
    </dgm:pt>
    <dgm:pt modelId="{8F187B81-2F68-8D4D-9AD5-94663BB405AF}" type="pres">
      <dgm:prSet presAssocID="{170F9586-9479-7440-8E62-3662DEDE2572}" presName="circ2" presStyleLbl="vennNode1" presStyleIdx="1" presStyleCnt="2"/>
      <dgm:spPr/>
    </dgm:pt>
    <dgm:pt modelId="{2E40B95C-3590-FB4B-902E-09E9785CE84E}" type="pres">
      <dgm:prSet presAssocID="{170F9586-9479-7440-8E62-3662DEDE2572}" presName="circ2Tx" presStyleLbl="revTx" presStyleIdx="0" presStyleCnt="0">
        <dgm:presLayoutVars>
          <dgm:chMax val="0"/>
          <dgm:chPref val="0"/>
          <dgm:bulletEnabled val="1"/>
        </dgm:presLayoutVars>
      </dgm:prSet>
      <dgm:spPr/>
    </dgm:pt>
  </dgm:ptLst>
  <dgm:cxnLst>
    <dgm:cxn modelId="{7A115C42-2303-1040-88E3-AC4F43D8858A}" srcId="{BAC0DE27-66D3-9848-958B-C171C9BDB541}" destId="{E5F54EC1-D6D0-EB4D-96FE-3980E67C1880}" srcOrd="0" destOrd="0" parTransId="{EAD1C4C1-143B-B04F-86B3-6AC5582C277C}" sibTransId="{A1463059-FC7F-6C48-BE99-1386DDD4361C}"/>
    <dgm:cxn modelId="{C1B5F368-0D1A-BB48-8CFC-363238385964}" type="presOf" srcId="{E5F54EC1-D6D0-EB4D-96FE-3980E67C1880}" destId="{FB01C197-2955-724E-8B4A-B7E57E25040B}" srcOrd="0" destOrd="0" presId="urn:microsoft.com/office/officeart/2005/8/layout/venn1"/>
    <dgm:cxn modelId="{A9B07B6F-73A6-424B-9240-ADB1F712A6B6}" type="presOf" srcId="{BAC0DE27-66D3-9848-958B-C171C9BDB541}" destId="{029E1509-A23D-3340-8A68-11DB29BE5795}" srcOrd="0" destOrd="0" presId="urn:microsoft.com/office/officeart/2005/8/layout/venn1"/>
    <dgm:cxn modelId="{E65B2A94-BBB8-CE4A-A6A1-75F90E5B5BB6}" srcId="{BAC0DE27-66D3-9848-958B-C171C9BDB541}" destId="{170F9586-9479-7440-8E62-3662DEDE2572}" srcOrd="1" destOrd="0" parTransId="{4B0BFF1A-13F5-9649-BB85-CEE8E8B74145}" sibTransId="{090A5D81-1995-5A42-BE91-7F59A8BD1BE4}"/>
    <dgm:cxn modelId="{5F7CCAA4-7C14-B34F-8C2B-A7BEE8A8C551}" type="presOf" srcId="{170F9586-9479-7440-8E62-3662DEDE2572}" destId="{8F187B81-2F68-8D4D-9AD5-94663BB405AF}" srcOrd="0" destOrd="0" presId="urn:microsoft.com/office/officeart/2005/8/layout/venn1"/>
    <dgm:cxn modelId="{4347DBBE-D04B-8D4E-9774-A1C6B2184CA7}" type="presOf" srcId="{E5F54EC1-D6D0-EB4D-96FE-3980E67C1880}" destId="{71ECC095-F991-0E4E-B8B1-2F166CB454E8}" srcOrd="1" destOrd="0" presId="urn:microsoft.com/office/officeart/2005/8/layout/venn1"/>
    <dgm:cxn modelId="{9C7997F5-3721-444A-96AF-C0DE1D5B5A5B}" type="presOf" srcId="{170F9586-9479-7440-8E62-3662DEDE2572}" destId="{2E40B95C-3590-FB4B-902E-09E9785CE84E}" srcOrd="1" destOrd="0" presId="urn:microsoft.com/office/officeart/2005/8/layout/venn1"/>
    <dgm:cxn modelId="{CD89AEE5-8EB9-294D-A7E0-ED848BEF2073}" type="presParOf" srcId="{029E1509-A23D-3340-8A68-11DB29BE5795}" destId="{FB01C197-2955-724E-8B4A-B7E57E25040B}" srcOrd="0" destOrd="0" presId="urn:microsoft.com/office/officeart/2005/8/layout/venn1"/>
    <dgm:cxn modelId="{93B01B1C-76EB-654A-A381-148BE0EC3F7C}" type="presParOf" srcId="{029E1509-A23D-3340-8A68-11DB29BE5795}" destId="{71ECC095-F991-0E4E-B8B1-2F166CB454E8}" srcOrd="1" destOrd="0" presId="urn:microsoft.com/office/officeart/2005/8/layout/venn1"/>
    <dgm:cxn modelId="{1F98DCF7-DF23-A34B-B20C-51FA2036133F}" type="presParOf" srcId="{029E1509-A23D-3340-8A68-11DB29BE5795}" destId="{8F187B81-2F68-8D4D-9AD5-94663BB405AF}" srcOrd="2" destOrd="0" presId="urn:microsoft.com/office/officeart/2005/8/layout/venn1"/>
    <dgm:cxn modelId="{25A7C0A4-2094-4E46-9826-EB814E7FDCDE}" type="presParOf" srcId="{029E1509-A23D-3340-8A68-11DB29BE5795}" destId="{2E40B95C-3590-FB4B-902E-09E9785CE84E}"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C0DE27-66D3-9848-958B-C171C9BDB541}" type="doc">
      <dgm:prSet loTypeId="urn:microsoft.com/office/officeart/2005/8/layout/venn1" loCatId="" qsTypeId="urn:microsoft.com/office/officeart/2005/8/quickstyle/simple4" qsCatId="simple" csTypeId="urn:microsoft.com/office/officeart/2005/8/colors/accent1_2" csCatId="accent1" phldr="1"/>
      <dgm:spPr/>
    </dgm:pt>
    <dgm:pt modelId="{E5F54EC1-D6D0-EB4D-96FE-3980E67C1880}">
      <dgm:prSet phldrT="[Text]"/>
      <dgm:spPr/>
      <dgm:t>
        <a:bodyPr/>
        <a:lstStyle/>
        <a:p>
          <a:r>
            <a:rPr lang="en-US" dirty="0"/>
            <a:t>Consultation</a:t>
          </a:r>
        </a:p>
      </dgm:t>
    </dgm:pt>
    <dgm:pt modelId="{EAD1C4C1-143B-B04F-86B3-6AC5582C277C}" type="parTrans" cxnId="{7A115C42-2303-1040-88E3-AC4F43D8858A}">
      <dgm:prSet/>
      <dgm:spPr/>
      <dgm:t>
        <a:bodyPr/>
        <a:lstStyle/>
        <a:p>
          <a:endParaRPr lang="en-US"/>
        </a:p>
      </dgm:t>
    </dgm:pt>
    <dgm:pt modelId="{A1463059-FC7F-6C48-BE99-1386DDD4361C}" type="sibTrans" cxnId="{7A115C42-2303-1040-88E3-AC4F43D8858A}">
      <dgm:prSet/>
      <dgm:spPr/>
      <dgm:t>
        <a:bodyPr/>
        <a:lstStyle/>
        <a:p>
          <a:endParaRPr lang="en-US"/>
        </a:p>
      </dgm:t>
    </dgm:pt>
    <dgm:pt modelId="{170F9586-9479-7440-8E62-3662DEDE2572}">
      <dgm:prSet phldrT="[Text]"/>
      <dgm:spPr/>
      <dgm:t>
        <a:bodyPr/>
        <a:lstStyle/>
        <a:p>
          <a:r>
            <a:rPr lang="en-US" dirty="0"/>
            <a:t>Liaison</a:t>
          </a:r>
        </a:p>
      </dgm:t>
    </dgm:pt>
    <dgm:pt modelId="{4B0BFF1A-13F5-9649-BB85-CEE8E8B74145}" type="parTrans" cxnId="{E65B2A94-BBB8-CE4A-A6A1-75F90E5B5BB6}">
      <dgm:prSet/>
      <dgm:spPr/>
      <dgm:t>
        <a:bodyPr/>
        <a:lstStyle/>
        <a:p>
          <a:endParaRPr lang="en-US"/>
        </a:p>
      </dgm:t>
    </dgm:pt>
    <dgm:pt modelId="{090A5D81-1995-5A42-BE91-7F59A8BD1BE4}" type="sibTrans" cxnId="{E65B2A94-BBB8-CE4A-A6A1-75F90E5B5BB6}">
      <dgm:prSet/>
      <dgm:spPr/>
      <dgm:t>
        <a:bodyPr/>
        <a:lstStyle/>
        <a:p>
          <a:endParaRPr lang="en-US"/>
        </a:p>
      </dgm:t>
    </dgm:pt>
    <dgm:pt modelId="{029E1509-A23D-3340-8A68-11DB29BE5795}" type="pres">
      <dgm:prSet presAssocID="{BAC0DE27-66D3-9848-958B-C171C9BDB541}" presName="compositeShape" presStyleCnt="0">
        <dgm:presLayoutVars>
          <dgm:chMax val="7"/>
          <dgm:dir/>
          <dgm:resizeHandles val="exact"/>
        </dgm:presLayoutVars>
      </dgm:prSet>
      <dgm:spPr/>
    </dgm:pt>
    <dgm:pt modelId="{FB01C197-2955-724E-8B4A-B7E57E25040B}" type="pres">
      <dgm:prSet presAssocID="{E5F54EC1-D6D0-EB4D-96FE-3980E67C1880}" presName="circ1" presStyleLbl="vennNode1" presStyleIdx="0" presStyleCnt="2"/>
      <dgm:spPr/>
    </dgm:pt>
    <dgm:pt modelId="{71ECC095-F991-0E4E-B8B1-2F166CB454E8}" type="pres">
      <dgm:prSet presAssocID="{E5F54EC1-D6D0-EB4D-96FE-3980E67C1880}" presName="circ1Tx" presStyleLbl="revTx" presStyleIdx="0" presStyleCnt="0">
        <dgm:presLayoutVars>
          <dgm:chMax val="0"/>
          <dgm:chPref val="0"/>
          <dgm:bulletEnabled val="1"/>
        </dgm:presLayoutVars>
      </dgm:prSet>
      <dgm:spPr/>
    </dgm:pt>
    <dgm:pt modelId="{8F187B81-2F68-8D4D-9AD5-94663BB405AF}" type="pres">
      <dgm:prSet presAssocID="{170F9586-9479-7440-8E62-3662DEDE2572}" presName="circ2" presStyleLbl="vennNode1" presStyleIdx="1" presStyleCnt="2"/>
      <dgm:spPr/>
    </dgm:pt>
    <dgm:pt modelId="{2E40B95C-3590-FB4B-902E-09E9785CE84E}" type="pres">
      <dgm:prSet presAssocID="{170F9586-9479-7440-8E62-3662DEDE2572}" presName="circ2Tx" presStyleLbl="revTx" presStyleIdx="0" presStyleCnt="0">
        <dgm:presLayoutVars>
          <dgm:chMax val="0"/>
          <dgm:chPref val="0"/>
          <dgm:bulletEnabled val="1"/>
        </dgm:presLayoutVars>
      </dgm:prSet>
      <dgm:spPr/>
    </dgm:pt>
  </dgm:ptLst>
  <dgm:cxnLst>
    <dgm:cxn modelId="{77571B1D-83B9-4CE1-8944-16ACCF6900BA}" type="presOf" srcId="{BAC0DE27-66D3-9848-958B-C171C9BDB541}" destId="{029E1509-A23D-3340-8A68-11DB29BE5795}" srcOrd="0" destOrd="0" presId="urn:microsoft.com/office/officeart/2005/8/layout/venn1"/>
    <dgm:cxn modelId="{7A115C42-2303-1040-88E3-AC4F43D8858A}" srcId="{BAC0DE27-66D3-9848-958B-C171C9BDB541}" destId="{E5F54EC1-D6D0-EB4D-96FE-3980E67C1880}" srcOrd="0" destOrd="0" parTransId="{EAD1C4C1-143B-B04F-86B3-6AC5582C277C}" sibTransId="{A1463059-FC7F-6C48-BE99-1386DDD4361C}"/>
    <dgm:cxn modelId="{E65B2A94-BBB8-CE4A-A6A1-75F90E5B5BB6}" srcId="{BAC0DE27-66D3-9848-958B-C171C9BDB541}" destId="{170F9586-9479-7440-8E62-3662DEDE2572}" srcOrd="1" destOrd="0" parTransId="{4B0BFF1A-13F5-9649-BB85-CEE8E8B74145}" sibTransId="{090A5D81-1995-5A42-BE91-7F59A8BD1BE4}"/>
    <dgm:cxn modelId="{ED623DA8-682E-473A-9F26-30D85299A3B0}" type="presOf" srcId="{E5F54EC1-D6D0-EB4D-96FE-3980E67C1880}" destId="{71ECC095-F991-0E4E-B8B1-2F166CB454E8}" srcOrd="1" destOrd="0" presId="urn:microsoft.com/office/officeart/2005/8/layout/venn1"/>
    <dgm:cxn modelId="{5940DAD1-577D-4F46-B1CF-6E904E678103}" type="presOf" srcId="{170F9586-9479-7440-8E62-3662DEDE2572}" destId="{2E40B95C-3590-FB4B-902E-09E9785CE84E}" srcOrd="1" destOrd="0" presId="urn:microsoft.com/office/officeart/2005/8/layout/venn1"/>
    <dgm:cxn modelId="{70E231DE-856E-459A-BB5E-A80F398A670B}" type="presOf" srcId="{E5F54EC1-D6D0-EB4D-96FE-3980E67C1880}" destId="{FB01C197-2955-724E-8B4A-B7E57E25040B}" srcOrd="0" destOrd="0" presId="urn:microsoft.com/office/officeart/2005/8/layout/venn1"/>
    <dgm:cxn modelId="{EEDFAAF6-7591-47C8-A6DE-FB0967A5A966}" type="presOf" srcId="{170F9586-9479-7440-8E62-3662DEDE2572}" destId="{8F187B81-2F68-8D4D-9AD5-94663BB405AF}" srcOrd="0" destOrd="0" presId="urn:microsoft.com/office/officeart/2005/8/layout/venn1"/>
    <dgm:cxn modelId="{D8B3B237-8906-44BB-8402-E9E570C0E31D}" type="presParOf" srcId="{029E1509-A23D-3340-8A68-11DB29BE5795}" destId="{FB01C197-2955-724E-8B4A-B7E57E25040B}" srcOrd="0" destOrd="0" presId="urn:microsoft.com/office/officeart/2005/8/layout/venn1"/>
    <dgm:cxn modelId="{7A6DCCAA-8B17-4816-A281-0D8740731DA5}" type="presParOf" srcId="{029E1509-A23D-3340-8A68-11DB29BE5795}" destId="{71ECC095-F991-0E4E-B8B1-2F166CB454E8}" srcOrd="1" destOrd="0" presId="urn:microsoft.com/office/officeart/2005/8/layout/venn1"/>
    <dgm:cxn modelId="{6A8D66CB-A5BA-4245-88AA-2C28078ECBC5}" type="presParOf" srcId="{029E1509-A23D-3340-8A68-11DB29BE5795}" destId="{8F187B81-2F68-8D4D-9AD5-94663BB405AF}" srcOrd="2" destOrd="0" presId="urn:microsoft.com/office/officeart/2005/8/layout/venn1"/>
    <dgm:cxn modelId="{F36722D0-8AE4-4E90-855B-5D0E260B1B08}" type="presParOf" srcId="{029E1509-A23D-3340-8A68-11DB29BE5795}" destId="{2E40B95C-3590-FB4B-902E-09E9785CE84E}"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C0DE27-66D3-9848-958B-C171C9BDB541}" type="doc">
      <dgm:prSet loTypeId="urn:microsoft.com/office/officeart/2005/8/layout/venn1" loCatId="" qsTypeId="urn:microsoft.com/office/officeart/2005/8/quickstyle/simple4" qsCatId="simple" csTypeId="urn:microsoft.com/office/officeart/2005/8/colors/accent1_2" csCatId="accent1" phldr="1"/>
      <dgm:spPr/>
    </dgm:pt>
    <dgm:pt modelId="{E5F54EC1-D6D0-EB4D-96FE-3980E67C1880}">
      <dgm:prSet phldrT="[Text]"/>
      <dgm:spPr/>
      <dgm:t>
        <a:bodyPr/>
        <a:lstStyle/>
        <a:p>
          <a:r>
            <a:rPr lang="en-US" dirty="0"/>
            <a:t>Consultation</a:t>
          </a:r>
        </a:p>
      </dgm:t>
    </dgm:pt>
    <dgm:pt modelId="{EAD1C4C1-143B-B04F-86B3-6AC5582C277C}" type="parTrans" cxnId="{7A115C42-2303-1040-88E3-AC4F43D8858A}">
      <dgm:prSet/>
      <dgm:spPr/>
      <dgm:t>
        <a:bodyPr/>
        <a:lstStyle/>
        <a:p>
          <a:endParaRPr lang="en-US"/>
        </a:p>
      </dgm:t>
    </dgm:pt>
    <dgm:pt modelId="{A1463059-FC7F-6C48-BE99-1386DDD4361C}" type="sibTrans" cxnId="{7A115C42-2303-1040-88E3-AC4F43D8858A}">
      <dgm:prSet/>
      <dgm:spPr/>
      <dgm:t>
        <a:bodyPr/>
        <a:lstStyle/>
        <a:p>
          <a:endParaRPr lang="en-US"/>
        </a:p>
      </dgm:t>
    </dgm:pt>
    <dgm:pt modelId="{170F9586-9479-7440-8E62-3662DEDE2572}">
      <dgm:prSet phldrT="[Text]"/>
      <dgm:spPr/>
      <dgm:t>
        <a:bodyPr/>
        <a:lstStyle/>
        <a:p>
          <a:r>
            <a:rPr lang="en-US" dirty="0"/>
            <a:t>Liaison</a:t>
          </a:r>
        </a:p>
      </dgm:t>
    </dgm:pt>
    <dgm:pt modelId="{4B0BFF1A-13F5-9649-BB85-CEE8E8B74145}" type="parTrans" cxnId="{E65B2A94-BBB8-CE4A-A6A1-75F90E5B5BB6}">
      <dgm:prSet/>
      <dgm:spPr/>
      <dgm:t>
        <a:bodyPr/>
        <a:lstStyle/>
        <a:p>
          <a:endParaRPr lang="en-US"/>
        </a:p>
      </dgm:t>
    </dgm:pt>
    <dgm:pt modelId="{090A5D81-1995-5A42-BE91-7F59A8BD1BE4}" type="sibTrans" cxnId="{E65B2A94-BBB8-CE4A-A6A1-75F90E5B5BB6}">
      <dgm:prSet/>
      <dgm:spPr/>
      <dgm:t>
        <a:bodyPr/>
        <a:lstStyle/>
        <a:p>
          <a:endParaRPr lang="en-US"/>
        </a:p>
      </dgm:t>
    </dgm:pt>
    <dgm:pt modelId="{029E1509-A23D-3340-8A68-11DB29BE5795}" type="pres">
      <dgm:prSet presAssocID="{BAC0DE27-66D3-9848-958B-C171C9BDB541}" presName="compositeShape" presStyleCnt="0">
        <dgm:presLayoutVars>
          <dgm:chMax val="7"/>
          <dgm:dir/>
          <dgm:resizeHandles val="exact"/>
        </dgm:presLayoutVars>
      </dgm:prSet>
      <dgm:spPr/>
    </dgm:pt>
    <dgm:pt modelId="{FB01C197-2955-724E-8B4A-B7E57E25040B}" type="pres">
      <dgm:prSet presAssocID="{E5F54EC1-D6D0-EB4D-96FE-3980E67C1880}" presName="circ1" presStyleLbl="vennNode1" presStyleIdx="0" presStyleCnt="2"/>
      <dgm:spPr/>
    </dgm:pt>
    <dgm:pt modelId="{71ECC095-F991-0E4E-B8B1-2F166CB454E8}" type="pres">
      <dgm:prSet presAssocID="{E5F54EC1-D6D0-EB4D-96FE-3980E67C1880}" presName="circ1Tx" presStyleLbl="revTx" presStyleIdx="0" presStyleCnt="0">
        <dgm:presLayoutVars>
          <dgm:chMax val="0"/>
          <dgm:chPref val="0"/>
          <dgm:bulletEnabled val="1"/>
        </dgm:presLayoutVars>
      </dgm:prSet>
      <dgm:spPr/>
    </dgm:pt>
    <dgm:pt modelId="{8F187B81-2F68-8D4D-9AD5-94663BB405AF}" type="pres">
      <dgm:prSet presAssocID="{170F9586-9479-7440-8E62-3662DEDE2572}" presName="circ2" presStyleLbl="vennNode1" presStyleIdx="1" presStyleCnt="2"/>
      <dgm:spPr/>
    </dgm:pt>
    <dgm:pt modelId="{2E40B95C-3590-FB4B-902E-09E9785CE84E}" type="pres">
      <dgm:prSet presAssocID="{170F9586-9479-7440-8E62-3662DEDE2572}" presName="circ2Tx" presStyleLbl="revTx" presStyleIdx="0" presStyleCnt="0">
        <dgm:presLayoutVars>
          <dgm:chMax val="0"/>
          <dgm:chPref val="0"/>
          <dgm:bulletEnabled val="1"/>
        </dgm:presLayoutVars>
      </dgm:prSet>
      <dgm:spPr/>
    </dgm:pt>
  </dgm:ptLst>
  <dgm:cxnLst>
    <dgm:cxn modelId="{A3BE4D29-EC72-BE4B-95C4-53019D07C7C1}" type="presOf" srcId="{E5F54EC1-D6D0-EB4D-96FE-3980E67C1880}" destId="{71ECC095-F991-0E4E-B8B1-2F166CB454E8}" srcOrd="1" destOrd="0" presId="urn:microsoft.com/office/officeart/2005/8/layout/venn1"/>
    <dgm:cxn modelId="{7A115C42-2303-1040-88E3-AC4F43D8858A}" srcId="{BAC0DE27-66D3-9848-958B-C171C9BDB541}" destId="{E5F54EC1-D6D0-EB4D-96FE-3980E67C1880}" srcOrd="0" destOrd="0" parTransId="{EAD1C4C1-143B-B04F-86B3-6AC5582C277C}" sibTransId="{A1463059-FC7F-6C48-BE99-1386DDD4361C}"/>
    <dgm:cxn modelId="{1BA92771-69ED-964B-A9E3-326F57F7D196}" type="presOf" srcId="{BAC0DE27-66D3-9848-958B-C171C9BDB541}" destId="{029E1509-A23D-3340-8A68-11DB29BE5795}" srcOrd="0" destOrd="0" presId="urn:microsoft.com/office/officeart/2005/8/layout/venn1"/>
    <dgm:cxn modelId="{F6A98555-515C-B741-A6E0-52AAD0AFD176}" type="presOf" srcId="{170F9586-9479-7440-8E62-3662DEDE2572}" destId="{8F187B81-2F68-8D4D-9AD5-94663BB405AF}" srcOrd="0" destOrd="0" presId="urn:microsoft.com/office/officeart/2005/8/layout/venn1"/>
    <dgm:cxn modelId="{E65B2A94-BBB8-CE4A-A6A1-75F90E5B5BB6}" srcId="{BAC0DE27-66D3-9848-958B-C171C9BDB541}" destId="{170F9586-9479-7440-8E62-3662DEDE2572}" srcOrd="1" destOrd="0" parTransId="{4B0BFF1A-13F5-9649-BB85-CEE8E8B74145}" sibTransId="{090A5D81-1995-5A42-BE91-7F59A8BD1BE4}"/>
    <dgm:cxn modelId="{1ADC239C-70EF-304A-9512-2FB83459332C}" type="presOf" srcId="{170F9586-9479-7440-8E62-3662DEDE2572}" destId="{2E40B95C-3590-FB4B-902E-09E9785CE84E}" srcOrd="1" destOrd="0" presId="urn:microsoft.com/office/officeart/2005/8/layout/venn1"/>
    <dgm:cxn modelId="{2001F9AF-F420-6845-BE6D-38B315AFD342}" type="presOf" srcId="{E5F54EC1-D6D0-EB4D-96FE-3980E67C1880}" destId="{FB01C197-2955-724E-8B4A-B7E57E25040B}" srcOrd="0" destOrd="0" presId="urn:microsoft.com/office/officeart/2005/8/layout/venn1"/>
    <dgm:cxn modelId="{6D42B20A-4983-6542-B02D-DDCE1AE76D89}" type="presParOf" srcId="{029E1509-A23D-3340-8A68-11DB29BE5795}" destId="{FB01C197-2955-724E-8B4A-B7E57E25040B}" srcOrd="0" destOrd="0" presId="urn:microsoft.com/office/officeart/2005/8/layout/venn1"/>
    <dgm:cxn modelId="{D3C27B33-6C70-304D-AB01-1AD2859FF8E2}" type="presParOf" srcId="{029E1509-A23D-3340-8A68-11DB29BE5795}" destId="{71ECC095-F991-0E4E-B8B1-2F166CB454E8}" srcOrd="1" destOrd="0" presId="urn:microsoft.com/office/officeart/2005/8/layout/venn1"/>
    <dgm:cxn modelId="{A3A428B6-94B5-644E-A1A6-864F7FAA08B8}" type="presParOf" srcId="{029E1509-A23D-3340-8A68-11DB29BE5795}" destId="{8F187B81-2F68-8D4D-9AD5-94663BB405AF}" srcOrd="2" destOrd="0" presId="urn:microsoft.com/office/officeart/2005/8/layout/venn1"/>
    <dgm:cxn modelId="{CEEE236E-9728-C144-8550-2473400902E5}" type="presParOf" srcId="{029E1509-A23D-3340-8A68-11DB29BE5795}" destId="{2E40B95C-3590-FB4B-902E-09E9785CE84E}"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C0DE27-66D3-9848-958B-C171C9BDB541}" type="doc">
      <dgm:prSet loTypeId="urn:microsoft.com/office/officeart/2005/8/layout/venn1" loCatId="" qsTypeId="urn:microsoft.com/office/officeart/2005/8/quickstyle/simple4" qsCatId="simple" csTypeId="urn:microsoft.com/office/officeart/2005/8/colors/accent1_2" csCatId="accent1" phldr="1"/>
      <dgm:spPr/>
    </dgm:pt>
    <dgm:pt modelId="{E5F54EC1-D6D0-EB4D-96FE-3980E67C1880}">
      <dgm:prSet phldrT="[Text]"/>
      <dgm:spPr/>
      <dgm:t>
        <a:bodyPr/>
        <a:lstStyle/>
        <a:p>
          <a:r>
            <a:rPr lang="en-US" dirty="0"/>
            <a:t>Consultation</a:t>
          </a:r>
        </a:p>
      </dgm:t>
    </dgm:pt>
    <dgm:pt modelId="{EAD1C4C1-143B-B04F-86B3-6AC5582C277C}" type="parTrans" cxnId="{7A115C42-2303-1040-88E3-AC4F43D8858A}">
      <dgm:prSet/>
      <dgm:spPr/>
      <dgm:t>
        <a:bodyPr/>
        <a:lstStyle/>
        <a:p>
          <a:endParaRPr lang="en-US"/>
        </a:p>
      </dgm:t>
    </dgm:pt>
    <dgm:pt modelId="{A1463059-FC7F-6C48-BE99-1386DDD4361C}" type="sibTrans" cxnId="{7A115C42-2303-1040-88E3-AC4F43D8858A}">
      <dgm:prSet/>
      <dgm:spPr/>
      <dgm:t>
        <a:bodyPr/>
        <a:lstStyle/>
        <a:p>
          <a:endParaRPr lang="en-US"/>
        </a:p>
      </dgm:t>
    </dgm:pt>
    <dgm:pt modelId="{170F9586-9479-7440-8E62-3662DEDE2572}">
      <dgm:prSet phldrT="[Text]"/>
      <dgm:spPr/>
      <dgm:t>
        <a:bodyPr/>
        <a:lstStyle/>
        <a:p>
          <a:r>
            <a:rPr lang="en-US" dirty="0"/>
            <a:t>Liaison</a:t>
          </a:r>
        </a:p>
      </dgm:t>
    </dgm:pt>
    <dgm:pt modelId="{4B0BFF1A-13F5-9649-BB85-CEE8E8B74145}" type="parTrans" cxnId="{E65B2A94-BBB8-CE4A-A6A1-75F90E5B5BB6}">
      <dgm:prSet/>
      <dgm:spPr/>
      <dgm:t>
        <a:bodyPr/>
        <a:lstStyle/>
        <a:p>
          <a:endParaRPr lang="en-US"/>
        </a:p>
      </dgm:t>
    </dgm:pt>
    <dgm:pt modelId="{090A5D81-1995-5A42-BE91-7F59A8BD1BE4}" type="sibTrans" cxnId="{E65B2A94-BBB8-CE4A-A6A1-75F90E5B5BB6}">
      <dgm:prSet/>
      <dgm:spPr/>
      <dgm:t>
        <a:bodyPr/>
        <a:lstStyle/>
        <a:p>
          <a:endParaRPr lang="en-US"/>
        </a:p>
      </dgm:t>
    </dgm:pt>
    <dgm:pt modelId="{029E1509-A23D-3340-8A68-11DB29BE5795}" type="pres">
      <dgm:prSet presAssocID="{BAC0DE27-66D3-9848-958B-C171C9BDB541}" presName="compositeShape" presStyleCnt="0">
        <dgm:presLayoutVars>
          <dgm:chMax val="7"/>
          <dgm:dir/>
          <dgm:resizeHandles val="exact"/>
        </dgm:presLayoutVars>
      </dgm:prSet>
      <dgm:spPr/>
    </dgm:pt>
    <dgm:pt modelId="{FB01C197-2955-724E-8B4A-B7E57E25040B}" type="pres">
      <dgm:prSet presAssocID="{E5F54EC1-D6D0-EB4D-96FE-3980E67C1880}" presName="circ1" presStyleLbl="vennNode1" presStyleIdx="0" presStyleCnt="2"/>
      <dgm:spPr/>
    </dgm:pt>
    <dgm:pt modelId="{71ECC095-F991-0E4E-B8B1-2F166CB454E8}" type="pres">
      <dgm:prSet presAssocID="{E5F54EC1-D6D0-EB4D-96FE-3980E67C1880}" presName="circ1Tx" presStyleLbl="revTx" presStyleIdx="0" presStyleCnt="0">
        <dgm:presLayoutVars>
          <dgm:chMax val="0"/>
          <dgm:chPref val="0"/>
          <dgm:bulletEnabled val="1"/>
        </dgm:presLayoutVars>
      </dgm:prSet>
      <dgm:spPr/>
    </dgm:pt>
    <dgm:pt modelId="{8F187B81-2F68-8D4D-9AD5-94663BB405AF}" type="pres">
      <dgm:prSet presAssocID="{170F9586-9479-7440-8E62-3662DEDE2572}" presName="circ2" presStyleLbl="vennNode1" presStyleIdx="1" presStyleCnt="2"/>
      <dgm:spPr/>
    </dgm:pt>
    <dgm:pt modelId="{2E40B95C-3590-FB4B-902E-09E9785CE84E}" type="pres">
      <dgm:prSet presAssocID="{170F9586-9479-7440-8E62-3662DEDE2572}" presName="circ2Tx" presStyleLbl="revTx" presStyleIdx="0" presStyleCnt="0">
        <dgm:presLayoutVars>
          <dgm:chMax val="0"/>
          <dgm:chPref val="0"/>
          <dgm:bulletEnabled val="1"/>
        </dgm:presLayoutVars>
      </dgm:prSet>
      <dgm:spPr/>
    </dgm:pt>
  </dgm:ptLst>
  <dgm:cxnLst>
    <dgm:cxn modelId="{021A6104-83D8-40ED-8FDD-A7ECD1E279FD}" type="presOf" srcId="{E5F54EC1-D6D0-EB4D-96FE-3980E67C1880}" destId="{71ECC095-F991-0E4E-B8B1-2F166CB454E8}" srcOrd="1" destOrd="0" presId="urn:microsoft.com/office/officeart/2005/8/layout/venn1"/>
    <dgm:cxn modelId="{9F4D0C0C-ABAB-4B8B-8F67-9BA322AF37DD}" type="presOf" srcId="{170F9586-9479-7440-8E62-3662DEDE2572}" destId="{8F187B81-2F68-8D4D-9AD5-94663BB405AF}" srcOrd="0" destOrd="0" presId="urn:microsoft.com/office/officeart/2005/8/layout/venn1"/>
    <dgm:cxn modelId="{7A115C42-2303-1040-88E3-AC4F43D8858A}" srcId="{BAC0DE27-66D3-9848-958B-C171C9BDB541}" destId="{E5F54EC1-D6D0-EB4D-96FE-3980E67C1880}" srcOrd="0" destOrd="0" parTransId="{EAD1C4C1-143B-B04F-86B3-6AC5582C277C}" sibTransId="{A1463059-FC7F-6C48-BE99-1386DDD4361C}"/>
    <dgm:cxn modelId="{53CE9D42-05AA-4C0E-B6B8-FEDEA2C4DEE6}" type="presOf" srcId="{BAC0DE27-66D3-9848-958B-C171C9BDB541}" destId="{029E1509-A23D-3340-8A68-11DB29BE5795}" srcOrd="0" destOrd="0" presId="urn:microsoft.com/office/officeart/2005/8/layout/venn1"/>
    <dgm:cxn modelId="{E65B2A94-BBB8-CE4A-A6A1-75F90E5B5BB6}" srcId="{BAC0DE27-66D3-9848-958B-C171C9BDB541}" destId="{170F9586-9479-7440-8E62-3662DEDE2572}" srcOrd="1" destOrd="0" parTransId="{4B0BFF1A-13F5-9649-BB85-CEE8E8B74145}" sibTransId="{090A5D81-1995-5A42-BE91-7F59A8BD1BE4}"/>
    <dgm:cxn modelId="{6D01D8C1-C1C4-4942-9F12-3CFECDBB3203}" type="presOf" srcId="{170F9586-9479-7440-8E62-3662DEDE2572}" destId="{2E40B95C-3590-FB4B-902E-09E9785CE84E}" srcOrd="1" destOrd="0" presId="urn:microsoft.com/office/officeart/2005/8/layout/venn1"/>
    <dgm:cxn modelId="{59978FEF-BB42-4D38-869A-2D848E23133A}" type="presOf" srcId="{E5F54EC1-D6D0-EB4D-96FE-3980E67C1880}" destId="{FB01C197-2955-724E-8B4A-B7E57E25040B}" srcOrd="0" destOrd="0" presId="urn:microsoft.com/office/officeart/2005/8/layout/venn1"/>
    <dgm:cxn modelId="{ADF9FB89-01B1-4C2D-B786-97AD222986AB}" type="presParOf" srcId="{029E1509-A23D-3340-8A68-11DB29BE5795}" destId="{FB01C197-2955-724E-8B4A-B7E57E25040B}" srcOrd="0" destOrd="0" presId="urn:microsoft.com/office/officeart/2005/8/layout/venn1"/>
    <dgm:cxn modelId="{25BC4F17-C63C-4AD8-8079-E31697A76E5B}" type="presParOf" srcId="{029E1509-A23D-3340-8A68-11DB29BE5795}" destId="{71ECC095-F991-0E4E-B8B1-2F166CB454E8}" srcOrd="1" destOrd="0" presId="urn:microsoft.com/office/officeart/2005/8/layout/venn1"/>
    <dgm:cxn modelId="{74EF5749-4443-4B78-9A92-157D3DE53278}" type="presParOf" srcId="{029E1509-A23D-3340-8A68-11DB29BE5795}" destId="{8F187B81-2F68-8D4D-9AD5-94663BB405AF}" srcOrd="2" destOrd="0" presId="urn:microsoft.com/office/officeart/2005/8/layout/venn1"/>
    <dgm:cxn modelId="{E3113621-D82D-4881-BC1B-560426843686}" type="presParOf" srcId="{029E1509-A23D-3340-8A68-11DB29BE5795}" destId="{2E40B95C-3590-FB4B-902E-09E9785CE84E}"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C0DE27-66D3-9848-958B-C171C9BDB541}" type="doc">
      <dgm:prSet loTypeId="urn:microsoft.com/office/officeart/2005/8/layout/venn1" loCatId="" qsTypeId="urn:microsoft.com/office/officeart/2005/8/quickstyle/simple4" qsCatId="simple" csTypeId="urn:microsoft.com/office/officeart/2005/8/colors/accent1_2" csCatId="accent1" phldr="1"/>
      <dgm:spPr/>
    </dgm:pt>
    <dgm:pt modelId="{E5F54EC1-D6D0-EB4D-96FE-3980E67C1880}">
      <dgm:prSet phldrT="[Text]"/>
      <dgm:spPr/>
      <dgm:t>
        <a:bodyPr/>
        <a:lstStyle/>
        <a:p>
          <a:r>
            <a:rPr lang="en-US" dirty="0"/>
            <a:t>Consultation</a:t>
          </a:r>
        </a:p>
      </dgm:t>
    </dgm:pt>
    <dgm:pt modelId="{EAD1C4C1-143B-B04F-86B3-6AC5582C277C}" type="parTrans" cxnId="{7A115C42-2303-1040-88E3-AC4F43D8858A}">
      <dgm:prSet/>
      <dgm:spPr/>
      <dgm:t>
        <a:bodyPr/>
        <a:lstStyle/>
        <a:p>
          <a:endParaRPr lang="en-US"/>
        </a:p>
      </dgm:t>
    </dgm:pt>
    <dgm:pt modelId="{A1463059-FC7F-6C48-BE99-1386DDD4361C}" type="sibTrans" cxnId="{7A115C42-2303-1040-88E3-AC4F43D8858A}">
      <dgm:prSet/>
      <dgm:spPr/>
      <dgm:t>
        <a:bodyPr/>
        <a:lstStyle/>
        <a:p>
          <a:endParaRPr lang="en-US"/>
        </a:p>
      </dgm:t>
    </dgm:pt>
    <dgm:pt modelId="{170F9586-9479-7440-8E62-3662DEDE2572}">
      <dgm:prSet phldrT="[Text]"/>
      <dgm:spPr/>
      <dgm:t>
        <a:bodyPr/>
        <a:lstStyle/>
        <a:p>
          <a:r>
            <a:rPr lang="en-US" dirty="0"/>
            <a:t>Liaison</a:t>
          </a:r>
        </a:p>
      </dgm:t>
    </dgm:pt>
    <dgm:pt modelId="{4B0BFF1A-13F5-9649-BB85-CEE8E8B74145}" type="parTrans" cxnId="{E65B2A94-BBB8-CE4A-A6A1-75F90E5B5BB6}">
      <dgm:prSet/>
      <dgm:spPr/>
      <dgm:t>
        <a:bodyPr/>
        <a:lstStyle/>
        <a:p>
          <a:endParaRPr lang="en-US"/>
        </a:p>
      </dgm:t>
    </dgm:pt>
    <dgm:pt modelId="{090A5D81-1995-5A42-BE91-7F59A8BD1BE4}" type="sibTrans" cxnId="{E65B2A94-BBB8-CE4A-A6A1-75F90E5B5BB6}">
      <dgm:prSet/>
      <dgm:spPr/>
      <dgm:t>
        <a:bodyPr/>
        <a:lstStyle/>
        <a:p>
          <a:endParaRPr lang="en-US"/>
        </a:p>
      </dgm:t>
    </dgm:pt>
    <dgm:pt modelId="{029E1509-A23D-3340-8A68-11DB29BE5795}" type="pres">
      <dgm:prSet presAssocID="{BAC0DE27-66D3-9848-958B-C171C9BDB541}" presName="compositeShape" presStyleCnt="0">
        <dgm:presLayoutVars>
          <dgm:chMax val="7"/>
          <dgm:dir/>
          <dgm:resizeHandles val="exact"/>
        </dgm:presLayoutVars>
      </dgm:prSet>
      <dgm:spPr/>
    </dgm:pt>
    <dgm:pt modelId="{FB01C197-2955-724E-8B4A-B7E57E25040B}" type="pres">
      <dgm:prSet presAssocID="{E5F54EC1-D6D0-EB4D-96FE-3980E67C1880}" presName="circ1" presStyleLbl="vennNode1" presStyleIdx="0" presStyleCnt="2"/>
      <dgm:spPr/>
    </dgm:pt>
    <dgm:pt modelId="{71ECC095-F991-0E4E-B8B1-2F166CB454E8}" type="pres">
      <dgm:prSet presAssocID="{E5F54EC1-D6D0-EB4D-96FE-3980E67C1880}" presName="circ1Tx" presStyleLbl="revTx" presStyleIdx="0" presStyleCnt="0">
        <dgm:presLayoutVars>
          <dgm:chMax val="0"/>
          <dgm:chPref val="0"/>
          <dgm:bulletEnabled val="1"/>
        </dgm:presLayoutVars>
      </dgm:prSet>
      <dgm:spPr/>
    </dgm:pt>
    <dgm:pt modelId="{8F187B81-2F68-8D4D-9AD5-94663BB405AF}" type="pres">
      <dgm:prSet presAssocID="{170F9586-9479-7440-8E62-3662DEDE2572}" presName="circ2" presStyleLbl="vennNode1" presStyleIdx="1" presStyleCnt="2"/>
      <dgm:spPr/>
    </dgm:pt>
    <dgm:pt modelId="{2E40B95C-3590-FB4B-902E-09E9785CE84E}" type="pres">
      <dgm:prSet presAssocID="{170F9586-9479-7440-8E62-3662DEDE2572}" presName="circ2Tx" presStyleLbl="revTx" presStyleIdx="0" presStyleCnt="0">
        <dgm:presLayoutVars>
          <dgm:chMax val="0"/>
          <dgm:chPref val="0"/>
          <dgm:bulletEnabled val="1"/>
        </dgm:presLayoutVars>
      </dgm:prSet>
      <dgm:spPr/>
    </dgm:pt>
  </dgm:ptLst>
  <dgm:cxnLst>
    <dgm:cxn modelId="{2DE53811-D2C1-4C46-ADEA-0140A469BC0D}" type="presOf" srcId="{E5F54EC1-D6D0-EB4D-96FE-3980E67C1880}" destId="{FB01C197-2955-724E-8B4A-B7E57E25040B}" srcOrd="0" destOrd="0" presId="urn:microsoft.com/office/officeart/2005/8/layout/venn1"/>
    <dgm:cxn modelId="{61933034-F05A-4139-ABC6-EA691932EC4A}" type="presOf" srcId="{E5F54EC1-D6D0-EB4D-96FE-3980E67C1880}" destId="{71ECC095-F991-0E4E-B8B1-2F166CB454E8}" srcOrd="1" destOrd="0" presId="urn:microsoft.com/office/officeart/2005/8/layout/venn1"/>
    <dgm:cxn modelId="{3C76D436-7E17-4635-B79B-76A8881A6704}" type="presOf" srcId="{BAC0DE27-66D3-9848-958B-C171C9BDB541}" destId="{029E1509-A23D-3340-8A68-11DB29BE5795}" srcOrd="0" destOrd="0" presId="urn:microsoft.com/office/officeart/2005/8/layout/venn1"/>
    <dgm:cxn modelId="{7A115C42-2303-1040-88E3-AC4F43D8858A}" srcId="{BAC0DE27-66D3-9848-958B-C171C9BDB541}" destId="{E5F54EC1-D6D0-EB4D-96FE-3980E67C1880}" srcOrd="0" destOrd="0" parTransId="{EAD1C4C1-143B-B04F-86B3-6AC5582C277C}" sibTransId="{A1463059-FC7F-6C48-BE99-1386DDD4361C}"/>
    <dgm:cxn modelId="{E65B2A94-BBB8-CE4A-A6A1-75F90E5B5BB6}" srcId="{BAC0DE27-66D3-9848-958B-C171C9BDB541}" destId="{170F9586-9479-7440-8E62-3662DEDE2572}" srcOrd="1" destOrd="0" parTransId="{4B0BFF1A-13F5-9649-BB85-CEE8E8B74145}" sibTransId="{090A5D81-1995-5A42-BE91-7F59A8BD1BE4}"/>
    <dgm:cxn modelId="{015895AF-8741-4140-9042-5F5CAAEDFC00}" type="presOf" srcId="{170F9586-9479-7440-8E62-3662DEDE2572}" destId="{2E40B95C-3590-FB4B-902E-09E9785CE84E}" srcOrd="1" destOrd="0" presId="urn:microsoft.com/office/officeart/2005/8/layout/venn1"/>
    <dgm:cxn modelId="{39727CB4-E6C3-40D5-AA9F-8BBC8AAA1C44}" type="presOf" srcId="{170F9586-9479-7440-8E62-3662DEDE2572}" destId="{8F187B81-2F68-8D4D-9AD5-94663BB405AF}" srcOrd="0" destOrd="0" presId="urn:microsoft.com/office/officeart/2005/8/layout/venn1"/>
    <dgm:cxn modelId="{2C122BCB-DEB1-4EA3-8FF3-AE9E5A1303C6}" type="presParOf" srcId="{029E1509-A23D-3340-8A68-11DB29BE5795}" destId="{FB01C197-2955-724E-8B4A-B7E57E25040B}" srcOrd="0" destOrd="0" presId="urn:microsoft.com/office/officeart/2005/8/layout/venn1"/>
    <dgm:cxn modelId="{106DF173-FF6D-484C-9B86-32049808E819}" type="presParOf" srcId="{029E1509-A23D-3340-8A68-11DB29BE5795}" destId="{71ECC095-F991-0E4E-B8B1-2F166CB454E8}" srcOrd="1" destOrd="0" presId="urn:microsoft.com/office/officeart/2005/8/layout/venn1"/>
    <dgm:cxn modelId="{CEB920BC-016F-447C-95E9-62D7E0859DFF}" type="presParOf" srcId="{029E1509-A23D-3340-8A68-11DB29BE5795}" destId="{8F187B81-2F68-8D4D-9AD5-94663BB405AF}" srcOrd="2" destOrd="0" presId="urn:microsoft.com/office/officeart/2005/8/layout/venn1"/>
    <dgm:cxn modelId="{BF6BAF46-F75F-4A55-AB4B-7C9D8D156180}" type="presParOf" srcId="{029E1509-A23D-3340-8A68-11DB29BE5795}" destId="{2E40B95C-3590-FB4B-902E-09E9785CE84E}"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4571EB-6BA5-4EB4-A3AF-BA653E41F2D9}"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06447809-28D5-4DEE-AA39-042E20491D56}">
      <dgm:prSet phldrT="[Text]"/>
      <dgm:spPr/>
      <dgm:t>
        <a:bodyPr/>
        <a:lstStyle/>
        <a:p>
          <a:r>
            <a:rPr lang="en-US" dirty="0"/>
            <a:t>C-L psychiatrist</a:t>
          </a:r>
        </a:p>
      </dgm:t>
    </dgm:pt>
    <dgm:pt modelId="{E13BA791-4BA3-4436-9618-F4F78B835BF0}" type="parTrans" cxnId="{782AFAEB-9320-4009-A2C6-E3763B072FDE}">
      <dgm:prSet/>
      <dgm:spPr/>
      <dgm:t>
        <a:bodyPr/>
        <a:lstStyle/>
        <a:p>
          <a:endParaRPr lang="en-US"/>
        </a:p>
      </dgm:t>
    </dgm:pt>
    <dgm:pt modelId="{7C7CDE8F-112B-4962-97DF-2FE3672FB67F}" type="sibTrans" cxnId="{782AFAEB-9320-4009-A2C6-E3763B072FDE}">
      <dgm:prSet/>
      <dgm:spPr/>
      <dgm:t>
        <a:bodyPr/>
        <a:lstStyle/>
        <a:p>
          <a:endParaRPr lang="en-US"/>
        </a:p>
      </dgm:t>
    </dgm:pt>
    <dgm:pt modelId="{883ABF56-0305-4737-B71E-E25415E82ADD}">
      <dgm:prSet phldrT="[Text]"/>
      <dgm:spPr/>
      <dgm:t>
        <a:bodyPr/>
        <a:lstStyle/>
        <a:p>
          <a:r>
            <a:rPr lang="en-US" dirty="0"/>
            <a:t>Primary Team</a:t>
          </a:r>
        </a:p>
      </dgm:t>
    </dgm:pt>
    <dgm:pt modelId="{F7661B62-19E2-49CB-AF75-D129130E2596}" type="parTrans" cxnId="{78C49417-F79E-483B-9E7A-A525BD63AC6E}">
      <dgm:prSet/>
      <dgm:spPr/>
      <dgm:t>
        <a:bodyPr/>
        <a:lstStyle/>
        <a:p>
          <a:endParaRPr lang="en-US"/>
        </a:p>
      </dgm:t>
    </dgm:pt>
    <dgm:pt modelId="{E6E7A991-A4B7-4D63-9108-AAB30567743A}" type="sibTrans" cxnId="{78C49417-F79E-483B-9E7A-A525BD63AC6E}">
      <dgm:prSet/>
      <dgm:spPr/>
      <dgm:t>
        <a:bodyPr/>
        <a:lstStyle/>
        <a:p>
          <a:endParaRPr lang="en-US"/>
        </a:p>
      </dgm:t>
    </dgm:pt>
    <dgm:pt modelId="{B890F05D-073C-4213-883D-C2D40C7785F4}">
      <dgm:prSet phldrT="[Text]"/>
      <dgm:spPr/>
      <dgm:t>
        <a:bodyPr/>
        <a:lstStyle/>
        <a:p>
          <a:r>
            <a:rPr lang="en-US" dirty="0"/>
            <a:t>Patient</a:t>
          </a:r>
        </a:p>
      </dgm:t>
    </dgm:pt>
    <dgm:pt modelId="{FF45959B-B5C5-47FC-8C7C-473D33A8119D}" type="parTrans" cxnId="{F64E65B8-0785-4629-B7DF-2F710CE485FF}">
      <dgm:prSet/>
      <dgm:spPr/>
      <dgm:t>
        <a:bodyPr/>
        <a:lstStyle/>
        <a:p>
          <a:endParaRPr lang="en-US"/>
        </a:p>
      </dgm:t>
    </dgm:pt>
    <dgm:pt modelId="{C2124A04-7483-4303-940C-DADBFC6D56C1}" type="sibTrans" cxnId="{F64E65B8-0785-4629-B7DF-2F710CE485FF}">
      <dgm:prSet/>
      <dgm:spPr/>
      <dgm:t>
        <a:bodyPr/>
        <a:lstStyle/>
        <a:p>
          <a:endParaRPr lang="en-US"/>
        </a:p>
      </dgm:t>
    </dgm:pt>
    <dgm:pt modelId="{B9061D88-D97B-443C-A9AA-2F0BFF5EECBE}" type="pres">
      <dgm:prSet presAssocID="{C44571EB-6BA5-4EB4-A3AF-BA653E41F2D9}" presName="Name0" presStyleCnt="0">
        <dgm:presLayoutVars>
          <dgm:dir/>
          <dgm:resizeHandles val="exact"/>
        </dgm:presLayoutVars>
      </dgm:prSet>
      <dgm:spPr/>
    </dgm:pt>
    <dgm:pt modelId="{DC4C4F8F-1BE3-49D5-844B-589B16C7D2D9}" type="pres">
      <dgm:prSet presAssocID="{06447809-28D5-4DEE-AA39-042E20491D56}" presName="node" presStyleLbl="node1" presStyleIdx="0" presStyleCnt="3">
        <dgm:presLayoutVars>
          <dgm:bulletEnabled val="1"/>
        </dgm:presLayoutVars>
      </dgm:prSet>
      <dgm:spPr/>
    </dgm:pt>
    <dgm:pt modelId="{8774E55A-8FA5-4C6E-A70B-7F539221EDCA}" type="pres">
      <dgm:prSet presAssocID="{7C7CDE8F-112B-4962-97DF-2FE3672FB67F}" presName="sibTrans" presStyleLbl="sibTrans2D1" presStyleIdx="0" presStyleCnt="3"/>
      <dgm:spPr>
        <a:prstGeom prst="rightArrow">
          <a:avLst/>
        </a:prstGeom>
      </dgm:spPr>
    </dgm:pt>
    <dgm:pt modelId="{0A48EABD-6754-435F-9499-615F1C83B708}" type="pres">
      <dgm:prSet presAssocID="{7C7CDE8F-112B-4962-97DF-2FE3672FB67F}" presName="connectorText" presStyleLbl="sibTrans2D1" presStyleIdx="0" presStyleCnt="3"/>
      <dgm:spPr/>
    </dgm:pt>
    <dgm:pt modelId="{9FA195EC-9D49-4EE4-9CBF-15C81445E79C}" type="pres">
      <dgm:prSet presAssocID="{883ABF56-0305-4737-B71E-E25415E82ADD}" presName="node" presStyleLbl="node1" presStyleIdx="1" presStyleCnt="3">
        <dgm:presLayoutVars>
          <dgm:bulletEnabled val="1"/>
        </dgm:presLayoutVars>
      </dgm:prSet>
      <dgm:spPr/>
    </dgm:pt>
    <dgm:pt modelId="{90C65BD2-50AC-4280-A24F-0282811BC9B4}" type="pres">
      <dgm:prSet presAssocID="{E6E7A991-A4B7-4D63-9108-AAB30567743A}" presName="sibTrans" presStyleLbl="sibTrans2D1" presStyleIdx="1" presStyleCnt="3" custLinFactNeighborX="0" custLinFactNeighborY="10835"/>
      <dgm:spPr/>
    </dgm:pt>
    <dgm:pt modelId="{81ED2FF0-13FE-4147-BD52-1D1210078F44}" type="pres">
      <dgm:prSet presAssocID="{E6E7A991-A4B7-4D63-9108-AAB30567743A}" presName="connectorText" presStyleLbl="sibTrans2D1" presStyleIdx="1" presStyleCnt="3"/>
      <dgm:spPr/>
    </dgm:pt>
    <dgm:pt modelId="{DFEFB7BC-F6C0-4CB0-978C-2D2E62338011}" type="pres">
      <dgm:prSet presAssocID="{B890F05D-073C-4213-883D-C2D40C7785F4}" presName="node" presStyleLbl="node1" presStyleIdx="2" presStyleCnt="3">
        <dgm:presLayoutVars>
          <dgm:bulletEnabled val="1"/>
        </dgm:presLayoutVars>
      </dgm:prSet>
      <dgm:spPr/>
    </dgm:pt>
    <dgm:pt modelId="{2A0C26BF-1771-432D-AA68-0874A7446E97}" type="pres">
      <dgm:prSet presAssocID="{C2124A04-7483-4303-940C-DADBFC6D56C1}" presName="sibTrans" presStyleLbl="sibTrans2D1" presStyleIdx="2" presStyleCnt="3" custAng="10889007"/>
      <dgm:spPr>
        <a:prstGeom prst="rightArrow">
          <a:avLst/>
        </a:prstGeom>
      </dgm:spPr>
    </dgm:pt>
    <dgm:pt modelId="{48B28C10-2EB8-450A-A4DB-4432910F3A2E}" type="pres">
      <dgm:prSet presAssocID="{C2124A04-7483-4303-940C-DADBFC6D56C1}" presName="connectorText" presStyleLbl="sibTrans2D1" presStyleIdx="2" presStyleCnt="3"/>
      <dgm:spPr/>
    </dgm:pt>
  </dgm:ptLst>
  <dgm:cxnLst>
    <dgm:cxn modelId="{247DE614-BE1F-4BC2-AF07-082DA125752C}" type="presOf" srcId="{C2124A04-7483-4303-940C-DADBFC6D56C1}" destId="{48B28C10-2EB8-450A-A4DB-4432910F3A2E}" srcOrd="1" destOrd="0" presId="urn:microsoft.com/office/officeart/2005/8/layout/cycle7"/>
    <dgm:cxn modelId="{78C49417-F79E-483B-9E7A-A525BD63AC6E}" srcId="{C44571EB-6BA5-4EB4-A3AF-BA653E41F2D9}" destId="{883ABF56-0305-4737-B71E-E25415E82ADD}" srcOrd="1" destOrd="0" parTransId="{F7661B62-19E2-49CB-AF75-D129130E2596}" sibTransId="{E6E7A991-A4B7-4D63-9108-AAB30567743A}"/>
    <dgm:cxn modelId="{AB801026-6D81-4EA4-9D19-0E1412DBFA2F}" type="presOf" srcId="{E6E7A991-A4B7-4D63-9108-AAB30567743A}" destId="{81ED2FF0-13FE-4147-BD52-1D1210078F44}" srcOrd="1" destOrd="0" presId="urn:microsoft.com/office/officeart/2005/8/layout/cycle7"/>
    <dgm:cxn modelId="{64A7E950-2442-4082-A406-8970E4F7B827}" type="presOf" srcId="{C44571EB-6BA5-4EB4-A3AF-BA653E41F2D9}" destId="{B9061D88-D97B-443C-A9AA-2F0BFF5EECBE}" srcOrd="0" destOrd="0" presId="urn:microsoft.com/office/officeart/2005/8/layout/cycle7"/>
    <dgm:cxn modelId="{2DFA9184-14D0-48E8-B20E-FEC54C6F088E}" type="presOf" srcId="{06447809-28D5-4DEE-AA39-042E20491D56}" destId="{DC4C4F8F-1BE3-49D5-844B-589B16C7D2D9}" srcOrd="0" destOrd="0" presId="urn:microsoft.com/office/officeart/2005/8/layout/cycle7"/>
    <dgm:cxn modelId="{D3E01A97-411C-459D-B5CD-365701F88BAA}" type="presOf" srcId="{E6E7A991-A4B7-4D63-9108-AAB30567743A}" destId="{90C65BD2-50AC-4280-A24F-0282811BC9B4}" srcOrd="0" destOrd="0" presId="urn:microsoft.com/office/officeart/2005/8/layout/cycle7"/>
    <dgm:cxn modelId="{FE31549E-B82B-4721-84EC-35DDBF68FB3B}" type="presOf" srcId="{B890F05D-073C-4213-883D-C2D40C7785F4}" destId="{DFEFB7BC-F6C0-4CB0-978C-2D2E62338011}" srcOrd="0" destOrd="0" presId="urn:microsoft.com/office/officeart/2005/8/layout/cycle7"/>
    <dgm:cxn modelId="{8994E6A3-09B6-4987-A0C3-E3D85A7A60CC}" type="presOf" srcId="{883ABF56-0305-4737-B71E-E25415E82ADD}" destId="{9FA195EC-9D49-4EE4-9CBF-15C81445E79C}" srcOrd="0" destOrd="0" presId="urn:microsoft.com/office/officeart/2005/8/layout/cycle7"/>
    <dgm:cxn modelId="{5871A9B7-8889-4075-AA8A-D140F72A5A2C}" type="presOf" srcId="{7C7CDE8F-112B-4962-97DF-2FE3672FB67F}" destId="{0A48EABD-6754-435F-9499-615F1C83B708}" srcOrd="1" destOrd="0" presId="urn:microsoft.com/office/officeart/2005/8/layout/cycle7"/>
    <dgm:cxn modelId="{F64E65B8-0785-4629-B7DF-2F710CE485FF}" srcId="{C44571EB-6BA5-4EB4-A3AF-BA653E41F2D9}" destId="{B890F05D-073C-4213-883D-C2D40C7785F4}" srcOrd="2" destOrd="0" parTransId="{FF45959B-B5C5-47FC-8C7C-473D33A8119D}" sibTransId="{C2124A04-7483-4303-940C-DADBFC6D56C1}"/>
    <dgm:cxn modelId="{2C3561DA-14A0-45D7-A1B9-E8023F2764CF}" type="presOf" srcId="{7C7CDE8F-112B-4962-97DF-2FE3672FB67F}" destId="{8774E55A-8FA5-4C6E-A70B-7F539221EDCA}" srcOrd="0" destOrd="0" presId="urn:microsoft.com/office/officeart/2005/8/layout/cycle7"/>
    <dgm:cxn modelId="{433EA2DB-9B06-46ED-AB94-A47B6E6EF1FB}" type="presOf" srcId="{C2124A04-7483-4303-940C-DADBFC6D56C1}" destId="{2A0C26BF-1771-432D-AA68-0874A7446E97}" srcOrd="0" destOrd="0" presId="urn:microsoft.com/office/officeart/2005/8/layout/cycle7"/>
    <dgm:cxn modelId="{782AFAEB-9320-4009-A2C6-E3763B072FDE}" srcId="{C44571EB-6BA5-4EB4-A3AF-BA653E41F2D9}" destId="{06447809-28D5-4DEE-AA39-042E20491D56}" srcOrd="0" destOrd="0" parTransId="{E13BA791-4BA3-4436-9618-F4F78B835BF0}" sibTransId="{7C7CDE8F-112B-4962-97DF-2FE3672FB67F}"/>
    <dgm:cxn modelId="{99C190B0-D174-41E6-89A0-4E80215F4203}" type="presParOf" srcId="{B9061D88-D97B-443C-A9AA-2F0BFF5EECBE}" destId="{DC4C4F8F-1BE3-49D5-844B-589B16C7D2D9}" srcOrd="0" destOrd="0" presId="urn:microsoft.com/office/officeart/2005/8/layout/cycle7"/>
    <dgm:cxn modelId="{02399848-D7C9-481E-999D-A6001B571A8D}" type="presParOf" srcId="{B9061D88-D97B-443C-A9AA-2F0BFF5EECBE}" destId="{8774E55A-8FA5-4C6E-A70B-7F539221EDCA}" srcOrd="1" destOrd="0" presId="urn:microsoft.com/office/officeart/2005/8/layout/cycle7"/>
    <dgm:cxn modelId="{B2599D60-3F29-4C2A-9B03-8C0B129A16B0}" type="presParOf" srcId="{8774E55A-8FA5-4C6E-A70B-7F539221EDCA}" destId="{0A48EABD-6754-435F-9499-615F1C83B708}" srcOrd="0" destOrd="0" presId="urn:microsoft.com/office/officeart/2005/8/layout/cycle7"/>
    <dgm:cxn modelId="{6FC46F2F-2B6E-4AC5-A3E2-F4A7250A16A8}" type="presParOf" srcId="{B9061D88-D97B-443C-A9AA-2F0BFF5EECBE}" destId="{9FA195EC-9D49-4EE4-9CBF-15C81445E79C}" srcOrd="2" destOrd="0" presId="urn:microsoft.com/office/officeart/2005/8/layout/cycle7"/>
    <dgm:cxn modelId="{B1EBB881-B8BB-4A82-8F45-7FE0FC3BE979}" type="presParOf" srcId="{B9061D88-D97B-443C-A9AA-2F0BFF5EECBE}" destId="{90C65BD2-50AC-4280-A24F-0282811BC9B4}" srcOrd="3" destOrd="0" presId="urn:microsoft.com/office/officeart/2005/8/layout/cycle7"/>
    <dgm:cxn modelId="{602D48C6-201A-4393-B4EE-9CA39D573F93}" type="presParOf" srcId="{90C65BD2-50AC-4280-A24F-0282811BC9B4}" destId="{81ED2FF0-13FE-4147-BD52-1D1210078F44}" srcOrd="0" destOrd="0" presId="urn:microsoft.com/office/officeart/2005/8/layout/cycle7"/>
    <dgm:cxn modelId="{06B5BCE8-C9BB-4B1C-A3AA-4BE9AD0496BB}" type="presParOf" srcId="{B9061D88-D97B-443C-A9AA-2F0BFF5EECBE}" destId="{DFEFB7BC-F6C0-4CB0-978C-2D2E62338011}" srcOrd="4" destOrd="0" presId="urn:microsoft.com/office/officeart/2005/8/layout/cycle7"/>
    <dgm:cxn modelId="{47CDB005-76A8-47E9-BDA9-4B467D8A1B10}" type="presParOf" srcId="{B9061D88-D97B-443C-A9AA-2F0BFF5EECBE}" destId="{2A0C26BF-1771-432D-AA68-0874A7446E97}" srcOrd="5" destOrd="0" presId="urn:microsoft.com/office/officeart/2005/8/layout/cycle7"/>
    <dgm:cxn modelId="{EA13994D-8058-4148-9A12-3BE4AEC952B7}" type="presParOf" srcId="{2A0C26BF-1771-432D-AA68-0874A7446E97}" destId="{48B28C10-2EB8-450A-A4DB-4432910F3A2E}"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1C197-2955-724E-8B4A-B7E57E25040B}">
      <dsp:nvSpPr>
        <dsp:cNvPr id="0" name=""/>
        <dsp:cNvSpPr/>
      </dsp:nvSpPr>
      <dsp:spPr>
        <a:xfrm>
          <a:off x="171937" y="7"/>
          <a:ext cx="4155038" cy="4155038"/>
        </a:xfrm>
        <a:prstGeom prst="ellipse">
          <a:avLst/>
        </a:prstGeom>
        <a:solidFill>
          <a:schemeClr val="accent5">
            <a:shade val="80000"/>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752145" y="489975"/>
        <a:ext cx="2395697" cy="3175101"/>
      </dsp:txXfrm>
    </dsp:sp>
    <dsp:sp modelId="{8F187B81-2F68-8D4D-9AD5-94663BB405AF}">
      <dsp:nvSpPr>
        <dsp:cNvPr id="0" name=""/>
        <dsp:cNvSpPr/>
      </dsp:nvSpPr>
      <dsp:spPr>
        <a:xfrm>
          <a:off x="3215173" y="69063"/>
          <a:ext cx="4155038" cy="4155038"/>
        </a:xfrm>
        <a:prstGeom prst="ellipse">
          <a:avLst/>
        </a:prstGeom>
        <a:solidFill>
          <a:schemeClr val="accent5">
            <a:shade val="80000"/>
            <a:alpha val="50000"/>
            <a:hueOff val="-291184"/>
            <a:satOff val="-31932"/>
            <a:lumOff val="3268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394306" y="559032"/>
        <a:ext cx="2395697" cy="3175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1C197-2955-724E-8B4A-B7E57E25040B}">
      <dsp:nvSpPr>
        <dsp:cNvPr id="0" name=""/>
        <dsp:cNvSpPr/>
      </dsp:nvSpPr>
      <dsp:spPr>
        <a:xfrm>
          <a:off x="271863" y="11563"/>
          <a:ext cx="4228276" cy="4228276"/>
        </a:xfrm>
        <a:prstGeom prst="ellipse">
          <a:avLst/>
        </a:prstGeom>
        <a:gradFill rotWithShape="0">
          <a:gsLst>
            <a:gs pos="0">
              <a:schemeClr val="accent1">
                <a:alpha val="50000"/>
                <a:hueOff val="0"/>
                <a:satOff val="0"/>
                <a:lumOff val="0"/>
                <a:alphaOff val="0"/>
                <a:tint val="96000"/>
                <a:lumMod val="100000"/>
              </a:schemeClr>
            </a:gs>
            <a:gs pos="78000">
              <a:schemeClr val="accent1">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Consultation</a:t>
          </a:r>
        </a:p>
      </dsp:txBody>
      <dsp:txXfrm>
        <a:off x="862298" y="510168"/>
        <a:ext cx="2437925" cy="3231067"/>
      </dsp:txXfrm>
    </dsp:sp>
    <dsp:sp modelId="{8F187B81-2F68-8D4D-9AD5-94663BB405AF}">
      <dsp:nvSpPr>
        <dsp:cNvPr id="0" name=""/>
        <dsp:cNvSpPr/>
      </dsp:nvSpPr>
      <dsp:spPr>
        <a:xfrm>
          <a:off x="3319270" y="11563"/>
          <a:ext cx="4228276" cy="4228276"/>
        </a:xfrm>
        <a:prstGeom prst="ellipse">
          <a:avLst/>
        </a:prstGeom>
        <a:gradFill rotWithShape="0">
          <a:gsLst>
            <a:gs pos="0">
              <a:schemeClr val="accent1">
                <a:alpha val="50000"/>
                <a:hueOff val="0"/>
                <a:satOff val="0"/>
                <a:lumOff val="0"/>
                <a:alphaOff val="0"/>
                <a:tint val="96000"/>
                <a:lumMod val="100000"/>
              </a:schemeClr>
            </a:gs>
            <a:gs pos="78000">
              <a:schemeClr val="accent1">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Liaison</a:t>
          </a:r>
        </a:p>
      </dsp:txBody>
      <dsp:txXfrm>
        <a:off x="4519186" y="510168"/>
        <a:ext cx="2437925" cy="3231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1C197-2955-724E-8B4A-B7E57E25040B}">
      <dsp:nvSpPr>
        <dsp:cNvPr id="0" name=""/>
        <dsp:cNvSpPr/>
      </dsp:nvSpPr>
      <dsp:spPr>
        <a:xfrm>
          <a:off x="271863" y="11563"/>
          <a:ext cx="4228276" cy="4228276"/>
        </a:xfrm>
        <a:prstGeom prst="ellipse">
          <a:avLst/>
        </a:prstGeom>
        <a:gradFill rotWithShape="0">
          <a:gsLst>
            <a:gs pos="0">
              <a:schemeClr val="accent1">
                <a:alpha val="50000"/>
                <a:hueOff val="0"/>
                <a:satOff val="0"/>
                <a:lumOff val="0"/>
                <a:alphaOff val="0"/>
                <a:tint val="96000"/>
                <a:lumMod val="100000"/>
              </a:schemeClr>
            </a:gs>
            <a:gs pos="78000">
              <a:schemeClr val="accent1">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Consultation</a:t>
          </a:r>
        </a:p>
      </dsp:txBody>
      <dsp:txXfrm>
        <a:off x="862298" y="510168"/>
        <a:ext cx="2437925" cy="3231067"/>
      </dsp:txXfrm>
    </dsp:sp>
    <dsp:sp modelId="{8F187B81-2F68-8D4D-9AD5-94663BB405AF}">
      <dsp:nvSpPr>
        <dsp:cNvPr id="0" name=""/>
        <dsp:cNvSpPr/>
      </dsp:nvSpPr>
      <dsp:spPr>
        <a:xfrm>
          <a:off x="3319270" y="11563"/>
          <a:ext cx="4228276" cy="4228276"/>
        </a:xfrm>
        <a:prstGeom prst="ellipse">
          <a:avLst/>
        </a:prstGeom>
        <a:gradFill rotWithShape="0">
          <a:gsLst>
            <a:gs pos="0">
              <a:schemeClr val="accent1">
                <a:alpha val="50000"/>
                <a:hueOff val="0"/>
                <a:satOff val="0"/>
                <a:lumOff val="0"/>
                <a:alphaOff val="0"/>
                <a:tint val="96000"/>
                <a:lumMod val="100000"/>
              </a:schemeClr>
            </a:gs>
            <a:gs pos="78000">
              <a:schemeClr val="accent1">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Liaison</a:t>
          </a:r>
        </a:p>
      </dsp:txBody>
      <dsp:txXfrm>
        <a:off x="4519186" y="510168"/>
        <a:ext cx="2437925" cy="32310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1C197-2955-724E-8B4A-B7E57E25040B}">
      <dsp:nvSpPr>
        <dsp:cNvPr id="0" name=""/>
        <dsp:cNvSpPr/>
      </dsp:nvSpPr>
      <dsp:spPr>
        <a:xfrm>
          <a:off x="205359" y="350138"/>
          <a:ext cx="5065522" cy="5065522"/>
        </a:xfrm>
        <a:prstGeom prst="ellipse">
          <a:avLst/>
        </a:prstGeom>
        <a:gradFill rotWithShape="0">
          <a:gsLst>
            <a:gs pos="0">
              <a:schemeClr val="accent1">
                <a:alpha val="50000"/>
                <a:hueOff val="0"/>
                <a:satOff val="0"/>
                <a:lumOff val="0"/>
                <a:alphaOff val="0"/>
                <a:tint val="96000"/>
                <a:lumMod val="100000"/>
              </a:schemeClr>
            </a:gs>
            <a:gs pos="78000">
              <a:schemeClr val="accent1">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t>Consultation</a:t>
          </a:r>
        </a:p>
      </dsp:txBody>
      <dsp:txXfrm>
        <a:off x="912706" y="947472"/>
        <a:ext cx="2920661" cy="3870854"/>
      </dsp:txXfrm>
    </dsp:sp>
    <dsp:sp modelId="{8F187B81-2F68-8D4D-9AD5-94663BB405AF}">
      <dsp:nvSpPr>
        <dsp:cNvPr id="0" name=""/>
        <dsp:cNvSpPr/>
      </dsp:nvSpPr>
      <dsp:spPr>
        <a:xfrm>
          <a:off x="3856185" y="350138"/>
          <a:ext cx="5065522" cy="5065522"/>
        </a:xfrm>
        <a:prstGeom prst="ellipse">
          <a:avLst/>
        </a:prstGeom>
        <a:gradFill rotWithShape="0">
          <a:gsLst>
            <a:gs pos="0">
              <a:schemeClr val="accent1">
                <a:alpha val="50000"/>
                <a:hueOff val="0"/>
                <a:satOff val="0"/>
                <a:lumOff val="0"/>
                <a:alphaOff val="0"/>
                <a:tint val="96000"/>
                <a:lumMod val="100000"/>
              </a:schemeClr>
            </a:gs>
            <a:gs pos="78000">
              <a:schemeClr val="accent1">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t>Liaison</a:t>
          </a:r>
        </a:p>
      </dsp:txBody>
      <dsp:txXfrm>
        <a:off x="5293698" y="947472"/>
        <a:ext cx="2920661" cy="38708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1C197-2955-724E-8B4A-B7E57E25040B}">
      <dsp:nvSpPr>
        <dsp:cNvPr id="0" name=""/>
        <dsp:cNvSpPr/>
      </dsp:nvSpPr>
      <dsp:spPr>
        <a:xfrm>
          <a:off x="205359" y="350138"/>
          <a:ext cx="5065522" cy="5065522"/>
        </a:xfrm>
        <a:prstGeom prst="ellipse">
          <a:avLst/>
        </a:prstGeom>
        <a:gradFill rotWithShape="0">
          <a:gsLst>
            <a:gs pos="0">
              <a:schemeClr val="accent1">
                <a:alpha val="50000"/>
                <a:hueOff val="0"/>
                <a:satOff val="0"/>
                <a:lumOff val="0"/>
                <a:alphaOff val="0"/>
                <a:tint val="96000"/>
                <a:lumMod val="100000"/>
              </a:schemeClr>
            </a:gs>
            <a:gs pos="78000">
              <a:schemeClr val="accent1">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t>Consultation</a:t>
          </a:r>
        </a:p>
      </dsp:txBody>
      <dsp:txXfrm>
        <a:off x="912706" y="947472"/>
        <a:ext cx="2920661" cy="3870854"/>
      </dsp:txXfrm>
    </dsp:sp>
    <dsp:sp modelId="{8F187B81-2F68-8D4D-9AD5-94663BB405AF}">
      <dsp:nvSpPr>
        <dsp:cNvPr id="0" name=""/>
        <dsp:cNvSpPr/>
      </dsp:nvSpPr>
      <dsp:spPr>
        <a:xfrm>
          <a:off x="3856185" y="350138"/>
          <a:ext cx="5065522" cy="5065522"/>
        </a:xfrm>
        <a:prstGeom prst="ellipse">
          <a:avLst/>
        </a:prstGeom>
        <a:gradFill rotWithShape="0">
          <a:gsLst>
            <a:gs pos="0">
              <a:schemeClr val="accent1">
                <a:alpha val="50000"/>
                <a:hueOff val="0"/>
                <a:satOff val="0"/>
                <a:lumOff val="0"/>
                <a:alphaOff val="0"/>
                <a:tint val="96000"/>
                <a:lumMod val="100000"/>
              </a:schemeClr>
            </a:gs>
            <a:gs pos="78000">
              <a:schemeClr val="accent1">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t>Liaison</a:t>
          </a:r>
        </a:p>
      </dsp:txBody>
      <dsp:txXfrm>
        <a:off x="5293698" y="947472"/>
        <a:ext cx="2920661" cy="38708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1C197-2955-724E-8B4A-B7E57E25040B}">
      <dsp:nvSpPr>
        <dsp:cNvPr id="0" name=""/>
        <dsp:cNvSpPr/>
      </dsp:nvSpPr>
      <dsp:spPr>
        <a:xfrm>
          <a:off x="205359" y="350138"/>
          <a:ext cx="5065522" cy="5065522"/>
        </a:xfrm>
        <a:prstGeom prst="ellipse">
          <a:avLst/>
        </a:prstGeom>
        <a:gradFill rotWithShape="0">
          <a:gsLst>
            <a:gs pos="0">
              <a:schemeClr val="accent1">
                <a:alpha val="50000"/>
                <a:hueOff val="0"/>
                <a:satOff val="0"/>
                <a:lumOff val="0"/>
                <a:alphaOff val="0"/>
                <a:tint val="96000"/>
                <a:lumMod val="100000"/>
              </a:schemeClr>
            </a:gs>
            <a:gs pos="78000">
              <a:schemeClr val="accent1">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t>Consultation</a:t>
          </a:r>
        </a:p>
      </dsp:txBody>
      <dsp:txXfrm>
        <a:off x="912706" y="947472"/>
        <a:ext cx="2920661" cy="3870854"/>
      </dsp:txXfrm>
    </dsp:sp>
    <dsp:sp modelId="{8F187B81-2F68-8D4D-9AD5-94663BB405AF}">
      <dsp:nvSpPr>
        <dsp:cNvPr id="0" name=""/>
        <dsp:cNvSpPr/>
      </dsp:nvSpPr>
      <dsp:spPr>
        <a:xfrm>
          <a:off x="3856185" y="350138"/>
          <a:ext cx="5065522" cy="5065522"/>
        </a:xfrm>
        <a:prstGeom prst="ellipse">
          <a:avLst/>
        </a:prstGeom>
        <a:gradFill rotWithShape="0">
          <a:gsLst>
            <a:gs pos="0">
              <a:schemeClr val="accent1">
                <a:alpha val="50000"/>
                <a:hueOff val="0"/>
                <a:satOff val="0"/>
                <a:lumOff val="0"/>
                <a:alphaOff val="0"/>
                <a:tint val="96000"/>
                <a:lumMod val="100000"/>
              </a:schemeClr>
            </a:gs>
            <a:gs pos="78000">
              <a:schemeClr val="accent1">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t>Liaison</a:t>
          </a:r>
        </a:p>
      </dsp:txBody>
      <dsp:txXfrm>
        <a:off x="5293698" y="947472"/>
        <a:ext cx="2920661" cy="38708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C4F8F-1BE3-49D5-844B-589B16C7D2D9}">
      <dsp:nvSpPr>
        <dsp:cNvPr id="0" name=""/>
        <dsp:cNvSpPr/>
      </dsp:nvSpPr>
      <dsp:spPr>
        <a:xfrm>
          <a:off x="1135649" y="273480"/>
          <a:ext cx="1374170" cy="6870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C-L psychiatrist</a:t>
          </a:r>
        </a:p>
      </dsp:txBody>
      <dsp:txXfrm>
        <a:off x="1155773" y="293604"/>
        <a:ext cx="1333922" cy="646837"/>
      </dsp:txXfrm>
    </dsp:sp>
    <dsp:sp modelId="{8774E55A-8FA5-4C6E-A70B-7F539221EDCA}">
      <dsp:nvSpPr>
        <dsp:cNvPr id="0" name=""/>
        <dsp:cNvSpPr/>
      </dsp:nvSpPr>
      <dsp:spPr>
        <a:xfrm rot="3600000">
          <a:off x="2031820" y="1479960"/>
          <a:ext cx="717103" cy="240479"/>
        </a:xfrm>
        <a:prstGeom prs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103964" y="1528056"/>
        <a:ext cx="572815" cy="144287"/>
      </dsp:txXfrm>
    </dsp:sp>
    <dsp:sp modelId="{9FA195EC-9D49-4EE4-9CBF-15C81445E79C}">
      <dsp:nvSpPr>
        <dsp:cNvPr id="0" name=""/>
        <dsp:cNvSpPr/>
      </dsp:nvSpPr>
      <dsp:spPr>
        <a:xfrm>
          <a:off x="2270924" y="2239834"/>
          <a:ext cx="1374170" cy="6870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Primary Team</a:t>
          </a:r>
        </a:p>
      </dsp:txBody>
      <dsp:txXfrm>
        <a:off x="2291048" y="2259958"/>
        <a:ext cx="1333922" cy="646837"/>
      </dsp:txXfrm>
    </dsp:sp>
    <dsp:sp modelId="{90C65BD2-50AC-4280-A24F-0282811BC9B4}">
      <dsp:nvSpPr>
        <dsp:cNvPr id="0" name=""/>
        <dsp:cNvSpPr/>
      </dsp:nvSpPr>
      <dsp:spPr>
        <a:xfrm rot="10800000">
          <a:off x="1464182" y="2489193"/>
          <a:ext cx="717103" cy="24047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1536326" y="2537289"/>
        <a:ext cx="572815" cy="144287"/>
      </dsp:txXfrm>
    </dsp:sp>
    <dsp:sp modelId="{DFEFB7BC-F6C0-4CB0-978C-2D2E62338011}">
      <dsp:nvSpPr>
        <dsp:cNvPr id="0" name=""/>
        <dsp:cNvSpPr/>
      </dsp:nvSpPr>
      <dsp:spPr>
        <a:xfrm>
          <a:off x="373" y="2239834"/>
          <a:ext cx="1374170" cy="6870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Patient</a:t>
          </a:r>
        </a:p>
      </dsp:txBody>
      <dsp:txXfrm>
        <a:off x="20497" y="2259958"/>
        <a:ext cx="1333922" cy="646837"/>
      </dsp:txXfrm>
    </dsp:sp>
    <dsp:sp modelId="{2A0C26BF-1771-432D-AA68-0874A7446E97}">
      <dsp:nvSpPr>
        <dsp:cNvPr id="0" name=""/>
        <dsp:cNvSpPr/>
      </dsp:nvSpPr>
      <dsp:spPr>
        <a:xfrm rot="7289007">
          <a:off x="896545" y="1479960"/>
          <a:ext cx="717103" cy="240479"/>
        </a:xfrm>
        <a:prstGeom prs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968689" y="1528056"/>
        <a:ext cx="572815" cy="14428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6B566-1242-EC40-A041-3DDE714E0179}" type="datetimeFigureOut">
              <a:rPr lang="en-US" smtClean="0"/>
              <a:t>6/16/2021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2CF01-C899-2B44-834E-AEB31BB92BDF}" type="slidenum">
              <a:rPr lang="en-US" smtClean="0"/>
              <a:t>‹#›</a:t>
            </a:fld>
            <a:endParaRPr lang="en-US"/>
          </a:p>
        </p:txBody>
      </p:sp>
    </p:spTree>
    <p:extLst>
      <p:ext uri="{BB962C8B-B14F-4D97-AF65-F5344CB8AC3E}">
        <p14:creationId xmlns:p14="http://schemas.microsoft.com/office/powerpoint/2010/main" val="1293360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updated January 2019</a:t>
            </a:r>
          </a:p>
          <a:p>
            <a:endParaRPr lang="en-US" dirty="0"/>
          </a:p>
        </p:txBody>
      </p:sp>
      <p:sp>
        <p:nvSpPr>
          <p:cNvPr id="4" name="Slide Number Placeholder 3"/>
          <p:cNvSpPr>
            <a:spLocks noGrp="1"/>
          </p:cNvSpPr>
          <p:nvPr>
            <p:ph type="sldNum" sz="quarter" idx="10"/>
          </p:nvPr>
        </p:nvSpPr>
        <p:spPr/>
        <p:txBody>
          <a:bodyPr/>
          <a:lstStyle/>
          <a:p>
            <a:fld id="{FA32CF01-C899-2B44-834E-AEB31BB92BDF}" type="slidenum">
              <a:rPr lang="en-US" smtClean="0"/>
              <a:t>1</a:t>
            </a:fld>
            <a:endParaRPr lang="en-US"/>
          </a:p>
        </p:txBody>
      </p:sp>
    </p:spTree>
    <p:extLst>
      <p:ext uri="{BB962C8B-B14F-4D97-AF65-F5344CB8AC3E}">
        <p14:creationId xmlns:p14="http://schemas.microsoft.com/office/powerpoint/2010/main" val="1796435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the obligations to the patient and primary team work synergistically. For example, a C-L physician who sees a depressed patient in primary care could give the primary physician recommendations on antidepressant medications, and could help educate the patient and the provider on options for psychotherapy. By working with the C-L psychiatrist, the primary team could come to better understand how to monitor and titrate antidepressant medications (helping the patient), and the patient could learn more about how his depression affects his adherence with medical appointments, allowing him to improve his adherence and communication with his PCP (helping the provider). </a:t>
            </a:r>
          </a:p>
        </p:txBody>
      </p:sp>
      <p:sp>
        <p:nvSpPr>
          <p:cNvPr id="4" name="Slide Number Placeholder 3"/>
          <p:cNvSpPr>
            <a:spLocks noGrp="1"/>
          </p:cNvSpPr>
          <p:nvPr>
            <p:ph type="sldNum" sz="quarter" idx="10"/>
          </p:nvPr>
        </p:nvSpPr>
        <p:spPr/>
        <p:txBody>
          <a:bodyPr/>
          <a:lstStyle/>
          <a:p>
            <a:fld id="{FA32CF01-C899-2B44-834E-AEB31BB92BDF}" type="slidenum">
              <a:rPr lang="en-US" smtClean="0"/>
              <a:t>10</a:t>
            </a:fld>
            <a:endParaRPr lang="en-US"/>
          </a:p>
        </p:txBody>
      </p:sp>
    </p:spTree>
    <p:extLst>
      <p:ext uri="{BB962C8B-B14F-4D97-AF65-F5344CB8AC3E}">
        <p14:creationId xmlns:p14="http://schemas.microsoft.com/office/powerpoint/2010/main" val="1350452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key differences between C-L psychiatry and other areas of psychiatry. A main difference is that in outpatient or inpatient psychiatry, the patient generally knows he is going to be seen by a psychiatrist, and has often (though not always) presented by choice. In contrast, C-L psychiatrists often see patients who did not ask or want to see a psychiatrist, and may even be unaware of the referral. Seeing a C-L psychiatrist, whether in the inpatient or outpatient setting, may also be the patient’s first encounter with a psychiatrist. This can feel overwhelming to patients and often triggers negative reactions informed by stigma. A key role of the C-L psychiatrist is to discuss these reactions with the patient. Being a C-L provider also offers a chance to normalize psychiatric care and provide psychiatric care to patients who otherwise might not request or receive necessary mental health services. As this may also be the last time a patient sees a psychiatrist, the C-L psychiatrist has an important task of building rapport and demonstrating that seeing a psychiatrist can be helpful rather than harmful. </a:t>
            </a:r>
          </a:p>
        </p:txBody>
      </p:sp>
      <p:sp>
        <p:nvSpPr>
          <p:cNvPr id="4" name="Slide Number Placeholder 3"/>
          <p:cNvSpPr>
            <a:spLocks noGrp="1"/>
          </p:cNvSpPr>
          <p:nvPr>
            <p:ph type="sldNum" sz="quarter" idx="10"/>
          </p:nvPr>
        </p:nvSpPr>
        <p:spPr/>
        <p:txBody>
          <a:bodyPr/>
          <a:lstStyle/>
          <a:p>
            <a:fld id="{FA32CF01-C899-2B44-834E-AEB31BB92BDF}" type="slidenum">
              <a:rPr lang="en-US" smtClean="0"/>
              <a:t>11</a:t>
            </a:fld>
            <a:endParaRPr lang="en-US"/>
          </a:p>
        </p:txBody>
      </p:sp>
    </p:spTree>
    <p:extLst>
      <p:ext uri="{BB962C8B-B14F-4D97-AF65-F5344CB8AC3E}">
        <p14:creationId xmlns:p14="http://schemas.microsoft.com/office/powerpoint/2010/main" val="1350452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Other differences between C-L and other parts of psychiatry relate to the medical setting. </a:t>
            </a:r>
          </a:p>
          <a:p>
            <a:pPr lvl="1"/>
            <a:endParaRPr lang="en-US" dirty="0"/>
          </a:p>
          <a:p>
            <a:pPr lvl="1"/>
            <a:r>
              <a:rPr lang="en-US" dirty="0"/>
              <a:t>The inpatient medical setting provides various challenges to the psychiatric interview:</a:t>
            </a:r>
          </a:p>
          <a:p>
            <a:pPr marL="628650" lvl="1" indent="-171450">
              <a:buFontTx/>
              <a:buChar char="-"/>
            </a:pPr>
            <a:r>
              <a:rPr lang="en-US" dirty="0"/>
              <a:t>Patients are acutely ill and often in pain</a:t>
            </a:r>
          </a:p>
          <a:p>
            <a:pPr marL="628650" lvl="1" indent="-171450">
              <a:buFontTx/>
              <a:buChar char="-"/>
            </a:pPr>
            <a:r>
              <a:rPr lang="en-US" dirty="0"/>
              <a:t>Minimal privacy leads to challenges in confidentiality and patients feeling comfortable disclosing vulnerable information</a:t>
            </a:r>
          </a:p>
          <a:p>
            <a:pPr marL="628650" lvl="1" indent="-171450">
              <a:buFontTx/>
              <a:buChar char="-"/>
            </a:pPr>
            <a:r>
              <a:rPr lang="en-US" dirty="0"/>
              <a:t>Rather than having a fixed appointment with the patient, C-L psychiatrists adjust their visits with patients around the schedules of other teams and procedures</a:t>
            </a:r>
          </a:p>
          <a:p>
            <a:pPr marL="628650" lvl="1" indent="-171450">
              <a:buFontTx/>
              <a:buChar char="-"/>
            </a:pPr>
            <a:endParaRPr lang="en-US" dirty="0"/>
          </a:p>
          <a:p>
            <a:pPr marL="457200" lvl="1" indent="0">
              <a:buFontTx/>
              <a:buNone/>
            </a:pPr>
            <a:r>
              <a:rPr lang="en-US" dirty="0"/>
              <a:t>The outpatient medical setting can provide similar challenges related to physical discomfort, a sense of limited confidentiality if another provider is involved, and time limitations.</a:t>
            </a:r>
          </a:p>
          <a:p>
            <a:pPr marL="457200" lvl="1" indent="0">
              <a:buFontTx/>
              <a:buNone/>
            </a:pPr>
            <a:endParaRPr lang="en-US" dirty="0"/>
          </a:p>
          <a:p>
            <a:pPr marL="457200" lvl="1" indent="0">
              <a:buFontTx/>
              <a:buNone/>
            </a:pPr>
            <a:r>
              <a:rPr lang="en-US" dirty="0"/>
              <a:t>All of these features of C-L psychiatry require flexibility. While these can be challenging aspects of C-L psychiatry for both the provider and the patient, learning how to provide quality psychiatric care amidst these obstacles is a key part of psychiatric training.  </a:t>
            </a:r>
          </a:p>
        </p:txBody>
      </p:sp>
      <p:sp>
        <p:nvSpPr>
          <p:cNvPr id="4" name="Slide Number Placeholder 3"/>
          <p:cNvSpPr>
            <a:spLocks noGrp="1"/>
          </p:cNvSpPr>
          <p:nvPr>
            <p:ph type="sldNum" sz="quarter" idx="10"/>
          </p:nvPr>
        </p:nvSpPr>
        <p:spPr/>
        <p:txBody>
          <a:bodyPr/>
          <a:lstStyle/>
          <a:p>
            <a:fld id="{FA32CF01-C899-2B44-834E-AEB31BB92BDF}" type="slidenum">
              <a:rPr lang="en-US" smtClean="0"/>
              <a:t>12</a:t>
            </a:fld>
            <a:endParaRPr lang="en-US"/>
          </a:p>
        </p:txBody>
      </p:sp>
    </p:spTree>
    <p:extLst>
      <p:ext uri="{BB962C8B-B14F-4D97-AF65-F5344CB8AC3E}">
        <p14:creationId xmlns:p14="http://schemas.microsoft.com/office/powerpoint/2010/main" val="1350452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common question relates to what types of patients a C-L psychiatrist might treat. The short answer is that C-L psychiatrists see a very broad range of patients. Compared to patients seen by general psychiatrists, C-L patients are more likely to be medically complex and often have multiple medical and psychiatric comorbidities. C-L psychiatrists often see patients with neurocognitive disorders and somatoform disorders. </a:t>
            </a:r>
          </a:p>
          <a:p>
            <a:endParaRPr lang="en-US" dirty="0"/>
          </a:p>
          <a:p>
            <a:pPr marL="171450" indent="-171450">
              <a:buFontTx/>
              <a:buChar char="-"/>
            </a:pPr>
            <a:r>
              <a:rPr lang="en-US" dirty="0"/>
              <a:t>Examples of categories (</a:t>
            </a:r>
            <a:r>
              <a:rPr lang="en-US" dirty="0" err="1"/>
              <a:t>Lipowski</a:t>
            </a:r>
            <a:r>
              <a:rPr lang="en-US" dirty="0"/>
              <a:t> 1967)</a:t>
            </a:r>
          </a:p>
          <a:p>
            <a:pPr marL="0" indent="0">
              <a:buFontTx/>
              <a:buNone/>
            </a:pPr>
            <a:r>
              <a:rPr lang="en-US" dirty="0"/>
              <a:t>Psychiatric presentation of a medical condition (for example, patient presenting with psychosis as the first symptom of a brain tumor)</a:t>
            </a:r>
          </a:p>
          <a:p>
            <a:pPr marL="0" indent="0">
              <a:buFontTx/>
              <a:buNone/>
            </a:pPr>
            <a:r>
              <a:rPr lang="en-US" dirty="0"/>
              <a:t>Psychiatric complications of medical conditions or treatments (for example, steroid-induced psychosis)</a:t>
            </a:r>
          </a:p>
          <a:p>
            <a:pPr marL="0" indent="0">
              <a:buFontTx/>
              <a:buNone/>
            </a:pPr>
            <a:r>
              <a:rPr lang="en-US" dirty="0"/>
              <a:t>Medical presentations of psychiatric conditions (for example, a patient presenting with failure to thrive as a result of depression)</a:t>
            </a:r>
          </a:p>
          <a:p>
            <a:pPr marL="0" indent="0">
              <a:buFontTx/>
              <a:buNone/>
            </a:pPr>
            <a:r>
              <a:rPr lang="en-US" dirty="0"/>
              <a:t>Medical complications of psychiatric conditions or treatments (for example, a patient with clozapine-induced myocarditis)</a:t>
            </a:r>
          </a:p>
          <a:p>
            <a:pPr marL="0" indent="0">
              <a:buFontTx/>
              <a:buNone/>
            </a:pPr>
            <a:r>
              <a:rPr lang="en-US" dirty="0"/>
              <a:t>Psychological reactions to medical conditions or treatments (for example, a patient with low mood after cancer diagnosis)</a:t>
            </a:r>
          </a:p>
          <a:p>
            <a:pPr marL="0" indent="0">
              <a:buFontTx/>
              <a:buNone/>
            </a:pPr>
            <a:r>
              <a:rPr lang="en-US" dirty="0"/>
              <a:t>Comorbid medical and psychiatric conditions (for example, management of a patient with asthma and panic attacks who may have trouble differentiating the two)</a:t>
            </a:r>
          </a:p>
        </p:txBody>
      </p:sp>
      <p:sp>
        <p:nvSpPr>
          <p:cNvPr id="4" name="Slide Number Placeholder 3"/>
          <p:cNvSpPr>
            <a:spLocks noGrp="1"/>
          </p:cNvSpPr>
          <p:nvPr>
            <p:ph type="sldNum" sz="quarter" idx="10"/>
          </p:nvPr>
        </p:nvSpPr>
        <p:spPr/>
        <p:txBody>
          <a:bodyPr/>
          <a:lstStyle/>
          <a:p>
            <a:fld id="{FA32CF01-C899-2B44-834E-AEB31BB92BDF}" type="slidenum">
              <a:rPr lang="en-US" smtClean="0"/>
              <a:t>13</a:t>
            </a:fld>
            <a:endParaRPr lang="en-US"/>
          </a:p>
        </p:txBody>
      </p:sp>
    </p:spTree>
    <p:extLst>
      <p:ext uri="{BB962C8B-B14F-4D97-AF65-F5344CB8AC3E}">
        <p14:creationId xmlns:p14="http://schemas.microsoft.com/office/powerpoint/2010/main" val="2276294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summarizes from</a:t>
            </a:r>
            <a:r>
              <a:rPr lang="en-US" baseline="0" dirty="0"/>
              <a:t> another perspective</a:t>
            </a:r>
            <a:r>
              <a:rPr lang="en-US" dirty="0"/>
              <a:t> various</a:t>
            </a:r>
            <a:r>
              <a:rPr lang="en-US" baseline="0" dirty="0"/>
              <a:t> common issues that may prompt a psychiatry consultation, based on different aspects of the patient’s exam, history, diagnosis and treatment</a:t>
            </a:r>
            <a:endParaRPr lang="en-US" dirty="0"/>
          </a:p>
        </p:txBody>
      </p:sp>
      <p:sp>
        <p:nvSpPr>
          <p:cNvPr id="4" name="Slide Number Placeholder 3"/>
          <p:cNvSpPr>
            <a:spLocks noGrp="1"/>
          </p:cNvSpPr>
          <p:nvPr>
            <p:ph type="sldNum" sz="quarter" idx="10"/>
          </p:nvPr>
        </p:nvSpPr>
        <p:spPr/>
        <p:txBody>
          <a:bodyPr/>
          <a:lstStyle/>
          <a:p>
            <a:fld id="{FA32CF01-C899-2B44-834E-AEB31BB92BDF}" type="slidenum">
              <a:rPr lang="en-US" smtClean="0"/>
              <a:t>14</a:t>
            </a:fld>
            <a:endParaRPr lang="en-US"/>
          </a:p>
        </p:txBody>
      </p:sp>
    </p:spTree>
    <p:extLst>
      <p:ext uri="{BB962C8B-B14F-4D97-AF65-F5344CB8AC3E}">
        <p14:creationId xmlns:p14="http://schemas.microsoft.com/office/powerpoint/2010/main" val="1732465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a:t>
            </a:r>
            <a:r>
              <a:rPr lang="en-US" baseline="0" dirty="0"/>
              <a:t> a practical level, w</a:t>
            </a:r>
            <a:r>
              <a:rPr lang="en-US" dirty="0"/>
              <a:t>hen asked to see a patient as a psychiatry consultant, it can be helpful to recall some broad categories of how medical illness can impact mental health, and consider how each of these may be at play for your patient</a:t>
            </a:r>
          </a:p>
        </p:txBody>
      </p:sp>
      <p:sp>
        <p:nvSpPr>
          <p:cNvPr id="4" name="Slide Number Placeholder 3"/>
          <p:cNvSpPr>
            <a:spLocks noGrp="1"/>
          </p:cNvSpPr>
          <p:nvPr>
            <p:ph type="sldNum" sz="quarter" idx="10"/>
          </p:nvPr>
        </p:nvSpPr>
        <p:spPr/>
        <p:txBody>
          <a:bodyPr/>
          <a:lstStyle/>
          <a:p>
            <a:fld id="{54731091-43B2-4FCC-8C00-C4A8CBDE3A6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one might imagine based on the preceding slides, C-L psychiatrists must cultivate a wide variety of skill sets. Some of the required skills are summarized in this table.</a:t>
            </a:r>
            <a:endParaRPr lang="en-US" dirty="0"/>
          </a:p>
        </p:txBody>
      </p:sp>
      <p:sp>
        <p:nvSpPr>
          <p:cNvPr id="4" name="Slide Number Placeholder 3"/>
          <p:cNvSpPr>
            <a:spLocks noGrp="1"/>
          </p:cNvSpPr>
          <p:nvPr>
            <p:ph type="sldNum" sz="quarter" idx="10"/>
          </p:nvPr>
        </p:nvSpPr>
        <p:spPr/>
        <p:txBody>
          <a:bodyPr/>
          <a:lstStyle/>
          <a:p>
            <a:fld id="{FA32CF01-C899-2B44-834E-AEB31BB92BDF}" type="slidenum">
              <a:rPr lang="en-US" smtClean="0"/>
              <a:t>16</a:t>
            </a:fld>
            <a:endParaRPr lang="en-US"/>
          </a:p>
        </p:txBody>
      </p:sp>
    </p:spTree>
    <p:extLst>
      <p:ext uri="{BB962C8B-B14F-4D97-AF65-F5344CB8AC3E}">
        <p14:creationId xmlns:p14="http://schemas.microsoft.com/office/powerpoint/2010/main" val="1298673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several slides will summarize the basic tasks</a:t>
            </a:r>
            <a:r>
              <a:rPr lang="en-US" baseline="0" dirty="0"/>
              <a:t> a C-L psychiatrist completes when asked to see a patient as in consultation</a:t>
            </a:r>
          </a:p>
        </p:txBody>
      </p:sp>
      <p:sp>
        <p:nvSpPr>
          <p:cNvPr id="4" name="Slide Number Placeholder 3"/>
          <p:cNvSpPr>
            <a:spLocks noGrp="1"/>
          </p:cNvSpPr>
          <p:nvPr>
            <p:ph type="sldNum" sz="quarter" idx="10"/>
          </p:nvPr>
        </p:nvSpPr>
        <p:spPr/>
        <p:txBody>
          <a:bodyPr/>
          <a:lstStyle/>
          <a:p>
            <a:fld id="{FA32CF01-C899-2B44-834E-AEB31BB92BDF}" type="slidenum">
              <a:rPr lang="en-US" smtClean="0"/>
              <a:t>17</a:t>
            </a:fld>
            <a:endParaRPr lang="en-US"/>
          </a:p>
        </p:txBody>
      </p:sp>
    </p:spTree>
    <p:extLst>
      <p:ext uri="{BB962C8B-B14F-4D97-AF65-F5344CB8AC3E}">
        <p14:creationId xmlns:p14="http://schemas.microsoft.com/office/powerpoint/2010/main" val="468471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Though the consultee generally presents a question to the C-L psychiatrist, the question may be poorly articulated. It can be helpful to separate manifest questions (those stated) from latent questions (those not explicitly stated). There may be many reasons for a poorly articulated question. Other providers may n</a:t>
            </a:r>
            <a:r>
              <a:rPr lang="en-US" baseline="0" dirty="0"/>
              <a:t>ot understand what they need (i.e. an inpatient team may ask for a depression evaluation for a patient who turns out to be delirious). Alternatively they may ask for a consult due to countertransference (for example, asking a psychiatrist to “rule out depression” when team is frustrated that patient is refusing proposed interventions), or may know they need help but not know how to phrase their findings or question (for example, a provider calling psychiatry because “the patient seems off”). </a:t>
            </a:r>
          </a:p>
          <a:p>
            <a:pPr marL="171450" indent="-171450">
              <a:buFontTx/>
              <a:buChar char="-"/>
            </a:pPr>
            <a:r>
              <a:rPr lang="en-US" baseline="0" dirty="0"/>
              <a:t>Though it can be frustrating to receive a vague or seemingly irrelevant question, it is important to not demand a question but rather to help the provider or team reformulate how psychiatry can assist. </a:t>
            </a:r>
          </a:p>
          <a:p>
            <a:pPr marL="171450" indent="-171450">
              <a:buFontTx/>
              <a:buChar char="-"/>
            </a:pPr>
            <a:r>
              <a:rPr lang="en-US" baseline="0" dirty="0"/>
              <a:t>On a busy day, it may feel tempting to push back on a consult request, but it is recommended to avoid this. Occasionally, upon reformulation of question it may turn out that the team does not need your help. In that care, reassure them that if that changes they can call you back. Otherwise, see the patient and determine how you can be of help (whether to the patient and/or the team). If you refuse a consult that the team is asking for, that patient is not being helped and the team is not being helped. The next time a patient needs help, that team is less likely to call psychiatry, depriving the team of our help and depriving the next patient of psychiatric care.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While clarifying the question, it is also helpful to know whose idea the consult was (family, doctor, nurse, patient), and whether the patient knows psychiatry has been called</a:t>
            </a:r>
          </a:p>
        </p:txBody>
      </p:sp>
      <p:sp>
        <p:nvSpPr>
          <p:cNvPr id="4" name="Slide Number Placeholder 3"/>
          <p:cNvSpPr>
            <a:spLocks noGrp="1"/>
          </p:cNvSpPr>
          <p:nvPr>
            <p:ph type="sldNum" sz="quarter" idx="10"/>
          </p:nvPr>
        </p:nvSpPr>
        <p:spPr/>
        <p:txBody>
          <a:bodyPr/>
          <a:lstStyle/>
          <a:p>
            <a:fld id="{FA32CF01-C899-2B44-834E-AEB31BB92BDF}" type="slidenum">
              <a:rPr lang="en-US" smtClean="0"/>
              <a:t>18</a:t>
            </a:fld>
            <a:endParaRPr lang="en-US"/>
          </a:p>
        </p:txBody>
      </p:sp>
    </p:spTree>
    <p:extLst>
      <p:ext uri="{BB962C8B-B14F-4D97-AF65-F5344CB8AC3E}">
        <p14:creationId xmlns:p14="http://schemas.microsoft.com/office/powerpoint/2010/main" val="564066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600" dirty="0"/>
              <a:t>Once the question is clarified, review the chart. In addition to general chart review strategies, be sure to consider:</a:t>
            </a:r>
          </a:p>
          <a:p>
            <a:pPr marL="1200150" lvl="2" indent="-285750">
              <a:buFontTx/>
              <a:buChar char="-"/>
            </a:pPr>
            <a:r>
              <a:rPr lang="en-US" sz="1600" dirty="0"/>
              <a:t>Psychiatric history (outpatient providers, past hospitalizations, suicide attempts, violence, medication trials)</a:t>
            </a:r>
          </a:p>
          <a:p>
            <a:pPr marL="1200150" lvl="2" indent="-285750">
              <a:buFontTx/>
              <a:buChar char="-"/>
            </a:pPr>
            <a:r>
              <a:rPr lang="en-US" sz="1600" dirty="0"/>
              <a:t>Medical comorbidities/history and how these conditions may affect the patient’s psychiatric presentation and treatment options. For instance:</a:t>
            </a:r>
          </a:p>
          <a:p>
            <a:pPr marL="1657350" lvl="3" indent="-285750">
              <a:buFontTx/>
              <a:buChar char="-"/>
            </a:pPr>
            <a:r>
              <a:rPr lang="en-US" sz="1600" dirty="0"/>
              <a:t>Hepatic or renal insufficiency affect drug metabolism</a:t>
            </a:r>
          </a:p>
          <a:p>
            <a:pPr marL="1657350" lvl="3" indent="-285750">
              <a:buFontTx/>
              <a:buChar char="-"/>
            </a:pPr>
            <a:r>
              <a:rPr lang="en-US" sz="1600" dirty="0"/>
              <a:t>Electrolyte abnormalities may cause delirium and lower seizure threshold</a:t>
            </a:r>
          </a:p>
          <a:p>
            <a:pPr marL="1657350" lvl="3" indent="-285750">
              <a:buFontTx/>
              <a:buChar char="-"/>
            </a:pPr>
            <a:r>
              <a:rPr lang="en-US" sz="1600" dirty="0"/>
              <a:t>Addition of a non-psychiatric medication may affect levels of a psychiatric medication, and vice-versa (for instance, if omeprazole, a CYP2C19 inhibitor, was recently added for GERD, the levels of a CYP2C19 substrate such as citalopram may need to be adjusted)</a:t>
            </a:r>
          </a:p>
          <a:p>
            <a:endParaRPr lang="en-US" dirty="0"/>
          </a:p>
        </p:txBody>
      </p:sp>
      <p:sp>
        <p:nvSpPr>
          <p:cNvPr id="4" name="Slide Number Placeholder 3"/>
          <p:cNvSpPr>
            <a:spLocks noGrp="1"/>
          </p:cNvSpPr>
          <p:nvPr>
            <p:ph type="sldNum" sz="quarter" idx="10"/>
          </p:nvPr>
        </p:nvSpPr>
        <p:spPr/>
        <p:txBody>
          <a:bodyPr/>
          <a:lstStyle/>
          <a:p>
            <a:fld id="{FA32CF01-C899-2B44-834E-AEB31BB92BDF}" type="slidenum">
              <a:rPr lang="en-US" smtClean="0"/>
              <a:t>20</a:t>
            </a:fld>
            <a:endParaRPr lang="en-US"/>
          </a:p>
        </p:txBody>
      </p:sp>
    </p:spTree>
    <p:extLst>
      <p:ext uri="{BB962C8B-B14F-4D97-AF65-F5344CB8AC3E}">
        <p14:creationId xmlns:p14="http://schemas.microsoft.com/office/powerpoint/2010/main" val="350759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Historically, medicine and psychiatry have often been viewed as separate specialties with minimal overlap. This relates to the concept of mind-body dualism or Cartesian dualism, viewing the mind and the body as independent entities. In recent decades there has been increasing recognition that the overlap between mental health and physical health is in fact large, with mental health affecting physical health and vice-versa. This increasing recognition has added to the importance of consultation-liaison (C-L) psychiatry, which is a medical subspecialty positioned at the interface of psychiatry and the rest of medicine. </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FA32CF01-C899-2B44-834E-AEB31BB92BDF}" type="slidenum">
              <a:rPr lang="en-US" smtClean="0"/>
              <a:t>2</a:t>
            </a:fld>
            <a:endParaRPr lang="en-US"/>
          </a:p>
        </p:txBody>
      </p:sp>
    </p:spTree>
    <p:extLst>
      <p:ext uri="{BB962C8B-B14F-4D97-AF65-F5344CB8AC3E}">
        <p14:creationId xmlns:p14="http://schemas.microsoft.com/office/powerpoint/2010/main" val="1325717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a:t>
            </a:r>
            <a:r>
              <a:rPr lang="en-US" baseline="0" dirty="0"/>
              <a:t> the therapeutic alliance on C-L may be more brief compared to those formed during an extended inpatient stay or with an outpatient provider, it is just as important. In some senses the alliance is even more critical, as we often have only a short time to build an alliance, under circumstances inherently stressful and uncomfortable for the patient</a:t>
            </a:r>
          </a:p>
          <a:p>
            <a:endParaRPr lang="en-US" baseline="0" dirty="0"/>
          </a:p>
          <a:p>
            <a:r>
              <a:rPr lang="en-US" dirty="0"/>
              <a:t>Introduce team and role</a:t>
            </a:r>
          </a:p>
          <a:p>
            <a:pPr lvl="1"/>
            <a:r>
              <a:rPr lang="en-US" sz="1800" dirty="0"/>
              <a:t>- Sit down when possible (generally assumed in the outpatient setting, but may be less common in inpatient or emergency settings)</a:t>
            </a:r>
          </a:p>
          <a:p>
            <a:pPr lvl="1"/>
            <a:r>
              <a:rPr lang="en-US" sz="1800" dirty="0"/>
              <a:t>- Ensure privacy as much as possible (again this should be assumed in the outpatient setting but may become more problematic in the inpatient or emergency setting. Remember to close doors, draw curtains, and use a relatively low volume when speaking if you are discussing patient matters in a setting where you may be overheard)</a:t>
            </a:r>
          </a:p>
          <a:p>
            <a:pPr lvl="1"/>
            <a:r>
              <a:rPr lang="en-US" sz="1800" dirty="0"/>
              <a:t>- Optimize environment (if outpatient: consider having the patient move to a chair from the exam table if appropriate. If inpatient: turn off TV or other background noise. In any setting: help patient to comfortable position, attend to any physical discomfort)</a:t>
            </a:r>
          </a:p>
          <a:p>
            <a:pPr lvl="1"/>
            <a:endParaRPr lang="en-US" sz="1800" dirty="0"/>
          </a:p>
          <a:p>
            <a:r>
              <a:rPr lang="en-US" dirty="0"/>
              <a:t>Address surprises (if any) that psychiatry was called</a:t>
            </a:r>
          </a:p>
          <a:p>
            <a:pPr lvl="1"/>
            <a:r>
              <a:rPr lang="en-US" sz="1800" dirty="0"/>
              <a:t>- Remember that patient may have no prior psychiatric encounters</a:t>
            </a:r>
          </a:p>
          <a:p>
            <a:endParaRPr lang="en-US" dirty="0"/>
          </a:p>
        </p:txBody>
      </p:sp>
      <p:sp>
        <p:nvSpPr>
          <p:cNvPr id="4" name="Slide Number Placeholder 3"/>
          <p:cNvSpPr>
            <a:spLocks noGrp="1"/>
          </p:cNvSpPr>
          <p:nvPr>
            <p:ph type="sldNum" sz="quarter" idx="10"/>
          </p:nvPr>
        </p:nvSpPr>
        <p:spPr/>
        <p:txBody>
          <a:bodyPr/>
          <a:lstStyle/>
          <a:p>
            <a:fld id="{FA32CF01-C899-2B44-834E-AEB31BB92BDF}" type="slidenum">
              <a:rPr lang="en-US" smtClean="0"/>
              <a:t>21</a:t>
            </a:fld>
            <a:endParaRPr lang="en-US"/>
          </a:p>
        </p:txBody>
      </p:sp>
    </p:spTree>
    <p:extLst>
      <p:ext uri="{BB962C8B-B14F-4D97-AF65-F5344CB8AC3E}">
        <p14:creationId xmlns:p14="http://schemas.microsoft.com/office/powerpoint/2010/main" val="1920897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lnSpc>
                <a:spcPct val="80000"/>
              </a:lnSpc>
              <a:buFontTx/>
              <a:buChar char="-"/>
            </a:pPr>
            <a:r>
              <a:rPr lang="en-US" dirty="0"/>
              <a:t>Reason for hospitalization or visit to a medical specialist may </a:t>
            </a:r>
            <a:r>
              <a:rPr lang="en-US" dirty="0">
                <a:latin typeface="Calibri" charset="0"/>
                <a:ea typeface="Calibri" charset="0"/>
                <a:cs typeface="Calibri" charset="0"/>
              </a:rPr>
              <a:t>include the precipitant to the current psychological and physical difficulties.</a:t>
            </a:r>
            <a:r>
              <a:rPr lang="en-US" baseline="0" dirty="0">
                <a:latin typeface="Calibri" charset="0"/>
                <a:ea typeface="Calibri" charset="0"/>
                <a:cs typeface="Calibri" charset="0"/>
              </a:rPr>
              <a:t> </a:t>
            </a:r>
            <a:r>
              <a:rPr lang="en-US" dirty="0">
                <a:latin typeface="Calibri" charset="0"/>
                <a:ea typeface="Calibri" charset="0"/>
                <a:cs typeface="Calibri" charset="0"/>
              </a:rPr>
              <a:t>Gauge patient’s reaction to recent events, as well as their usual coping mechanisms. If the patient has had similar medical issues in the past, asking about these experiences may shed light on the current scenario (for instance, asking about psychiatric symptoms and/or medical complications in past pregnancies for a patient presenting with anxiety in her third trimester of pregnancy)</a:t>
            </a:r>
          </a:p>
          <a:p>
            <a:pPr marL="1085850" marR="0" lvl="2" indent="-171450" algn="l" defTabSz="914400" rtl="0" eaLnBrk="1" fontAlgn="auto" latinLnBrk="0" hangingPunct="1">
              <a:lnSpc>
                <a:spcPct val="80000"/>
              </a:lnSpc>
              <a:spcBef>
                <a:spcPts val="0"/>
              </a:spcBef>
              <a:spcAft>
                <a:spcPts val="0"/>
              </a:spcAft>
              <a:buClrTx/>
              <a:buSzTx/>
              <a:buFontTx/>
              <a:buChar char="-"/>
              <a:tabLst/>
              <a:defRPr/>
            </a:pPr>
            <a:r>
              <a:rPr lang="en-US" dirty="0">
                <a:latin typeface="Calibri" charset="0"/>
                <a:ea typeface="Calibri" charset="0"/>
                <a:cs typeface="Calibri" charset="0"/>
              </a:rPr>
              <a:t>Coping:</a:t>
            </a:r>
            <a:r>
              <a:rPr lang="en-US" baseline="0" dirty="0">
                <a:latin typeface="Calibri" charset="0"/>
                <a:ea typeface="Calibri" charset="0"/>
                <a:cs typeface="Calibri" charset="0"/>
              </a:rPr>
              <a:t> </a:t>
            </a:r>
            <a:r>
              <a:rPr lang="en-US" dirty="0"/>
              <a:t>Has the patient dealt with worse stressors before? If so, what helped him through that?</a:t>
            </a:r>
          </a:p>
          <a:p>
            <a:pPr marL="1085850" marR="0" lvl="2" indent="-171450" algn="l" defTabSz="914400" rtl="0" eaLnBrk="1" fontAlgn="auto" latinLnBrk="0" hangingPunct="1">
              <a:lnSpc>
                <a:spcPct val="80000"/>
              </a:lnSpc>
              <a:spcBef>
                <a:spcPts val="0"/>
              </a:spcBef>
              <a:spcAft>
                <a:spcPts val="0"/>
              </a:spcAft>
              <a:buClrTx/>
              <a:buSzTx/>
              <a:buFontTx/>
              <a:buChar char="-"/>
              <a:tabLst/>
              <a:defRPr/>
            </a:pPr>
            <a:r>
              <a:rPr lang="en-US" dirty="0">
                <a:latin typeface="+mn-lt"/>
                <a:ea typeface="+mn-ea"/>
                <a:cs typeface="+mn-cs"/>
              </a:rPr>
              <a:t>Bolstering supports: does the patient mention friends or family who may be able to help? Does he find support in religious community? Might he benefit from a social work referral?</a:t>
            </a:r>
          </a:p>
          <a:p>
            <a:pPr marL="1085850" lvl="2" indent="-171450">
              <a:lnSpc>
                <a:spcPct val="80000"/>
              </a:lnSpc>
              <a:buFontTx/>
              <a:buChar char="-"/>
            </a:pPr>
            <a:r>
              <a:rPr lang="en-US" dirty="0"/>
              <a:t>Collateral includes personal contacts</a:t>
            </a:r>
            <a:r>
              <a:rPr lang="en-US" baseline="0" dirty="0"/>
              <a:t> (friends/family) and other providers (outpatient and inpatient). In the inpatient setting, nursing, PT and other staff can be very helpful. In the outpatient setting, similarly consider other staff in your clinic and/or others. The front desk receptionist in a clinic, for instance, may be able to share quite a bit about the patient’s emotional reactions and distress tolerance</a:t>
            </a:r>
            <a:r>
              <a:rPr lang="en-US" dirty="0"/>
              <a:t>?</a:t>
            </a:r>
          </a:p>
        </p:txBody>
      </p:sp>
      <p:sp>
        <p:nvSpPr>
          <p:cNvPr id="4" name="Slide Number Placeholder 3"/>
          <p:cNvSpPr>
            <a:spLocks noGrp="1"/>
          </p:cNvSpPr>
          <p:nvPr>
            <p:ph type="sldNum" sz="quarter" idx="10"/>
          </p:nvPr>
        </p:nvSpPr>
        <p:spPr/>
        <p:txBody>
          <a:bodyPr/>
          <a:lstStyle/>
          <a:p>
            <a:fld id="{FA32CF01-C899-2B44-834E-AEB31BB92BDF}" type="slidenum">
              <a:rPr lang="en-US" smtClean="0"/>
              <a:t>22</a:t>
            </a:fld>
            <a:endParaRPr lang="en-US"/>
          </a:p>
        </p:txBody>
      </p:sp>
    </p:spTree>
    <p:extLst>
      <p:ext uri="{BB962C8B-B14F-4D97-AF65-F5344CB8AC3E}">
        <p14:creationId xmlns:p14="http://schemas.microsoft.com/office/powerpoint/2010/main" val="1845364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32CF01-C899-2B44-834E-AEB31BB92BDF}" type="slidenum">
              <a:rPr lang="en-US" smtClean="0"/>
              <a:t>23</a:t>
            </a:fld>
            <a:endParaRPr lang="en-US"/>
          </a:p>
        </p:txBody>
      </p:sp>
    </p:spTree>
    <p:extLst>
      <p:ext uri="{BB962C8B-B14F-4D97-AF65-F5344CB8AC3E}">
        <p14:creationId xmlns:p14="http://schemas.microsoft.com/office/powerpoint/2010/main" val="952725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32CF01-C899-2B44-834E-AEB31BB92BDF}" type="slidenum">
              <a:rPr lang="en-US" smtClean="0"/>
              <a:t>24</a:t>
            </a:fld>
            <a:endParaRPr lang="en-US"/>
          </a:p>
        </p:txBody>
      </p:sp>
    </p:spTree>
    <p:extLst>
      <p:ext uri="{BB962C8B-B14F-4D97-AF65-F5344CB8AC3E}">
        <p14:creationId xmlns:p14="http://schemas.microsoft.com/office/powerpoint/2010/main" val="2629025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800" dirty="0">
                <a:ea typeface="Calibri" charset="0"/>
                <a:cs typeface="Calibri" charset="0"/>
              </a:rPr>
              <a:t>- Note</a:t>
            </a:r>
            <a:r>
              <a:rPr lang="en-US" sz="1800" baseline="0" dirty="0">
                <a:ea typeface="Calibri" charset="0"/>
                <a:cs typeface="Calibri" charset="0"/>
              </a:rPr>
              <a:t> may be read by </a:t>
            </a:r>
            <a:r>
              <a:rPr lang="en-US" sz="1800" dirty="0">
                <a:ea typeface="Calibri" charset="0"/>
                <a:cs typeface="Calibri" charset="0"/>
              </a:rPr>
              <a:t>doctors, nurses, PT/OT, lawyers, SW, ethics</a:t>
            </a:r>
            <a:r>
              <a:rPr lang="mr-IN" sz="1800" dirty="0">
                <a:ea typeface="Calibri" charset="0"/>
                <a:cs typeface="Calibri" charset="0"/>
              </a:rPr>
              <a:t>…</a:t>
            </a:r>
            <a:r>
              <a:rPr lang="en-US" sz="1800" dirty="0">
                <a:ea typeface="Calibri" charset="0"/>
                <a:cs typeface="Calibri" charset="0"/>
              </a:rPr>
              <a:t> and the patient</a:t>
            </a:r>
          </a:p>
          <a:p>
            <a:endParaRPr lang="en-US" dirty="0"/>
          </a:p>
        </p:txBody>
      </p:sp>
      <p:sp>
        <p:nvSpPr>
          <p:cNvPr id="4" name="Slide Number Placeholder 3"/>
          <p:cNvSpPr>
            <a:spLocks noGrp="1"/>
          </p:cNvSpPr>
          <p:nvPr>
            <p:ph type="sldNum" sz="quarter" idx="10"/>
          </p:nvPr>
        </p:nvSpPr>
        <p:spPr/>
        <p:txBody>
          <a:bodyPr/>
          <a:lstStyle/>
          <a:p>
            <a:fld id="{FA32CF01-C899-2B44-834E-AEB31BB92BDF}" type="slidenum">
              <a:rPr lang="en-US" smtClean="0"/>
              <a:t>26</a:t>
            </a:fld>
            <a:endParaRPr lang="en-US"/>
          </a:p>
        </p:txBody>
      </p:sp>
    </p:spTree>
    <p:extLst>
      <p:ext uri="{BB962C8B-B14F-4D97-AF65-F5344CB8AC3E}">
        <p14:creationId xmlns:p14="http://schemas.microsoft.com/office/powerpoint/2010/main" val="376292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32CF01-C899-2B44-834E-AEB31BB92BDF}" type="slidenum">
              <a:rPr lang="en-US" smtClean="0"/>
              <a:t>27</a:t>
            </a:fld>
            <a:endParaRPr lang="en-US"/>
          </a:p>
        </p:txBody>
      </p:sp>
    </p:spTree>
    <p:extLst>
      <p:ext uri="{BB962C8B-B14F-4D97-AF65-F5344CB8AC3E}">
        <p14:creationId xmlns:p14="http://schemas.microsoft.com/office/powerpoint/2010/main" val="2146817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32CF01-C899-2B44-834E-AEB31BB92BDF}" type="slidenum">
              <a:rPr lang="en-US" smtClean="0"/>
              <a:t>28</a:t>
            </a:fld>
            <a:endParaRPr lang="en-US"/>
          </a:p>
        </p:txBody>
      </p:sp>
    </p:spTree>
    <p:extLst>
      <p:ext uri="{BB962C8B-B14F-4D97-AF65-F5344CB8AC3E}">
        <p14:creationId xmlns:p14="http://schemas.microsoft.com/office/powerpoint/2010/main" val="1787729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32CF01-C899-2B44-834E-AEB31BB92BDF}" type="slidenum">
              <a:rPr lang="en-US" smtClean="0"/>
              <a:t>29</a:t>
            </a:fld>
            <a:endParaRPr lang="en-US"/>
          </a:p>
        </p:txBody>
      </p:sp>
    </p:spTree>
    <p:extLst>
      <p:ext uri="{BB962C8B-B14F-4D97-AF65-F5344CB8AC3E}">
        <p14:creationId xmlns:p14="http://schemas.microsoft.com/office/powerpoint/2010/main" val="1629224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32CF01-C899-2B44-834E-AEB31BB92BDF}" type="slidenum">
              <a:rPr lang="en-US" smtClean="0"/>
              <a:t>30</a:t>
            </a:fld>
            <a:endParaRPr lang="en-US"/>
          </a:p>
        </p:txBody>
      </p:sp>
    </p:spTree>
    <p:extLst>
      <p:ext uri="{BB962C8B-B14F-4D97-AF65-F5344CB8AC3E}">
        <p14:creationId xmlns:p14="http://schemas.microsoft.com/office/powerpoint/2010/main" val="233743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Pictured here are a few of many resources available</a:t>
            </a:r>
            <a:r>
              <a:rPr lang="en-US" baseline="0" dirty="0"/>
              <a:t> to you</a:t>
            </a:r>
            <a:r>
              <a:rPr lang="en-US" dirty="0"/>
              <a:t> to learn more about C-L psychiatry. A great central resource is the Academy of Consultation-Liaison Psychiatry (ACLP) website, clpsychiatry.org, along with the Academy’s journal, </a:t>
            </a:r>
            <a:r>
              <a:rPr lang="en-US" i="1" dirty="0"/>
              <a:t>Psychosomatics</a:t>
            </a:r>
            <a:r>
              <a:rPr lang="en-US" dirty="0"/>
              <a:t>.</a:t>
            </a:r>
          </a:p>
        </p:txBody>
      </p:sp>
      <p:sp>
        <p:nvSpPr>
          <p:cNvPr id="4" name="Slide Number Placeholder 3"/>
          <p:cNvSpPr>
            <a:spLocks noGrp="1"/>
          </p:cNvSpPr>
          <p:nvPr>
            <p:ph type="sldNum" sz="quarter" idx="10"/>
          </p:nvPr>
        </p:nvSpPr>
        <p:spPr/>
        <p:txBody>
          <a:bodyPr/>
          <a:lstStyle/>
          <a:p>
            <a:fld id="{FA32CF01-C899-2B44-834E-AEB31BB92BDF}" type="slidenum">
              <a:rPr lang="en-US" smtClean="0"/>
              <a:t>31</a:t>
            </a:fld>
            <a:endParaRPr lang="en-US"/>
          </a:p>
        </p:txBody>
      </p:sp>
    </p:spTree>
    <p:extLst>
      <p:ext uri="{BB962C8B-B14F-4D97-AF65-F5344CB8AC3E}">
        <p14:creationId xmlns:p14="http://schemas.microsoft.com/office/powerpoint/2010/main" val="648367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Unfortunately, even with this growing awareness, some medical students anticipate psychiatry to be a specialty separate from the rest of medicine, and expect that psychiatrists do not need to know about other areas of medicine to practice. On the contrary, medical knowledge is relevant for all psychiatrists caring for patients, and C-L psychiatrists are required to have an even greater understanding of other medical conditions and treatments, particularly as they relate to psychiatric concerns. For students who think they may be interested in psychiatry but do not want to be isolated from their medical and surgical colleagues or acute medical settings, C-L psychiatry provides an excellent venue for psychiatrists to use knowledge of psychiatry as well as other medical specialties in everyday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Recent medical students on my service noted that while rotating on C-L, they were pleasantly surprised by how much knowledge of other medical specialties was involved, the variety of patients they encountered (both in types of illness and severity of illness), and how many patients they saw recover from acute psychiatric conditions. </a:t>
            </a:r>
          </a:p>
          <a:p>
            <a:endParaRPr lang="en-US" dirty="0"/>
          </a:p>
        </p:txBody>
      </p:sp>
      <p:sp>
        <p:nvSpPr>
          <p:cNvPr id="4" name="Slide Number Placeholder 3"/>
          <p:cNvSpPr>
            <a:spLocks noGrp="1"/>
          </p:cNvSpPr>
          <p:nvPr>
            <p:ph type="sldNum" sz="quarter" idx="10"/>
          </p:nvPr>
        </p:nvSpPr>
        <p:spPr/>
        <p:txBody>
          <a:bodyPr/>
          <a:lstStyle/>
          <a:p>
            <a:fld id="{FA32CF01-C899-2B44-834E-AEB31BB92BDF}" type="slidenum">
              <a:rPr lang="en-US" smtClean="0"/>
              <a:t>3</a:t>
            </a:fld>
            <a:endParaRPr lang="en-US"/>
          </a:p>
        </p:txBody>
      </p:sp>
    </p:spTree>
    <p:extLst>
      <p:ext uri="{BB962C8B-B14F-4D97-AF65-F5344CB8AC3E}">
        <p14:creationId xmlns:p14="http://schemas.microsoft.com/office/powerpoint/2010/main" val="1511046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32CF01-C899-2B44-834E-AEB31BB92BDF}" type="slidenum">
              <a:rPr lang="en-US" smtClean="0"/>
              <a:t>32</a:t>
            </a:fld>
            <a:endParaRPr lang="en-US"/>
          </a:p>
        </p:txBody>
      </p:sp>
    </p:spTree>
    <p:extLst>
      <p:ext uri="{BB962C8B-B14F-4D97-AF65-F5344CB8AC3E}">
        <p14:creationId xmlns:p14="http://schemas.microsoft.com/office/powerpoint/2010/main" val="573706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Consultation-liaison psychiatry (C-L psychiatry) is a subspecialty of psychiatry situated at the interface of medicine and psychiatry</a:t>
            </a:r>
          </a:p>
          <a:p>
            <a:pPr marL="171450" indent="-171450">
              <a:buFontTx/>
              <a:buChar char="-"/>
            </a:pPr>
            <a:endParaRPr lang="en-US" dirty="0"/>
          </a:p>
          <a:p>
            <a:pPr marL="171450" indent="-171450">
              <a:buFontTx/>
              <a:buChar char="-"/>
            </a:pPr>
            <a:r>
              <a:rPr lang="en-US" dirty="0"/>
              <a:t>C-L psychiatrists may work in the inpatient or outpatient setting. Consults may be completed reactively (after the primary physician consults psychiatry) or proactively (an arrangement where a psychiatrist identifies cases that could benefit from psychiatric consultation). C-L psychiatrists may have specific relationships with certain medical or surgical teams or subspecialties, known as liaisons.</a:t>
            </a:r>
          </a:p>
          <a:p>
            <a:pPr marL="171450" indent="-171450">
              <a:buFontTx/>
              <a:buChar char="-"/>
            </a:pPr>
            <a:endParaRPr lang="en-US" dirty="0"/>
          </a:p>
          <a:p>
            <a:pPr marL="0" indent="0">
              <a:buFontTx/>
              <a:buNone/>
            </a:pPr>
            <a:r>
              <a:rPr lang="en-US" dirty="0"/>
              <a:t>HISTORY:</a:t>
            </a:r>
          </a:p>
          <a:p>
            <a:pPr marL="171450" indent="-171450">
              <a:buFontTx/>
              <a:buChar char="-"/>
            </a:pPr>
            <a:r>
              <a:rPr lang="en-US" dirty="0"/>
              <a:t>Development of C-L as we know it dates back to the mid twentieth century when Weissman, </a:t>
            </a:r>
            <a:r>
              <a:rPr lang="en-US" dirty="0" err="1"/>
              <a:t>Kornfeld</a:t>
            </a:r>
            <a:r>
              <a:rPr lang="en-US" dirty="0"/>
              <a:t> Hackett</a:t>
            </a:r>
            <a:r>
              <a:rPr lang="en-US" baseline="0" dirty="0"/>
              <a:t> and others studied the interface between psychiatric symptoms and medical illness</a:t>
            </a:r>
          </a:p>
          <a:p>
            <a:pPr marL="171450" indent="-171450">
              <a:buFontTx/>
              <a:buChar char="-"/>
            </a:pPr>
            <a:r>
              <a:rPr lang="en-US" baseline="0" dirty="0"/>
              <a:t>In the 1970s, C-L became a required rotation in psychiatry residency programs</a:t>
            </a:r>
          </a:p>
          <a:p>
            <a:pPr marL="171450" indent="-171450">
              <a:buFontTx/>
              <a:buChar char="-"/>
            </a:pPr>
            <a:r>
              <a:rPr lang="en-US" baseline="0" dirty="0"/>
              <a:t>By the 1990s, there were nearly 50 U.S. fellowship programs in C-L</a:t>
            </a:r>
          </a:p>
          <a:p>
            <a:pPr marL="171450" indent="-171450">
              <a:buFontTx/>
              <a:buChar char="-"/>
            </a:pPr>
            <a:r>
              <a:rPr lang="en-US" baseline="0" dirty="0"/>
              <a:t>C-L psychiatry was recognized by the American Board of Medical Specialties as a subspecialty in 2003</a:t>
            </a:r>
          </a:p>
          <a:p>
            <a:pPr marL="171450" indent="-171450">
              <a:buFontTx/>
              <a:buChar char="-"/>
            </a:pPr>
            <a:r>
              <a:rPr lang="en-US" baseline="0" dirty="0"/>
              <a:t>At times known as psychosomatic medicine, the official title of the specialty as of 2018 is consultation-liaison (C-L) psychiatry</a:t>
            </a:r>
          </a:p>
          <a:p>
            <a:pPr marL="171450" indent="-171450">
              <a:buFontTx/>
              <a:buChar char="-"/>
            </a:pPr>
            <a:r>
              <a:rPr lang="en-US" baseline="0" dirty="0"/>
              <a:t>The national academic organization for C-L is the Academy of Consultation-Liaison Psychiatry (ACLP); more information can be found at clpsychiatry.org</a:t>
            </a:r>
          </a:p>
          <a:p>
            <a:pPr marL="171450" indent="-171450">
              <a:buFontTx/>
              <a:buChar char="-"/>
            </a:pPr>
            <a:r>
              <a:rPr lang="en-US" baseline="0" dirty="0"/>
              <a:t>Given the current imbalance between psychiatrists and patients seeking psychiatric help, C-L psychiatry provides a way for psychiatrists to provide care to greater numbers of patients</a:t>
            </a:r>
          </a:p>
          <a:p>
            <a:pPr marL="0" indent="0">
              <a:buFontTx/>
              <a:buNone/>
            </a:pPr>
            <a:endParaRPr lang="en-US" baseline="0" dirty="0"/>
          </a:p>
          <a:p>
            <a:pPr marL="171450" indent="-171450">
              <a:buFontTx/>
              <a:buChar char="-"/>
            </a:pPr>
            <a:r>
              <a:rPr lang="en-US" baseline="0" dirty="0"/>
              <a:t>Source: </a:t>
            </a:r>
            <a:r>
              <a:rPr lang="en-US" baseline="0" dirty="0" err="1"/>
              <a:t>Gitlin</a:t>
            </a:r>
            <a:r>
              <a:rPr lang="en-US" baseline="0" dirty="0"/>
              <a:t> 2017 (https://</a:t>
            </a:r>
            <a:r>
              <a:rPr lang="en-US" baseline="0" dirty="0" err="1"/>
              <a:t>psychnews.psychiatryonline.org</a:t>
            </a:r>
            <a:r>
              <a:rPr lang="en-US" baseline="0" dirty="0"/>
              <a:t>/</a:t>
            </a:r>
            <a:r>
              <a:rPr lang="en-US" baseline="0" dirty="0" err="1"/>
              <a:t>doi</a:t>
            </a:r>
            <a:r>
              <a:rPr lang="en-US" baseline="0" dirty="0"/>
              <a:t>/full/10.1176/appi.pn.2017.12a14)</a:t>
            </a:r>
          </a:p>
        </p:txBody>
      </p:sp>
      <p:sp>
        <p:nvSpPr>
          <p:cNvPr id="4" name="Slide Number Placeholder 3"/>
          <p:cNvSpPr>
            <a:spLocks noGrp="1"/>
          </p:cNvSpPr>
          <p:nvPr>
            <p:ph type="sldNum" sz="quarter" idx="10"/>
          </p:nvPr>
        </p:nvSpPr>
        <p:spPr/>
        <p:txBody>
          <a:bodyPr/>
          <a:lstStyle/>
          <a:p>
            <a:fld id="{FA32CF01-C899-2B44-834E-AEB31BB92BDF}" type="slidenum">
              <a:rPr lang="en-US" smtClean="0"/>
              <a:t>4</a:t>
            </a:fld>
            <a:endParaRPr lang="en-US"/>
          </a:p>
        </p:txBody>
      </p:sp>
    </p:spTree>
    <p:extLst>
      <p:ext uri="{BB962C8B-B14F-4D97-AF65-F5344CB8AC3E}">
        <p14:creationId xmlns:p14="http://schemas.microsoft.com/office/powerpoint/2010/main" val="1325717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name “consultation-liaison” suggests, C-L psychiatrists have a dual role as consultant and liaison. As the consultant, we are providing psychiatric expertise</a:t>
            </a:r>
            <a:r>
              <a:rPr lang="en-US" baseline="0" dirty="0"/>
              <a:t> to other medical professionals. For example, an inpatient medical team or outpatient primary care physician may consult psychiatry for assistance with a safety assessment for a suicidal patient.</a:t>
            </a:r>
          </a:p>
        </p:txBody>
      </p:sp>
      <p:sp>
        <p:nvSpPr>
          <p:cNvPr id="4" name="Slide Number Placeholder 3"/>
          <p:cNvSpPr>
            <a:spLocks noGrp="1"/>
          </p:cNvSpPr>
          <p:nvPr>
            <p:ph type="sldNum" sz="quarter" idx="10"/>
          </p:nvPr>
        </p:nvSpPr>
        <p:spPr/>
        <p:txBody>
          <a:bodyPr/>
          <a:lstStyle/>
          <a:p>
            <a:fld id="{FA32CF01-C899-2B44-834E-AEB31BB92BDF}" type="slidenum">
              <a:rPr lang="en-US" smtClean="0"/>
              <a:t>5</a:t>
            </a:fld>
            <a:endParaRPr lang="en-US"/>
          </a:p>
        </p:txBody>
      </p:sp>
    </p:spTree>
    <p:extLst>
      <p:ext uri="{BB962C8B-B14F-4D97-AF65-F5344CB8AC3E}">
        <p14:creationId xmlns:p14="http://schemas.microsoft.com/office/powerpoint/2010/main" val="674482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The liaison aspect of our work refers to the piece beyond simply seeing a patient and delivering recommendations. This refers to our place in the medical system working as a member of the outpatient or inpatient medical team, providing formal and informal education and support. We build relationships with medical teams that help to educate those teams on how to manage psychiatric patients. This extends to physicians, nurses, social workers, physical therapists, etc. This includes helping team members deal with their own affect around difficult cases (for example, sadness related to a young individual with a terminal illness), and helping to reframe and absorb affect in challenging medical situations (for example, assisting team members in identifying and processing countertransference toward an angry or nonadherent patient)</a:t>
            </a:r>
          </a:p>
          <a:p>
            <a:pPr marL="0" indent="0">
              <a:buFontTx/>
              <a:buNone/>
            </a:pPr>
            <a:endParaRPr lang="en-US" baseline="0" dirty="0"/>
          </a:p>
          <a:p>
            <a:pPr marL="171450" indent="-171450">
              <a:buFontTx/>
              <a:buChar char="-"/>
            </a:pPr>
            <a:r>
              <a:rPr lang="en-US" baseline="0" dirty="0"/>
              <a:t>The liaison role is important for every consult in an informal manner, but may also occur in a formal manner, for example if a specific psychiatrist discusses each cardiac transplant candidate with the transplant team, or if each OB/</a:t>
            </a:r>
            <a:r>
              <a:rPr lang="en-US" baseline="0" dirty="0" err="1"/>
              <a:t>Gyn</a:t>
            </a:r>
            <a:r>
              <a:rPr lang="en-US" baseline="0" dirty="0"/>
              <a:t> related psychiatry consult is assigned to the same two psychiatrists who specialize in perinatal psychiatry. </a:t>
            </a:r>
          </a:p>
        </p:txBody>
      </p:sp>
      <p:sp>
        <p:nvSpPr>
          <p:cNvPr id="4" name="Slide Number Placeholder 3"/>
          <p:cNvSpPr>
            <a:spLocks noGrp="1"/>
          </p:cNvSpPr>
          <p:nvPr>
            <p:ph type="sldNum" sz="quarter" idx="10"/>
          </p:nvPr>
        </p:nvSpPr>
        <p:spPr/>
        <p:txBody>
          <a:bodyPr/>
          <a:lstStyle/>
          <a:p>
            <a:fld id="{FA32CF01-C899-2B44-834E-AEB31BB92BDF}" type="slidenum">
              <a:rPr lang="en-US" smtClean="0"/>
              <a:t>6</a:t>
            </a:fld>
            <a:endParaRPr lang="en-US"/>
          </a:p>
        </p:txBody>
      </p:sp>
    </p:spTree>
    <p:extLst>
      <p:ext uri="{BB962C8B-B14F-4D97-AF65-F5344CB8AC3E}">
        <p14:creationId xmlns:p14="http://schemas.microsoft.com/office/powerpoint/2010/main" val="67448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consults yield better liaison relationships, as providers and teams come to know and trust the psychiatrist or psychiatry team</a:t>
            </a:r>
          </a:p>
        </p:txBody>
      </p:sp>
      <p:sp>
        <p:nvSpPr>
          <p:cNvPr id="4" name="Slide Number Placeholder 3"/>
          <p:cNvSpPr>
            <a:spLocks noGrp="1"/>
          </p:cNvSpPr>
          <p:nvPr>
            <p:ph type="sldNum" sz="quarter" idx="10"/>
          </p:nvPr>
        </p:nvSpPr>
        <p:spPr/>
        <p:txBody>
          <a:bodyPr/>
          <a:lstStyle/>
          <a:p>
            <a:fld id="{FA32CF01-C899-2B44-834E-AEB31BB92BDF}" type="slidenum">
              <a:rPr lang="en-US" smtClean="0"/>
              <a:t>7</a:t>
            </a:fld>
            <a:endParaRPr lang="en-US"/>
          </a:p>
        </p:txBody>
      </p:sp>
    </p:spTree>
    <p:extLst>
      <p:ext uri="{BB962C8B-B14F-4D97-AF65-F5344CB8AC3E}">
        <p14:creationId xmlns:p14="http://schemas.microsoft.com/office/powerpoint/2010/main" val="236072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turn, strong liaison relationships yield more psychiatry consults and more effective consultations. For instance, a team that works closely with psychiatry may be more attuned to early, subtle signs of delirium and thus consult psychiatry earlier for those cases. </a:t>
            </a:r>
          </a:p>
        </p:txBody>
      </p:sp>
      <p:sp>
        <p:nvSpPr>
          <p:cNvPr id="4" name="Slide Number Placeholder 3"/>
          <p:cNvSpPr>
            <a:spLocks noGrp="1"/>
          </p:cNvSpPr>
          <p:nvPr>
            <p:ph type="sldNum" sz="quarter" idx="10"/>
          </p:nvPr>
        </p:nvSpPr>
        <p:spPr/>
        <p:txBody>
          <a:bodyPr/>
          <a:lstStyle/>
          <a:p>
            <a:fld id="{FA32CF01-C899-2B44-834E-AEB31BB92BDF}" type="slidenum">
              <a:rPr lang="en-US" smtClean="0"/>
              <a:t>8</a:t>
            </a:fld>
            <a:endParaRPr lang="en-US"/>
          </a:p>
        </p:txBody>
      </p:sp>
    </p:spTree>
    <p:extLst>
      <p:ext uri="{BB962C8B-B14F-4D97-AF65-F5344CB8AC3E}">
        <p14:creationId xmlns:p14="http://schemas.microsoft.com/office/powerpoint/2010/main" val="236072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as the consultant and the liaison, the C-L psychiatrist has obligations to serve both the patient and medical provider or team</a:t>
            </a:r>
          </a:p>
        </p:txBody>
      </p:sp>
      <p:sp>
        <p:nvSpPr>
          <p:cNvPr id="4" name="Slide Number Placeholder 3"/>
          <p:cNvSpPr>
            <a:spLocks noGrp="1"/>
          </p:cNvSpPr>
          <p:nvPr>
            <p:ph type="sldNum" sz="quarter" idx="10"/>
          </p:nvPr>
        </p:nvSpPr>
        <p:spPr/>
        <p:txBody>
          <a:bodyPr/>
          <a:lstStyle/>
          <a:p>
            <a:fld id="{FA32CF01-C899-2B44-834E-AEB31BB92BDF}" type="slidenum">
              <a:rPr lang="en-US" smtClean="0"/>
              <a:t>9</a:t>
            </a:fld>
            <a:endParaRPr lang="en-US"/>
          </a:p>
        </p:txBody>
      </p:sp>
    </p:spTree>
    <p:extLst>
      <p:ext uri="{BB962C8B-B14F-4D97-AF65-F5344CB8AC3E}">
        <p14:creationId xmlns:p14="http://schemas.microsoft.com/office/powerpoint/2010/main" val="236072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smtClean="0"/>
              <a:t>6/16/2021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6/16/2021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6/16/2021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60EA64-D806-43AC-9DF2-F8C432F32B4C}" type="datetimeFigureOut">
              <a:rPr lang="en-US" smtClean="0"/>
              <a:t>6/16/2021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796358"/>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jpeg"/><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176/appi.pn.2017.12a14"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Introduction to Consultation-Liaison Psychiatry</a:t>
            </a:r>
          </a:p>
        </p:txBody>
      </p:sp>
      <p:sp>
        <p:nvSpPr>
          <p:cNvPr id="3" name="Subtitle 2"/>
          <p:cNvSpPr>
            <a:spLocks noGrp="1"/>
          </p:cNvSpPr>
          <p:nvPr>
            <p:ph type="subTitle" idx="1"/>
          </p:nvPr>
        </p:nvSpPr>
        <p:spPr>
          <a:xfrm>
            <a:off x="1507067" y="4050833"/>
            <a:ext cx="7766936" cy="1503806"/>
          </a:xfrm>
        </p:spPr>
        <p:txBody>
          <a:bodyPr>
            <a:normAutofit/>
          </a:bodyPr>
          <a:lstStyle/>
          <a:p>
            <a:endParaRPr lang="en-US" dirty="0"/>
          </a:p>
          <a:p>
            <a:r>
              <a:rPr lang="en-US" dirty="0"/>
              <a:t>Larkin Kao, MD</a:t>
            </a:r>
          </a:p>
          <a:p>
            <a:r>
              <a:rPr lang="en-US" dirty="0"/>
              <a:t>Consultation-Liaison Psychiatrist, VA Boston Healthcare System</a:t>
            </a:r>
          </a:p>
        </p:txBody>
      </p:sp>
    </p:spTree>
    <p:extLst>
      <p:ext uri="{BB962C8B-B14F-4D97-AF65-F5344CB8AC3E}">
        <p14:creationId xmlns:p14="http://schemas.microsoft.com/office/powerpoint/2010/main" val="600031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from other areas of psychiatry</a:t>
            </a:r>
          </a:p>
        </p:txBody>
      </p:sp>
      <p:sp>
        <p:nvSpPr>
          <p:cNvPr id="3" name="Content Placeholder 2"/>
          <p:cNvSpPr>
            <a:spLocks noGrp="1"/>
          </p:cNvSpPr>
          <p:nvPr>
            <p:ph idx="1"/>
          </p:nvPr>
        </p:nvSpPr>
        <p:spPr>
          <a:xfrm>
            <a:off x="677334" y="2049180"/>
            <a:ext cx="8596668" cy="3880773"/>
          </a:xfrm>
        </p:spPr>
        <p:txBody>
          <a:bodyPr>
            <a:normAutofit/>
          </a:bodyPr>
          <a:lstStyle/>
          <a:p>
            <a:r>
              <a:rPr lang="en-US" sz="2000" dirty="0"/>
              <a:t>Obligation to both consultant and patient</a:t>
            </a:r>
          </a:p>
          <a:p>
            <a:endParaRPr lang="en-US" sz="2000" dirty="0"/>
          </a:p>
        </p:txBody>
      </p:sp>
      <p:graphicFrame>
        <p:nvGraphicFramePr>
          <p:cNvPr id="4" name="Diagram 3"/>
          <p:cNvGraphicFramePr/>
          <p:nvPr>
            <p:extLst>
              <p:ext uri="{D42A27DB-BD31-4B8C-83A1-F6EECF244321}">
                <p14:modId xmlns:p14="http://schemas.microsoft.com/office/powerpoint/2010/main" val="1411654280"/>
              </p:ext>
            </p:extLst>
          </p:nvPr>
        </p:nvGraphicFramePr>
        <p:xfrm>
          <a:off x="3383127" y="2729553"/>
          <a:ext cx="3645469"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237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from other areas of psychiatry</a:t>
            </a:r>
          </a:p>
        </p:txBody>
      </p:sp>
      <p:sp>
        <p:nvSpPr>
          <p:cNvPr id="3" name="Content Placeholder 2"/>
          <p:cNvSpPr>
            <a:spLocks noGrp="1"/>
          </p:cNvSpPr>
          <p:nvPr>
            <p:ph idx="1"/>
          </p:nvPr>
        </p:nvSpPr>
        <p:spPr/>
        <p:txBody>
          <a:bodyPr>
            <a:normAutofit/>
          </a:bodyPr>
          <a:lstStyle/>
          <a:p>
            <a:r>
              <a:rPr lang="en-US" sz="2000" dirty="0"/>
              <a:t>Patient may be unaware of referral and is often not self-referred</a:t>
            </a:r>
          </a:p>
          <a:p>
            <a:endParaRPr lang="en-US" sz="2000" dirty="0"/>
          </a:p>
          <a:p>
            <a:r>
              <a:rPr lang="en-US" sz="2000" dirty="0"/>
              <a:t>Might be the patient’s first visit with a psychiatrist</a:t>
            </a:r>
          </a:p>
          <a:p>
            <a:pPr lvl="1"/>
            <a:r>
              <a:rPr lang="en-US" dirty="0"/>
              <a:t>… and possibly the last</a:t>
            </a:r>
          </a:p>
        </p:txBody>
      </p:sp>
    </p:spTree>
    <p:extLst>
      <p:ext uri="{BB962C8B-B14F-4D97-AF65-F5344CB8AC3E}">
        <p14:creationId xmlns:p14="http://schemas.microsoft.com/office/powerpoint/2010/main" val="76555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from other areas of psychiatry</a:t>
            </a:r>
          </a:p>
        </p:txBody>
      </p:sp>
      <p:pic>
        <p:nvPicPr>
          <p:cNvPr id="3074" name="Picture 2" descr="Image result for crowded hospital 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415" y="2248851"/>
            <a:ext cx="3918214" cy="20855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p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9635" y="4334352"/>
            <a:ext cx="2812796" cy="205924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chedu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1176" y="2110809"/>
            <a:ext cx="1978924" cy="1978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959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types of patients?</a:t>
            </a:r>
          </a:p>
        </p:txBody>
      </p:sp>
      <p:graphicFrame>
        <p:nvGraphicFramePr>
          <p:cNvPr id="4" name="Table 3"/>
          <p:cNvGraphicFramePr>
            <a:graphicFrameLocks noGrp="1"/>
          </p:cNvGraphicFramePr>
          <p:nvPr>
            <p:extLst>
              <p:ext uri="{D42A27DB-BD31-4B8C-83A1-F6EECF244321}">
                <p14:modId xmlns:p14="http://schemas.microsoft.com/office/powerpoint/2010/main" val="1228018364"/>
              </p:ext>
            </p:extLst>
          </p:nvPr>
        </p:nvGraphicFramePr>
        <p:xfrm>
          <a:off x="1121332" y="1698752"/>
          <a:ext cx="8152670" cy="3869673"/>
        </p:xfrm>
        <a:graphic>
          <a:graphicData uri="http://schemas.openxmlformats.org/drawingml/2006/table">
            <a:tbl>
              <a:tblPr firstRow="1" bandRow="1">
                <a:tableStyleId>{5C22544A-7EE6-4342-B048-85BDC9FD1C3A}</a:tableStyleId>
              </a:tblPr>
              <a:tblGrid>
                <a:gridCol w="4076335">
                  <a:extLst>
                    <a:ext uri="{9D8B030D-6E8A-4147-A177-3AD203B41FA5}">
                      <a16:colId xmlns:a16="http://schemas.microsoft.com/office/drawing/2014/main" val="20000"/>
                    </a:ext>
                  </a:extLst>
                </a:gridCol>
                <a:gridCol w="4076335">
                  <a:extLst>
                    <a:ext uri="{9D8B030D-6E8A-4147-A177-3AD203B41FA5}">
                      <a16:colId xmlns:a16="http://schemas.microsoft.com/office/drawing/2014/main" val="20001"/>
                    </a:ext>
                  </a:extLst>
                </a:gridCol>
              </a:tblGrid>
              <a:tr h="1229959">
                <a:tc>
                  <a:txBody>
                    <a:bodyPr/>
                    <a:lstStyle/>
                    <a:p>
                      <a:r>
                        <a:rPr lang="en-US" sz="2000" dirty="0"/>
                        <a:t>Psychiatric presentations of medical conditions</a:t>
                      </a:r>
                    </a:p>
                  </a:txBody>
                  <a:tcPr/>
                </a:tc>
                <a:tc>
                  <a:txBody>
                    <a:bodyPr/>
                    <a:lstStyle/>
                    <a:p>
                      <a:r>
                        <a:rPr lang="en-US" sz="2000" dirty="0"/>
                        <a:t>Psychiatric complications of medical conditions or treatments</a:t>
                      </a:r>
                    </a:p>
                  </a:txBody>
                  <a:tcPr/>
                </a:tc>
                <a:extLst>
                  <a:ext uri="{0D108BD9-81ED-4DB2-BD59-A6C34878D82A}">
                    <a16:rowId xmlns:a16="http://schemas.microsoft.com/office/drawing/2014/main" val="10000"/>
                  </a:ext>
                </a:extLst>
              </a:tr>
              <a:tr h="1229959">
                <a:tc>
                  <a:txBody>
                    <a:bodyPr/>
                    <a:lstStyle/>
                    <a:p>
                      <a:r>
                        <a:rPr lang="en-US" sz="2000" dirty="0"/>
                        <a:t>Medical presentations of psychiatric conditions</a:t>
                      </a:r>
                    </a:p>
                  </a:txBody>
                  <a:tcPr/>
                </a:tc>
                <a:tc>
                  <a:txBody>
                    <a:bodyPr/>
                    <a:lstStyle/>
                    <a:p>
                      <a:r>
                        <a:rPr lang="en-US" sz="2000" dirty="0"/>
                        <a:t>Medical complications of psychiatric conditions or treatments</a:t>
                      </a:r>
                    </a:p>
                  </a:txBody>
                  <a:tcPr/>
                </a:tc>
                <a:extLst>
                  <a:ext uri="{0D108BD9-81ED-4DB2-BD59-A6C34878D82A}">
                    <a16:rowId xmlns:a16="http://schemas.microsoft.com/office/drawing/2014/main" val="10001"/>
                  </a:ext>
                </a:extLst>
              </a:tr>
              <a:tr h="1409755">
                <a:tc>
                  <a:txBody>
                    <a:bodyPr/>
                    <a:lstStyle/>
                    <a:p>
                      <a:r>
                        <a:rPr lang="en-US" sz="2000" dirty="0"/>
                        <a:t>Psychological reactions to medical conditions or treatments</a:t>
                      </a:r>
                    </a:p>
                  </a:txBody>
                  <a:tcPr/>
                </a:tc>
                <a:tc>
                  <a:txBody>
                    <a:bodyPr/>
                    <a:lstStyle/>
                    <a:p>
                      <a:r>
                        <a:rPr lang="en-US" sz="2000" dirty="0"/>
                        <a:t>Comorbid medical and psychiatric conditions</a:t>
                      </a:r>
                    </a:p>
                  </a:txBody>
                  <a:tcPr/>
                </a:tc>
                <a:extLst>
                  <a:ext uri="{0D108BD9-81ED-4DB2-BD59-A6C34878D82A}">
                    <a16:rowId xmlns:a16="http://schemas.microsoft.com/office/drawing/2014/main" val="1840358906"/>
                  </a:ext>
                </a:extLst>
              </a:tr>
            </a:tbl>
          </a:graphicData>
        </a:graphic>
      </p:graphicFrame>
      <p:sp>
        <p:nvSpPr>
          <p:cNvPr id="5" name="TextBox 4"/>
          <p:cNvSpPr txBox="1"/>
          <p:nvPr/>
        </p:nvSpPr>
        <p:spPr>
          <a:xfrm>
            <a:off x="1121332" y="5686282"/>
            <a:ext cx="2560320" cy="307777"/>
          </a:xfrm>
          <a:prstGeom prst="rect">
            <a:avLst/>
          </a:prstGeom>
          <a:noFill/>
        </p:spPr>
        <p:txBody>
          <a:bodyPr wrap="square" rtlCol="0">
            <a:spAutoFit/>
          </a:bodyPr>
          <a:lstStyle/>
          <a:p>
            <a:r>
              <a:rPr lang="en-US" sz="1400" i="1" dirty="0" err="1"/>
              <a:t>Lipowski</a:t>
            </a:r>
            <a:r>
              <a:rPr lang="en-US" sz="1400" i="1" dirty="0"/>
              <a:t> 1967</a:t>
            </a:r>
          </a:p>
        </p:txBody>
      </p:sp>
    </p:spTree>
    <p:extLst>
      <p:ext uri="{BB962C8B-B14F-4D97-AF65-F5344CB8AC3E}">
        <p14:creationId xmlns:p14="http://schemas.microsoft.com/office/powerpoint/2010/main" val="3689119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reasons for consultation</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6064" y="1286256"/>
            <a:ext cx="6639362" cy="4730143"/>
          </a:xfrm>
        </p:spPr>
      </p:pic>
      <p:sp>
        <p:nvSpPr>
          <p:cNvPr id="7" name="TextBox 6"/>
          <p:cNvSpPr txBox="1"/>
          <p:nvPr/>
        </p:nvSpPr>
        <p:spPr>
          <a:xfrm>
            <a:off x="2036064" y="6120384"/>
            <a:ext cx="2560320" cy="307777"/>
          </a:xfrm>
          <a:prstGeom prst="rect">
            <a:avLst/>
          </a:prstGeom>
          <a:noFill/>
        </p:spPr>
        <p:txBody>
          <a:bodyPr wrap="square" rtlCol="0">
            <a:spAutoFit/>
          </a:bodyPr>
          <a:lstStyle/>
          <a:p>
            <a:r>
              <a:rPr lang="en-US" sz="1400" i="1" dirty="0" err="1"/>
              <a:t>Lokko</a:t>
            </a:r>
            <a:r>
              <a:rPr lang="en-US" sz="1400" i="1" dirty="0"/>
              <a:t> 2015</a:t>
            </a:r>
          </a:p>
        </p:txBody>
      </p:sp>
    </p:spTree>
    <p:extLst>
      <p:ext uri="{BB962C8B-B14F-4D97-AF65-F5344CB8AC3E}">
        <p14:creationId xmlns:p14="http://schemas.microsoft.com/office/powerpoint/2010/main" val="1572185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does medical illness impact mental health?</a:t>
            </a:r>
          </a:p>
        </p:txBody>
      </p:sp>
      <p:sp>
        <p:nvSpPr>
          <p:cNvPr id="3" name="Content Placeholder 2"/>
          <p:cNvSpPr>
            <a:spLocks noGrp="1"/>
          </p:cNvSpPr>
          <p:nvPr>
            <p:ph idx="1"/>
          </p:nvPr>
        </p:nvSpPr>
        <p:spPr/>
        <p:txBody>
          <a:bodyPr>
            <a:normAutofit fontScale="92500" lnSpcReduction="10000"/>
          </a:bodyPr>
          <a:lstStyle/>
          <a:p>
            <a:endParaRPr lang="en-US" sz="1900" dirty="0"/>
          </a:p>
          <a:p>
            <a:r>
              <a:rPr lang="en-US" sz="1900" dirty="0"/>
              <a:t>Direct effects of the disease process</a:t>
            </a:r>
          </a:p>
          <a:p>
            <a:endParaRPr lang="en-US" sz="1900" dirty="0"/>
          </a:p>
          <a:p>
            <a:r>
              <a:rPr lang="en-US" sz="1900" dirty="0"/>
              <a:t>Side effects of medications/treatments</a:t>
            </a:r>
          </a:p>
          <a:p>
            <a:endParaRPr lang="en-US" sz="1900" dirty="0"/>
          </a:p>
          <a:p>
            <a:r>
              <a:rPr lang="en-US" sz="1900" dirty="0"/>
              <a:t>Psychosocial stressor</a:t>
            </a:r>
          </a:p>
          <a:p>
            <a:endParaRPr lang="en-US" sz="1900" dirty="0"/>
          </a:p>
          <a:p>
            <a:r>
              <a:rPr lang="en-US" sz="1900" dirty="0"/>
              <a:t>Modifying factor in selection of appropriate therapies</a:t>
            </a:r>
          </a:p>
          <a:p>
            <a:endParaRPr lang="en-US" sz="1900" dirty="0"/>
          </a:p>
          <a:p>
            <a:r>
              <a:rPr lang="en-US" sz="1900" dirty="0"/>
              <a:t>Barrier to access to care</a:t>
            </a:r>
          </a:p>
          <a:p>
            <a:endParaRPr lang="en-US" dirty="0"/>
          </a:p>
        </p:txBody>
      </p:sp>
    </p:spTree>
    <p:extLst>
      <p:ext uri="{BB962C8B-B14F-4D97-AF65-F5344CB8AC3E}">
        <p14:creationId xmlns:p14="http://schemas.microsoft.com/office/powerpoint/2010/main" val="92563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Skills of the C-L Psychiatrist</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887" t="12750" r="2955" b="6351"/>
          <a:stretch/>
        </p:blipFill>
        <p:spPr>
          <a:xfrm>
            <a:off x="1311972" y="1269999"/>
            <a:ext cx="8100252" cy="5189013"/>
          </a:xfrm>
        </p:spPr>
      </p:pic>
      <p:sp>
        <p:nvSpPr>
          <p:cNvPr id="5" name="TextBox 4"/>
          <p:cNvSpPr txBox="1"/>
          <p:nvPr/>
        </p:nvSpPr>
        <p:spPr>
          <a:xfrm>
            <a:off x="1311972" y="6459012"/>
            <a:ext cx="2560320" cy="307777"/>
          </a:xfrm>
          <a:prstGeom prst="rect">
            <a:avLst/>
          </a:prstGeom>
          <a:noFill/>
        </p:spPr>
        <p:txBody>
          <a:bodyPr wrap="square" rtlCol="0">
            <a:spAutoFit/>
          </a:bodyPr>
          <a:lstStyle/>
          <a:p>
            <a:r>
              <a:rPr lang="en-US" sz="1400" i="1" dirty="0" err="1"/>
              <a:t>Lokko</a:t>
            </a:r>
            <a:r>
              <a:rPr lang="en-US" sz="1400" i="1" dirty="0"/>
              <a:t> 2015</a:t>
            </a:r>
          </a:p>
        </p:txBody>
      </p:sp>
    </p:spTree>
    <p:extLst>
      <p:ext uri="{BB962C8B-B14F-4D97-AF65-F5344CB8AC3E}">
        <p14:creationId xmlns:p14="http://schemas.microsoft.com/office/powerpoint/2010/main" val="519095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tasks of the C-L psychiatrist</a:t>
            </a:r>
          </a:p>
        </p:txBody>
      </p:sp>
      <p:sp>
        <p:nvSpPr>
          <p:cNvPr id="3" name="Content Placeholder 2"/>
          <p:cNvSpPr>
            <a:spLocks noGrp="1"/>
          </p:cNvSpPr>
          <p:nvPr>
            <p:ph idx="1"/>
          </p:nvPr>
        </p:nvSpPr>
        <p:spPr/>
        <p:txBody>
          <a:bodyPr>
            <a:normAutofit/>
          </a:bodyPr>
          <a:lstStyle/>
          <a:p>
            <a:r>
              <a:rPr lang="en-US" dirty="0"/>
              <a:t>1.) Clarify the question</a:t>
            </a:r>
          </a:p>
          <a:p>
            <a:endParaRPr lang="en-US" dirty="0"/>
          </a:p>
          <a:p>
            <a:r>
              <a:rPr lang="en-US" dirty="0"/>
              <a:t>2.) Complete a psychiatric assessment</a:t>
            </a:r>
          </a:p>
          <a:p>
            <a:endParaRPr lang="en-US" dirty="0"/>
          </a:p>
          <a:p>
            <a:r>
              <a:rPr lang="en-US" dirty="0"/>
              <a:t>3.) Discuss recommendations with the team</a:t>
            </a:r>
          </a:p>
        </p:txBody>
      </p:sp>
    </p:spTree>
    <p:extLst>
      <p:ext uri="{BB962C8B-B14F-4D97-AF65-F5344CB8AC3E}">
        <p14:creationId xmlns:p14="http://schemas.microsoft.com/office/powerpoint/2010/main" val="749301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Clarify the question</a:t>
            </a:r>
          </a:p>
        </p:txBody>
      </p:sp>
      <p:sp>
        <p:nvSpPr>
          <p:cNvPr id="3" name="Content Placeholder 2"/>
          <p:cNvSpPr>
            <a:spLocks noGrp="1"/>
          </p:cNvSpPr>
          <p:nvPr>
            <p:ph idx="1"/>
          </p:nvPr>
        </p:nvSpPr>
        <p:spPr>
          <a:xfrm>
            <a:off x="677334" y="2160589"/>
            <a:ext cx="5477806" cy="3880773"/>
          </a:xfrm>
        </p:spPr>
        <p:txBody>
          <a:bodyPr>
            <a:normAutofit/>
          </a:bodyPr>
          <a:lstStyle/>
          <a:p>
            <a:r>
              <a:rPr lang="en-US" dirty="0"/>
              <a:t>Always discuss with consultee</a:t>
            </a:r>
          </a:p>
          <a:p>
            <a:endParaRPr lang="en-US" dirty="0"/>
          </a:p>
          <a:p>
            <a:pPr lvl="1"/>
            <a:r>
              <a:rPr lang="en-US" sz="1800" dirty="0"/>
              <a:t>What is the question they are asking, and what is the question they are not asking?</a:t>
            </a:r>
          </a:p>
          <a:p>
            <a:pPr lvl="1"/>
            <a:endParaRPr lang="en-US" sz="1800" dirty="0"/>
          </a:p>
          <a:p>
            <a:pPr lvl="1"/>
            <a:r>
              <a:rPr lang="en-US" sz="1800" dirty="0"/>
              <a:t>Help consultee reformulate question</a:t>
            </a:r>
          </a:p>
          <a:p>
            <a:pPr lvl="1"/>
            <a:endParaRPr lang="en-US" sz="1800" dirty="0"/>
          </a:p>
          <a:p>
            <a:r>
              <a:rPr lang="en-US" dirty="0"/>
              <a:t>There is almost always some way we can help</a:t>
            </a:r>
          </a:p>
        </p:txBody>
      </p:sp>
      <p:pic>
        <p:nvPicPr>
          <p:cNvPr id="5124" name="Picture 4" descr="Image result for question mark"/>
          <p:cNvPicPr>
            <a:picLocks noChangeAspect="1" noChangeArrowheads="1"/>
          </p:cNvPicPr>
          <p:nvPr/>
        </p:nvPicPr>
        <p:blipFill rotWithShape="1">
          <a:blip r:embed="rId3">
            <a:extLst>
              <a:ext uri="{28A0092B-C50C-407E-A947-70E740481C1C}">
                <a14:useLocalDpi xmlns:a14="http://schemas.microsoft.com/office/drawing/2010/main" val="0"/>
              </a:ext>
            </a:extLst>
          </a:blip>
          <a:srcRect b="7481"/>
          <a:stretch/>
        </p:blipFill>
        <p:spPr bwMode="auto">
          <a:xfrm>
            <a:off x="6025835" y="1392072"/>
            <a:ext cx="3525706" cy="3712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312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4CA8-159D-4CC9-888A-ADA176B88103}"/>
              </a:ext>
            </a:extLst>
          </p:cNvPr>
          <p:cNvSpPr>
            <a:spLocks noGrp="1"/>
          </p:cNvSpPr>
          <p:nvPr>
            <p:ph type="title"/>
          </p:nvPr>
        </p:nvSpPr>
        <p:spPr/>
        <p:txBody>
          <a:bodyPr>
            <a:normAutofit fontScale="90000"/>
          </a:bodyPr>
          <a:lstStyle/>
          <a:p>
            <a:r>
              <a:rPr lang="en-US" dirty="0"/>
              <a:t>2.) Complete a psychiatric assessment</a:t>
            </a:r>
            <a:br>
              <a:rPr lang="en-US" dirty="0"/>
            </a:br>
            <a:br>
              <a:rPr lang="en-US" dirty="0"/>
            </a:br>
            <a:endParaRPr lang="en-US" dirty="0"/>
          </a:p>
        </p:txBody>
      </p:sp>
      <p:sp>
        <p:nvSpPr>
          <p:cNvPr id="3" name="Content Placeholder 2">
            <a:extLst>
              <a:ext uri="{FF2B5EF4-FFF2-40B4-BE49-F238E27FC236}">
                <a16:creationId xmlns:a16="http://schemas.microsoft.com/office/drawing/2014/main" id="{57B81AA1-B06C-45A2-82FA-42C5D499494A}"/>
              </a:ext>
            </a:extLst>
          </p:cNvPr>
          <p:cNvSpPr>
            <a:spLocks noGrp="1"/>
          </p:cNvSpPr>
          <p:nvPr>
            <p:ph idx="1"/>
          </p:nvPr>
        </p:nvSpPr>
        <p:spPr/>
        <p:txBody>
          <a:bodyPr>
            <a:normAutofit/>
          </a:bodyPr>
          <a:lstStyle/>
          <a:p>
            <a:r>
              <a:rPr lang="en-US" dirty="0"/>
              <a:t>Chart review</a:t>
            </a:r>
          </a:p>
          <a:p>
            <a:endParaRPr lang="en-US" dirty="0"/>
          </a:p>
          <a:p>
            <a:r>
              <a:rPr lang="en-US" dirty="0"/>
              <a:t>See the patient</a:t>
            </a:r>
          </a:p>
          <a:p>
            <a:pPr lvl="1"/>
            <a:r>
              <a:rPr lang="en-US" sz="1800" dirty="0"/>
              <a:t>Interview</a:t>
            </a:r>
          </a:p>
          <a:p>
            <a:pPr lvl="1"/>
            <a:r>
              <a:rPr lang="en-US" sz="1800" dirty="0"/>
              <a:t>Exam</a:t>
            </a:r>
          </a:p>
          <a:p>
            <a:endParaRPr lang="en-US" dirty="0"/>
          </a:p>
          <a:p>
            <a:r>
              <a:rPr lang="en-US" dirty="0"/>
              <a:t>Close the loop</a:t>
            </a:r>
          </a:p>
        </p:txBody>
      </p:sp>
    </p:spTree>
    <p:extLst>
      <p:ext uri="{BB962C8B-B14F-4D97-AF65-F5344CB8AC3E}">
        <p14:creationId xmlns:p14="http://schemas.microsoft.com/office/powerpoint/2010/main" val="875513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Consultation-Liaison (C-L) Psychiatry</a:t>
            </a:r>
          </a:p>
        </p:txBody>
      </p:sp>
      <p:pic>
        <p:nvPicPr>
          <p:cNvPr id="2050" name="Picture 2" descr="Image result for psychia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760" y="1930400"/>
            <a:ext cx="3429000" cy="29337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p:cNvGraphicFramePr/>
          <p:nvPr>
            <p:extLst>
              <p:ext uri="{D42A27DB-BD31-4B8C-83A1-F6EECF244321}">
                <p14:modId xmlns:p14="http://schemas.microsoft.com/office/powerpoint/2010/main" val="2944641406"/>
              </p:ext>
            </p:extLst>
          </p:nvPr>
        </p:nvGraphicFramePr>
        <p:xfrm>
          <a:off x="1151482" y="1630591"/>
          <a:ext cx="7486555" cy="42241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AutoShape 4" descr="Image result for medical hospital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Image result for medical hospital clip 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5572" y="2739655"/>
            <a:ext cx="2025414" cy="1820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276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Chart review</a:t>
            </a:r>
            <a:br>
              <a:rPr lang="en-US" dirty="0"/>
            </a:br>
            <a:endParaRPr lang="en-US" dirty="0"/>
          </a:p>
        </p:txBody>
      </p:sp>
      <p:sp>
        <p:nvSpPr>
          <p:cNvPr id="3" name="Content Placeholder 2"/>
          <p:cNvSpPr>
            <a:spLocks noGrp="1"/>
          </p:cNvSpPr>
          <p:nvPr>
            <p:ph idx="1"/>
          </p:nvPr>
        </p:nvSpPr>
        <p:spPr/>
        <p:txBody>
          <a:bodyPr>
            <a:normAutofit/>
          </a:bodyPr>
          <a:lstStyle/>
          <a:p>
            <a:r>
              <a:rPr lang="en-US" dirty="0"/>
              <a:t>Pay particular attention to:</a:t>
            </a:r>
          </a:p>
          <a:p>
            <a:endParaRPr lang="en-US" dirty="0"/>
          </a:p>
          <a:p>
            <a:pPr lvl="1"/>
            <a:r>
              <a:rPr lang="en-US" sz="1800" dirty="0"/>
              <a:t>Psychiatric history (any outpatient providers?)</a:t>
            </a:r>
          </a:p>
          <a:p>
            <a:pPr lvl="1"/>
            <a:endParaRPr lang="en-US" sz="1800" dirty="0"/>
          </a:p>
          <a:p>
            <a:pPr lvl="1"/>
            <a:r>
              <a:rPr lang="en-US" sz="1800" dirty="0"/>
              <a:t>Medical comorbidities (past and present)</a:t>
            </a:r>
          </a:p>
          <a:p>
            <a:pPr lvl="1"/>
            <a:endParaRPr lang="en-US" sz="1800" dirty="0"/>
          </a:p>
          <a:p>
            <a:pPr lvl="1"/>
            <a:r>
              <a:rPr lang="en-US" sz="1800" dirty="0"/>
              <a:t>Medications (psychiatric and non-psychiatric, noting recent changes)</a:t>
            </a:r>
          </a:p>
        </p:txBody>
      </p:sp>
    </p:spTree>
    <p:extLst>
      <p:ext uri="{BB962C8B-B14F-4D97-AF65-F5344CB8AC3E}">
        <p14:creationId xmlns:p14="http://schemas.microsoft.com/office/powerpoint/2010/main" val="4133468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 the patient</a:t>
            </a:r>
          </a:p>
        </p:txBody>
      </p:sp>
      <p:sp>
        <p:nvSpPr>
          <p:cNvPr id="3" name="Content Placeholder 2"/>
          <p:cNvSpPr>
            <a:spLocks noGrp="1"/>
          </p:cNvSpPr>
          <p:nvPr>
            <p:ph idx="1"/>
          </p:nvPr>
        </p:nvSpPr>
        <p:spPr>
          <a:xfrm>
            <a:off x="677334" y="2160589"/>
            <a:ext cx="5464159" cy="3880773"/>
          </a:xfrm>
        </p:spPr>
        <p:txBody>
          <a:bodyPr>
            <a:normAutofit/>
          </a:bodyPr>
          <a:lstStyle/>
          <a:p>
            <a:r>
              <a:rPr lang="en-US" dirty="0"/>
              <a:t>Introduce team and role</a:t>
            </a:r>
          </a:p>
          <a:p>
            <a:pPr lvl="1"/>
            <a:r>
              <a:rPr lang="en-US" sz="1800" dirty="0"/>
              <a:t>Sit down when possible</a:t>
            </a:r>
          </a:p>
          <a:p>
            <a:pPr lvl="1"/>
            <a:r>
              <a:rPr lang="en-US" sz="1800" dirty="0"/>
              <a:t>Ensure privacy as much as possible</a:t>
            </a:r>
          </a:p>
          <a:p>
            <a:pPr lvl="1"/>
            <a:r>
              <a:rPr lang="en-US" sz="1800" dirty="0"/>
              <a:t>Optimize environment</a:t>
            </a:r>
          </a:p>
          <a:p>
            <a:pPr lvl="1"/>
            <a:endParaRPr lang="en-US" sz="1800" dirty="0"/>
          </a:p>
          <a:p>
            <a:r>
              <a:rPr lang="en-US" dirty="0"/>
              <a:t>Address surprises (if any) that psychiatry was called</a:t>
            </a:r>
          </a:p>
          <a:p>
            <a:endParaRPr lang="en-US" dirty="0"/>
          </a:p>
        </p:txBody>
      </p:sp>
      <p:pic>
        <p:nvPicPr>
          <p:cNvPr id="4098" name="Picture 2" descr="Image result for ch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590" y="2271594"/>
            <a:ext cx="3108467" cy="310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612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 the patient</a:t>
            </a:r>
          </a:p>
        </p:txBody>
      </p:sp>
      <p:sp>
        <p:nvSpPr>
          <p:cNvPr id="3" name="Content Placeholder 2"/>
          <p:cNvSpPr>
            <a:spLocks noGrp="1"/>
          </p:cNvSpPr>
          <p:nvPr>
            <p:ph idx="1"/>
          </p:nvPr>
        </p:nvSpPr>
        <p:spPr/>
        <p:txBody>
          <a:bodyPr>
            <a:normAutofit/>
          </a:bodyPr>
          <a:lstStyle/>
          <a:p>
            <a:r>
              <a:rPr lang="en-US" dirty="0"/>
              <a:t>Special focus on:</a:t>
            </a:r>
          </a:p>
          <a:p>
            <a:pPr lvl="1"/>
            <a:r>
              <a:rPr lang="en-US" sz="1800" dirty="0"/>
              <a:t>What brings them to the medical setting (inpatient or outpatient) and how they feel about it</a:t>
            </a:r>
          </a:p>
          <a:p>
            <a:pPr lvl="1"/>
            <a:r>
              <a:rPr lang="en-US" sz="1800" dirty="0"/>
              <a:t>How physical symptoms or medical treatments relate to psychiatric symptoms or treatments, and vice-versa </a:t>
            </a:r>
          </a:p>
          <a:p>
            <a:pPr lvl="1"/>
            <a:r>
              <a:rPr lang="en-US" sz="1800" dirty="0"/>
              <a:t>How they are coping with current circumstances</a:t>
            </a:r>
          </a:p>
          <a:p>
            <a:pPr lvl="1"/>
            <a:r>
              <a:rPr lang="en-US" sz="1800" dirty="0"/>
              <a:t>How we can bolster supports</a:t>
            </a:r>
          </a:p>
          <a:p>
            <a:pPr lvl="1"/>
            <a:r>
              <a:rPr lang="en-US" sz="1800" dirty="0"/>
              <a:t>Collateral</a:t>
            </a:r>
            <a:endParaRPr lang="en-US" dirty="0"/>
          </a:p>
          <a:p>
            <a:pPr lvl="1"/>
            <a:endParaRPr lang="en-US" dirty="0"/>
          </a:p>
        </p:txBody>
      </p:sp>
    </p:spTree>
    <p:extLst>
      <p:ext uri="{BB962C8B-B14F-4D97-AF65-F5344CB8AC3E}">
        <p14:creationId xmlns:p14="http://schemas.microsoft.com/office/powerpoint/2010/main" val="472171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a:t>
            </a:r>
          </a:p>
        </p:txBody>
      </p:sp>
      <p:sp>
        <p:nvSpPr>
          <p:cNvPr id="3" name="Content Placeholder 2"/>
          <p:cNvSpPr>
            <a:spLocks noGrp="1"/>
          </p:cNvSpPr>
          <p:nvPr>
            <p:ph idx="1"/>
          </p:nvPr>
        </p:nvSpPr>
        <p:spPr/>
        <p:txBody>
          <a:bodyPr>
            <a:normAutofit/>
          </a:bodyPr>
          <a:lstStyle/>
          <a:p>
            <a:r>
              <a:rPr lang="en-US" dirty="0"/>
              <a:t>Mental status exam is critical</a:t>
            </a:r>
          </a:p>
          <a:p>
            <a:pPr lvl="1"/>
            <a:r>
              <a:rPr lang="en-US" sz="1800" dirty="0"/>
              <a:t>May attempt to observe patient when you are not in the room </a:t>
            </a:r>
          </a:p>
          <a:p>
            <a:endParaRPr lang="en-US" dirty="0"/>
          </a:p>
          <a:p>
            <a:r>
              <a:rPr lang="en-US" dirty="0"/>
              <a:t>Focused physical exam may be appropriate</a:t>
            </a:r>
          </a:p>
          <a:p>
            <a:pPr lvl="1"/>
            <a:r>
              <a:rPr lang="en-US" sz="1800" dirty="0"/>
              <a:t>i.e. testing for cerebellar dysfunction, or tests to delineate whether perceived weakness is psychogenic</a:t>
            </a:r>
          </a:p>
          <a:p>
            <a:endParaRPr lang="en-US" dirty="0"/>
          </a:p>
          <a:p>
            <a:r>
              <a:rPr lang="en-US" dirty="0"/>
              <a:t>Cognitive exam</a:t>
            </a:r>
          </a:p>
          <a:p>
            <a:pPr lvl="1"/>
            <a:r>
              <a:rPr lang="en-US" sz="1800" dirty="0"/>
              <a:t>Consider </a:t>
            </a:r>
            <a:r>
              <a:rPr lang="en-US" sz="1800" dirty="0" err="1"/>
              <a:t>MoCA</a:t>
            </a:r>
            <a:r>
              <a:rPr lang="en-US" sz="1800" dirty="0"/>
              <a:t> or abbreviated selection of tests to assess various brain areas</a:t>
            </a:r>
          </a:p>
        </p:txBody>
      </p:sp>
    </p:spTree>
    <p:extLst>
      <p:ext uri="{BB962C8B-B14F-4D97-AF65-F5344CB8AC3E}">
        <p14:creationId xmlns:p14="http://schemas.microsoft.com/office/powerpoint/2010/main" val="1522891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 the loop: communication with team</a:t>
            </a:r>
          </a:p>
        </p:txBody>
      </p:sp>
      <p:sp>
        <p:nvSpPr>
          <p:cNvPr id="3" name="Content Placeholder 2"/>
          <p:cNvSpPr>
            <a:spLocks noGrp="1"/>
          </p:cNvSpPr>
          <p:nvPr>
            <p:ph idx="1"/>
          </p:nvPr>
        </p:nvSpPr>
        <p:spPr/>
        <p:txBody>
          <a:bodyPr>
            <a:normAutofit lnSpcReduction="10000"/>
          </a:bodyPr>
          <a:lstStyle/>
          <a:p>
            <a:r>
              <a:rPr lang="en-US" dirty="0"/>
              <a:t>If the provider or team is present, speak with them in person</a:t>
            </a:r>
          </a:p>
          <a:p>
            <a:pPr lvl="1"/>
            <a:r>
              <a:rPr lang="en-US" sz="1800" dirty="0"/>
              <a:t>Otherwise, page/call to discuss</a:t>
            </a:r>
          </a:p>
          <a:p>
            <a:endParaRPr lang="en-US" dirty="0"/>
          </a:p>
          <a:p>
            <a:r>
              <a:rPr lang="en-US" dirty="0"/>
              <a:t>Explain your impressions, see if there are other questions, express plans for how you will follow. Focus on:</a:t>
            </a:r>
          </a:p>
          <a:p>
            <a:pPr lvl="1"/>
            <a:r>
              <a:rPr lang="en-US" sz="1800" dirty="0"/>
              <a:t>Answering any specific questions asked</a:t>
            </a:r>
          </a:p>
          <a:p>
            <a:pPr lvl="1"/>
            <a:r>
              <a:rPr lang="en-US" sz="1800" dirty="0"/>
              <a:t>Removing impediments to medical care</a:t>
            </a:r>
          </a:p>
          <a:p>
            <a:pPr lvl="1"/>
            <a:r>
              <a:rPr lang="en-US" sz="1800" dirty="0"/>
              <a:t>Bringing new perspectives to clinical dilemma, as needed</a:t>
            </a:r>
          </a:p>
          <a:p>
            <a:pPr lvl="1"/>
            <a:r>
              <a:rPr lang="en-US" sz="1800" dirty="0"/>
              <a:t>Facilitating mutual understanding between patient, doctor, treatment team</a:t>
            </a:r>
          </a:p>
          <a:p>
            <a:pPr lvl="1"/>
            <a:r>
              <a:rPr lang="en-US" sz="1800" dirty="0"/>
              <a:t>Educating team about psychiatric needs of the patient</a:t>
            </a:r>
          </a:p>
          <a:p>
            <a:endParaRPr lang="en-US" dirty="0"/>
          </a:p>
        </p:txBody>
      </p:sp>
    </p:spTree>
    <p:extLst>
      <p:ext uri="{BB962C8B-B14F-4D97-AF65-F5344CB8AC3E}">
        <p14:creationId xmlns:p14="http://schemas.microsoft.com/office/powerpoint/2010/main" val="1439912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6767-27DA-491F-A84D-9B2ABED266C2}"/>
              </a:ext>
            </a:extLst>
          </p:cNvPr>
          <p:cNvSpPr>
            <a:spLocks noGrp="1"/>
          </p:cNvSpPr>
          <p:nvPr>
            <p:ph type="title"/>
          </p:nvPr>
        </p:nvSpPr>
        <p:spPr/>
        <p:txBody>
          <a:bodyPr/>
          <a:lstStyle/>
          <a:p>
            <a:r>
              <a:rPr lang="en-US" dirty="0"/>
              <a:t>3.) Consultation note</a:t>
            </a:r>
          </a:p>
        </p:txBody>
      </p:sp>
      <p:sp>
        <p:nvSpPr>
          <p:cNvPr id="3" name="Content Placeholder 2">
            <a:extLst>
              <a:ext uri="{FF2B5EF4-FFF2-40B4-BE49-F238E27FC236}">
                <a16:creationId xmlns:a16="http://schemas.microsoft.com/office/drawing/2014/main" id="{13B45359-07FF-4D5C-9A35-B84BBD818E8C}"/>
              </a:ext>
            </a:extLst>
          </p:cNvPr>
          <p:cNvSpPr>
            <a:spLocks noGrp="1"/>
          </p:cNvSpPr>
          <p:nvPr>
            <p:ph idx="1"/>
          </p:nvPr>
        </p:nvSpPr>
        <p:spPr/>
        <p:txBody>
          <a:bodyPr/>
          <a:lstStyle/>
          <a:p>
            <a:r>
              <a:rPr lang="en-US" dirty="0"/>
              <a:t>General principles</a:t>
            </a:r>
          </a:p>
          <a:p>
            <a:endParaRPr lang="en-US" dirty="0"/>
          </a:p>
          <a:p>
            <a:r>
              <a:rPr lang="en-US" dirty="0"/>
              <a:t>History</a:t>
            </a:r>
          </a:p>
          <a:p>
            <a:endParaRPr lang="en-US" dirty="0"/>
          </a:p>
          <a:p>
            <a:r>
              <a:rPr lang="en-US" dirty="0"/>
              <a:t>Formulation</a:t>
            </a:r>
          </a:p>
          <a:p>
            <a:endParaRPr lang="en-US" dirty="0"/>
          </a:p>
          <a:p>
            <a:r>
              <a:rPr lang="en-US" dirty="0"/>
              <a:t>Recommendations</a:t>
            </a:r>
          </a:p>
        </p:txBody>
      </p:sp>
    </p:spTree>
    <p:extLst>
      <p:ext uri="{BB962C8B-B14F-4D97-AF65-F5344CB8AC3E}">
        <p14:creationId xmlns:p14="http://schemas.microsoft.com/office/powerpoint/2010/main" val="4244292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principles</a:t>
            </a:r>
          </a:p>
        </p:txBody>
      </p:sp>
      <p:sp>
        <p:nvSpPr>
          <p:cNvPr id="3" name="Content Placeholder 2"/>
          <p:cNvSpPr>
            <a:spLocks noGrp="1"/>
          </p:cNvSpPr>
          <p:nvPr>
            <p:ph idx="1"/>
          </p:nvPr>
        </p:nvSpPr>
        <p:spPr>
          <a:xfrm>
            <a:off x="677334" y="2160589"/>
            <a:ext cx="8596668" cy="4322098"/>
          </a:xfrm>
        </p:spPr>
        <p:txBody>
          <a:bodyPr>
            <a:normAutofit fontScale="55000" lnSpcReduction="20000"/>
          </a:bodyPr>
          <a:lstStyle/>
          <a:p>
            <a:r>
              <a:rPr lang="en-US" sz="2600" dirty="0">
                <a:ea typeface="Calibri" charset="0"/>
                <a:cs typeface="Calibri" charset="0"/>
              </a:rPr>
              <a:t>Remember that the note is to be read and used by other members of the medical team</a:t>
            </a:r>
          </a:p>
          <a:p>
            <a:endParaRPr lang="en-US" sz="2600" dirty="0">
              <a:ea typeface="Calibri" charset="0"/>
              <a:cs typeface="Calibri" charset="0"/>
            </a:endParaRPr>
          </a:p>
          <a:p>
            <a:pPr lvl="1"/>
            <a:r>
              <a:rPr lang="en-US" sz="2600" dirty="0">
                <a:ea typeface="Calibri" charset="0"/>
                <a:cs typeface="Calibri" charset="0"/>
              </a:rPr>
              <a:t>Consider what they will want to read</a:t>
            </a:r>
          </a:p>
          <a:p>
            <a:pPr lvl="2"/>
            <a:r>
              <a:rPr lang="en-US" sz="2600" dirty="0">
                <a:ea typeface="Calibri" charset="0"/>
                <a:cs typeface="Calibri" charset="0"/>
              </a:rPr>
              <a:t>Be concise and avoid jargon</a:t>
            </a:r>
          </a:p>
          <a:p>
            <a:pPr lvl="2"/>
            <a:r>
              <a:rPr lang="en-US" sz="2600" dirty="0">
                <a:ea typeface="Calibri" charset="0"/>
                <a:cs typeface="Calibri" charset="0"/>
              </a:rPr>
              <a:t>Length of note inversely correlates with likelihood of being read</a:t>
            </a:r>
          </a:p>
          <a:p>
            <a:pPr lvl="2"/>
            <a:r>
              <a:rPr lang="en-US" sz="2600" dirty="0">
                <a:ea typeface="Calibri" charset="0"/>
                <a:cs typeface="Calibri" charset="0"/>
              </a:rPr>
              <a:t>Remove extraneous information (being careful of auto-populated templates in the electronic medical record)</a:t>
            </a:r>
          </a:p>
          <a:p>
            <a:pPr lvl="2"/>
            <a:endParaRPr lang="en-US" sz="2600" dirty="0">
              <a:ea typeface="Calibri" charset="0"/>
              <a:cs typeface="Calibri" charset="0"/>
            </a:endParaRPr>
          </a:p>
          <a:p>
            <a:pPr lvl="1"/>
            <a:r>
              <a:rPr lang="en-US" sz="2600" dirty="0">
                <a:ea typeface="Calibri" charset="0"/>
                <a:cs typeface="Calibri" charset="0"/>
              </a:rPr>
              <a:t>Consider confidentiality. Anyone caring for the patient can read your note, and in many systems it is very easy for patients to also read their notes. </a:t>
            </a:r>
          </a:p>
          <a:p>
            <a:pPr lvl="2"/>
            <a:r>
              <a:rPr lang="en-US" sz="2600" dirty="0">
                <a:ea typeface="Calibri" charset="0"/>
                <a:cs typeface="Calibri" charset="0"/>
              </a:rPr>
              <a:t>Include details necessary to care but do not go into excessive detail about interpersonal situations or trauma</a:t>
            </a:r>
          </a:p>
          <a:p>
            <a:pPr lvl="2"/>
            <a:r>
              <a:rPr lang="en-US" sz="2600" dirty="0">
                <a:ea typeface="Calibri" charset="0"/>
                <a:cs typeface="Calibri" charset="0"/>
              </a:rPr>
              <a:t>This is not a process note</a:t>
            </a:r>
          </a:p>
          <a:p>
            <a:pPr lvl="2"/>
            <a:endParaRPr lang="en-US" sz="2600" dirty="0">
              <a:ea typeface="Calibri" charset="0"/>
              <a:cs typeface="Calibri" charset="0"/>
            </a:endParaRPr>
          </a:p>
          <a:p>
            <a:pPr lvl="1"/>
            <a:r>
              <a:rPr lang="en-US" sz="2600" dirty="0">
                <a:ea typeface="Calibri" charset="0"/>
                <a:cs typeface="Calibri" charset="0"/>
              </a:rPr>
              <a:t>Avoid passive aggression (“chart wars”)</a:t>
            </a:r>
          </a:p>
          <a:p>
            <a:endParaRPr lang="en-US" dirty="0"/>
          </a:p>
        </p:txBody>
      </p:sp>
    </p:spTree>
    <p:extLst>
      <p:ext uri="{BB962C8B-B14F-4D97-AF65-F5344CB8AC3E}">
        <p14:creationId xmlns:p14="http://schemas.microsoft.com/office/powerpoint/2010/main" val="377168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lstStyle/>
          <a:p>
            <a:pPr marL="342900" lvl="1" indent="-342900"/>
            <a:r>
              <a:rPr lang="en-US" sz="1800" dirty="0">
                <a:ea typeface="Calibri" charset="0"/>
                <a:cs typeface="Calibri" charset="0"/>
              </a:rPr>
              <a:t>Articulate in your one-liner why the patient is at his medical appointment or in the hospital, and why psychiatry is involved</a:t>
            </a:r>
          </a:p>
          <a:p>
            <a:pPr marL="342900" lvl="1" indent="-342900"/>
            <a:endParaRPr lang="en-US" sz="1800" dirty="0">
              <a:ea typeface="Calibri" charset="0"/>
              <a:cs typeface="Calibri" charset="0"/>
            </a:endParaRPr>
          </a:p>
          <a:p>
            <a:pPr marL="342900" lvl="1" indent="-342900"/>
            <a:r>
              <a:rPr lang="en-US" sz="1800" dirty="0">
                <a:ea typeface="Calibri" charset="0"/>
                <a:cs typeface="Calibri" charset="0"/>
              </a:rPr>
              <a:t>Provide all relevant information related to the consultation question asked, including recent psychiatric and medical issues</a:t>
            </a:r>
          </a:p>
          <a:p>
            <a:pPr marL="742950" lvl="2" indent="-342900"/>
            <a:r>
              <a:rPr lang="en-US" sz="1600" dirty="0">
                <a:ea typeface="Calibri" charset="0"/>
                <a:cs typeface="Calibri" charset="0"/>
              </a:rPr>
              <a:t>It may be helpful to articulate a time course relationship between medical and psychiatric symptoms, for example describing a PNES patient’s anxiety symptoms as they relate to his seizure symptoms and seizure frequency</a:t>
            </a:r>
          </a:p>
          <a:p>
            <a:pPr marL="342900" lvl="1" indent="-342900"/>
            <a:endParaRPr lang="en-US" sz="1800" dirty="0">
              <a:ea typeface="Calibri" charset="0"/>
              <a:cs typeface="Calibri" charset="0"/>
            </a:endParaRPr>
          </a:p>
          <a:p>
            <a:pPr marL="342900" lvl="1" indent="-342900"/>
            <a:r>
              <a:rPr lang="en-US" sz="1800" dirty="0">
                <a:ea typeface="Calibri" charset="0"/>
                <a:cs typeface="Calibri" charset="0"/>
              </a:rPr>
              <a:t>Include psychiatric and medical review of systems</a:t>
            </a:r>
          </a:p>
          <a:p>
            <a:endParaRPr lang="en-US" dirty="0"/>
          </a:p>
        </p:txBody>
      </p:sp>
    </p:spTree>
    <p:extLst>
      <p:ext uri="{BB962C8B-B14F-4D97-AF65-F5344CB8AC3E}">
        <p14:creationId xmlns:p14="http://schemas.microsoft.com/office/powerpoint/2010/main" val="918966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Formulation</a:t>
            </a:r>
          </a:p>
        </p:txBody>
      </p:sp>
      <p:sp>
        <p:nvSpPr>
          <p:cNvPr id="3" name="Content Placeholder 2"/>
          <p:cNvSpPr>
            <a:spLocks noGrp="1"/>
          </p:cNvSpPr>
          <p:nvPr>
            <p:ph idx="1"/>
          </p:nvPr>
        </p:nvSpPr>
        <p:spPr/>
        <p:txBody>
          <a:bodyPr>
            <a:normAutofit/>
          </a:bodyPr>
          <a:lstStyle/>
          <a:p>
            <a:r>
              <a:rPr lang="en-US" dirty="0"/>
              <a:t>Second to recommendations, this is section most frequently read by others</a:t>
            </a:r>
          </a:p>
          <a:p>
            <a:endParaRPr lang="en-US" dirty="0"/>
          </a:p>
          <a:p>
            <a:r>
              <a:rPr lang="en-US" dirty="0"/>
              <a:t>Key elements:</a:t>
            </a:r>
          </a:p>
          <a:p>
            <a:pPr lvl="1"/>
            <a:r>
              <a:rPr lang="en-US" sz="1800" dirty="0"/>
              <a:t>Summarize key findings from assessment</a:t>
            </a:r>
          </a:p>
          <a:p>
            <a:pPr lvl="1"/>
            <a:r>
              <a:rPr lang="en-US" sz="1800" dirty="0"/>
              <a:t>Explain what you think is going on (biopsychosocial)</a:t>
            </a:r>
          </a:p>
          <a:p>
            <a:pPr lvl="2"/>
            <a:r>
              <a:rPr lang="en-US" sz="1800" dirty="0"/>
              <a:t>Include stressors, functional status</a:t>
            </a:r>
          </a:p>
          <a:p>
            <a:pPr lvl="1"/>
            <a:r>
              <a:rPr lang="en-US" sz="1800" dirty="0"/>
              <a:t>Include medical and psychiatric differential for symptoms</a:t>
            </a:r>
          </a:p>
          <a:p>
            <a:pPr lvl="1"/>
            <a:r>
              <a:rPr lang="en-US" sz="1800" dirty="0"/>
              <a:t>Psychiatric safety assessment as indicated</a:t>
            </a:r>
          </a:p>
        </p:txBody>
      </p:sp>
    </p:spTree>
    <p:extLst>
      <p:ext uri="{BB962C8B-B14F-4D97-AF65-F5344CB8AC3E}">
        <p14:creationId xmlns:p14="http://schemas.microsoft.com/office/powerpoint/2010/main" val="1233634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Content Placeholder 2"/>
          <p:cNvSpPr>
            <a:spLocks noGrp="1"/>
          </p:cNvSpPr>
          <p:nvPr>
            <p:ph idx="1"/>
          </p:nvPr>
        </p:nvSpPr>
        <p:spPr/>
        <p:txBody>
          <a:bodyPr>
            <a:normAutofit/>
          </a:bodyPr>
          <a:lstStyle/>
          <a:p>
            <a:r>
              <a:rPr lang="en-US" dirty="0"/>
              <a:t>Include:</a:t>
            </a:r>
          </a:p>
          <a:p>
            <a:pPr lvl="1"/>
            <a:r>
              <a:rPr lang="en-US" sz="1800" dirty="0"/>
              <a:t>Any further work up we recommend (</a:t>
            </a:r>
            <a:r>
              <a:rPr lang="en-US" sz="1800" dirty="0" err="1"/>
              <a:t>tox</a:t>
            </a:r>
            <a:r>
              <a:rPr lang="en-US" sz="1800" dirty="0"/>
              <a:t> screen, UA, B12/folate)</a:t>
            </a:r>
          </a:p>
          <a:p>
            <a:pPr lvl="1"/>
            <a:r>
              <a:rPr lang="en-US" sz="1800" dirty="0"/>
              <a:t>Medication recommendations</a:t>
            </a:r>
          </a:p>
          <a:p>
            <a:pPr lvl="2"/>
            <a:r>
              <a:rPr lang="en-US" sz="1800" dirty="0"/>
              <a:t>Dose schedule, reason for PRN </a:t>
            </a:r>
          </a:p>
          <a:p>
            <a:pPr lvl="2"/>
            <a:r>
              <a:rPr lang="en-US" sz="1800" dirty="0"/>
              <a:t>Side effects to look out for; lab monitoring needed</a:t>
            </a:r>
          </a:p>
          <a:p>
            <a:pPr lvl="1"/>
            <a:r>
              <a:rPr lang="en-US" sz="1800" dirty="0"/>
              <a:t>Behavioral approaches that may help engage the patient</a:t>
            </a:r>
          </a:p>
          <a:p>
            <a:pPr lvl="1"/>
            <a:r>
              <a:rPr lang="en-US" sz="1800" dirty="0"/>
              <a:t>Legal issues (for example, involuntary holds)</a:t>
            </a:r>
          </a:p>
          <a:p>
            <a:pPr lvl="1"/>
            <a:r>
              <a:rPr lang="en-US" sz="1800" dirty="0"/>
              <a:t>Psychosocial needs (for example, recommendation of social work consult or housing resources)</a:t>
            </a:r>
          </a:p>
          <a:p>
            <a:pPr lvl="1"/>
            <a:r>
              <a:rPr lang="en-US" sz="1800" dirty="0"/>
              <a:t>Your plans to follow the patient</a:t>
            </a:r>
          </a:p>
        </p:txBody>
      </p:sp>
    </p:spTree>
    <p:extLst>
      <p:ext uri="{BB962C8B-B14F-4D97-AF65-F5344CB8AC3E}">
        <p14:creationId xmlns:p14="http://schemas.microsoft.com/office/powerpoint/2010/main" val="14320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7C0B4-A86A-4979-9991-B08B2AB4C860}"/>
              </a:ext>
            </a:extLst>
          </p:cNvPr>
          <p:cNvSpPr>
            <a:spLocks noGrp="1"/>
          </p:cNvSpPr>
          <p:nvPr>
            <p:ph type="title"/>
          </p:nvPr>
        </p:nvSpPr>
        <p:spPr/>
        <p:txBody>
          <a:bodyPr/>
          <a:lstStyle/>
          <a:p>
            <a:r>
              <a:rPr lang="en-US" dirty="0"/>
              <a:t>Consultation-Liaison (C-L) Psychiatry</a:t>
            </a:r>
          </a:p>
        </p:txBody>
      </p:sp>
      <p:sp>
        <p:nvSpPr>
          <p:cNvPr id="3" name="Content Placeholder 2">
            <a:extLst>
              <a:ext uri="{FF2B5EF4-FFF2-40B4-BE49-F238E27FC236}">
                <a16:creationId xmlns:a16="http://schemas.microsoft.com/office/drawing/2014/main" id="{2679ACD0-A3ED-452A-A34F-85EA4F353FC9}"/>
              </a:ext>
            </a:extLst>
          </p:cNvPr>
          <p:cNvSpPr>
            <a:spLocks noGrp="1"/>
          </p:cNvSpPr>
          <p:nvPr>
            <p:ph idx="1"/>
          </p:nvPr>
        </p:nvSpPr>
        <p:spPr/>
        <p:txBody>
          <a:bodyPr>
            <a:normAutofit lnSpcReduction="10000"/>
          </a:bodyPr>
          <a:lstStyle/>
          <a:p>
            <a:r>
              <a:rPr lang="en-US" dirty="0"/>
              <a:t>Unfortunately, many still view psychiatry as separate from the rest of medicine, and expect that psychiatrists do not need to know about other areas of medicine</a:t>
            </a:r>
          </a:p>
          <a:p>
            <a:endParaRPr lang="en-US" dirty="0"/>
          </a:p>
          <a:p>
            <a:r>
              <a:rPr lang="en-US" dirty="0"/>
              <a:t>On the contrary, broad medical knowledge is relevant for all psychiatrists</a:t>
            </a:r>
          </a:p>
          <a:p>
            <a:pPr lvl="1"/>
            <a:r>
              <a:rPr lang="en-US" dirty="0"/>
              <a:t>C-L psychiatrists require an even greater understanding of medical conditions and treatments</a:t>
            </a:r>
          </a:p>
          <a:p>
            <a:endParaRPr lang="en-US" dirty="0"/>
          </a:p>
          <a:p>
            <a:r>
              <a:rPr lang="en-US" dirty="0"/>
              <a:t>For trainees who are considering psychiatry but are concerned about being isolated from other medical colleagues or not using other medical knowledge, C-L provides an excellent setting at the interface of psychiatric and medical care</a:t>
            </a:r>
          </a:p>
        </p:txBody>
      </p:sp>
    </p:spTree>
    <p:extLst>
      <p:ext uri="{BB962C8B-B14F-4D97-AF65-F5344CB8AC3E}">
        <p14:creationId xmlns:p14="http://schemas.microsoft.com/office/powerpoint/2010/main" val="981950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92500" lnSpcReduction="20000"/>
          </a:bodyPr>
          <a:lstStyle/>
          <a:p>
            <a:r>
              <a:rPr lang="en-US" dirty="0"/>
              <a:t>C-L psychiatry is a specialty at the interface of medicine and psychiatry where psychiatrists practice in the medical setting</a:t>
            </a:r>
          </a:p>
          <a:p>
            <a:endParaRPr lang="en-US" dirty="0"/>
          </a:p>
          <a:p>
            <a:r>
              <a:rPr lang="en-US" dirty="0"/>
              <a:t>C-L psychiatry involves close work with medical teams and patients, and an obligation to both the consultee and the patient</a:t>
            </a:r>
          </a:p>
          <a:p>
            <a:endParaRPr lang="en-US" dirty="0"/>
          </a:p>
          <a:p>
            <a:r>
              <a:rPr lang="en-US" dirty="0"/>
              <a:t>Quality consultations yield liaison relationships; liaisons with primary teams yield more and better consults</a:t>
            </a:r>
          </a:p>
          <a:p>
            <a:endParaRPr lang="en-US" dirty="0"/>
          </a:p>
          <a:p>
            <a:r>
              <a:rPr lang="en-US" dirty="0"/>
              <a:t>Consultees may need help formulating and articulating the type of help they need</a:t>
            </a:r>
          </a:p>
          <a:p>
            <a:endParaRPr lang="en-US" dirty="0"/>
          </a:p>
          <a:p>
            <a:r>
              <a:rPr lang="en-US" dirty="0"/>
              <a:t>Consider your audience when writing a consult note</a:t>
            </a:r>
          </a:p>
        </p:txBody>
      </p:sp>
    </p:spTree>
    <p:extLst>
      <p:ext uri="{BB962C8B-B14F-4D97-AF65-F5344CB8AC3E}">
        <p14:creationId xmlns:p14="http://schemas.microsoft.com/office/powerpoint/2010/main" val="1781340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reading</a:t>
            </a:r>
          </a:p>
        </p:txBody>
      </p:sp>
      <p:pic>
        <p:nvPicPr>
          <p:cNvPr id="2050" name="Picture 2" descr="mage result for psychosoma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5" y="4929524"/>
            <a:ext cx="3894666" cy="9163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ge result for mgh hospital psychiat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1630" y="1599526"/>
            <a:ext cx="2247900" cy="31788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ge result for clinical neurology for psychiatris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6385" y="1612454"/>
            <a:ext cx="2455334" cy="31659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ademy of Consultation-Liaison Psychiatr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1700" y="4929524"/>
            <a:ext cx="4664705" cy="9194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APA textbook of psychosomatic medic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335" y="1633427"/>
            <a:ext cx="2202343" cy="314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475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lnSpcReduction="10000"/>
          </a:bodyPr>
          <a:lstStyle/>
          <a:p>
            <a:r>
              <a:rPr lang="en-US" dirty="0"/>
              <a:t>Garrick, T. R., &amp; </a:t>
            </a:r>
            <a:r>
              <a:rPr lang="en-US" dirty="0" err="1"/>
              <a:t>Stotland</a:t>
            </a:r>
            <a:r>
              <a:rPr lang="en-US" dirty="0"/>
              <a:t>, N. L. (1982). How to write a psychiatric consultation. </a:t>
            </a:r>
            <a:r>
              <a:rPr lang="en-US" i="1" dirty="0"/>
              <a:t>The American journal of psychiatry</a:t>
            </a:r>
            <a:r>
              <a:rPr lang="en-US" dirty="0"/>
              <a:t>. </a:t>
            </a:r>
          </a:p>
          <a:p>
            <a:r>
              <a:rPr lang="en-US" dirty="0" err="1"/>
              <a:t>Gitlin</a:t>
            </a:r>
            <a:r>
              <a:rPr lang="en-US" dirty="0"/>
              <a:t>, D. (2017, November 28). In the name of</a:t>
            </a:r>
            <a:r>
              <a:rPr lang="mr-IN" dirty="0"/>
              <a:t>…</a:t>
            </a:r>
            <a:r>
              <a:rPr lang="en-US" dirty="0"/>
              <a:t> Consultation-Liaison Psychiatry. </a:t>
            </a:r>
            <a:r>
              <a:rPr lang="mr-IN" dirty="0">
                <a:hlinkClick r:id="rId3"/>
              </a:rPr>
              <a:t>https://doi.org/10.1176/appi.pn.2017.12a14</a:t>
            </a:r>
            <a:r>
              <a:rPr lang="en-US" dirty="0"/>
              <a:t>.</a:t>
            </a:r>
          </a:p>
          <a:p>
            <a:r>
              <a:rPr lang="en-US" dirty="0" err="1"/>
              <a:t>Levenson</a:t>
            </a:r>
            <a:r>
              <a:rPr lang="en-US" dirty="0"/>
              <a:t>, J. L. (Ed.). (2018). </a:t>
            </a:r>
            <a:r>
              <a:rPr lang="en-US" i="1" dirty="0"/>
              <a:t>The American Psychiatric Association Publishing Textbook of Psychosomatic Medicine and Consultation-liaison Psychiatry</a:t>
            </a:r>
            <a:r>
              <a:rPr lang="en-US" dirty="0"/>
              <a:t>. American Psychiatric Pub.</a:t>
            </a:r>
          </a:p>
          <a:p>
            <a:r>
              <a:rPr lang="en-US" dirty="0" err="1"/>
              <a:t>Lipowski</a:t>
            </a:r>
            <a:r>
              <a:rPr lang="en-US" dirty="0"/>
              <a:t>, Z. J. (1967). Review of consultation psychiatry and psychosomatic medicine: II. Clinical aspects. </a:t>
            </a:r>
            <a:r>
              <a:rPr lang="en-US" i="1" dirty="0"/>
              <a:t>Psychosomatic Medicine</a:t>
            </a:r>
            <a:r>
              <a:rPr lang="en-US" dirty="0"/>
              <a:t>, </a:t>
            </a:r>
            <a:r>
              <a:rPr lang="en-US" i="1" dirty="0"/>
              <a:t>29</a:t>
            </a:r>
            <a:r>
              <a:rPr lang="en-US" dirty="0"/>
              <a:t>(3), 201-224.</a:t>
            </a:r>
          </a:p>
          <a:p>
            <a:r>
              <a:rPr lang="en-US" dirty="0" err="1"/>
              <a:t>Lokko</a:t>
            </a:r>
            <a:r>
              <a:rPr lang="en-US" dirty="0"/>
              <a:t>, H. N., &amp; Stern, T. A. (2015). Collaboration and Referral Between Internal Medicine and Psychiatry. </a:t>
            </a:r>
            <a:r>
              <a:rPr lang="en-US" i="1" dirty="0"/>
              <a:t>The primary care companion for CNS disorders</a:t>
            </a:r>
            <a:r>
              <a:rPr lang="en-US" dirty="0"/>
              <a:t>, </a:t>
            </a:r>
            <a:r>
              <a:rPr lang="en-US" i="1" dirty="0"/>
              <a:t>17</a:t>
            </a:r>
            <a:r>
              <a:rPr lang="en-US" dirty="0"/>
              <a:t>(1), 10.4088/PCC.14f01746. doi:10.4088/PCC.14f01746</a:t>
            </a:r>
          </a:p>
        </p:txBody>
      </p:sp>
    </p:spTree>
    <p:extLst>
      <p:ext uri="{BB962C8B-B14F-4D97-AF65-F5344CB8AC3E}">
        <p14:creationId xmlns:p14="http://schemas.microsoft.com/office/powerpoint/2010/main" val="621680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Consultation-Liaison (C-L) Psychiatry?</a:t>
            </a:r>
          </a:p>
        </p:txBody>
      </p:sp>
      <p:sp>
        <p:nvSpPr>
          <p:cNvPr id="3" name="Content Placeholder 2"/>
          <p:cNvSpPr>
            <a:spLocks noGrp="1"/>
          </p:cNvSpPr>
          <p:nvPr>
            <p:ph idx="1"/>
          </p:nvPr>
        </p:nvSpPr>
        <p:spPr/>
        <p:txBody>
          <a:bodyPr>
            <a:normAutofit/>
          </a:bodyPr>
          <a:lstStyle/>
          <a:p>
            <a:r>
              <a:rPr lang="en-US" sz="2000" dirty="0"/>
              <a:t>Subspecialty at the interface of medicine and psychiatry</a:t>
            </a:r>
          </a:p>
          <a:p>
            <a:r>
              <a:rPr lang="en-US" sz="2000" dirty="0"/>
              <a:t>Includes:</a:t>
            </a:r>
          </a:p>
          <a:p>
            <a:pPr lvl="1"/>
            <a:r>
              <a:rPr lang="en-US" sz="2000" dirty="0"/>
              <a:t>Inpatient and outpatient practices</a:t>
            </a:r>
          </a:p>
          <a:p>
            <a:pPr lvl="1"/>
            <a:r>
              <a:rPr lang="en-US" sz="2000" dirty="0"/>
              <a:t>Reactive and proactive consultations</a:t>
            </a:r>
          </a:p>
          <a:p>
            <a:pPr lvl="1"/>
            <a:r>
              <a:rPr lang="en-US" sz="2000" dirty="0"/>
              <a:t>Official and unofficial liaisons</a:t>
            </a:r>
          </a:p>
          <a:p>
            <a:r>
              <a:rPr lang="en-US" sz="2000" dirty="0"/>
              <a:t>Also known as:</a:t>
            </a:r>
          </a:p>
          <a:p>
            <a:pPr lvl="1"/>
            <a:r>
              <a:rPr lang="en-US" sz="2000" dirty="0"/>
              <a:t>Psychosomatic medicine</a:t>
            </a:r>
          </a:p>
          <a:p>
            <a:pPr lvl="1"/>
            <a:r>
              <a:rPr lang="en-US" sz="2000" dirty="0"/>
              <a:t>Medical psychiatry</a:t>
            </a:r>
          </a:p>
          <a:p>
            <a:pPr lvl="1"/>
            <a:endParaRPr lang="en-US" dirty="0"/>
          </a:p>
        </p:txBody>
      </p:sp>
      <p:pic>
        <p:nvPicPr>
          <p:cNvPr id="1028" name="Picture 4" descr="cademy of Consultation-Liaison Psychiatr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00" y="5854700"/>
            <a:ext cx="3286125"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537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599" y="5579533"/>
            <a:ext cx="4216399" cy="2099734"/>
          </a:xfrm>
        </p:spPr>
        <p:txBody>
          <a:bodyPr/>
          <a:lstStyle/>
          <a:p>
            <a:r>
              <a:rPr lang="en-US" dirty="0"/>
              <a:t>Consultant: a person who provides expert advice professionally</a:t>
            </a:r>
          </a:p>
        </p:txBody>
      </p:sp>
      <p:graphicFrame>
        <p:nvGraphicFramePr>
          <p:cNvPr id="4" name="Diagram 3"/>
          <p:cNvGraphicFramePr/>
          <p:nvPr>
            <p:extLst>
              <p:ext uri="{D42A27DB-BD31-4B8C-83A1-F6EECF244321}">
                <p14:modId xmlns:p14="http://schemas.microsoft.com/office/powerpoint/2010/main" val="1885808700"/>
              </p:ext>
            </p:extLst>
          </p:nvPr>
        </p:nvGraphicFramePr>
        <p:xfrm>
          <a:off x="828896" y="968992"/>
          <a:ext cx="7819410" cy="4251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8801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599" y="5579533"/>
            <a:ext cx="4216399" cy="2099734"/>
          </a:xfrm>
        </p:spPr>
        <p:txBody>
          <a:bodyPr/>
          <a:lstStyle/>
          <a:p>
            <a:r>
              <a:rPr lang="en-US" dirty="0"/>
              <a:t>Consultant: a person who provides expert advice professionally</a:t>
            </a:r>
          </a:p>
        </p:txBody>
      </p:sp>
      <p:graphicFrame>
        <p:nvGraphicFramePr>
          <p:cNvPr id="4" name="Diagram 3"/>
          <p:cNvGraphicFramePr/>
          <p:nvPr>
            <p:extLst>
              <p:ext uri="{D42A27DB-BD31-4B8C-83A1-F6EECF244321}">
                <p14:modId xmlns:p14="http://schemas.microsoft.com/office/powerpoint/2010/main" val="1237529325"/>
              </p:ext>
            </p:extLst>
          </p:nvPr>
        </p:nvGraphicFramePr>
        <p:xfrm>
          <a:off x="828896" y="968992"/>
          <a:ext cx="7819410" cy="4251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4738601" y="5460999"/>
            <a:ext cx="4216399" cy="20997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Communication or cooperation that facilitates a close working relationship between people or organizations</a:t>
            </a:r>
          </a:p>
        </p:txBody>
      </p:sp>
    </p:spTree>
    <p:extLst>
      <p:ext uri="{BB962C8B-B14F-4D97-AF65-F5344CB8AC3E}">
        <p14:creationId xmlns:p14="http://schemas.microsoft.com/office/powerpoint/2010/main" val="19258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55599" y="-67733"/>
          <a:ext cx="9127067" cy="576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rved Down Arrow 6"/>
          <p:cNvSpPr/>
          <p:nvPr/>
        </p:nvSpPr>
        <p:spPr>
          <a:xfrm>
            <a:off x="3606800" y="558800"/>
            <a:ext cx="2819400" cy="13589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5882218" y="556620"/>
            <a:ext cx="3600448" cy="646331"/>
          </a:xfrm>
          <a:prstGeom prst="rect">
            <a:avLst/>
          </a:prstGeom>
          <a:noFill/>
        </p:spPr>
        <p:txBody>
          <a:bodyPr wrap="square" rtlCol="0">
            <a:spAutoFit/>
          </a:bodyPr>
          <a:lstStyle/>
          <a:p>
            <a:pPr algn="ctr"/>
            <a:r>
              <a:rPr lang="en-US" dirty="0"/>
              <a:t>Quality consultations strengthen </a:t>
            </a:r>
            <a:r>
              <a:rPr lang="en-US"/>
              <a:t>liaison relationships</a:t>
            </a:r>
            <a:endParaRPr lang="en-US" dirty="0"/>
          </a:p>
        </p:txBody>
      </p:sp>
    </p:spTree>
    <p:extLst>
      <p:ext uri="{BB962C8B-B14F-4D97-AF65-F5344CB8AC3E}">
        <p14:creationId xmlns:p14="http://schemas.microsoft.com/office/powerpoint/2010/main" val="673123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55599" y="-67733"/>
          <a:ext cx="9127067" cy="576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rved Down Arrow 6"/>
          <p:cNvSpPr/>
          <p:nvPr/>
        </p:nvSpPr>
        <p:spPr>
          <a:xfrm>
            <a:off x="3606800" y="558800"/>
            <a:ext cx="2819400" cy="13589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rot="10800000">
            <a:off x="3509431" y="3577167"/>
            <a:ext cx="2819400" cy="13589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5882218" y="556620"/>
            <a:ext cx="3600448" cy="646331"/>
          </a:xfrm>
          <a:prstGeom prst="rect">
            <a:avLst/>
          </a:prstGeom>
          <a:noFill/>
        </p:spPr>
        <p:txBody>
          <a:bodyPr wrap="square" rtlCol="0">
            <a:spAutoFit/>
          </a:bodyPr>
          <a:lstStyle/>
          <a:p>
            <a:pPr algn="ctr"/>
            <a:r>
              <a:rPr lang="en-US" dirty="0"/>
              <a:t>Quality consultations strengthen </a:t>
            </a:r>
            <a:r>
              <a:rPr lang="en-US"/>
              <a:t>liaison relationships</a:t>
            </a:r>
            <a:endParaRPr lang="en-US" dirty="0"/>
          </a:p>
        </p:txBody>
      </p:sp>
      <p:sp>
        <p:nvSpPr>
          <p:cNvPr id="14" name="TextBox 13"/>
          <p:cNvSpPr txBox="1"/>
          <p:nvPr/>
        </p:nvSpPr>
        <p:spPr>
          <a:xfrm>
            <a:off x="6328831" y="3841003"/>
            <a:ext cx="3600448" cy="646331"/>
          </a:xfrm>
          <a:prstGeom prst="rect">
            <a:avLst/>
          </a:prstGeom>
          <a:noFill/>
        </p:spPr>
        <p:txBody>
          <a:bodyPr wrap="square" rtlCol="0">
            <a:spAutoFit/>
          </a:bodyPr>
          <a:lstStyle/>
          <a:p>
            <a:pPr algn="ctr"/>
            <a:r>
              <a:rPr lang="en-US" dirty="0"/>
              <a:t>Liaisons yield more effective consultations</a:t>
            </a:r>
          </a:p>
        </p:txBody>
      </p:sp>
    </p:spTree>
    <p:extLst>
      <p:ext uri="{BB962C8B-B14F-4D97-AF65-F5344CB8AC3E}">
        <p14:creationId xmlns:p14="http://schemas.microsoft.com/office/powerpoint/2010/main" val="4292671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55599" y="-67733"/>
          <a:ext cx="9127067" cy="576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rved Down Arrow 6"/>
          <p:cNvSpPr/>
          <p:nvPr/>
        </p:nvSpPr>
        <p:spPr>
          <a:xfrm>
            <a:off x="3606800" y="558800"/>
            <a:ext cx="2819400" cy="13589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rot="10800000">
            <a:off x="3509431" y="3577167"/>
            <a:ext cx="2819400" cy="13589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Right Arrow 8"/>
          <p:cNvSpPr/>
          <p:nvPr/>
        </p:nvSpPr>
        <p:spPr>
          <a:xfrm>
            <a:off x="2463800" y="4936068"/>
            <a:ext cx="787400" cy="10075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Left Arrow 10"/>
          <p:cNvSpPr/>
          <p:nvPr/>
        </p:nvSpPr>
        <p:spPr>
          <a:xfrm>
            <a:off x="6610348" y="4936068"/>
            <a:ext cx="863600" cy="10075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3009900" y="5949204"/>
            <a:ext cx="3600448" cy="646331"/>
          </a:xfrm>
          <a:prstGeom prst="rect">
            <a:avLst/>
          </a:prstGeom>
          <a:noFill/>
        </p:spPr>
        <p:txBody>
          <a:bodyPr wrap="square" rtlCol="0">
            <a:spAutoFit/>
          </a:bodyPr>
          <a:lstStyle/>
          <a:p>
            <a:pPr algn="ctr"/>
            <a:r>
              <a:rPr lang="en-US" dirty="0"/>
              <a:t>In both roles: serve both patient and team</a:t>
            </a:r>
          </a:p>
        </p:txBody>
      </p:sp>
      <p:sp>
        <p:nvSpPr>
          <p:cNvPr id="13" name="TextBox 12"/>
          <p:cNvSpPr txBox="1"/>
          <p:nvPr/>
        </p:nvSpPr>
        <p:spPr>
          <a:xfrm>
            <a:off x="5882218" y="556620"/>
            <a:ext cx="3600448" cy="646331"/>
          </a:xfrm>
          <a:prstGeom prst="rect">
            <a:avLst/>
          </a:prstGeom>
          <a:noFill/>
        </p:spPr>
        <p:txBody>
          <a:bodyPr wrap="square" rtlCol="0">
            <a:spAutoFit/>
          </a:bodyPr>
          <a:lstStyle/>
          <a:p>
            <a:pPr algn="ctr"/>
            <a:r>
              <a:rPr lang="en-US" dirty="0"/>
              <a:t>Quality consultations strengthen </a:t>
            </a:r>
            <a:r>
              <a:rPr lang="en-US"/>
              <a:t>liaison relationships</a:t>
            </a:r>
            <a:endParaRPr lang="en-US" dirty="0"/>
          </a:p>
        </p:txBody>
      </p:sp>
      <p:sp>
        <p:nvSpPr>
          <p:cNvPr id="14" name="TextBox 13"/>
          <p:cNvSpPr txBox="1"/>
          <p:nvPr/>
        </p:nvSpPr>
        <p:spPr>
          <a:xfrm>
            <a:off x="6328831" y="3841003"/>
            <a:ext cx="3600448" cy="646331"/>
          </a:xfrm>
          <a:prstGeom prst="rect">
            <a:avLst/>
          </a:prstGeom>
          <a:noFill/>
        </p:spPr>
        <p:txBody>
          <a:bodyPr wrap="square" rtlCol="0">
            <a:spAutoFit/>
          </a:bodyPr>
          <a:lstStyle/>
          <a:p>
            <a:pPr algn="ctr"/>
            <a:r>
              <a:rPr lang="en-US" dirty="0"/>
              <a:t>Liaisons yield more effective consultations</a:t>
            </a:r>
          </a:p>
        </p:txBody>
      </p:sp>
    </p:spTree>
    <p:extLst>
      <p:ext uri="{BB962C8B-B14F-4D97-AF65-F5344CB8AC3E}">
        <p14:creationId xmlns:p14="http://schemas.microsoft.com/office/powerpoint/2010/main" val="237089516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1B7F35BAB62E459D559428A31CA9C2" ma:contentTypeVersion="17" ma:contentTypeDescription="Create a new document." ma:contentTypeScope="" ma:versionID="493f2d6b807df0935bed6656de074bef">
  <xsd:schema xmlns:xsd="http://www.w3.org/2001/XMLSchema" xmlns:xs="http://www.w3.org/2001/XMLSchema" xmlns:p="http://schemas.microsoft.com/office/2006/metadata/properties" xmlns:ns1="http://schemas.microsoft.com/sharepoint/v3" xmlns:ns2="7f3cf475-0395-4332-a22f-87d7b85be7f2" xmlns:ns3="d5af13c4-72b1-41c9-8507-7e9ed24d93ac" targetNamespace="http://schemas.microsoft.com/office/2006/metadata/properties" ma:root="true" ma:fieldsID="a1dce2381ccd3c7c0a6efa79122b1529" ns1:_="" ns2:_="" ns3:_="">
    <xsd:import namespace="http://schemas.microsoft.com/sharepoint/v3"/>
    <xsd:import namespace="7f3cf475-0395-4332-a22f-87d7b85be7f2"/>
    <xsd:import namespace="d5af13c4-72b1-41c9-8507-7e9ed24d93a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3cf475-0395-4332-a22f-87d7b85be7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5af13c4-72b1-41c9-8507-7e9ed24d93a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6CCC113-5EC6-42B3-8686-35CCC007B313}"/>
</file>

<file path=customXml/itemProps2.xml><?xml version="1.0" encoding="utf-8"?>
<ds:datastoreItem xmlns:ds="http://schemas.openxmlformats.org/officeDocument/2006/customXml" ds:itemID="{E40F86B4-C226-43CC-A6B1-7B9AAD270A8C}"/>
</file>

<file path=customXml/itemProps3.xml><?xml version="1.0" encoding="utf-8"?>
<ds:datastoreItem xmlns:ds="http://schemas.openxmlformats.org/officeDocument/2006/customXml" ds:itemID="{013077C0-D5AD-457C-85FF-525F032E3908}"/>
</file>

<file path=docProps/app.xml><?xml version="1.0" encoding="utf-8"?>
<Properties xmlns="http://schemas.openxmlformats.org/officeDocument/2006/extended-properties" xmlns:vt="http://schemas.openxmlformats.org/officeDocument/2006/docPropsVTypes">
  <Template>Facet</Template>
  <TotalTime>3668</TotalTime>
  <Words>3989</Words>
  <Application>Microsoft Office PowerPoint</Application>
  <PresentationFormat>Widescreen</PresentationFormat>
  <Paragraphs>307</Paragraphs>
  <Slides>32</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Trebuchet MS</vt:lpstr>
      <vt:lpstr>Wingdings 3</vt:lpstr>
      <vt:lpstr>Facet</vt:lpstr>
      <vt:lpstr>Introduction to Consultation-Liaison Psychiatry</vt:lpstr>
      <vt:lpstr>Consultation-Liaison (C-L) Psychiatry</vt:lpstr>
      <vt:lpstr>Consultation-Liaison (C-L) Psychiatry</vt:lpstr>
      <vt:lpstr>What is Consultation-Liaison (C-L) Psychiatry?</vt:lpstr>
      <vt:lpstr>PowerPoint Presentation</vt:lpstr>
      <vt:lpstr>PowerPoint Presentation</vt:lpstr>
      <vt:lpstr>PowerPoint Presentation</vt:lpstr>
      <vt:lpstr>PowerPoint Presentation</vt:lpstr>
      <vt:lpstr>PowerPoint Presentation</vt:lpstr>
      <vt:lpstr>Differences from other areas of psychiatry</vt:lpstr>
      <vt:lpstr>Differences from other areas of psychiatry</vt:lpstr>
      <vt:lpstr>Differences from other areas of psychiatry</vt:lpstr>
      <vt:lpstr>What types of patients?</vt:lpstr>
      <vt:lpstr>Common reasons for consultation</vt:lpstr>
      <vt:lpstr>How does medical illness impact mental health?</vt:lpstr>
      <vt:lpstr>Skills of the C-L Psychiatrist</vt:lpstr>
      <vt:lpstr>Major tasks of the C-L psychiatrist</vt:lpstr>
      <vt:lpstr>1.) Clarify the question</vt:lpstr>
      <vt:lpstr>2.) Complete a psychiatric assessment  </vt:lpstr>
      <vt:lpstr>Chart review </vt:lpstr>
      <vt:lpstr>See the patient</vt:lpstr>
      <vt:lpstr>Interview the patient</vt:lpstr>
      <vt:lpstr>Exam</vt:lpstr>
      <vt:lpstr>Close the loop: communication with team</vt:lpstr>
      <vt:lpstr>3.) Consultation note</vt:lpstr>
      <vt:lpstr>General principles</vt:lpstr>
      <vt:lpstr>History</vt:lpstr>
      <vt:lpstr>Formulation</vt:lpstr>
      <vt:lpstr>Recommendations</vt:lpstr>
      <vt:lpstr>Summary</vt:lpstr>
      <vt:lpstr>Further reading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Consultation-Liaison Psychiatry?</dc:title>
  <dc:creator>Larkin Elderon</dc:creator>
  <cp:lastModifiedBy>Holly Riester</cp:lastModifiedBy>
  <cp:revision>47</cp:revision>
  <dcterms:created xsi:type="dcterms:W3CDTF">2018-07-20T23:18:21Z</dcterms:created>
  <dcterms:modified xsi:type="dcterms:W3CDTF">2021-06-16T14:34:55Z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0x010100381B7F35BAB62E459D559428A31CA9C2</vt:lpwstr>
  </property>
</Properties>
</file>