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54" r:id="rId5"/>
    <p:sldMasterId id="2147483657" r:id="rId6"/>
  </p:sldMasterIdLst>
  <p:notesMasterIdLst>
    <p:notesMasterId r:id="rId53"/>
  </p:notesMasterIdLst>
  <p:sldIdLst>
    <p:sldId id="256" r:id="rId7"/>
    <p:sldId id="262" r:id="rId8"/>
    <p:sldId id="263" r:id="rId9"/>
    <p:sldId id="261" r:id="rId10"/>
    <p:sldId id="268" r:id="rId11"/>
    <p:sldId id="283" r:id="rId12"/>
    <p:sldId id="284" r:id="rId13"/>
    <p:sldId id="285" r:id="rId14"/>
    <p:sldId id="286" r:id="rId15"/>
    <p:sldId id="287" r:id="rId16"/>
    <p:sldId id="288" r:id="rId17"/>
    <p:sldId id="270" r:id="rId18"/>
    <p:sldId id="271" r:id="rId19"/>
    <p:sldId id="289" r:id="rId20"/>
    <p:sldId id="290" r:id="rId21"/>
    <p:sldId id="291" r:id="rId22"/>
    <p:sldId id="292" r:id="rId23"/>
    <p:sldId id="293" r:id="rId24"/>
    <p:sldId id="294" r:id="rId25"/>
    <p:sldId id="295" r:id="rId26"/>
    <p:sldId id="272" r:id="rId27"/>
    <p:sldId id="279" r:id="rId28"/>
    <p:sldId id="280" r:id="rId29"/>
    <p:sldId id="281" r:id="rId30"/>
    <p:sldId id="282" r:id="rId31"/>
    <p:sldId id="273" r:id="rId32"/>
    <p:sldId id="296" r:id="rId33"/>
    <p:sldId id="297" r:id="rId34"/>
    <p:sldId id="298" r:id="rId35"/>
    <p:sldId id="299" r:id="rId36"/>
    <p:sldId id="300" r:id="rId37"/>
    <p:sldId id="301" r:id="rId38"/>
    <p:sldId id="302" r:id="rId39"/>
    <p:sldId id="303" r:id="rId40"/>
    <p:sldId id="304" r:id="rId41"/>
    <p:sldId id="305" r:id="rId42"/>
    <p:sldId id="277" r:id="rId43"/>
    <p:sldId id="264" r:id="rId44"/>
    <p:sldId id="265" r:id="rId45"/>
    <p:sldId id="266" r:id="rId46"/>
    <p:sldId id="269" r:id="rId47"/>
    <p:sldId id="267" r:id="rId48"/>
    <p:sldId id="278" r:id="rId49"/>
    <p:sldId id="306" r:id="rId50"/>
    <p:sldId id="307" r:id="rId51"/>
    <p:sldId id="30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3E"/>
    <a:srgbClr val="1FB258"/>
    <a:srgbClr val="F7C0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52"/>
    <p:restoredTop sz="93537" autoAdjust="0"/>
  </p:normalViewPr>
  <p:slideViewPr>
    <p:cSldViewPr snapToGrid="0" snapToObjects="1">
      <p:cViewPr>
        <p:scale>
          <a:sx n="64" d="100"/>
          <a:sy n="64" d="100"/>
        </p:scale>
        <p:origin x="642" y="108"/>
      </p:cViewPr>
      <p:guideLst/>
    </p:cSldViewPr>
  </p:slideViewPr>
  <p:notesTextViewPr>
    <p:cViewPr>
      <p:scale>
        <a:sx n="1" d="1"/>
        <a:sy n="1" d="1"/>
      </p:scale>
      <p:origin x="0" y="0"/>
    </p:cViewPr>
  </p:notesTextViewPr>
  <p:sorterViewPr>
    <p:cViewPr>
      <p:scale>
        <a:sx n="100" d="100"/>
        <a:sy n="100" d="100"/>
      </p:scale>
      <p:origin x="0" y="-24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BCBAD9-7E13-284F-8249-108BDC406214}" type="datetimeFigureOut">
              <a:rPr lang="en-US" smtClean="0"/>
              <a:t>8/5/2023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092D9D-ED34-7941-AF37-929D101B7A82}" type="slidenum">
              <a:rPr lang="en-US" smtClean="0"/>
              <a:t>‹#›</a:t>
            </a:fld>
            <a:endParaRPr lang="en-US"/>
          </a:p>
        </p:txBody>
      </p:sp>
    </p:spTree>
    <p:extLst>
      <p:ext uri="{BB962C8B-B14F-4D97-AF65-F5344CB8AC3E}">
        <p14:creationId xmlns:p14="http://schemas.microsoft.com/office/powerpoint/2010/main" val="1014069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092D9D-ED34-7941-AF37-929D101B7A82}" type="slidenum">
              <a:rPr lang="en-US" smtClean="0"/>
              <a:t>1</a:t>
            </a:fld>
            <a:endParaRPr lang="en-US"/>
          </a:p>
        </p:txBody>
      </p:sp>
    </p:spTree>
    <p:extLst>
      <p:ext uri="{BB962C8B-B14F-4D97-AF65-F5344CB8AC3E}">
        <p14:creationId xmlns:p14="http://schemas.microsoft.com/office/powerpoint/2010/main" val="2568381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FFDCD7B2-AFC2-489B-9887-FBF7087677E3}"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109430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--Local Arrangements --Preconference Courses --Oral Papers &amp; Posters and Workshops &amp; Symposia --Networking and Mentorship --Diversity, Equity, and Inclusion --Medical Student Education</a:t>
            </a:r>
            <a:endParaRPr lang="en-US" dirty="0"/>
          </a:p>
        </p:txBody>
      </p:sp>
      <p:sp>
        <p:nvSpPr>
          <p:cNvPr id="4" name="Slide Number Placeholder 3"/>
          <p:cNvSpPr>
            <a:spLocks noGrp="1"/>
          </p:cNvSpPr>
          <p:nvPr>
            <p:ph type="sldNum" sz="quarter" idx="10"/>
          </p:nvPr>
        </p:nvSpPr>
        <p:spPr/>
        <p:txBody>
          <a:bodyPr/>
          <a:lstStyle/>
          <a:p>
            <a:fld id="{12092D9D-ED34-7941-AF37-929D101B7A82}" type="slidenum">
              <a:rPr lang="en-US" smtClean="0"/>
              <a:t>3</a:t>
            </a:fld>
            <a:endParaRPr lang="en-US"/>
          </a:p>
        </p:txBody>
      </p:sp>
    </p:spTree>
    <p:extLst>
      <p:ext uri="{BB962C8B-B14F-4D97-AF65-F5344CB8AC3E}">
        <p14:creationId xmlns:p14="http://schemas.microsoft.com/office/powerpoint/2010/main" val="2152249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092D9D-ED34-7941-AF37-929D101B7A8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532496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sessions – covered by </a:t>
            </a:r>
            <a:r>
              <a:rPr lang="en-US" dirty="0" err="1"/>
              <a:t>Sejal</a:t>
            </a:r>
            <a:r>
              <a:rPr lang="en-US" dirty="0"/>
              <a:t>? (Plenary sessions; Debate; </a:t>
            </a:r>
          </a:p>
          <a:p>
            <a:r>
              <a:rPr lang="en-US" dirty="0"/>
              <a:t>Workshops: Th and Fr (AM and PM)</a:t>
            </a:r>
          </a:p>
          <a:p>
            <a:r>
              <a:rPr lang="en-US" dirty="0"/>
              <a:t>BOPs: Fr (AM and PM)</a:t>
            </a:r>
          </a:p>
          <a:p>
            <a:r>
              <a:rPr lang="en-US" dirty="0"/>
              <a:t>Posters: Th evening</a:t>
            </a:r>
          </a:p>
        </p:txBody>
      </p:sp>
      <p:sp>
        <p:nvSpPr>
          <p:cNvPr id="4" name="Slide Number Placeholder 3"/>
          <p:cNvSpPr>
            <a:spLocks noGrp="1"/>
          </p:cNvSpPr>
          <p:nvPr>
            <p:ph type="sldNum" sz="quarter" idx="5"/>
          </p:nvPr>
        </p:nvSpPr>
        <p:spPr/>
        <p:txBody>
          <a:bodyPr/>
          <a:lstStyle/>
          <a:p>
            <a:fld id="{12092D9D-ED34-7941-AF37-929D101B7A8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777459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092D9D-ED34-7941-AF37-929D101B7A82}"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360984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Poster Session with Authors ends at 7:15 pm – no issues with the trainee mixer</a:t>
            </a:r>
          </a:p>
        </p:txBody>
      </p:sp>
      <p:sp>
        <p:nvSpPr>
          <p:cNvPr id="4" name="Slide Number Placeholder 3"/>
          <p:cNvSpPr>
            <a:spLocks noGrp="1"/>
          </p:cNvSpPr>
          <p:nvPr>
            <p:ph type="sldNum" sz="quarter" idx="5"/>
          </p:nvPr>
        </p:nvSpPr>
        <p:spPr/>
        <p:txBody>
          <a:bodyPr/>
          <a:lstStyle/>
          <a:p>
            <a:fld id="{12092D9D-ED34-7941-AF37-929D101B7A82}"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862020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Distance lends enchantment or a perspective to your work. When we are caught up in the day to day grind at home, you have no time for an honest reflection. Innovations, perhaps as simple as a cork, may be apparent only when you are not frantically bailing a leaky boat. A good conference has the capacity to bring you, no matter your career stage, out of a slump</a:t>
            </a:r>
            <a:endParaRPr lang="en-US" dirty="0"/>
          </a:p>
        </p:txBody>
      </p:sp>
      <p:sp>
        <p:nvSpPr>
          <p:cNvPr id="4" name="Slide Number Placeholder 3"/>
          <p:cNvSpPr>
            <a:spLocks noGrp="1"/>
          </p:cNvSpPr>
          <p:nvPr>
            <p:ph type="sldNum" sz="quarter" idx="10"/>
          </p:nvPr>
        </p:nvSpPr>
        <p:spPr/>
        <p:txBody>
          <a:bodyPr/>
          <a:lstStyle/>
          <a:p>
            <a:fld id="{12092D9D-ED34-7941-AF37-929D101B7A82}" type="slidenum">
              <a:rPr lang="en-US" smtClean="0"/>
              <a:t>39</a:t>
            </a:fld>
            <a:endParaRPr lang="en-US"/>
          </a:p>
        </p:txBody>
      </p:sp>
    </p:spTree>
    <p:extLst>
      <p:ext uri="{BB962C8B-B14F-4D97-AF65-F5344CB8AC3E}">
        <p14:creationId xmlns:p14="http://schemas.microsoft.com/office/powerpoint/2010/main" val="685466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Objectives: </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Education</a:t>
            </a:r>
            <a:r>
              <a:rPr lang="en-US" sz="1200" b="0" i="0" kern="1200" dirty="0" smtClean="0">
                <a:solidFill>
                  <a:schemeClr val="tx1"/>
                </a:solidFill>
                <a:effectLst/>
                <a:latin typeface="+mn-lt"/>
                <a:ea typeface="+mn-ea"/>
                <a:cs typeface="+mn-cs"/>
              </a:rPr>
              <a:t>- to update knowledge; </a:t>
            </a:r>
            <a:r>
              <a:rPr lang="en-US" sz="1200" b="0" i="1" kern="1200" dirty="0" smtClean="0">
                <a:solidFill>
                  <a:schemeClr val="tx1"/>
                </a:solidFill>
                <a:effectLst/>
                <a:latin typeface="+mn-lt"/>
                <a:ea typeface="+mn-ea"/>
                <a:cs typeface="+mn-cs"/>
              </a:rPr>
              <a:t>Inspiration</a:t>
            </a:r>
            <a:r>
              <a:rPr lang="en-US" sz="1200" b="0" i="0" kern="1200" dirty="0" smtClean="0">
                <a:solidFill>
                  <a:schemeClr val="tx1"/>
                </a:solidFill>
                <a:effectLst/>
                <a:latin typeface="+mn-lt"/>
                <a:ea typeface="+mn-ea"/>
                <a:cs typeface="+mn-cs"/>
              </a:rPr>
              <a:t>- to hear new ideas and meet professional leaders; </a:t>
            </a:r>
            <a:r>
              <a:rPr lang="en-US" sz="1200" b="0" i="1" kern="1200" dirty="0" smtClean="0">
                <a:solidFill>
                  <a:schemeClr val="tx1"/>
                </a:solidFill>
                <a:effectLst/>
                <a:latin typeface="+mn-lt"/>
                <a:ea typeface="+mn-ea"/>
                <a:cs typeface="+mn-cs"/>
              </a:rPr>
              <a:t>Evaluation</a:t>
            </a:r>
            <a:r>
              <a:rPr lang="en-US" sz="1200" b="0" i="0" kern="1200" dirty="0" smtClean="0">
                <a:solidFill>
                  <a:schemeClr val="tx1"/>
                </a:solidFill>
                <a:effectLst/>
                <a:latin typeface="+mn-lt"/>
                <a:ea typeface="+mn-ea"/>
                <a:cs typeface="+mn-cs"/>
              </a:rPr>
              <a:t>- to review your own work and plan for the future; </a:t>
            </a:r>
            <a:r>
              <a:rPr lang="en-US" sz="1200" b="0" i="1" kern="1200" dirty="0" smtClean="0">
                <a:solidFill>
                  <a:schemeClr val="tx1"/>
                </a:solidFill>
                <a:effectLst/>
                <a:latin typeface="+mn-lt"/>
                <a:ea typeface="+mn-ea"/>
                <a:cs typeface="+mn-cs"/>
              </a:rPr>
              <a:t>Presentation</a:t>
            </a:r>
            <a:r>
              <a:rPr lang="en-US" sz="1200" b="0" i="0" kern="1200" dirty="0" smtClean="0">
                <a:solidFill>
                  <a:schemeClr val="tx1"/>
                </a:solidFill>
                <a:effectLst/>
                <a:latin typeface="+mn-lt"/>
                <a:ea typeface="+mn-ea"/>
                <a:cs typeface="+mn-cs"/>
              </a:rPr>
              <a:t>- a platform for your own research; </a:t>
            </a:r>
            <a:r>
              <a:rPr lang="en-US" sz="1200" b="0" i="1" kern="1200" dirty="0" smtClean="0">
                <a:solidFill>
                  <a:schemeClr val="tx1"/>
                </a:solidFill>
                <a:effectLst/>
                <a:latin typeface="+mn-lt"/>
                <a:ea typeface="+mn-ea"/>
                <a:cs typeface="+mn-cs"/>
              </a:rPr>
              <a:t>Recreation</a:t>
            </a:r>
            <a:endParaRPr lang="en-US" dirty="0" smtClean="0"/>
          </a:p>
          <a:p>
            <a:r>
              <a:rPr lang="en-US" dirty="0" smtClean="0"/>
              <a:t>Preparation: -</a:t>
            </a:r>
            <a:r>
              <a:rPr lang="en-US" baseline="0" dirty="0" smtClean="0"/>
              <a:t> pretest;</a:t>
            </a:r>
            <a:r>
              <a:rPr lang="en-US" dirty="0" smtClean="0"/>
              <a:t> review meeting schedule in advance, identify sessions of interest and attendees of interest; make sure have time for meals,</a:t>
            </a:r>
            <a:r>
              <a:rPr lang="en-US" baseline="0" dirty="0" smtClean="0"/>
              <a:t> snacks; see if anyone you know is going to meeting; good chance to reconnect with old mentors, supervisors, peers; potential employers/training directors, clinical or research mentors (</a:t>
            </a:r>
            <a:r>
              <a:rPr lang="en-US" sz="1200" b="0" i="1" kern="1200" dirty="0" smtClean="0">
                <a:solidFill>
                  <a:schemeClr val="tx1"/>
                </a:solidFill>
                <a:effectLst/>
                <a:latin typeface="+mn-lt"/>
                <a:ea typeface="+mn-ea"/>
                <a:cs typeface="+mn-cs"/>
              </a:rPr>
              <a:t>Hello, Dr. Smith. I am very interested in your research on XX/am working in the XX area, and I look forward to your presentation next week. I’d like to meeting with you for five minutes after your presentation to ask you a few questions, if your schedule permits)</a:t>
            </a:r>
            <a:endParaRPr lang="en-US" baseline="0" dirty="0" smtClean="0"/>
          </a:p>
          <a:p>
            <a:r>
              <a:rPr lang="en-US" baseline="0" dirty="0" smtClean="0"/>
              <a:t>Elevator pitch- if someone asks you about yourself- can say your current position/institution, perhaps a few areas of interest or activities</a:t>
            </a:r>
            <a:br>
              <a:rPr lang="en-US" baseline="0" dirty="0" smtClean="0"/>
            </a:br>
            <a:r>
              <a:rPr lang="en-US" baseline="0" dirty="0" smtClean="0"/>
              <a:t>FOMO_ so much to attend- can’t do it all- need breaks for food, bathroom, socializing, downtime, calling home, </a:t>
            </a:r>
            <a:r>
              <a:rPr lang="en-US" baseline="0" dirty="0" err="1" smtClean="0"/>
              <a:t>etc</a:t>
            </a:r>
            <a:r>
              <a:rPr lang="en-US" baseline="0" dirty="0" smtClean="0"/>
              <a:t>- prioritize, assume you won’t go to half of what you initially plan to attend</a:t>
            </a:r>
          </a:p>
          <a:p>
            <a:r>
              <a:rPr lang="en-US" baseline="0" dirty="0" smtClean="0"/>
              <a:t>Basic needs- bathroom, food, water (bring snack, bring something to do if need break)</a:t>
            </a:r>
          </a:p>
          <a:p>
            <a:r>
              <a:rPr lang="en-US" baseline="0" dirty="0" smtClean="0"/>
              <a:t>Network- prospective training directors, supervisors, someone whose work you admired- if see them standing alone- go up to them, introduce self; can ask them about their work/institution; could even ask them what they have attended at meeting so far or what sessions they might suggest; don’t just sit with your friends</a:t>
            </a:r>
          </a:p>
          <a:p>
            <a:r>
              <a:rPr lang="en-US" baseline="0" dirty="0" smtClean="0"/>
              <a:t>Confidence- </a:t>
            </a:r>
            <a:r>
              <a:rPr lang="en-US" sz="1200" b="0" i="0" kern="1200" dirty="0" smtClean="0">
                <a:solidFill>
                  <a:schemeClr val="tx1"/>
                </a:solidFill>
                <a:effectLst/>
                <a:latin typeface="+mn-lt"/>
                <a:ea typeface="+mn-ea"/>
                <a:cs typeface="+mn-cs"/>
              </a:rPr>
              <a:t>It’s understandable if you’re nervous, but your first academic conference will be so much better if you can manage to find some confidence. Nervousness can manifest itself in lots of different ways: perhaps you’ll end up sitting at the back of a room where you can’t hear very well or see the slides; perhaps you’ll avoid asking a worthwhile question because you were scared to speak up; perhaps you’ll miss out on opportunities to make useful connections because you didn’t want to initiate a conversation with anybody.</a:t>
            </a:r>
          </a:p>
          <a:p>
            <a:r>
              <a:rPr lang="en-US" dirty="0" smtClean="0"/>
              <a:t>Introverts may benefit from the occasional </a:t>
            </a:r>
            <a:r>
              <a:rPr lang="en-US" dirty="0" err="1" smtClean="0"/>
              <a:t>break.</a:t>
            </a:r>
            <a:r>
              <a:rPr lang="en-US" sz="1200" b="0" i="0" kern="1200" dirty="0" err="1" smtClean="0">
                <a:solidFill>
                  <a:schemeClr val="tx1"/>
                </a:solidFill>
                <a:effectLst/>
                <a:latin typeface="+mn-lt"/>
                <a:ea typeface="+mn-ea"/>
                <a:cs typeface="+mn-cs"/>
              </a:rPr>
              <a:t>It’s</a:t>
            </a:r>
            <a:r>
              <a:rPr lang="en-US" sz="1200" b="0" i="0" kern="1200" dirty="0" smtClean="0">
                <a:solidFill>
                  <a:schemeClr val="tx1"/>
                </a:solidFill>
                <a:effectLst/>
                <a:latin typeface="+mn-lt"/>
                <a:ea typeface="+mn-ea"/>
                <a:cs typeface="+mn-cs"/>
              </a:rPr>
              <a:t> no surprise that most advice on conferences is advice for introverts. Conferences reward extroversion, mixing, mingling and getting to know new people. This is why, if you’re not a people-person, taking lots of breaks is such a good idea; because then, when you do go back into things, you’ll have charged up your batteries sufficiently to get talking to people.</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2092D9D-ED34-7941-AF37-929D101B7A82}" type="slidenum">
              <a:rPr lang="en-US" smtClean="0"/>
              <a:t>40</a:t>
            </a:fld>
            <a:endParaRPr lang="en-US"/>
          </a:p>
        </p:txBody>
      </p:sp>
    </p:spTree>
    <p:extLst>
      <p:ext uri="{BB962C8B-B14F-4D97-AF65-F5344CB8AC3E}">
        <p14:creationId xmlns:p14="http://schemas.microsoft.com/office/powerpoint/2010/main" val="203824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Women’s Caucus; forums (</a:t>
            </a:r>
            <a:r>
              <a:rPr lang="en-US" dirty="0" err="1" smtClean="0"/>
              <a:t>Div</a:t>
            </a:r>
            <a:r>
              <a:rPr lang="en-US" dirty="0" smtClean="0"/>
              <a:t> Directors, Fellowship Directors)</a:t>
            </a:r>
            <a:endParaRPr lang="en-US" dirty="0"/>
          </a:p>
        </p:txBody>
      </p:sp>
      <p:sp>
        <p:nvSpPr>
          <p:cNvPr id="4" name="Slide Number Placeholder 3"/>
          <p:cNvSpPr>
            <a:spLocks noGrp="1"/>
          </p:cNvSpPr>
          <p:nvPr>
            <p:ph type="sldNum" sz="quarter" idx="10"/>
          </p:nvPr>
        </p:nvSpPr>
        <p:spPr/>
        <p:txBody>
          <a:bodyPr/>
          <a:lstStyle/>
          <a:p>
            <a:fld id="{12092D9D-ED34-7941-AF37-929D101B7A82}" type="slidenum">
              <a:rPr lang="en-US" smtClean="0"/>
              <a:t>42</a:t>
            </a:fld>
            <a:endParaRPr lang="en-US"/>
          </a:p>
        </p:txBody>
      </p:sp>
    </p:spTree>
    <p:extLst>
      <p:ext uri="{BB962C8B-B14F-4D97-AF65-F5344CB8AC3E}">
        <p14:creationId xmlns:p14="http://schemas.microsoft.com/office/powerpoint/2010/main" val="1608527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 xmlns:a16="http://schemas.microsoft.com/office/drawing/2014/main" id="{17E109B0-75AA-9F7C-D1A2-5F252852CE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83160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CF2772-E4B0-D1D4-848C-977BB8200B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1A4682F-EE7B-FC8A-456E-03C482BBB3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A40684E-7E9A-C7A6-E6B1-E15B915E74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AA37231-B1A1-6CD1-2608-AE9E2F7E0D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6F1DA45-77B0-369A-842E-57F423AA5E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9FACA79-9B95-84D9-3013-397347BACA10}"/>
              </a:ext>
            </a:extLst>
          </p:cNvPr>
          <p:cNvSpPr>
            <a:spLocks noGrp="1"/>
          </p:cNvSpPr>
          <p:nvPr>
            <p:ph type="dt" sz="half" idx="10"/>
          </p:nvPr>
        </p:nvSpPr>
        <p:spPr/>
        <p:txBody>
          <a:bodyPr/>
          <a:lstStyle/>
          <a:p>
            <a:fld id="{C3C4E351-620C-934E-BB76-30B78DA2C8DC}" type="datetimeFigureOut">
              <a:rPr lang="en-US" smtClean="0">
                <a:solidFill>
                  <a:prstClr val="black">
                    <a:tint val="75000"/>
                  </a:prstClr>
                </a:solidFill>
              </a:rPr>
              <a:pPr/>
              <a:t>8/6/2023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64293F20-5A58-F6EE-B322-D0A2D258BD1C}"/>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2E90E231-070D-39CE-C27B-E5BDC8EE8726}"/>
              </a:ext>
            </a:extLst>
          </p:cNvPr>
          <p:cNvSpPr>
            <a:spLocks noGrp="1"/>
          </p:cNvSpPr>
          <p:nvPr>
            <p:ph type="sldNum" sz="quarter" idx="12"/>
          </p:nvPr>
        </p:nvSpPr>
        <p:spPr/>
        <p:txBody>
          <a:bodyPr/>
          <a:lstStyle/>
          <a:p>
            <a:fld id="{D19ABF31-D5B8-924E-AB64-03B12098B2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847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B97A50-8DF1-473D-8DD7-27EF0E0B76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C917570-4BCA-B75B-DEDC-5C8F4E896169}"/>
              </a:ext>
            </a:extLst>
          </p:cNvPr>
          <p:cNvSpPr>
            <a:spLocks noGrp="1"/>
          </p:cNvSpPr>
          <p:nvPr>
            <p:ph type="dt" sz="half" idx="10"/>
          </p:nvPr>
        </p:nvSpPr>
        <p:spPr/>
        <p:txBody>
          <a:bodyPr/>
          <a:lstStyle/>
          <a:p>
            <a:fld id="{C3C4E351-620C-934E-BB76-30B78DA2C8DC}" type="datetimeFigureOut">
              <a:rPr lang="en-US" smtClean="0">
                <a:solidFill>
                  <a:prstClr val="black">
                    <a:tint val="75000"/>
                  </a:prstClr>
                </a:solidFill>
              </a:rPr>
              <a:pPr/>
              <a:t>8/6/2023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20A63454-8853-96D5-A1FA-5AD2A9C5750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720E9054-0C62-DE8C-DE4B-31EF35BB1481}"/>
              </a:ext>
            </a:extLst>
          </p:cNvPr>
          <p:cNvSpPr>
            <a:spLocks noGrp="1"/>
          </p:cNvSpPr>
          <p:nvPr>
            <p:ph type="sldNum" sz="quarter" idx="12"/>
          </p:nvPr>
        </p:nvSpPr>
        <p:spPr/>
        <p:txBody>
          <a:bodyPr/>
          <a:lstStyle/>
          <a:p>
            <a:fld id="{D19ABF31-D5B8-924E-AB64-03B12098B2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449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620DDA1-C389-0D87-286C-EEE2E12F88F5}"/>
              </a:ext>
            </a:extLst>
          </p:cNvPr>
          <p:cNvSpPr>
            <a:spLocks noGrp="1"/>
          </p:cNvSpPr>
          <p:nvPr>
            <p:ph type="dt" sz="half" idx="10"/>
          </p:nvPr>
        </p:nvSpPr>
        <p:spPr/>
        <p:txBody>
          <a:bodyPr/>
          <a:lstStyle/>
          <a:p>
            <a:fld id="{C3C4E351-620C-934E-BB76-30B78DA2C8DC}" type="datetimeFigureOut">
              <a:rPr lang="en-US" smtClean="0">
                <a:solidFill>
                  <a:prstClr val="black">
                    <a:tint val="75000"/>
                  </a:prstClr>
                </a:solidFill>
              </a:rPr>
              <a:pPr/>
              <a:t>8/6/2023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9CB6A33-31D8-85A9-9CB8-6402E15782C4}"/>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EF0651B-279E-8CC6-2DE8-E9ED9C878B8E}"/>
              </a:ext>
            </a:extLst>
          </p:cNvPr>
          <p:cNvSpPr>
            <a:spLocks noGrp="1"/>
          </p:cNvSpPr>
          <p:nvPr>
            <p:ph type="sldNum" sz="quarter" idx="12"/>
          </p:nvPr>
        </p:nvSpPr>
        <p:spPr/>
        <p:txBody>
          <a:bodyPr/>
          <a:lstStyle/>
          <a:p>
            <a:fld id="{D19ABF31-D5B8-924E-AB64-03B12098B2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732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4ED521-78D4-501E-324D-DEEB201C7F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8EBF0CA-DB53-DEF2-CFD9-E33CCDA28C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32C831C-318F-7A5B-1F50-60ECF7932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4AEEB23-3140-B427-01E0-EA0A3DA52886}"/>
              </a:ext>
            </a:extLst>
          </p:cNvPr>
          <p:cNvSpPr>
            <a:spLocks noGrp="1"/>
          </p:cNvSpPr>
          <p:nvPr>
            <p:ph type="dt" sz="half" idx="10"/>
          </p:nvPr>
        </p:nvSpPr>
        <p:spPr/>
        <p:txBody>
          <a:bodyPr/>
          <a:lstStyle/>
          <a:p>
            <a:fld id="{C3C4E351-620C-934E-BB76-30B78DA2C8DC}" type="datetimeFigureOut">
              <a:rPr lang="en-US" smtClean="0">
                <a:solidFill>
                  <a:prstClr val="black">
                    <a:tint val="75000"/>
                  </a:prstClr>
                </a:solidFill>
              </a:rPr>
              <a:pPr/>
              <a:t>8/6/2023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51443C0-9470-8E17-F791-DAD0BCB849A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D2AB56B1-3896-4FBF-9F1D-E61BAA618DF1}"/>
              </a:ext>
            </a:extLst>
          </p:cNvPr>
          <p:cNvSpPr>
            <a:spLocks noGrp="1"/>
          </p:cNvSpPr>
          <p:nvPr>
            <p:ph type="sldNum" sz="quarter" idx="12"/>
          </p:nvPr>
        </p:nvSpPr>
        <p:spPr/>
        <p:txBody>
          <a:bodyPr/>
          <a:lstStyle/>
          <a:p>
            <a:fld id="{D19ABF31-D5B8-924E-AB64-03B12098B2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302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E89F52-1327-7FC9-6B61-C9FEA5BF80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945B84C-8DEA-3AA2-D4B1-749505FD65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3BB5282-6CF5-C183-089F-C37BDE8FF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C535483-0AF2-EA27-3544-BCC1EBB5A1D4}"/>
              </a:ext>
            </a:extLst>
          </p:cNvPr>
          <p:cNvSpPr>
            <a:spLocks noGrp="1"/>
          </p:cNvSpPr>
          <p:nvPr>
            <p:ph type="dt" sz="half" idx="10"/>
          </p:nvPr>
        </p:nvSpPr>
        <p:spPr/>
        <p:txBody>
          <a:bodyPr/>
          <a:lstStyle/>
          <a:p>
            <a:fld id="{C3C4E351-620C-934E-BB76-30B78DA2C8DC}" type="datetimeFigureOut">
              <a:rPr lang="en-US" smtClean="0">
                <a:solidFill>
                  <a:prstClr val="black">
                    <a:tint val="75000"/>
                  </a:prstClr>
                </a:solidFill>
              </a:rPr>
              <a:pPr/>
              <a:t>8/6/2023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09B90C2-1D15-0486-64FF-AC8A294623A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7315EE4-51F1-19AB-4D9D-1143C5C38DB3}"/>
              </a:ext>
            </a:extLst>
          </p:cNvPr>
          <p:cNvSpPr>
            <a:spLocks noGrp="1"/>
          </p:cNvSpPr>
          <p:nvPr>
            <p:ph type="sldNum" sz="quarter" idx="12"/>
          </p:nvPr>
        </p:nvSpPr>
        <p:spPr/>
        <p:txBody>
          <a:bodyPr/>
          <a:lstStyle/>
          <a:p>
            <a:fld id="{D19ABF31-D5B8-924E-AB64-03B12098B2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1872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6F9AAA-96E5-3253-2637-A6BA38985E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17689C0-5BA8-C2A1-E667-6A62F9C260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61169F2-5236-9AA1-9EC9-11B872F96CD2}"/>
              </a:ext>
            </a:extLst>
          </p:cNvPr>
          <p:cNvSpPr>
            <a:spLocks noGrp="1"/>
          </p:cNvSpPr>
          <p:nvPr>
            <p:ph type="dt" sz="half" idx="10"/>
          </p:nvPr>
        </p:nvSpPr>
        <p:spPr/>
        <p:txBody>
          <a:bodyPr/>
          <a:lstStyle/>
          <a:p>
            <a:fld id="{C3C4E351-620C-934E-BB76-30B78DA2C8DC}" type="datetimeFigureOut">
              <a:rPr lang="en-US" smtClean="0">
                <a:solidFill>
                  <a:prstClr val="black">
                    <a:tint val="75000"/>
                  </a:prstClr>
                </a:solidFill>
              </a:rPr>
              <a:pPr/>
              <a:t>8/6/2023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FAD134C3-71FB-4D14-4D7B-08A8DCA57BA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C6FF0CD-B10B-85D6-A4A2-5137502021A5}"/>
              </a:ext>
            </a:extLst>
          </p:cNvPr>
          <p:cNvSpPr>
            <a:spLocks noGrp="1"/>
          </p:cNvSpPr>
          <p:nvPr>
            <p:ph type="sldNum" sz="quarter" idx="12"/>
          </p:nvPr>
        </p:nvSpPr>
        <p:spPr/>
        <p:txBody>
          <a:bodyPr/>
          <a:lstStyle/>
          <a:p>
            <a:fld id="{D19ABF31-D5B8-924E-AB64-03B12098B2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286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47202D0-0650-FCC1-E984-3FD77AB620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9537069-ECD6-C4E9-D36E-5F550A8F1A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220CF30-8663-27B8-78C1-5E0502EB3681}"/>
              </a:ext>
            </a:extLst>
          </p:cNvPr>
          <p:cNvSpPr>
            <a:spLocks noGrp="1"/>
          </p:cNvSpPr>
          <p:nvPr>
            <p:ph type="dt" sz="half" idx="10"/>
          </p:nvPr>
        </p:nvSpPr>
        <p:spPr/>
        <p:txBody>
          <a:bodyPr/>
          <a:lstStyle/>
          <a:p>
            <a:fld id="{C3C4E351-620C-934E-BB76-30B78DA2C8DC}" type="datetimeFigureOut">
              <a:rPr lang="en-US" smtClean="0">
                <a:solidFill>
                  <a:prstClr val="black">
                    <a:tint val="75000"/>
                  </a:prstClr>
                </a:solidFill>
              </a:rPr>
              <a:pPr/>
              <a:t>8/6/2023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560BE55-73B7-E90B-B047-DE46CCFF2D9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7DB260C-E78A-63B5-7180-C090B4D373B9}"/>
              </a:ext>
            </a:extLst>
          </p:cNvPr>
          <p:cNvSpPr>
            <a:spLocks noGrp="1"/>
          </p:cNvSpPr>
          <p:nvPr>
            <p:ph type="sldNum" sz="quarter" idx="12"/>
          </p:nvPr>
        </p:nvSpPr>
        <p:spPr/>
        <p:txBody>
          <a:bodyPr/>
          <a:lstStyle/>
          <a:p>
            <a:fld id="{D19ABF31-D5B8-924E-AB64-03B12098B2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3192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2">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 xmlns:a16="http://schemas.microsoft.com/office/drawing/2014/main" id="{1475310F-DCEC-8AD3-EE1E-07A611CFAE1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469217" cy="5074521"/>
          </a:xfrm>
          <a:prstGeom prst="rect">
            <a:avLst/>
          </a:prstGeom>
        </p:spPr>
      </p:pic>
      <p:sp>
        <p:nvSpPr>
          <p:cNvPr id="7" name="Rectangle 6">
            <a:extLst>
              <a:ext uri="{FF2B5EF4-FFF2-40B4-BE49-F238E27FC236}">
                <a16:creationId xmlns="" xmlns:a16="http://schemas.microsoft.com/office/drawing/2014/main" id="{2855540F-18AB-4CF5-0C9A-77FBF89F4BFB}"/>
              </a:ext>
            </a:extLst>
          </p:cNvPr>
          <p:cNvSpPr/>
          <p:nvPr userDrawn="1"/>
        </p:nvSpPr>
        <p:spPr>
          <a:xfrm>
            <a:off x="0" y="5074521"/>
            <a:ext cx="3627620" cy="1783480"/>
          </a:xfrm>
          <a:prstGeom prst="rect">
            <a:avLst/>
          </a:prstGeom>
          <a:solidFill>
            <a:srgbClr val="002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E9D53D65-959F-9D40-9766-9701811B84BC}"/>
              </a:ext>
            </a:extLst>
          </p:cNvPr>
          <p:cNvSpPr/>
          <p:nvPr userDrawn="1"/>
        </p:nvSpPr>
        <p:spPr>
          <a:xfrm>
            <a:off x="3422073" y="-1"/>
            <a:ext cx="8769928" cy="6858001"/>
          </a:xfrm>
          <a:prstGeom prst="rect">
            <a:avLst/>
          </a:prstGeom>
          <a:solidFill>
            <a:srgbClr val="002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13DA82D-BBA1-2B45-BD93-C74E33F55DAA}"/>
              </a:ext>
            </a:extLst>
          </p:cNvPr>
          <p:cNvSpPr>
            <a:spLocks noGrp="1"/>
          </p:cNvSpPr>
          <p:nvPr>
            <p:ph type="title" hasCustomPrompt="1"/>
          </p:nvPr>
        </p:nvSpPr>
        <p:spPr>
          <a:xfrm>
            <a:off x="3927951" y="365125"/>
            <a:ext cx="7751431" cy="1519093"/>
          </a:xfrm>
        </p:spPr>
        <p:txBody>
          <a:bodyPr anchor="t">
            <a:normAutofit/>
          </a:bodyPr>
          <a:lstStyle>
            <a:lvl1pPr>
              <a:defRPr sz="6000">
                <a:solidFill>
                  <a:schemeClr val="bg1"/>
                </a:solidFill>
                <a:latin typeface="Macklin Slab" panose="020B0503060706020204" pitchFamily="34" charset="77"/>
              </a:defRPr>
            </a:lvl1pPr>
          </a:lstStyle>
          <a:p>
            <a:r>
              <a:rPr lang="en-US" dirty="0"/>
              <a:t>Title goes here...</a:t>
            </a:r>
          </a:p>
        </p:txBody>
      </p:sp>
      <p:sp>
        <p:nvSpPr>
          <p:cNvPr id="3" name="Content Placeholder 2">
            <a:extLst>
              <a:ext uri="{FF2B5EF4-FFF2-40B4-BE49-F238E27FC236}">
                <a16:creationId xmlns="" xmlns:a16="http://schemas.microsoft.com/office/drawing/2014/main" id="{148C8B59-014C-4F45-823D-0DBFA76BF152}"/>
              </a:ext>
            </a:extLst>
          </p:cNvPr>
          <p:cNvSpPr>
            <a:spLocks noGrp="1"/>
          </p:cNvSpPr>
          <p:nvPr>
            <p:ph idx="1"/>
          </p:nvPr>
        </p:nvSpPr>
        <p:spPr>
          <a:xfrm>
            <a:off x="3927951" y="2078183"/>
            <a:ext cx="7751431"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Text&#10;&#10;Description automatically generated">
            <a:extLst>
              <a:ext uri="{FF2B5EF4-FFF2-40B4-BE49-F238E27FC236}">
                <a16:creationId xmlns="" xmlns:a16="http://schemas.microsoft.com/office/drawing/2014/main" id="{5BC2C102-AC2B-83DC-3CE6-96A8D152AE8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22686" y="5522576"/>
            <a:ext cx="3098318" cy="707351"/>
          </a:xfrm>
          <a:prstGeom prst="rect">
            <a:avLst/>
          </a:prstGeom>
        </p:spPr>
      </p:pic>
    </p:spTree>
    <p:extLst>
      <p:ext uri="{BB962C8B-B14F-4D97-AF65-F5344CB8AC3E}">
        <p14:creationId xmlns:p14="http://schemas.microsoft.com/office/powerpoint/2010/main" val="2957920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15DF3EF-57E3-4910-D626-DE729BD84B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460499"/>
          </a:xfrm>
          <a:prstGeom prst="rect">
            <a:avLst/>
          </a:prstGeom>
        </p:spPr>
      </p:pic>
      <p:sp>
        <p:nvSpPr>
          <p:cNvPr id="2" name="Title 1">
            <a:extLst>
              <a:ext uri="{FF2B5EF4-FFF2-40B4-BE49-F238E27FC236}">
                <a16:creationId xmlns="" xmlns:a16="http://schemas.microsoft.com/office/drawing/2014/main" id="{EE8F4E75-1EA7-C842-8EB7-D04C610643D6}"/>
              </a:ext>
            </a:extLst>
          </p:cNvPr>
          <p:cNvSpPr>
            <a:spLocks noGrp="1"/>
          </p:cNvSpPr>
          <p:nvPr>
            <p:ph type="title" hasCustomPrompt="1"/>
          </p:nvPr>
        </p:nvSpPr>
        <p:spPr>
          <a:xfrm>
            <a:off x="838200" y="1583788"/>
            <a:ext cx="10515600" cy="755483"/>
          </a:xfrm>
        </p:spPr>
        <p:txBody>
          <a:bodyPr anchor="t"/>
          <a:lstStyle/>
          <a:p>
            <a:r>
              <a:rPr lang="en-US" dirty="0"/>
              <a:t>Title goes here...</a:t>
            </a:r>
          </a:p>
        </p:txBody>
      </p:sp>
      <p:sp>
        <p:nvSpPr>
          <p:cNvPr id="4" name="Content Placeholder 3">
            <a:extLst>
              <a:ext uri="{FF2B5EF4-FFF2-40B4-BE49-F238E27FC236}">
                <a16:creationId xmlns="" xmlns:a16="http://schemas.microsoft.com/office/drawing/2014/main" id="{C96BBB1D-3227-404F-BB5D-79B3AAFBD49F}"/>
              </a:ext>
            </a:extLst>
          </p:cNvPr>
          <p:cNvSpPr>
            <a:spLocks noGrp="1"/>
          </p:cNvSpPr>
          <p:nvPr>
            <p:ph sz="half" idx="2"/>
          </p:nvPr>
        </p:nvSpPr>
        <p:spPr>
          <a:xfrm>
            <a:off x="838200" y="2766721"/>
            <a:ext cx="10515600" cy="3779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 xmlns:a16="http://schemas.microsoft.com/office/drawing/2014/main" id="{28998EEE-27E5-0748-93DC-5029DAF1C453}"/>
              </a:ext>
            </a:extLst>
          </p:cNvPr>
          <p:cNvSpPr>
            <a:spLocks noGrp="1"/>
          </p:cNvSpPr>
          <p:nvPr>
            <p:ph type="sldNum" sz="quarter" idx="12"/>
          </p:nvPr>
        </p:nvSpPr>
        <p:spPr>
          <a:xfrm>
            <a:off x="11533632" y="6363709"/>
            <a:ext cx="441960" cy="365125"/>
          </a:xfrm>
        </p:spPr>
        <p:txBody>
          <a:bodyPr/>
          <a:lstStyle/>
          <a:p>
            <a:fld id="{15C9CF00-FB8E-AA48-A2EB-23BCA54F67F0}" type="slidenum">
              <a:rPr lang="en-US" smtClean="0"/>
              <a:t>‹#›</a:t>
            </a:fld>
            <a:endParaRPr lang="en-US"/>
          </a:p>
        </p:txBody>
      </p:sp>
    </p:spTree>
    <p:extLst>
      <p:ext uri="{BB962C8B-B14F-4D97-AF65-F5344CB8AC3E}">
        <p14:creationId xmlns:p14="http://schemas.microsoft.com/office/powerpoint/2010/main" val="13837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Slide 2">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xmlns="" id="{1475310F-DCEC-8AD3-EE1E-07A611CFAE1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3469217" cy="5074521"/>
          </a:xfrm>
          <a:prstGeom prst="rect">
            <a:avLst/>
          </a:prstGeom>
        </p:spPr>
      </p:pic>
      <p:sp>
        <p:nvSpPr>
          <p:cNvPr id="7" name="Rectangle 6">
            <a:extLst>
              <a:ext uri="{FF2B5EF4-FFF2-40B4-BE49-F238E27FC236}">
                <a16:creationId xmlns:a16="http://schemas.microsoft.com/office/drawing/2014/main" xmlns="" id="{2855540F-18AB-4CF5-0C9A-77FBF89F4BFB}"/>
              </a:ext>
            </a:extLst>
          </p:cNvPr>
          <p:cNvSpPr/>
          <p:nvPr userDrawn="1"/>
        </p:nvSpPr>
        <p:spPr>
          <a:xfrm>
            <a:off x="0" y="5074522"/>
            <a:ext cx="3627620" cy="1783480"/>
          </a:xfrm>
          <a:prstGeom prst="rect">
            <a:avLst/>
          </a:prstGeom>
          <a:solidFill>
            <a:srgbClr val="003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a:extLst>
              <a:ext uri="{FF2B5EF4-FFF2-40B4-BE49-F238E27FC236}">
                <a16:creationId xmlns:a16="http://schemas.microsoft.com/office/drawing/2014/main" xmlns="" id="{E9D53D65-959F-9D40-9766-9701811B84BC}"/>
              </a:ext>
            </a:extLst>
          </p:cNvPr>
          <p:cNvSpPr/>
          <p:nvPr userDrawn="1"/>
        </p:nvSpPr>
        <p:spPr>
          <a:xfrm>
            <a:off x="3422073" y="0"/>
            <a:ext cx="8769928" cy="6858001"/>
          </a:xfrm>
          <a:prstGeom prst="rect">
            <a:avLst/>
          </a:prstGeom>
          <a:solidFill>
            <a:srgbClr val="003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xmlns="" id="{613DA82D-BBA1-2B45-BD93-C74E33F55DAA}"/>
              </a:ext>
            </a:extLst>
          </p:cNvPr>
          <p:cNvSpPr>
            <a:spLocks noGrp="1"/>
          </p:cNvSpPr>
          <p:nvPr>
            <p:ph type="title" hasCustomPrompt="1"/>
          </p:nvPr>
        </p:nvSpPr>
        <p:spPr>
          <a:xfrm>
            <a:off x="3927951" y="365125"/>
            <a:ext cx="7751431" cy="1519093"/>
          </a:xfrm>
        </p:spPr>
        <p:txBody>
          <a:bodyPr anchor="t">
            <a:normAutofit/>
          </a:bodyPr>
          <a:lstStyle>
            <a:lvl1pPr>
              <a:defRPr sz="6000">
                <a:solidFill>
                  <a:schemeClr val="bg1"/>
                </a:solidFill>
                <a:latin typeface="Macklin Slab" panose="020B0503060706020204" pitchFamily="34" charset="77"/>
              </a:defRPr>
            </a:lvl1pPr>
          </a:lstStyle>
          <a:p>
            <a:r>
              <a:rPr lang="en-US" dirty="0"/>
              <a:t>Title goes here...</a:t>
            </a:r>
          </a:p>
        </p:txBody>
      </p:sp>
      <p:sp>
        <p:nvSpPr>
          <p:cNvPr id="3" name="Content Placeholder 2">
            <a:extLst>
              <a:ext uri="{FF2B5EF4-FFF2-40B4-BE49-F238E27FC236}">
                <a16:creationId xmlns:a16="http://schemas.microsoft.com/office/drawing/2014/main" xmlns="" id="{148C8B59-014C-4F45-823D-0DBFA76BF152}"/>
              </a:ext>
            </a:extLst>
          </p:cNvPr>
          <p:cNvSpPr>
            <a:spLocks noGrp="1"/>
          </p:cNvSpPr>
          <p:nvPr>
            <p:ph idx="1"/>
          </p:nvPr>
        </p:nvSpPr>
        <p:spPr>
          <a:xfrm>
            <a:off x="3927951" y="2078183"/>
            <a:ext cx="7751431"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Text&#10;&#10;Description automatically generated">
            <a:extLst>
              <a:ext uri="{FF2B5EF4-FFF2-40B4-BE49-F238E27FC236}">
                <a16:creationId xmlns:a16="http://schemas.microsoft.com/office/drawing/2014/main" xmlns="" id="{5BC2C102-AC2B-83DC-3CE6-96A8D152AE8C}"/>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322686" y="5522576"/>
            <a:ext cx="3098318" cy="707351"/>
          </a:xfrm>
          <a:prstGeom prst="rect">
            <a:avLst/>
          </a:prstGeom>
        </p:spPr>
      </p:pic>
    </p:spTree>
    <p:extLst>
      <p:ext uri="{BB962C8B-B14F-4D97-AF65-F5344CB8AC3E}">
        <p14:creationId xmlns:p14="http://schemas.microsoft.com/office/powerpoint/2010/main" val="1124685099"/>
      </p:ext>
    </p:extLst>
  </p:cSld>
  <p:clrMapOvr>
    <a:masterClrMapping/>
  </p:clrMapOvr>
  <p:extLst>
    <p:ext uri="{DCECCB84-F9BA-43D5-87BE-67443E8EF086}">
      <p15:sldGuideLst xmlns:p15="http://schemas.microsoft.com/office/powerpoint/2012/main">
        <p15:guide id="4294967295" orient="horz" pos="2160">
          <p15:clr>
            <a:srgbClr val="FBAE40"/>
          </p15:clr>
        </p15:guide>
        <p15:guide id="4294967295"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8F4E75-1EA7-C842-8EB7-D04C610643D6}"/>
              </a:ext>
            </a:extLst>
          </p:cNvPr>
          <p:cNvSpPr>
            <a:spLocks noGrp="1"/>
          </p:cNvSpPr>
          <p:nvPr>
            <p:ph type="title" hasCustomPrompt="1"/>
          </p:nvPr>
        </p:nvSpPr>
        <p:spPr>
          <a:xfrm>
            <a:off x="60532" y="943126"/>
            <a:ext cx="11915060" cy="755483"/>
          </a:xfrm>
        </p:spPr>
        <p:txBody>
          <a:bodyPr anchor="t"/>
          <a:lstStyle/>
          <a:p>
            <a:r>
              <a:rPr lang="en-US" dirty="0"/>
              <a:t>Title goes here...</a:t>
            </a:r>
          </a:p>
        </p:txBody>
      </p:sp>
      <p:sp>
        <p:nvSpPr>
          <p:cNvPr id="4" name="Content Placeholder 3">
            <a:extLst>
              <a:ext uri="{FF2B5EF4-FFF2-40B4-BE49-F238E27FC236}">
                <a16:creationId xmlns:a16="http://schemas.microsoft.com/office/drawing/2014/main" xmlns="" id="{C96BBB1D-3227-404F-BB5D-79B3AAFBD49F}"/>
              </a:ext>
            </a:extLst>
          </p:cNvPr>
          <p:cNvSpPr>
            <a:spLocks noGrp="1"/>
          </p:cNvSpPr>
          <p:nvPr>
            <p:ph sz="half" idx="2"/>
          </p:nvPr>
        </p:nvSpPr>
        <p:spPr>
          <a:xfrm>
            <a:off x="60532" y="1816659"/>
            <a:ext cx="11915060" cy="4430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xmlns="" id="{28998EEE-27E5-0748-93DC-5029DAF1C453}"/>
              </a:ext>
            </a:extLst>
          </p:cNvPr>
          <p:cNvSpPr>
            <a:spLocks noGrp="1"/>
          </p:cNvSpPr>
          <p:nvPr>
            <p:ph type="sldNum" sz="quarter" idx="12"/>
          </p:nvPr>
        </p:nvSpPr>
        <p:spPr>
          <a:xfrm>
            <a:off x="11533632" y="6363709"/>
            <a:ext cx="441960" cy="365125"/>
          </a:xfrm>
        </p:spPr>
        <p:txBody>
          <a:bodyPr/>
          <a:lstStyle/>
          <a:p>
            <a:fld id="{15C9CF00-FB8E-AA48-A2EB-23BCA54F67F0}" type="slidenum">
              <a:rPr lang="en-US" smtClean="0">
                <a:solidFill>
                  <a:prstClr val="black">
                    <a:tint val="75000"/>
                  </a:prstClr>
                </a:solidFill>
              </a:rPr>
              <a:pPr/>
              <a:t>‹#›</a:t>
            </a:fld>
            <a:endParaRPr lang="en-US">
              <a:solidFill>
                <a:prstClr val="black">
                  <a:tint val="75000"/>
                </a:prstClr>
              </a:solidFill>
            </a:endParaRPr>
          </a:p>
        </p:txBody>
      </p:sp>
      <p:grpSp>
        <p:nvGrpSpPr>
          <p:cNvPr id="3" name="Group 2">
            <a:extLst>
              <a:ext uri="{FF2B5EF4-FFF2-40B4-BE49-F238E27FC236}">
                <a16:creationId xmlns:a16="http://schemas.microsoft.com/office/drawing/2014/main" xmlns="" id="{DBE781EB-9D62-1E9D-875F-06981468C198}"/>
              </a:ext>
            </a:extLst>
          </p:cNvPr>
          <p:cNvGrpSpPr/>
          <p:nvPr userDrawn="1"/>
        </p:nvGrpSpPr>
        <p:grpSpPr>
          <a:xfrm>
            <a:off x="0" y="0"/>
            <a:ext cx="12191999" cy="822960"/>
            <a:chOff x="0" y="0"/>
            <a:chExt cx="12191999" cy="822960"/>
          </a:xfrm>
        </p:grpSpPr>
        <p:pic>
          <p:nvPicPr>
            <p:cNvPr id="6" name="Picture 5">
              <a:extLst>
                <a:ext uri="{FF2B5EF4-FFF2-40B4-BE49-F238E27FC236}">
                  <a16:creationId xmlns:a16="http://schemas.microsoft.com/office/drawing/2014/main" xmlns="" id="{5222CF08-1BAE-8403-E80E-4D71AB1908C4}"/>
                </a:ext>
              </a:extLst>
            </p:cNvPr>
            <p:cNvPicPr>
              <a:picLocks noChangeAspect="1"/>
            </p:cNvPicPr>
            <p:nvPr/>
          </p:nvPicPr>
          <p:blipFill>
            <a:blip r:embed="rId2"/>
            <a:stretch>
              <a:fillRect/>
            </a:stretch>
          </p:blipFill>
          <p:spPr>
            <a:xfrm>
              <a:off x="8575965" y="0"/>
              <a:ext cx="3616034" cy="822960"/>
            </a:xfrm>
            <a:prstGeom prst="rect">
              <a:avLst/>
            </a:prstGeom>
          </p:spPr>
        </p:pic>
        <p:grpSp>
          <p:nvGrpSpPr>
            <p:cNvPr id="8" name="Group 7">
              <a:extLst>
                <a:ext uri="{FF2B5EF4-FFF2-40B4-BE49-F238E27FC236}">
                  <a16:creationId xmlns:a16="http://schemas.microsoft.com/office/drawing/2014/main" xmlns="" id="{3EC81CA1-147A-4E96-97F4-4AC973762094}"/>
                </a:ext>
              </a:extLst>
            </p:cNvPr>
            <p:cNvGrpSpPr/>
            <p:nvPr/>
          </p:nvGrpSpPr>
          <p:grpSpPr>
            <a:xfrm>
              <a:off x="0" y="0"/>
              <a:ext cx="8575966" cy="822960"/>
              <a:chOff x="3616034" y="0"/>
              <a:chExt cx="8575966" cy="822960"/>
            </a:xfrm>
          </p:grpSpPr>
          <p:pic>
            <p:nvPicPr>
              <p:cNvPr id="9" name="Picture 8">
                <a:extLst>
                  <a:ext uri="{FF2B5EF4-FFF2-40B4-BE49-F238E27FC236}">
                    <a16:creationId xmlns:a16="http://schemas.microsoft.com/office/drawing/2014/main" xmlns="" id="{76FE71A8-F57B-BE7E-F49A-D96884F468E4}"/>
                  </a:ext>
                </a:extLst>
              </p:cNvPr>
              <p:cNvPicPr>
                <a:picLocks noChangeAspect="1"/>
              </p:cNvPicPr>
              <p:nvPr/>
            </p:nvPicPr>
            <p:blipFill>
              <a:blip r:embed="rId3"/>
              <a:stretch>
                <a:fillRect/>
              </a:stretch>
            </p:blipFill>
            <p:spPr>
              <a:xfrm>
                <a:off x="3616035" y="0"/>
                <a:ext cx="8575965" cy="822960"/>
              </a:xfrm>
              <a:prstGeom prst="rect">
                <a:avLst/>
              </a:prstGeom>
            </p:spPr>
          </p:pic>
          <p:pic>
            <p:nvPicPr>
              <p:cNvPr id="10" name="Picture 9">
                <a:extLst>
                  <a:ext uri="{FF2B5EF4-FFF2-40B4-BE49-F238E27FC236}">
                    <a16:creationId xmlns:a16="http://schemas.microsoft.com/office/drawing/2014/main" xmlns="" id="{0FA27D15-10A0-E2BF-3C9A-B56311C51657}"/>
                  </a:ext>
                </a:extLst>
              </p:cNvPr>
              <p:cNvPicPr>
                <a:picLocks noChangeAspect="1"/>
              </p:cNvPicPr>
              <p:nvPr/>
            </p:nvPicPr>
            <p:blipFill>
              <a:blip r:embed="rId4"/>
              <a:stretch>
                <a:fillRect/>
              </a:stretch>
            </p:blipFill>
            <p:spPr>
              <a:xfrm>
                <a:off x="3616034" y="57665"/>
                <a:ext cx="2313709" cy="664998"/>
              </a:xfrm>
              <a:prstGeom prst="rect">
                <a:avLst/>
              </a:prstGeom>
            </p:spPr>
          </p:pic>
          <p:pic>
            <p:nvPicPr>
              <p:cNvPr id="11" name="Picture 10">
                <a:extLst>
                  <a:ext uri="{FF2B5EF4-FFF2-40B4-BE49-F238E27FC236}">
                    <a16:creationId xmlns:a16="http://schemas.microsoft.com/office/drawing/2014/main" xmlns="" id="{8C4990DB-2668-6372-B931-D577C83B2208}"/>
                  </a:ext>
                </a:extLst>
              </p:cNvPr>
              <p:cNvPicPr>
                <a:picLocks noChangeAspect="1"/>
              </p:cNvPicPr>
              <p:nvPr/>
            </p:nvPicPr>
            <p:blipFill>
              <a:blip r:embed="rId5"/>
              <a:stretch>
                <a:fillRect/>
              </a:stretch>
            </p:blipFill>
            <p:spPr>
              <a:xfrm>
                <a:off x="5929743" y="177831"/>
                <a:ext cx="6160788" cy="544832"/>
              </a:xfrm>
              <a:prstGeom prst="rect">
                <a:avLst/>
              </a:prstGeom>
            </p:spPr>
          </p:pic>
        </p:grpSp>
      </p:grpSp>
    </p:spTree>
    <p:extLst>
      <p:ext uri="{BB962C8B-B14F-4D97-AF65-F5344CB8AC3E}">
        <p14:creationId xmlns:p14="http://schemas.microsoft.com/office/powerpoint/2010/main" val="2028984888"/>
      </p:ext>
    </p:extLst>
  </p:cSld>
  <p:clrMapOvr>
    <a:masterClrMapping/>
  </p:clrMapOvr>
  <p:extLst>
    <p:ext uri="{DCECCB84-F9BA-43D5-87BE-67443E8EF086}">
      <p15:sldGuideLst xmlns:p15="http://schemas.microsoft.com/office/powerpoint/2012/main">
        <p15:guide id="4294967295" orient="horz" pos="2160">
          <p15:clr>
            <a:srgbClr val="FBAE40"/>
          </p15:clr>
        </p15:guide>
        <p15:guide id="4294967295"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6BC1B0-3104-D505-C0D8-9E66F1C8C8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69BDEC8-099D-A2F0-AC46-69C30E20A8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AAFC4E2-EA3B-913A-F0C6-BA99864E3969}"/>
              </a:ext>
            </a:extLst>
          </p:cNvPr>
          <p:cNvSpPr>
            <a:spLocks noGrp="1"/>
          </p:cNvSpPr>
          <p:nvPr>
            <p:ph type="dt" sz="half" idx="10"/>
          </p:nvPr>
        </p:nvSpPr>
        <p:spPr/>
        <p:txBody>
          <a:bodyPr/>
          <a:lstStyle/>
          <a:p>
            <a:fld id="{C3C4E351-620C-934E-BB76-30B78DA2C8DC}" type="datetimeFigureOut">
              <a:rPr lang="en-US" smtClean="0">
                <a:solidFill>
                  <a:prstClr val="black">
                    <a:tint val="75000"/>
                  </a:prstClr>
                </a:solidFill>
              </a:rPr>
              <a:pPr/>
              <a:t>8/6/2023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164E41C2-37D4-3C4E-C18A-7BF8B07C483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A56BC89-D80C-1688-00AE-2312F31FF353}"/>
              </a:ext>
            </a:extLst>
          </p:cNvPr>
          <p:cNvSpPr>
            <a:spLocks noGrp="1"/>
          </p:cNvSpPr>
          <p:nvPr>
            <p:ph type="sldNum" sz="quarter" idx="12"/>
          </p:nvPr>
        </p:nvSpPr>
        <p:spPr/>
        <p:txBody>
          <a:bodyPr/>
          <a:lstStyle/>
          <a:p>
            <a:fld id="{D19ABF31-D5B8-924E-AB64-03B12098B2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61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90B709-9571-40D1-E0C1-BAC550FA7F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17E8E2A-F078-1B14-CBB1-3492AC3CC7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DEAF42C-A03C-1CB8-F88C-825D7B9D5AAF}"/>
              </a:ext>
            </a:extLst>
          </p:cNvPr>
          <p:cNvSpPr>
            <a:spLocks noGrp="1"/>
          </p:cNvSpPr>
          <p:nvPr>
            <p:ph type="dt" sz="half" idx="10"/>
          </p:nvPr>
        </p:nvSpPr>
        <p:spPr/>
        <p:txBody>
          <a:bodyPr/>
          <a:lstStyle/>
          <a:p>
            <a:fld id="{C3C4E351-620C-934E-BB76-30B78DA2C8DC}" type="datetimeFigureOut">
              <a:rPr lang="en-US" smtClean="0">
                <a:solidFill>
                  <a:prstClr val="black">
                    <a:tint val="75000"/>
                  </a:prstClr>
                </a:solidFill>
              </a:rPr>
              <a:pPr/>
              <a:t>8/6/2023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D36D602-402F-85F0-2905-C8FFE97F721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ED1D152-E16D-B18D-06FD-E6A821C9ED73}"/>
              </a:ext>
            </a:extLst>
          </p:cNvPr>
          <p:cNvSpPr>
            <a:spLocks noGrp="1"/>
          </p:cNvSpPr>
          <p:nvPr>
            <p:ph type="sldNum" sz="quarter" idx="12"/>
          </p:nvPr>
        </p:nvSpPr>
        <p:spPr/>
        <p:txBody>
          <a:bodyPr/>
          <a:lstStyle/>
          <a:p>
            <a:fld id="{D19ABF31-D5B8-924E-AB64-03B12098B2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12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34439F-5ED5-F7EB-1E79-F48447AEDF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304D70A-F916-F163-E4BF-018C5996E1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AC440C4-1CEF-54C3-6104-F1B85F70BA45}"/>
              </a:ext>
            </a:extLst>
          </p:cNvPr>
          <p:cNvSpPr>
            <a:spLocks noGrp="1"/>
          </p:cNvSpPr>
          <p:nvPr>
            <p:ph type="dt" sz="half" idx="10"/>
          </p:nvPr>
        </p:nvSpPr>
        <p:spPr/>
        <p:txBody>
          <a:bodyPr/>
          <a:lstStyle/>
          <a:p>
            <a:fld id="{C3C4E351-620C-934E-BB76-30B78DA2C8DC}" type="datetimeFigureOut">
              <a:rPr lang="en-US" smtClean="0">
                <a:solidFill>
                  <a:prstClr val="black">
                    <a:tint val="75000"/>
                  </a:prstClr>
                </a:solidFill>
              </a:rPr>
              <a:pPr/>
              <a:t>8/6/2023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F98F4A05-5EA6-E816-4F51-8EDFAFED232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11944C1-0943-11FA-6CF1-A559927D7271}"/>
              </a:ext>
            </a:extLst>
          </p:cNvPr>
          <p:cNvSpPr>
            <a:spLocks noGrp="1"/>
          </p:cNvSpPr>
          <p:nvPr>
            <p:ph type="sldNum" sz="quarter" idx="12"/>
          </p:nvPr>
        </p:nvSpPr>
        <p:spPr/>
        <p:txBody>
          <a:bodyPr/>
          <a:lstStyle/>
          <a:p>
            <a:fld id="{D19ABF31-D5B8-924E-AB64-03B12098B2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57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01F555-AC66-C75E-F3EC-D87BC440D6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8FD4F4A-EE61-BC08-69C7-573DFC3C17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EBC85BA-CE04-488C-22F9-C21C8DE658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994D452-3003-E732-30A9-691B3C7AEC6F}"/>
              </a:ext>
            </a:extLst>
          </p:cNvPr>
          <p:cNvSpPr>
            <a:spLocks noGrp="1"/>
          </p:cNvSpPr>
          <p:nvPr>
            <p:ph type="dt" sz="half" idx="10"/>
          </p:nvPr>
        </p:nvSpPr>
        <p:spPr/>
        <p:txBody>
          <a:bodyPr/>
          <a:lstStyle/>
          <a:p>
            <a:fld id="{C3C4E351-620C-934E-BB76-30B78DA2C8DC}" type="datetimeFigureOut">
              <a:rPr lang="en-US" smtClean="0">
                <a:solidFill>
                  <a:prstClr val="black">
                    <a:tint val="75000"/>
                  </a:prstClr>
                </a:solidFill>
              </a:rPr>
              <a:pPr/>
              <a:t>8/6/2023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0756338-AE53-D486-1E38-72E372C3C4C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3CCAD65B-49EE-8F57-E178-E066A011EF89}"/>
              </a:ext>
            </a:extLst>
          </p:cNvPr>
          <p:cNvSpPr>
            <a:spLocks noGrp="1"/>
          </p:cNvSpPr>
          <p:nvPr>
            <p:ph type="sldNum" sz="quarter" idx="12"/>
          </p:nvPr>
        </p:nvSpPr>
        <p:spPr/>
        <p:txBody>
          <a:bodyPr/>
          <a:lstStyle/>
          <a:p>
            <a:fld id="{D19ABF31-D5B8-924E-AB64-03B12098B2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362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168B220-5922-E64E-925F-362CC621C1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3F54954D-1EFB-B247-B473-D0F065BD2D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DE5C5969-0228-2C42-B821-A7689CBFE5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6DC3A8-10ED-3740-AF7C-1A4406E2A48C}" type="datetime1">
              <a:rPr lang="en-US" smtClean="0"/>
              <a:t>8/5/2023</a:t>
            </a:fld>
            <a:endParaRPr lang="en-US"/>
          </a:p>
        </p:txBody>
      </p:sp>
      <p:sp>
        <p:nvSpPr>
          <p:cNvPr id="5" name="Footer Placeholder 4">
            <a:extLst>
              <a:ext uri="{FF2B5EF4-FFF2-40B4-BE49-F238E27FC236}">
                <a16:creationId xmlns="" xmlns:a16="http://schemas.microsoft.com/office/drawing/2014/main" id="{3F679227-BC3B-F34F-8F96-6A1B51A4B3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FE49CF60-C005-4D47-A5AA-923FB51633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1</a:t>
            </a:r>
          </a:p>
        </p:txBody>
      </p:sp>
    </p:spTree>
    <p:extLst>
      <p:ext uri="{BB962C8B-B14F-4D97-AF65-F5344CB8AC3E}">
        <p14:creationId xmlns:p14="http://schemas.microsoft.com/office/powerpoint/2010/main" val="3339742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2B256"/>
        </a:buClr>
        <a:buFont typeface="Arial" panose="020B0604020202020204" pitchFamily="34" charset="0"/>
        <a:buChar char="•"/>
        <a:defRPr sz="2800" b="0" i="0" kern="1200">
          <a:solidFill>
            <a:schemeClr val="tx1"/>
          </a:solidFill>
          <a:latin typeface="+mn-lt"/>
          <a:ea typeface="Aktiv Grotesk Light" panose="020B0404020202020204" pitchFamily="34" charset="0"/>
          <a:cs typeface="Aktiv Grotesk Light" panose="020B0404020202020204" pitchFamily="34" charset="0"/>
        </a:defRPr>
      </a:lvl1pPr>
      <a:lvl2pPr marL="685800" indent="-228600" algn="l" defTabSz="914400" rtl="0" eaLnBrk="1" latinLnBrk="0" hangingPunct="1">
        <a:lnSpc>
          <a:spcPct val="90000"/>
        </a:lnSpc>
        <a:spcBef>
          <a:spcPts val="500"/>
        </a:spcBef>
        <a:buClr>
          <a:srgbClr val="02B256"/>
        </a:buClr>
        <a:buFont typeface="Arial" panose="020B0604020202020204" pitchFamily="34" charset="0"/>
        <a:buChar char="•"/>
        <a:defRPr sz="2400" b="0" i="0" kern="1200">
          <a:solidFill>
            <a:schemeClr val="tx1"/>
          </a:solidFill>
          <a:latin typeface="+mn-lt"/>
          <a:ea typeface="Aktiv Grotesk Light" panose="020B0404020202020204" pitchFamily="34" charset="0"/>
          <a:cs typeface="Aktiv Grotesk Light" panose="020B0404020202020204" pitchFamily="34" charset="0"/>
        </a:defRPr>
      </a:lvl2pPr>
      <a:lvl3pPr marL="1143000" indent="-228600" algn="l" defTabSz="914400" rtl="0" eaLnBrk="1" latinLnBrk="0" hangingPunct="1">
        <a:lnSpc>
          <a:spcPct val="90000"/>
        </a:lnSpc>
        <a:spcBef>
          <a:spcPts val="500"/>
        </a:spcBef>
        <a:buClr>
          <a:srgbClr val="02B256"/>
        </a:buClr>
        <a:buFont typeface="Arial" panose="020B0604020202020204" pitchFamily="34" charset="0"/>
        <a:buChar char="•"/>
        <a:defRPr sz="2000" b="0" i="0" kern="1200">
          <a:solidFill>
            <a:schemeClr val="tx1"/>
          </a:solidFill>
          <a:latin typeface="+mn-lt"/>
          <a:ea typeface="Aktiv Grotesk Light" panose="020B0404020202020204" pitchFamily="34" charset="0"/>
          <a:cs typeface="Aktiv Grotesk Light" panose="020B0404020202020204" pitchFamily="34" charset="0"/>
        </a:defRPr>
      </a:lvl3pPr>
      <a:lvl4pPr marL="1600200" indent="-228600" algn="l" defTabSz="914400" rtl="0" eaLnBrk="1" latinLnBrk="0" hangingPunct="1">
        <a:lnSpc>
          <a:spcPct val="90000"/>
        </a:lnSpc>
        <a:spcBef>
          <a:spcPts val="500"/>
        </a:spcBef>
        <a:buClr>
          <a:srgbClr val="02B256"/>
        </a:buClr>
        <a:buFont typeface="Arial" panose="020B0604020202020204" pitchFamily="34" charset="0"/>
        <a:buChar char="•"/>
        <a:defRPr sz="1800" b="0" i="0" kern="1200">
          <a:solidFill>
            <a:schemeClr val="tx1"/>
          </a:solidFill>
          <a:latin typeface="+mn-lt"/>
          <a:ea typeface="Aktiv Grotesk Light" panose="020B0404020202020204" pitchFamily="34" charset="0"/>
          <a:cs typeface="Aktiv Grotesk Light" panose="020B0404020202020204" pitchFamily="34" charset="0"/>
        </a:defRPr>
      </a:lvl4pPr>
      <a:lvl5pPr marL="2057400" indent="-228600" algn="l" defTabSz="914400" rtl="0" eaLnBrk="1" latinLnBrk="0" hangingPunct="1">
        <a:lnSpc>
          <a:spcPct val="90000"/>
        </a:lnSpc>
        <a:spcBef>
          <a:spcPts val="500"/>
        </a:spcBef>
        <a:buClr>
          <a:srgbClr val="02B256"/>
        </a:buClr>
        <a:buFont typeface="Arial" panose="020B0604020202020204" pitchFamily="34" charset="0"/>
        <a:buChar char="•"/>
        <a:defRPr sz="1800" b="0" i="0" kern="1200">
          <a:solidFill>
            <a:schemeClr val="tx1"/>
          </a:solidFill>
          <a:latin typeface="+mn-lt"/>
          <a:ea typeface="Aktiv Grotesk Light" panose="020B0404020202020204" pitchFamily="34" charset="0"/>
          <a:cs typeface="Aktiv Grotesk Light" panose="020B04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168B220-5922-E64E-925F-362CC621C1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3F54954D-1EFB-B247-B473-D0F065BD2D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DE5C5969-0228-2C42-B821-A7689CBFE5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6DC3A8-10ED-3740-AF7C-1A4406E2A48C}" type="datetime1">
              <a:rPr lang="en-US" smtClean="0">
                <a:solidFill>
                  <a:prstClr val="black">
                    <a:tint val="75000"/>
                  </a:prstClr>
                </a:solidFill>
              </a:rPr>
              <a:pPr/>
              <a:t>8/6/2023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F679227-BC3B-F34F-8F96-6A1B51A4B3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E49CF60-C005-4D47-A5AA-923FB51633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solidFill>
                  <a:prstClr val="black">
                    <a:tint val="75000"/>
                  </a:prstClr>
                </a:solidFill>
              </a:rPr>
              <a:t>1</a:t>
            </a:r>
          </a:p>
        </p:txBody>
      </p:sp>
    </p:spTree>
    <p:extLst>
      <p:ext uri="{BB962C8B-B14F-4D97-AF65-F5344CB8AC3E}">
        <p14:creationId xmlns:p14="http://schemas.microsoft.com/office/powerpoint/2010/main" val="3428630994"/>
      </p:ext>
    </p:extLst>
  </p:cSld>
  <p:clrMap bg1="lt1" tx1="dk1" bg2="lt2" tx2="dk2" accent1="accent1" accent2="accent2" accent3="accent3" accent4="accent4" accent5="accent5" accent6="accent6" hlink="hlink" folHlink="folHlink"/>
  <p:sldLayoutIdLst>
    <p:sldLayoutId id="2147483655" r:id="rId1"/>
    <p:sldLayoutId id="2147483656" r:id="rId2"/>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2B256"/>
        </a:buClr>
        <a:buFont typeface="Arial" panose="020B0604020202020204" pitchFamily="34" charset="0"/>
        <a:buChar char="•"/>
        <a:defRPr sz="2800" b="0" i="0" kern="1200">
          <a:solidFill>
            <a:schemeClr val="tx1"/>
          </a:solidFill>
          <a:latin typeface="+mn-lt"/>
          <a:ea typeface="Aktiv Grotesk Light" panose="020B0404020202020204" pitchFamily="34" charset="0"/>
          <a:cs typeface="Aktiv Grotesk Light" panose="020B0404020202020204" pitchFamily="34" charset="0"/>
        </a:defRPr>
      </a:lvl1pPr>
      <a:lvl2pPr marL="685800" indent="-228600" algn="l" defTabSz="914400" rtl="0" eaLnBrk="1" latinLnBrk="0" hangingPunct="1">
        <a:lnSpc>
          <a:spcPct val="90000"/>
        </a:lnSpc>
        <a:spcBef>
          <a:spcPts val="500"/>
        </a:spcBef>
        <a:buClr>
          <a:srgbClr val="02B256"/>
        </a:buClr>
        <a:buFont typeface="Arial" panose="020B0604020202020204" pitchFamily="34" charset="0"/>
        <a:buChar char="•"/>
        <a:defRPr sz="2400" b="0" i="0" kern="1200">
          <a:solidFill>
            <a:schemeClr val="tx1"/>
          </a:solidFill>
          <a:latin typeface="+mn-lt"/>
          <a:ea typeface="Aktiv Grotesk Light" panose="020B0404020202020204" pitchFamily="34" charset="0"/>
          <a:cs typeface="Aktiv Grotesk Light" panose="020B0404020202020204" pitchFamily="34" charset="0"/>
        </a:defRPr>
      </a:lvl2pPr>
      <a:lvl3pPr marL="1143000" indent="-228600" algn="l" defTabSz="914400" rtl="0" eaLnBrk="1" latinLnBrk="0" hangingPunct="1">
        <a:lnSpc>
          <a:spcPct val="90000"/>
        </a:lnSpc>
        <a:spcBef>
          <a:spcPts val="500"/>
        </a:spcBef>
        <a:buClr>
          <a:srgbClr val="02B256"/>
        </a:buClr>
        <a:buFont typeface="Arial" panose="020B0604020202020204" pitchFamily="34" charset="0"/>
        <a:buChar char="•"/>
        <a:defRPr sz="2000" b="0" i="0" kern="1200">
          <a:solidFill>
            <a:schemeClr val="tx1"/>
          </a:solidFill>
          <a:latin typeface="+mn-lt"/>
          <a:ea typeface="Aktiv Grotesk Light" panose="020B0404020202020204" pitchFamily="34" charset="0"/>
          <a:cs typeface="Aktiv Grotesk Light" panose="020B0404020202020204" pitchFamily="34" charset="0"/>
        </a:defRPr>
      </a:lvl3pPr>
      <a:lvl4pPr marL="1600200" indent="-228600" algn="l" defTabSz="914400" rtl="0" eaLnBrk="1" latinLnBrk="0" hangingPunct="1">
        <a:lnSpc>
          <a:spcPct val="90000"/>
        </a:lnSpc>
        <a:spcBef>
          <a:spcPts val="500"/>
        </a:spcBef>
        <a:buClr>
          <a:srgbClr val="02B256"/>
        </a:buClr>
        <a:buFont typeface="Arial" panose="020B0604020202020204" pitchFamily="34" charset="0"/>
        <a:buChar char="•"/>
        <a:defRPr sz="1800" b="0" i="0" kern="1200">
          <a:solidFill>
            <a:schemeClr val="tx1"/>
          </a:solidFill>
          <a:latin typeface="+mn-lt"/>
          <a:ea typeface="Aktiv Grotesk Light" panose="020B0404020202020204" pitchFamily="34" charset="0"/>
          <a:cs typeface="Aktiv Grotesk Light" panose="020B0404020202020204" pitchFamily="34" charset="0"/>
        </a:defRPr>
      </a:lvl4pPr>
      <a:lvl5pPr marL="2057400" indent="-228600" algn="l" defTabSz="914400" rtl="0" eaLnBrk="1" latinLnBrk="0" hangingPunct="1">
        <a:lnSpc>
          <a:spcPct val="90000"/>
        </a:lnSpc>
        <a:spcBef>
          <a:spcPts val="500"/>
        </a:spcBef>
        <a:buClr>
          <a:srgbClr val="02B256"/>
        </a:buClr>
        <a:buFont typeface="Arial" panose="020B0604020202020204" pitchFamily="34" charset="0"/>
        <a:buChar char="•"/>
        <a:defRPr sz="1800" b="0" i="0" kern="1200">
          <a:solidFill>
            <a:schemeClr val="tx1"/>
          </a:solidFill>
          <a:latin typeface="+mn-lt"/>
          <a:ea typeface="Aktiv Grotesk Light" panose="020B0404020202020204" pitchFamily="34" charset="0"/>
          <a:cs typeface="Aktiv Grotesk Light" panose="020B04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19F73AE-DBCD-FD99-3D0B-F4A42385ED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727F5AD-97C9-1954-DA8B-587883FD7B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7998693-9AEE-B0A2-D104-78D80715B6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4E351-620C-934E-BB76-30B78DA2C8DC}" type="datetimeFigureOut">
              <a:rPr lang="en-US" smtClean="0">
                <a:solidFill>
                  <a:prstClr val="black">
                    <a:tint val="75000"/>
                  </a:prstClr>
                </a:solidFill>
              </a:rPr>
              <a:pPr/>
              <a:t>8/6/2023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BDCE6AE-292F-E8FA-106E-917E32B9BB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155E53E-6E90-1A0C-AEB9-32E6DACE85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ABF31-D5B8-924E-AB64-03B12098B2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35976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9.sv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hyperlink" Target="https://www.publicdomainpictures.net/view-image.php?image=33066&amp;picture=yin-yang"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facebook.com/groups/clpen/"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www.publicdomainpictures.net/view-image.php?image=33066&amp;picture=yin-yan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mailto:info@CLpsychiatry.or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jz3291@cumc.columbia.edu" TargetMode="External"/><Relationship Id="rId2" Type="http://schemas.openxmlformats.org/officeDocument/2006/relationships/hyperlink" Target="mailto:Samantha.zweibel@pennmedicine.upenn.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lp2023.eventscribe.net/" TargetMode="External"/><Relationship Id="rId2" Type="http://schemas.openxmlformats.org/officeDocument/2006/relationships/hyperlink" Target="http://www.clpsychiatry.org/"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15856" y="2990139"/>
            <a:ext cx="6096000" cy="2492990"/>
          </a:xfrm>
          <a:prstGeom prst="rect">
            <a:avLst/>
          </a:prstGeom>
        </p:spPr>
        <p:txBody>
          <a:bodyPr>
            <a:spAutoFit/>
          </a:bodyPr>
          <a:lstStyle/>
          <a:p>
            <a:pPr algn="ctr"/>
            <a:r>
              <a:rPr lang="en-US" sz="3600" b="1" dirty="0">
                <a:solidFill>
                  <a:schemeClr val="bg1"/>
                </a:solidFill>
              </a:rPr>
              <a:t>Navigating the ACLP Annual Meeting: Tips &amp; </a:t>
            </a:r>
            <a:r>
              <a:rPr lang="en-US" sz="3600" b="1" dirty="0" smtClean="0">
                <a:solidFill>
                  <a:schemeClr val="bg1"/>
                </a:solidFill>
              </a:rPr>
              <a:t>Tricks</a:t>
            </a:r>
            <a:endParaRPr lang="en-US" sz="3600" b="1" dirty="0">
              <a:solidFill>
                <a:schemeClr val="bg1"/>
              </a:solidFill>
            </a:endParaRPr>
          </a:p>
          <a:p>
            <a:pPr algn="ctr"/>
            <a:endParaRPr lang="en-US" sz="2800" dirty="0">
              <a:solidFill>
                <a:schemeClr val="bg1"/>
              </a:solidFill>
            </a:endParaRPr>
          </a:p>
          <a:p>
            <a:pPr algn="ctr"/>
            <a:r>
              <a:rPr lang="en-US" sz="2800" dirty="0">
                <a:solidFill>
                  <a:schemeClr val="bg1"/>
                </a:solidFill>
              </a:rPr>
              <a:t>Sunday, August 6, 2023</a:t>
            </a:r>
          </a:p>
          <a:p>
            <a:pPr algn="ctr"/>
            <a:r>
              <a:rPr lang="en-US" sz="2800" dirty="0">
                <a:solidFill>
                  <a:schemeClr val="bg1"/>
                </a:solidFill>
              </a:rPr>
              <a:t>6:00 - 7:30 PM </a:t>
            </a:r>
            <a:r>
              <a:rPr lang="en-US" sz="2800" dirty="0" smtClean="0">
                <a:solidFill>
                  <a:schemeClr val="bg1"/>
                </a:solidFill>
              </a:rPr>
              <a:t>EDT</a:t>
            </a:r>
            <a:endParaRPr lang="en-US" sz="2800" i="1" dirty="0">
              <a:solidFill>
                <a:schemeClr val="bg1"/>
              </a:solidFill>
            </a:endParaRPr>
          </a:p>
        </p:txBody>
      </p:sp>
    </p:spTree>
    <p:extLst>
      <p:ext uri="{BB962C8B-B14F-4D97-AF65-F5344CB8AC3E}">
        <p14:creationId xmlns:p14="http://schemas.microsoft.com/office/powerpoint/2010/main" val="1276581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C21354-AD6F-EBCD-572C-14E7A33C9A7B}"/>
              </a:ext>
            </a:extLst>
          </p:cNvPr>
          <p:cNvSpPr>
            <a:spLocks noGrp="1"/>
          </p:cNvSpPr>
          <p:nvPr>
            <p:ph type="title"/>
          </p:nvPr>
        </p:nvSpPr>
        <p:spPr/>
        <p:txBody>
          <a:bodyPr/>
          <a:lstStyle/>
          <a:p>
            <a:r>
              <a:rPr lang="en-US" dirty="0"/>
              <a:t>Should I attend the meeting if I’m…</a:t>
            </a:r>
          </a:p>
        </p:txBody>
      </p:sp>
      <p:sp>
        <p:nvSpPr>
          <p:cNvPr id="3" name="Content Placeholder 2">
            <a:extLst>
              <a:ext uri="{FF2B5EF4-FFF2-40B4-BE49-F238E27FC236}">
                <a16:creationId xmlns:a16="http://schemas.microsoft.com/office/drawing/2014/main" xmlns="" id="{0B12E706-DC34-53D8-246E-B10849B4D4BF}"/>
              </a:ext>
            </a:extLst>
          </p:cNvPr>
          <p:cNvSpPr>
            <a:spLocks noGrp="1"/>
          </p:cNvSpPr>
          <p:nvPr>
            <p:ph sz="half" idx="2"/>
          </p:nvPr>
        </p:nvSpPr>
        <p:spPr/>
        <p:txBody>
          <a:bodyPr/>
          <a:lstStyle/>
          <a:p>
            <a:r>
              <a:rPr lang="en-US" dirty="0"/>
              <a:t>…a medical student? Resident? Fellow?</a:t>
            </a:r>
          </a:p>
          <a:p>
            <a:r>
              <a:rPr lang="en-US" dirty="0"/>
              <a:t>…a practicing psychiatrist with minimal C-L experience/work?</a:t>
            </a:r>
          </a:p>
          <a:p>
            <a:r>
              <a:rPr lang="en-US" dirty="0"/>
              <a:t>…not presenting anything?</a:t>
            </a:r>
          </a:p>
          <a:p>
            <a:r>
              <a:rPr lang="en-US" dirty="0"/>
              <a:t>…the only one from my institution going?</a:t>
            </a:r>
          </a:p>
          <a:p>
            <a:r>
              <a:rPr lang="en-US" dirty="0"/>
              <a:t>…not sure if I know anyone else attending?</a:t>
            </a:r>
          </a:p>
        </p:txBody>
      </p:sp>
      <p:sp>
        <p:nvSpPr>
          <p:cNvPr id="4" name="Slide Number Placeholder 3">
            <a:extLst>
              <a:ext uri="{FF2B5EF4-FFF2-40B4-BE49-F238E27FC236}">
                <a16:creationId xmlns:a16="http://schemas.microsoft.com/office/drawing/2014/main" xmlns="" id="{D7F7C177-7577-BB34-306C-0B8CA366032E}"/>
              </a:ext>
            </a:extLst>
          </p:cNvPr>
          <p:cNvSpPr>
            <a:spLocks noGrp="1"/>
          </p:cNvSpPr>
          <p:nvPr>
            <p:ph type="sldNum" sz="quarter" idx="12"/>
          </p:nvPr>
        </p:nvSpPr>
        <p:spPr/>
        <p:txBody>
          <a:bodyPr/>
          <a:lstStyle/>
          <a:p>
            <a:fld id="{15C9CF00-FB8E-AA48-A2EB-23BCA54F67F0}" type="slidenum">
              <a:rPr lang="en-US" smtClean="0">
                <a:solidFill>
                  <a:prstClr val="black">
                    <a:tint val="75000"/>
                  </a:prstClr>
                </a:solidFill>
              </a:rPr>
              <a:pPr/>
              <a:t>10</a:t>
            </a:fld>
            <a:endParaRPr lang="en-US">
              <a:solidFill>
                <a:prstClr val="black">
                  <a:tint val="75000"/>
                </a:prstClr>
              </a:solidFill>
            </a:endParaRPr>
          </a:p>
        </p:txBody>
      </p:sp>
      <p:sp>
        <p:nvSpPr>
          <p:cNvPr id="5" name="TextBox 4">
            <a:extLst>
              <a:ext uri="{FF2B5EF4-FFF2-40B4-BE49-F238E27FC236}">
                <a16:creationId xmlns:a16="http://schemas.microsoft.com/office/drawing/2014/main" xmlns="" id="{A4D78BD0-8187-E1E1-510D-62900AC7A690}"/>
              </a:ext>
            </a:extLst>
          </p:cNvPr>
          <p:cNvSpPr txBox="1"/>
          <p:nvPr/>
        </p:nvSpPr>
        <p:spPr>
          <a:xfrm rot="20945662">
            <a:off x="9150309" y="4485161"/>
            <a:ext cx="1667188" cy="1107996"/>
          </a:xfrm>
          <a:prstGeom prst="rect">
            <a:avLst/>
          </a:prstGeom>
          <a:solidFill>
            <a:schemeClr val="bg1"/>
          </a:solidFill>
        </p:spPr>
        <p:txBody>
          <a:bodyPr wrap="none" rtlCol="0">
            <a:spAutoFit/>
          </a:bodyPr>
          <a:lstStyle/>
          <a:p>
            <a:r>
              <a:rPr lang="en-US" sz="6600" dirty="0">
                <a:solidFill>
                  <a:prstClr val="black"/>
                </a:solidFill>
              </a:rPr>
              <a:t>YES!</a:t>
            </a:r>
          </a:p>
        </p:txBody>
      </p:sp>
      <p:sp>
        <p:nvSpPr>
          <p:cNvPr id="6" name="TextBox 5">
            <a:extLst>
              <a:ext uri="{FF2B5EF4-FFF2-40B4-BE49-F238E27FC236}">
                <a16:creationId xmlns:a16="http://schemas.microsoft.com/office/drawing/2014/main" xmlns="" id="{EF069F6E-BEE8-714A-FDBC-3213BDA2A2F1}"/>
              </a:ext>
            </a:extLst>
          </p:cNvPr>
          <p:cNvSpPr txBox="1"/>
          <p:nvPr/>
        </p:nvSpPr>
        <p:spPr>
          <a:xfrm>
            <a:off x="9803091" y="5466610"/>
            <a:ext cx="1692515" cy="369332"/>
          </a:xfrm>
          <a:prstGeom prst="rect">
            <a:avLst/>
          </a:prstGeom>
          <a:noFill/>
        </p:spPr>
        <p:txBody>
          <a:bodyPr wrap="none" rtlCol="0">
            <a:spAutoFit/>
          </a:bodyPr>
          <a:lstStyle/>
          <a:p>
            <a:r>
              <a:rPr lang="en-US" dirty="0">
                <a:solidFill>
                  <a:prstClr val="black"/>
                </a:solidFill>
              </a:rPr>
              <a:t>And here’s why!</a:t>
            </a:r>
          </a:p>
        </p:txBody>
      </p:sp>
    </p:spTree>
    <p:extLst>
      <p:ext uri="{BB962C8B-B14F-4D97-AF65-F5344CB8AC3E}">
        <p14:creationId xmlns:p14="http://schemas.microsoft.com/office/powerpoint/2010/main" val="511341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250883-AB2B-FB30-BF1F-542C49E4BBC9}"/>
              </a:ext>
            </a:extLst>
          </p:cNvPr>
          <p:cNvSpPr>
            <a:spLocks noGrp="1"/>
          </p:cNvSpPr>
          <p:nvPr>
            <p:ph type="title"/>
          </p:nvPr>
        </p:nvSpPr>
        <p:spPr>
          <a:xfrm>
            <a:off x="474784" y="1624039"/>
            <a:ext cx="11058847" cy="960120"/>
          </a:xfrm>
        </p:spPr>
        <p:txBody>
          <a:bodyPr>
            <a:normAutofit/>
          </a:bodyPr>
          <a:lstStyle/>
          <a:p>
            <a:r>
              <a:rPr lang="en-US" dirty="0"/>
              <a:t>What to wear? Will there be food?</a:t>
            </a:r>
          </a:p>
        </p:txBody>
      </p:sp>
      <p:sp>
        <p:nvSpPr>
          <p:cNvPr id="3" name="Content Placeholder 2">
            <a:extLst>
              <a:ext uri="{FF2B5EF4-FFF2-40B4-BE49-F238E27FC236}">
                <a16:creationId xmlns:a16="http://schemas.microsoft.com/office/drawing/2014/main" xmlns="" id="{2CEC0D4C-92CD-5190-9F2F-D8B52BBA3D33}"/>
              </a:ext>
            </a:extLst>
          </p:cNvPr>
          <p:cNvSpPr>
            <a:spLocks noGrp="1"/>
          </p:cNvSpPr>
          <p:nvPr>
            <p:ph sz="half" idx="2"/>
          </p:nvPr>
        </p:nvSpPr>
        <p:spPr>
          <a:xfrm>
            <a:off x="474784" y="2461847"/>
            <a:ext cx="11242432" cy="4084426"/>
          </a:xfrm>
        </p:spPr>
        <p:txBody>
          <a:bodyPr>
            <a:normAutofit/>
          </a:bodyPr>
          <a:lstStyle/>
          <a:p>
            <a:r>
              <a:rPr lang="en-US" dirty="0"/>
              <a:t>There is no formal dress code</a:t>
            </a:r>
          </a:p>
          <a:p>
            <a:pPr lvl="1"/>
            <a:r>
              <a:rPr lang="en-US" dirty="0"/>
              <a:t>Recommend business casual, </a:t>
            </a:r>
            <a:r>
              <a:rPr lang="en-US" dirty="0" err="1"/>
              <a:t>ie</a:t>
            </a:r>
            <a:r>
              <a:rPr lang="en-US" dirty="0"/>
              <a:t>., more formal than jeans, less formal than suit</a:t>
            </a:r>
          </a:p>
          <a:p>
            <a:pPr lvl="1"/>
            <a:r>
              <a:rPr lang="en-US" dirty="0"/>
              <a:t>However, if presenting, consider more formal; many people choose to wear a suit</a:t>
            </a:r>
          </a:p>
          <a:p>
            <a:pPr lvl="1"/>
            <a:r>
              <a:rPr lang="en-US" dirty="0"/>
              <a:t>Would encourage comfortable shoes, particularly if staying off-site</a:t>
            </a:r>
          </a:p>
          <a:p>
            <a:pPr lvl="1"/>
            <a:r>
              <a:rPr lang="en-US" dirty="0"/>
              <a:t>Consider bringing a backpack, tote bag, or portfolio folder</a:t>
            </a:r>
          </a:p>
          <a:p>
            <a:r>
              <a:rPr lang="en-US" dirty="0"/>
              <a:t>Some meals are covered</a:t>
            </a:r>
          </a:p>
          <a:p>
            <a:pPr lvl="1"/>
            <a:r>
              <a:rPr lang="en-US" dirty="0"/>
              <a:t>It can differ from year to year; covered meals are listed in conference schedule</a:t>
            </a:r>
          </a:p>
          <a:p>
            <a:pPr lvl="1"/>
            <a:r>
              <a:rPr lang="en-US" dirty="0"/>
              <a:t>Consider bringing snacks and a water bottle; there are typically beverage stations</a:t>
            </a:r>
          </a:p>
          <a:p>
            <a:pPr lvl="1"/>
            <a:r>
              <a:rPr lang="en-US" dirty="0"/>
              <a:t>Many institutions will host a group dinner, so it’s a great idea to let your department know you’ll be coming</a:t>
            </a:r>
          </a:p>
        </p:txBody>
      </p:sp>
      <p:sp>
        <p:nvSpPr>
          <p:cNvPr id="4" name="Slide Number Placeholder 3">
            <a:extLst>
              <a:ext uri="{FF2B5EF4-FFF2-40B4-BE49-F238E27FC236}">
                <a16:creationId xmlns:a16="http://schemas.microsoft.com/office/drawing/2014/main" xmlns="" id="{31D91639-D9D0-BB99-ACEF-302A0D9017B2}"/>
              </a:ext>
            </a:extLst>
          </p:cNvPr>
          <p:cNvSpPr>
            <a:spLocks noGrp="1"/>
          </p:cNvSpPr>
          <p:nvPr>
            <p:ph type="sldNum" sz="quarter" idx="12"/>
          </p:nvPr>
        </p:nvSpPr>
        <p:spPr/>
        <p:txBody>
          <a:bodyPr/>
          <a:lstStyle/>
          <a:p>
            <a:fld id="{15C9CF00-FB8E-AA48-A2EB-23BCA54F67F0}"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1615723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749088" y="6364288"/>
            <a:ext cx="442912" cy="365125"/>
          </a:xfrm>
        </p:spPr>
        <p:txBody>
          <a:bodyPr/>
          <a:lstStyle/>
          <a:p>
            <a:fld id="{15C9CF00-FB8E-AA48-A2EB-23BCA54F67F0}" type="slidenum">
              <a:rPr lang="en-US" smtClean="0"/>
              <a:t>12</a:t>
            </a:fld>
            <a:endParaRPr lang="en-US"/>
          </a:p>
        </p:txBody>
      </p:sp>
      <p:sp>
        <p:nvSpPr>
          <p:cNvPr id="5" name="TextBox 4"/>
          <p:cNvSpPr txBox="1"/>
          <p:nvPr/>
        </p:nvSpPr>
        <p:spPr>
          <a:xfrm>
            <a:off x="7556845" y="3252865"/>
            <a:ext cx="3493520" cy="584775"/>
          </a:xfrm>
          <a:prstGeom prst="rect">
            <a:avLst/>
          </a:prstGeom>
          <a:noFill/>
        </p:spPr>
        <p:txBody>
          <a:bodyPr wrap="none" rtlCol="0">
            <a:spAutoFit/>
          </a:bodyPr>
          <a:lstStyle/>
          <a:p>
            <a:r>
              <a:rPr lang="en-US" sz="3200" dirty="0" smtClean="0">
                <a:solidFill>
                  <a:schemeClr val="bg1"/>
                </a:solidFill>
              </a:rPr>
              <a:t>Local Arrangements</a:t>
            </a:r>
            <a:endParaRPr lang="en-US" sz="3200" dirty="0">
              <a:solidFill>
                <a:schemeClr val="bg1"/>
              </a:solidFill>
            </a:endParaRPr>
          </a:p>
        </p:txBody>
      </p:sp>
    </p:spTree>
    <p:extLst>
      <p:ext uri="{BB962C8B-B14F-4D97-AF65-F5344CB8AC3E}">
        <p14:creationId xmlns:p14="http://schemas.microsoft.com/office/powerpoint/2010/main" val="2772536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749088" y="6364288"/>
            <a:ext cx="442912" cy="365125"/>
          </a:xfrm>
        </p:spPr>
        <p:txBody>
          <a:bodyPr/>
          <a:lstStyle/>
          <a:p>
            <a:fld id="{15C9CF00-FB8E-AA48-A2EB-23BCA54F67F0}" type="slidenum">
              <a:rPr lang="en-US" smtClean="0"/>
              <a:t>13</a:t>
            </a:fld>
            <a:endParaRPr lang="en-US"/>
          </a:p>
        </p:txBody>
      </p:sp>
      <p:sp>
        <p:nvSpPr>
          <p:cNvPr id="5" name="TextBox 4"/>
          <p:cNvSpPr txBox="1"/>
          <p:nvPr/>
        </p:nvSpPr>
        <p:spPr>
          <a:xfrm>
            <a:off x="7137120" y="3252865"/>
            <a:ext cx="4611968" cy="1077218"/>
          </a:xfrm>
          <a:prstGeom prst="rect">
            <a:avLst/>
          </a:prstGeom>
          <a:noFill/>
        </p:spPr>
        <p:txBody>
          <a:bodyPr wrap="square" rtlCol="0">
            <a:spAutoFit/>
          </a:bodyPr>
          <a:lstStyle/>
          <a:p>
            <a:r>
              <a:rPr lang="en-US" sz="3200" dirty="0">
                <a:solidFill>
                  <a:schemeClr val="bg1"/>
                </a:solidFill>
              </a:rPr>
              <a:t>Workshops &amp; Symposia</a:t>
            </a:r>
            <a:r>
              <a:rPr lang="en-US" sz="3200" dirty="0" smtClean="0">
                <a:solidFill>
                  <a:schemeClr val="bg1"/>
                </a:solidFill>
              </a:rPr>
              <a:t>/</a:t>
            </a:r>
          </a:p>
          <a:p>
            <a:r>
              <a:rPr lang="en-US" sz="3200" dirty="0" smtClean="0">
                <a:solidFill>
                  <a:schemeClr val="bg1"/>
                </a:solidFill>
              </a:rPr>
              <a:t>Oral </a:t>
            </a:r>
            <a:r>
              <a:rPr lang="en-US" sz="3200" dirty="0">
                <a:solidFill>
                  <a:schemeClr val="bg1"/>
                </a:solidFill>
              </a:rPr>
              <a:t>Papers &amp; Posters </a:t>
            </a:r>
          </a:p>
        </p:txBody>
      </p:sp>
    </p:spTree>
    <p:extLst>
      <p:ext uri="{BB962C8B-B14F-4D97-AF65-F5344CB8AC3E}">
        <p14:creationId xmlns:p14="http://schemas.microsoft.com/office/powerpoint/2010/main" val="2495894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D01F35-912B-0FCE-C794-AFD0A92AAFE7}"/>
              </a:ext>
            </a:extLst>
          </p:cNvPr>
          <p:cNvSpPr>
            <a:spLocks noGrp="1"/>
          </p:cNvSpPr>
          <p:nvPr>
            <p:ph type="title"/>
          </p:nvPr>
        </p:nvSpPr>
        <p:spPr/>
        <p:txBody>
          <a:bodyPr>
            <a:normAutofit fontScale="90000"/>
          </a:bodyPr>
          <a:lstStyle/>
          <a:p>
            <a:r>
              <a:rPr lang="en-US" dirty="0"/>
              <a:t>Workshops &amp; Symposia</a:t>
            </a:r>
            <a:br>
              <a:rPr lang="en-US" dirty="0"/>
            </a:br>
            <a:r>
              <a:rPr lang="en-US" dirty="0"/>
              <a:t>Oral Papers &amp; Posters </a:t>
            </a:r>
            <a:br>
              <a:rPr lang="en-US" dirty="0"/>
            </a:br>
            <a:endParaRPr lang="en-US" dirty="0"/>
          </a:p>
        </p:txBody>
      </p:sp>
      <p:sp>
        <p:nvSpPr>
          <p:cNvPr id="3" name="Content Placeholder 2">
            <a:extLst>
              <a:ext uri="{FF2B5EF4-FFF2-40B4-BE49-F238E27FC236}">
                <a16:creationId xmlns:a16="http://schemas.microsoft.com/office/drawing/2014/main" xmlns="" id="{209EE2BF-FA5E-28D1-4EF7-4478DEF433D8}"/>
              </a:ext>
            </a:extLst>
          </p:cNvPr>
          <p:cNvSpPr>
            <a:spLocks noGrp="1"/>
          </p:cNvSpPr>
          <p:nvPr>
            <p:ph idx="1"/>
          </p:nvPr>
        </p:nvSpPr>
        <p:spPr/>
        <p:txBody>
          <a:bodyPr/>
          <a:lstStyle/>
          <a:p>
            <a:pPr marL="0" indent="0">
              <a:buNone/>
            </a:pPr>
            <a:endParaRPr lang="en-US" dirty="0"/>
          </a:p>
          <a:p>
            <a:pPr marL="0" indent="0">
              <a:buNone/>
            </a:pPr>
            <a:r>
              <a:rPr lang="en-US" dirty="0"/>
              <a:t>Michael Peterson (mpeterson2@wisc.edu)</a:t>
            </a:r>
          </a:p>
          <a:p>
            <a:pPr marL="0" indent="0">
              <a:buNone/>
            </a:pPr>
            <a:endParaRPr lang="en-US" dirty="0"/>
          </a:p>
          <a:p>
            <a:r>
              <a:rPr lang="en-US" dirty="0"/>
              <a:t>What are the different types of sessions?</a:t>
            </a:r>
          </a:p>
          <a:p>
            <a:r>
              <a:rPr lang="en-US" dirty="0"/>
              <a:t>How is the Conference organized?</a:t>
            </a:r>
          </a:p>
          <a:p>
            <a:r>
              <a:rPr lang="en-US" dirty="0"/>
              <a:t>What will be available online later?</a:t>
            </a:r>
          </a:p>
          <a:p>
            <a:r>
              <a:rPr lang="en-US" dirty="0"/>
              <a:t>Etiquette and tips for sessions.</a:t>
            </a:r>
          </a:p>
        </p:txBody>
      </p:sp>
    </p:spTree>
    <p:extLst>
      <p:ext uri="{BB962C8B-B14F-4D97-AF65-F5344CB8AC3E}">
        <p14:creationId xmlns:p14="http://schemas.microsoft.com/office/powerpoint/2010/main" val="256861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233C8E-1B39-CFC3-8A60-B5FE5E73C07B}"/>
              </a:ext>
            </a:extLst>
          </p:cNvPr>
          <p:cNvSpPr>
            <a:spLocks noGrp="1"/>
          </p:cNvSpPr>
          <p:nvPr>
            <p:ph type="title"/>
          </p:nvPr>
        </p:nvSpPr>
        <p:spPr/>
        <p:txBody>
          <a:bodyPr/>
          <a:lstStyle/>
          <a:p>
            <a:r>
              <a:rPr lang="en-US" dirty="0"/>
              <a:t>What are the different sessions?</a:t>
            </a:r>
          </a:p>
        </p:txBody>
      </p:sp>
      <p:sp>
        <p:nvSpPr>
          <p:cNvPr id="3" name="Content Placeholder 2">
            <a:extLst>
              <a:ext uri="{FF2B5EF4-FFF2-40B4-BE49-F238E27FC236}">
                <a16:creationId xmlns:a16="http://schemas.microsoft.com/office/drawing/2014/main" xmlns="" id="{F802864D-3AAF-336D-89AD-8F351D5D8406}"/>
              </a:ext>
            </a:extLst>
          </p:cNvPr>
          <p:cNvSpPr>
            <a:spLocks noGrp="1"/>
          </p:cNvSpPr>
          <p:nvPr>
            <p:ph sz="half" idx="2"/>
          </p:nvPr>
        </p:nvSpPr>
        <p:spPr>
          <a:xfrm>
            <a:off x="838200" y="2766721"/>
            <a:ext cx="10515600" cy="4091279"/>
          </a:xfrm>
        </p:spPr>
        <p:txBody>
          <a:bodyPr>
            <a:normAutofit lnSpcReduction="10000"/>
          </a:bodyPr>
          <a:lstStyle/>
          <a:p>
            <a:r>
              <a:rPr lang="en-US" dirty="0"/>
              <a:t>Workshops</a:t>
            </a:r>
          </a:p>
          <a:p>
            <a:pPr lvl="1"/>
            <a:r>
              <a:rPr lang="en-US" dirty="0"/>
              <a:t>Interactive, based on adult learning theory</a:t>
            </a:r>
          </a:p>
          <a:p>
            <a:pPr lvl="1"/>
            <a:r>
              <a:rPr lang="en-US" dirty="0"/>
              <a:t>Some may be very full</a:t>
            </a:r>
          </a:p>
          <a:p>
            <a:r>
              <a:rPr lang="en-US" dirty="0"/>
              <a:t>Brief Oral Papers (BOPs)</a:t>
            </a:r>
          </a:p>
          <a:p>
            <a:pPr lvl="1"/>
            <a:r>
              <a:rPr lang="en-US" dirty="0"/>
              <a:t>5 shorter presentations on a theme</a:t>
            </a:r>
          </a:p>
          <a:p>
            <a:pPr lvl="1"/>
            <a:r>
              <a:rPr lang="en-US" dirty="0"/>
              <a:t>Often works in progress, preliminary data.</a:t>
            </a:r>
          </a:p>
          <a:p>
            <a:pPr lvl="1"/>
            <a:r>
              <a:rPr lang="en-US" dirty="0"/>
              <a:t>More likely presented by trainees and early career</a:t>
            </a:r>
          </a:p>
          <a:p>
            <a:r>
              <a:rPr lang="en-US" dirty="0"/>
              <a:t>Posters</a:t>
            </a:r>
          </a:p>
          <a:p>
            <a:pPr lvl="1"/>
            <a:r>
              <a:rPr lang="en-US" dirty="0"/>
              <a:t>Live and interactive session</a:t>
            </a:r>
          </a:p>
          <a:p>
            <a:pPr lvl="1"/>
            <a:r>
              <a:rPr lang="en-US" dirty="0"/>
              <a:t>Great for networking and socializing!</a:t>
            </a:r>
          </a:p>
        </p:txBody>
      </p:sp>
      <p:sp>
        <p:nvSpPr>
          <p:cNvPr id="4" name="Slide Number Placeholder 3">
            <a:extLst>
              <a:ext uri="{FF2B5EF4-FFF2-40B4-BE49-F238E27FC236}">
                <a16:creationId xmlns:a16="http://schemas.microsoft.com/office/drawing/2014/main" xmlns="" id="{16A08ED0-11BC-2A38-7F1B-6E511CAE218E}"/>
              </a:ext>
            </a:extLst>
          </p:cNvPr>
          <p:cNvSpPr>
            <a:spLocks noGrp="1"/>
          </p:cNvSpPr>
          <p:nvPr>
            <p:ph type="sldNum" sz="quarter" idx="12"/>
          </p:nvPr>
        </p:nvSpPr>
        <p:spPr/>
        <p:txBody>
          <a:bodyPr/>
          <a:lstStyle/>
          <a:p>
            <a:fld id="{15C9CF00-FB8E-AA48-A2EB-23BCA54F67F0}"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213996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39AE1D-F45F-FEE6-19DD-77824825F190}"/>
              </a:ext>
            </a:extLst>
          </p:cNvPr>
          <p:cNvSpPr>
            <a:spLocks noGrp="1"/>
          </p:cNvSpPr>
          <p:nvPr>
            <p:ph type="title"/>
          </p:nvPr>
        </p:nvSpPr>
        <p:spPr/>
        <p:txBody>
          <a:bodyPr>
            <a:normAutofit/>
          </a:bodyPr>
          <a:lstStyle/>
          <a:p>
            <a:r>
              <a:rPr lang="en-US" dirty="0"/>
              <a:t>How is is the Conference organized?</a:t>
            </a:r>
          </a:p>
        </p:txBody>
      </p:sp>
      <p:sp>
        <p:nvSpPr>
          <p:cNvPr id="3" name="Content Placeholder 2">
            <a:extLst>
              <a:ext uri="{FF2B5EF4-FFF2-40B4-BE49-F238E27FC236}">
                <a16:creationId xmlns:a16="http://schemas.microsoft.com/office/drawing/2014/main" xmlns="" id="{6C57A9A3-1D32-BD39-8CE7-5EA01410E349}"/>
              </a:ext>
            </a:extLst>
          </p:cNvPr>
          <p:cNvSpPr>
            <a:spLocks noGrp="1"/>
          </p:cNvSpPr>
          <p:nvPr>
            <p:ph sz="half" idx="2"/>
          </p:nvPr>
        </p:nvSpPr>
        <p:spPr/>
        <p:txBody>
          <a:bodyPr/>
          <a:lstStyle/>
          <a:p>
            <a:r>
              <a:rPr lang="en-US" dirty="0"/>
              <a:t>Workshops:</a:t>
            </a:r>
          </a:p>
          <a:p>
            <a:pPr lvl="1"/>
            <a:r>
              <a:rPr lang="en-US" dirty="0"/>
              <a:t>40 total (9 – Th AM, Th PM; 5 – Fr AM, Fr PM; 10 – Sat AM)</a:t>
            </a:r>
          </a:p>
          <a:p>
            <a:r>
              <a:rPr lang="en-US" dirty="0"/>
              <a:t>BOPs:</a:t>
            </a:r>
          </a:p>
          <a:p>
            <a:pPr lvl="1"/>
            <a:r>
              <a:rPr lang="en-US" dirty="0"/>
              <a:t>5 per session x 10 sessions (5 – Fr AM, Fr PM)</a:t>
            </a:r>
          </a:p>
          <a:p>
            <a:pPr lvl="1"/>
            <a:endParaRPr lang="en-US" dirty="0"/>
          </a:p>
        </p:txBody>
      </p:sp>
      <p:sp>
        <p:nvSpPr>
          <p:cNvPr id="4" name="Slide Number Placeholder 3">
            <a:extLst>
              <a:ext uri="{FF2B5EF4-FFF2-40B4-BE49-F238E27FC236}">
                <a16:creationId xmlns:a16="http://schemas.microsoft.com/office/drawing/2014/main" xmlns="" id="{A0AB65BC-2F46-3A66-5E79-E4E8157C985F}"/>
              </a:ext>
            </a:extLst>
          </p:cNvPr>
          <p:cNvSpPr>
            <a:spLocks noGrp="1"/>
          </p:cNvSpPr>
          <p:nvPr>
            <p:ph type="sldNum" sz="quarter" idx="12"/>
          </p:nvPr>
        </p:nvSpPr>
        <p:spPr/>
        <p:txBody>
          <a:bodyPr/>
          <a:lstStyle/>
          <a:p>
            <a:fld id="{15C9CF00-FB8E-AA48-A2EB-23BCA54F67F0}"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3536204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7ED688-F50C-41BF-3414-CB84AA19A7AD}"/>
              </a:ext>
            </a:extLst>
          </p:cNvPr>
          <p:cNvSpPr>
            <a:spLocks noGrp="1"/>
          </p:cNvSpPr>
          <p:nvPr>
            <p:ph type="title"/>
          </p:nvPr>
        </p:nvSpPr>
        <p:spPr/>
        <p:txBody>
          <a:bodyPr/>
          <a:lstStyle/>
          <a:p>
            <a:r>
              <a:rPr lang="en-US" dirty="0"/>
              <a:t>How is is the Conference organized? (2)</a:t>
            </a:r>
          </a:p>
        </p:txBody>
      </p:sp>
      <p:sp>
        <p:nvSpPr>
          <p:cNvPr id="3" name="Content Placeholder 2">
            <a:extLst>
              <a:ext uri="{FF2B5EF4-FFF2-40B4-BE49-F238E27FC236}">
                <a16:creationId xmlns:a16="http://schemas.microsoft.com/office/drawing/2014/main" xmlns="" id="{974FF9B3-488A-CC33-F969-D132F8367D0A}"/>
              </a:ext>
            </a:extLst>
          </p:cNvPr>
          <p:cNvSpPr>
            <a:spLocks noGrp="1"/>
          </p:cNvSpPr>
          <p:nvPr>
            <p:ph sz="half" idx="2"/>
          </p:nvPr>
        </p:nvSpPr>
        <p:spPr/>
        <p:txBody>
          <a:bodyPr/>
          <a:lstStyle/>
          <a:p>
            <a:r>
              <a:rPr lang="en-US" dirty="0"/>
              <a:t>Program will include “Tracks” based on conference themes</a:t>
            </a:r>
          </a:p>
          <a:p>
            <a:pPr lvl="1"/>
            <a:r>
              <a:rPr lang="en-US" dirty="0"/>
              <a:t>These are optional but helpful tools for picking sessions!</a:t>
            </a:r>
          </a:p>
          <a:p>
            <a:pPr lvl="1"/>
            <a:r>
              <a:rPr lang="en-US" dirty="0" err="1"/>
              <a:t>Eg</a:t>
            </a:r>
            <a:r>
              <a:rPr lang="en-US" dirty="0"/>
              <a:t> – DEI, Training/Education/Career Development, Research/EBM, etc.</a:t>
            </a:r>
          </a:p>
          <a:p>
            <a:pPr lvl="1"/>
            <a:endParaRPr lang="en-US" dirty="0"/>
          </a:p>
          <a:p>
            <a:r>
              <a:rPr lang="en-US" dirty="0"/>
              <a:t>Pick and chose different types of sessions, different topics.</a:t>
            </a:r>
          </a:p>
          <a:p>
            <a:endParaRPr lang="en-US" dirty="0"/>
          </a:p>
          <a:p>
            <a:r>
              <a:rPr lang="en-US" dirty="0"/>
              <a:t>Most sessions will have content appropriate for all learners – but find sessions most interesting to you!</a:t>
            </a:r>
          </a:p>
          <a:p>
            <a:endParaRPr lang="en-US" dirty="0"/>
          </a:p>
        </p:txBody>
      </p:sp>
      <p:sp>
        <p:nvSpPr>
          <p:cNvPr id="4" name="Slide Number Placeholder 3">
            <a:extLst>
              <a:ext uri="{FF2B5EF4-FFF2-40B4-BE49-F238E27FC236}">
                <a16:creationId xmlns:a16="http://schemas.microsoft.com/office/drawing/2014/main" xmlns="" id="{B102B0FB-3B3F-7B4C-5AC2-01D89195AC13}"/>
              </a:ext>
            </a:extLst>
          </p:cNvPr>
          <p:cNvSpPr>
            <a:spLocks noGrp="1"/>
          </p:cNvSpPr>
          <p:nvPr>
            <p:ph type="sldNum" sz="quarter" idx="12"/>
          </p:nvPr>
        </p:nvSpPr>
        <p:spPr/>
        <p:txBody>
          <a:bodyPr/>
          <a:lstStyle/>
          <a:p>
            <a:fld id="{15C9CF00-FB8E-AA48-A2EB-23BCA54F67F0}"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2955483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0BE775-FAF7-FD2F-379E-AD408FB9ADA1}"/>
              </a:ext>
            </a:extLst>
          </p:cNvPr>
          <p:cNvSpPr>
            <a:spLocks noGrp="1"/>
          </p:cNvSpPr>
          <p:nvPr>
            <p:ph type="title"/>
          </p:nvPr>
        </p:nvSpPr>
        <p:spPr/>
        <p:txBody>
          <a:bodyPr>
            <a:normAutofit/>
          </a:bodyPr>
          <a:lstStyle/>
          <a:p>
            <a:r>
              <a:rPr lang="en-US" dirty="0"/>
              <a:t>What will be available online later?</a:t>
            </a:r>
          </a:p>
        </p:txBody>
      </p:sp>
      <p:sp>
        <p:nvSpPr>
          <p:cNvPr id="3" name="Content Placeholder 2">
            <a:extLst>
              <a:ext uri="{FF2B5EF4-FFF2-40B4-BE49-F238E27FC236}">
                <a16:creationId xmlns:a16="http://schemas.microsoft.com/office/drawing/2014/main" xmlns="" id="{3BEB850C-0041-7339-8798-17291C484E17}"/>
              </a:ext>
            </a:extLst>
          </p:cNvPr>
          <p:cNvSpPr>
            <a:spLocks noGrp="1"/>
          </p:cNvSpPr>
          <p:nvPr>
            <p:ph sz="half" idx="2"/>
          </p:nvPr>
        </p:nvSpPr>
        <p:spPr/>
        <p:txBody>
          <a:bodyPr/>
          <a:lstStyle/>
          <a:p>
            <a:r>
              <a:rPr lang="en-US" dirty="0"/>
              <a:t>Pre-recorded symposia (12 sessions; more “traditional” didactic learning)</a:t>
            </a:r>
          </a:p>
          <a:p>
            <a:pPr marL="0" indent="0">
              <a:buNone/>
            </a:pPr>
            <a:endParaRPr lang="en-US" dirty="0"/>
          </a:p>
          <a:p>
            <a:r>
              <a:rPr lang="en-US" dirty="0"/>
              <a:t>All 38 workshops at the conferences will be recorded and available to attendees</a:t>
            </a:r>
          </a:p>
        </p:txBody>
      </p:sp>
      <p:sp>
        <p:nvSpPr>
          <p:cNvPr id="4" name="Slide Number Placeholder 3">
            <a:extLst>
              <a:ext uri="{FF2B5EF4-FFF2-40B4-BE49-F238E27FC236}">
                <a16:creationId xmlns:a16="http://schemas.microsoft.com/office/drawing/2014/main" xmlns="" id="{E1B28FBF-40DD-3FE1-A2AD-C5CBDA98F615}"/>
              </a:ext>
            </a:extLst>
          </p:cNvPr>
          <p:cNvSpPr>
            <a:spLocks noGrp="1"/>
          </p:cNvSpPr>
          <p:nvPr>
            <p:ph type="sldNum" sz="quarter" idx="12"/>
          </p:nvPr>
        </p:nvSpPr>
        <p:spPr/>
        <p:txBody>
          <a:bodyPr/>
          <a:lstStyle/>
          <a:p>
            <a:fld id="{15C9CF00-FB8E-AA48-A2EB-23BCA54F67F0}"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2173044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C933CE-B4CB-3A9F-3E79-C696EBED9500}"/>
              </a:ext>
            </a:extLst>
          </p:cNvPr>
          <p:cNvSpPr>
            <a:spLocks noGrp="1"/>
          </p:cNvSpPr>
          <p:nvPr>
            <p:ph type="title"/>
          </p:nvPr>
        </p:nvSpPr>
        <p:spPr/>
        <p:txBody>
          <a:bodyPr>
            <a:normAutofit/>
          </a:bodyPr>
          <a:lstStyle/>
          <a:p>
            <a:r>
              <a:rPr lang="en-US" dirty="0"/>
              <a:t>Etiquette and tips for sessions.</a:t>
            </a:r>
          </a:p>
        </p:txBody>
      </p:sp>
      <p:sp>
        <p:nvSpPr>
          <p:cNvPr id="3" name="Content Placeholder 2">
            <a:extLst>
              <a:ext uri="{FF2B5EF4-FFF2-40B4-BE49-F238E27FC236}">
                <a16:creationId xmlns:a16="http://schemas.microsoft.com/office/drawing/2014/main" xmlns="" id="{11DFDD2B-4B92-9BB4-A78D-9CCBEC9B9EE4}"/>
              </a:ext>
            </a:extLst>
          </p:cNvPr>
          <p:cNvSpPr>
            <a:spLocks noGrp="1"/>
          </p:cNvSpPr>
          <p:nvPr>
            <p:ph sz="half" idx="2"/>
          </p:nvPr>
        </p:nvSpPr>
        <p:spPr/>
        <p:txBody>
          <a:bodyPr/>
          <a:lstStyle/>
          <a:p>
            <a:r>
              <a:rPr lang="en-US" dirty="0"/>
              <a:t>Please arrive on time and stay through the sessions</a:t>
            </a:r>
          </a:p>
          <a:p>
            <a:pPr lvl="1"/>
            <a:r>
              <a:rPr lang="en-US" dirty="0"/>
              <a:t>BOPs – if you need to leave, exit between talks.</a:t>
            </a:r>
          </a:p>
          <a:p>
            <a:pPr lvl="1"/>
            <a:r>
              <a:rPr lang="en-US" dirty="0"/>
              <a:t>BOPs – NOTE – different BOP sessions are not “synced”.</a:t>
            </a:r>
          </a:p>
          <a:p>
            <a:pPr lvl="1"/>
            <a:endParaRPr lang="en-US" dirty="0"/>
          </a:p>
          <a:p>
            <a:r>
              <a:rPr lang="en-US" dirty="0"/>
              <a:t>Some workshops will be popular and can be very full</a:t>
            </a:r>
          </a:p>
          <a:p>
            <a:pPr lvl="1"/>
            <a:r>
              <a:rPr lang="en-US" dirty="0"/>
              <a:t>Arrive early to be sure to get a seat.</a:t>
            </a:r>
          </a:p>
          <a:p>
            <a:pPr lvl="1"/>
            <a:r>
              <a:rPr lang="en-US" dirty="0"/>
              <a:t>Do not “squeeze in” or sit on the floor/stand in the back.</a:t>
            </a:r>
          </a:p>
          <a:p>
            <a:pPr lvl="1"/>
            <a:r>
              <a:rPr lang="en-US" dirty="0"/>
              <a:t>Pick another session, review recording later.</a:t>
            </a:r>
          </a:p>
        </p:txBody>
      </p:sp>
      <p:sp>
        <p:nvSpPr>
          <p:cNvPr id="4" name="Slide Number Placeholder 3">
            <a:extLst>
              <a:ext uri="{FF2B5EF4-FFF2-40B4-BE49-F238E27FC236}">
                <a16:creationId xmlns:a16="http://schemas.microsoft.com/office/drawing/2014/main" xmlns="" id="{82381D66-431D-8C96-E8A7-ADDB272C6561}"/>
              </a:ext>
            </a:extLst>
          </p:cNvPr>
          <p:cNvSpPr>
            <a:spLocks noGrp="1"/>
          </p:cNvSpPr>
          <p:nvPr>
            <p:ph type="sldNum" sz="quarter" idx="12"/>
          </p:nvPr>
        </p:nvSpPr>
        <p:spPr/>
        <p:txBody>
          <a:bodyPr/>
          <a:lstStyle/>
          <a:p>
            <a:fld id="{15C9CF00-FB8E-AA48-A2EB-23BCA54F67F0}"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1047182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CB324F9-76B7-4869-9EC2-E0D47572F42F}"/>
              </a:ext>
            </a:extLst>
          </p:cNvPr>
          <p:cNvSpPr>
            <a:spLocks noGrp="1"/>
          </p:cNvSpPr>
          <p:nvPr>
            <p:ph idx="1"/>
          </p:nvPr>
        </p:nvSpPr>
        <p:spPr>
          <a:xfrm>
            <a:off x="3927951" y="1301163"/>
            <a:ext cx="7751431" cy="4414692"/>
          </a:xfrm>
        </p:spPr>
        <p:txBody>
          <a:bodyPr/>
          <a:lstStyle/>
          <a:p>
            <a:pPr marL="0" indent="0" algn="ctr">
              <a:buNone/>
            </a:pPr>
            <a:r>
              <a:rPr lang="en-US" sz="4400" dirty="0"/>
              <a:t>Navigating the ACLP Annual Meeting: Tips &amp; Tricks</a:t>
            </a:r>
            <a:endParaRPr lang="en-US" dirty="0" smtClean="0"/>
          </a:p>
          <a:p>
            <a:pPr marL="0" indent="0" algn="ctr">
              <a:buNone/>
            </a:pPr>
            <a:endParaRPr lang="en-US" dirty="0"/>
          </a:p>
          <a:p>
            <a:pPr marL="0" indent="0" algn="ctr">
              <a:buNone/>
            </a:pPr>
            <a:endParaRPr lang="en-US" dirty="0"/>
          </a:p>
          <a:p>
            <a:pPr marL="0" indent="0" algn="ctr">
              <a:buNone/>
            </a:pPr>
            <a:r>
              <a:rPr lang="en-US" dirty="0" smtClean="0"/>
              <a:t>Sunday, August 6, 2023</a:t>
            </a:r>
          </a:p>
          <a:p>
            <a:pPr marL="0" indent="0" algn="ctr">
              <a:buNone/>
            </a:pPr>
            <a:r>
              <a:rPr lang="en-US" dirty="0" smtClean="0"/>
              <a:t>6:00 </a:t>
            </a:r>
            <a:r>
              <a:rPr lang="en-US" dirty="0"/>
              <a:t>- 7:30 PM EDT</a:t>
            </a:r>
            <a:r>
              <a:rPr lang="en-US" dirty="0" smtClean="0"/>
              <a:t>,</a:t>
            </a:r>
            <a:endParaRPr lang="en-US" i="1" dirty="0"/>
          </a:p>
        </p:txBody>
      </p:sp>
    </p:spTree>
    <p:extLst>
      <p:ext uri="{BB962C8B-B14F-4D97-AF65-F5344CB8AC3E}">
        <p14:creationId xmlns:p14="http://schemas.microsoft.com/office/powerpoint/2010/main" val="3969162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C933CE-B4CB-3A9F-3E79-C696EBED9500}"/>
              </a:ext>
            </a:extLst>
          </p:cNvPr>
          <p:cNvSpPr>
            <a:spLocks noGrp="1"/>
          </p:cNvSpPr>
          <p:nvPr>
            <p:ph type="title"/>
          </p:nvPr>
        </p:nvSpPr>
        <p:spPr/>
        <p:txBody>
          <a:bodyPr>
            <a:normAutofit/>
          </a:bodyPr>
          <a:lstStyle/>
          <a:p>
            <a:r>
              <a:rPr lang="en-US" dirty="0"/>
              <a:t>Etiquette and tips for sessions (2).</a:t>
            </a:r>
          </a:p>
        </p:txBody>
      </p:sp>
      <p:sp>
        <p:nvSpPr>
          <p:cNvPr id="3" name="Content Placeholder 2">
            <a:extLst>
              <a:ext uri="{FF2B5EF4-FFF2-40B4-BE49-F238E27FC236}">
                <a16:creationId xmlns:a16="http://schemas.microsoft.com/office/drawing/2014/main" xmlns="" id="{11DFDD2B-4B92-9BB4-A78D-9CCBEC9B9EE4}"/>
              </a:ext>
            </a:extLst>
          </p:cNvPr>
          <p:cNvSpPr>
            <a:spLocks noGrp="1"/>
          </p:cNvSpPr>
          <p:nvPr>
            <p:ph sz="half" idx="2"/>
          </p:nvPr>
        </p:nvSpPr>
        <p:spPr>
          <a:xfrm>
            <a:off x="838199" y="2766721"/>
            <a:ext cx="10909515" cy="4091279"/>
          </a:xfrm>
        </p:spPr>
        <p:txBody>
          <a:bodyPr>
            <a:normAutofit fontScale="92500" lnSpcReduction="10000"/>
          </a:bodyPr>
          <a:lstStyle/>
          <a:p>
            <a:r>
              <a:rPr lang="en-US" dirty="0"/>
              <a:t>Participation is encouraged! </a:t>
            </a:r>
          </a:p>
          <a:p>
            <a:pPr lvl="1"/>
            <a:r>
              <a:rPr lang="en-US" dirty="0"/>
              <a:t>Don’t feel intimidated, even as an early trainee.</a:t>
            </a:r>
          </a:p>
          <a:p>
            <a:pPr lvl="1"/>
            <a:r>
              <a:rPr lang="en-US" dirty="0"/>
              <a:t>Ask questions, participate in interactive workshop sessions</a:t>
            </a:r>
          </a:p>
          <a:p>
            <a:pPr lvl="1"/>
            <a:endParaRPr lang="en-US" dirty="0"/>
          </a:p>
          <a:p>
            <a:r>
              <a:rPr lang="en-US" dirty="0"/>
              <a:t>BOPs</a:t>
            </a:r>
          </a:p>
          <a:p>
            <a:pPr lvl="1"/>
            <a:r>
              <a:rPr lang="en-US" dirty="0"/>
              <a:t>The speakers love to get audience questions!</a:t>
            </a:r>
          </a:p>
          <a:p>
            <a:pPr lvl="1"/>
            <a:endParaRPr lang="en-US" dirty="0"/>
          </a:p>
          <a:p>
            <a:r>
              <a:rPr lang="en-US" dirty="0"/>
              <a:t>Posters</a:t>
            </a:r>
          </a:p>
          <a:p>
            <a:pPr lvl="1"/>
            <a:r>
              <a:rPr lang="en-US" dirty="0"/>
              <a:t>These are often the best sessions to ask direct questions, meet people and network – everyone from senior members to other trainees!</a:t>
            </a:r>
          </a:p>
          <a:p>
            <a:pPr lvl="1"/>
            <a:r>
              <a:rPr lang="en-US" dirty="0"/>
              <a:t>Presenters love to have people visit their poster and ask for explanations!</a:t>
            </a:r>
          </a:p>
        </p:txBody>
      </p:sp>
      <p:sp>
        <p:nvSpPr>
          <p:cNvPr id="4" name="Slide Number Placeholder 3">
            <a:extLst>
              <a:ext uri="{FF2B5EF4-FFF2-40B4-BE49-F238E27FC236}">
                <a16:creationId xmlns:a16="http://schemas.microsoft.com/office/drawing/2014/main" xmlns="" id="{82381D66-431D-8C96-E8A7-ADDB272C6561}"/>
              </a:ext>
            </a:extLst>
          </p:cNvPr>
          <p:cNvSpPr>
            <a:spLocks noGrp="1"/>
          </p:cNvSpPr>
          <p:nvPr>
            <p:ph type="sldNum" sz="quarter" idx="12"/>
          </p:nvPr>
        </p:nvSpPr>
        <p:spPr/>
        <p:txBody>
          <a:bodyPr/>
          <a:lstStyle/>
          <a:p>
            <a:fld id="{15C9CF00-FB8E-AA48-A2EB-23BCA54F67F0}"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1337097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749088" y="6364288"/>
            <a:ext cx="442912" cy="365125"/>
          </a:xfrm>
        </p:spPr>
        <p:txBody>
          <a:bodyPr/>
          <a:lstStyle/>
          <a:p>
            <a:fld id="{15C9CF00-FB8E-AA48-A2EB-23BCA54F67F0}" type="slidenum">
              <a:rPr lang="en-US" smtClean="0"/>
              <a:t>21</a:t>
            </a:fld>
            <a:endParaRPr lang="en-US"/>
          </a:p>
        </p:txBody>
      </p:sp>
      <p:sp>
        <p:nvSpPr>
          <p:cNvPr id="5" name="TextBox 4"/>
          <p:cNvSpPr txBox="1"/>
          <p:nvPr/>
        </p:nvSpPr>
        <p:spPr>
          <a:xfrm>
            <a:off x="7481893" y="3387776"/>
            <a:ext cx="3994876" cy="584775"/>
          </a:xfrm>
          <a:prstGeom prst="rect">
            <a:avLst/>
          </a:prstGeom>
          <a:noFill/>
        </p:spPr>
        <p:txBody>
          <a:bodyPr wrap="none" rtlCol="0">
            <a:spAutoFit/>
          </a:bodyPr>
          <a:lstStyle/>
          <a:p>
            <a:r>
              <a:rPr lang="en-US" sz="3200" dirty="0" smtClean="0">
                <a:solidFill>
                  <a:schemeClr val="bg1"/>
                </a:solidFill>
              </a:rPr>
              <a:t>Preconference Courses</a:t>
            </a:r>
            <a:endParaRPr lang="en-US" sz="3200" dirty="0">
              <a:solidFill>
                <a:schemeClr val="bg1"/>
              </a:solidFill>
            </a:endParaRPr>
          </a:p>
        </p:txBody>
      </p:sp>
    </p:spTree>
    <p:extLst>
      <p:ext uri="{BB962C8B-B14F-4D97-AF65-F5344CB8AC3E}">
        <p14:creationId xmlns:p14="http://schemas.microsoft.com/office/powerpoint/2010/main" val="3115886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E8DB03-3AAA-4247-D0FA-FC0B76C1CC84}"/>
              </a:ext>
            </a:extLst>
          </p:cNvPr>
          <p:cNvSpPr>
            <a:spLocks noGrp="1"/>
          </p:cNvSpPr>
          <p:nvPr>
            <p:ph type="title"/>
          </p:nvPr>
        </p:nvSpPr>
        <p:spPr/>
        <p:txBody>
          <a:bodyPr>
            <a:normAutofit fontScale="90000"/>
          </a:bodyPr>
          <a:lstStyle/>
          <a:p>
            <a:pPr algn="ctr"/>
            <a:r>
              <a:rPr lang="en-US" sz="4800" dirty="0" smtClean="0"/>
              <a:t>Preconference Course Day</a:t>
            </a:r>
            <a:br>
              <a:rPr lang="en-US" sz="4800" dirty="0" smtClean="0"/>
            </a:br>
            <a:r>
              <a:rPr lang="en-US" sz="4800" dirty="0" smtClean="0"/>
              <a:t>Wednesday November 8, 2023</a:t>
            </a:r>
            <a:endParaRPr lang="en-US" sz="4800" dirty="0"/>
          </a:p>
        </p:txBody>
      </p:sp>
      <p:sp>
        <p:nvSpPr>
          <p:cNvPr id="3" name="Content Placeholder 2">
            <a:extLst>
              <a:ext uri="{FF2B5EF4-FFF2-40B4-BE49-F238E27FC236}">
                <a16:creationId xmlns:a16="http://schemas.microsoft.com/office/drawing/2014/main" xmlns="" id="{4CB324F9-76B7-4869-9EC2-E0D47572F42F}"/>
              </a:ext>
            </a:extLst>
          </p:cNvPr>
          <p:cNvSpPr>
            <a:spLocks noGrp="1"/>
          </p:cNvSpPr>
          <p:nvPr>
            <p:ph idx="1"/>
          </p:nvPr>
        </p:nvSpPr>
        <p:spPr>
          <a:xfrm>
            <a:off x="3927951" y="2355011"/>
            <a:ext cx="7751431" cy="3381556"/>
          </a:xfrm>
        </p:spPr>
        <p:txBody>
          <a:bodyPr>
            <a:normAutofit lnSpcReduction="10000"/>
          </a:bodyPr>
          <a:lstStyle/>
          <a:p>
            <a:r>
              <a:rPr lang="en-US" dirty="0" smtClean="0"/>
              <a:t>Morning - 8am to 12 noon</a:t>
            </a:r>
          </a:p>
          <a:p>
            <a:pPr lvl="1"/>
            <a:r>
              <a:rPr lang="en-US" dirty="0" smtClean="0"/>
              <a:t>Updates Course </a:t>
            </a:r>
            <a:r>
              <a:rPr lang="mr-IN" dirty="0" smtClean="0"/>
              <a:t>–</a:t>
            </a:r>
            <a:r>
              <a:rPr lang="en-US" dirty="0" smtClean="0"/>
              <a:t> open to everyone</a:t>
            </a:r>
          </a:p>
          <a:p>
            <a:pPr lvl="1"/>
            <a:r>
              <a:rPr lang="en-US" dirty="0" smtClean="0"/>
              <a:t>APP course </a:t>
            </a:r>
            <a:r>
              <a:rPr lang="mr-IN" dirty="0" smtClean="0"/>
              <a:t>–</a:t>
            </a:r>
            <a:r>
              <a:rPr lang="en-US" dirty="0" smtClean="0"/>
              <a:t> focused toward Advanced Practice Practitioners (NPs, PAs, </a:t>
            </a:r>
            <a:r>
              <a:rPr lang="en-US" dirty="0" err="1" smtClean="0"/>
              <a:t>etc</a:t>
            </a:r>
            <a:r>
              <a:rPr lang="en-US" dirty="0" smtClean="0"/>
              <a:t>) but open to everyone </a:t>
            </a:r>
            <a:r>
              <a:rPr lang="mr-IN" dirty="0" smtClean="0"/>
              <a:t>–</a:t>
            </a:r>
            <a:r>
              <a:rPr lang="en-US" dirty="0" smtClean="0"/>
              <a:t> extra fee</a:t>
            </a:r>
          </a:p>
          <a:p>
            <a:r>
              <a:rPr lang="en-US" dirty="0" smtClean="0"/>
              <a:t>Lunch 12-1pm</a:t>
            </a:r>
          </a:p>
          <a:p>
            <a:r>
              <a:rPr lang="en-US" dirty="0" smtClean="0"/>
              <a:t>Afternoon </a:t>
            </a:r>
            <a:r>
              <a:rPr lang="mr-IN" dirty="0" smtClean="0"/>
              <a:t>–</a:t>
            </a:r>
            <a:r>
              <a:rPr lang="en-US" dirty="0" smtClean="0"/>
              <a:t> 1pm to 5pm</a:t>
            </a:r>
          </a:p>
          <a:p>
            <a:pPr lvl="1"/>
            <a:r>
              <a:rPr lang="en-US" dirty="0" smtClean="0"/>
              <a:t>Skills Courses </a:t>
            </a:r>
            <a:r>
              <a:rPr lang="mr-IN" dirty="0" smtClean="0"/>
              <a:t>–</a:t>
            </a:r>
            <a:r>
              <a:rPr lang="en-US" dirty="0" smtClean="0"/>
              <a:t> Open to everyone, extra fee</a:t>
            </a:r>
          </a:p>
          <a:p>
            <a:pPr lvl="1"/>
            <a:r>
              <a:rPr lang="en-US" dirty="0" smtClean="0"/>
              <a:t>Research Colloquium </a:t>
            </a:r>
            <a:r>
              <a:rPr lang="mr-IN" dirty="0" smtClean="0"/>
              <a:t>–</a:t>
            </a:r>
            <a:r>
              <a:rPr lang="en-US" dirty="0" smtClean="0"/>
              <a:t> By application only (12-5pm)</a:t>
            </a:r>
            <a:endParaRPr lang="en-US" dirty="0"/>
          </a:p>
        </p:txBody>
      </p:sp>
    </p:spTree>
    <p:extLst>
      <p:ext uri="{BB962C8B-B14F-4D97-AF65-F5344CB8AC3E}">
        <p14:creationId xmlns:p14="http://schemas.microsoft.com/office/powerpoint/2010/main" val="12120694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B43982B2-A27A-5A49-8B79-14D2DB4AE903}"/>
              </a:ext>
            </a:extLst>
          </p:cNvPr>
          <p:cNvSpPr>
            <a:spLocks noGrp="1"/>
          </p:cNvSpPr>
          <p:nvPr>
            <p:ph type="sldNum" sz="quarter" idx="12"/>
          </p:nvPr>
        </p:nvSpPr>
        <p:spPr/>
        <p:txBody>
          <a:bodyPr/>
          <a:lstStyle/>
          <a:p>
            <a:fld id="{15C9CF00-FB8E-AA48-A2EB-23BCA54F67F0}" type="slidenum">
              <a:rPr lang="en-US" smtClean="0">
                <a:solidFill>
                  <a:prstClr val="black">
                    <a:tint val="75000"/>
                  </a:prstClr>
                </a:solidFill>
              </a:rPr>
              <a:pPr/>
              <a:t>23</a:t>
            </a:fld>
            <a:endParaRPr lang="en-US">
              <a:solidFill>
                <a:prstClr val="black">
                  <a:tint val="75000"/>
                </a:prstClr>
              </a:solidFill>
            </a:endParaRPr>
          </a:p>
        </p:txBody>
      </p:sp>
      <p:sp>
        <p:nvSpPr>
          <p:cNvPr id="6" name="Title 5">
            <a:extLst>
              <a:ext uri="{FF2B5EF4-FFF2-40B4-BE49-F238E27FC236}">
                <a16:creationId xmlns:a16="http://schemas.microsoft.com/office/drawing/2014/main" xmlns="" id="{CCD50C0A-1402-8709-6307-6A0E2AF8A3EE}"/>
              </a:ext>
            </a:extLst>
          </p:cNvPr>
          <p:cNvSpPr>
            <a:spLocks noGrp="1"/>
          </p:cNvSpPr>
          <p:nvPr>
            <p:ph type="title"/>
          </p:nvPr>
        </p:nvSpPr>
        <p:spPr>
          <a:xfrm>
            <a:off x="311989" y="936807"/>
            <a:ext cx="11368176" cy="755483"/>
          </a:xfrm>
        </p:spPr>
        <p:txBody>
          <a:bodyPr/>
          <a:lstStyle/>
          <a:p>
            <a:pPr algn="ctr"/>
            <a:r>
              <a:rPr lang="en-US" dirty="0" smtClean="0"/>
              <a:t>Updates Course</a:t>
            </a:r>
            <a:endParaRPr lang="en-US" dirty="0"/>
          </a:p>
        </p:txBody>
      </p:sp>
      <p:sp>
        <p:nvSpPr>
          <p:cNvPr id="8" name="Content Placeholder 7">
            <a:extLst>
              <a:ext uri="{FF2B5EF4-FFF2-40B4-BE49-F238E27FC236}">
                <a16:creationId xmlns:a16="http://schemas.microsoft.com/office/drawing/2014/main" xmlns="" id="{5C2BFFD2-2620-0517-7D05-110FE338BBE6}"/>
              </a:ext>
            </a:extLst>
          </p:cNvPr>
          <p:cNvSpPr>
            <a:spLocks noGrp="1"/>
          </p:cNvSpPr>
          <p:nvPr>
            <p:ph sz="half" idx="2"/>
          </p:nvPr>
        </p:nvSpPr>
        <p:spPr>
          <a:xfrm>
            <a:off x="311988" y="1826442"/>
            <a:ext cx="11368177" cy="4537267"/>
          </a:xfrm>
        </p:spPr>
        <p:txBody>
          <a:bodyPr>
            <a:normAutofit fontScale="92500" lnSpcReduction="20000"/>
          </a:bodyPr>
          <a:lstStyle/>
          <a:p>
            <a:r>
              <a:rPr lang="en-US" dirty="0" smtClean="0"/>
              <a:t>Transgender Care</a:t>
            </a:r>
          </a:p>
          <a:p>
            <a:pPr lvl="1"/>
            <a:r>
              <a:rPr lang="en-US" dirty="0" smtClean="0"/>
              <a:t>Morgan </a:t>
            </a:r>
            <a:r>
              <a:rPr lang="en-US" dirty="0" err="1" smtClean="0"/>
              <a:t>Faeder</a:t>
            </a:r>
            <a:r>
              <a:rPr lang="en-US" dirty="0" smtClean="0"/>
              <a:t>, MD</a:t>
            </a:r>
          </a:p>
          <a:p>
            <a:r>
              <a:rPr lang="en-US" dirty="0" smtClean="0"/>
              <a:t>Women’s Health</a:t>
            </a:r>
          </a:p>
          <a:p>
            <a:pPr lvl="1"/>
            <a:r>
              <a:rPr lang="en-US" dirty="0" smtClean="0"/>
              <a:t>Nancy </a:t>
            </a:r>
            <a:r>
              <a:rPr lang="en-US" dirty="0" err="1" smtClean="0"/>
              <a:t>Byatt</a:t>
            </a:r>
            <a:r>
              <a:rPr lang="en-US" dirty="0" smtClean="0"/>
              <a:t>, MD</a:t>
            </a:r>
          </a:p>
          <a:p>
            <a:r>
              <a:rPr lang="en-US" dirty="0" smtClean="0"/>
              <a:t>Autoimmune Encephalitis</a:t>
            </a:r>
          </a:p>
          <a:p>
            <a:pPr lvl="1"/>
            <a:r>
              <a:rPr lang="en-US" dirty="0" err="1" smtClean="0"/>
              <a:t>Gena</a:t>
            </a:r>
            <a:r>
              <a:rPr lang="en-US" dirty="0" smtClean="0"/>
              <a:t> </a:t>
            </a:r>
            <a:r>
              <a:rPr lang="en-US" dirty="0" err="1" smtClean="0"/>
              <a:t>Mooneyham</a:t>
            </a:r>
            <a:r>
              <a:rPr lang="en-US" dirty="0" smtClean="0"/>
              <a:t>, MD</a:t>
            </a:r>
          </a:p>
          <a:p>
            <a:r>
              <a:rPr lang="en-US" dirty="0" smtClean="0"/>
              <a:t>Addictions</a:t>
            </a:r>
          </a:p>
          <a:p>
            <a:pPr lvl="1"/>
            <a:r>
              <a:rPr lang="en-US" dirty="0" err="1" smtClean="0"/>
              <a:t>Shamin</a:t>
            </a:r>
            <a:r>
              <a:rPr lang="en-US" dirty="0" smtClean="0"/>
              <a:t> </a:t>
            </a:r>
            <a:r>
              <a:rPr lang="en-US" dirty="0" err="1" smtClean="0"/>
              <a:t>Nejad</a:t>
            </a:r>
            <a:r>
              <a:rPr lang="en-US" dirty="0" smtClean="0"/>
              <a:t>, MD</a:t>
            </a:r>
          </a:p>
          <a:p>
            <a:r>
              <a:rPr lang="en-US" dirty="0" smtClean="0"/>
              <a:t>Pulmonary</a:t>
            </a:r>
          </a:p>
          <a:p>
            <a:pPr lvl="1"/>
            <a:r>
              <a:rPr lang="en-US" dirty="0" err="1" smtClean="0"/>
              <a:t>Yelizaveta</a:t>
            </a:r>
            <a:r>
              <a:rPr lang="en-US" dirty="0" smtClean="0"/>
              <a:t> </a:t>
            </a:r>
            <a:r>
              <a:rPr lang="en-US" dirty="0" err="1" smtClean="0"/>
              <a:t>Sher</a:t>
            </a:r>
            <a:r>
              <a:rPr lang="en-US" dirty="0" smtClean="0"/>
              <a:t>, MD</a:t>
            </a:r>
          </a:p>
          <a:p>
            <a:r>
              <a:rPr lang="en-US" dirty="0" smtClean="0"/>
              <a:t>Rheumatology</a:t>
            </a:r>
          </a:p>
          <a:p>
            <a:pPr lvl="1"/>
            <a:r>
              <a:rPr lang="en-US" dirty="0" smtClean="0"/>
              <a:t>James </a:t>
            </a:r>
            <a:r>
              <a:rPr lang="en-US" dirty="0" err="1" smtClean="0"/>
              <a:t>Levenson</a:t>
            </a:r>
            <a:r>
              <a:rPr lang="en-US" dirty="0" smtClean="0"/>
              <a:t>, MD</a:t>
            </a:r>
            <a:endParaRPr lang="en-US" dirty="0"/>
          </a:p>
        </p:txBody>
      </p:sp>
    </p:spTree>
    <p:extLst>
      <p:ext uri="{BB962C8B-B14F-4D97-AF65-F5344CB8AC3E}">
        <p14:creationId xmlns:p14="http://schemas.microsoft.com/office/powerpoint/2010/main" val="28838213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Skills Courses</a:t>
            </a:r>
            <a:endParaRPr lang="en-US" dirty="0"/>
          </a:p>
        </p:txBody>
      </p:sp>
      <p:sp>
        <p:nvSpPr>
          <p:cNvPr id="3" name="Content Placeholder 2"/>
          <p:cNvSpPr>
            <a:spLocks noGrp="1"/>
          </p:cNvSpPr>
          <p:nvPr>
            <p:ph sz="half" idx="2"/>
          </p:nvPr>
        </p:nvSpPr>
        <p:spPr/>
        <p:txBody>
          <a:bodyPr>
            <a:normAutofit fontScale="92500" lnSpcReduction="20000"/>
          </a:bodyPr>
          <a:lstStyle/>
          <a:p>
            <a:r>
              <a:rPr lang="en-US" dirty="0" smtClean="0"/>
              <a:t>You Don’t </a:t>
            </a:r>
            <a:r>
              <a:rPr lang="en-US" dirty="0"/>
              <a:t>N</a:t>
            </a:r>
            <a:r>
              <a:rPr lang="en-US" dirty="0" smtClean="0"/>
              <a:t>eed a Title to be a Leader: Practical Leadership Skills for the C/L Psychiatrist</a:t>
            </a:r>
          </a:p>
          <a:p>
            <a:r>
              <a:rPr lang="en-US" dirty="0" smtClean="0"/>
              <a:t>The Social (Media) Being: Psychiatrists Guide to the Trials and Tribulations of the Virtual Self Across the Lifespan</a:t>
            </a:r>
          </a:p>
          <a:p>
            <a:r>
              <a:rPr lang="en-US" dirty="0" smtClean="0"/>
              <a:t>Lessons Learned in the Creation and Maintenance of Telemedicine </a:t>
            </a:r>
            <a:r>
              <a:rPr lang="en-US" dirty="0"/>
              <a:t>S</a:t>
            </a:r>
            <a:r>
              <a:rPr lang="en-US" dirty="0" smtClean="0"/>
              <a:t>ervices for Consultation-Liaison and Emergency Psychiatry Coverage in a Diverse </a:t>
            </a:r>
            <a:r>
              <a:rPr lang="en-US" dirty="0"/>
              <a:t>M</a:t>
            </a:r>
            <a:r>
              <a:rPr lang="en-US" dirty="0" smtClean="0"/>
              <a:t>ultiple </a:t>
            </a:r>
            <a:r>
              <a:rPr lang="en-US" dirty="0"/>
              <a:t>H</a:t>
            </a:r>
            <a:r>
              <a:rPr lang="en-US" dirty="0" smtClean="0"/>
              <a:t>ospital system: A </a:t>
            </a:r>
            <a:r>
              <a:rPr lang="en-US" dirty="0" err="1" smtClean="0"/>
              <a:t>Telepsychiatry</a:t>
            </a:r>
            <a:r>
              <a:rPr lang="en-US" dirty="0" smtClean="0"/>
              <a:t> SIG-sponsored skills course</a:t>
            </a:r>
          </a:p>
          <a:p>
            <a:r>
              <a:rPr lang="en-US" dirty="0" smtClean="0"/>
              <a:t>From PMDD to Menopause: Psychopharmacology Basics for the General Consultation Psychiatrist</a:t>
            </a:r>
          </a:p>
          <a:p>
            <a:r>
              <a:rPr lang="en-US" dirty="0" smtClean="0"/>
              <a:t>Standing Shoulder to Shoulder with our </a:t>
            </a:r>
            <a:r>
              <a:rPr lang="en-US" dirty="0" err="1"/>
              <a:t>I</a:t>
            </a:r>
            <a:r>
              <a:rPr lang="en-US" dirty="0" err="1" smtClean="0"/>
              <a:t>ntensivist</a:t>
            </a:r>
            <a:r>
              <a:rPr lang="en-US" dirty="0" smtClean="0"/>
              <a:t> colleagues: How Critical </a:t>
            </a:r>
            <a:r>
              <a:rPr lang="en-US" dirty="0"/>
              <a:t>C</a:t>
            </a:r>
            <a:r>
              <a:rPr lang="en-US" dirty="0" smtClean="0"/>
              <a:t>are </a:t>
            </a:r>
            <a:r>
              <a:rPr lang="en-US" dirty="0"/>
              <a:t>P</a:t>
            </a:r>
            <a:r>
              <a:rPr lang="en-US" dirty="0" smtClean="0"/>
              <a:t>sychiatrists can Enhance the Application of the A-F bundle</a:t>
            </a:r>
          </a:p>
          <a:p>
            <a:r>
              <a:rPr lang="en-US" dirty="0" smtClean="0"/>
              <a:t>Care in Living Color: A Primer for C/L psychiatrists on Integrated Care for Transgender and Gender Non-binary persons</a:t>
            </a:r>
            <a:endParaRPr lang="en-US" dirty="0"/>
          </a:p>
        </p:txBody>
      </p:sp>
      <p:sp>
        <p:nvSpPr>
          <p:cNvPr id="4" name="Slide Number Placeholder 3"/>
          <p:cNvSpPr>
            <a:spLocks noGrp="1"/>
          </p:cNvSpPr>
          <p:nvPr>
            <p:ph type="sldNum" sz="quarter" idx="12"/>
          </p:nvPr>
        </p:nvSpPr>
        <p:spPr/>
        <p:txBody>
          <a:bodyPr/>
          <a:lstStyle/>
          <a:p>
            <a:fld id="{15C9CF00-FB8E-AA48-A2EB-23BCA54F67F0}"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34906962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Research Colloquium</a:t>
            </a:r>
            <a:endParaRPr lang="en-US"/>
          </a:p>
        </p:txBody>
      </p:sp>
      <p:sp>
        <p:nvSpPr>
          <p:cNvPr id="3" name="Content Placeholder 2"/>
          <p:cNvSpPr>
            <a:spLocks noGrp="1"/>
          </p:cNvSpPr>
          <p:nvPr>
            <p:ph sz="half" idx="2"/>
          </p:nvPr>
        </p:nvSpPr>
        <p:spPr/>
        <p:txBody>
          <a:bodyPr/>
          <a:lstStyle/>
          <a:p>
            <a:r>
              <a:rPr lang="en-US" dirty="0" smtClean="0"/>
              <a:t>Not part of the Preconference Course Program</a:t>
            </a:r>
          </a:p>
          <a:p>
            <a:r>
              <a:rPr lang="en-US" dirty="0" smtClean="0"/>
              <a:t>By application only</a:t>
            </a:r>
          </a:p>
          <a:p>
            <a:r>
              <a:rPr lang="en-US" dirty="0" smtClean="0"/>
              <a:t>Likely too late to apply for this year</a:t>
            </a:r>
          </a:p>
          <a:p>
            <a:r>
              <a:rPr lang="en-US" dirty="0" smtClean="0"/>
              <a:t>Information available on ACLP website under:</a:t>
            </a:r>
          </a:p>
          <a:p>
            <a:pPr lvl="1"/>
            <a:r>
              <a:rPr lang="en-US" dirty="0" smtClean="0"/>
              <a:t>Developing Scholars Research Colloquium</a:t>
            </a:r>
          </a:p>
          <a:p>
            <a:pPr lvl="1"/>
            <a:r>
              <a:rPr lang="en-US" dirty="0" smtClean="0"/>
              <a:t>Apply next year if interested!</a:t>
            </a:r>
            <a:endParaRPr lang="en-US" dirty="0"/>
          </a:p>
        </p:txBody>
      </p:sp>
      <p:sp>
        <p:nvSpPr>
          <p:cNvPr id="4" name="Slide Number Placeholder 3"/>
          <p:cNvSpPr>
            <a:spLocks noGrp="1"/>
          </p:cNvSpPr>
          <p:nvPr>
            <p:ph type="sldNum" sz="quarter" idx="12"/>
          </p:nvPr>
        </p:nvSpPr>
        <p:spPr/>
        <p:txBody>
          <a:bodyPr/>
          <a:lstStyle/>
          <a:p>
            <a:fld id="{15C9CF00-FB8E-AA48-A2EB-23BCA54F67F0}"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1871392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749088" y="6364288"/>
            <a:ext cx="442912" cy="365125"/>
          </a:xfrm>
        </p:spPr>
        <p:txBody>
          <a:bodyPr/>
          <a:lstStyle/>
          <a:p>
            <a:fld id="{15C9CF00-FB8E-AA48-A2EB-23BCA54F67F0}" type="slidenum">
              <a:rPr lang="en-US" smtClean="0"/>
              <a:t>26</a:t>
            </a:fld>
            <a:endParaRPr lang="en-US"/>
          </a:p>
        </p:txBody>
      </p:sp>
      <p:sp>
        <p:nvSpPr>
          <p:cNvPr id="5" name="TextBox 4"/>
          <p:cNvSpPr txBox="1"/>
          <p:nvPr/>
        </p:nvSpPr>
        <p:spPr>
          <a:xfrm>
            <a:off x="8201097" y="3545252"/>
            <a:ext cx="2127955" cy="584775"/>
          </a:xfrm>
          <a:prstGeom prst="rect">
            <a:avLst/>
          </a:prstGeom>
          <a:noFill/>
        </p:spPr>
        <p:txBody>
          <a:bodyPr wrap="none" rtlCol="0">
            <a:spAutoFit/>
          </a:bodyPr>
          <a:lstStyle/>
          <a:p>
            <a:r>
              <a:rPr lang="en-US" sz="3200" dirty="0" smtClean="0">
                <a:solidFill>
                  <a:schemeClr val="bg1"/>
                </a:solidFill>
              </a:rPr>
              <a:t>Networking</a:t>
            </a:r>
            <a:endParaRPr lang="en-US" sz="3200" dirty="0">
              <a:solidFill>
                <a:schemeClr val="bg1"/>
              </a:solidFill>
            </a:endParaRPr>
          </a:p>
        </p:txBody>
      </p:sp>
    </p:spTree>
    <p:extLst>
      <p:ext uri="{BB962C8B-B14F-4D97-AF65-F5344CB8AC3E}">
        <p14:creationId xmlns:p14="http://schemas.microsoft.com/office/powerpoint/2010/main" val="2714804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tallic spheres connected in mesh">
            <a:extLst>
              <a:ext uri="{FF2B5EF4-FFF2-40B4-BE49-F238E27FC236}">
                <a16:creationId xmlns:a16="http://schemas.microsoft.com/office/drawing/2014/main" xmlns="" id="{9D60CB10-9C53-02D6-B791-CDC9A1817040}"/>
              </a:ext>
            </a:extLst>
          </p:cNvPr>
          <p:cNvPicPr>
            <a:picLocks noChangeAspect="1"/>
          </p:cNvPicPr>
          <p:nvPr/>
        </p:nvPicPr>
        <p:blipFill>
          <a:blip r:embed="rId3">
            <a:alphaModFix amt="35000"/>
          </a:blip>
          <a:stretch>
            <a:fillRect/>
          </a:stretch>
        </p:blipFill>
        <p:spPr>
          <a:xfrm>
            <a:off x="3687440" y="735981"/>
            <a:ext cx="10552667" cy="7002966"/>
          </a:xfrm>
          <a:prstGeom prst="ellipse">
            <a:avLst/>
          </a:prstGeom>
          <a:ln>
            <a:noFill/>
          </a:ln>
          <a:effectLst>
            <a:softEdge rad="112500"/>
          </a:effectLst>
        </p:spPr>
      </p:pic>
      <p:sp>
        <p:nvSpPr>
          <p:cNvPr id="3" name="Content Placeholder 2">
            <a:extLst>
              <a:ext uri="{FF2B5EF4-FFF2-40B4-BE49-F238E27FC236}">
                <a16:creationId xmlns:a16="http://schemas.microsoft.com/office/drawing/2014/main" xmlns="" id="{4CB324F9-76B7-4869-9EC2-E0D47572F42F}"/>
              </a:ext>
            </a:extLst>
          </p:cNvPr>
          <p:cNvSpPr>
            <a:spLocks noGrp="1"/>
          </p:cNvSpPr>
          <p:nvPr>
            <p:ph idx="1"/>
          </p:nvPr>
        </p:nvSpPr>
        <p:spPr>
          <a:xfrm>
            <a:off x="4204925" y="2227904"/>
            <a:ext cx="7751431" cy="3838360"/>
          </a:xfrm>
        </p:spPr>
        <p:txBody>
          <a:bodyPr>
            <a:normAutofit/>
          </a:bodyPr>
          <a:lstStyle/>
          <a:p>
            <a:pPr marL="0" indent="0" algn="r">
              <a:buNone/>
            </a:pPr>
            <a:r>
              <a:rPr lang="en-US" sz="4400" dirty="0">
                <a:effectLst>
                  <a:outerShdw blurRad="38100" dist="38100" dir="2700000" algn="tl">
                    <a:srgbClr val="000000">
                      <a:alpha val="43137"/>
                    </a:srgbClr>
                  </a:outerShdw>
                </a:effectLst>
              </a:rPr>
              <a:t>Networking within ACLP:</a:t>
            </a:r>
            <a:br>
              <a:rPr lang="en-US" sz="4400" dirty="0">
                <a:effectLst>
                  <a:outerShdw blurRad="38100" dist="38100" dir="2700000" algn="tl">
                    <a:srgbClr val="000000">
                      <a:alpha val="43137"/>
                    </a:srgbClr>
                  </a:outerShdw>
                </a:effectLst>
              </a:rPr>
            </a:br>
            <a:r>
              <a:rPr lang="en-US" i="1" dirty="0">
                <a:effectLst>
                  <a:outerShdw blurRad="38100" dist="38100" dir="2700000" algn="tl">
                    <a:srgbClr val="000000">
                      <a:alpha val="43137"/>
                    </a:srgbClr>
                  </a:outerShdw>
                </a:effectLst>
              </a:rPr>
              <a:t>The unspoken paths to meaningful relationships</a:t>
            </a:r>
            <a:endParaRPr lang="en-US" dirty="0">
              <a:effectLst>
                <a:outerShdw blurRad="38100" dist="38100" dir="2700000" algn="tl">
                  <a:srgbClr val="000000">
                    <a:alpha val="43137"/>
                  </a:srgbClr>
                </a:outerShdw>
              </a:effectLst>
            </a:endParaRPr>
          </a:p>
          <a:p>
            <a:pPr marL="0" indent="0" algn="r">
              <a:buNone/>
            </a:pPr>
            <a:endParaRPr lang="en-US" dirty="0">
              <a:effectLst>
                <a:outerShdw blurRad="38100" dist="38100" dir="2700000" algn="tl">
                  <a:srgbClr val="000000">
                    <a:alpha val="43137"/>
                  </a:srgbClr>
                </a:outerShdw>
              </a:effectLst>
            </a:endParaRPr>
          </a:p>
          <a:p>
            <a:pPr marL="0" indent="0" algn="r">
              <a:buNone/>
            </a:pPr>
            <a:endParaRPr lang="en-US" dirty="0">
              <a:effectLst>
                <a:outerShdw blurRad="38100" dist="38100" dir="2700000" algn="tl">
                  <a:srgbClr val="000000">
                    <a:alpha val="43137"/>
                  </a:srgbClr>
                </a:outerShdw>
              </a:effectLst>
            </a:endParaRPr>
          </a:p>
          <a:p>
            <a:pPr marL="0" indent="0" algn="r">
              <a:buNone/>
            </a:pPr>
            <a:endParaRPr lang="en-US" dirty="0">
              <a:effectLst>
                <a:outerShdw blurRad="38100" dist="38100" dir="2700000" algn="tl">
                  <a:srgbClr val="000000">
                    <a:alpha val="43137"/>
                  </a:srgbClr>
                </a:outerShdw>
              </a:effectLst>
            </a:endParaRPr>
          </a:p>
          <a:p>
            <a:pPr marL="0" indent="0" algn="r">
              <a:buNone/>
            </a:pPr>
            <a:r>
              <a:rPr lang="en-US" sz="2400" dirty="0">
                <a:effectLst>
                  <a:outerShdw blurRad="38100" dist="38100" dir="2700000" algn="tl">
                    <a:srgbClr val="000000">
                      <a:alpha val="43137"/>
                    </a:srgbClr>
                  </a:outerShdw>
                </a:effectLst>
              </a:rPr>
              <a:t>Paulo Sales, MD, MS</a:t>
            </a:r>
            <a:br>
              <a:rPr lang="en-US" sz="2400" dirty="0">
                <a:effectLst>
                  <a:outerShdw blurRad="38100" dist="38100" dir="2700000" algn="tl">
                    <a:srgbClr val="000000">
                      <a:alpha val="43137"/>
                    </a:srgbClr>
                  </a:outerShdw>
                </a:effectLst>
              </a:rPr>
            </a:br>
            <a:r>
              <a:rPr lang="en-US" sz="1600" dirty="0">
                <a:effectLst>
                  <a:outerShdw blurRad="38100" dist="38100" dir="2700000" algn="tl">
                    <a:srgbClr val="000000">
                      <a:alpha val="43137"/>
                    </a:srgbClr>
                  </a:outerShdw>
                </a:effectLst>
              </a:rPr>
              <a:t>Vice-Chair, Networking Subcommittee</a:t>
            </a:r>
            <a:br>
              <a:rPr lang="en-US" sz="1600" dirty="0">
                <a:effectLst>
                  <a:outerShdw blurRad="38100" dist="38100" dir="2700000" algn="tl">
                    <a:srgbClr val="000000">
                      <a:alpha val="43137"/>
                    </a:srgbClr>
                  </a:outerShdw>
                </a:effectLst>
              </a:rPr>
            </a:br>
            <a:r>
              <a:rPr lang="en-US" sz="1600" dirty="0">
                <a:effectLst>
                  <a:outerShdw blurRad="38100" dist="38100" dir="2700000" algn="tl">
                    <a:srgbClr val="000000">
                      <a:alpha val="43137"/>
                    </a:srgbClr>
                  </a:outerShdw>
                </a:effectLst>
              </a:rPr>
              <a:t>Academy of Consultation-Liaison Psychiatry</a:t>
            </a:r>
          </a:p>
          <a:p>
            <a:pPr marL="0" indent="0" algn="r">
              <a:buNone/>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7474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27951" y="1204328"/>
            <a:ext cx="7751431" cy="947516"/>
          </a:xfrm>
        </p:spPr>
        <p:txBody>
          <a:bodyPr>
            <a:normAutofit/>
          </a:bodyPr>
          <a:lstStyle/>
          <a:p>
            <a:r>
              <a:rPr lang="en-US" dirty="0">
                <a:effectLst>
                  <a:outerShdw blurRad="38100" dist="38100" dir="2700000" algn="tl">
                    <a:srgbClr val="000000">
                      <a:alpha val="43137"/>
                    </a:srgbClr>
                  </a:outerShdw>
                </a:effectLst>
              </a:rPr>
              <a:t>Our Mission:</a:t>
            </a:r>
          </a:p>
        </p:txBody>
      </p:sp>
      <p:sp>
        <p:nvSpPr>
          <p:cNvPr id="6" name="Content Placeholder 5"/>
          <p:cNvSpPr>
            <a:spLocks noGrp="1"/>
          </p:cNvSpPr>
          <p:nvPr>
            <p:ph idx="1"/>
          </p:nvPr>
        </p:nvSpPr>
        <p:spPr>
          <a:xfrm>
            <a:off x="3927951" y="2345808"/>
            <a:ext cx="8115366" cy="3363612"/>
          </a:xfrm>
        </p:spPr>
        <p:txBody>
          <a:bodyPr>
            <a:normAutofit/>
          </a:bodyPr>
          <a:lstStyle/>
          <a:p>
            <a:pPr marL="0" indent="0">
              <a:buNone/>
            </a:pPr>
            <a:r>
              <a:rPr lang="en-US" i="1" dirty="0"/>
              <a:t>To link ACLP members in the event, remove barriers to collaboration, and promote social integration events that focus on</a:t>
            </a:r>
            <a:r>
              <a:rPr lang="en-US" dirty="0"/>
              <a:t>:</a:t>
            </a:r>
          </a:p>
          <a:p>
            <a:pPr>
              <a:buFont typeface="Wingdings" panose="05000000000000000000" pitchFamily="2" charset="2"/>
              <a:buChar char="Ø"/>
            </a:pPr>
            <a:r>
              <a:rPr lang="en-US" i="1" dirty="0"/>
              <a:t>Professional/ Career development</a:t>
            </a:r>
          </a:p>
          <a:p>
            <a:pPr>
              <a:buFont typeface="Wingdings" panose="05000000000000000000" pitchFamily="2" charset="2"/>
              <a:buChar char="Ø"/>
            </a:pPr>
            <a:r>
              <a:rPr lang="en-US" i="1" dirty="0"/>
              <a:t>Education</a:t>
            </a:r>
          </a:p>
          <a:p>
            <a:pPr>
              <a:buFont typeface="Wingdings" panose="05000000000000000000" pitchFamily="2" charset="2"/>
              <a:buChar char="Ø"/>
            </a:pPr>
            <a:r>
              <a:rPr lang="en-US" i="1" dirty="0"/>
              <a:t>Social Integration</a:t>
            </a:r>
          </a:p>
        </p:txBody>
      </p:sp>
      <p:sp>
        <p:nvSpPr>
          <p:cNvPr id="4" name="Slide Number Placeholder 3"/>
          <p:cNvSpPr>
            <a:spLocks noGrp="1"/>
          </p:cNvSpPr>
          <p:nvPr>
            <p:ph type="sldNum" sz="quarter" idx="4294967295"/>
          </p:nvPr>
        </p:nvSpPr>
        <p:spPr>
          <a:xfrm>
            <a:off x="11749088" y="6364288"/>
            <a:ext cx="442912" cy="365125"/>
          </a:xfrm>
        </p:spPr>
        <p:txBody>
          <a:bodyPr/>
          <a:lstStyle/>
          <a:p>
            <a:fld id="{15C9CF00-FB8E-AA48-A2EB-23BCA54F67F0}"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38989727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27951" y="869794"/>
            <a:ext cx="7751431" cy="1070179"/>
          </a:xfrm>
        </p:spPr>
        <p:txBody>
          <a:bodyPr>
            <a:normAutofit/>
          </a:bodyPr>
          <a:lstStyle/>
          <a:p>
            <a:pPr algn="ctr"/>
            <a:r>
              <a:rPr lang="en-US" dirty="0">
                <a:effectLst>
                  <a:outerShdw blurRad="38100" dist="38100" dir="2700000" algn="tl">
                    <a:srgbClr val="000000">
                      <a:alpha val="43137"/>
                    </a:srgbClr>
                  </a:outerShdw>
                </a:effectLst>
              </a:rPr>
              <a:t>Agenda Items</a:t>
            </a:r>
          </a:p>
        </p:txBody>
      </p:sp>
      <p:sp>
        <p:nvSpPr>
          <p:cNvPr id="6" name="Content Placeholder 5"/>
          <p:cNvSpPr>
            <a:spLocks noGrp="1"/>
          </p:cNvSpPr>
          <p:nvPr>
            <p:ph idx="1"/>
          </p:nvPr>
        </p:nvSpPr>
        <p:spPr>
          <a:xfrm>
            <a:off x="3927951" y="2078183"/>
            <a:ext cx="8115366" cy="4414692"/>
          </a:xfrm>
        </p:spPr>
        <p:txBody>
          <a:bodyPr/>
          <a:lstStyle/>
          <a:p>
            <a:pPr marL="514350" indent="-514350">
              <a:buFont typeface="+mj-lt"/>
              <a:buAutoNum type="arabicPeriod"/>
            </a:pPr>
            <a:r>
              <a:rPr lang="en-US" dirty="0"/>
              <a:t>Social events</a:t>
            </a:r>
          </a:p>
          <a:p>
            <a:pPr marL="514350" indent="-514350">
              <a:buFont typeface="+mj-lt"/>
              <a:buAutoNum type="arabicPeriod"/>
            </a:pPr>
            <a:r>
              <a:rPr lang="en-US" dirty="0"/>
              <a:t>Networking for introverts</a:t>
            </a:r>
          </a:p>
          <a:p>
            <a:pPr marL="514350" indent="-514350">
              <a:buFont typeface="+mj-lt"/>
              <a:buAutoNum type="arabicPeriod"/>
            </a:pPr>
            <a:r>
              <a:rPr lang="en-US" dirty="0"/>
              <a:t>What if poster session and trainee mixers overlap?</a:t>
            </a:r>
          </a:p>
          <a:p>
            <a:pPr marL="514350" indent="-514350">
              <a:buFont typeface="+mj-lt"/>
              <a:buAutoNum type="arabicPeriod"/>
            </a:pPr>
            <a:r>
              <a:rPr lang="en-US" dirty="0"/>
              <a:t>Meeting a Program Director</a:t>
            </a:r>
          </a:p>
          <a:p>
            <a:pPr marL="514350" indent="-514350">
              <a:buFont typeface="+mj-lt"/>
              <a:buAutoNum type="arabicPeriod"/>
            </a:pPr>
            <a:r>
              <a:rPr lang="en-US" dirty="0"/>
              <a:t>Joining a SIG to nourish long-term relationships</a:t>
            </a:r>
          </a:p>
        </p:txBody>
      </p:sp>
      <p:sp>
        <p:nvSpPr>
          <p:cNvPr id="4" name="Slide Number Placeholder 3"/>
          <p:cNvSpPr>
            <a:spLocks noGrp="1"/>
          </p:cNvSpPr>
          <p:nvPr>
            <p:ph type="sldNum" sz="quarter" idx="4294967295"/>
          </p:nvPr>
        </p:nvSpPr>
        <p:spPr>
          <a:xfrm>
            <a:off x="11749088" y="6364288"/>
            <a:ext cx="442912" cy="365125"/>
          </a:xfrm>
        </p:spPr>
        <p:txBody>
          <a:bodyPr/>
          <a:lstStyle/>
          <a:p>
            <a:fld id="{15C9CF00-FB8E-AA48-A2EB-23BCA54F67F0}"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664047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A98FCB-7B3E-604B-9FDE-22701AEC11D7}"/>
              </a:ext>
            </a:extLst>
          </p:cNvPr>
          <p:cNvSpPr>
            <a:spLocks noGrp="1"/>
          </p:cNvSpPr>
          <p:nvPr>
            <p:ph type="title"/>
          </p:nvPr>
        </p:nvSpPr>
        <p:spPr/>
        <p:txBody>
          <a:bodyPr/>
          <a:lstStyle/>
          <a:p>
            <a:r>
              <a:rPr lang="en-US" dirty="0" smtClean="0"/>
              <a:t>Sponsors/Participants</a:t>
            </a:r>
            <a:endParaRPr lang="en-US" dirty="0"/>
          </a:p>
        </p:txBody>
      </p:sp>
      <p:sp>
        <p:nvSpPr>
          <p:cNvPr id="3" name="Content Placeholder 2">
            <a:extLst>
              <a:ext uri="{FF2B5EF4-FFF2-40B4-BE49-F238E27FC236}">
                <a16:creationId xmlns="" xmlns:a16="http://schemas.microsoft.com/office/drawing/2014/main" id="{BF057D75-033F-5149-A3E7-AD0D3F947B2D}"/>
              </a:ext>
            </a:extLst>
          </p:cNvPr>
          <p:cNvSpPr>
            <a:spLocks noGrp="1"/>
          </p:cNvSpPr>
          <p:nvPr>
            <p:ph sz="half" idx="2"/>
          </p:nvPr>
        </p:nvSpPr>
        <p:spPr>
          <a:xfrm>
            <a:off x="462945" y="2339271"/>
            <a:ext cx="4933950" cy="4261553"/>
          </a:xfrm>
        </p:spPr>
        <p:txBody>
          <a:bodyPr>
            <a:normAutofit/>
          </a:bodyPr>
          <a:lstStyle/>
          <a:p>
            <a:r>
              <a:rPr lang="en-US" sz="2400" b="1" dirty="0" smtClean="0"/>
              <a:t>Mentorship </a:t>
            </a:r>
            <a:r>
              <a:rPr lang="en-US" sz="2200" dirty="0" smtClean="0"/>
              <a:t>(Carrie Ernst,</a:t>
            </a:r>
            <a:r>
              <a:rPr lang="en-US" sz="2200" dirty="0"/>
              <a:t> </a:t>
            </a:r>
            <a:r>
              <a:rPr lang="en-US" sz="2200" dirty="0" smtClean="0"/>
              <a:t>Scott Beach</a:t>
            </a:r>
            <a:r>
              <a:rPr lang="en-US" sz="2200" dirty="0"/>
              <a:t>)</a:t>
            </a:r>
            <a:endParaRPr lang="en-US" sz="2200" dirty="0" smtClean="0"/>
          </a:p>
          <a:p>
            <a:endParaRPr lang="en-US" sz="2400" b="1" dirty="0" smtClean="0"/>
          </a:p>
          <a:p>
            <a:r>
              <a:rPr lang="en-US" sz="2400" b="1" dirty="0" smtClean="0"/>
              <a:t>Annual </a:t>
            </a:r>
            <a:r>
              <a:rPr lang="en-US" sz="2400" b="1" dirty="0" smtClean="0"/>
              <a:t>Meeting </a:t>
            </a:r>
            <a:r>
              <a:rPr lang="en-US" sz="2200" dirty="0" smtClean="0"/>
              <a:t>(</a:t>
            </a:r>
            <a:r>
              <a:rPr lang="en-US" sz="2200" dirty="0" err="1" smtClean="0"/>
              <a:t>Sejal</a:t>
            </a:r>
            <a:r>
              <a:rPr lang="en-US" sz="2200" dirty="0" smtClean="0"/>
              <a:t> Shah)</a:t>
            </a:r>
            <a:endParaRPr lang="en-US" sz="2200" dirty="0" smtClean="0"/>
          </a:p>
          <a:p>
            <a:pPr marL="457200" lvl="1" indent="0">
              <a:buNone/>
            </a:pPr>
            <a:endParaRPr lang="en-US" dirty="0" smtClean="0"/>
          </a:p>
          <a:p>
            <a:r>
              <a:rPr lang="en-US" sz="2400" b="1" dirty="0" smtClean="0"/>
              <a:t>Workshops &amp; Symposia </a:t>
            </a:r>
            <a:r>
              <a:rPr lang="en-US" sz="2400" dirty="0"/>
              <a:t>(</a:t>
            </a:r>
            <a:r>
              <a:rPr lang="en-US" sz="2200" dirty="0" smtClean="0"/>
              <a:t>Anne Gross, Natalie </a:t>
            </a:r>
            <a:r>
              <a:rPr lang="en-US" sz="2200" dirty="0" err="1" smtClean="0"/>
              <a:t>Jacobowski</a:t>
            </a:r>
            <a:r>
              <a:rPr lang="en-US" sz="2200" dirty="0" smtClean="0"/>
              <a:t>)</a:t>
            </a:r>
          </a:p>
          <a:p>
            <a:pPr marL="0" indent="0">
              <a:buNone/>
            </a:pPr>
            <a:endParaRPr lang="en-US" sz="2200" dirty="0"/>
          </a:p>
          <a:p>
            <a:r>
              <a:rPr lang="en-US" sz="2400" b="1" dirty="0" smtClean="0"/>
              <a:t>Medical Student Education </a:t>
            </a:r>
            <a:r>
              <a:rPr lang="en-US" sz="2200" dirty="0" smtClean="0"/>
              <a:t>(Samantha </a:t>
            </a:r>
            <a:r>
              <a:rPr lang="en-US" sz="2200" dirty="0" err="1" smtClean="0"/>
              <a:t>Zwiebel</a:t>
            </a:r>
            <a:r>
              <a:rPr lang="en-US" sz="2200" dirty="0" smtClean="0"/>
              <a:t>, Jeffrey </a:t>
            </a:r>
            <a:r>
              <a:rPr lang="en-US" sz="2200" dirty="0" err="1" smtClean="0"/>
              <a:t>Zabinski</a:t>
            </a:r>
            <a:r>
              <a:rPr lang="en-US" sz="2200" dirty="0" smtClean="0"/>
              <a:t>)</a:t>
            </a:r>
            <a:endParaRPr lang="en-US" sz="2200" dirty="0" smtClean="0"/>
          </a:p>
          <a:p>
            <a:endParaRPr lang="en-US" dirty="0"/>
          </a:p>
        </p:txBody>
      </p:sp>
      <p:sp>
        <p:nvSpPr>
          <p:cNvPr id="4" name="Slide Number Placeholder 3">
            <a:extLst>
              <a:ext uri="{FF2B5EF4-FFF2-40B4-BE49-F238E27FC236}">
                <a16:creationId xmlns="" xmlns:a16="http://schemas.microsoft.com/office/drawing/2014/main" id="{B43982B2-A27A-5A49-8B79-14D2DB4AE903}"/>
              </a:ext>
            </a:extLst>
          </p:cNvPr>
          <p:cNvSpPr>
            <a:spLocks noGrp="1"/>
          </p:cNvSpPr>
          <p:nvPr>
            <p:ph type="sldNum" sz="quarter" idx="12"/>
          </p:nvPr>
        </p:nvSpPr>
        <p:spPr/>
        <p:txBody>
          <a:bodyPr/>
          <a:lstStyle/>
          <a:p>
            <a:fld id="{15C9CF00-FB8E-AA48-A2EB-23BCA54F67F0}" type="slidenum">
              <a:rPr lang="en-US" smtClean="0"/>
              <a:t>3</a:t>
            </a:fld>
            <a:endParaRPr lang="en-US"/>
          </a:p>
        </p:txBody>
      </p:sp>
      <p:sp>
        <p:nvSpPr>
          <p:cNvPr id="5" name="Rectangle 4"/>
          <p:cNvSpPr/>
          <p:nvPr/>
        </p:nvSpPr>
        <p:spPr>
          <a:xfrm>
            <a:off x="5581416" y="2307297"/>
            <a:ext cx="6394176" cy="4493538"/>
          </a:xfrm>
          <a:prstGeom prst="rect">
            <a:avLst/>
          </a:prstGeom>
        </p:spPr>
        <p:txBody>
          <a:bodyPr wrap="square">
            <a:spAutoFit/>
          </a:bodyPr>
          <a:lstStyle/>
          <a:p>
            <a:pPr marL="285750" indent="-285750">
              <a:buClr>
                <a:srgbClr val="1FB258"/>
              </a:buClr>
              <a:buFont typeface="Arial" panose="020B0604020202020204" pitchFamily="34" charset="0"/>
              <a:buChar char="•"/>
            </a:pPr>
            <a:r>
              <a:rPr lang="en-US" sz="2400" b="1" dirty="0" smtClean="0"/>
              <a:t>Oral </a:t>
            </a:r>
            <a:r>
              <a:rPr lang="en-US" sz="2400" b="1" dirty="0"/>
              <a:t>Papers &amp; </a:t>
            </a:r>
            <a:r>
              <a:rPr lang="en-US" sz="2400" b="1" dirty="0" smtClean="0"/>
              <a:t>Posters </a:t>
            </a:r>
            <a:r>
              <a:rPr lang="en-US" sz="2200" dirty="0" smtClean="0"/>
              <a:t>(Michael Peterson</a:t>
            </a:r>
            <a:r>
              <a:rPr lang="en-US" sz="2200" dirty="0"/>
              <a:t>)</a:t>
            </a:r>
            <a:endParaRPr lang="en-US" sz="2200" dirty="0" smtClean="0"/>
          </a:p>
          <a:p>
            <a:pPr lvl="1">
              <a:buClr>
                <a:srgbClr val="1FB258"/>
              </a:buClr>
            </a:pPr>
            <a:endParaRPr lang="en-US" sz="2400" dirty="0" smtClean="0"/>
          </a:p>
          <a:p>
            <a:pPr marL="285750" indent="-285750">
              <a:buClr>
                <a:srgbClr val="1FB258"/>
              </a:buClr>
              <a:buFont typeface="Arial" panose="020B0604020202020204" pitchFamily="34" charset="0"/>
              <a:buChar char="•"/>
            </a:pPr>
            <a:r>
              <a:rPr lang="en-US" sz="2400" b="1" dirty="0" smtClean="0"/>
              <a:t>Local Arrangements </a:t>
            </a:r>
            <a:r>
              <a:rPr lang="en-US" sz="2200" dirty="0" smtClean="0"/>
              <a:t>(Emily Holmes, Jack Owens)</a:t>
            </a:r>
          </a:p>
          <a:p>
            <a:pPr>
              <a:buClr>
                <a:srgbClr val="1FB258"/>
              </a:buClr>
            </a:pPr>
            <a:endParaRPr lang="en-US" sz="2400" b="1" dirty="0" smtClean="0"/>
          </a:p>
          <a:p>
            <a:pPr marL="285750" indent="-285750">
              <a:buClr>
                <a:srgbClr val="1FB258"/>
              </a:buClr>
              <a:buFont typeface="Arial" panose="020B0604020202020204" pitchFamily="34" charset="0"/>
              <a:buChar char="•"/>
            </a:pPr>
            <a:r>
              <a:rPr lang="en-US" sz="2400" b="1" dirty="0" smtClean="0"/>
              <a:t>Preconference Courses</a:t>
            </a:r>
            <a:r>
              <a:rPr lang="en-US" sz="2200" dirty="0" smtClean="0"/>
              <a:t> (Marian Fireman, </a:t>
            </a:r>
            <a:r>
              <a:rPr lang="en-US" sz="2200" dirty="0" err="1" smtClean="0"/>
              <a:t>Durga</a:t>
            </a:r>
            <a:r>
              <a:rPr lang="en-US" sz="2200" dirty="0" smtClean="0"/>
              <a:t> Roy)</a:t>
            </a:r>
          </a:p>
          <a:p>
            <a:pPr>
              <a:buClr>
                <a:srgbClr val="1FB258"/>
              </a:buClr>
            </a:pPr>
            <a:endParaRPr lang="en-US" sz="2400" b="1" dirty="0" smtClean="0"/>
          </a:p>
          <a:p>
            <a:pPr marL="285750" indent="-285750">
              <a:buClr>
                <a:srgbClr val="1FB258"/>
              </a:buClr>
              <a:buFont typeface="Arial" panose="020B0604020202020204" pitchFamily="34" charset="0"/>
              <a:buChar char="•"/>
            </a:pPr>
            <a:r>
              <a:rPr lang="en-US" sz="2400" b="1" dirty="0" smtClean="0"/>
              <a:t>Networking </a:t>
            </a:r>
            <a:r>
              <a:rPr lang="en-US" sz="2200" dirty="0" smtClean="0"/>
              <a:t>(Paulo Sales, Sandra </a:t>
            </a:r>
            <a:r>
              <a:rPr lang="en-US" sz="2200" dirty="0" err="1" smtClean="0"/>
              <a:t>Rackley</a:t>
            </a:r>
            <a:r>
              <a:rPr lang="en-US" sz="2200" dirty="0" smtClean="0"/>
              <a:t>)</a:t>
            </a:r>
          </a:p>
          <a:p>
            <a:pPr>
              <a:buClr>
                <a:srgbClr val="1FB258"/>
              </a:buClr>
            </a:pPr>
            <a:endParaRPr lang="en-US" sz="2400" b="1" dirty="0" smtClean="0"/>
          </a:p>
          <a:p>
            <a:pPr marL="285750" indent="-285750">
              <a:buClr>
                <a:srgbClr val="1FB258"/>
              </a:buClr>
              <a:buFont typeface="Arial" panose="020B0604020202020204" pitchFamily="34" charset="0"/>
              <a:buChar char="•"/>
            </a:pPr>
            <a:r>
              <a:rPr lang="en-US" sz="2400" b="1" dirty="0" smtClean="0"/>
              <a:t>DEI </a:t>
            </a:r>
            <a:r>
              <a:rPr lang="en-US" sz="2400" dirty="0" smtClean="0"/>
              <a:t>(Leena </a:t>
            </a:r>
            <a:r>
              <a:rPr lang="en-US" sz="2400" dirty="0"/>
              <a:t>Mittal, </a:t>
            </a:r>
            <a:r>
              <a:rPr lang="en-US" sz="2400" dirty="0" err="1" smtClean="0"/>
              <a:t>Chandan</a:t>
            </a:r>
            <a:r>
              <a:rPr lang="en-US" sz="2400" dirty="0" smtClean="0"/>
              <a:t> </a:t>
            </a:r>
            <a:r>
              <a:rPr lang="en-US" sz="2400" dirty="0" err="1" smtClean="0"/>
              <a:t>Khandai</a:t>
            </a:r>
            <a:r>
              <a:rPr lang="en-US" sz="2400" dirty="0"/>
              <a:t>)</a:t>
            </a:r>
            <a:endParaRPr lang="en-US" sz="2400" dirty="0" smtClean="0"/>
          </a:p>
          <a:p>
            <a:pPr marL="742950" lvl="1" indent="-285750">
              <a:buClr>
                <a:srgbClr val="1FB258"/>
              </a:buClr>
              <a:buFont typeface="Arial" panose="020B0604020202020204" pitchFamily="34" charset="0"/>
              <a:buChar char="•"/>
            </a:pPr>
            <a:endParaRPr lang="en-US" sz="2400" dirty="0"/>
          </a:p>
          <a:p>
            <a:pPr marL="742950" lvl="1" indent="-285750">
              <a:buClr>
                <a:srgbClr val="1FB258"/>
              </a:buClr>
              <a:buFont typeface="Arial" panose="020B0604020202020204" pitchFamily="34" charset="0"/>
              <a:buChar char="•"/>
            </a:pPr>
            <a:endParaRPr lang="en-US" sz="2400" dirty="0"/>
          </a:p>
        </p:txBody>
      </p:sp>
    </p:spTree>
    <p:extLst>
      <p:ext uri="{BB962C8B-B14F-4D97-AF65-F5344CB8AC3E}">
        <p14:creationId xmlns:p14="http://schemas.microsoft.com/office/powerpoint/2010/main" val="22390283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27951" y="869794"/>
            <a:ext cx="7751431" cy="1070179"/>
          </a:xfrm>
        </p:spPr>
        <p:txBody>
          <a:bodyPr>
            <a:normAutofit/>
          </a:bodyPr>
          <a:lstStyle/>
          <a:p>
            <a:pPr algn="ctr"/>
            <a:r>
              <a:rPr lang="en-US" dirty="0">
                <a:effectLst>
                  <a:outerShdw blurRad="38100" dist="38100" dir="2700000" algn="tl">
                    <a:srgbClr val="000000">
                      <a:alpha val="43137"/>
                    </a:srgbClr>
                  </a:outerShdw>
                </a:effectLst>
              </a:rPr>
              <a:t>Being Social in ACLP</a:t>
            </a:r>
          </a:p>
        </p:txBody>
      </p:sp>
      <p:sp>
        <p:nvSpPr>
          <p:cNvPr id="4" name="Slide Number Placeholder 3"/>
          <p:cNvSpPr>
            <a:spLocks noGrp="1"/>
          </p:cNvSpPr>
          <p:nvPr>
            <p:ph type="sldNum" sz="quarter" idx="4294967295"/>
          </p:nvPr>
        </p:nvSpPr>
        <p:spPr>
          <a:xfrm>
            <a:off x="11749088" y="6364288"/>
            <a:ext cx="442912" cy="365125"/>
          </a:xfrm>
        </p:spPr>
        <p:txBody>
          <a:bodyPr/>
          <a:lstStyle/>
          <a:p>
            <a:fld id="{15C9CF00-FB8E-AA48-A2EB-23BCA54F67F0}" type="slidenum">
              <a:rPr lang="en-US" smtClean="0">
                <a:solidFill>
                  <a:prstClr val="black">
                    <a:tint val="75000"/>
                  </a:prstClr>
                </a:solidFill>
              </a:rPr>
              <a:pPr/>
              <a:t>30</a:t>
            </a:fld>
            <a:endParaRPr lang="en-US">
              <a:solidFill>
                <a:prstClr val="black">
                  <a:tint val="75000"/>
                </a:prstClr>
              </a:solidFill>
            </a:endParaRPr>
          </a:p>
        </p:txBody>
      </p:sp>
      <p:pic>
        <p:nvPicPr>
          <p:cNvPr id="8" name="Content Placeholder 7" descr="Run with solid fill">
            <a:extLst>
              <a:ext uri="{FF2B5EF4-FFF2-40B4-BE49-F238E27FC236}">
                <a16:creationId xmlns:a16="http://schemas.microsoft.com/office/drawing/2014/main" xmlns="" id="{D25F6123-FCC8-E862-D818-43F5223B10DD}"/>
              </a:ext>
            </a:extLst>
          </p:cNvPr>
          <p:cNvPicPr>
            <a:picLocks noGrp="1" noChangeAspect="1"/>
          </p:cNvPicPr>
          <p:nvPr>
            <p:ph idx="1"/>
          </p:nvPr>
        </p:nvPicPr>
        <p:blipFill>
          <a:blip r:embed="rId2">
            <a:extLst>
              <a:ext uri="{96DAC541-7B7A-43D3-8B79-37D633B846F1}">
                <asvg:svgBlip xmlns:asvg="http://schemas.microsoft.com/office/drawing/2016/SVG/main" xmlns="" r:embed="rId3"/>
              </a:ext>
            </a:extLst>
          </a:blip>
          <a:stretch>
            <a:fillRect/>
          </a:stretch>
        </p:blipFill>
        <p:spPr>
          <a:xfrm rot="19814652">
            <a:off x="2532860" y="2929484"/>
            <a:ext cx="914400" cy="914400"/>
          </a:xfrm>
        </p:spPr>
      </p:pic>
      <p:pic>
        <p:nvPicPr>
          <p:cNvPr id="10" name="Graphic 9" descr="Crawl with solid fill">
            <a:extLst>
              <a:ext uri="{FF2B5EF4-FFF2-40B4-BE49-F238E27FC236}">
                <a16:creationId xmlns:a16="http://schemas.microsoft.com/office/drawing/2014/main" xmlns="" id="{89FB0174-E2CD-419C-3E34-A14E485D88F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20700000">
            <a:off x="164256" y="4049543"/>
            <a:ext cx="914400" cy="914400"/>
          </a:xfrm>
          <a:prstGeom prst="rect">
            <a:avLst/>
          </a:prstGeom>
        </p:spPr>
      </p:pic>
      <p:pic>
        <p:nvPicPr>
          <p:cNvPr id="12" name="Graphic 11" descr="Walk with solid fill">
            <a:extLst>
              <a:ext uri="{FF2B5EF4-FFF2-40B4-BE49-F238E27FC236}">
                <a16:creationId xmlns:a16="http://schemas.microsoft.com/office/drawing/2014/main" xmlns="" id="{40F9B4C6-B578-B903-9DA9-E9A3A60A15FA}"/>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rot="18900000">
            <a:off x="1413460" y="3310331"/>
            <a:ext cx="914400" cy="914400"/>
          </a:xfrm>
          <a:prstGeom prst="rect">
            <a:avLst/>
          </a:prstGeom>
        </p:spPr>
      </p:pic>
      <p:sp>
        <p:nvSpPr>
          <p:cNvPr id="13" name="Arrow: Right 12">
            <a:extLst>
              <a:ext uri="{FF2B5EF4-FFF2-40B4-BE49-F238E27FC236}">
                <a16:creationId xmlns:a16="http://schemas.microsoft.com/office/drawing/2014/main" xmlns="" id="{1C049152-1684-B458-C44D-637AE86424F2}"/>
              </a:ext>
            </a:extLst>
          </p:cNvPr>
          <p:cNvSpPr/>
          <p:nvPr/>
        </p:nvSpPr>
        <p:spPr>
          <a:xfrm rot="19800000">
            <a:off x="1221528" y="4086102"/>
            <a:ext cx="276873" cy="280427"/>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14" name="Arrow: Right 13">
            <a:extLst>
              <a:ext uri="{FF2B5EF4-FFF2-40B4-BE49-F238E27FC236}">
                <a16:creationId xmlns:a16="http://schemas.microsoft.com/office/drawing/2014/main" xmlns="" id="{F61DD2A8-2E17-93D5-DD30-BC6DDCB16F49}"/>
              </a:ext>
            </a:extLst>
          </p:cNvPr>
          <p:cNvSpPr/>
          <p:nvPr/>
        </p:nvSpPr>
        <p:spPr>
          <a:xfrm rot="19800000">
            <a:off x="2375361" y="3406950"/>
            <a:ext cx="276873" cy="280427"/>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endParaRPr>
          </a:p>
        </p:txBody>
      </p:sp>
      <p:sp>
        <p:nvSpPr>
          <p:cNvPr id="15" name="Content Placeholder 5">
            <a:extLst>
              <a:ext uri="{FF2B5EF4-FFF2-40B4-BE49-F238E27FC236}">
                <a16:creationId xmlns:a16="http://schemas.microsoft.com/office/drawing/2014/main" xmlns="" id="{7D7C4381-8CDE-3863-E94E-9692BA077F13}"/>
              </a:ext>
            </a:extLst>
          </p:cNvPr>
          <p:cNvSpPr txBox="1">
            <a:spLocks/>
          </p:cNvSpPr>
          <p:nvPr/>
        </p:nvSpPr>
        <p:spPr>
          <a:xfrm>
            <a:off x="3927951" y="2078183"/>
            <a:ext cx="8115366" cy="44146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2B256"/>
              </a:buClr>
              <a:buFont typeface="Arial" panose="020B0604020202020204" pitchFamily="34" charset="0"/>
              <a:buChar char="•"/>
              <a:defRPr sz="2800" b="0" i="0" kern="1200">
                <a:solidFill>
                  <a:schemeClr val="bg1"/>
                </a:solidFill>
                <a:latin typeface="+mn-lt"/>
                <a:ea typeface="Aktiv Grotesk Light" panose="020B0404020202020204" pitchFamily="34" charset="0"/>
                <a:cs typeface="Aktiv Grotesk Light" panose="020B0404020202020204" pitchFamily="34" charset="0"/>
              </a:defRPr>
            </a:lvl1pPr>
            <a:lvl2pPr marL="685800" indent="-228600" algn="l" defTabSz="914400" rtl="0" eaLnBrk="1" latinLnBrk="0" hangingPunct="1">
              <a:lnSpc>
                <a:spcPct val="90000"/>
              </a:lnSpc>
              <a:spcBef>
                <a:spcPts val="500"/>
              </a:spcBef>
              <a:buClr>
                <a:srgbClr val="02B256"/>
              </a:buClr>
              <a:buFont typeface="Arial" panose="020B0604020202020204" pitchFamily="34" charset="0"/>
              <a:buChar char="•"/>
              <a:defRPr sz="2400" b="0" i="0" kern="1200">
                <a:solidFill>
                  <a:schemeClr val="bg1"/>
                </a:solidFill>
                <a:latin typeface="+mn-lt"/>
                <a:ea typeface="Aktiv Grotesk Light" panose="020B0404020202020204" pitchFamily="34" charset="0"/>
                <a:cs typeface="Aktiv Grotesk Light" panose="020B0404020202020204" pitchFamily="34" charset="0"/>
              </a:defRPr>
            </a:lvl2pPr>
            <a:lvl3pPr marL="1143000" indent="-228600" algn="l" defTabSz="914400" rtl="0" eaLnBrk="1" latinLnBrk="0" hangingPunct="1">
              <a:lnSpc>
                <a:spcPct val="90000"/>
              </a:lnSpc>
              <a:spcBef>
                <a:spcPts val="500"/>
              </a:spcBef>
              <a:buClr>
                <a:srgbClr val="02B256"/>
              </a:buClr>
              <a:buFont typeface="Arial" panose="020B0604020202020204" pitchFamily="34" charset="0"/>
              <a:buChar char="•"/>
              <a:defRPr sz="2000" b="0" i="0" kern="1200">
                <a:solidFill>
                  <a:schemeClr val="bg1"/>
                </a:solidFill>
                <a:latin typeface="+mn-lt"/>
                <a:ea typeface="Aktiv Grotesk Light" panose="020B0404020202020204" pitchFamily="34" charset="0"/>
                <a:cs typeface="Aktiv Grotesk Light" panose="020B0404020202020204" pitchFamily="34" charset="0"/>
              </a:defRPr>
            </a:lvl3pPr>
            <a:lvl4pPr marL="1600200" indent="-228600" algn="l" defTabSz="914400" rtl="0" eaLnBrk="1" latinLnBrk="0" hangingPunct="1">
              <a:lnSpc>
                <a:spcPct val="90000"/>
              </a:lnSpc>
              <a:spcBef>
                <a:spcPts val="500"/>
              </a:spcBef>
              <a:buClr>
                <a:srgbClr val="02B256"/>
              </a:buClr>
              <a:buFont typeface="Arial" panose="020B0604020202020204" pitchFamily="34" charset="0"/>
              <a:buChar char="•"/>
              <a:defRPr sz="1800" b="0" i="0" kern="1200">
                <a:solidFill>
                  <a:schemeClr val="bg1"/>
                </a:solidFill>
                <a:latin typeface="+mn-lt"/>
                <a:ea typeface="Aktiv Grotesk Light" panose="020B0404020202020204" pitchFamily="34" charset="0"/>
                <a:cs typeface="Aktiv Grotesk Light" panose="020B0404020202020204" pitchFamily="34" charset="0"/>
              </a:defRPr>
            </a:lvl4pPr>
            <a:lvl5pPr marL="2057400" indent="-228600" algn="l" defTabSz="914400" rtl="0" eaLnBrk="1" latinLnBrk="0" hangingPunct="1">
              <a:lnSpc>
                <a:spcPct val="90000"/>
              </a:lnSpc>
              <a:spcBef>
                <a:spcPts val="500"/>
              </a:spcBef>
              <a:buClr>
                <a:srgbClr val="02B256"/>
              </a:buClr>
              <a:buFont typeface="Arial" panose="020B0604020202020204" pitchFamily="34" charset="0"/>
              <a:buChar char="•"/>
              <a:defRPr sz="1800" b="0" i="0" kern="1200">
                <a:solidFill>
                  <a:schemeClr val="bg1"/>
                </a:solidFill>
                <a:latin typeface="+mn-lt"/>
                <a:ea typeface="Aktiv Grotesk Light" panose="020B0404020202020204" pitchFamily="34" charset="0"/>
                <a:cs typeface="Aktiv Grotesk Light" panose="020B04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a:solidFill>
                  <a:prstClr val="white"/>
                </a:solidFill>
              </a:rPr>
              <a:t>Professional Organization</a:t>
            </a:r>
          </a:p>
          <a:p>
            <a:pPr lvl="1">
              <a:buFont typeface="Wingdings" panose="05000000000000000000" pitchFamily="2" charset="2"/>
              <a:buChar char="§"/>
            </a:pPr>
            <a:r>
              <a:rPr lang="en-US" dirty="0">
                <a:solidFill>
                  <a:prstClr val="white"/>
                </a:solidFill>
              </a:rPr>
              <a:t>Professional Identity: What events, who to meet, focus?</a:t>
            </a:r>
          </a:p>
          <a:p>
            <a:pPr lvl="1">
              <a:buFont typeface="Wingdings" panose="05000000000000000000" pitchFamily="2" charset="2"/>
              <a:buChar char="§"/>
            </a:pPr>
            <a:r>
              <a:rPr lang="en-US" dirty="0">
                <a:solidFill>
                  <a:prstClr val="white"/>
                </a:solidFill>
              </a:rPr>
              <a:t>Low-key, flexible, and creative group</a:t>
            </a:r>
          </a:p>
          <a:p>
            <a:pPr lvl="1">
              <a:buFont typeface="Wingdings" panose="05000000000000000000" pitchFamily="2" charset="2"/>
              <a:buChar char="§"/>
            </a:pPr>
            <a:r>
              <a:rPr lang="en-US" dirty="0">
                <a:solidFill>
                  <a:prstClr val="white"/>
                </a:solidFill>
              </a:rPr>
              <a:t>Highly diverse: </a:t>
            </a:r>
            <a:r>
              <a:rPr lang="en-US" dirty="0" err="1">
                <a:solidFill>
                  <a:prstClr val="white"/>
                </a:solidFill>
              </a:rPr>
              <a:t>Private↔Academic</a:t>
            </a:r>
            <a:r>
              <a:rPr lang="en-US" dirty="0">
                <a:solidFill>
                  <a:prstClr val="white"/>
                </a:solidFill>
              </a:rPr>
              <a:t> | </a:t>
            </a:r>
            <a:r>
              <a:rPr lang="en-US" dirty="0" err="1">
                <a:solidFill>
                  <a:prstClr val="white"/>
                </a:solidFill>
              </a:rPr>
              <a:t>Frontline↔Leaders</a:t>
            </a:r>
            <a:r>
              <a:rPr lang="en-US" dirty="0">
                <a:solidFill>
                  <a:prstClr val="white"/>
                </a:solidFill>
              </a:rPr>
              <a:t/>
            </a:r>
            <a:br>
              <a:rPr lang="en-US" dirty="0">
                <a:solidFill>
                  <a:prstClr val="white"/>
                </a:solidFill>
              </a:rPr>
            </a:br>
            <a:endParaRPr lang="en-US" dirty="0">
              <a:solidFill>
                <a:prstClr val="white"/>
              </a:solidFill>
            </a:endParaRPr>
          </a:p>
          <a:p>
            <a:pPr>
              <a:buFont typeface="Wingdings" panose="05000000000000000000" pitchFamily="2" charset="2"/>
              <a:buChar char="Ø"/>
            </a:pPr>
            <a:r>
              <a:rPr lang="en-US" dirty="0">
                <a:solidFill>
                  <a:prstClr val="white"/>
                </a:solidFill>
              </a:rPr>
              <a:t>Joining a committee, SIG, or other focus groups</a:t>
            </a:r>
            <a:br>
              <a:rPr lang="en-US" dirty="0">
                <a:solidFill>
                  <a:prstClr val="white"/>
                </a:solidFill>
              </a:rPr>
            </a:br>
            <a:endParaRPr lang="en-US" dirty="0">
              <a:solidFill>
                <a:prstClr val="white"/>
              </a:solidFill>
            </a:endParaRPr>
          </a:p>
          <a:p>
            <a:pPr>
              <a:buFont typeface="Wingdings" panose="05000000000000000000" pitchFamily="2" charset="2"/>
              <a:buChar char="Ø"/>
            </a:pPr>
            <a:r>
              <a:rPr lang="en-US" dirty="0">
                <a:solidFill>
                  <a:prstClr val="white"/>
                </a:solidFill>
              </a:rPr>
              <a:t>Attending networking events during our conference</a:t>
            </a:r>
            <a:br>
              <a:rPr lang="en-US" dirty="0">
                <a:solidFill>
                  <a:prstClr val="white"/>
                </a:solidFill>
              </a:rPr>
            </a:br>
            <a:endParaRPr lang="en-US" dirty="0">
              <a:solidFill>
                <a:prstClr val="white"/>
              </a:solidFill>
            </a:endParaRPr>
          </a:p>
          <a:p>
            <a:pPr>
              <a:buFont typeface="Wingdings" panose="05000000000000000000" pitchFamily="2" charset="2"/>
              <a:buChar char="Ø"/>
            </a:pPr>
            <a:r>
              <a:rPr lang="en-US" dirty="0">
                <a:solidFill>
                  <a:prstClr val="white"/>
                </a:solidFill>
              </a:rPr>
              <a:t>Attending “secret events” (Dinners, other activities)</a:t>
            </a:r>
          </a:p>
        </p:txBody>
      </p:sp>
    </p:spTree>
    <p:extLst>
      <p:ext uri="{BB962C8B-B14F-4D97-AF65-F5344CB8AC3E}">
        <p14:creationId xmlns:p14="http://schemas.microsoft.com/office/powerpoint/2010/main" val="26073693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27951" y="483326"/>
            <a:ext cx="7751431" cy="1070179"/>
          </a:xfrm>
        </p:spPr>
        <p:txBody>
          <a:bodyPr>
            <a:normAutofit fontScale="90000"/>
          </a:bodyPr>
          <a:lstStyle/>
          <a:p>
            <a:pPr algn="ctr"/>
            <a:r>
              <a:rPr lang="en-US" dirty="0">
                <a:effectLst>
                  <a:outerShdw blurRad="38100" dist="38100" dir="2700000" algn="tl">
                    <a:srgbClr val="000000">
                      <a:alpha val="43137"/>
                    </a:srgbClr>
                  </a:outerShdw>
                </a:effectLst>
              </a:rPr>
              <a:t>What if I am an introvert?</a:t>
            </a:r>
          </a:p>
        </p:txBody>
      </p:sp>
      <p:sp>
        <p:nvSpPr>
          <p:cNvPr id="6" name="Content Placeholder 5"/>
          <p:cNvSpPr>
            <a:spLocks noGrp="1"/>
          </p:cNvSpPr>
          <p:nvPr>
            <p:ph idx="1"/>
          </p:nvPr>
        </p:nvSpPr>
        <p:spPr>
          <a:xfrm>
            <a:off x="3927951" y="2078183"/>
            <a:ext cx="8115366" cy="4414692"/>
          </a:xfrm>
        </p:spPr>
        <p:txBody>
          <a:bodyPr/>
          <a:lstStyle/>
          <a:p>
            <a:pPr>
              <a:buFont typeface="Wingdings" panose="05000000000000000000" pitchFamily="2" charset="2"/>
              <a:buChar char="Ø"/>
            </a:pPr>
            <a:r>
              <a:rPr lang="en-US" dirty="0"/>
              <a:t>We need people like you!</a:t>
            </a:r>
          </a:p>
          <a:p>
            <a:pPr>
              <a:buFont typeface="Wingdings" panose="05000000000000000000" pitchFamily="2" charset="2"/>
              <a:buChar char="Ø"/>
            </a:pPr>
            <a:r>
              <a:rPr lang="en-US" dirty="0"/>
              <a:t>Find an extroverted partner to group up/follow</a:t>
            </a:r>
          </a:p>
          <a:p>
            <a:pPr>
              <a:buFont typeface="Wingdings" panose="05000000000000000000" pitchFamily="2" charset="2"/>
              <a:buChar char="Ø"/>
            </a:pPr>
            <a:r>
              <a:rPr lang="en-US" dirty="0"/>
              <a:t>Attend events that have Ice Breakers:</a:t>
            </a:r>
          </a:p>
          <a:p>
            <a:pPr lvl="1">
              <a:buFont typeface="Wingdings" panose="05000000000000000000" pitchFamily="2" charset="2"/>
              <a:buChar char="§"/>
            </a:pPr>
            <a:r>
              <a:rPr lang="en-US" dirty="0"/>
              <a:t>Trainee Mixer</a:t>
            </a:r>
          </a:p>
          <a:p>
            <a:pPr lvl="1">
              <a:buFont typeface="Wingdings" panose="05000000000000000000" pitchFamily="2" charset="2"/>
              <a:buChar char="§"/>
            </a:pPr>
            <a:r>
              <a:rPr lang="en-US" dirty="0"/>
              <a:t>ACLP Live! Trivia</a:t>
            </a:r>
          </a:p>
          <a:p>
            <a:pPr lvl="1">
              <a:buFont typeface="Wingdings" panose="05000000000000000000" pitchFamily="2" charset="2"/>
              <a:buChar char="§"/>
            </a:pPr>
            <a:r>
              <a:rPr lang="en-US" dirty="0"/>
              <a:t>Networking Lunches</a:t>
            </a:r>
          </a:p>
          <a:p>
            <a:pPr lvl="1">
              <a:buFont typeface="Wingdings" panose="05000000000000000000" pitchFamily="2" charset="2"/>
              <a:buChar char="§"/>
            </a:pPr>
            <a:r>
              <a:rPr lang="en-US" dirty="0"/>
              <a:t>Ask us Anything</a:t>
            </a:r>
          </a:p>
          <a:p>
            <a:pPr>
              <a:buFont typeface="Wingdings" panose="05000000000000000000" pitchFamily="2" charset="2"/>
              <a:buChar char="Ø"/>
            </a:pPr>
            <a:r>
              <a:rPr lang="en-US" dirty="0"/>
              <a:t>Follow your inherent nature and be a great listener!</a:t>
            </a:r>
          </a:p>
        </p:txBody>
      </p:sp>
      <p:sp>
        <p:nvSpPr>
          <p:cNvPr id="4" name="Slide Number Placeholder 3"/>
          <p:cNvSpPr>
            <a:spLocks noGrp="1"/>
          </p:cNvSpPr>
          <p:nvPr>
            <p:ph type="sldNum" sz="quarter" idx="4294967295"/>
          </p:nvPr>
        </p:nvSpPr>
        <p:spPr>
          <a:xfrm>
            <a:off x="11749088" y="6364288"/>
            <a:ext cx="442912" cy="365125"/>
          </a:xfrm>
        </p:spPr>
        <p:txBody>
          <a:bodyPr/>
          <a:lstStyle/>
          <a:p>
            <a:fld id="{15C9CF00-FB8E-AA48-A2EB-23BCA54F67F0}" type="slidenum">
              <a:rPr lang="en-US" smtClean="0">
                <a:solidFill>
                  <a:prstClr val="black">
                    <a:tint val="75000"/>
                  </a:prstClr>
                </a:solidFill>
              </a:rPr>
              <a:pPr/>
              <a:t>31</a:t>
            </a:fld>
            <a:endParaRPr lang="en-US">
              <a:solidFill>
                <a:prstClr val="black">
                  <a:tint val="75000"/>
                </a:prstClr>
              </a:solidFill>
            </a:endParaRPr>
          </a:p>
        </p:txBody>
      </p:sp>
      <p:pic>
        <p:nvPicPr>
          <p:cNvPr id="8" name="Picture 7" descr="A black and white symbol&#10;&#10;Description automatically generated">
            <a:extLst>
              <a:ext uri="{FF2B5EF4-FFF2-40B4-BE49-F238E27FC236}">
                <a16:creationId xmlns:a16="http://schemas.microsoft.com/office/drawing/2014/main" xmlns="" id="{3FEB73CD-1251-08FA-C1AE-F7A99301FCF2}"/>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12656" t="14796" r="14987" b="13984"/>
          <a:stretch/>
        </p:blipFill>
        <p:spPr>
          <a:xfrm rot="9000000">
            <a:off x="352963" y="111172"/>
            <a:ext cx="1970977" cy="1939973"/>
          </a:xfrm>
          <a:prstGeom prst="ellipse">
            <a:avLst/>
          </a:prstGeom>
          <a:ln>
            <a:noFill/>
          </a:ln>
          <a:effectLst>
            <a:softEdge rad="112500"/>
          </a:effectLst>
        </p:spPr>
      </p:pic>
      <p:sp>
        <p:nvSpPr>
          <p:cNvPr id="9" name="Arrow: Left 8">
            <a:extLst>
              <a:ext uri="{FF2B5EF4-FFF2-40B4-BE49-F238E27FC236}">
                <a16:creationId xmlns:a16="http://schemas.microsoft.com/office/drawing/2014/main" xmlns="" id="{74F6ED06-334E-0260-B140-A18FC8D55C45}"/>
              </a:ext>
            </a:extLst>
          </p:cNvPr>
          <p:cNvSpPr/>
          <p:nvPr/>
        </p:nvSpPr>
        <p:spPr>
          <a:xfrm rot="19800000">
            <a:off x="1929163" y="558853"/>
            <a:ext cx="591014" cy="401443"/>
          </a:xfrm>
          <a:prstGeom prst="lef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642664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27951" y="869794"/>
            <a:ext cx="7751431" cy="1070179"/>
          </a:xfrm>
        </p:spPr>
        <p:txBody>
          <a:bodyPr>
            <a:normAutofit fontScale="90000"/>
          </a:bodyPr>
          <a:lstStyle/>
          <a:p>
            <a:pPr algn="ctr"/>
            <a:r>
              <a:rPr lang="en-US">
                <a:effectLst>
                  <a:outerShdw blurRad="38100" dist="38100" dir="2700000" algn="tl">
                    <a:srgbClr val="000000">
                      <a:alpha val="43137"/>
                    </a:srgbClr>
                  </a:outerShdw>
                </a:effectLst>
              </a:rPr>
              <a:t>You said Social </a:t>
            </a:r>
            <a:r>
              <a:rPr lang="en-US" dirty="0">
                <a:effectLst>
                  <a:outerShdw blurRad="38100" dist="38100" dir="2700000" algn="tl">
                    <a:srgbClr val="000000">
                      <a:alpha val="43137"/>
                    </a:srgbClr>
                  </a:outerShdw>
                </a:effectLst>
              </a:rPr>
              <a:t>Media?</a:t>
            </a:r>
          </a:p>
        </p:txBody>
      </p:sp>
      <p:sp>
        <p:nvSpPr>
          <p:cNvPr id="6" name="Content Placeholder 5"/>
          <p:cNvSpPr>
            <a:spLocks noGrp="1"/>
          </p:cNvSpPr>
          <p:nvPr>
            <p:ph idx="1"/>
          </p:nvPr>
        </p:nvSpPr>
        <p:spPr>
          <a:xfrm>
            <a:off x="3927951" y="2078183"/>
            <a:ext cx="8115366" cy="4414692"/>
          </a:xfrm>
        </p:spPr>
        <p:txBody>
          <a:bodyPr/>
          <a:lstStyle/>
          <a:p>
            <a:pPr>
              <a:buFont typeface="Wingdings" panose="05000000000000000000" pitchFamily="2" charset="2"/>
              <a:buChar char="Ø"/>
            </a:pPr>
            <a:r>
              <a:rPr lang="en-US" dirty="0"/>
              <a:t>Whatsapp Groups</a:t>
            </a:r>
          </a:p>
          <a:p>
            <a:pPr>
              <a:buFont typeface="Wingdings" panose="05000000000000000000" pitchFamily="2" charset="2"/>
              <a:buChar char="Ø"/>
            </a:pPr>
            <a:r>
              <a:rPr lang="en-US" dirty="0"/>
              <a:t>Social media platform on Cadmium (ACLP App)</a:t>
            </a:r>
          </a:p>
          <a:p>
            <a:pPr>
              <a:buFont typeface="Wingdings" panose="05000000000000000000" pitchFamily="2" charset="2"/>
              <a:buChar char="Ø"/>
            </a:pPr>
            <a:r>
              <a:rPr lang="en-US" dirty="0"/>
              <a:t>Consultation-Liaison Psychiatry Educational Network (CL-PEN): </a:t>
            </a:r>
            <a:r>
              <a:rPr lang="en-US" dirty="0">
                <a:hlinkClick r:id="rId2"/>
              </a:rPr>
              <a:t>https://www.facebook.com/groups/clpen/</a:t>
            </a:r>
            <a:endParaRPr lang="en-US" dirty="0"/>
          </a:p>
          <a:p>
            <a:pPr>
              <a:buFont typeface="Wingdings" panose="05000000000000000000" pitchFamily="2" charset="2"/>
              <a:buChar char="Ø"/>
            </a:pPr>
            <a:endParaRPr lang="en-US" dirty="0"/>
          </a:p>
        </p:txBody>
      </p:sp>
      <p:sp>
        <p:nvSpPr>
          <p:cNvPr id="4" name="Slide Number Placeholder 3"/>
          <p:cNvSpPr>
            <a:spLocks noGrp="1"/>
          </p:cNvSpPr>
          <p:nvPr>
            <p:ph type="sldNum" sz="quarter" idx="4294967295"/>
          </p:nvPr>
        </p:nvSpPr>
        <p:spPr>
          <a:xfrm>
            <a:off x="11749088" y="6364288"/>
            <a:ext cx="442912" cy="365125"/>
          </a:xfrm>
        </p:spPr>
        <p:txBody>
          <a:bodyPr/>
          <a:lstStyle/>
          <a:p>
            <a:fld id="{15C9CF00-FB8E-AA48-A2EB-23BCA54F67F0}" type="slidenum">
              <a:rPr lang="en-US" smtClean="0">
                <a:solidFill>
                  <a:prstClr val="black">
                    <a:tint val="75000"/>
                  </a:prstClr>
                </a:solidFill>
              </a:rPr>
              <a:pPr/>
              <a:t>32</a:t>
            </a:fld>
            <a:endParaRPr lang="en-US">
              <a:solidFill>
                <a:prstClr val="black">
                  <a:tint val="75000"/>
                </a:prstClr>
              </a:solidFill>
            </a:endParaRPr>
          </a:p>
        </p:txBody>
      </p:sp>
      <p:pic>
        <p:nvPicPr>
          <p:cNvPr id="8" name="Picture 7" descr="A black and white symbol&#10;&#10;Description automatically generated">
            <a:extLst>
              <a:ext uri="{FF2B5EF4-FFF2-40B4-BE49-F238E27FC236}">
                <a16:creationId xmlns:a16="http://schemas.microsoft.com/office/drawing/2014/main" xmlns="" id="{3FEB73CD-1251-08FA-C1AE-F7A99301FCF2}"/>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l="12656" t="14796" r="14987" b="13984"/>
          <a:stretch/>
        </p:blipFill>
        <p:spPr>
          <a:xfrm rot="9000000">
            <a:off x="352963" y="111172"/>
            <a:ext cx="1970977" cy="1939973"/>
          </a:xfrm>
          <a:prstGeom prst="ellipse">
            <a:avLst/>
          </a:prstGeom>
          <a:ln>
            <a:noFill/>
          </a:ln>
          <a:effectLst>
            <a:softEdge rad="112500"/>
          </a:effectLst>
        </p:spPr>
      </p:pic>
      <p:sp>
        <p:nvSpPr>
          <p:cNvPr id="9" name="Arrow: Left 8">
            <a:extLst>
              <a:ext uri="{FF2B5EF4-FFF2-40B4-BE49-F238E27FC236}">
                <a16:creationId xmlns:a16="http://schemas.microsoft.com/office/drawing/2014/main" xmlns="" id="{74F6ED06-334E-0260-B140-A18FC8D55C45}"/>
              </a:ext>
            </a:extLst>
          </p:cNvPr>
          <p:cNvSpPr/>
          <p:nvPr/>
        </p:nvSpPr>
        <p:spPr>
          <a:xfrm rot="19800000">
            <a:off x="1929163" y="558853"/>
            <a:ext cx="591014" cy="401443"/>
          </a:xfrm>
          <a:prstGeom prst="lef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endParaRPr>
          </a:p>
        </p:txBody>
      </p:sp>
      <p:pic>
        <p:nvPicPr>
          <p:cNvPr id="2" name="Picture 1">
            <a:extLst>
              <a:ext uri="{FF2B5EF4-FFF2-40B4-BE49-F238E27FC236}">
                <a16:creationId xmlns:a16="http://schemas.microsoft.com/office/drawing/2014/main" xmlns="" id="{363249E0-F639-7F47-CCA4-25908019120A}"/>
              </a:ext>
            </a:extLst>
          </p:cNvPr>
          <p:cNvPicPr>
            <a:picLocks noChangeAspect="1"/>
          </p:cNvPicPr>
          <p:nvPr/>
        </p:nvPicPr>
        <p:blipFill>
          <a:blip r:embed="rId5"/>
          <a:stretch>
            <a:fillRect/>
          </a:stretch>
        </p:blipFill>
        <p:spPr>
          <a:xfrm>
            <a:off x="6668544" y="4114161"/>
            <a:ext cx="2516924" cy="2516924"/>
          </a:xfrm>
          <a:prstGeom prst="rect">
            <a:avLst/>
          </a:prstGeom>
        </p:spPr>
      </p:pic>
    </p:spTree>
    <p:extLst>
      <p:ext uri="{BB962C8B-B14F-4D97-AF65-F5344CB8AC3E}">
        <p14:creationId xmlns:p14="http://schemas.microsoft.com/office/powerpoint/2010/main" val="24545652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59600" y="869794"/>
            <a:ext cx="7751431" cy="1070179"/>
          </a:xfrm>
        </p:spPr>
        <p:txBody>
          <a:bodyPr>
            <a:normAutofit/>
          </a:bodyPr>
          <a:lstStyle/>
          <a:p>
            <a:pPr algn="ctr"/>
            <a:r>
              <a:rPr lang="en-US" dirty="0">
                <a:effectLst>
                  <a:outerShdw blurRad="38100" dist="38100" dir="2700000" algn="tl">
                    <a:srgbClr val="000000">
                      <a:alpha val="43137"/>
                    </a:srgbClr>
                  </a:outerShdw>
                </a:effectLst>
              </a:rPr>
              <a:t>Overlapping Events?</a:t>
            </a:r>
          </a:p>
        </p:txBody>
      </p:sp>
      <p:sp>
        <p:nvSpPr>
          <p:cNvPr id="6" name="Content Placeholder 5"/>
          <p:cNvSpPr>
            <a:spLocks noGrp="1"/>
          </p:cNvSpPr>
          <p:nvPr>
            <p:ph idx="1"/>
          </p:nvPr>
        </p:nvSpPr>
        <p:spPr>
          <a:xfrm>
            <a:off x="3927951" y="2078183"/>
            <a:ext cx="8115366" cy="4414692"/>
          </a:xfrm>
        </p:spPr>
        <p:txBody>
          <a:bodyPr/>
          <a:lstStyle/>
          <a:p>
            <a:pPr>
              <a:buFont typeface="Wingdings" panose="05000000000000000000" pitchFamily="2" charset="2"/>
              <a:buChar char="Ø"/>
            </a:pPr>
            <a:r>
              <a:rPr lang="en-US" dirty="0"/>
              <a:t>Know your priorities:</a:t>
            </a:r>
          </a:p>
          <a:p>
            <a:pPr lvl="1">
              <a:buFont typeface="Wingdings" panose="05000000000000000000" pitchFamily="2" charset="2"/>
              <a:buChar char="§"/>
            </a:pPr>
            <a:r>
              <a:rPr lang="en-US" dirty="0"/>
              <a:t>Make new connections? </a:t>
            </a:r>
            <a:r>
              <a:rPr lang="en-US" u="sng" dirty="0"/>
              <a:t>Find a liaison to introduce you!</a:t>
            </a:r>
          </a:p>
          <a:p>
            <a:pPr lvl="1">
              <a:buFont typeface="Wingdings" panose="05000000000000000000" pitchFamily="2" charset="2"/>
              <a:buChar char="§"/>
            </a:pPr>
            <a:r>
              <a:rPr lang="en-US" dirty="0"/>
              <a:t>See old friends/colleagues</a:t>
            </a:r>
          </a:p>
          <a:p>
            <a:pPr lvl="1">
              <a:buFont typeface="Wingdings" panose="05000000000000000000" pitchFamily="2" charset="2"/>
              <a:buChar char="§"/>
            </a:pPr>
            <a:r>
              <a:rPr lang="en-US" dirty="0"/>
              <a:t>Absorb new knowledge</a:t>
            </a:r>
            <a:br>
              <a:rPr lang="en-US" dirty="0"/>
            </a:br>
            <a:endParaRPr lang="en-US" dirty="0"/>
          </a:p>
          <a:p>
            <a:pPr>
              <a:buFont typeface="Wingdings" panose="05000000000000000000" pitchFamily="2" charset="2"/>
              <a:buChar char="Ø"/>
            </a:pPr>
            <a:r>
              <a:rPr lang="en-US" dirty="0"/>
              <a:t>Check if there are similar events to meet your goals</a:t>
            </a:r>
          </a:p>
          <a:p>
            <a:pPr lvl="1">
              <a:buFont typeface="Wingdings" panose="05000000000000000000" pitchFamily="2" charset="2"/>
              <a:buChar char="§"/>
            </a:pPr>
            <a:r>
              <a:rPr lang="en-US" dirty="0"/>
              <a:t>Network: ACLP Saloon, SIG meetings, Trainee Mixer, Networking Lunches, Ask us anything</a:t>
            </a:r>
          </a:p>
          <a:p>
            <a:pPr lvl="1">
              <a:buFont typeface="Wingdings" panose="05000000000000000000" pitchFamily="2" charset="2"/>
              <a:buChar char="§"/>
            </a:pPr>
            <a:r>
              <a:rPr lang="en-US" dirty="0"/>
              <a:t>Concurrent sessions vs. Plenary topic?</a:t>
            </a:r>
          </a:p>
          <a:p>
            <a:pPr lvl="1">
              <a:buFont typeface="Wingdings" panose="05000000000000000000" pitchFamily="2" charset="2"/>
              <a:buChar char="§"/>
            </a:pPr>
            <a:r>
              <a:rPr lang="en-US" dirty="0"/>
              <a:t>Wellness: Morning Run / Mindfulness-Meditation</a:t>
            </a:r>
          </a:p>
        </p:txBody>
      </p:sp>
      <p:sp>
        <p:nvSpPr>
          <p:cNvPr id="4" name="Slide Number Placeholder 3"/>
          <p:cNvSpPr>
            <a:spLocks noGrp="1"/>
          </p:cNvSpPr>
          <p:nvPr>
            <p:ph type="sldNum" sz="quarter" idx="4294967295"/>
          </p:nvPr>
        </p:nvSpPr>
        <p:spPr>
          <a:xfrm>
            <a:off x="11749088" y="6364288"/>
            <a:ext cx="442912" cy="365125"/>
          </a:xfrm>
        </p:spPr>
        <p:txBody>
          <a:bodyPr/>
          <a:lstStyle/>
          <a:p>
            <a:fld id="{15C9CF00-FB8E-AA48-A2EB-23BCA54F67F0}" type="slidenum">
              <a:rPr lang="en-US" smtClean="0">
                <a:solidFill>
                  <a:prstClr val="black">
                    <a:tint val="75000"/>
                  </a:prstClr>
                </a:solidFill>
              </a:rPr>
              <a:pPr/>
              <a:t>33</a:t>
            </a:fld>
            <a:endParaRPr lang="en-US">
              <a:solidFill>
                <a:prstClr val="black">
                  <a:tint val="75000"/>
                </a:prstClr>
              </a:solidFill>
            </a:endParaRPr>
          </a:p>
        </p:txBody>
      </p:sp>
      <p:pic>
        <p:nvPicPr>
          <p:cNvPr id="3" name="Graphic 2" descr="Two wedding rings">
            <a:extLst>
              <a:ext uri="{FF2B5EF4-FFF2-40B4-BE49-F238E27FC236}">
                <a16:creationId xmlns:a16="http://schemas.microsoft.com/office/drawing/2014/main" xmlns="" id="{89E838B3-AC86-66B7-AAC5-A2821062AA2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1800000">
            <a:off x="2359345" y="175631"/>
            <a:ext cx="2038814" cy="20388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935138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27951" y="334534"/>
            <a:ext cx="7751431" cy="1761553"/>
          </a:xfrm>
        </p:spPr>
        <p:txBody>
          <a:bodyPr>
            <a:normAutofit fontScale="90000"/>
          </a:bodyPr>
          <a:lstStyle/>
          <a:p>
            <a:pPr algn="ctr"/>
            <a:r>
              <a:rPr lang="en-US" dirty="0">
                <a:effectLst>
                  <a:outerShdw blurRad="38100" dist="38100" dir="2700000" algn="tl">
                    <a:srgbClr val="000000">
                      <a:alpha val="43137"/>
                    </a:srgbClr>
                  </a:outerShdw>
                </a:effectLst>
              </a:rPr>
              <a:t>Meeting a fellowship Program Director</a:t>
            </a:r>
          </a:p>
        </p:txBody>
      </p:sp>
      <p:sp>
        <p:nvSpPr>
          <p:cNvPr id="6" name="Content Placeholder 5"/>
          <p:cNvSpPr>
            <a:spLocks noGrp="1"/>
          </p:cNvSpPr>
          <p:nvPr>
            <p:ph idx="1"/>
          </p:nvPr>
        </p:nvSpPr>
        <p:spPr>
          <a:xfrm>
            <a:off x="3927951" y="2542477"/>
            <a:ext cx="8115366" cy="3445729"/>
          </a:xfrm>
        </p:spPr>
        <p:txBody>
          <a:bodyPr/>
          <a:lstStyle/>
          <a:p>
            <a:pPr>
              <a:buFont typeface="Wingdings" panose="05000000000000000000" pitchFamily="2" charset="2"/>
              <a:buChar char="Ø"/>
            </a:pPr>
            <a:r>
              <a:rPr lang="en-US" dirty="0"/>
              <a:t>ACGME Rules:</a:t>
            </a:r>
          </a:p>
          <a:p>
            <a:pPr lvl="1">
              <a:buFont typeface="Wingdings" panose="05000000000000000000" pitchFamily="2" charset="2"/>
              <a:buChar char="§"/>
            </a:pPr>
            <a:r>
              <a:rPr lang="en-US" dirty="0"/>
              <a:t>Limit post-interview communication</a:t>
            </a:r>
          </a:p>
          <a:p>
            <a:pPr lvl="1">
              <a:buFont typeface="Wingdings" panose="05000000000000000000" pitchFamily="2" charset="2"/>
              <a:buChar char="§"/>
            </a:pPr>
            <a:r>
              <a:rPr lang="en-US" dirty="0"/>
              <a:t>Atmosphere of safety and free of bias</a:t>
            </a:r>
          </a:p>
          <a:p>
            <a:pPr lvl="1">
              <a:buFont typeface="Wingdings" panose="05000000000000000000" pitchFamily="2" charset="2"/>
              <a:buChar char="§"/>
            </a:pPr>
            <a:r>
              <a:rPr lang="en-US" dirty="0"/>
              <a:t>Cannot ask illegal questions</a:t>
            </a:r>
          </a:p>
          <a:p>
            <a:pPr>
              <a:buFont typeface="Wingdings" panose="05000000000000000000" pitchFamily="2" charset="2"/>
              <a:buChar char="Ø"/>
            </a:pPr>
            <a:r>
              <a:rPr lang="en-US" dirty="0"/>
              <a:t>Opportunity to see their friends and network too</a:t>
            </a:r>
          </a:p>
          <a:p>
            <a:pPr>
              <a:buFont typeface="Wingdings" panose="05000000000000000000" pitchFamily="2" charset="2"/>
              <a:buChar char="Ø"/>
            </a:pPr>
            <a:r>
              <a:rPr lang="en-US" dirty="0"/>
              <a:t>Be professional and courteous</a:t>
            </a:r>
          </a:p>
          <a:p>
            <a:pPr>
              <a:buFont typeface="Wingdings" panose="05000000000000000000" pitchFamily="2" charset="2"/>
              <a:buChar char="Ø"/>
            </a:pPr>
            <a:r>
              <a:rPr lang="en-US" dirty="0"/>
              <a:t>Positive remarks or a unique fact</a:t>
            </a:r>
          </a:p>
        </p:txBody>
      </p:sp>
      <p:sp>
        <p:nvSpPr>
          <p:cNvPr id="4" name="Slide Number Placeholder 3"/>
          <p:cNvSpPr>
            <a:spLocks noGrp="1"/>
          </p:cNvSpPr>
          <p:nvPr>
            <p:ph type="sldNum" sz="quarter" idx="4294967295"/>
          </p:nvPr>
        </p:nvSpPr>
        <p:spPr>
          <a:xfrm>
            <a:off x="11749088" y="6364288"/>
            <a:ext cx="442912" cy="365125"/>
          </a:xfrm>
        </p:spPr>
        <p:txBody>
          <a:bodyPr/>
          <a:lstStyle/>
          <a:p>
            <a:fld id="{15C9CF00-FB8E-AA48-A2EB-23BCA54F67F0}" type="slidenum">
              <a:rPr lang="en-US" smtClean="0">
                <a:solidFill>
                  <a:prstClr val="black">
                    <a:tint val="75000"/>
                  </a:prstClr>
                </a:solidFill>
              </a:rPr>
              <a:pPr/>
              <a:t>34</a:t>
            </a:fld>
            <a:endParaRPr lang="en-US">
              <a:solidFill>
                <a:prstClr val="black">
                  <a:tint val="75000"/>
                </a:prstClr>
              </a:solidFill>
            </a:endParaRPr>
          </a:p>
        </p:txBody>
      </p:sp>
      <p:pic>
        <p:nvPicPr>
          <p:cNvPr id="2" name="Picture 1">
            <a:extLst>
              <a:ext uri="{FF2B5EF4-FFF2-40B4-BE49-F238E27FC236}">
                <a16:creationId xmlns:a16="http://schemas.microsoft.com/office/drawing/2014/main" xmlns="" id="{080AE8B9-DD57-0A60-C364-C9DF93627C84}"/>
              </a:ext>
            </a:extLst>
          </p:cNvPr>
          <p:cNvPicPr>
            <a:picLocks noChangeAspect="1"/>
          </p:cNvPicPr>
          <p:nvPr/>
        </p:nvPicPr>
        <p:blipFill>
          <a:blip r:embed="rId2"/>
          <a:stretch>
            <a:fillRect/>
          </a:stretch>
        </p:blipFill>
        <p:spPr>
          <a:xfrm>
            <a:off x="9730833" y="4984750"/>
            <a:ext cx="1562100" cy="1562100"/>
          </a:xfrm>
          <a:prstGeom prst="rect">
            <a:avLst/>
          </a:prstGeom>
        </p:spPr>
      </p:pic>
    </p:spTree>
    <p:extLst>
      <p:ext uri="{BB962C8B-B14F-4D97-AF65-F5344CB8AC3E}">
        <p14:creationId xmlns:p14="http://schemas.microsoft.com/office/powerpoint/2010/main" val="30254642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27951" y="1237783"/>
            <a:ext cx="7751431" cy="971851"/>
          </a:xfrm>
        </p:spPr>
        <p:txBody>
          <a:bodyPr>
            <a:normAutofit/>
          </a:bodyPr>
          <a:lstStyle/>
          <a:p>
            <a:r>
              <a:rPr lang="en-US" dirty="0">
                <a:effectLst>
                  <a:outerShdw blurRad="38100" dist="38100" dir="2700000" algn="tl">
                    <a:srgbClr val="000000">
                      <a:alpha val="43137"/>
                    </a:srgbClr>
                  </a:outerShdw>
                </a:effectLst>
              </a:rPr>
              <a:t>Should I join a SIG?</a:t>
            </a:r>
          </a:p>
        </p:txBody>
      </p:sp>
      <p:sp>
        <p:nvSpPr>
          <p:cNvPr id="6" name="Content Placeholder 5"/>
          <p:cNvSpPr>
            <a:spLocks noGrp="1"/>
          </p:cNvSpPr>
          <p:nvPr>
            <p:ph idx="1"/>
          </p:nvPr>
        </p:nvSpPr>
        <p:spPr>
          <a:xfrm>
            <a:off x="3927951" y="2078183"/>
            <a:ext cx="8115366" cy="4414692"/>
          </a:xfrm>
        </p:spPr>
        <p:txBody>
          <a:bodyPr/>
          <a:lstStyle/>
          <a:p>
            <a:pPr>
              <a:lnSpc>
                <a:spcPct val="150000"/>
              </a:lnSpc>
              <a:buFont typeface="Wingdings" panose="05000000000000000000" pitchFamily="2" charset="2"/>
              <a:buChar char="Ø"/>
            </a:pPr>
            <a:r>
              <a:rPr lang="en-US" dirty="0"/>
              <a:t>The foundation of the academy</a:t>
            </a:r>
          </a:p>
          <a:p>
            <a:pPr>
              <a:lnSpc>
                <a:spcPct val="150000"/>
              </a:lnSpc>
              <a:buFont typeface="Wingdings" panose="05000000000000000000" pitchFamily="2" charset="2"/>
              <a:buChar char="Ø"/>
            </a:pPr>
            <a:r>
              <a:rPr lang="en-US" dirty="0"/>
              <a:t>Group of like-minded people: Role models + Mentors</a:t>
            </a:r>
          </a:p>
          <a:p>
            <a:pPr>
              <a:lnSpc>
                <a:spcPct val="150000"/>
              </a:lnSpc>
              <a:buFont typeface="Wingdings" panose="05000000000000000000" pitchFamily="2" charset="2"/>
              <a:buChar char="Ø"/>
            </a:pPr>
            <a:r>
              <a:rPr lang="en-US" dirty="0"/>
              <a:t>Opportunities to develop academic deliverables</a:t>
            </a:r>
          </a:p>
          <a:p>
            <a:pPr>
              <a:lnSpc>
                <a:spcPct val="150000"/>
              </a:lnSpc>
              <a:buFont typeface="Wingdings" panose="05000000000000000000" pitchFamily="2" charset="2"/>
              <a:buChar char="Ø"/>
            </a:pPr>
            <a:r>
              <a:rPr lang="en-US" dirty="0"/>
              <a:t>Catalyst to new ideas and projects</a:t>
            </a:r>
          </a:p>
          <a:p>
            <a:pPr>
              <a:lnSpc>
                <a:spcPct val="150000"/>
              </a:lnSpc>
              <a:buFont typeface="Wingdings" panose="05000000000000000000" pitchFamily="2" charset="2"/>
              <a:buChar char="Ø"/>
            </a:pPr>
            <a:r>
              <a:rPr lang="en-US" dirty="0"/>
              <a:t>Carrie Ernst will expand on the matter</a:t>
            </a:r>
          </a:p>
        </p:txBody>
      </p:sp>
      <p:sp>
        <p:nvSpPr>
          <p:cNvPr id="4" name="Slide Number Placeholder 3"/>
          <p:cNvSpPr>
            <a:spLocks noGrp="1"/>
          </p:cNvSpPr>
          <p:nvPr>
            <p:ph type="sldNum" sz="quarter" idx="4294967295"/>
          </p:nvPr>
        </p:nvSpPr>
        <p:spPr>
          <a:xfrm>
            <a:off x="11749088" y="6364288"/>
            <a:ext cx="442912" cy="365125"/>
          </a:xfrm>
        </p:spPr>
        <p:txBody>
          <a:bodyPr/>
          <a:lstStyle/>
          <a:p>
            <a:fld id="{15C9CF00-FB8E-AA48-A2EB-23BCA54F67F0}"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val="2306897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82625" y="355550"/>
            <a:ext cx="8371843" cy="947516"/>
          </a:xfrm>
        </p:spPr>
        <p:txBody>
          <a:bodyPr>
            <a:noAutofit/>
          </a:bodyPr>
          <a:lstStyle/>
          <a:p>
            <a:r>
              <a:rPr lang="en-US" sz="4800" dirty="0">
                <a:effectLst>
                  <a:outerShdw blurRad="38100" dist="38100" dir="2700000" algn="tl">
                    <a:srgbClr val="000000">
                      <a:alpha val="43137"/>
                    </a:srgbClr>
                  </a:outerShdw>
                </a:effectLst>
              </a:rPr>
              <a:t>Find us in the annual meeting!</a:t>
            </a:r>
          </a:p>
        </p:txBody>
      </p:sp>
      <p:sp>
        <p:nvSpPr>
          <p:cNvPr id="4" name="Slide Number Placeholder 3"/>
          <p:cNvSpPr>
            <a:spLocks noGrp="1"/>
          </p:cNvSpPr>
          <p:nvPr>
            <p:ph type="sldNum" sz="quarter" idx="4294967295"/>
          </p:nvPr>
        </p:nvSpPr>
        <p:spPr>
          <a:xfrm>
            <a:off x="11749088" y="6364288"/>
            <a:ext cx="442912" cy="365125"/>
          </a:xfrm>
        </p:spPr>
        <p:txBody>
          <a:bodyPr/>
          <a:lstStyle/>
          <a:p>
            <a:fld id="{15C9CF00-FB8E-AA48-A2EB-23BCA54F67F0}" type="slidenum">
              <a:rPr lang="en-US" smtClean="0">
                <a:solidFill>
                  <a:prstClr val="black">
                    <a:tint val="75000"/>
                  </a:prstClr>
                </a:solidFill>
              </a:rPr>
              <a:pPr/>
              <a:t>36</a:t>
            </a:fld>
            <a:endParaRPr lang="en-US">
              <a:solidFill>
                <a:prstClr val="black">
                  <a:tint val="75000"/>
                </a:prstClr>
              </a:solidFill>
            </a:endParaRPr>
          </a:p>
        </p:txBody>
      </p:sp>
      <p:graphicFrame>
        <p:nvGraphicFramePr>
          <p:cNvPr id="7" name="Table 7">
            <a:extLst>
              <a:ext uri="{FF2B5EF4-FFF2-40B4-BE49-F238E27FC236}">
                <a16:creationId xmlns:a16="http://schemas.microsoft.com/office/drawing/2014/main" xmlns="" id="{581FC52A-D6CB-F9C3-D126-F1D6E7648AB4}"/>
              </a:ext>
            </a:extLst>
          </p:cNvPr>
          <p:cNvGraphicFramePr>
            <a:graphicFrameLocks noGrp="1"/>
          </p:cNvGraphicFramePr>
          <p:nvPr>
            <p:ph idx="1"/>
            <p:extLst/>
          </p:nvPr>
        </p:nvGraphicFramePr>
        <p:xfrm>
          <a:off x="3545093" y="1903532"/>
          <a:ext cx="8509375" cy="4207340"/>
        </p:xfrm>
        <a:graphic>
          <a:graphicData uri="http://schemas.openxmlformats.org/drawingml/2006/table">
            <a:tbl>
              <a:tblPr firstRow="1" bandRow="1">
                <a:tableStyleId>{5C22544A-7EE6-4342-B048-85BDC9FD1C3A}</a:tableStyleId>
              </a:tblPr>
              <a:tblGrid>
                <a:gridCol w="1701875">
                  <a:extLst>
                    <a:ext uri="{9D8B030D-6E8A-4147-A177-3AD203B41FA5}">
                      <a16:colId xmlns:a16="http://schemas.microsoft.com/office/drawing/2014/main" xmlns="" val="2008989278"/>
                    </a:ext>
                  </a:extLst>
                </a:gridCol>
                <a:gridCol w="1701875">
                  <a:extLst>
                    <a:ext uri="{9D8B030D-6E8A-4147-A177-3AD203B41FA5}">
                      <a16:colId xmlns:a16="http://schemas.microsoft.com/office/drawing/2014/main" xmlns="" val="2289804207"/>
                    </a:ext>
                  </a:extLst>
                </a:gridCol>
                <a:gridCol w="1701875">
                  <a:extLst>
                    <a:ext uri="{9D8B030D-6E8A-4147-A177-3AD203B41FA5}">
                      <a16:colId xmlns:a16="http://schemas.microsoft.com/office/drawing/2014/main" xmlns="" val="3919930096"/>
                    </a:ext>
                  </a:extLst>
                </a:gridCol>
                <a:gridCol w="1701875">
                  <a:extLst>
                    <a:ext uri="{9D8B030D-6E8A-4147-A177-3AD203B41FA5}">
                      <a16:colId xmlns:a16="http://schemas.microsoft.com/office/drawing/2014/main" xmlns="" val="3421639378"/>
                    </a:ext>
                  </a:extLst>
                </a:gridCol>
                <a:gridCol w="1701875">
                  <a:extLst>
                    <a:ext uri="{9D8B030D-6E8A-4147-A177-3AD203B41FA5}">
                      <a16:colId xmlns:a16="http://schemas.microsoft.com/office/drawing/2014/main" xmlns="" val="1023066148"/>
                    </a:ext>
                  </a:extLst>
                </a:gridCol>
              </a:tblGrid>
              <a:tr h="2103670">
                <a:tc>
                  <a:txBody>
                    <a:bodyPr/>
                    <a:lstStyle/>
                    <a:p>
                      <a:pPr algn="ctr" fontAlgn="b"/>
                      <a:r>
                        <a:rPr lang="en-US" sz="1000" b="1" i="0" u="none" strike="noStrike" dirty="0">
                          <a:solidFill>
                            <a:srgbClr val="000000"/>
                          </a:solidFill>
                          <a:effectLst/>
                          <a:latin typeface="Lucida Sans Unicode" panose="020B0602030504020204" pitchFamily="34" charset="0"/>
                          <a:cs typeface="Lucida Sans Unicode" panose="020B0602030504020204" pitchFamily="34" charset="0"/>
                        </a:rPr>
                        <a:t>Sandy Rackley, MD, FACLP</a:t>
                      </a:r>
                    </a:p>
                  </a:txBody>
                  <a:tcPr marL="0" marR="0" marT="0" marB="0" anchor="b">
                    <a:solidFill>
                      <a:schemeClr val="accent6">
                        <a:lumMod val="60000"/>
                        <a:lumOff val="40000"/>
                      </a:schemeClr>
                    </a:solidFill>
                  </a:tcPr>
                </a:tc>
                <a:tc>
                  <a:txBody>
                    <a:bodyPr/>
                    <a:lstStyle/>
                    <a:p>
                      <a:pPr algn="ctr" fontAlgn="b"/>
                      <a:r>
                        <a:rPr lang="en-US" sz="1000" b="1" i="0" u="none" strike="noStrike" dirty="0">
                          <a:solidFill>
                            <a:srgbClr val="000000"/>
                          </a:solidFill>
                          <a:effectLst/>
                          <a:latin typeface="Lucida Sans Unicode" panose="020B0602030504020204" pitchFamily="34" charset="0"/>
                          <a:cs typeface="Lucida Sans Unicode" panose="020B0602030504020204" pitchFamily="34" charset="0"/>
                        </a:rPr>
                        <a:t>Paulo Sales, MD, MS</a:t>
                      </a:r>
                    </a:p>
                  </a:txBody>
                  <a:tcPr marL="0" marR="0" marT="0" marB="0" anchor="b">
                    <a:solidFill>
                      <a:schemeClr val="accent6">
                        <a:lumMod val="60000"/>
                        <a:lumOff val="40000"/>
                      </a:schemeClr>
                    </a:solidFill>
                  </a:tcPr>
                </a:tc>
                <a:tc>
                  <a:txBody>
                    <a:bodyPr/>
                    <a:lstStyle/>
                    <a:p>
                      <a:pPr algn="ctr" fontAlgn="b"/>
                      <a:r>
                        <a:rPr lang="en-US" sz="1000" b="1" i="0" u="none" strike="noStrike" dirty="0">
                          <a:solidFill>
                            <a:srgbClr val="000000"/>
                          </a:solidFill>
                          <a:effectLst/>
                          <a:latin typeface="Lucida Sans Unicode" panose="020B0602030504020204" pitchFamily="34" charset="0"/>
                          <a:cs typeface="Lucida Sans Unicode" panose="020B0602030504020204" pitchFamily="34" charset="0"/>
                        </a:rPr>
                        <a:t>Katherine Crist, MD</a:t>
                      </a:r>
                    </a:p>
                  </a:txBody>
                  <a:tcPr marL="0" marR="0" marT="0" marB="0" anchor="b">
                    <a:solidFill>
                      <a:schemeClr val="accent6">
                        <a:lumMod val="60000"/>
                        <a:lumOff val="40000"/>
                      </a:schemeClr>
                    </a:solidFill>
                  </a:tcPr>
                </a:tc>
                <a:tc>
                  <a:txBody>
                    <a:bodyPr/>
                    <a:lstStyle/>
                    <a:p>
                      <a:pPr algn="ctr" fontAlgn="b"/>
                      <a:r>
                        <a:rPr lang="en-US" sz="1000" b="1" i="0" u="none" strike="noStrike" dirty="0">
                          <a:solidFill>
                            <a:srgbClr val="000000"/>
                          </a:solidFill>
                          <a:effectLst/>
                          <a:latin typeface="Lucida Sans Unicode" panose="020B0602030504020204" pitchFamily="34" charset="0"/>
                          <a:cs typeface="Lucida Sans Unicode" panose="020B0602030504020204" pitchFamily="34" charset="0"/>
                        </a:rPr>
                        <a:t>Diego Garces, MD</a:t>
                      </a:r>
                    </a:p>
                  </a:txBody>
                  <a:tcPr marL="0" marR="0" marT="0" marB="0" anchor="b">
                    <a:solidFill>
                      <a:schemeClr val="accent6">
                        <a:lumMod val="60000"/>
                        <a:lumOff val="40000"/>
                      </a:schemeClr>
                    </a:solidFill>
                  </a:tcPr>
                </a:tc>
                <a:tc>
                  <a:txBody>
                    <a:bodyPr/>
                    <a:lstStyle/>
                    <a:p>
                      <a:pPr algn="ctr" fontAlgn="b"/>
                      <a:r>
                        <a:rPr lang="en-US" sz="1000" b="1" i="0" u="none" strike="noStrike" dirty="0">
                          <a:solidFill>
                            <a:srgbClr val="000000"/>
                          </a:solidFill>
                          <a:effectLst/>
                          <a:latin typeface="Lucida Sans Unicode" panose="020B0602030504020204" pitchFamily="34" charset="0"/>
                          <a:cs typeface="Lucida Sans Unicode" panose="020B0602030504020204" pitchFamily="34" charset="0"/>
                        </a:rPr>
                        <a:t>Emily Holmes, MD</a:t>
                      </a:r>
                    </a:p>
                  </a:txBody>
                  <a:tcPr marL="0" marR="0" marT="0" marB="0" anchor="b">
                    <a:solidFill>
                      <a:schemeClr val="accent6">
                        <a:lumMod val="60000"/>
                        <a:lumOff val="40000"/>
                      </a:schemeClr>
                    </a:solidFill>
                  </a:tcPr>
                </a:tc>
                <a:extLst>
                  <a:ext uri="{0D108BD9-81ED-4DB2-BD59-A6C34878D82A}">
                    <a16:rowId xmlns:a16="http://schemas.microsoft.com/office/drawing/2014/main" xmlns="" val="3560805720"/>
                  </a:ext>
                </a:extLst>
              </a:tr>
              <a:tr h="2103670">
                <a:tc>
                  <a:txBody>
                    <a:bodyPr/>
                    <a:lstStyle/>
                    <a:p>
                      <a:pPr algn="ctr" fontAlgn="b"/>
                      <a:r>
                        <a:rPr lang="en-US" sz="1000" b="1" i="0" u="none" strike="noStrike" dirty="0">
                          <a:solidFill>
                            <a:srgbClr val="000000"/>
                          </a:solidFill>
                          <a:effectLst/>
                          <a:latin typeface="Lucida Sans Unicode" panose="020B0602030504020204" pitchFamily="34" charset="0"/>
                          <a:cs typeface="Lucida Sans Unicode" panose="020B0602030504020204" pitchFamily="34" charset="0"/>
                        </a:rPr>
                        <a:t>Valerie </a:t>
                      </a:r>
                      <a:r>
                        <a:rPr lang="en-US" sz="1000" b="1" i="0" u="none" strike="noStrike" dirty="0" err="1">
                          <a:solidFill>
                            <a:srgbClr val="000000"/>
                          </a:solidFill>
                          <a:effectLst/>
                          <a:latin typeface="Lucida Sans Unicode" panose="020B0602030504020204" pitchFamily="34" charset="0"/>
                          <a:cs typeface="Lucida Sans Unicode" panose="020B0602030504020204" pitchFamily="34" charset="0"/>
                        </a:rPr>
                        <a:t>Houseknecht</a:t>
                      </a:r>
                      <a:r>
                        <a:rPr lang="en-US" sz="1000" b="1" i="0" u="none" strike="noStrike" dirty="0">
                          <a:solidFill>
                            <a:srgbClr val="000000"/>
                          </a:solidFill>
                          <a:effectLst/>
                          <a:latin typeface="Lucida Sans Unicode" panose="020B0602030504020204" pitchFamily="34" charset="0"/>
                          <a:cs typeface="Lucida Sans Unicode" panose="020B0602030504020204" pitchFamily="34" charset="0"/>
                        </a:rPr>
                        <a:t>, MD</a:t>
                      </a:r>
                    </a:p>
                  </a:txBody>
                  <a:tcPr marL="0" marR="0" marT="0" marB="0" anchor="b">
                    <a:solidFill>
                      <a:schemeClr val="accent6">
                        <a:lumMod val="60000"/>
                        <a:lumOff val="40000"/>
                      </a:schemeClr>
                    </a:solidFill>
                  </a:tcPr>
                </a:tc>
                <a:tc>
                  <a:txBody>
                    <a:bodyPr/>
                    <a:lstStyle/>
                    <a:p>
                      <a:pPr algn="ctr" fontAlgn="b"/>
                      <a:r>
                        <a:rPr lang="en-US" sz="1000" b="1" i="0" u="none" strike="noStrike" dirty="0">
                          <a:solidFill>
                            <a:srgbClr val="000000"/>
                          </a:solidFill>
                          <a:effectLst/>
                          <a:latin typeface="Lucida Sans Unicode" panose="020B0602030504020204" pitchFamily="34" charset="0"/>
                          <a:cs typeface="Lucida Sans Unicode" panose="020B0602030504020204" pitchFamily="34" charset="0"/>
                        </a:rPr>
                        <a:t>Inder Kalra, MD</a:t>
                      </a:r>
                    </a:p>
                  </a:txBody>
                  <a:tcPr marL="0" marR="0" marT="0" marB="0" anchor="b">
                    <a:solidFill>
                      <a:schemeClr val="accent6">
                        <a:lumMod val="60000"/>
                        <a:lumOff val="40000"/>
                      </a:schemeClr>
                    </a:solidFill>
                  </a:tcPr>
                </a:tc>
                <a:tc>
                  <a:txBody>
                    <a:bodyPr/>
                    <a:lstStyle/>
                    <a:p>
                      <a:pPr algn="ctr" fontAlgn="b"/>
                      <a:r>
                        <a:rPr lang="en-US" sz="1000" b="1" i="0" u="none" strike="noStrike" dirty="0">
                          <a:solidFill>
                            <a:srgbClr val="000000"/>
                          </a:solidFill>
                          <a:effectLst/>
                          <a:latin typeface="Lucida Sans Unicode" panose="020B0602030504020204" pitchFamily="34" charset="0"/>
                          <a:cs typeface="Lucida Sans Unicode" panose="020B0602030504020204" pitchFamily="34" charset="0"/>
                        </a:rPr>
                        <a:t>Cristina Montalvo, MD</a:t>
                      </a:r>
                    </a:p>
                  </a:txBody>
                  <a:tcPr marL="0" marR="0" marT="0" marB="0" anchor="b">
                    <a:solidFill>
                      <a:schemeClr val="accent6">
                        <a:lumMod val="60000"/>
                        <a:lumOff val="40000"/>
                      </a:schemeClr>
                    </a:solidFill>
                  </a:tcPr>
                </a:tc>
                <a:tc>
                  <a:txBody>
                    <a:bodyPr/>
                    <a:lstStyle/>
                    <a:p>
                      <a:pPr algn="ctr" fontAlgn="b"/>
                      <a:r>
                        <a:rPr lang="en-US" sz="1000" b="1" i="0" u="none" strike="noStrike" dirty="0" err="1">
                          <a:solidFill>
                            <a:srgbClr val="000000"/>
                          </a:solidFill>
                          <a:effectLst/>
                          <a:latin typeface="Lucida Sans Unicode" panose="020B0602030504020204" pitchFamily="34" charset="0"/>
                          <a:cs typeface="Lucida Sans Unicode" panose="020B0602030504020204" pitchFamily="34" charset="0"/>
                        </a:rPr>
                        <a:t>Tiwalola</a:t>
                      </a:r>
                      <a:r>
                        <a:rPr lang="en-US" sz="1000" b="1" i="0" u="none" strike="noStrike" dirty="0">
                          <a:solidFill>
                            <a:srgbClr val="000000"/>
                          </a:solidFill>
                          <a:effectLst/>
                          <a:latin typeface="Lucida Sans Unicode" panose="020B0602030504020204" pitchFamily="34" charset="0"/>
                          <a:cs typeface="Lucida Sans Unicode" panose="020B0602030504020204" pitchFamily="34" charset="0"/>
                        </a:rPr>
                        <a:t> </a:t>
                      </a:r>
                      <a:r>
                        <a:rPr lang="en-US" sz="1000" b="1" i="0" u="none" strike="noStrike" dirty="0" err="1">
                          <a:solidFill>
                            <a:srgbClr val="000000"/>
                          </a:solidFill>
                          <a:effectLst/>
                          <a:latin typeface="Lucida Sans Unicode" panose="020B0602030504020204" pitchFamily="34" charset="0"/>
                          <a:cs typeface="Lucida Sans Unicode" panose="020B0602030504020204" pitchFamily="34" charset="0"/>
                        </a:rPr>
                        <a:t>Osunfisan</a:t>
                      </a:r>
                      <a:r>
                        <a:rPr lang="en-US" sz="1000" b="1" i="0" u="none" strike="noStrike" dirty="0">
                          <a:solidFill>
                            <a:srgbClr val="000000"/>
                          </a:solidFill>
                          <a:effectLst/>
                          <a:latin typeface="Lucida Sans Unicode" panose="020B0602030504020204" pitchFamily="34" charset="0"/>
                          <a:cs typeface="Lucida Sans Unicode" panose="020B0602030504020204" pitchFamily="34" charset="0"/>
                        </a:rPr>
                        <a:t>, MD</a:t>
                      </a:r>
                    </a:p>
                  </a:txBody>
                  <a:tcPr marL="0" marR="0" marT="0" marB="0" anchor="b">
                    <a:solidFill>
                      <a:schemeClr val="accent6">
                        <a:lumMod val="60000"/>
                        <a:lumOff val="40000"/>
                      </a:schemeClr>
                    </a:solidFill>
                  </a:tcPr>
                </a:tc>
                <a:tc>
                  <a:txBody>
                    <a:bodyPr/>
                    <a:lstStyle/>
                    <a:p>
                      <a:pPr algn="ctr" fontAlgn="b"/>
                      <a:r>
                        <a:rPr lang="en-US" sz="900" b="1" i="0" u="none" strike="noStrike" dirty="0">
                          <a:solidFill>
                            <a:srgbClr val="000000"/>
                          </a:solidFill>
                          <a:effectLst/>
                          <a:latin typeface="Lucida Sans Unicode" panose="020B0602030504020204" pitchFamily="34" charset="0"/>
                          <a:cs typeface="Lucida Sans Unicode" panose="020B0602030504020204" pitchFamily="34" charset="0"/>
                        </a:rPr>
                        <a:t>Christine Skotzko, MD, FACLP</a:t>
                      </a:r>
                    </a:p>
                  </a:txBody>
                  <a:tcPr marL="0" marR="0" marT="0" marB="0" anchor="b">
                    <a:solidFill>
                      <a:schemeClr val="accent6">
                        <a:lumMod val="60000"/>
                        <a:lumOff val="40000"/>
                      </a:schemeClr>
                    </a:solidFill>
                  </a:tcPr>
                </a:tc>
                <a:extLst>
                  <a:ext uri="{0D108BD9-81ED-4DB2-BD59-A6C34878D82A}">
                    <a16:rowId xmlns:a16="http://schemas.microsoft.com/office/drawing/2014/main" xmlns="" val="3942826008"/>
                  </a:ext>
                </a:extLst>
              </a:tr>
            </a:tbl>
          </a:graphicData>
        </a:graphic>
      </p:graphicFrame>
      <p:pic>
        <p:nvPicPr>
          <p:cNvPr id="8" name="Picture 7">
            <a:extLst>
              <a:ext uri="{FF2B5EF4-FFF2-40B4-BE49-F238E27FC236}">
                <a16:creationId xmlns:a16="http://schemas.microsoft.com/office/drawing/2014/main" xmlns="" id="{083DA868-60DB-72F7-7347-EE2169138431}"/>
              </a:ext>
            </a:extLst>
          </p:cNvPr>
          <p:cNvPicPr>
            <a:picLocks noChangeAspect="1"/>
          </p:cNvPicPr>
          <p:nvPr/>
        </p:nvPicPr>
        <p:blipFill>
          <a:blip r:embed="rId2"/>
          <a:stretch>
            <a:fillRect/>
          </a:stretch>
        </p:blipFill>
        <p:spPr>
          <a:xfrm>
            <a:off x="3682625" y="2071454"/>
            <a:ext cx="1428750" cy="1666875"/>
          </a:xfrm>
          <a:prstGeom prst="rect">
            <a:avLst/>
          </a:prstGeom>
        </p:spPr>
      </p:pic>
      <p:pic>
        <p:nvPicPr>
          <p:cNvPr id="10" name="Picture 9" descr="A person in a white coat and red tie&#10;&#10;Description automatically generated">
            <a:extLst>
              <a:ext uri="{FF2B5EF4-FFF2-40B4-BE49-F238E27FC236}">
                <a16:creationId xmlns:a16="http://schemas.microsoft.com/office/drawing/2014/main" xmlns="" id="{8FFE701F-BF27-F02B-ED96-DE26C32C51F1}"/>
              </a:ext>
            </a:extLst>
          </p:cNvPr>
          <p:cNvPicPr>
            <a:picLocks noChangeAspect="1"/>
          </p:cNvPicPr>
          <p:nvPr/>
        </p:nvPicPr>
        <p:blipFill>
          <a:blip r:embed="rId3"/>
          <a:stretch>
            <a:fillRect/>
          </a:stretch>
        </p:blipFill>
        <p:spPr>
          <a:xfrm>
            <a:off x="5285232" y="2092599"/>
            <a:ext cx="1621536" cy="1624584"/>
          </a:xfrm>
          <a:prstGeom prst="rect">
            <a:avLst/>
          </a:prstGeom>
        </p:spPr>
      </p:pic>
      <p:pic>
        <p:nvPicPr>
          <p:cNvPr id="1026" name="Picture 2" descr="Academy of Consultation-Liaison Psychiatry">
            <a:extLst>
              <a:ext uri="{FF2B5EF4-FFF2-40B4-BE49-F238E27FC236}">
                <a16:creationId xmlns:a16="http://schemas.microsoft.com/office/drawing/2014/main" xmlns="" id="{DB68B245-4907-BF90-D315-F20FD4414B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6243" y="2118957"/>
            <a:ext cx="142875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r. Emily Holmes, MD, Psychiatry | Indianapolis, IN | WebMD">
            <a:extLst>
              <a:ext uri="{FF2B5EF4-FFF2-40B4-BE49-F238E27FC236}">
                <a16:creationId xmlns:a16="http://schemas.microsoft.com/office/drawing/2014/main" xmlns="" id="{A62CDDE1-C077-5171-69CD-8D5F00DD1C5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724" r="11346"/>
          <a:stretch/>
        </p:blipFill>
        <p:spPr bwMode="auto">
          <a:xfrm>
            <a:off x="10561636" y="2118957"/>
            <a:ext cx="1282310" cy="16668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alerie Houseknecht | Kenyon College">
            <a:extLst>
              <a:ext uri="{FF2B5EF4-FFF2-40B4-BE49-F238E27FC236}">
                <a16:creationId xmlns:a16="http://schemas.microsoft.com/office/drawing/2014/main" xmlns="" id="{8A22E4DB-2687-007E-91CE-589C6FFE40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2625" y="4104818"/>
            <a:ext cx="1428750" cy="17844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der D. Kalra, MD | Traumatic Brain Injury Interdisciplinary Symposium ...">
            <a:extLst>
              <a:ext uri="{FF2B5EF4-FFF2-40B4-BE49-F238E27FC236}">
                <a16:creationId xmlns:a16="http://schemas.microsoft.com/office/drawing/2014/main" xmlns="" id="{D1067A90-4C2D-A9F3-059D-3062D347DB6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364" r="14423"/>
          <a:stretch/>
        </p:blipFill>
        <p:spPr bwMode="auto">
          <a:xfrm>
            <a:off x="5327288" y="4342076"/>
            <a:ext cx="1537423" cy="13768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sychiatrists | Tufts Medical Center">
            <a:extLst>
              <a:ext uri="{FF2B5EF4-FFF2-40B4-BE49-F238E27FC236}">
                <a16:creationId xmlns:a16="http://schemas.microsoft.com/office/drawing/2014/main" xmlns="" id="{8539D8E3-CBE5-0060-C062-BEA37DD6C45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906" r="4814" b="29370"/>
          <a:stretch/>
        </p:blipFill>
        <p:spPr bwMode="auto">
          <a:xfrm>
            <a:off x="7106281" y="4222372"/>
            <a:ext cx="1386997" cy="166687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iwalola Osunfisan, MD | Henry Ford Health - Detroit, MI">
            <a:extLst>
              <a:ext uri="{FF2B5EF4-FFF2-40B4-BE49-F238E27FC236}">
                <a16:creationId xmlns:a16="http://schemas.microsoft.com/office/drawing/2014/main" xmlns="" id="{3B968B81-6ECC-56BE-9B52-A71AB559696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15273"/>
          <a:stretch/>
        </p:blipFill>
        <p:spPr bwMode="auto">
          <a:xfrm>
            <a:off x="8859617" y="4165652"/>
            <a:ext cx="1401785" cy="166276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xmlns="" id="{5EC0A107-35B3-4C25-3651-B5370AE71A0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6906" t="13544" r="7934"/>
          <a:stretch/>
        </p:blipFill>
        <p:spPr bwMode="auto">
          <a:xfrm>
            <a:off x="10561636" y="4196881"/>
            <a:ext cx="1282310" cy="169236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LP 2022 Annual Meeting">
            <a:extLst>
              <a:ext uri="{FF2B5EF4-FFF2-40B4-BE49-F238E27FC236}">
                <a16:creationId xmlns:a16="http://schemas.microsoft.com/office/drawing/2014/main" xmlns="" id="{BC2ADBAD-0F14-1635-8965-740C2F291D6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39384" y="2095059"/>
            <a:ext cx="1353894" cy="169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5251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749088" y="6364288"/>
            <a:ext cx="442912" cy="365125"/>
          </a:xfrm>
        </p:spPr>
        <p:txBody>
          <a:bodyPr/>
          <a:lstStyle/>
          <a:p>
            <a:fld id="{15C9CF00-FB8E-AA48-A2EB-23BCA54F67F0}" type="slidenum">
              <a:rPr lang="en-US" smtClean="0"/>
              <a:t>37</a:t>
            </a:fld>
            <a:endParaRPr lang="en-US"/>
          </a:p>
        </p:txBody>
      </p:sp>
      <p:sp>
        <p:nvSpPr>
          <p:cNvPr id="5" name="TextBox 4"/>
          <p:cNvSpPr txBox="1"/>
          <p:nvPr/>
        </p:nvSpPr>
        <p:spPr>
          <a:xfrm>
            <a:off x="7137120" y="3252865"/>
            <a:ext cx="4743991" cy="584775"/>
          </a:xfrm>
          <a:prstGeom prst="rect">
            <a:avLst/>
          </a:prstGeom>
          <a:noFill/>
        </p:spPr>
        <p:txBody>
          <a:bodyPr wrap="none" rtlCol="0">
            <a:spAutoFit/>
          </a:bodyPr>
          <a:lstStyle/>
          <a:p>
            <a:r>
              <a:rPr lang="en-US" sz="3200" dirty="0" smtClean="0">
                <a:solidFill>
                  <a:schemeClr val="bg1"/>
                </a:solidFill>
              </a:rPr>
              <a:t>Mentorship Subcommittee </a:t>
            </a:r>
          </a:p>
        </p:txBody>
      </p:sp>
    </p:spTree>
    <p:extLst>
      <p:ext uri="{BB962C8B-B14F-4D97-AF65-F5344CB8AC3E}">
        <p14:creationId xmlns:p14="http://schemas.microsoft.com/office/powerpoint/2010/main" val="2039096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Mentorship &amp; the Annual Meeting</a:t>
            </a:r>
            <a:endParaRPr lang="en-US" dirty="0"/>
          </a:p>
        </p:txBody>
      </p:sp>
      <p:sp>
        <p:nvSpPr>
          <p:cNvPr id="6" name="Content Placeholder 5"/>
          <p:cNvSpPr>
            <a:spLocks noGrp="1"/>
          </p:cNvSpPr>
          <p:nvPr>
            <p:ph idx="1"/>
          </p:nvPr>
        </p:nvSpPr>
        <p:spPr/>
        <p:txBody>
          <a:bodyPr/>
          <a:lstStyle/>
          <a:p>
            <a:r>
              <a:rPr lang="en-US" dirty="0" smtClean="0"/>
              <a:t>Why attend</a:t>
            </a:r>
          </a:p>
          <a:p>
            <a:r>
              <a:rPr lang="en-US" dirty="0" smtClean="0"/>
              <a:t>How to get the most out of the meeting </a:t>
            </a:r>
          </a:p>
          <a:p>
            <a:r>
              <a:rPr lang="en-US" dirty="0" smtClean="0"/>
              <a:t>SIGS vs committees</a:t>
            </a:r>
          </a:p>
          <a:p>
            <a:r>
              <a:rPr lang="en-US" dirty="0" smtClean="0"/>
              <a:t>Utilizing down time between sessions</a:t>
            </a:r>
            <a:endParaRPr lang="en-US" dirty="0"/>
          </a:p>
        </p:txBody>
      </p:sp>
      <p:sp>
        <p:nvSpPr>
          <p:cNvPr id="4" name="Slide Number Placeholder 3"/>
          <p:cNvSpPr>
            <a:spLocks noGrp="1"/>
          </p:cNvSpPr>
          <p:nvPr>
            <p:ph type="sldNum" sz="quarter" idx="4294967295"/>
          </p:nvPr>
        </p:nvSpPr>
        <p:spPr>
          <a:xfrm>
            <a:off x="11749088" y="6364288"/>
            <a:ext cx="442912" cy="365125"/>
          </a:xfrm>
        </p:spPr>
        <p:txBody>
          <a:bodyPr/>
          <a:lstStyle/>
          <a:p>
            <a:fld id="{15C9CF00-FB8E-AA48-A2EB-23BCA54F67F0}" type="slidenum">
              <a:rPr lang="en-US" smtClean="0"/>
              <a:t>38</a:t>
            </a:fld>
            <a:endParaRPr lang="en-US"/>
          </a:p>
        </p:txBody>
      </p:sp>
    </p:spTree>
    <p:extLst>
      <p:ext uri="{BB962C8B-B14F-4D97-AF65-F5344CB8AC3E}">
        <p14:creationId xmlns:p14="http://schemas.microsoft.com/office/powerpoint/2010/main" val="19965558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Benefits of Attending the Annual Meeting</a:t>
            </a:r>
            <a:endParaRPr lang="en-US" dirty="0"/>
          </a:p>
        </p:txBody>
      </p:sp>
      <p:sp>
        <p:nvSpPr>
          <p:cNvPr id="5" name="Content Placeholder 4"/>
          <p:cNvSpPr>
            <a:spLocks noGrp="1"/>
          </p:cNvSpPr>
          <p:nvPr>
            <p:ph sz="half" idx="2"/>
          </p:nvPr>
        </p:nvSpPr>
        <p:spPr>
          <a:xfrm>
            <a:off x="838200" y="2339271"/>
            <a:ext cx="10515600" cy="3779551"/>
          </a:xfrm>
        </p:spPr>
        <p:txBody>
          <a:bodyPr>
            <a:normAutofit fontScale="92500" lnSpcReduction="20000"/>
          </a:bodyPr>
          <a:lstStyle/>
          <a:p>
            <a:r>
              <a:rPr lang="en-US" dirty="0" smtClean="0"/>
              <a:t>Meet leaders in the field</a:t>
            </a:r>
          </a:p>
          <a:p>
            <a:r>
              <a:rPr lang="en-US" dirty="0"/>
              <a:t>E</a:t>
            </a:r>
            <a:r>
              <a:rPr lang="en-US" dirty="0" smtClean="0"/>
              <a:t>xposure to multiple perspectives</a:t>
            </a:r>
          </a:p>
          <a:p>
            <a:r>
              <a:rPr lang="en-US" dirty="0" smtClean="0"/>
              <a:t>Learn about new research &amp; ideas</a:t>
            </a:r>
          </a:p>
          <a:p>
            <a:r>
              <a:rPr lang="en-US" dirty="0" smtClean="0"/>
              <a:t>Present your work</a:t>
            </a:r>
          </a:p>
          <a:p>
            <a:r>
              <a:rPr lang="en-US" dirty="0" smtClean="0"/>
              <a:t>Meet new peers, mentors</a:t>
            </a:r>
          </a:p>
          <a:p>
            <a:r>
              <a:rPr lang="en-US" dirty="0" smtClean="0"/>
              <a:t>Networking for jobs, training positions, collaborations</a:t>
            </a:r>
          </a:p>
          <a:p>
            <a:r>
              <a:rPr lang="en-US" dirty="0" smtClean="0"/>
              <a:t>Break from home institution</a:t>
            </a:r>
          </a:p>
          <a:p>
            <a:r>
              <a:rPr lang="en-US" dirty="0" smtClean="0"/>
              <a:t>Improve burnout, career satisfaction, work excitement</a:t>
            </a:r>
          </a:p>
          <a:p>
            <a:r>
              <a:rPr lang="en-US" dirty="0" smtClean="0"/>
              <a:t>Explore new city</a:t>
            </a:r>
          </a:p>
          <a:p>
            <a:endParaRPr lang="en-US" dirty="0" smtClean="0"/>
          </a:p>
          <a:p>
            <a:endParaRPr lang="en-US" dirty="0"/>
          </a:p>
        </p:txBody>
      </p:sp>
    </p:spTree>
    <p:extLst>
      <p:ext uri="{BB962C8B-B14F-4D97-AF65-F5344CB8AC3E}">
        <p14:creationId xmlns:p14="http://schemas.microsoft.com/office/powerpoint/2010/main" val="2990713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A98FCB-7B3E-604B-9FDE-22701AEC11D7}"/>
              </a:ext>
            </a:extLst>
          </p:cNvPr>
          <p:cNvSpPr>
            <a:spLocks noGrp="1"/>
          </p:cNvSpPr>
          <p:nvPr>
            <p:ph type="title"/>
          </p:nvPr>
        </p:nvSpPr>
        <p:spPr/>
        <p:txBody>
          <a:bodyPr/>
          <a:lstStyle/>
          <a:p>
            <a:r>
              <a:rPr lang="en-US" dirty="0" smtClean="0"/>
              <a:t>Agenda</a:t>
            </a:r>
            <a:endParaRPr lang="en-US" dirty="0"/>
          </a:p>
        </p:txBody>
      </p:sp>
      <p:sp>
        <p:nvSpPr>
          <p:cNvPr id="3" name="Content Placeholder 2">
            <a:extLst>
              <a:ext uri="{FF2B5EF4-FFF2-40B4-BE49-F238E27FC236}">
                <a16:creationId xmlns="" xmlns:a16="http://schemas.microsoft.com/office/drawing/2014/main" id="{BF057D75-033F-5149-A3E7-AD0D3F947B2D}"/>
              </a:ext>
            </a:extLst>
          </p:cNvPr>
          <p:cNvSpPr>
            <a:spLocks noGrp="1"/>
          </p:cNvSpPr>
          <p:nvPr>
            <p:ph sz="half" idx="2"/>
          </p:nvPr>
        </p:nvSpPr>
        <p:spPr/>
        <p:txBody>
          <a:bodyPr>
            <a:normAutofit fontScale="92500" lnSpcReduction="20000"/>
          </a:bodyPr>
          <a:lstStyle/>
          <a:p>
            <a:r>
              <a:rPr lang="en-US" dirty="0" smtClean="0"/>
              <a:t>Introduction and </a:t>
            </a:r>
            <a:r>
              <a:rPr lang="en-US" dirty="0" smtClean="0"/>
              <a:t>Overview</a:t>
            </a:r>
          </a:p>
          <a:p>
            <a:r>
              <a:rPr lang="en-US" dirty="0" smtClean="0"/>
              <a:t>Medical Student Subcommittee</a:t>
            </a:r>
          </a:p>
          <a:p>
            <a:r>
              <a:rPr lang="en-US" dirty="0" smtClean="0"/>
              <a:t>Local Arrangements </a:t>
            </a:r>
          </a:p>
          <a:p>
            <a:r>
              <a:rPr lang="en-US" dirty="0" smtClean="0"/>
              <a:t>Workshops </a:t>
            </a:r>
            <a:r>
              <a:rPr lang="en-US" dirty="0" smtClean="0"/>
              <a:t>&amp; </a:t>
            </a:r>
            <a:r>
              <a:rPr lang="en-US" dirty="0" smtClean="0"/>
              <a:t>Symposia</a:t>
            </a:r>
            <a:r>
              <a:rPr lang="en-US" dirty="0"/>
              <a:t>/</a:t>
            </a:r>
            <a:r>
              <a:rPr lang="en-US" dirty="0" smtClean="0"/>
              <a:t>Oral </a:t>
            </a:r>
            <a:r>
              <a:rPr lang="en-US" dirty="0" smtClean="0"/>
              <a:t>Papers &amp; </a:t>
            </a:r>
            <a:r>
              <a:rPr lang="en-US" dirty="0" smtClean="0"/>
              <a:t>Posters </a:t>
            </a:r>
          </a:p>
          <a:p>
            <a:r>
              <a:rPr lang="en-US" dirty="0" smtClean="0"/>
              <a:t>Preconference Courses</a:t>
            </a:r>
          </a:p>
          <a:p>
            <a:r>
              <a:rPr lang="en-US" dirty="0" smtClean="0"/>
              <a:t>Networking </a:t>
            </a:r>
          </a:p>
          <a:p>
            <a:r>
              <a:rPr lang="en-US" dirty="0" smtClean="0"/>
              <a:t>Mentorship</a:t>
            </a:r>
            <a:endParaRPr lang="en-US" dirty="0" smtClean="0"/>
          </a:p>
          <a:p>
            <a:r>
              <a:rPr lang="en-US" dirty="0" smtClean="0"/>
              <a:t>DEI</a:t>
            </a:r>
          </a:p>
          <a:p>
            <a:r>
              <a:rPr lang="en-US" dirty="0" smtClean="0"/>
              <a:t>Q </a:t>
            </a:r>
            <a:r>
              <a:rPr lang="en-US" dirty="0" smtClean="0"/>
              <a:t>&amp; A</a:t>
            </a:r>
          </a:p>
          <a:p>
            <a:endParaRPr lang="en-US" dirty="0"/>
          </a:p>
        </p:txBody>
      </p:sp>
      <p:sp>
        <p:nvSpPr>
          <p:cNvPr id="4" name="Slide Number Placeholder 3">
            <a:extLst>
              <a:ext uri="{FF2B5EF4-FFF2-40B4-BE49-F238E27FC236}">
                <a16:creationId xmlns="" xmlns:a16="http://schemas.microsoft.com/office/drawing/2014/main" id="{B43982B2-A27A-5A49-8B79-14D2DB4AE903}"/>
              </a:ext>
            </a:extLst>
          </p:cNvPr>
          <p:cNvSpPr>
            <a:spLocks noGrp="1"/>
          </p:cNvSpPr>
          <p:nvPr>
            <p:ph type="sldNum" sz="quarter" idx="12"/>
          </p:nvPr>
        </p:nvSpPr>
        <p:spPr/>
        <p:txBody>
          <a:bodyPr/>
          <a:lstStyle/>
          <a:p>
            <a:fld id="{15C9CF00-FB8E-AA48-A2EB-23BCA54F67F0}" type="slidenum">
              <a:rPr lang="en-US" smtClean="0"/>
              <a:t>4</a:t>
            </a:fld>
            <a:endParaRPr lang="en-US"/>
          </a:p>
        </p:txBody>
      </p:sp>
    </p:spTree>
    <p:extLst>
      <p:ext uri="{BB962C8B-B14F-4D97-AF65-F5344CB8AC3E}">
        <p14:creationId xmlns:p14="http://schemas.microsoft.com/office/powerpoint/2010/main" val="2080807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69" y="1583788"/>
            <a:ext cx="11873459" cy="755483"/>
          </a:xfrm>
        </p:spPr>
        <p:txBody>
          <a:bodyPr>
            <a:normAutofit/>
          </a:bodyPr>
          <a:lstStyle/>
          <a:p>
            <a:r>
              <a:rPr lang="en-US" dirty="0" smtClean="0"/>
              <a:t>How to Make the Most of an Academic Conference</a:t>
            </a:r>
            <a:endParaRPr lang="en-US" dirty="0"/>
          </a:p>
        </p:txBody>
      </p:sp>
      <p:sp>
        <p:nvSpPr>
          <p:cNvPr id="3" name="Content Placeholder 2"/>
          <p:cNvSpPr>
            <a:spLocks noGrp="1"/>
          </p:cNvSpPr>
          <p:nvPr>
            <p:ph sz="half" idx="2"/>
          </p:nvPr>
        </p:nvSpPr>
        <p:spPr>
          <a:xfrm>
            <a:off x="521677" y="2339271"/>
            <a:ext cx="5682703" cy="4207000"/>
          </a:xfrm>
        </p:spPr>
        <p:txBody>
          <a:bodyPr>
            <a:normAutofit/>
          </a:bodyPr>
          <a:lstStyle/>
          <a:p>
            <a:r>
              <a:rPr lang="en-US" sz="2400" dirty="0" smtClean="0"/>
              <a:t>Have (and revise) goals: </a:t>
            </a:r>
            <a:r>
              <a:rPr lang="en-US" sz="2400" i="1" dirty="0" smtClean="0"/>
              <a:t>Education</a:t>
            </a:r>
            <a:r>
              <a:rPr lang="en-US" sz="2400" dirty="0"/>
              <a:t>,</a:t>
            </a:r>
            <a:r>
              <a:rPr lang="en-US" sz="2400" dirty="0"/>
              <a:t> </a:t>
            </a:r>
            <a:r>
              <a:rPr lang="en-US" sz="2400" i="1" dirty="0" smtClean="0"/>
              <a:t>Inspiration,</a:t>
            </a:r>
            <a:r>
              <a:rPr lang="en-US" sz="2400" dirty="0"/>
              <a:t> </a:t>
            </a:r>
            <a:r>
              <a:rPr lang="en-US" sz="2400" i="1" dirty="0" smtClean="0"/>
              <a:t>Evaluation</a:t>
            </a:r>
            <a:r>
              <a:rPr lang="en-US" sz="2400" dirty="0"/>
              <a:t>,</a:t>
            </a:r>
            <a:r>
              <a:rPr lang="en-US" sz="2400" dirty="0"/>
              <a:t> </a:t>
            </a:r>
            <a:r>
              <a:rPr lang="en-US" sz="2400" dirty="0" smtClean="0"/>
              <a:t>             </a:t>
            </a:r>
            <a:r>
              <a:rPr lang="en-US" sz="2400" i="1" dirty="0" smtClean="0"/>
              <a:t>Presentation,</a:t>
            </a:r>
            <a:r>
              <a:rPr lang="en-US" sz="2400" dirty="0"/>
              <a:t> </a:t>
            </a:r>
            <a:r>
              <a:rPr lang="en-US" sz="2400" i="1" dirty="0"/>
              <a:t>Recreation</a:t>
            </a:r>
            <a:endParaRPr lang="en-US" sz="2400" dirty="0" smtClean="0"/>
          </a:p>
          <a:p>
            <a:r>
              <a:rPr lang="en-US" sz="2400" dirty="0" smtClean="0"/>
              <a:t>Prepare </a:t>
            </a:r>
          </a:p>
          <a:p>
            <a:r>
              <a:rPr lang="en-US" sz="2400" dirty="0" smtClean="0"/>
              <a:t>Arrange meetings in advance</a:t>
            </a:r>
          </a:p>
          <a:p>
            <a:r>
              <a:rPr lang="en-US" sz="2400" dirty="0" smtClean="0"/>
              <a:t>Practice your elevator pitch</a:t>
            </a:r>
          </a:p>
          <a:p>
            <a:r>
              <a:rPr lang="en-US" sz="2400" dirty="0" smtClean="0"/>
              <a:t>Conquer your FOMO</a:t>
            </a:r>
          </a:p>
          <a:p>
            <a:r>
              <a:rPr lang="en-US" sz="2400" dirty="0" smtClean="0"/>
              <a:t>Don’t forget basic needs</a:t>
            </a:r>
          </a:p>
          <a:p>
            <a:r>
              <a:rPr lang="en-US" sz="2400" dirty="0" smtClean="0"/>
              <a:t>Review key locations</a:t>
            </a:r>
          </a:p>
        </p:txBody>
      </p:sp>
      <p:sp>
        <p:nvSpPr>
          <p:cNvPr id="4" name="Slide Number Placeholder 3"/>
          <p:cNvSpPr>
            <a:spLocks noGrp="1"/>
          </p:cNvSpPr>
          <p:nvPr>
            <p:ph type="sldNum" sz="quarter" idx="12"/>
          </p:nvPr>
        </p:nvSpPr>
        <p:spPr/>
        <p:txBody>
          <a:bodyPr/>
          <a:lstStyle/>
          <a:p>
            <a:fld id="{15C9CF00-FB8E-AA48-A2EB-23BCA54F67F0}" type="slidenum">
              <a:rPr lang="en-US" smtClean="0"/>
              <a:t>40</a:t>
            </a:fld>
            <a:endParaRPr lang="en-US"/>
          </a:p>
        </p:txBody>
      </p:sp>
      <p:sp>
        <p:nvSpPr>
          <p:cNvPr id="5" name="Rectangle 4"/>
          <p:cNvSpPr/>
          <p:nvPr/>
        </p:nvSpPr>
        <p:spPr>
          <a:xfrm>
            <a:off x="428757" y="6415257"/>
            <a:ext cx="9680199" cy="369332"/>
          </a:xfrm>
          <a:prstGeom prst="rect">
            <a:avLst/>
          </a:prstGeom>
        </p:spPr>
        <p:txBody>
          <a:bodyPr wrap="square">
            <a:spAutoFit/>
          </a:bodyPr>
          <a:lstStyle/>
          <a:p>
            <a:r>
              <a:rPr lang="en-US" dirty="0"/>
              <a:t>https://www.oxford-royale.com/articles/first-academic-conference/</a:t>
            </a:r>
          </a:p>
        </p:txBody>
      </p:sp>
      <p:sp>
        <p:nvSpPr>
          <p:cNvPr id="6" name="TextBox 5"/>
          <p:cNvSpPr txBox="1"/>
          <p:nvPr/>
        </p:nvSpPr>
        <p:spPr>
          <a:xfrm>
            <a:off x="5520153" y="2303724"/>
            <a:ext cx="6517875" cy="4775666"/>
          </a:xfrm>
          <a:prstGeom prst="rect">
            <a:avLst/>
          </a:prstGeom>
          <a:noFill/>
        </p:spPr>
        <p:txBody>
          <a:bodyPr wrap="none" rtlCol="0">
            <a:spAutoFit/>
          </a:bodyPr>
          <a:lstStyle/>
          <a:p>
            <a:pPr marL="342900" indent="-342900">
              <a:spcBef>
                <a:spcPts val="1000"/>
              </a:spcBef>
              <a:buClr>
                <a:srgbClr val="00B050"/>
              </a:buClr>
              <a:buFont typeface="Arial" panose="020B0604020202020204" pitchFamily="34" charset="0"/>
              <a:buChar char="•"/>
            </a:pPr>
            <a:r>
              <a:rPr lang="en-US" sz="2400" dirty="0"/>
              <a:t>Ask questions/meet </a:t>
            </a:r>
            <a:r>
              <a:rPr lang="en-US" sz="2400" dirty="0" smtClean="0"/>
              <a:t>speakers</a:t>
            </a:r>
          </a:p>
          <a:p>
            <a:pPr marL="342900" indent="-342900">
              <a:spcBef>
                <a:spcPts val="1000"/>
              </a:spcBef>
              <a:buClr>
                <a:srgbClr val="00B050"/>
              </a:buClr>
              <a:buFont typeface="Arial" panose="020B0604020202020204" pitchFamily="34" charset="0"/>
              <a:buChar char="•"/>
            </a:pPr>
            <a:r>
              <a:rPr lang="en-US" sz="2400" dirty="0" smtClean="0"/>
              <a:t>Don’t </a:t>
            </a:r>
            <a:r>
              <a:rPr lang="en-US" sz="2400" dirty="0"/>
              <a:t>just attend bigger events or sit in the </a:t>
            </a:r>
            <a:r>
              <a:rPr lang="en-US" sz="2400" dirty="0" smtClean="0"/>
              <a:t>back</a:t>
            </a:r>
          </a:p>
          <a:p>
            <a:pPr marL="342900" indent="-342900">
              <a:spcBef>
                <a:spcPts val="1000"/>
              </a:spcBef>
              <a:buClr>
                <a:srgbClr val="00B050"/>
              </a:buClr>
              <a:buFont typeface="Arial" panose="020B0604020202020204" pitchFamily="34" charset="0"/>
              <a:buChar char="•"/>
            </a:pPr>
            <a:r>
              <a:rPr lang="en-US" sz="2400" dirty="0" smtClean="0"/>
              <a:t>Attend </a:t>
            </a:r>
            <a:r>
              <a:rPr lang="en-US" sz="2400" dirty="0"/>
              <a:t>a </a:t>
            </a:r>
            <a:r>
              <a:rPr lang="en-US" sz="2400" dirty="0" smtClean="0"/>
              <a:t>SIG or caucus/forum meeting</a:t>
            </a:r>
          </a:p>
          <a:p>
            <a:pPr marL="342900" indent="-342900">
              <a:spcBef>
                <a:spcPts val="1000"/>
              </a:spcBef>
              <a:buClr>
                <a:srgbClr val="00B050"/>
              </a:buClr>
              <a:buFont typeface="Arial" panose="020B0604020202020204" pitchFamily="34" charset="0"/>
              <a:buChar char="•"/>
            </a:pPr>
            <a:r>
              <a:rPr lang="en-US" sz="2400" dirty="0" smtClean="0"/>
              <a:t>Have </a:t>
            </a:r>
            <a:r>
              <a:rPr lang="en-US" sz="2400" dirty="0"/>
              <a:t>plan for brain </a:t>
            </a:r>
            <a:r>
              <a:rPr lang="en-US" sz="2400" dirty="0" smtClean="0"/>
              <a:t>break/downtime</a:t>
            </a:r>
          </a:p>
          <a:p>
            <a:pPr marL="342900" indent="-342900">
              <a:spcBef>
                <a:spcPts val="1000"/>
              </a:spcBef>
              <a:buClr>
                <a:srgbClr val="00B050"/>
              </a:buClr>
              <a:buFont typeface="Arial" panose="020B0604020202020204" pitchFamily="34" charset="0"/>
              <a:buChar char="•"/>
            </a:pPr>
            <a:r>
              <a:rPr lang="en-US" sz="2400" dirty="0" smtClean="0"/>
              <a:t>Remember </a:t>
            </a:r>
            <a:r>
              <a:rPr lang="en-US" sz="2400" dirty="0"/>
              <a:t>to </a:t>
            </a:r>
            <a:r>
              <a:rPr lang="en-US" sz="2400" dirty="0" smtClean="0"/>
              <a:t>network</a:t>
            </a:r>
          </a:p>
          <a:p>
            <a:pPr marL="342900" indent="-342900">
              <a:spcBef>
                <a:spcPts val="1000"/>
              </a:spcBef>
              <a:buClr>
                <a:srgbClr val="00B050"/>
              </a:buClr>
              <a:buFont typeface="Arial" panose="020B0604020202020204" pitchFamily="34" charset="0"/>
              <a:buChar char="•"/>
            </a:pPr>
            <a:r>
              <a:rPr lang="en-US" sz="2400" dirty="0" smtClean="0"/>
              <a:t>Be confident</a:t>
            </a:r>
          </a:p>
          <a:p>
            <a:pPr marL="342900" indent="-342900">
              <a:spcBef>
                <a:spcPts val="1000"/>
              </a:spcBef>
              <a:buClr>
                <a:srgbClr val="1FB258"/>
              </a:buClr>
              <a:buFont typeface="Arial" panose="020B0604020202020204" pitchFamily="34" charset="0"/>
              <a:buChar char="•"/>
            </a:pPr>
            <a:r>
              <a:rPr lang="en-US" sz="2400" dirty="0" smtClean="0"/>
              <a:t>Follow </a:t>
            </a:r>
            <a:r>
              <a:rPr lang="en-US" sz="2400" dirty="0"/>
              <a:t>up on connections after the </a:t>
            </a:r>
            <a:r>
              <a:rPr lang="en-US" sz="2400" dirty="0" smtClean="0"/>
              <a:t>meeting</a:t>
            </a:r>
          </a:p>
          <a:p>
            <a:pPr marL="342900" indent="-342900">
              <a:spcBef>
                <a:spcPts val="1000"/>
              </a:spcBef>
              <a:buClr>
                <a:srgbClr val="1FB258"/>
              </a:buClr>
              <a:buFont typeface="Arial" panose="020B0604020202020204" pitchFamily="34" charset="0"/>
              <a:buChar char="•"/>
            </a:pPr>
            <a:r>
              <a:rPr lang="en-US" sz="2400" dirty="0" smtClean="0"/>
              <a:t>Complete </a:t>
            </a:r>
            <a:r>
              <a:rPr lang="en-US" sz="2400" dirty="0" err="1" smtClean="0"/>
              <a:t>evals</a:t>
            </a:r>
            <a:r>
              <a:rPr lang="en-US" sz="2400" dirty="0" smtClean="0"/>
              <a:t>/give feedback</a:t>
            </a:r>
            <a:endParaRPr lang="en-US" sz="2400"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807489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574" y="1583788"/>
            <a:ext cx="10515600" cy="755483"/>
          </a:xfrm>
        </p:spPr>
        <p:txBody>
          <a:bodyPr/>
          <a:lstStyle/>
          <a:p>
            <a:r>
              <a:rPr lang="en-US" dirty="0" smtClean="0"/>
              <a:t>Using Down-Time Between Sessions</a:t>
            </a:r>
            <a:endParaRPr lang="en-US" dirty="0"/>
          </a:p>
        </p:txBody>
      </p:sp>
      <p:sp>
        <p:nvSpPr>
          <p:cNvPr id="4" name="Slide Number Placeholder 3"/>
          <p:cNvSpPr>
            <a:spLocks noGrp="1"/>
          </p:cNvSpPr>
          <p:nvPr>
            <p:ph type="sldNum" sz="quarter" idx="12"/>
          </p:nvPr>
        </p:nvSpPr>
        <p:spPr/>
        <p:txBody>
          <a:bodyPr/>
          <a:lstStyle/>
          <a:p>
            <a:fld id="{15C9CF00-FB8E-AA48-A2EB-23BCA54F67F0}" type="slidenum">
              <a:rPr lang="en-US" smtClean="0"/>
              <a:t>41</a:t>
            </a:fld>
            <a:endParaRPr lang="en-US"/>
          </a:p>
        </p:txBody>
      </p:sp>
      <p:pic>
        <p:nvPicPr>
          <p:cNvPr id="6" name="Picture 5"/>
          <p:cNvPicPr>
            <a:picLocks noChangeAspect="1"/>
          </p:cNvPicPr>
          <p:nvPr/>
        </p:nvPicPr>
        <p:blipFill>
          <a:blip r:embed="rId2"/>
          <a:stretch>
            <a:fillRect/>
          </a:stretch>
        </p:blipFill>
        <p:spPr>
          <a:xfrm>
            <a:off x="403485" y="2339271"/>
            <a:ext cx="8694296" cy="3912433"/>
          </a:xfrm>
          <a:prstGeom prst="rect">
            <a:avLst/>
          </a:prstGeom>
        </p:spPr>
      </p:pic>
      <p:sp>
        <p:nvSpPr>
          <p:cNvPr id="7" name="TextBox 6"/>
          <p:cNvSpPr txBox="1"/>
          <p:nvPr/>
        </p:nvSpPr>
        <p:spPr>
          <a:xfrm>
            <a:off x="9232692" y="2219984"/>
            <a:ext cx="2858449" cy="4862870"/>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Self-care, home check-in</a:t>
            </a:r>
          </a:p>
          <a:p>
            <a:pPr marL="342900" indent="-342900">
              <a:buFont typeface="Arial" panose="020B0604020202020204" pitchFamily="34" charset="0"/>
              <a:buChar char="•"/>
            </a:pPr>
            <a:r>
              <a:rPr lang="en-US" sz="2200" dirty="0" smtClean="0"/>
              <a:t>See old friends/mentors</a:t>
            </a:r>
          </a:p>
          <a:p>
            <a:pPr marL="342900" indent="-342900">
              <a:buFont typeface="Arial" panose="020B0604020202020204" pitchFamily="34" charset="0"/>
              <a:buChar char="•"/>
            </a:pPr>
            <a:r>
              <a:rPr lang="en-US" sz="2200" dirty="0" smtClean="0"/>
              <a:t>Arrange meetings with new contacts</a:t>
            </a:r>
          </a:p>
          <a:p>
            <a:pPr marL="342900" indent="-342900">
              <a:buFont typeface="Arial" panose="020B0604020202020204" pitchFamily="34" charset="0"/>
              <a:buChar char="•"/>
            </a:pPr>
            <a:r>
              <a:rPr lang="en-US" sz="2200" dirty="0" smtClean="0"/>
              <a:t>Introduce self to presenters/org leaders</a:t>
            </a:r>
          </a:p>
          <a:p>
            <a:pPr marL="342900" indent="-342900">
              <a:buFont typeface="Arial" panose="020B0604020202020204" pitchFamily="34" charset="0"/>
              <a:buChar char="•"/>
            </a:pPr>
            <a:r>
              <a:rPr lang="en-US" sz="2200" dirty="0" smtClean="0"/>
              <a:t>Sight-see</a:t>
            </a:r>
          </a:p>
          <a:p>
            <a:pPr marL="342900" indent="-342900">
              <a:buFont typeface="Arial" panose="020B0604020202020204" pitchFamily="34" charset="0"/>
              <a:buChar char="•"/>
            </a:pPr>
            <a:r>
              <a:rPr lang="en-US" sz="2200" dirty="0" smtClean="0"/>
              <a:t>Review job board</a:t>
            </a:r>
          </a:p>
          <a:p>
            <a:pPr marL="342900" indent="-342900">
              <a:buFont typeface="Arial" panose="020B0604020202020204" pitchFamily="34" charset="0"/>
              <a:buChar char="•"/>
            </a:pPr>
            <a:r>
              <a:rPr lang="en-US" sz="2200" dirty="0" smtClean="0"/>
              <a:t>Review/revise meeting goals</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1581745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2"/>
            <p:extLst>
              <p:ext uri="{D42A27DB-BD31-4B8C-83A1-F6EECF244321}">
                <p14:modId xmlns:p14="http://schemas.microsoft.com/office/powerpoint/2010/main" val="2821872680"/>
              </p:ext>
            </p:extLst>
          </p:nvPr>
        </p:nvGraphicFramePr>
        <p:xfrm>
          <a:off x="189327" y="1605998"/>
          <a:ext cx="11565285" cy="4328160"/>
        </p:xfrm>
        <a:graphic>
          <a:graphicData uri="http://schemas.openxmlformats.org/drawingml/2006/table">
            <a:tbl>
              <a:tblPr firstRow="1" bandRow="1">
                <a:tableStyleId>{93296810-A885-4BE3-A3E7-6D5BEEA58F35}</a:tableStyleId>
              </a:tblPr>
              <a:tblGrid>
                <a:gridCol w="2467804"/>
                <a:gridCol w="4332158"/>
                <a:gridCol w="4765323"/>
              </a:tblGrid>
              <a:tr h="702487">
                <a:tc>
                  <a:txBody>
                    <a:bodyPr/>
                    <a:lstStyle/>
                    <a:p>
                      <a:endParaRPr lang="en-US" dirty="0"/>
                    </a:p>
                  </a:txBody>
                  <a:tcPr/>
                </a:tc>
                <a:tc>
                  <a:txBody>
                    <a:bodyPr/>
                    <a:lstStyle/>
                    <a:p>
                      <a:r>
                        <a:rPr lang="en-US" sz="2800" dirty="0" smtClean="0"/>
                        <a:t>Special Interest Group</a:t>
                      </a:r>
                    </a:p>
                    <a:p>
                      <a:r>
                        <a:rPr lang="en-US" sz="1600" dirty="0" smtClean="0"/>
                        <a:t>https://www.clpsychiatry.org/sigs/how-to-join/</a:t>
                      </a:r>
                      <a:endParaRPr lang="en-US" sz="1600" dirty="0"/>
                    </a:p>
                  </a:txBody>
                  <a:tcPr/>
                </a:tc>
                <a:tc>
                  <a:txBody>
                    <a:bodyPr/>
                    <a:lstStyle/>
                    <a:p>
                      <a:r>
                        <a:rPr lang="en-US" sz="2800" dirty="0" smtClean="0"/>
                        <a:t>Committee/</a:t>
                      </a:r>
                    </a:p>
                    <a:p>
                      <a:r>
                        <a:rPr lang="en-US" sz="2800" dirty="0" smtClean="0"/>
                        <a:t>Subcommittee</a:t>
                      </a:r>
                      <a:endParaRPr lang="en-US" sz="2800" dirty="0"/>
                    </a:p>
                  </a:txBody>
                  <a:tcPr/>
                </a:tc>
              </a:tr>
              <a:tr h="370840">
                <a:tc>
                  <a:txBody>
                    <a:bodyPr/>
                    <a:lstStyle/>
                    <a:p>
                      <a:r>
                        <a:rPr lang="en-US" dirty="0" smtClean="0"/>
                        <a:t>What is it?</a:t>
                      </a:r>
                      <a:endParaRPr lang="en-US" dirty="0"/>
                    </a:p>
                  </a:txBody>
                  <a:tcPr/>
                </a:tc>
                <a:tc>
                  <a:txBody>
                    <a:bodyPr/>
                    <a:lstStyle/>
                    <a:p>
                      <a:r>
                        <a:rPr lang="en-US" sz="1800" kern="1200" dirty="0" smtClean="0">
                          <a:effectLst/>
                        </a:rPr>
                        <a:t>Bring together participants</a:t>
                      </a:r>
                      <a:r>
                        <a:rPr lang="en-US" sz="1800" kern="1200" baseline="0" dirty="0" smtClean="0">
                          <a:effectLst/>
                        </a:rPr>
                        <a:t> </a:t>
                      </a:r>
                      <a:r>
                        <a:rPr lang="en-US" sz="1800" kern="1200" dirty="0" smtClean="0">
                          <a:effectLst/>
                        </a:rPr>
                        <a:t>to discuss clinical care, teaching, and research in subspecialty areas</a:t>
                      </a:r>
                      <a:endParaRPr lang="en-US" dirty="0"/>
                    </a:p>
                  </a:txBody>
                  <a:tcPr/>
                </a:tc>
                <a:tc>
                  <a:txBody>
                    <a:bodyPr/>
                    <a:lstStyle/>
                    <a:p>
                      <a:r>
                        <a:rPr lang="en-US" dirty="0" smtClean="0"/>
                        <a:t>Established bylaws;</a:t>
                      </a:r>
                      <a:r>
                        <a:rPr lang="en-US" baseline="0" dirty="0" smtClean="0"/>
                        <a:t> conduct work/carry out mission and goals</a:t>
                      </a:r>
                      <a:r>
                        <a:rPr lang="en-US" dirty="0" smtClean="0"/>
                        <a:t>;</a:t>
                      </a:r>
                      <a:r>
                        <a:rPr lang="en-US" baseline="0" dirty="0" smtClean="0"/>
                        <a:t> President can establish new subcommittees</a:t>
                      </a:r>
                      <a:endParaRPr lang="en-US" dirty="0"/>
                    </a:p>
                  </a:txBody>
                  <a:tcPr/>
                </a:tc>
              </a:tr>
              <a:tr h="370840">
                <a:tc>
                  <a:txBody>
                    <a:bodyPr/>
                    <a:lstStyle/>
                    <a:p>
                      <a:r>
                        <a:rPr lang="en-US" dirty="0" smtClean="0"/>
                        <a:t>What are the benefits of participation?</a:t>
                      </a:r>
                      <a:endParaRPr lang="en-US" dirty="0"/>
                    </a:p>
                  </a:txBody>
                  <a:tcPr/>
                </a:tc>
                <a:tc>
                  <a:txBody>
                    <a:bodyPr/>
                    <a:lstStyle/>
                    <a:p>
                      <a:r>
                        <a:rPr lang="en-US" sz="1800" kern="1200" dirty="0" smtClean="0">
                          <a:effectLst/>
                        </a:rPr>
                        <a:t>networking, mentoring, and collaborative support; meeting submissions</a:t>
                      </a:r>
                      <a:endParaRPr lang="en-US" dirty="0"/>
                    </a:p>
                  </a:txBody>
                  <a:tcPr/>
                </a:tc>
                <a:tc>
                  <a:txBody>
                    <a:bodyPr/>
                    <a:lstStyle/>
                    <a:p>
                      <a:r>
                        <a:rPr lang="en-US" dirty="0" smtClean="0"/>
                        <a:t>Service to ACLP;</a:t>
                      </a:r>
                      <a:r>
                        <a:rPr lang="en-US" baseline="0" dirty="0" smtClean="0"/>
                        <a:t> mentorship, networking; projects; meeting submissions</a:t>
                      </a:r>
                      <a:endParaRPr lang="en-US" dirty="0"/>
                    </a:p>
                  </a:txBody>
                  <a:tcPr/>
                </a:tc>
              </a:tr>
              <a:tr h="370840">
                <a:tc>
                  <a:txBody>
                    <a:bodyPr/>
                    <a:lstStyle/>
                    <a:p>
                      <a:r>
                        <a:rPr lang="en-US" dirty="0" smtClean="0"/>
                        <a:t>When do they meet?</a:t>
                      </a:r>
                      <a:endParaRPr lang="en-US" dirty="0"/>
                    </a:p>
                  </a:txBody>
                  <a:tcPr/>
                </a:tc>
                <a:tc>
                  <a:txBody>
                    <a:bodyPr/>
                    <a:lstStyle/>
                    <a:p>
                      <a:r>
                        <a:rPr lang="en-US" sz="1800" kern="1200" dirty="0" smtClean="0">
                          <a:effectLst/>
                        </a:rPr>
                        <a:t> annual meeting + throughout the year via listserv, teleconferencing, and email.</a:t>
                      </a:r>
                      <a:endParaRPr lang="en-US" dirty="0"/>
                    </a:p>
                  </a:txBody>
                  <a:tcPr/>
                </a:tc>
                <a:tc>
                  <a:txBody>
                    <a:bodyPr/>
                    <a:lstStyle/>
                    <a:p>
                      <a:r>
                        <a:rPr lang="en-US" dirty="0" smtClean="0"/>
                        <a:t>Annual meeting + throughout the year via email, monthly</a:t>
                      </a:r>
                      <a:r>
                        <a:rPr lang="en-US" baseline="0" dirty="0" smtClean="0"/>
                        <a:t> teleconferencing</a:t>
                      </a:r>
                      <a:endParaRPr lang="en-US" dirty="0"/>
                    </a:p>
                  </a:txBody>
                  <a:tcPr/>
                </a:tc>
              </a:tr>
              <a:tr h="370840">
                <a:tc>
                  <a:txBody>
                    <a:bodyPr/>
                    <a:lstStyle/>
                    <a:p>
                      <a:r>
                        <a:rPr lang="en-US" dirty="0" smtClean="0"/>
                        <a:t>How do I</a:t>
                      </a:r>
                      <a:r>
                        <a:rPr lang="en-US" baseline="0" dirty="0" smtClean="0"/>
                        <a:t> join</a:t>
                      </a:r>
                      <a:r>
                        <a:rPr lang="en-US" dirty="0" smtClean="0"/>
                        <a:t>?</a:t>
                      </a:r>
                      <a:endParaRPr lang="en-US" dirty="0"/>
                    </a:p>
                  </a:txBody>
                  <a:tcPr/>
                </a:tc>
                <a:tc>
                  <a:txBody>
                    <a:bodyPr/>
                    <a:lstStyle/>
                    <a:p>
                      <a:r>
                        <a:rPr lang="en-US" dirty="0" smtClean="0"/>
                        <a:t>Attending </a:t>
                      </a:r>
                      <a:r>
                        <a:rPr lang="en-US" baseline="0" dirty="0" smtClean="0"/>
                        <a:t>meeting or email chair; join via ACLP profile or email </a:t>
                      </a:r>
                      <a:r>
                        <a:rPr lang="en-US" sz="1800" u="sng" kern="1200" dirty="0" smtClean="0">
                          <a:effectLst/>
                          <a:hlinkClick r:id="rId3"/>
                        </a:rPr>
                        <a:t>info@CLpsychiatry.org</a:t>
                      </a:r>
                      <a:r>
                        <a:rPr lang="en-US" sz="1800" u="sng" kern="1200" dirty="0" smtClean="0">
                          <a:effectLst/>
                        </a:rPr>
                        <a:t> </a:t>
                      </a:r>
                    </a:p>
                    <a:p>
                      <a:r>
                        <a:rPr lang="en-US" dirty="0" smtClean="0"/>
                        <a:t>https://www.clpsychiatry.org/sigs/how-to-join/</a:t>
                      </a:r>
                      <a:endParaRPr lang="en-US" dirty="0"/>
                    </a:p>
                  </a:txBody>
                  <a:tcPr/>
                </a:tc>
                <a:tc>
                  <a:txBody>
                    <a:bodyPr/>
                    <a:lstStyle/>
                    <a:p>
                      <a:r>
                        <a:rPr lang="en-US" dirty="0" smtClean="0"/>
                        <a:t>Apply</a:t>
                      </a:r>
                      <a:r>
                        <a:rPr lang="en-US" baseline="0" dirty="0" smtClean="0"/>
                        <a:t> during the annual (</a:t>
                      </a:r>
                      <a:r>
                        <a:rPr lang="en-US" baseline="0" dirty="0" err="1" smtClean="0"/>
                        <a:t>deadling</a:t>
                      </a:r>
                      <a:r>
                        <a:rPr lang="en-US" baseline="0" dirty="0" smtClean="0"/>
                        <a:t> 8/6) open call; must be ACLP Member</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15C9CF00-FB8E-AA48-A2EB-23BCA54F67F0}" type="slidenum">
              <a:rPr lang="en-US" smtClean="0"/>
              <a:t>42</a:t>
            </a:fld>
            <a:endParaRPr lang="en-US"/>
          </a:p>
        </p:txBody>
      </p:sp>
    </p:spTree>
    <p:extLst>
      <p:ext uri="{BB962C8B-B14F-4D97-AF65-F5344CB8AC3E}">
        <p14:creationId xmlns:p14="http://schemas.microsoft.com/office/powerpoint/2010/main" val="22282729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749088" y="6364288"/>
            <a:ext cx="442912" cy="365125"/>
          </a:xfrm>
        </p:spPr>
        <p:txBody>
          <a:bodyPr/>
          <a:lstStyle/>
          <a:p>
            <a:fld id="{15C9CF00-FB8E-AA48-A2EB-23BCA54F67F0}" type="slidenum">
              <a:rPr lang="en-US" smtClean="0"/>
              <a:t>43</a:t>
            </a:fld>
            <a:endParaRPr lang="en-US"/>
          </a:p>
        </p:txBody>
      </p:sp>
      <p:sp>
        <p:nvSpPr>
          <p:cNvPr id="5" name="TextBox 4"/>
          <p:cNvSpPr txBox="1"/>
          <p:nvPr/>
        </p:nvSpPr>
        <p:spPr>
          <a:xfrm>
            <a:off x="7137120" y="3252865"/>
            <a:ext cx="3360985" cy="584775"/>
          </a:xfrm>
          <a:prstGeom prst="rect">
            <a:avLst/>
          </a:prstGeom>
          <a:noFill/>
        </p:spPr>
        <p:txBody>
          <a:bodyPr wrap="none" rtlCol="0">
            <a:spAutoFit/>
          </a:bodyPr>
          <a:lstStyle/>
          <a:p>
            <a:r>
              <a:rPr lang="en-US" sz="3200" dirty="0" smtClean="0">
                <a:solidFill>
                  <a:schemeClr val="bg1"/>
                </a:solidFill>
              </a:rPr>
              <a:t>DEI Subcommittee </a:t>
            </a:r>
          </a:p>
        </p:txBody>
      </p:sp>
    </p:spTree>
    <p:extLst>
      <p:ext uri="{BB962C8B-B14F-4D97-AF65-F5344CB8AC3E}">
        <p14:creationId xmlns:p14="http://schemas.microsoft.com/office/powerpoint/2010/main" val="15237860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01A7FA-60E7-48EA-AC7C-58E9FD5A7550}"/>
              </a:ext>
            </a:extLst>
          </p:cNvPr>
          <p:cNvSpPr>
            <a:spLocks noGrp="1"/>
          </p:cNvSpPr>
          <p:nvPr>
            <p:ph type="title"/>
          </p:nvPr>
        </p:nvSpPr>
        <p:spPr/>
        <p:txBody>
          <a:bodyPr>
            <a:normAutofit/>
          </a:bodyPr>
          <a:lstStyle/>
          <a:p>
            <a:r>
              <a:rPr lang="en-US" dirty="0"/>
              <a:t>Diversity Equity and Inclusion at every level of planning of the 2023 Annual Meeting</a:t>
            </a:r>
          </a:p>
        </p:txBody>
      </p:sp>
      <p:sp>
        <p:nvSpPr>
          <p:cNvPr id="3" name="Content Placeholder 2">
            <a:extLst>
              <a:ext uri="{FF2B5EF4-FFF2-40B4-BE49-F238E27FC236}">
                <a16:creationId xmlns:a16="http://schemas.microsoft.com/office/drawing/2014/main" xmlns="" id="{E3409817-9D8D-6AA6-B464-4464398DB7B4}"/>
              </a:ext>
            </a:extLst>
          </p:cNvPr>
          <p:cNvSpPr>
            <a:spLocks noGrp="1"/>
          </p:cNvSpPr>
          <p:nvPr>
            <p:ph idx="1"/>
          </p:nvPr>
        </p:nvSpPr>
        <p:spPr/>
        <p:txBody>
          <a:bodyPr>
            <a:normAutofit fontScale="85000" lnSpcReduction="20000"/>
          </a:bodyPr>
          <a:lstStyle/>
          <a:p>
            <a:pPr marL="0" indent="0">
              <a:buNone/>
            </a:pPr>
            <a:r>
              <a:rPr lang="en-US" dirty="0"/>
              <a:t>Meeting Content: every submission was required to consider DEI in the content of the presentation as well as the composition of the speaker panel</a:t>
            </a:r>
          </a:p>
          <a:p>
            <a:pPr marL="0" indent="0">
              <a:buNone/>
            </a:pPr>
            <a:endParaRPr lang="en-US" dirty="0"/>
          </a:p>
          <a:p>
            <a:pPr marL="0" indent="0">
              <a:buNone/>
            </a:pPr>
            <a:r>
              <a:rPr lang="en-US" dirty="0"/>
              <a:t>Local arrangements – minoritized and LGBTQ+ friendly establishments </a:t>
            </a:r>
            <a:r>
              <a:rPr lang="en-US"/>
              <a:t>to support</a:t>
            </a:r>
            <a:endParaRPr lang="en-US" dirty="0"/>
          </a:p>
          <a:p>
            <a:pPr marL="0" indent="0">
              <a:buNone/>
            </a:pPr>
            <a:endParaRPr lang="en-US" dirty="0"/>
          </a:p>
          <a:p>
            <a:pPr marL="0" indent="0">
              <a:buNone/>
            </a:pPr>
            <a:r>
              <a:rPr lang="en-US" dirty="0"/>
              <a:t>DEI track</a:t>
            </a:r>
          </a:p>
          <a:p>
            <a:pPr marL="0" indent="0">
              <a:buNone/>
            </a:pPr>
            <a:endParaRPr lang="en-US" dirty="0"/>
          </a:p>
          <a:p>
            <a:pPr marL="0" indent="0">
              <a:buNone/>
            </a:pPr>
            <a:r>
              <a:rPr lang="en-US" dirty="0"/>
              <a:t>Please attend the Business meeting!  Issues of meeting location and impact on marginalized members will be discussed</a:t>
            </a:r>
          </a:p>
          <a:p>
            <a:pPr marL="0" indent="0">
              <a:buNone/>
            </a:pPr>
            <a:endParaRPr lang="en-US" dirty="0"/>
          </a:p>
          <a:p>
            <a:pPr marL="0" indent="0">
              <a:buNone/>
            </a:pPr>
            <a:r>
              <a:rPr lang="en-US" dirty="0"/>
              <a:t>Partnership with Health Justice: preliminary findings and Organizational Equity Assessment</a:t>
            </a:r>
          </a:p>
          <a:p>
            <a:pPr marL="0" indent="0">
              <a:buNone/>
            </a:pPr>
            <a:endParaRPr lang="en-US" dirty="0"/>
          </a:p>
          <a:p>
            <a:pPr lvl="1">
              <a:buFontTx/>
              <a:buChar char="-"/>
            </a:pPr>
            <a:endParaRPr lang="en-US" dirty="0"/>
          </a:p>
          <a:p>
            <a:pPr marL="0" indent="0">
              <a:buNone/>
            </a:pPr>
            <a:endParaRPr lang="en-US" dirty="0"/>
          </a:p>
        </p:txBody>
      </p:sp>
    </p:spTree>
    <p:extLst>
      <p:ext uri="{BB962C8B-B14F-4D97-AF65-F5344CB8AC3E}">
        <p14:creationId xmlns:p14="http://schemas.microsoft.com/office/powerpoint/2010/main" val="37321586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9B7A516-DD60-2D53-1FE2-9BBA4D0FA97F}"/>
              </a:ext>
            </a:extLst>
          </p:cNvPr>
          <p:cNvSpPr>
            <a:spLocks noGrp="1"/>
          </p:cNvSpPr>
          <p:nvPr>
            <p:ph idx="1"/>
          </p:nvPr>
        </p:nvSpPr>
        <p:spPr/>
        <p:txBody>
          <a:bodyPr>
            <a:normAutofit/>
          </a:bodyPr>
          <a:lstStyle/>
          <a:p>
            <a:pPr marL="0" indent="0">
              <a:buNone/>
            </a:pPr>
            <a:r>
              <a:rPr lang="en-US" sz="2800" b="0" i="0" dirty="0">
                <a:solidFill>
                  <a:srgbClr val="000000"/>
                </a:solidFill>
                <a:effectLst/>
                <a:latin typeface="Roboto" panose="02000000000000000000" pitchFamily="2" charset="0"/>
              </a:rPr>
              <a:t>Goal: explore members’ perceptions and experiences within ACLP related to several domains including decision-making and influence, organizational culture, and organizational and leadership commitment to equity.</a:t>
            </a:r>
            <a:endParaRPr lang="en-US" dirty="0"/>
          </a:p>
          <a:p>
            <a:r>
              <a:rPr lang="en-US" dirty="0"/>
              <a:t>Gathering data about important aspects of the the identity of our membership</a:t>
            </a:r>
          </a:p>
          <a:p>
            <a:r>
              <a:rPr lang="en-US" dirty="0"/>
              <a:t>Demographic data will be gathered and reported only in aggregate</a:t>
            </a:r>
          </a:p>
          <a:p>
            <a:r>
              <a:rPr lang="en-US" dirty="0"/>
              <a:t>Completely anonymous</a:t>
            </a:r>
          </a:p>
          <a:p>
            <a:r>
              <a:rPr lang="en-US" dirty="0"/>
              <a:t>Preliminary presentation from Health Justice and the Annual Meeting</a:t>
            </a:r>
          </a:p>
        </p:txBody>
      </p:sp>
      <p:sp>
        <p:nvSpPr>
          <p:cNvPr id="5" name="Title 4">
            <a:extLst>
              <a:ext uri="{FF2B5EF4-FFF2-40B4-BE49-F238E27FC236}">
                <a16:creationId xmlns:a16="http://schemas.microsoft.com/office/drawing/2014/main" xmlns="" id="{99B6AC07-CDB4-B16C-EFB2-D20DE4434CBA}"/>
              </a:ext>
            </a:extLst>
          </p:cNvPr>
          <p:cNvSpPr>
            <a:spLocks noGrp="1"/>
          </p:cNvSpPr>
          <p:nvPr>
            <p:ph type="title"/>
          </p:nvPr>
        </p:nvSpPr>
        <p:spPr/>
        <p:txBody>
          <a:bodyPr>
            <a:normAutofit fontScale="90000"/>
          </a:bodyPr>
          <a:lstStyle/>
          <a:p>
            <a:r>
              <a:rPr lang="en-US" sz="4400" b="0" i="0" dirty="0">
                <a:solidFill>
                  <a:srgbClr val="000000"/>
                </a:solidFill>
                <a:effectLst/>
                <a:latin typeface="Roboto" panose="02000000000000000000" pitchFamily="2" charset="0"/>
              </a:rPr>
              <a:t>Health Justice will launch an organizational equity assessment survey in August</a:t>
            </a:r>
            <a:endParaRPr lang="en-US" dirty="0"/>
          </a:p>
        </p:txBody>
      </p:sp>
    </p:spTree>
    <p:extLst>
      <p:ext uri="{BB962C8B-B14F-4D97-AF65-F5344CB8AC3E}">
        <p14:creationId xmlns:p14="http://schemas.microsoft.com/office/powerpoint/2010/main" val="24410280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174D9A9-14DC-77BD-F34D-449149D546B1}"/>
              </a:ext>
            </a:extLst>
          </p:cNvPr>
          <p:cNvPicPr>
            <a:picLocks noChangeAspect="1"/>
          </p:cNvPicPr>
          <p:nvPr/>
        </p:nvPicPr>
        <p:blipFill>
          <a:blip r:embed="rId3"/>
          <a:stretch>
            <a:fillRect/>
          </a:stretch>
        </p:blipFill>
        <p:spPr>
          <a:xfrm>
            <a:off x="761999" y="1390106"/>
            <a:ext cx="3712028" cy="3712028"/>
          </a:xfrm>
          <a:prstGeom prst="rect">
            <a:avLst/>
          </a:prstGeom>
          <a:effectLst>
            <a:outerShdw blurRad="50800" dist="50800" dir="7800000" algn="ctr" rotWithShape="0">
              <a:srgbClr val="000000">
                <a:alpha val="40000"/>
              </a:srgbClr>
            </a:outerShdw>
          </a:effectLst>
        </p:spPr>
      </p:pic>
      <p:sp>
        <p:nvSpPr>
          <p:cNvPr id="3" name="Content Placeholder 2">
            <a:extLst>
              <a:ext uri="{FF2B5EF4-FFF2-40B4-BE49-F238E27FC236}">
                <a16:creationId xmlns:a16="http://schemas.microsoft.com/office/drawing/2014/main" xmlns="" id="{5941086F-DC16-AFE3-4892-C6CCCB198273}"/>
              </a:ext>
            </a:extLst>
          </p:cNvPr>
          <p:cNvSpPr txBox="1">
            <a:spLocks/>
          </p:cNvSpPr>
          <p:nvPr/>
        </p:nvSpPr>
        <p:spPr>
          <a:xfrm>
            <a:off x="4474027" y="2013857"/>
            <a:ext cx="6629400" cy="2830285"/>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dirty="0">
                <a:solidFill>
                  <a:prstClr val="black"/>
                </a:solidFill>
              </a:rPr>
              <a:t>ACLP Organizational Equity</a:t>
            </a:r>
          </a:p>
          <a:p>
            <a:pPr marL="0" indent="0" algn="ctr">
              <a:buFont typeface="Arial" panose="020B0604020202020204" pitchFamily="34" charset="0"/>
              <a:buNone/>
            </a:pPr>
            <a:r>
              <a:rPr lang="en-US" sz="4400" dirty="0">
                <a:solidFill>
                  <a:prstClr val="black"/>
                </a:solidFill>
              </a:rPr>
              <a:t>Assessment Survey launches</a:t>
            </a:r>
          </a:p>
          <a:p>
            <a:pPr marL="0" indent="0" algn="ctr">
              <a:buFont typeface="Arial" panose="020B0604020202020204" pitchFamily="34" charset="0"/>
              <a:buNone/>
            </a:pPr>
            <a:r>
              <a:rPr lang="en-US" sz="4400" dirty="0">
                <a:solidFill>
                  <a:prstClr val="black"/>
                </a:solidFill>
              </a:rPr>
              <a:t> </a:t>
            </a:r>
            <a:r>
              <a:rPr lang="en-US" sz="4400" b="1" dirty="0">
                <a:solidFill>
                  <a:prstClr val="black"/>
                </a:solidFill>
              </a:rPr>
              <a:t>August!</a:t>
            </a:r>
          </a:p>
          <a:p>
            <a:pPr marL="0" indent="0" algn="ctr">
              <a:buFont typeface="Arial" panose="020B0604020202020204" pitchFamily="34" charset="0"/>
              <a:buNone/>
            </a:pPr>
            <a:endParaRPr lang="en-US" sz="4400" dirty="0">
              <a:solidFill>
                <a:prstClr val="black"/>
              </a:solidFill>
            </a:endParaRPr>
          </a:p>
          <a:p>
            <a:pPr marL="0" indent="0" algn="ctr">
              <a:buFont typeface="Arial" panose="020B0604020202020204" pitchFamily="34" charset="0"/>
              <a:buNone/>
            </a:pPr>
            <a:r>
              <a:rPr lang="en-US" sz="4400" b="1" dirty="0">
                <a:solidFill>
                  <a:prstClr val="black"/>
                </a:solidFill>
              </a:rPr>
              <a:t>Look out for an ACLP Email about the Survey!</a:t>
            </a:r>
          </a:p>
        </p:txBody>
      </p:sp>
    </p:spTree>
    <p:extLst>
      <p:ext uri="{BB962C8B-B14F-4D97-AF65-F5344CB8AC3E}">
        <p14:creationId xmlns:p14="http://schemas.microsoft.com/office/powerpoint/2010/main" val="51723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749088" y="6364288"/>
            <a:ext cx="442912" cy="365125"/>
          </a:xfrm>
        </p:spPr>
        <p:txBody>
          <a:bodyPr/>
          <a:lstStyle/>
          <a:p>
            <a:fld id="{15C9CF00-FB8E-AA48-A2EB-23BCA54F67F0}" type="slidenum">
              <a:rPr lang="en-US" smtClean="0"/>
              <a:t>5</a:t>
            </a:fld>
            <a:endParaRPr lang="en-US"/>
          </a:p>
        </p:txBody>
      </p:sp>
      <p:sp>
        <p:nvSpPr>
          <p:cNvPr id="5" name="TextBox 4"/>
          <p:cNvSpPr txBox="1"/>
          <p:nvPr/>
        </p:nvSpPr>
        <p:spPr>
          <a:xfrm>
            <a:off x="7776282" y="3357796"/>
            <a:ext cx="3011594" cy="1077218"/>
          </a:xfrm>
          <a:prstGeom prst="rect">
            <a:avLst/>
          </a:prstGeom>
          <a:noFill/>
        </p:spPr>
        <p:txBody>
          <a:bodyPr wrap="none" rtlCol="0">
            <a:spAutoFit/>
          </a:bodyPr>
          <a:lstStyle/>
          <a:p>
            <a:r>
              <a:rPr lang="en-US" sz="3200" dirty="0" smtClean="0">
                <a:solidFill>
                  <a:schemeClr val="bg1"/>
                </a:solidFill>
              </a:rPr>
              <a:t>Medical Student </a:t>
            </a:r>
          </a:p>
          <a:p>
            <a:r>
              <a:rPr lang="en-US" sz="3200" dirty="0" smtClean="0">
                <a:solidFill>
                  <a:schemeClr val="bg1"/>
                </a:solidFill>
              </a:rPr>
              <a:t>Subcommittee </a:t>
            </a:r>
          </a:p>
        </p:txBody>
      </p:sp>
    </p:spTree>
    <p:extLst>
      <p:ext uri="{BB962C8B-B14F-4D97-AF65-F5344CB8AC3E}">
        <p14:creationId xmlns:p14="http://schemas.microsoft.com/office/powerpoint/2010/main" val="3964129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400" dirty="0"/>
              <a:t>Medical Student Education Subcommittee</a:t>
            </a:r>
          </a:p>
        </p:txBody>
      </p:sp>
      <p:sp>
        <p:nvSpPr>
          <p:cNvPr id="6" name="Content Placeholder 5"/>
          <p:cNvSpPr>
            <a:spLocks noGrp="1"/>
          </p:cNvSpPr>
          <p:nvPr>
            <p:ph idx="1"/>
          </p:nvPr>
        </p:nvSpPr>
        <p:spPr>
          <a:xfrm>
            <a:off x="3927951" y="4132385"/>
            <a:ext cx="7751431" cy="2360489"/>
          </a:xfrm>
        </p:spPr>
        <p:txBody>
          <a:bodyPr>
            <a:normAutofit lnSpcReduction="10000"/>
          </a:bodyPr>
          <a:lstStyle/>
          <a:p>
            <a:r>
              <a:rPr lang="en-US" dirty="0"/>
              <a:t>Where to find meeting information?</a:t>
            </a:r>
          </a:p>
          <a:p>
            <a:r>
              <a:rPr lang="en-US" dirty="0"/>
              <a:t>Should I attend if I’m a trainee, not presenting, or don’t know anyone going?</a:t>
            </a:r>
          </a:p>
          <a:p>
            <a:r>
              <a:rPr lang="en-US" dirty="0"/>
              <a:t>How to register/trainee rates?</a:t>
            </a:r>
          </a:p>
          <a:p>
            <a:r>
              <a:rPr lang="en-US" dirty="0"/>
              <a:t>What to wear, and is there food available?</a:t>
            </a:r>
          </a:p>
          <a:p>
            <a:endParaRPr lang="en-US" dirty="0"/>
          </a:p>
        </p:txBody>
      </p:sp>
      <p:sp>
        <p:nvSpPr>
          <p:cNvPr id="4" name="Slide Number Placeholder 3"/>
          <p:cNvSpPr>
            <a:spLocks noGrp="1"/>
          </p:cNvSpPr>
          <p:nvPr>
            <p:ph type="sldNum" sz="quarter" idx="4294967295"/>
          </p:nvPr>
        </p:nvSpPr>
        <p:spPr>
          <a:xfrm>
            <a:off x="11749088" y="6364288"/>
            <a:ext cx="442912" cy="365125"/>
          </a:xfrm>
        </p:spPr>
        <p:txBody>
          <a:bodyPr/>
          <a:lstStyle/>
          <a:p>
            <a:fld id="{15C9CF00-FB8E-AA48-A2EB-23BCA54F67F0}" type="slidenum">
              <a:rPr lang="en-US" smtClean="0">
                <a:solidFill>
                  <a:prstClr val="black">
                    <a:tint val="75000"/>
                  </a:prstClr>
                </a:solidFill>
              </a:rPr>
              <a:pPr/>
              <a:t>6</a:t>
            </a:fld>
            <a:endParaRPr lang="en-US">
              <a:solidFill>
                <a:prstClr val="black">
                  <a:tint val="75000"/>
                </a:prstClr>
              </a:solidFill>
            </a:endParaRPr>
          </a:p>
        </p:txBody>
      </p:sp>
      <p:sp>
        <p:nvSpPr>
          <p:cNvPr id="2" name="Content Placeholder 5">
            <a:extLst>
              <a:ext uri="{FF2B5EF4-FFF2-40B4-BE49-F238E27FC236}">
                <a16:creationId xmlns:a16="http://schemas.microsoft.com/office/drawing/2014/main" xmlns="" id="{0E667309-8794-AD39-C667-D72FF9818A85}"/>
              </a:ext>
            </a:extLst>
          </p:cNvPr>
          <p:cNvSpPr txBox="1">
            <a:spLocks/>
          </p:cNvSpPr>
          <p:nvPr/>
        </p:nvSpPr>
        <p:spPr>
          <a:xfrm>
            <a:off x="3997657" y="1756386"/>
            <a:ext cx="7751431" cy="27825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2B256"/>
              </a:buClr>
              <a:buFont typeface="Arial" panose="020B0604020202020204" pitchFamily="34" charset="0"/>
              <a:buChar char="•"/>
              <a:defRPr sz="2800" b="0" i="0" kern="1200">
                <a:solidFill>
                  <a:schemeClr val="bg1"/>
                </a:solidFill>
                <a:latin typeface="+mn-lt"/>
                <a:ea typeface="Aktiv Grotesk Light" panose="020B0404020202020204" pitchFamily="34" charset="0"/>
                <a:cs typeface="Aktiv Grotesk Light" panose="020B0404020202020204" pitchFamily="34" charset="0"/>
              </a:defRPr>
            </a:lvl1pPr>
            <a:lvl2pPr marL="685800" indent="-228600" algn="l" defTabSz="914400" rtl="0" eaLnBrk="1" latinLnBrk="0" hangingPunct="1">
              <a:lnSpc>
                <a:spcPct val="90000"/>
              </a:lnSpc>
              <a:spcBef>
                <a:spcPts val="500"/>
              </a:spcBef>
              <a:buClr>
                <a:srgbClr val="02B256"/>
              </a:buClr>
              <a:buFont typeface="Arial" panose="020B0604020202020204" pitchFamily="34" charset="0"/>
              <a:buChar char="•"/>
              <a:defRPr sz="2400" b="0" i="0" kern="1200">
                <a:solidFill>
                  <a:schemeClr val="bg1"/>
                </a:solidFill>
                <a:latin typeface="+mn-lt"/>
                <a:ea typeface="Aktiv Grotesk Light" panose="020B0404020202020204" pitchFamily="34" charset="0"/>
                <a:cs typeface="Aktiv Grotesk Light" panose="020B0404020202020204" pitchFamily="34" charset="0"/>
              </a:defRPr>
            </a:lvl2pPr>
            <a:lvl3pPr marL="1143000" indent="-228600" algn="l" defTabSz="914400" rtl="0" eaLnBrk="1" latinLnBrk="0" hangingPunct="1">
              <a:lnSpc>
                <a:spcPct val="90000"/>
              </a:lnSpc>
              <a:spcBef>
                <a:spcPts val="500"/>
              </a:spcBef>
              <a:buClr>
                <a:srgbClr val="02B256"/>
              </a:buClr>
              <a:buFont typeface="Arial" panose="020B0604020202020204" pitchFamily="34" charset="0"/>
              <a:buChar char="•"/>
              <a:defRPr sz="2000" b="0" i="0" kern="1200">
                <a:solidFill>
                  <a:schemeClr val="bg1"/>
                </a:solidFill>
                <a:latin typeface="+mn-lt"/>
                <a:ea typeface="Aktiv Grotesk Light" panose="020B0404020202020204" pitchFamily="34" charset="0"/>
                <a:cs typeface="Aktiv Grotesk Light" panose="020B0404020202020204" pitchFamily="34" charset="0"/>
              </a:defRPr>
            </a:lvl3pPr>
            <a:lvl4pPr marL="1600200" indent="-228600" algn="l" defTabSz="914400" rtl="0" eaLnBrk="1" latinLnBrk="0" hangingPunct="1">
              <a:lnSpc>
                <a:spcPct val="90000"/>
              </a:lnSpc>
              <a:spcBef>
                <a:spcPts val="500"/>
              </a:spcBef>
              <a:buClr>
                <a:srgbClr val="02B256"/>
              </a:buClr>
              <a:buFont typeface="Arial" panose="020B0604020202020204" pitchFamily="34" charset="0"/>
              <a:buChar char="•"/>
              <a:defRPr sz="1800" b="0" i="0" kern="1200">
                <a:solidFill>
                  <a:schemeClr val="bg1"/>
                </a:solidFill>
                <a:latin typeface="+mn-lt"/>
                <a:ea typeface="Aktiv Grotesk Light" panose="020B0404020202020204" pitchFamily="34" charset="0"/>
                <a:cs typeface="Aktiv Grotesk Light" panose="020B0404020202020204" pitchFamily="34" charset="0"/>
              </a:defRPr>
            </a:lvl4pPr>
            <a:lvl5pPr marL="2057400" indent="-228600" algn="l" defTabSz="914400" rtl="0" eaLnBrk="1" latinLnBrk="0" hangingPunct="1">
              <a:lnSpc>
                <a:spcPct val="90000"/>
              </a:lnSpc>
              <a:spcBef>
                <a:spcPts val="500"/>
              </a:spcBef>
              <a:buClr>
                <a:srgbClr val="02B256"/>
              </a:buClr>
              <a:buFont typeface="Arial" panose="020B0604020202020204" pitchFamily="34" charset="0"/>
              <a:buChar char="•"/>
              <a:defRPr sz="1800" b="0" i="0" kern="1200">
                <a:solidFill>
                  <a:schemeClr val="bg1"/>
                </a:solidFill>
                <a:latin typeface="+mn-lt"/>
                <a:ea typeface="Aktiv Grotesk Light" panose="020B0404020202020204" pitchFamily="34" charset="0"/>
                <a:cs typeface="Aktiv Grotesk Light" panose="020B04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dirty="0">
                <a:solidFill>
                  <a:prstClr val="white"/>
                </a:solidFill>
              </a:rPr>
              <a:t>Samantha </a:t>
            </a:r>
            <a:r>
              <a:rPr lang="en-US" sz="2400" dirty="0" err="1">
                <a:solidFill>
                  <a:prstClr val="white"/>
                </a:solidFill>
              </a:rPr>
              <a:t>Zwiebel</a:t>
            </a:r>
            <a:endParaRPr lang="en-US" sz="2400" dirty="0">
              <a:solidFill>
                <a:prstClr val="white"/>
              </a:solidFill>
            </a:endParaRPr>
          </a:p>
          <a:p>
            <a:pPr marL="0" indent="0">
              <a:lnSpc>
                <a:spcPct val="100000"/>
              </a:lnSpc>
              <a:buFont typeface="Arial" panose="020B0604020202020204" pitchFamily="34" charset="0"/>
              <a:buNone/>
            </a:pPr>
            <a:r>
              <a:rPr lang="en-US" sz="2400" dirty="0">
                <a:solidFill>
                  <a:prstClr val="white"/>
                </a:solidFill>
                <a:hlinkClick r:id="rId2"/>
              </a:rPr>
              <a:t>Samantha.zwiebel@pennmedicine.upenn.edu</a:t>
            </a:r>
            <a:endParaRPr lang="en-US" sz="2400" dirty="0">
              <a:solidFill>
                <a:prstClr val="white"/>
              </a:solidFill>
            </a:endParaRPr>
          </a:p>
          <a:p>
            <a:pPr marL="0" indent="0">
              <a:lnSpc>
                <a:spcPct val="100000"/>
              </a:lnSpc>
              <a:buFont typeface="Arial" panose="020B0604020202020204" pitchFamily="34" charset="0"/>
              <a:buNone/>
            </a:pPr>
            <a:r>
              <a:rPr lang="en-US" sz="2400" dirty="0">
                <a:solidFill>
                  <a:prstClr val="white"/>
                </a:solidFill>
              </a:rPr>
              <a:t>Jeffrey Zabinski</a:t>
            </a:r>
          </a:p>
          <a:p>
            <a:pPr marL="0" indent="0">
              <a:lnSpc>
                <a:spcPct val="100000"/>
              </a:lnSpc>
              <a:buFont typeface="Arial" panose="020B0604020202020204" pitchFamily="34" charset="0"/>
              <a:buNone/>
            </a:pPr>
            <a:r>
              <a:rPr lang="en-US" sz="2400" dirty="0">
                <a:solidFill>
                  <a:prstClr val="white"/>
                </a:solidFill>
                <a:hlinkClick r:id="rId3"/>
              </a:rPr>
              <a:t>jz3291@cumc.columbia.edu</a:t>
            </a:r>
            <a:endParaRPr lang="en-US" sz="2400" dirty="0">
              <a:solidFill>
                <a:prstClr val="white"/>
              </a:solidFill>
            </a:endParaRPr>
          </a:p>
          <a:p>
            <a:pPr marL="0" indent="0">
              <a:buFont typeface="Arial" panose="020B0604020202020204" pitchFamily="34" charset="0"/>
              <a:buNone/>
            </a:pPr>
            <a:endParaRPr lang="en-US" dirty="0">
              <a:solidFill>
                <a:prstClr val="white"/>
              </a:solidFill>
            </a:endParaRPr>
          </a:p>
        </p:txBody>
      </p:sp>
    </p:spTree>
    <p:extLst>
      <p:ext uri="{BB962C8B-B14F-4D97-AF65-F5344CB8AC3E}">
        <p14:creationId xmlns:p14="http://schemas.microsoft.com/office/powerpoint/2010/main" val="1322322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66A043-CF4C-1E12-5B88-928FBA27AE1F}"/>
              </a:ext>
            </a:extLst>
          </p:cNvPr>
          <p:cNvSpPr>
            <a:spLocks noGrp="1"/>
          </p:cNvSpPr>
          <p:nvPr>
            <p:ph type="title"/>
          </p:nvPr>
        </p:nvSpPr>
        <p:spPr>
          <a:xfrm>
            <a:off x="600807" y="1958927"/>
            <a:ext cx="10990385" cy="755483"/>
          </a:xfrm>
        </p:spPr>
        <p:txBody>
          <a:bodyPr>
            <a:noAutofit/>
          </a:bodyPr>
          <a:lstStyle/>
          <a:p>
            <a:pPr algn="ctr"/>
            <a:r>
              <a:rPr lang="en-US" sz="4800" dirty="0"/>
              <a:t>Where can I find meeting information?</a:t>
            </a:r>
          </a:p>
        </p:txBody>
      </p:sp>
      <p:sp>
        <p:nvSpPr>
          <p:cNvPr id="4" name="Slide Number Placeholder 3">
            <a:extLst>
              <a:ext uri="{FF2B5EF4-FFF2-40B4-BE49-F238E27FC236}">
                <a16:creationId xmlns:a16="http://schemas.microsoft.com/office/drawing/2014/main" xmlns="" id="{370E3F7C-A1F1-1AF1-8320-439DE2001C78}"/>
              </a:ext>
            </a:extLst>
          </p:cNvPr>
          <p:cNvSpPr>
            <a:spLocks noGrp="1"/>
          </p:cNvSpPr>
          <p:nvPr>
            <p:ph type="sldNum" sz="quarter" idx="12"/>
          </p:nvPr>
        </p:nvSpPr>
        <p:spPr/>
        <p:txBody>
          <a:bodyPr/>
          <a:lstStyle/>
          <a:p>
            <a:fld id="{15C9CF00-FB8E-AA48-A2EB-23BCA54F67F0}" type="slidenum">
              <a:rPr lang="en-US" smtClean="0">
                <a:solidFill>
                  <a:prstClr val="black">
                    <a:tint val="75000"/>
                  </a:prstClr>
                </a:solidFill>
              </a:rPr>
              <a:pPr/>
              <a:t>7</a:t>
            </a:fld>
            <a:endParaRPr lang="en-US">
              <a:solidFill>
                <a:prstClr val="black">
                  <a:tint val="75000"/>
                </a:prstClr>
              </a:solidFill>
            </a:endParaRPr>
          </a:p>
        </p:txBody>
      </p:sp>
      <p:sp>
        <p:nvSpPr>
          <p:cNvPr id="8" name="TextBox 7">
            <a:extLst>
              <a:ext uri="{FF2B5EF4-FFF2-40B4-BE49-F238E27FC236}">
                <a16:creationId xmlns:a16="http://schemas.microsoft.com/office/drawing/2014/main" xmlns="" id="{CF0F9C77-A498-C3DD-4A18-F595E436EEDC}"/>
              </a:ext>
            </a:extLst>
          </p:cNvPr>
          <p:cNvSpPr txBox="1"/>
          <p:nvPr/>
        </p:nvSpPr>
        <p:spPr>
          <a:xfrm>
            <a:off x="600807" y="2995936"/>
            <a:ext cx="10990385" cy="3785652"/>
          </a:xfrm>
          <a:prstGeom prst="rect">
            <a:avLst/>
          </a:prstGeom>
          <a:noFill/>
        </p:spPr>
        <p:txBody>
          <a:bodyPr wrap="square">
            <a:spAutoFit/>
          </a:bodyPr>
          <a:lstStyle/>
          <a:p>
            <a:pPr algn="ctr"/>
            <a:r>
              <a:rPr lang="en-US" sz="6000" dirty="0">
                <a:solidFill>
                  <a:prstClr val="black"/>
                </a:solidFill>
                <a:latin typeface="Segoe UI" panose="020B0502040204020203" pitchFamily="34" charset="0"/>
                <a:hlinkClick r:id="rId2" tooltip="Original URL: http://www.clpsychiatry.org/. Click or tap if you trust this link."/>
              </a:rPr>
              <a:t>www.clpsychiatry.org</a:t>
            </a:r>
            <a:endParaRPr lang="en-US" sz="6000" dirty="0">
              <a:solidFill>
                <a:prstClr val="black"/>
              </a:solidFill>
              <a:latin typeface="Segoe UI" panose="020B0502040204020203" pitchFamily="34" charset="0"/>
            </a:endParaRPr>
          </a:p>
          <a:p>
            <a:pPr algn="ctr"/>
            <a:endParaRPr lang="en-US" sz="6000" dirty="0">
              <a:solidFill>
                <a:prstClr val="black"/>
              </a:solidFill>
              <a:latin typeface="Segoe UI" panose="020B0502040204020203" pitchFamily="34" charset="0"/>
            </a:endParaRPr>
          </a:p>
          <a:p>
            <a:pPr algn="ctr"/>
            <a:r>
              <a:rPr lang="en-US" sz="6000" dirty="0">
                <a:solidFill>
                  <a:prstClr val="black"/>
                </a:solidFill>
                <a:hlinkClick r:id="rId3"/>
              </a:rPr>
              <a:t>https://clp2023.eventscribe.net/</a:t>
            </a:r>
            <a:endParaRPr lang="en-US" sz="6000" dirty="0">
              <a:solidFill>
                <a:prstClr val="black"/>
              </a:solidFill>
            </a:endParaRPr>
          </a:p>
          <a:p>
            <a:pPr algn="ctr"/>
            <a:endParaRPr lang="en-US" sz="6000" dirty="0">
              <a:solidFill>
                <a:prstClr val="black"/>
              </a:solidFill>
            </a:endParaRPr>
          </a:p>
        </p:txBody>
      </p:sp>
    </p:spTree>
    <p:extLst>
      <p:ext uri="{BB962C8B-B14F-4D97-AF65-F5344CB8AC3E}">
        <p14:creationId xmlns:p14="http://schemas.microsoft.com/office/powerpoint/2010/main" val="2136502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38A50C6-EA93-E3C1-41BA-319B9F90CF0B}"/>
              </a:ext>
            </a:extLst>
          </p:cNvPr>
          <p:cNvSpPr>
            <a:spLocks noGrp="1"/>
          </p:cNvSpPr>
          <p:nvPr>
            <p:ph type="sldNum" sz="quarter" idx="12"/>
          </p:nvPr>
        </p:nvSpPr>
        <p:spPr/>
        <p:txBody>
          <a:bodyPr/>
          <a:lstStyle/>
          <a:p>
            <a:fld id="{15C9CF00-FB8E-AA48-A2EB-23BCA54F67F0}" type="slidenum">
              <a:rPr lang="en-US" smtClean="0">
                <a:solidFill>
                  <a:prstClr val="black">
                    <a:tint val="75000"/>
                  </a:prstClr>
                </a:solidFill>
              </a:rPr>
              <a:pPr/>
              <a:t>8</a:t>
            </a:fld>
            <a:endParaRPr lang="en-US">
              <a:solidFill>
                <a:prstClr val="black">
                  <a:tint val="75000"/>
                </a:prstClr>
              </a:solidFill>
            </a:endParaRPr>
          </a:p>
        </p:txBody>
      </p:sp>
      <p:pic>
        <p:nvPicPr>
          <p:cNvPr id="5" name="Picture 4">
            <a:extLst>
              <a:ext uri="{FF2B5EF4-FFF2-40B4-BE49-F238E27FC236}">
                <a16:creationId xmlns:a16="http://schemas.microsoft.com/office/drawing/2014/main" xmlns="" id="{F7FC8FF8-D3FB-5664-0742-78F660F36171}"/>
              </a:ext>
            </a:extLst>
          </p:cNvPr>
          <p:cNvPicPr>
            <a:picLocks noChangeAspect="1"/>
          </p:cNvPicPr>
          <p:nvPr/>
        </p:nvPicPr>
        <p:blipFill>
          <a:blip r:embed="rId2"/>
          <a:stretch>
            <a:fillRect/>
          </a:stretch>
        </p:blipFill>
        <p:spPr>
          <a:xfrm>
            <a:off x="1678451" y="1232365"/>
            <a:ext cx="8835096" cy="5131344"/>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xmlns="" id="{B8FC17F4-7982-FCC0-192E-0D9B4D75649E}"/>
              </a:ext>
            </a:extLst>
          </p:cNvPr>
          <p:cNvPicPr>
            <a:picLocks noChangeAspect="1"/>
          </p:cNvPicPr>
          <p:nvPr/>
        </p:nvPicPr>
        <p:blipFill rotWithShape="1">
          <a:blip r:embed="rId3"/>
          <a:srcRect l="1305" t="32124" r="8847"/>
          <a:stretch/>
        </p:blipFill>
        <p:spPr>
          <a:xfrm>
            <a:off x="228880" y="2026650"/>
            <a:ext cx="11362312" cy="35989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146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444F3317-5AEA-B373-0BB5-636B686D48D3}"/>
              </a:ext>
            </a:extLst>
          </p:cNvPr>
          <p:cNvSpPr>
            <a:spLocks noGrp="1"/>
          </p:cNvSpPr>
          <p:nvPr>
            <p:ph type="sldNum" sz="quarter" idx="12"/>
          </p:nvPr>
        </p:nvSpPr>
        <p:spPr/>
        <p:txBody>
          <a:bodyPr/>
          <a:lstStyle/>
          <a:p>
            <a:fld id="{15C9CF00-FB8E-AA48-A2EB-23BCA54F67F0}" type="slidenum">
              <a:rPr lang="en-US" smtClean="0">
                <a:solidFill>
                  <a:prstClr val="black">
                    <a:tint val="75000"/>
                  </a:prstClr>
                </a:solidFill>
              </a:rPr>
              <a:pPr/>
              <a:t>9</a:t>
            </a:fld>
            <a:endParaRPr lang="en-US">
              <a:solidFill>
                <a:prstClr val="black">
                  <a:tint val="75000"/>
                </a:prstClr>
              </a:solidFill>
            </a:endParaRPr>
          </a:p>
        </p:txBody>
      </p:sp>
      <p:pic>
        <p:nvPicPr>
          <p:cNvPr id="5" name="Picture 4">
            <a:extLst>
              <a:ext uri="{FF2B5EF4-FFF2-40B4-BE49-F238E27FC236}">
                <a16:creationId xmlns:a16="http://schemas.microsoft.com/office/drawing/2014/main" xmlns="" id="{7ADF246A-D469-E569-94FF-B62498F7DC4D}"/>
              </a:ext>
            </a:extLst>
          </p:cNvPr>
          <p:cNvPicPr>
            <a:picLocks noChangeAspect="1"/>
          </p:cNvPicPr>
          <p:nvPr/>
        </p:nvPicPr>
        <p:blipFill rotWithShape="1">
          <a:blip r:embed="rId3"/>
          <a:srcRect l="1646" t="4671" r="1810" b="1"/>
          <a:stretch/>
        </p:blipFill>
        <p:spPr>
          <a:xfrm>
            <a:off x="95980" y="2345157"/>
            <a:ext cx="11879612" cy="3579176"/>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xmlns="" id="{E98FC09F-7A06-4FE5-8E59-4292FEC2E5A3}"/>
              </a:ext>
            </a:extLst>
          </p:cNvPr>
          <p:cNvSpPr/>
          <p:nvPr/>
        </p:nvSpPr>
        <p:spPr>
          <a:xfrm>
            <a:off x="236220" y="4654062"/>
            <a:ext cx="11518392" cy="890956"/>
          </a:xfrm>
          <a:prstGeom prst="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53CEF514-DDDF-5992-B246-7E7545DB1CBE}"/>
              </a:ext>
            </a:extLst>
          </p:cNvPr>
          <p:cNvSpPr/>
          <p:nvPr/>
        </p:nvSpPr>
        <p:spPr>
          <a:xfrm>
            <a:off x="236220" y="5087815"/>
            <a:ext cx="11518392" cy="457203"/>
          </a:xfrm>
          <a:prstGeom prst="rect">
            <a:avLst/>
          </a:prstGeom>
          <a:noFill/>
          <a:ln w="76200">
            <a:solidFill>
              <a:srgbClr val="F7C0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3758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9AC4E443FC604781AC378D5C470398" ma:contentTypeVersion="15" ma:contentTypeDescription="Create a new document." ma:contentTypeScope="" ma:versionID="d127e50f19a8564460a798724a793b96">
  <xsd:schema xmlns:xsd="http://www.w3.org/2001/XMLSchema" xmlns:xs="http://www.w3.org/2001/XMLSchema" xmlns:p="http://schemas.microsoft.com/office/2006/metadata/properties" xmlns:ns2="f71021e8-990f-4925-b0c0-56fc0f9bf228" xmlns:ns3="95e876d0-1428-417b-8b26-3807ab3aec53" targetNamespace="http://schemas.microsoft.com/office/2006/metadata/properties" ma:root="true" ma:fieldsID="b87e6efe372904ba6cf9e1f245f09338" ns2:_="" ns3:_="">
    <xsd:import namespace="f71021e8-990f-4925-b0c0-56fc0f9bf228"/>
    <xsd:import namespace="95e876d0-1428-417b-8b26-3807ab3aec5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1021e8-990f-4925-b0c0-56fc0f9bf22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c2dcf594-6e73-47fc-8310-ff95ea552531}" ma:internalName="TaxCatchAll" ma:showField="CatchAllData" ma:web="f71021e8-990f-4925-b0c0-56fc0f9bf22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5e876d0-1428-417b-8b26-3807ab3aec5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3486d5f-0198-4fe6-9ac5-bd9f70c295c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5e876d0-1428-417b-8b26-3807ab3aec53">
      <Terms xmlns="http://schemas.microsoft.com/office/infopath/2007/PartnerControls"/>
    </lcf76f155ced4ddcb4097134ff3c332f>
    <TaxCatchAll xmlns="f71021e8-990f-4925-b0c0-56fc0f9bf228" xsi:nil="true"/>
  </documentManagement>
</p:properties>
</file>

<file path=customXml/itemProps1.xml><?xml version="1.0" encoding="utf-8"?>
<ds:datastoreItem xmlns:ds="http://schemas.openxmlformats.org/officeDocument/2006/customXml" ds:itemID="{E9F039B9-5F00-491F-BDA1-B5A5B30666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1021e8-990f-4925-b0c0-56fc0f9bf228"/>
    <ds:schemaRef ds:uri="95e876d0-1428-417b-8b26-3807ab3aec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6C3D07-3655-4D74-80AA-9C19B3A49920}">
  <ds:schemaRefs>
    <ds:schemaRef ds:uri="http://schemas.microsoft.com/sharepoint/v3/contenttype/forms"/>
  </ds:schemaRefs>
</ds:datastoreItem>
</file>

<file path=customXml/itemProps3.xml><?xml version="1.0" encoding="utf-8"?>
<ds:datastoreItem xmlns:ds="http://schemas.openxmlformats.org/officeDocument/2006/customXml" ds:itemID="{390B63F4-414B-41A7-B1F2-428674E00781}">
  <ds:schemaRefs>
    <ds:schemaRef ds:uri="http://purl.org/dc/terms/"/>
    <ds:schemaRef ds:uri="http://schemas.microsoft.com/office/2006/metadata/properties"/>
    <ds:schemaRef ds:uri="http://schemas.microsoft.com/office/2006/documentManagement/types"/>
    <ds:schemaRef ds:uri="95e876d0-1428-417b-8b26-3807ab3aec53"/>
    <ds:schemaRef ds:uri="f71021e8-990f-4925-b0c0-56fc0f9bf228"/>
    <ds:schemaRef ds:uri="http://purl.org/dc/elements/1.1/"/>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4795</TotalTime>
  <Words>2007</Words>
  <Application>Microsoft Office PowerPoint</Application>
  <PresentationFormat>Widescreen</PresentationFormat>
  <Paragraphs>380</Paragraphs>
  <Slides>46</Slides>
  <Notes>10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46</vt:i4>
      </vt:variant>
    </vt:vector>
  </HeadingPairs>
  <TitlesOfParts>
    <vt:vector size="58" baseType="lpstr">
      <vt:lpstr>Aktiv Grotesk Light</vt:lpstr>
      <vt:lpstr>Arial</vt:lpstr>
      <vt:lpstr>Calibri</vt:lpstr>
      <vt:lpstr>Calibri Light</vt:lpstr>
      <vt:lpstr>Lucida Sans Unicode</vt:lpstr>
      <vt:lpstr>Macklin Slab</vt:lpstr>
      <vt:lpstr>Roboto</vt:lpstr>
      <vt:lpstr>Segoe UI</vt:lpstr>
      <vt:lpstr>Wingdings</vt:lpstr>
      <vt:lpstr>Office Theme</vt:lpstr>
      <vt:lpstr>1_Office Theme</vt:lpstr>
      <vt:lpstr>2_Office Theme</vt:lpstr>
      <vt:lpstr>PowerPoint Presentation</vt:lpstr>
      <vt:lpstr>PowerPoint Presentation</vt:lpstr>
      <vt:lpstr>Sponsors/Participants</vt:lpstr>
      <vt:lpstr>Agenda</vt:lpstr>
      <vt:lpstr>PowerPoint Presentation</vt:lpstr>
      <vt:lpstr>Medical Student Education Subcommittee</vt:lpstr>
      <vt:lpstr>Where can I find meeting information?</vt:lpstr>
      <vt:lpstr>PowerPoint Presentation</vt:lpstr>
      <vt:lpstr>PowerPoint Presentation</vt:lpstr>
      <vt:lpstr>Should I attend the meeting if I’m…</vt:lpstr>
      <vt:lpstr>What to wear? Will there be food?</vt:lpstr>
      <vt:lpstr>PowerPoint Presentation</vt:lpstr>
      <vt:lpstr>PowerPoint Presentation</vt:lpstr>
      <vt:lpstr>Workshops &amp; Symposia Oral Papers &amp; Posters  </vt:lpstr>
      <vt:lpstr>What are the different sessions?</vt:lpstr>
      <vt:lpstr>How is is the Conference organized?</vt:lpstr>
      <vt:lpstr>How is is the Conference organized? (2)</vt:lpstr>
      <vt:lpstr>What will be available online later?</vt:lpstr>
      <vt:lpstr>Etiquette and tips for sessions.</vt:lpstr>
      <vt:lpstr>Etiquette and tips for sessions (2).</vt:lpstr>
      <vt:lpstr>PowerPoint Presentation</vt:lpstr>
      <vt:lpstr>Preconference Course Day Wednesday November 8, 2023</vt:lpstr>
      <vt:lpstr>Updates Course</vt:lpstr>
      <vt:lpstr>Skills Courses</vt:lpstr>
      <vt:lpstr>Research Colloquium</vt:lpstr>
      <vt:lpstr>PowerPoint Presentation</vt:lpstr>
      <vt:lpstr>PowerPoint Presentation</vt:lpstr>
      <vt:lpstr>Our Mission:</vt:lpstr>
      <vt:lpstr>Agenda Items</vt:lpstr>
      <vt:lpstr>Being Social in ACLP</vt:lpstr>
      <vt:lpstr>What if I am an introvert?</vt:lpstr>
      <vt:lpstr>You said Social Media?</vt:lpstr>
      <vt:lpstr>Overlapping Events?</vt:lpstr>
      <vt:lpstr>Meeting a fellowship Program Director</vt:lpstr>
      <vt:lpstr>Should I join a SIG?</vt:lpstr>
      <vt:lpstr>Find us in the annual meeting!</vt:lpstr>
      <vt:lpstr>PowerPoint Presentation</vt:lpstr>
      <vt:lpstr>Mentorship &amp; the Annual Meeting</vt:lpstr>
      <vt:lpstr>Benefits of Attending the Annual Meeting</vt:lpstr>
      <vt:lpstr>How to Make the Most of an Academic Conference</vt:lpstr>
      <vt:lpstr>Using Down-Time Between Sessions</vt:lpstr>
      <vt:lpstr>PowerPoint Presentation</vt:lpstr>
      <vt:lpstr>PowerPoint Presentation</vt:lpstr>
      <vt:lpstr>Diversity Equity and Inclusion at every level of planning of the 2023 Annual Meeting</vt:lpstr>
      <vt:lpstr>Health Justice will launch an organizational equity assessment survey in August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ottavan 2</dc:creator>
  <cp:lastModifiedBy>Microsoft account</cp:lastModifiedBy>
  <cp:revision>69</cp:revision>
  <dcterms:created xsi:type="dcterms:W3CDTF">2022-02-15T14:37:30Z</dcterms:created>
  <dcterms:modified xsi:type="dcterms:W3CDTF">2023-08-06T22:53:19Z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0x010100B59AC4E443FC604781AC378D5C470398</vt:lpwstr>
  </property>
  <property fmtid="{D5CDD505-2E9C-101B-9397-08002B2CF9AE}" pid="3" name="_ExtendedDescription">
    <vt:lpwstr/>
  </property>
  <property fmtid="{D5CDD505-2E9C-101B-9397-08002B2CF9AE}" pid="4" name="MediaServiceImageTags">
    <vt:lpwstr/>
  </property>
</Properties>
</file>