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8"/>
  </p:notesMasterIdLst>
  <p:handoutMasterIdLst>
    <p:handoutMasterId r:id="rId59"/>
  </p:handoutMasterIdLst>
  <p:sldIdLst>
    <p:sldId id="258" r:id="rId5"/>
    <p:sldId id="311" r:id="rId6"/>
    <p:sldId id="312"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310"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showGuides="1">
      <p:cViewPr varScale="1">
        <p:scale>
          <a:sx n="119" d="100"/>
          <a:sy n="119" d="100"/>
        </p:scale>
        <p:origin x="132" y="282"/>
      </p:cViewPr>
      <p:guideLst>
        <p:guide orient="horz" pos="4228"/>
        <p:guide pos="3841"/>
      </p:guideLst>
    </p:cSldViewPr>
  </p:slideViewPr>
  <p:notesTextViewPr>
    <p:cViewPr>
      <p:scale>
        <a:sx n="100" d="100"/>
        <a:sy n="100" d="100"/>
      </p:scale>
      <p:origin x="0" y="0"/>
    </p:cViewPr>
  </p:notesTextViewPr>
  <p:sorterViewPr>
    <p:cViewPr>
      <p:scale>
        <a:sx n="100" d="100"/>
        <a:sy n="100" d="100"/>
      </p:scale>
      <p:origin x="0" y="39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ncbi-nlm-nih-gov.ezp-prod1.hul.harvard.edu/pubmed/27423483"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ncbi.nlm.nih.gov.proxy.lib.mcw.edu/pubmed/10770467?ordinalpos=2&amp;itool=EntrezSystem2.PEntrez.Pubmed.Pubmed_ResultsPanel.Pubmed_DefaultReportPanel.Pubmed_RVDocSum"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a:solidFill>
                  <a:schemeClr val="tx1"/>
                </a:solidFill>
                <a:latin typeface="+mn-lt"/>
                <a:ea typeface="+mn-ea"/>
                <a:cs typeface="+mn-cs"/>
              </a:rPr>
              <a:t>Delay in 1960 observed this syndrome of </a:t>
            </a:r>
            <a:r>
              <a:rPr lang="en-US" dirty="0"/>
              <a:t>a rapidly progressive neurovegatative state that preceded cardio-vascular collapse and death </a:t>
            </a:r>
            <a:r>
              <a:rPr lang="en-US" kern="1200" dirty="0">
                <a:solidFill>
                  <a:schemeClr val="tx1"/>
                </a:solidFill>
                <a:latin typeface="+mn-lt"/>
                <a:ea typeface="+mn-ea"/>
                <a:cs typeface="+mn-cs"/>
              </a:rPr>
              <a:t>during the early clinical trials of haloperidol and coined the term syndrome malin des neuroleptiques.</a:t>
            </a:r>
          </a:p>
          <a:p>
            <a:pPr lvl="0"/>
            <a:endParaRPr lang="en-US" dirty="0">
              <a:latin typeface="+mn-lt"/>
            </a:endParaRPr>
          </a:p>
          <a:p>
            <a:pPr lvl="0"/>
            <a:r>
              <a:rPr lang="en-US" dirty="0">
                <a:latin typeface="+mn-lt"/>
              </a:rPr>
              <a:t>Prior to the 1960s, clinical descriptions resembling NMS associated with phenothiazines were not formally diagnosed as NMS.</a:t>
            </a:r>
          </a:p>
          <a:p>
            <a:pPr lvl="0"/>
            <a:endParaRPr lang="en-US" dirty="0">
              <a:latin typeface="+mn-lt"/>
            </a:endParaRPr>
          </a:p>
          <a:p>
            <a:r>
              <a:rPr lang="en-US" dirty="0">
                <a:latin typeface="+mn-lt"/>
              </a:rPr>
              <a:t>Caroff in 1980 published the first review of the sixty cases reported in the world literature.  He estimated that NMS occurs in as many as 1% of neuroleptic treated patients and may have a mortality rate of 20%. </a:t>
            </a:r>
          </a:p>
          <a:p>
            <a:endParaRPr lang="en-US" dirty="0"/>
          </a:p>
          <a:p>
            <a:r>
              <a:rPr lang="en-US" u="sng" dirty="0"/>
              <a:t>Reference</a:t>
            </a:r>
          </a:p>
          <a:p>
            <a:r>
              <a:rPr lang="en-US" dirty="0"/>
              <a:t>Caroff SN.  The neuroleptic malignant syndrome. J Clin Psychiatry. 1980 41(3):79-83.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a:t>
            </a:fld>
            <a:endParaRPr lang="en-US" dirty="0"/>
          </a:p>
        </p:txBody>
      </p:sp>
    </p:spTree>
    <p:extLst>
      <p:ext uri="{BB962C8B-B14F-4D97-AF65-F5344CB8AC3E}">
        <p14:creationId xmlns:p14="http://schemas.microsoft.com/office/powerpoint/2010/main" val="2248455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13</a:t>
            </a:fld>
            <a:endParaRPr lang="en-US" dirty="0"/>
          </a:p>
        </p:txBody>
      </p:sp>
    </p:spTree>
    <p:extLst>
      <p:ext uri="{BB962C8B-B14F-4D97-AF65-F5344CB8AC3E}">
        <p14:creationId xmlns:p14="http://schemas.microsoft.com/office/powerpoint/2010/main" val="3944681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14</a:t>
            </a:fld>
            <a:endParaRPr lang="en-US" dirty="0"/>
          </a:p>
        </p:txBody>
      </p:sp>
    </p:spTree>
    <p:extLst>
      <p:ext uri="{BB962C8B-B14F-4D97-AF65-F5344CB8AC3E}">
        <p14:creationId xmlns:p14="http://schemas.microsoft.com/office/powerpoint/2010/main" val="1519315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err="1"/>
              <a:t>Gurrera</a:t>
            </a:r>
            <a:r>
              <a:rPr lang="en-US" sz="1200" dirty="0"/>
              <a:t> RJ, et al. An international consensus study of neuroleptic malignant syndrome diagnostic criteria using the Delphi method. </a:t>
            </a:r>
            <a:r>
              <a:rPr lang="en-US" sz="1200" i="1" dirty="0"/>
              <a:t>J </a:t>
            </a:r>
            <a:r>
              <a:rPr lang="en-US" sz="1200" i="1" dirty="0" err="1"/>
              <a:t>Clin</a:t>
            </a:r>
            <a:r>
              <a:rPr lang="en-US" sz="1200" i="1" dirty="0"/>
              <a:t> Psychiatry </a:t>
            </a:r>
            <a:r>
              <a:rPr lang="en-US" sz="1200" dirty="0"/>
              <a:t>2011; 72(9): 1222-8.</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EB9ABFBE-9523-4F73-9904-9D7915464C86}" type="slidenum">
              <a:rPr lang="en-US" smtClean="0"/>
              <a:pPr>
                <a:defRPr/>
              </a:pPr>
              <a:t>17</a:t>
            </a:fld>
            <a:endParaRPr lang="en-US" dirty="0"/>
          </a:p>
        </p:txBody>
      </p:sp>
    </p:spTree>
    <p:extLst>
      <p:ext uri="{BB962C8B-B14F-4D97-AF65-F5344CB8AC3E}">
        <p14:creationId xmlns:p14="http://schemas.microsoft.com/office/powerpoint/2010/main" val="575290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dirty="0"/>
              <a:t>Not risk factors</a:t>
            </a:r>
          </a:p>
          <a:p>
            <a:pPr lvl="0"/>
            <a:r>
              <a:rPr lang="en-US" u="sng" dirty="0"/>
              <a:t>Age</a:t>
            </a:r>
          </a:p>
          <a:p>
            <a:pPr lvl="0">
              <a:buFont typeface="Arial" pitchFamily="34" charset="0"/>
              <a:buChar char="•"/>
            </a:pPr>
            <a:r>
              <a:rPr lang="en-US" dirty="0"/>
              <a:t>It has been reported in all age groups following administration of antipsychotics.</a:t>
            </a:r>
          </a:p>
          <a:p>
            <a:pPr lvl="0">
              <a:buFont typeface="Arial" pitchFamily="34" charset="0"/>
              <a:buChar char="•"/>
            </a:pPr>
            <a:endParaRPr lang="en-US" dirty="0"/>
          </a:p>
          <a:p>
            <a:pPr lvl="0"/>
            <a:r>
              <a:rPr lang="en-US" dirty="0"/>
              <a:t>Risk Factors</a:t>
            </a:r>
          </a:p>
          <a:p>
            <a:pPr lvl="0"/>
            <a:r>
              <a:rPr lang="en-US" u="sng" dirty="0"/>
              <a:t>Heredity</a:t>
            </a:r>
          </a:p>
          <a:p>
            <a:pPr>
              <a:buFont typeface="Arial" pitchFamily="34" charset="0"/>
              <a:buChar char="•"/>
            </a:pPr>
            <a:r>
              <a:rPr lang="en-US" dirty="0"/>
              <a:t>There are a couple of case reports of familial occurrence of NMS (Deuschl et al.1991 and Otani et al. (1991)</a:t>
            </a:r>
          </a:p>
          <a:p>
            <a:pPr lvl="0"/>
            <a:r>
              <a:rPr lang="en-US" u="sng" dirty="0"/>
              <a:t>Neuropsychiatric Diagnosis</a:t>
            </a:r>
          </a:p>
          <a:p>
            <a:pPr lvl="0"/>
            <a:r>
              <a:rPr lang="en-US" dirty="0"/>
              <a:t>NMS is </a:t>
            </a:r>
            <a:r>
              <a:rPr lang="en-US" i="1" dirty="0"/>
              <a:t>not</a:t>
            </a:r>
            <a:r>
              <a:rPr lang="en-US" dirty="0"/>
              <a:t> specific to any neuropsychiatric diagnosis.  It has been reported to occur in patients receiving antipsychotics for diverse neuropsychiatric disorders, as well as in medical patients with normal brain function.  Various authors, however, have proposed that certain disorders may be at risk:</a:t>
            </a:r>
          </a:p>
          <a:p>
            <a:pPr lvl="0">
              <a:buFont typeface="Arial" pitchFamily="34" charset="0"/>
              <a:buChar char="•"/>
            </a:pPr>
            <a:r>
              <a:rPr lang="en-US" dirty="0"/>
              <a:t>Schizophrenia</a:t>
            </a:r>
          </a:p>
          <a:p>
            <a:pPr lvl="0">
              <a:buFont typeface="Arial" pitchFamily="34" charset="0"/>
              <a:buChar char="•"/>
            </a:pPr>
            <a:r>
              <a:rPr lang="en-US" dirty="0"/>
              <a:t>Mood disorders</a:t>
            </a:r>
          </a:p>
          <a:p>
            <a:pPr lvl="0">
              <a:buFont typeface="Arial" pitchFamily="34" charset="0"/>
              <a:buChar char="•"/>
            </a:pPr>
            <a:r>
              <a:rPr lang="en-US" dirty="0"/>
              <a:t>Organic brain disorders</a:t>
            </a:r>
          </a:p>
          <a:p>
            <a:pPr lvl="0">
              <a:buFont typeface="Arial" pitchFamily="34" charset="0"/>
              <a:buChar char="•"/>
            </a:pPr>
            <a:r>
              <a:rPr lang="en-US" dirty="0"/>
              <a:t>Developmental disabilities</a:t>
            </a:r>
          </a:p>
          <a:p>
            <a:pPr lvl="0">
              <a:buFont typeface="Arial" pitchFamily="34" charset="0"/>
              <a:buChar char="•"/>
            </a:pPr>
            <a:r>
              <a:rPr lang="en-US" dirty="0"/>
              <a:t>Pre-existing basal ganglia disorders</a:t>
            </a:r>
          </a:p>
          <a:p>
            <a:pPr lvl="0">
              <a:buFont typeface="Arial" pitchFamily="34" charset="0"/>
              <a:buChar char="•"/>
            </a:pPr>
            <a:r>
              <a:rPr lang="en-US" dirty="0"/>
              <a:t>Substance abuse, dependence, or withdrawal</a:t>
            </a:r>
          </a:p>
          <a:p>
            <a:pPr lvl="1"/>
            <a:r>
              <a:rPr lang="en-US" dirty="0"/>
              <a:t>A particularly vulnerable time to develop NMS may be during acute withdrawal from alcohol or CNS depressant drugs when neurological status and thermoregulatory and autonomic mechanisms are already compromised.</a:t>
            </a:r>
          </a:p>
          <a:p>
            <a:pPr lvl="1"/>
            <a:endParaRPr lang="en-US" dirty="0"/>
          </a:p>
          <a:p>
            <a:pPr lvl="0"/>
            <a:r>
              <a:rPr lang="en-US" u="sng" dirty="0"/>
              <a:t>Environmental factors</a:t>
            </a:r>
          </a:p>
          <a:p>
            <a:pPr lvl="0">
              <a:buFont typeface="Arial" pitchFamily="34" charset="0"/>
              <a:buChar char="•"/>
            </a:pPr>
            <a:r>
              <a:rPr lang="en-US" dirty="0"/>
              <a:t>NMS occurs independent of climate and ambient temperatures.</a:t>
            </a:r>
          </a:p>
          <a:p>
            <a:pPr lvl="0">
              <a:buFont typeface="Arial" pitchFamily="34" charset="0"/>
              <a:buChar char="•"/>
            </a:pPr>
            <a:r>
              <a:rPr lang="en-US" dirty="0"/>
              <a:t>High ambient temperatures and humidity may augment the risk of NMS;</a:t>
            </a:r>
          </a:p>
          <a:p>
            <a:pPr lvl="0"/>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18</a:t>
            </a:fld>
            <a:endParaRPr lang="en-US" dirty="0"/>
          </a:p>
        </p:txBody>
      </p:sp>
    </p:spTree>
    <p:extLst>
      <p:ext uri="{BB962C8B-B14F-4D97-AF65-F5344CB8AC3E}">
        <p14:creationId xmlns:p14="http://schemas.microsoft.com/office/powerpoint/2010/main" val="28881946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u="sng" dirty="0"/>
              <a:t>Physiological States</a:t>
            </a:r>
          </a:p>
          <a:p>
            <a:pPr lvl="0">
              <a:buFont typeface="Arial" pitchFamily="34" charset="0"/>
              <a:buChar char="•"/>
            </a:pPr>
            <a:r>
              <a:rPr lang="en-US" dirty="0"/>
              <a:t>Agitation</a:t>
            </a:r>
          </a:p>
          <a:p>
            <a:pPr lvl="0">
              <a:buFont typeface="Arial" pitchFamily="34" charset="0"/>
              <a:buChar char="•"/>
            </a:pPr>
            <a:r>
              <a:rPr lang="en-US" dirty="0"/>
              <a:t>Dehydration</a:t>
            </a:r>
          </a:p>
          <a:p>
            <a:pPr lvl="0">
              <a:buFont typeface="Arial" pitchFamily="34" charset="0"/>
              <a:buChar char="•"/>
            </a:pPr>
            <a:r>
              <a:rPr lang="en-US" dirty="0"/>
              <a:t>Exhaustion</a:t>
            </a:r>
          </a:p>
          <a:p>
            <a:pPr lvl="0">
              <a:buFont typeface="Arial" pitchFamily="34" charset="0"/>
              <a:buChar char="•"/>
            </a:pPr>
            <a:r>
              <a:rPr lang="en-US" dirty="0"/>
              <a:t>Decreased serum iron levels</a:t>
            </a:r>
          </a:p>
          <a:p>
            <a:pPr lvl="0"/>
            <a:endParaRPr lang="en-US" u="sng" dirty="0"/>
          </a:p>
          <a:p>
            <a:pPr lvl="0"/>
            <a:r>
              <a:rPr lang="en-US" u="sng" dirty="0"/>
              <a:t>Pharmacological and treatment variables</a:t>
            </a:r>
          </a:p>
          <a:p>
            <a:pPr lvl="0">
              <a:buFont typeface="Arial" pitchFamily="34" charset="0"/>
              <a:buChar char="•"/>
            </a:pPr>
            <a:r>
              <a:rPr lang="en-US" dirty="0"/>
              <a:t>History of NMS</a:t>
            </a:r>
          </a:p>
          <a:p>
            <a:pPr lvl="1"/>
            <a:r>
              <a:rPr lang="en-US" dirty="0"/>
              <a:t>30-33% of NMS patients at risk when rechallenged with antipsychotics. (Caroff and Mann 1988 &amp; Rosebush 1989)</a:t>
            </a:r>
          </a:p>
          <a:p>
            <a:pPr lvl="1"/>
            <a:r>
              <a:rPr lang="en-US" dirty="0"/>
              <a:t>17% NMS patients reported a similar past episode when questioned. (Caroff and Mann 1988) </a:t>
            </a:r>
          </a:p>
          <a:p>
            <a:pPr lvl="1"/>
            <a:endParaRPr lang="en-US" dirty="0"/>
          </a:p>
          <a:p>
            <a:pPr lvl="0">
              <a:buFont typeface="Arial" pitchFamily="34" charset="0"/>
              <a:buChar char="•"/>
            </a:pPr>
            <a:r>
              <a:rPr lang="en-US" dirty="0"/>
              <a:t>Catatonia</a:t>
            </a:r>
          </a:p>
          <a:p>
            <a:pPr lvl="1"/>
            <a:r>
              <a:rPr lang="en-US" dirty="0"/>
              <a:t>Patients with idiopathic or antipsychotic catatonia may be at risk of for developing NMS when treatment with antipsychotics is initiated or continued.  </a:t>
            </a:r>
          </a:p>
          <a:p>
            <a:pPr lvl="0"/>
            <a:endParaRPr lang="en-US" dirty="0"/>
          </a:p>
          <a:p>
            <a:pPr lvl="1"/>
            <a:endParaRPr lang="en-US" dirty="0"/>
          </a:p>
          <a:p>
            <a:endParaRPr lang="fr-FR" dirty="0"/>
          </a:p>
          <a:p>
            <a:r>
              <a:rPr lang="fr-FR" u="sng" dirty="0"/>
              <a:t>References</a:t>
            </a:r>
          </a:p>
          <a:p>
            <a:r>
              <a:rPr lang="fr-FR" dirty="0"/>
              <a:t>Caroff SN, Mann SC.  Neuroleptic malignant syndrome.  Psychopharmacol Bull. 1988;24(1):25-9.</a:t>
            </a:r>
          </a:p>
          <a:p>
            <a:endParaRPr lang="fr-FR" dirty="0"/>
          </a:p>
          <a:p>
            <a:r>
              <a:rPr lang="en-US" dirty="0"/>
              <a:t>Rosebush PI, Stewart TD, Gelenberg AJ.  Twenty neuroleptic rechallenges after neuroleptic malignant syndrome in 15 patients.  J Clin Psychiatry. 1989 Aug;50(8):295-8</a:t>
            </a:r>
          </a:p>
          <a:p>
            <a:endParaRPr lang="fr-FR" dirty="0"/>
          </a:p>
          <a:p>
            <a:pPr lvl="1"/>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19</a:t>
            </a:fld>
            <a:endParaRPr lang="en-US" dirty="0"/>
          </a:p>
        </p:txBody>
      </p:sp>
    </p:spTree>
    <p:extLst>
      <p:ext uri="{BB962C8B-B14F-4D97-AF65-F5344CB8AC3E}">
        <p14:creationId xmlns:p14="http://schemas.microsoft.com/office/powerpoint/2010/main" val="372259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lvl="0"/>
            <a:r>
              <a:rPr lang="en-US" dirty="0"/>
              <a:t>Virtually all classes of D2 dopamine receptor antagonists have been associated with NMS.  The adverse effects of drugs with neuroleptic properties used in non-psychiatric settings are often neglected and under-recognized by non-psychiatric clinicians.</a:t>
            </a:r>
          </a:p>
          <a:p>
            <a:pPr lvl="1"/>
            <a:r>
              <a:rPr lang="en-US" dirty="0"/>
              <a:t>Prochlorperazine </a:t>
            </a:r>
            <a:r>
              <a:rPr lang="en-US" dirty="0">
                <a:sym typeface="Wingdings"/>
              </a:rPr>
              <a:t></a:t>
            </a:r>
            <a:r>
              <a:rPr lang="en-US" dirty="0"/>
              <a:t> nausea</a:t>
            </a:r>
          </a:p>
          <a:p>
            <a:pPr lvl="1"/>
            <a:r>
              <a:rPr lang="en-US" dirty="0"/>
              <a:t>Metoclopramide </a:t>
            </a:r>
            <a:r>
              <a:rPr lang="en-US" dirty="0">
                <a:sym typeface="Wingdings"/>
              </a:rPr>
              <a:t></a:t>
            </a:r>
            <a:r>
              <a:rPr lang="en-US" dirty="0"/>
              <a:t> peristalsis</a:t>
            </a:r>
          </a:p>
          <a:p>
            <a:pPr lvl="1"/>
            <a:r>
              <a:rPr lang="en-US" dirty="0"/>
              <a:t>Droperidol </a:t>
            </a:r>
            <a:r>
              <a:rPr lang="en-US" dirty="0">
                <a:sym typeface="Wingdings"/>
              </a:rPr>
              <a:t></a:t>
            </a:r>
            <a:r>
              <a:rPr lang="en-US" dirty="0"/>
              <a:t> anesthesia</a:t>
            </a:r>
          </a:p>
          <a:p>
            <a:pPr lvl="1"/>
            <a:r>
              <a:rPr lang="en-US" dirty="0"/>
              <a:t>Promethazine </a:t>
            </a:r>
            <a:r>
              <a:rPr lang="en-US" dirty="0">
                <a:sym typeface="Wingdings"/>
              </a:rPr>
              <a:t></a:t>
            </a:r>
            <a:r>
              <a:rPr lang="en-US" dirty="0"/>
              <a:t> sedation</a:t>
            </a:r>
          </a:p>
          <a:p>
            <a:endParaRPr lang="en-US" dirty="0"/>
          </a:p>
          <a:p>
            <a:pPr lvl="0"/>
            <a:r>
              <a:rPr lang="en-US" u="sng" dirty="0"/>
              <a:t>High-potency</a:t>
            </a:r>
          </a:p>
          <a:p>
            <a:pPr>
              <a:buFont typeface="Arial" pitchFamily="34" charset="0"/>
              <a:buChar char="•"/>
            </a:pPr>
            <a:r>
              <a:rPr lang="en-US" dirty="0"/>
              <a:t>Cases often complicated by patients receiving more than one antipsychotic, making it difficult to distinguish the effects of individual drugs.</a:t>
            </a:r>
          </a:p>
          <a:p>
            <a:pPr>
              <a:buFont typeface="Arial" pitchFamily="34" charset="0"/>
              <a:buChar char="•"/>
            </a:pPr>
            <a:r>
              <a:rPr lang="en-US" dirty="0"/>
              <a:t>Most cases of NMS, however, have been reported in patient’s receiving high-potency neuroleptics.</a:t>
            </a:r>
          </a:p>
          <a:p>
            <a:pPr>
              <a:buFont typeface="Arial" pitchFamily="34" charset="0"/>
              <a:buChar char="•"/>
            </a:pPr>
            <a:r>
              <a:rPr lang="en-US" dirty="0"/>
              <a:t>Atypical antipsychotics with reduced D2 receptor affinity may mitigate extrapyramidal dysfunction.</a:t>
            </a:r>
          </a:p>
          <a:p>
            <a:pPr>
              <a:buFont typeface="Arial" pitchFamily="34" charset="0"/>
              <a:buChar char="•"/>
            </a:pPr>
            <a:r>
              <a:rPr lang="en-US" dirty="0"/>
              <a:t>Available data suggest that the incidence of NMS with atypical drugs may be the same or less than with typical antipsychotics.  However, reports of NMS may be elevated with atypicals because of the rush to publish reports and patients switched to atypical agents may be more susceptible to NMS.</a:t>
            </a:r>
          </a:p>
          <a:p>
            <a:pPr lvl="0"/>
            <a:endParaRPr lang="en-US" u="sng" dirty="0"/>
          </a:p>
          <a:p>
            <a:pPr lvl="0"/>
            <a:r>
              <a:rPr lang="en-US" u="sng" dirty="0"/>
              <a:t>High dosage</a:t>
            </a:r>
            <a:endParaRPr lang="en-US" dirty="0"/>
          </a:p>
          <a:p>
            <a:pPr lvl="0"/>
            <a:endParaRPr lang="en-US" u="sng" dirty="0"/>
          </a:p>
          <a:p>
            <a:pPr lvl="0"/>
            <a:r>
              <a:rPr lang="en-US" u="sng" dirty="0"/>
              <a:t>Rapid dose escalation</a:t>
            </a:r>
          </a:p>
          <a:p>
            <a:pPr lvl="0">
              <a:buFont typeface="Arial" pitchFamily="34" charset="0"/>
              <a:buChar char="•"/>
            </a:pPr>
            <a:r>
              <a:rPr lang="en-US" dirty="0"/>
              <a:t>Loading rate rather than total dose appears to represent more of a risk factor (Shalev &amp; Munitz 1988)</a:t>
            </a:r>
          </a:p>
          <a:p>
            <a:pPr lvl="1"/>
            <a:r>
              <a:rPr lang="en-US" dirty="0"/>
              <a:t>56 NMS Cases</a:t>
            </a:r>
          </a:p>
          <a:p>
            <a:pPr lvl="1"/>
            <a:r>
              <a:rPr lang="en-US" dirty="0"/>
              <a:t>1 episode with decreased neuroleptic dose</a:t>
            </a:r>
          </a:p>
          <a:p>
            <a:pPr lvl="1"/>
            <a:r>
              <a:rPr lang="en-US" dirty="0"/>
              <a:t>4 episodes with steady state dosing</a:t>
            </a:r>
          </a:p>
          <a:p>
            <a:pPr lvl="1"/>
            <a:r>
              <a:rPr lang="en-US" dirty="0"/>
              <a:t>51 cases with dose escalation</a:t>
            </a:r>
          </a:p>
          <a:p>
            <a:pPr lvl="1"/>
            <a:r>
              <a:rPr lang="en-US" dirty="0"/>
              <a:t>Range of increase 40 – 6000mg chlorpromazine per day</a:t>
            </a:r>
          </a:p>
          <a:p>
            <a:pPr lvl="1"/>
            <a:r>
              <a:rPr lang="en-US" dirty="0"/>
              <a:t>Without extreme schedules the average rate of change is 500-700mg per day</a:t>
            </a:r>
          </a:p>
          <a:p>
            <a:pPr lvl="0">
              <a:buFont typeface="Arial" pitchFamily="34" charset="0"/>
              <a:buChar char="•"/>
            </a:pPr>
            <a:r>
              <a:rPr lang="en-US" dirty="0"/>
              <a:t>A possible explanation is that NMS is likely to occur as a reaction to the sudden and significant down regulation of dopamine transmission.</a:t>
            </a:r>
          </a:p>
          <a:p>
            <a:pPr lvl="0"/>
            <a:endParaRPr lang="en-US" u="sng" dirty="0"/>
          </a:p>
          <a:p>
            <a:pPr lvl="0"/>
            <a:r>
              <a:rPr lang="en-US" u="sng" dirty="0"/>
              <a:t>References</a:t>
            </a:r>
          </a:p>
          <a:p>
            <a:r>
              <a:rPr lang="en-US" dirty="0"/>
              <a:t>Shalev A, Hermesh H, Munitz H. The role of loading rate in neuroleptic malignant syndrome.  Am J Psychiatry. 1986 Aug;143(8):1059.</a:t>
            </a:r>
          </a:p>
          <a:p>
            <a:endParaRPr lang="en-US" dirty="0"/>
          </a:p>
          <a:p>
            <a:r>
              <a:rPr lang="en-US" dirty="0"/>
              <a:t>Shalev A, Munitz H.  The neuroleptic malignant syndrome: agent and host interaction. Acta Psychiatr Scand. 1986 Apr;73(4):337-47. </a:t>
            </a:r>
          </a:p>
          <a:p>
            <a:endParaRPr lang="en-US" dirty="0"/>
          </a:p>
          <a:p>
            <a:pPr lvl="0">
              <a:buFont typeface="Arial" pitchFamily="34" charset="0"/>
              <a:buChar char="•"/>
            </a:pPr>
            <a:endParaRPr lang="en-US" dirty="0"/>
          </a:p>
          <a:p>
            <a:pPr lvl="0">
              <a:buFont typeface="Arial" pitchFamily="34" charset="0"/>
              <a:buChar char="•"/>
            </a:pPr>
            <a:endParaRPr lang="en-US" dirty="0"/>
          </a:p>
          <a:p>
            <a:pPr lvl="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20</a:t>
            </a:fld>
            <a:endParaRPr lang="en-US" dirty="0"/>
          </a:p>
        </p:txBody>
      </p:sp>
    </p:spTree>
    <p:extLst>
      <p:ext uri="{BB962C8B-B14F-4D97-AF65-F5344CB8AC3E}">
        <p14:creationId xmlns:p14="http://schemas.microsoft.com/office/powerpoint/2010/main" val="911691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Depot neuroleptics</a:t>
            </a:r>
          </a:p>
          <a:p>
            <a:pPr lvl="0"/>
            <a:r>
              <a:rPr lang="en-US" dirty="0"/>
              <a:t>Longer duration of NMS and associated morbidity </a:t>
            </a:r>
          </a:p>
          <a:p>
            <a:pPr lvl="0"/>
            <a:endParaRPr lang="en-US" dirty="0"/>
          </a:p>
          <a:p>
            <a:pPr lvl="0"/>
            <a:r>
              <a:rPr lang="en-US" u="sng" dirty="0"/>
              <a:t>Concomitant medications</a:t>
            </a:r>
          </a:p>
          <a:p>
            <a:pPr lvl="0">
              <a:buFont typeface="Arial" pitchFamily="34" charset="0"/>
              <a:buChar char="•"/>
            </a:pPr>
            <a:r>
              <a:rPr lang="en-US" dirty="0"/>
              <a:t>Greater than half the cases of NMS reported involve concomitant polypharmacy with medications other than neuroleptics.</a:t>
            </a:r>
          </a:p>
          <a:p>
            <a:pPr>
              <a:buFont typeface="Arial" pitchFamily="34" charset="0"/>
              <a:buChar char="•"/>
            </a:pPr>
            <a:r>
              <a:rPr lang="en-US" dirty="0"/>
              <a:t>Anticholinergic medications impair heat loss.  Therefore, they may be contraindicated in patients with high temperature and NMS.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21</a:t>
            </a:fld>
            <a:endParaRPr lang="en-US" dirty="0"/>
          </a:p>
        </p:txBody>
      </p:sp>
    </p:spTree>
    <p:extLst>
      <p:ext uri="{BB962C8B-B14F-4D97-AF65-F5344CB8AC3E}">
        <p14:creationId xmlns:p14="http://schemas.microsoft.com/office/powerpoint/2010/main" val="3840792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buFont typeface="Arial" pitchFamily="34" charset="0"/>
              <a:buChar char="•"/>
            </a:pPr>
            <a:r>
              <a:rPr lang="en-US" dirty="0"/>
              <a:t>The differential diagnosis of NMS encompasses a broad range of disorders presenting with elevated temperature, necessitating a through medical and neurological evaluation.</a:t>
            </a:r>
          </a:p>
          <a:p>
            <a:pPr lvl="0">
              <a:buFont typeface="Arial" pitchFamily="34" charset="0"/>
              <a:buChar char="•"/>
            </a:pPr>
            <a:endParaRPr lang="en-US" dirty="0"/>
          </a:p>
          <a:p>
            <a:pPr>
              <a:buFont typeface="Arial" pitchFamily="34" charset="0"/>
              <a:buChar char="•"/>
            </a:pPr>
            <a:r>
              <a:rPr lang="en-US" dirty="0"/>
              <a:t>The associated features of rigidity, mental status changes, and autonomic dysfunction narrow the differential diagnosis.</a:t>
            </a:r>
          </a:p>
          <a:p>
            <a:pPr>
              <a:buFont typeface="Arial" pitchFamily="34" charset="0"/>
              <a:buChar char="•"/>
            </a:pPr>
            <a:endParaRPr lang="en-US" dirty="0"/>
          </a:p>
          <a:p>
            <a:pPr lvl="0"/>
            <a:r>
              <a:rPr lang="en-US" u="sng" dirty="0"/>
              <a:t>Malignant Catatonia</a:t>
            </a:r>
          </a:p>
          <a:p>
            <a:pPr lvl="0">
              <a:buFont typeface="Arial" pitchFamily="34" charset="0"/>
              <a:buChar char="•"/>
            </a:pPr>
            <a:r>
              <a:rPr lang="en-US" dirty="0"/>
              <a:t>The potentially lethal progression of catatonic states in psychotic disorders has been well described for over a century.  In these cases, unchecked hyperactivity can lead to exhaustion, stupor, hyperthermia, and death.</a:t>
            </a:r>
          </a:p>
          <a:p>
            <a:pPr lvl="0"/>
            <a:endParaRPr lang="en-US" dirty="0"/>
          </a:p>
          <a:p>
            <a:pPr lvl="0"/>
            <a:r>
              <a:rPr lang="en-US" dirty="0"/>
              <a:t>Differential diagnosis of malignant catatonia from NMS in the </a:t>
            </a:r>
            <a:r>
              <a:rPr lang="en-US" dirty="0" err="1"/>
              <a:t>stuporous</a:t>
            </a:r>
            <a:r>
              <a:rPr lang="en-US" dirty="0"/>
              <a:t> patient treated with neuroleptics can be difficult.</a:t>
            </a:r>
          </a:p>
          <a:p>
            <a:pPr lvl="0"/>
            <a:r>
              <a:rPr lang="en-US" dirty="0"/>
              <a:t>NMS is to malignant catatonia what neuroleptic induced catatonia is to simple catatonia.</a:t>
            </a:r>
          </a:p>
          <a:p>
            <a:pPr>
              <a:buFont typeface="Arial" pitchFamily="34" charset="0"/>
              <a:buChar char="•"/>
            </a:pPr>
            <a:endParaRPr lang="en-US" dirty="0"/>
          </a:p>
          <a:p>
            <a:pPr>
              <a:buFont typeface="Arial" pitchFamily="34" charset="0"/>
              <a:buChar char="•"/>
            </a:pPr>
            <a:endParaRPr lang="en-US" dirty="0"/>
          </a:p>
          <a:p>
            <a:r>
              <a:rPr lang="en-US" u="sng" dirty="0"/>
              <a:t>Exertional Heat Stroke</a:t>
            </a:r>
          </a:p>
          <a:p>
            <a:pPr lvl="0">
              <a:buFont typeface="Arial" pitchFamily="34" charset="0"/>
              <a:buChar char="•"/>
            </a:pPr>
            <a:r>
              <a:rPr lang="en-US" dirty="0"/>
              <a:t>During hot weather agitated patients are at risk for exertional heatstroke.</a:t>
            </a:r>
          </a:p>
          <a:p>
            <a:pPr lvl="0">
              <a:buFont typeface="Arial" pitchFamily="34" charset="0"/>
              <a:buChar char="•"/>
            </a:pPr>
            <a:r>
              <a:rPr lang="en-US" dirty="0"/>
              <a:t>Caused by excessive accumulation of metabolically produced heat due to environmentally induced feature of heat dissipation.</a:t>
            </a:r>
          </a:p>
          <a:p>
            <a:pPr lvl="1"/>
            <a:r>
              <a:rPr lang="en-US" dirty="0"/>
              <a:t>High temperatures</a:t>
            </a:r>
          </a:p>
          <a:p>
            <a:pPr lvl="1"/>
            <a:r>
              <a:rPr lang="en-US" dirty="0"/>
              <a:t>Sweating</a:t>
            </a:r>
          </a:p>
          <a:p>
            <a:pPr lvl="1"/>
            <a:r>
              <a:rPr lang="en-US" dirty="0"/>
              <a:t>Hypotension</a:t>
            </a:r>
          </a:p>
          <a:p>
            <a:pPr lvl="1"/>
            <a:r>
              <a:rPr lang="en-US" dirty="0"/>
              <a:t>Rhabdomyolysis</a:t>
            </a:r>
          </a:p>
          <a:p>
            <a:pPr lvl="0"/>
            <a:endParaRPr lang="en-US" dirty="0"/>
          </a:p>
          <a:p>
            <a:r>
              <a:rPr lang="en-US" u="sng" dirty="0"/>
              <a:t>Classic Heat Stroke</a:t>
            </a:r>
          </a:p>
          <a:p>
            <a:pPr lvl="0">
              <a:buFont typeface="Arial" pitchFamily="34" charset="0"/>
              <a:buChar char="•"/>
            </a:pPr>
            <a:r>
              <a:rPr lang="en-US" dirty="0"/>
              <a:t>Occurs in elderly, inactive persons, involves inadequate host heat-defense responses, and is most probably a consequence of impaired heat dissipation (SNS failure) with aging.</a:t>
            </a:r>
          </a:p>
          <a:p>
            <a:pPr lvl="0">
              <a:buFont typeface="Arial" pitchFamily="34" charset="0"/>
              <a:buChar char="•"/>
            </a:pPr>
            <a:r>
              <a:rPr lang="en-US" dirty="0"/>
              <a:t>Exposure to neuroleptics and anticholinergic agents may impair thermoregulation and increase the risk of classical heatstroke.</a:t>
            </a:r>
          </a:p>
          <a:p>
            <a:pPr lvl="1"/>
            <a:r>
              <a:rPr lang="en-US" dirty="0"/>
              <a:t>Not related to exertion</a:t>
            </a:r>
          </a:p>
          <a:p>
            <a:pPr lvl="1"/>
            <a:r>
              <a:rPr lang="en-US" dirty="0" err="1"/>
              <a:t>Anhidrosis</a:t>
            </a:r>
            <a:endParaRPr lang="en-US" dirty="0"/>
          </a:p>
          <a:p>
            <a:pPr lvl="1"/>
            <a:r>
              <a:rPr lang="en-US" dirty="0"/>
              <a:t>Respiratory alkalosis</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22</a:t>
            </a:fld>
            <a:endParaRPr lang="en-US" dirty="0"/>
          </a:p>
        </p:txBody>
      </p:sp>
    </p:spTree>
    <p:extLst>
      <p:ext uri="{BB962C8B-B14F-4D97-AF65-F5344CB8AC3E}">
        <p14:creationId xmlns:p14="http://schemas.microsoft.com/office/powerpoint/2010/main" val="1458870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Onset</a:t>
            </a:r>
          </a:p>
          <a:p>
            <a:pPr>
              <a:buFont typeface="Arial" pitchFamily="34" charset="0"/>
              <a:buChar char="•"/>
            </a:pPr>
            <a:r>
              <a:rPr lang="en-US" dirty="0"/>
              <a:t>Related to initiation of neuroleptic treatment (Caroff and Mann 1988)</a:t>
            </a:r>
          </a:p>
          <a:p>
            <a:pPr lvl="1"/>
            <a:r>
              <a:rPr lang="en-US" dirty="0"/>
              <a:t>16% within 24 hours</a:t>
            </a:r>
          </a:p>
          <a:p>
            <a:pPr lvl="1"/>
            <a:r>
              <a:rPr lang="en-US" dirty="0"/>
              <a:t>66% by one week</a:t>
            </a:r>
          </a:p>
          <a:p>
            <a:pPr lvl="1"/>
            <a:r>
              <a:rPr lang="en-US" dirty="0"/>
              <a:t>96% within 30 days</a:t>
            </a:r>
          </a:p>
          <a:p>
            <a:pPr lvl="0"/>
            <a:endParaRPr lang="en-US" u="sng" dirty="0"/>
          </a:p>
          <a:p>
            <a:pPr lvl="0"/>
            <a:r>
              <a:rPr lang="en-US" u="sng" dirty="0"/>
              <a:t>Duration/Resolution</a:t>
            </a:r>
          </a:p>
          <a:p>
            <a:pPr lvl="0">
              <a:buFont typeface="Arial" pitchFamily="34" charset="0"/>
              <a:buChar char="•"/>
            </a:pPr>
            <a:r>
              <a:rPr lang="en-US" dirty="0"/>
              <a:t>Once the neuroleptics are stopped, unless complications develop, the syndrome is self-limited.</a:t>
            </a:r>
          </a:p>
          <a:p>
            <a:pPr lvl="0">
              <a:buFont typeface="Arial" pitchFamily="34" charset="0"/>
              <a:buChar char="•"/>
            </a:pPr>
            <a:r>
              <a:rPr lang="en-US" dirty="0"/>
              <a:t>If untreated by dopamine agonists or muscle relaxants the mean recovery time was 9.6+/-9.1 days for non-depot neuroleptics</a:t>
            </a:r>
          </a:p>
          <a:p>
            <a:pPr lvl="1"/>
            <a:r>
              <a:rPr lang="en-US" dirty="0"/>
              <a:t>23% recovered in 48h</a:t>
            </a:r>
          </a:p>
          <a:p>
            <a:pPr lvl="1"/>
            <a:r>
              <a:rPr lang="en-US" dirty="0"/>
              <a:t>63% recovered in I week</a:t>
            </a:r>
          </a:p>
          <a:p>
            <a:pPr lvl="1"/>
            <a:r>
              <a:rPr lang="en-US" dirty="0"/>
              <a:t>97% recovered in I month</a:t>
            </a:r>
          </a:p>
          <a:p>
            <a:pPr lvl="0">
              <a:buFont typeface="Arial" pitchFamily="34" charset="0"/>
              <a:buChar char="•"/>
            </a:pPr>
            <a:r>
              <a:rPr lang="en-US" dirty="0"/>
              <a:t>Depot medications may cause significant protraction of the syndrome</a:t>
            </a:r>
          </a:p>
          <a:p>
            <a:pPr lvl="0">
              <a:buFont typeface="Arial" pitchFamily="34" charset="0"/>
              <a:buChar char="•"/>
            </a:pPr>
            <a:r>
              <a:rPr lang="en-US" dirty="0"/>
              <a:t>Case reports of prolonged residual catatonic states following resolution of NMS</a:t>
            </a:r>
          </a:p>
          <a:p>
            <a:endParaRPr lang="en-US" dirty="0"/>
          </a:p>
          <a:p>
            <a:r>
              <a:rPr lang="en-US" u="sng" dirty="0"/>
              <a:t>References</a:t>
            </a:r>
          </a:p>
          <a:p>
            <a:r>
              <a:rPr lang="en-US" dirty="0"/>
              <a:t>Caroff SN, Mann SC. Neuroleptic malignant syndrome. Psychopharmacol Bull. 1988;24(1):25-9.</a:t>
            </a:r>
          </a:p>
        </p:txBody>
      </p:sp>
      <p:sp>
        <p:nvSpPr>
          <p:cNvPr id="4" name="Slide Number Placeholder 3"/>
          <p:cNvSpPr>
            <a:spLocks noGrp="1"/>
          </p:cNvSpPr>
          <p:nvPr>
            <p:ph type="sldNum" sz="quarter" idx="10"/>
          </p:nvPr>
        </p:nvSpPr>
        <p:spPr/>
        <p:txBody>
          <a:bodyPr/>
          <a:lstStyle/>
          <a:p>
            <a:fld id="{86DB0F33-6489-48B6-A754-5C1DF2ACF5AF}" type="slidenum">
              <a:rPr lang="en-US" smtClean="0"/>
              <a:pPr/>
              <a:t>24</a:t>
            </a:fld>
            <a:endParaRPr lang="en-US" dirty="0"/>
          </a:p>
        </p:txBody>
      </p:sp>
    </p:spTree>
    <p:extLst>
      <p:ext uri="{BB962C8B-B14F-4D97-AF65-F5344CB8AC3E}">
        <p14:creationId xmlns:p14="http://schemas.microsoft.com/office/powerpoint/2010/main" val="3296539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Trend likely represents a better awareness, early diagnosis, and quicker discontinuation of antipsychotic drugs.</a:t>
            </a:r>
          </a:p>
          <a:p>
            <a:pPr lvl="0">
              <a:buFont typeface="Arial" pitchFamily="34" charset="0"/>
              <a:buChar char="•"/>
            </a:pPr>
            <a:endParaRPr lang="en-US" dirty="0"/>
          </a:p>
          <a:p>
            <a:r>
              <a:rPr lang="en-US" u="sng" dirty="0"/>
              <a:t>References</a:t>
            </a:r>
          </a:p>
          <a:p>
            <a:r>
              <a:rPr lang="en-US" dirty="0"/>
              <a:t>Shalev A, Hermesh H, Munitz H.  Mortality from neuroleptic malignant syndrome. J Clin Psychiatry. 1989 Jan;50(1):18-25.</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Modi S, </a:t>
            </a:r>
            <a:r>
              <a:rPr lang="en-US" sz="1200" kern="1200" dirty="0" err="1">
                <a:solidFill>
                  <a:schemeClr val="tx1"/>
                </a:solidFill>
                <a:effectLst/>
                <a:latin typeface="Arial" charset="0"/>
                <a:ea typeface="+mn-ea"/>
                <a:cs typeface="+mn-cs"/>
              </a:rPr>
              <a:t>Dharaiya</a:t>
            </a:r>
            <a:r>
              <a:rPr lang="en-US" sz="1200" kern="1200" dirty="0">
                <a:solidFill>
                  <a:schemeClr val="tx1"/>
                </a:solidFill>
                <a:effectLst/>
                <a:latin typeface="Arial" charset="0"/>
                <a:ea typeface="+mn-ea"/>
                <a:cs typeface="+mn-cs"/>
              </a:rPr>
              <a:t> D, Schultz L, </a:t>
            </a:r>
            <a:r>
              <a:rPr lang="en-US" sz="1200" kern="1200" dirty="0" err="1">
                <a:solidFill>
                  <a:schemeClr val="tx1"/>
                </a:solidFill>
                <a:effectLst/>
                <a:latin typeface="Arial" charset="0"/>
                <a:ea typeface="+mn-ea"/>
                <a:cs typeface="+mn-cs"/>
              </a:rPr>
              <a:t>Varelas</a:t>
            </a:r>
            <a:r>
              <a:rPr lang="en-US" sz="1200" kern="1200" dirty="0">
                <a:solidFill>
                  <a:schemeClr val="tx1"/>
                </a:solidFill>
                <a:effectLst/>
                <a:latin typeface="Arial" charset="0"/>
                <a:ea typeface="+mn-ea"/>
                <a:cs typeface="+mn-cs"/>
              </a:rPr>
              <a:t> P: Neuroleptic malignant syndrome: Complications, outcomes, and mortality. </a:t>
            </a:r>
            <a:r>
              <a:rPr lang="en-US" sz="1200" kern="1200" dirty="0" err="1">
                <a:solidFill>
                  <a:schemeClr val="tx1"/>
                </a:solidFill>
                <a:effectLst/>
                <a:latin typeface="Arial" charset="0"/>
                <a:ea typeface="+mn-ea"/>
                <a:cs typeface="+mn-cs"/>
              </a:rPr>
              <a:t>Neurocrit</a:t>
            </a:r>
            <a:r>
              <a:rPr lang="en-US" sz="1200" kern="1200" dirty="0">
                <a:solidFill>
                  <a:schemeClr val="tx1"/>
                </a:solidFill>
                <a:effectLst/>
                <a:latin typeface="Arial" charset="0"/>
                <a:ea typeface="+mn-ea"/>
                <a:cs typeface="+mn-cs"/>
              </a:rPr>
              <a:t> Care:1-7, 2015</a:t>
            </a:r>
          </a:p>
          <a:p>
            <a:endParaRPr lang="en-US" dirty="0"/>
          </a:p>
          <a:p>
            <a:pPr lvl="0">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25</a:t>
            </a:fld>
            <a:endParaRPr lang="en-US" dirty="0"/>
          </a:p>
        </p:txBody>
      </p:sp>
    </p:spTree>
    <p:extLst>
      <p:ext uri="{BB962C8B-B14F-4D97-AF65-F5344CB8AC3E}">
        <p14:creationId xmlns:p14="http://schemas.microsoft.com/office/powerpoint/2010/main" val="13571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This estimate is produced by pooling the results of studies reporting the occurrence of NMS among large numbers of patients treated with antipsychotics at a particular center.</a:t>
            </a:r>
          </a:p>
          <a:p>
            <a:endParaRPr lang="en-US" dirty="0"/>
          </a:p>
          <a:p>
            <a:r>
              <a:rPr lang="en-US" dirty="0"/>
              <a:t>The wide variance is thought secondary to variance in diagnostic criteria, survey techniques and clinical settings.</a:t>
            </a:r>
          </a:p>
          <a:p>
            <a:endParaRPr lang="en-US" dirty="0"/>
          </a:p>
          <a:p>
            <a:r>
              <a:rPr lang="en-US" dirty="0"/>
              <a:t>NMS can result from treatment with atypical antipsychotics, and that it often presents with the classic features and course of illness reported previously in associated with typical antipsychotics.  Only 30%, however, met the strict criteria for NMS in a case review by Carloff and Mann in 2000 the rest presented with an incomplete picture</a:t>
            </a:r>
          </a:p>
          <a:p>
            <a:endParaRPr lang="en-US" dirty="0"/>
          </a:p>
          <a:p>
            <a:r>
              <a:rPr lang="en-US" u="sng" dirty="0"/>
              <a:t>Reference</a:t>
            </a:r>
          </a:p>
          <a:p>
            <a:r>
              <a:rPr lang="en-US" b="1" dirty="0">
                <a:hlinkClick r:id="rId3"/>
              </a:rPr>
              <a:t>Neuroleptic Malignant Syndrome</a:t>
            </a:r>
            <a:r>
              <a:rPr lang="en-US" dirty="0">
                <a:hlinkClick r:id="rId3"/>
              </a:rPr>
              <a:t>.</a:t>
            </a:r>
            <a:endParaRPr lang="en-US" dirty="0"/>
          </a:p>
          <a:p>
            <a:r>
              <a:rPr lang="en-US" dirty="0" err="1"/>
              <a:t>Pileggi</a:t>
            </a:r>
            <a:r>
              <a:rPr lang="en-US" dirty="0"/>
              <a:t> DJ, Cook AM.</a:t>
            </a:r>
          </a:p>
          <a:p>
            <a:r>
              <a:rPr lang="en-US" dirty="0"/>
              <a:t>Ann </a:t>
            </a:r>
            <a:r>
              <a:rPr lang="en-US" dirty="0" err="1"/>
              <a:t>Pharmacother</a:t>
            </a:r>
            <a:r>
              <a:rPr lang="en-US" dirty="0"/>
              <a:t>. 2016 Nov;50(11):973-981. </a:t>
            </a:r>
          </a:p>
          <a:p>
            <a:endParaRPr lang="en-US" dirty="0"/>
          </a:p>
          <a:p>
            <a:r>
              <a:rPr lang="en-US" dirty="0"/>
              <a:t>Trollor JN, Chen X, Sachdev PS. Neuroleptic malignant syndrome associated with atypical antipsychotic drugs.  CNS Drugs. 2009;23(6):477-92.</a:t>
            </a:r>
          </a:p>
          <a:p>
            <a:endParaRPr lang="en-US" dirty="0"/>
          </a:p>
          <a:p>
            <a:r>
              <a:rPr lang="en-US" dirty="0"/>
              <a:t>Sachdev P, Kruk J ,Kneebone M, et al.  Clozapine-induced neuroleptic malignant syndrome: review and report of new cases. J Clin Psychopharmacol. 1995 Oct;15(5):365-71.</a:t>
            </a:r>
          </a:p>
          <a:p>
            <a:endParaRPr lang="en-US" dirty="0"/>
          </a:p>
          <a:p>
            <a:endParaRPr lang="en-US" dirty="0"/>
          </a:p>
          <a:p>
            <a:r>
              <a:rPr lang="en-US" dirty="0">
                <a:hlinkClick r:id="rId4" action="ppaction://hlinkfile"/>
              </a:rPr>
              <a:t>Residual catatonic state following neuroleptic malignant syndrome.</a:t>
            </a:r>
            <a:endParaRPr lang="en-US" dirty="0"/>
          </a:p>
          <a:p>
            <a:r>
              <a:rPr lang="en-US" dirty="0"/>
              <a:t>Caroff SN, Mann SC, Keck PE Jr, Francis A.</a:t>
            </a:r>
          </a:p>
          <a:p>
            <a:r>
              <a:rPr lang="en-US" dirty="0"/>
              <a:t>J Clin Psychopharmacol. 2000 Apr;20(2):257-9. </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a:t>
            </a:fld>
            <a:endParaRPr lang="en-US" dirty="0"/>
          </a:p>
        </p:txBody>
      </p:sp>
    </p:spTree>
    <p:extLst>
      <p:ext uri="{BB962C8B-B14F-4D97-AF65-F5344CB8AC3E}">
        <p14:creationId xmlns:p14="http://schemas.microsoft.com/office/powerpoint/2010/main" val="934035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u="sng" dirty="0"/>
              <a:t>Renal insufficiency/failure</a:t>
            </a:r>
          </a:p>
          <a:p>
            <a:pPr lvl="0">
              <a:buFont typeface="Arial" pitchFamily="34" charset="0"/>
              <a:buChar char="•"/>
            </a:pPr>
            <a:r>
              <a:rPr lang="en-US" dirty="0"/>
              <a:t>myoglobinuric renal failure occurs on 16-25% of cases</a:t>
            </a:r>
          </a:p>
          <a:p>
            <a:pPr>
              <a:buFont typeface="Arial" pitchFamily="34" charset="0"/>
              <a:buChar char="•"/>
            </a:pPr>
            <a:r>
              <a:rPr lang="en-US" dirty="0"/>
              <a:t>Etiology of myoglobinuria in NMS:</a:t>
            </a:r>
          </a:p>
          <a:p>
            <a:pPr lvl="1"/>
            <a:r>
              <a:rPr lang="en-US" dirty="0"/>
              <a:t>Muscle necrosis due to severe rigidity</a:t>
            </a:r>
          </a:p>
          <a:p>
            <a:pPr lvl="1"/>
            <a:r>
              <a:rPr lang="en-US" dirty="0"/>
              <a:t>Direct drug myotoxicity (?)</a:t>
            </a:r>
          </a:p>
          <a:p>
            <a:pPr lvl="1"/>
            <a:r>
              <a:rPr lang="en-US" dirty="0"/>
              <a:t>Dehydration</a:t>
            </a:r>
          </a:p>
          <a:p>
            <a:pPr lvl="1"/>
            <a:r>
              <a:rPr lang="en-US" dirty="0"/>
              <a:t>Hyperthermia</a:t>
            </a:r>
          </a:p>
          <a:p>
            <a:pPr lvl="1"/>
            <a:r>
              <a:rPr lang="en-US" dirty="0"/>
              <a:t>Ischemia</a:t>
            </a:r>
          </a:p>
          <a:p>
            <a:pPr lvl="1"/>
            <a:r>
              <a:rPr lang="en-US" dirty="0"/>
              <a:t>Hypoxia</a:t>
            </a:r>
          </a:p>
          <a:p>
            <a:pPr lvl="1"/>
            <a:r>
              <a:rPr lang="en-US" dirty="0"/>
              <a:t>Catatonic posturing</a:t>
            </a:r>
          </a:p>
          <a:p>
            <a:pPr lvl="0"/>
            <a:r>
              <a:rPr lang="en-US" u="sng" dirty="0"/>
              <a:t>Respiratory failure</a:t>
            </a:r>
          </a:p>
          <a:p>
            <a:pPr lvl="0">
              <a:buFont typeface="Arial" pitchFamily="34" charset="0"/>
              <a:buChar char="•"/>
            </a:pPr>
            <a:r>
              <a:rPr lang="en-US" dirty="0"/>
              <a:t>In one study 19% of patients with NMS required ventilator support (Levenson 1985).</a:t>
            </a:r>
          </a:p>
          <a:p>
            <a:pPr>
              <a:buFont typeface="Arial" pitchFamily="34" charset="0"/>
              <a:buChar char="•"/>
            </a:pPr>
            <a:r>
              <a:rPr lang="en-US" dirty="0"/>
              <a:t>Etiology:</a:t>
            </a:r>
          </a:p>
          <a:p>
            <a:pPr lvl="1"/>
            <a:r>
              <a:rPr lang="en-US" dirty="0"/>
              <a:t>Aspiration pneumonia</a:t>
            </a:r>
          </a:p>
          <a:p>
            <a:pPr lvl="1"/>
            <a:r>
              <a:rPr lang="en-US" dirty="0"/>
              <a:t>Pulmonary emboli</a:t>
            </a:r>
          </a:p>
          <a:p>
            <a:pPr lvl="1"/>
            <a:r>
              <a:rPr lang="en-US" dirty="0"/>
              <a:t>Necrosis of respiratory muscles due to myonecrosis</a:t>
            </a:r>
          </a:p>
          <a:p>
            <a:pPr lvl="0"/>
            <a:r>
              <a:rPr lang="en-US" u="sng" dirty="0"/>
              <a:t>Cardiac morbidity</a:t>
            </a:r>
          </a:p>
          <a:p>
            <a:pPr>
              <a:buFont typeface="Arial" pitchFamily="34" charset="0"/>
              <a:buChar char="•"/>
            </a:pPr>
            <a:r>
              <a:rPr lang="en-US" dirty="0"/>
              <a:t>Etiology:</a:t>
            </a:r>
          </a:p>
          <a:p>
            <a:pPr lvl="1"/>
            <a:r>
              <a:rPr lang="en-US" dirty="0"/>
              <a:t>Arrhythmias due to electrolyte abnormalities</a:t>
            </a:r>
          </a:p>
          <a:p>
            <a:pPr lvl="1"/>
            <a:r>
              <a:rPr lang="en-US" dirty="0"/>
              <a:t>Ischemia secondary to hypoxia or metabolic hyperactivity</a:t>
            </a:r>
          </a:p>
          <a:p>
            <a:pPr lvl="0"/>
            <a:r>
              <a:rPr lang="en-US" u="sng" dirty="0"/>
              <a:t>Cognitive sequelae</a:t>
            </a:r>
          </a:p>
          <a:p>
            <a:pPr lvl="0">
              <a:buFont typeface="Arial" pitchFamily="34" charset="0"/>
              <a:buChar char="•"/>
            </a:pPr>
            <a:r>
              <a:rPr lang="en-US" dirty="0"/>
              <a:t>Long term cognitive effects appear rare.</a:t>
            </a:r>
          </a:p>
          <a:p>
            <a:pPr>
              <a:buFont typeface="Arial" pitchFamily="34" charset="0"/>
              <a:buChar char="•"/>
            </a:pPr>
            <a:r>
              <a:rPr lang="en-US" dirty="0"/>
              <a:t>Etiology:</a:t>
            </a:r>
          </a:p>
          <a:p>
            <a:pPr lvl="1"/>
            <a:r>
              <a:rPr lang="en-US" dirty="0"/>
              <a:t>Prolonged hyperthermia</a:t>
            </a:r>
          </a:p>
          <a:p>
            <a:pPr lvl="1"/>
            <a:r>
              <a:rPr lang="en-US" dirty="0"/>
              <a:t>Extreme hyperthermia</a:t>
            </a:r>
          </a:p>
          <a:p>
            <a:pPr lvl="1"/>
            <a:r>
              <a:rPr lang="en-US" dirty="0"/>
              <a:t>Prolonged hypoxia</a:t>
            </a:r>
          </a:p>
          <a:p>
            <a:pPr lvl="1"/>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26</a:t>
            </a:fld>
            <a:endParaRPr lang="en-US" dirty="0"/>
          </a:p>
        </p:txBody>
      </p:sp>
    </p:spTree>
    <p:extLst>
      <p:ext uri="{BB962C8B-B14F-4D97-AF65-F5344CB8AC3E}">
        <p14:creationId xmlns:p14="http://schemas.microsoft.com/office/powerpoint/2010/main" val="24783243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a:t>Nonspecific treatment consists of supportive measures and prevention of complications.</a:t>
            </a:r>
          </a:p>
          <a:p>
            <a:pPr lvl="1"/>
            <a:r>
              <a:rPr lang="en-US" dirty="0"/>
              <a:t>Intensive monitoring (telemetry and pulse oximetry)</a:t>
            </a:r>
          </a:p>
          <a:p>
            <a:pPr lvl="1"/>
            <a:r>
              <a:rPr lang="en-US" dirty="0"/>
              <a:t>Supportive care</a:t>
            </a:r>
          </a:p>
          <a:p>
            <a:pPr lvl="1"/>
            <a:r>
              <a:rPr lang="en-US" dirty="0"/>
              <a:t>DVT prophylaxis</a:t>
            </a:r>
          </a:p>
          <a:p>
            <a:pPr lvl="1"/>
            <a:endParaRPr lang="en-US" dirty="0"/>
          </a:p>
          <a:p>
            <a:pPr lvl="0"/>
            <a:r>
              <a:rPr lang="en-US" u="sng" dirty="0"/>
              <a:t>Medication discontinuation</a:t>
            </a:r>
          </a:p>
          <a:p>
            <a:pPr lvl="0">
              <a:buFont typeface="Arial" pitchFamily="34" charset="0"/>
              <a:buChar char="•"/>
            </a:pPr>
            <a:r>
              <a:rPr lang="en-US" dirty="0"/>
              <a:t>Immediate discontinuation of antipsychotics are essential in managing NMS.</a:t>
            </a:r>
          </a:p>
          <a:p>
            <a:pPr lvl="0">
              <a:buFont typeface="Arial" pitchFamily="34" charset="0"/>
              <a:buChar char="•"/>
            </a:pPr>
            <a:r>
              <a:rPr lang="en-US" dirty="0"/>
              <a:t>Lithium should be discontinued.  It may be hazardous to continue lithium in dehydrated patient due to concerns of toxicity.</a:t>
            </a:r>
          </a:p>
          <a:p>
            <a:pPr lvl="0">
              <a:buFont typeface="Arial" pitchFamily="34" charset="0"/>
              <a:buChar char="•"/>
            </a:pPr>
            <a:r>
              <a:rPr lang="en-US" dirty="0"/>
              <a:t>Anticholinergic medications should be discontinued do to their ability to impair heat loss and inhibit sweating, thereby exacerbating hyperthermia.</a:t>
            </a:r>
          </a:p>
          <a:p>
            <a:pPr lvl="0"/>
            <a:endParaRPr lang="en-US" u="sng" dirty="0"/>
          </a:p>
          <a:p>
            <a:pPr lvl="0"/>
            <a:r>
              <a:rPr lang="en-US" u="sng" dirty="0"/>
              <a:t>Hydration</a:t>
            </a:r>
          </a:p>
          <a:p>
            <a:pPr lvl="0">
              <a:buFont typeface="Arial" pitchFamily="34" charset="0"/>
              <a:buChar char="•"/>
            </a:pPr>
            <a:r>
              <a:rPr lang="en-US" dirty="0"/>
              <a:t>Prevent hypovolemia, hypotension, shock, and renal failure.  </a:t>
            </a:r>
          </a:p>
          <a:p>
            <a:pPr lvl="0">
              <a:buFont typeface="Arial" pitchFamily="34" charset="0"/>
              <a:buChar char="•"/>
            </a:pPr>
            <a:r>
              <a:rPr lang="en-US" dirty="0"/>
              <a:t>Correct electrolyte imbalance.</a:t>
            </a:r>
          </a:p>
          <a:p>
            <a:pPr lvl="0"/>
            <a:endParaRPr lang="en-US" u="sng" dirty="0"/>
          </a:p>
          <a:p>
            <a:pPr lvl="0"/>
            <a:r>
              <a:rPr lang="en-US" u="sng" dirty="0"/>
              <a:t>Temperature reduction</a:t>
            </a:r>
          </a:p>
          <a:p>
            <a:pPr lvl="0">
              <a:buFont typeface="Arial" pitchFamily="34" charset="0"/>
              <a:buChar char="•"/>
            </a:pPr>
            <a:r>
              <a:rPr lang="en-US" dirty="0"/>
              <a:t>Higher temperatures are predictive of increased morbidity and mortality.</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27</a:t>
            </a:fld>
            <a:endParaRPr lang="en-US" dirty="0"/>
          </a:p>
        </p:txBody>
      </p:sp>
    </p:spTree>
    <p:extLst>
      <p:ext uri="{BB962C8B-B14F-4D97-AF65-F5344CB8AC3E}">
        <p14:creationId xmlns:p14="http://schemas.microsoft.com/office/powerpoint/2010/main" val="1579488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Benzodiazepines</a:t>
            </a:r>
          </a:p>
          <a:p>
            <a:pPr lvl="0">
              <a:buFont typeface="Arial" pitchFamily="34" charset="0"/>
              <a:buChar char="•"/>
            </a:pPr>
            <a:r>
              <a:rPr lang="en-US" dirty="0"/>
              <a:t>Use of benzodiazepines may be effective in mild cases of NMS</a:t>
            </a:r>
          </a:p>
          <a:p>
            <a:pPr lvl="0">
              <a:buFont typeface="Arial" pitchFamily="34" charset="0"/>
              <a:buNone/>
            </a:pPr>
            <a:r>
              <a:rPr lang="en-US" dirty="0"/>
              <a:t>Theory</a:t>
            </a:r>
          </a:p>
          <a:p>
            <a:pPr lvl="1">
              <a:buFont typeface="Wingdings" pitchFamily="2" charset="2"/>
              <a:buChar char="Ø"/>
            </a:pPr>
            <a:r>
              <a:rPr lang="en-US" dirty="0"/>
              <a:t>GABA-A agonists could inhibit the pars reticulata inhibitory GABA-B neurons which may result in disinhibition of neighboring pars compacta DA cells with resulting striatal DA agonism.</a:t>
            </a:r>
          </a:p>
          <a:p>
            <a:pPr>
              <a:buFont typeface="Arial" pitchFamily="34" charset="0"/>
              <a:buNone/>
            </a:pPr>
            <a:r>
              <a:rPr lang="en-US" dirty="0"/>
              <a:t>Dosage</a:t>
            </a:r>
          </a:p>
          <a:p>
            <a:pPr lvl="1">
              <a:buFont typeface="Wingdings" pitchFamily="2" charset="2"/>
              <a:buChar char="Ø"/>
            </a:pPr>
            <a:r>
              <a:rPr lang="en-US" dirty="0"/>
              <a:t>A trial of lorazepam 2 mg IV may be warranted in mild cases with close monitoring of the patient’s respiratory status.</a:t>
            </a:r>
          </a:p>
          <a:p>
            <a:pPr lvl="0"/>
            <a:endParaRPr lang="en-US" u="sng" dirty="0"/>
          </a:p>
          <a:p>
            <a:pPr lvl="1"/>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28</a:t>
            </a:fld>
            <a:endParaRPr lang="en-US" dirty="0"/>
          </a:p>
        </p:txBody>
      </p:sp>
    </p:spTree>
    <p:extLst>
      <p:ext uri="{BB962C8B-B14F-4D97-AF65-F5344CB8AC3E}">
        <p14:creationId xmlns:p14="http://schemas.microsoft.com/office/powerpoint/2010/main" val="39123015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u="sng" dirty="0" err="1"/>
              <a:t>Dantrolene</a:t>
            </a:r>
            <a:endParaRPr lang="en-US" u="sng" dirty="0"/>
          </a:p>
          <a:p>
            <a:pPr>
              <a:buFont typeface="Arial" pitchFamily="34" charset="0"/>
              <a:buNone/>
            </a:pPr>
            <a:r>
              <a:rPr lang="en-US" dirty="0"/>
              <a:t>Theory</a:t>
            </a:r>
          </a:p>
          <a:p>
            <a:pPr lvl="1">
              <a:buFont typeface="Wingdings" pitchFamily="2" charset="2"/>
              <a:buChar char="Ø"/>
            </a:pPr>
            <a:r>
              <a:rPr lang="en-US" dirty="0"/>
              <a:t>Inhibits contraction and heat production in muscle.</a:t>
            </a:r>
          </a:p>
          <a:p>
            <a:pPr lvl="1">
              <a:buFont typeface="Wingdings" pitchFamily="2" charset="2"/>
              <a:buChar char="Ø"/>
            </a:pPr>
            <a:r>
              <a:rPr lang="en-US" dirty="0"/>
              <a:t>It acts by inhibiting the excitation-contraction mechanism in skeletal muscles through the sequestration of calcium in the sarcoplasmic reticulum.  It is not specific for malignant hyperthermia (MH).</a:t>
            </a:r>
          </a:p>
          <a:p>
            <a:pPr lvl="0">
              <a:buFont typeface="Arial" pitchFamily="34" charset="0"/>
              <a:buChar char="•"/>
            </a:pPr>
            <a:r>
              <a:rPr lang="en-US" dirty="0"/>
              <a:t>Maybe most helpful in cases of NMS with extreme temperature elevations (&gt;40C), rhabdomyolysis and rigidity.</a:t>
            </a:r>
          </a:p>
          <a:p>
            <a:pPr lvl="0"/>
            <a:endParaRPr lang="en-US" dirty="0"/>
          </a:p>
          <a:p>
            <a:pPr lvl="0"/>
            <a:r>
              <a:rPr lang="en-US" dirty="0"/>
              <a:t>Side effects</a:t>
            </a:r>
          </a:p>
          <a:p>
            <a:pPr lvl="0">
              <a:buFont typeface="Arial" pitchFamily="34" charset="0"/>
              <a:buChar char="•"/>
            </a:pPr>
            <a:r>
              <a:rPr lang="en-US" dirty="0"/>
              <a:t>May cause hepatic and respiratory compromise.</a:t>
            </a:r>
          </a:p>
          <a:p>
            <a:pPr lvl="0">
              <a:buFont typeface="Arial" pitchFamily="34" charset="0"/>
              <a:buChar char="•"/>
            </a:pPr>
            <a:r>
              <a:rPr lang="en-US" dirty="0"/>
              <a:t>Cardiovascular collapse may occur when </a:t>
            </a:r>
            <a:r>
              <a:rPr lang="en-US" dirty="0" err="1"/>
              <a:t>coadministered</a:t>
            </a:r>
            <a:r>
              <a:rPr lang="en-US" dirty="0"/>
              <a:t> with calcium channel antagonists.</a:t>
            </a:r>
          </a:p>
          <a:p>
            <a:pPr lvl="0">
              <a:buFont typeface="Arial" pitchFamily="34" charset="0"/>
              <a:buChar char="•"/>
            </a:pPr>
            <a:endParaRPr lang="en-US" dirty="0"/>
          </a:p>
          <a:p>
            <a:r>
              <a:rPr lang="en-US" dirty="0" err="1"/>
              <a:t>Sakkas</a:t>
            </a:r>
            <a:r>
              <a:rPr lang="en-US" dirty="0"/>
              <a:t>  and  Davis (1991) 100 cases</a:t>
            </a:r>
          </a:p>
          <a:p>
            <a:pPr lvl="1"/>
            <a:r>
              <a:rPr lang="en-US" dirty="0"/>
              <a:t>81% of patients were helped</a:t>
            </a:r>
          </a:p>
          <a:p>
            <a:pPr lvl="1"/>
            <a:r>
              <a:rPr lang="en-US" dirty="0"/>
              <a:t>Benefit evident within a few hours</a:t>
            </a:r>
          </a:p>
          <a:p>
            <a:pPr lvl="0"/>
            <a:endParaRPr lang="en-US" dirty="0"/>
          </a:p>
          <a:p>
            <a:r>
              <a:rPr lang="en-US" dirty="0"/>
              <a:t>Dosage</a:t>
            </a:r>
          </a:p>
          <a:p>
            <a:pPr lvl="1"/>
            <a:r>
              <a:rPr lang="en-US" dirty="0"/>
              <a:t>1mg-10mg/kg/day in divided doses</a:t>
            </a:r>
          </a:p>
          <a:p>
            <a:pPr lvl="1"/>
            <a:r>
              <a:rPr lang="en-US" dirty="0"/>
              <a:t>1mg/kg every 6 hours for 48 hours for MH</a:t>
            </a:r>
          </a:p>
          <a:p>
            <a:pPr lvl="1"/>
            <a:r>
              <a:rPr lang="en-US" dirty="0"/>
              <a:t>Duration of treatment is unclear</a:t>
            </a:r>
          </a:p>
          <a:p>
            <a:endParaRPr lang="en-US" dirty="0"/>
          </a:p>
        </p:txBody>
      </p:sp>
      <p:sp>
        <p:nvSpPr>
          <p:cNvPr id="4" name="Slide Number Placeholder 3"/>
          <p:cNvSpPr>
            <a:spLocks noGrp="1"/>
          </p:cNvSpPr>
          <p:nvPr>
            <p:ph type="sldNum" sz="quarter" idx="10"/>
          </p:nvPr>
        </p:nvSpPr>
        <p:spPr/>
        <p:txBody>
          <a:bodyPr/>
          <a:lstStyle/>
          <a:p>
            <a:pPr>
              <a:defRPr/>
            </a:pPr>
            <a:fld id="{EB9ABFBE-9523-4F73-9904-9D7915464C86}" type="slidenum">
              <a:rPr lang="en-US" smtClean="0"/>
              <a:pPr>
                <a:defRPr/>
              </a:pPr>
              <a:t>29</a:t>
            </a:fld>
            <a:endParaRPr lang="en-US" dirty="0"/>
          </a:p>
        </p:txBody>
      </p:sp>
    </p:spTree>
    <p:extLst>
      <p:ext uri="{BB962C8B-B14F-4D97-AF65-F5344CB8AC3E}">
        <p14:creationId xmlns:p14="http://schemas.microsoft.com/office/powerpoint/2010/main" val="13197587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u="sng" dirty="0"/>
              <a:t>Dopamine agonists</a:t>
            </a:r>
          </a:p>
          <a:p>
            <a:r>
              <a:rPr lang="en-US" dirty="0"/>
              <a:t>Theory</a:t>
            </a:r>
          </a:p>
          <a:p>
            <a:pPr lvl="0">
              <a:buFont typeface="Arial" pitchFamily="34" charset="0"/>
              <a:buChar char="•"/>
            </a:pPr>
            <a:r>
              <a:rPr lang="en-US" dirty="0"/>
              <a:t>dopaminergic agents may reduce the probable acute hypo-dopaminergic state in NMS.</a:t>
            </a:r>
          </a:p>
          <a:p>
            <a:pPr lvl="0"/>
            <a:endParaRPr lang="en-US" u="sng" dirty="0"/>
          </a:p>
          <a:p>
            <a:pPr lvl="0"/>
            <a:r>
              <a:rPr lang="en-US" u="sng" dirty="0"/>
              <a:t>Amantadine</a:t>
            </a:r>
          </a:p>
          <a:p>
            <a:r>
              <a:rPr lang="en-US" dirty="0"/>
              <a:t>Sakkas and Davis et al(1991) 34 patients</a:t>
            </a:r>
          </a:p>
          <a:p>
            <a:pPr lvl="1">
              <a:buFont typeface="Wingdings" pitchFamily="2" charset="2"/>
              <a:buChar char="Ø"/>
            </a:pPr>
            <a:r>
              <a:rPr lang="en-US" dirty="0"/>
              <a:t>63% of clinicians reported beneficial when amantadine used as monotherapy.</a:t>
            </a:r>
          </a:p>
          <a:p>
            <a:pPr lvl="1">
              <a:buFont typeface="Wingdings" pitchFamily="2" charset="2"/>
              <a:buChar char="Ø"/>
            </a:pPr>
            <a:r>
              <a:rPr lang="en-US" dirty="0"/>
              <a:t>Symptoms worsened in 6 patients when discontinued.</a:t>
            </a:r>
          </a:p>
          <a:p>
            <a:endParaRPr lang="en-US" dirty="0"/>
          </a:p>
          <a:p>
            <a:r>
              <a:rPr lang="en-US" dirty="0"/>
              <a:t>Dosage</a:t>
            </a:r>
          </a:p>
          <a:p>
            <a:pPr lvl="0">
              <a:buFont typeface="Arial" pitchFamily="34" charset="0"/>
              <a:buChar char="•"/>
            </a:pPr>
            <a:r>
              <a:rPr lang="en-US" dirty="0"/>
              <a:t>200-400 mg/day in divided doses</a:t>
            </a:r>
          </a:p>
          <a:p>
            <a:pPr lvl="0"/>
            <a:endParaRPr lang="en-US" u="sng" dirty="0"/>
          </a:p>
          <a:p>
            <a:pPr lvl="0"/>
            <a:r>
              <a:rPr lang="en-US" u="sng" dirty="0"/>
              <a:t>Bromocriptine</a:t>
            </a:r>
          </a:p>
          <a:p>
            <a:r>
              <a:rPr lang="en-US" dirty="0"/>
              <a:t>Sakkas (1991) 100 patients</a:t>
            </a:r>
          </a:p>
          <a:p>
            <a:pPr lvl="1">
              <a:buFont typeface="Wingdings" pitchFamily="2" charset="2"/>
              <a:buChar char="Ø"/>
            </a:pPr>
            <a:r>
              <a:rPr lang="en-US" dirty="0"/>
              <a:t>94% of patients benefits from monotherapy.</a:t>
            </a:r>
          </a:p>
          <a:p>
            <a:pPr lvl="1">
              <a:buFont typeface="Wingdings" pitchFamily="2" charset="2"/>
              <a:buChar char="Ø"/>
            </a:pPr>
            <a:r>
              <a:rPr lang="en-US" dirty="0"/>
              <a:t>24-18% of patients experienced a return of NMS symptoms when discontinued after initial effectiveness. </a:t>
            </a:r>
          </a:p>
          <a:p>
            <a:pPr lvl="1">
              <a:buFont typeface="Wingdings" pitchFamily="2" charset="2"/>
              <a:buChar char="Ø"/>
            </a:pPr>
            <a:r>
              <a:rPr lang="en-US" dirty="0"/>
              <a:t>Mortality rate was decreased by 50% when added to supportive therapy alone.</a:t>
            </a:r>
          </a:p>
          <a:p>
            <a:r>
              <a:rPr lang="en-US" dirty="0"/>
              <a:t>Rosenberg &amp; Green (1989) 67 published cases</a:t>
            </a:r>
          </a:p>
          <a:p>
            <a:pPr lvl="1">
              <a:buFont typeface="Wingdings" pitchFamily="2" charset="2"/>
              <a:buChar char="Ø"/>
            </a:pPr>
            <a:r>
              <a:rPr lang="en-US" dirty="0"/>
              <a:t>Shortened time to clinical response (1.03 +/- 0.55 days) compared with supportive treatment alone (6.80 +/- 2.68 days).</a:t>
            </a:r>
          </a:p>
          <a:p>
            <a:endParaRPr lang="en-US" dirty="0"/>
          </a:p>
          <a:p>
            <a:r>
              <a:rPr lang="en-US" dirty="0"/>
              <a:t>Dosage</a:t>
            </a:r>
          </a:p>
          <a:p>
            <a:pPr lvl="0">
              <a:buFont typeface="Arial" pitchFamily="34" charset="0"/>
              <a:buChar char="•"/>
            </a:pPr>
            <a:r>
              <a:rPr lang="en-US" dirty="0"/>
              <a:t>2.5mg tid</a:t>
            </a:r>
          </a:p>
          <a:p>
            <a:pPr>
              <a:buFont typeface="Arial" pitchFamily="34" charset="0"/>
              <a:buChar char="•"/>
            </a:pPr>
            <a:r>
              <a:rPr lang="en-US" dirty="0"/>
              <a:t>May increase up to 45 mg/day if necessary</a:t>
            </a:r>
          </a:p>
          <a:p>
            <a:pPr>
              <a:buFont typeface="Arial" pitchFamily="34" charset="0"/>
              <a:buChar char="•"/>
            </a:pPr>
            <a:endParaRPr lang="en-US" dirty="0"/>
          </a:p>
          <a:p>
            <a:r>
              <a:rPr lang="en-US" u="sng" dirty="0"/>
              <a:t>References</a:t>
            </a:r>
          </a:p>
          <a:p>
            <a:r>
              <a:rPr lang="en-US" dirty="0"/>
              <a:t>Sakkas P, Davis JM, Janicak PG, et al. Drug treatment of the neuroleptic malignant syndrome.</a:t>
            </a:r>
          </a:p>
          <a:p>
            <a:r>
              <a:rPr lang="en-US" dirty="0"/>
              <a:t>Psychopharmacol Bull. 1991;27(3):381-4.</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30</a:t>
            </a:fld>
            <a:endParaRPr lang="en-US" dirty="0"/>
          </a:p>
        </p:txBody>
      </p:sp>
    </p:spTree>
    <p:extLst>
      <p:ext uri="{BB962C8B-B14F-4D97-AF65-F5344CB8AC3E}">
        <p14:creationId xmlns:p14="http://schemas.microsoft.com/office/powerpoint/2010/main" val="5279869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a:t>ECT</a:t>
            </a:r>
          </a:p>
          <a:p>
            <a:pPr lvl="0"/>
            <a:r>
              <a:rPr lang="en-US" dirty="0"/>
              <a:t>Theory</a:t>
            </a:r>
          </a:p>
          <a:p>
            <a:pPr lvl="0">
              <a:buFont typeface="Arial" pitchFamily="34" charset="0"/>
              <a:buChar char="•"/>
            </a:pPr>
            <a:r>
              <a:rPr lang="en-US" dirty="0"/>
              <a:t>Effective in catatonia and Parkinson’s disease</a:t>
            </a:r>
          </a:p>
          <a:p>
            <a:pPr lvl="0">
              <a:buFont typeface="Arial" pitchFamily="34" charset="0"/>
              <a:buChar char="•"/>
            </a:pPr>
            <a:r>
              <a:rPr lang="en-US" dirty="0"/>
              <a:t>ECT may increase dopamine synthesis and release</a:t>
            </a:r>
          </a:p>
          <a:p>
            <a:pPr lvl="0">
              <a:buFont typeface="Arial" pitchFamily="34" charset="0"/>
              <a:buChar char="•"/>
            </a:pPr>
            <a:endParaRPr lang="en-US" dirty="0"/>
          </a:p>
          <a:p>
            <a:pPr lvl="0"/>
            <a:r>
              <a:rPr lang="en-US" dirty="0"/>
              <a:t>ECT should be considered if:</a:t>
            </a:r>
          </a:p>
          <a:p>
            <a:pPr lvl="0">
              <a:buFont typeface="Arial" pitchFamily="34" charset="0"/>
              <a:buChar char="•"/>
            </a:pPr>
            <a:r>
              <a:rPr lang="en-US" dirty="0"/>
              <a:t>Patients unresponsive to pharmacological and supportive measures</a:t>
            </a:r>
          </a:p>
          <a:p>
            <a:pPr lvl="0">
              <a:buFont typeface="Arial" pitchFamily="34" charset="0"/>
              <a:buChar char="•"/>
            </a:pPr>
            <a:r>
              <a:rPr lang="en-US" dirty="0"/>
              <a:t>Residual catatonic state develops following NMS</a:t>
            </a:r>
          </a:p>
          <a:p>
            <a:pPr lvl="0">
              <a:buFont typeface="Arial" pitchFamily="34" charset="0"/>
              <a:buChar char="•"/>
            </a:pPr>
            <a:r>
              <a:rPr lang="en-US" dirty="0"/>
              <a:t>Psychosis develops following NMS</a:t>
            </a:r>
          </a:p>
          <a:p>
            <a:pPr lvl="0"/>
            <a:endParaRPr lang="en-US" dirty="0"/>
          </a:p>
          <a:p>
            <a:pPr lvl="0"/>
            <a:r>
              <a:rPr lang="en-US" dirty="0"/>
              <a:t>ECT offers the unique advantage of treating the NMS and potentially addressing the underlying psychiatric disorder.</a:t>
            </a:r>
          </a:p>
          <a:p>
            <a:pPr lvl="0"/>
            <a:endParaRPr lang="en-US" dirty="0"/>
          </a:p>
          <a:p>
            <a:pPr lvl="0"/>
            <a:r>
              <a:rPr lang="en-US" dirty="0"/>
              <a:t>Patients with NMS are not considered to be at an increased risk for MH during ECT.</a:t>
            </a:r>
          </a:p>
          <a:p>
            <a:pPr lvl="0"/>
            <a:endParaRPr lang="en-US" dirty="0"/>
          </a:p>
          <a:p>
            <a:pPr lvl="0"/>
            <a:r>
              <a:rPr lang="en-US" dirty="0"/>
              <a:t>Mean time to clinic response following ECT 1.46+/-2.38 days.</a:t>
            </a:r>
          </a:p>
          <a:p>
            <a:r>
              <a:rPr lang="en-US" dirty="0"/>
              <a:t>Most patients responded in three days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31</a:t>
            </a:fld>
            <a:endParaRPr lang="en-US" dirty="0"/>
          </a:p>
        </p:txBody>
      </p:sp>
    </p:spTree>
    <p:extLst>
      <p:ext uri="{BB962C8B-B14F-4D97-AF65-F5344CB8AC3E}">
        <p14:creationId xmlns:p14="http://schemas.microsoft.com/office/powerpoint/2010/main" val="1838622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Rough Guidelines</a:t>
            </a:r>
          </a:p>
          <a:p>
            <a:pPr lvl="0">
              <a:buFont typeface="Arial" pitchFamily="34" charset="0"/>
              <a:buChar char="•"/>
            </a:pPr>
            <a:r>
              <a:rPr lang="en-US" dirty="0"/>
              <a:t>Mild or early NMS</a:t>
            </a:r>
          </a:p>
          <a:p>
            <a:pPr lvl="1">
              <a:buFont typeface="Arial" pitchFamily="34" charset="0"/>
              <a:buChar char="•"/>
            </a:pPr>
            <a:r>
              <a:rPr lang="en-US" dirty="0"/>
              <a:t>Discontinuation of dopamine antagonists, supportive care and benzodiazepines</a:t>
            </a:r>
          </a:p>
          <a:p>
            <a:pPr lvl="0">
              <a:buFont typeface="Arial" pitchFamily="34" charset="0"/>
              <a:buChar char="•"/>
            </a:pPr>
            <a:r>
              <a:rPr lang="en-US" dirty="0"/>
              <a:t>Moderate NMS (rigidity and temperatures 38-40)</a:t>
            </a:r>
          </a:p>
          <a:p>
            <a:pPr lvl="1">
              <a:buFont typeface="Arial" pitchFamily="34" charset="0"/>
              <a:buChar char="•"/>
            </a:pPr>
            <a:r>
              <a:rPr lang="en-US" dirty="0"/>
              <a:t>Add dopamine agonist to above treatment</a:t>
            </a:r>
          </a:p>
          <a:p>
            <a:pPr lvl="0">
              <a:buFont typeface="Arial" pitchFamily="34" charset="0"/>
              <a:buChar char="•"/>
            </a:pPr>
            <a:r>
              <a:rPr lang="en-US" dirty="0"/>
              <a:t>Severe NMS (rigidity, hypermetabolism, temperatures &gt;40)</a:t>
            </a:r>
          </a:p>
          <a:p>
            <a:pPr lvl="1">
              <a:buFont typeface="Arial" pitchFamily="34" charset="0"/>
              <a:buChar char="•"/>
            </a:pPr>
            <a:r>
              <a:rPr lang="en-US" dirty="0"/>
              <a:t>High-dose</a:t>
            </a:r>
            <a:r>
              <a:rPr lang="en-US" baseline="0" dirty="0"/>
              <a:t> benzodiazepines</a:t>
            </a:r>
          </a:p>
          <a:p>
            <a:pPr lvl="1">
              <a:buFont typeface="Arial" pitchFamily="34" charset="0"/>
              <a:buChar char="•"/>
            </a:pPr>
            <a:r>
              <a:rPr lang="en-US" dirty="0"/>
              <a:t>Move to ECT more</a:t>
            </a:r>
            <a:r>
              <a:rPr lang="en-US" baseline="0" dirty="0"/>
              <a:t> quickly</a:t>
            </a:r>
          </a:p>
          <a:p>
            <a:pPr lvl="1">
              <a:buFont typeface="Arial" pitchFamily="34" charset="0"/>
              <a:buChar char="•"/>
            </a:pPr>
            <a:r>
              <a:rPr lang="en-US" dirty="0"/>
              <a:t>Consider </a:t>
            </a:r>
            <a:r>
              <a:rPr lang="en-US" dirty="0" err="1"/>
              <a:t>dantrolene</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32</a:t>
            </a:fld>
            <a:endParaRPr lang="en-US" dirty="0"/>
          </a:p>
        </p:txBody>
      </p:sp>
    </p:spTree>
    <p:extLst>
      <p:ext uri="{BB962C8B-B14F-4D97-AF65-F5344CB8AC3E}">
        <p14:creationId xmlns:p14="http://schemas.microsoft.com/office/powerpoint/2010/main" val="23368942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mn-lt"/>
              </a:rPr>
              <a:t>Wells (1988)</a:t>
            </a:r>
          </a:p>
          <a:p>
            <a:pPr lvl="0">
              <a:buFont typeface="Arial" pitchFamily="34" charset="0"/>
              <a:buChar char="•"/>
            </a:pPr>
            <a:r>
              <a:rPr lang="en-US" dirty="0">
                <a:latin typeface="+mn-lt"/>
              </a:rPr>
              <a:t>Recurrence of symptoms doubled when neuroleptics were reintroduced within five days of recovery.</a:t>
            </a:r>
          </a:p>
          <a:p>
            <a:pPr lvl="0">
              <a:buFont typeface="Arial" pitchFamily="34" charset="0"/>
              <a:buChar char="•"/>
            </a:pPr>
            <a:endParaRPr lang="en-US" dirty="0">
              <a:latin typeface="+mn-lt"/>
            </a:endParaRPr>
          </a:p>
          <a:p>
            <a:r>
              <a:rPr lang="en-US" dirty="0">
                <a:latin typeface="+mn-lt"/>
              </a:rPr>
              <a:t>Susman and Addonizio (1988)</a:t>
            </a:r>
          </a:p>
          <a:p>
            <a:pPr lvl="0">
              <a:buFont typeface="Arial" pitchFamily="34" charset="0"/>
              <a:buChar char="•"/>
            </a:pPr>
            <a:r>
              <a:rPr lang="en-US" dirty="0">
                <a:latin typeface="+mn-lt"/>
              </a:rPr>
              <a:t>Retreatment before two weeks elapsed after recovery increased the risk of recurrence.</a:t>
            </a:r>
          </a:p>
          <a:p>
            <a:endParaRPr lang="en-US" dirty="0"/>
          </a:p>
          <a:p>
            <a:r>
              <a:rPr lang="en-US" u="sng" dirty="0"/>
              <a:t>Reference</a:t>
            </a:r>
          </a:p>
          <a:p>
            <a:r>
              <a:rPr lang="en-US" dirty="0"/>
              <a:t>Wells AJ, Sommi RW, Crismon ML. Neuroleptic rechallenge after neuroleptic malignant syndrome: case report and literature review. Drug Intell Clin Pharm. 1988 Jun;22(6):475-80.</a:t>
            </a:r>
          </a:p>
          <a:p>
            <a:endParaRPr lang="en-US" dirty="0"/>
          </a:p>
          <a:p>
            <a:r>
              <a:rPr lang="en-US" dirty="0"/>
              <a:t>Susman VL, Addonizio G. Recurrence of neuroleptic malignant syndrome. J Nerv Ment Dis. 1988 Apr;176(4):234-41.</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33</a:t>
            </a:fld>
            <a:endParaRPr lang="en-US" dirty="0"/>
          </a:p>
        </p:txBody>
      </p:sp>
    </p:spTree>
    <p:extLst>
      <p:ext uri="{BB962C8B-B14F-4D97-AF65-F5344CB8AC3E}">
        <p14:creationId xmlns:p14="http://schemas.microsoft.com/office/powerpoint/2010/main" val="2669707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34</a:t>
            </a:fld>
            <a:endParaRPr lang="en-US" dirty="0"/>
          </a:p>
        </p:txBody>
      </p:sp>
    </p:spTree>
    <p:extLst>
      <p:ext uri="{BB962C8B-B14F-4D97-AF65-F5344CB8AC3E}">
        <p14:creationId xmlns:p14="http://schemas.microsoft.com/office/powerpoint/2010/main" val="27305193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References</a:t>
            </a:r>
          </a:p>
          <a:p>
            <a:r>
              <a:rPr lang="en-US" dirty="0"/>
              <a:t>Mitchell RS. Fatal toxic encephalitis occurring during iproniazid therapy in pulmonary tuberculosis. Ann Intern Med. 1955 Feb;42(2):417-24.</a:t>
            </a:r>
          </a:p>
          <a:p>
            <a:endParaRPr lang="en-US" dirty="0"/>
          </a:p>
          <a:p>
            <a:r>
              <a:rPr lang="en-US" dirty="0"/>
              <a:t>Sternbach H. The serotonin syndrome. Am J Psychiatry. 1991 Jun;148(6):705-13.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35</a:t>
            </a:fld>
            <a:endParaRPr lang="en-US" dirty="0"/>
          </a:p>
        </p:txBody>
      </p:sp>
    </p:spTree>
    <p:extLst>
      <p:ext uri="{BB962C8B-B14F-4D97-AF65-F5344CB8AC3E}">
        <p14:creationId xmlns:p14="http://schemas.microsoft.com/office/powerpoint/2010/main" val="6068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mn-lt"/>
              </a:rPr>
              <a:t>These cases imply that NMS-like syndromes occur when a rapid decrease in dopaminergic activity occurs.</a:t>
            </a:r>
          </a:p>
          <a:p>
            <a:endParaRPr lang="en-US" dirty="0">
              <a:latin typeface="+mn-lt"/>
            </a:endParaRPr>
          </a:p>
          <a:p>
            <a:r>
              <a:rPr lang="en-US" dirty="0"/>
              <a:t>This decrement may be </a:t>
            </a:r>
            <a:r>
              <a:rPr lang="en-US" dirty="0">
                <a:latin typeface="+mn-lt"/>
              </a:rPr>
              <a:t>caused by the blockade of dopamine receptors, decrease in dopamine stores, or the elimination of a dopaminergic agent.</a:t>
            </a:r>
          </a:p>
          <a:p>
            <a:endParaRPr lang="en-US" dirty="0">
              <a:latin typeface="+mn-lt"/>
            </a:endParaRPr>
          </a:p>
          <a:p>
            <a:r>
              <a:rPr lang="en-US" dirty="0">
                <a:latin typeface="+mn-lt"/>
              </a:rPr>
              <a:t>NMS may </a:t>
            </a:r>
            <a:r>
              <a:rPr lang="en-US" dirty="0"/>
              <a:t>represent</a:t>
            </a:r>
            <a:r>
              <a:rPr lang="en-US" dirty="0">
                <a:latin typeface="+mn-lt"/>
              </a:rPr>
              <a:t> the final common pathway of a </a:t>
            </a:r>
            <a:r>
              <a:rPr lang="en-US" dirty="0"/>
              <a:t>rapid</a:t>
            </a:r>
            <a:r>
              <a:rPr lang="en-US" dirty="0">
                <a:latin typeface="+mn-lt"/>
              </a:rPr>
              <a:t> and </a:t>
            </a:r>
            <a:r>
              <a:rPr lang="en-US" dirty="0"/>
              <a:t>significant </a:t>
            </a:r>
            <a:r>
              <a:rPr lang="en-US" dirty="0">
                <a:latin typeface="+mn-lt"/>
              </a:rPr>
              <a:t> impairment of dopaminergic function in the striatum and hypothalamus</a:t>
            </a:r>
            <a:r>
              <a:rPr lang="en-US" i="1" dirty="0">
                <a:latin typeface="+mn-lt"/>
              </a:rPr>
              <a:t>.</a:t>
            </a:r>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6</a:t>
            </a:fld>
            <a:endParaRPr lang="en-US" dirty="0"/>
          </a:p>
        </p:txBody>
      </p:sp>
    </p:spTree>
    <p:extLst>
      <p:ext uri="{BB962C8B-B14F-4D97-AF65-F5344CB8AC3E}">
        <p14:creationId xmlns:p14="http://schemas.microsoft.com/office/powerpoint/2010/main" val="4166831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Noradrenergic CNS hyperactivity may play a critical role in the pathophysiology of serotonin syndrome.</a:t>
            </a:r>
          </a:p>
          <a:p>
            <a:endParaRPr lang="en-US" dirty="0"/>
          </a:p>
          <a:p>
            <a:r>
              <a:rPr lang="en-US" dirty="0"/>
              <a:t>CNS norepinephrine concentrations are increased in the serotonin syndrome</a:t>
            </a:r>
          </a:p>
          <a:p>
            <a:r>
              <a:rPr lang="en-US" dirty="0"/>
              <a:t>may correlate with the clinical outcome.</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36</a:t>
            </a:fld>
            <a:endParaRPr lang="en-US" dirty="0"/>
          </a:p>
        </p:txBody>
      </p:sp>
    </p:spTree>
    <p:extLst>
      <p:ext uri="{BB962C8B-B14F-4D97-AF65-F5344CB8AC3E}">
        <p14:creationId xmlns:p14="http://schemas.microsoft.com/office/powerpoint/2010/main" val="39182601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u="sng" dirty="0"/>
              <a:t>Prevalence of catatonia</a:t>
            </a:r>
            <a:r>
              <a:rPr lang="en-US" u="sng" baseline="0" dirty="0"/>
              <a:t> leads some to consider it a subtype of malignant catatonia with a specific etiology</a:t>
            </a:r>
            <a:endParaRPr lang="en-US" u="sng" dirty="0"/>
          </a:p>
          <a:p>
            <a:endParaRPr lang="en-US" u="sng" dirty="0"/>
          </a:p>
          <a:p>
            <a:endParaRPr lang="en-US" u="sng" dirty="0"/>
          </a:p>
          <a:p>
            <a:r>
              <a:rPr lang="en-US" u="sng" dirty="0"/>
              <a:t>Cognitive</a:t>
            </a:r>
          </a:p>
          <a:p>
            <a:pPr>
              <a:buFont typeface="Arial" pitchFamily="34" charset="0"/>
              <a:buChar char="•"/>
            </a:pPr>
            <a:r>
              <a:rPr lang="en-US" dirty="0"/>
              <a:t>Confusion 41-77%</a:t>
            </a:r>
          </a:p>
          <a:p>
            <a:pPr>
              <a:buFont typeface="Arial" pitchFamily="34" charset="0"/>
              <a:buChar char="•"/>
            </a:pPr>
            <a:r>
              <a:rPr lang="en-US" dirty="0"/>
              <a:t>Agitation 37-43%</a:t>
            </a:r>
          </a:p>
          <a:p>
            <a:endParaRPr lang="en-US" u="sng" dirty="0"/>
          </a:p>
          <a:p>
            <a:r>
              <a:rPr lang="en-US" u="sng" dirty="0"/>
              <a:t>ANS</a:t>
            </a:r>
          </a:p>
          <a:p>
            <a:pPr>
              <a:buFont typeface="Arial" pitchFamily="34" charset="0"/>
              <a:buChar char="•"/>
            </a:pPr>
            <a:r>
              <a:rPr lang="en-US" dirty="0"/>
              <a:t>Hyperthermia 27-34%</a:t>
            </a:r>
          </a:p>
          <a:p>
            <a:pPr>
              <a:buFont typeface="Arial" pitchFamily="34" charset="0"/>
              <a:buChar char="•"/>
            </a:pPr>
            <a:r>
              <a:rPr lang="en-US" dirty="0"/>
              <a:t>Tachycardia 44%</a:t>
            </a:r>
          </a:p>
          <a:p>
            <a:pPr>
              <a:buFont typeface="Arial" pitchFamily="34" charset="0"/>
              <a:buChar char="•"/>
            </a:pPr>
            <a:r>
              <a:rPr lang="en-US" dirty="0"/>
              <a:t>Nausea/Vomitting 27%</a:t>
            </a:r>
          </a:p>
          <a:p>
            <a:pPr>
              <a:buFont typeface="Arial" pitchFamily="34" charset="0"/>
              <a:buChar char="•"/>
            </a:pPr>
            <a:r>
              <a:rPr lang="en-US" dirty="0"/>
              <a:t>Diaphoresis 49%</a:t>
            </a:r>
          </a:p>
          <a:p>
            <a:endParaRPr lang="en-US" u="sng" dirty="0"/>
          </a:p>
          <a:p>
            <a:r>
              <a:rPr lang="en-US" u="sng" dirty="0"/>
              <a:t>Neuromuscular</a:t>
            </a:r>
          </a:p>
          <a:p>
            <a:pPr>
              <a:buFont typeface="Arial" pitchFamily="34" charset="0"/>
              <a:buChar char="•"/>
            </a:pPr>
            <a:r>
              <a:rPr lang="en-US" dirty="0"/>
              <a:t>Myoclonus 49-63%</a:t>
            </a:r>
          </a:p>
          <a:p>
            <a:pPr>
              <a:buFont typeface="Arial" pitchFamily="34" charset="0"/>
              <a:buChar char="•"/>
            </a:pPr>
            <a:r>
              <a:rPr lang="en-US" dirty="0"/>
              <a:t>Hyperreflexia 41-44%</a:t>
            </a:r>
          </a:p>
          <a:p>
            <a:pPr>
              <a:buFont typeface="Arial" pitchFamily="34" charset="0"/>
              <a:buChar char="•"/>
            </a:pPr>
            <a:r>
              <a:rPr lang="en-US" dirty="0"/>
              <a:t>Restlessness 29%</a:t>
            </a:r>
          </a:p>
          <a:p>
            <a:pPr>
              <a:buFont typeface="Arial" pitchFamily="34" charset="0"/>
              <a:buChar char="•"/>
            </a:pPr>
            <a:r>
              <a:rPr lang="en-US" dirty="0"/>
              <a:t>Tremor 17-61%</a:t>
            </a:r>
          </a:p>
          <a:p>
            <a:pPr>
              <a:buFont typeface="Arial" pitchFamily="34" charset="0"/>
              <a:buChar char="•"/>
            </a:pPr>
            <a:endParaRPr lang="en-US" dirty="0"/>
          </a:p>
          <a:p>
            <a:pPr>
              <a:buFont typeface="Arial" pitchFamily="34" charset="0"/>
              <a:buChar char="•"/>
            </a:pPr>
            <a:r>
              <a:rPr lang="en-US" dirty="0"/>
              <a:t>Adapted from Mason et al XXXX</a:t>
            </a:r>
          </a:p>
          <a:p>
            <a:pPr>
              <a:buFont typeface="Arial" pitchFamily="34" charset="0"/>
              <a:buChar char="•"/>
            </a:pPr>
            <a:endParaRPr lang="en-US" dirty="0"/>
          </a:p>
          <a:p>
            <a:r>
              <a:rPr lang="en-US" u="sng" dirty="0"/>
              <a:t>Reference</a:t>
            </a:r>
          </a:p>
          <a:p>
            <a:r>
              <a:rPr lang="en-US" dirty="0"/>
              <a:t>Mason PJ, Morris VA, Balcezak TJ.  Serotonin syndrome. Presentation of 2 cases and review of the literature. Medicine (Baltimore). 2000;79(4):201-9. </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37</a:t>
            </a:fld>
            <a:endParaRPr lang="en-US" dirty="0"/>
          </a:p>
        </p:txBody>
      </p:sp>
    </p:spTree>
    <p:extLst>
      <p:ext uri="{BB962C8B-B14F-4D97-AF65-F5344CB8AC3E}">
        <p14:creationId xmlns:p14="http://schemas.microsoft.com/office/powerpoint/2010/main" val="26344662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References</a:t>
            </a:r>
          </a:p>
          <a:p>
            <a:r>
              <a:rPr lang="en-US" dirty="0"/>
              <a:t>Lane R, Baldwin D.  Selective serotonin reuptake inhibitor-induced serotonin syndrome: review.  J Clin Psychopharmacol. 1997 Jun;17(3):208-21.</a:t>
            </a:r>
          </a:p>
          <a:p>
            <a:endParaRPr lang="en-US" dirty="0"/>
          </a:p>
          <a:p>
            <a:r>
              <a:rPr lang="en-US" dirty="0"/>
              <a:t>LoCurto MJ. The serotonin syndrome. Emerg Med Clin North Am. 1997 Aug;15(3):665-75.</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38</a:t>
            </a:fld>
            <a:endParaRPr lang="en-US" dirty="0"/>
          </a:p>
        </p:txBody>
      </p:sp>
    </p:spTree>
    <p:extLst>
      <p:ext uri="{BB962C8B-B14F-4D97-AF65-F5344CB8AC3E}">
        <p14:creationId xmlns:p14="http://schemas.microsoft.com/office/powerpoint/2010/main" val="1611311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Reference</a:t>
            </a:r>
          </a:p>
          <a:p>
            <a:r>
              <a:rPr lang="en-US" dirty="0"/>
              <a:t>Sternbach H. The serotonin syndrome. Am J Psychiatry. 1991 Jun;148(6):705-13</a:t>
            </a:r>
          </a:p>
        </p:txBody>
      </p:sp>
      <p:sp>
        <p:nvSpPr>
          <p:cNvPr id="4" name="Slide Number Placeholder 3"/>
          <p:cNvSpPr>
            <a:spLocks noGrp="1"/>
          </p:cNvSpPr>
          <p:nvPr>
            <p:ph type="sldNum" sz="quarter" idx="10"/>
          </p:nvPr>
        </p:nvSpPr>
        <p:spPr/>
        <p:txBody>
          <a:bodyPr/>
          <a:lstStyle/>
          <a:p>
            <a:fld id="{86DB0F33-6489-48B6-A754-5C1DF2ACF5AF}" type="slidenum">
              <a:rPr lang="en-US" smtClean="0"/>
              <a:pPr/>
              <a:t>39</a:t>
            </a:fld>
            <a:endParaRPr lang="en-US" dirty="0"/>
          </a:p>
        </p:txBody>
      </p:sp>
    </p:spTree>
    <p:extLst>
      <p:ext uri="{BB962C8B-B14F-4D97-AF65-F5344CB8AC3E}">
        <p14:creationId xmlns:p14="http://schemas.microsoft.com/office/powerpoint/2010/main" val="6506903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Reference</a:t>
            </a:r>
          </a:p>
          <a:p>
            <a:r>
              <a:rPr lang="en-US" dirty="0"/>
              <a:t>Birmes P, Coppin D, Schmitt L, et al.  Serotonin syndrome: a brief review. CMAJ. 2003;168(11):1439-42.</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40</a:t>
            </a:fld>
            <a:endParaRPr lang="en-US" dirty="0"/>
          </a:p>
        </p:txBody>
      </p:sp>
    </p:spTree>
    <p:extLst>
      <p:ext uri="{BB962C8B-B14F-4D97-AF65-F5344CB8AC3E}">
        <p14:creationId xmlns:p14="http://schemas.microsoft.com/office/powerpoint/2010/main" val="588049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Spontaneous clonus = involuntary</a:t>
            </a:r>
            <a:r>
              <a:rPr lang="en-US" baseline="0" dirty="0"/>
              <a:t> </a:t>
            </a:r>
            <a:r>
              <a:rPr lang="en-US" dirty="0"/>
              <a:t>muscular contraction and relaxation </a:t>
            </a:r>
            <a:r>
              <a:rPr lang="en-US"/>
              <a:t>in rapid</a:t>
            </a:r>
            <a:r>
              <a:rPr lang="en-US" baseline="0"/>
              <a:t> s</a:t>
            </a:r>
            <a:r>
              <a:rPr lang="en-US"/>
              <a:t>uccession</a:t>
            </a:r>
            <a:endParaRPr lang="en-US" dirty="0"/>
          </a:p>
          <a:p>
            <a:r>
              <a:rPr lang="en-US" dirty="0"/>
              <a:t>Inducible clonus =</a:t>
            </a:r>
            <a:r>
              <a:rPr lang="en-US" baseline="0" dirty="0"/>
              <a:t> </a:t>
            </a:r>
            <a:r>
              <a:rPr lang="en-US" dirty="0"/>
              <a:t>involuntary muscular contraction and relaxation in rapid</a:t>
            </a:r>
            <a:r>
              <a:rPr lang="en-US" baseline="0" dirty="0"/>
              <a:t> s</a:t>
            </a:r>
            <a:r>
              <a:rPr lang="en-US" dirty="0"/>
              <a:t>uccession</a:t>
            </a:r>
          </a:p>
          <a:p>
            <a:r>
              <a:rPr lang="en-US" dirty="0"/>
              <a:t>with rapid dorsiflexion of the ankle.</a:t>
            </a:r>
          </a:p>
          <a:p>
            <a:r>
              <a:rPr lang="en-US" dirty="0"/>
              <a:t>Ocular clonus = slow continuous lateral eye movements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41</a:t>
            </a:fld>
            <a:endParaRPr lang="en-US" dirty="0"/>
          </a:p>
        </p:txBody>
      </p:sp>
    </p:spTree>
    <p:extLst>
      <p:ext uri="{BB962C8B-B14F-4D97-AF65-F5344CB8AC3E}">
        <p14:creationId xmlns:p14="http://schemas.microsoft.com/office/powerpoint/2010/main" val="10351514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43</a:t>
            </a:fld>
            <a:endParaRPr lang="en-US" dirty="0"/>
          </a:p>
        </p:txBody>
      </p:sp>
    </p:spTree>
    <p:extLst>
      <p:ext uri="{BB962C8B-B14F-4D97-AF65-F5344CB8AC3E}">
        <p14:creationId xmlns:p14="http://schemas.microsoft.com/office/powerpoint/2010/main" val="30835546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a:t>Drugs and Drug Interactions Associated with the Serotonin</a:t>
            </a:r>
          </a:p>
          <a:p>
            <a:r>
              <a:rPr lang="en-US" b="1" dirty="0"/>
              <a:t>Syndrome.</a:t>
            </a:r>
          </a:p>
          <a:p>
            <a:r>
              <a:rPr lang="en-US" b="1" dirty="0"/>
              <a:t>Drugs associated with the serotonin syndrome</a:t>
            </a:r>
          </a:p>
          <a:p>
            <a:r>
              <a:rPr lang="en-US" u="sng" dirty="0"/>
              <a:t>Selective serotonin-reuptake inhibitors</a:t>
            </a:r>
          </a:p>
          <a:p>
            <a:pPr>
              <a:buFont typeface="Arial" pitchFamily="34" charset="0"/>
              <a:buChar char="•"/>
            </a:pPr>
            <a:r>
              <a:rPr lang="en-US" dirty="0"/>
              <a:t>sertraline, fluoxetine, fluvoxamine, paroxetine, and citalopram</a:t>
            </a:r>
          </a:p>
          <a:p>
            <a:r>
              <a:rPr lang="en-US" u="sng" dirty="0"/>
              <a:t>Other antidepressant drugs</a:t>
            </a:r>
          </a:p>
          <a:p>
            <a:pPr>
              <a:buFont typeface="Arial" pitchFamily="34" charset="0"/>
              <a:buChar char="•"/>
            </a:pPr>
            <a:r>
              <a:rPr lang="en-US" dirty="0"/>
              <a:t> trazodone, nefazodone, buspirone, clomipramine, and venlafaxine</a:t>
            </a:r>
          </a:p>
          <a:p>
            <a:r>
              <a:rPr lang="en-US" u="sng" dirty="0"/>
              <a:t>Monoamine oxidase inhibitors</a:t>
            </a:r>
          </a:p>
          <a:p>
            <a:pPr>
              <a:buFont typeface="Arial" pitchFamily="34" charset="0"/>
              <a:buChar char="•"/>
            </a:pPr>
            <a:r>
              <a:rPr lang="en-US" dirty="0"/>
              <a:t> phenelzine, moclobemide, clorgiline, and isocarboxazid</a:t>
            </a:r>
          </a:p>
          <a:p>
            <a:r>
              <a:rPr lang="en-US" u="sng" dirty="0"/>
              <a:t>Anticonvulsants</a:t>
            </a:r>
          </a:p>
          <a:p>
            <a:pPr>
              <a:buFont typeface="Arial" pitchFamily="34" charset="0"/>
              <a:buChar char="•"/>
            </a:pPr>
            <a:r>
              <a:rPr lang="en-US" dirty="0"/>
              <a:t> valproate</a:t>
            </a:r>
          </a:p>
          <a:p>
            <a:r>
              <a:rPr lang="en-US" u="sng" dirty="0"/>
              <a:t>Analgesics</a:t>
            </a:r>
          </a:p>
          <a:p>
            <a:pPr>
              <a:buFont typeface="Arial" pitchFamily="34" charset="0"/>
              <a:buChar char="•"/>
            </a:pPr>
            <a:r>
              <a:rPr lang="en-US" dirty="0"/>
              <a:t>meperidine, fentanyl, tramadol, and pentazocine</a:t>
            </a:r>
          </a:p>
          <a:p>
            <a:r>
              <a:rPr lang="en-US" u="sng" dirty="0"/>
              <a:t>Antiemetic agents</a:t>
            </a:r>
          </a:p>
          <a:p>
            <a:pPr>
              <a:buFont typeface="Arial" pitchFamily="34" charset="0"/>
              <a:buChar char="•"/>
            </a:pPr>
            <a:r>
              <a:rPr lang="en-US" dirty="0"/>
              <a:t>ondansetron, granisetron, and metoclopramide</a:t>
            </a:r>
          </a:p>
          <a:p>
            <a:r>
              <a:rPr lang="en-US" u="sng" dirty="0"/>
              <a:t>Antimigraine drugs</a:t>
            </a:r>
          </a:p>
          <a:p>
            <a:pPr>
              <a:buFont typeface="Arial" pitchFamily="34" charset="0"/>
              <a:buChar char="•"/>
            </a:pPr>
            <a:r>
              <a:rPr lang="en-US" dirty="0"/>
              <a:t> triptans</a:t>
            </a:r>
          </a:p>
          <a:p>
            <a:r>
              <a:rPr lang="en-US" u="sng" dirty="0"/>
              <a:t>Bariatric medications</a:t>
            </a:r>
          </a:p>
          <a:p>
            <a:pPr>
              <a:buFont typeface="Arial" pitchFamily="34" charset="0"/>
              <a:buChar char="•"/>
            </a:pPr>
            <a:r>
              <a:rPr lang="en-US" dirty="0"/>
              <a:t> sibutramine</a:t>
            </a:r>
          </a:p>
          <a:p>
            <a:r>
              <a:rPr lang="en-US" u="sng" dirty="0"/>
              <a:t>Antibiotics</a:t>
            </a:r>
          </a:p>
          <a:p>
            <a:pPr>
              <a:buFont typeface="Arial" pitchFamily="34" charset="0"/>
              <a:buChar char="•"/>
            </a:pPr>
            <a:r>
              <a:rPr lang="en-US" dirty="0"/>
              <a:t>linezolid (a monoamine oxidase inhibitor) and ritonavir (through inhibition of 3A4)</a:t>
            </a:r>
          </a:p>
          <a:p>
            <a:r>
              <a:rPr lang="en-US" u="sng" dirty="0"/>
              <a:t>Over-the-counter cough and cold remedies</a:t>
            </a:r>
          </a:p>
          <a:p>
            <a:pPr>
              <a:buFont typeface="Arial" pitchFamily="34" charset="0"/>
              <a:buChar char="•"/>
            </a:pPr>
            <a:r>
              <a:rPr lang="en-US" dirty="0"/>
              <a:t>dextromethorphan</a:t>
            </a:r>
          </a:p>
          <a:p>
            <a:r>
              <a:rPr lang="en-US" u="sng" dirty="0"/>
              <a:t>Drugs of abuse</a:t>
            </a:r>
          </a:p>
          <a:p>
            <a:pPr>
              <a:buFont typeface="Arial" pitchFamily="34" charset="0"/>
              <a:buChar char="•"/>
            </a:pPr>
            <a:r>
              <a:rPr lang="en-US" dirty="0"/>
              <a:t> methylenedioxymethamphetamine (MDMA, or “ecstasy”), LSD</a:t>
            </a:r>
          </a:p>
          <a:p>
            <a:r>
              <a:rPr lang="en-US" u="sng" dirty="0"/>
              <a:t>Dietary supplements and herbal products</a:t>
            </a:r>
          </a:p>
          <a:p>
            <a:r>
              <a:rPr lang="en-US" dirty="0"/>
              <a:t> tryptophan, </a:t>
            </a:r>
            <a:r>
              <a:rPr lang="en-US" i="1" dirty="0"/>
              <a:t>Hypericum perforatum </a:t>
            </a:r>
            <a:r>
              <a:rPr lang="en-US" dirty="0"/>
              <a:t>(St. John’s wort), Panax ginseng (ginseng)</a:t>
            </a:r>
          </a:p>
          <a:p>
            <a:r>
              <a:rPr lang="en-US" u="sng" dirty="0"/>
              <a:t>Other</a:t>
            </a:r>
          </a:p>
          <a:p>
            <a:pPr>
              <a:buFont typeface="Arial" pitchFamily="34" charset="0"/>
              <a:buChar char="•"/>
            </a:pPr>
            <a:r>
              <a:rPr lang="en-US" dirty="0"/>
              <a:t>lithium</a:t>
            </a:r>
          </a:p>
        </p:txBody>
      </p:sp>
      <p:sp>
        <p:nvSpPr>
          <p:cNvPr id="4" name="Slide Number Placeholder 3"/>
          <p:cNvSpPr>
            <a:spLocks noGrp="1"/>
          </p:cNvSpPr>
          <p:nvPr>
            <p:ph type="sldNum" sz="quarter" idx="10"/>
          </p:nvPr>
        </p:nvSpPr>
        <p:spPr/>
        <p:txBody>
          <a:bodyPr/>
          <a:lstStyle/>
          <a:p>
            <a:fld id="{86DB0F33-6489-48B6-A754-5C1DF2ACF5AF}" type="slidenum">
              <a:rPr lang="en-US" smtClean="0"/>
              <a:pPr/>
              <a:t>44</a:t>
            </a:fld>
            <a:endParaRPr lang="en-US" dirty="0"/>
          </a:p>
        </p:txBody>
      </p:sp>
    </p:spTree>
    <p:extLst>
      <p:ext uri="{BB962C8B-B14F-4D97-AF65-F5344CB8AC3E}">
        <p14:creationId xmlns:p14="http://schemas.microsoft.com/office/powerpoint/2010/main" val="38839076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46</a:t>
            </a:fld>
            <a:endParaRPr lang="en-US" dirty="0"/>
          </a:p>
        </p:txBody>
      </p:sp>
    </p:spTree>
    <p:extLst>
      <p:ext uri="{BB962C8B-B14F-4D97-AF65-F5344CB8AC3E}">
        <p14:creationId xmlns:p14="http://schemas.microsoft.com/office/powerpoint/2010/main" val="17525012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The onset of symptoms is usually rapid</a:t>
            </a:r>
          </a:p>
          <a:p>
            <a:pPr>
              <a:buFont typeface="Arial" pitchFamily="34" charset="0"/>
              <a:buChar char="•"/>
            </a:pPr>
            <a:r>
              <a:rPr lang="en-US" dirty="0"/>
              <a:t>Approximately 60 percent of patients with the serotonin syndrome present within six hours after initial use of medication, an overdose, or a change in dosing.</a:t>
            </a:r>
          </a:p>
          <a:p>
            <a:pPr>
              <a:buFont typeface="Arial" pitchFamily="34" charset="0"/>
              <a:buChar char="•"/>
            </a:pPr>
            <a:r>
              <a:rPr lang="en-US" dirty="0"/>
              <a:t>Patients with mild manifestations may present with chronic subacute symptoms.</a:t>
            </a:r>
          </a:p>
          <a:p>
            <a:pPr>
              <a:buFont typeface="Arial" pitchFamily="34" charset="0"/>
              <a:buChar char="•"/>
            </a:pPr>
            <a:endParaRPr lang="en-US" dirty="0"/>
          </a:p>
          <a:p>
            <a:r>
              <a:rPr lang="en-US" dirty="0"/>
              <a:t>The serotonin syndrome is not believed to resolve spontaneously as long as precipitating agents continue to be administered.</a:t>
            </a:r>
          </a:p>
        </p:txBody>
      </p:sp>
      <p:sp>
        <p:nvSpPr>
          <p:cNvPr id="4" name="Slide Number Placeholder 3"/>
          <p:cNvSpPr>
            <a:spLocks noGrp="1"/>
          </p:cNvSpPr>
          <p:nvPr>
            <p:ph type="sldNum" sz="quarter" idx="10"/>
          </p:nvPr>
        </p:nvSpPr>
        <p:spPr/>
        <p:txBody>
          <a:bodyPr/>
          <a:lstStyle/>
          <a:p>
            <a:fld id="{86DB0F33-6489-48B6-A754-5C1DF2ACF5AF}" type="slidenum">
              <a:rPr lang="en-US" smtClean="0"/>
              <a:pPr/>
              <a:t>47</a:t>
            </a:fld>
            <a:endParaRPr lang="en-US" dirty="0"/>
          </a:p>
        </p:txBody>
      </p:sp>
    </p:spTree>
    <p:extLst>
      <p:ext uri="{BB962C8B-B14F-4D97-AF65-F5344CB8AC3E}">
        <p14:creationId xmlns:p14="http://schemas.microsoft.com/office/powerpoint/2010/main" val="86400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Fricchione GL. Neuroleptic catatonia and its relationship to psychogenic catatonia. Biol Psychiatry. 1985 Mar;20(3):304-13.</a:t>
            </a:r>
          </a:p>
          <a:p>
            <a:endParaRPr lang="en-US" dirty="0"/>
          </a:p>
          <a:p>
            <a:r>
              <a:rPr lang="en-US" dirty="0"/>
              <a:t>Strawn JR, Keck PE Jr, Caroff SN. Neuroleptic malignant syndrome. Am J Psychiatry. 2007 Jun;164(6):870-6.</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7</a:t>
            </a:fld>
            <a:endParaRPr lang="en-US" dirty="0"/>
          </a:p>
        </p:txBody>
      </p:sp>
    </p:spTree>
    <p:extLst>
      <p:ext uri="{BB962C8B-B14F-4D97-AF65-F5344CB8AC3E}">
        <p14:creationId xmlns:p14="http://schemas.microsoft.com/office/powerpoint/2010/main" val="30790032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Management of the serotonin syndrome involves several steps</a:t>
            </a:r>
          </a:p>
          <a:p>
            <a:pPr>
              <a:buFont typeface="Arial" pitchFamily="34" charset="0"/>
              <a:buChar char="•"/>
            </a:pPr>
            <a:r>
              <a:rPr lang="en-US" dirty="0"/>
              <a:t>The removal of the precipitating drugs</a:t>
            </a:r>
          </a:p>
          <a:p>
            <a:pPr>
              <a:buFont typeface="Arial" pitchFamily="34" charset="0"/>
              <a:buChar char="•"/>
            </a:pPr>
            <a:r>
              <a:rPr lang="en-US" dirty="0"/>
              <a:t>The provision of supportive care</a:t>
            </a:r>
          </a:p>
          <a:p>
            <a:pPr>
              <a:buFont typeface="Arial" pitchFamily="34" charset="0"/>
              <a:buChar char="•"/>
            </a:pPr>
            <a:r>
              <a:rPr lang="en-US" dirty="0"/>
              <a:t>The control of agitation</a:t>
            </a:r>
          </a:p>
          <a:p>
            <a:pPr>
              <a:buFont typeface="Arial" pitchFamily="34" charset="0"/>
              <a:buChar char="•"/>
            </a:pPr>
            <a:r>
              <a:rPr lang="en-US" dirty="0"/>
              <a:t>The administration of 5-HT 2a antagonists</a:t>
            </a:r>
          </a:p>
          <a:p>
            <a:pPr>
              <a:buFont typeface="Arial" pitchFamily="34" charset="0"/>
              <a:buChar char="•"/>
            </a:pPr>
            <a:r>
              <a:rPr lang="en-US" dirty="0"/>
              <a:t>The control of autonomic instability and hyperthermia.</a:t>
            </a:r>
          </a:p>
          <a:p>
            <a:pPr>
              <a:buFont typeface="Arial" pitchFamily="34" charset="0"/>
              <a:buChar char="•"/>
            </a:pPr>
            <a:endParaRPr lang="en-US" dirty="0"/>
          </a:p>
          <a:p>
            <a:r>
              <a:rPr lang="en-US" dirty="0"/>
              <a:t>The discontinuation of punitive agents and the administration of intravenous fluids and correction of vital signs, remains a mainstay of therapy.</a:t>
            </a:r>
          </a:p>
          <a:p>
            <a:endParaRPr lang="en-US" dirty="0"/>
          </a:p>
          <a:p>
            <a:r>
              <a:rPr lang="en-US" dirty="0"/>
              <a:t>However, an abrupt deterioration in the condition of a patient who has been conservatively treated indicates the need for an immediate, aggressive response.</a:t>
            </a:r>
          </a:p>
          <a:p>
            <a:pPr>
              <a:buFont typeface="Arial"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48</a:t>
            </a:fld>
            <a:endParaRPr lang="en-US" dirty="0"/>
          </a:p>
        </p:txBody>
      </p:sp>
    </p:spTree>
    <p:extLst>
      <p:ext uri="{BB962C8B-B14F-4D97-AF65-F5344CB8AC3E}">
        <p14:creationId xmlns:p14="http://schemas.microsoft.com/office/powerpoint/2010/main" val="4191907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Cyproheptadine</a:t>
            </a:r>
            <a:r>
              <a:rPr lang="en-US" dirty="0"/>
              <a:t> is the recommended therapy for the serotonin syndrome, although its efficacy has not been rigorously established.</a:t>
            </a:r>
          </a:p>
          <a:p>
            <a:endParaRPr lang="en-US" dirty="0"/>
          </a:p>
          <a:p>
            <a:r>
              <a:rPr lang="en-US" dirty="0"/>
              <a:t>Treatment of the serotonin syndrome in adults may require 12 to 32 mg of the drug during a 24-hour period, a dose that binds 85 to 95 percent of serotonin receptors.</a:t>
            </a:r>
          </a:p>
          <a:p>
            <a:endParaRPr lang="en-US" dirty="0"/>
          </a:p>
          <a:p>
            <a:r>
              <a:rPr lang="en-US" u="sng" dirty="0"/>
              <a:t>References</a:t>
            </a:r>
          </a:p>
          <a:p>
            <a:r>
              <a:rPr lang="en-US" dirty="0"/>
              <a:t>Graudins A, Stearman A, Chan B. Treatment of the serotonin syndrome with cyproheptadine. J Emerg Med. 1998;16(4):615-9.</a:t>
            </a:r>
          </a:p>
          <a:p>
            <a:endParaRPr lang="en-US" dirty="0"/>
          </a:p>
          <a:p>
            <a:r>
              <a:rPr lang="en-US" dirty="0"/>
              <a:t>McDaniel WW.  Serotonin syndrome: early management with cyproheptadine.</a:t>
            </a:r>
          </a:p>
          <a:p>
            <a:r>
              <a:rPr lang="en-US" dirty="0"/>
              <a:t>Ann Pharmacother. 2001;35(7-8):870-3.</a:t>
            </a:r>
          </a:p>
          <a:p>
            <a:endParaRPr lang="en-US" dirty="0"/>
          </a:p>
          <a:p>
            <a:r>
              <a:rPr lang="en-US" dirty="0"/>
              <a:t>Boyer EW, Shannon M. The serotonin syndrome. N Engl J Med. 2005 Mar 17;352(11):1112-20.</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50</a:t>
            </a:fld>
            <a:endParaRPr lang="en-US" dirty="0"/>
          </a:p>
        </p:txBody>
      </p:sp>
    </p:spTree>
    <p:extLst>
      <p:ext uri="{BB962C8B-B14F-4D97-AF65-F5344CB8AC3E}">
        <p14:creationId xmlns:p14="http://schemas.microsoft.com/office/powerpoint/2010/main" val="2869951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Clinicians desiring a parenteral agent should consider the intramuscular administration of 50 to 100 mg of chlorpromazine.</a:t>
            </a:r>
          </a:p>
          <a:p>
            <a:endParaRPr lang="en-US" dirty="0"/>
          </a:p>
          <a:p>
            <a:r>
              <a:rPr lang="en-US" dirty="0"/>
              <a:t>Must be used cautiously given concern of hypotension and the often present concern of NMS in the differential diagnosis of patients presenting with symptoms suggestive of serotonin syndrome.</a:t>
            </a:r>
          </a:p>
          <a:p>
            <a:endParaRPr lang="en-US" dirty="0"/>
          </a:p>
          <a:p>
            <a:r>
              <a:rPr lang="en-US" u="sng" dirty="0"/>
              <a:t>Reference</a:t>
            </a:r>
          </a:p>
          <a:p>
            <a:r>
              <a:rPr lang="en-US" dirty="0"/>
              <a:t>Graham PM.  Successful treatment of the toxic serotonin syndrome with chlorpromazine.  Med J Aust. 1997;166(3):166-7.</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51</a:t>
            </a:fld>
            <a:endParaRPr lang="en-US" dirty="0"/>
          </a:p>
        </p:txBody>
      </p:sp>
    </p:spTree>
    <p:extLst>
      <p:ext uri="{BB962C8B-B14F-4D97-AF65-F5344CB8AC3E}">
        <p14:creationId xmlns:p14="http://schemas.microsoft.com/office/powerpoint/2010/main" val="62379542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a:t>References</a:t>
            </a:r>
          </a:p>
          <a:p>
            <a:r>
              <a:rPr lang="en-US" dirty="0"/>
              <a:t>Birmes P, Coppin D, Schmitt L, et al. Serotonin syndrome: a brief review. CMAJ. 2003;168(11):1439-42.</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52</a:t>
            </a:fld>
            <a:endParaRPr lang="en-US" dirty="0"/>
          </a:p>
        </p:txBody>
      </p:sp>
    </p:spTree>
    <p:extLst>
      <p:ext uri="{BB962C8B-B14F-4D97-AF65-F5344CB8AC3E}">
        <p14:creationId xmlns:p14="http://schemas.microsoft.com/office/powerpoint/2010/main" val="8420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u="sng" dirty="0"/>
              <a:t>Changes in mental status</a:t>
            </a:r>
          </a:p>
          <a:p>
            <a:pPr lvl="0">
              <a:buFont typeface="Arial" pitchFamily="34" charset="0"/>
              <a:buChar char="•"/>
            </a:pPr>
            <a:r>
              <a:rPr lang="en-US" dirty="0"/>
              <a:t>Obtundation</a:t>
            </a:r>
          </a:p>
          <a:p>
            <a:pPr lvl="0"/>
            <a:endParaRPr lang="en-US" dirty="0"/>
          </a:p>
          <a:p>
            <a:pPr lvl="0"/>
            <a:r>
              <a:rPr lang="en-US" dirty="0"/>
              <a:t>Catatonia</a:t>
            </a:r>
          </a:p>
          <a:p>
            <a:pPr lvl="0"/>
            <a:endParaRPr lang="en-US" dirty="0"/>
          </a:p>
          <a:p>
            <a:pPr lvl="0"/>
            <a:r>
              <a:rPr lang="en-US" u="sng" dirty="0"/>
              <a:t>Extrapyramidal symptoms</a:t>
            </a:r>
          </a:p>
          <a:p>
            <a:pPr lvl="0">
              <a:buFont typeface="Arial" pitchFamily="34" charset="0"/>
              <a:buChar char="•"/>
            </a:pPr>
            <a:r>
              <a:rPr lang="en-US" dirty="0"/>
              <a:t>Dysarthria</a:t>
            </a:r>
          </a:p>
          <a:p>
            <a:pPr lvl="0">
              <a:buFont typeface="Arial" pitchFamily="34" charset="0"/>
              <a:buChar char="•"/>
            </a:pPr>
            <a:r>
              <a:rPr lang="en-US" dirty="0"/>
              <a:t>Dysphagia</a:t>
            </a:r>
          </a:p>
          <a:p>
            <a:pPr lvl="0">
              <a:buFont typeface="Arial" pitchFamily="34" charset="0"/>
              <a:buChar char="•"/>
            </a:pPr>
            <a:r>
              <a:rPr lang="en-US" dirty="0"/>
              <a:t>Tremor</a:t>
            </a:r>
          </a:p>
          <a:p>
            <a:pPr lvl="0">
              <a:buFont typeface="Arial" pitchFamily="34" charset="0"/>
              <a:buChar char="•"/>
            </a:pPr>
            <a:r>
              <a:rPr lang="en-US" dirty="0"/>
              <a:t>Rigidity</a:t>
            </a:r>
          </a:p>
          <a:p>
            <a:pPr lvl="0"/>
            <a:endParaRPr lang="en-US" dirty="0"/>
          </a:p>
          <a:p>
            <a:pPr lvl="0"/>
            <a:r>
              <a:rPr lang="en-US" u="sng" dirty="0"/>
              <a:t>Autonomic system dysfunction</a:t>
            </a:r>
          </a:p>
          <a:p>
            <a:pPr lvl="0">
              <a:buFont typeface="Arial" pitchFamily="34" charset="0"/>
              <a:buChar char="•"/>
            </a:pPr>
            <a:r>
              <a:rPr lang="en-US" dirty="0"/>
              <a:t>Episodic tachycardia</a:t>
            </a:r>
          </a:p>
          <a:p>
            <a:pPr lvl="0">
              <a:buFont typeface="Arial" pitchFamily="34" charset="0"/>
              <a:buChar char="•"/>
            </a:pPr>
            <a:r>
              <a:rPr lang="en-US" dirty="0"/>
              <a:t>Hypertension</a:t>
            </a:r>
          </a:p>
          <a:p>
            <a:pPr lvl="0">
              <a:buFont typeface="Arial" pitchFamily="34" charset="0"/>
              <a:buChar char="•"/>
            </a:pPr>
            <a:endParaRPr lang="en-US" dirty="0"/>
          </a:p>
          <a:p>
            <a:r>
              <a:rPr lang="en-US" dirty="0"/>
              <a:t>Study of the pattern of system development in 153 clinical case reports.</a:t>
            </a:r>
          </a:p>
          <a:p>
            <a:pPr lvl="0"/>
            <a:r>
              <a:rPr lang="en-US" dirty="0"/>
              <a:t>Mental status changes or rigidity constituted the initial signs of the disorder in 82.3% of the cases .  (Velamoor et al. 1994)</a:t>
            </a:r>
          </a:p>
          <a:p>
            <a:endParaRPr lang="en-US" dirty="0"/>
          </a:p>
          <a:p>
            <a:r>
              <a:rPr lang="en-US" u="sng" dirty="0"/>
              <a:t>References</a:t>
            </a:r>
          </a:p>
          <a:p>
            <a:r>
              <a:rPr lang="en-US" dirty="0"/>
              <a:t>Velamoor VR, Norman RM, Caroff SN, et al.  Progression of symptoms in neuroleptic malignant syndrome.  J Nerv Ment Dis. 1994 Mar;182(3):168-73.</a:t>
            </a:r>
          </a:p>
          <a:p>
            <a:endParaRPr lang="en-US" dirty="0"/>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8</a:t>
            </a:fld>
            <a:endParaRPr lang="en-US" dirty="0"/>
          </a:p>
        </p:txBody>
      </p:sp>
    </p:spTree>
    <p:extLst>
      <p:ext uri="{BB962C8B-B14F-4D97-AF65-F5344CB8AC3E}">
        <p14:creationId xmlns:p14="http://schemas.microsoft.com/office/powerpoint/2010/main" val="1894788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r>
              <a:rPr lang="en-US" u="sng" dirty="0"/>
              <a:t>Hyperthermia</a:t>
            </a:r>
          </a:p>
          <a:p>
            <a:pPr lvl="0">
              <a:buFont typeface="Arial" pitchFamily="34" charset="0"/>
              <a:buChar char="•"/>
            </a:pPr>
            <a:r>
              <a:rPr lang="en-US" dirty="0"/>
              <a:t>Hyperthermia and profuse sweating occurs in 98% of reported NMS cases</a:t>
            </a:r>
          </a:p>
          <a:p>
            <a:pPr lvl="1">
              <a:buFont typeface="Arial" pitchFamily="34" charset="0"/>
              <a:buChar char="•"/>
            </a:pPr>
            <a:r>
              <a:rPr lang="en-US" dirty="0"/>
              <a:t>&gt;38C in 87%</a:t>
            </a:r>
          </a:p>
          <a:p>
            <a:pPr lvl="1">
              <a:buFont typeface="Arial" pitchFamily="34" charset="0"/>
              <a:buChar char="•"/>
            </a:pPr>
            <a:r>
              <a:rPr lang="en-US" dirty="0"/>
              <a:t>&gt;40C in 40%</a:t>
            </a:r>
          </a:p>
          <a:p>
            <a:pPr lvl="0">
              <a:buFont typeface="Arial" pitchFamily="34" charset="0"/>
              <a:buChar char="•"/>
            </a:pPr>
            <a:r>
              <a:rPr lang="en-US" dirty="0"/>
              <a:t>Usually develops as a late manifestation of the full blown syndrome</a:t>
            </a:r>
          </a:p>
          <a:p>
            <a:pPr lvl="0">
              <a:buFont typeface="Arial" pitchFamily="34" charset="0"/>
              <a:buChar char="•"/>
            </a:pPr>
            <a:r>
              <a:rPr lang="en-US" dirty="0"/>
              <a:t>Most distinguishing feature of NMS</a:t>
            </a:r>
          </a:p>
          <a:p>
            <a:pPr>
              <a:buFont typeface="Arial" pitchFamily="34" charset="0"/>
              <a:buChar char="•"/>
            </a:pPr>
            <a:r>
              <a:rPr lang="en-US" dirty="0"/>
              <a:t>Sets it apart from other neuroleptic related conditions such as EPS.</a:t>
            </a:r>
          </a:p>
          <a:p>
            <a:pPr lvl="0">
              <a:buFont typeface="Arial" pitchFamily="34" charset="0"/>
              <a:buChar char="•"/>
            </a:pPr>
            <a:r>
              <a:rPr lang="en-US" dirty="0"/>
              <a:t>Need to rule out other potential sources of hyperthermia such as febrile illness do to infection.</a:t>
            </a:r>
          </a:p>
          <a:p>
            <a:pPr lvl="0"/>
            <a:endParaRPr lang="en-US" dirty="0"/>
          </a:p>
          <a:p>
            <a:pPr>
              <a:buFont typeface="Arial" pitchFamily="34" charset="0"/>
              <a:buChar char="•"/>
            </a:pPr>
            <a:r>
              <a:rPr lang="en-US" dirty="0"/>
              <a:t>Possible sources of hyperthermia:</a:t>
            </a:r>
          </a:p>
          <a:p>
            <a:pPr lvl="1">
              <a:buFont typeface="Arial" pitchFamily="34" charset="0"/>
              <a:buChar char="•"/>
            </a:pPr>
            <a:r>
              <a:rPr lang="en-US" dirty="0"/>
              <a:t>Neuroleptic induced inhibition of central dopaminergic thermoregulatory mechanisms</a:t>
            </a:r>
          </a:p>
          <a:p>
            <a:pPr lvl="1">
              <a:buFont typeface="Arial" pitchFamily="34" charset="0"/>
              <a:buChar char="•"/>
            </a:pPr>
            <a:r>
              <a:rPr lang="en-US" dirty="0"/>
              <a:t>Increased heat production derived from neuroleptic effects on skeletal muscle tone</a:t>
            </a:r>
          </a:p>
          <a:p>
            <a:pPr lvl="1">
              <a:buFont typeface="Arial" pitchFamily="34" charset="0"/>
              <a:buChar char="•"/>
            </a:pPr>
            <a:r>
              <a:rPr lang="en-US" dirty="0"/>
              <a:t>Increased heat production resulting from increased metabolism</a:t>
            </a:r>
          </a:p>
          <a:p>
            <a:pPr lvl="0"/>
            <a:endParaRPr lang="en-US" dirty="0"/>
          </a:p>
          <a:p>
            <a:pPr lvl="0"/>
            <a:r>
              <a:rPr lang="en-US" u="sng" dirty="0"/>
              <a:t>Muscle rigidity</a:t>
            </a:r>
          </a:p>
          <a:p>
            <a:pPr>
              <a:buFont typeface="Arial" pitchFamily="34" charset="0"/>
              <a:buChar char="•"/>
            </a:pPr>
            <a:r>
              <a:rPr lang="en-US" dirty="0"/>
              <a:t>Unresponsive to antiparkinsonian medications</a:t>
            </a:r>
          </a:p>
          <a:p>
            <a:pPr>
              <a:buFont typeface="Arial" pitchFamily="34" charset="0"/>
              <a:buChar char="•"/>
            </a:pPr>
            <a:r>
              <a:rPr lang="en-US" dirty="0"/>
              <a:t>Generalized rigidity, described as “lead pipe” in its most severe form, is reported in 97%</a:t>
            </a:r>
          </a:p>
          <a:p>
            <a:pPr>
              <a:buFont typeface="Arial" pitchFamily="34" charset="0"/>
              <a:buChar char="•"/>
            </a:pPr>
            <a:r>
              <a:rPr lang="en-US" dirty="0"/>
              <a:t>Rigidity may be a less impressive sign when NMS is associated with atypical antipsychotics.</a:t>
            </a:r>
          </a:p>
          <a:p>
            <a:pPr lvl="0"/>
            <a:endParaRPr lang="en-US" dirty="0"/>
          </a:p>
          <a:p>
            <a:pPr lvl="0"/>
            <a:r>
              <a:rPr lang="en-US" u="sng" dirty="0"/>
              <a:t>Mental status changes</a:t>
            </a:r>
          </a:p>
          <a:p>
            <a:pPr lvl="0">
              <a:buFont typeface="Arial" pitchFamily="34" charset="0"/>
              <a:buChar char="•"/>
            </a:pPr>
            <a:r>
              <a:rPr lang="en-US" dirty="0"/>
              <a:t>Reported in 97%  of the cases</a:t>
            </a:r>
          </a:p>
          <a:p>
            <a:pPr>
              <a:buFont typeface="Arial" pitchFamily="34" charset="0"/>
              <a:buChar char="•"/>
            </a:pPr>
            <a:r>
              <a:rPr lang="en-US" dirty="0"/>
              <a:t>Manifestations</a:t>
            </a:r>
          </a:p>
          <a:p>
            <a:pPr lvl="1">
              <a:buFont typeface="Arial" pitchFamily="34" charset="0"/>
              <a:buChar char="•"/>
            </a:pPr>
            <a:r>
              <a:rPr lang="en-US" dirty="0"/>
              <a:t>delirium</a:t>
            </a:r>
          </a:p>
          <a:p>
            <a:pPr lvl="1">
              <a:buFont typeface="Arial" pitchFamily="34" charset="0"/>
              <a:buChar char="•"/>
            </a:pPr>
            <a:r>
              <a:rPr lang="en-US" dirty="0"/>
              <a:t>catatonia</a:t>
            </a:r>
          </a:p>
        </p:txBody>
      </p:sp>
      <p:sp>
        <p:nvSpPr>
          <p:cNvPr id="4" name="Slide Number Placeholder 3"/>
          <p:cNvSpPr>
            <a:spLocks noGrp="1"/>
          </p:cNvSpPr>
          <p:nvPr>
            <p:ph type="sldNum" sz="quarter" idx="10"/>
          </p:nvPr>
        </p:nvSpPr>
        <p:spPr/>
        <p:txBody>
          <a:bodyPr/>
          <a:lstStyle/>
          <a:p>
            <a:fld id="{86DB0F33-6489-48B6-A754-5C1DF2ACF5AF}" type="slidenum">
              <a:rPr lang="en-US" smtClean="0"/>
              <a:pPr/>
              <a:t>9</a:t>
            </a:fld>
            <a:endParaRPr lang="en-US" dirty="0"/>
          </a:p>
        </p:txBody>
      </p:sp>
    </p:spTree>
    <p:extLst>
      <p:ext uri="{BB962C8B-B14F-4D97-AF65-F5344CB8AC3E}">
        <p14:creationId xmlns:p14="http://schemas.microsoft.com/office/powerpoint/2010/main" val="335182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10</a:t>
            </a:fld>
            <a:endParaRPr lang="en-US" dirty="0"/>
          </a:p>
        </p:txBody>
      </p:sp>
    </p:spTree>
    <p:extLst>
      <p:ext uri="{BB962C8B-B14F-4D97-AF65-F5344CB8AC3E}">
        <p14:creationId xmlns:p14="http://schemas.microsoft.com/office/powerpoint/2010/main" val="3298537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69925"/>
            <a:ext cx="6096000" cy="3429000"/>
          </a:xfrm>
        </p:spPr>
      </p:sp>
      <p:sp>
        <p:nvSpPr>
          <p:cNvPr id="3" name="Notes Placeholder 2"/>
          <p:cNvSpPr>
            <a:spLocks noGrp="1"/>
          </p:cNvSpPr>
          <p:nvPr>
            <p:ph type="body" idx="1"/>
          </p:nvPr>
        </p:nvSpPr>
        <p:spPr/>
        <p:txBody>
          <a:bodyPr>
            <a:normAutofit lnSpcReduction="10000"/>
          </a:bodyPr>
          <a:lstStyle/>
          <a:p>
            <a:pPr lvl="0"/>
            <a:r>
              <a:rPr lang="en-US" dirty="0"/>
              <a:t>Several laboratory abnormalities are common in NMS but are either nonspecific or reflect complications of the syndrome.</a:t>
            </a:r>
          </a:p>
          <a:p>
            <a:pPr lvl="0"/>
            <a:endParaRPr lang="en-US" dirty="0"/>
          </a:p>
          <a:p>
            <a:pPr lvl="0"/>
            <a:r>
              <a:rPr lang="en-US" u="sng" dirty="0"/>
              <a:t>Rhabdomyolysis</a:t>
            </a:r>
          </a:p>
          <a:p>
            <a:pPr lvl="0">
              <a:buFont typeface="Arial" pitchFamily="34" charset="0"/>
              <a:buChar char="•"/>
            </a:pPr>
            <a:r>
              <a:rPr lang="en-US" dirty="0"/>
              <a:t>Results from myonecrosis from rigidity, hyperthermia, and ischemia</a:t>
            </a:r>
          </a:p>
          <a:p>
            <a:pPr lvl="0">
              <a:buFont typeface="Arial" pitchFamily="34" charset="0"/>
              <a:buChar char="•"/>
            </a:pPr>
            <a:r>
              <a:rPr lang="en-US" dirty="0"/>
              <a:t>CPK elevations may occur in up to 95% of cases</a:t>
            </a:r>
          </a:p>
          <a:p>
            <a:pPr lvl="0">
              <a:buFont typeface="Arial" pitchFamily="34" charset="0"/>
              <a:buChar char="•"/>
            </a:pPr>
            <a:r>
              <a:rPr lang="en-US" dirty="0"/>
              <a:t>Myoglobinuria may occur as a consequence in 67% of the cases.</a:t>
            </a:r>
          </a:p>
          <a:p>
            <a:pPr lvl="0"/>
            <a:r>
              <a:rPr lang="en-US" u="sng" dirty="0"/>
              <a:t>Leukocytosis</a:t>
            </a:r>
          </a:p>
          <a:p>
            <a:pPr lvl="0">
              <a:buFont typeface="Arial" pitchFamily="34" charset="0"/>
              <a:buChar char="•"/>
            </a:pPr>
            <a:r>
              <a:rPr lang="en-US" dirty="0"/>
              <a:t>Nonspecific</a:t>
            </a:r>
          </a:p>
          <a:p>
            <a:pPr lvl="0">
              <a:buFont typeface="Arial" pitchFamily="34" charset="0"/>
              <a:buChar char="•"/>
            </a:pPr>
            <a:r>
              <a:rPr lang="en-US" dirty="0"/>
              <a:t>No left shift</a:t>
            </a:r>
          </a:p>
          <a:p>
            <a:pPr lvl="0">
              <a:buFont typeface="Arial" pitchFamily="34" charset="0"/>
              <a:buChar char="•"/>
            </a:pPr>
            <a:r>
              <a:rPr lang="en-US" dirty="0"/>
              <a:t>Present in 98% of the cases</a:t>
            </a:r>
          </a:p>
          <a:p>
            <a:pPr lvl="0"/>
            <a:r>
              <a:rPr lang="en-US" u="sng" dirty="0"/>
              <a:t>Low serum iron</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u="none" dirty="0"/>
              <a:t>Iron</a:t>
            </a:r>
            <a:r>
              <a:rPr lang="en-US" u="none" baseline="0" dirty="0"/>
              <a:t> deficiency associated with catatonia and specifically with malignant catatonia</a:t>
            </a:r>
            <a:endParaRPr lang="en-US" u="none" dirty="0"/>
          </a:p>
          <a:p>
            <a:pPr lvl="0"/>
            <a:endParaRPr lang="en-US" u="sng"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u="sng" dirty="0"/>
              <a:t>Metabolic acidosis</a:t>
            </a:r>
          </a:p>
          <a:p>
            <a:pPr lvl="0">
              <a:buFont typeface="Arial" pitchFamily="34" charset="0"/>
              <a:buChar char="•"/>
            </a:pPr>
            <a:r>
              <a:rPr lang="en-US" dirty="0"/>
              <a:t>Present in 75% of examined cases</a:t>
            </a:r>
          </a:p>
          <a:p>
            <a:pPr lvl="0"/>
            <a:r>
              <a:rPr lang="en-US" u="sng" dirty="0"/>
              <a:t>Electroencephalogram</a:t>
            </a:r>
          </a:p>
          <a:p>
            <a:pPr lvl="0">
              <a:buFont typeface="Arial" pitchFamily="34" charset="0"/>
              <a:buChar char="•"/>
            </a:pPr>
            <a:r>
              <a:rPr lang="en-US" dirty="0"/>
              <a:t>Abnormal EEG present in &gt;50% of cases</a:t>
            </a:r>
          </a:p>
          <a:p>
            <a:pPr lvl="0">
              <a:buFont typeface="Arial" pitchFamily="34" charset="0"/>
              <a:buChar char="•"/>
            </a:pPr>
            <a:r>
              <a:rPr lang="en-US" dirty="0"/>
              <a:t>Nonfocal,  generalized, nonspecific slowing which is consistent with encephalopathy</a:t>
            </a:r>
          </a:p>
          <a:p>
            <a:pPr lvl="0"/>
            <a:r>
              <a:rPr lang="en-US" u="sng" dirty="0"/>
              <a:t>Neuroimaging</a:t>
            </a:r>
          </a:p>
          <a:p>
            <a:pPr lvl="0">
              <a:buFont typeface="Arial" pitchFamily="34" charset="0"/>
              <a:buChar char="•"/>
            </a:pPr>
            <a:r>
              <a:rPr lang="en-US" dirty="0"/>
              <a:t>Usually normal</a:t>
            </a:r>
          </a:p>
          <a:p>
            <a:pPr>
              <a:buFont typeface="Arial" pitchFamily="34" charset="0"/>
              <a:buChar char="•"/>
            </a:pPr>
            <a:r>
              <a:rPr lang="en-US" dirty="0"/>
              <a:t>If abnormal the findings usually represent pre-existing pathology (atrophy or trauma) not and acute change related to NMS</a:t>
            </a:r>
          </a:p>
        </p:txBody>
      </p:sp>
      <p:sp>
        <p:nvSpPr>
          <p:cNvPr id="4" name="Slide Number Placeholder 3"/>
          <p:cNvSpPr>
            <a:spLocks noGrp="1"/>
          </p:cNvSpPr>
          <p:nvPr>
            <p:ph type="sldNum" sz="quarter" idx="10"/>
          </p:nvPr>
        </p:nvSpPr>
        <p:spPr/>
        <p:txBody>
          <a:bodyPr/>
          <a:lstStyle/>
          <a:p>
            <a:fld id="{86DB0F33-6489-48B6-A754-5C1DF2ACF5AF}" type="slidenum">
              <a:rPr lang="en-US" smtClean="0"/>
              <a:pPr/>
              <a:t>11</a:t>
            </a:fld>
            <a:endParaRPr lang="en-US" dirty="0"/>
          </a:p>
        </p:txBody>
      </p:sp>
    </p:spTree>
    <p:extLst>
      <p:ext uri="{BB962C8B-B14F-4D97-AF65-F5344CB8AC3E}">
        <p14:creationId xmlns:p14="http://schemas.microsoft.com/office/powerpoint/2010/main" val="3771996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69925"/>
            <a:ext cx="6096000" cy="3429000"/>
          </a:xfrm>
        </p:spPr>
      </p:sp>
      <p:sp>
        <p:nvSpPr>
          <p:cNvPr id="3" name="Notes Placeholder 2"/>
          <p:cNvSpPr>
            <a:spLocks noGrp="1"/>
          </p:cNvSpPr>
          <p:nvPr>
            <p:ph type="body" idx="1"/>
          </p:nvPr>
        </p:nvSpPr>
        <p:spPr/>
        <p:txBody>
          <a:bodyPr>
            <a:normAutofit/>
          </a:bodyPr>
          <a:lstStyle/>
          <a:p>
            <a:pPr lvl="0"/>
            <a:r>
              <a:rPr lang="en-US" dirty="0"/>
              <a:t>Troller</a:t>
            </a:r>
            <a:r>
              <a:rPr lang="en-US" baseline="0" dirty="0"/>
              <a:t> JN, Chen X, Sachdev PS.  Neuroleptic malignant syndrome associated with atypical antipsychotic drugs.  CNS Drugs 2009; 23(6): 477-92.</a:t>
            </a:r>
          </a:p>
          <a:p>
            <a:pPr marL="0" marR="0" lvl="0" indent="0" algn="l" defTabSz="914400" rtl="0" eaLnBrk="0" fontAlgn="base" latinLnBrk="0" hangingPunct="0">
              <a:lnSpc>
                <a:spcPct val="100000"/>
              </a:lnSpc>
              <a:spcBef>
                <a:spcPct val="30000"/>
              </a:spcBef>
              <a:spcAft>
                <a:spcPct val="0"/>
              </a:spcAft>
              <a:buClrTx/>
              <a:buSzTx/>
              <a:buFontTx/>
              <a:buNone/>
              <a:tabLst/>
              <a:defRPr/>
            </a:pPr>
            <a:br>
              <a:rPr lang="en-US" baseline="0" dirty="0"/>
            </a:br>
            <a:r>
              <a:rPr lang="en-US" sz="1200" dirty="0" err="1"/>
              <a:t>Murri</a:t>
            </a:r>
            <a:r>
              <a:rPr lang="en-US" sz="1200" dirty="0"/>
              <a:t> M, et al. Second-generation antipsychotics and neuroleptic malignant syndrome: systematic review and case report analysis. </a:t>
            </a:r>
            <a:r>
              <a:rPr lang="en-US" sz="1200" i="1" dirty="0"/>
              <a:t>Drugs R D </a:t>
            </a:r>
            <a:r>
              <a:rPr lang="en-US" sz="1200" dirty="0"/>
              <a:t>2015; 15(1): 45-62.</a:t>
            </a:r>
          </a:p>
          <a:p>
            <a:pPr lvl="0"/>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pPr/>
              <a:t>12</a:t>
            </a:fld>
            <a:endParaRPr lang="en-US" dirty="0"/>
          </a:p>
        </p:txBody>
      </p:sp>
    </p:spTree>
    <p:extLst>
      <p:ext uri="{BB962C8B-B14F-4D97-AF65-F5344CB8AC3E}">
        <p14:creationId xmlns:p14="http://schemas.microsoft.com/office/powerpoint/2010/main" val="37457858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947" y="2409824"/>
            <a:ext cx="11325727" cy="766513"/>
          </a:xfrm>
        </p:spPr>
        <p:txBody>
          <a:bodyPr>
            <a:noAutofit/>
          </a:bodyPr>
          <a:lstStyle/>
          <a:p>
            <a:r>
              <a:rPr lang="en-US" sz="3200" b="1" dirty="0"/>
              <a:t>Neuroleptic Malignant Syndrome and Serotonin Syndrome</a:t>
            </a:r>
          </a:p>
        </p:txBody>
      </p:sp>
      <p:sp>
        <p:nvSpPr>
          <p:cNvPr id="3" name="Subtitle 2"/>
          <p:cNvSpPr>
            <a:spLocks noGrp="1"/>
          </p:cNvSpPr>
          <p:nvPr>
            <p:ph type="subTitle" idx="1"/>
          </p:nvPr>
        </p:nvSpPr>
        <p:spPr>
          <a:xfrm>
            <a:off x="1726516" y="3112002"/>
            <a:ext cx="8743203" cy="695325"/>
          </a:xfrm>
        </p:spPr>
        <p:txBody>
          <a:bodyPr>
            <a:normAutofit/>
          </a:bodyPr>
          <a:lstStyle/>
          <a:p>
            <a:r>
              <a:rPr lang="en-US" sz="2400" dirty="0"/>
              <a:t>APM Resident Education Curriculum</a:t>
            </a:r>
          </a:p>
        </p:txBody>
      </p:sp>
      <p:sp>
        <p:nvSpPr>
          <p:cNvPr id="4" name="TextBox 3"/>
          <p:cNvSpPr txBox="1"/>
          <p:nvPr/>
        </p:nvSpPr>
        <p:spPr>
          <a:xfrm>
            <a:off x="561473" y="3680157"/>
            <a:ext cx="11069053" cy="646331"/>
          </a:xfrm>
          <a:prstGeom prst="rect">
            <a:avLst/>
          </a:prstGeom>
          <a:noFill/>
        </p:spPr>
        <p:txBody>
          <a:bodyPr wrap="square" rtlCol="0">
            <a:spAutoFit/>
          </a:bodyPr>
          <a:lstStyle/>
          <a:p>
            <a:pPr algn="ctr"/>
            <a:r>
              <a:rPr lang="en-US" dirty="0">
                <a:latin typeface="+mn-lt"/>
              </a:rPr>
              <a:t>Updated 2019: </a:t>
            </a:r>
            <a:r>
              <a:rPr lang="en-US" b="1" dirty="0">
                <a:latin typeface="+mn-lt"/>
              </a:rPr>
              <a:t>Scott R. Beach, MD, FACLP</a:t>
            </a:r>
            <a:r>
              <a:rPr lang="en-US" dirty="0">
                <a:latin typeface="+mn-lt"/>
              </a:rPr>
              <a:t>, Program Director, MGH/McLean Adult Psychiatry Residency, Assistant Professor of Psychiatry, Harvard Medical School, Department of Psychiatry, Massachusetts General Hospital</a:t>
            </a:r>
          </a:p>
        </p:txBody>
      </p:sp>
      <p:sp>
        <p:nvSpPr>
          <p:cNvPr id="5" name="TextBox 4">
            <a:extLst>
              <a:ext uri="{FF2B5EF4-FFF2-40B4-BE49-F238E27FC236}">
                <a16:creationId xmlns:a16="http://schemas.microsoft.com/office/drawing/2014/main" id="{37783A77-38C4-499C-AB1C-BFF96956F9F3}"/>
              </a:ext>
            </a:extLst>
          </p:cNvPr>
          <p:cNvSpPr txBox="1"/>
          <p:nvPr/>
        </p:nvSpPr>
        <p:spPr>
          <a:xfrm>
            <a:off x="749966" y="4411071"/>
            <a:ext cx="10692065" cy="1338828"/>
          </a:xfrm>
          <a:prstGeom prst="rect">
            <a:avLst/>
          </a:prstGeom>
          <a:noFill/>
        </p:spPr>
        <p:txBody>
          <a:bodyPr wrap="square" rtlCol="0">
            <a:spAutoFit/>
          </a:bodyPr>
          <a:lstStyle/>
          <a:p>
            <a:pPr algn="ctr"/>
            <a:r>
              <a:rPr lang="en-US" dirty="0">
                <a:latin typeface="+mn-lt"/>
              </a:rPr>
              <a:t>Original version 2011: </a:t>
            </a:r>
            <a:r>
              <a:rPr lang="en-US" b="1" dirty="0">
                <a:latin typeface="+mn-lt"/>
              </a:rPr>
              <a:t>Thomas W. Heinrich, MD</a:t>
            </a:r>
            <a:r>
              <a:rPr lang="en-US" dirty="0">
                <a:latin typeface="+mn-lt"/>
              </a:rPr>
              <a:t>, Associate Professor of Psychiatry &amp; Family Medicine, Chief, Psychiatric Consult Service at Froedtert Hospital, Department of Psychiatry &amp; Behavioral Medicine, Medical College of Wisconsin</a:t>
            </a:r>
          </a:p>
          <a:p>
            <a:pPr algn="ctr"/>
            <a:endParaRPr lang="en-US" sz="900" dirty="0"/>
          </a:p>
          <a:p>
            <a:pPr algn="ctr"/>
            <a:r>
              <a:rPr lang="en-US" dirty="0"/>
              <a:t>Posted</a:t>
            </a:r>
            <a:r>
              <a:rPr lang="en-US" dirty="0">
                <a:latin typeface="+mn-lt"/>
              </a:rPr>
              <a:t> 3/15/2019</a:t>
            </a:r>
          </a:p>
        </p:txBody>
      </p:sp>
    </p:spTree>
    <p:extLst>
      <p:ext uri="{BB962C8B-B14F-4D97-AF65-F5344CB8AC3E}">
        <p14:creationId xmlns:p14="http://schemas.microsoft.com/office/powerpoint/2010/main" val="548771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a:r>
              <a:rPr lang="en-US" sz="4000" b="1" dirty="0">
                <a:latin typeface="Arial" charset="0"/>
              </a:rPr>
              <a:t>NMS - Clinical Characteristics</a:t>
            </a:r>
            <a:endParaRPr lang="en-US" sz="4000" b="1" dirty="0"/>
          </a:p>
        </p:txBody>
      </p:sp>
      <p:sp>
        <p:nvSpPr>
          <p:cNvPr id="9219" name="Rectangle 3"/>
          <p:cNvSpPr>
            <a:spLocks noGrp="1" noChangeArrowheads="1"/>
          </p:cNvSpPr>
          <p:nvPr>
            <p:ph idx="1"/>
          </p:nvPr>
        </p:nvSpPr>
        <p:spPr/>
        <p:txBody>
          <a:bodyPr/>
          <a:lstStyle/>
          <a:p>
            <a:r>
              <a:rPr lang="en-US" sz="2800" dirty="0"/>
              <a:t>Signs and symptoms</a:t>
            </a:r>
            <a:r>
              <a:rPr lang="en-US" sz="2000" dirty="0"/>
              <a:t> (continued)</a:t>
            </a:r>
            <a:endParaRPr lang="en-US" sz="2400" dirty="0"/>
          </a:p>
          <a:p>
            <a:pPr lvl="1"/>
            <a:r>
              <a:rPr lang="en-US" sz="2400" dirty="0"/>
              <a:t>Autonomic dysfunction</a:t>
            </a:r>
            <a:endParaRPr lang="en-US" dirty="0"/>
          </a:p>
          <a:p>
            <a:pPr lvl="2"/>
            <a:r>
              <a:rPr lang="en-US" sz="2000" dirty="0"/>
              <a:t>Tachycardia</a:t>
            </a:r>
          </a:p>
          <a:p>
            <a:pPr lvl="3"/>
            <a:r>
              <a:rPr lang="en-US" sz="2000" dirty="0"/>
              <a:t>88%</a:t>
            </a:r>
          </a:p>
          <a:p>
            <a:pPr lvl="2"/>
            <a:r>
              <a:rPr lang="en-US" sz="2000" dirty="0"/>
              <a:t>Profuse diaphoresis</a:t>
            </a:r>
          </a:p>
          <a:p>
            <a:pPr lvl="2"/>
            <a:r>
              <a:rPr lang="en-US" sz="2000" dirty="0"/>
              <a:t>Labile blood pressure</a:t>
            </a:r>
          </a:p>
          <a:p>
            <a:pPr lvl="3"/>
            <a:r>
              <a:rPr lang="en-US" sz="2000" dirty="0"/>
              <a:t>61%</a:t>
            </a:r>
          </a:p>
          <a:p>
            <a:pPr lvl="2"/>
            <a:r>
              <a:rPr lang="en-US" sz="2000" dirty="0"/>
              <a:t>Tachycardia or labile blood pressure</a:t>
            </a:r>
          </a:p>
          <a:p>
            <a:pPr lvl="3"/>
            <a:r>
              <a:rPr lang="en-US" sz="2000" dirty="0"/>
              <a:t>95%</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10</a:t>
            </a:fld>
            <a:endParaRPr lang="en-US" dirty="0"/>
          </a:p>
        </p:txBody>
      </p:sp>
    </p:spTree>
    <p:extLst>
      <p:ext uri="{BB962C8B-B14F-4D97-AF65-F5344CB8AC3E}">
        <p14:creationId xmlns:p14="http://schemas.microsoft.com/office/powerpoint/2010/main" val="1740920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sz="4000" b="1" dirty="0">
                <a:latin typeface="Arial" charset="0"/>
              </a:rPr>
              <a:t>NMS - Clinical Characteristics</a:t>
            </a:r>
          </a:p>
        </p:txBody>
      </p:sp>
      <p:sp>
        <p:nvSpPr>
          <p:cNvPr id="10243" name="Rectangle 3"/>
          <p:cNvSpPr>
            <a:spLocks noGrp="1" noChangeArrowheads="1"/>
          </p:cNvSpPr>
          <p:nvPr>
            <p:ph idx="1"/>
          </p:nvPr>
        </p:nvSpPr>
        <p:spPr/>
        <p:txBody>
          <a:bodyPr/>
          <a:lstStyle/>
          <a:p>
            <a:r>
              <a:rPr lang="en-US" sz="2800" dirty="0"/>
              <a:t>Laboratory findings</a:t>
            </a:r>
          </a:p>
          <a:p>
            <a:pPr lvl="1"/>
            <a:r>
              <a:rPr lang="en-US" sz="2400" dirty="0"/>
              <a:t>Rhabdomyolysis (↑ CPK)</a:t>
            </a:r>
          </a:p>
          <a:p>
            <a:pPr lvl="1"/>
            <a:r>
              <a:rPr lang="en-US" sz="2400" dirty="0"/>
              <a:t>Leukocytosis</a:t>
            </a:r>
          </a:p>
          <a:p>
            <a:pPr lvl="1"/>
            <a:r>
              <a:rPr lang="en-US" sz="2400" dirty="0"/>
              <a:t>Low serum iron</a:t>
            </a:r>
          </a:p>
          <a:p>
            <a:pPr lvl="1"/>
            <a:r>
              <a:rPr lang="en-US" sz="2400" dirty="0"/>
              <a:t>Metabolic acidosis</a:t>
            </a:r>
          </a:p>
          <a:p>
            <a:pPr lvl="1"/>
            <a:r>
              <a:rPr lang="en-US" sz="2400" dirty="0"/>
              <a:t>Electroencephalogram often consistent with delirium</a:t>
            </a:r>
          </a:p>
          <a:p>
            <a:pPr lvl="1"/>
            <a:r>
              <a:rPr lang="en-US" sz="2400" dirty="0"/>
              <a:t>Neuroimaging typically normal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11</a:t>
            </a:fld>
            <a:endParaRPr lang="en-US" dirty="0"/>
          </a:p>
        </p:txBody>
      </p:sp>
    </p:spTree>
    <p:extLst>
      <p:ext uri="{BB962C8B-B14F-4D97-AF65-F5344CB8AC3E}">
        <p14:creationId xmlns:p14="http://schemas.microsoft.com/office/powerpoint/2010/main" val="2275191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sz="4000" b="1" dirty="0">
                <a:latin typeface="Arial" charset="0"/>
              </a:rPr>
              <a:t>“Atypical NMS”</a:t>
            </a:r>
          </a:p>
        </p:txBody>
      </p:sp>
      <p:sp>
        <p:nvSpPr>
          <p:cNvPr id="10243" name="Rectangle 3"/>
          <p:cNvSpPr>
            <a:spLocks noGrp="1" noChangeArrowheads="1"/>
          </p:cNvSpPr>
          <p:nvPr>
            <p:ph idx="1"/>
          </p:nvPr>
        </p:nvSpPr>
        <p:spPr/>
        <p:txBody>
          <a:bodyPr/>
          <a:lstStyle/>
          <a:p>
            <a:r>
              <a:rPr lang="en-US" sz="2400" dirty="0"/>
              <a:t>Is there an “atypical” presentation of NMS with atypical antipsychotics?</a:t>
            </a:r>
          </a:p>
          <a:p>
            <a:pPr lvl="1"/>
            <a:r>
              <a:rPr lang="en-US" sz="2000" dirty="0"/>
              <a:t>A majority of cases of NMS produced by atypical antipsychotics present with “typical” NMS signs and symptoms</a:t>
            </a:r>
          </a:p>
          <a:p>
            <a:pPr lvl="1"/>
            <a:r>
              <a:rPr lang="en-US" sz="2000" dirty="0"/>
              <a:t>However…</a:t>
            </a:r>
          </a:p>
          <a:p>
            <a:pPr lvl="2"/>
            <a:r>
              <a:rPr lang="en-US" sz="2000" dirty="0"/>
              <a:t>Clozapine, however, appears to present with a lower incidence of rigidity (at least early in the course of the syndrome) when compared to the other atypical antipsychotics</a:t>
            </a:r>
          </a:p>
          <a:p>
            <a:pPr lvl="2"/>
            <a:r>
              <a:rPr lang="en-US" sz="2000" dirty="0"/>
              <a:t>Case reports of aripiprazole-induced NMS suggest a lower proportion of patients presenting with delirium and elevated temperature </a:t>
            </a:r>
          </a:p>
          <a:p>
            <a:pPr lvl="1"/>
            <a:r>
              <a:rPr lang="en-US" sz="2000" dirty="0"/>
              <a:t>Many cases of so-called “atypical NMS” may represent non-malignant catatonia induced by antipsychotics</a:t>
            </a:r>
          </a:p>
          <a:p>
            <a:pPr lvl="1"/>
            <a:r>
              <a:rPr lang="en-US" dirty="0"/>
              <a:t>Mortality of atypical NMS is 5.5% - nearly identical to that of NMS</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12</a:t>
            </a:fld>
            <a:endParaRPr lang="en-US" dirty="0"/>
          </a:p>
        </p:txBody>
      </p:sp>
    </p:spTree>
    <p:extLst>
      <p:ext uri="{BB962C8B-B14F-4D97-AF65-F5344CB8AC3E}">
        <p14:creationId xmlns:p14="http://schemas.microsoft.com/office/powerpoint/2010/main" val="9791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en-US" sz="4000" b="1" dirty="0">
                <a:latin typeface="Arial" charset="0"/>
              </a:rPr>
              <a:t>NMS - Past Diagnostic Criteria</a:t>
            </a:r>
            <a:endParaRPr lang="en-US" sz="3600" dirty="0">
              <a:latin typeface="Arial" charset="0"/>
            </a:endParaRPr>
          </a:p>
        </p:txBody>
      </p:sp>
      <p:sp>
        <p:nvSpPr>
          <p:cNvPr id="11267" name="Rectangle 3"/>
          <p:cNvSpPr>
            <a:spLocks noGrp="1" noChangeArrowheads="1"/>
          </p:cNvSpPr>
          <p:nvPr>
            <p:ph idx="1"/>
          </p:nvPr>
        </p:nvSpPr>
        <p:spPr>
          <a:xfrm>
            <a:off x="609600" y="1417638"/>
            <a:ext cx="10972800" cy="5057245"/>
          </a:xfrm>
        </p:spPr>
        <p:txBody>
          <a:bodyPr/>
          <a:lstStyle/>
          <a:p>
            <a:pPr marL="0" indent="0">
              <a:buNone/>
            </a:pPr>
            <a:r>
              <a:rPr lang="en-US" sz="2000" b="1" dirty="0" err="1"/>
              <a:t>Caroff’s</a:t>
            </a:r>
            <a:r>
              <a:rPr lang="en-US" sz="2000" b="1" dirty="0"/>
              <a:t> Criteria</a:t>
            </a:r>
          </a:p>
          <a:p>
            <a:r>
              <a:rPr lang="en-US" sz="2000" dirty="0"/>
              <a:t>Treatment with neuroleptics</a:t>
            </a:r>
          </a:p>
          <a:p>
            <a:r>
              <a:rPr lang="en-US" sz="2000" dirty="0"/>
              <a:t>Hyperthermia (&gt;38C)</a:t>
            </a:r>
          </a:p>
          <a:p>
            <a:r>
              <a:rPr lang="en-US" sz="2000" dirty="0"/>
              <a:t>Muscle rigidity</a:t>
            </a:r>
          </a:p>
          <a:p>
            <a:r>
              <a:rPr lang="en-US" sz="2000" dirty="0"/>
              <a:t>Five of the following</a:t>
            </a:r>
          </a:p>
          <a:p>
            <a:pPr lvl="1"/>
            <a:r>
              <a:rPr lang="en-US" sz="1600" dirty="0"/>
              <a:t>Change in mental status</a:t>
            </a:r>
          </a:p>
          <a:p>
            <a:pPr lvl="1"/>
            <a:r>
              <a:rPr lang="en-US" sz="1600" dirty="0"/>
              <a:t>Tachycardia</a:t>
            </a:r>
          </a:p>
          <a:p>
            <a:pPr lvl="1"/>
            <a:r>
              <a:rPr lang="en-US" sz="1600" dirty="0"/>
              <a:t>Labile blood pressure</a:t>
            </a:r>
          </a:p>
          <a:p>
            <a:pPr lvl="1"/>
            <a:r>
              <a:rPr lang="en-US" sz="1600" dirty="0"/>
              <a:t>Diaphoresis</a:t>
            </a:r>
          </a:p>
          <a:p>
            <a:pPr lvl="1"/>
            <a:r>
              <a:rPr lang="en-US" sz="1600" dirty="0"/>
              <a:t>Tremor</a:t>
            </a:r>
          </a:p>
          <a:p>
            <a:pPr lvl="1"/>
            <a:r>
              <a:rPr lang="en-US" sz="1600" dirty="0"/>
              <a:t>Incontinence</a:t>
            </a:r>
          </a:p>
          <a:p>
            <a:pPr lvl="1"/>
            <a:r>
              <a:rPr lang="en-US" sz="1600" dirty="0"/>
              <a:t>CK elevation</a:t>
            </a:r>
            <a:endParaRPr lang="en-US" sz="2000" dirty="0"/>
          </a:p>
          <a:p>
            <a:pPr lvl="1"/>
            <a:r>
              <a:rPr lang="en-US" sz="1600" dirty="0"/>
              <a:t>Leukocytosis</a:t>
            </a:r>
          </a:p>
          <a:p>
            <a:pPr lvl="1"/>
            <a:r>
              <a:rPr lang="en-US" sz="1600" dirty="0"/>
              <a:t>Metabolic acidosis</a:t>
            </a:r>
          </a:p>
          <a:p>
            <a:r>
              <a:rPr lang="en-US" sz="2000" dirty="0"/>
              <a:t>Exclusion of other causes</a:t>
            </a: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13</a:t>
            </a:fld>
            <a:endParaRPr lang="en-US" dirty="0"/>
          </a:p>
        </p:txBody>
      </p:sp>
    </p:spTree>
    <p:extLst>
      <p:ext uri="{BB962C8B-B14F-4D97-AF65-F5344CB8AC3E}">
        <p14:creationId xmlns:p14="http://schemas.microsoft.com/office/powerpoint/2010/main" val="118980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4000" b="1" dirty="0">
                <a:latin typeface="Arial" charset="0"/>
              </a:rPr>
              <a:t>NMS - Past Diagnostic Criteria</a:t>
            </a:r>
            <a:endParaRPr lang="en-US" sz="3600" dirty="0">
              <a:latin typeface="Arial" charset="0"/>
            </a:endParaRPr>
          </a:p>
        </p:txBody>
      </p:sp>
      <p:sp>
        <p:nvSpPr>
          <p:cNvPr id="13315" name="Rectangle 3"/>
          <p:cNvSpPr>
            <a:spLocks noGrp="1" noChangeArrowheads="1"/>
          </p:cNvSpPr>
          <p:nvPr>
            <p:ph idx="1"/>
          </p:nvPr>
        </p:nvSpPr>
        <p:spPr>
          <a:xfrm>
            <a:off x="609600" y="1195137"/>
            <a:ext cx="10972800" cy="4931027"/>
          </a:xfrm>
        </p:spPr>
        <p:txBody>
          <a:bodyPr/>
          <a:lstStyle/>
          <a:p>
            <a:pPr marL="0" indent="0">
              <a:buNone/>
            </a:pPr>
            <a:r>
              <a:rPr lang="en-US" sz="2000" b="1" dirty="0" err="1">
                <a:latin typeface="Arial" charset="0"/>
              </a:rPr>
              <a:t>Levenson’s</a:t>
            </a:r>
            <a:r>
              <a:rPr lang="en-US" sz="2000" b="1" dirty="0">
                <a:latin typeface="Arial" charset="0"/>
              </a:rPr>
              <a:t> Criteria</a:t>
            </a:r>
          </a:p>
          <a:p>
            <a:r>
              <a:rPr lang="en-US" sz="2000" dirty="0"/>
              <a:t>Major manifestations</a:t>
            </a:r>
          </a:p>
          <a:p>
            <a:pPr lvl="1"/>
            <a:r>
              <a:rPr lang="en-US" sz="1800" dirty="0"/>
              <a:t>Fever</a:t>
            </a:r>
          </a:p>
          <a:p>
            <a:pPr lvl="1"/>
            <a:r>
              <a:rPr lang="en-US" sz="1800" dirty="0"/>
              <a:t>Rigidity</a:t>
            </a:r>
          </a:p>
          <a:p>
            <a:pPr lvl="1"/>
            <a:r>
              <a:rPr lang="en-US" sz="1800" dirty="0"/>
              <a:t>Elevated creatinine phosphokinase (CK) level</a:t>
            </a:r>
          </a:p>
          <a:p>
            <a:r>
              <a:rPr lang="en-US" sz="2000" dirty="0"/>
              <a:t>Minor manifestations</a:t>
            </a:r>
          </a:p>
          <a:p>
            <a:pPr lvl="1"/>
            <a:r>
              <a:rPr lang="en-US" sz="1800" dirty="0"/>
              <a:t>Tachycardia</a:t>
            </a:r>
          </a:p>
          <a:p>
            <a:pPr lvl="1"/>
            <a:r>
              <a:rPr lang="en-US" sz="1800" dirty="0"/>
              <a:t>Abnormal blood pressure</a:t>
            </a:r>
          </a:p>
          <a:p>
            <a:pPr lvl="1"/>
            <a:r>
              <a:rPr lang="en-US" sz="1800" dirty="0"/>
              <a:t>Tachypnea</a:t>
            </a:r>
          </a:p>
          <a:p>
            <a:pPr lvl="1"/>
            <a:r>
              <a:rPr lang="en-US" sz="1800" dirty="0"/>
              <a:t>Altered consciousness</a:t>
            </a:r>
          </a:p>
          <a:p>
            <a:pPr lvl="1"/>
            <a:r>
              <a:rPr lang="en-US" sz="1800" dirty="0"/>
              <a:t>Diaphoresis</a:t>
            </a:r>
          </a:p>
          <a:p>
            <a:pPr lvl="1"/>
            <a:r>
              <a:rPr lang="en-US" sz="1800" dirty="0"/>
              <a:t>Leukocytosis</a:t>
            </a:r>
          </a:p>
          <a:p>
            <a:r>
              <a:rPr lang="en-US" sz="2000" dirty="0"/>
              <a:t>Presence of all three major, or two major and four minor, manifestations indicates a high probability of NMS.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14</a:t>
            </a:fld>
            <a:endParaRPr lang="en-US" dirty="0"/>
          </a:p>
        </p:txBody>
      </p:sp>
    </p:spTree>
    <p:extLst>
      <p:ext uri="{BB962C8B-B14F-4D97-AF65-F5344CB8AC3E}">
        <p14:creationId xmlns:p14="http://schemas.microsoft.com/office/powerpoint/2010/main" val="3112849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latin typeface="Arial" charset="0"/>
              </a:rPr>
              <a:t>NMS - Past Diagnostic Criteria</a:t>
            </a:r>
            <a:endParaRPr lang="en-US" sz="4000" dirty="0"/>
          </a:p>
        </p:txBody>
      </p:sp>
      <p:sp>
        <p:nvSpPr>
          <p:cNvPr id="3" name="Content Placeholder 2"/>
          <p:cNvSpPr>
            <a:spLocks noGrp="1"/>
          </p:cNvSpPr>
          <p:nvPr>
            <p:ph idx="1"/>
          </p:nvPr>
        </p:nvSpPr>
        <p:spPr>
          <a:xfrm>
            <a:off x="609600" y="1078637"/>
            <a:ext cx="10972800" cy="5404267"/>
          </a:xfrm>
        </p:spPr>
        <p:txBody>
          <a:bodyPr/>
          <a:lstStyle/>
          <a:p>
            <a:pPr>
              <a:buNone/>
            </a:pPr>
            <a:r>
              <a:rPr lang="en-US" sz="2000" b="1" dirty="0" err="1">
                <a:latin typeface="Arial" charset="0"/>
                <a:ea typeface="Arial" charset="0"/>
                <a:cs typeface="Arial" charset="0"/>
              </a:rPr>
              <a:t>Adityanjee’s</a:t>
            </a:r>
            <a:r>
              <a:rPr lang="en-US" sz="2000" b="1" dirty="0">
                <a:latin typeface="Arial" charset="0"/>
                <a:ea typeface="Arial" charset="0"/>
                <a:cs typeface="Arial" charset="0"/>
              </a:rPr>
              <a:t> Research Criteria </a:t>
            </a:r>
          </a:p>
          <a:p>
            <a:pPr>
              <a:buNone/>
            </a:pPr>
            <a:r>
              <a:rPr lang="en-US" sz="1600" dirty="0">
                <a:latin typeface="Arial" charset="0"/>
                <a:ea typeface="Arial" charset="0"/>
                <a:cs typeface="Arial" charset="0"/>
              </a:rPr>
              <a:t>1. Altered </a:t>
            </a:r>
            <a:r>
              <a:rPr lang="en-US" sz="1600" dirty="0" err="1">
                <a:latin typeface="Arial" charset="0"/>
                <a:ea typeface="Arial" charset="0"/>
                <a:cs typeface="Arial" charset="0"/>
              </a:rPr>
              <a:t>sensorium</a:t>
            </a:r>
            <a:endParaRPr lang="en-US" sz="1600" dirty="0">
              <a:latin typeface="Arial" charset="0"/>
              <a:ea typeface="Arial" charset="0"/>
              <a:cs typeface="Arial" charset="0"/>
            </a:endParaRPr>
          </a:p>
          <a:p>
            <a:pPr>
              <a:buNone/>
            </a:pPr>
            <a:r>
              <a:rPr lang="en-US" sz="1600" dirty="0">
                <a:latin typeface="Arial" charset="0"/>
                <a:ea typeface="Arial" charset="0"/>
                <a:cs typeface="Arial" charset="0"/>
              </a:rPr>
              <a:t>2. EPS (rigidity, </a:t>
            </a:r>
            <a:r>
              <a:rPr lang="en-US" sz="1600" dirty="0" err="1">
                <a:latin typeface="Arial" charset="0"/>
                <a:ea typeface="Arial" charset="0"/>
                <a:cs typeface="Arial" charset="0"/>
              </a:rPr>
              <a:t>dysphagia</a:t>
            </a:r>
            <a:r>
              <a:rPr lang="en-US" sz="1600" dirty="0">
                <a:latin typeface="Arial" charset="0"/>
                <a:ea typeface="Arial" charset="0"/>
                <a:cs typeface="Arial" charset="0"/>
              </a:rPr>
              <a:t> or </a:t>
            </a:r>
            <a:r>
              <a:rPr lang="en-US" sz="1600" dirty="0" err="1">
                <a:latin typeface="Arial" charset="0"/>
                <a:ea typeface="Arial" charset="0"/>
                <a:cs typeface="Arial" charset="0"/>
              </a:rPr>
              <a:t>dystonia</a:t>
            </a:r>
            <a:r>
              <a:rPr lang="en-US" sz="1600" dirty="0">
                <a:latin typeface="Arial" charset="0"/>
                <a:ea typeface="Arial" charset="0"/>
                <a:cs typeface="Arial" charset="0"/>
              </a:rPr>
              <a:t>)</a:t>
            </a:r>
          </a:p>
          <a:p>
            <a:pPr>
              <a:buNone/>
            </a:pPr>
            <a:r>
              <a:rPr lang="en-US" sz="1600" dirty="0">
                <a:latin typeface="Arial" charset="0"/>
                <a:ea typeface="Arial" charset="0"/>
                <a:cs typeface="Arial" charset="0"/>
              </a:rPr>
              <a:t>3. Hyperpyrexia (&gt;101.3 degrees for at least 48 hours)</a:t>
            </a:r>
          </a:p>
          <a:p>
            <a:pPr>
              <a:buNone/>
            </a:pPr>
            <a:r>
              <a:rPr lang="en-US" sz="1600" dirty="0">
                <a:latin typeface="Arial" charset="0"/>
                <a:ea typeface="Arial" charset="0"/>
                <a:cs typeface="Arial" charset="0"/>
              </a:rPr>
              <a:t>4. Autonomic dysfunction (at least 2)</a:t>
            </a:r>
          </a:p>
          <a:p>
            <a:pPr lvl="1"/>
            <a:r>
              <a:rPr lang="en-US" sz="1600" dirty="0">
                <a:latin typeface="Arial" charset="0"/>
                <a:ea typeface="Arial" charset="0"/>
                <a:cs typeface="Arial" charset="0"/>
              </a:rPr>
              <a:t>Tachycardia</a:t>
            </a:r>
          </a:p>
          <a:p>
            <a:pPr lvl="1"/>
            <a:r>
              <a:rPr lang="en-US" sz="1600" dirty="0" err="1">
                <a:latin typeface="Arial" charset="0"/>
                <a:ea typeface="Arial" charset="0"/>
                <a:cs typeface="Arial" charset="0"/>
              </a:rPr>
              <a:t>Tachypnea</a:t>
            </a:r>
            <a:endParaRPr lang="en-US" sz="1600" dirty="0">
              <a:latin typeface="Arial" charset="0"/>
              <a:ea typeface="Arial" charset="0"/>
              <a:cs typeface="Arial" charset="0"/>
            </a:endParaRPr>
          </a:p>
          <a:p>
            <a:pPr lvl="1"/>
            <a:r>
              <a:rPr lang="en-US" sz="1600" dirty="0">
                <a:latin typeface="Arial" charset="0"/>
                <a:ea typeface="Arial" charset="0"/>
                <a:cs typeface="Arial" charset="0"/>
              </a:rPr>
              <a:t>BP fluctuations</a:t>
            </a:r>
          </a:p>
          <a:p>
            <a:pPr lvl="1"/>
            <a:r>
              <a:rPr lang="en-US" sz="1600" dirty="0">
                <a:latin typeface="Arial" charset="0"/>
                <a:ea typeface="Arial" charset="0"/>
                <a:cs typeface="Arial" charset="0"/>
              </a:rPr>
              <a:t>Diaphoresis</a:t>
            </a:r>
          </a:p>
          <a:p>
            <a:pPr lvl="1"/>
            <a:r>
              <a:rPr lang="en-US" sz="1600" dirty="0">
                <a:latin typeface="Arial" charset="0"/>
                <a:ea typeface="Arial" charset="0"/>
                <a:cs typeface="Arial" charset="0"/>
              </a:rPr>
              <a:t>New onset incontinence</a:t>
            </a:r>
          </a:p>
          <a:p>
            <a:pPr>
              <a:buNone/>
            </a:pPr>
            <a:r>
              <a:rPr lang="en-US" sz="1600" dirty="0">
                <a:latin typeface="Arial" charset="0"/>
                <a:ea typeface="Arial" charset="0"/>
                <a:cs typeface="Arial" charset="0"/>
              </a:rPr>
              <a:t>5. Supportive features</a:t>
            </a:r>
          </a:p>
          <a:p>
            <a:pPr lvl="1"/>
            <a:r>
              <a:rPr lang="en-US" sz="1600" dirty="0">
                <a:latin typeface="Arial" charset="0"/>
                <a:ea typeface="Arial" charset="0"/>
                <a:cs typeface="Arial" charset="0"/>
              </a:rPr>
              <a:t>Elevated CPK</a:t>
            </a:r>
          </a:p>
          <a:p>
            <a:pPr lvl="1"/>
            <a:r>
              <a:rPr lang="en-US" sz="1600" dirty="0" err="1">
                <a:latin typeface="Arial" charset="0"/>
                <a:ea typeface="Arial" charset="0"/>
                <a:cs typeface="Arial" charset="0"/>
              </a:rPr>
              <a:t>Leukocytosis</a:t>
            </a:r>
            <a:endParaRPr lang="en-US" sz="1600" dirty="0">
              <a:latin typeface="Arial" charset="0"/>
              <a:ea typeface="Arial" charset="0"/>
              <a:cs typeface="Arial" charset="0"/>
            </a:endParaRPr>
          </a:p>
          <a:p>
            <a:pPr lvl="1"/>
            <a:r>
              <a:rPr lang="en-US" sz="1600" dirty="0">
                <a:latin typeface="Arial" charset="0"/>
                <a:ea typeface="Arial" charset="0"/>
                <a:cs typeface="Arial" charset="0"/>
              </a:rPr>
              <a:t>Low serum iron</a:t>
            </a:r>
          </a:p>
          <a:p>
            <a:pPr lvl="1"/>
            <a:r>
              <a:rPr lang="en-US" sz="1600" dirty="0">
                <a:latin typeface="Arial" charset="0"/>
                <a:ea typeface="Arial" charset="0"/>
                <a:cs typeface="Arial" charset="0"/>
              </a:rPr>
              <a:t>Elevated LFT’s</a:t>
            </a:r>
          </a:p>
          <a:p>
            <a:pPr lvl="1"/>
            <a:r>
              <a:rPr lang="en-US" sz="1600" dirty="0" err="1">
                <a:latin typeface="Arial" charset="0"/>
                <a:ea typeface="Arial" charset="0"/>
                <a:cs typeface="Arial" charset="0"/>
              </a:rPr>
              <a:t>Myoglobinuria</a:t>
            </a:r>
            <a:endParaRPr lang="en-US" sz="1600" dirty="0">
              <a:latin typeface="Arial" charset="0"/>
              <a:ea typeface="Arial" charset="0"/>
              <a:cs typeface="Arial" charset="0"/>
            </a:endParaRPr>
          </a:p>
          <a:p>
            <a:pPr>
              <a:buNone/>
            </a:pPr>
            <a:r>
              <a:rPr lang="en-US" sz="1600" b="1" dirty="0">
                <a:latin typeface="Arial" charset="0"/>
                <a:ea typeface="Arial" charset="0"/>
                <a:cs typeface="Arial" charset="0"/>
              </a:rPr>
              <a:t>Definite diagnosis: 1-4 present</a:t>
            </a:r>
          </a:p>
          <a:p>
            <a:pPr>
              <a:buNone/>
            </a:pPr>
            <a:r>
              <a:rPr lang="en-US" sz="1600" b="1" dirty="0">
                <a:latin typeface="Arial" charset="0"/>
                <a:ea typeface="Arial" charset="0"/>
                <a:cs typeface="Arial" charset="0"/>
              </a:rPr>
              <a:t>Possible diagnosis: 1, 3, 4 and any feature of 5 present</a:t>
            </a:r>
          </a:p>
        </p:txBody>
      </p:sp>
      <p:sp>
        <p:nvSpPr>
          <p:cNvPr id="4" name="Slide Number Placeholder 3"/>
          <p:cNvSpPr>
            <a:spLocks noGrp="1"/>
          </p:cNvSpPr>
          <p:nvPr>
            <p:ph type="sldNum" sz="quarter" idx="12"/>
          </p:nvPr>
        </p:nvSpPr>
        <p:spPr/>
        <p:txBody>
          <a:bodyPr/>
          <a:lstStyle/>
          <a:p>
            <a:fld id="{68CDBAF2-F266-C14C-8ABF-54B90D837FA3}" type="slidenum">
              <a:rPr lang="en-US" smtClean="0"/>
              <a:pPr/>
              <a:t>15</a:t>
            </a:fld>
            <a:endParaRPr lang="en-US" dirty="0"/>
          </a:p>
        </p:txBody>
      </p:sp>
    </p:spTree>
    <p:extLst>
      <p:ext uri="{BB962C8B-B14F-4D97-AF65-F5344CB8AC3E}">
        <p14:creationId xmlns:p14="http://schemas.microsoft.com/office/powerpoint/2010/main" val="319506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charset="0"/>
              </a:rPr>
              <a:t>NMS - Debate about Diagnostic Criteria</a:t>
            </a:r>
            <a:endParaRPr lang="en-US" dirty="0"/>
          </a:p>
        </p:txBody>
      </p:sp>
      <p:sp>
        <p:nvSpPr>
          <p:cNvPr id="3" name="Content Placeholder 2"/>
          <p:cNvSpPr>
            <a:spLocks noGrp="1"/>
          </p:cNvSpPr>
          <p:nvPr>
            <p:ph idx="1"/>
          </p:nvPr>
        </p:nvSpPr>
        <p:spPr/>
        <p:txBody>
          <a:bodyPr/>
          <a:lstStyle/>
          <a:p>
            <a:r>
              <a:rPr lang="en-US" dirty="0"/>
              <a:t>DSM-5 does not list diagnostic criteria (descriptive text)</a:t>
            </a:r>
          </a:p>
          <a:p>
            <a:r>
              <a:rPr lang="en-US" dirty="0"/>
              <a:t>Previous diagnostic criteria either had significant overlap with other syndromes or were too specific </a:t>
            </a:r>
          </a:p>
          <a:p>
            <a:r>
              <a:rPr lang="en-US" dirty="0" err="1"/>
              <a:t>Levenson</a:t>
            </a:r>
            <a:r>
              <a:rPr lang="en-US" dirty="0"/>
              <a:t> and </a:t>
            </a:r>
            <a:r>
              <a:rPr lang="en-US" dirty="0" err="1"/>
              <a:t>Adityanjee</a:t>
            </a:r>
            <a:r>
              <a:rPr lang="en-US" dirty="0"/>
              <a:t> allowed for diagnosis in the absence of rigidity</a:t>
            </a:r>
          </a:p>
          <a:p>
            <a:r>
              <a:rPr lang="en-US" dirty="0"/>
              <a:t>Delirium emphasized in </a:t>
            </a:r>
            <a:r>
              <a:rPr lang="en-US" dirty="0" err="1"/>
              <a:t>Adityanjee</a:t>
            </a:r>
            <a:r>
              <a:rPr lang="en-US" dirty="0"/>
              <a:t> but not others</a:t>
            </a:r>
          </a:p>
          <a:p>
            <a:r>
              <a:rPr lang="en-US" dirty="0"/>
              <a:t>Debate about whether fever or autonomic dysfunction are core criteria</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16</a:t>
            </a:fld>
            <a:endParaRPr lang="en-US" dirty="0"/>
          </a:p>
        </p:txBody>
      </p:sp>
    </p:spTree>
    <p:extLst>
      <p:ext uri="{BB962C8B-B14F-4D97-AF65-F5344CB8AC3E}">
        <p14:creationId xmlns:p14="http://schemas.microsoft.com/office/powerpoint/2010/main" val="2799256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143000"/>
          </a:xfrm>
        </p:spPr>
        <p:txBody>
          <a:bodyPr/>
          <a:lstStyle/>
          <a:p>
            <a:pPr algn="ctr"/>
            <a:r>
              <a:rPr lang="en-US" sz="4000" b="1">
                <a:latin typeface="Arial" charset="0"/>
              </a:rPr>
              <a:t>NMS - Current </a:t>
            </a:r>
            <a:r>
              <a:rPr lang="en-US" sz="4000" b="1" dirty="0">
                <a:latin typeface="Arial" charset="0"/>
              </a:rPr>
              <a:t>Diagnostic Criteria</a:t>
            </a:r>
            <a:endParaRPr lang="en-US" sz="4000" dirty="0"/>
          </a:p>
        </p:txBody>
      </p:sp>
      <p:sp>
        <p:nvSpPr>
          <p:cNvPr id="3" name="Content Placeholder 2"/>
          <p:cNvSpPr>
            <a:spLocks noGrp="1"/>
          </p:cNvSpPr>
          <p:nvPr>
            <p:ph idx="1"/>
          </p:nvPr>
        </p:nvSpPr>
        <p:spPr/>
        <p:txBody>
          <a:bodyPr/>
          <a:lstStyle/>
          <a:p>
            <a:pPr marL="0" indent="0">
              <a:buNone/>
            </a:pPr>
            <a:r>
              <a:rPr lang="en-US" sz="2000" b="1" dirty="0"/>
              <a:t>International Consensus Study</a:t>
            </a:r>
          </a:p>
          <a:p>
            <a:r>
              <a:rPr lang="en-US" sz="1600" b="1" dirty="0"/>
              <a:t>Each criterion is assigned a priority score for a total of 100 (cutoff is [74] for NMS)</a:t>
            </a:r>
          </a:p>
          <a:p>
            <a:r>
              <a:rPr lang="en-US" sz="1600" dirty="0"/>
              <a:t>Exposure to dopamine antagonist or dopamine agonist withdrawal in past 72 hours [20 points]</a:t>
            </a:r>
          </a:p>
          <a:p>
            <a:r>
              <a:rPr lang="en-US" sz="1600" dirty="0"/>
              <a:t>Hyperthermia (&gt;100.4 on at least 2 occasions, measured orally) [18]</a:t>
            </a:r>
          </a:p>
          <a:p>
            <a:r>
              <a:rPr lang="en-US" sz="1600" dirty="0"/>
              <a:t>Rigidity [17]</a:t>
            </a:r>
          </a:p>
          <a:p>
            <a:r>
              <a:rPr lang="en-US" sz="1600" dirty="0"/>
              <a:t>Mental status alteration [13]</a:t>
            </a:r>
          </a:p>
          <a:p>
            <a:r>
              <a:rPr lang="en-US" sz="1600" dirty="0"/>
              <a:t>Elevated </a:t>
            </a:r>
            <a:r>
              <a:rPr lang="en-US" sz="1600" dirty="0" err="1"/>
              <a:t>creatine</a:t>
            </a:r>
            <a:r>
              <a:rPr lang="en-US" sz="1600" dirty="0"/>
              <a:t> phosphokinase (at least 4x upper limit of normal) [10]</a:t>
            </a:r>
          </a:p>
          <a:p>
            <a:r>
              <a:rPr lang="en-US" sz="1600" dirty="0"/>
              <a:t>Sympathetic nervous system lability, defined as the presence of two or more of these features [10]: </a:t>
            </a:r>
          </a:p>
          <a:p>
            <a:pPr lvl="1"/>
            <a:r>
              <a:rPr lang="en-US" sz="1600" dirty="0"/>
              <a:t>Elevated blood pressure (systolic or diastolic at least 25% above baseline)</a:t>
            </a:r>
          </a:p>
          <a:p>
            <a:pPr lvl="1"/>
            <a:r>
              <a:rPr lang="en-US" sz="1600" dirty="0"/>
              <a:t>Blood pressure fluctuation (Change of 20mmHg diastolic or 25mmHg systolic in 24 hours) </a:t>
            </a:r>
          </a:p>
          <a:p>
            <a:pPr lvl="1"/>
            <a:r>
              <a:rPr lang="en-US" sz="1600" dirty="0"/>
              <a:t>Diaphoresis</a:t>
            </a:r>
          </a:p>
          <a:p>
            <a:pPr lvl="1"/>
            <a:r>
              <a:rPr lang="en-US" sz="1600" dirty="0"/>
              <a:t>Urinary incontinence. </a:t>
            </a:r>
          </a:p>
          <a:p>
            <a:r>
              <a:rPr lang="en-US" sz="1600" dirty="0"/>
              <a:t>Tachycardia (at least 25% above baseline) and tachypnea (at least 50% above baseline) [5]</a:t>
            </a:r>
          </a:p>
          <a:p>
            <a:r>
              <a:rPr lang="en-US" sz="1600" dirty="0"/>
              <a:t>Negative workup for infectious, toxic, metabolic and neurologic causes [7]</a:t>
            </a:r>
          </a:p>
        </p:txBody>
      </p:sp>
      <p:sp>
        <p:nvSpPr>
          <p:cNvPr id="4" name="Slide Number Placeholder 3"/>
          <p:cNvSpPr>
            <a:spLocks noGrp="1"/>
          </p:cNvSpPr>
          <p:nvPr>
            <p:ph type="sldNum" sz="quarter" idx="12"/>
          </p:nvPr>
        </p:nvSpPr>
        <p:spPr/>
        <p:txBody>
          <a:bodyPr/>
          <a:lstStyle/>
          <a:p>
            <a:fld id="{68CDBAF2-F266-C14C-8ABF-54B90D837FA3}" type="slidenum">
              <a:rPr lang="en-US" smtClean="0"/>
              <a:pPr/>
              <a:t>17</a:t>
            </a:fld>
            <a:endParaRPr lang="en-US" dirty="0"/>
          </a:p>
        </p:txBody>
      </p:sp>
    </p:spTree>
    <p:extLst>
      <p:ext uri="{BB962C8B-B14F-4D97-AF65-F5344CB8AC3E}">
        <p14:creationId xmlns:p14="http://schemas.microsoft.com/office/powerpoint/2010/main" val="781266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sz="4000" b="1" dirty="0">
                <a:latin typeface="Arial" charset="0"/>
              </a:rPr>
              <a:t>NMS - Risk Factors</a:t>
            </a:r>
          </a:p>
        </p:txBody>
      </p:sp>
      <p:sp>
        <p:nvSpPr>
          <p:cNvPr id="14339" name="Rectangle 3"/>
          <p:cNvSpPr>
            <a:spLocks noGrp="1" noChangeArrowheads="1"/>
          </p:cNvSpPr>
          <p:nvPr>
            <p:ph idx="1"/>
          </p:nvPr>
        </p:nvSpPr>
        <p:spPr/>
        <p:txBody>
          <a:bodyPr/>
          <a:lstStyle/>
          <a:p>
            <a:r>
              <a:rPr lang="en-US" sz="2400" dirty="0"/>
              <a:t>Heredity</a:t>
            </a:r>
          </a:p>
          <a:p>
            <a:r>
              <a:rPr lang="en-US" sz="2400" dirty="0"/>
              <a:t>Organic brain disease, particularly basal ganglia disorders</a:t>
            </a:r>
          </a:p>
          <a:p>
            <a:r>
              <a:rPr lang="en-US" dirty="0"/>
              <a:t>Substance use disorders, particularly GABA-</a:t>
            </a:r>
            <a:r>
              <a:rPr lang="en-US" dirty="0" err="1"/>
              <a:t>ergic</a:t>
            </a:r>
            <a:r>
              <a:rPr lang="en-US" dirty="0"/>
              <a:t> drug withdrawal</a:t>
            </a:r>
            <a:endParaRPr lang="en-US" sz="2400" dirty="0"/>
          </a:p>
          <a:p>
            <a:r>
              <a:rPr lang="en-US" dirty="0"/>
              <a:t>Low serum iron</a:t>
            </a:r>
          </a:p>
          <a:p>
            <a:r>
              <a:rPr lang="en-US" dirty="0"/>
              <a:t>No great evidence to support the lore that young men are more predisposed to NMS</a:t>
            </a:r>
          </a:p>
          <a:p>
            <a:pPr lvl="1"/>
            <a:r>
              <a:rPr lang="en-US" dirty="0"/>
              <a:t>Previously speculated to be related to muscle mass</a:t>
            </a:r>
          </a:p>
          <a:p>
            <a:pPr lvl="1"/>
            <a:r>
              <a:rPr lang="en-US" dirty="0"/>
              <a:t>Actual average age of patients with NMS is 40</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18</a:t>
            </a:fld>
            <a:endParaRPr lang="en-US" dirty="0"/>
          </a:p>
        </p:txBody>
      </p:sp>
    </p:spTree>
    <p:extLst>
      <p:ext uri="{BB962C8B-B14F-4D97-AF65-F5344CB8AC3E}">
        <p14:creationId xmlns:p14="http://schemas.microsoft.com/office/powerpoint/2010/main" val="2341403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US" sz="4000" b="1" dirty="0">
                <a:latin typeface="Arial" charset="0"/>
              </a:rPr>
              <a:t>NMS - Risk Factors</a:t>
            </a:r>
          </a:p>
        </p:txBody>
      </p:sp>
      <p:sp>
        <p:nvSpPr>
          <p:cNvPr id="15363" name="Rectangle 3"/>
          <p:cNvSpPr>
            <a:spLocks noGrp="1" noChangeArrowheads="1"/>
          </p:cNvSpPr>
          <p:nvPr>
            <p:ph idx="1"/>
          </p:nvPr>
        </p:nvSpPr>
        <p:spPr/>
        <p:txBody>
          <a:bodyPr/>
          <a:lstStyle/>
          <a:p>
            <a:r>
              <a:rPr lang="en-US" sz="2800" dirty="0"/>
              <a:t>Physiological states</a:t>
            </a:r>
          </a:p>
          <a:p>
            <a:pPr lvl="1"/>
            <a:r>
              <a:rPr lang="en-US" sz="2200" dirty="0"/>
              <a:t>Agitation </a:t>
            </a:r>
          </a:p>
          <a:p>
            <a:pPr lvl="1"/>
            <a:r>
              <a:rPr lang="en-US" sz="2200" dirty="0"/>
              <a:t>Dehydration</a:t>
            </a:r>
          </a:p>
          <a:p>
            <a:r>
              <a:rPr lang="en-US" sz="2800" dirty="0"/>
              <a:t>Historical variables</a:t>
            </a:r>
          </a:p>
          <a:p>
            <a:pPr lvl="1"/>
            <a:r>
              <a:rPr lang="en-US" sz="2200" dirty="0"/>
              <a:t>History of NMS</a:t>
            </a:r>
          </a:p>
          <a:p>
            <a:pPr lvl="2"/>
            <a:r>
              <a:rPr lang="en-US" sz="2200" dirty="0"/>
              <a:t>30-33% of NMS patients when rechallenged</a:t>
            </a:r>
          </a:p>
          <a:p>
            <a:pPr lvl="2"/>
            <a:r>
              <a:rPr lang="en-US" sz="2200" dirty="0"/>
              <a:t>17% of NMS patients report similar past episodes</a:t>
            </a:r>
          </a:p>
          <a:p>
            <a:pPr lvl="1"/>
            <a:r>
              <a:rPr lang="en-US" sz="2200" dirty="0"/>
              <a:t>History or current episode of catatonia </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19</a:t>
            </a:fld>
            <a:endParaRPr lang="en-US" dirty="0"/>
          </a:p>
        </p:txBody>
      </p:sp>
    </p:spTree>
    <p:extLst>
      <p:ext uri="{BB962C8B-B14F-4D97-AF65-F5344CB8AC3E}">
        <p14:creationId xmlns:p14="http://schemas.microsoft.com/office/powerpoint/2010/main" val="267118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dirty="0"/>
              <a:t>Neuroleptic Malignant Syndrome (NMS)</a:t>
            </a:r>
          </a:p>
          <a:p>
            <a:pPr lvl="1"/>
            <a:r>
              <a:rPr lang="en-US" dirty="0"/>
              <a:t>Background</a:t>
            </a:r>
          </a:p>
          <a:p>
            <a:pPr lvl="1"/>
            <a:r>
              <a:rPr lang="en-US" dirty="0"/>
              <a:t>Pathophysiology</a:t>
            </a:r>
          </a:p>
          <a:p>
            <a:pPr lvl="1"/>
            <a:r>
              <a:rPr lang="en-US" dirty="0"/>
              <a:t>Phenomenology</a:t>
            </a:r>
          </a:p>
          <a:p>
            <a:pPr lvl="1"/>
            <a:r>
              <a:rPr lang="en-US" dirty="0"/>
              <a:t>Risk Factors</a:t>
            </a:r>
          </a:p>
          <a:p>
            <a:pPr lvl="1"/>
            <a:r>
              <a:rPr lang="en-US" dirty="0"/>
              <a:t>Treatment</a:t>
            </a:r>
          </a:p>
          <a:p>
            <a:r>
              <a:rPr lang="en-US" dirty="0"/>
              <a:t>Serotonin Syndrome (SSS)</a:t>
            </a:r>
          </a:p>
          <a:p>
            <a:pPr lvl="1"/>
            <a:r>
              <a:rPr lang="en-US" dirty="0"/>
              <a:t>Background</a:t>
            </a:r>
          </a:p>
          <a:p>
            <a:pPr lvl="1"/>
            <a:r>
              <a:rPr lang="en-US" dirty="0"/>
              <a:t>Pathophysiology</a:t>
            </a:r>
          </a:p>
          <a:p>
            <a:pPr lvl="1"/>
            <a:r>
              <a:rPr lang="en-US" dirty="0"/>
              <a:t>Phenomenology</a:t>
            </a:r>
          </a:p>
          <a:p>
            <a:pPr lvl="1"/>
            <a:r>
              <a:rPr lang="en-US" dirty="0"/>
              <a:t>Risk Factors</a:t>
            </a:r>
          </a:p>
          <a:p>
            <a:pPr lvl="1"/>
            <a:r>
              <a:rPr lang="en-US" dirty="0"/>
              <a:t>Treatment</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2</a:t>
            </a:fld>
            <a:endParaRPr lang="en-US" dirty="0"/>
          </a:p>
        </p:txBody>
      </p:sp>
    </p:spTree>
    <p:extLst>
      <p:ext uri="{BB962C8B-B14F-4D97-AF65-F5344CB8AC3E}">
        <p14:creationId xmlns:p14="http://schemas.microsoft.com/office/powerpoint/2010/main" val="2374130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sz="4000" b="1" dirty="0">
                <a:latin typeface="Arial" charset="0"/>
              </a:rPr>
              <a:t>NMS - Risk Factors</a:t>
            </a:r>
          </a:p>
        </p:txBody>
      </p:sp>
      <p:sp>
        <p:nvSpPr>
          <p:cNvPr id="16387" name="Rectangle 3"/>
          <p:cNvSpPr>
            <a:spLocks noGrp="1" noChangeArrowheads="1"/>
          </p:cNvSpPr>
          <p:nvPr>
            <p:ph idx="1"/>
          </p:nvPr>
        </p:nvSpPr>
        <p:spPr>
          <a:xfrm>
            <a:off x="609600" y="1331495"/>
            <a:ext cx="10972800" cy="4794669"/>
          </a:xfrm>
        </p:spPr>
        <p:txBody>
          <a:bodyPr/>
          <a:lstStyle/>
          <a:p>
            <a:r>
              <a:rPr lang="en-US" dirty="0"/>
              <a:t>Pharmacologic variables</a:t>
            </a:r>
          </a:p>
          <a:p>
            <a:pPr lvl="1"/>
            <a:r>
              <a:rPr lang="en-US" sz="2000" dirty="0"/>
              <a:t>Exposure to drugs that block dopamine D2 receptors</a:t>
            </a:r>
          </a:p>
          <a:p>
            <a:pPr lvl="2"/>
            <a:r>
              <a:rPr lang="en-US" sz="1800" dirty="0"/>
              <a:t>High potency</a:t>
            </a:r>
          </a:p>
          <a:p>
            <a:pPr lvl="2"/>
            <a:r>
              <a:rPr lang="en-US" sz="1800" dirty="0"/>
              <a:t>High dosage</a:t>
            </a:r>
          </a:p>
          <a:p>
            <a:pPr lvl="2"/>
            <a:r>
              <a:rPr lang="en-US" sz="1800" dirty="0"/>
              <a:t>Rapid dose escalation (Shalev &amp; Munitz 1988)</a:t>
            </a:r>
          </a:p>
          <a:p>
            <a:pPr lvl="2">
              <a:buFontTx/>
              <a:buNone/>
            </a:pPr>
            <a:r>
              <a:rPr lang="en-US" sz="1800" dirty="0"/>
              <a:t>	Study of 56 NMS cases</a:t>
            </a:r>
          </a:p>
          <a:p>
            <a:pPr lvl="3"/>
            <a:r>
              <a:rPr lang="en-US" sz="1600" dirty="0"/>
              <a:t>1 episode with decreased dose</a:t>
            </a:r>
          </a:p>
          <a:p>
            <a:pPr lvl="3"/>
            <a:r>
              <a:rPr lang="en-US" sz="1600" dirty="0"/>
              <a:t>4 episodes with steady state dosing</a:t>
            </a:r>
          </a:p>
          <a:p>
            <a:pPr lvl="3"/>
            <a:r>
              <a:rPr lang="en-US" sz="1600" dirty="0"/>
              <a:t>51 cases with dose escalation</a:t>
            </a:r>
          </a:p>
          <a:p>
            <a:pPr lvl="3"/>
            <a:r>
              <a:rPr lang="en-US" sz="1600" dirty="0"/>
              <a:t>Range 40-6000 chlorpromazine equivalents/day</a:t>
            </a:r>
          </a:p>
          <a:p>
            <a:pPr lvl="3"/>
            <a:r>
              <a:rPr lang="en-US" sz="1600" dirty="0"/>
              <a:t>Average of 500-700mg chlorpromazine/day</a:t>
            </a:r>
          </a:p>
          <a:p>
            <a:pPr lvl="2"/>
            <a:r>
              <a:rPr lang="en-US" sz="2000" dirty="0"/>
              <a:t>? Intramuscular route</a:t>
            </a:r>
          </a:p>
          <a:p>
            <a:pPr lvl="3"/>
            <a:r>
              <a:rPr lang="en-US" dirty="0"/>
              <a:t>Unclear if IM injections convey extra risk or simply contribute to elevated CK</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20</a:t>
            </a:fld>
            <a:endParaRPr lang="en-US" dirty="0"/>
          </a:p>
        </p:txBody>
      </p:sp>
    </p:spTree>
    <p:extLst>
      <p:ext uri="{BB962C8B-B14F-4D97-AF65-F5344CB8AC3E}">
        <p14:creationId xmlns:p14="http://schemas.microsoft.com/office/powerpoint/2010/main" val="1666042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sz="4000" b="1" dirty="0">
                <a:latin typeface="Arial" charset="0"/>
              </a:rPr>
              <a:t>NMS - Risk Factors</a:t>
            </a:r>
          </a:p>
        </p:txBody>
      </p:sp>
      <p:sp>
        <p:nvSpPr>
          <p:cNvPr id="17411" name="Rectangle 3"/>
          <p:cNvSpPr>
            <a:spLocks noGrp="1" noChangeArrowheads="1"/>
          </p:cNvSpPr>
          <p:nvPr>
            <p:ph idx="1"/>
          </p:nvPr>
        </p:nvSpPr>
        <p:spPr/>
        <p:txBody>
          <a:bodyPr/>
          <a:lstStyle/>
          <a:p>
            <a:r>
              <a:rPr lang="en-US" dirty="0"/>
              <a:t>Pharmacologic variables</a:t>
            </a:r>
            <a:endParaRPr lang="en-US" sz="2000" dirty="0"/>
          </a:p>
          <a:p>
            <a:pPr lvl="1"/>
            <a:r>
              <a:rPr lang="en-US" dirty="0"/>
              <a:t>Depot neuroleptics</a:t>
            </a:r>
          </a:p>
          <a:p>
            <a:pPr lvl="2"/>
            <a:r>
              <a:rPr lang="en-US" dirty="0"/>
              <a:t>Longer duration</a:t>
            </a:r>
          </a:p>
          <a:p>
            <a:pPr lvl="2"/>
            <a:r>
              <a:rPr lang="en-US" dirty="0"/>
              <a:t>Little evidence of increased mortality</a:t>
            </a:r>
            <a:endParaRPr lang="en-US" sz="1600" dirty="0"/>
          </a:p>
          <a:p>
            <a:pPr lvl="1"/>
            <a:r>
              <a:rPr lang="en-US" dirty="0"/>
              <a:t>Concomitant medications</a:t>
            </a:r>
            <a:endParaRPr lang="en-US" sz="1800" dirty="0"/>
          </a:p>
          <a:p>
            <a:pPr lvl="2"/>
            <a:r>
              <a:rPr lang="en-US" dirty="0"/>
              <a:t>33% have more than one antipsychotic</a:t>
            </a:r>
          </a:p>
          <a:p>
            <a:pPr lvl="2"/>
            <a:r>
              <a:rPr lang="en-US" dirty="0"/>
              <a:t>&gt;50% on additional non-neuroleptic medications</a:t>
            </a:r>
          </a:p>
          <a:p>
            <a:pPr lvl="2"/>
            <a:r>
              <a:rPr lang="en-US" dirty="0"/>
              <a:t>Anticholinergics impair temperature regulation</a:t>
            </a:r>
            <a:r>
              <a:rPr lang="en-US" sz="1600" dirty="0"/>
              <a:t> </a:t>
            </a:r>
          </a:p>
          <a:p>
            <a:pPr lvl="1"/>
            <a:r>
              <a:rPr lang="en-US" dirty="0"/>
              <a:t>Abrupt cessation of dopamine agonist</a:t>
            </a:r>
          </a:p>
          <a:p>
            <a:pPr lvl="2"/>
            <a:r>
              <a:rPr lang="en-US" sz="1600" dirty="0"/>
              <a:t>Anti-</a:t>
            </a:r>
            <a:r>
              <a:rPr lang="en-US" sz="1600" dirty="0" err="1"/>
              <a:t>parkinson’s</a:t>
            </a:r>
            <a:r>
              <a:rPr lang="en-US" sz="1600" dirty="0"/>
              <a:t> medications</a:t>
            </a:r>
          </a:p>
          <a:p>
            <a:pPr lvl="2"/>
            <a:r>
              <a:rPr lang="en-US" sz="1600" dirty="0"/>
              <a:t>Bupropion</a:t>
            </a:r>
          </a:p>
          <a:p>
            <a:pPr lvl="1"/>
            <a:r>
              <a:rPr lang="en-US" sz="1800" dirty="0"/>
              <a:t>Abrupt cessation of antipsychotic</a:t>
            </a:r>
          </a:p>
          <a:p>
            <a:pPr lvl="2"/>
            <a:r>
              <a:rPr lang="en-US" sz="1600" dirty="0"/>
              <a:t>“Withdrawal NMS”</a:t>
            </a:r>
          </a:p>
          <a:p>
            <a:pPr lvl="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21</a:t>
            </a:fld>
            <a:endParaRPr lang="en-US" dirty="0"/>
          </a:p>
        </p:txBody>
      </p:sp>
    </p:spTree>
    <p:extLst>
      <p:ext uri="{BB962C8B-B14F-4D97-AF65-F5344CB8AC3E}">
        <p14:creationId xmlns:p14="http://schemas.microsoft.com/office/powerpoint/2010/main" val="2263557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sz="4000" b="1" dirty="0">
                <a:latin typeface="Arial" charset="0"/>
              </a:rPr>
              <a:t>Differential Diagnosis of NMS</a:t>
            </a:r>
          </a:p>
        </p:txBody>
      </p:sp>
      <p:sp>
        <p:nvSpPr>
          <p:cNvPr id="18435" name="Rectangle 3"/>
          <p:cNvSpPr>
            <a:spLocks noGrp="1" noChangeArrowheads="1"/>
          </p:cNvSpPr>
          <p:nvPr>
            <p:ph idx="1"/>
          </p:nvPr>
        </p:nvSpPr>
        <p:spPr>
          <a:xfrm>
            <a:off x="583769" y="1295400"/>
            <a:ext cx="10972800" cy="4525963"/>
          </a:xfrm>
        </p:spPr>
        <p:txBody>
          <a:bodyPr/>
          <a:lstStyle/>
          <a:p>
            <a:r>
              <a:rPr lang="en-US" dirty="0"/>
              <a:t>Most common disorders mistaken for NMS</a:t>
            </a:r>
          </a:p>
          <a:p>
            <a:pPr lvl="1"/>
            <a:r>
              <a:rPr lang="en-US" sz="1800" dirty="0"/>
              <a:t>Malignant or non-malignant catatonia</a:t>
            </a:r>
          </a:p>
          <a:p>
            <a:pPr lvl="1"/>
            <a:r>
              <a:rPr lang="en-US" sz="1800" dirty="0"/>
              <a:t>Delirious mania (aka Bell’s mania, manic delirium)</a:t>
            </a:r>
          </a:p>
          <a:p>
            <a:pPr lvl="1"/>
            <a:r>
              <a:rPr lang="en-US" sz="1800" dirty="0"/>
              <a:t>Agitated delirium</a:t>
            </a:r>
          </a:p>
          <a:p>
            <a:pPr lvl="1"/>
            <a:r>
              <a:rPr lang="en-US" sz="1800" dirty="0"/>
              <a:t>Serotonin Syndrome</a:t>
            </a:r>
          </a:p>
          <a:p>
            <a:pPr lvl="1"/>
            <a:r>
              <a:rPr lang="en-US" sz="1800" dirty="0"/>
              <a:t>Malignant hyperthermia</a:t>
            </a:r>
          </a:p>
          <a:p>
            <a:pPr lvl="1"/>
            <a:r>
              <a:rPr lang="en-US" sz="1800" dirty="0"/>
              <a:t>“Benign” extrapyramidal side effects (EPS)</a:t>
            </a:r>
          </a:p>
          <a:p>
            <a:pPr lvl="1"/>
            <a:r>
              <a:rPr lang="en-US" sz="1800" dirty="0"/>
              <a:t>Infections</a:t>
            </a:r>
          </a:p>
          <a:p>
            <a:pPr lvl="1"/>
            <a:r>
              <a:rPr lang="en-US" sz="1800" dirty="0"/>
              <a:t>Seizures</a:t>
            </a:r>
          </a:p>
          <a:p>
            <a:pPr lvl="1"/>
            <a:r>
              <a:rPr lang="en-US" sz="1800" dirty="0"/>
              <a:t>Thyrotoxicosis</a:t>
            </a:r>
          </a:p>
          <a:p>
            <a:pPr lvl="1"/>
            <a:r>
              <a:rPr lang="en-US" sz="1800" dirty="0" err="1"/>
              <a:t>Pheochromocytoma</a:t>
            </a:r>
            <a:endParaRPr lang="en-US" sz="1800" dirty="0"/>
          </a:p>
          <a:p>
            <a:pPr lvl="1"/>
            <a:r>
              <a:rPr lang="en-US" sz="1800" dirty="0"/>
              <a:t>Heatstroke (Exertional or classic)</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22</a:t>
            </a:fld>
            <a:endParaRPr lang="en-US" dirty="0"/>
          </a:p>
        </p:txBody>
      </p:sp>
    </p:spTree>
    <p:extLst>
      <p:ext uri="{BB962C8B-B14F-4D97-AF65-F5344CB8AC3E}">
        <p14:creationId xmlns:p14="http://schemas.microsoft.com/office/powerpoint/2010/main" val="3136584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33953"/>
            <a:ext cx="10972800" cy="1143000"/>
          </a:xfrm>
        </p:spPr>
        <p:txBody>
          <a:bodyPr/>
          <a:lstStyle/>
          <a:p>
            <a:pPr algn="ctr"/>
            <a:r>
              <a:rPr lang="en-US" sz="4000" b="1" dirty="0"/>
              <a:t>NMS vs Catatonia</a:t>
            </a:r>
          </a:p>
        </p:txBody>
      </p:sp>
      <p:sp>
        <p:nvSpPr>
          <p:cNvPr id="3" name="Content Placeholder 2"/>
          <p:cNvSpPr>
            <a:spLocks noGrp="1"/>
          </p:cNvSpPr>
          <p:nvPr>
            <p:ph idx="1"/>
          </p:nvPr>
        </p:nvSpPr>
        <p:spPr/>
        <p:txBody>
          <a:bodyPr/>
          <a:lstStyle/>
          <a:p>
            <a:r>
              <a:rPr lang="en-US" dirty="0"/>
              <a:t>Clinical features (stupor, rigidity, autonomic dysfunction, </a:t>
            </a:r>
            <a:r>
              <a:rPr lang="en-US" dirty="0" err="1"/>
              <a:t>etc</a:t>
            </a:r>
            <a:r>
              <a:rPr lang="en-US" dirty="0"/>
              <a:t>) overlap significantly with catatonia</a:t>
            </a:r>
          </a:p>
          <a:p>
            <a:pPr lvl="1"/>
            <a:r>
              <a:rPr lang="en-US" dirty="0"/>
              <a:t>Many would consider NMS to be a subtype of malignant </a:t>
            </a:r>
            <a:r>
              <a:rPr lang="en-US" dirty="0" err="1"/>
              <a:t>stuporous</a:t>
            </a:r>
            <a:r>
              <a:rPr lang="en-US" dirty="0"/>
              <a:t> catatonia</a:t>
            </a:r>
          </a:p>
          <a:p>
            <a:pPr lvl="1"/>
            <a:r>
              <a:rPr lang="en-US" dirty="0"/>
              <a:t>Not all catatonia resulting from the use of antipsychotic agents has malignant features or represents NMS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23</a:t>
            </a:fld>
            <a:endParaRPr lang="en-US" dirty="0"/>
          </a:p>
        </p:txBody>
      </p:sp>
    </p:spTree>
    <p:extLst>
      <p:ext uri="{BB962C8B-B14F-4D97-AF65-F5344CB8AC3E}">
        <p14:creationId xmlns:p14="http://schemas.microsoft.com/office/powerpoint/2010/main" val="744221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sz="4000" b="1" dirty="0">
                <a:latin typeface="Arial" charset="0"/>
              </a:rPr>
              <a:t>NMS - Clinical Course</a:t>
            </a:r>
          </a:p>
        </p:txBody>
      </p:sp>
      <p:sp>
        <p:nvSpPr>
          <p:cNvPr id="21507" name="Rectangle 3"/>
          <p:cNvSpPr>
            <a:spLocks noGrp="1" noChangeArrowheads="1"/>
          </p:cNvSpPr>
          <p:nvPr>
            <p:ph idx="1"/>
          </p:nvPr>
        </p:nvSpPr>
        <p:spPr/>
        <p:txBody>
          <a:bodyPr/>
          <a:lstStyle/>
          <a:p>
            <a:r>
              <a:rPr lang="en-US" sz="2800" dirty="0"/>
              <a:t>Onset</a:t>
            </a:r>
          </a:p>
          <a:p>
            <a:pPr lvl="1"/>
            <a:r>
              <a:rPr lang="en-US" sz="2400" dirty="0"/>
              <a:t>Related to initiation of neuroleptic treatment</a:t>
            </a:r>
          </a:p>
          <a:p>
            <a:pPr lvl="2"/>
            <a:r>
              <a:rPr lang="en-US" sz="1800" dirty="0"/>
              <a:t>16% within one day</a:t>
            </a:r>
          </a:p>
          <a:p>
            <a:pPr lvl="2"/>
            <a:r>
              <a:rPr lang="en-US" sz="1800" dirty="0"/>
              <a:t>66% by one week</a:t>
            </a:r>
          </a:p>
          <a:p>
            <a:pPr lvl="2"/>
            <a:r>
              <a:rPr lang="en-US" sz="1800" dirty="0"/>
              <a:t>96% within 30 days</a:t>
            </a:r>
          </a:p>
          <a:p>
            <a:r>
              <a:rPr lang="en-US" sz="2800" dirty="0"/>
              <a:t>Duration</a:t>
            </a:r>
          </a:p>
          <a:p>
            <a:pPr lvl="1"/>
            <a:r>
              <a:rPr lang="en-US" sz="2400" dirty="0"/>
              <a:t>Self limited once neuroleptics are stopped</a:t>
            </a:r>
          </a:p>
          <a:p>
            <a:pPr lvl="2"/>
            <a:r>
              <a:rPr lang="en-US" sz="1800" dirty="0"/>
              <a:t>9.6 +/- 9.1 days average length</a:t>
            </a:r>
          </a:p>
          <a:p>
            <a:pPr lvl="2"/>
            <a:r>
              <a:rPr lang="en-US" sz="1800" dirty="0"/>
              <a:t>23% recovered in two days</a:t>
            </a:r>
          </a:p>
          <a:p>
            <a:pPr lvl="2"/>
            <a:r>
              <a:rPr lang="en-US" sz="1800" dirty="0"/>
              <a:t>63% recovered in one week</a:t>
            </a:r>
          </a:p>
          <a:p>
            <a:pPr lvl="2"/>
            <a:r>
              <a:rPr lang="en-US" sz="1800" dirty="0"/>
              <a:t>97% recovered in one month</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24</a:t>
            </a:fld>
            <a:endParaRPr lang="en-US" dirty="0"/>
          </a:p>
        </p:txBody>
      </p:sp>
    </p:spTree>
    <p:extLst>
      <p:ext uri="{BB962C8B-B14F-4D97-AF65-F5344CB8AC3E}">
        <p14:creationId xmlns:p14="http://schemas.microsoft.com/office/powerpoint/2010/main" val="2849169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z="4000" b="1" dirty="0">
                <a:latin typeface="Arial" charset="0"/>
              </a:rPr>
              <a:t>NMS - Outcomes</a:t>
            </a:r>
          </a:p>
        </p:txBody>
      </p:sp>
      <p:sp>
        <p:nvSpPr>
          <p:cNvPr id="22531" name="Rectangle 3"/>
          <p:cNvSpPr>
            <a:spLocks noGrp="1" noChangeArrowheads="1"/>
          </p:cNvSpPr>
          <p:nvPr>
            <p:ph idx="1"/>
          </p:nvPr>
        </p:nvSpPr>
        <p:spPr/>
        <p:txBody>
          <a:bodyPr/>
          <a:lstStyle/>
          <a:p>
            <a:r>
              <a:rPr lang="en-US" sz="2800" dirty="0"/>
              <a:t>Mortality</a:t>
            </a:r>
          </a:p>
          <a:p>
            <a:pPr lvl="1"/>
            <a:r>
              <a:rPr lang="en-US" sz="2400" dirty="0"/>
              <a:t>Mortality is decreasing</a:t>
            </a:r>
          </a:p>
          <a:p>
            <a:pPr lvl="2"/>
            <a:r>
              <a:rPr lang="en-US" sz="2000" dirty="0"/>
              <a:t>25% before 1984</a:t>
            </a:r>
          </a:p>
          <a:p>
            <a:pPr lvl="2"/>
            <a:r>
              <a:rPr lang="en-US" sz="2000" dirty="0"/>
              <a:t>12% 1984-2015</a:t>
            </a:r>
          </a:p>
          <a:p>
            <a:pPr lvl="2"/>
            <a:r>
              <a:rPr lang="en-US" sz="2000" dirty="0"/>
              <a:t>6% as of 2015</a:t>
            </a:r>
          </a:p>
          <a:p>
            <a:pPr lvl="1"/>
            <a:r>
              <a:rPr lang="en-US" sz="2400" dirty="0"/>
              <a:t>Risks for increased mortality</a:t>
            </a:r>
          </a:p>
          <a:p>
            <a:pPr lvl="2"/>
            <a:r>
              <a:rPr lang="en-US" sz="2000" dirty="0"/>
              <a:t>Older age</a:t>
            </a:r>
          </a:p>
          <a:p>
            <a:pPr lvl="2"/>
            <a:r>
              <a:rPr lang="en-US" sz="2000" dirty="0"/>
              <a:t>Higher temperatures</a:t>
            </a:r>
          </a:p>
          <a:p>
            <a:pPr lvl="2"/>
            <a:r>
              <a:rPr lang="en-US" sz="2000" dirty="0"/>
              <a:t>Depot neuroleptics (?)</a:t>
            </a:r>
          </a:p>
          <a:p>
            <a:pPr lvl="2"/>
            <a:r>
              <a:rPr lang="en-US" sz="2000" dirty="0"/>
              <a:t>Pre-existing brain pathology</a:t>
            </a:r>
          </a:p>
          <a:p>
            <a:pPr lvl="2"/>
            <a:r>
              <a:rPr lang="en-US" sz="2000" dirty="0"/>
              <a:t>Development of renal failure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25</a:t>
            </a:fld>
            <a:endParaRPr lang="en-US" dirty="0"/>
          </a:p>
        </p:txBody>
      </p:sp>
    </p:spTree>
    <p:extLst>
      <p:ext uri="{BB962C8B-B14F-4D97-AF65-F5344CB8AC3E}">
        <p14:creationId xmlns:p14="http://schemas.microsoft.com/office/powerpoint/2010/main" val="217880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en-US" sz="4000" b="1" dirty="0">
                <a:latin typeface="Arial" charset="0"/>
              </a:rPr>
              <a:t>NMS - Outcomes</a:t>
            </a:r>
          </a:p>
        </p:txBody>
      </p:sp>
      <p:sp>
        <p:nvSpPr>
          <p:cNvPr id="23555" name="Rectangle 3"/>
          <p:cNvSpPr>
            <a:spLocks noGrp="1" noChangeArrowheads="1"/>
          </p:cNvSpPr>
          <p:nvPr>
            <p:ph idx="1"/>
          </p:nvPr>
        </p:nvSpPr>
        <p:spPr/>
        <p:txBody>
          <a:bodyPr/>
          <a:lstStyle/>
          <a:p>
            <a:r>
              <a:rPr lang="en-US" sz="2800" dirty="0"/>
              <a:t>Morbidity</a:t>
            </a:r>
          </a:p>
          <a:p>
            <a:pPr lvl="1"/>
            <a:r>
              <a:rPr lang="en-US" sz="2400" dirty="0"/>
              <a:t>Renal insufficiency/failure</a:t>
            </a:r>
          </a:p>
          <a:p>
            <a:pPr lvl="2"/>
            <a:r>
              <a:rPr lang="en-US" sz="2000" dirty="0"/>
              <a:t>16-25%</a:t>
            </a:r>
          </a:p>
          <a:p>
            <a:pPr lvl="1"/>
            <a:r>
              <a:rPr lang="en-US" sz="2400" dirty="0"/>
              <a:t>Respiratory failure</a:t>
            </a:r>
          </a:p>
          <a:p>
            <a:pPr lvl="1"/>
            <a:r>
              <a:rPr lang="en-US" sz="2400" dirty="0"/>
              <a:t>Cardiac morbidity</a:t>
            </a:r>
          </a:p>
          <a:p>
            <a:pPr lvl="1"/>
            <a:r>
              <a:rPr lang="en-US" sz="2400" dirty="0"/>
              <a:t>Some have suggested patients may experience cognitive sequelae, though long-term cognitive effects seem rare  and may be the result of hypoxic injury in specific cases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26</a:t>
            </a:fld>
            <a:endParaRPr lang="en-US" dirty="0"/>
          </a:p>
        </p:txBody>
      </p:sp>
    </p:spTree>
    <p:extLst>
      <p:ext uri="{BB962C8B-B14F-4D97-AF65-F5344CB8AC3E}">
        <p14:creationId xmlns:p14="http://schemas.microsoft.com/office/powerpoint/2010/main" val="3326193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en-US" sz="4000" b="1" dirty="0">
                <a:latin typeface="Arial" charset="0"/>
              </a:rPr>
              <a:t>Treatment of NMS</a:t>
            </a:r>
          </a:p>
        </p:txBody>
      </p:sp>
      <p:sp>
        <p:nvSpPr>
          <p:cNvPr id="24579" name="Rectangle 3"/>
          <p:cNvSpPr>
            <a:spLocks noGrp="1" noChangeArrowheads="1"/>
          </p:cNvSpPr>
          <p:nvPr>
            <p:ph idx="1"/>
          </p:nvPr>
        </p:nvSpPr>
        <p:spPr/>
        <p:txBody>
          <a:bodyPr/>
          <a:lstStyle/>
          <a:p>
            <a:r>
              <a:rPr lang="en-US" sz="2800" dirty="0"/>
              <a:t>Basics</a:t>
            </a:r>
          </a:p>
          <a:p>
            <a:pPr lvl="1"/>
            <a:r>
              <a:rPr lang="en-US" sz="2400" dirty="0"/>
              <a:t>Early recognition</a:t>
            </a:r>
          </a:p>
          <a:p>
            <a:pPr lvl="1"/>
            <a:r>
              <a:rPr lang="en-US" sz="2400" dirty="0"/>
              <a:t>Cessation of neuroleptics</a:t>
            </a:r>
          </a:p>
          <a:p>
            <a:pPr lvl="1"/>
            <a:r>
              <a:rPr lang="en-US" sz="2400" dirty="0"/>
              <a:t>Re-introduction of dopamine agonists if removed</a:t>
            </a:r>
          </a:p>
          <a:p>
            <a:pPr lvl="1"/>
            <a:r>
              <a:rPr lang="en-US" sz="2400" dirty="0"/>
              <a:t>Hydration</a:t>
            </a:r>
          </a:p>
          <a:p>
            <a:pPr lvl="1"/>
            <a:r>
              <a:rPr lang="en-US" sz="2400" dirty="0"/>
              <a:t>Temperature reduction</a:t>
            </a:r>
          </a:p>
          <a:p>
            <a:pPr lvl="1"/>
            <a:r>
              <a:rPr lang="en-US" sz="2400" dirty="0"/>
              <a:t>Intensive monitoring</a:t>
            </a:r>
          </a:p>
          <a:p>
            <a:pPr lvl="1"/>
            <a:r>
              <a:rPr lang="en-US" sz="2400" dirty="0"/>
              <a:t>Supportive care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27</a:t>
            </a:fld>
            <a:endParaRPr lang="en-US" dirty="0"/>
          </a:p>
        </p:txBody>
      </p:sp>
    </p:spTree>
    <p:extLst>
      <p:ext uri="{BB962C8B-B14F-4D97-AF65-F5344CB8AC3E}">
        <p14:creationId xmlns:p14="http://schemas.microsoft.com/office/powerpoint/2010/main" val="288465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en-US" sz="4000" b="1" dirty="0">
                <a:latin typeface="Arial" charset="0"/>
              </a:rPr>
              <a:t>Treatment of NMS</a:t>
            </a:r>
          </a:p>
        </p:txBody>
      </p:sp>
      <p:sp>
        <p:nvSpPr>
          <p:cNvPr id="25603" name="Rectangle 3"/>
          <p:cNvSpPr>
            <a:spLocks noGrp="1" noChangeArrowheads="1"/>
          </p:cNvSpPr>
          <p:nvPr>
            <p:ph idx="1"/>
          </p:nvPr>
        </p:nvSpPr>
        <p:spPr/>
        <p:txBody>
          <a:bodyPr/>
          <a:lstStyle/>
          <a:p>
            <a:r>
              <a:rPr lang="en-US" sz="2800" dirty="0"/>
              <a:t>Benzodiazepines</a:t>
            </a:r>
          </a:p>
          <a:p>
            <a:pPr lvl="1"/>
            <a:r>
              <a:rPr lang="en-US" sz="2200" dirty="0"/>
              <a:t>NMS is thought to represent an iatrogenic malignant catatonia</a:t>
            </a:r>
          </a:p>
          <a:p>
            <a:pPr lvl="1"/>
            <a:r>
              <a:rPr lang="en-US" sz="2200" dirty="0"/>
              <a:t>Benzodiazepines reduce rigidity and treat catatonia</a:t>
            </a:r>
          </a:p>
          <a:p>
            <a:pPr lvl="1"/>
            <a:r>
              <a:rPr lang="en-US" sz="2200" dirty="0"/>
              <a:t>Intravenous lorazepam is preferred</a:t>
            </a:r>
          </a:p>
          <a:p>
            <a:pPr lvl="2"/>
            <a:r>
              <a:rPr lang="en-US" dirty="0"/>
              <a:t>Easily administered</a:t>
            </a:r>
          </a:p>
          <a:p>
            <a:pPr lvl="2"/>
            <a:r>
              <a:rPr lang="en-US" dirty="0"/>
              <a:t>Rapid onset of action</a:t>
            </a:r>
          </a:p>
          <a:p>
            <a:pPr lvl="2"/>
            <a:r>
              <a:rPr lang="en-US" dirty="0"/>
              <a:t>Longer effective length of action</a:t>
            </a:r>
          </a:p>
          <a:p>
            <a:pPr lvl="2"/>
            <a:r>
              <a:rPr lang="en-US" dirty="0"/>
              <a:t>Preference for GABA-B receptor</a:t>
            </a:r>
          </a:p>
          <a:p>
            <a:pPr lvl="1"/>
            <a:r>
              <a:rPr lang="en-US" dirty="0"/>
              <a:t>High doses (18-24mg daily) often required and tolerated</a:t>
            </a:r>
          </a:p>
          <a:p>
            <a:pPr lvl="1"/>
            <a:r>
              <a:rPr lang="en-US" dirty="0"/>
              <a:t>If IV route is not an option, IM&gt;sublingual&gt;PO</a:t>
            </a:r>
          </a:p>
          <a:p>
            <a:pPr lvl="1"/>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28</a:t>
            </a:fld>
            <a:endParaRPr lang="en-US" dirty="0"/>
          </a:p>
        </p:txBody>
      </p:sp>
    </p:spTree>
    <p:extLst>
      <p:ext uri="{BB962C8B-B14F-4D97-AF65-F5344CB8AC3E}">
        <p14:creationId xmlns:p14="http://schemas.microsoft.com/office/powerpoint/2010/main" val="2154651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latin typeface="Arial" charset="0"/>
              </a:rPr>
              <a:t>Treatment of NMS</a:t>
            </a:r>
            <a:endParaRPr lang="en-US" sz="4000" dirty="0"/>
          </a:p>
        </p:txBody>
      </p:sp>
      <p:sp>
        <p:nvSpPr>
          <p:cNvPr id="3" name="Content Placeholder 2"/>
          <p:cNvSpPr>
            <a:spLocks noGrp="1"/>
          </p:cNvSpPr>
          <p:nvPr>
            <p:ph idx="1"/>
          </p:nvPr>
        </p:nvSpPr>
        <p:spPr/>
        <p:txBody>
          <a:bodyPr/>
          <a:lstStyle/>
          <a:p>
            <a:pPr lvl="1"/>
            <a:r>
              <a:rPr lang="en-US" sz="2800" dirty="0" err="1"/>
              <a:t>Dantrolene</a:t>
            </a:r>
            <a:endParaRPr lang="en-US" sz="2800" dirty="0"/>
          </a:p>
          <a:p>
            <a:pPr lvl="2"/>
            <a:r>
              <a:rPr lang="en-US" sz="2400" dirty="0"/>
              <a:t>Muscle relaxant</a:t>
            </a:r>
          </a:p>
          <a:p>
            <a:pPr lvl="2"/>
            <a:r>
              <a:rPr lang="en-US" sz="2400" dirty="0"/>
              <a:t>81% of patients benefit in some studies</a:t>
            </a:r>
          </a:p>
          <a:p>
            <a:pPr lvl="2"/>
            <a:r>
              <a:rPr lang="en-US" sz="2400" dirty="0"/>
              <a:t>1-10mg/kg/day in divided doses</a:t>
            </a:r>
          </a:p>
          <a:p>
            <a:pPr lvl="2"/>
            <a:r>
              <a:rPr lang="en-US" sz="2400" dirty="0"/>
              <a:t>Optimal length of treatment not established</a:t>
            </a:r>
          </a:p>
          <a:p>
            <a:pPr lvl="2"/>
            <a:r>
              <a:rPr lang="en-US" sz="2400" dirty="0"/>
              <a:t>May cause hepatic and respiratory compromise</a:t>
            </a:r>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29</a:t>
            </a:fld>
            <a:endParaRPr lang="en-US" dirty="0"/>
          </a:p>
        </p:txBody>
      </p:sp>
    </p:spTree>
    <p:extLst>
      <p:ext uri="{BB962C8B-B14F-4D97-AF65-F5344CB8AC3E}">
        <p14:creationId xmlns:p14="http://schemas.microsoft.com/office/powerpoint/2010/main" val="300338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sz="2800" dirty="0"/>
              <a:t>At the end of the talk, learners will:</a:t>
            </a:r>
          </a:p>
          <a:p>
            <a:pPr lvl="1"/>
            <a:r>
              <a:rPr lang="en-US" sz="2400" dirty="0"/>
              <a:t>1. Understand the approach to the patient with potential neuroleptic malignant syndrome (NMS), including clinical characteristics, differential diagnosis, and treatment approaches</a:t>
            </a:r>
          </a:p>
          <a:p>
            <a:pPr lvl="1"/>
            <a:r>
              <a:rPr lang="en-US" sz="2400" dirty="0"/>
              <a:t>2. Understand the approach to the patient with potential serotonin syndrome (SS), including clinical characteristics, differential diagnosis, and treatment approaches</a:t>
            </a:r>
          </a:p>
          <a:p>
            <a:pPr lvl="1"/>
            <a:r>
              <a:rPr lang="en-US" sz="2400" dirty="0"/>
              <a:t>3. Recognize the overlap between NMS and SS, as well as their overlap with the clinical syndrome of catatonia</a:t>
            </a:r>
          </a:p>
        </p:txBody>
      </p:sp>
      <p:sp>
        <p:nvSpPr>
          <p:cNvPr id="4" name="Slide Number Placeholder 3"/>
          <p:cNvSpPr>
            <a:spLocks noGrp="1"/>
          </p:cNvSpPr>
          <p:nvPr>
            <p:ph type="sldNum" sz="quarter" idx="12"/>
          </p:nvPr>
        </p:nvSpPr>
        <p:spPr/>
        <p:txBody>
          <a:bodyPr/>
          <a:lstStyle/>
          <a:p>
            <a:fld id="{68CDBAF2-F266-C14C-8ABF-54B90D837FA3}" type="slidenum">
              <a:rPr lang="en-US" smtClean="0"/>
              <a:pPr/>
              <a:t>3</a:t>
            </a:fld>
            <a:endParaRPr lang="en-US" dirty="0"/>
          </a:p>
        </p:txBody>
      </p:sp>
    </p:spTree>
    <p:extLst>
      <p:ext uri="{BB962C8B-B14F-4D97-AF65-F5344CB8AC3E}">
        <p14:creationId xmlns:p14="http://schemas.microsoft.com/office/powerpoint/2010/main" val="3898517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en-US" sz="4000" b="1" dirty="0">
                <a:latin typeface="Arial" charset="0"/>
              </a:rPr>
              <a:t>Treatment of NMS</a:t>
            </a:r>
          </a:p>
        </p:txBody>
      </p:sp>
      <p:sp>
        <p:nvSpPr>
          <p:cNvPr id="26627" name="Rectangle 3"/>
          <p:cNvSpPr>
            <a:spLocks noGrp="1" noChangeArrowheads="1"/>
          </p:cNvSpPr>
          <p:nvPr>
            <p:ph idx="1"/>
          </p:nvPr>
        </p:nvSpPr>
        <p:spPr/>
        <p:txBody>
          <a:bodyPr/>
          <a:lstStyle/>
          <a:p>
            <a:r>
              <a:rPr lang="en-US" sz="3200" dirty="0"/>
              <a:t>Dopaminergic medications</a:t>
            </a:r>
            <a:endParaRPr lang="en-US" dirty="0"/>
          </a:p>
          <a:p>
            <a:pPr lvl="1"/>
            <a:r>
              <a:rPr lang="en-US" sz="2400" dirty="0"/>
              <a:t>Amantadine</a:t>
            </a:r>
          </a:p>
          <a:p>
            <a:pPr lvl="2"/>
            <a:r>
              <a:rPr lang="en-US" sz="2000" dirty="0"/>
              <a:t>63% found benefit as monotherapy</a:t>
            </a:r>
          </a:p>
          <a:p>
            <a:pPr lvl="2"/>
            <a:r>
              <a:rPr lang="en-US" sz="2000" dirty="0"/>
              <a:t>200-400 mg/day</a:t>
            </a:r>
          </a:p>
          <a:p>
            <a:pPr lvl="1"/>
            <a:r>
              <a:rPr lang="en-US" sz="2400" dirty="0"/>
              <a:t>Bromocriptine</a:t>
            </a:r>
          </a:p>
          <a:p>
            <a:pPr lvl="2"/>
            <a:r>
              <a:rPr lang="en-US" sz="2000" dirty="0"/>
              <a:t>94% found benefit as monotherapy</a:t>
            </a:r>
          </a:p>
          <a:p>
            <a:pPr lvl="2"/>
            <a:r>
              <a:rPr lang="en-US" sz="2000" dirty="0"/>
              <a:t>Shortened time to clinical response</a:t>
            </a:r>
          </a:p>
          <a:p>
            <a:pPr lvl="2"/>
            <a:r>
              <a:rPr lang="en-US" sz="2000" dirty="0"/>
              <a:t>2,5mg tid - 15mg tid</a:t>
            </a:r>
          </a:p>
          <a:p>
            <a:pPr lvl="1"/>
            <a:r>
              <a:rPr lang="en-US" sz="2400" dirty="0"/>
              <a:t>Levodopa</a:t>
            </a:r>
          </a:p>
          <a:p>
            <a:pPr lvl="1"/>
            <a:r>
              <a:rPr lang="en-US" sz="2400" b="1" dirty="0"/>
              <a:t>All dopaminergic medications carry risk of worsening underlying psychosis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30</a:t>
            </a:fld>
            <a:endParaRPr lang="en-US" dirty="0"/>
          </a:p>
        </p:txBody>
      </p:sp>
    </p:spTree>
    <p:extLst>
      <p:ext uri="{BB962C8B-B14F-4D97-AF65-F5344CB8AC3E}">
        <p14:creationId xmlns:p14="http://schemas.microsoft.com/office/powerpoint/2010/main" val="1011867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en-US" sz="4000" b="1" dirty="0">
                <a:latin typeface="Arial" charset="0"/>
              </a:rPr>
              <a:t>Treatment of NMS</a:t>
            </a:r>
          </a:p>
        </p:txBody>
      </p:sp>
      <p:sp>
        <p:nvSpPr>
          <p:cNvPr id="27651" name="Rectangle 3"/>
          <p:cNvSpPr>
            <a:spLocks noGrp="1" noChangeArrowheads="1"/>
          </p:cNvSpPr>
          <p:nvPr>
            <p:ph idx="1"/>
          </p:nvPr>
        </p:nvSpPr>
        <p:spPr/>
        <p:txBody>
          <a:bodyPr/>
          <a:lstStyle/>
          <a:p>
            <a:r>
              <a:rPr lang="en-US" sz="3200" dirty="0"/>
              <a:t>ECT</a:t>
            </a:r>
          </a:p>
          <a:p>
            <a:pPr lvl="1"/>
            <a:r>
              <a:rPr lang="en-US" sz="2400" dirty="0"/>
              <a:t>Definitive treatment</a:t>
            </a:r>
          </a:p>
          <a:p>
            <a:pPr lvl="1"/>
            <a:r>
              <a:rPr lang="en-US" sz="2400" dirty="0"/>
              <a:t>May increase dopamine synthesis and release</a:t>
            </a:r>
          </a:p>
          <a:p>
            <a:pPr lvl="1"/>
            <a:r>
              <a:rPr lang="en-US" sz="2400" dirty="0"/>
              <a:t>ECT considered if…</a:t>
            </a:r>
          </a:p>
          <a:p>
            <a:pPr lvl="2"/>
            <a:r>
              <a:rPr lang="en-US" sz="2400" dirty="0"/>
              <a:t>Unresponsive to pharmacologic treatment in first 24-48 hours</a:t>
            </a:r>
          </a:p>
          <a:p>
            <a:pPr lvl="2"/>
            <a:r>
              <a:rPr lang="en-US" sz="2400" dirty="0"/>
              <a:t>Prominent features of catatonia or severe rigidity</a:t>
            </a:r>
          </a:p>
          <a:p>
            <a:pPr lvl="2"/>
            <a:r>
              <a:rPr lang="en-US" sz="2400" dirty="0"/>
              <a:t>Psychosis develops following NMS</a:t>
            </a:r>
          </a:p>
          <a:p>
            <a:pPr lvl="1"/>
            <a:r>
              <a:rPr lang="en-US" sz="2400" dirty="0"/>
              <a:t>Mean time to response is ± 1.46 2.38 days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31</a:t>
            </a:fld>
            <a:endParaRPr lang="en-US" dirty="0"/>
          </a:p>
        </p:txBody>
      </p:sp>
    </p:spTree>
    <p:extLst>
      <p:ext uri="{BB962C8B-B14F-4D97-AF65-F5344CB8AC3E}">
        <p14:creationId xmlns:p14="http://schemas.microsoft.com/office/powerpoint/2010/main" val="3674857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Treatment Guidelines for NMS</a:t>
            </a:r>
          </a:p>
        </p:txBody>
      </p:sp>
      <p:sp>
        <p:nvSpPr>
          <p:cNvPr id="3" name="Content Placeholder 2"/>
          <p:cNvSpPr>
            <a:spLocks noGrp="1"/>
          </p:cNvSpPr>
          <p:nvPr>
            <p:ph idx="1"/>
          </p:nvPr>
        </p:nvSpPr>
        <p:spPr>
          <a:xfrm>
            <a:off x="633589" y="1439878"/>
            <a:ext cx="10972800" cy="4525963"/>
          </a:xfrm>
        </p:spPr>
        <p:txBody>
          <a:bodyPr/>
          <a:lstStyle/>
          <a:p>
            <a:pPr lvl="0"/>
            <a:r>
              <a:rPr lang="en-US" sz="2800" dirty="0"/>
              <a:t>Mild or early NMS</a:t>
            </a:r>
          </a:p>
          <a:p>
            <a:pPr lvl="1"/>
            <a:r>
              <a:rPr lang="en-US" sz="2400" dirty="0"/>
              <a:t>Supportive care and benzodiazepines</a:t>
            </a:r>
          </a:p>
          <a:p>
            <a:pPr lvl="0"/>
            <a:r>
              <a:rPr lang="en-US" sz="2800" dirty="0"/>
              <a:t>Moderate NMS (rigidity and temperatures 38-40)</a:t>
            </a:r>
          </a:p>
          <a:p>
            <a:pPr lvl="1"/>
            <a:r>
              <a:rPr lang="en-US" sz="2400" dirty="0"/>
              <a:t>High-dose benzodiazepines; consider dopamine agonist</a:t>
            </a:r>
          </a:p>
          <a:p>
            <a:pPr lvl="0"/>
            <a:r>
              <a:rPr lang="en-US" sz="2800" dirty="0"/>
              <a:t>Severe NMS (rigidity, hypermetabolism, temperatures &gt;40°)</a:t>
            </a:r>
          </a:p>
          <a:p>
            <a:pPr lvl="1"/>
            <a:r>
              <a:rPr lang="en-US" sz="2400" dirty="0"/>
              <a:t>High-dose benzodiazepines</a:t>
            </a:r>
          </a:p>
          <a:p>
            <a:pPr lvl="1"/>
            <a:r>
              <a:rPr lang="en-US" sz="2400" dirty="0"/>
              <a:t>Early consideration of ECT</a:t>
            </a:r>
          </a:p>
          <a:p>
            <a:pPr lvl="1"/>
            <a:r>
              <a:rPr lang="en-US" sz="2400" dirty="0" err="1"/>
              <a:t>Dantrolene</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32</a:t>
            </a:fld>
            <a:endParaRPr lang="en-US" dirty="0"/>
          </a:p>
        </p:txBody>
      </p:sp>
    </p:spTree>
    <p:extLst>
      <p:ext uri="{BB962C8B-B14F-4D97-AF65-F5344CB8AC3E}">
        <p14:creationId xmlns:p14="http://schemas.microsoft.com/office/powerpoint/2010/main" val="988870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457200"/>
            <a:ext cx="10972800" cy="1143000"/>
          </a:xfrm>
        </p:spPr>
        <p:txBody>
          <a:bodyPr/>
          <a:lstStyle/>
          <a:p>
            <a:pPr algn="ctr"/>
            <a:r>
              <a:rPr lang="en-US" sz="4000" b="1" dirty="0">
                <a:latin typeface="Arial" charset="0"/>
              </a:rPr>
              <a:t>Antipsychotic </a:t>
            </a:r>
            <a:r>
              <a:rPr lang="en-US" sz="4000" b="1" dirty="0" err="1">
                <a:latin typeface="Arial" charset="0"/>
              </a:rPr>
              <a:t>Rechallenge</a:t>
            </a:r>
            <a:r>
              <a:rPr lang="en-US" sz="4000" b="1" dirty="0">
                <a:latin typeface="Arial" charset="0"/>
              </a:rPr>
              <a:t> following NMS</a:t>
            </a:r>
          </a:p>
        </p:txBody>
      </p:sp>
      <p:sp>
        <p:nvSpPr>
          <p:cNvPr id="28675" name="Rectangle 3"/>
          <p:cNvSpPr>
            <a:spLocks noGrp="1" noChangeArrowheads="1"/>
          </p:cNvSpPr>
          <p:nvPr>
            <p:ph idx="1"/>
          </p:nvPr>
        </p:nvSpPr>
        <p:spPr/>
        <p:txBody>
          <a:bodyPr/>
          <a:lstStyle/>
          <a:p>
            <a:r>
              <a:rPr lang="en-US" sz="2800" dirty="0"/>
              <a:t>Recurrence rate may be as high as 30-50%</a:t>
            </a:r>
          </a:p>
          <a:p>
            <a:pPr lvl="1"/>
            <a:r>
              <a:rPr lang="en-US" sz="2400" dirty="0"/>
              <a:t>Inversely related to time to </a:t>
            </a:r>
            <a:r>
              <a:rPr lang="en-US" sz="2400" dirty="0" err="1"/>
              <a:t>rechallenge</a:t>
            </a:r>
            <a:endParaRPr lang="en-US" sz="2400" dirty="0"/>
          </a:p>
          <a:p>
            <a:r>
              <a:rPr lang="en-US" sz="2800" dirty="0"/>
              <a:t>Guidelines for rechallenge</a:t>
            </a:r>
          </a:p>
          <a:p>
            <a:pPr lvl="1"/>
            <a:r>
              <a:rPr lang="en-US" sz="2400" dirty="0"/>
              <a:t>Reduce potential risk factors</a:t>
            </a:r>
          </a:p>
          <a:p>
            <a:pPr lvl="1"/>
            <a:r>
              <a:rPr lang="en-US" sz="2400" dirty="0"/>
              <a:t>Two weeks from resolution of NMS</a:t>
            </a:r>
          </a:p>
          <a:p>
            <a:pPr lvl="1"/>
            <a:r>
              <a:rPr lang="en-US" sz="2400" dirty="0"/>
              <a:t>Gradual titration of low starting doses</a:t>
            </a:r>
          </a:p>
          <a:p>
            <a:pPr lvl="1"/>
            <a:r>
              <a:rPr lang="en-US" sz="2400" dirty="0"/>
              <a:t>Use lower potency or atypical antipsychotics</a:t>
            </a:r>
          </a:p>
          <a:p>
            <a:pPr lvl="1"/>
            <a:r>
              <a:rPr lang="en-US" sz="2400" dirty="0"/>
              <a:t>Ideally rechallenge should occur in a hospital</a:t>
            </a:r>
          </a:p>
          <a:p>
            <a:pPr lvl="1"/>
            <a:r>
              <a:rPr lang="en-US" sz="2400" dirty="0"/>
              <a:t>Successful cases of clozapine </a:t>
            </a:r>
            <a:r>
              <a:rPr lang="en-US" sz="2400" dirty="0" err="1"/>
              <a:t>rechallenge</a:t>
            </a:r>
            <a:r>
              <a:rPr lang="en-US" sz="2400" dirty="0"/>
              <a:t> following clozapine-induced NMS, but some cases recur</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33</a:t>
            </a:fld>
            <a:endParaRPr lang="en-US" dirty="0"/>
          </a:p>
        </p:txBody>
      </p:sp>
    </p:spTree>
    <p:extLst>
      <p:ext uri="{BB962C8B-B14F-4D97-AF65-F5344CB8AC3E}">
        <p14:creationId xmlns:p14="http://schemas.microsoft.com/office/powerpoint/2010/main" val="1356805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Serotonin Syndrome (SS)</a:t>
            </a:r>
          </a:p>
        </p:txBody>
      </p:sp>
      <p:sp>
        <p:nvSpPr>
          <p:cNvPr id="3" name="Content Placeholder 2"/>
          <p:cNvSpPr>
            <a:spLocks noGrp="1"/>
          </p:cNvSpPr>
          <p:nvPr>
            <p:ph idx="1"/>
          </p:nvPr>
        </p:nvSpPr>
        <p:spPr/>
        <p:txBody>
          <a:bodyPr/>
          <a:lstStyle/>
          <a:p>
            <a:r>
              <a:rPr lang="en-US" dirty="0"/>
              <a:t>Serotonin syndrome can be a serious complication of treatment with selective serotonin reuptake inhibitors (SSRIs), tricyclic antidepressants (TCAs), monoamine oxidase inhibitors (MAOIs), and other serotonergic medications</a:t>
            </a:r>
          </a:p>
          <a:p>
            <a:pPr lvl="1"/>
            <a:r>
              <a:rPr lang="en-US" dirty="0"/>
              <a:t>It usually occurs when 2 or more serotonin-modifying agents are used in combination or in overdose settings</a:t>
            </a:r>
          </a:p>
          <a:p>
            <a:pPr lvl="1"/>
            <a:r>
              <a:rPr lang="en-US" dirty="0"/>
              <a:t>Cases have been reported after single agent therapy</a:t>
            </a:r>
          </a:p>
          <a:p>
            <a:r>
              <a:rPr lang="en-US" dirty="0"/>
              <a:t>Incidence unknown</a:t>
            </a:r>
          </a:p>
          <a:p>
            <a:pPr lvl="1"/>
            <a:r>
              <a:rPr lang="en-US" dirty="0"/>
              <a:t>Significantly underdiagnosed because of variable symptomatology</a:t>
            </a:r>
          </a:p>
          <a:p>
            <a:endParaRPr lang="en-US" sz="28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34</a:t>
            </a:fld>
            <a:endParaRPr lang="en-US" dirty="0"/>
          </a:p>
        </p:txBody>
      </p:sp>
    </p:spTree>
    <p:extLst>
      <p:ext uri="{BB962C8B-B14F-4D97-AF65-F5344CB8AC3E}">
        <p14:creationId xmlns:p14="http://schemas.microsoft.com/office/powerpoint/2010/main" val="3650385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 History</a:t>
            </a:r>
          </a:p>
        </p:txBody>
      </p:sp>
      <p:sp>
        <p:nvSpPr>
          <p:cNvPr id="3" name="Content Placeholder 2"/>
          <p:cNvSpPr>
            <a:spLocks noGrp="1"/>
          </p:cNvSpPr>
          <p:nvPr>
            <p:ph idx="1"/>
          </p:nvPr>
        </p:nvSpPr>
        <p:spPr/>
        <p:txBody>
          <a:bodyPr/>
          <a:lstStyle/>
          <a:p>
            <a:r>
              <a:rPr lang="en-US" dirty="0"/>
              <a:t>The syndrome was first described in the 1950s </a:t>
            </a:r>
          </a:p>
          <a:p>
            <a:pPr lvl="1"/>
            <a:r>
              <a:rPr lang="en-US" dirty="0"/>
              <a:t>The patient exhibited restlessness, excitation, tremors, and hyper-reflexia during simultaneous administration of iproniazid (and anti-TB drug and MAOI) and meperidine</a:t>
            </a:r>
          </a:p>
          <a:p>
            <a:r>
              <a:rPr lang="en-US" dirty="0"/>
              <a:t>Sternbach (1991) conducted the first comprehensive clinical review of serotonin syndrome</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35</a:t>
            </a:fld>
            <a:endParaRPr lang="en-US" dirty="0"/>
          </a:p>
        </p:txBody>
      </p:sp>
    </p:spTree>
    <p:extLst>
      <p:ext uri="{BB962C8B-B14F-4D97-AF65-F5344CB8AC3E}">
        <p14:creationId xmlns:p14="http://schemas.microsoft.com/office/powerpoint/2010/main" val="9371133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 Pathophysiology</a:t>
            </a:r>
          </a:p>
        </p:txBody>
      </p:sp>
      <p:sp>
        <p:nvSpPr>
          <p:cNvPr id="5" name="Content Placeholder 4"/>
          <p:cNvSpPr>
            <a:spLocks noGrp="1"/>
          </p:cNvSpPr>
          <p:nvPr>
            <p:ph idx="1"/>
          </p:nvPr>
        </p:nvSpPr>
        <p:spPr/>
        <p:txBody>
          <a:bodyPr/>
          <a:lstStyle/>
          <a:p>
            <a:r>
              <a:rPr lang="en-US" dirty="0"/>
              <a:t>Enhanced central serotonergic activity</a:t>
            </a:r>
          </a:p>
          <a:p>
            <a:r>
              <a:rPr lang="en-US" dirty="0"/>
              <a:t>The excessive serotonergic activity may influence other parts of the CNS</a:t>
            </a:r>
          </a:p>
          <a:p>
            <a:pPr lvl="1"/>
            <a:r>
              <a:rPr lang="en-US" dirty="0"/>
              <a:t>Dopamine</a:t>
            </a:r>
          </a:p>
          <a:p>
            <a:pPr lvl="1"/>
            <a:r>
              <a:rPr lang="en-US" dirty="0"/>
              <a:t>Norepinephrine</a:t>
            </a:r>
          </a:p>
          <a:p>
            <a:r>
              <a:rPr lang="en-US" dirty="0"/>
              <a:t>Receptors</a:t>
            </a:r>
          </a:p>
          <a:p>
            <a:pPr lvl="1"/>
            <a:r>
              <a:rPr lang="en-US" dirty="0"/>
              <a:t>Hyperstimulation of the 5-HT1A receptors</a:t>
            </a:r>
          </a:p>
          <a:p>
            <a:pPr lvl="2"/>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36</a:t>
            </a:fld>
            <a:endParaRPr lang="en-US" dirty="0"/>
          </a:p>
        </p:txBody>
      </p:sp>
    </p:spTree>
    <p:extLst>
      <p:ext uri="{BB962C8B-B14F-4D97-AF65-F5344CB8AC3E}">
        <p14:creationId xmlns:p14="http://schemas.microsoft.com/office/powerpoint/2010/main" val="934289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 Clinical Characteristics</a:t>
            </a:r>
          </a:p>
        </p:txBody>
      </p:sp>
      <p:sp>
        <p:nvSpPr>
          <p:cNvPr id="3" name="Content Placeholder 2"/>
          <p:cNvSpPr>
            <a:spLocks noGrp="1"/>
          </p:cNvSpPr>
          <p:nvPr>
            <p:ph idx="1"/>
          </p:nvPr>
        </p:nvSpPr>
        <p:spPr>
          <a:xfrm>
            <a:off x="609600" y="1275347"/>
            <a:ext cx="10972800" cy="5199537"/>
          </a:xfrm>
        </p:spPr>
        <p:txBody>
          <a:bodyPr/>
          <a:lstStyle/>
          <a:p>
            <a:pPr marL="398463" lvl="1" indent="0">
              <a:buNone/>
            </a:pPr>
            <a:r>
              <a:rPr lang="en-US" sz="2400" dirty="0"/>
              <a:t>Clinical triad</a:t>
            </a:r>
          </a:p>
          <a:p>
            <a:pPr marL="1371600" lvl="2" indent="-457200">
              <a:buFont typeface="+mj-lt"/>
              <a:buAutoNum type="arabicPeriod"/>
            </a:pPr>
            <a:r>
              <a:rPr lang="en-US" dirty="0"/>
              <a:t>Cognitive/behavioral alterations </a:t>
            </a:r>
          </a:p>
          <a:p>
            <a:pPr marL="1828800" lvl="3" indent="-457200">
              <a:buFont typeface="Wingdings" pitchFamily="2" charset="2"/>
              <a:buChar char="§"/>
            </a:pPr>
            <a:r>
              <a:rPr lang="en-US" sz="1800" dirty="0"/>
              <a:t>Delirium</a:t>
            </a:r>
          </a:p>
          <a:p>
            <a:pPr marL="1828800" lvl="3" indent="-457200">
              <a:buFont typeface="Wingdings" pitchFamily="2" charset="2"/>
              <a:buChar char="§"/>
            </a:pPr>
            <a:r>
              <a:rPr lang="en-US" sz="1800" dirty="0"/>
              <a:t>Catatonia</a:t>
            </a:r>
          </a:p>
          <a:p>
            <a:pPr marL="1828800" lvl="3" indent="-457200">
              <a:buFont typeface="Wingdings" pitchFamily="2" charset="2"/>
              <a:buChar char="§"/>
            </a:pPr>
            <a:r>
              <a:rPr lang="en-US" sz="1800" dirty="0"/>
              <a:t>Agitation</a:t>
            </a:r>
          </a:p>
          <a:p>
            <a:pPr marL="1828800" lvl="3" indent="-457200">
              <a:buFont typeface="Wingdings" pitchFamily="2" charset="2"/>
              <a:buChar char="§"/>
            </a:pPr>
            <a:r>
              <a:rPr lang="en-US" sz="1800" dirty="0"/>
              <a:t>Lethargy </a:t>
            </a:r>
            <a:r>
              <a:rPr lang="en-US" sz="1800" dirty="0">
                <a:sym typeface="Wingdings" pitchFamily="2" charset="2"/>
              </a:rPr>
              <a:t> Coma</a:t>
            </a:r>
            <a:endParaRPr lang="en-US" sz="1800" dirty="0"/>
          </a:p>
          <a:p>
            <a:pPr marL="1371600" lvl="2" indent="-457200">
              <a:buFont typeface="+mj-lt"/>
              <a:buAutoNum type="arabicPeriod"/>
            </a:pPr>
            <a:r>
              <a:rPr lang="en-US" dirty="0"/>
              <a:t>Autonomic instability</a:t>
            </a:r>
          </a:p>
          <a:p>
            <a:pPr marL="1828800" lvl="3" indent="-457200">
              <a:buFont typeface="Wingdings" pitchFamily="2" charset="2"/>
              <a:buChar char="§"/>
            </a:pPr>
            <a:r>
              <a:rPr lang="en-US" sz="1800" dirty="0"/>
              <a:t>Hyperthermia</a:t>
            </a:r>
          </a:p>
          <a:p>
            <a:pPr marL="1828800" lvl="3" indent="-457200">
              <a:buFont typeface="Wingdings" pitchFamily="2" charset="2"/>
              <a:buChar char="§"/>
            </a:pPr>
            <a:r>
              <a:rPr lang="en-US" sz="1800" dirty="0"/>
              <a:t>Tachycardia</a:t>
            </a:r>
          </a:p>
          <a:p>
            <a:pPr marL="1828800" lvl="3" indent="-457200">
              <a:buFont typeface="Wingdings" pitchFamily="2" charset="2"/>
              <a:buChar char="§"/>
            </a:pPr>
            <a:r>
              <a:rPr lang="en-US" sz="1800" dirty="0"/>
              <a:t>Diaphoresis</a:t>
            </a:r>
          </a:p>
          <a:p>
            <a:pPr marL="1828800" lvl="3" indent="-457200">
              <a:buFont typeface="Wingdings" pitchFamily="2" charset="2"/>
              <a:buChar char="§"/>
            </a:pPr>
            <a:r>
              <a:rPr lang="en-US" sz="1800" dirty="0"/>
              <a:t>Dilated pupils</a:t>
            </a:r>
          </a:p>
          <a:p>
            <a:pPr marL="1371600" lvl="2" indent="-457200">
              <a:buFont typeface="+mj-lt"/>
              <a:buAutoNum type="arabicPeriod"/>
            </a:pPr>
            <a:r>
              <a:rPr lang="en-US" dirty="0"/>
              <a:t>Neuromuscular abnormalities</a:t>
            </a:r>
          </a:p>
          <a:p>
            <a:pPr marL="1828800" lvl="3" indent="-457200">
              <a:buFont typeface="Wingdings" pitchFamily="2" charset="2"/>
              <a:buChar char="§"/>
            </a:pPr>
            <a:r>
              <a:rPr lang="en-US" sz="1800" dirty="0"/>
              <a:t>Myoclonus</a:t>
            </a:r>
          </a:p>
          <a:p>
            <a:pPr marL="1828800" lvl="3" indent="-457200">
              <a:buFont typeface="Wingdings" pitchFamily="2" charset="2"/>
              <a:buChar char="§"/>
            </a:pPr>
            <a:r>
              <a:rPr lang="en-US" sz="1800" dirty="0"/>
              <a:t>Hyperreflexia</a:t>
            </a:r>
          </a:p>
          <a:p>
            <a:pPr marL="1828800" lvl="3" indent="-457200">
              <a:buFont typeface="Wingdings" pitchFamily="2" charset="2"/>
              <a:buChar char="§"/>
            </a:pPr>
            <a:r>
              <a:rPr lang="en-US" sz="1800" dirty="0"/>
              <a:t>Rigidity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37</a:t>
            </a:fld>
            <a:endParaRPr lang="en-US" dirty="0"/>
          </a:p>
        </p:txBody>
      </p:sp>
    </p:spTree>
    <p:extLst>
      <p:ext uri="{BB962C8B-B14F-4D97-AF65-F5344CB8AC3E}">
        <p14:creationId xmlns:p14="http://schemas.microsoft.com/office/powerpoint/2010/main" val="2179888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 Clinical Characteristics</a:t>
            </a:r>
          </a:p>
        </p:txBody>
      </p:sp>
      <p:sp>
        <p:nvSpPr>
          <p:cNvPr id="3" name="Content Placeholder 2"/>
          <p:cNvSpPr>
            <a:spLocks noGrp="1"/>
          </p:cNvSpPr>
          <p:nvPr>
            <p:ph idx="1"/>
          </p:nvPr>
        </p:nvSpPr>
        <p:spPr/>
        <p:txBody>
          <a:bodyPr/>
          <a:lstStyle/>
          <a:p>
            <a:pPr lvl="1"/>
            <a:r>
              <a:rPr lang="en-US" sz="2400" dirty="0"/>
              <a:t>There are no specific tests available for the diagnosis of serotonin syndrome</a:t>
            </a:r>
          </a:p>
          <a:p>
            <a:pPr lvl="1"/>
            <a:r>
              <a:rPr lang="en-US" sz="2400" dirty="0"/>
              <a:t>Blood levels of serotonin do not correlate with clinical findings</a:t>
            </a:r>
          </a:p>
          <a:p>
            <a:pPr lvl="1"/>
            <a:r>
              <a:rPr lang="en-US" sz="2400" dirty="0"/>
              <a:t>Nonspecific laboratory findings may include…</a:t>
            </a:r>
          </a:p>
          <a:p>
            <a:pPr lvl="2"/>
            <a:r>
              <a:rPr lang="en-US" sz="2000" dirty="0"/>
              <a:t>Elevated total white blood cell count, CPK levels, and transaminases,</a:t>
            </a:r>
          </a:p>
          <a:p>
            <a:pPr lvl="2"/>
            <a:r>
              <a:rPr lang="en-US" sz="2000" dirty="0"/>
              <a:t>Decreased serum bicarbonate level </a:t>
            </a:r>
          </a:p>
          <a:p>
            <a:pPr lvl="1"/>
            <a:r>
              <a:rPr lang="en-US" sz="2400" dirty="0"/>
              <a:t>Severe cases can evolve to include…</a:t>
            </a:r>
          </a:p>
          <a:p>
            <a:pPr lvl="2"/>
            <a:r>
              <a:rPr lang="en-US" sz="2000" dirty="0"/>
              <a:t>Disseminated intravascular coagulation, rhabdomyolysis, and metabolic acidosis</a:t>
            </a:r>
          </a:p>
          <a:p>
            <a:pPr lvl="2"/>
            <a:r>
              <a:rPr lang="en-US" sz="2000" dirty="0"/>
              <a:t>Renal failure and myoglobinuria</a:t>
            </a:r>
          </a:p>
          <a:p>
            <a:pPr lvl="2"/>
            <a:r>
              <a:rPr lang="en-US" sz="2000" dirty="0"/>
              <a:t>Adult respiratory distress syndrome</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38</a:t>
            </a:fld>
            <a:endParaRPr lang="en-US" dirty="0"/>
          </a:p>
        </p:txBody>
      </p:sp>
    </p:spTree>
    <p:extLst>
      <p:ext uri="{BB962C8B-B14F-4D97-AF65-F5344CB8AC3E}">
        <p14:creationId xmlns:p14="http://schemas.microsoft.com/office/powerpoint/2010/main" val="26096509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838200"/>
          </a:xfrm>
        </p:spPr>
        <p:txBody>
          <a:bodyPr/>
          <a:lstStyle/>
          <a:p>
            <a:pPr algn="ctr"/>
            <a:r>
              <a:rPr lang="en-US" sz="4000" b="1" dirty="0"/>
              <a:t>SS </a:t>
            </a:r>
            <a:r>
              <a:rPr lang="mr-IN" sz="4000" b="1" dirty="0"/>
              <a:t>–</a:t>
            </a:r>
            <a:r>
              <a:rPr lang="en-US" sz="4000" b="1" dirty="0"/>
              <a:t> Diagnostic Criteria</a:t>
            </a:r>
          </a:p>
        </p:txBody>
      </p:sp>
      <p:sp>
        <p:nvSpPr>
          <p:cNvPr id="3" name="Content Placeholder 2"/>
          <p:cNvSpPr>
            <a:spLocks noGrp="1"/>
          </p:cNvSpPr>
          <p:nvPr>
            <p:ph idx="1"/>
          </p:nvPr>
        </p:nvSpPr>
        <p:spPr>
          <a:xfrm>
            <a:off x="609600" y="1219200"/>
            <a:ext cx="10972800" cy="5358063"/>
          </a:xfrm>
        </p:spPr>
        <p:txBody>
          <a:bodyPr/>
          <a:lstStyle/>
          <a:p>
            <a:pPr>
              <a:buNone/>
            </a:pPr>
            <a:r>
              <a:rPr lang="en-US" b="1" dirty="0" err="1"/>
              <a:t>Sternbach’s</a:t>
            </a:r>
            <a:r>
              <a:rPr lang="en-US" b="1" dirty="0"/>
              <a:t> Criteria</a:t>
            </a:r>
          </a:p>
          <a:p>
            <a:pPr>
              <a:buNone/>
            </a:pPr>
            <a:r>
              <a:rPr lang="en-US" sz="1800" b="1" dirty="0"/>
              <a:t>A. </a:t>
            </a:r>
            <a:r>
              <a:rPr lang="en-US" sz="1800" dirty="0"/>
              <a:t>Coincident with the addition of or increase in a known serotonergic agent to an established medication regimen, at least three of the following clinical features are present:</a:t>
            </a:r>
          </a:p>
          <a:p>
            <a:pPr lvl="1">
              <a:buNone/>
            </a:pPr>
            <a:r>
              <a:rPr lang="en-US" sz="1800" dirty="0"/>
              <a:t>1. Mental status changes (confusion, hypomania),</a:t>
            </a:r>
          </a:p>
          <a:p>
            <a:pPr lvl="1">
              <a:buNone/>
            </a:pPr>
            <a:r>
              <a:rPr lang="en-US" sz="1800" dirty="0"/>
              <a:t>2. Agitation,</a:t>
            </a:r>
          </a:p>
          <a:p>
            <a:pPr lvl="1">
              <a:buNone/>
            </a:pPr>
            <a:r>
              <a:rPr lang="en-US" sz="1800" dirty="0"/>
              <a:t>3. Myoclonus,</a:t>
            </a:r>
          </a:p>
          <a:p>
            <a:pPr lvl="1">
              <a:buNone/>
            </a:pPr>
            <a:r>
              <a:rPr lang="en-US" sz="1800" dirty="0"/>
              <a:t>4. Hyperreflexia,</a:t>
            </a:r>
          </a:p>
          <a:p>
            <a:pPr lvl="1">
              <a:buNone/>
            </a:pPr>
            <a:r>
              <a:rPr lang="en-US" sz="1800" dirty="0"/>
              <a:t>5. Diaphoresis,</a:t>
            </a:r>
          </a:p>
          <a:p>
            <a:pPr lvl="1">
              <a:buNone/>
            </a:pPr>
            <a:r>
              <a:rPr lang="en-US" sz="1800" dirty="0"/>
              <a:t>6. Shivering,</a:t>
            </a:r>
          </a:p>
          <a:p>
            <a:pPr lvl="1">
              <a:buNone/>
            </a:pPr>
            <a:r>
              <a:rPr lang="en-US" sz="1800" dirty="0"/>
              <a:t>7. Tremor,</a:t>
            </a:r>
          </a:p>
          <a:p>
            <a:pPr lvl="1">
              <a:buNone/>
            </a:pPr>
            <a:r>
              <a:rPr lang="en-US" sz="1800" dirty="0"/>
              <a:t>8. Diarrhea,</a:t>
            </a:r>
          </a:p>
          <a:p>
            <a:pPr lvl="1">
              <a:buNone/>
            </a:pPr>
            <a:r>
              <a:rPr lang="en-US" sz="1800" dirty="0"/>
              <a:t>9. Lack of coordination,</a:t>
            </a:r>
          </a:p>
          <a:p>
            <a:pPr lvl="1">
              <a:buNone/>
            </a:pPr>
            <a:r>
              <a:rPr lang="en-US" sz="1800" dirty="0"/>
              <a:t>10. Fever.</a:t>
            </a:r>
          </a:p>
          <a:p>
            <a:pPr>
              <a:buNone/>
            </a:pPr>
            <a:r>
              <a:rPr lang="en-US" sz="1800" b="1" dirty="0"/>
              <a:t>B. </a:t>
            </a:r>
            <a:r>
              <a:rPr lang="en-US" sz="1800" dirty="0"/>
              <a:t>Other etiologies (e.g. infectious, metabolic, substance abuse, or withdrawal) have been ruled out.</a:t>
            </a:r>
          </a:p>
          <a:p>
            <a:pPr>
              <a:buNone/>
            </a:pPr>
            <a:r>
              <a:rPr lang="en-US" sz="1800" b="1" dirty="0"/>
              <a:t>C. </a:t>
            </a:r>
            <a:r>
              <a:rPr lang="en-US" sz="1800" dirty="0"/>
              <a:t>A neuroleptic had not been started or increased in dosage  prior to the onset of the signs and symptoms listed above.</a:t>
            </a:r>
          </a:p>
          <a:p>
            <a:pPr>
              <a:buNone/>
            </a:pPr>
            <a:endParaRPr lang="en-US" sz="12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39</a:t>
            </a:fld>
            <a:endParaRPr lang="en-US" dirty="0"/>
          </a:p>
        </p:txBody>
      </p:sp>
    </p:spTree>
    <p:extLst>
      <p:ext uri="{BB962C8B-B14F-4D97-AF65-F5344CB8AC3E}">
        <p14:creationId xmlns:p14="http://schemas.microsoft.com/office/powerpoint/2010/main" val="95846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06400" y="457200"/>
            <a:ext cx="11480800" cy="1143000"/>
          </a:xfrm>
        </p:spPr>
        <p:txBody>
          <a:bodyPr/>
          <a:lstStyle/>
          <a:p>
            <a:pPr algn="ctr"/>
            <a:r>
              <a:rPr lang="en-US" sz="4000" b="1" dirty="0">
                <a:latin typeface="Arial" charset="0"/>
              </a:rPr>
              <a:t>NMS - Historical Background</a:t>
            </a:r>
            <a:endParaRPr lang="en-US" sz="3200" b="1" dirty="0"/>
          </a:p>
        </p:txBody>
      </p:sp>
      <p:sp>
        <p:nvSpPr>
          <p:cNvPr id="5123" name="Rectangle 3"/>
          <p:cNvSpPr>
            <a:spLocks noGrp="1" noChangeArrowheads="1"/>
          </p:cNvSpPr>
          <p:nvPr>
            <p:ph idx="1"/>
          </p:nvPr>
        </p:nvSpPr>
        <p:spPr/>
        <p:txBody>
          <a:bodyPr/>
          <a:lstStyle/>
          <a:p>
            <a:r>
              <a:rPr lang="en-US" sz="2800" dirty="0"/>
              <a:t>Syndrome “</a:t>
            </a:r>
            <a:r>
              <a:rPr lang="en-US" sz="2800" dirty="0" err="1"/>
              <a:t>malin</a:t>
            </a:r>
            <a:r>
              <a:rPr lang="en-US" sz="2800" dirty="0"/>
              <a:t> des </a:t>
            </a:r>
            <a:r>
              <a:rPr lang="en-US" sz="2800" dirty="0" err="1"/>
              <a:t>neuroleptiques</a:t>
            </a:r>
            <a:r>
              <a:rPr lang="en-US" sz="2800" dirty="0"/>
              <a:t>”</a:t>
            </a:r>
          </a:p>
          <a:p>
            <a:pPr lvl="1"/>
            <a:r>
              <a:rPr lang="en-US" sz="2400" dirty="0"/>
              <a:t>Rapidly progressive neurovegatative state</a:t>
            </a:r>
          </a:p>
          <a:p>
            <a:pPr lvl="1"/>
            <a:r>
              <a:rPr lang="en-US" sz="2400" dirty="0"/>
              <a:t>Observed during early clinical trials of haloperidol in 1960</a:t>
            </a:r>
          </a:p>
          <a:p>
            <a:r>
              <a:rPr lang="en-US" sz="2800" dirty="0"/>
              <a:t>Neuroleptic Malignant Syndrome</a:t>
            </a:r>
          </a:p>
          <a:p>
            <a:pPr lvl="1"/>
            <a:r>
              <a:rPr lang="en-US" sz="2400" dirty="0"/>
              <a:t>First appeared in English literature in 1967</a:t>
            </a:r>
          </a:p>
          <a:p>
            <a:pPr lvl="1"/>
            <a:r>
              <a:rPr lang="en-US" sz="2400" dirty="0"/>
              <a:t>Belated recognition in the U.S.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a:t>
            </a:fld>
            <a:endParaRPr lang="en-US" dirty="0"/>
          </a:p>
        </p:txBody>
      </p:sp>
    </p:spTree>
    <p:extLst>
      <p:ext uri="{BB962C8B-B14F-4D97-AF65-F5344CB8AC3E}">
        <p14:creationId xmlns:p14="http://schemas.microsoft.com/office/powerpoint/2010/main" val="1820621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838200"/>
          </a:xfrm>
        </p:spPr>
        <p:txBody>
          <a:bodyPr/>
          <a:lstStyle/>
          <a:p>
            <a:pPr algn="ctr"/>
            <a:r>
              <a:rPr lang="en-US" sz="4000" b="1" dirty="0"/>
              <a:t>SS </a:t>
            </a:r>
            <a:r>
              <a:rPr lang="mr-IN" sz="4000" b="1" dirty="0"/>
              <a:t>–</a:t>
            </a:r>
            <a:r>
              <a:rPr lang="en-US" sz="4000" b="1" dirty="0"/>
              <a:t> Diagnostic Criteria</a:t>
            </a:r>
          </a:p>
        </p:txBody>
      </p:sp>
      <p:sp>
        <p:nvSpPr>
          <p:cNvPr id="3" name="Content Placeholder 2"/>
          <p:cNvSpPr>
            <a:spLocks noGrp="1"/>
          </p:cNvSpPr>
          <p:nvPr>
            <p:ph idx="1"/>
          </p:nvPr>
        </p:nvSpPr>
        <p:spPr>
          <a:xfrm>
            <a:off x="609600" y="1179095"/>
            <a:ext cx="10972800" cy="5398167"/>
          </a:xfrm>
        </p:spPr>
        <p:txBody>
          <a:bodyPr/>
          <a:lstStyle/>
          <a:p>
            <a:pPr marL="0" indent="0">
              <a:buNone/>
            </a:pPr>
            <a:r>
              <a:rPr lang="en-US" b="1" dirty="0"/>
              <a:t>Revised Criteria</a:t>
            </a:r>
          </a:p>
          <a:p>
            <a:r>
              <a:rPr lang="en-US" sz="1800" dirty="0"/>
              <a:t>Addition of a serotonergic agent to an already established treatment (or increase in dosage) and manifestation of at least 4 major symptoms or 3 major symptoms plus 2 minor ones</a:t>
            </a:r>
          </a:p>
          <a:p>
            <a:pPr lvl="1"/>
            <a:r>
              <a:rPr lang="en-US" sz="1800" b="1" dirty="0"/>
              <a:t>Mental (cognitive and behavioral) symptoms</a:t>
            </a:r>
            <a:endParaRPr lang="en-US" sz="1800" dirty="0"/>
          </a:p>
          <a:p>
            <a:pPr lvl="2"/>
            <a:r>
              <a:rPr lang="en-US" dirty="0"/>
              <a:t>Major symptoms: confusion, elevated mood, coma or semicoma</a:t>
            </a:r>
          </a:p>
          <a:p>
            <a:pPr lvl="2"/>
            <a:r>
              <a:rPr lang="en-US" dirty="0"/>
              <a:t>Minor symptoms: agitation and nervousness, insomnia</a:t>
            </a:r>
          </a:p>
          <a:p>
            <a:pPr lvl="1"/>
            <a:r>
              <a:rPr lang="en-US" sz="1800" b="1" dirty="0"/>
              <a:t>Autonomic symptoms</a:t>
            </a:r>
            <a:endParaRPr lang="en-US" sz="1800" dirty="0"/>
          </a:p>
          <a:p>
            <a:pPr lvl="2"/>
            <a:r>
              <a:rPr lang="en-US" dirty="0"/>
              <a:t>Major symptoms: fever, hyperhidrosis</a:t>
            </a:r>
          </a:p>
          <a:p>
            <a:pPr lvl="2"/>
            <a:r>
              <a:rPr lang="en-US" dirty="0"/>
              <a:t>Minor symptoms: tachycardia, tachypnea and dyspnea, diarrhea, low or high blood pressure</a:t>
            </a:r>
          </a:p>
          <a:p>
            <a:pPr lvl="1"/>
            <a:r>
              <a:rPr lang="en-US" sz="1800" b="1" dirty="0"/>
              <a:t>Neurological symptoms</a:t>
            </a:r>
            <a:endParaRPr lang="en-US" sz="1800" dirty="0"/>
          </a:p>
          <a:p>
            <a:pPr lvl="2"/>
            <a:r>
              <a:rPr lang="en-US" dirty="0"/>
              <a:t>Major symptoms: myoclonus, tremors, chills, rigidity, </a:t>
            </a:r>
            <a:r>
              <a:rPr lang="en-US" dirty="0" err="1"/>
              <a:t>hyperreflexia</a:t>
            </a:r>
            <a:endParaRPr lang="en-US" dirty="0"/>
          </a:p>
          <a:p>
            <a:pPr lvl="2"/>
            <a:r>
              <a:rPr lang="en-US" dirty="0"/>
              <a:t>Minor symptoms: impaired co-ordination, mydriasis, akathisia</a:t>
            </a:r>
          </a:p>
          <a:p>
            <a:pPr lvl="0"/>
            <a:r>
              <a:rPr lang="en-US" sz="1800" dirty="0"/>
              <a:t>These symptoms must not correspond to a psychiatric disorder, or its aggravation, that occurred before the patient took the serotonergic agent.</a:t>
            </a:r>
          </a:p>
          <a:p>
            <a:pPr lvl="0"/>
            <a:r>
              <a:rPr lang="en-US" sz="1800" dirty="0"/>
              <a:t>Infectious, metabolic, endocrine or toxic causes must be excluded.</a:t>
            </a:r>
          </a:p>
          <a:p>
            <a:pPr lvl="0"/>
            <a:r>
              <a:rPr lang="en-US" sz="1800" dirty="0"/>
              <a:t>A neuroleptic treatment must not have been introduced, nor  its dose increased, before the symptoms appeared.</a:t>
            </a:r>
          </a:p>
          <a:p>
            <a:pPr>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40</a:t>
            </a:fld>
            <a:endParaRPr lang="en-US" dirty="0"/>
          </a:p>
        </p:txBody>
      </p:sp>
    </p:spTree>
    <p:extLst>
      <p:ext uri="{BB962C8B-B14F-4D97-AF65-F5344CB8AC3E}">
        <p14:creationId xmlns:p14="http://schemas.microsoft.com/office/powerpoint/2010/main" val="735468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sz="4000" b="1" dirty="0"/>
              <a:t>SS </a:t>
            </a:r>
            <a:r>
              <a:rPr lang="mr-IN" sz="4000" b="1" dirty="0"/>
              <a:t>–</a:t>
            </a:r>
            <a:r>
              <a:rPr lang="en-US" sz="4000" b="1" dirty="0"/>
              <a:t> Diagnostic Criteria</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41</a:t>
            </a:fld>
            <a:endParaRPr lang="en-US" dirty="0"/>
          </a:p>
        </p:txBody>
      </p:sp>
      <p:sp>
        <p:nvSpPr>
          <p:cNvPr id="7" name="TextBox 6"/>
          <p:cNvSpPr txBox="1"/>
          <p:nvPr/>
        </p:nvSpPr>
        <p:spPr>
          <a:xfrm>
            <a:off x="2235200" y="982088"/>
            <a:ext cx="7315200" cy="461665"/>
          </a:xfrm>
          <a:prstGeom prst="rect">
            <a:avLst/>
          </a:prstGeom>
          <a:noFill/>
        </p:spPr>
        <p:txBody>
          <a:bodyPr wrap="square" rtlCol="0">
            <a:spAutoFit/>
          </a:bodyPr>
          <a:lstStyle/>
          <a:p>
            <a:pPr algn="ctr"/>
            <a:r>
              <a:rPr lang="en-US" sz="2400" b="1" dirty="0"/>
              <a:t>Hunter Serotonin Toxicity Criteria</a:t>
            </a:r>
          </a:p>
        </p:txBody>
      </p:sp>
      <p:sp>
        <p:nvSpPr>
          <p:cNvPr id="3" name="TextBox 2"/>
          <p:cNvSpPr txBox="1"/>
          <p:nvPr/>
        </p:nvSpPr>
        <p:spPr>
          <a:xfrm>
            <a:off x="9245600" y="1848117"/>
            <a:ext cx="16256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Serotonin toxicity</a:t>
            </a:r>
          </a:p>
        </p:txBody>
      </p:sp>
      <p:sp>
        <p:nvSpPr>
          <p:cNvPr id="6" name="TextBox 5"/>
          <p:cNvSpPr txBox="1"/>
          <p:nvPr/>
        </p:nvSpPr>
        <p:spPr>
          <a:xfrm>
            <a:off x="1219200" y="1438870"/>
            <a:ext cx="9956800" cy="369332"/>
          </a:xfrm>
          <a:prstGeom prst="rect">
            <a:avLst/>
          </a:prstGeom>
          <a:noFill/>
        </p:spPr>
        <p:txBody>
          <a:bodyPr wrap="square" rtlCol="0">
            <a:spAutoFit/>
          </a:bodyPr>
          <a:lstStyle/>
          <a:p>
            <a:r>
              <a:rPr lang="en-US" dirty="0"/>
              <a:t>In the presence of a serotonergic agent, serotonin toxicity is diagnosed:</a:t>
            </a:r>
          </a:p>
        </p:txBody>
      </p:sp>
      <p:sp>
        <p:nvSpPr>
          <p:cNvPr id="9" name="TextBox 8"/>
          <p:cNvSpPr txBox="1"/>
          <p:nvPr/>
        </p:nvSpPr>
        <p:spPr>
          <a:xfrm>
            <a:off x="1816705" y="1991248"/>
            <a:ext cx="463489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Spontaneous clonus is present</a:t>
            </a:r>
          </a:p>
        </p:txBody>
      </p:sp>
      <p:sp>
        <p:nvSpPr>
          <p:cNvPr id="10" name="TextBox 9"/>
          <p:cNvSpPr txBox="1"/>
          <p:nvPr/>
        </p:nvSpPr>
        <p:spPr>
          <a:xfrm>
            <a:off x="1257904" y="3008532"/>
            <a:ext cx="575249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Inducible or ocular clonus with agitation or diaphoresis are present</a:t>
            </a:r>
          </a:p>
        </p:txBody>
      </p:sp>
      <p:sp>
        <p:nvSpPr>
          <p:cNvPr id="11" name="TextBox 10"/>
          <p:cNvSpPr txBox="1"/>
          <p:nvPr/>
        </p:nvSpPr>
        <p:spPr>
          <a:xfrm>
            <a:off x="800704" y="4242468"/>
            <a:ext cx="666689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Inducible ocular clonus and increased muscle tone and temperature &gt;38</a:t>
            </a:r>
            <a:r>
              <a:rPr lang="en-US" baseline="30000" dirty="0"/>
              <a:t>o</a:t>
            </a:r>
            <a:r>
              <a:rPr lang="en-US" dirty="0"/>
              <a:t>C are present</a:t>
            </a:r>
          </a:p>
        </p:txBody>
      </p:sp>
      <p:sp>
        <p:nvSpPr>
          <p:cNvPr id="12" name="TextBox 11"/>
          <p:cNvSpPr txBox="1"/>
          <p:nvPr/>
        </p:nvSpPr>
        <p:spPr>
          <a:xfrm>
            <a:off x="1461104" y="5457371"/>
            <a:ext cx="534609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Tremor and </a:t>
            </a:r>
            <a:r>
              <a:rPr lang="en-US" dirty="0" err="1"/>
              <a:t>hyperreflexia</a:t>
            </a:r>
            <a:r>
              <a:rPr lang="en-US" dirty="0"/>
              <a:t> are present</a:t>
            </a:r>
          </a:p>
        </p:txBody>
      </p:sp>
      <p:sp>
        <p:nvSpPr>
          <p:cNvPr id="14" name="TextBox 13"/>
          <p:cNvSpPr txBox="1"/>
          <p:nvPr/>
        </p:nvSpPr>
        <p:spPr>
          <a:xfrm>
            <a:off x="9245600" y="3008531"/>
            <a:ext cx="16256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Serotonin toxicity</a:t>
            </a:r>
          </a:p>
        </p:txBody>
      </p:sp>
      <p:sp>
        <p:nvSpPr>
          <p:cNvPr id="15" name="TextBox 14"/>
          <p:cNvSpPr txBox="1"/>
          <p:nvPr/>
        </p:nvSpPr>
        <p:spPr>
          <a:xfrm>
            <a:off x="9298819" y="4242467"/>
            <a:ext cx="16256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Serotonin toxicity</a:t>
            </a:r>
          </a:p>
        </p:txBody>
      </p:sp>
      <p:sp>
        <p:nvSpPr>
          <p:cNvPr id="16" name="TextBox 15"/>
          <p:cNvSpPr txBox="1"/>
          <p:nvPr/>
        </p:nvSpPr>
        <p:spPr>
          <a:xfrm>
            <a:off x="9260115" y="5347901"/>
            <a:ext cx="16256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Serotonin toxicity</a:t>
            </a:r>
          </a:p>
        </p:txBody>
      </p:sp>
      <p:sp>
        <p:nvSpPr>
          <p:cNvPr id="13" name="TextBox 12"/>
          <p:cNvSpPr txBox="1"/>
          <p:nvPr/>
        </p:nvSpPr>
        <p:spPr>
          <a:xfrm>
            <a:off x="3048000" y="2497723"/>
            <a:ext cx="1016000" cy="338554"/>
          </a:xfrm>
          <a:prstGeom prst="rect">
            <a:avLst/>
          </a:prstGeom>
          <a:noFill/>
        </p:spPr>
        <p:txBody>
          <a:bodyPr wrap="square" rtlCol="0">
            <a:spAutoFit/>
          </a:bodyPr>
          <a:lstStyle/>
          <a:p>
            <a:pPr algn="ctr"/>
            <a:r>
              <a:rPr lang="en-US" sz="1600" dirty="0"/>
              <a:t>No</a:t>
            </a:r>
          </a:p>
        </p:txBody>
      </p:sp>
      <p:sp>
        <p:nvSpPr>
          <p:cNvPr id="18" name="TextBox 17"/>
          <p:cNvSpPr txBox="1"/>
          <p:nvPr/>
        </p:nvSpPr>
        <p:spPr>
          <a:xfrm>
            <a:off x="3048000" y="3714016"/>
            <a:ext cx="1016000" cy="338554"/>
          </a:xfrm>
          <a:prstGeom prst="rect">
            <a:avLst/>
          </a:prstGeom>
          <a:noFill/>
        </p:spPr>
        <p:txBody>
          <a:bodyPr wrap="square" rtlCol="0">
            <a:spAutoFit/>
          </a:bodyPr>
          <a:lstStyle/>
          <a:p>
            <a:pPr algn="ctr"/>
            <a:r>
              <a:rPr lang="en-US" sz="1600" dirty="0"/>
              <a:t>No</a:t>
            </a:r>
          </a:p>
        </p:txBody>
      </p:sp>
      <p:sp>
        <p:nvSpPr>
          <p:cNvPr id="19" name="TextBox 18"/>
          <p:cNvSpPr txBox="1"/>
          <p:nvPr/>
        </p:nvSpPr>
        <p:spPr>
          <a:xfrm>
            <a:off x="3043161" y="4961077"/>
            <a:ext cx="1016000" cy="338554"/>
          </a:xfrm>
          <a:prstGeom prst="rect">
            <a:avLst/>
          </a:prstGeom>
          <a:noFill/>
        </p:spPr>
        <p:txBody>
          <a:bodyPr wrap="square" rtlCol="0">
            <a:spAutoFit/>
          </a:bodyPr>
          <a:lstStyle/>
          <a:p>
            <a:pPr algn="ctr"/>
            <a:r>
              <a:rPr lang="en-US" sz="1600" dirty="0"/>
              <a:t>No</a:t>
            </a:r>
          </a:p>
        </p:txBody>
      </p:sp>
      <p:sp>
        <p:nvSpPr>
          <p:cNvPr id="17" name="TextBox 16"/>
          <p:cNvSpPr txBox="1"/>
          <p:nvPr/>
        </p:nvSpPr>
        <p:spPr>
          <a:xfrm>
            <a:off x="7414381" y="1808202"/>
            <a:ext cx="914400" cy="338554"/>
          </a:xfrm>
          <a:prstGeom prst="rect">
            <a:avLst/>
          </a:prstGeom>
          <a:noFill/>
        </p:spPr>
        <p:txBody>
          <a:bodyPr wrap="square" rtlCol="0">
            <a:spAutoFit/>
          </a:bodyPr>
          <a:lstStyle/>
          <a:p>
            <a:pPr algn="ctr"/>
            <a:r>
              <a:rPr lang="en-US" sz="1600" dirty="0"/>
              <a:t>Yes</a:t>
            </a:r>
          </a:p>
        </p:txBody>
      </p:sp>
      <p:sp>
        <p:nvSpPr>
          <p:cNvPr id="21" name="TextBox 20"/>
          <p:cNvSpPr txBox="1"/>
          <p:nvPr/>
        </p:nvSpPr>
        <p:spPr>
          <a:xfrm>
            <a:off x="7583716" y="2943776"/>
            <a:ext cx="914400" cy="338554"/>
          </a:xfrm>
          <a:prstGeom prst="rect">
            <a:avLst/>
          </a:prstGeom>
          <a:noFill/>
        </p:spPr>
        <p:txBody>
          <a:bodyPr wrap="square" rtlCol="0">
            <a:spAutoFit/>
          </a:bodyPr>
          <a:lstStyle/>
          <a:p>
            <a:pPr algn="ctr"/>
            <a:r>
              <a:rPr lang="en-US" sz="1600" dirty="0"/>
              <a:t>Yes</a:t>
            </a:r>
          </a:p>
        </p:txBody>
      </p:sp>
      <p:sp>
        <p:nvSpPr>
          <p:cNvPr id="22" name="TextBox 21"/>
          <p:cNvSpPr txBox="1"/>
          <p:nvPr/>
        </p:nvSpPr>
        <p:spPr>
          <a:xfrm>
            <a:off x="7903031" y="4215142"/>
            <a:ext cx="914400" cy="338554"/>
          </a:xfrm>
          <a:prstGeom prst="rect">
            <a:avLst/>
          </a:prstGeom>
          <a:noFill/>
        </p:spPr>
        <p:txBody>
          <a:bodyPr wrap="square" rtlCol="0">
            <a:spAutoFit/>
          </a:bodyPr>
          <a:lstStyle/>
          <a:p>
            <a:pPr algn="ctr"/>
            <a:r>
              <a:rPr lang="en-US" sz="1600" dirty="0"/>
              <a:t>Yes</a:t>
            </a:r>
          </a:p>
        </p:txBody>
      </p:sp>
      <p:sp>
        <p:nvSpPr>
          <p:cNvPr id="23" name="TextBox 22"/>
          <p:cNvSpPr txBox="1"/>
          <p:nvPr/>
        </p:nvSpPr>
        <p:spPr>
          <a:xfrm>
            <a:off x="7526868" y="5270603"/>
            <a:ext cx="914400" cy="338554"/>
          </a:xfrm>
          <a:prstGeom prst="rect">
            <a:avLst/>
          </a:prstGeom>
          <a:noFill/>
        </p:spPr>
        <p:txBody>
          <a:bodyPr wrap="square" rtlCol="0">
            <a:spAutoFit/>
          </a:bodyPr>
          <a:lstStyle/>
          <a:p>
            <a:pPr algn="ctr"/>
            <a:r>
              <a:rPr lang="en-US" sz="1600" dirty="0"/>
              <a:t>Yes</a:t>
            </a:r>
          </a:p>
        </p:txBody>
      </p:sp>
      <p:cxnSp>
        <p:nvCxnSpPr>
          <p:cNvPr id="24" name="Straight Arrow Connector 23"/>
          <p:cNvCxnSpPr/>
          <p:nvPr/>
        </p:nvCxnSpPr>
        <p:spPr>
          <a:xfrm>
            <a:off x="4134152" y="2494448"/>
            <a:ext cx="0" cy="3622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4134152" y="3714016"/>
            <a:ext cx="1" cy="3385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flipH="1">
            <a:off x="4134153" y="5009346"/>
            <a:ext cx="1" cy="33855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5" name="Straight Arrow Connector 1024"/>
          <p:cNvCxnSpPr/>
          <p:nvPr/>
        </p:nvCxnSpPr>
        <p:spPr>
          <a:xfrm>
            <a:off x="6807201" y="2175914"/>
            <a:ext cx="204893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28" name="Straight Arrow Connector 1027"/>
          <p:cNvCxnSpPr/>
          <p:nvPr/>
        </p:nvCxnSpPr>
        <p:spPr>
          <a:xfrm>
            <a:off x="7213601" y="3331696"/>
            <a:ext cx="164253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0" name="Straight Arrow Connector 1029"/>
          <p:cNvCxnSpPr/>
          <p:nvPr/>
        </p:nvCxnSpPr>
        <p:spPr>
          <a:xfrm>
            <a:off x="7825621" y="4565632"/>
            <a:ext cx="121678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32" name="Straight Arrow Connector 1031"/>
          <p:cNvCxnSpPr/>
          <p:nvPr/>
        </p:nvCxnSpPr>
        <p:spPr>
          <a:xfrm>
            <a:off x="7010400" y="5642037"/>
            <a:ext cx="20320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1461104" y="6039760"/>
            <a:ext cx="8320849" cy="738664"/>
          </a:xfrm>
          <a:prstGeom prst="rect">
            <a:avLst/>
          </a:prstGeom>
          <a:noFill/>
        </p:spPr>
        <p:txBody>
          <a:bodyPr wrap="square" rtlCol="0">
            <a:spAutoFit/>
          </a:bodyPr>
          <a:lstStyle/>
          <a:p>
            <a:r>
              <a:rPr lang="en-US" sz="1200" dirty="0"/>
              <a:t>Inducible clonus = Involuntary muscular contraction and relaxation in rapid succession with rapid dorsiflexion of the ankle</a:t>
            </a:r>
          </a:p>
          <a:p>
            <a:r>
              <a:rPr lang="en-US" sz="1200" dirty="0"/>
              <a:t>Ocular clonus = Slow continuous lateral eye movements</a:t>
            </a:r>
          </a:p>
          <a:p>
            <a:endParaRPr lang="en-US" dirty="0"/>
          </a:p>
        </p:txBody>
      </p:sp>
    </p:spTree>
    <p:extLst>
      <p:ext uri="{BB962C8B-B14F-4D97-AF65-F5344CB8AC3E}">
        <p14:creationId xmlns:p14="http://schemas.microsoft.com/office/powerpoint/2010/main" val="82700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 Criticisms of Criteria</a:t>
            </a:r>
          </a:p>
        </p:txBody>
      </p:sp>
      <p:sp>
        <p:nvSpPr>
          <p:cNvPr id="3" name="Content Placeholder 2"/>
          <p:cNvSpPr>
            <a:spLocks noGrp="1"/>
          </p:cNvSpPr>
          <p:nvPr>
            <p:ph idx="1"/>
          </p:nvPr>
        </p:nvSpPr>
        <p:spPr/>
        <p:txBody>
          <a:bodyPr/>
          <a:lstStyle/>
          <a:p>
            <a:r>
              <a:rPr lang="en-US" dirty="0"/>
              <a:t>Criticisms of </a:t>
            </a:r>
            <a:r>
              <a:rPr lang="en-US" dirty="0" err="1"/>
              <a:t>Sternbach’s</a:t>
            </a:r>
            <a:r>
              <a:rPr lang="en-US" dirty="0"/>
              <a:t> Criteria</a:t>
            </a:r>
          </a:p>
          <a:p>
            <a:pPr lvl="1"/>
            <a:r>
              <a:rPr lang="en-US" dirty="0"/>
              <a:t>Not specific to serotonin syndrome</a:t>
            </a:r>
          </a:p>
          <a:p>
            <a:pPr lvl="2"/>
            <a:r>
              <a:rPr lang="en-US" sz="2000" dirty="0"/>
              <a:t>5 of 10 symptoms are also included in the diagnostic criteria for SSRI discontinuation syndrome</a:t>
            </a:r>
          </a:p>
          <a:p>
            <a:pPr lvl="2"/>
            <a:r>
              <a:rPr lang="en-US" sz="2000" dirty="0"/>
              <a:t>8 of 10 symptoms can occur with catecholamine excess</a:t>
            </a:r>
          </a:p>
          <a:p>
            <a:pPr lvl="2"/>
            <a:r>
              <a:rPr lang="en-US" sz="2000" dirty="0"/>
              <a:t>High overlap with anticholinergic </a:t>
            </a:r>
            <a:r>
              <a:rPr lang="en-US" sz="2000" dirty="0" err="1"/>
              <a:t>toxodrome</a:t>
            </a:r>
            <a:r>
              <a:rPr lang="en-US" sz="2000" dirty="0"/>
              <a:t> as well as alcohol and substance withdrawal states</a:t>
            </a:r>
          </a:p>
          <a:p>
            <a:r>
              <a:rPr lang="en-US" dirty="0"/>
              <a:t>Criticisms of Hunter’s criteria</a:t>
            </a:r>
          </a:p>
          <a:p>
            <a:pPr lvl="1"/>
            <a:r>
              <a:rPr lang="en-US" dirty="0"/>
              <a:t>Only capture moderate to severe case</a:t>
            </a:r>
          </a:p>
          <a:p>
            <a:pPr lvl="1"/>
            <a:r>
              <a:rPr lang="en-US" dirty="0"/>
              <a:t>Many mild cases of serotonin syndrome would not meet criteria</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42</a:t>
            </a:fld>
            <a:endParaRPr lang="en-US" dirty="0"/>
          </a:p>
        </p:txBody>
      </p:sp>
    </p:spTree>
    <p:extLst>
      <p:ext uri="{BB962C8B-B14F-4D97-AF65-F5344CB8AC3E}">
        <p14:creationId xmlns:p14="http://schemas.microsoft.com/office/powerpoint/2010/main" val="3633275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a:t>
            </a:r>
            <a:r>
              <a:rPr lang="mr-IN" sz="4000" b="1" dirty="0"/>
              <a:t>–</a:t>
            </a:r>
            <a:r>
              <a:rPr lang="en-US" sz="4000" b="1" dirty="0"/>
              <a:t> Risk Factors</a:t>
            </a:r>
          </a:p>
        </p:txBody>
      </p:sp>
      <p:sp>
        <p:nvSpPr>
          <p:cNvPr id="3" name="Content Placeholder 2"/>
          <p:cNvSpPr>
            <a:spLocks noGrp="1"/>
          </p:cNvSpPr>
          <p:nvPr>
            <p:ph idx="1"/>
          </p:nvPr>
        </p:nvSpPr>
        <p:spPr/>
        <p:txBody>
          <a:bodyPr/>
          <a:lstStyle/>
          <a:p>
            <a:r>
              <a:rPr lang="en-US" sz="2400" dirty="0"/>
              <a:t>Risk factors</a:t>
            </a:r>
          </a:p>
          <a:p>
            <a:pPr lvl="1"/>
            <a:r>
              <a:rPr lang="en-US" sz="2000" dirty="0"/>
              <a:t>Administration of 2 or more serotonergic medications</a:t>
            </a:r>
          </a:p>
          <a:p>
            <a:pPr lvl="1"/>
            <a:r>
              <a:rPr lang="en-US" dirty="0"/>
              <a:t>Overdose</a:t>
            </a:r>
          </a:p>
          <a:p>
            <a:pPr lvl="1"/>
            <a:r>
              <a:rPr lang="en-US" sz="2000" dirty="0"/>
              <a:t>Use of lithium?</a:t>
            </a:r>
          </a:p>
          <a:p>
            <a:pPr lvl="1"/>
            <a:r>
              <a:rPr lang="en-US" sz="2000" dirty="0"/>
              <a:t>Rarely with monotherapy</a:t>
            </a:r>
          </a:p>
          <a:p>
            <a:pPr lvl="1"/>
            <a:r>
              <a:rPr lang="en-US" sz="2000" dirty="0" err="1"/>
              <a:t>Pharmacodynamic</a:t>
            </a:r>
            <a:r>
              <a:rPr lang="en-US" sz="2000" dirty="0"/>
              <a:t> interactions</a:t>
            </a:r>
          </a:p>
          <a:p>
            <a:pPr lvl="1"/>
            <a:r>
              <a:rPr lang="en-US" sz="2000" dirty="0"/>
              <a:t>Pharmacokinetic interactions</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extLst>
      <p:ext uri="{BB962C8B-B14F-4D97-AF65-F5344CB8AC3E}">
        <p14:creationId xmlns:p14="http://schemas.microsoft.com/office/powerpoint/2010/main" val="2171977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sz="4000" b="1" dirty="0"/>
              <a:t>SS </a:t>
            </a:r>
            <a:r>
              <a:rPr lang="mr-IN" sz="4000" b="1" dirty="0"/>
              <a:t>–</a:t>
            </a:r>
            <a:r>
              <a:rPr lang="en-US" sz="4000" b="1" dirty="0"/>
              <a:t> Risk Factors</a:t>
            </a:r>
          </a:p>
        </p:txBody>
      </p:sp>
      <p:sp>
        <p:nvSpPr>
          <p:cNvPr id="6" name="Content Placeholder 5"/>
          <p:cNvSpPr>
            <a:spLocks noGrp="1"/>
          </p:cNvSpPr>
          <p:nvPr>
            <p:ph idx="1"/>
          </p:nvPr>
        </p:nvSpPr>
        <p:spPr/>
        <p:txBody>
          <a:bodyPr/>
          <a:lstStyle/>
          <a:p>
            <a:r>
              <a:rPr lang="en-US" sz="2400" dirty="0"/>
              <a:t>Mechanisms that lead to overstimulation of serotonin</a:t>
            </a:r>
          </a:p>
          <a:p>
            <a:pPr lvl="1"/>
            <a:r>
              <a:rPr lang="en-US" dirty="0"/>
              <a:t>Increased precursors of serotonin or its agonists</a:t>
            </a:r>
          </a:p>
          <a:p>
            <a:pPr lvl="2"/>
            <a:r>
              <a:rPr lang="en-US" sz="2000" dirty="0"/>
              <a:t>Buspirone, L-dopa, lithium, LSD, L-tryptophan, trazodone</a:t>
            </a:r>
          </a:p>
          <a:p>
            <a:pPr lvl="1"/>
            <a:r>
              <a:rPr lang="en-US" dirty="0"/>
              <a:t>Decreased serotonin metabolism</a:t>
            </a:r>
          </a:p>
          <a:p>
            <a:pPr lvl="2"/>
            <a:r>
              <a:rPr lang="en-US" sz="2000" dirty="0"/>
              <a:t>MAOI – irreversible (phenelzine, tranylcypromine, selegiline)</a:t>
            </a:r>
          </a:p>
          <a:p>
            <a:pPr lvl="2"/>
            <a:r>
              <a:rPr lang="en-US" sz="2000" dirty="0"/>
              <a:t>MAOI – reversible (linezolid)</a:t>
            </a:r>
          </a:p>
          <a:p>
            <a:pPr lvl="1"/>
            <a:r>
              <a:rPr lang="en-US" dirty="0"/>
              <a:t>Increased serotonin release</a:t>
            </a:r>
          </a:p>
          <a:p>
            <a:pPr lvl="2"/>
            <a:r>
              <a:rPr lang="en-US" sz="2000" dirty="0"/>
              <a:t>Amphetamines, cocaine, MDMA (“ecstasy”), fenfluramine, reserpine</a:t>
            </a:r>
          </a:p>
          <a:p>
            <a:pPr lvl="1"/>
            <a:r>
              <a:rPr lang="en-US" dirty="0"/>
              <a:t>Inhibit serotonin reuptake</a:t>
            </a:r>
          </a:p>
          <a:p>
            <a:pPr lvl="2"/>
            <a:r>
              <a:rPr lang="en-US" sz="2000" dirty="0"/>
              <a:t>SSRI, SNRIs, TCAs, meperidine, tramadol</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44</a:t>
            </a:fld>
            <a:endParaRPr lang="en-US" dirty="0"/>
          </a:p>
        </p:txBody>
      </p:sp>
    </p:spTree>
    <p:extLst>
      <p:ext uri="{BB962C8B-B14F-4D97-AF65-F5344CB8AC3E}">
        <p14:creationId xmlns:p14="http://schemas.microsoft.com/office/powerpoint/2010/main" val="27171669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a:t>
            </a:r>
            <a:r>
              <a:rPr lang="mr-IN" sz="4000" b="1" dirty="0"/>
              <a:t>–</a:t>
            </a:r>
            <a:r>
              <a:rPr lang="en-US" sz="4000" b="1" dirty="0"/>
              <a:t> Risk Factors</a:t>
            </a:r>
            <a:endParaRPr lang="en-US" sz="4000" dirty="0"/>
          </a:p>
        </p:txBody>
      </p:sp>
      <p:sp>
        <p:nvSpPr>
          <p:cNvPr id="3" name="Content Placeholder 2"/>
          <p:cNvSpPr>
            <a:spLocks noGrp="1"/>
          </p:cNvSpPr>
          <p:nvPr>
            <p:ph idx="1"/>
          </p:nvPr>
        </p:nvSpPr>
        <p:spPr/>
        <p:txBody>
          <a:bodyPr/>
          <a:lstStyle/>
          <a:p>
            <a:r>
              <a:rPr lang="en-US" dirty="0"/>
              <a:t>The most common drug combinations causing the serotonin syndrome</a:t>
            </a:r>
          </a:p>
          <a:p>
            <a:pPr lvl="1"/>
            <a:r>
              <a:rPr lang="en-US" dirty="0"/>
              <a:t>Classically MAOI and SSRI or other serotonergic agent</a:t>
            </a:r>
          </a:p>
          <a:p>
            <a:pPr lvl="1"/>
            <a:r>
              <a:rPr lang="en-US" dirty="0"/>
              <a:t>Now much more commonly 3-6 serotonergic agents</a:t>
            </a:r>
          </a:p>
          <a:p>
            <a:pPr lvl="2"/>
            <a:r>
              <a:rPr lang="en-US" sz="2000" dirty="0"/>
              <a:t>E.g. SSRI + trazodone + tramadol + </a:t>
            </a:r>
            <a:r>
              <a:rPr lang="en-US" sz="2000" dirty="0" err="1"/>
              <a:t>buspar</a:t>
            </a:r>
            <a:r>
              <a:rPr lang="en-US" sz="2000" dirty="0"/>
              <a:t> </a:t>
            </a:r>
          </a:p>
          <a:p>
            <a:pPr lvl="1"/>
            <a:r>
              <a:rPr lang="en-US" dirty="0"/>
              <a:t>Overdose on SSRI, SNRI, atypical antipsychotic or combination</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45</a:t>
            </a:fld>
            <a:endParaRPr lang="en-US" dirty="0"/>
          </a:p>
        </p:txBody>
      </p:sp>
    </p:spTree>
    <p:extLst>
      <p:ext uri="{BB962C8B-B14F-4D97-AF65-F5344CB8AC3E}">
        <p14:creationId xmlns:p14="http://schemas.microsoft.com/office/powerpoint/2010/main" val="23587831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a:t>
            </a:r>
            <a:r>
              <a:rPr lang="mr-IN" sz="4000" b="1" dirty="0"/>
              <a:t>–</a:t>
            </a:r>
            <a:r>
              <a:rPr lang="en-US" sz="4000" b="1" dirty="0"/>
              <a:t> Differential Diagnosis</a:t>
            </a:r>
          </a:p>
        </p:txBody>
      </p:sp>
      <p:sp>
        <p:nvSpPr>
          <p:cNvPr id="3" name="Content Placeholder 2"/>
          <p:cNvSpPr>
            <a:spLocks noGrp="1"/>
          </p:cNvSpPr>
          <p:nvPr>
            <p:ph idx="1"/>
          </p:nvPr>
        </p:nvSpPr>
        <p:spPr/>
        <p:txBody>
          <a:bodyPr/>
          <a:lstStyle/>
          <a:p>
            <a:r>
              <a:rPr lang="en-US" dirty="0"/>
              <a:t>Most common disorders mistaken for Serotonin Syndrome</a:t>
            </a:r>
          </a:p>
          <a:p>
            <a:pPr lvl="1"/>
            <a:r>
              <a:rPr lang="en-US" sz="1800" dirty="0"/>
              <a:t>SSRI discontinuation syndrome</a:t>
            </a:r>
          </a:p>
          <a:p>
            <a:pPr lvl="1"/>
            <a:r>
              <a:rPr lang="en-US" sz="1800" dirty="0"/>
              <a:t>Catecholamine excess</a:t>
            </a:r>
          </a:p>
          <a:p>
            <a:pPr lvl="1"/>
            <a:r>
              <a:rPr lang="en-US" sz="1800" dirty="0"/>
              <a:t>Anticholinergic </a:t>
            </a:r>
            <a:r>
              <a:rPr lang="en-US" sz="1800" dirty="0" err="1"/>
              <a:t>toxodrome</a:t>
            </a:r>
            <a:r>
              <a:rPr lang="en-US" sz="1800" dirty="0"/>
              <a:t> </a:t>
            </a:r>
          </a:p>
          <a:p>
            <a:pPr lvl="1"/>
            <a:r>
              <a:rPr lang="en-US" sz="1800" dirty="0"/>
              <a:t>Alcohol and substance withdrawal states</a:t>
            </a:r>
          </a:p>
          <a:p>
            <a:pPr lvl="1"/>
            <a:r>
              <a:rPr lang="en-US" sz="1800" dirty="0"/>
              <a:t>Infections</a:t>
            </a:r>
          </a:p>
          <a:p>
            <a:pPr lvl="1"/>
            <a:r>
              <a:rPr lang="en-US" sz="1800" dirty="0"/>
              <a:t>Toxic-metabolic delirium</a:t>
            </a:r>
          </a:p>
          <a:p>
            <a:pPr lvl="1"/>
            <a:r>
              <a:rPr lang="en-US" sz="1800" dirty="0"/>
              <a:t>Extrapyramidal side-effects</a:t>
            </a:r>
          </a:p>
          <a:p>
            <a:pPr lvl="1"/>
            <a:r>
              <a:rPr lang="en-US" sz="1800" dirty="0"/>
              <a:t>NMS</a:t>
            </a:r>
          </a:p>
          <a:p>
            <a:pPr lvl="1"/>
            <a:r>
              <a:rPr lang="en-US" sz="1800" dirty="0" err="1"/>
              <a:t>Pheochromocytoma</a:t>
            </a:r>
            <a:endParaRPr lang="en-US" sz="1800" dirty="0"/>
          </a:p>
          <a:p>
            <a:pPr lvl="1"/>
            <a:r>
              <a:rPr lang="en-US" sz="1800" dirty="0"/>
              <a:t>Carcinoid tumor</a:t>
            </a:r>
          </a:p>
          <a:p>
            <a:pPr lvl="1"/>
            <a:endParaRPr lang="en-US" sz="2200" dirty="0"/>
          </a:p>
          <a:p>
            <a:pPr lvl="1"/>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46</a:t>
            </a:fld>
            <a:endParaRPr lang="en-US" dirty="0"/>
          </a:p>
        </p:txBody>
      </p:sp>
    </p:spTree>
    <p:extLst>
      <p:ext uri="{BB962C8B-B14F-4D97-AF65-F5344CB8AC3E}">
        <p14:creationId xmlns:p14="http://schemas.microsoft.com/office/powerpoint/2010/main" val="3675900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SS </a:t>
            </a:r>
            <a:r>
              <a:rPr lang="mr-IN" sz="4000" b="1" dirty="0"/>
              <a:t>–</a:t>
            </a:r>
            <a:r>
              <a:rPr lang="en-US" sz="4000" b="1" dirty="0"/>
              <a:t> Clinical Course and Outcomes</a:t>
            </a:r>
          </a:p>
        </p:txBody>
      </p:sp>
      <p:sp>
        <p:nvSpPr>
          <p:cNvPr id="3" name="Content Placeholder 2"/>
          <p:cNvSpPr>
            <a:spLocks noGrp="1"/>
          </p:cNvSpPr>
          <p:nvPr>
            <p:ph idx="1"/>
          </p:nvPr>
        </p:nvSpPr>
        <p:spPr/>
        <p:txBody>
          <a:bodyPr/>
          <a:lstStyle/>
          <a:p>
            <a:r>
              <a:rPr lang="en-US" dirty="0"/>
              <a:t>Clinical course and outcome</a:t>
            </a:r>
          </a:p>
          <a:p>
            <a:pPr lvl="1"/>
            <a:r>
              <a:rPr lang="en-US" dirty="0"/>
              <a:t>Rapid onset</a:t>
            </a:r>
          </a:p>
          <a:p>
            <a:pPr lvl="1"/>
            <a:r>
              <a:rPr lang="en-US" dirty="0"/>
              <a:t>Usually self-limited, with an uneventful resolution, once the offending agent has been discontinued</a:t>
            </a:r>
          </a:p>
          <a:p>
            <a:pPr lvl="1"/>
            <a:r>
              <a:rPr lang="en-US" dirty="0"/>
              <a:t>No data for </a:t>
            </a:r>
            <a:r>
              <a:rPr lang="en-US" dirty="0" err="1"/>
              <a:t>rechallenge</a:t>
            </a:r>
            <a:endParaRPr lang="en-US" dirty="0"/>
          </a:p>
          <a:p>
            <a:r>
              <a:rPr lang="en-US" dirty="0"/>
              <a:t>Clues to Serotonin Syndrome</a:t>
            </a:r>
          </a:p>
          <a:p>
            <a:pPr lvl="1"/>
            <a:r>
              <a:rPr lang="en-US" dirty="0"/>
              <a:t>Look for it in every case of overdose</a:t>
            </a:r>
          </a:p>
          <a:p>
            <a:pPr lvl="1"/>
            <a:r>
              <a:rPr lang="en-US" dirty="0"/>
              <a:t>Look for it in any patient on &gt;4 psychiatric medications</a:t>
            </a:r>
          </a:p>
          <a:p>
            <a:pPr lvl="1"/>
            <a:r>
              <a:rPr lang="en-US" dirty="0"/>
              <a:t>Consider it in all catatonic patients</a:t>
            </a:r>
          </a:p>
          <a:p>
            <a:pPr lvl="1"/>
            <a:r>
              <a:rPr lang="en-US" dirty="0"/>
              <a:t>Keep an eye out for the twitchy patient</a:t>
            </a:r>
          </a:p>
          <a:p>
            <a:pPr marL="398463" lvl="1" indent="0">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47</a:t>
            </a:fld>
            <a:endParaRPr lang="en-US" dirty="0"/>
          </a:p>
        </p:txBody>
      </p:sp>
    </p:spTree>
    <p:extLst>
      <p:ext uri="{BB962C8B-B14F-4D97-AF65-F5344CB8AC3E}">
        <p14:creationId xmlns:p14="http://schemas.microsoft.com/office/powerpoint/2010/main" val="4601757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Treatment of SS</a:t>
            </a:r>
          </a:p>
        </p:txBody>
      </p:sp>
      <p:sp>
        <p:nvSpPr>
          <p:cNvPr id="3" name="Content Placeholder 2"/>
          <p:cNvSpPr>
            <a:spLocks noGrp="1"/>
          </p:cNvSpPr>
          <p:nvPr>
            <p:ph idx="1"/>
          </p:nvPr>
        </p:nvSpPr>
        <p:spPr>
          <a:xfrm>
            <a:off x="609600" y="1628274"/>
            <a:ext cx="10972800" cy="4756483"/>
          </a:xfrm>
        </p:spPr>
        <p:txBody>
          <a:bodyPr/>
          <a:lstStyle/>
          <a:p>
            <a:pPr marL="227013" lvl="1" indent="-342900"/>
            <a:r>
              <a:rPr lang="en-US" sz="2400" dirty="0"/>
              <a:t>No standardized treatment of serotonin syndrome exists.</a:t>
            </a:r>
          </a:p>
          <a:p>
            <a:pPr marL="227013" lvl="1" indent="-342900"/>
            <a:r>
              <a:rPr lang="en-US" sz="2400" dirty="0"/>
              <a:t>Management starts with early recognition of the syndrome, and supportive care</a:t>
            </a:r>
          </a:p>
          <a:p>
            <a:pPr marL="227013" lvl="1" indent="-342900"/>
            <a:r>
              <a:rPr lang="en-US" sz="2400" dirty="0"/>
              <a:t>The basic treatment of serotonin syndrome consists of</a:t>
            </a:r>
          </a:p>
          <a:p>
            <a:pPr marL="742950" lvl="2" indent="-342900"/>
            <a:r>
              <a:rPr lang="en-US" sz="2000" dirty="0"/>
              <a:t>Discontinuation of the causative drugs</a:t>
            </a:r>
          </a:p>
          <a:p>
            <a:pPr marL="742950" lvl="2" indent="-342900"/>
            <a:r>
              <a:rPr lang="en-US" sz="2000" dirty="0"/>
              <a:t>Supportive therapy</a:t>
            </a:r>
          </a:p>
          <a:p>
            <a:pPr marL="1200150" lvl="3" indent="-342900"/>
            <a:r>
              <a:rPr lang="en-US" sz="1800" dirty="0"/>
              <a:t>Hydration</a:t>
            </a:r>
          </a:p>
          <a:p>
            <a:pPr marL="1200150" lvl="3" indent="-342900"/>
            <a:r>
              <a:rPr lang="en-US" sz="1800" dirty="0"/>
              <a:t>Cooling</a:t>
            </a:r>
          </a:p>
          <a:p>
            <a:pPr marL="742950" lvl="2" indent="-342900"/>
            <a:r>
              <a:rPr lang="en-US" sz="2000" dirty="0"/>
              <a:t>Medications</a:t>
            </a:r>
          </a:p>
          <a:p>
            <a:pPr lvl="2"/>
            <a:r>
              <a:rPr lang="en-US" dirty="0"/>
              <a:t>Several drugs have been used to treat serotonin syndrome</a:t>
            </a:r>
          </a:p>
          <a:p>
            <a:pPr lvl="2"/>
            <a:r>
              <a:rPr lang="en-US" dirty="0"/>
              <a:t>Benzodiazepines</a:t>
            </a:r>
          </a:p>
          <a:p>
            <a:pPr lvl="2"/>
            <a:r>
              <a:rPr lang="en-US" dirty="0"/>
              <a:t>Cyproheptadine</a:t>
            </a:r>
          </a:p>
          <a:p>
            <a:pPr marL="742950" lvl="2" indent="-342900"/>
            <a:endParaRPr lang="en-US" sz="2000" dirty="0"/>
          </a:p>
          <a:p>
            <a:pPr marL="342900" lvl="1" indent="-342900">
              <a:buFontTx/>
              <a:buChar char="•"/>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48</a:t>
            </a:fld>
            <a:endParaRPr lang="en-US" dirty="0"/>
          </a:p>
        </p:txBody>
      </p:sp>
    </p:spTree>
    <p:extLst>
      <p:ext uri="{BB962C8B-B14F-4D97-AF65-F5344CB8AC3E}">
        <p14:creationId xmlns:p14="http://schemas.microsoft.com/office/powerpoint/2010/main" val="20251527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Treatment of SS</a:t>
            </a:r>
            <a:endParaRPr lang="en-US" sz="4000" dirty="0"/>
          </a:p>
        </p:txBody>
      </p:sp>
      <p:sp>
        <p:nvSpPr>
          <p:cNvPr id="3" name="Content Placeholder 2"/>
          <p:cNvSpPr>
            <a:spLocks noGrp="1"/>
          </p:cNvSpPr>
          <p:nvPr>
            <p:ph idx="1"/>
          </p:nvPr>
        </p:nvSpPr>
        <p:spPr/>
        <p:txBody>
          <a:bodyPr/>
          <a:lstStyle/>
          <a:p>
            <a:r>
              <a:rPr lang="en-US" dirty="0"/>
              <a:t>Benzodiazepines</a:t>
            </a:r>
          </a:p>
          <a:p>
            <a:pPr lvl="1"/>
            <a:r>
              <a:rPr lang="en-US" dirty="0"/>
              <a:t>May blunt the </a:t>
            </a:r>
            <a:r>
              <a:rPr lang="en-US" dirty="0" err="1"/>
              <a:t>hyperadrenergic</a:t>
            </a:r>
            <a:r>
              <a:rPr lang="en-US" dirty="0"/>
              <a:t> component of the syndrome</a:t>
            </a:r>
            <a:endParaRPr lang="en-US" sz="2600" dirty="0"/>
          </a:p>
          <a:p>
            <a:pPr lvl="1"/>
            <a:r>
              <a:rPr lang="en-US" dirty="0"/>
              <a:t>Help with catatonic features</a:t>
            </a:r>
          </a:p>
          <a:p>
            <a:pPr lvl="1"/>
            <a:r>
              <a:rPr lang="en-US" dirty="0"/>
              <a:t>Act as muscle relaxants</a:t>
            </a:r>
          </a:p>
          <a:p>
            <a:pPr lvl="1"/>
            <a:r>
              <a:rPr lang="en-US" dirty="0"/>
              <a:t>Help with agitation</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49</a:t>
            </a:fld>
            <a:endParaRPr lang="en-US" dirty="0"/>
          </a:p>
        </p:txBody>
      </p:sp>
    </p:spTree>
    <p:extLst>
      <p:ext uri="{BB962C8B-B14F-4D97-AF65-F5344CB8AC3E}">
        <p14:creationId xmlns:p14="http://schemas.microsoft.com/office/powerpoint/2010/main" val="295574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en-US" sz="4000" b="1" dirty="0"/>
              <a:t>NMS - Incidence</a:t>
            </a:r>
          </a:p>
        </p:txBody>
      </p:sp>
      <p:sp>
        <p:nvSpPr>
          <p:cNvPr id="6147" name="Rectangle 3"/>
          <p:cNvSpPr>
            <a:spLocks noGrp="1" noChangeArrowheads="1"/>
          </p:cNvSpPr>
          <p:nvPr>
            <p:ph idx="1"/>
          </p:nvPr>
        </p:nvSpPr>
        <p:spPr/>
        <p:txBody>
          <a:bodyPr/>
          <a:lstStyle/>
          <a:p>
            <a:r>
              <a:rPr lang="en-US" sz="2800" dirty="0"/>
              <a:t>Typical antipsychotics</a:t>
            </a:r>
          </a:p>
          <a:p>
            <a:pPr lvl="1"/>
            <a:r>
              <a:rPr lang="en-US" sz="2400" dirty="0"/>
              <a:t>Best estimate 0.02-0.03% </a:t>
            </a:r>
            <a:r>
              <a:rPr lang="en-US" sz="2000" dirty="0"/>
              <a:t>(</a:t>
            </a:r>
            <a:r>
              <a:rPr lang="en-US" sz="2000" dirty="0" err="1"/>
              <a:t>Pileggi</a:t>
            </a:r>
            <a:r>
              <a:rPr lang="en-US" sz="2000" dirty="0"/>
              <a:t> &amp; Cook</a:t>
            </a:r>
            <a:r>
              <a:rPr lang="en-US" dirty="0"/>
              <a:t>, 2016</a:t>
            </a:r>
            <a:r>
              <a:rPr lang="en-US" sz="2000" dirty="0"/>
              <a:t>)</a:t>
            </a:r>
            <a:endParaRPr lang="en-US" sz="2400" dirty="0"/>
          </a:p>
          <a:p>
            <a:pPr lvl="1"/>
            <a:r>
              <a:rPr lang="en-US" sz="2400" dirty="0"/>
              <a:t>Wide variance in estimates 0.01-3.0%</a:t>
            </a:r>
          </a:p>
          <a:p>
            <a:r>
              <a:rPr lang="en-US" sz="2800" dirty="0"/>
              <a:t>Atypical antipsychotics</a:t>
            </a:r>
          </a:p>
          <a:p>
            <a:pPr lvl="1"/>
            <a:r>
              <a:rPr lang="en-US" sz="2400" dirty="0"/>
              <a:t>It remains unclear whether atypical antipsychotics are less likely to cause NMS compared to typical antipsychotics  </a:t>
            </a:r>
            <a:r>
              <a:rPr lang="en-US" dirty="0"/>
              <a:t>(Troller, 2009)</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a:t>
            </a:fld>
            <a:endParaRPr lang="en-US" dirty="0"/>
          </a:p>
        </p:txBody>
      </p:sp>
    </p:spTree>
    <p:extLst>
      <p:ext uri="{BB962C8B-B14F-4D97-AF65-F5344CB8AC3E}">
        <p14:creationId xmlns:p14="http://schemas.microsoft.com/office/powerpoint/2010/main" val="34995855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Treatment of SS</a:t>
            </a:r>
          </a:p>
        </p:txBody>
      </p:sp>
      <p:sp>
        <p:nvSpPr>
          <p:cNvPr id="3" name="Content Placeholder 2"/>
          <p:cNvSpPr>
            <a:spLocks noGrp="1"/>
          </p:cNvSpPr>
          <p:nvPr>
            <p:ph idx="1"/>
          </p:nvPr>
        </p:nvSpPr>
        <p:spPr/>
        <p:txBody>
          <a:bodyPr/>
          <a:lstStyle/>
          <a:p>
            <a:r>
              <a:rPr lang="en-US" dirty="0" err="1"/>
              <a:t>Cyproheptadine</a:t>
            </a:r>
            <a:endParaRPr lang="en-US" dirty="0"/>
          </a:p>
          <a:p>
            <a:pPr lvl="1"/>
            <a:r>
              <a:rPr lang="en-US" dirty="0"/>
              <a:t>First-generation antihistamine with serotonin antagonist properties</a:t>
            </a:r>
          </a:p>
          <a:p>
            <a:pPr lvl="1"/>
            <a:r>
              <a:rPr lang="en-US" dirty="0"/>
              <a:t>Shown in animal studies to prevent the onset of experimentally induced serotonin syndrome</a:t>
            </a:r>
          </a:p>
          <a:p>
            <a:pPr lvl="1"/>
            <a:r>
              <a:rPr lang="en-US" dirty="0"/>
              <a:t>No randomized control trials; use documented in case reports and series</a:t>
            </a:r>
          </a:p>
          <a:p>
            <a:pPr lvl="1"/>
            <a:r>
              <a:rPr lang="en-US" dirty="0"/>
              <a:t>Often not necessary</a:t>
            </a:r>
          </a:p>
          <a:p>
            <a:pPr lvl="1"/>
            <a:r>
              <a:rPr lang="en-US" dirty="0"/>
              <a:t>Mechanism</a:t>
            </a:r>
          </a:p>
          <a:p>
            <a:pPr lvl="2"/>
            <a:r>
              <a:rPr lang="en-US" sz="2000" dirty="0"/>
              <a:t>5-HT1A and 5-HT2 receptor antagonists  </a:t>
            </a:r>
            <a:r>
              <a:rPr lang="en-US" dirty="0"/>
              <a:t>(McDaniel, 2001)</a:t>
            </a:r>
          </a:p>
          <a:p>
            <a:pPr lvl="1"/>
            <a:r>
              <a:rPr lang="en-US" dirty="0"/>
              <a:t>Dose  </a:t>
            </a:r>
            <a:r>
              <a:rPr lang="en-US" sz="1600" dirty="0"/>
              <a:t>(Boyer and Shannon, 2005)</a:t>
            </a:r>
            <a:endParaRPr lang="en-US" dirty="0"/>
          </a:p>
          <a:p>
            <a:pPr lvl="2"/>
            <a:r>
              <a:rPr lang="en-US" sz="2000" dirty="0"/>
              <a:t>May consider an initial dose of 12mg followed by 2mg every 2 hours  if symptoms continue</a:t>
            </a:r>
          </a:p>
          <a:p>
            <a:pPr lvl="2"/>
            <a:r>
              <a:rPr lang="en-US" sz="2000" dirty="0"/>
              <a:t>Maintenance dosage is 8mg every 6 hours</a:t>
            </a:r>
          </a:p>
          <a:p>
            <a:pPr lvl="2">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50</a:t>
            </a:fld>
            <a:endParaRPr lang="en-US" dirty="0"/>
          </a:p>
        </p:txBody>
      </p:sp>
    </p:spTree>
    <p:extLst>
      <p:ext uri="{BB962C8B-B14F-4D97-AF65-F5344CB8AC3E}">
        <p14:creationId xmlns:p14="http://schemas.microsoft.com/office/powerpoint/2010/main" val="13136743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Treatment of SS</a:t>
            </a:r>
          </a:p>
        </p:txBody>
      </p:sp>
      <p:sp>
        <p:nvSpPr>
          <p:cNvPr id="3" name="Content Placeholder 2"/>
          <p:cNvSpPr>
            <a:spLocks noGrp="1"/>
          </p:cNvSpPr>
          <p:nvPr>
            <p:ph idx="1"/>
          </p:nvPr>
        </p:nvSpPr>
        <p:spPr/>
        <p:txBody>
          <a:bodyPr/>
          <a:lstStyle/>
          <a:p>
            <a:pPr marL="342900" lvl="2" indent="-342900"/>
            <a:r>
              <a:rPr lang="en-US" sz="2400" dirty="0"/>
              <a:t>Chlorpromazine</a:t>
            </a:r>
          </a:p>
          <a:p>
            <a:pPr marL="800100" lvl="3" indent="-342900">
              <a:buFont typeface="Arial" pitchFamily="34" charset="0"/>
              <a:buChar char="•"/>
            </a:pPr>
            <a:r>
              <a:rPr lang="en-US" sz="2000" dirty="0"/>
              <a:t>Shown to be effective in some cases in the treatment of serotonin syndrome</a:t>
            </a:r>
          </a:p>
          <a:p>
            <a:pPr marL="800100" lvl="3" indent="-342900">
              <a:buFont typeface="Arial" pitchFamily="34" charset="0"/>
              <a:buChar char="•"/>
            </a:pPr>
            <a:r>
              <a:rPr lang="en-US" sz="2000" dirty="0"/>
              <a:t>Mechanism</a:t>
            </a:r>
          </a:p>
          <a:p>
            <a:pPr marL="1257300" lvl="4" indent="-342900">
              <a:buFont typeface="Arial" pitchFamily="34" charset="0"/>
              <a:buChar char="•"/>
            </a:pPr>
            <a:r>
              <a:rPr lang="en-US" sz="2000" dirty="0"/>
              <a:t>Fairly potent 5-HT2 and 5-HT1A receptor antagonist</a:t>
            </a:r>
          </a:p>
          <a:p>
            <a:pPr marL="800100" lvl="3" indent="-342900">
              <a:buFont typeface="Arial" pitchFamily="34" charset="0"/>
              <a:buChar char="•"/>
            </a:pPr>
            <a:r>
              <a:rPr lang="en-US" sz="2000" dirty="0"/>
              <a:t>Advantages</a:t>
            </a:r>
          </a:p>
          <a:p>
            <a:pPr marL="1257300" lvl="4" indent="-342900">
              <a:buFont typeface="Arial" pitchFamily="34" charset="0"/>
              <a:buChar char="•"/>
            </a:pPr>
            <a:r>
              <a:rPr lang="en-US" sz="2000" dirty="0"/>
              <a:t>It can be administered via an intramuscular injection</a:t>
            </a:r>
          </a:p>
          <a:p>
            <a:pPr marL="800100" lvl="3" indent="-342900">
              <a:buFont typeface="Arial" pitchFamily="34" charset="0"/>
              <a:buChar char="•"/>
            </a:pPr>
            <a:r>
              <a:rPr lang="en-US" sz="2000" dirty="0"/>
              <a:t>Disadvantages</a:t>
            </a:r>
          </a:p>
          <a:p>
            <a:pPr marL="1257300" lvl="4" indent="-342900">
              <a:buFont typeface="Arial" pitchFamily="34" charset="0"/>
              <a:buChar char="•"/>
            </a:pPr>
            <a:r>
              <a:rPr lang="en-US" sz="2000" dirty="0"/>
              <a:t>It can cause hypotension, dystonic reactions, and increase risk for NMS </a:t>
            </a:r>
          </a:p>
          <a:p>
            <a:endParaRPr lang="en-US" sz="2000" dirty="0"/>
          </a:p>
          <a:p>
            <a:endParaRPr lang="en-US" sz="20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51</a:t>
            </a:fld>
            <a:endParaRPr lang="en-US" dirty="0"/>
          </a:p>
        </p:txBody>
      </p:sp>
    </p:spTree>
    <p:extLst>
      <p:ext uri="{BB962C8B-B14F-4D97-AF65-F5344CB8AC3E}">
        <p14:creationId xmlns:p14="http://schemas.microsoft.com/office/powerpoint/2010/main" val="4367290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62"/>
          </a:xfrm>
        </p:spPr>
        <p:txBody>
          <a:bodyPr/>
          <a:lstStyle/>
          <a:p>
            <a:pPr algn="ctr"/>
            <a:r>
              <a:rPr lang="en-US" sz="4000" b="1" dirty="0"/>
              <a:t>NMS vs. SS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227482100"/>
              </p:ext>
            </p:extLst>
          </p:nvPr>
        </p:nvGraphicFramePr>
        <p:xfrm>
          <a:off x="609600" y="1219200"/>
          <a:ext cx="10972800" cy="4770120"/>
        </p:xfrm>
        <a:graphic>
          <a:graphicData uri="http://schemas.openxmlformats.org/drawingml/2006/table">
            <a:tbl>
              <a:tblPr firstRow="1" bandRow="1">
                <a:tableStyleId>{2A488322-F2BA-4B5B-9748-0D474271808F}</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tblGrid>
              <a:tr h="792480">
                <a:tc>
                  <a:txBody>
                    <a:bodyPr/>
                    <a:lstStyle/>
                    <a:p>
                      <a:pPr algn="ctr"/>
                      <a:endParaRPr lang="en-US" dirty="0"/>
                    </a:p>
                  </a:txBody>
                  <a:tcPr marL="121920" marR="121920" anchor="ctr">
                    <a:solidFill>
                      <a:srgbClr val="006600"/>
                    </a:solidFill>
                  </a:tcPr>
                </a:tc>
                <a:tc>
                  <a:txBody>
                    <a:bodyPr/>
                    <a:lstStyle/>
                    <a:p>
                      <a:pPr algn="ctr"/>
                      <a:r>
                        <a:rPr lang="en-US" dirty="0"/>
                        <a:t>Neuroleptic</a:t>
                      </a:r>
                      <a:r>
                        <a:rPr lang="en-US" baseline="0" dirty="0"/>
                        <a:t> Malignant Syndrome</a:t>
                      </a:r>
                      <a:endParaRPr lang="en-US" dirty="0"/>
                    </a:p>
                  </a:txBody>
                  <a:tcPr marL="121920" marR="121920" anchor="ctr">
                    <a:solidFill>
                      <a:srgbClr val="006600"/>
                    </a:solidFill>
                  </a:tcPr>
                </a:tc>
                <a:tc>
                  <a:txBody>
                    <a:bodyPr/>
                    <a:lstStyle/>
                    <a:p>
                      <a:pPr algn="ctr"/>
                      <a:r>
                        <a:rPr lang="en-US" dirty="0"/>
                        <a:t>Serotonin Syndrome</a:t>
                      </a:r>
                    </a:p>
                  </a:txBody>
                  <a:tcPr marL="121920" marR="121920" anchor="ctr">
                    <a:solidFill>
                      <a:srgbClr val="006600"/>
                    </a:solidFill>
                  </a:tcPr>
                </a:tc>
                <a:extLst>
                  <a:ext uri="{0D108BD9-81ED-4DB2-BD59-A6C34878D82A}">
                    <a16:rowId xmlns:a16="http://schemas.microsoft.com/office/drawing/2014/main" val="10000"/>
                  </a:ext>
                </a:extLst>
              </a:tr>
              <a:tr h="370840">
                <a:tc>
                  <a:txBody>
                    <a:bodyPr/>
                    <a:lstStyle/>
                    <a:p>
                      <a:pPr algn="ctr"/>
                      <a:r>
                        <a:rPr lang="en-US" dirty="0"/>
                        <a:t>Precipitated by</a:t>
                      </a:r>
                    </a:p>
                  </a:txBody>
                  <a:tcPr marL="121920" marR="121920" anchor="ctr"/>
                </a:tc>
                <a:tc>
                  <a:txBody>
                    <a:bodyPr/>
                    <a:lstStyle/>
                    <a:p>
                      <a:pPr algn="ctr"/>
                      <a:r>
                        <a:rPr lang="en-US" dirty="0"/>
                        <a:t>Dopamine antagonists</a:t>
                      </a:r>
                    </a:p>
                  </a:txBody>
                  <a:tcPr marL="121920" marR="121920" anchor="ctr"/>
                </a:tc>
                <a:tc>
                  <a:txBody>
                    <a:bodyPr/>
                    <a:lstStyle/>
                    <a:p>
                      <a:pPr algn="ctr"/>
                      <a:r>
                        <a:rPr lang="en-US" dirty="0"/>
                        <a:t>Serotoninergic agents</a:t>
                      </a:r>
                    </a:p>
                  </a:txBody>
                  <a:tcPr marL="121920" marR="121920" anchor="ctr"/>
                </a:tc>
                <a:extLst>
                  <a:ext uri="{0D108BD9-81ED-4DB2-BD59-A6C34878D82A}">
                    <a16:rowId xmlns:a16="http://schemas.microsoft.com/office/drawing/2014/main" val="10001"/>
                  </a:ext>
                </a:extLst>
              </a:tr>
              <a:tr h="370840">
                <a:tc>
                  <a:txBody>
                    <a:bodyPr/>
                    <a:lstStyle/>
                    <a:p>
                      <a:pPr algn="ctr"/>
                      <a:r>
                        <a:rPr lang="en-US" dirty="0"/>
                        <a:t>Onset</a:t>
                      </a:r>
                    </a:p>
                  </a:txBody>
                  <a:tcPr marL="121920" marR="121920" anchor="ctr"/>
                </a:tc>
                <a:tc>
                  <a:txBody>
                    <a:bodyPr/>
                    <a:lstStyle/>
                    <a:p>
                      <a:pPr algn="ctr"/>
                      <a:r>
                        <a:rPr lang="en-US" dirty="0"/>
                        <a:t>Variable</a:t>
                      </a:r>
                      <a:r>
                        <a:rPr lang="en-US" baseline="0" dirty="0"/>
                        <a:t> (1-3 days)</a:t>
                      </a:r>
                      <a:endParaRPr lang="en-US" dirty="0"/>
                    </a:p>
                  </a:txBody>
                  <a:tcPr marL="121920" marR="121920" anchor="ctr"/>
                </a:tc>
                <a:tc>
                  <a:txBody>
                    <a:bodyPr/>
                    <a:lstStyle/>
                    <a:p>
                      <a:pPr algn="ctr"/>
                      <a:r>
                        <a:rPr lang="en-US" dirty="0"/>
                        <a:t>Variable (&lt;1d)</a:t>
                      </a:r>
                    </a:p>
                  </a:txBody>
                  <a:tcPr marL="121920" marR="121920" anchor="ctr"/>
                </a:tc>
                <a:extLst>
                  <a:ext uri="{0D108BD9-81ED-4DB2-BD59-A6C34878D82A}">
                    <a16:rowId xmlns:a16="http://schemas.microsoft.com/office/drawing/2014/main" val="10002"/>
                  </a:ext>
                </a:extLst>
              </a:tr>
              <a:tr h="370840">
                <a:tc>
                  <a:txBody>
                    <a:bodyPr/>
                    <a:lstStyle/>
                    <a:p>
                      <a:pPr algn="ctr"/>
                      <a:r>
                        <a:rPr lang="en-US" dirty="0"/>
                        <a:t>Vital Signs</a:t>
                      </a:r>
                    </a:p>
                  </a:txBody>
                  <a:tcPr marL="121920" marR="121920" anchor="ctr"/>
                </a:tc>
                <a:tc>
                  <a:txBody>
                    <a:bodyPr/>
                    <a:lstStyle/>
                    <a:p>
                      <a:pPr algn="ctr"/>
                      <a:r>
                        <a:rPr lang="en-US" dirty="0"/>
                        <a:t>Hypertension, tachycardia, tachypnea</a:t>
                      </a:r>
                    </a:p>
                  </a:txBody>
                  <a:tcPr marL="121920" marR="12192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Hypertension, tachycardia, tachypnea</a:t>
                      </a:r>
                    </a:p>
                  </a:txBody>
                  <a:tcPr marL="121920" marR="121920" anchor="ctr"/>
                </a:tc>
                <a:extLst>
                  <a:ext uri="{0D108BD9-81ED-4DB2-BD59-A6C34878D82A}">
                    <a16:rowId xmlns:a16="http://schemas.microsoft.com/office/drawing/2014/main" val="10003"/>
                  </a:ext>
                </a:extLst>
              </a:tr>
              <a:tr h="370840">
                <a:tc>
                  <a:txBody>
                    <a:bodyPr/>
                    <a:lstStyle/>
                    <a:p>
                      <a:pPr algn="ctr"/>
                      <a:r>
                        <a:rPr lang="en-US" dirty="0"/>
                        <a:t>Temperature</a:t>
                      </a:r>
                    </a:p>
                  </a:txBody>
                  <a:tcPr marL="121920" marR="121920" anchor="ctr"/>
                </a:tc>
                <a:tc>
                  <a:txBody>
                    <a:bodyPr/>
                    <a:lstStyle/>
                    <a:p>
                      <a:pPr algn="ctr"/>
                      <a:r>
                        <a:rPr lang="en-US" dirty="0"/>
                        <a:t>Hyperthermia</a:t>
                      </a:r>
                      <a:r>
                        <a:rPr lang="en-US" baseline="0" dirty="0"/>
                        <a:t> </a:t>
                      </a:r>
                      <a:endParaRPr lang="en-US" dirty="0"/>
                    </a:p>
                  </a:txBody>
                  <a:tcPr marL="121920" marR="121920" anchor="ctr"/>
                </a:tc>
                <a:tc>
                  <a:txBody>
                    <a:bodyPr/>
                    <a:lstStyle/>
                    <a:p>
                      <a:pPr algn="ctr"/>
                      <a:r>
                        <a:rPr lang="en-US" dirty="0"/>
                        <a:t>Hyperthermia </a:t>
                      </a:r>
                    </a:p>
                  </a:txBody>
                  <a:tcPr marL="121920" marR="121920" anchor="ctr"/>
                </a:tc>
                <a:extLst>
                  <a:ext uri="{0D108BD9-81ED-4DB2-BD59-A6C34878D82A}">
                    <a16:rowId xmlns:a16="http://schemas.microsoft.com/office/drawing/2014/main" val="10004"/>
                  </a:ext>
                </a:extLst>
              </a:tr>
              <a:tr h="370840">
                <a:tc>
                  <a:txBody>
                    <a:bodyPr/>
                    <a:lstStyle/>
                    <a:p>
                      <a:pPr algn="ctr"/>
                      <a:r>
                        <a:rPr lang="en-US" dirty="0"/>
                        <a:t>Mucosa</a:t>
                      </a:r>
                    </a:p>
                  </a:txBody>
                  <a:tcPr marL="121920" marR="121920" anchor="ctr"/>
                </a:tc>
                <a:tc>
                  <a:txBody>
                    <a:bodyPr/>
                    <a:lstStyle/>
                    <a:p>
                      <a:pPr algn="ctr"/>
                      <a:r>
                        <a:rPr lang="en-US" dirty="0"/>
                        <a:t>Sialorrhea</a:t>
                      </a:r>
                    </a:p>
                  </a:txBody>
                  <a:tcPr marL="121920" marR="121920" anchor="ctr"/>
                </a:tc>
                <a:tc>
                  <a:txBody>
                    <a:bodyPr/>
                    <a:lstStyle/>
                    <a:p>
                      <a:pPr algn="ctr"/>
                      <a:r>
                        <a:rPr lang="en-US" dirty="0"/>
                        <a:t>Sialorrhea</a:t>
                      </a:r>
                    </a:p>
                  </a:txBody>
                  <a:tcPr marL="121920" marR="121920" anchor="ctr"/>
                </a:tc>
                <a:extLst>
                  <a:ext uri="{0D108BD9-81ED-4DB2-BD59-A6C34878D82A}">
                    <a16:rowId xmlns:a16="http://schemas.microsoft.com/office/drawing/2014/main" val="10005"/>
                  </a:ext>
                </a:extLst>
              </a:tr>
              <a:tr h="370840">
                <a:tc>
                  <a:txBody>
                    <a:bodyPr/>
                    <a:lstStyle/>
                    <a:p>
                      <a:pPr algn="ctr"/>
                      <a:r>
                        <a:rPr lang="en-US" dirty="0"/>
                        <a:t>Skin</a:t>
                      </a:r>
                    </a:p>
                  </a:txBody>
                  <a:tcPr marL="121920" marR="121920" anchor="ctr"/>
                </a:tc>
                <a:tc>
                  <a:txBody>
                    <a:bodyPr/>
                    <a:lstStyle/>
                    <a:p>
                      <a:pPr algn="ctr"/>
                      <a:r>
                        <a:rPr lang="en-US" dirty="0"/>
                        <a:t>Diaphoresis</a:t>
                      </a:r>
                    </a:p>
                  </a:txBody>
                  <a:tcPr marL="121920" marR="121920" anchor="ctr"/>
                </a:tc>
                <a:tc>
                  <a:txBody>
                    <a:bodyPr/>
                    <a:lstStyle/>
                    <a:p>
                      <a:pPr algn="ctr"/>
                      <a:r>
                        <a:rPr lang="en-US" dirty="0"/>
                        <a:t>Diaphoresis</a:t>
                      </a:r>
                    </a:p>
                  </a:txBody>
                  <a:tcPr marL="121920" marR="121920" anchor="ctr"/>
                </a:tc>
                <a:extLst>
                  <a:ext uri="{0D108BD9-81ED-4DB2-BD59-A6C34878D82A}">
                    <a16:rowId xmlns:a16="http://schemas.microsoft.com/office/drawing/2014/main" val="10006"/>
                  </a:ext>
                </a:extLst>
              </a:tr>
              <a:tr h="370840">
                <a:tc>
                  <a:txBody>
                    <a:bodyPr/>
                    <a:lstStyle/>
                    <a:p>
                      <a:pPr algn="ctr"/>
                      <a:r>
                        <a:rPr lang="en-US" dirty="0"/>
                        <a:t>Mental</a:t>
                      </a:r>
                      <a:r>
                        <a:rPr lang="en-US" baseline="0" dirty="0"/>
                        <a:t> Status</a:t>
                      </a:r>
                      <a:endParaRPr lang="en-US" dirty="0"/>
                    </a:p>
                  </a:txBody>
                  <a:tcPr marL="121920" marR="121920" anchor="ctr"/>
                </a:tc>
                <a:tc>
                  <a:txBody>
                    <a:bodyPr/>
                    <a:lstStyle/>
                    <a:p>
                      <a:pPr algn="ctr"/>
                      <a:r>
                        <a:rPr lang="en-US" dirty="0"/>
                        <a:t>Delirium</a:t>
                      </a:r>
                    </a:p>
                  </a:txBody>
                  <a:tcPr marL="121920" marR="121920" anchor="ctr"/>
                </a:tc>
                <a:tc>
                  <a:txBody>
                    <a:bodyPr/>
                    <a:lstStyle/>
                    <a:p>
                      <a:pPr algn="ctr"/>
                      <a:r>
                        <a:rPr lang="en-US" dirty="0"/>
                        <a:t>Delirium</a:t>
                      </a:r>
                    </a:p>
                  </a:txBody>
                  <a:tcPr marL="121920" marR="121920" anchor="ctr"/>
                </a:tc>
                <a:extLst>
                  <a:ext uri="{0D108BD9-81ED-4DB2-BD59-A6C34878D82A}">
                    <a16:rowId xmlns:a16="http://schemas.microsoft.com/office/drawing/2014/main" val="10007"/>
                  </a:ext>
                </a:extLst>
              </a:tr>
              <a:tr h="370840">
                <a:tc>
                  <a:txBody>
                    <a:bodyPr/>
                    <a:lstStyle/>
                    <a:p>
                      <a:pPr algn="ctr"/>
                      <a:r>
                        <a:rPr lang="en-US" dirty="0"/>
                        <a:t>Muscles</a:t>
                      </a:r>
                    </a:p>
                  </a:txBody>
                  <a:tcPr marL="121920" marR="121920" anchor="ctr"/>
                </a:tc>
                <a:tc>
                  <a:txBody>
                    <a:bodyPr/>
                    <a:lstStyle/>
                    <a:p>
                      <a:pPr algn="ctr"/>
                      <a:r>
                        <a:rPr lang="en-US" dirty="0"/>
                        <a:t>“Lead</a:t>
                      </a:r>
                      <a:r>
                        <a:rPr lang="en-US" baseline="0" dirty="0"/>
                        <a:t> pipe” rigidity</a:t>
                      </a:r>
                      <a:endParaRPr lang="en-US" dirty="0"/>
                    </a:p>
                  </a:txBody>
                  <a:tcPr marL="121920" marR="121920" anchor="ctr"/>
                </a:tc>
                <a:tc>
                  <a:txBody>
                    <a:bodyPr/>
                    <a:lstStyle/>
                    <a:p>
                      <a:pPr algn="ctr"/>
                      <a:r>
                        <a:rPr lang="en-US" dirty="0"/>
                        <a:t>Increased tone</a:t>
                      </a:r>
                    </a:p>
                  </a:txBody>
                  <a:tcPr marL="121920" marR="121920" anchor="ctr"/>
                </a:tc>
                <a:extLst>
                  <a:ext uri="{0D108BD9-81ED-4DB2-BD59-A6C34878D82A}">
                    <a16:rowId xmlns:a16="http://schemas.microsoft.com/office/drawing/2014/main" val="10008"/>
                  </a:ext>
                </a:extLst>
              </a:tr>
              <a:tr h="370840">
                <a:tc>
                  <a:txBody>
                    <a:bodyPr/>
                    <a:lstStyle/>
                    <a:p>
                      <a:pPr algn="ctr"/>
                      <a:r>
                        <a:rPr lang="en-US" dirty="0"/>
                        <a:t>Reflexes</a:t>
                      </a:r>
                    </a:p>
                  </a:txBody>
                  <a:tcPr marL="121920" marR="121920" anchor="ctr"/>
                </a:tc>
                <a:tc>
                  <a:txBody>
                    <a:bodyPr/>
                    <a:lstStyle/>
                    <a:p>
                      <a:pPr algn="ctr"/>
                      <a:r>
                        <a:rPr lang="en-US" dirty="0"/>
                        <a:t>Hyporeflexia</a:t>
                      </a:r>
                    </a:p>
                  </a:txBody>
                  <a:tcPr marL="121920" marR="121920" anchor="ctr"/>
                </a:tc>
                <a:tc>
                  <a:txBody>
                    <a:bodyPr/>
                    <a:lstStyle/>
                    <a:p>
                      <a:pPr algn="ctr"/>
                      <a:r>
                        <a:rPr lang="en-US" dirty="0"/>
                        <a:t>Hyperreflexia, clonus</a:t>
                      </a:r>
                    </a:p>
                  </a:txBody>
                  <a:tcPr marL="121920" marR="121920" anchor="ctr"/>
                </a:tc>
                <a:extLst>
                  <a:ext uri="{0D108BD9-81ED-4DB2-BD59-A6C34878D82A}">
                    <a16:rowId xmlns:a16="http://schemas.microsoft.com/office/drawing/2014/main" val="10009"/>
                  </a:ext>
                </a:extLst>
              </a:tr>
              <a:tr h="370840">
                <a:tc>
                  <a:txBody>
                    <a:bodyPr/>
                    <a:lstStyle/>
                    <a:p>
                      <a:pPr algn="ctr"/>
                      <a:r>
                        <a:rPr lang="en-US" dirty="0"/>
                        <a:t>Pupils</a:t>
                      </a:r>
                    </a:p>
                  </a:txBody>
                  <a:tcPr marL="121920" marR="121920" anchor="ctr"/>
                </a:tc>
                <a:tc>
                  <a:txBody>
                    <a:bodyPr/>
                    <a:lstStyle/>
                    <a:p>
                      <a:pPr algn="ctr"/>
                      <a:r>
                        <a:rPr lang="en-US" dirty="0"/>
                        <a:t>Normal</a:t>
                      </a:r>
                    </a:p>
                  </a:txBody>
                  <a:tcPr marL="121920" marR="121920" anchor="ctr"/>
                </a:tc>
                <a:tc>
                  <a:txBody>
                    <a:bodyPr/>
                    <a:lstStyle/>
                    <a:p>
                      <a:pPr algn="ctr"/>
                      <a:r>
                        <a:rPr lang="en-US" dirty="0"/>
                        <a:t>Dilated</a:t>
                      </a:r>
                    </a:p>
                  </a:txBody>
                  <a:tcPr marL="121920" marR="121920" anchor="ctr"/>
                </a:tc>
                <a:extLst>
                  <a:ext uri="{0D108BD9-81ED-4DB2-BD59-A6C34878D82A}">
                    <a16:rowId xmlns:a16="http://schemas.microsoft.com/office/drawing/2014/main" val="10010"/>
                  </a:ext>
                </a:extLst>
              </a:tr>
            </a:tbl>
          </a:graphicData>
        </a:graphic>
      </p:graphicFrame>
      <p:sp>
        <p:nvSpPr>
          <p:cNvPr id="8" name="Slide Number Placeholder 7"/>
          <p:cNvSpPr>
            <a:spLocks noGrp="1"/>
          </p:cNvSpPr>
          <p:nvPr>
            <p:ph type="sldNum" sz="quarter" idx="12"/>
          </p:nvPr>
        </p:nvSpPr>
        <p:spPr/>
        <p:txBody>
          <a:bodyPr/>
          <a:lstStyle/>
          <a:p>
            <a:pPr>
              <a:defRPr/>
            </a:pPr>
            <a:fld id="{4252FD48-F3D9-4A06-8437-55D8CBC82CA8}" type="slidenum">
              <a:rPr lang="en-US" smtClean="0"/>
              <a:pPr>
                <a:defRPr/>
              </a:pPr>
              <a:t>52</a:t>
            </a:fld>
            <a:endParaRPr lang="en-US" dirty="0"/>
          </a:p>
        </p:txBody>
      </p:sp>
      <p:sp>
        <p:nvSpPr>
          <p:cNvPr id="11" name="TextBox 10"/>
          <p:cNvSpPr txBox="1"/>
          <p:nvPr/>
        </p:nvSpPr>
        <p:spPr>
          <a:xfrm>
            <a:off x="609600" y="6085505"/>
            <a:ext cx="8026400" cy="369332"/>
          </a:xfrm>
          <a:prstGeom prst="rect">
            <a:avLst/>
          </a:prstGeom>
          <a:noFill/>
        </p:spPr>
        <p:txBody>
          <a:bodyPr wrap="square" rtlCol="0">
            <a:spAutoFit/>
          </a:bodyPr>
          <a:lstStyle/>
          <a:p>
            <a:r>
              <a:rPr lang="en-US" dirty="0"/>
              <a:t>Adapted from </a:t>
            </a:r>
            <a:r>
              <a:rPr lang="en-US" dirty="0" err="1"/>
              <a:t>Birmes</a:t>
            </a:r>
            <a:r>
              <a:rPr lang="en-US" dirty="0"/>
              <a:t> et al, CMAJ 2003</a:t>
            </a:r>
          </a:p>
        </p:txBody>
      </p:sp>
    </p:spTree>
    <p:extLst>
      <p:ext uri="{BB962C8B-B14F-4D97-AF65-F5344CB8AC3E}">
        <p14:creationId xmlns:p14="http://schemas.microsoft.com/office/powerpoint/2010/main" val="19970372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sz="4000" b="1" dirty="0"/>
              <a:t>Selected References</a:t>
            </a:r>
          </a:p>
        </p:txBody>
      </p:sp>
      <p:sp>
        <p:nvSpPr>
          <p:cNvPr id="8" name="Content Placeholder 7"/>
          <p:cNvSpPr>
            <a:spLocks noGrp="1"/>
          </p:cNvSpPr>
          <p:nvPr>
            <p:ph idx="1"/>
          </p:nvPr>
        </p:nvSpPr>
        <p:spPr>
          <a:xfrm>
            <a:off x="609599" y="1600201"/>
            <a:ext cx="11221453" cy="4525963"/>
          </a:xfrm>
        </p:spPr>
        <p:txBody>
          <a:bodyPr/>
          <a:lstStyle/>
          <a:p>
            <a:r>
              <a:rPr lang="en-US" sz="1800" dirty="0" err="1"/>
              <a:t>Ables</a:t>
            </a:r>
            <a:r>
              <a:rPr lang="en-US" sz="1800" dirty="0"/>
              <a:t> AZ, </a:t>
            </a:r>
            <a:r>
              <a:rPr lang="en-US" sz="1800" dirty="0" err="1"/>
              <a:t>Nagubilli</a:t>
            </a:r>
            <a:r>
              <a:rPr lang="en-US" sz="1800" dirty="0"/>
              <a:t> R. Prevention, recognition, and management of serotonin syndrome. Am Fam Physician. 2010;81(9):1139-42</a:t>
            </a:r>
          </a:p>
          <a:p>
            <a:r>
              <a:rPr lang="en-US" sz="1800" dirty="0" err="1"/>
              <a:t>Birmes</a:t>
            </a:r>
            <a:r>
              <a:rPr lang="en-US" sz="1800" dirty="0"/>
              <a:t> P, Coppin D, Schmitt L, </a:t>
            </a:r>
            <a:r>
              <a:rPr lang="en-US" sz="1800" dirty="0" err="1"/>
              <a:t>Lauque</a:t>
            </a:r>
            <a:r>
              <a:rPr lang="en-US" sz="1800" dirty="0"/>
              <a:t> D.  Serotonin syndrome: a brief review. CMAJ. 2003 May 27;168(11):1439-42</a:t>
            </a:r>
          </a:p>
          <a:p>
            <a:r>
              <a:rPr lang="en-US" sz="1800" dirty="0"/>
              <a:t>Boyer EW, Shannon M. The serotonin syndrome. N </a:t>
            </a:r>
            <a:r>
              <a:rPr lang="en-US" sz="1800" dirty="0" err="1"/>
              <a:t>Engl</a:t>
            </a:r>
            <a:r>
              <a:rPr lang="en-US" sz="1800" dirty="0"/>
              <a:t> J Med. 2005 Mar 17;352(11):1112-20.</a:t>
            </a:r>
          </a:p>
          <a:p>
            <a:r>
              <a:rPr lang="en-US" sz="1800" dirty="0" err="1"/>
              <a:t>Gurrera</a:t>
            </a:r>
            <a:r>
              <a:rPr lang="en-US" sz="1800" dirty="0"/>
              <a:t> RJ, et al. An international consensus study of neuroleptic malignant syndrome diagnostic criteria using the Delphi method. </a:t>
            </a:r>
            <a:r>
              <a:rPr lang="en-US" sz="1800" i="1" dirty="0"/>
              <a:t>J </a:t>
            </a:r>
            <a:r>
              <a:rPr lang="en-US" sz="1800" i="1" dirty="0" err="1"/>
              <a:t>Clin</a:t>
            </a:r>
            <a:r>
              <a:rPr lang="en-US" sz="1800" i="1" dirty="0"/>
              <a:t> Psychiatry </a:t>
            </a:r>
            <a:r>
              <a:rPr lang="en-US" sz="1800" dirty="0"/>
              <a:t>2011; 72(9): 1222-8.</a:t>
            </a:r>
          </a:p>
          <a:p>
            <a:r>
              <a:rPr lang="en-US" sz="1800" dirty="0"/>
              <a:t>Modi S, et al. Neuroleptic Malignant Syndrome: Complications, Outcomes, and Mortality. </a:t>
            </a:r>
            <a:r>
              <a:rPr lang="en-US" sz="1800" i="1" dirty="0" err="1"/>
              <a:t>Neurocrit</a:t>
            </a:r>
            <a:r>
              <a:rPr lang="en-US" sz="1800" i="1" dirty="0"/>
              <a:t> Care </a:t>
            </a:r>
            <a:r>
              <a:rPr lang="en-US" sz="1800" dirty="0"/>
              <a:t>2015.</a:t>
            </a:r>
          </a:p>
          <a:p>
            <a:r>
              <a:rPr lang="en-US" sz="1800" dirty="0"/>
              <a:t>Strawn JR, Keck PE Jr, </a:t>
            </a:r>
            <a:r>
              <a:rPr lang="en-US" sz="1800" dirty="0" err="1"/>
              <a:t>Caroff</a:t>
            </a:r>
            <a:r>
              <a:rPr lang="en-US" sz="1800" dirty="0"/>
              <a:t> SN. Neuroleptic malignant syndrome. Am J Psychiatry. 2007 Jun;164(6):870-6. </a:t>
            </a:r>
          </a:p>
          <a:p>
            <a:r>
              <a:rPr lang="en-US" sz="1800" dirty="0" err="1"/>
              <a:t>Trollor</a:t>
            </a:r>
            <a:r>
              <a:rPr lang="en-US" sz="1800" dirty="0"/>
              <a:t> JN, et al. Neuroleptic malignant syndrome associated with atypical antipsychotic drugs. </a:t>
            </a:r>
            <a:r>
              <a:rPr lang="en-US" sz="1800" i="1" dirty="0"/>
              <a:t>CNS Drugs </a:t>
            </a:r>
            <a:r>
              <a:rPr lang="en-US" sz="1800" dirty="0"/>
              <a:t>2009; 23 (6): 477-492.</a:t>
            </a:r>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53</a:t>
            </a:fld>
            <a:endParaRPr lang="en-US" dirty="0"/>
          </a:p>
        </p:txBody>
      </p:sp>
    </p:spTree>
    <p:extLst>
      <p:ext uri="{BB962C8B-B14F-4D97-AF65-F5344CB8AC3E}">
        <p14:creationId xmlns:p14="http://schemas.microsoft.com/office/powerpoint/2010/main" val="3769497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a:r>
              <a:rPr lang="en-US" sz="4000" b="1" dirty="0">
                <a:latin typeface="Arial" charset="0"/>
              </a:rPr>
              <a:t>NMS - Pathophysiology</a:t>
            </a:r>
          </a:p>
        </p:txBody>
      </p:sp>
      <p:sp>
        <p:nvSpPr>
          <p:cNvPr id="29699" name="Rectangle 3"/>
          <p:cNvSpPr>
            <a:spLocks noGrp="1" noChangeArrowheads="1"/>
          </p:cNvSpPr>
          <p:nvPr>
            <p:ph idx="1"/>
          </p:nvPr>
        </p:nvSpPr>
        <p:spPr/>
        <p:txBody>
          <a:bodyPr/>
          <a:lstStyle/>
          <a:p>
            <a:r>
              <a:rPr lang="en-US" sz="2800" dirty="0"/>
              <a:t>Central dopamine hypoactivity</a:t>
            </a:r>
          </a:p>
          <a:p>
            <a:pPr>
              <a:buFont typeface="Monotype Sorts" pitchFamily="2" charset="2"/>
              <a:buNone/>
            </a:pPr>
            <a:r>
              <a:rPr lang="en-US" sz="2800" dirty="0"/>
              <a:t>	</a:t>
            </a:r>
            <a:r>
              <a:rPr lang="en-US" sz="2400" u="sng" dirty="0"/>
              <a:t>Evidence</a:t>
            </a:r>
          </a:p>
          <a:p>
            <a:pPr lvl="1"/>
            <a:r>
              <a:rPr lang="en-US" dirty="0"/>
              <a:t>All antipsychotics implicated share dopamine receptor antagonism</a:t>
            </a:r>
          </a:p>
          <a:p>
            <a:pPr lvl="1"/>
            <a:r>
              <a:rPr lang="en-US" dirty="0"/>
              <a:t>Withdrawal of dopamine agonists or “freezing” episodes in Parkinson’s disease have induced NMS-like states</a:t>
            </a:r>
          </a:p>
          <a:p>
            <a:pPr lvl="1"/>
            <a:r>
              <a:rPr lang="en-US" dirty="0"/>
              <a:t>Dopamine agonists appear beneficial in treatment</a:t>
            </a:r>
          </a:p>
          <a:p>
            <a:pPr lvl="1"/>
            <a:r>
              <a:rPr lang="en-US" dirty="0"/>
              <a:t>Disruption of dopamine tracts produce NMS-like states</a:t>
            </a:r>
          </a:p>
          <a:p>
            <a:pPr lvl="1"/>
            <a:r>
              <a:rPr lang="en-US" dirty="0"/>
              <a:t>A case report utilizing SPECT revealed almost complete D2 receptor blockade in a patient with NMS</a:t>
            </a:r>
          </a:p>
          <a:p>
            <a:pPr lvl="1"/>
            <a:r>
              <a:rPr lang="en-US" dirty="0"/>
              <a:t>Reduction in CSF homovanillic acid (HVA) in NMS</a:t>
            </a:r>
          </a:p>
          <a:p>
            <a:pPr lvl="2"/>
            <a:r>
              <a:rPr lang="en-US" sz="2000" dirty="0"/>
              <a:t>Reduction persisted after recovery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6</a:t>
            </a:fld>
            <a:endParaRPr lang="en-US" dirty="0"/>
          </a:p>
        </p:txBody>
      </p:sp>
    </p:spTree>
    <p:extLst>
      <p:ext uri="{BB962C8B-B14F-4D97-AF65-F5344CB8AC3E}">
        <p14:creationId xmlns:p14="http://schemas.microsoft.com/office/powerpoint/2010/main" val="255142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a:r>
              <a:rPr lang="en-US" sz="4000" b="1" dirty="0">
                <a:latin typeface="Arial" charset="0"/>
              </a:rPr>
              <a:t>NMS - Pathophysiology</a:t>
            </a:r>
          </a:p>
        </p:txBody>
      </p:sp>
      <p:sp>
        <p:nvSpPr>
          <p:cNvPr id="30723" name="Rectangle 3"/>
          <p:cNvSpPr>
            <a:spLocks noGrp="1" noChangeArrowheads="1"/>
          </p:cNvSpPr>
          <p:nvPr>
            <p:ph idx="1"/>
          </p:nvPr>
        </p:nvSpPr>
        <p:spPr>
          <a:xfrm>
            <a:off x="609599" y="1600201"/>
            <a:ext cx="11221453" cy="4525963"/>
          </a:xfrm>
        </p:spPr>
        <p:txBody>
          <a:bodyPr/>
          <a:lstStyle/>
          <a:p>
            <a:r>
              <a:rPr lang="en-US" sz="2800" dirty="0"/>
              <a:t>Central dopamine hypoactivity Theory </a:t>
            </a:r>
            <a:r>
              <a:rPr lang="en-US" sz="2000" dirty="0"/>
              <a:t>(continued) (Strawn et al, 2007, Fricchione 1985)</a:t>
            </a:r>
          </a:p>
          <a:p>
            <a:pPr lvl="1"/>
            <a:r>
              <a:rPr lang="en-US" sz="2400" dirty="0"/>
              <a:t>Patients susceptible to developing NMS may have a baseline central hypodopaminergia</a:t>
            </a:r>
          </a:p>
          <a:p>
            <a:pPr lvl="2"/>
            <a:r>
              <a:rPr lang="en-US" sz="2000" dirty="0"/>
              <a:t>Trait vulnerability</a:t>
            </a:r>
          </a:p>
          <a:p>
            <a:pPr lvl="3"/>
            <a:r>
              <a:rPr lang="en-US" sz="2000" dirty="0"/>
              <a:t>Evidence to support this includes the observation that patients with basal ganglia disorders are at greater risk for NMS</a:t>
            </a:r>
          </a:p>
          <a:p>
            <a:pPr lvl="1"/>
            <a:r>
              <a:rPr lang="en-US" sz="2400" dirty="0"/>
              <a:t>The hypodopaminergic state is further stressed with pharmacologic or stress-induced reductions in dopamine activity</a:t>
            </a:r>
          </a:p>
          <a:p>
            <a:pPr lvl="2"/>
            <a:r>
              <a:rPr lang="en-US" sz="2000" dirty="0"/>
              <a:t>State vulnerability</a:t>
            </a:r>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7</a:t>
            </a:fld>
            <a:endParaRPr lang="en-US" dirty="0"/>
          </a:p>
        </p:txBody>
      </p:sp>
    </p:spTree>
    <p:extLst>
      <p:ext uri="{BB962C8B-B14F-4D97-AF65-F5344CB8AC3E}">
        <p14:creationId xmlns:p14="http://schemas.microsoft.com/office/powerpoint/2010/main" val="932680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en-US" sz="4000" b="1" dirty="0">
                <a:latin typeface="Arial" charset="0"/>
              </a:rPr>
              <a:t>NMS - Clinical Characteristics</a:t>
            </a:r>
            <a:endParaRPr lang="en-US" sz="4000" b="1" dirty="0"/>
          </a:p>
        </p:txBody>
      </p:sp>
      <p:sp>
        <p:nvSpPr>
          <p:cNvPr id="8195" name="Rectangle 3"/>
          <p:cNvSpPr>
            <a:spLocks noGrp="1" noChangeArrowheads="1"/>
          </p:cNvSpPr>
          <p:nvPr>
            <p:ph idx="1"/>
          </p:nvPr>
        </p:nvSpPr>
        <p:spPr/>
        <p:txBody>
          <a:bodyPr/>
          <a:lstStyle/>
          <a:p>
            <a:r>
              <a:rPr lang="en-US" dirty="0"/>
              <a:t>Develops quickly over hours to days</a:t>
            </a:r>
          </a:p>
          <a:p>
            <a:r>
              <a:rPr lang="en-US" dirty="0"/>
              <a:t>Early signs</a:t>
            </a:r>
            <a:endParaRPr lang="en-US" sz="3600" dirty="0"/>
          </a:p>
          <a:p>
            <a:pPr lvl="1"/>
            <a:r>
              <a:rPr lang="en-US" dirty="0"/>
              <a:t>Change in mental status</a:t>
            </a:r>
          </a:p>
          <a:p>
            <a:pPr lvl="1"/>
            <a:r>
              <a:rPr lang="en-US" dirty="0"/>
              <a:t>Catatonia</a:t>
            </a:r>
          </a:p>
          <a:p>
            <a:pPr lvl="1"/>
            <a:r>
              <a:rPr lang="en-US" dirty="0"/>
              <a:t>Extrapyramidal symptoms unresponsive to antiparkinsonian agents</a:t>
            </a:r>
          </a:p>
          <a:p>
            <a:pPr lvl="1"/>
            <a:r>
              <a:rPr lang="en-US" dirty="0"/>
              <a:t>Autonomic dysfunction</a:t>
            </a:r>
            <a:endParaRPr lang="en-US" sz="32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8</a:t>
            </a:fld>
            <a:endParaRPr lang="en-US" dirty="0"/>
          </a:p>
        </p:txBody>
      </p:sp>
    </p:spTree>
    <p:extLst>
      <p:ext uri="{BB962C8B-B14F-4D97-AF65-F5344CB8AC3E}">
        <p14:creationId xmlns:p14="http://schemas.microsoft.com/office/powerpoint/2010/main" val="338746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a:r>
              <a:rPr lang="en-US" sz="4000" b="1" dirty="0">
                <a:latin typeface="Arial" charset="0"/>
              </a:rPr>
              <a:t>NMS - Clinical Characteristics</a:t>
            </a:r>
            <a:endParaRPr lang="en-US" sz="4000" b="1" dirty="0"/>
          </a:p>
        </p:txBody>
      </p:sp>
      <p:sp>
        <p:nvSpPr>
          <p:cNvPr id="8195" name="Rectangle 3"/>
          <p:cNvSpPr>
            <a:spLocks noGrp="1" noChangeArrowheads="1"/>
          </p:cNvSpPr>
          <p:nvPr>
            <p:ph idx="1"/>
          </p:nvPr>
        </p:nvSpPr>
        <p:spPr/>
        <p:txBody>
          <a:bodyPr/>
          <a:lstStyle/>
          <a:p>
            <a:r>
              <a:rPr lang="en-US" sz="2800" dirty="0"/>
              <a:t>Signs and Symptoms</a:t>
            </a:r>
          </a:p>
          <a:p>
            <a:pPr lvl="1"/>
            <a:r>
              <a:rPr lang="en-US" sz="2400" dirty="0"/>
              <a:t>Hyperthermia</a:t>
            </a:r>
          </a:p>
          <a:p>
            <a:pPr lvl="2"/>
            <a:r>
              <a:rPr lang="en-US" sz="1800" dirty="0"/>
              <a:t>98%</a:t>
            </a:r>
            <a:endParaRPr lang="en-US" dirty="0"/>
          </a:p>
          <a:p>
            <a:pPr lvl="1"/>
            <a:r>
              <a:rPr lang="en-US" sz="2400" dirty="0"/>
              <a:t>Muscle rigidity - “lead pipe rigidity”</a:t>
            </a:r>
          </a:p>
          <a:p>
            <a:pPr lvl="2"/>
            <a:r>
              <a:rPr lang="en-US" sz="1800" dirty="0"/>
              <a:t>97%</a:t>
            </a:r>
          </a:p>
          <a:p>
            <a:pPr lvl="1"/>
            <a:r>
              <a:rPr lang="en-US" sz="2400" dirty="0"/>
              <a:t>Delirium and/or catatonia</a:t>
            </a:r>
          </a:p>
          <a:p>
            <a:pPr lvl="2"/>
            <a:r>
              <a:rPr lang="en-US" sz="1800" dirty="0"/>
              <a:t>97%</a:t>
            </a: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9</a:t>
            </a:fld>
            <a:endParaRPr lang="en-US" dirty="0"/>
          </a:p>
        </p:txBody>
      </p:sp>
    </p:spTree>
    <p:extLst>
      <p:ext uri="{BB962C8B-B14F-4D97-AF65-F5344CB8AC3E}">
        <p14:creationId xmlns:p14="http://schemas.microsoft.com/office/powerpoint/2010/main" val="2170729963"/>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F9EE7F-82E1-4A4A-ACA8-B0A781BE4987}">
  <ds:schemaRefs>
    <ds:schemaRef ds:uri="http://schemas.microsoft.com/sharepoint/v3/contenttype/forms"/>
  </ds:schemaRefs>
</ds:datastoreItem>
</file>

<file path=customXml/itemProps3.xml><?xml version="1.0" encoding="utf-8"?>
<ds:datastoreItem xmlns:ds="http://schemas.openxmlformats.org/officeDocument/2006/customXml" ds:itemID="{6360AA4B-0C74-43BA-862E-50B2110804B8}">
  <ds:schemaRefs>
    <ds:schemaRef ds:uri="http://schemas.microsoft.com/office/infopath/2007/PartnerControls"/>
    <ds:schemaRef ds:uri="d5af13c4-72b1-41c9-8507-7e9ed24d93ac"/>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7f3cf475-0395-4332-a22f-87d7b85be7f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ACLP template</Template>
  <TotalTime>165</TotalTime>
  <Words>6700</Words>
  <Application>Microsoft Office PowerPoint</Application>
  <PresentationFormat>Widescreen</PresentationFormat>
  <Paragraphs>1112</Paragraphs>
  <Slides>53</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Lucida Grande</vt:lpstr>
      <vt:lpstr>Mangal</vt:lpstr>
      <vt:lpstr>Monotype Sorts</vt:lpstr>
      <vt:lpstr>Wingdings</vt:lpstr>
      <vt:lpstr>ACLP template</vt:lpstr>
      <vt:lpstr>Neuroleptic Malignant Syndrome and Serotonin Syndrome</vt:lpstr>
      <vt:lpstr>Outline</vt:lpstr>
      <vt:lpstr>Learning Objectives</vt:lpstr>
      <vt:lpstr>NMS - Historical Background</vt:lpstr>
      <vt:lpstr>NMS - Incidence</vt:lpstr>
      <vt:lpstr>NMS - Pathophysiology</vt:lpstr>
      <vt:lpstr>NMS - Pathophysiology</vt:lpstr>
      <vt:lpstr>NMS - Clinical Characteristics</vt:lpstr>
      <vt:lpstr>NMS - Clinical Characteristics</vt:lpstr>
      <vt:lpstr>NMS - Clinical Characteristics</vt:lpstr>
      <vt:lpstr>NMS - Clinical Characteristics</vt:lpstr>
      <vt:lpstr>“Atypical NMS”</vt:lpstr>
      <vt:lpstr>NMS - Past Diagnostic Criteria</vt:lpstr>
      <vt:lpstr>NMS - Past Diagnostic Criteria</vt:lpstr>
      <vt:lpstr>NMS - Past Diagnostic Criteria</vt:lpstr>
      <vt:lpstr>NMS - Debate about Diagnostic Criteria</vt:lpstr>
      <vt:lpstr>NMS - Current Diagnostic Criteria</vt:lpstr>
      <vt:lpstr>NMS - Risk Factors</vt:lpstr>
      <vt:lpstr>NMS - Risk Factors</vt:lpstr>
      <vt:lpstr>NMS - Risk Factors</vt:lpstr>
      <vt:lpstr>NMS - Risk Factors</vt:lpstr>
      <vt:lpstr>Differential Diagnosis of NMS</vt:lpstr>
      <vt:lpstr>NMS vs Catatonia</vt:lpstr>
      <vt:lpstr>NMS - Clinical Course</vt:lpstr>
      <vt:lpstr>NMS - Outcomes</vt:lpstr>
      <vt:lpstr>NMS - Outcomes</vt:lpstr>
      <vt:lpstr>Treatment of NMS</vt:lpstr>
      <vt:lpstr>Treatment of NMS</vt:lpstr>
      <vt:lpstr>Treatment of NMS</vt:lpstr>
      <vt:lpstr>Treatment of NMS</vt:lpstr>
      <vt:lpstr>Treatment of NMS</vt:lpstr>
      <vt:lpstr>Treatment Guidelines for NMS</vt:lpstr>
      <vt:lpstr>Antipsychotic Rechallenge following NMS</vt:lpstr>
      <vt:lpstr>Serotonin Syndrome (SS)</vt:lpstr>
      <vt:lpstr>SS - History</vt:lpstr>
      <vt:lpstr>SS - Pathophysiology</vt:lpstr>
      <vt:lpstr>SS - Clinical Characteristics</vt:lpstr>
      <vt:lpstr>SS - Clinical Characteristics</vt:lpstr>
      <vt:lpstr>SS – Diagnostic Criteria</vt:lpstr>
      <vt:lpstr>SS – Diagnostic Criteria</vt:lpstr>
      <vt:lpstr>SS – Diagnostic Criteria</vt:lpstr>
      <vt:lpstr>SS - Criticisms of Criteria</vt:lpstr>
      <vt:lpstr>SS – Risk Factors</vt:lpstr>
      <vt:lpstr>SS – Risk Factors</vt:lpstr>
      <vt:lpstr>SS – Risk Factors</vt:lpstr>
      <vt:lpstr>SS – Differential Diagnosis</vt:lpstr>
      <vt:lpstr>SS – Clinical Course and Outcomes</vt:lpstr>
      <vt:lpstr>Treatment of SS</vt:lpstr>
      <vt:lpstr>Treatment of SS</vt:lpstr>
      <vt:lpstr>Treatment of SS</vt:lpstr>
      <vt:lpstr>Treatment of SS</vt:lpstr>
      <vt:lpstr>NMS vs. SS</vt:lpstr>
      <vt:lpstr>Selected References</vt:lpstr>
    </vt:vector>
  </TitlesOfParts>
  <Company>Mount Sinai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Ernst, Carrie</dc:creator>
  <cp:lastModifiedBy>Desan, Paul</cp:lastModifiedBy>
  <cp:revision>22</cp:revision>
  <dcterms:created xsi:type="dcterms:W3CDTF">2017-12-19T17:46:22Z</dcterms:created>
  <dcterms:modified xsi:type="dcterms:W3CDTF">2019-03-15T20:52:24Z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