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6.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8.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9.xml" ContentType="application/vnd.openxmlformats-officedocument.presentationml.notesSlide+xml"/>
  <Override PartName="/ppt/theme/themeOverride26.xml" ContentType="application/vnd.openxmlformats-officedocument.themeOverride+xml"/>
  <Override PartName="/ppt/notesSlides/notesSlide10.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notesSlides/notesSlide11.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7" r:id="rId2"/>
    <p:sldId id="466" r:id="rId3"/>
    <p:sldId id="260" r:id="rId4"/>
    <p:sldId id="261" r:id="rId5"/>
    <p:sldId id="263" r:id="rId6"/>
    <p:sldId id="264" r:id="rId7"/>
    <p:sldId id="269" r:id="rId8"/>
    <p:sldId id="265" r:id="rId9"/>
    <p:sldId id="266" r:id="rId10"/>
    <p:sldId id="267" r:id="rId11"/>
    <p:sldId id="268" r:id="rId12"/>
    <p:sldId id="270" r:id="rId13"/>
    <p:sldId id="271" r:id="rId14"/>
    <p:sldId id="272" r:id="rId15"/>
    <p:sldId id="273" r:id="rId16"/>
    <p:sldId id="274" r:id="rId17"/>
    <p:sldId id="278" r:id="rId18"/>
    <p:sldId id="379" r:id="rId19"/>
    <p:sldId id="275" r:id="rId20"/>
    <p:sldId id="280" r:id="rId21"/>
    <p:sldId id="341" r:id="rId22"/>
    <p:sldId id="282" r:id="rId23"/>
    <p:sldId id="283" r:id="rId24"/>
    <p:sldId id="284" r:id="rId25"/>
    <p:sldId id="285" r:id="rId26"/>
    <p:sldId id="290" r:id="rId27"/>
    <p:sldId id="287" r:id="rId28"/>
    <p:sldId id="288" r:id="rId29"/>
    <p:sldId id="289" r:id="rId30"/>
    <p:sldId id="389" r:id="rId31"/>
    <p:sldId id="390" r:id="rId32"/>
    <p:sldId id="391" r:id="rId33"/>
    <p:sldId id="392" r:id="rId34"/>
    <p:sldId id="393" r:id="rId35"/>
    <p:sldId id="394" r:id="rId36"/>
    <p:sldId id="395" r:id="rId37"/>
    <p:sldId id="396" r:id="rId38"/>
    <p:sldId id="4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chman, Christina" initials="W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67377" autoAdjust="0"/>
  </p:normalViewPr>
  <p:slideViewPr>
    <p:cSldViewPr snapToGrid="0">
      <p:cViewPr varScale="1">
        <p:scale>
          <a:sx n="81" d="100"/>
          <a:sy n="81" d="100"/>
        </p:scale>
        <p:origin x="119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82379-8565-4EAA-8F69-697EE4E768B6}" type="datetimeFigureOut">
              <a:rPr lang="en-US" smtClean="0"/>
              <a:t>7/8/19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5FD08-937F-409E-B25C-3FA1A53E18A9}" type="slidenum">
              <a:rPr lang="en-US" smtClean="0"/>
              <a:t>‹#›</a:t>
            </a:fld>
            <a:endParaRPr lang="en-US"/>
          </a:p>
        </p:txBody>
      </p:sp>
    </p:spTree>
    <p:extLst>
      <p:ext uri="{BB962C8B-B14F-4D97-AF65-F5344CB8AC3E}">
        <p14:creationId xmlns:p14="http://schemas.microsoft.com/office/powerpoint/2010/main" val="423356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hp.utah.gov/pregnancy-and-risk-assess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cbi.nlm.nih.gov/pubmed/2632527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ubmed/2632527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3</a:t>
            </a:fld>
            <a:endParaRPr lang="en-US"/>
          </a:p>
        </p:txBody>
      </p:sp>
    </p:spTree>
    <p:extLst>
      <p:ext uri="{BB962C8B-B14F-4D97-AF65-F5344CB8AC3E}">
        <p14:creationId xmlns:p14="http://schemas.microsoft.com/office/powerpoint/2010/main" val="100000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FFA17-C9A7-4A3E-8C25-7B3030110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816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36</a:t>
            </a:fld>
            <a:endParaRPr lang="en-US"/>
          </a:p>
        </p:txBody>
      </p:sp>
    </p:spTree>
    <p:extLst>
      <p:ext uri="{BB962C8B-B14F-4D97-AF65-F5344CB8AC3E}">
        <p14:creationId xmlns:p14="http://schemas.microsoft.com/office/powerpoint/2010/main" val="48364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FFA17-C9A7-4A3E-8C25-7B3030110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20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6</a:t>
            </a:fld>
            <a:endParaRPr lang="en-US"/>
          </a:p>
        </p:txBody>
      </p:sp>
    </p:spTree>
    <p:extLst>
      <p:ext uri="{BB962C8B-B14F-4D97-AF65-F5344CB8AC3E}">
        <p14:creationId xmlns:p14="http://schemas.microsoft.com/office/powerpoint/2010/main" val="200985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8</a:t>
            </a:fld>
            <a:endParaRPr lang="en-US"/>
          </a:p>
        </p:txBody>
      </p:sp>
    </p:spTree>
    <p:extLst>
      <p:ext uri="{BB962C8B-B14F-4D97-AF65-F5344CB8AC3E}">
        <p14:creationId xmlns:p14="http://schemas.microsoft.com/office/powerpoint/2010/main" val="217665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14</a:t>
            </a:fld>
            <a:endParaRPr lang="en-US"/>
          </a:p>
        </p:txBody>
      </p:sp>
    </p:spTree>
    <p:extLst>
      <p:ext uri="{BB962C8B-B14F-4D97-AF65-F5344CB8AC3E}">
        <p14:creationId xmlns:p14="http://schemas.microsoft.com/office/powerpoint/2010/main" val="357833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Utah’s Pregnancy Risk Assessment Monitoring </a:t>
            </a:r>
            <a:r>
              <a:rPr lang="en-US" sz="1200" u="none" strike="noStrike" kern="1200" dirty="0">
                <a:solidFill>
                  <a:schemeClr val="tx1"/>
                </a:solidFill>
                <a:effectLst/>
                <a:latin typeface="+mn-lt"/>
                <a:ea typeface="+mn-ea"/>
                <a:cs typeface="+mn-cs"/>
                <a:hlinkClick r:id="rId3"/>
              </a:rPr>
              <a:t>System</a:t>
            </a:r>
            <a:r>
              <a:rPr lang="en-US" sz="1200" kern="1200" dirty="0">
                <a:solidFill>
                  <a:schemeClr val="tx1"/>
                </a:solidFill>
                <a:effectLst/>
                <a:latin typeface="+mn-lt"/>
                <a:ea typeface="+mn-ea"/>
                <a:cs typeface="+mn-cs"/>
              </a:rPr>
              <a:t> of 4,296 women who gave birth during 2009-2011. Stress, depression, and intimate partner violence, and the duration and severity of each, were determined by questionnaire. Those determinations were compared with the outcomes of gestational age, birth weight, neonatal ICU admission, and the symptoms and diagnosis of postpartum depression.</a:t>
            </a:r>
            <a:r>
              <a:rPr lang="en-US" dirty="0">
                <a:effectLst/>
              </a:rPr>
              <a:t> </a:t>
            </a:r>
          </a:p>
          <a:p>
            <a:r>
              <a:rPr lang="en-US" sz="1200"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hlinkClick r:id="rId4"/>
              </a:rPr>
              <a:t>2015 Sep-Oct;64[5]:331-41</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18</a:t>
            </a:fld>
            <a:endParaRPr lang="en-US"/>
          </a:p>
        </p:txBody>
      </p:sp>
    </p:spTree>
    <p:extLst>
      <p:ext uri="{BB962C8B-B14F-4D97-AF65-F5344CB8AC3E}">
        <p14:creationId xmlns:p14="http://schemas.microsoft.com/office/powerpoint/2010/main" val="93569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pregnancy (</a:t>
            </a:r>
            <a:r>
              <a:rPr lang="en-US" sz="1200" u="none" strike="noStrike" kern="1200" dirty="0">
                <a:solidFill>
                  <a:schemeClr val="tx1"/>
                </a:solidFill>
                <a:effectLst/>
                <a:latin typeface="+mn-lt"/>
                <a:ea typeface="+mn-ea"/>
                <a:cs typeface="+mn-cs"/>
                <a:hlinkClick r:id="rId3"/>
              </a:rPr>
              <a:t>2015 Sep-Oct;64[5]:331-41</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20</a:t>
            </a:fld>
            <a:endParaRPr lang="en-US"/>
          </a:p>
        </p:txBody>
      </p:sp>
    </p:spTree>
    <p:extLst>
      <p:ext uri="{BB962C8B-B14F-4D97-AF65-F5344CB8AC3E}">
        <p14:creationId xmlns:p14="http://schemas.microsoft.com/office/powerpoint/2010/main" val="38026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how many are screening for maternal depression using a validated screening tool</a:t>
            </a:r>
          </a:p>
        </p:txBody>
      </p:sp>
      <p:sp>
        <p:nvSpPr>
          <p:cNvPr id="4" name="Slide Number Placeholder 3"/>
          <p:cNvSpPr>
            <a:spLocks noGrp="1"/>
          </p:cNvSpPr>
          <p:nvPr>
            <p:ph type="sldNum" sz="quarter" idx="10"/>
          </p:nvPr>
        </p:nvSpPr>
        <p:spPr/>
        <p:txBody>
          <a:bodyPr/>
          <a:lstStyle/>
          <a:p>
            <a:fld id="{63B5FD08-937F-409E-B25C-3FA1A53E18A9}" type="slidenum">
              <a:rPr lang="en-US" smtClean="0"/>
              <a:t>22</a:t>
            </a:fld>
            <a:endParaRPr lang="en-US"/>
          </a:p>
        </p:txBody>
      </p:sp>
    </p:spTree>
    <p:extLst>
      <p:ext uri="{BB962C8B-B14F-4D97-AF65-F5344CB8AC3E}">
        <p14:creationId xmlns:p14="http://schemas.microsoft.com/office/powerpoint/2010/main" val="174567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5FD08-937F-409E-B25C-3FA1A53E18A9}" type="slidenum">
              <a:rPr lang="en-US" smtClean="0"/>
              <a:t>25</a:t>
            </a:fld>
            <a:endParaRPr lang="en-US"/>
          </a:p>
        </p:txBody>
      </p:sp>
    </p:spTree>
    <p:extLst>
      <p:ext uri="{BB962C8B-B14F-4D97-AF65-F5344CB8AC3E}">
        <p14:creationId xmlns:p14="http://schemas.microsoft.com/office/powerpoint/2010/main" val="33399778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6723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D57F1E4F-1CFF-5643-939E-217C01CDF565}" type="slidenum">
              <a:rPr lang="en-US" smtClean="0"/>
              <a:pPr/>
              <a:t>‹#›</a:t>
            </a:fld>
            <a:endParaRPr lang="en-US" dirty="0"/>
          </a:p>
        </p:txBody>
      </p:sp>
      <p:grpSp>
        <p:nvGrpSpPr>
          <p:cNvPr id="40" name="Group 39"/>
          <p:cNvGrpSpPr/>
          <p:nvPr/>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670"/>
            <a:ext cx="612455" cy="457869"/>
          </a:xfrm>
          <a:prstGeom prst="rect">
            <a:avLst/>
          </a:prstGeom>
        </p:spPr>
      </p:pic>
      <p:sp>
        <p:nvSpPr>
          <p:cNvPr id="47" name="TextBox 46"/>
          <p:cNvSpPr txBox="1"/>
          <p:nvPr/>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40635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816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dirty="0"/>
          </a:p>
        </p:txBody>
      </p:sp>
      <p:sp>
        <p:nvSpPr>
          <p:cNvPr id="4" name="Date Placeholder 3"/>
          <p:cNvSpPr>
            <a:spLocks noGrp="1"/>
          </p:cNvSpPr>
          <p:nvPr>
            <p:ph type="dt" sz="half" idx="10"/>
          </p:nvPr>
        </p:nvSpPr>
        <p:spPr>
          <a:xfrm>
            <a:off x="609600" y="6251575"/>
            <a:ext cx="2844800" cy="476250"/>
          </a:xfrm>
        </p:spPr>
        <p:txBody>
          <a:bodyPr/>
          <a:lstStyle>
            <a:lvl1pPr>
              <a:defRPr/>
            </a:lvl1pPr>
          </a:lstStyle>
          <a:p>
            <a:fld id="{B61BEF0D-F0BB-DE4B-95CE-6DB70DBA9567}" type="datetimeFigureOut">
              <a:rPr lang="en-US" smtClean="0"/>
              <a:pPr/>
              <a:t>7/8/19</a:t>
            </a:fld>
            <a:endParaRPr lang="en-US" dirty="0"/>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fld id="{D57F1E4F-1CFF-5643-939E-217C01CDF565}" type="slidenum">
              <a:rPr lang="en-US" smtClean="0"/>
              <a:pPr/>
              <a:t>‹#›</a:t>
            </a:fld>
            <a:endParaRPr lang="en-US" dirty="0"/>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13587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466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3790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7/8/19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2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hemeOverride" Target="../theme/themeOverride29.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36.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1BF8809-0DAC-41E5-A212-ACB4A01BE95B}"/>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E9C5090-7D25-41E3-A6D3-CCAEE505E785}"/>
              </a:ext>
            </a:extLst>
          </p:cNvPr>
          <p:cNvSpPr>
            <a:spLocks noGrp="1" noRot="1" noChangeAspect="1" noMove="1" noResize="1" noEditPoints="1" noAdjustHandles="1" noChangeArrowheads="1" noChangeShapeType="1" noTextEdit="1"/>
          </p:cNvSpPr>
          <p:nvPr>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E193F809-7E50-4AAD-8E26-878207931CB5}"/>
              </a:ext>
            </a:extLst>
          </p:cNvPr>
          <p:cNvCxnSpPr>
            <a:cxnSpLocks noGrp="1" noRot="1" noChangeAspect="1" noMove="1" noResize="1" noEditPoints="1" noAdjustHandles="1" noChangeArrowheads="1" noChangeShapeType="1"/>
          </p:cNvCxnSpPr>
          <p:nvPr>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325C20-A564-40D4-90C8-DA2FD3093515}"/>
              </a:ext>
            </a:extLst>
          </p:cNvPr>
          <p:cNvSpPr>
            <a:spLocks noGrp="1"/>
          </p:cNvSpPr>
          <p:nvPr>
            <p:ph type="ctrTitle"/>
          </p:nvPr>
        </p:nvSpPr>
        <p:spPr>
          <a:xfrm>
            <a:off x="422910" y="2553747"/>
            <a:ext cx="11418570" cy="1019176"/>
          </a:xfrm>
        </p:spPr>
        <p:txBody>
          <a:bodyPr>
            <a:noAutofit/>
          </a:bodyPr>
          <a:lstStyle/>
          <a:p>
            <a:r>
              <a:rPr lang="en-US" sz="3200" dirty="0"/>
              <a:t>Overview of Perinatal Psychiatric Disorders </a:t>
            </a:r>
            <a:br>
              <a:rPr lang="en-US" sz="3200" dirty="0"/>
            </a:br>
            <a:r>
              <a:rPr lang="en-US" sz="3200" dirty="0"/>
              <a:t>and Non-Pharmacological Management </a:t>
            </a:r>
            <a:br>
              <a:rPr lang="en-US" sz="3200" dirty="0"/>
            </a:br>
            <a:r>
              <a:rPr lang="en-US" sz="3200" dirty="0">
                <a:solidFill>
                  <a:schemeClr val="bg1">
                    <a:lumMod val="50000"/>
                  </a:schemeClr>
                </a:solidFill>
              </a:rPr>
              <a:t>ACLP Resident Education Curriculum</a:t>
            </a:r>
          </a:p>
        </p:txBody>
      </p:sp>
      <p:sp>
        <p:nvSpPr>
          <p:cNvPr id="3" name="Subtitle 2">
            <a:extLst>
              <a:ext uri="{FF2B5EF4-FFF2-40B4-BE49-F238E27FC236}">
                <a16:creationId xmlns:a16="http://schemas.microsoft.com/office/drawing/2014/main" id="{66A8895A-BA58-44F2-9534-F8A16525F99F}"/>
              </a:ext>
            </a:extLst>
          </p:cNvPr>
          <p:cNvSpPr>
            <a:spLocks noGrp="1"/>
          </p:cNvSpPr>
          <p:nvPr>
            <p:ph type="subTitle" idx="1"/>
          </p:nvPr>
        </p:nvSpPr>
        <p:spPr>
          <a:xfrm>
            <a:off x="2433058" y="3977449"/>
            <a:ext cx="9408422" cy="2069021"/>
          </a:xfrm>
        </p:spPr>
        <p:txBody>
          <a:bodyPr>
            <a:noAutofit/>
          </a:bodyPr>
          <a:lstStyle/>
          <a:p>
            <a:r>
              <a:rPr lang="en-US" sz="2000" dirty="0"/>
              <a:t>Christina L. Wichman, DO, FACLP</a:t>
            </a:r>
          </a:p>
          <a:p>
            <a:r>
              <a:rPr lang="en-US" sz="2000" dirty="0"/>
              <a:t>Medical Director, The Periscope Project</a:t>
            </a:r>
          </a:p>
          <a:p>
            <a:r>
              <a:rPr lang="en-US" sz="2000" dirty="0"/>
              <a:t>Director, Women’s Mental Health</a:t>
            </a:r>
          </a:p>
          <a:p>
            <a:r>
              <a:rPr lang="en-US" sz="2000" dirty="0"/>
              <a:t>Associate professor of Psychiatry &amp; behavioral Medicine and Obstetrics &amp; Gynecology</a:t>
            </a:r>
          </a:p>
          <a:p>
            <a:r>
              <a:rPr lang="en-US" sz="2000" dirty="0"/>
              <a:t>Version March 15, 2019 </a:t>
            </a:r>
          </a:p>
        </p:txBody>
      </p:sp>
    </p:spTree>
    <p:extLst>
      <p:ext uri="{BB962C8B-B14F-4D97-AF65-F5344CB8AC3E}">
        <p14:creationId xmlns:p14="http://schemas.microsoft.com/office/powerpoint/2010/main" val="425027873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27CB-FE98-437F-B9A6-6E2822FA0A69}"/>
              </a:ext>
            </a:extLst>
          </p:cNvPr>
          <p:cNvSpPr>
            <a:spLocks noGrp="1"/>
          </p:cNvSpPr>
          <p:nvPr>
            <p:ph type="title"/>
          </p:nvPr>
        </p:nvSpPr>
        <p:spPr/>
        <p:txBody>
          <a:bodyPr/>
          <a:lstStyle/>
          <a:p>
            <a:r>
              <a:rPr lang="en-US" dirty="0"/>
              <a:t>Bipolar Disorder </a:t>
            </a:r>
          </a:p>
        </p:txBody>
      </p:sp>
      <p:sp>
        <p:nvSpPr>
          <p:cNvPr id="3" name="Content Placeholder 2">
            <a:extLst>
              <a:ext uri="{FF2B5EF4-FFF2-40B4-BE49-F238E27FC236}">
                <a16:creationId xmlns:a16="http://schemas.microsoft.com/office/drawing/2014/main" id="{DC163401-C5CC-47FB-9FD6-799FE9A0BAFC}"/>
              </a:ext>
            </a:extLst>
          </p:cNvPr>
          <p:cNvSpPr>
            <a:spLocks noGrp="1"/>
          </p:cNvSpPr>
          <p:nvPr>
            <p:ph idx="1"/>
          </p:nvPr>
        </p:nvSpPr>
        <p:spPr/>
        <p:txBody>
          <a:bodyPr>
            <a:normAutofit/>
          </a:bodyPr>
          <a:lstStyle/>
          <a:p>
            <a:r>
              <a:rPr lang="en-US" sz="2400" dirty="0"/>
              <a:t>A mood disorder consisting of both depressive symptoms as well as mania (or hypomania) </a:t>
            </a:r>
          </a:p>
          <a:p>
            <a:r>
              <a:rPr lang="en-US" sz="2400" b="1" dirty="0"/>
              <a:t>Onset: </a:t>
            </a:r>
            <a:r>
              <a:rPr lang="en-US" sz="2400" dirty="0"/>
              <a:t>Prior to pregnancy, during pregnancy, or in the postpartum period (often precipitated by disturbed sleep)</a:t>
            </a:r>
          </a:p>
          <a:p>
            <a:r>
              <a:rPr lang="en-US" sz="2400" b="1" dirty="0"/>
              <a:t>Duration: </a:t>
            </a:r>
            <a:r>
              <a:rPr lang="en-US" sz="2400" dirty="0"/>
              <a:t>Persists until treated</a:t>
            </a:r>
          </a:p>
          <a:p>
            <a:r>
              <a:rPr lang="en-US" sz="2400" b="1" dirty="0"/>
              <a:t>Signs/Symptoms: </a:t>
            </a:r>
          </a:p>
          <a:p>
            <a:pPr lvl="1"/>
            <a:r>
              <a:rPr lang="en-US" sz="2000" dirty="0"/>
              <a:t>May present with depressive symptoms, as previously delineated</a:t>
            </a:r>
          </a:p>
          <a:p>
            <a:pPr lvl="1"/>
            <a:r>
              <a:rPr lang="en-US" sz="2000" dirty="0"/>
              <a:t>Mania characterized by a decreased need for sleep, risk-taking behaviors (e.g., gambling, promiscuity), euphoria or irritability, increased goal-directed activity, grandiosity</a:t>
            </a:r>
          </a:p>
        </p:txBody>
      </p:sp>
    </p:spTree>
    <p:extLst>
      <p:ext uri="{BB962C8B-B14F-4D97-AF65-F5344CB8AC3E}">
        <p14:creationId xmlns:p14="http://schemas.microsoft.com/office/powerpoint/2010/main" val="307420180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83D8-B263-42ED-9967-5128717AC043}"/>
              </a:ext>
            </a:extLst>
          </p:cNvPr>
          <p:cNvSpPr>
            <a:spLocks noGrp="1"/>
          </p:cNvSpPr>
          <p:nvPr>
            <p:ph type="title"/>
          </p:nvPr>
        </p:nvSpPr>
        <p:spPr/>
        <p:txBody>
          <a:bodyPr/>
          <a:lstStyle/>
          <a:p>
            <a:r>
              <a:rPr lang="en-US" dirty="0"/>
              <a:t>Postpartum Psychosis</a:t>
            </a:r>
          </a:p>
        </p:txBody>
      </p:sp>
      <p:sp>
        <p:nvSpPr>
          <p:cNvPr id="3" name="Content Placeholder 2">
            <a:extLst>
              <a:ext uri="{FF2B5EF4-FFF2-40B4-BE49-F238E27FC236}">
                <a16:creationId xmlns:a16="http://schemas.microsoft.com/office/drawing/2014/main" id="{40A68C3E-7749-4A50-B66A-CEF63F4EB8E7}"/>
              </a:ext>
            </a:extLst>
          </p:cNvPr>
          <p:cNvSpPr>
            <a:spLocks noGrp="1"/>
          </p:cNvSpPr>
          <p:nvPr>
            <p:ph idx="1"/>
          </p:nvPr>
        </p:nvSpPr>
        <p:spPr>
          <a:xfrm>
            <a:off x="1097280" y="1845733"/>
            <a:ext cx="10058400" cy="4176997"/>
          </a:xfrm>
        </p:spPr>
        <p:txBody>
          <a:bodyPr>
            <a:normAutofit fontScale="92500"/>
          </a:bodyPr>
          <a:lstStyle/>
          <a:p>
            <a:r>
              <a:rPr lang="en-US" sz="2400" b="1" dirty="0"/>
              <a:t>A true psychiatric emergency! Affects 1-2/1000</a:t>
            </a:r>
          </a:p>
          <a:p>
            <a:r>
              <a:rPr lang="en-US" sz="2400" b="1" dirty="0"/>
              <a:t>Onset:</a:t>
            </a:r>
            <a:r>
              <a:rPr lang="en-US" sz="2400" dirty="0"/>
              <a:t> Abrupt within 3-14 days postpartum, prodromal signs in 1st three days PP</a:t>
            </a:r>
          </a:p>
          <a:p>
            <a:r>
              <a:rPr lang="en-US" sz="2400" b="1" dirty="0"/>
              <a:t>Other symptoms</a:t>
            </a:r>
            <a:r>
              <a:rPr lang="en-US" sz="2400" dirty="0"/>
              <a:t>: bizarre disorganized behavior, lack of insight, delusions of persecution that revolve around the infant, self neglect, unusual psychotic symptoms </a:t>
            </a:r>
          </a:p>
          <a:p>
            <a:r>
              <a:rPr lang="en-US" sz="2400" dirty="0"/>
              <a:t>Bi-directional, strong link with bipolar disorder. Meta-analysis review of 37 articles:</a:t>
            </a:r>
          </a:p>
          <a:p>
            <a:pPr lvl="1"/>
            <a:r>
              <a:rPr lang="en-US" sz="2000" dirty="0"/>
              <a:t>If history of bipolar disorder, 37% risk of postpartum relapse</a:t>
            </a:r>
          </a:p>
          <a:p>
            <a:pPr lvl="1"/>
            <a:r>
              <a:rPr lang="en-US" sz="2000" dirty="0"/>
              <a:t>If history of postpartum psychosis, 31% risk of relapse</a:t>
            </a:r>
          </a:p>
          <a:p>
            <a:pPr lvl="1"/>
            <a:r>
              <a:rPr lang="en-US" sz="2000" dirty="0"/>
              <a:t>Much higher rates (66%) if medication-free during pregnancy, as compared to prophylactic treatment (23%) </a:t>
            </a:r>
          </a:p>
          <a:p>
            <a:r>
              <a:rPr lang="en-US" sz="2400" dirty="0"/>
              <a:t>New-onset psychosis work-up needed; 4% may be due to autoimmune encephalitis</a:t>
            </a:r>
          </a:p>
        </p:txBody>
      </p:sp>
      <p:sp>
        <p:nvSpPr>
          <p:cNvPr id="4" name="Footer Placeholder 1">
            <a:extLst>
              <a:ext uri="{FF2B5EF4-FFF2-40B4-BE49-F238E27FC236}">
                <a16:creationId xmlns:a16="http://schemas.microsoft.com/office/drawing/2014/main" id="{A1CCDF62-3075-4D23-B3A0-C5475C7148FD}"/>
              </a:ext>
            </a:extLst>
          </p:cNvPr>
          <p:cNvSpPr>
            <a:spLocks noGrp="1"/>
          </p:cNvSpPr>
          <p:nvPr>
            <p:ph type="ftr" sz="quarter" idx="4294967295"/>
          </p:nvPr>
        </p:nvSpPr>
        <p:spPr>
          <a:xfrm>
            <a:off x="0" y="6356350"/>
            <a:ext cx="106203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chemeClr val="bg1"/>
                </a:solidFill>
                <a:effectLst/>
                <a:uLnTx/>
                <a:uFillTx/>
                <a:latin typeface="Calibri" panose="020F0502020204030204"/>
                <a:ea typeface="+mn-ea"/>
                <a:cs typeface="+mn-cs"/>
              </a:rPr>
              <a:t>Wesseloo</a:t>
            </a:r>
            <a:r>
              <a:rPr kumimoji="0" lang="en-US" sz="900" b="0" i="0" u="none" strike="noStrike" kern="1200" cap="all" spc="0" normalizeH="0" baseline="0" noProof="0" dirty="0">
                <a:ln>
                  <a:noFill/>
                </a:ln>
                <a:solidFill>
                  <a:schemeClr val="bg1"/>
                </a:solidFill>
                <a:effectLst/>
                <a:uLnTx/>
                <a:uFillTx/>
                <a:latin typeface="Calibri" panose="020F0502020204030204"/>
                <a:ea typeface="+mn-ea"/>
                <a:cs typeface="+mn-cs"/>
              </a:rPr>
              <a:t> R et al. AJP. 2016: 173(2): 117-27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chemeClr val="bg1"/>
                </a:solidFill>
                <a:effectLst/>
                <a:uLnTx/>
                <a:uFillTx/>
                <a:latin typeface="Calibri" panose="020F0502020204030204"/>
                <a:ea typeface="+mn-ea"/>
                <a:cs typeface="+mn-cs"/>
              </a:rPr>
              <a:t>Bergink</a:t>
            </a:r>
            <a:r>
              <a:rPr kumimoji="0" lang="en-US" sz="900" b="0" i="0" u="none" strike="noStrike" kern="1200" cap="all" spc="0" normalizeH="0" baseline="0" noProof="0" dirty="0">
                <a:ln>
                  <a:noFill/>
                </a:ln>
                <a:solidFill>
                  <a:schemeClr val="bg1"/>
                </a:solidFill>
                <a:effectLst/>
                <a:uLnTx/>
                <a:uFillTx/>
                <a:latin typeface="Calibri" panose="020F0502020204030204"/>
                <a:ea typeface="+mn-ea"/>
                <a:cs typeface="+mn-cs"/>
              </a:rPr>
              <a:t> V et al. AJP. 2015; 172(9): 901-8. </a:t>
            </a:r>
          </a:p>
        </p:txBody>
      </p:sp>
    </p:spTree>
    <p:extLst>
      <p:ext uri="{BB962C8B-B14F-4D97-AF65-F5344CB8AC3E}">
        <p14:creationId xmlns:p14="http://schemas.microsoft.com/office/powerpoint/2010/main" val="23093496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Lst>
          </p:cNvPr>
          <p:cNvSpPr>
            <a:spLocks noGrp="1" noRot="1" noChangeAspect="1" noMove="1" noResize="1" noEditPoints="1" noAdjustHandles="1" noChangeArrowheads="1" noChangeShapeType="1" noTextEdit="1"/>
          </p:cNvSpPr>
          <p:nvPr>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5250E5-90D0-4E41-B9BD-FF661DE54040}"/>
              </a:ext>
            </a:extLst>
          </p:cNvPr>
          <p:cNvSpPr>
            <a:spLocks noGrp="1" noRot="1" noChangeAspect="1" noMove="1" noResize="1" noEditPoints="1" noAdjustHandles="1" noChangeArrowheads="1" noChangeShapeType="1" noTextEdit="1"/>
          </p:cNvSpPr>
          <p:nvPr>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9525C9A-1972-4836-BA7A-706C946EF4DA}"/>
              </a:ext>
            </a:extLst>
          </p:cNvPr>
          <p:cNvCxnSpPr>
            <a:cxnSpLocks noGrp="1" noRot="1" noChangeAspect="1" noMove="1" noResize="1" noEditPoints="1" noAdjustHandles="1" noChangeArrowheads="1" noChangeShapeType="1"/>
          </p:cNvCxnSpPr>
          <p:nvPr>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C399C2-9DED-4EF7-8880-782EA6C7FD7E}"/>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dirty="0">
                <a:solidFill>
                  <a:schemeClr val="accent4">
                    <a:lumMod val="75000"/>
                  </a:schemeClr>
                </a:solidFill>
              </a:rPr>
              <a:t>Perinatal Anxiety </a:t>
            </a:r>
          </a:p>
        </p:txBody>
      </p:sp>
      <p:sp>
        <p:nvSpPr>
          <p:cNvPr id="3" name="Text Placeholder 2">
            <a:extLst>
              <a:ext uri="{FF2B5EF4-FFF2-40B4-BE49-F238E27FC236}">
                <a16:creationId xmlns:a16="http://schemas.microsoft.com/office/drawing/2014/main" id="{38EA0126-ED1F-4D99-AD0A-C5288A7355AF}"/>
              </a:ext>
            </a:extLst>
          </p:cNvPr>
          <p:cNvSpPr>
            <a:spLocks noGrp="1"/>
          </p:cNvSpPr>
          <p:nvPr>
            <p:ph type="body" idx="1"/>
          </p:nvPr>
        </p:nvSpPr>
        <p:spPr>
          <a:xfrm>
            <a:off x="423299" y="643467"/>
            <a:ext cx="3311856" cy="5054008"/>
          </a:xfrm>
        </p:spPr>
        <p:txBody>
          <a:bodyPr vert="horz" lIns="91440" tIns="45720" rIns="91440" bIns="45720" rtlCol="0" anchor="ctr">
            <a:normAutofit/>
          </a:bodyPr>
          <a:lstStyle/>
          <a:p>
            <a:pPr algn="r"/>
            <a:endParaRPr lang="en-US">
              <a:solidFill>
                <a:schemeClr val="tx1"/>
              </a:solidFill>
            </a:endParaRPr>
          </a:p>
        </p:txBody>
      </p:sp>
    </p:spTree>
    <p:extLst>
      <p:ext uri="{BB962C8B-B14F-4D97-AF65-F5344CB8AC3E}">
        <p14:creationId xmlns:p14="http://schemas.microsoft.com/office/powerpoint/2010/main" val="21381320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CF9D-C453-4BB4-B8DD-3C768A7260EE}"/>
              </a:ext>
            </a:extLst>
          </p:cNvPr>
          <p:cNvSpPr>
            <a:spLocks noGrp="1"/>
          </p:cNvSpPr>
          <p:nvPr>
            <p:ph type="title"/>
          </p:nvPr>
        </p:nvSpPr>
        <p:spPr/>
        <p:txBody>
          <a:bodyPr/>
          <a:lstStyle/>
          <a:p>
            <a:r>
              <a:rPr lang="en-US" b="1" dirty="0">
                <a:solidFill>
                  <a:schemeClr val="accent4">
                    <a:lumMod val="75000"/>
                  </a:schemeClr>
                </a:solidFill>
              </a:rPr>
              <a:t>Perinatal Anxiety </a:t>
            </a:r>
          </a:p>
        </p:txBody>
      </p:sp>
      <p:sp>
        <p:nvSpPr>
          <p:cNvPr id="3" name="Content Placeholder 2">
            <a:extLst>
              <a:ext uri="{FF2B5EF4-FFF2-40B4-BE49-F238E27FC236}">
                <a16:creationId xmlns:a16="http://schemas.microsoft.com/office/drawing/2014/main" id="{72F94979-E7D9-447D-A889-0AE38A860D98}"/>
              </a:ext>
            </a:extLst>
          </p:cNvPr>
          <p:cNvSpPr>
            <a:spLocks noGrp="1"/>
          </p:cNvSpPr>
          <p:nvPr>
            <p:ph sz="half" idx="1"/>
          </p:nvPr>
        </p:nvSpPr>
        <p:spPr>
          <a:xfrm>
            <a:off x="1097279" y="1845734"/>
            <a:ext cx="5973372" cy="4023360"/>
          </a:xfrm>
        </p:spPr>
        <p:txBody>
          <a:bodyPr>
            <a:normAutofit fontScale="92500" lnSpcReduction="10000"/>
          </a:bodyPr>
          <a:lstStyle/>
          <a:p>
            <a:r>
              <a:rPr lang="en-US" sz="2400" dirty="0"/>
              <a:t>Spectrum of anxiety symptoms</a:t>
            </a:r>
          </a:p>
          <a:p>
            <a:pPr lvl="1"/>
            <a:r>
              <a:rPr lang="en-US" sz="2000" dirty="0"/>
              <a:t>During pregnancy and/or the postpartum period</a:t>
            </a:r>
          </a:p>
          <a:p>
            <a:r>
              <a:rPr lang="en-US" sz="2400" dirty="0"/>
              <a:t>As common as perinatal depression! </a:t>
            </a:r>
          </a:p>
          <a:p>
            <a:pPr lvl="1"/>
            <a:r>
              <a:rPr lang="en-US" sz="2000" dirty="0"/>
              <a:t>Estimated 8.5-13% of women </a:t>
            </a:r>
          </a:p>
          <a:p>
            <a:r>
              <a:rPr lang="en-US" sz="2400" dirty="0"/>
              <a:t>Anxiety may occur in conjunction with perinatal depressive symptoms </a:t>
            </a:r>
          </a:p>
          <a:p>
            <a:pPr lvl="1"/>
            <a:r>
              <a:rPr lang="en-US" sz="2000" dirty="0"/>
              <a:t>Usually a more severe illness, and more difficult to treat or independently of mood disturbances </a:t>
            </a:r>
          </a:p>
          <a:p>
            <a:r>
              <a:rPr lang="en-US" sz="2400" dirty="0"/>
              <a:t>Screening of perinatal anxiety disorders</a:t>
            </a:r>
          </a:p>
          <a:p>
            <a:pPr lvl="1"/>
            <a:r>
              <a:rPr lang="en-US" sz="2000" dirty="0"/>
              <a:t>Certain items on EPDS scale target anxiety</a:t>
            </a:r>
          </a:p>
          <a:p>
            <a:pPr lvl="1"/>
            <a:r>
              <a:rPr lang="en-US" sz="2000" dirty="0"/>
              <a:t>Perinatal Anxiety Screening Scale (PASS)</a:t>
            </a:r>
          </a:p>
        </p:txBody>
      </p:sp>
      <p:sp>
        <p:nvSpPr>
          <p:cNvPr id="4" name="Content Placeholder 3">
            <a:extLst>
              <a:ext uri="{FF2B5EF4-FFF2-40B4-BE49-F238E27FC236}">
                <a16:creationId xmlns:a16="http://schemas.microsoft.com/office/drawing/2014/main" id="{4B6C2D77-DB8E-4028-8108-2EC2748C6C4E}"/>
              </a:ext>
            </a:extLst>
          </p:cNvPr>
          <p:cNvSpPr>
            <a:spLocks noGrp="1"/>
          </p:cNvSpPr>
          <p:nvPr>
            <p:ph sz="half" idx="2"/>
          </p:nvPr>
        </p:nvSpPr>
        <p:spPr>
          <a:xfrm>
            <a:off x="7070650" y="1845735"/>
            <a:ext cx="4085029" cy="4384944"/>
          </a:xfrm>
        </p:spPr>
        <p:txBody>
          <a:bodyPr>
            <a:normAutofit fontScale="92500" lnSpcReduction="10000"/>
          </a:bodyPr>
          <a:lstStyle/>
          <a:p>
            <a:r>
              <a:rPr lang="en-US" sz="2400" b="1" dirty="0"/>
              <a:t>Onset: </a:t>
            </a:r>
          </a:p>
          <a:p>
            <a:pPr lvl="1"/>
            <a:r>
              <a:rPr lang="en-US" sz="2000" dirty="0"/>
              <a:t>If anxiety symptoms present during pregnancy, they most commonly present in the first trimester </a:t>
            </a:r>
          </a:p>
          <a:p>
            <a:pPr lvl="1"/>
            <a:r>
              <a:rPr lang="en-US" sz="2000" dirty="0"/>
              <a:t>If onset is postpartum, symptoms may present in the first 2 weeks to 6 months following delivery</a:t>
            </a:r>
          </a:p>
          <a:p>
            <a:r>
              <a:rPr lang="en-US" sz="2400" b="1" dirty="0"/>
              <a:t>Symptoms: </a:t>
            </a:r>
          </a:p>
          <a:p>
            <a:pPr lvl="1"/>
            <a:r>
              <a:rPr lang="en-US" sz="2000" dirty="0"/>
              <a:t>Persistent and excessive worries</a:t>
            </a:r>
          </a:p>
          <a:p>
            <a:pPr lvl="1"/>
            <a:r>
              <a:rPr lang="en-US" sz="2000" dirty="0"/>
              <a:t>Inability to relax</a:t>
            </a:r>
          </a:p>
          <a:p>
            <a:pPr lvl="1"/>
            <a:r>
              <a:rPr lang="en-US" sz="2000" dirty="0"/>
              <a:t>Physiological arousal</a:t>
            </a:r>
          </a:p>
          <a:p>
            <a:pPr lvl="1"/>
            <a:r>
              <a:rPr lang="en-US" sz="2000" dirty="0"/>
              <a:t>Intrusive thoughts!</a:t>
            </a:r>
          </a:p>
        </p:txBody>
      </p:sp>
    </p:spTree>
    <p:extLst>
      <p:ext uri="{BB962C8B-B14F-4D97-AF65-F5344CB8AC3E}">
        <p14:creationId xmlns:p14="http://schemas.microsoft.com/office/powerpoint/2010/main" val="182679419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1A9BE4-5267-450B-B6D3-659B01986C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33999" y="640081"/>
            <a:ext cx="4001315" cy="5314406"/>
          </a:xfrm>
          <a:prstGeom prst="rect">
            <a:avLst/>
          </a:prstGeom>
        </p:spPr>
      </p:pic>
      <p:sp>
        <p:nvSpPr>
          <p:cNvPr id="5" name="Title 4"/>
          <p:cNvSpPr>
            <a:spLocks noGrp="1"/>
          </p:cNvSpPr>
          <p:nvPr>
            <p:ph type="title"/>
          </p:nvPr>
        </p:nvSpPr>
        <p:spPr>
          <a:xfrm>
            <a:off x="4974771" y="634946"/>
            <a:ext cx="6574972" cy="1450757"/>
          </a:xfrm>
        </p:spPr>
        <p:txBody>
          <a:bodyPr>
            <a:normAutofit/>
          </a:bodyPr>
          <a:lstStyle/>
          <a:p>
            <a:r>
              <a:rPr lang="en-US" dirty="0"/>
              <a:t>Intrusive Thoughts</a:t>
            </a:r>
          </a:p>
        </p:txBody>
      </p:sp>
      <p:sp>
        <p:nvSpPr>
          <p:cNvPr id="6" name="Content Placeholder 5"/>
          <p:cNvSpPr>
            <a:spLocks noGrp="1"/>
          </p:cNvSpPr>
          <p:nvPr>
            <p:ph idx="1"/>
          </p:nvPr>
        </p:nvSpPr>
        <p:spPr>
          <a:xfrm>
            <a:off x="4974769" y="2198914"/>
            <a:ext cx="6574973" cy="3670180"/>
          </a:xfrm>
        </p:spPr>
        <p:txBody>
          <a:bodyPr>
            <a:normAutofit/>
          </a:bodyPr>
          <a:lstStyle/>
          <a:p>
            <a:r>
              <a:rPr lang="en-US" sz="2400" dirty="0"/>
              <a:t>COMMON, often regarding harming infant</a:t>
            </a:r>
          </a:p>
          <a:p>
            <a:r>
              <a:rPr lang="en-US" sz="2400" dirty="0"/>
              <a:t>NO intention of harming infant</a:t>
            </a:r>
          </a:p>
          <a:p>
            <a:r>
              <a:rPr lang="en-US" sz="2400" dirty="0"/>
              <a:t>Will go to great strides to avoid infant </a:t>
            </a:r>
          </a:p>
          <a:p>
            <a:r>
              <a:rPr lang="en-US" sz="2400" dirty="0"/>
              <a:t>Incredibly distressing; have insight into thoughts</a:t>
            </a:r>
          </a:p>
          <a:p>
            <a:r>
              <a:rPr lang="en-US" sz="2400" dirty="0"/>
              <a:t>Need to differentiate from psychotic symptoms</a:t>
            </a:r>
          </a:p>
          <a:p>
            <a:r>
              <a:rPr lang="en-US" sz="2400" dirty="0"/>
              <a:t>Hesitant to share, fearful of child protection involvement</a:t>
            </a:r>
          </a:p>
          <a:p>
            <a:pPr marL="0" indent="0">
              <a:buNone/>
            </a:pPr>
            <a:endParaRPr lang="en-US" dirty="0"/>
          </a:p>
        </p:txBody>
      </p:sp>
    </p:spTree>
    <p:extLst>
      <p:ext uri="{BB962C8B-B14F-4D97-AF65-F5344CB8AC3E}">
        <p14:creationId xmlns:p14="http://schemas.microsoft.com/office/powerpoint/2010/main" val="133442679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5669D7-A80C-493B-8FF1-158246128883}"/>
              </a:ext>
            </a:extLst>
          </p:cNvPr>
          <p:cNvSpPr>
            <a:spLocks noGrp="1"/>
          </p:cNvSpPr>
          <p:nvPr>
            <p:ph type="title"/>
          </p:nvPr>
        </p:nvSpPr>
        <p:spPr/>
        <p:txBody>
          <a:bodyPr/>
          <a:lstStyle/>
          <a:p>
            <a:r>
              <a:rPr lang="en-US" dirty="0"/>
              <a:t>Obsessive-Compulsive Disorder</a:t>
            </a:r>
          </a:p>
        </p:txBody>
      </p:sp>
      <p:sp>
        <p:nvSpPr>
          <p:cNvPr id="6" name="Content Placeholder 5">
            <a:extLst>
              <a:ext uri="{FF2B5EF4-FFF2-40B4-BE49-F238E27FC236}">
                <a16:creationId xmlns:a16="http://schemas.microsoft.com/office/drawing/2014/main" id="{EBD27F17-A046-40A5-9CBB-0BB50B44D055}"/>
              </a:ext>
            </a:extLst>
          </p:cNvPr>
          <p:cNvSpPr>
            <a:spLocks noGrp="1"/>
          </p:cNvSpPr>
          <p:nvPr>
            <p:ph idx="1"/>
          </p:nvPr>
        </p:nvSpPr>
        <p:spPr/>
        <p:txBody>
          <a:bodyPr>
            <a:normAutofit lnSpcReduction="10000"/>
          </a:bodyPr>
          <a:lstStyle/>
          <a:p>
            <a:r>
              <a:rPr lang="en-US" sz="2400" dirty="0"/>
              <a:t>Repeated, intrusive obsessive thoughts that are accompanied by compulsive, sometimes ritualistic behaviors performed to relieve anxiety associated with the intrusive thoughts. </a:t>
            </a:r>
          </a:p>
          <a:p>
            <a:r>
              <a:rPr lang="en-US" sz="2400" dirty="0"/>
              <a:t>Insight that thoughts as being irrational </a:t>
            </a:r>
          </a:p>
          <a:p>
            <a:pPr lvl="1"/>
            <a:r>
              <a:rPr lang="en-US" sz="2200" dirty="0"/>
              <a:t>Fearful, disturbed by thoughts </a:t>
            </a:r>
          </a:p>
          <a:p>
            <a:r>
              <a:rPr lang="en-US" sz="2400" b="1" dirty="0"/>
              <a:t>Onset: </a:t>
            </a:r>
            <a:r>
              <a:rPr lang="en-US" sz="2400" dirty="0"/>
              <a:t>Throughout perinatal period</a:t>
            </a:r>
          </a:p>
          <a:p>
            <a:r>
              <a:rPr lang="en-US" sz="2400" b="1" dirty="0"/>
              <a:t>Prevalence: </a:t>
            </a:r>
            <a:r>
              <a:rPr lang="en-US" sz="2400" dirty="0"/>
              <a:t>4% of women </a:t>
            </a:r>
          </a:p>
          <a:p>
            <a:r>
              <a:rPr lang="en-US" sz="2400" b="1" dirty="0"/>
              <a:t>Signs/Symptoms: </a:t>
            </a:r>
          </a:p>
          <a:p>
            <a:pPr lvl="1"/>
            <a:r>
              <a:rPr lang="en-US" sz="2200" dirty="0"/>
              <a:t>Disturbing repetitive thoughts that are recognized as irrational, including thoughts of harming the baby</a:t>
            </a:r>
          </a:p>
          <a:p>
            <a:pPr lvl="1"/>
            <a:r>
              <a:rPr lang="en-US" sz="2200" dirty="0"/>
              <a:t>Compulsive behaviors often involve behaviors dedicated to protecting the baby </a:t>
            </a:r>
          </a:p>
          <a:p>
            <a:pPr marL="384048" lvl="2" indent="0">
              <a:buNone/>
            </a:pPr>
            <a:r>
              <a:rPr lang="en-US" sz="2200" dirty="0"/>
              <a:t>(e.g., frequent checking, hand washing, etc.)</a:t>
            </a:r>
          </a:p>
        </p:txBody>
      </p:sp>
    </p:spTree>
    <p:extLst>
      <p:ext uri="{BB962C8B-B14F-4D97-AF65-F5344CB8AC3E}">
        <p14:creationId xmlns:p14="http://schemas.microsoft.com/office/powerpoint/2010/main" val="198577566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5378-A01E-4124-B6EF-7AF15C329E06}"/>
              </a:ext>
            </a:extLst>
          </p:cNvPr>
          <p:cNvSpPr>
            <a:spLocks noGrp="1"/>
          </p:cNvSpPr>
          <p:nvPr>
            <p:ph type="title"/>
          </p:nvPr>
        </p:nvSpPr>
        <p:spPr/>
        <p:txBody>
          <a:bodyPr/>
          <a:lstStyle/>
          <a:p>
            <a:r>
              <a:rPr lang="en-US" dirty="0"/>
              <a:t>Post-traumatic Stress Disorder </a:t>
            </a:r>
          </a:p>
        </p:txBody>
      </p:sp>
      <p:sp>
        <p:nvSpPr>
          <p:cNvPr id="3" name="Content Placeholder 2">
            <a:extLst>
              <a:ext uri="{FF2B5EF4-FFF2-40B4-BE49-F238E27FC236}">
                <a16:creationId xmlns:a16="http://schemas.microsoft.com/office/drawing/2014/main" id="{8546C601-E526-484F-8E8C-D38CAE003D1B}"/>
              </a:ext>
            </a:extLst>
          </p:cNvPr>
          <p:cNvSpPr>
            <a:spLocks noGrp="1"/>
          </p:cNvSpPr>
          <p:nvPr>
            <p:ph idx="1"/>
          </p:nvPr>
        </p:nvSpPr>
        <p:spPr>
          <a:xfrm>
            <a:off x="1097280" y="1845734"/>
            <a:ext cx="10058400" cy="4129764"/>
          </a:xfrm>
        </p:spPr>
        <p:txBody>
          <a:bodyPr>
            <a:normAutofit fontScale="92500" lnSpcReduction="20000"/>
          </a:bodyPr>
          <a:lstStyle/>
          <a:p>
            <a:r>
              <a:rPr lang="en-US" sz="2600" dirty="0"/>
              <a:t>Anxiety symptoms precipitated by a traumatic experience</a:t>
            </a:r>
          </a:p>
          <a:p>
            <a:r>
              <a:rPr lang="en-US" sz="2600" dirty="0"/>
              <a:t>Preexisting PTSD may also be exacerbated by a traumatic birth experience! </a:t>
            </a:r>
          </a:p>
          <a:p>
            <a:r>
              <a:rPr lang="en-US" sz="2600" b="1" dirty="0"/>
              <a:t>Onset: </a:t>
            </a:r>
            <a:r>
              <a:rPr lang="en-US" sz="2600" dirty="0"/>
              <a:t>May be present prior to pregnancy or result from a traumatic experience during pregnancy/postpartum </a:t>
            </a:r>
          </a:p>
          <a:p>
            <a:r>
              <a:rPr lang="en-US" sz="2600" b="1" dirty="0"/>
              <a:t>Prevalence: </a:t>
            </a:r>
            <a:r>
              <a:rPr lang="en-US" sz="2600" dirty="0"/>
              <a:t>Affects an estimated 2-15% of women</a:t>
            </a:r>
          </a:p>
          <a:p>
            <a:r>
              <a:rPr lang="en-US" sz="2600" b="1" dirty="0"/>
              <a:t>Signs/Symptoms: </a:t>
            </a:r>
          </a:p>
          <a:p>
            <a:pPr lvl="1"/>
            <a:r>
              <a:rPr lang="en-US" sz="2200" dirty="0"/>
              <a:t>Syndrome that may include nightmares</a:t>
            </a:r>
          </a:p>
          <a:p>
            <a:pPr lvl="1"/>
            <a:r>
              <a:rPr lang="en-US" sz="2200" dirty="0"/>
              <a:t>Hyperarousal </a:t>
            </a:r>
          </a:p>
          <a:p>
            <a:pPr lvl="1"/>
            <a:r>
              <a:rPr lang="en-US" sz="2200" dirty="0"/>
              <a:t>Pervasive thoughts or re-experiencing of past trauma</a:t>
            </a:r>
          </a:p>
          <a:p>
            <a:pPr lvl="1"/>
            <a:r>
              <a:rPr lang="en-US" sz="2200" dirty="0"/>
              <a:t>Irritable mood</a:t>
            </a:r>
          </a:p>
          <a:p>
            <a:pPr lvl="1"/>
            <a:r>
              <a:rPr lang="en-US" sz="2200" dirty="0"/>
              <a:t>Tendency to avoid disturbing stimuli</a:t>
            </a:r>
          </a:p>
          <a:p>
            <a:pPr lvl="1"/>
            <a:r>
              <a:rPr lang="en-US" sz="2200" dirty="0"/>
              <a:t>Physiological arousal symptoms</a:t>
            </a:r>
          </a:p>
        </p:txBody>
      </p:sp>
    </p:spTree>
    <p:extLst>
      <p:ext uri="{BB962C8B-B14F-4D97-AF65-F5344CB8AC3E}">
        <p14:creationId xmlns:p14="http://schemas.microsoft.com/office/powerpoint/2010/main" val="73442906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C7C7-A4BC-4425-9B86-B2149409C684}"/>
              </a:ext>
            </a:extLst>
          </p:cNvPr>
          <p:cNvSpPr>
            <a:spLocks noGrp="1"/>
          </p:cNvSpPr>
          <p:nvPr>
            <p:ph type="title"/>
          </p:nvPr>
        </p:nvSpPr>
        <p:spPr/>
        <p:txBody>
          <a:bodyPr/>
          <a:lstStyle/>
          <a:p>
            <a:r>
              <a:rPr lang="en-US" b="1" dirty="0">
                <a:solidFill>
                  <a:schemeClr val="accent4">
                    <a:lumMod val="75000"/>
                  </a:schemeClr>
                </a:solidFill>
              </a:rPr>
              <a:t>Factors Associated with Increased Risk</a:t>
            </a:r>
            <a:br>
              <a:rPr lang="en-US" b="1" dirty="0">
                <a:solidFill>
                  <a:schemeClr val="accent4">
                    <a:lumMod val="75000"/>
                  </a:schemeClr>
                </a:solidFill>
              </a:rPr>
            </a:br>
            <a:r>
              <a:rPr lang="en-US" b="1" dirty="0">
                <a:solidFill>
                  <a:schemeClr val="accent4">
                    <a:lumMod val="75000"/>
                  </a:schemeClr>
                </a:solidFill>
              </a:rPr>
              <a:t>of Perinatal Mood or Anxiety Disorders </a:t>
            </a:r>
          </a:p>
        </p:txBody>
      </p:sp>
      <p:sp>
        <p:nvSpPr>
          <p:cNvPr id="3" name="Content Placeholder 2">
            <a:extLst>
              <a:ext uri="{FF2B5EF4-FFF2-40B4-BE49-F238E27FC236}">
                <a16:creationId xmlns:a16="http://schemas.microsoft.com/office/drawing/2014/main" id="{14A02157-6DA0-4064-A61D-216999552197}"/>
              </a:ext>
            </a:extLst>
          </p:cNvPr>
          <p:cNvSpPr>
            <a:spLocks noGrp="1"/>
          </p:cNvSpPr>
          <p:nvPr>
            <p:ph sz="half" idx="1"/>
          </p:nvPr>
        </p:nvSpPr>
        <p:spPr/>
        <p:txBody>
          <a:bodyPr>
            <a:normAutofit/>
          </a:bodyPr>
          <a:lstStyle/>
          <a:p>
            <a:pPr>
              <a:buFont typeface="Courier New" panose="02070309020205020404" pitchFamily="49" charset="0"/>
              <a:buChar char="o"/>
            </a:pPr>
            <a:r>
              <a:rPr lang="en-US" sz="2400" dirty="0"/>
              <a:t> Lack of social support</a:t>
            </a:r>
          </a:p>
          <a:p>
            <a:pPr>
              <a:buFont typeface="Courier New" panose="02070309020205020404" pitchFamily="49" charset="0"/>
              <a:buChar char="o"/>
            </a:pPr>
            <a:r>
              <a:rPr lang="en-US" sz="2400" dirty="0"/>
              <a:t> Marital discord</a:t>
            </a:r>
          </a:p>
          <a:p>
            <a:pPr>
              <a:buFont typeface="Courier New" panose="02070309020205020404" pitchFamily="49" charset="0"/>
              <a:buChar char="o"/>
            </a:pPr>
            <a:r>
              <a:rPr lang="en-US" sz="2400" dirty="0"/>
              <a:t> Living alone</a:t>
            </a:r>
          </a:p>
          <a:p>
            <a:pPr>
              <a:buFont typeface="Courier New" panose="02070309020205020404" pitchFamily="49" charset="0"/>
              <a:buChar char="o"/>
            </a:pPr>
            <a:r>
              <a:rPr lang="en-US" sz="2400" dirty="0"/>
              <a:t> Multiple children, particularly if &lt; 1 year between pregnancies</a:t>
            </a:r>
          </a:p>
          <a:p>
            <a:pPr>
              <a:buFont typeface="Courier New" panose="02070309020205020404" pitchFamily="49" charset="0"/>
              <a:buChar char="o"/>
            </a:pPr>
            <a:r>
              <a:rPr lang="en-US" sz="2400" dirty="0"/>
              <a:t> Unwanted pregnancy</a:t>
            </a:r>
          </a:p>
          <a:p>
            <a:endParaRPr lang="en-US" dirty="0"/>
          </a:p>
        </p:txBody>
      </p:sp>
      <p:sp>
        <p:nvSpPr>
          <p:cNvPr id="4" name="Content Placeholder 3">
            <a:extLst>
              <a:ext uri="{FF2B5EF4-FFF2-40B4-BE49-F238E27FC236}">
                <a16:creationId xmlns:a16="http://schemas.microsoft.com/office/drawing/2014/main" id="{CC4F800A-2807-4A1E-A28B-676070C31DA1}"/>
              </a:ext>
            </a:extLst>
          </p:cNvPr>
          <p:cNvSpPr>
            <a:spLocks noGrp="1"/>
          </p:cNvSpPr>
          <p:nvPr>
            <p:ph sz="half" idx="2"/>
          </p:nvPr>
        </p:nvSpPr>
        <p:spPr/>
        <p:txBody>
          <a:bodyPr>
            <a:normAutofit/>
          </a:bodyPr>
          <a:lstStyle/>
          <a:p>
            <a:pPr>
              <a:buFont typeface="Courier New" panose="02070309020205020404" pitchFamily="49" charset="0"/>
              <a:buChar char="o"/>
            </a:pPr>
            <a:r>
              <a:rPr lang="en-US" sz="2400" dirty="0"/>
              <a:t> Younger age</a:t>
            </a:r>
          </a:p>
          <a:p>
            <a:pPr>
              <a:buFont typeface="Courier New" panose="02070309020205020404" pitchFamily="49" charset="0"/>
              <a:buChar char="o"/>
            </a:pPr>
            <a:r>
              <a:rPr lang="en-US" sz="2400" dirty="0"/>
              <a:t> Personal or family history of affective illness</a:t>
            </a:r>
          </a:p>
          <a:p>
            <a:pPr>
              <a:buFont typeface="Courier New" panose="02070309020205020404" pitchFamily="49" charset="0"/>
              <a:buChar char="o"/>
            </a:pPr>
            <a:r>
              <a:rPr lang="en-US" sz="2400" dirty="0"/>
              <a:t> Discontinuation of antidepressants at conception</a:t>
            </a:r>
          </a:p>
          <a:p>
            <a:pPr lvl="1">
              <a:buFont typeface="Courier New" panose="02070309020205020404" pitchFamily="49" charset="0"/>
              <a:buChar char="o"/>
            </a:pPr>
            <a:r>
              <a:rPr lang="en-US" sz="2000" dirty="0"/>
              <a:t>68% relapsed</a:t>
            </a:r>
          </a:p>
          <a:p>
            <a:pPr lvl="1">
              <a:buFont typeface="Courier New" panose="02070309020205020404" pitchFamily="49" charset="0"/>
              <a:buChar char="o"/>
            </a:pPr>
            <a:r>
              <a:rPr lang="en-US" sz="2000" dirty="0"/>
              <a:t>26% relapsed if remained on antidepressants during pregnancy</a:t>
            </a:r>
          </a:p>
          <a:p>
            <a:endParaRPr lang="en-US" dirty="0"/>
          </a:p>
        </p:txBody>
      </p:sp>
    </p:spTree>
    <p:extLst>
      <p:ext uri="{BB962C8B-B14F-4D97-AF65-F5344CB8AC3E}">
        <p14:creationId xmlns:p14="http://schemas.microsoft.com/office/powerpoint/2010/main" val="392464495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Dose Dependent Effect of Depression</a:t>
            </a:r>
          </a:p>
        </p:txBody>
      </p:sp>
      <p:sp>
        <p:nvSpPr>
          <p:cNvPr id="7" name="Content Placeholder 6"/>
          <p:cNvSpPr>
            <a:spLocks noGrp="1"/>
          </p:cNvSpPr>
          <p:nvPr>
            <p:ph idx="1"/>
          </p:nvPr>
        </p:nvSpPr>
        <p:spPr/>
        <p:txBody>
          <a:bodyPr/>
          <a:lstStyle/>
          <a:p>
            <a:r>
              <a:rPr lang="en-US" dirty="0"/>
              <a:t>Utah PRAM survey data. N =  4,296. 2009-2011. </a:t>
            </a:r>
          </a:p>
          <a:p>
            <a:r>
              <a:rPr lang="en-US" dirty="0"/>
              <a:t>Stress, depression, and intimate partner violence, and the duration and severity of each, were determined by questionnaire. </a:t>
            </a:r>
          </a:p>
          <a:p>
            <a:r>
              <a:rPr lang="en-US" dirty="0"/>
              <a:t>Compared to diagnosis of postpartum depression. </a:t>
            </a:r>
          </a:p>
        </p:txBody>
      </p:sp>
      <p:graphicFrame>
        <p:nvGraphicFramePr>
          <p:cNvPr id="8" name="Table 7"/>
          <p:cNvGraphicFramePr>
            <a:graphicFrameLocks noGrp="1"/>
          </p:cNvGraphicFramePr>
          <p:nvPr>
            <p:extLst>
              <p:ext uri="{D42A27DB-BD31-4B8C-83A1-F6EECF244321}">
                <p14:modId xmlns:p14="http://schemas.microsoft.com/office/powerpoint/2010/main" val="1990433107"/>
              </p:ext>
            </p:extLst>
          </p:nvPr>
        </p:nvGraphicFramePr>
        <p:xfrm>
          <a:off x="1473200" y="3686388"/>
          <a:ext cx="8754534" cy="2291080"/>
        </p:xfrm>
        <a:graphic>
          <a:graphicData uri="http://schemas.openxmlformats.org/drawingml/2006/table">
            <a:tbl>
              <a:tblPr firstRow="1" bandRow="1">
                <a:tableStyleId>{5C22544A-7EE6-4342-B048-85BDC9FD1C3A}</a:tableStyleId>
              </a:tblPr>
              <a:tblGrid>
                <a:gridCol w="4377267">
                  <a:extLst>
                    <a:ext uri="{9D8B030D-6E8A-4147-A177-3AD203B41FA5}">
                      <a16:colId xmlns:a16="http://schemas.microsoft.com/office/drawing/2014/main" val="20000"/>
                    </a:ext>
                  </a:extLst>
                </a:gridCol>
                <a:gridCol w="4377267">
                  <a:extLst>
                    <a:ext uri="{9D8B030D-6E8A-4147-A177-3AD203B41FA5}">
                      <a16:colId xmlns:a16="http://schemas.microsoft.com/office/drawing/2014/main" val="20001"/>
                    </a:ext>
                  </a:extLst>
                </a:gridCol>
              </a:tblGrid>
              <a:tr h="370840">
                <a:tc>
                  <a:txBody>
                    <a:bodyPr/>
                    <a:lstStyle/>
                    <a:p>
                      <a:r>
                        <a:rPr lang="en-US" dirty="0"/>
                        <a:t>Clinical</a:t>
                      </a:r>
                      <a:r>
                        <a:rPr lang="en-US" baseline="0" dirty="0"/>
                        <a:t> Scenario</a:t>
                      </a:r>
                      <a:endParaRPr lang="en-US" dirty="0"/>
                    </a:p>
                  </a:txBody>
                  <a:tcPr/>
                </a:tc>
                <a:tc>
                  <a:txBody>
                    <a:bodyPr/>
                    <a:lstStyle/>
                    <a:p>
                      <a:r>
                        <a:rPr lang="en-US" dirty="0"/>
                        <a:t>Odds Ratio</a:t>
                      </a:r>
                      <a:r>
                        <a:rPr lang="en-US" baseline="0" dirty="0"/>
                        <a:t>  of developing PPD</a:t>
                      </a:r>
                    </a:p>
                    <a:p>
                      <a:r>
                        <a:rPr lang="en-US" baseline="0" dirty="0"/>
                        <a:t>(compared to women with no depression)</a:t>
                      </a:r>
                      <a:endParaRPr lang="en-US" dirty="0"/>
                    </a:p>
                  </a:txBody>
                  <a:tcPr/>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Depressed before but not during their pregnancy</a:t>
                      </a:r>
                      <a:r>
                        <a:rPr lang="en-US" dirty="0">
                          <a:effectLst/>
                        </a:rPr>
                        <a:t> </a:t>
                      </a:r>
                      <a:endParaRPr lang="en-US" dirty="0"/>
                    </a:p>
                  </a:txBody>
                  <a:tcPr/>
                </a:tc>
                <a:tc>
                  <a:txBody>
                    <a:bodyPr/>
                    <a:lstStyle/>
                    <a:p>
                      <a:r>
                        <a:rPr lang="en-US" dirty="0"/>
                        <a:t>7.67</a:t>
                      </a:r>
                    </a:p>
                  </a:txBody>
                  <a:tcPr/>
                </a:tc>
                <a:extLst>
                  <a:ext uri="{0D108BD9-81ED-4DB2-BD59-A6C34878D82A}">
                    <a16:rowId xmlns:a16="http://schemas.microsoft.com/office/drawing/2014/main" val="10001"/>
                  </a:ext>
                </a:extLst>
              </a:tr>
              <a:tr h="370840">
                <a:tc>
                  <a:txBody>
                    <a:bodyPr/>
                    <a:lstStyle/>
                    <a:p>
                      <a:r>
                        <a:rPr lang="en-US" sz="1800" kern="1200" dirty="0">
                          <a:solidFill>
                            <a:schemeClr val="dk1"/>
                          </a:solidFill>
                          <a:effectLst/>
                          <a:latin typeface="+mn-lt"/>
                          <a:ea typeface="+mn-ea"/>
                          <a:cs typeface="+mn-cs"/>
                        </a:rPr>
                        <a:t>Depressed during pregnancy but not before</a:t>
                      </a:r>
                      <a:r>
                        <a:rPr lang="en-US" dirty="0">
                          <a:effectLst/>
                        </a:rPr>
                        <a:t> </a:t>
                      </a:r>
                      <a:endParaRPr lang="en-US" dirty="0"/>
                    </a:p>
                  </a:txBody>
                  <a:tcPr/>
                </a:tc>
                <a:tc>
                  <a:txBody>
                    <a:bodyPr/>
                    <a:lstStyle/>
                    <a:p>
                      <a:r>
                        <a:rPr lang="en-US" dirty="0"/>
                        <a:t>17.65</a:t>
                      </a:r>
                    </a:p>
                  </a:txBody>
                  <a:tcPr/>
                </a:tc>
                <a:extLst>
                  <a:ext uri="{0D108BD9-81ED-4DB2-BD59-A6C34878D82A}">
                    <a16:rowId xmlns:a16="http://schemas.microsoft.com/office/drawing/2014/main" val="10002"/>
                  </a:ext>
                </a:extLst>
              </a:tr>
              <a:tr h="370840">
                <a:tc>
                  <a:txBody>
                    <a:bodyPr/>
                    <a:lstStyle/>
                    <a:p>
                      <a:r>
                        <a:rPr lang="en-US" sz="1800" kern="1200" dirty="0">
                          <a:solidFill>
                            <a:schemeClr val="dk1"/>
                          </a:solidFill>
                          <a:effectLst/>
                          <a:latin typeface="+mn-lt"/>
                          <a:ea typeface="+mn-ea"/>
                          <a:cs typeface="+mn-cs"/>
                        </a:rPr>
                        <a:t>Depressed both before and during pregnancy </a:t>
                      </a:r>
                      <a:endParaRPr lang="en-US" dirty="0"/>
                    </a:p>
                  </a:txBody>
                  <a:tcPr/>
                </a:tc>
                <a:tc>
                  <a:txBody>
                    <a:bodyPr/>
                    <a:lstStyle/>
                    <a:p>
                      <a:r>
                        <a:rPr lang="en-US" dirty="0"/>
                        <a:t>58.35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663136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C8D2C1-DA83-420D-9635-D52CE066B5DA}"/>
              </a:ext>
            </a:extLst>
          </p:cNvPr>
          <p:cNvSpPr>
            <a:spLocks noGrp="1" noRot="1" noChangeAspect="1" noMove="1" noResize="1" noEditPoints="1" noAdjustHandles="1" noChangeArrowheads="1" noChangeShapeType="1" noTextEdit="1"/>
          </p:cNvSpPr>
          <p:nvPr>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34F74C9-6A0B-409E-AD1C-45B58BE91BB8}"/>
              </a:ext>
            </a:extLst>
          </p:cNvPr>
          <p:cNvSpPr>
            <a:spLocks noGrp="1" noRot="1" noChangeAspect="1" noMove="1" noResize="1" noEditPoints="1" noAdjustHandles="1" noChangeArrowheads="1" noChangeShapeType="1" noTextEdit="1"/>
          </p:cNvSpPr>
          <p:nvPr>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F5486A9D-1265-4B57-91E6-68E666B978BC}"/>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9E9C606-2BE7-4DAB-867E-6C1F970C85E5}"/>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0" y="609"/>
            <a:ext cx="12192000" cy="6856781"/>
          </a:xfrm>
          <a:prstGeom prst="rect">
            <a:avLst/>
          </a:prstGeom>
        </p:spPr>
      </p:pic>
      <p:sp>
        <p:nvSpPr>
          <p:cNvPr id="29" name="Rectangle 28">
            <a:extLst>
              <a:ext uri="{FF2B5EF4-FFF2-40B4-BE49-F238E27FC236}">
                <a16:creationId xmlns:a16="http://schemas.microsoft.com/office/drawing/2014/main" id="{E25F4A20-71FB-4A26-92E2-89DED49264CA}"/>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C4E89C94-E462-4566-A15A-32835FD68BCD}"/>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4071767D-5FF7-4508-B8B7-BB60FF3AB250}"/>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42317D-D6D0-460A-93D1-B4AB0397E648}"/>
              </a:ext>
            </a:extLst>
          </p:cNvPr>
          <p:cNvSpPr>
            <a:spLocks noGrp="1"/>
          </p:cNvSpPr>
          <p:nvPr>
            <p:ph type="title"/>
          </p:nvPr>
        </p:nvSpPr>
        <p:spPr/>
        <p:txBody>
          <a:bodyPr vert="horz" lIns="91440" tIns="45720" rIns="91440" bIns="45720" rtlCol="0" anchor="b">
            <a:normAutofit/>
          </a:bodyPr>
          <a:lstStyle/>
          <a:p>
            <a:r>
              <a:rPr lang="en-US" b="1" dirty="0">
                <a:solidFill>
                  <a:schemeClr val="accent4">
                    <a:lumMod val="75000"/>
                  </a:schemeClr>
                </a:solidFill>
              </a:rPr>
              <a:t>Impact of Untreated Perinatal Psychiatric Disorders</a:t>
            </a:r>
          </a:p>
        </p:txBody>
      </p:sp>
    </p:spTree>
    <p:extLst>
      <p:ext uri="{BB962C8B-B14F-4D97-AF65-F5344CB8AC3E}">
        <p14:creationId xmlns:p14="http://schemas.microsoft.com/office/powerpoint/2010/main" val="25546124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4E72-963F-40EC-9785-5BA687854DC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10BAB06-0CDB-4066-B298-A524B6440EB1}"/>
              </a:ext>
            </a:extLst>
          </p:cNvPr>
          <p:cNvSpPr>
            <a:spLocks noGrp="1"/>
          </p:cNvSpPr>
          <p:nvPr>
            <p:ph idx="1"/>
          </p:nvPr>
        </p:nvSpPr>
        <p:spPr/>
        <p:txBody>
          <a:bodyPr/>
          <a:lstStyle/>
          <a:p>
            <a:pPr>
              <a:defRPr/>
            </a:pPr>
            <a:r>
              <a:rPr lang="en-US" dirty="0"/>
              <a:t>Differentiate between baby blues, perinatal depression and bipolar disorder. </a:t>
            </a:r>
          </a:p>
          <a:p>
            <a:pPr>
              <a:defRPr/>
            </a:pPr>
            <a:r>
              <a:rPr lang="en-US" dirty="0"/>
              <a:t>Differentiate between the intrusive thoughts of an anxiety disorder versus a psychotic disorder. </a:t>
            </a:r>
          </a:p>
          <a:p>
            <a:pPr>
              <a:defRPr/>
            </a:pPr>
            <a:r>
              <a:rPr lang="en-US" dirty="0"/>
              <a:t>List validated tools for screening of perinatal depressive and anxiety symptoms. </a:t>
            </a:r>
          </a:p>
          <a:p>
            <a:pPr>
              <a:defRPr/>
            </a:pPr>
            <a:r>
              <a:rPr lang="en-US" dirty="0"/>
              <a:t>Describe non-pharmacologic options for treatment and management of perinatal mood and anxiety disorders. </a:t>
            </a:r>
          </a:p>
        </p:txBody>
      </p:sp>
    </p:spTree>
    <p:extLst>
      <p:ext uri="{BB962C8B-B14F-4D97-AF65-F5344CB8AC3E}">
        <p14:creationId xmlns:p14="http://schemas.microsoft.com/office/powerpoint/2010/main" val="142505537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F4F128-8199-4B1F-AECE-BEB21EDF7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0570" y="2503590"/>
            <a:ext cx="3135109" cy="2296467"/>
          </a:xfrm>
          <a:prstGeom prst="rect">
            <a:avLst/>
          </a:prstGeom>
        </p:spPr>
      </p:pic>
      <p:sp>
        <p:nvSpPr>
          <p:cNvPr id="2" name="Title 1">
            <a:extLst>
              <a:ext uri="{FF2B5EF4-FFF2-40B4-BE49-F238E27FC236}">
                <a16:creationId xmlns:a16="http://schemas.microsoft.com/office/drawing/2014/main" id="{42FF9CA0-5B20-4142-AB00-768E3AB96B5E}"/>
              </a:ext>
            </a:extLst>
          </p:cNvPr>
          <p:cNvSpPr>
            <a:spLocks noGrp="1"/>
          </p:cNvSpPr>
          <p:nvPr>
            <p:ph type="title"/>
          </p:nvPr>
        </p:nvSpPr>
        <p:spPr/>
        <p:txBody>
          <a:bodyPr>
            <a:normAutofit/>
          </a:bodyPr>
          <a:lstStyle/>
          <a:p>
            <a:r>
              <a:rPr lang="en-US" dirty="0"/>
              <a:t>Risk of Untreated Maternal Depression on Infant</a:t>
            </a:r>
          </a:p>
        </p:txBody>
      </p:sp>
      <p:sp>
        <p:nvSpPr>
          <p:cNvPr id="3" name="Content Placeholder 2">
            <a:extLst>
              <a:ext uri="{FF2B5EF4-FFF2-40B4-BE49-F238E27FC236}">
                <a16:creationId xmlns:a16="http://schemas.microsoft.com/office/drawing/2014/main" id="{5F7CE7C6-B50C-4739-A427-0B8B709B7B43}"/>
              </a:ext>
            </a:extLst>
          </p:cNvPr>
          <p:cNvSpPr>
            <a:spLocks noGrp="1"/>
          </p:cNvSpPr>
          <p:nvPr>
            <p:ph idx="1"/>
          </p:nvPr>
        </p:nvSpPr>
        <p:spPr>
          <a:xfrm>
            <a:off x="1097279" y="1845733"/>
            <a:ext cx="6631578" cy="4380895"/>
          </a:xfrm>
        </p:spPr>
        <p:txBody>
          <a:bodyPr>
            <a:normAutofit fontScale="92500" lnSpcReduction="20000"/>
          </a:bodyPr>
          <a:lstStyle/>
          <a:p>
            <a:r>
              <a:rPr lang="en-US" dirty="0"/>
              <a:t>Threatens mother-child dyad </a:t>
            </a:r>
          </a:p>
          <a:p>
            <a:r>
              <a:rPr lang="en-US" dirty="0"/>
              <a:t>Higher risk of NICU admission </a:t>
            </a:r>
          </a:p>
          <a:p>
            <a:r>
              <a:rPr lang="en-US" dirty="0"/>
              <a:t>Delays in development </a:t>
            </a:r>
          </a:p>
          <a:p>
            <a:r>
              <a:rPr lang="en-US" dirty="0"/>
              <a:t>Child may become less responsive to treatment over time </a:t>
            </a:r>
          </a:p>
          <a:p>
            <a:r>
              <a:rPr lang="en-US" dirty="0"/>
              <a:t>Not breastfeeding or early cessation of breastfeeding </a:t>
            </a:r>
          </a:p>
          <a:p>
            <a:r>
              <a:rPr lang="en-US" dirty="0"/>
              <a:t>As early as 2 month, infants of depressed mothers look at the mother less often, show less engagement with objects, and lower activity level</a:t>
            </a:r>
          </a:p>
          <a:p>
            <a:r>
              <a:rPr lang="en-US" u="sng" dirty="0"/>
              <a:t>Infant is at risk for:</a:t>
            </a:r>
          </a:p>
          <a:p>
            <a:pPr lvl="1"/>
            <a:r>
              <a:rPr lang="en-US" sz="2000" dirty="0"/>
              <a:t>Failure to thrive </a:t>
            </a:r>
          </a:p>
          <a:p>
            <a:pPr lvl="1"/>
            <a:r>
              <a:rPr lang="en-US" sz="2000" dirty="0"/>
              <a:t>Attachment disorder </a:t>
            </a:r>
          </a:p>
          <a:p>
            <a:pPr lvl="1"/>
            <a:r>
              <a:rPr lang="en-US" sz="2000" dirty="0"/>
              <a:t>Childhood psychiatric disorders</a:t>
            </a:r>
          </a:p>
        </p:txBody>
      </p:sp>
      <p:sp>
        <p:nvSpPr>
          <p:cNvPr id="4" name="Footer Placeholder 1">
            <a:extLst>
              <a:ext uri="{FF2B5EF4-FFF2-40B4-BE49-F238E27FC236}">
                <a16:creationId xmlns:a16="http://schemas.microsoft.com/office/drawing/2014/main" id="{70C75577-5F19-4C9C-AD71-17F1936C3589}"/>
              </a:ext>
            </a:extLst>
          </p:cNvPr>
          <p:cNvSpPr>
            <a:spLocks noGrp="1"/>
          </p:cNvSpPr>
          <p:nvPr>
            <p:ph type="ftr" sz="quarter" idx="4294967295"/>
          </p:nvPr>
        </p:nvSpPr>
        <p:spPr>
          <a:xfrm>
            <a:off x="7369175" y="6459538"/>
            <a:ext cx="4822825"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Earls F et al. </a:t>
            </a:r>
            <a:r>
              <a:rPr kumimoji="0" lang="en-US" sz="900" b="0" i="1" u="none" strike="noStrike" kern="1200" cap="all" spc="0" normalizeH="0" baseline="0" noProof="0">
                <a:ln>
                  <a:noFill/>
                </a:ln>
                <a:solidFill>
                  <a:srgbClr val="FFFFFF"/>
                </a:solidFill>
                <a:effectLst/>
                <a:uLnTx/>
                <a:uFillTx/>
                <a:latin typeface="Calibri" panose="020F0502020204030204"/>
                <a:ea typeface="+mn-ea"/>
                <a:cs typeface="+mn-cs"/>
              </a:rPr>
              <a:t>Pediatrics</a:t>
            </a: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a:t>
            </a:r>
            <a:r>
              <a:rPr kumimoji="0" lang="en-US" sz="900" b="0" i="1" u="none" strike="noStrike" kern="1200" cap="all" spc="0" normalizeH="0" baseline="0" noProof="0">
                <a:ln>
                  <a:noFill/>
                </a:ln>
                <a:solidFill>
                  <a:srgbClr val="FFFFFF"/>
                </a:solidFill>
                <a:effectLst/>
                <a:uLnTx/>
                <a:uFillTx/>
                <a:latin typeface="Calibri" panose="020F0502020204030204"/>
                <a:ea typeface="+mn-ea"/>
                <a:cs typeface="+mn-cs"/>
              </a:rPr>
              <a:t> </a:t>
            </a: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2010,126 (5)</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71023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79150-F6B4-45C8-BE10-6B278AD400EB}"/>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FFCF544-A370-4A5D-A95F-CA6E0E7191E6}"/>
              </a:ext>
            </a:extLst>
          </p:cNvPr>
          <p:cNvSpPr>
            <a:spLocks noGrp="1" noRot="1" noChangeAspect="1" noMove="1" noResize="1" noEditPoints="1" noAdjustHandles="1" noChangeArrowheads="1" noChangeShapeType="1" noTextEdit="1"/>
          </p:cNvSpPr>
          <p:nvPr>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EEB3B97-A638-498B-8083-54191CE71E01}"/>
              </a:ext>
            </a:extLst>
          </p:cNvPr>
          <p:cNvCxnSpPr>
            <a:cxnSpLocks noGrp="1" noRot="1" noChangeAspect="1" noMove="1" noResize="1" noEditPoints="1" noAdjustHandles="1" noChangeArrowheads="1" noChangeShapeType="1"/>
          </p:cNvCxnSpPr>
          <p:nvPr>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B49209-D815-4976-B1B4-3BAFA193EC48}"/>
              </a:ext>
            </a:extLst>
          </p:cNvPr>
          <p:cNvSpPr>
            <a:spLocks noGrp="1"/>
          </p:cNvSpPr>
          <p:nvPr>
            <p:ph type="title"/>
          </p:nvPr>
        </p:nvSpPr>
        <p:spPr/>
        <p:txBody>
          <a:bodyPr vert="horz" lIns="91440" tIns="45720" rIns="91440" bIns="45720" rtlCol="0" anchor="b">
            <a:normAutofit/>
          </a:bodyPr>
          <a:lstStyle/>
          <a:p>
            <a:r>
              <a:rPr lang="en-US" b="1" dirty="0">
                <a:solidFill>
                  <a:schemeClr val="accent4">
                    <a:lumMod val="75000"/>
                  </a:schemeClr>
                </a:solidFill>
              </a:rPr>
              <a:t>Impact on Breastfeeding </a:t>
            </a:r>
          </a:p>
        </p:txBody>
      </p:sp>
      <p:sp>
        <p:nvSpPr>
          <p:cNvPr id="4" name="Content Placeholder 3">
            <a:extLst>
              <a:ext uri="{FF2B5EF4-FFF2-40B4-BE49-F238E27FC236}">
                <a16:creationId xmlns:a16="http://schemas.microsoft.com/office/drawing/2014/main" id="{8128F125-B899-4912-A00F-15D73EFD8D41}"/>
              </a:ext>
            </a:extLst>
          </p:cNvPr>
          <p:cNvSpPr>
            <a:spLocks noGrp="1"/>
          </p:cNvSpPr>
          <p:nvPr>
            <p:ph sz="half" idx="1"/>
          </p:nvPr>
        </p:nvSpPr>
        <p:spPr>
          <a:xfrm>
            <a:off x="1097279" y="1845734"/>
            <a:ext cx="6454987" cy="4023360"/>
          </a:xfrm>
        </p:spPr>
        <p:txBody>
          <a:bodyPr vert="horz" lIns="0" tIns="45720" rIns="0" bIns="45720" rtlCol="0">
            <a:normAutofit fontScale="92500" lnSpcReduction="10000"/>
          </a:bodyPr>
          <a:lstStyle/>
          <a:p>
            <a:r>
              <a:rPr lang="en-US" dirty="0"/>
              <a:t>Relationship between breast-feeding and PPD is NOT clear!</a:t>
            </a:r>
          </a:p>
          <a:p>
            <a:r>
              <a:rPr lang="en-US" dirty="0"/>
              <a:t>Studies have demonstrated: </a:t>
            </a:r>
          </a:p>
          <a:p>
            <a:pPr lvl="1"/>
            <a:r>
              <a:rPr lang="en-US" dirty="0"/>
              <a:t>No relationship between BF and PPD</a:t>
            </a:r>
          </a:p>
          <a:p>
            <a:pPr lvl="1"/>
            <a:r>
              <a:rPr lang="en-US" dirty="0"/>
              <a:t>BF mothers have higher rates of depression</a:t>
            </a:r>
          </a:p>
          <a:p>
            <a:pPr lvl="1"/>
            <a:r>
              <a:rPr lang="en-US" dirty="0"/>
              <a:t>Women who formula feed have higher rates of depression</a:t>
            </a:r>
          </a:p>
          <a:p>
            <a:pPr lvl="1"/>
            <a:r>
              <a:rPr lang="en-US" dirty="0"/>
              <a:t>PPD interferes with BF: less likely to BF, typically BF for a shorter duration</a:t>
            </a:r>
          </a:p>
          <a:p>
            <a:r>
              <a:rPr lang="en-US" dirty="0"/>
              <a:t>Obviously contrasting conclusions! </a:t>
            </a:r>
          </a:p>
          <a:p>
            <a:pPr lvl="1"/>
            <a:r>
              <a:rPr lang="en-US" dirty="0"/>
              <a:t>Likely due to result of interactions between physiological, psychological, and sociocultural mechanisms</a:t>
            </a:r>
          </a:p>
          <a:p>
            <a:pPr lvl="1"/>
            <a:r>
              <a:rPr lang="en-US" dirty="0"/>
              <a:t>Varying methods for studying associations</a:t>
            </a:r>
          </a:p>
          <a:p>
            <a:pPr lvl="1"/>
            <a:endParaRPr lang="en-US" dirty="0"/>
          </a:p>
          <a:p>
            <a:endParaRPr lang="en-US" dirty="0"/>
          </a:p>
        </p:txBody>
      </p:sp>
      <p:pic>
        <p:nvPicPr>
          <p:cNvPr id="7" name="Content Placeholder 6">
            <a:extLst>
              <a:ext uri="{FF2B5EF4-FFF2-40B4-BE49-F238E27FC236}">
                <a16:creationId xmlns:a16="http://schemas.microsoft.com/office/drawing/2014/main" id="{E5B48563-81B8-4D71-8C3A-263B376AB71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8020570" y="2674872"/>
            <a:ext cx="3135109" cy="1953904"/>
          </a:xfrm>
          <a:prstGeom prst="rect">
            <a:avLst/>
          </a:prstGeom>
        </p:spPr>
      </p:pic>
      <p:sp>
        <p:nvSpPr>
          <p:cNvPr id="6" name="Footer Placeholder 8">
            <a:extLst>
              <a:ext uri="{FF2B5EF4-FFF2-40B4-BE49-F238E27FC236}">
                <a16:creationId xmlns:a16="http://schemas.microsoft.com/office/drawing/2014/main" id="{B1D00EAD-ED26-48A9-8849-4B60A25CA758}"/>
              </a:ext>
            </a:extLst>
          </p:cNvPr>
          <p:cNvSpPr>
            <a:spLocks noGrp="1"/>
          </p:cNvSpPr>
          <p:nvPr>
            <p:ph type="ftr" sz="quarter" idx="11"/>
          </p:nvPr>
        </p:nvSpPr>
        <p:spPr>
          <a:xfrm>
            <a:off x="4165600" y="5852870"/>
            <a:ext cx="3860800" cy="365125"/>
          </a:xfrm>
        </p:spPr>
        <p:txBody>
          <a:bodyPr vert="horz" lIns="91440" tIns="45720" rIns="91440" bIns="45720" rtlCol="0" anchor="ctr">
            <a:normAutofit fontScale="92500" lnSpcReduction="20000"/>
          </a:bodyPr>
          <a:lstStyle/>
          <a:p>
            <a:pPr>
              <a:spcAft>
                <a:spcPts val="600"/>
              </a:spcAft>
            </a:pPr>
            <a:r>
              <a:rPr lang="en-US" kern="1200" cap="all" baseline="0" dirty="0">
                <a:solidFill>
                  <a:schemeClr val="accent4">
                    <a:lumMod val="75000"/>
                  </a:schemeClr>
                </a:solidFill>
                <a:latin typeface="+mn-lt"/>
                <a:ea typeface="+mn-ea"/>
                <a:cs typeface="+mn-cs"/>
              </a:rPr>
              <a:t>Pope and </a:t>
            </a:r>
            <a:r>
              <a:rPr lang="en-US" kern="1200" cap="all" baseline="0" dirty="0" err="1">
                <a:solidFill>
                  <a:schemeClr val="accent4">
                    <a:lumMod val="75000"/>
                  </a:schemeClr>
                </a:solidFill>
                <a:latin typeface="+mn-lt"/>
                <a:ea typeface="+mn-ea"/>
                <a:cs typeface="+mn-cs"/>
              </a:rPr>
              <a:t>Mazmanian</a:t>
            </a:r>
            <a:r>
              <a:rPr lang="en-US" kern="1200" cap="all" baseline="0" dirty="0">
                <a:solidFill>
                  <a:schemeClr val="accent4">
                    <a:lumMod val="75000"/>
                  </a:schemeClr>
                </a:solidFill>
                <a:latin typeface="+mn-lt"/>
                <a:ea typeface="+mn-ea"/>
                <a:cs typeface="+mn-cs"/>
              </a:rPr>
              <a:t>. Depression Res Treatment 2016; 1-9</a:t>
            </a:r>
          </a:p>
        </p:txBody>
      </p:sp>
    </p:spTree>
    <p:extLst>
      <p:ext uri="{BB962C8B-B14F-4D97-AF65-F5344CB8AC3E}">
        <p14:creationId xmlns:p14="http://schemas.microsoft.com/office/powerpoint/2010/main" val="30651866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5C8D2C1-DA83-420D-9635-D52CE066B5DA}"/>
              </a:ext>
            </a:extLst>
          </p:cNvPr>
          <p:cNvSpPr>
            <a:spLocks noGrp="1" noRot="1" noChangeAspect="1" noMove="1" noResize="1" noEditPoints="1" noAdjustHandles="1" noChangeArrowheads="1" noChangeShapeType="1" noTextEdit="1"/>
          </p:cNvSpPr>
          <p:nvPr>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34F74C9-6A0B-409E-AD1C-45B58BE91BB8}"/>
              </a:ext>
            </a:extLst>
          </p:cNvPr>
          <p:cNvSpPr>
            <a:spLocks noGrp="1" noRot="1" noChangeAspect="1" noMove="1" noResize="1" noEditPoints="1" noAdjustHandles="1" noChangeArrowheads="1" noChangeShapeType="1" noTextEdit="1"/>
          </p:cNvSpPr>
          <p:nvPr>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F5486A9D-1265-4B57-91E6-68E666B978BC}"/>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52A1E51-1ED3-4D5F-9551-251649987A09}"/>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a:stretch/>
        </p:blipFill>
        <p:spPr>
          <a:xfrm>
            <a:off x="30490" y="-299248"/>
            <a:ext cx="12191980" cy="6857990"/>
          </a:xfrm>
          <a:prstGeom prst="rect">
            <a:avLst/>
          </a:prstGeom>
        </p:spPr>
      </p:pic>
      <p:sp>
        <p:nvSpPr>
          <p:cNvPr id="30" name="Rectangle 29">
            <a:extLst>
              <a:ext uri="{FF2B5EF4-FFF2-40B4-BE49-F238E27FC236}">
                <a16:creationId xmlns:a16="http://schemas.microsoft.com/office/drawing/2014/main" id="{E25F4A20-71FB-4A26-92E2-89DED49264CA}"/>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C4E89C94-E462-4566-A15A-32835FD68BCD}"/>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4071767D-5FF7-4508-B8B7-BB60FF3AB250}"/>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4F41C1-5B56-4ADF-A0F4-905DDDA8A84D}"/>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b="1" dirty="0">
                <a:solidFill>
                  <a:schemeClr val="accent4">
                    <a:lumMod val="75000"/>
                  </a:schemeClr>
                </a:solidFill>
              </a:rPr>
              <a:t>Screening &amp; Follow Up</a:t>
            </a:r>
          </a:p>
        </p:txBody>
      </p:sp>
    </p:spTree>
    <p:extLst>
      <p:ext uri="{BB962C8B-B14F-4D97-AF65-F5344CB8AC3E}">
        <p14:creationId xmlns:p14="http://schemas.microsoft.com/office/powerpoint/2010/main" val="173354050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96A6-EC6D-4E9A-B07E-F9DF671EEE79}"/>
              </a:ext>
            </a:extLst>
          </p:cNvPr>
          <p:cNvSpPr>
            <a:spLocks noGrp="1"/>
          </p:cNvSpPr>
          <p:nvPr>
            <p:ph type="title"/>
          </p:nvPr>
        </p:nvSpPr>
        <p:spPr/>
        <p:txBody>
          <a:bodyPr/>
          <a:lstStyle/>
          <a:p>
            <a:r>
              <a:rPr lang="en-US" dirty="0"/>
              <a:t>Why is Screening Important?</a:t>
            </a:r>
          </a:p>
        </p:txBody>
      </p:sp>
      <p:sp>
        <p:nvSpPr>
          <p:cNvPr id="7" name="Content Placeholder 6">
            <a:extLst>
              <a:ext uri="{FF2B5EF4-FFF2-40B4-BE49-F238E27FC236}">
                <a16:creationId xmlns:a16="http://schemas.microsoft.com/office/drawing/2014/main" id="{A5D83721-4078-4D90-B67A-D30108786D31}"/>
              </a:ext>
            </a:extLst>
          </p:cNvPr>
          <p:cNvSpPr>
            <a:spLocks noGrp="1"/>
          </p:cNvSpPr>
          <p:nvPr>
            <p:ph idx="1"/>
          </p:nvPr>
        </p:nvSpPr>
        <p:spPr/>
        <p:txBody>
          <a:bodyPr>
            <a:normAutofit/>
          </a:bodyPr>
          <a:lstStyle/>
          <a:p>
            <a:r>
              <a:rPr lang="en-US" sz="2800" dirty="0"/>
              <a:t>Routine screening for antenatal depression is uncommon!</a:t>
            </a:r>
          </a:p>
          <a:p>
            <a:r>
              <a:rPr lang="en-US" sz="2800" dirty="0"/>
              <a:t>30-50% of women who have postpartum depression had depressive symptoms during pregnancy</a:t>
            </a:r>
          </a:p>
          <a:p>
            <a:r>
              <a:rPr lang="en-US" sz="2800" dirty="0"/>
              <a:t>&lt; 20% of women diagnosed with PPD had reported their symptoms to a provider </a:t>
            </a:r>
          </a:p>
          <a:p>
            <a:r>
              <a:rPr lang="en-US" sz="2800" dirty="0"/>
              <a:t>When identified, perinatal depression is often not treated or only partially treated</a:t>
            </a:r>
          </a:p>
          <a:p>
            <a:pPr lvl="1"/>
            <a:r>
              <a:rPr lang="en-US" sz="2400" dirty="0"/>
              <a:t>&lt; 30% of women with positive screen attend a mental health visit</a:t>
            </a:r>
          </a:p>
          <a:p>
            <a:pPr lvl="1"/>
            <a:r>
              <a:rPr lang="en-US" sz="2400" dirty="0"/>
              <a:t>&lt; 10% adhere to full treatment course</a:t>
            </a:r>
          </a:p>
          <a:p>
            <a:pPr marL="0" indent="0">
              <a:buNone/>
            </a:pPr>
            <a:endParaRPr lang="en-US" dirty="0"/>
          </a:p>
        </p:txBody>
      </p:sp>
    </p:spTree>
    <p:extLst>
      <p:ext uri="{BB962C8B-B14F-4D97-AF65-F5344CB8AC3E}">
        <p14:creationId xmlns:p14="http://schemas.microsoft.com/office/powerpoint/2010/main" val="17583680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896A25-D088-48F0-A2E7-9C44D9F6B409}"/>
              </a:ext>
            </a:extLst>
          </p:cNvPr>
          <p:cNvSpPr>
            <a:spLocks noGrp="1" noRot="1" noChangeAspect="1" noMove="1" noResize="1" noEditPoints="1" noAdjustHandles="1" noChangeArrowheads="1" noChangeShapeType="1" noTextEdit="1"/>
          </p:cNvSpPr>
          <p:nvPr>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DCD6B11-13E6-4A46-9C85-F8EB0F35C5E1}"/>
              </a:ext>
            </a:extLst>
          </p:cNvPr>
          <p:cNvSpPr>
            <a:spLocks noGrp="1" noRot="1" noChangeAspect="1" noMove="1" noResize="1" noEditPoints="1" noAdjustHandles="1" noChangeArrowheads="1" noChangeShapeType="1" noTextEdit="1"/>
          </p:cNvSpPr>
          <p:nvPr>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5EBCDCE-0F4C-477C-AB15-886C5F27B118}"/>
              </a:ext>
            </a:extLst>
          </p:cNvPr>
          <p:cNvSpPr>
            <a:spLocks noGrp="1" noRot="1" noChangeAspect="1" noMove="1" noResize="1" noEditPoints="1" noAdjustHandles="1" noChangeArrowheads="1" noChangeShapeType="1" noTextEdit="1"/>
          </p:cNvSpPr>
          <p:nvPr>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17820F06-C1AE-4232-AEE8-3AC8189E4BA5}"/>
              </a:ext>
            </a:extLst>
          </p:cNvPr>
          <p:cNvSpPr>
            <a:spLocks noGrp="1" noRot="1" noChangeAspect="1" noMove="1" noResize="1" noEditPoints="1" noAdjustHandles="1" noChangeArrowheads="1" noChangeShapeType="1" noTextEdit="1"/>
          </p:cNvSpPr>
          <p:nvPr>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A62E9AA-DA4C-405A-B6ED-5B1FE7A8D1B4}"/>
              </a:ext>
            </a:extLst>
          </p:cNvPr>
          <p:cNvSpPr>
            <a:spLocks noGrp="1" noRot="1" noChangeAspect="1" noMove="1" noResize="1" noEditPoints="1" noAdjustHandles="1" noChangeArrowheads="1" noChangeShapeType="1" noTextEdit="1"/>
          </p:cNvSpPr>
          <p:nvPr>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827043-ACD9-444F-84DB-DE12F3AA8D4A}"/>
              </a:ext>
            </a:extLst>
          </p:cNvPr>
          <p:cNvSpPr>
            <a:spLocks noGrp="1"/>
          </p:cNvSpPr>
          <p:nvPr>
            <p:ph type="title"/>
          </p:nvPr>
        </p:nvSpPr>
        <p:spPr>
          <a:xfrm>
            <a:off x="1097280" y="516835"/>
            <a:ext cx="5977937" cy="1666501"/>
          </a:xfrm>
        </p:spPr>
        <p:txBody>
          <a:bodyPr>
            <a:normAutofit/>
          </a:bodyPr>
          <a:lstStyle/>
          <a:p>
            <a:r>
              <a:rPr lang="en-US" dirty="0">
                <a:solidFill>
                  <a:schemeClr val="tx1"/>
                </a:solidFill>
              </a:rPr>
              <a:t>Standard of Care Recommendations</a:t>
            </a:r>
          </a:p>
        </p:txBody>
      </p:sp>
      <p:sp>
        <p:nvSpPr>
          <p:cNvPr id="14" name="Content Placeholder 13"/>
          <p:cNvSpPr>
            <a:spLocks noGrp="1"/>
          </p:cNvSpPr>
          <p:nvPr>
            <p:ph idx="1"/>
          </p:nvPr>
        </p:nvSpPr>
        <p:spPr>
          <a:xfrm>
            <a:off x="1161287" y="2183336"/>
            <a:ext cx="5977938" cy="3188800"/>
          </a:xfrm>
        </p:spPr>
        <p:txBody>
          <a:bodyPr anchor="ctr">
            <a:normAutofit/>
          </a:bodyPr>
          <a:lstStyle/>
          <a:p>
            <a:pPr marL="0" indent="0">
              <a:buNone/>
            </a:pPr>
            <a:r>
              <a:rPr lang="en-US" sz="2800" dirty="0">
                <a:solidFill>
                  <a:schemeClr val="tx1"/>
                </a:solidFill>
              </a:rPr>
              <a:t>Screen for depression in pregnant and postpartum patients</a:t>
            </a:r>
          </a:p>
          <a:p>
            <a:pPr marL="0" indent="0">
              <a:buNone/>
            </a:pPr>
            <a:r>
              <a:rPr lang="en-US" sz="2800" dirty="0">
                <a:solidFill>
                  <a:schemeClr val="tx1"/>
                </a:solidFill>
              </a:rPr>
              <a:t>Utilizing a validated screening tool</a:t>
            </a:r>
          </a:p>
          <a:p>
            <a:pPr marL="0" indent="0">
              <a:buNone/>
            </a:pPr>
            <a:r>
              <a:rPr lang="en-US" sz="2800" dirty="0">
                <a:solidFill>
                  <a:schemeClr val="tx1"/>
                </a:solidFill>
              </a:rPr>
              <a:t>With appropriate systems and follow up in place </a:t>
            </a:r>
          </a:p>
        </p:txBody>
      </p:sp>
      <p:grpSp>
        <p:nvGrpSpPr>
          <p:cNvPr id="6" name="Group 5">
            <a:extLst>
              <a:ext uri="{FF2B5EF4-FFF2-40B4-BE49-F238E27FC236}">
                <a16:creationId xmlns:a16="http://schemas.microsoft.com/office/drawing/2014/main" id="{521F2947-2AEF-4302-87FA-B7BDFE302EEB}"/>
              </a:ext>
            </a:extLst>
          </p:cNvPr>
          <p:cNvGrpSpPr/>
          <p:nvPr/>
        </p:nvGrpSpPr>
        <p:grpSpPr>
          <a:xfrm>
            <a:off x="7579898" y="267662"/>
            <a:ext cx="4235782" cy="1628827"/>
            <a:chOff x="7579898" y="267662"/>
            <a:chExt cx="4235782" cy="1628827"/>
          </a:xfrm>
        </p:grpSpPr>
        <p:sp>
          <p:nvSpPr>
            <p:cNvPr id="5" name="TextBox 4">
              <a:extLst>
                <a:ext uri="{FF2B5EF4-FFF2-40B4-BE49-F238E27FC236}">
                  <a16:creationId xmlns:a16="http://schemas.microsoft.com/office/drawing/2014/main" id="{41D5A388-A4E5-4637-BB6F-C9B609644DEC}"/>
                </a:ext>
              </a:extLst>
            </p:cNvPr>
            <p:cNvSpPr txBox="1"/>
            <p:nvPr/>
          </p:nvSpPr>
          <p:spPr>
            <a:xfrm>
              <a:off x="7579898" y="267662"/>
              <a:ext cx="37107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October 2010:</a:t>
              </a:r>
            </a:p>
          </p:txBody>
        </p:sp>
        <p:pic>
          <p:nvPicPr>
            <p:cNvPr id="13" name="Graphic 12">
              <a:extLst>
                <a:ext uri="{FF2B5EF4-FFF2-40B4-BE49-F238E27FC236}">
                  <a16:creationId xmlns:a16="http://schemas.microsoft.com/office/drawing/2014/main" id="{26F55113-65D9-441C-BEBF-C3A07E40F75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89468" y="796951"/>
              <a:ext cx="3726212" cy="1099538"/>
            </a:xfrm>
            <a:prstGeom prst="rect">
              <a:avLst/>
            </a:prstGeom>
          </p:spPr>
        </p:pic>
      </p:grpSp>
      <p:grpSp>
        <p:nvGrpSpPr>
          <p:cNvPr id="3" name="Group 2">
            <a:extLst>
              <a:ext uri="{FF2B5EF4-FFF2-40B4-BE49-F238E27FC236}">
                <a16:creationId xmlns:a16="http://schemas.microsoft.com/office/drawing/2014/main" id="{35B15A07-F10E-48AA-9E29-6352FF2F5AE7}"/>
              </a:ext>
            </a:extLst>
          </p:cNvPr>
          <p:cNvGrpSpPr/>
          <p:nvPr/>
        </p:nvGrpSpPr>
        <p:grpSpPr>
          <a:xfrm>
            <a:off x="7637473" y="4627816"/>
            <a:ext cx="4119748" cy="1788083"/>
            <a:chOff x="7637473" y="4627816"/>
            <a:chExt cx="4119748" cy="1788083"/>
          </a:xfrm>
        </p:grpSpPr>
        <p:pic>
          <p:nvPicPr>
            <p:cNvPr id="9" name="Picture 8">
              <a:extLst>
                <a:ext uri="{FF2B5EF4-FFF2-40B4-BE49-F238E27FC236}">
                  <a16:creationId xmlns:a16="http://schemas.microsoft.com/office/drawing/2014/main" id="{9C44D52B-E30F-43EA-911B-0CEA09461C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47927" y="5369004"/>
              <a:ext cx="3609294" cy="1046895"/>
            </a:xfrm>
            <a:prstGeom prst="rect">
              <a:avLst/>
            </a:prstGeom>
          </p:spPr>
        </p:pic>
        <p:sp>
          <p:nvSpPr>
            <p:cNvPr id="15" name="TextBox 14">
              <a:extLst>
                <a:ext uri="{FF2B5EF4-FFF2-40B4-BE49-F238E27FC236}">
                  <a16:creationId xmlns:a16="http://schemas.microsoft.com/office/drawing/2014/main" id="{10E2F211-957D-4A3E-8D9F-D3D0F0F7ECE8}"/>
                </a:ext>
              </a:extLst>
            </p:cNvPr>
            <p:cNvSpPr txBox="1"/>
            <p:nvPr/>
          </p:nvSpPr>
          <p:spPr>
            <a:xfrm>
              <a:off x="7637473" y="4627816"/>
              <a:ext cx="30370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January 2016:</a:t>
              </a:r>
            </a:p>
          </p:txBody>
        </p:sp>
      </p:grpSp>
      <p:grpSp>
        <p:nvGrpSpPr>
          <p:cNvPr id="4" name="Group 3">
            <a:extLst>
              <a:ext uri="{FF2B5EF4-FFF2-40B4-BE49-F238E27FC236}">
                <a16:creationId xmlns:a16="http://schemas.microsoft.com/office/drawing/2014/main" id="{71DFA1FC-0CE0-4380-9647-4615B0FC10EF}"/>
              </a:ext>
            </a:extLst>
          </p:cNvPr>
          <p:cNvGrpSpPr/>
          <p:nvPr/>
        </p:nvGrpSpPr>
        <p:grpSpPr>
          <a:xfrm>
            <a:off x="7611902" y="2479688"/>
            <a:ext cx="4395238" cy="1536814"/>
            <a:chOff x="7611902" y="2479688"/>
            <a:chExt cx="4395238" cy="1536814"/>
          </a:xfrm>
        </p:grpSpPr>
        <p:pic>
          <p:nvPicPr>
            <p:cNvPr id="12" name="Content Placeholder 4">
              <a:extLst>
                <a:ext uri="{FF2B5EF4-FFF2-40B4-BE49-F238E27FC236}">
                  <a16:creationId xmlns:a16="http://schemas.microsoft.com/office/drawing/2014/main" id="{175398F0-3338-4FA0-B6C0-FCC17500B05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24505" y="3189768"/>
              <a:ext cx="4082635" cy="826734"/>
            </a:xfrm>
            <a:prstGeom prst="rect">
              <a:avLst/>
            </a:prstGeom>
          </p:spPr>
        </p:pic>
        <p:sp>
          <p:nvSpPr>
            <p:cNvPr id="16" name="TextBox 15">
              <a:extLst>
                <a:ext uri="{FF2B5EF4-FFF2-40B4-BE49-F238E27FC236}">
                  <a16:creationId xmlns:a16="http://schemas.microsoft.com/office/drawing/2014/main" id="{1D380EEC-A2FA-4460-820A-65E12ABA3CE9}"/>
                </a:ext>
              </a:extLst>
            </p:cNvPr>
            <p:cNvSpPr txBox="1"/>
            <p:nvPr/>
          </p:nvSpPr>
          <p:spPr>
            <a:xfrm>
              <a:off x="7611902" y="2479688"/>
              <a:ext cx="2735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May 2015:</a:t>
              </a:r>
            </a:p>
          </p:txBody>
        </p:sp>
      </p:grpSp>
      <p:cxnSp>
        <p:nvCxnSpPr>
          <p:cNvPr id="8" name="Straight Connector 7">
            <a:extLst>
              <a:ext uri="{FF2B5EF4-FFF2-40B4-BE49-F238E27FC236}">
                <a16:creationId xmlns:a16="http://schemas.microsoft.com/office/drawing/2014/main" id="{2F666107-E3B1-4037-9912-2D1F34D00F19}"/>
              </a:ext>
            </a:extLst>
          </p:cNvPr>
          <p:cNvCxnSpPr>
            <a:cxnSpLocks/>
          </p:cNvCxnSpPr>
          <p:nvPr/>
        </p:nvCxnSpPr>
        <p:spPr>
          <a:xfrm>
            <a:off x="1262743" y="2183336"/>
            <a:ext cx="5671457" cy="0"/>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281988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FBD-7603-46E3-B75B-1CA98BC5C683}"/>
              </a:ext>
            </a:extLst>
          </p:cNvPr>
          <p:cNvSpPr>
            <a:spLocks noGrp="1"/>
          </p:cNvSpPr>
          <p:nvPr>
            <p:ph type="title"/>
          </p:nvPr>
        </p:nvSpPr>
        <p:spPr/>
        <p:txBody>
          <a:bodyPr/>
          <a:lstStyle/>
          <a:p>
            <a:r>
              <a:rPr lang="en-US" dirty="0"/>
              <a:t>Valid &amp; Reliable Screening Tools </a:t>
            </a:r>
          </a:p>
        </p:txBody>
      </p:sp>
      <p:sp>
        <p:nvSpPr>
          <p:cNvPr id="3" name="Content Placeholder 2">
            <a:extLst>
              <a:ext uri="{FF2B5EF4-FFF2-40B4-BE49-F238E27FC236}">
                <a16:creationId xmlns:a16="http://schemas.microsoft.com/office/drawing/2014/main" id="{167C6819-F677-4D20-932A-72A96533FCED}"/>
              </a:ext>
            </a:extLst>
          </p:cNvPr>
          <p:cNvSpPr>
            <a:spLocks noGrp="1"/>
          </p:cNvSpPr>
          <p:nvPr>
            <p:ph sz="half" idx="1"/>
          </p:nvPr>
        </p:nvSpPr>
        <p:spPr/>
        <p:txBody>
          <a:bodyPr>
            <a:normAutofit/>
          </a:bodyPr>
          <a:lstStyle/>
          <a:p>
            <a:pPr algn="ctr"/>
            <a:r>
              <a:rPr lang="en-US" sz="2400" b="1" u="sng" dirty="0">
                <a:solidFill>
                  <a:schemeClr val="accent4">
                    <a:lumMod val="75000"/>
                  </a:schemeClr>
                </a:solidFill>
              </a:rPr>
              <a:t>Edinburgh Postnatal Depression Scale (EPDS)</a:t>
            </a:r>
          </a:p>
          <a:p>
            <a:pPr algn="ctr"/>
            <a:r>
              <a:rPr lang="en-US" sz="2400" dirty="0"/>
              <a:t>10 items</a:t>
            </a:r>
          </a:p>
          <a:p>
            <a:pPr algn="ctr"/>
            <a:r>
              <a:rPr lang="en-US" sz="2400" dirty="0"/>
              <a:t>&lt; 5 minutes to administer</a:t>
            </a:r>
          </a:p>
          <a:p>
            <a:pPr algn="ctr"/>
            <a:r>
              <a:rPr lang="en-US" sz="2400" dirty="0"/>
              <a:t>23+ languages, adding continually</a:t>
            </a:r>
          </a:p>
          <a:p>
            <a:pPr algn="ctr"/>
            <a:r>
              <a:rPr lang="en-US" sz="2400" dirty="0"/>
              <a:t>Sensitivity   59–100%</a:t>
            </a:r>
            <a:br>
              <a:rPr lang="en-US" sz="2400" dirty="0"/>
            </a:br>
            <a:r>
              <a:rPr lang="en-US" sz="2400" dirty="0"/>
              <a:t>Specificity   49–100%</a:t>
            </a:r>
          </a:p>
          <a:p>
            <a:pPr algn="ctr"/>
            <a:r>
              <a:rPr lang="en-US" sz="2400" dirty="0"/>
              <a:t>Free to administer</a:t>
            </a:r>
          </a:p>
          <a:p>
            <a:pPr algn="ctr"/>
            <a:r>
              <a:rPr lang="en-US" sz="2400" dirty="0"/>
              <a:t>Assesses suicidality</a:t>
            </a:r>
          </a:p>
          <a:p>
            <a:endParaRPr lang="en-US" dirty="0"/>
          </a:p>
        </p:txBody>
      </p:sp>
      <p:sp>
        <p:nvSpPr>
          <p:cNvPr id="4" name="Content Placeholder 3">
            <a:extLst>
              <a:ext uri="{FF2B5EF4-FFF2-40B4-BE49-F238E27FC236}">
                <a16:creationId xmlns:a16="http://schemas.microsoft.com/office/drawing/2014/main" id="{1ADDD75F-857C-495A-B652-960C06359259}"/>
              </a:ext>
            </a:extLst>
          </p:cNvPr>
          <p:cNvSpPr>
            <a:spLocks noGrp="1"/>
          </p:cNvSpPr>
          <p:nvPr>
            <p:ph sz="half" idx="2"/>
          </p:nvPr>
        </p:nvSpPr>
        <p:spPr/>
        <p:txBody>
          <a:bodyPr>
            <a:normAutofit/>
          </a:bodyPr>
          <a:lstStyle/>
          <a:p>
            <a:pPr algn="ctr"/>
            <a:r>
              <a:rPr lang="en-US" sz="2400" b="1" u="sng" dirty="0">
                <a:solidFill>
                  <a:schemeClr val="accent4">
                    <a:lumMod val="75000"/>
                  </a:schemeClr>
                </a:solidFill>
              </a:rPr>
              <a:t>Patient Health Questionnaire – 9  (PHQ-9)</a:t>
            </a:r>
          </a:p>
          <a:p>
            <a:pPr marL="0" indent="0" algn="ctr">
              <a:buNone/>
            </a:pPr>
            <a:r>
              <a:rPr lang="en-US" sz="2400" dirty="0"/>
              <a:t>9 items</a:t>
            </a:r>
          </a:p>
          <a:p>
            <a:pPr algn="ctr"/>
            <a:r>
              <a:rPr lang="en-US" sz="2400" dirty="0"/>
              <a:t>&lt; 5 minutes to administer</a:t>
            </a:r>
          </a:p>
          <a:p>
            <a:pPr algn="ctr"/>
            <a:endParaRPr lang="en-US" sz="2400" dirty="0"/>
          </a:p>
          <a:p>
            <a:pPr algn="ctr"/>
            <a:r>
              <a:rPr lang="en-US" sz="2400" dirty="0"/>
              <a:t>Sensitivity   75%</a:t>
            </a:r>
            <a:br>
              <a:rPr lang="en-US" sz="2400" dirty="0"/>
            </a:br>
            <a:r>
              <a:rPr lang="en-US" sz="2400" dirty="0"/>
              <a:t>Specificity   90%</a:t>
            </a:r>
          </a:p>
          <a:p>
            <a:pPr algn="ctr"/>
            <a:r>
              <a:rPr lang="en-US" sz="2400" dirty="0"/>
              <a:t>Free to administer</a:t>
            </a:r>
          </a:p>
          <a:p>
            <a:pPr algn="ctr"/>
            <a:r>
              <a:rPr lang="en-US" sz="2400" dirty="0"/>
              <a:t>Assesses suicidality</a:t>
            </a:r>
          </a:p>
          <a:p>
            <a:endParaRPr lang="en-US" dirty="0"/>
          </a:p>
        </p:txBody>
      </p:sp>
    </p:spTree>
    <p:extLst>
      <p:ext uri="{BB962C8B-B14F-4D97-AF65-F5344CB8AC3E}">
        <p14:creationId xmlns:p14="http://schemas.microsoft.com/office/powerpoint/2010/main" val="197901801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Lst>
          </p:cNvPr>
          <p:cNvSpPr>
            <a:spLocks noGrp="1" noRot="1" noChangeAspect="1" noMove="1" noResize="1" noEditPoints="1" noAdjustHandles="1" noChangeArrowheads="1" noChangeShapeType="1" noTextEdit="1"/>
          </p:cNvSpPr>
          <p:nvPr>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Lst>
          </p:cNvPr>
          <p:cNvCxnSpPr>
            <a:cxnSpLocks noGrp="1" noRot="1" noChangeAspect="1" noMove="1" noResize="1" noEditPoints="1" noAdjustHandles="1" noChangeArrowheads="1" noChangeShapeType="1"/>
          </p:cNvCxnSpPr>
          <p:nvPr>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33BF9DD-8A45-4EEE-B231-0A14D322E5F9}"/>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556C5A8-AD7E-4CE7-87BE-9EA3B5E1786F}"/>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D5FBCAC9-BD8B-4F3B-AD74-EF37D4211349}"/>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9020DCC9-F851-4562-BB20-1AB3C51BFD08}"/>
              </a:ext>
            </a:extLst>
          </p:cNvPr>
          <p:cNvCxnSpPr>
            <a:cxnSpLocks noGrp="1" noRot="1" noChangeAspect="1" noMove="1" noResize="1" noEditPoints="1" noAdjustHandles="1" noChangeArrowheads="1" noChangeShapeType="1"/>
          </p:cNvCxnSpPr>
          <p:nvPr>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5FDCEE-58EF-4C37-B76C-8F1D6FD25E75}"/>
              </a:ext>
            </a:extLst>
          </p:cNvPr>
          <p:cNvSpPr>
            <a:spLocks noGrp="1"/>
          </p:cNvSpPr>
          <p:nvPr>
            <p:ph type="title"/>
          </p:nvPr>
        </p:nvSpPr>
        <p:spPr>
          <a:xfrm>
            <a:off x="4974771" y="634947"/>
            <a:ext cx="6574972" cy="920022"/>
          </a:xfrm>
        </p:spPr>
        <p:txBody>
          <a:bodyPr vert="horz" lIns="91440" tIns="45720" rIns="91440" bIns="45720" rtlCol="0" anchor="b">
            <a:normAutofit/>
          </a:bodyPr>
          <a:lstStyle/>
          <a:p>
            <a:r>
              <a:rPr lang="en-US" b="1" dirty="0">
                <a:solidFill>
                  <a:schemeClr val="accent4">
                    <a:lumMod val="75000"/>
                  </a:schemeClr>
                </a:solidFill>
              </a:rPr>
              <a:t>Routinely Screen</a:t>
            </a:r>
          </a:p>
        </p:txBody>
      </p:sp>
      <p:pic>
        <p:nvPicPr>
          <p:cNvPr id="14" name="Content Placeholder 13">
            <a:extLst>
              <a:ext uri="{FF2B5EF4-FFF2-40B4-BE49-F238E27FC236}">
                <a16:creationId xmlns:a16="http://schemas.microsoft.com/office/drawing/2014/main" id="{4002F199-F8B9-4DC2-B950-377418117420}"/>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00144" y="1508843"/>
            <a:ext cx="4303790" cy="2869193"/>
          </a:xfrm>
        </p:spPr>
      </p:pic>
      <p:sp>
        <p:nvSpPr>
          <p:cNvPr id="4" name="Content Placeholder 3">
            <a:extLst>
              <a:ext uri="{FF2B5EF4-FFF2-40B4-BE49-F238E27FC236}">
                <a16:creationId xmlns:a16="http://schemas.microsoft.com/office/drawing/2014/main" id="{FB32633C-0B3C-43AE-9798-2B76D7B9F73F}"/>
              </a:ext>
            </a:extLst>
          </p:cNvPr>
          <p:cNvSpPr>
            <a:spLocks noGrp="1"/>
          </p:cNvSpPr>
          <p:nvPr>
            <p:ph sz="half" idx="2"/>
          </p:nvPr>
        </p:nvSpPr>
        <p:spPr>
          <a:xfrm>
            <a:off x="4974769" y="2198914"/>
            <a:ext cx="6574973" cy="3670180"/>
          </a:xfrm>
        </p:spPr>
        <p:txBody>
          <a:bodyPr vert="horz" lIns="0" tIns="45720" rIns="0" bIns="45720" rtlCol="0">
            <a:normAutofit/>
          </a:bodyPr>
          <a:lstStyle/>
          <a:p>
            <a:pPr fontAlgn="t"/>
            <a:r>
              <a:rPr lang="en-US" sz="2400" b="1" dirty="0"/>
              <a:t>Recommended screening timeline: </a:t>
            </a:r>
          </a:p>
          <a:p>
            <a:pPr lvl="1" fontAlgn="t"/>
            <a:r>
              <a:rPr lang="en-US" sz="2000" dirty="0"/>
              <a:t>Initial prenatal visit</a:t>
            </a:r>
          </a:p>
          <a:p>
            <a:pPr lvl="1" fontAlgn="t"/>
            <a:r>
              <a:rPr lang="en-US" sz="2000" dirty="0"/>
              <a:t>28 weeks gestation </a:t>
            </a:r>
          </a:p>
          <a:p>
            <a:pPr lvl="1" fontAlgn="t"/>
            <a:r>
              <a:rPr lang="en-US" sz="2000" dirty="0"/>
              <a:t>2-4 weeks postpartum (or at OB 6 week postpartum visit)</a:t>
            </a:r>
          </a:p>
          <a:p>
            <a:pPr lvl="1" fontAlgn="t"/>
            <a:r>
              <a:rPr lang="en-US" sz="2000" dirty="0"/>
              <a:t>12 weeks postpartum </a:t>
            </a:r>
          </a:p>
          <a:p>
            <a:pPr lvl="1" fontAlgn="t"/>
            <a:r>
              <a:rPr lang="en-US" sz="2000" dirty="0"/>
              <a:t>Consider another screening at 9-12 months postpartum  </a:t>
            </a:r>
          </a:p>
          <a:p>
            <a:pPr marL="0" fontAlgn="t">
              <a:buNone/>
            </a:pPr>
            <a:r>
              <a:rPr lang="en-US" sz="2600" dirty="0"/>
              <a:t>Acknowledge screening all women regardless of symptoms </a:t>
            </a:r>
          </a:p>
          <a:p>
            <a:pPr marL="201168" lvl="1" indent="0" fontAlgn="t">
              <a:buNone/>
            </a:pPr>
            <a:endParaRPr lang="en-US" sz="2000" dirty="0"/>
          </a:p>
        </p:txBody>
      </p:sp>
    </p:spTree>
    <p:extLst>
      <p:ext uri="{BB962C8B-B14F-4D97-AF65-F5344CB8AC3E}">
        <p14:creationId xmlns:p14="http://schemas.microsoft.com/office/powerpoint/2010/main" val="79462687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BB8E-49BD-470F-940E-644EB16565F4}"/>
              </a:ext>
            </a:extLst>
          </p:cNvPr>
          <p:cNvSpPr>
            <a:spLocks noGrp="1"/>
          </p:cNvSpPr>
          <p:nvPr>
            <p:ph type="title"/>
          </p:nvPr>
        </p:nvSpPr>
        <p:spPr/>
        <p:txBody>
          <a:bodyPr vert="horz" lIns="91440" tIns="45720" rIns="91440" bIns="45720" rtlCol="0" anchor="b">
            <a:normAutofit/>
          </a:bodyPr>
          <a:lstStyle/>
          <a:p>
            <a:r>
              <a:rPr lang="en-US" dirty="0"/>
              <a:t>Follow Up After Screening</a:t>
            </a:r>
          </a:p>
        </p:txBody>
      </p:sp>
      <p:sp>
        <p:nvSpPr>
          <p:cNvPr id="3" name="Content Placeholder 2">
            <a:extLst>
              <a:ext uri="{FF2B5EF4-FFF2-40B4-BE49-F238E27FC236}">
                <a16:creationId xmlns:a16="http://schemas.microsoft.com/office/drawing/2014/main" id="{BE4CA41B-902B-4B8A-B45C-B344CE0B60FC}"/>
              </a:ext>
            </a:extLst>
          </p:cNvPr>
          <p:cNvSpPr>
            <a:spLocks noGrp="1"/>
          </p:cNvSpPr>
          <p:nvPr>
            <p:ph idx="1"/>
          </p:nvPr>
        </p:nvSpPr>
        <p:spPr>
          <a:xfrm>
            <a:off x="1097280" y="1845734"/>
            <a:ext cx="6283234" cy="4289252"/>
          </a:xfrm>
        </p:spPr>
        <p:txBody>
          <a:bodyPr vert="horz" lIns="0" tIns="45720" rIns="0" bIns="45720" rtlCol="0">
            <a:normAutofit fontScale="85000" lnSpcReduction="20000"/>
          </a:bodyPr>
          <a:lstStyle/>
          <a:p>
            <a:pPr lvl="1"/>
            <a:r>
              <a:rPr lang="en-US" sz="2400" b="1" dirty="0"/>
              <a:t>Sit down, face her </a:t>
            </a:r>
            <a:r>
              <a:rPr lang="en-US" sz="2400" dirty="0"/>
              <a:t>and thank mother for completing the screening</a:t>
            </a:r>
          </a:p>
          <a:p>
            <a:pPr lvl="1"/>
            <a:r>
              <a:rPr lang="en-US" sz="2400" b="1" dirty="0"/>
              <a:t>Normalize</a:t>
            </a:r>
            <a:r>
              <a:rPr lang="en-US" sz="2400" dirty="0"/>
              <a:t> and acknowledge the tremendous changes that motherhood brings</a:t>
            </a:r>
          </a:p>
          <a:p>
            <a:pPr lvl="1"/>
            <a:r>
              <a:rPr lang="en-US" sz="2400" b="1" dirty="0"/>
              <a:t>Review</a:t>
            </a:r>
            <a:r>
              <a:rPr lang="en-US" sz="2400" dirty="0"/>
              <a:t> score together, regardless of the score</a:t>
            </a:r>
          </a:p>
          <a:p>
            <a:pPr lvl="2"/>
            <a:r>
              <a:rPr lang="en-US" sz="2400" dirty="0"/>
              <a:t>“Help me understand why you chose the answers that you did”</a:t>
            </a:r>
          </a:p>
          <a:p>
            <a:pPr lvl="1"/>
            <a:r>
              <a:rPr lang="en-US" sz="2400" b="1" dirty="0"/>
              <a:t>Ask</a:t>
            </a:r>
            <a:r>
              <a:rPr lang="en-US" sz="2400" dirty="0"/>
              <a:t> open ended and specific questions</a:t>
            </a:r>
          </a:p>
          <a:p>
            <a:pPr lvl="2"/>
            <a:r>
              <a:rPr lang="en-US" sz="2400" dirty="0"/>
              <a:t>Is the transition to motherhood meeting your expectations?</a:t>
            </a:r>
          </a:p>
          <a:p>
            <a:pPr lvl="2"/>
            <a:r>
              <a:rPr lang="en-US" sz="2400" dirty="0"/>
              <a:t>Are you able to sleep when the baby is sleeping?</a:t>
            </a:r>
          </a:p>
          <a:p>
            <a:pPr lvl="1"/>
            <a:r>
              <a:rPr lang="en-US" sz="2400" b="1" dirty="0"/>
              <a:t>Address any concerns for suicidality </a:t>
            </a:r>
            <a:r>
              <a:rPr lang="en-US" sz="2400" dirty="0"/>
              <a:t>if noted in screening. </a:t>
            </a:r>
          </a:p>
          <a:p>
            <a:pPr lvl="1"/>
            <a:r>
              <a:rPr lang="en-US" sz="2400" b="1" dirty="0"/>
              <a:t>Document</a:t>
            </a:r>
            <a:r>
              <a:rPr lang="en-US" sz="2400" dirty="0"/>
              <a:t> screening in notes</a:t>
            </a:r>
          </a:p>
          <a:p>
            <a:endParaRPr lang="en-US" dirty="0"/>
          </a:p>
        </p:txBody>
      </p:sp>
      <p:pic>
        <p:nvPicPr>
          <p:cNvPr id="4" name="Content Placeholder 5">
            <a:extLst>
              <a:ext uri="{FF2B5EF4-FFF2-40B4-BE49-F238E27FC236}">
                <a16:creationId xmlns:a16="http://schemas.microsoft.com/office/drawing/2014/main" id="{03A77B9B-6719-471E-A0A2-6DA700100D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6093" y="2696255"/>
            <a:ext cx="3569587" cy="2007892"/>
          </a:xfrm>
          <a:prstGeom prst="rect">
            <a:avLst/>
          </a:prstGeom>
        </p:spPr>
      </p:pic>
    </p:spTree>
    <p:extLst>
      <p:ext uri="{BB962C8B-B14F-4D97-AF65-F5344CB8AC3E}">
        <p14:creationId xmlns:p14="http://schemas.microsoft.com/office/powerpoint/2010/main" val="330105735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BE1548-A29F-46A8-BECA-74D92D6EC5DB}"/>
              </a:ext>
            </a:extLst>
          </p:cNvPr>
          <p:cNvSpPr>
            <a:spLocks noGrp="1"/>
          </p:cNvSpPr>
          <p:nvPr>
            <p:ph type="title"/>
          </p:nvPr>
        </p:nvSpPr>
        <p:spPr/>
        <p:txBody>
          <a:bodyPr/>
          <a:lstStyle/>
          <a:p>
            <a:r>
              <a:rPr lang="en-US" dirty="0"/>
              <a:t>Assessing Suicidal Ideation </a:t>
            </a:r>
          </a:p>
        </p:txBody>
      </p:sp>
      <p:sp>
        <p:nvSpPr>
          <p:cNvPr id="5" name="Text Placeholder 4">
            <a:extLst>
              <a:ext uri="{FF2B5EF4-FFF2-40B4-BE49-F238E27FC236}">
                <a16:creationId xmlns:a16="http://schemas.microsoft.com/office/drawing/2014/main" id="{0C177EBD-630E-459A-8DC7-442ADF0DD1CE}"/>
              </a:ext>
            </a:extLst>
          </p:cNvPr>
          <p:cNvSpPr>
            <a:spLocks noGrp="1"/>
          </p:cNvSpPr>
          <p:nvPr>
            <p:ph type="body" idx="1"/>
          </p:nvPr>
        </p:nvSpPr>
        <p:spPr>
          <a:xfrm>
            <a:off x="1213705" y="1939587"/>
            <a:ext cx="4489067" cy="736282"/>
          </a:xfrm>
        </p:spPr>
        <p:txBody>
          <a:bodyPr/>
          <a:lstStyle/>
          <a:p>
            <a:r>
              <a:rPr lang="en-US" u="sng" dirty="0">
                <a:solidFill>
                  <a:schemeClr val="accent3">
                    <a:lumMod val="25000"/>
                  </a:schemeClr>
                </a:solidFill>
              </a:rPr>
              <a:t>Lower Risk</a:t>
            </a:r>
          </a:p>
        </p:txBody>
      </p:sp>
      <p:sp>
        <p:nvSpPr>
          <p:cNvPr id="6" name="Content Placeholder 5">
            <a:extLst>
              <a:ext uri="{FF2B5EF4-FFF2-40B4-BE49-F238E27FC236}">
                <a16:creationId xmlns:a16="http://schemas.microsoft.com/office/drawing/2014/main" id="{2E65FE8E-7842-424E-B743-1754CBD60FC6}"/>
              </a:ext>
            </a:extLst>
          </p:cNvPr>
          <p:cNvSpPr>
            <a:spLocks noGrp="1"/>
          </p:cNvSpPr>
          <p:nvPr>
            <p:ph sz="half" idx="2"/>
          </p:nvPr>
        </p:nvSpPr>
        <p:spPr>
          <a:xfrm>
            <a:off x="1308867" y="2582334"/>
            <a:ext cx="4489066" cy="4275666"/>
          </a:xfrm>
        </p:spPr>
        <p:txBody>
          <a:bodyPr>
            <a:normAutofit/>
          </a:bodyPr>
          <a:lstStyle/>
          <a:p>
            <a:pPr fontAlgn="base">
              <a:lnSpc>
                <a:spcPct val="107000"/>
              </a:lnSpc>
              <a:spcBef>
                <a:spcPts val="0"/>
              </a:spcBef>
              <a:buSzPct val="56000"/>
            </a:pPr>
            <a:r>
              <a:rPr lang="en-US" sz="2400" dirty="0">
                <a:uFill>
                  <a:solidFill>
                    <a:srgbClr val="000000"/>
                  </a:solidFill>
                </a:uFill>
              </a:rPr>
              <a:t>No prior attempts </a:t>
            </a:r>
          </a:p>
          <a:p>
            <a:pPr fontAlgn="base">
              <a:lnSpc>
                <a:spcPct val="107000"/>
              </a:lnSpc>
              <a:spcBef>
                <a:spcPts val="0"/>
              </a:spcBef>
              <a:buSzPct val="56000"/>
            </a:pPr>
            <a:r>
              <a:rPr lang="en-US" sz="2400" dirty="0">
                <a:uFill>
                  <a:solidFill>
                    <a:srgbClr val="000000"/>
                  </a:solidFill>
                </a:uFill>
              </a:rPr>
              <a:t>No plan</a:t>
            </a:r>
          </a:p>
          <a:p>
            <a:pPr fontAlgn="base">
              <a:lnSpc>
                <a:spcPct val="107000"/>
              </a:lnSpc>
              <a:spcBef>
                <a:spcPts val="0"/>
              </a:spcBef>
              <a:buSzPct val="56000"/>
            </a:pPr>
            <a:r>
              <a:rPr lang="en-US" sz="2400" dirty="0">
                <a:uFill>
                  <a:solidFill>
                    <a:srgbClr val="000000"/>
                  </a:solidFill>
                </a:uFill>
              </a:rPr>
              <a:t>No intent</a:t>
            </a:r>
          </a:p>
          <a:p>
            <a:pPr fontAlgn="base">
              <a:lnSpc>
                <a:spcPct val="107000"/>
              </a:lnSpc>
              <a:spcBef>
                <a:spcPts val="0"/>
              </a:spcBef>
              <a:buSzPct val="56000"/>
            </a:pPr>
            <a:r>
              <a:rPr lang="en-US" sz="2400" dirty="0">
                <a:uFill>
                  <a:solidFill>
                    <a:srgbClr val="000000"/>
                  </a:solidFill>
                </a:uFill>
              </a:rPr>
              <a:t>No substance use</a:t>
            </a:r>
          </a:p>
          <a:p>
            <a:pPr fontAlgn="base">
              <a:lnSpc>
                <a:spcPct val="107000"/>
              </a:lnSpc>
              <a:spcBef>
                <a:spcPts val="0"/>
              </a:spcBef>
              <a:buSzPct val="56000"/>
            </a:pPr>
            <a:r>
              <a:rPr lang="en-US" sz="2400" dirty="0">
                <a:uFill>
                  <a:solidFill>
                    <a:srgbClr val="000000"/>
                  </a:solidFill>
                </a:uFill>
              </a:rPr>
              <a:t>Protective factors </a:t>
            </a:r>
          </a:p>
          <a:p>
            <a:pPr lvl="1" fontAlgn="base">
              <a:lnSpc>
                <a:spcPct val="107000"/>
              </a:lnSpc>
              <a:spcBef>
                <a:spcPts val="0"/>
              </a:spcBef>
              <a:buSzPct val="56000"/>
            </a:pPr>
            <a:r>
              <a:rPr lang="en-US" sz="2400" dirty="0">
                <a:uFill>
                  <a:solidFill>
                    <a:srgbClr val="000000"/>
                  </a:solidFill>
                </a:uFill>
              </a:rPr>
              <a:t>“What prevents you from acting on these thoughts?”</a:t>
            </a:r>
          </a:p>
          <a:p>
            <a:r>
              <a:rPr lang="en-US" sz="2400" dirty="0">
                <a:uFill>
                  <a:solidFill>
                    <a:srgbClr val="000000"/>
                  </a:solidFill>
                </a:uFill>
              </a:rPr>
              <a:t>Suggests outpatient evaluation and follow-up</a:t>
            </a:r>
            <a:endParaRPr lang="en-US" sz="2400" dirty="0"/>
          </a:p>
        </p:txBody>
      </p:sp>
      <p:sp>
        <p:nvSpPr>
          <p:cNvPr id="7" name="Text Placeholder 6">
            <a:extLst>
              <a:ext uri="{FF2B5EF4-FFF2-40B4-BE49-F238E27FC236}">
                <a16:creationId xmlns:a16="http://schemas.microsoft.com/office/drawing/2014/main" id="{544D308A-1892-40E1-9083-88C9324289C6}"/>
              </a:ext>
            </a:extLst>
          </p:cNvPr>
          <p:cNvSpPr>
            <a:spLocks noGrp="1"/>
          </p:cNvSpPr>
          <p:nvPr>
            <p:ph type="body" sz="quarter" idx="3"/>
          </p:nvPr>
        </p:nvSpPr>
        <p:spPr>
          <a:xfrm>
            <a:off x="6411433" y="1846052"/>
            <a:ext cx="4937760" cy="736282"/>
          </a:xfrm>
        </p:spPr>
        <p:txBody>
          <a:bodyPr/>
          <a:lstStyle/>
          <a:p>
            <a:r>
              <a:rPr lang="en-US" u="sng" dirty="0">
                <a:solidFill>
                  <a:schemeClr val="accent3">
                    <a:lumMod val="25000"/>
                  </a:schemeClr>
                </a:solidFill>
              </a:rPr>
              <a:t>Higher Risk </a:t>
            </a:r>
          </a:p>
        </p:txBody>
      </p:sp>
      <p:sp>
        <p:nvSpPr>
          <p:cNvPr id="8" name="Content Placeholder 7">
            <a:extLst>
              <a:ext uri="{FF2B5EF4-FFF2-40B4-BE49-F238E27FC236}">
                <a16:creationId xmlns:a16="http://schemas.microsoft.com/office/drawing/2014/main" id="{2C0B5397-296B-417F-B588-CAC87ECC1A73}"/>
              </a:ext>
            </a:extLst>
          </p:cNvPr>
          <p:cNvSpPr>
            <a:spLocks noGrp="1"/>
          </p:cNvSpPr>
          <p:nvPr>
            <p:ph sz="quarter" idx="4"/>
          </p:nvPr>
        </p:nvSpPr>
        <p:spPr>
          <a:xfrm>
            <a:off x="6411433" y="2582334"/>
            <a:ext cx="5106116" cy="4275666"/>
          </a:xfrm>
        </p:spPr>
        <p:txBody>
          <a:bodyPr>
            <a:normAutofit/>
          </a:bodyPr>
          <a:lstStyle/>
          <a:p>
            <a:pPr algn="just" fontAlgn="base">
              <a:lnSpc>
                <a:spcPct val="107000"/>
              </a:lnSpc>
              <a:spcBef>
                <a:spcPts val="0"/>
              </a:spcBef>
              <a:buSzPts val="1000"/>
            </a:pPr>
            <a:r>
              <a:rPr lang="en-US" sz="2400" dirty="0">
                <a:uFill>
                  <a:solidFill>
                    <a:srgbClr val="000000"/>
                  </a:solidFill>
                </a:uFill>
              </a:rPr>
              <a:t>History of suicide attempt</a:t>
            </a:r>
          </a:p>
          <a:p>
            <a:pPr algn="just" fontAlgn="base">
              <a:lnSpc>
                <a:spcPct val="107000"/>
              </a:lnSpc>
              <a:spcBef>
                <a:spcPts val="0"/>
              </a:spcBef>
              <a:buSzPts val="1000"/>
            </a:pPr>
            <a:r>
              <a:rPr lang="en-US" sz="2400" dirty="0">
                <a:uFill>
                  <a:solidFill>
                    <a:srgbClr val="000000"/>
                  </a:solidFill>
                </a:uFill>
              </a:rPr>
              <a:t>High lethality of prior attempts</a:t>
            </a:r>
          </a:p>
          <a:p>
            <a:pPr algn="just" fontAlgn="base">
              <a:lnSpc>
                <a:spcPct val="107000"/>
              </a:lnSpc>
              <a:spcBef>
                <a:spcPts val="0"/>
              </a:spcBef>
              <a:buSzPts val="1000"/>
            </a:pPr>
            <a:r>
              <a:rPr lang="en-US" sz="2400" dirty="0">
                <a:uFill>
                  <a:solidFill>
                    <a:srgbClr val="000000"/>
                  </a:solidFill>
                </a:uFill>
              </a:rPr>
              <a:t>Current plan</a:t>
            </a:r>
          </a:p>
          <a:p>
            <a:pPr algn="just" fontAlgn="base">
              <a:lnSpc>
                <a:spcPct val="107000"/>
              </a:lnSpc>
              <a:spcBef>
                <a:spcPts val="0"/>
              </a:spcBef>
              <a:buSzPts val="1000"/>
            </a:pPr>
            <a:r>
              <a:rPr lang="en-US" sz="2400" dirty="0">
                <a:uFill>
                  <a:solidFill>
                    <a:srgbClr val="000000"/>
                  </a:solidFill>
                </a:uFill>
              </a:rPr>
              <a:t>Current intent</a:t>
            </a:r>
          </a:p>
          <a:p>
            <a:pPr algn="just" fontAlgn="base">
              <a:lnSpc>
                <a:spcPct val="107000"/>
              </a:lnSpc>
              <a:spcBef>
                <a:spcPts val="0"/>
              </a:spcBef>
              <a:buSzPts val="1000"/>
            </a:pPr>
            <a:r>
              <a:rPr lang="en-US" sz="2400" dirty="0">
                <a:uFill>
                  <a:solidFill>
                    <a:srgbClr val="000000"/>
                  </a:solidFill>
                </a:uFill>
              </a:rPr>
              <a:t>Substance use</a:t>
            </a:r>
          </a:p>
          <a:p>
            <a:pPr fontAlgn="base">
              <a:lnSpc>
                <a:spcPct val="107000"/>
              </a:lnSpc>
              <a:spcBef>
                <a:spcPts val="0"/>
              </a:spcBef>
              <a:buSzPts val="1000"/>
            </a:pPr>
            <a:r>
              <a:rPr lang="en-US" sz="2400" dirty="0">
                <a:uFill>
                  <a:solidFill>
                    <a:srgbClr val="000000"/>
                  </a:solidFill>
                </a:uFill>
              </a:rPr>
              <a:t>Lack of protective factors or social support</a:t>
            </a:r>
          </a:p>
          <a:p>
            <a:r>
              <a:rPr lang="en-US" sz="2400" dirty="0"/>
              <a:t>Suggests urgent/emergent evaluation!</a:t>
            </a:r>
          </a:p>
        </p:txBody>
      </p:sp>
      <p:cxnSp>
        <p:nvCxnSpPr>
          <p:cNvPr id="10" name="Straight Connector 9">
            <a:extLst>
              <a:ext uri="{FF2B5EF4-FFF2-40B4-BE49-F238E27FC236}">
                <a16:creationId xmlns:a16="http://schemas.microsoft.com/office/drawing/2014/main" id="{5D963B68-7662-4BA8-B013-9EB934DC7547}"/>
              </a:ext>
            </a:extLst>
          </p:cNvPr>
          <p:cNvCxnSpPr>
            <a:cxnSpLocks/>
          </p:cNvCxnSpPr>
          <p:nvPr/>
        </p:nvCxnSpPr>
        <p:spPr>
          <a:xfrm>
            <a:off x="6009522" y="2084578"/>
            <a:ext cx="0" cy="3348407"/>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126480" y="5208720"/>
            <a:ext cx="5529992" cy="11575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20840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F7CB-63D8-4581-BB20-2955A2EBA25D}"/>
              </a:ext>
            </a:extLst>
          </p:cNvPr>
          <p:cNvSpPr>
            <a:spLocks noGrp="1"/>
          </p:cNvSpPr>
          <p:nvPr>
            <p:ph type="title"/>
          </p:nvPr>
        </p:nvSpPr>
        <p:spPr/>
        <p:txBody>
          <a:bodyPr/>
          <a:lstStyle/>
          <a:p>
            <a:r>
              <a:rPr lang="en-US" dirty="0"/>
              <a:t>Assessing Thoughts of Harming Baby</a:t>
            </a:r>
          </a:p>
        </p:txBody>
      </p:sp>
      <p:sp>
        <p:nvSpPr>
          <p:cNvPr id="3" name="Text Placeholder 2">
            <a:extLst>
              <a:ext uri="{FF2B5EF4-FFF2-40B4-BE49-F238E27FC236}">
                <a16:creationId xmlns:a16="http://schemas.microsoft.com/office/drawing/2014/main" id="{2E7447E9-F9FA-4756-B935-62A7B3B12E77}"/>
              </a:ext>
            </a:extLst>
          </p:cNvPr>
          <p:cNvSpPr>
            <a:spLocks noGrp="1"/>
          </p:cNvSpPr>
          <p:nvPr>
            <p:ph type="body" idx="1"/>
          </p:nvPr>
        </p:nvSpPr>
        <p:spPr>
          <a:xfrm>
            <a:off x="265216" y="1538832"/>
            <a:ext cx="5830784" cy="1043502"/>
          </a:xfrm>
        </p:spPr>
        <p:txBody>
          <a:bodyPr>
            <a:noAutofit/>
          </a:bodyPr>
          <a:lstStyle/>
          <a:p>
            <a:pPr algn="ctr"/>
            <a:r>
              <a:rPr lang="en-US" sz="2400" b="1" dirty="0">
                <a:solidFill>
                  <a:schemeClr val="accent4">
                    <a:lumMod val="75000"/>
                  </a:schemeClr>
                </a:solidFill>
              </a:rPr>
              <a:t>Thoughts of Harming Baby that Occur </a:t>
            </a:r>
            <a:r>
              <a:rPr lang="en-US" sz="2400" b="1" u="sng" dirty="0">
                <a:solidFill>
                  <a:schemeClr val="accent4">
                    <a:lumMod val="75000"/>
                  </a:schemeClr>
                </a:solidFill>
              </a:rPr>
              <a:t>Secondary to Obsessions/Anxiety</a:t>
            </a:r>
            <a:endParaRPr lang="en-US" sz="2400" b="1" u="sng"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AEA5FDFA-2FEB-4C71-A18D-17BA6D02FB45}"/>
              </a:ext>
            </a:extLst>
          </p:cNvPr>
          <p:cNvSpPr>
            <a:spLocks noGrp="1"/>
          </p:cNvSpPr>
          <p:nvPr>
            <p:ph sz="half" idx="2"/>
          </p:nvPr>
        </p:nvSpPr>
        <p:spPr>
          <a:xfrm>
            <a:off x="1097280" y="2582334"/>
            <a:ext cx="4937760" cy="2000552"/>
          </a:xfrm>
        </p:spPr>
        <p:txBody>
          <a:bodyPr>
            <a:normAutofit/>
          </a:bodyPr>
          <a:lstStyle/>
          <a:p>
            <a:pPr algn="ctr"/>
            <a:r>
              <a:rPr lang="en-US" sz="2200" dirty="0"/>
              <a:t>Good insight</a:t>
            </a:r>
          </a:p>
          <a:p>
            <a:pPr algn="ctr"/>
            <a:r>
              <a:rPr lang="en-US" sz="2200" dirty="0"/>
              <a:t>Thoughts are intrusive &amp; scary </a:t>
            </a:r>
          </a:p>
          <a:p>
            <a:pPr algn="ctr"/>
            <a:r>
              <a:rPr lang="en-US" sz="2200" dirty="0"/>
              <a:t>No psychotic symptoms</a:t>
            </a:r>
          </a:p>
          <a:p>
            <a:pPr algn="ctr"/>
            <a:r>
              <a:rPr lang="en-US" sz="2200" dirty="0"/>
              <a:t>Thoughts cause anxiety </a:t>
            </a:r>
          </a:p>
        </p:txBody>
      </p:sp>
      <p:sp>
        <p:nvSpPr>
          <p:cNvPr id="5" name="Text Placeholder 4">
            <a:extLst>
              <a:ext uri="{FF2B5EF4-FFF2-40B4-BE49-F238E27FC236}">
                <a16:creationId xmlns:a16="http://schemas.microsoft.com/office/drawing/2014/main" id="{3C18E6D9-86E6-421F-8C4F-BF21899A65D7}"/>
              </a:ext>
            </a:extLst>
          </p:cNvPr>
          <p:cNvSpPr>
            <a:spLocks noGrp="1"/>
          </p:cNvSpPr>
          <p:nvPr>
            <p:ph type="body" sz="quarter" idx="3"/>
          </p:nvPr>
        </p:nvSpPr>
        <p:spPr>
          <a:xfrm>
            <a:off x="6217920" y="1692442"/>
            <a:ext cx="5830784" cy="736282"/>
          </a:xfrm>
        </p:spPr>
        <p:txBody>
          <a:bodyPr>
            <a:noAutofit/>
          </a:bodyPr>
          <a:lstStyle/>
          <a:p>
            <a:pPr algn="ctr"/>
            <a:r>
              <a:rPr lang="en-US" sz="2400" b="1" dirty="0">
                <a:solidFill>
                  <a:schemeClr val="accent4">
                    <a:lumMod val="75000"/>
                  </a:schemeClr>
                </a:solidFill>
              </a:rPr>
              <a:t>Thoughts of Harming Baby that Occur </a:t>
            </a:r>
            <a:r>
              <a:rPr lang="en-US" sz="2400" b="1" u="sng" dirty="0">
                <a:solidFill>
                  <a:schemeClr val="accent4">
                    <a:lumMod val="75000"/>
                  </a:schemeClr>
                </a:solidFill>
              </a:rPr>
              <a:t>Secondary to Postpartum Psychosis</a:t>
            </a:r>
          </a:p>
        </p:txBody>
      </p:sp>
      <p:sp>
        <p:nvSpPr>
          <p:cNvPr id="6" name="Content Placeholder 5">
            <a:extLst>
              <a:ext uri="{FF2B5EF4-FFF2-40B4-BE49-F238E27FC236}">
                <a16:creationId xmlns:a16="http://schemas.microsoft.com/office/drawing/2014/main" id="{4122A385-27BB-405A-BCF4-3F548993807D}"/>
              </a:ext>
            </a:extLst>
          </p:cNvPr>
          <p:cNvSpPr>
            <a:spLocks noGrp="1"/>
          </p:cNvSpPr>
          <p:nvPr>
            <p:ph sz="quarter" idx="4"/>
          </p:nvPr>
        </p:nvSpPr>
        <p:spPr>
          <a:xfrm>
            <a:off x="6217920" y="2582334"/>
            <a:ext cx="4937760" cy="2000552"/>
          </a:xfrm>
        </p:spPr>
        <p:txBody>
          <a:bodyPr>
            <a:normAutofit/>
          </a:bodyPr>
          <a:lstStyle/>
          <a:p>
            <a:pPr algn="ctr"/>
            <a:r>
              <a:rPr lang="en-US" sz="2200" dirty="0"/>
              <a:t>Poor insight</a:t>
            </a:r>
          </a:p>
          <a:p>
            <a:pPr algn="ctr"/>
            <a:r>
              <a:rPr lang="en-US" sz="2200" dirty="0"/>
              <a:t>Psychotic symptoms</a:t>
            </a:r>
          </a:p>
          <a:p>
            <a:pPr algn="ctr"/>
            <a:r>
              <a:rPr lang="en-US" sz="2200" dirty="0"/>
              <a:t>Delusional beliefs with distortion of reality present </a:t>
            </a:r>
          </a:p>
        </p:txBody>
      </p:sp>
      <p:pic>
        <p:nvPicPr>
          <p:cNvPr id="8" name="Graphic 7" descr="Line Arrow: Straight">
            <a:extLst>
              <a:ext uri="{FF2B5EF4-FFF2-40B4-BE49-F238E27FC236}">
                <a16:creationId xmlns:a16="http://schemas.microsoft.com/office/drawing/2014/main" id="{13B70859-7797-4649-836C-E0E0C69D7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108960" y="4404768"/>
            <a:ext cx="914400" cy="914400"/>
          </a:xfrm>
          <a:prstGeom prst="rect">
            <a:avLst/>
          </a:prstGeom>
        </p:spPr>
      </p:pic>
      <p:pic>
        <p:nvPicPr>
          <p:cNvPr id="9" name="Graphic 8" descr="Line Arrow: Straight">
            <a:extLst>
              <a:ext uri="{FF2B5EF4-FFF2-40B4-BE49-F238E27FC236}">
                <a16:creationId xmlns:a16="http://schemas.microsoft.com/office/drawing/2014/main" id="{E0AC5E09-5A38-4F90-9932-1F5F70E4E7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8229600" y="4404767"/>
            <a:ext cx="914400" cy="914400"/>
          </a:xfrm>
          <a:prstGeom prst="rect">
            <a:avLst/>
          </a:prstGeom>
        </p:spPr>
      </p:pic>
      <p:sp>
        <p:nvSpPr>
          <p:cNvPr id="10" name="TextBox 9">
            <a:extLst>
              <a:ext uri="{FF2B5EF4-FFF2-40B4-BE49-F238E27FC236}">
                <a16:creationId xmlns:a16="http://schemas.microsoft.com/office/drawing/2014/main" id="{750583E8-F0EF-43D7-886A-113167AB2883}"/>
              </a:ext>
            </a:extLst>
          </p:cNvPr>
          <p:cNvSpPr txBox="1"/>
          <p:nvPr/>
        </p:nvSpPr>
        <p:spPr>
          <a:xfrm>
            <a:off x="1097280" y="5420695"/>
            <a:ext cx="493776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Suggests not at risk of harming baby</a:t>
            </a:r>
          </a:p>
        </p:txBody>
      </p:sp>
      <p:sp>
        <p:nvSpPr>
          <p:cNvPr id="11" name="TextBox 10">
            <a:extLst>
              <a:ext uri="{FF2B5EF4-FFF2-40B4-BE49-F238E27FC236}">
                <a16:creationId xmlns:a16="http://schemas.microsoft.com/office/drawing/2014/main" id="{35A014C3-7AF5-44C8-90EE-66DF0E7403DF}"/>
              </a:ext>
            </a:extLst>
          </p:cNvPr>
          <p:cNvSpPr txBox="1"/>
          <p:nvPr/>
        </p:nvSpPr>
        <p:spPr>
          <a:xfrm>
            <a:off x="6126480" y="5420695"/>
            <a:ext cx="493776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Suggests at risk of harming baby</a:t>
            </a:r>
          </a:p>
        </p:txBody>
      </p:sp>
    </p:spTree>
    <p:extLst>
      <p:ext uri="{BB962C8B-B14F-4D97-AF65-F5344CB8AC3E}">
        <p14:creationId xmlns:p14="http://schemas.microsoft.com/office/powerpoint/2010/main" val="557576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C8D2C1-DA83-420D-9635-D52CE066B5DA}"/>
              </a:ext>
            </a:extLst>
          </p:cNvPr>
          <p:cNvSpPr>
            <a:spLocks noGrp="1" noRot="1" noChangeAspect="1" noMove="1" noResize="1" noEditPoints="1" noAdjustHandles="1" noChangeArrowheads="1" noChangeShapeType="1" noTextEdit="1"/>
          </p:cNvSpPr>
          <p:nvPr>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34F74C9-6A0B-409E-AD1C-45B58BE91BB8}"/>
              </a:ext>
            </a:extLst>
          </p:cNvPr>
          <p:cNvSpPr>
            <a:spLocks noGrp="1" noRot="1" noChangeAspect="1" noMove="1" noResize="1" noEditPoints="1" noAdjustHandles="1" noChangeArrowheads="1" noChangeShapeType="1" noTextEdit="1"/>
          </p:cNvSpPr>
          <p:nvPr>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F5486A9D-1265-4B57-91E6-68E666B978BC}"/>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5">
            <a:extLst>
              <a:ext uri="{FF2B5EF4-FFF2-40B4-BE49-F238E27FC236}">
                <a16:creationId xmlns:a16="http://schemas.microsoft.com/office/drawing/2014/main" id="{EE22077A-C012-4D60-A416-5E4585E11422}"/>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E25F4A20-71FB-4A26-92E2-89DED49264CA}"/>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4E89C94-E462-4566-A15A-32835FD68BCD}"/>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4071767D-5FF7-4508-B8B7-BB60FF3AB250}"/>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4F41C1-5B56-4ADF-A0F4-905DDDA8A84D}"/>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b="1" dirty="0">
                <a:solidFill>
                  <a:schemeClr val="accent4">
                    <a:lumMod val="75000"/>
                  </a:schemeClr>
                </a:solidFill>
              </a:rPr>
              <a:t>Perinatal Psychiatric Disorders</a:t>
            </a:r>
          </a:p>
        </p:txBody>
      </p:sp>
    </p:spTree>
    <p:extLst>
      <p:ext uri="{BB962C8B-B14F-4D97-AF65-F5344CB8AC3E}">
        <p14:creationId xmlns:p14="http://schemas.microsoft.com/office/powerpoint/2010/main" val="285593069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6B1B2-03D9-445F-BB56-807F76F83D24}"/>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E25F4A20-71FB-4A26-92E2-89DED49264CA}"/>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4E89C94-E462-4566-A15A-32835FD68BCD}"/>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4071767D-5FF7-4508-B8B7-BB60FF3AB250}"/>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13E5B0-9F40-434C-A8FA-6C010FED0E31}"/>
              </a:ext>
            </a:extLst>
          </p:cNvPr>
          <p:cNvSpPr>
            <a:spLocks noGrp="1"/>
          </p:cNvSpPr>
          <p:nvPr>
            <p:ph type="ctrTitle"/>
          </p:nvPr>
        </p:nvSpPr>
        <p:spPr/>
        <p:txBody>
          <a:bodyPr>
            <a:normAutofit/>
          </a:bodyPr>
          <a:lstStyle/>
          <a:p>
            <a:r>
              <a:rPr lang="en-US" b="1" dirty="0">
                <a:solidFill>
                  <a:schemeClr val="accent4">
                    <a:lumMod val="75000"/>
                  </a:schemeClr>
                </a:solidFill>
              </a:rPr>
              <a:t>Non-pharmacologic Treatment Options</a:t>
            </a:r>
          </a:p>
        </p:txBody>
      </p:sp>
    </p:spTree>
    <p:extLst>
      <p:ext uri="{BB962C8B-B14F-4D97-AF65-F5344CB8AC3E}">
        <p14:creationId xmlns:p14="http://schemas.microsoft.com/office/powerpoint/2010/main" val="23186851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C93A87-26B3-4A94-9582-82730F2892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3999" y="640081"/>
            <a:ext cx="4001315" cy="5314406"/>
          </a:xfrm>
          <a:prstGeom prst="rect">
            <a:avLst/>
          </a:prstGeom>
        </p:spPr>
      </p:pic>
      <p:sp>
        <p:nvSpPr>
          <p:cNvPr id="2" name="Title 1">
            <a:extLst>
              <a:ext uri="{FF2B5EF4-FFF2-40B4-BE49-F238E27FC236}">
                <a16:creationId xmlns:a16="http://schemas.microsoft.com/office/drawing/2014/main" id="{09BB9ACB-4A51-4277-844A-5D81ABF4EBB1}"/>
              </a:ext>
            </a:extLst>
          </p:cNvPr>
          <p:cNvSpPr>
            <a:spLocks noGrp="1"/>
          </p:cNvSpPr>
          <p:nvPr>
            <p:ph type="title"/>
          </p:nvPr>
        </p:nvSpPr>
        <p:spPr>
          <a:xfrm>
            <a:off x="4974771" y="634946"/>
            <a:ext cx="6574972" cy="1450757"/>
          </a:xfrm>
        </p:spPr>
        <p:txBody>
          <a:bodyPr>
            <a:normAutofit/>
          </a:bodyPr>
          <a:lstStyle/>
          <a:p>
            <a:r>
              <a:rPr lang="en-US" dirty="0"/>
              <a:t>Treatment Options </a:t>
            </a:r>
          </a:p>
        </p:txBody>
      </p:sp>
      <p:sp>
        <p:nvSpPr>
          <p:cNvPr id="3" name="Content Placeholder 2">
            <a:extLst>
              <a:ext uri="{FF2B5EF4-FFF2-40B4-BE49-F238E27FC236}">
                <a16:creationId xmlns:a16="http://schemas.microsoft.com/office/drawing/2014/main" id="{84A9D46E-FE6A-4168-9D65-D042F1611070}"/>
              </a:ext>
            </a:extLst>
          </p:cNvPr>
          <p:cNvSpPr>
            <a:spLocks noGrp="1"/>
          </p:cNvSpPr>
          <p:nvPr>
            <p:ph idx="1"/>
          </p:nvPr>
        </p:nvSpPr>
        <p:spPr>
          <a:xfrm>
            <a:off x="4974769" y="2198914"/>
            <a:ext cx="6574973" cy="3670180"/>
          </a:xfrm>
        </p:spPr>
        <p:txBody>
          <a:bodyPr>
            <a:normAutofit/>
          </a:bodyPr>
          <a:lstStyle/>
          <a:p>
            <a:r>
              <a:rPr lang="en-US" sz="2400" dirty="0"/>
              <a:t>Options with evidenced based use in the perinatal period</a:t>
            </a:r>
          </a:p>
          <a:p>
            <a:pPr lvl="1"/>
            <a:r>
              <a:rPr lang="en-US" sz="2000" dirty="0"/>
              <a:t>Psychotherapy </a:t>
            </a:r>
          </a:p>
          <a:p>
            <a:pPr lvl="1"/>
            <a:r>
              <a:rPr lang="en-US" sz="2000" dirty="0"/>
              <a:t>Light box therapy</a:t>
            </a:r>
          </a:p>
          <a:p>
            <a:pPr lvl="1"/>
            <a:r>
              <a:rPr lang="en-US" sz="2000" dirty="0"/>
              <a:t>Complementary Alternative Options </a:t>
            </a:r>
          </a:p>
          <a:p>
            <a:pPr lvl="1"/>
            <a:r>
              <a:rPr lang="en-US" sz="2000" dirty="0"/>
              <a:t>Self-care</a:t>
            </a:r>
          </a:p>
          <a:p>
            <a:pPr lvl="1"/>
            <a:r>
              <a:rPr lang="en-US" sz="2000" dirty="0"/>
              <a:t>Sleep hygiene</a:t>
            </a:r>
          </a:p>
        </p:txBody>
      </p:sp>
    </p:spTree>
    <p:extLst>
      <p:ext uri="{BB962C8B-B14F-4D97-AF65-F5344CB8AC3E}">
        <p14:creationId xmlns:p14="http://schemas.microsoft.com/office/powerpoint/2010/main" val="147879594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FB4C-7866-498E-ABD8-EE49746A1556}"/>
              </a:ext>
            </a:extLst>
          </p:cNvPr>
          <p:cNvSpPr>
            <a:spLocks noGrp="1"/>
          </p:cNvSpPr>
          <p:nvPr>
            <p:ph type="title"/>
          </p:nvPr>
        </p:nvSpPr>
        <p:spPr/>
        <p:txBody>
          <a:bodyPr/>
          <a:lstStyle/>
          <a:p>
            <a:r>
              <a:rPr lang="en-US" dirty="0"/>
              <a:t>Psychotherapy</a:t>
            </a:r>
          </a:p>
        </p:txBody>
      </p:sp>
      <p:sp>
        <p:nvSpPr>
          <p:cNvPr id="3" name="Content Placeholder 2">
            <a:extLst>
              <a:ext uri="{FF2B5EF4-FFF2-40B4-BE49-F238E27FC236}">
                <a16:creationId xmlns:a16="http://schemas.microsoft.com/office/drawing/2014/main" id="{56ADF25A-F5C5-4132-8D18-FFCE9337C718}"/>
              </a:ext>
            </a:extLst>
          </p:cNvPr>
          <p:cNvSpPr>
            <a:spLocks noGrp="1"/>
          </p:cNvSpPr>
          <p:nvPr>
            <p:ph idx="1"/>
          </p:nvPr>
        </p:nvSpPr>
        <p:spPr/>
        <p:txBody>
          <a:bodyPr>
            <a:normAutofit/>
          </a:bodyPr>
          <a:lstStyle/>
          <a:p>
            <a:r>
              <a:rPr lang="en-US" dirty="0"/>
              <a:t>Supportive psychotherapy: includes comforting, advising, encouraging, reassuring, and mostly listening, attentively and sympathetically</a:t>
            </a:r>
          </a:p>
          <a:p>
            <a:r>
              <a:rPr lang="en-US" dirty="0"/>
              <a:t>Cognitive behavioral therapy (CBT): challenges distorted cognitions and change destructive patterns of behavior</a:t>
            </a:r>
          </a:p>
          <a:p>
            <a:r>
              <a:rPr lang="en-US" dirty="0"/>
              <a:t>Interpersonal Psychotherapy (IPT): focuses on social roles and relationships</a:t>
            </a:r>
          </a:p>
          <a:p>
            <a:pPr lvl="1"/>
            <a:r>
              <a:rPr lang="en-US" dirty="0"/>
              <a:t>Areas of focus: Role disputes, Role transitions, Unresolved grief, Interpersonal deficits</a:t>
            </a:r>
          </a:p>
          <a:p>
            <a:r>
              <a:rPr lang="en-US" dirty="0"/>
              <a:t>Mindfulness-based cognitive therapy (MBCT): modified form of cognitive therapy that incorporates mindfulness practices such as meditation and breathing exercises</a:t>
            </a:r>
          </a:p>
          <a:p>
            <a:r>
              <a:rPr lang="en-US" dirty="0"/>
              <a:t>Most can be done in individual or group settings</a:t>
            </a:r>
          </a:p>
        </p:txBody>
      </p:sp>
    </p:spTree>
    <p:extLst>
      <p:ext uri="{BB962C8B-B14F-4D97-AF65-F5344CB8AC3E}">
        <p14:creationId xmlns:p14="http://schemas.microsoft.com/office/powerpoint/2010/main" val="129523449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C33BF9DD-8A45-4EEE-B231-0A14D322E5F9}"/>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9556C5A8-AD7E-4CE7-87BE-9EA3B5E1786F}"/>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4">
            <a:extLst>
              <a:ext uri="{FF2B5EF4-FFF2-40B4-BE49-F238E27FC236}">
                <a16:creationId xmlns:a16="http://schemas.microsoft.com/office/drawing/2014/main" id="{D5FBCAC9-BD8B-4F3B-AD74-EF37D4211349}"/>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26">
            <a:extLst>
              <a:ext uri="{FF2B5EF4-FFF2-40B4-BE49-F238E27FC236}">
                <a16:creationId xmlns:a16="http://schemas.microsoft.com/office/drawing/2014/main" id="{9020DCC9-F851-4562-BB20-1AB3C51BFD08}"/>
              </a:ext>
            </a:extLst>
          </p:cNvPr>
          <p:cNvCxnSpPr>
            <a:cxnSpLocks noGrp="1" noRot="1" noChangeAspect="1" noMove="1" noResize="1" noEditPoints="1" noAdjustHandles="1" noChangeArrowheads="1" noChangeShapeType="1"/>
          </p:cNvCxnSpPr>
          <p:nvPr>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CEF53B6-A9E9-4015-8AA8-403957FB4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999" y="1821799"/>
            <a:ext cx="4001315" cy="2950969"/>
          </a:xfrm>
          <a:prstGeom prst="rect">
            <a:avLst/>
          </a:prstGeom>
        </p:spPr>
      </p:pic>
      <p:sp>
        <p:nvSpPr>
          <p:cNvPr id="2" name="Title 1">
            <a:extLst>
              <a:ext uri="{FF2B5EF4-FFF2-40B4-BE49-F238E27FC236}">
                <a16:creationId xmlns:a16="http://schemas.microsoft.com/office/drawing/2014/main" id="{4B79CEB3-EC53-40B5-AD2B-02221E8DAFBF}"/>
              </a:ext>
            </a:extLst>
          </p:cNvPr>
          <p:cNvSpPr>
            <a:spLocks noGrp="1"/>
          </p:cNvSpPr>
          <p:nvPr>
            <p:ph type="title"/>
          </p:nvPr>
        </p:nvSpPr>
        <p:spPr>
          <a:xfrm>
            <a:off x="4974771" y="634946"/>
            <a:ext cx="6574972" cy="1450757"/>
          </a:xfrm>
        </p:spPr>
        <p:txBody>
          <a:bodyPr>
            <a:normAutofit/>
          </a:bodyPr>
          <a:lstStyle/>
          <a:p>
            <a:r>
              <a:rPr lang="en-US" dirty="0"/>
              <a:t>Lightbox Therapy </a:t>
            </a:r>
          </a:p>
        </p:txBody>
      </p:sp>
      <p:sp>
        <p:nvSpPr>
          <p:cNvPr id="3" name="Content Placeholder 2">
            <a:extLst>
              <a:ext uri="{FF2B5EF4-FFF2-40B4-BE49-F238E27FC236}">
                <a16:creationId xmlns:a16="http://schemas.microsoft.com/office/drawing/2014/main" id="{3935F0C7-D90F-4FAB-95EC-E4FDC075ADFD}"/>
              </a:ext>
            </a:extLst>
          </p:cNvPr>
          <p:cNvSpPr>
            <a:spLocks noGrp="1"/>
          </p:cNvSpPr>
          <p:nvPr>
            <p:ph idx="1"/>
          </p:nvPr>
        </p:nvSpPr>
        <p:spPr>
          <a:xfrm>
            <a:off x="4974769" y="2198913"/>
            <a:ext cx="6574973" cy="3940629"/>
          </a:xfrm>
        </p:spPr>
        <p:txBody>
          <a:bodyPr>
            <a:normAutofit/>
          </a:bodyPr>
          <a:lstStyle/>
          <a:p>
            <a:r>
              <a:rPr lang="en-US" sz="1800" dirty="0"/>
              <a:t>Useful for patients with a seasonal component to their depressive symptoms</a:t>
            </a:r>
          </a:p>
          <a:p>
            <a:r>
              <a:rPr lang="en-US" sz="1800" dirty="0"/>
              <a:t>Luxe &gt; 10,000 to be effective</a:t>
            </a:r>
          </a:p>
          <a:p>
            <a:r>
              <a:rPr lang="en-US" sz="1800" dirty="0"/>
              <a:t>Minimum of 30 minutes daily to begin within 10 minutes of awakening</a:t>
            </a:r>
          </a:p>
          <a:p>
            <a:r>
              <a:rPr lang="en-US" sz="1800" dirty="0"/>
              <a:t>Must EXTEND sunlight hours – morning prior to sunrise is most effective</a:t>
            </a:r>
          </a:p>
          <a:p>
            <a:r>
              <a:rPr lang="en-US" sz="1800" dirty="0"/>
              <a:t>Do NOT recommend utilization at night, as may interrupt sleep</a:t>
            </a:r>
          </a:p>
          <a:p>
            <a:r>
              <a:rPr lang="en-US" sz="1800" dirty="0"/>
              <a:t>Can utilize with multi-tasking: eating breakfast, on computer, getting ready in bathroom</a:t>
            </a:r>
          </a:p>
          <a:p>
            <a:r>
              <a:rPr lang="en-US" sz="1800" dirty="0"/>
              <a:t>Can buy online or through medical supply store and submit for reimbursement through insurance with proper diagnosis </a:t>
            </a:r>
          </a:p>
        </p:txBody>
      </p:sp>
      <p:sp>
        <p:nvSpPr>
          <p:cNvPr id="7" name="Footer Placeholder 6">
            <a:extLst>
              <a:ext uri="{FF2B5EF4-FFF2-40B4-BE49-F238E27FC236}">
                <a16:creationId xmlns:a16="http://schemas.microsoft.com/office/drawing/2014/main" id="{3AA051BD-EEB9-4BEC-AAA0-DBE1917442B2}"/>
              </a:ext>
            </a:extLst>
          </p:cNvPr>
          <p:cNvSpPr>
            <a:spLocks noGrp="1"/>
          </p:cNvSpPr>
          <p:nvPr>
            <p:ph type="ftr" sz="quarter" idx="4294967295"/>
          </p:nvPr>
        </p:nvSpPr>
        <p:spPr>
          <a:xfrm>
            <a:off x="7369175" y="6459538"/>
            <a:ext cx="4822825" cy="365125"/>
          </a:xfrm>
        </p:spPr>
        <p:txBody>
          <a:bodyPr>
            <a:normAutofit fontScale="85000" lnSpcReduction="10000"/>
          </a:bodyPr>
          <a:lstStyle/>
          <a:p>
            <a:pPr>
              <a:lnSpc>
                <a:spcPct val="90000"/>
              </a:lnSpc>
              <a:spcAft>
                <a:spcPts val="600"/>
              </a:spcAft>
            </a:pPr>
            <a:r>
              <a:rPr lang="en-US"/>
              <a:t>Deligiannidis KM, Freeman MP. Complementary and alternative medicine therapies for perinatal depression.  Best Pract Res Clin Obstet Gynaecol. 2013 Aug 26.</a:t>
            </a:r>
          </a:p>
        </p:txBody>
      </p:sp>
    </p:spTree>
    <p:extLst>
      <p:ext uri="{BB962C8B-B14F-4D97-AF65-F5344CB8AC3E}">
        <p14:creationId xmlns:p14="http://schemas.microsoft.com/office/powerpoint/2010/main" val="211196189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845A-0875-434D-859C-28BA560E7D45}"/>
              </a:ext>
            </a:extLst>
          </p:cNvPr>
          <p:cNvSpPr>
            <a:spLocks noGrp="1"/>
          </p:cNvSpPr>
          <p:nvPr>
            <p:ph type="title"/>
          </p:nvPr>
        </p:nvSpPr>
        <p:spPr/>
        <p:txBody>
          <a:bodyPr>
            <a:normAutofit/>
          </a:bodyPr>
          <a:lstStyle/>
          <a:p>
            <a:pPr lvl="1"/>
            <a:r>
              <a:rPr lang="en-US" sz="4400" dirty="0">
                <a:latin typeface="+mj-lt"/>
              </a:rPr>
              <a:t>Complementary Alternative Options:</a:t>
            </a:r>
            <a:br>
              <a:rPr lang="en-US" sz="4400" dirty="0">
                <a:latin typeface="+mj-lt"/>
              </a:rPr>
            </a:br>
            <a:r>
              <a:rPr lang="en-US" sz="3200" i="1" dirty="0">
                <a:latin typeface="+mj-lt"/>
              </a:rPr>
              <a:t>Specific to the Perinatal Population </a:t>
            </a:r>
            <a:endParaRPr lang="en-US" sz="4400" i="1" dirty="0">
              <a:latin typeface="+mj-lt"/>
            </a:endParaRPr>
          </a:p>
        </p:txBody>
      </p:sp>
      <p:sp>
        <p:nvSpPr>
          <p:cNvPr id="8" name="Text Placeholder 7">
            <a:extLst>
              <a:ext uri="{FF2B5EF4-FFF2-40B4-BE49-F238E27FC236}">
                <a16:creationId xmlns:a16="http://schemas.microsoft.com/office/drawing/2014/main" id="{11FC6B3F-4C74-4809-B148-F7E89BD22B75}"/>
              </a:ext>
            </a:extLst>
          </p:cNvPr>
          <p:cNvSpPr>
            <a:spLocks noGrp="1"/>
          </p:cNvSpPr>
          <p:nvPr>
            <p:ph type="body" idx="1"/>
          </p:nvPr>
        </p:nvSpPr>
        <p:spPr/>
        <p:txBody>
          <a:bodyPr>
            <a:normAutofit/>
          </a:bodyPr>
          <a:lstStyle/>
          <a:p>
            <a:pPr marL="342900" indent="-342900" algn="ctr">
              <a:buFont typeface="Wingdings" charset="2"/>
              <a:buChar char="§"/>
            </a:pPr>
            <a:r>
              <a:rPr lang="en-US" sz="2400" b="1" u="sng" dirty="0">
                <a:solidFill>
                  <a:schemeClr val="accent4">
                    <a:lumMod val="75000"/>
                  </a:schemeClr>
                </a:solidFill>
              </a:rPr>
              <a:t>Solid evidence base</a:t>
            </a:r>
          </a:p>
        </p:txBody>
      </p:sp>
      <p:sp>
        <p:nvSpPr>
          <p:cNvPr id="6" name="Content Placeholder 5">
            <a:extLst>
              <a:ext uri="{FF2B5EF4-FFF2-40B4-BE49-F238E27FC236}">
                <a16:creationId xmlns:a16="http://schemas.microsoft.com/office/drawing/2014/main" id="{844938E5-AE65-40EA-984B-51C5318670B3}"/>
              </a:ext>
            </a:extLst>
          </p:cNvPr>
          <p:cNvSpPr>
            <a:spLocks noGrp="1"/>
          </p:cNvSpPr>
          <p:nvPr>
            <p:ph sz="half" idx="2"/>
          </p:nvPr>
        </p:nvSpPr>
        <p:spPr/>
        <p:txBody>
          <a:bodyPr/>
          <a:lstStyle/>
          <a:p>
            <a:r>
              <a:rPr lang="en-US" dirty="0"/>
              <a:t>Exercise: 30 minutes/day on most days</a:t>
            </a:r>
          </a:p>
          <a:p>
            <a:r>
              <a:rPr lang="en-US" dirty="0"/>
              <a:t>Massage</a:t>
            </a:r>
          </a:p>
          <a:p>
            <a:r>
              <a:rPr lang="en-US" dirty="0"/>
              <a:t>Relaxation techniques</a:t>
            </a:r>
          </a:p>
          <a:p>
            <a:r>
              <a:rPr lang="en-US" dirty="0"/>
              <a:t>Omega-3 Fatty Acids: 1 gram EPA + DHA daily</a:t>
            </a:r>
          </a:p>
          <a:p>
            <a:r>
              <a:rPr lang="en-US" dirty="0"/>
              <a:t>Folate supplementation: 0.4-5 mg/day</a:t>
            </a:r>
          </a:p>
          <a:p>
            <a:endParaRPr lang="en-US" dirty="0"/>
          </a:p>
        </p:txBody>
      </p:sp>
      <p:sp>
        <p:nvSpPr>
          <p:cNvPr id="9" name="Text Placeholder 8">
            <a:extLst>
              <a:ext uri="{FF2B5EF4-FFF2-40B4-BE49-F238E27FC236}">
                <a16:creationId xmlns:a16="http://schemas.microsoft.com/office/drawing/2014/main" id="{3F95FD49-2A14-49D9-9EAD-9571AB571789}"/>
              </a:ext>
            </a:extLst>
          </p:cNvPr>
          <p:cNvSpPr>
            <a:spLocks noGrp="1"/>
          </p:cNvSpPr>
          <p:nvPr>
            <p:ph type="body" sz="quarter" idx="3"/>
          </p:nvPr>
        </p:nvSpPr>
        <p:spPr/>
        <p:txBody>
          <a:bodyPr>
            <a:normAutofit/>
          </a:bodyPr>
          <a:lstStyle/>
          <a:p>
            <a:pPr marL="342900" indent="-342900" algn="ctr">
              <a:buFont typeface="Wingdings" charset="2"/>
              <a:buChar char="§"/>
            </a:pPr>
            <a:r>
              <a:rPr lang="en-US" sz="2400" b="1" u="sng" dirty="0">
                <a:solidFill>
                  <a:schemeClr val="accent4">
                    <a:lumMod val="75000"/>
                  </a:schemeClr>
                </a:solidFill>
              </a:rPr>
              <a:t>Inconclusive evidence</a:t>
            </a:r>
          </a:p>
        </p:txBody>
      </p:sp>
      <p:sp>
        <p:nvSpPr>
          <p:cNvPr id="7" name="Content Placeholder 6">
            <a:extLst>
              <a:ext uri="{FF2B5EF4-FFF2-40B4-BE49-F238E27FC236}">
                <a16:creationId xmlns:a16="http://schemas.microsoft.com/office/drawing/2014/main" id="{037DACA7-6F3B-4F45-87BF-A3AA3155D005}"/>
              </a:ext>
            </a:extLst>
          </p:cNvPr>
          <p:cNvSpPr>
            <a:spLocks noGrp="1"/>
          </p:cNvSpPr>
          <p:nvPr>
            <p:ph sz="quarter" idx="4"/>
          </p:nvPr>
        </p:nvSpPr>
        <p:spPr/>
        <p:txBody>
          <a:bodyPr/>
          <a:lstStyle/>
          <a:p>
            <a:r>
              <a:rPr lang="en-US" dirty="0"/>
              <a:t>St. John’s Wort: no studies of safety during pregnancy to recommend</a:t>
            </a:r>
          </a:p>
          <a:p>
            <a:r>
              <a:rPr lang="en-US" dirty="0"/>
              <a:t>S-adenosyl l-methionine (SAMe): no studies of safety during pregnancy to recommend</a:t>
            </a:r>
          </a:p>
          <a:p>
            <a:r>
              <a:rPr lang="en-US" dirty="0"/>
              <a:t>Acupuncture: evidence is divided</a:t>
            </a:r>
          </a:p>
        </p:txBody>
      </p:sp>
      <p:sp>
        <p:nvSpPr>
          <p:cNvPr id="10" name="Footer Placeholder 9">
            <a:extLst>
              <a:ext uri="{FF2B5EF4-FFF2-40B4-BE49-F238E27FC236}">
                <a16:creationId xmlns:a16="http://schemas.microsoft.com/office/drawing/2014/main" id="{3FFEFAD1-0D73-4740-AA50-F094ADA50EAF}"/>
              </a:ext>
            </a:extLst>
          </p:cNvPr>
          <p:cNvSpPr>
            <a:spLocks noGrp="1"/>
          </p:cNvSpPr>
          <p:nvPr>
            <p:ph type="ftr" sz="quarter" idx="11"/>
          </p:nvPr>
        </p:nvSpPr>
        <p:spPr/>
        <p:txBody>
          <a:bodyPr/>
          <a:lstStyle/>
          <a:p>
            <a:r>
              <a:rPr lang="en-US"/>
              <a:t>Deligiannidis KM, Freeman MP. Complementary and alternative medicine therapies for perinatal depression.  Best Pract Res Clin Obstet Gynaecol. 2013 Aug 26.</a:t>
            </a:r>
            <a:endParaRPr lang="en-US" dirty="0"/>
          </a:p>
        </p:txBody>
      </p:sp>
    </p:spTree>
    <p:extLst>
      <p:ext uri="{BB962C8B-B14F-4D97-AF65-F5344CB8AC3E}">
        <p14:creationId xmlns:p14="http://schemas.microsoft.com/office/powerpoint/2010/main" val="213383484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0467-CF64-4FB6-ABA4-604175624B39}"/>
              </a:ext>
            </a:extLst>
          </p:cNvPr>
          <p:cNvSpPr>
            <a:spLocks noGrp="1"/>
          </p:cNvSpPr>
          <p:nvPr>
            <p:ph type="title"/>
          </p:nvPr>
        </p:nvSpPr>
        <p:spPr/>
        <p:txBody>
          <a:bodyPr/>
          <a:lstStyle/>
          <a:p>
            <a:r>
              <a:rPr lang="en-US" dirty="0"/>
              <a:t>Self Care</a:t>
            </a:r>
          </a:p>
        </p:txBody>
      </p:sp>
      <p:sp>
        <p:nvSpPr>
          <p:cNvPr id="6" name="Content Placeholder 5">
            <a:extLst>
              <a:ext uri="{FF2B5EF4-FFF2-40B4-BE49-F238E27FC236}">
                <a16:creationId xmlns:a16="http://schemas.microsoft.com/office/drawing/2014/main" id="{5760BD30-8FA8-4FBC-BD11-B0E856DA9EEE}"/>
              </a:ext>
            </a:extLst>
          </p:cNvPr>
          <p:cNvSpPr>
            <a:spLocks noGrp="1"/>
          </p:cNvSpPr>
          <p:nvPr>
            <p:ph sz="half" idx="1"/>
          </p:nvPr>
        </p:nvSpPr>
        <p:spPr/>
        <p:txBody>
          <a:bodyPr>
            <a:normAutofit fontScale="92500" lnSpcReduction="20000"/>
          </a:bodyPr>
          <a:lstStyle/>
          <a:p>
            <a:r>
              <a:rPr lang="en-US" dirty="0"/>
              <a:t>Good nutrition</a:t>
            </a:r>
          </a:p>
          <a:p>
            <a:pPr lvl="1"/>
            <a:r>
              <a:rPr lang="en-US" dirty="0"/>
              <a:t>If breastfeeding, need additional ~ 500 calories.</a:t>
            </a:r>
          </a:p>
          <a:p>
            <a:pPr lvl="1"/>
            <a:r>
              <a:rPr lang="en-US" dirty="0"/>
              <a:t>Consider eating/drinking every time infant is feeding</a:t>
            </a:r>
          </a:p>
          <a:p>
            <a:pPr lvl="1"/>
            <a:r>
              <a:rPr lang="en-US" dirty="0"/>
              <a:t>Have several healthy, on-the-go options available</a:t>
            </a:r>
          </a:p>
          <a:p>
            <a:r>
              <a:rPr lang="en-US" dirty="0"/>
              <a:t>Once cleared to exercise, attempt to do so daily</a:t>
            </a:r>
          </a:p>
          <a:p>
            <a:pPr lvl="1"/>
            <a:r>
              <a:rPr lang="en-US" dirty="0"/>
              <a:t>Involve baby: walks with stroller, yoga</a:t>
            </a:r>
          </a:p>
          <a:p>
            <a:r>
              <a:rPr lang="en-US" dirty="0"/>
              <a:t>Avoid alcohol, tobacco and other drugs  </a:t>
            </a:r>
          </a:p>
          <a:p>
            <a:r>
              <a:rPr lang="en-US" dirty="0"/>
              <a:t>Educate yourself about your diagnosis  </a:t>
            </a:r>
          </a:p>
          <a:p>
            <a:endParaRPr lang="en-US" dirty="0"/>
          </a:p>
        </p:txBody>
      </p:sp>
      <p:sp>
        <p:nvSpPr>
          <p:cNvPr id="7" name="Content Placeholder 6">
            <a:extLst>
              <a:ext uri="{FF2B5EF4-FFF2-40B4-BE49-F238E27FC236}">
                <a16:creationId xmlns:a16="http://schemas.microsoft.com/office/drawing/2014/main" id="{631FA181-2203-4580-AD4A-B275FB4BAD48}"/>
              </a:ext>
            </a:extLst>
          </p:cNvPr>
          <p:cNvSpPr>
            <a:spLocks noGrp="1"/>
          </p:cNvSpPr>
          <p:nvPr>
            <p:ph sz="half" idx="2"/>
          </p:nvPr>
        </p:nvSpPr>
        <p:spPr/>
        <p:txBody>
          <a:bodyPr>
            <a:normAutofit fontScale="92500" lnSpcReduction="20000"/>
          </a:bodyPr>
          <a:lstStyle/>
          <a:p>
            <a:r>
              <a:rPr lang="en-US" dirty="0"/>
              <a:t>Increase communication to those around you</a:t>
            </a:r>
          </a:p>
          <a:p>
            <a:r>
              <a:rPr lang="en-US" dirty="0"/>
              <a:t>Seek social support</a:t>
            </a:r>
          </a:p>
          <a:p>
            <a:r>
              <a:rPr lang="en-US" dirty="0"/>
              <a:t>Accept help when offered: say YES! </a:t>
            </a:r>
          </a:p>
          <a:p>
            <a:pPr lvl="1"/>
            <a:r>
              <a:rPr lang="en-US" dirty="0"/>
              <a:t>Give specific direction to those offering help: laundry, dishes, hold/feed baby to allow for uninterrupted shower/nap </a:t>
            </a:r>
          </a:p>
          <a:p>
            <a:r>
              <a:rPr lang="en-US" dirty="0"/>
              <a:t>Take time for yourself </a:t>
            </a:r>
          </a:p>
          <a:p>
            <a:r>
              <a:rPr lang="en-US" dirty="0"/>
              <a:t>Engage in activities take give you joy</a:t>
            </a:r>
          </a:p>
        </p:txBody>
      </p:sp>
    </p:spTree>
    <p:extLst>
      <p:ext uri="{BB962C8B-B14F-4D97-AF65-F5344CB8AC3E}">
        <p14:creationId xmlns:p14="http://schemas.microsoft.com/office/powerpoint/2010/main" val="385284594"/>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A7A3698-B350-40E5-8475-9BCC41A089FC}"/>
              </a:ext>
            </a:extLst>
          </p:cNvPr>
          <p:cNvSpPr>
            <a:spLocks noGrp="1" noRot="1" noChangeAspect="1" noMove="1" noResize="1" noEditPoints="1" noAdjustHandles="1" noChangeArrowheads="1" noChangeShapeType="1" noTextEdit="1"/>
          </p:cNvSpPr>
          <p:nvPr>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0AC655C7-EC94-4BE6-84C8-2F9EFBBB2789}"/>
              </a:ext>
            </a:extLst>
          </p:cNvPr>
          <p:cNvCxnSpPr>
            <a:cxnSpLocks noGrp="1" noRot="1" noChangeAspect="1" noMove="1" noResize="1" noEditPoints="1" noAdjustHandles="1" noChangeArrowheads="1" noChangeShapeType="1"/>
          </p:cNvCxnSpPr>
          <p:nvPr>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11973C2-EB8B-452A-A698-4A252FD3AE28}"/>
              </a:ext>
            </a:extLst>
          </p:cNvPr>
          <p:cNvSpPr>
            <a:spLocks noGrp="1" noRot="1" noChangeAspect="1" noMove="1" noResize="1" noEditPoints="1" noAdjustHandles="1" noChangeArrowheads="1" noChangeShapeType="1" noTextEdit="1"/>
          </p:cNvSpPr>
          <p:nvPr>
            <p:extLst/>
          </p:nvPr>
        </p:nvSpPr>
        <p:spPr>
          <a:xfrm>
            <a:off x="0" y="1"/>
            <a:ext cx="12192000" cy="685799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AB158E9-1B40-4CD6-95F0-95CA11DF7B7A}"/>
              </a:ext>
            </a:extLst>
          </p:cNvPr>
          <p:cNvCxnSpPr>
            <a:cxnSpLocks noGrp="1" noRot="1" noChangeAspect="1" noMove="1" noResize="1" noEditPoints="1" noAdjustHandles="1" noChangeArrowheads="1" noChangeShapeType="1"/>
          </p:cNvCxnSpPr>
          <p:nvPr>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9C44474-3277-412B-A36A-E5547BA605B6}"/>
              </a:ext>
            </a:extLst>
          </p:cNvPr>
          <p:cNvSpPr>
            <a:spLocks noGrp="1"/>
          </p:cNvSpPr>
          <p:nvPr>
            <p:ph type="title"/>
          </p:nvPr>
        </p:nvSpPr>
        <p:spPr>
          <a:xfrm>
            <a:off x="5181601" y="634947"/>
            <a:ext cx="6368142" cy="755042"/>
          </a:xfrm>
        </p:spPr>
        <p:txBody>
          <a:bodyPr vert="horz" lIns="91440" tIns="45720" rIns="91440" bIns="45720" rtlCol="0" anchor="b">
            <a:normAutofit/>
          </a:bodyPr>
          <a:lstStyle/>
          <a:p>
            <a:r>
              <a:rPr lang="en-US" b="1" kern="1200" spc="-50" baseline="0" dirty="0">
                <a:solidFill>
                  <a:schemeClr val="accent4">
                    <a:lumMod val="75000"/>
                  </a:schemeClr>
                </a:solidFill>
                <a:latin typeface="+mj-lt"/>
                <a:ea typeface="+mj-ea"/>
                <a:cs typeface="+mj-cs"/>
              </a:rPr>
              <a:t>Sleep Hygiene</a:t>
            </a:r>
          </a:p>
        </p:txBody>
      </p:sp>
      <p:sp>
        <p:nvSpPr>
          <p:cNvPr id="3" name="Content Placeholder 2">
            <a:extLst>
              <a:ext uri="{FF2B5EF4-FFF2-40B4-BE49-F238E27FC236}">
                <a16:creationId xmlns:a16="http://schemas.microsoft.com/office/drawing/2014/main" id="{BD27157A-B612-4D38-8C8F-53DF3F80DC52}"/>
              </a:ext>
            </a:extLst>
          </p:cNvPr>
          <p:cNvSpPr>
            <a:spLocks noGrp="1"/>
          </p:cNvSpPr>
          <p:nvPr>
            <p:ph sz="half" idx="1"/>
          </p:nvPr>
        </p:nvSpPr>
        <p:spPr>
          <a:xfrm>
            <a:off x="5181601" y="2198914"/>
            <a:ext cx="6368142" cy="3670180"/>
          </a:xfrm>
        </p:spPr>
        <p:txBody>
          <a:bodyPr vert="horz" lIns="0" tIns="45720" rIns="0" bIns="45720" rtlCol="0">
            <a:normAutofit fontScale="92500"/>
          </a:bodyPr>
          <a:lstStyle/>
          <a:p>
            <a:r>
              <a:rPr lang="en-US" sz="2400" dirty="0"/>
              <a:t>Discuss with partner/support/family how to “split” night shifts prior to delivery</a:t>
            </a:r>
          </a:p>
          <a:p>
            <a:pPr lvl="1"/>
            <a:r>
              <a:rPr lang="en-US" dirty="0"/>
              <a:t>Ideally, want 4 hour uninterrupted block of sleep in each 24 hour period</a:t>
            </a:r>
          </a:p>
          <a:p>
            <a:r>
              <a:rPr lang="en-US" sz="2400" dirty="0"/>
              <a:t>Apps to utilize: </a:t>
            </a:r>
          </a:p>
          <a:p>
            <a:pPr lvl="1"/>
            <a:r>
              <a:rPr lang="en-US" dirty="0"/>
              <a:t>CBT-I Coach</a:t>
            </a:r>
          </a:p>
          <a:p>
            <a:pPr lvl="1"/>
            <a:r>
              <a:rPr lang="en-US" dirty="0"/>
              <a:t>CALM</a:t>
            </a:r>
          </a:p>
          <a:p>
            <a:pPr lvl="1"/>
            <a:r>
              <a:rPr lang="en-US" dirty="0"/>
              <a:t>Headspace</a:t>
            </a:r>
          </a:p>
          <a:p>
            <a:r>
              <a:rPr lang="en-US" b="1" dirty="0">
                <a:solidFill>
                  <a:srgbClr val="FF0000"/>
                </a:solidFill>
              </a:rPr>
              <a:t>Red flag: </a:t>
            </a:r>
            <a:r>
              <a:rPr lang="en-US" dirty="0"/>
              <a:t>If consistently unable to sleep when baby is sleeping, reach out to health care provider </a:t>
            </a:r>
          </a:p>
        </p:txBody>
      </p:sp>
      <p:pic>
        <p:nvPicPr>
          <p:cNvPr id="5" name="Content Placeholder 4">
            <a:extLst>
              <a:ext uri="{FF2B5EF4-FFF2-40B4-BE49-F238E27FC236}">
                <a16:creationId xmlns:a16="http://schemas.microsoft.com/office/drawing/2014/main" id="{76537EED-3317-4E59-B0C2-FAC666674C44}"/>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20" y="-12128"/>
            <a:ext cx="4654276" cy="6870127"/>
          </a:xfrm>
          <a:prstGeom prst="rect">
            <a:avLst/>
          </a:prstGeom>
        </p:spPr>
      </p:pic>
    </p:spTree>
    <p:extLst>
      <p:ext uri="{BB962C8B-B14F-4D97-AF65-F5344CB8AC3E}">
        <p14:creationId xmlns:p14="http://schemas.microsoft.com/office/powerpoint/2010/main" val="81497565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AA74-687E-45C3-9395-A799A1987E4D}"/>
              </a:ext>
            </a:extLst>
          </p:cNvPr>
          <p:cNvSpPr>
            <a:spLocks noGrp="1"/>
          </p:cNvSpPr>
          <p:nvPr>
            <p:ph type="title"/>
          </p:nvPr>
        </p:nvSpPr>
        <p:spPr/>
        <p:txBody>
          <a:bodyPr/>
          <a:lstStyle/>
          <a:p>
            <a:r>
              <a:rPr lang="en-US" dirty="0"/>
              <a:t>Sleep Hygiene Principles</a:t>
            </a:r>
          </a:p>
        </p:txBody>
      </p:sp>
      <p:sp>
        <p:nvSpPr>
          <p:cNvPr id="3" name="Content Placeholder 2">
            <a:extLst>
              <a:ext uri="{FF2B5EF4-FFF2-40B4-BE49-F238E27FC236}">
                <a16:creationId xmlns:a16="http://schemas.microsoft.com/office/drawing/2014/main" id="{FA15F7CA-02F0-4861-83C4-51E63EF28406}"/>
              </a:ext>
            </a:extLst>
          </p:cNvPr>
          <p:cNvSpPr>
            <a:spLocks noGrp="1"/>
          </p:cNvSpPr>
          <p:nvPr>
            <p:ph idx="1"/>
          </p:nvPr>
        </p:nvSpPr>
        <p:spPr/>
        <p:txBody>
          <a:bodyPr>
            <a:normAutofit/>
          </a:bodyPr>
          <a:lstStyle/>
          <a:p>
            <a:pPr marL="0" indent="0" algn="ctr">
              <a:buNone/>
            </a:pPr>
            <a:r>
              <a:rPr lang="en-US" sz="2800" b="1" dirty="0">
                <a:solidFill>
                  <a:schemeClr val="accent4">
                    <a:lumMod val="75000"/>
                  </a:schemeClr>
                </a:solidFill>
              </a:rPr>
              <a:t>Do for yourself what you’d insist for your children!</a:t>
            </a:r>
          </a:p>
          <a:p>
            <a:pPr marL="0" indent="0" algn="ctr">
              <a:buNone/>
            </a:pPr>
            <a:endParaRPr lang="en-US" sz="1800" b="1" dirty="0">
              <a:solidFill>
                <a:schemeClr val="accent4">
                  <a:lumMod val="75000"/>
                </a:schemeClr>
              </a:solidFill>
            </a:endParaRPr>
          </a:p>
          <a:p>
            <a:pPr marL="457200" indent="-457200">
              <a:buFont typeface="+mj-lt"/>
              <a:buAutoNum type="arabicPeriod"/>
            </a:pPr>
            <a:r>
              <a:rPr lang="en-US" dirty="0">
                <a:solidFill>
                  <a:schemeClr val="tx1"/>
                </a:solidFill>
              </a:rPr>
              <a:t>Limiting daytime naps to 30 minutes </a:t>
            </a:r>
          </a:p>
          <a:p>
            <a:pPr marL="457200" indent="-457200">
              <a:buFont typeface="+mj-lt"/>
              <a:buAutoNum type="arabicPeriod"/>
            </a:pPr>
            <a:r>
              <a:rPr lang="en-US" dirty="0">
                <a:solidFill>
                  <a:schemeClr val="tx1"/>
                </a:solidFill>
              </a:rPr>
              <a:t>Avoiding stimulants such as  caffeine and nicotine close to bedtime. </a:t>
            </a:r>
          </a:p>
          <a:p>
            <a:pPr marL="457200" indent="-457200">
              <a:buFont typeface="+mj-lt"/>
              <a:buAutoNum type="arabicPeriod"/>
            </a:pPr>
            <a:r>
              <a:rPr lang="en-US" dirty="0">
                <a:solidFill>
                  <a:schemeClr val="tx1"/>
                </a:solidFill>
              </a:rPr>
              <a:t>Daytime exercise.  </a:t>
            </a:r>
          </a:p>
          <a:p>
            <a:pPr marL="457200" indent="-457200">
              <a:buFont typeface="+mj-lt"/>
              <a:buAutoNum type="arabicPeriod"/>
            </a:pPr>
            <a:r>
              <a:rPr lang="en-US" dirty="0">
                <a:solidFill>
                  <a:schemeClr val="tx1"/>
                </a:solidFill>
              </a:rPr>
              <a:t>Establishing a regular bedtime routine; to go bed and get up at same time every day. </a:t>
            </a:r>
          </a:p>
          <a:p>
            <a:pPr marL="457200" indent="-457200">
              <a:buFont typeface="+mj-lt"/>
              <a:buAutoNum type="arabicPeriod"/>
            </a:pPr>
            <a:r>
              <a:rPr lang="en-US" dirty="0">
                <a:solidFill>
                  <a:schemeClr val="tx1"/>
                </a:solidFill>
              </a:rPr>
              <a:t>Appropriate sleep environment. </a:t>
            </a:r>
          </a:p>
          <a:p>
            <a:pPr marL="457200" indent="-457200">
              <a:buFont typeface="+mj-lt"/>
              <a:buAutoNum type="arabicPeriod"/>
            </a:pPr>
            <a:r>
              <a:rPr lang="en-US" dirty="0">
                <a:solidFill>
                  <a:schemeClr val="tx1"/>
                </a:solidFill>
              </a:rPr>
              <a:t>No screens for 1 hour prior to bed; do not utilize screens when up with baby. </a:t>
            </a:r>
          </a:p>
          <a:p>
            <a:pPr marL="457200" indent="-457200">
              <a:buFont typeface="+mj-lt"/>
              <a:buAutoNum type="arabicPeriod"/>
            </a:pPr>
            <a:r>
              <a:rPr lang="en-US" dirty="0">
                <a:solidFill>
                  <a:schemeClr val="tx1"/>
                </a:solidFill>
              </a:rPr>
              <a:t>Move phone/clock away from view to avoid “clock watching.” </a:t>
            </a:r>
            <a:r>
              <a:rPr lang="en-US" b="1" dirty="0"/>
              <a:t> </a:t>
            </a:r>
            <a:endParaRPr lang="en-US" dirty="0"/>
          </a:p>
          <a:p>
            <a:endParaRPr lang="en-US" dirty="0"/>
          </a:p>
        </p:txBody>
      </p:sp>
    </p:spTree>
    <p:extLst>
      <p:ext uri="{BB962C8B-B14F-4D97-AF65-F5344CB8AC3E}">
        <p14:creationId xmlns:p14="http://schemas.microsoft.com/office/powerpoint/2010/main" val="64509940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p:cNvPr>
          <p:cNvSpPr>
            <a:spLocks noGrp="1"/>
          </p:cNvSpPr>
          <p:nvPr>
            <p:ph type="ctrTitle"/>
          </p:nvPr>
        </p:nvSpPr>
        <p:spPr/>
        <p:txBody>
          <a:bodyPr>
            <a:normAutofit fontScale="90000"/>
          </a:bodyPr>
          <a:lstStyle/>
          <a:p>
            <a:pPr fontAlgn="auto">
              <a:spcAft>
                <a:spcPts val="0"/>
              </a:spcAft>
              <a:defRPr/>
            </a:pPr>
            <a:r>
              <a:rPr lang="en-US" dirty="0"/>
              <a:t>Questions? </a:t>
            </a:r>
            <a:br>
              <a:rPr lang="en-US" dirty="0"/>
            </a:br>
            <a:r>
              <a:rPr lang="en-US" dirty="0"/>
              <a:t>Thank you!</a:t>
            </a:r>
          </a:p>
        </p:txBody>
      </p:sp>
      <p:sp>
        <p:nvSpPr>
          <p:cNvPr id="3" name="Subtitle 2">
            <a:extLst/>
          </p:cNvPr>
          <p:cNvSpPr>
            <a:spLocks noGrp="1"/>
          </p:cNvSpPr>
          <p:nvPr>
            <p:ph type="subTitle" idx="1"/>
          </p:nvPr>
        </p:nvSpPr>
        <p:spPr>
          <a:xfrm>
            <a:off x="1100138" y="4456113"/>
            <a:ext cx="10058400" cy="1539875"/>
          </a:xfrm>
        </p:spPr>
        <p:txBody>
          <a:bodyPr rtlCol="0"/>
          <a:lstStyle/>
          <a:p>
            <a:pPr fontAlgn="auto">
              <a:buFont typeface="Calibri" panose="020F0502020204030204" pitchFamily="34" charset="0"/>
              <a:buNone/>
              <a:defRPr/>
            </a:pPr>
            <a:r>
              <a:rPr lang="en-US" dirty="0">
                <a:solidFill>
                  <a:schemeClr val="accent1">
                    <a:lumMod val="50000"/>
                  </a:schemeClr>
                </a:solidFill>
              </a:rPr>
              <a:t>Christina L. Wichman, DO, FACLP</a:t>
            </a:r>
          </a:p>
          <a:p>
            <a:pPr fontAlgn="auto">
              <a:buFont typeface="Calibri" panose="020F0502020204030204" pitchFamily="34" charset="0"/>
              <a:buNone/>
              <a:defRPr/>
            </a:pPr>
            <a:r>
              <a:rPr lang="en-US" dirty="0">
                <a:solidFill>
                  <a:schemeClr val="accent1">
                    <a:lumMod val="50000"/>
                  </a:schemeClr>
                </a:solidFill>
              </a:rPr>
              <a:t>cwichman@mcw.edu</a:t>
            </a:r>
          </a:p>
        </p:txBody>
      </p:sp>
    </p:spTree>
    <p:extLst>
      <p:ext uri="{BB962C8B-B14F-4D97-AF65-F5344CB8AC3E}">
        <p14:creationId xmlns:p14="http://schemas.microsoft.com/office/powerpoint/2010/main" val="16255238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44DB-7CF9-4F22-917A-0B85F5F30F83}"/>
              </a:ext>
            </a:extLst>
          </p:cNvPr>
          <p:cNvSpPr>
            <a:spLocks noGrp="1"/>
          </p:cNvSpPr>
          <p:nvPr>
            <p:ph type="title"/>
          </p:nvPr>
        </p:nvSpPr>
        <p:spPr/>
        <p:txBody>
          <a:bodyPr/>
          <a:lstStyle/>
          <a:p>
            <a:r>
              <a:rPr lang="en-US" dirty="0"/>
              <a:t>Why Talk about Perinatal Mental Health?</a:t>
            </a:r>
          </a:p>
        </p:txBody>
      </p:sp>
      <p:sp>
        <p:nvSpPr>
          <p:cNvPr id="3" name="Content Placeholder 2">
            <a:extLst>
              <a:ext uri="{FF2B5EF4-FFF2-40B4-BE49-F238E27FC236}">
                <a16:creationId xmlns:a16="http://schemas.microsoft.com/office/drawing/2014/main" id="{24ECF8DC-28CE-442F-BC2E-0CBD1D2E8A31}"/>
              </a:ext>
            </a:extLst>
          </p:cNvPr>
          <p:cNvSpPr>
            <a:spLocks noGrp="1"/>
          </p:cNvSpPr>
          <p:nvPr>
            <p:ph idx="1"/>
          </p:nvPr>
        </p:nvSpPr>
        <p:spPr>
          <a:xfrm>
            <a:off x="553915" y="3838352"/>
            <a:ext cx="11113477" cy="2030741"/>
          </a:xfrm>
        </p:spPr>
        <p:txBody>
          <a:bodyPr>
            <a:normAutofit/>
          </a:bodyPr>
          <a:lstStyle/>
          <a:p>
            <a:pPr marL="0" indent="0" algn="ctr">
              <a:buNone/>
            </a:pPr>
            <a:r>
              <a:rPr lang="en-US" sz="2800" dirty="0"/>
              <a:t>Suicide is the </a:t>
            </a:r>
            <a:r>
              <a:rPr lang="en-US" sz="2800" dirty="0">
                <a:solidFill>
                  <a:schemeClr val="accent4">
                    <a:lumMod val="75000"/>
                  </a:schemeClr>
                </a:solidFill>
              </a:rPr>
              <a:t>2</a:t>
            </a:r>
            <a:r>
              <a:rPr lang="en-US" sz="2800" baseline="30000" dirty="0">
                <a:solidFill>
                  <a:schemeClr val="accent4">
                    <a:lumMod val="75000"/>
                  </a:schemeClr>
                </a:solidFill>
              </a:rPr>
              <a:t>nd</a:t>
            </a:r>
            <a:r>
              <a:rPr lang="en-US" sz="2800" dirty="0">
                <a:solidFill>
                  <a:schemeClr val="accent4">
                    <a:lumMod val="75000"/>
                  </a:schemeClr>
                </a:solidFill>
              </a:rPr>
              <a:t> leading cause of death </a:t>
            </a:r>
            <a:r>
              <a:rPr lang="en-US" sz="2800" dirty="0"/>
              <a:t>among post-partum women.</a:t>
            </a:r>
          </a:p>
          <a:p>
            <a:pPr marL="0" indent="0" algn="ctr">
              <a:buNone/>
            </a:pPr>
            <a:r>
              <a:rPr lang="en-US" sz="2800" dirty="0"/>
              <a:t>Mental health disorders are the </a:t>
            </a:r>
            <a:r>
              <a:rPr lang="en-US" sz="2800" dirty="0">
                <a:solidFill>
                  <a:schemeClr val="accent4">
                    <a:lumMod val="75000"/>
                  </a:schemeClr>
                </a:solidFill>
              </a:rPr>
              <a:t>most common complication of pregnancy.</a:t>
            </a:r>
          </a:p>
          <a:p>
            <a:pPr marL="0" indent="0" algn="ctr">
              <a:buNone/>
            </a:pPr>
            <a:r>
              <a:rPr lang="en-US" sz="2800" dirty="0"/>
              <a:t>Maternal mental health </a:t>
            </a:r>
            <a:r>
              <a:rPr lang="en-US" sz="2800" dirty="0">
                <a:solidFill>
                  <a:schemeClr val="accent4">
                    <a:lumMod val="75000"/>
                  </a:schemeClr>
                </a:solidFill>
              </a:rPr>
              <a:t>impacts the entire family. </a:t>
            </a:r>
          </a:p>
        </p:txBody>
      </p:sp>
      <p:grpSp>
        <p:nvGrpSpPr>
          <p:cNvPr id="22" name="Group 21">
            <a:extLst>
              <a:ext uri="{FF2B5EF4-FFF2-40B4-BE49-F238E27FC236}">
                <a16:creationId xmlns:a16="http://schemas.microsoft.com/office/drawing/2014/main" id="{5FC6044E-7E4E-4BED-9A1E-0FAA8BD18BDE}"/>
              </a:ext>
            </a:extLst>
          </p:cNvPr>
          <p:cNvGrpSpPr/>
          <p:nvPr/>
        </p:nvGrpSpPr>
        <p:grpSpPr>
          <a:xfrm>
            <a:off x="3583174" y="2099929"/>
            <a:ext cx="4742114" cy="1382233"/>
            <a:chOff x="3583174" y="2099929"/>
            <a:chExt cx="4742114" cy="1382233"/>
          </a:xfrm>
        </p:grpSpPr>
        <p:pic>
          <p:nvPicPr>
            <p:cNvPr id="6" name="Graphic 5" descr="Woman">
              <a:extLst>
                <a:ext uri="{FF2B5EF4-FFF2-40B4-BE49-F238E27FC236}">
                  <a16:creationId xmlns:a16="http://schemas.microsoft.com/office/drawing/2014/main" id="{118FFA82-1A22-4A54-8EAF-E4944A4AF80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115" y="2099929"/>
              <a:ext cx="1382233" cy="1382233"/>
            </a:xfrm>
            <a:prstGeom prst="rect">
              <a:avLst/>
            </a:prstGeom>
          </p:spPr>
        </p:pic>
        <p:pic>
          <p:nvPicPr>
            <p:cNvPr id="15" name="Graphic 14" descr="Woman">
              <a:extLst>
                <a:ext uri="{FF2B5EF4-FFF2-40B4-BE49-F238E27FC236}">
                  <a16:creationId xmlns:a16="http://schemas.microsoft.com/office/drawing/2014/main" id="{5BB7EB78-1A42-45B7-9359-C131BB4D338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54231" y="2296633"/>
              <a:ext cx="1185529" cy="1185529"/>
            </a:xfrm>
            <a:prstGeom prst="rect">
              <a:avLst/>
            </a:prstGeom>
          </p:spPr>
        </p:pic>
        <p:pic>
          <p:nvPicPr>
            <p:cNvPr id="17" name="Graphic 16" descr="Woman">
              <a:extLst>
                <a:ext uri="{FF2B5EF4-FFF2-40B4-BE49-F238E27FC236}">
                  <a16:creationId xmlns:a16="http://schemas.microsoft.com/office/drawing/2014/main" id="{92EAC9CC-FE2A-49E3-9E45-FD11B311AA0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68702" y="2296632"/>
              <a:ext cx="1185529" cy="1185529"/>
            </a:xfrm>
            <a:prstGeom prst="rect">
              <a:avLst/>
            </a:prstGeom>
          </p:spPr>
        </p:pic>
        <p:pic>
          <p:nvPicPr>
            <p:cNvPr id="18" name="Graphic 17" descr="Woman">
              <a:extLst>
                <a:ext uri="{FF2B5EF4-FFF2-40B4-BE49-F238E27FC236}">
                  <a16:creationId xmlns:a16="http://schemas.microsoft.com/office/drawing/2014/main" id="{F7AFDBCF-71E1-4267-9B08-DB4316DA626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46995" y="2296632"/>
              <a:ext cx="1185529" cy="1185529"/>
            </a:xfrm>
            <a:prstGeom prst="rect">
              <a:avLst/>
            </a:prstGeom>
          </p:spPr>
        </p:pic>
        <p:pic>
          <p:nvPicPr>
            <p:cNvPr id="19" name="Graphic 18" descr="Woman">
              <a:extLst>
                <a:ext uri="{FF2B5EF4-FFF2-40B4-BE49-F238E27FC236}">
                  <a16:creationId xmlns:a16="http://schemas.microsoft.com/office/drawing/2014/main" id="{B84EEEE0-329C-4078-BB0F-D096BB1E91B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75938" y="2296631"/>
              <a:ext cx="1185529" cy="1185529"/>
            </a:xfrm>
            <a:prstGeom prst="rect">
              <a:avLst/>
            </a:prstGeom>
          </p:spPr>
        </p:pic>
        <p:pic>
          <p:nvPicPr>
            <p:cNvPr id="20" name="Graphic 19" descr="Woman">
              <a:extLst>
                <a:ext uri="{FF2B5EF4-FFF2-40B4-BE49-F238E27FC236}">
                  <a16:creationId xmlns:a16="http://schemas.microsoft.com/office/drawing/2014/main" id="{7492F211-C241-4C72-B261-EFFDE8618CCB}"/>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39759" y="2296631"/>
              <a:ext cx="1185529" cy="1185529"/>
            </a:xfrm>
            <a:prstGeom prst="rect">
              <a:avLst/>
            </a:prstGeom>
          </p:spPr>
        </p:pic>
        <p:pic>
          <p:nvPicPr>
            <p:cNvPr id="21" name="Graphic 20" descr="Woman">
              <a:extLst>
                <a:ext uri="{FF2B5EF4-FFF2-40B4-BE49-F238E27FC236}">
                  <a16:creationId xmlns:a16="http://schemas.microsoft.com/office/drawing/2014/main" id="{C9693C86-F586-4F27-B085-201EC7D4D25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83174" y="2296631"/>
              <a:ext cx="1185529" cy="1185529"/>
            </a:xfrm>
            <a:prstGeom prst="rect">
              <a:avLst/>
            </a:prstGeom>
          </p:spPr>
        </p:pic>
      </p:grpSp>
    </p:spTree>
    <p:extLst>
      <p:ext uri="{BB962C8B-B14F-4D97-AF65-F5344CB8AC3E}">
        <p14:creationId xmlns:p14="http://schemas.microsoft.com/office/powerpoint/2010/main" val="122202495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43F7-12BE-410B-A69E-DFBF972DCAA2}"/>
              </a:ext>
            </a:extLst>
          </p:cNvPr>
          <p:cNvSpPr>
            <a:spLocks noGrp="1"/>
          </p:cNvSpPr>
          <p:nvPr>
            <p:ph type="title"/>
          </p:nvPr>
        </p:nvSpPr>
        <p:spPr>
          <a:xfrm>
            <a:off x="609600" y="823278"/>
            <a:ext cx="10972800" cy="1143000"/>
          </a:xfrm>
        </p:spPr>
        <p:txBody>
          <a:bodyPr/>
          <a:lstStyle/>
          <a:p>
            <a:r>
              <a:rPr lang="en-US" dirty="0"/>
              <a:t>Definition: </a:t>
            </a:r>
            <a:r>
              <a:rPr lang="en-US" sz="4400" dirty="0"/>
              <a:t>‘Perinatal Psychiatric Disorders’</a:t>
            </a:r>
            <a:endParaRPr lang="en-US" dirty="0"/>
          </a:p>
        </p:txBody>
      </p:sp>
      <p:sp>
        <p:nvSpPr>
          <p:cNvPr id="3" name="Content Placeholder 2">
            <a:extLst>
              <a:ext uri="{FF2B5EF4-FFF2-40B4-BE49-F238E27FC236}">
                <a16:creationId xmlns:a16="http://schemas.microsoft.com/office/drawing/2014/main" id="{C47B0B5A-D075-4F5B-A8D6-B6CAD3D41AC1}"/>
              </a:ext>
            </a:extLst>
          </p:cNvPr>
          <p:cNvSpPr>
            <a:spLocks noGrp="1"/>
          </p:cNvSpPr>
          <p:nvPr>
            <p:ph idx="1"/>
          </p:nvPr>
        </p:nvSpPr>
        <p:spPr/>
        <p:txBody>
          <a:bodyPr anchor="ctr"/>
          <a:lstStyle/>
          <a:p>
            <a:pPr marL="0" indent="0" algn="ctr">
              <a:buNone/>
            </a:pPr>
            <a:r>
              <a:rPr lang="en-US" sz="4400" i="1" dirty="0">
                <a:solidFill>
                  <a:schemeClr val="accent3">
                    <a:lumMod val="25000"/>
                  </a:schemeClr>
                </a:solidFill>
              </a:rPr>
              <a:t>All mental health conditions during pregnancy and up to one year after delivery </a:t>
            </a:r>
          </a:p>
          <a:p>
            <a:pPr marL="0" indent="0">
              <a:buNone/>
            </a:pPr>
            <a:endParaRPr lang="en-US" sz="2800" dirty="0">
              <a:solidFill>
                <a:schemeClr val="accent3">
                  <a:lumMod val="25000"/>
                </a:schemeClr>
              </a:solidFill>
            </a:endParaRPr>
          </a:p>
        </p:txBody>
      </p:sp>
    </p:spTree>
    <p:extLst>
      <p:ext uri="{BB962C8B-B14F-4D97-AF65-F5344CB8AC3E}">
        <p14:creationId xmlns:p14="http://schemas.microsoft.com/office/powerpoint/2010/main" val="24281025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996-76DD-42CD-A878-6E3FE2014F0A}"/>
              </a:ext>
            </a:extLst>
          </p:cNvPr>
          <p:cNvSpPr>
            <a:spLocks noGrp="1"/>
          </p:cNvSpPr>
          <p:nvPr>
            <p:ph type="title"/>
          </p:nvPr>
        </p:nvSpPr>
        <p:spPr/>
        <p:txBody>
          <a:bodyPr/>
          <a:lstStyle/>
          <a:p>
            <a:r>
              <a:rPr lang="en-US" dirty="0"/>
              <a:t>Types of Perinatal Psychiatric Disorders</a:t>
            </a:r>
          </a:p>
        </p:txBody>
      </p:sp>
      <p:graphicFrame>
        <p:nvGraphicFramePr>
          <p:cNvPr id="4" name="Content Placeholder 3">
            <a:extLst>
              <a:ext uri="{FF2B5EF4-FFF2-40B4-BE49-F238E27FC236}">
                <a16:creationId xmlns:a16="http://schemas.microsoft.com/office/drawing/2014/main" id="{C10C36E5-F223-42D1-BDB0-F2137158D57F}"/>
              </a:ext>
            </a:extLst>
          </p:cNvPr>
          <p:cNvGraphicFramePr>
            <a:graphicFrameLocks noGrp="1"/>
          </p:cNvGraphicFramePr>
          <p:nvPr>
            <p:ph idx="1"/>
            <p:extLst>
              <p:ext uri="{D42A27DB-BD31-4B8C-83A1-F6EECF244321}">
                <p14:modId xmlns:p14="http://schemas.microsoft.com/office/powerpoint/2010/main" val="2045298562"/>
              </p:ext>
            </p:extLst>
          </p:nvPr>
        </p:nvGraphicFramePr>
        <p:xfrm>
          <a:off x="609600" y="1600200"/>
          <a:ext cx="10972800" cy="4362507"/>
        </p:xfrm>
        <a:graphic>
          <a:graphicData uri="http://schemas.openxmlformats.org/drawingml/2006/table">
            <a:tbl>
              <a:tblPr firstRow="1" bandRow="1">
                <a:tableStyleId>{2A488322-F2BA-4B5B-9748-0D474271808F}</a:tableStyleId>
              </a:tblPr>
              <a:tblGrid>
                <a:gridCol w="3657600">
                  <a:extLst>
                    <a:ext uri="{9D8B030D-6E8A-4147-A177-3AD203B41FA5}">
                      <a16:colId xmlns:a16="http://schemas.microsoft.com/office/drawing/2014/main" val="3604284054"/>
                    </a:ext>
                  </a:extLst>
                </a:gridCol>
                <a:gridCol w="3657600">
                  <a:extLst>
                    <a:ext uri="{9D8B030D-6E8A-4147-A177-3AD203B41FA5}">
                      <a16:colId xmlns:a16="http://schemas.microsoft.com/office/drawing/2014/main" val="707277579"/>
                    </a:ext>
                  </a:extLst>
                </a:gridCol>
                <a:gridCol w="3657600">
                  <a:extLst>
                    <a:ext uri="{9D8B030D-6E8A-4147-A177-3AD203B41FA5}">
                      <a16:colId xmlns:a16="http://schemas.microsoft.com/office/drawing/2014/main" val="3642110069"/>
                    </a:ext>
                  </a:extLst>
                </a:gridCol>
              </a:tblGrid>
              <a:tr h="392327">
                <a:tc>
                  <a:txBody>
                    <a:bodyPr/>
                    <a:lstStyle/>
                    <a:p>
                      <a:pPr algn="ctr"/>
                      <a:r>
                        <a:rPr lang="en-US" sz="2000" dirty="0">
                          <a:solidFill>
                            <a:schemeClr val="tx1">
                              <a:lumMod val="85000"/>
                              <a:lumOff val="15000"/>
                            </a:schemeClr>
                          </a:solidFill>
                        </a:rPr>
                        <a:t>Baby Blues</a:t>
                      </a:r>
                    </a:p>
                  </a:txBody>
                  <a:tcPr marL="99753" marR="99753">
                    <a:solidFill>
                      <a:schemeClr val="accent4">
                        <a:lumMod val="75000"/>
                      </a:schemeClr>
                    </a:solidFill>
                  </a:tcPr>
                </a:tc>
                <a:tc>
                  <a:txBody>
                    <a:bodyPr/>
                    <a:lstStyle/>
                    <a:p>
                      <a:pPr algn="ctr"/>
                      <a:r>
                        <a:rPr lang="en-US" sz="2000" dirty="0">
                          <a:solidFill>
                            <a:schemeClr val="tx1">
                              <a:lumMod val="85000"/>
                              <a:lumOff val="15000"/>
                            </a:schemeClr>
                          </a:solidFill>
                        </a:rPr>
                        <a:t>Perinatal Depression</a:t>
                      </a:r>
                    </a:p>
                  </a:txBody>
                  <a:tcPr marL="99753" marR="99753">
                    <a:solidFill>
                      <a:schemeClr val="accent4">
                        <a:lumMod val="75000"/>
                      </a:schemeClr>
                    </a:solidFill>
                  </a:tcPr>
                </a:tc>
                <a:tc>
                  <a:txBody>
                    <a:bodyPr/>
                    <a:lstStyle/>
                    <a:p>
                      <a:pPr algn="ctr"/>
                      <a:r>
                        <a:rPr lang="en-US" sz="2000" dirty="0">
                          <a:solidFill>
                            <a:schemeClr val="tx1">
                              <a:lumMod val="85000"/>
                              <a:lumOff val="15000"/>
                            </a:schemeClr>
                          </a:solidFill>
                        </a:rPr>
                        <a:t>Perinatal Anxiety </a:t>
                      </a:r>
                    </a:p>
                  </a:txBody>
                  <a:tcPr marL="99753" marR="99753">
                    <a:solidFill>
                      <a:schemeClr val="accent4">
                        <a:lumMod val="75000"/>
                      </a:schemeClr>
                    </a:solidFill>
                  </a:tcPr>
                </a:tc>
                <a:extLst>
                  <a:ext uri="{0D108BD9-81ED-4DB2-BD59-A6C34878D82A}">
                    <a16:rowId xmlns:a16="http://schemas.microsoft.com/office/drawing/2014/main" val="1947613413"/>
                  </a:ext>
                </a:extLst>
              </a:tr>
              <a:tr h="2128241">
                <a:tc>
                  <a:txBody>
                    <a:bodyPr/>
                    <a:lstStyle/>
                    <a:p>
                      <a:pPr marL="285750" indent="-285750">
                        <a:buFont typeface="Arial" panose="020B0604020202020204" pitchFamily="34" charset="0"/>
                        <a:buChar char="•"/>
                      </a:pPr>
                      <a:r>
                        <a:rPr lang="en-US" sz="1800" dirty="0"/>
                        <a:t>Temporary phenomenon with prominent mood swings in the immediate postpartum period.</a:t>
                      </a:r>
                    </a:p>
                    <a:p>
                      <a:pPr marL="285750" indent="-285750">
                        <a:buFont typeface="Arial" panose="020B0604020202020204" pitchFamily="34" charset="0"/>
                        <a:buChar char="•"/>
                      </a:pPr>
                      <a:r>
                        <a:rPr lang="en-US" sz="1800" dirty="0"/>
                        <a:t>Effecting</a:t>
                      </a:r>
                      <a:r>
                        <a:rPr lang="en-US" sz="1800" baseline="0" dirty="0"/>
                        <a:t> 80% </a:t>
                      </a:r>
                    </a:p>
                    <a:p>
                      <a:pPr marL="285750" indent="-285750">
                        <a:buFont typeface="Arial" panose="020B0604020202020204" pitchFamily="34" charset="0"/>
                        <a:buChar char="•"/>
                      </a:pPr>
                      <a:r>
                        <a:rPr lang="en-US" sz="1800" b="1" baseline="0" dirty="0"/>
                        <a:t>Normal! </a:t>
                      </a:r>
                    </a:p>
                    <a:p>
                      <a:pPr marL="285750" indent="-285750">
                        <a:buFont typeface="Arial" panose="020B0604020202020204" pitchFamily="34" charset="0"/>
                        <a:buChar char="•"/>
                      </a:pPr>
                      <a:r>
                        <a:rPr lang="en-US" sz="1800" baseline="0" dirty="0"/>
                        <a:t>Self-limited with resolution within 2 weeks </a:t>
                      </a:r>
                    </a:p>
                  </a:txBody>
                  <a:tcPr marL="99753" marR="99753"/>
                </a:tc>
                <a:tc>
                  <a:txBody>
                    <a:bodyPr/>
                    <a:lstStyle/>
                    <a:p>
                      <a:pPr marL="285750" indent="-285750" algn="l">
                        <a:buFont typeface="Arial" panose="020B0604020202020204" pitchFamily="34" charset="0"/>
                        <a:buChar char="•"/>
                      </a:pPr>
                      <a:r>
                        <a:rPr lang="en-US" sz="1800" dirty="0"/>
                        <a:t>Episode</a:t>
                      </a:r>
                      <a:r>
                        <a:rPr lang="en-US" sz="1800" baseline="0" dirty="0"/>
                        <a:t> of major depression</a:t>
                      </a:r>
                    </a:p>
                    <a:p>
                      <a:pPr marL="285750" indent="-285750" algn="l">
                        <a:buFont typeface="Arial" panose="020B0604020202020204" pitchFamily="34" charset="0"/>
                        <a:buChar char="•"/>
                      </a:pPr>
                      <a:r>
                        <a:rPr lang="en-US" sz="1800" baseline="0" dirty="0"/>
                        <a:t>Affects functioning and ability to care for self or baby</a:t>
                      </a:r>
                    </a:p>
                    <a:p>
                      <a:pPr marL="285750" indent="-285750" algn="l">
                        <a:buFont typeface="Arial" panose="020B0604020202020204" pitchFamily="34" charset="0"/>
                        <a:buChar char="•"/>
                      </a:pPr>
                      <a:r>
                        <a:rPr lang="en-US" sz="1800" baseline="0" dirty="0"/>
                        <a:t>During pregnancy to 1 year postpartum </a:t>
                      </a:r>
                    </a:p>
                    <a:p>
                      <a:pPr marL="285750" indent="-285750" algn="l">
                        <a:buFont typeface="Arial" panose="020B0604020202020204" pitchFamily="34" charset="0"/>
                        <a:buChar char="•"/>
                      </a:pPr>
                      <a:r>
                        <a:rPr lang="en-US" sz="1800" baseline="0" dirty="0"/>
                        <a:t>Effecting 1 out of 7 </a:t>
                      </a:r>
                    </a:p>
                    <a:p>
                      <a:endParaRPr lang="en-US" dirty="0"/>
                    </a:p>
                  </a:txBody>
                  <a:tcPr marL="99753" marR="99753"/>
                </a:tc>
                <a:tc>
                  <a:txBody>
                    <a:bodyPr/>
                    <a:lstStyle/>
                    <a:p>
                      <a:pPr marL="285750" indent="-285750" algn="l">
                        <a:buFont typeface="Arial" panose="020B0604020202020204" pitchFamily="34" charset="0"/>
                        <a:buChar char="•"/>
                      </a:pPr>
                      <a:r>
                        <a:rPr lang="en-US" sz="1800" dirty="0"/>
                        <a:t>Spectrum of anxiety disorders</a:t>
                      </a:r>
                      <a:endParaRPr lang="en-US" sz="1800" baseline="0" dirty="0"/>
                    </a:p>
                    <a:p>
                      <a:pPr marL="285750" indent="-285750" algn="l">
                        <a:buFont typeface="Arial" panose="020B0604020202020204" pitchFamily="34" charset="0"/>
                        <a:buChar char="•"/>
                      </a:pPr>
                      <a:r>
                        <a:rPr lang="en-US" sz="1800" baseline="0" dirty="0"/>
                        <a:t>During pregnancy to 1 year postpartum </a:t>
                      </a:r>
                    </a:p>
                    <a:p>
                      <a:pPr marL="285750" indent="-285750" algn="l">
                        <a:buFont typeface="Arial" panose="020B0604020202020204" pitchFamily="34" charset="0"/>
                        <a:buChar char="•"/>
                      </a:pPr>
                      <a:r>
                        <a:rPr lang="en-US" sz="1800" baseline="0" dirty="0"/>
                        <a:t>Estimated 8.5-13% will experience </a:t>
                      </a:r>
                    </a:p>
                  </a:txBody>
                  <a:tcPr marL="99753" marR="99753"/>
                </a:tc>
                <a:extLst>
                  <a:ext uri="{0D108BD9-81ED-4DB2-BD59-A6C34878D82A}">
                    <a16:rowId xmlns:a16="http://schemas.microsoft.com/office/drawing/2014/main" val="2656251837"/>
                  </a:ext>
                </a:extLst>
              </a:tr>
              <a:tr h="1838026">
                <a:tc>
                  <a:txBody>
                    <a:bodyPr/>
                    <a:lstStyle/>
                    <a:p>
                      <a:pPr marL="0" indent="0">
                        <a:buFont typeface="Arial" panose="020B0604020202020204" pitchFamily="34" charset="0"/>
                        <a:buNone/>
                      </a:pPr>
                      <a:r>
                        <a:rPr lang="en-US" sz="1800" u="sng" baseline="0" dirty="0"/>
                        <a:t>Symptoms</a:t>
                      </a:r>
                      <a:r>
                        <a:rPr lang="en-US" sz="1800" baseline="0" dirty="0"/>
                        <a:t>:</a:t>
                      </a:r>
                    </a:p>
                    <a:p>
                      <a:pPr marL="285750" indent="-285750">
                        <a:buFont typeface="Arial" panose="020B0604020202020204" pitchFamily="34" charset="0"/>
                        <a:buChar char="•"/>
                      </a:pPr>
                      <a:r>
                        <a:rPr lang="en-US" sz="1800" baseline="0" dirty="0"/>
                        <a:t>Tearful </a:t>
                      </a:r>
                    </a:p>
                    <a:p>
                      <a:pPr marL="285750" indent="-285750">
                        <a:buFont typeface="Arial" panose="020B0604020202020204" pitchFamily="34" charset="0"/>
                        <a:buChar char="•"/>
                      </a:pPr>
                      <a:r>
                        <a:rPr lang="en-US" sz="1800" baseline="0" dirty="0"/>
                        <a:t>Irritability</a:t>
                      </a:r>
                    </a:p>
                    <a:p>
                      <a:pPr marL="285750" indent="-285750">
                        <a:buFont typeface="Arial" panose="020B0604020202020204" pitchFamily="34" charset="0"/>
                        <a:buChar char="•"/>
                      </a:pPr>
                      <a:r>
                        <a:rPr lang="en-US" sz="1800" baseline="0" dirty="0"/>
                        <a:t>Sleep changes </a:t>
                      </a:r>
                    </a:p>
                    <a:p>
                      <a:endParaRPr lang="en-US" dirty="0"/>
                    </a:p>
                  </a:txBody>
                  <a:tcPr marL="99753" marR="99753"/>
                </a:tc>
                <a:tc>
                  <a:txBody>
                    <a:bodyPr/>
                    <a:lstStyle/>
                    <a:p>
                      <a:pPr marL="0" indent="0" algn="l">
                        <a:buFont typeface="Arial" panose="020B0604020202020204" pitchFamily="34" charset="0"/>
                        <a:buNone/>
                      </a:pPr>
                      <a:r>
                        <a:rPr lang="en-US" sz="1800" u="sng" baseline="0" dirty="0"/>
                        <a:t>Symptoms: </a:t>
                      </a:r>
                    </a:p>
                    <a:p>
                      <a:pPr marL="285750" indent="-285750" algn="l">
                        <a:buFont typeface="Arial" panose="020B0604020202020204" pitchFamily="34" charset="0"/>
                        <a:buChar char="•"/>
                      </a:pPr>
                      <a:r>
                        <a:rPr lang="en-US" sz="1800" baseline="0" dirty="0"/>
                        <a:t>Depressed mood</a:t>
                      </a:r>
                    </a:p>
                    <a:p>
                      <a:pPr marL="285750" indent="-285750" algn="l">
                        <a:buFont typeface="Arial" panose="020B0604020202020204" pitchFamily="34" charset="0"/>
                        <a:buChar char="•"/>
                      </a:pPr>
                      <a:r>
                        <a:rPr lang="en-US" sz="1800" baseline="0" dirty="0"/>
                        <a:t>Loss of interest </a:t>
                      </a:r>
                    </a:p>
                    <a:p>
                      <a:pPr marL="285750" indent="-285750" algn="l">
                        <a:buFont typeface="Arial" panose="020B0604020202020204" pitchFamily="34" charset="0"/>
                        <a:buChar char="•"/>
                      </a:pPr>
                      <a:r>
                        <a:rPr lang="en-US" sz="1800" baseline="0" dirty="0"/>
                        <a:t>Excessive guilt/worry </a:t>
                      </a:r>
                    </a:p>
                    <a:p>
                      <a:pPr marL="285750" indent="-285750" algn="l">
                        <a:buFont typeface="Arial" panose="020B0604020202020204" pitchFamily="34" charset="0"/>
                        <a:buChar char="•"/>
                      </a:pPr>
                      <a:r>
                        <a:rPr lang="en-US" sz="1800" baseline="0" dirty="0"/>
                        <a:t>Thoughts of death or suicide ideation </a:t>
                      </a:r>
                    </a:p>
                  </a:txBody>
                  <a:tcPr marL="99753" marR="99753"/>
                </a:tc>
                <a:tc>
                  <a:txBody>
                    <a:bodyPr/>
                    <a:lstStyle/>
                    <a:p>
                      <a:pPr marL="0" indent="0">
                        <a:buFont typeface="Arial" panose="020B0604020202020204" pitchFamily="34" charset="0"/>
                        <a:buNone/>
                      </a:pPr>
                      <a:r>
                        <a:rPr lang="en-US" sz="1800" u="sng" baseline="0" dirty="0"/>
                        <a:t>Symptoms:</a:t>
                      </a:r>
                    </a:p>
                    <a:p>
                      <a:pPr marL="285750" indent="-285750">
                        <a:buFont typeface="Arial" panose="020B0604020202020204" pitchFamily="34" charset="0"/>
                        <a:buChar char="•"/>
                      </a:pPr>
                      <a:r>
                        <a:rPr lang="en-US" sz="1800" baseline="0" dirty="0"/>
                        <a:t>Excessive worrying</a:t>
                      </a:r>
                    </a:p>
                    <a:p>
                      <a:pPr marL="285750" indent="-285750">
                        <a:buFont typeface="Arial" panose="020B0604020202020204" pitchFamily="34" charset="0"/>
                        <a:buChar char="•"/>
                      </a:pPr>
                      <a:r>
                        <a:rPr lang="en-US" sz="1800" baseline="0" dirty="0"/>
                        <a:t>Inability to relax</a:t>
                      </a:r>
                    </a:p>
                    <a:p>
                      <a:pPr marL="285750" indent="-285750">
                        <a:buFont typeface="Arial" panose="020B0604020202020204" pitchFamily="34" charset="0"/>
                        <a:buChar char="•"/>
                      </a:pPr>
                      <a:r>
                        <a:rPr lang="en-US" sz="1800" baseline="0" dirty="0"/>
                        <a:t>Physiological symptoms </a:t>
                      </a:r>
                      <a:endParaRPr lang="en-US" sz="1800" dirty="0"/>
                    </a:p>
                    <a:p>
                      <a:endParaRPr lang="en-US" dirty="0"/>
                    </a:p>
                  </a:txBody>
                  <a:tcPr marL="99753" marR="99753"/>
                </a:tc>
                <a:extLst>
                  <a:ext uri="{0D108BD9-81ED-4DB2-BD59-A6C34878D82A}">
                    <a16:rowId xmlns:a16="http://schemas.microsoft.com/office/drawing/2014/main" val="2463942956"/>
                  </a:ext>
                </a:extLst>
              </a:tr>
            </a:tbl>
          </a:graphicData>
        </a:graphic>
      </p:graphicFrame>
    </p:spTree>
    <p:extLst>
      <p:ext uri="{BB962C8B-B14F-4D97-AF65-F5344CB8AC3E}">
        <p14:creationId xmlns:p14="http://schemas.microsoft.com/office/powerpoint/2010/main" val="65162962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Lst>
          </p:cNvPr>
          <p:cNvSpPr>
            <a:spLocks noGrp="1" noRot="1" noChangeAspect="1" noMove="1" noResize="1" noEditPoints="1" noAdjustHandles="1" noChangeArrowheads="1" noChangeShapeType="1" noTextEdit="1"/>
          </p:cNvSpPr>
          <p:nvPr>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Lst>
          </p:cNvPr>
          <p:cNvSpPr>
            <a:spLocks noGrp="1" noRot="1" noChangeAspect="1" noMove="1" noResize="1" noEditPoints="1" noAdjustHandles="1" noChangeArrowheads="1" noChangeShapeType="1" noTextEdit="1"/>
          </p:cNvSpPr>
          <p:nvPr>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Lst>
          </p:cNvPr>
          <p:cNvCxnSpPr>
            <a:cxnSpLocks noGrp="1" noRot="1" noChangeAspect="1" noMove="1" noResize="1" noEditPoints="1" noAdjustHandles="1" noChangeArrowheads="1" noChangeShapeType="1"/>
          </p:cNvCxnSpPr>
          <p:nvPr>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Lst>
          </p:cNvPr>
          <p:cNvSpPr>
            <a:spLocks noGrp="1" noRot="1" noChangeAspect="1" noMove="1" noResize="1" noEditPoints="1" noAdjustHandles="1" noChangeArrowheads="1" noChangeShapeType="1" noTextEdit="1"/>
          </p:cNvSpPr>
          <p:nvPr>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5250E5-90D0-4E41-B9BD-FF661DE54040}"/>
              </a:ext>
            </a:extLst>
          </p:cNvPr>
          <p:cNvSpPr>
            <a:spLocks noGrp="1" noRot="1" noChangeAspect="1" noMove="1" noResize="1" noEditPoints="1" noAdjustHandles="1" noChangeArrowheads="1" noChangeShapeType="1" noTextEdit="1"/>
          </p:cNvSpPr>
          <p:nvPr>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09525C9A-1972-4836-BA7A-706C946EF4DA}"/>
              </a:ext>
            </a:extLst>
          </p:cNvPr>
          <p:cNvCxnSpPr>
            <a:cxnSpLocks noGrp="1" noRot="1" noChangeAspect="1" noMove="1" noResize="1" noEditPoints="1" noAdjustHandles="1" noChangeArrowheads="1" noChangeShapeType="1"/>
          </p:cNvCxnSpPr>
          <p:nvPr>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0CD61BD-264A-457F-8E37-7D6E6C9EEA4A}"/>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dirty="0">
                <a:solidFill>
                  <a:schemeClr val="accent4">
                    <a:lumMod val="75000"/>
                  </a:schemeClr>
                </a:solidFill>
              </a:rPr>
              <a:t>Perinatal Depression</a:t>
            </a:r>
          </a:p>
        </p:txBody>
      </p:sp>
    </p:spTree>
    <p:extLst>
      <p:ext uri="{BB962C8B-B14F-4D97-AF65-F5344CB8AC3E}">
        <p14:creationId xmlns:p14="http://schemas.microsoft.com/office/powerpoint/2010/main" val="1237134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697C44D-28BC-49CB-A629-DFE6AF9A3622}"/>
              </a:ext>
            </a:extLst>
          </p:cNvPr>
          <p:cNvSpPr>
            <a:spLocks noGrp="1"/>
          </p:cNvSpPr>
          <p:nvPr>
            <p:ph type="title"/>
          </p:nvPr>
        </p:nvSpPr>
        <p:spPr>
          <a:xfrm>
            <a:off x="4974771" y="634946"/>
            <a:ext cx="6574972" cy="1450757"/>
          </a:xfrm>
        </p:spPr>
        <p:txBody>
          <a:bodyPr>
            <a:normAutofit/>
          </a:bodyPr>
          <a:lstStyle/>
          <a:p>
            <a:r>
              <a:rPr lang="en-US" altLang="en-US" dirty="0">
                <a:ea typeface="MS PGothic" charset="-128"/>
                <a:cs typeface="ＭＳ Ｐゴシック" charset="-128"/>
              </a:rPr>
              <a:t>Depression in Pregnancy</a:t>
            </a:r>
            <a:endParaRPr lang="en-US" dirty="0"/>
          </a:p>
        </p:txBody>
      </p:sp>
      <p:sp>
        <p:nvSpPr>
          <p:cNvPr id="3" name="Content Placeholder 2">
            <a:extLst>
              <a:ext uri="{FF2B5EF4-FFF2-40B4-BE49-F238E27FC236}">
                <a16:creationId xmlns:a16="http://schemas.microsoft.com/office/drawing/2014/main" id="{A6D949A7-9135-4E52-8410-FB1108B2BBA1}"/>
              </a:ext>
            </a:extLst>
          </p:cNvPr>
          <p:cNvSpPr>
            <a:spLocks noGrp="1"/>
          </p:cNvSpPr>
          <p:nvPr>
            <p:ph idx="1"/>
          </p:nvPr>
        </p:nvSpPr>
        <p:spPr>
          <a:xfrm>
            <a:off x="4974769" y="2198914"/>
            <a:ext cx="6574973" cy="3670180"/>
          </a:xfrm>
        </p:spPr>
        <p:txBody>
          <a:bodyPr>
            <a:normAutofit fontScale="85000" lnSpcReduction="20000"/>
          </a:bodyPr>
          <a:lstStyle/>
          <a:p>
            <a:r>
              <a:rPr lang="en-US" altLang="en-US" sz="2600" dirty="0">
                <a:ea typeface="MS PGothic" charset="-128"/>
                <a:cs typeface="ＭＳ Ｐゴシック" charset="-128"/>
              </a:rPr>
              <a:t>Same diagnostic criteria as episode of major depressive disorder</a:t>
            </a:r>
          </a:p>
          <a:p>
            <a:pPr lvl="1"/>
            <a:r>
              <a:rPr lang="en-US" altLang="en-US" sz="2200" dirty="0">
                <a:ea typeface="MS PGothic" charset="-128"/>
                <a:cs typeface="ＭＳ Ｐゴシック" charset="-128"/>
              </a:rPr>
              <a:t>&gt; 2 weeks duration of symptoms that impact functioning</a:t>
            </a:r>
          </a:p>
          <a:p>
            <a:pPr lvl="1"/>
            <a:r>
              <a:rPr lang="en-US" altLang="en-US" sz="2200" dirty="0">
                <a:ea typeface="MS PGothic" charset="-128"/>
                <a:cs typeface="ＭＳ Ｐゴシック" charset="-128"/>
              </a:rPr>
              <a:t>Onset during pregnancy or up to one year postpartum</a:t>
            </a:r>
          </a:p>
          <a:p>
            <a:r>
              <a:rPr lang="en-US" altLang="en-US" sz="2600" dirty="0">
                <a:ea typeface="MS PGothic" charset="-128"/>
                <a:cs typeface="ＭＳ Ｐゴシック" charset="-128"/>
              </a:rPr>
              <a:t>Depression may be overlooked in pregnancy</a:t>
            </a:r>
          </a:p>
          <a:p>
            <a:r>
              <a:rPr lang="en-US" altLang="en-US" sz="2600" dirty="0">
                <a:ea typeface="MS PGothic" charset="-128"/>
                <a:cs typeface="ＭＳ Ｐゴシック" charset="-128"/>
              </a:rPr>
              <a:t>Symptoms related to somatic experiences of pregnancy</a:t>
            </a:r>
          </a:p>
          <a:p>
            <a:pPr lvl="1"/>
            <a:r>
              <a:rPr lang="en-US" altLang="en-US" sz="2200" dirty="0">
                <a:ea typeface="MS PGothic" charset="-128"/>
              </a:rPr>
              <a:t>Poor sleep, appetite changes, decreased energy, decreased libido</a:t>
            </a:r>
          </a:p>
          <a:p>
            <a:r>
              <a:rPr lang="en-US" altLang="en-US" sz="2600" b="1" dirty="0">
                <a:ea typeface="MS PGothic" charset="-128"/>
                <a:cs typeface="ＭＳ Ｐゴシック" charset="-128"/>
              </a:rPr>
              <a:t>Symptoms to guide diagnosis: </a:t>
            </a:r>
            <a:r>
              <a:rPr lang="en-US" altLang="en-US" sz="2600" dirty="0">
                <a:ea typeface="MS PGothic" charset="-128"/>
                <a:cs typeface="ＭＳ Ｐゴシック" charset="-128"/>
              </a:rPr>
              <a:t>lack of interest in pregnancy, guilty ruminations, profound anhedonia, suicidal ideation</a:t>
            </a:r>
          </a:p>
          <a:p>
            <a:pPr marL="0" indent="0">
              <a:buNone/>
            </a:pPr>
            <a:endParaRPr lang="en-US" dirty="0"/>
          </a:p>
        </p:txBody>
      </p:sp>
      <p:pic>
        <p:nvPicPr>
          <p:cNvPr id="6" name="Picture 5">
            <a:extLst>
              <a:ext uri="{FF2B5EF4-FFF2-40B4-BE49-F238E27FC236}">
                <a16:creationId xmlns:a16="http://schemas.microsoft.com/office/drawing/2014/main" id="{AD3DC822-1355-4399-9108-BC389DE65E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 y="1479677"/>
            <a:ext cx="4223657" cy="4137351"/>
          </a:xfrm>
          <a:prstGeom prst="rect">
            <a:avLst/>
          </a:prstGeom>
        </p:spPr>
      </p:pic>
    </p:spTree>
    <p:extLst>
      <p:ext uri="{BB962C8B-B14F-4D97-AF65-F5344CB8AC3E}">
        <p14:creationId xmlns:p14="http://schemas.microsoft.com/office/powerpoint/2010/main" val="210926498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5F82D0-5B6F-4D6E-A27E-91104496283F}"/>
              </a:ext>
            </a:extLst>
          </p:cNvPr>
          <p:cNvSpPr>
            <a:spLocks noGrp="1"/>
          </p:cNvSpPr>
          <p:nvPr>
            <p:ph type="title"/>
          </p:nvPr>
        </p:nvSpPr>
        <p:spPr>
          <a:xfrm>
            <a:off x="609600" y="527651"/>
            <a:ext cx="10972800" cy="1143000"/>
          </a:xfrm>
        </p:spPr>
        <p:txBody>
          <a:bodyPr>
            <a:normAutofit fontScale="90000"/>
          </a:bodyPr>
          <a:lstStyle/>
          <a:p>
            <a:r>
              <a:rPr lang="en-US" altLang="en-US" sz="5400" dirty="0">
                <a:ea typeface="MS PGothic" charset="-128"/>
                <a:cs typeface="ＭＳ Ｐゴシック" charset="-128"/>
              </a:rPr>
              <a:t>Somatic Symptoms of Pregnancy</a:t>
            </a:r>
            <a:br>
              <a:rPr lang="en-US" altLang="en-US" sz="5400" dirty="0">
                <a:ea typeface="MS PGothic" charset="-128"/>
                <a:cs typeface="ＭＳ Ｐゴシック" charset="-128"/>
              </a:rPr>
            </a:br>
            <a:r>
              <a:rPr lang="en-US" altLang="en-US" sz="3600" dirty="0">
                <a:ea typeface="MS PGothic" charset="-128"/>
                <a:cs typeface="ＭＳ Ｐゴシック" charset="-128"/>
              </a:rPr>
              <a:t>Depression and Anxious Diagnosis vs. Not</a:t>
            </a:r>
            <a:endParaRPr lang="en-US" dirty="0"/>
          </a:p>
        </p:txBody>
      </p:sp>
      <p:sp>
        <p:nvSpPr>
          <p:cNvPr id="11" name="TextBox 10">
            <a:extLst>
              <a:ext uri="{FF2B5EF4-FFF2-40B4-BE49-F238E27FC236}">
                <a16:creationId xmlns:a16="http://schemas.microsoft.com/office/drawing/2014/main" id="{C684237B-3887-49F5-9C28-F43E1A28C85C}"/>
              </a:ext>
            </a:extLst>
          </p:cNvPr>
          <p:cNvSpPr txBox="1"/>
          <p:nvPr/>
        </p:nvSpPr>
        <p:spPr>
          <a:xfrm>
            <a:off x="2190750" y="6524625"/>
            <a:ext cx="8001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Kelly, R, et al. GHP 23(2001) 107-113 		</a:t>
            </a:r>
            <a:r>
              <a:rPr kumimoji="0" lang="en-US" altLang="en-US" sz="1200" b="0" i="0" u="none" strike="noStrike" kern="1200" cap="none" spc="0" normalizeH="0" baseline="0" noProof="0" dirty="0">
                <a:ln>
                  <a:noFill/>
                </a:ln>
                <a:solidFill>
                  <a:srgbClr val="A2DDCE">
                    <a:lumMod val="50000"/>
                  </a:srgbClr>
                </a:solidFill>
                <a:effectLst/>
                <a:uLnTx/>
                <a:uFillTx/>
                <a:latin typeface="Calibri" panose="020F0502020204030204"/>
                <a:ea typeface="+mn-ea"/>
                <a:cs typeface="+mn-cs"/>
              </a:rPr>
              <a:t>*p&lt;.05  </a:t>
            </a:r>
            <a:r>
              <a:rPr kumimoji="0" lang="en-US" altLang="en-US" sz="1200" b="0" i="0" u="none" strike="noStrike" kern="1200" cap="none" spc="0" normalizeH="0" baseline="0" noProof="0" dirty="0">
                <a:ln>
                  <a:noFill/>
                </a:ln>
                <a:solidFill>
                  <a:srgbClr val="0070C0"/>
                </a:solidFill>
                <a:effectLst/>
                <a:uLnTx/>
                <a:uFillTx/>
                <a:latin typeface="Calibri" panose="020F0502020204030204"/>
                <a:ea typeface="+mn-ea"/>
                <a:cs typeface="+mn-cs"/>
              </a:rPr>
              <a:t>**p&lt;.01  </a:t>
            </a:r>
            <a:r>
              <a:rPr kumimoji="0" lang="en-US" altLang="en-US" sz="1200" b="0" i="0" u="none" strike="noStrike" kern="1200" cap="none" spc="0" normalizeH="0" baseline="0" noProof="0" dirty="0">
                <a:ln>
                  <a:noFill/>
                </a:ln>
                <a:solidFill>
                  <a:srgbClr val="733289"/>
                </a:solidFill>
                <a:effectLst/>
                <a:uLnTx/>
                <a:uFillTx/>
                <a:latin typeface="Calibri" panose="020F0502020204030204"/>
                <a:ea typeface="+mn-ea"/>
                <a:cs typeface="+mn-cs"/>
              </a:rPr>
              <a:t>***p&lt;.001</a:t>
            </a:r>
          </a:p>
        </p:txBody>
      </p:sp>
      <p:pic>
        <p:nvPicPr>
          <p:cNvPr id="3" name="Picture 2">
            <a:extLst>
              <a:ext uri="{FF2B5EF4-FFF2-40B4-BE49-F238E27FC236}">
                <a16:creationId xmlns:a16="http://schemas.microsoft.com/office/drawing/2014/main" id="{0271C429-B762-4672-A92D-1C8E032985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51992" y="1811788"/>
            <a:ext cx="6699740" cy="4430563"/>
          </a:xfrm>
          <a:prstGeom prst="rect">
            <a:avLst/>
          </a:prstGeom>
        </p:spPr>
      </p:pic>
    </p:spTree>
    <p:extLst>
      <p:ext uri="{BB962C8B-B14F-4D97-AF65-F5344CB8AC3E}">
        <p14:creationId xmlns:p14="http://schemas.microsoft.com/office/powerpoint/2010/main" val="242263882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ACLP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0.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19.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0.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29.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0.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1.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2.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3.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3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4.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5.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6.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7.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8.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ppt/theme/themeOverride9.xml><?xml version="1.0" encoding="utf-8"?>
<a:themeOverride xmlns:a="http://schemas.openxmlformats.org/drawingml/2006/main">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1183</TotalTime>
  <Words>2206</Words>
  <Application>Microsoft Macintosh PowerPoint</Application>
  <PresentationFormat>Widescreen</PresentationFormat>
  <Paragraphs>337</Paragraphs>
  <Slides>38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ＭＳ Ｐゴシック</vt:lpstr>
      <vt:lpstr>Arial</vt:lpstr>
      <vt:lpstr>Calibri</vt:lpstr>
      <vt:lpstr>Calibri Light</vt:lpstr>
      <vt:lpstr>Courier New</vt:lpstr>
      <vt:lpstr>Lucida Grande</vt:lpstr>
      <vt:lpstr>Wingdings</vt:lpstr>
      <vt:lpstr>ACLP template</vt:lpstr>
      <vt:lpstr>Overview of Perinatal Psychiatric Disorders  and Non-Pharmacological Management  ACLP Resident Education Curriculum</vt:lpstr>
      <vt:lpstr>Objectives</vt:lpstr>
      <vt:lpstr>Perinatal Psychiatric Disorders</vt:lpstr>
      <vt:lpstr>Why Talk about Perinatal Mental Health?</vt:lpstr>
      <vt:lpstr>Definition: ‘Perinatal Psychiatric Disorders’</vt:lpstr>
      <vt:lpstr>Types of Perinatal Psychiatric Disorders</vt:lpstr>
      <vt:lpstr>Perinatal Depression</vt:lpstr>
      <vt:lpstr>Depression in Pregnancy</vt:lpstr>
      <vt:lpstr>Somatic Symptoms of Pregnancy Depression and Anxious Diagnosis vs. Not</vt:lpstr>
      <vt:lpstr>Bipolar Disorder </vt:lpstr>
      <vt:lpstr>Postpartum Psychosis</vt:lpstr>
      <vt:lpstr>Perinatal Anxiety </vt:lpstr>
      <vt:lpstr>Perinatal Anxiety </vt:lpstr>
      <vt:lpstr>Intrusive Thoughts</vt:lpstr>
      <vt:lpstr>Obsessive-Compulsive Disorder</vt:lpstr>
      <vt:lpstr>Post-traumatic Stress Disorder </vt:lpstr>
      <vt:lpstr>Factors Associated with Increased Risk of Perinatal Mood or Anxiety Disorders </vt:lpstr>
      <vt:lpstr>Dose Dependent Effect of Depression</vt:lpstr>
      <vt:lpstr>Impact of Untreated Perinatal Psychiatric Disorders</vt:lpstr>
      <vt:lpstr>Risk of Untreated Maternal Depression on Infant</vt:lpstr>
      <vt:lpstr>Impact on Breastfeeding </vt:lpstr>
      <vt:lpstr>Screening &amp; Follow Up</vt:lpstr>
      <vt:lpstr>Why is Screening Important?</vt:lpstr>
      <vt:lpstr>Standard of Care Recommendations</vt:lpstr>
      <vt:lpstr>Valid &amp; Reliable Screening Tools </vt:lpstr>
      <vt:lpstr>Routinely Screen</vt:lpstr>
      <vt:lpstr>Follow Up After Screening</vt:lpstr>
      <vt:lpstr>Assessing Suicidal Ideation </vt:lpstr>
      <vt:lpstr>Assessing Thoughts of Harming Baby</vt:lpstr>
      <vt:lpstr>Non-pharmacologic Treatment Options</vt:lpstr>
      <vt:lpstr>Treatment Options </vt:lpstr>
      <vt:lpstr>Psychotherapy</vt:lpstr>
      <vt:lpstr>Lightbox Therapy </vt:lpstr>
      <vt:lpstr>Complementary Alternative Options: Specific to the Perinatal Population </vt:lpstr>
      <vt:lpstr>Self Care</vt:lpstr>
      <vt:lpstr>Sleep Hygiene</vt:lpstr>
      <vt:lpstr>Sleep Hygiene Principles</vt:lpstr>
      <vt:lpstr>Questions?  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Perinatal Mood &amp; Anxiety Disorders</dc:title>
  <dc:creator>Borchardt, Shelby</dc:creator>
  <cp:lastModifiedBy>Microsoft Office User</cp:lastModifiedBy>
  <cp:revision>87</cp:revision>
  <dcterms:created xsi:type="dcterms:W3CDTF">2018-04-27T16:07:27Z</dcterms:created>
  <dcterms:modified xsi:type="dcterms:W3CDTF">2019-07-08T09:00:42Z</dcterms:modified>
</cp:coreProperties>
</file>