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9"/>
  </p:notesMasterIdLst>
  <p:sldIdLst>
    <p:sldId id="388" r:id="rId2"/>
    <p:sldId id="293" r:id="rId3"/>
    <p:sldId id="399" r:id="rId4"/>
    <p:sldId id="398" r:id="rId5"/>
    <p:sldId id="355" r:id="rId6"/>
    <p:sldId id="356" r:id="rId7"/>
    <p:sldId id="396" r:id="rId8"/>
    <p:sldId id="357" r:id="rId9"/>
    <p:sldId id="358" r:id="rId10"/>
    <p:sldId id="360" r:id="rId11"/>
    <p:sldId id="361" r:id="rId12"/>
    <p:sldId id="397" r:id="rId13"/>
    <p:sldId id="362" r:id="rId14"/>
    <p:sldId id="294" r:id="rId15"/>
    <p:sldId id="346" r:id="rId16"/>
    <p:sldId id="363" r:id="rId17"/>
    <p:sldId id="364" r:id="rId18"/>
    <p:sldId id="365" r:id="rId19"/>
    <p:sldId id="380" r:id="rId20"/>
    <p:sldId id="366" r:id="rId21"/>
    <p:sldId id="367" r:id="rId22"/>
    <p:sldId id="368" r:id="rId23"/>
    <p:sldId id="382" r:id="rId24"/>
    <p:sldId id="369" r:id="rId25"/>
    <p:sldId id="370" r:id="rId26"/>
    <p:sldId id="381" r:id="rId27"/>
    <p:sldId id="372" r:id="rId28"/>
    <p:sldId id="373" r:id="rId29"/>
    <p:sldId id="374" r:id="rId30"/>
    <p:sldId id="375" r:id="rId31"/>
    <p:sldId id="376" r:id="rId32"/>
    <p:sldId id="377" r:id="rId33"/>
    <p:sldId id="387" r:id="rId34"/>
    <p:sldId id="390" r:id="rId35"/>
    <p:sldId id="391" r:id="rId36"/>
    <p:sldId id="389" r:id="rId37"/>
    <p:sldId id="3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chman, Christina" initials="W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04" autoAdjust="0"/>
    <p:restoredTop sz="67411" autoAdjust="0"/>
  </p:normalViewPr>
  <p:slideViewPr>
    <p:cSldViewPr snapToGrid="0">
      <p:cViewPr varScale="1">
        <p:scale>
          <a:sx n="84" d="100"/>
          <a:sy n="84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2379-8565-4EAA-8F69-697EE4E768B6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5FD08-937F-409E-B25C-3FA1A53E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6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67394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67394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viewarticle/879345?nlid=114627_4502&amp;src=wnl_dne_170503_mscpedit&amp;uac=38562DX&amp;impID=1340329&amp;faf=1#vp_1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viewarticle/879345?nlid=114627_4502&amp;src=wnl_dne_170503_mscpedit&amp;uac=38562DX&amp;impID=1340329&amp;faf=1#vp_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819746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m/pubmed/24185239/?i=1&amp;from=LAMOTRIGINE%20PREGNANCY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helancet.com/journals/laneur/article/PIIS1474-4422(18)30107-8/fulltext" TargetMode="External"/><Relationship Id="rId4" Type="http://schemas.openxmlformats.org/officeDocument/2006/relationships/hyperlink" Target="https://www.thelancet.com/journals/laneur/article/PIIS1474-4422(18)30154-6/fulltext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50173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Desai%20RJ%5bAuthor%5d&amp;cauthor=true&amp;cauthor_uid=28617210" TargetMode="External"/><Relationship Id="rId3" Type="http://schemas.openxmlformats.org/officeDocument/2006/relationships/hyperlink" Target="https://www.ncbi.nlm.nih.gov/pubmed/28617210" TargetMode="External"/><Relationship Id="rId7" Type="http://schemas.openxmlformats.org/officeDocument/2006/relationships/hyperlink" Target="https://www.ncbi.nlm.nih.gov/pubmed/?term=Bateman%20BT%5bAuthor%5d&amp;cauthor=true&amp;cauthor_uid=28617210" TargetMode="External"/><Relationship Id="rId12" Type="http://schemas.openxmlformats.org/officeDocument/2006/relationships/hyperlink" Target="https://www.ncbi.nlm.nih.gov/pubmed/?term=Hernandez-Diaz%20S%5bAuthor%5d&amp;cauthor=true&amp;cauthor_uid=28617210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ubmed/?term=Cohen%20JM%5bAuthor%5d&amp;cauthor=true&amp;cauthor_uid=28617210" TargetMode="External"/><Relationship Id="rId11" Type="http://schemas.openxmlformats.org/officeDocument/2006/relationships/hyperlink" Target="https://www.ncbi.nlm.nih.gov/pubmed/?term=Cohen%20LS%5bAuthor%5d&amp;cauthor=true&amp;cauthor_uid=28617210" TargetMode="External"/><Relationship Id="rId5" Type="http://schemas.openxmlformats.org/officeDocument/2006/relationships/hyperlink" Target="https://www.ncbi.nlm.nih.gov/pubmed/?term=Huybrechts%20KF%5bAuthor%5d&amp;cauthor=true&amp;cauthor_uid=28617210" TargetMode="External"/><Relationship Id="rId10" Type="http://schemas.openxmlformats.org/officeDocument/2006/relationships/hyperlink" Target="https://www.ncbi.nlm.nih.gov/pubmed/?term=Mogun%20H%5bAuthor%5d&amp;cauthor=true&amp;cauthor_uid=28617210" TargetMode="External"/><Relationship Id="rId4" Type="http://schemas.openxmlformats.org/officeDocument/2006/relationships/hyperlink" Target="https://www.ncbi.nlm.nih.gov/pubmed/?term=Park%20Y%5bAuthor%5d&amp;cauthor=true&amp;cauthor_uid=28617210" TargetMode="External"/><Relationship Id="rId9" Type="http://schemas.openxmlformats.org/officeDocument/2006/relationships/hyperlink" Target="https://www.ncbi.nlm.nih.gov/pubmed/?term=Patorno%20E%5bAuthor%5d&amp;cauthor=true&amp;cauthor_uid=28617210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5932852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ediatrics.aappublications.org/cgi/content/full/122/1/e223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79311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ubmed/23137820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79311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ubmed/23137820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59154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FD08-937F-409E-B25C-3FA1A53E18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67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Lithium dosing strategies during pregnancy and the postpartum period.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Wesseloo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Wierdsma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AI, van Kamp IL,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-Olsen T,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Hoogendijk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WJG, Kushner SA,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Bergink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V. 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 J Psychiatry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2017 Jul;211(1):31-36.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EBF7-42F9-4230-BDD3-11734EFD7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4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Lithium dosing strategies during pregnancy and the postpartum period.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Wesseloo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Wierdsma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AI, van Kamp IL,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-Olsen T,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Hoogendijk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WJG, Kushner SA,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Bergink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V. 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 J Psychiatry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2017 Jul;211(1):31-36.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EBF7-42F9-4230-BDD3-11734EFD7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8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FD08-937F-409E-B25C-3FA1A53E18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4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fld id="{39658E80-942E-4437-AA6C-E0611D9594D0}" type="slidenum">
              <a:rPr lang="en-US" altLang="en-US" smtClean="0">
                <a:latin typeface="Times New Roman" pitchFamily="18" charset="0"/>
              </a:rPr>
              <a:pPr/>
              <a:t>20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Neonatal toxicity:</a:t>
            </a:r>
          </a:p>
          <a:p>
            <a:pPr marL="742950" lvl="1" indent="-285750"/>
            <a:r>
              <a:rPr lang="en-US" altLang="en-US" dirty="0">
                <a:ea typeface="ＭＳ Ｐゴシック" pitchFamily="34" charset="-128"/>
              </a:rPr>
              <a:t>Heart rate decelerations</a:t>
            </a:r>
          </a:p>
          <a:p>
            <a:pPr marL="742950" lvl="1" indent="-285750"/>
            <a:r>
              <a:rPr lang="en-US" altLang="en-US" dirty="0">
                <a:ea typeface="ＭＳ Ｐゴシック" pitchFamily="34" charset="-128"/>
              </a:rPr>
              <a:t>Withdrawal symptoms:  irritability, jitteriness, feeding difficulty, &amp; abnormal tone</a:t>
            </a:r>
          </a:p>
          <a:p>
            <a:pPr marL="742950" lvl="1" indent="-285750"/>
            <a:r>
              <a:rPr lang="en-US" altLang="en-US" dirty="0">
                <a:ea typeface="ＭＳ Ｐゴシック" pitchFamily="34" charset="-128"/>
              </a:rPr>
              <a:t>Liver toxicity</a:t>
            </a:r>
          </a:p>
          <a:p>
            <a:pPr marL="742950" lvl="1" indent="-285750"/>
            <a:r>
              <a:rPr lang="en-US" altLang="en-US" dirty="0">
                <a:ea typeface="ＭＳ Ｐゴシック" pitchFamily="34" charset="-128"/>
              </a:rPr>
              <a:t>Hypoglycemia</a:t>
            </a:r>
          </a:p>
          <a:p>
            <a:endParaRPr lang="en-US" altLang="en-US" dirty="0">
              <a:solidFill>
                <a:schemeClr val="hlink"/>
              </a:solidFill>
              <a:ea typeface="ＭＳ Ｐゴシック" pitchFamily="34" charset="-128"/>
            </a:endParaRPr>
          </a:p>
          <a:p>
            <a:endParaRPr lang="en-US" altLang="en-US" dirty="0">
              <a:solidFill>
                <a:schemeClr val="hlink"/>
              </a:solidFill>
              <a:ea typeface="ＭＳ Ｐゴシック" pitchFamily="34" charset="-128"/>
            </a:endParaRPr>
          </a:p>
          <a:p>
            <a:endParaRPr lang="en-US" altLang="en-US" dirty="0">
              <a:solidFill>
                <a:schemeClr val="hlink"/>
              </a:solidFill>
              <a:ea typeface="ＭＳ Ｐゴシック" pitchFamily="34" charset="-128"/>
            </a:endParaRPr>
          </a:p>
          <a:p>
            <a:r>
              <a:rPr lang="en-US" altLang="en-US" dirty="0" err="1">
                <a:solidFill>
                  <a:schemeClr val="hlink"/>
                </a:solidFill>
                <a:ea typeface="ＭＳ Ｐゴシック" pitchFamily="34" charset="-128"/>
              </a:rPr>
              <a:t>Koren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, G., et al.,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C Family Physician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52:441-2. 2006</a:t>
            </a:r>
          </a:p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Meador, K.J., et al.,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Neurology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67(3):407-12. 2006</a:t>
            </a:r>
          </a:p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AAP Committee on Drugs.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Pediatrics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93:137-150. 1994</a:t>
            </a:r>
          </a:p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Nau, H., et al.,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Clinical Pharmacokinetics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7(6):508-43. 1982</a:t>
            </a:r>
          </a:p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Stahl, M.M., et al.,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J of Pediatrics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130(6):1001-3. 1997</a:t>
            </a:r>
          </a:p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American Academy of Pediatrics.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Pediatrics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108(3):776-89. 2001</a:t>
            </a:r>
          </a:p>
          <a:p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Stowe, Z. JCP. 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68(</a:t>
            </a:r>
            <a:r>
              <a:rPr lang="en-US" altLang="en-US" dirty="0" err="1">
                <a:solidFill>
                  <a:schemeClr val="hlink"/>
                </a:solidFill>
                <a:ea typeface="ＭＳ Ｐゴシック" pitchFamily="34" charset="-128"/>
              </a:rPr>
              <a:t>Suppl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):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22-28. 2007</a:t>
            </a:r>
          </a:p>
          <a:p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NEJM 2010; 362:2185-93</a:t>
            </a:r>
          </a:p>
          <a:p>
            <a:endParaRPr lang="en-US" altLang="en-US" i="1" dirty="0">
              <a:solidFill>
                <a:schemeClr val="hlink"/>
              </a:solidFill>
              <a:ea typeface="ＭＳ Ｐゴシック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ANSM Report Examines Risk for Valproic Acid Birth Defects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/>
              <a:t>It is hoped that the other 27 countries in the European Union will soon agree to similar regulations. </a:t>
            </a:r>
          </a:p>
          <a:p>
            <a:endParaRPr lang="en-US" altLang="en-US" i="1" dirty="0">
              <a:solidFill>
                <a:schemeClr val="hlin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5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fld id="{39658E80-942E-4437-AA6C-E0611D9594D0}" type="slidenum">
              <a:rPr lang="en-US" altLang="en-US" smtClean="0">
                <a:latin typeface="Times New Roman" pitchFamily="18" charset="0"/>
              </a:rPr>
              <a:pPr/>
              <a:t>21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solidFill>
                <a:schemeClr val="hlink"/>
              </a:solidFill>
              <a:ea typeface="ＭＳ Ｐゴシック" pitchFamily="34" charset="-128"/>
            </a:endParaRPr>
          </a:p>
          <a:p>
            <a:endParaRPr lang="en-US" altLang="en-US" dirty="0">
              <a:solidFill>
                <a:schemeClr val="hlink"/>
              </a:solidFill>
              <a:ea typeface="ＭＳ Ｐゴシック" pitchFamily="34" charset="-128"/>
            </a:endParaRPr>
          </a:p>
          <a:p>
            <a:endParaRPr lang="en-US" altLang="en-US" dirty="0">
              <a:solidFill>
                <a:schemeClr val="hlink"/>
              </a:solidFill>
              <a:ea typeface="ＭＳ Ｐゴシック" pitchFamily="34" charset="-128"/>
            </a:endParaRPr>
          </a:p>
          <a:p>
            <a:r>
              <a:rPr lang="en-US" altLang="en-US" dirty="0" err="1">
                <a:solidFill>
                  <a:schemeClr val="hlink"/>
                </a:solidFill>
                <a:ea typeface="ＭＳ Ｐゴシック" pitchFamily="34" charset="-128"/>
              </a:rPr>
              <a:t>Koren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, G., et al.,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C Family Physician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52:441-2. 2006</a:t>
            </a:r>
          </a:p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Meador, K.J., et al.,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Neurology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67(3):407-12. 2006</a:t>
            </a:r>
          </a:p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AAP Committee on Drugs.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Pediatrics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93:137-150. 1994</a:t>
            </a:r>
          </a:p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Nau, H., et al.,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Clinical Pharmacokinetics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7(6):508-43. 1982</a:t>
            </a:r>
          </a:p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Stahl, M.M., et al.,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J of Pediatrics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130(6):1001-3. 1997</a:t>
            </a:r>
          </a:p>
          <a:p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American Academy of Pediatrics. 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Pediatrics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. 108(3):776-89. 2001</a:t>
            </a:r>
          </a:p>
          <a:p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Stowe, Z. JCP. 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68(</a:t>
            </a:r>
            <a:r>
              <a:rPr lang="en-US" altLang="en-US" dirty="0" err="1">
                <a:solidFill>
                  <a:schemeClr val="hlink"/>
                </a:solidFill>
                <a:ea typeface="ＭＳ Ｐゴシック" pitchFamily="34" charset="-128"/>
              </a:rPr>
              <a:t>Suppl</a:t>
            </a:r>
            <a:r>
              <a:rPr lang="en-US" altLang="en-US" dirty="0">
                <a:solidFill>
                  <a:schemeClr val="hlink"/>
                </a:solidFill>
                <a:ea typeface="ＭＳ Ｐゴシック" pitchFamily="34" charset="-128"/>
              </a:rPr>
              <a:t>):</a:t>
            </a:r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22-28. 2007</a:t>
            </a:r>
          </a:p>
          <a:p>
            <a:r>
              <a:rPr lang="en-US" altLang="en-US" i="1" dirty="0">
                <a:solidFill>
                  <a:schemeClr val="hlink"/>
                </a:solidFill>
                <a:ea typeface="ＭＳ Ｐゴシック" pitchFamily="34" charset="-128"/>
              </a:rPr>
              <a:t>NEJM 2010; 362:2185-93</a:t>
            </a:r>
          </a:p>
          <a:p>
            <a:endParaRPr lang="en-US" altLang="en-US" i="1" dirty="0">
              <a:solidFill>
                <a:schemeClr val="hlink"/>
              </a:solidFill>
              <a:ea typeface="ＭＳ Ｐゴシック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ANSM Report Examines Risk for Valproic Acid Birth Defects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/>
              <a:t>It is hoped that the other 27 countries in the European Union will soon agree to similar regulations. </a:t>
            </a:r>
          </a:p>
          <a:p>
            <a:endParaRPr lang="en-US" altLang="en-US" i="1" dirty="0">
              <a:solidFill>
                <a:schemeClr val="hlin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553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4F239E1E-493C-4DE8-94EC-47858D368F82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Teratogenic potential increased when it is used with other anticonvulsants, especially valproate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062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Weston J, Bromley R, Jackson CF,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N, Clayton-Smith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Greenhalgh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Hounsome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McKay AJ,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Smith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AG. 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Monotherapy treatment of epilepsy in 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pregnancy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 congenital malformation outcomes in the child.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Cochrane Database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Rev. 2016 Nov 7;11:CD010224. Review.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FD08-937F-409E-B25C-3FA1A53E18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71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025D7974-CA1E-417F-BAF4-7A256AA238CF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dirty="0">
                <a:cs typeface="Arial" panose="020B0604020202020204" pitchFamily="34" charset="0"/>
              </a:rPr>
              <a:t>Growing body of information the reproductive safety</a:t>
            </a:r>
          </a:p>
          <a:p>
            <a:endParaRPr lang="en-US" altLang="en-US" sz="1000" dirty="0">
              <a:cs typeface="Arial" panose="020B0604020202020204" pitchFamily="34" charset="0"/>
            </a:endParaRPr>
          </a:p>
          <a:p>
            <a:r>
              <a:rPr lang="en-US" altLang="en-US" sz="1000" dirty="0">
                <a:cs typeface="Arial" panose="020B0604020202020204" pitchFamily="34" charset="0"/>
              </a:rPr>
              <a:t>Registry identified 599 pregnancy outcomes exposed to lamotrigine. Of the 360 children exposed to lamotrigine alone, 2.8% had a major malformation, which is within the range of 2 to 4% observed in women with no known exposure to a teratogen. </a:t>
            </a:r>
          </a:p>
          <a:p>
            <a:endParaRPr lang="en-US" altLang="en-US" sz="1000" dirty="0">
              <a:cs typeface="Arial" panose="020B0604020202020204" pitchFamily="34" charset="0"/>
            </a:endParaRPr>
          </a:p>
          <a:p>
            <a:r>
              <a:rPr lang="en-US" altLang="en-US" sz="1000" dirty="0">
                <a:cs typeface="Arial" panose="020B0604020202020204" pitchFamily="34" charset="0"/>
              </a:rPr>
              <a:t>Warning due to information from the </a:t>
            </a:r>
            <a:r>
              <a:rPr lang="en-US" altLang="en-US" sz="1000" dirty="0"/>
              <a:t>North American Antiepileptic Drug Pregnancy Registry in which 2 cleft lip cases and 3 cleft palate cases occurred in the infants of 564 women on lamotrigine monotherapy during pregnancy (total prevalence of 8.9 cases in every 1,000 patients).  This is a higher prevalence of non-syndromic oral clefts when compared to other studies of pregnant women not taking lamotrigine, reporting ranges from 0.50 to 2.16 cases in every 1,000 patients.  </a:t>
            </a:r>
          </a:p>
          <a:p>
            <a:endParaRPr lang="en-US" altLang="en-US" sz="1000" dirty="0"/>
          </a:p>
          <a:p>
            <a:r>
              <a:rPr lang="en-US" altLang="en-US" sz="1000" b="1" dirty="0">
                <a:solidFill>
                  <a:schemeClr val="hlink"/>
                </a:solidFill>
              </a:rPr>
              <a:t>Holmes, L.B. et al., Neurology. 70: 2152-2158. 2008</a:t>
            </a:r>
          </a:p>
          <a:p>
            <a:r>
              <a:rPr lang="en-US" altLang="en-US" sz="1000" b="1" dirty="0">
                <a:solidFill>
                  <a:schemeClr val="hlink"/>
                </a:solidFill>
              </a:rPr>
              <a:t>GSK </a:t>
            </a:r>
            <a:r>
              <a:rPr lang="en-US" altLang="en-US" sz="1000" b="1" i="1" dirty="0">
                <a:solidFill>
                  <a:schemeClr val="hlink"/>
                </a:solidFill>
              </a:rPr>
              <a:t>Health Canada safety information</a:t>
            </a:r>
            <a:r>
              <a:rPr lang="en-US" altLang="en-US" sz="1000" b="1" dirty="0">
                <a:solidFill>
                  <a:schemeClr val="hlink"/>
                </a:solidFill>
              </a:rPr>
              <a:t>. 2007</a:t>
            </a:r>
          </a:p>
          <a:p>
            <a:r>
              <a:rPr lang="en-US" altLang="en-US" sz="1000" b="1" dirty="0">
                <a:solidFill>
                  <a:schemeClr val="hlink"/>
                </a:solidFill>
              </a:rPr>
              <a:t>USFDA </a:t>
            </a:r>
            <a:r>
              <a:rPr lang="en-US" altLang="en-US" sz="1000" b="1" dirty="0" err="1">
                <a:solidFill>
                  <a:schemeClr val="hlink"/>
                </a:solidFill>
              </a:rPr>
              <a:t>CfDEaR</a:t>
            </a:r>
            <a:r>
              <a:rPr lang="en-US" altLang="en-US" sz="1000" b="1" dirty="0">
                <a:solidFill>
                  <a:schemeClr val="hlink"/>
                </a:solidFill>
              </a:rPr>
              <a:t>, </a:t>
            </a:r>
            <a:r>
              <a:rPr lang="en-US" altLang="en-US" sz="1000" b="1" i="1" dirty="0">
                <a:solidFill>
                  <a:schemeClr val="hlink"/>
                </a:solidFill>
              </a:rPr>
              <a:t>Information for healthcare professionals</a:t>
            </a:r>
            <a:r>
              <a:rPr lang="en-US" altLang="en-US" sz="1000" b="1" dirty="0">
                <a:solidFill>
                  <a:schemeClr val="hlink"/>
                </a:solidFill>
              </a:rPr>
              <a:t>. 2006</a:t>
            </a:r>
          </a:p>
          <a:p>
            <a:r>
              <a:rPr lang="en-US" altLang="en-US" sz="1000" b="1" dirty="0" err="1">
                <a:solidFill>
                  <a:schemeClr val="hlink"/>
                </a:solidFill>
              </a:rPr>
              <a:t>Dubnov-Rav</a:t>
            </a:r>
            <a:r>
              <a:rPr lang="en-US" altLang="en-US" sz="1000" b="1" dirty="0">
                <a:solidFill>
                  <a:schemeClr val="hlink"/>
                </a:solidFill>
              </a:rPr>
              <a:t>, G.R., et al., </a:t>
            </a:r>
            <a:r>
              <a:rPr lang="en-US" altLang="en-US" sz="1000" b="1" i="1" dirty="0">
                <a:solidFill>
                  <a:schemeClr val="hlink"/>
                </a:solidFill>
              </a:rPr>
              <a:t>Pediatric Neurology</a:t>
            </a:r>
            <a:r>
              <a:rPr lang="en-US" altLang="en-US" sz="1000" b="1" dirty="0">
                <a:solidFill>
                  <a:schemeClr val="hlink"/>
                </a:solidFill>
              </a:rPr>
              <a:t>. 35(3):220-2. 2006</a:t>
            </a:r>
          </a:p>
          <a:p>
            <a:r>
              <a:rPr lang="en-US" altLang="en-US" sz="1000" b="1" dirty="0">
                <a:solidFill>
                  <a:schemeClr val="hlink"/>
                </a:solidFill>
              </a:rPr>
              <a:t>Stowe, Z. </a:t>
            </a:r>
            <a:r>
              <a:rPr lang="en-US" altLang="en-US" sz="1000" b="1" i="1" dirty="0">
                <a:solidFill>
                  <a:schemeClr val="hlink"/>
                </a:solidFill>
              </a:rPr>
              <a:t>JCP</a:t>
            </a:r>
            <a:r>
              <a:rPr lang="en-US" altLang="en-US" sz="1000" b="1" dirty="0">
                <a:solidFill>
                  <a:schemeClr val="hlink"/>
                </a:solidFill>
              </a:rPr>
              <a:t>. 68(</a:t>
            </a:r>
            <a:r>
              <a:rPr lang="en-US" altLang="en-US" sz="1000" b="1" dirty="0" err="1">
                <a:solidFill>
                  <a:schemeClr val="hlink"/>
                </a:solidFill>
              </a:rPr>
              <a:t>Suppl</a:t>
            </a:r>
            <a:r>
              <a:rPr lang="en-US" altLang="en-US" sz="1000" b="1" dirty="0">
                <a:solidFill>
                  <a:schemeClr val="hlink"/>
                </a:solidFill>
              </a:rPr>
              <a:t>):22-28. 2007</a:t>
            </a:r>
          </a:p>
          <a:p>
            <a:endParaRPr lang="en-US" altLang="en-US" sz="1000" b="1" dirty="0">
              <a:solidFill>
                <a:schemeClr val="hlink"/>
              </a:solidFill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Clark CT, Klein AM,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Wisner KL. 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invalidUrl="http://www.ncbi.nlm.nih.gov/m/pubmed/24185239/?i=1&amp;from=LAMOTRIGINE PREGNANCY"/>
              </a:rPr>
              <a:t>Lamotrigine dosing for pregnant patients with bipolar disorder.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Am J Psychiatry. 2013 Nov 1;170(11):1240-7.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Pennell, PB.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Prescribing antiepileptic drugs to women of reproductive 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Lancet Neurol. (2018)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Tomson,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TorbjörnFaravelli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Francesca et al.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Comparative risk of major congenital malformations with eight different antiepileptic drugs: a prospective cohort study of the EURAP registry.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Lancet Neurol. (2018)</a:t>
            </a:r>
          </a:p>
          <a:p>
            <a:endParaRPr lang="en-US" altLang="en-US" sz="1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0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Risk of postpartum episodes in women with bipolar disorder after lamotrigine or lithium use during pregnancy: A population-based cohort study.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Wesseloo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Liu X, Clark CT, Kushner SA,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-Olsen T,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Bergink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V.  J Affect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Disord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2017 May 3;218:394-397.</a:t>
            </a:r>
            <a:endParaRPr lang="en-US" altLang="en-US" dirty="0">
              <a:solidFill>
                <a:schemeClr val="hlin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EBF7-42F9-4230-BDD3-11734EFD75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1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With increased use of atypical antipsychotics there is a higher rate of fertility (often unexpected &amp; unplanned) due to less elevation of prolactin level</a:t>
            </a:r>
          </a:p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45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FD08-937F-409E-B25C-3FA1A53E18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57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hlinkClick r:id="rId3" tooltip="Psychiatric services (Washington, D.C.)."/>
              </a:rPr>
              <a:t>Psychiatr</a:t>
            </a:r>
            <a:r>
              <a:rPr lang="en-US" dirty="0">
                <a:hlinkClick r:id="rId3" tooltip="Psychiatric services (Washington, D.C.)."/>
              </a:rPr>
              <a:t> Serv.</a:t>
            </a:r>
            <a:r>
              <a:rPr lang="en-US" dirty="0"/>
              <a:t> 2017 Jun 15:appips201600408. </a:t>
            </a:r>
            <a:r>
              <a:rPr lang="en-US" dirty="0" err="1"/>
              <a:t>doi</a:t>
            </a:r>
            <a:r>
              <a:rPr lang="en-US" dirty="0"/>
              <a:t>: 10.1176/appi.ps.201600408.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  <a:p>
            <a:r>
              <a:rPr lang="en-US" b="1" dirty="0"/>
              <a:t>Antipsychotic Medication Use Among Publicly Insured Pregnant Women in the United States.</a:t>
            </a:r>
          </a:p>
          <a:p>
            <a:r>
              <a:rPr lang="en-US" dirty="0">
                <a:hlinkClick r:id="rId4" invalidUrl="https://www.ncbi.nlm.nih.gov/pubmed/?term=Park Y[Author]&amp;cauthor=true&amp;cauthor_uid=28617210"/>
              </a:rPr>
              <a:t>Park Y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>
                <a:hlinkClick r:id="rId5" invalidUrl="https://www.ncbi.nlm.nih.gov/pubmed/?term=Huybrechts KF[Author]&amp;cauthor=true&amp;cauthor_uid=28617210"/>
              </a:rPr>
              <a:t>Huybrechts</a:t>
            </a:r>
            <a:r>
              <a:rPr lang="en-US" dirty="0">
                <a:hlinkClick r:id="rId5" invalidUrl="https://www.ncbi.nlm.nih.gov/pubmed/?term=Huybrechts KF[Author]&amp;cauthor=true&amp;cauthor_uid=28617210"/>
              </a:rPr>
              <a:t> KF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>
                <a:hlinkClick r:id="rId6" invalidUrl="https://www.ncbi.nlm.nih.gov/pubmed/?term=Cohen JM[Author]&amp;cauthor=true&amp;cauthor_uid=28617210"/>
              </a:rPr>
              <a:t>Cohen JM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>
                <a:hlinkClick r:id="rId7" invalidUrl="https://www.ncbi.nlm.nih.gov/pubmed/?term=Bateman BT[Author]&amp;cauthor=true&amp;cauthor_uid=28617210"/>
              </a:rPr>
              <a:t>Bateman BT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>
                <a:hlinkClick r:id="rId8" invalidUrl="https://www.ncbi.nlm.nih.gov/pubmed/?term=Desai RJ[Author]&amp;cauthor=true&amp;cauthor_uid=28617210"/>
              </a:rPr>
              <a:t>Desai RJ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>
                <a:hlinkClick r:id="rId9" invalidUrl="https://www.ncbi.nlm.nih.gov/pubmed/?term=Patorno E[Author]&amp;cauthor=true&amp;cauthor_uid=28617210"/>
              </a:rPr>
              <a:t>Patorno</a:t>
            </a:r>
            <a:r>
              <a:rPr lang="en-US" dirty="0">
                <a:hlinkClick r:id="rId9" invalidUrl="https://www.ncbi.nlm.nih.gov/pubmed/?term=Patorno E[Author]&amp;cauthor=true&amp;cauthor_uid=28617210"/>
              </a:rPr>
              <a:t> E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>
                <a:hlinkClick r:id="rId10" invalidUrl="https://www.ncbi.nlm.nih.gov/pubmed/?term=Mogun H[Author]&amp;cauthor=true&amp;cauthor_uid=28617210"/>
              </a:rPr>
              <a:t>Mogun</a:t>
            </a:r>
            <a:r>
              <a:rPr lang="en-US" dirty="0">
                <a:hlinkClick r:id="rId10" invalidUrl="https://www.ncbi.nlm.nih.gov/pubmed/?term=Mogun H[Author]&amp;cauthor=true&amp;cauthor_uid=28617210"/>
              </a:rPr>
              <a:t> H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>
                <a:hlinkClick r:id="rId11" invalidUrl="https://www.ncbi.nlm.nih.gov/pubmed/?term=Cohen LS[Author]&amp;cauthor=true&amp;cauthor_uid=28617210"/>
              </a:rPr>
              <a:t>Cohen LS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>
                <a:hlinkClick r:id="rId12" invalidUrl="https://www.ncbi.nlm.nih.gov/pubmed/?term=Hernandez-Diaz S[Author]&amp;cauthor=true&amp;cauthor_uid=28617210"/>
              </a:rPr>
              <a:t>Hernandez-Diaz S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endParaRPr lang="en-US" altLang="en-US" dirty="0">
              <a:latin typeface="Times New Roman" pitchFamily="-112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-112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-112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-112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-112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-112" charset="0"/>
                <a:ea typeface="ＭＳ Ｐゴシック" pitchFamily="-112" charset="-128"/>
              </a:defRPr>
            </a:lvl9pPr>
          </a:lstStyle>
          <a:p>
            <a:fld id="{991EED35-907D-4344-8ADF-CC973765C2D7}" type="slidenum">
              <a:rPr lang="en-US" altLang="en-US" smtClean="0">
                <a:latin typeface="Times New Roman" pitchFamily="-112" charset="0"/>
              </a:rPr>
              <a:pPr/>
              <a:t>28</a:t>
            </a:fld>
            <a:endParaRPr lang="en-US" altLang="en-US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19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Coughlin CG, Blackwell KA, Bartley C, Hay M, Yonkers KA, Bloch MH. 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Obstetric and neonatal outcomes after antipsychotic medication exposure in pregnancy.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Gynecol. 2015 May;125(5):1224-35.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3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Newport DJ, Pennell PB,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Calamaras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MR, et al.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Lamotrigine in Breast Milk and Nursing Infants: Determination of Exposure.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Pediatrics. 2008. 122(1):e223-e231.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FD08-937F-409E-B25C-3FA1A53E18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5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FD08-937F-409E-B25C-3FA1A53E18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FD08-937F-409E-B25C-3FA1A53E18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Management of Bipolar Disorder in an unplanned pregnancy is VERY difficult!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Yonkers, K.A., et al. </a:t>
            </a:r>
            <a:r>
              <a:rPr lang="en-US" sz="1200" i="1" dirty="0"/>
              <a:t>AJP.</a:t>
            </a:r>
            <a:r>
              <a:rPr lang="en-US" sz="1200" dirty="0"/>
              <a:t> 161(4):608-20. 2004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3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Viguera AC et al: Am J </a:t>
            </a:r>
            <a:r>
              <a:rPr lang="en-US" altLang="en-US" sz="1200" dirty="0" err="1"/>
              <a:t>Psychiatr</a:t>
            </a:r>
            <a:r>
              <a:rPr lang="en-US" altLang="en-US" sz="1200" dirty="0"/>
              <a:t> 2007;164:1817-24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0">
                <a:solidFill>
                  <a:prstClr val="black"/>
                </a:solidFill>
              </a:rPr>
              <a:t>Burt - Coronado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27FD6F-BF7C-4CCF-BC62-E7EA772F98FA}" type="slidenum">
              <a:rPr lang="en-US" altLang="en-US" sz="1200" b="0">
                <a:solidFill>
                  <a:prstClr val="black"/>
                </a:solidFill>
              </a:rPr>
              <a:pPr/>
              <a:t>9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3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Rusner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M, Berg M, Begley C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Bipolar disorder in pregnancy and childbirth: a systematic review of outcomes.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BMC Pregnancy Childbirth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 Oct 28;16(1):331. 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Boden R et al.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Risks of adverse pregnancy and birth outcomes in women treated or not treated with mood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stabilisers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for bipolar disorder: Population based cohort study.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2012; 345:e7085.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EBF7-42F9-4230-BDD3-11734EFD7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Rusner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M, Berg M, Begley C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Bipolar disorder in pregnancy and childbirth: a systematic review of outcomes.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BMC Pregnancy Childbirth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 Oct 28;16(1):331. 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Boden R et al.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Risks of adverse pregnancy and birth outcomes in women treated or not treated with mood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stabilisers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for bipolar disorder: Population based cohort study.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2012; 345:e7085.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BEBF7-42F9-4230-BDD3-11734EFD7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72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fld id="{4F50B04F-49CD-4D67-9A82-6F5709B2989F}" type="slidenum">
              <a:rPr lang="en-US" altLang="en-US" smtClean="0">
                <a:latin typeface="Times New Roman" pitchFamily="18" charset="0"/>
              </a:rPr>
              <a:pPr/>
              <a:t>13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0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AE86E7AF-D6AF-4D87-94A1-4351AD50BBDD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/>
              <a:t>Ebstein’s</a:t>
            </a:r>
            <a:r>
              <a:rPr lang="en-US" altLang="en-US" dirty="0"/>
              <a:t> anomaly: Downward displacement of tricuspid value into right ventricle with variable levels of right ventricular hypoplasia</a:t>
            </a:r>
          </a:p>
          <a:p>
            <a:endParaRPr lang="en-US" altLang="en-US" dirty="0"/>
          </a:p>
          <a:p>
            <a:r>
              <a:rPr lang="en-US" altLang="en-US" dirty="0"/>
              <a:t>Lithium exposed infants typically weigh more.  Maternal dose does not appear to correlate with degree of weight gain</a:t>
            </a:r>
          </a:p>
          <a:p>
            <a:endParaRPr lang="en-US" altLang="en-US" dirty="0"/>
          </a:p>
          <a:p>
            <a:r>
              <a:rPr lang="en-US" altLang="en-US" dirty="0"/>
              <a:t>Lithium levels can be affected by:  vomiting, sodium intake, febrile illnesses. As pregnancy progress excretion of lithium increases </a:t>
            </a:r>
            <a:r>
              <a:rPr lang="en-US" altLang="en-US" dirty="0">
                <a:sym typeface="Wingdings" panose="05000000000000000000" pitchFamily="2" charset="2"/>
              </a:rPr>
              <a:t> probable need increase dose.  Consider decrease dose at onset of labor, to avoid toxicity associated with rapid reduction of vascular volume at delivery.  </a:t>
            </a:r>
            <a:r>
              <a:rPr lang="en-US" altLang="en-US" dirty="0"/>
              <a:t>Dose adjustments in lithium after delivery will likely be to decrease dose, as excretion is less, therefore less lithium is leaving body. 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hlink"/>
                </a:solidFill>
              </a:rPr>
              <a:t>American Academy of Pediatrics. </a:t>
            </a:r>
            <a:r>
              <a:rPr lang="en-US" altLang="en-US" i="1" dirty="0">
                <a:solidFill>
                  <a:schemeClr val="hlink"/>
                </a:solidFill>
              </a:rPr>
              <a:t>Pediatrics</a:t>
            </a:r>
            <a:r>
              <a:rPr lang="en-US" altLang="en-US" dirty="0">
                <a:solidFill>
                  <a:schemeClr val="hlink"/>
                </a:solidFill>
              </a:rPr>
              <a:t>. 108(3):776-89. 2001</a:t>
            </a:r>
          </a:p>
          <a:p>
            <a:r>
              <a:rPr lang="en-US" altLang="en-US" dirty="0" err="1">
                <a:solidFill>
                  <a:schemeClr val="hlink"/>
                </a:solidFill>
              </a:rPr>
              <a:t>Viguera</a:t>
            </a:r>
            <a:r>
              <a:rPr lang="en-US" altLang="en-US" dirty="0">
                <a:solidFill>
                  <a:schemeClr val="hlink"/>
                </a:solidFill>
              </a:rPr>
              <a:t>, A.C., et al., </a:t>
            </a:r>
            <a:r>
              <a:rPr lang="en-US" altLang="en-US" i="1" dirty="0">
                <a:solidFill>
                  <a:schemeClr val="hlink"/>
                </a:solidFill>
              </a:rPr>
              <a:t>AJP</a:t>
            </a:r>
            <a:r>
              <a:rPr lang="en-US" altLang="en-US" dirty="0">
                <a:solidFill>
                  <a:schemeClr val="hlink"/>
                </a:solidFill>
              </a:rPr>
              <a:t>. 164(2):342-5. 2007</a:t>
            </a:r>
          </a:p>
          <a:p>
            <a:r>
              <a:rPr lang="en-US" altLang="en-US" dirty="0">
                <a:solidFill>
                  <a:schemeClr val="hlink"/>
                </a:solidFill>
              </a:rPr>
              <a:t>Stowe, Z. </a:t>
            </a:r>
            <a:r>
              <a:rPr lang="en-US" altLang="en-US" i="1" dirty="0">
                <a:solidFill>
                  <a:schemeClr val="hlink"/>
                </a:solidFill>
              </a:rPr>
              <a:t>JCP</a:t>
            </a:r>
            <a:r>
              <a:rPr lang="en-US" altLang="en-US" dirty="0">
                <a:solidFill>
                  <a:schemeClr val="hlink"/>
                </a:solidFill>
              </a:rPr>
              <a:t>. 68(</a:t>
            </a:r>
            <a:r>
              <a:rPr lang="en-US" altLang="en-US" dirty="0" err="1">
                <a:solidFill>
                  <a:schemeClr val="hlink"/>
                </a:solidFill>
              </a:rPr>
              <a:t>Suppl</a:t>
            </a:r>
            <a:r>
              <a:rPr lang="en-US" altLang="en-US" dirty="0">
                <a:solidFill>
                  <a:schemeClr val="hlink"/>
                </a:solidFill>
              </a:rPr>
              <a:t>):22-28. 2007</a:t>
            </a:r>
          </a:p>
          <a:p>
            <a:r>
              <a:rPr lang="en-US" altLang="en-US" dirty="0" err="1">
                <a:solidFill>
                  <a:schemeClr val="hlink"/>
                </a:solidFill>
              </a:rPr>
              <a:t>Chaldron</a:t>
            </a:r>
            <a:r>
              <a:rPr lang="en-US" altLang="en-US" dirty="0">
                <a:solidFill>
                  <a:schemeClr val="hlink"/>
                </a:solidFill>
              </a:rPr>
              <a:t>, L.H. et al., </a:t>
            </a:r>
            <a:r>
              <a:rPr lang="en-US" altLang="en-US" i="1" dirty="0">
                <a:solidFill>
                  <a:schemeClr val="hlink"/>
                </a:solidFill>
              </a:rPr>
              <a:t>JCP</a:t>
            </a:r>
            <a:r>
              <a:rPr lang="en-US" altLang="en-US" dirty="0">
                <a:solidFill>
                  <a:schemeClr val="hlink"/>
                </a:solidFill>
              </a:rPr>
              <a:t>. 61(2):79-90. 2000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Lithium Use in Pregnancy and the Risk of Cardiac Malformations.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Patorno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Huybrechts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KF, Bateman BT, Cohen JM, Desai RJ,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Cohen LS, Hernandez-Diaz S.  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Med. 2017 Jun 8;376(23):2245-2254.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3;218:394-397.</a:t>
            </a:r>
            <a:endParaRPr lang="en-US" altLang="en-US" dirty="0">
              <a:solidFill>
                <a:schemeClr val="hlink"/>
              </a:solidFill>
            </a:endParaRPr>
          </a:p>
          <a:p>
            <a:endParaRPr lang="en-US" alt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4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ite bands.psd"/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1221184"/>
            <a:ext cx="9282993" cy="546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5718" y="2553747"/>
            <a:ext cx="8844801" cy="10191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177D3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6516" y="3581910"/>
            <a:ext cx="8743203" cy="6953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23" name="Picture 22" descr="APM logo [300dpi], larg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25" y="862447"/>
            <a:ext cx="2044984" cy="1528822"/>
          </a:xfrm>
          <a:prstGeom prst="rect">
            <a:avLst/>
          </a:prstGeom>
          <a:ln w="25400" cap="sq" cmpd="sng">
            <a:noFill/>
            <a:miter lim="800000"/>
          </a:ln>
        </p:spPr>
      </p:pic>
      <p:sp>
        <p:nvSpPr>
          <p:cNvPr id="25" name="TextBox 24"/>
          <p:cNvSpPr txBox="1"/>
          <p:nvPr userDrawn="1"/>
        </p:nvSpPr>
        <p:spPr>
          <a:xfrm>
            <a:off x="1870428" y="5927934"/>
            <a:ext cx="84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2400" b="0" dirty="0">
              <a:solidFill>
                <a:srgbClr val="105A25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89984" y="6293597"/>
            <a:ext cx="116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solidFill>
                  <a:srgbClr val="389155"/>
                </a:solidFill>
                <a:latin typeface="+mn-lt"/>
                <a:ea typeface="+mn-ea"/>
                <a:cs typeface="+mn-cs"/>
              </a:rPr>
              <a:t>Psychiatrists Providing Collaborative Care Bridging Physical and Mental Health</a:t>
            </a:r>
            <a:endParaRPr lang="en-US" sz="1800" dirty="0">
              <a:solidFill>
                <a:srgbClr val="389155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6447" y="67731"/>
            <a:ext cx="12074591" cy="6722533"/>
          </a:xfrm>
          <a:prstGeom prst="rect">
            <a:avLst/>
          </a:prstGeom>
          <a:noFill/>
          <a:ln w="152400" cap="sq" cmpd="sng">
            <a:solidFill>
              <a:srgbClr val="66A67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146756" y="177799"/>
            <a:ext cx="11898488" cy="6561667"/>
          </a:xfrm>
          <a:prstGeom prst="rect">
            <a:avLst/>
          </a:prstGeom>
          <a:noFill/>
          <a:ln w="76200" cap="sq" cmpd="sng">
            <a:solidFill>
              <a:srgbClr val="105A2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533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rgbClr val="81D297">
                <a:alpha val="10000"/>
              </a:srgbClr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5A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buClr>
                <a:srgbClr val="177D38"/>
              </a:buClr>
              <a:defRPr/>
            </a:lvl1pPr>
            <a:lvl2pPr marL="627063" indent="-228600">
              <a:buClr>
                <a:srgbClr val="177D38"/>
              </a:buClr>
              <a:buFont typeface="Lucida Grande"/>
              <a:buChar char="–"/>
              <a:defRPr/>
            </a:lvl2pPr>
            <a:lvl3pPr>
              <a:buClr>
                <a:srgbClr val="177D38"/>
              </a:buClr>
              <a:defRPr/>
            </a:lvl3pPr>
            <a:lvl4pPr>
              <a:buClr>
                <a:srgbClr val="177D38"/>
              </a:buClr>
              <a:defRPr/>
            </a:lvl4pPr>
            <a:lvl5pPr>
              <a:buClr>
                <a:srgbClr val="177D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6389" y="6474884"/>
            <a:ext cx="483616" cy="365125"/>
          </a:xfrm>
          <a:noFill/>
          <a:ln>
            <a:noFill/>
          </a:ln>
        </p:spPr>
        <p:txBody>
          <a:bodyPr/>
          <a:lstStyle>
            <a:lvl1pPr algn="r">
              <a:defRPr sz="1000">
                <a:solidFill>
                  <a:srgbClr val="177D38"/>
                </a:solidFill>
              </a:defRPr>
            </a:lvl1pPr>
          </a:lstStyle>
          <a:p>
            <a:fld id="{68CDBAF2-F266-C14C-8ABF-54B90D837F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643477" y="1"/>
            <a:ext cx="11571103" cy="457199"/>
            <a:chOff x="0" y="0"/>
            <a:chExt cx="9153144" cy="26585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53144" cy="59267"/>
            </a:xfrm>
            <a:prstGeom prst="rect">
              <a:avLst/>
            </a:prstGeom>
            <a:solidFill>
              <a:srgbClr val="177D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4343"/>
              <a:ext cx="9153144" cy="68411"/>
            </a:xfrm>
            <a:prstGeom prst="rect">
              <a:avLst/>
            </a:prstGeom>
            <a:solidFill>
              <a:srgbClr val="66A6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18532"/>
              <a:ext cx="9153144" cy="50123"/>
            </a:xfrm>
            <a:prstGeom prst="rect">
              <a:avLst/>
            </a:prstGeom>
            <a:solidFill>
              <a:srgbClr val="105A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160866"/>
              <a:ext cx="9153144" cy="104985"/>
            </a:xfrm>
            <a:prstGeom prst="rect">
              <a:avLst/>
            </a:prstGeom>
            <a:solidFill>
              <a:srgbClr val="3891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39" name="Picture 38" descr="APM logo [300dpi],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0"/>
            <a:ext cx="612455" cy="457869"/>
          </a:xfrm>
          <a:prstGeom prst="rect">
            <a:avLst/>
          </a:prstGeom>
        </p:spPr>
      </p:pic>
      <p:sp>
        <p:nvSpPr>
          <p:cNvPr id="47" name="TextBox 46"/>
          <p:cNvSpPr txBox="1"/>
          <p:nvPr userDrawn="1"/>
        </p:nvSpPr>
        <p:spPr>
          <a:xfrm>
            <a:off x="120651" y="6534094"/>
            <a:ext cx="8455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1000" b="0" dirty="0">
              <a:solidFill>
                <a:srgbClr val="105A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7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4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7D67C-32A1-4372-84EF-E5219AE9FC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7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BAF2-F266-C14C-8ABF-54B90D83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9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220058-3FCE-496E-ADF2-D8A6961F39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BF8809-0DAC-41E5-A212-ACB4A01BE9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C5090-7D25-41E3-A6D3-CCAEE505E7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93F809-7E50-4AAD-8E26-878207931CB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6325C20-A564-40D4-90C8-DA2FD309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510" y="2553747"/>
            <a:ext cx="11018520" cy="1019176"/>
          </a:xfrm>
        </p:spPr>
        <p:txBody>
          <a:bodyPr>
            <a:normAutofit/>
          </a:bodyPr>
          <a:lstStyle/>
          <a:p>
            <a:r>
              <a:rPr lang="en-US" sz="3600" dirty="0"/>
              <a:t>Management of Bipolar Disorder in the Perinatal Period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8895A-BA58-44F2-9534-F8A16525F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330" y="3903523"/>
            <a:ext cx="9336310" cy="1937207"/>
          </a:xfrm>
        </p:spPr>
        <p:txBody>
          <a:bodyPr>
            <a:noAutofit/>
          </a:bodyPr>
          <a:lstStyle/>
          <a:p>
            <a:r>
              <a:rPr lang="en-US" sz="2000" dirty="0"/>
              <a:t>Christina L. Wichman, DO, FACLP</a:t>
            </a:r>
          </a:p>
          <a:p>
            <a:r>
              <a:rPr lang="en-US" sz="2000" dirty="0"/>
              <a:t>Medical Director, The Periscope Project</a:t>
            </a:r>
          </a:p>
          <a:p>
            <a:r>
              <a:rPr lang="en-US" sz="2000" dirty="0"/>
              <a:t>Director, Women’s Mental Health</a:t>
            </a:r>
          </a:p>
          <a:p>
            <a:r>
              <a:rPr lang="en-US" sz="2000" dirty="0"/>
              <a:t>Associate professor of Psychiatry &amp; behavioral Medicine and Obstetrics &amp; Gynecology</a:t>
            </a:r>
          </a:p>
          <a:p>
            <a:r>
              <a:rPr lang="en-US" sz="2000" dirty="0"/>
              <a:t>Version of March 15, 2019 </a:t>
            </a:r>
          </a:p>
        </p:txBody>
      </p:sp>
    </p:spTree>
    <p:extLst>
      <p:ext uri="{BB962C8B-B14F-4D97-AF65-F5344CB8AC3E}">
        <p14:creationId xmlns:p14="http://schemas.microsoft.com/office/powerpoint/2010/main" val="466552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Risks of Bipolar Disorder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Adverse pregnancy outcomes: gestational hypertension, antepartum hemorrhage, placenta </a:t>
            </a:r>
            <a:r>
              <a:rPr lang="en-US" sz="2800" dirty="0" err="1"/>
              <a:t>previa</a:t>
            </a:r>
            <a:endParaRPr lang="en-US" sz="2800" dirty="0"/>
          </a:p>
          <a:p>
            <a:r>
              <a:rPr lang="en-US" sz="2800" dirty="0"/>
              <a:t>Increased rates of induction of labor and C-section  </a:t>
            </a:r>
          </a:p>
          <a:p>
            <a:r>
              <a:rPr lang="en-US" sz="2800" dirty="0"/>
              <a:t>More likely to have babies that were severely small for gestational age (&lt; 2nd-3rd percentile)</a:t>
            </a:r>
          </a:p>
          <a:p>
            <a:r>
              <a:rPr lang="en-US" sz="2800" dirty="0"/>
              <a:t>Increased risk for psychiatric illness, including postpartum psychosis and suicide</a:t>
            </a:r>
          </a:p>
          <a:p>
            <a:r>
              <a:rPr lang="en-US" sz="2800" dirty="0"/>
              <a:t>No studies specifically with bipolar disorder and maternal-infant bonding, however likely to be impaired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r>
              <a:rPr lang="en-US"/>
              <a:t>Ruser et al. BMC Pregnancy Childbirth. 2016</a:t>
            </a:r>
          </a:p>
          <a:p>
            <a:r>
              <a:rPr lang="en-US"/>
              <a:t>Boden et al. BMJ. 2012.</a:t>
            </a:r>
          </a:p>
          <a:p>
            <a:r>
              <a:rPr lang="en-US"/>
              <a:t>Field T. Infant Behav Dev.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5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Risks of Bipolar Disorder in Pregnancy, cond.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Studies indicated that worse pregnancy outcomes REGARDLESS of medication exposure </a:t>
            </a:r>
          </a:p>
          <a:p>
            <a:r>
              <a:rPr lang="en-US" sz="2800" dirty="0"/>
              <a:t>Exposure to medication is NOT the sole reason for adverse pregnancy outcomes in women with bipolar disorder</a:t>
            </a:r>
          </a:p>
          <a:p>
            <a:r>
              <a:rPr lang="en-US" sz="2800" dirty="0"/>
              <a:t>The illness itself– or behaviors associated with having the illness– may also have a negative effect on pregnancy outcomes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r>
              <a:rPr lang="en-US"/>
              <a:t>Ruser et al. BMC Pregnancy Childbirth. 2016</a:t>
            </a:r>
          </a:p>
          <a:p>
            <a:r>
              <a:rPr lang="en-US"/>
              <a:t>Boden et al. BMJ. 2012.</a:t>
            </a:r>
          </a:p>
          <a:p>
            <a:r>
              <a:rPr lang="en-US"/>
              <a:t>Field T. Infant Behav Dev.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83D8-B263-42ED-9967-5128717A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Psychosis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68C3E-7749-4A50-B66A-CEF63F4EB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76997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A true psychiatric emergency! Affects 1-2/1000.</a:t>
            </a:r>
          </a:p>
          <a:p>
            <a:r>
              <a:rPr lang="en-US" sz="2400" b="1" dirty="0"/>
              <a:t>Onset: </a:t>
            </a:r>
            <a:r>
              <a:rPr lang="en-US" sz="2400" dirty="0"/>
              <a:t>Abrupt within 3-14 days postpartum, prodromal signs in 1st three days PP</a:t>
            </a:r>
          </a:p>
          <a:p>
            <a:r>
              <a:rPr lang="en-US" sz="2400" b="1" dirty="0"/>
              <a:t>Other symptoms: </a:t>
            </a:r>
            <a:r>
              <a:rPr lang="en-US" sz="2400" dirty="0"/>
              <a:t>bizarre disorganized behavior, lack of insight, delusions of persecution that revolve around the infant, self neglect, unusual psychotic symptoms </a:t>
            </a:r>
          </a:p>
          <a:p>
            <a:r>
              <a:rPr lang="en-US" sz="2400" dirty="0"/>
              <a:t>Bi-directional, strong link with bipolar disorder. Meta-analysis review of 37 articles:</a:t>
            </a:r>
          </a:p>
          <a:p>
            <a:pPr lvl="1"/>
            <a:r>
              <a:rPr lang="en-US" sz="2000" dirty="0"/>
              <a:t>If history of bipolar disorder, 37% risk of postpartum relapse</a:t>
            </a:r>
          </a:p>
          <a:p>
            <a:pPr lvl="1"/>
            <a:r>
              <a:rPr lang="en-US" sz="2000" dirty="0"/>
              <a:t>If history of postpartum psychosis, 31% risk of relapse</a:t>
            </a:r>
          </a:p>
          <a:p>
            <a:pPr lvl="1"/>
            <a:r>
              <a:rPr lang="en-US" sz="2000" dirty="0"/>
              <a:t>Much higher rates (66%) if medication-free during pregnancy, as compared to prophylactic treatment (23%) </a:t>
            </a:r>
          </a:p>
          <a:p>
            <a:r>
              <a:rPr lang="en-US" sz="2400" dirty="0"/>
              <a:t>New-onset psychosis work-up needed; 4% may be due to autoimmune encephalitis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1CCDF62-3075-4D23-B3A0-C5475C7148F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1062037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Wesseloo</a:t>
            </a: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 et al. AJP. 2016: 173(2): 117-27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Bergink</a:t>
            </a: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et al. AJP. 2015; 172(9): 901-8.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40BACE-5413-432E-B195-79D6BCD6A3DF}"/>
              </a:ext>
            </a:extLst>
          </p:cNvPr>
          <p:cNvSpPr/>
          <p:nvPr/>
        </p:nvSpPr>
        <p:spPr>
          <a:xfrm>
            <a:off x="725695" y="3291840"/>
            <a:ext cx="6000782" cy="65151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Mood Stabilizers in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93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5958DBC-F4DA-42A8-8C52-860179790E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BD75F5-C49C-4F6A-8D43-7A5939C23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DDD252-D7C8-4CE5-9C61-D60D722BC2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9FCC9A9-2031-4283-9B27-34B62BB7F30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FBDDF11-F223-4677-B52D-62BAEE1A8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2" y="2085703"/>
            <a:ext cx="4020297" cy="188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4007C-5F83-4504-BF32-B8717547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dirty="0"/>
              <a:t>Pregnancy and Lactation Labeling Rule (PLLR)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F5FC-EC8C-492B-8FEC-57AF3C9B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8935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December 2014, the FDA published PLLR</a:t>
            </a:r>
          </a:p>
          <a:p>
            <a:r>
              <a:rPr lang="en-US" dirty="0"/>
              <a:t>Narrative model for drug labeling </a:t>
            </a:r>
          </a:p>
          <a:p>
            <a:r>
              <a:rPr lang="en-US" dirty="0"/>
              <a:t>Requires pregnancy-related information be provided under 3 sections on the prescription label:  </a:t>
            </a:r>
          </a:p>
          <a:p>
            <a:pPr marL="914400" lvl="2" indent="0">
              <a:buNone/>
            </a:pPr>
            <a:r>
              <a:rPr lang="en-US" sz="2000" dirty="0"/>
              <a:t>1. Pregnancy</a:t>
            </a:r>
          </a:p>
          <a:p>
            <a:pPr marL="914400" lvl="2" indent="0">
              <a:buNone/>
            </a:pPr>
            <a:r>
              <a:rPr lang="en-US" sz="2000" dirty="0"/>
              <a:t>2. Lactation</a:t>
            </a:r>
          </a:p>
          <a:p>
            <a:pPr marL="914400" lvl="2" indent="0">
              <a:buNone/>
            </a:pPr>
            <a:r>
              <a:rPr lang="en-US" sz="2000" dirty="0"/>
              <a:t>3. Females and males of reproductive potential  </a:t>
            </a:r>
          </a:p>
          <a:p>
            <a:r>
              <a:rPr lang="en-US" dirty="0"/>
              <a:t>Summarizes: risks to the fetus, illness-related clinical considerations, and available safety data</a:t>
            </a:r>
          </a:p>
          <a:p>
            <a:r>
              <a:rPr lang="en-US" dirty="0"/>
              <a:t>Replace the “risk” categories, support evidence-based decisions</a:t>
            </a:r>
          </a:p>
        </p:txBody>
      </p:sp>
    </p:spTree>
    <p:extLst>
      <p:ext uri="{BB962C8B-B14F-4D97-AF65-F5344CB8AC3E}">
        <p14:creationId xmlns:p14="http://schemas.microsoft.com/office/powerpoint/2010/main" val="175946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90" y="687854"/>
            <a:ext cx="5968201" cy="513656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pregnsncy</a:t>
            </a:r>
            <a:r>
              <a:rPr lang="en-US" dirty="0"/>
              <a:t>/meds</a:t>
            </a:r>
          </a:p>
        </p:txBody>
      </p:sp>
    </p:spTree>
    <p:extLst>
      <p:ext uri="{BB962C8B-B14F-4D97-AF65-F5344CB8AC3E}">
        <p14:creationId xmlns:p14="http://schemas.microsoft.com/office/powerpoint/2010/main" val="625691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Lithium</a:t>
            </a:r>
            <a:endParaRPr lang="en-US" dirty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77290"/>
            <a:ext cx="10972800" cy="5282247"/>
          </a:xfrm>
        </p:spPr>
        <p:txBody>
          <a:bodyPr/>
          <a:lstStyle/>
          <a:p>
            <a:r>
              <a:rPr lang="en-US" dirty="0"/>
              <a:t>First line in management of bipolar disorder in pregnancy</a:t>
            </a:r>
          </a:p>
          <a:p>
            <a:r>
              <a:rPr lang="en-US" dirty="0"/>
              <a:t>Cardiac malformations</a:t>
            </a:r>
          </a:p>
          <a:p>
            <a:pPr lvl="1"/>
            <a:r>
              <a:rPr lang="en-US" dirty="0"/>
              <a:t>N = 663. Largest study to date of 1st trimester use of lithium.</a:t>
            </a:r>
          </a:p>
          <a:p>
            <a:pPr lvl="2"/>
            <a:r>
              <a:rPr lang="en-US" sz="2000" dirty="0"/>
              <a:t>Compared to women with no known exposures, the relative risk of cardiac malformations calculated here was 1.65</a:t>
            </a:r>
          </a:p>
          <a:p>
            <a:pPr lvl="2"/>
            <a:r>
              <a:rPr lang="en-US" sz="2000" dirty="0"/>
              <a:t>Risk appears to be higher for right ventricular outflow tract obstruction defects (i.e. </a:t>
            </a:r>
            <a:r>
              <a:rPr lang="en-US" sz="2000" dirty="0" err="1"/>
              <a:t>Ebstein’s</a:t>
            </a:r>
            <a:r>
              <a:rPr lang="en-US" sz="2000" dirty="0"/>
              <a:t> anomaly)</a:t>
            </a:r>
          </a:p>
          <a:p>
            <a:pPr lvl="2"/>
            <a:r>
              <a:rPr lang="en-US" sz="2000" dirty="0"/>
              <a:t>Translating this into absolute risk, this means that if the risk of cardiovascular malformations is 1.15% in women with no exposure, the risk rises to about 1.9% in infants exposed to lithium</a:t>
            </a:r>
          </a:p>
          <a:p>
            <a:pPr lvl="1"/>
            <a:r>
              <a:rPr lang="en-US" dirty="0" err="1"/>
              <a:t>Ebstein’s</a:t>
            </a:r>
            <a:r>
              <a:rPr lang="en-US" dirty="0"/>
              <a:t> anomaly has 1/20,000 in general population</a:t>
            </a:r>
          </a:p>
          <a:p>
            <a:r>
              <a:rPr lang="en-US" dirty="0"/>
              <a:t> Neonatal risks: lethargy, floppy baby syndrome, hypoglycemia, neonatal goiter, increased birth weight </a:t>
            </a:r>
          </a:p>
          <a:p>
            <a:r>
              <a:rPr lang="en-US" dirty="0"/>
              <a:t>Polydipsia and polyuria may be exacerbated by lithium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r>
              <a:rPr lang="it-IT"/>
              <a:t>Patorno et al. NEJM. 2017.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Lithium 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Retrospective observational cohort study</a:t>
            </a:r>
          </a:p>
          <a:p>
            <a:r>
              <a:rPr lang="en-US"/>
              <a:t>Lithium blood levels n = 113 pregnancies of 89 women receiving lithium treatment during perinatal period.  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r>
              <a:rPr lang="fr-FR"/>
              <a:t>Wesseloo et al. Br J Psych. 2017.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38400" y="3581400"/>
          <a:ext cx="7239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108476582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229102758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31971589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Trimester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174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  <a:r>
                        <a:rPr lang="en-US" baseline="0" dirty="0"/>
                        <a:t> to -35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1310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-27 to -47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5127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-13 to 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139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Postpartum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 to 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36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173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17387" cy="1450757"/>
          </a:xfrm>
        </p:spPr>
        <p:txBody>
          <a:bodyPr/>
          <a:lstStyle/>
          <a:p>
            <a:r>
              <a:rPr lang="en-US" dirty="0"/>
              <a:t>Lithium </a:t>
            </a:r>
            <a:r>
              <a:rPr lang="en-US"/>
              <a:t>Clinical Dosing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Levels checked every 3 weeks until 34 weeks of pregnancy, then once weekly until delivery.  </a:t>
            </a:r>
          </a:p>
          <a:p>
            <a:r>
              <a:rPr lang="en-US"/>
              <a:t>Dose of lithium should be adjusted based on the patient’s preconception history of lithium response.</a:t>
            </a:r>
          </a:p>
          <a:p>
            <a:r>
              <a:rPr lang="en-US"/>
              <a:t>Twice-daily lithium dosing may help to minimize peak lithium blood levels</a:t>
            </a:r>
          </a:p>
          <a:p>
            <a:r>
              <a:rPr lang="en-US"/>
              <a:t>Delivery was not associated with a dramatic increase in lithium levels. Careful lithium blood level monitoring (not discontinuation) in post-delivery period.  </a:t>
            </a:r>
          </a:p>
          <a:p>
            <a:r>
              <a:rPr lang="en-US"/>
              <a:t>Prophylactic treatment with lithium should be administered with a higher lithium target level (for example &gt; 0.8 mmol/L) during the first month postpartum. </a:t>
            </a:r>
          </a:p>
          <a:p>
            <a:pPr lvl="1"/>
            <a:r>
              <a:rPr lang="en-US"/>
              <a:t>Normalization of renal function may take up to a few weeks after delivery; thus twice weekly monitoring of lithium blood levels during the first 2 weeks postpartum.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r>
              <a:rPr lang="fr-FR"/>
              <a:t>Wesseloo et al. Br J Psych. 2017.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2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Risk of Major Malformations of Antiepileptic Mood Stabilizers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0447741"/>
              </p:ext>
            </p:extLst>
          </p:nvPr>
        </p:nvGraphicFramePr>
        <p:xfrm>
          <a:off x="6380163" y="1981201"/>
          <a:ext cx="52361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99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Mood Stabilizer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size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Prevalence of Major Malformation</a:t>
                      </a:r>
                    </a:p>
                  </a:txBody>
                  <a:tcPr marL="50780" marR="50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913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Valproate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142/1381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10.3%</a:t>
                      </a:r>
                    </a:p>
                  </a:txBody>
                  <a:tcPr marL="50780" marR="50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913">
                <a:tc>
                  <a:txBody>
                    <a:bodyPr/>
                    <a:lstStyle/>
                    <a:p>
                      <a:r>
                        <a:rPr lang="en-US" dirty="0"/>
                        <a:t>Carbamazepine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105/1957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5.5%</a:t>
                      </a:r>
                    </a:p>
                  </a:txBody>
                  <a:tcPr marL="50780" marR="50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54">
                <a:tc>
                  <a:txBody>
                    <a:bodyPr/>
                    <a:lstStyle/>
                    <a:p>
                      <a:r>
                        <a:rPr lang="en-US" dirty="0" err="1"/>
                        <a:t>Topiramate</a:t>
                      </a:r>
                      <a:endParaRPr lang="en-US" dirty="0"/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6/152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3.9%</a:t>
                      </a:r>
                    </a:p>
                  </a:txBody>
                  <a:tcPr marL="50780" marR="50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54">
                <a:tc>
                  <a:txBody>
                    <a:bodyPr/>
                    <a:lstStyle/>
                    <a:p>
                      <a:r>
                        <a:rPr lang="en-US" dirty="0"/>
                        <a:t>Oxcarbazepine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10/333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3.0%</a:t>
                      </a:r>
                    </a:p>
                  </a:txBody>
                  <a:tcPr marL="50780" marR="507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913">
                <a:tc>
                  <a:txBody>
                    <a:bodyPr/>
                    <a:lstStyle/>
                    <a:p>
                      <a:r>
                        <a:rPr lang="en-US" dirty="0"/>
                        <a:t>Lamotrigine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74/2514</a:t>
                      </a:r>
                    </a:p>
                  </a:txBody>
                  <a:tcPr marL="50780" marR="50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2.9%</a:t>
                      </a:r>
                    </a:p>
                  </a:txBody>
                  <a:tcPr marL="50780" marR="507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88720" y="1981202"/>
            <a:ext cx="4937760" cy="40233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EURAP: international registry for antiepileptic drugs and pregnancy. 24,000 enrolled pregnancies.   </a:t>
            </a:r>
          </a:p>
          <a:p>
            <a:r>
              <a:rPr lang="en-US" dirty="0"/>
              <a:t>Longitudinal, prospective cohort study. 7355 women who were exposed to antiepileptic drug monotherapy at conception who were prospectively identified from 42 countries contributing to EURAP. Follow-up data were collected after each trimester, at birth, and 1 year after birth. </a:t>
            </a:r>
          </a:p>
          <a:p>
            <a:r>
              <a:rPr lang="en-US" dirty="0"/>
              <a:t>Risk of major congenital malformations was assessed at one year after birth in the offspring exposed prenatally to one of eight commonly used antiepileptic drugs.</a:t>
            </a:r>
          </a:p>
          <a:p>
            <a:r>
              <a:rPr lang="en-US" dirty="0"/>
              <a:t>Only highlighted data here on antiepileptic medications that have psychiatric indications.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11965" y="6459785"/>
            <a:ext cx="10304302" cy="365125"/>
          </a:xfrm>
        </p:spPr>
        <p:txBody>
          <a:bodyPr/>
          <a:lstStyle/>
          <a:p>
            <a:r>
              <a:rPr lang="en-US" dirty="0"/>
              <a:t>Pennell, PB. Prescribing antiepileptic drugs to women of reproductive age. Lancet Neurol. (2018)</a:t>
            </a:r>
          </a:p>
          <a:p>
            <a:r>
              <a:rPr lang="en-US" dirty="0"/>
              <a:t>Tomson, </a:t>
            </a:r>
            <a:r>
              <a:rPr lang="en-US" dirty="0" err="1"/>
              <a:t>TorbjörnFaravelli</a:t>
            </a:r>
            <a:r>
              <a:rPr lang="en-US" dirty="0"/>
              <a:t>, Francesca et al. Comparative risk of major congenital malformations with eight different antiepileptic drugs: a prospective cohort study of the EURAP registry. Lancet Neurol. (2018)</a:t>
            </a:r>
          </a:p>
        </p:txBody>
      </p:sp>
    </p:spTree>
    <p:extLst>
      <p:ext uri="{BB962C8B-B14F-4D97-AF65-F5344CB8AC3E}">
        <p14:creationId xmlns:p14="http://schemas.microsoft.com/office/powerpoint/2010/main" val="733816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5E21-E54F-4900-BE7C-28203CBA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253D8-F996-4305-BEEB-CD7BE3728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standard of care regarding mood disorder screening recommendations. </a:t>
            </a:r>
          </a:p>
          <a:p>
            <a:r>
              <a:rPr lang="en-US" dirty="0"/>
              <a:t>Understand the risks of untreated bipolar disorder to patient and fetus. </a:t>
            </a:r>
          </a:p>
          <a:p>
            <a:r>
              <a:rPr lang="en-US" dirty="0"/>
              <a:t>Define the FDA Pregnancy and Lactation Labeling Rule. </a:t>
            </a:r>
          </a:p>
          <a:p>
            <a:r>
              <a:rPr lang="en-US" dirty="0"/>
              <a:t>List the risks to the fetus/infant of mood stabilizers in pregnancy.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44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Valproate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Neural tube defects secondary to interference with folate metabolism with first trimester exposure. Risk = 2%!</a:t>
            </a:r>
          </a:p>
          <a:p>
            <a:r>
              <a:rPr lang="en-US" dirty="0"/>
              <a:t>Craniofacial defects:  mid-face hypoplasia, short nose with </a:t>
            </a:r>
            <a:r>
              <a:rPr lang="en-US" dirty="0" err="1"/>
              <a:t>anteverted</a:t>
            </a:r>
            <a:r>
              <a:rPr lang="en-US" dirty="0"/>
              <a:t> nostrils, and long upper lip</a:t>
            </a:r>
          </a:p>
          <a:p>
            <a:r>
              <a:rPr lang="en-US" dirty="0"/>
              <a:t>Hypoglycemia, hepatic dysfunction, fingernail hypoplasia, cardiac defects, cleft palate, hypospadias, polydactyly </a:t>
            </a:r>
          </a:p>
          <a:p>
            <a:r>
              <a:rPr lang="en-US" dirty="0"/>
              <a:t>NO dose of valproate is safe -- although dose correlation is noted. </a:t>
            </a:r>
          </a:p>
          <a:p>
            <a:pPr lvl="1"/>
            <a:r>
              <a:rPr lang="en-US" dirty="0"/>
              <a:t>Highest risk is correlated with higher dose; 25% risk of malformations in doses &gt; 1450 mg/daily</a:t>
            </a:r>
          </a:p>
          <a:p>
            <a:r>
              <a:rPr lang="en-US" dirty="0"/>
              <a:t>Neonatal toxicity possible</a:t>
            </a:r>
          </a:p>
          <a:p>
            <a:r>
              <a:rPr lang="en-US" dirty="0"/>
              <a:t>Significantly lower mean IQ and verbal IQ, finding consistent up to 4.5 years old</a:t>
            </a:r>
          </a:p>
          <a:p>
            <a:r>
              <a:rPr lang="en-US" dirty="0"/>
              <a:t>Increased risk of neurodevelopmental disorders, with autism spectrum disorder being most common diagnosis </a:t>
            </a:r>
          </a:p>
        </p:txBody>
      </p:sp>
    </p:spTree>
    <p:extLst>
      <p:ext uri="{BB962C8B-B14F-4D97-AF65-F5344CB8AC3E}">
        <p14:creationId xmlns:p14="http://schemas.microsoft.com/office/powerpoint/2010/main" val="77802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Valproate Recommendations for Use 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2013: USA. Prior to advent of PLLR. </a:t>
            </a:r>
          </a:p>
          <a:p>
            <a:pPr lvl="1"/>
            <a:r>
              <a:rPr lang="en-US" sz="2000" dirty="0"/>
              <a:t>Class X for migraine indication</a:t>
            </a:r>
          </a:p>
          <a:p>
            <a:pPr lvl="1"/>
            <a:r>
              <a:rPr lang="en-US" sz="2000" dirty="0"/>
              <a:t>Class D for treatment of epilepsy and mania</a:t>
            </a:r>
          </a:p>
          <a:p>
            <a:r>
              <a:rPr lang="en-US" sz="2400" dirty="0"/>
              <a:t>July 2017: French National Agency for the Safety of Medicines and Health Products</a:t>
            </a:r>
          </a:p>
          <a:p>
            <a:pPr lvl="1"/>
            <a:r>
              <a:rPr lang="en-US" sz="2000" dirty="0"/>
              <a:t>BAN on the use of valproate by women with bipolar disorder who are either pregnant or of childbearing age with no efficient form of contraception</a:t>
            </a:r>
          </a:p>
          <a:p>
            <a:r>
              <a:rPr lang="en-US" sz="2400" dirty="0"/>
              <a:t>May 2018: United Kingdom’s Medicines and Healthcare products Regulatory Agency</a:t>
            </a:r>
          </a:p>
          <a:p>
            <a:pPr lvl="1"/>
            <a:r>
              <a:rPr lang="en-US" sz="2000" dirty="0"/>
              <a:t>BAN on use of valproate in women of childbearing age unless they are enrolled in a pregnancy prevention program</a:t>
            </a:r>
          </a:p>
          <a:p>
            <a:pPr lvl="1"/>
            <a:r>
              <a:rPr lang="en-US" sz="2000" dirty="0"/>
              <a:t>Similar program to those reproductive-aged women utilizing </a:t>
            </a:r>
            <a:r>
              <a:rPr lang="en-US" sz="2000" dirty="0" err="1"/>
              <a:t>retinoids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488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Carbamazepine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Avoid in pregnancy if possible!</a:t>
            </a:r>
          </a:p>
          <a:p>
            <a:r>
              <a:rPr lang="en-US" dirty="0"/>
              <a:t>Neural tube defects in 1st trimester exposure = 0.5-1%</a:t>
            </a:r>
          </a:p>
          <a:p>
            <a:r>
              <a:rPr lang="en-US" dirty="0"/>
              <a:t>Craniofacial defects = 11%</a:t>
            </a:r>
          </a:p>
          <a:p>
            <a:r>
              <a:rPr lang="en-US" dirty="0"/>
              <a:t>Minor physical abnormalities, fingernail hypoplasia</a:t>
            </a:r>
          </a:p>
          <a:p>
            <a:r>
              <a:rPr lang="en-US" dirty="0"/>
              <a:t>Increased malformation risk at all doses</a:t>
            </a:r>
          </a:p>
          <a:p>
            <a:pPr lvl="1"/>
            <a:r>
              <a:rPr lang="en-US" dirty="0"/>
              <a:t>4.5% in children exposed to less than 700 mg/day </a:t>
            </a:r>
          </a:p>
          <a:p>
            <a:pPr lvl="1"/>
            <a:r>
              <a:rPr lang="en-US" dirty="0"/>
              <a:t>7.2% in children exposed to doses above 700 mg/day </a:t>
            </a:r>
          </a:p>
          <a:p>
            <a:r>
              <a:rPr lang="en-US" dirty="0"/>
              <a:t>Teratogenic potential increased when it is used with other anticonvulsants, especially valproate</a:t>
            </a:r>
          </a:p>
          <a:p>
            <a:r>
              <a:rPr lang="en-US" dirty="0"/>
              <a:t>Developmental delays = 20%</a:t>
            </a:r>
          </a:p>
          <a:p>
            <a:r>
              <a:rPr lang="en-US" dirty="0"/>
              <a:t>Reduced birth weight and decreased head circumference</a:t>
            </a:r>
          </a:p>
        </p:txBody>
      </p:sp>
    </p:spTree>
    <p:extLst>
      <p:ext uri="{BB962C8B-B14F-4D97-AF65-F5344CB8AC3E}">
        <p14:creationId xmlns:p14="http://schemas.microsoft.com/office/powerpoint/2010/main" val="2015962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Oxcarbamazepine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Recent review of 4 studies with  n = 238 total children exposed to oxcarbazepine monotherapy during pregnancy.  </a:t>
            </a:r>
          </a:p>
          <a:p>
            <a:r>
              <a:rPr lang="en-US" sz="2400" dirty="0"/>
              <a:t>Prevalence of major malformations for children exposed to oxcarbazepine = 2.39%, </a:t>
            </a:r>
          </a:p>
          <a:p>
            <a:r>
              <a:rPr lang="en-US" sz="2400" dirty="0"/>
              <a:t>Total number of reported exposures now = 571 </a:t>
            </a:r>
          </a:p>
          <a:p>
            <a:pPr lvl="1"/>
            <a:r>
              <a:rPr lang="en-US" sz="2400" dirty="0"/>
              <a:t>Recall: 400-600  exposures needed to see an increase in common malformations</a:t>
            </a:r>
          </a:p>
          <a:p>
            <a:r>
              <a:rPr lang="en-US" sz="2400" dirty="0"/>
              <a:t>While oxcarbazepine derived from and is structurally similar to carbamazepine, the risk appears to be much lower with oxcarbazepine. </a:t>
            </a:r>
          </a:p>
        </p:txBody>
      </p:sp>
    </p:spTree>
    <p:extLst>
      <p:ext uri="{BB962C8B-B14F-4D97-AF65-F5344CB8AC3E}">
        <p14:creationId xmlns:p14="http://schemas.microsoft.com/office/powerpoint/2010/main" val="418153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Lamotrigine</a:t>
            </a:r>
            <a:endParaRPr lang="en-US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Lower malformation rate than other anticonvulsants</a:t>
            </a:r>
          </a:p>
          <a:p>
            <a:pPr lvl="1"/>
            <a:r>
              <a:rPr lang="en-US" dirty="0"/>
              <a:t>Risk = 2.7-5.6%. Some evidence of dose response. </a:t>
            </a:r>
          </a:p>
          <a:p>
            <a:pPr lvl="1"/>
            <a:r>
              <a:rPr lang="en-US" dirty="0"/>
              <a:t>2.5% in infants exposed to &lt; 325 mg/day  vs. 4.3% in children exposed to &gt; 325 mg/day </a:t>
            </a:r>
          </a:p>
          <a:p>
            <a:r>
              <a:rPr lang="en-US" dirty="0"/>
              <a:t>Increased risk for cleft lip, cleft palate with first trimester exposure </a:t>
            </a:r>
          </a:p>
          <a:p>
            <a:pPr lvl="1"/>
            <a:r>
              <a:rPr lang="en-US" dirty="0"/>
              <a:t>Prevalence = 9/1000 births in EARLY studies</a:t>
            </a:r>
          </a:p>
          <a:p>
            <a:pPr lvl="1"/>
            <a:r>
              <a:rPr lang="en-US" dirty="0"/>
              <a:t>Controversial data! More recent studies have NOT confirmed. </a:t>
            </a:r>
          </a:p>
          <a:p>
            <a:r>
              <a:rPr lang="en-US" dirty="0"/>
              <a:t>Normal cognitive development at 1 year of age</a:t>
            </a:r>
          </a:p>
          <a:p>
            <a:r>
              <a:rPr lang="en-US" dirty="0"/>
              <a:t>Estrogen increases the clearance of lamotrigine by inducing the liver enzymes involved in metabolism; in short, pregnancy induces metabolism </a:t>
            </a:r>
          </a:p>
          <a:p>
            <a:pPr lvl="1"/>
            <a:r>
              <a:rPr lang="en-US" dirty="0"/>
              <a:t>More rapid metabolism results in lower levels of lamotrigine; levels may drop by as much as 50% over course of pregnancy. Significant variability between patients. </a:t>
            </a:r>
          </a:p>
          <a:p>
            <a:pPr lvl="1"/>
            <a:r>
              <a:rPr lang="en-US" dirty="0"/>
              <a:t>Seizure control: Monitor levels throughout pregnancy and adjust accordingly; ideal if have a pre-pregnancy baseline level.  Limited evidence for use in mood symptoms in absence of clinical correlation. </a:t>
            </a:r>
          </a:p>
          <a:p>
            <a:pPr lvl="1"/>
            <a:r>
              <a:rPr lang="en-US" dirty="0"/>
              <a:t>Need to resume pre-pregnancy dose postpartum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46238" y="6615113"/>
            <a:ext cx="10545762" cy="242887"/>
          </a:xfrm>
        </p:spPr>
        <p:txBody>
          <a:bodyPr/>
          <a:lstStyle/>
          <a:p>
            <a:r>
              <a:rPr lang="en-US" sz="1000" dirty="0">
                <a:solidFill>
                  <a:schemeClr val="bg1"/>
                </a:solidFill>
              </a:rPr>
              <a:t>Clark CT, Klein AM, et al Am J Psychiatry. 2013 Nov 1;170(11):1240-7.</a:t>
            </a:r>
          </a:p>
          <a:p>
            <a:r>
              <a:rPr lang="en-US" sz="1000" dirty="0">
                <a:solidFill>
                  <a:schemeClr val="bg1"/>
                </a:solidFill>
              </a:rPr>
              <a:t>Pennell, PB. Lancet Neurol. (2018)    Tomson,  et al Lancet Neurol. (2018)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10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Lithium vs. Lamotrigine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Danish national registry study. </a:t>
            </a:r>
          </a:p>
          <a:p>
            <a:r>
              <a:rPr lang="en-US"/>
              <a:t>Compared the risk of psychiatric hospitalization within three months postpartum.</a:t>
            </a:r>
          </a:p>
          <a:p>
            <a:r>
              <a:rPr lang="en-US"/>
              <a:t>Lamotrigine (N=55) versus Lithium (N=59) during pregnancy. </a:t>
            </a:r>
          </a:p>
          <a:p>
            <a:r>
              <a:rPr lang="en-US"/>
              <a:t>No significant differences. </a:t>
            </a:r>
          </a:p>
          <a:p>
            <a:pPr lvl="1"/>
            <a:r>
              <a:rPr lang="en-US"/>
              <a:t>7.3% versus 15.3% respectively, adjusted OR 0.83; 95% CI 0.22-3.14</a:t>
            </a:r>
          </a:p>
          <a:p>
            <a:r>
              <a:rPr lang="en-US"/>
              <a:t>Conclusion: lamotrigine NOT inferior to lithium.</a:t>
            </a:r>
          </a:p>
          <a:p>
            <a:r>
              <a:rPr lang="en-US"/>
              <a:t>Limitations: </a:t>
            </a:r>
          </a:p>
          <a:p>
            <a:pPr lvl="1"/>
            <a:r>
              <a:rPr lang="en-US"/>
              <a:t>Relatively small sample size. ? sufficient statistical power.</a:t>
            </a:r>
          </a:p>
          <a:p>
            <a:pPr lvl="1"/>
            <a:r>
              <a:rPr lang="en-US"/>
              <a:t>Confounding factors that lithium typically prescribed to women with a history of mania, whereas lamotrigine was primarily prescribed to women with a predominance of depressive episodes</a:t>
            </a:r>
          </a:p>
          <a:p>
            <a:pPr lvl="1"/>
            <a:r>
              <a:rPr lang="en-US"/>
              <a:t>Not designed to detect less severe postpartum episodes, as it only assessed risk for psychiatric hospitalization.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r>
              <a:rPr lang="fr-FR"/>
              <a:t>Wesseloo et al. J Affect Dis. 2017.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Folic Acid Supplementation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Controversial data regarding folic acid supplementation reducing the risk of major congenital malformations in pregnancies exposed to antiepileptic drugs. </a:t>
            </a:r>
          </a:p>
          <a:p>
            <a:r>
              <a:rPr lang="en-US" dirty="0"/>
              <a:t>Some studies have demonstrated that </a:t>
            </a:r>
            <a:r>
              <a:rPr lang="en-US" dirty="0" err="1"/>
              <a:t>periconceptional</a:t>
            </a:r>
            <a:r>
              <a:rPr lang="en-US" dirty="0"/>
              <a:t> use of folic acid use is associated with improved cognitive outcomes and lower risk of autistic traits in children with prenatal exposure to to AEDs; others have not. </a:t>
            </a:r>
          </a:p>
          <a:p>
            <a:r>
              <a:rPr lang="en-US" dirty="0"/>
              <a:t>Clinical recommendation: folic acid supplementation at doses of 4 mg daily. </a:t>
            </a:r>
          </a:p>
        </p:txBody>
      </p:sp>
    </p:spTree>
    <p:extLst>
      <p:ext uri="{BB962C8B-B14F-4D97-AF65-F5344CB8AC3E}">
        <p14:creationId xmlns:p14="http://schemas.microsoft.com/office/powerpoint/2010/main" val="85476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Antipsychotic Use</a:t>
            </a:r>
            <a:br>
              <a:rPr lang="en-US"/>
            </a:br>
            <a:r>
              <a:rPr lang="en-US"/>
              <a:t>in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52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Prevalence of Antipsychotic Use in Pregnancy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59538"/>
            <a:ext cx="30845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Park Y et al. </a:t>
            </a:r>
            <a:r>
              <a:rPr lang="en-US" dirty="0" err="1"/>
              <a:t>Psychiatr</a:t>
            </a:r>
            <a:r>
              <a:rPr lang="en-US" dirty="0"/>
              <a:t> Serv. 2017.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483" r="4768" b="3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9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First-Generation Antipsychotics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derived from patient treated for hyperemesis and NOT presumed to have a psychotic disorder</a:t>
            </a:r>
          </a:p>
          <a:p>
            <a:r>
              <a:rPr lang="en-US"/>
              <a:t>No pattern of malformations noted</a:t>
            </a:r>
          </a:p>
          <a:p>
            <a:pPr lvl="1"/>
            <a:r>
              <a:rPr lang="en-US"/>
              <a:t>Low-potency MORE teratogenic than high-potency </a:t>
            </a:r>
          </a:p>
          <a:p>
            <a:r>
              <a:rPr lang="en-US"/>
              <a:t>Risks to neonate</a:t>
            </a:r>
          </a:p>
          <a:p>
            <a:pPr lvl="1"/>
            <a:r>
              <a:rPr lang="en-US"/>
              <a:t>Lower mean birth weight</a:t>
            </a:r>
          </a:p>
          <a:p>
            <a:pPr lvl="1"/>
            <a:r>
              <a:rPr lang="en-US"/>
              <a:t>Higher incidence of small of gestation age (SGA) </a:t>
            </a:r>
          </a:p>
          <a:p>
            <a:pPr lvl="1"/>
            <a:r>
              <a:rPr lang="en-US"/>
              <a:t>NO demonstrated effects on behavioral, emotional or cognitive development</a:t>
            </a:r>
          </a:p>
          <a:p>
            <a:pPr lvl="1"/>
            <a:r>
              <a:rPr lang="en-US"/>
              <a:t>NO large-scale prospective studies have been completed</a:t>
            </a:r>
          </a:p>
          <a:p>
            <a:pPr lvl="1"/>
            <a:r>
              <a:rPr lang="en-US"/>
              <a:t>Transient neonatal symptoms that reflect side effect profile of medication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36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5896A25-D088-48F0-A2E7-9C44D9F6B4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CD6B11-13E6-4A46-9C85-F8EB0F35C5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EBCDCE-0F4C-477C-AB15-886C5F27B1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820F06-C1AE-4232-AEE8-3AC8189E4B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62E9AA-DA4C-405A-B6ED-5B1FE7A8D1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27043-ACD9-444F-84DB-DE12F3AA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Standard of Care Recommendations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Screen for depression in pregnant and postpartum patients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Utilizing a validated screening tool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With appropriate systems and follow up in place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D8EB57-1B1A-4ED5-891F-3F38ADE0A308}"/>
              </a:ext>
            </a:extLst>
          </p:cNvPr>
          <p:cNvGrpSpPr/>
          <p:nvPr/>
        </p:nvGrpSpPr>
        <p:grpSpPr>
          <a:xfrm>
            <a:off x="7986680" y="384878"/>
            <a:ext cx="3829000" cy="1483496"/>
            <a:chOff x="7981791" y="2748262"/>
            <a:chExt cx="3829000" cy="14834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D5A388-A4E5-4637-BB6F-C9B609644DEC}"/>
                </a:ext>
              </a:extLst>
            </p:cNvPr>
            <p:cNvSpPr txBox="1"/>
            <p:nvPr/>
          </p:nvSpPr>
          <p:spPr>
            <a:xfrm>
              <a:off x="7981791" y="2748262"/>
              <a:ext cx="3710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October 2010: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6F55113-65D9-441C-BEBF-C3A07E40F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579" y="3132220"/>
              <a:ext cx="3726212" cy="109953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D4F6EE-2845-4545-AE34-FAEFB7CB1210}"/>
              </a:ext>
            </a:extLst>
          </p:cNvPr>
          <p:cNvGrpSpPr/>
          <p:nvPr/>
        </p:nvGrpSpPr>
        <p:grpSpPr>
          <a:xfrm>
            <a:off x="8147927" y="4879911"/>
            <a:ext cx="3609294" cy="1535988"/>
            <a:chOff x="8096533" y="4938054"/>
            <a:chExt cx="3609294" cy="15359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44D52B-E30F-43EA-911B-0CEA09461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533" y="5427147"/>
              <a:ext cx="3609294" cy="104689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E2F211-957D-4A3E-8D9F-D3D0F0F7ECE8}"/>
                </a:ext>
              </a:extLst>
            </p:cNvPr>
            <p:cNvSpPr txBox="1"/>
            <p:nvPr/>
          </p:nvSpPr>
          <p:spPr>
            <a:xfrm>
              <a:off x="8096533" y="4938054"/>
              <a:ext cx="3037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January 2016: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CF0D54-8CF3-422A-9AAD-2B263049622F}"/>
              </a:ext>
            </a:extLst>
          </p:cNvPr>
          <p:cNvGrpSpPr/>
          <p:nvPr/>
        </p:nvGrpSpPr>
        <p:grpSpPr>
          <a:xfrm>
            <a:off x="8076477" y="2841495"/>
            <a:ext cx="3521391" cy="1175006"/>
            <a:chOff x="7981791" y="480614"/>
            <a:chExt cx="3521391" cy="1175006"/>
          </a:xfrm>
        </p:grpSpPr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175398F0-3338-4FA0-B6C0-FCC17500B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791" y="942538"/>
              <a:ext cx="3521391" cy="71308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80EEC-A2FA-4460-820A-65E12ABA3CE9}"/>
                </a:ext>
              </a:extLst>
            </p:cNvPr>
            <p:cNvSpPr txBox="1"/>
            <p:nvPr/>
          </p:nvSpPr>
          <p:spPr>
            <a:xfrm>
              <a:off x="7981791" y="480614"/>
              <a:ext cx="273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May 2015: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96BB85-94D6-4F0C-86B8-089C472E16B0}"/>
              </a:ext>
            </a:extLst>
          </p:cNvPr>
          <p:cNvCxnSpPr/>
          <p:nvPr/>
        </p:nvCxnSpPr>
        <p:spPr>
          <a:xfrm>
            <a:off x="1097279" y="2094614"/>
            <a:ext cx="5548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91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Atypical Antipsychotics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National Pregnancy Registry for Atypical Antipsychotics</a:t>
            </a:r>
          </a:p>
          <a:p>
            <a:r>
              <a:rPr lang="en-US"/>
              <a:t>Pregnant women recruited. Prospectively followed.  N = 704.</a:t>
            </a:r>
          </a:p>
          <a:p>
            <a:pPr lvl="1"/>
            <a:r>
              <a:rPr lang="en-US"/>
              <a:t>N = 474 women treated with second-generation antipsychotics</a:t>
            </a:r>
          </a:p>
          <a:p>
            <a:pPr lvl="1"/>
            <a:r>
              <a:rPr lang="en-US"/>
              <a:t>N =  230 women with psychiatric histories without exposure</a:t>
            </a:r>
          </a:p>
          <a:p>
            <a:r>
              <a:rPr lang="en-US"/>
              <a:t>Medical records were obtained for 82% of participants</a:t>
            </a:r>
          </a:p>
          <a:p>
            <a:r>
              <a:rPr lang="en-US"/>
              <a:t>Most common:  quetiapine and aripiprazole </a:t>
            </a:r>
          </a:p>
          <a:p>
            <a:r>
              <a:rPr lang="en-US"/>
              <a:t>Results</a:t>
            </a:r>
          </a:p>
          <a:p>
            <a:pPr lvl="1"/>
            <a:r>
              <a:rPr lang="en-US"/>
              <a:t>4 malformations of 312 live births with any exposure: 1.3 % risk</a:t>
            </a:r>
          </a:p>
          <a:p>
            <a:pPr lvl="1"/>
            <a:r>
              <a:rPr lang="en-US"/>
              <a:t>1 malformation of 177 live births in control group: 0.6% risk </a:t>
            </a:r>
          </a:p>
          <a:p>
            <a:pPr lvl="1"/>
            <a:r>
              <a:rPr lang="en-US"/>
              <a:t>Risk ratio for major malformations = 2.27 (95% CI: 0.26-20.15)</a:t>
            </a:r>
          </a:p>
          <a:p>
            <a:pPr lvl="1"/>
            <a:r>
              <a:rPr lang="en-US"/>
              <a:t>NOT statistically significant. </a:t>
            </a:r>
          </a:p>
          <a:p>
            <a:r>
              <a:rPr lang="en-US"/>
              <a:t>Ongoing dataset.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r>
              <a:rPr lang="en-US"/>
              <a:t>Data presented at American Society of Clinical Psychopharmacology.  Scottsdale, Arizona. 2016.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07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vs. Atypical Antipsychotics?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Meta-analysis. 13 cohort studies, n = 6,289 antipsychotic-exposed, n = 1,618,039 unexposed pregnancies. All antipsychotics associated with:</a:t>
            </a:r>
          </a:p>
          <a:p>
            <a:pPr lvl="2"/>
            <a:r>
              <a:rPr lang="en-US" dirty="0"/>
              <a:t>Increased risk of major malformations (OR = 2.12, P=.005)</a:t>
            </a:r>
          </a:p>
          <a:p>
            <a:pPr lvl="2"/>
            <a:r>
              <a:rPr lang="en-US" dirty="0"/>
              <a:t>Increased risk of cardiac defects (OR 2.09, P&lt;.001)</a:t>
            </a:r>
          </a:p>
          <a:p>
            <a:pPr lvl="2"/>
            <a:r>
              <a:rPr lang="en-US" dirty="0"/>
              <a:t>Increased risk of preterm delivery (OR 1.86, P&lt;.001)</a:t>
            </a:r>
          </a:p>
          <a:p>
            <a:pPr lvl="2"/>
            <a:r>
              <a:rPr lang="en-US" dirty="0"/>
              <a:t>Lower birth weight (P=.01), small for gestational age (OR 2.44, P=.01)</a:t>
            </a:r>
          </a:p>
          <a:p>
            <a:pPr lvl="2"/>
            <a:r>
              <a:rPr lang="en-US" dirty="0"/>
              <a:t>No difference between risk of malformations between typical/atypical</a:t>
            </a:r>
          </a:p>
          <a:p>
            <a:pPr lvl="1"/>
            <a:r>
              <a:rPr lang="en-US" dirty="0"/>
              <a:t>Database. N = 9,258 women with RX for atypical. N = 733 women with RX for typical. </a:t>
            </a:r>
          </a:p>
          <a:p>
            <a:pPr lvl="2"/>
            <a:r>
              <a:rPr lang="en-US" dirty="0"/>
              <a:t>No differences between atypical (RR = 1.05, CI = 0.95-1.16) and typical (RR = 0.9, CI = 0.62-1.31) in terms of malformations, including specifically cardiac malformations</a:t>
            </a:r>
          </a:p>
          <a:p>
            <a:pPr lvl="2"/>
            <a:r>
              <a:rPr lang="en-US" dirty="0"/>
              <a:t>With individual agents, increased risk of malformations (RR= 1.26, CI = 1.02-1.56) with risperidone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r>
              <a:rPr lang="en-US"/>
              <a:t>Coughlin CG et al. Obstet Gynecol 2015.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92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EPS Symptoms in Neonates</a:t>
            </a:r>
            <a:endParaRPr lang="en-US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FDA warning:  includes all typical and atypical antipsychotics</a:t>
            </a:r>
          </a:p>
          <a:p>
            <a:r>
              <a:rPr lang="en-US" dirty="0"/>
              <a:t>Based on 69 cases of neonatal EPS in AERS</a:t>
            </a:r>
          </a:p>
          <a:p>
            <a:r>
              <a:rPr lang="en-US" dirty="0"/>
              <a:t>Cases typically NOT monotherapy</a:t>
            </a:r>
          </a:p>
          <a:p>
            <a:r>
              <a:rPr lang="en-US" dirty="0"/>
              <a:t>Symptoms include:</a:t>
            </a:r>
          </a:p>
          <a:p>
            <a:pPr lvl="1"/>
            <a:r>
              <a:rPr lang="en-US" dirty="0"/>
              <a:t>Agitation</a:t>
            </a:r>
          </a:p>
          <a:p>
            <a:pPr lvl="1"/>
            <a:r>
              <a:rPr lang="en-US" dirty="0"/>
              <a:t>Increased or decreased muscle tone, tremors</a:t>
            </a:r>
          </a:p>
          <a:p>
            <a:pPr lvl="1"/>
            <a:r>
              <a:rPr lang="en-US" dirty="0"/>
              <a:t>Sleepiness</a:t>
            </a:r>
          </a:p>
          <a:p>
            <a:pPr lvl="1"/>
            <a:r>
              <a:rPr lang="en-US" dirty="0"/>
              <a:t>Severe difficulty breathing and feeding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Breast-feeding and Bipolar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17638"/>
            <a:ext cx="10459180" cy="4834572"/>
          </a:xfrm>
        </p:spPr>
        <p:txBody>
          <a:bodyPr>
            <a:noAutofit/>
          </a:bodyPr>
          <a:lstStyle/>
          <a:p>
            <a:r>
              <a:rPr lang="en-US" dirty="0"/>
              <a:t>AAP : “safe” breast-feeding ratio of infant dose exposure to maternal dose (i.e. relative infant dose (RID) &lt; 10%.</a:t>
            </a:r>
          </a:p>
          <a:p>
            <a:r>
              <a:rPr lang="en-US" dirty="0"/>
              <a:t>MOST psychotropic agents compatible, Lithium and Lamotrigine are exceptions!</a:t>
            </a:r>
          </a:p>
          <a:p>
            <a:r>
              <a:rPr lang="en-US" dirty="0"/>
              <a:t>Lithium. RID = 25-50%</a:t>
            </a:r>
          </a:p>
          <a:p>
            <a:pPr lvl="1"/>
            <a:r>
              <a:rPr lang="en-US" sz="2000" dirty="0"/>
              <a:t>Adverse clinical effects are rare, non-significant </a:t>
            </a:r>
          </a:p>
          <a:p>
            <a:pPr lvl="1"/>
            <a:r>
              <a:rPr lang="en-US" sz="2000" dirty="0"/>
              <a:t>Monitor infant serum Cr, BUN, TSH, Li levels</a:t>
            </a:r>
          </a:p>
          <a:p>
            <a:pPr lvl="1"/>
            <a:r>
              <a:rPr lang="en-US" sz="2000" dirty="0"/>
              <a:t>Need to work closely with pediatrician </a:t>
            </a:r>
          </a:p>
          <a:p>
            <a:r>
              <a:rPr lang="en-US" dirty="0"/>
              <a:t>Lamotrigine: Largest study = 30 mother-infant pairs</a:t>
            </a:r>
          </a:p>
          <a:p>
            <a:pPr lvl="1"/>
            <a:r>
              <a:rPr lang="en-US" sz="2000" dirty="0"/>
              <a:t>Milk/plasma ratios were highly variable, ranging from 5.7% to 147.1%, with calculated RID = 9.2%</a:t>
            </a:r>
          </a:p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SLEEP, however, is just as paramount when having discussion about bipolar disorder and exclusive breast-feeding!</a:t>
            </a:r>
          </a:p>
        </p:txBody>
      </p:sp>
    </p:spTree>
    <p:extLst>
      <p:ext uri="{BB962C8B-B14F-4D97-AF65-F5344CB8AC3E}">
        <p14:creationId xmlns:p14="http://schemas.microsoft.com/office/powerpoint/2010/main" val="66365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8" name="Rectangle 1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334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287963" y="2085975"/>
            <a:ext cx="61706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181600" y="635000"/>
            <a:ext cx="6367463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Sleep </a:t>
            </a:r>
            <a:r>
              <a:rPr lang="en-US" dirty="0"/>
              <a:t>is Paramount!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425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2198688"/>
            <a:ext cx="6367463" cy="3670300"/>
          </a:xfrm>
        </p:spPr>
        <p:txBody>
          <a:bodyPr>
            <a:normAutofit fontScale="92500"/>
          </a:bodyPr>
          <a:lstStyle/>
          <a:p>
            <a:r>
              <a:rPr lang="en-US" altLang="en-US" sz="2400" dirty="0"/>
              <a:t>Discuss with partner/support/family how to “split” night shifts prior to delivery</a:t>
            </a:r>
          </a:p>
          <a:p>
            <a:pPr lvl="1"/>
            <a:r>
              <a:rPr lang="en-US" altLang="en-US" dirty="0"/>
              <a:t>Ideally, want 4 hour uninterrupted block of sleep in each 24 hour period</a:t>
            </a:r>
          </a:p>
          <a:p>
            <a:r>
              <a:rPr lang="en-US" altLang="en-US" sz="2400" dirty="0"/>
              <a:t>Apps to utilize: </a:t>
            </a:r>
          </a:p>
          <a:p>
            <a:pPr lvl="1"/>
            <a:r>
              <a:rPr lang="en-US" altLang="en-US" dirty="0"/>
              <a:t>CBT-I Coach</a:t>
            </a:r>
          </a:p>
          <a:p>
            <a:pPr lvl="1"/>
            <a:r>
              <a:rPr lang="en-US" altLang="en-US" dirty="0"/>
              <a:t>CALM</a:t>
            </a:r>
          </a:p>
          <a:p>
            <a:pPr lvl="1"/>
            <a:r>
              <a:rPr lang="en-US" altLang="en-US" dirty="0"/>
              <a:t>Headspace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Red flag: </a:t>
            </a:r>
            <a:r>
              <a:rPr lang="en-US" altLang="en-US" dirty="0"/>
              <a:t>If consistently unable to sleep when baby is sleeping, reach out to health care provider! </a:t>
            </a:r>
          </a:p>
        </p:txBody>
      </p:sp>
      <p:pic>
        <p:nvPicPr>
          <p:cNvPr id="6042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r="32100" b="2"/>
          <a:stretch>
            <a:fillRect/>
          </a:stretch>
        </p:blipFill>
        <p:spPr>
          <a:xfrm>
            <a:off x="0" y="-12700"/>
            <a:ext cx="4654550" cy="6870700"/>
          </a:xfrm>
        </p:spPr>
      </p:pic>
    </p:spTree>
    <p:extLst>
      <p:ext uri="{BB962C8B-B14F-4D97-AF65-F5344CB8AC3E}">
        <p14:creationId xmlns:p14="http://schemas.microsoft.com/office/powerpoint/2010/main" val="72915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Sleep Hygiene Principles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algn="ctr" fontAlgn="auto">
              <a:buFont typeface="Calibri" panose="020F0502020204030204" pitchFamily="34" charset="0"/>
              <a:buChar char=" "/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Do for yourself what you’d insist for your children!</a:t>
            </a:r>
          </a:p>
          <a:p>
            <a:pPr marL="91440" indent="-91440" algn="ctr" fontAlgn="auto">
              <a:buFont typeface="Calibri" panose="020F0502020204030204" pitchFamily="34" charset="0"/>
              <a:buChar char=" "/>
              <a:defRPr/>
            </a:pP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Limiting daytime naps to 30 minutes 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Avoiding stimulants such as  caffeine and nicotine close to bedtime. 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Daytime exercise.  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Establishing a regular bedtime routine; to go bed and get up at same time every day. 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Appropriate sleep environment. 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No screens for 1 hour prior to bed; do not utilize screens when up with baby. 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Move phone/clock away from view to avoid “clock watching.”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3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9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 Care</a:t>
            </a:r>
          </a:p>
        </p:txBody>
      </p:sp>
      <p:sp>
        <p:nvSpPr>
          <p:cNvPr id="59394" name="Content Placeholder 5"/>
          <p:cNvSpPr>
            <a:spLocks noGrp="1"/>
          </p:cNvSpPr>
          <p:nvPr>
            <p:ph sz="half" idx="1"/>
          </p:nvPr>
        </p:nvSpPr>
        <p:spPr>
          <a:xfrm>
            <a:off x="1097280" y="1005840"/>
            <a:ext cx="4937760" cy="573786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100" dirty="0"/>
              <a:t>Good nutrition</a:t>
            </a:r>
          </a:p>
          <a:p>
            <a:pPr lvl="1"/>
            <a:r>
              <a:rPr lang="en-US" altLang="en-US" sz="3100" dirty="0"/>
              <a:t>If breastfeeding, need additional ~ 500 calories.</a:t>
            </a:r>
          </a:p>
          <a:p>
            <a:pPr lvl="1"/>
            <a:r>
              <a:rPr lang="en-US" altLang="en-US" sz="3100" dirty="0"/>
              <a:t>Consider eating/drinking every time infant is feeding</a:t>
            </a:r>
          </a:p>
          <a:p>
            <a:pPr lvl="1"/>
            <a:r>
              <a:rPr lang="en-US" altLang="en-US" sz="3100" dirty="0"/>
              <a:t>Have several healthy, on-the-go options available</a:t>
            </a:r>
          </a:p>
          <a:p>
            <a:r>
              <a:rPr lang="en-US" altLang="en-US" sz="3100" dirty="0"/>
              <a:t>Once cleared to exercise, attempt to do so daily</a:t>
            </a:r>
          </a:p>
          <a:p>
            <a:pPr lvl="1"/>
            <a:r>
              <a:rPr lang="en-US" altLang="en-US" sz="3100" dirty="0"/>
              <a:t>Involve baby: walks with stroller, yoga</a:t>
            </a:r>
          </a:p>
          <a:p>
            <a:r>
              <a:rPr lang="en-US" altLang="en-US" sz="3100" dirty="0"/>
              <a:t>Avoid alcohol, tobacco and other drugs  </a:t>
            </a:r>
          </a:p>
          <a:p>
            <a:r>
              <a:rPr lang="en-US" altLang="en-US" sz="3100" dirty="0"/>
              <a:t>Educate yourself about your diagnosis  </a:t>
            </a:r>
          </a:p>
          <a:p>
            <a:endParaRPr lang="en-US" altLang="en-US" dirty="0"/>
          </a:p>
        </p:txBody>
      </p:sp>
      <p:sp>
        <p:nvSpPr>
          <p:cNvPr id="59395" name="Content Placeholder 6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4937760" cy="4983481"/>
          </a:xfrm>
        </p:spPr>
        <p:txBody>
          <a:bodyPr>
            <a:noAutofit/>
          </a:bodyPr>
          <a:lstStyle/>
          <a:p>
            <a:r>
              <a:rPr lang="en-US" altLang="en-US" dirty="0"/>
              <a:t>Increase communication to those around you</a:t>
            </a:r>
          </a:p>
          <a:p>
            <a:r>
              <a:rPr lang="en-US" altLang="en-US" dirty="0"/>
              <a:t>Seek social support</a:t>
            </a:r>
          </a:p>
          <a:p>
            <a:r>
              <a:rPr lang="en-US" altLang="en-US" dirty="0"/>
              <a:t>Accept help when offered: say YES! </a:t>
            </a:r>
          </a:p>
          <a:p>
            <a:pPr lvl="1"/>
            <a:r>
              <a:rPr lang="en-US" altLang="en-US" sz="2400" dirty="0"/>
              <a:t>Give specific direction to those offering help: laundry, dishes, hold/feed baby to allow for uninterrupted shower/nap </a:t>
            </a:r>
          </a:p>
          <a:p>
            <a:r>
              <a:rPr lang="en-US" altLang="en-US" dirty="0"/>
              <a:t>Take time for yourself </a:t>
            </a:r>
          </a:p>
          <a:p>
            <a:r>
              <a:rPr lang="en-US" altLang="en-US" dirty="0"/>
              <a:t>Engage in activities take give you joy</a:t>
            </a:r>
          </a:p>
        </p:txBody>
      </p:sp>
    </p:spTree>
    <p:extLst>
      <p:ext uri="{BB962C8B-B14F-4D97-AF65-F5344CB8AC3E}">
        <p14:creationId xmlns:p14="http://schemas.microsoft.com/office/powerpoint/2010/main" val="1330673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Questions? </a:t>
            </a:r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00138" y="4456113"/>
            <a:ext cx="10058400" cy="1539875"/>
          </a:xfrm>
        </p:spPr>
        <p:txBody>
          <a:bodyPr rtlCol="0"/>
          <a:lstStyle/>
          <a:p>
            <a:pPr fontAlgn="auto">
              <a:buFont typeface="Calibri" panose="020F050202020403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Christina L.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Wichman, DO, FACLP</a:t>
            </a:r>
          </a:p>
          <a:p>
            <a:pPr fontAlgn="auto">
              <a:buFont typeface="Calibri" panose="020F0502020204030204" pitchFamily="34" charset="0"/>
              <a:buNone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cwichman@mcw.edu</a:t>
            </a:r>
          </a:p>
        </p:txBody>
      </p:sp>
    </p:spTree>
    <p:extLst>
      <p:ext uri="{BB962C8B-B14F-4D97-AF65-F5344CB8AC3E}">
        <p14:creationId xmlns:p14="http://schemas.microsoft.com/office/powerpoint/2010/main" val="162552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604A-E640-4D89-AF01-23F8E551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Valid &amp; Reliable Screening Tools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52C3B-8F77-415A-A524-095FED3F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05" y="1846052"/>
            <a:ext cx="6092190" cy="73628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Edinburgh Postnatal Depression Scale</a:t>
            </a:r>
          </a:p>
          <a:p>
            <a:pPr algn="ctr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(EPDS)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BFDBE3-CD58-48F4-8645-40C06CAF9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" y="2691026"/>
            <a:ext cx="4937760" cy="337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10 items</a:t>
            </a:r>
          </a:p>
          <a:p>
            <a:pPr algn="ctr"/>
            <a:r>
              <a:rPr lang="en-US" sz="2400" dirty="0"/>
              <a:t>&lt;5 minutes to administer</a:t>
            </a:r>
          </a:p>
          <a:p>
            <a:pPr algn="ctr"/>
            <a:r>
              <a:rPr lang="en-US" sz="2400" dirty="0"/>
              <a:t>23+ languages, adding continually</a:t>
            </a:r>
          </a:p>
          <a:p>
            <a:pPr algn="ctr"/>
            <a:r>
              <a:rPr lang="en-US" sz="2400" dirty="0"/>
              <a:t>Sensitivity   59–100%</a:t>
            </a:r>
            <a:br>
              <a:rPr lang="en-US" sz="2400" dirty="0"/>
            </a:br>
            <a:r>
              <a:rPr lang="en-US" sz="2400" dirty="0"/>
              <a:t>Specificity   49–100%</a:t>
            </a:r>
          </a:p>
          <a:p>
            <a:pPr algn="ctr"/>
            <a:r>
              <a:rPr lang="en-US" sz="2400" dirty="0"/>
              <a:t>Free to administer</a:t>
            </a:r>
          </a:p>
          <a:p>
            <a:pPr algn="ctr"/>
            <a:r>
              <a:rPr lang="en-US" sz="2400" dirty="0"/>
              <a:t>Assesses suicidality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721420-B81D-4881-841B-1E1D862DA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7711" y="1846052"/>
            <a:ext cx="4937760" cy="73628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Patient Health Questionnaire – 9  </a:t>
            </a:r>
          </a:p>
          <a:p>
            <a:pPr algn="ctr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(PHQ-9)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042905-92C3-4250-8E41-D043A6168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691026"/>
            <a:ext cx="4937760" cy="3378200"/>
          </a:xfrm>
        </p:spPr>
        <p:txBody>
          <a:bodyPr/>
          <a:lstStyle/>
          <a:p>
            <a:pPr algn="ctr"/>
            <a:r>
              <a:rPr lang="en-US" sz="2400" dirty="0"/>
              <a:t>9 items</a:t>
            </a:r>
          </a:p>
          <a:p>
            <a:pPr algn="ctr"/>
            <a:r>
              <a:rPr lang="en-US" sz="2400" dirty="0"/>
              <a:t>&lt; 5 minutes to administer</a:t>
            </a:r>
          </a:p>
          <a:p>
            <a:pPr algn="ctr"/>
            <a:r>
              <a:rPr lang="en-US" sz="2400" dirty="0"/>
              <a:t>Sensitivity   75%</a:t>
            </a:r>
            <a:br>
              <a:rPr lang="en-US" sz="2400" dirty="0"/>
            </a:br>
            <a:r>
              <a:rPr lang="en-US" sz="2400" dirty="0"/>
              <a:t>Specificity   90%</a:t>
            </a:r>
          </a:p>
          <a:p>
            <a:pPr algn="ctr"/>
            <a:r>
              <a:rPr lang="en-US" sz="2400" dirty="0"/>
              <a:t>Free to administer</a:t>
            </a:r>
          </a:p>
          <a:p>
            <a:pPr algn="ctr"/>
            <a:r>
              <a:rPr lang="en-US" sz="2400" dirty="0"/>
              <a:t>Assesses suicidality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0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for Depression…</a:t>
            </a:r>
            <a:br>
              <a:rPr lang="en-US"/>
            </a:br>
            <a:r>
              <a:rPr lang="en-US"/>
              <a:t>But Not Mania?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recommendations for utilization of screening of mania or bipolar disorder in perinatal populations. </a:t>
            </a:r>
          </a:p>
          <a:p>
            <a:r>
              <a:rPr lang="en-US" dirty="0"/>
              <a:t>Mood Disorder Questionnaire (MDQ)</a:t>
            </a:r>
          </a:p>
          <a:p>
            <a:pPr lvl="1"/>
            <a:r>
              <a:rPr lang="en-US" dirty="0"/>
              <a:t>15 item self report inventory</a:t>
            </a:r>
          </a:p>
          <a:p>
            <a:pPr lvl="1"/>
            <a:r>
              <a:rPr lang="en-US" dirty="0"/>
              <a:t>Assesses lifetime prevalence of hypomanic/manic symptoms based on DSM-IV</a:t>
            </a:r>
          </a:p>
          <a:p>
            <a:pPr lvl="1"/>
            <a:r>
              <a:rPr lang="en-US" dirty="0"/>
              <a:t>5 minutes to complete</a:t>
            </a:r>
          </a:p>
          <a:p>
            <a:pPr lvl="1"/>
            <a:r>
              <a:rPr lang="en-US" dirty="0"/>
              <a:t>Validated in the perinatal population</a:t>
            </a:r>
          </a:p>
          <a:p>
            <a:pPr lvl="1"/>
            <a:r>
              <a:rPr lang="en-US" dirty="0"/>
              <a:t>Traditional scoring = sensitivity of 39%, specificity of 91%</a:t>
            </a:r>
          </a:p>
          <a:p>
            <a:pPr lvl="2"/>
            <a:r>
              <a:rPr lang="en-US" sz="2000" dirty="0"/>
              <a:t>BUT cut-off of 7+ = sensitivity of 89% and specificity of 84%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r>
              <a:rPr lang="en-US"/>
              <a:t>Frey et al. J Clin Psych. 2012.</a:t>
            </a:r>
          </a:p>
        </p:txBody>
      </p:sp>
    </p:spTree>
    <p:extLst>
      <p:ext uri="{BB962C8B-B14F-4D97-AF65-F5344CB8AC3E}">
        <p14:creationId xmlns:p14="http://schemas.microsoft.com/office/powerpoint/2010/main" val="193762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Suggestive of </a:t>
            </a:r>
            <a:br>
              <a:rPr lang="en-US"/>
            </a:br>
            <a:r>
              <a:rPr lang="en-US"/>
              <a:t>Bipolar Disorder in Women with PPD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8610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1694926282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3230644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Illness 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Younger age at illness onset</a:t>
                      </a:r>
                    </a:p>
                    <a:p>
                      <a:r>
                        <a:rPr lang="en-US" b="0" dirty="0"/>
                        <a:t>First onset of depression during PP</a:t>
                      </a:r>
                    </a:p>
                    <a:p>
                      <a:r>
                        <a:rPr lang="en-US" b="0" dirty="0"/>
                        <a:t>Depression onset immediately after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7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Illness</a:t>
                      </a:r>
                      <a:r>
                        <a:rPr lang="en-US" b="0" baseline="0" dirty="0"/>
                        <a:t> Course and symptoms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High number of prior</a:t>
                      </a:r>
                      <a:r>
                        <a:rPr lang="en-US" b="0" baseline="0" dirty="0"/>
                        <a:t> episodes</a:t>
                      </a:r>
                    </a:p>
                    <a:p>
                      <a:r>
                        <a:rPr lang="en-US" b="0" baseline="0" dirty="0"/>
                        <a:t>Brief episodes of depression</a:t>
                      </a:r>
                    </a:p>
                    <a:p>
                      <a:r>
                        <a:rPr lang="en-US" b="0" baseline="0" dirty="0"/>
                        <a:t>Seasonality</a:t>
                      </a:r>
                    </a:p>
                    <a:p>
                      <a:r>
                        <a:rPr lang="en-US" b="0" baseline="0" dirty="0"/>
                        <a:t>Atypical features</a:t>
                      </a:r>
                    </a:p>
                    <a:p>
                      <a:r>
                        <a:rPr lang="en-US" b="0" baseline="0" dirty="0"/>
                        <a:t>Mixed depression</a:t>
                      </a:r>
                    </a:p>
                    <a:p>
                      <a:r>
                        <a:rPr lang="en-US" b="0" baseline="0" dirty="0"/>
                        <a:t>Agitation</a:t>
                      </a:r>
                    </a:p>
                    <a:p>
                      <a:r>
                        <a:rPr lang="en-US" b="0" baseline="0" dirty="0"/>
                        <a:t>Psychotic symptoms</a:t>
                      </a:r>
                    </a:p>
                    <a:p>
                      <a:r>
                        <a:rPr lang="en-US" b="0" baseline="0" dirty="0"/>
                        <a:t>History of bipolar disorder in 1</a:t>
                      </a:r>
                      <a:r>
                        <a:rPr lang="en-US" b="0" baseline="30000" dirty="0"/>
                        <a:t>st</a:t>
                      </a:r>
                      <a:r>
                        <a:rPr lang="en-US" b="0" baseline="0" dirty="0"/>
                        <a:t> degree relative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6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Response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Atypical antidepressant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response: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Induction of mania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Hypomania of mixed depressive episode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Rapid or poor response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Loss of antidepressant response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477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27CB-FE98-437F-B9A6-6E2822FA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Bipolar Disorder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63401-C5CC-47FB-9FD6-799FE9A0B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A mood disorder consisting of both depressive symptoms as well as mania (or hypomania) </a:t>
            </a:r>
            <a:endParaRPr lang="en-US" sz="2400" b="1" dirty="0"/>
          </a:p>
          <a:p>
            <a:r>
              <a:rPr lang="en-US" sz="2400" b="1" dirty="0"/>
              <a:t>Onset: </a:t>
            </a:r>
            <a:r>
              <a:rPr lang="en-US" sz="2400" dirty="0"/>
              <a:t>Prior to pregnancy, during pregnancy, or in the postpartum period (often precipitated by disturbed sleep)</a:t>
            </a:r>
          </a:p>
          <a:p>
            <a:r>
              <a:rPr lang="en-US" sz="2400" b="1" dirty="0"/>
              <a:t>Duration: </a:t>
            </a:r>
            <a:r>
              <a:rPr lang="en-US" sz="2400" dirty="0"/>
              <a:t>Persists until treated</a:t>
            </a:r>
          </a:p>
          <a:p>
            <a:r>
              <a:rPr lang="en-US" sz="2400" b="1" dirty="0"/>
              <a:t>Signs/Symptoms: </a:t>
            </a:r>
          </a:p>
          <a:p>
            <a:pPr lvl="1"/>
            <a:r>
              <a:rPr lang="en-US" sz="2000" dirty="0"/>
              <a:t>May present with depressive symptoms, as previously delineated</a:t>
            </a:r>
          </a:p>
          <a:p>
            <a:pPr lvl="1"/>
            <a:r>
              <a:rPr lang="en-US" sz="2000" dirty="0"/>
              <a:t>Mania characterized by a decreased need for sleep, risk-taking behaviors (e.g., gambling, promiscuity), euphoria or irritability, increased goal-directed activity, grandiosity</a:t>
            </a:r>
          </a:p>
        </p:txBody>
      </p:sp>
    </p:spTree>
    <p:extLst>
      <p:ext uri="{BB962C8B-B14F-4D97-AF65-F5344CB8AC3E}">
        <p14:creationId xmlns:p14="http://schemas.microsoft.com/office/powerpoint/2010/main" val="6346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Risk for Recurrence of Bipolar Disorder During Pregnancy following Medication Discontinuation</a:t>
            </a:r>
            <a:endParaRPr lang="en-US" dirty="0"/>
          </a:p>
        </p:txBody>
      </p:sp>
      <p:graphicFrame>
        <p:nvGraphicFramePr>
          <p:cNvPr id="48130" name="Object 2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1909763" y="1757363"/>
          <a:ext cx="8372475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Worksheet" r:id="rId5" imgW="8372500" imgH="4210110" progId="Excel.Sheet.8">
                  <p:embed/>
                </p:oleObj>
              </mc:Choice>
              <mc:Fallback>
                <p:oleObj name="Worksheet" r:id="rId5" imgW="8372500" imgH="421011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1757363"/>
                        <a:ext cx="8372475" cy="421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Yonkers KA et al. AJP. 2004.</a:t>
            </a:r>
          </a:p>
        </p:txBody>
      </p:sp>
    </p:spTree>
    <p:extLst>
      <p:ext uri="{BB962C8B-B14F-4D97-AF65-F5344CB8AC3E}">
        <p14:creationId xmlns:p14="http://schemas.microsoft.com/office/powerpoint/2010/main" val="1697387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69" y="640080"/>
            <a:ext cx="4083484" cy="4531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Recurrence in Pregnant Bipolar Women who Continued vs. Discontinued Any Mood Stabilizer</a:t>
            </a: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chemeClr val="bg1"/>
                </a:solidFill>
              </a:rPr>
            </a:br>
            <a:r>
              <a:rPr lang="en-US" altLang="en-US" sz="1600" dirty="0" err="1">
                <a:solidFill>
                  <a:schemeClr val="bg1"/>
                </a:solidFill>
              </a:rPr>
              <a:t>Viguera</a:t>
            </a:r>
            <a:r>
              <a:rPr lang="en-US" altLang="en-US" sz="1600" dirty="0">
                <a:solidFill>
                  <a:schemeClr val="bg1"/>
                </a:solidFill>
              </a:rPr>
              <a:t> AC et al: Am J </a:t>
            </a:r>
            <a:r>
              <a:rPr lang="en-US" altLang="en-US" sz="1600" dirty="0" err="1">
                <a:solidFill>
                  <a:schemeClr val="bg1"/>
                </a:solidFill>
              </a:rPr>
              <a:t>Psychiatr</a:t>
            </a:r>
            <a:r>
              <a:rPr lang="en-US" altLang="en-US" sz="1600" dirty="0">
                <a:solidFill>
                  <a:schemeClr val="bg1"/>
                </a:solidFill>
              </a:rPr>
              <a:t> 2007;164:1817-24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59141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620" r="2" b="2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4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LP templat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CC33"/>
      </a:accent1>
      <a:accent2>
        <a:srgbClr val="0066CC"/>
      </a:accent2>
      <a:accent3>
        <a:srgbClr val="3399CC"/>
      </a:accent3>
      <a:accent4>
        <a:srgbClr val="99CC66"/>
      </a:accent4>
      <a:accent5>
        <a:srgbClr val="666666"/>
      </a:accent5>
      <a:accent6>
        <a:srgbClr val="3185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2C9C77E-7F59-4562-AC6A-C6F3C96BAC6A}" vid="{B8FB10BF-8001-47BC-9267-63EA1BB6F6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ustom 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CC33"/>
    </a:accent1>
    <a:accent2>
      <a:srgbClr val="0066CC"/>
    </a:accent2>
    <a:accent3>
      <a:srgbClr val="3399CC"/>
    </a:accent3>
    <a:accent4>
      <a:srgbClr val="99CC66"/>
    </a:accent4>
    <a:accent5>
      <a:srgbClr val="666666"/>
    </a:accent5>
    <a:accent6>
      <a:srgbClr val="31859E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3383</Words>
  <Application>Microsoft Office PowerPoint</Application>
  <PresentationFormat>Widescreen</PresentationFormat>
  <Paragraphs>442</Paragraphs>
  <Slides>37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Calibri Light</vt:lpstr>
      <vt:lpstr>Lucida Grande</vt:lpstr>
      <vt:lpstr>Times New Roman</vt:lpstr>
      <vt:lpstr>Wingdings</vt:lpstr>
      <vt:lpstr>ACLP template</vt:lpstr>
      <vt:lpstr>Worksheet</vt:lpstr>
      <vt:lpstr>Management of Bipolar Disorder in the Perinatal Period</vt:lpstr>
      <vt:lpstr>Objectives </vt:lpstr>
      <vt:lpstr>Standard of Care Recommendations</vt:lpstr>
      <vt:lpstr>Valid &amp; Reliable Screening Tools </vt:lpstr>
      <vt:lpstr>Screening for Depression… But Not Mania? </vt:lpstr>
      <vt:lpstr>Features Suggestive of  Bipolar Disorder in Women with PPD</vt:lpstr>
      <vt:lpstr>Bipolar Disorder </vt:lpstr>
      <vt:lpstr>Risk for Recurrence of Bipolar Disorder During Pregnancy following Medication Discontinuation</vt:lpstr>
      <vt:lpstr>Recurrence in Pregnant Bipolar Women who Continued vs. Discontinued Any Mood Stabilizer  Viguera AC et al: Am J Psychiatr 2007;164:1817-24</vt:lpstr>
      <vt:lpstr>Risks of Bipolar Disorder in Pregnancy</vt:lpstr>
      <vt:lpstr>Risks of Bipolar Disorder in Pregnancy, cond. </vt:lpstr>
      <vt:lpstr>Postpartum Psychosis</vt:lpstr>
      <vt:lpstr>Mood Stabilizers in Pregnancy</vt:lpstr>
      <vt:lpstr>Pregnancy and Lactation Labeling Rule (PLLR)</vt:lpstr>
      <vt:lpstr>PowerPoint Presentation</vt:lpstr>
      <vt:lpstr>Lithium</vt:lpstr>
      <vt:lpstr>Lithium Dosing</vt:lpstr>
      <vt:lpstr>Lithium Clinical Dosing Recommendations</vt:lpstr>
      <vt:lpstr>Overview of Risk of Major Malformations of Antiepileptic Mood Stabilizers </vt:lpstr>
      <vt:lpstr>Valproate</vt:lpstr>
      <vt:lpstr>Valproate Recommendations for Use </vt:lpstr>
      <vt:lpstr>Carbamazepine</vt:lpstr>
      <vt:lpstr>Oxcarbamazepine</vt:lpstr>
      <vt:lpstr>Lamotrigine</vt:lpstr>
      <vt:lpstr>Lithium vs. Lamotrigine</vt:lpstr>
      <vt:lpstr>Folic Acid Supplementation </vt:lpstr>
      <vt:lpstr>Antipsychotic Use in Pregnancy</vt:lpstr>
      <vt:lpstr>Prevalence of Antipsychotic Use in Pregnancy</vt:lpstr>
      <vt:lpstr>First-Generation Antipsychotics</vt:lpstr>
      <vt:lpstr>Atypical Antipsychotics </vt:lpstr>
      <vt:lpstr>Typical vs. Atypical Antipsychotics?</vt:lpstr>
      <vt:lpstr>EPS Symptoms in Neonates</vt:lpstr>
      <vt:lpstr>Breast-feeding and Bipolar Disorder</vt:lpstr>
      <vt:lpstr>Sleep is Paramount!</vt:lpstr>
      <vt:lpstr>Sleep Hygiene Principles</vt:lpstr>
      <vt:lpstr>Self Care</vt:lpstr>
      <vt:lpstr>Questions?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Perinatal Mood &amp; Anxiety Disorders</dc:title>
  <dc:creator>Borchardt, Shelby</dc:creator>
  <cp:lastModifiedBy>Desan, Paul</cp:lastModifiedBy>
  <cp:revision>93</cp:revision>
  <dcterms:created xsi:type="dcterms:W3CDTF">2018-04-27T16:07:27Z</dcterms:created>
  <dcterms:modified xsi:type="dcterms:W3CDTF">2019-03-15T21:05:55Z</dcterms:modified>
</cp:coreProperties>
</file>