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notesSlides/notesSlide7.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8.xml" ContentType="application/vnd.openxmlformats-officedocument.presentationml.notesSlide+xml"/>
  <Override PartName="/ppt/theme/themeOverride22.xml" ContentType="application/vnd.openxmlformats-officedocument.themeOverride+xml"/>
  <Override PartName="/ppt/notesSlides/notesSlide9.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7" r:id="rId2"/>
    <p:sldId id="433" r:id="rId3"/>
    <p:sldId id="401" r:id="rId4"/>
    <p:sldId id="402" r:id="rId5"/>
    <p:sldId id="403" r:id="rId6"/>
    <p:sldId id="404" r:id="rId7"/>
    <p:sldId id="405" r:id="rId8"/>
    <p:sldId id="406" r:id="rId9"/>
    <p:sldId id="408" r:id="rId10"/>
    <p:sldId id="409" r:id="rId11"/>
    <p:sldId id="410" r:id="rId12"/>
    <p:sldId id="411" r:id="rId13"/>
    <p:sldId id="412" r:id="rId14"/>
    <p:sldId id="413" r:id="rId15"/>
    <p:sldId id="414" r:id="rId16"/>
    <p:sldId id="415" r:id="rId17"/>
    <p:sldId id="416" r:id="rId18"/>
    <p:sldId id="419" r:id="rId19"/>
    <p:sldId id="420" r:id="rId20"/>
    <p:sldId id="421" r:id="rId21"/>
    <p:sldId id="422" r:id="rId22"/>
    <p:sldId id="423" r:id="rId23"/>
    <p:sldId id="424" r:id="rId24"/>
    <p:sldId id="425" r:id="rId25"/>
    <p:sldId id="426" r:id="rId26"/>
    <p:sldId id="427" r:id="rId27"/>
    <p:sldId id="428" r:id="rId28"/>
    <p:sldId id="429" r:id="rId29"/>
    <p:sldId id="431" r:id="rId30"/>
    <p:sldId id="432" r:id="rId31"/>
    <p:sldId id="3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chman, Christina" initials="W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25" autoAdjust="0"/>
    <p:restoredTop sz="67398" autoAdjust="0"/>
  </p:normalViewPr>
  <p:slideViewPr>
    <p:cSldViewPr snapToGrid="0">
      <p:cViewPr varScale="1">
        <p:scale>
          <a:sx n="81" d="100"/>
          <a:sy n="81" d="100"/>
        </p:scale>
        <p:origin x="12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82379-8565-4EAA-8F69-697EE4E768B6}" type="datetimeFigureOut">
              <a:rPr lang="en-US" smtClean="0"/>
              <a:t>3/15/2019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5FD08-937F-409E-B25C-3FA1A53E18A9}" type="slidenum">
              <a:rPr lang="en-US" smtClean="0"/>
              <a:t>‹#›</a:t>
            </a:fld>
            <a:endParaRPr lang="en-US"/>
          </a:p>
        </p:txBody>
      </p:sp>
    </p:spTree>
    <p:extLst>
      <p:ext uri="{BB962C8B-B14F-4D97-AF65-F5344CB8AC3E}">
        <p14:creationId xmlns:p14="http://schemas.microsoft.com/office/powerpoint/2010/main" val="423356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ubmed/26855096" TargetMode="External"/><Relationship Id="rId7" Type="http://schemas.openxmlformats.org/officeDocument/2006/relationships/hyperlink" Target="http://www.ncbi.nlm.nih.gov/pubmed/18344737"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ncbi.nlm.nih.gov/pubmed/23965506" TargetMode="External"/><Relationship Id="rId5" Type="http://schemas.openxmlformats.org/officeDocument/2006/relationships/hyperlink" Target="http://www.ncbi.nlm.nih.gov/pubmed/24135843" TargetMode="External"/><Relationship Id="rId4" Type="http://schemas.openxmlformats.org/officeDocument/2006/relationships/hyperlink" Target="https://www.ncbi.nlm.nih.gov/pubmed/2857735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bi.nlm.nih.gov/pubmed/24963627"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ncbi.nlm.nih.gov/pubmed/2874634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3EF2413C-511E-43F8-BC49-1EBFA0F31E4C}" type="slidenum">
              <a:rPr lang="en-US" smtClean="0"/>
              <a:pPr/>
              <a:t>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a:t>There is no risk free decision when it comes to whether to prescribe medication during pregnancy &amp; breast feeding or not. The risks of not treating (including suicide, infanticide, pregnancy complications, difficulty parenting current children &amp; functioning in home &amp; work lives) versus the ever changing list of risks of exposure to medications (neonatal withdrawal, possible risk for persistent pulmonary hypertension of the newborn, possible increased risk for heart defect with first trimester exposure to paroxetine &amp; decreased compliance with prenatal care &amp; self medicating with nicotine, alcohol and other illicit substances). </a:t>
            </a:r>
          </a:p>
          <a:p>
            <a:endParaRPr lang="en-US"/>
          </a:p>
          <a:p>
            <a:r>
              <a:rPr lang="en-US"/>
              <a:t>It is essential that you educate each woman (&amp; her partner if indicated) of the risks &amp; benefits on both sides &amp; allow her to make the decision. This discussion and her decision need to be carefully documented in the medical record.</a:t>
            </a:r>
          </a:p>
        </p:txBody>
      </p:sp>
    </p:spTree>
    <p:extLst>
      <p:ext uri="{BB962C8B-B14F-4D97-AF65-F5344CB8AC3E}">
        <p14:creationId xmlns:p14="http://schemas.microsoft.com/office/powerpoint/2010/main" val="16368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13A5A1D7-E8DF-4A58-8525-5999A2258DF9}" type="slidenum">
              <a:rPr lang="en-US" smtClean="0"/>
              <a:pPr/>
              <a:t>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a:t>Documentation:  </a:t>
            </a:r>
          </a:p>
          <a:p>
            <a:endParaRPr lang="en-US"/>
          </a:p>
          <a:p>
            <a:r>
              <a:rPr lang="en-US"/>
              <a:t>Include:</a:t>
            </a:r>
          </a:p>
          <a:p>
            <a:pPr>
              <a:buFontTx/>
              <a:buChar char="•"/>
            </a:pPr>
            <a:r>
              <a:rPr lang="en-US"/>
              <a:t> description of the patient’s depression history and current symptoms</a:t>
            </a:r>
          </a:p>
          <a:p>
            <a:pPr>
              <a:buFontTx/>
              <a:buChar char="•"/>
            </a:pPr>
            <a:r>
              <a:rPr lang="en-US"/>
              <a:t> description of the risks of depression during pregnancy</a:t>
            </a:r>
          </a:p>
          <a:p>
            <a:pPr>
              <a:buFontTx/>
              <a:buChar char="•"/>
            </a:pPr>
            <a:r>
              <a:rPr lang="en-US"/>
              <a:t> explanation of benefits and risks posed by SSRI/ or other type of antidepressant (doesn’t necessarily have to be just an SSRI – the older TCAs weren’t found to be associated with PPHN) treatment to both the mother and fetus, </a:t>
            </a:r>
          </a:p>
          <a:p>
            <a:pPr>
              <a:buFontTx/>
              <a:buChar char="•"/>
            </a:pPr>
            <a:r>
              <a:rPr lang="en-US"/>
              <a:t> description of non-pharmacological approaches discussed and their relative benefits and risks</a:t>
            </a:r>
          </a:p>
          <a:p>
            <a:pPr>
              <a:buFontTx/>
              <a:buChar char="•"/>
            </a:pPr>
            <a:r>
              <a:rPr lang="en-US"/>
              <a:t>  the patient’s decision and her reasoning (in her words).</a:t>
            </a:r>
          </a:p>
        </p:txBody>
      </p:sp>
    </p:spTree>
    <p:extLst>
      <p:ext uri="{BB962C8B-B14F-4D97-AF65-F5344CB8AC3E}">
        <p14:creationId xmlns:p14="http://schemas.microsoft.com/office/powerpoint/2010/main" val="58305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a:t>Due to the potential risk, informed consent is </a:t>
            </a:r>
            <a:r>
              <a:rPr lang="en-US" b="1" u="sng"/>
              <a:t>mandatory.</a:t>
            </a:r>
          </a:p>
        </p:txBody>
      </p:sp>
      <p:sp>
        <p:nvSpPr>
          <p:cNvPr id="27651" name="Slide Number Placeholder 3"/>
          <p:cNvSpPr>
            <a:spLocks noGrp="1"/>
          </p:cNvSpPr>
          <p:nvPr>
            <p:ph type="sldNum" sz="quarter" idx="5"/>
          </p:nvPr>
        </p:nvSpPr>
        <p:spPr>
          <a:noFill/>
        </p:spPr>
        <p:txBody>
          <a:bodyPr/>
          <a:lstStyle/>
          <a:p>
            <a:fld id="{9A240EAE-3942-4D89-A293-9D0E68ED8D18}" type="slidenum">
              <a:rPr lang="en-US" smtClean="0"/>
              <a:pPr/>
              <a:t>5</a:t>
            </a:fld>
            <a:endParaRPr lang="en-US"/>
          </a:p>
        </p:txBody>
      </p:sp>
    </p:spTree>
    <p:extLst>
      <p:ext uri="{BB962C8B-B14F-4D97-AF65-F5344CB8AC3E}">
        <p14:creationId xmlns:p14="http://schemas.microsoft.com/office/powerpoint/2010/main" val="204510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8</a:t>
            </a:fld>
            <a:endParaRPr lang="en-US"/>
          </a:p>
        </p:txBody>
      </p:sp>
    </p:spTree>
    <p:extLst>
      <p:ext uri="{BB962C8B-B14F-4D97-AF65-F5344CB8AC3E}">
        <p14:creationId xmlns:p14="http://schemas.microsoft.com/office/powerpoint/2010/main" val="27368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a:t>
            </a:r>
            <a:r>
              <a:rPr lang="en-US" baseline="0" dirty="0"/>
              <a:t> Both articles published in same journal, only 3 months apart. Obviously very different findings. </a:t>
            </a:r>
            <a:endParaRPr lang="en-US" dirty="0"/>
          </a:p>
          <a:p>
            <a:endParaRPr lang="en-US" dirty="0"/>
          </a:p>
          <a:p>
            <a:r>
              <a:rPr lang="en-US" dirty="0"/>
              <a:t>ASK: Which</a:t>
            </a:r>
            <a:r>
              <a:rPr lang="en-US" baseline="0" dirty="0"/>
              <a:t> article received the most media attention and headlines?</a:t>
            </a:r>
          </a:p>
          <a:p>
            <a:endParaRPr lang="en-US" baseline="0" dirty="0"/>
          </a:p>
          <a:p>
            <a:r>
              <a:rPr lang="en-US" baseline="0" dirty="0"/>
              <a:t>ASK: Which article appeared to have better methodology? </a:t>
            </a:r>
          </a:p>
          <a:p>
            <a:endParaRPr lang="en-US" baseline="0" dirty="0"/>
          </a:p>
          <a:p>
            <a:r>
              <a:rPr lang="en-US" baseline="0" dirty="0"/>
              <a:t>Simply a discussion to highlight differences in media versus better/best done studies. </a:t>
            </a:r>
          </a:p>
          <a:p>
            <a:endParaRPr lang="en-US" baseline="0" dirty="0"/>
          </a:p>
          <a:p>
            <a:r>
              <a:rPr lang="en-US" baseline="0" dirty="0"/>
              <a:t>Need to keep in mind when reviewing new data, as well as how it can be incorporated into older data. </a:t>
            </a:r>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11</a:t>
            </a:fld>
            <a:endParaRPr lang="en-US"/>
          </a:p>
        </p:txBody>
      </p:sp>
    </p:spTree>
    <p:extLst>
      <p:ext uri="{BB962C8B-B14F-4D97-AF65-F5344CB8AC3E}">
        <p14:creationId xmlns:p14="http://schemas.microsoft.com/office/powerpoint/2010/main" val="76443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Hanley GE, </a:t>
            </a:r>
            <a:r>
              <a:rPr lang="en-US" sz="1200" kern="1200" dirty="0" err="1">
                <a:solidFill>
                  <a:schemeClr val="tx1"/>
                </a:solidFill>
                <a:effectLst/>
                <a:latin typeface="+mn-lt"/>
                <a:ea typeface="+mn-ea"/>
                <a:cs typeface="+mn-cs"/>
              </a:rPr>
              <a:t>Smolina</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Mintzes</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Oberlander</a:t>
            </a:r>
            <a:r>
              <a:rPr lang="en-US" sz="1200" kern="1200" dirty="0">
                <a:solidFill>
                  <a:schemeClr val="tx1"/>
                </a:solidFill>
                <a:effectLst/>
                <a:latin typeface="+mn-lt"/>
                <a:ea typeface="+mn-ea"/>
                <a:cs typeface="+mn-cs"/>
              </a:rPr>
              <a:t> TF, Morgan SG. </a:t>
            </a:r>
            <a:r>
              <a:rPr lang="en-US" sz="1200" u="none" strike="noStrike" kern="1200" dirty="0">
                <a:solidFill>
                  <a:schemeClr val="tx1"/>
                </a:solidFill>
                <a:effectLst/>
                <a:latin typeface="+mn-lt"/>
                <a:ea typeface="+mn-ea"/>
                <a:cs typeface="+mn-cs"/>
                <a:hlinkClick r:id="rId3"/>
              </a:rPr>
              <a:t>Postpartum Hemorrhage and Use of Serotonin Reuptake Inhibitor Antidepressants in Pregnancy. </a:t>
            </a:r>
            <a:r>
              <a:rPr lang="en-US" sz="1200" i="1" kern="1200" dirty="0" err="1">
                <a:solidFill>
                  <a:schemeClr val="tx1"/>
                </a:solidFill>
                <a:effectLst/>
                <a:latin typeface="+mn-lt"/>
                <a:ea typeface="+mn-ea"/>
                <a:cs typeface="+mn-cs"/>
              </a:rPr>
              <a:t>Obstet</a:t>
            </a:r>
            <a:r>
              <a:rPr lang="en-US" sz="1200" i="1" kern="1200" dirty="0">
                <a:solidFill>
                  <a:schemeClr val="tx1"/>
                </a:solidFill>
                <a:effectLst/>
                <a:latin typeface="+mn-lt"/>
                <a:ea typeface="+mn-ea"/>
                <a:cs typeface="+mn-cs"/>
              </a:rPr>
              <a:t> Gynecol.</a:t>
            </a:r>
            <a:r>
              <a:rPr lang="en-US" sz="1200" kern="1200" dirty="0">
                <a:solidFill>
                  <a:schemeClr val="tx1"/>
                </a:solidFill>
                <a:effectLst/>
                <a:latin typeface="+mn-lt"/>
                <a:ea typeface="+mn-ea"/>
                <a:cs typeface="+mn-cs"/>
              </a:rPr>
              <a:t> 2016 Mar;127(3):553-61.</a:t>
            </a:r>
          </a:p>
          <a:p>
            <a:r>
              <a:rPr lang="en-US" sz="1200" kern="1200" dirty="0">
                <a:solidFill>
                  <a:schemeClr val="tx1"/>
                </a:solidFill>
                <a:effectLst/>
                <a:latin typeface="+mn-lt"/>
                <a:ea typeface="+mn-ea"/>
                <a:cs typeface="+mn-cs"/>
              </a:rPr>
              <a:t>Heller HM, </a:t>
            </a:r>
            <a:r>
              <a:rPr lang="en-US" sz="1200" kern="1200" dirty="0" err="1">
                <a:solidFill>
                  <a:schemeClr val="tx1"/>
                </a:solidFill>
                <a:effectLst/>
                <a:latin typeface="+mn-lt"/>
                <a:ea typeface="+mn-ea"/>
                <a:cs typeface="+mn-cs"/>
              </a:rPr>
              <a:t>Ravelli</a:t>
            </a:r>
            <a:r>
              <a:rPr lang="en-US" sz="1200" kern="1200" dirty="0">
                <a:solidFill>
                  <a:schemeClr val="tx1"/>
                </a:solidFill>
                <a:effectLst/>
                <a:latin typeface="+mn-lt"/>
                <a:ea typeface="+mn-ea"/>
                <a:cs typeface="+mn-cs"/>
              </a:rPr>
              <a:t> ACJ, </a:t>
            </a:r>
            <a:r>
              <a:rPr lang="en-US" sz="1200" kern="1200" dirty="0" err="1">
                <a:solidFill>
                  <a:schemeClr val="tx1"/>
                </a:solidFill>
                <a:effectLst/>
                <a:latin typeface="+mn-lt"/>
                <a:ea typeface="+mn-ea"/>
                <a:cs typeface="+mn-cs"/>
              </a:rPr>
              <a:t>Bruning</a:t>
            </a:r>
            <a:r>
              <a:rPr lang="en-US" sz="1200" kern="1200" dirty="0">
                <a:solidFill>
                  <a:schemeClr val="tx1"/>
                </a:solidFill>
                <a:effectLst/>
                <a:latin typeface="+mn-lt"/>
                <a:ea typeface="+mn-ea"/>
                <a:cs typeface="+mn-cs"/>
              </a:rPr>
              <a:t> AHL, de Groot CJM, Scheele F, van </a:t>
            </a:r>
            <a:r>
              <a:rPr lang="en-US" sz="1200" kern="1200" dirty="0" err="1">
                <a:solidFill>
                  <a:schemeClr val="tx1"/>
                </a:solidFill>
                <a:effectLst/>
                <a:latin typeface="+mn-lt"/>
                <a:ea typeface="+mn-ea"/>
                <a:cs typeface="+mn-cs"/>
              </a:rPr>
              <a:t>Pampus</a:t>
            </a:r>
            <a:r>
              <a:rPr lang="en-US" sz="1200" kern="1200" dirty="0">
                <a:solidFill>
                  <a:schemeClr val="tx1"/>
                </a:solidFill>
                <a:effectLst/>
                <a:latin typeface="+mn-lt"/>
                <a:ea typeface="+mn-ea"/>
                <a:cs typeface="+mn-cs"/>
              </a:rPr>
              <a:t> MG, </a:t>
            </a:r>
            <a:r>
              <a:rPr lang="en-US" sz="1200" kern="1200" dirty="0" err="1">
                <a:solidFill>
                  <a:schemeClr val="tx1"/>
                </a:solidFill>
                <a:effectLst/>
                <a:latin typeface="+mn-lt"/>
                <a:ea typeface="+mn-ea"/>
                <a:cs typeface="+mn-cs"/>
              </a:rPr>
              <a:t>Honig</a:t>
            </a:r>
            <a:r>
              <a:rPr lang="en-US" sz="1200" kern="1200" dirty="0">
                <a:solidFill>
                  <a:schemeClr val="tx1"/>
                </a:solidFill>
                <a:effectLst/>
                <a:latin typeface="+mn-lt"/>
                <a:ea typeface="+mn-ea"/>
                <a:cs typeface="+mn-cs"/>
              </a:rPr>
              <a:t> A. </a:t>
            </a:r>
            <a:r>
              <a:rPr lang="en-US" sz="1200" u="none" strike="noStrike" kern="1200" dirty="0">
                <a:solidFill>
                  <a:schemeClr val="tx1"/>
                </a:solidFill>
                <a:effectLst/>
                <a:latin typeface="+mn-lt"/>
                <a:ea typeface="+mn-ea"/>
                <a:cs typeface="+mn-cs"/>
                <a:hlinkClick r:id="rId4"/>
              </a:rPr>
              <a:t>Increased postpartum haemorrhage, the possible relation with serotonergic and other psychopharmacological drugs: a matched cohort study. </a:t>
            </a:r>
            <a:r>
              <a:rPr lang="en-US" sz="1200" i="1" kern="1200" dirty="0">
                <a:solidFill>
                  <a:schemeClr val="tx1"/>
                </a:solidFill>
                <a:effectLst/>
                <a:latin typeface="+mn-lt"/>
                <a:ea typeface="+mn-ea"/>
                <a:cs typeface="+mn-cs"/>
              </a:rPr>
              <a:t>BMC Pregnancy Childbirth</a:t>
            </a:r>
            <a:r>
              <a:rPr lang="en-US" sz="1200" kern="1200" dirty="0">
                <a:solidFill>
                  <a:schemeClr val="tx1"/>
                </a:solidFill>
                <a:effectLst/>
                <a:latin typeface="+mn-lt"/>
                <a:ea typeface="+mn-ea"/>
                <a:cs typeface="+mn-cs"/>
              </a:rPr>
              <a:t>. 2017 Jun 2;17(1):166. </a:t>
            </a:r>
            <a:r>
              <a:rPr lang="en-US" sz="1200" b="1" u="none" strike="noStrike" kern="1200" dirty="0">
                <a:solidFill>
                  <a:schemeClr val="tx1"/>
                </a:solidFill>
                <a:effectLst/>
                <a:latin typeface="+mn-lt"/>
                <a:ea typeface="+mn-ea"/>
                <a:cs typeface="+mn-cs"/>
                <a:hlinkClick r:id="rId4"/>
              </a:rPr>
              <a:t>Free Article</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Lupattelli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Spigset</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Koren</a:t>
            </a:r>
            <a:r>
              <a:rPr lang="en-US" sz="1200" kern="1200" dirty="0">
                <a:solidFill>
                  <a:schemeClr val="tx1"/>
                </a:solidFill>
                <a:effectLst/>
                <a:latin typeface="+mn-lt"/>
                <a:ea typeface="+mn-ea"/>
                <a:cs typeface="+mn-cs"/>
              </a:rPr>
              <a:t> G, </a:t>
            </a:r>
            <a:r>
              <a:rPr lang="en-US" sz="1200" kern="1200" dirty="0" err="1">
                <a:solidFill>
                  <a:schemeClr val="tx1"/>
                </a:solidFill>
                <a:effectLst/>
                <a:latin typeface="+mn-lt"/>
                <a:ea typeface="+mn-ea"/>
                <a:cs typeface="+mn-cs"/>
              </a:rPr>
              <a:t>Nordeng</a:t>
            </a:r>
            <a:r>
              <a:rPr lang="en-US" sz="1200" kern="1200" dirty="0">
                <a:solidFill>
                  <a:schemeClr val="tx1"/>
                </a:solidFill>
                <a:effectLst/>
                <a:latin typeface="+mn-lt"/>
                <a:ea typeface="+mn-ea"/>
                <a:cs typeface="+mn-cs"/>
              </a:rPr>
              <a:t> H.  </a:t>
            </a:r>
            <a:r>
              <a:rPr lang="en-US" sz="1200" u="none" strike="noStrike" kern="1200" dirty="0">
                <a:solidFill>
                  <a:schemeClr val="tx1"/>
                </a:solidFill>
                <a:effectLst/>
                <a:latin typeface="+mn-lt"/>
                <a:ea typeface="+mn-ea"/>
                <a:cs typeface="+mn-cs"/>
                <a:hlinkClick r:id="rId5"/>
              </a:rPr>
              <a:t>Risk of Vaginal Bleeding and Postpartum Hemorrhage After Use of Antidepressants in Pregnancy: A Study From the Norwegian Mother and Child Cohort Study.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Clin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Psychopharmacol</a:t>
            </a:r>
            <a:r>
              <a:rPr lang="en-US" sz="1200" kern="1200" dirty="0">
                <a:solidFill>
                  <a:schemeClr val="tx1"/>
                </a:solidFill>
                <a:effectLst/>
                <a:latin typeface="+mn-lt"/>
                <a:ea typeface="+mn-ea"/>
                <a:cs typeface="+mn-cs"/>
              </a:rPr>
              <a:t>. 2013 Oct 16.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ahead of print]</a:t>
            </a:r>
          </a:p>
          <a:p>
            <a:r>
              <a:rPr lang="en-US" sz="1200" kern="1200" dirty="0" err="1">
                <a:solidFill>
                  <a:schemeClr val="tx1"/>
                </a:solidFill>
                <a:effectLst/>
                <a:latin typeface="+mn-lt"/>
                <a:ea typeface="+mn-ea"/>
                <a:cs typeface="+mn-cs"/>
              </a:rPr>
              <a:t>Palmsten</a:t>
            </a:r>
            <a:r>
              <a:rPr lang="en-US" sz="1200" kern="1200" dirty="0">
                <a:solidFill>
                  <a:schemeClr val="tx1"/>
                </a:solidFill>
                <a:effectLst/>
                <a:latin typeface="+mn-lt"/>
                <a:ea typeface="+mn-ea"/>
                <a:cs typeface="+mn-cs"/>
              </a:rPr>
              <a:t> K, Hernández-</a:t>
            </a:r>
            <a:r>
              <a:rPr lang="en-US" sz="1200" kern="1200" dirty="0" err="1">
                <a:solidFill>
                  <a:schemeClr val="tx1"/>
                </a:solidFill>
                <a:effectLst/>
                <a:latin typeface="+mn-lt"/>
                <a:ea typeface="+mn-ea"/>
                <a:cs typeface="+mn-cs"/>
              </a:rPr>
              <a:t>Díaz</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Huybrechts</a:t>
            </a:r>
            <a:r>
              <a:rPr lang="en-US" sz="1200" kern="1200" dirty="0">
                <a:solidFill>
                  <a:schemeClr val="tx1"/>
                </a:solidFill>
                <a:effectLst/>
                <a:latin typeface="+mn-lt"/>
                <a:ea typeface="+mn-ea"/>
                <a:cs typeface="+mn-cs"/>
              </a:rPr>
              <a:t> KF, et al.  </a:t>
            </a:r>
            <a:r>
              <a:rPr lang="en-US" sz="1200" u="none" strike="noStrike" kern="1200" dirty="0">
                <a:solidFill>
                  <a:schemeClr val="tx1"/>
                </a:solidFill>
                <a:effectLst/>
                <a:latin typeface="+mn-lt"/>
                <a:ea typeface="+mn-ea"/>
                <a:cs typeface="+mn-cs"/>
                <a:hlinkClick r:id="rId6"/>
              </a:rPr>
              <a:t>Use of antidepressants near delivery and risk of postpartum hemorrhage: cohort study of low income women in the United States.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BMJ</a:t>
            </a:r>
            <a:r>
              <a:rPr lang="en-US" sz="1200" kern="1200" dirty="0">
                <a:solidFill>
                  <a:schemeClr val="tx1"/>
                </a:solidFill>
                <a:effectLst/>
                <a:latin typeface="+mn-lt"/>
                <a:ea typeface="+mn-ea"/>
                <a:cs typeface="+mn-cs"/>
              </a:rPr>
              <a:t> 2013; 347:f4877.</a:t>
            </a:r>
          </a:p>
          <a:p>
            <a:r>
              <a:rPr lang="en-US" sz="1200" kern="1200" dirty="0" err="1">
                <a:solidFill>
                  <a:schemeClr val="tx1"/>
                </a:solidFill>
                <a:effectLst/>
                <a:latin typeface="+mn-lt"/>
                <a:ea typeface="+mn-ea"/>
                <a:cs typeface="+mn-cs"/>
              </a:rPr>
              <a:t>Salkeld</a:t>
            </a:r>
            <a:r>
              <a:rPr lang="en-US" sz="1200" kern="1200" dirty="0">
                <a:solidFill>
                  <a:schemeClr val="tx1"/>
                </a:solidFill>
                <a:effectLst/>
                <a:latin typeface="+mn-lt"/>
                <a:ea typeface="+mn-ea"/>
                <a:cs typeface="+mn-cs"/>
              </a:rPr>
              <a:t> E, Ferris LE, </a:t>
            </a:r>
            <a:r>
              <a:rPr lang="en-US" sz="1200" kern="1200" dirty="0" err="1">
                <a:solidFill>
                  <a:schemeClr val="tx1"/>
                </a:solidFill>
                <a:effectLst/>
                <a:latin typeface="+mn-lt"/>
                <a:ea typeface="+mn-ea"/>
                <a:cs typeface="+mn-cs"/>
              </a:rPr>
              <a:t>Juurlink</a:t>
            </a:r>
            <a:r>
              <a:rPr lang="en-US" sz="1200" kern="1200" dirty="0">
                <a:solidFill>
                  <a:schemeClr val="tx1"/>
                </a:solidFill>
                <a:effectLst/>
                <a:latin typeface="+mn-lt"/>
                <a:ea typeface="+mn-ea"/>
                <a:cs typeface="+mn-cs"/>
              </a:rPr>
              <a:t> DN. </a:t>
            </a:r>
            <a:r>
              <a:rPr lang="en-US" sz="1200" u="none" strike="noStrike" kern="1200" dirty="0">
                <a:solidFill>
                  <a:schemeClr val="tx1"/>
                </a:solidFill>
                <a:effectLst/>
                <a:latin typeface="+mn-lt"/>
                <a:ea typeface="+mn-ea"/>
                <a:cs typeface="+mn-cs"/>
                <a:hlinkClick r:id="rId7"/>
              </a:rPr>
              <a:t>The risk of postpartum hemorrhage with selective serotonin reuptake inhibitors and other antidepressants.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Clin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Psychopharmacol</a:t>
            </a:r>
            <a:r>
              <a:rPr lang="en-US" sz="1200" kern="1200" dirty="0">
                <a:solidFill>
                  <a:schemeClr val="tx1"/>
                </a:solidFill>
                <a:effectLst/>
                <a:latin typeface="+mn-lt"/>
                <a:ea typeface="+mn-ea"/>
                <a:cs typeface="+mn-cs"/>
              </a:rPr>
              <a:t> 2008; 28(2):230-4.</a:t>
            </a:r>
          </a:p>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15</a:t>
            </a:fld>
            <a:endParaRPr lang="en-US"/>
          </a:p>
        </p:txBody>
      </p:sp>
    </p:spTree>
    <p:extLst>
      <p:ext uri="{BB962C8B-B14F-4D97-AF65-F5344CB8AC3E}">
        <p14:creationId xmlns:p14="http://schemas.microsoft.com/office/powerpoint/2010/main" val="192437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B5FD08-937F-409E-B25C-3FA1A53E18A9}" type="slidenum">
              <a:rPr lang="en-US" smtClean="0"/>
              <a:t>16</a:t>
            </a:fld>
            <a:endParaRPr lang="en-US"/>
          </a:p>
        </p:txBody>
      </p:sp>
    </p:spTree>
    <p:extLst>
      <p:ext uri="{BB962C8B-B14F-4D97-AF65-F5344CB8AC3E}">
        <p14:creationId xmlns:p14="http://schemas.microsoft.com/office/powerpoint/2010/main" val="2084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21</a:t>
            </a:fld>
            <a:endParaRPr lang="en-US"/>
          </a:p>
        </p:txBody>
      </p:sp>
    </p:spTree>
    <p:extLst>
      <p:ext uri="{BB962C8B-B14F-4D97-AF65-F5344CB8AC3E}">
        <p14:creationId xmlns:p14="http://schemas.microsoft.com/office/powerpoint/2010/main" val="207135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Ban L, West J, Gibson JE, </a:t>
            </a:r>
            <a:r>
              <a:rPr lang="en-US" sz="1200" b="0" kern="1200" dirty="0" err="1">
                <a:solidFill>
                  <a:schemeClr val="tx1"/>
                </a:solidFill>
                <a:effectLst/>
                <a:latin typeface="+mn-lt"/>
                <a:ea typeface="+mn-ea"/>
                <a:cs typeface="+mn-cs"/>
              </a:rPr>
              <a:t>Fiaschi</a:t>
            </a:r>
            <a:r>
              <a:rPr lang="en-US" sz="1200" b="0" kern="1200" dirty="0">
                <a:solidFill>
                  <a:schemeClr val="tx1"/>
                </a:solidFill>
                <a:effectLst/>
                <a:latin typeface="+mn-lt"/>
                <a:ea typeface="+mn-ea"/>
                <a:cs typeface="+mn-cs"/>
              </a:rPr>
              <a:t> L, </a:t>
            </a:r>
            <a:r>
              <a:rPr lang="en-US" sz="1200" b="0" kern="1200" dirty="0" err="1">
                <a:solidFill>
                  <a:schemeClr val="tx1"/>
                </a:solidFill>
                <a:effectLst/>
                <a:latin typeface="+mn-lt"/>
                <a:ea typeface="+mn-ea"/>
                <a:cs typeface="+mn-cs"/>
              </a:rPr>
              <a:t>Sokal</a:t>
            </a:r>
            <a:r>
              <a:rPr lang="en-US" sz="1200" b="0" kern="1200" dirty="0">
                <a:solidFill>
                  <a:schemeClr val="tx1"/>
                </a:solidFill>
                <a:effectLst/>
                <a:latin typeface="+mn-lt"/>
                <a:ea typeface="+mn-ea"/>
                <a:cs typeface="+mn-cs"/>
              </a:rPr>
              <a:t> R, Doyle P, Hubbard R, Smeeth L, Tata LJ. </a:t>
            </a:r>
            <a:r>
              <a:rPr lang="en-US" sz="1200" b="0" kern="1200" dirty="0">
                <a:solidFill>
                  <a:schemeClr val="tx1"/>
                </a:solidFill>
                <a:effectLst/>
                <a:latin typeface="+mn-lt"/>
                <a:ea typeface="+mn-ea"/>
                <a:cs typeface="+mn-cs"/>
                <a:hlinkClick r:id="rId3"/>
              </a:rPr>
              <a:t>First trimester exposure to anxiolytic and hypnotic drugs and the risks of major congenital anomalies: a United kingdom population-based cohort study</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PLoS</a:t>
            </a:r>
            <a:r>
              <a:rPr lang="en-US" sz="1200" b="0" kern="1200" dirty="0">
                <a:solidFill>
                  <a:schemeClr val="tx1"/>
                </a:solidFill>
                <a:effectLst/>
                <a:latin typeface="+mn-lt"/>
                <a:ea typeface="+mn-ea"/>
                <a:cs typeface="+mn-cs"/>
              </a:rPr>
              <a:t> One. 2014 Jun 25;9(6):e100996.</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hlinkClick r:id="rId4"/>
              </a:rPr>
              <a:t>Association of prenatal exposure to benzodiazepines and child internalizing problems: A sibling-controlled cohort study.</a:t>
            </a:r>
            <a:endParaRPr lang="en-US" sz="1200" b="0" kern="1200" dirty="0">
              <a:solidFill>
                <a:schemeClr val="tx1"/>
              </a:solidFill>
              <a:effectLst/>
              <a:latin typeface="+mn-lt"/>
              <a:ea typeface="+mn-ea"/>
              <a:cs typeface="+mn-cs"/>
            </a:endParaRPr>
          </a:p>
          <a:p>
            <a:r>
              <a:rPr lang="en-US" sz="1200" b="0" kern="1200" dirty="0" err="1">
                <a:solidFill>
                  <a:schemeClr val="tx1"/>
                </a:solidFill>
                <a:effectLst/>
                <a:latin typeface="+mn-lt"/>
                <a:ea typeface="+mn-ea"/>
                <a:cs typeface="+mn-cs"/>
              </a:rPr>
              <a:t>Brandlistuen</a:t>
            </a:r>
            <a:r>
              <a:rPr lang="en-US" sz="1200" b="0" kern="1200" dirty="0">
                <a:solidFill>
                  <a:schemeClr val="tx1"/>
                </a:solidFill>
                <a:effectLst/>
                <a:latin typeface="+mn-lt"/>
                <a:ea typeface="+mn-ea"/>
                <a:cs typeface="+mn-cs"/>
              </a:rPr>
              <a:t> RE, </a:t>
            </a:r>
            <a:r>
              <a:rPr lang="en-US" sz="1200" b="0" kern="1200" dirty="0" err="1">
                <a:solidFill>
                  <a:schemeClr val="tx1"/>
                </a:solidFill>
                <a:effectLst/>
                <a:latin typeface="+mn-lt"/>
                <a:ea typeface="+mn-ea"/>
                <a:cs typeface="+mn-cs"/>
              </a:rPr>
              <a:t>Ystrom</a:t>
            </a:r>
            <a:r>
              <a:rPr lang="en-US" sz="1200" b="0" kern="1200" dirty="0">
                <a:solidFill>
                  <a:schemeClr val="tx1"/>
                </a:solidFill>
                <a:effectLst/>
                <a:latin typeface="+mn-lt"/>
                <a:ea typeface="+mn-ea"/>
                <a:cs typeface="+mn-cs"/>
              </a:rPr>
              <a:t> E, Hernandez-Diaz S, </a:t>
            </a:r>
            <a:r>
              <a:rPr lang="en-US" sz="1200" b="0" kern="1200" dirty="0" err="1">
                <a:solidFill>
                  <a:schemeClr val="tx1"/>
                </a:solidFill>
                <a:effectLst/>
                <a:latin typeface="+mn-lt"/>
                <a:ea typeface="+mn-ea"/>
                <a:cs typeface="+mn-cs"/>
              </a:rPr>
              <a:t>Skurtveit</a:t>
            </a:r>
            <a:r>
              <a:rPr lang="en-US" sz="1200" b="0" kern="1200" dirty="0">
                <a:solidFill>
                  <a:schemeClr val="tx1"/>
                </a:solidFill>
                <a:effectLst/>
                <a:latin typeface="+mn-lt"/>
                <a:ea typeface="+mn-ea"/>
                <a:cs typeface="+mn-cs"/>
              </a:rPr>
              <a:t> S, Selmer R, </a:t>
            </a:r>
            <a:r>
              <a:rPr lang="en-US" sz="1200" b="0" kern="1200" dirty="0" err="1">
                <a:solidFill>
                  <a:schemeClr val="tx1"/>
                </a:solidFill>
                <a:effectLst/>
                <a:latin typeface="+mn-lt"/>
                <a:ea typeface="+mn-ea"/>
                <a:cs typeface="+mn-cs"/>
              </a:rPr>
              <a:t>Handal</a:t>
            </a:r>
            <a:r>
              <a:rPr lang="en-US" sz="1200" b="0" kern="1200" dirty="0">
                <a:solidFill>
                  <a:schemeClr val="tx1"/>
                </a:solidFill>
                <a:effectLst/>
                <a:latin typeface="+mn-lt"/>
                <a:ea typeface="+mn-ea"/>
                <a:cs typeface="+mn-cs"/>
              </a:rPr>
              <a:t> M, </a:t>
            </a:r>
            <a:r>
              <a:rPr lang="en-US" sz="1200" b="0" kern="1200" dirty="0" err="1">
                <a:solidFill>
                  <a:schemeClr val="tx1"/>
                </a:solidFill>
                <a:effectLst/>
                <a:latin typeface="+mn-lt"/>
                <a:ea typeface="+mn-ea"/>
                <a:cs typeface="+mn-cs"/>
              </a:rPr>
              <a:t>Nordeng</a:t>
            </a:r>
            <a:r>
              <a:rPr lang="en-US" sz="1200" b="0" kern="1200" dirty="0">
                <a:solidFill>
                  <a:schemeClr val="tx1"/>
                </a:solidFill>
                <a:effectLst/>
                <a:latin typeface="+mn-lt"/>
                <a:ea typeface="+mn-ea"/>
                <a:cs typeface="+mn-cs"/>
              </a:rPr>
              <a:t> H.  </a:t>
            </a:r>
            <a:r>
              <a:rPr lang="en-US" sz="1200" b="0" kern="1200" dirty="0" err="1">
                <a:solidFill>
                  <a:schemeClr val="tx1"/>
                </a:solidFill>
                <a:effectLst/>
                <a:latin typeface="+mn-lt"/>
                <a:ea typeface="+mn-ea"/>
                <a:cs typeface="+mn-cs"/>
              </a:rPr>
              <a:t>PLoS</a:t>
            </a:r>
            <a:r>
              <a:rPr lang="en-US" sz="1200" b="0" kern="1200" dirty="0">
                <a:solidFill>
                  <a:schemeClr val="tx1"/>
                </a:solidFill>
                <a:effectLst/>
                <a:latin typeface="+mn-lt"/>
                <a:ea typeface="+mn-ea"/>
                <a:cs typeface="+mn-cs"/>
              </a:rPr>
              <a:t> One. 2017 Jul 26. </a:t>
            </a:r>
          </a:p>
          <a:p>
            <a:r>
              <a:rPr lang="en-US" sz="1200" b="0" kern="1200" dirty="0">
                <a:solidFill>
                  <a:schemeClr val="tx1"/>
                </a:solidFill>
                <a:effectLst/>
                <a:latin typeface="+mn-lt"/>
                <a:ea typeface="+mn-ea"/>
                <a:cs typeface="+mn-cs"/>
              </a:rPr>
              <a:t>The Child Behavior Checklist (CBCL) was used to assess children at 1.5 and 3 years; a shortened version of this instrument was used to identify both externalizing (i.e., aggression, attention problems) and internalizing behavior (i.e., anxiousness, emotional reactivity, somatic complaints).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259CE-35B4-F249-A2D4-2A860B274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0438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23" name="Picture 22" descr="APM logo [300dpi], 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625" y="862447"/>
            <a:ext cx="2044984" cy="1528822"/>
          </a:xfrm>
          <a:prstGeom prst="rect">
            <a:avLst/>
          </a:prstGeom>
          <a:ln w="25400" cap="sq" cmpd="sng">
            <a:noFill/>
            <a:miter lim="800000"/>
          </a:ln>
        </p:spPr>
      </p:pic>
      <p:sp>
        <p:nvSpPr>
          <p:cNvPr id="25" name="TextBox 24"/>
          <p:cNvSpPr txBox="1"/>
          <p:nvPr/>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Psychiatrists Providing Collaborative Care Bridging Physical and Mental Health</a:t>
            </a:r>
            <a:endParaRPr lang="en-US" sz="1800" dirty="0">
              <a:solidFill>
                <a:srgbClr val="389155"/>
              </a:solidFill>
            </a:endParaRPr>
          </a:p>
        </p:txBody>
      </p:sp>
      <p:sp>
        <p:nvSpPr>
          <p:cNvPr id="27" name="Rectangle 26"/>
          <p:cNvSpPr/>
          <p:nvPr/>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592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D57F1E4F-1CFF-5643-939E-217C01CDF565}" type="slidenum">
              <a:rPr lang="en-US" smtClean="0"/>
              <a:pPr/>
              <a:t>‹#›</a:t>
            </a:fld>
            <a:endParaRPr lang="en-US" dirty="0"/>
          </a:p>
        </p:txBody>
      </p:sp>
      <p:grpSp>
        <p:nvGrpSpPr>
          <p:cNvPr id="40" name="Group 39"/>
          <p:cNvGrpSpPr/>
          <p:nvPr/>
        </p:nvGrpSpPr>
        <p:grpSpPr>
          <a:xfrm>
            <a:off x="643477" y="1"/>
            <a:ext cx="11571103"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39" name="Picture 38" descr="APM logo [300dpi], 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70"/>
            <a:ext cx="612455" cy="457869"/>
          </a:xfrm>
          <a:prstGeom prst="rect">
            <a:avLst/>
          </a:prstGeom>
        </p:spPr>
      </p:pic>
      <p:sp>
        <p:nvSpPr>
          <p:cNvPr id="47" name="TextBox 46"/>
          <p:cNvSpPr txBox="1"/>
          <p:nvPr/>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spTree>
    <p:extLst>
      <p:ext uri="{BB962C8B-B14F-4D97-AF65-F5344CB8AC3E}">
        <p14:creationId xmlns:p14="http://schemas.microsoft.com/office/powerpoint/2010/main" val="174230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98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dirty="0"/>
          </a:p>
        </p:txBody>
      </p:sp>
      <p:sp>
        <p:nvSpPr>
          <p:cNvPr id="4" name="Date Placeholder 3"/>
          <p:cNvSpPr>
            <a:spLocks noGrp="1"/>
          </p:cNvSpPr>
          <p:nvPr>
            <p:ph type="dt" sz="half" idx="10"/>
          </p:nvPr>
        </p:nvSpPr>
        <p:spPr>
          <a:xfrm>
            <a:off x="609600" y="6251575"/>
            <a:ext cx="2844800" cy="476250"/>
          </a:xfrm>
        </p:spPr>
        <p:txBody>
          <a:bodyPr/>
          <a:lstStyle>
            <a:lvl1pPr>
              <a:defRPr/>
            </a:lvl1pPr>
          </a:lstStyle>
          <a:p>
            <a:fld id="{B61BEF0D-F0BB-DE4B-95CE-6DB70DBA9567}" type="datetimeFigureOut">
              <a:rPr lang="en-US" smtClean="0"/>
              <a:pPr/>
              <a:t>3/15/2019</a:t>
            </a:fld>
            <a:endParaRPr lang="en-US" dirty="0"/>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fld id="{D57F1E4F-1CFF-5643-939E-217C01CDF565}" type="slidenum">
              <a:rPr lang="en-US" smtClean="0"/>
              <a:pPr/>
              <a:t>‹#›</a:t>
            </a:fld>
            <a:endParaRPr lang="en-US" dirty="0"/>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endParaRPr lang="en-US" dirty="0"/>
          </a:p>
        </p:txBody>
      </p:sp>
    </p:spTree>
    <p:extLst>
      <p:ext uri="{BB962C8B-B14F-4D97-AF65-F5344CB8AC3E}">
        <p14:creationId xmlns:p14="http://schemas.microsoft.com/office/powerpoint/2010/main" val="63362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834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1BEF0D-F0BB-DE4B-95CE-6DB70DBA9567}" type="datetimeFigureOut">
              <a:rPr lang="en-US" smtClean="0"/>
              <a:pPr/>
              <a:t>3/15/2019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98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3/15/2019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086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ncbi.nlm.nih.gov/pubmed/24941178"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www.ncbi.nlm.nih.gov/pubmed/24429387"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hyperlink" Target="http://www.ncbi.nlm.nih.gov/pubmed/24963627"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ubmed/24366583" TargetMode="Externa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microsoft.com/office/2007/relationships/hdphoto" Target="../media/hdphoto2.wdp"/><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1BF8809-0DAC-41E5-A212-ACB4A01BE95B}"/>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E9C5090-7D25-41E3-A6D3-CCAEE505E785}"/>
              </a:ext>
            </a:extLst>
          </p:cNvPr>
          <p:cNvSpPr>
            <a:spLocks noGrp="1" noRot="1" noChangeAspect="1" noMove="1" noResize="1" noEditPoints="1" noAdjustHandles="1" noChangeArrowheads="1" noChangeShapeType="1" noTextEdit="1"/>
          </p:cNvSpPr>
          <p:nvPr>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E193F809-7E50-4AAD-8E26-878207931CB5}"/>
              </a:ext>
            </a:extLst>
          </p:cNvPr>
          <p:cNvCxnSpPr>
            <a:cxnSpLocks noGrp="1" noRot="1" noChangeAspect="1" noMove="1" noResize="1" noEditPoints="1" noAdjustHandles="1" noChangeArrowheads="1" noChangeShapeType="1"/>
          </p:cNvCxnSpPr>
          <p:nvPr>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325C20-A564-40D4-90C8-DA2FD3093515}"/>
              </a:ext>
            </a:extLst>
          </p:cNvPr>
          <p:cNvSpPr>
            <a:spLocks noGrp="1"/>
          </p:cNvSpPr>
          <p:nvPr>
            <p:ph type="ctrTitle"/>
          </p:nvPr>
        </p:nvSpPr>
        <p:spPr>
          <a:xfrm>
            <a:off x="1294410" y="2553747"/>
            <a:ext cx="10070276" cy="1019176"/>
          </a:xfrm>
        </p:spPr>
        <p:txBody>
          <a:bodyPr>
            <a:noAutofit/>
          </a:bodyPr>
          <a:lstStyle/>
          <a:p>
            <a:r>
              <a:rPr lang="en-US" sz="3200" dirty="0"/>
              <a:t>Pharmacological Management of Perinatal Depression: </a:t>
            </a:r>
            <a:br>
              <a:rPr lang="en-US" sz="3200" dirty="0"/>
            </a:br>
            <a:r>
              <a:rPr lang="en-US" sz="3200" dirty="0"/>
              <a:t>ACLP Resident Education Curriculum</a:t>
            </a:r>
          </a:p>
        </p:txBody>
      </p:sp>
      <p:sp>
        <p:nvSpPr>
          <p:cNvPr id="3" name="Subtitle 2">
            <a:extLst>
              <a:ext uri="{FF2B5EF4-FFF2-40B4-BE49-F238E27FC236}">
                <a16:creationId xmlns:a16="http://schemas.microsoft.com/office/drawing/2014/main" id="{66A8895A-BA58-44F2-9534-F8A16525F99F}"/>
              </a:ext>
            </a:extLst>
          </p:cNvPr>
          <p:cNvSpPr>
            <a:spLocks noGrp="1"/>
          </p:cNvSpPr>
          <p:nvPr>
            <p:ph type="subTitle" idx="1"/>
          </p:nvPr>
        </p:nvSpPr>
        <p:spPr>
          <a:xfrm>
            <a:off x="2778827" y="3961920"/>
            <a:ext cx="9103538" cy="2260745"/>
          </a:xfrm>
        </p:spPr>
        <p:txBody>
          <a:bodyPr>
            <a:noAutofit/>
          </a:bodyPr>
          <a:lstStyle/>
          <a:p>
            <a:r>
              <a:rPr lang="en-US" sz="2000" dirty="0"/>
              <a:t>Christina L. Wichman, DO, FACLP</a:t>
            </a:r>
          </a:p>
          <a:p>
            <a:r>
              <a:rPr lang="en-US" sz="2000" dirty="0"/>
              <a:t>Medical Director, The Periscope Project</a:t>
            </a:r>
          </a:p>
          <a:p>
            <a:r>
              <a:rPr lang="en-US" sz="2000" dirty="0"/>
              <a:t>Director, Women’s Mental Health</a:t>
            </a:r>
          </a:p>
          <a:p>
            <a:r>
              <a:rPr lang="en-US" sz="2000" dirty="0"/>
              <a:t>Associate professor of Psychiatry &amp; behavioral Medicine and Obstetrics &amp; Gynecology</a:t>
            </a:r>
          </a:p>
          <a:p>
            <a:r>
              <a:rPr lang="en-US" sz="2000" dirty="0"/>
              <a:t>Version of March 15, 2019 </a:t>
            </a:r>
          </a:p>
        </p:txBody>
      </p:sp>
    </p:spTree>
    <p:extLst>
      <p:ext uri="{BB962C8B-B14F-4D97-AF65-F5344CB8AC3E}">
        <p14:creationId xmlns:p14="http://schemas.microsoft.com/office/powerpoint/2010/main" val="425027873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F075-56AF-4F1B-88CF-DE50DFCC8343}"/>
              </a:ext>
            </a:extLst>
          </p:cNvPr>
          <p:cNvSpPr>
            <a:spLocks noGrp="1"/>
          </p:cNvSpPr>
          <p:nvPr>
            <p:ph type="title"/>
          </p:nvPr>
        </p:nvSpPr>
        <p:spPr/>
        <p:txBody>
          <a:bodyPr/>
          <a:lstStyle/>
          <a:p>
            <a:r>
              <a:rPr lang="en-US" dirty="0"/>
              <a:t>SSRI: </a:t>
            </a:r>
            <a:r>
              <a:rPr lang="en-US" sz="4400" dirty="0"/>
              <a:t>Serotonin Specific Reuptake Inhibitors </a:t>
            </a:r>
            <a:endParaRPr lang="en-US" dirty="0"/>
          </a:p>
        </p:txBody>
      </p:sp>
      <p:sp>
        <p:nvSpPr>
          <p:cNvPr id="3" name="Content Placeholder 2">
            <a:extLst>
              <a:ext uri="{FF2B5EF4-FFF2-40B4-BE49-F238E27FC236}">
                <a16:creationId xmlns:a16="http://schemas.microsoft.com/office/drawing/2014/main" id="{99E30F13-FF7C-49BA-ACDF-95FB5314C276}"/>
              </a:ext>
            </a:extLst>
          </p:cNvPr>
          <p:cNvSpPr>
            <a:spLocks noGrp="1"/>
          </p:cNvSpPr>
          <p:nvPr>
            <p:ph sz="half" idx="1"/>
          </p:nvPr>
        </p:nvSpPr>
        <p:spPr>
          <a:xfrm>
            <a:off x="1097278" y="1845734"/>
            <a:ext cx="6111595" cy="4023360"/>
          </a:xfrm>
        </p:spPr>
        <p:txBody>
          <a:bodyPr>
            <a:normAutofit fontScale="92500" lnSpcReduction="20000"/>
          </a:bodyPr>
          <a:lstStyle/>
          <a:p>
            <a:pPr>
              <a:defRPr/>
            </a:pPr>
            <a:r>
              <a:rPr lang="en-US" sz="2400" dirty="0"/>
              <a:t>Represent over 60-70 % of new prescriptions for depression</a:t>
            </a:r>
          </a:p>
          <a:p>
            <a:pPr>
              <a:defRPr/>
            </a:pPr>
            <a:r>
              <a:rPr lang="en-US" sz="2400" dirty="0"/>
              <a:t>Easy to use and dose</a:t>
            </a:r>
          </a:p>
          <a:p>
            <a:pPr>
              <a:defRPr/>
            </a:pPr>
            <a:r>
              <a:rPr lang="en-US" sz="2400" dirty="0"/>
              <a:t>High therapeutic index</a:t>
            </a:r>
          </a:p>
          <a:p>
            <a:r>
              <a:rPr lang="en-US" sz="2400" dirty="0"/>
              <a:t>Common side effects:</a:t>
            </a:r>
          </a:p>
          <a:p>
            <a:pPr lvl="1"/>
            <a:r>
              <a:rPr lang="en-US" sz="2000" dirty="0"/>
              <a:t>Headaches</a:t>
            </a:r>
          </a:p>
          <a:p>
            <a:pPr lvl="1"/>
            <a:r>
              <a:rPr lang="en-US" sz="2000" dirty="0"/>
              <a:t>GI upset</a:t>
            </a:r>
          </a:p>
          <a:p>
            <a:pPr lvl="1"/>
            <a:r>
              <a:rPr lang="en-US" sz="2000" dirty="0"/>
              <a:t>Weight gain dependent on anti-</a:t>
            </a:r>
            <a:r>
              <a:rPr lang="en-US" sz="2000" dirty="0" err="1"/>
              <a:t>cholingeric</a:t>
            </a:r>
            <a:r>
              <a:rPr lang="en-US" sz="2000" dirty="0"/>
              <a:t> activity</a:t>
            </a:r>
          </a:p>
          <a:p>
            <a:pPr lvl="1"/>
            <a:r>
              <a:rPr lang="en-US" sz="2000" dirty="0"/>
              <a:t>Sexual dysfunction</a:t>
            </a:r>
          </a:p>
          <a:p>
            <a:pPr lvl="1"/>
            <a:r>
              <a:rPr lang="en-US" sz="2000" dirty="0"/>
              <a:t>Withdrawal syndrome</a:t>
            </a:r>
          </a:p>
          <a:p>
            <a:pPr lvl="1"/>
            <a:endParaRPr lang="en-US" sz="2000" dirty="0"/>
          </a:p>
          <a:p>
            <a:r>
              <a:rPr lang="en-US" sz="2200" dirty="0"/>
              <a:t>Least amount of data in pregnancy with fluvoxamine as compared to other SSRIs.</a:t>
            </a:r>
          </a:p>
          <a:p>
            <a:endParaRPr lang="en-US" dirty="0"/>
          </a:p>
        </p:txBody>
      </p:sp>
      <p:sp>
        <p:nvSpPr>
          <p:cNvPr id="4" name="Content Placeholder 3">
            <a:extLst>
              <a:ext uri="{FF2B5EF4-FFF2-40B4-BE49-F238E27FC236}">
                <a16:creationId xmlns:a16="http://schemas.microsoft.com/office/drawing/2014/main" id="{68DEECC5-DEB9-4EAD-BE6B-2AF2946F3467}"/>
              </a:ext>
            </a:extLst>
          </p:cNvPr>
          <p:cNvSpPr>
            <a:spLocks noGrp="1"/>
          </p:cNvSpPr>
          <p:nvPr>
            <p:ph sz="half" idx="2"/>
          </p:nvPr>
        </p:nvSpPr>
        <p:spPr>
          <a:xfrm>
            <a:off x="7644808" y="1845735"/>
            <a:ext cx="3510871" cy="4023360"/>
          </a:xfrm>
          <a:solidFill>
            <a:schemeClr val="accent4">
              <a:lumMod val="75000"/>
            </a:schemeClr>
          </a:solidFill>
          <a:ln>
            <a:noFill/>
          </a:ln>
        </p:spPr>
        <p:txBody>
          <a:bodyPr anchor="ctr">
            <a:normAutofit fontScale="92500" lnSpcReduction="20000"/>
          </a:bodyPr>
          <a:lstStyle/>
          <a:p>
            <a:pPr marL="0" indent="0" algn="ctr">
              <a:buNone/>
            </a:pPr>
            <a:r>
              <a:rPr lang="pt-BR" dirty="0"/>
              <a:t>Fluoxetine (Prozac)</a:t>
            </a:r>
          </a:p>
          <a:p>
            <a:pPr marL="0" indent="0" algn="ctr">
              <a:buNone/>
            </a:pPr>
            <a:r>
              <a:rPr lang="pt-BR" dirty="0"/>
              <a:t>Sertraline (Zoloft)</a:t>
            </a:r>
          </a:p>
          <a:p>
            <a:pPr marL="0" indent="0" algn="ctr">
              <a:buNone/>
            </a:pPr>
            <a:r>
              <a:rPr lang="pt-BR" dirty="0"/>
              <a:t>Paroxetine (Paxil)</a:t>
            </a:r>
          </a:p>
          <a:p>
            <a:pPr marL="0" indent="0" algn="ctr">
              <a:buNone/>
            </a:pPr>
            <a:r>
              <a:rPr lang="pt-BR" dirty="0"/>
              <a:t>Citalopram (Celexa)</a:t>
            </a:r>
          </a:p>
          <a:p>
            <a:pPr marL="0" indent="0" algn="ctr">
              <a:buNone/>
            </a:pPr>
            <a:r>
              <a:rPr lang="pt-BR" dirty="0"/>
              <a:t>Escitalopram (Lexapro)</a:t>
            </a:r>
          </a:p>
          <a:p>
            <a:pPr marL="0" indent="0" algn="ctr">
              <a:buNone/>
            </a:pPr>
            <a:r>
              <a:rPr lang="pt-BR" dirty="0"/>
              <a:t>Fluvoxamine (</a:t>
            </a:r>
            <a:r>
              <a:rPr lang="pt-BR" dirty="0" err="1"/>
              <a:t>Luvox</a:t>
            </a:r>
            <a:r>
              <a:rPr lang="pt-BR" dirty="0"/>
              <a:t>) ***</a:t>
            </a:r>
          </a:p>
          <a:p>
            <a:pPr marL="0" indent="0">
              <a:buNone/>
            </a:pPr>
            <a:endParaRPr lang="en-US" dirty="0"/>
          </a:p>
        </p:txBody>
      </p:sp>
    </p:spTree>
    <p:extLst>
      <p:ext uri="{BB962C8B-B14F-4D97-AF65-F5344CB8AC3E}">
        <p14:creationId xmlns:p14="http://schemas.microsoft.com/office/powerpoint/2010/main" val="13070408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5FA1-A909-4BBB-A55F-300A925DC8E3}"/>
              </a:ext>
            </a:extLst>
          </p:cNvPr>
          <p:cNvSpPr>
            <a:spLocks noGrp="1"/>
          </p:cNvSpPr>
          <p:nvPr>
            <p:ph type="title"/>
          </p:nvPr>
        </p:nvSpPr>
        <p:spPr/>
        <p:txBody>
          <a:bodyPr/>
          <a:lstStyle/>
          <a:p>
            <a:r>
              <a:rPr lang="en-US" dirty="0"/>
              <a:t>A Lesson in Methodology and the Media</a:t>
            </a:r>
          </a:p>
        </p:txBody>
      </p:sp>
      <p:sp>
        <p:nvSpPr>
          <p:cNvPr id="5" name="Text Placeholder 4">
            <a:extLst>
              <a:ext uri="{FF2B5EF4-FFF2-40B4-BE49-F238E27FC236}">
                <a16:creationId xmlns:a16="http://schemas.microsoft.com/office/drawing/2014/main" id="{465A5129-8310-44C7-B212-284E803B631E}"/>
              </a:ext>
            </a:extLst>
          </p:cNvPr>
          <p:cNvSpPr>
            <a:spLocks noGrp="1"/>
          </p:cNvSpPr>
          <p:nvPr>
            <p:ph type="body" idx="1"/>
          </p:nvPr>
        </p:nvSpPr>
        <p:spPr/>
        <p:txBody>
          <a:bodyPr>
            <a:normAutofit/>
          </a:bodyPr>
          <a:lstStyle/>
          <a:p>
            <a:r>
              <a:rPr lang="en-US" sz="2400" b="1" u="sng" dirty="0" err="1">
                <a:solidFill>
                  <a:schemeClr val="accent4">
                    <a:lumMod val="75000"/>
                  </a:schemeClr>
                </a:solidFill>
              </a:rPr>
              <a:t>Furo</a:t>
            </a:r>
            <a:r>
              <a:rPr lang="en-US" sz="2400" b="1" u="sng" dirty="0">
                <a:solidFill>
                  <a:schemeClr val="accent4">
                    <a:lumMod val="75000"/>
                  </a:schemeClr>
                </a:solidFill>
              </a:rPr>
              <a:t> et al. May 2015. BMJ. </a:t>
            </a:r>
          </a:p>
        </p:txBody>
      </p:sp>
      <p:sp>
        <p:nvSpPr>
          <p:cNvPr id="6" name="Content Placeholder 5">
            <a:extLst>
              <a:ext uri="{FF2B5EF4-FFF2-40B4-BE49-F238E27FC236}">
                <a16:creationId xmlns:a16="http://schemas.microsoft.com/office/drawing/2014/main" id="{B539095D-AA71-4E97-A7C9-D5692D92BFD6}"/>
              </a:ext>
            </a:extLst>
          </p:cNvPr>
          <p:cNvSpPr>
            <a:spLocks noGrp="1"/>
          </p:cNvSpPr>
          <p:nvPr>
            <p:ph sz="half" idx="2"/>
          </p:nvPr>
        </p:nvSpPr>
        <p:spPr>
          <a:xfrm>
            <a:off x="1097280" y="2582334"/>
            <a:ext cx="4484813" cy="3378200"/>
          </a:xfrm>
        </p:spPr>
        <p:txBody>
          <a:bodyPr>
            <a:normAutofit fontScale="92500" lnSpcReduction="20000"/>
          </a:bodyPr>
          <a:lstStyle/>
          <a:p>
            <a:r>
              <a:rPr lang="en-US" dirty="0"/>
              <a:t>Nation-wide health register. 5 Nordic countries. </a:t>
            </a:r>
          </a:p>
          <a:p>
            <a:pPr lvl="1"/>
            <a:r>
              <a:rPr lang="en-US" dirty="0"/>
              <a:t>2.3 million births. </a:t>
            </a:r>
          </a:p>
          <a:p>
            <a:r>
              <a:rPr lang="en-US" dirty="0"/>
              <a:t>Sibling-controlled discordant analysis</a:t>
            </a:r>
          </a:p>
          <a:p>
            <a:pPr lvl="1"/>
            <a:r>
              <a:rPr lang="en-US" dirty="0"/>
              <a:t>Able to adjust for confounding factors (genetics, family-related concerns)</a:t>
            </a:r>
          </a:p>
          <a:p>
            <a:r>
              <a:rPr lang="en-US" dirty="0"/>
              <a:t>N=36,772 exposed to SSRIs</a:t>
            </a:r>
          </a:p>
          <a:p>
            <a:r>
              <a:rPr lang="en-US" dirty="0"/>
              <a:t>Not associated with increased risk of any malformations</a:t>
            </a:r>
          </a:p>
          <a:p>
            <a:endParaRPr lang="en-US" dirty="0"/>
          </a:p>
        </p:txBody>
      </p:sp>
      <p:sp>
        <p:nvSpPr>
          <p:cNvPr id="7" name="Text Placeholder 6">
            <a:extLst>
              <a:ext uri="{FF2B5EF4-FFF2-40B4-BE49-F238E27FC236}">
                <a16:creationId xmlns:a16="http://schemas.microsoft.com/office/drawing/2014/main" id="{A3CFA64B-2511-40E4-A453-D2819C5753C5}"/>
              </a:ext>
            </a:extLst>
          </p:cNvPr>
          <p:cNvSpPr>
            <a:spLocks noGrp="1"/>
          </p:cNvSpPr>
          <p:nvPr>
            <p:ph type="body" sz="quarter" idx="3"/>
          </p:nvPr>
        </p:nvSpPr>
        <p:spPr/>
        <p:txBody>
          <a:bodyPr>
            <a:normAutofit/>
          </a:bodyPr>
          <a:lstStyle/>
          <a:p>
            <a:r>
              <a:rPr lang="en-US" sz="2400" b="1" u="sng" dirty="0" err="1">
                <a:solidFill>
                  <a:schemeClr val="accent4">
                    <a:lumMod val="75000"/>
                  </a:schemeClr>
                </a:solidFill>
              </a:rPr>
              <a:t>Reefhuis</a:t>
            </a:r>
            <a:r>
              <a:rPr lang="en-US" sz="2400" b="1" u="sng" dirty="0">
                <a:solidFill>
                  <a:schemeClr val="accent4">
                    <a:lumMod val="75000"/>
                  </a:schemeClr>
                </a:solidFill>
              </a:rPr>
              <a:t> et al. July 2015. BMJ. </a:t>
            </a:r>
          </a:p>
        </p:txBody>
      </p:sp>
      <p:sp>
        <p:nvSpPr>
          <p:cNvPr id="8" name="Content Placeholder 7">
            <a:extLst>
              <a:ext uri="{FF2B5EF4-FFF2-40B4-BE49-F238E27FC236}">
                <a16:creationId xmlns:a16="http://schemas.microsoft.com/office/drawing/2014/main" id="{088DC1DE-E619-48DB-9E8A-D6DE28AE486D}"/>
              </a:ext>
            </a:extLst>
          </p:cNvPr>
          <p:cNvSpPr>
            <a:spLocks noGrp="1"/>
          </p:cNvSpPr>
          <p:nvPr>
            <p:ph sz="quarter" idx="4"/>
          </p:nvPr>
        </p:nvSpPr>
        <p:spPr>
          <a:xfrm>
            <a:off x="6172200" y="2505075"/>
            <a:ext cx="4983480" cy="3629911"/>
          </a:xfrm>
        </p:spPr>
        <p:txBody>
          <a:bodyPr>
            <a:normAutofit fontScale="92500" lnSpcReduction="20000"/>
          </a:bodyPr>
          <a:lstStyle/>
          <a:p>
            <a:pPr>
              <a:lnSpc>
                <a:spcPct val="100000"/>
              </a:lnSpc>
              <a:spcBef>
                <a:spcPts val="0"/>
              </a:spcBef>
              <a:defRPr/>
            </a:pPr>
            <a:r>
              <a:rPr lang="en-US" dirty="0">
                <a:solidFill>
                  <a:prstClr val="black"/>
                </a:solidFill>
              </a:rPr>
              <a:t>Expanded dataset from National Birth Defects Prevention Study. </a:t>
            </a:r>
          </a:p>
          <a:p>
            <a:pPr>
              <a:lnSpc>
                <a:spcPct val="100000"/>
              </a:lnSpc>
              <a:spcBef>
                <a:spcPts val="0"/>
              </a:spcBef>
              <a:defRPr/>
            </a:pPr>
            <a:r>
              <a:rPr lang="en-US" dirty="0">
                <a:solidFill>
                  <a:prstClr val="black"/>
                </a:solidFill>
              </a:rPr>
              <a:t>Case control</a:t>
            </a:r>
          </a:p>
          <a:p>
            <a:pPr marL="800100" lvl="1" indent="-342900">
              <a:lnSpc>
                <a:spcPct val="100000"/>
              </a:lnSpc>
              <a:spcBef>
                <a:spcPts val="0"/>
              </a:spcBef>
              <a:defRPr/>
            </a:pPr>
            <a:r>
              <a:rPr lang="en-US" sz="2000" dirty="0">
                <a:solidFill>
                  <a:prstClr val="black"/>
                </a:solidFill>
              </a:rPr>
              <a:t>N=17,952 with defects</a:t>
            </a:r>
          </a:p>
          <a:p>
            <a:pPr marL="800100" lvl="1" indent="-342900">
              <a:lnSpc>
                <a:spcPct val="100000"/>
              </a:lnSpc>
              <a:spcBef>
                <a:spcPts val="0"/>
              </a:spcBef>
              <a:defRPr/>
            </a:pPr>
            <a:r>
              <a:rPr lang="en-US" sz="2000" dirty="0">
                <a:solidFill>
                  <a:prstClr val="black"/>
                </a:solidFill>
              </a:rPr>
              <a:t>N=9,857 without defects</a:t>
            </a:r>
          </a:p>
          <a:p>
            <a:pPr marL="800100" lvl="1" indent="-342900">
              <a:lnSpc>
                <a:spcPct val="100000"/>
              </a:lnSpc>
              <a:spcBef>
                <a:spcPts val="0"/>
              </a:spcBef>
              <a:defRPr/>
            </a:pPr>
            <a:r>
              <a:rPr lang="en-US" sz="2000" dirty="0">
                <a:solidFill>
                  <a:prstClr val="black"/>
                </a:solidFill>
              </a:rPr>
              <a:t>N=1,285 exposed to SSRIs</a:t>
            </a:r>
          </a:p>
          <a:p>
            <a:pPr>
              <a:lnSpc>
                <a:spcPct val="100000"/>
              </a:lnSpc>
              <a:spcBef>
                <a:spcPts val="0"/>
              </a:spcBef>
              <a:defRPr/>
            </a:pPr>
            <a:r>
              <a:rPr lang="en-US" dirty="0">
                <a:solidFill>
                  <a:prstClr val="black"/>
                </a:solidFill>
              </a:rPr>
              <a:t>Compared to previously identified birth defects categories</a:t>
            </a:r>
          </a:p>
          <a:p>
            <a:pPr>
              <a:lnSpc>
                <a:spcPct val="100000"/>
              </a:lnSpc>
              <a:spcBef>
                <a:spcPts val="0"/>
              </a:spcBef>
              <a:defRPr/>
            </a:pPr>
            <a:r>
              <a:rPr lang="en-US" dirty="0">
                <a:solidFill>
                  <a:prstClr val="black"/>
                </a:solidFill>
              </a:rPr>
              <a:t>Increased risk of malformations in children exposed to fluoxetine, paroxetine</a:t>
            </a:r>
          </a:p>
          <a:p>
            <a:endParaRPr lang="en-US" dirty="0"/>
          </a:p>
        </p:txBody>
      </p:sp>
    </p:spTree>
    <p:extLst>
      <p:ext uri="{BB962C8B-B14F-4D97-AF65-F5344CB8AC3E}">
        <p14:creationId xmlns:p14="http://schemas.microsoft.com/office/powerpoint/2010/main" val="82594583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D4F9E7-BB1E-4E34-A8D0-861E994CF8C8}"/>
              </a:ext>
            </a:extLst>
          </p:cNvPr>
          <p:cNvPicPr>
            <a:picLocks noChangeAspect="1"/>
          </p:cNvPicPr>
          <p:nvPr/>
        </p:nvPicPr>
        <p:blipFill rotWithShape="1">
          <a:blip r:embed="rId3">
            <a:extLst>
              <a:ext uri="{28A0092B-C50C-407E-A947-70E740481C1C}">
                <a14:useLocalDpi xmlns:a14="http://schemas.microsoft.com/office/drawing/2010/main" val="0"/>
              </a:ext>
            </a:extLst>
          </a:blip>
          <a:srcRect l="5210" r="-2" b="-2"/>
          <a:stretch/>
        </p:blipFill>
        <p:spPr>
          <a:xfrm>
            <a:off x="6922554" y="2083982"/>
            <a:ext cx="4233126" cy="3564554"/>
          </a:xfrm>
          <a:prstGeom prst="rect">
            <a:avLst/>
          </a:prstGeom>
        </p:spPr>
      </p:pic>
      <p:sp>
        <p:nvSpPr>
          <p:cNvPr id="2" name="Title 1">
            <a:extLst>
              <a:ext uri="{FF2B5EF4-FFF2-40B4-BE49-F238E27FC236}">
                <a16:creationId xmlns:a16="http://schemas.microsoft.com/office/drawing/2014/main" id="{1B8AC68D-DB31-4D18-9761-0F2EFD766ADE}"/>
              </a:ext>
            </a:extLst>
          </p:cNvPr>
          <p:cNvSpPr>
            <a:spLocks noGrp="1"/>
          </p:cNvSpPr>
          <p:nvPr>
            <p:ph type="title"/>
          </p:nvPr>
        </p:nvSpPr>
        <p:spPr/>
        <p:txBody>
          <a:bodyPr>
            <a:normAutofit/>
          </a:bodyPr>
          <a:lstStyle/>
          <a:p>
            <a:r>
              <a:rPr lang="en-US" dirty="0"/>
              <a:t>Potential Risks of SSRIs in Pregnancy: </a:t>
            </a:r>
            <a:r>
              <a:rPr lang="en-US" sz="4000" dirty="0"/>
              <a:t>General Outcomes</a:t>
            </a:r>
            <a:endParaRPr lang="en-US" dirty="0"/>
          </a:p>
        </p:txBody>
      </p:sp>
      <p:sp>
        <p:nvSpPr>
          <p:cNvPr id="3" name="Content Placeholder 2">
            <a:extLst>
              <a:ext uri="{FF2B5EF4-FFF2-40B4-BE49-F238E27FC236}">
                <a16:creationId xmlns:a16="http://schemas.microsoft.com/office/drawing/2014/main" id="{8014633B-29DB-4754-BBF2-91078A9CF5CE}"/>
              </a:ext>
            </a:extLst>
          </p:cNvPr>
          <p:cNvSpPr>
            <a:spLocks noGrp="1"/>
          </p:cNvSpPr>
          <p:nvPr>
            <p:ph idx="1"/>
          </p:nvPr>
        </p:nvSpPr>
        <p:spPr>
          <a:xfrm>
            <a:off x="1199707" y="1864952"/>
            <a:ext cx="5339316" cy="4351338"/>
          </a:xfrm>
        </p:spPr>
        <p:txBody>
          <a:bodyPr>
            <a:normAutofit/>
          </a:bodyPr>
          <a:lstStyle/>
          <a:p>
            <a:pPr>
              <a:defRPr/>
            </a:pPr>
            <a:r>
              <a:rPr lang="en-US" sz="2400" dirty="0"/>
              <a:t>Poor pregnancy outcomes, </a:t>
            </a:r>
            <a:r>
              <a:rPr lang="en-US" sz="2400" b="1" dirty="0">
                <a:solidFill>
                  <a:schemeClr val="accent2">
                    <a:lumMod val="75000"/>
                  </a:schemeClr>
                </a:solidFill>
              </a:rPr>
              <a:t>controversial!</a:t>
            </a:r>
            <a:r>
              <a:rPr lang="en-US" sz="2400" dirty="0"/>
              <a:t> </a:t>
            </a:r>
          </a:p>
          <a:p>
            <a:pPr lvl="1">
              <a:defRPr/>
            </a:pPr>
            <a:r>
              <a:rPr lang="en-US" sz="2000" dirty="0"/>
              <a:t>Meta-analysis failed to find statistically significant and/or clinically relevant differences between antidepressant-exposed and non-exposed infants: birth weight, length of gestation and APGAR scores</a:t>
            </a:r>
          </a:p>
          <a:p>
            <a:pPr lvl="1">
              <a:defRPr/>
            </a:pPr>
            <a:r>
              <a:rPr lang="en-US" sz="2000" dirty="0"/>
              <a:t>Increased risk of spontaneous abortion</a:t>
            </a:r>
          </a:p>
          <a:p>
            <a:pPr>
              <a:defRPr/>
            </a:pPr>
            <a:r>
              <a:rPr lang="en-US" sz="2400" dirty="0"/>
              <a:t>Increased risk of NICU admission</a:t>
            </a:r>
          </a:p>
          <a:p>
            <a:pPr>
              <a:defRPr/>
            </a:pPr>
            <a:r>
              <a:rPr lang="en-US" sz="2400" dirty="0"/>
              <a:t>Poor neonatal adaptation</a:t>
            </a:r>
          </a:p>
          <a:p>
            <a:endParaRPr lang="en-US" sz="2000" dirty="0"/>
          </a:p>
        </p:txBody>
      </p:sp>
    </p:spTree>
    <p:extLst>
      <p:ext uri="{BB962C8B-B14F-4D97-AF65-F5344CB8AC3E}">
        <p14:creationId xmlns:p14="http://schemas.microsoft.com/office/powerpoint/2010/main" val="3374218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0FAF-ACAE-4D47-9960-CD96D7B0D06B}"/>
              </a:ext>
            </a:extLst>
          </p:cNvPr>
          <p:cNvSpPr>
            <a:spLocks noGrp="1"/>
          </p:cNvSpPr>
          <p:nvPr>
            <p:ph type="title"/>
          </p:nvPr>
        </p:nvSpPr>
        <p:spPr/>
        <p:txBody>
          <a:bodyPr/>
          <a:lstStyle/>
          <a:p>
            <a:r>
              <a:rPr lang="en-US" dirty="0"/>
              <a:t>Poor Neonatal Adaptation</a:t>
            </a:r>
          </a:p>
        </p:txBody>
      </p:sp>
      <p:sp>
        <p:nvSpPr>
          <p:cNvPr id="9" name="Content Placeholder 8">
            <a:extLst>
              <a:ext uri="{FF2B5EF4-FFF2-40B4-BE49-F238E27FC236}">
                <a16:creationId xmlns:a16="http://schemas.microsoft.com/office/drawing/2014/main" id="{05888467-958A-46D8-AA3E-34E4675FE4F6}"/>
              </a:ext>
            </a:extLst>
          </p:cNvPr>
          <p:cNvSpPr>
            <a:spLocks noGrp="1"/>
          </p:cNvSpPr>
          <p:nvPr>
            <p:ph sz="half" idx="1"/>
          </p:nvPr>
        </p:nvSpPr>
        <p:spPr>
          <a:xfrm>
            <a:off x="1097278" y="1845734"/>
            <a:ext cx="5080237" cy="4023360"/>
          </a:xfrm>
        </p:spPr>
        <p:txBody>
          <a:bodyPr>
            <a:normAutofit fontScale="77500" lnSpcReduction="20000"/>
          </a:bodyPr>
          <a:lstStyle/>
          <a:p>
            <a:pPr>
              <a:defRPr/>
            </a:pPr>
            <a:r>
              <a:rPr lang="en-US" sz="2400" dirty="0"/>
              <a:t>Occurs in 30% late-pregnancy exposed infants</a:t>
            </a:r>
          </a:p>
          <a:p>
            <a:pPr>
              <a:defRPr/>
            </a:pPr>
            <a:r>
              <a:rPr lang="en-US" sz="2400" dirty="0"/>
              <a:t>Most COMMON effect of SSRI use in pregnancy</a:t>
            </a:r>
          </a:p>
          <a:p>
            <a:pPr>
              <a:defRPr/>
            </a:pPr>
            <a:r>
              <a:rPr lang="en-US" sz="2400" dirty="0"/>
              <a:t>Begins minutes to hours after birth</a:t>
            </a:r>
          </a:p>
          <a:p>
            <a:pPr>
              <a:defRPr/>
            </a:pPr>
            <a:r>
              <a:rPr lang="en-US" sz="2400" dirty="0"/>
              <a:t>Lasts usually 1-4 days, Inconsistent reports of signs &gt; 1 week</a:t>
            </a:r>
          </a:p>
          <a:p>
            <a:pPr>
              <a:defRPr/>
            </a:pPr>
            <a:r>
              <a:rPr lang="en-US" sz="2400" dirty="0"/>
              <a:t>Can occur with any antidepressant </a:t>
            </a:r>
          </a:p>
          <a:p>
            <a:pPr>
              <a:defRPr/>
            </a:pPr>
            <a:r>
              <a:rPr lang="en-US" sz="2400" dirty="0"/>
              <a:t>NOT dose dependent</a:t>
            </a:r>
          </a:p>
          <a:p>
            <a:pPr>
              <a:defRPr/>
            </a:pPr>
            <a:r>
              <a:rPr lang="en-US" sz="2400" dirty="0"/>
              <a:t>Supportive treatment only</a:t>
            </a:r>
          </a:p>
          <a:p>
            <a:endParaRPr lang="en-US" dirty="0"/>
          </a:p>
        </p:txBody>
      </p:sp>
      <p:sp>
        <p:nvSpPr>
          <p:cNvPr id="10" name="Content Placeholder 9">
            <a:extLst>
              <a:ext uri="{FF2B5EF4-FFF2-40B4-BE49-F238E27FC236}">
                <a16:creationId xmlns:a16="http://schemas.microsoft.com/office/drawing/2014/main" id="{1DF08CE2-224B-46DE-84ED-079686142285}"/>
              </a:ext>
            </a:extLst>
          </p:cNvPr>
          <p:cNvSpPr>
            <a:spLocks noGrp="1"/>
          </p:cNvSpPr>
          <p:nvPr>
            <p:ph sz="half" idx="2"/>
          </p:nvPr>
        </p:nvSpPr>
        <p:spPr>
          <a:xfrm>
            <a:off x="7038752" y="1845735"/>
            <a:ext cx="4116927" cy="4023360"/>
          </a:xfrm>
          <a:solidFill>
            <a:schemeClr val="accent4">
              <a:lumMod val="75000"/>
            </a:schemeClr>
          </a:solidFill>
          <a:ln>
            <a:noFill/>
          </a:ln>
        </p:spPr>
        <p:txBody>
          <a:bodyPr>
            <a:normAutofit fontScale="77500" lnSpcReduction="20000"/>
          </a:bodyPr>
          <a:lstStyle/>
          <a:p>
            <a:pPr marL="0" indent="0" algn="ctr">
              <a:buNone/>
              <a:defRPr/>
            </a:pPr>
            <a:r>
              <a:rPr lang="en-US" sz="2600" b="1" u="sng" dirty="0"/>
              <a:t>Symptoms may include:</a:t>
            </a:r>
          </a:p>
          <a:p>
            <a:pPr marL="201168" lvl="1" indent="0" algn="ctr">
              <a:buNone/>
              <a:defRPr/>
            </a:pPr>
            <a:r>
              <a:rPr lang="en-US" sz="2400" dirty="0"/>
              <a:t>Jitteriness </a:t>
            </a:r>
          </a:p>
          <a:p>
            <a:pPr marL="201168" lvl="1" indent="0" algn="ctr">
              <a:buNone/>
              <a:defRPr/>
            </a:pPr>
            <a:r>
              <a:rPr lang="en-US" sz="2400" dirty="0"/>
              <a:t>Constant crying</a:t>
            </a:r>
          </a:p>
          <a:p>
            <a:pPr marL="201168" lvl="1" indent="0" algn="ctr">
              <a:buNone/>
              <a:defRPr/>
            </a:pPr>
            <a:r>
              <a:rPr lang="en-US" sz="2400" dirty="0"/>
              <a:t>Feeding/Sleeping problems</a:t>
            </a:r>
          </a:p>
          <a:p>
            <a:pPr marL="384048" lvl="2" indent="0" algn="ctr">
              <a:buNone/>
              <a:defRPr/>
            </a:pPr>
            <a:r>
              <a:rPr lang="en-US" sz="2100" dirty="0"/>
              <a:t>Desaturation with feeding</a:t>
            </a:r>
          </a:p>
          <a:p>
            <a:pPr marL="201168" lvl="1" indent="0" algn="ctr">
              <a:buNone/>
              <a:defRPr/>
            </a:pPr>
            <a:r>
              <a:rPr lang="en-US" sz="2400" dirty="0"/>
              <a:t>Autonomic instability</a:t>
            </a:r>
          </a:p>
          <a:p>
            <a:pPr marL="201168" lvl="1" indent="0" algn="ctr">
              <a:buNone/>
              <a:defRPr/>
            </a:pPr>
            <a:r>
              <a:rPr lang="en-US" sz="2400" dirty="0"/>
              <a:t>Tachypnea</a:t>
            </a:r>
          </a:p>
          <a:p>
            <a:pPr marL="201168" lvl="1" indent="0" algn="ctr">
              <a:buNone/>
              <a:defRPr/>
            </a:pPr>
            <a:r>
              <a:rPr lang="en-US" sz="2400" dirty="0"/>
              <a:t>Hyperreflexia/hypertonia</a:t>
            </a:r>
          </a:p>
          <a:p>
            <a:pPr marL="201168" lvl="1" indent="0" algn="ctr">
              <a:buNone/>
              <a:defRPr/>
            </a:pPr>
            <a:r>
              <a:rPr lang="en-US" sz="2400" dirty="0"/>
              <a:t>Seizures</a:t>
            </a:r>
          </a:p>
          <a:p>
            <a:pPr marL="201168" lvl="1" indent="0" algn="ctr">
              <a:buNone/>
              <a:defRPr/>
            </a:pPr>
            <a:r>
              <a:rPr lang="en-US" sz="2400" dirty="0"/>
              <a:t>Lower quality of movement</a:t>
            </a:r>
          </a:p>
          <a:p>
            <a:pPr marL="201168" lvl="1" indent="0" algn="ctr">
              <a:buNone/>
              <a:defRPr/>
            </a:pPr>
            <a:r>
              <a:rPr lang="en-US" sz="2400" dirty="0"/>
              <a:t>More CNS-stress abstinence signs</a:t>
            </a:r>
          </a:p>
          <a:p>
            <a:pPr marL="201168" lvl="1" indent="0" algn="ctr">
              <a:buNone/>
              <a:defRPr/>
            </a:pPr>
            <a:r>
              <a:rPr lang="en-US" sz="2400" dirty="0"/>
              <a:t>Poorer self-regulation, higher arousal levels at day 14 post-delivery </a:t>
            </a:r>
          </a:p>
          <a:p>
            <a:endParaRPr lang="en-US" dirty="0"/>
          </a:p>
        </p:txBody>
      </p:sp>
      <p:sp>
        <p:nvSpPr>
          <p:cNvPr id="4" name="Footer Placeholder 3">
            <a:extLst>
              <a:ext uri="{FF2B5EF4-FFF2-40B4-BE49-F238E27FC236}">
                <a16:creationId xmlns:a16="http://schemas.microsoft.com/office/drawing/2014/main" id="{4FC7A5B3-9DF8-4F7D-A082-00F4475C9F0C}"/>
              </a:ext>
            </a:extLst>
          </p:cNvPr>
          <p:cNvSpPr>
            <a:spLocks noGrp="1"/>
          </p:cNvSpPr>
          <p:nvPr>
            <p:ph type="ftr" sz="quarter" idx="11"/>
          </p:nvPr>
        </p:nvSpPr>
        <p:spPr>
          <a:xfrm>
            <a:off x="868680" y="6420254"/>
            <a:ext cx="10515600" cy="43774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rPr>
              <a:t> Levinson-</a:t>
            </a:r>
            <a:r>
              <a:rPr kumimoji="0" lang="en-US" sz="900" b="0" i="0" u="none" strike="noStrike" kern="1200" cap="all" spc="0" normalizeH="0" baseline="0" noProof="0" dirty="0" err="1">
                <a:ln>
                  <a:noFill/>
                </a:ln>
                <a:solidFill>
                  <a:prstClr val="white"/>
                </a:solidFill>
                <a:effectLst/>
                <a:uLnTx/>
                <a:uFillTx/>
                <a:latin typeface="Calibri" panose="020F0502020204030204"/>
                <a:ea typeface="+mn-ea"/>
                <a:cs typeface="+mn-cs"/>
              </a:rPr>
              <a:t>Castiel</a:t>
            </a:r>
            <a:r>
              <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rPr>
              <a:t> R. NAS after in utero exposure to SSRIs in  term infants. Arch </a:t>
            </a:r>
            <a:r>
              <a:rPr kumimoji="0" lang="en-US" sz="900" b="0" i="0" u="none" strike="noStrike" kern="1200" cap="all" spc="0" normalizeH="0" baseline="0" noProof="0" dirty="0" err="1">
                <a:ln>
                  <a:noFill/>
                </a:ln>
                <a:solidFill>
                  <a:prstClr val="white"/>
                </a:solidFill>
                <a:effectLst/>
                <a:uLnTx/>
                <a:uFillTx/>
                <a:latin typeface="Calibri" panose="020F0502020204030204"/>
                <a:ea typeface="+mn-ea"/>
                <a:cs typeface="+mn-cs"/>
              </a:rPr>
              <a:t>Pediatr</a:t>
            </a:r>
            <a:r>
              <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rPr>
              <a:t> </a:t>
            </a:r>
            <a:r>
              <a:rPr kumimoji="0" lang="en-US" sz="900" b="0" i="0" u="none" strike="noStrike" kern="1200" cap="all" spc="0" normalizeH="0" baseline="0" noProof="0" dirty="0" err="1">
                <a:ln>
                  <a:noFill/>
                </a:ln>
                <a:solidFill>
                  <a:prstClr val="white"/>
                </a:solidFill>
                <a:effectLst/>
                <a:uLnTx/>
                <a:uFillTx/>
                <a:latin typeface="Calibri" panose="020F0502020204030204"/>
                <a:ea typeface="+mn-ea"/>
                <a:cs typeface="+mn-cs"/>
              </a:rPr>
              <a:t>Adolesc</a:t>
            </a:r>
            <a:r>
              <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rPr>
              <a:t> Med 2006 Feb; 160(2): 173-6.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rPr>
              <a:t>Salisbury AL. AJP. 2015 Oct 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45697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DA17-B818-4675-A00F-7FBF11C1B761}"/>
              </a:ext>
            </a:extLst>
          </p:cNvPr>
          <p:cNvSpPr>
            <a:spLocks noGrp="1"/>
          </p:cNvSpPr>
          <p:nvPr>
            <p:ph type="title"/>
          </p:nvPr>
        </p:nvSpPr>
        <p:spPr/>
        <p:txBody>
          <a:bodyPr/>
          <a:lstStyle/>
          <a:p>
            <a:r>
              <a:rPr lang="en-US" dirty="0"/>
              <a:t>Congenital Abnormalities </a:t>
            </a:r>
          </a:p>
        </p:txBody>
      </p:sp>
      <p:sp>
        <p:nvSpPr>
          <p:cNvPr id="3" name="Content Placeholder 2">
            <a:extLst>
              <a:ext uri="{FF2B5EF4-FFF2-40B4-BE49-F238E27FC236}">
                <a16:creationId xmlns:a16="http://schemas.microsoft.com/office/drawing/2014/main" id="{7AD34DC7-8ABF-4AC5-A026-7D43791994A2}"/>
              </a:ext>
            </a:extLst>
          </p:cNvPr>
          <p:cNvSpPr>
            <a:spLocks noGrp="1"/>
          </p:cNvSpPr>
          <p:nvPr>
            <p:ph idx="1"/>
          </p:nvPr>
        </p:nvSpPr>
        <p:spPr/>
        <p:txBody>
          <a:bodyPr>
            <a:normAutofit fontScale="92500" lnSpcReduction="10000"/>
          </a:bodyPr>
          <a:lstStyle/>
          <a:p>
            <a:pPr>
              <a:defRPr/>
            </a:pPr>
            <a:r>
              <a:rPr lang="en-US" sz="2800" dirty="0"/>
              <a:t>NOT considered to be a major teratogen!</a:t>
            </a:r>
          </a:p>
          <a:p>
            <a:pPr>
              <a:defRPr/>
            </a:pPr>
            <a:r>
              <a:rPr lang="en-US" sz="2800" dirty="0"/>
              <a:t>None in prospective, controlled studies</a:t>
            </a:r>
          </a:p>
          <a:p>
            <a:pPr>
              <a:defRPr/>
            </a:pPr>
            <a:r>
              <a:rPr lang="en-US" sz="2800" dirty="0"/>
              <a:t>None in meta-analyses of those studies</a:t>
            </a:r>
          </a:p>
          <a:p>
            <a:pPr>
              <a:defRPr/>
            </a:pPr>
            <a:r>
              <a:rPr lang="en-US" sz="2800" dirty="0"/>
              <a:t>Retrospective case-control studies</a:t>
            </a:r>
          </a:p>
          <a:p>
            <a:pPr lvl="1">
              <a:buFont typeface="Arial" panose="020B0604020202020204" pitchFamily="34" charset="0"/>
              <a:buChar char="–"/>
              <a:defRPr/>
            </a:pPr>
            <a:r>
              <a:rPr lang="en-US" sz="2400" dirty="0">
                <a:ea typeface="ＭＳ Ｐゴシック" pitchFamily="-112" charset="-128"/>
              </a:rPr>
              <a:t>Some have not demonstrated increased risk</a:t>
            </a:r>
          </a:p>
          <a:p>
            <a:pPr lvl="1">
              <a:buFont typeface="Arial" panose="020B0604020202020204" pitchFamily="34" charset="0"/>
              <a:buChar char="–"/>
              <a:defRPr/>
            </a:pPr>
            <a:r>
              <a:rPr lang="en-US" sz="2400" dirty="0">
                <a:ea typeface="ＭＳ Ｐゴシック" pitchFamily="-112" charset="-128"/>
              </a:rPr>
              <a:t>Increased risk of anencephaly (RR 2.4), craniosynostosis (RR 2.5), omphalocele (RR 2.8) </a:t>
            </a:r>
          </a:p>
          <a:p>
            <a:pPr lvl="2">
              <a:buFont typeface="Arial" panose="020B0604020202020204" pitchFamily="34" charset="0"/>
              <a:buChar char="–"/>
              <a:defRPr/>
            </a:pPr>
            <a:r>
              <a:rPr lang="en-US" sz="2400" dirty="0">
                <a:ea typeface="ＭＳ Ｐゴシック" pitchFamily="-112" charset="-128"/>
              </a:rPr>
              <a:t>Need to put in terms of absolute risk for an individual patient!</a:t>
            </a:r>
          </a:p>
          <a:p>
            <a:pPr>
              <a:defRPr/>
            </a:pPr>
            <a:r>
              <a:rPr lang="en-US" sz="2800" dirty="0"/>
              <a:t>Retrospective database reviews</a:t>
            </a:r>
          </a:p>
          <a:p>
            <a:pPr lvl="1">
              <a:buFont typeface="Arial" panose="020B0604020202020204" pitchFamily="34" charset="0"/>
              <a:buChar char="–"/>
              <a:defRPr/>
            </a:pPr>
            <a:r>
              <a:rPr lang="en-US" sz="2400" dirty="0">
                <a:ea typeface="ＭＳ Ｐゴシック" pitchFamily="-112" charset="-128"/>
              </a:rPr>
              <a:t>Controversial! Increased risk of septal heart defects</a:t>
            </a:r>
          </a:p>
          <a:p>
            <a:pPr lvl="1">
              <a:buFont typeface="Arial" panose="020B0604020202020204" pitchFamily="34" charset="0"/>
              <a:buChar char="–"/>
              <a:defRPr/>
            </a:pPr>
            <a:r>
              <a:rPr lang="en-US" sz="2400" dirty="0">
                <a:ea typeface="ＭＳ Ｐゴシック" pitchFamily="-112" charset="-128"/>
              </a:rPr>
              <a:t>“Worst” data = 1.5% risk of cardiac defects (general population = 1%)</a:t>
            </a:r>
          </a:p>
          <a:p>
            <a:pPr marL="0" indent="0">
              <a:buNone/>
              <a:defRPr/>
            </a:pPr>
            <a:r>
              <a:rPr lang="en-US" sz="2600" dirty="0">
                <a:ea typeface="ＭＳ Ｐゴシック" pitchFamily="-112" charset="-128"/>
              </a:rPr>
              <a:t>Need to put in terms of absolute risk to an individual patient!</a:t>
            </a:r>
          </a:p>
        </p:txBody>
      </p:sp>
      <p:sp>
        <p:nvSpPr>
          <p:cNvPr id="4" name="Footer Placeholder 4">
            <a:extLst>
              <a:ext uri="{FF2B5EF4-FFF2-40B4-BE49-F238E27FC236}">
                <a16:creationId xmlns:a16="http://schemas.microsoft.com/office/drawing/2014/main" id="{B831D22C-3C57-479C-8481-A29488C053DC}"/>
              </a:ext>
            </a:extLst>
          </p:cNvPr>
          <p:cNvSpPr>
            <a:spLocks noGrp="1"/>
          </p:cNvSpPr>
          <p:nvPr>
            <p:ph type="ftr" sz="quarter" idx="4294967295"/>
          </p:nvPr>
        </p:nvSpPr>
        <p:spPr>
          <a:xfrm>
            <a:off x="4802188" y="6459538"/>
            <a:ext cx="73898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white"/>
                </a:solidFill>
                <a:effectLst/>
                <a:uLnTx/>
                <a:uFillTx/>
                <a:latin typeface="Calibri" panose="020F0502020204030204"/>
                <a:ea typeface="MS PGothic" charset="0"/>
                <a:cs typeface="+mn-cs"/>
              </a:rPr>
              <a:t>Huybrechts KF, Palmsten K, Avorn J, Cohen LS, Holmes LB, Franklin JM, Mogun H, Levin R, Kowal M, Setoguchi S, Hernández-Díaz S. </a:t>
            </a:r>
            <a:r>
              <a:rPr kumimoji="0" lang="en-US" sz="900" b="0" i="0" u="none" strike="noStrike" kern="1200" cap="all" spc="0" normalizeH="0" baseline="0" noProof="0">
                <a:ln>
                  <a:noFill/>
                </a:ln>
                <a:solidFill>
                  <a:prstClr val="white"/>
                </a:solidFill>
                <a:effectLst/>
                <a:uLnTx/>
                <a:uFillTx/>
                <a:latin typeface="Calibri" panose="020F0502020204030204"/>
                <a:ea typeface="MS PGothic" charset="0"/>
                <a:cs typeface="+mn-cs"/>
                <a:hlinkClick r:id="rId3"/>
              </a:rPr>
              <a:t>Antidepressant use in pregnancy and the risk of cardiac defects.</a:t>
            </a:r>
            <a:r>
              <a:rPr kumimoji="0" lang="en-US" sz="900" b="0" i="0" u="none" strike="noStrike" kern="1200" cap="all" spc="0" normalizeH="0" baseline="0" noProof="0">
                <a:ln>
                  <a:noFill/>
                </a:ln>
                <a:solidFill>
                  <a:prstClr val="white"/>
                </a:solidFill>
                <a:effectLst/>
                <a:uLnTx/>
                <a:uFillTx/>
                <a:latin typeface="Calibri" panose="020F0502020204030204"/>
                <a:ea typeface="MS PGothic" charset="0"/>
                <a:cs typeface="+mn-cs"/>
              </a:rPr>
              <a:t> N Engl J Med. 2014 Jun 19;370(25):2397-407.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4743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E08-7E2B-419B-BB96-CE3DA7890B1B}"/>
              </a:ext>
            </a:extLst>
          </p:cNvPr>
          <p:cNvSpPr>
            <a:spLocks noGrp="1"/>
          </p:cNvSpPr>
          <p:nvPr>
            <p:ph type="title"/>
          </p:nvPr>
        </p:nvSpPr>
        <p:spPr/>
        <p:txBody>
          <a:bodyPr/>
          <a:lstStyle/>
          <a:p>
            <a:r>
              <a:rPr lang="en-US" dirty="0"/>
              <a:t>Other Concerns</a:t>
            </a:r>
          </a:p>
        </p:txBody>
      </p:sp>
      <p:sp>
        <p:nvSpPr>
          <p:cNvPr id="8" name="Content Placeholder 7">
            <a:extLst>
              <a:ext uri="{FF2B5EF4-FFF2-40B4-BE49-F238E27FC236}">
                <a16:creationId xmlns:a16="http://schemas.microsoft.com/office/drawing/2014/main" id="{DC57DEBF-2143-4A7B-8A52-45C1F33C7964}"/>
              </a:ext>
            </a:extLst>
          </p:cNvPr>
          <p:cNvSpPr>
            <a:spLocks noGrp="1"/>
          </p:cNvSpPr>
          <p:nvPr>
            <p:ph idx="1"/>
          </p:nvPr>
        </p:nvSpPr>
        <p:spPr/>
        <p:txBody>
          <a:bodyPr>
            <a:normAutofit lnSpcReduction="10000"/>
          </a:bodyPr>
          <a:lstStyle/>
          <a:p>
            <a:pPr>
              <a:defRPr/>
            </a:pPr>
            <a:r>
              <a:rPr lang="en-US" sz="2400" dirty="0"/>
              <a:t>Persistent pulmonary hypertension of the newborn (PPHN)</a:t>
            </a:r>
          </a:p>
          <a:p>
            <a:pPr lvl="1">
              <a:defRPr/>
            </a:pPr>
            <a:r>
              <a:rPr lang="en-US" sz="2000" dirty="0"/>
              <a:t>2014 meta-analyses demonstrated late term use had increased risk of PPHN (OR = 2.5) Did NOT control for known risk factors of PPHN (smoking, obesity, prematurity, C-section)</a:t>
            </a:r>
          </a:p>
          <a:p>
            <a:pPr lvl="1">
              <a:defRPr/>
            </a:pPr>
            <a:r>
              <a:rPr lang="en-US" sz="2000" dirty="0"/>
              <a:t>FDA revised warning, cannot make conclusions based on evidence</a:t>
            </a:r>
          </a:p>
          <a:p>
            <a:pPr lvl="1">
              <a:defRPr/>
            </a:pPr>
            <a:r>
              <a:rPr lang="en-US" sz="2000" dirty="0"/>
              <a:t>Large cohort study utilized Medicaid enrollees, OR= 1.28, may be due to residual confounding factors</a:t>
            </a:r>
          </a:p>
          <a:p>
            <a:pPr>
              <a:defRPr/>
            </a:pPr>
            <a:r>
              <a:rPr lang="en-US" sz="2200" dirty="0"/>
              <a:t>Postpartum hemorrhage; SRIs </a:t>
            </a:r>
            <a:r>
              <a:rPr lang="en-US" sz="2400" dirty="0"/>
              <a:t>may affect platelet aggregation and may increase the risk of bleeding </a:t>
            </a:r>
          </a:p>
          <a:p>
            <a:pPr lvl="1">
              <a:defRPr/>
            </a:pPr>
            <a:r>
              <a:rPr lang="en-US" dirty="0"/>
              <a:t>Several studies have attempted to look at relationship </a:t>
            </a:r>
          </a:p>
          <a:p>
            <a:pPr lvl="1">
              <a:defRPr/>
            </a:pPr>
            <a:r>
              <a:rPr lang="en-US" dirty="0"/>
              <a:t>Most recent: matched cohort observational study, comparing serotonergic psychiatric medication (9.7%) vs. non-serotonergic psychiatric medications (6.6%) vs. no psychiatric medication exposure (4.4%)</a:t>
            </a:r>
          </a:p>
          <a:p>
            <a:pPr lvl="1">
              <a:defRPr/>
            </a:pPr>
            <a:r>
              <a:rPr lang="en-US" dirty="0"/>
              <a:t>Both groups demonstrated increased risk above baseline – other factors playing a role? </a:t>
            </a:r>
          </a:p>
          <a:p>
            <a:endParaRPr lang="en-US" dirty="0"/>
          </a:p>
        </p:txBody>
      </p:sp>
      <p:sp>
        <p:nvSpPr>
          <p:cNvPr id="7" name="Footer Placeholder 6">
            <a:extLst>
              <a:ext uri="{FF2B5EF4-FFF2-40B4-BE49-F238E27FC236}">
                <a16:creationId xmlns:a16="http://schemas.microsoft.com/office/drawing/2014/main" id="{86EDAC9D-0523-4421-BA38-E4A30FF6772B}"/>
              </a:ext>
            </a:extLst>
          </p:cNvPr>
          <p:cNvSpPr>
            <a:spLocks noGrp="1"/>
          </p:cNvSpPr>
          <p:nvPr>
            <p:ph type="ftr" sz="quarter" idx="4294967295"/>
          </p:nvPr>
        </p:nvSpPr>
        <p:spPr>
          <a:xfrm>
            <a:off x="2133600" y="6354763"/>
            <a:ext cx="10058400" cy="50323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chemeClr val="bg1"/>
                </a:solidFill>
                <a:effectLst/>
                <a:uLnTx/>
                <a:uFillTx/>
                <a:latin typeface="Calibri" panose="020F0502020204030204"/>
                <a:ea typeface="+mn-ea"/>
                <a:cs typeface="+mn-cs"/>
              </a:rPr>
              <a:t>Huybrechts</a:t>
            </a:r>
            <a:r>
              <a:rPr kumimoji="0" lang="en-US" sz="900" b="0" i="0" u="none" strike="noStrike" kern="1200" cap="all" spc="0" normalizeH="0" baseline="0" noProof="0" dirty="0">
                <a:ln>
                  <a:noFill/>
                </a:ln>
                <a:solidFill>
                  <a:schemeClr val="bg1"/>
                </a:solidFill>
                <a:effectLst/>
                <a:uLnTx/>
                <a:uFillTx/>
                <a:latin typeface="Calibri" panose="020F0502020204030204"/>
                <a:ea typeface="+mn-ea"/>
                <a:cs typeface="+mn-cs"/>
              </a:rPr>
              <a:t> KF. Antidepressant Use late in Pregnancy and Risk of PPHN. JAMA 2015 2; 313(21): 2142-2151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chemeClr val="bg1"/>
                </a:solidFill>
                <a:effectLst/>
                <a:uLnTx/>
                <a:uFillTx/>
                <a:latin typeface="Calibri" panose="020F0502020204030204"/>
                <a:ea typeface="+mn-ea"/>
                <a:cs typeface="+mn-cs"/>
              </a:rPr>
              <a:t>Grigoriadis</a:t>
            </a:r>
            <a:r>
              <a:rPr kumimoji="0" lang="en-US" sz="900" b="0" i="0" u="none" strike="noStrike" kern="1200" cap="all" spc="0" normalizeH="0" baseline="0" noProof="0" dirty="0">
                <a:ln>
                  <a:noFill/>
                </a:ln>
                <a:solidFill>
                  <a:schemeClr val="bg1"/>
                </a:solidFill>
                <a:effectLst/>
                <a:uLnTx/>
                <a:uFillTx/>
                <a:latin typeface="Calibri" panose="020F0502020204030204"/>
                <a:ea typeface="+mn-ea"/>
                <a:cs typeface="+mn-cs"/>
              </a:rPr>
              <a:t> S. </a:t>
            </a:r>
            <a:r>
              <a:rPr kumimoji="0" lang="en-US" sz="900" b="0" i="0" u="none" strike="noStrike" kern="1200" cap="all" spc="0" normalizeH="0" baseline="0" noProof="0" dirty="0">
                <a:ln>
                  <a:noFill/>
                </a:ln>
                <a:solidFill>
                  <a:schemeClr val="bg1"/>
                </a:solidFill>
                <a:effectLst/>
                <a:uLnTx/>
                <a:uFillTx/>
                <a:latin typeface="Calibri" panose="020F0502020204030204"/>
                <a:ea typeface="+mn-ea"/>
                <a:cs typeface="+mn-cs"/>
                <a:hlinkClick r:id="rId4"/>
              </a:rPr>
              <a:t>Prenatal exposure to antidepressants and persistent pulmonary hypertension of the newborn: systematic review and meta-analysis.</a:t>
            </a:r>
            <a:r>
              <a:rPr kumimoji="0" lang="en-US" sz="900" b="0" i="0" u="none" strike="noStrike" kern="1200" cap="all" spc="0" normalizeH="0" baseline="0" noProof="0" dirty="0">
                <a:ln>
                  <a:noFill/>
                </a:ln>
                <a:solidFill>
                  <a:schemeClr val="bg1"/>
                </a:solidFill>
                <a:effectLst/>
                <a:uLnTx/>
                <a:uFillTx/>
                <a:latin typeface="Calibri" panose="020F0502020204030204"/>
                <a:ea typeface="+mn-ea"/>
                <a:cs typeface="+mn-cs"/>
              </a:rPr>
              <a:t>  BMJ. 2014 Jan 14.</a:t>
            </a:r>
          </a:p>
        </p:txBody>
      </p:sp>
    </p:spTree>
    <p:extLst>
      <p:ext uri="{BB962C8B-B14F-4D97-AF65-F5344CB8AC3E}">
        <p14:creationId xmlns:p14="http://schemas.microsoft.com/office/powerpoint/2010/main" val="4074636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Neurodevelopmental Outcomes</a:t>
            </a:r>
          </a:p>
        </p:txBody>
      </p:sp>
      <p:sp>
        <p:nvSpPr>
          <p:cNvPr id="3" name="Content Placeholder 2"/>
          <p:cNvSpPr>
            <a:spLocks noGrp="1"/>
          </p:cNvSpPr>
          <p:nvPr>
            <p:ph idx="1"/>
          </p:nvPr>
        </p:nvSpPr>
        <p:spPr/>
        <p:txBody>
          <a:bodyPr/>
          <a:lstStyle/>
          <a:p>
            <a:pPr marL="91440" lvl="1" indent="-91440">
              <a:spcBef>
                <a:spcPts val="1200"/>
              </a:spcBef>
              <a:spcAft>
                <a:spcPts val="200"/>
              </a:spcAft>
              <a:buSzPct val="100000"/>
              <a:buFont typeface="Calibri" panose="020F0502020204030204" pitchFamily="34" charset="0"/>
              <a:buChar char=" "/>
            </a:pPr>
            <a:r>
              <a:rPr lang="en-US" sz="2000" dirty="0"/>
              <a:t>Current thought that exposure to untreated severe maternal depression </a:t>
            </a:r>
            <a:r>
              <a:rPr lang="en-US" sz="2000" i="1" dirty="0"/>
              <a:t>in utero</a:t>
            </a:r>
            <a:r>
              <a:rPr lang="en-US" sz="2000" dirty="0"/>
              <a:t> and during early childhood is associated with worse cognitive and behavioral outcomes than antidepressant medications</a:t>
            </a:r>
          </a:p>
          <a:p>
            <a:endParaRPr lang="en-US" dirty="0"/>
          </a:p>
        </p:txBody>
      </p:sp>
      <p:sp>
        <p:nvSpPr>
          <p:cNvPr id="4" name="Footer Placeholder 3"/>
          <p:cNvSpPr>
            <a:spLocks noGrp="1"/>
          </p:cNvSpPr>
          <p:nvPr>
            <p:ph type="ftr" sz="quarter" idx="4294967295"/>
          </p:nvPr>
        </p:nvSpPr>
        <p:spPr>
          <a:xfrm>
            <a:off x="7369175" y="6459538"/>
            <a:ext cx="4822825" cy="365125"/>
          </a:xfrm>
        </p:spPr>
        <p:txBody>
          <a:bodyPr/>
          <a:lstStyle/>
          <a:p>
            <a:r>
              <a:rPr lang="en-US"/>
              <a:t>Nulman I. Neurodevelopment of children exposed in utero to antidepressant drugs. NEJM 1987; 336(4): 258-62.</a:t>
            </a:r>
          </a:p>
        </p:txBody>
      </p:sp>
    </p:spTree>
    <p:extLst>
      <p:ext uri="{BB962C8B-B14F-4D97-AF65-F5344CB8AC3E}">
        <p14:creationId xmlns:p14="http://schemas.microsoft.com/office/powerpoint/2010/main" val="184364029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13DC-BC5A-4D6E-8880-98997A3FB11D}"/>
              </a:ext>
            </a:extLst>
          </p:cNvPr>
          <p:cNvSpPr>
            <a:spLocks noGrp="1"/>
          </p:cNvSpPr>
          <p:nvPr>
            <p:ph type="title"/>
          </p:nvPr>
        </p:nvSpPr>
        <p:spPr/>
        <p:txBody>
          <a:bodyPr/>
          <a:lstStyle/>
          <a:p>
            <a:r>
              <a:rPr lang="en-US" dirty="0"/>
              <a:t>Autism Spectrum Disorder</a:t>
            </a:r>
          </a:p>
        </p:txBody>
      </p:sp>
      <p:sp>
        <p:nvSpPr>
          <p:cNvPr id="3" name="Content Placeholder 2">
            <a:extLst>
              <a:ext uri="{FF2B5EF4-FFF2-40B4-BE49-F238E27FC236}">
                <a16:creationId xmlns:a16="http://schemas.microsoft.com/office/drawing/2014/main" id="{255DF3D2-6B40-4275-A6C2-2CF247EE8FC6}"/>
              </a:ext>
            </a:extLst>
          </p:cNvPr>
          <p:cNvSpPr>
            <a:spLocks noGrp="1"/>
          </p:cNvSpPr>
          <p:nvPr>
            <p:ph idx="1"/>
          </p:nvPr>
        </p:nvSpPr>
        <p:spPr>
          <a:xfrm>
            <a:off x="1097280" y="1235034"/>
            <a:ext cx="10058400" cy="5121316"/>
          </a:xfrm>
        </p:spPr>
        <p:txBody>
          <a:bodyPr>
            <a:normAutofit lnSpcReduction="10000"/>
          </a:bodyPr>
          <a:lstStyle/>
          <a:p>
            <a:pPr>
              <a:defRPr/>
            </a:pPr>
            <a:r>
              <a:rPr lang="en-US" sz="2400" dirty="0"/>
              <a:t>Controversial! Several epidemiologic studies demonstrated an association with prenatal exposure of SSRIs and ASDs, while others do not. </a:t>
            </a:r>
          </a:p>
          <a:p>
            <a:pPr>
              <a:defRPr/>
            </a:pPr>
            <a:r>
              <a:rPr lang="en-US" sz="2400" dirty="0"/>
              <a:t>Increased risk may be due to confounding factors: maternal psychiatric disorder itself!</a:t>
            </a:r>
          </a:p>
          <a:p>
            <a:pPr lvl="1">
              <a:defRPr/>
            </a:pPr>
            <a:r>
              <a:rPr lang="en-US" sz="2400" dirty="0"/>
              <a:t>Cannot distinguish between effects of drug exposure and underlying maternal psychiatric illness. Attempt to control for maternal mental illness, but no reliable measures of severity</a:t>
            </a:r>
          </a:p>
          <a:p>
            <a:pPr>
              <a:defRPr/>
            </a:pPr>
            <a:r>
              <a:rPr lang="en-US" sz="2600" dirty="0"/>
              <a:t>Updated meta-analysis: 14 studies – 8 cohort and 6 case-controlled. </a:t>
            </a:r>
          </a:p>
          <a:p>
            <a:pPr lvl="1">
              <a:defRPr/>
            </a:pPr>
            <a:r>
              <a:rPr lang="en-US" sz="2400" dirty="0"/>
              <a:t>Pooled adjusted RR for cohort studies (</a:t>
            </a:r>
            <a:r>
              <a:rPr lang="en-US" sz="2400" i="1" dirty="0"/>
              <a:t>n</a:t>
            </a:r>
            <a:r>
              <a:rPr lang="en-US" sz="2400" dirty="0"/>
              <a:t> = 2,839,980) was 1.13 (0.93-1.39)</a:t>
            </a:r>
          </a:p>
          <a:p>
            <a:pPr lvl="1">
              <a:defRPr/>
            </a:pPr>
            <a:r>
              <a:rPr lang="en-US" sz="2400" dirty="0"/>
              <a:t>Pooled OR was 1.51 (1.15-1.99) for case-control studies (</a:t>
            </a:r>
            <a:r>
              <a:rPr lang="en-US" sz="2400" i="1" dirty="0"/>
              <a:t>n</a:t>
            </a:r>
            <a:r>
              <a:rPr lang="en-US" sz="2400" dirty="0"/>
              <a:t> = 117,737) showed a significant association; two studies were potentially missing and filled estimates suggested a non-significant association  with OR = 1.26</a:t>
            </a:r>
          </a:p>
          <a:p>
            <a:pPr lvl="1">
              <a:defRPr/>
            </a:pPr>
            <a:r>
              <a:rPr lang="en-US" sz="2400" dirty="0"/>
              <a:t>Limit to sibling studies: </a:t>
            </a:r>
            <a:r>
              <a:rPr lang="en-US" sz="2000" dirty="0"/>
              <a:t>RR 0.99, 95% CI 0.81-1.22</a:t>
            </a:r>
            <a:endParaRPr lang="en-US" sz="2400" dirty="0"/>
          </a:p>
        </p:txBody>
      </p:sp>
      <p:sp>
        <p:nvSpPr>
          <p:cNvPr id="4" name="Footer Placeholder 3">
            <a:extLst>
              <a:ext uri="{FF2B5EF4-FFF2-40B4-BE49-F238E27FC236}">
                <a16:creationId xmlns:a16="http://schemas.microsoft.com/office/drawing/2014/main" id="{5460CC33-73E0-4B08-87E6-40F088C24AC9}"/>
              </a:ext>
            </a:extLst>
          </p:cNvPr>
          <p:cNvSpPr>
            <a:spLocks noGrp="1"/>
          </p:cNvSpPr>
          <p:nvPr>
            <p:ph type="ftr" sz="quarter" idx="4294967295"/>
          </p:nvPr>
        </p:nvSpPr>
        <p:spPr>
          <a:xfrm>
            <a:off x="0" y="6356350"/>
            <a:ext cx="106521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prstClr val="white"/>
                </a:solidFill>
                <a:effectLst/>
                <a:uLnTx/>
                <a:uFillTx/>
                <a:latin typeface="Calibri" panose="020F0502020204030204"/>
                <a:ea typeface="+mn-ea"/>
                <a:cs typeface="+mn-cs"/>
              </a:rPr>
              <a:t>Boukhris</a:t>
            </a:r>
            <a:r>
              <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rPr>
              <a:t> T. Antidepressant Use in Pregnancy and the Risk of Autism Spectrum Disorder in Children. JAMA Pediatrics. 2015 Dec 14:1-8</a:t>
            </a:r>
          </a:p>
          <a:p>
            <a:pPr lvl="0">
              <a:defRPr/>
            </a:pPr>
            <a:r>
              <a:rPr lang="en-US" dirty="0"/>
              <a:t>Zhou XH, et al. </a:t>
            </a:r>
            <a:r>
              <a:rPr lang="en-US" dirty="0" err="1"/>
              <a:t>Mol</a:t>
            </a:r>
            <a:r>
              <a:rPr lang="en-US" dirty="0"/>
              <a:t> Autism. 2018 Mar 27;9:21.   </a:t>
            </a:r>
            <a:r>
              <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0344190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97B648-0D58-4967-A16F-A37E883365DA}"/>
              </a:ext>
            </a:extLst>
          </p:cNvPr>
          <p:cNvSpPr>
            <a:spLocks noGrp="1"/>
          </p:cNvSpPr>
          <p:nvPr>
            <p:ph type="title"/>
          </p:nvPr>
        </p:nvSpPr>
        <p:spPr/>
        <p:txBody>
          <a:bodyPr/>
          <a:lstStyle/>
          <a:p>
            <a:r>
              <a:rPr lang="en-US"/>
              <a:t>SNRIs in Pregnancy</a:t>
            </a:r>
            <a:endParaRPr lang="en-US" dirty="0"/>
          </a:p>
        </p:txBody>
      </p:sp>
      <p:sp>
        <p:nvSpPr>
          <p:cNvPr id="6" name="Content Placeholder 5">
            <a:extLst>
              <a:ext uri="{FF2B5EF4-FFF2-40B4-BE49-F238E27FC236}">
                <a16:creationId xmlns:a16="http://schemas.microsoft.com/office/drawing/2014/main" id="{36DB71BC-FC41-4D27-A176-F48DEF7A10B6}"/>
              </a:ext>
            </a:extLst>
          </p:cNvPr>
          <p:cNvSpPr>
            <a:spLocks noGrp="1"/>
          </p:cNvSpPr>
          <p:nvPr>
            <p:ph idx="1"/>
          </p:nvPr>
        </p:nvSpPr>
        <p:spPr>
          <a:xfrm>
            <a:off x="1097280" y="1948091"/>
            <a:ext cx="7132320" cy="4256765"/>
          </a:xfrm>
        </p:spPr>
        <p:txBody>
          <a:bodyPr>
            <a:normAutofit fontScale="85000" lnSpcReduction="10000"/>
          </a:bodyPr>
          <a:lstStyle/>
          <a:p>
            <a:r>
              <a:rPr lang="en-US" dirty="0"/>
              <a:t>October 2015 systematic review, risk of major congenital malformations after first-trimester exposure to venlafaxine or duloxetine.</a:t>
            </a:r>
          </a:p>
          <a:p>
            <a:pPr lvl="1"/>
            <a:r>
              <a:rPr lang="en-US" dirty="0"/>
              <a:t>Eight cohort studies were identified</a:t>
            </a:r>
          </a:p>
          <a:p>
            <a:pPr lvl="1"/>
            <a:r>
              <a:rPr lang="en-US" dirty="0"/>
              <a:t>N = 3186 exposed to venlafaxine and N = 668 exposed to duloxetine.</a:t>
            </a:r>
          </a:p>
          <a:p>
            <a:pPr lvl="1"/>
            <a:r>
              <a:rPr lang="en-US" dirty="0"/>
              <a:t>Venlafaxine-exposed group = 107 major malformations</a:t>
            </a:r>
          </a:p>
          <a:p>
            <a:pPr lvl="2"/>
            <a:r>
              <a:rPr lang="en-US" dirty="0"/>
              <a:t>3.36% risk of major malformations. RR = 1.12. 95% CI = 0.92-1.35. </a:t>
            </a:r>
          </a:p>
          <a:p>
            <a:pPr lvl="1"/>
            <a:r>
              <a:rPr lang="en-US" dirty="0"/>
              <a:t>Duloxetine-exposed infants and observed 16 major malformations </a:t>
            </a:r>
          </a:p>
          <a:p>
            <a:pPr lvl="2"/>
            <a:r>
              <a:rPr lang="en-US" dirty="0"/>
              <a:t>2.33% risk of malformations. RR =  0.80.  95% CI = 0.46-1.29.</a:t>
            </a:r>
          </a:p>
          <a:p>
            <a:r>
              <a:rPr lang="en-US" dirty="0"/>
              <a:t>Possible increase in miscarriage</a:t>
            </a:r>
          </a:p>
          <a:p>
            <a:r>
              <a:rPr lang="en-US" dirty="0"/>
              <a:t>Possible increased risk of hypertension</a:t>
            </a:r>
          </a:p>
          <a:p>
            <a:pPr lvl="1"/>
            <a:r>
              <a:rPr lang="en-US" dirty="0"/>
              <a:t>Monitor BP closely with initiation </a:t>
            </a:r>
          </a:p>
          <a:p>
            <a:pPr lvl="1"/>
            <a:r>
              <a:rPr lang="en-US" dirty="0"/>
              <a:t>Concern if patient becomes pre-eclamptic </a:t>
            </a:r>
          </a:p>
          <a:p>
            <a:r>
              <a:rPr lang="en-US" dirty="0"/>
              <a:t>No behavioral studies</a:t>
            </a:r>
          </a:p>
        </p:txBody>
      </p:sp>
      <p:sp>
        <p:nvSpPr>
          <p:cNvPr id="4" name="Footer Placeholder 3">
            <a:extLst>
              <a:ext uri="{FF2B5EF4-FFF2-40B4-BE49-F238E27FC236}">
                <a16:creationId xmlns:a16="http://schemas.microsoft.com/office/drawing/2014/main" id="{833D5978-10E8-45C4-8550-2876887D20DB}"/>
              </a:ext>
            </a:extLst>
          </p:cNvPr>
          <p:cNvSpPr>
            <a:spLocks noGrp="1"/>
          </p:cNvSpPr>
          <p:nvPr>
            <p:ph type="ftr" sz="quarter" idx="4294967295"/>
          </p:nvPr>
        </p:nvSpPr>
        <p:spPr>
          <a:xfrm>
            <a:off x="7369175" y="6459538"/>
            <a:ext cx="4822825" cy="365125"/>
          </a:xfrm>
        </p:spPr>
        <p:txBody>
          <a:bodyPr/>
          <a:lstStyle/>
          <a:p>
            <a:pPr lvl="0"/>
            <a:r>
              <a:rPr lang="en-US" noProof="0"/>
              <a:t>Lassen D. First-trimester pregnancy exposure to venlafaxine or duloxetine and risk of major congenital malformation: a systematic review. Basic Clin Pharmaco Toxicol. 2016; 118(1): 32-6</a:t>
            </a:r>
            <a:endParaRPr lang="en-US" noProof="0" dirty="0"/>
          </a:p>
        </p:txBody>
      </p:sp>
      <p:sp>
        <p:nvSpPr>
          <p:cNvPr id="7" name="Content Placeholder 3">
            <a:extLst>
              <a:ext uri="{FF2B5EF4-FFF2-40B4-BE49-F238E27FC236}">
                <a16:creationId xmlns:a16="http://schemas.microsoft.com/office/drawing/2014/main" id="{9C5A6A32-9283-42B4-9CA9-5CB79F586BF0}"/>
              </a:ext>
            </a:extLst>
          </p:cNvPr>
          <p:cNvSpPr txBox="1">
            <a:spLocks/>
          </p:cNvSpPr>
          <p:nvPr/>
        </p:nvSpPr>
        <p:spPr>
          <a:xfrm>
            <a:off x="8457395" y="1948092"/>
            <a:ext cx="2698285" cy="3921001"/>
          </a:xfrm>
          <a:prstGeom prst="rect">
            <a:avLst/>
          </a:prstGeom>
          <a:solidFill>
            <a:schemeClr val="accent4">
              <a:lumMod val="75000"/>
            </a:schemeClr>
          </a:solidFill>
          <a:ln>
            <a:solidFill>
              <a:schemeClr val="accent1"/>
            </a:solidFill>
          </a:ln>
        </p:spPr>
        <p:txBody>
          <a:bodyPr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pt-BR" dirty="0"/>
              <a:t>Venlafaxine (Effexor)</a:t>
            </a:r>
          </a:p>
          <a:p>
            <a:pPr marL="0" indent="0" algn="ctr">
              <a:buFont typeface="Calibri" panose="020F0502020204030204" pitchFamily="34" charset="0"/>
              <a:buNone/>
            </a:pPr>
            <a:r>
              <a:rPr lang="pt-BR" dirty="0"/>
              <a:t>Desvenlafaxine (Pristiq)</a:t>
            </a:r>
          </a:p>
          <a:p>
            <a:pPr marL="0" indent="0" algn="ctr">
              <a:buFont typeface="Calibri" panose="020F0502020204030204" pitchFamily="34" charset="0"/>
              <a:buNone/>
            </a:pPr>
            <a:r>
              <a:rPr lang="pt-BR" dirty="0"/>
              <a:t>Duloxetine (Cymbalta)</a:t>
            </a:r>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209315904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0430-2614-4778-B139-F8D935FD3075}"/>
              </a:ext>
            </a:extLst>
          </p:cNvPr>
          <p:cNvSpPr>
            <a:spLocks noGrp="1"/>
          </p:cNvSpPr>
          <p:nvPr>
            <p:ph type="title"/>
          </p:nvPr>
        </p:nvSpPr>
        <p:spPr/>
        <p:txBody>
          <a:bodyPr/>
          <a:lstStyle/>
          <a:p>
            <a:r>
              <a:rPr lang="en-US"/>
              <a:t>Bupropion</a:t>
            </a:r>
            <a:endParaRPr lang="en-US" dirty="0"/>
          </a:p>
        </p:txBody>
      </p:sp>
      <p:sp>
        <p:nvSpPr>
          <p:cNvPr id="3" name="Content Placeholder 2">
            <a:extLst>
              <a:ext uri="{FF2B5EF4-FFF2-40B4-BE49-F238E27FC236}">
                <a16:creationId xmlns:a16="http://schemas.microsoft.com/office/drawing/2014/main" id="{FA428C48-5574-4D15-B782-78A4DF2EA89C}"/>
              </a:ext>
            </a:extLst>
          </p:cNvPr>
          <p:cNvSpPr>
            <a:spLocks noGrp="1"/>
          </p:cNvSpPr>
          <p:nvPr>
            <p:ph idx="1"/>
          </p:nvPr>
        </p:nvSpPr>
        <p:spPr/>
        <p:txBody>
          <a:bodyPr/>
          <a:lstStyle/>
          <a:p>
            <a:r>
              <a:rPr lang="en-US"/>
              <a:t>No increased risk of congenital anomalies</a:t>
            </a:r>
          </a:p>
          <a:p>
            <a:r>
              <a:rPr lang="en-US"/>
              <a:t>Decreased birth weight at higher doses</a:t>
            </a:r>
          </a:p>
          <a:p>
            <a:r>
              <a:rPr lang="en-US"/>
              <a:t>Elevated rate of spontaneous miscarriage (p=0.009)</a:t>
            </a:r>
          </a:p>
          <a:p>
            <a:r>
              <a:rPr lang="en-US"/>
              <a:t>Lowers seizure threshold – possible risk in women with pre-eclampsia</a:t>
            </a:r>
          </a:p>
          <a:p>
            <a:endParaRPr lang="en-US"/>
          </a:p>
          <a:p>
            <a:endParaRPr lang="en-US" dirty="0"/>
          </a:p>
        </p:txBody>
      </p:sp>
      <p:sp>
        <p:nvSpPr>
          <p:cNvPr id="4" name="Footer Placeholder 3">
            <a:extLst>
              <a:ext uri="{FF2B5EF4-FFF2-40B4-BE49-F238E27FC236}">
                <a16:creationId xmlns:a16="http://schemas.microsoft.com/office/drawing/2014/main" id="{A12E0C87-05BA-4EAB-890A-FEC150AD4849}"/>
              </a:ext>
            </a:extLst>
          </p:cNvPr>
          <p:cNvSpPr>
            <a:spLocks noGrp="1"/>
          </p:cNvSpPr>
          <p:nvPr>
            <p:ph type="ftr" sz="quarter" idx="4294967295"/>
          </p:nvPr>
        </p:nvSpPr>
        <p:spPr>
          <a:xfrm>
            <a:off x="7369175" y="6459538"/>
            <a:ext cx="4822825" cy="365125"/>
          </a:xfrm>
        </p:spPr>
        <p:txBody>
          <a:bodyPr/>
          <a:lstStyle/>
          <a:p>
            <a:pPr lvl="0"/>
            <a:r>
              <a:rPr lang="en-US" altLang="en-US" noProof="0"/>
              <a:t>Chun-Fai-Chan. Amer J Obstet Gyne 2005; 192(3): 932-936. </a:t>
            </a:r>
            <a:endParaRPr lang="en-US" altLang="en-US" noProof="0" dirty="0"/>
          </a:p>
        </p:txBody>
      </p:sp>
    </p:spTree>
    <p:extLst>
      <p:ext uri="{BB962C8B-B14F-4D97-AF65-F5344CB8AC3E}">
        <p14:creationId xmlns:p14="http://schemas.microsoft.com/office/powerpoint/2010/main" val="179444780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6278-219D-4DC8-80F0-944B9DE8E64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075F8AE-3411-4A44-8F0F-BE977C0AF1BB}"/>
              </a:ext>
            </a:extLst>
          </p:cNvPr>
          <p:cNvSpPr>
            <a:spLocks noGrp="1"/>
          </p:cNvSpPr>
          <p:nvPr>
            <p:ph idx="1"/>
          </p:nvPr>
        </p:nvSpPr>
        <p:spPr/>
        <p:txBody>
          <a:bodyPr/>
          <a:lstStyle/>
          <a:p>
            <a:pPr>
              <a:defRPr/>
            </a:pPr>
            <a:r>
              <a:rPr lang="en-US" dirty="0"/>
              <a:t>Understand the risk-benefit analysis that needs to take place when management of perinatal patients with psychiatric disorders. </a:t>
            </a:r>
          </a:p>
          <a:p>
            <a:pPr>
              <a:defRPr/>
            </a:pPr>
            <a:r>
              <a:rPr lang="en-US" dirty="0"/>
              <a:t>Describe the FDA Pregnancy and Lactation Labeling Rule. </a:t>
            </a:r>
          </a:p>
          <a:p>
            <a:pPr>
              <a:defRPr/>
            </a:pPr>
            <a:r>
              <a:rPr lang="en-US" dirty="0"/>
              <a:t>List the risks to the fetus/infant of antidepressants in pregnancy. </a:t>
            </a:r>
          </a:p>
          <a:p>
            <a:pPr>
              <a:defRPr/>
            </a:pPr>
            <a:r>
              <a:rPr lang="en-US" dirty="0"/>
              <a:t>List the risks to the fetus/infant of sleep aids and hypnotics in pregnancy. </a:t>
            </a:r>
          </a:p>
          <a:p>
            <a:endParaRPr lang="en-US" dirty="0"/>
          </a:p>
        </p:txBody>
      </p:sp>
    </p:spTree>
    <p:extLst>
      <p:ext uri="{BB962C8B-B14F-4D97-AF65-F5344CB8AC3E}">
        <p14:creationId xmlns:p14="http://schemas.microsoft.com/office/powerpoint/2010/main" val="414348605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4D06-0E4C-4554-9C82-58A0AC0275A0}"/>
              </a:ext>
            </a:extLst>
          </p:cNvPr>
          <p:cNvSpPr>
            <a:spLocks noGrp="1"/>
          </p:cNvSpPr>
          <p:nvPr>
            <p:ph type="title"/>
          </p:nvPr>
        </p:nvSpPr>
        <p:spPr/>
        <p:txBody>
          <a:bodyPr/>
          <a:lstStyle/>
          <a:p>
            <a:r>
              <a:rPr lang="en-US"/>
              <a:t>Mirtazapine</a:t>
            </a:r>
            <a:endParaRPr lang="en-US" dirty="0"/>
          </a:p>
        </p:txBody>
      </p:sp>
      <p:sp>
        <p:nvSpPr>
          <p:cNvPr id="3" name="Content Placeholder 2">
            <a:extLst>
              <a:ext uri="{FF2B5EF4-FFF2-40B4-BE49-F238E27FC236}">
                <a16:creationId xmlns:a16="http://schemas.microsoft.com/office/drawing/2014/main" id="{80FC546D-1FA0-4F9B-8C7F-F14821763688}"/>
              </a:ext>
            </a:extLst>
          </p:cNvPr>
          <p:cNvSpPr>
            <a:spLocks noGrp="1"/>
          </p:cNvSpPr>
          <p:nvPr>
            <p:ph idx="1"/>
          </p:nvPr>
        </p:nvSpPr>
        <p:spPr/>
        <p:txBody>
          <a:bodyPr/>
          <a:lstStyle/>
          <a:p>
            <a:r>
              <a:rPr lang="en-US"/>
              <a:t>Case series, n = 56</a:t>
            </a:r>
          </a:p>
          <a:p>
            <a:pPr lvl="1"/>
            <a:r>
              <a:rPr lang="en-US"/>
              <a:t>None with major malformations</a:t>
            </a:r>
          </a:p>
          <a:p>
            <a:pPr lvl="1"/>
            <a:r>
              <a:rPr lang="en-US"/>
              <a:t>N = 14 (25%) risk of poor neonatal adaptation </a:t>
            </a:r>
          </a:p>
          <a:p>
            <a:r>
              <a:rPr lang="en-US"/>
              <a:t>If add to previous cases, n &gt; 300, no clear signal increasing malformation risk</a:t>
            </a:r>
          </a:p>
          <a:p>
            <a:r>
              <a:rPr lang="en-US"/>
              <a:t>Side effect considerations:</a:t>
            </a:r>
          </a:p>
          <a:p>
            <a:pPr lvl="1"/>
            <a:r>
              <a:rPr lang="en-US"/>
              <a:t>Nausea less likely than with SSRIs; may be used with hyperemesis gravidarum</a:t>
            </a:r>
          </a:p>
          <a:p>
            <a:pPr lvl="1"/>
            <a:r>
              <a:rPr lang="en-US"/>
              <a:t>Weight gain can increase obstetric complications</a:t>
            </a:r>
          </a:p>
          <a:p>
            <a:pPr lvl="2"/>
            <a:r>
              <a:rPr lang="en-US"/>
              <a:t>40% patients have &gt;7% increase in body weight in one year</a:t>
            </a:r>
          </a:p>
          <a:p>
            <a:pPr lvl="1"/>
            <a:r>
              <a:rPr lang="en-US"/>
              <a:t>Sedation may be difficult to tolerate in pregnancy and postpartum, however can be helpful in patients struggling with insomnia</a:t>
            </a:r>
          </a:p>
          <a:p>
            <a:endParaRPr lang="en-US" dirty="0"/>
          </a:p>
        </p:txBody>
      </p:sp>
      <p:sp>
        <p:nvSpPr>
          <p:cNvPr id="4" name="Footer Placeholder 3">
            <a:extLst>
              <a:ext uri="{FF2B5EF4-FFF2-40B4-BE49-F238E27FC236}">
                <a16:creationId xmlns:a16="http://schemas.microsoft.com/office/drawing/2014/main" id="{13575D63-C25C-4519-9C54-882AA7F7A120}"/>
              </a:ext>
            </a:extLst>
          </p:cNvPr>
          <p:cNvSpPr>
            <a:spLocks noGrp="1"/>
          </p:cNvSpPr>
          <p:nvPr>
            <p:ph type="ftr" sz="quarter" idx="4294967295"/>
          </p:nvPr>
        </p:nvSpPr>
        <p:spPr>
          <a:xfrm>
            <a:off x="2133600" y="6459538"/>
            <a:ext cx="10058400" cy="398462"/>
          </a:xfrm>
        </p:spPr>
        <p:txBody>
          <a:bodyPr/>
          <a:lstStyle/>
          <a:p>
            <a:pPr lvl="0"/>
            <a:r>
              <a:rPr lang="en-US" noProof="0" dirty="0"/>
              <a:t>Smit M. Mirtazapine in Pregnancy and Lactation: Data From a Case Series. J </a:t>
            </a:r>
            <a:r>
              <a:rPr lang="en-US" noProof="0" dirty="0" err="1"/>
              <a:t>Clic</a:t>
            </a:r>
            <a:r>
              <a:rPr lang="en-US" noProof="0" dirty="0"/>
              <a:t> </a:t>
            </a:r>
            <a:r>
              <a:rPr lang="en-US" noProof="0" dirty="0" err="1"/>
              <a:t>Psychopharmacol</a:t>
            </a:r>
            <a:r>
              <a:rPr lang="en-US" noProof="0" dirty="0"/>
              <a:t>. 2015; 35(2): 163-7.</a:t>
            </a:r>
          </a:p>
          <a:p>
            <a:pPr lvl="0"/>
            <a:r>
              <a:rPr lang="en-US" noProof="0" dirty="0" err="1"/>
              <a:t>Guclu</a:t>
            </a:r>
            <a:r>
              <a:rPr lang="en-US" noProof="0" dirty="0"/>
              <a:t> S. Mirtazapine use in </a:t>
            </a:r>
            <a:r>
              <a:rPr lang="en-US" noProof="0" dirty="0" err="1"/>
              <a:t>resistent</a:t>
            </a:r>
            <a:r>
              <a:rPr lang="en-US" noProof="0" dirty="0"/>
              <a:t> HG: report of 3 cases and review of the literature. Arch </a:t>
            </a:r>
            <a:r>
              <a:rPr lang="en-US" noProof="0" dirty="0" err="1"/>
              <a:t>Gynecol</a:t>
            </a:r>
            <a:r>
              <a:rPr lang="en-US" noProof="0" dirty="0"/>
              <a:t> </a:t>
            </a:r>
            <a:r>
              <a:rPr lang="en-US" noProof="0" dirty="0" err="1"/>
              <a:t>Obstet</a:t>
            </a:r>
            <a:r>
              <a:rPr lang="en-US" noProof="0" dirty="0"/>
              <a:t> 272(4): 298-300. </a:t>
            </a:r>
          </a:p>
        </p:txBody>
      </p:sp>
    </p:spTree>
    <p:extLst>
      <p:ext uri="{BB962C8B-B14F-4D97-AF65-F5344CB8AC3E}">
        <p14:creationId xmlns:p14="http://schemas.microsoft.com/office/powerpoint/2010/main" val="2397058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5BA4-8E08-48B1-9115-31FFEBBDFB6A}"/>
              </a:ext>
            </a:extLst>
          </p:cNvPr>
          <p:cNvSpPr>
            <a:spLocks noGrp="1"/>
          </p:cNvSpPr>
          <p:nvPr>
            <p:ph type="title"/>
          </p:nvPr>
        </p:nvSpPr>
        <p:spPr/>
        <p:txBody>
          <a:bodyPr/>
          <a:lstStyle/>
          <a:p>
            <a:r>
              <a:rPr lang="en-US"/>
              <a:t>Tricyclic Antidepressants</a:t>
            </a:r>
            <a:endParaRPr lang="en-US" dirty="0"/>
          </a:p>
        </p:txBody>
      </p:sp>
      <p:sp>
        <p:nvSpPr>
          <p:cNvPr id="3" name="Content Placeholder 2">
            <a:extLst>
              <a:ext uri="{FF2B5EF4-FFF2-40B4-BE49-F238E27FC236}">
                <a16:creationId xmlns:a16="http://schemas.microsoft.com/office/drawing/2014/main" id="{143343CB-0C15-401B-AD73-645A60E47150}"/>
              </a:ext>
            </a:extLst>
          </p:cNvPr>
          <p:cNvSpPr>
            <a:spLocks noGrp="1"/>
          </p:cNvSpPr>
          <p:nvPr>
            <p:ph idx="1"/>
          </p:nvPr>
        </p:nvSpPr>
        <p:spPr>
          <a:xfrm>
            <a:off x="1097280" y="1845734"/>
            <a:ext cx="6287589" cy="4023360"/>
          </a:xfrm>
        </p:spPr>
        <p:txBody>
          <a:bodyPr/>
          <a:lstStyle/>
          <a:p>
            <a:r>
              <a:rPr lang="en-US" dirty="0"/>
              <a:t>Widely used in pregnancy prior to advent of SSRIs</a:t>
            </a:r>
          </a:p>
          <a:p>
            <a:r>
              <a:rPr lang="en-US" dirty="0"/>
              <a:t>Initial studies suggesting limb anomalies have NOT been confirmed </a:t>
            </a:r>
          </a:p>
          <a:p>
            <a:r>
              <a:rPr lang="en-US" dirty="0"/>
              <a:t>Neurobehavioral effects have not been reported</a:t>
            </a:r>
          </a:p>
          <a:p>
            <a:r>
              <a:rPr lang="en-US" dirty="0"/>
              <a:t>Reported acute effects: tachypnea, tachycardia, cyanosis, irritability, hypertonia, clonus, spasm</a:t>
            </a:r>
          </a:p>
          <a:p>
            <a:r>
              <a:rPr lang="en-US" dirty="0"/>
              <a:t>Transient withdrawal symptoms</a:t>
            </a:r>
          </a:p>
          <a:p>
            <a:r>
              <a:rPr lang="en-US" dirty="0" err="1"/>
              <a:t>Desipramine</a:t>
            </a:r>
            <a:r>
              <a:rPr lang="en-US" dirty="0"/>
              <a:t> and nortriptyline preferred as least anticholinergic</a:t>
            </a:r>
          </a:p>
          <a:p>
            <a:r>
              <a:rPr lang="en-US" b="1" dirty="0">
                <a:solidFill>
                  <a:schemeClr val="accent2">
                    <a:lumMod val="75000"/>
                  </a:schemeClr>
                </a:solidFill>
              </a:rPr>
              <a:t>Why utilize? Other indications: sleep, pain, migraine </a:t>
            </a:r>
          </a:p>
        </p:txBody>
      </p:sp>
      <p:sp>
        <p:nvSpPr>
          <p:cNvPr id="4" name="Content Placeholder 3">
            <a:extLst>
              <a:ext uri="{FF2B5EF4-FFF2-40B4-BE49-F238E27FC236}">
                <a16:creationId xmlns:a16="http://schemas.microsoft.com/office/drawing/2014/main" id="{74BBBB9E-78EA-49D7-840A-A630EB05BA3D}"/>
              </a:ext>
            </a:extLst>
          </p:cNvPr>
          <p:cNvSpPr txBox="1">
            <a:spLocks/>
          </p:cNvSpPr>
          <p:nvPr/>
        </p:nvSpPr>
        <p:spPr>
          <a:xfrm>
            <a:off x="7644809" y="1845734"/>
            <a:ext cx="3510871" cy="4023360"/>
          </a:xfrm>
          <a:prstGeom prst="rect">
            <a:avLst/>
          </a:prstGeom>
          <a:solidFill>
            <a:schemeClr val="accent4">
              <a:lumMod val="60000"/>
              <a:lumOff val="40000"/>
            </a:schemeClr>
          </a:solidFill>
          <a:ln>
            <a:solidFill>
              <a:schemeClr val="accent1"/>
            </a:solidFill>
          </a:ln>
        </p:spPr>
        <p:txBody>
          <a:bodyPr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defRPr/>
            </a:pPr>
            <a:r>
              <a:rPr lang="en-US" dirty="0"/>
              <a:t>Imipramine</a:t>
            </a:r>
          </a:p>
          <a:p>
            <a:pPr algn="ctr">
              <a:defRPr/>
            </a:pPr>
            <a:r>
              <a:rPr lang="en-US" dirty="0" err="1"/>
              <a:t>Desipramine</a:t>
            </a:r>
            <a:endParaRPr lang="en-US" dirty="0"/>
          </a:p>
          <a:p>
            <a:pPr algn="ctr">
              <a:defRPr/>
            </a:pPr>
            <a:r>
              <a:rPr lang="en-US" dirty="0"/>
              <a:t>Nortriptyline</a:t>
            </a:r>
          </a:p>
          <a:p>
            <a:pPr algn="ctr">
              <a:defRPr/>
            </a:pPr>
            <a:r>
              <a:rPr lang="en-US" dirty="0"/>
              <a:t>Amitriptyline</a:t>
            </a:r>
          </a:p>
          <a:p>
            <a:pPr algn="ctr">
              <a:defRPr/>
            </a:pPr>
            <a:r>
              <a:rPr lang="en-US" dirty="0"/>
              <a:t>Doxepin</a:t>
            </a:r>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129423052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865" y="595424"/>
            <a:ext cx="10056193" cy="1129316"/>
          </a:xfrm>
        </p:spPr>
        <p:txBody>
          <a:bodyPr>
            <a:normAutofit/>
          </a:bodyPr>
          <a:lstStyle/>
          <a:p>
            <a:r>
              <a:rPr lang="en-US" dirty="0"/>
              <a:t>Benzodiazepines: </a:t>
            </a:r>
            <a:br>
              <a:rPr lang="en-US" b="1" dirty="0"/>
            </a:br>
            <a:r>
              <a:rPr lang="en-US" sz="3200" dirty="0"/>
              <a:t>Norwegian Mother and Child Cohort Study</a:t>
            </a:r>
            <a:endParaRPr lang="en-US" dirty="0"/>
          </a:p>
        </p:txBody>
      </p:sp>
      <p:sp>
        <p:nvSpPr>
          <p:cNvPr id="3" name="Content Placeholder 2"/>
          <p:cNvSpPr>
            <a:spLocks noGrp="1"/>
          </p:cNvSpPr>
          <p:nvPr>
            <p:ph idx="1"/>
          </p:nvPr>
        </p:nvSpPr>
        <p:spPr>
          <a:xfrm>
            <a:off x="1104865" y="1866011"/>
            <a:ext cx="10206318" cy="4077590"/>
          </a:xfrm>
        </p:spPr>
        <p:txBody>
          <a:bodyPr>
            <a:noAutofit/>
          </a:bodyPr>
          <a:lstStyle/>
          <a:p>
            <a:r>
              <a:rPr lang="en-US" sz="2800" dirty="0"/>
              <a:t>Internalizing and externalizing behaviors in children at 0.5, 1.5, and 3 years of age</a:t>
            </a:r>
          </a:p>
          <a:p>
            <a:r>
              <a:rPr lang="en-US" sz="2800" dirty="0"/>
              <a:t>Compared children exposed to benzodiazepines and sedative-hypnotics during pregnancy to unexposed children</a:t>
            </a:r>
            <a:endParaRPr lang="en-US" sz="2400" dirty="0"/>
          </a:p>
          <a:p>
            <a:pPr lvl="1"/>
            <a:r>
              <a:rPr lang="en-US" sz="2000" dirty="0"/>
              <a:t>71,996 children (19,297 siblings) at 1.5 years and 55,081 children (13,779 siblings) at 3 years </a:t>
            </a:r>
          </a:p>
          <a:p>
            <a:pPr lvl="1"/>
            <a:r>
              <a:rPr lang="en-US" sz="2000" dirty="0"/>
              <a:t>0.8% of the children were exposed to BZDs and/or z-hypnotics during pregnancy, but n = 145 sibling discordant for exposure to medication</a:t>
            </a:r>
          </a:p>
          <a:p>
            <a:pPr lvl="1"/>
            <a:r>
              <a:rPr lang="en-US" sz="2000" dirty="0"/>
              <a:t>Prenatal exposure to BZD-anxiolytics was associated with increased internalizing problems at both 1.5 years and 3 years </a:t>
            </a:r>
          </a:p>
        </p:txBody>
      </p:sp>
      <p:sp>
        <p:nvSpPr>
          <p:cNvPr id="4" name="Footer Placeholder 3"/>
          <p:cNvSpPr>
            <a:spLocks noGrp="1"/>
          </p:cNvSpPr>
          <p:nvPr>
            <p:ph type="ftr" sz="quarter" idx="4294967295"/>
          </p:nvPr>
        </p:nvSpPr>
        <p:spPr>
          <a:xfrm>
            <a:off x="0" y="6523038"/>
            <a:ext cx="10439400" cy="33496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white"/>
                </a:solidFill>
                <a:effectLst/>
                <a:uLnTx/>
                <a:uFillTx/>
                <a:latin typeface="Calibri" panose="020F0502020204030204"/>
                <a:ea typeface="+mn-ea"/>
                <a:cs typeface="+mn-cs"/>
              </a:rPr>
              <a:t>Ban L. </a:t>
            </a:r>
            <a:r>
              <a:rPr kumimoji="0" lang="en-US" sz="900" b="0" i="0" u="none" strike="noStrike" kern="1200" cap="all" spc="0" normalizeH="0" baseline="0" noProof="0">
                <a:ln>
                  <a:noFill/>
                </a:ln>
                <a:solidFill>
                  <a:prstClr val="white"/>
                </a:solidFill>
                <a:effectLst/>
                <a:uLnTx/>
                <a:uFillTx/>
                <a:latin typeface="Calibri" panose="020F0502020204030204"/>
                <a:ea typeface="+mn-ea"/>
                <a:cs typeface="+mn-cs"/>
                <a:hlinkClick r:id="rId4"/>
              </a:rPr>
              <a:t>First trimester exposure to anxiolytic and hypnotic drugs and the risks of major congenital anomalies: a United kingdom population-based cohort study</a:t>
            </a:r>
            <a:r>
              <a:rPr kumimoji="0" lang="en-US" sz="900" b="0" i="0" u="none" strike="noStrike" kern="1200" cap="all" spc="0" normalizeH="0" baseline="0" noProof="0">
                <a:ln>
                  <a:noFill/>
                </a:ln>
                <a:solidFill>
                  <a:prstClr val="white"/>
                </a:solidFill>
                <a:effectLst/>
                <a:uLnTx/>
                <a:uFillTx/>
                <a:latin typeface="Calibri" panose="020F0502020204030204"/>
                <a:ea typeface="+mn-ea"/>
                <a:cs typeface="+mn-cs"/>
              </a:rPr>
              <a:t>. PLoS One. 2014 Jun 25;9(6):e100996.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0682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1DA6-837B-451B-ABB0-5816D87CDF3F}"/>
              </a:ext>
            </a:extLst>
          </p:cNvPr>
          <p:cNvSpPr>
            <a:spLocks noGrp="1"/>
          </p:cNvSpPr>
          <p:nvPr>
            <p:ph type="title"/>
          </p:nvPr>
        </p:nvSpPr>
        <p:spPr/>
        <p:txBody>
          <a:bodyPr/>
          <a:lstStyle/>
          <a:p>
            <a:r>
              <a:rPr lang="en-US" dirty="0"/>
              <a:t>Benzodiazepines, cond. </a:t>
            </a:r>
          </a:p>
        </p:txBody>
      </p:sp>
      <p:sp>
        <p:nvSpPr>
          <p:cNvPr id="3" name="Content Placeholder 2">
            <a:extLst>
              <a:ext uri="{FF2B5EF4-FFF2-40B4-BE49-F238E27FC236}">
                <a16:creationId xmlns:a16="http://schemas.microsoft.com/office/drawing/2014/main" id="{EEBF81D0-096C-4F2A-B59A-A050512161AF}"/>
              </a:ext>
            </a:extLst>
          </p:cNvPr>
          <p:cNvSpPr>
            <a:spLocks noGrp="1"/>
          </p:cNvSpPr>
          <p:nvPr>
            <p:ph idx="1"/>
          </p:nvPr>
        </p:nvSpPr>
        <p:spPr>
          <a:xfrm>
            <a:off x="1097280" y="1845733"/>
            <a:ext cx="10058400" cy="4236089"/>
          </a:xfrm>
        </p:spPr>
        <p:txBody>
          <a:bodyPr>
            <a:normAutofit fontScale="92500" lnSpcReduction="10000"/>
          </a:bodyPr>
          <a:lstStyle/>
          <a:p>
            <a:r>
              <a:rPr lang="en-US" sz="2400" dirty="0"/>
              <a:t>Early reports suggested in an increase risk of cleft lip/palate</a:t>
            </a:r>
          </a:p>
          <a:p>
            <a:pPr lvl="1"/>
            <a:r>
              <a:rPr lang="en-US" sz="2000" dirty="0"/>
              <a:t>“Worst” data suggests rate of 0.7%, but NOT confirmed by more recent studies</a:t>
            </a:r>
          </a:p>
          <a:p>
            <a:r>
              <a:rPr lang="en-US" sz="2400" dirty="0"/>
              <a:t>UK primary care database study: 1990-2010</a:t>
            </a:r>
          </a:p>
          <a:p>
            <a:pPr lvl="1"/>
            <a:r>
              <a:rPr lang="en-US" sz="2000" dirty="0"/>
              <a:t>Compared to 19,193 children whose mothers had diagnosed depression and/or anxiety but no first trimester drug exposures; rate of malformations = 2.7%</a:t>
            </a:r>
          </a:p>
          <a:p>
            <a:r>
              <a:rPr lang="en-US" sz="2400" dirty="0"/>
              <a:t>Toxicity in newborns</a:t>
            </a:r>
          </a:p>
          <a:p>
            <a:pPr lvl="1"/>
            <a:r>
              <a:rPr lang="en-US" sz="2000" dirty="0"/>
              <a:t>Sedation, floppy baby syndrome, respiratory depression</a:t>
            </a:r>
          </a:p>
          <a:p>
            <a:r>
              <a:rPr lang="en-US" sz="2400" dirty="0"/>
              <a:t>Concern for potential of physiological dependence and withdrawal for infant with chronic use throughout pregnancy</a:t>
            </a:r>
          </a:p>
          <a:p>
            <a:r>
              <a:rPr lang="en-US" sz="2400" dirty="0"/>
              <a:t>Clinical use guidelines:</a:t>
            </a:r>
          </a:p>
          <a:p>
            <a:pPr lvl="1"/>
            <a:r>
              <a:rPr lang="en-US" sz="2000" dirty="0"/>
              <a:t>Sparingly, however PRN use can be appropriate</a:t>
            </a:r>
          </a:p>
          <a:p>
            <a:pPr lvl="1"/>
            <a:r>
              <a:rPr lang="en-US" sz="2000" dirty="0"/>
              <a:t>Recommend less than three doses weekly</a:t>
            </a:r>
          </a:p>
        </p:txBody>
      </p:sp>
    </p:spTree>
    <p:extLst>
      <p:ext uri="{BB962C8B-B14F-4D97-AF65-F5344CB8AC3E}">
        <p14:creationId xmlns:p14="http://schemas.microsoft.com/office/powerpoint/2010/main" val="74836079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Buspirone</a:t>
            </a:r>
            <a:endParaRPr lang="en-US" dirty="0"/>
          </a:p>
        </p:txBody>
      </p:sp>
      <p:sp>
        <p:nvSpPr>
          <p:cNvPr id="3" name="Content Placeholder 2"/>
          <p:cNvSpPr>
            <a:spLocks noGrp="1"/>
          </p:cNvSpPr>
          <p:nvPr>
            <p:ph idx="1"/>
          </p:nvPr>
        </p:nvSpPr>
        <p:spPr>
          <a:xfrm>
            <a:off x="1097280" y="1893454"/>
            <a:ext cx="10058400" cy="3975639"/>
          </a:xfrm>
        </p:spPr>
        <p:txBody>
          <a:bodyPr>
            <a:normAutofit/>
          </a:bodyPr>
          <a:lstStyle/>
          <a:p>
            <a:r>
              <a:rPr lang="en-US" sz="2800" dirty="0"/>
              <a:t>No data on the reproductive safety</a:t>
            </a:r>
          </a:p>
        </p:txBody>
      </p:sp>
    </p:spTree>
    <p:extLst>
      <p:ext uri="{BB962C8B-B14F-4D97-AF65-F5344CB8AC3E}">
        <p14:creationId xmlns:p14="http://schemas.microsoft.com/office/powerpoint/2010/main" val="203561111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Gabapentin</a:t>
            </a:r>
          </a:p>
        </p:txBody>
      </p:sp>
      <p:sp>
        <p:nvSpPr>
          <p:cNvPr id="3" name="Content Placeholder 2"/>
          <p:cNvSpPr>
            <a:spLocks noGrp="1"/>
          </p:cNvSpPr>
          <p:nvPr>
            <p:ph idx="1"/>
          </p:nvPr>
        </p:nvSpPr>
        <p:spPr>
          <a:xfrm>
            <a:off x="1097280" y="1417638"/>
            <a:ext cx="10485120" cy="5059361"/>
          </a:xfrm>
        </p:spPr>
        <p:txBody>
          <a:bodyPr>
            <a:noAutofit/>
          </a:bodyPr>
          <a:lstStyle/>
          <a:p>
            <a:pPr>
              <a:defRPr/>
            </a:pPr>
            <a:r>
              <a:rPr lang="en-US" sz="2400" dirty="0"/>
              <a:t>Prospective study</a:t>
            </a:r>
          </a:p>
          <a:p>
            <a:pPr lvl="1">
              <a:defRPr/>
            </a:pPr>
            <a:r>
              <a:rPr lang="en-US" dirty="0"/>
              <a:t>N = 223 pregnancies  exposed to gabapentin, compared to n =223 controls </a:t>
            </a:r>
          </a:p>
          <a:p>
            <a:pPr lvl="1">
              <a:defRPr/>
            </a:pPr>
            <a:r>
              <a:rPr lang="en-US" dirty="0"/>
              <a:t>Indication: pain = 43%, epilepsy = 34%, remainder were for psychiatric reasons</a:t>
            </a:r>
          </a:p>
          <a:p>
            <a:pPr lvl="1">
              <a:defRPr/>
            </a:pPr>
            <a:r>
              <a:rPr lang="en-US" dirty="0"/>
              <a:t>Rates of major malformations were similar </a:t>
            </a:r>
          </a:p>
          <a:p>
            <a:pPr lvl="1">
              <a:defRPr/>
            </a:pPr>
            <a:r>
              <a:rPr lang="en-US" dirty="0"/>
              <a:t>Higher rate of preterm births, low birth weight (less than 2,500 g) and NICU admission </a:t>
            </a:r>
          </a:p>
          <a:p>
            <a:pPr lvl="1">
              <a:defRPr/>
            </a:pPr>
            <a:r>
              <a:rPr lang="en-US" dirty="0"/>
              <a:t>Not possible with this study to determine if relationship was due to exposure to medication or other factors (including underlying illness itself)</a:t>
            </a:r>
          </a:p>
          <a:p>
            <a:pPr>
              <a:defRPr/>
            </a:pPr>
            <a:r>
              <a:rPr lang="en-US" sz="2400" dirty="0"/>
              <a:t>Pooled data, n = 333</a:t>
            </a:r>
          </a:p>
          <a:p>
            <a:pPr lvl="1">
              <a:defRPr/>
            </a:pPr>
            <a:r>
              <a:rPr lang="en-US" dirty="0"/>
              <a:t>5 malformations, overall risk of malformations is 1.5%</a:t>
            </a:r>
          </a:p>
          <a:p>
            <a:pPr>
              <a:defRPr/>
            </a:pPr>
            <a:r>
              <a:rPr lang="en-US" sz="2400" dirty="0"/>
              <a:t>Estimated need for 400-600 exposures would be required to detect a 2-fold increase in more common malformations. </a:t>
            </a:r>
          </a:p>
        </p:txBody>
      </p:sp>
      <p:sp>
        <p:nvSpPr>
          <p:cNvPr id="4" name="Footer Placeholder 3"/>
          <p:cNvSpPr>
            <a:spLocks noGrp="1"/>
          </p:cNvSpPr>
          <p:nvPr>
            <p:ph type="ftr" sz="quarter" idx="4294967295"/>
          </p:nvPr>
        </p:nvSpPr>
        <p:spPr>
          <a:xfrm>
            <a:off x="1920875" y="6356350"/>
            <a:ext cx="10271125" cy="365125"/>
          </a:xfrm>
        </p:spPr>
        <p:txBody>
          <a:bodyPr/>
          <a:lstStyle/>
          <a:p>
            <a:r>
              <a:rPr lang="en-US" dirty="0" err="1"/>
              <a:t>Fujii</a:t>
            </a:r>
            <a:r>
              <a:rPr lang="en-US" dirty="0"/>
              <a:t> H. Pregnancy Outcomes following Gabapentin Use: Results of a Prospective Comparative Cohort Study. Neurology 2013; 80(17): 1565-70.</a:t>
            </a:r>
          </a:p>
        </p:txBody>
      </p:sp>
    </p:spTree>
    <p:extLst>
      <p:ext uri="{BB962C8B-B14F-4D97-AF65-F5344CB8AC3E}">
        <p14:creationId xmlns:p14="http://schemas.microsoft.com/office/powerpoint/2010/main" val="95409667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Zolpidem</a:t>
            </a:r>
          </a:p>
        </p:txBody>
      </p:sp>
      <p:sp>
        <p:nvSpPr>
          <p:cNvPr id="8" name="Content Placeholder 7"/>
          <p:cNvSpPr>
            <a:spLocks noGrp="1"/>
          </p:cNvSpPr>
          <p:nvPr>
            <p:ph idx="1"/>
          </p:nvPr>
        </p:nvSpPr>
        <p:spPr>
          <a:xfrm>
            <a:off x="1097280" y="1417638"/>
            <a:ext cx="10256520" cy="4823771"/>
          </a:xfrm>
        </p:spPr>
        <p:txBody>
          <a:bodyPr>
            <a:normAutofit lnSpcReduction="10000"/>
          </a:bodyPr>
          <a:lstStyle/>
          <a:p>
            <a:pPr>
              <a:defRPr/>
            </a:pPr>
            <a:r>
              <a:rPr lang="en-US" dirty="0"/>
              <a:t>Several studies, however only one large study completed</a:t>
            </a:r>
          </a:p>
          <a:p>
            <a:pPr>
              <a:defRPr/>
            </a:pPr>
            <a:r>
              <a:rPr lang="en-US" dirty="0"/>
              <a:t>Nationwide population-based study. Taiwan. N = 2,497 who received treatment during pregnancy. </a:t>
            </a:r>
          </a:p>
          <a:p>
            <a:pPr>
              <a:defRPr/>
            </a:pPr>
            <a:r>
              <a:rPr lang="en-US" dirty="0"/>
              <a:t>No increased risk of major malformations</a:t>
            </a:r>
          </a:p>
          <a:p>
            <a:pPr>
              <a:defRPr/>
            </a:pPr>
            <a:r>
              <a:rPr lang="en-US" dirty="0"/>
              <a:t>Adjusted odds ratios (ORs) for adverse pregnancy outcomes:</a:t>
            </a:r>
          </a:p>
          <a:p>
            <a:pPr lvl="1">
              <a:defRPr/>
            </a:pPr>
            <a:r>
              <a:rPr lang="en-US" dirty="0"/>
              <a:t>LBW infant: 1.39 (95% CI = 1.17-1.64)</a:t>
            </a:r>
          </a:p>
          <a:p>
            <a:pPr lvl="1">
              <a:defRPr/>
            </a:pPr>
            <a:r>
              <a:rPr lang="en-US" dirty="0"/>
              <a:t>Preterm deliveries 1.49 (95% CI = 1.28-1.74)</a:t>
            </a:r>
          </a:p>
          <a:p>
            <a:pPr lvl="1">
              <a:defRPr/>
            </a:pPr>
            <a:r>
              <a:rPr lang="en-US" dirty="0"/>
              <a:t>SGA infants 1.34 (95% CI = 1.20-1.49)</a:t>
            </a:r>
          </a:p>
          <a:p>
            <a:pPr lvl="1">
              <a:defRPr/>
            </a:pPr>
            <a:r>
              <a:rPr lang="en-US" dirty="0"/>
              <a:t>Cesarean delivery 1.74 (95% CI = 1.59-1.90) </a:t>
            </a:r>
          </a:p>
          <a:p>
            <a:r>
              <a:rPr lang="en-US" dirty="0"/>
              <a:t>Excludes women with a formal psychiatric diagnosis; do not assess symptoms of depression or anxiety or insomnia severity. As such, do these results reflect the adverse effects of exposure to zolpidem?  Or are they related to an underlying mood or anxiety disorder?</a:t>
            </a:r>
          </a:p>
        </p:txBody>
      </p:sp>
      <p:sp>
        <p:nvSpPr>
          <p:cNvPr id="9" name="Footer Placeholder 8"/>
          <p:cNvSpPr>
            <a:spLocks noGrp="1"/>
          </p:cNvSpPr>
          <p:nvPr>
            <p:ph type="ftr" sz="quarter" idx="4294967295"/>
          </p:nvPr>
        </p:nvSpPr>
        <p:spPr>
          <a:xfrm>
            <a:off x="0" y="6356350"/>
            <a:ext cx="10515600" cy="365125"/>
          </a:xfrm>
        </p:spPr>
        <p:txBody>
          <a:bodyPr/>
          <a:lstStyle/>
          <a:p>
            <a:r>
              <a:rPr lang="en-US" dirty="0" err="1"/>
              <a:t>Nwang</a:t>
            </a:r>
            <a:r>
              <a:rPr lang="en-US" dirty="0"/>
              <a:t> LH. Increased Risk of Adverse Pregnancy Outcomes in Women Receiving Zolpidem During Pregnancy. </a:t>
            </a:r>
            <a:r>
              <a:rPr lang="en-US" dirty="0" err="1"/>
              <a:t>Clin</a:t>
            </a:r>
            <a:r>
              <a:rPr lang="en-US" dirty="0"/>
              <a:t> Pharm </a:t>
            </a:r>
            <a:r>
              <a:rPr lang="en-US" dirty="0" err="1"/>
              <a:t>Ther</a:t>
            </a:r>
            <a:r>
              <a:rPr lang="en-US" dirty="0"/>
              <a:t> 2010; 88: 369-374. </a:t>
            </a:r>
          </a:p>
          <a:p>
            <a:endParaRPr lang="en-US" dirty="0"/>
          </a:p>
        </p:txBody>
      </p:sp>
    </p:spTree>
    <p:extLst>
      <p:ext uri="{BB962C8B-B14F-4D97-AF65-F5344CB8AC3E}">
        <p14:creationId xmlns:p14="http://schemas.microsoft.com/office/powerpoint/2010/main" val="24244138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Melatonin</a:t>
            </a:r>
          </a:p>
        </p:txBody>
      </p:sp>
      <p:sp>
        <p:nvSpPr>
          <p:cNvPr id="3" name="Content Placeholder 2"/>
          <p:cNvSpPr>
            <a:spLocks noGrp="1"/>
          </p:cNvSpPr>
          <p:nvPr>
            <p:ph idx="1"/>
          </p:nvPr>
        </p:nvSpPr>
        <p:spPr>
          <a:xfrm>
            <a:off x="1097280" y="1282535"/>
            <a:ext cx="10256520" cy="4894429"/>
          </a:xfrm>
        </p:spPr>
        <p:txBody>
          <a:bodyPr>
            <a:normAutofit/>
          </a:bodyPr>
          <a:lstStyle/>
          <a:p>
            <a:pPr>
              <a:defRPr/>
            </a:pPr>
            <a:r>
              <a:rPr lang="en-US" dirty="0"/>
              <a:t>Typical dose of melatonin (1-3 mg) elevates blood melatonin levels 20x</a:t>
            </a:r>
          </a:p>
          <a:p>
            <a:r>
              <a:rPr lang="en-US" dirty="0"/>
              <a:t>Placenta produces melatonin and this source of melatonin is thought to be important to a normal, healthy pregnancy.  </a:t>
            </a:r>
          </a:p>
          <a:p>
            <a:r>
              <a:rPr lang="en-US" dirty="0"/>
              <a:t>In animal studies, supplementation with melatonin decreases the risk of pre-eclampsia, preterm birth and intrauterine growth retardation (IUGR).  Studies of melatonin in humans with IUGR and pre-eclampsia are in early phases. </a:t>
            </a:r>
          </a:p>
          <a:p>
            <a:r>
              <a:rPr lang="en-US" dirty="0"/>
              <a:t>Animal studies have shown importance of melatonin in pregnancy. </a:t>
            </a:r>
          </a:p>
          <a:p>
            <a:pPr lvl="1"/>
            <a:r>
              <a:rPr lang="en-US" dirty="0"/>
              <a:t>Night-time concentrations of melatonin increase &gt; 24 weeks of gestation.  There is solid evidence that melatonin is neuroprotective and plays an important role in training circadian rhythms in the developing fetus; however, melatonin may have other important actions outside of the brain.</a:t>
            </a:r>
          </a:p>
          <a:p>
            <a:pPr>
              <a:defRPr/>
            </a:pPr>
            <a:r>
              <a:rPr lang="en-US" dirty="0"/>
              <a:t>Avoidance secondary to lack of evidence; natural does not always mean “safer.” </a:t>
            </a:r>
          </a:p>
          <a:p>
            <a:pPr>
              <a:defRPr/>
            </a:pPr>
            <a:endParaRPr lang="en-US" sz="2200" dirty="0"/>
          </a:p>
          <a:p>
            <a:endParaRPr lang="en-US" dirty="0"/>
          </a:p>
        </p:txBody>
      </p:sp>
      <p:sp>
        <p:nvSpPr>
          <p:cNvPr id="4" name="Footer Placeholder 3"/>
          <p:cNvSpPr>
            <a:spLocks noGrp="1"/>
          </p:cNvSpPr>
          <p:nvPr>
            <p:ph type="ftr" sz="quarter" idx="4294967295"/>
          </p:nvPr>
        </p:nvSpPr>
        <p:spPr>
          <a:xfrm>
            <a:off x="0" y="6356350"/>
            <a:ext cx="10515600" cy="588963"/>
          </a:xfrm>
        </p:spPr>
        <p:txBody>
          <a:bodyPr/>
          <a:lstStyle/>
          <a:p>
            <a:r>
              <a:rPr lang="en-US" dirty="0" err="1"/>
              <a:t>Alers</a:t>
            </a:r>
            <a:r>
              <a:rPr lang="en-US" dirty="0"/>
              <a:t> NO.  </a:t>
            </a:r>
            <a:r>
              <a:rPr lang="en-US" dirty="0">
                <a:hlinkClick r:id="rId3"/>
              </a:rPr>
              <a:t>Antenatal melatonin as an antioxidant in human pregnancies complicated by fetal growth restriction–a phase I pilot clinical trial: study protocol.</a:t>
            </a:r>
            <a:r>
              <a:rPr lang="en-US" dirty="0"/>
              <a:t>  BMJ Open. 2013 Dec 23;3(12):e004141.</a:t>
            </a:r>
          </a:p>
          <a:p>
            <a:endParaRPr lang="en-US" dirty="0"/>
          </a:p>
        </p:txBody>
      </p:sp>
    </p:spTree>
    <p:extLst>
      <p:ext uri="{BB962C8B-B14F-4D97-AF65-F5344CB8AC3E}">
        <p14:creationId xmlns:p14="http://schemas.microsoft.com/office/powerpoint/2010/main" val="93584572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Trazodone</a:t>
            </a:r>
          </a:p>
        </p:txBody>
      </p:sp>
      <p:sp>
        <p:nvSpPr>
          <p:cNvPr id="3" name="Content Placeholder 2"/>
          <p:cNvSpPr>
            <a:spLocks noGrp="1"/>
          </p:cNvSpPr>
          <p:nvPr>
            <p:ph idx="1"/>
          </p:nvPr>
        </p:nvSpPr>
        <p:spPr/>
        <p:txBody>
          <a:bodyPr/>
          <a:lstStyle/>
          <a:p>
            <a:pPr>
              <a:defRPr/>
            </a:pPr>
            <a:r>
              <a:rPr lang="en-US" sz="2200" dirty="0"/>
              <a:t>Very limited data specific to trazodone</a:t>
            </a:r>
          </a:p>
          <a:p>
            <a:pPr lvl="1">
              <a:defRPr/>
            </a:pPr>
            <a:r>
              <a:rPr lang="en-US" sz="1800" dirty="0"/>
              <a:t>n = 58, no increase in major malformations</a:t>
            </a:r>
          </a:p>
          <a:p>
            <a:pPr>
              <a:defRPr/>
            </a:pPr>
            <a:r>
              <a:rPr lang="en-US" sz="2200" dirty="0"/>
              <a:t>Need to utilize knowledge of other similar medication classes (SSRIs and TCAs) to delineate risks with patients</a:t>
            </a:r>
          </a:p>
          <a:p>
            <a:endParaRPr lang="en-US" dirty="0"/>
          </a:p>
        </p:txBody>
      </p:sp>
    </p:spTree>
    <p:extLst>
      <p:ext uri="{BB962C8B-B14F-4D97-AF65-F5344CB8AC3E}">
        <p14:creationId xmlns:p14="http://schemas.microsoft.com/office/powerpoint/2010/main" val="58881902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BEA7-CFC1-4E66-A6FC-06170FA96C3A}"/>
              </a:ext>
            </a:extLst>
          </p:cNvPr>
          <p:cNvSpPr>
            <a:spLocks noGrp="1"/>
          </p:cNvSpPr>
          <p:nvPr>
            <p:ph type="title"/>
          </p:nvPr>
        </p:nvSpPr>
        <p:spPr/>
        <p:txBody>
          <a:bodyPr/>
          <a:lstStyle/>
          <a:p>
            <a:r>
              <a:rPr lang="en-US" dirty="0"/>
              <a:t>Overview of Sleep Aids</a:t>
            </a:r>
          </a:p>
        </p:txBody>
      </p:sp>
      <p:sp>
        <p:nvSpPr>
          <p:cNvPr id="3" name="Text Placeholder 2">
            <a:extLst>
              <a:ext uri="{FF2B5EF4-FFF2-40B4-BE49-F238E27FC236}">
                <a16:creationId xmlns:a16="http://schemas.microsoft.com/office/drawing/2014/main" id="{DB304667-A039-45E0-8AAB-6B9E7EB3A44E}"/>
              </a:ext>
            </a:extLst>
          </p:cNvPr>
          <p:cNvSpPr>
            <a:spLocks noGrp="1"/>
          </p:cNvSpPr>
          <p:nvPr>
            <p:ph type="body" idx="1"/>
          </p:nvPr>
        </p:nvSpPr>
        <p:spPr/>
        <p:txBody>
          <a:bodyPr>
            <a:normAutofit/>
          </a:bodyPr>
          <a:lstStyle/>
          <a:p>
            <a:pPr algn="ctr"/>
            <a:r>
              <a:rPr lang="en-US" sz="2800" b="1" u="sng" dirty="0">
                <a:solidFill>
                  <a:schemeClr val="accent4">
                    <a:lumMod val="75000"/>
                  </a:schemeClr>
                </a:solidFill>
              </a:rPr>
              <a:t>More Data</a:t>
            </a:r>
          </a:p>
        </p:txBody>
      </p:sp>
      <p:sp>
        <p:nvSpPr>
          <p:cNvPr id="4" name="Content Placeholder 3">
            <a:extLst>
              <a:ext uri="{FF2B5EF4-FFF2-40B4-BE49-F238E27FC236}">
                <a16:creationId xmlns:a16="http://schemas.microsoft.com/office/drawing/2014/main" id="{B07C4AF2-6AA3-4C20-826E-7F8DDD9A1592}"/>
              </a:ext>
            </a:extLst>
          </p:cNvPr>
          <p:cNvSpPr>
            <a:spLocks noGrp="1"/>
          </p:cNvSpPr>
          <p:nvPr>
            <p:ph sz="half" idx="2"/>
          </p:nvPr>
        </p:nvSpPr>
        <p:spPr/>
        <p:txBody>
          <a:bodyPr>
            <a:normAutofit lnSpcReduction="10000"/>
          </a:bodyPr>
          <a:lstStyle/>
          <a:p>
            <a:pPr algn="ctr">
              <a:defRPr/>
            </a:pPr>
            <a:r>
              <a:rPr lang="en-US" sz="2400" dirty="0"/>
              <a:t>Non-pharmacologic management!</a:t>
            </a:r>
          </a:p>
          <a:p>
            <a:pPr lvl="1" algn="ctr">
              <a:defRPr/>
            </a:pPr>
            <a:r>
              <a:rPr lang="en-US" sz="2000" dirty="0"/>
              <a:t>Sleep hygiene!</a:t>
            </a:r>
          </a:p>
          <a:p>
            <a:pPr lvl="1" algn="ctr">
              <a:defRPr/>
            </a:pPr>
            <a:r>
              <a:rPr lang="en-US" sz="2000" dirty="0"/>
              <a:t>CBT-Insomnia</a:t>
            </a:r>
          </a:p>
          <a:p>
            <a:pPr algn="ctr">
              <a:defRPr/>
            </a:pPr>
            <a:r>
              <a:rPr lang="en-US" sz="2400" dirty="0"/>
              <a:t>Pharmacologic management</a:t>
            </a:r>
          </a:p>
          <a:p>
            <a:pPr lvl="1" algn="ctr">
              <a:defRPr/>
            </a:pPr>
            <a:r>
              <a:rPr lang="en-US" sz="2000" dirty="0"/>
              <a:t>Anticholinergic OTC sleep aids</a:t>
            </a:r>
          </a:p>
          <a:p>
            <a:pPr lvl="1" algn="ctr">
              <a:defRPr/>
            </a:pPr>
            <a:r>
              <a:rPr lang="en-US" sz="2000" dirty="0"/>
              <a:t>Benzodiazepines</a:t>
            </a:r>
          </a:p>
          <a:p>
            <a:pPr lvl="1" algn="ctr">
              <a:defRPr/>
            </a:pPr>
            <a:r>
              <a:rPr lang="en-US" sz="2000" dirty="0"/>
              <a:t>Mirtazapine </a:t>
            </a:r>
          </a:p>
          <a:p>
            <a:pPr lvl="1" algn="ctr">
              <a:defRPr/>
            </a:pPr>
            <a:r>
              <a:rPr lang="en-US" sz="2000" dirty="0"/>
              <a:t>Zolpidem</a:t>
            </a:r>
          </a:p>
          <a:p>
            <a:pPr lvl="1" algn="ctr">
              <a:defRPr/>
            </a:pPr>
            <a:r>
              <a:rPr lang="en-US" sz="2000" dirty="0"/>
              <a:t>Sedating tricyclic antidepressants</a:t>
            </a:r>
          </a:p>
        </p:txBody>
      </p:sp>
      <p:sp>
        <p:nvSpPr>
          <p:cNvPr id="5" name="Text Placeholder 4">
            <a:extLst>
              <a:ext uri="{FF2B5EF4-FFF2-40B4-BE49-F238E27FC236}">
                <a16:creationId xmlns:a16="http://schemas.microsoft.com/office/drawing/2014/main" id="{555B8991-31FB-473E-858E-8D6DC922FBB5}"/>
              </a:ext>
            </a:extLst>
          </p:cNvPr>
          <p:cNvSpPr>
            <a:spLocks noGrp="1"/>
          </p:cNvSpPr>
          <p:nvPr>
            <p:ph type="body" sz="quarter" idx="3"/>
          </p:nvPr>
        </p:nvSpPr>
        <p:spPr/>
        <p:txBody>
          <a:bodyPr>
            <a:normAutofit/>
          </a:bodyPr>
          <a:lstStyle/>
          <a:p>
            <a:pPr algn="ctr"/>
            <a:r>
              <a:rPr lang="en-US" sz="2800" b="1" u="sng" dirty="0">
                <a:solidFill>
                  <a:schemeClr val="accent4">
                    <a:lumMod val="75000"/>
                  </a:schemeClr>
                </a:solidFill>
              </a:rPr>
              <a:t>Limited Data</a:t>
            </a:r>
          </a:p>
        </p:txBody>
      </p:sp>
      <p:sp>
        <p:nvSpPr>
          <p:cNvPr id="6" name="Content Placeholder 5">
            <a:extLst>
              <a:ext uri="{FF2B5EF4-FFF2-40B4-BE49-F238E27FC236}">
                <a16:creationId xmlns:a16="http://schemas.microsoft.com/office/drawing/2014/main" id="{9B5CADF7-4D47-48F3-BA2C-D72EF9445A58}"/>
              </a:ext>
            </a:extLst>
          </p:cNvPr>
          <p:cNvSpPr>
            <a:spLocks noGrp="1"/>
          </p:cNvSpPr>
          <p:nvPr>
            <p:ph sz="quarter" idx="4"/>
          </p:nvPr>
        </p:nvSpPr>
        <p:spPr/>
        <p:txBody>
          <a:bodyPr>
            <a:normAutofit lnSpcReduction="10000"/>
          </a:bodyPr>
          <a:lstStyle/>
          <a:p>
            <a:pPr algn="ctr">
              <a:defRPr/>
            </a:pPr>
            <a:r>
              <a:rPr lang="en-US" sz="2400" dirty="0"/>
              <a:t>Melatonin </a:t>
            </a:r>
          </a:p>
          <a:p>
            <a:pPr algn="ctr">
              <a:defRPr/>
            </a:pPr>
            <a:r>
              <a:rPr lang="en-US" sz="2400" dirty="0"/>
              <a:t>Trazodone</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       </a:t>
            </a:r>
            <a:r>
              <a:rPr lang="en-US" sz="2400" b="1" dirty="0"/>
              <a:t>Minimize use as able!</a:t>
            </a:r>
          </a:p>
        </p:txBody>
      </p:sp>
      <p:sp>
        <p:nvSpPr>
          <p:cNvPr id="7" name="Oval 6">
            <a:extLst>
              <a:ext uri="{FF2B5EF4-FFF2-40B4-BE49-F238E27FC236}">
                <a16:creationId xmlns:a16="http://schemas.microsoft.com/office/drawing/2014/main" id="{24852177-FF73-48F2-AB3F-A3A2BB97C647}"/>
              </a:ext>
            </a:extLst>
          </p:cNvPr>
          <p:cNvSpPr/>
          <p:nvPr/>
        </p:nvSpPr>
        <p:spPr>
          <a:xfrm>
            <a:off x="7350826" y="4271434"/>
            <a:ext cx="3206045" cy="99342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0585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0481" name="Rectangle 4"/>
          <p:cNvSpPr>
            <a:spLocks noGrp="1" noChangeArrowheads="1"/>
          </p:cNvSpPr>
          <p:nvPr>
            <p:ph type="ctrTitle"/>
          </p:nvPr>
        </p:nvSpPr>
        <p:spPr/>
        <p:txBody>
          <a:bodyPr/>
          <a:lstStyle/>
          <a:p>
            <a:r>
              <a:rPr lang="en-US" b="1" dirty="0">
                <a:solidFill>
                  <a:schemeClr val="accent4">
                    <a:lumMod val="75000"/>
                  </a:schemeClr>
                </a:solidFill>
              </a:rPr>
              <a:t>Risk-Benefit Analysis</a:t>
            </a:r>
          </a:p>
        </p:txBody>
      </p:sp>
    </p:spTree>
    <p:extLst>
      <p:ext uri="{BB962C8B-B14F-4D97-AF65-F5344CB8AC3E}">
        <p14:creationId xmlns:p14="http://schemas.microsoft.com/office/powerpoint/2010/main" val="64590310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Clinical Pearls for Insomnia in the Perinatal Period</a:t>
            </a:r>
          </a:p>
        </p:txBody>
      </p:sp>
      <p:sp>
        <p:nvSpPr>
          <p:cNvPr id="8" name="Content Placeholder 7"/>
          <p:cNvSpPr>
            <a:spLocks noGrp="1"/>
          </p:cNvSpPr>
          <p:nvPr>
            <p:ph idx="1"/>
          </p:nvPr>
        </p:nvSpPr>
        <p:spPr/>
        <p:txBody>
          <a:bodyPr/>
          <a:lstStyle/>
          <a:p>
            <a:r>
              <a:rPr lang="en-US"/>
              <a:t>First line management of anxiety and insomnia is non-pharmacologic!</a:t>
            </a:r>
          </a:p>
          <a:p>
            <a:pPr lvl="1"/>
            <a:r>
              <a:rPr lang="en-US"/>
              <a:t>Consider CBT, CBT-insomnia, or apps (Shut-I). </a:t>
            </a:r>
          </a:p>
          <a:p>
            <a:r>
              <a:rPr lang="en-US"/>
              <a:t>Encouragement of good sleep hygiene – for mom and baby. </a:t>
            </a:r>
          </a:p>
          <a:p>
            <a:pPr lvl="1"/>
            <a:r>
              <a:rPr lang="en-US"/>
              <a:t>Follow ABCs of infant sleep. No co-sleeping! </a:t>
            </a:r>
          </a:p>
          <a:p>
            <a:r>
              <a:rPr lang="en-US"/>
              <a:t>As with general population, avoidance of scheduled sleep medications or benzodiazepines throughout pregnancy. </a:t>
            </a:r>
          </a:p>
          <a:p>
            <a:pPr lvl="1"/>
            <a:r>
              <a:rPr lang="en-US"/>
              <a:t>Attempt to minimize to as needed utilization – thrice weekly at most. </a:t>
            </a:r>
          </a:p>
          <a:p>
            <a:r>
              <a:rPr lang="en-US"/>
              <a:t>Avoidance of all sleep aids immediately post-partum until infant sleep schedule identified – even then another caregiver should always be present.  </a:t>
            </a:r>
            <a:endParaRPr lang="en-US" dirty="0"/>
          </a:p>
        </p:txBody>
      </p:sp>
    </p:spTree>
    <p:extLst>
      <p:ext uri="{BB962C8B-B14F-4D97-AF65-F5344CB8AC3E}">
        <p14:creationId xmlns:p14="http://schemas.microsoft.com/office/powerpoint/2010/main" val="183673341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p:cNvPr>
          <p:cNvSpPr>
            <a:spLocks noGrp="1"/>
          </p:cNvSpPr>
          <p:nvPr>
            <p:ph type="ctrTitle"/>
          </p:nvPr>
        </p:nvSpPr>
        <p:spPr/>
        <p:txBody>
          <a:bodyPr>
            <a:normAutofit fontScale="90000"/>
          </a:bodyPr>
          <a:lstStyle/>
          <a:p>
            <a:pPr fontAlgn="auto">
              <a:spcAft>
                <a:spcPts val="0"/>
              </a:spcAft>
              <a:defRPr/>
            </a:pPr>
            <a:br>
              <a:rPr lang="en-US" dirty="0"/>
            </a:br>
            <a:r>
              <a:rPr lang="en-US" dirty="0"/>
              <a:t>Thank you!</a:t>
            </a:r>
          </a:p>
        </p:txBody>
      </p:sp>
      <p:sp>
        <p:nvSpPr>
          <p:cNvPr id="3" name="Subtitle 2">
            <a:extLst/>
          </p:cNvPr>
          <p:cNvSpPr>
            <a:spLocks noGrp="1"/>
          </p:cNvSpPr>
          <p:nvPr>
            <p:ph type="subTitle" idx="1"/>
          </p:nvPr>
        </p:nvSpPr>
        <p:spPr>
          <a:xfrm>
            <a:off x="1100138" y="4456113"/>
            <a:ext cx="10058400" cy="1539875"/>
          </a:xfrm>
        </p:spPr>
        <p:txBody>
          <a:bodyPr rtlCol="0"/>
          <a:lstStyle/>
          <a:p>
            <a:pPr fontAlgn="auto">
              <a:buFont typeface="Calibri" panose="020F0502020204030204" pitchFamily="34" charset="0"/>
              <a:buNone/>
              <a:defRPr/>
            </a:pPr>
            <a:r>
              <a:rPr lang="en-US" dirty="0">
                <a:solidFill>
                  <a:schemeClr val="accent1">
                    <a:lumMod val="50000"/>
                  </a:schemeClr>
                </a:solidFill>
              </a:rPr>
              <a:t>Christina L. Wichman, DO, FACLP</a:t>
            </a:r>
          </a:p>
          <a:p>
            <a:pPr fontAlgn="auto">
              <a:buFont typeface="Calibri" panose="020F0502020204030204" pitchFamily="34" charset="0"/>
              <a:buNone/>
              <a:defRPr/>
            </a:pPr>
            <a:r>
              <a:rPr lang="en-US" dirty="0">
                <a:solidFill>
                  <a:schemeClr val="accent1">
                    <a:lumMod val="50000"/>
                  </a:schemeClr>
                </a:solidFill>
              </a:rPr>
              <a:t>cwichman@mcw.edu</a:t>
            </a:r>
          </a:p>
        </p:txBody>
      </p:sp>
    </p:spTree>
    <p:extLst>
      <p:ext uri="{BB962C8B-B14F-4D97-AF65-F5344CB8AC3E}">
        <p14:creationId xmlns:p14="http://schemas.microsoft.com/office/powerpoint/2010/main" val="16255238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p:txBody>
          <a:bodyPr>
            <a:normAutofit fontScale="90000"/>
          </a:bodyPr>
          <a:lstStyle/>
          <a:p>
            <a:br>
              <a:rPr lang="en-US" dirty="0"/>
            </a:br>
            <a:r>
              <a:rPr lang="en-US" dirty="0"/>
              <a:t>Informed Consent Discussion:</a:t>
            </a:r>
            <a:br>
              <a:rPr lang="en-US" dirty="0"/>
            </a:br>
            <a:r>
              <a:rPr lang="en-US" dirty="0"/>
              <a:t>Items to Consider</a:t>
            </a:r>
          </a:p>
        </p:txBody>
      </p:sp>
      <p:sp>
        <p:nvSpPr>
          <p:cNvPr id="24578" name="Rectangle 3"/>
          <p:cNvSpPr>
            <a:spLocks noGrp="1" noChangeArrowheads="1"/>
          </p:cNvSpPr>
          <p:nvPr>
            <p:ph idx="1"/>
          </p:nvPr>
        </p:nvSpPr>
        <p:spPr>
          <a:xfrm>
            <a:off x="609600" y="1897380"/>
            <a:ext cx="10972800" cy="4228784"/>
          </a:xfrm>
        </p:spPr>
        <p:txBody>
          <a:bodyPr/>
          <a:lstStyle/>
          <a:p>
            <a:r>
              <a:rPr lang="en-US" dirty="0"/>
              <a:t>Risks of psychiatric illness in pregnancy and postpartum</a:t>
            </a:r>
          </a:p>
          <a:p>
            <a:r>
              <a:rPr lang="en-US" dirty="0"/>
              <a:t>Non-pharmacological treatment options</a:t>
            </a:r>
          </a:p>
          <a:p>
            <a:r>
              <a:rPr lang="en-US" dirty="0"/>
              <a:t>Risks of psychotropic exposure to developing fetus/breastfeeding infant</a:t>
            </a:r>
          </a:p>
          <a:p>
            <a:r>
              <a:rPr lang="en-US" dirty="0"/>
              <a:t>Potential adverse effects to mother</a:t>
            </a:r>
          </a:p>
          <a:p>
            <a:r>
              <a:rPr lang="en-US" dirty="0"/>
              <a:t>Benefits of psychotropic use in treatment of psychiatric illness</a:t>
            </a:r>
          </a:p>
        </p:txBody>
      </p:sp>
      <p:sp>
        <p:nvSpPr>
          <p:cNvPr id="24579"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0646974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p:txBody>
          <a:bodyPr/>
          <a:lstStyle/>
          <a:p>
            <a:r>
              <a:rPr lang="en-US" dirty="0"/>
              <a:t>Absolute Risk Discussion</a:t>
            </a:r>
          </a:p>
        </p:txBody>
      </p:sp>
      <p:sp>
        <p:nvSpPr>
          <p:cNvPr id="26626" name="Rectangle 3"/>
          <p:cNvSpPr>
            <a:spLocks noGrp="1" noChangeArrowheads="1"/>
          </p:cNvSpPr>
          <p:nvPr>
            <p:ph idx="1"/>
          </p:nvPr>
        </p:nvSpPr>
        <p:spPr/>
        <p:txBody>
          <a:bodyPr/>
          <a:lstStyle/>
          <a:p>
            <a:r>
              <a:rPr lang="en-US"/>
              <a:t>Think of assessing risk above baseline risks</a:t>
            </a:r>
          </a:p>
          <a:p>
            <a:pPr lvl="1"/>
            <a:r>
              <a:rPr lang="en-US"/>
              <a:t>1-3% of pregnancies which have some type of congenital malformation</a:t>
            </a:r>
          </a:p>
          <a:p>
            <a:r>
              <a:rPr lang="en-US"/>
              <a:t>Think in terms of absolute risk</a:t>
            </a:r>
          </a:p>
          <a:p>
            <a:pPr lvl="1"/>
            <a:r>
              <a:rPr lang="en-US"/>
              <a:t>Example: One retrospective study demonstrated 6x increase in omphalocele w/ use of SSRIs in early pregnancy (NOTE: didn’t control for other exposures)</a:t>
            </a:r>
          </a:p>
          <a:p>
            <a:pPr lvl="1"/>
            <a:r>
              <a:rPr lang="en-US"/>
              <a:t>BUT absolute risk is less than 3/1000</a:t>
            </a:r>
          </a:p>
          <a:p>
            <a:endParaRPr lang="en-US" dirty="0"/>
          </a:p>
        </p:txBody>
      </p:sp>
      <p:sp>
        <p:nvSpPr>
          <p:cNvPr id="26627"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053367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486E74-8596-4A4B-AA32-B7D85AF44501}"/>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630" b="15100"/>
          <a:stretch/>
        </p:blipFill>
        <p:spPr>
          <a:xfrm>
            <a:off x="20" y="10"/>
            <a:ext cx="12191980" cy="6857990"/>
          </a:xfrm>
          <a:prstGeom prst="rect">
            <a:avLst/>
          </a:prstGeom>
          <a:solidFill>
            <a:schemeClr val="tx1"/>
          </a:solidFill>
        </p:spPr>
      </p:pic>
      <p:sp>
        <p:nvSpPr>
          <p:cNvPr id="10" name="Rectangle 9">
            <a:extLst>
              <a:ext uri="{FF2B5EF4-FFF2-40B4-BE49-F238E27FC236}">
                <a16:creationId xmlns:a16="http://schemas.microsoft.com/office/drawing/2014/main" id="{E25F4A20-71FB-4A26-92E2-89DED49264CA}"/>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4E89C94-E462-4566-A15A-32835FD68BCD}"/>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071767D-5FF7-4508-B8B7-BB60FF3AB250}"/>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C9861E-7B2A-46AF-8ED2-8DA61C7CEEB3}"/>
              </a:ext>
            </a:extLst>
          </p:cNvPr>
          <p:cNvSpPr>
            <a:spLocks noGrp="1"/>
          </p:cNvSpPr>
          <p:nvPr>
            <p:ph type="ctrTitle"/>
          </p:nvPr>
        </p:nvSpPr>
        <p:spPr/>
        <p:txBody>
          <a:bodyPr>
            <a:normAutofit/>
          </a:bodyPr>
          <a:lstStyle/>
          <a:p>
            <a:r>
              <a:rPr lang="en-US" dirty="0">
                <a:solidFill>
                  <a:schemeClr val="accent4">
                    <a:lumMod val="75000"/>
                  </a:schemeClr>
                </a:solidFill>
              </a:rPr>
              <a:t>Psychopharmacology </a:t>
            </a:r>
          </a:p>
        </p:txBody>
      </p:sp>
    </p:spTree>
    <p:extLst>
      <p:ext uri="{BB962C8B-B14F-4D97-AF65-F5344CB8AC3E}">
        <p14:creationId xmlns:p14="http://schemas.microsoft.com/office/powerpoint/2010/main" val="3336444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5958DBC-F4DA-42A8-8C52-860179790ECD}"/>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FBD75F5-C49C-4F6A-8D43-7A5939C23307}"/>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1DDD252-D7C8-4CE5-9C61-D60D722BC217}"/>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79FCC9A9-2031-4283-9B27-34B62BB7F305}"/>
              </a:ext>
            </a:extLst>
          </p:cNvPr>
          <p:cNvCxnSpPr>
            <a:cxnSpLocks noGrp="1" noRot="1" noChangeAspect="1" noMove="1" noResize="1" noEditPoints="1" noAdjustHandles="1" noChangeArrowheads="1" noChangeShapeType="1"/>
          </p:cNvCxnSpPr>
          <p:nvPr>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FBDDF11-F223-4677-B52D-62BAEE1A8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92" y="2085703"/>
            <a:ext cx="4020297" cy="1881574"/>
          </a:xfrm>
          <a:prstGeom prst="rect">
            <a:avLst/>
          </a:prstGeom>
        </p:spPr>
      </p:pic>
      <p:sp>
        <p:nvSpPr>
          <p:cNvPr id="2" name="Title 1">
            <a:extLst>
              <a:ext uri="{FF2B5EF4-FFF2-40B4-BE49-F238E27FC236}">
                <a16:creationId xmlns:a16="http://schemas.microsoft.com/office/drawing/2014/main" id="{99F4007C-5F83-4504-BF32-B87175472CD4}"/>
              </a:ext>
            </a:extLst>
          </p:cNvPr>
          <p:cNvSpPr>
            <a:spLocks noGrp="1"/>
          </p:cNvSpPr>
          <p:nvPr>
            <p:ph type="title"/>
          </p:nvPr>
        </p:nvSpPr>
        <p:spPr>
          <a:xfrm>
            <a:off x="5144679" y="634946"/>
            <a:ext cx="6405063" cy="1450757"/>
          </a:xfrm>
        </p:spPr>
        <p:txBody>
          <a:bodyPr>
            <a:normAutofit/>
          </a:bodyPr>
          <a:lstStyle/>
          <a:p>
            <a:r>
              <a:rPr lang="en-US" dirty="0"/>
              <a:t>Pregnancy and Lactation Labeling Rule (PLLR)</a:t>
            </a:r>
          </a:p>
        </p:txBody>
      </p:sp>
      <p:sp>
        <p:nvSpPr>
          <p:cNvPr id="3" name="Content Placeholder 2">
            <a:extLst>
              <a:ext uri="{FF2B5EF4-FFF2-40B4-BE49-F238E27FC236}">
                <a16:creationId xmlns:a16="http://schemas.microsoft.com/office/drawing/2014/main" id="{36D7F5FC-EC8C-492B-8FEC-57AF3C9B3DAF}"/>
              </a:ext>
            </a:extLst>
          </p:cNvPr>
          <p:cNvSpPr>
            <a:spLocks noGrp="1"/>
          </p:cNvSpPr>
          <p:nvPr>
            <p:ph idx="1"/>
          </p:nvPr>
        </p:nvSpPr>
        <p:spPr>
          <a:xfrm>
            <a:off x="5144679" y="2198914"/>
            <a:ext cx="6405063" cy="3893542"/>
          </a:xfrm>
        </p:spPr>
        <p:txBody>
          <a:bodyPr>
            <a:normAutofit fontScale="92500" lnSpcReduction="10000"/>
          </a:bodyPr>
          <a:lstStyle/>
          <a:p>
            <a:r>
              <a:rPr lang="en-US" dirty="0"/>
              <a:t>In December 2014, the FDA published PLLR</a:t>
            </a:r>
          </a:p>
          <a:p>
            <a:r>
              <a:rPr lang="en-US" dirty="0"/>
              <a:t>Narrative model for drug labeling </a:t>
            </a:r>
          </a:p>
          <a:p>
            <a:r>
              <a:rPr lang="en-US" dirty="0"/>
              <a:t>Requires pregnancy-related information be provided under 3 sections on the prescription label:  </a:t>
            </a:r>
          </a:p>
          <a:p>
            <a:pPr marL="914400" lvl="2" indent="0">
              <a:buNone/>
            </a:pPr>
            <a:r>
              <a:rPr lang="en-US" sz="2000" dirty="0"/>
              <a:t>1. Pregnancy</a:t>
            </a:r>
          </a:p>
          <a:p>
            <a:pPr marL="914400" lvl="2" indent="0">
              <a:buNone/>
            </a:pPr>
            <a:r>
              <a:rPr lang="en-US" sz="2000" dirty="0"/>
              <a:t>2. Lactation</a:t>
            </a:r>
          </a:p>
          <a:p>
            <a:pPr marL="914400" lvl="2" indent="0">
              <a:buNone/>
            </a:pPr>
            <a:r>
              <a:rPr lang="en-US" sz="2000" dirty="0"/>
              <a:t>3. Females and males of reproductive potential  </a:t>
            </a:r>
          </a:p>
          <a:p>
            <a:r>
              <a:rPr lang="en-US" dirty="0"/>
              <a:t>Summarizes: risks to the fetus, illness-related clinical considerations, and available safety data</a:t>
            </a:r>
          </a:p>
          <a:p>
            <a:r>
              <a:rPr lang="en-US" dirty="0"/>
              <a:t>Replace the “risk” categories, support evidence-based decisions</a:t>
            </a:r>
          </a:p>
        </p:txBody>
      </p:sp>
    </p:spTree>
    <p:extLst>
      <p:ext uri="{BB962C8B-B14F-4D97-AF65-F5344CB8AC3E}">
        <p14:creationId xmlns:p14="http://schemas.microsoft.com/office/powerpoint/2010/main" val="4825696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grayscl/>
            <a:extLst>
              <a:ext uri="{BEBA8EAE-BF5A-486C-A8C5-ECC9F3942E4B}">
                <a14:imgProps xmlns:a14="http://schemas.microsoft.com/office/drawing/2010/main">
                  <a14:imgLayer r:embed="rId5">
                    <a14:imgEffect>
                      <a14:saturation sat="187000"/>
                    </a14:imgEffect>
                  </a14:imgLayer>
                </a14:imgProps>
              </a:ext>
              <a:ext uri="{28A0092B-C50C-407E-A947-70E740481C1C}">
                <a14:useLocalDpi xmlns:a14="http://schemas.microsoft.com/office/drawing/2010/main" val="0"/>
              </a:ext>
            </a:extLst>
          </a:blip>
          <a:stretch>
            <a:fillRect/>
          </a:stretch>
        </p:blipFill>
        <p:spPr>
          <a:xfrm>
            <a:off x="3029490" y="687854"/>
            <a:ext cx="5968201" cy="5136566"/>
          </a:xfrm>
          <a:solidFill>
            <a:schemeClr val="accent3"/>
          </a:solidFill>
        </p:spPr>
      </p:pic>
      <p:sp>
        <p:nvSpPr>
          <p:cNvPr id="3" name="Footer Placeholder 2"/>
          <p:cNvSpPr>
            <a:spLocks noGrp="1"/>
          </p:cNvSpPr>
          <p:nvPr>
            <p:ph type="ftr" sz="quarter" idx="4294967295"/>
          </p:nvPr>
        </p:nvSpPr>
        <p:spPr>
          <a:xfrm>
            <a:off x="7369175" y="6459538"/>
            <a:ext cx="4822825" cy="365125"/>
          </a:xfrm>
        </p:spPr>
        <p:txBody>
          <a:bodyPr/>
          <a:lstStyle/>
          <a:p>
            <a:r>
              <a:rPr lang="en-US" dirty="0" err="1"/>
              <a:t>www.cdc.gov</a:t>
            </a:r>
            <a:r>
              <a:rPr lang="en-US" dirty="0"/>
              <a:t>/</a:t>
            </a:r>
            <a:r>
              <a:rPr lang="en-US" dirty="0" err="1"/>
              <a:t>pregnsncy</a:t>
            </a:r>
            <a:r>
              <a:rPr lang="en-US" dirty="0"/>
              <a:t>/meds</a:t>
            </a:r>
          </a:p>
        </p:txBody>
      </p:sp>
    </p:spTree>
    <p:extLst>
      <p:ext uri="{BB962C8B-B14F-4D97-AF65-F5344CB8AC3E}">
        <p14:creationId xmlns:p14="http://schemas.microsoft.com/office/powerpoint/2010/main" val="165027665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A3E160A-5673-4909-9B91-2E261D108D9A}"/>
              </a:ext>
            </a:extLst>
          </p:cNvPr>
          <p:cNvGrpSpPr/>
          <p:nvPr/>
        </p:nvGrpSpPr>
        <p:grpSpPr>
          <a:xfrm>
            <a:off x="212589" y="991389"/>
            <a:ext cx="11885974" cy="4847472"/>
            <a:chOff x="212589" y="991389"/>
            <a:chExt cx="11885974" cy="4847472"/>
          </a:xfrm>
        </p:grpSpPr>
        <p:pic>
          <p:nvPicPr>
            <p:cNvPr id="6" name="Picture 5">
              <a:extLst>
                <a:ext uri="{FF2B5EF4-FFF2-40B4-BE49-F238E27FC236}">
                  <a16:creationId xmlns:a16="http://schemas.microsoft.com/office/drawing/2014/main" id="{9887345D-4C10-45FE-BEE4-95E5E9EBC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083" y="991389"/>
              <a:ext cx="4334480" cy="1629002"/>
            </a:xfrm>
            <a:prstGeom prst="rect">
              <a:avLst/>
            </a:prstGeom>
          </p:spPr>
        </p:pic>
        <p:pic>
          <p:nvPicPr>
            <p:cNvPr id="8" name="Picture 7">
              <a:extLst>
                <a:ext uri="{FF2B5EF4-FFF2-40B4-BE49-F238E27FC236}">
                  <a16:creationId xmlns:a16="http://schemas.microsoft.com/office/drawing/2014/main" id="{3614A2B5-AA2C-4BA7-8006-3FD59710A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89" y="991389"/>
              <a:ext cx="7432342" cy="4425686"/>
            </a:xfrm>
            <a:prstGeom prst="rect">
              <a:avLst/>
            </a:prstGeom>
          </p:spPr>
        </p:pic>
        <p:pic>
          <p:nvPicPr>
            <p:cNvPr id="10" name="Picture 9">
              <a:extLst>
                <a:ext uri="{FF2B5EF4-FFF2-40B4-BE49-F238E27FC236}">
                  <a16:creationId xmlns:a16="http://schemas.microsoft.com/office/drawing/2014/main" id="{1D5E470F-2F6C-4B7B-BBEC-8FE7D07A1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3236" y="3204232"/>
              <a:ext cx="4096175" cy="2634629"/>
            </a:xfrm>
            <a:prstGeom prst="rect">
              <a:avLst/>
            </a:prstGeom>
          </p:spPr>
        </p:pic>
      </p:grpSp>
    </p:spTree>
    <p:extLst>
      <p:ext uri="{BB962C8B-B14F-4D97-AF65-F5344CB8AC3E}">
        <p14:creationId xmlns:p14="http://schemas.microsoft.com/office/powerpoint/2010/main" val="21690883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ACLP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0.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2.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3.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4.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5.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6.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7.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8.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9.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0.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2.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3.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4.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5.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6.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7.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8.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9.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0.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4.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5.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6.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7.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8.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9.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1176</TotalTime>
  <Words>2739</Words>
  <Application>Microsoft Office PowerPoint</Application>
  <PresentationFormat>Widescreen</PresentationFormat>
  <Paragraphs>305</Paragraphs>
  <Slides>31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MS PGothic</vt:lpstr>
      <vt:lpstr>MS PGothic</vt:lpstr>
      <vt:lpstr>Arial</vt:lpstr>
      <vt:lpstr>Calibri</vt:lpstr>
      <vt:lpstr>Lucida Grande</vt:lpstr>
      <vt:lpstr>Wingdings</vt:lpstr>
      <vt:lpstr>ACLP template</vt:lpstr>
      <vt:lpstr>Pharmacological Management of Perinatal Depression:  ACLP Resident Education Curriculum</vt:lpstr>
      <vt:lpstr>Objectives</vt:lpstr>
      <vt:lpstr>Risk-Benefit Analysis</vt:lpstr>
      <vt:lpstr> Informed Consent Discussion: Items to Consider</vt:lpstr>
      <vt:lpstr>Absolute Risk Discussion</vt:lpstr>
      <vt:lpstr>Psychopharmacology </vt:lpstr>
      <vt:lpstr>Pregnancy and Lactation Labeling Rule (PLLR)</vt:lpstr>
      <vt:lpstr>PowerPoint Presentation</vt:lpstr>
      <vt:lpstr>PowerPoint Presentation</vt:lpstr>
      <vt:lpstr>SSRI: Serotonin Specific Reuptake Inhibitors </vt:lpstr>
      <vt:lpstr>A Lesson in Methodology and the Media</vt:lpstr>
      <vt:lpstr>Potential Risks of SSRIs in Pregnancy: General Outcomes</vt:lpstr>
      <vt:lpstr>Poor Neonatal Adaptation</vt:lpstr>
      <vt:lpstr>Congenital Abnormalities </vt:lpstr>
      <vt:lpstr>Other Concerns</vt:lpstr>
      <vt:lpstr>Neurodevelopmental Outcomes</vt:lpstr>
      <vt:lpstr>Autism Spectrum Disorder</vt:lpstr>
      <vt:lpstr>SNRIs in Pregnancy</vt:lpstr>
      <vt:lpstr>Bupropion</vt:lpstr>
      <vt:lpstr>Mirtazapine</vt:lpstr>
      <vt:lpstr>Tricyclic Antidepressants</vt:lpstr>
      <vt:lpstr>Benzodiazepines:  Norwegian Mother and Child Cohort Study</vt:lpstr>
      <vt:lpstr>Benzodiazepines, cond. </vt:lpstr>
      <vt:lpstr>Buspirone</vt:lpstr>
      <vt:lpstr>Gabapentin</vt:lpstr>
      <vt:lpstr>Zolpidem</vt:lpstr>
      <vt:lpstr>Melatonin</vt:lpstr>
      <vt:lpstr>Trazodone</vt:lpstr>
      <vt:lpstr>Overview of Sleep Aids</vt:lpstr>
      <vt:lpstr>Clinical Pearls for Insomnia in the Perinatal Period</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Perinatal Mood &amp; Anxiety Disorders</dc:title>
  <dc:creator>Borchardt, Shelby</dc:creator>
  <cp:lastModifiedBy>Desan, Paul</cp:lastModifiedBy>
  <cp:revision>88</cp:revision>
  <dcterms:created xsi:type="dcterms:W3CDTF">2018-04-27T16:07:27Z</dcterms:created>
  <dcterms:modified xsi:type="dcterms:W3CDTF">2019-03-15T21:32:27Z</dcterms:modified>
</cp:coreProperties>
</file>