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8.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9.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10.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11.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12.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13.xml" ContentType="application/vnd.openxmlformats-officedocument.theme+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14.xml" ContentType="application/vnd.openxmlformats-officedocument.theme+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theme/theme15.xml" ContentType="application/vnd.openxmlformats-officedocument.theme+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theme/theme16.xml" ContentType="application/vnd.openxmlformats-officedocument.theme+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theme/theme17.xml" ContentType="application/vnd.openxmlformats-officedocument.theme+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1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19.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20.xml" ContentType="application/vnd.openxmlformats-officedocument.theme+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theme/theme21.xml" ContentType="application/vnd.openxmlformats-officedocument.theme+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theme/theme22.xml" ContentType="application/vnd.openxmlformats-officedocument.theme+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theme/theme23.xml" ContentType="application/vnd.openxmlformats-officedocument.theme+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24.xml" ContentType="application/vnd.openxmlformats-officedocument.them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theme/theme25.xml" ContentType="application/vnd.openxmlformats-officedocument.theme+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theme/theme26.xml" ContentType="application/vnd.openxmlformats-officedocument.theme+xml"/>
  <Override PartName="/ppt/theme/theme27.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theme/themeOverride5.xml" ContentType="application/vnd.openxmlformats-officedocument.themeOverride+xml"/>
  <Override PartName="/ppt/theme/themeOverride6.xml" ContentType="application/vnd.openxmlformats-officedocument.themeOverride+xml"/>
  <Override PartName="/ppt/notesSlides/notesSlide4.xml" ContentType="application/vnd.openxmlformats-officedocument.presentationml.notesSlide+xml"/>
  <Override PartName="/ppt/theme/themeOverride7.xml" ContentType="application/vnd.openxmlformats-officedocument.themeOverride+xml"/>
  <Override PartName="/ppt/notesSlides/notesSlide5.xml" ContentType="application/vnd.openxmlformats-officedocument.presentationml.notesSlide+xml"/>
  <Override PartName="/ppt/theme/themeOverride8.xml" ContentType="application/vnd.openxmlformats-officedocument.themeOverride+xml"/>
  <Override PartName="/ppt/notesSlides/notesSlide6.xml" ContentType="application/vnd.openxmlformats-officedocument.presentationml.notesSlide+xml"/>
  <Override PartName="/ppt/theme/themeOverride9.xml" ContentType="application/vnd.openxmlformats-officedocument.themeOverride+xml"/>
  <Override PartName="/ppt/notesSlides/notesSlide7.xml" ContentType="application/vnd.openxmlformats-officedocument.presentationml.notesSlide+xml"/>
  <Override PartName="/ppt/theme/themeOverride10.xml" ContentType="application/vnd.openxmlformats-officedocument.themeOverride+xml"/>
  <Override PartName="/ppt/notesSlides/notesSlide8.xml" ContentType="application/vnd.openxmlformats-officedocument.presentationml.notesSlide+xml"/>
  <Override PartName="/ppt/theme/themeOverride11.xml" ContentType="application/vnd.openxmlformats-officedocument.themeOverride+xml"/>
  <Override PartName="/ppt/notesSlides/notesSlide9.xml" ContentType="application/vnd.openxmlformats-officedocument.presentationml.notesSlide+xml"/>
  <Override PartName="/ppt/theme/themeOverride12.xml" ContentType="application/vnd.openxmlformats-officedocument.themeOverride+xml"/>
  <Override PartName="/ppt/notesSlides/notesSlide10.xml" ContentType="application/vnd.openxmlformats-officedocument.presentationml.notesSlide+xml"/>
  <Override PartName="/ppt/theme/themeOverride13.xml" ContentType="application/vnd.openxmlformats-officedocument.themeOverride+xml"/>
  <Override PartName="/ppt/notesSlides/notesSlide11.xml" ContentType="application/vnd.openxmlformats-officedocument.presentationml.notesSlide+xml"/>
  <Override PartName="/ppt/theme/themeOverride14.xml" ContentType="application/vnd.openxmlformats-officedocument.themeOverride+xml"/>
  <Override PartName="/ppt/notesSlides/notesSlide12.xml" ContentType="application/vnd.openxmlformats-officedocument.presentationml.notesSlide+xml"/>
  <Override PartName="/ppt/theme/themeOverride15.xml" ContentType="application/vnd.openxmlformats-officedocument.themeOverride+xml"/>
  <Override PartName="/ppt/notesSlides/notesSlide13.xml" ContentType="application/vnd.openxmlformats-officedocument.presentationml.notesSlide+xml"/>
  <Override PartName="/ppt/theme/themeOverride16.xml" ContentType="application/vnd.openxmlformats-officedocument.themeOverride+xml"/>
  <Override PartName="/ppt/notesSlides/notesSlide14.xml" ContentType="application/vnd.openxmlformats-officedocument.presentationml.notesSlide+xml"/>
  <Override PartName="/ppt/theme/themeOverride17.xml" ContentType="application/vnd.openxmlformats-officedocument.themeOverride+xml"/>
  <Override PartName="/ppt/notesSlides/notesSlide15.xml" ContentType="application/vnd.openxmlformats-officedocument.presentationml.notesSlide+xml"/>
  <Override PartName="/ppt/theme/themeOverride18.xml" ContentType="application/vnd.openxmlformats-officedocument.themeOverride+xml"/>
  <Override PartName="/ppt/notesSlides/notesSlide16.xml" ContentType="application/vnd.openxmlformats-officedocument.presentationml.notesSlide+xml"/>
  <Override PartName="/ppt/theme/themeOverride19.xml" ContentType="application/vnd.openxmlformats-officedocument.themeOverride+xml"/>
  <Override PartName="/ppt/notesSlides/notesSlide17.xml" ContentType="application/vnd.openxmlformats-officedocument.presentationml.notesSlide+xml"/>
  <Override PartName="/ppt/theme/themeOverride20.xml" ContentType="application/vnd.openxmlformats-officedocument.themeOverride+xml"/>
  <Override PartName="/ppt/notesSlides/notesSlide18.xml" ContentType="application/vnd.openxmlformats-officedocument.presentationml.notesSlide+xml"/>
  <Override PartName="/ppt/theme/themeOverride21.xml" ContentType="application/vnd.openxmlformats-officedocument.themeOverride+xml"/>
  <Override PartName="/ppt/notesSlides/notesSlide19.xml" ContentType="application/vnd.openxmlformats-officedocument.presentationml.notesSlide+xml"/>
  <Override PartName="/ppt/theme/themeOverride22.xml" ContentType="application/vnd.openxmlformats-officedocument.themeOverride+xml"/>
  <Override PartName="/ppt/notesSlides/notesSlide20.xml" ContentType="application/vnd.openxmlformats-officedocument.presentationml.notesSlide+xml"/>
  <Override PartName="/ppt/theme/themeOverride23.xml" ContentType="application/vnd.openxmlformats-officedocument.themeOverride+xml"/>
  <Override PartName="/ppt/notesSlides/notesSlide21.xml" ContentType="application/vnd.openxmlformats-officedocument.presentationml.notesSlide+xml"/>
  <Override PartName="/ppt/theme/themeOverride24.xml" ContentType="application/vnd.openxmlformats-officedocument.themeOverride+xml"/>
  <Override PartName="/ppt/notesSlides/notesSlide22.xml" ContentType="application/vnd.openxmlformats-officedocument.presentationml.notesSlide+xml"/>
  <Override PartName="/ppt/theme/themeOverride25.xml" ContentType="application/vnd.openxmlformats-officedocument.themeOverride+xml"/>
  <Override PartName="/ppt/notesSlides/notesSlide23.xml" ContentType="application/vnd.openxmlformats-officedocument.presentationml.notesSlide+xml"/>
  <Override PartName="/ppt/theme/themeOverride2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7" r:id="rId1"/>
    <p:sldMasterId id="2147483793" r:id="rId2"/>
    <p:sldMasterId id="2147483799" r:id="rId3"/>
    <p:sldMasterId id="2147483805" r:id="rId4"/>
    <p:sldMasterId id="2147483811" r:id="rId5"/>
    <p:sldMasterId id="2147483817" r:id="rId6"/>
    <p:sldMasterId id="2147483823" r:id="rId7"/>
    <p:sldMasterId id="2147483829" r:id="rId8"/>
    <p:sldMasterId id="2147483835" r:id="rId9"/>
    <p:sldMasterId id="2147483841" r:id="rId10"/>
    <p:sldMasterId id="2147483847" r:id="rId11"/>
    <p:sldMasterId id="2147483853" r:id="rId12"/>
    <p:sldMasterId id="2147483859" r:id="rId13"/>
    <p:sldMasterId id="2147483879" r:id="rId14"/>
    <p:sldMasterId id="2147483886" r:id="rId15"/>
    <p:sldMasterId id="2147483904" r:id="rId16"/>
    <p:sldMasterId id="2147483910" r:id="rId17"/>
    <p:sldMasterId id="2147483916" r:id="rId18"/>
    <p:sldMasterId id="2147483922" r:id="rId19"/>
    <p:sldMasterId id="2147483928" r:id="rId20"/>
    <p:sldMasterId id="2147483958" r:id="rId21"/>
    <p:sldMasterId id="2147483964" r:id="rId22"/>
    <p:sldMasterId id="2147483970" r:id="rId23"/>
    <p:sldMasterId id="2147483982" r:id="rId24"/>
    <p:sldMasterId id="2147483988" r:id="rId25"/>
    <p:sldMasterId id="2147483994" r:id="rId26"/>
  </p:sldMasterIdLst>
  <p:notesMasterIdLst>
    <p:notesMasterId r:id="rId53"/>
  </p:notesMasterIdLst>
  <p:sldIdLst>
    <p:sldId id="395" r:id="rId27"/>
    <p:sldId id="284" r:id="rId28"/>
    <p:sldId id="285" r:id="rId29"/>
    <p:sldId id="282" r:id="rId30"/>
    <p:sldId id="302" r:id="rId31"/>
    <p:sldId id="257" r:id="rId32"/>
    <p:sldId id="287" r:id="rId33"/>
    <p:sldId id="258" r:id="rId34"/>
    <p:sldId id="288" r:id="rId35"/>
    <p:sldId id="289" r:id="rId36"/>
    <p:sldId id="290" r:id="rId37"/>
    <p:sldId id="259" r:id="rId38"/>
    <p:sldId id="260" r:id="rId39"/>
    <p:sldId id="291" r:id="rId40"/>
    <p:sldId id="292" r:id="rId41"/>
    <p:sldId id="261" r:id="rId42"/>
    <p:sldId id="294" r:id="rId43"/>
    <p:sldId id="295" r:id="rId44"/>
    <p:sldId id="293" r:id="rId45"/>
    <p:sldId id="296" r:id="rId46"/>
    <p:sldId id="275" r:id="rId47"/>
    <p:sldId id="298" r:id="rId48"/>
    <p:sldId id="276" r:id="rId49"/>
    <p:sldId id="277" r:id="rId50"/>
    <p:sldId id="270" r:id="rId51"/>
    <p:sldId id="39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707" autoAdjust="0"/>
  </p:normalViewPr>
  <p:slideViewPr>
    <p:cSldViewPr snapToGrid="0">
      <p:cViewPr varScale="1">
        <p:scale>
          <a:sx n="118" d="100"/>
          <a:sy n="118" d="100"/>
        </p:scale>
        <p:origin x="114" y="1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13.xml"/><Relationship Id="rId21" Type="http://schemas.openxmlformats.org/officeDocument/2006/relationships/slideMaster" Target="slideMasters/slideMaster21.xml"/><Relationship Id="rId34" Type="http://schemas.openxmlformats.org/officeDocument/2006/relationships/slide" Target="slides/slide8.xml"/><Relationship Id="rId42" Type="http://schemas.openxmlformats.org/officeDocument/2006/relationships/slide" Target="slides/slide16.xml"/><Relationship Id="rId47" Type="http://schemas.openxmlformats.org/officeDocument/2006/relationships/slide" Target="slides/slide21.xml"/><Relationship Id="rId50" Type="http://schemas.openxmlformats.org/officeDocument/2006/relationships/slide" Target="slides/slide24.xml"/><Relationship Id="rId55"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7.xml"/><Relationship Id="rId38" Type="http://schemas.openxmlformats.org/officeDocument/2006/relationships/slide" Target="slides/slide12.xml"/><Relationship Id="rId46"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 Target="slides/slide3.xml"/><Relationship Id="rId41" Type="http://schemas.openxmlformats.org/officeDocument/2006/relationships/slide" Target="slides/slide15.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6.xml"/><Relationship Id="rId37" Type="http://schemas.openxmlformats.org/officeDocument/2006/relationships/slide" Target="slides/slide11.xml"/><Relationship Id="rId40" Type="http://schemas.openxmlformats.org/officeDocument/2006/relationships/slide" Target="slides/slide14.xml"/><Relationship Id="rId45" Type="http://schemas.openxmlformats.org/officeDocument/2006/relationships/slide" Target="slides/slide19.xml"/><Relationship Id="rId53"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2.xml"/><Relationship Id="rId36" Type="http://schemas.openxmlformats.org/officeDocument/2006/relationships/slide" Target="slides/slide10.xml"/><Relationship Id="rId49" Type="http://schemas.openxmlformats.org/officeDocument/2006/relationships/slide" Target="slides/slide23.xml"/><Relationship Id="rId57"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5.xml"/><Relationship Id="rId44" Type="http://schemas.openxmlformats.org/officeDocument/2006/relationships/slide" Target="slides/slide18.xml"/><Relationship Id="rId52" Type="http://schemas.openxmlformats.org/officeDocument/2006/relationships/slide" Target="slides/slide26.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1.xml"/><Relationship Id="rId30" Type="http://schemas.openxmlformats.org/officeDocument/2006/relationships/slide" Target="slides/slide4.xml"/><Relationship Id="rId35" Type="http://schemas.openxmlformats.org/officeDocument/2006/relationships/slide" Target="slides/slide9.xml"/><Relationship Id="rId43" Type="http://schemas.openxmlformats.org/officeDocument/2006/relationships/slide" Target="slides/slide17.xml"/><Relationship Id="rId48" Type="http://schemas.openxmlformats.org/officeDocument/2006/relationships/slide" Target="slides/slide22.xml"/><Relationship Id="rId56"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25.xml"/><Relationship Id="rId3" Type="http://schemas.openxmlformats.org/officeDocument/2006/relationships/slideMaster" Target="slideMasters/slideMaster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51192C-FD81-43C6-9342-592AB348680B}" type="datetimeFigureOut">
              <a:rPr lang="en-US" smtClean="0"/>
              <a:t>3/15/2019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032455-C472-488A-B37C-457EF5F4A438}" type="slidenum">
              <a:rPr lang="en-US" smtClean="0"/>
              <a:t>‹#›</a:t>
            </a:fld>
            <a:endParaRPr lang="en-US"/>
          </a:p>
        </p:txBody>
      </p:sp>
    </p:spTree>
    <p:extLst>
      <p:ext uri="{BB962C8B-B14F-4D97-AF65-F5344CB8AC3E}">
        <p14:creationId xmlns:p14="http://schemas.microsoft.com/office/powerpoint/2010/main" val="222446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2</a:t>
            </a:fld>
            <a:endParaRPr lang="en-US"/>
          </a:p>
        </p:txBody>
      </p:sp>
    </p:spTree>
    <p:extLst>
      <p:ext uri="{BB962C8B-B14F-4D97-AF65-F5344CB8AC3E}">
        <p14:creationId xmlns:p14="http://schemas.microsoft.com/office/powerpoint/2010/main" val="35161642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p:cNvSpPr>
          <p:nvPr>
            <p:ph type="sldImg"/>
          </p:nvPr>
        </p:nvSpPr>
        <p:spPr>
          <a:ln/>
        </p:spPr>
      </p:sp>
      <p:sp>
        <p:nvSpPr>
          <p:cNvPr id="107522"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atin typeface="Times New Roman" charset="0"/>
                <a:ea typeface="MS PGothic" charset="0"/>
              </a:rPr>
              <a:t>1. Rementeria  et al. </a:t>
            </a:r>
            <a:r>
              <a:rPr lang="en-US" i="1">
                <a:latin typeface="Times New Roman" charset="0"/>
                <a:ea typeface="MS PGothic" charset="0"/>
              </a:rPr>
              <a:t>AJOG. </a:t>
            </a:r>
            <a:r>
              <a:rPr lang="en-US">
                <a:latin typeface="Times New Roman" charset="0"/>
                <a:ea typeface="MS PGothic" charset="0"/>
              </a:rPr>
              <a:t>1973; 116 (8): 1152-6. 2. Zuspan  </a:t>
            </a:r>
            <a:r>
              <a:rPr lang="en-US" i="1">
                <a:latin typeface="Times New Roman" charset="0"/>
                <a:ea typeface="MS PGothic" charset="0"/>
              </a:rPr>
              <a:t>AJOG</a:t>
            </a:r>
            <a:r>
              <a:rPr lang="en-US">
                <a:latin typeface="Times New Roman" charset="0"/>
                <a:ea typeface="MS PGothic" charset="0"/>
              </a:rPr>
              <a:t>. 1975;122(1): 43-46. 3. Fricker  </a:t>
            </a:r>
            <a:r>
              <a:rPr lang="en-US" i="1">
                <a:latin typeface="Times New Roman" charset="0"/>
                <a:ea typeface="MS PGothic" charset="0"/>
              </a:rPr>
              <a:t>Arch of Pedi &amp; Adol Med.</a:t>
            </a:r>
            <a:r>
              <a:rPr lang="en-US">
                <a:latin typeface="Times New Roman" charset="0"/>
                <a:ea typeface="MS PGothic" charset="0"/>
              </a:rPr>
              <a:t> 1978;132(4): 360. 4. Luty </a:t>
            </a:r>
            <a:r>
              <a:rPr lang="en-US" i="1">
                <a:latin typeface="Times New Roman" charset="0"/>
                <a:ea typeface="MS PGothic" charset="0"/>
              </a:rPr>
              <a:t>J of Sub Abuse Treat.</a:t>
            </a:r>
            <a:r>
              <a:rPr lang="en-US">
                <a:latin typeface="Times New Roman" charset="0"/>
                <a:ea typeface="MS PGothic" charset="0"/>
              </a:rPr>
              <a:t> 2003; 24: 363-67 . 5. Jones et al. </a:t>
            </a:r>
            <a:r>
              <a:rPr lang="en-US" i="1">
                <a:latin typeface="Times New Roman" charset="0"/>
                <a:ea typeface="MS PGothic" charset="0"/>
              </a:rPr>
              <a:t>The American Journal on Addictions. </a:t>
            </a:r>
            <a:r>
              <a:rPr lang="en-US">
                <a:latin typeface="Times New Roman" charset="0"/>
                <a:ea typeface="MS PGothic" charset="0"/>
              </a:rPr>
              <a:t> 2008; 17: 372-386 </a:t>
            </a:r>
          </a:p>
          <a:p>
            <a:endParaRPr lang="en-US">
              <a:latin typeface="Times New Roman" charset="0"/>
              <a:ea typeface="MS PGothic" charset="0"/>
            </a:endParaRPr>
          </a:p>
        </p:txBody>
      </p:sp>
      <p:sp>
        <p:nvSpPr>
          <p:cNvPr id="107523"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Garamond" charset="0"/>
                <a:ea typeface="MS PGothic" charset="0"/>
                <a:cs typeface="MS PGothic" charset="0"/>
              </a:defRPr>
            </a:lvl1pPr>
            <a:lvl2pPr marL="742950" indent="-285750">
              <a:defRPr sz="2400">
                <a:solidFill>
                  <a:schemeClr val="tx1"/>
                </a:solidFill>
                <a:latin typeface="Garamond" charset="0"/>
                <a:ea typeface="MS PGothic" charset="0"/>
                <a:cs typeface="MS PGothic" charset="0"/>
              </a:defRPr>
            </a:lvl2pPr>
            <a:lvl3pPr marL="1143000" indent="-228600">
              <a:defRPr sz="2400">
                <a:solidFill>
                  <a:schemeClr val="tx1"/>
                </a:solidFill>
                <a:latin typeface="Garamond" charset="0"/>
                <a:ea typeface="MS PGothic" charset="0"/>
                <a:cs typeface="MS PGothic" charset="0"/>
              </a:defRPr>
            </a:lvl3pPr>
            <a:lvl4pPr marL="1600200" indent="-228600">
              <a:defRPr sz="2400">
                <a:solidFill>
                  <a:schemeClr val="tx1"/>
                </a:solidFill>
                <a:latin typeface="Garamond" charset="0"/>
                <a:ea typeface="MS PGothic" charset="0"/>
                <a:cs typeface="MS PGothic" charset="0"/>
              </a:defRPr>
            </a:lvl4pPr>
            <a:lvl5pPr marL="2057400" indent="-228600">
              <a:defRPr sz="2400">
                <a:solidFill>
                  <a:schemeClr val="tx1"/>
                </a:solidFill>
                <a:latin typeface="Garamond"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Garamond"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Garamond"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Garamond"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Garamond" charset="0"/>
                <a:ea typeface="MS PGothic" charset="0"/>
                <a:cs typeface="MS PGothic" charset="0"/>
              </a:defRPr>
            </a:lvl9pPr>
          </a:lstStyle>
          <a:p>
            <a:fld id="{4B37332F-4F21-A94C-AA1A-6D227CD67221}" type="slidenum">
              <a:rPr lang="en-US" sz="1200">
                <a:latin typeface="Times New Roman" charset="0"/>
              </a:rPr>
              <a:pPr/>
              <a:t>12</a:t>
            </a:fld>
            <a:endParaRPr lang="en-US" sz="1200">
              <a:latin typeface="Times New Roman" charset="0"/>
            </a:endParaRPr>
          </a:p>
        </p:txBody>
      </p:sp>
    </p:spTree>
    <p:extLst>
      <p:ext uri="{BB962C8B-B14F-4D97-AF65-F5344CB8AC3E}">
        <p14:creationId xmlns:p14="http://schemas.microsoft.com/office/powerpoint/2010/main" val="32373811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13</a:t>
            </a:fld>
            <a:endParaRPr lang="en-US"/>
          </a:p>
        </p:txBody>
      </p:sp>
    </p:spTree>
    <p:extLst>
      <p:ext uri="{BB962C8B-B14F-4D97-AF65-F5344CB8AC3E}">
        <p14:creationId xmlns:p14="http://schemas.microsoft.com/office/powerpoint/2010/main" val="40171476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14</a:t>
            </a:fld>
            <a:endParaRPr lang="en-US"/>
          </a:p>
        </p:txBody>
      </p:sp>
    </p:spTree>
    <p:extLst>
      <p:ext uri="{BB962C8B-B14F-4D97-AF65-F5344CB8AC3E}">
        <p14:creationId xmlns:p14="http://schemas.microsoft.com/office/powerpoint/2010/main" val="2063253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This</a:t>
            </a:r>
            <a:r>
              <a:rPr lang="en-US" baseline="0" dirty="0"/>
              <a:t> is the first paper out of the </a:t>
            </a:r>
            <a:r>
              <a:rPr lang="en-US" baseline="0" dirty="0" err="1"/>
              <a:t>MOTHERs</a:t>
            </a:r>
            <a:r>
              <a:rPr lang="en-US" baseline="0" dirty="0"/>
              <a:t> trial </a:t>
            </a:r>
          </a:p>
          <a:p>
            <a:r>
              <a:rPr lang="en-US" baseline="0" dirty="0"/>
              <a:t>While data re methadone is largely based on comparison with no treatment</a:t>
            </a:r>
          </a:p>
          <a:p>
            <a:r>
              <a:rPr lang="en-US" baseline="0" dirty="0"/>
              <a:t>Data on </a:t>
            </a:r>
            <a:r>
              <a:rPr lang="en-US" baseline="0" dirty="0" err="1"/>
              <a:t>bup</a:t>
            </a:r>
            <a:r>
              <a:rPr lang="en-US" baseline="0" dirty="0"/>
              <a:t> is increasingly available using methadone to compare</a:t>
            </a:r>
            <a:endParaRPr lang="en-US" dirty="0"/>
          </a:p>
        </p:txBody>
      </p:sp>
      <p:sp>
        <p:nvSpPr>
          <p:cNvPr id="4" name="Slide Number Placeholder 3"/>
          <p:cNvSpPr>
            <a:spLocks noGrp="1"/>
          </p:cNvSpPr>
          <p:nvPr>
            <p:ph type="sldNum" sz="quarter" idx="10"/>
          </p:nvPr>
        </p:nvSpPr>
        <p:spPr/>
        <p:txBody>
          <a:bodyPr/>
          <a:lstStyle/>
          <a:p>
            <a:fld id="{A2D82F40-466D-D841-BFAC-A1B8A186AB9B}" type="slidenum">
              <a:rPr lang="en-US" smtClean="0"/>
              <a:pPr/>
              <a:t>15</a:t>
            </a:fld>
            <a:endParaRPr lang="en-US"/>
          </a:p>
        </p:txBody>
      </p:sp>
    </p:spTree>
    <p:extLst>
      <p:ext uri="{BB962C8B-B14F-4D97-AF65-F5344CB8AC3E}">
        <p14:creationId xmlns:p14="http://schemas.microsoft.com/office/powerpoint/2010/main" val="37568484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p:cNvSpPr>
            <a:spLocks noGrp="1" noRot="1" noChangeAspect="1" noTextEdit="1"/>
          </p:cNvSpPr>
          <p:nvPr>
            <p:ph type="sldImg"/>
          </p:nvPr>
        </p:nvSpPr>
        <p:spPr>
          <a:ln/>
        </p:spPr>
      </p:sp>
      <p:sp>
        <p:nvSpPr>
          <p:cNvPr id="63490"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atin typeface="Times New Roman" charset="0"/>
                <a:ea typeface="MS PGothic" charset="0"/>
              </a:rPr>
              <a:t>Jones 2012</a:t>
            </a:r>
          </a:p>
          <a:p>
            <a:endParaRPr lang="en-US">
              <a:latin typeface="Times New Roman" charset="0"/>
              <a:ea typeface="MS PGothic" charset="0"/>
            </a:endParaRPr>
          </a:p>
        </p:txBody>
      </p:sp>
      <p:sp>
        <p:nvSpPr>
          <p:cNvPr id="63491"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Garamond" charset="0"/>
                <a:ea typeface="MS PGothic" charset="0"/>
                <a:cs typeface="MS PGothic" charset="0"/>
              </a:defRPr>
            </a:lvl1pPr>
            <a:lvl2pPr marL="742950" indent="-285750">
              <a:defRPr sz="2400">
                <a:solidFill>
                  <a:schemeClr val="tx1"/>
                </a:solidFill>
                <a:latin typeface="Garamond" charset="0"/>
                <a:ea typeface="MS PGothic" charset="0"/>
                <a:cs typeface="MS PGothic" charset="0"/>
              </a:defRPr>
            </a:lvl2pPr>
            <a:lvl3pPr marL="1143000" indent="-228600">
              <a:defRPr sz="2400">
                <a:solidFill>
                  <a:schemeClr val="tx1"/>
                </a:solidFill>
                <a:latin typeface="Garamond" charset="0"/>
                <a:ea typeface="MS PGothic" charset="0"/>
                <a:cs typeface="MS PGothic" charset="0"/>
              </a:defRPr>
            </a:lvl3pPr>
            <a:lvl4pPr marL="1600200" indent="-228600">
              <a:defRPr sz="2400">
                <a:solidFill>
                  <a:schemeClr val="tx1"/>
                </a:solidFill>
                <a:latin typeface="Garamond" charset="0"/>
                <a:ea typeface="MS PGothic" charset="0"/>
                <a:cs typeface="MS PGothic" charset="0"/>
              </a:defRPr>
            </a:lvl4pPr>
            <a:lvl5pPr marL="2057400" indent="-228600">
              <a:defRPr sz="2400">
                <a:solidFill>
                  <a:schemeClr val="tx1"/>
                </a:solidFill>
                <a:latin typeface="Garamond"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Garamond"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Garamond"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Garamond"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Garamond" charset="0"/>
                <a:ea typeface="MS PGothic" charset="0"/>
                <a:cs typeface="MS PGothic" charset="0"/>
              </a:defRPr>
            </a:lvl9pPr>
          </a:lstStyle>
          <a:p>
            <a:fld id="{71824F6C-5BAD-4745-99C8-26A130B06135}" type="slidenum">
              <a:rPr lang="en-US" sz="1200">
                <a:latin typeface="Times New Roman" charset="0"/>
              </a:rPr>
              <a:pPr/>
              <a:t>16</a:t>
            </a:fld>
            <a:endParaRPr lang="en-US" sz="1200">
              <a:latin typeface="Times New Roman" charset="0"/>
            </a:endParaRPr>
          </a:p>
        </p:txBody>
      </p:sp>
    </p:spTree>
    <p:extLst>
      <p:ext uri="{BB962C8B-B14F-4D97-AF65-F5344CB8AC3E}">
        <p14:creationId xmlns:p14="http://schemas.microsoft.com/office/powerpoint/2010/main" val="1491560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17</a:t>
            </a:fld>
            <a:endParaRPr lang="en-US"/>
          </a:p>
        </p:txBody>
      </p:sp>
    </p:spTree>
    <p:extLst>
      <p:ext uri="{BB962C8B-B14F-4D97-AF65-F5344CB8AC3E}">
        <p14:creationId xmlns:p14="http://schemas.microsoft.com/office/powerpoint/2010/main" val="34946156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18</a:t>
            </a:fld>
            <a:endParaRPr lang="en-US"/>
          </a:p>
        </p:txBody>
      </p:sp>
    </p:spTree>
    <p:extLst>
      <p:ext uri="{BB962C8B-B14F-4D97-AF65-F5344CB8AC3E}">
        <p14:creationId xmlns:p14="http://schemas.microsoft.com/office/powerpoint/2010/main" val="15080888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ln/>
        </p:spPr>
      </p:sp>
      <p:sp>
        <p:nvSpPr>
          <p:cNvPr id="8089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latin typeface="Times New Roman" charset="0"/>
                <a:ea typeface="MS PGothic" charset="0"/>
              </a:rPr>
              <a:t>Alford 2006, </a:t>
            </a:r>
            <a:r>
              <a:rPr lang="en-US" dirty="0" err="1">
                <a:latin typeface="Times New Roman" charset="0"/>
                <a:ea typeface="MS PGothic" charset="0"/>
              </a:rPr>
              <a:t>Meye</a:t>
            </a:r>
            <a:r>
              <a:rPr lang="en-US" dirty="0">
                <a:latin typeface="Times New Roman" charset="0"/>
                <a:ea typeface="MS PGothic" charset="0"/>
              </a:rPr>
              <a:t> 2010, Park 2012</a:t>
            </a:r>
          </a:p>
          <a:p>
            <a:endParaRPr lang="en-US" dirty="0">
              <a:latin typeface="Times New Roman" charset="0"/>
              <a:ea typeface="MS PGothic" charset="0"/>
            </a:endParaRPr>
          </a:p>
        </p:txBody>
      </p:sp>
      <p:sp>
        <p:nvSpPr>
          <p:cNvPr id="8090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Garamond" charset="0"/>
                <a:ea typeface="MS PGothic" charset="0"/>
                <a:cs typeface="MS PGothic" charset="0"/>
              </a:defRPr>
            </a:lvl1pPr>
            <a:lvl2pPr marL="742950" indent="-285750">
              <a:defRPr>
                <a:solidFill>
                  <a:schemeClr val="tx1"/>
                </a:solidFill>
                <a:latin typeface="Garamond" charset="0"/>
                <a:ea typeface="MS PGothic" charset="0"/>
                <a:cs typeface="MS PGothic" charset="0"/>
              </a:defRPr>
            </a:lvl2pPr>
            <a:lvl3pPr marL="1143000" indent="-228600">
              <a:defRPr>
                <a:solidFill>
                  <a:schemeClr val="tx1"/>
                </a:solidFill>
                <a:latin typeface="Garamond" charset="0"/>
                <a:ea typeface="MS PGothic" charset="0"/>
                <a:cs typeface="MS PGothic" charset="0"/>
              </a:defRPr>
            </a:lvl3pPr>
            <a:lvl4pPr marL="1600200" indent="-228600">
              <a:defRPr>
                <a:solidFill>
                  <a:schemeClr val="tx1"/>
                </a:solidFill>
                <a:latin typeface="Garamond" charset="0"/>
                <a:ea typeface="MS PGothic" charset="0"/>
                <a:cs typeface="MS PGothic" charset="0"/>
              </a:defRPr>
            </a:lvl4pPr>
            <a:lvl5pPr marL="2057400" indent="-228600">
              <a:defRPr>
                <a:solidFill>
                  <a:schemeClr val="tx1"/>
                </a:solidFill>
                <a:latin typeface="Garamond"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Garamond"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Garamond"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Garamond"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Garamond" charset="0"/>
                <a:ea typeface="MS PGothic" charset="0"/>
                <a:cs typeface="MS PGothic" charset="0"/>
              </a:defRPr>
            </a:lvl9pPr>
          </a:lstStyle>
          <a:p>
            <a:fld id="{A51E068D-7D9C-F945-B2E3-2079725F2447}" type="slidenum">
              <a:rPr lang="en-US">
                <a:latin typeface="Times New Roman" charset="0"/>
              </a:rPr>
              <a:pPr/>
              <a:t>19</a:t>
            </a:fld>
            <a:endParaRPr lang="en-US">
              <a:latin typeface="Times New Roman" charset="0"/>
            </a:endParaRPr>
          </a:p>
        </p:txBody>
      </p:sp>
    </p:spTree>
    <p:extLst>
      <p:ext uri="{BB962C8B-B14F-4D97-AF65-F5344CB8AC3E}">
        <p14:creationId xmlns:p14="http://schemas.microsoft.com/office/powerpoint/2010/main" val="4075403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ASAM: American Society</a:t>
            </a:r>
            <a:r>
              <a:rPr lang="en-US" baseline="0" dirty="0"/>
              <a:t> for Addiction Medicine</a:t>
            </a:r>
            <a:endParaRPr lang="en-US" dirty="0"/>
          </a:p>
        </p:txBody>
      </p:sp>
      <p:sp>
        <p:nvSpPr>
          <p:cNvPr id="4" name="Slide Number Placeholder 3"/>
          <p:cNvSpPr>
            <a:spLocks noGrp="1"/>
          </p:cNvSpPr>
          <p:nvPr>
            <p:ph type="sldNum" sz="quarter" idx="10"/>
          </p:nvPr>
        </p:nvSpPr>
        <p:spPr/>
        <p:txBody>
          <a:bodyPr/>
          <a:lstStyle/>
          <a:p>
            <a:fld id="{2D952489-FF32-4C45-B088-1D376F8BB12F}" type="slidenum">
              <a:rPr lang="en-US" smtClean="0"/>
              <a:t>20</a:t>
            </a:fld>
            <a:endParaRPr lang="en-US"/>
          </a:p>
        </p:txBody>
      </p:sp>
    </p:spTree>
    <p:extLst>
      <p:ext uri="{BB962C8B-B14F-4D97-AF65-F5344CB8AC3E}">
        <p14:creationId xmlns:p14="http://schemas.microsoft.com/office/powerpoint/2010/main" val="19040163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21</a:t>
            </a:fld>
            <a:endParaRPr lang="en-US"/>
          </a:p>
        </p:txBody>
      </p:sp>
    </p:spTree>
    <p:extLst>
      <p:ext uri="{BB962C8B-B14F-4D97-AF65-F5344CB8AC3E}">
        <p14:creationId xmlns:p14="http://schemas.microsoft.com/office/powerpoint/2010/main" val="5130089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p:cNvSpPr>
          <p:nvPr>
            <p:ph type="sldImg"/>
          </p:nvPr>
        </p:nvSpPr>
        <p:spPr bwMode="auto">
          <a:noFill/>
          <a:ln>
            <a:solidFill>
              <a:srgbClr val="000000"/>
            </a:solidFill>
            <a:miter lim="800000"/>
            <a:headEnd/>
            <a:tailEnd/>
          </a:ln>
        </p:spPr>
      </p:sp>
      <p:sp>
        <p:nvSpPr>
          <p:cNvPr id="21506"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a:ea typeface="ＭＳ Ｐゴシック"/>
                <a:cs typeface="ＭＳ Ｐゴシック"/>
              </a:rPr>
              <a:t>.</a:t>
            </a:r>
            <a:r>
              <a:rPr lang="en-US" dirty="0"/>
              <a:t> Havens JR et al. Drug and Alcohol Dependence 99 (2009) 89–95; NSDUH 2010; Harrison et al </a:t>
            </a:r>
            <a:r>
              <a:rPr lang="en-US" dirty="0" err="1"/>
              <a:t>Matern</a:t>
            </a:r>
            <a:r>
              <a:rPr lang="en-US" dirty="0"/>
              <a:t> Child Health J (2009) 13:386–394</a:t>
            </a:r>
          </a:p>
          <a:p>
            <a:pPr eaLnBrk="1" hangingPunct="1">
              <a:spcBef>
                <a:spcPct val="0"/>
              </a:spcBef>
            </a:pPr>
            <a:endParaRPr lang="en-US" dirty="0">
              <a:ea typeface="ＭＳ Ｐゴシック"/>
              <a:cs typeface="ＭＳ Ｐゴシック"/>
            </a:endParaRPr>
          </a:p>
        </p:txBody>
      </p:sp>
      <p:sp>
        <p:nvSpPr>
          <p:cNvPr id="184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7D87534-93FC-42FF-82FC-7D3ABD8614BD}" type="slidenum">
              <a:rPr lang="en-US">
                <a:ea typeface="ＭＳ Ｐゴシック" pitchFamily="1" charset="-128"/>
                <a:cs typeface="ＭＳ Ｐゴシック" pitchFamily="1" charset="-128"/>
              </a:rPr>
              <a:pPr fontAlgn="base">
                <a:spcBef>
                  <a:spcPct val="0"/>
                </a:spcBef>
                <a:spcAft>
                  <a:spcPct val="0"/>
                </a:spcAft>
                <a:defRPr/>
              </a:pPr>
              <a:t>3</a:t>
            </a:fld>
            <a:endParaRPr lang="en-US">
              <a:ea typeface="ＭＳ Ｐゴシック" pitchFamily="1" charset="-128"/>
              <a:cs typeface="ＭＳ Ｐゴシック" pitchFamily="1" charset="-128"/>
            </a:endParaRPr>
          </a:p>
        </p:txBody>
      </p:sp>
    </p:spTree>
    <p:extLst>
      <p:ext uri="{BB962C8B-B14F-4D97-AF65-F5344CB8AC3E}">
        <p14:creationId xmlns:p14="http://schemas.microsoft.com/office/powerpoint/2010/main" val="26448456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22</a:t>
            </a:fld>
            <a:endParaRPr lang="en-US"/>
          </a:p>
        </p:txBody>
      </p:sp>
    </p:spTree>
    <p:extLst>
      <p:ext uri="{BB962C8B-B14F-4D97-AF65-F5344CB8AC3E}">
        <p14:creationId xmlns:p14="http://schemas.microsoft.com/office/powerpoint/2010/main" val="25598749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https://</a:t>
            </a:r>
            <a:r>
              <a:rPr lang="en-US" dirty="0" err="1"/>
              <a:t>www.guttmacher.org</a:t>
            </a:r>
            <a:r>
              <a:rPr lang="en-US" dirty="0"/>
              <a:t>/sites/default/files/</a:t>
            </a:r>
            <a:r>
              <a:rPr lang="en-US" dirty="0" err="1"/>
              <a:t>pdfs</a:t>
            </a:r>
            <a:r>
              <a:rPr lang="en-US" dirty="0"/>
              <a:t>/</a:t>
            </a:r>
            <a:r>
              <a:rPr lang="en-US" dirty="0" err="1"/>
              <a:t>spibs</a:t>
            </a:r>
            <a:r>
              <a:rPr lang="en-US" dirty="0"/>
              <a:t>/</a:t>
            </a:r>
            <a:r>
              <a:rPr lang="en-US" dirty="0" err="1"/>
              <a:t>spib_SADP.pdf</a:t>
            </a:r>
            <a:endParaRPr lang="en-US" dirty="0"/>
          </a:p>
          <a:p>
            <a:endParaRPr lang="en-US" dirty="0"/>
          </a:p>
          <a:p>
            <a:endParaRPr lang="en-US" dirty="0"/>
          </a:p>
          <a:p>
            <a:r>
              <a:rPr lang="en-US" dirty="0"/>
              <a:t>18 states declared substance use in pregnancy: child abuse</a:t>
            </a:r>
          </a:p>
          <a:p>
            <a:r>
              <a:rPr lang="en-US" dirty="0"/>
              <a:t>3 states: civil commitment </a:t>
            </a:r>
          </a:p>
          <a:p>
            <a:r>
              <a:rPr lang="en-US" dirty="0"/>
              <a:t>1 state: assault charges to be filed </a:t>
            </a:r>
          </a:p>
          <a:p>
            <a:r>
              <a:rPr lang="en-US" dirty="0"/>
              <a:t>18 states require health care providers to report suspected prenatal drug use</a:t>
            </a:r>
          </a:p>
          <a:p>
            <a:r>
              <a:rPr lang="en-US" dirty="0"/>
              <a:t>4 states mandate testing pregnant women for drug </a:t>
            </a:r>
            <a:r>
              <a:rPr lang="en-US" dirty="0" err="1"/>
              <a:t>eposure</a:t>
            </a:r>
            <a:r>
              <a:rPr lang="en-US" dirty="0"/>
              <a:t> if substance use is suspected</a:t>
            </a:r>
          </a:p>
          <a:p>
            <a:r>
              <a:rPr lang="en-US" dirty="0"/>
              <a:t>In some states, newborns can be removed from maternal custody due to positive toxicology screen at birth with no assessment for parental capacity or concern for attachment</a:t>
            </a:r>
          </a:p>
          <a:p>
            <a:endParaRPr lang="en-US" dirty="0"/>
          </a:p>
        </p:txBody>
      </p:sp>
      <p:sp>
        <p:nvSpPr>
          <p:cNvPr id="4" name="Slide Number Placeholder 3"/>
          <p:cNvSpPr>
            <a:spLocks noGrp="1"/>
          </p:cNvSpPr>
          <p:nvPr>
            <p:ph type="sldNum" sz="quarter" idx="10"/>
          </p:nvPr>
        </p:nvSpPr>
        <p:spPr/>
        <p:txBody>
          <a:bodyPr/>
          <a:lstStyle/>
          <a:p>
            <a:fld id="{2D952489-FF32-4C45-B088-1D376F8BB12F}" type="slidenum">
              <a:rPr lang="en-US" smtClean="0"/>
              <a:t>23</a:t>
            </a:fld>
            <a:endParaRPr lang="en-US"/>
          </a:p>
        </p:txBody>
      </p:sp>
    </p:spTree>
    <p:extLst>
      <p:ext uri="{BB962C8B-B14F-4D97-AF65-F5344CB8AC3E}">
        <p14:creationId xmlns:p14="http://schemas.microsoft.com/office/powerpoint/2010/main" val="1294390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24</a:t>
            </a:fld>
            <a:endParaRPr lang="en-US"/>
          </a:p>
        </p:txBody>
      </p:sp>
    </p:spTree>
    <p:extLst>
      <p:ext uri="{BB962C8B-B14F-4D97-AF65-F5344CB8AC3E}">
        <p14:creationId xmlns:p14="http://schemas.microsoft.com/office/powerpoint/2010/main" val="1412339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25</a:t>
            </a:fld>
            <a:endParaRPr lang="en-US"/>
          </a:p>
        </p:txBody>
      </p:sp>
    </p:spTree>
    <p:extLst>
      <p:ext uri="{BB962C8B-B14F-4D97-AF65-F5344CB8AC3E}">
        <p14:creationId xmlns:p14="http://schemas.microsoft.com/office/powerpoint/2010/main" val="203954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4</a:t>
            </a:fld>
            <a:endParaRPr lang="en-US"/>
          </a:p>
        </p:txBody>
      </p:sp>
    </p:spTree>
    <p:extLst>
      <p:ext uri="{BB962C8B-B14F-4D97-AF65-F5344CB8AC3E}">
        <p14:creationId xmlns:p14="http://schemas.microsoft.com/office/powerpoint/2010/main" val="16054634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6</a:t>
            </a:fld>
            <a:endParaRPr lang="en-US"/>
          </a:p>
        </p:txBody>
      </p:sp>
    </p:spTree>
    <p:extLst>
      <p:ext uri="{BB962C8B-B14F-4D97-AF65-F5344CB8AC3E}">
        <p14:creationId xmlns:p14="http://schemas.microsoft.com/office/powerpoint/2010/main" val="13641329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Finnegan 1986, Patrick 2012</a:t>
            </a:r>
          </a:p>
          <a:p>
            <a:endParaRPr lang="en-US" dirty="0"/>
          </a:p>
        </p:txBody>
      </p:sp>
      <p:sp>
        <p:nvSpPr>
          <p:cNvPr id="4" name="Slide Number Placeholder 3"/>
          <p:cNvSpPr>
            <a:spLocks noGrp="1"/>
          </p:cNvSpPr>
          <p:nvPr>
            <p:ph type="sldNum" sz="quarter" idx="10"/>
          </p:nvPr>
        </p:nvSpPr>
        <p:spPr/>
        <p:txBody>
          <a:bodyPr/>
          <a:lstStyle/>
          <a:p>
            <a:fld id="{B98BEBF7-42F9-4230-BDD3-11734EFD757E}" type="slidenum">
              <a:rPr lang="en-US" smtClean="0"/>
              <a:pPr/>
              <a:t>7</a:t>
            </a:fld>
            <a:endParaRPr lang="en-US"/>
          </a:p>
        </p:txBody>
      </p:sp>
    </p:spTree>
    <p:extLst>
      <p:ext uri="{BB962C8B-B14F-4D97-AF65-F5344CB8AC3E}">
        <p14:creationId xmlns:p14="http://schemas.microsoft.com/office/powerpoint/2010/main" val="23548112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8</a:t>
            </a:fld>
            <a:endParaRPr lang="en-US"/>
          </a:p>
        </p:txBody>
      </p:sp>
    </p:spTree>
    <p:extLst>
      <p:ext uri="{BB962C8B-B14F-4D97-AF65-F5344CB8AC3E}">
        <p14:creationId xmlns:p14="http://schemas.microsoft.com/office/powerpoint/2010/main" val="20416308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9</a:t>
            </a:fld>
            <a:endParaRPr lang="en-US"/>
          </a:p>
        </p:txBody>
      </p:sp>
    </p:spTree>
    <p:extLst>
      <p:ext uri="{BB962C8B-B14F-4D97-AF65-F5344CB8AC3E}">
        <p14:creationId xmlns:p14="http://schemas.microsoft.com/office/powerpoint/2010/main" val="2147918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 25 minutes a baby in the US is born</a:t>
            </a:r>
            <a:r>
              <a:rPr lang="en-US" baseline="0" dirty="0"/>
              <a:t> </a:t>
            </a:r>
            <a:r>
              <a:rPr lang="en-US" baseline="0"/>
              <a:t>suffering from NAS. </a:t>
            </a:r>
            <a:endParaRPr lang="en-US" dirty="0"/>
          </a:p>
        </p:txBody>
      </p:sp>
      <p:sp>
        <p:nvSpPr>
          <p:cNvPr id="4" name="Slide Number Placeholder 3"/>
          <p:cNvSpPr>
            <a:spLocks noGrp="1"/>
          </p:cNvSpPr>
          <p:nvPr>
            <p:ph type="sldNum" sz="quarter" idx="10"/>
          </p:nvPr>
        </p:nvSpPr>
        <p:spPr/>
        <p:txBody>
          <a:bodyPr/>
          <a:lstStyle/>
          <a:p>
            <a:fld id="{2D952489-FF32-4C45-B088-1D376F8BB12F}" type="slidenum">
              <a:rPr lang="en-US" smtClean="0"/>
              <a:t>10</a:t>
            </a:fld>
            <a:endParaRPr lang="en-US"/>
          </a:p>
        </p:txBody>
      </p:sp>
    </p:spTree>
    <p:extLst>
      <p:ext uri="{BB962C8B-B14F-4D97-AF65-F5344CB8AC3E}">
        <p14:creationId xmlns:p14="http://schemas.microsoft.com/office/powerpoint/2010/main" val="24241171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9032455-C472-488A-B37C-457EF5F4A438}" type="slidenum">
              <a:rPr lang="en-US" smtClean="0"/>
              <a:t>11</a:t>
            </a:fld>
            <a:endParaRPr lang="en-US"/>
          </a:p>
        </p:txBody>
      </p:sp>
    </p:spTree>
    <p:extLst>
      <p:ext uri="{BB962C8B-B14F-4D97-AF65-F5344CB8AC3E}">
        <p14:creationId xmlns:p14="http://schemas.microsoft.com/office/powerpoint/2010/main" val="102905389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0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1.xml"/><Relationship Id="rId4" Type="http://schemas.openxmlformats.org/officeDocument/2006/relationships/image" Target="../media/image2.jpg"/></Relationships>
</file>

<file path=ppt/slideLayouts/_rels/slideLayout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1.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0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2.xml"/><Relationship Id="rId4" Type="http://schemas.openxmlformats.org/officeDocument/2006/relationships/image" Target="../media/image2.jpg"/></Relationships>
</file>

<file path=ppt/slideLayouts/_rels/slideLayout10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2.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g"/></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1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3.xml"/><Relationship Id="rId4" Type="http://schemas.openxmlformats.org/officeDocument/2006/relationships/image" Target="../media/image2.jpg"/></Relationships>
</file>

<file path=ppt/slideLayouts/_rels/slideLayout1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3.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1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4.xml"/><Relationship Id="rId4" Type="http://schemas.openxmlformats.org/officeDocument/2006/relationships/image" Target="../media/image2.jpg"/></Relationships>
</file>

<file path=ppt/slideLayouts/_rels/slideLayout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4.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12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5.xml"/><Relationship Id="rId4" Type="http://schemas.openxmlformats.org/officeDocument/2006/relationships/image" Target="../media/image2.jpg"/></Relationships>
</file>

<file path=ppt/slideLayouts/_rels/slideLayout1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5.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12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6.xml"/><Relationship Id="rId4" Type="http://schemas.openxmlformats.org/officeDocument/2006/relationships/image" Target="../media/image2.jpg"/></Relationships>
</file>

<file path=ppt/slideLayouts/_rels/slideLayout1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6.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2.jp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2.jp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2.jpg"/></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7.xml"/><Relationship Id="rId4" Type="http://schemas.openxmlformats.org/officeDocument/2006/relationships/image" Target="../media/image2.jpg"/></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8.xml"/><Relationship Id="rId4" Type="http://schemas.openxmlformats.org/officeDocument/2006/relationships/image" Target="../media/image2.jpg"/></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g"/></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0.xml"/><Relationship Id="rId4" Type="http://schemas.openxmlformats.org/officeDocument/2006/relationships/image" Target="../media/image2.jpg"/></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1.xml"/><Relationship Id="rId4" Type="http://schemas.openxmlformats.org/officeDocument/2006/relationships/image" Target="../media/image2.jpg"/></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2.xml"/><Relationship Id="rId4" Type="http://schemas.openxmlformats.org/officeDocument/2006/relationships/image" Target="../media/image2.jpg"/></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2.jpg"/></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6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3.xml"/><Relationship Id="rId4" Type="http://schemas.openxmlformats.org/officeDocument/2006/relationships/image" Target="../media/image2.jpg"/></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3.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6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4.xml"/><Relationship Id="rId4" Type="http://schemas.openxmlformats.org/officeDocument/2006/relationships/image" Target="../media/image2.jpg"/></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4.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7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5.xml"/><Relationship Id="rId4" Type="http://schemas.openxmlformats.org/officeDocument/2006/relationships/image" Target="../media/image2.jpg"/></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5.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7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6.xml"/><Relationship Id="rId4" Type="http://schemas.openxmlformats.org/officeDocument/2006/relationships/image" Target="../media/image2.jpg"/></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6.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8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7.xml"/><Relationship Id="rId4" Type="http://schemas.openxmlformats.org/officeDocument/2006/relationships/image" Target="../media/image2.jpg"/></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8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8.xml"/><Relationship Id="rId4" Type="http://schemas.openxmlformats.org/officeDocument/2006/relationships/image" Target="../media/image2.jpg"/></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9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9.xml"/><Relationship Id="rId4" Type="http://schemas.openxmlformats.org/officeDocument/2006/relationships/image" Target="../media/image2.jpg"/></Relationships>
</file>

<file path=ppt/slideLayouts/_rels/slideLayout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9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20.xml"/><Relationship Id="rId4" Type="http://schemas.openxmlformats.org/officeDocument/2006/relationships/image" Target="../media/image2.jpg"/></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0.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047337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297506760"/>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2519053695"/>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04008636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784301038"/>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59505695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040638316"/>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4030033556"/>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538179897"/>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62746260"/>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918543061"/>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834171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072390863"/>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577206876"/>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253385255"/>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375746547"/>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699929399"/>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03591991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121562926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567807206"/>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48742993"/>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833192489"/>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032313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429723957"/>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366475972"/>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196129331"/>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18670592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39109934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69226330"/>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1711967300"/>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694172383"/>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699616334"/>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385578172"/>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328247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25506178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539365965"/>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29443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1268969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7962529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598159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0533212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5309783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50493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5480015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6369045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1915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9852107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9518077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34096799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1661789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65194510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41641156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13746172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75007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5332290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6964113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285221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8667256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04769597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2867722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746661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426788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3262896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6867689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82202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175117479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8455405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57054345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D57F1E4F-1CFF-5643-939E-217C01CDF565}" type="slidenum">
              <a:rPr lang="en-US" smtClean="0"/>
              <a:pPr/>
              <a:t>‹#›</a:t>
            </a:fld>
            <a:endParaRPr lang="en-US" dirty="0"/>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22963807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017490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B61BEF0D-F0BB-DE4B-95CE-6DB70DBA9567}" type="datetimeFigureOut">
              <a:rPr lang="en-US" smtClean="0"/>
              <a:pPr/>
              <a:t>3/15/2019</a:t>
            </a:fld>
            <a:endParaRPr lang="en-US" dirty="0"/>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D57F1E4F-1CFF-5643-939E-217C01CDF565}" type="slidenum">
              <a:rPr lang="en-US" smtClean="0"/>
              <a:pPr/>
              <a:t>‹#›</a:t>
            </a:fld>
            <a:endParaRPr lang="en-US" dirty="0"/>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dirty="0"/>
          </a:p>
        </p:txBody>
      </p:sp>
    </p:spTree>
    <p:extLst>
      <p:ext uri="{BB962C8B-B14F-4D97-AF65-F5344CB8AC3E}">
        <p14:creationId xmlns:p14="http://schemas.microsoft.com/office/powerpoint/2010/main" val="380795512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1402621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68117016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89221315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896666911"/>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2295141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62567315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55565589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4631107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76098210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173266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7299482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13140432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00342784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406898980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68043813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99594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84085694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74011987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57710348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2285642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67414935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5258182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8743538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85082774"/>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60401365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7264449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217208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41457115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15314329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5EF0FF-7FEB-4ECC-98B8-81CFC103DD8C}" type="datetimeFigureOut">
              <a:rPr lang="en-US" smtClean="0"/>
              <a:t>3/15/2019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34145361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0103950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266079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359238404"/>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9432558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894846249"/>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1408331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84726674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062987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632237865"/>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4105665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15712814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43303023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133116204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738802412"/>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2063458211"/>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72233248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06952533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4266244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57261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975574670"/>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77163752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4088413852"/>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4923204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49887612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724774318"/>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hart Placeholder 2"/>
          <p:cNvSpPr>
            <a:spLocks noGrp="1"/>
          </p:cNvSpPr>
          <p:nvPr>
            <p:ph type="chart" idx="1"/>
          </p:nvPr>
        </p:nvSpPr>
        <p:spPr>
          <a:xfrm>
            <a:off x="609600" y="1600201"/>
            <a:ext cx="10972800" cy="4525963"/>
          </a:xfrm>
        </p:spPr>
        <p:txBody>
          <a:bodyPr/>
          <a:lstStyle/>
          <a:p>
            <a:pPr lvl="0"/>
            <a:endParaRPr lang="en-US" noProof="0" dirty="0"/>
          </a:p>
        </p:txBody>
      </p:sp>
      <p:sp>
        <p:nvSpPr>
          <p:cNvPr id="4" name="Date Placeholder 3"/>
          <p:cNvSpPr>
            <a:spLocks noGrp="1"/>
          </p:cNvSpPr>
          <p:nvPr>
            <p:ph type="dt" sz="half" idx="10"/>
          </p:nvPr>
        </p:nvSpPr>
        <p:spPr>
          <a:xfrm>
            <a:off x="609600" y="6251575"/>
            <a:ext cx="2844800" cy="476250"/>
          </a:xfrm>
        </p:spPr>
        <p:txBody>
          <a:bodyPr/>
          <a:lstStyle>
            <a:lvl1pPr>
              <a:defRPr/>
            </a:lvl1pPr>
          </a:lstStyle>
          <a:p>
            <a:fld id="{645EF0FF-7FEB-4ECC-98B8-81CFC103DD8C}" type="datetimeFigureOut">
              <a:rPr lang="en-US" smtClean="0"/>
              <a:t>3/15/2019</a:t>
            </a:fld>
            <a:endParaRPr lang="en-US"/>
          </a:p>
        </p:txBody>
      </p:sp>
      <p:sp>
        <p:nvSpPr>
          <p:cNvPr id="5" name="Slide Number Placeholder 4"/>
          <p:cNvSpPr>
            <a:spLocks noGrp="1"/>
          </p:cNvSpPr>
          <p:nvPr>
            <p:ph type="sldNum" sz="quarter" idx="11"/>
          </p:nvPr>
        </p:nvSpPr>
        <p:spPr>
          <a:xfrm>
            <a:off x="8737600" y="6248400"/>
            <a:ext cx="2844800" cy="476250"/>
          </a:xfrm>
        </p:spPr>
        <p:txBody>
          <a:bodyPr/>
          <a:lstStyle>
            <a:lvl1pPr>
              <a:defRPr/>
            </a:lvl1pPr>
          </a:lstStyle>
          <a:p>
            <a:fld id="{AEF24BCB-8A77-4D5A-904C-EC8848C18563}" type="slidenum">
              <a:rPr lang="en-US" smtClean="0"/>
              <a:t>‹#›</a:t>
            </a:fld>
            <a:endParaRPr lang="en-US"/>
          </a:p>
        </p:txBody>
      </p:sp>
      <p:sp>
        <p:nvSpPr>
          <p:cNvPr id="6" name="Footer Placeholder 5"/>
          <p:cNvSpPr>
            <a:spLocks noGrp="1"/>
          </p:cNvSpPr>
          <p:nvPr>
            <p:ph type="ftr" sz="quarter" idx="12"/>
          </p:nvPr>
        </p:nvSpPr>
        <p:spPr>
          <a:xfrm>
            <a:off x="4165600" y="6248400"/>
            <a:ext cx="3860800" cy="476250"/>
          </a:xfrm>
        </p:spPr>
        <p:txBody>
          <a:bodyPr/>
          <a:lstStyle>
            <a:lvl1pPr>
              <a:defRPr/>
            </a:lvl1pPr>
          </a:lstStyle>
          <a:p>
            <a:endParaRPr lang="en-US"/>
          </a:p>
        </p:txBody>
      </p:sp>
    </p:spTree>
    <p:extLst>
      <p:ext uri="{BB962C8B-B14F-4D97-AF65-F5344CB8AC3E}">
        <p14:creationId xmlns:p14="http://schemas.microsoft.com/office/powerpoint/2010/main" val="3804069028"/>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45EF0FF-7FEB-4ECC-98B8-81CFC103DD8C}" type="datetimeFigureOut">
              <a:rPr lang="en-US" smtClean="0"/>
              <a:t>3/15/2019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393674931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16" name="Picture 15" descr="White bands.psd"/>
          <p:cNvPicPr>
            <a:picLocks noChangeAspect="1"/>
          </p:cNvPicPr>
          <p:nvPr/>
        </p:nvPicPr>
        <p:blipFill>
          <a:blip r:embed="rId2">
            <a:alphaModFix amt="45000"/>
            <a:extLst>
              <a:ext uri="{BEBA8EAE-BF5A-486C-A8C5-ECC9F3942E4B}">
                <a14:imgProps xmlns:a14="http://schemas.microsoft.com/office/drawing/2010/main">
                  <a14:imgLayer r:embed="rId3">
                    <a14:imgEffect>
                      <a14:sharpenSoften amount="67000"/>
                    </a14:imgEffect>
                  </a14:imgLayer>
                </a14:imgProps>
              </a:ext>
              <a:ext uri="{28A0092B-C50C-407E-A947-70E740481C1C}">
                <a14:useLocalDpi xmlns:a14="http://schemas.microsoft.com/office/drawing/2010/main" val="0"/>
              </a:ext>
            </a:extLst>
          </a:blip>
          <a:stretch>
            <a:fillRect/>
          </a:stretch>
        </p:blipFill>
        <p:spPr>
          <a:xfrm>
            <a:off x="222249" y="1221184"/>
            <a:ext cx="9282993" cy="5467147"/>
          </a:xfrm>
          <a:prstGeom prst="rect">
            <a:avLst/>
          </a:prstGeom>
        </p:spPr>
      </p:pic>
      <p:sp>
        <p:nvSpPr>
          <p:cNvPr id="2" name="Title 1"/>
          <p:cNvSpPr>
            <a:spLocks noGrp="1"/>
          </p:cNvSpPr>
          <p:nvPr>
            <p:ph type="ctrTitle" hasCustomPrompt="1"/>
          </p:nvPr>
        </p:nvSpPr>
        <p:spPr>
          <a:xfrm>
            <a:off x="1675718" y="2553747"/>
            <a:ext cx="8844801" cy="1019176"/>
          </a:xfrm>
        </p:spPr>
        <p:txBody>
          <a:bodyPr>
            <a:normAutofit/>
          </a:bodyPr>
          <a:lstStyle>
            <a:lvl1pPr algn="ctr">
              <a:defRPr sz="4000">
                <a:solidFill>
                  <a:srgbClr val="177D38"/>
                </a:solidFill>
              </a:defRPr>
            </a:lvl1pPr>
          </a:lstStyle>
          <a:p>
            <a:r>
              <a:rPr lang="en-US" dirty="0"/>
              <a:t>Title Goes Here</a:t>
            </a:r>
          </a:p>
        </p:txBody>
      </p:sp>
      <p:sp>
        <p:nvSpPr>
          <p:cNvPr id="3" name="Subtitle 2"/>
          <p:cNvSpPr>
            <a:spLocks noGrp="1"/>
          </p:cNvSpPr>
          <p:nvPr>
            <p:ph type="subTitle" idx="1" hasCustomPrompt="1"/>
          </p:nvPr>
        </p:nvSpPr>
        <p:spPr>
          <a:xfrm>
            <a:off x="1726516" y="3581910"/>
            <a:ext cx="8743203" cy="695325"/>
          </a:xfrm>
        </p:spPr>
        <p:txBody>
          <a:bodyPr>
            <a:normAutofit/>
          </a:bodyPr>
          <a:lstStyle>
            <a:lvl1pPr marL="0" indent="0" algn="ctr">
              <a:buNone/>
              <a:defRPr sz="2800">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Goes Here</a:t>
            </a:r>
          </a:p>
        </p:txBody>
      </p:sp>
      <p:pic>
        <p:nvPicPr>
          <p:cNvPr id="23" name="Picture 22" descr="APM logo [300dpi], large.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75625" y="862447"/>
            <a:ext cx="2044984" cy="1528822"/>
          </a:xfrm>
          <a:prstGeom prst="rect">
            <a:avLst/>
          </a:prstGeom>
          <a:ln w="25400" cap="sq" cmpd="sng">
            <a:noFill/>
            <a:miter lim="800000"/>
          </a:ln>
        </p:spPr>
      </p:pic>
      <p:sp>
        <p:nvSpPr>
          <p:cNvPr id="25" name="TextBox 24"/>
          <p:cNvSpPr txBox="1"/>
          <p:nvPr/>
        </p:nvSpPr>
        <p:spPr>
          <a:xfrm>
            <a:off x="1870428" y="5927934"/>
            <a:ext cx="8455379" cy="461665"/>
          </a:xfrm>
          <a:prstGeom prst="rect">
            <a:avLst/>
          </a:prstGeom>
          <a:noFill/>
        </p:spPr>
        <p:txBody>
          <a:bodyPr wrap="square" rtlCol="0">
            <a:spAutoFit/>
          </a:bodyPr>
          <a:lstStyle/>
          <a:p>
            <a:pPr algn="ctr"/>
            <a:r>
              <a:rPr lang="en-US" sz="2400" b="0" kern="1200" dirty="0">
                <a:solidFill>
                  <a:srgbClr val="105A25"/>
                </a:solidFill>
                <a:latin typeface="+mn-lt"/>
                <a:ea typeface="+mn-ea"/>
                <a:cs typeface="+mn-cs"/>
              </a:rPr>
              <a:t>ACADEMY OF CONSULTATION-LIAISON PSYCHIATRY</a:t>
            </a:r>
            <a:endParaRPr lang="en-US" sz="2400" b="0" dirty="0">
              <a:solidFill>
                <a:srgbClr val="105A25"/>
              </a:solidFill>
            </a:endParaRPr>
          </a:p>
        </p:txBody>
      </p:sp>
      <p:sp>
        <p:nvSpPr>
          <p:cNvPr id="26" name="TextBox 25"/>
          <p:cNvSpPr txBox="1"/>
          <p:nvPr/>
        </p:nvSpPr>
        <p:spPr>
          <a:xfrm>
            <a:off x="289984" y="6293597"/>
            <a:ext cx="11616267" cy="369332"/>
          </a:xfrm>
          <a:prstGeom prst="rect">
            <a:avLst/>
          </a:prstGeom>
          <a:noFill/>
        </p:spPr>
        <p:txBody>
          <a:bodyPr wrap="square" rtlCol="0">
            <a:spAutoFit/>
          </a:bodyPr>
          <a:lstStyle/>
          <a:p>
            <a:pPr algn="ctr"/>
            <a:r>
              <a:rPr lang="en-US" sz="1800" kern="1200" dirty="0">
                <a:solidFill>
                  <a:srgbClr val="389155"/>
                </a:solidFill>
                <a:latin typeface="+mn-lt"/>
                <a:ea typeface="+mn-ea"/>
                <a:cs typeface="+mn-cs"/>
              </a:rPr>
              <a:t>Psychiatrists Providing Collaborative Care Bridging Physical and Mental Health</a:t>
            </a:r>
            <a:endParaRPr lang="en-US" sz="1800" dirty="0">
              <a:solidFill>
                <a:srgbClr val="389155"/>
              </a:solidFill>
            </a:endParaRPr>
          </a:p>
        </p:txBody>
      </p:sp>
      <p:sp>
        <p:nvSpPr>
          <p:cNvPr id="27" name="Rectangle 26"/>
          <p:cNvSpPr/>
          <p:nvPr/>
        </p:nvSpPr>
        <p:spPr>
          <a:xfrm>
            <a:off x="56447" y="67731"/>
            <a:ext cx="12074591" cy="6722533"/>
          </a:xfrm>
          <a:prstGeom prst="rect">
            <a:avLst/>
          </a:prstGeom>
          <a:noFill/>
          <a:ln w="152400" cap="sq" cmpd="sng">
            <a:solidFill>
              <a:srgbClr val="66A677"/>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28" name="Rectangle 27"/>
          <p:cNvSpPr/>
          <p:nvPr/>
        </p:nvSpPr>
        <p:spPr>
          <a:xfrm>
            <a:off x="146756" y="177799"/>
            <a:ext cx="11898488" cy="6561667"/>
          </a:xfrm>
          <a:prstGeom prst="rect">
            <a:avLst/>
          </a:prstGeom>
          <a:noFill/>
          <a:ln w="76200" cap="sq" cmpd="sng">
            <a:solidFill>
              <a:srgbClr val="105A25"/>
            </a:solid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29103173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flip="none" rotWithShape="1">
          <a:gsLst>
            <a:gs pos="0">
              <a:schemeClr val="bg1"/>
            </a:gs>
            <a:gs pos="100000">
              <a:srgbClr val="81D297">
                <a:alpha val="10000"/>
              </a:srgbClr>
            </a:gs>
          </a:gsLst>
          <a:lin ang="31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lvl1pPr>
              <a:defRPr>
                <a:solidFill>
                  <a:srgbClr val="105A25"/>
                </a:solidFill>
              </a:defRPr>
            </a:lvl1pPr>
          </a:lstStyle>
          <a:p>
            <a:r>
              <a:rPr lang="en-US"/>
              <a:t>Click to edit Master title style</a:t>
            </a:r>
            <a:endParaRPr lang="en-US" dirty="0"/>
          </a:p>
        </p:txBody>
      </p:sp>
      <p:sp>
        <p:nvSpPr>
          <p:cNvPr id="3" name="Content Placeholder 2"/>
          <p:cNvSpPr>
            <a:spLocks noGrp="1"/>
          </p:cNvSpPr>
          <p:nvPr>
            <p:ph idx="1"/>
          </p:nvPr>
        </p:nvSpPr>
        <p:spPr/>
        <p:txBody>
          <a:bodyPr>
            <a:noAutofit/>
          </a:bodyPr>
          <a:lstStyle>
            <a:lvl1pPr marL="228600" indent="-228600">
              <a:buClr>
                <a:srgbClr val="177D38"/>
              </a:buClr>
              <a:defRPr/>
            </a:lvl1pPr>
            <a:lvl2pPr marL="627063" indent="-228600">
              <a:buClr>
                <a:srgbClr val="177D38"/>
              </a:buClr>
              <a:buFont typeface="Lucida Grande"/>
              <a:buChar char="–"/>
              <a:defRPr/>
            </a:lvl2pPr>
            <a:lvl3pPr>
              <a:buClr>
                <a:srgbClr val="177D38"/>
              </a:buClr>
              <a:defRPr/>
            </a:lvl3pPr>
            <a:lvl4pPr>
              <a:buClr>
                <a:srgbClr val="177D38"/>
              </a:buClr>
              <a:defRPr/>
            </a:lvl4pPr>
            <a:lvl5pPr>
              <a:buClr>
                <a:srgbClr val="177D38"/>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11606389" y="6474884"/>
            <a:ext cx="483616" cy="365125"/>
          </a:xfrm>
          <a:noFill/>
          <a:ln>
            <a:noFill/>
          </a:ln>
        </p:spPr>
        <p:txBody>
          <a:bodyPr/>
          <a:lstStyle>
            <a:lvl1pPr algn="r">
              <a:defRPr sz="1000">
                <a:solidFill>
                  <a:srgbClr val="177D38"/>
                </a:solidFill>
              </a:defRPr>
            </a:lvl1pPr>
          </a:lstStyle>
          <a:p>
            <a:fld id="{AEF24BCB-8A77-4D5A-904C-EC8848C18563}" type="slidenum">
              <a:rPr lang="en-US" smtClean="0"/>
              <a:t>‹#›</a:t>
            </a:fld>
            <a:endParaRPr lang="en-US"/>
          </a:p>
        </p:txBody>
      </p:sp>
      <p:grpSp>
        <p:nvGrpSpPr>
          <p:cNvPr id="40" name="Group 39"/>
          <p:cNvGrpSpPr/>
          <p:nvPr/>
        </p:nvGrpSpPr>
        <p:grpSpPr>
          <a:xfrm>
            <a:off x="643477" y="1"/>
            <a:ext cx="11571103" cy="457199"/>
            <a:chOff x="0" y="0"/>
            <a:chExt cx="9153144" cy="265851"/>
          </a:xfrm>
        </p:grpSpPr>
        <p:sp>
          <p:nvSpPr>
            <p:cNvPr id="12" name="Rectangle 11"/>
            <p:cNvSpPr/>
            <p:nvPr userDrawn="1"/>
          </p:nvSpPr>
          <p:spPr>
            <a:xfrm>
              <a:off x="0" y="0"/>
              <a:ext cx="9153144" cy="59267"/>
            </a:xfrm>
            <a:prstGeom prst="rect">
              <a:avLst/>
            </a:prstGeom>
            <a:solidFill>
              <a:srgbClr val="177D3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3" name="Rectangle 12"/>
            <p:cNvSpPr/>
            <p:nvPr userDrawn="1"/>
          </p:nvSpPr>
          <p:spPr>
            <a:xfrm>
              <a:off x="0" y="54343"/>
              <a:ext cx="9153144" cy="68411"/>
            </a:xfrm>
            <a:prstGeom prst="rect">
              <a:avLst/>
            </a:prstGeom>
            <a:solidFill>
              <a:srgbClr val="66A67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4" name="Rectangle 13"/>
            <p:cNvSpPr/>
            <p:nvPr userDrawn="1"/>
          </p:nvSpPr>
          <p:spPr>
            <a:xfrm>
              <a:off x="0" y="118532"/>
              <a:ext cx="9153144" cy="50123"/>
            </a:xfrm>
            <a:prstGeom prst="rect">
              <a:avLst/>
            </a:prstGeom>
            <a:solidFill>
              <a:srgbClr val="105A2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5" name="Rectangle 14"/>
            <p:cNvSpPr/>
            <p:nvPr userDrawn="1"/>
          </p:nvSpPr>
          <p:spPr>
            <a:xfrm>
              <a:off x="0" y="160866"/>
              <a:ext cx="9153144" cy="104985"/>
            </a:xfrm>
            <a:prstGeom prst="rect">
              <a:avLst/>
            </a:prstGeom>
            <a:solidFill>
              <a:srgbClr val="38915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grpSp>
      <p:pic>
        <p:nvPicPr>
          <p:cNvPr id="39" name="Picture 38" descr="APM logo [300dpi], large.jp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 y="-670"/>
            <a:ext cx="612455" cy="457869"/>
          </a:xfrm>
          <a:prstGeom prst="rect">
            <a:avLst/>
          </a:prstGeom>
        </p:spPr>
      </p:pic>
      <p:sp>
        <p:nvSpPr>
          <p:cNvPr id="47" name="TextBox 46"/>
          <p:cNvSpPr txBox="1"/>
          <p:nvPr/>
        </p:nvSpPr>
        <p:spPr>
          <a:xfrm>
            <a:off x="120651" y="6534094"/>
            <a:ext cx="8455379" cy="246221"/>
          </a:xfrm>
          <a:prstGeom prst="rect">
            <a:avLst/>
          </a:prstGeom>
          <a:noFill/>
        </p:spPr>
        <p:txBody>
          <a:bodyPr wrap="square" rtlCol="0">
            <a:spAutoFit/>
          </a:bodyPr>
          <a:lstStyle/>
          <a:p>
            <a:pPr algn="l"/>
            <a:r>
              <a:rPr lang="en-US" sz="1000" b="0" kern="1200" dirty="0">
                <a:solidFill>
                  <a:srgbClr val="105A25"/>
                </a:solidFill>
                <a:latin typeface="+mn-lt"/>
                <a:ea typeface="+mn-ea"/>
                <a:cs typeface="+mn-cs"/>
              </a:rPr>
              <a:t>Academy of Consultation-Liaison Psychiatry</a:t>
            </a:r>
            <a:endParaRPr lang="en-US" sz="1000" b="0" dirty="0">
              <a:solidFill>
                <a:srgbClr val="105A25"/>
              </a:solidFill>
            </a:endParaRPr>
          </a:p>
        </p:txBody>
      </p:sp>
    </p:spTree>
    <p:extLst>
      <p:ext uri="{BB962C8B-B14F-4D97-AF65-F5344CB8AC3E}">
        <p14:creationId xmlns:p14="http://schemas.microsoft.com/office/powerpoint/2010/main" val="3253880714"/>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5EF0FF-7FEB-4ECC-98B8-81CFC103DD8C}" type="datetimeFigureOut">
              <a:rPr lang="en-US" smtClean="0"/>
              <a:t>3/15/2019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F24BCB-8A77-4D5A-904C-EC8848C18563}" type="slidenum">
              <a:rPr lang="en-US" smtClean="0"/>
              <a:t>‹#›</a:t>
            </a:fld>
            <a:endParaRPr lang="en-US"/>
          </a:p>
        </p:txBody>
      </p:sp>
    </p:spTree>
    <p:extLst>
      <p:ext uri="{BB962C8B-B14F-4D97-AF65-F5344CB8AC3E}">
        <p14:creationId xmlns:p14="http://schemas.microsoft.com/office/powerpoint/2010/main" val="249147574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8.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theme" Target="../theme/theme10.xml"/><Relationship Id="rId5" Type="http://schemas.openxmlformats.org/officeDocument/2006/relationships/slideLayout" Target="../slideLayouts/slideLayout50.xml"/><Relationship Id="rId4" Type="http://schemas.openxmlformats.org/officeDocument/2006/relationships/slideLayout" Target="../slideLayouts/slideLayout49.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53.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theme" Target="../theme/theme11.xml"/><Relationship Id="rId5" Type="http://schemas.openxmlformats.org/officeDocument/2006/relationships/slideLayout" Target="../slideLayouts/slideLayout55.xml"/><Relationship Id="rId4" Type="http://schemas.openxmlformats.org/officeDocument/2006/relationships/slideLayout" Target="../slideLayouts/slideLayout54.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58.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theme" Target="../theme/theme12.xml"/><Relationship Id="rId5" Type="http://schemas.openxmlformats.org/officeDocument/2006/relationships/slideLayout" Target="../slideLayouts/slideLayout60.xml"/><Relationship Id="rId4" Type="http://schemas.openxmlformats.org/officeDocument/2006/relationships/slideLayout" Target="../slideLayouts/slideLayout59.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63.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theme" Target="../theme/theme13.xml"/><Relationship Id="rId5" Type="http://schemas.openxmlformats.org/officeDocument/2006/relationships/slideLayout" Target="../slideLayouts/slideLayout65.xml"/><Relationship Id="rId4" Type="http://schemas.openxmlformats.org/officeDocument/2006/relationships/slideLayout" Target="../slideLayouts/slideLayout64.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68.xml"/><Relationship Id="rId7" Type="http://schemas.openxmlformats.org/officeDocument/2006/relationships/theme" Target="../theme/theme14.xml"/><Relationship Id="rId2" Type="http://schemas.openxmlformats.org/officeDocument/2006/relationships/slideLayout" Target="../slideLayouts/slideLayout67.xml"/><Relationship Id="rId1" Type="http://schemas.openxmlformats.org/officeDocument/2006/relationships/slideLayout" Target="../slideLayouts/slideLayout66.xml"/><Relationship Id="rId6" Type="http://schemas.openxmlformats.org/officeDocument/2006/relationships/slideLayout" Target="../slideLayouts/slideLayout71.xml"/><Relationship Id="rId5" Type="http://schemas.openxmlformats.org/officeDocument/2006/relationships/slideLayout" Target="../slideLayouts/slideLayout70.xml"/><Relationship Id="rId4" Type="http://schemas.openxmlformats.org/officeDocument/2006/relationships/slideLayout" Target="../slideLayouts/slideLayout69.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74.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theme" Target="../theme/theme15.xml"/><Relationship Id="rId5" Type="http://schemas.openxmlformats.org/officeDocument/2006/relationships/slideLayout" Target="../slideLayouts/slideLayout76.xml"/><Relationship Id="rId4" Type="http://schemas.openxmlformats.org/officeDocument/2006/relationships/slideLayout" Target="../slideLayouts/slideLayout75.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79.xml"/><Relationship Id="rId2" Type="http://schemas.openxmlformats.org/officeDocument/2006/relationships/slideLayout" Target="../slideLayouts/slideLayout78.xml"/><Relationship Id="rId1" Type="http://schemas.openxmlformats.org/officeDocument/2006/relationships/slideLayout" Target="../slideLayouts/slideLayout77.xml"/><Relationship Id="rId6" Type="http://schemas.openxmlformats.org/officeDocument/2006/relationships/theme" Target="../theme/theme16.xml"/><Relationship Id="rId5" Type="http://schemas.openxmlformats.org/officeDocument/2006/relationships/slideLayout" Target="../slideLayouts/slideLayout81.xml"/><Relationship Id="rId4" Type="http://schemas.openxmlformats.org/officeDocument/2006/relationships/slideLayout" Target="../slideLayouts/slideLayout80.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84.xml"/><Relationship Id="rId2" Type="http://schemas.openxmlformats.org/officeDocument/2006/relationships/slideLayout" Target="../slideLayouts/slideLayout83.xml"/><Relationship Id="rId1" Type="http://schemas.openxmlformats.org/officeDocument/2006/relationships/slideLayout" Target="../slideLayouts/slideLayout82.xml"/><Relationship Id="rId6" Type="http://schemas.openxmlformats.org/officeDocument/2006/relationships/theme" Target="../theme/theme17.xml"/><Relationship Id="rId5" Type="http://schemas.openxmlformats.org/officeDocument/2006/relationships/slideLayout" Target="../slideLayouts/slideLayout86.xml"/><Relationship Id="rId4" Type="http://schemas.openxmlformats.org/officeDocument/2006/relationships/slideLayout" Target="../slideLayouts/slideLayout85.xml"/></Relationships>
</file>

<file path=ppt/slideMasters/_rels/slideMaster18.xml.rels><?xml version="1.0" encoding="UTF-8" standalone="yes"?>
<Relationships xmlns="http://schemas.openxmlformats.org/package/2006/relationships"><Relationship Id="rId3" Type="http://schemas.openxmlformats.org/officeDocument/2006/relationships/slideLayout" Target="../slideLayouts/slideLayout89.xml"/><Relationship Id="rId2" Type="http://schemas.openxmlformats.org/officeDocument/2006/relationships/slideLayout" Target="../slideLayouts/slideLayout88.xml"/><Relationship Id="rId1" Type="http://schemas.openxmlformats.org/officeDocument/2006/relationships/slideLayout" Target="../slideLayouts/slideLayout87.xml"/><Relationship Id="rId6" Type="http://schemas.openxmlformats.org/officeDocument/2006/relationships/theme" Target="../theme/theme18.xml"/><Relationship Id="rId5" Type="http://schemas.openxmlformats.org/officeDocument/2006/relationships/slideLayout" Target="../slideLayouts/slideLayout91.xml"/><Relationship Id="rId4" Type="http://schemas.openxmlformats.org/officeDocument/2006/relationships/slideLayout" Target="../slideLayouts/slideLayout90.xml"/></Relationships>
</file>

<file path=ppt/slideMasters/_rels/slideMaster19.xml.rels><?xml version="1.0" encoding="UTF-8" standalone="yes"?>
<Relationships xmlns="http://schemas.openxmlformats.org/package/2006/relationships"><Relationship Id="rId3" Type="http://schemas.openxmlformats.org/officeDocument/2006/relationships/slideLayout" Target="../slideLayouts/slideLayout94.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theme" Target="../theme/theme19.xml"/><Relationship Id="rId5" Type="http://schemas.openxmlformats.org/officeDocument/2006/relationships/slideLayout" Target="../slideLayouts/slideLayout96.xml"/><Relationship Id="rId4" Type="http://schemas.openxmlformats.org/officeDocument/2006/relationships/slideLayout" Target="../slideLayouts/slideLayout9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20.xml.rels><?xml version="1.0" encoding="UTF-8" standalone="yes"?>
<Relationships xmlns="http://schemas.openxmlformats.org/package/2006/relationships"><Relationship Id="rId3" Type="http://schemas.openxmlformats.org/officeDocument/2006/relationships/slideLayout" Target="../slideLayouts/slideLayout99.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theme" Target="../theme/theme20.xml"/><Relationship Id="rId5" Type="http://schemas.openxmlformats.org/officeDocument/2006/relationships/slideLayout" Target="../slideLayouts/slideLayout101.xml"/><Relationship Id="rId4" Type="http://schemas.openxmlformats.org/officeDocument/2006/relationships/slideLayout" Target="../slideLayouts/slideLayout100.xml"/></Relationships>
</file>

<file path=ppt/slideMasters/_rels/slideMaster21.xml.rels><?xml version="1.0" encoding="UTF-8" standalone="yes"?>
<Relationships xmlns="http://schemas.openxmlformats.org/package/2006/relationships"><Relationship Id="rId3" Type="http://schemas.openxmlformats.org/officeDocument/2006/relationships/slideLayout" Target="../slideLayouts/slideLayout104.xml"/><Relationship Id="rId2" Type="http://schemas.openxmlformats.org/officeDocument/2006/relationships/slideLayout" Target="../slideLayouts/slideLayout103.xml"/><Relationship Id="rId1" Type="http://schemas.openxmlformats.org/officeDocument/2006/relationships/slideLayout" Target="../slideLayouts/slideLayout102.xml"/><Relationship Id="rId6" Type="http://schemas.openxmlformats.org/officeDocument/2006/relationships/theme" Target="../theme/theme21.xml"/><Relationship Id="rId5" Type="http://schemas.openxmlformats.org/officeDocument/2006/relationships/slideLayout" Target="../slideLayouts/slideLayout106.xml"/><Relationship Id="rId4" Type="http://schemas.openxmlformats.org/officeDocument/2006/relationships/slideLayout" Target="../slideLayouts/slideLayout105.xml"/></Relationships>
</file>

<file path=ppt/slideMasters/_rels/slideMaster22.xml.rels><?xml version="1.0" encoding="UTF-8" standalone="yes"?>
<Relationships xmlns="http://schemas.openxmlformats.org/package/2006/relationships"><Relationship Id="rId3" Type="http://schemas.openxmlformats.org/officeDocument/2006/relationships/slideLayout" Target="../slideLayouts/slideLayout109.xml"/><Relationship Id="rId2" Type="http://schemas.openxmlformats.org/officeDocument/2006/relationships/slideLayout" Target="../slideLayouts/slideLayout108.xml"/><Relationship Id="rId1" Type="http://schemas.openxmlformats.org/officeDocument/2006/relationships/slideLayout" Target="../slideLayouts/slideLayout107.xml"/><Relationship Id="rId6" Type="http://schemas.openxmlformats.org/officeDocument/2006/relationships/theme" Target="../theme/theme22.xml"/><Relationship Id="rId5" Type="http://schemas.openxmlformats.org/officeDocument/2006/relationships/slideLayout" Target="../slideLayouts/slideLayout111.xml"/><Relationship Id="rId4" Type="http://schemas.openxmlformats.org/officeDocument/2006/relationships/slideLayout" Target="../slideLayouts/slideLayout110.xml"/></Relationships>
</file>

<file path=ppt/slideMasters/_rels/slideMaster23.xml.rels><?xml version="1.0" encoding="UTF-8" standalone="yes"?>
<Relationships xmlns="http://schemas.openxmlformats.org/package/2006/relationships"><Relationship Id="rId3" Type="http://schemas.openxmlformats.org/officeDocument/2006/relationships/slideLayout" Target="../slideLayouts/slideLayout114.xml"/><Relationship Id="rId2" Type="http://schemas.openxmlformats.org/officeDocument/2006/relationships/slideLayout" Target="../slideLayouts/slideLayout113.xml"/><Relationship Id="rId1" Type="http://schemas.openxmlformats.org/officeDocument/2006/relationships/slideLayout" Target="../slideLayouts/slideLayout112.xml"/><Relationship Id="rId6" Type="http://schemas.openxmlformats.org/officeDocument/2006/relationships/theme" Target="../theme/theme23.xml"/><Relationship Id="rId5" Type="http://schemas.openxmlformats.org/officeDocument/2006/relationships/slideLayout" Target="../slideLayouts/slideLayout116.xml"/><Relationship Id="rId4" Type="http://schemas.openxmlformats.org/officeDocument/2006/relationships/slideLayout" Target="../slideLayouts/slideLayout115.xml"/></Relationships>
</file>

<file path=ppt/slideMasters/_rels/slideMaster24.xml.rels><?xml version="1.0" encoding="UTF-8" standalone="yes"?>
<Relationships xmlns="http://schemas.openxmlformats.org/package/2006/relationships"><Relationship Id="rId3" Type="http://schemas.openxmlformats.org/officeDocument/2006/relationships/slideLayout" Target="../slideLayouts/slideLayout119.xml"/><Relationship Id="rId2" Type="http://schemas.openxmlformats.org/officeDocument/2006/relationships/slideLayout" Target="../slideLayouts/slideLayout118.xml"/><Relationship Id="rId1" Type="http://schemas.openxmlformats.org/officeDocument/2006/relationships/slideLayout" Target="../slideLayouts/slideLayout117.xml"/><Relationship Id="rId6" Type="http://schemas.openxmlformats.org/officeDocument/2006/relationships/theme" Target="../theme/theme24.xml"/><Relationship Id="rId5" Type="http://schemas.openxmlformats.org/officeDocument/2006/relationships/slideLayout" Target="../slideLayouts/slideLayout121.xml"/><Relationship Id="rId4" Type="http://schemas.openxmlformats.org/officeDocument/2006/relationships/slideLayout" Target="../slideLayouts/slideLayout120.xml"/></Relationships>
</file>

<file path=ppt/slideMasters/_rels/slideMaster25.xml.rels><?xml version="1.0" encoding="UTF-8" standalone="yes"?>
<Relationships xmlns="http://schemas.openxmlformats.org/package/2006/relationships"><Relationship Id="rId3" Type="http://schemas.openxmlformats.org/officeDocument/2006/relationships/slideLayout" Target="../slideLayouts/slideLayout124.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theme" Target="../theme/theme25.xml"/><Relationship Id="rId5" Type="http://schemas.openxmlformats.org/officeDocument/2006/relationships/slideLayout" Target="../slideLayouts/slideLayout126.xml"/><Relationship Id="rId4" Type="http://schemas.openxmlformats.org/officeDocument/2006/relationships/slideLayout" Target="../slideLayouts/slideLayout125.xml"/></Relationships>
</file>

<file path=ppt/slideMasters/_rels/slideMaster26.xml.rels><?xml version="1.0" encoding="UTF-8" standalone="yes"?>
<Relationships xmlns="http://schemas.openxmlformats.org/package/2006/relationships"><Relationship Id="rId3" Type="http://schemas.openxmlformats.org/officeDocument/2006/relationships/slideLayout" Target="../slideLayouts/slideLayout129.xml"/><Relationship Id="rId2" Type="http://schemas.openxmlformats.org/officeDocument/2006/relationships/slideLayout" Target="../slideLayouts/slideLayout128.xml"/><Relationship Id="rId1" Type="http://schemas.openxmlformats.org/officeDocument/2006/relationships/slideLayout" Target="../slideLayouts/slideLayout127.xml"/><Relationship Id="rId6" Type="http://schemas.openxmlformats.org/officeDocument/2006/relationships/theme" Target="../theme/theme26.xml"/><Relationship Id="rId5" Type="http://schemas.openxmlformats.org/officeDocument/2006/relationships/slideLayout" Target="../slideLayouts/slideLayout131.xml"/><Relationship Id="rId4" Type="http://schemas.openxmlformats.org/officeDocument/2006/relationships/slideLayout" Target="../slideLayouts/slideLayout13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4.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5.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6.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7.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8.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8.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theme" Target="../theme/theme9.xml"/><Relationship Id="rId5" Type="http://schemas.openxmlformats.org/officeDocument/2006/relationships/slideLayout" Target="../slideLayouts/slideLayout45.xml"/><Relationship Id="rId4"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890513218"/>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056744634"/>
      </p:ext>
    </p:extLst>
  </p:cSld>
  <p:clrMap bg1="lt1" tx1="dk1" bg2="lt2" tx2="dk2" accent1="accent1" accent2="accent2" accent3="accent3" accent4="accent4" accent5="accent5" accent6="accent6" hlink="hlink" folHlink="folHlink"/>
  <p:sldLayoutIdLst>
    <p:sldLayoutId id="2147483842" r:id="rId1"/>
    <p:sldLayoutId id="2147483843" r:id="rId2"/>
    <p:sldLayoutId id="2147483844" r:id="rId3"/>
    <p:sldLayoutId id="2147483845" r:id="rId4"/>
    <p:sldLayoutId id="2147483846"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75328920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512104158"/>
      </p:ext>
    </p:extLst>
  </p:cSld>
  <p:clrMap bg1="lt1" tx1="dk1" bg2="lt2" tx2="dk2" accent1="accent1" accent2="accent2" accent3="accent3" accent4="accent4" accent5="accent5" accent6="accent6" hlink="hlink" folHlink="folHlink"/>
  <p:sldLayoutIdLst>
    <p:sldLayoutId id="2147483854" r:id="rId1"/>
    <p:sldLayoutId id="2147483855" r:id="rId2"/>
    <p:sldLayoutId id="2147483856" r:id="rId3"/>
    <p:sldLayoutId id="2147483857" r:id="rId4"/>
    <p:sldLayoutId id="2147483858"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160655567"/>
      </p:ext>
    </p:extLst>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2272216194"/>
      </p:ext>
    </p:extLst>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89931126"/>
      </p:ext>
    </p:extLst>
  </p:cSld>
  <p:clrMap bg1="lt1" tx1="dk1" bg2="lt2" tx2="dk2" accent1="accent1" accent2="accent2" accent3="accent3" accent4="accent4" accent5="accent5" accent6="accent6" hlink="hlink" folHlink="folHlink"/>
  <p:sldLayoutIdLst>
    <p:sldLayoutId id="2147483887" r:id="rId1"/>
    <p:sldLayoutId id="2147483888" r:id="rId2"/>
    <p:sldLayoutId id="2147483889" r:id="rId3"/>
    <p:sldLayoutId id="2147483890" r:id="rId4"/>
    <p:sldLayoutId id="2147483891"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2648719041"/>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942384991"/>
      </p:ext>
    </p:extLst>
  </p:cSld>
  <p:clrMap bg1="lt1" tx1="dk1" bg2="lt2" tx2="dk2" accent1="accent1" accent2="accent2" accent3="accent3" accent4="accent4" accent5="accent5" accent6="accent6" hlink="hlink" folHlink="folHlink"/>
  <p:sldLayoutIdLst>
    <p:sldLayoutId id="2147483911" r:id="rId1"/>
    <p:sldLayoutId id="2147483912" r:id="rId2"/>
    <p:sldLayoutId id="2147483913" r:id="rId3"/>
    <p:sldLayoutId id="2147483914" r:id="rId4"/>
    <p:sldLayoutId id="2147483915"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486318119"/>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740943935"/>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229234352"/>
      </p:ext>
    </p:extLst>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2479355010"/>
      </p:ext>
    </p:extLst>
  </p:cSld>
  <p:clrMap bg1="lt1" tx1="dk1" bg2="lt2" tx2="dk2" accent1="accent1" accent2="accent2" accent3="accent3" accent4="accent4" accent5="accent5" accent6="accent6" hlink="hlink" folHlink="folHlink"/>
  <p:sldLayoutIdLst>
    <p:sldLayoutId id="2147483929" r:id="rId1"/>
    <p:sldLayoutId id="2147483930" r:id="rId2"/>
    <p:sldLayoutId id="2147483931" r:id="rId3"/>
    <p:sldLayoutId id="2147483932" r:id="rId4"/>
    <p:sldLayoutId id="2147483933"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69687863"/>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784350129"/>
      </p:ext>
    </p:extLst>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 id="2147483969"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95449611"/>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420363384"/>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652835843"/>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284320580"/>
      </p:ext>
    </p:extLst>
  </p:cSld>
  <p:clrMap bg1="lt1" tx1="dk1" bg2="lt2" tx2="dk2" accent1="accent1" accent2="accent2" accent3="accent3" accent4="accent4" accent5="accent5" accent6="accent6" hlink="hlink" folHlink="folHlink"/>
  <p:sldLayoutIdLst>
    <p:sldLayoutId id="2147483995" r:id="rId1"/>
    <p:sldLayoutId id="2147483996" r:id="rId2"/>
    <p:sldLayoutId id="2147483997" r:id="rId3"/>
    <p:sldLayoutId id="2147483998" r:id="rId4"/>
    <p:sldLayoutId id="2147483999"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964911255"/>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990205256"/>
      </p:ext>
    </p:extLst>
  </p:cSld>
  <p:clrMap bg1="lt1" tx1="dk1" bg2="lt2" tx2="dk2" accent1="accent1" accent2="accent2" accent3="accent3" accent4="accent4" accent5="accent5" accent6="accent6" hlink="hlink" folHlink="folHlink"/>
  <p:sldLayoutIdLst>
    <p:sldLayoutId id="2147483806" r:id="rId1"/>
    <p:sldLayoutId id="2147483807" r:id="rId2"/>
    <p:sldLayoutId id="2147483808" r:id="rId3"/>
    <p:sldLayoutId id="2147483809" r:id="rId4"/>
    <p:sldLayoutId id="2147483810"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3583696968"/>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736037108"/>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284592735"/>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552705841"/>
      </p:ext>
    </p:extLst>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5EF0FF-7FEB-4ECC-98B8-81CFC103DD8C}" type="datetimeFigureOut">
              <a:rPr lang="en-US" smtClean="0"/>
              <a:t>3/15/2019</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F24BCB-8A77-4D5A-904C-EC8848C18563}" type="slidenum">
              <a:rPr lang="en-US" smtClean="0"/>
              <a:t>‹#›</a:t>
            </a:fld>
            <a:endParaRPr lang="en-US"/>
          </a:p>
        </p:txBody>
      </p:sp>
    </p:spTree>
    <p:extLst>
      <p:ext uri="{BB962C8B-B14F-4D97-AF65-F5344CB8AC3E}">
        <p14:creationId xmlns:p14="http://schemas.microsoft.com/office/powerpoint/2010/main" val="1810007351"/>
      </p:ext>
    </p:extLst>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39" r:id="rId4"/>
    <p:sldLayoutId id="2147483840" r:id="rId5"/>
  </p:sldLayoutIdLst>
  <p:txStyles>
    <p:titleStyle>
      <a:lvl1pPr algn="l" defTabSz="457200" rtl="0" eaLnBrk="1" latinLnBrk="0" hangingPunct="1">
        <a:spcBef>
          <a:spcPct val="0"/>
        </a:spcBef>
        <a:buNone/>
        <a:defRPr sz="32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Wingdings" charset="2"/>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Wingdings" charset="2"/>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Wingdings" charset="2"/>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Wingdings" charset="2"/>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4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83.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88.xml"/><Relationship Id="rId1" Type="http://schemas.openxmlformats.org/officeDocument/2006/relationships/themeOverride" Target="../theme/themeOverride11.x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93.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99.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3.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08.xml"/><Relationship Id="rId1" Type="http://schemas.openxmlformats.org/officeDocument/2006/relationships/themeOverride" Target="../theme/themeOverride15.xml"/><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14.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9.xml"/><Relationship Id="rId1" Type="http://schemas.openxmlformats.org/officeDocument/2006/relationships/themeOverride" Target="../theme/themeOverride17.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19.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3.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47.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7.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2.xml"/><Relationship Id="rId1" Type="http://schemas.openxmlformats.org/officeDocument/2006/relationships/themeOverride" Target="../theme/themeOverride23.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7.xml"/><Relationship Id="rId1" Type="http://schemas.openxmlformats.org/officeDocument/2006/relationships/themeOverride" Target="../theme/themeOverride2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hyperlink" Target="http://www.motherisk.org" TargetMode="External"/><Relationship Id="rId2" Type="http://schemas.openxmlformats.org/officeDocument/2006/relationships/slideLayout" Target="../slideLayouts/slideLayout32.xml"/><Relationship Id="rId1" Type="http://schemas.openxmlformats.org/officeDocument/2006/relationships/themeOverride" Target="../theme/themeOverride25.xml"/><Relationship Id="rId6" Type="http://schemas.openxmlformats.org/officeDocument/2006/relationships/hyperlink" Target="https://ncsacw.samhsa.gov/files/Collaborative_Approach_508.pdf" TargetMode="External"/><Relationship Id="rId5" Type="http://schemas.openxmlformats.org/officeDocument/2006/relationships/hyperlink" Target="http://www.ncsacw.samhsa.gov/resources" TargetMode="External"/><Relationship Id="rId4" Type="http://schemas.openxmlformats.org/officeDocument/2006/relationships/hyperlink" Target="http://dpt2.samhsa.gov/regulations/smalist.aspx" TargetMode="Externa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6.xml"/><Relationship Id="rId1" Type="http://schemas.openxmlformats.org/officeDocument/2006/relationships/themeOverride" Target="../theme/themeOverride26.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5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7.xml"/><Relationship Id="rId1" Type="http://schemas.openxmlformats.org/officeDocument/2006/relationships/themeOverride" Target="../theme/themeOverride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65.xml"/><Relationship Id="rId1" Type="http://schemas.openxmlformats.org/officeDocument/2006/relationships/themeOverride" Target="../theme/themeOverride5.xml"/><Relationship Id="rId4" Type="http://schemas.openxmlformats.org/officeDocument/2006/relationships/hyperlink" Target="https://www.ncbi.nlm.nih.gov/pubmed/?term=Committee+Opinion+No.+711+Summary:+Opioid+Use+and+Opioid+Use+Disorder+in+Pregnancy" TargetMode="Externa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1.xml"/><Relationship Id="rId1" Type="http://schemas.openxmlformats.org/officeDocument/2006/relationships/themeOverride" Target="../theme/themeOverride6.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3.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8.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E220058-3FCE-496E-ADF2-D8A6961F39F6}"/>
              </a:ext>
            </a:extLst>
          </p:cNvPr>
          <p:cNvSpPr>
            <a:spLocks noGrp="1" noRot="1" noChangeAspect="1" noMove="1" noResize="1" noEditPoints="1" noAdjustHandles="1" noChangeArrowheads="1" noChangeShapeType="1" noTextEdit="1"/>
          </p:cNvSpPr>
          <p:nvPr>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11BF8809-0DAC-41E5-A212-ACB4A01BE95B}"/>
              </a:ext>
            </a:extLst>
          </p:cNvPr>
          <p:cNvSpPr>
            <a:spLocks noGrp="1" noRot="1" noChangeAspect="1" noMove="1" noResize="1" noEditPoints="1" noAdjustHandles="1" noChangeArrowheads="1" noChangeShapeType="1" noTextEdit="1"/>
          </p:cNvSpPr>
          <p:nvPr>
            <p:extLst/>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a:extLst>
              <a:ext uri="{FF2B5EF4-FFF2-40B4-BE49-F238E27FC236}">
                <a16:creationId xmlns:a16="http://schemas.microsoft.com/office/drawing/2014/main" id="{3E9C5090-7D25-41E3-A6D3-CCAEE505E785}"/>
              </a:ext>
            </a:extLst>
          </p:cNvPr>
          <p:cNvSpPr>
            <a:spLocks noGrp="1" noRot="1" noChangeAspect="1" noMove="1" noResize="1" noEditPoints="1" noAdjustHandles="1" noChangeArrowheads="1" noChangeShapeType="1" noTextEdit="1"/>
          </p:cNvSpPr>
          <p:nvPr>
            <p:extLst/>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6" name="Straight Connector 15">
            <a:extLst>
              <a:ext uri="{FF2B5EF4-FFF2-40B4-BE49-F238E27FC236}">
                <a16:creationId xmlns:a16="http://schemas.microsoft.com/office/drawing/2014/main" id="{E193F809-7E50-4AAD-8E26-878207931CB5}"/>
              </a:ext>
            </a:extLst>
          </p:cNvPr>
          <p:cNvCxnSpPr>
            <a:cxnSpLocks noGrp="1" noRot="1" noChangeAspect="1" noMove="1" noResize="1" noEditPoints="1" noAdjustHandles="1" noChangeArrowheads="1" noChangeShapeType="1"/>
          </p:cNvCxnSpPr>
          <p:nvPr>
            <p:extLst/>
          </p:nvPr>
        </p:nvCxnSpPr>
        <p:spPr>
          <a:xfrm>
            <a:off x="3944603" y="4325112"/>
            <a:ext cx="71323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96325C20-A564-40D4-90C8-DA2FD3093515}"/>
              </a:ext>
            </a:extLst>
          </p:cNvPr>
          <p:cNvSpPr>
            <a:spLocks noGrp="1"/>
          </p:cNvSpPr>
          <p:nvPr>
            <p:ph type="ctrTitle"/>
          </p:nvPr>
        </p:nvSpPr>
        <p:spPr/>
        <p:txBody>
          <a:bodyPr>
            <a:noAutofit/>
          </a:bodyPr>
          <a:lstStyle/>
          <a:p>
            <a:r>
              <a:rPr lang="en-US" sz="3200" dirty="0"/>
              <a:t>Opioid Use Disorders in Pregnancy:</a:t>
            </a:r>
            <a:br>
              <a:rPr lang="en-US" sz="3200" dirty="0"/>
            </a:br>
            <a:r>
              <a:rPr lang="en-US" sz="3200" dirty="0"/>
              <a:t>ACLP Resident Education Curriculum</a:t>
            </a:r>
          </a:p>
        </p:txBody>
      </p:sp>
      <p:sp>
        <p:nvSpPr>
          <p:cNvPr id="3" name="Subtitle 2">
            <a:extLst>
              <a:ext uri="{FF2B5EF4-FFF2-40B4-BE49-F238E27FC236}">
                <a16:creationId xmlns:a16="http://schemas.microsoft.com/office/drawing/2014/main" id="{66A8895A-BA58-44F2-9534-F8A16525F99F}"/>
              </a:ext>
            </a:extLst>
          </p:cNvPr>
          <p:cNvSpPr>
            <a:spLocks noGrp="1"/>
          </p:cNvSpPr>
          <p:nvPr>
            <p:ph type="subTitle" idx="1"/>
          </p:nvPr>
        </p:nvSpPr>
        <p:spPr>
          <a:xfrm>
            <a:off x="2783660" y="3977449"/>
            <a:ext cx="9176368" cy="2051117"/>
          </a:xfrm>
        </p:spPr>
        <p:txBody>
          <a:bodyPr>
            <a:noAutofit/>
          </a:bodyPr>
          <a:lstStyle/>
          <a:p>
            <a:r>
              <a:rPr lang="en-US" sz="2000" dirty="0"/>
              <a:t>Christina L. Wichman, DO, FACLP</a:t>
            </a:r>
          </a:p>
          <a:p>
            <a:r>
              <a:rPr lang="en-US" sz="2000" dirty="0"/>
              <a:t>Medical Director, The Periscope Project</a:t>
            </a:r>
          </a:p>
          <a:p>
            <a:r>
              <a:rPr lang="en-US" sz="2000" dirty="0"/>
              <a:t>Director, Women’s Mental Health</a:t>
            </a:r>
          </a:p>
          <a:p>
            <a:r>
              <a:rPr lang="en-US" sz="2000" dirty="0"/>
              <a:t>Associate Professor of Psychiatry &amp; Behavioral Medicine and Obstetrics &amp; Gynecology</a:t>
            </a:r>
          </a:p>
          <a:p>
            <a:r>
              <a:rPr lang="en-US" sz="2000" dirty="0"/>
              <a:t>Version of March 15, 2019 </a:t>
            </a:r>
          </a:p>
        </p:txBody>
      </p:sp>
    </p:spTree>
    <p:extLst>
      <p:ext uri="{BB962C8B-B14F-4D97-AF65-F5344CB8AC3E}">
        <p14:creationId xmlns:p14="http://schemas.microsoft.com/office/powerpoint/2010/main" val="257814248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Neonatal Abstinence Syndrome</a:t>
            </a:r>
          </a:p>
        </p:txBody>
      </p:sp>
      <p:sp>
        <p:nvSpPr>
          <p:cNvPr id="3" name="Content Placeholder 2"/>
          <p:cNvSpPr>
            <a:spLocks noGrp="1"/>
          </p:cNvSpPr>
          <p:nvPr>
            <p:ph idx="1"/>
          </p:nvPr>
        </p:nvSpPr>
        <p:spPr/>
        <p:txBody>
          <a:bodyPr>
            <a:normAutofit/>
          </a:bodyPr>
          <a:lstStyle/>
          <a:p>
            <a:pPr>
              <a:buFont typeface="Arial"/>
              <a:buChar char="•"/>
            </a:pPr>
            <a:r>
              <a:rPr lang="en-US" dirty="0"/>
              <a:t>Occurs in 50-80% of neonates with in utero exposure to opioids (illicit and prescribed)</a:t>
            </a:r>
          </a:p>
          <a:p>
            <a:pPr>
              <a:buFont typeface="Arial"/>
              <a:buChar char="•"/>
            </a:pPr>
            <a:r>
              <a:rPr lang="en-US" dirty="0"/>
              <a:t>Constellation of symptoms:</a:t>
            </a:r>
          </a:p>
          <a:p>
            <a:pPr lvl="1">
              <a:buFontTx/>
              <a:buChar char="-"/>
            </a:pPr>
            <a:r>
              <a:rPr lang="en-US" dirty="0"/>
              <a:t>CNS and autonomic irritability</a:t>
            </a:r>
          </a:p>
          <a:p>
            <a:pPr lvl="1">
              <a:buFontTx/>
              <a:buChar char="-"/>
            </a:pPr>
            <a:r>
              <a:rPr lang="en-US" dirty="0"/>
              <a:t>GI distress, feeding issues</a:t>
            </a:r>
          </a:p>
          <a:p>
            <a:pPr lvl="1">
              <a:buFontTx/>
              <a:buChar char="-"/>
            </a:pPr>
            <a:r>
              <a:rPr lang="en-US" dirty="0"/>
              <a:t>Respiratory symptoms</a:t>
            </a:r>
          </a:p>
          <a:p>
            <a:pPr>
              <a:buFont typeface="Arial"/>
              <a:buChar char="•"/>
            </a:pPr>
            <a:r>
              <a:rPr lang="en-US" dirty="0"/>
              <a:t>Typical onset 1-72 hours</a:t>
            </a:r>
          </a:p>
          <a:p>
            <a:pPr>
              <a:buFont typeface="Arial"/>
              <a:buChar char="•"/>
            </a:pPr>
            <a:r>
              <a:rPr lang="en-US" dirty="0"/>
              <a:t>Nonspecific scales</a:t>
            </a:r>
          </a:p>
          <a:p>
            <a:pPr>
              <a:buFont typeface="Arial"/>
              <a:buChar char="•"/>
            </a:pPr>
            <a:r>
              <a:rPr lang="en-US" dirty="0"/>
              <a:t>Treatment with morphine or phenobarbital</a:t>
            </a:r>
          </a:p>
          <a:p>
            <a:pPr>
              <a:buFont typeface="Arial"/>
              <a:buChar char="•"/>
            </a:pPr>
            <a:r>
              <a:rPr lang="en-US" dirty="0"/>
              <a:t>Can be fatal</a:t>
            </a:r>
          </a:p>
        </p:txBody>
      </p:sp>
    </p:spTree>
    <p:extLst>
      <p:ext uri="{BB962C8B-B14F-4D97-AF65-F5344CB8AC3E}">
        <p14:creationId xmlns:p14="http://schemas.microsoft.com/office/powerpoint/2010/main" val="2254602086"/>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743200" y="685801"/>
            <a:ext cx="6553200" cy="5484017"/>
          </a:xfrm>
        </p:spPr>
      </p:pic>
    </p:spTree>
    <p:extLst>
      <p:ext uri="{BB962C8B-B14F-4D97-AF65-F5344CB8AC3E}">
        <p14:creationId xmlns:p14="http://schemas.microsoft.com/office/powerpoint/2010/main" val="1459563959"/>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2338" y="365125"/>
            <a:ext cx="11375571" cy="1325563"/>
          </a:xfrm>
        </p:spPr>
        <p:txBody>
          <a:bodyPr>
            <a:normAutofit/>
          </a:bodyPr>
          <a:lstStyle/>
          <a:p>
            <a:pPr algn="ctr">
              <a:defRPr/>
            </a:pPr>
            <a:r>
              <a:rPr lang="en-US" dirty="0">
                <a:cs typeface="+mj-cs"/>
              </a:rPr>
              <a:t>Treatment of Opioid Use Disorder in Pregnancy</a:t>
            </a:r>
          </a:p>
        </p:txBody>
      </p:sp>
      <p:sp>
        <p:nvSpPr>
          <p:cNvPr id="3" name="Content Placeholder 2"/>
          <p:cNvSpPr>
            <a:spLocks noGrp="1"/>
          </p:cNvSpPr>
          <p:nvPr>
            <p:ph idx="1"/>
          </p:nvPr>
        </p:nvSpPr>
        <p:spPr>
          <a:xfrm>
            <a:off x="838200" y="1436914"/>
            <a:ext cx="10515600" cy="4683862"/>
          </a:xfrm>
        </p:spPr>
        <p:txBody>
          <a:bodyPr>
            <a:normAutofit/>
          </a:bodyPr>
          <a:lstStyle/>
          <a:p>
            <a:pPr>
              <a:defRPr/>
            </a:pPr>
            <a:r>
              <a:rPr lang="en-US" dirty="0">
                <a:cs typeface="+mn-cs"/>
              </a:rPr>
              <a:t>No FDA approved treatment</a:t>
            </a:r>
          </a:p>
          <a:p>
            <a:pPr>
              <a:defRPr/>
            </a:pPr>
            <a:r>
              <a:rPr lang="en-US" dirty="0">
                <a:cs typeface="+mn-cs"/>
              </a:rPr>
              <a:t>Gold standard of treatment is </a:t>
            </a:r>
            <a:r>
              <a:rPr lang="en-US" dirty="0">
                <a:solidFill>
                  <a:srgbClr val="FF0000"/>
                </a:solidFill>
                <a:cs typeface="+mn-cs"/>
              </a:rPr>
              <a:t>opioid agonist treatment  </a:t>
            </a:r>
          </a:p>
          <a:p>
            <a:pPr lvl="1">
              <a:defRPr/>
            </a:pPr>
            <a:r>
              <a:rPr lang="en-US" dirty="0"/>
              <a:t>Methadone</a:t>
            </a:r>
          </a:p>
          <a:p>
            <a:pPr lvl="1">
              <a:defRPr/>
            </a:pPr>
            <a:r>
              <a:rPr lang="en-US" dirty="0" err="1"/>
              <a:t>Buprenorphine</a:t>
            </a:r>
            <a:endParaRPr lang="en-US" dirty="0"/>
          </a:p>
          <a:p>
            <a:pPr>
              <a:defRPr/>
            </a:pPr>
            <a:r>
              <a:rPr lang="en-US" dirty="0">
                <a:cs typeface="+mn-cs"/>
              </a:rPr>
              <a:t>Withdrawal </a:t>
            </a:r>
            <a:r>
              <a:rPr lang="en-US" dirty="0"/>
              <a:t>NOT</a:t>
            </a:r>
            <a:r>
              <a:rPr lang="en-US" dirty="0">
                <a:cs typeface="+mn-cs"/>
              </a:rPr>
              <a:t> typically recommended</a:t>
            </a:r>
          </a:p>
          <a:p>
            <a:pPr lvl="1">
              <a:defRPr/>
            </a:pPr>
            <a:r>
              <a:rPr lang="en-US" dirty="0"/>
              <a:t>Consider if MAT not available or strong patient preference</a:t>
            </a:r>
          </a:p>
          <a:p>
            <a:pPr lvl="1">
              <a:defRPr/>
            </a:pPr>
            <a:r>
              <a:rPr lang="en-US" dirty="0"/>
              <a:t>Gradual (vs. abrupt) medication assisted withdrawal </a:t>
            </a:r>
          </a:p>
          <a:p>
            <a:pPr lvl="1">
              <a:defRPr/>
            </a:pPr>
            <a:r>
              <a:rPr lang="en-US" dirty="0"/>
              <a:t>Small risk of stillbirth, IUFD, preterm labor, meconium, although recent retrospective review n = 300 demonstrated no cases of fetal demise </a:t>
            </a:r>
          </a:p>
          <a:p>
            <a:pPr>
              <a:defRPr/>
            </a:pPr>
            <a:r>
              <a:rPr lang="en-US" dirty="0">
                <a:cs typeface="+mn-cs"/>
              </a:rPr>
              <a:t>Very high risk of relapse after discontinuation of opioids</a:t>
            </a:r>
          </a:p>
          <a:p>
            <a:pPr>
              <a:defRPr/>
            </a:pPr>
            <a:endParaRPr lang="en-US" dirty="0">
              <a:cs typeface="+mn-cs"/>
            </a:endParaRPr>
          </a:p>
        </p:txBody>
      </p:sp>
      <p:sp>
        <p:nvSpPr>
          <p:cNvPr id="4" name="TextBox 3"/>
          <p:cNvSpPr txBox="1"/>
          <p:nvPr/>
        </p:nvSpPr>
        <p:spPr>
          <a:xfrm>
            <a:off x="-1741714" y="5842338"/>
            <a:ext cx="13602281" cy="1015663"/>
          </a:xfrm>
          <a:prstGeom prst="rect">
            <a:avLst/>
          </a:prstGeom>
          <a:noFill/>
        </p:spPr>
        <p:txBody>
          <a:bodyPr wrap="square" rtlCol="0">
            <a:spAutoFit/>
          </a:bodyPr>
          <a:lstStyle/>
          <a:p>
            <a:pPr algn="r"/>
            <a:r>
              <a:rPr lang="en-US" sz="1400" dirty="0" err="1"/>
              <a:t>Rementeria</a:t>
            </a:r>
            <a:r>
              <a:rPr lang="en-US" sz="1400" dirty="0"/>
              <a:t>  et al. AJOG. 1973; 116 (8): 1152-6. Towers C et al. AJOBGYN 2016</a:t>
            </a:r>
          </a:p>
          <a:p>
            <a:pPr lvl="0" algn="r"/>
            <a:r>
              <a:rPr lang="en-US" sz="1400" dirty="0" err="1"/>
              <a:t>Zuspan</a:t>
            </a:r>
            <a:r>
              <a:rPr lang="en-US" sz="1400" dirty="0"/>
              <a:t>  AJOG. 1975;122(1): 43-46. </a:t>
            </a:r>
            <a:r>
              <a:rPr lang="en-US" sz="1400" dirty="0" err="1"/>
              <a:t>Fricker</a:t>
            </a:r>
            <a:r>
              <a:rPr lang="en-US" sz="1400" dirty="0"/>
              <a:t>  Arch of Pedi &amp; </a:t>
            </a:r>
            <a:r>
              <a:rPr lang="en-US" sz="1400" dirty="0" err="1"/>
              <a:t>Adol</a:t>
            </a:r>
            <a:r>
              <a:rPr lang="en-US" sz="1400" dirty="0"/>
              <a:t> Med. 1978;132(4): 360.</a:t>
            </a:r>
          </a:p>
          <a:p>
            <a:pPr lvl="0" algn="r"/>
            <a:r>
              <a:rPr lang="en-US" sz="1400" dirty="0"/>
              <a:t> </a:t>
            </a:r>
            <a:r>
              <a:rPr lang="en-US" sz="1400" dirty="0" err="1"/>
              <a:t>Luty</a:t>
            </a:r>
            <a:r>
              <a:rPr lang="en-US" sz="1400" dirty="0"/>
              <a:t> J of Sub Abuse Treat. 2003; 24:363-67 . Jones et al. Am J Addictions.  2008; 17: 372-386 </a:t>
            </a:r>
          </a:p>
          <a:p>
            <a:pPr algn="r"/>
            <a:endParaRPr lang="en-US" dirty="0"/>
          </a:p>
        </p:txBody>
      </p:sp>
    </p:spTree>
    <p:extLst>
      <p:ext uri="{BB962C8B-B14F-4D97-AF65-F5344CB8AC3E}">
        <p14:creationId xmlns:p14="http://schemas.microsoft.com/office/powerpoint/2010/main" val="3197471480"/>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92480" y="-152400"/>
            <a:ext cx="9418320" cy="990600"/>
          </a:xfrm>
        </p:spPr>
        <p:txBody>
          <a:bodyPr rtlCol="0">
            <a:normAutofit fontScale="90000"/>
          </a:bodyPr>
          <a:lstStyle/>
          <a:p>
            <a:pPr algn="ctr">
              <a:defRPr/>
            </a:pPr>
            <a:br>
              <a:rPr lang="en-US" dirty="0">
                <a:ea typeface="+mj-ea"/>
                <a:cs typeface="+mj-cs"/>
              </a:rPr>
            </a:br>
            <a:r>
              <a:rPr lang="en-US" sz="4000" dirty="0"/>
              <a:t>MMT During Pregnancy</a:t>
            </a:r>
          </a:p>
        </p:txBody>
      </p:sp>
      <p:sp>
        <p:nvSpPr>
          <p:cNvPr id="59394" name="Text Placeholder 3"/>
          <p:cNvSpPr>
            <a:spLocks noGrp="1"/>
          </p:cNvSpPr>
          <p:nvPr>
            <p:ph type="body" idx="1"/>
          </p:nvPr>
        </p:nvSpPr>
        <p:spPr>
          <a:xfrm>
            <a:off x="792480" y="914400"/>
            <a:ext cx="5228908" cy="609600"/>
          </a:xfrm>
        </p:spPr>
        <p:txBody>
          <a:bodyPr/>
          <a:lstStyle/>
          <a:p>
            <a:pPr eaLnBrk="1" hangingPunct="1"/>
            <a:r>
              <a:rPr lang="en-US" b="0" u="sng" dirty="0">
                <a:latin typeface="Calibri" charset="0"/>
              </a:rPr>
              <a:t>Maternal Considerations</a:t>
            </a:r>
          </a:p>
        </p:txBody>
      </p:sp>
      <p:sp>
        <p:nvSpPr>
          <p:cNvPr id="3" name="Content Placeholder 2"/>
          <p:cNvSpPr>
            <a:spLocks noGrp="1"/>
          </p:cNvSpPr>
          <p:nvPr>
            <p:ph sz="half" idx="2"/>
          </p:nvPr>
        </p:nvSpPr>
        <p:spPr>
          <a:xfrm>
            <a:off x="792480" y="1447801"/>
            <a:ext cx="5228908" cy="4678363"/>
          </a:xfrm>
        </p:spPr>
        <p:txBody>
          <a:bodyPr rtlCol="0">
            <a:normAutofit/>
          </a:bodyPr>
          <a:lstStyle/>
          <a:p>
            <a:pPr>
              <a:buFont typeface="Arial"/>
              <a:buChar char="•"/>
              <a:defRPr/>
            </a:pPr>
            <a:r>
              <a:rPr lang="en-US" sz="2200" dirty="0"/>
              <a:t>Improved OB care</a:t>
            </a:r>
          </a:p>
          <a:p>
            <a:pPr>
              <a:buFont typeface="Arial"/>
              <a:buChar char="•"/>
              <a:defRPr/>
            </a:pPr>
            <a:r>
              <a:rPr lang="en-US" sz="2200" dirty="0"/>
              <a:t>Increased fetal growth</a:t>
            </a:r>
          </a:p>
          <a:p>
            <a:pPr>
              <a:buFont typeface="Arial"/>
              <a:buChar char="•"/>
              <a:defRPr/>
            </a:pPr>
            <a:r>
              <a:rPr lang="en-US" sz="2200" dirty="0"/>
              <a:t>Decreased risk of HIV</a:t>
            </a:r>
          </a:p>
          <a:p>
            <a:pPr>
              <a:buFont typeface="Arial"/>
              <a:buChar char="•"/>
              <a:defRPr/>
            </a:pPr>
            <a:r>
              <a:rPr lang="en-US" sz="2200" dirty="0"/>
              <a:t>Decreased risk of preeclampsia</a:t>
            </a:r>
          </a:p>
          <a:p>
            <a:pPr>
              <a:buFont typeface="Arial"/>
              <a:buChar char="•"/>
              <a:defRPr/>
            </a:pPr>
            <a:r>
              <a:rPr lang="en-US" sz="2200" dirty="0"/>
              <a:t>Longer treatment retention</a:t>
            </a:r>
          </a:p>
          <a:p>
            <a:pPr>
              <a:buFont typeface="Arial"/>
              <a:buChar char="•"/>
              <a:defRPr/>
            </a:pPr>
            <a:r>
              <a:rPr lang="en-US" sz="2200" dirty="0"/>
              <a:t>Fewer relapses</a:t>
            </a:r>
          </a:p>
          <a:p>
            <a:pPr>
              <a:buFont typeface="Arial"/>
              <a:buChar char="•"/>
              <a:defRPr/>
            </a:pPr>
            <a:r>
              <a:rPr lang="en-US" sz="2200" dirty="0"/>
              <a:t>Increased volume of distribution</a:t>
            </a:r>
          </a:p>
          <a:p>
            <a:pPr>
              <a:buFont typeface="Arial"/>
              <a:buChar char="•"/>
              <a:defRPr/>
            </a:pPr>
            <a:r>
              <a:rPr lang="en-US" sz="2200" dirty="0"/>
              <a:t>Doses typically 80-120, though may need to increase in 3</a:t>
            </a:r>
            <a:r>
              <a:rPr lang="en-US" sz="2200" baseline="30000" dirty="0"/>
              <a:t>rd</a:t>
            </a:r>
            <a:r>
              <a:rPr lang="en-US" sz="2200" dirty="0"/>
              <a:t> trimester</a:t>
            </a:r>
          </a:p>
          <a:p>
            <a:pPr>
              <a:buFont typeface="Arial"/>
              <a:buChar char="•"/>
              <a:defRPr/>
            </a:pPr>
            <a:r>
              <a:rPr lang="en-US" sz="2200" dirty="0"/>
              <a:t>Split dosing can be considered </a:t>
            </a:r>
          </a:p>
          <a:p>
            <a:pPr lvl="1">
              <a:buFontTx/>
              <a:buChar char="-"/>
              <a:defRPr/>
            </a:pPr>
            <a:endParaRPr lang="en-US" dirty="0">
              <a:ea typeface="+mn-ea"/>
            </a:endParaRPr>
          </a:p>
          <a:p>
            <a:pPr>
              <a:buFontTx/>
              <a:buChar char="-"/>
              <a:defRPr/>
            </a:pPr>
            <a:endParaRPr lang="en-US" dirty="0">
              <a:ea typeface="+mn-ea"/>
              <a:cs typeface="+mn-cs"/>
            </a:endParaRPr>
          </a:p>
        </p:txBody>
      </p:sp>
      <p:sp>
        <p:nvSpPr>
          <p:cNvPr id="59396" name="Text Placeholder 4"/>
          <p:cNvSpPr>
            <a:spLocks noGrp="1"/>
          </p:cNvSpPr>
          <p:nvPr>
            <p:ph type="body" sz="quarter" idx="3"/>
          </p:nvPr>
        </p:nvSpPr>
        <p:spPr>
          <a:xfrm>
            <a:off x="6169026" y="990600"/>
            <a:ext cx="5117283" cy="533400"/>
          </a:xfrm>
        </p:spPr>
        <p:txBody>
          <a:bodyPr/>
          <a:lstStyle/>
          <a:p>
            <a:pPr eaLnBrk="1" hangingPunct="1"/>
            <a:r>
              <a:rPr lang="en-US" b="0" u="sng" dirty="0">
                <a:latin typeface="Calibri" charset="0"/>
              </a:rPr>
              <a:t>Fetal/Neonatal Considerations</a:t>
            </a:r>
          </a:p>
        </p:txBody>
      </p:sp>
      <p:sp>
        <p:nvSpPr>
          <p:cNvPr id="59397" name="Content Placeholder 5"/>
          <p:cNvSpPr>
            <a:spLocks noGrp="1"/>
          </p:cNvSpPr>
          <p:nvPr>
            <p:ph sz="quarter" idx="4"/>
          </p:nvPr>
        </p:nvSpPr>
        <p:spPr>
          <a:xfrm>
            <a:off x="6169026" y="1447801"/>
            <a:ext cx="5117283" cy="4678363"/>
          </a:xfrm>
        </p:spPr>
        <p:txBody>
          <a:bodyPr/>
          <a:lstStyle/>
          <a:p>
            <a:pPr eaLnBrk="1" hangingPunct="1">
              <a:buFont typeface="Arial"/>
              <a:buChar char="•"/>
            </a:pPr>
            <a:r>
              <a:rPr lang="en-US" sz="2200" dirty="0">
                <a:latin typeface="Calibri" charset="0"/>
              </a:rPr>
              <a:t>Decreased heart rate and heart rate variability</a:t>
            </a:r>
          </a:p>
          <a:p>
            <a:pPr eaLnBrk="1" hangingPunct="1">
              <a:buFont typeface="Arial"/>
              <a:buChar char="•"/>
            </a:pPr>
            <a:r>
              <a:rPr lang="en-US" sz="2200" dirty="0">
                <a:latin typeface="Calibri" charset="0"/>
              </a:rPr>
              <a:t>Slower breathing and fetal  movements on BPP</a:t>
            </a:r>
          </a:p>
          <a:p>
            <a:pPr eaLnBrk="1" hangingPunct="1">
              <a:buFont typeface="Arial"/>
              <a:buChar char="•"/>
            </a:pPr>
            <a:r>
              <a:rPr lang="en-US" sz="2200" dirty="0">
                <a:latin typeface="Calibri" charset="0"/>
              </a:rPr>
              <a:t>Neonatal Abstinence Syndrome</a:t>
            </a:r>
          </a:p>
          <a:p>
            <a:pPr eaLnBrk="1" hangingPunct="1">
              <a:buFont typeface="Arial"/>
              <a:buChar char="•"/>
            </a:pPr>
            <a:r>
              <a:rPr lang="en-US" sz="2200" dirty="0">
                <a:latin typeface="Calibri" charset="0"/>
              </a:rPr>
              <a:t>Respiratory distress </a:t>
            </a:r>
          </a:p>
          <a:p>
            <a:pPr eaLnBrk="1" hangingPunct="1"/>
            <a:endParaRPr lang="en-US" dirty="0">
              <a:latin typeface="Calibri" charset="0"/>
            </a:endParaRPr>
          </a:p>
          <a:p>
            <a:pPr eaLnBrk="1" hangingPunct="1"/>
            <a:endParaRPr lang="en-US" dirty="0">
              <a:latin typeface="Calibri" charset="0"/>
            </a:endParaRPr>
          </a:p>
        </p:txBody>
      </p:sp>
      <p:sp>
        <p:nvSpPr>
          <p:cNvPr id="4" name="Footer Placeholder 3"/>
          <p:cNvSpPr>
            <a:spLocks noGrp="1"/>
          </p:cNvSpPr>
          <p:nvPr>
            <p:ph type="ftr" sz="quarter" idx="11"/>
          </p:nvPr>
        </p:nvSpPr>
        <p:spPr>
          <a:xfrm>
            <a:off x="4648199" y="6335486"/>
            <a:ext cx="7073537" cy="385990"/>
          </a:xfrm>
        </p:spPr>
        <p:txBody>
          <a:bodyPr/>
          <a:lstStyle/>
          <a:p>
            <a:pPr algn="r">
              <a:defRPr/>
            </a:pPr>
            <a:r>
              <a:rPr lang="en-US" sz="1400" dirty="0" err="1">
                <a:solidFill>
                  <a:schemeClr val="tx1"/>
                </a:solidFill>
              </a:rPr>
              <a:t>Minozzi</a:t>
            </a:r>
            <a:r>
              <a:rPr lang="en-US" sz="1400" dirty="0">
                <a:solidFill>
                  <a:schemeClr val="tx1"/>
                </a:solidFill>
              </a:rPr>
              <a:t> et al. Cochrane Database </a:t>
            </a:r>
            <a:r>
              <a:rPr lang="en-US" sz="1400" dirty="0" err="1">
                <a:solidFill>
                  <a:schemeClr val="tx1"/>
                </a:solidFill>
              </a:rPr>
              <a:t>Syst</a:t>
            </a:r>
            <a:r>
              <a:rPr lang="en-US" sz="1400" dirty="0">
                <a:solidFill>
                  <a:schemeClr val="tx1"/>
                </a:solidFill>
              </a:rPr>
              <a:t> Rev 2008; 2LCD006318</a:t>
            </a:r>
          </a:p>
          <a:p>
            <a:pPr>
              <a:defRPr/>
            </a:pPr>
            <a:endParaRPr lang="en-US" dirty="0"/>
          </a:p>
        </p:txBody>
      </p:sp>
      <p:sp>
        <p:nvSpPr>
          <p:cNvPr id="5" name="Oval 4"/>
          <p:cNvSpPr/>
          <p:nvPr/>
        </p:nvSpPr>
        <p:spPr>
          <a:xfrm>
            <a:off x="471302" y="3356172"/>
            <a:ext cx="3169328" cy="585926"/>
          </a:xfrm>
          <a:prstGeom prst="ellipse">
            <a:avLst/>
          </a:prstGeom>
          <a:noFill/>
          <a:ln w="28575">
            <a:solidFill>
              <a:srgbClr val="FF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28575">
                <a:solidFill>
                  <a:schemeClr val="tx1"/>
                </a:solidFill>
              </a:ln>
            </a:endParaRPr>
          </a:p>
        </p:txBody>
      </p:sp>
    </p:spTree>
    <p:extLst>
      <p:ext uri="{BB962C8B-B14F-4D97-AF65-F5344CB8AC3E}">
        <p14:creationId xmlns:p14="http://schemas.microsoft.com/office/powerpoint/2010/main" val="1224808575"/>
      </p:ext>
    </p:extLst>
  </p:cSld>
  <p:clrMapOvr>
    <a:overrideClrMapping bg1="lt1" tx1="dk1" bg2="lt2" tx2="dk2" accent1="accent1" accent2="accent2" accent3="accent3" accent4="accent4" accent5="accent5" accent6="accent6" hlink="hlink" folHlink="folHlink"/>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Buprenorphine</a:t>
            </a:r>
            <a:r>
              <a:rPr lang="en-US" dirty="0"/>
              <a:t> </a:t>
            </a:r>
          </a:p>
        </p:txBody>
      </p:sp>
      <p:sp>
        <p:nvSpPr>
          <p:cNvPr id="3" name="Content Placeholder 2"/>
          <p:cNvSpPr>
            <a:spLocks noGrp="1"/>
          </p:cNvSpPr>
          <p:nvPr>
            <p:ph idx="1"/>
          </p:nvPr>
        </p:nvSpPr>
        <p:spPr/>
        <p:txBody>
          <a:bodyPr/>
          <a:lstStyle/>
          <a:p>
            <a:r>
              <a:rPr lang="en-US" dirty="0"/>
              <a:t>Partial mu agonist and kappa antagonist</a:t>
            </a:r>
          </a:p>
          <a:p>
            <a:r>
              <a:rPr lang="en-US" dirty="0"/>
              <a:t>Half life 24-60 hours (shorter for analgesic effects)</a:t>
            </a:r>
          </a:p>
          <a:p>
            <a:r>
              <a:rPr lang="en-US" dirty="0"/>
              <a:t>Diminished risk of overdose/respiratory depression</a:t>
            </a:r>
          </a:p>
          <a:p>
            <a:r>
              <a:rPr lang="en-US" dirty="0"/>
              <a:t>Office based treatment (</a:t>
            </a:r>
            <a:r>
              <a:rPr lang="en-US" dirty="0" err="1"/>
              <a:t>vs</a:t>
            </a:r>
            <a:r>
              <a:rPr lang="en-US" dirty="0"/>
              <a:t> clinic setting)</a:t>
            </a:r>
          </a:p>
          <a:p>
            <a:r>
              <a:rPr lang="en-US" dirty="0"/>
              <a:t>Decreased sedation </a:t>
            </a:r>
          </a:p>
          <a:p>
            <a:endParaRPr lang="en-US" dirty="0"/>
          </a:p>
        </p:txBody>
      </p:sp>
    </p:spTree>
    <p:extLst>
      <p:ext uri="{BB962C8B-B14F-4D97-AF65-F5344CB8AC3E}">
        <p14:creationId xmlns:p14="http://schemas.microsoft.com/office/powerpoint/2010/main" val="91137953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Footer Placeholder 1"/>
          <p:cNvSpPr>
            <a:spLocks noGrp="1"/>
          </p:cNvSpPr>
          <p:nvPr>
            <p:ph type="ftr" sz="quarter" idx="4294967295"/>
          </p:nvPr>
        </p:nvSpPr>
        <p:spPr>
          <a:xfrm>
            <a:off x="0" y="6356350"/>
            <a:ext cx="7848600" cy="365125"/>
          </a:xfrm>
        </p:spPr>
        <p:txBody>
          <a:bodyPr/>
          <a:lstStyle/>
          <a:p>
            <a:r>
              <a:rPr lang="en-US" dirty="0"/>
              <a:t>Jones HE. Neonatal Abstinence Syndrome after Methadone or Buprenorphine Exposure. NEJM 2010; 363: 2320-2331</a:t>
            </a:r>
          </a:p>
        </p:txBody>
      </p:sp>
      <p:pic>
        <p:nvPicPr>
          <p:cNvPr id="40963" name="Picture 3"/>
          <p:cNvPicPr>
            <a:picLocks noChangeAspect="1"/>
          </p:cNvPicPr>
          <p:nvPr/>
        </p:nvPicPr>
        <p:blipFill>
          <a:blip r:embed="rId4" cstate="print"/>
          <a:srcRect/>
          <a:stretch>
            <a:fillRect/>
          </a:stretch>
        </p:blipFill>
        <p:spPr bwMode="auto">
          <a:xfrm>
            <a:off x="1968500" y="958468"/>
            <a:ext cx="8255000" cy="4464433"/>
          </a:xfrm>
          <a:prstGeom prst="rect">
            <a:avLst/>
          </a:prstGeom>
          <a:noFill/>
          <a:ln w="9525">
            <a:noFill/>
            <a:miter lim="800000"/>
            <a:headEnd/>
            <a:tailEnd/>
          </a:ln>
        </p:spPr>
      </p:pic>
    </p:spTree>
    <p:extLst>
      <p:ext uri="{BB962C8B-B14F-4D97-AF65-F5344CB8AC3E}">
        <p14:creationId xmlns:p14="http://schemas.microsoft.com/office/powerpoint/2010/main" val="3416573721"/>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62465" name="Title 1"/>
          <p:cNvSpPr>
            <a:spLocks noGrp="1"/>
          </p:cNvSpPr>
          <p:nvPr>
            <p:ph type="title"/>
          </p:nvPr>
        </p:nvSpPr>
        <p:spPr>
          <a:xfrm>
            <a:off x="696686" y="365125"/>
            <a:ext cx="10658702" cy="1325563"/>
          </a:xfrm>
        </p:spPr>
        <p:txBody>
          <a:bodyPr>
            <a:normAutofit/>
          </a:bodyPr>
          <a:lstStyle/>
          <a:p>
            <a:pPr algn="ctr" eaLnBrk="1" hangingPunct="1"/>
            <a:r>
              <a:rPr lang="en-US" sz="4000" dirty="0">
                <a:latin typeface="Calibri" charset="0"/>
              </a:rPr>
              <a:t>Buprenorphine vs. MMT</a:t>
            </a:r>
          </a:p>
        </p:txBody>
      </p:sp>
      <p:sp>
        <p:nvSpPr>
          <p:cNvPr id="62466" name="Text Placeholder 3"/>
          <p:cNvSpPr>
            <a:spLocks noGrp="1"/>
          </p:cNvSpPr>
          <p:nvPr>
            <p:ph type="body" idx="1"/>
          </p:nvPr>
        </p:nvSpPr>
        <p:spPr>
          <a:xfrm>
            <a:off x="839788" y="1408923"/>
            <a:ext cx="5157787" cy="541176"/>
          </a:xfrm>
        </p:spPr>
        <p:txBody>
          <a:bodyPr>
            <a:normAutofit/>
          </a:bodyPr>
          <a:lstStyle/>
          <a:p>
            <a:pPr eaLnBrk="1" hangingPunct="1"/>
            <a:r>
              <a:rPr lang="en-US" sz="2400" b="1" u="sng" dirty="0">
                <a:solidFill>
                  <a:schemeClr val="accent4">
                    <a:lumMod val="75000"/>
                  </a:schemeClr>
                </a:solidFill>
                <a:latin typeface="Calibri" charset="0"/>
              </a:rPr>
              <a:t>Maternal Considerations </a:t>
            </a:r>
          </a:p>
        </p:txBody>
      </p:sp>
      <p:sp>
        <p:nvSpPr>
          <p:cNvPr id="62467" name="Content Placeholder 2"/>
          <p:cNvSpPr>
            <a:spLocks noGrp="1"/>
          </p:cNvSpPr>
          <p:nvPr>
            <p:ph sz="half" idx="2"/>
          </p:nvPr>
        </p:nvSpPr>
        <p:spPr>
          <a:xfrm>
            <a:off x="839788" y="1950099"/>
            <a:ext cx="5157787" cy="4239564"/>
          </a:xfrm>
        </p:spPr>
        <p:txBody>
          <a:bodyPr/>
          <a:lstStyle/>
          <a:p>
            <a:pPr eaLnBrk="1" hangingPunct="1"/>
            <a:r>
              <a:rPr lang="en-US" dirty="0">
                <a:latin typeface="Calibri" charset="0"/>
              </a:rPr>
              <a:t>No apparent difference between buprenorphine and methadone for:</a:t>
            </a:r>
          </a:p>
          <a:p>
            <a:pPr lvl="1" eaLnBrk="1" hangingPunct="1"/>
            <a:r>
              <a:rPr lang="en-US" dirty="0">
                <a:latin typeface="Calibri" charset="0"/>
              </a:rPr>
              <a:t>Maternal weight gain</a:t>
            </a:r>
          </a:p>
          <a:p>
            <a:pPr lvl="1" eaLnBrk="1" hangingPunct="1"/>
            <a:r>
              <a:rPr lang="en-US" dirty="0">
                <a:latin typeface="Calibri" charset="0"/>
              </a:rPr>
              <a:t>Cesarean section</a:t>
            </a:r>
          </a:p>
          <a:p>
            <a:pPr lvl="1" eaLnBrk="1" hangingPunct="1"/>
            <a:r>
              <a:rPr lang="en-US" dirty="0">
                <a:latin typeface="Calibri" charset="0"/>
              </a:rPr>
              <a:t>Abnormal presentation</a:t>
            </a:r>
          </a:p>
          <a:p>
            <a:pPr lvl="1" eaLnBrk="1" hangingPunct="1"/>
            <a:r>
              <a:rPr lang="en-US" dirty="0">
                <a:latin typeface="Calibri" charset="0"/>
              </a:rPr>
              <a:t>Use of analgesia</a:t>
            </a:r>
          </a:p>
          <a:p>
            <a:pPr lvl="1" eaLnBrk="1" hangingPunct="1"/>
            <a:r>
              <a:rPr lang="en-US" dirty="0">
                <a:latin typeface="Calibri" charset="0"/>
              </a:rPr>
              <a:t>Positive drug screen</a:t>
            </a:r>
          </a:p>
          <a:p>
            <a:pPr lvl="1" eaLnBrk="1" hangingPunct="1"/>
            <a:r>
              <a:rPr lang="en-US" dirty="0">
                <a:latin typeface="Calibri" charset="0"/>
              </a:rPr>
              <a:t>Medical complications at delivery</a:t>
            </a:r>
          </a:p>
        </p:txBody>
      </p:sp>
      <p:sp>
        <p:nvSpPr>
          <p:cNvPr id="62468" name="Text Placeholder 4"/>
          <p:cNvSpPr>
            <a:spLocks noGrp="1"/>
          </p:cNvSpPr>
          <p:nvPr>
            <p:ph type="body" sz="quarter" idx="3"/>
          </p:nvPr>
        </p:nvSpPr>
        <p:spPr>
          <a:xfrm>
            <a:off x="6172200" y="1408923"/>
            <a:ext cx="5183188" cy="541176"/>
          </a:xfrm>
        </p:spPr>
        <p:txBody>
          <a:bodyPr>
            <a:normAutofit/>
          </a:bodyPr>
          <a:lstStyle/>
          <a:p>
            <a:pPr eaLnBrk="1" hangingPunct="1"/>
            <a:r>
              <a:rPr lang="en-US" sz="2400" b="1" u="sng" dirty="0">
                <a:solidFill>
                  <a:schemeClr val="accent4">
                    <a:lumMod val="75000"/>
                  </a:schemeClr>
                </a:solidFill>
                <a:latin typeface="Calibri" charset="0"/>
              </a:rPr>
              <a:t>Neonatal Considerations</a:t>
            </a:r>
          </a:p>
        </p:txBody>
      </p:sp>
      <p:sp>
        <p:nvSpPr>
          <p:cNvPr id="6" name="Content Placeholder 5"/>
          <p:cNvSpPr>
            <a:spLocks noGrp="1"/>
          </p:cNvSpPr>
          <p:nvPr>
            <p:ph sz="quarter" idx="4"/>
          </p:nvPr>
        </p:nvSpPr>
        <p:spPr>
          <a:xfrm>
            <a:off x="6172200" y="1950099"/>
            <a:ext cx="5183188" cy="4239564"/>
          </a:xfrm>
        </p:spPr>
        <p:txBody>
          <a:bodyPr rtlCol="0">
            <a:normAutofit fontScale="92500" lnSpcReduction="10000"/>
          </a:bodyPr>
          <a:lstStyle/>
          <a:p>
            <a:pPr>
              <a:buFont typeface="Arial"/>
              <a:buChar char="•"/>
              <a:defRPr/>
            </a:pPr>
            <a:r>
              <a:rPr lang="en-US" dirty="0">
                <a:ea typeface="+mn-ea"/>
                <a:cs typeface="+mn-cs"/>
              </a:rPr>
              <a:t>Buprenorphine exposed infants:</a:t>
            </a:r>
          </a:p>
          <a:p>
            <a:pPr lvl="1">
              <a:buFont typeface="Arial"/>
              <a:buChar char="•"/>
              <a:defRPr/>
            </a:pPr>
            <a:r>
              <a:rPr lang="en-US" dirty="0">
                <a:ea typeface="+mn-ea"/>
              </a:rPr>
              <a:t>Less motor suppression</a:t>
            </a:r>
          </a:p>
          <a:p>
            <a:pPr lvl="1">
              <a:buFont typeface="Arial"/>
              <a:buChar char="•"/>
              <a:defRPr/>
            </a:pPr>
            <a:r>
              <a:rPr lang="en-US" dirty="0">
                <a:ea typeface="+mn-ea"/>
              </a:rPr>
              <a:t>Lower incidence of non-reactive Non Stress Tests</a:t>
            </a:r>
          </a:p>
          <a:p>
            <a:pPr lvl="1">
              <a:buFont typeface="Arial"/>
              <a:buChar char="•"/>
              <a:defRPr/>
            </a:pPr>
            <a:r>
              <a:rPr lang="en-US" dirty="0">
                <a:ea typeface="+mn-ea"/>
              </a:rPr>
              <a:t>HOWEVER, clinical significance of these findings not clear</a:t>
            </a:r>
          </a:p>
          <a:p>
            <a:pPr>
              <a:buFont typeface="Arial"/>
              <a:buChar char="•"/>
              <a:defRPr/>
            </a:pPr>
            <a:r>
              <a:rPr lang="en-US" dirty="0">
                <a:ea typeface="+mn-ea"/>
                <a:cs typeface="+mn-cs"/>
              </a:rPr>
              <a:t>NAS</a:t>
            </a:r>
          </a:p>
          <a:p>
            <a:pPr lvl="1">
              <a:buFont typeface="Arial"/>
              <a:buChar char="•"/>
              <a:defRPr/>
            </a:pPr>
            <a:r>
              <a:rPr lang="en-US" dirty="0">
                <a:ea typeface="+mn-ea"/>
              </a:rPr>
              <a:t>Compared to methadone:</a:t>
            </a:r>
          </a:p>
          <a:p>
            <a:pPr lvl="2">
              <a:buFont typeface="Arial"/>
              <a:buChar char="•"/>
              <a:defRPr/>
            </a:pPr>
            <a:r>
              <a:rPr lang="en-US" sz="2200" dirty="0"/>
              <a:t>Similar incidence 	</a:t>
            </a:r>
          </a:p>
          <a:p>
            <a:pPr lvl="2">
              <a:buFont typeface="Arial"/>
              <a:buChar char="•"/>
              <a:defRPr/>
            </a:pPr>
            <a:r>
              <a:rPr lang="en-US" sz="2200" dirty="0"/>
              <a:t>Shorter duration of symptoms</a:t>
            </a:r>
          </a:p>
          <a:p>
            <a:pPr lvl="2">
              <a:buFont typeface="Arial"/>
              <a:buChar char="•"/>
              <a:defRPr/>
            </a:pPr>
            <a:r>
              <a:rPr lang="en-US" sz="2200" dirty="0"/>
              <a:t>Lower mean morphine requirement	</a:t>
            </a:r>
          </a:p>
          <a:p>
            <a:pPr lvl="2">
              <a:buFont typeface="Arial"/>
              <a:buChar char="•"/>
              <a:defRPr/>
            </a:pPr>
            <a:r>
              <a:rPr lang="en-US" sz="2200" dirty="0"/>
              <a:t>Shorter hospital stay</a:t>
            </a:r>
            <a:endParaRPr lang="en-US" dirty="0">
              <a:ea typeface="+mn-ea"/>
            </a:endParaRPr>
          </a:p>
          <a:p>
            <a:pPr>
              <a:defRPr/>
            </a:pPr>
            <a:endParaRPr lang="en-US" dirty="0">
              <a:ea typeface="+mn-ea"/>
              <a:cs typeface="+mn-cs"/>
            </a:endParaRPr>
          </a:p>
        </p:txBody>
      </p:sp>
      <p:sp>
        <p:nvSpPr>
          <p:cNvPr id="62470" name="Footer Placeholder 3"/>
          <p:cNvSpPr>
            <a:spLocks noGrp="1"/>
          </p:cNvSpPr>
          <p:nvPr>
            <p:ph type="ftr" sz="quarter" idx="11"/>
          </p:nvPr>
        </p:nvSpPr>
        <p:spPr bwMode="auto">
          <a:xfrm>
            <a:off x="7053944" y="6248400"/>
            <a:ext cx="4632959" cy="5175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Garamond" charset="0"/>
                <a:ea typeface="MS PGothic" charset="0"/>
                <a:cs typeface="MS PGothic" charset="0"/>
              </a:defRPr>
            </a:lvl1pPr>
            <a:lvl2pPr marL="742950" indent="-285750">
              <a:defRPr sz="2400">
                <a:solidFill>
                  <a:schemeClr val="tx1"/>
                </a:solidFill>
                <a:latin typeface="Garamond" charset="0"/>
                <a:ea typeface="MS PGothic" charset="0"/>
                <a:cs typeface="MS PGothic" charset="0"/>
              </a:defRPr>
            </a:lvl2pPr>
            <a:lvl3pPr marL="1143000" indent="-228600">
              <a:defRPr sz="2400">
                <a:solidFill>
                  <a:schemeClr val="tx1"/>
                </a:solidFill>
                <a:latin typeface="Garamond" charset="0"/>
                <a:ea typeface="MS PGothic" charset="0"/>
                <a:cs typeface="MS PGothic" charset="0"/>
              </a:defRPr>
            </a:lvl3pPr>
            <a:lvl4pPr marL="1600200" indent="-228600">
              <a:defRPr sz="2400">
                <a:solidFill>
                  <a:schemeClr val="tx1"/>
                </a:solidFill>
                <a:latin typeface="Garamond" charset="0"/>
                <a:ea typeface="MS PGothic" charset="0"/>
                <a:cs typeface="MS PGothic" charset="0"/>
              </a:defRPr>
            </a:lvl4pPr>
            <a:lvl5pPr marL="2057400" indent="-228600">
              <a:defRPr sz="2400">
                <a:solidFill>
                  <a:schemeClr val="tx1"/>
                </a:solidFill>
                <a:latin typeface="Garamond"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Garamond"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Garamond"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Garamond"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Garamond" charset="0"/>
                <a:ea typeface="MS PGothic" charset="0"/>
                <a:cs typeface="MS PGothic" charset="0"/>
              </a:defRPr>
            </a:lvl9pPr>
          </a:lstStyle>
          <a:p>
            <a:pPr algn="r"/>
            <a:endParaRPr lang="en-US" sz="1200" dirty="0"/>
          </a:p>
          <a:p>
            <a:pPr algn="r"/>
            <a:r>
              <a:rPr lang="en-US" sz="1400" dirty="0">
                <a:latin typeface="+mj-lt"/>
              </a:rPr>
              <a:t>Jones HE. NEJM 2010; 363: 2320-2331</a:t>
            </a:r>
          </a:p>
          <a:p>
            <a:pPr algn="r"/>
            <a:endParaRPr lang="en-US" sz="1400" dirty="0">
              <a:latin typeface="+mj-lt"/>
            </a:endParaRPr>
          </a:p>
        </p:txBody>
      </p:sp>
    </p:spTree>
    <p:extLst>
      <p:ext uri="{BB962C8B-B14F-4D97-AF65-F5344CB8AC3E}">
        <p14:creationId xmlns:p14="http://schemas.microsoft.com/office/powerpoint/2010/main" val="2132471756"/>
      </p:ext>
    </p:extLst>
  </p:cSld>
  <p:clrMapOvr>
    <a:overrideClrMapping bg1="lt1" tx1="dk1" bg2="lt2" tx2="dk2" accent1="accent1" accent2="accent2" accent3="accent3" accent4="accent4" accent5="accent5" accent6="accent6" hlink="hlink" folHlink="folHlink"/>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24000" y="274638"/>
            <a:ext cx="9144000" cy="1143000"/>
          </a:xfrm>
        </p:spPr>
        <p:txBody>
          <a:bodyPr rtlCol="0">
            <a:normAutofit/>
          </a:bodyPr>
          <a:lstStyle/>
          <a:p>
            <a:pPr>
              <a:defRPr/>
            </a:pPr>
            <a:r>
              <a:rPr lang="en-US" dirty="0">
                <a:ea typeface="+mj-ea"/>
              </a:rPr>
              <a:t>Which Newborns should be Monitored? </a:t>
            </a:r>
          </a:p>
        </p:txBody>
      </p:sp>
      <p:sp>
        <p:nvSpPr>
          <p:cNvPr id="48131" name="Text Placeholder 3"/>
          <p:cNvSpPr>
            <a:spLocks noGrp="1"/>
          </p:cNvSpPr>
          <p:nvPr>
            <p:ph type="body" idx="1"/>
          </p:nvPr>
        </p:nvSpPr>
        <p:spPr/>
        <p:txBody>
          <a:bodyPr>
            <a:normAutofit/>
          </a:bodyPr>
          <a:lstStyle/>
          <a:p>
            <a:pPr eaLnBrk="1" hangingPunct="1"/>
            <a:r>
              <a:rPr lang="en-US" sz="2400" b="1" u="sng" dirty="0">
                <a:solidFill>
                  <a:schemeClr val="accent4">
                    <a:lumMod val="75000"/>
                  </a:schemeClr>
                </a:solidFill>
                <a:latin typeface="Calibri" charset="0"/>
              </a:rPr>
              <a:t>Maternal Factors</a:t>
            </a:r>
          </a:p>
        </p:txBody>
      </p:sp>
      <p:sp>
        <p:nvSpPr>
          <p:cNvPr id="5" name="Content Placeholder 4"/>
          <p:cNvSpPr>
            <a:spLocks noGrp="1"/>
          </p:cNvSpPr>
          <p:nvPr>
            <p:ph sz="half" idx="2"/>
          </p:nvPr>
        </p:nvSpPr>
        <p:spPr>
          <a:xfrm>
            <a:off x="839789" y="2505075"/>
            <a:ext cx="4645023" cy="3684588"/>
          </a:xfrm>
        </p:spPr>
        <p:txBody>
          <a:bodyPr rtlCol="0">
            <a:normAutofit/>
          </a:bodyPr>
          <a:lstStyle/>
          <a:p>
            <a:pPr>
              <a:defRPr/>
            </a:pPr>
            <a:r>
              <a:rPr lang="en-US" dirty="0">
                <a:ea typeface="+mn-ea"/>
              </a:rPr>
              <a:t>Known history of substance use</a:t>
            </a:r>
          </a:p>
          <a:p>
            <a:pPr>
              <a:defRPr/>
            </a:pPr>
            <a:r>
              <a:rPr lang="en-US" dirty="0">
                <a:ea typeface="+mn-ea"/>
              </a:rPr>
              <a:t>No/poor prenatal care</a:t>
            </a:r>
          </a:p>
          <a:p>
            <a:pPr>
              <a:defRPr/>
            </a:pPr>
            <a:r>
              <a:rPr lang="en-US" dirty="0">
                <a:ea typeface="+mn-ea"/>
              </a:rPr>
              <a:t>Unexplained complications in pregnancy</a:t>
            </a:r>
          </a:p>
          <a:p>
            <a:pPr lvl="1">
              <a:buFont typeface="Arial" panose="020B0604020202020204" pitchFamily="34" charset="0"/>
              <a:buChar char="–"/>
              <a:defRPr/>
            </a:pPr>
            <a:r>
              <a:rPr lang="en-US" dirty="0">
                <a:ea typeface="+mn-ea"/>
              </a:rPr>
              <a:t>IUGR</a:t>
            </a:r>
          </a:p>
          <a:p>
            <a:pPr lvl="1">
              <a:buFont typeface="Arial" panose="020B0604020202020204" pitchFamily="34" charset="0"/>
              <a:buChar char="–"/>
              <a:defRPr/>
            </a:pPr>
            <a:r>
              <a:rPr lang="en-US" dirty="0">
                <a:ea typeface="+mn-ea"/>
              </a:rPr>
              <a:t>Preterm labor</a:t>
            </a:r>
          </a:p>
          <a:p>
            <a:pPr lvl="1">
              <a:buFont typeface="Arial" panose="020B0604020202020204" pitchFamily="34" charset="0"/>
              <a:buChar char="–"/>
              <a:defRPr/>
            </a:pPr>
            <a:r>
              <a:rPr lang="en-US" dirty="0">
                <a:ea typeface="+mn-ea"/>
              </a:rPr>
              <a:t>Placental abruption</a:t>
            </a:r>
          </a:p>
          <a:p>
            <a:pPr>
              <a:defRPr/>
            </a:pPr>
            <a:r>
              <a:rPr lang="en-US" dirty="0">
                <a:ea typeface="+mn-ea"/>
              </a:rPr>
              <a:t>Maternal medical complications</a:t>
            </a:r>
          </a:p>
        </p:txBody>
      </p:sp>
      <p:sp>
        <p:nvSpPr>
          <p:cNvPr id="48133" name="Text Placeholder 5"/>
          <p:cNvSpPr>
            <a:spLocks noGrp="1"/>
          </p:cNvSpPr>
          <p:nvPr>
            <p:ph type="body" sz="quarter" idx="3"/>
          </p:nvPr>
        </p:nvSpPr>
        <p:spPr/>
        <p:txBody>
          <a:bodyPr>
            <a:normAutofit/>
          </a:bodyPr>
          <a:lstStyle/>
          <a:p>
            <a:pPr eaLnBrk="1" hangingPunct="1"/>
            <a:r>
              <a:rPr lang="en-US" sz="2400" b="1" u="sng" dirty="0">
                <a:solidFill>
                  <a:schemeClr val="accent4">
                    <a:lumMod val="75000"/>
                  </a:schemeClr>
                </a:solidFill>
                <a:latin typeface="Calibri" charset="0"/>
              </a:rPr>
              <a:t>Neonatal Factors</a:t>
            </a:r>
          </a:p>
        </p:txBody>
      </p:sp>
      <p:sp>
        <p:nvSpPr>
          <p:cNvPr id="48134" name="Content Placeholder 6"/>
          <p:cNvSpPr>
            <a:spLocks noGrp="1"/>
          </p:cNvSpPr>
          <p:nvPr>
            <p:ph sz="quarter" idx="4"/>
          </p:nvPr>
        </p:nvSpPr>
        <p:spPr>
          <a:xfrm>
            <a:off x="6172200" y="2505075"/>
            <a:ext cx="4495800" cy="3684588"/>
          </a:xfrm>
        </p:spPr>
        <p:txBody>
          <a:bodyPr/>
          <a:lstStyle/>
          <a:p>
            <a:pPr eaLnBrk="1" hangingPunct="1"/>
            <a:r>
              <a:rPr lang="en-US" dirty="0">
                <a:latin typeface="Calibri" charset="0"/>
              </a:rPr>
              <a:t>Identification of signs and symptoms correlated with NAS</a:t>
            </a:r>
          </a:p>
          <a:p>
            <a:pPr eaLnBrk="1" hangingPunct="1"/>
            <a:r>
              <a:rPr lang="en-US" dirty="0">
                <a:latin typeface="Calibri" charset="0"/>
              </a:rPr>
              <a:t>Low APGAR scores</a:t>
            </a:r>
          </a:p>
          <a:p>
            <a:pPr eaLnBrk="1" hangingPunct="1"/>
            <a:r>
              <a:rPr lang="en-US" dirty="0">
                <a:latin typeface="Calibri" charset="0"/>
              </a:rPr>
              <a:t>Microcephaly</a:t>
            </a:r>
          </a:p>
          <a:p>
            <a:pPr eaLnBrk="1" hangingPunct="1"/>
            <a:r>
              <a:rPr lang="en-US" dirty="0">
                <a:latin typeface="Calibri" charset="0"/>
              </a:rPr>
              <a:t>Neonatal stroke or infarction</a:t>
            </a:r>
          </a:p>
        </p:txBody>
      </p:sp>
      <p:pic>
        <p:nvPicPr>
          <p:cNvPr id="48135" name="Picture 2"/>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0364787" y="4540666"/>
            <a:ext cx="1371600" cy="210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9978004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algn="ctr" eaLnBrk="1" hangingPunct="1"/>
            <a:r>
              <a:rPr lang="en-US" dirty="0">
                <a:latin typeface="Calibri" charset="0"/>
              </a:rPr>
              <a:t>Newborn Symptom Management</a:t>
            </a:r>
          </a:p>
        </p:txBody>
      </p:sp>
      <p:sp>
        <p:nvSpPr>
          <p:cNvPr id="49155" name="Text Placeholder 3"/>
          <p:cNvSpPr>
            <a:spLocks noGrp="1"/>
          </p:cNvSpPr>
          <p:nvPr>
            <p:ph type="body" idx="1"/>
          </p:nvPr>
        </p:nvSpPr>
        <p:spPr/>
        <p:txBody>
          <a:bodyPr>
            <a:normAutofit/>
          </a:bodyPr>
          <a:lstStyle/>
          <a:p>
            <a:r>
              <a:rPr lang="en-US" sz="2400" b="1" u="sng" dirty="0">
                <a:solidFill>
                  <a:schemeClr val="accent4">
                    <a:lumMod val="75000"/>
                  </a:schemeClr>
                </a:solidFill>
                <a:latin typeface="Calibri" charset="0"/>
              </a:rPr>
              <a:t>Non-pharmacologic</a:t>
            </a:r>
          </a:p>
        </p:txBody>
      </p:sp>
      <p:sp>
        <p:nvSpPr>
          <p:cNvPr id="49156" name="Content Placeholder 4"/>
          <p:cNvSpPr>
            <a:spLocks noGrp="1"/>
          </p:cNvSpPr>
          <p:nvPr>
            <p:ph sz="half" idx="2"/>
          </p:nvPr>
        </p:nvSpPr>
        <p:spPr/>
        <p:txBody>
          <a:bodyPr>
            <a:normAutofit fontScale="92500" lnSpcReduction="10000"/>
          </a:bodyPr>
          <a:lstStyle/>
          <a:p>
            <a:pPr eaLnBrk="1" hangingPunct="1"/>
            <a:r>
              <a:rPr lang="en-US">
                <a:latin typeface="Calibri" charset="0"/>
              </a:rPr>
              <a:t>Environmental Control</a:t>
            </a:r>
          </a:p>
          <a:p>
            <a:pPr eaLnBrk="1" hangingPunct="1"/>
            <a:r>
              <a:rPr lang="en-US">
                <a:latin typeface="Calibri" charset="0"/>
              </a:rPr>
              <a:t>Swaddling</a:t>
            </a:r>
          </a:p>
          <a:p>
            <a:pPr eaLnBrk="1" hangingPunct="1"/>
            <a:r>
              <a:rPr lang="en-US">
                <a:latin typeface="Calibri" charset="0"/>
              </a:rPr>
              <a:t>Pacifier</a:t>
            </a:r>
          </a:p>
          <a:p>
            <a:pPr eaLnBrk="1" hangingPunct="1"/>
            <a:r>
              <a:rPr lang="en-US">
                <a:latin typeface="Calibri" charset="0"/>
              </a:rPr>
              <a:t>Rocking </a:t>
            </a:r>
          </a:p>
          <a:p>
            <a:pPr eaLnBrk="1" hangingPunct="1"/>
            <a:r>
              <a:rPr lang="en-US">
                <a:latin typeface="Calibri" charset="0"/>
              </a:rPr>
              <a:t>Small, frequent feedings</a:t>
            </a:r>
          </a:p>
        </p:txBody>
      </p:sp>
      <p:sp>
        <p:nvSpPr>
          <p:cNvPr id="49157" name="Text Placeholder 5"/>
          <p:cNvSpPr>
            <a:spLocks noGrp="1"/>
          </p:cNvSpPr>
          <p:nvPr>
            <p:ph type="body" sz="quarter" idx="3"/>
          </p:nvPr>
        </p:nvSpPr>
        <p:spPr/>
        <p:txBody>
          <a:bodyPr>
            <a:normAutofit/>
          </a:bodyPr>
          <a:lstStyle/>
          <a:p>
            <a:r>
              <a:rPr lang="en-US" sz="2400" b="1" u="sng" dirty="0">
                <a:solidFill>
                  <a:schemeClr val="accent4">
                    <a:lumMod val="75000"/>
                  </a:schemeClr>
                </a:solidFill>
                <a:latin typeface="Calibri" charset="0"/>
              </a:rPr>
              <a:t>Pharmacologic</a:t>
            </a:r>
          </a:p>
        </p:txBody>
      </p:sp>
      <p:sp>
        <p:nvSpPr>
          <p:cNvPr id="7" name="Content Placeholder 6"/>
          <p:cNvSpPr>
            <a:spLocks noGrp="1"/>
          </p:cNvSpPr>
          <p:nvPr>
            <p:ph sz="quarter" idx="4"/>
          </p:nvPr>
        </p:nvSpPr>
        <p:spPr/>
        <p:txBody>
          <a:bodyPr>
            <a:normAutofit fontScale="92500" lnSpcReduction="10000"/>
          </a:bodyPr>
          <a:lstStyle/>
          <a:p>
            <a:pPr eaLnBrk="1" hangingPunct="1"/>
            <a:r>
              <a:rPr lang="en-US" sz="2200">
                <a:latin typeface="Calibri" charset="0"/>
              </a:rPr>
              <a:t>Goals:</a:t>
            </a:r>
          </a:p>
          <a:p>
            <a:pPr lvl="1" eaLnBrk="1" hangingPunct="1">
              <a:buFont typeface="Arial" charset="0"/>
              <a:buChar char="•"/>
            </a:pPr>
            <a:r>
              <a:rPr lang="en-US" sz="1900">
                <a:latin typeface="Calibri" charset="0"/>
              </a:rPr>
              <a:t>Control symptoms</a:t>
            </a:r>
          </a:p>
          <a:p>
            <a:pPr lvl="1" eaLnBrk="1" hangingPunct="1">
              <a:buFont typeface="Arial" charset="0"/>
              <a:buChar char="•"/>
            </a:pPr>
            <a:r>
              <a:rPr lang="en-US" sz="1900">
                <a:latin typeface="Calibri" charset="0"/>
              </a:rPr>
              <a:t>Allow for appropriate growth</a:t>
            </a:r>
          </a:p>
          <a:p>
            <a:pPr eaLnBrk="1" hangingPunct="1"/>
            <a:r>
              <a:rPr lang="en-US" sz="2200">
                <a:latin typeface="Calibri" charset="0"/>
              </a:rPr>
              <a:t>Treatment</a:t>
            </a:r>
          </a:p>
          <a:p>
            <a:pPr lvl="1" eaLnBrk="1" hangingPunct="1">
              <a:buFont typeface="Arial" charset="0"/>
              <a:buChar char="•"/>
            </a:pPr>
            <a:r>
              <a:rPr lang="en-US" sz="1900">
                <a:latin typeface="Calibri" charset="0"/>
              </a:rPr>
              <a:t>Utilize drug class the infant was exposed to, if appropriate</a:t>
            </a:r>
          </a:p>
          <a:p>
            <a:pPr lvl="1" eaLnBrk="1" hangingPunct="1">
              <a:buFont typeface="Arial" charset="0"/>
              <a:buChar char="•"/>
            </a:pPr>
            <a:r>
              <a:rPr lang="en-US" sz="1900">
                <a:latin typeface="Calibri" charset="0"/>
              </a:rPr>
              <a:t>May require additional meds for symptom control</a:t>
            </a:r>
          </a:p>
          <a:p>
            <a:pPr lvl="1" eaLnBrk="1" hangingPunct="1">
              <a:buFont typeface="Arial" charset="0"/>
              <a:buChar char="•"/>
            </a:pPr>
            <a:r>
              <a:rPr lang="en-US" sz="1900">
                <a:latin typeface="Calibri" charset="0"/>
              </a:rPr>
              <a:t>Wean as tolerated, may take several days—weeks </a:t>
            </a:r>
          </a:p>
          <a:p>
            <a:pPr eaLnBrk="1" hangingPunct="1"/>
            <a:r>
              <a:rPr lang="en-US" sz="2200">
                <a:latin typeface="Calibri" charset="0"/>
              </a:rPr>
              <a:t>Do NOT utilize naloxone!</a:t>
            </a:r>
          </a:p>
        </p:txBody>
      </p:sp>
    </p:spTree>
    <p:extLst>
      <p:ext uri="{BB962C8B-B14F-4D97-AF65-F5344CB8AC3E}">
        <p14:creationId xmlns:p14="http://schemas.microsoft.com/office/powerpoint/2010/main" val="455502266"/>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pPr algn="ctr" eaLnBrk="1" hangingPunct="1"/>
            <a:r>
              <a:rPr lang="en-US" dirty="0">
                <a:latin typeface="Calibri" charset="0"/>
              </a:rPr>
              <a:t>Postpartum Pain Management</a:t>
            </a:r>
          </a:p>
        </p:txBody>
      </p:sp>
      <p:sp>
        <p:nvSpPr>
          <p:cNvPr id="47107" name="Content Placeholder 2"/>
          <p:cNvSpPr>
            <a:spLocks noGrp="1"/>
          </p:cNvSpPr>
          <p:nvPr>
            <p:ph idx="1"/>
          </p:nvPr>
        </p:nvSpPr>
        <p:spPr/>
        <p:txBody>
          <a:bodyPr/>
          <a:lstStyle/>
          <a:p>
            <a:pPr eaLnBrk="1" hangingPunct="1"/>
            <a:r>
              <a:rPr lang="en-US">
                <a:latin typeface="Calibri" charset="0"/>
              </a:rPr>
              <a:t>Maintenance doses of methadone or buprenorphine are NOT sufficient analgesia!</a:t>
            </a:r>
          </a:p>
          <a:p>
            <a:pPr eaLnBrk="1" hangingPunct="1"/>
            <a:r>
              <a:rPr lang="en-US">
                <a:latin typeface="Calibri" charset="0"/>
              </a:rPr>
              <a:t>Patients utilizing agonist treatment report elevated pain scores and have higher medication requirements</a:t>
            </a:r>
          </a:p>
          <a:p>
            <a:pPr eaLnBrk="1" hangingPunct="1"/>
            <a:r>
              <a:rPr lang="en-US">
                <a:latin typeface="Calibri" charset="0"/>
              </a:rPr>
              <a:t>Utilize non-narcotic methods!</a:t>
            </a:r>
          </a:p>
          <a:p>
            <a:pPr lvl="1" eaLnBrk="1" hangingPunct="1"/>
            <a:r>
              <a:rPr lang="en-US">
                <a:latin typeface="Calibri" charset="0"/>
              </a:rPr>
              <a:t>Regional  (epidural or spinal anesthesia)</a:t>
            </a:r>
          </a:p>
          <a:p>
            <a:pPr lvl="1" eaLnBrk="1" hangingPunct="1"/>
            <a:r>
              <a:rPr lang="en-US">
                <a:latin typeface="Calibri" charset="0"/>
              </a:rPr>
              <a:t>NSAIDs	</a:t>
            </a:r>
          </a:p>
          <a:p>
            <a:pPr eaLnBrk="1" hangingPunct="1"/>
            <a:r>
              <a:rPr lang="en-US">
                <a:latin typeface="Calibri" charset="0"/>
              </a:rPr>
              <a:t>Avoid high affinity partial agonists (ex: nalbuphine)</a:t>
            </a:r>
          </a:p>
          <a:p>
            <a:pPr lvl="1" eaLnBrk="1" hangingPunct="1">
              <a:buFont typeface="Arial" charset="0"/>
              <a:buChar char="•"/>
            </a:pPr>
            <a:endParaRPr lang="en-US">
              <a:latin typeface="Calibri" charset="0"/>
            </a:endParaRPr>
          </a:p>
        </p:txBody>
      </p:sp>
      <p:sp>
        <p:nvSpPr>
          <p:cNvPr id="47108" name="Footer Placeholder 3"/>
          <p:cNvSpPr>
            <a:spLocks noGrp="1"/>
          </p:cNvSpPr>
          <p:nvPr>
            <p:ph type="ftr" sz="quarter" idx="4294967295"/>
          </p:nvPr>
        </p:nvSpPr>
        <p:spPr bwMode="auto">
          <a:xfrm>
            <a:off x="0" y="6248400"/>
            <a:ext cx="8229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3200">
                <a:solidFill>
                  <a:schemeClr val="tx1"/>
                </a:solidFill>
                <a:latin typeface="Calibri" charset="0"/>
                <a:ea typeface="ＭＳ Ｐゴシック" charset="0"/>
              </a:defRPr>
            </a:lvl1pPr>
            <a:lvl2pPr>
              <a:defRPr sz="2800">
                <a:solidFill>
                  <a:schemeClr val="tx1"/>
                </a:solidFill>
                <a:latin typeface="Calibri" charset="0"/>
                <a:ea typeface="ＭＳ Ｐゴシック" charset="0"/>
              </a:defRPr>
            </a:lvl2pPr>
            <a:lvl3pPr>
              <a:defRPr sz="2400">
                <a:solidFill>
                  <a:schemeClr val="tx1"/>
                </a:solidFill>
                <a:latin typeface="Calibri" charset="0"/>
                <a:ea typeface="ＭＳ Ｐゴシック" charset="0"/>
              </a:defRPr>
            </a:lvl3pPr>
            <a:lvl4pPr>
              <a:defRPr sz="2000">
                <a:solidFill>
                  <a:schemeClr val="tx1"/>
                </a:solidFill>
                <a:latin typeface="Calibri" charset="0"/>
                <a:ea typeface="ＭＳ Ｐゴシック" charset="0"/>
              </a:defRPr>
            </a:lvl4pPr>
            <a:lvl5pPr>
              <a:defRPr sz="2000">
                <a:solidFill>
                  <a:schemeClr val="tx1"/>
                </a:solidFill>
                <a:latin typeface="Calibri" charset="0"/>
                <a:ea typeface="ＭＳ Ｐゴシック" charset="0"/>
              </a:defRPr>
            </a:lvl5pPr>
            <a:lvl6pPr eaLnBrk="0" fontAlgn="base" hangingPunct="0">
              <a:spcAft>
                <a:spcPct val="0"/>
              </a:spcAft>
              <a:buFont typeface="Arial" charset="0"/>
              <a:buChar char="»"/>
              <a:defRPr sz="2000">
                <a:solidFill>
                  <a:schemeClr val="tx1"/>
                </a:solidFill>
                <a:latin typeface="Calibri" charset="0"/>
                <a:ea typeface="ＭＳ Ｐゴシック" charset="0"/>
              </a:defRPr>
            </a:lvl6pPr>
            <a:lvl7pPr eaLnBrk="0" fontAlgn="base" hangingPunct="0">
              <a:spcAft>
                <a:spcPct val="0"/>
              </a:spcAft>
              <a:buFont typeface="Arial" charset="0"/>
              <a:buChar char="»"/>
              <a:defRPr sz="2000">
                <a:solidFill>
                  <a:schemeClr val="tx1"/>
                </a:solidFill>
                <a:latin typeface="Calibri" charset="0"/>
                <a:ea typeface="ＭＳ Ｐゴシック" charset="0"/>
              </a:defRPr>
            </a:lvl7pPr>
            <a:lvl8pPr eaLnBrk="0" fontAlgn="base" hangingPunct="0">
              <a:spcAft>
                <a:spcPct val="0"/>
              </a:spcAft>
              <a:buFont typeface="Arial" charset="0"/>
              <a:buChar char="»"/>
              <a:defRPr sz="2000">
                <a:solidFill>
                  <a:schemeClr val="tx1"/>
                </a:solidFill>
                <a:latin typeface="Calibri" charset="0"/>
                <a:ea typeface="ＭＳ Ｐゴシック" charset="0"/>
              </a:defRPr>
            </a:lvl8pPr>
            <a:lvl9pPr eaLnBrk="0" fontAlgn="base" hangingPunct="0">
              <a:spcAft>
                <a:spcPct val="0"/>
              </a:spcAft>
              <a:buFont typeface="Arial" charset="0"/>
              <a:buChar char="»"/>
              <a:defRPr sz="2000">
                <a:solidFill>
                  <a:schemeClr val="tx1"/>
                </a:solidFill>
                <a:latin typeface="Calibri" charset="0"/>
                <a:ea typeface="ＭＳ Ｐゴシック" charset="0"/>
              </a:defRPr>
            </a:lvl9pPr>
          </a:lstStyle>
          <a:p>
            <a:r>
              <a:rPr lang="en-US" sz="1200" dirty="0">
                <a:solidFill>
                  <a:srgbClr val="A6A6A6"/>
                </a:solidFill>
                <a:latin typeface="+mn-lt"/>
                <a:ea typeface="MS PGothic" charset="0"/>
              </a:rPr>
              <a:t>Alford 2006, </a:t>
            </a:r>
            <a:r>
              <a:rPr lang="en-US" sz="1200" dirty="0" err="1">
                <a:solidFill>
                  <a:srgbClr val="A6A6A6"/>
                </a:solidFill>
                <a:latin typeface="+mn-lt"/>
                <a:ea typeface="MS PGothic" charset="0"/>
              </a:rPr>
              <a:t>Meye</a:t>
            </a:r>
            <a:r>
              <a:rPr lang="en-US" sz="1200" dirty="0">
                <a:solidFill>
                  <a:srgbClr val="A6A6A6"/>
                </a:solidFill>
                <a:latin typeface="+mn-lt"/>
                <a:ea typeface="MS PGothic" charset="0"/>
              </a:rPr>
              <a:t> 2010, Park 2012</a:t>
            </a:r>
          </a:p>
        </p:txBody>
      </p:sp>
    </p:spTree>
    <p:extLst>
      <p:ext uri="{BB962C8B-B14F-4D97-AF65-F5344CB8AC3E}">
        <p14:creationId xmlns:p14="http://schemas.microsoft.com/office/powerpoint/2010/main" val="170131234"/>
      </p:ext>
    </p:extLst>
  </p:cSld>
  <p:clrMapOvr>
    <a:overrideClrMapping bg1="lt1" tx1="dk1" bg2="lt2" tx2="dk2" accent1="accent1" accent2="accent2" accent3="accent3" accent4="accent4" accent5="accent5" accent6="accent6" hlink="hlink" folHlink="folHlink"/>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Objectives</a:t>
            </a:r>
          </a:p>
        </p:txBody>
      </p:sp>
      <p:sp>
        <p:nvSpPr>
          <p:cNvPr id="3" name="Content Placeholder 2"/>
          <p:cNvSpPr>
            <a:spLocks noGrp="1"/>
          </p:cNvSpPr>
          <p:nvPr>
            <p:ph idx="1"/>
          </p:nvPr>
        </p:nvSpPr>
        <p:spPr/>
        <p:txBody>
          <a:bodyPr>
            <a:normAutofit/>
          </a:bodyPr>
          <a:lstStyle/>
          <a:p>
            <a:r>
              <a:rPr lang="en-US" dirty="0"/>
              <a:t>Identify risks of opioid use in pregnancy to fetus and neonate. </a:t>
            </a:r>
          </a:p>
          <a:p>
            <a:r>
              <a:rPr lang="en-US" dirty="0"/>
              <a:t>Describe potential treatment options for perinatal opioid dependence. </a:t>
            </a:r>
          </a:p>
          <a:p>
            <a:r>
              <a:rPr lang="en-US" dirty="0"/>
              <a:t>Understand potential ethical and legal issues when treating a pregnant woman with a substance use disorder. </a:t>
            </a:r>
          </a:p>
        </p:txBody>
      </p:sp>
    </p:spTree>
    <p:extLst>
      <p:ext uri="{BB962C8B-B14F-4D97-AF65-F5344CB8AC3E}">
        <p14:creationId xmlns:p14="http://schemas.microsoft.com/office/powerpoint/2010/main" val="330975016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a:t>Breast-feeding</a:t>
            </a:r>
          </a:p>
        </p:txBody>
      </p:sp>
      <p:sp>
        <p:nvSpPr>
          <p:cNvPr id="8" name="Content Placeholder 7"/>
          <p:cNvSpPr>
            <a:spLocks noGrp="1"/>
          </p:cNvSpPr>
          <p:nvPr>
            <p:ph idx="1"/>
          </p:nvPr>
        </p:nvSpPr>
        <p:spPr/>
        <p:txBody>
          <a:bodyPr/>
          <a:lstStyle/>
          <a:p>
            <a:r>
              <a:rPr lang="en-US" dirty="0"/>
              <a:t>ASAM recommends breast-feeding for mothers using methadone or buprenorphine</a:t>
            </a:r>
          </a:p>
          <a:p>
            <a:r>
              <a:rPr lang="en-US" dirty="0"/>
              <a:t>Present in low levels in breast milk</a:t>
            </a:r>
          </a:p>
          <a:p>
            <a:r>
              <a:rPr lang="en-US" dirty="0"/>
              <a:t>Breastfeeding important treatment of NAS</a:t>
            </a:r>
          </a:p>
          <a:p>
            <a:pPr lvl="1"/>
            <a:r>
              <a:rPr lang="en-US" dirty="0"/>
              <a:t>Soothing effects</a:t>
            </a:r>
          </a:p>
          <a:p>
            <a:pPr lvl="1"/>
            <a:r>
              <a:rPr lang="en-US" dirty="0"/>
              <a:t>Skin-to-skin contact</a:t>
            </a:r>
          </a:p>
          <a:p>
            <a:r>
              <a:rPr lang="en-US" dirty="0"/>
              <a:t>Women who are interested and able to breastfeed, should be encouraged to do so. </a:t>
            </a:r>
          </a:p>
        </p:txBody>
      </p:sp>
    </p:spTree>
    <p:extLst>
      <p:ext uri="{BB962C8B-B14F-4D97-AF65-F5344CB8AC3E}">
        <p14:creationId xmlns:p14="http://schemas.microsoft.com/office/powerpoint/2010/main" val="1489372656"/>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Documentation and Collaboration </a:t>
            </a:r>
          </a:p>
        </p:txBody>
      </p:sp>
      <p:sp>
        <p:nvSpPr>
          <p:cNvPr id="3" name="Content Placeholder 2"/>
          <p:cNvSpPr>
            <a:spLocks noGrp="1"/>
          </p:cNvSpPr>
          <p:nvPr>
            <p:ph idx="1"/>
          </p:nvPr>
        </p:nvSpPr>
        <p:spPr>
          <a:xfrm>
            <a:off x="609599" y="1541418"/>
            <a:ext cx="11067207" cy="4635546"/>
          </a:xfrm>
        </p:spPr>
        <p:txBody>
          <a:bodyPr>
            <a:normAutofit/>
          </a:bodyPr>
          <a:lstStyle/>
          <a:p>
            <a:r>
              <a:rPr lang="en-US" dirty="0"/>
              <a:t>What should be documented:</a:t>
            </a:r>
          </a:p>
          <a:p>
            <a:pPr lvl="1">
              <a:defRPr/>
            </a:pPr>
            <a:r>
              <a:rPr lang="en-US" dirty="0"/>
              <a:t>Diagnosis, current symptom burden, period of stability, risk of relapse </a:t>
            </a:r>
          </a:p>
          <a:p>
            <a:pPr lvl="1">
              <a:defRPr/>
            </a:pPr>
            <a:r>
              <a:rPr lang="en-US" dirty="0"/>
              <a:t>Non-pharmacological management/treatment options</a:t>
            </a:r>
          </a:p>
          <a:p>
            <a:pPr lvl="1">
              <a:defRPr/>
            </a:pPr>
            <a:r>
              <a:rPr lang="en-US" dirty="0"/>
              <a:t>Pharmacological management options: why choosing one medication over another?</a:t>
            </a:r>
          </a:p>
          <a:p>
            <a:pPr lvl="1">
              <a:defRPr/>
            </a:pPr>
            <a:r>
              <a:rPr lang="en-US" dirty="0"/>
              <a:t>Specific risks of psychotropic exposure to developing fetus/breastfeeding infant dependent on gestational age</a:t>
            </a:r>
          </a:p>
          <a:p>
            <a:pPr lvl="1">
              <a:defRPr/>
            </a:pPr>
            <a:r>
              <a:rPr lang="en-US" dirty="0"/>
              <a:t>Educational resources provided to patient</a:t>
            </a:r>
          </a:p>
          <a:p>
            <a:pPr lvl="1">
              <a:defRPr/>
            </a:pPr>
            <a:r>
              <a:rPr lang="en-US" dirty="0"/>
              <a:t>How you collaborated with providers (OB, MFM, methadone clinic, buprenorphine prescriber, etc.)</a:t>
            </a:r>
          </a:p>
          <a:p>
            <a:pPr>
              <a:defRPr/>
            </a:pPr>
            <a:r>
              <a:rPr lang="en-US" dirty="0"/>
              <a:t>Review of drug monitoring database (if accessible)</a:t>
            </a:r>
          </a:p>
          <a:p>
            <a:pPr>
              <a:defRPr/>
            </a:pPr>
            <a:r>
              <a:rPr lang="en-US" dirty="0"/>
              <a:t>Collaborate! Discuss! Pick up the phone and talk to other providers!</a:t>
            </a:r>
          </a:p>
          <a:p>
            <a:pPr lvl="1">
              <a:buFont typeface="Wingdings" panose="05000000000000000000" pitchFamily="2" charset="2"/>
              <a:buChar char="§"/>
              <a:defRPr/>
            </a:pPr>
            <a:endParaRPr lang="en-US" dirty="0"/>
          </a:p>
          <a:p>
            <a:pPr lvl="1">
              <a:buFont typeface="Wingdings" panose="05000000000000000000" pitchFamily="2" charset="2"/>
              <a:buChar char="§"/>
              <a:defRPr/>
            </a:pPr>
            <a:endParaRPr lang="en-US" dirty="0"/>
          </a:p>
          <a:p>
            <a:pPr lvl="1"/>
            <a:endParaRPr lang="en-US" dirty="0"/>
          </a:p>
          <a:p>
            <a:pPr lvl="1"/>
            <a:endParaRPr lang="en-US" dirty="0"/>
          </a:p>
        </p:txBody>
      </p:sp>
    </p:spTree>
    <p:extLst>
      <p:ext uri="{BB962C8B-B14F-4D97-AF65-F5344CB8AC3E}">
        <p14:creationId xmlns:p14="http://schemas.microsoft.com/office/powerpoint/2010/main" val="3387250023"/>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Sample Verbiage</a:t>
            </a:r>
          </a:p>
        </p:txBody>
      </p:sp>
      <p:sp>
        <p:nvSpPr>
          <p:cNvPr id="3" name="Content Placeholder 2"/>
          <p:cNvSpPr>
            <a:spLocks noGrp="1"/>
          </p:cNvSpPr>
          <p:nvPr>
            <p:ph idx="1"/>
          </p:nvPr>
        </p:nvSpPr>
        <p:spPr/>
        <p:txBody>
          <a:bodyPr/>
          <a:lstStyle/>
          <a:p>
            <a:pPr marL="0" indent="0" algn="just">
              <a:buNone/>
            </a:pPr>
            <a:r>
              <a:rPr lang="en-US" dirty="0"/>
              <a:t>“Given the risk of opioid withdrawal to the fetus, including bleeding, pre-eclampsia, prematurity, IUGR, and IUFD linked with opioid withdrawal during pregnancy, initiation and continuation of methadone is indicated. Her current dosage was arrived at based on her reported use of heroin, with increases based on the prn dosages that she used over the past 24 hour period. At *** mg twice daily of methadone, patient has not experienced any symptoms of withdrawal or intoxication. Split dosing is preferred in pregnancy secondary to increased metabolism and desire to keep methadone level at steady state secondary to risk of withdrawal to fetus.” </a:t>
            </a:r>
          </a:p>
        </p:txBody>
      </p:sp>
    </p:spTree>
    <p:extLst>
      <p:ext uri="{BB962C8B-B14F-4D97-AF65-F5344CB8AC3E}">
        <p14:creationId xmlns:p14="http://schemas.microsoft.com/office/powerpoint/2010/main" val="2045014419"/>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9" name="Picture 8"/>
          <p:cNvPicPr>
            <a:picLocks noChangeAspect="1"/>
          </p:cNvPicPr>
          <p:nvPr/>
        </p:nvPicPr>
        <p:blipFill>
          <a:blip r:embed="rId4"/>
          <a:stretch>
            <a:fillRect/>
          </a:stretch>
        </p:blipFill>
        <p:spPr>
          <a:xfrm>
            <a:off x="2413001" y="0"/>
            <a:ext cx="7353361" cy="6858000"/>
          </a:xfrm>
          <a:prstGeom prst="rect">
            <a:avLst/>
          </a:prstGeom>
        </p:spPr>
      </p:pic>
      <p:sp>
        <p:nvSpPr>
          <p:cNvPr id="12" name="Oval 11"/>
          <p:cNvSpPr/>
          <p:nvPr/>
        </p:nvSpPr>
        <p:spPr>
          <a:xfrm>
            <a:off x="2590800" y="5715000"/>
            <a:ext cx="1524000" cy="2286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90881627"/>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16106"/>
            <a:ext cx="10515600" cy="4710058"/>
          </a:xfrm>
        </p:spPr>
        <p:txBody>
          <a:bodyPr>
            <a:normAutofit/>
          </a:bodyPr>
          <a:lstStyle/>
          <a:p>
            <a:r>
              <a:rPr lang="en-US" sz="2800" dirty="0"/>
              <a:t>Laws may deter women from seeking prenatal care</a:t>
            </a:r>
          </a:p>
          <a:p>
            <a:r>
              <a:rPr lang="en-US" sz="2800" dirty="0"/>
              <a:t>Survey of low-income postpartum women, 75% felt that punitive law for substance use in pregnancy would force pregnancy women with SUDs to avoid prenatal care and treatment </a:t>
            </a:r>
          </a:p>
          <a:p>
            <a:r>
              <a:rPr lang="en-US" sz="2800" dirty="0"/>
              <a:t>Similar rates of SUDs in all women, AA and low-income women are more likely to be reported to legal authorities by their health care providers </a:t>
            </a:r>
          </a:p>
        </p:txBody>
      </p:sp>
    </p:spTree>
    <p:extLst>
      <p:ext uri="{BB962C8B-B14F-4D97-AF65-F5344CB8AC3E}">
        <p14:creationId xmlns:p14="http://schemas.microsoft.com/office/powerpoint/2010/main" val="199086168"/>
      </p:ext>
    </p:extLst>
  </p:cSld>
  <p:clrMapOvr>
    <a:overrideClrMapping bg1="lt1" tx1="dk1" bg2="lt2" tx2="dk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Resources</a:t>
            </a:r>
          </a:p>
        </p:txBody>
      </p:sp>
      <p:sp>
        <p:nvSpPr>
          <p:cNvPr id="3" name="Content Placeholder 2"/>
          <p:cNvSpPr>
            <a:spLocks noGrp="1"/>
          </p:cNvSpPr>
          <p:nvPr>
            <p:ph idx="1"/>
          </p:nvPr>
        </p:nvSpPr>
        <p:spPr/>
        <p:txBody>
          <a:bodyPr/>
          <a:lstStyle/>
          <a:p>
            <a:r>
              <a:rPr lang="en-US" dirty="0"/>
              <a:t>State Opioid Treatment Authority (SOTA)</a:t>
            </a:r>
          </a:p>
          <a:p>
            <a:pPr lvl="1"/>
            <a:r>
              <a:rPr lang="en-US" dirty="0">
                <a:hlinkClick r:id="rId4"/>
              </a:rPr>
              <a:t>http://dpt2.samhsa.gov/regulations/smalist.aspx</a:t>
            </a:r>
            <a:r>
              <a:rPr lang="en-US" dirty="0"/>
              <a:t> </a:t>
            </a:r>
          </a:p>
          <a:p>
            <a:r>
              <a:rPr lang="en-US" dirty="0"/>
              <a:t>National Center on Substance Abuse and Child Welfare</a:t>
            </a:r>
          </a:p>
          <a:p>
            <a:pPr lvl="1"/>
            <a:r>
              <a:rPr lang="en-US" dirty="0">
                <a:hlinkClick r:id="rId5"/>
              </a:rPr>
              <a:t>www.ncsacw.samhsa.gov/resources</a:t>
            </a:r>
            <a:endParaRPr lang="en-US" dirty="0"/>
          </a:p>
          <a:p>
            <a:pPr lvl="1"/>
            <a:r>
              <a:rPr lang="en-US" dirty="0">
                <a:hlinkClick r:id="rId6"/>
              </a:rPr>
              <a:t>https://ncsacw.samhsa.gov/files/Collaborative_Approach_508.pdf</a:t>
            </a:r>
            <a:r>
              <a:rPr lang="en-US" dirty="0"/>
              <a:t> </a:t>
            </a:r>
          </a:p>
          <a:p>
            <a:r>
              <a:rPr lang="en-US" dirty="0" err="1"/>
              <a:t>Motherisk</a:t>
            </a:r>
            <a:endParaRPr lang="en-US" dirty="0"/>
          </a:p>
          <a:p>
            <a:pPr lvl="1"/>
            <a:r>
              <a:rPr lang="en-US" dirty="0">
                <a:hlinkClick r:id="rId7"/>
              </a:rPr>
              <a:t>www.motherisk.org</a:t>
            </a:r>
            <a:r>
              <a:rPr lang="en-US" dirty="0"/>
              <a:t> </a:t>
            </a:r>
          </a:p>
          <a:p>
            <a:endParaRPr lang="en-US" dirty="0"/>
          </a:p>
        </p:txBody>
      </p:sp>
    </p:spTree>
    <p:extLst>
      <p:ext uri="{BB962C8B-B14F-4D97-AF65-F5344CB8AC3E}">
        <p14:creationId xmlns:p14="http://schemas.microsoft.com/office/powerpoint/2010/main" val="1819756483"/>
      </p:ext>
    </p:extLst>
  </p:cSld>
  <p:clrMapOvr>
    <a:overrideClrMapping bg1="lt1" tx1="dk1" bg2="lt2" tx2="dk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096963" y="758825"/>
            <a:ext cx="10058400" cy="3565525"/>
          </a:xfrm>
        </p:spPr>
        <p:txBody>
          <a:bodyPr/>
          <a:lstStyle/>
          <a:p>
            <a:pPr fontAlgn="auto">
              <a:spcAft>
                <a:spcPts val="0"/>
              </a:spcAft>
              <a:defRPr/>
            </a:pPr>
            <a:r>
              <a:rPr lang="en-US" dirty="0"/>
              <a:t>Questions? </a:t>
            </a:r>
            <a:br>
              <a:rPr lang="en-US" dirty="0"/>
            </a:br>
            <a:r>
              <a:rPr lang="en-US" dirty="0"/>
              <a:t>Thank you!</a:t>
            </a:r>
          </a:p>
        </p:txBody>
      </p:sp>
      <p:sp>
        <p:nvSpPr>
          <p:cNvPr id="3" name="Subtitle 2">
            <a:extLst/>
          </p:cNvPr>
          <p:cNvSpPr>
            <a:spLocks noGrp="1"/>
          </p:cNvSpPr>
          <p:nvPr>
            <p:ph type="subTitle" idx="1"/>
          </p:nvPr>
        </p:nvSpPr>
        <p:spPr>
          <a:xfrm>
            <a:off x="1100138" y="4456113"/>
            <a:ext cx="10058400" cy="1539875"/>
          </a:xfrm>
        </p:spPr>
        <p:txBody>
          <a:bodyPr rtlCol="0"/>
          <a:lstStyle/>
          <a:p>
            <a:pPr fontAlgn="auto">
              <a:buFont typeface="Calibri" panose="020F0502020204030204" pitchFamily="34" charset="0"/>
              <a:buNone/>
              <a:defRPr/>
            </a:pPr>
            <a:r>
              <a:rPr lang="en-US" dirty="0"/>
              <a:t>Christina L. Wichman, DO, FACLP</a:t>
            </a:r>
          </a:p>
          <a:p>
            <a:pPr fontAlgn="auto">
              <a:buFont typeface="Calibri" panose="020F0502020204030204" pitchFamily="34" charset="0"/>
              <a:buNone/>
              <a:defRPr/>
            </a:pPr>
            <a:r>
              <a:rPr lang="en-US" dirty="0"/>
              <a:t>cwichman@mcw.edu</a:t>
            </a:r>
          </a:p>
        </p:txBody>
      </p:sp>
    </p:spTree>
    <p:extLst>
      <p:ext uri="{BB962C8B-B14F-4D97-AF65-F5344CB8AC3E}">
        <p14:creationId xmlns:p14="http://schemas.microsoft.com/office/powerpoint/2010/main" val="1625523867"/>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41985" name="Title 1"/>
          <p:cNvSpPr>
            <a:spLocks noGrp="1"/>
          </p:cNvSpPr>
          <p:nvPr>
            <p:ph type="title"/>
          </p:nvPr>
        </p:nvSpPr>
        <p:spPr/>
        <p:txBody>
          <a:bodyPr>
            <a:normAutofit/>
          </a:bodyPr>
          <a:lstStyle/>
          <a:p>
            <a:pPr algn="ctr"/>
            <a:r>
              <a:rPr lang="en-US" dirty="0"/>
              <a:t>Substance Abuse During Pregnancy</a:t>
            </a:r>
          </a:p>
        </p:txBody>
      </p:sp>
      <p:sp>
        <p:nvSpPr>
          <p:cNvPr id="20483" name="Content Placeholder 2"/>
          <p:cNvSpPr>
            <a:spLocks noGrp="1"/>
          </p:cNvSpPr>
          <p:nvPr>
            <p:ph idx="1"/>
          </p:nvPr>
        </p:nvSpPr>
        <p:spPr/>
        <p:txBody>
          <a:bodyPr>
            <a:normAutofit/>
          </a:bodyPr>
          <a:lstStyle/>
          <a:p>
            <a:r>
              <a:rPr lang="en-US" dirty="0"/>
              <a:t>Under-diagnosed!</a:t>
            </a:r>
          </a:p>
          <a:p>
            <a:r>
              <a:rPr lang="en-US" dirty="0"/>
              <a:t>Pregnancy is a motivator for cessation  </a:t>
            </a:r>
          </a:p>
          <a:p>
            <a:r>
              <a:rPr lang="en-US" dirty="0"/>
              <a:t>Persistence of substance abuse during pregnancy may represent a particularly refractory and high risk subpopulation</a:t>
            </a:r>
          </a:p>
          <a:p>
            <a:r>
              <a:rPr lang="en-US" dirty="0"/>
              <a:t>Higher levels of use prior to pregnancy correlate with continued use during pregnancy</a:t>
            </a:r>
          </a:p>
          <a:p>
            <a:r>
              <a:rPr lang="en-US" dirty="0"/>
              <a:t>Most women return to pre-pregnancy rates of smoking and alcohol abuse within 6-12 months postpartum</a:t>
            </a:r>
          </a:p>
          <a:p>
            <a:endParaRPr lang="en-US" dirty="0"/>
          </a:p>
          <a:p>
            <a:endParaRPr lang="en-US" dirty="0"/>
          </a:p>
        </p:txBody>
      </p:sp>
    </p:spTree>
    <p:extLst>
      <p:ext uri="{BB962C8B-B14F-4D97-AF65-F5344CB8AC3E}">
        <p14:creationId xmlns:p14="http://schemas.microsoft.com/office/powerpoint/2010/main" val="4066341759"/>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2383146" y="673329"/>
            <a:ext cx="6781800" cy="5686279"/>
          </a:xfrm>
        </p:spPr>
      </p:pic>
    </p:spTree>
    <p:extLst>
      <p:ext uri="{BB962C8B-B14F-4D97-AF65-F5344CB8AC3E}">
        <p14:creationId xmlns:p14="http://schemas.microsoft.com/office/powerpoint/2010/main" val="1441686430"/>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pic>
        <p:nvPicPr>
          <p:cNvPr id="5" name="Content Placeholder 4"/>
          <p:cNvPicPr>
            <a:picLocks noGrp="1" noChangeAspect="1"/>
          </p:cNvPicPr>
          <p:nvPr>
            <p:ph sz="half" idx="1"/>
          </p:nvPr>
        </p:nvPicPr>
        <p:blipFill>
          <a:blip r:embed="rId3"/>
          <a:stretch>
            <a:fillRect/>
          </a:stretch>
        </p:blipFill>
        <p:spPr>
          <a:xfrm>
            <a:off x="2595154" y="330419"/>
            <a:ext cx="6559732" cy="1193581"/>
          </a:xfrm>
          <a:prstGeom prst="rect">
            <a:avLst/>
          </a:prstGeom>
        </p:spPr>
      </p:pic>
      <p:sp>
        <p:nvSpPr>
          <p:cNvPr id="6" name="Content Placeholder 5"/>
          <p:cNvSpPr>
            <a:spLocks noGrp="1"/>
          </p:cNvSpPr>
          <p:nvPr>
            <p:ph sz="half" idx="2"/>
          </p:nvPr>
        </p:nvSpPr>
        <p:spPr>
          <a:xfrm>
            <a:off x="905691" y="1825625"/>
            <a:ext cx="10448109" cy="4351338"/>
          </a:xfrm>
        </p:spPr>
        <p:txBody>
          <a:bodyPr>
            <a:normAutofit/>
          </a:bodyPr>
          <a:lstStyle/>
          <a:p>
            <a:r>
              <a:rPr lang="en-US" dirty="0"/>
              <a:t>Committee Opinion Summary. Updated August 2017.</a:t>
            </a:r>
          </a:p>
          <a:p>
            <a:r>
              <a:rPr lang="en-US" dirty="0"/>
              <a:t>Recommends universal screening at first prenatal visit with a validated verbal screening tool </a:t>
            </a:r>
          </a:p>
          <a:p>
            <a:pPr lvl="1"/>
            <a:r>
              <a:rPr lang="en-US" dirty="0"/>
              <a:t>Examples: 4Ps, NIDA Quick Screen, and CRAFFT (for women 26 years or younger).</a:t>
            </a:r>
          </a:p>
          <a:p>
            <a:r>
              <a:rPr lang="en-US" dirty="0"/>
              <a:t>If a woman screens positive, recommends brief intervention (i.e. motivational interviewing) and referral for treatment</a:t>
            </a:r>
          </a:p>
          <a:p>
            <a:r>
              <a:rPr lang="en-US" dirty="0"/>
              <a:t>Highlights the importance of recognizing comorbid psychiatric illness</a:t>
            </a:r>
          </a:p>
        </p:txBody>
      </p:sp>
      <p:sp>
        <p:nvSpPr>
          <p:cNvPr id="4" name="TextBox 3"/>
          <p:cNvSpPr txBox="1"/>
          <p:nvPr/>
        </p:nvSpPr>
        <p:spPr>
          <a:xfrm>
            <a:off x="838200" y="6211669"/>
            <a:ext cx="10515600" cy="923330"/>
          </a:xfrm>
          <a:prstGeom prst="rect">
            <a:avLst/>
          </a:prstGeom>
          <a:noFill/>
        </p:spPr>
        <p:txBody>
          <a:bodyPr wrap="square" rtlCol="0">
            <a:spAutoFit/>
          </a:bodyPr>
          <a:lstStyle/>
          <a:p>
            <a:pPr algn="ctr"/>
            <a:r>
              <a:rPr lang="en-US" u="sng" dirty="0">
                <a:hlinkClick r:id="rId4"/>
              </a:rPr>
              <a:t>Committee Opinion No. 711 Summary: Opioid Use and Opioid Use Disorder in Pregnancy.</a:t>
            </a:r>
            <a:r>
              <a:rPr lang="en-US" dirty="0">
                <a:hlinkClick r:id="rId4"/>
              </a:rPr>
              <a:t> </a:t>
            </a:r>
            <a:r>
              <a:rPr lang="en-US" dirty="0" err="1">
                <a:hlinkClick r:id="rId4"/>
              </a:rPr>
              <a:t>Obstet</a:t>
            </a:r>
            <a:r>
              <a:rPr lang="en-US" dirty="0">
                <a:hlinkClick r:id="rId4"/>
              </a:rPr>
              <a:t> Gynecol. 2017 Aug;130(2):488-489.</a:t>
            </a:r>
          </a:p>
          <a:p>
            <a:endParaRPr lang="en-US" dirty="0"/>
          </a:p>
        </p:txBody>
      </p:sp>
    </p:spTree>
    <p:extLst>
      <p:ext uri="{BB962C8B-B14F-4D97-AF65-F5344CB8AC3E}">
        <p14:creationId xmlns:p14="http://schemas.microsoft.com/office/powerpoint/2010/main" val="233111498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pic>
        <p:nvPicPr>
          <p:cNvPr id="82946" name="Content Placeholder 6"/>
          <p:cNvPicPr>
            <a:picLocks noGrp="1" noChangeAspect="1"/>
          </p:cNvPicPr>
          <p:nvPr>
            <p:ph idx="4294967295"/>
          </p:nvPr>
        </p:nvPicPr>
        <p:blipFill>
          <a:blip r:embed="rId4">
            <a:extLst>
              <a:ext uri="{28A0092B-C50C-407E-A947-70E740481C1C}">
                <a14:useLocalDpi xmlns:a14="http://schemas.microsoft.com/office/drawing/2010/main" val="0"/>
              </a:ext>
            </a:extLst>
          </a:blip>
          <a:srcRect l="-77452" r="-77452"/>
          <a:stretch>
            <a:fillRect/>
          </a:stretch>
        </p:blipFill>
        <p:spPr>
          <a:xfrm>
            <a:off x="0" y="1600200"/>
            <a:ext cx="8229600" cy="4525963"/>
          </a:xfrm>
        </p:spPr>
      </p:pic>
      <p:sp>
        <p:nvSpPr>
          <p:cNvPr id="82947" name="Title 9"/>
          <p:cNvSpPr>
            <a:spLocks noGrp="1"/>
          </p:cNvSpPr>
          <p:nvPr>
            <p:ph type="title" idx="4294967295"/>
          </p:nvPr>
        </p:nvSpPr>
        <p:spPr>
          <a:xfrm>
            <a:off x="0" y="274638"/>
            <a:ext cx="8229600" cy="1143000"/>
          </a:xfrm>
        </p:spPr>
        <p:txBody>
          <a:bodyPr/>
          <a:lstStyle/>
          <a:p>
            <a:pPr algn="ctr"/>
            <a:r>
              <a:rPr lang="en-US" dirty="0">
                <a:solidFill>
                  <a:schemeClr val="accent4">
                    <a:lumMod val="75000"/>
                  </a:schemeClr>
                </a:solidFill>
                <a:latin typeface="Calibri" charset="0"/>
              </a:rPr>
              <a:t>Opioid Use in Pregnancy</a:t>
            </a:r>
          </a:p>
        </p:txBody>
      </p:sp>
    </p:spTree>
    <p:extLst>
      <p:ext uri="{BB962C8B-B14F-4D97-AF65-F5344CB8AC3E}">
        <p14:creationId xmlns:p14="http://schemas.microsoft.com/office/powerpoint/2010/main" val="424436235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45057" name="Title 1"/>
          <p:cNvSpPr>
            <a:spLocks noGrp="1"/>
          </p:cNvSpPr>
          <p:nvPr>
            <p:ph type="title"/>
          </p:nvPr>
        </p:nvSpPr>
        <p:spPr/>
        <p:txBody>
          <a:bodyPr>
            <a:normAutofit/>
          </a:bodyPr>
          <a:lstStyle/>
          <a:p>
            <a:pPr algn="ctr">
              <a:defRPr/>
            </a:pPr>
            <a:r>
              <a:rPr lang="en-US" dirty="0">
                <a:ea typeface="+mj-ea"/>
                <a:cs typeface="+mj-cs"/>
              </a:rPr>
              <a:t>Opioid Use Disorders in Pregnancy</a:t>
            </a:r>
          </a:p>
        </p:txBody>
      </p:sp>
      <p:sp>
        <p:nvSpPr>
          <p:cNvPr id="30723" name="Content Placeholder 2"/>
          <p:cNvSpPr>
            <a:spLocks noGrp="1"/>
          </p:cNvSpPr>
          <p:nvPr>
            <p:ph idx="1"/>
          </p:nvPr>
        </p:nvSpPr>
        <p:spPr>
          <a:xfrm>
            <a:off x="1012054" y="1600200"/>
            <a:ext cx="10022890" cy="4724400"/>
          </a:xfrm>
        </p:spPr>
        <p:txBody>
          <a:bodyPr>
            <a:normAutofit/>
          </a:bodyPr>
          <a:lstStyle/>
          <a:p>
            <a:pPr marL="461963" lvl="1">
              <a:buFont typeface="Arial" charset="0"/>
              <a:buChar char="•"/>
            </a:pPr>
            <a:r>
              <a:rPr lang="en-US" sz="2800" dirty="0"/>
              <a:t>90% of female opioid users in the US are of childbearing age</a:t>
            </a:r>
          </a:p>
          <a:p>
            <a:pPr marL="461963" lvl="1">
              <a:buFont typeface="Arial" charset="0"/>
              <a:buChar char="•"/>
            </a:pPr>
            <a:r>
              <a:rPr lang="en-US" sz="2800" dirty="0"/>
              <a:t>Most women who chronically used opioids pre-conception kept same pattern of use into pregnancy</a:t>
            </a:r>
          </a:p>
          <a:p>
            <a:pPr marL="461963" lvl="1">
              <a:buFont typeface="Arial" charset="0"/>
              <a:buChar char="•"/>
            </a:pPr>
            <a:r>
              <a:rPr lang="en-US" sz="2800" dirty="0"/>
              <a:t>5.63 in 1000 births: delivering mothers defined as dependent on or using opioids </a:t>
            </a:r>
            <a:r>
              <a:rPr lang="en-US" sz="2800" dirty="0" err="1"/>
              <a:t>antenatally</a:t>
            </a:r>
            <a:endParaRPr lang="en-US" sz="2800" dirty="0"/>
          </a:p>
          <a:p>
            <a:pPr marL="461963" lvl="1">
              <a:buFont typeface="Arial" charset="0"/>
              <a:buChar char="•"/>
            </a:pPr>
            <a:r>
              <a:rPr lang="en-US" sz="2800" dirty="0"/>
              <a:t>High costs associated with maternal and neonatal care</a:t>
            </a:r>
          </a:p>
          <a:p>
            <a:pPr marL="461963" lvl="2">
              <a:buFont typeface="Arial" charset="0"/>
              <a:buChar char="•"/>
            </a:pPr>
            <a:r>
              <a:rPr lang="en-US" sz="2800" dirty="0"/>
              <a:t>Especially neonatal abstinence syndrome (NAS)</a:t>
            </a:r>
          </a:p>
          <a:p>
            <a:pPr marL="114300" lvl="1">
              <a:lnSpc>
                <a:spcPct val="70000"/>
              </a:lnSpc>
              <a:buFont typeface="Arial" charset="0"/>
              <a:buChar char="•"/>
            </a:pPr>
            <a:endParaRPr lang="en-US" dirty="0"/>
          </a:p>
          <a:p>
            <a:pPr marL="114300" lvl="1">
              <a:lnSpc>
                <a:spcPct val="70000"/>
              </a:lnSpc>
              <a:buNone/>
            </a:pPr>
            <a:endParaRPr lang="en-US" dirty="0"/>
          </a:p>
        </p:txBody>
      </p:sp>
      <p:sp>
        <p:nvSpPr>
          <p:cNvPr id="4" name="Footer Placeholder 3"/>
          <p:cNvSpPr>
            <a:spLocks noGrp="1"/>
          </p:cNvSpPr>
          <p:nvPr>
            <p:ph type="ftr" sz="quarter" idx="4294967295"/>
          </p:nvPr>
        </p:nvSpPr>
        <p:spPr>
          <a:xfrm>
            <a:off x="72829" y="6218237"/>
            <a:ext cx="4114800" cy="365125"/>
          </a:xfrm>
        </p:spPr>
        <p:txBody>
          <a:bodyPr/>
          <a:lstStyle/>
          <a:p>
            <a:pPr>
              <a:defRPr/>
            </a:pPr>
            <a:r>
              <a:rPr lang="en-US" dirty="0"/>
              <a:t>Finnegan 1986, Patrick 2012</a:t>
            </a:r>
          </a:p>
        </p:txBody>
      </p:sp>
    </p:spTree>
    <p:extLst>
      <p:ext uri="{BB962C8B-B14F-4D97-AF65-F5344CB8AC3E}">
        <p14:creationId xmlns:p14="http://schemas.microsoft.com/office/powerpoint/2010/main" val="3825787157"/>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44040"/>
            <a:ext cx="10515600" cy="1325563"/>
          </a:xfrm>
        </p:spPr>
        <p:txBody>
          <a:bodyPr/>
          <a:lstStyle/>
          <a:p>
            <a:pPr algn="ctr"/>
            <a:r>
              <a:rPr lang="en-US" dirty="0"/>
              <a:t>Risks of Opioid Use in Pregnancy</a:t>
            </a:r>
          </a:p>
        </p:txBody>
      </p:sp>
      <p:sp>
        <p:nvSpPr>
          <p:cNvPr id="5" name="Text Placeholder 4"/>
          <p:cNvSpPr>
            <a:spLocks noGrp="1"/>
          </p:cNvSpPr>
          <p:nvPr>
            <p:ph type="body" idx="1"/>
          </p:nvPr>
        </p:nvSpPr>
        <p:spPr>
          <a:xfrm>
            <a:off x="838200" y="1091381"/>
            <a:ext cx="5183188" cy="556444"/>
          </a:xfrm>
        </p:spPr>
        <p:txBody>
          <a:bodyPr/>
          <a:lstStyle/>
          <a:p>
            <a:r>
              <a:rPr lang="en-US" b="0" u="sng" dirty="0"/>
              <a:t>Obstetrical Risks</a:t>
            </a:r>
          </a:p>
        </p:txBody>
      </p:sp>
      <p:sp>
        <p:nvSpPr>
          <p:cNvPr id="6" name="Content Placeholder 5"/>
          <p:cNvSpPr>
            <a:spLocks noGrp="1"/>
          </p:cNvSpPr>
          <p:nvPr>
            <p:ph sz="half" idx="2"/>
          </p:nvPr>
        </p:nvSpPr>
        <p:spPr>
          <a:xfrm>
            <a:off x="838200" y="1762918"/>
            <a:ext cx="4040188" cy="4478339"/>
          </a:xfrm>
        </p:spPr>
        <p:txBody>
          <a:bodyPr>
            <a:normAutofit/>
          </a:bodyPr>
          <a:lstStyle/>
          <a:p>
            <a:pPr>
              <a:defRPr/>
            </a:pPr>
            <a:r>
              <a:rPr lang="en-US" sz="1800" dirty="0"/>
              <a:t>NOT </a:t>
            </a:r>
            <a:r>
              <a:rPr lang="en-US" sz="1800" dirty="0" err="1"/>
              <a:t>teratogenic</a:t>
            </a:r>
            <a:endParaRPr lang="en-US" sz="1800" baseline="30000" dirty="0"/>
          </a:p>
          <a:p>
            <a:pPr>
              <a:defRPr/>
            </a:pPr>
            <a:r>
              <a:rPr lang="en-US" sz="1800" dirty="0"/>
              <a:t>Associated with: </a:t>
            </a:r>
          </a:p>
          <a:p>
            <a:pPr lvl="1">
              <a:defRPr/>
            </a:pPr>
            <a:r>
              <a:rPr lang="en-US" sz="1800" dirty="0"/>
              <a:t>Pre-</a:t>
            </a:r>
            <a:r>
              <a:rPr lang="en-US" sz="1800" dirty="0" err="1"/>
              <a:t>eclampsia</a:t>
            </a:r>
            <a:endParaRPr lang="en-US" sz="1800" dirty="0"/>
          </a:p>
          <a:p>
            <a:pPr lvl="1">
              <a:defRPr/>
            </a:pPr>
            <a:r>
              <a:rPr lang="en-US" sz="1800" dirty="0"/>
              <a:t>Intrauterine growth restriction</a:t>
            </a:r>
          </a:p>
          <a:p>
            <a:pPr lvl="1">
              <a:defRPr/>
            </a:pPr>
            <a:r>
              <a:rPr lang="en-US" sz="1800" dirty="0"/>
              <a:t>Placental insufficiency/abruption</a:t>
            </a:r>
          </a:p>
          <a:p>
            <a:pPr lvl="1">
              <a:defRPr/>
            </a:pPr>
            <a:r>
              <a:rPr lang="en-US" sz="1800" dirty="0"/>
              <a:t>PPROM</a:t>
            </a:r>
          </a:p>
          <a:p>
            <a:pPr lvl="1">
              <a:defRPr/>
            </a:pPr>
            <a:r>
              <a:rPr lang="en-US" sz="1800" dirty="0"/>
              <a:t>IUFD/stillbirth </a:t>
            </a:r>
          </a:p>
          <a:p>
            <a:pPr lvl="1">
              <a:defRPr/>
            </a:pPr>
            <a:r>
              <a:rPr lang="en-US" sz="1800" dirty="0"/>
              <a:t>Postpartum hemorrhage</a:t>
            </a:r>
          </a:p>
          <a:p>
            <a:pPr>
              <a:defRPr/>
            </a:pPr>
            <a:r>
              <a:rPr lang="en-US" sz="1800" dirty="0"/>
              <a:t>Risks related to peaks/troughs and intermittent withdrawal </a:t>
            </a:r>
          </a:p>
          <a:p>
            <a:pPr>
              <a:defRPr/>
            </a:pPr>
            <a:r>
              <a:rPr lang="en-US" sz="1800" dirty="0"/>
              <a:t>Lifestyle factors associated with use/relapse, such as poor prenatal care and poor nutrition</a:t>
            </a:r>
          </a:p>
          <a:p>
            <a:pPr marL="0" indent="0">
              <a:buNone/>
            </a:pPr>
            <a:endParaRPr lang="en-US" dirty="0"/>
          </a:p>
        </p:txBody>
      </p:sp>
      <p:sp>
        <p:nvSpPr>
          <p:cNvPr id="7" name="Text Placeholder 6"/>
          <p:cNvSpPr>
            <a:spLocks noGrp="1"/>
          </p:cNvSpPr>
          <p:nvPr>
            <p:ph type="body" sz="quarter" idx="3"/>
          </p:nvPr>
        </p:nvSpPr>
        <p:spPr>
          <a:xfrm>
            <a:off x="6169026" y="1091381"/>
            <a:ext cx="5030197" cy="556444"/>
          </a:xfrm>
        </p:spPr>
        <p:txBody>
          <a:bodyPr/>
          <a:lstStyle/>
          <a:p>
            <a:r>
              <a:rPr lang="en-US" b="0" u="sng" dirty="0"/>
              <a:t>Fetal Risks</a:t>
            </a:r>
          </a:p>
        </p:txBody>
      </p:sp>
      <p:sp>
        <p:nvSpPr>
          <p:cNvPr id="8" name="Content Placeholder 7"/>
          <p:cNvSpPr>
            <a:spLocks noGrp="1"/>
          </p:cNvSpPr>
          <p:nvPr>
            <p:ph sz="quarter" idx="4"/>
          </p:nvPr>
        </p:nvSpPr>
        <p:spPr>
          <a:xfrm>
            <a:off x="6169026" y="1647826"/>
            <a:ext cx="5030197" cy="4478338"/>
          </a:xfrm>
        </p:spPr>
        <p:txBody>
          <a:bodyPr>
            <a:normAutofit/>
          </a:bodyPr>
          <a:lstStyle/>
          <a:p>
            <a:r>
              <a:rPr lang="en-US" sz="2000" dirty="0">
                <a:latin typeface="Calibri" charset="0"/>
              </a:rPr>
              <a:t>Associated with:</a:t>
            </a:r>
          </a:p>
          <a:p>
            <a:pPr lvl="1"/>
            <a:r>
              <a:rPr lang="en-US" dirty="0">
                <a:latin typeface="Calibri" charset="0"/>
              </a:rPr>
              <a:t>Postnatal grown deficiency</a:t>
            </a:r>
          </a:p>
          <a:p>
            <a:pPr lvl="1"/>
            <a:r>
              <a:rPr lang="en-US" dirty="0">
                <a:latin typeface="Calibri" charset="0"/>
              </a:rPr>
              <a:t>Microcephaly</a:t>
            </a:r>
          </a:p>
          <a:p>
            <a:pPr lvl="1"/>
            <a:r>
              <a:rPr lang="en-US" dirty="0">
                <a:latin typeface="Calibri" charset="0"/>
              </a:rPr>
              <a:t>Neurobehavioral problems</a:t>
            </a:r>
          </a:p>
          <a:p>
            <a:pPr lvl="1"/>
            <a:r>
              <a:rPr lang="en-US" dirty="0">
                <a:latin typeface="Calibri" charset="0"/>
              </a:rPr>
              <a:t>Neonatal abstinence syndrome (NAS)</a:t>
            </a:r>
          </a:p>
          <a:p>
            <a:pPr lvl="1"/>
            <a:r>
              <a:rPr lang="en-US" dirty="0">
                <a:latin typeface="Calibri" charset="0"/>
              </a:rPr>
              <a:t>Sudden infant death syndrome</a:t>
            </a:r>
          </a:p>
          <a:p>
            <a:r>
              <a:rPr lang="en-US" sz="2000" dirty="0">
                <a:latin typeface="Calibri" charset="0"/>
              </a:rPr>
              <a:t>All increase neonatal morbidity and mortality</a:t>
            </a:r>
          </a:p>
          <a:p>
            <a:r>
              <a:rPr lang="en-US" sz="2000" dirty="0">
                <a:latin typeface="Calibri" charset="0"/>
              </a:rPr>
              <a:t>Can prolong hospital stay for newborn</a:t>
            </a:r>
          </a:p>
          <a:p>
            <a:endParaRPr lang="en-US" dirty="0"/>
          </a:p>
        </p:txBody>
      </p:sp>
      <p:sp>
        <p:nvSpPr>
          <p:cNvPr id="2" name="Footer Placeholder 1"/>
          <p:cNvSpPr>
            <a:spLocks noGrp="1"/>
          </p:cNvSpPr>
          <p:nvPr>
            <p:ph type="ftr" sz="quarter" idx="11"/>
          </p:nvPr>
        </p:nvSpPr>
        <p:spPr/>
        <p:txBody>
          <a:bodyPr/>
          <a:lstStyle/>
          <a:p>
            <a:pPr>
              <a:defRPr/>
            </a:pPr>
            <a:endParaRPr lang="en-US"/>
          </a:p>
        </p:txBody>
      </p:sp>
    </p:spTree>
    <p:extLst>
      <p:ext uri="{BB962C8B-B14F-4D97-AF65-F5344CB8AC3E}">
        <p14:creationId xmlns:p14="http://schemas.microsoft.com/office/powerpoint/2010/main" val="270761380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66A677">
                <a:alpha val="35000"/>
              </a:srgbClr>
            </a:gs>
            <a:gs pos="50000">
              <a:srgbClr val="FFFFFF">
                <a:alpha val="48000"/>
              </a:srgbClr>
            </a:gs>
            <a:gs pos="100000">
              <a:srgbClr val="389155">
                <a:alpha val="20000"/>
              </a:srgbClr>
            </a:gs>
          </a:gsLst>
          <a:lin ang="342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Neonatal Risks</a:t>
            </a:r>
          </a:p>
        </p:txBody>
      </p:sp>
      <p:sp>
        <p:nvSpPr>
          <p:cNvPr id="3" name="Content Placeholder 2"/>
          <p:cNvSpPr>
            <a:spLocks noGrp="1"/>
          </p:cNvSpPr>
          <p:nvPr>
            <p:ph idx="1"/>
          </p:nvPr>
        </p:nvSpPr>
        <p:spPr/>
        <p:txBody>
          <a:bodyPr/>
          <a:lstStyle/>
          <a:p>
            <a:r>
              <a:rPr lang="en-US" dirty="0"/>
              <a:t>Associated with:</a:t>
            </a:r>
          </a:p>
          <a:p>
            <a:pPr lvl="1"/>
            <a:r>
              <a:rPr lang="en-US" dirty="0"/>
              <a:t>Postnatal grown deficiency</a:t>
            </a:r>
          </a:p>
          <a:p>
            <a:pPr lvl="1"/>
            <a:r>
              <a:rPr lang="en-US" dirty="0"/>
              <a:t>Microcephaly</a:t>
            </a:r>
          </a:p>
          <a:p>
            <a:pPr lvl="1"/>
            <a:r>
              <a:rPr lang="en-US" dirty="0"/>
              <a:t>Neurobehavioral problems</a:t>
            </a:r>
          </a:p>
          <a:p>
            <a:pPr lvl="1"/>
            <a:r>
              <a:rPr lang="en-US" dirty="0"/>
              <a:t>Neonatal abstinence syndrome (NAS)</a:t>
            </a:r>
          </a:p>
          <a:p>
            <a:pPr lvl="1"/>
            <a:r>
              <a:rPr lang="en-US" dirty="0"/>
              <a:t>Sudden infant death syndrome</a:t>
            </a:r>
          </a:p>
          <a:p>
            <a:r>
              <a:rPr lang="en-US" dirty="0"/>
              <a:t>All increase neonatal morbidity and mortality</a:t>
            </a:r>
          </a:p>
          <a:p>
            <a:r>
              <a:rPr lang="en-US" dirty="0"/>
              <a:t>Can prolong hospital stay for newborn</a:t>
            </a:r>
          </a:p>
        </p:txBody>
      </p:sp>
    </p:spTree>
    <p:extLst>
      <p:ext uri="{BB962C8B-B14F-4D97-AF65-F5344CB8AC3E}">
        <p14:creationId xmlns:p14="http://schemas.microsoft.com/office/powerpoint/2010/main" val="374774537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6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0.xml><?xml version="1.0" encoding="utf-8"?>
<a:theme xmlns:a="http://schemas.openxmlformats.org/drawingml/2006/main" name="1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1.xml><?xml version="1.0" encoding="utf-8"?>
<a:theme xmlns:a="http://schemas.openxmlformats.org/drawingml/2006/main" name="2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2.xml><?xml version="1.0" encoding="utf-8"?>
<a:theme xmlns:a="http://schemas.openxmlformats.org/drawingml/2006/main" name="3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3.xml><?xml version="1.0" encoding="utf-8"?>
<a:theme xmlns:a="http://schemas.openxmlformats.org/drawingml/2006/main" name="4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4.xml><?xml version="1.0" encoding="utf-8"?>
<a:theme xmlns:a="http://schemas.openxmlformats.org/drawingml/2006/main" name="5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5.xml><?xml version="1.0" encoding="utf-8"?>
<a:theme xmlns:a="http://schemas.openxmlformats.org/drawingml/2006/main" name="8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6.xml><?xml version="1.0" encoding="utf-8"?>
<a:theme xmlns:a="http://schemas.openxmlformats.org/drawingml/2006/main" name="7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7.xml><?xml version="1.0" encoding="utf-8"?>
<a:theme xmlns:a="http://schemas.openxmlformats.org/drawingml/2006/main" name="9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8.xml><?xml version="1.0" encoding="utf-8"?>
<a:theme xmlns:a="http://schemas.openxmlformats.org/drawingml/2006/main" name="10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19.xml><?xml version="1.0" encoding="utf-8"?>
<a:theme xmlns:a="http://schemas.openxmlformats.org/drawingml/2006/main" name="11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xml><?xml version="1.0" encoding="utf-8"?>
<a:theme xmlns:a="http://schemas.openxmlformats.org/drawingml/2006/main" name="19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0.xml><?xml version="1.0" encoding="utf-8"?>
<a:theme xmlns:a="http://schemas.openxmlformats.org/drawingml/2006/main" name="12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1.xml><?xml version="1.0" encoding="utf-8"?>
<a:theme xmlns:a="http://schemas.openxmlformats.org/drawingml/2006/main" name="13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2.xml><?xml version="1.0" encoding="utf-8"?>
<a:theme xmlns:a="http://schemas.openxmlformats.org/drawingml/2006/main" name="14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3.xml><?xml version="1.0" encoding="utf-8"?>
<a:theme xmlns:a="http://schemas.openxmlformats.org/drawingml/2006/main" name="15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4.xml><?xml version="1.0" encoding="utf-8"?>
<a:theme xmlns:a="http://schemas.openxmlformats.org/drawingml/2006/main" name="17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5.xml><?xml version="1.0" encoding="utf-8"?>
<a:theme xmlns:a="http://schemas.openxmlformats.org/drawingml/2006/main" name="18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6.xml><?xml version="1.0" encoding="utf-8"?>
<a:theme xmlns:a="http://schemas.openxmlformats.org/drawingml/2006/main" name="16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2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0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4.xml><?xml version="1.0" encoding="utf-8"?>
<a:theme xmlns:a="http://schemas.openxmlformats.org/drawingml/2006/main" name="21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5.xml><?xml version="1.0" encoding="utf-8"?>
<a:theme xmlns:a="http://schemas.openxmlformats.org/drawingml/2006/main" name="22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6.xml><?xml version="1.0" encoding="utf-8"?>
<a:theme xmlns:a="http://schemas.openxmlformats.org/drawingml/2006/main" name="23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7.xml><?xml version="1.0" encoding="utf-8"?>
<a:theme xmlns:a="http://schemas.openxmlformats.org/drawingml/2006/main" name="24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8.xml><?xml version="1.0" encoding="utf-8"?>
<a:theme xmlns:a="http://schemas.openxmlformats.org/drawingml/2006/main" name="25_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9.xml><?xml version="1.0" encoding="utf-8"?>
<a:theme xmlns:a="http://schemas.openxmlformats.org/drawingml/2006/main" name="ACLP template">
  <a:themeElements>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B2C9C77E-7F59-4562-AC6A-C6F3C96BAC6A}" vid="{B8FB10BF-8001-47BC-9267-63EA1BB6F6CC}"/>
    </a:ext>
  </a:extLst>
</a:theme>
</file>

<file path=ppt/theme/themeOverride1.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0.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1.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2.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3.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4.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5.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6.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7.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8.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19.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0.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1.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2.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3.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4.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5.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26.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3.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4.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5.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6.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7.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8.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ppt/theme/themeOverride9.xml><?xml version="1.0" encoding="utf-8"?>
<a:themeOverride xmlns:a="http://schemas.openxmlformats.org/drawingml/2006/main">
  <a:clrScheme name="Custom 15">
    <a:dk1>
      <a:sysClr val="windowText" lastClr="000000"/>
    </a:dk1>
    <a:lt1>
      <a:sysClr val="window" lastClr="FFFFFF"/>
    </a:lt1>
    <a:dk2>
      <a:srgbClr val="1F497D"/>
    </a:dk2>
    <a:lt2>
      <a:srgbClr val="EEECE1"/>
    </a:lt2>
    <a:accent1>
      <a:srgbClr val="CCCC33"/>
    </a:accent1>
    <a:accent2>
      <a:srgbClr val="0066CC"/>
    </a:accent2>
    <a:accent3>
      <a:srgbClr val="3399CC"/>
    </a:accent3>
    <a:accent4>
      <a:srgbClr val="99CC66"/>
    </a:accent4>
    <a:accent5>
      <a:srgbClr val="666666"/>
    </a:accent5>
    <a:accent6>
      <a:srgbClr val="31859E"/>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677</TotalTime>
  <Words>1650</Words>
  <Application>Microsoft Office PowerPoint</Application>
  <PresentationFormat>Widescreen</PresentationFormat>
  <Paragraphs>245</Paragraphs>
  <Slides>26</Slides>
  <Notes>23</Notes>
  <HiddenSlides>0</HiddenSlides>
  <MMClips>0</MMClips>
  <ScaleCrop>false</ScaleCrop>
  <HeadingPairs>
    <vt:vector size="6" baseType="variant">
      <vt:variant>
        <vt:lpstr>Fonts Used</vt:lpstr>
      </vt:variant>
      <vt:variant>
        <vt:i4>8</vt:i4>
      </vt:variant>
      <vt:variant>
        <vt:lpstr>Theme</vt:lpstr>
      </vt:variant>
      <vt:variant>
        <vt:i4>26</vt:i4>
      </vt:variant>
      <vt:variant>
        <vt:lpstr>Slide Titles</vt:lpstr>
      </vt:variant>
      <vt:variant>
        <vt:i4>26</vt:i4>
      </vt:variant>
    </vt:vector>
  </HeadingPairs>
  <TitlesOfParts>
    <vt:vector size="60" baseType="lpstr">
      <vt:lpstr>ＭＳ Ｐゴシック</vt:lpstr>
      <vt:lpstr>ＭＳ Ｐゴシック</vt:lpstr>
      <vt:lpstr>Arial</vt:lpstr>
      <vt:lpstr>Calibri</vt:lpstr>
      <vt:lpstr>Garamond</vt:lpstr>
      <vt:lpstr>Lucida Grande</vt:lpstr>
      <vt:lpstr>Times New Roman</vt:lpstr>
      <vt:lpstr>Wingdings</vt:lpstr>
      <vt:lpstr>6_ACLP template</vt:lpstr>
      <vt:lpstr>19_ACLP template</vt:lpstr>
      <vt:lpstr>20_ACLP template</vt:lpstr>
      <vt:lpstr>21_ACLP template</vt:lpstr>
      <vt:lpstr>22_ACLP template</vt:lpstr>
      <vt:lpstr>23_ACLP template</vt:lpstr>
      <vt:lpstr>24_ACLP template</vt:lpstr>
      <vt:lpstr>25_ACLP template</vt:lpstr>
      <vt:lpstr>ACLP template</vt:lpstr>
      <vt:lpstr>1_ACLP template</vt:lpstr>
      <vt:lpstr>2_ACLP template</vt:lpstr>
      <vt:lpstr>3_ACLP template</vt:lpstr>
      <vt:lpstr>4_ACLP template</vt:lpstr>
      <vt:lpstr>5_ACLP template</vt:lpstr>
      <vt:lpstr>8_ACLP template</vt:lpstr>
      <vt:lpstr>7_ACLP template</vt:lpstr>
      <vt:lpstr>9_ACLP template</vt:lpstr>
      <vt:lpstr>10_ACLP template</vt:lpstr>
      <vt:lpstr>11_ACLP template</vt:lpstr>
      <vt:lpstr>12_ACLP template</vt:lpstr>
      <vt:lpstr>13_ACLP template</vt:lpstr>
      <vt:lpstr>14_ACLP template</vt:lpstr>
      <vt:lpstr>15_ACLP template</vt:lpstr>
      <vt:lpstr>17_ACLP template</vt:lpstr>
      <vt:lpstr>18_ACLP template</vt:lpstr>
      <vt:lpstr>16_ACLP template</vt:lpstr>
      <vt:lpstr>Opioid Use Disorders in Pregnancy: ACLP Resident Education Curriculum</vt:lpstr>
      <vt:lpstr>Objectives</vt:lpstr>
      <vt:lpstr>Substance Abuse During Pregnancy</vt:lpstr>
      <vt:lpstr>PowerPoint Presentation</vt:lpstr>
      <vt:lpstr> </vt:lpstr>
      <vt:lpstr>Opioid Use in Pregnancy</vt:lpstr>
      <vt:lpstr>Opioid Use Disorders in Pregnancy</vt:lpstr>
      <vt:lpstr>Risks of Opioid Use in Pregnancy</vt:lpstr>
      <vt:lpstr>Neonatal Risks</vt:lpstr>
      <vt:lpstr>Neonatal Abstinence Syndrome</vt:lpstr>
      <vt:lpstr>PowerPoint Presentation</vt:lpstr>
      <vt:lpstr>Treatment of Opioid Use Disorder in Pregnancy</vt:lpstr>
      <vt:lpstr> MMT During Pregnancy</vt:lpstr>
      <vt:lpstr>Buprenorphine </vt:lpstr>
      <vt:lpstr>PowerPoint Presentation</vt:lpstr>
      <vt:lpstr>Buprenorphine vs. MMT</vt:lpstr>
      <vt:lpstr>Which Newborns should be Monitored? </vt:lpstr>
      <vt:lpstr>Newborn Symptom Management</vt:lpstr>
      <vt:lpstr>Postpartum Pain Management</vt:lpstr>
      <vt:lpstr>Breast-feeding</vt:lpstr>
      <vt:lpstr>Documentation and Collaboration </vt:lpstr>
      <vt:lpstr>Sample Verbiage</vt:lpstr>
      <vt:lpstr>PowerPoint Presentation</vt:lpstr>
      <vt:lpstr>PowerPoint Presentation</vt:lpstr>
      <vt:lpstr>Resources</vt:lpstr>
      <vt:lpstr>Questions?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Wichman, Christina</dc:creator>
  <cp:lastModifiedBy>Desan, Paul</cp:lastModifiedBy>
  <cp:revision>25</cp:revision>
  <dcterms:created xsi:type="dcterms:W3CDTF">2016-08-24T19:46:00Z</dcterms:created>
  <dcterms:modified xsi:type="dcterms:W3CDTF">2019-03-15T21:14:41Z</dcterms:modified>
</cp:coreProperties>
</file>