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7" r:id="rId5"/>
    <p:sldId id="259" r:id="rId6"/>
    <p:sldId id="260" r:id="rId7"/>
    <p:sldId id="261" r:id="rId8"/>
    <p:sldId id="262" r:id="rId9"/>
    <p:sldId id="263" r:id="rId10"/>
    <p:sldId id="264" r:id="rId11"/>
    <p:sldId id="265" r:id="rId12"/>
    <p:sldId id="266" r:id="rId13"/>
    <p:sldId id="267" r:id="rId14"/>
    <p:sldId id="268" r:id="rId15"/>
    <p:sldId id="269" r:id="rId16"/>
    <p:sldId id="282" r:id="rId17"/>
    <p:sldId id="283" r:id="rId18"/>
    <p:sldId id="270" r:id="rId19"/>
    <p:sldId id="271" r:id="rId20"/>
    <p:sldId id="272" r:id="rId21"/>
    <p:sldId id="273" r:id="rId22"/>
    <p:sldId id="274" r:id="rId23"/>
    <p:sldId id="275" r:id="rId24"/>
    <p:sldId id="276" r:id="rId25"/>
    <p:sldId id="278" r:id="rId26"/>
    <p:sldId id="279" r:id="rId27"/>
    <p:sldId id="280" r:id="rId28"/>
    <p:sldId id="281"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8"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A25"/>
    <a:srgbClr val="177D38"/>
    <a:srgbClr val="FFCC00"/>
    <a:srgbClr val="C5FFDE"/>
    <a:srgbClr val="81D297"/>
    <a:srgbClr val="66A677"/>
    <a:srgbClr val="3891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showGuides="1">
      <p:cViewPr varScale="1">
        <p:scale>
          <a:sx n="119" d="100"/>
          <a:sy n="119" d="100"/>
        </p:scale>
        <p:origin x="132" y="282"/>
      </p:cViewPr>
      <p:guideLst>
        <p:guide orient="horz" pos="4228"/>
        <p:guide pos="38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630D7-834D-46B0-B189-A0E7A1B1A1F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830A9487-71AF-4476-986A-74F81845AABA}">
      <dgm:prSet phldrT="[Text]"/>
      <dgm:spPr/>
      <dgm:t>
        <a:bodyPr/>
        <a:lstStyle/>
        <a:p>
          <a:r>
            <a:rPr lang="en-US" dirty="0"/>
            <a:t>None			                        Nausea </a:t>
          </a:r>
        </a:p>
      </dgm:t>
    </dgm:pt>
    <dgm:pt modelId="{E111856C-D24A-44FC-A69A-84BDCA70027E}" type="parTrans" cxnId="{6454A0BC-43C2-4ADB-AF69-F7E5FF4DA76D}">
      <dgm:prSet/>
      <dgm:spPr/>
      <dgm:t>
        <a:bodyPr/>
        <a:lstStyle/>
        <a:p>
          <a:endParaRPr lang="en-US"/>
        </a:p>
      </dgm:t>
    </dgm:pt>
    <dgm:pt modelId="{E4E50556-3CCE-431D-90EA-33AABE8E852D}" type="sibTrans" cxnId="{6454A0BC-43C2-4ADB-AF69-F7E5FF4DA76D}">
      <dgm:prSet/>
      <dgm:spPr/>
      <dgm:t>
        <a:bodyPr/>
        <a:lstStyle/>
        <a:p>
          <a:endParaRPr lang="en-US"/>
        </a:p>
      </dgm:t>
    </dgm:pt>
    <dgm:pt modelId="{88107B58-79E6-4FC6-A41D-B4199C769FE2}">
      <dgm:prSet phldrT="[Text]"/>
      <dgm:spPr/>
      <dgm:t>
        <a:bodyPr/>
        <a:lstStyle/>
        <a:p>
          <a:r>
            <a:rPr lang="en-US" dirty="0"/>
            <a:t>Fatigue, weakness		   Vomiting</a:t>
          </a:r>
        </a:p>
      </dgm:t>
    </dgm:pt>
    <dgm:pt modelId="{5944FF41-4E57-4B51-BC43-52A637759A88}" type="parTrans" cxnId="{81077DD3-52B4-4BBC-8099-324C6EE48D13}">
      <dgm:prSet/>
      <dgm:spPr/>
      <dgm:t>
        <a:bodyPr/>
        <a:lstStyle/>
        <a:p>
          <a:endParaRPr lang="en-US"/>
        </a:p>
      </dgm:t>
    </dgm:pt>
    <dgm:pt modelId="{D41F6EC7-2F94-4D36-B2B5-8674A1749066}" type="sibTrans" cxnId="{81077DD3-52B4-4BBC-8099-324C6EE48D13}">
      <dgm:prSet/>
      <dgm:spPr/>
      <dgm:t>
        <a:bodyPr/>
        <a:lstStyle/>
        <a:p>
          <a:endParaRPr lang="en-US"/>
        </a:p>
      </dgm:t>
    </dgm:pt>
    <dgm:pt modelId="{582781E3-40BF-4646-BE6A-A2858978479C}">
      <dgm:prSet phldrT="[Text]"/>
      <dgm:spPr/>
      <dgm:t>
        <a:bodyPr/>
        <a:lstStyle/>
        <a:p>
          <a:r>
            <a:rPr lang="en-US" dirty="0"/>
            <a:t>Insomnia			</a:t>
          </a:r>
          <a:r>
            <a:rPr lang="en-US" dirty="0" err="1"/>
            <a:t>Pruritis</a:t>
          </a:r>
          <a:r>
            <a:rPr lang="en-US" dirty="0"/>
            <a:t>, Cramps</a:t>
          </a:r>
        </a:p>
      </dgm:t>
    </dgm:pt>
    <dgm:pt modelId="{5D6CD531-4CDE-4760-B940-A70AE4420E3A}" type="parTrans" cxnId="{C9C678CD-A142-4BC2-A497-59F3644452CA}">
      <dgm:prSet/>
      <dgm:spPr/>
      <dgm:t>
        <a:bodyPr/>
        <a:lstStyle/>
        <a:p>
          <a:endParaRPr lang="en-US"/>
        </a:p>
      </dgm:t>
    </dgm:pt>
    <dgm:pt modelId="{C16E408D-BB55-404B-BD88-2DE7D14522EE}" type="sibTrans" cxnId="{C9C678CD-A142-4BC2-A497-59F3644452CA}">
      <dgm:prSet/>
      <dgm:spPr/>
      <dgm:t>
        <a:bodyPr/>
        <a:lstStyle/>
        <a:p>
          <a:endParaRPr lang="en-US"/>
        </a:p>
      </dgm:t>
    </dgm:pt>
    <dgm:pt modelId="{98072B8A-4F78-421D-BBBC-CA41D152E521}">
      <dgm:prSet/>
      <dgm:spPr/>
      <dgm:t>
        <a:bodyPr/>
        <a:lstStyle/>
        <a:p>
          <a:r>
            <a:rPr lang="en-US" dirty="0"/>
            <a:t>Loss of Appetite		               Peripheral Edema	</a:t>
          </a:r>
        </a:p>
      </dgm:t>
    </dgm:pt>
    <dgm:pt modelId="{177A1BEF-9D4E-41A5-BD4B-ED9055F7DF8E}" type="parTrans" cxnId="{81EE5AC8-0812-4AF8-8BDF-0E63092B354D}">
      <dgm:prSet/>
      <dgm:spPr/>
      <dgm:t>
        <a:bodyPr/>
        <a:lstStyle/>
        <a:p>
          <a:endParaRPr lang="en-US"/>
        </a:p>
      </dgm:t>
    </dgm:pt>
    <dgm:pt modelId="{C2A6C01D-9D40-4440-A5CA-AD30A1ED5E4A}" type="sibTrans" cxnId="{81EE5AC8-0812-4AF8-8BDF-0E63092B354D}">
      <dgm:prSet/>
      <dgm:spPr/>
      <dgm:t>
        <a:bodyPr/>
        <a:lstStyle/>
        <a:p>
          <a:endParaRPr lang="en-US"/>
        </a:p>
      </dgm:t>
    </dgm:pt>
    <dgm:pt modelId="{0D88715D-6F81-46F9-8608-A9B341A81430}">
      <dgm:prSet/>
      <dgm:spPr/>
      <dgm:t>
        <a:bodyPr/>
        <a:lstStyle/>
        <a:p>
          <a:r>
            <a:rPr lang="en-US" dirty="0"/>
            <a:t>Depression			  Shortness of breath</a:t>
          </a:r>
        </a:p>
      </dgm:t>
    </dgm:pt>
    <dgm:pt modelId="{4C77D93F-B8D3-49B9-B3D1-72BE44482F1C}" type="parTrans" cxnId="{C8F82E0B-471F-401D-BD34-DCF3B81D8778}">
      <dgm:prSet/>
      <dgm:spPr/>
      <dgm:t>
        <a:bodyPr/>
        <a:lstStyle/>
        <a:p>
          <a:endParaRPr lang="en-US"/>
        </a:p>
      </dgm:t>
    </dgm:pt>
    <dgm:pt modelId="{5A5FBBE6-C3A1-4DB4-81DA-0580407FC3B5}" type="sibTrans" cxnId="{C8F82E0B-471F-401D-BD34-DCF3B81D8778}">
      <dgm:prSet/>
      <dgm:spPr/>
      <dgm:t>
        <a:bodyPr/>
        <a:lstStyle/>
        <a:p>
          <a:endParaRPr lang="en-US"/>
        </a:p>
      </dgm:t>
    </dgm:pt>
    <dgm:pt modelId="{43CF88EA-A2CF-4C69-A79C-57D1B0AE636C}">
      <dgm:prSet/>
      <dgm:spPr/>
      <dgm:t>
        <a:bodyPr/>
        <a:lstStyle/>
        <a:p>
          <a:r>
            <a:rPr lang="en-US" dirty="0"/>
            <a:t> Cognitive Complaints		         Change in urine output</a:t>
          </a:r>
        </a:p>
      </dgm:t>
    </dgm:pt>
    <dgm:pt modelId="{03A1D5F7-5FF0-4EFC-A473-DD1CE3358D3E}" type="parTrans" cxnId="{19B0BCF9-96DA-4DEA-8462-962832139E21}">
      <dgm:prSet/>
      <dgm:spPr/>
      <dgm:t>
        <a:bodyPr/>
        <a:lstStyle/>
        <a:p>
          <a:endParaRPr lang="en-US"/>
        </a:p>
      </dgm:t>
    </dgm:pt>
    <dgm:pt modelId="{9FD7A96E-7BA9-46F8-922C-967DF15598B3}" type="sibTrans" cxnId="{19B0BCF9-96DA-4DEA-8462-962832139E21}">
      <dgm:prSet/>
      <dgm:spPr/>
      <dgm:t>
        <a:bodyPr/>
        <a:lstStyle/>
        <a:p>
          <a:endParaRPr lang="en-US"/>
        </a:p>
      </dgm:t>
    </dgm:pt>
    <dgm:pt modelId="{11ABD87B-8D62-4EF6-81E2-968440FAFE68}" type="pres">
      <dgm:prSet presAssocID="{81C630D7-834D-46B0-B189-A0E7A1B1A1F5}" presName="Name0" presStyleCnt="0">
        <dgm:presLayoutVars>
          <dgm:chMax val="7"/>
          <dgm:chPref val="7"/>
          <dgm:dir/>
        </dgm:presLayoutVars>
      </dgm:prSet>
      <dgm:spPr/>
    </dgm:pt>
    <dgm:pt modelId="{31CDBB58-47BC-469E-A6D3-A7F5859E1B4A}" type="pres">
      <dgm:prSet presAssocID="{81C630D7-834D-46B0-B189-A0E7A1B1A1F5}" presName="Name1" presStyleCnt="0"/>
      <dgm:spPr/>
    </dgm:pt>
    <dgm:pt modelId="{F74A521F-5CD3-45FD-8DA7-810C25663108}" type="pres">
      <dgm:prSet presAssocID="{81C630D7-834D-46B0-B189-A0E7A1B1A1F5}" presName="cycle" presStyleCnt="0"/>
      <dgm:spPr/>
    </dgm:pt>
    <dgm:pt modelId="{A54E0EAA-117F-473C-99B8-E97C473378BC}" type="pres">
      <dgm:prSet presAssocID="{81C630D7-834D-46B0-B189-A0E7A1B1A1F5}" presName="srcNode" presStyleLbl="node1" presStyleIdx="0" presStyleCnt="6"/>
      <dgm:spPr/>
    </dgm:pt>
    <dgm:pt modelId="{10D13740-D0DC-4C25-8138-66C0BB1BC411}" type="pres">
      <dgm:prSet presAssocID="{81C630D7-834D-46B0-B189-A0E7A1B1A1F5}" presName="conn" presStyleLbl="parChTrans1D2" presStyleIdx="0" presStyleCnt="1"/>
      <dgm:spPr/>
    </dgm:pt>
    <dgm:pt modelId="{41995C16-181D-40D1-A80E-F0E9C5F2918D}" type="pres">
      <dgm:prSet presAssocID="{81C630D7-834D-46B0-B189-A0E7A1B1A1F5}" presName="extraNode" presStyleLbl="node1" presStyleIdx="0" presStyleCnt="6"/>
      <dgm:spPr/>
    </dgm:pt>
    <dgm:pt modelId="{F877353F-4D6A-4436-98D5-1EE7EBB4A95F}" type="pres">
      <dgm:prSet presAssocID="{81C630D7-834D-46B0-B189-A0E7A1B1A1F5}" presName="dstNode" presStyleLbl="node1" presStyleIdx="0" presStyleCnt="6"/>
      <dgm:spPr/>
    </dgm:pt>
    <dgm:pt modelId="{64EFBED3-A29F-4BD1-959A-7627E3880769}" type="pres">
      <dgm:prSet presAssocID="{830A9487-71AF-4476-986A-74F81845AABA}" presName="text_1" presStyleLbl="node1" presStyleIdx="0" presStyleCnt="6">
        <dgm:presLayoutVars>
          <dgm:bulletEnabled val="1"/>
        </dgm:presLayoutVars>
      </dgm:prSet>
      <dgm:spPr/>
    </dgm:pt>
    <dgm:pt modelId="{BC7BB36B-6939-42DD-AA33-252AF5365B55}" type="pres">
      <dgm:prSet presAssocID="{830A9487-71AF-4476-986A-74F81845AABA}" presName="accent_1" presStyleCnt="0"/>
      <dgm:spPr/>
    </dgm:pt>
    <dgm:pt modelId="{D7B063D9-4078-42EF-B31D-251091D36609}" type="pres">
      <dgm:prSet presAssocID="{830A9487-71AF-4476-986A-74F81845AABA}" presName="accentRepeatNode" presStyleLbl="solidFgAcc1" presStyleIdx="0" presStyleCnt="6"/>
      <dgm:spPr/>
    </dgm:pt>
    <dgm:pt modelId="{31CFDF58-A12C-44AB-99C6-2C055A72D19F}" type="pres">
      <dgm:prSet presAssocID="{88107B58-79E6-4FC6-A41D-B4199C769FE2}" presName="text_2" presStyleLbl="node1" presStyleIdx="1" presStyleCnt="6">
        <dgm:presLayoutVars>
          <dgm:bulletEnabled val="1"/>
        </dgm:presLayoutVars>
      </dgm:prSet>
      <dgm:spPr/>
    </dgm:pt>
    <dgm:pt modelId="{8A1327F9-870C-4067-B37B-17D6AD3032D4}" type="pres">
      <dgm:prSet presAssocID="{88107B58-79E6-4FC6-A41D-B4199C769FE2}" presName="accent_2" presStyleCnt="0"/>
      <dgm:spPr/>
    </dgm:pt>
    <dgm:pt modelId="{99B232F8-90BF-4D44-96AC-181F8DC7F5B1}" type="pres">
      <dgm:prSet presAssocID="{88107B58-79E6-4FC6-A41D-B4199C769FE2}" presName="accentRepeatNode" presStyleLbl="solidFgAcc1" presStyleIdx="1" presStyleCnt="6"/>
      <dgm:spPr/>
    </dgm:pt>
    <dgm:pt modelId="{CC23B436-81D6-4ED0-85BB-223F11FF9C10}" type="pres">
      <dgm:prSet presAssocID="{582781E3-40BF-4646-BE6A-A2858978479C}" presName="text_3" presStyleLbl="node1" presStyleIdx="2" presStyleCnt="6">
        <dgm:presLayoutVars>
          <dgm:bulletEnabled val="1"/>
        </dgm:presLayoutVars>
      </dgm:prSet>
      <dgm:spPr/>
    </dgm:pt>
    <dgm:pt modelId="{6E39A8A6-4FB3-4AF0-844D-E8329402A90B}" type="pres">
      <dgm:prSet presAssocID="{582781E3-40BF-4646-BE6A-A2858978479C}" presName="accent_3" presStyleCnt="0"/>
      <dgm:spPr/>
    </dgm:pt>
    <dgm:pt modelId="{506ADBBE-C42A-43D6-AFE3-FCEEFB1E70D8}" type="pres">
      <dgm:prSet presAssocID="{582781E3-40BF-4646-BE6A-A2858978479C}" presName="accentRepeatNode" presStyleLbl="solidFgAcc1" presStyleIdx="2" presStyleCnt="6"/>
      <dgm:spPr/>
    </dgm:pt>
    <dgm:pt modelId="{F1F9BB58-7A28-4992-AAA9-1C0429846F0D}" type="pres">
      <dgm:prSet presAssocID="{98072B8A-4F78-421D-BBBC-CA41D152E521}" presName="text_4" presStyleLbl="node1" presStyleIdx="3" presStyleCnt="6">
        <dgm:presLayoutVars>
          <dgm:bulletEnabled val="1"/>
        </dgm:presLayoutVars>
      </dgm:prSet>
      <dgm:spPr/>
    </dgm:pt>
    <dgm:pt modelId="{46C064F0-33C1-426C-9AD8-0E43EBF5790E}" type="pres">
      <dgm:prSet presAssocID="{98072B8A-4F78-421D-BBBC-CA41D152E521}" presName="accent_4" presStyleCnt="0"/>
      <dgm:spPr/>
    </dgm:pt>
    <dgm:pt modelId="{5BD632F9-4A44-4FAF-81FC-9DB1D2EF826C}" type="pres">
      <dgm:prSet presAssocID="{98072B8A-4F78-421D-BBBC-CA41D152E521}" presName="accentRepeatNode" presStyleLbl="solidFgAcc1" presStyleIdx="3" presStyleCnt="6"/>
      <dgm:spPr/>
    </dgm:pt>
    <dgm:pt modelId="{D305FA19-D59D-40A4-86E7-3274EBC9FECD}" type="pres">
      <dgm:prSet presAssocID="{0D88715D-6F81-46F9-8608-A9B341A81430}" presName="text_5" presStyleLbl="node1" presStyleIdx="4" presStyleCnt="6">
        <dgm:presLayoutVars>
          <dgm:bulletEnabled val="1"/>
        </dgm:presLayoutVars>
      </dgm:prSet>
      <dgm:spPr/>
    </dgm:pt>
    <dgm:pt modelId="{B6A75B04-5597-4C26-89EC-6F61D611FA27}" type="pres">
      <dgm:prSet presAssocID="{0D88715D-6F81-46F9-8608-A9B341A81430}" presName="accent_5" presStyleCnt="0"/>
      <dgm:spPr/>
    </dgm:pt>
    <dgm:pt modelId="{D7C65D24-2BDE-4826-B92A-B489B526F7C7}" type="pres">
      <dgm:prSet presAssocID="{0D88715D-6F81-46F9-8608-A9B341A81430}" presName="accentRepeatNode" presStyleLbl="solidFgAcc1" presStyleIdx="4" presStyleCnt="6"/>
      <dgm:spPr/>
    </dgm:pt>
    <dgm:pt modelId="{890403D4-AB09-4655-B0EC-CC741C0B7992}" type="pres">
      <dgm:prSet presAssocID="{43CF88EA-A2CF-4C69-A79C-57D1B0AE636C}" presName="text_6" presStyleLbl="node1" presStyleIdx="5" presStyleCnt="6" custLinFactNeighborX="-908">
        <dgm:presLayoutVars>
          <dgm:bulletEnabled val="1"/>
        </dgm:presLayoutVars>
      </dgm:prSet>
      <dgm:spPr/>
    </dgm:pt>
    <dgm:pt modelId="{298B5667-A98C-48FB-A786-D73DB2DFA8C6}" type="pres">
      <dgm:prSet presAssocID="{43CF88EA-A2CF-4C69-A79C-57D1B0AE636C}" presName="accent_6" presStyleCnt="0"/>
      <dgm:spPr/>
    </dgm:pt>
    <dgm:pt modelId="{6B3CB01F-111C-46F3-A534-65A71769AB5E}" type="pres">
      <dgm:prSet presAssocID="{43CF88EA-A2CF-4C69-A79C-57D1B0AE636C}" presName="accentRepeatNode" presStyleLbl="solidFgAcc1" presStyleIdx="5" presStyleCnt="6"/>
      <dgm:spPr/>
    </dgm:pt>
  </dgm:ptLst>
  <dgm:cxnLst>
    <dgm:cxn modelId="{531E4F01-37CB-42A1-A9FE-94793F11BAA7}" type="presOf" srcId="{0D88715D-6F81-46F9-8608-A9B341A81430}" destId="{D305FA19-D59D-40A4-86E7-3274EBC9FECD}" srcOrd="0" destOrd="0" presId="urn:microsoft.com/office/officeart/2008/layout/VerticalCurvedList"/>
    <dgm:cxn modelId="{C8F82E0B-471F-401D-BD34-DCF3B81D8778}" srcId="{81C630D7-834D-46B0-B189-A0E7A1B1A1F5}" destId="{0D88715D-6F81-46F9-8608-A9B341A81430}" srcOrd="4" destOrd="0" parTransId="{4C77D93F-B8D3-49B9-B3D1-72BE44482F1C}" sibTransId="{5A5FBBE6-C3A1-4DB4-81DA-0580407FC3B5}"/>
    <dgm:cxn modelId="{A3CF9313-7944-4939-8C39-8E3895A6E49E}" type="presOf" srcId="{830A9487-71AF-4476-986A-74F81845AABA}" destId="{64EFBED3-A29F-4BD1-959A-7627E3880769}" srcOrd="0" destOrd="0" presId="urn:microsoft.com/office/officeart/2008/layout/VerticalCurvedList"/>
    <dgm:cxn modelId="{6D114514-1216-49A7-B6AB-B70EDD618592}" type="presOf" srcId="{81C630D7-834D-46B0-B189-A0E7A1B1A1F5}" destId="{11ABD87B-8D62-4EF6-81E2-968440FAFE68}" srcOrd="0" destOrd="0" presId="urn:microsoft.com/office/officeart/2008/layout/VerticalCurvedList"/>
    <dgm:cxn modelId="{2F0C961C-9486-4BD6-8144-A7DA766935BB}" type="presOf" srcId="{43CF88EA-A2CF-4C69-A79C-57D1B0AE636C}" destId="{890403D4-AB09-4655-B0EC-CC741C0B7992}" srcOrd="0" destOrd="0" presId="urn:microsoft.com/office/officeart/2008/layout/VerticalCurvedList"/>
    <dgm:cxn modelId="{7CFA9740-94A9-4E59-B3E3-8ED08DFE66C5}" type="presOf" srcId="{88107B58-79E6-4FC6-A41D-B4199C769FE2}" destId="{31CFDF58-A12C-44AB-99C6-2C055A72D19F}" srcOrd="0" destOrd="0" presId="urn:microsoft.com/office/officeart/2008/layout/VerticalCurvedList"/>
    <dgm:cxn modelId="{5373A67B-EC2E-4AE9-BB84-36F8429FE9C3}" type="presOf" srcId="{E4E50556-3CCE-431D-90EA-33AABE8E852D}" destId="{10D13740-D0DC-4C25-8138-66C0BB1BC411}" srcOrd="0" destOrd="0" presId="urn:microsoft.com/office/officeart/2008/layout/VerticalCurvedList"/>
    <dgm:cxn modelId="{6454A0BC-43C2-4ADB-AF69-F7E5FF4DA76D}" srcId="{81C630D7-834D-46B0-B189-A0E7A1B1A1F5}" destId="{830A9487-71AF-4476-986A-74F81845AABA}" srcOrd="0" destOrd="0" parTransId="{E111856C-D24A-44FC-A69A-84BDCA70027E}" sibTransId="{E4E50556-3CCE-431D-90EA-33AABE8E852D}"/>
    <dgm:cxn modelId="{004FE7BC-7F3A-4134-9F9D-22F15546C888}" type="presOf" srcId="{582781E3-40BF-4646-BE6A-A2858978479C}" destId="{CC23B436-81D6-4ED0-85BB-223F11FF9C10}" srcOrd="0" destOrd="0" presId="urn:microsoft.com/office/officeart/2008/layout/VerticalCurvedList"/>
    <dgm:cxn modelId="{C4AADFC1-85DF-4201-9734-41FEB8EB0B82}" type="presOf" srcId="{98072B8A-4F78-421D-BBBC-CA41D152E521}" destId="{F1F9BB58-7A28-4992-AAA9-1C0429846F0D}" srcOrd="0" destOrd="0" presId="urn:microsoft.com/office/officeart/2008/layout/VerticalCurvedList"/>
    <dgm:cxn modelId="{81EE5AC8-0812-4AF8-8BDF-0E63092B354D}" srcId="{81C630D7-834D-46B0-B189-A0E7A1B1A1F5}" destId="{98072B8A-4F78-421D-BBBC-CA41D152E521}" srcOrd="3" destOrd="0" parTransId="{177A1BEF-9D4E-41A5-BD4B-ED9055F7DF8E}" sibTransId="{C2A6C01D-9D40-4440-A5CA-AD30A1ED5E4A}"/>
    <dgm:cxn modelId="{C9C678CD-A142-4BC2-A497-59F3644452CA}" srcId="{81C630D7-834D-46B0-B189-A0E7A1B1A1F5}" destId="{582781E3-40BF-4646-BE6A-A2858978479C}" srcOrd="2" destOrd="0" parTransId="{5D6CD531-4CDE-4760-B940-A70AE4420E3A}" sibTransId="{C16E408D-BB55-404B-BD88-2DE7D14522EE}"/>
    <dgm:cxn modelId="{81077DD3-52B4-4BBC-8099-324C6EE48D13}" srcId="{81C630D7-834D-46B0-B189-A0E7A1B1A1F5}" destId="{88107B58-79E6-4FC6-A41D-B4199C769FE2}" srcOrd="1" destOrd="0" parTransId="{5944FF41-4E57-4B51-BC43-52A637759A88}" sibTransId="{D41F6EC7-2F94-4D36-B2B5-8674A1749066}"/>
    <dgm:cxn modelId="{19B0BCF9-96DA-4DEA-8462-962832139E21}" srcId="{81C630D7-834D-46B0-B189-A0E7A1B1A1F5}" destId="{43CF88EA-A2CF-4C69-A79C-57D1B0AE636C}" srcOrd="5" destOrd="0" parTransId="{03A1D5F7-5FF0-4EFC-A473-DD1CE3358D3E}" sibTransId="{9FD7A96E-7BA9-46F8-922C-967DF15598B3}"/>
    <dgm:cxn modelId="{E7BD1389-388C-4B67-8985-2257DDDBE632}" type="presParOf" srcId="{11ABD87B-8D62-4EF6-81E2-968440FAFE68}" destId="{31CDBB58-47BC-469E-A6D3-A7F5859E1B4A}" srcOrd="0" destOrd="0" presId="urn:microsoft.com/office/officeart/2008/layout/VerticalCurvedList"/>
    <dgm:cxn modelId="{483EC5A5-E284-4F4D-A249-18DF66EA6A0C}" type="presParOf" srcId="{31CDBB58-47BC-469E-A6D3-A7F5859E1B4A}" destId="{F74A521F-5CD3-45FD-8DA7-810C25663108}" srcOrd="0" destOrd="0" presId="urn:microsoft.com/office/officeart/2008/layout/VerticalCurvedList"/>
    <dgm:cxn modelId="{77F824F0-FB47-4B3A-BD4B-8BF9ABF05963}" type="presParOf" srcId="{F74A521F-5CD3-45FD-8DA7-810C25663108}" destId="{A54E0EAA-117F-473C-99B8-E97C473378BC}" srcOrd="0" destOrd="0" presId="urn:microsoft.com/office/officeart/2008/layout/VerticalCurvedList"/>
    <dgm:cxn modelId="{BDB286BA-D895-48E7-960E-14D9744EB237}" type="presParOf" srcId="{F74A521F-5CD3-45FD-8DA7-810C25663108}" destId="{10D13740-D0DC-4C25-8138-66C0BB1BC411}" srcOrd="1" destOrd="0" presId="urn:microsoft.com/office/officeart/2008/layout/VerticalCurvedList"/>
    <dgm:cxn modelId="{67FB8044-496B-4CB0-A9BB-F55A971941D3}" type="presParOf" srcId="{F74A521F-5CD3-45FD-8DA7-810C25663108}" destId="{41995C16-181D-40D1-A80E-F0E9C5F2918D}" srcOrd="2" destOrd="0" presId="urn:microsoft.com/office/officeart/2008/layout/VerticalCurvedList"/>
    <dgm:cxn modelId="{5C85471A-47CF-4C68-9798-E610AFB356D0}" type="presParOf" srcId="{F74A521F-5CD3-45FD-8DA7-810C25663108}" destId="{F877353F-4D6A-4436-98D5-1EE7EBB4A95F}" srcOrd="3" destOrd="0" presId="urn:microsoft.com/office/officeart/2008/layout/VerticalCurvedList"/>
    <dgm:cxn modelId="{54591078-4C9C-4446-8F2F-CC57C673C97E}" type="presParOf" srcId="{31CDBB58-47BC-469E-A6D3-A7F5859E1B4A}" destId="{64EFBED3-A29F-4BD1-959A-7627E3880769}" srcOrd="1" destOrd="0" presId="urn:microsoft.com/office/officeart/2008/layout/VerticalCurvedList"/>
    <dgm:cxn modelId="{501242DE-816B-4258-9D7E-A569324C6DF4}" type="presParOf" srcId="{31CDBB58-47BC-469E-A6D3-A7F5859E1B4A}" destId="{BC7BB36B-6939-42DD-AA33-252AF5365B55}" srcOrd="2" destOrd="0" presId="urn:microsoft.com/office/officeart/2008/layout/VerticalCurvedList"/>
    <dgm:cxn modelId="{CFEB2061-D94A-4E0E-BF9F-AB65DE6603D1}" type="presParOf" srcId="{BC7BB36B-6939-42DD-AA33-252AF5365B55}" destId="{D7B063D9-4078-42EF-B31D-251091D36609}" srcOrd="0" destOrd="0" presId="urn:microsoft.com/office/officeart/2008/layout/VerticalCurvedList"/>
    <dgm:cxn modelId="{C5D7706C-9E4D-4661-B741-D17D715E57BE}" type="presParOf" srcId="{31CDBB58-47BC-469E-A6D3-A7F5859E1B4A}" destId="{31CFDF58-A12C-44AB-99C6-2C055A72D19F}" srcOrd="3" destOrd="0" presId="urn:microsoft.com/office/officeart/2008/layout/VerticalCurvedList"/>
    <dgm:cxn modelId="{217BEC02-51FF-4C53-BD4A-1972C1D1A5D3}" type="presParOf" srcId="{31CDBB58-47BC-469E-A6D3-A7F5859E1B4A}" destId="{8A1327F9-870C-4067-B37B-17D6AD3032D4}" srcOrd="4" destOrd="0" presId="urn:microsoft.com/office/officeart/2008/layout/VerticalCurvedList"/>
    <dgm:cxn modelId="{CAC3894B-40E1-4241-9ADC-DE6A0A677A28}" type="presParOf" srcId="{8A1327F9-870C-4067-B37B-17D6AD3032D4}" destId="{99B232F8-90BF-4D44-96AC-181F8DC7F5B1}" srcOrd="0" destOrd="0" presId="urn:microsoft.com/office/officeart/2008/layout/VerticalCurvedList"/>
    <dgm:cxn modelId="{3900BC5A-1E2E-407A-844C-5F0B673F4A3A}" type="presParOf" srcId="{31CDBB58-47BC-469E-A6D3-A7F5859E1B4A}" destId="{CC23B436-81D6-4ED0-85BB-223F11FF9C10}" srcOrd="5" destOrd="0" presId="urn:microsoft.com/office/officeart/2008/layout/VerticalCurvedList"/>
    <dgm:cxn modelId="{60581DD0-07D4-4954-AB52-4ABA60E71416}" type="presParOf" srcId="{31CDBB58-47BC-469E-A6D3-A7F5859E1B4A}" destId="{6E39A8A6-4FB3-4AF0-844D-E8329402A90B}" srcOrd="6" destOrd="0" presId="urn:microsoft.com/office/officeart/2008/layout/VerticalCurvedList"/>
    <dgm:cxn modelId="{51B66C44-AFBD-442C-A16F-3CB5E4080B08}" type="presParOf" srcId="{6E39A8A6-4FB3-4AF0-844D-E8329402A90B}" destId="{506ADBBE-C42A-43D6-AFE3-FCEEFB1E70D8}" srcOrd="0" destOrd="0" presId="urn:microsoft.com/office/officeart/2008/layout/VerticalCurvedList"/>
    <dgm:cxn modelId="{246EE44B-76B6-4D30-AC4D-3E8839A88FBA}" type="presParOf" srcId="{31CDBB58-47BC-469E-A6D3-A7F5859E1B4A}" destId="{F1F9BB58-7A28-4992-AAA9-1C0429846F0D}" srcOrd="7" destOrd="0" presId="urn:microsoft.com/office/officeart/2008/layout/VerticalCurvedList"/>
    <dgm:cxn modelId="{7A3DD789-B8B9-4DB9-9F21-CE8A22A8CF56}" type="presParOf" srcId="{31CDBB58-47BC-469E-A6D3-A7F5859E1B4A}" destId="{46C064F0-33C1-426C-9AD8-0E43EBF5790E}" srcOrd="8" destOrd="0" presId="urn:microsoft.com/office/officeart/2008/layout/VerticalCurvedList"/>
    <dgm:cxn modelId="{9B283CAF-AC31-49A7-8CA8-45B9A2676BAC}" type="presParOf" srcId="{46C064F0-33C1-426C-9AD8-0E43EBF5790E}" destId="{5BD632F9-4A44-4FAF-81FC-9DB1D2EF826C}" srcOrd="0" destOrd="0" presId="urn:microsoft.com/office/officeart/2008/layout/VerticalCurvedList"/>
    <dgm:cxn modelId="{73C8D9B4-E5A6-4948-88FE-F11134FE43E3}" type="presParOf" srcId="{31CDBB58-47BC-469E-A6D3-A7F5859E1B4A}" destId="{D305FA19-D59D-40A4-86E7-3274EBC9FECD}" srcOrd="9" destOrd="0" presId="urn:microsoft.com/office/officeart/2008/layout/VerticalCurvedList"/>
    <dgm:cxn modelId="{E145F646-D064-4AF1-9356-1C76E03B21AC}" type="presParOf" srcId="{31CDBB58-47BC-469E-A6D3-A7F5859E1B4A}" destId="{B6A75B04-5597-4C26-89EC-6F61D611FA27}" srcOrd="10" destOrd="0" presId="urn:microsoft.com/office/officeart/2008/layout/VerticalCurvedList"/>
    <dgm:cxn modelId="{D95173E4-9FB7-46DA-BDB9-5CEED545742B}" type="presParOf" srcId="{B6A75B04-5597-4C26-89EC-6F61D611FA27}" destId="{D7C65D24-2BDE-4826-B92A-B489B526F7C7}" srcOrd="0" destOrd="0" presId="urn:microsoft.com/office/officeart/2008/layout/VerticalCurvedList"/>
    <dgm:cxn modelId="{A8524012-810E-4B02-AF06-A82FEA96EB9E}" type="presParOf" srcId="{31CDBB58-47BC-469E-A6D3-A7F5859E1B4A}" destId="{890403D4-AB09-4655-B0EC-CC741C0B7992}" srcOrd="11" destOrd="0" presId="urn:microsoft.com/office/officeart/2008/layout/VerticalCurvedList"/>
    <dgm:cxn modelId="{821A0E6A-0653-47D9-B4CD-3C8DB7264349}" type="presParOf" srcId="{31CDBB58-47BC-469E-A6D3-A7F5859E1B4A}" destId="{298B5667-A98C-48FB-A786-D73DB2DFA8C6}" srcOrd="12" destOrd="0" presId="urn:microsoft.com/office/officeart/2008/layout/VerticalCurvedList"/>
    <dgm:cxn modelId="{3CABD61D-F90D-4A64-996D-D347C34D8342}" type="presParOf" srcId="{298B5667-A98C-48FB-A786-D73DB2DFA8C6}" destId="{6B3CB01F-111C-46F3-A534-65A71769AB5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ACA7C-D0E6-4D1D-8F7F-7C88E75EA6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CD13566-47F3-43D6-BFD1-4697489F5DC0}">
      <dgm:prSet phldrT="[Text]"/>
      <dgm:spPr>
        <a:solidFill>
          <a:srgbClr val="177D38"/>
        </a:solidFill>
      </dgm:spPr>
      <dgm:t>
        <a:bodyPr/>
        <a:lstStyle/>
        <a:p>
          <a:r>
            <a:rPr lang="en-US" dirty="0"/>
            <a:t>Depression</a:t>
          </a:r>
        </a:p>
      </dgm:t>
    </dgm:pt>
    <dgm:pt modelId="{1374FA7A-520C-4518-A51F-D67FDD406FE2}" type="parTrans" cxnId="{9316E7A1-5121-43CF-B5F9-3282485602A3}">
      <dgm:prSet/>
      <dgm:spPr/>
      <dgm:t>
        <a:bodyPr/>
        <a:lstStyle/>
        <a:p>
          <a:endParaRPr lang="en-US"/>
        </a:p>
      </dgm:t>
    </dgm:pt>
    <dgm:pt modelId="{27D39B03-7DA9-4A59-BEB3-94FF5A6AF01C}" type="sibTrans" cxnId="{9316E7A1-5121-43CF-B5F9-3282485602A3}">
      <dgm:prSet/>
      <dgm:spPr/>
      <dgm:t>
        <a:bodyPr/>
        <a:lstStyle/>
        <a:p>
          <a:endParaRPr lang="en-US"/>
        </a:p>
      </dgm:t>
    </dgm:pt>
    <dgm:pt modelId="{A09F7EA4-43BF-4675-AD36-779F6B791EE3}">
      <dgm:prSet phldrT="[Text]"/>
      <dgm:spPr>
        <a:solidFill>
          <a:srgbClr val="177D38"/>
        </a:solidFill>
      </dgm:spPr>
      <dgm:t>
        <a:bodyPr/>
        <a:lstStyle/>
        <a:p>
          <a:r>
            <a:rPr lang="en-US" dirty="0"/>
            <a:t>Cognitive Disorders</a:t>
          </a:r>
        </a:p>
      </dgm:t>
    </dgm:pt>
    <dgm:pt modelId="{7544DB34-5200-4FAE-83EE-F765909111CA}" type="parTrans" cxnId="{68AA1D6C-9DE3-4FCE-B015-A59E4AEC1047}">
      <dgm:prSet/>
      <dgm:spPr/>
      <dgm:t>
        <a:bodyPr/>
        <a:lstStyle/>
        <a:p>
          <a:endParaRPr lang="en-US"/>
        </a:p>
      </dgm:t>
    </dgm:pt>
    <dgm:pt modelId="{C1D39056-61DA-4465-A851-323ED0831F1F}" type="sibTrans" cxnId="{68AA1D6C-9DE3-4FCE-B015-A59E4AEC1047}">
      <dgm:prSet/>
      <dgm:spPr/>
      <dgm:t>
        <a:bodyPr/>
        <a:lstStyle/>
        <a:p>
          <a:endParaRPr lang="en-US"/>
        </a:p>
      </dgm:t>
    </dgm:pt>
    <dgm:pt modelId="{2F44EF75-ECD7-408B-9556-6EA1D7F613EB}">
      <dgm:prSet phldrT="[Text]"/>
      <dgm:spPr>
        <a:solidFill>
          <a:srgbClr val="177D38"/>
        </a:solidFill>
      </dgm:spPr>
      <dgm:t>
        <a:bodyPr/>
        <a:lstStyle/>
        <a:p>
          <a:r>
            <a:rPr lang="en-US" dirty="0"/>
            <a:t>Anxiety &amp; PTSD</a:t>
          </a:r>
        </a:p>
      </dgm:t>
    </dgm:pt>
    <dgm:pt modelId="{6A771506-B734-4F6F-87D4-2EB793F8719C}" type="parTrans" cxnId="{98B599FF-0478-4A0C-8C25-B498918D65AD}">
      <dgm:prSet/>
      <dgm:spPr/>
      <dgm:t>
        <a:bodyPr/>
        <a:lstStyle/>
        <a:p>
          <a:endParaRPr lang="en-US"/>
        </a:p>
      </dgm:t>
    </dgm:pt>
    <dgm:pt modelId="{2FAE6939-EFEC-41A1-A1A5-97B416042AD5}" type="sibTrans" cxnId="{98B599FF-0478-4A0C-8C25-B498918D65AD}">
      <dgm:prSet/>
      <dgm:spPr/>
      <dgm:t>
        <a:bodyPr/>
        <a:lstStyle/>
        <a:p>
          <a:endParaRPr lang="en-US"/>
        </a:p>
      </dgm:t>
    </dgm:pt>
    <dgm:pt modelId="{DB1C38E5-784F-48EE-AFDE-351060EED431}">
      <dgm:prSet/>
      <dgm:spPr>
        <a:solidFill>
          <a:srgbClr val="177D38"/>
        </a:solidFill>
      </dgm:spPr>
      <dgm:t>
        <a:bodyPr/>
        <a:lstStyle/>
        <a:p>
          <a:r>
            <a:rPr lang="en-US" dirty="0"/>
            <a:t>Insomnia</a:t>
          </a:r>
        </a:p>
      </dgm:t>
    </dgm:pt>
    <dgm:pt modelId="{8EACA438-3A43-4EE1-B239-8C6882563713}" type="parTrans" cxnId="{1D0FB297-1B3F-4C2C-A137-96098629F925}">
      <dgm:prSet/>
      <dgm:spPr/>
      <dgm:t>
        <a:bodyPr/>
        <a:lstStyle/>
        <a:p>
          <a:endParaRPr lang="en-US"/>
        </a:p>
      </dgm:t>
    </dgm:pt>
    <dgm:pt modelId="{48DDE7FB-4507-4E5B-81F6-C0C3A0EBD59A}" type="sibTrans" cxnId="{1D0FB297-1B3F-4C2C-A137-96098629F925}">
      <dgm:prSet/>
      <dgm:spPr/>
      <dgm:t>
        <a:bodyPr/>
        <a:lstStyle/>
        <a:p>
          <a:endParaRPr lang="en-US"/>
        </a:p>
      </dgm:t>
    </dgm:pt>
    <dgm:pt modelId="{D47389D1-9E2A-48E2-9857-1B5632856854}">
      <dgm:prSet/>
      <dgm:spPr>
        <a:solidFill>
          <a:srgbClr val="177D38"/>
        </a:solidFill>
      </dgm:spPr>
      <dgm:t>
        <a:bodyPr/>
        <a:lstStyle/>
        <a:p>
          <a:r>
            <a:rPr lang="en-US" dirty="0"/>
            <a:t>Psychological</a:t>
          </a:r>
        </a:p>
      </dgm:t>
    </dgm:pt>
    <dgm:pt modelId="{DFCEBCA9-E832-4C2A-A4D1-1DB6E46A6586}" type="parTrans" cxnId="{B96AC3C9-9F54-4B12-AC8C-F59C7A7D9074}">
      <dgm:prSet/>
      <dgm:spPr/>
      <dgm:t>
        <a:bodyPr/>
        <a:lstStyle/>
        <a:p>
          <a:endParaRPr lang="en-US"/>
        </a:p>
      </dgm:t>
    </dgm:pt>
    <dgm:pt modelId="{AD3C44B6-CBA6-400B-8B2C-E600250B1135}" type="sibTrans" cxnId="{B96AC3C9-9F54-4B12-AC8C-F59C7A7D9074}">
      <dgm:prSet/>
      <dgm:spPr/>
      <dgm:t>
        <a:bodyPr/>
        <a:lstStyle/>
        <a:p>
          <a:endParaRPr lang="en-US"/>
        </a:p>
      </dgm:t>
    </dgm:pt>
    <dgm:pt modelId="{ECADD5F9-B578-446F-ABC3-B7C78FCE254D}" type="pres">
      <dgm:prSet presAssocID="{CE2ACA7C-D0E6-4D1D-8F7F-7C88E75EA638}" presName="Name0" presStyleCnt="0">
        <dgm:presLayoutVars>
          <dgm:dir/>
          <dgm:animLvl val="lvl"/>
          <dgm:resizeHandles val="exact"/>
        </dgm:presLayoutVars>
      </dgm:prSet>
      <dgm:spPr/>
    </dgm:pt>
    <dgm:pt modelId="{B7DE4777-186F-4CE5-8C23-DE3132CEF6C4}" type="pres">
      <dgm:prSet presAssocID="{8CD13566-47F3-43D6-BFD1-4697489F5DC0}" presName="linNode" presStyleCnt="0"/>
      <dgm:spPr/>
    </dgm:pt>
    <dgm:pt modelId="{364CCF1F-9EA8-43CE-97DA-E994DCEDBC36}" type="pres">
      <dgm:prSet presAssocID="{8CD13566-47F3-43D6-BFD1-4697489F5DC0}" presName="parentText" presStyleLbl="node1" presStyleIdx="0" presStyleCnt="5">
        <dgm:presLayoutVars>
          <dgm:chMax val="1"/>
          <dgm:bulletEnabled val="1"/>
        </dgm:presLayoutVars>
      </dgm:prSet>
      <dgm:spPr/>
    </dgm:pt>
    <dgm:pt modelId="{4EC4C6B9-B5CA-4890-ABC5-973FD61411CA}" type="pres">
      <dgm:prSet presAssocID="{27D39B03-7DA9-4A59-BEB3-94FF5A6AF01C}" presName="sp" presStyleCnt="0"/>
      <dgm:spPr/>
    </dgm:pt>
    <dgm:pt modelId="{B0CAEDAB-26B0-4715-9244-B90CA2E95DC3}" type="pres">
      <dgm:prSet presAssocID="{A09F7EA4-43BF-4675-AD36-779F6B791EE3}" presName="linNode" presStyleCnt="0"/>
      <dgm:spPr/>
    </dgm:pt>
    <dgm:pt modelId="{9C41EFB1-4CA6-4CC8-8E05-0B7FA94286BE}" type="pres">
      <dgm:prSet presAssocID="{A09F7EA4-43BF-4675-AD36-779F6B791EE3}" presName="parentText" presStyleLbl="node1" presStyleIdx="1" presStyleCnt="5">
        <dgm:presLayoutVars>
          <dgm:chMax val="1"/>
          <dgm:bulletEnabled val="1"/>
        </dgm:presLayoutVars>
      </dgm:prSet>
      <dgm:spPr/>
    </dgm:pt>
    <dgm:pt modelId="{FD8A9896-2F2B-43FC-A83B-1F368C9D1201}" type="pres">
      <dgm:prSet presAssocID="{C1D39056-61DA-4465-A851-323ED0831F1F}" presName="sp" presStyleCnt="0"/>
      <dgm:spPr/>
    </dgm:pt>
    <dgm:pt modelId="{A278A065-BC50-446A-B8DF-1DA0D36FBBB3}" type="pres">
      <dgm:prSet presAssocID="{2F44EF75-ECD7-408B-9556-6EA1D7F613EB}" presName="linNode" presStyleCnt="0"/>
      <dgm:spPr/>
    </dgm:pt>
    <dgm:pt modelId="{6610D1A7-F853-4617-B22C-B0E58C38EA90}" type="pres">
      <dgm:prSet presAssocID="{2F44EF75-ECD7-408B-9556-6EA1D7F613EB}" presName="parentText" presStyleLbl="node1" presStyleIdx="2" presStyleCnt="5">
        <dgm:presLayoutVars>
          <dgm:chMax val="1"/>
          <dgm:bulletEnabled val="1"/>
        </dgm:presLayoutVars>
      </dgm:prSet>
      <dgm:spPr/>
    </dgm:pt>
    <dgm:pt modelId="{C623306E-AC98-42B3-9D68-F5F58B95DA12}" type="pres">
      <dgm:prSet presAssocID="{2FAE6939-EFEC-41A1-A1A5-97B416042AD5}" presName="sp" presStyleCnt="0"/>
      <dgm:spPr/>
    </dgm:pt>
    <dgm:pt modelId="{3A855111-0F31-4523-B709-9B04B3D3BB8B}" type="pres">
      <dgm:prSet presAssocID="{DB1C38E5-784F-48EE-AFDE-351060EED431}" presName="linNode" presStyleCnt="0"/>
      <dgm:spPr/>
    </dgm:pt>
    <dgm:pt modelId="{97F38B4D-8B1A-48F5-A973-4F42A4EE684E}" type="pres">
      <dgm:prSet presAssocID="{DB1C38E5-784F-48EE-AFDE-351060EED431}" presName="parentText" presStyleLbl="node1" presStyleIdx="3" presStyleCnt="5">
        <dgm:presLayoutVars>
          <dgm:chMax val="1"/>
          <dgm:bulletEnabled val="1"/>
        </dgm:presLayoutVars>
      </dgm:prSet>
      <dgm:spPr/>
    </dgm:pt>
    <dgm:pt modelId="{CC5C026C-9F78-4371-9E17-7CA8756BC03E}" type="pres">
      <dgm:prSet presAssocID="{48DDE7FB-4507-4E5B-81F6-C0C3A0EBD59A}" presName="sp" presStyleCnt="0"/>
      <dgm:spPr/>
    </dgm:pt>
    <dgm:pt modelId="{F10E8651-34F1-4CAE-957C-15C73A03A3E9}" type="pres">
      <dgm:prSet presAssocID="{D47389D1-9E2A-48E2-9857-1B5632856854}" presName="linNode" presStyleCnt="0"/>
      <dgm:spPr/>
    </dgm:pt>
    <dgm:pt modelId="{8CB37DCD-98E2-4E17-AE84-61053323B511}" type="pres">
      <dgm:prSet presAssocID="{D47389D1-9E2A-48E2-9857-1B5632856854}" presName="parentText" presStyleLbl="node1" presStyleIdx="4" presStyleCnt="5">
        <dgm:presLayoutVars>
          <dgm:chMax val="1"/>
          <dgm:bulletEnabled val="1"/>
        </dgm:presLayoutVars>
      </dgm:prSet>
      <dgm:spPr/>
    </dgm:pt>
  </dgm:ptLst>
  <dgm:cxnLst>
    <dgm:cxn modelId="{3A57F20B-C71E-432D-A2C1-92791C0BC3CE}" type="presOf" srcId="{2F44EF75-ECD7-408B-9556-6EA1D7F613EB}" destId="{6610D1A7-F853-4617-B22C-B0E58C38EA90}" srcOrd="0" destOrd="0" presId="urn:microsoft.com/office/officeart/2005/8/layout/vList5"/>
    <dgm:cxn modelId="{4204941C-73F0-454C-B502-13785F3741B3}" type="presOf" srcId="{CE2ACA7C-D0E6-4D1D-8F7F-7C88E75EA638}" destId="{ECADD5F9-B578-446F-ABC3-B7C78FCE254D}" srcOrd="0" destOrd="0" presId="urn:microsoft.com/office/officeart/2005/8/layout/vList5"/>
    <dgm:cxn modelId="{68AA1D6C-9DE3-4FCE-B015-A59E4AEC1047}" srcId="{CE2ACA7C-D0E6-4D1D-8F7F-7C88E75EA638}" destId="{A09F7EA4-43BF-4675-AD36-779F6B791EE3}" srcOrd="1" destOrd="0" parTransId="{7544DB34-5200-4FAE-83EE-F765909111CA}" sibTransId="{C1D39056-61DA-4465-A851-323ED0831F1F}"/>
    <dgm:cxn modelId="{24F0C76E-6E5E-4AD8-965C-DFB5018EF5B0}" type="presOf" srcId="{A09F7EA4-43BF-4675-AD36-779F6B791EE3}" destId="{9C41EFB1-4CA6-4CC8-8E05-0B7FA94286BE}" srcOrd="0" destOrd="0" presId="urn:microsoft.com/office/officeart/2005/8/layout/vList5"/>
    <dgm:cxn modelId="{0F306975-3671-4DD9-9200-172A96A5A75F}" type="presOf" srcId="{DB1C38E5-784F-48EE-AFDE-351060EED431}" destId="{97F38B4D-8B1A-48F5-A973-4F42A4EE684E}" srcOrd="0" destOrd="0" presId="urn:microsoft.com/office/officeart/2005/8/layout/vList5"/>
    <dgm:cxn modelId="{78465F56-065C-4384-BF04-392A3572E5DF}" type="presOf" srcId="{8CD13566-47F3-43D6-BFD1-4697489F5DC0}" destId="{364CCF1F-9EA8-43CE-97DA-E994DCEDBC36}" srcOrd="0" destOrd="0" presId="urn:microsoft.com/office/officeart/2005/8/layout/vList5"/>
    <dgm:cxn modelId="{1D0FB297-1B3F-4C2C-A137-96098629F925}" srcId="{CE2ACA7C-D0E6-4D1D-8F7F-7C88E75EA638}" destId="{DB1C38E5-784F-48EE-AFDE-351060EED431}" srcOrd="3" destOrd="0" parTransId="{8EACA438-3A43-4EE1-B239-8C6882563713}" sibTransId="{48DDE7FB-4507-4E5B-81F6-C0C3A0EBD59A}"/>
    <dgm:cxn modelId="{23843BA1-A398-4B7E-8084-0E6B6BEADE6A}" type="presOf" srcId="{D47389D1-9E2A-48E2-9857-1B5632856854}" destId="{8CB37DCD-98E2-4E17-AE84-61053323B511}" srcOrd="0" destOrd="0" presId="urn:microsoft.com/office/officeart/2005/8/layout/vList5"/>
    <dgm:cxn modelId="{9316E7A1-5121-43CF-B5F9-3282485602A3}" srcId="{CE2ACA7C-D0E6-4D1D-8F7F-7C88E75EA638}" destId="{8CD13566-47F3-43D6-BFD1-4697489F5DC0}" srcOrd="0" destOrd="0" parTransId="{1374FA7A-520C-4518-A51F-D67FDD406FE2}" sibTransId="{27D39B03-7DA9-4A59-BEB3-94FF5A6AF01C}"/>
    <dgm:cxn modelId="{B96AC3C9-9F54-4B12-AC8C-F59C7A7D9074}" srcId="{CE2ACA7C-D0E6-4D1D-8F7F-7C88E75EA638}" destId="{D47389D1-9E2A-48E2-9857-1B5632856854}" srcOrd="4" destOrd="0" parTransId="{DFCEBCA9-E832-4C2A-A4D1-1DB6E46A6586}" sibTransId="{AD3C44B6-CBA6-400B-8B2C-E600250B1135}"/>
    <dgm:cxn modelId="{98B599FF-0478-4A0C-8C25-B498918D65AD}" srcId="{CE2ACA7C-D0E6-4D1D-8F7F-7C88E75EA638}" destId="{2F44EF75-ECD7-408B-9556-6EA1D7F613EB}" srcOrd="2" destOrd="0" parTransId="{6A771506-B734-4F6F-87D4-2EB793F8719C}" sibTransId="{2FAE6939-EFEC-41A1-A1A5-97B416042AD5}"/>
    <dgm:cxn modelId="{D9675B60-22B0-4EBA-A878-94F9C5FFF1A0}" type="presParOf" srcId="{ECADD5F9-B578-446F-ABC3-B7C78FCE254D}" destId="{B7DE4777-186F-4CE5-8C23-DE3132CEF6C4}" srcOrd="0" destOrd="0" presId="urn:microsoft.com/office/officeart/2005/8/layout/vList5"/>
    <dgm:cxn modelId="{A14527AB-8ED7-4DBD-9D3C-0DF6A8FE8A17}" type="presParOf" srcId="{B7DE4777-186F-4CE5-8C23-DE3132CEF6C4}" destId="{364CCF1F-9EA8-43CE-97DA-E994DCEDBC36}" srcOrd="0" destOrd="0" presId="urn:microsoft.com/office/officeart/2005/8/layout/vList5"/>
    <dgm:cxn modelId="{792D920A-1527-4B5C-B743-199EFAC7437C}" type="presParOf" srcId="{ECADD5F9-B578-446F-ABC3-B7C78FCE254D}" destId="{4EC4C6B9-B5CA-4890-ABC5-973FD61411CA}" srcOrd="1" destOrd="0" presId="urn:microsoft.com/office/officeart/2005/8/layout/vList5"/>
    <dgm:cxn modelId="{4621D10D-57A3-4EA9-B177-F48A6C01ED43}" type="presParOf" srcId="{ECADD5F9-B578-446F-ABC3-B7C78FCE254D}" destId="{B0CAEDAB-26B0-4715-9244-B90CA2E95DC3}" srcOrd="2" destOrd="0" presId="urn:microsoft.com/office/officeart/2005/8/layout/vList5"/>
    <dgm:cxn modelId="{901C0277-51EB-4D41-B5F4-2DD15C47499F}" type="presParOf" srcId="{B0CAEDAB-26B0-4715-9244-B90CA2E95DC3}" destId="{9C41EFB1-4CA6-4CC8-8E05-0B7FA94286BE}" srcOrd="0" destOrd="0" presId="urn:microsoft.com/office/officeart/2005/8/layout/vList5"/>
    <dgm:cxn modelId="{CCA2E657-4FB1-41F2-BABC-C4008FB888D9}" type="presParOf" srcId="{ECADD5F9-B578-446F-ABC3-B7C78FCE254D}" destId="{FD8A9896-2F2B-43FC-A83B-1F368C9D1201}" srcOrd="3" destOrd="0" presId="urn:microsoft.com/office/officeart/2005/8/layout/vList5"/>
    <dgm:cxn modelId="{19FD1D26-1CDD-411B-BDAA-5B47ED08FF4E}" type="presParOf" srcId="{ECADD5F9-B578-446F-ABC3-B7C78FCE254D}" destId="{A278A065-BC50-446A-B8DF-1DA0D36FBBB3}" srcOrd="4" destOrd="0" presId="urn:microsoft.com/office/officeart/2005/8/layout/vList5"/>
    <dgm:cxn modelId="{3DB116F3-B238-4480-89A7-B9E34BAE6E74}" type="presParOf" srcId="{A278A065-BC50-446A-B8DF-1DA0D36FBBB3}" destId="{6610D1A7-F853-4617-B22C-B0E58C38EA90}" srcOrd="0" destOrd="0" presId="urn:microsoft.com/office/officeart/2005/8/layout/vList5"/>
    <dgm:cxn modelId="{66115227-504B-4533-BDA5-1E315F244EDA}" type="presParOf" srcId="{ECADD5F9-B578-446F-ABC3-B7C78FCE254D}" destId="{C623306E-AC98-42B3-9D68-F5F58B95DA12}" srcOrd="5" destOrd="0" presId="urn:microsoft.com/office/officeart/2005/8/layout/vList5"/>
    <dgm:cxn modelId="{ECCA381B-D83C-43D1-BEE1-EA7668C308EF}" type="presParOf" srcId="{ECADD5F9-B578-446F-ABC3-B7C78FCE254D}" destId="{3A855111-0F31-4523-B709-9B04B3D3BB8B}" srcOrd="6" destOrd="0" presId="urn:microsoft.com/office/officeart/2005/8/layout/vList5"/>
    <dgm:cxn modelId="{ABA0FC74-98FD-4A18-BBF4-AD633900E930}" type="presParOf" srcId="{3A855111-0F31-4523-B709-9B04B3D3BB8B}" destId="{97F38B4D-8B1A-48F5-A973-4F42A4EE684E}" srcOrd="0" destOrd="0" presId="urn:microsoft.com/office/officeart/2005/8/layout/vList5"/>
    <dgm:cxn modelId="{2CB4FE29-CE2A-4589-B020-2628A56664B6}" type="presParOf" srcId="{ECADD5F9-B578-446F-ABC3-B7C78FCE254D}" destId="{CC5C026C-9F78-4371-9E17-7CA8756BC03E}" srcOrd="7" destOrd="0" presId="urn:microsoft.com/office/officeart/2005/8/layout/vList5"/>
    <dgm:cxn modelId="{3B21A125-1B70-4552-817F-2312890E858E}" type="presParOf" srcId="{ECADD5F9-B578-446F-ABC3-B7C78FCE254D}" destId="{F10E8651-34F1-4CAE-957C-15C73A03A3E9}" srcOrd="8" destOrd="0" presId="urn:microsoft.com/office/officeart/2005/8/layout/vList5"/>
    <dgm:cxn modelId="{C2177548-B5B0-46D4-A15D-4C13309281D1}" type="presParOf" srcId="{F10E8651-34F1-4CAE-957C-15C73A03A3E9}" destId="{8CB37DCD-98E2-4E17-AE84-61053323B51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CB9CE5-24E9-4517-9FA0-0C3210B6135B}" type="doc">
      <dgm:prSet loTypeId="urn:microsoft.com/office/officeart/2005/8/layout/chevron1" loCatId="process" qsTypeId="urn:microsoft.com/office/officeart/2005/8/quickstyle/simple1" qsCatId="simple" csTypeId="urn:microsoft.com/office/officeart/2005/8/colors/accent1_2" csCatId="accent1" phldr="1"/>
      <dgm:spPr/>
    </dgm:pt>
    <dgm:pt modelId="{B77E1D8F-4D06-4BCC-90BA-98319206503F}">
      <dgm:prSet phldrT="[Text]" custT="1"/>
      <dgm:spPr>
        <a:solidFill>
          <a:srgbClr val="177D38"/>
        </a:solidFill>
      </dgm:spPr>
      <dgm:t>
        <a:bodyPr/>
        <a:lstStyle/>
        <a:p>
          <a:pPr algn="ctr"/>
          <a:r>
            <a:rPr lang="en-US" sz="1800" dirty="0">
              <a:latin typeface="+mj-lt"/>
            </a:rPr>
            <a:t>Fatigue, apathy, lability, cognitive, irritability</a:t>
          </a:r>
        </a:p>
      </dgm:t>
    </dgm:pt>
    <dgm:pt modelId="{BE324D38-7B34-4585-9FA5-C47CBC13C7FE}" type="parTrans" cxnId="{AF249748-784A-4CE5-8513-E2F1E653FA80}">
      <dgm:prSet/>
      <dgm:spPr/>
      <dgm:t>
        <a:bodyPr/>
        <a:lstStyle/>
        <a:p>
          <a:endParaRPr lang="en-US"/>
        </a:p>
      </dgm:t>
    </dgm:pt>
    <dgm:pt modelId="{AD9E7B82-C0DE-4A9C-8716-AA09FDE4567B}" type="sibTrans" cxnId="{AF249748-784A-4CE5-8513-E2F1E653FA80}">
      <dgm:prSet/>
      <dgm:spPr/>
      <dgm:t>
        <a:bodyPr/>
        <a:lstStyle/>
        <a:p>
          <a:endParaRPr lang="en-US"/>
        </a:p>
      </dgm:t>
    </dgm:pt>
    <dgm:pt modelId="{944F92F6-A48B-44DF-9F76-1130B4F8648E}">
      <dgm:prSet phldrT="[Text]" custT="1"/>
      <dgm:spPr>
        <a:solidFill>
          <a:srgbClr val="177D38"/>
        </a:solidFill>
      </dgm:spPr>
      <dgm:t>
        <a:bodyPr/>
        <a:lstStyle/>
        <a:p>
          <a:r>
            <a:rPr lang="en-US" sz="1800" dirty="0">
              <a:latin typeface="+mj-lt"/>
            </a:rPr>
            <a:t>Lethargy, hallucinations, delusions, abnormal movements</a:t>
          </a:r>
        </a:p>
      </dgm:t>
    </dgm:pt>
    <dgm:pt modelId="{815C34EE-1CF9-452C-B491-53A5E3CF3527}" type="parTrans" cxnId="{B1BBD58A-BC86-453C-AEB6-EC854B61E581}">
      <dgm:prSet/>
      <dgm:spPr/>
      <dgm:t>
        <a:bodyPr/>
        <a:lstStyle/>
        <a:p>
          <a:endParaRPr lang="en-US"/>
        </a:p>
      </dgm:t>
    </dgm:pt>
    <dgm:pt modelId="{87767B9B-F706-4C56-916C-629307690680}" type="sibTrans" cxnId="{B1BBD58A-BC86-453C-AEB6-EC854B61E581}">
      <dgm:prSet/>
      <dgm:spPr/>
      <dgm:t>
        <a:bodyPr/>
        <a:lstStyle/>
        <a:p>
          <a:endParaRPr lang="en-US"/>
        </a:p>
      </dgm:t>
    </dgm:pt>
    <dgm:pt modelId="{376C144E-362F-456B-A013-9D2810E61A74}">
      <dgm:prSet phldrT="[Text]" custT="1"/>
      <dgm:spPr>
        <a:solidFill>
          <a:srgbClr val="177D38"/>
        </a:solidFill>
      </dgm:spPr>
      <dgm:t>
        <a:bodyPr/>
        <a:lstStyle/>
        <a:p>
          <a:r>
            <a:rPr lang="en-US" sz="1800" dirty="0">
              <a:latin typeface="+mj-lt"/>
            </a:rPr>
            <a:t>Fluctuating consciousness,  </a:t>
          </a:r>
          <a:r>
            <a:rPr lang="en-US" sz="1800" dirty="0" err="1">
              <a:latin typeface="+mj-lt"/>
            </a:rPr>
            <a:t>seizures,coma</a:t>
          </a:r>
          <a:r>
            <a:rPr lang="en-US" sz="1800" dirty="0">
              <a:latin typeface="+mj-lt"/>
            </a:rPr>
            <a:t> </a:t>
          </a:r>
        </a:p>
      </dgm:t>
    </dgm:pt>
    <dgm:pt modelId="{C22E7C20-5FCA-4202-B6F8-1810C1855354}" type="parTrans" cxnId="{546D888A-EE01-4212-9FB0-534235B97EF3}">
      <dgm:prSet/>
      <dgm:spPr/>
      <dgm:t>
        <a:bodyPr/>
        <a:lstStyle/>
        <a:p>
          <a:endParaRPr lang="en-US"/>
        </a:p>
      </dgm:t>
    </dgm:pt>
    <dgm:pt modelId="{E319CC73-B33A-455D-8B5B-CB686D1A5AE2}" type="sibTrans" cxnId="{546D888A-EE01-4212-9FB0-534235B97EF3}">
      <dgm:prSet/>
      <dgm:spPr/>
      <dgm:t>
        <a:bodyPr/>
        <a:lstStyle/>
        <a:p>
          <a:endParaRPr lang="en-US"/>
        </a:p>
      </dgm:t>
    </dgm:pt>
    <dgm:pt modelId="{B0929590-90DF-4062-A4FA-7E2B11B702BF}" type="pres">
      <dgm:prSet presAssocID="{ADCB9CE5-24E9-4517-9FA0-0C3210B6135B}" presName="Name0" presStyleCnt="0">
        <dgm:presLayoutVars>
          <dgm:dir/>
          <dgm:animLvl val="lvl"/>
          <dgm:resizeHandles val="exact"/>
        </dgm:presLayoutVars>
      </dgm:prSet>
      <dgm:spPr/>
    </dgm:pt>
    <dgm:pt modelId="{038E91AE-95F0-441E-954B-F96E29F2FC23}" type="pres">
      <dgm:prSet presAssocID="{B77E1D8F-4D06-4BCC-90BA-98319206503F}" presName="parTxOnly" presStyleLbl="node1" presStyleIdx="0" presStyleCnt="3" custScaleX="116866" custScaleY="123445">
        <dgm:presLayoutVars>
          <dgm:chMax val="0"/>
          <dgm:chPref val="0"/>
          <dgm:bulletEnabled val="1"/>
        </dgm:presLayoutVars>
      </dgm:prSet>
      <dgm:spPr/>
    </dgm:pt>
    <dgm:pt modelId="{BC7AFCC7-D4F6-455E-AFAD-DC90A77C15E4}" type="pres">
      <dgm:prSet presAssocID="{AD9E7B82-C0DE-4A9C-8716-AA09FDE4567B}" presName="parTxOnlySpace" presStyleCnt="0"/>
      <dgm:spPr/>
    </dgm:pt>
    <dgm:pt modelId="{5E346A77-6B57-429F-BE7E-8CA233B70A09}" type="pres">
      <dgm:prSet presAssocID="{944F92F6-A48B-44DF-9F76-1130B4F8648E}" presName="parTxOnly" presStyleLbl="node1" presStyleIdx="1" presStyleCnt="3" custScaleX="110483" custScaleY="123445">
        <dgm:presLayoutVars>
          <dgm:chMax val="0"/>
          <dgm:chPref val="0"/>
          <dgm:bulletEnabled val="1"/>
        </dgm:presLayoutVars>
      </dgm:prSet>
      <dgm:spPr/>
    </dgm:pt>
    <dgm:pt modelId="{51BE5E90-BFB8-4157-A9C0-A3C1F0DDDD08}" type="pres">
      <dgm:prSet presAssocID="{87767B9B-F706-4C56-916C-629307690680}" presName="parTxOnlySpace" presStyleCnt="0"/>
      <dgm:spPr/>
    </dgm:pt>
    <dgm:pt modelId="{50E6315A-5BDC-4D30-9559-E1AC2138CAFC}" type="pres">
      <dgm:prSet presAssocID="{376C144E-362F-456B-A013-9D2810E61A74}" presName="parTxOnly" presStyleLbl="node1" presStyleIdx="2" presStyleCnt="3" custScaleX="113601" custScaleY="126210" custLinFactX="2068" custLinFactNeighborX="100000" custLinFactNeighborY="2011">
        <dgm:presLayoutVars>
          <dgm:chMax val="0"/>
          <dgm:chPref val="0"/>
          <dgm:bulletEnabled val="1"/>
        </dgm:presLayoutVars>
      </dgm:prSet>
      <dgm:spPr/>
    </dgm:pt>
  </dgm:ptLst>
  <dgm:cxnLst>
    <dgm:cxn modelId="{CF3F9018-50BD-4247-94FF-FCCB7E1331D2}" type="presOf" srcId="{376C144E-362F-456B-A013-9D2810E61A74}" destId="{50E6315A-5BDC-4D30-9559-E1AC2138CAFC}" srcOrd="0" destOrd="0" presId="urn:microsoft.com/office/officeart/2005/8/layout/chevron1"/>
    <dgm:cxn modelId="{A5075266-BABB-48E9-82F1-9A5F163E4BF0}" type="presOf" srcId="{B77E1D8F-4D06-4BCC-90BA-98319206503F}" destId="{038E91AE-95F0-441E-954B-F96E29F2FC23}" srcOrd="0" destOrd="0" presId="urn:microsoft.com/office/officeart/2005/8/layout/chevron1"/>
    <dgm:cxn modelId="{AF249748-784A-4CE5-8513-E2F1E653FA80}" srcId="{ADCB9CE5-24E9-4517-9FA0-0C3210B6135B}" destId="{B77E1D8F-4D06-4BCC-90BA-98319206503F}" srcOrd="0" destOrd="0" parTransId="{BE324D38-7B34-4585-9FA5-C47CBC13C7FE}" sibTransId="{AD9E7B82-C0DE-4A9C-8716-AA09FDE4567B}"/>
    <dgm:cxn modelId="{546D888A-EE01-4212-9FB0-534235B97EF3}" srcId="{ADCB9CE5-24E9-4517-9FA0-0C3210B6135B}" destId="{376C144E-362F-456B-A013-9D2810E61A74}" srcOrd="2" destOrd="0" parTransId="{C22E7C20-5FCA-4202-B6F8-1810C1855354}" sibTransId="{E319CC73-B33A-455D-8B5B-CB686D1A5AE2}"/>
    <dgm:cxn modelId="{B1BBD58A-BC86-453C-AEB6-EC854B61E581}" srcId="{ADCB9CE5-24E9-4517-9FA0-0C3210B6135B}" destId="{944F92F6-A48B-44DF-9F76-1130B4F8648E}" srcOrd="1" destOrd="0" parTransId="{815C34EE-1CF9-452C-B491-53A5E3CF3527}" sibTransId="{87767B9B-F706-4C56-916C-629307690680}"/>
    <dgm:cxn modelId="{BE8169A5-5FF1-4B6B-AE4D-B7F355C0B5F3}" type="presOf" srcId="{ADCB9CE5-24E9-4517-9FA0-0C3210B6135B}" destId="{B0929590-90DF-4062-A4FA-7E2B11B702BF}" srcOrd="0" destOrd="0" presId="urn:microsoft.com/office/officeart/2005/8/layout/chevron1"/>
    <dgm:cxn modelId="{F3DA94BC-D2B1-47AA-B710-4D8EF9CA52AE}" type="presOf" srcId="{944F92F6-A48B-44DF-9F76-1130B4F8648E}" destId="{5E346A77-6B57-429F-BE7E-8CA233B70A09}" srcOrd="0" destOrd="0" presId="urn:microsoft.com/office/officeart/2005/8/layout/chevron1"/>
    <dgm:cxn modelId="{C04946A7-2D68-441C-86ED-CDB305DA42BC}" type="presParOf" srcId="{B0929590-90DF-4062-A4FA-7E2B11B702BF}" destId="{038E91AE-95F0-441E-954B-F96E29F2FC23}" srcOrd="0" destOrd="0" presId="urn:microsoft.com/office/officeart/2005/8/layout/chevron1"/>
    <dgm:cxn modelId="{7920D00F-29E2-443E-8F1D-E8672A4F6D26}" type="presParOf" srcId="{B0929590-90DF-4062-A4FA-7E2B11B702BF}" destId="{BC7AFCC7-D4F6-455E-AFAD-DC90A77C15E4}" srcOrd="1" destOrd="0" presId="urn:microsoft.com/office/officeart/2005/8/layout/chevron1"/>
    <dgm:cxn modelId="{DE7F7E19-A8AE-46F6-B5E2-633AD330729F}" type="presParOf" srcId="{B0929590-90DF-4062-A4FA-7E2B11B702BF}" destId="{5E346A77-6B57-429F-BE7E-8CA233B70A09}" srcOrd="2" destOrd="0" presId="urn:microsoft.com/office/officeart/2005/8/layout/chevron1"/>
    <dgm:cxn modelId="{44954AC8-73EC-4342-842F-AE291BD0C89F}" type="presParOf" srcId="{B0929590-90DF-4062-A4FA-7E2B11B702BF}" destId="{51BE5E90-BFB8-4157-A9C0-A3C1F0DDDD08}" srcOrd="3" destOrd="0" presId="urn:microsoft.com/office/officeart/2005/8/layout/chevron1"/>
    <dgm:cxn modelId="{BBCC5273-4BCD-4160-8BC9-598C3668DD5E}" type="presParOf" srcId="{B0929590-90DF-4062-A4FA-7E2B11B702BF}" destId="{50E6315A-5BDC-4D30-9559-E1AC2138CAF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EA4B2D-41EF-484B-BE16-E03D7E09C60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0669378-C6B0-4643-9F25-D8DCF132AE76}">
      <dgm:prSet phldrT="[Text]" custT="1"/>
      <dgm:spPr>
        <a:solidFill>
          <a:srgbClr val="177D38"/>
        </a:solidFill>
      </dgm:spPr>
      <dgm:t>
        <a:bodyPr/>
        <a:lstStyle/>
        <a:p>
          <a:r>
            <a:rPr lang="en-US" sz="2400" dirty="0"/>
            <a:t>Lithium</a:t>
          </a:r>
        </a:p>
      </dgm:t>
    </dgm:pt>
    <dgm:pt modelId="{74B83744-805B-4139-9D05-A7B0690720CF}" type="parTrans" cxnId="{B67868BA-A088-49AA-BBD6-DA6C924F658A}">
      <dgm:prSet/>
      <dgm:spPr/>
      <dgm:t>
        <a:bodyPr/>
        <a:lstStyle/>
        <a:p>
          <a:endParaRPr lang="en-US"/>
        </a:p>
      </dgm:t>
    </dgm:pt>
    <dgm:pt modelId="{C0670870-A9D2-4582-9490-1BCC94389B24}" type="sibTrans" cxnId="{B67868BA-A088-49AA-BBD6-DA6C924F658A}">
      <dgm:prSet/>
      <dgm:spPr/>
      <dgm:t>
        <a:bodyPr/>
        <a:lstStyle/>
        <a:p>
          <a:endParaRPr lang="en-US"/>
        </a:p>
      </dgm:t>
    </dgm:pt>
    <dgm:pt modelId="{E80DF88E-7C1E-4AF2-9877-6687FD825FFE}">
      <dgm:prSet phldrT="[Text]"/>
      <dgm:spPr/>
      <dgm:t>
        <a:bodyPr/>
        <a:lstStyle/>
        <a:p>
          <a:r>
            <a:rPr lang="en-US" sz="2500" dirty="0"/>
            <a:t>Consider alternatives</a:t>
          </a:r>
        </a:p>
      </dgm:t>
    </dgm:pt>
    <dgm:pt modelId="{FF5C1CBD-1E86-49C2-9354-F09A2B19707B}" type="parTrans" cxnId="{1E96563B-0E8E-4F8A-83E1-B026BCABFA88}">
      <dgm:prSet/>
      <dgm:spPr/>
      <dgm:t>
        <a:bodyPr/>
        <a:lstStyle/>
        <a:p>
          <a:endParaRPr lang="en-US"/>
        </a:p>
      </dgm:t>
    </dgm:pt>
    <dgm:pt modelId="{42FA4B10-7861-4E2A-A460-60AC0A5B091A}" type="sibTrans" cxnId="{1E96563B-0E8E-4F8A-83E1-B026BCABFA88}">
      <dgm:prSet/>
      <dgm:spPr/>
      <dgm:t>
        <a:bodyPr/>
        <a:lstStyle/>
        <a:p>
          <a:endParaRPr lang="en-US"/>
        </a:p>
      </dgm:t>
    </dgm:pt>
    <dgm:pt modelId="{5AA80725-C91A-46F1-B440-2C86CEB7271B}">
      <dgm:prSet phldrT="[Text]" custT="1"/>
      <dgm:spPr>
        <a:solidFill>
          <a:srgbClr val="177D38"/>
        </a:solidFill>
      </dgm:spPr>
      <dgm:t>
        <a:bodyPr/>
        <a:lstStyle/>
        <a:p>
          <a:r>
            <a:rPr lang="en-US" sz="2400" dirty="0" err="1"/>
            <a:t>Topiramate</a:t>
          </a:r>
          <a:endParaRPr lang="en-US" sz="2400" dirty="0"/>
        </a:p>
      </dgm:t>
    </dgm:pt>
    <dgm:pt modelId="{04835734-8854-4775-98C3-E3BFFF1DF972}" type="parTrans" cxnId="{A9F3F479-4F17-478C-97C6-DFF5FA4D2471}">
      <dgm:prSet/>
      <dgm:spPr/>
      <dgm:t>
        <a:bodyPr/>
        <a:lstStyle/>
        <a:p>
          <a:endParaRPr lang="en-US"/>
        </a:p>
      </dgm:t>
    </dgm:pt>
    <dgm:pt modelId="{60A2E7D0-A48A-49E0-BB26-0C8F2071BCAF}" type="sibTrans" cxnId="{A9F3F479-4F17-478C-97C6-DFF5FA4D2471}">
      <dgm:prSet/>
      <dgm:spPr/>
      <dgm:t>
        <a:bodyPr/>
        <a:lstStyle/>
        <a:p>
          <a:endParaRPr lang="en-US"/>
        </a:p>
      </dgm:t>
    </dgm:pt>
    <dgm:pt modelId="{760859E8-E5F5-4C07-A311-CB29D1E77412}">
      <dgm:prSet phldrT="[Text]" custT="1"/>
      <dgm:spPr>
        <a:solidFill>
          <a:srgbClr val="177D38"/>
        </a:solidFill>
      </dgm:spPr>
      <dgm:t>
        <a:bodyPr/>
        <a:lstStyle/>
        <a:p>
          <a:r>
            <a:rPr lang="en-US" sz="2400" dirty="0"/>
            <a:t>Gabapentin</a:t>
          </a:r>
        </a:p>
      </dgm:t>
    </dgm:pt>
    <dgm:pt modelId="{C0E549E4-ECAD-4FB8-A683-F146541134D8}" type="parTrans" cxnId="{16C8B081-482F-44AF-AF4E-4970E8E2C617}">
      <dgm:prSet/>
      <dgm:spPr/>
      <dgm:t>
        <a:bodyPr/>
        <a:lstStyle/>
        <a:p>
          <a:endParaRPr lang="en-US"/>
        </a:p>
      </dgm:t>
    </dgm:pt>
    <dgm:pt modelId="{9BB5C9C5-65C2-4E51-887B-9F4882557FBC}" type="sibTrans" cxnId="{16C8B081-482F-44AF-AF4E-4970E8E2C617}">
      <dgm:prSet/>
      <dgm:spPr/>
      <dgm:t>
        <a:bodyPr/>
        <a:lstStyle/>
        <a:p>
          <a:endParaRPr lang="en-US"/>
        </a:p>
      </dgm:t>
    </dgm:pt>
    <dgm:pt modelId="{FEC9D6E6-457A-41DB-99F5-7846BF3A04AF}">
      <dgm:prSet phldrT="[Text]"/>
      <dgm:spPr/>
      <dgm:t>
        <a:bodyPr/>
        <a:lstStyle/>
        <a:p>
          <a:r>
            <a:rPr lang="en-US" dirty="0" err="1"/>
            <a:t>CrCL</a:t>
          </a:r>
          <a:r>
            <a:rPr lang="en-US" dirty="0"/>
            <a:t> &gt;30-59: max dose 400-1400mg/day</a:t>
          </a:r>
        </a:p>
      </dgm:t>
    </dgm:pt>
    <dgm:pt modelId="{3346AA51-FF71-40CD-8DA8-AE3E31A176AB}" type="parTrans" cxnId="{58E9C971-8E04-4729-9A41-EE9BB81476B3}">
      <dgm:prSet/>
      <dgm:spPr/>
      <dgm:t>
        <a:bodyPr/>
        <a:lstStyle/>
        <a:p>
          <a:endParaRPr lang="en-US"/>
        </a:p>
      </dgm:t>
    </dgm:pt>
    <dgm:pt modelId="{1B4DCC22-4D97-4F3D-ADA3-C917CF196391}" type="sibTrans" cxnId="{58E9C971-8E04-4729-9A41-EE9BB81476B3}">
      <dgm:prSet/>
      <dgm:spPr/>
      <dgm:t>
        <a:bodyPr/>
        <a:lstStyle/>
        <a:p>
          <a:endParaRPr lang="en-US"/>
        </a:p>
      </dgm:t>
    </dgm:pt>
    <dgm:pt modelId="{5852DC8A-721A-4892-B9AA-7E506FD13993}">
      <dgm:prSet phldrT="[Text]"/>
      <dgm:spPr/>
      <dgm:t>
        <a:bodyPr/>
        <a:lstStyle/>
        <a:p>
          <a:r>
            <a:rPr lang="en-US" dirty="0" err="1"/>
            <a:t>CrCl</a:t>
          </a:r>
          <a:r>
            <a:rPr lang="en-US" dirty="0"/>
            <a:t> 15: max dose 100- 300mg/day</a:t>
          </a:r>
        </a:p>
      </dgm:t>
    </dgm:pt>
    <dgm:pt modelId="{2AC03712-84AE-4E40-A4E3-A9ADCC13B143}" type="parTrans" cxnId="{AEC2E7B5-8D4B-4E9F-8C35-77291252689D}">
      <dgm:prSet/>
      <dgm:spPr/>
      <dgm:t>
        <a:bodyPr/>
        <a:lstStyle/>
        <a:p>
          <a:endParaRPr lang="en-US"/>
        </a:p>
      </dgm:t>
    </dgm:pt>
    <dgm:pt modelId="{BC07CB08-A67C-443A-B8C8-A69FCB570B35}" type="sibTrans" cxnId="{AEC2E7B5-8D4B-4E9F-8C35-77291252689D}">
      <dgm:prSet/>
      <dgm:spPr/>
      <dgm:t>
        <a:bodyPr/>
        <a:lstStyle/>
        <a:p>
          <a:endParaRPr lang="en-US"/>
        </a:p>
      </dgm:t>
    </dgm:pt>
    <dgm:pt modelId="{9D148E19-ABEA-46A5-9411-CA0EED7948D6}">
      <dgm:prSet phldrT="[Text]"/>
      <dgm:spPr/>
      <dgm:t>
        <a:bodyPr/>
        <a:lstStyle/>
        <a:p>
          <a:endParaRPr lang="en-US" sz="2500" dirty="0"/>
        </a:p>
      </dgm:t>
    </dgm:pt>
    <dgm:pt modelId="{D7BCAE2D-42DE-4EA4-A6A7-44DBC9AF240C}" type="parTrans" cxnId="{35C3022A-2104-4B36-9754-8FE57B88FF81}">
      <dgm:prSet/>
      <dgm:spPr/>
      <dgm:t>
        <a:bodyPr/>
        <a:lstStyle/>
        <a:p>
          <a:endParaRPr lang="en-US"/>
        </a:p>
      </dgm:t>
    </dgm:pt>
    <dgm:pt modelId="{6F12320F-FD40-4B77-A4A6-BFDCF36074DF}" type="sibTrans" cxnId="{35C3022A-2104-4B36-9754-8FE57B88FF81}">
      <dgm:prSet/>
      <dgm:spPr/>
      <dgm:t>
        <a:bodyPr/>
        <a:lstStyle/>
        <a:p>
          <a:endParaRPr lang="en-US"/>
        </a:p>
      </dgm:t>
    </dgm:pt>
    <dgm:pt modelId="{D7A5D8C7-57C0-4707-9F74-FFE20CF9915B}">
      <dgm:prSet phldrT="[Text]"/>
      <dgm:spPr/>
      <dgm:t>
        <a:bodyPr/>
        <a:lstStyle/>
        <a:p>
          <a:r>
            <a:rPr lang="en-US" sz="2500" dirty="0"/>
            <a:t>Check level immediately before dialysis</a:t>
          </a:r>
        </a:p>
      </dgm:t>
    </dgm:pt>
    <dgm:pt modelId="{9ECD73B9-C73A-4FBA-8774-EE958B93CC8B}" type="parTrans" cxnId="{58DA347D-9FA6-4468-8F23-908AB6838FAD}">
      <dgm:prSet/>
      <dgm:spPr/>
      <dgm:t>
        <a:bodyPr/>
        <a:lstStyle/>
        <a:p>
          <a:endParaRPr lang="en-US"/>
        </a:p>
      </dgm:t>
    </dgm:pt>
    <dgm:pt modelId="{C8F7C875-7BD6-4232-9760-9A9FFDE34924}" type="sibTrans" cxnId="{58DA347D-9FA6-4468-8F23-908AB6838FAD}">
      <dgm:prSet/>
      <dgm:spPr/>
      <dgm:t>
        <a:bodyPr/>
        <a:lstStyle/>
        <a:p>
          <a:endParaRPr lang="en-US"/>
        </a:p>
      </dgm:t>
    </dgm:pt>
    <dgm:pt modelId="{C2C9FB29-5172-4FC7-944F-040FD7BF5EED}">
      <dgm:prSet phldrT="[Text]"/>
      <dgm:spPr/>
      <dgm:t>
        <a:bodyPr/>
        <a:lstStyle/>
        <a:p>
          <a:r>
            <a:rPr lang="en-US" dirty="0" err="1"/>
            <a:t>CrCl</a:t>
          </a:r>
          <a:r>
            <a:rPr lang="en-US" dirty="0"/>
            <a:t> &gt;15-29: max dose 200-700mg/day</a:t>
          </a:r>
        </a:p>
      </dgm:t>
    </dgm:pt>
    <dgm:pt modelId="{797FFD6D-823D-4127-A2EA-B6A4F32587A2}" type="parTrans" cxnId="{33B2CFE1-A664-4DD5-AE8C-AF106A25D58C}">
      <dgm:prSet/>
      <dgm:spPr/>
      <dgm:t>
        <a:bodyPr/>
        <a:lstStyle/>
        <a:p>
          <a:endParaRPr lang="en-US"/>
        </a:p>
      </dgm:t>
    </dgm:pt>
    <dgm:pt modelId="{4AB6B301-1EB7-434E-9870-238097DE12FF}" type="sibTrans" cxnId="{33B2CFE1-A664-4DD5-AE8C-AF106A25D58C}">
      <dgm:prSet/>
      <dgm:spPr/>
      <dgm:t>
        <a:bodyPr/>
        <a:lstStyle/>
        <a:p>
          <a:endParaRPr lang="en-US"/>
        </a:p>
      </dgm:t>
    </dgm:pt>
    <dgm:pt modelId="{8D845DB7-8655-4A0B-BC52-075832262622}">
      <dgm:prSet phldrT="[Text]"/>
      <dgm:spPr/>
      <dgm:t>
        <a:bodyPr/>
        <a:lstStyle/>
        <a:p>
          <a:r>
            <a:rPr lang="en-US" sz="2500" dirty="0"/>
            <a:t>GFR 10-50: 50-75% usual dose</a:t>
          </a:r>
        </a:p>
      </dgm:t>
    </dgm:pt>
    <dgm:pt modelId="{B05C1B1A-F0E0-49C8-B43A-D4CF82E91F50}" type="parTrans" cxnId="{B554AE06-1816-46B1-81ED-24473C41696E}">
      <dgm:prSet/>
      <dgm:spPr/>
      <dgm:t>
        <a:bodyPr/>
        <a:lstStyle/>
        <a:p>
          <a:endParaRPr lang="en-US"/>
        </a:p>
      </dgm:t>
    </dgm:pt>
    <dgm:pt modelId="{1AF05CFF-E884-497D-95A3-E98A5A7025B6}" type="sibTrans" cxnId="{B554AE06-1816-46B1-81ED-24473C41696E}">
      <dgm:prSet/>
      <dgm:spPr/>
      <dgm:t>
        <a:bodyPr/>
        <a:lstStyle/>
        <a:p>
          <a:endParaRPr lang="en-US"/>
        </a:p>
      </dgm:t>
    </dgm:pt>
    <dgm:pt modelId="{85837CA5-9E56-4625-B563-7893E3305C13}">
      <dgm:prSet phldrT="[Text]"/>
      <dgm:spPr/>
      <dgm:t>
        <a:bodyPr/>
        <a:lstStyle/>
        <a:p>
          <a:r>
            <a:rPr lang="en-US" sz="2500" dirty="0"/>
            <a:t>GFR &lt;10: 20-50% usual dose</a:t>
          </a:r>
        </a:p>
      </dgm:t>
    </dgm:pt>
    <dgm:pt modelId="{399639BC-58E8-44E5-9D8A-78C09441BE51}" type="parTrans" cxnId="{535008ED-694C-4D13-B2C0-84B304A14631}">
      <dgm:prSet/>
      <dgm:spPr/>
      <dgm:t>
        <a:bodyPr/>
        <a:lstStyle/>
        <a:p>
          <a:endParaRPr lang="en-US"/>
        </a:p>
      </dgm:t>
    </dgm:pt>
    <dgm:pt modelId="{D1666BD4-6989-4F0C-B8E5-02979C47F17A}" type="sibTrans" cxnId="{535008ED-694C-4D13-B2C0-84B304A14631}">
      <dgm:prSet/>
      <dgm:spPr/>
      <dgm:t>
        <a:bodyPr/>
        <a:lstStyle/>
        <a:p>
          <a:endParaRPr lang="en-US"/>
        </a:p>
      </dgm:t>
    </dgm:pt>
    <dgm:pt modelId="{ED0CA0D3-2584-47B9-9538-B4997F378CED}">
      <dgm:prSet phldrT="[Text]"/>
      <dgm:spPr/>
      <dgm:t>
        <a:bodyPr/>
        <a:lstStyle/>
        <a:p>
          <a:r>
            <a:rPr lang="en-US" sz="2500" dirty="0"/>
            <a:t>Dialysis: 1 dose (200-600mg) after dialysis</a:t>
          </a:r>
        </a:p>
      </dgm:t>
    </dgm:pt>
    <dgm:pt modelId="{F75EE7B1-4057-4F0F-B238-700AB4F40842}" type="parTrans" cxnId="{81D8ADB3-03EB-43F4-942D-D0874A62483F}">
      <dgm:prSet/>
      <dgm:spPr/>
      <dgm:t>
        <a:bodyPr/>
        <a:lstStyle/>
        <a:p>
          <a:endParaRPr lang="en-US"/>
        </a:p>
      </dgm:t>
    </dgm:pt>
    <dgm:pt modelId="{AD82058E-5C20-4583-8A7C-1300749DC3FD}" type="sibTrans" cxnId="{81D8ADB3-03EB-43F4-942D-D0874A62483F}">
      <dgm:prSet/>
      <dgm:spPr/>
      <dgm:t>
        <a:bodyPr/>
        <a:lstStyle/>
        <a:p>
          <a:endParaRPr lang="en-US"/>
        </a:p>
      </dgm:t>
    </dgm:pt>
    <dgm:pt modelId="{B9507507-9200-429C-AA4B-3948994EFAED}">
      <dgm:prSet custT="1"/>
      <dgm:spPr>
        <a:solidFill>
          <a:srgbClr val="177D38"/>
        </a:solidFill>
      </dgm:spPr>
      <dgm:t>
        <a:bodyPr/>
        <a:lstStyle/>
        <a:p>
          <a:r>
            <a:rPr lang="en-US" sz="2400" dirty="0" err="1"/>
            <a:t>Pregabalin</a:t>
          </a:r>
          <a:endParaRPr lang="en-US" sz="2400" dirty="0"/>
        </a:p>
      </dgm:t>
    </dgm:pt>
    <dgm:pt modelId="{F70B8BFB-DB85-4C49-AAA8-C08A309C1D1C}" type="parTrans" cxnId="{C02E0709-0AAF-49E7-B74A-E225BF6751F6}">
      <dgm:prSet/>
      <dgm:spPr/>
      <dgm:t>
        <a:bodyPr/>
        <a:lstStyle/>
        <a:p>
          <a:endParaRPr lang="en-US"/>
        </a:p>
      </dgm:t>
    </dgm:pt>
    <dgm:pt modelId="{522A0428-D964-4CCC-88C2-5E898F7DD6ED}" type="sibTrans" cxnId="{C02E0709-0AAF-49E7-B74A-E225BF6751F6}">
      <dgm:prSet/>
      <dgm:spPr/>
      <dgm:t>
        <a:bodyPr/>
        <a:lstStyle/>
        <a:p>
          <a:endParaRPr lang="en-US"/>
        </a:p>
      </dgm:t>
    </dgm:pt>
    <dgm:pt modelId="{470904F1-FB79-40F5-BAF3-C1A5D2086484}">
      <dgm:prSet/>
      <dgm:spPr/>
      <dgm:t>
        <a:bodyPr/>
        <a:lstStyle/>
        <a:p>
          <a:r>
            <a:rPr lang="en-US" dirty="0" err="1"/>
            <a:t>CrCL</a:t>
          </a:r>
          <a:r>
            <a:rPr lang="en-US" dirty="0"/>
            <a:t> 30-60: max dose 75-300mg/day</a:t>
          </a:r>
        </a:p>
      </dgm:t>
    </dgm:pt>
    <dgm:pt modelId="{58666F96-8944-48A0-AD8F-26210E4596D3}" type="parTrans" cxnId="{C5324974-6D47-4C5E-97D4-3317683F5021}">
      <dgm:prSet/>
      <dgm:spPr/>
      <dgm:t>
        <a:bodyPr/>
        <a:lstStyle/>
        <a:p>
          <a:endParaRPr lang="en-US"/>
        </a:p>
      </dgm:t>
    </dgm:pt>
    <dgm:pt modelId="{F4AC2A09-DD1C-4D69-873A-1699BE7E671A}" type="sibTrans" cxnId="{C5324974-6D47-4C5E-97D4-3317683F5021}">
      <dgm:prSet/>
      <dgm:spPr/>
      <dgm:t>
        <a:bodyPr/>
        <a:lstStyle/>
        <a:p>
          <a:endParaRPr lang="en-US"/>
        </a:p>
      </dgm:t>
    </dgm:pt>
    <dgm:pt modelId="{8797E3A3-285C-401B-97A9-33A200027AC1}">
      <dgm:prSet phldrT="[Text]"/>
      <dgm:spPr/>
      <dgm:t>
        <a:bodyPr/>
        <a:lstStyle/>
        <a:p>
          <a:r>
            <a:rPr lang="en-US" dirty="0"/>
            <a:t>Not extensively metabolized; primarily eliminated unchanged in  urine</a:t>
          </a:r>
        </a:p>
      </dgm:t>
    </dgm:pt>
    <dgm:pt modelId="{C24B4CEF-89EE-401D-848F-0AE15A80ABB7}" type="parTrans" cxnId="{AA7B297F-84B4-4319-8004-2DE4F17322A4}">
      <dgm:prSet/>
      <dgm:spPr/>
      <dgm:t>
        <a:bodyPr/>
        <a:lstStyle/>
        <a:p>
          <a:endParaRPr lang="en-US"/>
        </a:p>
      </dgm:t>
    </dgm:pt>
    <dgm:pt modelId="{05C50295-7FDE-4CD5-A33B-1A84468B9BC1}" type="sibTrans" cxnId="{AA7B297F-84B4-4319-8004-2DE4F17322A4}">
      <dgm:prSet/>
      <dgm:spPr/>
      <dgm:t>
        <a:bodyPr/>
        <a:lstStyle/>
        <a:p>
          <a:endParaRPr lang="en-US"/>
        </a:p>
      </dgm:t>
    </dgm:pt>
    <dgm:pt modelId="{FDB6CF56-25C5-40F5-9327-65952709232C}">
      <dgm:prSet phldrT="[Text]"/>
      <dgm:spPr/>
      <dgm:t>
        <a:bodyPr/>
        <a:lstStyle/>
        <a:p>
          <a:r>
            <a:rPr lang="en-US" dirty="0" err="1"/>
            <a:t>CrCL</a:t>
          </a:r>
          <a:r>
            <a:rPr lang="en-US" dirty="0"/>
            <a:t> &lt;70: halve usual dose; titrate slowly</a:t>
          </a:r>
        </a:p>
      </dgm:t>
    </dgm:pt>
    <dgm:pt modelId="{D70D2862-DB47-44B3-8516-D9877E0C2E12}" type="parTrans" cxnId="{743FECFC-3CDF-4465-AF9C-56F46006C21A}">
      <dgm:prSet/>
      <dgm:spPr/>
      <dgm:t>
        <a:bodyPr/>
        <a:lstStyle/>
        <a:p>
          <a:endParaRPr lang="en-US"/>
        </a:p>
      </dgm:t>
    </dgm:pt>
    <dgm:pt modelId="{0863D702-F5C9-4D47-9AF9-7CAB8EE56694}" type="sibTrans" cxnId="{743FECFC-3CDF-4465-AF9C-56F46006C21A}">
      <dgm:prSet/>
      <dgm:spPr/>
      <dgm:t>
        <a:bodyPr/>
        <a:lstStyle/>
        <a:p>
          <a:endParaRPr lang="en-US"/>
        </a:p>
      </dgm:t>
    </dgm:pt>
    <dgm:pt modelId="{E9BA8CAA-92FF-4427-9894-D9620AD9FF31}">
      <dgm:prSet phldrT="[Text]"/>
      <dgm:spPr/>
      <dgm:t>
        <a:bodyPr/>
        <a:lstStyle/>
        <a:p>
          <a:r>
            <a:rPr lang="en-US" dirty="0"/>
            <a:t>Eliminated unchanged in urine</a:t>
          </a:r>
        </a:p>
      </dgm:t>
    </dgm:pt>
    <dgm:pt modelId="{B6760E51-C439-42A9-9CD4-2411FD2647D4}" type="parTrans" cxnId="{FD3858DA-CBCF-4106-A21F-72775A78519F}">
      <dgm:prSet/>
      <dgm:spPr/>
      <dgm:t>
        <a:bodyPr/>
        <a:lstStyle/>
        <a:p>
          <a:endParaRPr lang="en-US"/>
        </a:p>
      </dgm:t>
    </dgm:pt>
    <dgm:pt modelId="{3FED7646-96B1-4BB5-AD32-C6866C44C1B7}" type="sibTrans" cxnId="{FD3858DA-CBCF-4106-A21F-72775A78519F}">
      <dgm:prSet/>
      <dgm:spPr/>
      <dgm:t>
        <a:bodyPr/>
        <a:lstStyle/>
        <a:p>
          <a:endParaRPr lang="en-US"/>
        </a:p>
      </dgm:t>
    </dgm:pt>
    <dgm:pt modelId="{CD29729C-E2F2-4829-A002-FDC1E2968916}">
      <dgm:prSet phldrT="[Text]"/>
      <dgm:spPr/>
      <dgm:t>
        <a:bodyPr/>
        <a:lstStyle/>
        <a:p>
          <a:r>
            <a:rPr lang="en-US" dirty="0"/>
            <a:t>Dialysis: above + supplemental post HD dose</a:t>
          </a:r>
        </a:p>
      </dgm:t>
    </dgm:pt>
    <dgm:pt modelId="{1D299586-9A70-46D0-845B-4D959C0F01CC}" type="parTrans" cxnId="{1D9960EF-3FD2-4B2F-8220-46DFA64ADB20}">
      <dgm:prSet/>
      <dgm:spPr/>
      <dgm:t>
        <a:bodyPr/>
        <a:lstStyle/>
        <a:p>
          <a:endParaRPr lang="en-US"/>
        </a:p>
      </dgm:t>
    </dgm:pt>
    <dgm:pt modelId="{3754B57E-2781-4D53-824D-7EDA38B3DBC0}" type="sibTrans" cxnId="{1D9960EF-3FD2-4B2F-8220-46DFA64ADB20}">
      <dgm:prSet/>
      <dgm:spPr/>
      <dgm:t>
        <a:bodyPr/>
        <a:lstStyle/>
        <a:p>
          <a:endParaRPr lang="en-US"/>
        </a:p>
      </dgm:t>
    </dgm:pt>
    <dgm:pt modelId="{7D8061FB-DDDD-4F24-9791-69854C13AE46}">
      <dgm:prSet phldrT="[Text]"/>
      <dgm:spPr/>
      <dgm:t>
        <a:bodyPr/>
        <a:lstStyle/>
        <a:p>
          <a:r>
            <a:rPr lang="en-US" sz="2500" dirty="0"/>
            <a:t>Eliminated unchanged in urine</a:t>
          </a:r>
        </a:p>
      </dgm:t>
    </dgm:pt>
    <dgm:pt modelId="{FF003F19-853F-44FD-B865-54178B67EAD0}" type="parTrans" cxnId="{78075D62-7129-4680-A543-C216F8057A6E}">
      <dgm:prSet/>
      <dgm:spPr/>
      <dgm:t>
        <a:bodyPr/>
        <a:lstStyle/>
        <a:p>
          <a:endParaRPr lang="en-US"/>
        </a:p>
      </dgm:t>
    </dgm:pt>
    <dgm:pt modelId="{5B5B4C18-7401-4970-BAD8-BA4F998EA049}" type="sibTrans" cxnId="{78075D62-7129-4680-A543-C216F8057A6E}">
      <dgm:prSet/>
      <dgm:spPr/>
      <dgm:t>
        <a:bodyPr/>
        <a:lstStyle/>
        <a:p>
          <a:endParaRPr lang="en-US"/>
        </a:p>
      </dgm:t>
    </dgm:pt>
    <dgm:pt modelId="{EBCEAC09-B10F-41D9-8C39-7F9DD5FD443F}">
      <dgm:prSet/>
      <dgm:spPr/>
      <dgm:t>
        <a:bodyPr/>
        <a:lstStyle/>
        <a:p>
          <a:r>
            <a:rPr lang="en-US" dirty="0" err="1"/>
            <a:t>CrCl</a:t>
          </a:r>
          <a:r>
            <a:rPr lang="en-US" dirty="0"/>
            <a:t> 15-30: max dose 25-150mg/day</a:t>
          </a:r>
        </a:p>
      </dgm:t>
    </dgm:pt>
    <dgm:pt modelId="{E47D3C28-9658-40BF-BD8E-8158709F0DC4}" type="parTrans" cxnId="{2C0A1C64-221E-49E8-B4F7-91A5B3F21BCA}">
      <dgm:prSet/>
      <dgm:spPr/>
    </dgm:pt>
    <dgm:pt modelId="{0D60F423-ECB4-47B3-9767-8BEAE89FA6C5}" type="sibTrans" cxnId="{2C0A1C64-221E-49E8-B4F7-91A5B3F21BCA}">
      <dgm:prSet/>
      <dgm:spPr/>
    </dgm:pt>
    <dgm:pt modelId="{465661AE-1978-4C6D-A790-558AB15F287E}">
      <dgm:prSet/>
      <dgm:spPr/>
      <dgm:t>
        <a:bodyPr/>
        <a:lstStyle/>
        <a:p>
          <a:r>
            <a:rPr lang="en-US" dirty="0" err="1"/>
            <a:t>CrCl</a:t>
          </a:r>
          <a:r>
            <a:rPr lang="en-US" dirty="0"/>
            <a:t>&lt;15: max dose 25-75mg/day</a:t>
          </a:r>
        </a:p>
      </dgm:t>
    </dgm:pt>
    <dgm:pt modelId="{25AD3BC7-C733-44C1-B6E3-A975B950DD5F}" type="parTrans" cxnId="{26BA6902-81CF-4A81-8615-27BF434647D4}">
      <dgm:prSet/>
      <dgm:spPr/>
    </dgm:pt>
    <dgm:pt modelId="{41A062CB-20B0-4B6F-9A48-4F677E7634A2}" type="sibTrans" cxnId="{26BA6902-81CF-4A81-8615-27BF434647D4}">
      <dgm:prSet/>
      <dgm:spPr/>
    </dgm:pt>
    <dgm:pt modelId="{52AEEE47-24DD-42AB-93CD-B18839512208}">
      <dgm:prSet/>
      <dgm:spPr/>
      <dgm:t>
        <a:bodyPr/>
        <a:lstStyle/>
        <a:p>
          <a:r>
            <a:rPr lang="en-US" dirty="0"/>
            <a:t>Mostly eliminated unchanged in urine</a:t>
          </a:r>
        </a:p>
      </dgm:t>
    </dgm:pt>
    <dgm:pt modelId="{5DF6485B-F0A7-4D9E-A54A-463E2E76ED6F}" type="parTrans" cxnId="{B5092F04-33CF-4F6C-9EB8-52E9DB6CCCD7}">
      <dgm:prSet/>
      <dgm:spPr/>
    </dgm:pt>
    <dgm:pt modelId="{7634A4A0-B702-4EAD-A9B9-3FCDCC8EE569}" type="sibTrans" cxnId="{B5092F04-33CF-4F6C-9EB8-52E9DB6CCCD7}">
      <dgm:prSet/>
      <dgm:spPr/>
    </dgm:pt>
    <dgm:pt modelId="{B3863EAE-5949-4154-B066-42CFE0036CA7}" type="pres">
      <dgm:prSet presAssocID="{F0EA4B2D-41EF-484B-BE16-E03D7E09C607}" presName="Name0" presStyleCnt="0">
        <dgm:presLayoutVars>
          <dgm:dir/>
          <dgm:animLvl val="lvl"/>
          <dgm:resizeHandles val="exact"/>
        </dgm:presLayoutVars>
      </dgm:prSet>
      <dgm:spPr/>
    </dgm:pt>
    <dgm:pt modelId="{2A7333A9-C753-4E1B-A9B5-EF95DC0934D8}" type="pres">
      <dgm:prSet presAssocID="{C0669378-C6B0-4643-9F25-D8DCF132AE76}" presName="composite" presStyleCnt="0"/>
      <dgm:spPr/>
    </dgm:pt>
    <dgm:pt modelId="{699D87BF-84E3-4DC4-88E3-A89AC952CCBD}" type="pres">
      <dgm:prSet presAssocID="{C0669378-C6B0-4643-9F25-D8DCF132AE76}" presName="parTx" presStyleLbl="alignNode1" presStyleIdx="0" presStyleCnt="4">
        <dgm:presLayoutVars>
          <dgm:chMax val="0"/>
          <dgm:chPref val="0"/>
          <dgm:bulletEnabled val="1"/>
        </dgm:presLayoutVars>
      </dgm:prSet>
      <dgm:spPr/>
    </dgm:pt>
    <dgm:pt modelId="{4B97A8B0-73AA-419E-B9E8-934630DD25D4}" type="pres">
      <dgm:prSet presAssocID="{C0669378-C6B0-4643-9F25-D8DCF132AE76}" presName="desTx" presStyleLbl="alignAccFollowNode1" presStyleIdx="0" presStyleCnt="4">
        <dgm:presLayoutVars>
          <dgm:bulletEnabled val="1"/>
        </dgm:presLayoutVars>
      </dgm:prSet>
      <dgm:spPr/>
    </dgm:pt>
    <dgm:pt modelId="{0B773143-86AC-4ED3-A7FF-38C1B587A97D}" type="pres">
      <dgm:prSet presAssocID="{C0670870-A9D2-4582-9490-1BCC94389B24}" presName="space" presStyleCnt="0"/>
      <dgm:spPr/>
    </dgm:pt>
    <dgm:pt modelId="{3917AABC-016D-400F-A193-2D6F4A196BA4}" type="pres">
      <dgm:prSet presAssocID="{5AA80725-C91A-46F1-B440-2C86CEB7271B}" presName="composite" presStyleCnt="0"/>
      <dgm:spPr/>
    </dgm:pt>
    <dgm:pt modelId="{107D0AAA-5E52-41EF-B06C-7CB170951EAD}" type="pres">
      <dgm:prSet presAssocID="{5AA80725-C91A-46F1-B440-2C86CEB7271B}" presName="parTx" presStyleLbl="alignNode1" presStyleIdx="1" presStyleCnt="4">
        <dgm:presLayoutVars>
          <dgm:chMax val="0"/>
          <dgm:chPref val="0"/>
          <dgm:bulletEnabled val="1"/>
        </dgm:presLayoutVars>
      </dgm:prSet>
      <dgm:spPr/>
    </dgm:pt>
    <dgm:pt modelId="{E2B183E4-E6C3-4B61-8100-9774B55174DA}" type="pres">
      <dgm:prSet presAssocID="{5AA80725-C91A-46F1-B440-2C86CEB7271B}" presName="desTx" presStyleLbl="alignAccFollowNode1" presStyleIdx="1" presStyleCnt="4">
        <dgm:presLayoutVars>
          <dgm:bulletEnabled val="1"/>
        </dgm:presLayoutVars>
      </dgm:prSet>
      <dgm:spPr/>
    </dgm:pt>
    <dgm:pt modelId="{9A75A682-1A4B-4D53-866F-C316BA57B18F}" type="pres">
      <dgm:prSet presAssocID="{60A2E7D0-A48A-49E0-BB26-0C8F2071BCAF}" presName="space" presStyleCnt="0"/>
      <dgm:spPr/>
    </dgm:pt>
    <dgm:pt modelId="{0ED729F9-92B4-4C51-A21C-7661C9D89666}" type="pres">
      <dgm:prSet presAssocID="{760859E8-E5F5-4C07-A311-CB29D1E77412}" presName="composite" presStyleCnt="0"/>
      <dgm:spPr/>
    </dgm:pt>
    <dgm:pt modelId="{5A32FA20-5804-4C4F-8751-7C76774AD549}" type="pres">
      <dgm:prSet presAssocID="{760859E8-E5F5-4C07-A311-CB29D1E77412}" presName="parTx" presStyleLbl="alignNode1" presStyleIdx="2" presStyleCnt="4">
        <dgm:presLayoutVars>
          <dgm:chMax val="0"/>
          <dgm:chPref val="0"/>
          <dgm:bulletEnabled val="1"/>
        </dgm:presLayoutVars>
      </dgm:prSet>
      <dgm:spPr/>
    </dgm:pt>
    <dgm:pt modelId="{DBE9B03A-F3C9-4AAC-B658-20703A1A9DBC}" type="pres">
      <dgm:prSet presAssocID="{760859E8-E5F5-4C07-A311-CB29D1E77412}" presName="desTx" presStyleLbl="alignAccFollowNode1" presStyleIdx="2" presStyleCnt="4">
        <dgm:presLayoutVars>
          <dgm:bulletEnabled val="1"/>
        </dgm:presLayoutVars>
      </dgm:prSet>
      <dgm:spPr/>
    </dgm:pt>
    <dgm:pt modelId="{2A44A65E-96FB-48B2-82EC-920D5EC0D428}" type="pres">
      <dgm:prSet presAssocID="{9BB5C9C5-65C2-4E51-887B-9F4882557FBC}" presName="space" presStyleCnt="0"/>
      <dgm:spPr/>
    </dgm:pt>
    <dgm:pt modelId="{32D76D0B-E037-48D8-A8FA-9876ED913369}" type="pres">
      <dgm:prSet presAssocID="{B9507507-9200-429C-AA4B-3948994EFAED}" presName="composite" presStyleCnt="0"/>
      <dgm:spPr/>
    </dgm:pt>
    <dgm:pt modelId="{4F3D8DF8-B798-4A2A-8417-941C8F6A2DC5}" type="pres">
      <dgm:prSet presAssocID="{B9507507-9200-429C-AA4B-3948994EFAED}" presName="parTx" presStyleLbl="alignNode1" presStyleIdx="3" presStyleCnt="4">
        <dgm:presLayoutVars>
          <dgm:chMax val="0"/>
          <dgm:chPref val="0"/>
          <dgm:bulletEnabled val="1"/>
        </dgm:presLayoutVars>
      </dgm:prSet>
      <dgm:spPr/>
    </dgm:pt>
    <dgm:pt modelId="{EC2961C5-FA1D-4ADA-B7EB-A91097E5C1E6}" type="pres">
      <dgm:prSet presAssocID="{B9507507-9200-429C-AA4B-3948994EFAED}" presName="desTx" presStyleLbl="alignAccFollowNode1" presStyleIdx="3" presStyleCnt="4">
        <dgm:presLayoutVars>
          <dgm:bulletEnabled val="1"/>
        </dgm:presLayoutVars>
      </dgm:prSet>
      <dgm:spPr/>
    </dgm:pt>
  </dgm:ptLst>
  <dgm:cxnLst>
    <dgm:cxn modelId="{D75E3601-D9E3-40BD-A437-869262F1E64E}" type="presOf" srcId="{B9507507-9200-429C-AA4B-3948994EFAED}" destId="{4F3D8DF8-B798-4A2A-8417-941C8F6A2DC5}" srcOrd="0" destOrd="0" presId="urn:microsoft.com/office/officeart/2005/8/layout/hList1"/>
    <dgm:cxn modelId="{26BA6902-81CF-4A81-8615-27BF434647D4}" srcId="{B9507507-9200-429C-AA4B-3948994EFAED}" destId="{465661AE-1978-4C6D-A790-558AB15F287E}" srcOrd="3" destOrd="0" parTransId="{25AD3BC7-C733-44C1-B6E3-A975B950DD5F}" sibTransId="{41A062CB-20B0-4B6F-9A48-4F677E7634A2}"/>
    <dgm:cxn modelId="{B5092F04-33CF-4F6C-9EB8-52E9DB6CCCD7}" srcId="{B9507507-9200-429C-AA4B-3948994EFAED}" destId="{52AEEE47-24DD-42AB-93CD-B18839512208}" srcOrd="0" destOrd="0" parTransId="{5DF6485B-F0A7-4D9E-A54A-463E2E76ED6F}" sibTransId="{7634A4A0-B702-4EAD-A9B9-3FCDCC8EE569}"/>
    <dgm:cxn modelId="{B554AE06-1816-46B1-81ED-24473C41696E}" srcId="{C0669378-C6B0-4643-9F25-D8DCF132AE76}" destId="{8D845DB7-8655-4A0B-BC52-075832262622}" srcOrd="2" destOrd="0" parTransId="{B05C1B1A-F0E0-49C8-B43A-D4CF82E91F50}" sibTransId="{1AF05CFF-E884-497D-95A3-E98A5A7025B6}"/>
    <dgm:cxn modelId="{C02E0709-0AAF-49E7-B74A-E225BF6751F6}" srcId="{F0EA4B2D-41EF-484B-BE16-E03D7E09C607}" destId="{B9507507-9200-429C-AA4B-3948994EFAED}" srcOrd="3" destOrd="0" parTransId="{F70B8BFB-DB85-4C49-AAA8-C08A309C1D1C}" sibTransId="{522A0428-D964-4CCC-88C2-5E898F7DD6ED}"/>
    <dgm:cxn modelId="{0905BB1B-ABEF-424D-B07F-1763403708B8}" type="presOf" srcId="{760859E8-E5F5-4C07-A311-CB29D1E77412}" destId="{5A32FA20-5804-4C4F-8751-7C76774AD549}" srcOrd="0" destOrd="0" presId="urn:microsoft.com/office/officeart/2005/8/layout/hList1"/>
    <dgm:cxn modelId="{0F165423-05EF-42C2-973C-A9C464DF556F}" type="presOf" srcId="{470904F1-FB79-40F5-BAF3-C1A5D2086484}" destId="{EC2961C5-FA1D-4ADA-B7EB-A91097E5C1E6}" srcOrd="0" destOrd="1" presId="urn:microsoft.com/office/officeart/2005/8/layout/hList1"/>
    <dgm:cxn modelId="{362F1E25-6FA8-4A59-937C-8A211125F3D2}" type="presOf" srcId="{F0EA4B2D-41EF-484B-BE16-E03D7E09C607}" destId="{B3863EAE-5949-4154-B066-42CFE0036CA7}" srcOrd="0" destOrd="0" presId="urn:microsoft.com/office/officeart/2005/8/layout/hList1"/>
    <dgm:cxn modelId="{35C3022A-2104-4B36-9754-8FE57B88FF81}" srcId="{C0669378-C6B0-4643-9F25-D8DCF132AE76}" destId="{9D148E19-ABEA-46A5-9411-CA0EED7948D6}" srcOrd="6" destOrd="0" parTransId="{D7BCAE2D-42DE-4EA4-A6A7-44DBC9AF240C}" sibTransId="{6F12320F-FD40-4B77-A4A6-BFDCF36074DF}"/>
    <dgm:cxn modelId="{BCA6D330-6C03-48F3-A3D4-D63CE43B23E2}" type="presOf" srcId="{D7A5D8C7-57C0-4707-9F74-FFE20CF9915B}" destId="{4B97A8B0-73AA-419E-B9E8-934630DD25D4}" srcOrd="0" destOrd="5" presId="urn:microsoft.com/office/officeart/2005/8/layout/hList1"/>
    <dgm:cxn modelId="{1E96563B-0E8E-4F8A-83E1-B026BCABFA88}" srcId="{C0669378-C6B0-4643-9F25-D8DCF132AE76}" destId="{E80DF88E-7C1E-4AF2-9877-6687FD825FFE}" srcOrd="1" destOrd="0" parTransId="{FF5C1CBD-1E86-49C2-9354-F09A2B19707B}" sibTransId="{42FA4B10-7861-4E2A-A460-60AC0A5B091A}"/>
    <dgm:cxn modelId="{7731C03C-45B8-4A5F-A749-41B149CAAF1B}" type="presOf" srcId="{E9BA8CAA-92FF-4427-9894-D9620AD9FF31}" destId="{DBE9B03A-F3C9-4AAC-B658-20703A1A9DBC}" srcOrd="0" destOrd="0" presId="urn:microsoft.com/office/officeart/2005/8/layout/hList1"/>
    <dgm:cxn modelId="{4921A23D-AD36-4194-AEAF-A5C33247217F}" type="presOf" srcId="{FEC9D6E6-457A-41DB-99F5-7846BF3A04AF}" destId="{DBE9B03A-F3C9-4AAC-B658-20703A1A9DBC}" srcOrd="0" destOrd="1" presId="urn:microsoft.com/office/officeart/2005/8/layout/hList1"/>
    <dgm:cxn modelId="{12DDD03F-D32B-455C-99C7-B67EC61F3BC6}" type="presOf" srcId="{E80DF88E-7C1E-4AF2-9877-6687FD825FFE}" destId="{4B97A8B0-73AA-419E-B9E8-934630DD25D4}" srcOrd="0" destOrd="1" presId="urn:microsoft.com/office/officeart/2005/8/layout/hList1"/>
    <dgm:cxn modelId="{2799A15F-80DC-4BDB-ADFD-5A5A02D4D5EA}" type="presOf" srcId="{C0669378-C6B0-4643-9F25-D8DCF132AE76}" destId="{699D87BF-84E3-4DC4-88E3-A89AC952CCBD}" srcOrd="0" destOrd="0" presId="urn:microsoft.com/office/officeart/2005/8/layout/hList1"/>
    <dgm:cxn modelId="{78075D62-7129-4680-A543-C216F8057A6E}" srcId="{C0669378-C6B0-4643-9F25-D8DCF132AE76}" destId="{7D8061FB-DDDD-4F24-9791-69854C13AE46}" srcOrd="0" destOrd="0" parTransId="{FF003F19-853F-44FD-B865-54178B67EAD0}" sibTransId="{5B5B4C18-7401-4970-BAD8-BA4F998EA049}"/>
    <dgm:cxn modelId="{2C0A1C64-221E-49E8-B4F7-91A5B3F21BCA}" srcId="{B9507507-9200-429C-AA4B-3948994EFAED}" destId="{EBCEAC09-B10F-41D9-8C39-7F9DD5FD443F}" srcOrd="2" destOrd="0" parTransId="{E47D3C28-9658-40BF-BD8E-8158709F0DC4}" sibTransId="{0D60F423-ECB4-47B3-9767-8BEAE89FA6C5}"/>
    <dgm:cxn modelId="{58E9C971-8E04-4729-9A41-EE9BB81476B3}" srcId="{760859E8-E5F5-4C07-A311-CB29D1E77412}" destId="{FEC9D6E6-457A-41DB-99F5-7846BF3A04AF}" srcOrd="1" destOrd="0" parTransId="{3346AA51-FF71-40CD-8DA8-AE3E31A176AB}" sibTransId="{1B4DCC22-4D97-4F3D-ADA3-C917CF196391}"/>
    <dgm:cxn modelId="{C5324974-6D47-4C5E-97D4-3317683F5021}" srcId="{B9507507-9200-429C-AA4B-3948994EFAED}" destId="{470904F1-FB79-40F5-BAF3-C1A5D2086484}" srcOrd="1" destOrd="0" parTransId="{58666F96-8944-48A0-AD8F-26210E4596D3}" sibTransId="{F4AC2A09-DD1C-4D69-873A-1699BE7E671A}"/>
    <dgm:cxn modelId="{4E7CB154-EB49-448C-90E1-CB2E89A6D4C4}" type="presOf" srcId="{465661AE-1978-4C6D-A790-558AB15F287E}" destId="{EC2961C5-FA1D-4ADA-B7EB-A91097E5C1E6}" srcOrd="0" destOrd="3" presId="urn:microsoft.com/office/officeart/2005/8/layout/hList1"/>
    <dgm:cxn modelId="{A9F3F479-4F17-478C-97C6-DFF5FA4D2471}" srcId="{F0EA4B2D-41EF-484B-BE16-E03D7E09C607}" destId="{5AA80725-C91A-46F1-B440-2C86CEB7271B}" srcOrd="1" destOrd="0" parTransId="{04835734-8854-4775-98C3-E3BFFF1DF972}" sibTransId="{60A2E7D0-A48A-49E0-BB26-0C8F2071BCAF}"/>
    <dgm:cxn modelId="{AFBE007B-8549-4CBD-AA15-FE98318AEF8C}" type="presOf" srcId="{EBCEAC09-B10F-41D9-8C39-7F9DD5FD443F}" destId="{EC2961C5-FA1D-4ADA-B7EB-A91097E5C1E6}" srcOrd="0" destOrd="2" presId="urn:microsoft.com/office/officeart/2005/8/layout/hList1"/>
    <dgm:cxn modelId="{4195227C-6867-4716-B166-2E10C70CFEAE}" type="presOf" srcId="{CD29729C-E2F2-4829-A002-FDC1E2968916}" destId="{DBE9B03A-F3C9-4AAC-B658-20703A1A9DBC}" srcOrd="0" destOrd="4" presId="urn:microsoft.com/office/officeart/2005/8/layout/hList1"/>
    <dgm:cxn modelId="{58DA347D-9FA6-4468-8F23-908AB6838FAD}" srcId="{C0669378-C6B0-4643-9F25-D8DCF132AE76}" destId="{D7A5D8C7-57C0-4707-9F74-FFE20CF9915B}" srcOrd="5" destOrd="0" parTransId="{9ECD73B9-C73A-4FBA-8774-EE958B93CC8B}" sibTransId="{C8F7C875-7BD6-4232-9760-9A9FFDE34924}"/>
    <dgm:cxn modelId="{AA7B297F-84B4-4319-8004-2DE4F17322A4}" srcId="{5AA80725-C91A-46F1-B440-2C86CEB7271B}" destId="{8797E3A3-285C-401B-97A9-33A200027AC1}" srcOrd="0" destOrd="0" parTransId="{C24B4CEF-89EE-401D-848F-0AE15A80ABB7}" sibTransId="{05C50295-7FDE-4CD5-A33B-1A84468B9BC1}"/>
    <dgm:cxn modelId="{16C8B081-482F-44AF-AF4E-4970E8E2C617}" srcId="{F0EA4B2D-41EF-484B-BE16-E03D7E09C607}" destId="{760859E8-E5F5-4C07-A311-CB29D1E77412}" srcOrd="2" destOrd="0" parTransId="{C0E549E4-ECAD-4FB8-A683-F146541134D8}" sibTransId="{9BB5C9C5-65C2-4E51-887B-9F4882557FBC}"/>
    <dgm:cxn modelId="{FBBBF986-FFE7-49A2-883D-D67E80EF61C9}" type="presOf" srcId="{C2C9FB29-5172-4FC7-944F-040FD7BF5EED}" destId="{DBE9B03A-F3C9-4AAC-B658-20703A1A9DBC}" srcOrd="0" destOrd="2" presId="urn:microsoft.com/office/officeart/2005/8/layout/hList1"/>
    <dgm:cxn modelId="{1F4E5789-2174-4051-9CAB-FA6CEBD8A7D5}" type="presOf" srcId="{9D148E19-ABEA-46A5-9411-CA0EED7948D6}" destId="{4B97A8B0-73AA-419E-B9E8-934630DD25D4}" srcOrd="0" destOrd="6" presId="urn:microsoft.com/office/officeart/2005/8/layout/hList1"/>
    <dgm:cxn modelId="{FD52FA8F-234E-4B24-B2D4-06583507BE07}" type="presOf" srcId="{52AEEE47-24DD-42AB-93CD-B18839512208}" destId="{EC2961C5-FA1D-4ADA-B7EB-A91097E5C1E6}" srcOrd="0" destOrd="0" presId="urn:microsoft.com/office/officeart/2005/8/layout/hList1"/>
    <dgm:cxn modelId="{5F952F90-127F-43FE-B0D9-66F1C715D744}" type="presOf" srcId="{8D845DB7-8655-4A0B-BC52-075832262622}" destId="{4B97A8B0-73AA-419E-B9E8-934630DD25D4}" srcOrd="0" destOrd="2" presId="urn:microsoft.com/office/officeart/2005/8/layout/hList1"/>
    <dgm:cxn modelId="{8E029793-8CA6-4FCD-9BA8-94C8538C4486}" type="presOf" srcId="{7D8061FB-DDDD-4F24-9791-69854C13AE46}" destId="{4B97A8B0-73AA-419E-B9E8-934630DD25D4}" srcOrd="0" destOrd="0" presId="urn:microsoft.com/office/officeart/2005/8/layout/hList1"/>
    <dgm:cxn modelId="{14FFF8A9-084B-485F-BB59-5C7EDFC133B4}" type="presOf" srcId="{ED0CA0D3-2584-47B9-9538-B4997F378CED}" destId="{4B97A8B0-73AA-419E-B9E8-934630DD25D4}" srcOrd="0" destOrd="4" presId="urn:microsoft.com/office/officeart/2005/8/layout/hList1"/>
    <dgm:cxn modelId="{81D8ADB3-03EB-43F4-942D-D0874A62483F}" srcId="{C0669378-C6B0-4643-9F25-D8DCF132AE76}" destId="{ED0CA0D3-2584-47B9-9538-B4997F378CED}" srcOrd="4" destOrd="0" parTransId="{F75EE7B1-4057-4F0F-B238-700AB4F40842}" sibTransId="{AD82058E-5C20-4583-8A7C-1300749DC3FD}"/>
    <dgm:cxn modelId="{AEC2E7B5-8D4B-4E9F-8C35-77291252689D}" srcId="{760859E8-E5F5-4C07-A311-CB29D1E77412}" destId="{5852DC8A-721A-4892-B9AA-7E506FD13993}" srcOrd="3" destOrd="0" parTransId="{2AC03712-84AE-4E40-A4E3-A9ADCC13B143}" sibTransId="{BC07CB08-A67C-443A-B8C8-A69FCB570B35}"/>
    <dgm:cxn modelId="{B67868BA-A088-49AA-BBD6-DA6C924F658A}" srcId="{F0EA4B2D-41EF-484B-BE16-E03D7E09C607}" destId="{C0669378-C6B0-4643-9F25-D8DCF132AE76}" srcOrd="0" destOrd="0" parTransId="{74B83744-805B-4139-9D05-A7B0690720CF}" sibTransId="{C0670870-A9D2-4582-9490-1BCC94389B24}"/>
    <dgm:cxn modelId="{34C3FAD8-0E24-4405-825C-B3A4A552C8A7}" type="presOf" srcId="{85837CA5-9E56-4625-B563-7893E3305C13}" destId="{4B97A8B0-73AA-419E-B9E8-934630DD25D4}" srcOrd="0" destOrd="3" presId="urn:microsoft.com/office/officeart/2005/8/layout/hList1"/>
    <dgm:cxn modelId="{83D287D9-E092-43D8-B38C-9253FBFAED94}" type="presOf" srcId="{5852DC8A-721A-4892-B9AA-7E506FD13993}" destId="{DBE9B03A-F3C9-4AAC-B658-20703A1A9DBC}" srcOrd="0" destOrd="3" presId="urn:microsoft.com/office/officeart/2005/8/layout/hList1"/>
    <dgm:cxn modelId="{FD3858DA-CBCF-4106-A21F-72775A78519F}" srcId="{760859E8-E5F5-4C07-A311-CB29D1E77412}" destId="{E9BA8CAA-92FF-4427-9894-D9620AD9FF31}" srcOrd="0" destOrd="0" parTransId="{B6760E51-C439-42A9-9CD4-2411FD2647D4}" sibTransId="{3FED7646-96B1-4BB5-AD32-C6866C44C1B7}"/>
    <dgm:cxn modelId="{233ED8DC-6330-4556-9FFB-2322507B574E}" type="presOf" srcId="{FDB6CF56-25C5-40F5-9327-65952709232C}" destId="{E2B183E4-E6C3-4B61-8100-9774B55174DA}" srcOrd="0" destOrd="1" presId="urn:microsoft.com/office/officeart/2005/8/layout/hList1"/>
    <dgm:cxn modelId="{33B2CFE1-A664-4DD5-AE8C-AF106A25D58C}" srcId="{760859E8-E5F5-4C07-A311-CB29D1E77412}" destId="{C2C9FB29-5172-4FC7-944F-040FD7BF5EED}" srcOrd="2" destOrd="0" parTransId="{797FFD6D-823D-4127-A2EA-B6A4F32587A2}" sibTransId="{4AB6B301-1EB7-434E-9870-238097DE12FF}"/>
    <dgm:cxn modelId="{79B709E5-407A-402A-A382-89C2127A482B}" type="presOf" srcId="{5AA80725-C91A-46F1-B440-2C86CEB7271B}" destId="{107D0AAA-5E52-41EF-B06C-7CB170951EAD}" srcOrd="0" destOrd="0" presId="urn:microsoft.com/office/officeart/2005/8/layout/hList1"/>
    <dgm:cxn modelId="{535008ED-694C-4D13-B2C0-84B304A14631}" srcId="{C0669378-C6B0-4643-9F25-D8DCF132AE76}" destId="{85837CA5-9E56-4625-B563-7893E3305C13}" srcOrd="3" destOrd="0" parTransId="{399639BC-58E8-44E5-9D8A-78C09441BE51}" sibTransId="{D1666BD4-6989-4F0C-B8E5-02979C47F17A}"/>
    <dgm:cxn modelId="{1D9960EF-3FD2-4B2F-8220-46DFA64ADB20}" srcId="{760859E8-E5F5-4C07-A311-CB29D1E77412}" destId="{CD29729C-E2F2-4829-A002-FDC1E2968916}" srcOrd="4" destOrd="0" parTransId="{1D299586-9A70-46D0-845B-4D959C0F01CC}" sibTransId="{3754B57E-2781-4D53-824D-7EDA38B3DBC0}"/>
    <dgm:cxn modelId="{F0AD0DF3-AFDE-40D6-A679-10EE996F1FDD}" type="presOf" srcId="{8797E3A3-285C-401B-97A9-33A200027AC1}" destId="{E2B183E4-E6C3-4B61-8100-9774B55174DA}" srcOrd="0" destOrd="0" presId="urn:microsoft.com/office/officeart/2005/8/layout/hList1"/>
    <dgm:cxn modelId="{743FECFC-3CDF-4465-AF9C-56F46006C21A}" srcId="{5AA80725-C91A-46F1-B440-2C86CEB7271B}" destId="{FDB6CF56-25C5-40F5-9327-65952709232C}" srcOrd="1" destOrd="0" parTransId="{D70D2862-DB47-44B3-8516-D9877E0C2E12}" sibTransId="{0863D702-F5C9-4D47-9AF9-7CAB8EE56694}"/>
    <dgm:cxn modelId="{CA324D3F-7EF5-4913-8A74-9FD83991969F}" type="presParOf" srcId="{B3863EAE-5949-4154-B066-42CFE0036CA7}" destId="{2A7333A9-C753-4E1B-A9B5-EF95DC0934D8}" srcOrd="0" destOrd="0" presId="urn:microsoft.com/office/officeart/2005/8/layout/hList1"/>
    <dgm:cxn modelId="{95BB4EDD-FC9C-4CC9-886E-702400F0ECF2}" type="presParOf" srcId="{2A7333A9-C753-4E1B-A9B5-EF95DC0934D8}" destId="{699D87BF-84E3-4DC4-88E3-A89AC952CCBD}" srcOrd="0" destOrd="0" presId="urn:microsoft.com/office/officeart/2005/8/layout/hList1"/>
    <dgm:cxn modelId="{95DECDFB-09C3-4D1D-B3DF-9E8B6CA2734D}" type="presParOf" srcId="{2A7333A9-C753-4E1B-A9B5-EF95DC0934D8}" destId="{4B97A8B0-73AA-419E-B9E8-934630DD25D4}" srcOrd="1" destOrd="0" presId="urn:microsoft.com/office/officeart/2005/8/layout/hList1"/>
    <dgm:cxn modelId="{F8DB744F-8A89-49D2-8553-09DF56BB4255}" type="presParOf" srcId="{B3863EAE-5949-4154-B066-42CFE0036CA7}" destId="{0B773143-86AC-4ED3-A7FF-38C1B587A97D}" srcOrd="1" destOrd="0" presId="urn:microsoft.com/office/officeart/2005/8/layout/hList1"/>
    <dgm:cxn modelId="{AC95AFBF-16BB-49A4-A142-F92D156DDF18}" type="presParOf" srcId="{B3863EAE-5949-4154-B066-42CFE0036CA7}" destId="{3917AABC-016D-400F-A193-2D6F4A196BA4}" srcOrd="2" destOrd="0" presId="urn:microsoft.com/office/officeart/2005/8/layout/hList1"/>
    <dgm:cxn modelId="{D0756263-1E31-47C5-8208-D3F8626D70F7}" type="presParOf" srcId="{3917AABC-016D-400F-A193-2D6F4A196BA4}" destId="{107D0AAA-5E52-41EF-B06C-7CB170951EAD}" srcOrd="0" destOrd="0" presId="urn:microsoft.com/office/officeart/2005/8/layout/hList1"/>
    <dgm:cxn modelId="{50EDAAC8-590D-4D01-8C62-40DEDBAEBD35}" type="presParOf" srcId="{3917AABC-016D-400F-A193-2D6F4A196BA4}" destId="{E2B183E4-E6C3-4B61-8100-9774B55174DA}" srcOrd="1" destOrd="0" presId="urn:microsoft.com/office/officeart/2005/8/layout/hList1"/>
    <dgm:cxn modelId="{8380C70F-5DC5-4176-9824-5861D2143F45}" type="presParOf" srcId="{B3863EAE-5949-4154-B066-42CFE0036CA7}" destId="{9A75A682-1A4B-4D53-866F-C316BA57B18F}" srcOrd="3" destOrd="0" presId="urn:microsoft.com/office/officeart/2005/8/layout/hList1"/>
    <dgm:cxn modelId="{825AD371-41DE-4E82-84B9-5003EA7F66CD}" type="presParOf" srcId="{B3863EAE-5949-4154-B066-42CFE0036CA7}" destId="{0ED729F9-92B4-4C51-A21C-7661C9D89666}" srcOrd="4" destOrd="0" presId="urn:microsoft.com/office/officeart/2005/8/layout/hList1"/>
    <dgm:cxn modelId="{DC4CAA89-F1F9-4C79-8E38-62A5F48EF82A}" type="presParOf" srcId="{0ED729F9-92B4-4C51-A21C-7661C9D89666}" destId="{5A32FA20-5804-4C4F-8751-7C76774AD549}" srcOrd="0" destOrd="0" presId="urn:microsoft.com/office/officeart/2005/8/layout/hList1"/>
    <dgm:cxn modelId="{301C1D22-43CF-4FF9-BAE1-F441C80DC96A}" type="presParOf" srcId="{0ED729F9-92B4-4C51-A21C-7661C9D89666}" destId="{DBE9B03A-F3C9-4AAC-B658-20703A1A9DBC}" srcOrd="1" destOrd="0" presId="urn:microsoft.com/office/officeart/2005/8/layout/hList1"/>
    <dgm:cxn modelId="{3B0E8A3A-F27D-4073-8819-9F3970730FD1}" type="presParOf" srcId="{B3863EAE-5949-4154-B066-42CFE0036CA7}" destId="{2A44A65E-96FB-48B2-82EC-920D5EC0D428}" srcOrd="5" destOrd="0" presId="urn:microsoft.com/office/officeart/2005/8/layout/hList1"/>
    <dgm:cxn modelId="{16069107-34A5-44AE-A0AC-1BCF72E9D6C8}" type="presParOf" srcId="{B3863EAE-5949-4154-B066-42CFE0036CA7}" destId="{32D76D0B-E037-48D8-A8FA-9876ED913369}" srcOrd="6" destOrd="0" presId="urn:microsoft.com/office/officeart/2005/8/layout/hList1"/>
    <dgm:cxn modelId="{7EABAEC6-9E94-44AD-B4DC-2CD485720EF2}" type="presParOf" srcId="{32D76D0B-E037-48D8-A8FA-9876ED913369}" destId="{4F3D8DF8-B798-4A2A-8417-941C8F6A2DC5}" srcOrd="0" destOrd="0" presId="urn:microsoft.com/office/officeart/2005/8/layout/hList1"/>
    <dgm:cxn modelId="{15CD768D-5AC1-436C-BD5C-891230778043}" type="presParOf" srcId="{32D76D0B-E037-48D8-A8FA-9876ED913369}" destId="{EC2961C5-FA1D-4ADA-B7EB-A91097E5C1E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450BA6-B535-4018-97DF-E3C3BA1F567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F6809E-D753-45FF-8D82-3CA91EFAB0EA}">
      <dgm:prSet phldrT="[Text]" custT="1"/>
      <dgm:spPr>
        <a:solidFill>
          <a:srgbClr val="177D38"/>
        </a:solidFill>
      </dgm:spPr>
      <dgm:t>
        <a:bodyPr/>
        <a:lstStyle/>
        <a:p>
          <a:r>
            <a:rPr lang="en-US" sz="2400" dirty="0" err="1"/>
            <a:t>Antidepress</a:t>
          </a:r>
          <a:r>
            <a:rPr lang="en-US" sz="2400" dirty="0"/>
            <a:t>-ants</a:t>
          </a:r>
        </a:p>
      </dgm:t>
    </dgm:pt>
    <dgm:pt modelId="{F22BE8D7-2C4C-4AA0-B7D4-CA20CFB219B3}" type="parTrans" cxnId="{B9A52688-B687-40C8-9381-AA8475B48BC8}">
      <dgm:prSet/>
      <dgm:spPr/>
      <dgm:t>
        <a:bodyPr/>
        <a:lstStyle/>
        <a:p>
          <a:endParaRPr lang="en-US"/>
        </a:p>
      </dgm:t>
    </dgm:pt>
    <dgm:pt modelId="{86D74C3B-F351-4BFE-A2FC-C1F2E5B06E3D}" type="sibTrans" cxnId="{B9A52688-B687-40C8-9381-AA8475B48BC8}">
      <dgm:prSet/>
      <dgm:spPr/>
      <dgm:t>
        <a:bodyPr/>
        <a:lstStyle/>
        <a:p>
          <a:endParaRPr lang="en-US"/>
        </a:p>
      </dgm:t>
    </dgm:pt>
    <dgm:pt modelId="{547EF609-680F-4076-BD16-F17DD27CE508}">
      <dgm:prSet phldrT="[Text]" custT="1"/>
      <dgm:spPr>
        <a:solidFill>
          <a:schemeClr val="accent4">
            <a:lumMod val="20000"/>
            <a:lumOff val="80000"/>
            <a:alpha val="90000"/>
          </a:schemeClr>
        </a:solidFill>
      </dgm:spPr>
      <dgm:t>
        <a:bodyPr/>
        <a:lstStyle/>
        <a:p>
          <a:r>
            <a:rPr lang="en-US" sz="2000" dirty="0"/>
            <a:t>Venlafaxine		</a:t>
          </a:r>
          <a:r>
            <a:rPr lang="en-US" sz="2000" dirty="0" err="1"/>
            <a:t>Desvenlafaxine</a:t>
          </a:r>
          <a:r>
            <a:rPr lang="en-US" sz="2000" dirty="0"/>
            <a:t>		Duloxetine</a:t>
          </a:r>
        </a:p>
      </dgm:t>
    </dgm:pt>
    <dgm:pt modelId="{BD46DBF1-0723-4C49-B865-B6997AB170FA}" type="parTrans" cxnId="{430FD537-2164-49C2-8DE9-EE0F22538228}">
      <dgm:prSet/>
      <dgm:spPr/>
      <dgm:t>
        <a:bodyPr/>
        <a:lstStyle/>
        <a:p>
          <a:endParaRPr lang="en-US"/>
        </a:p>
      </dgm:t>
    </dgm:pt>
    <dgm:pt modelId="{2733E1B9-0F34-4DF0-8D24-884E7DB7CA19}" type="sibTrans" cxnId="{430FD537-2164-49C2-8DE9-EE0F22538228}">
      <dgm:prSet/>
      <dgm:spPr/>
      <dgm:t>
        <a:bodyPr/>
        <a:lstStyle/>
        <a:p>
          <a:endParaRPr lang="en-US"/>
        </a:p>
      </dgm:t>
    </dgm:pt>
    <dgm:pt modelId="{B7F6D9C3-8968-43F6-A435-A839605497E5}">
      <dgm:prSet phldrT="[Text]" custT="1"/>
      <dgm:spPr>
        <a:solidFill>
          <a:srgbClr val="177D38"/>
        </a:solidFill>
      </dgm:spPr>
      <dgm:t>
        <a:bodyPr/>
        <a:lstStyle/>
        <a:p>
          <a:r>
            <a:rPr lang="en-US" sz="2400" dirty="0"/>
            <a:t>Antipsychotics</a:t>
          </a:r>
        </a:p>
      </dgm:t>
    </dgm:pt>
    <dgm:pt modelId="{FCA32802-1AF9-426C-BFA8-E08F32D46E84}" type="parTrans" cxnId="{74BCB00B-20B1-4865-BC99-7E74AD0135A3}">
      <dgm:prSet/>
      <dgm:spPr/>
      <dgm:t>
        <a:bodyPr/>
        <a:lstStyle/>
        <a:p>
          <a:endParaRPr lang="en-US"/>
        </a:p>
      </dgm:t>
    </dgm:pt>
    <dgm:pt modelId="{C2EC97DB-58CE-4EA9-B4AC-915607C9273D}" type="sibTrans" cxnId="{74BCB00B-20B1-4865-BC99-7E74AD0135A3}">
      <dgm:prSet/>
      <dgm:spPr/>
      <dgm:t>
        <a:bodyPr/>
        <a:lstStyle/>
        <a:p>
          <a:endParaRPr lang="en-US"/>
        </a:p>
      </dgm:t>
    </dgm:pt>
    <dgm:pt modelId="{53A30391-2D49-42B8-9976-37E5C6E5F00E}">
      <dgm:prSet phldrT="[Text]" custT="1"/>
      <dgm:spPr>
        <a:solidFill>
          <a:schemeClr val="accent4">
            <a:lumMod val="20000"/>
            <a:lumOff val="80000"/>
            <a:alpha val="90000"/>
          </a:schemeClr>
        </a:solidFill>
      </dgm:spPr>
      <dgm:t>
        <a:bodyPr/>
        <a:lstStyle/>
        <a:p>
          <a:r>
            <a:rPr lang="en-US" sz="2000" dirty="0"/>
            <a:t>Risperidone		IM Ziprasidone		</a:t>
          </a:r>
          <a:r>
            <a:rPr lang="en-US" sz="2000" dirty="0" err="1"/>
            <a:t>Lurasidone</a:t>
          </a:r>
          <a:endParaRPr lang="en-US" sz="2000" dirty="0"/>
        </a:p>
      </dgm:t>
    </dgm:pt>
    <dgm:pt modelId="{A113EECA-F259-430C-9C7A-4183E634E1AA}" type="parTrans" cxnId="{66C686DA-A3BB-481D-81E8-5EED315B891D}">
      <dgm:prSet/>
      <dgm:spPr/>
      <dgm:t>
        <a:bodyPr/>
        <a:lstStyle/>
        <a:p>
          <a:endParaRPr lang="en-US"/>
        </a:p>
      </dgm:t>
    </dgm:pt>
    <dgm:pt modelId="{F82B7500-AB2F-45AC-BD91-769FF5CD83D8}" type="sibTrans" cxnId="{66C686DA-A3BB-481D-81E8-5EED315B891D}">
      <dgm:prSet/>
      <dgm:spPr/>
      <dgm:t>
        <a:bodyPr/>
        <a:lstStyle/>
        <a:p>
          <a:endParaRPr lang="en-US"/>
        </a:p>
      </dgm:t>
    </dgm:pt>
    <dgm:pt modelId="{E5C2F85B-78B7-4858-9535-88A8376DCD0F}">
      <dgm:prSet phldrT="[Text]" custT="1"/>
      <dgm:spPr>
        <a:solidFill>
          <a:schemeClr val="accent4">
            <a:lumMod val="20000"/>
            <a:lumOff val="80000"/>
            <a:alpha val="90000"/>
          </a:schemeClr>
        </a:solidFill>
      </dgm:spPr>
      <dgm:t>
        <a:bodyPr/>
        <a:lstStyle/>
        <a:p>
          <a:r>
            <a:rPr lang="en-US" sz="2000" dirty="0" err="1"/>
            <a:t>Paliperidone</a:t>
          </a:r>
          <a:r>
            <a:rPr lang="en-US" sz="2000" dirty="0"/>
            <a:t>		</a:t>
          </a:r>
          <a:r>
            <a:rPr lang="en-US" sz="2000" dirty="0" err="1"/>
            <a:t>Brexpiprazole</a:t>
          </a:r>
          <a:endParaRPr lang="en-US" sz="2000" dirty="0"/>
        </a:p>
      </dgm:t>
    </dgm:pt>
    <dgm:pt modelId="{A57237CA-C021-46FE-839A-4D5D662522FD}" type="parTrans" cxnId="{45BCDEBC-E5F7-401D-924E-30F1F12181A0}">
      <dgm:prSet/>
      <dgm:spPr/>
      <dgm:t>
        <a:bodyPr/>
        <a:lstStyle/>
        <a:p>
          <a:endParaRPr lang="en-US"/>
        </a:p>
      </dgm:t>
    </dgm:pt>
    <dgm:pt modelId="{5BB7679E-EADD-4522-81B3-58600FD97B41}" type="sibTrans" cxnId="{45BCDEBC-E5F7-401D-924E-30F1F12181A0}">
      <dgm:prSet/>
      <dgm:spPr/>
      <dgm:t>
        <a:bodyPr/>
        <a:lstStyle/>
        <a:p>
          <a:endParaRPr lang="en-US"/>
        </a:p>
      </dgm:t>
    </dgm:pt>
    <dgm:pt modelId="{341E63FA-388C-48A2-BBD8-EF0F32365872}">
      <dgm:prSet phldrT="[Text]" custT="1"/>
      <dgm:spPr>
        <a:solidFill>
          <a:srgbClr val="177D38"/>
        </a:solidFill>
      </dgm:spPr>
      <dgm:t>
        <a:bodyPr/>
        <a:lstStyle/>
        <a:p>
          <a:r>
            <a:rPr lang="en-US" sz="2400" dirty="0"/>
            <a:t>Mood Stabilizers/  AEDs</a:t>
          </a:r>
        </a:p>
      </dgm:t>
    </dgm:pt>
    <dgm:pt modelId="{D1E38885-5283-4A64-99E3-44FE7124174A}" type="parTrans" cxnId="{6B8B076E-2FF5-49A2-8A32-A2BD5DAED24B}">
      <dgm:prSet/>
      <dgm:spPr/>
      <dgm:t>
        <a:bodyPr/>
        <a:lstStyle/>
        <a:p>
          <a:endParaRPr lang="en-US"/>
        </a:p>
      </dgm:t>
    </dgm:pt>
    <dgm:pt modelId="{F805FC5E-FFB7-4487-8287-AC035B540CDA}" type="sibTrans" cxnId="{6B8B076E-2FF5-49A2-8A32-A2BD5DAED24B}">
      <dgm:prSet/>
      <dgm:spPr/>
      <dgm:t>
        <a:bodyPr/>
        <a:lstStyle/>
        <a:p>
          <a:endParaRPr lang="en-US"/>
        </a:p>
      </dgm:t>
    </dgm:pt>
    <dgm:pt modelId="{A68A5012-67F7-4E88-BD02-C295F39F3B28}">
      <dgm:prSet phldrT="[Text]" custT="1"/>
      <dgm:spPr>
        <a:solidFill>
          <a:schemeClr val="accent4">
            <a:lumMod val="20000"/>
            <a:lumOff val="80000"/>
            <a:alpha val="90000"/>
          </a:schemeClr>
        </a:solidFill>
      </dgm:spPr>
      <dgm:t>
        <a:bodyPr/>
        <a:lstStyle/>
        <a:p>
          <a:r>
            <a:rPr lang="en-US" sz="2000" dirty="0"/>
            <a:t>Lamotrigine		</a:t>
          </a:r>
          <a:r>
            <a:rPr lang="en-US" sz="2000" dirty="0" err="1"/>
            <a:t>Topiramate</a:t>
          </a:r>
          <a:r>
            <a:rPr lang="en-US" sz="2000" dirty="0"/>
            <a:t>		</a:t>
          </a:r>
          <a:r>
            <a:rPr lang="en-US" sz="2000" dirty="0" err="1"/>
            <a:t>Pregabalin</a:t>
          </a:r>
          <a:endParaRPr lang="en-US" sz="2000" dirty="0"/>
        </a:p>
      </dgm:t>
    </dgm:pt>
    <dgm:pt modelId="{6E696D83-0C4E-4927-AC49-A67DD5A907DB}" type="parTrans" cxnId="{F16C7F01-8EEA-4D8E-AE3D-9C5CC590A1FA}">
      <dgm:prSet/>
      <dgm:spPr/>
      <dgm:t>
        <a:bodyPr/>
        <a:lstStyle/>
        <a:p>
          <a:endParaRPr lang="en-US"/>
        </a:p>
      </dgm:t>
    </dgm:pt>
    <dgm:pt modelId="{D17A659E-D6BF-45AE-9D7C-02EFAC56E57B}" type="sibTrans" cxnId="{F16C7F01-8EEA-4D8E-AE3D-9C5CC590A1FA}">
      <dgm:prSet/>
      <dgm:spPr/>
      <dgm:t>
        <a:bodyPr/>
        <a:lstStyle/>
        <a:p>
          <a:endParaRPr lang="en-US"/>
        </a:p>
      </dgm:t>
    </dgm:pt>
    <dgm:pt modelId="{7CA8D9DC-3E8B-4110-90E0-DE77AB0B6AF2}">
      <dgm:prSet phldrT="[Text]" custT="1"/>
      <dgm:spPr>
        <a:solidFill>
          <a:schemeClr val="accent4">
            <a:lumMod val="20000"/>
            <a:lumOff val="80000"/>
            <a:alpha val="90000"/>
          </a:schemeClr>
        </a:solidFill>
      </dgm:spPr>
      <dgm:t>
        <a:bodyPr/>
        <a:lstStyle/>
        <a:p>
          <a:r>
            <a:rPr lang="en-US" sz="2000" dirty="0"/>
            <a:t>Oxcarbazepine		Gabapentin		Lithium</a:t>
          </a:r>
        </a:p>
      </dgm:t>
    </dgm:pt>
    <dgm:pt modelId="{02F7C9B8-2256-43B9-957A-EB5ED506B95E}" type="parTrans" cxnId="{354736BE-0772-4F52-B40C-B37658C81F31}">
      <dgm:prSet/>
      <dgm:spPr/>
      <dgm:t>
        <a:bodyPr/>
        <a:lstStyle/>
        <a:p>
          <a:endParaRPr lang="en-US"/>
        </a:p>
      </dgm:t>
    </dgm:pt>
    <dgm:pt modelId="{DC38AF1F-7109-42A0-B8C9-2E4342AF7471}" type="sibTrans" cxnId="{354736BE-0772-4F52-B40C-B37658C81F31}">
      <dgm:prSet/>
      <dgm:spPr/>
      <dgm:t>
        <a:bodyPr/>
        <a:lstStyle/>
        <a:p>
          <a:endParaRPr lang="en-US"/>
        </a:p>
      </dgm:t>
    </dgm:pt>
    <dgm:pt modelId="{24E4A173-FD05-4228-B50E-ACEE76A23A2E}">
      <dgm:prSet custT="1"/>
      <dgm:spPr>
        <a:solidFill>
          <a:srgbClr val="177D38"/>
        </a:solidFill>
      </dgm:spPr>
      <dgm:t>
        <a:bodyPr/>
        <a:lstStyle/>
        <a:p>
          <a:r>
            <a:rPr lang="en-US" sz="2400" dirty="0"/>
            <a:t>Other</a:t>
          </a:r>
        </a:p>
      </dgm:t>
    </dgm:pt>
    <dgm:pt modelId="{25722AFD-C250-4751-B497-90DF0628FC12}" type="parTrans" cxnId="{65FD6025-3878-4633-9F86-54E49D1AAB70}">
      <dgm:prSet/>
      <dgm:spPr/>
      <dgm:t>
        <a:bodyPr/>
        <a:lstStyle/>
        <a:p>
          <a:endParaRPr lang="en-US"/>
        </a:p>
      </dgm:t>
    </dgm:pt>
    <dgm:pt modelId="{8490B4F3-55CB-49AE-959D-5941EC3673D6}" type="sibTrans" cxnId="{65FD6025-3878-4633-9F86-54E49D1AAB70}">
      <dgm:prSet/>
      <dgm:spPr/>
      <dgm:t>
        <a:bodyPr/>
        <a:lstStyle/>
        <a:p>
          <a:endParaRPr lang="en-US"/>
        </a:p>
      </dgm:t>
    </dgm:pt>
    <dgm:pt modelId="{3F7C1F26-82DD-4C36-8A65-1F8236D526AB}">
      <dgm:prSet phldrT="[Text]" custT="1"/>
      <dgm:spPr>
        <a:solidFill>
          <a:schemeClr val="accent4">
            <a:lumMod val="20000"/>
            <a:lumOff val="80000"/>
            <a:alpha val="90000"/>
          </a:schemeClr>
        </a:solidFill>
      </dgm:spPr>
      <dgm:t>
        <a:bodyPr/>
        <a:lstStyle/>
        <a:p>
          <a:r>
            <a:rPr lang="en-US" sz="2000" dirty="0" err="1"/>
            <a:t>Levomilnacipran</a:t>
          </a:r>
          <a:r>
            <a:rPr lang="en-US" sz="2000" dirty="0"/>
            <a:t>	</a:t>
          </a:r>
          <a:r>
            <a:rPr lang="en-US" sz="2000" dirty="0" err="1"/>
            <a:t>Buproprion</a:t>
          </a:r>
          <a:r>
            <a:rPr lang="en-US" sz="2000" dirty="0"/>
            <a:t>		Paroxetine</a:t>
          </a:r>
        </a:p>
      </dgm:t>
    </dgm:pt>
    <dgm:pt modelId="{8D6732F7-DD64-4478-B65F-DB44E57C4EDF}" type="parTrans" cxnId="{7D07A24D-75F7-4F57-8926-DE08D8FA9284}">
      <dgm:prSet/>
      <dgm:spPr/>
      <dgm:t>
        <a:bodyPr/>
        <a:lstStyle/>
        <a:p>
          <a:endParaRPr lang="en-US"/>
        </a:p>
      </dgm:t>
    </dgm:pt>
    <dgm:pt modelId="{70FCB1E9-AFFF-40F9-89E6-D38D063A23B2}" type="sibTrans" cxnId="{7D07A24D-75F7-4F57-8926-DE08D8FA9284}">
      <dgm:prSet/>
      <dgm:spPr/>
      <dgm:t>
        <a:bodyPr/>
        <a:lstStyle/>
        <a:p>
          <a:endParaRPr lang="en-US"/>
        </a:p>
      </dgm:t>
    </dgm:pt>
    <dgm:pt modelId="{4E443A03-5273-4BF3-9538-D5C99FEB61F2}">
      <dgm:prSet phldrT="[Text]" custT="1"/>
      <dgm:spPr>
        <a:solidFill>
          <a:schemeClr val="accent4">
            <a:lumMod val="20000"/>
            <a:lumOff val="80000"/>
            <a:alpha val="90000"/>
          </a:schemeClr>
        </a:solidFill>
      </dgm:spPr>
      <dgm:t>
        <a:bodyPr/>
        <a:lstStyle/>
        <a:p>
          <a:r>
            <a:rPr lang="en-US" sz="2000" dirty="0"/>
            <a:t>Mirtazapine</a:t>
          </a:r>
        </a:p>
      </dgm:t>
    </dgm:pt>
    <dgm:pt modelId="{8B3A97B2-AA42-4781-A12F-938EBF4E7919}" type="parTrans" cxnId="{987BA5A6-4A62-48BF-894A-A0E83CCA634F}">
      <dgm:prSet/>
      <dgm:spPr/>
      <dgm:t>
        <a:bodyPr/>
        <a:lstStyle/>
        <a:p>
          <a:endParaRPr lang="en-US"/>
        </a:p>
      </dgm:t>
    </dgm:pt>
    <dgm:pt modelId="{D449AECD-CE41-4FEF-92CF-0E407498F42B}" type="sibTrans" cxnId="{987BA5A6-4A62-48BF-894A-A0E83CCA634F}">
      <dgm:prSet/>
      <dgm:spPr/>
      <dgm:t>
        <a:bodyPr/>
        <a:lstStyle/>
        <a:p>
          <a:endParaRPr lang="en-US"/>
        </a:p>
      </dgm:t>
    </dgm:pt>
    <dgm:pt modelId="{4A07ABF6-9F43-4968-9AFE-DDA8D6EEA4C5}" type="pres">
      <dgm:prSet presAssocID="{3B450BA6-B535-4018-97DF-E3C3BA1F5675}" presName="Name0" presStyleCnt="0">
        <dgm:presLayoutVars>
          <dgm:dir/>
          <dgm:animLvl val="lvl"/>
          <dgm:resizeHandles val="exact"/>
        </dgm:presLayoutVars>
      </dgm:prSet>
      <dgm:spPr/>
    </dgm:pt>
    <dgm:pt modelId="{279A13F2-007D-4C21-B9B7-AC203EC62C03}" type="pres">
      <dgm:prSet presAssocID="{A2F6809E-D753-45FF-8D82-3CA91EFAB0EA}" presName="linNode" presStyleCnt="0"/>
      <dgm:spPr/>
    </dgm:pt>
    <dgm:pt modelId="{DC2B98F9-26D4-4819-A56B-4AF3439A2E39}" type="pres">
      <dgm:prSet presAssocID="{A2F6809E-D753-45FF-8D82-3CA91EFAB0EA}" presName="parentText" presStyleLbl="node1" presStyleIdx="0" presStyleCnt="4">
        <dgm:presLayoutVars>
          <dgm:chMax val="1"/>
          <dgm:bulletEnabled val="1"/>
        </dgm:presLayoutVars>
      </dgm:prSet>
      <dgm:spPr/>
    </dgm:pt>
    <dgm:pt modelId="{13CFE9D5-4BA9-4B44-B396-314ED88DC65B}" type="pres">
      <dgm:prSet presAssocID="{A2F6809E-D753-45FF-8D82-3CA91EFAB0EA}" presName="descendantText" presStyleLbl="alignAccFollowNode1" presStyleIdx="0" presStyleCnt="3" custScaleX="195660">
        <dgm:presLayoutVars>
          <dgm:bulletEnabled val="1"/>
        </dgm:presLayoutVars>
      </dgm:prSet>
      <dgm:spPr/>
    </dgm:pt>
    <dgm:pt modelId="{F9EDFBD3-29D2-4743-9CB7-FB2B67C17E41}" type="pres">
      <dgm:prSet presAssocID="{86D74C3B-F351-4BFE-A2FC-C1F2E5B06E3D}" presName="sp" presStyleCnt="0"/>
      <dgm:spPr/>
    </dgm:pt>
    <dgm:pt modelId="{30813B9C-AD4C-40B2-BABE-DE720CD8D1E7}" type="pres">
      <dgm:prSet presAssocID="{B7F6D9C3-8968-43F6-A435-A839605497E5}" presName="linNode" presStyleCnt="0"/>
      <dgm:spPr/>
    </dgm:pt>
    <dgm:pt modelId="{854D93ED-DFAA-496F-9DA7-8AADECEE27AF}" type="pres">
      <dgm:prSet presAssocID="{B7F6D9C3-8968-43F6-A435-A839605497E5}" presName="parentText" presStyleLbl="node1" presStyleIdx="1" presStyleCnt="4">
        <dgm:presLayoutVars>
          <dgm:chMax val="1"/>
          <dgm:bulletEnabled val="1"/>
        </dgm:presLayoutVars>
      </dgm:prSet>
      <dgm:spPr/>
    </dgm:pt>
    <dgm:pt modelId="{81F0E6C9-11D0-459E-A69A-B5DF682CDDA0}" type="pres">
      <dgm:prSet presAssocID="{B7F6D9C3-8968-43F6-A435-A839605497E5}" presName="descendantText" presStyleLbl="alignAccFollowNode1" presStyleIdx="1" presStyleCnt="3" custScaleX="194123">
        <dgm:presLayoutVars>
          <dgm:bulletEnabled val="1"/>
        </dgm:presLayoutVars>
      </dgm:prSet>
      <dgm:spPr/>
    </dgm:pt>
    <dgm:pt modelId="{1A4F15FD-2D86-4BC4-B0E6-403D7F335A49}" type="pres">
      <dgm:prSet presAssocID="{C2EC97DB-58CE-4EA9-B4AC-915607C9273D}" presName="sp" presStyleCnt="0"/>
      <dgm:spPr/>
    </dgm:pt>
    <dgm:pt modelId="{91C21F7D-4EBE-40D4-AAF5-A18E909DAEFA}" type="pres">
      <dgm:prSet presAssocID="{341E63FA-388C-48A2-BBD8-EF0F32365872}" presName="linNode" presStyleCnt="0"/>
      <dgm:spPr/>
    </dgm:pt>
    <dgm:pt modelId="{F04D8D6B-C8DA-474D-A295-AAA521DABC7A}" type="pres">
      <dgm:prSet presAssocID="{341E63FA-388C-48A2-BBD8-EF0F32365872}" presName="parentText" presStyleLbl="node1" presStyleIdx="2" presStyleCnt="4">
        <dgm:presLayoutVars>
          <dgm:chMax val="1"/>
          <dgm:bulletEnabled val="1"/>
        </dgm:presLayoutVars>
      </dgm:prSet>
      <dgm:spPr/>
    </dgm:pt>
    <dgm:pt modelId="{FAB40DDD-EBE1-49A9-B000-90FC07A38875}" type="pres">
      <dgm:prSet presAssocID="{341E63FA-388C-48A2-BBD8-EF0F32365872}" presName="descendantText" presStyleLbl="alignAccFollowNode1" presStyleIdx="2" presStyleCnt="3" custScaleX="196431">
        <dgm:presLayoutVars>
          <dgm:bulletEnabled val="1"/>
        </dgm:presLayoutVars>
      </dgm:prSet>
      <dgm:spPr/>
    </dgm:pt>
    <dgm:pt modelId="{EB488C8C-44DE-4CF7-84DA-B5FB613E3AEA}" type="pres">
      <dgm:prSet presAssocID="{F805FC5E-FFB7-4487-8287-AC035B540CDA}" presName="sp" presStyleCnt="0"/>
      <dgm:spPr/>
    </dgm:pt>
    <dgm:pt modelId="{BF4FB565-9759-4F64-A318-1E94168017C1}" type="pres">
      <dgm:prSet presAssocID="{24E4A173-FD05-4228-B50E-ACEE76A23A2E}" presName="linNode" presStyleCnt="0"/>
      <dgm:spPr/>
    </dgm:pt>
    <dgm:pt modelId="{A8A56D0A-C787-42D5-982B-8F13EC220125}" type="pres">
      <dgm:prSet presAssocID="{24E4A173-FD05-4228-B50E-ACEE76A23A2E}" presName="parentText" presStyleLbl="node1" presStyleIdx="3" presStyleCnt="4" custScaleX="63229">
        <dgm:presLayoutVars>
          <dgm:chMax val="1"/>
          <dgm:bulletEnabled val="1"/>
        </dgm:presLayoutVars>
      </dgm:prSet>
      <dgm:spPr/>
    </dgm:pt>
  </dgm:ptLst>
  <dgm:cxnLst>
    <dgm:cxn modelId="{F16C7F01-8EEA-4D8E-AE3D-9C5CC590A1FA}" srcId="{341E63FA-388C-48A2-BBD8-EF0F32365872}" destId="{A68A5012-67F7-4E88-BD02-C295F39F3B28}" srcOrd="0" destOrd="0" parTransId="{6E696D83-0C4E-4927-AC49-A67DD5A907DB}" sibTransId="{D17A659E-D6BF-45AE-9D7C-02EFAC56E57B}"/>
    <dgm:cxn modelId="{74BCB00B-20B1-4865-BC99-7E74AD0135A3}" srcId="{3B450BA6-B535-4018-97DF-E3C3BA1F5675}" destId="{B7F6D9C3-8968-43F6-A435-A839605497E5}" srcOrd="1" destOrd="0" parTransId="{FCA32802-1AF9-426C-BFA8-E08F32D46E84}" sibTransId="{C2EC97DB-58CE-4EA9-B4AC-915607C9273D}"/>
    <dgm:cxn modelId="{78EA971D-C7EF-427C-A320-971DDBBB6BAB}" type="presOf" srcId="{547EF609-680F-4076-BD16-F17DD27CE508}" destId="{13CFE9D5-4BA9-4B44-B396-314ED88DC65B}" srcOrd="0" destOrd="0" presId="urn:microsoft.com/office/officeart/2005/8/layout/vList5"/>
    <dgm:cxn modelId="{65FD6025-3878-4633-9F86-54E49D1AAB70}" srcId="{3B450BA6-B535-4018-97DF-E3C3BA1F5675}" destId="{24E4A173-FD05-4228-B50E-ACEE76A23A2E}" srcOrd="3" destOrd="0" parTransId="{25722AFD-C250-4751-B497-90DF0628FC12}" sibTransId="{8490B4F3-55CB-49AE-959D-5941EC3673D6}"/>
    <dgm:cxn modelId="{344BE931-DC1E-4E30-B5AA-82F056DD0FED}" type="presOf" srcId="{24E4A173-FD05-4228-B50E-ACEE76A23A2E}" destId="{A8A56D0A-C787-42D5-982B-8F13EC220125}" srcOrd="0" destOrd="0" presId="urn:microsoft.com/office/officeart/2005/8/layout/vList5"/>
    <dgm:cxn modelId="{430FD537-2164-49C2-8DE9-EE0F22538228}" srcId="{A2F6809E-D753-45FF-8D82-3CA91EFAB0EA}" destId="{547EF609-680F-4076-BD16-F17DD27CE508}" srcOrd="0" destOrd="0" parTransId="{BD46DBF1-0723-4C49-B865-B6997AB170FA}" sibTransId="{2733E1B9-0F34-4DF0-8D24-884E7DB7CA19}"/>
    <dgm:cxn modelId="{7B0E7B5F-554F-4E12-A9F4-293F441AD577}" type="presOf" srcId="{4E443A03-5273-4BF3-9538-D5C99FEB61F2}" destId="{13CFE9D5-4BA9-4B44-B396-314ED88DC65B}" srcOrd="0" destOrd="2" presId="urn:microsoft.com/office/officeart/2005/8/layout/vList5"/>
    <dgm:cxn modelId="{E5C3F965-E312-4308-A1FD-AB9343756923}" type="presOf" srcId="{A2F6809E-D753-45FF-8D82-3CA91EFAB0EA}" destId="{DC2B98F9-26D4-4819-A56B-4AF3439A2E39}" srcOrd="0" destOrd="0" presId="urn:microsoft.com/office/officeart/2005/8/layout/vList5"/>
    <dgm:cxn modelId="{7D07A24D-75F7-4F57-8926-DE08D8FA9284}" srcId="{A2F6809E-D753-45FF-8D82-3CA91EFAB0EA}" destId="{3F7C1F26-82DD-4C36-8A65-1F8236D526AB}" srcOrd="1" destOrd="0" parTransId="{8D6732F7-DD64-4478-B65F-DB44E57C4EDF}" sibTransId="{70FCB1E9-AFFF-40F9-89E6-D38D063A23B2}"/>
    <dgm:cxn modelId="{6B8B076E-2FF5-49A2-8A32-A2BD5DAED24B}" srcId="{3B450BA6-B535-4018-97DF-E3C3BA1F5675}" destId="{341E63FA-388C-48A2-BBD8-EF0F32365872}" srcOrd="2" destOrd="0" parTransId="{D1E38885-5283-4A64-99E3-44FE7124174A}" sibTransId="{F805FC5E-FFB7-4487-8287-AC035B540CDA}"/>
    <dgm:cxn modelId="{7D67D170-7B26-4F2F-A26F-DC3197EE37FD}" type="presOf" srcId="{B7F6D9C3-8968-43F6-A435-A839605497E5}" destId="{854D93ED-DFAA-496F-9DA7-8AADECEE27AF}" srcOrd="0" destOrd="0" presId="urn:microsoft.com/office/officeart/2005/8/layout/vList5"/>
    <dgm:cxn modelId="{D89D9A74-0DE8-4FF1-BE27-39EEF3AC782C}" type="presOf" srcId="{341E63FA-388C-48A2-BBD8-EF0F32365872}" destId="{F04D8D6B-C8DA-474D-A295-AAA521DABC7A}" srcOrd="0" destOrd="0" presId="urn:microsoft.com/office/officeart/2005/8/layout/vList5"/>
    <dgm:cxn modelId="{B9A52688-B687-40C8-9381-AA8475B48BC8}" srcId="{3B450BA6-B535-4018-97DF-E3C3BA1F5675}" destId="{A2F6809E-D753-45FF-8D82-3CA91EFAB0EA}" srcOrd="0" destOrd="0" parTransId="{F22BE8D7-2C4C-4AA0-B7D4-CA20CFB219B3}" sibTransId="{86D74C3B-F351-4BFE-A2FC-C1F2E5B06E3D}"/>
    <dgm:cxn modelId="{A124CD9B-4061-4C47-AAA1-301FE643A50E}" type="presOf" srcId="{A68A5012-67F7-4E88-BD02-C295F39F3B28}" destId="{FAB40DDD-EBE1-49A9-B000-90FC07A38875}" srcOrd="0" destOrd="0" presId="urn:microsoft.com/office/officeart/2005/8/layout/vList5"/>
    <dgm:cxn modelId="{987BA5A6-4A62-48BF-894A-A0E83CCA634F}" srcId="{A2F6809E-D753-45FF-8D82-3CA91EFAB0EA}" destId="{4E443A03-5273-4BF3-9538-D5C99FEB61F2}" srcOrd="2" destOrd="0" parTransId="{8B3A97B2-AA42-4781-A12F-938EBF4E7919}" sibTransId="{D449AECD-CE41-4FEF-92CF-0E407498F42B}"/>
    <dgm:cxn modelId="{06A7FDB8-76A8-41EA-AF73-B40196198A94}" type="presOf" srcId="{7CA8D9DC-3E8B-4110-90E0-DE77AB0B6AF2}" destId="{FAB40DDD-EBE1-49A9-B000-90FC07A38875}" srcOrd="0" destOrd="1" presId="urn:microsoft.com/office/officeart/2005/8/layout/vList5"/>
    <dgm:cxn modelId="{45BCDEBC-E5F7-401D-924E-30F1F12181A0}" srcId="{B7F6D9C3-8968-43F6-A435-A839605497E5}" destId="{E5C2F85B-78B7-4858-9535-88A8376DCD0F}" srcOrd="1" destOrd="0" parTransId="{A57237CA-C021-46FE-839A-4D5D662522FD}" sibTransId="{5BB7679E-EADD-4522-81B3-58600FD97B41}"/>
    <dgm:cxn modelId="{354736BE-0772-4F52-B40C-B37658C81F31}" srcId="{341E63FA-388C-48A2-BBD8-EF0F32365872}" destId="{7CA8D9DC-3E8B-4110-90E0-DE77AB0B6AF2}" srcOrd="1" destOrd="0" parTransId="{02F7C9B8-2256-43B9-957A-EB5ED506B95E}" sibTransId="{DC38AF1F-7109-42A0-B8C9-2E4342AF7471}"/>
    <dgm:cxn modelId="{986893C6-AD1B-4A76-9AB0-E27469583BC6}" type="presOf" srcId="{3F7C1F26-82DD-4C36-8A65-1F8236D526AB}" destId="{13CFE9D5-4BA9-4B44-B396-314ED88DC65B}" srcOrd="0" destOrd="1" presId="urn:microsoft.com/office/officeart/2005/8/layout/vList5"/>
    <dgm:cxn modelId="{66C686DA-A3BB-481D-81E8-5EED315B891D}" srcId="{B7F6D9C3-8968-43F6-A435-A839605497E5}" destId="{53A30391-2D49-42B8-9976-37E5C6E5F00E}" srcOrd="0" destOrd="0" parTransId="{A113EECA-F259-430C-9C7A-4183E634E1AA}" sibTransId="{F82B7500-AB2F-45AC-BD91-769FF5CD83D8}"/>
    <dgm:cxn modelId="{30A26DDB-81E1-4922-8C84-361A63A5195E}" type="presOf" srcId="{E5C2F85B-78B7-4858-9535-88A8376DCD0F}" destId="{81F0E6C9-11D0-459E-A69A-B5DF682CDDA0}" srcOrd="0" destOrd="1" presId="urn:microsoft.com/office/officeart/2005/8/layout/vList5"/>
    <dgm:cxn modelId="{B93D22DD-FDEB-4053-B210-5481E627ECE0}" type="presOf" srcId="{53A30391-2D49-42B8-9976-37E5C6E5F00E}" destId="{81F0E6C9-11D0-459E-A69A-B5DF682CDDA0}" srcOrd="0" destOrd="0" presId="urn:microsoft.com/office/officeart/2005/8/layout/vList5"/>
    <dgm:cxn modelId="{E846DDF5-0696-43C1-B783-17F09347C8E7}" type="presOf" srcId="{3B450BA6-B535-4018-97DF-E3C3BA1F5675}" destId="{4A07ABF6-9F43-4968-9AFE-DDA8D6EEA4C5}" srcOrd="0" destOrd="0" presId="urn:microsoft.com/office/officeart/2005/8/layout/vList5"/>
    <dgm:cxn modelId="{482901A8-A376-4A81-99EE-ADAD91D75B60}" type="presParOf" srcId="{4A07ABF6-9F43-4968-9AFE-DDA8D6EEA4C5}" destId="{279A13F2-007D-4C21-B9B7-AC203EC62C03}" srcOrd="0" destOrd="0" presId="urn:microsoft.com/office/officeart/2005/8/layout/vList5"/>
    <dgm:cxn modelId="{7B7A776F-9689-4182-8D08-5E61EA0B52EB}" type="presParOf" srcId="{279A13F2-007D-4C21-B9B7-AC203EC62C03}" destId="{DC2B98F9-26D4-4819-A56B-4AF3439A2E39}" srcOrd="0" destOrd="0" presId="urn:microsoft.com/office/officeart/2005/8/layout/vList5"/>
    <dgm:cxn modelId="{7FBD730E-8017-4D58-8A0B-683C0ADEB764}" type="presParOf" srcId="{279A13F2-007D-4C21-B9B7-AC203EC62C03}" destId="{13CFE9D5-4BA9-4B44-B396-314ED88DC65B}" srcOrd="1" destOrd="0" presId="urn:microsoft.com/office/officeart/2005/8/layout/vList5"/>
    <dgm:cxn modelId="{7C07A274-69D2-4181-9321-3D5BF3E03E63}" type="presParOf" srcId="{4A07ABF6-9F43-4968-9AFE-DDA8D6EEA4C5}" destId="{F9EDFBD3-29D2-4743-9CB7-FB2B67C17E41}" srcOrd="1" destOrd="0" presId="urn:microsoft.com/office/officeart/2005/8/layout/vList5"/>
    <dgm:cxn modelId="{F5EC8D5C-68AC-442B-8FF5-CE3F19E4929A}" type="presParOf" srcId="{4A07ABF6-9F43-4968-9AFE-DDA8D6EEA4C5}" destId="{30813B9C-AD4C-40B2-BABE-DE720CD8D1E7}" srcOrd="2" destOrd="0" presId="urn:microsoft.com/office/officeart/2005/8/layout/vList5"/>
    <dgm:cxn modelId="{A7AF4F8A-2F56-481C-94AD-DF763C519447}" type="presParOf" srcId="{30813B9C-AD4C-40B2-BABE-DE720CD8D1E7}" destId="{854D93ED-DFAA-496F-9DA7-8AADECEE27AF}" srcOrd="0" destOrd="0" presId="urn:microsoft.com/office/officeart/2005/8/layout/vList5"/>
    <dgm:cxn modelId="{CDDC691A-9037-4E1A-8638-0AADEE5B2E89}" type="presParOf" srcId="{30813B9C-AD4C-40B2-BABE-DE720CD8D1E7}" destId="{81F0E6C9-11D0-459E-A69A-B5DF682CDDA0}" srcOrd="1" destOrd="0" presId="urn:microsoft.com/office/officeart/2005/8/layout/vList5"/>
    <dgm:cxn modelId="{48E2D352-95F7-4FD2-9068-4DD3EB1DDEB3}" type="presParOf" srcId="{4A07ABF6-9F43-4968-9AFE-DDA8D6EEA4C5}" destId="{1A4F15FD-2D86-4BC4-B0E6-403D7F335A49}" srcOrd="3" destOrd="0" presId="urn:microsoft.com/office/officeart/2005/8/layout/vList5"/>
    <dgm:cxn modelId="{E11B460D-545C-4254-99BE-FC75814DD0C6}" type="presParOf" srcId="{4A07ABF6-9F43-4968-9AFE-DDA8D6EEA4C5}" destId="{91C21F7D-4EBE-40D4-AAF5-A18E909DAEFA}" srcOrd="4" destOrd="0" presId="urn:microsoft.com/office/officeart/2005/8/layout/vList5"/>
    <dgm:cxn modelId="{6367A98D-2465-4CE9-BB69-B396B0D92F0F}" type="presParOf" srcId="{91C21F7D-4EBE-40D4-AAF5-A18E909DAEFA}" destId="{F04D8D6B-C8DA-474D-A295-AAA521DABC7A}" srcOrd="0" destOrd="0" presId="urn:microsoft.com/office/officeart/2005/8/layout/vList5"/>
    <dgm:cxn modelId="{1E9942FC-6B63-492F-9C35-4A113DA93BCE}" type="presParOf" srcId="{91C21F7D-4EBE-40D4-AAF5-A18E909DAEFA}" destId="{FAB40DDD-EBE1-49A9-B000-90FC07A38875}" srcOrd="1" destOrd="0" presId="urn:microsoft.com/office/officeart/2005/8/layout/vList5"/>
    <dgm:cxn modelId="{35A312AA-D41E-46A6-8C12-BA30E04FBC59}" type="presParOf" srcId="{4A07ABF6-9F43-4968-9AFE-DDA8D6EEA4C5}" destId="{EB488C8C-44DE-4CF7-84DA-B5FB613E3AEA}" srcOrd="5" destOrd="0" presId="urn:microsoft.com/office/officeart/2005/8/layout/vList5"/>
    <dgm:cxn modelId="{FE2D7B79-EA24-44B1-A224-85A0FB1E7BB4}" type="presParOf" srcId="{4A07ABF6-9F43-4968-9AFE-DDA8D6EEA4C5}" destId="{BF4FB565-9759-4F64-A318-1E94168017C1}" srcOrd="6" destOrd="0" presId="urn:microsoft.com/office/officeart/2005/8/layout/vList5"/>
    <dgm:cxn modelId="{A1D0C08B-DB60-477C-88E7-A516E518EAB8}" type="presParOf" srcId="{BF4FB565-9759-4F64-A318-1E94168017C1}" destId="{A8A56D0A-C787-42D5-982B-8F13EC22012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EA4B2D-41EF-484B-BE16-E03D7E09C60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0669378-C6B0-4643-9F25-D8DCF132AE76}">
      <dgm:prSet phldrT="[Text]" custT="1"/>
      <dgm:spPr>
        <a:solidFill>
          <a:srgbClr val="177D38"/>
        </a:solidFill>
      </dgm:spPr>
      <dgm:t>
        <a:bodyPr/>
        <a:lstStyle/>
        <a:p>
          <a:r>
            <a:rPr lang="en-US" sz="2400" b="1" dirty="0"/>
            <a:t>Lithium</a:t>
          </a:r>
        </a:p>
      </dgm:t>
    </dgm:pt>
    <dgm:pt modelId="{74B83744-805B-4139-9D05-A7B0690720CF}" type="parTrans" cxnId="{B67868BA-A088-49AA-BBD6-DA6C924F658A}">
      <dgm:prSet/>
      <dgm:spPr/>
      <dgm:t>
        <a:bodyPr/>
        <a:lstStyle/>
        <a:p>
          <a:endParaRPr lang="en-US"/>
        </a:p>
      </dgm:t>
    </dgm:pt>
    <dgm:pt modelId="{C0670870-A9D2-4582-9490-1BCC94389B24}" type="sibTrans" cxnId="{B67868BA-A088-49AA-BBD6-DA6C924F658A}">
      <dgm:prSet/>
      <dgm:spPr/>
      <dgm:t>
        <a:bodyPr/>
        <a:lstStyle/>
        <a:p>
          <a:endParaRPr lang="en-US"/>
        </a:p>
      </dgm:t>
    </dgm:pt>
    <dgm:pt modelId="{E80DF88E-7C1E-4AF2-9877-6687FD825FFE}">
      <dgm:prSet phldrT="[Text]"/>
      <dgm:spPr/>
      <dgm:t>
        <a:bodyPr/>
        <a:lstStyle/>
        <a:p>
          <a:r>
            <a:rPr lang="en-US" sz="2500" dirty="0"/>
            <a:t>Collecting Tubule</a:t>
          </a:r>
        </a:p>
      </dgm:t>
    </dgm:pt>
    <dgm:pt modelId="{FF5C1CBD-1E86-49C2-9354-F09A2B19707B}" type="parTrans" cxnId="{1E96563B-0E8E-4F8A-83E1-B026BCABFA88}">
      <dgm:prSet/>
      <dgm:spPr/>
      <dgm:t>
        <a:bodyPr/>
        <a:lstStyle/>
        <a:p>
          <a:endParaRPr lang="en-US"/>
        </a:p>
      </dgm:t>
    </dgm:pt>
    <dgm:pt modelId="{42FA4B10-7861-4E2A-A460-60AC0A5B091A}" type="sibTrans" cxnId="{1E96563B-0E8E-4F8A-83E1-B026BCABFA88}">
      <dgm:prSet/>
      <dgm:spPr/>
      <dgm:t>
        <a:bodyPr/>
        <a:lstStyle/>
        <a:p>
          <a:endParaRPr lang="en-US"/>
        </a:p>
      </dgm:t>
    </dgm:pt>
    <dgm:pt modelId="{149A9EA4-D774-4345-8BA6-D56AC91B603C}">
      <dgm:prSet phldrT="[Text]"/>
      <dgm:spPr/>
      <dgm:t>
        <a:bodyPr/>
        <a:lstStyle/>
        <a:p>
          <a:r>
            <a:rPr lang="en-US" sz="2500" dirty="0"/>
            <a:t>Glomerulus</a:t>
          </a:r>
        </a:p>
      </dgm:t>
    </dgm:pt>
    <dgm:pt modelId="{3841B1AF-6D79-42B1-B882-F34E278D0EE1}" type="parTrans" cxnId="{B6D59B19-BAEB-4168-9FAA-FB769486BC6F}">
      <dgm:prSet/>
      <dgm:spPr/>
      <dgm:t>
        <a:bodyPr/>
        <a:lstStyle/>
        <a:p>
          <a:endParaRPr lang="en-US"/>
        </a:p>
      </dgm:t>
    </dgm:pt>
    <dgm:pt modelId="{1E9B703A-2543-4477-B8E6-E98717C72264}" type="sibTrans" cxnId="{B6D59B19-BAEB-4168-9FAA-FB769486BC6F}">
      <dgm:prSet/>
      <dgm:spPr/>
      <dgm:t>
        <a:bodyPr/>
        <a:lstStyle/>
        <a:p>
          <a:endParaRPr lang="en-US"/>
        </a:p>
      </dgm:t>
    </dgm:pt>
    <dgm:pt modelId="{5AA80725-C91A-46F1-B440-2C86CEB7271B}">
      <dgm:prSet phldrT="[Text]" custT="1"/>
      <dgm:spPr>
        <a:solidFill>
          <a:srgbClr val="177D38"/>
        </a:solidFill>
      </dgm:spPr>
      <dgm:t>
        <a:bodyPr/>
        <a:lstStyle/>
        <a:p>
          <a:r>
            <a:rPr lang="en-US" sz="2400" b="1" dirty="0" err="1"/>
            <a:t>Topiramate</a:t>
          </a:r>
          <a:endParaRPr lang="en-US" sz="2400" b="1" dirty="0"/>
        </a:p>
      </dgm:t>
    </dgm:pt>
    <dgm:pt modelId="{04835734-8854-4775-98C3-E3BFFF1DF972}" type="parTrans" cxnId="{A9F3F479-4F17-478C-97C6-DFF5FA4D2471}">
      <dgm:prSet/>
      <dgm:spPr/>
      <dgm:t>
        <a:bodyPr/>
        <a:lstStyle/>
        <a:p>
          <a:endParaRPr lang="en-US"/>
        </a:p>
      </dgm:t>
    </dgm:pt>
    <dgm:pt modelId="{60A2E7D0-A48A-49E0-BB26-0C8F2071BCAF}" type="sibTrans" cxnId="{A9F3F479-4F17-478C-97C6-DFF5FA4D2471}">
      <dgm:prSet/>
      <dgm:spPr/>
      <dgm:t>
        <a:bodyPr/>
        <a:lstStyle/>
        <a:p>
          <a:endParaRPr lang="en-US"/>
        </a:p>
      </dgm:t>
    </dgm:pt>
    <dgm:pt modelId="{4C2EE49B-4C23-4B82-96A8-170F871A9D0D}">
      <dgm:prSet phldrT="[Text]"/>
      <dgm:spPr/>
      <dgm:t>
        <a:bodyPr/>
        <a:lstStyle/>
        <a:p>
          <a:r>
            <a:rPr lang="en-US" dirty="0"/>
            <a:t>1.3-1.5% with kidney stones in epilepsy study (2-4x </a:t>
          </a:r>
          <a:r>
            <a:rPr lang="en-US" dirty="0" err="1"/>
            <a:t>incr</a:t>
          </a:r>
          <a:r>
            <a:rPr lang="en-US" dirty="0"/>
            <a:t> risk)</a:t>
          </a:r>
        </a:p>
      </dgm:t>
    </dgm:pt>
    <dgm:pt modelId="{A8FB5E63-87D7-4C31-B3A2-DC90C78F3756}" type="parTrans" cxnId="{BCCE5D64-A7B6-48C3-862C-F02794579EDB}">
      <dgm:prSet/>
      <dgm:spPr/>
      <dgm:t>
        <a:bodyPr/>
        <a:lstStyle/>
        <a:p>
          <a:endParaRPr lang="en-US"/>
        </a:p>
      </dgm:t>
    </dgm:pt>
    <dgm:pt modelId="{8ED3312A-DE5A-4ED2-84DD-07164134A389}" type="sibTrans" cxnId="{BCCE5D64-A7B6-48C3-862C-F02794579EDB}">
      <dgm:prSet/>
      <dgm:spPr/>
      <dgm:t>
        <a:bodyPr/>
        <a:lstStyle/>
        <a:p>
          <a:endParaRPr lang="en-US"/>
        </a:p>
      </dgm:t>
    </dgm:pt>
    <dgm:pt modelId="{760859E8-E5F5-4C07-A311-CB29D1E77412}">
      <dgm:prSet phldrT="[Text]" custT="1"/>
      <dgm:spPr>
        <a:solidFill>
          <a:srgbClr val="177D38"/>
        </a:solidFill>
      </dgm:spPr>
      <dgm:t>
        <a:bodyPr/>
        <a:lstStyle/>
        <a:p>
          <a:r>
            <a:rPr lang="en-US" sz="2400" b="1" dirty="0"/>
            <a:t>Other</a:t>
          </a:r>
        </a:p>
      </dgm:t>
    </dgm:pt>
    <dgm:pt modelId="{C0E549E4-ECAD-4FB8-A683-F146541134D8}" type="parTrans" cxnId="{16C8B081-482F-44AF-AF4E-4970E8E2C617}">
      <dgm:prSet/>
      <dgm:spPr/>
      <dgm:t>
        <a:bodyPr/>
        <a:lstStyle/>
        <a:p>
          <a:endParaRPr lang="en-US"/>
        </a:p>
      </dgm:t>
    </dgm:pt>
    <dgm:pt modelId="{9BB5C9C5-65C2-4E51-887B-9F4882557FBC}" type="sibTrans" cxnId="{16C8B081-482F-44AF-AF4E-4970E8E2C617}">
      <dgm:prSet/>
      <dgm:spPr/>
      <dgm:t>
        <a:bodyPr/>
        <a:lstStyle/>
        <a:p>
          <a:endParaRPr lang="en-US"/>
        </a:p>
      </dgm:t>
    </dgm:pt>
    <dgm:pt modelId="{FEC9D6E6-457A-41DB-99F5-7846BF3A04AF}">
      <dgm:prSet phldrT="[Text]"/>
      <dgm:spPr/>
      <dgm:t>
        <a:bodyPr/>
        <a:lstStyle/>
        <a:p>
          <a:r>
            <a:rPr lang="en-US" dirty="0" err="1"/>
            <a:t>Atypicals</a:t>
          </a:r>
          <a:r>
            <a:rPr lang="en-US" dirty="0"/>
            <a:t>: metabolic syndrome</a:t>
          </a:r>
        </a:p>
      </dgm:t>
    </dgm:pt>
    <dgm:pt modelId="{3346AA51-FF71-40CD-8DA8-AE3E31A176AB}" type="parTrans" cxnId="{58E9C971-8E04-4729-9A41-EE9BB81476B3}">
      <dgm:prSet/>
      <dgm:spPr/>
      <dgm:t>
        <a:bodyPr/>
        <a:lstStyle/>
        <a:p>
          <a:endParaRPr lang="en-US"/>
        </a:p>
      </dgm:t>
    </dgm:pt>
    <dgm:pt modelId="{1B4DCC22-4D97-4F3D-ADA3-C917CF196391}" type="sibTrans" cxnId="{58E9C971-8E04-4729-9A41-EE9BB81476B3}">
      <dgm:prSet/>
      <dgm:spPr/>
      <dgm:t>
        <a:bodyPr/>
        <a:lstStyle/>
        <a:p>
          <a:endParaRPr lang="en-US"/>
        </a:p>
      </dgm:t>
    </dgm:pt>
    <dgm:pt modelId="{5852DC8A-721A-4892-B9AA-7E506FD13993}">
      <dgm:prSet phldrT="[Text]"/>
      <dgm:spPr/>
      <dgm:t>
        <a:bodyPr/>
        <a:lstStyle/>
        <a:p>
          <a:r>
            <a:rPr lang="en-US" dirty="0"/>
            <a:t>SNRIs: HTN</a:t>
          </a:r>
        </a:p>
      </dgm:t>
    </dgm:pt>
    <dgm:pt modelId="{2AC03712-84AE-4E40-A4E3-A9ADCC13B143}" type="parTrans" cxnId="{AEC2E7B5-8D4B-4E9F-8C35-77291252689D}">
      <dgm:prSet/>
      <dgm:spPr/>
      <dgm:t>
        <a:bodyPr/>
        <a:lstStyle/>
        <a:p>
          <a:endParaRPr lang="en-US"/>
        </a:p>
      </dgm:t>
    </dgm:pt>
    <dgm:pt modelId="{BC07CB08-A67C-443A-B8C8-A69FCB570B35}" type="sibTrans" cxnId="{AEC2E7B5-8D4B-4E9F-8C35-77291252689D}">
      <dgm:prSet/>
      <dgm:spPr/>
      <dgm:t>
        <a:bodyPr/>
        <a:lstStyle/>
        <a:p>
          <a:endParaRPr lang="en-US"/>
        </a:p>
      </dgm:t>
    </dgm:pt>
    <dgm:pt modelId="{A4BFF585-44EB-4B19-B435-9CC218FD439C}">
      <dgm:prSet phldrT="[Text]" custT="1"/>
      <dgm:spPr/>
      <dgm:t>
        <a:bodyPr/>
        <a:lstStyle/>
        <a:p>
          <a:r>
            <a:rPr lang="en-US" sz="2000" dirty="0"/>
            <a:t>Polyuria with secondary polydipsia</a:t>
          </a:r>
        </a:p>
      </dgm:t>
    </dgm:pt>
    <dgm:pt modelId="{7D1EE93B-6DFC-4C56-9BA9-7D365D49C851}" type="parTrans" cxnId="{6B0258DB-16AF-41BC-818D-EFFB3466A4EA}">
      <dgm:prSet/>
      <dgm:spPr/>
      <dgm:t>
        <a:bodyPr/>
        <a:lstStyle/>
        <a:p>
          <a:endParaRPr lang="en-US"/>
        </a:p>
      </dgm:t>
    </dgm:pt>
    <dgm:pt modelId="{6E11FB2D-196C-4C8D-80B9-C6FA759F878B}" type="sibTrans" cxnId="{6B0258DB-16AF-41BC-818D-EFFB3466A4EA}">
      <dgm:prSet/>
      <dgm:spPr/>
      <dgm:t>
        <a:bodyPr/>
        <a:lstStyle/>
        <a:p>
          <a:endParaRPr lang="en-US"/>
        </a:p>
      </dgm:t>
    </dgm:pt>
    <dgm:pt modelId="{BEE4876F-9E76-4CC7-A8C7-2ED5EEB7AA78}">
      <dgm:prSet custT="1"/>
      <dgm:spPr/>
      <dgm:t>
        <a:bodyPr/>
        <a:lstStyle/>
        <a:p>
          <a:r>
            <a:rPr lang="en-US" sz="2000" dirty="0"/>
            <a:t>Nephrogenic DI</a:t>
          </a:r>
        </a:p>
      </dgm:t>
    </dgm:pt>
    <dgm:pt modelId="{20F177DE-7338-44D7-B549-BC951167047C}" type="parTrans" cxnId="{70E2E7F7-C340-4AAC-B28C-2E822D80ED95}">
      <dgm:prSet/>
      <dgm:spPr/>
      <dgm:t>
        <a:bodyPr/>
        <a:lstStyle/>
        <a:p>
          <a:endParaRPr lang="en-US"/>
        </a:p>
      </dgm:t>
    </dgm:pt>
    <dgm:pt modelId="{060DD14E-7725-42EA-B148-EF6E47F90F96}" type="sibTrans" cxnId="{70E2E7F7-C340-4AAC-B28C-2E822D80ED95}">
      <dgm:prSet/>
      <dgm:spPr/>
      <dgm:t>
        <a:bodyPr/>
        <a:lstStyle/>
        <a:p>
          <a:endParaRPr lang="en-US"/>
        </a:p>
      </dgm:t>
    </dgm:pt>
    <dgm:pt modelId="{C2E92209-B604-4A62-8A73-939534D1FD89}">
      <dgm:prSet phldrT="[Text]" custT="1"/>
      <dgm:spPr/>
      <dgm:t>
        <a:bodyPr/>
        <a:lstStyle/>
        <a:p>
          <a:r>
            <a:rPr lang="en-US" altLang="en-US" sz="2500" dirty="0" err="1"/>
            <a:t>Tubulointerstitial</a:t>
          </a:r>
          <a:r>
            <a:rPr lang="en-US" altLang="en-US" sz="2500" dirty="0"/>
            <a:t> Nephritis/ Nephropathy (rare, &lt;1%) </a:t>
          </a:r>
          <a:endParaRPr lang="en-US" sz="2500" dirty="0"/>
        </a:p>
      </dgm:t>
    </dgm:pt>
    <dgm:pt modelId="{A0735AF4-B12F-43D2-AC74-B8A7D134284B}" type="parTrans" cxnId="{FE6C5282-519D-4678-BFBA-CFA53B971D30}">
      <dgm:prSet/>
      <dgm:spPr/>
      <dgm:t>
        <a:bodyPr/>
        <a:lstStyle/>
        <a:p>
          <a:endParaRPr lang="en-US"/>
        </a:p>
      </dgm:t>
    </dgm:pt>
    <dgm:pt modelId="{7DDE4FB3-B8AE-430A-8490-50470FD19BC7}" type="sibTrans" cxnId="{FE6C5282-519D-4678-BFBA-CFA53B971D30}">
      <dgm:prSet/>
      <dgm:spPr/>
      <dgm:t>
        <a:bodyPr/>
        <a:lstStyle/>
        <a:p>
          <a:endParaRPr lang="en-US"/>
        </a:p>
      </dgm:t>
    </dgm:pt>
    <dgm:pt modelId="{E357F343-8B1E-456F-B9A2-936CDE079A71}">
      <dgm:prSet phldrT="[Text]" custT="1"/>
      <dgm:spPr/>
      <dgm:t>
        <a:bodyPr/>
        <a:lstStyle/>
        <a:p>
          <a:r>
            <a:rPr lang="en-US" altLang="en-US" sz="2000" dirty="0"/>
            <a:t>Minimal change </a:t>
          </a:r>
          <a:r>
            <a:rPr lang="en-US" altLang="en-US" sz="2000" dirty="0" err="1"/>
            <a:t>glomerulopathy</a:t>
          </a:r>
          <a:r>
            <a:rPr lang="en-US" altLang="en-US" sz="2000" dirty="0"/>
            <a:t> </a:t>
          </a:r>
          <a:r>
            <a:rPr lang="en-US" altLang="en-US" sz="2000" dirty="0">
              <a:sym typeface="Wingdings" panose="05000000000000000000" pitchFamily="2" charset="2"/>
            </a:rPr>
            <a:t></a:t>
          </a:r>
          <a:r>
            <a:rPr lang="en-US" altLang="en-US" sz="2000" dirty="0"/>
            <a:t> nephrotic syndrome</a:t>
          </a:r>
          <a:endParaRPr lang="en-US" sz="2000" dirty="0"/>
        </a:p>
      </dgm:t>
    </dgm:pt>
    <dgm:pt modelId="{BD6677BA-4494-47A5-B148-B4A21F219B62}" type="parTrans" cxnId="{E5FFE44D-A5CF-4825-84C0-3694A8FC79F7}">
      <dgm:prSet/>
      <dgm:spPr/>
      <dgm:t>
        <a:bodyPr/>
        <a:lstStyle/>
        <a:p>
          <a:endParaRPr lang="en-US"/>
        </a:p>
      </dgm:t>
    </dgm:pt>
    <dgm:pt modelId="{9DC499D0-24F5-4AF1-80D0-D6F22B7A754D}" type="sibTrans" cxnId="{E5FFE44D-A5CF-4825-84C0-3694A8FC79F7}">
      <dgm:prSet/>
      <dgm:spPr/>
      <dgm:t>
        <a:bodyPr/>
        <a:lstStyle/>
        <a:p>
          <a:endParaRPr lang="en-US"/>
        </a:p>
      </dgm:t>
    </dgm:pt>
    <dgm:pt modelId="{4E72E371-B4B2-4FBE-BE23-4D24453DCB93}">
      <dgm:prSet phldrT="[Text]"/>
      <dgm:spPr/>
      <dgm:t>
        <a:bodyPr/>
        <a:lstStyle/>
        <a:p>
          <a:endParaRPr lang="en-US" dirty="0"/>
        </a:p>
      </dgm:t>
    </dgm:pt>
    <dgm:pt modelId="{91024A91-6768-4511-B4D1-FB5175BA4CA4}" type="parTrans" cxnId="{DF468E56-A4EF-4A91-821F-E237192716A5}">
      <dgm:prSet/>
      <dgm:spPr/>
      <dgm:t>
        <a:bodyPr/>
        <a:lstStyle/>
        <a:p>
          <a:endParaRPr lang="en-US"/>
        </a:p>
      </dgm:t>
    </dgm:pt>
    <dgm:pt modelId="{E0A6E394-6504-4A41-AE2E-B618D524C810}" type="sibTrans" cxnId="{DF468E56-A4EF-4A91-821F-E237192716A5}">
      <dgm:prSet/>
      <dgm:spPr/>
      <dgm:t>
        <a:bodyPr/>
        <a:lstStyle/>
        <a:p>
          <a:endParaRPr lang="en-US"/>
        </a:p>
      </dgm:t>
    </dgm:pt>
    <dgm:pt modelId="{96612DA7-A0C3-4597-B022-AE6F61505342}">
      <dgm:prSet phldrT="[Text]"/>
      <dgm:spPr/>
      <dgm:t>
        <a:bodyPr/>
        <a:lstStyle/>
        <a:p>
          <a:r>
            <a:rPr lang="en-US" dirty="0"/>
            <a:t>Anticholinergics: cognitive, urinary retention</a:t>
          </a:r>
        </a:p>
      </dgm:t>
    </dgm:pt>
    <dgm:pt modelId="{316C5A06-EC77-47F1-B42A-3481C9840B62}" type="parTrans" cxnId="{5C7118DF-B7CF-4039-A599-3D6AC4C4C86F}">
      <dgm:prSet/>
      <dgm:spPr/>
      <dgm:t>
        <a:bodyPr/>
        <a:lstStyle/>
        <a:p>
          <a:endParaRPr lang="en-US"/>
        </a:p>
      </dgm:t>
    </dgm:pt>
    <dgm:pt modelId="{179A0DDF-1D3B-4EF1-A805-B74C7B8AE4D0}" type="sibTrans" cxnId="{5C7118DF-B7CF-4039-A599-3D6AC4C4C86F}">
      <dgm:prSet/>
      <dgm:spPr/>
      <dgm:t>
        <a:bodyPr/>
        <a:lstStyle/>
        <a:p>
          <a:endParaRPr lang="en-US"/>
        </a:p>
      </dgm:t>
    </dgm:pt>
    <dgm:pt modelId="{0244FB0E-F7B1-4F9F-B27B-B1DB3ADF596E}">
      <dgm:prSet phldrT="[Text]"/>
      <dgm:spPr/>
      <dgm:t>
        <a:bodyPr/>
        <a:lstStyle/>
        <a:p>
          <a:r>
            <a:rPr lang="en-US" dirty="0"/>
            <a:t>Carbonic anhydrase inhibitors promote stone formation by </a:t>
          </a:r>
          <a:r>
            <a:rPr lang="en-US" dirty="0">
              <a:sym typeface="Symbol" panose="05050102010706020507" pitchFamily="18" charset="2"/>
            </a:rPr>
            <a:t></a:t>
          </a:r>
          <a:r>
            <a:rPr lang="en-US" dirty="0"/>
            <a:t> urinary citrate excretion and  </a:t>
          </a:r>
          <a:r>
            <a:rPr lang="en-US" dirty="0">
              <a:sym typeface="Symbol" panose="05050102010706020507" pitchFamily="18" charset="2"/>
            </a:rPr>
            <a:t></a:t>
          </a:r>
          <a:r>
            <a:rPr lang="en-US" dirty="0"/>
            <a:t> urinary </a:t>
          </a:r>
          <a:r>
            <a:rPr lang="en-US" dirty="0" err="1"/>
            <a:t>pH.</a:t>
          </a:r>
          <a:r>
            <a:rPr lang="en-US" dirty="0"/>
            <a:t> </a:t>
          </a:r>
        </a:p>
      </dgm:t>
    </dgm:pt>
    <dgm:pt modelId="{6599291A-DCAA-46DD-AB84-CD545E9E03BF}" type="parTrans" cxnId="{61E686CA-35B7-4BA3-8D87-1EFAB22333E2}">
      <dgm:prSet/>
      <dgm:spPr/>
      <dgm:t>
        <a:bodyPr/>
        <a:lstStyle/>
        <a:p>
          <a:endParaRPr lang="en-US"/>
        </a:p>
      </dgm:t>
    </dgm:pt>
    <dgm:pt modelId="{DF056C85-D887-4BEE-B766-BA2A54C81F59}" type="sibTrans" cxnId="{61E686CA-35B7-4BA3-8D87-1EFAB22333E2}">
      <dgm:prSet/>
      <dgm:spPr/>
      <dgm:t>
        <a:bodyPr/>
        <a:lstStyle/>
        <a:p>
          <a:endParaRPr lang="en-US"/>
        </a:p>
      </dgm:t>
    </dgm:pt>
    <dgm:pt modelId="{F6A86D54-BFDC-4A78-8230-BF8D19813034}">
      <dgm:prSet phldrT="[Text]"/>
      <dgm:spPr/>
      <dgm:t>
        <a:bodyPr/>
        <a:lstStyle/>
        <a:p>
          <a:r>
            <a:rPr lang="en-US" dirty="0"/>
            <a:t>Avoid with other carbonic anhydrase inhibitors</a:t>
          </a:r>
        </a:p>
      </dgm:t>
    </dgm:pt>
    <dgm:pt modelId="{CA55BAC0-7242-41AE-9A5C-4405A0A4029B}" type="parTrans" cxnId="{CA055E98-506D-4C00-9288-74D33C742F41}">
      <dgm:prSet/>
      <dgm:spPr/>
      <dgm:t>
        <a:bodyPr/>
        <a:lstStyle/>
        <a:p>
          <a:endParaRPr lang="en-US"/>
        </a:p>
      </dgm:t>
    </dgm:pt>
    <dgm:pt modelId="{AE424344-125E-44DF-9563-594C67DA911E}" type="sibTrans" cxnId="{CA055E98-506D-4C00-9288-74D33C742F41}">
      <dgm:prSet/>
      <dgm:spPr/>
      <dgm:t>
        <a:bodyPr/>
        <a:lstStyle/>
        <a:p>
          <a:endParaRPr lang="en-US"/>
        </a:p>
      </dgm:t>
    </dgm:pt>
    <dgm:pt modelId="{C07A576E-6A37-47BE-9BDB-C483E967216E}">
      <dgm:prSet phldrT="[Text]"/>
      <dgm:spPr/>
      <dgm:t>
        <a:bodyPr/>
        <a:lstStyle/>
        <a:p>
          <a:r>
            <a:rPr lang="en-US" dirty="0"/>
            <a:t>Hydrate</a:t>
          </a:r>
        </a:p>
      </dgm:t>
    </dgm:pt>
    <dgm:pt modelId="{DC43B1A5-A0A4-4DC2-89FF-C2C371B72CC7}" type="parTrans" cxnId="{A70B387D-3D5F-4886-A43C-BCEF58B911A7}">
      <dgm:prSet/>
      <dgm:spPr/>
      <dgm:t>
        <a:bodyPr/>
        <a:lstStyle/>
        <a:p>
          <a:endParaRPr lang="en-US"/>
        </a:p>
      </dgm:t>
    </dgm:pt>
    <dgm:pt modelId="{B8868763-1A79-4308-9D10-D6D74EAA95FD}" type="sibTrans" cxnId="{A70B387D-3D5F-4886-A43C-BCEF58B911A7}">
      <dgm:prSet/>
      <dgm:spPr/>
      <dgm:t>
        <a:bodyPr/>
        <a:lstStyle/>
        <a:p>
          <a:endParaRPr lang="en-US"/>
        </a:p>
      </dgm:t>
    </dgm:pt>
    <dgm:pt modelId="{649CCC3F-600B-4222-A9A0-7DE468A96DB7}">
      <dgm:prSet phldrT="[Text]"/>
      <dgm:spPr/>
      <dgm:t>
        <a:bodyPr/>
        <a:lstStyle/>
        <a:p>
          <a:r>
            <a:rPr lang="en-US" dirty="0"/>
            <a:t>Multiple drugs: SIADH</a:t>
          </a:r>
        </a:p>
      </dgm:t>
    </dgm:pt>
    <dgm:pt modelId="{1284C7EB-25B4-4F8E-9F19-8CD0C1357875}" type="parTrans" cxnId="{95938D1F-7F64-4CFF-82B1-4046B2D087F4}">
      <dgm:prSet/>
      <dgm:spPr/>
      <dgm:t>
        <a:bodyPr/>
        <a:lstStyle/>
        <a:p>
          <a:endParaRPr lang="en-US"/>
        </a:p>
      </dgm:t>
    </dgm:pt>
    <dgm:pt modelId="{81A1C937-D497-411D-8F79-FB58419AA50E}" type="sibTrans" cxnId="{95938D1F-7F64-4CFF-82B1-4046B2D087F4}">
      <dgm:prSet/>
      <dgm:spPr/>
      <dgm:t>
        <a:bodyPr/>
        <a:lstStyle/>
        <a:p>
          <a:endParaRPr lang="en-US"/>
        </a:p>
      </dgm:t>
    </dgm:pt>
    <dgm:pt modelId="{93A3F441-91EA-466F-915E-5F15040AE6D8}">
      <dgm:prSet phldrT="[Text]" custT="1"/>
      <dgm:spPr/>
      <dgm:t>
        <a:bodyPr/>
        <a:lstStyle/>
        <a:p>
          <a:r>
            <a:rPr lang="en-US" sz="2500" dirty="0"/>
            <a:t>+ drug interactions</a:t>
          </a:r>
        </a:p>
      </dgm:t>
    </dgm:pt>
    <dgm:pt modelId="{87F9A560-44BB-4551-9A19-9C8391EC3B47}" type="parTrans" cxnId="{DEFD3CDF-19ED-4AFB-84A7-BE9FD1B017C9}">
      <dgm:prSet/>
      <dgm:spPr/>
      <dgm:t>
        <a:bodyPr/>
        <a:lstStyle/>
        <a:p>
          <a:endParaRPr lang="en-US"/>
        </a:p>
      </dgm:t>
    </dgm:pt>
    <dgm:pt modelId="{0B249365-57CB-46F8-BEFE-3980786DA4DE}" type="sibTrans" cxnId="{DEFD3CDF-19ED-4AFB-84A7-BE9FD1B017C9}">
      <dgm:prSet/>
      <dgm:spPr/>
      <dgm:t>
        <a:bodyPr/>
        <a:lstStyle/>
        <a:p>
          <a:endParaRPr lang="en-US"/>
        </a:p>
      </dgm:t>
    </dgm:pt>
    <dgm:pt modelId="{72E2661E-2B1D-489F-A18D-93A72F7C038E}">
      <dgm:prSet phldrT="[Text]"/>
      <dgm:spPr/>
      <dgm:t>
        <a:bodyPr/>
        <a:lstStyle/>
        <a:p>
          <a:r>
            <a:rPr lang="en-US" dirty="0"/>
            <a:t>Urinary incontinence: clozapine</a:t>
          </a:r>
        </a:p>
      </dgm:t>
    </dgm:pt>
    <dgm:pt modelId="{D4525CF0-1197-4434-9746-F3C7028C51DD}" type="parTrans" cxnId="{3A828884-1656-4304-82EB-50A612DCF52D}">
      <dgm:prSet/>
      <dgm:spPr/>
      <dgm:t>
        <a:bodyPr/>
        <a:lstStyle/>
        <a:p>
          <a:endParaRPr lang="en-US"/>
        </a:p>
      </dgm:t>
    </dgm:pt>
    <dgm:pt modelId="{02031534-D4DA-431A-AB78-3D1A17E38222}" type="sibTrans" cxnId="{3A828884-1656-4304-82EB-50A612DCF52D}">
      <dgm:prSet/>
      <dgm:spPr/>
      <dgm:t>
        <a:bodyPr/>
        <a:lstStyle/>
        <a:p>
          <a:endParaRPr lang="en-US"/>
        </a:p>
      </dgm:t>
    </dgm:pt>
    <dgm:pt modelId="{B3863EAE-5949-4154-B066-42CFE0036CA7}" type="pres">
      <dgm:prSet presAssocID="{F0EA4B2D-41EF-484B-BE16-E03D7E09C607}" presName="Name0" presStyleCnt="0">
        <dgm:presLayoutVars>
          <dgm:dir/>
          <dgm:animLvl val="lvl"/>
          <dgm:resizeHandles val="exact"/>
        </dgm:presLayoutVars>
      </dgm:prSet>
      <dgm:spPr/>
    </dgm:pt>
    <dgm:pt modelId="{2A7333A9-C753-4E1B-A9B5-EF95DC0934D8}" type="pres">
      <dgm:prSet presAssocID="{C0669378-C6B0-4643-9F25-D8DCF132AE76}" presName="composite" presStyleCnt="0"/>
      <dgm:spPr/>
    </dgm:pt>
    <dgm:pt modelId="{699D87BF-84E3-4DC4-88E3-A89AC952CCBD}" type="pres">
      <dgm:prSet presAssocID="{C0669378-C6B0-4643-9F25-D8DCF132AE76}" presName="parTx" presStyleLbl="alignNode1" presStyleIdx="0" presStyleCnt="3">
        <dgm:presLayoutVars>
          <dgm:chMax val="0"/>
          <dgm:chPref val="0"/>
          <dgm:bulletEnabled val="1"/>
        </dgm:presLayoutVars>
      </dgm:prSet>
      <dgm:spPr/>
    </dgm:pt>
    <dgm:pt modelId="{4B97A8B0-73AA-419E-B9E8-934630DD25D4}" type="pres">
      <dgm:prSet presAssocID="{C0669378-C6B0-4643-9F25-D8DCF132AE76}" presName="desTx" presStyleLbl="alignAccFollowNode1" presStyleIdx="0" presStyleCnt="3" custLinFactNeighborY="347">
        <dgm:presLayoutVars>
          <dgm:bulletEnabled val="1"/>
        </dgm:presLayoutVars>
      </dgm:prSet>
      <dgm:spPr/>
    </dgm:pt>
    <dgm:pt modelId="{0B773143-86AC-4ED3-A7FF-38C1B587A97D}" type="pres">
      <dgm:prSet presAssocID="{C0670870-A9D2-4582-9490-1BCC94389B24}" presName="space" presStyleCnt="0"/>
      <dgm:spPr/>
    </dgm:pt>
    <dgm:pt modelId="{3917AABC-016D-400F-A193-2D6F4A196BA4}" type="pres">
      <dgm:prSet presAssocID="{5AA80725-C91A-46F1-B440-2C86CEB7271B}" presName="composite" presStyleCnt="0"/>
      <dgm:spPr/>
    </dgm:pt>
    <dgm:pt modelId="{107D0AAA-5E52-41EF-B06C-7CB170951EAD}" type="pres">
      <dgm:prSet presAssocID="{5AA80725-C91A-46F1-B440-2C86CEB7271B}" presName="parTx" presStyleLbl="alignNode1" presStyleIdx="1" presStyleCnt="3">
        <dgm:presLayoutVars>
          <dgm:chMax val="0"/>
          <dgm:chPref val="0"/>
          <dgm:bulletEnabled val="1"/>
        </dgm:presLayoutVars>
      </dgm:prSet>
      <dgm:spPr/>
    </dgm:pt>
    <dgm:pt modelId="{E2B183E4-E6C3-4B61-8100-9774B55174DA}" type="pres">
      <dgm:prSet presAssocID="{5AA80725-C91A-46F1-B440-2C86CEB7271B}" presName="desTx" presStyleLbl="alignAccFollowNode1" presStyleIdx="1" presStyleCnt="3">
        <dgm:presLayoutVars>
          <dgm:bulletEnabled val="1"/>
        </dgm:presLayoutVars>
      </dgm:prSet>
      <dgm:spPr/>
    </dgm:pt>
    <dgm:pt modelId="{9A75A682-1A4B-4D53-866F-C316BA57B18F}" type="pres">
      <dgm:prSet presAssocID="{60A2E7D0-A48A-49E0-BB26-0C8F2071BCAF}" presName="space" presStyleCnt="0"/>
      <dgm:spPr/>
    </dgm:pt>
    <dgm:pt modelId="{0ED729F9-92B4-4C51-A21C-7661C9D89666}" type="pres">
      <dgm:prSet presAssocID="{760859E8-E5F5-4C07-A311-CB29D1E77412}" presName="composite" presStyleCnt="0"/>
      <dgm:spPr/>
    </dgm:pt>
    <dgm:pt modelId="{5A32FA20-5804-4C4F-8751-7C76774AD549}" type="pres">
      <dgm:prSet presAssocID="{760859E8-E5F5-4C07-A311-CB29D1E77412}" presName="parTx" presStyleLbl="alignNode1" presStyleIdx="2" presStyleCnt="3">
        <dgm:presLayoutVars>
          <dgm:chMax val="0"/>
          <dgm:chPref val="0"/>
          <dgm:bulletEnabled val="1"/>
        </dgm:presLayoutVars>
      </dgm:prSet>
      <dgm:spPr/>
    </dgm:pt>
    <dgm:pt modelId="{DBE9B03A-F3C9-4AAC-B658-20703A1A9DBC}" type="pres">
      <dgm:prSet presAssocID="{760859E8-E5F5-4C07-A311-CB29D1E77412}" presName="desTx" presStyleLbl="alignAccFollowNode1" presStyleIdx="2" presStyleCnt="3">
        <dgm:presLayoutVars>
          <dgm:bulletEnabled val="1"/>
        </dgm:presLayoutVars>
      </dgm:prSet>
      <dgm:spPr/>
    </dgm:pt>
  </dgm:ptLst>
  <dgm:cxnLst>
    <dgm:cxn modelId="{75085B00-7412-4273-AD61-BDB387B5C459}" type="presOf" srcId="{760859E8-E5F5-4C07-A311-CB29D1E77412}" destId="{5A32FA20-5804-4C4F-8751-7C76774AD549}" srcOrd="0" destOrd="0" presId="urn:microsoft.com/office/officeart/2005/8/layout/hList1"/>
    <dgm:cxn modelId="{C9C3ED11-9E4C-4937-9AED-246AA914E9B0}" type="presOf" srcId="{4C2EE49B-4C23-4B82-96A8-170F871A9D0D}" destId="{E2B183E4-E6C3-4B61-8100-9774B55174DA}" srcOrd="0" destOrd="0" presId="urn:microsoft.com/office/officeart/2005/8/layout/hList1"/>
    <dgm:cxn modelId="{42AFED18-F129-4930-B73A-97AF2BDEF195}" type="presOf" srcId="{149A9EA4-D774-4345-8BA6-D56AC91B603C}" destId="{4B97A8B0-73AA-419E-B9E8-934630DD25D4}" srcOrd="0" destOrd="3" presId="urn:microsoft.com/office/officeart/2005/8/layout/hList1"/>
    <dgm:cxn modelId="{B6D59B19-BAEB-4168-9FAA-FB769486BC6F}" srcId="{C0669378-C6B0-4643-9F25-D8DCF132AE76}" destId="{149A9EA4-D774-4345-8BA6-D56AC91B603C}" srcOrd="1" destOrd="0" parTransId="{3841B1AF-6D79-42B1-B882-F34E278D0EE1}" sibTransId="{1E9B703A-2543-4477-B8E6-E98717C72264}"/>
    <dgm:cxn modelId="{95938D1F-7F64-4CFF-82B1-4046B2D087F4}" srcId="{760859E8-E5F5-4C07-A311-CB29D1E77412}" destId="{649CCC3F-600B-4222-A9A0-7DE468A96DB7}" srcOrd="3" destOrd="0" parTransId="{1284C7EB-25B4-4F8E-9F19-8CD0C1357875}" sibTransId="{81A1C937-D497-411D-8F79-FB58419AA50E}"/>
    <dgm:cxn modelId="{1E96563B-0E8E-4F8A-83E1-B026BCABFA88}" srcId="{C0669378-C6B0-4643-9F25-D8DCF132AE76}" destId="{E80DF88E-7C1E-4AF2-9877-6687FD825FFE}" srcOrd="0" destOrd="0" parTransId="{FF5C1CBD-1E86-49C2-9354-F09A2B19707B}" sibTransId="{42FA4B10-7861-4E2A-A460-60AC0A5B091A}"/>
    <dgm:cxn modelId="{A4D78F5C-927B-4302-A16E-E2781ED228BC}" type="presOf" srcId="{5852DC8A-721A-4892-B9AA-7E506FD13993}" destId="{DBE9B03A-F3C9-4AAC-B658-20703A1A9DBC}" srcOrd="0" destOrd="1" presId="urn:microsoft.com/office/officeart/2005/8/layout/hList1"/>
    <dgm:cxn modelId="{2746D662-A3BF-46AD-A7CB-DC1F72E072FC}" type="presOf" srcId="{0244FB0E-F7B1-4F9F-B27B-B1DB3ADF596E}" destId="{E2B183E4-E6C3-4B61-8100-9774B55174DA}" srcOrd="0" destOrd="1" presId="urn:microsoft.com/office/officeart/2005/8/layout/hList1"/>
    <dgm:cxn modelId="{BCCE5D64-A7B6-48C3-862C-F02794579EDB}" srcId="{5AA80725-C91A-46F1-B440-2C86CEB7271B}" destId="{4C2EE49B-4C23-4B82-96A8-170F871A9D0D}" srcOrd="0" destOrd="0" parTransId="{A8FB5E63-87D7-4C31-B3A2-DC90C78F3756}" sibTransId="{8ED3312A-DE5A-4ED2-84DD-07164134A389}"/>
    <dgm:cxn modelId="{22C9FD47-8172-409F-B1E2-B6AC23681B4D}" type="presOf" srcId="{C0669378-C6B0-4643-9F25-D8DCF132AE76}" destId="{699D87BF-84E3-4DC4-88E3-A89AC952CCBD}" srcOrd="0" destOrd="0" presId="urn:microsoft.com/office/officeart/2005/8/layout/hList1"/>
    <dgm:cxn modelId="{C60E094B-860C-4C69-9D36-30EB6559BF7A}" type="presOf" srcId="{E80DF88E-7C1E-4AF2-9877-6687FD825FFE}" destId="{4B97A8B0-73AA-419E-B9E8-934630DD25D4}" srcOrd="0" destOrd="0" presId="urn:microsoft.com/office/officeart/2005/8/layout/hList1"/>
    <dgm:cxn modelId="{E5FFE44D-A5CF-4825-84C0-3694A8FC79F7}" srcId="{149A9EA4-D774-4345-8BA6-D56AC91B603C}" destId="{E357F343-8B1E-456F-B9A2-936CDE079A71}" srcOrd="0" destOrd="0" parTransId="{BD6677BA-4494-47A5-B148-B4A21F219B62}" sibTransId="{9DC499D0-24F5-4AF1-80D0-D6F22B7A754D}"/>
    <dgm:cxn modelId="{E31ACA6E-84E2-456C-8AAF-2BD6BC808B1E}" type="presOf" srcId="{BEE4876F-9E76-4CC7-A8C7-2ED5EEB7AA78}" destId="{4B97A8B0-73AA-419E-B9E8-934630DD25D4}" srcOrd="0" destOrd="2" presId="urn:microsoft.com/office/officeart/2005/8/layout/hList1"/>
    <dgm:cxn modelId="{58E9C971-8E04-4729-9A41-EE9BB81476B3}" srcId="{760859E8-E5F5-4C07-A311-CB29D1E77412}" destId="{FEC9D6E6-457A-41DB-99F5-7846BF3A04AF}" srcOrd="0" destOrd="0" parTransId="{3346AA51-FF71-40CD-8DA8-AE3E31A176AB}" sibTransId="{1B4DCC22-4D97-4F3D-ADA3-C917CF196391}"/>
    <dgm:cxn modelId="{DF468E56-A4EF-4A91-821F-E237192716A5}" srcId="{760859E8-E5F5-4C07-A311-CB29D1E77412}" destId="{4E72E371-B4B2-4FBE-BE23-4D24453DCB93}" srcOrd="5" destOrd="0" parTransId="{91024A91-6768-4511-B4D1-FB5175BA4CA4}" sibTransId="{E0A6E394-6504-4A41-AE2E-B618D524C810}"/>
    <dgm:cxn modelId="{28125457-E5C5-4464-B722-7FD666AC846E}" type="presOf" srcId="{93A3F441-91EA-466F-915E-5F15040AE6D8}" destId="{4B97A8B0-73AA-419E-B9E8-934630DD25D4}" srcOrd="0" destOrd="6" presId="urn:microsoft.com/office/officeart/2005/8/layout/hList1"/>
    <dgm:cxn modelId="{BD2DDC79-2824-4149-8ADA-653666288C8A}" type="presOf" srcId="{F6A86D54-BFDC-4A78-8230-BF8D19813034}" destId="{E2B183E4-E6C3-4B61-8100-9774B55174DA}" srcOrd="0" destOrd="2" presId="urn:microsoft.com/office/officeart/2005/8/layout/hList1"/>
    <dgm:cxn modelId="{A9F3F479-4F17-478C-97C6-DFF5FA4D2471}" srcId="{F0EA4B2D-41EF-484B-BE16-E03D7E09C607}" destId="{5AA80725-C91A-46F1-B440-2C86CEB7271B}" srcOrd="1" destOrd="0" parTransId="{04835734-8854-4775-98C3-E3BFFF1DF972}" sibTransId="{60A2E7D0-A48A-49E0-BB26-0C8F2071BCAF}"/>
    <dgm:cxn modelId="{A70B387D-3D5F-4886-A43C-BCEF58B911A7}" srcId="{5AA80725-C91A-46F1-B440-2C86CEB7271B}" destId="{C07A576E-6A37-47BE-9BDB-C483E967216E}" srcOrd="3" destOrd="0" parTransId="{DC43B1A5-A0A4-4DC2-89FF-C2C371B72CC7}" sibTransId="{B8868763-1A79-4308-9D10-D6D74EAA95FD}"/>
    <dgm:cxn modelId="{16C8B081-482F-44AF-AF4E-4970E8E2C617}" srcId="{F0EA4B2D-41EF-484B-BE16-E03D7E09C607}" destId="{760859E8-E5F5-4C07-A311-CB29D1E77412}" srcOrd="2" destOrd="0" parTransId="{C0E549E4-ECAD-4FB8-A683-F146541134D8}" sibTransId="{9BB5C9C5-65C2-4E51-887B-9F4882557FBC}"/>
    <dgm:cxn modelId="{FE6C5282-519D-4678-BFBA-CFA53B971D30}" srcId="{C0669378-C6B0-4643-9F25-D8DCF132AE76}" destId="{C2E92209-B604-4A62-8A73-939534D1FD89}" srcOrd="2" destOrd="0" parTransId="{A0735AF4-B12F-43D2-AC74-B8A7D134284B}" sibTransId="{7DDE4FB3-B8AE-430A-8490-50470FD19BC7}"/>
    <dgm:cxn modelId="{3A828884-1656-4304-82EB-50A612DCF52D}" srcId="{760859E8-E5F5-4C07-A311-CB29D1E77412}" destId="{72E2661E-2B1D-489F-A18D-93A72F7C038E}" srcOrd="4" destOrd="0" parTransId="{D4525CF0-1197-4434-9746-F3C7028C51DD}" sibTransId="{02031534-D4DA-431A-AB78-3D1A17E38222}"/>
    <dgm:cxn modelId="{DFAF9C86-82F0-47DF-BE4D-9B6A290A94D1}" type="presOf" srcId="{F0EA4B2D-41EF-484B-BE16-E03D7E09C607}" destId="{B3863EAE-5949-4154-B066-42CFE0036CA7}" srcOrd="0" destOrd="0" presId="urn:microsoft.com/office/officeart/2005/8/layout/hList1"/>
    <dgm:cxn modelId="{201C8496-2E90-4296-8C75-CABB39211BCD}" type="presOf" srcId="{FEC9D6E6-457A-41DB-99F5-7846BF3A04AF}" destId="{DBE9B03A-F3C9-4AAC-B658-20703A1A9DBC}" srcOrd="0" destOrd="0" presId="urn:microsoft.com/office/officeart/2005/8/layout/hList1"/>
    <dgm:cxn modelId="{CA055E98-506D-4C00-9288-74D33C742F41}" srcId="{5AA80725-C91A-46F1-B440-2C86CEB7271B}" destId="{F6A86D54-BFDC-4A78-8230-BF8D19813034}" srcOrd="2" destOrd="0" parTransId="{CA55BAC0-7242-41AE-9A5C-4405A0A4029B}" sibTransId="{AE424344-125E-44DF-9563-594C67DA911E}"/>
    <dgm:cxn modelId="{D0832BA0-3924-4201-A736-27ECAAEDB284}" type="presOf" srcId="{72E2661E-2B1D-489F-A18D-93A72F7C038E}" destId="{DBE9B03A-F3C9-4AAC-B658-20703A1A9DBC}" srcOrd="0" destOrd="4" presId="urn:microsoft.com/office/officeart/2005/8/layout/hList1"/>
    <dgm:cxn modelId="{AEC2E7B5-8D4B-4E9F-8C35-77291252689D}" srcId="{760859E8-E5F5-4C07-A311-CB29D1E77412}" destId="{5852DC8A-721A-4892-B9AA-7E506FD13993}" srcOrd="1" destOrd="0" parTransId="{2AC03712-84AE-4E40-A4E3-A9ADCC13B143}" sibTransId="{BC07CB08-A67C-443A-B8C8-A69FCB570B35}"/>
    <dgm:cxn modelId="{B67868BA-A088-49AA-BBD6-DA6C924F658A}" srcId="{F0EA4B2D-41EF-484B-BE16-E03D7E09C607}" destId="{C0669378-C6B0-4643-9F25-D8DCF132AE76}" srcOrd="0" destOrd="0" parTransId="{74B83744-805B-4139-9D05-A7B0690720CF}" sibTransId="{C0670870-A9D2-4582-9490-1BCC94389B24}"/>
    <dgm:cxn modelId="{2D320FBD-49D5-4C2A-A80F-55DB5FF51C4F}" type="presOf" srcId="{96612DA7-A0C3-4597-B022-AE6F61505342}" destId="{DBE9B03A-F3C9-4AAC-B658-20703A1A9DBC}" srcOrd="0" destOrd="2" presId="urn:microsoft.com/office/officeart/2005/8/layout/hList1"/>
    <dgm:cxn modelId="{3C9637C2-5A68-4A57-B7ED-E484C21A0561}" type="presOf" srcId="{5AA80725-C91A-46F1-B440-2C86CEB7271B}" destId="{107D0AAA-5E52-41EF-B06C-7CB170951EAD}" srcOrd="0" destOrd="0" presId="urn:microsoft.com/office/officeart/2005/8/layout/hList1"/>
    <dgm:cxn modelId="{61E686CA-35B7-4BA3-8D87-1EFAB22333E2}" srcId="{5AA80725-C91A-46F1-B440-2C86CEB7271B}" destId="{0244FB0E-F7B1-4F9F-B27B-B1DB3ADF596E}" srcOrd="1" destOrd="0" parTransId="{6599291A-DCAA-46DD-AB84-CD545E9E03BF}" sibTransId="{DF056C85-D887-4BEE-B766-BA2A54C81F59}"/>
    <dgm:cxn modelId="{96ECA8CB-BCE0-4F2B-BCA4-86D72BC2364E}" type="presOf" srcId="{649CCC3F-600B-4222-A9A0-7DE468A96DB7}" destId="{DBE9B03A-F3C9-4AAC-B658-20703A1A9DBC}" srcOrd="0" destOrd="3" presId="urn:microsoft.com/office/officeart/2005/8/layout/hList1"/>
    <dgm:cxn modelId="{2DE707CD-B952-4314-ABE2-5DEBFFD4E290}" type="presOf" srcId="{4E72E371-B4B2-4FBE-BE23-4D24453DCB93}" destId="{DBE9B03A-F3C9-4AAC-B658-20703A1A9DBC}" srcOrd="0" destOrd="5" presId="urn:microsoft.com/office/officeart/2005/8/layout/hList1"/>
    <dgm:cxn modelId="{6B0258DB-16AF-41BC-818D-EFFB3466A4EA}" srcId="{E80DF88E-7C1E-4AF2-9877-6687FD825FFE}" destId="{A4BFF585-44EB-4B19-B435-9CC218FD439C}" srcOrd="0" destOrd="0" parTransId="{7D1EE93B-6DFC-4C56-9BA9-7D365D49C851}" sibTransId="{6E11FB2D-196C-4C8D-80B9-C6FA759F878B}"/>
    <dgm:cxn modelId="{5C7118DF-B7CF-4039-A599-3D6AC4C4C86F}" srcId="{760859E8-E5F5-4C07-A311-CB29D1E77412}" destId="{96612DA7-A0C3-4597-B022-AE6F61505342}" srcOrd="2" destOrd="0" parTransId="{316C5A06-EC77-47F1-B42A-3481C9840B62}" sibTransId="{179A0DDF-1D3B-4EF1-A805-B74C7B8AE4D0}"/>
    <dgm:cxn modelId="{DEFD3CDF-19ED-4AFB-84A7-BE9FD1B017C9}" srcId="{C0669378-C6B0-4643-9F25-D8DCF132AE76}" destId="{93A3F441-91EA-466F-915E-5F15040AE6D8}" srcOrd="3" destOrd="0" parTransId="{87F9A560-44BB-4551-9A19-9C8391EC3B47}" sibTransId="{0B249365-57CB-46F8-BEFE-3980786DA4DE}"/>
    <dgm:cxn modelId="{B34AA7E1-FBDA-49FD-A42F-D13BA231A1D0}" type="presOf" srcId="{E357F343-8B1E-456F-B9A2-936CDE079A71}" destId="{4B97A8B0-73AA-419E-B9E8-934630DD25D4}" srcOrd="0" destOrd="4" presId="urn:microsoft.com/office/officeart/2005/8/layout/hList1"/>
    <dgm:cxn modelId="{0103BBE1-CD77-4346-985B-DF9FF5E27D46}" type="presOf" srcId="{A4BFF585-44EB-4B19-B435-9CC218FD439C}" destId="{4B97A8B0-73AA-419E-B9E8-934630DD25D4}" srcOrd="0" destOrd="1" presId="urn:microsoft.com/office/officeart/2005/8/layout/hList1"/>
    <dgm:cxn modelId="{62C9D8EC-6483-4133-BC11-F2FF135FAF76}" type="presOf" srcId="{C07A576E-6A37-47BE-9BDB-C483E967216E}" destId="{E2B183E4-E6C3-4B61-8100-9774B55174DA}" srcOrd="0" destOrd="3" presId="urn:microsoft.com/office/officeart/2005/8/layout/hList1"/>
    <dgm:cxn modelId="{BC2840F0-D68F-402D-806A-324BE6288A86}" type="presOf" srcId="{C2E92209-B604-4A62-8A73-939534D1FD89}" destId="{4B97A8B0-73AA-419E-B9E8-934630DD25D4}" srcOrd="0" destOrd="5" presId="urn:microsoft.com/office/officeart/2005/8/layout/hList1"/>
    <dgm:cxn modelId="{70E2E7F7-C340-4AAC-B28C-2E822D80ED95}" srcId="{E80DF88E-7C1E-4AF2-9877-6687FD825FFE}" destId="{BEE4876F-9E76-4CC7-A8C7-2ED5EEB7AA78}" srcOrd="1" destOrd="0" parTransId="{20F177DE-7338-44D7-B549-BC951167047C}" sibTransId="{060DD14E-7725-42EA-B148-EF6E47F90F96}"/>
    <dgm:cxn modelId="{C6C74B1F-376D-4016-B192-F14F4C3E8837}" type="presParOf" srcId="{B3863EAE-5949-4154-B066-42CFE0036CA7}" destId="{2A7333A9-C753-4E1B-A9B5-EF95DC0934D8}" srcOrd="0" destOrd="0" presId="urn:microsoft.com/office/officeart/2005/8/layout/hList1"/>
    <dgm:cxn modelId="{FB2AD3A9-D830-4D96-8235-3B1C1A67E26C}" type="presParOf" srcId="{2A7333A9-C753-4E1B-A9B5-EF95DC0934D8}" destId="{699D87BF-84E3-4DC4-88E3-A89AC952CCBD}" srcOrd="0" destOrd="0" presId="urn:microsoft.com/office/officeart/2005/8/layout/hList1"/>
    <dgm:cxn modelId="{A9B4596E-9014-41FA-844C-E1E8A6D3C937}" type="presParOf" srcId="{2A7333A9-C753-4E1B-A9B5-EF95DC0934D8}" destId="{4B97A8B0-73AA-419E-B9E8-934630DD25D4}" srcOrd="1" destOrd="0" presId="urn:microsoft.com/office/officeart/2005/8/layout/hList1"/>
    <dgm:cxn modelId="{E94235C8-A098-4BB3-83CB-C7711174898C}" type="presParOf" srcId="{B3863EAE-5949-4154-B066-42CFE0036CA7}" destId="{0B773143-86AC-4ED3-A7FF-38C1B587A97D}" srcOrd="1" destOrd="0" presId="urn:microsoft.com/office/officeart/2005/8/layout/hList1"/>
    <dgm:cxn modelId="{9721D309-EF53-4944-B52A-17FBF65D44D5}" type="presParOf" srcId="{B3863EAE-5949-4154-B066-42CFE0036CA7}" destId="{3917AABC-016D-400F-A193-2D6F4A196BA4}" srcOrd="2" destOrd="0" presId="urn:microsoft.com/office/officeart/2005/8/layout/hList1"/>
    <dgm:cxn modelId="{F95026CB-86C3-4526-ABE4-AF9CF8F51C0D}" type="presParOf" srcId="{3917AABC-016D-400F-A193-2D6F4A196BA4}" destId="{107D0AAA-5E52-41EF-B06C-7CB170951EAD}" srcOrd="0" destOrd="0" presId="urn:microsoft.com/office/officeart/2005/8/layout/hList1"/>
    <dgm:cxn modelId="{F15CA059-E278-45D7-A762-068D01CB534E}" type="presParOf" srcId="{3917AABC-016D-400F-A193-2D6F4A196BA4}" destId="{E2B183E4-E6C3-4B61-8100-9774B55174DA}" srcOrd="1" destOrd="0" presId="urn:microsoft.com/office/officeart/2005/8/layout/hList1"/>
    <dgm:cxn modelId="{1B756179-F2DF-477F-A210-EC41353D34FA}" type="presParOf" srcId="{B3863EAE-5949-4154-B066-42CFE0036CA7}" destId="{9A75A682-1A4B-4D53-866F-C316BA57B18F}" srcOrd="3" destOrd="0" presId="urn:microsoft.com/office/officeart/2005/8/layout/hList1"/>
    <dgm:cxn modelId="{7FF9A018-C750-4149-8019-7CE081ED24D9}" type="presParOf" srcId="{B3863EAE-5949-4154-B066-42CFE0036CA7}" destId="{0ED729F9-92B4-4C51-A21C-7661C9D89666}" srcOrd="4" destOrd="0" presId="urn:microsoft.com/office/officeart/2005/8/layout/hList1"/>
    <dgm:cxn modelId="{EBED7F72-62EE-4E94-9FFD-2F416FB95A04}" type="presParOf" srcId="{0ED729F9-92B4-4C51-A21C-7661C9D89666}" destId="{5A32FA20-5804-4C4F-8751-7C76774AD549}" srcOrd="0" destOrd="0" presId="urn:microsoft.com/office/officeart/2005/8/layout/hList1"/>
    <dgm:cxn modelId="{95947DF7-03F7-4E60-BB58-0AF2B91C8726}" type="presParOf" srcId="{0ED729F9-92B4-4C51-A21C-7661C9D89666}" destId="{DBE9B03A-F3C9-4AAC-B658-20703A1A9D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13740-D0DC-4C25-8138-66C0BB1BC411}">
      <dsp:nvSpPr>
        <dsp:cNvPr id="0" name=""/>
        <dsp:cNvSpPr/>
      </dsp:nvSpPr>
      <dsp:spPr>
        <a:xfrm>
          <a:off x="-5605522" y="-858135"/>
          <a:ext cx="6674033" cy="6674033"/>
        </a:xfrm>
        <a:prstGeom prst="blockArc">
          <a:avLst>
            <a:gd name="adj1" fmla="val 18900000"/>
            <a:gd name="adj2" fmla="val 2700000"/>
            <a:gd name="adj3" fmla="val 32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FBED3-A29F-4BD1-959A-7627E3880769}">
      <dsp:nvSpPr>
        <dsp:cNvPr id="0" name=""/>
        <dsp:cNvSpPr/>
      </dsp:nvSpPr>
      <dsp:spPr>
        <a:xfrm>
          <a:off x="398214" y="261075"/>
          <a:ext cx="8344696" cy="5219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30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None			                        Nausea </a:t>
          </a:r>
        </a:p>
      </dsp:txBody>
      <dsp:txXfrm>
        <a:off x="398214" y="261075"/>
        <a:ext cx="8344696" cy="521953"/>
      </dsp:txXfrm>
    </dsp:sp>
    <dsp:sp modelId="{D7B063D9-4078-42EF-B31D-251091D36609}">
      <dsp:nvSpPr>
        <dsp:cNvPr id="0" name=""/>
        <dsp:cNvSpPr/>
      </dsp:nvSpPr>
      <dsp:spPr>
        <a:xfrm>
          <a:off x="71993" y="195831"/>
          <a:ext cx="652441" cy="65244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FDF58-A12C-44AB-99C6-2C055A72D19F}">
      <dsp:nvSpPr>
        <dsp:cNvPr id="0" name=""/>
        <dsp:cNvSpPr/>
      </dsp:nvSpPr>
      <dsp:spPr>
        <a:xfrm>
          <a:off x="827556" y="1043906"/>
          <a:ext cx="7915354" cy="521953"/>
        </a:xfrm>
        <a:prstGeom prst="rect">
          <a:avLst/>
        </a:prstGeom>
        <a:solidFill>
          <a:schemeClr val="accent3">
            <a:hueOff val="-1319993"/>
            <a:satOff val="-2001"/>
            <a:lumOff val="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30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Fatigue, weakness		   Vomiting</a:t>
          </a:r>
        </a:p>
      </dsp:txBody>
      <dsp:txXfrm>
        <a:off x="827556" y="1043906"/>
        <a:ext cx="7915354" cy="521953"/>
      </dsp:txXfrm>
    </dsp:sp>
    <dsp:sp modelId="{99B232F8-90BF-4D44-96AC-181F8DC7F5B1}">
      <dsp:nvSpPr>
        <dsp:cNvPr id="0" name=""/>
        <dsp:cNvSpPr/>
      </dsp:nvSpPr>
      <dsp:spPr>
        <a:xfrm>
          <a:off x="501335" y="978662"/>
          <a:ext cx="652441" cy="652441"/>
        </a:xfrm>
        <a:prstGeom prst="ellipse">
          <a:avLst/>
        </a:prstGeom>
        <a:solidFill>
          <a:schemeClr val="lt1">
            <a:hueOff val="0"/>
            <a:satOff val="0"/>
            <a:lumOff val="0"/>
            <a:alphaOff val="0"/>
          </a:schemeClr>
        </a:solidFill>
        <a:ln w="25400" cap="flat" cmpd="sng" algn="ctr">
          <a:solidFill>
            <a:schemeClr val="accent3">
              <a:hueOff val="-1319993"/>
              <a:satOff val="-2001"/>
              <a:lumOff val="2000"/>
              <a:alphaOff val="0"/>
            </a:schemeClr>
          </a:solidFill>
          <a:prstDash val="solid"/>
        </a:ln>
        <a:effectLst/>
      </dsp:spPr>
      <dsp:style>
        <a:lnRef idx="2">
          <a:scrgbClr r="0" g="0" b="0"/>
        </a:lnRef>
        <a:fillRef idx="1">
          <a:scrgbClr r="0" g="0" b="0"/>
        </a:fillRef>
        <a:effectRef idx="0">
          <a:scrgbClr r="0" g="0" b="0"/>
        </a:effectRef>
        <a:fontRef idx="minor"/>
      </dsp:style>
    </dsp:sp>
    <dsp:sp modelId="{CC23B436-81D6-4ED0-85BB-223F11FF9C10}">
      <dsp:nvSpPr>
        <dsp:cNvPr id="0" name=""/>
        <dsp:cNvSpPr/>
      </dsp:nvSpPr>
      <dsp:spPr>
        <a:xfrm>
          <a:off x="1023884" y="1826737"/>
          <a:ext cx="7719027" cy="521953"/>
        </a:xfrm>
        <a:prstGeom prst="rect">
          <a:avLst/>
        </a:prstGeom>
        <a:solidFill>
          <a:schemeClr val="accent3">
            <a:hueOff val="-2639987"/>
            <a:satOff val="-4001"/>
            <a:lumOff val="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30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Insomnia			</a:t>
          </a:r>
          <a:r>
            <a:rPr lang="en-US" sz="2300" kern="1200" dirty="0" err="1"/>
            <a:t>Pruritis</a:t>
          </a:r>
          <a:r>
            <a:rPr lang="en-US" sz="2300" kern="1200" dirty="0"/>
            <a:t>, Cramps</a:t>
          </a:r>
        </a:p>
      </dsp:txBody>
      <dsp:txXfrm>
        <a:off x="1023884" y="1826737"/>
        <a:ext cx="7719027" cy="521953"/>
      </dsp:txXfrm>
    </dsp:sp>
    <dsp:sp modelId="{506ADBBE-C42A-43D6-AFE3-FCEEFB1E70D8}">
      <dsp:nvSpPr>
        <dsp:cNvPr id="0" name=""/>
        <dsp:cNvSpPr/>
      </dsp:nvSpPr>
      <dsp:spPr>
        <a:xfrm>
          <a:off x="697663" y="1761493"/>
          <a:ext cx="652441" cy="652441"/>
        </a:xfrm>
        <a:prstGeom prst="ellipse">
          <a:avLst/>
        </a:prstGeom>
        <a:solidFill>
          <a:schemeClr val="lt1">
            <a:hueOff val="0"/>
            <a:satOff val="0"/>
            <a:lumOff val="0"/>
            <a:alphaOff val="0"/>
          </a:schemeClr>
        </a:solidFill>
        <a:ln w="25400" cap="flat" cmpd="sng" algn="ctr">
          <a:solidFill>
            <a:schemeClr val="accent3">
              <a:hueOff val="-2639987"/>
              <a:satOff val="-4001"/>
              <a:lumOff val="4000"/>
              <a:alphaOff val="0"/>
            </a:schemeClr>
          </a:solidFill>
          <a:prstDash val="solid"/>
        </a:ln>
        <a:effectLst/>
      </dsp:spPr>
      <dsp:style>
        <a:lnRef idx="2">
          <a:scrgbClr r="0" g="0" b="0"/>
        </a:lnRef>
        <a:fillRef idx="1">
          <a:scrgbClr r="0" g="0" b="0"/>
        </a:fillRef>
        <a:effectRef idx="0">
          <a:scrgbClr r="0" g="0" b="0"/>
        </a:effectRef>
        <a:fontRef idx="minor"/>
      </dsp:style>
    </dsp:sp>
    <dsp:sp modelId="{F1F9BB58-7A28-4992-AAA9-1C0429846F0D}">
      <dsp:nvSpPr>
        <dsp:cNvPr id="0" name=""/>
        <dsp:cNvSpPr/>
      </dsp:nvSpPr>
      <dsp:spPr>
        <a:xfrm>
          <a:off x="1023884" y="2609072"/>
          <a:ext cx="7719027" cy="521953"/>
        </a:xfrm>
        <a:prstGeom prst="rect">
          <a:avLst/>
        </a:prstGeom>
        <a:solidFill>
          <a:schemeClr val="accent3">
            <a:hueOff val="-3959980"/>
            <a:satOff val="-6002"/>
            <a:lumOff val="6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30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Loss of Appetite		               Peripheral Edema	</a:t>
          </a:r>
        </a:p>
      </dsp:txBody>
      <dsp:txXfrm>
        <a:off x="1023884" y="2609072"/>
        <a:ext cx="7719027" cy="521953"/>
      </dsp:txXfrm>
    </dsp:sp>
    <dsp:sp modelId="{5BD632F9-4A44-4FAF-81FC-9DB1D2EF826C}">
      <dsp:nvSpPr>
        <dsp:cNvPr id="0" name=""/>
        <dsp:cNvSpPr/>
      </dsp:nvSpPr>
      <dsp:spPr>
        <a:xfrm>
          <a:off x="697663" y="2543828"/>
          <a:ext cx="652441" cy="652441"/>
        </a:xfrm>
        <a:prstGeom prst="ellipse">
          <a:avLst/>
        </a:prstGeom>
        <a:solidFill>
          <a:schemeClr val="lt1">
            <a:hueOff val="0"/>
            <a:satOff val="0"/>
            <a:lumOff val="0"/>
            <a:alphaOff val="0"/>
          </a:schemeClr>
        </a:solidFill>
        <a:ln w="25400" cap="flat" cmpd="sng" algn="ctr">
          <a:solidFill>
            <a:schemeClr val="accent3">
              <a:hueOff val="-3959980"/>
              <a:satOff val="-6002"/>
              <a:lumOff val="6001"/>
              <a:alphaOff val="0"/>
            </a:schemeClr>
          </a:solidFill>
          <a:prstDash val="solid"/>
        </a:ln>
        <a:effectLst/>
      </dsp:spPr>
      <dsp:style>
        <a:lnRef idx="2">
          <a:scrgbClr r="0" g="0" b="0"/>
        </a:lnRef>
        <a:fillRef idx="1">
          <a:scrgbClr r="0" g="0" b="0"/>
        </a:fillRef>
        <a:effectRef idx="0">
          <a:scrgbClr r="0" g="0" b="0"/>
        </a:effectRef>
        <a:fontRef idx="minor"/>
      </dsp:style>
    </dsp:sp>
    <dsp:sp modelId="{D305FA19-D59D-40A4-86E7-3274EBC9FECD}">
      <dsp:nvSpPr>
        <dsp:cNvPr id="0" name=""/>
        <dsp:cNvSpPr/>
      </dsp:nvSpPr>
      <dsp:spPr>
        <a:xfrm>
          <a:off x="827556" y="3391903"/>
          <a:ext cx="7915354" cy="521953"/>
        </a:xfrm>
        <a:prstGeom prst="rect">
          <a:avLst/>
        </a:prstGeom>
        <a:solidFill>
          <a:schemeClr val="accent3">
            <a:hueOff val="-5279973"/>
            <a:satOff val="-8002"/>
            <a:lumOff val="8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30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Depression			  Shortness of breath</a:t>
          </a:r>
        </a:p>
      </dsp:txBody>
      <dsp:txXfrm>
        <a:off x="827556" y="3391903"/>
        <a:ext cx="7915354" cy="521953"/>
      </dsp:txXfrm>
    </dsp:sp>
    <dsp:sp modelId="{D7C65D24-2BDE-4826-B92A-B489B526F7C7}">
      <dsp:nvSpPr>
        <dsp:cNvPr id="0" name=""/>
        <dsp:cNvSpPr/>
      </dsp:nvSpPr>
      <dsp:spPr>
        <a:xfrm>
          <a:off x="501335" y="3326658"/>
          <a:ext cx="652441" cy="652441"/>
        </a:xfrm>
        <a:prstGeom prst="ellipse">
          <a:avLst/>
        </a:prstGeom>
        <a:solidFill>
          <a:schemeClr val="lt1">
            <a:hueOff val="0"/>
            <a:satOff val="0"/>
            <a:lumOff val="0"/>
            <a:alphaOff val="0"/>
          </a:schemeClr>
        </a:solidFill>
        <a:ln w="25400" cap="flat" cmpd="sng" algn="ctr">
          <a:solidFill>
            <a:schemeClr val="accent3">
              <a:hueOff val="-5279973"/>
              <a:satOff val="-8002"/>
              <a:lumOff val="8001"/>
              <a:alphaOff val="0"/>
            </a:schemeClr>
          </a:solidFill>
          <a:prstDash val="solid"/>
        </a:ln>
        <a:effectLst/>
      </dsp:spPr>
      <dsp:style>
        <a:lnRef idx="2">
          <a:scrgbClr r="0" g="0" b="0"/>
        </a:lnRef>
        <a:fillRef idx="1">
          <a:scrgbClr r="0" g="0" b="0"/>
        </a:fillRef>
        <a:effectRef idx="0">
          <a:scrgbClr r="0" g="0" b="0"/>
        </a:effectRef>
        <a:fontRef idx="minor"/>
      </dsp:style>
    </dsp:sp>
    <dsp:sp modelId="{890403D4-AB09-4655-B0EC-CC741C0B7992}">
      <dsp:nvSpPr>
        <dsp:cNvPr id="0" name=""/>
        <dsp:cNvSpPr/>
      </dsp:nvSpPr>
      <dsp:spPr>
        <a:xfrm>
          <a:off x="322444" y="4174733"/>
          <a:ext cx="8344696" cy="521953"/>
        </a:xfrm>
        <a:prstGeom prst="rect">
          <a:avLst/>
        </a:prstGeom>
        <a:solidFill>
          <a:schemeClr val="accent3">
            <a:hueOff val="-6599967"/>
            <a:satOff val="-10003"/>
            <a:lumOff val="1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30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 Cognitive Complaints		         Change in urine output</a:t>
          </a:r>
        </a:p>
      </dsp:txBody>
      <dsp:txXfrm>
        <a:off x="322444" y="4174733"/>
        <a:ext cx="8344696" cy="521953"/>
      </dsp:txXfrm>
    </dsp:sp>
    <dsp:sp modelId="{6B3CB01F-111C-46F3-A534-65A71769AB5E}">
      <dsp:nvSpPr>
        <dsp:cNvPr id="0" name=""/>
        <dsp:cNvSpPr/>
      </dsp:nvSpPr>
      <dsp:spPr>
        <a:xfrm>
          <a:off x="71993" y="4109489"/>
          <a:ext cx="652441" cy="652441"/>
        </a:xfrm>
        <a:prstGeom prst="ellipse">
          <a:avLst/>
        </a:prstGeom>
        <a:solidFill>
          <a:schemeClr val="lt1">
            <a:hueOff val="0"/>
            <a:satOff val="0"/>
            <a:lumOff val="0"/>
            <a:alphaOff val="0"/>
          </a:schemeClr>
        </a:solidFill>
        <a:ln w="25400" cap="flat" cmpd="sng" algn="ctr">
          <a:solidFill>
            <a:schemeClr val="accent3">
              <a:hueOff val="-6599967"/>
              <a:satOff val="-10003"/>
              <a:lumOff val="1000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CCF1F-9EA8-43CE-97DA-E994DCEDBC36}">
      <dsp:nvSpPr>
        <dsp:cNvPr id="0" name=""/>
        <dsp:cNvSpPr/>
      </dsp:nvSpPr>
      <dsp:spPr>
        <a:xfrm>
          <a:off x="2600960" y="2381"/>
          <a:ext cx="2926080" cy="1041135"/>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Depression</a:t>
          </a:r>
        </a:p>
      </dsp:txBody>
      <dsp:txXfrm>
        <a:off x="2651784" y="53205"/>
        <a:ext cx="2824432" cy="939487"/>
      </dsp:txXfrm>
    </dsp:sp>
    <dsp:sp modelId="{9C41EFB1-4CA6-4CC8-8E05-0B7FA94286BE}">
      <dsp:nvSpPr>
        <dsp:cNvPr id="0" name=""/>
        <dsp:cNvSpPr/>
      </dsp:nvSpPr>
      <dsp:spPr>
        <a:xfrm>
          <a:off x="2600960" y="1095573"/>
          <a:ext cx="2926080" cy="1041135"/>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Cognitive Disorders</a:t>
          </a:r>
        </a:p>
      </dsp:txBody>
      <dsp:txXfrm>
        <a:off x="2651784" y="1146397"/>
        <a:ext cx="2824432" cy="939487"/>
      </dsp:txXfrm>
    </dsp:sp>
    <dsp:sp modelId="{6610D1A7-F853-4617-B22C-B0E58C38EA90}">
      <dsp:nvSpPr>
        <dsp:cNvPr id="0" name=""/>
        <dsp:cNvSpPr/>
      </dsp:nvSpPr>
      <dsp:spPr>
        <a:xfrm>
          <a:off x="2600960" y="2188765"/>
          <a:ext cx="2926080" cy="1041135"/>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Anxiety &amp; PTSD</a:t>
          </a:r>
        </a:p>
      </dsp:txBody>
      <dsp:txXfrm>
        <a:off x="2651784" y="2239589"/>
        <a:ext cx="2824432" cy="939487"/>
      </dsp:txXfrm>
    </dsp:sp>
    <dsp:sp modelId="{97F38B4D-8B1A-48F5-A973-4F42A4EE684E}">
      <dsp:nvSpPr>
        <dsp:cNvPr id="0" name=""/>
        <dsp:cNvSpPr/>
      </dsp:nvSpPr>
      <dsp:spPr>
        <a:xfrm>
          <a:off x="2600960" y="3281958"/>
          <a:ext cx="2926080" cy="1041135"/>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Insomnia</a:t>
          </a:r>
        </a:p>
      </dsp:txBody>
      <dsp:txXfrm>
        <a:off x="2651784" y="3332782"/>
        <a:ext cx="2824432" cy="939487"/>
      </dsp:txXfrm>
    </dsp:sp>
    <dsp:sp modelId="{8CB37DCD-98E2-4E17-AE84-61053323B511}">
      <dsp:nvSpPr>
        <dsp:cNvPr id="0" name=""/>
        <dsp:cNvSpPr/>
      </dsp:nvSpPr>
      <dsp:spPr>
        <a:xfrm>
          <a:off x="2600960" y="4375150"/>
          <a:ext cx="2926080" cy="1041135"/>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Psychological</a:t>
          </a:r>
        </a:p>
      </dsp:txBody>
      <dsp:txXfrm>
        <a:off x="2651784" y="4425974"/>
        <a:ext cx="2824432" cy="939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E91AE-95F0-441E-954B-F96E29F2FC23}">
      <dsp:nvSpPr>
        <dsp:cNvPr id="0" name=""/>
        <dsp:cNvSpPr/>
      </dsp:nvSpPr>
      <dsp:spPr>
        <a:xfrm>
          <a:off x="715" y="2044605"/>
          <a:ext cx="3146508" cy="1329456"/>
        </a:xfrm>
        <a:prstGeom prst="chevron">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Fatigue, apathy, lability, cognitive, irritability</a:t>
          </a:r>
        </a:p>
      </dsp:txBody>
      <dsp:txXfrm>
        <a:off x="665443" y="2044605"/>
        <a:ext cx="1817052" cy="1329456"/>
      </dsp:txXfrm>
    </dsp:sp>
    <dsp:sp modelId="{5E346A77-6B57-429F-BE7E-8CA233B70A09}">
      <dsp:nvSpPr>
        <dsp:cNvPr id="0" name=""/>
        <dsp:cNvSpPr/>
      </dsp:nvSpPr>
      <dsp:spPr>
        <a:xfrm>
          <a:off x="2877983" y="2044605"/>
          <a:ext cx="2974652" cy="1329456"/>
        </a:xfrm>
        <a:prstGeom prst="chevron">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Lethargy, hallucinations, delusions, abnormal movements</a:t>
          </a:r>
        </a:p>
      </dsp:txBody>
      <dsp:txXfrm>
        <a:off x="3542711" y="2044605"/>
        <a:ext cx="1645196" cy="1329456"/>
      </dsp:txXfrm>
    </dsp:sp>
    <dsp:sp modelId="{50E6315A-5BDC-4D30-9559-E1AC2138CAFC}">
      <dsp:nvSpPr>
        <dsp:cNvPr id="0" name=""/>
        <dsp:cNvSpPr/>
      </dsp:nvSpPr>
      <dsp:spPr>
        <a:xfrm>
          <a:off x="5584110" y="2051373"/>
          <a:ext cx="3058601" cy="1359234"/>
        </a:xfrm>
        <a:prstGeom prst="chevron">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Fluctuating consciousness,  </a:t>
          </a:r>
          <a:r>
            <a:rPr lang="en-US" sz="1800" kern="1200" dirty="0" err="1">
              <a:latin typeface="+mj-lt"/>
            </a:rPr>
            <a:t>seizures,coma</a:t>
          </a:r>
          <a:r>
            <a:rPr lang="en-US" sz="1800" kern="1200" dirty="0">
              <a:latin typeface="+mj-lt"/>
            </a:rPr>
            <a:t> </a:t>
          </a:r>
        </a:p>
      </dsp:txBody>
      <dsp:txXfrm>
        <a:off x="6263727" y="2051373"/>
        <a:ext cx="1699367" cy="1359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D87BF-84E3-4DC4-88E3-A89AC952CCBD}">
      <dsp:nvSpPr>
        <dsp:cNvPr id="0" name=""/>
        <dsp:cNvSpPr/>
      </dsp:nvSpPr>
      <dsp:spPr>
        <a:xfrm>
          <a:off x="3673" y="93488"/>
          <a:ext cx="2208664" cy="547200"/>
        </a:xfrm>
        <a:prstGeom prst="rect">
          <a:avLst/>
        </a:prstGeom>
        <a:solidFill>
          <a:srgbClr val="177D3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Lithium</a:t>
          </a:r>
        </a:p>
      </dsp:txBody>
      <dsp:txXfrm>
        <a:off x="3673" y="93488"/>
        <a:ext cx="2208664" cy="547200"/>
      </dsp:txXfrm>
    </dsp:sp>
    <dsp:sp modelId="{4B97A8B0-73AA-419E-B9E8-934630DD25D4}">
      <dsp:nvSpPr>
        <dsp:cNvPr id="0" name=""/>
        <dsp:cNvSpPr/>
      </dsp:nvSpPr>
      <dsp:spPr>
        <a:xfrm>
          <a:off x="3673" y="640688"/>
          <a:ext cx="2208664" cy="47982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Eliminated unchanged in urine</a:t>
          </a:r>
        </a:p>
        <a:p>
          <a:pPr marL="171450" lvl="1" indent="-171450" algn="l" defTabSz="844550">
            <a:lnSpc>
              <a:spcPct val="90000"/>
            </a:lnSpc>
            <a:spcBef>
              <a:spcPct val="0"/>
            </a:spcBef>
            <a:spcAft>
              <a:spcPct val="15000"/>
            </a:spcAft>
            <a:buChar char="•"/>
          </a:pPr>
          <a:r>
            <a:rPr lang="en-US" sz="1900" kern="1200" dirty="0"/>
            <a:t>Consider alternatives</a:t>
          </a:r>
        </a:p>
        <a:p>
          <a:pPr marL="171450" lvl="1" indent="-171450" algn="l" defTabSz="844550">
            <a:lnSpc>
              <a:spcPct val="90000"/>
            </a:lnSpc>
            <a:spcBef>
              <a:spcPct val="0"/>
            </a:spcBef>
            <a:spcAft>
              <a:spcPct val="15000"/>
            </a:spcAft>
            <a:buChar char="•"/>
          </a:pPr>
          <a:r>
            <a:rPr lang="en-US" sz="1900" kern="1200" dirty="0"/>
            <a:t>GFR 10-50: 50-75% usual dose</a:t>
          </a:r>
        </a:p>
        <a:p>
          <a:pPr marL="171450" lvl="1" indent="-171450" algn="l" defTabSz="844550">
            <a:lnSpc>
              <a:spcPct val="90000"/>
            </a:lnSpc>
            <a:spcBef>
              <a:spcPct val="0"/>
            </a:spcBef>
            <a:spcAft>
              <a:spcPct val="15000"/>
            </a:spcAft>
            <a:buChar char="•"/>
          </a:pPr>
          <a:r>
            <a:rPr lang="en-US" sz="1900" kern="1200" dirty="0"/>
            <a:t>GFR &lt;10: 20-50% usual dose</a:t>
          </a:r>
        </a:p>
        <a:p>
          <a:pPr marL="171450" lvl="1" indent="-171450" algn="l" defTabSz="844550">
            <a:lnSpc>
              <a:spcPct val="90000"/>
            </a:lnSpc>
            <a:spcBef>
              <a:spcPct val="0"/>
            </a:spcBef>
            <a:spcAft>
              <a:spcPct val="15000"/>
            </a:spcAft>
            <a:buChar char="•"/>
          </a:pPr>
          <a:r>
            <a:rPr lang="en-US" sz="1900" kern="1200" dirty="0"/>
            <a:t>Dialysis: 1 dose (200-600mg) after dialysis</a:t>
          </a:r>
        </a:p>
        <a:p>
          <a:pPr marL="171450" lvl="1" indent="-171450" algn="l" defTabSz="844550">
            <a:lnSpc>
              <a:spcPct val="90000"/>
            </a:lnSpc>
            <a:spcBef>
              <a:spcPct val="0"/>
            </a:spcBef>
            <a:spcAft>
              <a:spcPct val="15000"/>
            </a:spcAft>
            <a:buChar char="•"/>
          </a:pPr>
          <a:r>
            <a:rPr lang="en-US" sz="1900" kern="1200" dirty="0"/>
            <a:t>Check level immediately before dialysis</a:t>
          </a:r>
        </a:p>
        <a:p>
          <a:pPr marL="171450" lvl="1" indent="-171450" algn="l" defTabSz="844550">
            <a:lnSpc>
              <a:spcPct val="90000"/>
            </a:lnSpc>
            <a:spcBef>
              <a:spcPct val="0"/>
            </a:spcBef>
            <a:spcAft>
              <a:spcPct val="15000"/>
            </a:spcAft>
            <a:buChar char="•"/>
          </a:pPr>
          <a:endParaRPr lang="en-US" sz="1900" kern="1200" dirty="0"/>
        </a:p>
      </dsp:txBody>
      <dsp:txXfrm>
        <a:off x="3673" y="640688"/>
        <a:ext cx="2208664" cy="4798259"/>
      </dsp:txXfrm>
    </dsp:sp>
    <dsp:sp modelId="{107D0AAA-5E52-41EF-B06C-7CB170951EAD}">
      <dsp:nvSpPr>
        <dsp:cNvPr id="0" name=""/>
        <dsp:cNvSpPr/>
      </dsp:nvSpPr>
      <dsp:spPr>
        <a:xfrm>
          <a:off x="2521550" y="93488"/>
          <a:ext cx="2208664" cy="547200"/>
        </a:xfrm>
        <a:prstGeom prst="rect">
          <a:avLst/>
        </a:prstGeom>
        <a:solidFill>
          <a:srgbClr val="177D3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err="1"/>
            <a:t>Topiramate</a:t>
          </a:r>
          <a:endParaRPr lang="en-US" sz="2400" kern="1200" dirty="0"/>
        </a:p>
      </dsp:txBody>
      <dsp:txXfrm>
        <a:off x="2521550" y="93488"/>
        <a:ext cx="2208664" cy="547200"/>
      </dsp:txXfrm>
    </dsp:sp>
    <dsp:sp modelId="{E2B183E4-E6C3-4B61-8100-9774B55174DA}">
      <dsp:nvSpPr>
        <dsp:cNvPr id="0" name=""/>
        <dsp:cNvSpPr/>
      </dsp:nvSpPr>
      <dsp:spPr>
        <a:xfrm>
          <a:off x="2521550" y="640688"/>
          <a:ext cx="2208664" cy="47982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Not extensively metabolized; primarily eliminated unchanged in  urine</a:t>
          </a:r>
        </a:p>
        <a:p>
          <a:pPr marL="171450" lvl="1" indent="-171450" algn="l" defTabSz="844550">
            <a:lnSpc>
              <a:spcPct val="90000"/>
            </a:lnSpc>
            <a:spcBef>
              <a:spcPct val="0"/>
            </a:spcBef>
            <a:spcAft>
              <a:spcPct val="15000"/>
            </a:spcAft>
            <a:buChar char="•"/>
          </a:pPr>
          <a:r>
            <a:rPr lang="en-US" sz="1900" kern="1200" dirty="0" err="1"/>
            <a:t>CrCL</a:t>
          </a:r>
          <a:r>
            <a:rPr lang="en-US" sz="1900" kern="1200" dirty="0"/>
            <a:t> &lt;70: halve usual dose; titrate slowly</a:t>
          </a:r>
        </a:p>
      </dsp:txBody>
      <dsp:txXfrm>
        <a:off x="2521550" y="640688"/>
        <a:ext cx="2208664" cy="4798259"/>
      </dsp:txXfrm>
    </dsp:sp>
    <dsp:sp modelId="{5A32FA20-5804-4C4F-8751-7C76774AD549}">
      <dsp:nvSpPr>
        <dsp:cNvPr id="0" name=""/>
        <dsp:cNvSpPr/>
      </dsp:nvSpPr>
      <dsp:spPr>
        <a:xfrm>
          <a:off x="5039427" y="93488"/>
          <a:ext cx="2208664" cy="547200"/>
        </a:xfrm>
        <a:prstGeom prst="rect">
          <a:avLst/>
        </a:prstGeom>
        <a:solidFill>
          <a:srgbClr val="177D3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Gabapentin</a:t>
          </a:r>
        </a:p>
      </dsp:txBody>
      <dsp:txXfrm>
        <a:off x="5039427" y="93488"/>
        <a:ext cx="2208664" cy="547200"/>
      </dsp:txXfrm>
    </dsp:sp>
    <dsp:sp modelId="{DBE9B03A-F3C9-4AAC-B658-20703A1A9DBC}">
      <dsp:nvSpPr>
        <dsp:cNvPr id="0" name=""/>
        <dsp:cNvSpPr/>
      </dsp:nvSpPr>
      <dsp:spPr>
        <a:xfrm>
          <a:off x="5039427" y="640688"/>
          <a:ext cx="2208664" cy="47982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Eliminated unchanged in urine</a:t>
          </a:r>
        </a:p>
        <a:p>
          <a:pPr marL="171450" lvl="1" indent="-171450" algn="l" defTabSz="844550">
            <a:lnSpc>
              <a:spcPct val="90000"/>
            </a:lnSpc>
            <a:spcBef>
              <a:spcPct val="0"/>
            </a:spcBef>
            <a:spcAft>
              <a:spcPct val="15000"/>
            </a:spcAft>
            <a:buChar char="•"/>
          </a:pPr>
          <a:r>
            <a:rPr lang="en-US" sz="1900" kern="1200" dirty="0" err="1"/>
            <a:t>CrCL</a:t>
          </a:r>
          <a:r>
            <a:rPr lang="en-US" sz="1900" kern="1200" dirty="0"/>
            <a:t> &gt;30-59: max dose 400-1400mg/day</a:t>
          </a:r>
        </a:p>
        <a:p>
          <a:pPr marL="171450" lvl="1" indent="-171450" algn="l" defTabSz="844550">
            <a:lnSpc>
              <a:spcPct val="90000"/>
            </a:lnSpc>
            <a:spcBef>
              <a:spcPct val="0"/>
            </a:spcBef>
            <a:spcAft>
              <a:spcPct val="15000"/>
            </a:spcAft>
            <a:buChar char="•"/>
          </a:pPr>
          <a:r>
            <a:rPr lang="en-US" sz="1900" kern="1200" dirty="0" err="1"/>
            <a:t>CrCl</a:t>
          </a:r>
          <a:r>
            <a:rPr lang="en-US" sz="1900" kern="1200" dirty="0"/>
            <a:t> &gt;15-29: max dose 200-700mg/day</a:t>
          </a:r>
        </a:p>
        <a:p>
          <a:pPr marL="171450" lvl="1" indent="-171450" algn="l" defTabSz="844550">
            <a:lnSpc>
              <a:spcPct val="90000"/>
            </a:lnSpc>
            <a:spcBef>
              <a:spcPct val="0"/>
            </a:spcBef>
            <a:spcAft>
              <a:spcPct val="15000"/>
            </a:spcAft>
            <a:buChar char="•"/>
          </a:pPr>
          <a:r>
            <a:rPr lang="en-US" sz="1900" kern="1200" dirty="0" err="1"/>
            <a:t>CrCl</a:t>
          </a:r>
          <a:r>
            <a:rPr lang="en-US" sz="1900" kern="1200" dirty="0"/>
            <a:t> 15: max dose 100- 300mg/day</a:t>
          </a:r>
        </a:p>
        <a:p>
          <a:pPr marL="171450" lvl="1" indent="-171450" algn="l" defTabSz="844550">
            <a:lnSpc>
              <a:spcPct val="90000"/>
            </a:lnSpc>
            <a:spcBef>
              <a:spcPct val="0"/>
            </a:spcBef>
            <a:spcAft>
              <a:spcPct val="15000"/>
            </a:spcAft>
            <a:buChar char="•"/>
          </a:pPr>
          <a:r>
            <a:rPr lang="en-US" sz="1900" kern="1200" dirty="0"/>
            <a:t>Dialysis: above + supplemental post HD dose</a:t>
          </a:r>
        </a:p>
      </dsp:txBody>
      <dsp:txXfrm>
        <a:off x="5039427" y="640688"/>
        <a:ext cx="2208664" cy="4798259"/>
      </dsp:txXfrm>
    </dsp:sp>
    <dsp:sp modelId="{4F3D8DF8-B798-4A2A-8417-941C8F6A2DC5}">
      <dsp:nvSpPr>
        <dsp:cNvPr id="0" name=""/>
        <dsp:cNvSpPr/>
      </dsp:nvSpPr>
      <dsp:spPr>
        <a:xfrm>
          <a:off x="7557304" y="93488"/>
          <a:ext cx="2208664" cy="547200"/>
        </a:xfrm>
        <a:prstGeom prst="rect">
          <a:avLst/>
        </a:prstGeom>
        <a:solidFill>
          <a:srgbClr val="177D3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err="1"/>
            <a:t>Pregabalin</a:t>
          </a:r>
          <a:endParaRPr lang="en-US" sz="2400" kern="1200" dirty="0"/>
        </a:p>
      </dsp:txBody>
      <dsp:txXfrm>
        <a:off x="7557304" y="93488"/>
        <a:ext cx="2208664" cy="547200"/>
      </dsp:txXfrm>
    </dsp:sp>
    <dsp:sp modelId="{EC2961C5-FA1D-4ADA-B7EB-A91097E5C1E6}">
      <dsp:nvSpPr>
        <dsp:cNvPr id="0" name=""/>
        <dsp:cNvSpPr/>
      </dsp:nvSpPr>
      <dsp:spPr>
        <a:xfrm>
          <a:off x="7557304" y="640688"/>
          <a:ext cx="2208664" cy="47982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Mostly eliminated unchanged in urine</a:t>
          </a:r>
        </a:p>
        <a:p>
          <a:pPr marL="171450" lvl="1" indent="-171450" algn="l" defTabSz="844550">
            <a:lnSpc>
              <a:spcPct val="90000"/>
            </a:lnSpc>
            <a:spcBef>
              <a:spcPct val="0"/>
            </a:spcBef>
            <a:spcAft>
              <a:spcPct val="15000"/>
            </a:spcAft>
            <a:buChar char="•"/>
          </a:pPr>
          <a:r>
            <a:rPr lang="en-US" sz="1900" kern="1200" dirty="0" err="1"/>
            <a:t>CrCL</a:t>
          </a:r>
          <a:r>
            <a:rPr lang="en-US" sz="1900" kern="1200" dirty="0"/>
            <a:t> 30-60: max dose 75-300mg/day</a:t>
          </a:r>
        </a:p>
        <a:p>
          <a:pPr marL="171450" lvl="1" indent="-171450" algn="l" defTabSz="844550">
            <a:lnSpc>
              <a:spcPct val="90000"/>
            </a:lnSpc>
            <a:spcBef>
              <a:spcPct val="0"/>
            </a:spcBef>
            <a:spcAft>
              <a:spcPct val="15000"/>
            </a:spcAft>
            <a:buChar char="•"/>
          </a:pPr>
          <a:r>
            <a:rPr lang="en-US" sz="1900" kern="1200" dirty="0" err="1"/>
            <a:t>CrCl</a:t>
          </a:r>
          <a:r>
            <a:rPr lang="en-US" sz="1900" kern="1200" dirty="0"/>
            <a:t> 15-30: max dose 25-150mg/day</a:t>
          </a:r>
        </a:p>
        <a:p>
          <a:pPr marL="171450" lvl="1" indent="-171450" algn="l" defTabSz="844550">
            <a:lnSpc>
              <a:spcPct val="90000"/>
            </a:lnSpc>
            <a:spcBef>
              <a:spcPct val="0"/>
            </a:spcBef>
            <a:spcAft>
              <a:spcPct val="15000"/>
            </a:spcAft>
            <a:buChar char="•"/>
          </a:pPr>
          <a:r>
            <a:rPr lang="en-US" sz="1900" kern="1200" dirty="0" err="1"/>
            <a:t>CrCl</a:t>
          </a:r>
          <a:r>
            <a:rPr lang="en-US" sz="1900" kern="1200" dirty="0"/>
            <a:t>&lt;15: max dose 25-75mg/day</a:t>
          </a:r>
        </a:p>
      </dsp:txBody>
      <dsp:txXfrm>
        <a:off x="7557304" y="640688"/>
        <a:ext cx="2208664" cy="4798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FE9D5-4BA9-4B44-B396-314ED88DC65B}">
      <dsp:nvSpPr>
        <dsp:cNvPr id="0" name=""/>
        <dsp:cNvSpPr/>
      </dsp:nvSpPr>
      <dsp:spPr>
        <a:xfrm rot="5400000">
          <a:off x="5211561" y="-3005384"/>
          <a:ext cx="978210" cy="7238616"/>
        </a:xfrm>
        <a:prstGeom prst="round2SameRect">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Venlafaxine		</a:t>
          </a:r>
          <a:r>
            <a:rPr lang="en-US" sz="2000" kern="1200" dirty="0" err="1"/>
            <a:t>Desvenlafaxine</a:t>
          </a:r>
          <a:r>
            <a:rPr lang="en-US" sz="2000" kern="1200" dirty="0"/>
            <a:t>		Duloxetine</a:t>
          </a:r>
        </a:p>
        <a:p>
          <a:pPr marL="228600" lvl="1" indent="-228600" algn="l" defTabSz="889000">
            <a:lnSpc>
              <a:spcPct val="90000"/>
            </a:lnSpc>
            <a:spcBef>
              <a:spcPct val="0"/>
            </a:spcBef>
            <a:spcAft>
              <a:spcPct val="15000"/>
            </a:spcAft>
            <a:buChar char="•"/>
          </a:pPr>
          <a:r>
            <a:rPr lang="en-US" sz="2000" kern="1200" dirty="0" err="1"/>
            <a:t>Levomilnacipran</a:t>
          </a:r>
          <a:r>
            <a:rPr lang="en-US" sz="2000" kern="1200" dirty="0"/>
            <a:t>	</a:t>
          </a:r>
          <a:r>
            <a:rPr lang="en-US" sz="2000" kern="1200" dirty="0" err="1"/>
            <a:t>Buproprion</a:t>
          </a:r>
          <a:r>
            <a:rPr lang="en-US" sz="2000" kern="1200" dirty="0"/>
            <a:t>		Paroxetine</a:t>
          </a:r>
        </a:p>
        <a:p>
          <a:pPr marL="228600" lvl="1" indent="-228600" algn="l" defTabSz="889000">
            <a:lnSpc>
              <a:spcPct val="90000"/>
            </a:lnSpc>
            <a:spcBef>
              <a:spcPct val="0"/>
            </a:spcBef>
            <a:spcAft>
              <a:spcPct val="15000"/>
            </a:spcAft>
            <a:buChar char="•"/>
          </a:pPr>
          <a:r>
            <a:rPr lang="en-US" sz="2000" kern="1200" dirty="0"/>
            <a:t>Mirtazapine</a:t>
          </a:r>
        </a:p>
      </dsp:txBody>
      <dsp:txXfrm rot="-5400000">
        <a:off x="2081358" y="172571"/>
        <a:ext cx="7190864" cy="882706"/>
      </dsp:txXfrm>
    </dsp:sp>
    <dsp:sp modelId="{DC2B98F9-26D4-4819-A56B-4AF3439A2E39}">
      <dsp:nvSpPr>
        <dsp:cNvPr id="0" name=""/>
        <dsp:cNvSpPr/>
      </dsp:nvSpPr>
      <dsp:spPr>
        <a:xfrm>
          <a:off x="339" y="2542"/>
          <a:ext cx="2081019" cy="1222763"/>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t>Antidepress</a:t>
          </a:r>
          <a:r>
            <a:rPr lang="en-US" sz="2400" kern="1200" dirty="0"/>
            <a:t>-ants</a:t>
          </a:r>
        </a:p>
      </dsp:txBody>
      <dsp:txXfrm>
        <a:off x="60029" y="62232"/>
        <a:ext cx="1961639" cy="1103383"/>
      </dsp:txXfrm>
    </dsp:sp>
    <dsp:sp modelId="{81F0E6C9-11D0-459E-A69A-B5DF682CDDA0}">
      <dsp:nvSpPr>
        <dsp:cNvPr id="0" name=""/>
        <dsp:cNvSpPr/>
      </dsp:nvSpPr>
      <dsp:spPr>
        <a:xfrm rot="5400000">
          <a:off x="5218858" y="-1715670"/>
          <a:ext cx="978210" cy="7226993"/>
        </a:xfrm>
        <a:prstGeom prst="round2SameRect">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Risperidone		IM Ziprasidone		</a:t>
          </a:r>
          <a:r>
            <a:rPr lang="en-US" sz="2000" kern="1200" dirty="0" err="1"/>
            <a:t>Lurasidone</a:t>
          </a:r>
          <a:endParaRPr lang="en-US" sz="2000" kern="1200" dirty="0"/>
        </a:p>
        <a:p>
          <a:pPr marL="228600" lvl="1" indent="-228600" algn="l" defTabSz="889000">
            <a:lnSpc>
              <a:spcPct val="90000"/>
            </a:lnSpc>
            <a:spcBef>
              <a:spcPct val="0"/>
            </a:spcBef>
            <a:spcAft>
              <a:spcPct val="15000"/>
            </a:spcAft>
            <a:buChar char="•"/>
          </a:pPr>
          <a:r>
            <a:rPr lang="en-US" sz="2000" kern="1200" dirty="0" err="1"/>
            <a:t>Paliperidone</a:t>
          </a:r>
          <a:r>
            <a:rPr lang="en-US" sz="2000" kern="1200" dirty="0"/>
            <a:t>		</a:t>
          </a:r>
          <a:r>
            <a:rPr lang="en-US" sz="2000" kern="1200" dirty="0" err="1"/>
            <a:t>Brexpiprazole</a:t>
          </a:r>
          <a:endParaRPr lang="en-US" sz="2000" kern="1200" dirty="0"/>
        </a:p>
      </dsp:txBody>
      <dsp:txXfrm rot="-5400000">
        <a:off x="2094467" y="1456473"/>
        <a:ext cx="7179241" cy="882706"/>
      </dsp:txXfrm>
    </dsp:sp>
    <dsp:sp modelId="{854D93ED-DFAA-496F-9DA7-8AADECEE27AF}">
      <dsp:nvSpPr>
        <dsp:cNvPr id="0" name=""/>
        <dsp:cNvSpPr/>
      </dsp:nvSpPr>
      <dsp:spPr>
        <a:xfrm>
          <a:off x="339" y="1286443"/>
          <a:ext cx="2094127" cy="1222763"/>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Antipsychotics</a:t>
          </a:r>
        </a:p>
      </dsp:txBody>
      <dsp:txXfrm>
        <a:off x="60029" y="1346133"/>
        <a:ext cx="1974747" cy="1103383"/>
      </dsp:txXfrm>
    </dsp:sp>
    <dsp:sp modelId="{FAB40DDD-EBE1-49A9-B000-90FC07A38875}">
      <dsp:nvSpPr>
        <dsp:cNvPr id="0" name=""/>
        <dsp:cNvSpPr/>
      </dsp:nvSpPr>
      <dsp:spPr>
        <a:xfrm rot="5400000">
          <a:off x="5207824" y="-440398"/>
          <a:ext cx="978210" cy="7244251"/>
        </a:xfrm>
        <a:prstGeom prst="round2SameRect">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Lamotrigine		</a:t>
          </a:r>
          <a:r>
            <a:rPr lang="en-US" sz="2000" kern="1200" dirty="0" err="1"/>
            <a:t>Topiramate</a:t>
          </a:r>
          <a:r>
            <a:rPr lang="en-US" sz="2000" kern="1200" dirty="0"/>
            <a:t>		</a:t>
          </a:r>
          <a:r>
            <a:rPr lang="en-US" sz="2000" kern="1200" dirty="0" err="1"/>
            <a:t>Pregabalin</a:t>
          </a:r>
          <a:endParaRPr lang="en-US" sz="2000" kern="1200" dirty="0"/>
        </a:p>
        <a:p>
          <a:pPr marL="228600" lvl="1" indent="-228600" algn="l" defTabSz="889000">
            <a:lnSpc>
              <a:spcPct val="90000"/>
            </a:lnSpc>
            <a:spcBef>
              <a:spcPct val="0"/>
            </a:spcBef>
            <a:spcAft>
              <a:spcPct val="15000"/>
            </a:spcAft>
            <a:buChar char="•"/>
          </a:pPr>
          <a:r>
            <a:rPr lang="en-US" sz="2000" kern="1200" dirty="0"/>
            <a:t>Oxcarbazepine		Gabapentin		Lithium</a:t>
          </a:r>
        </a:p>
      </dsp:txBody>
      <dsp:txXfrm rot="-5400000">
        <a:off x="2074804" y="2740374"/>
        <a:ext cx="7196499" cy="882706"/>
      </dsp:txXfrm>
    </dsp:sp>
    <dsp:sp modelId="{F04D8D6B-C8DA-474D-A295-AAA521DABC7A}">
      <dsp:nvSpPr>
        <dsp:cNvPr id="0" name=""/>
        <dsp:cNvSpPr/>
      </dsp:nvSpPr>
      <dsp:spPr>
        <a:xfrm>
          <a:off x="339" y="2570345"/>
          <a:ext cx="2074464" cy="1222763"/>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Mood Stabilizers/  AEDs</a:t>
          </a:r>
        </a:p>
      </dsp:txBody>
      <dsp:txXfrm>
        <a:off x="60029" y="2630035"/>
        <a:ext cx="1955084" cy="1103383"/>
      </dsp:txXfrm>
    </dsp:sp>
    <dsp:sp modelId="{A8A56D0A-C787-42D5-982B-8F13EC220125}">
      <dsp:nvSpPr>
        <dsp:cNvPr id="0" name=""/>
        <dsp:cNvSpPr/>
      </dsp:nvSpPr>
      <dsp:spPr>
        <a:xfrm>
          <a:off x="339" y="3854247"/>
          <a:ext cx="2121869" cy="1222763"/>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Other</a:t>
          </a:r>
        </a:p>
      </dsp:txBody>
      <dsp:txXfrm>
        <a:off x="60029" y="3913937"/>
        <a:ext cx="2002489" cy="11033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D87BF-84E3-4DC4-88E3-A89AC952CCBD}">
      <dsp:nvSpPr>
        <dsp:cNvPr id="0" name=""/>
        <dsp:cNvSpPr/>
      </dsp:nvSpPr>
      <dsp:spPr>
        <a:xfrm>
          <a:off x="3032" y="206503"/>
          <a:ext cx="2957136" cy="633600"/>
        </a:xfrm>
        <a:prstGeom prst="rect">
          <a:avLst/>
        </a:prstGeom>
        <a:solidFill>
          <a:srgbClr val="177D3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Lithium</a:t>
          </a:r>
        </a:p>
      </dsp:txBody>
      <dsp:txXfrm>
        <a:off x="3032" y="206503"/>
        <a:ext cx="2957136" cy="633600"/>
      </dsp:txXfrm>
    </dsp:sp>
    <dsp:sp modelId="{4B97A8B0-73AA-419E-B9E8-934630DD25D4}">
      <dsp:nvSpPr>
        <dsp:cNvPr id="0" name=""/>
        <dsp:cNvSpPr/>
      </dsp:nvSpPr>
      <dsp:spPr>
        <a:xfrm>
          <a:off x="3032" y="856448"/>
          <a:ext cx="2957136" cy="47104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Collecting Tubule</a:t>
          </a:r>
        </a:p>
        <a:p>
          <a:pPr marL="457200" lvl="2" indent="-228600" algn="l" defTabSz="889000">
            <a:lnSpc>
              <a:spcPct val="90000"/>
            </a:lnSpc>
            <a:spcBef>
              <a:spcPct val="0"/>
            </a:spcBef>
            <a:spcAft>
              <a:spcPct val="15000"/>
            </a:spcAft>
            <a:buChar char="•"/>
          </a:pPr>
          <a:r>
            <a:rPr lang="en-US" sz="2000" kern="1200" dirty="0"/>
            <a:t>Polyuria with secondary polydipsia</a:t>
          </a:r>
        </a:p>
        <a:p>
          <a:pPr marL="457200" lvl="2" indent="-228600" algn="l" defTabSz="889000">
            <a:lnSpc>
              <a:spcPct val="90000"/>
            </a:lnSpc>
            <a:spcBef>
              <a:spcPct val="0"/>
            </a:spcBef>
            <a:spcAft>
              <a:spcPct val="15000"/>
            </a:spcAft>
            <a:buChar char="•"/>
          </a:pPr>
          <a:r>
            <a:rPr lang="en-US" sz="2000" kern="1200" dirty="0"/>
            <a:t>Nephrogenic DI</a:t>
          </a:r>
        </a:p>
        <a:p>
          <a:pPr marL="228600" lvl="1" indent="-228600" algn="l" defTabSz="1111250">
            <a:lnSpc>
              <a:spcPct val="90000"/>
            </a:lnSpc>
            <a:spcBef>
              <a:spcPct val="0"/>
            </a:spcBef>
            <a:spcAft>
              <a:spcPct val="15000"/>
            </a:spcAft>
            <a:buChar char="•"/>
          </a:pPr>
          <a:r>
            <a:rPr lang="en-US" sz="2500" kern="1200" dirty="0"/>
            <a:t>Glomerulus</a:t>
          </a:r>
        </a:p>
        <a:p>
          <a:pPr marL="457200" lvl="2" indent="-228600" algn="l" defTabSz="889000">
            <a:lnSpc>
              <a:spcPct val="90000"/>
            </a:lnSpc>
            <a:spcBef>
              <a:spcPct val="0"/>
            </a:spcBef>
            <a:spcAft>
              <a:spcPct val="15000"/>
            </a:spcAft>
            <a:buChar char="•"/>
          </a:pPr>
          <a:r>
            <a:rPr lang="en-US" altLang="en-US" sz="2000" kern="1200" dirty="0"/>
            <a:t>Minimal change </a:t>
          </a:r>
          <a:r>
            <a:rPr lang="en-US" altLang="en-US" sz="2000" kern="1200" dirty="0" err="1"/>
            <a:t>glomerulopathy</a:t>
          </a:r>
          <a:r>
            <a:rPr lang="en-US" altLang="en-US" sz="2000" kern="1200" dirty="0"/>
            <a:t> </a:t>
          </a:r>
          <a:r>
            <a:rPr lang="en-US" altLang="en-US" sz="2000" kern="1200" dirty="0">
              <a:sym typeface="Wingdings" panose="05000000000000000000" pitchFamily="2" charset="2"/>
            </a:rPr>
            <a:t></a:t>
          </a:r>
          <a:r>
            <a:rPr lang="en-US" altLang="en-US" sz="2000" kern="1200" dirty="0"/>
            <a:t> nephrotic syndrome</a:t>
          </a:r>
          <a:endParaRPr lang="en-US" sz="2000" kern="1200" dirty="0"/>
        </a:p>
        <a:p>
          <a:pPr marL="228600" lvl="1" indent="-228600" algn="l" defTabSz="1111250">
            <a:lnSpc>
              <a:spcPct val="90000"/>
            </a:lnSpc>
            <a:spcBef>
              <a:spcPct val="0"/>
            </a:spcBef>
            <a:spcAft>
              <a:spcPct val="15000"/>
            </a:spcAft>
            <a:buChar char="•"/>
          </a:pPr>
          <a:r>
            <a:rPr lang="en-US" altLang="en-US" sz="2500" kern="1200" dirty="0" err="1"/>
            <a:t>Tubulointerstitial</a:t>
          </a:r>
          <a:r>
            <a:rPr lang="en-US" altLang="en-US" sz="2500" kern="1200" dirty="0"/>
            <a:t> Nephritis/ Nephropathy (rare, &lt;1%) </a:t>
          </a:r>
          <a:endParaRPr lang="en-US" sz="2500" kern="1200" dirty="0"/>
        </a:p>
        <a:p>
          <a:pPr marL="228600" lvl="1" indent="-228600" algn="l" defTabSz="1111250">
            <a:lnSpc>
              <a:spcPct val="90000"/>
            </a:lnSpc>
            <a:spcBef>
              <a:spcPct val="0"/>
            </a:spcBef>
            <a:spcAft>
              <a:spcPct val="15000"/>
            </a:spcAft>
            <a:buChar char="•"/>
          </a:pPr>
          <a:r>
            <a:rPr lang="en-US" sz="2500" kern="1200" dirty="0"/>
            <a:t>+ drug interactions</a:t>
          </a:r>
        </a:p>
      </dsp:txBody>
      <dsp:txXfrm>
        <a:off x="3032" y="856448"/>
        <a:ext cx="2957136" cy="4710419"/>
      </dsp:txXfrm>
    </dsp:sp>
    <dsp:sp modelId="{107D0AAA-5E52-41EF-B06C-7CB170951EAD}">
      <dsp:nvSpPr>
        <dsp:cNvPr id="0" name=""/>
        <dsp:cNvSpPr/>
      </dsp:nvSpPr>
      <dsp:spPr>
        <a:xfrm>
          <a:off x="3374168" y="206503"/>
          <a:ext cx="2957136" cy="633600"/>
        </a:xfrm>
        <a:prstGeom prst="rect">
          <a:avLst/>
        </a:prstGeom>
        <a:solidFill>
          <a:srgbClr val="177D3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err="1"/>
            <a:t>Topiramate</a:t>
          </a:r>
          <a:endParaRPr lang="en-US" sz="2400" b="1" kern="1200" dirty="0"/>
        </a:p>
      </dsp:txBody>
      <dsp:txXfrm>
        <a:off x="3374168" y="206503"/>
        <a:ext cx="2957136" cy="633600"/>
      </dsp:txXfrm>
    </dsp:sp>
    <dsp:sp modelId="{E2B183E4-E6C3-4B61-8100-9774B55174DA}">
      <dsp:nvSpPr>
        <dsp:cNvPr id="0" name=""/>
        <dsp:cNvSpPr/>
      </dsp:nvSpPr>
      <dsp:spPr>
        <a:xfrm>
          <a:off x="3374168" y="840103"/>
          <a:ext cx="2957136" cy="47104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1.3-1.5% with kidney stones in epilepsy study (2-4x </a:t>
          </a:r>
          <a:r>
            <a:rPr lang="en-US" sz="2200" kern="1200" dirty="0" err="1"/>
            <a:t>incr</a:t>
          </a:r>
          <a:r>
            <a:rPr lang="en-US" sz="2200" kern="1200" dirty="0"/>
            <a:t> risk)</a:t>
          </a:r>
        </a:p>
        <a:p>
          <a:pPr marL="228600" lvl="1" indent="-228600" algn="l" defTabSz="977900">
            <a:lnSpc>
              <a:spcPct val="90000"/>
            </a:lnSpc>
            <a:spcBef>
              <a:spcPct val="0"/>
            </a:spcBef>
            <a:spcAft>
              <a:spcPct val="15000"/>
            </a:spcAft>
            <a:buChar char="•"/>
          </a:pPr>
          <a:r>
            <a:rPr lang="en-US" sz="2200" kern="1200" dirty="0"/>
            <a:t>Carbonic anhydrase inhibitors promote stone formation by </a:t>
          </a:r>
          <a:r>
            <a:rPr lang="en-US" sz="2200" kern="1200" dirty="0">
              <a:sym typeface="Symbol" panose="05050102010706020507" pitchFamily="18" charset="2"/>
            </a:rPr>
            <a:t></a:t>
          </a:r>
          <a:r>
            <a:rPr lang="en-US" sz="2200" kern="1200" dirty="0"/>
            <a:t> urinary citrate excretion and  </a:t>
          </a:r>
          <a:r>
            <a:rPr lang="en-US" sz="2200" kern="1200" dirty="0">
              <a:sym typeface="Symbol" panose="05050102010706020507" pitchFamily="18" charset="2"/>
            </a:rPr>
            <a:t></a:t>
          </a:r>
          <a:r>
            <a:rPr lang="en-US" sz="2200" kern="1200" dirty="0"/>
            <a:t> urinary </a:t>
          </a:r>
          <a:r>
            <a:rPr lang="en-US" sz="2200" kern="1200" dirty="0" err="1"/>
            <a:t>pH.</a:t>
          </a:r>
          <a:r>
            <a:rPr lang="en-US" sz="2200" kern="1200" dirty="0"/>
            <a:t> </a:t>
          </a:r>
        </a:p>
        <a:p>
          <a:pPr marL="228600" lvl="1" indent="-228600" algn="l" defTabSz="977900">
            <a:lnSpc>
              <a:spcPct val="90000"/>
            </a:lnSpc>
            <a:spcBef>
              <a:spcPct val="0"/>
            </a:spcBef>
            <a:spcAft>
              <a:spcPct val="15000"/>
            </a:spcAft>
            <a:buChar char="•"/>
          </a:pPr>
          <a:r>
            <a:rPr lang="en-US" sz="2200" kern="1200" dirty="0"/>
            <a:t>Avoid with other carbonic anhydrase inhibitors</a:t>
          </a:r>
        </a:p>
        <a:p>
          <a:pPr marL="228600" lvl="1" indent="-228600" algn="l" defTabSz="977900">
            <a:lnSpc>
              <a:spcPct val="90000"/>
            </a:lnSpc>
            <a:spcBef>
              <a:spcPct val="0"/>
            </a:spcBef>
            <a:spcAft>
              <a:spcPct val="15000"/>
            </a:spcAft>
            <a:buChar char="•"/>
          </a:pPr>
          <a:r>
            <a:rPr lang="en-US" sz="2200" kern="1200" dirty="0"/>
            <a:t>Hydrate</a:t>
          </a:r>
        </a:p>
      </dsp:txBody>
      <dsp:txXfrm>
        <a:off x="3374168" y="840103"/>
        <a:ext cx="2957136" cy="4710419"/>
      </dsp:txXfrm>
    </dsp:sp>
    <dsp:sp modelId="{5A32FA20-5804-4C4F-8751-7C76774AD549}">
      <dsp:nvSpPr>
        <dsp:cNvPr id="0" name=""/>
        <dsp:cNvSpPr/>
      </dsp:nvSpPr>
      <dsp:spPr>
        <a:xfrm>
          <a:off x="6745303" y="206503"/>
          <a:ext cx="2957136" cy="633600"/>
        </a:xfrm>
        <a:prstGeom prst="rect">
          <a:avLst/>
        </a:prstGeom>
        <a:solidFill>
          <a:srgbClr val="177D3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Other</a:t>
          </a:r>
        </a:p>
      </dsp:txBody>
      <dsp:txXfrm>
        <a:off x="6745303" y="206503"/>
        <a:ext cx="2957136" cy="633600"/>
      </dsp:txXfrm>
    </dsp:sp>
    <dsp:sp modelId="{DBE9B03A-F3C9-4AAC-B658-20703A1A9DBC}">
      <dsp:nvSpPr>
        <dsp:cNvPr id="0" name=""/>
        <dsp:cNvSpPr/>
      </dsp:nvSpPr>
      <dsp:spPr>
        <a:xfrm>
          <a:off x="6745303" y="840103"/>
          <a:ext cx="2957136" cy="47104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a:t>Atypicals</a:t>
          </a:r>
          <a:r>
            <a:rPr lang="en-US" sz="2200" kern="1200" dirty="0"/>
            <a:t>: metabolic syndrome</a:t>
          </a:r>
        </a:p>
        <a:p>
          <a:pPr marL="228600" lvl="1" indent="-228600" algn="l" defTabSz="977900">
            <a:lnSpc>
              <a:spcPct val="90000"/>
            </a:lnSpc>
            <a:spcBef>
              <a:spcPct val="0"/>
            </a:spcBef>
            <a:spcAft>
              <a:spcPct val="15000"/>
            </a:spcAft>
            <a:buChar char="•"/>
          </a:pPr>
          <a:r>
            <a:rPr lang="en-US" sz="2200" kern="1200" dirty="0"/>
            <a:t>SNRIs: HTN</a:t>
          </a:r>
        </a:p>
        <a:p>
          <a:pPr marL="228600" lvl="1" indent="-228600" algn="l" defTabSz="977900">
            <a:lnSpc>
              <a:spcPct val="90000"/>
            </a:lnSpc>
            <a:spcBef>
              <a:spcPct val="0"/>
            </a:spcBef>
            <a:spcAft>
              <a:spcPct val="15000"/>
            </a:spcAft>
            <a:buChar char="•"/>
          </a:pPr>
          <a:r>
            <a:rPr lang="en-US" sz="2200" kern="1200" dirty="0"/>
            <a:t>Anticholinergics: cognitive, urinary retention</a:t>
          </a:r>
        </a:p>
        <a:p>
          <a:pPr marL="228600" lvl="1" indent="-228600" algn="l" defTabSz="977900">
            <a:lnSpc>
              <a:spcPct val="90000"/>
            </a:lnSpc>
            <a:spcBef>
              <a:spcPct val="0"/>
            </a:spcBef>
            <a:spcAft>
              <a:spcPct val="15000"/>
            </a:spcAft>
            <a:buChar char="•"/>
          </a:pPr>
          <a:r>
            <a:rPr lang="en-US" sz="2200" kern="1200" dirty="0"/>
            <a:t>Multiple drugs: SIADH</a:t>
          </a:r>
        </a:p>
        <a:p>
          <a:pPr marL="228600" lvl="1" indent="-228600" algn="l" defTabSz="977900">
            <a:lnSpc>
              <a:spcPct val="90000"/>
            </a:lnSpc>
            <a:spcBef>
              <a:spcPct val="0"/>
            </a:spcBef>
            <a:spcAft>
              <a:spcPct val="15000"/>
            </a:spcAft>
            <a:buChar char="•"/>
          </a:pPr>
          <a:r>
            <a:rPr lang="en-US" sz="2200" kern="1200" dirty="0"/>
            <a:t>Urinary incontinence: clozapine</a:t>
          </a:r>
        </a:p>
        <a:p>
          <a:pPr marL="228600" lvl="1" indent="-228600" algn="l" defTabSz="977900">
            <a:lnSpc>
              <a:spcPct val="90000"/>
            </a:lnSpc>
            <a:spcBef>
              <a:spcPct val="0"/>
            </a:spcBef>
            <a:spcAft>
              <a:spcPct val="15000"/>
            </a:spcAft>
            <a:buChar char="•"/>
          </a:pPr>
          <a:endParaRPr lang="en-US" sz="2200" kern="1200" dirty="0"/>
        </a:p>
      </dsp:txBody>
      <dsp:txXfrm>
        <a:off x="6745303" y="840103"/>
        <a:ext cx="2957136" cy="47104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009BD-8F19-0B44-8E85-44C88B02A425}" type="datetimeFigureOut">
              <a:rPr lang="en-US" smtClean="0"/>
              <a:t>3/15/2019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F5F82E-548B-494F-89A6-3B3ADDAECC67}" type="slidenum">
              <a:rPr lang="en-US" smtClean="0"/>
              <a:t>‹#›</a:t>
            </a:fld>
            <a:endParaRPr lang="en-US"/>
          </a:p>
        </p:txBody>
      </p:sp>
    </p:spTree>
    <p:extLst>
      <p:ext uri="{BB962C8B-B14F-4D97-AF65-F5344CB8AC3E}">
        <p14:creationId xmlns:p14="http://schemas.microsoft.com/office/powerpoint/2010/main" val="1770110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CD39A-F679-DF43-BBE4-8BF4AC45CCF4}" type="datetimeFigureOut">
              <a:rPr lang="en-US" smtClean="0"/>
              <a:t>3/15/2019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259CE-35B4-F249-A2D4-2A860B274D7B}" type="slidenum">
              <a:rPr lang="en-US" smtClean="0"/>
              <a:t>‹#›</a:t>
            </a:fld>
            <a:endParaRPr lang="en-US"/>
          </a:p>
        </p:txBody>
      </p:sp>
    </p:spTree>
    <p:extLst>
      <p:ext uri="{BB962C8B-B14F-4D97-AF65-F5344CB8AC3E}">
        <p14:creationId xmlns:p14="http://schemas.microsoft.com/office/powerpoint/2010/main" val="1907012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466654" eaLnBrk="0" hangingPunct="0">
              <a:defRPr sz="3200">
                <a:solidFill>
                  <a:schemeClr val="tx1"/>
                </a:solidFill>
                <a:latin typeface="Arial" panose="020B0604020202020204" pitchFamily="34" charset="0"/>
                <a:cs typeface="Arial" panose="020B0604020202020204" pitchFamily="34" charset="0"/>
              </a:defRPr>
            </a:lvl1pPr>
            <a:lvl2pPr marL="760298" indent="-292055" defTabSz="466654" eaLnBrk="0" hangingPunct="0">
              <a:defRPr sz="3200">
                <a:solidFill>
                  <a:schemeClr val="tx1"/>
                </a:solidFill>
                <a:latin typeface="Arial" panose="020B0604020202020204" pitchFamily="34" charset="0"/>
                <a:cs typeface="Arial" panose="020B0604020202020204" pitchFamily="34" charset="0"/>
              </a:defRPr>
            </a:lvl2pPr>
            <a:lvl3pPr marL="1168223" indent="-231740" defTabSz="466654" eaLnBrk="0" hangingPunct="0">
              <a:defRPr sz="3200">
                <a:solidFill>
                  <a:schemeClr val="tx1"/>
                </a:solidFill>
                <a:latin typeface="Arial" panose="020B0604020202020204" pitchFamily="34" charset="0"/>
                <a:cs typeface="Arial" panose="020B0604020202020204" pitchFamily="34" charset="0"/>
              </a:defRPr>
            </a:lvl3pPr>
            <a:lvl4pPr marL="1636465" indent="-233328" defTabSz="466654" eaLnBrk="0" hangingPunct="0">
              <a:defRPr sz="3200">
                <a:solidFill>
                  <a:schemeClr val="tx1"/>
                </a:solidFill>
                <a:latin typeface="Arial" panose="020B0604020202020204" pitchFamily="34" charset="0"/>
                <a:cs typeface="Arial" panose="020B0604020202020204" pitchFamily="34" charset="0"/>
              </a:defRPr>
            </a:lvl4pPr>
            <a:lvl5pPr marL="2106293" indent="-233328" defTabSz="466654" eaLnBrk="0" hangingPunct="0">
              <a:defRPr sz="3200">
                <a:solidFill>
                  <a:schemeClr val="tx1"/>
                </a:solidFill>
                <a:latin typeface="Arial" panose="020B0604020202020204" pitchFamily="34" charset="0"/>
                <a:cs typeface="Arial" panose="020B0604020202020204" pitchFamily="34" charset="0"/>
              </a:defRPr>
            </a:lvl5pPr>
            <a:lvl6pPr marL="2563424" indent="-233328" defTabSz="466654"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3020555" indent="-233328" defTabSz="466654"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77684" indent="-233328" defTabSz="466654"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934816" indent="-233328" defTabSz="466654"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A0F0A06D-22A9-4643-B7B6-F11EFB4BF367}" type="slidenum">
              <a:rPr lang="en-US" altLang="en-US" sz="1200">
                <a:solidFill>
                  <a:prstClr val="black"/>
                </a:solidFill>
                <a:latin typeface="Calibri" panose="020F0502020204030204" pitchFamily="34" charset="0"/>
              </a:rPr>
              <a:pPr eaLnBrk="1" hangingPunct="1"/>
              <a:t>1</a:t>
            </a:fld>
            <a:endParaRPr lang="en-US" altLang="en-US" sz="1200">
              <a:solidFill>
                <a:prstClr val="black"/>
              </a:solidFill>
              <a:latin typeface="Calibri" panose="020F050202020403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a:noFill/>
        </p:spPr>
        <p:txBody>
          <a:bodyPr/>
          <a:lstStyle/>
          <a:p>
            <a:r>
              <a:rPr lang="en-US" altLang="en-US" dirty="0"/>
              <a:t>. </a:t>
            </a:r>
          </a:p>
        </p:txBody>
      </p:sp>
    </p:spTree>
    <p:extLst>
      <p:ext uri="{BB962C8B-B14F-4D97-AF65-F5344CB8AC3E}">
        <p14:creationId xmlns:p14="http://schemas.microsoft.com/office/powerpoint/2010/main" val="1538874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F8A541-8510-4B37-B2EA-03FD4C5B9371}" type="slidenum">
              <a:rPr lang="en-US" smtClean="0"/>
              <a:t>10</a:t>
            </a:fld>
            <a:endParaRPr lang="en-US"/>
          </a:p>
        </p:txBody>
      </p:sp>
    </p:spTree>
    <p:extLst>
      <p:ext uri="{BB962C8B-B14F-4D97-AF65-F5344CB8AC3E}">
        <p14:creationId xmlns:p14="http://schemas.microsoft.com/office/powerpoint/2010/main" val="195193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data (ongoing studies) to suggest that short daily HD (6x/</a:t>
            </a:r>
            <a:r>
              <a:rPr lang="en-US" dirty="0" err="1"/>
              <a:t>wk</a:t>
            </a:r>
            <a:r>
              <a:rPr lang="en-US" dirty="0"/>
              <a:t>) may be </a:t>
            </a:r>
            <a:r>
              <a:rPr lang="en-US" dirty="0" err="1"/>
              <a:t>a/w</a:t>
            </a:r>
            <a:r>
              <a:rPr lang="en-US" dirty="0"/>
              <a:t> improved physical and mental well-being-</a:t>
            </a:r>
            <a:r>
              <a:rPr lang="en-US" baseline="0" dirty="0"/>
              <a:t> isn’t a </a:t>
            </a:r>
            <a:r>
              <a:rPr lang="en-US" baseline="0" dirty="0" err="1"/>
              <a:t>tx</a:t>
            </a:r>
            <a:r>
              <a:rPr lang="en-US" baseline="0" dirty="0"/>
              <a:t> of depression; would think usual antidepressants would be helpful but very limited data; ongoing RCT for sertraline</a:t>
            </a:r>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11</a:t>
            </a:fld>
            <a:endParaRPr lang="en-US"/>
          </a:p>
        </p:txBody>
      </p:sp>
    </p:spTree>
    <p:extLst>
      <p:ext uri="{BB962C8B-B14F-4D97-AF65-F5344CB8AC3E}">
        <p14:creationId xmlns:p14="http://schemas.microsoft.com/office/powerpoint/2010/main" val="146985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12</a:t>
            </a:fld>
            <a:endParaRPr lang="en-US"/>
          </a:p>
        </p:txBody>
      </p:sp>
    </p:spTree>
    <p:extLst>
      <p:ext uri="{BB962C8B-B14F-4D97-AF65-F5344CB8AC3E}">
        <p14:creationId xmlns:p14="http://schemas.microsoft.com/office/powerpoint/2010/main" val="17640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F8A541-8510-4B37-B2EA-03FD4C5B9371}" type="slidenum">
              <a:rPr lang="en-US" smtClean="0"/>
              <a:t>15</a:t>
            </a:fld>
            <a:endParaRPr lang="en-US"/>
          </a:p>
        </p:txBody>
      </p:sp>
    </p:spTree>
    <p:extLst>
      <p:ext uri="{BB962C8B-B14F-4D97-AF65-F5344CB8AC3E}">
        <p14:creationId xmlns:p14="http://schemas.microsoft.com/office/powerpoint/2010/main" val="101748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see changes in any PK parameters</a:t>
            </a:r>
            <a:r>
              <a:rPr lang="en-US" baseline="0" dirty="0"/>
              <a:t> which can lead to med related problems; also many pts are elderly and have comorbid disorders such as DM and HTN; changes in excretion relevant if drug is metabolized to pharmacologically active compound that is excreted in urine- rare for </a:t>
            </a:r>
            <a:r>
              <a:rPr lang="en-US" baseline="0" dirty="0" err="1"/>
              <a:t>psychotropics</a:t>
            </a:r>
            <a:endParaRPr lang="en-US" baseline="0" dirty="0"/>
          </a:p>
          <a:p>
            <a:r>
              <a:rPr lang="en-US" baseline="0" dirty="0"/>
              <a:t>Bioavailability: </a:t>
            </a:r>
            <a:r>
              <a:rPr lang="en-US" baseline="0" dirty="0" err="1"/>
              <a:t>amt</a:t>
            </a:r>
            <a:r>
              <a:rPr lang="en-US" baseline="0" dirty="0"/>
              <a:t> of medication that is absorbed and enters the body. In ESRD, absorption may be affected by gastric alkalinizing, which is caused by excess urea generated by the internal urea-ammonia cycle, and by changes in gastrin level. </a:t>
            </a:r>
          </a:p>
          <a:p>
            <a:r>
              <a:rPr lang="en-US" baseline="0" dirty="0"/>
              <a:t>The volume of distribution involves the effects of dilution or concentration of medications in the body. A cachectic person has less fluid and less body mass and a decreased </a:t>
            </a:r>
            <a:r>
              <a:rPr lang="en-US" baseline="0" dirty="0" err="1"/>
              <a:t>vol</a:t>
            </a:r>
            <a:r>
              <a:rPr lang="en-US" baseline="0" dirty="0"/>
              <a:t> of distribution </a:t>
            </a:r>
            <a:r>
              <a:rPr lang="en-US" baseline="0" dirty="0">
                <a:sym typeface="Wingdings" panose="05000000000000000000" pitchFamily="2" charset="2"/>
              </a:rPr>
              <a:t> greater med </a:t>
            </a:r>
            <a:r>
              <a:rPr lang="en-US" baseline="0" dirty="0" err="1">
                <a:sym typeface="Wingdings" panose="05000000000000000000" pitchFamily="2" charset="2"/>
              </a:rPr>
              <a:t>conc</a:t>
            </a:r>
            <a:r>
              <a:rPr lang="en-US" baseline="0" dirty="0">
                <a:sym typeface="Wingdings" panose="05000000000000000000" pitchFamily="2" charset="2"/>
              </a:rPr>
              <a:t> for a given dose; </a:t>
            </a:r>
            <a:r>
              <a:rPr lang="en-US" baseline="0" dirty="0" err="1">
                <a:sym typeface="Wingdings" panose="05000000000000000000" pitchFamily="2" charset="2"/>
              </a:rPr>
              <a:t>Decr</a:t>
            </a:r>
            <a:r>
              <a:rPr lang="en-US" baseline="0" dirty="0">
                <a:sym typeface="Wingdings" panose="05000000000000000000" pitchFamily="2" charset="2"/>
              </a:rPr>
              <a:t> protein binding due to </a:t>
            </a:r>
            <a:r>
              <a:rPr lang="en-US" baseline="0" dirty="0" err="1">
                <a:sym typeface="Wingdings" panose="05000000000000000000" pitchFamily="2" charset="2"/>
              </a:rPr>
              <a:t>decr</a:t>
            </a:r>
            <a:r>
              <a:rPr lang="en-US" baseline="0" dirty="0">
                <a:sym typeface="Wingdings" panose="05000000000000000000" pitchFamily="2" charset="2"/>
              </a:rPr>
              <a:t> albumin and also retention of urea and other substances that compete for plasma protein binding sites; </a:t>
            </a:r>
            <a:r>
              <a:rPr lang="en-US" baseline="0" dirty="0" err="1">
                <a:sym typeface="Wingdings" panose="05000000000000000000" pitchFamily="2" charset="2"/>
              </a:rPr>
              <a:t>esp</a:t>
            </a:r>
            <a:r>
              <a:rPr lang="en-US" baseline="0" dirty="0">
                <a:sym typeface="Wingdings" panose="05000000000000000000" pitchFamily="2" charset="2"/>
              </a:rPr>
              <a:t> </a:t>
            </a:r>
            <a:r>
              <a:rPr lang="en-US" baseline="0" dirty="0" err="1">
                <a:sym typeface="Wingdings" panose="05000000000000000000" pitchFamily="2" charset="2"/>
              </a:rPr>
              <a:t>impt</a:t>
            </a:r>
            <a:r>
              <a:rPr lang="en-US" baseline="0" dirty="0">
                <a:sym typeface="Wingdings" panose="05000000000000000000" pitchFamily="2" charset="2"/>
              </a:rPr>
              <a:t> for drugs that have a high level of plasma protein binding and are easily displaced from binding sites by urea. The greater the protein binding of a med, the lower the dose required in renal failure</a:t>
            </a:r>
          </a:p>
          <a:p>
            <a:r>
              <a:rPr lang="en-US" baseline="0" dirty="0" err="1">
                <a:sym typeface="Wingdings" panose="05000000000000000000" pitchFamily="2" charset="2"/>
              </a:rPr>
              <a:t>Elim</a:t>
            </a:r>
            <a:r>
              <a:rPr lang="en-US" baseline="0" dirty="0">
                <a:sym typeface="Wingdings" panose="05000000000000000000" pitchFamily="2" charset="2"/>
              </a:rPr>
              <a:t>- most </a:t>
            </a:r>
            <a:r>
              <a:rPr lang="en-US" baseline="0" dirty="0" err="1">
                <a:sym typeface="Wingdings" panose="05000000000000000000" pitchFamily="2" charset="2"/>
              </a:rPr>
              <a:t>psychotropics</a:t>
            </a:r>
            <a:r>
              <a:rPr lang="en-US" baseline="0" dirty="0">
                <a:sym typeface="Wingdings" panose="05000000000000000000" pitchFamily="2" charset="2"/>
              </a:rPr>
              <a:t> excreted thru bile but some are excreted unchanged thru kidney or converted to active metabolites that pass thru the kidney</a:t>
            </a:r>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16</a:t>
            </a:fld>
            <a:endParaRPr lang="en-US"/>
          </a:p>
        </p:txBody>
      </p:sp>
    </p:spTree>
    <p:extLst>
      <p:ext uri="{BB962C8B-B14F-4D97-AF65-F5344CB8AC3E}">
        <p14:creationId xmlns:p14="http://schemas.microsoft.com/office/powerpoint/2010/main" val="160192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466654" eaLnBrk="0" hangingPunct="0">
              <a:spcBef>
                <a:spcPct val="30000"/>
              </a:spcBef>
              <a:defRPr sz="1200">
                <a:solidFill>
                  <a:schemeClr val="tx1"/>
                </a:solidFill>
                <a:latin typeface="Calibri" panose="020F0502020204030204" pitchFamily="34" charset="0"/>
              </a:defRPr>
            </a:lvl1pPr>
            <a:lvl2pPr marL="746011" indent="-285706" defTabSz="466654" eaLnBrk="0" hangingPunct="0">
              <a:spcBef>
                <a:spcPct val="30000"/>
              </a:spcBef>
              <a:defRPr sz="1200">
                <a:solidFill>
                  <a:schemeClr val="tx1"/>
                </a:solidFill>
                <a:latin typeface="Calibri" panose="020F0502020204030204" pitchFamily="34" charset="0"/>
              </a:defRPr>
            </a:lvl2pPr>
            <a:lvl3pPr marL="1147589" indent="-228565" defTabSz="466654" eaLnBrk="0" hangingPunct="0">
              <a:spcBef>
                <a:spcPct val="30000"/>
              </a:spcBef>
              <a:defRPr sz="1200">
                <a:solidFill>
                  <a:schemeClr val="tx1"/>
                </a:solidFill>
                <a:latin typeface="Calibri" panose="020F0502020204030204" pitchFamily="34" charset="0"/>
              </a:defRPr>
            </a:lvl3pPr>
            <a:lvl4pPr marL="1607894" indent="-228565" defTabSz="466654" eaLnBrk="0" hangingPunct="0">
              <a:spcBef>
                <a:spcPct val="30000"/>
              </a:spcBef>
              <a:defRPr sz="1200">
                <a:solidFill>
                  <a:schemeClr val="tx1"/>
                </a:solidFill>
                <a:latin typeface="Calibri" panose="020F0502020204030204" pitchFamily="34" charset="0"/>
              </a:defRPr>
            </a:lvl4pPr>
            <a:lvl5pPr marL="2066611" indent="-228565" defTabSz="466654" eaLnBrk="0" hangingPunct="0">
              <a:spcBef>
                <a:spcPct val="30000"/>
              </a:spcBef>
              <a:defRPr sz="1200">
                <a:solidFill>
                  <a:schemeClr val="tx1"/>
                </a:solidFill>
                <a:latin typeface="Calibri" panose="020F0502020204030204" pitchFamily="34" charset="0"/>
              </a:defRPr>
            </a:lvl5pPr>
            <a:lvl6pPr marL="2523743" indent="-228565" defTabSz="466654" eaLnBrk="0" fontAlgn="base" hangingPunct="0">
              <a:spcBef>
                <a:spcPct val="30000"/>
              </a:spcBef>
              <a:spcAft>
                <a:spcPct val="0"/>
              </a:spcAft>
              <a:defRPr sz="1200">
                <a:solidFill>
                  <a:schemeClr val="tx1"/>
                </a:solidFill>
                <a:latin typeface="Calibri" panose="020F0502020204030204" pitchFamily="34" charset="0"/>
              </a:defRPr>
            </a:lvl6pPr>
            <a:lvl7pPr marL="2980872" indent="-228565" defTabSz="466654" eaLnBrk="0" fontAlgn="base" hangingPunct="0">
              <a:spcBef>
                <a:spcPct val="30000"/>
              </a:spcBef>
              <a:spcAft>
                <a:spcPct val="0"/>
              </a:spcAft>
              <a:defRPr sz="1200">
                <a:solidFill>
                  <a:schemeClr val="tx1"/>
                </a:solidFill>
                <a:latin typeface="Calibri" panose="020F0502020204030204" pitchFamily="34" charset="0"/>
              </a:defRPr>
            </a:lvl7pPr>
            <a:lvl8pPr marL="3438003" indent="-228565" defTabSz="466654" eaLnBrk="0" fontAlgn="base" hangingPunct="0">
              <a:spcBef>
                <a:spcPct val="30000"/>
              </a:spcBef>
              <a:spcAft>
                <a:spcPct val="0"/>
              </a:spcAft>
              <a:defRPr sz="1200">
                <a:solidFill>
                  <a:schemeClr val="tx1"/>
                </a:solidFill>
                <a:latin typeface="Calibri" panose="020F0502020204030204" pitchFamily="34" charset="0"/>
              </a:defRPr>
            </a:lvl8pPr>
            <a:lvl9pPr marL="3895135" indent="-228565" defTabSz="466654"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1AA1198-C6B7-45E7-9E80-F3337BDC03EE}" type="slidenum">
              <a:rPr lang="en-US" altLang="en-US">
                <a:solidFill>
                  <a:prstClr val="black"/>
                </a:solidFill>
                <a:latin typeface="Arial" panose="020B0604020202020204" pitchFamily="34" charset="0"/>
              </a:rPr>
              <a:pPr eaLnBrk="1" hangingPunct="1">
                <a:spcBef>
                  <a:spcPct val="0"/>
                </a:spcBef>
              </a:pPr>
              <a:t>17</a:t>
            </a:fld>
            <a:endParaRPr lang="en-US" altLang="en-US">
              <a:solidFill>
                <a:prstClr val="black"/>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Most psychotropics are lipid soluble and do not undergo appreciable renal elimination; they require hepatic metabolism to allow them to be biotransformed into more polar compounds and then cleared from the body in urine or bile. Few psychotropics are dependent on renal excretion (lithium, neurontin, topamax)</a:t>
            </a:r>
          </a:p>
        </p:txBody>
      </p:sp>
    </p:spTree>
    <p:extLst>
      <p:ext uri="{BB962C8B-B14F-4D97-AF65-F5344CB8AC3E}">
        <p14:creationId xmlns:p14="http://schemas.microsoft.com/office/powerpoint/2010/main" val="237406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F8A541-8510-4B37-B2EA-03FD4C5B9371}" type="slidenum">
              <a:rPr lang="en-US" smtClean="0"/>
              <a:t>18</a:t>
            </a:fld>
            <a:endParaRPr lang="en-US"/>
          </a:p>
        </p:txBody>
      </p:sp>
    </p:spTree>
    <p:extLst>
      <p:ext uri="{BB962C8B-B14F-4D97-AF65-F5344CB8AC3E}">
        <p14:creationId xmlns:p14="http://schemas.microsoft.com/office/powerpoint/2010/main" val="1161034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19</a:t>
            </a:fld>
            <a:endParaRPr lang="en-US"/>
          </a:p>
        </p:txBody>
      </p:sp>
    </p:spTree>
    <p:extLst>
      <p:ext uri="{BB962C8B-B14F-4D97-AF65-F5344CB8AC3E}">
        <p14:creationId xmlns:p14="http://schemas.microsoft.com/office/powerpoint/2010/main" val="227949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20</a:t>
            </a:fld>
            <a:endParaRPr lang="en-US"/>
          </a:p>
        </p:txBody>
      </p:sp>
    </p:spTree>
    <p:extLst>
      <p:ext uri="{BB962C8B-B14F-4D97-AF65-F5344CB8AC3E}">
        <p14:creationId xmlns:p14="http://schemas.microsoft.com/office/powerpoint/2010/main" val="380840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dialysis removes</a:t>
            </a:r>
            <a:r>
              <a:rPr lang="en-US" baseline="0" dirty="0"/>
              <a:t> these hydrophilic drugs</a:t>
            </a:r>
            <a:endParaRPr lang="en-US" dirty="0"/>
          </a:p>
          <a:p>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21</a:t>
            </a:fld>
            <a:endParaRPr lang="en-US"/>
          </a:p>
        </p:txBody>
      </p:sp>
    </p:spTree>
    <p:extLst>
      <p:ext uri="{BB962C8B-B14F-4D97-AF65-F5344CB8AC3E}">
        <p14:creationId xmlns:p14="http://schemas.microsoft.com/office/powerpoint/2010/main" val="77862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p:spPr>
        <p:txBody>
          <a:bodyPr/>
          <a:lstStyle/>
          <a:p>
            <a:endParaRPr lang="en-US" altLang="en-US"/>
          </a:p>
        </p:txBody>
      </p:sp>
      <p:sp>
        <p:nvSpPr>
          <p:cNvPr id="25604" name="Slide Number Placeholder 3"/>
          <p:cNvSpPr>
            <a:spLocks noGrp="1"/>
          </p:cNvSpPr>
          <p:nvPr>
            <p:ph type="sldNum" sz="quarter" idx="5"/>
          </p:nvPr>
        </p:nvSpPr>
        <p:spPr>
          <a:noFill/>
        </p:spPr>
        <p:txBody>
          <a:bodyPr/>
          <a:lstStyle>
            <a:lvl1pPr defTabSz="466654" eaLnBrk="0" hangingPunct="0">
              <a:defRPr sz="3200">
                <a:solidFill>
                  <a:schemeClr val="tx1"/>
                </a:solidFill>
                <a:latin typeface="Arial" panose="020B0604020202020204" pitchFamily="34" charset="0"/>
                <a:cs typeface="Arial" panose="020B0604020202020204" pitchFamily="34" charset="0"/>
              </a:defRPr>
            </a:lvl1pPr>
            <a:lvl2pPr marL="742837" indent="-285706" defTabSz="466654" eaLnBrk="0" hangingPunct="0">
              <a:defRPr sz="3200">
                <a:solidFill>
                  <a:schemeClr val="tx1"/>
                </a:solidFill>
                <a:latin typeface="Arial" panose="020B0604020202020204" pitchFamily="34" charset="0"/>
                <a:cs typeface="Arial" panose="020B0604020202020204" pitchFamily="34" charset="0"/>
              </a:defRPr>
            </a:lvl2pPr>
            <a:lvl3pPr marL="1142827" indent="-228565" defTabSz="466654" eaLnBrk="0" hangingPunct="0">
              <a:defRPr sz="3200">
                <a:solidFill>
                  <a:schemeClr val="tx1"/>
                </a:solidFill>
                <a:latin typeface="Arial" panose="020B0604020202020204" pitchFamily="34" charset="0"/>
                <a:cs typeface="Arial" panose="020B0604020202020204" pitchFamily="34" charset="0"/>
              </a:defRPr>
            </a:lvl3pPr>
            <a:lvl4pPr marL="1599957" indent="-228565" defTabSz="466654" eaLnBrk="0" hangingPunct="0">
              <a:defRPr sz="3200">
                <a:solidFill>
                  <a:schemeClr val="tx1"/>
                </a:solidFill>
                <a:latin typeface="Arial" panose="020B0604020202020204" pitchFamily="34" charset="0"/>
                <a:cs typeface="Arial" panose="020B0604020202020204" pitchFamily="34" charset="0"/>
              </a:defRPr>
            </a:lvl4pPr>
            <a:lvl5pPr marL="2057088" indent="-228565" defTabSz="466654" eaLnBrk="0" hangingPunct="0">
              <a:defRPr sz="3200">
                <a:solidFill>
                  <a:schemeClr val="tx1"/>
                </a:solidFill>
                <a:latin typeface="Arial" panose="020B0604020202020204" pitchFamily="34" charset="0"/>
                <a:cs typeface="Arial" panose="020B0604020202020204" pitchFamily="34" charset="0"/>
              </a:defRPr>
            </a:lvl5pPr>
            <a:lvl6pPr marL="2514218" indent="-228565" defTabSz="466654"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349" indent="-228565" defTabSz="466654"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8480" indent="-228565" defTabSz="466654"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5610" indent="-228565" defTabSz="466654"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fld id="{79AE7154-128C-4BE8-B36E-1FE6C829F6DA}"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456991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that of its metabolite); might avoid Geodon since </a:t>
            </a:r>
            <a:r>
              <a:rPr lang="en-US" dirty="0" err="1"/>
              <a:t>incr</a:t>
            </a:r>
            <a:r>
              <a:rPr lang="en-US" dirty="0"/>
              <a:t> risk QT prolongation/</a:t>
            </a:r>
            <a:r>
              <a:rPr lang="en-US" dirty="0" err="1"/>
              <a:t>arrhtyh</a:t>
            </a:r>
            <a:r>
              <a:rPr lang="en-US" dirty="0"/>
              <a:t> with electrolyte shifts; </a:t>
            </a:r>
            <a:r>
              <a:rPr lang="en-US" dirty="0" err="1"/>
              <a:t>paliperidone</a:t>
            </a:r>
            <a:r>
              <a:rPr lang="en-US" baseline="0" dirty="0"/>
              <a:t> excreted largely unchanged in urine</a:t>
            </a:r>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22</a:t>
            </a:fld>
            <a:endParaRPr lang="en-US"/>
          </a:p>
        </p:txBody>
      </p:sp>
    </p:spTree>
    <p:extLst>
      <p:ext uri="{BB962C8B-B14F-4D97-AF65-F5344CB8AC3E}">
        <p14:creationId xmlns:p14="http://schemas.microsoft.com/office/powerpoint/2010/main" val="3819415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lithium is </a:t>
            </a:r>
            <a:r>
              <a:rPr lang="en-US" dirty="0" err="1"/>
              <a:t>a/w</a:t>
            </a:r>
            <a:r>
              <a:rPr lang="en-US" dirty="0"/>
              <a:t> nephrotoxicity</a:t>
            </a:r>
            <a:r>
              <a:rPr lang="en-US" baseline="0" dirty="0"/>
              <a:t> with long-term use but still not for majority of pts.</a:t>
            </a:r>
          </a:p>
          <a:p>
            <a:pPr marL="228565" indent="-228565">
              <a:buAutoNum type="arabicParenR"/>
            </a:pPr>
            <a:r>
              <a:rPr lang="en-US" baseline="0" dirty="0"/>
              <a:t>DI: 20-40% of pts; Mechanism: Lithium blocks the coupling of vasopressin receptors to adenylyl cyclase (AC). Leads to the inhibition of vasopressin’s action on the kidney tubules. The nephrotoxic effects are characterized by reduced urinary concentrating capacity, which can be detected as early as 8 </a:t>
            </a:r>
            <a:r>
              <a:rPr lang="en-US" baseline="0" dirty="0" err="1"/>
              <a:t>wks</a:t>
            </a:r>
            <a:r>
              <a:rPr lang="en-US" baseline="0" dirty="0"/>
              <a:t> after start of </a:t>
            </a:r>
            <a:r>
              <a:rPr lang="en-US" baseline="0" dirty="0" err="1"/>
              <a:t>tx</a:t>
            </a:r>
            <a:r>
              <a:rPr lang="en-US" baseline="0" dirty="0"/>
              <a:t>;  Lithium adversely affects renal tubular function, causing polyuria secondary to a deficit in urine concentrating ability.  Probably progressive for first decade of lithium therapy. Although this effect of lithium is probably functional and reversible early in treatment, it may become structural and irreversible over time.</a:t>
            </a:r>
          </a:p>
          <a:p>
            <a:pPr marL="228565" indent="-228565">
              <a:buAutoNum type="arabicParenR"/>
            </a:pPr>
            <a:r>
              <a:rPr lang="en-US" baseline="0" dirty="0"/>
              <a:t>In contrast, the effect of lithium on glomerular function is not progressive. Nephrotic syndrome often disappears within </a:t>
            </a:r>
            <a:r>
              <a:rPr lang="en-US" baseline="0" dirty="0" err="1"/>
              <a:t>wks</a:t>
            </a:r>
            <a:r>
              <a:rPr lang="en-US" baseline="0" dirty="0"/>
              <a:t> of lithium discontinuation. The </a:t>
            </a:r>
            <a:r>
              <a:rPr lang="en-US" baseline="0" dirty="0" err="1"/>
              <a:t>prev</a:t>
            </a:r>
            <a:r>
              <a:rPr lang="en-US" baseline="0" dirty="0"/>
              <a:t> of reduced GFR with long term lithium therapy is about 15%. Pts with mild to moderate CRI </a:t>
            </a:r>
            <a:r>
              <a:rPr lang="en-US" baseline="0" dirty="0" err="1"/>
              <a:t>a/w</a:t>
            </a:r>
            <a:r>
              <a:rPr lang="en-US" baseline="0" dirty="0"/>
              <a:t> lithium can expect gradual improvement in GFR after discontinuation. </a:t>
            </a:r>
          </a:p>
          <a:p>
            <a:pPr marL="228565" indent="-228565">
              <a:buAutoNum type="arabicParenR"/>
            </a:pPr>
            <a:r>
              <a:rPr lang="en-US" baseline="0" dirty="0"/>
              <a:t>The link between lithium and CKD has been debated and disputed for years but we think that a very small group (0.2-0.7% after &gt;15 </a:t>
            </a:r>
            <a:r>
              <a:rPr lang="en-US" baseline="0" dirty="0" err="1"/>
              <a:t>yrs</a:t>
            </a:r>
            <a:r>
              <a:rPr lang="en-US" baseline="0" dirty="0"/>
              <a:t>) of patients who have been receiving lithium for more than 10-20 </a:t>
            </a:r>
            <a:r>
              <a:rPr lang="en-US" baseline="0" dirty="0" err="1"/>
              <a:t>yrs</a:t>
            </a:r>
            <a:r>
              <a:rPr lang="en-US" baseline="0" dirty="0"/>
              <a:t>, may develop chronic (insidious) renal insufficiency in the form of tubule-interstitial nephritis. Minimal proteinuria. Progression is slow but can progress to ESRD over several decades</a:t>
            </a:r>
            <a:r>
              <a:rPr lang="en-US" baseline="0"/>
              <a:t>. </a:t>
            </a:r>
            <a:endParaRPr lang="en-US" baseline="0" dirty="0"/>
          </a:p>
        </p:txBody>
      </p:sp>
      <p:sp>
        <p:nvSpPr>
          <p:cNvPr id="4" name="Slide Number Placeholder 3"/>
          <p:cNvSpPr>
            <a:spLocks noGrp="1"/>
          </p:cNvSpPr>
          <p:nvPr>
            <p:ph type="sldNum" sz="quarter" idx="10"/>
          </p:nvPr>
        </p:nvSpPr>
        <p:spPr/>
        <p:txBody>
          <a:bodyPr/>
          <a:lstStyle/>
          <a:p>
            <a:fld id="{2AF8A541-8510-4B37-B2EA-03FD4C5B9371}" type="slidenum">
              <a:rPr lang="en-US" smtClean="0"/>
              <a:t>23</a:t>
            </a:fld>
            <a:endParaRPr lang="en-US"/>
          </a:p>
        </p:txBody>
      </p:sp>
    </p:spTree>
    <p:extLst>
      <p:ext uri="{BB962C8B-B14F-4D97-AF65-F5344CB8AC3E}">
        <p14:creationId xmlns:p14="http://schemas.microsoft.com/office/powerpoint/2010/main" val="522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strategies for minimizing the renal effects of lithium include: (</a:t>
            </a:r>
            <a:r>
              <a:rPr lang="en-US" dirty="0" err="1"/>
              <a:t>i</a:t>
            </a:r>
            <a:r>
              <a:rPr lang="en-US" dirty="0"/>
              <a:t>) assiduously avoiding episodes of lithium toxicity; (ii) monitoring serum lithium concentrations in order to achieve optimal efficacy at the lowest possible concentration; (iii) monitoring serum creatinine levels on a yearly basis, getting further medical evaluation when the serum creatinine level consistently rises above 140 </a:t>
            </a:r>
            <a:r>
              <a:rPr lang="en-US" dirty="0" err="1"/>
              <a:t>mmol</a:t>
            </a:r>
            <a:r>
              <a:rPr lang="en-US" dirty="0"/>
              <a:t>/L (1.6 mg/dl); and (iv) possibly administering lithium once a day. </a:t>
            </a:r>
          </a:p>
          <a:p>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24</a:t>
            </a:fld>
            <a:endParaRPr lang="en-US"/>
          </a:p>
        </p:txBody>
      </p:sp>
    </p:spTree>
    <p:extLst>
      <p:ext uri="{BB962C8B-B14F-4D97-AF65-F5344CB8AC3E}">
        <p14:creationId xmlns:p14="http://schemas.microsoft.com/office/powerpoint/2010/main" val="2071201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F8A541-8510-4B37-B2EA-03FD4C5B9371}" type="slidenum">
              <a:rPr lang="en-US" smtClean="0"/>
              <a:t>25</a:t>
            </a:fld>
            <a:endParaRPr lang="en-US"/>
          </a:p>
        </p:txBody>
      </p:sp>
    </p:spTree>
    <p:extLst>
      <p:ext uri="{BB962C8B-B14F-4D97-AF65-F5344CB8AC3E}">
        <p14:creationId xmlns:p14="http://schemas.microsoft.com/office/powerpoint/2010/main" val="58513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RFs: heart disease, obesity, family </a:t>
            </a:r>
            <a:r>
              <a:rPr lang="en-US" dirty="0" err="1"/>
              <a:t>hx</a:t>
            </a:r>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3</a:t>
            </a:fld>
            <a:endParaRPr lang="en-US"/>
          </a:p>
        </p:txBody>
      </p:sp>
    </p:spTree>
    <p:extLst>
      <p:ext uri="{BB962C8B-B14F-4D97-AF65-F5344CB8AC3E}">
        <p14:creationId xmlns:p14="http://schemas.microsoft.com/office/powerpoint/2010/main" val="122489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Stages 4 and 5- renal function greatly compromised necessitating</a:t>
            </a:r>
            <a:r>
              <a:rPr lang="en-US" baseline="0" dirty="0"/>
              <a:t> renal replacement therapy and change in med doses</a:t>
            </a:r>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4</a:t>
            </a:fld>
            <a:endParaRPr lang="en-US"/>
          </a:p>
        </p:txBody>
      </p:sp>
    </p:spTree>
    <p:extLst>
      <p:ext uri="{BB962C8B-B14F-4D97-AF65-F5344CB8AC3E}">
        <p14:creationId xmlns:p14="http://schemas.microsoft.com/office/powerpoint/2010/main" val="156044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F8A541-8510-4B37-B2EA-03FD4C5B9371}" type="slidenum">
              <a:rPr lang="en-US" smtClean="0"/>
              <a:t>5</a:t>
            </a:fld>
            <a:endParaRPr lang="en-US"/>
          </a:p>
        </p:txBody>
      </p:sp>
    </p:spTree>
    <p:extLst>
      <p:ext uri="{BB962C8B-B14F-4D97-AF65-F5344CB8AC3E}">
        <p14:creationId xmlns:p14="http://schemas.microsoft.com/office/powerpoint/2010/main" val="307885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Uremia:</a:t>
            </a:r>
            <a:r>
              <a:rPr lang="en-US" baseline="0" dirty="0"/>
              <a:t> can’t adequately clear nitrogenous waste products. </a:t>
            </a:r>
            <a:r>
              <a:rPr lang="en-US" dirty="0"/>
              <a:t>A direct correlation between absolute serum levels of BUN or creatinine and </a:t>
            </a:r>
            <a:r>
              <a:rPr lang="en-US" dirty="0" err="1"/>
              <a:t>devt</a:t>
            </a:r>
            <a:r>
              <a:rPr lang="en-US" dirty="0"/>
              <a:t> of uremia does not exist. Diff pts can tolerate diff BUN.</a:t>
            </a:r>
            <a:r>
              <a:rPr lang="en-US" baseline="0" dirty="0"/>
              <a:t> Rapidity of rise and age of </a:t>
            </a:r>
            <a:r>
              <a:rPr lang="en-US" baseline="0" dirty="0" err="1"/>
              <a:t>pt</a:t>
            </a:r>
            <a:r>
              <a:rPr lang="en-US" baseline="0" dirty="0"/>
              <a:t> may play role. </a:t>
            </a:r>
            <a:r>
              <a:rPr lang="en-US" baseline="0" dirty="0" err="1"/>
              <a:t>Sx</a:t>
            </a:r>
            <a:r>
              <a:rPr lang="en-US" baseline="0" dirty="0"/>
              <a:t> alleviated by HD or transplant. </a:t>
            </a:r>
            <a:r>
              <a:rPr lang="en-US" baseline="0" dirty="0" err="1"/>
              <a:t>Movts</a:t>
            </a:r>
            <a:r>
              <a:rPr lang="en-US" baseline="0" dirty="0"/>
              <a:t>- tremor, </a:t>
            </a:r>
            <a:r>
              <a:rPr lang="en-US" baseline="0" dirty="0" err="1"/>
              <a:t>fasciculations</a:t>
            </a:r>
            <a:r>
              <a:rPr lang="en-US" baseline="0" dirty="0"/>
              <a:t>, </a:t>
            </a:r>
            <a:r>
              <a:rPr lang="en-US" baseline="0" dirty="0" err="1"/>
              <a:t>asterixis</a:t>
            </a:r>
            <a:r>
              <a:rPr lang="en-US" baseline="0" dirty="0"/>
              <a:t>, multifocal myoclonus</a:t>
            </a:r>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6</a:t>
            </a:fld>
            <a:endParaRPr lang="en-US"/>
          </a:p>
        </p:txBody>
      </p:sp>
    </p:spTree>
    <p:extLst>
      <p:ext uri="{BB962C8B-B14F-4D97-AF65-F5344CB8AC3E}">
        <p14:creationId xmlns:p14="http://schemas.microsoft.com/office/powerpoint/2010/main" val="266904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most common psych illness in pts with ESRD.  Dialysis</a:t>
            </a:r>
            <a:r>
              <a:rPr lang="en-US" baseline="0" dirty="0"/>
              <a:t> pts have wide ride of somatic </a:t>
            </a:r>
            <a:r>
              <a:rPr lang="en-US" baseline="0" dirty="0" err="1"/>
              <a:t>sx</a:t>
            </a:r>
            <a:r>
              <a:rPr lang="en-US" baseline="0" dirty="0"/>
              <a:t> and less involvement in social/occupational/recreational activities. Results in reduced QOL. 2 large studies involving &gt;15000 pts (</a:t>
            </a:r>
            <a:r>
              <a:rPr lang="en-US" baseline="0" dirty="0" err="1"/>
              <a:t>incl</a:t>
            </a:r>
            <a:r>
              <a:rPr lang="en-US" baseline="0" dirty="0"/>
              <a:t> PD and HD) found sign </a:t>
            </a:r>
            <a:r>
              <a:rPr lang="en-US" baseline="0" dirty="0" err="1"/>
              <a:t>assoc</a:t>
            </a:r>
            <a:r>
              <a:rPr lang="en-US" baseline="0" dirty="0"/>
              <a:t> </a:t>
            </a:r>
            <a:r>
              <a:rPr lang="en-US" baseline="0" dirty="0" err="1"/>
              <a:t>btwn</a:t>
            </a:r>
            <a:r>
              <a:rPr lang="en-US" baseline="0" dirty="0"/>
              <a:t> depression and risk of mortality.  Hard to differentiate somatic </a:t>
            </a:r>
            <a:r>
              <a:rPr lang="en-US" baseline="0" dirty="0" err="1"/>
              <a:t>sx</a:t>
            </a:r>
            <a:r>
              <a:rPr lang="en-US" baseline="0" dirty="0"/>
              <a:t> of depression, </a:t>
            </a:r>
            <a:r>
              <a:rPr lang="en-US" baseline="0" dirty="0" err="1"/>
              <a:t>sx</a:t>
            </a:r>
            <a:r>
              <a:rPr lang="en-US" baseline="0" dirty="0"/>
              <a:t> of uremia and adverse med effects (so self report scales not that helpful). Best scales- PHQ-9, BDI, CSED (center for epidemiologic studies depression scale)</a:t>
            </a:r>
            <a:endParaRPr lang="en-US" dirty="0"/>
          </a:p>
          <a:p>
            <a:r>
              <a:rPr lang="en-US" dirty="0"/>
              <a:t>Metabolic acidosis- negatively</a:t>
            </a:r>
            <a:r>
              <a:rPr lang="en-US" baseline="0" dirty="0"/>
              <a:t> affects cerebral neuronal metabolism and impairs normal brain function; uremia </a:t>
            </a:r>
            <a:r>
              <a:rPr lang="en-US" baseline="0" dirty="0" err="1"/>
              <a:t>sx</a:t>
            </a:r>
            <a:r>
              <a:rPr lang="en-US" baseline="0" dirty="0"/>
              <a:t> often mild in CRF and proceed insidiously with family members observing poor </a:t>
            </a:r>
            <a:r>
              <a:rPr lang="en-US" baseline="0" dirty="0" err="1"/>
              <a:t>conc</a:t>
            </a:r>
            <a:r>
              <a:rPr lang="en-US" baseline="0" dirty="0"/>
              <a:t>, forgetfulness and personality changes. In ARF and decompensated CKD, the severity correlates with extent and rapidity of accumulation of uremic toxins</a:t>
            </a:r>
          </a:p>
          <a:p>
            <a:r>
              <a:rPr lang="en-US" baseline="0" dirty="0" err="1"/>
              <a:t>Wernickes</a:t>
            </a:r>
            <a:r>
              <a:rPr lang="en-US" baseline="0" dirty="0"/>
              <a:t>- reduce oral intake and </a:t>
            </a:r>
            <a:r>
              <a:rPr lang="en-US" baseline="0" dirty="0" err="1"/>
              <a:t>incr</a:t>
            </a:r>
            <a:r>
              <a:rPr lang="en-US" baseline="0" dirty="0"/>
              <a:t> loss of water sol </a:t>
            </a:r>
            <a:r>
              <a:rPr lang="en-US" baseline="0" dirty="0" err="1"/>
              <a:t>vit</a:t>
            </a:r>
            <a:r>
              <a:rPr lang="en-US" baseline="0" dirty="0"/>
              <a:t> thiamine- </a:t>
            </a:r>
            <a:r>
              <a:rPr lang="en-US" baseline="0" dirty="0" err="1"/>
              <a:t>esp</a:t>
            </a:r>
            <a:r>
              <a:rPr lang="en-US" baseline="0" dirty="0"/>
              <a:t> on chronic dialysis; </a:t>
            </a:r>
            <a:r>
              <a:rPr lang="en-US" baseline="0" dirty="0" err="1"/>
              <a:t>subdurals</a:t>
            </a:r>
            <a:r>
              <a:rPr lang="en-US" baseline="0" dirty="0"/>
              <a:t>- often </a:t>
            </a:r>
            <a:r>
              <a:rPr lang="en-US" baseline="0" dirty="0" err="1"/>
              <a:t>a/w</a:t>
            </a:r>
            <a:r>
              <a:rPr lang="en-US" baseline="0" dirty="0"/>
              <a:t> trauma but also could be </a:t>
            </a:r>
            <a:r>
              <a:rPr lang="en-US" baseline="0" dirty="0" err="1"/>
              <a:t>a/w</a:t>
            </a:r>
            <a:r>
              <a:rPr lang="en-US" baseline="0" dirty="0"/>
              <a:t> uremia related </a:t>
            </a:r>
            <a:r>
              <a:rPr lang="en-US" baseline="0" dirty="0" err="1"/>
              <a:t>coag</a:t>
            </a:r>
            <a:r>
              <a:rPr lang="en-US" baseline="0" dirty="0"/>
              <a:t> disturbances, use of anticoagulants for HD, and use of rapid ultrafiltration and hypertonic dialysate</a:t>
            </a:r>
          </a:p>
          <a:p>
            <a:r>
              <a:rPr lang="en-US" baseline="0" dirty="0"/>
              <a:t>Sleep- may be more predisposed to RLS and PLM b/c of iron </a:t>
            </a:r>
            <a:r>
              <a:rPr lang="en-US" baseline="0" dirty="0" err="1"/>
              <a:t>def</a:t>
            </a:r>
            <a:r>
              <a:rPr lang="en-US" baseline="0" dirty="0"/>
              <a:t>, </a:t>
            </a:r>
            <a:r>
              <a:rPr lang="en-US" baseline="0" dirty="0" err="1"/>
              <a:t>accum</a:t>
            </a:r>
            <a:r>
              <a:rPr lang="en-US" baseline="0" dirty="0"/>
              <a:t> of uremic toxins, a central DA disturbance, or uremic polyneuropathy</a:t>
            </a:r>
          </a:p>
          <a:p>
            <a:r>
              <a:rPr lang="en-US" baseline="0" dirty="0"/>
              <a:t>Body image- fistula, infertility, sexual dysfunction/intimacy, weight gain; To most pts, initiation of dialysis is a major life event which causes </a:t>
            </a:r>
            <a:r>
              <a:rPr lang="en-US" baseline="0" dirty="0" err="1"/>
              <a:t>hugh</a:t>
            </a:r>
            <a:r>
              <a:rPr lang="en-US" baseline="0" dirty="0"/>
              <a:t> psychological stress. </a:t>
            </a:r>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7</a:t>
            </a:fld>
            <a:endParaRPr lang="en-US"/>
          </a:p>
        </p:txBody>
      </p:sp>
    </p:spTree>
    <p:extLst>
      <p:ext uri="{BB962C8B-B14F-4D97-AF65-F5344CB8AC3E}">
        <p14:creationId xmlns:p14="http://schemas.microsoft.com/office/powerpoint/2010/main" val="356368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8</a:t>
            </a:fld>
            <a:endParaRPr lang="en-US"/>
          </a:p>
        </p:txBody>
      </p:sp>
    </p:spTree>
    <p:extLst>
      <p:ext uri="{BB962C8B-B14F-4D97-AF65-F5344CB8AC3E}">
        <p14:creationId xmlns:p14="http://schemas.microsoft.com/office/powerpoint/2010/main" val="70767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Cerebral</a:t>
            </a:r>
            <a:r>
              <a:rPr lang="en-US" baseline="0" dirty="0"/>
              <a:t> edema- osmotic shifts in the brain related to more rapid clearing of urea from blood than brain, leading to cerebral edema or edema secondary to </a:t>
            </a:r>
            <a:r>
              <a:rPr lang="en-US" baseline="0" dirty="0" err="1"/>
              <a:t>incr</a:t>
            </a:r>
            <a:r>
              <a:rPr lang="en-US" baseline="0" dirty="0"/>
              <a:t> prod of organic acids; </a:t>
            </a:r>
            <a:r>
              <a:rPr lang="en-US" baseline="0" dirty="0" err="1"/>
              <a:t>idiogenic</a:t>
            </a:r>
            <a:r>
              <a:rPr lang="en-US" baseline="0" dirty="0"/>
              <a:t> osmoles- newly formed brain osmoles produce osmotic gradient between brain and plasma during rapid dialysis</a:t>
            </a:r>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9</a:t>
            </a:fld>
            <a:endParaRPr lang="en-US"/>
          </a:p>
        </p:txBody>
      </p:sp>
    </p:spTree>
    <p:extLst>
      <p:ext uri="{BB962C8B-B14F-4D97-AF65-F5344CB8AC3E}">
        <p14:creationId xmlns:p14="http://schemas.microsoft.com/office/powerpoint/2010/main" val="14190073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16" name="Picture 15" descr="White bands.psd"/>
          <p:cNvPicPr>
            <a:picLocks noChangeAspect="1"/>
          </p:cNvPicPr>
          <p:nvPr userDrawn="1"/>
        </p:nvPicPr>
        <p:blipFill>
          <a:blip r:embed="rId2">
            <a:alphaModFix amt="45000"/>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tretch>
            <a:fillRect/>
          </a:stretch>
        </p:blipFill>
        <p:spPr>
          <a:xfrm>
            <a:off x="222249" y="1221184"/>
            <a:ext cx="9282993" cy="5467147"/>
          </a:xfrm>
          <a:prstGeom prst="rect">
            <a:avLst/>
          </a:prstGeom>
        </p:spPr>
      </p:pic>
      <p:sp>
        <p:nvSpPr>
          <p:cNvPr id="2" name="Title 1"/>
          <p:cNvSpPr>
            <a:spLocks noGrp="1"/>
          </p:cNvSpPr>
          <p:nvPr>
            <p:ph type="ctrTitle" hasCustomPrompt="1"/>
          </p:nvPr>
        </p:nvSpPr>
        <p:spPr>
          <a:xfrm>
            <a:off x="1675718" y="2553747"/>
            <a:ext cx="8844801" cy="1019176"/>
          </a:xfrm>
        </p:spPr>
        <p:txBody>
          <a:bodyPr>
            <a:normAutofit/>
          </a:bodyPr>
          <a:lstStyle>
            <a:lvl1pPr algn="ctr">
              <a:defRPr sz="4000">
                <a:solidFill>
                  <a:srgbClr val="177D38"/>
                </a:solidFill>
              </a:defRPr>
            </a:lvl1pPr>
          </a:lstStyle>
          <a:p>
            <a:r>
              <a:rPr lang="en-US" dirty="0"/>
              <a:t>Title Goes Here</a:t>
            </a:r>
          </a:p>
        </p:txBody>
      </p:sp>
      <p:sp>
        <p:nvSpPr>
          <p:cNvPr id="3" name="Subtitle 2"/>
          <p:cNvSpPr>
            <a:spLocks noGrp="1"/>
          </p:cNvSpPr>
          <p:nvPr>
            <p:ph type="subTitle" idx="1" hasCustomPrompt="1"/>
          </p:nvPr>
        </p:nvSpPr>
        <p:spPr>
          <a:xfrm>
            <a:off x="1726516" y="3581910"/>
            <a:ext cx="8743203" cy="695325"/>
          </a:xfrm>
        </p:spPr>
        <p:txBody>
          <a:bodyPr>
            <a:normAutofit/>
          </a:bodyPr>
          <a:lstStyle>
            <a:lvl1pPr marL="0" indent="0" algn="ctr">
              <a:buNone/>
              <a:defRPr sz="2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23" name="Picture 22" descr="APM logo [300dpi], lar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5625" y="862447"/>
            <a:ext cx="2044984" cy="1528822"/>
          </a:xfrm>
          <a:prstGeom prst="rect">
            <a:avLst/>
          </a:prstGeom>
          <a:ln w="25400" cap="sq" cmpd="sng">
            <a:noFill/>
            <a:miter lim="800000"/>
          </a:ln>
        </p:spPr>
      </p:pic>
      <p:sp>
        <p:nvSpPr>
          <p:cNvPr id="25" name="TextBox 24"/>
          <p:cNvSpPr txBox="1"/>
          <p:nvPr userDrawn="1"/>
        </p:nvSpPr>
        <p:spPr>
          <a:xfrm>
            <a:off x="1870428" y="5927934"/>
            <a:ext cx="8455379" cy="461665"/>
          </a:xfrm>
          <a:prstGeom prst="rect">
            <a:avLst/>
          </a:prstGeom>
          <a:noFill/>
        </p:spPr>
        <p:txBody>
          <a:bodyPr wrap="square" rtlCol="0">
            <a:spAutoFit/>
          </a:bodyPr>
          <a:lstStyle/>
          <a:p>
            <a:pPr algn="ctr"/>
            <a:r>
              <a:rPr lang="en-US" sz="2400" b="0" kern="1200" dirty="0">
                <a:solidFill>
                  <a:srgbClr val="105A25"/>
                </a:solidFill>
                <a:latin typeface="+mn-lt"/>
                <a:ea typeface="+mn-ea"/>
                <a:cs typeface="+mn-cs"/>
              </a:rPr>
              <a:t>ACADEMY OF CONSULTATION-LIAISON PSYCHIATRY</a:t>
            </a:r>
            <a:endParaRPr lang="en-US" sz="2400" b="0" dirty="0">
              <a:solidFill>
                <a:srgbClr val="105A25"/>
              </a:solidFill>
            </a:endParaRPr>
          </a:p>
        </p:txBody>
      </p:sp>
      <p:sp>
        <p:nvSpPr>
          <p:cNvPr id="26" name="TextBox 25"/>
          <p:cNvSpPr txBox="1"/>
          <p:nvPr userDrawn="1"/>
        </p:nvSpPr>
        <p:spPr>
          <a:xfrm>
            <a:off x="289984" y="6293597"/>
            <a:ext cx="11616267" cy="369332"/>
          </a:xfrm>
          <a:prstGeom prst="rect">
            <a:avLst/>
          </a:prstGeom>
          <a:noFill/>
        </p:spPr>
        <p:txBody>
          <a:bodyPr wrap="square" rtlCol="0">
            <a:spAutoFit/>
          </a:bodyPr>
          <a:lstStyle/>
          <a:p>
            <a:pPr algn="ctr"/>
            <a:r>
              <a:rPr lang="en-US" sz="1800" kern="1200" dirty="0">
                <a:solidFill>
                  <a:srgbClr val="389155"/>
                </a:solidFill>
                <a:latin typeface="+mn-lt"/>
                <a:ea typeface="+mn-ea"/>
                <a:cs typeface="+mn-cs"/>
              </a:rPr>
              <a:t>Psychiatrists Providing Collaborative Care Bridging Physical and Mental Health</a:t>
            </a:r>
            <a:endParaRPr lang="en-US" sz="1800" dirty="0">
              <a:solidFill>
                <a:srgbClr val="389155"/>
              </a:solidFill>
            </a:endParaRPr>
          </a:p>
        </p:txBody>
      </p:sp>
      <p:sp>
        <p:nvSpPr>
          <p:cNvPr id="27" name="Rectangle 26"/>
          <p:cNvSpPr/>
          <p:nvPr userDrawn="1"/>
        </p:nvSpPr>
        <p:spPr>
          <a:xfrm>
            <a:off x="56447" y="67731"/>
            <a:ext cx="12074591" cy="6722533"/>
          </a:xfrm>
          <a:prstGeom prst="rect">
            <a:avLst/>
          </a:prstGeom>
          <a:noFill/>
          <a:ln w="152400" cap="sq" cmpd="sng">
            <a:solidFill>
              <a:srgbClr val="66A677"/>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p:cNvSpPr/>
          <p:nvPr userDrawn="1"/>
        </p:nvSpPr>
        <p:spPr>
          <a:xfrm>
            <a:off x="146756" y="177799"/>
            <a:ext cx="11898488" cy="6561667"/>
          </a:xfrm>
          <a:prstGeom prst="rect">
            <a:avLst/>
          </a:prstGeom>
          <a:noFill/>
          <a:ln w="76200" cap="sq" cmpd="sng">
            <a:solidFill>
              <a:srgbClr val="105A2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3952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81D297">
                <a:alpha val="10000"/>
              </a:srgbClr>
            </a:gs>
          </a:gsLst>
          <a:lin ang="31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5A25"/>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228600" indent="-228600">
              <a:buClr>
                <a:srgbClr val="177D38"/>
              </a:buClr>
              <a:defRPr/>
            </a:lvl1pPr>
            <a:lvl2pPr marL="627063" indent="-228600">
              <a:buClr>
                <a:srgbClr val="177D38"/>
              </a:buClr>
              <a:buFont typeface="Lucida Grande"/>
              <a:buChar char="–"/>
              <a:defRPr/>
            </a:lvl2pPr>
            <a:lvl3pPr>
              <a:buClr>
                <a:srgbClr val="177D38"/>
              </a:buClr>
              <a:defRPr/>
            </a:lvl3pPr>
            <a:lvl4pPr>
              <a:buClr>
                <a:srgbClr val="177D38"/>
              </a:buClr>
              <a:defRPr/>
            </a:lvl4pPr>
            <a:lvl5pPr>
              <a:buClr>
                <a:srgbClr val="177D3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06389" y="6474884"/>
            <a:ext cx="483616" cy="365125"/>
          </a:xfrm>
          <a:noFill/>
          <a:ln>
            <a:noFill/>
          </a:ln>
        </p:spPr>
        <p:txBody>
          <a:bodyPr/>
          <a:lstStyle>
            <a:lvl1pPr algn="r">
              <a:defRPr sz="1000">
                <a:solidFill>
                  <a:srgbClr val="177D38"/>
                </a:solidFill>
              </a:defRPr>
            </a:lvl1pPr>
          </a:lstStyle>
          <a:p>
            <a:fld id="{68CDBAF2-F266-C14C-8ABF-54B90D837FA3}" type="slidenum">
              <a:rPr lang="en-US" smtClean="0"/>
              <a:pPr/>
              <a:t>‹#›</a:t>
            </a:fld>
            <a:endParaRPr lang="en-US" dirty="0"/>
          </a:p>
        </p:txBody>
      </p:sp>
      <p:grpSp>
        <p:nvGrpSpPr>
          <p:cNvPr id="40" name="Group 39"/>
          <p:cNvGrpSpPr/>
          <p:nvPr userDrawn="1"/>
        </p:nvGrpSpPr>
        <p:grpSpPr>
          <a:xfrm>
            <a:off x="643477" y="1"/>
            <a:ext cx="11571103" cy="457199"/>
            <a:chOff x="0" y="0"/>
            <a:chExt cx="9153144" cy="265851"/>
          </a:xfrm>
        </p:grpSpPr>
        <p:sp>
          <p:nvSpPr>
            <p:cNvPr id="12" name="Rectangle 11"/>
            <p:cNvSpPr/>
            <p:nvPr userDrawn="1"/>
          </p:nvSpPr>
          <p:spPr>
            <a:xfrm>
              <a:off x="0" y="0"/>
              <a:ext cx="9153144" cy="59267"/>
            </a:xfrm>
            <a:prstGeom prst="rect">
              <a:avLst/>
            </a:prstGeom>
            <a:solidFill>
              <a:srgbClr val="177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54343"/>
              <a:ext cx="9153144" cy="68411"/>
            </a:xfrm>
            <a:prstGeom prst="rect">
              <a:avLst/>
            </a:prstGeom>
            <a:solidFill>
              <a:srgbClr val="66A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118532"/>
              <a:ext cx="9153144" cy="50123"/>
            </a:xfrm>
            <a:prstGeom prst="rect">
              <a:avLst/>
            </a:prstGeom>
            <a:solidFill>
              <a:srgbClr val="105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160866"/>
              <a:ext cx="9153144" cy="104985"/>
            </a:xfrm>
            <a:prstGeom prst="rect">
              <a:avLst/>
            </a:prstGeom>
            <a:solidFill>
              <a:srgbClr val="3891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39" name="Picture 38" descr="APM logo [300dpi],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70"/>
            <a:ext cx="612455" cy="457869"/>
          </a:xfrm>
          <a:prstGeom prst="rect">
            <a:avLst/>
          </a:prstGeom>
        </p:spPr>
      </p:pic>
      <p:sp>
        <p:nvSpPr>
          <p:cNvPr id="47" name="TextBox 46"/>
          <p:cNvSpPr txBox="1"/>
          <p:nvPr userDrawn="1"/>
        </p:nvSpPr>
        <p:spPr>
          <a:xfrm>
            <a:off x="120651" y="6534094"/>
            <a:ext cx="8455379" cy="246221"/>
          </a:xfrm>
          <a:prstGeom prst="rect">
            <a:avLst/>
          </a:prstGeom>
          <a:noFill/>
        </p:spPr>
        <p:txBody>
          <a:bodyPr wrap="square" rtlCol="0">
            <a:spAutoFit/>
          </a:bodyPr>
          <a:lstStyle/>
          <a:p>
            <a:pPr algn="l"/>
            <a:r>
              <a:rPr lang="en-US" sz="1000" b="0" kern="1200" dirty="0">
                <a:solidFill>
                  <a:srgbClr val="105A25"/>
                </a:solidFill>
                <a:latin typeface="+mn-lt"/>
                <a:ea typeface="+mn-ea"/>
                <a:cs typeface="+mn-cs"/>
              </a:rPr>
              <a:t>Academy of Consultation-Liaison Psychiatry</a:t>
            </a:r>
            <a:endParaRPr lang="en-US" sz="1000" b="0" dirty="0">
              <a:solidFill>
                <a:srgbClr val="105A25"/>
              </a:solidFill>
            </a:endParaRPr>
          </a:p>
        </p:txBody>
      </p:sp>
    </p:spTree>
    <p:extLst>
      <p:ext uri="{BB962C8B-B14F-4D97-AF65-F5344CB8AC3E}">
        <p14:creationId xmlns:p14="http://schemas.microsoft.com/office/powerpoint/2010/main" val="1270419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DBAF2-F266-C14C-8ABF-54B90D837FA3}" type="slidenum">
              <a:rPr lang="en-US" smtClean="0"/>
              <a:t>‹#›</a:t>
            </a:fld>
            <a:endParaRPr lang="en-US"/>
          </a:p>
        </p:txBody>
      </p:sp>
    </p:spTree>
    <p:extLst>
      <p:ext uri="{BB962C8B-B14F-4D97-AF65-F5344CB8AC3E}">
        <p14:creationId xmlns:p14="http://schemas.microsoft.com/office/powerpoint/2010/main" val="2367270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www.accessdata.fda.gov/scripts/cder/daf/index.cfm"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447131" y="2156386"/>
            <a:ext cx="7297737" cy="2149475"/>
          </a:xfrm>
        </p:spPr>
        <p:txBody>
          <a:bodyPr/>
          <a:lstStyle/>
          <a:p>
            <a:r>
              <a:rPr lang="en-US" altLang="en-US" sz="3900" dirty="0">
                <a:latin typeface="Arial" panose="020B0604020202020204" pitchFamily="34" charset="0"/>
                <a:cs typeface="Times New Roman" panose="02020603050405020304" pitchFamily="18" charset="0"/>
              </a:rPr>
              <a:t>Psychiatric Care of the Patient with Chronic Kidney Disease</a:t>
            </a:r>
          </a:p>
        </p:txBody>
      </p:sp>
      <p:sp>
        <p:nvSpPr>
          <p:cNvPr id="5123" name="Rectangle 4"/>
          <p:cNvSpPr>
            <a:spLocks noGrp="1" noChangeArrowheads="1"/>
          </p:cNvSpPr>
          <p:nvPr>
            <p:ph type="subTitle" idx="1"/>
          </p:nvPr>
        </p:nvSpPr>
        <p:spPr>
          <a:xfrm>
            <a:off x="1050758" y="4248409"/>
            <a:ext cx="9970167" cy="1478623"/>
          </a:xfrm>
        </p:spPr>
        <p:txBody>
          <a:bodyPr>
            <a:normAutofit fontScale="85000" lnSpcReduction="10000"/>
          </a:bodyPr>
          <a:lstStyle/>
          <a:p>
            <a:r>
              <a:rPr lang="en-US" altLang="en-US" sz="2000" b="1" dirty="0">
                <a:latin typeface="Arial" panose="020B0604020202020204" pitchFamily="34" charset="0"/>
                <a:cs typeface="Arial" panose="020B0604020202020204" pitchFamily="34" charset="0"/>
              </a:rPr>
              <a:t>Carrie L. Ernst, MD</a:t>
            </a:r>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Associate Professor of Psychiatry, </a:t>
            </a:r>
          </a:p>
          <a:p>
            <a:r>
              <a:rPr lang="en-US" altLang="en-US" sz="2000" dirty="0">
                <a:latin typeface="Arial" panose="020B0604020202020204" pitchFamily="34" charset="0"/>
                <a:cs typeface="Arial" panose="020B0604020202020204" pitchFamily="34" charset="0"/>
              </a:rPr>
              <a:t>Icahn School of Medicine at Mount Sinai</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Version of March 15, 2019</a:t>
            </a:r>
          </a:p>
          <a:p>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74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chemeClr val="tx1"/>
                </a:solidFill>
                <a:latin typeface="Calibri" panose="020F0502020204030204" pitchFamily="34" charset="0"/>
                <a:cs typeface="Calibri" panose="020F0502020204030204" pitchFamily="34" charset="0"/>
              </a:rPr>
              <a:t>Dialysis Dementia</a:t>
            </a:r>
          </a:p>
        </p:txBody>
      </p:sp>
      <p:sp>
        <p:nvSpPr>
          <p:cNvPr id="3" name="Content Placeholder 2"/>
          <p:cNvSpPr>
            <a:spLocks noGrp="1"/>
          </p:cNvSpPr>
          <p:nvPr>
            <p:ph idx="1"/>
          </p:nvPr>
        </p:nvSpPr>
        <p:spPr/>
        <p:txBody>
          <a:bodyPr/>
          <a:lstStyle/>
          <a:p>
            <a:r>
              <a:rPr lang="en-US" sz="2800" dirty="0"/>
              <a:t>Subacute-onset, progressive (death within 6 months)</a:t>
            </a:r>
          </a:p>
          <a:p>
            <a:r>
              <a:rPr lang="en-US" sz="2800" dirty="0"/>
              <a:t>Manifestations: apathy, personality change, dysarthria, dysphasia, ataxia, myoclonus, seizures, dementia, mutism</a:t>
            </a:r>
          </a:p>
          <a:p>
            <a:r>
              <a:rPr lang="en-US" sz="2800" dirty="0"/>
              <a:t>Common pre 1980 (aluminum-containing dialysate used to bind dietary phosphate)</a:t>
            </a:r>
          </a:p>
          <a:p>
            <a:r>
              <a:rPr lang="en-US" sz="2800" dirty="0"/>
              <a:t>Rare now (aluminum-free phosphate binders)</a:t>
            </a:r>
          </a:p>
        </p:txBody>
      </p:sp>
      <p:sp>
        <p:nvSpPr>
          <p:cNvPr id="4" name="Rectangle 3"/>
          <p:cNvSpPr/>
          <p:nvPr/>
        </p:nvSpPr>
        <p:spPr>
          <a:xfrm>
            <a:off x="609600" y="6227817"/>
            <a:ext cx="7155677" cy="369332"/>
          </a:xfrm>
          <a:prstGeom prst="rect">
            <a:avLst/>
          </a:prstGeom>
        </p:spPr>
        <p:txBody>
          <a:bodyPr wrap="none">
            <a:spAutoFit/>
          </a:bodyPr>
          <a:lstStyle/>
          <a:p>
            <a:r>
              <a:rPr lang="en-US" dirty="0" err="1"/>
              <a:t>Hocker</a:t>
            </a:r>
            <a:r>
              <a:rPr lang="en-US" dirty="0"/>
              <a:t> SE. Renal Disease and Neurology. Continuum 2017; 23(3):  722-743</a:t>
            </a:r>
          </a:p>
        </p:txBody>
      </p:sp>
    </p:spTree>
    <p:extLst>
      <p:ext uri="{BB962C8B-B14F-4D97-AF65-F5344CB8AC3E}">
        <p14:creationId xmlns:p14="http://schemas.microsoft.com/office/powerpoint/2010/main" val="107815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chemeClr val="tx1"/>
                </a:solidFill>
                <a:latin typeface="Calibri" panose="020F0502020204030204" pitchFamily="34" charset="0"/>
                <a:cs typeface="Calibri" panose="020F0502020204030204" pitchFamily="34" charset="0"/>
              </a:rPr>
              <a:t>Treatment of Depression in Dialysis Population</a:t>
            </a:r>
          </a:p>
        </p:txBody>
      </p:sp>
      <p:sp>
        <p:nvSpPr>
          <p:cNvPr id="3" name="Content Placeholder 2"/>
          <p:cNvSpPr>
            <a:spLocks noGrp="1"/>
          </p:cNvSpPr>
          <p:nvPr>
            <p:ph idx="1"/>
          </p:nvPr>
        </p:nvSpPr>
        <p:spPr/>
        <p:txBody>
          <a:bodyPr/>
          <a:lstStyle/>
          <a:p>
            <a:r>
              <a:rPr lang="en-US" sz="2800" dirty="0"/>
              <a:t>Multidisciplinary: psych, nephrology, OT, PT, support groups, SW, RN</a:t>
            </a:r>
          </a:p>
          <a:p>
            <a:r>
              <a:rPr lang="en-US" sz="2800" dirty="0"/>
              <a:t>Education</a:t>
            </a:r>
          </a:p>
          <a:p>
            <a:r>
              <a:rPr lang="en-US" sz="2800" dirty="0"/>
              <a:t>Frequent HD?</a:t>
            </a:r>
          </a:p>
          <a:p>
            <a:r>
              <a:rPr lang="en-US" sz="2800" dirty="0"/>
              <a:t>CBT</a:t>
            </a:r>
          </a:p>
          <a:p>
            <a:r>
              <a:rPr lang="en-US" sz="2800" dirty="0"/>
              <a:t>Exercise</a:t>
            </a:r>
          </a:p>
          <a:p>
            <a:r>
              <a:rPr lang="en-US" sz="2800" dirty="0"/>
              <a:t>Pharmacological: caution with TCAs, polypharmacy; adjust dose if </a:t>
            </a:r>
            <a:r>
              <a:rPr lang="en-US" sz="2800" dirty="0" err="1"/>
              <a:t>renally</a:t>
            </a:r>
            <a:r>
              <a:rPr lang="en-US" sz="2800" dirty="0"/>
              <a:t> cleared active metabolites</a:t>
            </a:r>
          </a:p>
        </p:txBody>
      </p:sp>
      <p:sp>
        <p:nvSpPr>
          <p:cNvPr id="4" name="TextBox 3"/>
          <p:cNvSpPr txBox="1"/>
          <p:nvPr/>
        </p:nvSpPr>
        <p:spPr>
          <a:xfrm>
            <a:off x="609600" y="6169375"/>
            <a:ext cx="8398646" cy="369332"/>
          </a:xfrm>
          <a:prstGeom prst="rect">
            <a:avLst/>
          </a:prstGeom>
          <a:noFill/>
        </p:spPr>
        <p:txBody>
          <a:bodyPr wrap="none" rtlCol="0">
            <a:spAutoFit/>
          </a:bodyPr>
          <a:lstStyle/>
          <a:p>
            <a:r>
              <a:rPr lang="en-US" dirty="0"/>
              <a:t>King-Wing and Kam-Tao. Depression in Dialysis Patients. Nephrology 21 (2016): 639-646</a:t>
            </a:r>
          </a:p>
        </p:txBody>
      </p:sp>
    </p:spTree>
    <p:extLst>
      <p:ext uri="{BB962C8B-B14F-4D97-AF65-F5344CB8AC3E}">
        <p14:creationId xmlns:p14="http://schemas.microsoft.com/office/powerpoint/2010/main" val="134414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chemeClr val="tx1"/>
                </a:solidFill>
                <a:latin typeface="Calibri" panose="020F0502020204030204" pitchFamily="34" charset="0"/>
                <a:cs typeface="Calibri" panose="020F0502020204030204" pitchFamily="34" charset="0"/>
              </a:rPr>
              <a:t>Psychotherapy with Dialysis Patients</a:t>
            </a:r>
          </a:p>
        </p:txBody>
      </p:sp>
      <p:sp>
        <p:nvSpPr>
          <p:cNvPr id="3" name="Content Placeholder 2"/>
          <p:cNvSpPr>
            <a:spLocks noGrp="1"/>
          </p:cNvSpPr>
          <p:nvPr>
            <p:ph idx="1"/>
          </p:nvPr>
        </p:nvSpPr>
        <p:spPr/>
        <p:txBody>
          <a:bodyPr/>
          <a:lstStyle/>
          <a:p>
            <a:r>
              <a:rPr lang="en-US" sz="2800" dirty="0"/>
              <a:t>Restructure illness beliefs</a:t>
            </a:r>
          </a:p>
          <a:p>
            <a:r>
              <a:rPr lang="en-US" sz="2800" dirty="0"/>
              <a:t>Help patients to become active self managers of their disease</a:t>
            </a:r>
          </a:p>
          <a:p>
            <a:r>
              <a:rPr lang="en-US" sz="2800" dirty="0"/>
              <a:t>Enhance health locus of control</a:t>
            </a:r>
          </a:p>
          <a:p>
            <a:r>
              <a:rPr lang="en-US" sz="2800" dirty="0"/>
              <a:t>Focus attention on practical ways of coping with lifestyle restrictions</a:t>
            </a:r>
          </a:p>
          <a:p>
            <a:r>
              <a:rPr lang="en-US" sz="2800" dirty="0"/>
              <a:t>Empowerment interventions- improve self care, self-efficacy, depression</a:t>
            </a:r>
          </a:p>
        </p:txBody>
      </p:sp>
      <p:sp>
        <p:nvSpPr>
          <p:cNvPr id="4" name="TextBox 3"/>
          <p:cNvSpPr txBox="1"/>
          <p:nvPr/>
        </p:nvSpPr>
        <p:spPr>
          <a:xfrm>
            <a:off x="609600" y="5802998"/>
            <a:ext cx="11133221" cy="646331"/>
          </a:xfrm>
          <a:prstGeom prst="rect">
            <a:avLst/>
          </a:prstGeom>
          <a:noFill/>
        </p:spPr>
        <p:txBody>
          <a:bodyPr wrap="square" rtlCol="0">
            <a:spAutoFit/>
          </a:bodyPr>
          <a:lstStyle/>
          <a:p>
            <a:r>
              <a:rPr lang="en-US" dirty="0"/>
              <a:t>Finnegan-John and Thomas. The Psychosocial Experience of Patients with End-Stage Renal Disease and Its Impact on Quality of Life: Findings from a Needs Assessment to Shape a Service. ISRN Nephrology (2013)</a:t>
            </a:r>
          </a:p>
        </p:txBody>
      </p:sp>
    </p:spTree>
    <p:extLst>
      <p:ext uri="{BB962C8B-B14F-4D97-AF65-F5344CB8AC3E}">
        <p14:creationId xmlns:p14="http://schemas.microsoft.com/office/powerpoint/2010/main" val="218399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Dialysis Discontinuation or Withholding</a:t>
            </a:r>
          </a:p>
        </p:txBody>
      </p:sp>
      <p:sp>
        <p:nvSpPr>
          <p:cNvPr id="3" name="Content Placeholder 2"/>
          <p:cNvSpPr>
            <a:spLocks noGrp="1"/>
          </p:cNvSpPr>
          <p:nvPr>
            <p:ph idx="1"/>
          </p:nvPr>
        </p:nvSpPr>
        <p:spPr>
          <a:xfrm>
            <a:off x="609600" y="1277471"/>
            <a:ext cx="10972800" cy="4525963"/>
          </a:xfrm>
        </p:spPr>
        <p:txBody>
          <a:bodyPr/>
          <a:lstStyle/>
          <a:p>
            <a:r>
              <a:rPr lang="en-US" sz="2000" dirty="0"/>
              <a:t>Expected remaining lifetime of dialysis patients is 1/4 to 1/5 that of age and sex matched general population</a:t>
            </a:r>
          </a:p>
          <a:p>
            <a:r>
              <a:rPr lang="en-US" sz="2000" dirty="0"/>
              <a:t>Transplant patients also have decreased life expectancy </a:t>
            </a:r>
          </a:p>
          <a:p>
            <a:r>
              <a:rPr lang="en-US" sz="2000" dirty="0"/>
              <a:t>Only minority of ESRD patients complete formal advance directives/discuss end of life preferences</a:t>
            </a:r>
          </a:p>
          <a:p>
            <a:r>
              <a:rPr lang="en-US" sz="2000" dirty="0"/>
              <a:t>Psychiatrists often asked to consult when patient wants to withhold or withdraw renal replacement therapy</a:t>
            </a:r>
          </a:p>
          <a:p>
            <a:r>
              <a:rPr lang="en-US" sz="2000" dirty="0"/>
              <a:t>Can assist with capacity assessments and possible influence of depression/undiagnosed psychiatric disorder and psychosocial factors</a:t>
            </a:r>
          </a:p>
          <a:p>
            <a:r>
              <a:rPr lang="en-US" sz="2000" dirty="0"/>
              <a:t>Most patients who decide to stop dialysis do not seem to be influenced by major depression or suicidal ideation; cognitive impairment has been associated with decision to withdraw</a:t>
            </a:r>
          </a:p>
          <a:p>
            <a:r>
              <a:rPr lang="en-US" sz="2000" dirty="0"/>
              <a:t>If no capacity to refuse HD and patient is delirious, may seek legal authorization to provide involuntary dialysis until mental status improved enough to make informed decision</a:t>
            </a:r>
          </a:p>
          <a:p>
            <a:r>
              <a:rPr lang="en-US" sz="2000" dirty="0"/>
              <a:t>Mean time to death after discontinuation is 7-8 days; get lethargy </a:t>
            </a:r>
            <a:r>
              <a:rPr lang="en-US" sz="2000" dirty="0">
                <a:sym typeface="Wingdings" panose="05000000000000000000" pitchFamily="2" charset="2"/>
              </a:rPr>
              <a:t>coma</a:t>
            </a:r>
            <a:endParaRPr lang="en-US" sz="20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13</a:t>
            </a:fld>
            <a:endParaRPr lang="en-US" dirty="0"/>
          </a:p>
        </p:txBody>
      </p:sp>
      <p:sp>
        <p:nvSpPr>
          <p:cNvPr id="5" name="TextBox 4"/>
          <p:cNvSpPr txBox="1"/>
          <p:nvPr/>
        </p:nvSpPr>
        <p:spPr>
          <a:xfrm>
            <a:off x="350675" y="6013219"/>
            <a:ext cx="10413402" cy="461665"/>
          </a:xfrm>
          <a:prstGeom prst="rect">
            <a:avLst/>
          </a:prstGeom>
          <a:noFill/>
        </p:spPr>
        <p:txBody>
          <a:bodyPr wrap="square" rtlCol="0">
            <a:spAutoFit/>
          </a:bodyPr>
          <a:lstStyle/>
          <a:p>
            <a:r>
              <a:rPr lang="en-US" sz="1200" dirty="0" err="1"/>
              <a:t>Levenson</a:t>
            </a:r>
            <a:r>
              <a:rPr lang="en-US" sz="1200" dirty="0"/>
              <a:t> JL. Textbook of Psychosomatic Medicine. Chapter 22. Renal Disease.  American Psychiatric Publishing, </a:t>
            </a:r>
            <a:r>
              <a:rPr lang="en-US" sz="1200" dirty="0" err="1"/>
              <a:t>Inc</a:t>
            </a:r>
            <a:r>
              <a:rPr lang="en-US" sz="1200" dirty="0"/>
              <a:t>, Arlington VA, 2005; </a:t>
            </a:r>
            <a:r>
              <a:rPr lang="en-US" sz="1200" dirty="0" err="1"/>
              <a:t>Levenson</a:t>
            </a:r>
            <a:r>
              <a:rPr lang="en-US" sz="1200" dirty="0"/>
              <a:t> JL. Textbook of Psychosomatic Medicine and Consultation-Liaison Psychiatry. Chapter 20- Renal Disease. APA Publishing, Washington DC, 2019</a:t>
            </a:r>
          </a:p>
        </p:txBody>
      </p:sp>
    </p:spTree>
    <p:extLst>
      <p:ext uri="{BB962C8B-B14F-4D97-AF65-F5344CB8AC3E}">
        <p14:creationId xmlns:p14="http://schemas.microsoft.com/office/powerpoint/2010/main" val="192675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Reasons to Withhold Dialysis</a:t>
            </a:r>
          </a:p>
        </p:txBody>
      </p:sp>
      <p:sp>
        <p:nvSpPr>
          <p:cNvPr id="3" name="Content Placeholder 2"/>
          <p:cNvSpPr>
            <a:spLocks noGrp="1"/>
          </p:cNvSpPr>
          <p:nvPr>
            <p:ph idx="1"/>
          </p:nvPr>
        </p:nvSpPr>
        <p:spPr/>
        <p:txBody>
          <a:bodyPr/>
          <a:lstStyle/>
          <a:p>
            <a:r>
              <a:rPr lang="en-US" dirty="0"/>
              <a:t>Patient has capacity to make the decision and wants to stop dialysis</a:t>
            </a:r>
          </a:p>
          <a:p>
            <a:r>
              <a:rPr lang="en-US" dirty="0"/>
              <a:t>Persistently mentally incapacitated patient when advanced directives or HCP dictate withdrawal</a:t>
            </a:r>
          </a:p>
          <a:p>
            <a:r>
              <a:rPr lang="en-US" dirty="0"/>
              <a:t>Severe pain/suffering; dialysis will prolong suffering and not necessarily prolong life</a:t>
            </a:r>
          </a:p>
          <a:p>
            <a:r>
              <a:rPr lang="en-US" dirty="0"/>
              <a:t>Limited life expectancy due to other diseases</a:t>
            </a:r>
          </a:p>
          <a:p>
            <a:r>
              <a:rPr lang="en-US" dirty="0"/>
              <a:t>Unable to cooperate with dialysis/combative due to severe mental disability</a:t>
            </a:r>
          </a:p>
          <a:p>
            <a:r>
              <a:rPr lang="en-US" dirty="0"/>
              <a:t>Severe, irreversible dementia</a:t>
            </a:r>
          </a:p>
          <a:p>
            <a:r>
              <a:rPr lang="en-US" dirty="0"/>
              <a:t>Permanently unconscious</a:t>
            </a:r>
          </a:p>
          <a:p>
            <a:r>
              <a:rPr lang="en-US" dirty="0"/>
              <a:t>Hospitalized patients with multiple organ failure that persists despite intensive therapy</a:t>
            </a:r>
          </a:p>
        </p:txBody>
      </p:sp>
      <p:sp>
        <p:nvSpPr>
          <p:cNvPr id="4" name="Slide Number Placeholder 3"/>
          <p:cNvSpPr>
            <a:spLocks noGrp="1"/>
          </p:cNvSpPr>
          <p:nvPr>
            <p:ph type="sldNum" sz="quarter" idx="12"/>
          </p:nvPr>
        </p:nvSpPr>
        <p:spPr/>
        <p:txBody>
          <a:bodyPr/>
          <a:lstStyle/>
          <a:p>
            <a:fld id="{68CDBAF2-F266-C14C-8ABF-54B90D837FA3}" type="slidenum">
              <a:rPr lang="en-US" smtClean="0"/>
              <a:pPr/>
              <a:t>14</a:t>
            </a:fld>
            <a:endParaRPr lang="en-US" dirty="0"/>
          </a:p>
        </p:txBody>
      </p:sp>
      <p:sp>
        <p:nvSpPr>
          <p:cNvPr id="5" name="TextBox 4"/>
          <p:cNvSpPr txBox="1"/>
          <p:nvPr/>
        </p:nvSpPr>
        <p:spPr>
          <a:xfrm>
            <a:off x="3736089" y="6290218"/>
            <a:ext cx="7710957" cy="369332"/>
          </a:xfrm>
          <a:prstGeom prst="rect">
            <a:avLst/>
          </a:prstGeom>
          <a:noFill/>
        </p:spPr>
        <p:txBody>
          <a:bodyPr wrap="none" rtlCol="0">
            <a:spAutoFit/>
          </a:bodyPr>
          <a:lstStyle/>
          <a:p>
            <a:r>
              <a:rPr lang="en-US" dirty="0" err="1"/>
              <a:t>UpToDate</a:t>
            </a:r>
            <a:r>
              <a:rPr lang="en-US" dirty="0"/>
              <a:t>, 2018. Withdrawal From and Withholding of Dialysis. Accessed 3/7/18</a:t>
            </a:r>
          </a:p>
        </p:txBody>
      </p:sp>
    </p:spTree>
    <p:extLst>
      <p:ext uri="{BB962C8B-B14F-4D97-AF65-F5344CB8AC3E}">
        <p14:creationId xmlns:p14="http://schemas.microsoft.com/office/powerpoint/2010/main" val="47073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5702"/>
            <a:ext cx="10972800" cy="1143000"/>
          </a:xfrm>
        </p:spPr>
        <p:txBody>
          <a:bodyPr/>
          <a:lstStyle/>
          <a:p>
            <a:pPr eaLnBrk="1" hangingPunct="1">
              <a:defRPr/>
            </a:pPr>
            <a:r>
              <a:rPr lang="en-US" sz="4000" b="0" dirty="0">
                <a:solidFill>
                  <a:schemeClr val="tx1"/>
                </a:solidFill>
                <a:latin typeface="Calibri" panose="020F0502020204030204" pitchFamily="34" charset="0"/>
                <a:cs typeface="Calibri" panose="020F0502020204030204" pitchFamily="34" charset="0"/>
              </a:rPr>
              <a:t>Prescribing for CKD Patients: </a:t>
            </a:r>
            <a:br>
              <a:rPr lang="en-US" sz="4000" b="0" dirty="0">
                <a:solidFill>
                  <a:schemeClr val="tx1"/>
                </a:solidFill>
                <a:latin typeface="Calibri" panose="020F0502020204030204" pitchFamily="34" charset="0"/>
                <a:cs typeface="Calibri" panose="020F0502020204030204" pitchFamily="34" charset="0"/>
              </a:rPr>
            </a:br>
            <a:r>
              <a:rPr lang="en-US" sz="4000" b="0" dirty="0">
                <a:solidFill>
                  <a:schemeClr val="tx1"/>
                </a:solidFill>
                <a:latin typeface="Calibri" panose="020F0502020204030204" pitchFamily="34" charset="0"/>
                <a:cs typeface="Calibri" panose="020F0502020204030204" pitchFamily="34" charset="0"/>
              </a:rPr>
              <a:t>2 Types of Drug Interactions</a:t>
            </a:r>
          </a:p>
        </p:txBody>
      </p:sp>
      <p:pic>
        <p:nvPicPr>
          <p:cNvPr id="121860" name="Picture 4" descr="small rmi-pharmacokinetics.com Logo Image"/>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2039" y="1940069"/>
            <a:ext cx="2257425" cy="1219201"/>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Box 2"/>
          <p:cNvSpPr txBox="1">
            <a:spLocks noChangeArrowheads="1"/>
          </p:cNvSpPr>
          <p:nvPr/>
        </p:nvSpPr>
        <p:spPr bwMode="auto">
          <a:xfrm>
            <a:off x="2179724" y="3067375"/>
            <a:ext cx="30620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buFont typeface="Lucida Grande"/>
              <a:buChar char="▶"/>
              <a:defRPr>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1600">
                <a:solidFill>
                  <a:srgbClr val="333333"/>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1400">
                <a:solidFill>
                  <a:srgbClr val="333333"/>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1200">
                <a:solidFill>
                  <a:srgbClr val="333333"/>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9pPr>
          </a:lstStyle>
          <a:p>
            <a:pPr defTabSz="457200" fontAlgn="base">
              <a:spcBef>
                <a:spcPct val="0"/>
              </a:spcBef>
              <a:spcAft>
                <a:spcPct val="0"/>
              </a:spcAft>
              <a:buSzTx/>
              <a:buNone/>
            </a:pPr>
            <a:r>
              <a:rPr lang="en-US" altLang="en-US" sz="2800" b="1" dirty="0">
                <a:solidFill>
                  <a:srgbClr val="000000"/>
                </a:solidFill>
              </a:rPr>
              <a:t>Pharmacokinetic</a:t>
            </a:r>
          </a:p>
        </p:txBody>
      </p:sp>
      <p:sp>
        <p:nvSpPr>
          <p:cNvPr id="12293" name="Rectangle 3"/>
          <p:cNvSpPr>
            <a:spLocks noChangeArrowheads="1"/>
          </p:cNvSpPr>
          <p:nvPr/>
        </p:nvSpPr>
        <p:spPr bwMode="auto">
          <a:xfrm>
            <a:off x="2133600" y="3609792"/>
            <a:ext cx="3962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0000"/>
              <a:buFont typeface="Lucida Grande"/>
              <a:buChar char="▶"/>
              <a:defRPr>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1600">
                <a:solidFill>
                  <a:srgbClr val="333333"/>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1400">
                <a:solidFill>
                  <a:srgbClr val="333333"/>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1200">
                <a:solidFill>
                  <a:srgbClr val="333333"/>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9pPr>
          </a:lstStyle>
          <a:p>
            <a:pPr defTabSz="457200" fontAlgn="base">
              <a:spcBef>
                <a:spcPct val="0"/>
              </a:spcBef>
              <a:spcAft>
                <a:spcPct val="0"/>
              </a:spcAft>
              <a:buSzTx/>
              <a:buNone/>
            </a:pPr>
            <a:r>
              <a:rPr lang="en-US" altLang="en-US" sz="2400" i="1" dirty="0">
                <a:solidFill>
                  <a:srgbClr val="000000"/>
                </a:solidFill>
              </a:rPr>
              <a:t>Effect of the body on the drug</a:t>
            </a:r>
          </a:p>
          <a:p>
            <a:pPr defTabSz="457200" fontAlgn="base">
              <a:spcBef>
                <a:spcPct val="0"/>
              </a:spcBef>
              <a:spcAft>
                <a:spcPct val="0"/>
              </a:spcAft>
              <a:buSzTx/>
              <a:buNone/>
            </a:pPr>
            <a:endParaRPr lang="en-US" altLang="en-US" sz="2400" dirty="0">
              <a:solidFill>
                <a:srgbClr val="000000"/>
              </a:solidFill>
            </a:endParaRPr>
          </a:p>
          <a:p>
            <a:pPr defTabSz="457200" fontAlgn="base">
              <a:spcBef>
                <a:spcPct val="0"/>
              </a:spcBef>
              <a:spcAft>
                <a:spcPct val="0"/>
              </a:spcAft>
              <a:buSzTx/>
              <a:buNone/>
            </a:pPr>
            <a:r>
              <a:rPr lang="en-US" altLang="en-US" sz="2400" dirty="0">
                <a:solidFill>
                  <a:srgbClr val="000000"/>
                </a:solidFill>
              </a:rPr>
              <a:t>Absorption</a:t>
            </a:r>
          </a:p>
          <a:p>
            <a:pPr defTabSz="457200" fontAlgn="base">
              <a:spcBef>
                <a:spcPct val="0"/>
              </a:spcBef>
              <a:spcAft>
                <a:spcPct val="0"/>
              </a:spcAft>
              <a:buSzTx/>
              <a:buNone/>
            </a:pPr>
            <a:r>
              <a:rPr lang="en-US" altLang="en-US" sz="2400" dirty="0">
                <a:solidFill>
                  <a:srgbClr val="000000"/>
                </a:solidFill>
              </a:rPr>
              <a:t>Distribution</a:t>
            </a:r>
          </a:p>
          <a:p>
            <a:pPr defTabSz="457200" fontAlgn="base">
              <a:spcBef>
                <a:spcPct val="0"/>
              </a:spcBef>
              <a:spcAft>
                <a:spcPct val="0"/>
              </a:spcAft>
              <a:buSzTx/>
              <a:buNone/>
            </a:pPr>
            <a:r>
              <a:rPr lang="en-US" altLang="en-US" sz="2400" dirty="0">
                <a:solidFill>
                  <a:srgbClr val="000000"/>
                </a:solidFill>
              </a:rPr>
              <a:t>Metabolism</a:t>
            </a:r>
          </a:p>
          <a:p>
            <a:pPr defTabSz="457200" fontAlgn="base">
              <a:spcBef>
                <a:spcPct val="0"/>
              </a:spcBef>
              <a:spcAft>
                <a:spcPct val="0"/>
              </a:spcAft>
              <a:buSzTx/>
              <a:buNone/>
            </a:pPr>
            <a:r>
              <a:rPr lang="en-US" altLang="en-US" sz="2400" b="1" dirty="0">
                <a:solidFill>
                  <a:srgbClr val="105A25"/>
                </a:solidFill>
              </a:rPr>
              <a:t>Excretion</a:t>
            </a:r>
            <a:endParaRPr lang="en-US" altLang="en-US" sz="2400" dirty="0">
              <a:solidFill>
                <a:srgbClr val="105A25"/>
              </a:solidFill>
            </a:endParaRPr>
          </a:p>
        </p:txBody>
      </p:sp>
      <p:pic>
        <p:nvPicPr>
          <p:cNvPr id="121861" name="Picture 5"/>
          <p:cNvPicPr>
            <a:picLocks noChangeAspect="1" noChangeArrowheads="1"/>
          </p:cNvPicPr>
          <p:nvPr/>
        </p:nvPicPr>
        <p:blipFill rotWithShape="1">
          <a:blip r:embed="rId4">
            <a:clrChange>
              <a:clrFrom>
                <a:srgbClr val="FEFEFE"/>
              </a:clrFrom>
              <a:clrTo>
                <a:srgbClr val="FEFEFE">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t="37627" r="74174" b="10370"/>
          <a:stretch/>
        </p:blipFill>
        <p:spPr bwMode="auto">
          <a:xfrm rot="16200000">
            <a:off x="7712173" y="1359556"/>
            <a:ext cx="1290694" cy="195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5" name="TextBox 9"/>
          <p:cNvSpPr txBox="1">
            <a:spLocks noChangeArrowheads="1"/>
          </p:cNvSpPr>
          <p:nvPr/>
        </p:nvSpPr>
        <p:spPr bwMode="auto">
          <a:xfrm>
            <a:off x="7381161" y="3057942"/>
            <a:ext cx="3381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buFont typeface="Lucida Grande"/>
              <a:buChar char="▶"/>
              <a:defRPr>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1600">
                <a:solidFill>
                  <a:srgbClr val="333333"/>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1400">
                <a:solidFill>
                  <a:srgbClr val="333333"/>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1200">
                <a:solidFill>
                  <a:srgbClr val="333333"/>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9pPr>
          </a:lstStyle>
          <a:p>
            <a:pPr defTabSz="457200" fontAlgn="base">
              <a:spcBef>
                <a:spcPct val="0"/>
              </a:spcBef>
              <a:spcAft>
                <a:spcPct val="0"/>
              </a:spcAft>
              <a:buSzTx/>
              <a:buNone/>
            </a:pPr>
            <a:r>
              <a:rPr lang="en-US" altLang="en-US" sz="2800" b="1" dirty="0" err="1">
                <a:solidFill>
                  <a:srgbClr val="000000"/>
                </a:solidFill>
              </a:rPr>
              <a:t>Pharmacodynamic</a:t>
            </a:r>
            <a:endParaRPr lang="en-US" altLang="en-US" sz="2800" b="1" dirty="0">
              <a:solidFill>
                <a:srgbClr val="000000"/>
              </a:solidFill>
            </a:endParaRPr>
          </a:p>
        </p:txBody>
      </p:sp>
      <p:sp>
        <p:nvSpPr>
          <p:cNvPr id="12296" name="Rectangle 4"/>
          <p:cNvSpPr>
            <a:spLocks noChangeArrowheads="1"/>
          </p:cNvSpPr>
          <p:nvPr/>
        </p:nvSpPr>
        <p:spPr bwMode="auto">
          <a:xfrm>
            <a:off x="7295275" y="3629153"/>
            <a:ext cx="355282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0000"/>
              <a:buFont typeface="Lucida Grande"/>
              <a:buChar char="▶"/>
              <a:defRPr>
                <a:solidFill>
                  <a:srgbClr val="333333"/>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1600">
                <a:solidFill>
                  <a:srgbClr val="333333"/>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1400">
                <a:solidFill>
                  <a:srgbClr val="333333"/>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1200">
                <a:solidFill>
                  <a:srgbClr val="333333"/>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rgbClr val="333333"/>
                </a:solidFill>
                <a:latin typeface="Arial" panose="020B0604020202020204" pitchFamily="34" charset="0"/>
                <a:cs typeface="Arial" panose="020B0604020202020204" pitchFamily="34" charset="0"/>
              </a:defRPr>
            </a:lvl9pPr>
          </a:lstStyle>
          <a:p>
            <a:pPr defTabSz="457200" fontAlgn="base">
              <a:spcBef>
                <a:spcPct val="0"/>
              </a:spcBef>
              <a:spcAft>
                <a:spcPct val="0"/>
              </a:spcAft>
              <a:buSzTx/>
              <a:buNone/>
            </a:pPr>
            <a:r>
              <a:rPr lang="en-US" altLang="en-US" sz="2400" i="1" dirty="0">
                <a:solidFill>
                  <a:srgbClr val="000000"/>
                </a:solidFill>
              </a:rPr>
              <a:t>Effect of the drug on the body</a:t>
            </a:r>
          </a:p>
          <a:p>
            <a:pPr defTabSz="457200" fontAlgn="base">
              <a:spcBef>
                <a:spcPct val="0"/>
              </a:spcBef>
              <a:spcAft>
                <a:spcPct val="0"/>
              </a:spcAft>
              <a:buSzTx/>
              <a:buNone/>
            </a:pPr>
            <a:endParaRPr lang="en-US" altLang="en-US" sz="2400" dirty="0">
              <a:solidFill>
                <a:srgbClr val="000000"/>
              </a:solidFill>
            </a:endParaRPr>
          </a:p>
          <a:p>
            <a:pPr defTabSz="457200" fontAlgn="base">
              <a:spcBef>
                <a:spcPct val="0"/>
              </a:spcBef>
              <a:spcAft>
                <a:spcPct val="0"/>
              </a:spcAft>
              <a:buSzTx/>
              <a:buNone/>
            </a:pPr>
            <a:r>
              <a:rPr lang="en-US" altLang="en-US" sz="2400" dirty="0">
                <a:solidFill>
                  <a:srgbClr val="000000"/>
                </a:solidFill>
              </a:rPr>
              <a:t>Synergy or antagonism of each drug’s effects at target receptors</a:t>
            </a:r>
          </a:p>
          <a:p>
            <a:pPr defTabSz="457200" fontAlgn="base">
              <a:spcBef>
                <a:spcPct val="0"/>
              </a:spcBef>
              <a:spcAft>
                <a:spcPct val="0"/>
              </a:spcAft>
              <a:buSzTx/>
              <a:buNone/>
            </a:pPr>
            <a:endParaRPr lang="en-US" altLang="en-US" sz="2000" dirty="0">
              <a:solidFill>
                <a:srgbClr val="000000"/>
              </a:solidFill>
            </a:endParaRPr>
          </a:p>
          <a:p>
            <a:pPr defTabSz="457200" fontAlgn="base">
              <a:spcBef>
                <a:spcPct val="0"/>
              </a:spcBef>
              <a:spcAft>
                <a:spcPct val="0"/>
              </a:spcAft>
              <a:buSzTx/>
              <a:buNone/>
            </a:pPr>
            <a:endParaRPr lang="en-US" altLang="en-US" sz="2000" dirty="0">
              <a:solidFill>
                <a:srgbClr val="000000"/>
              </a:solidFill>
            </a:endParaRPr>
          </a:p>
        </p:txBody>
      </p:sp>
    </p:spTree>
    <p:extLst>
      <p:ext uri="{BB962C8B-B14F-4D97-AF65-F5344CB8AC3E}">
        <p14:creationId xmlns:p14="http://schemas.microsoft.com/office/powerpoint/2010/main" val="200954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158" y="156577"/>
            <a:ext cx="10515600" cy="1325563"/>
          </a:xfrm>
        </p:spPr>
        <p:txBody>
          <a:bodyPr/>
          <a:lstStyle/>
          <a:p>
            <a:r>
              <a:rPr lang="en-US" dirty="0"/>
              <a:t>Altered Pharmacokinetics in ESRD</a:t>
            </a:r>
          </a:p>
        </p:txBody>
      </p:sp>
      <p:graphicFrame>
        <p:nvGraphicFramePr>
          <p:cNvPr id="4" name="Table 3"/>
          <p:cNvGraphicFramePr>
            <a:graphicFrameLocks noGrp="1"/>
          </p:cNvGraphicFramePr>
          <p:nvPr>
            <p:extLst>
              <p:ext uri="{D42A27DB-BD31-4B8C-83A1-F6EECF244321}">
                <p14:modId xmlns:p14="http://schemas.microsoft.com/office/powerpoint/2010/main" val="1726498340"/>
              </p:ext>
            </p:extLst>
          </p:nvPr>
        </p:nvGraphicFramePr>
        <p:xfrm>
          <a:off x="702653" y="1049597"/>
          <a:ext cx="10754610" cy="5364480"/>
        </p:xfrm>
        <a:graphic>
          <a:graphicData uri="http://schemas.openxmlformats.org/drawingml/2006/table">
            <a:tbl>
              <a:tblPr firstRow="1" bandRow="1">
                <a:tableStyleId>{00A15C55-8517-42AA-B614-E9B94910E393}</a:tableStyleId>
              </a:tblPr>
              <a:tblGrid>
                <a:gridCol w="2986274">
                  <a:extLst>
                    <a:ext uri="{9D8B030D-6E8A-4147-A177-3AD203B41FA5}">
                      <a16:colId xmlns:a16="http://schemas.microsoft.com/office/drawing/2014/main" val="20000"/>
                    </a:ext>
                  </a:extLst>
                </a:gridCol>
                <a:gridCol w="7768336">
                  <a:extLst>
                    <a:ext uri="{9D8B030D-6E8A-4147-A177-3AD203B41FA5}">
                      <a16:colId xmlns:a16="http://schemas.microsoft.com/office/drawing/2014/main" val="20001"/>
                    </a:ext>
                  </a:extLst>
                </a:gridCol>
              </a:tblGrid>
              <a:tr h="629586">
                <a:tc>
                  <a:txBody>
                    <a:bodyPr/>
                    <a:lstStyle/>
                    <a:p>
                      <a:r>
                        <a:rPr lang="en-US" sz="2800" dirty="0"/>
                        <a:t>Pharmacokinetic</a:t>
                      </a:r>
                      <a:r>
                        <a:rPr lang="en-US" sz="2800" baseline="0" dirty="0"/>
                        <a:t> Parameter</a:t>
                      </a:r>
                      <a:endParaRPr lang="en-US" sz="2800" b="1" dirty="0"/>
                    </a:p>
                  </a:txBody>
                  <a:tcPr>
                    <a:solidFill>
                      <a:srgbClr val="177D38"/>
                    </a:solidFill>
                  </a:tcPr>
                </a:tc>
                <a:tc>
                  <a:txBody>
                    <a:bodyPr/>
                    <a:lstStyle/>
                    <a:p>
                      <a:r>
                        <a:rPr lang="en-US" sz="2800" dirty="0"/>
                        <a:t>Change</a:t>
                      </a:r>
                      <a:r>
                        <a:rPr lang="en-US" sz="2800" baseline="0" dirty="0"/>
                        <a:t> in ESRD</a:t>
                      </a:r>
                      <a:endParaRPr lang="en-US" sz="2800" dirty="0"/>
                    </a:p>
                  </a:txBody>
                  <a:tcPr>
                    <a:solidFill>
                      <a:srgbClr val="177D38"/>
                    </a:solidFill>
                  </a:tcPr>
                </a:tc>
                <a:extLst>
                  <a:ext uri="{0D108BD9-81ED-4DB2-BD59-A6C34878D82A}">
                    <a16:rowId xmlns:a16="http://schemas.microsoft.com/office/drawing/2014/main" val="10000"/>
                  </a:ext>
                </a:extLst>
              </a:tr>
              <a:tr h="370840">
                <a:tc>
                  <a:txBody>
                    <a:bodyPr/>
                    <a:lstStyle/>
                    <a:p>
                      <a:r>
                        <a:rPr lang="en-US" sz="2800" dirty="0"/>
                        <a:t>ABSORPTION/</a:t>
                      </a:r>
                    </a:p>
                    <a:p>
                      <a:r>
                        <a:rPr lang="en-US" sz="2800" dirty="0"/>
                        <a:t>BIOAVAILABILITY</a:t>
                      </a:r>
                      <a:endParaRPr lang="en-US" sz="2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ym typeface="Symbol" panose="05050102010706020507" pitchFamily="18" charset="2"/>
                        </a:rPr>
                        <a:t>Mostly unchanged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ym typeface="Symbol" panose="05050102010706020507" pitchFamily="18" charset="2"/>
                        </a:rPr>
                        <a:t> urea </a:t>
                      </a:r>
                      <a:r>
                        <a:rPr lang="en-US" sz="1900" dirty="0">
                          <a:sym typeface="Wingdings" panose="05000000000000000000" pitchFamily="2" charset="2"/>
                        </a:rPr>
                        <a:t> </a:t>
                      </a:r>
                      <a:r>
                        <a:rPr lang="en-US" sz="1900" dirty="0">
                          <a:sym typeface="Symbol" panose="05050102010706020507" pitchFamily="18" charset="2"/>
                        </a:rPr>
                        <a:t> gastric pH</a:t>
                      </a:r>
                      <a:r>
                        <a:rPr lang="en-US" sz="1900" dirty="0">
                          <a:sym typeface="Wingdings" panose="05000000000000000000" pitchFamily="2" charset="2"/>
                        </a:rPr>
                        <a:t> may decrease</a:t>
                      </a:r>
                      <a:r>
                        <a:rPr lang="en-US" sz="1900" baseline="0" dirty="0">
                          <a:sym typeface="Wingdings" panose="05000000000000000000" pitchFamily="2" charset="2"/>
                        </a:rPr>
                        <a:t> absorption</a:t>
                      </a:r>
                      <a:endParaRPr lang="en-US" sz="1900" dirty="0">
                        <a:sym typeface="Symbol" panose="05050102010706020507" pitchFamily="18" charset="2"/>
                      </a:endParaRPr>
                    </a:p>
                    <a:p>
                      <a:endParaRPr lang="en-US" sz="1900" dirty="0"/>
                    </a:p>
                  </a:txBody>
                  <a:tcPr/>
                </a:tc>
                <a:extLst>
                  <a:ext uri="{0D108BD9-81ED-4DB2-BD59-A6C34878D82A}">
                    <a16:rowId xmlns:a16="http://schemas.microsoft.com/office/drawing/2014/main" val="10001"/>
                  </a:ext>
                </a:extLst>
              </a:tr>
              <a:tr h="370840">
                <a:tc>
                  <a:txBody>
                    <a:bodyPr/>
                    <a:lstStyle/>
                    <a:p>
                      <a:r>
                        <a:rPr lang="en-US" sz="2800" dirty="0"/>
                        <a:t>DISTRIBUTION</a:t>
                      </a:r>
                      <a:endParaRPr lang="en-US" sz="2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900" dirty="0">
                          <a:sym typeface="Symbol" panose="05050102010706020507" pitchFamily="18" charset="2"/>
                        </a:rPr>
                        <a:t>Dehydration/cachexia</a:t>
                      </a:r>
                      <a:r>
                        <a:rPr lang="en-US" sz="1900" baseline="0" dirty="0">
                          <a:sym typeface="Symbol" panose="05050102010706020507" pitchFamily="18" charset="2"/>
                        </a:rPr>
                        <a:t> </a:t>
                      </a:r>
                      <a:r>
                        <a:rPr lang="en-US" sz="1900" dirty="0">
                          <a:sym typeface="Wingdings" panose="05000000000000000000" pitchFamily="2" charset="2"/>
                        </a:rPr>
                        <a:t> </a:t>
                      </a:r>
                      <a:r>
                        <a:rPr lang="en-US" sz="1900" dirty="0">
                          <a:sym typeface="Symbol" panose="05050102010706020507" pitchFamily="18" charset="2"/>
                        </a:rPr>
                        <a:t> volume of distribution </a:t>
                      </a:r>
                      <a:r>
                        <a:rPr lang="en-US" sz="1900" dirty="0">
                          <a:sym typeface="Wingdings" panose="05000000000000000000" pitchFamily="2" charset="2"/>
                        </a:rPr>
                        <a:t> </a:t>
                      </a:r>
                      <a:r>
                        <a:rPr lang="en-US" sz="1900" dirty="0">
                          <a:sym typeface="Symbol" panose="05050102010706020507" pitchFamily="18" charset="2"/>
                        </a:rPr>
                        <a:t>drug conc.</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900"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900" baseline="0" dirty="0">
                          <a:sym typeface="Symbol" panose="05050102010706020507" pitchFamily="18" charset="2"/>
                        </a:rPr>
                        <a:t>Edema </a:t>
                      </a:r>
                      <a:r>
                        <a:rPr lang="en-US" sz="1900" baseline="0" dirty="0">
                          <a:sym typeface="Wingdings" panose="05000000000000000000" pitchFamily="2" charset="2"/>
                        </a:rPr>
                        <a:t></a:t>
                      </a:r>
                      <a:r>
                        <a:rPr lang="en-US" sz="1900" baseline="0" dirty="0">
                          <a:sym typeface="Symbol" panose="05050102010706020507" pitchFamily="18" charset="2"/>
                        </a:rPr>
                        <a:t>  volume of distribution</a:t>
                      </a:r>
                      <a:r>
                        <a:rPr lang="en-US" sz="1900" baseline="0" dirty="0">
                          <a:sym typeface="Wingdings" panose="05000000000000000000" pitchFamily="2" charset="2"/>
                        </a:rPr>
                        <a:t> </a:t>
                      </a:r>
                      <a:r>
                        <a:rPr lang="en-US" sz="1900" baseline="0" dirty="0">
                          <a:sym typeface="Symbol" panose="05050102010706020507" pitchFamily="18" charset="2"/>
                        </a:rPr>
                        <a:t> drug </a:t>
                      </a:r>
                      <a:r>
                        <a:rPr lang="en-US" sz="1900" baseline="0" dirty="0" err="1">
                          <a:sym typeface="Symbol" panose="05050102010706020507" pitchFamily="18" charset="2"/>
                        </a:rPr>
                        <a:t>conc</a:t>
                      </a:r>
                      <a:endParaRPr lang="en-US" sz="1900" baseline="0"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900"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ym typeface="Symbol" panose="05050102010706020507" pitchFamily="18" charset="2"/>
                        </a:rPr>
                        <a:t> protein binding </a:t>
                      </a:r>
                      <a:r>
                        <a:rPr lang="en-US" sz="1900" dirty="0">
                          <a:sym typeface="Wingdings" panose="05000000000000000000" pitchFamily="2" charset="2"/>
                        </a:rPr>
                        <a:t> </a:t>
                      </a:r>
                      <a:r>
                        <a:rPr lang="en-US" sz="1900" dirty="0">
                          <a:sym typeface="Symbol" panose="05050102010706020507" pitchFamily="18" charset="2"/>
                        </a:rPr>
                        <a:t> free, unbound drugs in plasma</a:t>
                      </a:r>
                      <a:endParaRPr lang="en-US" sz="1900" dirty="0"/>
                    </a:p>
                  </a:txBody>
                  <a:tcPr/>
                </a:tc>
                <a:extLst>
                  <a:ext uri="{0D108BD9-81ED-4DB2-BD59-A6C34878D82A}">
                    <a16:rowId xmlns:a16="http://schemas.microsoft.com/office/drawing/2014/main" val="10002"/>
                  </a:ext>
                </a:extLst>
              </a:tr>
              <a:tr h="370840">
                <a:tc>
                  <a:txBody>
                    <a:bodyPr/>
                    <a:lstStyle/>
                    <a:p>
                      <a:r>
                        <a:rPr lang="en-US" sz="2800" dirty="0"/>
                        <a:t>METABOLISM</a:t>
                      </a:r>
                      <a:endParaRPr lang="en-US" sz="2800" b="1" dirty="0"/>
                    </a:p>
                  </a:txBody>
                  <a:tcPr/>
                </a:tc>
                <a:tc>
                  <a:txBody>
                    <a:bodyPr/>
                    <a:lstStyle/>
                    <a:p>
                      <a:pPr marL="285750" indent="-285750">
                        <a:buFont typeface="Symbol" panose="05050102010706020507" pitchFamily="18" charset="2"/>
                        <a:buChar char="¯"/>
                      </a:pPr>
                      <a:r>
                        <a:rPr lang="en-US" sz="1900" dirty="0"/>
                        <a:t>renal metabolism as GFR </a:t>
                      </a:r>
                      <a:r>
                        <a:rPr lang="en-US" sz="1900" dirty="0">
                          <a:sym typeface="Symbol" panose="05050102010706020507" pitchFamily="18" charset="2"/>
                        </a:rPr>
                        <a:t></a:t>
                      </a:r>
                    </a:p>
                    <a:p>
                      <a:pPr marL="285750" indent="-285750">
                        <a:buFont typeface="Symbol" panose="05050102010706020507" pitchFamily="18" charset="2"/>
                        <a:buChar char="¯"/>
                      </a:pPr>
                      <a:endParaRPr lang="en-US" sz="1900" dirty="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900" dirty="0"/>
                        <a:t>Expression &amp; function of CYP2C9 and CYP3A4 may be </a:t>
                      </a:r>
                      <a:r>
                        <a:rPr lang="en-US" sz="1900" dirty="0">
                          <a:sym typeface="Symbol" panose="05050102010706020507" pitchFamily="18" charset="2"/>
                        </a:rPr>
                        <a:t></a:t>
                      </a:r>
                    </a:p>
                  </a:txBody>
                  <a:tcPr/>
                </a:tc>
                <a:extLst>
                  <a:ext uri="{0D108BD9-81ED-4DB2-BD59-A6C34878D82A}">
                    <a16:rowId xmlns:a16="http://schemas.microsoft.com/office/drawing/2014/main" val="10003"/>
                  </a:ext>
                </a:extLst>
              </a:tr>
              <a:tr h="370840">
                <a:tc>
                  <a:txBody>
                    <a:bodyPr/>
                    <a:lstStyle/>
                    <a:p>
                      <a:r>
                        <a:rPr lang="en-US" sz="2800" dirty="0"/>
                        <a:t>EXCRETION</a:t>
                      </a:r>
                      <a:endParaRPr lang="en-US" sz="2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ym typeface="Symbol" panose="05050102010706020507" pitchFamily="18" charset="2"/>
                        </a:rPr>
                        <a:t></a:t>
                      </a:r>
                      <a:r>
                        <a:rPr lang="en-US" sz="1900" baseline="0" dirty="0">
                          <a:sym typeface="Symbol" panose="05050102010706020507" pitchFamily="18" charset="2"/>
                        </a:rPr>
                        <a:t> </a:t>
                      </a:r>
                      <a:r>
                        <a:rPr lang="en-US" sz="1900" dirty="0"/>
                        <a:t>excretion from kidney to bladder; active metabolites may be retained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Dialysis </a:t>
                      </a:r>
                      <a:r>
                        <a:rPr lang="en-US" sz="1900" dirty="0">
                          <a:sym typeface="Wingdings" panose="05000000000000000000" pitchFamily="2" charset="2"/>
                        </a:rPr>
                        <a:t> intermittent excretion; removes hydrophilic drugs</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2419311" y="6414077"/>
            <a:ext cx="9647385" cy="646331"/>
          </a:xfrm>
          <a:prstGeom prst="rect">
            <a:avLst/>
          </a:prstGeom>
          <a:noFill/>
        </p:spPr>
        <p:txBody>
          <a:bodyPr wrap="none" rtlCol="0">
            <a:spAutoFit/>
          </a:bodyPr>
          <a:lstStyle/>
          <a:p>
            <a:r>
              <a:rPr lang="en-US" sz="1200" dirty="0" err="1"/>
              <a:t>Levenson</a:t>
            </a:r>
            <a:r>
              <a:rPr lang="en-US" sz="1200" dirty="0"/>
              <a:t> JL. Textbook of Psychosomatic Medicine and Consultation-Liaison Psychiatry. Chapter 20- Renal Disease. APA Publishing, Washington DC, 2019</a:t>
            </a:r>
          </a:p>
          <a:p>
            <a:r>
              <a:rPr lang="en-US" sz="1200" dirty="0"/>
              <a:t>Levy NB. Psychopharmacology in patients with renal failure. </a:t>
            </a:r>
            <a:r>
              <a:rPr lang="en-US" sz="1200" dirty="0" err="1"/>
              <a:t>Int</a:t>
            </a:r>
            <a:r>
              <a:rPr lang="en-US" sz="1200" dirty="0"/>
              <a:t> J Psychiatry Med. 1990;20(4):325-34</a:t>
            </a:r>
          </a:p>
          <a:p>
            <a:endParaRPr lang="en-US" sz="1200" dirty="0"/>
          </a:p>
        </p:txBody>
      </p:sp>
    </p:spTree>
    <p:extLst>
      <p:ext uri="{BB962C8B-B14F-4D97-AF65-F5344CB8AC3E}">
        <p14:creationId xmlns:p14="http://schemas.microsoft.com/office/powerpoint/2010/main" val="255173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ltLang="en-US" sz="4000" b="0" dirty="0">
                <a:solidFill>
                  <a:schemeClr val="tx1"/>
                </a:solidFill>
                <a:latin typeface="Calibri" panose="020F0502020204030204" pitchFamily="34" charset="0"/>
                <a:cs typeface="Calibri" panose="020F0502020204030204" pitchFamily="34" charset="0"/>
              </a:rPr>
              <a:t>Pharmacokinetics: Elimination</a:t>
            </a:r>
          </a:p>
        </p:txBody>
      </p:sp>
      <p:sp>
        <p:nvSpPr>
          <p:cNvPr id="13315" name="Rectangle 3"/>
          <p:cNvSpPr>
            <a:spLocks noGrp="1" noChangeArrowheads="1"/>
          </p:cNvSpPr>
          <p:nvPr>
            <p:ph sz="quarter" idx="1"/>
          </p:nvPr>
        </p:nvSpPr>
        <p:spPr>
          <a:xfrm>
            <a:off x="609600" y="1654766"/>
            <a:ext cx="8504238" cy="4572000"/>
          </a:xfrm>
        </p:spPr>
        <p:txBody>
          <a:bodyPr/>
          <a:lstStyle/>
          <a:p>
            <a:pPr eaLnBrk="1" hangingPunct="1">
              <a:lnSpc>
                <a:spcPct val="90000"/>
              </a:lnSpc>
              <a:buFontTx/>
              <a:buChar char="•"/>
            </a:pPr>
            <a:r>
              <a:rPr lang="en-US" altLang="en-US" sz="3200" b="1" dirty="0">
                <a:latin typeface="Arial" panose="020B0604020202020204" pitchFamily="34" charset="0"/>
                <a:cs typeface="Arial" panose="020B0604020202020204" pitchFamily="34" charset="0"/>
              </a:rPr>
              <a:t>Excretion by kidneys</a:t>
            </a:r>
          </a:p>
          <a:p>
            <a:pPr eaLnBrk="1" hangingPunct="1">
              <a:lnSpc>
                <a:spcPct val="90000"/>
              </a:lnSpc>
              <a:buFontTx/>
              <a:buChar char="•"/>
            </a:pPr>
            <a:r>
              <a:rPr lang="en-US" altLang="en-US" sz="3200" dirty="0">
                <a:latin typeface="Arial" panose="020B0604020202020204" pitchFamily="34" charset="0"/>
                <a:cs typeface="Arial" panose="020B0604020202020204" pitchFamily="34" charset="0"/>
              </a:rPr>
              <a:t>Excretion into bile or feces</a:t>
            </a:r>
          </a:p>
          <a:p>
            <a:pPr eaLnBrk="1" hangingPunct="1">
              <a:lnSpc>
                <a:spcPct val="90000"/>
              </a:lnSpc>
              <a:buFontTx/>
              <a:buChar char="•"/>
            </a:pPr>
            <a:r>
              <a:rPr lang="en-US" altLang="en-US" sz="3200" dirty="0">
                <a:latin typeface="Arial" panose="020B0604020202020204" pitchFamily="34" charset="0"/>
                <a:cs typeface="Arial" panose="020B0604020202020204" pitchFamily="34" charset="0"/>
              </a:rPr>
              <a:t>Elimination through sweat, saliva, tears</a:t>
            </a:r>
          </a:p>
          <a:p>
            <a:pPr eaLnBrk="1" hangingPunct="1">
              <a:lnSpc>
                <a:spcPct val="90000"/>
              </a:lnSpc>
              <a:buFontTx/>
              <a:buChar char="•"/>
            </a:pPr>
            <a:endParaRPr lang="en-US" altLang="en-US" sz="3200" dirty="0">
              <a:latin typeface="Arial" panose="020B0604020202020204" pitchFamily="34" charset="0"/>
              <a:cs typeface="Arial" panose="020B0604020202020204" pitchFamily="34" charset="0"/>
            </a:endParaRPr>
          </a:p>
          <a:p>
            <a:pPr eaLnBrk="1" hangingPunct="1">
              <a:lnSpc>
                <a:spcPct val="90000"/>
              </a:lnSpc>
              <a:buFontTx/>
              <a:buChar char="•"/>
            </a:pPr>
            <a:r>
              <a:rPr lang="en-US" altLang="en-US" sz="3200" dirty="0">
                <a:latin typeface="Arial" panose="020B0604020202020204" pitchFamily="34" charset="0"/>
                <a:cs typeface="Arial" panose="020B0604020202020204" pitchFamily="34" charset="0"/>
              </a:rPr>
              <a:t>Elimination half-life = amount of time needed to excrete half of the drug from the body</a:t>
            </a:r>
          </a:p>
          <a:p>
            <a:pPr eaLnBrk="1" hangingPunct="1">
              <a:lnSpc>
                <a:spcPct val="90000"/>
              </a:lnSpc>
              <a:buFontTx/>
              <a:buChar char="•"/>
            </a:pPr>
            <a:endParaRPr lang="en-US" altLang="en-US" sz="2400" dirty="0">
              <a:latin typeface="Arial" panose="020B0604020202020204" pitchFamily="34" charset="0"/>
              <a:cs typeface="Arial" panose="020B0604020202020204" pitchFamily="34" charset="0"/>
            </a:endParaRPr>
          </a:p>
          <a:p>
            <a:pPr eaLnBrk="1" hangingPunct="1">
              <a:lnSpc>
                <a:spcPct val="90000"/>
              </a:lnSpc>
              <a:buClr>
                <a:schemeClr val="tx1"/>
              </a:buClr>
              <a:buSzTx/>
              <a:buFontTx/>
              <a:buNone/>
            </a:pPr>
            <a:r>
              <a:rPr lang="en-US" altLang="en-US" sz="2400" b="1" dirty="0">
                <a:latin typeface="Arial" panose="020B0604020202020204" pitchFamily="34" charset="0"/>
                <a:cs typeface="Arial" panose="020B0604020202020204" pitchFamily="34" charset="0"/>
              </a:rPr>
              <a:t> </a:t>
            </a:r>
          </a:p>
          <a:p>
            <a:pPr eaLnBrk="1" hangingPunct="1">
              <a:lnSpc>
                <a:spcPct val="90000"/>
              </a:lnSpc>
              <a:buClr>
                <a:schemeClr val="tx1"/>
              </a:buClr>
              <a:buSzTx/>
              <a:buFontTx/>
              <a:buNone/>
            </a:pPr>
            <a:r>
              <a:rPr lang="en-US" altLang="en-US" sz="2400" b="1" dirty="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73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chemeClr val="tx1"/>
                </a:solidFill>
                <a:latin typeface="Calibri" panose="020F0502020204030204" pitchFamily="34" charset="0"/>
                <a:cs typeface="Calibri" panose="020F0502020204030204" pitchFamily="34" charset="0"/>
              </a:rPr>
              <a:t>Psychotropic Prescribing in CKD</a:t>
            </a:r>
          </a:p>
        </p:txBody>
      </p:sp>
      <p:sp>
        <p:nvSpPr>
          <p:cNvPr id="3" name="Content Placeholder 2"/>
          <p:cNvSpPr>
            <a:spLocks noGrp="1"/>
          </p:cNvSpPr>
          <p:nvPr>
            <p:ph idx="1"/>
          </p:nvPr>
        </p:nvSpPr>
        <p:spPr/>
        <p:txBody>
          <a:bodyPr>
            <a:noAutofit/>
          </a:bodyPr>
          <a:lstStyle/>
          <a:p>
            <a:r>
              <a:rPr lang="en-US" sz="2400" dirty="0"/>
              <a:t>Paucity of data</a:t>
            </a:r>
          </a:p>
          <a:p>
            <a:r>
              <a:rPr lang="en-US" sz="2400" dirty="0"/>
              <a:t>PDR often recommends </a:t>
            </a:r>
            <a:r>
              <a:rPr lang="en-US" sz="2400" dirty="0">
                <a:sym typeface="Symbol" panose="05050102010706020507" pitchFamily="18" charset="2"/>
              </a:rPr>
              <a:t> 2/3 starting dose but most pts tolerate/need usual doses</a:t>
            </a:r>
            <a:endParaRPr lang="en-US" sz="2400" dirty="0"/>
          </a:p>
          <a:p>
            <a:r>
              <a:rPr lang="en-US" sz="2400" dirty="0"/>
              <a:t>Most can be safely used because…</a:t>
            </a:r>
          </a:p>
          <a:p>
            <a:r>
              <a:rPr lang="en-US" sz="2400" dirty="0"/>
              <a:t>Most </a:t>
            </a:r>
            <a:r>
              <a:rPr lang="en-US" sz="2400" dirty="0" err="1"/>
              <a:t>psychotropics</a:t>
            </a:r>
            <a:r>
              <a:rPr lang="en-US" sz="2400" dirty="0"/>
              <a:t> are:</a:t>
            </a:r>
          </a:p>
          <a:p>
            <a:pPr lvl="1"/>
            <a:r>
              <a:rPr lang="en-US" sz="2400" dirty="0"/>
              <a:t>Fat soluble</a:t>
            </a:r>
          </a:p>
          <a:p>
            <a:pPr lvl="1"/>
            <a:r>
              <a:rPr lang="en-US" sz="2400" dirty="0"/>
              <a:t>Have large volumes of distribution</a:t>
            </a:r>
          </a:p>
          <a:p>
            <a:pPr lvl="1"/>
            <a:r>
              <a:rPr lang="en-US" sz="2400" dirty="0"/>
              <a:t>Metabolized in liver</a:t>
            </a:r>
          </a:p>
          <a:p>
            <a:pPr lvl="1"/>
            <a:r>
              <a:rPr lang="en-US" sz="2400" dirty="0"/>
              <a:t>Excreted in bile</a:t>
            </a:r>
          </a:p>
          <a:p>
            <a:pPr lvl="1"/>
            <a:r>
              <a:rPr lang="en-US" sz="2400" dirty="0"/>
              <a:t>Easily pass blood-brain barrier</a:t>
            </a:r>
          </a:p>
          <a:p>
            <a:pPr lvl="1"/>
            <a:r>
              <a:rPr lang="en-US" sz="2400" dirty="0"/>
              <a:t>Not dialyzable</a:t>
            </a:r>
          </a:p>
        </p:txBody>
      </p:sp>
    </p:spTree>
    <p:extLst>
      <p:ext uri="{BB962C8B-B14F-4D97-AF65-F5344CB8AC3E}">
        <p14:creationId xmlns:p14="http://schemas.microsoft.com/office/powerpoint/2010/main" val="2917887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42541" y="1880186"/>
            <a:ext cx="8965367" cy="4242216"/>
          </a:xfrm>
          <a:prstGeom prst="roundRect">
            <a:avLst/>
          </a:prstGeom>
          <a:solidFill>
            <a:srgbClr val="177D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838200" y="260193"/>
            <a:ext cx="10515600" cy="1325563"/>
          </a:xfrm>
        </p:spPr>
        <p:txBody>
          <a:bodyPr/>
          <a:lstStyle/>
          <a:p>
            <a:r>
              <a:rPr lang="en-US" dirty="0"/>
              <a:t>Psychotropic Prescribing in CKD</a:t>
            </a:r>
          </a:p>
        </p:txBody>
      </p:sp>
      <p:sp>
        <p:nvSpPr>
          <p:cNvPr id="3" name="Content Placeholder 2"/>
          <p:cNvSpPr>
            <a:spLocks noGrp="1"/>
          </p:cNvSpPr>
          <p:nvPr>
            <p:ph idx="1"/>
          </p:nvPr>
        </p:nvSpPr>
        <p:spPr>
          <a:xfrm>
            <a:off x="2397178" y="2110440"/>
            <a:ext cx="10515600" cy="4351338"/>
          </a:xfrm>
        </p:spPr>
        <p:txBody>
          <a:bodyPr>
            <a:normAutofit/>
          </a:bodyPr>
          <a:lstStyle/>
          <a:p>
            <a:pPr marL="0" indent="0">
              <a:buNone/>
            </a:pPr>
            <a:r>
              <a:rPr lang="en-US" sz="3600" dirty="0">
                <a:solidFill>
                  <a:schemeClr val="bg1"/>
                </a:solidFill>
              </a:rPr>
              <a:t>Which Drugs Need Attention in CKD?</a:t>
            </a:r>
          </a:p>
          <a:p>
            <a:pPr marL="0" indent="0">
              <a:buNone/>
            </a:pPr>
            <a:endParaRPr lang="en-US" dirty="0">
              <a:solidFill>
                <a:schemeClr val="bg1"/>
              </a:solidFill>
            </a:endParaRPr>
          </a:p>
          <a:p>
            <a:pPr marL="0" indent="0">
              <a:buNone/>
            </a:pPr>
            <a:r>
              <a:rPr lang="en-US" dirty="0">
                <a:solidFill>
                  <a:schemeClr val="bg1"/>
                </a:solidFill>
              </a:rPr>
              <a:t>Active metabolites</a:t>
            </a:r>
          </a:p>
          <a:p>
            <a:pPr marL="0" indent="0">
              <a:buNone/>
            </a:pPr>
            <a:r>
              <a:rPr lang="en-US" dirty="0">
                <a:solidFill>
                  <a:schemeClr val="bg1"/>
                </a:solidFill>
              </a:rPr>
              <a:t>Highly plasma protein bound</a:t>
            </a:r>
          </a:p>
          <a:p>
            <a:pPr marL="0" indent="0">
              <a:buNone/>
            </a:pPr>
            <a:r>
              <a:rPr lang="en-US" dirty="0">
                <a:solidFill>
                  <a:schemeClr val="bg1"/>
                </a:solidFill>
              </a:rPr>
              <a:t>Renal excretion (unchanged)</a:t>
            </a:r>
          </a:p>
          <a:p>
            <a:pPr marL="0" indent="0">
              <a:buNone/>
            </a:pPr>
            <a:r>
              <a:rPr lang="en-US" dirty="0">
                <a:solidFill>
                  <a:schemeClr val="bg1"/>
                </a:solidFill>
              </a:rPr>
              <a:t>Renal side effects/toxicity</a:t>
            </a:r>
          </a:p>
        </p:txBody>
      </p:sp>
      <p:cxnSp>
        <p:nvCxnSpPr>
          <p:cNvPr id="6" name="Straight Connector 5"/>
          <p:cNvCxnSpPr/>
          <p:nvPr/>
        </p:nvCxnSpPr>
        <p:spPr>
          <a:xfrm>
            <a:off x="2503357" y="2773180"/>
            <a:ext cx="6850505" cy="89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66013" y="2863121"/>
            <a:ext cx="765997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6805534" y="3127097"/>
            <a:ext cx="1019332" cy="2338465"/>
          </a:xfrm>
          <a:prstGeom prst="rightBrace">
            <a:avLst>
              <a:gd name="adj1" fmla="val 57353"/>
              <a:gd name="adj2" fmla="val 48077"/>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133362" y="3846056"/>
            <a:ext cx="1138453" cy="954107"/>
          </a:xfrm>
          <a:prstGeom prst="rect">
            <a:avLst/>
          </a:prstGeom>
          <a:noFill/>
        </p:spPr>
        <p:txBody>
          <a:bodyPr wrap="none" rtlCol="0">
            <a:spAutoFit/>
          </a:bodyPr>
          <a:lstStyle/>
          <a:p>
            <a:r>
              <a:rPr lang="en-US" sz="2800" dirty="0">
                <a:solidFill>
                  <a:schemeClr val="bg1"/>
                </a:solidFill>
              </a:rPr>
              <a:t>Those </a:t>
            </a:r>
          </a:p>
          <a:p>
            <a:r>
              <a:rPr lang="en-US" sz="2800" dirty="0">
                <a:solidFill>
                  <a:schemeClr val="bg1"/>
                </a:solidFill>
              </a:rPr>
              <a:t>With:</a:t>
            </a:r>
          </a:p>
        </p:txBody>
      </p:sp>
    </p:spTree>
    <p:extLst>
      <p:ext uri="{BB962C8B-B14F-4D97-AF65-F5344CB8AC3E}">
        <p14:creationId xmlns:p14="http://schemas.microsoft.com/office/powerpoint/2010/main" val="79566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r>
              <a:rPr lang="en-US" altLang="en-US" sz="3200">
                <a:latin typeface="Arial" panose="020B0604020202020204" pitchFamily="34" charset="0"/>
                <a:cs typeface="Arial" panose="020B0604020202020204" pitchFamily="34" charset="0"/>
              </a:rPr>
              <a:t>Learning Objectives</a:t>
            </a:r>
          </a:p>
        </p:txBody>
      </p:sp>
      <p:sp>
        <p:nvSpPr>
          <p:cNvPr id="6147" name="Rectangle 3"/>
          <p:cNvSpPr>
            <a:spLocks noGrp="1"/>
          </p:cNvSpPr>
          <p:nvPr>
            <p:ph type="body" idx="4294967295"/>
          </p:nvPr>
        </p:nvSpPr>
        <p:spPr/>
        <p:txBody>
          <a:bodyPr/>
          <a:lstStyle/>
          <a:p>
            <a:r>
              <a:rPr lang="en-US" altLang="en-US" sz="2400" dirty="0">
                <a:latin typeface="Arial" panose="020B0604020202020204" pitchFamily="34" charset="0"/>
                <a:cs typeface="Arial" panose="020B0604020202020204" pitchFamily="34" charset="0"/>
              </a:rPr>
              <a:t>Describe symptoms and staging of kidney disease</a:t>
            </a:r>
          </a:p>
          <a:p>
            <a:r>
              <a:rPr lang="en-US" altLang="en-US" sz="2400" dirty="0">
                <a:latin typeface="Arial" panose="020B0604020202020204" pitchFamily="34" charset="0"/>
                <a:cs typeface="Arial" panose="020B0604020202020204" pitchFamily="34" charset="0"/>
              </a:rPr>
              <a:t>Identify common psychiatric disorders in patients with chronic kidney disease and propose several management strategies</a:t>
            </a:r>
          </a:p>
          <a:p>
            <a:r>
              <a:rPr lang="en-US" altLang="en-US" sz="2400" dirty="0">
                <a:latin typeface="Arial" panose="020B0604020202020204" pitchFamily="34" charset="0"/>
                <a:cs typeface="Arial" panose="020B0604020202020204" pitchFamily="34" charset="0"/>
              </a:rPr>
              <a:t>Describe the changes in pharmacokinetics observed in kidney disease and the impact on prescribing of specific psychotropic medications</a:t>
            </a:r>
          </a:p>
          <a:p>
            <a:r>
              <a:rPr lang="en-US" altLang="en-US" sz="2400" dirty="0">
                <a:latin typeface="Arial" panose="020B0604020202020204" pitchFamily="34" charset="0"/>
                <a:cs typeface="Arial" panose="020B0604020202020204" pitchFamily="34" charset="0"/>
              </a:rPr>
              <a:t>Identify major renal adverse effects of commonly used psychotropic medications and propose basic management principles</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57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err="1">
                <a:solidFill>
                  <a:schemeClr val="tx1"/>
                </a:solidFill>
                <a:latin typeface="Calibri" panose="020F0502020204030204" pitchFamily="34" charset="0"/>
                <a:cs typeface="Calibri" panose="020F0502020204030204" pitchFamily="34" charset="0"/>
              </a:rPr>
              <a:t>Psychotropics</a:t>
            </a:r>
            <a:r>
              <a:rPr lang="en-US" sz="4000" b="0" dirty="0">
                <a:solidFill>
                  <a:schemeClr val="tx1"/>
                </a:solidFill>
                <a:latin typeface="Calibri" panose="020F0502020204030204" pitchFamily="34" charset="0"/>
                <a:cs typeface="Calibri" panose="020F0502020204030204" pitchFamily="34" charset="0"/>
              </a:rPr>
              <a:t> with </a:t>
            </a:r>
            <a:r>
              <a:rPr lang="en-US" sz="4000" b="0" dirty="0">
                <a:solidFill>
                  <a:schemeClr val="tx1"/>
                </a:solidFill>
                <a:latin typeface="Calibri" panose="020F0502020204030204" pitchFamily="34" charset="0"/>
                <a:cs typeface="Calibri" panose="020F0502020204030204" pitchFamily="34" charset="0"/>
                <a:sym typeface="Symbol" panose="05050102010706020507" pitchFamily="18" charset="2"/>
              </a:rPr>
              <a:t> 90% Protein Binding</a:t>
            </a:r>
            <a:endParaRPr lang="en-US" sz="4000" b="0"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600" y="1356519"/>
            <a:ext cx="10972800" cy="4525963"/>
          </a:xfrm>
        </p:spPr>
        <p:txBody>
          <a:bodyPr/>
          <a:lstStyle/>
          <a:p>
            <a:pPr marL="0" indent="0">
              <a:buNone/>
            </a:pPr>
            <a:r>
              <a:rPr lang="en-US" sz="2400" b="1" dirty="0"/>
              <a:t>Antidepressants</a:t>
            </a:r>
            <a:r>
              <a:rPr lang="en-US" sz="2400" dirty="0"/>
              <a:t>: fluoxetine, paroxetine, sertraline, clomipramine, nortriptyline, trazodone, duloxetine, </a:t>
            </a:r>
            <a:r>
              <a:rPr lang="en-US" sz="2400" dirty="0" err="1"/>
              <a:t>vilazodone</a:t>
            </a:r>
            <a:r>
              <a:rPr lang="en-US" sz="2400" dirty="0"/>
              <a:t>, </a:t>
            </a:r>
            <a:r>
              <a:rPr lang="en-US" sz="2400" dirty="0" err="1"/>
              <a:t>vortioxetine</a:t>
            </a:r>
            <a:endParaRPr lang="en-US" sz="2400" dirty="0"/>
          </a:p>
          <a:p>
            <a:pPr marL="0" indent="0">
              <a:buNone/>
            </a:pPr>
            <a:endParaRPr lang="en-US" sz="2400" dirty="0"/>
          </a:p>
          <a:p>
            <a:pPr marL="0" indent="0">
              <a:buNone/>
            </a:pPr>
            <a:r>
              <a:rPr lang="en-US" sz="2400" b="1" dirty="0"/>
              <a:t>AEDs</a:t>
            </a:r>
            <a:r>
              <a:rPr lang="en-US" sz="2400" dirty="0"/>
              <a:t>: valproate </a:t>
            </a:r>
          </a:p>
          <a:p>
            <a:pPr marL="0" indent="0">
              <a:buNone/>
            </a:pPr>
            <a:endParaRPr lang="en-US" sz="2400" dirty="0"/>
          </a:p>
          <a:p>
            <a:pPr marL="0" indent="0">
              <a:buNone/>
            </a:pPr>
            <a:r>
              <a:rPr lang="en-US" sz="2400" b="1" dirty="0"/>
              <a:t>Antipsychotics</a:t>
            </a:r>
            <a:r>
              <a:rPr lang="en-US" sz="2400" dirty="0"/>
              <a:t>: haloperidol, aripiprazole, clozapine, olanzapine, risperidone, ziprasidone, </a:t>
            </a:r>
            <a:r>
              <a:rPr lang="en-US" sz="2400" dirty="0" err="1"/>
              <a:t>iloperidone</a:t>
            </a:r>
            <a:r>
              <a:rPr lang="en-US" sz="2400" dirty="0"/>
              <a:t>, </a:t>
            </a:r>
            <a:r>
              <a:rPr lang="en-US" sz="2400" dirty="0" err="1"/>
              <a:t>cariprazine</a:t>
            </a:r>
            <a:r>
              <a:rPr lang="en-US" sz="2400" dirty="0"/>
              <a:t>, </a:t>
            </a:r>
            <a:r>
              <a:rPr lang="en-US" sz="2400" dirty="0" err="1"/>
              <a:t>brexpiprazole</a:t>
            </a:r>
            <a:r>
              <a:rPr lang="en-US" sz="2400" dirty="0"/>
              <a:t>, </a:t>
            </a:r>
            <a:r>
              <a:rPr lang="en-US" sz="2400" dirty="0" err="1"/>
              <a:t>lurasidone</a:t>
            </a:r>
            <a:endParaRPr lang="en-US" sz="2400" dirty="0"/>
          </a:p>
          <a:p>
            <a:pPr marL="0" indent="0">
              <a:buNone/>
            </a:pPr>
            <a:endParaRPr lang="en-US" sz="2400" dirty="0"/>
          </a:p>
          <a:p>
            <a:pPr marL="0" indent="0">
              <a:buNone/>
            </a:pPr>
            <a:r>
              <a:rPr lang="en-US" sz="2400" b="1" dirty="0"/>
              <a:t>Anxiolytics</a:t>
            </a:r>
            <a:r>
              <a:rPr lang="en-US" sz="2400" dirty="0"/>
              <a:t>: </a:t>
            </a:r>
            <a:r>
              <a:rPr lang="en-US" sz="2400" dirty="0" err="1"/>
              <a:t>chlordiazepoxide</a:t>
            </a:r>
            <a:r>
              <a:rPr lang="en-US" sz="2400" dirty="0"/>
              <a:t>, diazepam, midazolam, </a:t>
            </a:r>
            <a:r>
              <a:rPr lang="en-US" sz="2400" dirty="0" err="1"/>
              <a:t>oxazepam</a:t>
            </a:r>
            <a:r>
              <a:rPr lang="en-US" sz="2400" dirty="0"/>
              <a:t>, </a:t>
            </a:r>
            <a:r>
              <a:rPr lang="en-US" sz="2400" dirty="0" err="1"/>
              <a:t>temazepam</a:t>
            </a:r>
            <a:endParaRPr lang="en-US" sz="2400" dirty="0"/>
          </a:p>
          <a:p>
            <a:pPr marL="0" indent="0">
              <a:buNone/>
            </a:pPr>
            <a:endParaRPr lang="en-US" sz="2400" dirty="0"/>
          </a:p>
          <a:p>
            <a:pPr marL="0" indent="0">
              <a:buNone/>
            </a:pPr>
            <a:r>
              <a:rPr lang="en-US" sz="2400" b="1" dirty="0"/>
              <a:t>Hypnotics</a:t>
            </a:r>
            <a:r>
              <a:rPr lang="en-US" sz="2400" dirty="0"/>
              <a:t>: zolpidem</a:t>
            </a:r>
          </a:p>
        </p:txBody>
      </p:sp>
      <p:sp>
        <p:nvSpPr>
          <p:cNvPr id="4" name="Rectangle 3"/>
          <p:cNvSpPr/>
          <p:nvPr/>
        </p:nvSpPr>
        <p:spPr>
          <a:xfrm>
            <a:off x="838200" y="6176963"/>
            <a:ext cx="5800242" cy="369332"/>
          </a:xfrm>
          <a:prstGeom prst="rect">
            <a:avLst/>
          </a:prstGeom>
        </p:spPr>
        <p:txBody>
          <a:bodyPr wrap="none">
            <a:spAutoFit/>
          </a:bodyPr>
          <a:lstStyle/>
          <a:p>
            <a:r>
              <a:rPr lang="en-US" dirty="0"/>
              <a:t>https://www.accessdata.fda.gov/scripts/cder/daf/index.cfm</a:t>
            </a:r>
          </a:p>
        </p:txBody>
      </p:sp>
    </p:spTree>
    <p:extLst>
      <p:ext uri="{BB962C8B-B14F-4D97-AF65-F5344CB8AC3E}">
        <p14:creationId xmlns:p14="http://schemas.microsoft.com/office/powerpoint/2010/main" val="314859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2" y="0"/>
            <a:ext cx="10515600" cy="1325563"/>
          </a:xfrm>
        </p:spPr>
        <p:txBody>
          <a:bodyPr>
            <a:normAutofit/>
          </a:bodyPr>
          <a:lstStyle/>
          <a:p>
            <a:r>
              <a:rPr lang="en-US" sz="3600" dirty="0" err="1"/>
              <a:t>Psychotropics</a:t>
            </a:r>
            <a:r>
              <a:rPr lang="en-US" sz="3600" dirty="0"/>
              <a:t> Highly Dependent on Renal Excretion</a:t>
            </a:r>
          </a:p>
        </p:txBody>
      </p:sp>
      <p:graphicFrame>
        <p:nvGraphicFramePr>
          <p:cNvPr id="4" name="Diagram 3"/>
          <p:cNvGraphicFramePr/>
          <p:nvPr>
            <p:extLst>
              <p:ext uri="{D42A27DB-BD31-4B8C-83A1-F6EECF244321}">
                <p14:modId xmlns:p14="http://schemas.microsoft.com/office/powerpoint/2010/main" val="4112985476"/>
              </p:ext>
            </p:extLst>
          </p:nvPr>
        </p:nvGraphicFramePr>
        <p:xfrm>
          <a:off x="850232" y="1004720"/>
          <a:ext cx="9769642" cy="5532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31752" y="6277185"/>
            <a:ext cx="5800242" cy="369332"/>
          </a:xfrm>
          <a:prstGeom prst="rect">
            <a:avLst/>
          </a:prstGeom>
          <a:noFill/>
        </p:spPr>
        <p:txBody>
          <a:bodyPr wrap="none" rtlCol="0">
            <a:spAutoFit/>
          </a:bodyPr>
          <a:lstStyle/>
          <a:p>
            <a:r>
              <a:rPr lang="en-US" dirty="0"/>
              <a:t>https://www.accessdata.fda.gov/scripts/cder/daf/index.cfm</a:t>
            </a:r>
          </a:p>
        </p:txBody>
      </p:sp>
    </p:spTree>
    <p:extLst>
      <p:ext uri="{BB962C8B-B14F-4D97-AF65-F5344CB8AC3E}">
        <p14:creationId xmlns:p14="http://schemas.microsoft.com/office/powerpoint/2010/main" val="351243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Dose Adjustments Recommended for Renal Impairment </a:t>
            </a:r>
          </a:p>
        </p:txBody>
      </p:sp>
      <p:sp>
        <p:nvSpPr>
          <p:cNvPr id="4" name="Rectangle 3"/>
          <p:cNvSpPr/>
          <p:nvPr/>
        </p:nvSpPr>
        <p:spPr>
          <a:xfrm>
            <a:off x="838200" y="6346879"/>
            <a:ext cx="5800242" cy="369332"/>
          </a:xfrm>
          <a:prstGeom prst="rect">
            <a:avLst/>
          </a:prstGeom>
        </p:spPr>
        <p:txBody>
          <a:bodyPr wrap="none">
            <a:spAutoFit/>
          </a:bodyPr>
          <a:lstStyle/>
          <a:p>
            <a:r>
              <a:rPr lang="en-US" dirty="0"/>
              <a:t>https://www.accessdata.fda.gov/scripts/cder/daf/index.cfm</a:t>
            </a:r>
          </a:p>
        </p:txBody>
      </p:sp>
      <p:graphicFrame>
        <p:nvGraphicFramePr>
          <p:cNvPr id="5" name="Diagram 4"/>
          <p:cNvGraphicFramePr/>
          <p:nvPr>
            <p:extLst>
              <p:ext uri="{D42A27DB-BD31-4B8C-83A1-F6EECF244321}">
                <p14:modId xmlns:p14="http://schemas.microsoft.com/office/powerpoint/2010/main" val="1300123586"/>
              </p:ext>
            </p:extLst>
          </p:nvPr>
        </p:nvGraphicFramePr>
        <p:xfrm>
          <a:off x="838200" y="1347537"/>
          <a:ext cx="9321800" cy="5079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duotone>
              <a:schemeClr val="accent4">
                <a:shade val="45000"/>
                <a:satMod val="135000"/>
              </a:schemeClr>
              <a:prstClr val="white"/>
            </a:duotone>
          </a:blip>
          <a:stretch>
            <a:fillRect/>
          </a:stretch>
        </p:blipFill>
        <p:spPr>
          <a:xfrm>
            <a:off x="2967789" y="5314318"/>
            <a:ext cx="7192211" cy="1048603"/>
          </a:xfrm>
          <a:prstGeom prst="rect">
            <a:avLst/>
          </a:prstGeom>
          <a:solidFill>
            <a:schemeClr val="accent4">
              <a:lumMod val="20000"/>
              <a:lumOff val="80000"/>
            </a:schemeClr>
          </a:solidFill>
          <a:ln>
            <a:solidFill>
              <a:srgbClr val="FFCC00"/>
            </a:solidFill>
          </a:ln>
        </p:spPr>
      </p:pic>
      <p:sp>
        <p:nvSpPr>
          <p:cNvPr id="7" name="Rectangle 6"/>
          <p:cNvSpPr/>
          <p:nvPr/>
        </p:nvSpPr>
        <p:spPr>
          <a:xfrm>
            <a:off x="3096126" y="5489678"/>
            <a:ext cx="6096000" cy="707886"/>
          </a:xfrm>
          <a:prstGeom prst="rect">
            <a:avLst/>
          </a:prstGeom>
        </p:spPr>
        <p:txBody>
          <a:bodyPr>
            <a:spAutoFit/>
          </a:bodyPr>
          <a:lstStyle/>
          <a:p>
            <a:pPr marL="285750" lvl="0" indent="-285750">
              <a:buSzPct val="121000"/>
              <a:buFont typeface="Arial" panose="020B0604020202020204" pitchFamily="34" charset="0"/>
              <a:buChar char="•"/>
            </a:pPr>
            <a:r>
              <a:rPr lang="en-US" sz="2000" dirty="0" err="1"/>
              <a:t>Buspirone</a:t>
            </a:r>
            <a:r>
              <a:rPr lang="en-US" sz="2000" dirty="0"/>
              <a:t>		</a:t>
            </a:r>
            <a:r>
              <a:rPr lang="en-US" sz="2000" dirty="0" err="1"/>
              <a:t>Galantamine</a:t>
            </a:r>
            <a:endParaRPr lang="en-US" sz="2000" dirty="0"/>
          </a:p>
          <a:p>
            <a:pPr marL="285750" lvl="0" indent="-285750">
              <a:buSzPct val="134000"/>
              <a:buFont typeface="Arial" panose="020B0604020202020204" pitchFamily="34" charset="0"/>
              <a:buChar char="•"/>
            </a:pPr>
            <a:r>
              <a:rPr lang="en-US" sz="2000" dirty="0" err="1"/>
              <a:t>Lorazapem</a:t>
            </a:r>
            <a:r>
              <a:rPr lang="en-US" sz="2000" dirty="0"/>
              <a:t>		</a:t>
            </a:r>
            <a:r>
              <a:rPr lang="en-US" sz="2000" dirty="0" err="1"/>
              <a:t>Memantine</a:t>
            </a:r>
            <a:endParaRPr lang="en-US" sz="2000" dirty="0"/>
          </a:p>
        </p:txBody>
      </p:sp>
    </p:spTree>
    <p:extLst>
      <p:ext uri="{BB962C8B-B14F-4D97-AF65-F5344CB8AC3E}">
        <p14:creationId xmlns:p14="http://schemas.microsoft.com/office/powerpoint/2010/main" val="2007831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98" y="0"/>
            <a:ext cx="10515600" cy="1325563"/>
          </a:xfrm>
        </p:spPr>
        <p:txBody>
          <a:bodyPr/>
          <a:lstStyle/>
          <a:p>
            <a:r>
              <a:rPr lang="en-US" dirty="0"/>
              <a:t>Pharmacodynamics: </a:t>
            </a:r>
            <a:r>
              <a:rPr lang="en-US" dirty="0" err="1"/>
              <a:t>Psychotropics</a:t>
            </a:r>
            <a:r>
              <a:rPr lang="en-US" dirty="0"/>
              <a:t> With Renal Side Effects</a:t>
            </a:r>
          </a:p>
        </p:txBody>
      </p:sp>
      <p:graphicFrame>
        <p:nvGraphicFramePr>
          <p:cNvPr id="4" name="Diagram 3"/>
          <p:cNvGraphicFramePr/>
          <p:nvPr>
            <p:extLst>
              <p:ext uri="{D42A27DB-BD31-4B8C-83A1-F6EECF244321}">
                <p14:modId xmlns:p14="http://schemas.microsoft.com/office/powerpoint/2010/main" val="677287566"/>
              </p:ext>
            </p:extLst>
          </p:nvPr>
        </p:nvGraphicFramePr>
        <p:xfrm>
          <a:off x="1093361" y="918088"/>
          <a:ext cx="9705473" cy="575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212730" y="6291596"/>
            <a:ext cx="9647385" cy="738664"/>
          </a:xfrm>
          <a:prstGeom prst="rect">
            <a:avLst/>
          </a:prstGeom>
        </p:spPr>
        <p:txBody>
          <a:bodyPr wrap="none">
            <a:spAutoFit/>
          </a:bodyPr>
          <a:lstStyle/>
          <a:p>
            <a:r>
              <a:rPr lang="en-US" sz="1200" dirty="0">
                <a:hlinkClick r:id="rId8"/>
              </a:rPr>
              <a:t>https://www.accessdata.fda.gov/scripts/cder/daf/index.cfm</a:t>
            </a:r>
            <a:r>
              <a:rPr lang="en-US" sz="1200" dirty="0"/>
              <a:t>; </a:t>
            </a:r>
          </a:p>
          <a:p>
            <a:r>
              <a:rPr lang="en-US" sz="1200" dirty="0" err="1"/>
              <a:t>Levenson</a:t>
            </a:r>
            <a:r>
              <a:rPr lang="en-US" sz="1200" dirty="0"/>
              <a:t> JL. Textbook of Psychosomatic Medicine and Consultation-Liaison Psychiatry. Chapter 20- Renal Disease. APA Publishing, Washington DC, 2019</a:t>
            </a:r>
          </a:p>
          <a:p>
            <a:endParaRPr lang="en-US" dirty="0"/>
          </a:p>
        </p:txBody>
      </p:sp>
    </p:spTree>
    <p:extLst>
      <p:ext uri="{BB962C8B-B14F-4D97-AF65-F5344CB8AC3E}">
        <p14:creationId xmlns:p14="http://schemas.microsoft.com/office/powerpoint/2010/main" val="228118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chemeClr val="tx1"/>
                </a:solidFill>
                <a:latin typeface="Calibri" panose="020F0502020204030204" pitchFamily="34" charset="0"/>
                <a:cs typeface="Calibri" panose="020F0502020204030204" pitchFamily="34" charset="0"/>
              </a:rPr>
              <a:t>Monitoring for Renal Effects of Lithium</a:t>
            </a:r>
          </a:p>
        </p:txBody>
      </p:sp>
      <p:sp>
        <p:nvSpPr>
          <p:cNvPr id="3" name="Content Placeholder 2"/>
          <p:cNvSpPr>
            <a:spLocks noGrp="1"/>
          </p:cNvSpPr>
          <p:nvPr>
            <p:ph idx="1"/>
          </p:nvPr>
        </p:nvSpPr>
        <p:spPr>
          <a:xfrm>
            <a:off x="1367924" y="1382381"/>
            <a:ext cx="10515600" cy="4351338"/>
          </a:xfrm>
        </p:spPr>
        <p:txBody>
          <a:bodyPr/>
          <a:lstStyle/>
          <a:p>
            <a:pPr marL="0" indent="0">
              <a:buNone/>
            </a:pPr>
            <a:r>
              <a:rPr lang="en-US" sz="2700" dirty="0"/>
              <a:t>Semi-annual serum creatinine</a:t>
            </a:r>
          </a:p>
          <a:p>
            <a:pPr marL="0" indent="0">
              <a:buNone/>
            </a:pPr>
            <a:endParaRPr lang="en-US" sz="2700" dirty="0"/>
          </a:p>
          <a:p>
            <a:pPr marL="0" indent="0">
              <a:buNone/>
            </a:pPr>
            <a:r>
              <a:rPr lang="en-US" sz="2700" dirty="0"/>
              <a:t>Avoid Lithium toxicity </a:t>
            </a:r>
          </a:p>
          <a:p>
            <a:pPr marL="0" indent="0">
              <a:buNone/>
            </a:pPr>
            <a:endParaRPr lang="en-US" sz="2700" dirty="0"/>
          </a:p>
          <a:p>
            <a:pPr marL="0" indent="0">
              <a:buNone/>
            </a:pPr>
            <a:r>
              <a:rPr lang="en-US" sz="2700" dirty="0"/>
              <a:t>24-hour urine for </a:t>
            </a:r>
            <a:r>
              <a:rPr lang="en-US" sz="2700" dirty="0" err="1"/>
              <a:t>CrCl</a:t>
            </a:r>
            <a:r>
              <a:rPr lang="en-US" sz="2700" dirty="0"/>
              <a:t> if serum creatinine </a:t>
            </a:r>
            <a:r>
              <a:rPr lang="en-US" sz="2700" dirty="0">
                <a:sym typeface="Symbol" panose="05050102010706020507" pitchFamily="18" charset="2"/>
              </a:rPr>
              <a:t>  25% from baseline</a:t>
            </a:r>
          </a:p>
          <a:p>
            <a:pPr marL="0" indent="0">
              <a:buNone/>
            </a:pPr>
            <a:endParaRPr lang="en-US" sz="2700" dirty="0">
              <a:sym typeface="Symbol" panose="05050102010706020507" pitchFamily="18" charset="2"/>
            </a:endParaRPr>
          </a:p>
          <a:p>
            <a:pPr marL="0" indent="0">
              <a:buNone/>
            </a:pPr>
            <a:r>
              <a:rPr lang="en-US" sz="2700" dirty="0">
                <a:sym typeface="Symbol" panose="05050102010706020507" pitchFamily="18" charset="2"/>
              </a:rPr>
              <a:t>No absolute GFR cut-off for when to d/c Lithium</a:t>
            </a:r>
          </a:p>
          <a:p>
            <a:pPr marL="0" indent="0">
              <a:buNone/>
            </a:pPr>
            <a:endParaRPr lang="en-US" sz="2700" dirty="0">
              <a:sym typeface="Symbol" panose="05050102010706020507" pitchFamily="18" charset="2"/>
            </a:endParaRPr>
          </a:p>
          <a:p>
            <a:pPr marL="0" indent="0">
              <a:buNone/>
            </a:pPr>
            <a:r>
              <a:rPr lang="en-US" sz="2700" dirty="0">
                <a:sym typeface="Symbol" panose="05050102010706020507" pitchFamily="18" charset="2"/>
              </a:rPr>
              <a:t>Closer, more frequent monitoring, renal dosing, possible discontinuation if progressive decline in renal function/moderate-severe renal impairment </a:t>
            </a:r>
            <a:endParaRPr lang="en-US" sz="2700" dirty="0"/>
          </a:p>
        </p:txBody>
      </p:sp>
      <p:pic>
        <p:nvPicPr>
          <p:cNvPr id="4" name="Picture 3"/>
          <p:cNvPicPr>
            <a:picLocks noChangeAspect="1"/>
          </p:cNvPicPr>
          <p:nvPr/>
        </p:nvPicPr>
        <p:blipFill>
          <a:blip r:embed="rId3">
            <a:duotone>
              <a:schemeClr val="accent4">
                <a:shade val="45000"/>
                <a:satMod val="135000"/>
              </a:schemeClr>
              <a:prstClr val="white"/>
            </a:duotone>
          </a:blip>
          <a:stretch>
            <a:fillRect/>
          </a:stretch>
        </p:blipFill>
        <p:spPr>
          <a:xfrm>
            <a:off x="368926" y="1275683"/>
            <a:ext cx="785644" cy="785644"/>
          </a:xfrm>
          <a:prstGeom prst="rect">
            <a:avLst/>
          </a:prstGeom>
        </p:spPr>
      </p:pic>
      <p:pic>
        <p:nvPicPr>
          <p:cNvPr id="5" name="Picture 4"/>
          <p:cNvPicPr>
            <a:picLocks noChangeAspect="1"/>
          </p:cNvPicPr>
          <p:nvPr/>
        </p:nvPicPr>
        <p:blipFill>
          <a:blip r:embed="rId4">
            <a:duotone>
              <a:schemeClr val="accent4">
                <a:shade val="45000"/>
                <a:satMod val="135000"/>
              </a:schemeClr>
              <a:prstClr val="white"/>
            </a:duotone>
          </a:blip>
          <a:stretch>
            <a:fillRect/>
          </a:stretch>
        </p:blipFill>
        <p:spPr>
          <a:xfrm>
            <a:off x="330214" y="3268834"/>
            <a:ext cx="796003" cy="796003"/>
          </a:xfrm>
          <a:prstGeom prst="rect">
            <a:avLst/>
          </a:prstGeom>
        </p:spPr>
      </p:pic>
      <p:sp>
        <p:nvSpPr>
          <p:cNvPr id="6" name="AutoShape 2" descr="Image result for stop icon"/>
          <p:cNvSpPr>
            <a:spLocks noChangeAspect="1" noChangeArrowheads="1"/>
          </p:cNvSpPr>
          <p:nvPr/>
        </p:nvSpPr>
        <p:spPr bwMode="auto">
          <a:xfrm>
            <a:off x="63500" y="-974725"/>
            <a:ext cx="2095500" cy="2038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duotone>
              <a:schemeClr val="accent4">
                <a:shade val="45000"/>
                <a:satMod val="135000"/>
              </a:schemeClr>
              <a:prstClr val="white"/>
            </a:duotone>
          </a:blip>
          <a:stretch>
            <a:fillRect/>
          </a:stretch>
        </p:blipFill>
        <p:spPr>
          <a:xfrm>
            <a:off x="316370" y="4310652"/>
            <a:ext cx="838200" cy="838200"/>
          </a:xfrm>
          <a:prstGeom prst="rect">
            <a:avLst/>
          </a:prstGeom>
        </p:spPr>
      </p:pic>
      <p:pic>
        <p:nvPicPr>
          <p:cNvPr id="8" name="Picture 7"/>
          <p:cNvPicPr>
            <a:picLocks noChangeAspect="1"/>
          </p:cNvPicPr>
          <p:nvPr/>
        </p:nvPicPr>
        <p:blipFill>
          <a:blip r:embed="rId6">
            <a:duotone>
              <a:schemeClr val="accent4">
                <a:shade val="45000"/>
                <a:satMod val="135000"/>
              </a:schemeClr>
              <a:prstClr val="white"/>
            </a:duotone>
          </a:blip>
          <a:stretch>
            <a:fillRect/>
          </a:stretch>
        </p:blipFill>
        <p:spPr>
          <a:xfrm>
            <a:off x="330214" y="5573333"/>
            <a:ext cx="773028" cy="751945"/>
          </a:xfrm>
          <a:prstGeom prst="rect">
            <a:avLst/>
          </a:prstGeom>
        </p:spPr>
      </p:pic>
      <p:pic>
        <p:nvPicPr>
          <p:cNvPr id="9" name="Picture 8"/>
          <p:cNvPicPr>
            <a:picLocks noChangeAspect="1"/>
          </p:cNvPicPr>
          <p:nvPr/>
        </p:nvPicPr>
        <p:blipFill>
          <a:blip r:embed="rId7">
            <a:duotone>
              <a:schemeClr val="accent4">
                <a:shade val="45000"/>
                <a:satMod val="135000"/>
              </a:schemeClr>
              <a:prstClr val="white"/>
            </a:duotone>
          </a:blip>
          <a:stretch>
            <a:fillRect/>
          </a:stretch>
        </p:blipFill>
        <p:spPr>
          <a:xfrm flipH="1">
            <a:off x="347661" y="2265971"/>
            <a:ext cx="797092" cy="798218"/>
          </a:xfrm>
          <a:prstGeom prst="rect">
            <a:avLst/>
          </a:prstGeom>
        </p:spPr>
      </p:pic>
    </p:spTree>
    <p:extLst>
      <p:ext uri="{BB962C8B-B14F-4D97-AF65-F5344CB8AC3E}">
        <p14:creationId xmlns:p14="http://schemas.microsoft.com/office/powerpoint/2010/main" val="251263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12822" y="818523"/>
            <a:ext cx="11758862" cy="758825"/>
          </a:xfrm>
        </p:spPr>
        <p:txBody>
          <a:bodyPr/>
          <a:lstStyle/>
          <a:p>
            <a:pPr eaLnBrk="1" hangingPunct="1">
              <a:defRPr/>
            </a:pPr>
            <a:r>
              <a:rPr lang="en-US" altLang="en-US" b="0" dirty="0">
                <a:solidFill>
                  <a:schemeClr val="tx1"/>
                </a:solidFill>
                <a:latin typeface="Calibri" panose="020F0502020204030204" pitchFamily="34" charset="0"/>
                <a:cs typeface="Calibri" panose="020F0502020204030204" pitchFamily="34" charset="0"/>
              </a:rPr>
              <a:t>General Treatment Principles in Management of the Medically Ill</a:t>
            </a:r>
          </a:p>
        </p:txBody>
      </p:sp>
      <p:sp>
        <p:nvSpPr>
          <p:cNvPr id="21507" name="Rectangle 3"/>
          <p:cNvSpPr>
            <a:spLocks noGrp="1" noChangeArrowheads="1"/>
          </p:cNvSpPr>
          <p:nvPr>
            <p:ph sz="quarter" idx="1"/>
          </p:nvPr>
        </p:nvSpPr>
        <p:spPr>
          <a:xfrm>
            <a:off x="719838" y="1782357"/>
            <a:ext cx="8504238" cy="4572000"/>
          </a:xfrm>
        </p:spPr>
        <p:txBody>
          <a:bodyPr/>
          <a:lstStyle/>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Start low, go slow</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Know your patient’s renal and liver function</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Pay special attention to drug with low therapeutic index</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Know all of the patient’s medications</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Caution as may be more prone to side effects</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Side effect profiles should guide drug choice</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Minimize polypharmacy</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Rule out organic causes of symptoms</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Consider baseline labs and EKG</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Consult with other specialists (e.g., cardiology)</a:t>
            </a:r>
          </a:p>
          <a:p>
            <a:pPr eaLnBrk="1" hangingPunct="1">
              <a:lnSpc>
                <a:spcPct val="90000"/>
              </a:lnSpc>
              <a:buFontTx/>
              <a:buChar char="•"/>
            </a:pPr>
            <a:r>
              <a:rPr lang="en-US" altLang="en-US" sz="2400" dirty="0">
                <a:latin typeface="Arial" panose="020B0604020202020204" pitchFamily="34" charset="0"/>
                <a:cs typeface="Arial" panose="020B0604020202020204" pitchFamily="34" charset="0"/>
              </a:rPr>
              <a:t>Use resources</a:t>
            </a:r>
          </a:p>
        </p:txBody>
      </p:sp>
    </p:spTree>
    <p:extLst>
      <p:ext uri="{BB962C8B-B14F-4D97-AF65-F5344CB8AC3E}">
        <p14:creationId xmlns:p14="http://schemas.microsoft.com/office/powerpoint/2010/main" val="2943741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Readings</a:t>
            </a:r>
          </a:p>
        </p:txBody>
      </p:sp>
      <p:sp>
        <p:nvSpPr>
          <p:cNvPr id="3" name="Content Placeholder 2"/>
          <p:cNvSpPr>
            <a:spLocks noGrp="1"/>
          </p:cNvSpPr>
          <p:nvPr>
            <p:ph idx="1"/>
          </p:nvPr>
        </p:nvSpPr>
        <p:spPr>
          <a:xfrm>
            <a:off x="633589" y="1417638"/>
            <a:ext cx="10972800" cy="4525963"/>
          </a:xfrm>
        </p:spPr>
        <p:txBody>
          <a:bodyPr/>
          <a:lstStyle/>
          <a:p>
            <a:r>
              <a:rPr lang="en-US" sz="1400" dirty="0"/>
              <a:t>Cohen SD et al. Anxiety in Patients Treated with Hemodialysis. </a:t>
            </a:r>
            <a:r>
              <a:rPr lang="en-US" sz="1400" dirty="0" err="1"/>
              <a:t>Clin</a:t>
            </a:r>
            <a:r>
              <a:rPr lang="en-US" sz="1400" dirty="0"/>
              <a:t> J Am </a:t>
            </a:r>
            <a:r>
              <a:rPr lang="en-US" sz="1400" dirty="0" err="1"/>
              <a:t>Soc</a:t>
            </a:r>
            <a:r>
              <a:rPr lang="en-US" sz="1400" dirty="0"/>
              <a:t> </a:t>
            </a:r>
            <a:r>
              <a:rPr lang="en-US" sz="1400" dirty="0" err="1"/>
              <a:t>Nephrol</a:t>
            </a:r>
            <a:r>
              <a:rPr lang="en-US" sz="1400" dirty="0"/>
              <a:t>. 2016 Dec 7;11(12):2250-2255</a:t>
            </a:r>
          </a:p>
          <a:p>
            <a:r>
              <a:rPr lang="en-US" sz="1400" dirty="0" err="1"/>
              <a:t>Deckers</a:t>
            </a:r>
            <a:r>
              <a:rPr lang="en-US" sz="1400" dirty="0"/>
              <a:t> K et al. Dementia risk in renal dysfunction: A systematic review and meta-analysis of prospective studies. Neurology. 2017 Jan 10;88(2):198-208</a:t>
            </a:r>
          </a:p>
          <a:p>
            <a:r>
              <a:rPr lang="en-US" sz="1400" dirty="0"/>
              <a:t>Finnegan-John and Thomas. The Psychosocial Experience of Patients with End-Stage Renal Disease and Its Impact on Quality of Life: Findings from a Needs Assessment to Shape a Service. ISRN Nephrology (2013)</a:t>
            </a:r>
          </a:p>
          <a:p>
            <a:r>
              <a:rPr lang="en-US" sz="1400" dirty="0" err="1"/>
              <a:t>Gitlin</a:t>
            </a:r>
            <a:r>
              <a:rPr lang="en-US" sz="1400" dirty="0"/>
              <a:t> M. Lithium side effects and toxicity: prevalence and management strategies. </a:t>
            </a:r>
            <a:r>
              <a:rPr lang="en-US" sz="1400" dirty="0" err="1"/>
              <a:t>Int</a:t>
            </a:r>
            <a:r>
              <a:rPr lang="en-US" sz="1400" dirty="0"/>
              <a:t> J Bipolar </a:t>
            </a:r>
            <a:r>
              <a:rPr lang="en-US" sz="1400" dirty="0" err="1"/>
              <a:t>Disord</a:t>
            </a:r>
            <a:r>
              <a:rPr lang="en-US" sz="1400" dirty="0"/>
              <a:t>. 2016 Dec;4(1):27</a:t>
            </a:r>
          </a:p>
          <a:p>
            <a:r>
              <a:rPr lang="en-US" sz="1400" dirty="0"/>
              <a:t>Gong R et al. What we need to know about the effect of lithium on the kidney. Am J </a:t>
            </a:r>
            <a:r>
              <a:rPr lang="en-US" sz="1400" dirty="0" err="1"/>
              <a:t>Physiol</a:t>
            </a:r>
            <a:r>
              <a:rPr lang="en-US" sz="1400" dirty="0"/>
              <a:t> Renal Physiol. 2016 Dec 1;311(6):F1168-F1171</a:t>
            </a:r>
          </a:p>
          <a:p>
            <a:r>
              <a:rPr lang="en-US" sz="1400" dirty="0" err="1"/>
              <a:t>Hocker</a:t>
            </a:r>
            <a:r>
              <a:rPr lang="en-US" sz="1400" dirty="0"/>
              <a:t>. Renal Disease and Neurology. Continuum 2017; 23(3):  722-743</a:t>
            </a:r>
          </a:p>
          <a:p>
            <a:r>
              <a:rPr lang="en-US" sz="1400" dirty="0"/>
              <a:t>King-Wing and </a:t>
            </a:r>
            <a:r>
              <a:rPr lang="en-US" sz="1400" dirty="0" err="1"/>
              <a:t>Kam</a:t>
            </a:r>
            <a:r>
              <a:rPr lang="en-US" sz="1400" dirty="0"/>
              <a:t>-Tao. Depression in Dialysis Patients. Nephrology 21 (2016): 639-646</a:t>
            </a:r>
          </a:p>
          <a:p>
            <a:r>
              <a:rPr lang="en-US" sz="1400" dirty="0" err="1"/>
              <a:t>Levenson</a:t>
            </a:r>
            <a:r>
              <a:rPr lang="en-US" sz="1400" dirty="0"/>
              <a:t> JL. Textbook of Psychosomatic Medicine- Chapter on Renal Disease (2005 and 2011 editions). American Psychiatric Publishing, Arlington, VA</a:t>
            </a:r>
          </a:p>
          <a:p>
            <a:r>
              <a:rPr lang="en-US" sz="1400" dirty="0" err="1"/>
              <a:t>Levenson</a:t>
            </a:r>
            <a:r>
              <a:rPr lang="en-US" sz="1400" dirty="0"/>
              <a:t> JL. Textbook of Psychosomatic Medicine and Consultation-Liaison Psychiatry, Third Edition. Chapter 20: Renal Disease. Washington DC, 2019</a:t>
            </a:r>
          </a:p>
          <a:p>
            <a:r>
              <a:rPr lang="en-US" sz="1400" dirty="0"/>
              <a:t>Levy NB. Psychopharmacology in patients with renal failure. </a:t>
            </a:r>
            <a:r>
              <a:rPr lang="pl-PL" sz="1400" dirty="0"/>
              <a:t>Int J Psychiatry Med. 1990;20(4):325-34</a:t>
            </a:r>
            <a:endParaRPr lang="en-US" sz="1400" dirty="0"/>
          </a:p>
          <a:p>
            <a:r>
              <a:rPr lang="en-US" sz="1400" dirty="0" err="1"/>
              <a:t>Nagler</a:t>
            </a:r>
            <a:r>
              <a:rPr lang="en-US" sz="1400" dirty="0"/>
              <a:t> EV et al. Antidepressants for depression in stage 3-5 chronic kidney disease: a systematic review of pharmacokinetics, efficacy and safety with recommendations by European Renal Best Practice (ERBP). </a:t>
            </a:r>
            <a:r>
              <a:rPr lang="en-US" sz="1400" dirty="0" err="1"/>
              <a:t>Nephrol</a:t>
            </a:r>
            <a:r>
              <a:rPr lang="en-US" sz="1400" dirty="0"/>
              <a:t> Dial Transplant. 2012 Oct;27(10):3736-45</a:t>
            </a:r>
          </a:p>
          <a:p>
            <a:r>
              <a:rPr lang="en-US" sz="1400" dirty="0" err="1"/>
              <a:t>Rudorfer</a:t>
            </a:r>
            <a:r>
              <a:rPr lang="en-US" sz="1400" dirty="0"/>
              <a:t> MV. Pharmacokinetics of psychotropic drugs in special populations. J </a:t>
            </a:r>
            <a:r>
              <a:rPr lang="en-US" sz="1400" dirty="0" err="1"/>
              <a:t>Clin</a:t>
            </a:r>
            <a:r>
              <a:rPr lang="en-US" sz="1400" dirty="0"/>
              <a:t> Psychiatry. 1993 Sep;54 Suppl:50-4; discussion 55-6</a:t>
            </a:r>
          </a:p>
          <a:p>
            <a:r>
              <a:rPr lang="en-US" sz="1400" dirty="0" err="1"/>
              <a:t>Yeh</a:t>
            </a:r>
            <a:r>
              <a:rPr lang="en-US" sz="1400" dirty="0"/>
              <a:t> CY et al. Prescription of psychotropic drugs in patients with chronic renal failure on hemodialysis. </a:t>
            </a:r>
            <a:r>
              <a:rPr lang="fr-FR" sz="1400" dirty="0" err="1"/>
              <a:t>Ren</a:t>
            </a:r>
            <a:r>
              <a:rPr lang="fr-FR" sz="1400" dirty="0"/>
              <a:t> Fail. 2014 Nov;36(10):1545-9.</a:t>
            </a:r>
            <a:endParaRPr lang="en-US" sz="1400" dirty="0"/>
          </a:p>
        </p:txBody>
      </p:sp>
      <p:sp>
        <p:nvSpPr>
          <p:cNvPr id="4" name="Slide Number Placeholder 3"/>
          <p:cNvSpPr>
            <a:spLocks noGrp="1"/>
          </p:cNvSpPr>
          <p:nvPr>
            <p:ph type="sldNum" sz="quarter" idx="12"/>
          </p:nvPr>
        </p:nvSpPr>
        <p:spPr/>
        <p:txBody>
          <a:bodyPr/>
          <a:lstStyle/>
          <a:p>
            <a:fld id="{68CDBAF2-F266-C14C-8ABF-54B90D837FA3}" type="slidenum">
              <a:rPr lang="en-US" smtClean="0"/>
              <a:pPr/>
              <a:t>26</a:t>
            </a:fld>
            <a:endParaRPr lang="en-US" dirty="0"/>
          </a:p>
        </p:txBody>
      </p:sp>
    </p:spTree>
    <p:extLst>
      <p:ext uri="{BB962C8B-B14F-4D97-AF65-F5344CB8AC3E}">
        <p14:creationId xmlns:p14="http://schemas.microsoft.com/office/powerpoint/2010/main" val="400225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Facts About Chronic Kidney Disease in US (2017)</a:t>
            </a:r>
          </a:p>
        </p:txBody>
      </p:sp>
      <p:sp>
        <p:nvSpPr>
          <p:cNvPr id="3" name="Content Placeholder 2"/>
          <p:cNvSpPr>
            <a:spLocks noGrp="1"/>
          </p:cNvSpPr>
          <p:nvPr>
            <p:ph idx="1"/>
          </p:nvPr>
        </p:nvSpPr>
        <p:spPr>
          <a:xfrm>
            <a:off x="773422" y="1690688"/>
            <a:ext cx="6448424" cy="4351338"/>
          </a:xfrm>
        </p:spPr>
        <p:txBody>
          <a:bodyPr>
            <a:normAutofit/>
          </a:bodyPr>
          <a:lstStyle/>
          <a:p>
            <a:r>
              <a:rPr lang="en-US" dirty="0"/>
              <a:t>Prevalence: 15% of adults </a:t>
            </a:r>
          </a:p>
          <a:p>
            <a:r>
              <a:rPr lang="en-US" dirty="0"/>
              <a:t>Most unaware</a:t>
            </a:r>
          </a:p>
          <a:p>
            <a:r>
              <a:rPr lang="en-US" dirty="0"/>
              <a:t>118,000 people started treatment for ESRD</a:t>
            </a:r>
          </a:p>
          <a:p>
            <a:r>
              <a:rPr lang="en-US" dirty="0"/>
              <a:t>662,000 living on chronic dialysis or with a  transplant.  </a:t>
            </a:r>
          </a:p>
          <a:p>
            <a:r>
              <a:rPr lang="en-US" dirty="0"/>
              <a:t>Men are 64% more likely than women to develop ESRD</a:t>
            </a:r>
          </a:p>
          <a:p>
            <a:r>
              <a:rPr lang="en-US" dirty="0"/>
              <a:t>Risk factors: DM, HTN, obesity, CAD</a:t>
            </a:r>
          </a:p>
        </p:txBody>
      </p:sp>
      <p:pic>
        <p:nvPicPr>
          <p:cNvPr id="4" name="Picture 3"/>
          <p:cNvPicPr>
            <a:picLocks noChangeAspect="1"/>
          </p:cNvPicPr>
          <p:nvPr/>
        </p:nvPicPr>
        <p:blipFill rotWithShape="1">
          <a:blip r:embed="rId3"/>
          <a:srcRect l="47537" t="20181" r="24669" b="46359"/>
          <a:stretch/>
        </p:blipFill>
        <p:spPr>
          <a:xfrm>
            <a:off x="7030569" y="1361293"/>
            <a:ext cx="4323231" cy="2926056"/>
          </a:xfrm>
          <a:prstGeom prst="rect">
            <a:avLst/>
          </a:prstGeom>
        </p:spPr>
      </p:pic>
      <p:pic>
        <p:nvPicPr>
          <p:cNvPr id="5" name="Picture 4"/>
          <p:cNvPicPr>
            <a:picLocks noChangeAspect="1"/>
          </p:cNvPicPr>
          <p:nvPr/>
        </p:nvPicPr>
        <p:blipFill rotWithShape="1">
          <a:blip r:embed="rId4"/>
          <a:srcRect l="26485" t="31277" r="56406" b="43043"/>
          <a:stretch/>
        </p:blipFill>
        <p:spPr>
          <a:xfrm>
            <a:off x="9128569" y="4415936"/>
            <a:ext cx="2809900" cy="2371176"/>
          </a:xfrm>
          <a:prstGeom prst="rect">
            <a:avLst/>
          </a:prstGeom>
        </p:spPr>
      </p:pic>
      <p:pic>
        <p:nvPicPr>
          <p:cNvPr id="6" name="Picture 5"/>
          <p:cNvPicPr>
            <a:picLocks noChangeAspect="1"/>
          </p:cNvPicPr>
          <p:nvPr/>
        </p:nvPicPr>
        <p:blipFill rotWithShape="1">
          <a:blip r:embed="rId5"/>
          <a:srcRect l="37617" t="25404" r="40000" b="41038"/>
          <a:stretch/>
        </p:blipFill>
        <p:spPr>
          <a:xfrm>
            <a:off x="6250781" y="4415936"/>
            <a:ext cx="2813009" cy="2371176"/>
          </a:xfrm>
          <a:prstGeom prst="rect">
            <a:avLst/>
          </a:prstGeom>
        </p:spPr>
      </p:pic>
      <p:sp>
        <p:nvSpPr>
          <p:cNvPr id="7" name="Rectangle 6"/>
          <p:cNvSpPr/>
          <p:nvPr/>
        </p:nvSpPr>
        <p:spPr>
          <a:xfrm>
            <a:off x="222079" y="5955261"/>
            <a:ext cx="6028702" cy="369332"/>
          </a:xfrm>
          <a:prstGeom prst="rect">
            <a:avLst/>
          </a:prstGeom>
        </p:spPr>
        <p:txBody>
          <a:bodyPr wrap="none">
            <a:spAutoFit/>
          </a:bodyPr>
          <a:lstStyle/>
          <a:p>
            <a:r>
              <a:rPr lang="en-US" dirty="0"/>
              <a:t>https://www.cdc.gov/kidneydisease/pdf/kidney_factsheet.pdf</a:t>
            </a:r>
          </a:p>
        </p:txBody>
      </p:sp>
    </p:spTree>
    <p:extLst>
      <p:ext uri="{BB962C8B-B14F-4D97-AF65-F5344CB8AC3E}">
        <p14:creationId xmlns:p14="http://schemas.microsoft.com/office/powerpoint/2010/main" val="358667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82093" cy="1325563"/>
          </a:xfrm>
        </p:spPr>
        <p:txBody>
          <a:bodyPr>
            <a:normAutofit/>
          </a:bodyPr>
          <a:lstStyle/>
          <a:p>
            <a:r>
              <a:rPr lang="en-US" sz="4000" b="0" dirty="0">
                <a:solidFill>
                  <a:schemeClr val="tx1"/>
                </a:solidFill>
                <a:latin typeface="Calibri" panose="020F0502020204030204" pitchFamily="34" charset="0"/>
                <a:cs typeface="Calibri" panose="020F0502020204030204" pitchFamily="34" charset="0"/>
              </a:rPr>
              <a:t>Stages of CKD		              Types of Kidney Disease</a:t>
            </a:r>
          </a:p>
        </p:txBody>
      </p:sp>
      <p:pic>
        <p:nvPicPr>
          <p:cNvPr id="5" name="Picture 4"/>
          <p:cNvPicPr>
            <a:picLocks noChangeAspect="1"/>
          </p:cNvPicPr>
          <p:nvPr/>
        </p:nvPicPr>
        <p:blipFill>
          <a:blip r:embed="rId3"/>
          <a:stretch>
            <a:fillRect/>
          </a:stretch>
        </p:blipFill>
        <p:spPr>
          <a:xfrm>
            <a:off x="481368" y="1392871"/>
            <a:ext cx="6192187" cy="4767984"/>
          </a:xfrm>
          <a:prstGeom prst="rect">
            <a:avLst/>
          </a:prstGeom>
        </p:spPr>
      </p:pic>
      <p:sp>
        <p:nvSpPr>
          <p:cNvPr id="6" name="Rectangle 5"/>
          <p:cNvSpPr/>
          <p:nvPr/>
        </p:nvSpPr>
        <p:spPr>
          <a:xfrm>
            <a:off x="838200" y="6184625"/>
            <a:ext cx="7250242" cy="369332"/>
          </a:xfrm>
          <a:prstGeom prst="rect">
            <a:avLst/>
          </a:prstGeom>
        </p:spPr>
        <p:txBody>
          <a:bodyPr wrap="square">
            <a:spAutoFit/>
          </a:bodyPr>
          <a:lstStyle/>
          <a:p>
            <a:r>
              <a:rPr lang="en-US" dirty="0"/>
              <a:t>www.physicianspractice.com/sites/default/files/pt/87473.png</a:t>
            </a:r>
          </a:p>
        </p:txBody>
      </p:sp>
      <p:sp>
        <p:nvSpPr>
          <p:cNvPr id="7" name="Oval 6"/>
          <p:cNvSpPr/>
          <p:nvPr/>
        </p:nvSpPr>
        <p:spPr>
          <a:xfrm flipH="1">
            <a:off x="243133" y="4085004"/>
            <a:ext cx="5800569" cy="1109272"/>
          </a:xfrm>
          <a:prstGeom prst="ellipse">
            <a:avLst/>
          </a:prstGeom>
          <a:noFill/>
          <a:ln w="44450">
            <a:solidFill>
              <a:srgbClr val="177D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H="1">
            <a:off x="7030386" y="1690688"/>
            <a:ext cx="4789906" cy="4647426"/>
          </a:xfrm>
          <a:prstGeom prst="rect">
            <a:avLst/>
          </a:prstGeom>
          <a:noFill/>
        </p:spPr>
        <p:txBody>
          <a:bodyPr wrap="square" rtlCol="0">
            <a:spAutoFit/>
          </a:bodyPr>
          <a:lstStyle/>
          <a:p>
            <a:r>
              <a:rPr lang="en-US" sz="3200" dirty="0"/>
              <a:t>Acute: rapidly progressive</a:t>
            </a:r>
          </a:p>
          <a:p>
            <a:endParaRPr lang="en-US" sz="3200" dirty="0"/>
          </a:p>
          <a:p>
            <a:r>
              <a:rPr lang="en-US" sz="3200" dirty="0"/>
              <a:t>Chronic: develops slowly; </a:t>
            </a:r>
            <a:r>
              <a:rPr lang="en-US" sz="3200" dirty="0" err="1"/>
              <a:t>eGFR</a:t>
            </a:r>
            <a:r>
              <a:rPr lang="en-US" sz="3200" dirty="0"/>
              <a:t>&lt;60mL/min for ≥3mo</a:t>
            </a:r>
          </a:p>
          <a:p>
            <a:endParaRPr lang="en-US" sz="3200" dirty="0"/>
          </a:p>
          <a:p>
            <a:r>
              <a:rPr lang="en-US" sz="3200" dirty="0"/>
              <a:t>Both can progress to ESRD (stage 5) with need for replacement therapy</a:t>
            </a:r>
          </a:p>
          <a:p>
            <a:endParaRPr lang="en-US" sz="4000" dirty="0"/>
          </a:p>
        </p:txBody>
      </p:sp>
    </p:spTree>
    <p:extLst>
      <p:ext uri="{BB962C8B-B14F-4D97-AF65-F5344CB8AC3E}">
        <p14:creationId xmlns:p14="http://schemas.microsoft.com/office/powerpoint/2010/main" val="176688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schemeClr val="accent4">
                <a:shade val="45000"/>
                <a:satMod val="135000"/>
              </a:schemeClr>
              <a:prstClr val="white"/>
            </a:duotone>
          </a:blip>
          <a:stretch>
            <a:fillRect/>
          </a:stretch>
        </p:blipFill>
        <p:spPr>
          <a:xfrm rot="10800000">
            <a:off x="585358" y="2229287"/>
            <a:ext cx="2605921" cy="3404304"/>
          </a:xfrm>
          <a:prstGeom prst="rect">
            <a:avLst/>
          </a:prstGeom>
        </p:spPr>
      </p:pic>
      <p:sp>
        <p:nvSpPr>
          <p:cNvPr id="2" name="Title 1"/>
          <p:cNvSpPr>
            <a:spLocks noGrp="1"/>
          </p:cNvSpPr>
          <p:nvPr>
            <p:ph type="title"/>
          </p:nvPr>
        </p:nvSpPr>
        <p:spPr/>
        <p:txBody>
          <a:bodyPr/>
          <a:lstStyle/>
          <a:p>
            <a:r>
              <a:rPr lang="en-US" dirty="0"/>
              <a:t>Symptoms of CKD</a:t>
            </a:r>
          </a:p>
        </p:txBody>
      </p:sp>
      <p:graphicFrame>
        <p:nvGraphicFramePr>
          <p:cNvPr id="4" name="Diagram 3"/>
          <p:cNvGraphicFramePr/>
          <p:nvPr>
            <p:extLst>
              <p:ext uri="{D42A27DB-BD31-4B8C-83A1-F6EECF244321}">
                <p14:modId xmlns:p14="http://schemas.microsoft.com/office/powerpoint/2010/main" val="2770476504"/>
              </p:ext>
            </p:extLst>
          </p:nvPr>
        </p:nvGraphicFramePr>
        <p:xfrm>
          <a:off x="2758554" y="1452557"/>
          <a:ext cx="8812214" cy="4957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151586" y="6484883"/>
            <a:ext cx="6813147" cy="369332"/>
          </a:xfrm>
          <a:prstGeom prst="rect">
            <a:avLst/>
          </a:prstGeom>
          <a:noFill/>
        </p:spPr>
        <p:txBody>
          <a:bodyPr wrap="none" rtlCol="0">
            <a:spAutoFit/>
          </a:bodyPr>
          <a:lstStyle/>
          <a:p>
            <a:r>
              <a:rPr lang="en-US" dirty="0"/>
              <a:t>Webster AC et al. Chronic Kidney Disease. Lancet 2017; 389:1238-1252</a:t>
            </a:r>
          </a:p>
        </p:txBody>
      </p:sp>
    </p:spTree>
    <p:extLst>
      <p:ext uri="{BB962C8B-B14F-4D97-AF65-F5344CB8AC3E}">
        <p14:creationId xmlns:p14="http://schemas.microsoft.com/office/powerpoint/2010/main" val="428446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chemeClr val="tx1"/>
                </a:solidFill>
                <a:latin typeface="Calibri" panose="020F0502020204030204" pitchFamily="34" charset="0"/>
                <a:cs typeface="Calibri" panose="020F0502020204030204" pitchFamily="34" charset="0"/>
              </a:rPr>
              <a:t>Complications of CKD</a:t>
            </a:r>
          </a:p>
        </p:txBody>
      </p:sp>
      <p:sp>
        <p:nvSpPr>
          <p:cNvPr id="3" name="Content Placeholder 2"/>
          <p:cNvSpPr>
            <a:spLocks noGrp="1"/>
          </p:cNvSpPr>
          <p:nvPr>
            <p:ph idx="1"/>
          </p:nvPr>
        </p:nvSpPr>
        <p:spPr>
          <a:xfrm>
            <a:off x="838200" y="1825625"/>
            <a:ext cx="6621379" cy="4351338"/>
          </a:xfrm>
        </p:spPr>
        <p:txBody>
          <a:bodyPr>
            <a:normAutofit/>
          </a:bodyPr>
          <a:lstStyle/>
          <a:p>
            <a:r>
              <a:rPr lang="en-US" sz="2400" dirty="0"/>
              <a:t>CNS: cognitive, cerebrovascular, uremia</a:t>
            </a:r>
          </a:p>
          <a:p>
            <a:r>
              <a:rPr lang="en-US" sz="2400" dirty="0"/>
              <a:t>PNS: neuropathy, myopathy</a:t>
            </a:r>
          </a:p>
          <a:p>
            <a:r>
              <a:rPr lang="en-US" sz="2400" dirty="0"/>
              <a:t>Cardiovascular: HTN, CAD, fluid overload/edema, CHF, dyslipidemia</a:t>
            </a:r>
          </a:p>
          <a:p>
            <a:r>
              <a:rPr lang="en-US" sz="2400" dirty="0"/>
              <a:t>Electrolyte/Mineral disturbances</a:t>
            </a:r>
          </a:p>
          <a:p>
            <a:r>
              <a:rPr lang="en-US" sz="2400" dirty="0" err="1"/>
              <a:t>Heme</a:t>
            </a:r>
            <a:r>
              <a:rPr lang="en-US" sz="2400" dirty="0"/>
              <a:t>: Anemia, </a:t>
            </a:r>
            <a:r>
              <a:rPr lang="en-US" sz="2400" dirty="0">
                <a:sym typeface="Symbol" panose="05050102010706020507" pitchFamily="18" charset="2"/>
              </a:rPr>
              <a:t></a:t>
            </a:r>
            <a:r>
              <a:rPr lang="en-US" sz="2400" dirty="0"/>
              <a:t> bleeding risk</a:t>
            </a:r>
          </a:p>
          <a:p>
            <a:r>
              <a:rPr lang="en-US" sz="2400" dirty="0" err="1"/>
              <a:t>Immunocompromise</a:t>
            </a:r>
            <a:endParaRPr lang="en-US" sz="2400" dirty="0"/>
          </a:p>
          <a:p>
            <a:r>
              <a:rPr lang="en-US" sz="2400" dirty="0"/>
              <a:t>Mineral and bone disorders</a:t>
            </a:r>
          </a:p>
          <a:p>
            <a:r>
              <a:rPr lang="en-US" sz="2400" dirty="0"/>
              <a:t>Malnutrition</a:t>
            </a:r>
          </a:p>
          <a:p>
            <a:endParaRPr lang="en-US" dirty="0"/>
          </a:p>
          <a:p>
            <a:pPr marL="0" indent="0">
              <a:buNone/>
            </a:pPr>
            <a:endParaRPr lang="en-US" dirty="0"/>
          </a:p>
          <a:p>
            <a:endParaRPr lang="en-US" dirty="0"/>
          </a:p>
          <a:p>
            <a:endParaRPr lang="en-US" dirty="0"/>
          </a:p>
        </p:txBody>
      </p:sp>
      <p:sp>
        <p:nvSpPr>
          <p:cNvPr id="5" name="TextBox 4"/>
          <p:cNvSpPr txBox="1"/>
          <p:nvPr/>
        </p:nvSpPr>
        <p:spPr>
          <a:xfrm>
            <a:off x="7459579" y="846138"/>
            <a:ext cx="4648338" cy="4278094"/>
          </a:xfrm>
          <a:prstGeom prst="rect">
            <a:avLst/>
          </a:prstGeom>
          <a:solidFill>
            <a:srgbClr val="177D38"/>
          </a:solidFill>
        </p:spPr>
        <p:txBody>
          <a:bodyPr wrap="square" rtlCol="0">
            <a:spAutoFit/>
          </a:bodyPr>
          <a:lstStyle/>
          <a:p>
            <a:r>
              <a:rPr lang="en-US" sz="2400" b="1" dirty="0">
                <a:solidFill>
                  <a:schemeClr val="bg1"/>
                </a:solidFill>
                <a:latin typeface="+mj-lt"/>
              </a:rPr>
              <a:t> Manifestations of Uremia</a:t>
            </a:r>
          </a:p>
          <a:p>
            <a:r>
              <a:rPr lang="en-US" sz="2400" dirty="0">
                <a:solidFill>
                  <a:schemeClr val="bg1"/>
                </a:solidFill>
                <a:latin typeface="+mj-lt"/>
              </a:rPr>
              <a:t>  </a:t>
            </a:r>
          </a:p>
          <a:p>
            <a:r>
              <a:rPr lang="en-US" sz="2400" dirty="0">
                <a:solidFill>
                  <a:schemeClr val="bg1"/>
                </a:solidFill>
                <a:latin typeface="+mj-lt"/>
              </a:rPr>
              <a:t>  </a:t>
            </a:r>
            <a:r>
              <a:rPr lang="en-US" sz="2200" dirty="0">
                <a:solidFill>
                  <a:schemeClr val="bg1"/>
                </a:solidFill>
                <a:latin typeface="+mj-lt"/>
              </a:rPr>
              <a:t>Lethargy/fatigue</a:t>
            </a:r>
          </a:p>
          <a:p>
            <a:r>
              <a:rPr lang="en-US" sz="2200" dirty="0">
                <a:solidFill>
                  <a:schemeClr val="bg1"/>
                </a:solidFill>
                <a:latin typeface="+mj-lt"/>
              </a:rPr>
              <a:t>  Encephalopathy/cognitive </a:t>
            </a:r>
            <a:r>
              <a:rPr lang="en-US" sz="2200" dirty="0" err="1">
                <a:solidFill>
                  <a:schemeClr val="bg1"/>
                </a:solidFill>
                <a:latin typeface="+mj-lt"/>
              </a:rPr>
              <a:t>sx</a:t>
            </a:r>
            <a:endParaRPr lang="en-US" sz="2200" dirty="0">
              <a:solidFill>
                <a:schemeClr val="bg1"/>
              </a:solidFill>
              <a:latin typeface="+mj-lt"/>
            </a:endParaRPr>
          </a:p>
          <a:p>
            <a:r>
              <a:rPr lang="en-US" sz="2200" dirty="0">
                <a:solidFill>
                  <a:schemeClr val="bg1"/>
                </a:solidFill>
                <a:latin typeface="+mj-lt"/>
              </a:rPr>
              <a:t>  Headache</a:t>
            </a:r>
          </a:p>
          <a:p>
            <a:r>
              <a:rPr lang="en-US" sz="2200" dirty="0">
                <a:solidFill>
                  <a:schemeClr val="bg1"/>
                </a:solidFill>
                <a:latin typeface="+mj-lt"/>
              </a:rPr>
              <a:t>  Seizures</a:t>
            </a:r>
          </a:p>
          <a:p>
            <a:r>
              <a:rPr lang="en-US" sz="2200" dirty="0">
                <a:solidFill>
                  <a:schemeClr val="bg1"/>
                </a:solidFill>
                <a:latin typeface="+mj-lt"/>
              </a:rPr>
              <a:t>  Coma</a:t>
            </a:r>
          </a:p>
          <a:p>
            <a:r>
              <a:rPr lang="en-US" sz="2200" dirty="0">
                <a:solidFill>
                  <a:schemeClr val="bg1"/>
                </a:solidFill>
                <a:latin typeface="+mj-lt"/>
              </a:rPr>
              <a:t>  Abnormal movements, restless legs</a:t>
            </a:r>
          </a:p>
          <a:p>
            <a:r>
              <a:rPr lang="en-US" sz="2200" dirty="0">
                <a:solidFill>
                  <a:schemeClr val="bg1"/>
                </a:solidFill>
                <a:latin typeface="+mj-lt"/>
              </a:rPr>
              <a:t>  Neuropathy</a:t>
            </a:r>
          </a:p>
          <a:p>
            <a:r>
              <a:rPr lang="en-US" sz="2200" dirty="0">
                <a:solidFill>
                  <a:schemeClr val="bg1"/>
                </a:solidFill>
                <a:latin typeface="+mj-lt"/>
              </a:rPr>
              <a:t>  Myopathy, cramps</a:t>
            </a:r>
          </a:p>
          <a:p>
            <a:r>
              <a:rPr lang="en-US" sz="2200" dirty="0">
                <a:solidFill>
                  <a:schemeClr val="bg1"/>
                </a:solidFill>
                <a:latin typeface="+mj-lt"/>
              </a:rPr>
              <a:t>  Sleep disorders</a:t>
            </a:r>
          </a:p>
          <a:p>
            <a:endParaRPr lang="en-US" sz="2400" dirty="0">
              <a:solidFill>
                <a:schemeClr val="bg1"/>
              </a:solidFill>
            </a:endParaRPr>
          </a:p>
        </p:txBody>
      </p:sp>
      <p:cxnSp>
        <p:nvCxnSpPr>
          <p:cNvPr id="7" name="Straight Connector 6"/>
          <p:cNvCxnSpPr/>
          <p:nvPr/>
        </p:nvCxnSpPr>
        <p:spPr>
          <a:xfrm flipV="1">
            <a:off x="7687913" y="1286571"/>
            <a:ext cx="3043989" cy="1604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7718" y="5866192"/>
            <a:ext cx="9810199" cy="830997"/>
          </a:xfrm>
          <a:prstGeom prst="rect">
            <a:avLst/>
          </a:prstGeom>
          <a:noFill/>
        </p:spPr>
        <p:txBody>
          <a:bodyPr wrap="square" rtlCol="0">
            <a:spAutoFit/>
          </a:bodyPr>
          <a:lstStyle/>
          <a:p>
            <a:r>
              <a:rPr lang="en-US" sz="1600" dirty="0"/>
              <a:t>Webster AC et al. Chronic Kidney Disease. Lancet 2017; 389:1238-1252</a:t>
            </a:r>
          </a:p>
          <a:p>
            <a:r>
              <a:rPr lang="en-US" sz="1600" dirty="0" err="1"/>
              <a:t>Levenson</a:t>
            </a:r>
            <a:r>
              <a:rPr lang="en-US" sz="1600" dirty="0"/>
              <a:t> JL. </a:t>
            </a:r>
            <a:r>
              <a:rPr lang="en-US" sz="1600" u="sng" dirty="0"/>
              <a:t>Textbook of Psychosomatic Medicine and Consultation-Liaison Psychiatry</a:t>
            </a:r>
            <a:r>
              <a:rPr lang="en-US" sz="1600" dirty="0"/>
              <a:t>. Chapter 20- Renal Disease. APA Publishing, Washington DC, 2019</a:t>
            </a:r>
          </a:p>
        </p:txBody>
      </p:sp>
    </p:spTree>
    <p:extLst>
      <p:ext uri="{BB962C8B-B14F-4D97-AF65-F5344CB8AC3E}">
        <p14:creationId xmlns:p14="http://schemas.microsoft.com/office/powerpoint/2010/main" val="420624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9" y="0"/>
            <a:ext cx="10515600" cy="1325563"/>
          </a:xfrm>
        </p:spPr>
        <p:txBody>
          <a:bodyPr/>
          <a:lstStyle/>
          <a:p>
            <a:r>
              <a:rPr lang="en-US" dirty="0"/>
              <a:t>Psychiatric Disorders in Renal Patients</a:t>
            </a:r>
          </a:p>
        </p:txBody>
      </p:sp>
      <p:graphicFrame>
        <p:nvGraphicFramePr>
          <p:cNvPr id="4" name="Diagram 3"/>
          <p:cNvGraphicFramePr/>
          <p:nvPr>
            <p:extLst>
              <p:ext uri="{D42A27DB-BD31-4B8C-83A1-F6EECF244321}">
                <p14:modId xmlns:p14="http://schemas.microsoft.com/office/powerpoint/2010/main" val="2032473795"/>
              </p:ext>
            </p:extLst>
          </p:nvPr>
        </p:nvGraphicFramePr>
        <p:xfrm>
          <a:off x="-1888957" y="9485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14376" y="982457"/>
            <a:ext cx="7663224" cy="1005840"/>
          </a:xfrm>
          <a:prstGeom prst="rect">
            <a:avLst/>
          </a:prstGeom>
          <a:solidFill>
            <a:schemeClr val="accent5">
              <a:lumMod val="20000"/>
              <a:lumOff val="80000"/>
            </a:schemeClr>
          </a:solidFill>
        </p:spPr>
        <p:txBody>
          <a:bodyPr wrap="square" rtlCol="0">
            <a:spAutoFit/>
          </a:bodyPr>
          <a:lstStyle/>
          <a:p>
            <a:endParaRPr lang="en-US" dirty="0"/>
          </a:p>
        </p:txBody>
      </p:sp>
      <p:sp>
        <p:nvSpPr>
          <p:cNvPr id="7" name="TextBox 6"/>
          <p:cNvSpPr txBox="1"/>
          <p:nvPr/>
        </p:nvSpPr>
        <p:spPr>
          <a:xfrm>
            <a:off x="3601775" y="3172071"/>
            <a:ext cx="7663224" cy="1005840"/>
          </a:xfrm>
          <a:prstGeom prst="rect">
            <a:avLst/>
          </a:prstGeom>
          <a:solidFill>
            <a:schemeClr val="accent5">
              <a:lumMod val="20000"/>
              <a:lumOff val="80000"/>
            </a:schemeClr>
          </a:solidFill>
        </p:spPr>
        <p:txBody>
          <a:bodyPr wrap="square" rtlCol="0">
            <a:spAutoFit/>
          </a:bodyPr>
          <a:lstStyle/>
          <a:p>
            <a:endParaRPr lang="en-US" dirty="0"/>
          </a:p>
        </p:txBody>
      </p:sp>
      <p:sp>
        <p:nvSpPr>
          <p:cNvPr id="8" name="TextBox 7"/>
          <p:cNvSpPr txBox="1"/>
          <p:nvPr/>
        </p:nvSpPr>
        <p:spPr>
          <a:xfrm>
            <a:off x="3602627" y="4313746"/>
            <a:ext cx="7662372" cy="1005840"/>
          </a:xfrm>
          <a:prstGeom prst="rect">
            <a:avLst/>
          </a:prstGeom>
          <a:solidFill>
            <a:schemeClr val="accent5">
              <a:lumMod val="20000"/>
              <a:lumOff val="80000"/>
            </a:schemeClr>
          </a:solidFill>
        </p:spPr>
        <p:txBody>
          <a:bodyPr wrap="square" rtlCol="0">
            <a:spAutoFit/>
          </a:bodyPr>
          <a:lstStyle/>
          <a:p>
            <a:endParaRPr lang="en-US" dirty="0"/>
          </a:p>
        </p:txBody>
      </p:sp>
      <p:sp>
        <p:nvSpPr>
          <p:cNvPr id="10" name="TextBox 9"/>
          <p:cNvSpPr txBox="1"/>
          <p:nvPr/>
        </p:nvSpPr>
        <p:spPr>
          <a:xfrm>
            <a:off x="3614376" y="5383730"/>
            <a:ext cx="7663224" cy="1005840"/>
          </a:xfrm>
          <a:prstGeom prst="rect">
            <a:avLst/>
          </a:prstGeom>
          <a:solidFill>
            <a:schemeClr val="accent5">
              <a:lumMod val="20000"/>
              <a:lumOff val="80000"/>
            </a:schemeClr>
          </a:solidFill>
        </p:spPr>
        <p:txBody>
          <a:bodyPr wrap="square" rtlCol="0">
            <a:spAutoFit/>
          </a:bodyPr>
          <a:lstStyle/>
          <a:p>
            <a:endParaRPr lang="en-US" dirty="0"/>
          </a:p>
        </p:txBody>
      </p:sp>
      <p:sp>
        <p:nvSpPr>
          <p:cNvPr id="13" name="TextBox 12"/>
          <p:cNvSpPr txBox="1"/>
          <p:nvPr/>
        </p:nvSpPr>
        <p:spPr>
          <a:xfrm>
            <a:off x="3632160" y="5455088"/>
            <a:ext cx="7745325" cy="923330"/>
          </a:xfrm>
          <a:prstGeom prst="rect">
            <a:avLst/>
          </a:prstGeom>
          <a:noFill/>
        </p:spPr>
        <p:txBody>
          <a:bodyPr wrap="none" rtlCol="0">
            <a:spAutoFit/>
          </a:bodyPr>
          <a:lstStyle/>
          <a:p>
            <a:r>
              <a:rPr lang="en-US" dirty="0"/>
              <a:t>Somatic </a:t>
            </a:r>
            <a:r>
              <a:rPr lang="en-US" dirty="0" err="1"/>
              <a:t>sx</a:t>
            </a:r>
            <a:r>
              <a:rPr lang="en-US" dirty="0"/>
              <a:t>; impact of lifestyle/dietary/fluid restrictions; waiting for  transplant; </a:t>
            </a:r>
          </a:p>
          <a:p>
            <a:r>
              <a:rPr lang="en-US" dirty="0"/>
              <a:t>uncertain future; dependence on machine; maladaptive illness perceptions; loss </a:t>
            </a:r>
          </a:p>
          <a:p>
            <a:r>
              <a:rPr lang="en-US" dirty="0"/>
              <a:t>of freedom/control; impaired self/body image; sexual dysfunction; role changes </a:t>
            </a:r>
          </a:p>
        </p:txBody>
      </p:sp>
      <p:sp>
        <p:nvSpPr>
          <p:cNvPr id="14" name="TextBox 13"/>
          <p:cNvSpPr txBox="1"/>
          <p:nvPr/>
        </p:nvSpPr>
        <p:spPr>
          <a:xfrm>
            <a:off x="3601775" y="2056955"/>
            <a:ext cx="7663224" cy="1005840"/>
          </a:xfrm>
          <a:prstGeom prst="rect">
            <a:avLst/>
          </a:prstGeom>
          <a:solidFill>
            <a:schemeClr val="accent5">
              <a:lumMod val="20000"/>
              <a:lumOff val="80000"/>
            </a:schemeClr>
          </a:solidFill>
        </p:spPr>
        <p:txBody>
          <a:bodyPr wrap="square" rtlCol="0">
            <a:spAutoFit/>
          </a:bodyPr>
          <a:lstStyle/>
          <a:p>
            <a:endParaRPr lang="en-US" dirty="0"/>
          </a:p>
        </p:txBody>
      </p:sp>
      <p:sp>
        <p:nvSpPr>
          <p:cNvPr id="16" name="TextBox 15"/>
          <p:cNvSpPr txBox="1"/>
          <p:nvPr/>
        </p:nvSpPr>
        <p:spPr>
          <a:xfrm>
            <a:off x="3686502" y="2095114"/>
            <a:ext cx="7399846" cy="1231106"/>
          </a:xfrm>
          <a:prstGeom prst="rect">
            <a:avLst/>
          </a:prstGeom>
          <a:noFill/>
        </p:spPr>
        <p:txBody>
          <a:bodyPr wrap="none" rtlCol="0">
            <a:spAutoFit/>
          </a:bodyPr>
          <a:lstStyle/>
          <a:p>
            <a:r>
              <a:rPr lang="en-US" dirty="0"/>
              <a:t>Dementia: vascular, dialysis dementia (rare), malnutrition</a:t>
            </a:r>
          </a:p>
          <a:p>
            <a:r>
              <a:rPr lang="en-US" dirty="0"/>
              <a:t>Delirium: Uremia,  anemia, acid-base/electrolyte disturbances, PRES, dialysis </a:t>
            </a:r>
          </a:p>
          <a:p>
            <a:r>
              <a:rPr lang="en-US" dirty="0"/>
              <a:t>disequilibrium syndrome, malnutrition/Wernicke’s, </a:t>
            </a:r>
            <a:r>
              <a:rPr lang="en-US" dirty="0" err="1"/>
              <a:t>subdurals</a:t>
            </a:r>
            <a:endParaRPr lang="en-US" dirty="0"/>
          </a:p>
          <a:p>
            <a:endParaRPr lang="en-US" sz="2000" dirty="0"/>
          </a:p>
        </p:txBody>
      </p:sp>
      <p:sp>
        <p:nvSpPr>
          <p:cNvPr id="17" name="TextBox 16"/>
          <p:cNvSpPr txBox="1"/>
          <p:nvPr/>
        </p:nvSpPr>
        <p:spPr>
          <a:xfrm>
            <a:off x="3578647" y="4540993"/>
            <a:ext cx="7734681" cy="369332"/>
          </a:xfrm>
          <a:prstGeom prst="rect">
            <a:avLst/>
          </a:prstGeom>
          <a:noFill/>
        </p:spPr>
        <p:txBody>
          <a:bodyPr wrap="none" rtlCol="0">
            <a:spAutoFit/>
          </a:bodyPr>
          <a:lstStyle/>
          <a:p>
            <a:r>
              <a:rPr lang="en-US" dirty="0"/>
              <a:t>On Dialysis: Insomnia, RLS, OSA, excessive daytime sleepiness, poor sleep quality</a:t>
            </a:r>
          </a:p>
        </p:txBody>
      </p:sp>
      <p:sp>
        <p:nvSpPr>
          <p:cNvPr id="18" name="TextBox 17"/>
          <p:cNvSpPr txBox="1"/>
          <p:nvPr/>
        </p:nvSpPr>
        <p:spPr>
          <a:xfrm>
            <a:off x="3677444" y="1008926"/>
            <a:ext cx="7785080" cy="923330"/>
          </a:xfrm>
          <a:prstGeom prst="rect">
            <a:avLst/>
          </a:prstGeom>
          <a:noFill/>
        </p:spPr>
        <p:txBody>
          <a:bodyPr wrap="none" rtlCol="0">
            <a:spAutoFit/>
          </a:bodyPr>
          <a:lstStyle/>
          <a:p>
            <a:r>
              <a:rPr lang="en-US" dirty="0"/>
              <a:t>Prevalence 0-100% (20-27%); associated with non-compliance, mortality, ↓QOL, </a:t>
            </a:r>
          </a:p>
          <a:p>
            <a:r>
              <a:rPr lang="en-US" dirty="0"/>
              <a:t>suicide; Consider impact of sexual dysfunction, cognitive impairment, change </a:t>
            </a:r>
          </a:p>
          <a:p>
            <a:r>
              <a:rPr lang="en-US" dirty="0"/>
              <a:t>in lifestyle, somatic </a:t>
            </a:r>
            <a:r>
              <a:rPr lang="en-US" dirty="0" err="1"/>
              <a:t>sx</a:t>
            </a:r>
            <a:r>
              <a:rPr lang="en-US" dirty="0"/>
              <a:t>; self reports less helpful; hard to interpret somatic </a:t>
            </a:r>
            <a:r>
              <a:rPr lang="en-US" dirty="0" err="1"/>
              <a:t>sx</a:t>
            </a:r>
            <a:endParaRPr lang="en-US" dirty="0"/>
          </a:p>
        </p:txBody>
      </p:sp>
      <p:sp>
        <p:nvSpPr>
          <p:cNvPr id="19" name="TextBox 18"/>
          <p:cNvSpPr txBox="1"/>
          <p:nvPr/>
        </p:nvSpPr>
        <p:spPr>
          <a:xfrm>
            <a:off x="3612971" y="3462055"/>
            <a:ext cx="7573740" cy="646331"/>
          </a:xfrm>
          <a:prstGeom prst="rect">
            <a:avLst/>
          </a:prstGeom>
          <a:noFill/>
        </p:spPr>
        <p:txBody>
          <a:bodyPr wrap="none" rtlCol="0">
            <a:spAutoFit/>
          </a:bodyPr>
          <a:lstStyle/>
          <a:p>
            <a:r>
              <a:rPr lang="en-US" dirty="0"/>
              <a:t>33-45% in some studies; phobias &amp; panic disorder most common; PTSD related</a:t>
            </a:r>
          </a:p>
          <a:p>
            <a:r>
              <a:rPr lang="en-US" dirty="0"/>
              <a:t>to dialysis experience; negative impact on QOL</a:t>
            </a:r>
          </a:p>
        </p:txBody>
      </p:sp>
      <p:sp>
        <p:nvSpPr>
          <p:cNvPr id="3" name="Rectangle 2"/>
          <p:cNvSpPr/>
          <p:nvPr/>
        </p:nvSpPr>
        <p:spPr>
          <a:xfrm>
            <a:off x="2474258" y="6362645"/>
            <a:ext cx="9595821" cy="646331"/>
          </a:xfrm>
          <a:prstGeom prst="rect">
            <a:avLst/>
          </a:prstGeom>
        </p:spPr>
        <p:txBody>
          <a:bodyPr wrap="square">
            <a:spAutoFit/>
          </a:bodyPr>
          <a:lstStyle/>
          <a:p>
            <a:r>
              <a:rPr lang="en-US" sz="1200" dirty="0" err="1"/>
              <a:t>Levenson</a:t>
            </a:r>
            <a:r>
              <a:rPr lang="en-US" sz="1200" dirty="0"/>
              <a:t> JL. </a:t>
            </a:r>
            <a:r>
              <a:rPr lang="en-US" sz="1200" u="sng" dirty="0"/>
              <a:t>Textbook of Psychosomatic Medicine and Consultation-Liaison Psychiatry</a:t>
            </a:r>
            <a:r>
              <a:rPr lang="en-US" sz="1200" dirty="0"/>
              <a:t>. Chapter 20- Renal Disease. APA Publishing, Washington DC, 2019; </a:t>
            </a:r>
            <a:r>
              <a:rPr lang="en-US" sz="1200" dirty="0" err="1"/>
              <a:t>Levenson</a:t>
            </a:r>
            <a:r>
              <a:rPr lang="en-US" sz="1200" dirty="0"/>
              <a:t> JL. </a:t>
            </a:r>
            <a:r>
              <a:rPr lang="en-US" sz="1200" u="sng" dirty="0"/>
              <a:t>Textbook of Psychosomatic Medicine</a:t>
            </a:r>
            <a:r>
              <a:rPr lang="en-US" sz="1200" dirty="0"/>
              <a:t>. 2</a:t>
            </a:r>
            <a:r>
              <a:rPr lang="en-US" sz="1200" baseline="30000" dirty="0"/>
              <a:t>nd</a:t>
            </a:r>
            <a:r>
              <a:rPr lang="en-US" sz="1200" dirty="0"/>
              <a:t> Edition; Chapter 21- Renal Disease. American Psychiatry Publishing, </a:t>
            </a:r>
            <a:r>
              <a:rPr lang="en-US" sz="1200" dirty="0" err="1"/>
              <a:t>Inc</a:t>
            </a:r>
            <a:r>
              <a:rPr lang="en-US" sz="1200" dirty="0"/>
              <a:t>, Arlington, VA, 2011</a:t>
            </a:r>
          </a:p>
          <a:p>
            <a:endParaRPr lang="en-US" sz="1200" dirty="0"/>
          </a:p>
        </p:txBody>
      </p:sp>
    </p:spTree>
    <p:extLst>
      <p:ext uri="{BB962C8B-B14F-4D97-AF65-F5344CB8AC3E}">
        <p14:creationId xmlns:p14="http://schemas.microsoft.com/office/powerpoint/2010/main" val="76433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chemeClr val="tx1"/>
                </a:solidFill>
                <a:latin typeface="Calibri" panose="020F0502020204030204" pitchFamily="34" charset="0"/>
                <a:cs typeface="Calibri" panose="020F0502020204030204" pitchFamily="34" charset="0"/>
              </a:rPr>
              <a:t>Uremic Encephalopathy</a:t>
            </a:r>
          </a:p>
        </p:txBody>
      </p:sp>
      <p:sp>
        <p:nvSpPr>
          <p:cNvPr id="3" name="Content Placeholder 2"/>
          <p:cNvSpPr>
            <a:spLocks noGrp="1"/>
          </p:cNvSpPr>
          <p:nvPr>
            <p:ph idx="1"/>
          </p:nvPr>
        </p:nvSpPr>
        <p:spPr>
          <a:xfrm>
            <a:off x="661143" y="1277857"/>
            <a:ext cx="10515600" cy="5086324"/>
          </a:xfrm>
        </p:spPr>
        <p:txBody>
          <a:bodyPr>
            <a:normAutofit fontScale="85000" lnSpcReduction="20000"/>
          </a:bodyPr>
          <a:lstStyle/>
          <a:p>
            <a:r>
              <a:rPr lang="en-US" sz="2400" dirty="0"/>
              <a:t>Wide arrange of symptoms</a:t>
            </a:r>
          </a:p>
          <a:p>
            <a:endParaRPr lang="en-US" sz="2400" dirty="0"/>
          </a:p>
          <a:p>
            <a:endParaRPr lang="en-US" sz="2400" dirty="0"/>
          </a:p>
          <a:p>
            <a:endParaRPr lang="en-US" sz="2400" dirty="0"/>
          </a:p>
          <a:p>
            <a:endParaRPr lang="en-US" sz="2400" dirty="0"/>
          </a:p>
          <a:p>
            <a:endParaRPr lang="en-US" sz="2400" dirty="0"/>
          </a:p>
          <a:p>
            <a:endParaRPr lang="en-US" dirty="0"/>
          </a:p>
          <a:p>
            <a:r>
              <a:rPr lang="en-US" sz="2400" dirty="0"/>
              <a:t>Often mild in chronic renal failure</a:t>
            </a:r>
          </a:p>
          <a:p>
            <a:r>
              <a:rPr lang="en-US" sz="2400" dirty="0"/>
              <a:t>Proceeds insidiously</a:t>
            </a:r>
          </a:p>
          <a:p>
            <a:r>
              <a:rPr lang="en-US" sz="2400" dirty="0"/>
              <a:t>In ARF and decompensated CKD, severity correlates with extent and rapidity of accumulation of uremic toxins</a:t>
            </a:r>
          </a:p>
          <a:p>
            <a:r>
              <a:rPr lang="en-US" sz="2400" dirty="0"/>
              <a:t>EEG: diffuse slowing, frontal intermittent rhythmic theta, paroxysmal bilateral diffuse high-voltage delta, </a:t>
            </a:r>
            <a:r>
              <a:rPr lang="en-US" sz="2400" dirty="0" err="1"/>
              <a:t>triphasic</a:t>
            </a:r>
            <a:r>
              <a:rPr lang="en-US" sz="2400" dirty="0"/>
              <a:t> waves</a:t>
            </a:r>
          </a:p>
          <a:p>
            <a:endParaRPr lang="en-US" dirty="0"/>
          </a:p>
          <a:p>
            <a:pPr marL="0" indent="0">
              <a:buNone/>
            </a:pPr>
            <a:endParaRPr lang="en-US" sz="1500" dirty="0"/>
          </a:p>
          <a:p>
            <a:pPr marL="0" indent="0">
              <a:buNone/>
            </a:pPr>
            <a:endParaRPr lang="en-US" sz="1500" dirty="0"/>
          </a:p>
          <a:p>
            <a:pPr marL="0" indent="0">
              <a:buNone/>
            </a:pPr>
            <a:r>
              <a:rPr lang="en-US" sz="1500" dirty="0" err="1"/>
              <a:t>Levenson</a:t>
            </a:r>
            <a:r>
              <a:rPr lang="en-US" sz="1500" dirty="0"/>
              <a:t> JL. Textbook of Psychosomatic Medicine and Consultation-Liaison Psychiatry. Chapter 20- Renal Disease. APA Publishing, Washington DC, 2019</a:t>
            </a:r>
          </a:p>
          <a:p>
            <a:pPr marL="0" indent="0">
              <a:buNone/>
            </a:pPr>
            <a:r>
              <a:rPr lang="en-US" sz="1500" dirty="0" err="1"/>
              <a:t>Hocker</a:t>
            </a:r>
            <a:r>
              <a:rPr lang="en-US" sz="1500" dirty="0"/>
              <a:t>. Renal Disease and Neurology. Continuum 2017; 23(3): 722-743</a:t>
            </a:r>
          </a:p>
        </p:txBody>
      </p:sp>
      <p:graphicFrame>
        <p:nvGraphicFramePr>
          <p:cNvPr id="4" name="Diagram 3"/>
          <p:cNvGraphicFramePr/>
          <p:nvPr>
            <p:extLst>
              <p:ext uri="{D42A27DB-BD31-4B8C-83A1-F6EECF244321}">
                <p14:modId xmlns:p14="http://schemas.microsoft.com/office/powerpoint/2010/main" val="2801404677"/>
              </p:ext>
            </p:extLst>
          </p:nvPr>
        </p:nvGraphicFramePr>
        <p:xfrm>
          <a:off x="1057328" y="-242941"/>
          <a:ext cx="864271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90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solidFill>
                  <a:schemeClr val="tx1"/>
                </a:solidFill>
                <a:latin typeface="Calibri" panose="020F0502020204030204" pitchFamily="34" charset="0"/>
                <a:cs typeface="Calibri" panose="020F0502020204030204" pitchFamily="34" charset="0"/>
              </a:rPr>
              <a:t>Dialysis Disequilibrium Syndrome</a:t>
            </a:r>
          </a:p>
        </p:txBody>
      </p:sp>
      <p:sp>
        <p:nvSpPr>
          <p:cNvPr id="3" name="Content Placeholder 2"/>
          <p:cNvSpPr>
            <a:spLocks noGrp="1"/>
          </p:cNvSpPr>
          <p:nvPr>
            <p:ph idx="1"/>
          </p:nvPr>
        </p:nvSpPr>
        <p:spPr/>
        <p:txBody>
          <a:bodyPr/>
          <a:lstStyle/>
          <a:p>
            <a:r>
              <a:rPr lang="en-US" sz="2800" dirty="0"/>
              <a:t>Self-limited, less common</a:t>
            </a:r>
          </a:p>
          <a:p>
            <a:r>
              <a:rPr lang="en-US" sz="2800" dirty="0"/>
              <a:t>Constellation of symptoms: headache, irritability, blurred vision, nausea, cramps, delirium, seizures</a:t>
            </a:r>
          </a:p>
          <a:p>
            <a:r>
              <a:rPr lang="en-US" sz="2800" dirty="0"/>
              <a:t>Develops towards end of dialysis</a:t>
            </a:r>
          </a:p>
          <a:p>
            <a:r>
              <a:rPr lang="en-US" sz="2800" dirty="0"/>
              <a:t>Subsides over several hours</a:t>
            </a:r>
          </a:p>
          <a:p>
            <a:r>
              <a:rPr lang="en-US" sz="2800" dirty="0"/>
              <a:t>Theories: cerebral edema, </a:t>
            </a:r>
            <a:r>
              <a:rPr lang="en-US" sz="2800" dirty="0" err="1"/>
              <a:t>idiogenic</a:t>
            </a:r>
            <a:r>
              <a:rPr lang="en-US" sz="2800" dirty="0"/>
              <a:t> osmoles</a:t>
            </a:r>
          </a:p>
          <a:p>
            <a:r>
              <a:rPr lang="en-US" sz="2800" dirty="0"/>
              <a:t>Adding osmotically active solutes to dialysate, slowing rate, increasing frequency, and shortening duration of dialysis may prevent</a:t>
            </a:r>
          </a:p>
        </p:txBody>
      </p:sp>
      <p:sp>
        <p:nvSpPr>
          <p:cNvPr id="4" name="TextBox 3"/>
          <p:cNvSpPr txBox="1"/>
          <p:nvPr/>
        </p:nvSpPr>
        <p:spPr>
          <a:xfrm>
            <a:off x="693821" y="6311900"/>
            <a:ext cx="6861558" cy="369332"/>
          </a:xfrm>
          <a:prstGeom prst="rect">
            <a:avLst/>
          </a:prstGeom>
          <a:noFill/>
        </p:spPr>
        <p:txBody>
          <a:bodyPr wrap="none" rtlCol="0">
            <a:spAutoFit/>
          </a:bodyPr>
          <a:lstStyle/>
          <a:p>
            <a:r>
              <a:rPr lang="en-US" dirty="0" err="1"/>
              <a:t>Hocker</a:t>
            </a:r>
            <a:r>
              <a:rPr lang="en-US" dirty="0"/>
              <a:t>. Renal Disease and Neurology. Continuum 2017; 23(3):  722-743</a:t>
            </a:r>
          </a:p>
        </p:txBody>
      </p:sp>
    </p:spTree>
    <p:extLst>
      <p:ext uri="{BB962C8B-B14F-4D97-AF65-F5344CB8AC3E}">
        <p14:creationId xmlns:p14="http://schemas.microsoft.com/office/powerpoint/2010/main" val="4130529347"/>
      </p:ext>
    </p:extLst>
  </p:cSld>
  <p:clrMapOvr>
    <a:masterClrMapping/>
  </p:clrMapOvr>
</p:sld>
</file>

<file path=ppt/theme/theme1.xml><?xml version="1.0" encoding="utf-8"?>
<a:theme xmlns:a="http://schemas.openxmlformats.org/drawingml/2006/main" name="ACLP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0" ma:contentTypeDescription="Create a new document." ma:contentTypeScope="" ma:versionID="3c0ad1c1f9012030e844f7ca56ceb058">
  <xsd:schema xmlns:xsd="http://www.w3.org/2001/XMLSchema" xmlns:xs="http://www.w3.org/2001/XMLSchema" xmlns:p="http://schemas.microsoft.com/office/2006/metadata/properties" xmlns:ns2="7f3cf475-0395-4332-a22f-87d7b85be7f2" xmlns:ns3="d5af13c4-72b1-41c9-8507-7e9ed24d93ac" targetNamespace="http://schemas.microsoft.com/office/2006/metadata/properties" ma:root="true" ma:fieldsID="f0f0d6400a7b3e3f33f8772d7a208be3" ns2:_="" ns3:_="">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B2A905-58EE-4950-9C62-3AC6953C3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cf475-0395-4332-a22f-87d7b85be7f2"/>
    <ds:schemaRef ds:uri="d5af13c4-72b1-41c9-8507-7e9ed24d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60AA4B-0C74-43BA-862E-50B2110804B8}">
  <ds:schemaRefs>
    <ds:schemaRef ds:uri="http://purl.org/dc/elements/1.1/"/>
    <ds:schemaRef ds:uri="7f3cf475-0395-4332-a22f-87d7b85be7f2"/>
    <ds:schemaRef ds:uri="http://schemas.openxmlformats.org/package/2006/metadata/core-properties"/>
    <ds:schemaRef ds:uri="http://purl.org/dc/terms/"/>
    <ds:schemaRef ds:uri="http://purl.org/dc/dcmitype/"/>
    <ds:schemaRef ds:uri="http://schemas.microsoft.com/office/2006/documentManagement/types"/>
    <ds:schemaRef ds:uri="d5af13c4-72b1-41c9-8507-7e9ed24d93ac"/>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CF9EE7F-82E1-4A4A-ACA8-B0A781BE49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ACLP template</Template>
  <TotalTime>29611</TotalTime>
  <Words>3538</Words>
  <Application>Microsoft Office PowerPoint</Application>
  <PresentationFormat>Widescreen</PresentationFormat>
  <Paragraphs>366</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Lucida Grande</vt:lpstr>
      <vt:lpstr>Symbol</vt:lpstr>
      <vt:lpstr>Times New Roman</vt:lpstr>
      <vt:lpstr>Wingdings</vt:lpstr>
      <vt:lpstr>ACLP template</vt:lpstr>
      <vt:lpstr>Psychiatric Care of the Patient with Chronic Kidney Disease</vt:lpstr>
      <vt:lpstr>Learning Objectives</vt:lpstr>
      <vt:lpstr>Facts About Chronic Kidney Disease in US (2017)</vt:lpstr>
      <vt:lpstr>Stages of CKD                Types of Kidney Disease</vt:lpstr>
      <vt:lpstr>Symptoms of CKD</vt:lpstr>
      <vt:lpstr>Complications of CKD</vt:lpstr>
      <vt:lpstr>Psychiatric Disorders in Renal Patients</vt:lpstr>
      <vt:lpstr>Uremic Encephalopathy</vt:lpstr>
      <vt:lpstr>Dialysis Disequilibrium Syndrome</vt:lpstr>
      <vt:lpstr>Dialysis Dementia</vt:lpstr>
      <vt:lpstr>Treatment of Depression in Dialysis Population</vt:lpstr>
      <vt:lpstr>Psychotherapy with Dialysis Patients</vt:lpstr>
      <vt:lpstr>Dialysis Discontinuation or Withholding</vt:lpstr>
      <vt:lpstr>Appropriate Reasons to Withhold Dialysis</vt:lpstr>
      <vt:lpstr>Prescribing for CKD Patients:  2 Types of Drug Interactions</vt:lpstr>
      <vt:lpstr>Altered Pharmacokinetics in ESRD</vt:lpstr>
      <vt:lpstr>Pharmacokinetics: Elimination</vt:lpstr>
      <vt:lpstr>Psychotropic Prescribing in CKD</vt:lpstr>
      <vt:lpstr>Psychotropic Prescribing in CKD</vt:lpstr>
      <vt:lpstr>Psychotropics with  90% Protein Binding</vt:lpstr>
      <vt:lpstr>Psychotropics Highly Dependent on Renal Excretion</vt:lpstr>
      <vt:lpstr>Dose Adjustments Recommended for Renal Impairment </vt:lpstr>
      <vt:lpstr>Pharmacodynamics: Psychotropics With Renal Side Effects</vt:lpstr>
      <vt:lpstr>Monitoring for Renal Effects of Lithium</vt:lpstr>
      <vt:lpstr>General Treatment Principles in Management of the Medically Ill</vt:lpstr>
      <vt:lpstr>Suggested Readings</vt:lpstr>
    </vt:vector>
  </TitlesOfParts>
  <Company>Mount Sinai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Ernst, Carrie</dc:creator>
  <cp:lastModifiedBy>Desan, Paul</cp:lastModifiedBy>
  <cp:revision>33</cp:revision>
  <dcterms:created xsi:type="dcterms:W3CDTF">2017-12-19T17:46:22Z</dcterms:created>
  <dcterms:modified xsi:type="dcterms:W3CDTF">2019-03-15T20:21:19Z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