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0"/>
  </p:notesMasterIdLst>
  <p:handoutMasterIdLst>
    <p:handoutMasterId r:id="rId41"/>
  </p:handoutMasterIdLst>
  <p:sldIdLst>
    <p:sldId id="256" r:id="rId5"/>
    <p:sldId id="437" r:id="rId6"/>
    <p:sldId id="407" r:id="rId7"/>
    <p:sldId id="432" r:id="rId8"/>
    <p:sldId id="461" r:id="rId9"/>
    <p:sldId id="451" r:id="rId10"/>
    <p:sldId id="479" r:id="rId11"/>
    <p:sldId id="480" r:id="rId12"/>
    <p:sldId id="457" r:id="rId13"/>
    <p:sldId id="462" r:id="rId14"/>
    <p:sldId id="472" r:id="rId15"/>
    <p:sldId id="477" r:id="rId16"/>
    <p:sldId id="478" r:id="rId17"/>
    <p:sldId id="458" r:id="rId18"/>
    <p:sldId id="459" r:id="rId19"/>
    <p:sldId id="258" r:id="rId20"/>
    <p:sldId id="422" r:id="rId21"/>
    <p:sldId id="433" r:id="rId22"/>
    <p:sldId id="446" r:id="rId23"/>
    <p:sldId id="262" r:id="rId24"/>
    <p:sldId id="441" r:id="rId25"/>
    <p:sldId id="445" r:id="rId26"/>
    <p:sldId id="421" r:id="rId27"/>
    <p:sldId id="355" r:id="rId28"/>
    <p:sldId id="442" r:id="rId29"/>
    <p:sldId id="420" r:id="rId30"/>
    <p:sldId id="453" r:id="rId31"/>
    <p:sldId id="358" r:id="rId32"/>
    <p:sldId id="292" r:id="rId33"/>
    <p:sldId id="294" r:id="rId34"/>
    <p:sldId id="481" r:id="rId35"/>
    <p:sldId id="285" r:id="rId36"/>
    <p:sldId id="424" r:id="rId37"/>
    <p:sldId id="426" r:id="rId38"/>
    <p:sldId id="443"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28"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FFDE"/>
    <a:srgbClr val="81D297"/>
    <a:srgbClr val="177D38"/>
    <a:srgbClr val="66A677"/>
    <a:srgbClr val="105A25"/>
    <a:srgbClr val="38915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875" autoAdjust="0"/>
    <p:restoredTop sz="94541" autoAdjust="0"/>
  </p:normalViewPr>
  <p:slideViewPr>
    <p:cSldViewPr snapToGrid="0" snapToObjects="1" showGuides="1">
      <p:cViewPr varScale="1">
        <p:scale>
          <a:sx n="112" d="100"/>
          <a:sy n="112" d="100"/>
        </p:scale>
        <p:origin x="208" y="440"/>
      </p:cViewPr>
      <p:guideLst>
        <p:guide orient="horz" pos="4228"/>
        <p:guide pos="384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0009BD-8F19-0B44-8E85-44C88B02A425}" type="datetimeFigureOut">
              <a:rPr lang="en-US" smtClean="0"/>
              <a:t>11/9/21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F5F82E-548B-494F-89A6-3B3ADDAECC67}" type="slidenum">
              <a:rPr lang="en-US" smtClean="0"/>
              <a:t>‹#›</a:t>
            </a:fld>
            <a:endParaRPr lang="en-US" dirty="0"/>
          </a:p>
        </p:txBody>
      </p:sp>
    </p:spTree>
    <p:extLst>
      <p:ext uri="{BB962C8B-B14F-4D97-AF65-F5344CB8AC3E}">
        <p14:creationId xmlns:p14="http://schemas.microsoft.com/office/powerpoint/2010/main" val="1770110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CD39A-F679-DF43-BBE4-8BF4AC45CCF4}" type="datetimeFigureOut">
              <a:rPr lang="en-US" smtClean="0"/>
              <a:t>11/9/21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5259CE-35B4-F249-A2D4-2A860B274D7B}" type="slidenum">
              <a:rPr lang="en-US" smtClean="0"/>
              <a:t>‹#›</a:t>
            </a:fld>
            <a:endParaRPr lang="en-US" dirty="0"/>
          </a:p>
        </p:txBody>
      </p:sp>
    </p:spTree>
    <p:extLst>
      <p:ext uri="{BB962C8B-B14F-4D97-AF65-F5344CB8AC3E}">
        <p14:creationId xmlns:p14="http://schemas.microsoft.com/office/powerpoint/2010/main" val="19070122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5259CE-35B4-F249-A2D4-2A860B274D7B}" type="slidenum">
              <a:rPr lang="en-US" smtClean="0"/>
              <a:t>5</a:t>
            </a:fld>
            <a:endParaRPr lang="en-US" dirty="0"/>
          </a:p>
        </p:txBody>
      </p:sp>
    </p:spTree>
    <p:extLst>
      <p:ext uri="{BB962C8B-B14F-4D97-AF65-F5344CB8AC3E}">
        <p14:creationId xmlns:p14="http://schemas.microsoft.com/office/powerpoint/2010/main" val="1917310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5259CE-35B4-F249-A2D4-2A860B274D7B}" type="slidenum">
              <a:rPr lang="en-US" smtClean="0"/>
              <a:t>16</a:t>
            </a:fld>
            <a:endParaRPr lang="en-US" dirty="0"/>
          </a:p>
        </p:txBody>
      </p:sp>
    </p:spTree>
    <p:extLst>
      <p:ext uri="{BB962C8B-B14F-4D97-AF65-F5344CB8AC3E}">
        <p14:creationId xmlns:p14="http://schemas.microsoft.com/office/powerpoint/2010/main" val="1847747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E81D03-0386-1448-BCBB-5C49E9D65F15}" type="slidenum">
              <a:rPr lang="en-US" smtClean="0"/>
              <a:t>24</a:t>
            </a:fld>
            <a:endParaRPr lang="en-US" dirty="0"/>
          </a:p>
        </p:txBody>
      </p:sp>
    </p:spTree>
    <p:extLst>
      <p:ext uri="{BB962C8B-B14F-4D97-AF65-F5344CB8AC3E}">
        <p14:creationId xmlns:p14="http://schemas.microsoft.com/office/powerpoint/2010/main" val="281083474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userDrawn="1"/>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userDrawn="1"/>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userDrawn="1"/>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userDrawn="1"/>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8" name="Rectangle 27"/>
          <p:cNvSpPr/>
          <p:nvPr userDrawn="1"/>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423952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68CDBAF2-F266-C14C-8ABF-54B90D837FA3}" type="slidenum">
              <a:rPr lang="en-US" smtClean="0"/>
              <a:pPr/>
              <a:t>‹#›</a:t>
            </a:fld>
            <a:endParaRPr lang="en-US" dirty="0"/>
          </a:p>
        </p:txBody>
      </p:sp>
      <p:grpSp>
        <p:nvGrpSpPr>
          <p:cNvPr id="40" name="Group 39"/>
          <p:cNvGrpSpPr/>
          <p:nvPr userDrawn="1"/>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 y="-670"/>
            <a:ext cx="612455" cy="457869"/>
          </a:xfrm>
          <a:prstGeom prst="rect">
            <a:avLst/>
          </a:prstGeom>
        </p:spPr>
      </p:pic>
      <p:sp>
        <p:nvSpPr>
          <p:cNvPr id="47" name="TextBox 46"/>
          <p:cNvSpPr txBox="1"/>
          <p:nvPr userDrawn="1"/>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270419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WHITE BKG">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148443"/>
            <a:ext cx="12192000" cy="386139"/>
          </a:xfrm>
          <a:prstGeom prst="rect">
            <a:avLst/>
          </a:prstGeom>
          <a:solidFill>
            <a:srgbClr val="0033A3"/>
          </a:solidFill>
          <a:ln>
            <a:noFill/>
          </a:ln>
          <a:effectLst/>
        </p:spPr>
        <p:style>
          <a:lnRef idx="3">
            <a:schemeClr val="lt1"/>
          </a:lnRef>
          <a:fillRef idx="1">
            <a:schemeClr val="accent6"/>
          </a:fillRef>
          <a:effectRef idx="1">
            <a:schemeClr val="accent6"/>
          </a:effectRef>
          <a:fontRef idx="minor">
            <a:schemeClr val="lt1"/>
          </a:fontRef>
        </p:style>
        <p:txBody>
          <a:bodyPr rtlCol="0" anchor="b"/>
          <a:lstStyle/>
          <a:p>
            <a:pPr algn="ctr"/>
            <a:endParaRPr lang="en-US" sz="1800" dirty="0"/>
          </a:p>
        </p:txBody>
      </p:sp>
      <p:pic>
        <p:nvPicPr>
          <p:cNvPr id="18" name="Picture 17"/>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9886095" y="266700"/>
            <a:ext cx="2107309" cy="692293"/>
          </a:xfrm>
          <a:prstGeom prst="rect">
            <a:avLst/>
          </a:prstGeom>
        </p:spPr>
      </p:pic>
      <p:cxnSp>
        <p:nvCxnSpPr>
          <p:cNvPr id="19" name="Straight Connector 18"/>
          <p:cNvCxnSpPr/>
          <p:nvPr userDrawn="1"/>
        </p:nvCxnSpPr>
        <p:spPr>
          <a:xfrm>
            <a:off x="0" y="1016249"/>
            <a:ext cx="8690003" cy="0"/>
          </a:xfrm>
          <a:prstGeom prst="line">
            <a:avLst/>
          </a:prstGeom>
          <a:ln>
            <a:solidFill>
              <a:srgbClr val="003399"/>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userDrawn="1"/>
        </p:nvSpPr>
        <p:spPr>
          <a:xfrm>
            <a:off x="6864902" y="6219338"/>
            <a:ext cx="5323044" cy="246221"/>
          </a:xfrm>
          <a:prstGeom prst="rect">
            <a:avLst/>
          </a:prstGeom>
          <a:noFill/>
        </p:spPr>
        <p:txBody>
          <a:bodyPr wrap="square" rtlCol="0" anchor="ctr">
            <a:spAutoFit/>
          </a:bodyPr>
          <a:lstStyle/>
          <a:p>
            <a:pPr algn="r"/>
            <a:r>
              <a:rPr lang="en-US" sz="1000" kern="1200" dirty="0">
                <a:solidFill>
                  <a:schemeClr val="bg1"/>
                </a:solidFill>
                <a:effectLst/>
                <a:latin typeface="+mn-lt"/>
                <a:ea typeface="+mn-ea"/>
                <a:cs typeface="+mn-cs"/>
              </a:rPr>
              <a:t>© 2021 American Psychiatric Association. All rights reserved. </a:t>
            </a:r>
          </a:p>
        </p:txBody>
      </p:sp>
      <p:sp>
        <p:nvSpPr>
          <p:cNvPr id="23" name="Title 1"/>
          <p:cNvSpPr>
            <a:spLocks noGrp="1"/>
          </p:cNvSpPr>
          <p:nvPr>
            <p:ph type="title" hasCustomPrompt="1"/>
          </p:nvPr>
        </p:nvSpPr>
        <p:spPr>
          <a:xfrm>
            <a:off x="609600" y="307788"/>
            <a:ext cx="8080403" cy="586541"/>
          </a:xfrm>
        </p:spPr>
        <p:txBody>
          <a:bodyPr>
            <a:normAutofit/>
          </a:bodyPr>
          <a:lstStyle>
            <a:lvl1pPr algn="l">
              <a:defRPr sz="2400" cap="all">
                <a:solidFill>
                  <a:srgbClr val="003399"/>
                </a:solidFill>
              </a:defRPr>
            </a:lvl1pPr>
          </a:lstStyle>
          <a:p>
            <a:r>
              <a:rPr lang="en-US" dirty="0"/>
              <a:t>SECTION TITLE</a:t>
            </a:r>
          </a:p>
        </p:txBody>
      </p:sp>
      <p:sp>
        <p:nvSpPr>
          <p:cNvPr id="28" name="Content Placeholder 25"/>
          <p:cNvSpPr>
            <a:spLocks noGrp="1"/>
          </p:cNvSpPr>
          <p:nvPr>
            <p:ph sz="quarter" idx="13"/>
          </p:nvPr>
        </p:nvSpPr>
        <p:spPr>
          <a:xfrm>
            <a:off x="609600" y="1361440"/>
            <a:ext cx="10420349" cy="45719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609600" y="6149136"/>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35CCB00-38B5-9543-8B3D-7DAFB5B0A7B3}" type="slidenum">
              <a:rPr lang="en-US" sz="1000" smtClean="0">
                <a:solidFill>
                  <a:schemeClr val="bg1"/>
                </a:solidFill>
              </a:rPr>
              <a:pPr/>
              <a:t>‹#›</a:t>
            </a:fld>
            <a:endParaRPr lang="en-US" sz="1000" dirty="0">
              <a:solidFill>
                <a:schemeClr val="bg1"/>
              </a:solidFill>
            </a:endParaRPr>
          </a:p>
        </p:txBody>
      </p:sp>
    </p:spTree>
    <p:extLst>
      <p:ext uri="{BB962C8B-B14F-4D97-AF65-F5344CB8AC3E}">
        <p14:creationId xmlns:p14="http://schemas.microsoft.com/office/powerpoint/2010/main" val="26020204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1" descr="brain.pn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255734" y="1228725"/>
            <a:ext cx="4936268" cy="5629275"/>
          </a:xfrm>
          <a:prstGeom prst="rect">
            <a:avLst/>
          </a:prstGeom>
        </p:spPr>
      </p:pic>
      <p:cxnSp>
        <p:nvCxnSpPr>
          <p:cNvPr id="8" name="Straight Connector 7"/>
          <p:cNvCxnSpPr/>
          <p:nvPr userDrawn="1"/>
        </p:nvCxnSpPr>
        <p:spPr>
          <a:xfrm>
            <a:off x="895045" y="3060553"/>
            <a:ext cx="0" cy="2481679"/>
          </a:xfrm>
          <a:prstGeom prst="line">
            <a:avLst/>
          </a:prstGeom>
          <a:ln>
            <a:solidFill>
              <a:srgbClr val="FFFFFF"/>
            </a:solidFill>
          </a:ln>
          <a:effectLst/>
        </p:spPr>
        <p:style>
          <a:lnRef idx="3">
            <a:schemeClr val="accent3"/>
          </a:lnRef>
          <a:fillRef idx="0">
            <a:schemeClr val="accent3"/>
          </a:fillRef>
          <a:effectRef idx="2">
            <a:schemeClr val="accent3"/>
          </a:effectRef>
          <a:fontRef idx="minor">
            <a:schemeClr val="tx1"/>
          </a:fontRef>
        </p:style>
      </p:cxnSp>
      <p:sp>
        <p:nvSpPr>
          <p:cNvPr id="18" name="Title 1"/>
          <p:cNvSpPr>
            <a:spLocks noGrp="1"/>
          </p:cNvSpPr>
          <p:nvPr>
            <p:ph type="title" hasCustomPrompt="1"/>
          </p:nvPr>
        </p:nvSpPr>
        <p:spPr>
          <a:xfrm>
            <a:off x="1161139" y="3152569"/>
            <a:ext cx="7982861" cy="1290387"/>
          </a:xfrm>
        </p:spPr>
        <p:txBody>
          <a:bodyPr>
            <a:noAutofit/>
          </a:bodyPr>
          <a:lstStyle>
            <a:lvl1pPr algn="l">
              <a:defRPr sz="4000" cap="all"/>
            </a:lvl1pPr>
          </a:lstStyle>
          <a:p>
            <a:r>
              <a:rPr lang="en-US" dirty="0"/>
              <a:t>PRESENTATION TITLE</a:t>
            </a:r>
            <a:br>
              <a:rPr lang="en-US" dirty="0"/>
            </a:br>
            <a:r>
              <a:rPr lang="en-US" dirty="0"/>
              <a:t>UP TO TWO LINES</a:t>
            </a:r>
          </a:p>
        </p:txBody>
      </p:sp>
      <p:sp>
        <p:nvSpPr>
          <p:cNvPr id="25" name="Subtitle 2"/>
          <p:cNvSpPr>
            <a:spLocks noGrp="1"/>
          </p:cNvSpPr>
          <p:nvPr>
            <p:ph type="subTitle" idx="1" hasCustomPrompt="1"/>
          </p:nvPr>
        </p:nvSpPr>
        <p:spPr>
          <a:xfrm>
            <a:off x="1161142" y="4470732"/>
            <a:ext cx="7220860" cy="1071499"/>
          </a:xfrm>
        </p:spPr>
        <p:txBody>
          <a:bodyPr>
            <a:normAutofit/>
          </a:bodyPr>
          <a:lstStyle>
            <a:lvl1pPr marL="0" indent="0" algn="l">
              <a:buNone/>
              <a:defRPr sz="2500" baseline="0">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Presentation subhead goes here, and can also be up to two lines long.</a:t>
            </a:r>
          </a:p>
        </p:txBody>
      </p:sp>
      <p:sp>
        <p:nvSpPr>
          <p:cNvPr id="13" name="Text Placeholder 2"/>
          <p:cNvSpPr>
            <a:spLocks noGrp="1"/>
          </p:cNvSpPr>
          <p:nvPr>
            <p:ph type="body" idx="10" hasCustomPrompt="1"/>
          </p:nvPr>
        </p:nvSpPr>
        <p:spPr>
          <a:xfrm>
            <a:off x="1161140" y="5751977"/>
            <a:ext cx="10363200" cy="476105"/>
          </a:xfrm>
        </p:spPr>
        <p:txBody>
          <a:bodyPr anchor="t">
            <a:normAutofit/>
          </a:bodyPr>
          <a:lstStyle>
            <a:lvl1pPr marL="0" indent="0">
              <a:buNone/>
              <a:defRPr sz="14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dirty="0"/>
              <a:t>Author: John Smith | May 1, 2021</a:t>
            </a:r>
          </a:p>
        </p:txBody>
      </p:sp>
      <p:sp>
        <p:nvSpPr>
          <p:cNvPr id="7" name="TextBox 6"/>
          <p:cNvSpPr txBox="1"/>
          <p:nvPr userDrawn="1"/>
        </p:nvSpPr>
        <p:spPr>
          <a:xfrm>
            <a:off x="6849135" y="6208254"/>
            <a:ext cx="5323044" cy="246221"/>
          </a:xfrm>
          <a:prstGeom prst="rect">
            <a:avLst/>
          </a:prstGeom>
          <a:noFill/>
        </p:spPr>
        <p:txBody>
          <a:bodyPr wrap="square" rtlCol="0" anchor="ctr">
            <a:spAutoFit/>
          </a:bodyPr>
          <a:lstStyle/>
          <a:p>
            <a:pPr algn="r"/>
            <a:r>
              <a:rPr lang="en-US" sz="1000" kern="1200" dirty="0">
                <a:solidFill>
                  <a:schemeClr val="tx1"/>
                </a:solidFill>
                <a:effectLst/>
                <a:latin typeface="+mn-lt"/>
                <a:ea typeface="+mn-ea"/>
                <a:cs typeface="+mn-cs"/>
              </a:rPr>
              <a:t>© 2021 American Psychiatric Association. All rights reserved. </a:t>
            </a:r>
          </a:p>
        </p:txBody>
      </p:sp>
      <p:pic>
        <p:nvPicPr>
          <p:cNvPr id="9" name="Picture 8"/>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945580" y="272677"/>
            <a:ext cx="2149931" cy="892819"/>
          </a:xfrm>
          <a:prstGeom prst="rect">
            <a:avLst/>
          </a:prstGeom>
        </p:spPr>
      </p:pic>
    </p:spTree>
    <p:extLst>
      <p:ext uri="{BB962C8B-B14F-4D97-AF65-F5344CB8AC3E}">
        <p14:creationId xmlns:p14="http://schemas.microsoft.com/office/powerpoint/2010/main" val="129864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ECTION TITLE">
    <p:spTree>
      <p:nvGrpSpPr>
        <p:cNvPr id="1" name=""/>
        <p:cNvGrpSpPr/>
        <p:nvPr/>
      </p:nvGrpSpPr>
      <p:grpSpPr>
        <a:xfrm>
          <a:off x="0" y="0"/>
          <a:ext cx="0" cy="0"/>
          <a:chOff x="0" y="0"/>
          <a:chExt cx="0" cy="0"/>
        </a:xfrm>
      </p:grpSpPr>
      <p:pic>
        <p:nvPicPr>
          <p:cNvPr id="2" name="Picture 1" descr="brain.pn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0"/>
            <a:ext cx="7909931" cy="6858000"/>
          </a:xfrm>
          <a:prstGeom prst="rect">
            <a:avLst/>
          </a:prstGeom>
        </p:spPr>
      </p:pic>
      <p:sp>
        <p:nvSpPr>
          <p:cNvPr id="11" name="Rectangle 10"/>
          <p:cNvSpPr/>
          <p:nvPr userDrawn="1"/>
        </p:nvSpPr>
        <p:spPr>
          <a:xfrm>
            <a:off x="-94827" y="3348183"/>
            <a:ext cx="12192000" cy="2286000"/>
          </a:xfrm>
          <a:prstGeom prst="rect">
            <a:avLst/>
          </a:prstGeom>
          <a:solidFill>
            <a:schemeClr val="tx1">
              <a:alpha val="1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Title 1"/>
          <p:cNvSpPr>
            <a:spLocks noGrp="1"/>
          </p:cNvSpPr>
          <p:nvPr>
            <p:ph type="title" hasCustomPrompt="1"/>
          </p:nvPr>
        </p:nvSpPr>
        <p:spPr>
          <a:xfrm>
            <a:off x="1161139" y="3348183"/>
            <a:ext cx="7982861" cy="2286000"/>
          </a:xfrm>
        </p:spPr>
        <p:txBody>
          <a:bodyPr>
            <a:normAutofit/>
          </a:bodyPr>
          <a:lstStyle>
            <a:lvl1pPr algn="l">
              <a:defRPr sz="4000" cap="all"/>
            </a:lvl1pPr>
          </a:lstStyle>
          <a:p>
            <a:r>
              <a:rPr lang="en-US" dirty="0"/>
              <a:t>SECTION TITLE</a:t>
            </a:r>
          </a:p>
        </p:txBody>
      </p:sp>
      <p:pic>
        <p:nvPicPr>
          <p:cNvPr id="8" name="Picture 7">
            <a:extLst>
              <a:ext uri="{FF2B5EF4-FFF2-40B4-BE49-F238E27FC236}">
                <a16:creationId xmlns:a16="http://schemas.microsoft.com/office/drawing/2014/main" id="{494DCF5E-B51F-FF45-8767-D9199006D94E}"/>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9945580" y="272677"/>
            <a:ext cx="2149931" cy="892819"/>
          </a:xfrm>
          <a:prstGeom prst="rect">
            <a:avLst/>
          </a:prstGeom>
        </p:spPr>
      </p:pic>
    </p:spTree>
    <p:extLst>
      <p:ext uri="{BB962C8B-B14F-4D97-AF65-F5344CB8AC3E}">
        <p14:creationId xmlns:p14="http://schemas.microsoft.com/office/powerpoint/2010/main" val="367969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19051"/>
            <a:ext cx="3860800" cy="328613"/>
          </a:xfrm>
          <a:prstGeom prst="rect">
            <a:avLst/>
          </a:prstGeom>
        </p:spPr>
        <p:txBody>
          <a:bodyPr/>
          <a:lstStyle>
            <a:lvl1pPr>
              <a:defRPr/>
            </a:lvl1pPr>
          </a:lstStyle>
          <a:p>
            <a:pPr>
              <a:defRPr/>
            </a:pPr>
            <a:fld id="{B8AC191A-3762-4EBB-896B-E0314063B3D7}" type="datetimeFigureOut">
              <a:rPr lang="en-US"/>
              <a:pPr>
                <a:defRPr/>
              </a:pPr>
              <a:t>11/9/21</a:t>
            </a:fld>
            <a:endParaRPr lang="en-US" dirty="0"/>
          </a:p>
        </p:txBody>
      </p:sp>
      <p:sp>
        <p:nvSpPr>
          <p:cNvPr id="3" name="Footer Placeholder 4"/>
          <p:cNvSpPr>
            <a:spLocks noGrp="1"/>
          </p:cNvSpPr>
          <p:nvPr>
            <p:ph type="ftr" sz="quarter" idx="11"/>
          </p:nvPr>
        </p:nvSpPr>
        <p:spPr>
          <a:xfrm>
            <a:off x="4572000" y="19051"/>
            <a:ext cx="5486400" cy="328613"/>
          </a:xfrm>
          <a:prstGeom prst="rect">
            <a:avLst/>
          </a:prstGeom>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E61F0AB-C74E-4BE3-9314-1145CDEE779E}" type="slidenum">
              <a:rPr lang="en-US"/>
              <a:pPr>
                <a:defRPr/>
              </a:pPr>
              <a:t>‹#›</a:t>
            </a:fld>
            <a:endParaRPr lang="en-US" dirty="0"/>
          </a:p>
        </p:txBody>
      </p:sp>
    </p:spTree>
    <p:extLst>
      <p:ext uri="{BB962C8B-B14F-4D97-AF65-F5344CB8AC3E}">
        <p14:creationId xmlns:p14="http://schemas.microsoft.com/office/powerpoint/2010/main" val="29160071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DBAF2-F266-C14C-8ABF-54B90D837FA3}" type="slidenum">
              <a:rPr lang="en-US" smtClean="0"/>
              <a:t>‹#›</a:t>
            </a:fld>
            <a:endParaRPr lang="en-US" dirty="0"/>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cdc.gov/diabetes/pdfs/data/statistics/national-diabetes-statistics-report.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Psychiatric Consultation for </a:t>
            </a:r>
            <a:r>
              <a:rPr lang="en-US"/>
              <a:t>Diabetes </a:t>
            </a:r>
            <a:br>
              <a:rPr lang="en-US"/>
            </a:br>
            <a:r>
              <a:rPr lang="en-US"/>
              <a:t>Along </a:t>
            </a:r>
            <a:r>
              <a:rPr lang="en-US" dirty="0"/>
              <a:t>the Continuum of Care</a:t>
            </a:r>
          </a:p>
        </p:txBody>
      </p:sp>
      <p:sp>
        <p:nvSpPr>
          <p:cNvPr id="3" name="Subtitle 2"/>
          <p:cNvSpPr>
            <a:spLocks noGrp="1"/>
          </p:cNvSpPr>
          <p:nvPr>
            <p:ph type="subTitle" idx="1"/>
          </p:nvPr>
        </p:nvSpPr>
        <p:spPr>
          <a:xfrm>
            <a:off x="1066800" y="3666930"/>
            <a:ext cx="10058400" cy="2080727"/>
          </a:xfrm>
        </p:spPr>
        <p:txBody>
          <a:bodyPr>
            <a:normAutofit/>
          </a:bodyPr>
          <a:lstStyle/>
          <a:p>
            <a:r>
              <a:rPr lang="en-US" dirty="0"/>
              <a:t>James K. Rustad, MD, FACLP</a:t>
            </a:r>
            <a:endParaRPr lang="en-US" sz="2000" dirty="0"/>
          </a:p>
          <a:p>
            <a:r>
              <a:rPr lang="en-US" sz="2000" dirty="0"/>
              <a:t>White River Junction VA Medical Center; </a:t>
            </a:r>
          </a:p>
          <a:p>
            <a:r>
              <a:rPr lang="en-US" sz="2000" dirty="0"/>
              <a:t>Department of Psychiatry, Geisel School of Medicine at Dartmouth;</a:t>
            </a:r>
          </a:p>
          <a:p>
            <a:r>
              <a:rPr lang="en-US" sz="2000" dirty="0"/>
              <a:t>Department of Psychiatry, </a:t>
            </a:r>
            <a:r>
              <a:rPr lang="en-US" sz="2000" dirty="0" err="1"/>
              <a:t>Larner</a:t>
            </a:r>
            <a:r>
              <a:rPr lang="en-US" sz="2000" dirty="0"/>
              <a:t> College of Medicine at University of Vermont</a:t>
            </a:r>
          </a:p>
          <a:p>
            <a:r>
              <a:rPr lang="en-US" sz="2000" dirty="0"/>
              <a:t>October 25, 2021</a:t>
            </a:r>
          </a:p>
          <a:p>
            <a:endParaRPr lang="en-US" dirty="0"/>
          </a:p>
        </p:txBody>
      </p:sp>
    </p:spTree>
    <p:extLst>
      <p:ext uri="{BB962C8B-B14F-4D97-AF65-F5344CB8AC3E}">
        <p14:creationId xmlns:p14="http://schemas.microsoft.com/office/powerpoint/2010/main" val="3676199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4FE8C-07BD-41C2-9739-3DAF35F20274}"/>
              </a:ext>
            </a:extLst>
          </p:cNvPr>
          <p:cNvSpPr>
            <a:spLocks noGrp="1"/>
          </p:cNvSpPr>
          <p:nvPr>
            <p:ph type="title"/>
          </p:nvPr>
        </p:nvSpPr>
        <p:spPr/>
        <p:txBody>
          <a:bodyPr/>
          <a:lstStyle/>
          <a:p>
            <a:r>
              <a:rPr lang="en-US" b="1" dirty="0"/>
              <a:t>Diabetes and Delirium</a:t>
            </a:r>
            <a:endParaRPr lang="en-US" dirty="0"/>
          </a:p>
        </p:txBody>
      </p:sp>
      <p:sp>
        <p:nvSpPr>
          <p:cNvPr id="3" name="Content Placeholder 2">
            <a:extLst>
              <a:ext uri="{FF2B5EF4-FFF2-40B4-BE49-F238E27FC236}">
                <a16:creationId xmlns:a16="http://schemas.microsoft.com/office/drawing/2014/main" id="{3C767DE9-CB79-4509-9AC9-2E400CB1B99B}"/>
              </a:ext>
            </a:extLst>
          </p:cNvPr>
          <p:cNvSpPr>
            <a:spLocks noGrp="1"/>
          </p:cNvSpPr>
          <p:nvPr>
            <p:ph idx="1"/>
          </p:nvPr>
        </p:nvSpPr>
        <p:spPr>
          <a:xfrm>
            <a:off x="609600" y="1166018"/>
            <a:ext cx="10972800" cy="5211031"/>
          </a:xfrm>
        </p:spPr>
        <p:txBody>
          <a:bodyPr/>
          <a:lstStyle/>
          <a:p>
            <a:r>
              <a:rPr lang="en-US" dirty="0"/>
              <a:t>Delirium may occur secondary to diabetic ketoacidosis (DKA), hyperosmolar hyperglycemic state (HHS), and hypoglycemia</a:t>
            </a:r>
          </a:p>
          <a:p>
            <a:r>
              <a:rPr lang="en-US" dirty="0"/>
              <a:t>Diabetic ketoacidosis and hyperosmolar hyperglycemic state:</a:t>
            </a:r>
          </a:p>
          <a:p>
            <a:pPr lvl="1"/>
            <a:r>
              <a:rPr lang="en-US" dirty="0"/>
              <a:t>Medical emergencies that require prompt evaluation and treatment</a:t>
            </a:r>
          </a:p>
          <a:p>
            <a:pPr lvl="1"/>
            <a:r>
              <a:rPr lang="en-US" dirty="0"/>
              <a:t>Risk factors include type 1 diabetes, major medical illness, eating disorders and cocaine use</a:t>
            </a:r>
          </a:p>
          <a:p>
            <a:pPr lvl="1"/>
            <a:r>
              <a:rPr lang="en-US" dirty="0"/>
              <a:t>Evolve rapidly over a 24 hour period for DKA and more insidious with HHS</a:t>
            </a:r>
          </a:p>
          <a:p>
            <a:pPr lvl="1"/>
            <a:r>
              <a:rPr lang="en-US" dirty="0"/>
              <a:t>Progression: polyuria, polydipsia, and weight loss </a:t>
            </a:r>
            <a:r>
              <a:rPr lang="en-US" dirty="0">
                <a:sym typeface="Wingdings" panose="05000000000000000000" pitchFamily="2" charset="2"/>
              </a:rPr>
              <a:t> </a:t>
            </a:r>
            <a:r>
              <a:rPr lang="en-US" dirty="0"/>
              <a:t>lethargy, confusion, focal signs, and obtundation</a:t>
            </a:r>
            <a:r>
              <a:rPr lang="en-US" dirty="0">
                <a:sym typeface="Wingdings" panose="05000000000000000000" pitchFamily="2" charset="2"/>
              </a:rPr>
              <a:t> coma</a:t>
            </a:r>
            <a:endParaRPr lang="en-US" dirty="0"/>
          </a:p>
          <a:p>
            <a:pPr lvl="1"/>
            <a:r>
              <a:rPr lang="en-US" dirty="0"/>
              <a:t>Evaluation: Serum glucose, electrolytes, anion gap, BUN, CBC, urine ketones (serum ketones if urine positive), plasma osmolality, arterial blood gas, CBC and ECG</a:t>
            </a:r>
          </a:p>
          <a:p>
            <a:pPr lvl="1"/>
            <a:r>
              <a:rPr lang="en-US" dirty="0"/>
              <a:t>Consider urine, sputum, and blood cultures, serum lipase and amylase, and chest radiograph on a case-by-case basis.</a:t>
            </a:r>
          </a:p>
          <a:p>
            <a:pPr lvl="1"/>
            <a:r>
              <a:rPr lang="en-US" dirty="0"/>
              <a:t>Management includes the correction of fluid and electrolyte abnormalities and administration of insulin.</a:t>
            </a:r>
          </a:p>
          <a:p>
            <a:pPr lvl="1"/>
            <a:endParaRPr lang="en-US" dirty="0"/>
          </a:p>
          <a:p>
            <a:endParaRPr lang="en-US" dirty="0"/>
          </a:p>
        </p:txBody>
      </p:sp>
      <p:sp>
        <p:nvSpPr>
          <p:cNvPr id="4" name="Slide Number Placeholder 3">
            <a:extLst>
              <a:ext uri="{FF2B5EF4-FFF2-40B4-BE49-F238E27FC236}">
                <a16:creationId xmlns:a16="http://schemas.microsoft.com/office/drawing/2014/main" id="{E7D5030E-9922-471E-8537-BB5E62549CE1}"/>
              </a:ext>
            </a:extLst>
          </p:cNvPr>
          <p:cNvSpPr>
            <a:spLocks noGrp="1"/>
          </p:cNvSpPr>
          <p:nvPr>
            <p:ph type="sldNum" sz="quarter" idx="12"/>
          </p:nvPr>
        </p:nvSpPr>
        <p:spPr/>
        <p:txBody>
          <a:bodyPr/>
          <a:lstStyle/>
          <a:p>
            <a:fld id="{68CDBAF2-F266-C14C-8ABF-54B90D837FA3}" type="slidenum">
              <a:rPr lang="en-US" smtClean="0"/>
              <a:pPr/>
              <a:t>10</a:t>
            </a:fld>
            <a:endParaRPr lang="en-US" dirty="0"/>
          </a:p>
        </p:txBody>
      </p:sp>
    </p:spTree>
    <p:extLst>
      <p:ext uri="{BB962C8B-B14F-4D97-AF65-F5344CB8AC3E}">
        <p14:creationId xmlns:p14="http://schemas.microsoft.com/office/powerpoint/2010/main" val="957814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C9754-3AB6-41B2-9651-26FB0E56CD30}"/>
              </a:ext>
            </a:extLst>
          </p:cNvPr>
          <p:cNvSpPr>
            <a:spLocks noGrp="1"/>
          </p:cNvSpPr>
          <p:nvPr>
            <p:ph type="title"/>
          </p:nvPr>
        </p:nvSpPr>
        <p:spPr/>
        <p:txBody>
          <a:bodyPr/>
          <a:lstStyle/>
          <a:p>
            <a:r>
              <a:rPr lang="en-US" b="1" dirty="0"/>
              <a:t>Antidiabetic agents, suicide attempts, and hypoglycemia</a:t>
            </a:r>
          </a:p>
        </p:txBody>
      </p:sp>
      <p:sp>
        <p:nvSpPr>
          <p:cNvPr id="3" name="Content Placeholder 2">
            <a:extLst>
              <a:ext uri="{FF2B5EF4-FFF2-40B4-BE49-F238E27FC236}">
                <a16:creationId xmlns:a16="http://schemas.microsoft.com/office/drawing/2014/main" id="{B5055A48-B8C0-4E0B-A205-7C77B4D285FF}"/>
              </a:ext>
            </a:extLst>
          </p:cNvPr>
          <p:cNvSpPr>
            <a:spLocks noGrp="1"/>
          </p:cNvSpPr>
          <p:nvPr>
            <p:ph idx="1"/>
          </p:nvPr>
        </p:nvSpPr>
        <p:spPr/>
        <p:txBody>
          <a:bodyPr/>
          <a:lstStyle/>
          <a:p>
            <a:r>
              <a:rPr lang="en-US" dirty="0"/>
              <a:t>Sulfonylureas and insulin are antidiabetics agents when taken as overdoses can be lethal or cause serious complications including hypoglycemic encephalopathy</a:t>
            </a:r>
          </a:p>
          <a:p>
            <a:r>
              <a:rPr lang="en-US" dirty="0"/>
              <a:t>Diaphoresis, tachycardia, anxiety, and hunger are early signs of hypoglycemia</a:t>
            </a:r>
          </a:p>
          <a:p>
            <a:r>
              <a:rPr lang="en-US" dirty="0"/>
              <a:t>If left untreated can progress to hypoglycemic encephalopathy characterized by confusion, lethargy, delirium, seizures and coma</a:t>
            </a:r>
          </a:p>
          <a:p>
            <a:r>
              <a:rPr lang="en-US" dirty="0"/>
              <a:t>Prolonged hypoglycemia may lead to irreversible brain damage</a:t>
            </a:r>
          </a:p>
          <a:p>
            <a:r>
              <a:rPr lang="en-US" dirty="0"/>
              <a:t>Following medical stabilization, patients’ antidiabetic regimen may need to be re-evaluated with regard to risk/benefit profile</a:t>
            </a:r>
          </a:p>
          <a:p>
            <a:r>
              <a:rPr lang="en-US" dirty="0"/>
              <a:t>Patients with intentional overdoses may require inpatient psychiatric hospitalization following hypoglycemia</a:t>
            </a:r>
          </a:p>
        </p:txBody>
      </p:sp>
      <p:sp>
        <p:nvSpPr>
          <p:cNvPr id="4" name="Slide Number Placeholder 3">
            <a:extLst>
              <a:ext uri="{FF2B5EF4-FFF2-40B4-BE49-F238E27FC236}">
                <a16:creationId xmlns:a16="http://schemas.microsoft.com/office/drawing/2014/main" id="{B83A3283-A056-4E87-BEF8-BA921C4E6AB8}"/>
              </a:ext>
            </a:extLst>
          </p:cNvPr>
          <p:cNvSpPr>
            <a:spLocks noGrp="1"/>
          </p:cNvSpPr>
          <p:nvPr>
            <p:ph type="sldNum" sz="quarter" idx="12"/>
          </p:nvPr>
        </p:nvSpPr>
        <p:spPr/>
        <p:txBody>
          <a:bodyPr/>
          <a:lstStyle/>
          <a:p>
            <a:fld id="{68CDBAF2-F266-C14C-8ABF-54B90D837FA3}" type="slidenum">
              <a:rPr lang="en-US" smtClean="0"/>
              <a:pPr/>
              <a:t>11</a:t>
            </a:fld>
            <a:endParaRPr lang="en-US" dirty="0"/>
          </a:p>
        </p:txBody>
      </p:sp>
    </p:spTree>
    <p:extLst>
      <p:ext uri="{BB962C8B-B14F-4D97-AF65-F5344CB8AC3E}">
        <p14:creationId xmlns:p14="http://schemas.microsoft.com/office/powerpoint/2010/main" val="2310460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Diabetes and Eating Disorders</a:t>
            </a:r>
            <a:endParaRPr lang="en-US" dirty="0"/>
          </a:p>
        </p:txBody>
      </p:sp>
      <p:sp>
        <p:nvSpPr>
          <p:cNvPr id="3" name="Content Placeholder 2"/>
          <p:cNvSpPr>
            <a:spLocks noGrp="1"/>
          </p:cNvSpPr>
          <p:nvPr>
            <p:ph idx="1"/>
          </p:nvPr>
        </p:nvSpPr>
        <p:spPr/>
        <p:txBody>
          <a:bodyPr/>
          <a:lstStyle/>
          <a:p>
            <a:pPr lvl="0"/>
            <a:r>
              <a:rPr lang="en-US" dirty="0"/>
              <a:t>Insulin restriction has been reported in up to 40% of young women with diabetes</a:t>
            </a:r>
          </a:p>
          <a:p>
            <a:pPr lvl="1"/>
            <a:r>
              <a:rPr lang="en-US" dirty="0"/>
              <a:t>Associated with an increase in HbA1c, diabetes complications, and increased mortality</a:t>
            </a:r>
          </a:p>
          <a:p>
            <a:r>
              <a:rPr lang="en-US" dirty="0"/>
              <a:t>Patients with eating disorders or those who engage in insulin restriction behaviors frequently miss appointments and are lost to follow-up</a:t>
            </a:r>
          </a:p>
          <a:p>
            <a:r>
              <a:rPr lang="en-US" dirty="0"/>
              <a:t>Patients with comorbid diabetes and eating disorders have atypical presentations</a:t>
            </a:r>
          </a:p>
          <a:p>
            <a:pPr lvl="1"/>
            <a:r>
              <a:rPr lang="en-US" dirty="0"/>
              <a:t>Tend to weigh more than those with eating disorders alone</a:t>
            </a:r>
          </a:p>
          <a:p>
            <a:pPr lvl="1"/>
            <a:r>
              <a:rPr lang="en-US" dirty="0"/>
              <a:t>Unhealthy eating patterns are easier to mask with insulin reduction</a:t>
            </a:r>
          </a:p>
          <a:p>
            <a:pPr lvl="1"/>
            <a:r>
              <a:rPr lang="en-US" dirty="0"/>
              <a:t>Purging by insulin omission (or glycosuria) is more easily kept secret than purging by vomiting or diarrheal agents, or other disturbed eating behaviors such as dieting, fasting, binge eating or excess exercise</a:t>
            </a:r>
          </a:p>
          <a:p>
            <a:pPr lvl="1"/>
            <a:r>
              <a:rPr lang="en-US" dirty="0"/>
              <a:t>Extreme hyperglycemia can be maintained without ketosis by low levels of long-acting insulin</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8CDBAF2-F266-C14C-8ABF-54B90D837FA3}" type="slidenum">
              <a:rPr lang="en-US" smtClean="0"/>
              <a:pPr/>
              <a:t>12</a:t>
            </a:fld>
            <a:endParaRPr lang="en-US" dirty="0"/>
          </a:p>
        </p:txBody>
      </p:sp>
    </p:spTree>
    <p:extLst>
      <p:ext uri="{BB962C8B-B14F-4D97-AF65-F5344CB8AC3E}">
        <p14:creationId xmlns:p14="http://schemas.microsoft.com/office/powerpoint/2010/main" val="295196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Diabetes and Eating Disorders</a:t>
            </a:r>
            <a:endParaRPr lang="en-US" dirty="0"/>
          </a:p>
        </p:txBody>
      </p:sp>
      <p:sp>
        <p:nvSpPr>
          <p:cNvPr id="3" name="Content Placeholder 2"/>
          <p:cNvSpPr>
            <a:spLocks noGrp="1"/>
          </p:cNvSpPr>
          <p:nvPr>
            <p:ph idx="1"/>
          </p:nvPr>
        </p:nvSpPr>
        <p:spPr/>
        <p:txBody>
          <a:bodyPr/>
          <a:lstStyle/>
          <a:p>
            <a:pPr lvl="0"/>
            <a:r>
              <a:rPr lang="en-US" dirty="0"/>
              <a:t>Treatment Planning:</a:t>
            </a:r>
          </a:p>
          <a:p>
            <a:pPr lvl="1"/>
            <a:r>
              <a:rPr lang="en-US" dirty="0"/>
              <a:t>Acute</a:t>
            </a:r>
          </a:p>
          <a:p>
            <a:pPr lvl="2"/>
            <a:r>
              <a:rPr lang="en-US" dirty="0"/>
              <a:t>Refeeding for anorexia and Type 1 diabetes should be managed with the diabetes team because of risks of hypoglycemia and hypophosphatemia</a:t>
            </a:r>
          </a:p>
          <a:p>
            <a:pPr lvl="2"/>
            <a:r>
              <a:rPr lang="en-US" dirty="0"/>
              <a:t>Restarting insulin steadily may be more acceptable to the patient than administering higher doses initially (except in the case of a medical emergency like diabetic ketoacidosis)</a:t>
            </a:r>
          </a:p>
          <a:p>
            <a:pPr lvl="2"/>
            <a:r>
              <a:rPr lang="en-US" dirty="0"/>
              <a:t>Administration of therapeutic levels of insulin after a period of omission leads to immediate weight gain that can be distressing</a:t>
            </a:r>
          </a:p>
          <a:p>
            <a:pPr lvl="3"/>
            <a:r>
              <a:rPr lang="en-US" dirty="0"/>
              <a:t>Recommend setting goals on rate of increase of insulin increase in collaboration with patient (e.g., increase by 1 unit/week for 2 weeks before reviewing)</a:t>
            </a:r>
          </a:p>
          <a:p>
            <a:pPr lvl="1"/>
            <a:r>
              <a:rPr lang="en-US" dirty="0"/>
              <a:t>Long-term care</a:t>
            </a:r>
          </a:p>
          <a:p>
            <a:pPr lvl="2"/>
            <a:r>
              <a:rPr lang="en-US" dirty="0"/>
              <a:t>Weight and shape concerns associated with insulin use and managing perceived criticism should be addressed</a:t>
            </a:r>
          </a:p>
          <a:p>
            <a:pPr lvl="2"/>
            <a:r>
              <a:rPr lang="en-US" dirty="0"/>
              <a:t>Routine monitoring for disordered eating behaviors and insulin omission</a:t>
            </a:r>
          </a:p>
          <a:p>
            <a:pPr lvl="2" algn="r"/>
            <a:r>
              <a:rPr lang="en-US" dirty="0"/>
              <a:t>Price and Ismail, 2018</a:t>
            </a:r>
          </a:p>
          <a:p>
            <a:pPr lvl="1"/>
            <a:endParaRPr lang="en-US" dirty="0"/>
          </a:p>
        </p:txBody>
      </p:sp>
      <p:sp>
        <p:nvSpPr>
          <p:cNvPr id="4" name="Slide Number Placeholder 3"/>
          <p:cNvSpPr>
            <a:spLocks noGrp="1"/>
          </p:cNvSpPr>
          <p:nvPr>
            <p:ph type="sldNum" sz="quarter" idx="12"/>
          </p:nvPr>
        </p:nvSpPr>
        <p:spPr/>
        <p:txBody>
          <a:bodyPr/>
          <a:lstStyle/>
          <a:p>
            <a:fld id="{68CDBAF2-F266-C14C-8ABF-54B90D837FA3}" type="slidenum">
              <a:rPr lang="en-US" smtClean="0"/>
              <a:pPr/>
              <a:t>13</a:t>
            </a:fld>
            <a:endParaRPr lang="en-US" dirty="0"/>
          </a:p>
        </p:txBody>
      </p:sp>
    </p:spTree>
    <p:extLst>
      <p:ext uri="{BB962C8B-B14F-4D97-AF65-F5344CB8AC3E}">
        <p14:creationId xmlns:p14="http://schemas.microsoft.com/office/powerpoint/2010/main" val="1605005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CBB8B-3A16-4C23-A8C1-7B24286F90A4}"/>
              </a:ext>
            </a:extLst>
          </p:cNvPr>
          <p:cNvSpPr>
            <a:spLocks noGrp="1"/>
          </p:cNvSpPr>
          <p:nvPr>
            <p:ph type="title"/>
          </p:nvPr>
        </p:nvSpPr>
        <p:spPr/>
        <p:txBody>
          <a:bodyPr/>
          <a:lstStyle/>
          <a:p>
            <a:r>
              <a:rPr lang="en-US" b="1" dirty="0"/>
              <a:t>Diabetes and Factitious Disorder </a:t>
            </a:r>
            <a:endParaRPr lang="en-US" dirty="0"/>
          </a:p>
        </p:txBody>
      </p:sp>
      <p:sp>
        <p:nvSpPr>
          <p:cNvPr id="3" name="Content Placeholder 2">
            <a:extLst>
              <a:ext uri="{FF2B5EF4-FFF2-40B4-BE49-F238E27FC236}">
                <a16:creationId xmlns:a16="http://schemas.microsoft.com/office/drawing/2014/main" id="{BF21A989-5B26-40D6-A6E9-32390B5262DB}"/>
              </a:ext>
            </a:extLst>
          </p:cNvPr>
          <p:cNvSpPr>
            <a:spLocks noGrp="1"/>
          </p:cNvSpPr>
          <p:nvPr>
            <p:ph idx="1"/>
          </p:nvPr>
        </p:nvSpPr>
        <p:spPr>
          <a:xfrm>
            <a:off x="609600" y="1260989"/>
            <a:ext cx="10972800" cy="5213895"/>
          </a:xfrm>
        </p:spPr>
        <p:txBody>
          <a:bodyPr/>
          <a:lstStyle/>
          <a:p>
            <a:r>
              <a:rPr lang="en-US" sz="2000" dirty="0"/>
              <a:t>Maintain awareness that patients may mislead their care teams by deliberately over- or under-titrating insulin to cause hypoglycemia or hyperglycemia</a:t>
            </a:r>
          </a:p>
          <a:p>
            <a:r>
              <a:rPr lang="en-US" sz="2000" dirty="0"/>
              <a:t>Factitious Hypoglycemia</a:t>
            </a:r>
          </a:p>
          <a:p>
            <a:pPr lvl="1"/>
            <a:r>
              <a:rPr lang="en-US" sz="1800" dirty="0"/>
              <a:t>High morbidity and mortality; often misdiagnosed</a:t>
            </a:r>
          </a:p>
          <a:p>
            <a:pPr lvl="1"/>
            <a:r>
              <a:rPr lang="en-US" sz="1800" dirty="0"/>
              <a:t>Average age </a:t>
            </a:r>
            <a:r>
              <a:rPr lang="mr-IN" sz="1800" dirty="0"/>
              <a:t>–</a:t>
            </a:r>
            <a:r>
              <a:rPr lang="en-US" sz="1800" dirty="0"/>
              <a:t> mid-30s</a:t>
            </a:r>
          </a:p>
          <a:p>
            <a:pPr lvl="1"/>
            <a:r>
              <a:rPr lang="en-US" sz="1800" dirty="0"/>
              <a:t>Female: male ratio approximately 4:1</a:t>
            </a:r>
          </a:p>
          <a:p>
            <a:pPr lvl="1"/>
            <a:r>
              <a:rPr lang="en-US" sz="1800" dirty="0"/>
              <a:t>Medical occupations or past medical training is common</a:t>
            </a:r>
          </a:p>
          <a:p>
            <a:pPr lvl="1"/>
            <a:r>
              <a:rPr lang="en-US" sz="1800" dirty="0"/>
              <a:t>Comorbid diabetes (53%)</a:t>
            </a:r>
          </a:p>
          <a:p>
            <a:pPr lvl="1"/>
            <a:r>
              <a:rPr lang="en-US" sz="1800" dirty="0"/>
              <a:t>C-peptide levels and insulin assays can help identify factitious hypoglycemia over other causes of hypoglycemia</a:t>
            </a:r>
          </a:p>
          <a:p>
            <a:pPr lvl="1"/>
            <a:r>
              <a:rPr lang="en-US" sz="1800" dirty="0"/>
              <a:t>Management should include a focus on psychiatric treatment </a:t>
            </a:r>
          </a:p>
          <a:p>
            <a:pPr lvl="1" algn="r">
              <a:buFont typeface="Wingdings" charset="2"/>
              <a:buChar char="§"/>
            </a:pPr>
            <a:r>
              <a:rPr lang="en-US" dirty="0" err="1"/>
              <a:t>Kyriacou</a:t>
            </a:r>
            <a:r>
              <a:rPr lang="en-US" dirty="0"/>
              <a:t> et al., 2020</a:t>
            </a:r>
          </a:p>
          <a:p>
            <a:r>
              <a:rPr lang="en-US" sz="2000" dirty="0"/>
              <a:t>Strategies for managing patients with co-morbid personality disorder or maladaptive personality traits are more likely to be successful if patients and family are involved</a:t>
            </a:r>
          </a:p>
          <a:p>
            <a:r>
              <a:rPr lang="en-US" sz="2000" dirty="0"/>
              <a:t>Writing down treatment agreements can be helpful</a:t>
            </a:r>
          </a:p>
        </p:txBody>
      </p:sp>
      <p:sp>
        <p:nvSpPr>
          <p:cNvPr id="4" name="Slide Number Placeholder 3">
            <a:extLst>
              <a:ext uri="{FF2B5EF4-FFF2-40B4-BE49-F238E27FC236}">
                <a16:creationId xmlns:a16="http://schemas.microsoft.com/office/drawing/2014/main" id="{130714EE-0132-42E7-B399-D6F3408E4B41}"/>
              </a:ext>
            </a:extLst>
          </p:cNvPr>
          <p:cNvSpPr>
            <a:spLocks noGrp="1"/>
          </p:cNvSpPr>
          <p:nvPr>
            <p:ph type="sldNum" sz="quarter" idx="12"/>
          </p:nvPr>
        </p:nvSpPr>
        <p:spPr/>
        <p:txBody>
          <a:bodyPr/>
          <a:lstStyle/>
          <a:p>
            <a:fld id="{68CDBAF2-F266-C14C-8ABF-54B90D837FA3}" type="slidenum">
              <a:rPr lang="en-US" smtClean="0"/>
              <a:pPr/>
              <a:t>14</a:t>
            </a:fld>
            <a:endParaRPr lang="en-US" dirty="0"/>
          </a:p>
        </p:txBody>
      </p:sp>
    </p:spTree>
    <p:extLst>
      <p:ext uri="{BB962C8B-B14F-4D97-AF65-F5344CB8AC3E}">
        <p14:creationId xmlns:p14="http://schemas.microsoft.com/office/powerpoint/2010/main" val="269081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4107A-AEEE-4953-BDA5-41138E7FC457}"/>
              </a:ext>
            </a:extLst>
          </p:cNvPr>
          <p:cNvSpPr>
            <a:spLocks noGrp="1"/>
          </p:cNvSpPr>
          <p:nvPr>
            <p:ph type="title"/>
          </p:nvPr>
        </p:nvSpPr>
        <p:spPr/>
        <p:txBody>
          <a:bodyPr/>
          <a:lstStyle/>
          <a:p>
            <a:r>
              <a:rPr lang="en-US" b="1" dirty="0"/>
              <a:t>Diabetes and Substance Use Disorders</a:t>
            </a:r>
            <a:endParaRPr lang="en-US" dirty="0"/>
          </a:p>
        </p:txBody>
      </p:sp>
      <p:sp>
        <p:nvSpPr>
          <p:cNvPr id="3" name="Content Placeholder 2">
            <a:extLst>
              <a:ext uri="{FF2B5EF4-FFF2-40B4-BE49-F238E27FC236}">
                <a16:creationId xmlns:a16="http://schemas.microsoft.com/office/drawing/2014/main" id="{8FA37C16-F502-49C2-86AF-8ED90EEC1B98}"/>
              </a:ext>
            </a:extLst>
          </p:cNvPr>
          <p:cNvSpPr>
            <a:spLocks noGrp="1"/>
          </p:cNvSpPr>
          <p:nvPr>
            <p:ph idx="1"/>
          </p:nvPr>
        </p:nvSpPr>
        <p:spPr>
          <a:xfrm>
            <a:off x="609600" y="1239837"/>
            <a:ext cx="10972800" cy="4525963"/>
          </a:xfrm>
        </p:spPr>
        <p:txBody>
          <a:bodyPr/>
          <a:lstStyle/>
          <a:p>
            <a:r>
              <a:rPr lang="en-US" sz="2200" dirty="0"/>
              <a:t>Alcohol consumption is associated with hypoglycemia</a:t>
            </a:r>
          </a:p>
          <a:p>
            <a:pPr lvl="1"/>
            <a:r>
              <a:rPr lang="en-US" dirty="0"/>
              <a:t>Risk can be increased further by the concomitant use of hypoglycemic agents</a:t>
            </a:r>
          </a:p>
          <a:p>
            <a:r>
              <a:rPr lang="en-US" sz="2200" dirty="0"/>
              <a:t>Substance use disorders and diabetes significantly increase risk of hospitalization, unplanned hospital admissions, longer hospitalizations, amputations and premature death from diabetes complications relative to matched controls (those without diabetes)</a:t>
            </a:r>
          </a:p>
          <a:p>
            <a:r>
              <a:rPr lang="en-US" sz="2200" dirty="0"/>
              <a:t>Substance use disorders reduce adherence with medications, diabetes case appointments, and recommended lifestyle measures such as diet and exercise</a:t>
            </a:r>
          </a:p>
          <a:p>
            <a:r>
              <a:rPr lang="en-US" sz="2200" dirty="0"/>
              <a:t>Alcohol use disorder may lead to pancreatitis which contributes to diabetes, pancreatic insufficiency, and chronic pain</a:t>
            </a:r>
          </a:p>
          <a:p>
            <a:pPr marL="228600" lvl="2" algn="r"/>
            <a:r>
              <a:rPr lang="en-US" dirty="0"/>
              <a:t>Price and Ismail, 2018</a:t>
            </a:r>
          </a:p>
        </p:txBody>
      </p:sp>
      <p:sp>
        <p:nvSpPr>
          <p:cNvPr id="4" name="Slide Number Placeholder 3">
            <a:extLst>
              <a:ext uri="{FF2B5EF4-FFF2-40B4-BE49-F238E27FC236}">
                <a16:creationId xmlns:a16="http://schemas.microsoft.com/office/drawing/2014/main" id="{F895948C-B7A2-4A35-8CBF-D9A91C940476}"/>
              </a:ext>
            </a:extLst>
          </p:cNvPr>
          <p:cNvSpPr>
            <a:spLocks noGrp="1"/>
          </p:cNvSpPr>
          <p:nvPr>
            <p:ph type="sldNum" sz="quarter" idx="12"/>
          </p:nvPr>
        </p:nvSpPr>
        <p:spPr/>
        <p:txBody>
          <a:bodyPr/>
          <a:lstStyle/>
          <a:p>
            <a:fld id="{68CDBAF2-F266-C14C-8ABF-54B90D837FA3}" type="slidenum">
              <a:rPr lang="en-US" smtClean="0"/>
              <a:pPr/>
              <a:t>15</a:t>
            </a:fld>
            <a:endParaRPr lang="en-US" dirty="0"/>
          </a:p>
        </p:txBody>
      </p:sp>
    </p:spTree>
    <p:extLst>
      <p:ext uri="{BB962C8B-B14F-4D97-AF65-F5344CB8AC3E}">
        <p14:creationId xmlns:p14="http://schemas.microsoft.com/office/powerpoint/2010/main" val="3568463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defRPr/>
            </a:pPr>
            <a:r>
              <a:rPr lang="en-US" sz="2800" b="1" dirty="0"/>
              <a:t>Diabetes and Depression: Epidemiology</a:t>
            </a:r>
          </a:p>
        </p:txBody>
      </p:sp>
      <p:sp>
        <p:nvSpPr>
          <p:cNvPr id="15362" name="Content Placeholder 7"/>
          <p:cNvSpPr>
            <a:spLocks noGrp="1"/>
          </p:cNvSpPr>
          <p:nvPr>
            <p:ph idx="1"/>
          </p:nvPr>
        </p:nvSpPr>
        <p:spPr>
          <a:xfrm>
            <a:off x="609600" y="1187246"/>
            <a:ext cx="10972800" cy="4525963"/>
          </a:xfrm>
        </p:spPr>
        <p:txBody>
          <a:bodyPr>
            <a:normAutofit/>
          </a:bodyPr>
          <a:lstStyle/>
          <a:p>
            <a:r>
              <a:rPr lang="en-US" dirty="0">
                <a:cs typeface="Arial" panose="020B0604020202020204" pitchFamily="34" charset="0"/>
              </a:rPr>
              <a:t>Likelihood of depression in those with diabetes is 1.5-2 times that of those without diabetes</a:t>
            </a:r>
          </a:p>
          <a:p>
            <a:r>
              <a:rPr lang="en-US" dirty="0">
                <a:cs typeface="Arial" panose="020B0604020202020204" pitchFamily="34" charset="0"/>
              </a:rPr>
              <a:t>Prevalence of diabetes in depression is approximately 14 - 27%</a:t>
            </a:r>
          </a:p>
          <a:p>
            <a:pPr algn="r"/>
            <a:r>
              <a:rPr lang="en-US" sz="1800" dirty="0">
                <a:ea typeface="Calibri" panose="020F0502020204030204" pitchFamily="34" charset="0"/>
              </a:rPr>
              <a:t>Anderson et al., 2001; </a:t>
            </a:r>
            <a:r>
              <a:rPr lang="en-US" sz="1800" dirty="0">
                <a:ea typeface="Calibri" panose="020F0502020204030204" pitchFamily="34" charset="0"/>
                <a:cs typeface="Arial" panose="020B0604020202020204" pitchFamily="34" charset="0"/>
              </a:rPr>
              <a:t>Ali et al., 2006; </a:t>
            </a:r>
            <a:r>
              <a:rPr lang="en-US" sz="1800" dirty="0">
                <a:ea typeface="Calibri" panose="020F0502020204030204" pitchFamily="34" charset="0"/>
              </a:rPr>
              <a:t>Wang et al., 2019</a:t>
            </a:r>
            <a:r>
              <a:rPr lang="en-US" sz="1800" dirty="0">
                <a:ea typeface="Calibri" panose="020F0502020204030204" pitchFamily="34" charset="0"/>
                <a:cs typeface="Arial" panose="020B0604020202020204" pitchFamily="34" charset="0"/>
              </a:rPr>
              <a:t> </a:t>
            </a:r>
            <a:endParaRPr lang="en-US" sz="1800" dirty="0">
              <a:cs typeface="Arial" panose="020B0604020202020204" pitchFamily="34" charset="0"/>
            </a:endParaRPr>
          </a:p>
          <a:p>
            <a:r>
              <a:rPr lang="en-US" dirty="0">
                <a:ea typeface="Calibri" panose="020F0502020204030204" pitchFamily="34" charset="0"/>
              </a:rPr>
              <a:t>Prevalence rates for depression in persons with type 1 diabetes (21.3%) vs. type 2 diabetes (27%) are similar</a:t>
            </a:r>
          </a:p>
          <a:p>
            <a:pPr algn="r"/>
            <a:r>
              <a:rPr lang="en-US" sz="1800" dirty="0">
                <a:ea typeface="Calibri" panose="020F0502020204030204" pitchFamily="34" charset="0"/>
              </a:rPr>
              <a:t>Anderson et al., 2001</a:t>
            </a:r>
          </a:p>
          <a:p>
            <a:r>
              <a:rPr lang="en-US" dirty="0"/>
              <a:t>Depression is an independent risk factor for development of type 2 diabetes</a:t>
            </a:r>
          </a:p>
          <a:p>
            <a:pPr lvl="1"/>
            <a:r>
              <a:rPr lang="en-US" dirty="0"/>
              <a:t>Those with depression are approximately 1.4 times more likely to develop diabetes relative to those without depression</a:t>
            </a:r>
          </a:p>
          <a:p>
            <a:pPr algn="r"/>
            <a:r>
              <a:rPr lang="en-US" sz="1800" dirty="0">
                <a:ea typeface="Calibri" panose="020F0502020204030204" pitchFamily="34" charset="0"/>
              </a:rPr>
              <a:t>Yu et al., 2015; </a:t>
            </a:r>
            <a:r>
              <a:rPr lang="en-US" sz="1800" dirty="0" err="1">
                <a:ea typeface="Calibri" panose="020F0502020204030204" pitchFamily="34" charset="0"/>
                <a:cs typeface="Times New Roman" panose="02020603050405020304" pitchFamily="18" charset="0"/>
              </a:rPr>
              <a:t>Vancampfort</a:t>
            </a:r>
            <a:r>
              <a:rPr lang="en-US" sz="1800" dirty="0">
                <a:ea typeface="Calibri" panose="020F0502020204030204" pitchFamily="34" charset="0"/>
                <a:cs typeface="Times New Roman" panose="02020603050405020304" pitchFamily="18" charset="0"/>
              </a:rPr>
              <a:t> et al., 2015</a:t>
            </a:r>
            <a:endParaRPr lang="en-US" sz="1800" b="1" dirty="0">
              <a:ea typeface="Calibri" panose="020F0502020204030204" pitchFamily="34" charset="0"/>
            </a:endParaRPr>
          </a:p>
          <a:p>
            <a:endParaRPr lang="en-US" dirty="0">
              <a:cs typeface="Arial" panose="020B0604020202020204" pitchFamily="34" charset="0"/>
            </a:endParaRPr>
          </a:p>
        </p:txBody>
      </p:sp>
      <p:pic>
        <p:nvPicPr>
          <p:cNvPr id="5" name="Picture 4" descr="Risky Character Showing Dangerous Hazard Or Risk"/>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175104" y="4823009"/>
            <a:ext cx="1841792" cy="17803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b="1" dirty="0"/>
              <a:t>Diabetes and Depression: Impact</a:t>
            </a:r>
          </a:p>
        </p:txBody>
      </p:sp>
      <p:sp>
        <p:nvSpPr>
          <p:cNvPr id="20482" name="Content Placeholder 2"/>
          <p:cNvSpPr>
            <a:spLocks noGrp="1"/>
          </p:cNvSpPr>
          <p:nvPr>
            <p:ph idx="1"/>
          </p:nvPr>
        </p:nvSpPr>
        <p:spPr>
          <a:xfrm>
            <a:off x="609600" y="1305233"/>
            <a:ext cx="10972800" cy="5346290"/>
          </a:xfrm>
        </p:spPr>
        <p:txBody>
          <a:bodyPr>
            <a:normAutofit/>
          </a:bodyPr>
          <a:lstStyle/>
          <a:p>
            <a:r>
              <a:rPr lang="en-US" dirty="0">
                <a:ea typeface="Calibri" panose="020F0502020204030204" pitchFamily="34" charset="0"/>
                <a:cs typeface="Times New Roman" panose="02020603050405020304" pitchFamily="18" charset="0"/>
              </a:rPr>
              <a:t>Those with comorbid diabetes and depression have negative health outcomes</a:t>
            </a:r>
          </a:p>
          <a:p>
            <a:pPr lvl="1"/>
            <a:r>
              <a:rPr lang="en-US" dirty="0">
                <a:ea typeface="Calibri" panose="020F0502020204030204" pitchFamily="34" charset="0"/>
                <a:cs typeface="Times New Roman" panose="02020603050405020304" pitchFamily="18" charset="0"/>
              </a:rPr>
              <a:t>Less likely to adhere to diabetes self-care and greater challenges with glycemic control</a:t>
            </a:r>
          </a:p>
          <a:p>
            <a:pPr lvl="1"/>
            <a:r>
              <a:rPr lang="en-US" dirty="0">
                <a:ea typeface="Calibri" panose="020F0502020204030204" pitchFamily="34" charset="0"/>
                <a:cs typeface="Times New Roman" panose="02020603050405020304" pitchFamily="18" charset="0"/>
              </a:rPr>
              <a:t>More functional disability and lower life expectancy</a:t>
            </a:r>
          </a:p>
          <a:p>
            <a:pPr lvl="1"/>
            <a:r>
              <a:rPr lang="en-US" dirty="0">
                <a:ea typeface="Calibri" panose="020F0502020204030204" pitchFamily="34" charset="0"/>
                <a:cs typeface="Times New Roman" panose="02020603050405020304" pitchFamily="18" charset="0"/>
              </a:rPr>
              <a:t>Greater length of hospital stays</a:t>
            </a:r>
          </a:p>
          <a:p>
            <a:pPr lvl="1"/>
            <a:r>
              <a:rPr lang="en-US" dirty="0">
                <a:ea typeface="Calibri" panose="020F0502020204030204" pitchFamily="34" charset="0"/>
                <a:cs typeface="Times New Roman" panose="02020603050405020304" pitchFamily="18" charset="0"/>
              </a:rPr>
              <a:t>Increased prevalence of end-organ diabetic disease: retinopathy, nephropathy, neuropathy, sexual dysfunction, and macrovascular complications</a:t>
            </a:r>
          </a:p>
          <a:p>
            <a:pPr lvl="1" algn="r"/>
            <a:r>
              <a:rPr lang="en-US" sz="1800" dirty="0">
                <a:ea typeface="Calibri" panose="020F0502020204030204" pitchFamily="34" charset="0"/>
                <a:cs typeface="Times New Roman" panose="02020603050405020304" pitchFamily="18" charset="0"/>
              </a:rPr>
              <a:t>Gonzalez et al., 2007; </a:t>
            </a:r>
            <a:r>
              <a:rPr lang="en-US" sz="1800" dirty="0" err="1">
                <a:ea typeface="Calibri" panose="020F0502020204030204" pitchFamily="34" charset="0"/>
                <a:cs typeface="Times New Roman" panose="02020603050405020304" pitchFamily="18" charset="0"/>
              </a:rPr>
              <a:t>Egede</a:t>
            </a:r>
            <a:r>
              <a:rPr lang="en-US" sz="1800" dirty="0">
                <a:ea typeface="Calibri" panose="020F0502020204030204" pitchFamily="34" charset="0"/>
                <a:cs typeface="Times New Roman" panose="02020603050405020304" pitchFamily="18" charset="0"/>
              </a:rPr>
              <a:t> et al., 2004; </a:t>
            </a:r>
            <a:r>
              <a:rPr lang="en-US" sz="1800" dirty="0" err="1">
                <a:ea typeface="Calibri" panose="020F0502020204030204" pitchFamily="34" charset="0"/>
                <a:cs typeface="Times New Roman" panose="02020603050405020304" pitchFamily="18" charset="0"/>
              </a:rPr>
              <a:t>Davydow</a:t>
            </a:r>
            <a:r>
              <a:rPr lang="en-US" sz="1800" dirty="0">
                <a:ea typeface="Calibri" panose="020F0502020204030204" pitchFamily="34" charset="0"/>
                <a:cs typeface="Times New Roman" panose="02020603050405020304" pitchFamily="18" charset="0"/>
              </a:rPr>
              <a:t> et al., 2011; Coleman et al., 2013 </a:t>
            </a:r>
          </a:p>
          <a:p>
            <a:r>
              <a:rPr lang="en-US" dirty="0">
                <a:ea typeface="Calibri" panose="020F0502020204030204" pitchFamily="34" charset="0"/>
                <a:cs typeface="Times New Roman" panose="02020603050405020304" pitchFamily="18" charset="0"/>
              </a:rPr>
              <a:t>Higher risk of cognitive decline and dementia</a:t>
            </a:r>
          </a:p>
          <a:p>
            <a:pPr algn="r"/>
            <a:r>
              <a:rPr lang="en-US" sz="1900" dirty="0">
                <a:ea typeface="Calibri" panose="020F0502020204030204" pitchFamily="34" charset="0"/>
                <a:cs typeface="Times New Roman" panose="02020603050405020304" pitchFamily="18" charset="0"/>
              </a:rPr>
              <a:t>Sullivan et al., 2013; </a:t>
            </a:r>
            <a:r>
              <a:rPr lang="en-US" sz="1900" dirty="0" err="1">
                <a:ea typeface="Calibri" panose="020F0502020204030204" pitchFamily="34" charset="0"/>
                <a:cs typeface="Times New Roman" panose="02020603050405020304" pitchFamily="18" charset="0"/>
              </a:rPr>
              <a:t>Exalto</a:t>
            </a:r>
            <a:r>
              <a:rPr lang="en-US" sz="1900" dirty="0">
                <a:ea typeface="Calibri" panose="020F0502020204030204" pitchFamily="34" charset="0"/>
                <a:cs typeface="Times New Roman" panose="02020603050405020304" pitchFamily="18" charset="0"/>
              </a:rPr>
              <a:t> et al., 2013; </a:t>
            </a:r>
            <a:r>
              <a:rPr lang="en-US" sz="1900" dirty="0" err="1">
                <a:ea typeface="Calibri" panose="020F0502020204030204" pitchFamily="34" charset="0"/>
                <a:cs typeface="Times New Roman" panose="02020603050405020304" pitchFamily="18" charset="0"/>
              </a:rPr>
              <a:t>Katon</a:t>
            </a:r>
            <a:r>
              <a:rPr lang="en-US" sz="1900" dirty="0">
                <a:ea typeface="Calibri" panose="020F0502020204030204" pitchFamily="34" charset="0"/>
                <a:cs typeface="Times New Roman" panose="02020603050405020304" pitchFamily="18" charset="0"/>
              </a:rPr>
              <a:t> et al., 2015</a:t>
            </a:r>
          </a:p>
          <a:p>
            <a:r>
              <a:rPr lang="en-US" dirty="0"/>
              <a:t>Depression and diabetes are independently associated with greater dementia risk and the combined association of the two disorders was stronger than additive risk of all-cause dementia</a:t>
            </a:r>
          </a:p>
          <a:p>
            <a:pPr algn="r"/>
            <a:r>
              <a:rPr lang="en-US" sz="1800" dirty="0" err="1"/>
              <a:t>Katon</a:t>
            </a:r>
            <a:r>
              <a:rPr lang="en-US" sz="1800" dirty="0"/>
              <a:t> et al., 2015</a:t>
            </a:r>
          </a:p>
        </p:txBody>
      </p:sp>
    </p:spTree>
    <p:extLst>
      <p:ext uri="{BB962C8B-B14F-4D97-AF65-F5344CB8AC3E}">
        <p14:creationId xmlns:p14="http://schemas.microsoft.com/office/powerpoint/2010/main" val="592379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A2D806C-EC60-4D1A-9E7C-4C3BA243EF22}"/>
              </a:ext>
            </a:extLst>
          </p:cNvPr>
          <p:cNvSpPr>
            <a:spLocks noGrp="1"/>
          </p:cNvSpPr>
          <p:nvPr>
            <p:ph type="title"/>
          </p:nvPr>
        </p:nvSpPr>
        <p:spPr/>
        <p:txBody>
          <a:bodyPr/>
          <a:lstStyle/>
          <a:p>
            <a:r>
              <a:rPr lang="en-US" b="1" dirty="0"/>
              <a:t>Diabetes and depression: Pathophysiology </a:t>
            </a:r>
          </a:p>
        </p:txBody>
      </p:sp>
      <p:sp>
        <p:nvSpPr>
          <p:cNvPr id="4" name="Content Placeholder 3">
            <a:extLst>
              <a:ext uri="{FF2B5EF4-FFF2-40B4-BE49-F238E27FC236}">
                <a16:creationId xmlns:a16="http://schemas.microsoft.com/office/drawing/2014/main" id="{BFE0702B-06D7-4A45-B961-9A90C7D5406A}"/>
              </a:ext>
            </a:extLst>
          </p:cNvPr>
          <p:cNvSpPr>
            <a:spLocks noGrp="1"/>
          </p:cNvSpPr>
          <p:nvPr>
            <p:ph idx="1"/>
          </p:nvPr>
        </p:nvSpPr>
        <p:spPr/>
        <p:txBody>
          <a:bodyPr/>
          <a:lstStyle/>
          <a:p>
            <a:r>
              <a:rPr lang="en-US" dirty="0"/>
              <a:t>The relationship between diabetes and MDD is most likely to be bidirectional and the causes are multifactorial</a:t>
            </a:r>
          </a:p>
          <a:p>
            <a:pPr lvl="1"/>
            <a:r>
              <a:rPr lang="en-US" dirty="0"/>
              <a:t>In part relationship between MDD and diabetes is related to the burden of chronic disease management</a:t>
            </a:r>
          </a:p>
          <a:p>
            <a:pPr lvl="1"/>
            <a:r>
              <a:rPr lang="en-US" dirty="0"/>
              <a:t>Physiological correlates of MDD including hyperactivity of the hypothalamic–pituitary–adrenal (HPA) axis and sympathomedullary activation can lead to decreased glucose transport and insulin resistance</a:t>
            </a:r>
          </a:p>
          <a:p>
            <a:pPr lvl="1"/>
            <a:r>
              <a:rPr lang="en-US" dirty="0"/>
              <a:t>MDD is associated with reduced physical activity levels which can contribute to obesity, increased cortisol levels, and insulin resistance</a:t>
            </a:r>
          </a:p>
          <a:p>
            <a:pPr lvl="1"/>
            <a:r>
              <a:rPr lang="en-US" dirty="0"/>
              <a:t>Over-activation of innate immunity leading to a cytokine-mediated inflammatory response has been proposed as a shared mechanism</a:t>
            </a:r>
          </a:p>
          <a:p>
            <a:pPr lvl="1"/>
            <a:r>
              <a:rPr lang="en-US" dirty="0"/>
              <a:t>In type 1 diabetes, the burden of a lifelong disorder with an onset early in personality development might contribute to increased vulnerability to depression</a:t>
            </a:r>
          </a:p>
          <a:p>
            <a:pPr lvl="1" algn="r">
              <a:buFont typeface="Wingdings" charset="2"/>
              <a:buChar char="§"/>
            </a:pPr>
            <a:r>
              <a:rPr lang="en-US" dirty="0"/>
              <a:t>Holt et al., 2014; </a:t>
            </a:r>
            <a:r>
              <a:rPr lang="en-US" dirty="0" err="1"/>
              <a:t>Rustad</a:t>
            </a:r>
            <a:r>
              <a:rPr lang="en-US" dirty="0"/>
              <a:t> et al., 2011; Moulton et al., 2020</a:t>
            </a:r>
          </a:p>
          <a:p>
            <a:endParaRPr lang="en-US" dirty="0"/>
          </a:p>
        </p:txBody>
      </p:sp>
    </p:spTree>
    <p:extLst>
      <p:ext uri="{BB962C8B-B14F-4D97-AF65-F5344CB8AC3E}">
        <p14:creationId xmlns:p14="http://schemas.microsoft.com/office/powerpoint/2010/main" val="537136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3DBBF-D387-41FD-97E2-D16A4A66A9C8}"/>
              </a:ext>
            </a:extLst>
          </p:cNvPr>
          <p:cNvSpPr>
            <a:spLocks noGrp="1"/>
          </p:cNvSpPr>
          <p:nvPr>
            <p:ph type="title"/>
          </p:nvPr>
        </p:nvSpPr>
        <p:spPr/>
        <p:txBody>
          <a:bodyPr/>
          <a:lstStyle/>
          <a:p>
            <a:r>
              <a:rPr lang="en-US" b="1" dirty="0"/>
              <a:t>Diagnosing Depression in Patients with Diabetes</a:t>
            </a:r>
          </a:p>
        </p:txBody>
      </p:sp>
      <p:sp>
        <p:nvSpPr>
          <p:cNvPr id="3" name="Content Placeholder 2">
            <a:extLst>
              <a:ext uri="{FF2B5EF4-FFF2-40B4-BE49-F238E27FC236}">
                <a16:creationId xmlns:a16="http://schemas.microsoft.com/office/drawing/2014/main" id="{8A881C49-D24D-4837-B077-388B944E97BB}"/>
              </a:ext>
            </a:extLst>
          </p:cNvPr>
          <p:cNvSpPr>
            <a:spLocks noGrp="1"/>
          </p:cNvSpPr>
          <p:nvPr>
            <p:ph idx="1"/>
          </p:nvPr>
        </p:nvSpPr>
        <p:spPr>
          <a:xfrm>
            <a:off x="609599" y="1600201"/>
            <a:ext cx="10996789" cy="4525963"/>
          </a:xfrm>
        </p:spPr>
        <p:txBody>
          <a:bodyPr/>
          <a:lstStyle/>
          <a:p>
            <a:r>
              <a:rPr lang="en-US" dirty="0"/>
              <a:t>Clinical interview is still the standard of care for diagnosis of depressive disorders in clinical practice</a:t>
            </a:r>
          </a:p>
          <a:p>
            <a:r>
              <a:rPr lang="en-US" dirty="0"/>
              <a:t>Validated screening tools</a:t>
            </a:r>
          </a:p>
          <a:p>
            <a:pPr lvl="1"/>
            <a:r>
              <a:rPr lang="en-US" dirty="0"/>
              <a:t>Center for Epidemiologic Studies Depression Scale (CES-D) </a:t>
            </a:r>
            <a:r>
              <a:rPr lang="mr-IN" dirty="0"/>
              <a:t>–</a:t>
            </a:r>
            <a:r>
              <a:rPr lang="en-US" dirty="0"/>
              <a:t> highest sensitivity</a:t>
            </a:r>
          </a:p>
          <a:p>
            <a:pPr lvl="1"/>
            <a:r>
              <a:rPr lang="en-US" dirty="0"/>
              <a:t>Patient Health Questionnaire 9 (PHQ-9) </a:t>
            </a:r>
            <a:r>
              <a:rPr lang="mr-IN" dirty="0"/>
              <a:t>–</a:t>
            </a:r>
            <a:r>
              <a:rPr lang="en-US" dirty="0"/>
              <a:t> highest specificity</a:t>
            </a:r>
          </a:p>
          <a:p>
            <a:pPr algn="r"/>
            <a:r>
              <a:rPr lang="en-US" sz="1800" dirty="0"/>
              <a:t>de Joode et al., 2019</a:t>
            </a:r>
          </a:p>
        </p:txBody>
      </p:sp>
      <p:sp>
        <p:nvSpPr>
          <p:cNvPr id="4" name="Slide Number Placeholder 3">
            <a:extLst>
              <a:ext uri="{FF2B5EF4-FFF2-40B4-BE49-F238E27FC236}">
                <a16:creationId xmlns:a16="http://schemas.microsoft.com/office/drawing/2014/main" id="{775CF1F7-2D67-4D6C-B713-001499328528}"/>
              </a:ext>
            </a:extLst>
          </p:cNvPr>
          <p:cNvSpPr>
            <a:spLocks noGrp="1"/>
          </p:cNvSpPr>
          <p:nvPr>
            <p:ph type="sldNum" sz="quarter" idx="12"/>
          </p:nvPr>
        </p:nvSpPr>
        <p:spPr/>
        <p:txBody>
          <a:bodyPr/>
          <a:lstStyle/>
          <a:p>
            <a:fld id="{68CDBAF2-F266-C14C-8ABF-54B90D837FA3}" type="slidenum">
              <a:rPr lang="en-US" smtClean="0"/>
              <a:pPr/>
              <a:t>19</a:t>
            </a:fld>
            <a:endParaRPr lang="en-US" dirty="0"/>
          </a:p>
        </p:txBody>
      </p:sp>
      <p:pic>
        <p:nvPicPr>
          <p:cNvPr id="5" name="Picture 8" descr="Top 60 Depression Clip Art Vector Graphics And Illustrations ">
            <a:extLst>
              <a:ext uri="{FF2B5EF4-FFF2-40B4-BE49-F238E27FC236}">
                <a16:creationId xmlns:a16="http://schemas.microsoft.com/office/drawing/2014/main" id="{82029A05-CC96-4B1F-9203-46067BA72901}"/>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056347" y="5448300"/>
            <a:ext cx="2030878" cy="1266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8332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0C90A-A538-4B5F-92FE-B77C384B5D5E}"/>
              </a:ext>
            </a:extLst>
          </p:cNvPr>
          <p:cNvSpPr>
            <a:spLocks noGrp="1"/>
          </p:cNvSpPr>
          <p:nvPr>
            <p:ph type="title"/>
          </p:nvPr>
        </p:nvSpPr>
        <p:spPr/>
        <p:txBody>
          <a:bodyPr/>
          <a:lstStyle/>
          <a:p>
            <a:r>
              <a:rPr lang="en-US" b="1" dirty="0"/>
              <a:t>Disclosures</a:t>
            </a:r>
          </a:p>
        </p:txBody>
      </p:sp>
      <p:sp>
        <p:nvSpPr>
          <p:cNvPr id="3" name="Content Placeholder 2">
            <a:extLst>
              <a:ext uri="{FF2B5EF4-FFF2-40B4-BE49-F238E27FC236}">
                <a16:creationId xmlns:a16="http://schemas.microsoft.com/office/drawing/2014/main" id="{3B15A45A-29A0-40B7-9497-D43089B018DD}"/>
              </a:ext>
            </a:extLst>
          </p:cNvPr>
          <p:cNvSpPr>
            <a:spLocks noGrp="1"/>
          </p:cNvSpPr>
          <p:nvPr>
            <p:ph idx="1"/>
          </p:nvPr>
        </p:nvSpPr>
        <p:spPr/>
        <p:txBody>
          <a:bodyPr/>
          <a:lstStyle/>
          <a:p>
            <a:r>
              <a:rPr lang="en-US" dirty="0"/>
              <a:t>Dr. Rustad has no conflicts of interest to report.</a:t>
            </a:r>
          </a:p>
          <a:p>
            <a:r>
              <a:rPr lang="en-US" dirty="0"/>
              <a:t>Dr. Rustad is employed by the United States (US) Department of Veterans Affairs, but the views expressed in this presentation do not reflect those of the Department of Veterans Affairs or the US government.</a:t>
            </a:r>
          </a:p>
          <a:p>
            <a:endParaRPr lang="en-US" dirty="0"/>
          </a:p>
        </p:txBody>
      </p:sp>
      <p:sp>
        <p:nvSpPr>
          <p:cNvPr id="4" name="Slide Number Placeholder 3">
            <a:extLst>
              <a:ext uri="{FF2B5EF4-FFF2-40B4-BE49-F238E27FC236}">
                <a16:creationId xmlns:a16="http://schemas.microsoft.com/office/drawing/2014/main" id="{99236980-0681-4C86-9E64-186981ABFD4C}"/>
              </a:ext>
            </a:extLst>
          </p:cNvPr>
          <p:cNvSpPr>
            <a:spLocks noGrp="1"/>
          </p:cNvSpPr>
          <p:nvPr>
            <p:ph type="sldNum" sz="quarter" idx="12"/>
          </p:nvPr>
        </p:nvSpPr>
        <p:spPr/>
        <p:txBody>
          <a:bodyPr/>
          <a:lstStyle/>
          <a:p>
            <a:fld id="{68CDBAF2-F266-C14C-8ABF-54B90D837FA3}" type="slidenum">
              <a:rPr lang="en-US" smtClean="0"/>
              <a:pPr/>
              <a:t>2</a:t>
            </a:fld>
            <a:endParaRPr lang="en-US" dirty="0"/>
          </a:p>
        </p:txBody>
      </p:sp>
    </p:spTree>
    <p:extLst>
      <p:ext uri="{BB962C8B-B14F-4D97-AF65-F5344CB8AC3E}">
        <p14:creationId xmlns:p14="http://schemas.microsoft.com/office/powerpoint/2010/main" val="2598287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a:t>Diagnostic considerations: Stress of diabetes management</a:t>
            </a:r>
          </a:p>
        </p:txBody>
      </p:sp>
      <p:sp>
        <p:nvSpPr>
          <p:cNvPr id="3" name="Content Placeholder 2"/>
          <p:cNvSpPr>
            <a:spLocks noGrp="1"/>
          </p:cNvSpPr>
          <p:nvPr>
            <p:ph idx="1"/>
          </p:nvPr>
        </p:nvSpPr>
        <p:spPr/>
        <p:txBody>
          <a:bodyPr>
            <a:normAutofit/>
          </a:bodyPr>
          <a:lstStyle/>
          <a:p>
            <a:pPr>
              <a:lnSpc>
                <a:spcPct val="90000"/>
              </a:lnSpc>
            </a:pPr>
            <a:r>
              <a:rPr lang="en-US" dirty="0">
                <a:cs typeface="Times New Roman" panose="02020603050405020304" pitchFamily="18" charset="0"/>
              </a:rPr>
              <a:t>Type 2 diabetes and its attendant health concerns, challenges of management, and biological progression is associated with depressive symptoms</a:t>
            </a:r>
          </a:p>
          <a:p>
            <a:pPr algn="r">
              <a:lnSpc>
                <a:spcPct val="90000"/>
              </a:lnSpc>
            </a:pPr>
            <a:r>
              <a:rPr lang="en-US" sz="1800" dirty="0">
                <a:cs typeface="Times New Roman" panose="02020603050405020304" pitchFamily="18" charset="0"/>
              </a:rPr>
              <a:t>Rhee et al., 2008</a:t>
            </a:r>
          </a:p>
          <a:p>
            <a:pPr>
              <a:lnSpc>
                <a:spcPct val="90000"/>
              </a:lnSpc>
            </a:pPr>
            <a:r>
              <a:rPr lang="en-US" dirty="0">
                <a:cs typeface="Times New Roman" panose="02020603050405020304" pitchFamily="18" charset="0"/>
              </a:rPr>
              <a:t>Psychological stress associated with management of diabetes, its complications, and co-morbidities may lead to worsened depressive symptoms in those of diabetes</a:t>
            </a:r>
          </a:p>
          <a:p>
            <a:pPr algn="r">
              <a:lnSpc>
                <a:spcPct val="90000"/>
              </a:lnSpc>
            </a:pPr>
            <a:r>
              <a:rPr lang="en-US" sz="1800" dirty="0">
                <a:cs typeface="Times New Roman" panose="02020603050405020304" pitchFamily="18" charset="0"/>
              </a:rPr>
              <a:t>Golden et al., 2008</a:t>
            </a:r>
          </a:p>
        </p:txBody>
      </p:sp>
      <p:pic>
        <p:nvPicPr>
          <p:cNvPr id="16386" name="Picture 2" descr="stress clip art - Clip Art Library"/>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817046" y="4135755"/>
            <a:ext cx="1541887" cy="1732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202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22EE0-A848-4BA3-B3B4-1F35EE8BA1AA}"/>
              </a:ext>
            </a:extLst>
          </p:cNvPr>
          <p:cNvSpPr>
            <a:spLocks noGrp="1"/>
          </p:cNvSpPr>
          <p:nvPr>
            <p:ph type="title"/>
          </p:nvPr>
        </p:nvSpPr>
        <p:spPr/>
        <p:txBody>
          <a:bodyPr/>
          <a:lstStyle/>
          <a:p>
            <a:r>
              <a:rPr lang="en-US" b="1" dirty="0"/>
              <a:t>Diagnostic considerations: Diabetes Distress vs. MDD</a:t>
            </a:r>
          </a:p>
        </p:txBody>
      </p:sp>
      <p:sp>
        <p:nvSpPr>
          <p:cNvPr id="3" name="Content Placeholder 2">
            <a:extLst>
              <a:ext uri="{FF2B5EF4-FFF2-40B4-BE49-F238E27FC236}">
                <a16:creationId xmlns:a16="http://schemas.microsoft.com/office/drawing/2014/main" id="{90280225-063F-494B-B71A-F1A35C91F5DC}"/>
              </a:ext>
            </a:extLst>
          </p:cNvPr>
          <p:cNvSpPr>
            <a:spLocks noGrp="1"/>
          </p:cNvSpPr>
          <p:nvPr>
            <p:ph idx="1"/>
          </p:nvPr>
        </p:nvSpPr>
        <p:spPr/>
        <p:txBody>
          <a:bodyPr/>
          <a:lstStyle/>
          <a:p>
            <a:r>
              <a:rPr lang="en-US" dirty="0"/>
              <a:t>A new descriptive term has emerged called diabetes distress, defined as an emotional state that causes significant emotional distress but does not meet the qualifications for MDD </a:t>
            </a:r>
          </a:p>
          <a:p>
            <a:r>
              <a:rPr lang="en-US" dirty="0"/>
              <a:t>Symptoms of Diabetes Distress: </a:t>
            </a:r>
          </a:p>
          <a:p>
            <a:pPr lvl="1"/>
            <a:r>
              <a:rPr lang="en-US" dirty="0"/>
              <a:t>Emotional response varies across individuals and may include feeling unmotivated, burned out, overwhelmed, frustrated, defeated, angry, guilty, in denial, fearful (of hypoglycemia or complications), lonely</a:t>
            </a:r>
          </a:p>
          <a:p>
            <a:pPr lvl="1"/>
            <a:r>
              <a:rPr lang="en-US" dirty="0"/>
              <a:t>Behaviors may include poor self-care behaviors and lack of adherence to diabetes regimen</a:t>
            </a:r>
          </a:p>
          <a:p>
            <a:r>
              <a:rPr lang="en-US" dirty="0"/>
              <a:t>Diabetes distress adversely affects health outcomes including HbA1C</a:t>
            </a:r>
          </a:p>
          <a:p>
            <a:pPr algn="r"/>
            <a:r>
              <a:rPr lang="en-US" sz="1800" dirty="0" err="1"/>
              <a:t>Kreider</a:t>
            </a:r>
            <a:r>
              <a:rPr lang="en-US" sz="1800" dirty="0"/>
              <a:t> et al., 2017</a:t>
            </a:r>
          </a:p>
        </p:txBody>
      </p:sp>
      <p:sp>
        <p:nvSpPr>
          <p:cNvPr id="4" name="Slide Number Placeholder 3">
            <a:extLst>
              <a:ext uri="{FF2B5EF4-FFF2-40B4-BE49-F238E27FC236}">
                <a16:creationId xmlns:a16="http://schemas.microsoft.com/office/drawing/2014/main" id="{D8B5C651-B55A-4906-B77E-9287E7FB9D53}"/>
              </a:ext>
            </a:extLst>
          </p:cNvPr>
          <p:cNvSpPr>
            <a:spLocks noGrp="1"/>
          </p:cNvSpPr>
          <p:nvPr>
            <p:ph type="sldNum" sz="quarter" idx="12"/>
          </p:nvPr>
        </p:nvSpPr>
        <p:spPr/>
        <p:txBody>
          <a:bodyPr/>
          <a:lstStyle/>
          <a:p>
            <a:fld id="{68CDBAF2-F266-C14C-8ABF-54B90D837FA3}" type="slidenum">
              <a:rPr lang="en-US" smtClean="0"/>
              <a:pPr/>
              <a:t>21</a:t>
            </a:fld>
            <a:endParaRPr lang="en-US" dirty="0"/>
          </a:p>
        </p:txBody>
      </p:sp>
    </p:spTree>
    <p:extLst>
      <p:ext uri="{BB962C8B-B14F-4D97-AF65-F5344CB8AC3E}">
        <p14:creationId xmlns:p14="http://schemas.microsoft.com/office/powerpoint/2010/main" val="1305589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9DAAD-DD1A-4E79-B892-C684E7C5FD88}"/>
              </a:ext>
            </a:extLst>
          </p:cNvPr>
          <p:cNvSpPr>
            <a:spLocks noGrp="1"/>
          </p:cNvSpPr>
          <p:nvPr>
            <p:ph type="title"/>
          </p:nvPr>
        </p:nvSpPr>
        <p:spPr/>
        <p:txBody>
          <a:bodyPr/>
          <a:lstStyle/>
          <a:p>
            <a:r>
              <a:rPr lang="en-US" b="1" dirty="0"/>
              <a:t>Diabetes self-management education</a:t>
            </a:r>
            <a:endParaRPr lang="en-US" dirty="0"/>
          </a:p>
        </p:txBody>
      </p:sp>
      <p:sp>
        <p:nvSpPr>
          <p:cNvPr id="3" name="Content Placeholder 2">
            <a:extLst>
              <a:ext uri="{FF2B5EF4-FFF2-40B4-BE49-F238E27FC236}">
                <a16:creationId xmlns:a16="http://schemas.microsoft.com/office/drawing/2014/main" id="{23FB22EA-542F-4FE2-99B5-D2B64B5C2688}"/>
              </a:ext>
            </a:extLst>
          </p:cNvPr>
          <p:cNvSpPr>
            <a:spLocks noGrp="1"/>
          </p:cNvSpPr>
          <p:nvPr>
            <p:ph idx="1"/>
          </p:nvPr>
        </p:nvSpPr>
        <p:spPr/>
        <p:txBody>
          <a:bodyPr/>
          <a:lstStyle/>
          <a:p>
            <a:r>
              <a:rPr lang="en-US" dirty="0"/>
              <a:t>Diabetes self-management education is an effective treatment for diabetes distress</a:t>
            </a:r>
          </a:p>
          <a:p>
            <a:r>
              <a:rPr lang="en-US" dirty="0"/>
              <a:t>Interventions that target enhanced self-management reduce diabetes distress significantly</a:t>
            </a:r>
          </a:p>
          <a:p>
            <a:r>
              <a:rPr lang="en-US" dirty="0"/>
              <a:t>Diabetes distress-specific interventions may be necessary for patients with initially high levels of regimen distress </a:t>
            </a:r>
          </a:p>
          <a:p>
            <a:r>
              <a:rPr lang="en-US" dirty="0"/>
              <a:t>Regimen distress </a:t>
            </a:r>
            <a:r>
              <a:rPr lang="mr-IN" dirty="0"/>
              <a:t>–</a:t>
            </a:r>
            <a:r>
              <a:rPr lang="en-US" dirty="0"/>
              <a:t> distress related to managing blood glucose and diet</a:t>
            </a:r>
          </a:p>
          <a:p>
            <a:pPr lvl="1"/>
            <a:r>
              <a:rPr lang="en-US" dirty="0"/>
              <a:t>Generates the most distress and displays the greatest distress reduction within overall diabetes distress as a result of intervention</a:t>
            </a:r>
          </a:p>
          <a:p>
            <a:pPr lvl="1"/>
            <a:r>
              <a:rPr lang="en-US" dirty="0"/>
              <a:t>For those with initially high regimen distress, which is a significant portion of populations with type 2 diabetes, focus on improving disease management alone may be insufficient; a specific focus on regimen distress may be required</a:t>
            </a:r>
          </a:p>
          <a:p>
            <a:pPr algn="r"/>
            <a:r>
              <a:rPr lang="en-US" sz="1800" dirty="0"/>
              <a:t>Fisher et al., 2013</a:t>
            </a:r>
          </a:p>
        </p:txBody>
      </p:sp>
      <p:sp>
        <p:nvSpPr>
          <p:cNvPr id="4" name="Slide Number Placeholder 3">
            <a:extLst>
              <a:ext uri="{FF2B5EF4-FFF2-40B4-BE49-F238E27FC236}">
                <a16:creationId xmlns:a16="http://schemas.microsoft.com/office/drawing/2014/main" id="{DD4E502B-E38F-4FB7-8663-3F23C9315F4C}"/>
              </a:ext>
            </a:extLst>
          </p:cNvPr>
          <p:cNvSpPr>
            <a:spLocks noGrp="1"/>
          </p:cNvSpPr>
          <p:nvPr>
            <p:ph type="sldNum" sz="quarter" idx="12"/>
          </p:nvPr>
        </p:nvSpPr>
        <p:spPr/>
        <p:txBody>
          <a:bodyPr/>
          <a:lstStyle/>
          <a:p>
            <a:fld id="{68CDBAF2-F266-C14C-8ABF-54B90D837FA3}" type="slidenum">
              <a:rPr lang="en-US" smtClean="0"/>
              <a:pPr/>
              <a:t>22</a:t>
            </a:fld>
            <a:endParaRPr lang="en-US" dirty="0"/>
          </a:p>
        </p:txBody>
      </p:sp>
    </p:spTree>
    <p:extLst>
      <p:ext uri="{BB962C8B-B14F-4D97-AF65-F5344CB8AC3E}">
        <p14:creationId xmlns:p14="http://schemas.microsoft.com/office/powerpoint/2010/main" val="2449698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1934010-A538-4262-9759-1460F6891565}"/>
              </a:ext>
            </a:extLst>
          </p:cNvPr>
          <p:cNvSpPr>
            <a:spLocks noGrp="1"/>
          </p:cNvSpPr>
          <p:nvPr>
            <p:ph type="title"/>
          </p:nvPr>
        </p:nvSpPr>
        <p:spPr/>
        <p:txBody>
          <a:bodyPr/>
          <a:lstStyle/>
          <a:p>
            <a:r>
              <a:rPr lang="en-US" b="1" dirty="0"/>
              <a:t>Treatment</a:t>
            </a:r>
          </a:p>
        </p:txBody>
      </p:sp>
      <p:sp>
        <p:nvSpPr>
          <p:cNvPr id="4" name="Content Placeholder 3">
            <a:extLst>
              <a:ext uri="{FF2B5EF4-FFF2-40B4-BE49-F238E27FC236}">
                <a16:creationId xmlns:a16="http://schemas.microsoft.com/office/drawing/2014/main" id="{BA81E677-380F-4039-8871-07EC88623234}"/>
              </a:ext>
            </a:extLst>
          </p:cNvPr>
          <p:cNvSpPr>
            <a:spLocks noGrp="1"/>
          </p:cNvSpPr>
          <p:nvPr>
            <p:ph idx="1"/>
          </p:nvPr>
        </p:nvSpPr>
        <p:spPr/>
        <p:txBody>
          <a:bodyPr/>
          <a:lstStyle/>
          <a:p>
            <a:r>
              <a:rPr lang="en-US" dirty="0">
                <a:ea typeface="Calibri" panose="020F0502020204030204" pitchFamily="34" charset="0"/>
                <a:cs typeface="Times New Roman" panose="02020603050405020304" pitchFamily="18" charset="0"/>
              </a:rPr>
              <a:t>Three types of therapeutic modalities have been utilized to ameliorate depression in patients with diabetes:</a:t>
            </a:r>
          </a:p>
          <a:p>
            <a:pPr lvl="1"/>
            <a:r>
              <a:rPr lang="en-US" dirty="0">
                <a:ea typeface="Calibri" panose="020F0502020204030204" pitchFamily="34" charset="0"/>
                <a:cs typeface="Times New Roman" panose="02020603050405020304" pitchFamily="18" charset="0"/>
              </a:rPr>
              <a:t>Psychotherapy</a:t>
            </a:r>
          </a:p>
          <a:p>
            <a:pPr lvl="1"/>
            <a:r>
              <a:rPr lang="en-US" dirty="0">
                <a:ea typeface="Calibri" panose="020F0502020204030204" pitchFamily="34" charset="0"/>
                <a:cs typeface="Times New Roman" panose="02020603050405020304" pitchFamily="18" charset="0"/>
              </a:rPr>
              <a:t>Pharmacotherapy (i.e., antidepressants)</a:t>
            </a:r>
          </a:p>
          <a:p>
            <a:pPr lvl="1"/>
            <a:r>
              <a:rPr lang="en-US" dirty="0">
                <a:ea typeface="Calibri" panose="020F0502020204030204" pitchFamily="34" charset="0"/>
                <a:cs typeface="Times New Roman" panose="02020603050405020304" pitchFamily="18" charset="0"/>
              </a:rPr>
              <a:t>Collaborative care</a:t>
            </a:r>
          </a:p>
          <a:p>
            <a:r>
              <a:rPr lang="en-US" dirty="0">
                <a:ea typeface="Calibri" panose="020F0502020204030204" pitchFamily="34" charset="0"/>
                <a:cs typeface="Times New Roman" panose="02020603050405020304" pitchFamily="18" charset="0"/>
              </a:rPr>
              <a:t>A meta-analysis of 14 RCTs (n = 1724) evaluating the efficacy of interventions designed to treat depression in patients with diabetes</a:t>
            </a:r>
          </a:p>
          <a:p>
            <a:pPr lvl="1"/>
            <a:r>
              <a:rPr lang="en-US" dirty="0">
                <a:ea typeface="Calibri" panose="020F0502020204030204" pitchFamily="34" charset="0"/>
                <a:cs typeface="Times New Roman" panose="02020603050405020304" pitchFamily="18" charset="0"/>
              </a:rPr>
              <a:t>Effect size was large </a:t>
            </a:r>
            <a:r>
              <a:rPr lang="en-US" dirty="0">
                <a:ea typeface="Calibri" panose="020F0502020204030204" pitchFamily="34" charset="0"/>
              </a:rPr>
              <a:t>(-0.581) for improvement in depressive symptoms following psychotherapeutic interventions in tandem with educational interventions focused on diabetes self-care</a:t>
            </a:r>
          </a:p>
          <a:p>
            <a:pPr lvl="1"/>
            <a:r>
              <a:rPr lang="en-US" dirty="0">
                <a:ea typeface="Calibri" panose="020F0502020204030204" pitchFamily="34" charset="0"/>
              </a:rPr>
              <a:t>Effect size was moderate (-0.467) for pharmacological interventions</a:t>
            </a:r>
          </a:p>
          <a:p>
            <a:pPr lvl="1" algn="r">
              <a:buFont typeface="Wingdings" charset="2"/>
              <a:buChar char="§"/>
            </a:pPr>
            <a:r>
              <a:rPr lang="en-US" sz="1800" dirty="0">
                <a:ea typeface="Calibri" panose="020F0502020204030204" pitchFamily="34" charset="0"/>
                <a:cs typeface="Times New Roman" panose="02020603050405020304" pitchFamily="18" charset="0"/>
              </a:rPr>
              <a:t>Van der </a:t>
            </a:r>
            <a:r>
              <a:rPr lang="en-US" sz="1800" dirty="0" err="1">
                <a:ea typeface="Calibri" panose="020F0502020204030204" pitchFamily="34" charset="0"/>
                <a:cs typeface="Times New Roman" panose="02020603050405020304" pitchFamily="18" charset="0"/>
              </a:rPr>
              <a:t>Feltz-Cornellis</a:t>
            </a:r>
            <a:r>
              <a:rPr lang="en-US" sz="1800" dirty="0">
                <a:ea typeface="Calibri" panose="020F0502020204030204" pitchFamily="34" charset="0"/>
                <a:cs typeface="Times New Roman" panose="02020603050405020304" pitchFamily="18" charset="0"/>
              </a:rPr>
              <a:t> et al., 2010</a:t>
            </a:r>
          </a:p>
          <a:p>
            <a:endParaRPr lang="en-US" dirty="0"/>
          </a:p>
        </p:txBody>
      </p:sp>
    </p:spTree>
    <p:extLst>
      <p:ext uri="{BB962C8B-B14F-4D97-AF65-F5344CB8AC3E}">
        <p14:creationId xmlns:p14="http://schemas.microsoft.com/office/powerpoint/2010/main" val="1527993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9EE43-02B6-4957-86DF-C5F0C0B8D64F}"/>
              </a:ext>
            </a:extLst>
          </p:cNvPr>
          <p:cNvSpPr>
            <a:spLocks noGrp="1"/>
          </p:cNvSpPr>
          <p:nvPr>
            <p:ph type="title"/>
          </p:nvPr>
        </p:nvSpPr>
        <p:spPr/>
        <p:txBody>
          <a:bodyPr>
            <a:noAutofit/>
          </a:bodyPr>
          <a:lstStyle/>
          <a:p>
            <a:r>
              <a:rPr lang="en-US" b="1" dirty="0"/>
              <a:t>Psychotherapy </a:t>
            </a:r>
          </a:p>
        </p:txBody>
      </p:sp>
      <p:sp>
        <p:nvSpPr>
          <p:cNvPr id="3" name="Content Placeholder 2">
            <a:extLst>
              <a:ext uri="{FF2B5EF4-FFF2-40B4-BE49-F238E27FC236}">
                <a16:creationId xmlns:a16="http://schemas.microsoft.com/office/drawing/2014/main" id="{0869BB2D-A769-460F-B4E3-81D46D4FC982}"/>
              </a:ext>
            </a:extLst>
          </p:cNvPr>
          <p:cNvSpPr>
            <a:spLocks noGrp="1"/>
          </p:cNvSpPr>
          <p:nvPr>
            <p:ph idx="1"/>
          </p:nvPr>
        </p:nvSpPr>
        <p:spPr/>
        <p:txBody>
          <a:bodyPr/>
          <a:lstStyle/>
          <a:p>
            <a:r>
              <a:rPr lang="en-US" dirty="0"/>
              <a:t>Cognitive behavioral therapy (CBT) can improve medication adherence, depressive symptoms, and glycemic control in patients with type 2 diabetes</a:t>
            </a:r>
          </a:p>
          <a:p>
            <a:pPr algn="r"/>
            <a:r>
              <a:rPr lang="en-US" sz="1800" dirty="0" err="1"/>
              <a:t>Safren</a:t>
            </a:r>
            <a:r>
              <a:rPr lang="en-US" sz="1800" dirty="0"/>
              <a:t> et al., 2014</a:t>
            </a:r>
          </a:p>
          <a:p>
            <a:r>
              <a:rPr lang="en-US" dirty="0"/>
              <a:t>Other effective approaches include interpersonal therapy, motivational interviewing, psychodynamic therapy, and Web-based therapeutic approaches</a:t>
            </a:r>
          </a:p>
          <a:p>
            <a:r>
              <a:rPr lang="en-US" dirty="0"/>
              <a:t>Most of the studies include people with type 2 diabetes and there is a more limited knowledge base about how psychologically-based interventions affect people with type 2 diabetes</a:t>
            </a:r>
          </a:p>
          <a:p>
            <a:pPr algn="r"/>
            <a:r>
              <a:rPr lang="en-US" sz="1800" dirty="0"/>
              <a:t>Holt et al., 2014</a:t>
            </a:r>
          </a:p>
        </p:txBody>
      </p:sp>
    </p:spTree>
    <p:extLst>
      <p:ext uri="{BB962C8B-B14F-4D97-AF65-F5344CB8AC3E}">
        <p14:creationId xmlns:p14="http://schemas.microsoft.com/office/powerpoint/2010/main" val="1699969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F95F4-7567-4C32-BE6E-26F80FB67A61}"/>
              </a:ext>
            </a:extLst>
          </p:cNvPr>
          <p:cNvSpPr>
            <a:spLocks noGrp="1"/>
          </p:cNvSpPr>
          <p:nvPr>
            <p:ph type="title"/>
          </p:nvPr>
        </p:nvSpPr>
        <p:spPr/>
        <p:txBody>
          <a:bodyPr/>
          <a:lstStyle/>
          <a:p>
            <a:r>
              <a:rPr lang="en-US" b="1" dirty="0"/>
              <a:t>Pharmacology</a:t>
            </a:r>
          </a:p>
        </p:txBody>
      </p:sp>
      <p:sp>
        <p:nvSpPr>
          <p:cNvPr id="3" name="Content Placeholder 2">
            <a:extLst>
              <a:ext uri="{FF2B5EF4-FFF2-40B4-BE49-F238E27FC236}">
                <a16:creationId xmlns:a16="http://schemas.microsoft.com/office/drawing/2014/main" id="{D258795D-C272-482F-8F53-C0AB85DFF9D6}"/>
              </a:ext>
            </a:extLst>
          </p:cNvPr>
          <p:cNvSpPr>
            <a:spLocks noGrp="1"/>
          </p:cNvSpPr>
          <p:nvPr>
            <p:ph idx="1"/>
          </p:nvPr>
        </p:nvSpPr>
        <p:spPr>
          <a:xfrm>
            <a:off x="609600" y="1267692"/>
            <a:ext cx="10972800" cy="5014355"/>
          </a:xfrm>
        </p:spPr>
        <p:txBody>
          <a:bodyPr/>
          <a:lstStyle/>
          <a:p>
            <a:r>
              <a:rPr lang="en-US" sz="2000" dirty="0"/>
              <a:t>All SSRIs seem to be equally efficacious at reducing depressive symptoms at appropriate doses with excellent safety profile</a:t>
            </a:r>
          </a:p>
          <a:p>
            <a:pPr algn="r"/>
            <a:r>
              <a:rPr lang="en-US" sz="1800" dirty="0"/>
              <a:t>Markowitz et al., 2011</a:t>
            </a:r>
          </a:p>
          <a:p>
            <a:r>
              <a:rPr lang="en-US" sz="2000" dirty="0"/>
              <a:t>Sertraline and fluoxetine may have a slight benefit to glycemic control but these results have not been widely replicated</a:t>
            </a:r>
          </a:p>
          <a:p>
            <a:pPr algn="r"/>
            <a:r>
              <a:rPr lang="en-US" sz="2000" dirty="0"/>
              <a:t>van der </a:t>
            </a:r>
            <a:r>
              <a:rPr lang="en-US" sz="2000" dirty="0" err="1"/>
              <a:t>Feltz-Cornelis</a:t>
            </a:r>
            <a:r>
              <a:rPr lang="en-US" sz="2000" dirty="0"/>
              <a:t> et al., 2010; Ye et al., 2011</a:t>
            </a:r>
          </a:p>
          <a:p>
            <a:r>
              <a:rPr lang="en-US" sz="2000" dirty="0"/>
              <a:t>Bupropion may induce weight loss in people with diabetes and MDD, potentially leading to improved cardiovascular risk profile</a:t>
            </a:r>
          </a:p>
          <a:p>
            <a:pPr algn="r"/>
            <a:r>
              <a:rPr lang="en-US" sz="1800" dirty="0"/>
              <a:t>Hollander et al., 2013</a:t>
            </a:r>
          </a:p>
          <a:p>
            <a:r>
              <a:rPr lang="en-US" sz="2000" dirty="0"/>
              <a:t>Medications should be selected based upon side effect profiles, patient preferences, and individual response to treatment</a:t>
            </a:r>
          </a:p>
          <a:p>
            <a:pPr algn="r"/>
            <a:r>
              <a:rPr lang="en-US" sz="1800" dirty="0"/>
              <a:t>National Collaborating Centre for Mental Health, 2011</a:t>
            </a:r>
          </a:p>
          <a:p>
            <a:r>
              <a:rPr lang="en-US" sz="2000" dirty="0"/>
              <a:t>Tricyclic antidepressants and monoamine oxidase inhibitors are rarely recommended for patients with diabetes because of unfavorable side effect profile</a:t>
            </a:r>
          </a:p>
        </p:txBody>
      </p:sp>
      <p:sp>
        <p:nvSpPr>
          <p:cNvPr id="4" name="Slide Number Placeholder 3">
            <a:extLst>
              <a:ext uri="{FF2B5EF4-FFF2-40B4-BE49-F238E27FC236}">
                <a16:creationId xmlns:a16="http://schemas.microsoft.com/office/drawing/2014/main" id="{3A7266F7-38AB-49FA-BB7B-609B4C7746A5}"/>
              </a:ext>
            </a:extLst>
          </p:cNvPr>
          <p:cNvSpPr>
            <a:spLocks noGrp="1"/>
          </p:cNvSpPr>
          <p:nvPr>
            <p:ph type="sldNum" sz="quarter" idx="12"/>
          </p:nvPr>
        </p:nvSpPr>
        <p:spPr/>
        <p:txBody>
          <a:bodyPr/>
          <a:lstStyle/>
          <a:p>
            <a:fld id="{68CDBAF2-F266-C14C-8ABF-54B90D837FA3}" type="slidenum">
              <a:rPr lang="en-US" smtClean="0"/>
              <a:pPr/>
              <a:t>25</a:t>
            </a:fld>
            <a:endParaRPr lang="en-US" dirty="0"/>
          </a:p>
        </p:txBody>
      </p:sp>
    </p:spTree>
    <p:extLst>
      <p:ext uri="{BB962C8B-B14F-4D97-AF65-F5344CB8AC3E}">
        <p14:creationId xmlns:p14="http://schemas.microsoft.com/office/powerpoint/2010/main" val="8396260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a:t>Collaborative care</a:t>
            </a:r>
          </a:p>
        </p:txBody>
      </p:sp>
      <p:sp>
        <p:nvSpPr>
          <p:cNvPr id="27650" name="Content Placeholder 2"/>
          <p:cNvSpPr>
            <a:spLocks noGrp="1"/>
          </p:cNvSpPr>
          <p:nvPr>
            <p:ph idx="1"/>
          </p:nvPr>
        </p:nvSpPr>
        <p:spPr/>
        <p:txBody>
          <a:bodyPr>
            <a:normAutofit fontScale="92500" lnSpcReduction="10000"/>
          </a:bodyPr>
          <a:lstStyle/>
          <a:p>
            <a:r>
              <a:rPr lang="en-US" sz="2200" dirty="0">
                <a:cs typeface="Times New Roman" panose="02020603050405020304" pitchFamily="18" charset="0"/>
              </a:rPr>
              <a:t>The collaborative care model is </a:t>
            </a:r>
            <a:r>
              <a:rPr lang="en-US" sz="2200">
                <a:cs typeface="Times New Roman" panose="02020603050405020304" pitchFamily="18" charset="0"/>
              </a:rPr>
              <a:t>an evidence-based </a:t>
            </a:r>
            <a:r>
              <a:rPr lang="en-US" sz="2200" dirty="0">
                <a:cs typeface="Times New Roman" panose="02020603050405020304" pitchFamily="18" charset="0"/>
              </a:rPr>
              <a:t>care delivery model started by Wayne Katon and colleagues at the University of Washington. The model is designed to provide psychiatric consultation in the primary care setting and has been adapted to a variety of medical specialty clinics</a:t>
            </a:r>
          </a:p>
          <a:p>
            <a:pPr algn="r"/>
            <a:r>
              <a:rPr lang="en-US" sz="1900" dirty="0" err="1">
                <a:cs typeface="Times New Roman" panose="02020603050405020304" pitchFamily="18" charset="0"/>
              </a:rPr>
              <a:t>Katon</a:t>
            </a:r>
            <a:r>
              <a:rPr lang="en-US" sz="1900" dirty="0">
                <a:cs typeface="Times New Roman" panose="02020603050405020304" pitchFamily="18" charset="0"/>
              </a:rPr>
              <a:t> et al., 1995</a:t>
            </a:r>
          </a:p>
          <a:p>
            <a:r>
              <a:rPr lang="en-US" sz="2200" dirty="0">
                <a:cs typeface="Times New Roman" panose="02020603050405020304" pitchFamily="18" charset="0"/>
              </a:rPr>
              <a:t>Core members of team include a primary care provider, behavioral health care manager and consulting psychiatrist.</a:t>
            </a:r>
          </a:p>
          <a:p>
            <a:r>
              <a:rPr lang="en-US" sz="2200" dirty="0">
                <a:cs typeface="Times New Roman" panose="02020603050405020304" pitchFamily="18" charset="0"/>
              </a:rPr>
              <a:t>Behavioral health care managers are embedded in primary care clinics and play various roles:</a:t>
            </a:r>
          </a:p>
          <a:p>
            <a:pPr lvl="1"/>
            <a:r>
              <a:rPr lang="en-US" dirty="0"/>
              <a:t>Participating in diagnosis and treatment planning</a:t>
            </a:r>
          </a:p>
          <a:p>
            <a:pPr lvl="1" fontAlgn="base"/>
            <a:r>
              <a:rPr lang="en-US" dirty="0"/>
              <a:t>Coordinating treatment</a:t>
            </a:r>
          </a:p>
          <a:p>
            <a:pPr lvl="1" fontAlgn="base"/>
            <a:r>
              <a:rPr lang="en-US" dirty="0"/>
              <a:t>Providing proactive follow-up to assess treatment response</a:t>
            </a:r>
          </a:p>
          <a:p>
            <a:pPr lvl="1" fontAlgn="base"/>
            <a:r>
              <a:rPr lang="en-US" dirty="0"/>
              <a:t>Supporting medication management</a:t>
            </a:r>
          </a:p>
          <a:p>
            <a:pPr lvl="1" fontAlgn="base"/>
            <a:r>
              <a:rPr lang="en-US" dirty="0"/>
              <a:t>Facilitating communication between team members</a:t>
            </a:r>
          </a:p>
          <a:p>
            <a:pPr lvl="1" fontAlgn="base"/>
            <a:r>
              <a:rPr lang="en-US" dirty="0"/>
              <a:t>Offering brief psychotherapies</a:t>
            </a:r>
          </a:p>
          <a:p>
            <a:pPr lvl="1" algn="r" fontAlgn="base">
              <a:buFont typeface="Wingdings" charset="2"/>
              <a:buChar char="§"/>
            </a:pPr>
            <a:r>
              <a:rPr lang="en-US" sz="1600" dirty="0"/>
              <a:t>Raney et al., 2015</a:t>
            </a:r>
          </a:p>
        </p:txBody>
      </p:sp>
      <p:pic>
        <p:nvPicPr>
          <p:cNvPr id="12292" name="Picture 4" descr="Collaboration cliparts"/>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240081" y="3990109"/>
            <a:ext cx="2073716" cy="1555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81327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F8789-5023-4FE5-A66C-16FDDE85556B}"/>
              </a:ext>
            </a:extLst>
          </p:cNvPr>
          <p:cNvSpPr>
            <a:spLocks noGrp="1"/>
          </p:cNvSpPr>
          <p:nvPr>
            <p:ph type="title"/>
          </p:nvPr>
        </p:nvSpPr>
        <p:spPr/>
        <p:txBody>
          <a:bodyPr/>
          <a:lstStyle/>
          <a:p>
            <a:r>
              <a:rPr lang="en-US" b="1" dirty="0"/>
              <a:t>Role of the Psychiatrist in Collaborative Care </a:t>
            </a:r>
          </a:p>
        </p:txBody>
      </p:sp>
      <p:sp>
        <p:nvSpPr>
          <p:cNvPr id="3" name="Content Placeholder 2">
            <a:extLst>
              <a:ext uri="{FF2B5EF4-FFF2-40B4-BE49-F238E27FC236}">
                <a16:creationId xmlns:a16="http://schemas.microsoft.com/office/drawing/2014/main" id="{B06F8F02-3BDC-4DB8-929A-F4B1D7E83761}"/>
              </a:ext>
            </a:extLst>
          </p:cNvPr>
          <p:cNvSpPr>
            <a:spLocks noGrp="1"/>
          </p:cNvSpPr>
          <p:nvPr>
            <p:ph idx="1"/>
          </p:nvPr>
        </p:nvSpPr>
        <p:spPr/>
        <p:txBody>
          <a:bodyPr/>
          <a:lstStyle/>
          <a:p>
            <a:r>
              <a:rPr lang="en-US" dirty="0"/>
              <a:t>Provide indirect consultation (informal or “curbside”) to increase access to psychiatric expertise</a:t>
            </a:r>
          </a:p>
          <a:p>
            <a:r>
              <a:rPr lang="en-US" dirty="0"/>
              <a:t>Develop capacity of primary care providers through training to treat commonly occurring mental health conditions</a:t>
            </a:r>
          </a:p>
          <a:p>
            <a:r>
              <a:rPr lang="en-US" dirty="0"/>
              <a:t>Provide immediate recommendations to primary care and behavioral health specialists regarding diagnosis and management</a:t>
            </a:r>
          </a:p>
          <a:p>
            <a:r>
              <a:rPr lang="en-US" dirty="0"/>
              <a:t>Provide direct consultation for patients who are not improving</a:t>
            </a:r>
          </a:p>
          <a:p>
            <a:r>
              <a:rPr lang="en-US" dirty="0"/>
              <a:t>Review of cases within registry to intensify or “step-up” care when patients do not respond to current treatments</a:t>
            </a:r>
          </a:p>
          <a:p>
            <a:pPr algn="r"/>
            <a:r>
              <a:rPr lang="en-US" dirty="0"/>
              <a:t>Raney et al., 2015</a:t>
            </a:r>
          </a:p>
        </p:txBody>
      </p:sp>
      <p:sp>
        <p:nvSpPr>
          <p:cNvPr id="4" name="Slide Number Placeholder 3">
            <a:extLst>
              <a:ext uri="{FF2B5EF4-FFF2-40B4-BE49-F238E27FC236}">
                <a16:creationId xmlns:a16="http://schemas.microsoft.com/office/drawing/2014/main" id="{D0F06DE3-65D0-4D24-9EBE-AD65691FC459}"/>
              </a:ext>
            </a:extLst>
          </p:cNvPr>
          <p:cNvSpPr>
            <a:spLocks noGrp="1"/>
          </p:cNvSpPr>
          <p:nvPr>
            <p:ph type="sldNum" sz="quarter" idx="12"/>
          </p:nvPr>
        </p:nvSpPr>
        <p:spPr/>
        <p:txBody>
          <a:bodyPr/>
          <a:lstStyle/>
          <a:p>
            <a:fld id="{68CDBAF2-F266-C14C-8ABF-54B90D837FA3}" type="slidenum">
              <a:rPr lang="en-US" smtClean="0"/>
              <a:pPr/>
              <a:t>27</a:t>
            </a:fld>
            <a:endParaRPr lang="en-US" dirty="0"/>
          </a:p>
        </p:txBody>
      </p:sp>
    </p:spTree>
    <p:extLst>
      <p:ext uri="{BB962C8B-B14F-4D97-AF65-F5344CB8AC3E}">
        <p14:creationId xmlns:p14="http://schemas.microsoft.com/office/powerpoint/2010/main" val="562334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D14B5D9-CCB8-4C1D-AA21-4984C9B20CE5}"/>
              </a:ext>
            </a:extLst>
          </p:cNvPr>
          <p:cNvSpPr>
            <a:spLocks noGrp="1"/>
          </p:cNvSpPr>
          <p:nvPr>
            <p:ph type="title"/>
          </p:nvPr>
        </p:nvSpPr>
        <p:spPr/>
        <p:txBody>
          <a:bodyPr>
            <a:normAutofit/>
          </a:bodyPr>
          <a:lstStyle/>
          <a:p>
            <a:r>
              <a:rPr lang="en-US" b="1" dirty="0"/>
              <a:t>Collaborative Care for Depression and Diabetes: Key points</a:t>
            </a:r>
          </a:p>
        </p:txBody>
      </p:sp>
      <p:sp>
        <p:nvSpPr>
          <p:cNvPr id="3" name="Content Placeholder 2">
            <a:extLst>
              <a:ext uri="{FF2B5EF4-FFF2-40B4-BE49-F238E27FC236}">
                <a16:creationId xmlns:a16="http://schemas.microsoft.com/office/drawing/2014/main" id="{65588320-8C1D-44B9-967F-DA657A4AB7D3}"/>
              </a:ext>
            </a:extLst>
          </p:cNvPr>
          <p:cNvSpPr>
            <a:spLocks noGrp="1"/>
          </p:cNvSpPr>
          <p:nvPr>
            <p:ph idx="1"/>
          </p:nvPr>
        </p:nvSpPr>
        <p:spPr/>
        <p:txBody>
          <a:bodyPr>
            <a:normAutofit lnSpcReduction="10000"/>
          </a:bodyPr>
          <a:lstStyle/>
          <a:p>
            <a:r>
              <a:rPr lang="en-US" sz="2400" dirty="0"/>
              <a:t> </a:t>
            </a:r>
            <a:r>
              <a:rPr lang="en-US" dirty="0"/>
              <a:t>S</a:t>
            </a:r>
            <a:r>
              <a:rPr lang="en-US" sz="2400" dirty="0"/>
              <a:t>ystematic review and meta-analysis of collaborative care for comorbid depression and diabetes showed that </a:t>
            </a:r>
            <a:r>
              <a:rPr lang="en-US" sz="2400" u="sng" dirty="0"/>
              <a:t>a</a:t>
            </a:r>
            <a:r>
              <a:rPr lang="en-US" u="sng" dirty="0"/>
              <a:t>lleviating depressive symptoms does not reliably confer improvements in self-care and glycemic control </a:t>
            </a:r>
            <a:r>
              <a:rPr lang="en-US" dirty="0"/>
              <a:t>(when depression treatment does not specifically target adherence to diabetes treatment)</a:t>
            </a:r>
          </a:p>
          <a:p>
            <a:pPr algn="r"/>
            <a:r>
              <a:rPr lang="en-US" sz="1800" dirty="0"/>
              <a:t>Atlantis et al., 2014</a:t>
            </a:r>
          </a:p>
          <a:p>
            <a:r>
              <a:rPr lang="en-US"/>
              <a:t>Quality </a:t>
            </a:r>
            <a:r>
              <a:rPr lang="en-US" dirty="0"/>
              <a:t>improvement strategies for diabetes care that promote glucose self-monitoring among patients can significantly improve the HbA1c level (Standard Mean Difference [SMD] was 0.57% (0.31% to 0.83)) (</a:t>
            </a:r>
            <a:r>
              <a:rPr lang="en-US" dirty="0" err="1"/>
              <a:t>Tricco</a:t>
            </a:r>
            <a:r>
              <a:rPr lang="en-US" dirty="0"/>
              <a:t> et al., 2012)</a:t>
            </a:r>
            <a:endParaRPr lang="en-US" baseline="30000" dirty="0"/>
          </a:p>
          <a:p>
            <a:r>
              <a:rPr lang="en-US" dirty="0"/>
              <a:t>Indeed, evidence from sensitivity analysis by Atlantis et al. (2014) showed that the </a:t>
            </a:r>
            <a:r>
              <a:rPr lang="en-US" u="sng" dirty="0"/>
              <a:t>effect of collaborative care on HbA1c was almost entirely confined to the three studies that integrated diabetes care within the collaborative care model </a:t>
            </a:r>
            <a:r>
              <a:rPr lang="en-US" dirty="0"/>
              <a:t>(Bogner et al., 2010; Bogner et al., 2012; Katon et al. 2010)</a:t>
            </a:r>
          </a:p>
          <a:p>
            <a:endParaRPr lang="en-US" dirty="0"/>
          </a:p>
          <a:p>
            <a:pPr marL="0" indent="0">
              <a:buNone/>
            </a:pPr>
            <a:endParaRPr lang="en-US" dirty="0"/>
          </a:p>
        </p:txBody>
      </p:sp>
      <p:pic>
        <p:nvPicPr>
          <p:cNvPr id="13314" name="Picture 2" descr="Antique key clip art Free vector for free download ."/>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020853" y="5866544"/>
            <a:ext cx="1561547" cy="786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908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TEAMcare</a:t>
            </a:r>
          </a:p>
        </p:txBody>
      </p:sp>
      <p:sp>
        <p:nvSpPr>
          <p:cNvPr id="3" name="Content Placeholder 2"/>
          <p:cNvSpPr>
            <a:spLocks noGrp="1"/>
          </p:cNvSpPr>
          <p:nvPr>
            <p:ph idx="1"/>
          </p:nvPr>
        </p:nvSpPr>
        <p:spPr>
          <a:xfrm>
            <a:off x="894608" y="1089838"/>
            <a:ext cx="10972800" cy="4962382"/>
          </a:xfrm>
        </p:spPr>
        <p:txBody>
          <a:bodyPr>
            <a:normAutofit/>
          </a:bodyPr>
          <a:lstStyle/>
          <a:p>
            <a:r>
              <a:rPr lang="en-US" sz="2000" dirty="0"/>
              <a:t>A collaborative care single blind RCT with 214 patients with poorly controlled diabetes, coronary heart disease, or both, and coexisting depression </a:t>
            </a:r>
          </a:p>
          <a:p>
            <a:r>
              <a:rPr lang="en-US" sz="2000" dirty="0"/>
              <a:t>Randomly assigned to usual-care or collaborative care intervention</a:t>
            </a:r>
          </a:p>
          <a:p>
            <a:r>
              <a:rPr lang="en-US" sz="2000" dirty="0"/>
              <a:t>37% of intervention patients achieved combined primary outcome vs. 22% of usual care patients</a:t>
            </a:r>
          </a:p>
          <a:p>
            <a:pPr lvl="1"/>
            <a:r>
              <a:rPr lang="en-US" dirty="0"/>
              <a:t>HbA1c &lt; 7.0% or decrease ≥ 0.5%; SBP &lt; 130 or decrease ≥ 10 mmHg; and LDL &lt; 100 or decrease ≥ 15%</a:t>
            </a:r>
          </a:p>
          <a:p>
            <a:pPr marL="228600" lvl="1">
              <a:buFont typeface="Wingdings" charset="2"/>
              <a:buChar char="§"/>
            </a:pPr>
            <a:r>
              <a:rPr lang="en-US" dirty="0"/>
              <a:t>60% of intervention patients achieved depression response (≥ 50% decrease in Symptom Checklist-20 score) at 12 months vs. 30% of usual care patients</a:t>
            </a:r>
          </a:p>
          <a:p>
            <a:pPr algn="r"/>
            <a:r>
              <a:rPr lang="en-US" sz="1800" dirty="0" err="1"/>
              <a:t>Katon</a:t>
            </a:r>
            <a:r>
              <a:rPr lang="en-US" sz="1800" dirty="0"/>
              <a:t> et al., 2010</a:t>
            </a:r>
          </a:p>
          <a:p>
            <a:endParaRPr lang="en-US" dirty="0"/>
          </a:p>
        </p:txBody>
      </p:sp>
      <p:pic>
        <p:nvPicPr>
          <p:cNvPr id="17410" name="Picture 2" descr="Free Team Player Cliparts, Download Free Clip Art, Free Clip Art ..."/>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8795629" y="4418133"/>
            <a:ext cx="3071779" cy="1795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634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defRPr/>
            </a:pPr>
            <a:r>
              <a:rPr lang="en-US" b="1" dirty="0"/>
              <a:t>Learning Objectives</a:t>
            </a:r>
          </a:p>
        </p:txBody>
      </p:sp>
      <p:sp>
        <p:nvSpPr>
          <p:cNvPr id="14338" name="Content Placeholder 7"/>
          <p:cNvSpPr>
            <a:spLocks noGrp="1"/>
          </p:cNvSpPr>
          <p:nvPr>
            <p:ph idx="1"/>
          </p:nvPr>
        </p:nvSpPr>
        <p:spPr/>
        <p:txBody>
          <a:bodyPr/>
          <a:lstStyle/>
          <a:p>
            <a:pPr marL="514350" indent="-514350">
              <a:buAutoNum type="arabicPeriod"/>
            </a:pPr>
            <a:r>
              <a:rPr lang="en-US" sz="2800" dirty="0">
                <a:cs typeface="Times New Roman" panose="02020603050405020304" pitchFamily="18" charset="0"/>
              </a:rPr>
              <a:t>Review common consultation questions encountered by CL psychiatrists while caring for patients with diabetes </a:t>
            </a:r>
          </a:p>
          <a:p>
            <a:pPr marL="514350" indent="-514350">
              <a:buAutoNum type="arabicPeriod"/>
            </a:pPr>
            <a:r>
              <a:rPr lang="en-US" sz="2800" dirty="0">
                <a:cs typeface="Times New Roman" panose="02020603050405020304" pitchFamily="18" charset="0"/>
              </a:rPr>
              <a:t>Learn strategies to address complex clinical situations which occur while treating patients with diabetes</a:t>
            </a:r>
          </a:p>
          <a:p>
            <a:pPr marL="514350" indent="-514350">
              <a:buAutoNum type="arabicPeriod"/>
            </a:pPr>
            <a:r>
              <a:rPr lang="en-US" sz="2800">
                <a:cs typeface="Times New Roman" panose="02020603050405020304" pitchFamily="18" charset="0"/>
              </a:rPr>
              <a:t>Describe </a:t>
            </a:r>
            <a:r>
              <a:rPr lang="en-US" sz="2800" dirty="0">
                <a:cs typeface="Times New Roman" panose="02020603050405020304" pitchFamily="18" charset="0"/>
              </a:rPr>
              <a:t>the role of CL psychiatrists in providing evidence-based treatments (e.g., collaborative care) for co-managing diabetes and depression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COMPASS</a:t>
            </a:r>
          </a:p>
        </p:txBody>
      </p:sp>
      <p:sp>
        <p:nvSpPr>
          <p:cNvPr id="3" name="Content Placeholder 2"/>
          <p:cNvSpPr>
            <a:spLocks noGrp="1"/>
          </p:cNvSpPr>
          <p:nvPr>
            <p:ph idx="1"/>
          </p:nvPr>
        </p:nvSpPr>
        <p:spPr>
          <a:xfrm>
            <a:off x="609600" y="1303317"/>
            <a:ext cx="10972800" cy="4525963"/>
          </a:xfrm>
        </p:spPr>
        <p:txBody>
          <a:bodyPr>
            <a:noAutofit/>
          </a:bodyPr>
          <a:lstStyle/>
          <a:p>
            <a:r>
              <a:rPr lang="en-US" sz="2000" dirty="0"/>
              <a:t>18 medical groups and 172 clinics adapted TEAMcare interventions to establish collaborative care management delivery, enrolling 3609 patients</a:t>
            </a:r>
          </a:p>
          <a:p>
            <a:r>
              <a:rPr lang="en-US" sz="2000" dirty="0"/>
              <a:t>Intensive case management using rigorous treat-to-target guidelines for depression, diabetes, and cardiovascular disease</a:t>
            </a:r>
          </a:p>
          <a:p>
            <a:r>
              <a:rPr lang="en-US" sz="2000" dirty="0"/>
              <a:t>23% of patients achieved HbA1c goal (HbA1c &lt; 8.0%)</a:t>
            </a:r>
          </a:p>
          <a:p>
            <a:r>
              <a:rPr lang="en-US" sz="2000" dirty="0"/>
              <a:t>58% of patients achieved blood pressure </a:t>
            </a:r>
            <a:r>
              <a:rPr lang="en-US" sz="1800" dirty="0"/>
              <a:t>goals (SBP &lt; 140 and DBP &lt; 90)</a:t>
            </a:r>
          </a:p>
          <a:p>
            <a:r>
              <a:rPr lang="en-US" sz="2000" dirty="0"/>
              <a:t>40% achieved either depression remission or response</a:t>
            </a:r>
          </a:p>
          <a:p>
            <a:pPr lvl="1"/>
            <a:r>
              <a:rPr lang="en-US" dirty="0"/>
              <a:t>Remission = PHQ-9 &lt; 5</a:t>
            </a:r>
          </a:p>
          <a:p>
            <a:pPr lvl="1"/>
            <a:r>
              <a:rPr lang="en-US" dirty="0"/>
              <a:t>Response = &gt; 50% reduction in PHQ-9 score from baseline</a:t>
            </a:r>
          </a:p>
          <a:p>
            <a:pPr lvl="1" algn="r">
              <a:buFont typeface="Wingdings" charset="2"/>
              <a:buChar char="§"/>
            </a:pPr>
            <a:r>
              <a:rPr lang="en-US" dirty="0"/>
              <a:t> </a:t>
            </a:r>
            <a:r>
              <a:rPr lang="en-US" sz="1800" dirty="0" err="1"/>
              <a:t>Rossom</a:t>
            </a:r>
            <a:r>
              <a:rPr lang="en-US" sz="1800" dirty="0"/>
              <a:t> et al., 2017</a:t>
            </a:r>
          </a:p>
        </p:txBody>
      </p:sp>
      <p:pic>
        <p:nvPicPr>
          <p:cNvPr id="14338" name="Picture 2" descr="Free Compass Cliparts, Download Free Clip Art, Free Clip Art on ..."/>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0254155" y="5272643"/>
            <a:ext cx="1919037" cy="1514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08703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1"/>
            <a:ext cx="10972800" cy="1143000"/>
          </a:xfrm>
        </p:spPr>
        <p:txBody>
          <a:bodyPr/>
          <a:lstStyle/>
          <a:p>
            <a:pPr>
              <a:defRPr/>
            </a:pPr>
            <a:r>
              <a:rPr lang="en-US" b="1" dirty="0"/>
              <a:t>Be aggressive! B-E Aggressive</a:t>
            </a:r>
          </a:p>
        </p:txBody>
      </p:sp>
      <p:sp>
        <p:nvSpPr>
          <p:cNvPr id="3" name="Content Placeholder 2"/>
          <p:cNvSpPr>
            <a:spLocks noGrp="1"/>
          </p:cNvSpPr>
          <p:nvPr>
            <p:ph idx="1"/>
          </p:nvPr>
        </p:nvSpPr>
        <p:spPr>
          <a:xfrm>
            <a:off x="609600" y="1307124"/>
            <a:ext cx="10972800" cy="5328138"/>
          </a:xfrm>
        </p:spPr>
        <p:txBody>
          <a:bodyPr rtlCol="0">
            <a:noAutofit/>
          </a:bodyPr>
          <a:lstStyle/>
          <a:p>
            <a:pPr marL="344478" indent="-342900">
              <a:defRPr/>
            </a:pPr>
            <a:r>
              <a:rPr lang="en-US" sz="2400" dirty="0">
                <a:cs typeface="Times New Roman" panose="02020603050405020304" pitchFamily="18" charset="0"/>
              </a:rPr>
              <a:t>In a secondary data analysis of electronic health record data, prescriptions, and doses of anti-depressant medication were compared for patients with and without six co-morbid conditions [</a:t>
            </a:r>
            <a:r>
              <a:rPr lang="en-US" dirty="0">
                <a:cs typeface="Times New Roman" panose="02020603050405020304" pitchFamily="18" charset="0"/>
              </a:rPr>
              <a:t>diabetes, coronary heart disease, congestive heart failure, cerebrovascular disease, cancer, chronic obstructive pulmonary disease]</a:t>
            </a:r>
            <a:endParaRPr lang="en-US" sz="2000" dirty="0">
              <a:cs typeface="Times New Roman" panose="02020603050405020304" pitchFamily="18" charset="0"/>
            </a:endParaRPr>
          </a:p>
          <a:p>
            <a:pPr>
              <a:defRPr/>
            </a:pPr>
            <a:r>
              <a:rPr lang="en-US" dirty="0">
                <a:cs typeface="Times New Roman" panose="02020603050405020304" pitchFamily="18" charset="0"/>
              </a:rPr>
              <a:t>Patients with multiple co-morbidities were less likely to be prescribed anti-depressant medications (adjusted odds ratio, 0.58 [95% CI, 0.35-0.96])</a:t>
            </a:r>
          </a:p>
          <a:p>
            <a:pPr marL="742941" lvl="1" indent="-342900">
              <a:buFont typeface="Wingdings" charset="2"/>
              <a:buChar char="§"/>
              <a:defRPr/>
            </a:pPr>
            <a:r>
              <a:rPr lang="en-US" sz="2400" dirty="0">
                <a:cs typeface="Times New Roman" panose="02020603050405020304" pitchFamily="18" charset="0"/>
              </a:rPr>
              <a:t>No significant difference by individual co-morbidities</a:t>
            </a:r>
          </a:p>
          <a:p>
            <a:pPr algn="r">
              <a:defRPr/>
            </a:pPr>
            <a:r>
              <a:rPr lang="en-US" sz="1800" dirty="0">
                <a:cs typeface="Times New Roman" panose="02020603050405020304" pitchFamily="18" charset="0"/>
              </a:rPr>
              <a:t>Gill et al., 2010</a:t>
            </a:r>
          </a:p>
          <a:p>
            <a:pPr marL="344478" indent="-342900">
              <a:defRPr/>
            </a:pPr>
            <a:r>
              <a:rPr lang="en-US" dirty="0">
                <a:cs typeface="Times New Roman" panose="02020603050405020304" pitchFamily="18" charset="0"/>
              </a:rPr>
              <a:t>Many lost opportunities for effective treatment since those with diabetes and depression respond well to treatment for depression</a:t>
            </a:r>
          </a:p>
          <a:p>
            <a:pPr marL="344478" indent="-342900">
              <a:defRPr/>
            </a:pPr>
            <a:r>
              <a:rPr lang="en-US" dirty="0">
                <a:cs typeface="Times New Roman" panose="02020603050405020304" pitchFamily="18" charset="0"/>
              </a:rPr>
              <a:t>Maintain high vigilance for depression in diabetes and treat until remission is achieved</a:t>
            </a:r>
          </a:p>
        </p:txBody>
      </p:sp>
    </p:spTree>
    <p:extLst>
      <p:ext uri="{BB962C8B-B14F-4D97-AF65-F5344CB8AC3E}">
        <p14:creationId xmlns:p14="http://schemas.microsoft.com/office/powerpoint/2010/main" val="19550562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a:t>Conclusions</a:t>
            </a:r>
          </a:p>
        </p:txBody>
      </p:sp>
      <p:sp>
        <p:nvSpPr>
          <p:cNvPr id="3" name="Content Placeholder 2"/>
          <p:cNvSpPr>
            <a:spLocks noGrp="1"/>
          </p:cNvSpPr>
          <p:nvPr>
            <p:ph idx="1"/>
          </p:nvPr>
        </p:nvSpPr>
        <p:spPr/>
        <p:txBody>
          <a:bodyPr rtlCol="0">
            <a:noAutofit/>
          </a:bodyPr>
          <a:lstStyle/>
          <a:p>
            <a:pPr marL="182875" indent="-182875">
              <a:buFont typeface="Arial" pitchFamily="34" charset="0"/>
              <a:buChar char="•"/>
              <a:defRPr/>
            </a:pPr>
            <a:r>
              <a:rPr lang="en-US" dirty="0">
                <a:cs typeface="Times New Roman" panose="02020603050405020304" pitchFamily="18" charset="0"/>
              </a:rPr>
              <a:t>There are higher rates of neuropsychiatric disorders such as eating disorders, depression, anxiety, delirium, and dementia for individuals with diabetes relative to those without </a:t>
            </a:r>
          </a:p>
          <a:p>
            <a:pPr marL="182875" indent="-182875">
              <a:buFont typeface="Arial" pitchFamily="34" charset="0"/>
              <a:buChar char="•"/>
              <a:defRPr/>
            </a:pPr>
            <a:r>
              <a:rPr lang="en-US" dirty="0">
                <a:cs typeface="Times New Roman" panose="02020603050405020304" pitchFamily="18" charset="0"/>
              </a:rPr>
              <a:t>Depressive disorders are common in diabetes and are frequently encountered by CL psychiatrists</a:t>
            </a:r>
          </a:p>
          <a:p>
            <a:pPr marL="182875" indent="-182875">
              <a:buFont typeface="Arial" pitchFamily="34" charset="0"/>
              <a:buChar char="•"/>
              <a:defRPr/>
            </a:pPr>
            <a:r>
              <a:rPr lang="en-US" dirty="0">
                <a:cs typeface="Times New Roman" panose="02020603050405020304" pitchFamily="18" charset="0"/>
              </a:rPr>
              <a:t>Diabetes distress is distinct from major depressive disorder and adversely affects diabetes management</a:t>
            </a:r>
          </a:p>
          <a:p>
            <a:pPr marL="182875" indent="-182875">
              <a:buFont typeface="Arial" pitchFamily="34" charset="0"/>
              <a:buChar char="•"/>
              <a:defRPr/>
            </a:pPr>
            <a:r>
              <a:rPr lang="en-US" dirty="0">
                <a:cs typeface="Times New Roman" panose="02020603050405020304" pitchFamily="18" charset="0"/>
              </a:rPr>
              <a:t>Psychotherapeutic and psychopharmacologic treatments are efficacious for treatment of depression in diabetes</a:t>
            </a:r>
          </a:p>
          <a:p>
            <a:pPr marL="182875" indent="-182875">
              <a:buFont typeface="Arial" pitchFamily="34" charset="0"/>
              <a:buChar char="•"/>
              <a:defRPr/>
            </a:pPr>
            <a:r>
              <a:rPr lang="en-US" dirty="0">
                <a:cs typeface="Times New Roman" panose="02020603050405020304" pitchFamily="18" charset="0"/>
              </a:rPr>
              <a:t>The collaborative care </a:t>
            </a:r>
            <a:r>
              <a:rPr lang="en-US">
                <a:cs typeface="Times New Roman" panose="02020603050405020304" pitchFamily="18" charset="0"/>
              </a:rPr>
              <a:t>model provides </a:t>
            </a:r>
            <a:r>
              <a:rPr lang="en-US" dirty="0">
                <a:cs typeface="Times New Roman" panose="02020603050405020304" pitchFamily="18" charset="0"/>
              </a:rPr>
              <a:t>an effective framework to treat co-morbid diabetes and depression</a:t>
            </a:r>
          </a:p>
          <a:p>
            <a:pPr marL="0" indent="0">
              <a:buNone/>
              <a:defRPr/>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77607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REFERENCES</a:t>
            </a:r>
          </a:p>
        </p:txBody>
      </p:sp>
      <p:sp>
        <p:nvSpPr>
          <p:cNvPr id="3" name="Content Placeholder 2"/>
          <p:cNvSpPr>
            <a:spLocks noGrp="1"/>
          </p:cNvSpPr>
          <p:nvPr>
            <p:ph idx="1"/>
          </p:nvPr>
        </p:nvSpPr>
        <p:spPr>
          <a:xfrm>
            <a:off x="609600" y="1166018"/>
            <a:ext cx="10972800" cy="4525963"/>
          </a:xfrm>
        </p:spPr>
        <p:txBody>
          <a:bodyPr>
            <a:noAutofit/>
          </a:bodyPr>
          <a:lstStyle/>
          <a:p>
            <a:r>
              <a:rPr lang="en-US" sz="1200" dirty="0"/>
              <a:t>Centers for Disease Control </a:t>
            </a:r>
            <a:r>
              <a:rPr lang="en-US" sz="1200" i="1" dirty="0"/>
              <a:t>National Diabetes Statistics Report for 2020. </a:t>
            </a:r>
            <a:r>
              <a:rPr lang="en-US" sz="1200" dirty="0"/>
              <a:t>Obtained on December 13, 2020 from:</a:t>
            </a:r>
            <a:r>
              <a:rPr lang="en-US" sz="1200" i="1" dirty="0"/>
              <a:t> </a:t>
            </a:r>
            <a:r>
              <a:rPr lang="en-US" sz="1200" dirty="0">
                <a:hlinkClick r:id="rId2"/>
              </a:rPr>
              <a:t>https://www.cdc.gov/diabetes/pdfs/data/statistics/national-diabetes-statistics-report.pdf</a:t>
            </a:r>
            <a:endParaRPr lang="en-US" sz="1200" dirty="0"/>
          </a:p>
          <a:p>
            <a:r>
              <a:rPr lang="en-US" sz="1200" dirty="0"/>
              <a:t>Stubbs B, Vancampfort D, De Hert M, Mitchell AJ. The prevalence and predictors of type two diabetes mellitus in people with schizophrenia: a systematic review and comparative meta-analysis. </a:t>
            </a:r>
            <a:r>
              <a:rPr lang="en-US" sz="1200" i="1" dirty="0"/>
              <a:t>Acta Psychiatr Scand </a:t>
            </a:r>
            <a:r>
              <a:rPr lang="en-US" sz="1200" dirty="0"/>
              <a:t>2015; 132: 144–157</a:t>
            </a:r>
          </a:p>
          <a:p>
            <a:r>
              <a:rPr lang="en-US" sz="1200" dirty="0"/>
              <a:t>Price HC, Ismail K; Joint British Diabetes Societies (JBDS) for Inpatient Care. Royal College of Psychiatrists Liaison Faculty &amp; Joint British Diabetes Societies (JBDS): guidelines for the management of diabetes in adults and children with psychiatric disorders in inpatient settings. </a:t>
            </a:r>
            <a:r>
              <a:rPr lang="en-US" sz="1200" i="1" dirty="0"/>
              <a:t>Diabet Med. </a:t>
            </a:r>
            <a:r>
              <a:rPr lang="en-US" sz="1200" dirty="0"/>
              <a:t>2018 Aug; 35(8): 997-1004</a:t>
            </a:r>
            <a:endParaRPr lang="en-US" sz="1200" dirty="0">
              <a:cs typeface="Arial" panose="020B0604020202020204" pitchFamily="34" charset="0"/>
            </a:endParaRPr>
          </a:p>
          <a:p>
            <a:r>
              <a:rPr lang="en-US" sz="1200" dirty="0">
                <a:cs typeface="Arial" panose="020B0604020202020204" pitchFamily="34" charset="0"/>
              </a:rPr>
              <a:t>Chaturvedi SK, Manche Gowda S, Ahmed HU, et al. More anxious than depressed: prevalence and correlates in a 15-nation study of anxiety disorders in people with type 2 diabetes mellitus. </a:t>
            </a:r>
            <a:r>
              <a:rPr lang="en-US" sz="1200" i="1" dirty="0">
                <a:cs typeface="Arial" panose="020B0604020202020204" pitchFamily="34" charset="0"/>
              </a:rPr>
              <a:t>Gen Psychiatr. </a:t>
            </a:r>
            <a:r>
              <a:rPr lang="en-US" sz="1200" dirty="0">
                <a:cs typeface="Arial" panose="020B0604020202020204" pitchFamily="34" charset="0"/>
              </a:rPr>
              <a:t>2019; 32(4):e100076</a:t>
            </a:r>
          </a:p>
          <a:p>
            <a:r>
              <a:rPr lang="en-US" sz="1200" dirty="0"/>
              <a:t>Lu FP, Lin  KP, </a:t>
            </a:r>
            <a:r>
              <a:rPr lang="en-US" sz="1200" dirty="0" err="1"/>
              <a:t>Kuo</a:t>
            </a:r>
            <a:r>
              <a:rPr lang="en-US" sz="1200" dirty="0"/>
              <a:t>  HK.  Diabetes and the risk of multi-system aging phenotypes: a systematic review and meta-analysis. </a:t>
            </a:r>
            <a:r>
              <a:rPr lang="en-US" sz="1200" i="1" dirty="0"/>
              <a:t> </a:t>
            </a:r>
            <a:r>
              <a:rPr lang="en-US" sz="1200" i="1" dirty="0" err="1"/>
              <a:t>PLoS</a:t>
            </a:r>
            <a:r>
              <a:rPr lang="en-US" sz="1200" i="1" dirty="0"/>
              <a:t> One</a:t>
            </a:r>
            <a:r>
              <a:rPr lang="en-US" sz="1200" dirty="0"/>
              <a:t>. 2009; 4(1):e4144 </a:t>
            </a:r>
          </a:p>
          <a:p>
            <a:r>
              <a:rPr lang="en-US" sz="1200" dirty="0" err="1"/>
              <a:t>Kyriacou</a:t>
            </a:r>
            <a:r>
              <a:rPr lang="en-US" sz="1200" dirty="0"/>
              <a:t> H, </a:t>
            </a:r>
            <a:r>
              <a:rPr lang="en-US" sz="1200" dirty="0" err="1"/>
              <a:t>Duggleby</a:t>
            </a:r>
            <a:r>
              <a:rPr lang="en-US" sz="1200" dirty="0"/>
              <a:t> W, </a:t>
            </a:r>
            <a:r>
              <a:rPr lang="en-US" sz="1200" dirty="0" err="1"/>
              <a:t>Hatoum</a:t>
            </a:r>
            <a:r>
              <a:rPr lang="en-US" sz="1200" dirty="0"/>
              <a:t> A, Khan T, Manley G, </a:t>
            </a:r>
            <a:r>
              <a:rPr lang="en-US" sz="1200" dirty="0" err="1"/>
              <a:t>Filippidou</a:t>
            </a:r>
            <a:r>
              <a:rPr lang="en-US" sz="1200" dirty="0"/>
              <a:t> M. Factitious </a:t>
            </a:r>
            <a:r>
              <a:rPr lang="en-US" sz="1200" dirty="0" err="1"/>
              <a:t>Hypoglycaemia</a:t>
            </a:r>
            <a:r>
              <a:rPr lang="en-US" sz="1200" dirty="0"/>
              <a:t>: A Case Report and Literature Review. </a:t>
            </a:r>
            <a:r>
              <a:rPr lang="en-US" sz="1200" i="1" dirty="0" err="1"/>
              <a:t>Psychiatr</a:t>
            </a:r>
            <a:r>
              <a:rPr lang="en-US" sz="1200" i="1" dirty="0"/>
              <a:t> </a:t>
            </a:r>
            <a:r>
              <a:rPr lang="en-US" sz="1200" i="1" dirty="0" err="1"/>
              <a:t>Danub</a:t>
            </a:r>
            <a:r>
              <a:rPr lang="en-US" sz="1200" dirty="0"/>
              <a:t>. 2020 Sep;32(</a:t>
            </a:r>
            <a:r>
              <a:rPr lang="en-US" sz="1200" dirty="0" err="1"/>
              <a:t>Suppl</a:t>
            </a:r>
            <a:r>
              <a:rPr lang="en-US" sz="1200" dirty="0"/>
              <a:t> 1):121-129. PMID: 32890374.</a:t>
            </a:r>
            <a:endParaRPr lang="en-US" sz="1200" dirty="0">
              <a:cs typeface="Arial" panose="020B0604020202020204" pitchFamily="34" charset="0"/>
            </a:endParaRPr>
          </a:p>
          <a:p>
            <a:r>
              <a:rPr lang="en-US" sz="1200" dirty="0">
                <a:solidFill>
                  <a:srgbClr val="212121"/>
                </a:solidFill>
              </a:rPr>
              <a:t>Rustad JK, Musselman DL, </a:t>
            </a:r>
            <a:r>
              <a:rPr lang="en-US" sz="1200" dirty="0" err="1">
                <a:solidFill>
                  <a:srgbClr val="212121"/>
                </a:solidFill>
              </a:rPr>
              <a:t>Nemeroff</a:t>
            </a:r>
            <a:r>
              <a:rPr lang="en-US" sz="1200" dirty="0">
                <a:solidFill>
                  <a:srgbClr val="212121"/>
                </a:solidFill>
              </a:rPr>
              <a:t> CB. The relationship of depression and diabetes: pathophysiological and treatment implications. </a:t>
            </a:r>
            <a:r>
              <a:rPr lang="en-US" sz="1200" i="1" dirty="0" err="1">
                <a:solidFill>
                  <a:srgbClr val="212121"/>
                </a:solidFill>
              </a:rPr>
              <a:t>Psychoneuroendocrinology</a:t>
            </a:r>
            <a:r>
              <a:rPr lang="en-US" sz="1200" dirty="0">
                <a:solidFill>
                  <a:srgbClr val="212121"/>
                </a:solidFill>
              </a:rPr>
              <a:t> 2011 Oct; 36(9): 1276-86</a:t>
            </a:r>
            <a:endParaRPr lang="en-US" sz="1200" dirty="0">
              <a:ea typeface="Calibri" panose="020F0502020204030204" pitchFamily="34" charset="0"/>
              <a:cs typeface="Arial" panose="020B0604020202020204" pitchFamily="34" charset="0"/>
            </a:endParaRPr>
          </a:p>
          <a:p>
            <a:r>
              <a:rPr lang="en-US" sz="1200" dirty="0">
                <a:ea typeface="Calibri" panose="020F0502020204030204" pitchFamily="34" charset="0"/>
                <a:cs typeface="Arial" panose="020B0604020202020204" pitchFamily="34" charset="0"/>
              </a:rPr>
              <a:t>Anderson RJ, Freedland KE, Clouse RE, et al.: The prevalence of co-morbid depression in adults with diabetes: a meta-analysis.  </a:t>
            </a:r>
            <a:r>
              <a:rPr lang="en-US" sz="1200" i="1" dirty="0">
                <a:ea typeface="Calibri" panose="020F0502020204030204" pitchFamily="34" charset="0"/>
                <a:cs typeface="Arial" panose="020B0604020202020204" pitchFamily="34" charset="0"/>
              </a:rPr>
              <a:t>Diabetes Care </a:t>
            </a:r>
            <a:r>
              <a:rPr lang="en-US" sz="1200" dirty="0">
                <a:ea typeface="Calibri" panose="020F0502020204030204" pitchFamily="34" charset="0"/>
                <a:cs typeface="Arial" panose="020B0604020202020204" pitchFamily="34" charset="0"/>
              </a:rPr>
              <a:t>24: 1069-1078, 2001</a:t>
            </a:r>
            <a:endParaRPr lang="en-US" sz="1200" dirty="0">
              <a:ea typeface="Calibri" panose="020F0502020204030204" pitchFamily="34" charset="0"/>
              <a:cs typeface="Times New Roman" panose="02020603050405020304" pitchFamily="18" charset="0"/>
            </a:endParaRPr>
          </a:p>
          <a:p>
            <a:r>
              <a:rPr lang="en-US" sz="1200" dirty="0">
                <a:ea typeface="Calibri" panose="020F0502020204030204" pitchFamily="34" charset="0"/>
                <a:cs typeface="Times New Roman" panose="02020603050405020304" pitchFamily="18" charset="0"/>
              </a:rPr>
              <a:t>Ali S, Stone MA, Peters JL, Davies JL, et al.: The prevalence of co-morbid depression in adults with type 2 diabetes: a systematic review and meta-analysis.  </a:t>
            </a:r>
            <a:r>
              <a:rPr lang="en-US" sz="1200" i="1" dirty="0" err="1">
                <a:ea typeface="Calibri" panose="020F0502020204030204" pitchFamily="34" charset="0"/>
                <a:cs typeface="Times New Roman" panose="02020603050405020304" pitchFamily="18" charset="0"/>
              </a:rPr>
              <a:t>Diabet</a:t>
            </a:r>
            <a:r>
              <a:rPr lang="en-US" sz="1200" i="1" dirty="0">
                <a:ea typeface="Calibri" panose="020F0502020204030204" pitchFamily="34" charset="0"/>
                <a:cs typeface="Times New Roman" panose="02020603050405020304" pitchFamily="18" charset="0"/>
              </a:rPr>
              <a:t> Med  </a:t>
            </a:r>
            <a:r>
              <a:rPr lang="en-US" sz="1200" dirty="0">
                <a:ea typeface="Calibri" panose="020F0502020204030204" pitchFamily="34" charset="0"/>
                <a:cs typeface="Times New Roman" panose="02020603050405020304" pitchFamily="18" charset="0"/>
              </a:rPr>
              <a:t>23: 1165-1173, 2006</a:t>
            </a:r>
          </a:p>
          <a:p>
            <a:r>
              <a:rPr lang="en-US" sz="1200" dirty="0">
                <a:ea typeface="Calibri" panose="020F0502020204030204" pitchFamily="34" charset="0"/>
                <a:cs typeface="Times New Roman" panose="02020603050405020304" pitchFamily="18" charset="0"/>
              </a:rPr>
              <a:t>Wang F, Wang S, </a:t>
            </a:r>
            <a:r>
              <a:rPr lang="en-US" sz="1200" dirty="0" err="1">
                <a:ea typeface="Calibri" panose="020F0502020204030204" pitchFamily="34" charset="0"/>
                <a:cs typeface="Times New Roman" panose="02020603050405020304" pitchFamily="18" charset="0"/>
              </a:rPr>
              <a:t>Zong</a:t>
            </a:r>
            <a:r>
              <a:rPr lang="en-US" sz="1200" dirty="0">
                <a:ea typeface="Calibri" panose="020F0502020204030204" pitchFamily="34" charset="0"/>
                <a:cs typeface="Times New Roman" panose="02020603050405020304" pitchFamily="18" charset="0"/>
              </a:rPr>
              <a:t> QQ, et al: Prevalence of comorbid major depressive disorder in Type 2 diabetes: a meta-analysis of comparative and epidemiological studies. </a:t>
            </a:r>
            <a:r>
              <a:rPr lang="en-US" sz="1200" i="1" dirty="0" err="1">
                <a:ea typeface="Calibri" panose="020F0502020204030204" pitchFamily="34" charset="0"/>
                <a:cs typeface="Times New Roman" panose="02020603050405020304" pitchFamily="18" charset="0"/>
              </a:rPr>
              <a:t>Diabet</a:t>
            </a:r>
            <a:r>
              <a:rPr lang="en-US" sz="1200" i="1" dirty="0">
                <a:ea typeface="Calibri" panose="020F0502020204030204" pitchFamily="34" charset="0"/>
                <a:cs typeface="Times New Roman" panose="02020603050405020304" pitchFamily="18" charset="0"/>
              </a:rPr>
              <a:t> Med </a:t>
            </a:r>
            <a:r>
              <a:rPr lang="en-US" sz="1200" dirty="0">
                <a:ea typeface="Calibri" panose="020F0502020204030204" pitchFamily="34" charset="0"/>
                <a:cs typeface="Times New Roman" panose="02020603050405020304" pitchFamily="18" charset="0"/>
              </a:rPr>
              <a:t>36: 961-969, 2019</a:t>
            </a:r>
          </a:p>
          <a:p>
            <a:r>
              <a:rPr lang="en-US" sz="1200" dirty="0">
                <a:solidFill>
                  <a:srgbClr val="000000"/>
                </a:solidFill>
                <a:ea typeface="Calibri" panose="020F0502020204030204" pitchFamily="34" charset="0"/>
                <a:cs typeface="Arial" panose="020B0604020202020204" pitchFamily="34" charset="0"/>
              </a:rPr>
              <a:t>Yu M, Zhang X, Lu F, et al.: Depression and Risk for Diabetes: A Meta-Analysis.  </a:t>
            </a:r>
            <a:r>
              <a:rPr lang="en-US" sz="1200" i="1" dirty="0">
                <a:solidFill>
                  <a:srgbClr val="000000"/>
                </a:solidFill>
                <a:ea typeface="Calibri" panose="020F0502020204030204" pitchFamily="34" charset="0"/>
                <a:cs typeface="Arial" panose="020B0604020202020204" pitchFamily="34" charset="0"/>
              </a:rPr>
              <a:t>Can J Diabetes </a:t>
            </a:r>
            <a:r>
              <a:rPr lang="en-US" sz="1200" dirty="0">
                <a:solidFill>
                  <a:srgbClr val="000000"/>
                </a:solidFill>
                <a:ea typeface="Calibri" panose="020F0502020204030204" pitchFamily="34" charset="0"/>
                <a:cs typeface="Arial" panose="020B0604020202020204" pitchFamily="34" charset="0"/>
              </a:rPr>
              <a:t>1-7, 2015</a:t>
            </a:r>
          </a:p>
          <a:p>
            <a:r>
              <a:rPr lang="en-US" sz="1200" dirty="0" err="1">
                <a:solidFill>
                  <a:srgbClr val="000000"/>
                </a:solidFill>
                <a:ea typeface="Calibri" panose="020F0502020204030204" pitchFamily="34" charset="0"/>
                <a:cs typeface="Arial" panose="020B0604020202020204" pitchFamily="34" charset="0"/>
              </a:rPr>
              <a:t>Vancampfort</a:t>
            </a:r>
            <a:r>
              <a:rPr lang="en-US" sz="1200" dirty="0">
                <a:solidFill>
                  <a:srgbClr val="000000"/>
                </a:solidFill>
                <a:ea typeface="Calibri" panose="020F0502020204030204" pitchFamily="34" charset="0"/>
                <a:cs typeface="Arial" panose="020B0604020202020204" pitchFamily="34" charset="0"/>
              </a:rPr>
              <a:t> D, Mitchell AJ, De </a:t>
            </a:r>
            <a:r>
              <a:rPr lang="en-US" sz="1200" dirty="0" err="1">
                <a:solidFill>
                  <a:srgbClr val="000000"/>
                </a:solidFill>
                <a:ea typeface="Calibri" panose="020F0502020204030204" pitchFamily="34" charset="0"/>
                <a:cs typeface="Arial" panose="020B0604020202020204" pitchFamily="34" charset="0"/>
              </a:rPr>
              <a:t>Hert</a:t>
            </a:r>
            <a:r>
              <a:rPr lang="en-US" sz="1200" dirty="0">
                <a:solidFill>
                  <a:srgbClr val="000000"/>
                </a:solidFill>
                <a:ea typeface="Calibri" panose="020F0502020204030204" pitchFamily="34" charset="0"/>
                <a:cs typeface="Arial" panose="020B0604020202020204" pitchFamily="34" charset="0"/>
              </a:rPr>
              <a:t> M, et al.: Type 2 Diabetes Patients with Major Depressive Disorder: A Meta-Analysis of Prevalence Estimates and Predictors.  </a:t>
            </a:r>
            <a:r>
              <a:rPr lang="en-US" sz="1200" i="1" dirty="0">
                <a:solidFill>
                  <a:srgbClr val="000000"/>
                </a:solidFill>
                <a:ea typeface="Calibri" panose="020F0502020204030204" pitchFamily="34" charset="0"/>
                <a:cs typeface="Arial" panose="020B0604020202020204" pitchFamily="34" charset="0"/>
              </a:rPr>
              <a:t>Depression and Anxiety </a:t>
            </a:r>
            <a:r>
              <a:rPr lang="en-US" sz="1200" dirty="0">
                <a:solidFill>
                  <a:srgbClr val="000000"/>
                </a:solidFill>
                <a:ea typeface="Calibri" panose="020F0502020204030204" pitchFamily="34" charset="0"/>
                <a:cs typeface="Arial" panose="020B0604020202020204" pitchFamily="34" charset="0"/>
              </a:rPr>
              <a:t>2015; 32: 763-773</a:t>
            </a:r>
          </a:p>
          <a:p>
            <a:r>
              <a:rPr lang="en-US" sz="1200" dirty="0">
                <a:cs typeface="Arial" panose="020B0604020202020204" pitchFamily="34" charset="0"/>
              </a:rPr>
              <a:t>Gonzalez JS, </a:t>
            </a:r>
            <a:r>
              <a:rPr lang="en-US" sz="1200" dirty="0" err="1">
                <a:cs typeface="Arial" panose="020B0604020202020204" pitchFamily="34" charset="0"/>
              </a:rPr>
              <a:t>Peyrot</a:t>
            </a:r>
            <a:r>
              <a:rPr lang="en-US" sz="1200" dirty="0">
                <a:cs typeface="Arial" panose="020B0604020202020204" pitchFamily="34" charset="0"/>
              </a:rPr>
              <a:t> M, </a:t>
            </a:r>
            <a:r>
              <a:rPr lang="en-US" sz="1200" dirty="0" err="1">
                <a:cs typeface="Arial" panose="020B0604020202020204" pitchFamily="34" charset="0"/>
              </a:rPr>
              <a:t>McCarl</a:t>
            </a:r>
            <a:r>
              <a:rPr lang="en-US" sz="1200" dirty="0">
                <a:cs typeface="Arial" panose="020B0604020202020204" pitchFamily="34" charset="0"/>
              </a:rPr>
              <a:t> LA, Collins EM, </a:t>
            </a:r>
            <a:r>
              <a:rPr lang="en-US" sz="1200" dirty="0" err="1">
                <a:cs typeface="Arial" panose="020B0604020202020204" pitchFamily="34" charset="0"/>
              </a:rPr>
              <a:t>Serpa</a:t>
            </a:r>
            <a:r>
              <a:rPr lang="en-US" sz="1200" dirty="0">
                <a:cs typeface="Arial" panose="020B0604020202020204" pitchFamily="34" charset="0"/>
              </a:rPr>
              <a:t> L, </a:t>
            </a:r>
            <a:r>
              <a:rPr lang="en-US" sz="1200" dirty="0" err="1">
                <a:cs typeface="Arial" panose="020B0604020202020204" pitchFamily="34" charset="0"/>
              </a:rPr>
              <a:t>Mimiaga</a:t>
            </a:r>
            <a:r>
              <a:rPr lang="en-US" sz="1200" dirty="0">
                <a:cs typeface="Arial" panose="020B0604020202020204" pitchFamily="34" charset="0"/>
              </a:rPr>
              <a:t> MJ, </a:t>
            </a:r>
            <a:r>
              <a:rPr lang="en-US" sz="1200" dirty="0" err="1">
                <a:cs typeface="Arial" panose="020B0604020202020204" pitchFamily="34" charset="0"/>
              </a:rPr>
              <a:t>Safren</a:t>
            </a:r>
            <a:r>
              <a:rPr lang="en-US" sz="1200" dirty="0">
                <a:cs typeface="Arial" panose="020B0604020202020204" pitchFamily="34" charset="0"/>
              </a:rPr>
              <a:t> SA. Depression and diabetes treatment nonadherence: a meta-analysis. </a:t>
            </a:r>
            <a:r>
              <a:rPr lang="en-US" sz="1200" i="1" dirty="0">
                <a:cs typeface="Arial" panose="020B0604020202020204" pitchFamily="34" charset="0"/>
              </a:rPr>
              <a:t>Diabetes Care </a:t>
            </a:r>
            <a:r>
              <a:rPr lang="en-US" sz="1200" dirty="0">
                <a:cs typeface="Arial" panose="020B0604020202020204" pitchFamily="34" charset="0"/>
              </a:rPr>
              <a:t>2008; 31:2398–403</a:t>
            </a:r>
          </a:p>
          <a:p>
            <a:r>
              <a:rPr lang="en-US" sz="1200" dirty="0">
                <a:cs typeface="Arial" panose="020B0604020202020204" pitchFamily="34" charset="0"/>
              </a:rPr>
              <a:t>Gonzalez JS, </a:t>
            </a:r>
            <a:r>
              <a:rPr lang="en-US" sz="1200" dirty="0" err="1">
                <a:cs typeface="Arial" panose="020B0604020202020204" pitchFamily="34" charset="0"/>
              </a:rPr>
              <a:t>Safren</a:t>
            </a:r>
            <a:r>
              <a:rPr lang="en-US" sz="1200" dirty="0">
                <a:cs typeface="Arial" panose="020B0604020202020204" pitchFamily="34" charset="0"/>
              </a:rPr>
              <a:t> SA, </a:t>
            </a:r>
            <a:r>
              <a:rPr lang="en-US" sz="1200" dirty="0" err="1">
                <a:cs typeface="Arial" panose="020B0604020202020204" pitchFamily="34" charset="0"/>
              </a:rPr>
              <a:t>Cagliero</a:t>
            </a:r>
            <a:r>
              <a:rPr lang="en-US" sz="1200" dirty="0">
                <a:cs typeface="Arial" panose="020B0604020202020204" pitchFamily="34" charset="0"/>
              </a:rPr>
              <a:t> E, Wexler DJ, Delahanty L, Wittenberg E, </a:t>
            </a:r>
            <a:r>
              <a:rPr lang="en-US" sz="1200" dirty="0" err="1">
                <a:cs typeface="Arial" panose="020B0604020202020204" pitchFamily="34" charset="0"/>
              </a:rPr>
              <a:t>Blais</a:t>
            </a:r>
            <a:r>
              <a:rPr lang="en-US" sz="1200" dirty="0">
                <a:cs typeface="Arial" panose="020B0604020202020204" pitchFamily="34" charset="0"/>
              </a:rPr>
              <a:t> MA, Meigs JB, Grant RW. Depression, self-care, and medication adherence in type 2 diabetes: relationships across the full range of symptom severity. </a:t>
            </a:r>
            <a:r>
              <a:rPr lang="en-US" sz="1200" i="1" dirty="0">
                <a:cs typeface="Arial" panose="020B0604020202020204" pitchFamily="34" charset="0"/>
              </a:rPr>
              <a:t>Diabetes Care </a:t>
            </a:r>
            <a:r>
              <a:rPr lang="en-US" sz="1200" dirty="0">
                <a:cs typeface="Arial" panose="020B0604020202020204" pitchFamily="34" charset="0"/>
              </a:rPr>
              <a:t>2007; 30:2222–7.</a:t>
            </a:r>
          </a:p>
          <a:p>
            <a:pPr marL="0" indent="0">
              <a:buNone/>
            </a:pPr>
            <a:endParaRPr lang="en-US" sz="1200" dirty="0">
              <a:cs typeface="Arial" panose="020B0604020202020204" pitchFamily="34" charset="0"/>
            </a:endParaRPr>
          </a:p>
        </p:txBody>
      </p:sp>
    </p:spTree>
    <p:extLst>
      <p:ext uri="{BB962C8B-B14F-4D97-AF65-F5344CB8AC3E}">
        <p14:creationId xmlns:p14="http://schemas.microsoft.com/office/powerpoint/2010/main" val="3887261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REFERENCES</a:t>
            </a:r>
          </a:p>
        </p:txBody>
      </p:sp>
      <p:sp>
        <p:nvSpPr>
          <p:cNvPr id="3" name="Content Placeholder 2"/>
          <p:cNvSpPr>
            <a:spLocks noGrp="1"/>
          </p:cNvSpPr>
          <p:nvPr>
            <p:ph idx="1"/>
          </p:nvPr>
        </p:nvSpPr>
        <p:spPr>
          <a:xfrm>
            <a:off x="609600" y="1166018"/>
            <a:ext cx="10972800" cy="4525963"/>
          </a:xfrm>
        </p:spPr>
        <p:txBody>
          <a:bodyPr>
            <a:noAutofit/>
          </a:bodyPr>
          <a:lstStyle/>
          <a:p>
            <a:r>
              <a:rPr lang="en-US" sz="1200" dirty="0">
                <a:ea typeface="Calibri" panose="020F0502020204030204" pitchFamily="34" charset="0"/>
                <a:cs typeface="Arial" panose="020B0604020202020204" pitchFamily="34" charset="0"/>
              </a:rPr>
              <a:t>Egede LE: Diabetes, major depression, and functional disability among U.S. adults. </a:t>
            </a:r>
            <a:r>
              <a:rPr lang="en-US" sz="1200" i="1" dirty="0">
                <a:ea typeface="Calibri" panose="020F0502020204030204" pitchFamily="34" charset="0"/>
                <a:cs typeface="Arial" panose="020B0604020202020204" pitchFamily="34" charset="0"/>
              </a:rPr>
              <a:t>Diabetes Care </a:t>
            </a:r>
            <a:r>
              <a:rPr lang="en-US" sz="1200" dirty="0">
                <a:ea typeface="Calibri" panose="020F0502020204030204" pitchFamily="34" charset="0"/>
                <a:cs typeface="Arial" panose="020B0604020202020204" pitchFamily="34" charset="0"/>
              </a:rPr>
              <a:t>27, 421-427, 2004</a:t>
            </a:r>
          </a:p>
          <a:p>
            <a:r>
              <a:rPr lang="en-US" sz="1200" dirty="0">
                <a:solidFill>
                  <a:srgbClr val="000000"/>
                </a:solidFill>
                <a:ea typeface="Calibri" panose="020F0502020204030204" pitchFamily="34" charset="0"/>
                <a:cs typeface="Arial" panose="020B0604020202020204" pitchFamily="34" charset="0"/>
              </a:rPr>
              <a:t>Davydow DS, Hough CL, Russo JE, VonKorff M, Ludman E, Lin EH, Ciechanowski P, Young B, Oliver M, Katon WJ. The association between intensive care unit admission and subsequent depression in patients with diabetes. </a:t>
            </a:r>
            <a:r>
              <a:rPr lang="en-US" sz="1200" i="1" dirty="0">
                <a:solidFill>
                  <a:srgbClr val="000000"/>
                </a:solidFill>
                <a:ea typeface="Calibri" panose="020F0502020204030204" pitchFamily="34" charset="0"/>
                <a:cs typeface="Arial" panose="020B0604020202020204" pitchFamily="34" charset="0"/>
              </a:rPr>
              <a:t>Int J Geriatr Psychiatry</a:t>
            </a:r>
            <a:r>
              <a:rPr lang="en-US" sz="1200" dirty="0">
                <a:solidFill>
                  <a:srgbClr val="000000"/>
                </a:solidFill>
                <a:ea typeface="Calibri" panose="020F0502020204030204" pitchFamily="34" charset="0"/>
                <a:cs typeface="Arial" panose="020B0604020202020204" pitchFamily="34" charset="0"/>
              </a:rPr>
              <a:t> 2012: 27(1): 22-30</a:t>
            </a:r>
          </a:p>
          <a:p>
            <a:r>
              <a:rPr lang="en-US" sz="1200" dirty="0">
                <a:solidFill>
                  <a:srgbClr val="000000"/>
                </a:solidFill>
                <a:ea typeface="Calibri" panose="020F0502020204030204" pitchFamily="34" charset="0"/>
                <a:cs typeface="Arial" panose="020B0604020202020204" pitchFamily="34" charset="0"/>
              </a:rPr>
              <a:t>Coleman SM, Katon W, Lin E, Von Korff M. Depression and death in diabetes; 10-year follow-up of all-cause and cause-specific mortality in a diabetic cohort. </a:t>
            </a:r>
            <a:r>
              <a:rPr lang="en-US" sz="1200" i="1" dirty="0">
                <a:solidFill>
                  <a:srgbClr val="000000"/>
                </a:solidFill>
                <a:ea typeface="Calibri" panose="020F0502020204030204" pitchFamily="34" charset="0"/>
                <a:cs typeface="Arial" panose="020B0604020202020204" pitchFamily="34" charset="0"/>
              </a:rPr>
              <a:t>Psychosomatics </a:t>
            </a:r>
            <a:r>
              <a:rPr lang="en-US" sz="1200" dirty="0">
                <a:solidFill>
                  <a:srgbClr val="000000"/>
                </a:solidFill>
                <a:ea typeface="Calibri" panose="020F0502020204030204" pitchFamily="34" charset="0"/>
                <a:cs typeface="Arial" panose="020B0604020202020204" pitchFamily="34" charset="0"/>
              </a:rPr>
              <a:t>2013; 54(5): 428-436</a:t>
            </a:r>
          </a:p>
          <a:p>
            <a:r>
              <a:rPr lang="en-US" sz="1200" dirty="0">
                <a:ea typeface="Calibri" panose="020F0502020204030204" pitchFamily="34" charset="0"/>
                <a:cs typeface="Arial" panose="020B0604020202020204" pitchFamily="34" charset="0"/>
              </a:rPr>
              <a:t>Egede LE, Nietert PJ, Zheng D: Depression and all-cause and coronary heart disease mortality among adults with and without diabetes.  </a:t>
            </a:r>
            <a:r>
              <a:rPr lang="en-US" sz="1200" i="1" dirty="0">
                <a:ea typeface="Calibri" panose="020F0502020204030204" pitchFamily="34" charset="0"/>
                <a:cs typeface="Arial" panose="020B0604020202020204" pitchFamily="34" charset="0"/>
              </a:rPr>
              <a:t>Diabetes Care </a:t>
            </a:r>
            <a:r>
              <a:rPr lang="en-US" sz="1200" dirty="0">
                <a:ea typeface="Calibri" panose="020F0502020204030204" pitchFamily="34" charset="0"/>
                <a:cs typeface="Arial" panose="020B0604020202020204" pitchFamily="34" charset="0"/>
              </a:rPr>
              <a:t>28, 1339-1345, 2005</a:t>
            </a:r>
          </a:p>
          <a:p>
            <a:r>
              <a:rPr lang="en-US" sz="1200" dirty="0"/>
              <a:t>Sullivan, M.D., </a:t>
            </a:r>
            <a:r>
              <a:rPr lang="en-US" sz="1200" dirty="0" err="1"/>
              <a:t>Katon</a:t>
            </a:r>
            <a:r>
              <a:rPr lang="en-US" sz="1200" dirty="0"/>
              <a:t>, W.J., Lovato, L.C. et al.: Association of depression with accelerated cognitive decline among patients with Type 2 diabetes in the ACCORD-MIND trial.</a:t>
            </a:r>
            <a:r>
              <a:rPr lang="en-US" sz="1200" b="1" dirty="0"/>
              <a:t> </a:t>
            </a:r>
            <a:r>
              <a:rPr lang="en-US" sz="1200" i="1" dirty="0"/>
              <a:t>JAMA Psychiatry</a:t>
            </a:r>
            <a:r>
              <a:rPr lang="en-US" sz="1200" dirty="0"/>
              <a:t> 2013; 70: 1041–1047</a:t>
            </a:r>
          </a:p>
          <a:p>
            <a:r>
              <a:rPr lang="en-US" sz="1200" dirty="0" err="1"/>
              <a:t>Exalto</a:t>
            </a:r>
            <a:r>
              <a:rPr lang="en-US" sz="1200" dirty="0"/>
              <a:t> LG, </a:t>
            </a:r>
            <a:r>
              <a:rPr lang="en-US" sz="1200" dirty="0" err="1"/>
              <a:t>Biessels</a:t>
            </a:r>
            <a:r>
              <a:rPr lang="en-US" sz="1200" dirty="0"/>
              <a:t> GJ, Karter AJ, et al.: Risk score for prediction of 10-year dementia risk in individuals with type 2 diabetes: a cohort study.</a:t>
            </a:r>
            <a:r>
              <a:rPr lang="en-US" sz="1200" b="1" dirty="0"/>
              <a:t> </a:t>
            </a:r>
            <a:r>
              <a:rPr lang="en-US" sz="1200" i="1" dirty="0"/>
              <a:t>Lancet Diabetes Endocrinol</a:t>
            </a:r>
            <a:r>
              <a:rPr lang="en-US" sz="1200" dirty="0"/>
              <a:t>. 2013; 1: 183–190</a:t>
            </a:r>
          </a:p>
          <a:p>
            <a:r>
              <a:rPr lang="en-US" sz="1200" dirty="0" err="1"/>
              <a:t>Katon</a:t>
            </a:r>
            <a:r>
              <a:rPr lang="en-US" sz="1200" dirty="0"/>
              <a:t> W, Pedersen HS, </a:t>
            </a:r>
            <a:r>
              <a:rPr lang="en-US" sz="1200" dirty="0" err="1"/>
              <a:t>Ribe</a:t>
            </a:r>
            <a:r>
              <a:rPr lang="en-US" sz="1200" dirty="0"/>
              <a:t> AR et al.: Impact of depression and diabetes on risk of dementia in a national population-based cohort.</a:t>
            </a:r>
            <a:r>
              <a:rPr lang="en-US" sz="1200" b="1" dirty="0"/>
              <a:t> </a:t>
            </a:r>
            <a:r>
              <a:rPr lang="en-US" sz="1200" i="1" dirty="0"/>
              <a:t>JAMA Psychiatry</a:t>
            </a:r>
            <a:r>
              <a:rPr lang="en-US" sz="1200" dirty="0"/>
              <a:t> 2015; 72: 612–619</a:t>
            </a:r>
          </a:p>
          <a:p>
            <a:r>
              <a:rPr lang="en-US" sz="1200" dirty="0"/>
              <a:t>Moulton CD, Pickup JC, Ismail K. The link between depression and diabetes: the search for shared mechanisms. </a:t>
            </a:r>
            <a:r>
              <a:rPr lang="en-US" sz="1200" i="1" dirty="0"/>
              <a:t>Lancet Diabetes </a:t>
            </a:r>
            <a:r>
              <a:rPr lang="en-US" sz="1200" i="1" dirty="0" err="1"/>
              <a:t>Endocrinol</a:t>
            </a:r>
            <a:r>
              <a:rPr lang="en-US" sz="1200" dirty="0"/>
              <a:t>. 2015 Jun;3(6):461-471. </a:t>
            </a:r>
            <a:r>
              <a:rPr lang="en-US" sz="1200" dirty="0" err="1"/>
              <a:t>doi</a:t>
            </a:r>
            <a:r>
              <a:rPr lang="en-US" sz="1200" dirty="0"/>
              <a:t>: 10.1016/S2213-8587(15)00134-5. </a:t>
            </a:r>
            <a:r>
              <a:rPr lang="en-US" sz="1200" dirty="0" err="1"/>
              <a:t>Epub</a:t>
            </a:r>
            <a:r>
              <a:rPr lang="en-US" sz="1200" dirty="0"/>
              <a:t> 2015 May 17. PMID: 25995124.</a:t>
            </a:r>
          </a:p>
          <a:p>
            <a:r>
              <a:rPr lang="en-US" sz="1200" dirty="0"/>
              <a:t>Holt RI, De Groot M, Golden SH. Diabetes and depression. </a:t>
            </a:r>
            <a:r>
              <a:rPr lang="en-US" sz="1200" i="1" dirty="0" err="1"/>
              <a:t>Curr</a:t>
            </a:r>
            <a:r>
              <a:rPr lang="en-US" sz="1200" i="1" dirty="0"/>
              <a:t> Diab Rep. </a:t>
            </a:r>
            <a:r>
              <a:rPr lang="en-US" sz="1200" dirty="0"/>
              <a:t>2014; 14(6):1–9</a:t>
            </a:r>
            <a:endParaRPr lang="en-US" sz="1200" dirty="0">
              <a:ea typeface="Calibri" panose="020F0502020204030204" pitchFamily="34" charset="0"/>
              <a:cs typeface="Arial" panose="020B0604020202020204" pitchFamily="34" charset="0"/>
            </a:endParaRPr>
          </a:p>
          <a:p>
            <a:r>
              <a:rPr lang="en-US" sz="1200" dirty="0"/>
              <a:t>de Joode JW, van Dijk SEM, </a:t>
            </a:r>
            <a:r>
              <a:rPr lang="en-US" sz="1200" dirty="0" err="1"/>
              <a:t>Walburg</a:t>
            </a:r>
            <a:r>
              <a:rPr lang="en-US" sz="1200" dirty="0"/>
              <a:t> FS, et al. Diagnostic accuracy of depression questionnaires in adult patients with diabetes: A systematic review and meta-analysis. </a:t>
            </a:r>
            <a:r>
              <a:rPr lang="en-US" sz="1200" i="1" dirty="0" err="1"/>
              <a:t>PLoS</a:t>
            </a:r>
            <a:r>
              <a:rPr lang="en-US" sz="1200" i="1" dirty="0"/>
              <a:t> One</a:t>
            </a:r>
            <a:r>
              <a:rPr lang="en-US" sz="1200" dirty="0"/>
              <a:t>. 2019;14(6): e0218512 </a:t>
            </a:r>
          </a:p>
          <a:p>
            <a:r>
              <a:rPr lang="en-US" sz="1200" dirty="0">
                <a:cs typeface="Arial" panose="020B0604020202020204" pitchFamily="34" charset="0"/>
              </a:rPr>
              <a:t>Rhee MK, </a:t>
            </a:r>
            <a:r>
              <a:rPr lang="en-US" sz="1200" dirty="0" err="1">
                <a:cs typeface="Arial" panose="020B0604020202020204" pitchFamily="34" charset="0"/>
              </a:rPr>
              <a:t>Musselman</a:t>
            </a:r>
            <a:r>
              <a:rPr lang="en-US" sz="1200" dirty="0">
                <a:cs typeface="Arial" panose="020B0604020202020204" pitchFamily="34" charset="0"/>
              </a:rPr>
              <a:t> DL, </a:t>
            </a:r>
            <a:r>
              <a:rPr lang="en-US" sz="1200" dirty="0" err="1">
                <a:cs typeface="Arial" panose="020B0604020202020204" pitchFamily="34" charset="0"/>
              </a:rPr>
              <a:t>Ziemer</a:t>
            </a:r>
            <a:r>
              <a:rPr lang="en-US" sz="1200" dirty="0">
                <a:cs typeface="Arial" panose="020B0604020202020204" pitchFamily="34" charset="0"/>
              </a:rPr>
              <a:t> DC, et al.:  Unrecognized glucose intolerance is not associated with depression screening for impaired glucose tolerance study 3 SIGT 3. </a:t>
            </a:r>
            <a:r>
              <a:rPr lang="en-US" sz="1200" i="1" dirty="0">
                <a:cs typeface="Arial" panose="020B0604020202020204" pitchFamily="34" charset="0"/>
              </a:rPr>
              <a:t>Diabetic Med. </a:t>
            </a:r>
            <a:r>
              <a:rPr lang="en-US" sz="1200" dirty="0">
                <a:cs typeface="Arial" panose="020B0604020202020204" pitchFamily="34" charset="0"/>
              </a:rPr>
              <a:t>2008; 25: 1361—1365</a:t>
            </a:r>
            <a:endParaRPr lang="en-US" sz="1200" dirty="0"/>
          </a:p>
          <a:p>
            <a:r>
              <a:rPr lang="en-US" sz="1200" dirty="0">
                <a:cs typeface="Arial" panose="020B0604020202020204" pitchFamily="34" charset="0"/>
              </a:rPr>
              <a:t>Golden SH, Mariana L, </a:t>
            </a:r>
            <a:r>
              <a:rPr lang="en-US" sz="1200" dirty="0" err="1">
                <a:cs typeface="Arial" panose="020B0604020202020204" pitchFamily="34" charset="0"/>
              </a:rPr>
              <a:t>Carnethon</a:t>
            </a:r>
            <a:r>
              <a:rPr lang="en-US" sz="1200" dirty="0">
                <a:cs typeface="Arial" panose="020B0604020202020204" pitchFamily="34" charset="0"/>
              </a:rPr>
              <a:t> M, et al. Examining a bidirectional association between depressive symptoms and diabetes. </a:t>
            </a:r>
            <a:r>
              <a:rPr lang="en-US" sz="1200" i="1" dirty="0">
                <a:cs typeface="Arial" panose="020B0604020202020204" pitchFamily="34" charset="0"/>
              </a:rPr>
              <a:t>JAMA </a:t>
            </a:r>
            <a:r>
              <a:rPr lang="en-US" sz="1200" dirty="0">
                <a:cs typeface="Arial" panose="020B0604020202020204" pitchFamily="34" charset="0"/>
              </a:rPr>
              <a:t>2008; 299: 2751—2759</a:t>
            </a:r>
          </a:p>
          <a:p>
            <a:r>
              <a:rPr lang="en-US" sz="1200" dirty="0" err="1"/>
              <a:t>Kreider</a:t>
            </a:r>
            <a:r>
              <a:rPr lang="en-US" sz="1200" dirty="0"/>
              <a:t> KE. Diabetes Distress or Major Depressive Disorder? A Practical Approach to Diagnosing and Treating Psychological Comorbidities of Diabetes. </a:t>
            </a:r>
            <a:r>
              <a:rPr lang="en-US" sz="1200" i="1" dirty="0"/>
              <a:t>Diabetes </a:t>
            </a:r>
            <a:r>
              <a:rPr lang="en-US" sz="1200" i="1" dirty="0" err="1"/>
              <a:t>Ther</a:t>
            </a:r>
            <a:r>
              <a:rPr lang="en-US" sz="1200" i="1" dirty="0"/>
              <a:t>. </a:t>
            </a:r>
            <a:r>
              <a:rPr lang="en-US" sz="1200" dirty="0"/>
              <a:t>2017 Feb; 8(1):1-7.</a:t>
            </a:r>
          </a:p>
          <a:p>
            <a:r>
              <a:rPr lang="en-US" sz="1200" dirty="0"/>
              <a:t> Fisher L, </a:t>
            </a:r>
            <a:r>
              <a:rPr lang="en-US" sz="1200" dirty="0" err="1"/>
              <a:t>Hessler</a:t>
            </a:r>
            <a:r>
              <a:rPr lang="en-US" sz="1200" dirty="0"/>
              <a:t> D, Glasgow RE, et al. REDEEM: a pragmatic trial to reduce diabetes distress. </a:t>
            </a:r>
            <a:r>
              <a:rPr lang="en-US" sz="1200" i="1" dirty="0"/>
              <a:t>Diabetes Care. </a:t>
            </a:r>
            <a:r>
              <a:rPr lang="en-US" sz="1200" dirty="0"/>
              <a:t>2013; 36(9): 2551–2558. </a:t>
            </a:r>
          </a:p>
          <a:p>
            <a:r>
              <a:rPr lang="en-US" sz="1200" dirty="0"/>
              <a:t> Fisher L, Mullan J, </a:t>
            </a:r>
            <a:r>
              <a:rPr lang="en-US" sz="1200" dirty="0" err="1"/>
              <a:t>Skaff</a:t>
            </a:r>
            <a:r>
              <a:rPr lang="en-US" sz="1200" dirty="0"/>
              <a:t> M, Glasgow R, </a:t>
            </a:r>
            <a:r>
              <a:rPr lang="en-US" sz="1200" dirty="0" err="1"/>
              <a:t>Arean</a:t>
            </a:r>
            <a:r>
              <a:rPr lang="en-US" sz="1200" dirty="0"/>
              <a:t> P, </a:t>
            </a:r>
            <a:r>
              <a:rPr lang="en-US" sz="1200" dirty="0" err="1"/>
              <a:t>Hessler</a:t>
            </a:r>
            <a:r>
              <a:rPr lang="en-US" sz="1200" dirty="0"/>
              <a:t> D. Predicting Disease Distress Among Primary Care Patients with Type 2 Diabetes: A Longitudinal Study. </a:t>
            </a:r>
            <a:r>
              <a:rPr lang="en-US" sz="1200" i="1" dirty="0" err="1"/>
              <a:t>Diabet</a:t>
            </a:r>
            <a:r>
              <a:rPr lang="en-US" sz="1200" i="1" dirty="0"/>
              <a:t> Med </a:t>
            </a:r>
            <a:r>
              <a:rPr lang="en-US" sz="1200" dirty="0"/>
              <a:t>2009; 26: 622–627</a:t>
            </a:r>
          </a:p>
          <a:p>
            <a:r>
              <a:rPr lang="en-US" sz="1200" dirty="0"/>
              <a:t>van der Feltz-Cornelis CM, </a:t>
            </a:r>
            <a:r>
              <a:rPr lang="en-US" sz="1200" dirty="0" err="1"/>
              <a:t>Nuyen</a:t>
            </a:r>
            <a:r>
              <a:rPr lang="en-US" sz="1200" dirty="0"/>
              <a:t> J, Stoop C, et al. Effect of interventions for major depressive disorder and significant depressive symptoms in patients with diabetes mellitus: a systematic review and meta-analysis. </a:t>
            </a:r>
            <a:r>
              <a:rPr lang="en-US" sz="1200" i="1" dirty="0"/>
              <a:t>Gen Hosp Psychiatry. </a:t>
            </a:r>
            <a:r>
              <a:rPr lang="en-US" sz="1200" dirty="0"/>
              <a:t>2010; 32: 380–95.</a:t>
            </a:r>
          </a:p>
          <a:p>
            <a:endParaRPr lang="en-US" dirty="0">
              <a:ea typeface="Calibri" panose="020F0502020204030204" pitchFamily="34" charset="0"/>
              <a:cs typeface="Arial" panose="020B0604020202020204" pitchFamily="34" charset="0"/>
            </a:endParaRPr>
          </a:p>
          <a:p>
            <a:endParaRPr lang="en-US" sz="2133" dirty="0">
              <a:ea typeface="Calibri" panose="020F0502020204030204" pitchFamily="34" charset="0"/>
              <a:cs typeface="Arial" panose="020B0604020202020204" pitchFamily="34" charset="0"/>
            </a:endParaRPr>
          </a:p>
          <a:p>
            <a:endParaRPr lang="en-US" sz="1400" dirty="0"/>
          </a:p>
        </p:txBody>
      </p:sp>
    </p:spTree>
    <p:extLst>
      <p:ext uri="{BB962C8B-B14F-4D97-AF65-F5344CB8AC3E}">
        <p14:creationId xmlns:p14="http://schemas.microsoft.com/office/powerpoint/2010/main" val="38000839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2B454-6A29-4B2B-B5E2-C008AD3717F7}"/>
              </a:ext>
            </a:extLst>
          </p:cNvPr>
          <p:cNvSpPr>
            <a:spLocks noGrp="1"/>
          </p:cNvSpPr>
          <p:nvPr>
            <p:ph type="title"/>
          </p:nvPr>
        </p:nvSpPr>
        <p:spPr/>
        <p:txBody>
          <a:bodyPr/>
          <a:lstStyle/>
          <a:p>
            <a:r>
              <a:rPr lang="en-US" b="1" dirty="0"/>
              <a:t>REFERENCES</a:t>
            </a:r>
          </a:p>
        </p:txBody>
      </p:sp>
      <p:sp>
        <p:nvSpPr>
          <p:cNvPr id="3" name="Content Placeholder 2">
            <a:extLst>
              <a:ext uri="{FF2B5EF4-FFF2-40B4-BE49-F238E27FC236}">
                <a16:creationId xmlns:a16="http://schemas.microsoft.com/office/drawing/2014/main" id="{9680E041-5760-4524-9548-AAC1EDB19118}"/>
              </a:ext>
            </a:extLst>
          </p:cNvPr>
          <p:cNvSpPr>
            <a:spLocks noGrp="1"/>
          </p:cNvSpPr>
          <p:nvPr>
            <p:ph idx="1"/>
          </p:nvPr>
        </p:nvSpPr>
        <p:spPr>
          <a:xfrm>
            <a:off x="609600" y="1166018"/>
            <a:ext cx="10972800" cy="4525963"/>
          </a:xfrm>
        </p:spPr>
        <p:txBody>
          <a:bodyPr/>
          <a:lstStyle/>
          <a:p>
            <a:r>
              <a:rPr lang="en-US" sz="1200" dirty="0"/>
              <a:t>Safren SA, Gonzalez JS, Wexler DJ, et al. A randomized controlled trial of cognitive behavioral therapy for adherence and depression (CBT-AD) in patients with uncontrolled type 2 diabetes. </a:t>
            </a:r>
            <a:r>
              <a:rPr lang="en-US" sz="1200" i="1" dirty="0"/>
              <a:t>Diabetes Care. </a:t>
            </a:r>
            <a:r>
              <a:rPr lang="en-US" sz="1200" dirty="0"/>
              <a:t>2014; 37(3): 625–33 </a:t>
            </a:r>
          </a:p>
          <a:p>
            <a:r>
              <a:rPr lang="en-US" sz="1200" dirty="0"/>
              <a:t>Markowitz SM, Gonzalez JS, Wilkinson JL, Safren SA. A review of treating depression in diabetes: emerging findings. </a:t>
            </a:r>
            <a:r>
              <a:rPr lang="en-US" sz="1200" i="1" dirty="0"/>
              <a:t>Psychosomatics</a:t>
            </a:r>
            <a:r>
              <a:rPr lang="en-US" sz="1200" dirty="0"/>
              <a:t> 2011; 52(1): 1–18</a:t>
            </a:r>
          </a:p>
          <a:p>
            <a:r>
              <a:rPr lang="en-US" sz="1200" dirty="0"/>
              <a:t>National Collaborating Centre for Mental Health. Common mental health disorders: identification and pathways to care CG123. London: National Institute of Health and Clinical Excellence; 2011</a:t>
            </a:r>
          </a:p>
          <a:p>
            <a:r>
              <a:rPr lang="en-US" sz="1200" dirty="0"/>
              <a:t>Ye Z, Chen L, Yang Z, et al. Metabolic effects of fluoxetine in adults with type 2 diabetes mellitus: a meta-analysis of randomized placebo-controlled trials. </a:t>
            </a:r>
            <a:r>
              <a:rPr lang="en-US" sz="1200" i="1" dirty="0"/>
              <a:t>PLoS One. </a:t>
            </a:r>
            <a:r>
              <a:rPr lang="en-US" sz="1200" dirty="0"/>
              <a:t>2011; 6(7): e21551</a:t>
            </a:r>
          </a:p>
          <a:p>
            <a:r>
              <a:rPr lang="en-US" sz="1200" dirty="0"/>
              <a:t>Hollander P, Gupta AK, Plodkowski R, et al. Effects of naltrexone sustained-release/bupropion sustained-release combination therapy on body weight and glycemic parameters in overweight and obese patients with type 2 diabetes. </a:t>
            </a:r>
            <a:r>
              <a:rPr lang="en-US" sz="1200" i="1" dirty="0"/>
              <a:t>Diabetes Care. </a:t>
            </a:r>
            <a:r>
              <a:rPr lang="en-US" sz="1200" dirty="0"/>
              <a:t>2013; 36(12):4022–9</a:t>
            </a:r>
          </a:p>
          <a:p>
            <a:r>
              <a:rPr lang="en-US" sz="1200" dirty="0" err="1">
                <a:cs typeface="Arial" panose="020B0604020202020204" pitchFamily="34" charset="0"/>
              </a:rPr>
              <a:t>Katon</a:t>
            </a:r>
            <a:r>
              <a:rPr lang="en-US" sz="1200" dirty="0">
                <a:cs typeface="Arial" panose="020B0604020202020204" pitchFamily="34" charset="0"/>
              </a:rPr>
              <a:t> W, Von </a:t>
            </a:r>
            <a:r>
              <a:rPr lang="en-US" sz="1200" dirty="0" err="1">
                <a:cs typeface="Arial" panose="020B0604020202020204" pitchFamily="34" charset="0"/>
              </a:rPr>
              <a:t>Korff</a:t>
            </a:r>
            <a:r>
              <a:rPr lang="en-US" sz="1200" dirty="0">
                <a:cs typeface="Arial" panose="020B0604020202020204" pitchFamily="34" charset="0"/>
              </a:rPr>
              <a:t> M, Lin E, et al: Collaborative management to achieve treatment guidelines: impact on depression in primary care. </a:t>
            </a:r>
            <a:r>
              <a:rPr lang="en-US" sz="1200" i="1" dirty="0">
                <a:cs typeface="Arial" panose="020B0604020202020204" pitchFamily="34" charset="0"/>
              </a:rPr>
              <a:t>JAMA</a:t>
            </a:r>
            <a:r>
              <a:rPr lang="en-US" sz="1200" dirty="0">
                <a:cs typeface="Arial" panose="020B0604020202020204" pitchFamily="34" charset="0"/>
              </a:rPr>
              <a:t> 1995; 272: 1026-1031</a:t>
            </a:r>
          </a:p>
          <a:p>
            <a:r>
              <a:rPr lang="en-US" sz="1200" dirty="0" err="1">
                <a:cs typeface="Arial" panose="020B0604020202020204" pitchFamily="34" charset="0"/>
              </a:rPr>
              <a:t>Katon</a:t>
            </a:r>
            <a:r>
              <a:rPr lang="en-US" sz="1200" dirty="0">
                <a:cs typeface="Arial" panose="020B0604020202020204" pitchFamily="34" charset="0"/>
              </a:rPr>
              <a:t> WJ, Lin EHB, Von </a:t>
            </a:r>
            <a:r>
              <a:rPr lang="en-US" sz="1200" dirty="0" err="1">
                <a:cs typeface="Arial" panose="020B0604020202020204" pitchFamily="34" charset="0"/>
              </a:rPr>
              <a:t>Korff</a:t>
            </a:r>
            <a:r>
              <a:rPr lang="en-US" sz="1200" dirty="0">
                <a:cs typeface="Arial" panose="020B0604020202020204" pitchFamily="34" charset="0"/>
              </a:rPr>
              <a:t> M: Collaborative care for patients with depression and chronic illnesses. </a:t>
            </a:r>
            <a:r>
              <a:rPr lang="en-US" sz="1200" i="1" dirty="0">
                <a:cs typeface="Arial" panose="020B0604020202020204" pitchFamily="34" charset="0"/>
              </a:rPr>
              <a:t>N. Engl. J. Med. </a:t>
            </a:r>
            <a:r>
              <a:rPr lang="en-US" sz="1200" dirty="0">
                <a:cs typeface="Arial" panose="020B0604020202020204" pitchFamily="34" charset="0"/>
              </a:rPr>
              <a:t>2010; 363: 2611-2620</a:t>
            </a:r>
          </a:p>
          <a:p>
            <a:r>
              <a:rPr lang="en-US" sz="1200" dirty="0">
                <a:cs typeface="Arial" panose="020B0604020202020204" pitchFamily="34" charset="0"/>
              </a:rPr>
              <a:t>Raney L: Integrating Primary Care and Behavioral Health: The Role of the Psychiatrist in the Collaborative Care Model. </a:t>
            </a:r>
            <a:r>
              <a:rPr lang="en-US" sz="1200" i="1" dirty="0">
                <a:cs typeface="Arial" panose="020B0604020202020204" pitchFamily="34" charset="0"/>
              </a:rPr>
              <a:t>Am J Psychiatry </a:t>
            </a:r>
            <a:r>
              <a:rPr lang="en-US" sz="1200" dirty="0">
                <a:cs typeface="Arial" panose="020B0604020202020204" pitchFamily="34" charset="0"/>
              </a:rPr>
              <a:t>2015; 171: 721-728</a:t>
            </a:r>
          </a:p>
          <a:p>
            <a:r>
              <a:rPr lang="en-US" sz="1200" dirty="0"/>
              <a:t>Atlantis E, Fahey P, Foster J. Collaborative care for comorbid depression and diabetes: a systematic review and meta-analysis. </a:t>
            </a:r>
            <a:r>
              <a:rPr lang="en-US" sz="1200" i="1" dirty="0"/>
              <a:t>BMJ Open</a:t>
            </a:r>
            <a:r>
              <a:rPr lang="en-US" sz="1200" dirty="0"/>
              <a:t>. 2014;4(4):e004706</a:t>
            </a:r>
            <a:endParaRPr lang="en-US" sz="1200" dirty="0">
              <a:cs typeface="Arial" panose="020B0604020202020204" pitchFamily="34" charset="0"/>
            </a:endParaRPr>
          </a:p>
          <a:p>
            <a:r>
              <a:rPr lang="en-US" sz="1200" dirty="0"/>
              <a:t>Bogner HR, Morales KH, de Vries HF, et al. Integrated management of type 2 diabetes mellitus and depression treatment to improve medication adherence: a randomized controlled trial. </a:t>
            </a:r>
            <a:r>
              <a:rPr lang="en-US" sz="1200" i="1" dirty="0"/>
              <a:t>Ann Fam Med </a:t>
            </a:r>
            <a:r>
              <a:rPr lang="en-US" sz="1200" dirty="0"/>
              <a:t>2012;10:15–22 </a:t>
            </a:r>
          </a:p>
          <a:p>
            <a:r>
              <a:rPr lang="en-US" sz="1200" dirty="0"/>
              <a:t>Bogner HR, de Vries HF. Integrating type 2 diabetes mellitus and depression treatment among African Americans: a randomized controlled pilot trial. </a:t>
            </a:r>
            <a:r>
              <a:rPr lang="en-US" sz="1200" i="1" dirty="0"/>
              <a:t>Diabetes Educ </a:t>
            </a:r>
            <a:r>
              <a:rPr lang="en-US" sz="1200" dirty="0"/>
              <a:t>2010;36:284–92 </a:t>
            </a:r>
          </a:p>
          <a:p>
            <a:r>
              <a:rPr lang="en-US" sz="1200" dirty="0" err="1"/>
              <a:t>Tricco</a:t>
            </a:r>
            <a:r>
              <a:rPr lang="en-US" sz="1200" dirty="0"/>
              <a:t> AC, </a:t>
            </a:r>
            <a:r>
              <a:rPr lang="en-US" sz="1200" dirty="0" err="1"/>
              <a:t>Ivers</a:t>
            </a:r>
            <a:r>
              <a:rPr lang="en-US" sz="1200" dirty="0"/>
              <a:t> NM, Grimshaw JM, et al. Effectiveness of quality improvement strategies on the management of diabetes: a systematic review and meta-analysis. </a:t>
            </a:r>
            <a:r>
              <a:rPr lang="en-US" sz="1200" i="1" dirty="0"/>
              <a:t>Lancet</a:t>
            </a:r>
            <a:r>
              <a:rPr lang="en-US" sz="1200" dirty="0"/>
              <a:t> 2012;379: 2252–61</a:t>
            </a:r>
          </a:p>
          <a:p>
            <a:r>
              <a:rPr lang="en-US" sz="1200" dirty="0" err="1">
                <a:cs typeface="Arial" panose="020B0604020202020204" pitchFamily="34" charset="0"/>
              </a:rPr>
              <a:t>Rossom</a:t>
            </a:r>
            <a:r>
              <a:rPr lang="en-US" sz="1200" dirty="0">
                <a:cs typeface="Arial" panose="020B0604020202020204" pitchFamily="34" charset="0"/>
              </a:rPr>
              <a:t> RC, Solberg LI, </a:t>
            </a:r>
            <a:r>
              <a:rPr lang="en-US" sz="1200" dirty="0" err="1">
                <a:cs typeface="Arial" panose="020B0604020202020204" pitchFamily="34" charset="0"/>
              </a:rPr>
              <a:t>Magnan</a:t>
            </a:r>
            <a:r>
              <a:rPr lang="en-US" sz="1200" dirty="0">
                <a:cs typeface="Arial" panose="020B0604020202020204" pitchFamily="34" charset="0"/>
              </a:rPr>
              <a:t> S, et al.: Impact of a national collaborative care initiative for patients with depression and diabetes or cardiovascular disease. </a:t>
            </a:r>
            <a:r>
              <a:rPr lang="en-US" sz="1200" i="1" dirty="0">
                <a:cs typeface="Arial" panose="020B0604020202020204" pitchFamily="34" charset="0"/>
              </a:rPr>
              <a:t>Gen. Hosp. Psych. </a:t>
            </a:r>
            <a:r>
              <a:rPr lang="en-US" sz="1200" dirty="0">
                <a:cs typeface="Arial" panose="020B0604020202020204" pitchFamily="34" charset="0"/>
              </a:rPr>
              <a:t>2016; 44: 77-85</a:t>
            </a:r>
          </a:p>
          <a:p>
            <a:r>
              <a:rPr lang="en-US" sz="1200" dirty="0">
                <a:cs typeface="Arial" panose="020B0604020202020204" pitchFamily="34" charset="0"/>
              </a:rPr>
              <a:t>Gill JM, </a:t>
            </a:r>
            <a:r>
              <a:rPr lang="en-US" sz="1200" dirty="0" err="1">
                <a:cs typeface="Arial" panose="020B0604020202020204" pitchFamily="34" charset="0"/>
              </a:rPr>
              <a:t>Klinkman</a:t>
            </a:r>
            <a:r>
              <a:rPr lang="en-US" sz="1200" dirty="0">
                <a:cs typeface="Arial" panose="020B0604020202020204" pitchFamily="34" charset="0"/>
              </a:rPr>
              <a:t> MS, Chen YX: Antidepressant medication use for primary care patients with and without medical comorbidities: a national electronic health record (EHR) network study. </a:t>
            </a:r>
            <a:r>
              <a:rPr lang="en-US" sz="1200" i="1" dirty="0">
                <a:cs typeface="Arial" panose="020B0604020202020204" pitchFamily="34" charset="0"/>
              </a:rPr>
              <a:t>J. Am. Board Fam. Med. </a:t>
            </a:r>
            <a:r>
              <a:rPr lang="en-US" sz="1200" dirty="0">
                <a:cs typeface="Arial" panose="020B0604020202020204" pitchFamily="34" charset="0"/>
              </a:rPr>
              <a:t>2010; 23: 499—508</a:t>
            </a:r>
          </a:p>
          <a:p>
            <a:endParaRPr lang="en-US" sz="2000" dirty="0"/>
          </a:p>
          <a:p>
            <a:endParaRPr lang="en-US" dirty="0"/>
          </a:p>
        </p:txBody>
      </p:sp>
      <p:sp>
        <p:nvSpPr>
          <p:cNvPr id="4" name="Slide Number Placeholder 3">
            <a:extLst>
              <a:ext uri="{FF2B5EF4-FFF2-40B4-BE49-F238E27FC236}">
                <a16:creationId xmlns:a16="http://schemas.microsoft.com/office/drawing/2014/main" id="{383F8F69-4860-4428-9DF3-078C3680BE2C}"/>
              </a:ext>
            </a:extLst>
          </p:cNvPr>
          <p:cNvSpPr>
            <a:spLocks noGrp="1"/>
          </p:cNvSpPr>
          <p:nvPr>
            <p:ph type="sldNum" sz="quarter" idx="12"/>
          </p:nvPr>
        </p:nvSpPr>
        <p:spPr/>
        <p:txBody>
          <a:bodyPr/>
          <a:lstStyle/>
          <a:p>
            <a:fld id="{68CDBAF2-F266-C14C-8ABF-54B90D837FA3}" type="slidenum">
              <a:rPr lang="en-US" smtClean="0"/>
              <a:pPr/>
              <a:t>35</a:t>
            </a:fld>
            <a:endParaRPr lang="en-US" dirty="0"/>
          </a:p>
        </p:txBody>
      </p:sp>
    </p:spTree>
    <p:extLst>
      <p:ext uri="{BB962C8B-B14F-4D97-AF65-F5344CB8AC3E}">
        <p14:creationId xmlns:p14="http://schemas.microsoft.com/office/powerpoint/2010/main" val="13650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2EA87-AABE-4F92-81F1-13A63BA21901}"/>
              </a:ext>
            </a:extLst>
          </p:cNvPr>
          <p:cNvSpPr>
            <a:spLocks noGrp="1"/>
          </p:cNvSpPr>
          <p:nvPr>
            <p:ph type="title"/>
          </p:nvPr>
        </p:nvSpPr>
        <p:spPr/>
        <p:txBody>
          <a:bodyPr/>
          <a:lstStyle/>
          <a:p>
            <a:r>
              <a:rPr lang="en-US" b="1" dirty="0"/>
              <a:t>Epidemiology</a:t>
            </a:r>
          </a:p>
        </p:txBody>
      </p:sp>
      <p:sp>
        <p:nvSpPr>
          <p:cNvPr id="3" name="Content Placeholder 2">
            <a:extLst>
              <a:ext uri="{FF2B5EF4-FFF2-40B4-BE49-F238E27FC236}">
                <a16:creationId xmlns:a16="http://schemas.microsoft.com/office/drawing/2014/main" id="{C24B44C3-D863-4633-B832-1710B7493E79}"/>
              </a:ext>
            </a:extLst>
          </p:cNvPr>
          <p:cNvSpPr>
            <a:spLocks noGrp="1"/>
          </p:cNvSpPr>
          <p:nvPr>
            <p:ph idx="1"/>
          </p:nvPr>
        </p:nvSpPr>
        <p:spPr/>
        <p:txBody>
          <a:bodyPr>
            <a:normAutofit fontScale="92500" lnSpcReduction="10000"/>
          </a:bodyPr>
          <a:lstStyle/>
          <a:p>
            <a:r>
              <a:rPr lang="en-US" dirty="0"/>
              <a:t>According to the CDC </a:t>
            </a:r>
            <a:r>
              <a:rPr lang="en-US" i="1" dirty="0"/>
              <a:t>National Diabetes Statistics Report for 2020</a:t>
            </a:r>
          </a:p>
          <a:p>
            <a:pPr lvl="1"/>
            <a:r>
              <a:rPr lang="en-US" i="1" dirty="0"/>
              <a:t> </a:t>
            </a:r>
            <a:r>
              <a:rPr lang="en-US" dirty="0"/>
              <a:t>34.2 million people (10.2% of the population) had diabetes in the United States (U.S.)</a:t>
            </a:r>
          </a:p>
          <a:p>
            <a:pPr lvl="1"/>
            <a:r>
              <a:rPr lang="en-US" dirty="0"/>
              <a:t>Prevalence of diabetes:</a:t>
            </a:r>
          </a:p>
          <a:p>
            <a:pPr lvl="2"/>
            <a:r>
              <a:rPr lang="en-US" dirty="0"/>
              <a:t>American Indians/Alaska Natives (14.7%)</a:t>
            </a:r>
          </a:p>
          <a:p>
            <a:pPr lvl="2"/>
            <a:r>
              <a:rPr lang="en-US" dirty="0"/>
              <a:t>People of Hispanic origin (12.5%)</a:t>
            </a:r>
          </a:p>
          <a:p>
            <a:pPr lvl="2"/>
            <a:r>
              <a:rPr lang="en-US" dirty="0"/>
              <a:t>Non-Hispanic Blacks (11.7%)</a:t>
            </a:r>
          </a:p>
          <a:p>
            <a:pPr lvl="2"/>
            <a:r>
              <a:rPr lang="en-US" dirty="0"/>
              <a:t>Asian (9.2%)</a:t>
            </a:r>
          </a:p>
          <a:p>
            <a:pPr lvl="2"/>
            <a:r>
              <a:rPr lang="en-US" dirty="0"/>
              <a:t>Non-Hispanic Whites (7.5%)</a:t>
            </a:r>
          </a:p>
          <a:p>
            <a:r>
              <a:rPr lang="en-US" dirty="0"/>
              <a:t>7.3 million people have undiagnosed diabetes (2.8% of all adults in the U.S. and 21.4% of all adults in the U.S. with diabetes)</a:t>
            </a:r>
          </a:p>
          <a:p>
            <a:r>
              <a:rPr lang="en-US" dirty="0"/>
              <a:t>Type 1 diabetes accounts for about 5.2% of all diagnosed cases of diabetes and affects approximately 1.6 million people</a:t>
            </a:r>
          </a:p>
          <a:p>
            <a:r>
              <a:rPr lang="en-US" dirty="0"/>
              <a:t>88 million American adults (approximately 1 in 3) have prediabetes</a:t>
            </a:r>
          </a:p>
          <a:p>
            <a:pPr algn="r"/>
            <a:r>
              <a:rPr lang="en-US" sz="1900" dirty="0"/>
              <a:t>CDC, 2020</a:t>
            </a:r>
          </a:p>
        </p:txBody>
      </p:sp>
    </p:spTree>
    <p:extLst>
      <p:ext uri="{BB962C8B-B14F-4D97-AF65-F5344CB8AC3E}">
        <p14:creationId xmlns:p14="http://schemas.microsoft.com/office/powerpoint/2010/main" val="2970119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B2E56-6B48-4C4A-AA20-5F2D31F7CF48}"/>
              </a:ext>
            </a:extLst>
          </p:cNvPr>
          <p:cNvSpPr>
            <a:spLocks noGrp="1"/>
          </p:cNvSpPr>
          <p:nvPr>
            <p:ph type="title"/>
          </p:nvPr>
        </p:nvSpPr>
        <p:spPr/>
        <p:txBody>
          <a:bodyPr/>
          <a:lstStyle/>
          <a:p>
            <a:r>
              <a:rPr lang="en-US" b="1" dirty="0"/>
              <a:t>Diabetes and Schizophrenia</a:t>
            </a:r>
            <a:endParaRPr lang="en-US" dirty="0"/>
          </a:p>
        </p:txBody>
      </p:sp>
      <p:sp>
        <p:nvSpPr>
          <p:cNvPr id="3" name="Content Placeholder 2">
            <a:extLst>
              <a:ext uri="{FF2B5EF4-FFF2-40B4-BE49-F238E27FC236}">
                <a16:creationId xmlns:a16="http://schemas.microsoft.com/office/drawing/2014/main" id="{54FCF0BB-44D6-444D-B63D-EDC2D8319F30}"/>
              </a:ext>
            </a:extLst>
          </p:cNvPr>
          <p:cNvSpPr>
            <a:spLocks noGrp="1"/>
          </p:cNvSpPr>
          <p:nvPr>
            <p:ph idx="1"/>
          </p:nvPr>
        </p:nvSpPr>
        <p:spPr>
          <a:xfrm>
            <a:off x="633589" y="1166018"/>
            <a:ext cx="10972800" cy="4525963"/>
          </a:xfrm>
        </p:spPr>
        <p:txBody>
          <a:bodyPr/>
          <a:lstStyle/>
          <a:p>
            <a:r>
              <a:rPr lang="en-US" sz="2200" dirty="0"/>
              <a:t>Individuals with schizophrenia have double the likelihood of developing type 2 diabetes compared to those without schizophrenia</a:t>
            </a:r>
          </a:p>
          <a:p>
            <a:pPr algn="r"/>
            <a:r>
              <a:rPr lang="en-US" sz="1800" dirty="0"/>
              <a:t>Stubbs et al., 2015</a:t>
            </a:r>
          </a:p>
          <a:p>
            <a:r>
              <a:rPr lang="en-US" sz="2200" dirty="0"/>
              <a:t>Reduced life expectancy by approximately 20 years compared to the general population, with much of the excess mortality attributed to higher rates of cardiovascular disease (CVD) </a:t>
            </a:r>
          </a:p>
          <a:p>
            <a:r>
              <a:rPr lang="en-US" sz="2200" dirty="0"/>
              <a:t>Atypical antipsychotic medications can cause metabolic syndrome and glucose dysregulation </a:t>
            </a:r>
            <a:r>
              <a:rPr lang="en-US" sz="2200" dirty="0">
                <a:sym typeface="Wingdings"/>
              </a:rPr>
              <a:t></a:t>
            </a:r>
            <a:r>
              <a:rPr lang="en-US" sz="2200" dirty="0"/>
              <a:t> increase the risk of diabetes and premature CVD-related mortality</a:t>
            </a:r>
          </a:p>
          <a:p>
            <a:r>
              <a:rPr lang="en-US" sz="2200" dirty="0"/>
              <a:t>Increased risk of diabetes in schizophrenia exists independent of antipsychotic medication</a:t>
            </a:r>
          </a:p>
          <a:p>
            <a:r>
              <a:rPr lang="en-US" sz="2200" dirty="0"/>
              <a:t>Smoking, poor diet, obesity, and lower levels of physical activity in patients with schizophrenia also contribute to increased risk of diabetes and CVD </a:t>
            </a:r>
          </a:p>
          <a:p>
            <a:pPr algn="r"/>
            <a:r>
              <a:rPr lang="en-US" sz="1800" dirty="0"/>
              <a:t>Price and Ismail, 2018</a:t>
            </a:r>
          </a:p>
          <a:p>
            <a:endParaRPr lang="en-US" dirty="0"/>
          </a:p>
        </p:txBody>
      </p:sp>
      <p:sp>
        <p:nvSpPr>
          <p:cNvPr id="4" name="Slide Number Placeholder 3">
            <a:extLst>
              <a:ext uri="{FF2B5EF4-FFF2-40B4-BE49-F238E27FC236}">
                <a16:creationId xmlns:a16="http://schemas.microsoft.com/office/drawing/2014/main" id="{61B9FFCE-F26B-4577-8387-CAEBFB7A9794}"/>
              </a:ext>
            </a:extLst>
          </p:cNvPr>
          <p:cNvSpPr>
            <a:spLocks noGrp="1"/>
          </p:cNvSpPr>
          <p:nvPr>
            <p:ph type="sldNum" sz="quarter" idx="12"/>
          </p:nvPr>
        </p:nvSpPr>
        <p:spPr/>
        <p:txBody>
          <a:bodyPr/>
          <a:lstStyle/>
          <a:p>
            <a:fld id="{68CDBAF2-F266-C14C-8ABF-54B90D837FA3}" type="slidenum">
              <a:rPr lang="en-US" smtClean="0"/>
              <a:pPr/>
              <a:t>5</a:t>
            </a:fld>
            <a:endParaRPr lang="en-US" dirty="0"/>
          </a:p>
        </p:txBody>
      </p:sp>
    </p:spTree>
    <p:extLst>
      <p:ext uri="{BB962C8B-B14F-4D97-AF65-F5344CB8AC3E}">
        <p14:creationId xmlns:p14="http://schemas.microsoft.com/office/powerpoint/2010/main" val="3476499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FFE1E-DBDA-4EE3-A82B-A48E5B416975}"/>
              </a:ext>
            </a:extLst>
          </p:cNvPr>
          <p:cNvSpPr>
            <a:spLocks noGrp="1"/>
          </p:cNvSpPr>
          <p:nvPr>
            <p:ph type="title"/>
          </p:nvPr>
        </p:nvSpPr>
        <p:spPr/>
        <p:txBody>
          <a:bodyPr/>
          <a:lstStyle/>
          <a:p>
            <a:r>
              <a:rPr lang="en-US" b="1" dirty="0"/>
              <a:t>Diabetes and Anxiety disorders</a:t>
            </a:r>
          </a:p>
        </p:txBody>
      </p:sp>
      <p:sp>
        <p:nvSpPr>
          <p:cNvPr id="3" name="Content Placeholder 2">
            <a:extLst>
              <a:ext uri="{FF2B5EF4-FFF2-40B4-BE49-F238E27FC236}">
                <a16:creationId xmlns:a16="http://schemas.microsoft.com/office/drawing/2014/main" id="{5CFE81E7-A9F0-4BC7-A5DF-328A2AB8B778}"/>
              </a:ext>
            </a:extLst>
          </p:cNvPr>
          <p:cNvSpPr>
            <a:spLocks noGrp="1"/>
          </p:cNvSpPr>
          <p:nvPr>
            <p:ph idx="1"/>
          </p:nvPr>
        </p:nvSpPr>
        <p:spPr/>
        <p:txBody>
          <a:bodyPr/>
          <a:lstStyle/>
          <a:p>
            <a:r>
              <a:rPr lang="en-US" dirty="0"/>
              <a:t>Anxiety disorders: overall prevalence of anxiety disorders in persons with type 2 diabetes was 18%, which is greater than double that of rates in the general population</a:t>
            </a:r>
          </a:p>
          <a:p>
            <a:pPr algn="r"/>
            <a:r>
              <a:rPr lang="en-US" sz="1800" dirty="0" err="1"/>
              <a:t>Chaturvedi</a:t>
            </a:r>
            <a:r>
              <a:rPr lang="en-US" sz="1800" dirty="0"/>
              <a:t> et al., 2019</a:t>
            </a:r>
          </a:p>
          <a:p>
            <a:endParaRPr lang="en-US" dirty="0"/>
          </a:p>
        </p:txBody>
      </p:sp>
      <p:sp>
        <p:nvSpPr>
          <p:cNvPr id="4" name="Slide Number Placeholder 3">
            <a:extLst>
              <a:ext uri="{FF2B5EF4-FFF2-40B4-BE49-F238E27FC236}">
                <a16:creationId xmlns:a16="http://schemas.microsoft.com/office/drawing/2014/main" id="{B58693BA-3C86-4702-8C7C-98357CF811DC}"/>
              </a:ext>
            </a:extLst>
          </p:cNvPr>
          <p:cNvSpPr>
            <a:spLocks noGrp="1"/>
          </p:cNvSpPr>
          <p:nvPr>
            <p:ph type="sldNum" sz="quarter" idx="12"/>
          </p:nvPr>
        </p:nvSpPr>
        <p:spPr/>
        <p:txBody>
          <a:bodyPr/>
          <a:lstStyle/>
          <a:p>
            <a:fld id="{68CDBAF2-F266-C14C-8ABF-54B90D837FA3}" type="slidenum">
              <a:rPr lang="en-US" smtClean="0"/>
              <a:pPr/>
              <a:t>6</a:t>
            </a:fld>
            <a:endParaRPr lang="en-US" dirty="0"/>
          </a:p>
        </p:txBody>
      </p:sp>
      <p:pic>
        <p:nvPicPr>
          <p:cNvPr id="9" name="Picture 8">
            <a:extLst>
              <a:ext uri="{FF2B5EF4-FFF2-40B4-BE49-F238E27FC236}">
                <a16:creationId xmlns:a16="http://schemas.microsoft.com/office/drawing/2014/main" id="{08519C54-B896-460F-BB1F-B25110583C1B}"/>
              </a:ext>
            </a:extLst>
          </p:cNvPr>
          <p:cNvPicPr>
            <a:picLocks noChangeAspect="1"/>
          </p:cNvPicPr>
          <p:nvPr/>
        </p:nvPicPr>
        <p:blipFill>
          <a:blip r:embed="rId2"/>
          <a:stretch>
            <a:fillRect/>
          </a:stretch>
        </p:blipFill>
        <p:spPr>
          <a:xfrm>
            <a:off x="2717800" y="3086100"/>
            <a:ext cx="6413500" cy="2574926"/>
          </a:xfrm>
          <a:prstGeom prst="rect">
            <a:avLst/>
          </a:prstGeom>
        </p:spPr>
      </p:pic>
    </p:spTree>
    <p:extLst>
      <p:ext uri="{BB962C8B-B14F-4D97-AF65-F5344CB8AC3E}">
        <p14:creationId xmlns:p14="http://schemas.microsoft.com/office/powerpoint/2010/main" val="636100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Diabetes and Dementia</a:t>
            </a:r>
          </a:p>
        </p:txBody>
      </p:sp>
      <p:sp>
        <p:nvSpPr>
          <p:cNvPr id="3" name="Content Placeholder 2"/>
          <p:cNvSpPr>
            <a:spLocks noGrp="1"/>
          </p:cNvSpPr>
          <p:nvPr>
            <p:ph idx="1"/>
          </p:nvPr>
        </p:nvSpPr>
        <p:spPr>
          <a:xfrm>
            <a:off x="633589" y="1295401"/>
            <a:ext cx="10972800" cy="4874683"/>
          </a:xfrm>
        </p:spPr>
        <p:txBody>
          <a:bodyPr/>
          <a:lstStyle/>
          <a:p>
            <a:pPr lvl="0"/>
            <a:r>
              <a:rPr lang="en-US" sz="2000" dirty="0"/>
              <a:t>Persons with diabetes have a 47% increased risk for all-cause dementia</a:t>
            </a:r>
          </a:p>
          <a:p>
            <a:pPr lvl="0" algn="r"/>
            <a:r>
              <a:rPr lang="en-US" sz="1800" dirty="0"/>
              <a:t>Lu et al., 2009</a:t>
            </a:r>
          </a:p>
          <a:p>
            <a:pPr lvl="0"/>
            <a:r>
              <a:rPr lang="en-US" sz="2000" dirty="0"/>
              <a:t>Increased risk of hypoglycemia in those aged over 60 years</a:t>
            </a:r>
          </a:p>
          <a:p>
            <a:pPr lvl="1"/>
            <a:r>
              <a:rPr lang="en-US" sz="1800" dirty="0"/>
              <a:t>Attributed to polypharmacy, altered eating habits, and poor nutrition</a:t>
            </a:r>
          </a:p>
          <a:p>
            <a:r>
              <a:rPr lang="en-US" sz="2000" dirty="0"/>
              <a:t>Cognitive impairment is associated with deficits in diabetes self-management</a:t>
            </a:r>
          </a:p>
          <a:p>
            <a:pPr lvl="1"/>
            <a:r>
              <a:rPr lang="en-US" dirty="0"/>
              <a:t>Impaired adherence to medications and clinic appointments</a:t>
            </a:r>
          </a:p>
          <a:p>
            <a:pPr lvl="1"/>
            <a:r>
              <a:rPr lang="en-US" dirty="0"/>
              <a:t>Challenges with insulin administration technique</a:t>
            </a:r>
          </a:p>
          <a:p>
            <a:pPr lvl="1"/>
            <a:r>
              <a:rPr lang="en-US" dirty="0"/>
              <a:t>Inability to recognize or self-manage episodes of hypoglycemia</a:t>
            </a:r>
          </a:p>
          <a:p>
            <a:pPr lvl="0"/>
            <a:r>
              <a:rPr lang="en-US" sz="2000" dirty="0"/>
              <a:t>Adverse outcomes of hypoglycemia</a:t>
            </a:r>
          </a:p>
          <a:p>
            <a:pPr lvl="1"/>
            <a:r>
              <a:rPr lang="en-US" dirty="0"/>
              <a:t>Worsening cognitive impairment</a:t>
            </a:r>
          </a:p>
          <a:p>
            <a:pPr lvl="1"/>
            <a:r>
              <a:rPr lang="en-US" dirty="0"/>
              <a:t>Further malnutrition</a:t>
            </a:r>
          </a:p>
          <a:p>
            <a:pPr lvl="1"/>
            <a:r>
              <a:rPr lang="en-US" dirty="0"/>
              <a:t>Falls and associated fractures</a:t>
            </a:r>
          </a:p>
          <a:p>
            <a:pPr lvl="1"/>
            <a:r>
              <a:rPr lang="en-US" dirty="0"/>
              <a:t>Cardiovascular and cerebrovascular events</a:t>
            </a:r>
          </a:p>
          <a:p>
            <a:pPr lvl="1"/>
            <a:r>
              <a:rPr lang="en-US" dirty="0"/>
              <a:t>Increased hospital admissions and mortality</a:t>
            </a:r>
          </a:p>
          <a:p>
            <a:pPr lvl="1" algn="r">
              <a:buFont typeface="Wingdings" charset="2"/>
              <a:buChar char="§"/>
            </a:pPr>
            <a:r>
              <a:rPr lang="en-US" sz="1800" dirty="0"/>
              <a:t>Price and Ismail, 2018</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8CDBAF2-F266-C14C-8ABF-54B90D837FA3}" type="slidenum">
              <a:rPr lang="en-US" smtClean="0"/>
              <a:pPr/>
              <a:t>7</a:t>
            </a:fld>
            <a:endParaRPr lang="en-US" dirty="0"/>
          </a:p>
        </p:txBody>
      </p:sp>
    </p:spTree>
    <p:extLst>
      <p:ext uri="{BB962C8B-B14F-4D97-AF65-F5344CB8AC3E}">
        <p14:creationId xmlns:p14="http://schemas.microsoft.com/office/powerpoint/2010/main" val="625364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Diabetes and Dementia</a:t>
            </a:r>
            <a:endParaRPr lang="en-US" dirty="0"/>
          </a:p>
        </p:txBody>
      </p:sp>
      <p:sp>
        <p:nvSpPr>
          <p:cNvPr id="3" name="Content Placeholder 2"/>
          <p:cNvSpPr>
            <a:spLocks noGrp="1"/>
          </p:cNvSpPr>
          <p:nvPr>
            <p:ph idx="1"/>
          </p:nvPr>
        </p:nvSpPr>
        <p:spPr/>
        <p:txBody>
          <a:bodyPr/>
          <a:lstStyle/>
          <a:p>
            <a:r>
              <a:rPr lang="en-US" dirty="0"/>
              <a:t>If there are concerns that impaired cognition is hindering diabetes self-management a psychiatric evaluation including a cognitive assessment, and physical and occupational therapy evaluations can be helpful</a:t>
            </a:r>
          </a:p>
          <a:p>
            <a:r>
              <a:rPr lang="en-US" dirty="0"/>
              <a:t>Neuropsychological testing may also aid in determining neurocognitive deficits</a:t>
            </a:r>
          </a:p>
          <a:p>
            <a:pPr lvl="0"/>
            <a:r>
              <a:rPr lang="en-US" dirty="0"/>
              <a:t>Decision-making capacity evaluation may be warranted to assess ability to make medical, discharge, and/or financial decisions</a:t>
            </a:r>
          </a:p>
          <a:p>
            <a:r>
              <a:rPr lang="en-US" dirty="0"/>
              <a:t>Medication review should be conducted periodically to minimize risk</a:t>
            </a:r>
          </a:p>
          <a:p>
            <a:pPr lvl="1"/>
            <a:r>
              <a:rPr lang="en-US" dirty="0"/>
              <a:t>E.g., use anti-diabetes drugs with low risk of hypoglycemia and frequent review of insulin regimen and dose schedule with patients</a:t>
            </a:r>
          </a:p>
          <a:p>
            <a:pPr lvl="0"/>
            <a:r>
              <a:rPr lang="en-US" dirty="0"/>
              <a:t>Palliative care and risk minimization approaches are indicated in advanced dementia</a:t>
            </a:r>
          </a:p>
          <a:p>
            <a:endParaRPr lang="en-US" dirty="0"/>
          </a:p>
        </p:txBody>
      </p:sp>
      <p:sp>
        <p:nvSpPr>
          <p:cNvPr id="4" name="Slide Number Placeholder 3"/>
          <p:cNvSpPr>
            <a:spLocks noGrp="1"/>
          </p:cNvSpPr>
          <p:nvPr>
            <p:ph type="sldNum" sz="quarter" idx="12"/>
          </p:nvPr>
        </p:nvSpPr>
        <p:spPr/>
        <p:txBody>
          <a:bodyPr/>
          <a:lstStyle/>
          <a:p>
            <a:fld id="{68CDBAF2-F266-C14C-8ABF-54B90D837FA3}" type="slidenum">
              <a:rPr lang="en-US" smtClean="0"/>
              <a:pPr/>
              <a:t>8</a:t>
            </a:fld>
            <a:endParaRPr lang="en-US" dirty="0"/>
          </a:p>
        </p:txBody>
      </p:sp>
    </p:spTree>
    <p:extLst>
      <p:ext uri="{BB962C8B-B14F-4D97-AF65-F5344CB8AC3E}">
        <p14:creationId xmlns:p14="http://schemas.microsoft.com/office/powerpoint/2010/main" val="2078585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2B1A5-11D8-43A1-98C3-3C5ABBBB8987}"/>
              </a:ext>
            </a:extLst>
          </p:cNvPr>
          <p:cNvSpPr>
            <a:spLocks noGrp="1"/>
          </p:cNvSpPr>
          <p:nvPr>
            <p:ph type="title"/>
          </p:nvPr>
        </p:nvSpPr>
        <p:spPr/>
        <p:txBody>
          <a:bodyPr/>
          <a:lstStyle/>
          <a:p>
            <a:r>
              <a:rPr lang="en-US" b="1" dirty="0"/>
              <a:t>Diabetes and Recurrent Diabetes Ketoacidosis</a:t>
            </a:r>
          </a:p>
        </p:txBody>
      </p:sp>
      <p:sp>
        <p:nvSpPr>
          <p:cNvPr id="3" name="Content Placeholder 2">
            <a:extLst>
              <a:ext uri="{FF2B5EF4-FFF2-40B4-BE49-F238E27FC236}">
                <a16:creationId xmlns:a16="http://schemas.microsoft.com/office/drawing/2014/main" id="{C32FE94D-9E61-4F37-8853-80034F5AF349}"/>
              </a:ext>
            </a:extLst>
          </p:cNvPr>
          <p:cNvSpPr>
            <a:spLocks noGrp="1"/>
          </p:cNvSpPr>
          <p:nvPr>
            <p:ph idx="1"/>
          </p:nvPr>
        </p:nvSpPr>
        <p:spPr/>
        <p:txBody>
          <a:bodyPr/>
          <a:lstStyle/>
          <a:p>
            <a:r>
              <a:rPr lang="en-US" dirty="0"/>
              <a:t>In young adults with type 1 diabetes who are hospitalized recurrent diabetic ketoacidosis (DKA) is a common presentation</a:t>
            </a:r>
          </a:p>
          <a:p>
            <a:r>
              <a:rPr lang="en-US" dirty="0"/>
              <a:t>Recurrent DKA is often not medically explained</a:t>
            </a:r>
          </a:p>
          <a:p>
            <a:r>
              <a:rPr lang="en-US" dirty="0"/>
              <a:t>Psychiatric disorders (e.g., eating disorder, personality disorder, depressive disorders) are often present </a:t>
            </a:r>
          </a:p>
          <a:p>
            <a:r>
              <a:rPr lang="en-US" dirty="0"/>
              <a:t>Patients who intentionally avoid taking medications may require inpatient psychiatric hospitalization following recurrent DKA</a:t>
            </a:r>
          </a:p>
          <a:p>
            <a:r>
              <a:rPr lang="en-US" dirty="0"/>
              <a:t>Treatment planning: family therapy, enhanced diabetes support, and active follow-up by diabetes educators may reduce admissions</a:t>
            </a:r>
          </a:p>
          <a:p>
            <a:pPr lvl="1"/>
            <a:endParaRPr lang="en-US" dirty="0"/>
          </a:p>
          <a:p>
            <a:pPr lvl="1" algn="r">
              <a:buFont typeface="Wingdings" charset="2"/>
              <a:buChar char="§"/>
            </a:pPr>
            <a:r>
              <a:rPr lang="en-US" sz="1800" dirty="0"/>
              <a:t>Price and Ismail, 2018</a:t>
            </a:r>
          </a:p>
        </p:txBody>
      </p:sp>
      <p:sp>
        <p:nvSpPr>
          <p:cNvPr id="4" name="Slide Number Placeholder 3">
            <a:extLst>
              <a:ext uri="{FF2B5EF4-FFF2-40B4-BE49-F238E27FC236}">
                <a16:creationId xmlns:a16="http://schemas.microsoft.com/office/drawing/2014/main" id="{37F5C72A-5052-4B96-BBC9-D1390B429E16}"/>
              </a:ext>
            </a:extLst>
          </p:cNvPr>
          <p:cNvSpPr>
            <a:spLocks noGrp="1"/>
          </p:cNvSpPr>
          <p:nvPr>
            <p:ph type="sldNum" sz="quarter" idx="12"/>
          </p:nvPr>
        </p:nvSpPr>
        <p:spPr/>
        <p:txBody>
          <a:bodyPr/>
          <a:lstStyle/>
          <a:p>
            <a:fld id="{68CDBAF2-F266-C14C-8ABF-54B90D837FA3}" type="slidenum">
              <a:rPr lang="en-US" smtClean="0"/>
              <a:pPr/>
              <a:t>9</a:t>
            </a:fld>
            <a:endParaRPr lang="en-US" dirty="0"/>
          </a:p>
        </p:txBody>
      </p:sp>
    </p:spTree>
    <p:extLst>
      <p:ext uri="{BB962C8B-B14F-4D97-AF65-F5344CB8AC3E}">
        <p14:creationId xmlns:p14="http://schemas.microsoft.com/office/powerpoint/2010/main" val="3273591149"/>
      </p:ext>
    </p:extLst>
  </p:cSld>
  <p:clrMapOvr>
    <a:masterClrMapping/>
  </p:clrMapOvr>
</p:sld>
</file>

<file path=ppt/theme/theme1.xml><?xml version="1.0" encoding="utf-8"?>
<a:theme xmlns:a="http://schemas.openxmlformats.org/drawingml/2006/main" name="APM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81B7F35BAB62E459D559428A31CA9C2" ma:contentTypeVersion="10" ma:contentTypeDescription="Create a new document." ma:contentTypeScope="" ma:versionID="3c0ad1c1f9012030e844f7ca56ceb058">
  <xsd:schema xmlns:xsd="http://www.w3.org/2001/XMLSchema" xmlns:xs="http://www.w3.org/2001/XMLSchema" xmlns:p="http://schemas.microsoft.com/office/2006/metadata/properties" xmlns:ns2="7f3cf475-0395-4332-a22f-87d7b85be7f2" xmlns:ns3="d5af13c4-72b1-41c9-8507-7e9ed24d93ac" targetNamespace="http://schemas.microsoft.com/office/2006/metadata/properties" ma:root="true" ma:fieldsID="f0f0d6400a7b3e3f33f8772d7a208be3" ns2:_="" ns3:_="">
    <xsd:import namespace="7f3cf475-0395-4332-a22f-87d7b85be7f2"/>
    <xsd:import namespace="d5af13c4-72b1-41c9-8507-7e9ed24d93a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3cf475-0395-4332-a22f-87d7b85be7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5af13c4-72b1-41c9-8507-7e9ed24d93a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60AA4B-0C74-43BA-862E-50B2110804B8}">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7f3cf475-0395-4332-a22f-87d7b85be7f2"/>
    <ds:schemaRef ds:uri="http://www.w3.org/XML/1998/namespace"/>
    <ds:schemaRef ds:uri="http://purl.org/dc/dcmitype/"/>
  </ds:schemaRefs>
</ds:datastoreItem>
</file>

<file path=customXml/itemProps2.xml><?xml version="1.0" encoding="utf-8"?>
<ds:datastoreItem xmlns:ds="http://schemas.openxmlformats.org/officeDocument/2006/customXml" ds:itemID="{B8B2A905-58EE-4950-9C62-3AC6953C32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3cf475-0395-4332-a22f-87d7b85be7f2"/>
    <ds:schemaRef ds:uri="d5af13c4-72b1-41c9-8507-7e9ed24d93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F9EE7F-82E1-4A4A-ACA8-B0A781BE49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ACLP template</Template>
  <TotalTime>1421</TotalTime>
  <Words>4968</Words>
  <Application>Microsoft Macintosh PowerPoint</Application>
  <PresentationFormat>Widescreen</PresentationFormat>
  <Paragraphs>328</Paragraphs>
  <Slides>35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Lucida Grande</vt:lpstr>
      <vt:lpstr>Mangal</vt:lpstr>
      <vt:lpstr>Times New Roman</vt:lpstr>
      <vt:lpstr>Wingdings</vt:lpstr>
      <vt:lpstr>APM template</vt:lpstr>
      <vt:lpstr>Psychiatric Consultation for Diabetes  Along the Continuum of Care</vt:lpstr>
      <vt:lpstr>Disclosures</vt:lpstr>
      <vt:lpstr>Learning Objectives</vt:lpstr>
      <vt:lpstr>Epidemiology</vt:lpstr>
      <vt:lpstr>Diabetes and Schizophrenia</vt:lpstr>
      <vt:lpstr>Diabetes and Anxiety disorders</vt:lpstr>
      <vt:lpstr>Diabetes and Dementia</vt:lpstr>
      <vt:lpstr>Diabetes and Dementia</vt:lpstr>
      <vt:lpstr>Diabetes and Recurrent Diabetes Ketoacidosis</vt:lpstr>
      <vt:lpstr>Diabetes and Delirium</vt:lpstr>
      <vt:lpstr>Antidiabetic agents, suicide attempts, and hypoglycemia</vt:lpstr>
      <vt:lpstr>Diabetes and Eating Disorders</vt:lpstr>
      <vt:lpstr>Diabetes and Eating Disorders</vt:lpstr>
      <vt:lpstr>Diabetes and Factitious Disorder </vt:lpstr>
      <vt:lpstr>Diabetes and Substance Use Disorders</vt:lpstr>
      <vt:lpstr>Diabetes and Depression: Epidemiology</vt:lpstr>
      <vt:lpstr>Diabetes and Depression: Impact</vt:lpstr>
      <vt:lpstr>Diabetes and depression: Pathophysiology </vt:lpstr>
      <vt:lpstr>Diagnosing Depression in Patients with Diabetes</vt:lpstr>
      <vt:lpstr>Diagnostic considerations: Stress of diabetes management</vt:lpstr>
      <vt:lpstr>Diagnostic considerations: Diabetes Distress vs. MDD</vt:lpstr>
      <vt:lpstr>Diabetes self-management education</vt:lpstr>
      <vt:lpstr>Treatment</vt:lpstr>
      <vt:lpstr>Psychotherapy </vt:lpstr>
      <vt:lpstr>Pharmacology</vt:lpstr>
      <vt:lpstr>Collaborative care</vt:lpstr>
      <vt:lpstr>Role of the Psychiatrist in Collaborative Care </vt:lpstr>
      <vt:lpstr>Collaborative Care for Depression and Diabetes: Key points</vt:lpstr>
      <vt:lpstr>TEAMcare</vt:lpstr>
      <vt:lpstr>COMPASS</vt:lpstr>
      <vt:lpstr>Be aggressive! B-E Aggressive</vt:lpstr>
      <vt:lpstr>Conclusions</vt:lpstr>
      <vt:lpstr>REFERENCES</vt:lpstr>
      <vt:lpstr>REFERENCES</vt:lpstr>
      <vt:lpstr>REFERENCES</vt:lpstr>
    </vt:vector>
  </TitlesOfParts>
  <Company>Toshiba</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Rustad, James K.</dc:creator>
  <cp:lastModifiedBy>Microsoft Office User</cp:lastModifiedBy>
  <cp:revision>158</cp:revision>
  <dcterms:created xsi:type="dcterms:W3CDTF">2021-01-12T12:59:56Z</dcterms:created>
  <dcterms:modified xsi:type="dcterms:W3CDTF">2021-11-09T13:04:43Z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0x010100381B7F35BAB62E459D559428A31CA9C2</vt:lpwstr>
  </property>
</Properties>
</file>