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58"/>
  </p:notesMasterIdLst>
  <p:handoutMasterIdLst>
    <p:handoutMasterId r:id="rId59"/>
  </p:handoutMasterIdLst>
  <p:sldIdLst>
    <p:sldId id="309" r:id="rId5"/>
    <p:sldId id="310" r:id="rId6"/>
    <p:sldId id="259" r:id="rId7"/>
    <p:sldId id="260" r:id="rId8"/>
    <p:sldId id="261" r:id="rId9"/>
    <p:sldId id="287" r:id="rId10"/>
    <p:sldId id="288" r:id="rId11"/>
    <p:sldId id="262" r:id="rId12"/>
    <p:sldId id="289" r:id="rId13"/>
    <p:sldId id="290" r:id="rId14"/>
    <p:sldId id="269" r:id="rId15"/>
    <p:sldId id="270" r:id="rId16"/>
    <p:sldId id="291" r:id="rId17"/>
    <p:sldId id="292" r:id="rId18"/>
    <p:sldId id="293" r:id="rId19"/>
    <p:sldId id="271" r:id="rId20"/>
    <p:sldId id="272" r:id="rId21"/>
    <p:sldId id="294" r:id="rId22"/>
    <p:sldId id="268" r:id="rId23"/>
    <p:sldId id="304" r:id="rId24"/>
    <p:sldId id="303" r:id="rId25"/>
    <p:sldId id="305" r:id="rId26"/>
    <p:sldId id="276" r:id="rId27"/>
    <p:sldId id="277" r:id="rId28"/>
    <p:sldId id="278" r:id="rId29"/>
    <p:sldId id="279" r:id="rId30"/>
    <p:sldId id="280" r:id="rId31"/>
    <p:sldId id="281" r:id="rId32"/>
    <p:sldId id="282" r:id="rId33"/>
    <p:sldId id="283" r:id="rId34"/>
    <p:sldId id="284" r:id="rId35"/>
    <p:sldId id="306" r:id="rId36"/>
    <p:sldId id="263" r:id="rId37"/>
    <p:sldId id="264" r:id="rId38"/>
    <p:sldId id="265" r:id="rId39"/>
    <p:sldId id="295" r:id="rId40"/>
    <p:sldId id="296" r:id="rId41"/>
    <p:sldId id="297" r:id="rId42"/>
    <p:sldId id="298" r:id="rId43"/>
    <p:sldId id="299" r:id="rId44"/>
    <p:sldId id="300" r:id="rId45"/>
    <p:sldId id="301" r:id="rId46"/>
    <p:sldId id="302" r:id="rId47"/>
    <p:sldId id="266" r:id="rId48"/>
    <p:sldId id="267" r:id="rId49"/>
    <p:sldId id="273" r:id="rId50"/>
    <p:sldId id="274" r:id="rId51"/>
    <p:sldId id="275" r:id="rId52"/>
    <p:sldId id="313" r:id="rId53"/>
    <p:sldId id="314" r:id="rId54"/>
    <p:sldId id="307" r:id="rId55"/>
    <p:sldId id="312" r:id="rId56"/>
    <p:sldId id="308" r:id="rId5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228" userDrawn="1">
          <p15:clr>
            <a:srgbClr val="A4A3A4"/>
          </p15:clr>
        </p15:guide>
        <p15:guide id="2" pos="3841"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ustin DeMoss" initials="DD"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FFDE"/>
    <a:srgbClr val="81D297"/>
    <a:srgbClr val="177D38"/>
    <a:srgbClr val="66A677"/>
    <a:srgbClr val="105A25"/>
    <a:srgbClr val="38915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58" autoAdjust="0"/>
    <p:restoredTop sz="94715"/>
  </p:normalViewPr>
  <p:slideViewPr>
    <p:cSldViewPr snapToGrid="0" snapToObjects="1" showGuides="1">
      <p:cViewPr varScale="1">
        <p:scale>
          <a:sx n="120" d="100"/>
          <a:sy n="120" d="100"/>
        </p:scale>
        <p:origin x="96" y="102"/>
      </p:cViewPr>
      <p:guideLst>
        <p:guide orient="horz" pos="4228"/>
        <p:guide pos="3841"/>
      </p:guideLst>
    </p:cSldViewPr>
  </p:slideViewPr>
  <p:notesTextViewPr>
    <p:cViewPr>
      <p:scale>
        <a:sx n="100" d="100"/>
        <a:sy n="100" d="100"/>
      </p:scale>
      <p:origin x="0" y="0"/>
    </p:cViewPr>
  </p:notesTextViewPr>
  <p:sorterViewPr>
    <p:cViewPr>
      <p:scale>
        <a:sx n="180" d="100"/>
        <a:sy n="18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80009BD-8F19-0B44-8E85-44C88B02A425}" type="datetimeFigureOut">
              <a:rPr lang="en-US" smtClean="0"/>
              <a:t>3/15/2019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4F5F82E-548B-494F-89A6-3B3ADDAECC67}" type="slidenum">
              <a:rPr lang="en-US" smtClean="0"/>
              <a:t>‹#›</a:t>
            </a:fld>
            <a:endParaRPr lang="en-US"/>
          </a:p>
        </p:txBody>
      </p:sp>
    </p:spTree>
    <p:extLst>
      <p:ext uri="{BB962C8B-B14F-4D97-AF65-F5344CB8AC3E}">
        <p14:creationId xmlns:p14="http://schemas.microsoft.com/office/powerpoint/2010/main" val="177011072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4CD39A-F679-DF43-BBE4-8BF4AC45CCF4}" type="datetimeFigureOut">
              <a:rPr lang="en-US" smtClean="0"/>
              <a:t>3/15/2019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5259CE-35B4-F249-A2D4-2A860B274D7B}" type="slidenum">
              <a:rPr lang="en-US" smtClean="0"/>
              <a:t>‹#›</a:t>
            </a:fld>
            <a:endParaRPr lang="en-US"/>
          </a:p>
        </p:txBody>
      </p:sp>
    </p:spTree>
    <p:extLst>
      <p:ext uri="{BB962C8B-B14F-4D97-AF65-F5344CB8AC3E}">
        <p14:creationId xmlns:p14="http://schemas.microsoft.com/office/powerpoint/2010/main" val="190701226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a:ln/>
        </p:spPr>
      </p:sp>
      <p:sp>
        <p:nvSpPr>
          <p:cNvPr id="18434" name="Notes Placeholder 2"/>
          <p:cNvSpPr>
            <a:spLocks noGrp="1"/>
          </p:cNvSpPr>
          <p:nvPr>
            <p:ph type="body" idx="1"/>
          </p:nvPr>
        </p:nvSpPr>
        <p:spPr>
          <a:noFill/>
          <a:ln/>
        </p:spPr>
        <p:txBody>
          <a:bodyPr/>
          <a:lstStyle/>
          <a:p>
            <a:r>
              <a:rPr lang="en-US">
                <a:latin typeface="Arial" pitchFamily="34" charset="0"/>
                <a:ea typeface="ＭＳ Ｐゴシック" pitchFamily="34" charset="-128"/>
              </a:rPr>
              <a:t>The goal of palliative care is to treat symptoms and improve quality of life for the duration of the illness, not hasten death.</a:t>
            </a:r>
          </a:p>
          <a:p>
            <a:endParaRPr lang="en-US">
              <a:latin typeface="Arial" pitchFamily="34" charset="0"/>
              <a:ea typeface="ＭＳ Ｐゴシック" pitchFamily="34" charset="-128"/>
            </a:endParaRPr>
          </a:p>
        </p:txBody>
      </p:sp>
      <p:sp>
        <p:nvSpPr>
          <p:cNvPr id="18435" name="Slide Number Placeholder 3"/>
          <p:cNvSpPr>
            <a:spLocks noGrp="1"/>
          </p:cNvSpPr>
          <p:nvPr>
            <p:ph type="sldNum" sz="quarter" idx="5"/>
          </p:nvPr>
        </p:nvSpPr>
        <p:spPr>
          <a:noFill/>
        </p:spPr>
        <p:txBody>
          <a:bodyPr/>
          <a:lstStyle/>
          <a:p>
            <a:fld id="{F7380550-444B-4D94-A33C-9FDBAAC4B1C9}" type="slidenum">
              <a:rPr lang="en-US"/>
              <a:pPr/>
              <a:t>3</a:t>
            </a:fld>
            <a:endParaRPr lang="en-US"/>
          </a:p>
        </p:txBody>
      </p:sp>
    </p:spTree>
    <p:extLst>
      <p:ext uri="{BB962C8B-B14F-4D97-AF65-F5344CB8AC3E}">
        <p14:creationId xmlns:p14="http://schemas.microsoft.com/office/powerpoint/2010/main" val="19686480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noTextEdit="1"/>
          </p:cNvSpPr>
          <p:nvPr>
            <p:ph type="sldImg"/>
          </p:nvPr>
        </p:nvSpPr>
        <p:spPr>
          <a:ln/>
        </p:spPr>
      </p:sp>
      <p:sp>
        <p:nvSpPr>
          <p:cNvPr id="36866" name="Notes Placeholder 2"/>
          <p:cNvSpPr>
            <a:spLocks noGrp="1"/>
          </p:cNvSpPr>
          <p:nvPr>
            <p:ph type="body" idx="1"/>
          </p:nvPr>
        </p:nvSpPr>
        <p:spPr>
          <a:noFill/>
          <a:ln/>
        </p:spPr>
        <p:txBody>
          <a:bodyPr/>
          <a:lstStyle/>
          <a:p>
            <a:r>
              <a:rPr lang="en-US">
                <a:latin typeface="Arial" pitchFamily="34" charset="0"/>
                <a:ea typeface="ＭＳ Ｐゴシック" pitchFamily="34" charset="-128"/>
              </a:rPr>
              <a:t>It would not make sense to use an SSRI to relieve depression in a person with a week to live.   Reducing depressive symptoms in cases such as this may be helpful to the patient and family in allowing them to say good-bye and settle property.  For this, use methylphenidate.</a:t>
            </a:r>
          </a:p>
        </p:txBody>
      </p:sp>
      <p:sp>
        <p:nvSpPr>
          <p:cNvPr id="36867" name="Slide Number Placeholder 3"/>
          <p:cNvSpPr>
            <a:spLocks noGrp="1"/>
          </p:cNvSpPr>
          <p:nvPr>
            <p:ph type="sldNum" sz="quarter" idx="5"/>
          </p:nvPr>
        </p:nvSpPr>
        <p:spPr>
          <a:noFill/>
        </p:spPr>
        <p:txBody>
          <a:bodyPr/>
          <a:lstStyle/>
          <a:p>
            <a:fld id="{CCDB628B-33D8-4C31-AF0D-302DC9F350B5}" type="slidenum">
              <a:rPr lang="en-US"/>
              <a:pPr/>
              <a:t>12</a:t>
            </a:fld>
            <a:endParaRPr lang="en-US"/>
          </a:p>
        </p:txBody>
      </p:sp>
    </p:spTree>
    <p:extLst>
      <p:ext uri="{BB962C8B-B14F-4D97-AF65-F5344CB8AC3E}">
        <p14:creationId xmlns:p14="http://schemas.microsoft.com/office/powerpoint/2010/main" val="5548178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Slide Image Placeholder 1"/>
          <p:cNvSpPr>
            <a:spLocks noGrp="1" noRot="1" noChangeAspect="1" noTextEdit="1"/>
          </p:cNvSpPr>
          <p:nvPr>
            <p:ph type="sldImg"/>
          </p:nvPr>
        </p:nvSpPr>
        <p:spPr>
          <a:ln/>
        </p:spPr>
      </p:sp>
      <p:sp>
        <p:nvSpPr>
          <p:cNvPr id="77826" name="Notes Placeholder 2"/>
          <p:cNvSpPr>
            <a:spLocks noGrp="1"/>
          </p:cNvSpPr>
          <p:nvPr>
            <p:ph type="body" idx="1"/>
          </p:nvPr>
        </p:nvSpPr>
        <p:spPr>
          <a:noFill/>
          <a:ln/>
        </p:spPr>
        <p:txBody>
          <a:bodyPr/>
          <a:lstStyle/>
          <a:p>
            <a:r>
              <a:rPr lang="en-US">
                <a:latin typeface="Arial" pitchFamily="34" charset="0"/>
                <a:ea typeface="ＭＳ Ｐゴシック" pitchFamily="34" charset="-128"/>
              </a:rPr>
              <a:t>Thus, appetite appears to be more closely related to psychological symptoms of depression than sleep and fatigue</a:t>
            </a:r>
          </a:p>
          <a:p>
            <a:endParaRPr lang="en-US">
              <a:latin typeface="Arial" pitchFamily="34" charset="0"/>
              <a:ea typeface="ＭＳ Ｐゴシック" pitchFamily="34" charset="-128"/>
            </a:endParaRPr>
          </a:p>
        </p:txBody>
      </p:sp>
      <p:sp>
        <p:nvSpPr>
          <p:cNvPr id="77827" name="Slide Number Placeholder 3"/>
          <p:cNvSpPr>
            <a:spLocks noGrp="1"/>
          </p:cNvSpPr>
          <p:nvPr>
            <p:ph type="sldNum" sz="quarter" idx="5"/>
          </p:nvPr>
        </p:nvSpPr>
        <p:spPr>
          <a:noFill/>
        </p:spPr>
        <p:txBody>
          <a:bodyPr/>
          <a:lstStyle/>
          <a:p>
            <a:fld id="{A9D63FEA-E896-4916-B1E5-4967B8C258D8}" type="slidenum">
              <a:rPr lang="en-US"/>
              <a:pPr/>
              <a:t>13</a:t>
            </a:fld>
            <a:endParaRPr lang="en-US"/>
          </a:p>
        </p:txBody>
      </p:sp>
    </p:spTree>
    <p:extLst>
      <p:ext uri="{BB962C8B-B14F-4D97-AF65-F5344CB8AC3E}">
        <p14:creationId xmlns:p14="http://schemas.microsoft.com/office/powerpoint/2010/main" val="23485479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noTextEdit="1"/>
          </p:cNvSpPr>
          <p:nvPr>
            <p:ph type="sldImg"/>
          </p:nvPr>
        </p:nvSpPr>
        <p:spPr>
          <a:ln/>
        </p:spPr>
      </p:sp>
      <p:sp>
        <p:nvSpPr>
          <p:cNvPr id="79874" name="Notes Placeholder 2"/>
          <p:cNvSpPr>
            <a:spLocks noGrp="1"/>
          </p:cNvSpPr>
          <p:nvPr>
            <p:ph type="body" idx="1"/>
          </p:nvPr>
        </p:nvSpPr>
        <p:spPr>
          <a:noFill/>
          <a:ln/>
        </p:spPr>
        <p:txBody>
          <a:bodyPr/>
          <a:lstStyle/>
          <a:p>
            <a:r>
              <a:rPr lang="en-US">
                <a:latin typeface="Arial" pitchFamily="34" charset="0"/>
                <a:ea typeface="ＭＳ Ｐゴシック" pitchFamily="34" charset="-128"/>
              </a:rPr>
              <a:t>Thus, where there is depression, look for anxiety and vice versa.</a:t>
            </a:r>
          </a:p>
          <a:p>
            <a:endParaRPr lang="en-US">
              <a:latin typeface="Arial" pitchFamily="34" charset="0"/>
              <a:ea typeface="ＭＳ Ｐゴシック" pitchFamily="34" charset="-128"/>
            </a:endParaRPr>
          </a:p>
          <a:p>
            <a:endParaRPr lang="en-US">
              <a:latin typeface="Arial" pitchFamily="34" charset="0"/>
              <a:ea typeface="ＭＳ Ｐゴシック" pitchFamily="34" charset="-128"/>
            </a:endParaRPr>
          </a:p>
        </p:txBody>
      </p:sp>
      <p:sp>
        <p:nvSpPr>
          <p:cNvPr id="79875" name="Slide Number Placeholder 3"/>
          <p:cNvSpPr>
            <a:spLocks noGrp="1"/>
          </p:cNvSpPr>
          <p:nvPr>
            <p:ph type="sldNum" sz="quarter" idx="5"/>
          </p:nvPr>
        </p:nvSpPr>
        <p:spPr>
          <a:noFill/>
        </p:spPr>
        <p:txBody>
          <a:bodyPr/>
          <a:lstStyle/>
          <a:p>
            <a:fld id="{81F5C11C-6E3D-457C-9F13-D7C767A88AF2}" type="slidenum">
              <a:rPr lang="en-US"/>
              <a:pPr/>
              <a:t>14</a:t>
            </a:fld>
            <a:endParaRPr lang="en-US"/>
          </a:p>
        </p:txBody>
      </p:sp>
    </p:spTree>
    <p:extLst>
      <p:ext uri="{BB962C8B-B14F-4D97-AF65-F5344CB8AC3E}">
        <p14:creationId xmlns:p14="http://schemas.microsoft.com/office/powerpoint/2010/main" val="39715938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noTextEdit="1"/>
          </p:cNvSpPr>
          <p:nvPr>
            <p:ph type="sldImg"/>
          </p:nvPr>
        </p:nvSpPr>
        <p:spPr>
          <a:ln/>
        </p:spPr>
      </p:sp>
      <p:sp>
        <p:nvSpPr>
          <p:cNvPr id="81922" name="Notes Placeholder 2"/>
          <p:cNvSpPr>
            <a:spLocks noGrp="1"/>
          </p:cNvSpPr>
          <p:nvPr>
            <p:ph type="body" idx="1"/>
          </p:nvPr>
        </p:nvSpPr>
        <p:spPr>
          <a:noFill/>
          <a:ln/>
        </p:spPr>
        <p:txBody>
          <a:bodyPr/>
          <a:lstStyle/>
          <a:p>
            <a:endParaRPr lang="en-US">
              <a:latin typeface="Arial" pitchFamily="34" charset="0"/>
              <a:ea typeface="ＭＳ Ｐゴシック" pitchFamily="34" charset="-128"/>
            </a:endParaRPr>
          </a:p>
        </p:txBody>
      </p:sp>
      <p:sp>
        <p:nvSpPr>
          <p:cNvPr id="81923" name="Slide Number Placeholder 3"/>
          <p:cNvSpPr>
            <a:spLocks noGrp="1"/>
          </p:cNvSpPr>
          <p:nvPr>
            <p:ph type="sldNum" sz="quarter" idx="5"/>
          </p:nvPr>
        </p:nvSpPr>
        <p:spPr>
          <a:noFill/>
        </p:spPr>
        <p:txBody>
          <a:bodyPr/>
          <a:lstStyle/>
          <a:p>
            <a:fld id="{D15A63B3-B9A6-4E28-820E-527AC8EFF37E}" type="slidenum">
              <a:rPr lang="en-US"/>
              <a:pPr/>
              <a:t>15</a:t>
            </a:fld>
            <a:endParaRPr lang="en-US"/>
          </a:p>
        </p:txBody>
      </p:sp>
    </p:spTree>
    <p:extLst>
      <p:ext uri="{BB962C8B-B14F-4D97-AF65-F5344CB8AC3E}">
        <p14:creationId xmlns:p14="http://schemas.microsoft.com/office/powerpoint/2010/main" val="15768198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a:ln/>
        </p:spPr>
      </p:sp>
      <p:sp>
        <p:nvSpPr>
          <p:cNvPr id="38914" name="Notes Placeholder 2"/>
          <p:cNvSpPr>
            <a:spLocks noGrp="1"/>
          </p:cNvSpPr>
          <p:nvPr>
            <p:ph type="body" idx="1"/>
          </p:nvPr>
        </p:nvSpPr>
        <p:spPr>
          <a:noFill/>
          <a:ln/>
        </p:spPr>
        <p:txBody>
          <a:bodyPr/>
          <a:lstStyle/>
          <a:p>
            <a:endParaRPr lang="en-US">
              <a:latin typeface="Arial" pitchFamily="34" charset="0"/>
              <a:ea typeface="ＭＳ Ｐゴシック" pitchFamily="34" charset="-128"/>
            </a:endParaRPr>
          </a:p>
        </p:txBody>
      </p:sp>
      <p:sp>
        <p:nvSpPr>
          <p:cNvPr id="38915" name="Slide Number Placeholder 3"/>
          <p:cNvSpPr>
            <a:spLocks noGrp="1"/>
          </p:cNvSpPr>
          <p:nvPr>
            <p:ph type="sldNum" sz="quarter" idx="5"/>
          </p:nvPr>
        </p:nvSpPr>
        <p:spPr>
          <a:noFill/>
        </p:spPr>
        <p:txBody>
          <a:bodyPr/>
          <a:lstStyle/>
          <a:p>
            <a:fld id="{A2883DA9-BA1C-4926-8C90-CAAFFC82E039}" type="slidenum">
              <a:rPr lang="en-US"/>
              <a:pPr/>
              <a:t>16</a:t>
            </a:fld>
            <a:endParaRPr lang="en-US"/>
          </a:p>
        </p:txBody>
      </p:sp>
    </p:spTree>
    <p:extLst>
      <p:ext uri="{BB962C8B-B14F-4D97-AF65-F5344CB8AC3E}">
        <p14:creationId xmlns:p14="http://schemas.microsoft.com/office/powerpoint/2010/main" val="734316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noTextEdit="1"/>
          </p:cNvSpPr>
          <p:nvPr>
            <p:ph type="sldImg"/>
          </p:nvPr>
        </p:nvSpPr>
        <p:spPr>
          <a:ln/>
        </p:spPr>
      </p:sp>
      <p:sp>
        <p:nvSpPr>
          <p:cNvPr id="40962" name="Notes Placeholder 2"/>
          <p:cNvSpPr>
            <a:spLocks noGrp="1"/>
          </p:cNvSpPr>
          <p:nvPr>
            <p:ph type="body" idx="1"/>
          </p:nvPr>
        </p:nvSpPr>
        <p:spPr>
          <a:noFill/>
          <a:ln/>
        </p:spPr>
        <p:txBody>
          <a:bodyPr/>
          <a:lstStyle/>
          <a:p>
            <a:r>
              <a:rPr lang="en-US">
                <a:latin typeface="Arial" pitchFamily="34" charset="0"/>
                <a:ea typeface="ＭＳ Ｐゴシック" pitchFamily="34" charset="-128"/>
              </a:rPr>
              <a:t>Again, adequate control of pain!!!</a:t>
            </a:r>
          </a:p>
          <a:p>
            <a:endParaRPr lang="en-US">
              <a:latin typeface="Arial" pitchFamily="34" charset="0"/>
              <a:ea typeface="ＭＳ Ｐゴシック" pitchFamily="34" charset="-128"/>
            </a:endParaRPr>
          </a:p>
        </p:txBody>
      </p:sp>
      <p:sp>
        <p:nvSpPr>
          <p:cNvPr id="40963" name="Slide Number Placeholder 3"/>
          <p:cNvSpPr>
            <a:spLocks noGrp="1"/>
          </p:cNvSpPr>
          <p:nvPr>
            <p:ph type="sldNum" sz="quarter" idx="5"/>
          </p:nvPr>
        </p:nvSpPr>
        <p:spPr>
          <a:noFill/>
        </p:spPr>
        <p:txBody>
          <a:bodyPr/>
          <a:lstStyle/>
          <a:p>
            <a:fld id="{A92B384B-96EE-4877-8FF3-8769C6968B1D}" type="slidenum">
              <a:rPr lang="en-US"/>
              <a:pPr/>
              <a:t>17</a:t>
            </a:fld>
            <a:endParaRPr lang="en-US"/>
          </a:p>
        </p:txBody>
      </p:sp>
    </p:spTree>
    <p:extLst>
      <p:ext uri="{BB962C8B-B14F-4D97-AF65-F5344CB8AC3E}">
        <p14:creationId xmlns:p14="http://schemas.microsoft.com/office/powerpoint/2010/main" val="6226676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lide Image Placeholder 1"/>
          <p:cNvSpPr>
            <a:spLocks noGrp="1" noRot="1" noChangeAspect="1" noTextEdit="1"/>
          </p:cNvSpPr>
          <p:nvPr>
            <p:ph type="sldImg"/>
          </p:nvPr>
        </p:nvSpPr>
        <p:spPr>
          <a:ln/>
        </p:spPr>
      </p:sp>
      <p:sp>
        <p:nvSpPr>
          <p:cNvPr id="73730" name="Notes Placeholder 2"/>
          <p:cNvSpPr>
            <a:spLocks noGrp="1"/>
          </p:cNvSpPr>
          <p:nvPr>
            <p:ph type="body" idx="1"/>
          </p:nvPr>
        </p:nvSpPr>
        <p:spPr>
          <a:noFill/>
          <a:ln/>
        </p:spPr>
        <p:txBody>
          <a:bodyPr/>
          <a:lstStyle/>
          <a:p>
            <a:endParaRPr lang="en-US">
              <a:latin typeface="Arial" pitchFamily="34" charset="0"/>
              <a:ea typeface="ＭＳ Ｐゴシック" pitchFamily="34" charset="-128"/>
            </a:endParaRPr>
          </a:p>
        </p:txBody>
      </p:sp>
      <p:sp>
        <p:nvSpPr>
          <p:cNvPr id="73731" name="Slide Number Placeholder 3"/>
          <p:cNvSpPr>
            <a:spLocks noGrp="1"/>
          </p:cNvSpPr>
          <p:nvPr>
            <p:ph type="sldNum" sz="quarter" idx="5"/>
          </p:nvPr>
        </p:nvSpPr>
        <p:spPr>
          <a:noFill/>
        </p:spPr>
        <p:txBody>
          <a:bodyPr/>
          <a:lstStyle/>
          <a:p>
            <a:fld id="{40D4A0A1-FC58-4ACC-AC8F-9086FB2C9D3C}" type="slidenum">
              <a:rPr lang="en-US"/>
              <a:pPr/>
              <a:t>18</a:t>
            </a:fld>
            <a:endParaRPr lang="en-US"/>
          </a:p>
        </p:txBody>
      </p:sp>
    </p:spTree>
    <p:extLst>
      <p:ext uri="{BB962C8B-B14F-4D97-AF65-F5344CB8AC3E}">
        <p14:creationId xmlns:p14="http://schemas.microsoft.com/office/powerpoint/2010/main" val="6672665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a:ln/>
        </p:spPr>
      </p:sp>
      <p:sp>
        <p:nvSpPr>
          <p:cNvPr id="32770" name="Notes Placeholder 2"/>
          <p:cNvSpPr>
            <a:spLocks noGrp="1"/>
          </p:cNvSpPr>
          <p:nvPr>
            <p:ph type="body" idx="1"/>
          </p:nvPr>
        </p:nvSpPr>
        <p:spPr>
          <a:noFill/>
          <a:ln/>
        </p:spPr>
        <p:txBody>
          <a:bodyPr/>
          <a:lstStyle/>
          <a:p>
            <a:endParaRPr lang="en-US">
              <a:latin typeface="Arial" pitchFamily="34" charset="0"/>
              <a:ea typeface="ＭＳ Ｐゴシック" pitchFamily="34" charset="-128"/>
            </a:endParaRPr>
          </a:p>
        </p:txBody>
      </p:sp>
      <p:sp>
        <p:nvSpPr>
          <p:cNvPr id="32771" name="Slide Number Placeholder 3"/>
          <p:cNvSpPr>
            <a:spLocks noGrp="1"/>
          </p:cNvSpPr>
          <p:nvPr>
            <p:ph type="sldNum" sz="quarter" idx="5"/>
          </p:nvPr>
        </p:nvSpPr>
        <p:spPr>
          <a:noFill/>
        </p:spPr>
        <p:txBody>
          <a:bodyPr/>
          <a:lstStyle/>
          <a:p>
            <a:fld id="{CC46A169-0A89-4013-8082-9FA41B7F3539}" type="slidenum">
              <a:rPr lang="en-US"/>
              <a:pPr/>
              <a:t>19</a:t>
            </a:fld>
            <a:endParaRPr lang="en-US"/>
          </a:p>
        </p:txBody>
      </p:sp>
    </p:spTree>
    <p:extLst>
      <p:ext uri="{BB962C8B-B14F-4D97-AF65-F5344CB8AC3E}">
        <p14:creationId xmlns:p14="http://schemas.microsoft.com/office/powerpoint/2010/main" val="9691503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noTextEdit="1"/>
          </p:cNvSpPr>
          <p:nvPr>
            <p:ph type="sldImg"/>
          </p:nvPr>
        </p:nvSpPr>
        <p:spPr>
          <a:ln/>
        </p:spPr>
      </p:sp>
      <p:sp>
        <p:nvSpPr>
          <p:cNvPr id="47106" name="Notes Placeholder 2"/>
          <p:cNvSpPr>
            <a:spLocks noGrp="1"/>
          </p:cNvSpPr>
          <p:nvPr>
            <p:ph type="body" idx="1"/>
          </p:nvPr>
        </p:nvSpPr>
        <p:spPr>
          <a:noFill/>
          <a:ln/>
        </p:spPr>
        <p:txBody>
          <a:bodyPr/>
          <a:lstStyle/>
          <a:p>
            <a:endParaRPr lang="en-US">
              <a:latin typeface="Arial" pitchFamily="34" charset="0"/>
              <a:ea typeface="ＭＳ Ｐゴシック" pitchFamily="34" charset="-128"/>
            </a:endParaRPr>
          </a:p>
        </p:txBody>
      </p:sp>
      <p:sp>
        <p:nvSpPr>
          <p:cNvPr id="47107" name="Slide Number Placeholder 3"/>
          <p:cNvSpPr>
            <a:spLocks noGrp="1"/>
          </p:cNvSpPr>
          <p:nvPr>
            <p:ph type="sldNum" sz="quarter" idx="5"/>
          </p:nvPr>
        </p:nvSpPr>
        <p:spPr>
          <a:noFill/>
        </p:spPr>
        <p:txBody>
          <a:bodyPr/>
          <a:lstStyle/>
          <a:p>
            <a:fld id="{A8737ACA-4E0E-4035-A74D-30E149C20664}" type="slidenum">
              <a:rPr lang="en-US"/>
              <a:pPr/>
              <a:t>23</a:t>
            </a:fld>
            <a:endParaRPr lang="en-US"/>
          </a:p>
        </p:txBody>
      </p:sp>
    </p:spTree>
    <p:extLst>
      <p:ext uri="{BB962C8B-B14F-4D97-AF65-F5344CB8AC3E}">
        <p14:creationId xmlns:p14="http://schemas.microsoft.com/office/powerpoint/2010/main" val="24856869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noTextEdit="1"/>
          </p:cNvSpPr>
          <p:nvPr>
            <p:ph type="sldImg"/>
          </p:nvPr>
        </p:nvSpPr>
        <p:spPr>
          <a:ln/>
        </p:spPr>
      </p:sp>
      <p:sp>
        <p:nvSpPr>
          <p:cNvPr id="49154" name="Notes Placeholder 2"/>
          <p:cNvSpPr>
            <a:spLocks noGrp="1"/>
          </p:cNvSpPr>
          <p:nvPr>
            <p:ph type="body" idx="1"/>
          </p:nvPr>
        </p:nvSpPr>
        <p:spPr>
          <a:noFill/>
          <a:ln/>
        </p:spPr>
        <p:txBody>
          <a:bodyPr/>
          <a:lstStyle/>
          <a:p>
            <a:endParaRPr lang="en-US">
              <a:latin typeface="Arial" pitchFamily="34" charset="0"/>
              <a:ea typeface="ＭＳ Ｐゴシック" pitchFamily="34" charset="-128"/>
            </a:endParaRPr>
          </a:p>
        </p:txBody>
      </p:sp>
      <p:sp>
        <p:nvSpPr>
          <p:cNvPr id="49155" name="Slide Number Placeholder 3"/>
          <p:cNvSpPr>
            <a:spLocks noGrp="1"/>
          </p:cNvSpPr>
          <p:nvPr>
            <p:ph type="sldNum" sz="quarter" idx="5"/>
          </p:nvPr>
        </p:nvSpPr>
        <p:spPr>
          <a:noFill/>
        </p:spPr>
        <p:txBody>
          <a:bodyPr/>
          <a:lstStyle/>
          <a:p>
            <a:fld id="{6E6046D8-31BA-491C-AACC-9662C5817A05}" type="slidenum">
              <a:rPr lang="en-US"/>
              <a:pPr/>
              <a:t>24</a:t>
            </a:fld>
            <a:endParaRPr lang="en-US"/>
          </a:p>
        </p:txBody>
      </p:sp>
    </p:spTree>
    <p:extLst>
      <p:ext uri="{BB962C8B-B14F-4D97-AF65-F5344CB8AC3E}">
        <p14:creationId xmlns:p14="http://schemas.microsoft.com/office/powerpoint/2010/main" val="16659133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a:ln/>
        </p:spPr>
      </p:sp>
      <p:sp>
        <p:nvSpPr>
          <p:cNvPr id="18434" name="Notes Placeholder 2"/>
          <p:cNvSpPr>
            <a:spLocks noGrp="1"/>
          </p:cNvSpPr>
          <p:nvPr>
            <p:ph type="body" idx="1"/>
          </p:nvPr>
        </p:nvSpPr>
        <p:spPr>
          <a:noFill/>
          <a:ln/>
        </p:spPr>
        <p:txBody>
          <a:bodyPr/>
          <a:lstStyle/>
          <a:p>
            <a:r>
              <a:rPr lang="en-US">
                <a:latin typeface="Arial" pitchFamily="34" charset="0"/>
                <a:ea typeface="ＭＳ Ｐゴシック" pitchFamily="34" charset="-128"/>
              </a:rPr>
              <a:t>The goal of palliative care is to treat symptoms and improve quality of life for the duration of the illness, not hasten death.</a:t>
            </a:r>
          </a:p>
          <a:p>
            <a:endParaRPr lang="en-US">
              <a:latin typeface="Arial" pitchFamily="34" charset="0"/>
              <a:ea typeface="ＭＳ Ｐゴシック" pitchFamily="34" charset="-128"/>
            </a:endParaRPr>
          </a:p>
        </p:txBody>
      </p:sp>
      <p:sp>
        <p:nvSpPr>
          <p:cNvPr id="18435" name="Slide Number Placeholder 3"/>
          <p:cNvSpPr>
            <a:spLocks noGrp="1"/>
          </p:cNvSpPr>
          <p:nvPr>
            <p:ph type="sldNum" sz="quarter" idx="5"/>
          </p:nvPr>
        </p:nvSpPr>
        <p:spPr>
          <a:noFill/>
        </p:spPr>
        <p:txBody>
          <a:bodyPr/>
          <a:lstStyle/>
          <a:p>
            <a:fld id="{F7380550-444B-4D94-A33C-9FDBAAC4B1C9}" type="slidenum">
              <a:rPr lang="en-US"/>
              <a:pPr/>
              <a:t>4</a:t>
            </a:fld>
            <a:endParaRPr lang="en-US"/>
          </a:p>
        </p:txBody>
      </p:sp>
    </p:spTree>
    <p:extLst>
      <p:ext uri="{BB962C8B-B14F-4D97-AF65-F5344CB8AC3E}">
        <p14:creationId xmlns:p14="http://schemas.microsoft.com/office/powerpoint/2010/main" val="31572947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Rot="1" noChangeAspect="1" noChangeArrowheads="1" noTextEdit="1"/>
          </p:cNvSpPr>
          <p:nvPr>
            <p:ph type="sldImg"/>
          </p:nvPr>
        </p:nvSpPr>
        <p:spPr>
          <a:solidFill>
            <a:srgbClr val="FFFFFF"/>
          </a:solidFill>
          <a:ln/>
        </p:spPr>
      </p:sp>
      <p:sp>
        <p:nvSpPr>
          <p:cNvPr id="51202" name="Rectangle 3"/>
          <p:cNvSpPr>
            <a:spLocks noGrp="1" noChangeArrowheads="1"/>
          </p:cNvSpPr>
          <p:nvPr>
            <p:ph type="body" idx="1"/>
          </p:nvPr>
        </p:nvSpPr>
        <p:spPr>
          <a:solidFill>
            <a:srgbClr val="FFFFFF"/>
          </a:solidFill>
          <a:ln>
            <a:solidFill>
              <a:srgbClr val="000000"/>
            </a:solidFill>
          </a:ln>
        </p:spPr>
        <p:txBody>
          <a:bodyPr/>
          <a:lstStyle/>
          <a:p>
            <a:endParaRPr lang="en-US">
              <a:latin typeface="Arial" pitchFamily="34" charset="0"/>
              <a:ea typeface="ＭＳ Ｐゴシック" pitchFamily="34" charset="-128"/>
            </a:endParaRPr>
          </a:p>
        </p:txBody>
      </p:sp>
    </p:spTree>
    <p:extLst>
      <p:ext uri="{BB962C8B-B14F-4D97-AF65-F5344CB8AC3E}">
        <p14:creationId xmlns:p14="http://schemas.microsoft.com/office/powerpoint/2010/main" val="37955139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Rot="1" noChangeAspect="1" noChangeArrowheads="1" noTextEdit="1"/>
          </p:cNvSpPr>
          <p:nvPr>
            <p:ph type="sldImg"/>
          </p:nvPr>
        </p:nvSpPr>
        <p:spPr>
          <a:solidFill>
            <a:srgbClr val="FFFFFF"/>
          </a:solidFill>
          <a:ln/>
        </p:spPr>
      </p:sp>
      <p:sp>
        <p:nvSpPr>
          <p:cNvPr id="53250" name="Rectangle 3"/>
          <p:cNvSpPr>
            <a:spLocks noGrp="1" noChangeArrowheads="1"/>
          </p:cNvSpPr>
          <p:nvPr>
            <p:ph type="body" idx="1"/>
          </p:nvPr>
        </p:nvSpPr>
        <p:spPr>
          <a:solidFill>
            <a:srgbClr val="FFFFFF"/>
          </a:solidFill>
          <a:ln>
            <a:solidFill>
              <a:srgbClr val="000000"/>
            </a:solidFill>
          </a:ln>
        </p:spPr>
        <p:txBody>
          <a:bodyPr/>
          <a:lstStyle/>
          <a:p>
            <a:endParaRPr lang="en-US">
              <a:latin typeface="Arial" pitchFamily="34" charset="0"/>
              <a:ea typeface="ＭＳ Ｐゴシック" pitchFamily="34" charset="-128"/>
            </a:endParaRPr>
          </a:p>
        </p:txBody>
      </p:sp>
    </p:spTree>
    <p:extLst>
      <p:ext uri="{BB962C8B-B14F-4D97-AF65-F5344CB8AC3E}">
        <p14:creationId xmlns:p14="http://schemas.microsoft.com/office/powerpoint/2010/main" val="31053848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Rot="1" noChangeAspect="1" noChangeArrowheads="1" noTextEdit="1"/>
          </p:cNvSpPr>
          <p:nvPr>
            <p:ph type="sldImg"/>
          </p:nvPr>
        </p:nvSpPr>
        <p:spPr>
          <a:solidFill>
            <a:srgbClr val="FFFFFF"/>
          </a:solidFill>
          <a:ln/>
        </p:spPr>
      </p:sp>
      <p:sp>
        <p:nvSpPr>
          <p:cNvPr id="55298" name="Rectangle 3"/>
          <p:cNvSpPr>
            <a:spLocks noGrp="1" noChangeArrowheads="1"/>
          </p:cNvSpPr>
          <p:nvPr>
            <p:ph type="body" idx="1"/>
          </p:nvPr>
        </p:nvSpPr>
        <p:spPr>
          <a:solidFill>
            <a:srgbClr val="FFFFFF"/>
          </a:solidFill>
          <a:ln>
            <a:solidFill>
              <a:srgbClr val="000000"/>
            </a:solidFill>
          </a:ln>
        </p:spPr>
        <p:txBody>
          <a:bodyPr/>
          <a:lstStyle/>
          <a:p>
            <a:endParaRPr lang="en-US">
              <a:latin typeface="Arial" pitchFamily="34" charset="0"/>
              <a:ea typeface="ＭＳ Ｐゴシック" pitchFamily="34" charset="-128"/>
            </a:endParaRPr>
          </a:p>
        </p:txBody>
      </p:sp>
    </p:spTree>
    <p:extLst>
      <p:ext uri="{BB962C8B-B14F-4D97-AF65-F5344CB8AC3E}">
        <p14:creationId xmlns:p14="http://schemas.microsoft.com/office/powerpoint/2010/main" val="37077097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Rot="1" noChangeAspect="1" noChangeArrowheads="1" noTextEdit="1"/>
          </p:cNvSpPr>
          <p:nvPr>
            <p:ph type="sldImg"/>
          </p:nvPr>
        </p:nvSpPr>
        <p:spPr>
          <a:solidFill>
            <a:srgbClr val="FFFFFF"/>
          </a:solidFill>
          <a:ln/>
        </p:spPr>
      </p:sp>
      <p:sp>
        <p:nvSpPr>
          <p:cNvPr id="57346" name="Rectangle 3"/>
          <p:cNvSpPr>
            <a:spLocks noGrp="1" noChangeArrowheads="1"/>
          </p:cNvSpPr>
          <p:nvPr>
            <p:ph type="body" idx="1"/>
          </p:nvPr>
        </p:nvSpPr>
        <p:spPr>
          <a:solidFill>
            <a:srgbClr val="FFFFFF"/>
          </a:solidFill>
          <a:ln>
            <a:solidFill>
              <a:srgbClr val="000000"/>
            </a:solidFill>
          </a:ln>
        </p:spPr>
        <p:txBody>
          <a:bodyPr/>
          <a:lstStyle/>
          <a:p>
            <a:endParaRPr lang="en-US">
              <a:latin typeface="Arial" pitchFamily="34" charset="0"/>
              <a:ea typeface="ＭＳ Ｐゴシック" pitchFamily="34" charset="-128"/>
            </a:endParaRPr>
          </a:p>
        </p:txBody>
      </p:sp>
    </p:spTree>
    <p:extLst>
      <p:ext uri="{BB962C8B-B14F-4D97-AF65-F5344CB8AC3E}">
        <p14:creationId xmlns:p14="http://schemas.microsoft.com/office/powerpoint/2010/main" val="5590259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Rot="1" noChangeAspect="1" noChangeArrowheads="1" noTextEdit="1"/>
          </p:cNvSpPr>
          <p:nvPr>
            <p:ph type="sldImg"/>
          </p:nvPr>
        </p:nvSpPr>
        <p:spPr>
          <a:solidFill>
            <a:srgbClr val="FFFFFF"/>
          </a:solidFill>
          <a:ln/>
        </p:spPr>
      </p:sp>
      <p:sp>
        <p:nvSpPr>
          <p:cNvPr id="59394" name="Rectangle 3"/>
          <p:cNvSpPr>
            <a:spLocks noGrp="1" noChangeArrowheads="1"/>
          </p:cNvSpPr>
          <p:nvPr>
            <p:ph type="body" idx="1"/>
          </p:nvPr>
        </p:nvSpPr>
        <p:spPr>
          <a:solidFill>
            <a:srgbClr val="FFFFFF"/>
          </a:solidFill>
          <a:ln>
            <a:solidFill>
              <a:srgbClr val="000000"/>
            </a:solidFill>
          </a:ln>
        </p:spPr>
        <p:txBody>
          <a:bodyPr/>
          <a:lstStyle/>
          <a:p>
            <a:endParaRPr lang="en-US">
              <a:latin typeface="Arial" pitchFamily="34" charset="0"/>
              <a:ea typeface="ＭＳ Ｐゴシック" pitchFamily="34" charset="-128"/>
            </a:endParaRPr>
          </a:p>
        </p:txBody>
      </p:sp>
    </p:spTree>
    <p:extLst>
      <p:ext uri="{BB962C8B-B14F-4D97-AF65-F5344CB8AC3E}">
        <p14:creationId xmlns:p14="http://schemas.microsoft.com/office/powerpoint/2010/main" val="299591214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Rot="1" noChangeAspect="1" noChangeArrowheads="1" noTextEdit="1"/>
          </p:cNvSpPr>
          <p:nvPr>
            <p:ph type="sldImg"/>
          </p:nvPr>
        </p:nvSpPr>
        <p:spPr>
          <a:solidFill>
            <a:srgbClr val="FFFFFF"/>
          </a:solidFill>
          <a:ln/>
        </p:spPr>
      </p:sp>
      <p:sp>
        <p:nvSpPr>
          <p:cNvPr id="61442" name="Rectangle 3"/>
          <p:cNvSpPr>
            <a:spLocks noGrp="1" noChangeArrowheads="1"/>
          </p:cNvSpPr>
          <p:nvPr>
            <p:ph type="body" idx="1"/>
          </p:nvPr>
        </p:nvSpPr>
        <p:spPr>
          <a:solidFill>
            <a:srgbClr val="FFFFFF"/>
          </a:solidFill>
          <a:ln>
            <a:solidFill>
              <a:srgbClr val="000000"/>
            </a:solidFill>
          </a:ln>
        </p:spPr>
        <p:txBody>
          <a:bodyPr/>
          <a:lstStyle/>
          <a:p>
            <a:endParaRPr lang="en-US">
              <a:latin typeface="Arial" pitchFamily="34" charset="0"/>
              <a:ea typeface="ＭＳ Ｐゴシック" pitchFamily="34" charset="-128"/>
            </a:endParaRPr>
          </a:p>
        </p:txBody>
      </p:sp>
    </p:spTree>
    <p:extLst>
      <p:ext uri="{BB962C8B-B14F-4D97-AF65-F5344CB8AC3E}">
        <p14:creationId xmlns:p14="http://schemas.microsoft.com/office/powerpoint/2010/main" val="37658754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noRot="1" noChangeAspect="1" noChangeArrowheads="1" noTextEdit="1"/>
          </p:cNvSpPr>
          <p:nvPr>
            <p:ph type="sldImg"/>
          </p:nvPr>
        </p:nvSpPr>
        <p:spPr>
          <a:solidFill>
            <a:srgbClr val="FFFFFF"/>
          </a:solidFill>
          <a:ln/>
        </p:spPr>
      </p:sp>
      <p:sp>
        <p:nvSpPr>
          <p:cNvPr id="63490" name="Rectangle 3"/>
          <p:cNvSpPr>
            <a:spLocks noGrp="1" noChangeArrowheads="1"/>
          </p:cNvSpPr>
          <p:nvPr>
            <p:ph type="body" idx="1"/>
          </p:nvPr>
        </p:nvSpPr>
        <p:spPr>
          <a:solidFill>
            <a:srgbClr val="FFFFFF"/>
          </a:solidFill>
          <a:ln>
            <a:solidFill>
              <a:srgbClr val="000000"/>
            </a:solidFill>
          </a:ln>
        </p:spPr>
        <p:txBody>
          <a:bodyPr/>
          <a:lstStyle/>
          <a:p>
            <a:endParaRPr lang="en-US">
              <a:latin typeface="Arial" pitchFamily="34" charset="0"/>
              <a:ea typeface="ＭＳ Ｐゴシック" pitchFamily="34" charset="-128"/>
            </a:endParaRPr>
          </a:p>
        </p:txBody>
      </p:sp>
    </p:spTree>
    <p:extLst>
      <p:ext uri="{BB962C8B-B14F-4D97-AF65-F5344CB8AC3E}">
        <p14:creationId xmlns:p14="http://schemas.microsoft.com/office/powerpoint/2010/main" val="2194443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noTextEdit="1"/>
          </p:cNvSpPr>
          <p:nvPr>
            <p:ph type="sldImg"/>
          </p:nvPr>
        </p:nvSpPr>
        <p:spPr>
          <a:ln/>
        </p:spPr>
      </p:sp>
      <p:sp>
        <p:nvSpPr>
          <p:cNvPr id="24578" name="Notes Placeholder 2"/>
          <p:cNvSpPr>
            <a:spLocks noGrp="1"/>
          </p:cNvSpPr>
          <p:nvPr>
            <p:ph type="body" idx="1"/>
          </p:nvPr>
        </p:nvSpPr>
        <p:spPr>
          <a:noFill/>
          <a:ln/>
        </p:spPr>
        <p:txBody>
          <a:bodyPr/>
          <a:lstStyle/>
          <a:p>
            <a:endParaRPr lang="en-US">
              <a:latin typeface="Arial" pitchFamily="34" charset="0"/>
              <a:ea typeface="ＭＳ Ｐゴシック" pitchFamily="34" charset="-128"/>
            </a:endParaRPr>
          </a:p>
        </p:txBody>
      </p:sp>
      <p:sp>
        <p:nvSpPr>
          <p:cNvPr id="24579" name="Slide Number Placeholder 3"/>
          <p:cNvSpPr>
            <a:spLocks noGrp="1"/>
          </p:cNvSpPr>
          <p:nvPr>
            <p:ph type="sldNum" sz="quarter" idx="5"/>
          </p:nvPr>
        </p:nvSpPr>
        <p:spPr>
          <a:noFill/>
        </p:spPr>
        <p:txBody>
          <a:bodyPr/>
          <a:lstStyle/>
          <a:p>
            <a:fld id="{7C811E64-FABE-4824-8BFC-53CE6014C64E}" type="slidenum">
              <a:rPr lang="en-US"/>
              <a:pPr/>
              <a:t>33</a:t>
            </a:fld>
            <a:endParaRPr lang="en-US"/>
          </a:p>
        </p:txBody>
      </p:sp>
    </p:spTree>
    <p:extLst>
      <p:ext uri="{BB962C8B-B14F-4D97-AF65-F5344CB8AC3E}">
        <p14:creationId xmlns:p14="http://schemas.microsoft.com/office/powerpoint/2010/main" val="429130503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a:ln/>
        </p:spPr>
      </p:sp>
      <p:sp>
        <p:nvSpPr>
          <p:cNvPr id="26626" name="Notes Placeholder 2"/>
          <p:cNvSpPr>
            <a:spLocks noGrp="1"/>
          </p:cNvSpPr>
          <p:nvPr>
            <p:ph type="body" idx="1"/>
          </p:nvPr>
        </p:nvSpPr>
        <p:spPr>
          <a:noFill/>
          <a:ln/>
        </p:spPr>
        <p:txBody>
          <a:bodyPr/>
          <a:lstStyle/>
          <a:p>
            <a:r>
              <a:rPr lang="en-US">
                <a:latin typeface="Arial" pitchFamily="34" charset="0"/>
                <a:ea typeface="ＭＳ Ｐゴシック" pitchFamily="34" charset="-128"/>
              </a:rPr>
              <a:t>Because of the polypharmacy and medical comorbidity, it is best to consider organic etiologies in your differential diagnosis of anxiety in this patient population.  </a:t>
            </a:r>
          </a:p>
          <a:p>
            <a:endParaRPr lang="en-US">
              <a:latin typeface="Arial" pitchFamily="34" charset="0"/>
              <a:ea typeface="ＭＳ Ｐゴシック" pitchFamily="34" charset="-128"/>
            </a:endParaRPr>
          </a:p>
        </p:txBody>
      </p:sp>
      <p:sp>
        <p:nvSpPr>
          <p:cNvPr id="26627" name="Slide Number Placeholder 3"/>
          <p:cNvSpPr>
            <a:spLocks noGrp="1"/>
          </p:cNvSpPr>
          <p:nvPr>
            <p:ph type="sldNum" sz="quarter" idx="5"/>
          </p:nvPr>
        </p:nvSpPr>
        <p:spPr>
          <a:noFill/>
        </p:spPr>
        <p:txBody>
          <a:bodyPr/>
          <a:lstStyle/>
          <a:p>
            <a:fld id="{2FB270AD-119B-4CCB-AE48-C67B2B302E7A}" type="slidenum">
              <a:rPr lang="en-US"/>
              <a:pPr/>
              <a:t>34</a:t>
            </a:fld>
            <a:endParaRPr lang="en-US"/>
          </a:p>
        </p:txBody>
      </p:sp>
    </p:spTree>
    <p:extLst>
      <p:ext uri="{BB962C8B-B14F-4D97-AF65-F5344CB8AC3E}">
        <p14:creationId xmlns:p14="http://schemas.microsoft.com/office/powerpoint/2010/main" val="359742817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noTextEdit="1"/>
          </p:cNvSpPr>
          <p:nvPr>
            <p:ph type="sldImg"/>
          </p:nvPr>
        </p:nvSpPr>
        <p:spPr>
          <a:ln/>
        </p:spPr>
      </p:sp>
      <p:sp>
        <p:nvSpPr>
          <p:cNvPr id="28674" name="Notes Placeholder 2"/>
          <p:cNvSpPr>
            <a:spLocks noGrp="1"/>
          </p:cNvSpPr>
          <p:nvPr>
            <p:ph type="body" idx="1"/>
          </p:nvPr>
        </p:nvSpPr>
        <p:spPr>
          <a:noFill/>
          <a:ln/>
        </p:spPr>
        <p:txBody>
          <a:bodyPr/>
          <a:lstStyle/>
          <a:p>
            <a:r>
              <a:rPr lang="en-US">
                <a:latin typeface="Arial" pitchFamily="34" charset="0"/>
                <a:ea typeface="ＭＳ Ｐゴシック" pitchFamily="34" charset="-128"/>
              </a:rPr>
              <a:t>Always remember drug-drug interactions to avoid unwanted and unexpected side effects.  We don</a:t>
            </a:r>
            <a:r>
              <a:rPr lang="ja-JP" altLang="en-US">
                <a:latin typeface="Arial" pitchFamily="34" charset="0"/>
                <a:ea typeface="ＭＳ Ｐゴシック" pitchFamily="34" charset="-128"/>
              </a:rPr>
              <a:t>’</a:t>
            </a:r>
            <a:r>
              <a:rPr lang="en-US" altLang="ja-JP">
                <a:latin typeface="Arial" pitchFamily="34" charset="0"/>
                <a:ea typeface="ＭＳ Ｐゴシック" pitchFamily="34" charset="-128"/>
              </a:rPr>
              <a:t>t want to produce symptoms….  We want to reduce symptoms.</a:t>
            </a:r>
          </a:p>
          <a:p>
            <a:endParaRPr lang="en-US">
              <a:latin typeface="Arial" pitchFamily="34" charset="0"/>
              <a:ea typeface="ＭＳ Ｐゴシック" pitchFamily="34" charset="-128"/>
            </a:endParaRPr>
          </a:p>
        </p:txBody>
      </p:sp>
      <p:sp>
        <p:nvSpPr>
          <p:cNvPr id="28675" name="Slide Number Placeholder 3"/>
          <p:cNvSpPr>
            <a:spLocks noGrp="1"/>
          </p:cNvSpPr>
          <p:nvPr>
            <p:ph type="sldNum" sz="quarter" idx="5"/>
          </p:nvPr>
        </p:nvSpPr>
        <p:spPr>
          <a:noFill/>
        </p:spPr>
        <p:txBody>
          <a:bodyPr/>
          <a:lstStyle/>
          <a:p>
            <a:fld id="{ED0D378E-0AC4-457C-888C-B4B4BA76E29C}" type="slidenum">
              <a:rPr lang="en-US"/>
              <a:pPr/>
              <a:t>35</a:t>
            </a:fld>
            <a:endParaRPr lang="en-US"/>
          </a:p>
        </p:txBody>
      </p:sp>
    </p:spTree>
    <p:extLst>
      <p:ext uri="{BB962C8B-B14F-4D97-AF65-F5344CB8AC3E}">
        <p14:creationId xmlns:p14="http://schemas.microsoft.com/office/powerpoint/2010/main" val="28608468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a:ln/>
        </p:spPr>
      </p:sp>
      <p:sp>
        <p:nvSpPr>
          <p:cNvPr id="20482" name="Notes Placeholder 2"/>
          <p:cNvSpPr>
            <a:spLocks noGrp="1"/>
          </p:cNvSpPr>
          <p:nvPr>
            <p:ph type="body" idx="1"/>
          </p:nvPr>
        </p:nvSpPr>
        <p:spPr>
          <a:noFill/>
          <a:ln/>
        </p:spPr>
        <p:txBody>
          <a:bodyPr/>
          <a:lstStyle/>
          <a:p>
            <a:endParaRPr lang="en-US">
              <a:latin typeface="Arial" pitchFamily="34" charset="0"/>
              <a:ea typeface="ＭＳ Ｐゴシック" pitchFamily="34" charset="-128"/>
            </a:endParaRPr>
          </a:p>
        </p:txBody>
      </p:sp>
      <p:sp>
        <p:nvSpPr>
          <p:cNvPr id="20483" name="Slide Number Placeholder 3"/>
          <p:cNvSpPr>
            <a:spLocks noGrp="1"/>
          </p:cNvSpPr>
          <p:nvPr>
            <p:ph type="sldNum" sz="quarter" idx="5"/>
          </p:nvPr>
        </p:nvSpPr>
        <p:spPr>
          <a:noFill/>
        </p:spPr>
        <p:txBody>
          <a:bodyPr/>
          <a:lstStyle/>
          <a:p>
            <a:fld id="{5A9ACA59-049B-4098-A0C3-8F087CD752B9}" type="slidenum">
              <a:rPr lang="en-US"/>
              <a:pPr/>
              <a:t>5</a:t>
            </a:fld>
            <a:endParaRPr lang="en-US"/>
          </a:p>
        </p:txBody>
      </p:sp>
    </p:spTree>
    <p:extLst>
      <p:ext uri="{BB962C8B-B14F-4D97-AF65-F5344CB8AC3E}">
        <p14:creationId xmlns:p14="http://schemas.microsoft.com/office/powerpoint/2010/main" val="374538938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p:cNvSpPr>
            <a:spLocks noGrp="1" noRot="1" noChangeAspect="1" noTextEdit="1"/>
          </p:cNvSpPr>
          <p:nvPr>
            <p:ph type="sldImg"/>
          </p:nvPr>
        </p:nvSpPr>
        <p:spPr>
          <a:ln/>
        </p:spPr>
      </p:sp>
      <p:sp>
        <p:nvSpPr>
          <p:cNvPr id="83970" name="Notes Placeholder 2"/>
          <p:cNvSpPr>
            <a:spLocks noGrp="1"/>
          </p:cNvSpPr>
          <p:nvPr>
            <p:ph type="body" idx="1"/>
          </p:nvPr>
        </p:nvSpPr>
        <p:spPr>
          <a:noFill/>
          <a:ln/>
        </p:spPr>
        <p:txBody>
          <a:bodyPr/>
          <a:lstStyle/>
          <a:p>
            <a:endParaRPr lang="en-US">
              <a:latin typeface="Arial" pitchFamily="34" charset="0"/>
              <a:ea typeface="ＭＳ Ｐゴシック" pitchFamily="34" charset="-128"/>
            </a:endParaRPr>
          </a:p>
        </p:txBody>
      </p:sp>
      <p:sp>
        <p:nvSpPr>
          <p:cNvPr id="83971" name="Slide Number Placeholder 3"/>
          <p:cNvSpPr>
            <a:spLocks noGrp="1"/>
          </p:cNvSpPr>
          <p:nvPr>
            <p:ph type="sldNum" sz="quarter" idx="5"/>
          </p:nvPr>
        </p:nvSpPr>
        <p:spPr>
          <a:noFill/>
        </p:spPr>
        <p:txBody>
          <a:bodyPr/>
          <a:lstStyle/>
          <a:p>
            <a:fld id="{21B92A1A-33FA-4B7F-B24F-EDBC1061567D}" type="slidenum">
              <a:rPr lang="en-US"/>
              <a:pPr/>
              <a:t>36</a:t>
            </a:fld>
            <a:endParaRPr lang="en-US"/>
          </a:p>
        </p:txBody>
      </p:sp>
    </p:spTree>
    <p:extLst>
      <p:ext uri="{BB962C8B-B14F-4D97-AF65-F5344CB8AC3E}">
        <p14:creationId xmlns:p14="http://schemas.microsoft.com/office/powerpoint/2010/main" val="96437772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p:cNvSpPr>
            <a:spLocks noGrp="1" noRot="1" noChangeAspect="1" noTextEdit="1"/>
          </p:cNvSpPr>
          <p:nvPr>
            <p:ph type="sldImg"/>
          </p:nvPr>
        </p:nvSpPr>
        <p:spPr>
          <a:ln/>
        </p:spPr>
      </p:sp>
      <p:sp>
        <p:nvSpPr>
          <p:cNvPr id="83970" name="Notes Placeholder 2"/>
          <p:cNvSpPr>
            <a:spLocks noGrp="1"/>
          </p:cNvSpPr>
          <p:nvPr>
            <p:ph type="body" idx="1"/>
          </p:nvPr>
        </p:nvSpPr>
        <p:spPr>
          <a:noFill/>
          <a:ln/>
        </p:spPr>
        <p:txBody>
          <a:bodyPr/>
          <a:lstStyle/>
          <a:p>
            <a:endParaRPr lang="en-US">
              <a:latin typeface="Arial" pitchFamily="34" charset="0"/>
              <a:ea typeface="ＭＳ Ｐゴシック" pitchFamily="34" charset="-128"/>
            </a:endParaRPr>
          </a:p>
        </p:txBody>
      </p:sp>
      <p:sp>
        <p:nvSpPr>
          <p:cNvPr id="83971" name="Slide Number Placeholder 3"/>
          <p:cNvSpPr>
            <a:spLocks noGrp="1"/>
          </p:cNvSpPr>
          <p:nvPr>
            <p:ph type="sldNum" sz="quarter" idx="5"/>
          </p:nvPr>
        </p:nvSpPr>
        <p:spPr>
          <a:noFill/>
        </p:spPr>
        <p:txBody>
          <a:bodyPr/>
          <a:lstStyle/>
          <a:p>
            <a:fld id="{21B92A1A-33FA-4B7F-B24F-EDBC1061567D}" type="slidenum">
              <a:rPr lang="en-US"/>
              <a:pPr/>
              <a:t>37</a:t>
            </a:fld>
            <a:endParaRPr lang="en-US"/>
          </a:p>
        </p:txBody>
      </p:sp>
    </p:spTree>
    <p:extLst>
      <p:ext uri="{BB962C8B-B14F-4D97-AF65-F5344CB8AC3E}">
        <p14:creationId xmlns:p14="http://schemas.microsoft.com/office/powerpoint/2010/main" val="293239854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Slide Image Placeholder 1"/>
          <p:cNvSpPr>
            <a:spLocks noGrp="1" noRot="1" noChangeAspect="1" noTextEdit="1"/>
          </p:cNvSpPr>
          <p:nvPr>
            <p:ph type="sldImg"/>
          </p:nvPr>
        </p:nvSpPr>
        <p:spPr>
          <a:ln/>
        </p:spPr>
      </p:sp>
      <p:sp>
        <p:nvSpPr>
          <p:cNvPr id="86018" name="Notes Placeholder 2"/>
          <p:cNvSpPr>
            <a:spLocks noGrp="1"/>
          </p:cNvSpPr>
          <p:nvPr>
            <p:ph type="body" idx="1"/>
          </p:nvPr>
        </p:nvSpPr>
        <p:spPr>
          <a:noFill/>
          <a:ln/>
        </p:spPr>
        <p:txBody>
          <a:bodyPr/>
          <a:lstStyle/>
          <a:p>
            <a:endParaRPr lang="en-US">
              <a:latin typeface="Arial" pitchFamily="34" charset="0"/>
              <a:ea typeface="ＭＳ Ｐゴシック" pitchFamily="34" charset="-128"/>
            </a:endParaRPr>
          </a:p>
        </p:txBody>
      </p:sp>
      <p:sp>
        <p:nvSpPr>
          <p:cNvPr id="86019" name="Slide Number Placeholder 3"/>
          <p:cNvSpPr>
            <a:spLocks noGrp="1"/>
          </p:cNvSpPr>
          <p:nvPr>
            <p:ph type="sldNum" sz="quarter" idx="5"/>
          </p:nvPr>
        </p:nvSpPr>
        <p:spPr>
          <a:noFill/>
        </p:spPr>
        <p:txBody>
          <a:bodyPr/>
          <a:lstStyle/>
          <a:p>
            <a:fld id="{718C6B3A-31A2-45D2-9F30-6F89AAFE9459}" type="slidenum">
              <a:rPr lang="en-US"/>
              <a:pPr/>
              <a:t>38</a:t>
            </a:fld>
            <a:endParaRPr lang="en-US"/>
          </a:p>
        </p:txBody>
      </p:sp>
    </p:spTree>
    <p:extLst>
      <p:ext uri="{BB962C8B-B14F-4D97-AF65-F5344CB8AC3E}">
        <p14:creationId xmlns:p14="http://schemas.microsoft.com/office/powerpoint/2010/main" val="242655540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Slide Image Placeholder 1"/>
          <p:cNvSpPr>
            <a:spLocks noGrp="1" noRot="1" noChangeAspect="1" noTextEdit="1"/>
          </p:cNvSpPr>
          <p:nvPr>
            <p:ph type="sldImg"/>
          </p:nvPr>
        </p:nvSpPr>
        <p:spPr>
          <a:ln/>
        </p:spPr>
      </p:sp>
      <p:sp>
        <p:nvSpPr>
          <p:cNvPr id="86018" name="Notes Placeholder 2"/>
          <p:cNvSpPr>
            <a:spLocks noGrp="1"/>
          </p:cNvSpPr>
          <p:nvPr>
            <p:ph type="body" idx="1"/>
          </p:nvPr>
        </p:nvSpPr>
        <p:spPr>
          <a:noFill/>
          <a:ln/>
        </p:spPr>
        <p:txBody>
          <a:bodyPr/>
          <a:lstStyle/>
          <a:p>
            <a:endParaRPr lang="en-US">
              <a:latin typeface="Arial" pitchFamily="34" charset="0"/>
              <a:ea typeface="ＭＳ Ｐゴシック" pitchFamily="34" charset="-128"/>
            </a:endParaRPr>
          </a:p>
        </p:txBody>
      </p:sp>
      <p:sp>
        <p:nvSpPr>
          <p:cNvPr id="86019" name="Slide Number Placeholder 3"/>
          <p:cNvSpPr>
            <a:spLocks noGrp="1"/>
          </p:cNvSpPr>
          <p:nvPr>
            <p:ph type="sldNum" sz="quarter" idx="5"/>
          </p:nvPr>
        </p:nvSpPr>
        <p:spPr>
          <a:noFill/>
        </p:spPr>
        <p:txBody>
          <a:bodyPr/>
          <a:lstStyle/>
          <a:p>
            <a:fld id="{718C6B3A-31A2-45D2-9F30-6F89AAFE9459}" type="slidenum">
              <a:rPr lang="en-US"/>
              <a:pPr/>
              <a:t>39</a:t>
            </a:fld>
            <a:endParaRPr lang="en-US"/>
          </a:p>
        </p:txBody>
      </p:sp>
    </p:spTree>
    <p:extLst>
      <p:ext uri="{BB962C8B-B14F-4D97-AF65-F5344CB8AC3E}">
        <p14:creationId xmlns:p14="http://schemas.microsoft.com/office/powerpoint/2010/main" val="102269901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Slide Image Placeholder 1"/>
          <p:cNvSpPr>
            <a:spLocks noGrp="1" noRot="1" noChangeAspect="1" noTextEdit="1"/>
          </p:cNvSpPr>
          <p:nvPr>
            <p:ph type="sldImg"/>
          </p:nvPr>
        </p:nvSpPr>
        <p:spPr>
          <a:ln/>
        </p:spPr>
      </p:sp>
      <p:sp>
        <p:nvSpPr>
          <p:cNvPr id="86018" name="Notes Placeholder 2"/>
          <p:cNvSpPr>
            <a:spLocks noGrp="1"/>
          </p:cNvSpPr>
          <p:nvPr>
            <p:ph type="body" idx="1"/>
          </p:nvPr>
        </p:nvSpPr>
        <p:spPr>
          <a:noFill/>
          <a:ln/>
        </p:spPr>
        <p:txBody>
          <a:bodyPr/>
          <a:lstStyle/>
          <a:p>
            <a:endParaRPr lang="en-US">
              <a:latin typeface="Arial" pitchFamily="34" charset="0"/>
              <a:ea typeface="ＭＳ Ｐゴシック" pitchFamily="34" charset="-128"/>
            </a:endParaRPr>
          </a:p>
        </p:txBody>
      </p:sp>
      <p:sp>
        <p:nvSpPr>
          <p:cNvPr id="86019" name="Slide Number Placeholder 3"/>
          <p:cNvSpPr>
            <a:spLocks noGrp="1"/>
          </p:cNvSpPr>
          <p:nvPr>
            <p:ph type="sldNum" sz="quarter" idx="5"/>
          </p:nvPr>
        </p:nvSpPr>
        <p:spPr>
          <a:noFill/>
        </p:spPr>
        <p:txBody>
          <a:bodyPr/>
          <a:lstStyle/>
          <a:p>
            <a:fld id="{718C6B3A-31A2-45D2-9F30-6F89AAFE9459}" type="slidenum">
              <a:rPr lang="en-US"/>
              <a:pPr/>
              <a:t>40</a:t>
            </a:fld>
            <a:endParaRPr lang="en-US"/>
          </a:p>
        </p:txBody>
      </p:sp>
    </p:spTree>
    <p:extLst>
      <p:ext uri="{BB962C8B-B14F-4D97-AF65-F5344CB8AC3E}">
        <p14:creationId xmlns:p14="http://schemas.microsoft.com/office/powerpoint/2010/main" val="402405731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Slide Image Placeholder 1"/>
          <p:cNvSpPr>
            <a:spLocks noGrp="1" noRot="1" noChangeAspect="1" noTextEdit="1"/>
          </p:cNvSpPr>
          <p:nvPr>
            <p:ph type="sldImg"/>
          </p:nvPr>
        </p:nvSpPr>
        <p:spPr>
          <a:ln/>
        </p:spPr>
      </p:sp>
      <p:sp>
        <p:nvSpPr>
          <p:cNvPr id="86018" name="Notes Placeholder 2"/>
          <p:cNvSpPr>
            <a:spLocks noGrp="1"/>
          </p:cNvSpPr>
          <p:nvPr>
            <p:ph type="body" idx="1"/>
          </p:nvPr>
        </p:nvSpPr>
        <p:spPr>
          <a:noFill/>
          <a:ln/>
        </p:spPr>
        <p:txBody>
          <a:bodyPr/>
          <a:lstStyle/>
          <a:p>
            <a:endParaRPr lang="en-US">
              <a:latin typeface="Arial" pitchFamily="34" charset="0"/>
              <a:ea typeface="ＭＳ Ｐゴシック" pitchFamily="34" charset="-128"/>
            </a:endParaRPr>
          </a:p>
        </p:txBody>
      </p:sp>
      <p:sp>
        <p:nvSpPr>
          <p:cNvPr id="86019" name="Slide Number Placeholder 3"/>
          <p:cNvSpPr>
            <a:spLocks noGrp="1"/>
          </p:cNvSpPr>
          <p:nvPr>
            <p:ph type="sldNum" sz="quarter" idx="5"/>
          </p:nvPr>
        </p:nvSpPr>
        <p:spPr>
          <a:noFill/>
        </p:spPr>
        <p:txBody>
          <a:bodyPr/>
          <a:lstStyle/>
          <a:p>
            <a:fld id="{718C6B3A-31A2-45D2-9F30-6F89AAFE9459}" type="slidenum">
              <a:rPr lang="en-US"/>
              <a:pPr/>
              <a:t>41</a:t>
            </a:fld>
            <a:endParaRPr lang="en-US"/>
          </a:p>
        </p:txBody>
      </p:sp>
    </p:spTree>
    <p:extLst>
      <p:ext uri="{BB962C8B-B14F-4D97-AF65-F5344CB8AC3E}">
        <p14:creationId xmlns:p14="http://schemas.microsoft.com/office/powerpoint/2010/main" val="40628474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Slide Image Placeholder 1"/>
          <p:cNvSpPr>
            <a:spLocks noGrp="1" noRot="1" noChangeAspect="1" noTextEdit="1"/>
          </p:cNvSpPr>
          <p:nvPr>
            <p:ph type="sldImg"/>
          </p:nvPr>
        </p:nvSpPr>
        <p:spPr>
          <a:ln/>
        </p:spPr>
      </p:sp>
      <p:sp>
        <p:nvSpPr>
          <p:cNvPr id="86018" name="Notes Placeholder 2"/>
          <p:cNvSpPr>
            <a:spLocks noGrp="1"/>
          </p:cNvSpPr>
          <p:nvPr>
            <p:ph type="body" idx="1"/>
          </p:nvPr>
        </p:nvSpPr>
        <p:spPr>
          <a:noFill/>
          <a:ln/>
        </p:spPr>
        <p:txBody>
          <a:bodyPr/>
          <a:lstStyle/>
          <a:p>
            <a:endParaRPr lang="en-US">
              <a:latin typeface="Arial" pitchFamily="34" charset="0"/>
              <a:ea typeface="ＭＳ Ｐゴシック" pitchFamily="34" charset="-128"/>
            </a:endParaRPr>
          </a:p>
        </p:txBody>
      </p:sp>
      <p:sp>
        <p:nvSpPr>
          <p:cNvPr id="86019" name="Slide Number Placeholder 3"/>
          <p:cNvSpPr>
            <a:spLocks noGrp="1"/>
          </p:cNvSpPr>
          <p:nvPr>
            <p:ph type="sldNum" sz="quarter" idx="5"/>
          </p:nvPr>
        </p:nvSpPr>
        <p:spPr>
          <a:noFill/>
        </p:spPr>
        <p:txBody>
          <a:bodyPr/>
          <a:lstStyle/>
          <a:p>
            <a:fld id="{718C6B3A-31A2-45D2-9F30-6F89AAFE9459}" type="slidenum">
              <a:rPr lang="en-US"/>
              <a:pPr/>
              <a:t>42</a:t>
            </a:fld>
            <a:endParaRPr lang="en-US"/>
          </a:p>
        </p:txBody>
      </p:sp>
    </p:spTree>
    <p:extLst>
      <p:ext uri="{BB962C8B-B14F-4D97-AF65-F5344CB8AC3E}">
        <p14:creationId xmlns:p14="http://schemas.microsoft.com/office/powerpoint/2010/main" val="222097363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Slide Image Placeholder 1"/>
          <p:cNvSpPr>
            <a:spLocks noGrp="1" noRot="1" noChangeAspect="1" noTextEdit="1"/>
          </p:cNvSpPr>
          <p:nvPr>
            <p:ph type="sldImg"/>
          </p:nvPr>
        </p:nvSpPr>
        <p:spPr>
          <a:ln/>
        </p:spPr>
      </p:sp>
      <p:sp>
        <p:nvSpPr>
          <p:cNvPr id="86018" name="Notes Placeholder 2"/>
          <p:cNvSpPr>
            <a:spLocks noGrp="1"/>
          </p:cNvSpPr>
          <p:nvPr>
            <p:ph type="body" idx="1"/>
          </p:nvPr>
        </p:nvSpPr>
        <p:spPr>
          <a:noFill/>
          <a:ln/>
        </p:spPr>
        <p:txBody>
          <a:bodyPr/>
          <a:lstStyle/>
          <a:p>
            <a:endParaRPr lang="en-US">
              <a:latin typeface="Arial" pitchFamily="34" charset="0"/>
              <a:ea typeface="ＭＳ Ｐゴシック" pitchFamily="34" charset="-128"/>
            </a:endParaRPr>
          </a:p>
        </p:txBody>
      </p:sp>
      <p:sp>
        <p:nvSpPr>
          <p:cNvPr id="86019" name="Slide Number Placeholder 3"/>
          <p:cNvSpPr>
            <a:spLocks noGrp="1"/>
          </p:cNvSpPr>
          <p:nvPr>
            <p:ph type="sldNum" sz="quarter" idx="5"/>
          </p:nvPr>
        </p:nvSpPr>
        <p:spPr>
          <a:noFill/>
        </p:spPr>
        <p:txBody>
          <a:bodyPr/>
          <a:lstStyle/>
          <a:p>
            <a:fld id="{718C6B3A-31A2-45D2-9F30-6F89AAFE9459}" type="slidenum">
              <a:rPr lang="en-US"/>
              <a:pPr/>
              <a:t>43</a:t>
            </a:fld>
            <a:endParaRPr lang="en-US"/>
          </a:p>
        </p:txBody>
      </p:sp>
    </p:spTree>
    <p:extLst>
      <p:ext uri="{BB962C8B-B14F-4D97-AF65-F5344CB8AC3E}">
        <p14:creationId xmlns:p14="http://schemas.microsoft.com/office/powerpoint/2010/main" val="200480828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noTextEdit="1"/>
          </p:cNvSpPr>
          <p:nvPr>
            <p:ph type="sldImg"/>
          </p:nvPr>
        </p:nvSpPr>
        <p:spPr>
          <a:ln/>
        </p:spPr>
      </p:sp>
      <p:sp>
        <p:nvSpPr>
          <p:cNvPr id="30722" name="Notes Placeholder 2"/>
          <p:cNvSpPr>
            <a:spLocks noGrp="1"/>
          </p:cNvSpPr>
          <p:nvPr>
            <p:ph type="body" idx="1"/>
          </p:nvPr>
        </p:nvSpPr>
        <p:spPr>
          <a:noFill/>
          <a:ln/>
        </p:spPr>
        <p:txBody>
          <a:bodyPr/>
          <a:lstStyle/>
          <a:p>
            <a:endParaRPr lang="en-US">
              <a:latin typeface="Arial" pitchFamily="34" charset="0"/>
              <a:ea typeface="ＭＳ Ｐゴシック" pitchFamily="34" charset="-128"/>
            </a:endParaRPr>
          </a:p>
        </p:txBody>
      </p:sp>
      <p:sp>
        <p:nvSpPr>
          <p:cNvPr id="30723" name="Slide Number Placeholder 3"/>
          <p:cNvSpPr>
            <a:spLocks noGrp="1"/>
          </p:cNvSpPr>
          <p:nvPr>
            <p:ph type="sldNum" sz="quarter" idx="5"/>
          </p:nvPr>
        </p:nvSpPr>
        <p:spPr>
          <a:noFill/>
        </p:spPr>
        <p:txBody>
          <a:bodyPr/>
          <a:lstStyle/>
          <a:p>
            <a:fld id="{1978453B-AA61-4795-BA8A-06AC3CE61CA5}" type="slidenum">
              <a:rPr lang="en-US"/>
              <a:pPr/>
              <a:t>44</a:t>
            </a:fld>
            <a:endParaRPr lang="en-US"/>
          </a:p>
        </p:txBody>
      </p:sp>
    </p:spTree>
    <p:extLst>
      <p:ext uri="{BB962C8B-B14F-4D97-AF65-F5344CB8AC3E}">
        <p14:creationId xmlns:p14="http://schemas.microsoft.com/office/powerpoint/2010/main" val="59179783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noTextEdit="1"/>
          </p:cNvSpPr>
          <p:nvPr>
            <p:ph type="sldImg"/>
          </p:nvPr>
        </p:nvSpPr>
        <p:spPr>
          <a:ln/>
        </p:spPr>
      </p:sp>
      <p:sp>
        <p:nvSpPr>
          <p:cNvPr id="30722" name="Notes Placeholder 2"/>
          <p:cNvSpPr>
            <a:spLocks noGrp="1"/>
          </p:cNvSpPr>
          <p:nvPr>
            <p:ph type="body" idx="1"/>
          </p:nvPr>
        </p:nvSpPr>
        <p:spPr>
          <a:noFill/>
          <a:ln/>
        </p:spPr>
        <p:txBody>
          <a:bodyPr/>
          <a:lstStyle/>
          <a:p>
            <a:endParaRPr lang="en-US">
              <a:latin typeface="Arial" pitchFamily="34" charset="0"/>
              <a:ea typeface="ＭＳ Ｐゴシック" pitchFamily="34" charset="-128"/>
            </a:endParaRPr>
          </a:p>
        </p:txBody>
      </p:sp>
      <p:sp>
        <p:nvSpPr>
          <p:cNvPr id="30723" name="Slide Number Placeholder 3"/>
          <p:cNvSpPr>
            <a:spLocks noGrp="1"/>
          </p:cNvSpPr>
          <p:nvPr>
            <p:ph type="sldNum" sz="quarter" idx="5"/>
          </p:nvPr>
        </p:nvSpPr>
        <p:spPr>
          <a:noFill/>
        </p:spPr>
        <p:txBody>
          <a:bodyPr/>
          <a:lstStyle/>
          <a:p>
            <a:fld id="{1978453B-AA61-4795-BA8A-06AC3CE61CA5}" type="slidenum">
              <a:rPr lang="en-US"/>
              <a:pPr/>
              <a:t>45</a:t>
            </a:fld>
            <a:endParaRPr lang="en-US"/>
          </a:p>
        </p:txBody>
      </p:sp>
    </p:spTree>
    <p:extLst>
      <p:ext uri="{BB962C8B-B14F-4D97-AF65-F5344CB8AC3E}">
        <p14:creationId xmlns:p14="http://schemas.microsoft.com/office/powerpoint/2010/main" val="10298836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noTextEdit="1"/>
          </p:cNvSpPr>
          <p:nvPr>
            <p:ph type="sldImg"/>
          </p:nvPr>
        </p:nvSpPr>
        <p:spPr>
          <a:ln/>
        </p:spPr>
      </p:sp>
      <p:sp>
        <p:nvSpPr>
          <p:cNvPr id="69634" name="Notes Placeholder 2"/>
          <p:cNvSpPr>
            <a:spLocks noGrp="1"/>
          </p:cNvSpPr>
          <p:nvPr>
            <p:ph type="body" idx="1"/>
          </p:nvPr>
        </p:nvSpPr>
        <p:spPr>
          <a:noFill/>
          <a:ln/>
        </p:spPr>
        <p:txBody>
          <a:bodyPr/>
          <a:lstStyle/>
          <a:p>
            <a:endParaRPr lang="en-US">
              <a:latin typeface="Arial" pitchFamily="34" charset="0"/>
              <a:ea typeface="ＭＳ Ｐゴシック" pitchFamily="34" charset="-128"/>
            </a:endParaRPr>
          </a:p>
        </p:txBody>
      </p:sp>
      <p:sp>
        <p:nvSpPr>
          <p:cNvPr id="69635" name="Slide Number Placeholder 3"/>
          <p:cNvSpPr>
            <a:spLocks noGrp="1"/>
          </p:cNvSpPr>
          <p:nvPr>
            <p:ph type="sldNum" sz="quarter" idx="5"/>
          </p:nvPr>
        </p:nvSpPr>
        <p:spPr>
          <a:noFill/>
        </p:spPr>
        <p:txBody>
          <a:bodyPr/>
          <a:lstStyle/>
          <a:p>
            <a:fld id="{4B2E6FF9-FD30-40E0-BDA2-94AB88C066CA}" type="slidenum">
              <a:rPr lang="en-US"/>
              <a:pPr/>
              <a:t>6</a:t>
            </a:fld>
            <a:endParaRPr lang="en-US"/>
          </a:p>
        </p:txBody>
      </p:sp>
    </p:spTree>
    <p:extLst>
      <p:ext uri="{BB962C8B-B14F-4D97-AF65-F5344CB8AC3E}">
        <p14:creationId xmlns:p14="http://schemas.microsoft.com/office/powerpoint/2010/main" val="419255289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noTextEdit="1"/>
          </p:cNvSpPr>
          <p:nvPr>
            <p:ph type="sldImg"/>
          </p:nvPr>
        </p:nvSpPr>
        <p:spPr>
          <a:ln/>
        </p:spPr>
      </p:sp>
      <p:sp>
        <p:nvSpPr>
          <p:cNvPr id="43010" name="Notes Placeholder 2"/>
          <p:cNvSpPr>
            <a:spLocks noGrp="1"/>
          </p:cNvSpPr>
          <p:nvPr>
            <p:ph type="body" idx="1"/>
          </p:nvPr>
        </p:nvSpPr>
        <p:spPr>
          <a:noFill/>
          <a:ln/>
        </p:spPr>
        <p:txBody>
          <a:bodyPr/>
          <a:lstStyle/>
          <a:p>
            <a:endParaRPr lang="en-US">
              <a:latin typeface="Arial" pitchFamily="34" charset="0"/>
              <a:ea typeface="ＭＳ Ｐゴシック" pitchFamily="34" charset="-128"/>
            </a:endParaRPr>
          </a:p>
        </p:txBody>
      </p:sp>
      <p:sp>
        <p:nvSpPr>
          <p:cNvPr id="43011" name="Slide Number Placeholder 3"/>
          <p:cNvSpPr>
            <a:spLocks noGrp="1"/>
          </p:cNvSpPr>
          <p:nvPr>
            <p:ph type="sldNum" sz="quarter" idx="5"/>
          </p:nvPr>
        </p:nvSpPr>
        <p:spPr>
          <a:noFill/>
        </p:spPr>
        <p:txBody>
          <a:bodyPr/>
          <a:lstStyle/>
          <a:p>
            <a:fld id="{BFA1F0B5-D4B9-43D8-9D23-4901FA160D67}" type="slidenum">
              <a:rPr lang="en-US"/>
              <a:pPr/>
              <a:t>46</a:t>
            </a:fld>
            <a:endParaRPr lang="en-US"/>
          </a:p>
        </p:txBody>
      </p:sp>
    </p:spTree>
    <p:extLst>
      <p:ext uri="{BB962C8B-B14F-4D97-AF65-F5344CB8AC3E}">
        <p14:creationId xmlns:p14="http://schemas.microsoft.com/office/powerpoint/2010/main" val="130957520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noTextEdit="1"/>
          </p:cNvSpPr>
          <p:nvPr>
            <p:ph type="sldImg"/>
          </p:nvPr>
        </p:nvSpPr>
        <p:spPr>
          <a:ln/>
        </p:spPr>
      </p:sp>
      <p:sp>
        <p:nvSpPr>
          <p:cNvPr id="43010" name="Notes Placeholder 2"/>
          <p:cNvSpPr>
            <a:spLocks noGrp="1"/>
          </p:cNvSpPr>
          <p:nvPr>
            <p:ph type="body" idx="1"/>
          </p:nvPr>
        </p:nvSpPr>
        <p:spPr>
          <a:noFill/>
          <a:ln/>
        </p:spPr>
        <p:txBody>
          <a:bodyPr/>
          <a:lstStyle/>
          <a:p>
            <a:endParaRPr lang="en-US">
              <a:latin typeface="Arial" pitchFamily="34" charset="0"/>
              <a:ea typeface="ＭＳ Ｐゴシック" pitchFamily="34" charset="-128"/>
            </a:endParaRPr>
          </a:p>
        </p:txBody>
      </p:sp>
      <p:sp>
        <p:nvSpPr>
          <p:cNvPr id="43011" name="Slide Number Placeholder 3"/>
          <p:cNvSpPr>
            <a:spLocks noGrp="1"/>
          </p:cNvSpPr>
          <p:nvPr>
            <p:ph type="sldNum" sz="quarter" idx="5"/>
          </p:nvPr>
        </p:nvSpPr>
        <p:spPr>
          <a:noFill/>
        </p:spPr>
        <p:txBody>
          <a:bodyPr/>
          <a:lstStyle/>
          <a:p>
            <a:fld id="{BFA1F0B5-D4B9-43D8-9D23-4901FA160D67}" type="slidenum">
              <a:rPr lang="en-US"/>
              <a:pPr/>
              <a:t>47</a:t>
            </a:fld>
            <a:endParaRPr lang="en-US"/>
          </a:p>
        </p:txBody>
      </p:sp>
    </p:spTree>
    <p:extLst>
      <p:ext uri="{BB962C8B-B14F-4D97-AF65-F5344CB8AC3E}">
        <p14:creationId xmlns:p14="http://schemas.microsoft.com/office/powerpoint/2010/main" val="164012673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a:ln/>
        </p:spPr>
      </p:sp>
      <p:sp>
        <p:nvSpPr>
          <p:cNvPr id="45058" name="Notes Placeholder 2"/>
          <p:cNvSpPr>
            <a:spLocks noGrp="1"/>
          </p:cNvSpPr>
          <p:nvPr>
            <p:ph type="body" idx="1"/>
          </p:nvPr>
        </p:nvSpPr>
        <p:spPr>
          <a:noFill/>
          <a:ln/>
        </p:spPr>
        <p:txBody>
          <a:bodyPr/>
          <a:lstStyle/>
          <a:p>
            <a:r>
              <a:rPr lang="en-US">
                <a:latin typeface="Arial" pitchFamily="34" charset="0"/>
                <a:ea typeface="ＭＳ Ｐゴシック" pitchFamily="34" charset="-128"/>
              </a:rPr>
              <a:t>It is important to attempt to treat and reverse delirium at the end of life.  The goal is to help the patient and family at this difficult point in time.  Hyperactive delirium can be a very disruptive and scary disorder that can make the dying process a very traumatic experience.  Anything we can do to help control this disorder and help the family and patient interact and make important decisions is very important.</a:t>
            </a:r>
          </a:p>
          <a:p>
            <a:r>
              <a:rPr lang="en-US">
                <a:latin typeface="Arial" pitchFamily="34" charset="0"/>
                <a:ea typeface="ＭＳ Ｐゴシック" pitchFamily="34" charset="-128"/>
              </a:rPr>
              <a:t>Delirium at the end of life most is often reversible!</a:t>
            </a:r>
          </a:p>
          <a:p>
            <a:r>
              <a:rPr lang="en-US">
                <a:latin typeface="Arial" pitchFamily="34" charset="0"/>
                <a:ea typeface="ＭＳ Ｐゴシック" pitchFamily="34" charset="-128"/>
              </a:rPr>
              <a:t>Needs references for quoted studies.</a:t>
            </a:r>
          </a:p>
          <a:p>
            <a:endParaRPr lang="en-US">
              <a:latin typeface="Arial" pitchFamily="34" charset="0"/>
              <a:ea typeface="ＭＳ Ｐゴシック" pitchFamily="34" charset="-128"/>
            </a:endParaRPr>
          </a:p>
          <a:p>
            <a:r>
              <a:rPr lang="en-US">
                <a:latin typeface="Arial" pitchFamily="34" charset="0"/>
                <a:ea typeface="ＭＳ Ｐゴシック" pitchFamily="34" charset="-128"/>
              </a:rPr>
              <a:t>Again these were from Levinson….</a:t>
            </a:r>
          </a:p>
          <a:p>
            <a:endParaRPr lang="en-US">
              <a:latin typeface="Arial" pitchFamily="34" charset="0"/>
              <a:ea typeface="ＭＳ Ｐゴシック" pitchFamily="34" charset="-128"/>
            </a:endParaRPr>
          </a:p>
        </p:txBody>
      </p:sp>
      <p:sp>
        <p:nvSpPr>
          <p:cNvPr id="45059" name="Slide Number Placeholder 3"/>
          <p:cNvSpPr>
            <a:spLocks noGrp="1"/>
          </p:cNvSpPr>
          <p:nvPr>
            <p:ph type="sldNum" sz="quarter" idx="5"/>
          </p:nvPr>
        </p:nvSpPr>
        <p:spPr>
          <a:noFill/>
        </p:spPr>
        <p:txBody>
          <a:bodyPr/>
          <a:lstStyle/>
          <a:p>
            <a:fld id="{25ECEAD7-7F9B-4D67-B380-50693E8B3411}" type="slidenum">
              <a:rPr lang="en-US"/>
              <a:pPr/>
              <a:t>48</a:t>
            </a:fld>
            <a:endParaRPr lang="en-US"/>
          </a:p>
        </p:txBody>
      </p:sp>
    </p:spTree>
    <p:extLst>
      <p:ext uri="{BB962C8B-B14F-4D97-AF65-F5344CB8AC3E}">
        <p14:creationId xmlns:p14="http://schemas.microsoft.com/office/powerpoint/2010/main" val="229740205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Slide Image Placeholder 1"/>
          <p:cNvSpPr>
            <a:spLocks noGrp="1" noRot="1" noChangeAspect="1" noTextEdit="1"/>
          </p:cNvSpPr>
          <p:nvPr>
            <p:ph type="sldImg"/>
          </p:nvPr>
        </p:nvSpPr>
        <p:spPr>
          <a:ln/>
        </p:spPr>
      </p:sp>
      <p:sp>
        <p:nvSpPr>
          <p:cNvPr id="91138" name="Notes Placeholder 2"/>
          <p:cNvSpPr>
            <a:spLocks noGrp="1"/>
          </p:cNvSpPr>
          <p:nvPr>
            <p:ph type="body" idx="1"/>
          </p:nvPr>
        </p:nvSpPr>
        <p:spPr>
          <a:noFill/>
          <a:ln/>
        </p:spPr>
        <p:txBody>
          <a:bodyPr/>
          <a:lstStyle/>
          <a:p>
            <a:endParaRPr lang="en-US">
              <a:latin typeface="Arial" pitchFamily="34" charset="0"/>
              <a:ea typeface="ＭＳ Ｐゴシック" pitchFamily="34" charset="-128"/>
            </a:endParaRPr>
          </a:p>
        </p:txBody>
      </p:sp>
      <p:sp>
        <p:nvSpPr>
          <p:cNvPr id="91139" name="Slide Number Placeholder 3"/>
          <p:cNvSpPr>
            <a:spLocks noGrp="1"/>
          </p:cNvSpPr>
          <p:nvPr>
            <p:ph type="sldNum" sz="quarter" idx="5"/>
          </p:nvPr>
        </p:nvSpPr>
        <p:spPr>
          <a:noFill/>
        </p:spPr>
        <p:txBody>
          <a:bodyPr/>
          <a:lstStyle/>
          <a:p>
            <a:fld id="{6AD388C9-F42A-4CDA-9F73-B8DE4C016738}" type="slidenum">
              <a:rPr lang="en-US"/>
              <a:pPr/>
              <a:t>51</a:t>
            </a:fld>
            <a:endParaRPr lang="en-US"/>
          </a:p>
        </p:txBody>
      </p:sp>
    </p:spTree>
    <p:extLst>
      <p:ext uri="{BB962C8B-B14F-4D97-AF65-F5344CB8AC3E}">
        <p14:creationId xmlns:p14="http://schemas.microsoft.com/office/powerpoint/2010/main" val="133912317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Slide Image Placeholder 1"/>
          <p:cNvSpPr>
            <a:spLocks noGrp="1" noRot="1" noChangeAspect="1" noTextEdit="1"/>
          </p:cNvSpPr>
          <p:nvPr>
            <p:ph type="sldImg"/>
          </p:nvPr>
        </p:nvSpPr>
        <p:spPr>
          <a:ln/>
        </p:spPr>
      </p:sp>
      <p:sp>
        <p:nvSpPr>
          <p:cNvPr id="93186" name="Notes Placeholder 2"/>
          <p:cNvSpPr>
            <a:spLocks noGrp="1"/>
          </p:cNvSpPr>
          <p:nvPr>
            <p:ph type="body" idx="1"/>
          </p:nvPr>
        </p:nvSpPr>
        <p:spPr>
          <a:noFill/>
          <a:ln/>
        </p:spPr>
        <p:txBody>
          <a:bodyPr/>
          <a:lstStyle/>
          <a:p>
            <a:endParaRPr lang="en-US">
              <a:latin typeface="Arial" pitchFamily="34" charset="0"/>
              <a:ea typeface="ＭＳ Ｐゴシック" pitchFamily="34" charset="-128"/>
            </a:endParaRPr>
          </a:p>
        </p:txBody>
      </p:sp>
      <p:sp>
        <p:nvSpPr>
          <p:cNvPr id="93187" name="Slide Number Placeholder 3"/>
          <p:cNvSpPr>
            <a:spLocks noGrp="1"/>
          </p:cNvSpPr>
          <p:nvPr>
            <p:ph type="sldNum" sz="quarter" idx="5"/>
          </p:nvPr>
        </p:nvSpPr>
        <p:spPr>
          <a:noFill/>
        </p:spPr>
        <p:txBody>
          <a:bodyPr/>
          <a:lstStyle/>
          <a:p>
            <a:fld id="{817D9637-6D38-4510-8082-364F63DCA831}" type="slidenum">
              <a:rPr lang="en-US"/>
              <a:pPr/>
              <a:t>52</a:t>
            </a:fld>
            <a:endParaRPr lang="en-US"/>
          </a:p>
        </p:txBody>
      </p:sp>
    </p:spTree>
    <p:extLst>
      <p:ext uri="{BB962C8B-B14F-4D97-AF65-F5344CB8AC3E}">
        <p14:creationId xmlns:p14="http://schemas.microsoft.com/office/powerpoint/2010/main" val="45587583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Slide Image Placeholder 1"/>
          <p:cNvSpPr>
            <a:spLocks noGrp="1" noRot="1" noChangeAspect="1" noTextEdit="1"/>
          </p:cNvSpPr>
          <p:nvPr>
            <p:ph type="sldImg"/>
          </p:nvPr>
        </p:nvSpPr>
        <p:spPr>
          <a:ln/>
        </p:spPr>
      </p:sp>
      <p:sp>
        <p:nvSpPr>
          <p:cNvPr id="93186" name="Notes Placeholder 2"/>
          <p:cNvSpPr>
            <a:spLocks noGrp="1"/>
          </p:cNvSpPr>
          <p:nvPr>
            <p:ph type="body" idx="1"/>
          </p:nvPr>
        </p:nvSpPr>
        <p:spPr>
          <a:noFill/>
          <a:ln/>
        </p:spPr>
        <p:txBody>
          <a:bodyPr/>
          <a:lstStyle/>
          <a:p>
            <a:endParaRPr lang="en-US">
              <a:latin typeface="Arial" pitchFamily="34" charset="0"/>
              <a:ea typeface="ＭＳ Ｐゴシック" pitchFamily="34" charset="-128"/>
            </a:endParaRPr>
          </a:p>
        </p:txBody>
      </p:sp>
      <p:sp>
        <p:nvSpPr>
          <p:cNvPr id="93187" name="Slide Number Placeholder 3"/>
          <p:cNvSpPr>
            <a:spLocks noGrp="1"/>
          </p:cNvSpPr>
          <p:nvPr>
            <p:ph type="sldNum" sz="quarter" idx="5"/>
          </p:nvPr>
        </p:nvSpPr>
        <p:spPr>
          <a:noFill/>
        </p:spPr>
        <p:txBody>
          <a:bodyPr/>
          <a:lstStyle/>
          <a:p>
            <a:fld id="{817D9637-6D38-4510-8082-364F63DCA831}" type="slidenum">
              <a:rPr lang="en-US"/>
              <a:pPr/>
              <a:t>53</a:t>
            </a:fld>
            <a:endParaRPr lang="en-US"/>
          </a:p>
        </p:txBody>
      </p:sp>
    </p:spTree>
    <p:extLst>
      <p:ext uri="{BB962C8B-B14F-4D97-AF65-F5344CB8AC3E}">
        <p14:creationId xmlns:p14="http://schemas.microsoft.com/office/powerpoint/2010/main" val="16101774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noTextEdit="1"/>
          </p:cNvSpPr>
          <p:nvPr>
            <p:ph type="sldImg"/>
          </p:nvPr>
        </p:nvSpPr>
        <p:spPr>
          <a:ln/>
        </p:spPr>
      </p:sp>
      <p:sp>
        <p:nvSpPr>
          <p:cNvPr id="71682" name="Notes Placeholder 2"/>
          <p:cNvSpPr>
            <a:spLocks noGrp="1"/>
          </p:cNvSpPr>
          <p:nvPr>
            <p:ph type="body" idx="1"/>
          </p:nvPr>
        </p:nvSpPr>
        <p:spPr>
          <a:noFill/>
          <a:ln/>
        </p:spPr>
        <p:txBody>
          <a:bodyPr/>
          <a:lstStyle/>
          <a:p>
            <a:endParaRPr lang="en-US">
              <a:latin typeface="Arial" pitchFamily="34" charset="0"/>
              <a:ea typeface="ＭＳ Ｐゴシック" pitchFamily="34" charset="-128"/>
            </a:endParaRPr>
          </a:p>
        </p:txBody>
      </p:sp>
      <p:sp>
        <p:nvSpPr>
          <p:cNvPr id="71683" name="Slide Number Placeholder 3"/>
          <p:cNvSpPr>
            <a:spLocks noGrp="1"/>
          </p:cNvSpPr>
          <p:nvPr>
            <p:ph type="sldNum" sz="quarter" idx="5"/>
          </p:nvPr>
        </p:nvSpPr>
        <p:spPr>
          <a:noFill/>
        </p:spPr>
        <p:txBody>
          <a:bodyPr/>
          <a:lstStyle/>
          <a:p>
            <a:fld id="{77123F1F-5AAC-4E2F-8711-FCAFCAACF4CF}" type="slidenum">
              <a:rPr lang="en-US"/>
              <a:pPr/>
              <a:t>7</a:t>
            </a:fld>
            <a:endParaRPr lang="en-US"/>
          </a:p>
        </p:txBody>
      </p:sp>
    </p:spTree>
    <p:extLst>
      <p:ext uri="{BB962C8B-B14F-4D97-AF65-F5344CB8AC3E}">
        <p14:creationId xmlns:p14="http://schemas.microsoft.com/office/powerpoint/2010/main" val="3007909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noTextEdit="1"/>
          </p:cNvSpPr>
          <p:nvPr>
            <p:ph type="sldImg"/>
          </p:nvPr>
        </p:nvSpPr>
        <p:spPr>
          <a:ln/>
        </p:spPr>
      </p:sp>
      <p:sp>
        <p:nvSpPr>
          <p:cNvPr id="22530" name="Notes Placeholder 2"/>
          <p:cNvSpPr>
            <a:spLocks noGrp="1"/>
          </p:cNvSpPr>
          <p:nvPr>
            <p:ph type="body" idx="1"/>
          </p:nvPr>
        </p:nvSpPr>
        <p:spPr>
          <a:noFill/>
          <a:ln/>
        </p:spPr>
        <p:txBody>
          <a:bodyPr/>
          <a:lstStyle/>
          <a:p>
            <a:endParaRPr lang="en-US">
              <a:latin typeface="Arial" pitchFamily="34" charset="0"/>
              <a:ea typeface="ＭＳ Ｐゴシック" pitchFamily="34" charset="-128"/>
            </a:endParaRPr>
          </a:p>
        </p:txBody>
      </p:sp>
      <p:sp>
        <p:nvSpPr>
          <p:cNvPr id="22531" name="Slide Number Placeholder 3"/>
          <p:cNvSpPr>
            <a:spLocks noGrp="1"/>
          </p:cNvSpPr>
          <p:nvPr>
            <p:ph type="sldNum" sz="quarter" idx="5"/>
          </p:nvPr>
        </p:nvSpPr>
        <p:spPr>
          <a:noFill/>
        </p:spPr>
        <p:txBody>
          <a:bodyPr/>
          <a:lstStyle/>
          <a:p>
            <a:fld id="{F98643ED-C442-4700-BF9E-67DF1D0AA584}" type="slidenum">
              <a:rPr lang="en-US"/>
              <a:pPr/>
              <a:t>8</a:t>
            </a:fld>
            <a:endParaRPr lang="en-US"/>
          </a:p>
        </p:txBody>
      </p:sp>
    </p:spTree>
    <p:extLst>
      <p:ext uri="{BB962C8B-B14F-4D97-AF65-F5344CB8AC3E}">
        <p14:creationId xmlns:p14="http://schemas.microsoft.com/office/powerpoint/2010/main" val="38445086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lide Image Placeholder 1"/>
          <p:cNvSpPr>
            <a:spLocks noGrp="1" noRot="1" noChangeAspect="1" noTextEdit="1"/>
          </p:cNvSpPr>
          <p:nvPr>
            <p:ph type="sldImg"/>
          </p:nvPr>
        </p:nvSpPr>
        <p:spPr>
          <a:ln/>
        </p:spPr>
      </p:sp>
      <p:sp>
        <p:nvSpPr>
          <p:cNvPr id="73730" name="Notes Placeholder 2"/>
          <p:cNvSpPr>
            <a:spLocks noGrp="1"/>
          </p:cNvSpPr>
          <p:nvPr>
            <p:ph type="body" idx="1"/>
          </p:nvPr>
        </p:nvSpPr>
        <p:spPr>
          <a:noFill/>
          <a:ln/>
        </p:spPr>
        <p:txBody>
          <a:bodyPr/>
          <a:lstStyle/>
          <a:p>
            <a:endParaRPr lang="en-US">
              <a:latin typeface="Arial" pitchFamily="34" charset="0"/>
              <a:ea typeface="ＭＳ Ｐゴシック" pitchFamily="34" charset="-128"/>
            </a:endParaRPr>
          </a:p>
        </p:txBody>
      </p:sp>
      <p:sp>
        <p:nvSpPr>
          <p:cNvPr id="73731" name="Slide Number Placeholder 3"/>
          <p:cNvSpPr>
            <a:spLocks noGrp="1"/>
          </p:cNvSpPr>
          <p:nvPr>
            <p:ph type="sldNum" sz="quarter" idx="5"/>
          </p:nvPr>
        </p:nvSpPr>
        <p:spPr>
          <a:noFill/>
        </p:spPr>
        <p:txBody>
          <a:bodyPr/>
          <a:lstStyle/>
          <a:p>
            <a:fld id="{40D4A0A1-FC58-4ACC-AC8F-9086FB2C9D3C}" type="slidenum">
              <a:rPr lang="en-US"/>
              <a:pPr/>
              <a:t>9</a:t>
            </a:fld>
            <a:endParaRPr lang="en-US"/>
          </a:p>
        </p:txBody>
      </p:sp>
    </p:spTree>
    <p:extLst>
      <p:ext uri="{BB962C8B-B14F-4D97-AF65-F5344CB8AC3E}">
        <p14:creationId xmlns:p14="http://schemas.microsoft.com/office/powerpoint/2010/main" val="30509057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noTextEdit="1"/>
          </p:cNvSpPr>
          <p:nvPr>
            <p:ph type="sldImg"/>
          </p:nvPr>
        </p:nvSpPr>
        <p:spPr>
          <a:ln/>
        </p:spPr>
      </p:sp>
      <p:sp>
        <p:nvSpPr>
          <p:cNvPr id="75778" name="Notes Placeholder 2"/>
          <p:cNvSpPr>
            <a:spLocks noGrp="1"/>
          </p:cNvSpPr>
          <p:nvPr>
            <p:ph type="body" idx="1"/>
          </p:nvPr>
        </p:nvSpPr>
        <p:spPr>
          <a:noFill/>
          <a:ln/>
        </p:spPr>
        <p:txBody>
          <a:bodyPr/>
          <a:lstStyle/>
          <a:p>
            <a:r>
              <a:rPr lang="en-US">
                <a:latin typeface="Arial" pitchFamily="34" charset="0"/>
                <a:ea typeface="ＭＳ Ｐゴシック" pitchFamily="34" charset="-128"/>
              </a:rPr>
              <a:t>Needs reference</a:t>
            </a:r>
          </a:p>
          <a:p>
            <a:endParaRPr lang="en-US">
              <a:latin typeface="Arial" pitchFamily="34" charset="0"/>
              <a:ea typeface="ＭＳ Ｐゴシック" pitchFamily="34" charset="-128"/>
            </a:endParaRPr>
          </a:p>
        </p:txBody>
      </p:sp>
      <p:sp>
        <p:nvSpPr>
          <p:cNvPr id="75779" name="Slide Number Placeholder 3"/>
          <p:cNvSpPr>
            <a:spLocks noGrp="1"/>
          </p:cNvSpPr>
          <p:nvPr>
            <p:ph type="sldNum" sz="quarter" idx="5"/>
          </p:nvPr>
        </p:nvSpPr>
        <p:spPr>
          <a:noFill/>
        </p:spPr>
        <p:txBody>
          <a:bodyPr/>
          <a:lstStyle/>
          <a:p>
            <a:fld id="{F36AB319-D779-4FFA-8A25-11F44E5BED60}" type="slidenum">
              <a:rPr lang="en-US"/>
              <a:pPr/>
              <a:t>10</a:t>
            </a:fld>
            <a:endParaRPr lang="en-US"/>
          </a:p>
        </p:txBody>
      </p:sp>
    </p:spTree>
    <p:extLst>
      <p:ext uri="{BB962C8B-B14F-4D97-AF65-F5344CB8AC3E}">
        <p14:creationId xmlns:p14="http://schemas.microsoft.com/office/powerpoint/2010/main" val="13850472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noTextEdit="1"/>
          </p:cNvSpPr>
          <p:nvPr>
            <p:ph type="sldImg"/>
          </p:nvPr>
        </p:nvSpPr>
        <p:spPr>
          <a:ln/>
        </p:spPr>
      </p:sp>
      <p:sp>
        <p:nvSpPr>
          <p:cNvPr id="34818" name="Notes Placeholder 2"/>
          <p:cNvSpPr>
            <a:spLocks noGrp="1"/>
          </p:cNvSpPr>
          <p:nvPr>
            <p:ph type="body" idx="1"/>
          </p:nvPr>
        </p:nvSpPr>
        <p:spPr>
          <a:noFill/>
          <a:ln/>
        </p:spPr>
        <p:txBody>
          <a:bodyPr/>
          <a:lstStyle/>
          <a:p>
            <a:r>
              <a:rPr lang="en-US">
                <a:latin typeface="Arial" pitchFamily="34" charset="0"/>
                <a:ea typeface="ＭＳ Ｐゴシック" pitchFamily="34" charset="-128"/>
              </a:rPr>
              <a:t>Such psychological symptoms as anhedonia, guilt, worthlessness, and hopelessness are helpful in diagnosing depression in cancer patients.</a:t>
            </a:r>
          </a:p>
          <a:p>
            <a:endParaRPr lang="en-US">
              <a:latin typeface="Arial" pitchFamily="34" charset="0"/>
              <a:ea typeface="ＭＳ Ｐゴシック" pitchFamily="34" charset="-128"/>
            </a:endParaRPr>
          </a:p>
        </p:txBody>
      </p:sp>
      <p:sp>
        <p:nvSpPr>
          <p:cNvPr id="34819" name="Slide Number Placeholder 3"/>
          <p:cNvSpPr>
            <a:spLocks noGrp="1"/>
          </p:cNvSpPr>
          <p:nvPr>
            <p:ph type="sldNum" sz="quarter" idx="5"/>
          </p:nvPr>
        </p:nvSpPr>
        <p:spPr>
          <a:noFill/>
        </p:spPr>
        <p:txBody>
          <a:bodyPr/>
          <a:lstStyle/>
          <a:p>
            <a:fld id="{58326211-9FE8-497C-9C73-EA5592A58EFD}" type="slidenum">
              <a:rPr lang="en-US"/>
              <a:pPr/>
              <a:t>11</a:t>
            </a:fld>
            <a:endParaRPr lang="en-US"/>
          </a:p>
        </p:txBody>
      </p:sp>
    </p:spTree>
    <p:extLst>
      <p:ext uri="{BB962C8B-B14F-4D97-AF65-F5344CB8AC3E}">
        <p14:creationId xmlns:p14="http://schemas.microsoft.com/office/powerpoint/2010/main" val="1420976108"/>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jp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pic>
        <p:nvPicPr>
          <p:cNvPr id="16" name="Picture 15" descr="White bands.psd"/>
          <p:cNvPicPr>
            <a:picLocks noChangeAspect="1"/>
          </p:cNvPicPr>
          <p:nvPr userDrawn="1"/>
        </p:nvPicPr>
        <p:blipFill>
          <a:blip r:embed="rId2">
            <a:alphaModFix amt="45000"/>
            <a:extLst>
              <a:ext uri="{BEBA8EAE-BF5A-486C-A8C5-ECC9F3942E4B}">
                <a14:imgProps xmlns:a14="http://schemas.microsoft.com/office/drawing/2010/main">
                  <a14:imgLayer r:embed="rId3">
                    <a14:imgEffect>
                      <a14:sharpenSoften amount="67000"/>
                    </a14:imgEffect>
                  </a14:imgLayer>
                </a14:imgProps>
              </a:ext>
              <a:ext uri="{28A0092B-C50C-407E-A947-70E740481C1C}">
                <a14:useLocalDpi xmlns:a14="http://schemas.microsoft.com/office/drawing/2010/main" val="0"/>
              </a:ext>
            </a:extLst>
          </a:blip>
          <a:stretch>
            <a:fillRect/>
          </a:stretch>
        </p:blipFill>
        <p:spPr>
          <a:xfrm>
            <a:off x="222249" y="1221184"/>
            <a:ext cx="9282993" cy="5467147"/>
          </a:xfrm>
          <a:prstGeom prst="rect">
            <a:avLst/>
          </a:prstGeom>
        </p:spPr>
      </p:pic>
      <p:sp>
        <p:nvSpPr>
          <p:cNvPr id="2" name="Title 1"/>
          <p:cNvSpPr>
            <a:spLocks noGrp="1"/>
          </p:cNvSpPr>
          <p:nvPr>
            <p:ph type="ctrTitle" hasCustomPrompt="1"/>
          </p:nvPr>
        </p:nvSpPr>
        <p:spPr>
          <a:xfrm>
            <a:off x="1675718" y="2553747"/>
            <a:ext cx="8844801" cy="1019176"/>
          </a:xfrm>
        </p:spPr>
        <p:txBody>
          <a:bodyPr>
            <a:normAutofit/>
          </a:bodyPr>
          <a:lstStyle>
            <a:lvl1pPr algn="ctr">
              <a:defRPr sz="4000">
                <a:solidFill>
                  <a:srgbClr val="177D38"/>
                </a:solidFill>
              </a:defRPr>
            </a:lvl1pPr>
          </a:lstStyle>
          <a:p>
            <a:r>
              <a:rPr lang="en-US" dirty="0"/>
              <a:t>Title Goes Here</a:t>
            </a:r>
          </a:p>
        </p:txBody>
      </p:sp>
      <p:sp>
        <p:nvSpPr>
          <p:cNvPr id="3" name="Subtitle 2"/>
          <p:cNvSpPr>
            <a:spLocks noGrp="1"/>
          </p:cNvSpPr>
          <p:nvPr>
            <p:ph type="subTitle" idx="1" hasCustomPrompt="1"/>
          </p:nvPr>
        </p:nvSpPr>
        <p:spPr>
          <a:xfrm>
            <a:off x="1726516" y="3581910"/>
            <a:ext cx="8743203" cy="695325"/>
          </a:xfrm>
        </p:spPr>
        <p:txBody>
          <a:bodyPr>
            <a:normAutofit/>
          </a:bodyPr>
          <a:lstStyle>
            <a:lvl1pPr marL="0" indent="0" algn="ctr">
              <a:buNone/>
              <a:defRPr sz="2800">
                <a:solidFill>
                  <a:schemeClr val="accent5">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pic>
        <p:nvPicPr>
          <p:cNvPr id="23" name="Picture 22" descr="APM logo [300dpi], large.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075625" y="862447"/>
            <a:ext cx="2044984" cy="1528822"/>
          </a:xfrm>
          <a:prstGeom prst="rect">
            <a:avLst/>
          </a:prstGeom>
          <a:ln w="25400" cap="sq" cmpd="sng">
            <a:noFill/>
            <a:miter lim="800000"/>
          </a:ln>
        </p:spPr>
      </p:pic>
      <p:sp>
        <p:nvSpPr>
          <p:cNvPr id="25" name="TextBox 24"/>
          <p:cNvSpPr txBox="1"/>
          <p:nvPr userDrawn="1"/>
        </p:nvSpPr>
        <p:spPr>
          <a:xfrm>
            <a:off x="1870428" y="5927934"/>
            <a:ext cx="8455379" cy="461665"/>
          </a:xfrm>
          <a:prstGeom prst="rect">
            <a:avLst/>
          </a:prstGeom>
          <a:noFill/>
        </p:spPr>
        <p:txBody>
          <a:bodyPr wrap="square" rtlCol="0">
            <a:spAutoFit/>
          </a:bodyPr>
          <a:lstStyle/>
          <a:p>
            <a:pPr algn="ctr"/>
            <a:r>
              <a:rPr lang="en-US" sz="2400" b="0" kern="1200" dirty="0">
                <a:solidFill>
                  <a:srgbClr val="105A25"/>
                </a:solidFill>
                <a:latin typeface="+mn-lt"/>
                <a:ea typeface="+mn-ea"/>
                <a:cs typeface="+mn-cs"/>
              </a:rPr>
              <a:t>ACADEMY OF CONSULTATION-LIAISON PSYCHIATRY</a:t>
            </a:r>
            <a:endParaRPr lang="en-US" sz="2400" b="0" dirty="0">
              <a:solidFill>
                <a:srgbClr val="105A25"/>
              </a:solidFill>
            </a:endParaRPr>
          </a:p>
        </p:txBody>
      </p:sp>
      <p:sp>
        <p:nvSpPr>
          <p:cNvPr id="26" name="TextBox 25"/>
          <p:cNvSpPr txBox="1"/>
          <p:nvPr userDrawn="1"/>
        </p:nvSpPr>
        <p:spPr>
          <a:xfrm>
            <a:off x="289984" y="6293597"/>
            <a:ext cx="11616267" cy="369332"/>
          </a:xfrm>
          <a:prstGeom prst="rect">
            <a:avLst/>
          </a:prstGeom>
          <a:noFill/>
        </p:spPr>
        <p:txBody>
          <a:bodyPr wrap="square" rtlCol="0">
            <a:spAutoFit/>
          </a:bodyPr>
          <a:lstStyle/>
          <a:p>
            <a:pPr algn="ctr"/>
            <a:r>
              <a:rPr lang="en-US" sz="1800" kern="1200" dirty="0">
                <a:solidFill>
                  <a:srgbClr val="389155"/>
                </a:solidFill>
                <a:latin typeface="+mn-lt"/>
                <a:ea typeface="+mn-ea"/>
                <a:cs typeface="+mn-cs"/>
              </a:rPr>
              <a:t>Psychiatrists Providing Collaborative Care Bridging Physical and Mental Health</a:t>
            </a:r>
            <a:endParaRPr lang="en-US" sz="1800" dirty="0">
              <a:solidFill>
                <a:srgbClr val="389155"/>
              </a:solidFill>
            </a:endParaRPr>
          </a:p>
        </p:txBody>
      </p:sp>
      <p:sp>
        <p:nvSpPr>
          <p:cNvPr id="27" name="Rectangle 26"/>
          <p:cNvSpPr/>
          <p:nvPr userDrawn="1"/>
        </p:nvSpPr>
        <p:spPr>
          <a:xfrm>
            <a:off x="56447" y="67731"/>
            <a:ext cx="12074591" cy="6722533"/>
          </a:xfrm>
          <a:prstGeom prst="rect">
            <a:avLst/>
          </a:prstGeom>
          <a:noFill/>
          <a:ln w="152400" cap="sq" cmpd="sng">
            <a:solidFill>
              <a:srgbClr val="66A677"/>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8" name="Rectangle 27"/>
          <p:cNvSpPr/>
          <p:nvPr userDrawn="1"/>
        </p:nvSpPr>
        <p:spPr>
          <a:xfrm>
            <a:off x="146756" y="177799"/>
            <a:ext cx="11898488" cy="6561667"/>
          </a:xfrm>
          <a:prstGeom prst="rect">
            <a:avLst/>
          </a:prstGeom>
          <a:noFill/>
          <a:ln w="76200" cap="sq" cmpd="sng">
            <a:solidFill>
              <a:srgbClr val="105A25"/>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239522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bg1"/>
            </a:gs>
            <a:gs pos="100000">
              <a:srgbClr val="81D297">
                <a:alpha val="10000"/>
              </a:srgbClr>
            </a:gs>
          </a:gsLst>
          <a:lin ang="31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solidFill>
                  <a:srgbClr val="105A25"/>
                </a:solidFill>
              </a:defRPr>
            </a:lvl1pPr>
          </a:lstStyle>
          <a:p>
            <a:r>
              <a:rPr lang="en-US"/>
              <a:t>Click to edit Master title style</a:t>
            </a:r>
            <a:endParaRPr lang="en-US" dirty="0"/>
          </a:p>
        </p:txBody>
      </p:sp>
      <p:sp>
        <p:nvSpPr>
          <p:cNvPr id="3" name="Content Placeholder 2"/>
          <p:cNvSpPr>
            <a:spLocks noGrp="1"/>
          </p:cNvSpPr>
          <p:nvPr>
            <p:ph idx="1"/>
          </p:nvPr>
        </p:nvSpPr>
        <p:spPr/>
        <p:txBody>
          <a:bodyPr>
            <a:noAutofit/>
          </a:bodyPr>
          <a:lstStyle>
            <a:lvl1pPr marL="228600" indent="-228600">
              <a:buClr>
                <a:srgbClr val="177D38"/>
              </a:buClr>
              <a:defRPr/>
            </a:lvl1pPr>
            <a:lvl2pPr marL="627063" indent="-228600">
              <a:buClr>
                <a:srgbClr val="177D38"/>
              </a:buClr>
              <a:buFont typeface="Lucida Grande"/>
              <a:buChar char="–"/>
              <a:defRPr/>
            </a:lvl2pPr>
            <a:lvl3pPr>
              <a:buClr>
                <a:srgbClr val="177D38"/>
              </a:buClr>
              <a:defRPr/>
            </a:lvl3pPr>
            <a:lvl4pPr>
              <a:buClr>
                <a:srgbClr val="177D38"/>
              </a:buClr>
              <a:defRPr/>
            </a:lvl4pPr>
            <a:lvl5pPr>
              <a:buClr>
                <a:srgbClr val="177D38"/>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11606389" y="6474884"/>
            <a:ext cx="483616" cy="365125"/>
          </a:xfrm>
          <a:noFill/>
          <a:ln>
            <a:noFill/>
          </a:ln>
        </p:spPr>
        <p:txBody>
          <a:bodyPr/>
          <a:lstStyle>
            <a:lvl1pPr algn="r">
              <a:defRPr sz="1000">
                <a:solidFill>
                  <a:srgbClr val="177D38"/>
                </a:solidFill>
              </a:defRPr>
            </a:lvl1pPr>
          </a:lstStyle>
          <a:p>
            <a:fld id="{68CDBAF2-F266-C14C-8ABF-54B90D837FA3}" type="slidenum">
              <a:rPr lang="en-US" smtClean="0"/>
              <a:pPr/>
              <a:t>‹#›</a:t>
            </a:fld>
            <a:endParaRPr lang="en-US" dirty="0"/>
          </a:p>
        </p:txBody>
      </p:sp>
      <p:grpSp>
        <p:nvGrpSpPr>
          <p:cNvPr id="40" name="Group 39"/>
          <p:cNvGrpSpPr/>
          <p:nvPr userDrawn="1"/>
        </p:nvGrpSpPr>
        <p:grpSpPr>
          <a:xfrm>
            <a:off x="643477" y="1"/>
            <a:ext cx="11571103" cy="457199"/>
            <a:chOff x="0" y="0"/>
            <a:chExt cx="9153144" cy="265851"/>
          </a:xfrm>
        </p:grpSpPr>
        <p:sp>
          <p:nvSpPr>
            <p:cNvPr id="12" name="Rectangle 11"/>
            <p:cNvSpPr/>
            <p:nvPr userDrawn="1"/>
          </p:nvSpPr>
          <p:spPr>
            <a:xfrm>
              <a:off x="0" y="0"/>
              <a:ext cx="9153144" cy="59267"/>
            </a:xfrm>
            <a:prstGeom prst="rect">
              <a:avLst/>
            </a:prstGeom>
            <a:solidFill>
              <a:srgbClr val="177D3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Rectangle 12"/>
            <p:cNvSpPr/>
            <p:nvPr userDrawn="1"/>
          </p:nvSpPr>
          <p:spPr>
            <a:xfrm>
              <a:off x="0" y="54343"/>
              <a:ext cx="9153144" cy="68411"/>
            </a:xfrm>
            <a:prstGeom prst="rect">
              <a:avLst/>
            </a:prstGeom>
            <a:solidFill>
              <a:srgbClr val="66A6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13"/>
            <p:cNvSpPr/>
            <p:nvPr userDrawn="1"/>
          </p:nvSpPr>
          <p:spPr>
            <a:xfrm>
              <a:off x="0" y="118532"/>
              <a:ext cx="9153144" cy="50123"/>
            </a:xfrm>
            <a:prstGeom prst="rect">
              <a:avLst/>
            </a:prstGeom>
            <a:solidFill>
              <a:srgbClr val="105A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5" name="Rectangle 14"/>
            <p:cNvSpPr/>
            <p:nvPr userDrawn="1"/>
          </p:nvSpPr>
          <p:spPr>
            <a:xfrm>
              <a:off x="0" y="160866"/>
              <a:ext cx="9153144" cy="104985"/>
            </a:xfrm>
            <a:prstGeom prst="rect">
              <a:avLst/>
            </a:prstGeom>
            <a:solidFill>
              <a:srgbClr val="38915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grpSp>
      <p:pic>
        <p:nvPicPr>
          <p:cNvPr id="39" name="Picture 38" descr="APM logo [300dpi], larg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670"/>
            <a:ext cx="612455" cy="457869"/>
          </a:xfrm>
          <a:prstGeom prst="rect">
            <a:avLst/>
          </a:prstGeom>
        </p:spPr>
      </p:pic>
      <p:sp>
        <p:nvSpPr>
          <p:cNvPr id="47" name="TextBox 46"/>
          <p:cNvSpPr txBox="1"/>
          <p:nvPr userDrawn="1"/>
        </p:nvSpPr>
        <p:spPr>
          <a:xfrm>
            <a:off x="120651" y="6534094"/>
            <a:ext cx="8455379" cy="246221"/>
          </a:xfrm>
          <a:prstGeom prst="rect">
            <a:avLst/>
          </a:prstGeom>
          <a:noFill/>
        </p:spPr>
        <p:txBody>
          <a:bodyPr wrap="square" rtlCol="0">
            <a:spAutoFit/>
          </a:bodyPr>
          <a:lstStyle/>
          <a:p>
            <a:pPr algn="l"/>
            <a:r>
              <a:rPr lang="en-US" sz="1000" b="0" kern="1200" dirty="0">
                <a:solidFill>
                  <a:srgbClr val="105A25"/>
                </a:solidFill>
                <a:latin typeface="+mn-lt"/>
                <a:ea typeface="+mn-ea"/>
                <a:cs typeface="+mn-cs"/>
              </a:rPr>
              <a:t>Academy of Consultation-Liaison Psychiatry</a:t>
            </a:r>
            <a:endParaRPr lang="en-US" sz="1000" b="0" dirty="0">
              <a:solidFill>
                <a:srgbClr val="105A25"/>
              </a:solidFill>
            </a:endParaRPr>
          </a:p>
        </p:txBody>
      </p:sp>
    </p:spTree>
    <p:extLst>
      <p:ext uri="{BB962C8B-B14F-4D97-AF65-F5344CB8AC3E}">
        <p14:creationId xmlns:p14="http://schemas.microsoft.com/office/powerpoint/2010/main" val="12704190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CDBAF2-F266-C14C-8ABF-54B90D837FA3}" type="slidenum">
              <a:rPr lang="en-US" smtClean="0"/>
              <a:t>‹#›</a:t>
            </a:fld>
            <a:endParaRPr lang="en-US"/>
          </a:p>
        </p:txBody>
      </p:sp>
    </p:spTree>
    <p:extLst>
      <p:ext uri="{BB962C8B-B14F-4D97-AF65-F5344CB8AC3E}">
        <p14:creationId xmlns:p14="http://schemas.microsoft.com/office/powerpoint/2010/main" val="2367270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Wingdings" charset="2"/>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26516" y="2439447"/>
            <a:ext cx="8844801" cy="560928"/>
          </a:xfrm>
        </p:spPr>
        <p:txBody>
          <a:bodyPr>
            <a:normAutofit/>
          </a:bodyPr>
          <a:lstStyle/>
          <a:p>
            <a:r>
              <a:rPr lang="en-US" sz="2800" b="1" dirty="0">
                <a:ea typeface="ＭＳ Ｐゴシック" pitchFamily="34" charset="-128"/>
              </a:rPr>
              <a:t>Psycho-Oncology and Palliative Care</a:t>
            </a:r>
            <a:endParaRPr lang="en-US" sz="2800" b="1" dirty="0"/>
          </a:p>
        </p:txBody>
      </p:sp>
      <p:sp>
        <p:nvSpPr>
          <p:cNvPr id="3" name="Subtitle 2"/>
          <p:cNvSpPr>
            <a:spLocks noGrp="1"/>
          </p:cNvSpPr>
          <p:nvPr>
            <p:ph type="subTitle" idx="1"/>
          </p:nvPr>
        </p:nvSpPr>
        <p:spPr>
          <a:xfrm>
            <a:off x="1777314" y="2976563"/>
            <a:ext cx="8743203" cy="366713"/>
          </a:xfrm>
        </p:spPr>
        <p:txBody>
          <a:bodyPr>
            <a:normAutofit fontScale="77500" lnSpcReduction="20000"/>
          </a:bodyPr>
          <a:lstStyle/>
          <a:p>
            <a:r>
              <a:rPr lang="en-US" dirty="0"/>
              <a:t>APM Resident Education Curriculum</a:t>
            </a:r>
          </a:p>
        </p:txBody>
      </p:sp>
      <p:sp>
        <p:nvSpPr>
          <p:cNvPr id="4" name="TextBox 3"/>
          <p:cNvSpPr txBox="1"/>
          <p:nvPr/>
        </p:nvSpPr>
        <p:spPr>
          <a:xfrm>
            <a:off x="1176793" y="3343276"/>
            <a:ext cx="10058400" cy="2585323"/>
          </a:xfrm>
          <a:prstGeom prst="rect">
            <a:avLst/>
          </a:prstGeom>
          <a:noFill/>
        </p:spPr>
        <p:txBody>
          <a:bodyPr wrap="square" rtlCol="0">
            <a:spAutoFit/>
          </a:bodyPr>
          <a:lstStyle/>
          <a:p>
            <a:pPr algn="ctr"/>
            <a:r>
              <a:rPr lang="en-US" dirty="0"/>
              <a:t>Revised 2019: </a:t>
            </a:r>
            <a:r>
              <a:rPr lang="en-US" b="1" dirty="0"/>
              <a:t>Dustin DeMoss, DO</a:t>
            </a:r>
            <a:r>
              <a:rPr lang="en-US" dirty="0"/>
              <a:t>, Assistant Professor, Univ. North Texas HSC</a:t>
            </a:r>
          </a:p>
          <a:p>
            <a:pPr algn="ctr"/>
            <a:r>
              <a:rPr lang="en-US" b="1" dirty="0"/>
              <a:t>Anthony Nguyen, DO</a:t>
            </a:r>
            <a:r>
              <a:rPr lang="en-US" dirty="0"/>
              <a:t>, John Peter Smith/Univ. North Texas HSC</a:t>
            </a:r>
          </a:p>
          <a:p>
            <a:pPr algn="ctr"/>
            <a:endParaRPr lang="en-US" sz="900" dirty="0"/>
          </a:p>
          <a:p>
            <a:pPr algn="ctr"/>
            <a:r>
              <a:rPr lang="en-US" dirty="0"/>
              <a:t>Revised 2013: </a:t>
            </a:r>
            <a:r>
              <a:rPr lang="en-US" b="1" dirty="0"/>
              <a:t>Ryan Kimmel, MD</a:t>
            </a:r>
            <a:r>
              <a:rPr lang="en-US" dirty="0"/>
              <a:t>, Assistant Professor, Univ. of Washington</a:t>
            </a:r>
          </a:p>
          <a:p>
            <a:pPr algn="ctr"/>
            <a:endParaRPr lang="en-US" sz="900" dirty="0"/>
          </a:p>
          <a:p>
            <a:pPr algn="ctr"/>
            <a:r>
              <a:rPr lang="en-US" dirty="0"/>
              <a:t>Revised 2011: </a:t>
            </a:r>
            <a:r>
              <a:rPr lang="en-US" b="1" dirty="0"/>
              <a:t>Kristen Brooks, MD</a:t>
            </a:r>
            <a:r>
              <a:rPr lang="en-US" dirty="0"/>
              <a:t>, Assistant Professor, UCSF</a:t>
            </a:r>
          </a:p>
          <a:p>
            <a:pPr algn="ctr"/>
            <a:endParaRPr lang="en-US" sz="900" dirty="0"/>
          </a:p>
          <a:p>
            <a:pPr algn="ctr"/>
            <a:r>
              <a:rPr lang="en-US" dirty="0"/>
              <a:t>Original version: </a:t>
            </a:r>
            <a:r>
              <a:rPr lang="en-US" b="1" dirty="0"/>
              <a:t>Bradford D. </a:t>
            </a:r>
            <a:r>
              <a:rPr lang="en-US" b="1" dirty="0" err="1"/>
              <a:t>Bobrin</a:t>
            </a:r>
            <a:r>
              <a:rPr lang="en-US" b="1" dirty="0"/>
              <a:t>, MD</a:t>
            </a:r>
            <a:r>
              <a:rPr lang="en-US" dirty="0"/>
              <a:t>, Medical Director, ACT Program, Division Chief, Psychiatry Consult Service, The Reading Hospital and Medical Center, Reading, PA</a:t>
            </a:r>
          </a:p>
          <a:p>
            <a:endParaRPr lang="en-US" sz="900" dirty="0"/>
          </a:p>
          <a:p>
            <a:pPr algn="ctr"/>
            <a:r>
              <a:rPr lang="en-US" dirty="0"/>
              <a:t>Version of March 15, 2019</a:t>
            </a:r>
          </a:p>
        </p:txBody>
      </p:sp>
    </p:spTree>
    <p:extLst>
      <p:ext uri="{BB962C8B-B14F-4D97-AF65-F5344CB8AC3E}">
        <p14:creationId xmlns:p14="http://schemas.microsoft.com/office/powerpoint/2010/main" val="3269751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1143000"/>
          </a:xfrm>
        </p:spPr>
        <p:txBody>
          <a:bodyPr rtlCol="0">
            <a:normAutofit/>
          </a:bodyPr>
          <a:lstStyle/>
          <a:p>
            <a:pPr marL="54864" fontAlgn="auto">
              <a:spcAft>
                <a:spcPts val="0"/>
              </a:spcAft>
              <a:defRPr/>
            </a:pPr>
            <a:r>
              <a:rPr lang="en-US" b="1" dirty="0">
                <a:solidFill>
                  <a:srgbClr val="006600"/>
                </a:solidFill>
                <a:ea typeface="+mj-ea"/>
                <a:cs typeface="+mj-cs"/>
              </a:rPr>
              <a:t>Depression and Cancer Progression and Mortality</a:t>
            </a:r>
          </a:p>
        </p:txBody>
      </p:sp>
      <p:sp>
        <p:nvSpPr>
          <p:cNvPr id="74754" name="Content Placeholder 2"/>
          <p:cNvSpPr>
            <a:spLocks noGrp="1"/>
          </p:cNvSpPr>
          <p:nvPr>
            <p:ph idx="1"/>
          </p:nvPr>
        </p:nvSpPr>
        <p:spPr/>
        <p:txBody>
          <a:bodyPr/>
          <a:lstStyle/>
          <a:p>
            <a:r>
              <a:rPr lang="en-US" dirty="0">
                <a:ea typeface="ＭＳ Ｐゴシック" pitchFamily="34" charset="-128"/>
              </a:rPr>
              <a:t>Depression found to be a small but significant predictor of mortality</a:t>
            </a:r>
          </a:p>
          <a:p>
            <a:pPr lvl="1"/>
            <a:r>
              <a:rPr lang="en-US" dirty="0">
                <a:ea typeface="ＭＳ Ｐゴシック" pitchFamily="34" charset="-128"/>
              </a:rPr>
              <a:t>26% greater mortality with depressive symptoms</a:t>
            </a:r>
          </a:p>
          <a:p>
            <a:pPr lvl="1"/>
            <a:r>
              <a:rPr lang="en-US" dirty="0">
                <a:ea typeface="ＭＳ Ｐゴシック" pitchFamily="34" charset="-128"/>
              </a:rPr>
              <a:t>39% greater mortality with MDD</a:t>
            </a:r>
          </a:p>
          <a:p>
            <a:r>
              <a:rPr lang="en-US" dirty="0">
                <a:ea typeface="ＭＳ Ｐゴシック" pitchFamily="34" charset="-128"/>
              </a:rPr>
              <a:t>Depression may be independent risk factor for mortality</a:t>
            </a:r>
          </a:p>
          <a:p>
            <a:r>
              <a:rPr lang="en-US" dirty="0">
                <a:ea typeface="ＭＳ Ｐゴシック" pitchFamily="34" charset="-128"/>
              </a:rPr>
              <a:t>Depression not associated with cancer progression</a:t>
            </a:r>
          </a:p>
          <a:p>
            <a:r>
              <a:rPr lang="en-US" dirty="0">
                <a:ea typeface="ＭＳ Ｐゴシック" pitchFamily="34" charset="-128"/>
              </a:rPr>
              <a:t>Chronic inflammation is associated with stress and may underlie depression symptoms. </a:t>
            </a:r>
          </a:p>
          <a:p>
            <a:pPr lvl="1"/>
            <a:r>
              <a:rPr lang="en-US" dirty="0">
                <a:ea typeface="ＭＳ Ｐゴシック" pitchFamily="34" charset="-128"/>
              </a:rPr>
              <a:t>Biomarkers for pro-inflammatory cytokines are increased in cancer patients </a:t>
            </a:r>
          </a:p>
        </p:txBody>
      </p:sp>
      <p:sp>
        <p:nvSpPr>
          <p:cNvPr id="74756" name="Slide Number Placeholder 4"/>
          <p:cNvSpPr>
            <a:spLocks noGrp="1"/>
          </p:cNvSpPr>
          <p:nvPr>
            <p:ph type="sldNum" sz="quarter" idx="12"/>
          </p:nvPr>
        </p:nvSpPr>
        <p:spPr>
          <a:noFill/>
        </p:spPr>
        <p:txBody>
          <a:bodyPr/>
          <a:lstStyle/>
          <a:p>
            <a:fld id="{742896D9-5C76-4AFE-B8F0-8D587322F433}" type="slidenum">
              <a:rPr lang="en-US"/>
              <a:pPr/>
              <a:t>10</a:t>
            </a:fld>
            <a:endParaRPr lang="en-US"/>
          </a:p>
        </p:txBody>
      </p:sp>
      <p:sp>
        <p:nvSpPr>
          <p:cNvPr id="31748" name="Footer Placeholder 3"/>
          <p:cNvSpPr>
            <a:spLocks noGrp="1"/>
          </p:cNvSpPr>
          <p:nvPr>
            <p:ph type="ftr" sz="quarter" idx="4294967295"/>
          </p:nvPr>
        </p:nvSpPr>
        <p:spPr>
          <a:xfrm>
            <a:off x="0" y="6245225"/>
            <a:ext cx="38608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a:t>JR Satin 2009, Sotelo 2014</a:t>
            </a:r>
          </a:p>
          <a:p>
            <a:pPr eaLnBrk="1" hangingPunct="1">
              <a:defRPr/>
            </a:pPr>
            <a:endParaRPr lang="en-US" dirty="0"/>
          </a:p>
        </p:txBody>
      </p:sp>
    </p:spTree>
    <p:extLst>
      <p:ext uri="{BB962C8B-B14F-4D97-AF65-F5344CB8AC3E}">
        <p14:creationId xmlns:p14="http://schemas.microsoft.com/office/powerpoint/2010/main" val="29852735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54000"/>
            <a:ext cx="10972800" cy="1143000"/>
          </a:xfrm>
        </p:spPr>
        <p:txBody>
          <a:bodyPr rtlCol="0">
            <a:normAutofit/>
          </a:bodyPr>
          <a:lstStyle/>
          <a:p>
            <a:pPr marL="54864" fontAlgn="auto">
              <a:spcAft>
                <a:spcPts val="0"/>
              </a:spcAft>
              <a:defRPr/>
            </a:pPr>
            <a:r>
              <a:rPr lang="en-US" b="1" dirty="0">
                <a:solidFill>
                  <a:srgbClr val="006600"/>
                </a:solidFill>
                <a:ea typeface="+mj-ea"/>
                <a:cs typeface="+mj-cs"/>
              </a:rPr>
              <a:t>Assessing Depression in the Terminally Ill</a:t>
            </a:r>
          </a:p>
        </p:txBody>
      </p:sp>
      <p:sp>
        <p:nvSpPr>
          <p:cNvPr id="33794" name="Content Placeholder 2"/>
          <p:cNvSpPr>
            <a:spLocks noGrp="1"/>
          </p:cNvSpPr>
          <p:nvPr>
            <p:ph idx="1"/>
          </p:nvPr>
        </p:nvSpPr>
        <p:spPr/>
        <p:txBody>
          <a:bodyPr/>
          <a:lstStyle/>
          <a:p>
            <a:r>
              <a:rPr lang="en-US" dirty="0">
                <a:ea typeface="ＭＳ Ｐゴシック" pitchFamily="34" charset="-128"/>
              </a:rPr>
              <a:t>Diagnosis often relies more on psychological or cognitive symptoms than physical complaints</a:t>
            </a:r>
          </a:p>
          <a:p>
            <a:r>
              <a:rPr lang="en-US" dirty="0">
                <a:ea typeface="ＭＳ Ｐゴシック" pitchFamily="34" charset="-128"/>
              </a:rPr>
              <a:t>Hopelessness that is pervasive with despair and despondency likely indicates depression</a:t>
            </a:r>
          </a:p>
          <a:p>
            <a:r>
              <a:rPr lang="en-US" dirty="0">
                <a:ea typeface="ＭＳ Ｐゴシック" pitchFamily="34" charset="-128"/>
              </a:rPr>
              <a:t>Suicidal ideation, even mild or passive, more likely to indicate significant depression</a:t>
            </a:r>
          </a:p>
          <a:p>
            <a:pPr marL="0" indent="0">
              <a:buNone/>
            </a:pPr>
            <a:endParaRPr lang="en-US" dirty="0">
              <a:ea typeface="ＭＳ Ｐゴシック" pitchFamily="34" charset="-128"/>
            </a:endParaRPr>
          </a:p>
        </p:txBody>
      </p:sp>
      <p:sp>
        <p:nvSpPr>
          <p:cNvPr id="33796" name="Slide Number Placeholder 4"/>
          <p:cNvSpPr>
            <a:spLocks noGrp="1"/>
          </p:cNvSpPr>
          <p:nvPr>
            <p:ph type="sldNum" sz="quarter" idx="12"/>
          </p:nvPr>
        </p:nvSpPr>
        <p:spPr>
          <a:noFill/>
        </p:spPr>
        <p:txBody>
          <a:bodyPr/>
          <a:lstStyle/>
          <a:p>
            <a:fld id="{48141F9F-195F-4DB3-BD2A-D57271185BDC}" type="slidenum">
              <a:rPr lang="en-US"/>
              <a:pPr/>
              <a:t>11</a:t>
            </a:fld>
            <a:endParaRPr lang="en-US"/>
          </a:p>
        </p:txBody>
      </p:sp>
      <p:sp>
        <p:nvSpPr>
          <p:cNvPr id="11268" name="Footer Placeholder 3"/>
          <p:cNvSpPr>
            <a:spLocks noGrp="1"/>
          </p:cNvSpPr>
          <p:nvPr>
            <p:ph type="ftr" sz="quarter" idx="4294967295"/>
          </p:nvPr>
        </p:nvSpPr>
        <p:spPr>
          <a:xfrm>
            <a:off x="0" y="6019800"/>
            <a:ext cx="38608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a:t>James L Levenson, M.D., 2005, Takechi 2003</a:t>
            </a:r>
          </a:p>
        </p:txBody>
      </p:sp>
    </p:spTree>
    <p:extLst>
      <p:ext uri="{BB962C8B-B14F-4D97-AF65-F5344CB8AC3E}">
        <p14:creationId xmlns:p14="http://schemas.microsoft.com/office/powerpoint/2010/main" val="1064278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54000"/>
            <a:ext cx="10972800" cy="1143000"/>
          </a:xfrm>
        </p:spPr>
        <p:txBody>
          <a:bodyPr rtlCol="0">
            <a:normAutofit/>
          </a:bodyPr>
          <a:lstStyle/>
          <a:p>
            <a:pPr marL="54864" fontAlgn="auto">
              <a:spcAft>
                <a:spcPts val="0"/>
              </a:spcAft>
              <a:defRPr/>
            </a:pPr>
            <a:r>
              <a:rPr lang="en-US" b="1" dirty="0">
                <a:solidFill>
                  <a:srgbClr val="006600"/>
                </a:solidFill>
                <a:ea typeface="+mj-ea"/>
                <a:cs typeface="+mj-cs"/>
              </a:rPr>
              <a:t>Treatment of Depression in Terminally Ill</a:t>
            </a:r>
          </a:p>
        </p:txBody>
      </p:sp>
      <p:sp>
        <p:nvSpPr>
          <p:cNvPr id="3" name="Content Placeholder 2"/>
          <p:cNvSpPr>
            <a:spLocks noGrp="1"/>
          </p:cNvSpPr>
          <p:nvPr>
            <p:ph idx="1"/>
          </p:nvPr>
        </p:nvSpPr>
        <p:spPr>
          <a:xfrm>
            <a:off x="609600" y="1459521"/>
            <a:ext cx="10972800" cy="4525963"/>
          </a:xfrm>
        </p:spPr>
        <p:txBody>
          <a:bodyPr rtlCol="0">
            <a:normAutofit/>
          </a:bodyPr>
          <a:lstStyle/>
          <a:p>
            <a:pPr fontAlgn="auto">
              <a:spcBef>
                <a:spcPts val="0"/>
              </a:spcBef>
              <a:spcAft>
                <a:spcPts val="0"/>
              </a:spcAft>
              <a:defRPr/>
            </a:pPr>
            <a:r>
              <a:rPr lang="en-US" dirty="0">
                <a:ea typeface="+mn-ea"/>
                <a:cs typeface="+mn-cs"/>
              </a:rPr>
              <a:t>Prognosis and time frame affect medication choice</a:t>
            </a:r>
          </a:p>
          <a:p>
            <a:pPr lvl="1" fontAlgn="auto">
              <a:spcBef>
                <a:spcPts val="0"/>
              </a:spcBef>
              <a:spcAft>
                <a:spcPts val="0"/>
              </a:spcAft>
              <a:defRPr/>
            </a:pPr>
            <a:r>
              <a:rPr lang="en-US" dirty="0"/>
              <a:t>SSRIs for person with several months</a:t>
            </a:r>
          </a:p>
          <a:p>
            <a:pPr lvl="1" fontAlgn="auto">
              <a:spcBef>
                <a:spcPts val="0"/>
              </a:spcBef>
              <a:spcAft>
                <a:spcPts val="0"/>
              </a:spcAft>
              <a:defRPr/>
            </a:pPr>
            <a:r>
              <a:rPr lang="en-US" dirty="0"/>
              <a:t>Low dose stimulants for those with several weeks</a:t>
            </a:r>
          </a:p>
          <a:p>
            <a:pPr lvl="1" fontAlgn="auto">
              <a:spcBef>
                <a:spcPts val="0"/>
              </a:spcBef>
              <a:spcAft>
                <a:spcPts val="0"/>
              </a:spcAft>
              <a:defRPr/>
            </a:pPr>
            <a:r>
              <a:rPr lang="en-US" dirty="0"/>
              <a:t>Sedatives or narcotic infusions for those with hours to days</a:t>
            </a:r>
          </a:p>
          <a:p>
            <a:pPr fontAlgn="auto">
              <a:spcBef>
                <a:spcPts val="0"/>
              </a:spcBef>
              <a:spcAft>
                <a:spcPts val="0"/>
              </a:spcAft>
              <a:defRPr/>
            </a:pPr>
            <a:r>
              <a:rPr lang="en-US" dirty="0">
                <a:ea typeface="+mn-ea"/>
                <a:cs typeface="+mn-cs"/>
              </a:rPr>
              <a:t>Start antidepressants at half the usual starting dose</a:t>
            </a:r>
          </a:p>
          <a:p>
            <a:pPr fontAlgn="auto">
              <a:spcBef>
                <a:spcPts val="0"/>
              </a:spcBef>
              <a:spcAft>
                <a:spcPts val="0"/>
              </a:spcAft>
              <a:defRPr/>
            </a:pPr>
            <a:r>
              <a:rPr lang="en-US" dirty="0">
                <a:ea typeface="+mn-ea"/>
                <a:cs typeface="+mn-cs"/>
              </a:rPr>
              <a:t>Methylphenidate 2.5-5mg in morning and noon</a:t>
            </a:r>
          </a:p>
          <a:p>
            <a:pPr lvl="1" fontAlgn="auto">
              <a:spcBef>
                <a:spcPts val="0"/>
              </a:spcBef>
              <a:spcAft>
                <a:spcPts val="0"/>
              </a:spcAft>
              <a:defRPr/>
            </a:pPr>
            <a:r>
              <a:rPr lang="en-US" dirty="0"/>
              <a:t>Maximum dose is usually less than 30mg/day.</a:t>
            </a:r>
          </a:p>
          <a:p>
            <a:pPr fontAlgn="auto">
              <a:spcBef>
                <a:spcPts val="0"/>
              </a:spcBef>
              <a:spcAft>
                <a:spcPts val="0"/>
              </a:spcAft>
              <a:defRPr/>
            </a:pPr>
            <a:r>
              <a:rPr lang="en-US" dirty="0"/>
              <a:t>Psychotherapy</a:t>
            </a:r>
          </a:p>
          <a:p>
            <a:pPr lvl="1" fontAlgn="auto">
              <a:spcBef>
                <a:spcPts val="0"/>
              </a:spcBef>
              <a:spcAft>
                <a:spcPts val="0"/>
              </a:spcAft>
              <a:defRPr/>
            </a:pPr>
            <a:r>
              <a:rPr lang="en-US" dirty="0"/>
              <a:t>Mixture of supportive, CBT and medications.</a:t>
            </a:r>
          </a:p>
          <a:p>
            <a:pPr lvl="1" fontAlgn="auto">
              <a:spcBef>
                <a:spcPts val="0"/>
              </a:spcBef>
              <a:spcAft>
                <a:spcPts val="0"/>
              </a:spcAft>
              <a:defRPr/>
            </a:pPr>
            <a:r>
              <a:rPr lang="en-US" dirty="0"/>
              <a:t>Newer modalities such as meaning-centered psychotherapy and dignity-conserving care have also been found to be helpful</a:t>
            </a:r>
            <a:endParaRPr lang="en-US" dirty="0">
              <a:ea typeface="+mn-ea"/>
              <a:cs typeface="+mn-cs"/>
            </a:endParaRPr>
          </a:p>
          <a:p>
            <a:pPr fontAlgn="auto">
              <a:spcBef>
                <a:spcPts val="0"/>
              </a:spcBef>
              <a:spcAft>
                <a:spcPts val="0"/>
              </a:spcAft>
              <a:defRPr/>
            </a:pPr>
            <a:r>
              <a:rPr lang="en-US" dirty="0"/>
              <a:t>Music therapy </a:t>
            </a:r>
          </a:p>
          <a:p>
            <a:pPr lvl="1">
              <a:spcBef>
                <a:spcPts val="0"/>
              </a:spcBef>
              <a:defRPr/>
            </a:pPr>
            <a:r>
              <a:rPr lang="en-US" dirty="0"/>
              <a:t>Shown to reduce pain, decrease anxiety and depression and improve quality of life</a:t>
            </a:r>
          </a:p>
        </p:txBody>
      </p:sp>
      <p:sp>
        <p:nvSpPr>
          <p:cNvPr id="35844" name="Slide Number Placeholder 4"/>
          <p:cNvSpPr>
            <a:spLocks noGrp="1"/>
          </p:cNvSpPr>
          <p:nvPr>
            <p:ph type="sldNum" sz="quarter" idx="12"/>
          </p:nvPr>
        </p:nvSpPr>
        <p:spPr>
          <a:noFill/>
        </p:spPr>
        <p:txBody>
          <a:bodyPr/>
          <a:lstStyle/>
          <a:p>
            <a:fld id="{5834AC92-F4E1-4E4E-B581-82322D18B760}" type="slidenum">
              <a:rPr lang="en-US"/>
              <a:pPr/>
              <a:t>12</a:t>
            </a:fld>
            <a:endParaRPr lang="en-US"/>
          </a:p>
        </p:txBody>
      </p:sp>
      <p:sp>
        <p:nvSpPr>
          <p:cNvPr id="12292" name="Footer Placeholder 3"/>
          <p:cNvSpPr>
            <a:spLocks noGrp="1"/>
          </p:cNvSpPr>
          <p:nvPr>
            <p:ph type="ftr" sz="quarter" idx="4294967295"/>
          </p:nvPr>
        </p:nvSpPr>
        <p:spPr>
          <a:xfrm>
            <a:off x="-1" y="6096000"/>
            <a:ext cx="4731657"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a:t>James L Levenson, M.D., 2005, Wyszynski 2005, Gao 2018, </a:t>
            </a:r>
          </a:p>
          <a:p>
            <a:pPr eaLnBrk="1" hangingPunct="1">
              <a:defRPr/>
            </a:pPr>
            <a:endParaRPr lang="en-US" dirty="0"/>
          </a:p>
        </p:txBody>
      </p:sp>
    </p:spTree>
    <p:extLst>
      <p:ext uri="{BB962C8B-B14F-4D97-AF65-F5344CB8AC3E}">
        <p14:creationId xmlns:p14="http://schemas.microsoft.com/office/powerpoint/2010/main" val="2493716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54000"/>
            <a:ext cx="10972800" cy="1143000"/>
          </a:xfrm>
        </p:spPr>
        <p:txBody>
          <a:bodyPr rtlCol="0">
            <a:normAutofit/>
          </a:bodyPr>
          <a:lstStyle/>
          <a:p>
            <a:pPr marL="54864" fontAlgn="auto">
              <a:spcAft>
                <a:spcPts val="0"/>
              </a:spcAft>
              <a:defRPr/>
            </a:pPr>
            <a:r>
              <a:rPr lang="en-US" b="1" dirty="0">
                <a:solidFill>
                  <a:srgbClr val="006600"/>
                </a:solidFill>
                <a:ea typeface="+mj-ea"/>
                <a:cs typeface="+mj-cs"/>
              </a:rPr>
              <a:t>Somatic Symptoms and Depression in Cancer</a:t>
            </a:r>
          </a:p>
        </p:txBody>
      </p:sp>
      <p:sp>
        <p:nvSpPr>
          <p:cNvPr id="76802" name="Content Placeholder 2"/>
          <p:cNvSpPr>
            <a:spLocks noGrp="1"/>
          </p:cNvSpPr>
          <p:nvPr>
            <p:ph idx="1"/>
          </p:nvPr>
        </p:nvSpPr>
        <p:spPr/>
        <p:txBody>
          <a:bodyPr/>
          <a:lstStyle/>
          <a:p>
            <a:r>
              <a:rPr lang="en-US">
                <a:ea typeface="ＭＳ Ｐゴシック" pitchFamily="34" charset="-128"/>
              </a:rPr>
              <a:t>Somatic symptoms of depression in cancer patients</a:t>
            </a:r>
          </a:p>
          <a:p>
            <a:pPr lvl="1"/>
            <a:r>
              <a:rPr lang="en-US">
                <a:ea typeface="ＭＳ Ｐゴシック" pitchFamily="34" charset="-128"/>
              </a:rPr>
              <a:t>Appetite changes and decreased ability to think coincided with anhedonia</a:t>
            </a:r>
          </a:p>
          <a:p>
            <a:pPr lvl="1"/>
            <a:r>
              <a:rPr lang="en-US">
                <a:ea typeface="ＭＳ Ｐゴシック" pitchFamily="34" charset="-128"/>
              </a:rPr>
              <a:t>Sleep disturbance and fatigue not significantly associated with non-somatic symptoms</a:t>
            </a:r>
          </a:p>
          <a:p>
            <a:pPr lvl="1"/>
            <a:r>
              <a:rPr lang="en-US">
                <a:ea typeface="ＭＳ Ｐゴシック" pitchFamily="34" charset="-128"/>
              </a:rPr>
              <a:t>Appetite changes associated with increased severity of depression</a:t>
            </a:r>
          </a:p>
        </p:txBody>
      </p:sp>
      <p:sp>
        <p:nvSpPr>
          <p:cNvPr id="76804" name="Slide Number Placeholder 4"/>
          <p:cNvSpPr>
            <a:spLocks noGrp="1"/>
          </p:cNvSpPr>
          <p:nvPr>
            <p:ph type="sldNum" sz="quarter" idx="12"/>
          </p:nvPr>
        </p:nvSpPr>
        <p:spPr>
          <a:noFill/>
        </p:spPr>
        <p:txBody>
          <a:bodyPr/>
          <a:lstStyle/>
          <a:p>
            <a:fld id="{C86F2854-0D2A-4CF5-B305-B3D9CB56BB88}" type="slidenum">
              <a:rPr lang="en-US"/>
              <a:pPr/>
              <a:t>13</a:t>
            </a:fld>
            <a:endParaRPr lang="en-US"/>
          </a:p>
        </p:txBody>
      </p:sp>
      <p:sp>
        <p:nvSpPr>
          <p:cNvPr id="32772" name="Footer Placeholder 3"/>
          <p:cNvSpPr>
            <a:spLocks noGrp="1"/>
          </p:cNvSpPr>
          <p:nvPr>
            <p:ph type="ftr" sz="quarter" idx="4294967295"/>
          </p:nvPr>
        </p:nvSpPr>
        <p:spPr>
          <a:xfrm>
            <a:off x="0" y="6019800"/>
            <a:ext cx="38608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a:t>Takechi 2003, Van Wilgen 2006 Mueller 2005</a:t>
            </a:r>
          </a:p>
        </p:txBody>
      </p:sp>
    </p:spTree>
    <p:extLst>
      <p:ext uri="{BB962C8B-B14F-4D97-AF65-F5344CB8AC3E}">
        <p14:creationId xmlns:p14="http://schemas.microsoft.com/office/powerpoint/2010/main" val="2202942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54000"/>
            <a:ext cx="10972800" cy="1143000"/>
          </a:xfrm>
        </p:spPr>
        <p:txBody>
          <a:bodyPr rtlCol="0">
            <a:normAutofit/>
          </a:bodyPr>
          <a:lstStyle/>
          <a:p>
            <a:pPr marL="54864" fontAlgn="auto">
              <a:spcAft>
                <a:spcPts val="0"/>
              </a:spcAft>
              <a:defRPr/>
            </a:pPr>
            <a:r>
              <a:rPr lang="en-US" b="1" dirty="0">
                <a:solidFill>
                  <a:srgbClr val="006600"/>
                </a:solidFill>
                <a:ea typeface="+mj-ea"/>
                <a:cs typeface="+mj-cs"/>
              </a:rPr>
              <a:t>Mixed Depression/Anxiety in Cancer Patients</a:t>
            </a:r>
          </a:p>
        </p:txBody>
      </p:sp>
      <p:sp>
        <p:nvSpPr>
          <p:cNvPr id="3" name="Content Placeholder 2"/>
          <p:cNvSpPr>
            <a:spLocks noGrp="1"/>
          </p:cNvSpPr>
          <p:nvPr>
            <p:ph idx="1"/>
          </p:nvPr>
        </p:nvSpPr>
        <p:spPr/>
        <p:txBody>
          <a:bodyPr rtlCol="0">
            <a:normAutofit/>
          </a:bodyPr>
          <a:lstStyle/>
          <a:p>
            <a:pPr fontAlgn="auto">
              <a:spcBef>
                <a:spcPts val="0"/>
              </a:spcBef>
              <a:spcAft>
                <a:spcPts val="0"/>
              </a:spcAft>
              <a:defRPr/>
            </a:pPr>
            <a:r>
              <a:rPr lang="en-US" dirty="0">
                <a:ea typeface="+mn-ea"/>
                <a:cs typeface="+mn-cs"/>
              </a:rPr>
              <a:t>8,265 patients with cancer</a:t>
            </a:r>
          </a:p>
          <a:p>
            <a:pPr lvl="1" fontAlgn="auto">
              <a:spcBef>
                <a:spcPts val="0"/>
              </a:spcBef>
              <a:spcAft>
                <a:spcPts val="0"/>
              </a:spcAft>
              <a:defRPr/>
            </a:pPr>
            <a:r>
              <a:rPr lang="en-US" dirty="0"/>
              <a:t>Mixed symptoms in 12.4%</a:t>
            </a:r>
          </a:p>
          <a:p>
            <a:pPr lvl="1" fontAlgn="auto">
              <a:spcBef>
                <a:spcPts val="0"/>
              </a:spcBef>
              <a:spcAft>
                <a:spcPts val="0"/>
              </a:spcAft>
              <a:defRPr/>
            </a:pPr>
            <a:r>
              <a:rPr lang="en-US" dirty="0"/>
              <a:t>Depression in 18.3%</a:t>
            </a:r>
          </a:p>
          <a:p>
            <a:pPr lvl="1" fontAlgn="auto">
              <a:spcBef>
                <a:spcPts val="0"/>
              </a:spcBef>
              <a:spcAft>
                <a:spcPts val="0"/>
              </a:spcAft>
              <a:defRPr/>
            </a:pPr>
            <a:r>
              <a:rPr lang="en-US" dirty="0"/>
              <a:t>Anxiety in 24%</a:t>
            </a:r>
          </a:p>
          <a:p>
            <a:pPr lvl="1" fontAlgn="auto">
              <a:spcBef>
                <a:spcPts val="0"/>
              </a:spcBef>
              <a:spcAft>
                <a:spcPts val="0"/>
              </a:spcAft>
              <a:defRPr/>
            </a:pPr>
            <a:r>
              <a:rPr lang="en-US" dirty="0"/>
              <a:t>70% had neither</a:t>
            </a:r>
          </a:p>
          <a:p>
            <a:pPr fontAlgn="auto">
              <a:spcBef>
                <a:spcPts val="0"/>
              </a:spcBef>
              <a:spcAft>
                <a:spcPts val="0"/>
              </a:spcAft>
              <a:defRPr/>
            </a:pPr>
            <a:r>
              <a:rPr lang="en-US" dirty="0">
                <a:ea typeface="+mn-ea"/>
                <a:cs typeface="+mn-cs"/>
              </a:rPr>
              <a:t>Mixed symptoms in stomach, pancreatic, head and neck and lung cancers</a:t>
            </a:r>
          </a:p>
          <a:p>
            <a:pPr fontAlgn="auto">
              <a:spcBef>
                <a:spcPts val="0"/>
              </a:spcBef>
              <a:spcAft>
                <a:spcPts val="0"/>
              </a:spcAft>
              <a:defRPr/>
            </a:pPr>
            <a:r>
              <a:rPr lang="en-US" dirty="0">
                <a:ea typeface="+mn-ea"/>
                <a:cs typeface="+mn-cs"/>
              </a:rPr>
              <a:t>Lower rates in those with breast cancers</a:t>
            </a:r>
          </a:p>
          <a:p>
            <a:pPr fontAlgn="auto">
              <a:spcBef>
                <a:spcPts val="0"/>
              </a:spcBef>
              <a:spcAft>
                <a:spcPts val="0"/>
              </a:spcAft>
              <a:defRPr/>
            </a:pPr>
            <a:r>
              <a:rPr lang="en-US" dirty="0">
                <a:ea typeface="+mn-ea"/>
                <a:cs typeface="+mn-cs"/>
              </a:rPr>
              <a:t>Mixed symptoms in 2/3 of depressed cancer patients</a:t>
            </a:r>
          </a:p>
        </p:txBody>
      </p:sp>
      <p:sp>
        <p:nvSpPr>
          <p:cNvPr id="78852" name="Slide Number Placeholder 4"/>
          <p:cNvSpPr>
            <a:spLocks noGrp="1"/>
          </p:cNvSpPr>
          <p:nvPr>
            <p:ph type="sldNum" sz="quarter" idx="12"/>
          </p:nvPr>
        </p:nvSpPr>
        <p:spPr>
          <a:noFill/>
        </p:spPr>
        <p:txBody>
          <a:bodyPr/>
          <a:lstStyle/>
          <a:p>
            <a:fld id="{8F0C636F-45A2-4763-BF9D-F5B8B40FE3B3}" type="slidenum">
              <a:rPr lang="en-US"/>
              <a:pPr/>
              <a:t>14</a:t>
            </a:fld>
            <a:endParaRPr lang="en-US"/>
          </a:p>
        </p:txBody>
      </p:sp>
      <p:sp>
        <p:nvSpPr>
          <p:cNvPr id="33796" name="Footer Placeholder 3"/>
          <p:cNvSpPr>
            <a:spLocks noGrp="1"/>
          </p:cNvSpPr>
          <p:nvPr>
            <p:ph type="ftr" sz="quarter" idx="4294967295"/>
          </p:nvPr>
        </p:nvSpPr>
        <p:spPr>
          <a:xfrm>
            <a:off x="0" y="6245225"/>
            <a:ext cx="38608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a:t>KM Brintzenhofe-Szoc 2009</a:t>
            </a:r>
          </a:p>
        </p:txBody>
      </p:sp>
    </p:spTree>
    <p:extLst>
      <p:ext uri="{BB962C8B-B14F-4D97-AF65-F5344CB8AC3E}">
        <p14:creationId xmlns:p14="http://schemas.microsoft.com/office/powerpoint/2010/main" val="819941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09600" y="254000"/>
            <a:ext cx="10972800" cy="1143000"/>
          </a:xfrm>
        </p:spPr>
        <p:txBody>
          <a:bodyPr/>
          <a:lstStyle/>
          <a:p>
            <a:pPr marL="54864" fontAlgn="auto">
              <a:spcAft>
                <a:spcPts val="0"/>
              </a:spcAft>
              <a:defRPr/>
            </a:pPr>
            <a:r>
              <a:rPr lang="en-US" b="1" dirty="0">
                <a:solidFill>
                  <a:srgbClr val="006600"/>
                </a:solidFill>
                <a:ea typeface="+mj-ea"/>
                <a:cs typeface="+mj-cs"/>
              </a:rPr>
              <a:t>Suicidal Ideation and Cancer</a:t>
            </a:r>
          </a:p>
        </p:txBody>
      </p:sp>
      <p:sp>
        <p:nvSpPr>
          <p:cNvPr id="80898" name="Content Placeholder 2"/>
          <p:cNvSpPr>
            <a:spLocks noGrp="1"/>
          </p:cNvSpPr>
          <p:nvPr>
            <p:ph idx="1"/>
          </p:nvPr>
        </p:nvSpPr>
        <p:spPr/>
        <p:txBody>
          <a:bodyPr/>
          <a:lstStyle/>
          <a:p>
            <a:r>
              <a:rPr lang="en-US" dirty="0">
                <a:ea typeface="ＭＳ Ｐゴシック" pitchFamily="34" charset="-128"/>
              </a:rPr>
              <a:t>Passive SI common</a:t>
            </a:r>
          </a:p>
          <a:p>
            <a:r>
              <a:rPr lang="en-US" dirty="0">
                <a:ea typeface="ＭＳ Ｐゴシック" pitchFamily="34" charset="-128"/>
              </a:rPr>
              <a:t>Relative risk of suicide was 12.6 within first week of cancer diagnosis</a:t>
            </a:r>
          </a:p>
          <a:p>
            <a:pPr lvl="1"/>
            <a:r>
              <a:rPr lang="en-US" dirty="0">
                <a:ea typeface="ＭＳ Ｐゴシック" pitchFamily="34" charset="-128"/>
              </a:rPr>
              <a:t>Relative risk is 3.1 within the first year of diagnosis </a:t>
            </a:r>
          </a:p>
          <a:p>
            <a:r>
              <a:rPr lang="en-US" dirty="0">
                <a:ea typeface="ＭＳ Ｐゴシック" pitchFamily="34" charset="-128"/>
              </a:rPr>
              <a:t>Risk factors</a:t>
            </a:r>
          </a:p>
          <a:p>
            <a:pPr lvl="1"/>
            <a:r>
              <a:rPr lang="en-US" dirty="0">
                <a:ea typeface="ＭＳ Ｐゴシック" pitchFamily="34" charset="-128"/>
              </a:rPr>
              <a:t>Regular risk factors for suicide in the general population</a:t>
            </a:r>
          </a:p>
          <a:p>
            <a:pPr lvl="1"/>
            <a:r>
              <a:rPr lang="en-US" dirty="0">
                <a:ea typeface="ＭＳ Ｐゴシック" pitchFamily="34" charset="-128"/>
              </a:rPr>
              <a:t>Advanced disease and poor prognosis</a:t>
            </a:r>
          </a:p>
          <a:p>
            <a:pPr lvl="1"/>
            <a:r>
              <a:rPr lang="en-US" dirty="0">
                <a:ea typeface="ＭＳ Ｐゴシック" pitchFamily="34" charset="-128"/>
              </a:rPr>
              <a:t>Delirium</a:t>
            </a:r>
          </a:p>
          <a:p>
            <a:pPr lvl="1"/>
            <a:r>
              <a:rPr lang="en-US" dirty="0">
                <a:ea typeface="ＭＳ Ｐゴシック" pitchFamily="34" charset="-128"/>
              </a:rPr>
              <a:t>Pain</a:t>
            </a:r>
          </a:p>
          <a:p>
            <a:pPr lvl="1"/>
            <a:r>
              <a:rPr lang="en-US" dirty="0">
                <a:ea typeface="ＭＳ Ｐゴシック" pitchFamily="34" charset="-128"/>
              </a:rPr>
              <a:t>Physical, social, and/or financial exhaustion</a:t>
            </a:r>
          </a:p>
          <a:p>
            <a:pPr lvl="1"/>
            <a:r>
              <a:rPr lang="en-US" dirty="0">
                <a:ea typeface="ＭＳ Ｐゴシック" pitchFamily="34" charset="-128"/>
              </a:rPr>
              <a:t>Need for control</a:t>
            </a:r>
          </a:p>
        </p:txBody>
      </p:sp>
      <p:sp>
        <p:nvSpPr>
          <p:cNvPr id="80900" name="Slide Number Placeholder 4"/>
          <p:cNvSpPr>
            <a:spLocks noGrp="1"/>
          </p:cNvSpPr>
          <p:nvPr>
            <p:ph type="sldNum" sz="quarter" idx="12"/>
          </p:nvPr>
        </p:nvSpPr>
        <p:spPr>
          <a:noFill/>
        </p:spPr>
        <p:txBody>
          <a:bodyPr/>
          <a:lstStyle/>
          <a:p>
            <a:fld id="{68B08904-3DEF-471A-BF57-5ADDF897E8CE}" type="slidenum">
              <a:rPr lang="en-US"/>
              <a:pPr/>
              <a:t>15</a:t>
            </a:fld>
            <a:endParaRPr lang="en-US"/>
          </a:p>
        </p:txBody>
      </p:sp>
      <p:sp>
        <p:nvSpPr>
          <p:cNvPr id="34820" name="Footer Placeholder 3"/>
          <p:cNvSpPr>
            <a:spLocks noGrp="1"/>
          </p:cNvSpPr>
          <p:nvPr>
            <p:ph type="ftr" sz="quarter" idx="4294967295"/>
          </p:nvPr>
        </p:nvSpPr>
        <p:spPr>
          <a:xfrm>
            <a:off x="0" y="6245225"/>
            <a:ext cx="38608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a:t>James L Levenson, M.D., 2005, Fang 2012 </a:t>
            </a:r>
          </a:p>
        </p:txBody>
      </p:sp>
    </p:spTree>
    <p:extLst>
      <p:ext uri="{BB962C8B-B14F-4D97-AF65-F5344CB8AC3E}">
        <p14:creationId xmlns:p14="http://schemas.microsoft.com/office/powerpoint/2010/main" val="30631382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09600" y="381000"/>
            <a:ext cx="10972800" cy="1143000"/>
          </a:xfrm>
        </p:spPr>
        <p:txBody>
          <a:bodyPr>
            <a:noAutofit/>
          </a:bodyPr>
          <a:lstStyle/>
          <a:p>
            <a:pPr marL="54864" fontAlgn="auto">
              <a:spcAft>
                <a:spcPts val="0"/>
              </a:spcAft>
              <a:defRPr/>
            </a:pPr>
            <a:r>
              <a:rPr lang="en-US" sz="3600" b="1" dirty="0">
                <a:solidFill>
                  <a:srgbClr val="006600"/>
                </a:solidFill>
                <a:ea typeface="+mj-ea"/>
                <a:cs typeface="+mj-cs"/>
              </a:rPr>
              <a:t>Suicide and Suicidal Ideation in Palliative Care</a:t>
            </a:r>
          </a:p>
        </p:txBody>
      </p:sp>
      <p:sp>
        <p:nvSpPr>
          <p:cNvPr id="37890" name="Content Placeholder 2"/>
          <p:cNvSpPr>
            <a:spLocks noGrp="1"/>
          </p:cNvSpPr>
          <p:nvPr>
            <p:ph idx="1"/>
          </p:nvPr>
        </p:nvSpPr>
        <p:spPr>
          <a:xfrm>
            <a:off x="609600" y="1494691"/>
            <a:ext cx="10972800" cy="4645023"/>
          </a:xfrm>
        </p:spPr>
        <p:txBody>
          <a:bodyPr/>
          <a:lstStyle/>
          <a:p>
            <a:pPr>
              <a:spcBef>
                <a:spcPct val="0"/>
              </a:spcBef>
            </a:pPr>
            <a:r>
              <a:rPr lang="en-US" sz="2400" dirty="0">
                <a:ea typeface="ＭＳ Ｐゴシック" pitchFamily="34" charset="-128"/>
              </a:rPr>
              <a:t>3-20% have pervasive and sincere wish to die. </a:t>
            </a:r>
          </a:p>
          <a:p>
            <a:pPr>
              <a:spcBef>
                <a:spcPct val="0"/>
              </a:spcBef>
            </a:pPr>
            <a:r>
              <a:rPr lang="en-US" sz="2400" dirty="0">
                <a:ea typeface="ＭＳ Ｐゴシック" pitchFamily="34" charset="-128"/>
              </a:rPr>
              <a:t>Risk Factors</a:t>
            </a:r>
          </a:p>
          <a:p>
            <a:pPr lvl="1">
              <a:spcBef>
                <a:spcPct val="0"/>
              </a:spcBef>
            </a:pPr>
            <a:r>
              <a:rPr lang="en-US" sz="2000" dirty="0">
                <a:ea typeface="ＭＳ Ｐゴシック" pitchFamily="34" charset="-128"/>
              </a:rPr>
              <a:t>All regular risk factors for suicidality are important to consider</a:t>
            </a:r>
          </a:p>
          <a:p>
            <a:pPr lvl="2">
              <a:spcBef>
                <a:spcPct val="0"/>
              </a:spcBef>
            </a:pPr>
            <a:r>
              <a:rPr lang="en-US" sz="1600" dirty="0">
                <a:ea typeface="ＭＳ Ｐゴシック" pitchFamily="34" charset="-128"/>
              </a:rPr>
              <a:t>Age, race, history of suicide attempts, psychiatric illness, means, </a:t>
            </a:r>
            <a:r>
              <a:rPr lang="en-US" sz="1600" dirty="0" err="1">
                <a:ea typeface="ＭＳ Ｐゴシック" pitchFamily="34" charset="-128"/>
              </a:rPr>
              <a:t>etc</a:t>
            </a:r>
            <a:endParaRPr lang="en-US" sz="1600" dirty="0">
              <a:ea typeface="ＭＳ Ｐゴシック" pitchFamily="34" charset="-128"/>
            </a:endParaRPr>
          </a:p>
          <a:p>
            <a:pPr lvl="1">
              <a:spcBef>
                <a:spcPct val="0"/>
              </a:spcBef>
            </a:pPr>
            <a:r>
              <a:rPr lang="en-US" sz="2000" dirty="0">
                <a:ea typeface="ＭＳ Ｐゴシック" pitchFamily="34" charset="-128"/>
              </a:rPr>
              <a:t>Advanced stages of the disease</a:t>
            </a:r>
          </a:p>
          <a:p>
            <a:pPr lvl="1">
              <a:spcBef>
                <a:spcPct val="0"/>
              </a:spcBef>
            </a:pPr>
            <a:r>
              <a:rPr lang="en-US" sz="2000" dirty="0">
                <a:ea typeface="ＭＳ Ｐゴシック" pitchFamily="34" charset="-128"/>
              </a:rPr>
              <a:t>Hopelessness</a:t>
            </a:r>
          </a:p>
          <a:p>
            <a:pPr lvl="1">
              <a:spcBef>
                <a:spcPct val="0"/>
              </a:spcBef>
            </a:pPr>
            <a:r>
              <a:rPr lang="en-US" sz="2000" dirty="0">
                <a:ea typeface="ＭＳ Ｐゴシック" pitchFamily="34" charset="-128"/>
              </a:rPr>
              <a:t>Uncontrolled pain</a:t>
            </a:r>
          </a:p>
          <a:p>
            <a:pPr lvl="1">
              <a:spcBef>
                <a:spcPct val="0"/>
              </a:spcBef>
            </a:pPr>
            <a:r>
              <a:rPr lang="en-US" sz="2000" dirty="0" err="1">
                <a:ea typeface="ＭＳ Ｐゴシック" pitchFamily="34" charset="-128"/>
              </a:rPr>
              <a:t>Confusional</a:t>
            </a:r>
            <a:r>
              <a:rPr lang="en-US" sz="2000" dirty="0">
                <a:ea typeface="ＭＳ Ｐゴシック" pitchFamily="34" charset="-128"/>
              </a:rPr>
              <a:t> states (delirium)</a:t>
            </a:r>
          </a:p>
          <a:p>
            <a:pPr lvl="1">
              <a:spcBef>
                <a:spcPct val="0"/>
              </a:spcBef>
            </a:pPr>
            <a:r>
              <a:rPr lang="en-US" sz="2000" dirty="0">
                <a:ea typeface="ＭＳ Ｐゴシック" pitchFamily="34" charset="-128"/>
              </a:rPr>
              <a:t>Loss of control and sense of helplessness</a:t>
            </a:r>
          </a:p>
          <a:p>
            <a:pPr lvl="1">
              <a:spcBef>
                <a:spcPct val="0"/>
              </a:spcBef>
            </a:pPr>
            <a:r>
              <a:rPr lang="en-US" sz="2000" dirty="0">
                <a:ea typeface="ＭＳ Ｐゴシック" pitchFamily="34" charset="-128"/>
              </a:rPr>
              <a:t> Fatigue of all forms</a:t>
            </a:r>
          </a:p>
          <a:p>
            <a:pPr lvl="2">
              <a:spcBef>
                <a:spcPct val="0"/>
              </a:spcBef>
            </a:pPr>
            <a:r>
              <a:rPr lang="en-US" sz="1800" dirty="0">
                <a:ea typeface="ＭＳ Ｐゴシック" pitchFamily="34" charset="-128"/>
              </a:rPr>
              <a:t>Physical </a:t>
            </a:r>
          </a:p>
          <a:p>
            <a:pPr lvl="2">
              <a:spcBef>
                <a:spcPct val="0"/>
              </a:spcBef>
            </a:pPr>
            <a:r>
              <a:rPr lang="en-US" sz="1800" dirty="0">
                <a:ea typeface="ＭＳ Ｐゴシック" pitchFamily="34" charset="-128"/>
              </a:rPr>
              <a:t>Financial </a:t>
            </a:r>
          </a:p>
          <a:p>
            <a:pPr lvl="2">
              <a:spcBef>
                <a:spcPct val="0"/>
              </a:spcBef>
            </a:pPr>
            <a:r>
              <a:rPr lang="en-US" sz="1800" dirty="0">
                <a:ea typeface="ＭＳ Ｐゴシック" pitchFamily="34" charset="-128"/>
              </a:rPr>
              <a:t>Social support</a:t>
            </a:r>
          </a:p>
          <a:p>
            <a:pPr>
              <a:spcBef>
                <a:spcPct val="0"/>
              </a:spcBef>
            </a:pPr>
            <a:r>
              <a:rPr lang="en-US" sz="2400" dirty="0">
                <a:ea typeface="ＭＳ Ｐゴシック" pitchFamily="34" charset="-128"/>
              </a:rPr>
              <a:t>Suicidal ideation needs to be addressed, but psychiatric  hospitalization may not be indicated in some cases</a:t>
            </a:r>
          </a:p>
        </p:txBody>
      </p:sp>
      <p:sp>
        <p:nvSpPr>
          <p:cNvPr id="37892" name="Slide Number Placeholder 4"/>
          <p:cNvSpPr>
            <a:spLocks noGrp="1"/>
          </p:cNvSpPr>
          <p:nvPr>
            <p:ph type="sldNum" sz="quarter" idx="12"/>
          </p:nvPr>
        </p:nvSpPr>
        <p:spPr>
          <a:noFill/>
        </p:spPr>
        <p:txBody>
          <a:bodyPr/>
          <a:lstStyle/>
          <a:p>
            <a:fld id="{4C0C1F67-6AA7-4B15-B950-8AE46D2E37BF}" type="slidenum">
              <a:rPr lang="en-US"/>
              <a:pPr/>
              <a:t>16</a:t>
            </a:fld>
            <a:endParaRPr lang="en-US"/>
          </a:p>
        </p:txBody>
      </p:sp>
      <p:sp>
        <p:nvSpPr>
          <p:cNvPr id="13316" name="Footer Placeholder 3"/>
          <p:cNvSpPr>
            <a:spLocks noGrp="1"/>
          </p:cNvSpPr>
          <p:nvPr>
            <p:ph type="ftr" sz="quarter" idx="4294967295"/>
          </p:nvPr>
        </p:nvSpPr>
        <p:spPr>
          <a:xfrm>
            <a:off x="0" y="6245225"/>
            <a:ext cx="38608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a:t>James L Levenson, M.D., 2005, Wilson 2015</a:t>
            </a:r>
          </a:p>
        </p:txBody>
      </p:sp>
    </p:spTree>
    <p:extLst>
      <p:ext uri="{BB962C8B-B14F-4D97-AF65-F5344CB8AC3E}">
        <p14:creationId xmlns:p14="http://schemas.microsoft.com/office/powerpoint/2010/main" val="10772492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609600" y="254000"/>
            <a:ext cx="10972800" cy="1143000"/>
          </a:xfrm>
        </p:spPr>
        <p:txBody>
          <a:bodyPr/>
          <a:lstStyle/>
          <a:p>
            <a:pPr marL="54864" fontAlgn="auto">
              <a:spcAft>
                <a:spcPts val="0"/>
              </a:spcAft>
              <a:defRPr/>
            </a:pPr>
            <a:r>
              <a:rPr lang="en-US" b="1" dirty="0">
                <a:solidFill>
                  <a:srgbClr val="006600"/>
                </a:solidFill>
                <a:ea typeface="+mj-ea"/>
                <a:cs typeface="+mj-cs"/>
              </a:rPr>
              <a:t>Desire for Hastened Death</a:t>
            </a:r>
          </a:p>
        </p:txBody>
      </p:sp>
      <p:sp>
        <p:nvSpPr>
          <p:cNvPr id="3" name="Content Placeholder 2"/>
          <p:cNvSpPr>
            <a:spLocks noGrp="1"/>
          </p:cNvSpPr>
          <p:nvPr>
            <p:ph idx="1"/>
          </p:nvPr>
        </p:nvSpPr>
        <p:spPr/>
        <p:txBody>
          <a:bodyPr rtlCol="0">
            <a:normAutofit/>
          </a:bodyPr>
          <a:lstStyle/>
          <a:p>
            <a:pPr fontAlgn="auto">
              <a:spcBef>
                <a:spcPts val="0"/>
              </a:spcBef>
              <a:spcAft>
                <a:spcPts val="0"/>
              </a:spcAft>
              <a:buFont typeface="Arial" pitchFamily="34" charset="0"/>
              <a:buChar char="•"/>
              <a:defRPr/>
            </a:pPr>
            <a:r>
              <a:rPr lang="en-US" dirty="0"/>
              <a:t>States that allow physician assisted death </a:t>
            </a:r>
          </a:p>
          <a:p>
            <a:pPr lvl="1">
              <a:spcBef>
                <a:spcPts val="0"/>
              </a:spcBef>
              <a:buFont typeface="Arial" pitchFamily="34" charset="0"/>
              <a:buChar char="•"/>
              <a:defRPr/>
            </a:pPr>
            <a:r>
              <a:rPr lang="en-US" dirty="0">
                <a:ea typeface="+mn-ea"/>
                <a:cs typeface="+mn-cs"/>
              </a:rPr>
              <a:t>Oregon, Washington, Vermont, California, Montana, Colorado, Washington DC, Hawaii </a:t>
            </a:r>
          </a:p>
          <a:p>
            <a:pPr fontAlgn="auto">
              <a:spcBef>
                <a:spcPts val="0"/>
              </a:spcBef>
              <a:spcAft>
                <a:spcPts val="0"/>
              </a:spcAft>
              <a:buFont typeface="Arial" pitchFamily="34" charset="0"/>
              <a:buChar char="•"/>
              <a:defRPr/>
            </a:pPr>
            <a:r>
              <a:rPr lang="en-US" dirty="0">
                <a:ea typeface="+mn-ea"/>
                <a:cs typeface="+mn-cs"/>
              </a:rPr>
              <a:t>Risks</a:t>
            </a:r>
          </a:p>
          <a:p>
            <a:pPr lvl="1" fontAlgn="auto">
              <a:spcBef>
                <a:spcPts val="0"/>
              </a:spcBef>
              <a:spcAft>
                <a:spcPts val="0"/>
              </a:spcAft>
              <a:defRPr/>
            </a:pPr>
            <a:r>
              <a:rPr lang="en-US" dirty="0"/>
              <a:t>Depression plays a role in requests for hastened death</a:t>
            </a:r>
          </a:p>
          <a:p>
            <a:pPr lvl="2" fontAlgn="auto">
              <a:spcBef>
                <a:spcPts val="0"/>
              </a:spcBef>
              <a:spcAft>
                <a:spcPts val="0"/>
              </a:spcAft>
              <a:defRPr/>
            </a:pPr>
            <a:r>
              <a:rPr lang="en-US" dirty="0"/>
              <a:t>Patients with depression were noted to have a 4x higher likelihood of desire for hastened death</a:t>
            </a:r>
          </a:p>
          <a:p>
            <a:pPr lvl="2" fontAlgn="auto">
              <a:spcBef>
                <a:spcPts val="0"/>
              </a:spcBef>
              <a:spcAft>
                <a:spcPts val="0"/>
              </a:spcAft>
              <a:defRPr/>
            </a:pPr>
            <a:r>
              <a:rPr lang="en-US" dirty="0"/>
              <a:t>Depression and hopelessness are the strongest predictors of desire for hastened death in terminally ill patients </a:t>
            </a:r>
          </a:p>
          <a:p>
            <a:pPr lvl="1" fontAlgn="auto">
              <a:spcBef>
                <a:spcPts val="0"/>
              </a:spcBef>
              <a:spcAft>
                <a:spcPts val="0"/>
              </a:spcAft>
              <a:defRPr/>
            </a:pPr>
            <a:r>
              <a:rPr lang="en-US" dirty="0"/>
              <a:t>These patients have higher levels of pain and less support</a:t>
            </a:r>
          </a:p>
          <a:p>
            <a:pPr lvl="1" fontAlgn="auto">
              <a:spcBef>
                <a:spcPts val="0"/>
              </a:spcBef>
              <a:spcAft>
                <a:spcPts val="0"/>
              </a:spcAft>
              <a:defRPr/>
            </a:pPr>
            <a:r>
              <a:rPr lang="en-US" dirty="0"/>
              <a:t>Psychological distress, social factors, spiritual distress and feeling like one is a burden contribute</a:t>
            </a:r>
          </a:p>
          <a:p>
            <a:pPr fontAlgn="auto">
              <a:spcBef>
                <a:spcPts val="0"/>
              </a:spcBef>
              <a:spcAft>
                <a:spcPts val="0"/>
              </a:spcAft>
              <a:buFont typeface="Arial" pitchFamily="34" charset="0"/>
              <a:buChar char="•"/>
              <a:defRPr/>
            </a:pPr>
            <a:r>
              <a:rPr lang="en-US" dirty="0">
                <a:ea typeface="+mn-ea"/>
                <a:cs typeface="+mn-cs"/>
              </a:rPr>
              <a:t>Management of physical and psychological distress is likely the best treatment</a:t>
            </a:r>
          </a:p>
          <a:p>
            <a:pPr fontAlgn="auto">
              <a:spcBef>
                <a:spcPts val="0"/>
              </a:spcBef>
              <a:spcAft>
                <a:spcPts val="0"/>
              </a:spcAft>
              <a:buFont typeface="Arial" pitchFamily="34" charset="0"/>
              <a:buChar char="•"/>
              <a:defRPr/>
            </a:pPr>
            <a:r>
              <a:rPr lang="en-US" dirty="0"/>
              <a:t>Increasingly legalized but still relatively rare. Primary involves cancer patients.  </a:t>
            </a:r>
            <a:endParaRPr lang="en-US" dirty="0">
              <a:ea typeface="+mn-ea"/>
              <a:cs typeface="+mn-cs"/>
            </a:endParaRPr>
          </a:p>
          <a:p>
            <a:pPr fontAlgn="auto">
              <a:spcBef>
                <a:spcPts val="0"/>
              </a:spcBef>
              <a:spcAft>
                <a:spcPts val="0"/>
              </a:spcAft>
              <a:buFont typeface="Arial" pitchFamily="34" charset="0"/>
              <a:buChar char="•"/>
              <a:defRPr/>
            </a:pPr>
            <a:r>
              <a:rPr lang="en-US" dirty="0">
                <a:ea typeface="+mn-ea"/>
                <a:cs typeface="+mn-cs"/>
              </a:rPr>
              <a:t>Main motivations for physician assisted death </a:t>
            </a:r>
          </a:p>
          <a:p>
            <a:pPr lvl="1">
              <a:spcBef>
                <a:spcPts val="0"/>
              </a:spcBef>
              <a:buFont typeface="Arial" pitchFamily="34" charset="0"/>
              <a:buChar char="•"/>
              <a:defRPr/>
            </a:pPr>
            <a:r>
              <a:rPr lang="en-US" dirty="0"/>
              <a:t>Loss of autonomy and dignity, decreased quality of life, Mental distress</a:t>
            </a:r>
            <a:endParaRPr lang="en-US" dirty="0">
              <a:ea typeface="+mn-ea"/>
              <a:cs typeface="+mn-cs"/>
            </a:endParaRPr>
          </a:p>
        </p:txBody>
      </p:sp>
      <p:sp>
        <p:nvSpPr>
          <p:cNvPr id="39940" name="Slide Number Placeholder 4"/>
          <p:cNvSpPr>
            <a:spLocks noGrp="1"/>
          </p:cNvSpPr>
          <p:nvPr>
            <p:ph type="sldNum" sz="quarter" idx="12"/>
          </p:nvPr>
        </p:nvSpPr>
        <p:spPr>
          <a:noFill/>
        </p:spPr>
        <p:txBody>
          <a:bodyPr/>
          <a:lstStyle/>
          <a:p>
            <a:fld id="{DFB2B764-3248-47C9-B2D8-5690F1D6E156}" type="slidenum">
              <a:rPr lang="en-US"/>
              <a:pPr/>
              <a:t>17</a:t>
            </a:fld>
            <a:endParaRPr lang="en-US"/>
          </a:p>
        </p:txBody>
      </p:sp>
      <p:sp>
        <p:nvSpPr>
          <p:cNvPr id="14340" name="Footer Placeholder 3"/>
          <p:cNvSpPr>
            <a:spLocks noGrp="1"/>
          </p:cNvSpPr>
          <p:nvPr>
            <p:ph type="ftr" sz="quarter" idx="4294967295"/>
          </p:nvPr>
        </p:nvSpPr>
        <p:spPr>
          <a:xfrm>
            <a:off x="0" y="6245225"/>
            <a:ext cx="38608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a:t>James L Levenson, M.D., 2005, Emanuel 2016</a:t>
            </a:r>
          </a:p>
        </p:txBody>
      </p:sp>
    </p:spTree>
    <p:extLst>
      <p:ext uri="{BB962C8B-B14F-4D97-AF65-F5344CB8AC3E}">
        <p14:creationId xmlns:p14="http://schemas.microsoft.com/office/powerpoint/2010/main" val="1002374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609600" y="254000"/>
            <a:ext cx="10972800" cy="1143000"/>
          </a:xfrm>
        </p:spPr>
        <p:txBody>
          <a:bodyPr/>
          <a:lstStyle/>
          <a:p>
            <a:pPr marL="54864" fontAlgn="auto">
              <a:spcAft>
                <a:spcPts val="0"/>
              </a:spcAft>
              <a:defRPr/>
            </a:pPr>
            <a:r>
              <a:rPr lang="en-US" b="1" dirty="0">
                <a:solidFill>
                  <a:srgbClr val="006600"/>
                </a:solidFill>
                <a:ea typeface="+mj-ea"/>
                <a:cs typeface="+mj-cs"/>
              </a:rPr>
              <a:t>Depression and Cancer</a:t>
            </a:r>
          </a:p>
        </p:txBody>
      </p:sp>
      <p:sp>
        <p:nvSpPr>
          <p:cNvPr id="3" name="Content Placeholder 2"/>
          <p:cNvSpPr>
            <a:spLocks noGrp="1"/>
          </p:cNvSpPr>
          <p:nvPr>
            <p:ph idx="1"/>
          </p:nvPr>
        </p:nvSpPr>
        <p:spPr/>
        <p:txBody>
          <a:bodyPr rtlCol="0">
            <a:normAutofit/>
          </a:bodyPr>
          <a:lstStyle/>
          <a:p>
            <a:pPr fontAlgn="auto">
              <a:spcBef>
                <a:spcPts val="0"/>
              </a:spcBef>
              <a:spcAft>
                <a:spcPts val="0"/>
              </a:spcAft>
              <a:defRPr/>
            </a:pPr>
            <a:r>
              <a:rPr lang="en-US" dirty="0"/>
              <a:t>SSRI remains the first line treatment </a:t>
            </a:r>
          </a:p>
          <a:p>
            <a:pPr lvl="1">
              <a:spcBef>
                <a:spcPts val="0"/>
              </a:spcBef>
              <a:defRPr/>
            </a:pPr>
            <a:r>
              <a:rPr lang="en-US" dirty="0"/>
              <a:t>Possibility of inflammation as a cofactor or even etiological reason for depression. SSRIs found to have anti-inflammatory properties  on microglia. </a:t>
            </a:r>
          </a:p>
          <a:p>
            <a:pPr lvl="1">
              <a:spcBef>
                <a:spcPts val="0"/>
              </a:spcBef>
              <a:defRPr/>
            </a:pPr>
            <a:r>
              <a:rPr lang="en-US" dirty="0"/>
              <a:t>SSRIs may even have anti tumor effect. There have been in vitro studies that show SSRIs having apoptotic effects in hepatocellular carcinoma cells</a:t>
            </a:r>
          </a:p>
          <a:p>
            <a:pPr fontAlgn="auto">
              <a:spcBef>
                <a:spcPts val="0"/>
              </a:spcBef>
              <a:spcAft>
                <a:spcPts val="0"/>
              </a:spcAft>
              <a:defRPr/>
            </a:pPr>
            <a:r>
              <a:rPr lang="en-US" dirty="0"/>
              <a:t>Concurrent depression and cancer related symptoms </a:t>
            </a:r>
          </a:p>
          <a:p>
            <a:pPr lvl="1">
              <a:spcBef>
                <a:spcPts val="0"/>
              </a:spcBef>
              <a:defRPr/>
            </a:pPr>
            <a:r>
              <a:rPr lang="en-US" dirty="0"/>
              <a:t>Mirtazapine: Helps with insomnia, nausea and anorexia. </a:t>
            </a:r>
          </a:p>
          <a:p>
            <a:pPr lvl="1">
              <a:spcBef>
                <a:spcPts val="0"/>
              </a:spcBef>
              <a:defRPr/>
            </a:pPr>
            <a:r>
              <a:rPr lang="en-US" dirty="0"/>
              <a:t>Bupropion : Helps with fatigue, poor concentration, or nicotine dependence </a:t>
            </a:r>
          </a:p>
          <a:p>
            <a:pPr lvl="1">
              <a:spcBef>
                <a:spcPts val="0"/>
              </a:spcBef>
              <a:defRPr/>
            </a:pPr>
            <a:r>
              <a:rPr lang="en-US" dirty="0"/>
              <a:t>Venlafaxine, Duloxetine or low dose TCA: Helps with neuropathic pain </a:t>
            </a:r>
          </a:p>
          <a:p>
            <a:pPr lvl="1">
              <a:spcBef>
                <a:spcPts val="0"/>
              </a:spcBef>
              <a:defRPr/>
            </a:pPr>
            <a:r>
              <a:rPr lang="en-US" dirty="0"/>
              <a:t>Venlafaxine and SSRI: Helps alleviate hot flashes from hormone therapy</a:t>
            </a:r>
          </a:p>
        </p:txBody>
      </p:sp>
      <p:sp>
        <p:nvSpPr>
          <p:cNvPr id="72708" name="Slide Number Placeholder 4"/>
          <p:cNvSpPr>
            <a:spLocks noGrp="1"/>
          </p:cNvSpPr>
          <p:nvPr>
            <p:ph type="sldNum" sz="quarter" idx="12"/>
          </p:nvPr>
        </p:nvSpPr>
        <p:spPr>
          <a:noFill/>
        </p:spPr>
        <p:txBody>
          <a:bodyPr/>
          <a:lstStyle/>
          <a:p>
            <a:fld id="{A68C4966-C9A9-4689-B644-BAD23BCD9AA7}" type="slidenum">
              <a:rPr lang="en-US"/>
              <a:pPr/>
              <a:t>18</a:t>
            </a:fld>
            <a:endParaRPr lang="en-US"/>
          </a:p>
        </p:txBody>
      </p:sp>
      <p:sp>
        <p:nvSpPr>
          <p:cNvPr id="30724" name="Footer Placeholder 3"/>
          <p:cNvSpPr>
            <a:spLocks noGrp="1"/>
          </p:cNvSpPr>
          <p:nvPr>
            <p:ph type="ftr" sz="quarter" idx="4294967295"/>
          </p:nvPr>
        </p:nvSpPr>
        <p:spPr>
          <a:xfrm>
            <a:off x="0" y="6019800"/>
            <a:ext cx="38608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a:t>SM </a:t>
            </a:r>
            <a:r>
              <a:rPr lang="en-US" dirty="0" err="1"/>
              <a:t>Thekadi</a:t>
            </a:r>
            <a:r>
              <a:rPr lang="en-US" dirty="0"/>
              <a:t> 2015</a:t>
            </a:r>
          </a:p>
        </p:txBody>
      </p:sp>
    </p:spTree>
    <p:extLst>
      <p:ext uri="{BB962C8B-B14F-4D97-AF65-F5344CB8AC3E}">
        <p14:creationId xmlns:p14="http://schemas.microsoft.com/office/powerpoint/2010/main" val="38981674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09600" y="254000"/>
            <a:ext cx="10972800" cy="1143000"/>
          </a:xfrm>
        </p:spPr>
        <p:txBody>
          <a:bodyPr/>
          <a:lstStyle/>
          <a:p>
            <a:pPr marL="54864" fontAlgn="auto">
              <a:spcAft>
                <a:spcPts val="0"/>
              </a:spcAft>
              <a:defRPr/>
            </a:pPr>
            <a:r>
              <a:rPr lang="en-US" b="1" dirty="0">
                <a:solidFill>
                  <a:srgbClr val="006600"/>
                </a:solidFill>
                <a:ea typeface="+mj-ea"/>
                <a:cs typeface="+mj-cs"/>
              </a:rPr>
              <a:t>Depression in Palliative Care</a:t>
            </a:r>
          </a:p>
        </p:txBody>
      </p:sp>
      <p:sp>
        <p:nvSpPr>
          <p:cNvPr id="3" name="Content Placeholder 2"/>
          <p:cNvSpPr>
            <a:spLocks noGrp="1"/>
          </p:cNvSpPr>
          <p:nvPr>
            <p:ph idx="1"/>
          </p:nvPr>
        </p:nvSpPr>
        <p:spPr/>
        <p:txBody>
          <a:bodyPr rtlCol="0">
            <a:normAutofit/>
          </a:bodyPr>
          <a:lstStyle/>
          <a:p>
            <a:pPr fontAlgn="auto">
              <a:spcBef>
                <a:spcPts val="0"/>
              </a:spcBef>
              <a:spcAft>
                <a:spcPts val="0"/>
              </a:spcAft>
              <a:buFont typeface="Arial" pitchFamily="34" charset="0"/>
              <a:buChar char="•"/>
              <a:defRPr/>
            </a:pPr>
            <a:r>
              <a:rPr lang="en-US" dirty="0">
                <a:ea typeface="+mn-ea"/>
                <a:cs typeface="+mn-cs"/>
              </a:rPr>
              <a:t>Prevalence 13-20%</a:t>
            </a:r>
          </a:p>
          <a:p>
            <a:pPr fontAlgn="auto">
              <a:spcBef>
                <a:spcPts val="0"/>
              </a:spcBef>
              <a:spcAft>
                <a:spcPts val="0"/>
              </a:spcAft>
              <a:buFont typeface="Arial" pitchFamily="34" charset="0"/>
              <a:buChar char="•"/>
              <a:defRPr/>
            </a:pPr>
            <a:r>
              <a:rPr lang="en-US" dirty="0">
                <a:ea typeface="+mn-ea"/>
                <a:cs typeface="+mn-cs"/>
              </a:rPr>
              <a:t>Loss of meaning and lower spiritual well-being lead to higher levels of depressive symptoms</a:t>
            </a:r>
          </a:p>
          <a:p>
            <a:pPr fontAlgn="auto">
              <a:spcBef>
                <a:spcPts val="0"/>
              </a:spcBef>
              <a:spcAft>
                <a:spcPts val="0"/>
              </a:spcAft>
              <a:buFont typeface="Arial" pitchFamily="34" charset="0"/>
              <a:buChar char="•"/>
              <a:defRPr/>
            </a:pPr>
            <a:r>
              <a:rPr lang="en-US" dirty="0">
                <a:ea typeface="+mn-ea"/>
                <a:cs typeface="+mn-cs"/>
              </a:rPr>
              <a:t>Pain and functional status also factors in increased rates of depression</a:t>
            </a:r>
          </a:p>
          <a:p>
            <a:pPr fontAlgn="auto">
              <a:spcBef>
                <a:spcPts val="0"/>
              </a:spcBef>
              <a:spcAft>
                <a:spcPts val="0"/>
              </a:spcAft>
              <a:defRPr/>
            </a:pPr>
            <a:r>
              <a:rPr lang="en-US" dirty="0">
                <a:ea typeface="+mn-ea"/>
                <a:cs typeface="+mn-cs"/>
              </a:rPr>
              <a:t>Underlying medical conditions may also contribute to depressive symptoms</a:t>
            </a:r>
          </a:p>
          <a:p>
            <a:pPr lvl="1" fontAlgn="auto">
              <a:spcBef>
                <a:spcPts val="0"/>
              </a:spcBef>
              <a:spcAft>
                <a:spcPts val="0"/>
              </a:spcAft>
              <a:defRPr/>
            </a:pPr>
            <a:r>
              <a:rPr lang="en-US" dirty="0"/>
              <a:t>CNS lesions, metabolic-endocrine complications and paraneoplastic syndromes</a:t>
            </a:r>
          </a:p>
          <a:p>
            <a:pPr fontAlgn="auto">
              <a:spcBef>
                <a:spcPts val="0"/>
              </a:spcBef>
              <a:spcAft>
                <a:spcPts val="0"/>
              </a:spcAft>
              <a:buFont typeface="Arial" pitchFamily="34" charset="0"/>
              <a:buChar char="•"/>
              <a:defRPr/>
            </a:pPr>
            <a:r>
              <a:rPr lang="en-US" dirty="0">
                <a:ea typeface="+mn-ea"/>
                <a:cs typeface="+mn-cs"/>
              </a:rPr>
              <a:t>Treatment of medical conditions may also induce depressive symptoms</a:t>
            </a:r>
          </a:p>
          <a:p>
            <a:pPr lvl="1" fontAlgn="auto">
              <a:spcBef>
                <a:spcPts val="0"/>
              </a:spcBef>
              <a:spcAft>
                <a:spcPts val="0"/>
              </a:spcAft>
              <a:defRPr/>
            </a:pPr>
            <a:r>
              <a:rPr lang="en-US" dirty="0"/>
              <a:t>Whole brain radiation, corticosteroids, vincristine, vinblastine, asparaginase, intrathecal methotrexate, interferon, amphotericin</a:t>
            </a:r>
          </a:p>
          <a:p>
            <a:pPr lvl="1" fontAlgn="auto">
              <a:spcBef>
                <a:spcPts val="0"/>
              </a:spcBef>
              <a:spcAft>
                <a:spcPts val="0"/>
              </a:spcAft>
              <a:defRPr/>
            </a:pPr>
            <a:endParaRPr lang="en-US" dirty="0"/>
          </a:p>
        </p:txBody>
      </p:sp>
      <p:sp>
        <p:nvSpPr>
          <p:cNvPr id="31748" name="Slide Number Placeholder 4"/>
          <p:cNvSpPr>
            <a:spLocks noGrp="1"/>
          </p:cNvSpPr>
          <p:nvPr>
            <p:ph type="sldNum" sz="quarter" idx="12"/>
          </p:nvPr>
        </p:nvSpPr>
        <p:spPr>
          <a:noFill/>
        </p:spPr>
        <p:txBody>
          <a:bodyPr/>
          <a:lstStyle/>
          <a:p>
            <a:fld id="{E71801BC-BDF9-45C2-BB0B-747B0B37C12C}" type="slidenum">
              <a:rPr lang="en-US"/>
              <a:pPr/>
              <a:t>19</a:t>
            </a:fld>
            <a:endParaRPr lang="en-US"/>
          </a:p>
        </p:txBody>
      </p:sp>
      <p:sp>
        <p:nvSpPr>
          <p:cNvPr id="10244" name="Footer Placeholder 3"/>
          <p:cNvSpPr>
            <a:spLocks noGrp="1"/>
          </p:cNvSpPr>
          <p:nvPr>
            <p:ph type="ftr" sz="quarter" idx="4294967295"/>
          </p:nvPr>
        </p:nvSpPr>
        <p:spPr>
          <a:xfrm>
            <a:off x="-1" y="6245225"/>
            <a:ext cx="4589585"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a:t>James L Levenson, M.D., 2005, Mitchell 2011</a:t>
            </a:r>
          </a:p>
          <a:p>
            <a:pPr eaLnBrk="1" hangingPunct="1">
              <a:defRPr/>
            </a:pPr>
            <a:endParaRPr lang="en-US" dirty="0"/>
          </a:p>
        </p:txBody>
      </p:sp>
    </p:spTree>
    <p:extLst>
      <p:ext uri="{BB962C8B-B14F-4D97-AF65-F5344CB8AC3E}">
        <p14:creationId xmlns:p14="http://schemas.microsoft.com/office/powerpoint/2010/main" val="2183441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Learning Objectives</a:t>
            </a:r>
          </a:p>
        </p:txBody>
      </p:sp>
      <p:sp>
        <p:nvSpPr>
          <p:cNvPr id="3" name="Content Placeholder 2"/>
          <p:cNvSpPr>
            <a:spLocks noGrp="1"/>
          </p:cNvSpPr>
          <p:nvPr>
            <p:ph idx="1"/>
          </p:nvPr>
        </p:nvSpPr>
        <p:spPr/>
        <p:txBody>
          <a:bodyPr/>
          <a:lstStyle/>
          <a:p>
            <a:r>
              <a:rPr lang="en-US" dirty="0"/>
              <a:t>Review potential psychiatric comorbidities in the palliative care and psych-oncologic patient population</a:t>
            </a:r>
          </a:p>
          <a:p>
            <a:endParaRPr lang="en-US" dirty="0"/>
          </a:p>
          <a:p>
            <a:r>
              <a:rPr lang="en-US" dirty="0"/>
              <a:t>Become familiar with diagnostic challenges and modalities commonly used in palliative care and in psycho-oncology</a:t>
            </a:r>
          </a:p>
          <a:p>
            <a:endParaRPr lang="en-US" dirty="0"/>
          </a:p>
          <a:p>
            <a:r>
              <a:rPr lang="en-US" dirty="0"/>
              <a:t>Review current evidence based treatment guidelines for those with psychiatric diagnoses in the palliative care and psycho-oncologic patient population</a:t>
            </a:r>
          </a:p>
          <a:p>
            <a:endParaRPr lang="en-US" dirty="0"/>
          </a:p>
          <a:p>
            <a:r>
              <a:rPr lang="en-US" dirty="0"/>
              <a:t>Appropriately identify and screen individuals with risk of substance use disorders</a:t>
            </a:r>
          </a:p>
          <a:p>
            <a:endParaRPr lang="en-US" dirty="0"/>
          </a:p>
          <a:p>
            <a:endParaRPr lang="en-US" dirty="0"/>
          </a:p>
        </p:txBody>
      </p:sp>
      <p:sp>
        <p:nvSpPr>
          <p:cNvPr id="4" name="Slide Number Placeholder 3"/>
          <p:cNvSpPr>
            <a:spLocks noGrp="1"/>
          </p:cNvSpPr>
          <p:nvPr>
            <p:ph type="sldNum" sz="quarter" idx="12"/>
          </p:nvPr>
        </p:nvSpPr>
        <p:spPr/>
        <p:txBody>
          <a:bodyPr/>
          <a:lstStyle/>
          <a:p>
            <a:fld id="{68CDBAF2-F266-C14C-8ABF-54B90D837FA3}" type="slidenum">
              <a:rPr lang="en-US" smtClean="0"/>
              <a:pPr/>
              <a:t>2</a:t>
            </a:fld>
            <a:endParaRPr lang="en-US" dirty="0"/>
          </a:p>
        </p:txBody>
      </p:sp>
    </p:spTree>
    <p:extLst>
      <p:ext uri="{BB962C8B-B14F-4D97-AF65-F5344CB8AC3E}">
        <p14:creationId xmlns:p14="http://schemas.microsoft.com/office/powerpoint/2010/main" val="22348306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Title 1"/>
          <p:cNvSpPr>
            <a:spLocks noGrp="1"/>
          </p:cNvSpPr>
          <p:nvPr>
            <p:ph type="title"/>
          </p:nvPr>
        </p:nvSpPr>
        <p:spPr>
          <a:xfrm>
            <a:off x="609600" y="274638"/>
            <a:ext cx="11176000" cy="1173162"/>
          </a:xfrm>
        </p:spPr>
        <p:txBody>
          <a:bodyPr/>
          <a:lstStyle/>
          <a:p>
            <a:r>
              <a:rPr lang="en-US" b="1">
                <a:ea typeface="ＭＳ Ｐゴシック" pitchFamily="34" charset="-128"/>
              </a:rPr>
              <a:t>Demoralization vs. Depression</a:t>
            </a:r>
          </a:p>
        </p:txBody>
      </p:sp>
      <p:sp>
        <p:nvSpPr>
          <p:cNvPr id="3" name="Content Placeholder 2"/>
          <p:cNvSpPr>
            <a:spLocks noGrp="1"/>
          </p:cNvSpPr>
          <p:nvPr>
            <p:ph idx="1"/>
          </p:nvPr>
        </p:nvSpPr>
        <p:spPr>
          <a:xfrm>
            <a:off x="609600" y="1447801"/>
            <a:ext cx="10972800" cy="4525963"/>
          </a:xfrm>
        </p:spPr>
        <p:txBody>
          <a:bodyPr/>
          <a:lstStyle/>
          <a:p>
            <a:pPr marL="0" indent="0">
              <a:buFontTx/>
              <a:buNone/>
            </a:pPr>
            <a:r>
              <a:rPr lang="en-US" dirty="0">
                <a:ea typeface="ＭＳ Ｐゴシック" pitchFamily="34" charset="-128"/>
              </a:rPr>
              <a:t>Demoralization </a:t>
            </a:r>
          </a:p>
          <a:p>
            <a:pPr marL="0" indent="0"/>
            <a:r>
              <a:rPr lang="en-US" dirty="0">
                <a:ea typeface="ＭＳ Ｐゴシック" pitchFamily="34" charset="-128"/>
              </a:rPr>
              <a:t>Characterized by </a:t>
            </a:r>
            <a:r>
              <a:rPr lang="en-US" altLang="en-US" dirty="0">
                <a:ea typeface="ＭＳ Ｐゴシック" pitchFamily="34" charset="-128"/>
              </a:rPr>
              <a:t>“</a:t>
            </a:r>
            <a:r>
              <a:rPr lang="en-US" dirty="0">
                <a:ea typeface="ＭＳ Ｐゴシック" pitchFamily="34" charset="-128"/>
              </a:rPr>
              <a:t>various degrees of helplessness, confusion and subjective incompetence</a:t>
            </a:r>
            <a:r>
              <a:rPr lang="en-US" altLang="en-US" dirty="0">
                <a:ea typeface="ＭＳ Ｐゴシック" pitchFamily="34" charset="-128"/>
              </a:rPr>
              <a:t>”</a:t>
            </a:r>
            <a:r>
              <a:rPr lang="en-US" dirty="0">
                <a:ea typeface="ＭＳ Ｐゴシック" pitchFamily="34" charset="-128"/>
              </a:rPr>
              <a:t> to adversity. </a:t>
            </a:r>
          </a:p>
          <a:p>
            <a:pPr marL="0" indent="0"/>
            <a:r>
              <a:rPr lang="en-US" dirty="0">
                <a:ea typeface="ＭＳ Ｐゴシック" pitchFamily="34" charset="-128"/>
              </a:rPr>
              <a:t> Shorter duration than depression</a:t>
            </a:r>
          </a:p>
          <a:p>
            <a:pPr marL="0" indent="0"/>
            <a:r>
              <a:rPr lang="en-US" dirty="0">
                <a:ea typeface="ＭＳ Ｐゴシック" pitchFamily="34" charset="-128"/>
              </a:rPr>
              <a:t> Reactive to family and supports </a:t>
            </a:r>
          </a:p>
          <a:p>
            <a:pPr marL="0" indent="0"/>
            <a:r>
              <a:rPr lang="en-US" dirty="0">
                <a:ea typeface="ＭＳ Ｐゴシック" pitchFamily="34" charset="-128"/>
              </a:rPr>
              <a:t> Specific to stressors </a:t>
            </a:r>
          </a:p>
          <a:p>
            <a:pPr marL="0" indent="0"/>
            <a:r>
              <a:rPr lang="en-US" altLang="en-US" dirty="0">
                <a:ea typeface="ＭＳ Ｐゴシック" pitchFamily="34" charset="-128"/>
              </a:rPr>
              <a:t>“</a:t>
            </a:r>
            <a:r>
              <a:rPr lang="en-US" altLang="ja-JP" dirty="0">
                <a:ea typeface="ＭＳ Ｐゴシック" pitchFamily="34" charset="-128"/>
              </a:rPr>
              <a:t>How would you be coping if this went away?</a:t>
            </a:r>
            <a:r>
              <a:rPr lang="en-US" altLang="en-US" dirty="0">
                <a:ea typeface="ＭＳ Ｐゴシック" pitchFamily="34" charset="-128"/>
              </a:rPr>
              <a:t>”</a:t>
            </a:r>
            <a:r>
              <a:rPr lang="en-US" altLang="ja-JP" dirty="0">
                <a:ea typeface="ＭＳ Ｐゴシック" pitchFamily="34" charset="-128"/>
              </a:rPr>
              <a:t> </a:t>
            </a:r>
          </a:p>
          <a:p>
            <a:pPr marL="0" indent="0"/>
            <a:endParaRPr lang="en-US" dirty="0">
              <a:ea typeface="ＭＳ Ｐゴシック" pitchFamily="34" charset="-128"/>
            </a:endParaRPr>
          </a:p>
        </p:txBody>
      </p:sp>
      <p:sp>
        <p:nvSpPr>
          <p:cNvPr id="87044" name="Slide Number Placeholder 4"/>
          <p:cNvSpPr>
            <a:spLocks noGrp="1"/>
          </p:cNvSpPr>
          <p:nvPr>
            <p:ph type="sldNum" sz="quarter" idx="12"/>
          </p:nvPr>
        </p:nvSpPr>
        <p:spPr>
          <a:noFill/>
        </p:spPr>
        <p:txBody>
          <a:bodyPr/>
          <a:lstStyle/>
          <a:p>
            <a:fld id="{C0A04F8E-AABA-45F6-9996-96F5FF065CE9}" type="slidenum">
              <a:rPr lang="en-US"/>
              <a:pPr/>
              <a:t>20</a:t>
            </a:fld>
            <a:endParaRPr lang="en-US"/>
          </a:p>
        </p:txBody>
      </p:sp>
      <p:sp>
        <p:nvSpPr>
          <p:cNvPr id="4" name="Footer Placeholder 3"/>
          <p:cNvSpPr>
            <a:spLocks noGrp="1"/>
          </p:cNvSpPr>
          <p:nvPr>
            <p:ph type="ftr" sz="quarter" idx="4294967295"/>
          </p:nvPr>
        </p:nvSpPr>
        <p:spPr>
          <a:xfrm>
            <a:off x="0" y="6172201"/>
            <a:ext cx="6197600" cy="549275"/>
          </a:xfrm>
        </p:spPr>
        <p:txBody>
          <a:bodyPr/>
          <a:lstStyle/>
          <a:p>
            <a:pPr>
              <a:defRPr/>
            </a:pPr>
            <a:r>
              <a:rPr lang="en-US" dirty="0"/>
              <a:t>Slide adapted from Mitch Levy, </a:t>
            </a:r>
            <a:r>
              <a:rPr lang="en-US" dirty="0" err="1"/>
              <a:t>Univ</a:t>
            </a:r>
            <a:r>
              <a:rPr lang="en-US" dirty="0"/>
              <a:t> of Washington</a:t>
            </a:r>
          </a:p>
        </p:txBody>
      </p:sp>
    </p:spTree>
    <p:extLst>
      <p:ext uri="{BB962C8B-B14F-4D97-AF65-F5344CB8AC3E}">
        <p14:creationId xmlns:p14="http://schemas.microsoft.com/office/powerpoint/2010/main" val="30253263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A7715-095A-D341-94E6-5148A71D50E1}"/>
              </a:ext>
            </a:extLst>
          </p:cNvPr>
          <p:cNvSpPr>
            <a:spLocks noGrp="1"/>
          </p:cNvSpPr>
          <p:nvPr>
            <p:ph type="title"/>
          </p:nvPr>
        </p:nvSpPr>
        <p:spPr/>
        <p:txBody>
          <a:bodyPr/>
          <a:lstStyle/>
          <a:p>
            <a:r>
              <a:rPr lang="en-US" b="1" dirty="0"/>
              <a:t>Demoralization</a:t>
            </a:r>
          </a:p>
        </p:txBody>
      </p:sp>
      <p:sp>
        <p:nvSpPr>
          <p:cNvPr id="3" name="Content Placeholder 2">
            <a:extLst>
              <a:ext uri="{FF2B5EF4-FFF2-40B4-BE49-F238E27FC236}">
                <a16:creationId xmlns:a16="http://schemas.microsoft.com/office/drawing/2014/main" id="{4F4037E8-6E6C-024E-AF4D-D6796BF9E627}"/>
              </a:ext>
            </a:extLst>
          </p:cNvPr>
          <p:cNvSpPr>
            <a:spLocks noGrp="1"/>
          </p:cNvSpPr>
          <p:nvPr>
            <p:ph idx="1"/>
          </p:nvPr>
        </p:nvSpPr>
        <p:spPr/>
        <p:txBody>
          <a:bodyPr/>
          <a:lstStyle/>
          <a:p>
            <a:r>
              <a:rPr lang="en-US" dirty="0"/>
              <a:t>Diagnostic Criteria </a:t>
            </a:r>
          </a:p>
          <a:p>
            <a:pPr lvl="1"/>
            <a:r>
              <a:rPr lang="en-US" dirty="0"/>
              <a:t>1. Patient experiences emotional distress such as hopelessness and losing life’s purpose</a:t>
            </a:r>
          </a:p>
          <a:p>
            <a:pPr lvl="1"/>
            <a:r>
              <a:rPr lang="en-US" dirty="0"/>
              <a:t>2. A general attitude of helplessness, failure pessimism, and lack of worthwhile future</a:t>
            </a:r>
          </a:p>
          <a:p>
            <a:pPr lvl="1"/>
            <a:r>
              <a:rPr lang="en-US" dirty="0"/>
              <a:t>3. Reduced coping to respond differently</a:t>
            </a:r>
          </a:p>
          <a:p>
            <a:pPr lvl="1"/>
            <a:r>
              <a:rPr lang="en-US" dirty="0"/>
              <a:t>4. Social isolation and lack of social support</a:t>
            </a:r>
          </a:p>
          <a:p>
            <a:pPr lvl="1"/>
            <a:r>
              <a:rPr lang="en-US" dirty="0"/>
              <a:t>5. Persistence of the above for </a:t>
            </a:r>
            <a:r>
              <a:rPr lang="en-US" u="sng" dirty="0"/>
              <a:t>&gt;</a:t>
            </a:r>
            <a:r>
              <a:rPr lang="en-US" dirty="0"/>
              <a:t>2 weeks</a:t>
            </a:r>
          </a:p>
          <a:p>
            <a:pPr lvl="1"/>
            <a:r>
              <a:rPr lang="en-US" dirty="0"/>
              <a:t>6. Features of major depression are not superseded as primary disorder. </a:t>
            </a:r>
          </a:p>
        </p:txBody>
      </p:sp>
      <p:sp>
        <p:nvSpPr>
          <p:cNvPr id="4" name="Slide Number Placeholder 3">
            <a:extLst>
              <a:ext uri="{FF2B5EF4-FFF2-40B4-BE49-F238E27FC236}">
                <a16:creationId xmlns:a16="http://schemas.microsoft.com/office/drawing/2014/main" id="{3C90D1F1-9B48-AA4A-BDF1-257BBF01579B}"/>
              </a:ext>
            </a:extLst>
          </p:cNvPr>
          <p:cNvSpPr>
            <a:spLocks noGrp="1"/>
          </p:cNvSpPr>
          <p:nvPr>
            <p:ph type="sldNum" sz="quarter" idx="12"/>
          </p:nvPr>
        </p:nvSpPr>
        <p:spPr/>
        <p:txBody>
          <a:bodyPr/>
          <a:lstStyle/>
          <a:p>
            <a:pPr>
              <a:defRPr/>
            </a:pPr>
            <a:fld id="{B08C68DF-A96A-4612-8A28-A42D5BDEE629}" type="slidenum">
              <a:rPr lang="en-US" smtClean="0"/>
              <a:pPr>
                <a:defRPr/>
              </a:pPr>
              <a:t>21</a:t>
            </a:fld>
            <a:endParaRPr lang="en-US" dirty="0"/>
          </a:p>
        </p:txBody>
      </p:sp>
      <p:sp>
        <p:nvSpPr>
          <p:cNvPr id="5" name="TextBox 4">
            <a:extLst>
              <a:ext uri="{FF2B5EF4-FFF2-40B4-BE49-F238E27FC236}">
                <a16:creationId xmlns:a16="http://schemas.microsoft.com/office/drawing/2014/main" id="{4B9E8FE3-61B3-BA43-9F8A-C51A08AC14EE}"/>
              </a:ext>
            </a:extLst>
          </p:cNvPr>
          <p:cNvSpPr txBox="1"/>
          <p:nvPr/>
        </p:nvSpPr>
        <p:spPr>
          <a:xfrm>
            <a:off x="1491801" y="6126164"/>
            <a:ext cx="1040670" cy="276999"/>
          </a:xfrm>
          <a:prstGeom prst="rect">
            <a:avLst/>
          </a:prstGeom>
          <a:noFill/>
        </p:spPr>
        <p:txBody>
          <a:bodyPr wrap="none" rtlCol="0">
            <a:spAutoFit/>
          </a:bodyPr>
          <a:lstStyle/>
          <a:p>
            <a:pPr lvl="0" algn="ctr">
              <a:defRPr/>
            </a:pPr>
            <a:r>
              <a:rPr lang="en-US" sz="1200" dirty="0" err="1">
                <a:solidFill>
                  <a:prstClr val="black">
                    <a:tint val="75000"/>
                  </a:prstClr>
                </a:solidFill>
              </a:rPr>
              <a:t>Kissane</a:t>
            </a:r>
            <a:r>
              <a:rPr lang="en-US" sz="1200" dirty="0">
                <a:solidFill>
                  <a:prstClr val="black">
                    <a:tint val="75000"/>
                  </a:prstClr>
                </a:solidFill>
              </a:rPr>
              <a:t>, 2000</a:t>
            </a:r>
          </a:p>
        </p:txBody>
      </p:sp>
    </p:spTree>
    <p:extLst>
      <p:ext uri="{BB962C8B-B14F-4D97-AF65-F5344CB8AC3E}">
        <p14:creationId xmlns:p14="http://schemas.microsoft.com/office/powerpoint/2010/main" val="14356514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Title 1"/>
          <p:cNvSpPr>
            <a:spLocks noGrp="1"/>
          </p:cNvSpPr>
          <p:nvPr>
            <p:ph type="title"/>
          </p:nvPr>
        </p:nvSpPr>
        <p:spPr>
          <a:xfrm>
            <a:off x="508000" y="457200"/>
            <a:ext cx="11074400" cy="1325562"/>
          </a:xfrm>
        </p:spPr>
        <p:txBody>
          <a:bodyPr/>
          <a:lstStyle/>
          <a:p>
            <a:pPr algn="ctr"/>
            <a:r>
              <a:rPr lang="en-US" sz="2800" b="1" dirty="0">
                <a:ea typeface="ＭＳ Ｐゴシック" pitchFamily="34" charset="-128"/>
              </a:rPr>
              <a:t>Treatment Targets for Brief Psychotherapy for Demoralization:</a:t>
            </a:r>
          </a:p>
        </p:txBody>
      </p:sp>
      <p:sp>
        <p:nvSpPr>
          <p:cNvPr id="88066" name="Content Placeholder 2"/>
          <p:cNvSpPr>
            <a:spLocks noGrp="1"/>
          </p:cNvSpPr>
          <p:nvPr>
            <p:ph idx="1"/>
          </p:nvPr>
        </p:nvSpPr>
        <p:spPr>
          <a:xfrm>
            <a:off x="711200" y="1752601"/>
            <a:ext cx="10972800" cy="4449763"/>
          </a:xfrm>
        </p:spPr>
        <p:txBody>
          <a:bodyPr/>
          <a:lstStyle/>
          <a:p>
            <a:pPr marL="0" indent="0">
              <a:buFontTx/>
              <a:buNone/>
            </a:pPr>
            <a:r>
              <a:rPr lang="en-US" sz="2800" dirty="0">
                <a:ea typeface="ＭＳ Ｐゴシック" pitchFamily="34" charset="-128"/>
              </a:rPr>
              <a:t>Existential Postures of Vulnerability and Resilience </a:t>
            </a:r>
          </a:p>
          <a:p>
            <a:pPr marL="0" indent="0">
              <a:buFontTx/>
              <a:buNone/>
            </a:pPr>
            <a:r>
              <a:rPr lang="en-US" u="sng" dirty="0">
                <a:ea typeface="ＭＳ Ｐゴシック" pitchFamily="34" charset="-128"/>
              </a:rPr>
              <a:t>Vulnerability</a:t>
            </a:r>
            <a:r>
              <a:rPr lang="en-US" dirty="0">
                <a:ea typeface="ＭＳ Ｐゴシック" pitchFamily="34" charset="-128"/>
              </a:rPr>
              <a:t> </a:t>
            </a:r>
          </a:p>
          <a:p>
            <a:pPr marL="0" indent="0">
              <a:buFontTx/>
              <a:buNone/>
            </a:pPr>
            <a:r>
              <a:rPr lang="en-US" dirty="0">
                <a:ea typeface="ＭＳ Ｐゴシック" pitchFamily="34" charset="-128"/>
              </a:rPr>
              <a:t>• Confusion</a:t>
            </a:r>
            <a:br>
              <a:rPr lang="en-US" dirty="0">
                <a:ea typeface="ＭＳ Ｐゴシック" pitchFamily="34" charset="-128"/>
              </a:rPr>
            </a:br>
            <a:r>
              <a:rPr lang="en-US" dirty="0">
                <a:ea typeface="ＭＳ Ｐゴシック" pitchFamily="34" charset="-128"/>
              </a:rPr>
              <a:t>• Isolation</a:t>
            </a:r>
            <a:br>
              <a:rPr lang="en-US" dirty="0">
                <a:ea typeface="ＭＳ Ｐゴシック" pitchFamily="34" charset="-128"/>
              </a:rPr>
            </a:br>
            <a:r>
              <a:rPr lang="en-US" dirty="0">
                <a:ea typeface="ＭＳ Ｐゴシック" pitchFamily="34" charset="-128"/>
              </a:rPr>
              <a:t>• Despair </a:t>
            </a:r>
          </a:p>
          <a:p>
            <a:pPr marL="0" indent="0">
              <a:buFontTx/>
              <a:buNone/>
            </a:pPr>
            <a:r>
              <a:rPr lang="en-US" dirty="0">
                <a:ea typeface="ＭＳ Ｐゴシック" pitchFamily="34" charset="-128"/>
              </a:rPr>
              <a:t>• Helplessness</a:t>
            </a:r>
            <a:br>
              <a:rPr lang="en-US" dirty="0">
                <a:ea typeface="ＭＳ Ｐゴシック" pitchFamily="34" charset="-128"/>
              </a:rPr>
            </a:br>
            <a:r>
              <a:rPr lang="en-US" dirty="0">
                <a:ea typeface="ＭＳ Ｐゴシック" pitchFamily="34" charset="-128"/>
              </a:rPr>
              <a:t>• Meaninglessness </a:t>
            </a:r>
          </a:p>
          <a:p>
            <a:pPr marL="0" indent="0">
              <a:buFontTx/>
              <a:buNone/>
            </a:pPr>
            <a:r>
              <a:rPr lang="en-US" dirty="0">
                <a:ea typeface="ＭＳ Ｐゴシック" pitchFamily="34" charset="-128"/>
              </a:rPr>
              <a:t>• Cowardice</a:t>
            </a:r>
            <a:br>
              <a:rPr lang="en-US" dirty="0">
                <a:ea typeface="ＭＳ Ｐゴシック" pitchFamily="34" charset="-128"/>
              </a:rPr>
            </a:br>
            <a:r>
              <a:rPr lang="en-US" dirty="0">
                <a:ea typeface="ＭＳ Ｐゴシック" pitchFamily="34" charset="-128"/>
              </a:rPr>
              <a:t>• Resentment </a:t>
            </a:r>
          </a:p>
        </p:txBody>
      </p:sp>
      <p:sp>
        <p:nvSpPr>
          <p:cNvPr id="88068" name="Slide Number Placeholder 4"/>
          <p:cNvSpPr>
            <a:spLocks noGrp="1"/>
          </p:cNvSpPr>
          <p:nvPr>
            <p:ph type="sldNum" sz="quarter" idx="12"/>
          </p:nvPr>
        </p:nvSpPr>
        <p:spPr>
          <a:noFill/>
        </p:spPr>
        <p:txBody>
          <a:bodyPr/>
          <a:lstStyle/>
          <a:p>
            <a:fld id="{47CE281D-B877-468A-8442-D33BC6F243E1}" type="slidenum">
              <a:rPr lang="en-US"/>
              <a:pPr/>
              <a:t>22</a:t>
            </a:fld>
            <a:endParaRPr lang="en-US"/>
          </a:p>
        </p:txBody>
      </p:sp>
      <p:sp>
        <p:nvSpPr>
          <p:cNvPr id="4" name="Footer Placeholder 3"/>
          <p:cNvSpPr>
            <a:spLocks noGrp="1"/>
          </p:cNvSpPr>
          <p:nvPr>
            <p:ph type="ftr" sz="quarter" idx="4294967295"/>
          </p:nvPr>
        </p:nvSpPr>
        <p:spPr>
          <a:xfrm>
            <a:off x="304800" y="5706201"/>
            <a:ext cx="5689600" cy="618399"/>
          </a:xfrm>
        </p:spPr>
        <p:txBody>
          <a:bodyPr/>
          <a:lstStyle/>
          <a:p>
            <a:pPr>
              <a:defRPr/>
            </a:pPr>
            <a:r>
              <a:rPr lang="en-US" b="1" dirty="0"/>
              <a:t>Griffith and Gaby,, </a:t>
            </a:r>
            <a:r>
              <a:rPr lang="en-US" b="1" i="1" dirty="0"/>
              <a:t>Psychosomatics, </a:t>
            </a:r>
            <a:r>
              <a:rPr lang="en-US" b="1" dirty="0"/>
              <a:t>2005</a:t>
            </a:r>
          </a:p>
        </p:txBody>
      </p:sp>
      <p:sp>
        <p:nvSpPr>
          <p:cNvPr id="88069" name="TextBox 5"/>
          <p:cNvSpPr txBox="1">
            <a:spLocks noChangeArrowheads="1"/>
          </p:cNvSpPr>
          <p:nvPr/>
        </p:nvSpPr>
        <p:spPr bwMode="auto">
          <a:xfrm>
            <a:off x="7112000" y="2286001"/>
            <a:ext cx="4267200" cy="3896451"/>
          </a:xfrm>
          <a:prstGeom prst="rect">
            <a:avLst/>
          </a:prstGeom>
          <a:noFill/>
          <a:ln w="9525">
            <a:noFill/>
            <a:miter lim="800000"/>
            <a:headEnd/>
            <a:tailEnd/>
          </a:ln>
        </p:spPr>
        <p:txBody>
          <a:bodyPr>
            <a:spAutoFit/>
          </a:bodyPr>
          <a:lstStyle/>
          <a:p>
            <a:pPr>
              <a:lnSpc>
                <a:spcPct val="110000"/>
              </a:lnSpc>
            </a:pPr>
            <a:r>
              <a:rPr lang="en-US" sz="2400" u="sng" dirty="0">
                <a:latin typeface="+mn-lt"/>
              </a:rPr>
              <a:t>Resilience</a:t>
            </a:r>
            <a:br>
              <a:rPr lang="en-US" sz="2400" dirty="0">
                <a:latin typeface="+mn-lt"/>
              </a:rPr>
            </a:br>
            <a:r>
              <a:rPr lang="en-US" sz="2400" dirty="0">
                <a:latin typeface="+mn-lt"/>
              </a:rPr>
              <a:t>• Coherence</a:t>
            </a:r>
            <a:br>
              <a:rPr lang="en-US" sz="2400" dirty="0">
                <a:latin typeface="+mn-lt"/>
              </a:rPr>
            </a:br>
            <a:r>
              <a:rPr lang="en-US" sz="2400" dirty="0">
                <a:latin typeface="+mn-lt"/>
              </a:rPr>
              <a:t>• Communion </a:t>
            </a:r>
          </a:p>
          <a:p>
            <a:pPr>
              <a:lnSpc>
                <a:spcPct val="110000"/>
              </a:lnSpc>
            </a:pPr>
            <a:r>
              <a:rPr lang="en-US" sz="2400" dirty="0">
                <a:latin typeface="+mn-lt"/>
              </a:rPr>
              <a:t>• Hope</a:t>
            </a:r>
            <a:br>
              <a:rPr lang="en-US" sz="2400" dirty="0">
                <a:latin typeface="+mn-lt"/>
              </a:rPr>
            </a:br>
            <a:r>
              <a:rPr lang="en-US" sz="2400" dirty="0">
                <a:latin typeface="+mn-lt"/>
              </a:rPr>
              <a:t>• Agency</a:t>
            </a:r>
            <a:br>
              <a:rPr lang="en-US" sz="2400" dirty="0">
                <a:latin typeface="+mn-lt"/>
              </a:rPr>
            </a:br>
            <a:r>
              <a:rPr lang="en-US" sz="2400" dirty="0">
                <a:latin typeface="+mn-lt"/>
              </a:rPr>
              <a:t>• Purpose</a:t>
            </a:r>
            <a:br>
              <a:rPr lang="en-US" sz="2400" dirty="0">
                <a:latin typeface="+mn-lt"/>
              </a:rPr>
            </a:br>
            <a:r>
              <a:rPr lang="en-US" sz="2400" dirty="0">
                <a:latin typeface="+mn-lt"/>
              </a:rPr>
              <a:t>• Courage</a:t>
            </a:r>
            <a:br>
              <a:rPr lang="en-US" sz="2400" dirty="0">
                <a:latin typeface="+mn-lt"/>
              </a:rPr>
            </a:br>
            <a:r>
              <a:rPr lang="en-US" sz="2400" dirty="0">
                <a:latin typeface="+mn-lt"/>
              </a:rPr>
              <a:t>• Gratitude </a:t>
            </a:r>
          </a:p>
          <a:p>
            <a:endParaRPr lang="en-US" dirty="0"/>
          </a:p>
          <a:p>
            <a:endParaRPr lang="en-US" dirty="0"/>
          </a:p>
        </p:txBody>
      </p:sp>
    </p:spTree>
    <p:extLst>
      <p:ext uri="{BB962C8B-B14F-4D97-AF65-F5344CB8AC3E}">
        <p14:creationId xmlns:p14="http://schemas.microsoft.com/office/powerpoint/2010/main" val="22175372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54000"/>
            <a:ext cx="10972800" cy="1574800"/>
          </a:xfrm>
        </p:spPr>
        <p:txBody>
          <a:bodyPr rtlCol="0">
            <a:noAutofit/>
          </a:bodyPr>
          <a:lstStyle/>
          <a:p>
            <a:pPr marL="54864" fontAlgn="auto">
              <a:spcAft>
                <a:spcPts val="0"/>
              </a:spcAft>
              <a:defRPr/>
            </a:pPr>
            <a:r>
              <a:rPr lang="en-US" b="1" dirty="0">
                <a:solidFill>
                  <a:srgbClr val="006600"/>
                </a:solidFill>
                <a:ea typeface="+mj-ea"/>
                <a:cs typeface="+mj-cs"/>
              </a:rPr>
              <a:t>Overall Psychological Treatment Goals</a:t>
            </a:r>
          </a:p>
        </p:txBody>
      </p:sp>
      <p:sp>
        <p:nvSpPr>
          <p:cNvPr id="3" name="Content Placeholder 2"/>
          <p:cNvSpPr>
            <a:spLocks noGrp="1"/>
          </p:cNvSpPr>
          <p:nvPr>
            <p:ph idx="1"/>
          </p:nvPr>
        </p:nvSpPr>
        <p:spPr>
          <a:xfrm>
            <a:off x="609600" y="1752601"/>
            <a:ext cx="10972800" cy="4144963"/>
          </a:xfrm>
        </p:spPr>
        <p:txBody>
          <a:bodyPr rtlCol="0">
            <a:normAutofit/>
          </a:bodyPr>
          <a:lstStyle/>
          <a:p>
            <a:pPr fontAlgn="auto">
              <a:spcBef>
                <a:spcPts val="0"/>
              </a:spcBef>
              <a:spcAft>
                <a:spcPts val="0"/>
              </a:spcAft>
              <a:defRPr/>
            </a:pPr>
            <a:r>
              <a:rPr lang="en-US" dirty="0">
                <a:ea typeface="+mn-ea"/>
                <a:cs typeface="+mn-cs"/>
              </a:rPr>
              <a:t>Help patients maintain control of their lives</a:t>
            </a:r>
          </a:p>
          <a:p>
            <a:pPr fontAlgn="auto">
              <a:spcBef>
                <a:spcPts val="0"/>
              </a:spcBef>
              <a:spcAft>
                <a:spcPts val="0"/>
              </a:spcAft>
              <a:defRPr/>
            </a:pPr>
            <a:r>
              <a:rPr lang="en-US" dirty="0">
                <a:ea typeface="+mn-ea"/>
                <a:cs typeface="+mn-cs"/>
              </a:rPr>
              <a:t>Assist in developing healthy coping strategies</a:t>
            </a:r>
          </a:p>
          <a:p>
            <a:pPr fontAlgn="auto">
              <a:spcBef>
                <a:spcPts val="0"/>
              </a:spcBef>
              <a:spcAft>
                <a:spcPts val="0"/>
              </a:spcAft>
              <a:defRPr/>
            </a:pPr>
            <a:r>
              <a:rPr lang="en-US" dirty="0">
                <a:ea typeface="+mn-ea"/>
                <a:cs typeface="+mn-cs"/>
              </a:rPr>
              <a:t>Help control</a:t>
            </a:r>
          </a:p>
          <a:p>
            <a:pPr lvl="1" fontAlgn="auto">
              <a:spcBef>
                <a:spcPts val="0"/>
              </a:spcBef>
              <a:spcAft>
                <a:spcPts val="0"/>
              </a:spcAft>
              <a:defRPr/>
            </a:pPr>
            <a:r>
              <a:rPr lang="en-US" dirty="0"/>
              <a:t>Anger</a:t>
            </a:r>
          </a:p>
          <a:p>
            <a:pPr lvl="1" fontAlgn="auto">
              <a:spcBef>
                <a:spcPts val="0"/>
              </a:spcBef>
              <a:spcAft>
                <a:spcPts val="0"/>
              </a:spcAft>
              <a:defRPr/>
            </a:pPr>
            <a:r>
              <a:rPr lang="en-US" dirty="0"/>
              <a:t>Denial</a:t>
            </a:r>
          </a:p>
          <a:p>
            <a:pPr lvl="1" fontAlgn="auto">
              <a:spcBef>
                <a:spcPts val="0"/>
              </a:spcBef>
              <a:spcAft>
                <a:spcPts val="0"/>
              </a:spcAft>
              <a:defRPr/>
            </a:pPr>
            <a:r>
              <a:rPr lang="en-US" dirty="0"/>
              <a:t>Panic </a:t>
            </a:r>
          </a:p>
          <a:p>
            <a:pPr lvl="1" fontAlgn="auto">
              <a:spcBef>
                <a:spcPts val="0"/>
              </a:spcBef>
              <a:spcAft>
                <a:spcPts val="0"/>
              </a:spcAft>
              <a:defRPr/>
            </a:pPr>
            <a:r>
              <a:rPr lang="en-US" dirty="0"/>
              <a:t>Despair</a:t>
            </a:r>
          </a:p>
          <a:p>
            <a:pPr lvl="1" fontAlgn="auto">
              <a:spcBef>
                <a:spcPts val="0"/>
              </a:spcBef>
              <a:spcAft>
                <a:spcPts val="0"/>
              </a:spcAft>
              <a:defRPr/>
            </a:pPr>
            <a:r>
              <a:rPr lang="en-US" dirty="0"/>
              <a:t>Fears of rejection and abandonment</a:t>
            </a:r>
          </a:p>
          <a:p>
            <a:pPr fontAlgn="auto">
              <a:spcBef>
                <a:spcPts val="0"/>
              </a:spcBef>
              <a:spcAft>
                <a:spcPts val="0"/>
              </a:spcAft>
              <a:defRPr/>
            </a:pPr>
            <a:r>
              <a:rPr lang="en-US" dirty="0">
                <a:ea typeface="+mn-ea"/>
                <a:cs typeface="+mn-cs"/>
              </a:rPr>
              <a:t>Help establish self-respect by assisting with resolution of guilt, shame and self-blame</a:t>
            </a:r>
          </a:p>
          <a:p>
            <a:pPr fontAlgn="auto">
              <a:spcBef>
                <a:spcPts val="0"/>
              </a:spcBef>
              <a:spcAft>
                <a:spcPts val="0"/>
              </a:spcAft>
              <a:defRPr/>
            </a:pPr>
            <a:r>
              <a:rPr lang="en-US" dirty="0">
                <a:ea typeface="+mn-ea"/>
                <a:cs typeface="+mn-cs"/>
              </a:rPr>
              <a:t>Help with communication and the maintenance of support systems</a:t>
            </a:r>
          </a:p>
          <a:p>
            <a:pPr fontAlgn="auto">
              <a:spcBef>
                <a:spcPts val="0"/>
              </a:spcBef>
              <a:spcAft>
                <a:spcPts val="0"/>
              </a:spcAft>
              <a:buFontTx/>
              <a:buNone/>
              <a:defRPr/>
            </a:pPr>
            <a:endParaRPr lang="en-US" dirty="0">
              <a:ea typeface="+mn-ea"/>
              <a:cs typeface="+mn-cs"/>
            </a:endParaRPr>
          </a:p>
          <a:p>
            <a:pPr fontAlgn="auto">
              <a:spcBef>
                <a:spcPts val="0"/>
              </a:spcBef>
              <a:spcAft>
                <a:spcPts val="0"/>
              </a:spcAft>
              <a:buFontTx/>
              <a:buNone/>
              <a:defRPr/>
            </a:pPr>
            <a:endParaRPr lang="en-US" dirty="0">
              <a:ea typeface="+mn-ea"/>
              <a:cs typeface="+mn-cs"/>
            </a:endParaRPr>
          </a:p>
        </p:txBody>
      </p:sp>
      <p:sp>
        <p:nvSpPr>
          <p:cNvPr id="46084" name="Slide Number Placeholder 4"/>
          <p:cNvSpPr>
            <a:spLocks noGrp="1"/>
          </p:cNvSpPr>
          <p:nvPr>
            <p:ph type="sldNum" sz="quarter" idx="12"/>
          </p:nvPr>
        </p:nvSpPr>
        <p:spPr>
          <a:noFill/>
        </p:spPr>
        <p:txBody>
          <a:bodyPr/>
          <a:lstStyle/>
          <a:p>
            <a:fld id="{51192B9F-06DF-4DFD-B898-DFBE81311642}" type="slidenum">
              <a:rPr lang="en-US"/>
              <a:pPr/>
              <a:t>23</a:t>
            </a:fld>
            <a:endParaRPr lang="en-US"/>
          </a:p>
        </p:txBody>
      </p:sp>
      <p:sp>
        <p:nvSpPr>
          <p:cNvPr id="17412" name="Footer Placeholder 3"/>
          <p:cNvSpPr>
            <a:spLocks noGrp="1"/>
          </p:cNvSpPr>
          <p:nvPr>
            <p:ph type="ftr" sz="quarter" idx="4294967295"/>
          </p:nvPr>
        </p:nvSpPr>
        <p:spPr>
          <a:xfrm>
            <a:off x="0" y="5943600"/>
            <a:ext cx="5081954"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a:t>James L Levenson, M.D., 2005,  JL Speiss, 2002, LW Roberts 2004</a:t>
            </a:r>
          </a:p>
        </p:txBody>
      </p:sp>
    </p:spTree>
    <p:extLst>
      <p:ext uri="{BB962C8B-B14F-4D97-AF65-F5344CB8AC3E}">
        <p14:creationId xmlns:p14="http://schemas.microsoft.com/office/powerpoint/2010/main" val="18527893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54000"/>
            <a:ext cx="10972800" cy="1574800"/>
          </a:xfrm>
        </p:spPr>
        <p:txBody>
          <a:bodyPr rtlCol="0">
            <a:noAutofit/>
          </a:bodyPr>
          <a:lstStyle/>
          <a:p>
            <a:pPr marL="54864" fontAlgn="auto">
              <a:spcAft>
                <a:spcPts val="0"/>
              </a:spcAft>
              <a:defRPr/>
            </a:pPr>
            <a:r>
              <a:rPr lang="en-US" b="1" dirty="0">
                <a:solidFill>
                  <a:srgbClr val="006600"/>
                </a:solidFill>
                <a:ea typeface="+mj-ea"/>
                <a:cs typeface="+mj-cs"/>
              </a:rPr>
              <a:t>Overall Psychological Treatment Goals</a:t>
            </a:r>
            <a:endParaRPr lang="en-US" sz="4000" b="1" dirty="0">
              <a:solidFill>
                <a:srgbClr val="006600"/>
              </a:solidFill>
              <a:ea typeface="+mj-ea"/>
              <a:cs typeface="+mj-cs"/>
            </a:endParaRPr>
          </a:p>
        </p:txBody>
      </p:sp>
      <p:sp>
        <p:nvSpPr>
          <p:cNvPr id="48130" name="Content Placeholder 2"/>
          <p:cNvSpPr>
            <a:spLocks noGrp="1"/>
          </p:cNvSpPr>
          <p:nvPr>
            <p:ph idx="1"/>
          </p:nvPr>
        </p:nvSpPr>
        <p:spPr>
          <a:xfrm>
            <a:off x="609600" y="1981201"/>
            <a:ext cx="10972800" cy="4144963"/>
          </a:xfrm>
        </p:spPr>
        <p:txBody>
          <a:bodyPr/>
          <a:lstStyle/>
          <a:p>
            <a:pPr>
              <a:spcBef>
                <a:spcPct val="0"/>
              </a:spcBef>
            </a:pPr>
            <a:r>
              <a:rPr lang="en-US" dirty="0">
                <a:ea typeface="ＭＳ Ｐゴシック" pitchFamily="34" charset="-128"/>
              </a:rPr>
              <a:t>Help maintain interpersonal relationships</a:t>
            </a:r>
          </a:p>
          <a:p>
            <a:pPr>
              <a:spcBef>
                <a:spcPct val="0"/>
              </a:spcBef>
            </a:pPr>
            <a:r>
              <a:rPr lang="en-US" dirty="0">
                <a:ea typeface="ＭＳ Ｐゴシック" pitchFamily="34" charset="-128"/>
              </a:rPr>
              <a:t>Help develop strategies to deal with real and anticipated crises</a:t>
            </a:r>
          </a:p>
          <a:p>
            <a:pPr>
              <a:spcBef>
                <a:spcPct val="0"/>
              </a:spcBef>
            </a:pPr>
            <a:r>
              <a:rPr lang="en-US" dirty="0">
                <a:ea typeface="ＭＳ Ｐゴシック" pitchFamily="34" charset="-128"/>
              </a:rPr>
              <a:t>Help identify and address </a:t>
            </a:r>
            <a:r>
              <a:rPr lang="ja-JP" altLang="en-US" dirty="0">
                <a:ea typeface="ＭＳ Ｐゴシック" pitchFamily="34" charset="-128"/>
              </a:rPr>
              <a:t>“</a:t>
            </a:r>
            <a:r>
              <a:rPr lang="en-US" altLang="ja-JP" dirty="0">
                <a:ea typeface="ＭＳ Ｐゴシック" pitchFamily="34" charset="-128"/>
              </a:rPr>
              <a:t>unfinished business</a:t>
            </a:r>
            <a:r>
              <a:rPr lang="ja-JP" altLang="en-US" dirty="0">
                <a:ea typeface="ＭＳ Ｐゴシック" pitchFamily="34" charset="-128"/>
              </a:rPr>
              <a:t>”</a:t>
            </a:r>
            <a:endParaRPr lang="en-US" altLang="ja-JP" dirty="0">
              <a:ea typeface="ＭＳ Ｐゴシック" pitchFamily="34" charset="-128"/>
            </a:endParaRPr>
          </a:p>
          <a:p>
            <a:pPr>
              <a:spcBef>
                <a:spcPct val="0"/>
              </a:spcBef>
            </a:pPr>
            <a:r>
              <a:rPr lang="en-US" dirty="0">
                <a:ea typeface="ＭＳ Ｐゴシック" pitchFamily="34" charset="-128"/>
              </a:rPr>
              <a:t>Work with patient to explore meaning of death</a:t>
            </a:r>
          </a:p>
          <a:p>
            <a:pPr>
              <a:spcBef>
                <a:spcPct val="0"/>
              </a:spcBef>
            </a:pPr>
            <a:r>
              <a:rPr lang="en-US" dirty="0">
                <a:ea typeface="ＭＳ Ｐゴシック" pitchFamily="34" charset="-128"/>
              </a:rPr>
              <a:t>Help manage depression and anxiety or other psychiatric symptoms that may result from psychological issues or effects of treatment</a:t>
            </a:r>
          </a:p>
          <a:p>
            <a:pPr>
              <a:lnSpc>
                <a:spcPct val="80000"/>
              </a:lnSpc>
              <a:spcBef>
                <a:spcPct val="0"/>
              </a:spcBef>
            </a:pPr>
            <a:endParaRPr lang="en-US" sz="3000" dirty="0">
              <a:ea typeface="ＭＳ Ｐゴシック" pitchFamily="34" charset="-128"/>
            </a:endParaRPr>
          </a:p>
        </p:txBody>
      </p:sp>
      <p:sp>
        <p:nvSpPr>
          <p:cNvPr id="48132" name="Slide Number Placeholder 4"/>
          <p:cNvSpPr>
            <a:spLocks noGrp="1"/>
          </p:cNvSpPr>
          <p:nvPr>
            <p:ph type="sldNum" sz="quarter" idx="12"/>
          </p:nvPr>
        </p:nvSpPr>
        <p:spPr>
          <a:noFill/>
        </p:spPr>
        <p:txBody>
          <a:bodyPr/>
          <a:lstStyle/>
          <a:p>
            <a:fld id="{5997E644-6BB6-4FB3-A4A8-3598A6C85A10}" type="slidenum">
              <a:rPr lang="en-US"/>
              <a:pPr/>
              <a:t>24</a:t>
            </a:fld>
            <a:endParaRPr lang="en-US"/>
          </a:p>
        </p:txBody>
      </p:sp>
      <p:sp>
        <p:nvSpPr>
          <p:cNvPr id="18436" name="Footer Placeholder 3"/>
          <p:cNvSpPr>
            <a:spLocks noGrp="1"/>
          </p:cNvSpPr>
          <p:nvPr>
            <p:ph type="ftr" sz="quarter" idx="4294967295"/>
          </p:nvPr>
        </p:nvSpPr>
        <p:spPr>
          <a:xfrm>
            <a:off x="0" y="6245225"/>
            <a:ext cx="38608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a:t>James L Levenson, M.D., 2005</a:t>
            </a:r>
          </a:p>
        </p:txBody>
      </p:sp>
    </p:spTree>
    <p:extLst>
      <p:ext uri="{BB962C8B-B14F-4D97-AF65-F5344CB8AC3E}">
        <p14:creationId xmlns:p14="http://schemas.microsoft.com/office/powerpoint/2010/main" val="40713355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p:txBody>
          <a:bodyPr/>
          <a:lstStyle/>
          <a:p>
            <a:r>
              <a:rPr lang="en-US" b="1">
                <a:ea typeface="ＭＳ Ｐゴシック" pitchFamily="34" charset="-128"/>
              </a:rPr>
              <a:t>Dignity Conserving Treatment</a:t>
            </a:r>
          </a:p>
        </p:txBody>
      </p:sp>
      <p:sp>
        <p:nvSpPr>
          <p:cNvPr id="46083" name="Rectangle 3"/>
          <p:cNvSpPr>
            <a:spLocks noGrp="1" noChangeArrowheads="1"/>
          </p:cNvSpPr>
          <p:nvPr>
            <p:ph idx="1"/>
          </p:nvPr>
        </p:nvSpPr>
        <p:spPr/>
        <p:txBody>
          <a:bodyPr/>
          <a:lstStyle/>
          <a:p>
            <a:pPr>
              <a:lnSpc>
                <a:spcPct val="80000"/>
              </a:lnSpc>
            </a:pPr>
            <a:r>
              <a:rPr lang="en-US" sz="2800" dirty="0">
                <a:ea typeface="ＭＳ Ｐゴシック" pitchFamily="34" charset="-128"/>
              </a:rPr>
              <a:t>Dignity therapy</a:t>
            </a:r>
          </a:p>
          <a:p>
            <a:pPr lvl="1">
              <a:lnSpc>
                <a:spcPct val="80000"/>
              </a:lnSpc>
            </a:pPr>
            <a:r>
              <a:rPr lang="en-US" sz="2400" dirty="0">
                <a:ea typeface="ＭＳ Ｐゴシック" pitchFamily="34" charset="-128"/>
              </a:rPr>
              <a:t>Treatment is based on strong association with undermined dignity and:</a:t>
            </a:r>
          </a:p>
          <a:p>
            <a:pPr lvl="2">
              <a:lnSpc>
                <a:spcPct val="80000"/>
              </a:lnSpc>
            </a:pPr>
            <a:r>
              <a:rPr lang="en-US" sz="2000" dirty="0">
                <a:ea typeface="ＭＳ Ｐゴシック" pitchFamily="34" charset="-128"/>
              </a:rPr>
              <a:t>Depression</a:t>
            </a:r>
          </a:p>
          <a:p>
            <a:pPr lvl="2">
              <a:lnSpc>
                <a:spcPct val="80000"/>
              </a:lnSpc>
            </a:pPr>
            <a:r>
              <a:rPr lang="en-US" sz="2000" dirty="0">
                <a:ea typeface="ＭＳ Ｐゴシック" pitchFamily="34" charset="-128"/>
              </a:rPr>
              <a:t>Anxiety</a:t>
            </a:r>
          </a:p>
          <a:p>
            <a:pPr lvl="2">
              <a:lnSpc>
                <a:spcPct val="80000"/>
              </a:lnSpc>
            </a:pPr>
            <a:r>
              <a:rPr lang="en-US" sz="2000" dirty="0">
                <a:ea typeface="ＭＳ Ｐゴシック" pitchFamily="34" charset="-128"/>
              </a:rPr>
              <a:t>Desire for death</a:t>
            </a:r>
          </a:p>
          <a:p>
            <a:pPr lvl="2">
              <a:lnSpc>
                <a:spcPct val="80000"/>
              </a:lnSpc>
            </a:pPr>
            <a:r>
              <a:rPr lang="en-US" sz="2000" dirty="0">
                <a:ea typeface="ＭＳ Ｐゴシック" pitchFamily="34" charset="-128"/>
              </a:rPr>
              <a:t>Hopelessness</a:t>
            </a:r>
          </a:p>
          <a:p>
            <a:pPr lvl="2">
              <a:lnSpc>
                <a:spcPct val="80000"/>
              </a:lnSpc>
            </a:pPr>
            <a:r>
              <a:rPr lang="en-US" sz="2000" dirty="0">
                <a:ea typeface="ＭＳ Ｐゴシック" pitchFamily="34" charset="-128"/>
              </a:rPr>
              <a:t>Feeling of being a burden on others</a:t>
            </a:r>
          </a:p>
          <a:p>
            <a:pPr lvl="2">
              <a:lnSpc>
                <a:spcPct val="80000"/>
              </a:lnSpc>
            </a:pPr>
            <a:r>
              <a:rPr lang="en-US" sz="2000" dirty="0">
                <a:ea typeface="ＭＳ Ｐゴシック" pitchFamily="34" charset="-128"/>
              </a:rPr>
              <a:t>Overall poorer quality of life</a:t>
            </a:r>
          </a:p>
          <a:p>
            <a:pPr lvl="1">
              <a:lnSpc>
                <a:spcPct val="80000"/>
              </a:lnSpc>
            </a:pPr>
            <a:r>
              <a:rPr lang="en-US" sz="2400" dirty="0">
                <a:ea typeface="ＭＳ Ｐゴシック" pitchFamily="34" charset="-128"/>
              </a:rPr>
              <a:t>Some studies even suggest that psychosocial and existential issues may be of greater concern than pain and physical symptoms</a:t>
            </a:r>
          </a:p>
        </p:txBody>
      </p:sp>
      <p:sp>
        <p:nvSpPr>
          <p:cNvPr id="50179" name="Text Box 4"/>
          <p:cNvSpPr txBox="1">
            <a:spLocks noChangeArrowheads="1"/>
          </p:cNvSpPr>
          <p:nvPr/>
        </p:nvSpPr>
        <p:spPr bwMode="auto">
          <a:xfrm>
            <a:off x="9144001" y="6248400"/>
            <a:ext cx="1625510" cy="307777"/>
          </a:xfrm>
          <a:prstGeom prst="rect">
            <a:avLst/>
          </a:prstGeom>
          <a:noFill/>
          <a:ln w="9525">
            <a:noFill/>
            <a:miter lim="800000"/>
            <a:headEnd/>
            <a:tailEnd/>
          </a:ln>
        </p:spPr>
        <p:txBody>
          <a:bodyPr wrap="none">
            <a:spAutoFit/>
          </a:bodyPr>
          <a:lstStyle/>
          <a:p>
            <a:r>
              <a:rPr lang="en-US" sz="1400"/>
              <a:t>Chochinov, H,  2007</a:t>
            </a:r>
          </a:p>
        </p:txBody>
      </p:sp>
    </p:spTree>
    <p:extLst>
      <p:ext uri="{BB962C8B-B14F-4D97-AF65-F5344CB8AC3E}">
        <p14:creationId xmlns:p14="http://schemas.microsoft.com/office/powerpoint/2010/main" val="21518628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08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608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608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608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608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608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6083">
                                            <p:txEl>
                                              <p:pRg st="7" end="7"/>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608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bldLvl="2"/>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p:txBody>
          <a:bodyPr/>
          <a:lstStyle/>
          <a:p>
            <a:r>
              <a:rPr lang="en-US" b="1">
                <a:ea typeface="ＭＳ Ｐゴシック" pitchFamily="34" charset="-128"/>
              </a:rPr>
              <a:t>Dignity Conserving Treatment</a:t>
            </a:r>
          </a:p>
        </p:txBody>
      </p:sp>
      <p:sp>
        <p:nvSpPr>
          <p:cNvPr id="52226" name="Rectangle 3"/>
          <p:cNvSpPr>
            <a:spLocks noGrp="1" noChangeArrowheads="1"/>
          </p:cNvSpPr>
          <p:nvPr>
            <p:ph idx="1"/>
          </p:nvPr>
        </p:nvSpPr>
        <p:spPr/>
        <p:txBody>
          <a:bodyPr/>
          <a:lstStyle/>
          <a:p>
            <a:pPr>
              <a:lnSpc>
                <a:spcPct val="90000"/>
              </a:lnSpc>
            </a:pPr>
            <a:r>
              <a:rPr lang="en-US" sz="2800" dirty="0">
                <a:ea typeface="ＭＳ Ｐゴシック" pitchFamily="34" charset="-128"/>
              </a:rPr>
              <a:t>Dignity therapy</a:t>
            </a:r>
          </a:p>
          <a:p>
            <a:pPr lvl="1">
              <a:lnSpc>
                <a:spcPct val="90000"/>
              </a:lnSpc>
            </a:pPr>
            <a:r>
              <a:rPr lang="en-US" sz="2400" dirty="0">
                <a:ea typeface="ＭＳ Ｐゴシック" pitchFamily="34" charset="-128"/>
              </a:rPr>
              <a:t>Primary themes of dignity:</a:t>
            </a:r>
          </a:p>
          <a:p>
            <a:pPr lvl="2">
              <a:lnSpc>
                <a:spcPct val="90000"/>
              </a:lnSpc>
            </a:pPr>
            <a:r>
              <a:rPr lang="en-US" sz="2000" dirty="0">
                <a:ea typeface="ＭＳ Ｐゴシック" pitchFamily="34" charset="-128"/>
              </a:rPr>
              <a:t>Generativity</a:t>
            </a:r>
          </a:p>
          <a:p>
            <a:pPr lvl="3">
              <a:lnSpc>
                <a:spcPct val="90000"/>
              </a:lnSpc>
            </a:pPr>
            <a:r>
              <a:rPr lang="en-US" sz="1800" dirty="0">
                <a:ea typeface="ＭＳ Ｐゴシック" pitchFamily="34" charset="-128"/>
              </a:rPr>
              <a:t>Life has stood for something</a:t>
            </a:r>
          </a:p>
          <a:p>
            <a:pPr lvl="2">
              <a:lnSpc>
                <a:spcPct val="90000"/>
              </a:lnSpc>
            </a:pPr>
            <a:r>
              <a:rPr lang="en-US" sz="2000" dirty="0">
                <a:ea typeface="ＭＳ Ｐゴシック" pitchFamily="34" charset="-128"/>
              </a:rPr>
              <a:t>Continuity of self</a:t>
            </a:r>
          </a:p>
          <a:p>
            <a:pPr lvl="3">
              <a:lnSpc>
                <a:spcPct val="90000"/>
              </a:lnSpc>
            </a:pPr>
            <a:r>
              <a:rPr lang="en-US" sz="1800" dirty="0">
                <a:ea typeface="ＭＳ Ｐゴシック" pitchFamily="34" charset="-128"/>
              </a:rPr>
              <a:t>Maintain one’</a:t>
            </a:r>
            <a:r>
              <a:rPr lang="en-US" altLang="ja-JP" sz="1800" dirty="0">
                <a:ea typeface="ＭＳ Ｐゴシック" pitchFamily="34" charset="-128"/>
              </a:rPr>
              <a:t>s essence is intact</a:t>
            </a:r>
          </a:p>
          <a:p>
            <a:pPr lvl="2">
              <a:lnSpc>
                <a:spcPct val="90000"/>
              </a:lnSpc>
            </a:pPr>
            <a:r>
              <a:rPr lang="en-US" sz="2000" dirty="0">
                <a:ea typeface="ＭＳ Ｐゴシック" pitchFamily="34" charset="-128"/>
              </a:rPr>
              <a:t>Role preservation</a:t>
            </a:r>
          </a:p>
          <a:p>
            <a:pPr lvl="3">
              <a:lnSpc>
                <a:spcPct val="90000"/>
              </a:lnSpc>
            </a:pPr>
            <a:r>
              <a:rPr lang="en-US" sz="1800" dirty="0">
                <a:ea typeface="ＭＳ Ｐゴシック" pitchFamily="34" charset="-128"/>
              </a:rPr>
              <a:t>Being able to maintain a sense of identification with roles previously held</a:t>
            </a:r>
          </a:p>
          <a:p>
            <a:pPr lvl="2">
              <a:lnSpc>
                <a:spcPct val="90000"/>
              </a:lnSpc>
            </a:pPr>
            <a:r>
              <a:rPr lang="en-US" sz="2000" dirty="0">
                <a:ea typeface="ＭＳ Ｐゴシック" pitchFamily="34" charset="-128"/>
              </a:rPr>
              <a:t>Maintenance of pride</a:t>
            </a:r>
          </a:p>
          <a:p>
            <a:pPr lvl="3">
              <a:lnSpc>
                <a:spcPct val="90000"/>
              </a:lnSpc>
            </a:pPr>
            <a:r>
              <a:rPr lang="en-US" sz="1800" dirty="0">
                <a:ea typeface="ＭＳ Ｐゴシック" pitchFamily="34" charset="-128"/>
              </a:rPr>
              <a:t>Ability to sustain positive self-regard</a:t>
            </a:r>
          </a:p>
          <a:p>
            <a:pPr lvl="1">
              <a:lnSpc>
                <a:spcPct val="90000"/>
              </a:lnSpc>
            </a:pPr>
            <a:endParaRPr lang="en-US" sz="2400" dirty="0">
              <a:ea typeface="ＭＳ Ｐゴシック" pitchFamily="34" charset="-128"/>
            </a:endParaRPr>
          </a:p>
        </p:txBody>
      </p:sp>
      <p:sp>
        <p:nvSpPr>
          <p:cNvPr id="52227" name="Text Box 4"/>
          <p:cNvSpPr txBox="1">
            <a:spLocks noChangeArrowheads="1"/>
          </p:cNvSpPr>
          <p:nvPr/>
        </p:nvSpPr>
        <p:spPr bwMode="auto">
          <a:xfrm>
            <a:off x="9144001" y="6248400"/>
            <a:ext cx="1625510" cy="307777"/>
          </a:xfrm>
          <a:prstGeom prst="rect">
            <a:avLst/>
          </a:prstGeom>
          <a:noFill/>
          <a:ln w="9525">
            <a:noFill/>
            <a:miter lim="800000"/>
            <a:headEnd/>
            <a:tailEnd/>
          </a:ln>
        </p:spPr>
        <p:txBody>
          <a:bodyPr wrap="none">
            <a:spAutoFit/>
          </a:bodyPr>
          <a:lstStyle/>
          <a:p>
            <a:r>
              <a:rPr lang="en-US" sz="1400"/>
              <a:t>Chochinov, H,  2007</a:t>
            </a:r>
          </a:p>
        </p:txBody>
      </p:sp>
    </p:spTree>
    <p:extLst>
      <p:ext uri="{BB962C8B-B14F-4D97-AF65-F5344CB8AC3E}">
        <p14:creationId xmlns:p14="http://schemas.microsoft.com/office/powerpoint/2010/main" val="3269110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p:txBody>
          <a:bodyPr/>
          <a:lstStyle/>
          <a:p>
            <a:r>
              <a:rPr lang="en-US" b="1">
                <a:ea typeface="ＭＳ Ｐゴシック" pitchFamily="34" charset="-128"/>
              </a:rPr>
              <a:t>Dignity Conserving Treatment</a:t>
            </a:r>
          </a:p>
        </p:txBody>
      </p:sp>
      <p:sp>
        <p:nvSpPr>
          <p:cNvPr id="54274" name="Rectangle 3"/>
          <p:cNvSpPr>
            <a:spLocks noGrp="1" noChangeArrowheads="1"/>
          </p:cNvSpPr>
          <p:nvPr>
            <p:ph idx="1"/>
          </p:nvPr>
        </p:nvSpPr>
        <p:spPr>
          <a:xfrm>
            <a:off x="609600" y="1600200"/>
            <a:ext cx="10972800" cy="4800600"/>
          </a:xfrm>
        </p:spPr>
        <p:txBody>
          <a:bodyPr/>
          <a:lstStyle/>
          <a:p>
            <a:r>
              <a:rPr lang="en-US" sz="2800" dirty="0">
                <a:ea typeface="ＭＳ Ｐゴシック" pitchFamily="34" charset="-128"/>
              </a:rPr>
              <a:t>Dignity therapy</a:t>
            </a:r>
          </a:p>
          <a:p>
            <a:pPr lvl="1"/>
            <a:r>
              <a:rPr lang="en-US" sz="2400" dirty="0">
                <a:ea typeface="ＭＳ Ｐゴシック" pitchFamily="34" charset="-128"/>
              </a:rPr>
              <a:t>Primary themes of dignity (cont.):</a:t>
            </a:r>
          </a:p>
          <a:p>
            <a:pPr lvl="2"/>
            <a:r>
              <a:rPr lang="en-US" sz="2000" dirty="0">
                <a:ea typeface="ＭＳ Ｐゴシック" pitchFamily="34" charset="-128"/>
              </a:rPr>
              <a:t>Hopefulness</a:t>
            </a:r>
          </a:p>
          <a:p>
            <a:pPr lvl="3"/>
            <a:r>
              <a:rPr lang="en-US" sz="1800" dirty="0">
                <a:ea typeface="ＭＳ Ｐゴシック" pitchFamily="34" charset="-128"/>
              </a:rPr>
              <a:t>Ability to find and maintain a sense of meaning or purpose</a:t>
            </a:r>
          </a:p>
          <a:p>
            <a:pPr lvl="2"/>
            <a:r>
              <a:rPr lang="en-US" sz="2000" dirty="0">
                <a:ea typeface="ＭＳ Ｐゴシック" pitchFamily="34" charset="-128"/>
              </a:rPr>
              <a:t>Aftermath concerns</a:t>
            </a:r>
          </a:p>
          <a:p>
            <a:pPr lvl="3"/>
            <a:r>
              <a:rPr lang="en-US" sz="1800" dirty="0">
                <a:ea typeface="ＭＳ Ｐゴシック" pitchFamily="34" charset="-128"/>
              </a:rPr>
              <a:t>Worries or fears concerning the burden death will impose on others</a:t>
            </a:r>
          </a:p>
          <a:p>
            <a:pPr lvl="2"/>
            <a:r>
              <a:rPr lang="en-US" sz="2000" dirty="0">
                <a:ea typeface="ＭＳ Ｐゴシック" pitchFamily="34" charset="-128"/>
              </a:rPr>
              <a:t>Care tenor</a:t>
            </a:r>
          </a:p>
          <a:p>
            <a:pPr lvl="3"/>
            <a:r>
              <a:rPr lang="en-US" sz="1800" dirty="0">
                <a:ea typeface="ＭＳ Ｐゴシック" pitchFamily="34" charset="-128"/>
              </a:rPr>
              <a:t>Attitude and manner with which others interact with the patient either promotes or diminishes dignity</a:t>
            </a:r>
          </a:p>
          <a:p>
            <a:pPr lvl="1"/>
            <a:r>
              <a:rPr lang="en-US" sz="2400" dirty="0">
                <a:ea typeface="ＭＳ Ｐゴシック" pitchFamily="34" charset="-128"/>
              </a:rPr>
              <a:t>Many of these are also essential to a patient maintaining a sense of control and integrity in any setting</a:t>
            </a:r>
          </a:p>
        </p:txBody>
      </p:sp>
      <p:sp>
        <p:nvSpPr>
          <p:cNvPr id="54275" name="Text Box 4"/>
          <p:cNvSpPr txBox="1">
            <a:spLocks noChangeArrowheads="1"/>
          </p:cNvSpPr>
          <p:nvPr/>
        </p:nvSpPr>
        <p:spPr bwMode="auto">
          <a:xfrm>
            <a:off x="9144001" y="6172200"/>
            <a:ext cx="1625510" cy="307777"/>
          </a:xfrm>
          <a:prstGeom prst="rect">
            <a:avLst/>
          </a:prstGeom>
          <a:noFill/>
          <a:ln w="9525">
            <a:noFill/>
            <a:miter lim="800000"/>
            <a:headEnd/>
            <a:tailEnd/>
          </a:ln>
        </p:spPr>
        <p:txBody>
          <a:bodyPr wrap="none">
            <a:spAutoFit/>
          </a:bodyPr>
          <a:lstStyle/>
          <a:p>
            <a:r>
              <a:rPr lang="en-US" sz="1400"/>
              <a:t>Chochinov, H,  2007</a:t>
            </a:r>
          </a:p>
        </p:txBody>
      </p:sp>
    </p:spTree>
    <p:extLst>
      <p:ext uri="{BB962C8B-B14F-4D97-AF65-F5344CB8AC3E}">
        <p14:creationId xmlns:p14="http://schemas.microsoft.com/office/powerpoint/2010/main" val="41832480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ChangeArrowheads="1"/>
          </p:cNvSpPr>
          <p:nvPr>
            <p:ph type="title"/>
          </p:nvPr>
        </p:nvSpPr>
        <p:spPr/>
        <p:txBody>
          <a:bodyPr/>
          <a:lstStyle/>
          <a:p>
            <a:r>
              <a:rPr lang="en-US" b="1">
                <a:ea typeface="ＭＳ Ｐゴシック" pitchFamily="34" charset="-128"/>
              </a:rPr>
              <a:t>Dignity Conserving Treatment</a:t>
            </a:r>
          </a:p>
        </p:txBody>
      </p:sp>
      <p:sp>
        <p:nvSpPr>
          <p:cNvPr id="56322" name="Rectangle 3"/>
          <p:cNvSpPr>
            <a:spLocks noGrp="1" noChangeArrowheads="1"/>
          </p:cNvSpPr>
          <p:nvPr>
            <p:ph idx="1"/>
          </p:nvPr>
        </p:nvSpPr>
        <p:spPr>
          <a:xfrm>
            <a:off x="914400" y="1981200"/>
            <a:ext cx="10363200" cy="4343400"/>
          </a:xfrm>
        </p:spPr>
        <p:txBody>
          <a:bodyPr/>
          <a:lstStyle/>
          <a:p>
            <a:pPr>
              <a:lnSpc>
                <a:spcPct val="90000"/>
              </a:lnSpc>
            </a:pPr>
            <a:r>
              <a:rPr lang="en-US">
                <a:ea typeface="ＭＳ Ｐゴシック" pitchFamily="34" charset="-128"/>
              </a:rPr>
              <a:t>Dignity therapy (provider):</a:t>
            </a:r>
          </a:p>
          <a:p>
            <a:pPr lvl="1">
              <a:lnSpc>
                <a:spcPct val="90000"/>
              </a:lnSpc>
            </a:pPr>
            <a:r>
              <a:rPr lang="en-US">
                <a:ea typeface="ＭＳ Ｐゴシック" pitchFamily="34" charset="-128"/>
              </a:rPr>
              <a:t>Treatment of the provider consists of an A, B, C, D approach to teaching interactions</a:t>
            </a:r>
          </a:p>
          <a:p>
            <a:pPr lvl="1">
              <a:lnSpc>
                <a:spcPct val="90000"/>
              </a:lnSpc>
            </a:pPr>
            <a:r>
              <a:rPr lang="en-US">
                <a:ea typeface="ＭＳ Ｐゴシック" pitchFamily="34" charset="-128"/>
              </a:rPr>
              <a:t>The hope is to allow care givers, institutions, and families a way to better interact with patients to achieve the desired effect</a:t>
            </a:r>
          </a:p>
          <a:p>
            <a:pPr lvl="1">
              <a:lnSpc>
                <a:spcPct val="90000"/>
              </a:lnSpc>
            </a:pPr>
            <a:r>
              <a:rPr lang="en-US">
                <a:ea typeface="ＭＳ Ｐゴシック" pitchFamily="34" charset="-128"/>
              </a:rPr>
              <a:t>Our thoughts about an interaction with a patient shape the interaction itself</a:t>
            </a:r>
          </a:p>
          <a:p>
            <a:pPr lvl="2">
              <a:lnSpc>
                <a:spcPct val="90000"/>
              </a:lnSpc>
            </a:pPr>
            <a:r>
              <a:rPr lang="en-US">
                <a:ea typeface="ＭＳ Ｐゴシック" pitchFamily="34" charset="-128"/>
              </a:rPr>
              <a:t>Engagement Model</a:t>
            </a:r>
          </a:p>
        </p:txBody>
      </p:sp>
      <p:sp>
        <p:nvSpPr>
          <p:cNvPr id="56323" name="Text Box 4"/>
          <p:cNvSpPr txBox="1">
            <a:spLocks noChangeArrowheads="1"/>
          </p:cNvSpPr>
          <p:nvPr/>
        </p:nvSpPr>
        <p:spPr bwMode="auto">
          <a:xfrm>
            <a:off x="6299201" y="6172200"/>
            <a:ext cx="3729291" cy="307777"/>
          </a:xfrm>
          <a:prstGeom prst="rect">
            <a:avLst/>
          </a:prstGeom>
          <a:noFill/>
          <a:ln w="9525">
            <a:noFill/>
            <a:miter lim="800000"/>
            <a:headEnd/>
            <a:tailEnd/>
          </a:ln>
        </p:spPr>
        <p:txBody>
          <a:bodyPr wrap="none">
            <a:spAutoFit/>
          </a:bodyPr>
          <a:lstStyle/>
          <a:p>
            <a:r>
              <a:rPr lang="en-US" sz="1400"/>
              <a:t>Chochinov, H,  2007; Bennington-Davis, M, 2005 </a:t>
            </a:r>
          </a:p>
        </p:txBody>
      </p:sp>
    </p:spTree>
    <p:extLst>
      <p:ext uri="{BB962C8B-B14F-4D97-AF65-F5344CB8AC3E}">
        <p14:creationId xmlns:p14="http://schemas.microsoft.com/office/powerpoint/2010/main" val="42133610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ChangeArrowheads="1"/>
          </p:cNvSpPr>
          <p:nvPr>
            <p:ph type="title"/>
          </p:nvPr>
        </p:nvSpPr>
        <p:spPr/>
        <p:txBody>
          <a:bodyPr/>
          <a:lstStyle/>
          <a:p>
            <a:r>
              <a:rPr lang="en-US" b="1">
                <a:ea typeface="ＭＳ Ｐゴシック" pitchFamily="34" charset="-128"/>
              </a:rPr>
              <a:t>Dignity Conserving Treatment</a:t>
            </a:r>
          </a:p>
        </p:txBody>
      </p:sp>
      <p:sp>
        <p:nvSpPr>
          <p:cNvPr id="58370" name="Rectangle 3"/>
          <p:cNvSpPr>
            <a:spLocks noGrp="1" noChangeArrowheads="1"/>
          </p:cNvSpPr>
          <p:nvPr>
            <p:ph idx="1"/>
          </p:nvPr>
        </p:nvSpPr>
        <p:spPr>
          <a:xfrm>
            <a:off x="914400" y="1981200"/>
            <a:ext cx="10363200" cy="4343400"/>
          </a:xfrm>
        </p:spPr>
        <p:txBody>
          <a:bodyPr/>
          <a:lstStyle/>
          <a:p>
            <a:r>
              <a:rPr lang="en-US">
                <a:ea typeface="ＭＳ Ｐゴシック" pitchFamily="34" charset="-128"/>
              </a:rPr>
              <a:t>Dignity therapy (provider):</a:t>
            </a:r>
          </a:p>
          <a:p>
            <a:pPr lvl="1"/>
            <a:r>
              <a:rPr lang="en-US">
                <a:ea typeface="ＭＳ Ｐゴシック" pitchFamily="34" charset="-128"/>
              </a:rPr>
              <a:t>A—Attitudes</a:t>
            </a:r>
          </a:p>
          <a:p>
            <a:pPr lvl="2"/>
            <a:r>
              <a:rPr lang="en-US">
                <a:ea typeface="ＭＳ Ｐゴシック" pitchFamily="34" charset="-128"/>
              </a:rPr>
              <a:t>How would I feel in this situation?</a:t>
            </a:r>
          </a:p>
          <a:p>
            <a:pPr lvl="2"/>
            <a:r>
              <a:rPr lang="en-US">
                <a:ea typeface="ＭＳ Ｐゴシック" pitchFamily="34" charset="-128"/>
              </a:rPr>
              <a:t>What leads me to think that way?</a:t>
            </a:r>
          </a:p>
          <a:p>
            <a:pPr lvl="2"/>
            <a:r>
              <a:rPr lang="en-US">
                <a:ea typeface="ＭＳ Ｐゴシック" pitchFamily="34" charset="-128"/>
              </a:rPr>
              <a:t>Am I aware of how I might be affecting the patient?</a:t>
            </a:r>
          </a:p>
        </p:txBody>
      </p:sp>
      <p:sp>
        <p:nvSpPr>
          <p:cNvPr id="58371" name="Text Box 4"/>
          <p:cNvSpPr txBox="1">
            <a:spLocks noChangeArrowheads="1"/>
          </p:cNvSpPr>
          <p:nvPr/>
        </p:nvSpPr>
        <p:spPr bwMode="auto">
          <a:xfrm>
            <a:off x="9042401" y="6172200"/>
            <a:ext cx="1625510" cy="307777"/>
          </a:xfrm>
          <a:prstGeom prst="rect">
            <a:avLst/>
          </a:prstGeom>
          <a:noFill/>
          <a:ln w="9525">
            <a:noFill/>
            <a:miter lim="800000"/>
            <a:headEnd/>
            <a:tailEnd/>
          </a:ln>
        </p:spPr>
        <p:txBody>
          <a:bodyPr wrap="none">
            <a:spAutoFit/>
          </a:bodyPr>
          <a:lstStyle/>
          <a:p>
            <a:r>
              <a:rPr lang="en-US" sz="1400"/>
              <a:t>Chochinov, H,  2007</a:t>
            </a:r>
          </a:p>
        </p:txBody>
      </p:sp>
    </p:spTree>
    <p:extLst>
      <p:ext uri="{BB962C8B-B14F-4D97-AF65-F5344CB8AC3E}">
        <p14:creationId xmlns:p14="http://schemas.microsoft.com/office/powerpoint/2010/main" val="3521657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09600" y="254000"/>
            <a:ext cx="10972800" cy="1143000"/>
          </a:xfrm>
        </p:spPr>
        <p:txBody>
          <a:bodyPr>
            <a:normAutofit/>
          </a:bodyPr>
          <a:lstStyle/>
          <a:p>
            <a:pPr marL="54864" fontAlgn="auto">
              <a:spcAft>
                <a:spcPts val="0"/>
              </a:spcAft>
              <a:defRPr/>
            </a:pPr>
            <a:r>
              <a:rPr lang="en-US" b="1" dirty="0">
                <a:solidFill>
                  <a:srgbClr val="006600"/>
                </a:solidFill>
                <a:ea typeface="+mj-ea"/>
                <a:cs typeface="+mj-cs"/>
              </a:rPr>
              <a:t>Palliative Care and Psychosomatics</a:t>
            </a:r>
          </a:p>
        </p:txBody>
      </p:sp>
      <p:sp>
        <p:nvSpPr>
          <p:cNvPr id="17410" name="Content Placeholder 2"/>
          <p:cNvSpPr>
            <a:spLocks noGrp="1"/>
          </p:cNvSpPr>
          <p:nvPr>
            <p:ph idx="1"/>
          </p:nvPr>
        </p:nvSpPr>
        <p:spPr/>
        <p:txBody>
          <a:bodyPr/>
          <a:lstStyle/>
          <a:p>
            <a:pPr>
              <a:spcBef>
                <a:spcPct val="0"/>
              </a:spcBef>
            </a:pPr>
            <a:r>
              <a:rPr lang="en-US" dirty="0">
                <a:ea typeface="ＭＳ Ｐゴシック" pitchFamily="34" charset="-128"/>
              </a:rPr>
              <a:t>Hospice began in France in 1840s</a:t>
            </a:r>
          </a:p>
          <a:p>
            <a:pPr>
              <a:spcBef>
                <a:spcPct val="0"/>
              </a:spcBef>
            </a:pPr>
            <a:r>
              <a:rPr lang="en-US" dirty="0">
                <a:ea typeface="ＭＳ Ｐゴシック" pitchFamily="34" charset="-128"/>
              </a:rPr>
              <a:t>Involves all stages of life-threatening illness</a:t>
            </a:r>
          </a:p>
          <a:p>
            <a:pPr>
              <a:spcBef>
                <a:spcPct val="0"/>
              </a:spcBef>
            </a:pPr>
            <a:r>
              <a:rPr lang="en-US" dirty="0">
                <a:ea typeface="ＭＳ Ｐゴシック" pitchFamily="34" charset="-128"/>
              </a:rPr>
              <a:t>Includes psychological, social, spiritual, and cultural issues</a:t>
            </a:r>
          </a:p>
          <a:p>
            <a:pPr>
              <a:spcBef>
                <a:spcPct val="0"/>
              </a:spcBef>
            </a:pPr>
            <a:r>
              <a:rPr lang="en-US" dirty="0">
                <a:ea typeface="ＭＳ Ｐゴシック" pitchFamily="34" charset="-128"/>
              </a:rPr>
              <a:t>World Health Organization defines palliative care as: </a:t>
            </a:r>
          </a:p>
          <a:p>
            <a:pPr lvl="1">
              <a:spcBef>
                <a:spcPct val="0"/>
              </a:spcBef>
            </a:pPr>
            <a:r>
              <a:rPr lang="en-US" dirty="0">
                <a:ea typeface="ＭＳ Ｐゴシック" pitchFamily="34" charset="-128"/>
              </a:rPr>
              <a:t>An approach that improves the quality of life of patients and their families facing the problem associated with life-threatening illness through the prevention and relief of suffering. </a:t>
            </a:r>
          </a:p>
        </p:txBody>
      </p:sp>
      <p:sp>
        <p:nvSpPr>
          <p:cNvPr id="17412" name="Slide Number Placeholder 4"/>
          <p:cNvSpPr>
            <a:spLocks noGrp="1"/>
          </p:cNvSpPr>
          <p:nvPr>
            <p:ph type="sldNum" sz="quarter" idx="12"/>
          </p:nvPr>
        </p:nvSpPr>
        <p:spPr>
          <a:noFill/>
        </p:spPr>
        <p:txBody>
          <a:bodyPr/>
          <a:lstStyle/>
          <a:p>
            <a:fld id="{BC04B89A-20B6-4447-A49F-ED08AD3618A0}" type="slidenum">
              <a:rPr lang="en-US"/>
              <a:pPr/>
              <a:t>3</a:t>
            </a:fld>
            <a:endParaRPr lang="en-US"/>
          </a:p>
        </p:txBody>
      </p:sp>
      <p:sp>
        <p:nvSpPr>
          <p:cNvPr id="3076" name="Footer Placeholder 3"/>
          <p:cNvSpPr>
            <a:spLocks noGrp="1"/>
          </p:cNvSpPr>
          <p:nvPr>
            <p:ph type="ftr" sz="quarter" idx="4294967295"/>
          </p:nvPr>
        </p:nvSpPr>
        <p:spPr>
          <a:xfrm>
            <a:off x="0" y="6245225"/>
            <a:ext cx="38608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a:t>James L Levenson, M.D., 2005.</a:t>
            </a:r>
          </a:p>
        </p:txBody>
      </p:sp>
    </p:spTree>
    <p:extLst>
      <p:ext uri="{BB962C8B-B14F-4D97-AF65-F5344CB8AC3E}">
        <p14:creationId xmlns:p14="http://schemas.microsoft.com/office/powerpoint/2010/main" val="32443636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ChangeArrowheads="1"/>
          </p:cNvSpPr>
          <p:nvPr>
            <p:ph type="title"/>
          </p:nvPr>
        </p:nvSpPr>
        <p:spPr/>
        <p:txBody>
          <a:bodyPr/>
          <a:lstStyle/>
          <a:p>
            <a:r>
              <a:rPr lang="en-US" b="1">
                <a:ea typeface="ＭＳ Ｐゴシック" pitchFamily="34" charset="-128"/>
              </a:rPr>
              <a:t>Dignity Conserving Treatment</a:t>
            </a:r>
          </a:p>
        </p:txBody>
      </p:sp>
      <p:sp>
        <p:nvSpPr>
          <p:cNvPr id="60418" name="Rectangle 3"/>
          <p:cNvSpPr>
            <a:spLocks noGrp="1" noChangeArrowheads="1"/>
          </p:cNvSpPr>
          <p:nvPr>
            <p:ph idx="1"/>
          </p:nvPr>
        </p:nvSpPr>
        <p:spPr>
          <a:xfrm>
            <a:off x="914400" y="1981200"/>
            <a:ext cx="10363200" cy="4343400"/>
          </a:xfrm>
        </p:spPr>
        <p:txBody>
          <a:bodyPr/>
          <a:lstStyle/>
          <a:p>
            <a:pPr>
              <a:lnSpc>
                <a:spcPct val="90000"/>
              </a:lnSpc>
            </a:pPr>
            <a:r>
              <a:rPr lang="en-US" dirty="0">
                <a:ea typeface="ＭＳ Ｐゴシック" pitchFamily="34" charset="-128"/>
              </a:rPr>
              <a:t>Dignity therapy (provider):</a:t>
            </a:r>
          </a:p>
          <a:p>
            <a:pPr lvl="1">
              <a:lnSpc>
                <a:spcPct val="90000"/>
              </a:lnSpc>
            </a:pPr>
            <a:r>
              <a:rPr lang="en-US" dirty="0">
                <a:ea typeface="ＭＳ Ｐゴシック" pitchFamily="34" charset="-128"/>
              </a:rPr>
              <a:t>B—Behaviors</a:t>
            </a:r>
          </a:p>
          <a:p>
            <a:pPr lvl="2">
              <a:lnSpc>
                <a:spcPct val="90000"/>
              </a:lnSpc>
            </a:pPr>
            <a:r>
              <a:rPr lang="en-US" dirty="0">
                <a:ea typeface="ＭＳ Ｐゴシック" pitchFamily="34" charset="-128"/>
              </a:rPr>
              <a:t>Treat contact with patients as you would any important intervention</a:t>
            </a:r>
          </a:p>
          <a:p>
            <a:pPr lvl="2">
              <a:lnSpc>
                <a:spcPct val="90000"/>
              </a:lnSpc>
            </a:pPr>
            <a:r>
              <a:rPr lang="en-US" dirty="0">
                <a:ea typeface="ＭＳ Ｐゴシック" pitchFamily="34" charset="-128"/>
              </a:rPr>
              <a:t>Always ask permission to do something</a:t>
            </a:r>
          </a:p>
          <a:p>
            <a:pPr lvl="2">
              <a:lnSpc>
                <a:spcPct val="90000"/>
              </a:lnSpc>
            </a:pPr>
            <a:r>
              <a:rPr lang="en-US" dirty="0">
                <a:ea typeface="ＭＳ Ｐゴシック" pitchFamily="34" charset="-128"/>
              </a:rPr>
              <a:t>Act in a professional and respectful way at all times</a:t>
            </a:r>
          </a:p>
          <a:p>
            <a:pPr lvl="2">
              <a:lnSpc>
                <a:spcPct val="90000"/>
              </a:lnSpc>
            </a:pPr>
            <a:r>
              <a:rPr lang="en-US" dirty="0">
                <a:ea typeface="ＭＳ Ｐゴシック" pitchFamily="34" charset="-128"/>
              </a:rPr>
              <a:t>Examples</a:t>
            </a:r>
          </a:p>
          <a:p>
            <a:pPr lvl="3">
              <a:lnSpc>
                <a:spcPct val="90000"/>
              </a:lnSpc>
            </a:pPr>
            <a:r>
              <a:rPr lang="en-US" dirty="0">
                <a:ea typeface="ＭＳ Ｐゴシック" pitchFamily="34" charset="-128"/>
              </a:rPr>
              <a:t>Knock on the patient’</a:t>
            </a:r>
            <a:r>
              <a:rPr lang="en-US" altLang="ja-JP" dirty="0">
                <a:ea typeface="ＭＳ Ｐゴシック" pitchFamily="34" charset="-128"/>
              </a:rPr>
              <a:t>s door</a:t>
            </a:r>
          </a:p>
          <a:p>
            <a:pPr lvl="3">
              <a:lnSpc>
                <a:spcPct val="90000"/>
              </a:lnSpc>
            </a:pPr>
            <a:r>
              <a:rPr lang="en-US" dirty="0">
                <a:ea typeface="ＭＳ Ｐゴシック" pitchFamily="34" charset="-128"/>
              </a:rPr>
              <a:t>Use the patient’</a:t>
            </a:r>
            <a:r>
              <a:rPr lang="en-US" altLang="ja-JP" dirty="0">
                <a:ea typeface="ＭＳ Ｐゴシック" pitchFamily="34" charset="-128"/>
              </a:rPr>
              <a:t>s proper name and title unless given permission to do otherwise</a:t>
            </a:r>
            <a:endParaRPr lang="en-US" dirty="0">
              <a:ea typeface="ＭＳ Ｐゴシック" pitchFamily="34" charset="-128"/>
            </a:endParaRPr>
          </a:p>
        </p:txBody>
      </p:sp>
      <p:sp>
        <p:nvSpPr>
          <p:cNvPr id="60419" name="Text Box 4"/>
          <p:cNvSpPr txBox="1">
            <a:spLocks noChangeArrowheads="1"/>
          </p:cNvSpPr>
          <p:nvPr/>
        </p:nvSpPr>
        <p:spPr bwMode="auto">
          <a:xfrm>
            <a:off x="9042401" y="6172200"/>
            <a:ext cx="1625510" cy="307777"/>
          </a:xfrm>
          <a:prstGeom prst="rect">
            <a:avLst/>
          </a:prstGeom>
          <a:noFill/>
          <a:ln w="9525">
            <a:noFill/>
            <a:miter lim="800000"/>
            <a:headEnd/>
            <a:tailEnd/>
          </a:ln>
        </p:spPr>
        <p:txBody>
          <a:bodyPr wrap="none">
            <a:spAutoFit/>
          </a:bodyPr>
          <a:lstStyle/>
          <a:p>
            <a:r>
              <a:rPr lang="en-US" sz="1400"/>
              <a:t>Chochinov, H,  2007</a:t>
            </a:r>
          </a:p>
        </p:txBody>
      </p:sp>
    </p:spTree>
    <p:extLst>
      <p:ext uri="{BB962C8B-B14F-4D97-AF65-F5344CB8AC3E}">
        <p14:creationId xmlns:p14="http://schemas.microsoft.com/office/powerpoint/2010/main" val="27550666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noChangeArrowheads="1"/>
          </p:cNvSpPr>
          <p:nvPr>
            <p:ph type="title"/>
          </p:nvPr>
        </p:nvSpPr>
        <p:spPr/>
        <p:txBody>
          <a:bodyPr/>
          <a:lstStyle/>
          <a:p>
            <a:r>
              <a:rPr lang="en-US" b="1">
                <a:ea typeface="ＭＳ Ｐゴシック" pitchFamily="34" charset="-128"/>
              </a:rPr>
              <a:t>Dignity Conserving Treatment</a:t>
            </a:r>
          </a:p>
        </p:txBody>
      </p:sp>
      <p:sp>
        <p:nvSpPr>
          <p:cNvPr id="62466" name="Rectangle 3"/>
          <p:cNvSpPr>
            <a:spLocks noGrp="1" noChangeArrowheads="1"/>
          </p:cNvSpPr>
          <p:nvPr>
            <p:ph idx="1"/>
          </p:nvPr>
        </p:nvSpPr>
        <p:spPr>
          <a:xfrm>
            <a:off x="914400" y="1981200"/>
            <a:ext cx="10363200" cy="4343400"/>
          </a:xfrm>
        </p:spPr>
        <p:txBody>
          <a:bodyPr/>
          <a:lstStyle/>
          <a:p>
            <a:pPr>
              <a:lnSpc>
                <a:spcPct val="90000"/>
              </a:lnSpc>
            </a:pPr>
            <a:r>
              <a:rPr lang="en-US">
                <a:ea typeface="ＭＳ Ｐゴシック" pitchFamily="34" charset="-128"/>
              </a:rPr>
              <a:t>Dignity therapy (provider):</a:t>
            </a:r>
          </a:p>
          <a:p>
            <a:pPr lvl="1">
              <a:lnSpc>
                <a:spcPct val="90000"/>
              </a:lnSpc>
            </a:pPr>
            <a:r>
              <a:rPr lang="en-US">
                <a:ea typeface="ＭＳ Ｐゴシック" pitchFamily="34" charset="-128"/>
              </a:rPr>
              <a:t>C—Compassion</a:t>
            </a:r>
          </a:p>
          <a:p>
            <a:pPr lvl="2">
              <a:lnSpc>
                <a:spcPct val="90000"/>
              </a:lnSpc>
            </a:pPr>
            <a:r>
              <a:rPr lang="en-US">
                <a:ea typeface="ＭＳ Ｐゴシック" pitchFamily="34" charset="-128"/>
              </a:rPr>
              <a:t>Very difficult to </a:t>
            </a:r>
            <a:r>
              <a:rPr lang="ja-JP" altLang="en-US">
                <a:ea typeface="ＭＳ Ｐゴシック" pitchFamily="34" charset="-128"/>
              </a:rPr>
              <a:t>“</a:t>
            </a:r>
            <a:r>
              <a:rPr lang="en-US" altLang="ja-JP">
                <a:ea typeface="ＭＳ Ｐゴシック" pitchFamily="34" charset="-128"/>
              </a:rPr>
              <a:t>train</a:t>
            </a:r>
            <a:r>
              <a:rPr lang="ja-JP" altLang="en-US">
                <a:ea typeface="ＭＳ Ｐゴシック" pitchFamily="34" charset="-128"/>
              </a:rPr>
              <a:t>”</a:t>
            </a:r>
            <a:endParaRPr lang="en-US" altLang="ja-JP">
              <a:ea typeface="ＭＳ Ｐゴシック" pitchFamily="34" charset="-128"/>
            </a:endParaRPr>
          </a:p>
          <a:p>
            <a:pPr lvl="2">
              <a:lnSpc>
                <a:spcPct val="90000"/>
              </a:lnSpc>
            </a:pPr>
            <a:r>
              <a:rPr lang="en-US">
                <a:ea typeface="ＭＳ Ｐゴシック" pitchFamily="34" charset="-128"/>
              </a:rPr>
              <a:t>Medical Humanities in school</a:t>
            </a:r>
          </a:p>
          <a:p>
            <a:pPr lvl="2">
              <a:lnSpc>
                <a:spcPct val="90000"/>
              </a:lnSpc>
            </a:pPr>
            <a:r>
              <a:rPr lang="en-US">
                <a:ea typeface="ＭＳ Ｐゴシック" pitchFamily="34" charset="-128"/>
              </a:rPr>
              <a:t>Considering the personal stories</a:t>
            </a:r>
          </a:p>
          <a:p>
            <a:pPr lvl="1">
              <a:lnSpc>
                <a:spcPct val="90000"/>
              </a:lnSpc>
            </a:pPr>
            <a:r>
              <a:rPr lang="en-US">
                <a:ea typeface="ＭＳ Ｐゴシック" pitchFamily="34" charset="-128"/>
              </a:rPr>
              <a:t>D—Dialogue</a:t>
            </a:r>
          </a:p>
          <a:p>
            <a:pPr lvl="2">
              <a:lnSpc>
                <a:spcPct val="90000"/>
              </a:lnSpc>
            </a:pPr>
            <a:r>
              <a:rPr lang="ja-JP" altLang="en-US">
                <a:ea typeface="ＭＳ Ｐゴシック" pitchFamily="34" charset="-128"/>
              </a:rPr>
              <a:t>“</a:t>
            </a:r>
            <a:r>
              <a:rPr lang="en-US" altLang="ja-JP">
                <a:ea typeface="ＭＳ Ｐゴシック" pitchFamily="34" charset="-128"/>
              </a:rPr>
              <a:t>What should I now about you as a person to help me take the best care of you that I can?</a:t>
            </a:r>
            <a:r>
              <a:rPr lang="ja-JP" altLang="en-US">
                <a:ea typeface="ＭＳ Ｐゴシック" pitchFamily="34" charset="-128"/>
              </a:rPr>
              <a:t>”</a:t>
            </a:r>
            <a:endParaRPr lang="en-US" altLang="ja-JP">
              <a:ea typeface="ＭＳ Ｐゴシック" pitchFamily="34" charset="-128"/>
            </a:endParaRPr>
          </a:p>
          <a:p>
            <a:pPr lvl="2">
              <a:lnSpc>
                <a:spcPct val="90000"/>
              </a:lnSpc>
            </a:pPr>
            <a:r>
              <a:rPr lang="ja-JP" altLang="en-US">
                <a:ea typeface="ＭＳ Ｐゴシック" pitchFamily="34" charset="-128"/>
              </a:rPr>
              <a:t>“</a:t>
            </a:r>
            <a:r>
              <a:rPr lang="en-US" altLang="ja-JP">
                <a:ea typeface="ＭＳ Ｐゴシック" pitchFamily="34" charset="-128"/>
              </a:rPr>
              <a:t>Who else (or what) will be affected by what</a:t>
            </a:r>
            <a:r>
              <a:rPr lang="ja-JP" altLang="en-US">
                <a:ea typeface="ＭＳ Ｐゴシック" pitchFamily="34" charset="-128"/>
              </a:rPr>
              <a:t>’</a:t>
            </a:r>
            <a:r>
              <a:rPr lang="en-US" altLang="ja-JP">
                <a:ea typeface="ＭＳ Ｐゴシック" pitchFamily="34" charset="-128"/>
              </a:rPr>
              <a:t>s happening?</a:t>
            </a:r>
            <a:r>
              <a:rPr lang="ja-JP" altLang="en-US">
                <a:ea typeface="ＭＳ Ｐゴシック" pitchFamily="34" charset="-128"/>
              </a:rPr>
              <a:t>”</a:t>
            </a:r>
            <a:endParaRPr lang="en-US">
              <a:ea typeface="ＭＳ Ｐゴシック" pitchFamily="34" charset="-128"/>
            </a:endParaRPr>
          </a:p>
        </p:txBody>
      </p:sp>
      <p:sp>
        <p:nvSpPr>
          <p:cNvPr id="62467" name="Text Box 4"/>
          <p:cNvSpPr txBox="1">
            <a:spLocks noChangeArrowheads="1"/>
          </p:cNvSpPr>
          <p:nvPr/>
        </p:nvSpPr>
        <p:spPr bwMode="auto">
          <a:xfrm>
            <a:off x="9042401" y="6172200"/>
            <a:ext cx="1625510" cy="307777"/>
          </a:xfrm>
          <a:prstGeom prst="rect">
            <a:avLst/>
          </a:prstGeom>
          <a:noFill/>
          <a:ln w="9525">
            <a:noFill/>
            <a:miter lim="800000"/>
            <a:headEnd/>
            <a:tailEnd/>
          </a:ln>
        </p:spPr>
        <p:txBody>
          <a:bodyPr wrap="none">
            <a:spAutoFit/>
          </a:bodyPr>
          <a:lstStyle/>
          <a:p>
            <a:r>
              <a:rPr lang="en-US" sz="1400"/>
              <a:t>Chochinov, H,  2007</a:t>
            </a:r>
          </a:p>
        </p:txBody>
      </p:sp>
    </p:spTree>
    <p:extLst>
      <p:ext uri="{BB962C8B-B14F-4D97-AF65-F5344CB8AC3E}">
        <p14:creationId xmlns:p14="http://schemas.microsoft.com/office/powerpoint/2010/main" val="29386773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Title 1"/>
          <p:cNvSpPr>
            <a:spLocks noGrp="1"/>
          </p:cNvSpPr>
          <p:nvPr>
            <p:ph type="title"/>
          </p:nvPr>
        </p:nvSpPr>
        <p:spPr/>
        <p:txBody>
          <a:bodyPr/>
          <a:lstStyle/>
          <a:p>
            <a:r>
              <a:rPr lang="en-US" b="1">
                <a:ea typeface="ＭＳ Ｐゴシック" pitchFamily="34" charset="-128"/>
              </a:rPr>
              <a:t>Promoting Resilience</a:t>
            </a:r>
          </a:p>
        </p:txBody>
      </p:sp>
      <p:sp>
        <p:nvSpPr>
          <p:cNvPr id="3" name="Content Placeholder 2"/>
          <p:cNvSpPr>
            <a:spLocks noGrp="1"/>
          </p:cNvSpPr>
          <p:nvPr>
            <p:ph idx="1"/>
          </p:nvPr>
        </p:nvSpPr>
        <p:spPr/>
        <p:txBody>
          <a:bodyPr/>
          <a:lstStyle/>
          <a:p>
            <a:pPr marL="0" indent="0">
              <a:buFontTx/>
              <a:buNone/>
            </a:pPr>
            <a:r>
              <a:rPr lang="en-US" dirty="0">
                <a:ea typeface="ＭＳ Ｐゴシック" pitchFamily="34" charset="-128"/>
              </a:rPr>
              <a:t>• Assess for prior strengths and life challenges. </a:t>
            </a:r>
          </a:p>
          <a:p>
            <a:pPr marL="0" indent="0">
              <a:buFontTx/>
              <a:buNone/>
            </a:pPr>
            <a:r>
              <a:rPr lang="en-US" dirty="0">
                <a:ea typeface="ＭＳ Ｐゴシック" pitchFamily="34" charset="-128"/>
              </a:rPr>
              <a:t>	–What have you overcome previously like this? </a:t>
            </a:r>
          </a:p>
          <a:p>
            <a:pPr marL="0" indent="0">
              <a:buFontTx/>
              <a:buNone/>
            </a:pPr>
            <a:r>
              <a:rPr lang="en-US" dirty="0">
                <a:ea typeface="ＭＳ Ｐゴシック" pitchFamily="34" charset="-128"/>
              </a:rPr>
              <a:t>	–What has helped in the past? </a:t>
            </a:r>
          </a:p>
          <a:p>
            <a:pPr marL="0" indent="0">
              <a:buFontTx/>
              <a:buNone/>
            </a:pPr>
            <a:r>
              <a:rPr lang="en-US" dirty="0">
                <a:ea typeface="ＭＳ Ｐゴシック" pitchFamily="34" charset="-128"/>
              </a:rPr>
              <a:t>	–How do you cope with adversity? </a:t>
            </a:r>
          </a:p>
          <a:p>
            <a:pPr marL="0" indent="0">
              <a:buFontTx/>
              <a:buNone/>
            </a:pPr>
            <a:r>
              <a:rPr lang="en-US" dirty="0">
                <a:ea typeface="ＭＳ Ｐゴシック" pitchFamily="34" charset="-128"/>
              </a:rPr>
              <a:t>• Engage the family and members of the treatment team. </a:t>
            </a:r>
          </a:p>
          <a:p>
            <a:pPr marL="0" indent="0"/>
            <a:endParaRPr lang="en-US" dirty="0">
              <a:ea typeface="ＭＳ Ｐゴシック" pitchFamily="34" charset="-128"/>
            </a:endParaRPr>
          </a:p>
        </p:txBody>
      </p:sp>
      <p:sp>
        <p:nvSpPr>
          <p:cNvPr id="89092" name="Slide Number Placeholder 4"/>
          <p:cNvSpPr>
            <a:spLocks noGrp="1"/>
          </p:cNvSpPr>
          <p:nvPr>
            <p:ph type="sldNum" sz="quarter" idx="12"/>
          </p:nvPr>
        </p:nvSpPr>
        <p:spPr>
          <a:noFill/>
        </p:spPr>
        <p:txBody>
          <a:bodyPr/>
          <a:lstStyle/>
          <a:p>
            <a:fld id="{1EBE0B61-67E7-4086-B2DF-927BA203651D}" type="slidenum">
              <a:rPr lang="en-US"/>
              <a:pPr/>
              <a:t>32</a:t>
            </a:fld>
            <a:endParaRPr lang="en-US"/>
          </a:p>
        </p:txBody>
      </p:sp>
      <p:sp>
        <p:nvSpPr>
          <p:cNvPr id="4" name="Footer Placeholder 3"/>
          <p:cNvSpPr>
            <a:spLocks noGrp="1"/>
          </p:cNvSpPr>
          <p:nvPr>
            <p:ph type="ftr" sz="quarter" idx="4294967295"/>
          </p:nvPr>
        </p:nvSpPr>
        <p:spPr>
          <a:xfrm>
            <a:off x="5588000" y="6096001"/>
            <a:ext cx="6604000" cy="625475"/>
          </a:xfrm>
        </p:spPr>
        <p:txBody>
          <a:bodyPr/>
          <a:lstStyle/>
          <a:p>
            <a:pPr>
              <a:defRPr/>
            </a:pPr>
            <a:r>
              <a:rPr lang="en-US" dirty="0"/>
              <a:t>Slide adapted from Mitch Levy, </a:t>
            </a:r>
            <a:r>
              <a:rPr lang="en-US" dirty="0" err="1"/>
              <a:t>Univ</a:t>
            </a:r>
            <a:r>
              <a:rPr lang="en-US" dirty="0"/>
              <a:t> of Washington</a:t>
            </a:r>
          </a:p>
          <a:p>
            <a:pPr>
              <a:defRPr/>
            </a:pPr>
            <a:endParaRPr lang="en-US" dirty="0"/>
          </a:p>
        </p:txBody>
      </p:sp>
    </p:spTree>
    <p:extLst>
      <p:ext uri="{BB962C8B-B14F-4D97-AF65-F5344CB8AC3E}">
        <p14:creationId xmlns:p14="http://schemas.microsoft.com/office/powerpoint/2010/main" val="31194103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09600" y="254000"/>
            <a:ext cx="10972800" cy="1143000"/>
          </a:xfrm>
        </p:spPr>
        <p:txBody>
          <a:bodyPr/>
          <a:lstStyle/>
          <a:p>
            <a:pPr marL="54864" fontAlgn="auto">
              <a:spcAft>
                <a:spcPts val="0"/>
              </a:spcAft>
              <a:defRPr/>
            </a:pPr>
            <a:r>
              <a:rPr lang="en-US" b="1" dirty="0">
                <a:solidFill>
                  <a:srgbClr val="006600"/>
                </a:solidFill>
                <a:ea typeface="+mj-ea"/>
                <a:cs typeface="+mj-cs"/>
              </a:rPr>
              <a:t>Anxiety in Palliative Care</a:t>
            </a:r>
          </a:p>
        </p:txBody>
      </p:sp>
      <p:sp>
        <p:nvSpPr>
          <p:cNvPr id="23554" name="Content Placeholder 2"/>
          <p:cNvSpPr>
            <a:spLocks noGrp="1"/>
          </p:cNvSpPr>
          <p:nvPr>
            <p:ph idx="1"/>
          </p:nvPr>
        </p:nvSpPr>
        <p:spPr/>
        <p:txBody>
          <a:bodyPr/>
          <a:lstStyle/>
          <a:p>
            <a:r>
              <a:rPr lang="en-US" dirty="0">
                <a:ea typeface="ＭＳ Ｐゴシック" pitchFamily="34" charset="-128"/>
              </a:rPr>
              <a:t>Ranges from 6.8-13.2% and is most often comorbid with depression</a:t>
            </a:r>
          </a:p>
          <a:p>
            <a:r>
              <a:rPr lang="en-US" dirty="0">
                <a:ea typeface="ＭＳ Ｐゴシック" pitchFamily="34" charset="-128"/>
              </a:rPr>
              <a:t>Prevalence increases with advanced disease and decline in physical status</a:t>
            </a:r>
          </a:p>
          <a:p>
            <a:r>
              <a:rPr lang="en-US" dirty="0">
                <a:ea typeface="ＭＳ Ｐゴシック" pitchFamily="34" charset="-128"/>
              </a:rPr>
              <a:t>Includes fears of clinical course, treatment outcomes, death, social stigma, and/or physical symptoms (such as dyspnea or pain)</a:t>
            </a:r>
          </a:p>
          <a:p>
            <a:r>
              <a:rPr lang="en-US" dirty="0">
                <a:ea typeface="ＭＳ Ｐゴシック" pitchFamily="34" charset="-128"/>
              </a:rPr>
              <a:t>Women, more physical impairment and younger patients with advanced cancer were more likely to develop anxiety disorders </a:t>
            </a:r>
          </a:p>
          <a:p>
            <a:r>
              <a:rPr lang="en-US" dirty="0">
                <a:ea typeface="ＭＳ Ｐゴシック" pitchFamily="34" charset="-128"/>
              </a:rPr>
              <a:t>A trusting physician-patient relationship is critical to minimize patient shame, humiliation, and power imbalance </a:t>
            </a:r>
          </a:p>
        </p:txBody>
      </p:sp>
      <p:sp>
        <p:nvSpPr>
          <p:cNvPr id="23556" name="Slide Number Placeholder 4"/>
          <p:cNvSpPr>
            <a:spLocks noGrp="1"/>
          </p:cNvSpPr>
          <p:nvPr>
            <p:ph type="sldNum" sz="quarter" idx="12"/>
          </p:nvPr>
        </p:nvSpPr>
        <p:spPr>
          <a:noFill/>
        </p:spPr>
        <p:txBody>
          <a:bodyPr/>
          <a:lstStyle/>
          <a:p>
            <a:fld id="{105B65B1-4DD3-45DC-976D-166D1D3DE664}" type="slidenum">
              <a:rPr lang="en-US"/>
              <a:pPr/>
              <a:t>33</a:t>
            </a:fld>
            <a:endParaRPr lang="en-US"/>
          </a:p>
        </p:txBody>
      </p:sp>
      <p:sp>
        <p:nvSpPr>
          <p:cNvPr id="6148" name="Footer Placeholder 3"/>
          <p:cNvSpPr>
            <a:spLocks noGrp="1"/>
          </p:cNvSpPr>
          <p:nvPr>
            <p:ph type="ftr" sz="quarter" idx="4294967295"/>
          </p:nvPr>
        </p:nvSpPr>
        <p:spPr>
          <a:xfrm>
            <a:off x="-193434" y="5937739"/>
            <a:ext cx="8176847"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a:t>James L Levenson, M.D., 2005, Wyszynski, 2005, LW Roberts 2004, Spencer 2010, Mitchell 2011</a:t>
            </a:r>
          </a:p>
          <a:p>
            <a:pPr eaLnBrk="1" hangingPunct="1">
              <a:defRPr/>
            </a:pPr>
            <a:endParaRPr lang="en-US" dirty="0"/>
          </a:p>
        </p:txBody>
      </p:sp>
    </p:spTree>
    <p:extLst>
      <p:ext uri="{BB962C8B-B14F-4D97-AF65-F5344CB8AC3E}">
        <p14:creationId xmlns:p14="http://schemas.microsoft.com/office/powerpoint/2010/main" val="12648330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09600" y="254000"/>
            <a:ext cx="10972800" cy="1143000"/>
          </a:xfrm>
        </p:spPr>
        <p:txBody>
          <a:bodyPr>
            <a:normAutofit/>
          </a:bodyPr>
          <a:lstStyle/>
          <a:p>
            <a:pPr marL="54864" fontAlgn="auto">
              <a:spcAft>
                <a:spcPts val="0"/>
              </a:spcAft>
              <a:defRPr/>
            </a:pPr>
            <a:r>
              <a:rPr lang="en-US" b="1" dirty="0">
                <a:solidFill>
                  <a:srgbClr val="006600"/>
                </a:solidFill>
                <a:ea typeface="+mj-ea"/>
                <a:cs typeface="+mj-cs"/>
              </a:rPr>
              <a:t>Causes of Anxiety in Palliative Care</a:t>
            </a:r>
          </a:p>
        </p:txBody>
      </p:sp>
      <p:sp>
        <p:nvSpPr>
          <p:cNvPr id="25602" name="Content Placeholder 2"/>
          <p:cNvSpPr>
            <a:spLocks noGrp="1"/>
          </p:cNvSpPr>
          <p:nvPr>
            <p:ph idx="1"/>
          </p:nvPr>
        </p:nvSpPr>
        <p:spPr>
          <a:xfrm>
            <a:off x="609600" y="1371601"/>
            <a:ext cx="10972800" cy="4754563"/>
          </a:xfrm>
        </p:spPr>
        <p:txBody>
          <a:bodyPr/>
          <a:lstStyle/>
          <a:p>
            <a:r>
              <a:rPr lang="en-US" dirty="0">
                <a:ea typeface="ＭＳ Ｐゴシック" pitchFamily="34" charset="-128"/>
              </a:rPr>
              <a:t>Preexisting anxiety disorder</a:t>
            </a:r>
          </a:p>
          <a:p>
            <a:r>
              <a:rPr lang="en-US" dirty="0">
                <a:ea typeface="ＭＳ Ｐゴシック" pitchFamily="34" charset="-128"/>
              </a:rPr>
              <a:t>Anxiety symptoms can be caused by various untreated medical complications</a:t>
            </a:r>
          </a:p>
          <a:p>
            <a:pPr lvl="1"/>
            <a:r>
              <a:rPr lang="en-US" sz="2400" dirty="0">
                <a:ea typeface="ＭＳ Ｐゴシック" pitchFamily="34" charset="-128"/>
              </a:rPr>
              <a:t>Hypoxia </a:t>
            </a:r>
          </a:p>
          <a:p>
            <a:pPr lvl="1"/>
            <a:r>
              <a:rPr lang="en-US" sz="2400" dirty="0">
                <a:ea typeface="ＭＳ Ｐゴシック" pitchFamily="34" charset="-128"/>
              </a:rPr>
              <a:t>Pain</a:t>
            </a:r>
          </a:p>
          <a:p>
            <a:pPr lvl="1"/>
            <a:r>
              <a:rPr lang="en-US" sz="2400" dirty="0">
                <a:ea typeface="ＭＳ Ｐゴシック" pitchFamily="34" charset="-128"/>
              </a:rPr>
              <a:t>Medication side effects</a:t>
            </a:r>
          </a:p>
          <a:p>
            <a:pPr lvl="1"/>
            <a:r>
              <a:rPr lang="en-US" sz="2400" dirty="0">
                <a:ea typeface="ＭＳ Ｐゴシック" pitchFamily="34" charset="-128"/>
              </a:rPr>
              <a:t>Substance withdrawal</a:t>
            </a:r>
          </a:p>
          <a:p>
            <a:pPr lvl="1"/>
            <a:r>
              <a:rPr lang="en-US" sz="2400" dirty="0">
                <a:ea typeface="ＭＳ Ｐゴシック" pitchFamily="34" charset="-128"/>
              </a:rPr>
              <a:t>Pulmonary embolism (PE)</a:t>
            </a:r>
          </a:p>
          <a:p>
            <a:pPr lvl="1"/>
            <a:r>
              <a:rPr lang="en-US" sz="2400" dirty="0">
                <a:ea typeface="ＭＳ Ｐゴシック" pitchFamily="34" charset="-128"/>
              </a:rPr>
              <a:t>Electrolyte imbalance, </a:t>
            </a:r>
          </a:p>
          <a:p>
            <a:pPr lvl="1"/>
            <a:r>
              <a:rPr lang="en-US" sz="2400" dirty="0">
                <a:ea typeface="ＭＳ Ｐゴシック" pitchFamily="34" charset="-128"/>
              </a:rPr>
              <a:t>Dehydration</a:t>
            </a:r>
          </a:p>
          <a:p>
            <a:r>
              <a:rPr lang="en-US" dirty="0">
                <a:ea typeface="ＭＳ Ｐゴシック" pitchFamily="34" charset="-128"/>
              </a:rPr>
              <a:t>Fear of isolation and separation of death</a:t>
            </a:r>
          </a:p>
          <a:p>
            <a:endParaRPr lang="en-US" sz="2800" dirty="0">
              <a:ea typeface="ＭＳ Ｐゴシック" pitchFamily="34" charset="-128"/>
            </a:endParaRPr>
          </a:p>
        </p:txBody>
      </p:sp>
      <p:sp>
        <p:nvSpPr>
          <p:cNvPr id="25604" name="Slide Number Placeholder 4"/>
          <p:cNvSpPr>
            <a:spLocks noGrp="1"/>
          </p:cNvSpPr>
          <p:nvPr>
            <p:ph type="sldNum" sz="quarter" idx="12"/>
          </p:nvPr>
        </p:nvSpPr>
        <p:spPr>
          <a:noFill/>
        </p:spPr>
        <p:txBody>
          <a:bodyPr/>
          <a:lstStyle/>
          <a:p>
            <a:fld id="{4F03B6D0-4992-4104-B048-FCFB14D8D4FE}" type="slidenum">
              <a:rPr lang="en-US"/>
              <a:pPr/>
              <a:t>34</a:t>
            </a:fld>
            <a:endParaRPr lang="en-US"/>
          </a:p>
        </p:txBody>
      </p:sp>
      <p:sp>
        <p:nvSpPr>
          <p:cNvPr id="7172" name="Footer Placeholder 3"/>
          <p:cNvSpPr>
            <a:spLocks noGrp="1"/>
          </p:cNvSpPr>
          <p:nvPr>
            <p:ph type="ftr" sz="quarter" idx="4294967295"/>
          </p:nvPr>
        </p:nvSpPr>
        <p:spPr>
          <a:xfrm>
            <a:off x="0" y="6096000"/>
            <a:ext cx="38608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a:t>James L Levenson, M.D., 2005,Wyszynski 2005</a:t>
            </a:r>
          </a:p>
        </p:txBody>
      </p:sp>
    </p:spTree>
    <p:extLst>
      <p:ext uri="{BB962C8B-B14F-4D97-AF65-F5344CB8AC3E}">
        <p14:creationId xmlns:p14="http://schemas.microsoft.com/office/powerpoint/2010/main" val="21645985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09600" y="254000"/>
            <a:ext cx="10972800" cy="1143000"/>
          </a:xfrm>
        </p:spPr>
        <p:txBody>
          <a:bodyPr>
            <a:normAutofit/>
          </a:bodyPr>
          <a:lstStyle/>
          <a:p>
            <a:pPr marL="54864" fontAlgn="auto">
              <a:spcAft>
                <a:spcPts val="0"/>
              </a:spcAft>
              <a:defRPr/>
            </a:pPr>
            <a:r>
              <a:rPr lang="en-US" b="1" dirty="0">
                <a:solidFill>
                  <a:srgbClr val="006600"/>
                </a:solidFill>
                <a:ea typeface="+mj-ea"/>
                <a:cs typeface="+mj-cs"/>
              </a:rPr>
              <a:t>Anxiety Treatment in Palliative Care</a:t>
            </a:r>
          </a:p>
        </p:txBody>
      </p:sp>
      <p:sp>
        <p:nvSpPr>
          <p:cNvPr id="27650" name="Content Placeholder 2"/>
          <p:cNvSpPr>
            <a:spLocks noGrp="1"/>
          </p:cNvSpPr>
          <p:nvPr>
            <p:ph idx="1"/>
          </p:nvPr>
        </p:nvSpPr>
        <p:spPr/>
        <p:txBody>
          <a:bodyPr/>
          <a:lstStyle/>
          <a:p>
            <a:r>
              <a:rPr lang="en-US" sz="2600" dirty="0">
                <a:ea typeface="ＭＳ Ｐゴシック" pitchFamily="34" charset="-128"/>
              </a:rPr>
              <a:t>Benzodiazepines </a:t>
            </a:r>
          </a:p>
          <a:p>
            <a:pPr lvl="1"/>
            <a:r>
              <a:rPr lang="en-US" sz="2600" dirty="0">
                <a:ea typeface="ＭＳ Ｐゴシック" pitchFamily="34" charset="-128"/>
              </a:rPr>
              <a:t>Multiple routes of administration (PO, IV, IM or PR)</a:t>
            </a:r>
          </a:p>
          <a:p>
            <a:r>
              <a:rPr lang="en-US" sz="2600" dirty="0">
                <a:ea typeface="ＭＳ Ｐゴシック" pitchFamily="34" charset="-128"/>
              </a:rPr>
              <a:t>Neuroleptics may be safest when there is a concern of respiratory depression</a:t>
            </a:r>
          </a:p>
          <a:p>
            <a:pPr lvl="1"/>
            <a:r>
              <a:rPr lang="en-US" sz="2600" dirty="0">
                <a:ea typeface="ＭＳ Ｐゴシック" pitchFamily="34" charset="-128"/>
              </a:rPr>
              <a:t>Multiple routes of administration (PO, IV, or IM)</a:t>
            </a:r>
          </a:p>
          <a:p>
            <a:r>
              <a:rPr lang="en-US" sz="2600" dirty="0">
                <a:ea typeface="ＭＳ Ｐゴシック" pitchFamily="34" charset="-128"/>
              </a:rPr>
              <a:t>Supportive psychotherapy, guided imagery, and hypnosis</a:t>
            </a:r>
          </a:p>
          <a:p>
            <a:r>
              <a:rPr lang="en-US" sz="2600" dirty="0">
                <a:ea typeface="ＭＳ Ｐゴシック" pitchFamily="34" charset="-128"/>
              </a:rPr>
              <a:t>SSRIs of limited value in patient when life expectancy is only a few days to weeks</a:t>
            </a:r>
          </a:p>
          <a:p>
            <a:r>
              <a:rPr lang="en-US" sz="2600" dirty="0">
                <a:ea typeface="ＭＳ Ｐゴシック" pitchFamily="34" charset="-128"/>
              </a:rPr>
              <a:t>There is lack of evidence for effectiveness of drug therapy in this patient population</a:t>
            </a:r>
          </a:p>
          <a:p>
            <a:pPr marL="0" indent="0">
              <a:buNone/>
            </a:pPr>
            <a:endParaRPr lang="en-US" sz="3000" dirty="0">
              <a:ea typeface="ＭＳ Ｐゴシック" pitchFamily="34" charset="-128"/>
            </a:endParaRPr>
          </a:p>
        </p:txBody>
      </p:sp>
      <p:sp>
        <p:nvSpPr>
          <p:cNvPr id="27652" name="Slide Number Placeholder 4"/>
          <p:cNvSpPr>
            <a:spLocks noGrp="1"/>
          </p:cNvSpPr>
          <p:nvPr>
            <p:ph type="sldNum" sz="quarter" idx="12"/>
          </p:nvPr>
        </p:nvSpPr>
        <p:spPr>
          <a:noFill/>
        </p:spPr>
        <p:txBody>
          <a:bodyPr/>
          <a:lstStyle/>
          <a:p>
            <a:fld id="{9BC200F5-9732-4BAB-8091-9D6C575A605B}" type="slidenum">
              <a:rPr lang="en-US"/>
              <a:pPr/>
              <a:t>35</a:t>
            </a:fld>
            <a:endParaRPr lang="en-US"/>
          </a:p>
        </p:txBody>
      </p:sp>
      <p:sp>
        <p:nvSpPr>
          <p:cNvPr id="8196" name="Footer Placeholder 3"/>
          <p:cNvSpPr>
            <a:spLocks noGrp="1"/>
          </p:cNvSpPr>
          <p:nvPr>
            <p:ph type="ftr" sz="quarter" idx="4294967295"/>
          </p:nvPr>
        </p:nvSpPr>
        <p:spPr>
          <a:xfrm>
            <a:off x="0" y="6245225"/>
            <a:ext cx="38608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a:t>James L Levenson, M.D., 2005, Salt 2017</a:t>
            </a:r>
          </a:p>
        </p:txBody>
      </p:sp>
    </p:spTree>
    <p:extLst>
      <p:ext uri="{BB962C8B-B14F-4D97-AF65-F5344CB8AC3E}">
        <p14:creationId xmlns:p14="http://schemas.microsoft.com/office/powerpoint/2010/main" val="28664799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609600" y="254000"/>
            <a:ext cx="10972800" cy="1143000"/>
          </a:xfrm>
        </p:spPr>
        <p:txBody>
          <a:bodyPr/>
          <a:lstStyle/>
          <a:p>
            <a:pPr marL="54864" fontAlgn="auto">
              <a:spcAft>
                <a:spcPts val="0"/>
              </a:spcAft>
              <a:defRPr/>
            </a:pPr>
            <a:r>
              <a:rPr lang="en-US" b="1" dirty="0">
                <a:solidFill>
                  <a:srgbClr val="006600"/>
                </a:solidFill>
                <a:ea typeface="+mj-ea"/>
                <a:cs typeface="+mj-cs"/>
              </a:rPr>
              <a:t>Anxiety and Cancer</a:t>
            </a:r>
          </a:p>
        </p:txBody>
      </p:sp>
      <p:sp>
        <p:nvSpPr>
          <p:cNvPr id="82946" name="Content Placeholder 2"/>
          <p:cNvSpPr>
            <a:spLocks noGrp="1"/>
          </p:cNvSpPr>
          <p:nvPr>
            <p:ph idx="1"/>
          </p:nvPr>
        </p:nvSpPr>
        <p:spPr/>
        <p:txBody>
          <a:bodyPr/>
          <a:lstStyle/>
          <a:p>
            <a:r>
              <a:rPr lang="en-US" sz="2800" dirty="0">
                <a:ea typeface="ＭＳ Ｐゴシック" pitchFamily="34" charset="-128"/>
              </a:rPr>
              <a:t>Common at start of treatment, recurrence, progression or at follow-up visits</a:t>
            </a:r>
          </a:p>
          <a:p>
            <a:r>
              <a:rPr lang="en-US" sz="2800" dirty="0">
                <a:ea typeface="ＭＳ Ｐゴシック" pitchFamily="34" charset="-128"/>
              </a:rPr>
              <a:t>30% </a:t>
            </a:r>
            <a:r>
              <a:rPr lang="en-US" altLang="ja-JP" sz="2800" dirty="0"/>
              <a:t>of patients had clinical anxiety after diagnosis of cancer </a:t>
            </a:r>
          </a:p>
          <a:p>
            <a:pPr lvl="1"/>
            <a:r>
              <a:rPr lang="en-US" dirty="0">
                <a:ea typeface="ＭＳ Ｐゴシック" pitchFamily="34" charset="-128"/>
              </a:rPr>
              <a:t>3-10% PTSD in patients</a:t>
            </a:r>
            <a:r>
              <a:rPr lang="en-US" altLang="ja-JP" dirty="0">
                <a:ea typeface="ＭＳ Ｐゴシック" pitchFamily="34" charset="-128"/>
              </a:rPr>
              <a:t> with breast cancer </a:t>
            </a:r>
          </a:p>
          <a:p>
            <a:r>
              <a:rPr lang="en-US" sz="2800" dirty="0">
                <a:ea typeface="ＭＳ Ｐゴシック" pitchFamily="34" charset="-128"/>
              </a:rPr>
              <a:t>Multiple potential medical etiologies of anxiety symptoms</a:t>
            </a:r>
          </a:p>
          <a:p>
            <a:pPr lvl="1"/>
            <a:r>
              <a:rPr lang="en-US" sz="2400" dirty="0">
                <a:ea typeface="ＭＳ Ｐゴシック" pitchFamily="34" charset="-128"/>
              </a:rPr>
              <a:t>Nausea</a:t>
            </a:r>
          </a:p>
          <a:p>
            <a:pPr lvl="1"/>
            <a:r>
              <a:rPr lang="en-US" sz="2400" dirty="0">
                <a:ea typeface="ＭＳ Ｐゴシック" pitchFamily="34" charset="-128"/>
              </a:rPr>
              <a:t>Akathisia</a:t>
            </a:r>
          </a:p>
          <a:p>
            <a:pPr lvl="1"/>
            <a:r>
              <a:rPr lang="en-US" sz="2400" dirty="0">
                <a:ea typeface="ＭＳ Ｐゴシック" pitchFamily="34" charset="-128"/>
              </a:rPr>
              <a:t>PE</a:t>
            </a:r>
          </a:p>
          <a:p>
            <a:pPr lvl="1"/>
            <a:r>
              <a:rPr lang="en-US" sz="2400" dirty="0">
                <a:ea typeface="ＭＳ Ｐゴシック" pitchFamily="34" charset="-128"/>
              </a:rPr>
              <a:t>Pain </a:t>
            </a:r>
          </a:p>
        </p:txBody>
      </p:sp>
      <p:sp>
        <p:nvSpPr>
          <p:cNvPr id="82947" name="Slide Number Placeholder 4"/>
          <p:cNvSpPr>
            <a:spLocks noGrp="1"/>
          </p:cNvSpPr>
          <p:nvPr>
            <p:ph type="sldNum" sz="quarter" idx="12"/>
          </p:nvPr>
        </p:nvSpPr>
        <p:spPr>
          <a:noFill/>
        </p:spPr>
        <p:txBody>
          <a:bodyPr/>
          <a:lstStyle/>
          <a:p>
            <a:fld id="{F010BAAC-5844-4BAD-92A7-E7FEDDFA5E3F}" type="slidenum">
              <a:rPr lang="en-US"/>
              <a:pPr/>
              <a:t>36</a:t>
            </a:fld>
            <a:endParaRPr lang="en-US"/>
          </a:p>
        </p:txBody>
      </p:sp>
      <p:sp>
        <p:nvSpPr>
          <p:cNvPr id="35845" name="Footer Placeholder 5"/>
          <p:cNvSpPr>
            <a:spLocks noGrp="1"/>
          </p:cNvSpPr>
          <p:nvPr>
            <p:ph type="ftr" sz="quarter" idx="4294967295"/>
          </p:nvPr>
        </p:nvSpPr>
        <p:spPr>
          <a:xfrm>
            <a:off x="-1" y="6019800"/>
            <a:ext cx="4149969"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a:t>MH Antoni 2006, JL Levenson 2005, Cardoso 2015</a:t>
            </a:r>
          </a:p>
        </p:txBody>
      </p:sp>
    </p:spTree>
    <p:extLst>
      <p:ext uri="{BB962C8B-B14F-4D97-AF65-F5344CB8AC3E}">
        <p14:creationId xmlns:p14="http://schemas.microsoft.com/office/powerpoint/2010/main" val="11627359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609600" y="254000"/>
            <a:ext cx="10972800" cy="1143000"/>
          </a:xfrm>
        </p:spPr>
        <p:txBody>
          <a:bodyPr/>
          <a:lstStyle/>
          <a:p>
            <a:pPr marL="54864" fontAlgn="auto">
              <a:spcAft>
                <a:spcPts val="0"/>
              </a:spcAft>
              <a:defRPr/>
            </a:pPr>
            <a:r>
              <a:rPr lang="en-US" b="1" dirty="0">
                <a:solidFill>
                  <a:srgbClr val="006600"/>
                </a:solidFill>
                <a:ea typeface="+mj-ea"/>
                <a:cs typeface="+mj-cs"/>
              </a:rPr>
              <a:t>Anxiety and Cancer</a:t>
            </a:r>
          </a:p>
        </p:txBody>
      </p:sp>
      <p:sp>
        <p:nvSpPr>
          <p:cNvPr id="82946" name="Content Placeholder 2"/>
          <p:cNvSpPr>
            <a:spLocks noGrp="1"/>
          </p:cNvSpPr>
          <p:nvPr>
            <p:ph idx="1"/>
          </p:nvPr>
        </p:nvSpPr>
        <p:spPr/>
        <p:txBody>
          <a:bodyPr/>
          <a:lstStyle/>
          <a:p>
            <a:r>
              <a:rPr lang="en-US" sz="2800" dirty="0">
                <a:ea typeface="ＭＳ Ｐゴシック" pitchFamily="34" charset="-128"/>
              </a:rPr>
              <a:t>Treatment</a:t>
            </a:r>
          </a:p>
          <a:p>
            <a:pPr lvl="1"/>
            <a:r>
              <a:rPr lang="en-US" dirty="0">
                <a:ea typeface="ＭＳ Ｐゴシック" pitchFamily="34" charset="-128"/>
              </a:rPr>
              <a:t>SSRI remains the primary approach to generalized anxiety and prevention of panic attacks </a:t>
            </a:r>
          </a:p>
          <a:p>
            <a:pPr lvl="1"/>
            <a:r>
              <a:rPr lang="en-US" dirty="0">
                <a:ea typeface="ＭＳ Ｐゴシック" pitchFamily="34" charset="-128"/>
              </a:rPr>
              <a:t>Short term use of Benzodiazepines are well tolerated, safe and effective drugs for anxiety. </a:t>
            </a:r>
          </a:p>
          <a:p>
            <a:pPr lvl="2"/>
            <a:r>
              <a:rPr lang="en-US" sz="2000" dirty="0">
                <a:ea typeface="ＭＳ Ｐゴシック" pitchFamily="34" charset="-128"/>
              </a:rPr>
              <a:t>Anterograde amnestic properties help to lessen the negative impact of cancer treatment experiences.</a:t>
            </a:r>
          </a:p>
          <a:p>
            <a:pPr lvl="2"/>
            <a:r>
              <a:rPr lang="en-US" sz="2000" dirty="0">
                <a:ea typeface="ＭＳ Ｐゴシック" pitchFamily="34" charset="-128"/>
              </a:rPr>
              <a:t>Short acting BZD may be used for procedure related anxiety, anticipatory anxiety, or specific phobias   </a:t>
            </a:r>
          </a:p>
          <a:p>
            <a:pPr lvl="1"/>
            <a:r>
              <a:rPr lang="en-US" dirty="0">
                <a:ea typeface="ＭＳ Ｐゴシック" pitchFamily="34" charset="-128"/>
              </a:rPr>
              <a:t>Non-BZD drugs reduce risk of abuse or dependence </a:t>
            </a:r>
          </a:p>
          <a:p>
            <a:pPr lvl="2"/>
            <a:r>
              <a:rPr lang="en-US" sz="2000" dirty="0">
                <a:ea typeface="ＭＳ Ｐゴシック" pitchFamily="34" charset="-128"/>
              </a:rPr>
              <a:t>Gabapentin, beta blockers, Buspirone and Hydroxyzine found to be helpful for anxiety.   </a:t>
            </a:r>
          </a:p>
        </p:txBody>
      </p:sp>
      <p:sp>
        <p:nvSpPr>
          <p:cNvPr id="82947" name="Slide Number Placeholder 4"/>
          <p:cNvSpPr>
            <a:spLocks noGrp="1"/>
          </p:cNvSpPr>
          <p:nvPr>
            <p:ph type="sldNum" sz="quarter" idx="12"/>
          </p:nvPr>
        </p:nvSpPr>
        <p:spPr>
          <a:noFill/>
        </p:spPr>
        <p:txBody>
          <a:bodyPr/>
          <a:lstStyle/>
          <a:p>
            <a:fld id="{F010BAAC-5844-4BAD-92A7-E7FEDDFA5E3F}" type="slidenum">
              <a:rPr lang="en-US"/>
              <a:pPr/>
              <a:t>37</a:t>
            </a:fld>
            <a:endParaRPr lang="en-US"/>
          </a:p>
        </p:txBody>
      </p:sp>
      <p:sp>
        <p:nvSpPr>
          <p:cNvPr id="35845" name="Footer Placeholder 5"/>
          <p:cNvSpPr>
            <a:spLocks noGrp="1"/>
          </p:cNvSpPr>
          <p:nvPr>
            <p:ph type="ftr" sz="quarter" idx="4294967295"/>
          </p:nvPr>
        </p:nvSpPr>
        <p:spPr>
          <a:xfrm>
            <a:off x="0" y="6019800"/>
            <a:ext cx="38608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a:t>SM </a:t>
            </a:r>
            <a:r>
              <a:rPr lang="en-US" dirty="0" err="1"/>
              <a:t>Thekadi</a:t>
            </a:r>
            <a:r>
              <a:rPr lang="en-US" dirty="0"/>
              <a:t> 2015</a:t>
            </a:r>
          </a:p>
        </p:txBody>
      </p:sp>
    </p:spTree>
    <p:extLst>
      <p:ext uri="{BB962C8B-B14F-4D97-AF65-F5344CB8AC3E}">
        <p14:creationId xmlns:p14="http://schemas.microsoft.com/office/powerpoint/2010/main" val="41289617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609600" y="254000"/>
            <a:ext cx="10972800" cy="1143000"/>
          </a:xfrm>
        </p:spPr>
        <p:txBody>
          <a:bodyPr/>
          <a:lstStyle/>
          <a:p>
            <a:pPr marL="54864" fontAlgn="auto">
              <a:spcAft>
                <a:spcPts val="0"/>
              </a:spcAft>
              <a:defRPr/>
            </a:pPr>
            <a:r>
              <a:rPr lang="en-US" b="1" dirty="0">
                <a:solidFill>
                  <a:srgbClr val="006600"/>
                </a:solidFill>
                <a:ea typeface="+mj-ea"/>
                <a:cs typeface="+mj-cs"/>
              </a:rPr>
              <a:t>Mania in Cancer</a:t>
            </a:r>
          </a:p>
        </p:txBody>
      </p:sp>
      <p:sp>
        <p:nvSpPr>
          <p:cNvPr id="84994" name="Content Placeholder 2"/>
          <p:cNvSpPr>
            <a:spLocks noGrp="1"/>
          </p:cNvSpPr>
          <p:nvPr>
            <p:ph idx="1"/>
          </p:nvPr>
        </p:nvSpPr>
        <p:spPr/>
        <p:txBody>
          <a:bodyPr/>
          <a:lstStyle/>
          <a:p>
            <a:r>
              <a:rPr lang="en-US">
                <a:ea typeface="ＭＳ Ｐゴシック" pitchFamily="34" charset="-128"/>
              </a:rPr>
              <a:t>Recurrence of pre-existing illness</a:t>
            </a:r>
          </a:p>
          <a:p>
            <a:r>
              <a:rPr lang="en-US">
                <a:ea typeface="ＭＳ Ｐゴシック" pitchFamily="34" charset="-128"/>
              </a:rPr>
              <a:t>Steroids</a:t>
            </a:r>
          </a:p>
          <a:p>
            <a:r>
              <a:rPr lang="en-US">
                <a:ea typeface="ＭＳ Ｐゴシック" pitchFamily="34" charset="-128"/>
              </a:rPr>
              <a:t>Infection</a:t>
            </a:r>
          </a:p>
          <a:p>
            <a:r>
              <a:rPr lang="en-US">
                <a:ea typeface="ＭＳ Ｐゴシック" pitchFamily="34" charset="-128"/>
              </a:rPr>
              <a:t>Diencephalic tumors</a:t>
            </a:r>
          </a:p>
        </p:txBody>
      </p:sp>
      <p:sp>
        <p:nvSpPr>
          <p:cNvPr id="84996" name="Slide Number Placeholder 4"/>
          <p:cNvSpPr>
            <a:spLocks noGrp="1"/>
          </p:cNvSpPr>
          <p:nvPr>
            <p:ph type="sldNum" sz="quarter" idx="12"/>
          </p:nvPr>
        </p:nvSpPr>
        <p:spPr>
          <a:noFill/>
        </p:spPr>
        <p:txBody>
          <a:bodyPr/>
          <a:lstStyle/>
          <a:p>
            <a:fld id="{0B731D98-CA66-400C-B09A-BEB8A8990121}" type="slidenum">
              <a:rPr lang="en-US"/>
              <a:pPr/>
              <a:t>38</a:t>
            </a:fld>
            <a:endParaRPr lang="en-US"/>
          </a:p>
        </p:txBody>
      </p:sp>
      <p:sp>
        <p:nvSpPr>
          <p:cNvPr id="36868" name="Footer Placeholder 3"/>
          <p:cNvSpPr>
            <a:spLocks noGrp="1"/>
          </p:cNvSpPr>
          <p:nvPr>
            <p:ph type="ftr" sz="quarter" idx="4294967295"/>
          </p:nvPr>
        </p:nvSpPr>
        <p:spPr>
          <a:xfrm>
            <a:off x="0" y="6245225"/>
            <a:ext cx="38608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a:t>JL Levinson, 2005</a:t>
            </a:r>
          </a:p>
        </p:txBody>
      </p:sp>
    </p:spTree>
    <p:extLst>
      <p:ext uri="{BB962C8B-B14F-4D97-AF65-F5344CB8AC3E}">
        <p14:creationId xmlns:p14="http://schemas.microsoft.com/office/powerpoint/2010/main" val="16902525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609600" y="254000"/>
            <a:ext cx="10972800" cy="1143000"/>
          </a:xfrm>
        </p:spPr>
        <p:txBody>
          <a:bodyPr/>
          <a:lstStyle/>
          <a:p>
            <a:pPr marL="54864" fontAlgn="auto">
              <a:spcAft>
                <a:spcPts val="0"/>
              </a:spcAft>
              <a:defRPr/>
            </a:pPr>
            <a:r>
              <a:rPr lang="en-US" b="1" dirty="0">
                <a:solidFill>
                  <a:srgbClr val="006600"/>
                </a:solidFill>
                <a:ea typeface="+mj-ea"/>
                <a:cs typeface="+mj-cs"/>
              </a:rPr>
              <a:t>Mood Stabilizers </a:t>
            </a:r>
          </a:p>
        </p:txBody>
      </p:sp>
      <p:sp>
        <p:nvSpPr>
          <p:cNvPr id="84994" name="Content Placeholder 2"/>
          <p:cNvSpPr>
            <a:spLocks noGrp="1"/>
          </p:cNvSpPr>
          <p:nvPr>
            <p:ph idx="1"/>
          </p:nvPr>
        </p:nvSpPr>
        <p:spPr/>
        <p:txBody>
          <a:bodyPr/>
          <a:lstStyle/>
          <a:p>
            <a:r>
              <a:rPr lang="en-US" dirty="0">
                <a:ea typeface="ＭＳ Ｐゴシック" pitchFamily="34" charset="-128"/>
              </a:rPr>
              <a:t>Help with impulsivity, irritability and temper dysregulation.</a:t>
            </a:r>
          </a:p>
          <a:p>
            <a:r>
              <a:rPr lang="en-US" dirty="0">
                <a:ea typeface="ＭＳ Ｐゴシック" pitchFamily="34" charset="-128"/>
              </a:rPr>
              <a:t>Also treat neuropathic pain, hot flashes and seizure prophylaxis </a:t>
            </a:r>
          </a:p>
          <a:p>
            <a:r>
              <a:rPr lang="en-US" dirty="0">
                <a:ea typeface="ＭＳ Ｐゴシック" pitchFamily="34" charset="-128"/>
              </a:rPr>
              <a:t>Lithium: rarely started in the cancer context </a:t>
            </a:r>
          </a:p>
          <a:p>
            <a:pPr lvl="1"/>
            <a:r>
              <a:rPr lang="en-US" dirty="0">
                <a:ea typeface="ＭＳ Ｐゴシック" pitchFamily="34" charset="-128"/>
              </a:rPr>
              <a:t>Risk of dehydration, electrolyte abnormalities, renal dysfunction, and drug interactions.</a:t>
            </a:r>
          </a:p>
          <a:p>
            <a:r>
              <a:rPr lang="en-US" dirty="0">
                <a:ea typeface="ＭＳ Ｐゴシック" pitchFamily="34" charset="-128"/>
              </a:rPr>
              <a:t>Valproic acid and Carbamazepine: helpful for mood stabilization. Carry risks of hematological suppression and hepatotoxicity </a:t>
            </a:r>
          </a:p>
          <a:p>
            <a:endParaRPr lang="en-US" dirty="0">
              <a:ea typeface="ＭＳ Ｐゴシック" pitchFamily="34" charset="-128"/>
            </a:endParaRPr>
          </a:p>
          <a:p>
            <a:endParaRPr lang="en-US" dirty="0">
              <a:ea typeface="ＭＳ Ｐゴシック" pitchFamily="34" charset="-128"/>
            </a:endParaRPr>
          </a:p>
        </p:txBody>
      </p:sp>
      <p:sp>
        <p:nvSpPr>
          <p:cNvPr id="84996" name="Slide Number Placeholder 4"/>
          <p:cNvSpPr>
            <a:spLocks noGrp="1"/>
          </p:cNvSpPr>
          <p:nvPr>
            <p:ph type="sldNum" sz="quarter" idx="12"/>
          </p:nvPr>
        </p:nvSpPr>
        <p:spPr>
          <a:noFill/>
        </p:spPr>
        <p:txBody>
          <a:bodyPr/>
          <a:lstStyle/>
          <a:p>
            <a:fld id="{0B731D98-CA66-400C-B09A-BEB8A8990121}" type="slidenum">
              <a:rPr lang="en-US"/>
              <a:pPr/>
              <a:t>39</a:t>
            </a:fld>
            <a:endParaRPr lang="en-US"/>
          </a:p>
        </p:txBody>
      </p:sp>
      <p:sp>
        <p:nvSpPr>
          <p:cNvPr id="36868" name="Footer Placeholder 3"/>
          <p:cNvSpPr>
            <a:spLocks noGrp="1"/>
          </p:cNvSpPr>
          <p:nvPr>
            <p:ph type="ftr" sz="quarter" idx="4294967295"/>
          </p:nvPr>
        </p:nvSpPr>
        <p:spPr>
          <a:xfrm>
            <a:off x="0" y="6245225"/>
            <a:ext cx="38608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a:t>SM </a:t>
            </a:r>
            <a:r>
              <a:rPr lang="en-US" dirty="0" err="1"/>
              <a:t>Thekadi</a:t>
            </a:r>
            <a:r>
              <a:rPr lang="en-US" dirty="0"/>
              <a:t> 2015</a:t>
            </a:r>
          </a:p>
        </p:txBody>
      </p:sp>
    </p:spTree>
    <p:extLst>
      <p:ext uri="{BB962C8B-B14F-4D97-AF65-F5344CB8AC3E}">
        <p14:creationId xmlns:p14="http://schemas.microsoft.com/office/powerpoint/2010/main" val="34934301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09600" y="254000"/>
            <a:ext cx="10972800" cy="1143000"/>
          </a:xfrm>
        </p:spPr>
        <p:txBody>
          <a:bodyPr>
            <a:normAutofit/>
          </a:bodyPr>
          <a:lstStyle/>
          <a:p>
            <a:pPr marL="54864" fontAlgn="auto">
              <a:spcAft>
                <a:spcPts val="0"/>
              </a:spcAft>
              <a:defRPr/>
            </a:pPr>
            <a:r>
              <a:rPr lang="en-US" b="1" dirty="0">
                <a:solidFill>
                  <a:srgbClr val="006600"/>
                </a:solidFill>
                <a:ea typeface="+mj-ea"/>
                <a:cs typeface="+mj-cs"/>
              </a:rPr>
              <a:t>Palliative Care and Psychosomatics</a:t>
            </a:r>
          </a:p>
        </p:txBody>
      </p:sp>
      <p:sp>
        <p:nvSpPr>
          <p:cNvPr id="17410" name="Content Placeholder 2"/>
          <p:cNvSpPr>
            <a:spLocks noGrp="1"/>
          </p:cNvSpPr>
          <p:nvPr>
            <p:ph idx="1"/>
          </p:nvPr>
        </p:nvSpPr>
        <p:spPr/>
        <p:txBody>
          <a:bodyPr/>
          <a:lstStyle/>
          <a:p>
            <a:pPr>
              <a:spcBef>
                <a:spcPct val="0"/>
              </a:spcBef>
            </a:pPr>
            <a:r>
              <a:rPr lang="en-US" sz="2800" dirty="0">
                <a:ea typeface="ＭＳ Ｐゴシック" pitchFamily="34" charset="-128"/>
              </a:rPr>
              <a:t>Palliative care:</a:t>
            </a:r>
          </a:p>
          <a:p>
            <a:pPr lvl="1">
              <a:spcBef>
                <a:spcPct val="0"/>
              </a:spcBef>
            </a:pPr>
            <a:r>
              <a:rPr lang="en-US" sz="2400" dirty="0">
                <a:ea typeface="ＭＳ Ｐゴシック" pitchFamily="34" charset="-128"/>
              </a:rPr>
              <a:t>Affirms life and regards dying as a normal process</a:t>
            </a:r>
          </a:p>
          <a:p>
            <a:pPr lvl="1">
              <a:spcBef>
                <a:spcPct val="0"/>
              </a:spcBef>
            </a:pPr>
            <a:r>
              <a:rPr lang="en-US" sz="2400" dirty="0">
                <a:ea typeface="ＭＳ Ｐゴシック" pitchFamily="34" charset="-128"/>
              </a:rPr>
              <a:t>Neither hastens nor postpones death</a:t>
            </a:r>
          </a:p>
          <a:p>
            <a:pPr lvl="1">
              <a:spcBef>
                <a:spcPct val="0"/>
              </a:spcBef>
            </a:pPr>
            <a:r>
              <a:rPr lang="en-US" sz="2400" dirty="0">
                <a:ea typeface="ＭＳ Ｐゴシック" pitchFamily="34" charset="-128"/>
              </a:rPr>
              <a:t>Provides relief from pain and other symptoms</a:t>
            </a:r>
          </a:p>
          <a:p>
            <a:pPr lvl="1">
              <a:spcBef>
                <a:spcPct val="0"/>
              </a:spcBef>
            </a:pPr>
            <a:r>
              <a:rPr lang="en-US" sz="2400" dirty="0">
                <a:ea typeface="ＭＳ Ｐゴシック" pitchFamily="34" charset="-128"/>
              </a:rPr>
              <a:t>Integrates the psychological and spiritual</a:t>
            </a:r>
          </a:p>
          <a:p>
            <a:pPr lvl="1">
              <a:spcBef>
                <a:spcPct val="0"/>
              </a:spcBef>
            </a:pPr>
            <a:r>
              <a:rPr lang="en-US" sz="2400" dirty="0">
                <a:ea typeface="ＭＳ Ｐゴシック" pitchFamily="34" charset="-128"/>
              </a:rPr>
              <a:t>Offers support system to help patient live as actively as possible</a:t>
            </a:r>
          </a:p>
          <a:p>
            <a:pPr lvl="1">
              <a:spcBef>
                <a:spcPct val="0"/>
              </a:spcBef>
            </a:pPr>
            <a:r>
              <a:rPr lang="en-US" sz="2400" dirty="0">
                <a:ea typeface="ＭＳ Ｐゴシック" pitchFamily="34" charset="-128"/>
              </a:rPr>
              <a:t>Helps family cope</a:t>
            </a:r>
          </a:p>
          <a:p>
            <a:pPr lvl="1">
              <a:spcBef>
                <a:spcPct val="0"/>
              </a:spcBef>
            </a:pPr>
            <a:r>
              <a:rPr lang="en-US" sz="2400" dirty="0">
                <a:ea typeface="ＭＳ Ｐゴシック" pitchFamily="34" charset="-128"/>
              </a:rPr>
              <a:t>Utilizes a multidisciplinary approach to address the needs of the patient and their families </a:t>
            </a:r>
          </a:p>
          <a:p>
            <a:pPr lvl="1">
              <a:spcBef>
                <a:spcPct val="0"/>
              </a:spcBef>
            </a:pPr>
            <a:r>
              <a:rPr lang="en-US" sz="2400" dirty="0">
                <a:ea typeface="ＭＳ Ｐゴシック" pitchFamily="34" charset="-128"/>
              </a:rPr>
              <a:t>Is applicable early in the course of illness in conjecture with other therapies that are intended to prolong life. </a:t>
            </a:r>
          </a:p>
        </p:txBody>
      </p:sp>
      <p:sp>
        <p:nvSpPr>
          <p:cNvPr id="17412" name="Slide Number Placeholder 4"/>
          <p:cNvSpPr>
            <a:spLocks noGrp="1"/>
          </p:cNvSpPr>
          <p:nvPr>
            <p:ph type="sldNum" sz="quarter" idx="12"/>
          </p:nvPr>
        </p:nvSpPr>
        <p:spPr>
          <a:noFill/>
        </p:spPr>
        <p:txBody>
          <a:bodyPr/>
          <a:lstStyle/>
          <a:p>
            <a:fld id="{BC04B89A-20B6-4447-A49F-ED08AD3618A0}" type="slidenum">
              <a:rPr lang="en-US"/>
              <a:pPr/>
              <a:t>4</a:t>
            </a:fld>
            <a:endParaRPr lang="en-US"/>
          </a:p>
        </p:txBody>
      </p:sp>
      <p:sp>
        <p:nvSpPr>
          <p:cNvPr id="3076" name="Footer Placeholder 3"/>
          <p:cNvSpPr>
            <a:spLocks noGrp="1"/>
          </p:cNvSpPr>
          <p:nvPr>
            <p:ph type="ftr" sz="quarter" idx="4294967295"/>
          </p:nvPr>
        </p:nvSpPr>
        <p:spPr>
          <a:xfrm>
            <a:off x="0" y="6126163"/>
            <a:ext cx="3657600" cy="59531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a:t>James L Levenson, M.D., 2005.</a:t>
            </a:r>
          </a:p>
        </p:txBody>
      </p:sp>
    </p:spTree>
    <p:extLst>
      <p:ext uri="{BB962C8B-B14F-4D97-AF65-F5344CB8AC3E}">
        <p14:creationId xmlns:p14="http://schemas.microsoft.com/office/powerpoint/2010/main" val="22405291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609600" y="254000"/>
            <a:ext cx="10972800" cy="1143000"/>
          </a:xfrm>
        </p:spPr>
        <p:txBody>
          <a:bodyPr/>
          <a:lstStyle/>
          <a:p>
            <a:pPr marL="54864" fontAlgn="auto">
              <a:spcAft>
                <a:spcPts val="0"/>
              </a:spcAft>
              <a:defRPr/>
            </a:pPr>
            <a:r>
              <a:rPr lang="en-US" b="1" dirty="0">
                <a:solidFill>
                  <a:srgbClr val="006600"/>
                </a:solidFill>
                <a:ea typeface="+mj-ea"/>
                <a:cs typeface="+mj-cs"/>
              </a:rPr>
              <a:t>Mood Stabilizers </a:t>
            </a:r>
          </a:p>
        </p:txBody>
      </p:sp>
      <p:sp>
        <p:nvSpPr>
          <p:cNvPr id="84994" name="Content Placeholder 2"/>
          <p:cNvSpPr>
            <a:spLocks noGrp="1"/>
          </p:cNvSpPr>
          <p:nvPr>
            <p:ph idx="1"/>
          </p:nvPr>
        </p:nvSpPr>
        <p:spPr/>
        <p:txBody>
          <a:bodyPr/>
          <a:lstStyle/>
          <a:p>
            <a:r>
              <a:rPr lang="en-US" sz="2800" dirty="0">
                <a:ea typeface="ＭＳ Ｐゴシック" pitchFamily="34" charset="-128"/>
              </a:rPr>
              <a:t>Gabapentin or Pregabalin:</a:t>
            </a:r>
          </a:p>
          <a:p>
            <a:pPr lvl="1"/>
            <a:r>
              <a:rPr lang="en-US" sz="2400" dirty="0">
                <a:ea typeface="ＭＳ Ｐゴシック" pitchFamily="34" charset="-128"/>
              </a:rPr>
              <a:t>Helps manage hot flashes, neuropathic pain and postherpetic </a:t>
            </a:r>
            <a:r>
              <a:rPr lang="en-US" sz="2400" dirty="0" err="1">
                <a:ea typeface="ＭＳ Ｐゴシック" pitchFamily="34" charset="-128"/>
              </a:rPr>
              <a:t>neurolgia</a:t>
            </a:r>
            <a:endParaRPr lang="en-US" sz="2400" dirty="0">
              <a:ea typeface="ＭＳ Ｐゴシック" pitchFamily="34" charset="-128"/>
            </a:endParaRPr>
          </a:p>
          <a:p>
            <a:pPr lvl="1"/>
            <a:r>
              <a:rPr lang="en-US" sz="2400" dirty="0">
                <a:ea typeface="ＭＳ Ｐゴシック" pitchFamily="34" charset="-128"/>
              </a:rPr>
              <a:t>Has anxiolytic and sedative effects </a:t>
            </a:r>
          </a:p>
          <a:p>
            <a:pPr lvl="1"/>
            <a:r>
              <a:rPr lang="en-US" sz="2400" dirty="0">
                <a:ea typeface="ＭＳ Ｐゴシック" pitchFamily="34" charset="-128"/>
              </a:rPr>
              <a:t>No Cyp450 interaction. Cleared renally. </a:t>
            </a:r>
          </a:p>
          <a:p>
            <a:r>
              <a:rPr lang="en-US" sz="2800" dirty="0">
                <a:ea typeface="ＭＳ Ｐゴシック" pitchFamily="34" charset="-128"/>
              </a:rPr>
              <a:t>Oxcarbazepine: Recent open label study showed it may be helpful in prevention of oxaliplatin-induced neuropathy. </a:t>
            </a:r>
          </a:p>
          <a:p>
            <a:endParaRPr lang="en-US" dirty="0">
              <a:ea typeface="ＭＳ Ｐゴシック" pitchFamily="34" charset="-128"/>
            </a:endParaRPr>
          </a:p>
        </p:txBody>
      </p:sp>
      <p:sp>
        <p:nvSpPr>
          <p:cNvPr id="84996" name="Slide Number Placeholder 4"/>
          <p:cNvSpPr>
            <a:spLocks noGrp="1"/>
          </p:cNvSpPr>
          <p:nvPr>
            <p:ph type="sldNum" sz="quarter" idx="12"/>
          </p:nvPr>
        </p:nvSpPr>
        <p:spPr>
          <a:noFill/>
        </p:spPr>
        <p:txBody>
          <a:bodyPr/>
          <a:lstStyle/>
          <a:p>
            <a:fld id="{0B731D98-CA66-400C-B09A-BEB8A8990121}" type="slidenum">
              <a:rPr lang="en-US"/>
              <a:pPr/>
              <a:t>40</a:t>
            </a:fld>
            <a:endParaRPr lang="en-US"/>
          </a:p>
        </p:txBody>
      </p:sp>
      <p:sp>
        <p:nvSpPr>
          <p:cNvPr id="36868" name="Footer Placeholder 3"/>
          <p:cNvSpPr>
            <a:spLocks noGrp="1"/>
          </p:cNvSpPr>
          <p:nvPr>
            <p:ph type="ftr" sz="quarter" idx="4294967295"/>
          </p:nvPr>
        </p:nvSpPr>
        <p:spPr>
          <a:xfrm>
            <a:off x="0" y="6245225"/>
            <a:ext cx="38608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a:t>SM </a:t>
            </a:r>
            <a:r>
              <a:rPr lang="en-US" dirty="0" err="1"/>
              <a:t>Thekadi</a:t>
            </a:r>
            <a:r>
              <a:rPr lang="en-US" dirty="0"/>
              <a:t> 2015</a:t>
            </a:r>
          </a:p>
        </p:txBody>
      </p:sp>
    </p:spTree>
    <p:extLst>
      <p:ext uri="{BB962C8B-B14F-4D97-AF65-F5344CB8AC3E}">
        <p14:creationId xmlns:p14="http://schemas.microsoft.com/office/powerpoint/2010/main" val="35531792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609600" y="254000"/>
            <a:ext cx="10972800" cy="1143000"/>
          </a:xfrm>
        </p:spPr>
        <p:txBody>
          <a:bodyPr/>
          <a:lstStyle/>
          <a:p>
            <a:pPr marL="54864" fontAlgn="auto">
              <a:spcAft>
                <a:spcPts val="0"/>
              </a:spcAft>
              <a:defRPr/>
            </a:pPr>
            <a:r>
              <a:rPr lang="en-US" b="1" dirty="0">
                <a:solidFill>
                  <a:srgbClr val="006600"/>
                </a:solidFill>
                <a:ea typeface="+mj-ea"/>
                <a:cs typeface="+mj-cs"/>
              </a:rPr>
              <a:t>Psychosis and cancer</a:t>
            </a:r>
          </a:p>
        </p:txBody>
      </p:sp>
      <p:sp>
        <p:nvSpPr>
          <p:cNvPr id="84994" name="Content Placeholder 2"/>
          <p:cNvSpPr>
            <a:spLocks noGrp="1"/>
          </p:cNvSpPr>
          <p:nvPr>
            <p:ph idx="1"/>
          </p:nvPr>
        </p:nvSpPr>
        <p:spPr/>
        <p:txBody>
          <a:bodyPr/>
          <a:lstStyle/>
          <a:p>
            <a:r>
              <a:rPr lang="en-US" sz="2800" dirty="0">
                <a:ea typeface="ＭＳ Ｐゴシック" pitchFamily="34" charset="-128"/>
              </a:rPr>
              <a:t>Primary psychosis </a:t>
            </a:r>
          </a:p>
          <a:p>
            <a:r>
              <a:rPr lang="en-US" sz="2800" dirty="0">
                <a:ea typeface="ＭＳ Ｐゴシック" pitchFamily="34" charset="-128"/>
              </a:rPr>
              <a:t>Delirium</a:t>
            </a:r>
          </a:p>
          <a:p>
            <a:r>
              <a:rPr lang="en-US" sz="2800" dirty="0">
                <a:ea typeface="ＭＳ Ｐゴシック" pitchFamily="34" charset="-128"/>
              </a:rPr>
              <a:t>Psychosis due to medical condition</a:t>
            </a:r>
          </a:p>
          <a:p>
            <a:r>
              <a:rPr lang="en-US" sz="2800" dirty="0">
                <a:ea typeface="ＭＳ Ｐゴシック" pitchFamily="34" charset="-128"/>
              </a:rPr>
              <a:t>Medication induced psychosis </a:t>
            </a:r>
          </a:p>
          <a:p>
            <a:endParaRPr lang="en-US" sz="2000" dirty="0">
              <a:ea typeface="ＭＳ Ｐゴシック" pitchFamily="34" charset="-128"/>
            </a:endParaRPr>
          </a:p>
          <a:p>
            <a:endParaRPr lang="en-US" dirty="0">
              <a:ea typeface="ＭＳ Ｐゴシック" pitchFamily="34" charset="-128"/>
            </a:endParaRPr>
          </a:p>
        </p:txBody>
      </p:sp>
      <p:sp>
        <p:nvSpPr>
          <p:cNvPr id="84996" name="Slide Number Placeholder 4"/>
          <p:cNvSpPr>
            <a:spLocks noGrp="1"/>
          </p:cNvSpPr>
          <p:nvPr>
            <p:ph type="sldNum" sz="quarter" idx="12"/>
          </p:nvPr>
        </p:nvSpPr>
        <p:spPr>
          <a:noFill/>
        </p:spPr>
        <p:txBody>
          <a:bodyPr/>
          <a:lstStyle/>
          <a:p>
            <a:fld id="{0B731D98-CA66-400C-B09A-BEB8A8990121}" type="slidenum">
              <a:rPr lang="en-US"/>
              <a:pPr/>
              <a:t>41</a:t>
            </a:fld>
            <a:endParaRPr lang="en-US"/>
          </a:p>
        </p:txBody>
      </p:sp>
      <p:sp>
        <p:nvSpPr>
          <p:cNvPr id="36868" name="Footer Placeholder 3"/>
          <p:cNvSpPr>
            <a:spLocks noGrp="1"/>
          </p:cNvSpPr>
          <p:nvPr>
            <p:ph type="ftr" sz="quarter" idx="4294967295"/>
          </p:nvPr>
        </p:nvSpPr>
        <p:spPr>
          <a:xfrm>
            <a:off x="0" y="6245225"/>
            <a:ext cx="38608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a:t>SM </a:t>
            </a:r>
            <a:r>
              <a:rPr lang="en-US" dirty="0" err="1"/>
              <a:t>Thekadi</a:t>
            </a:r>
            <a:r>
              <a:rPr lang="en-US" dirty="0"/>
              <a:t> 2015</a:t>
            </a:r>
          </a:p>
        </p:txBody>
      </p:sp>
    </p:spTree>
    <p:extLst>
      <p:ext uri="{BB962C8B-B14F-4D97-AF65-F5344CB8AC3E}">
        <p14:creationId xmlns:p14="http://schemas.microsoft.com/office/powerpoint/2010/main" val="34435822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609600" y="254000"/>
            <a:ext cx="10972800" cy="1143000"/>
          </a:xfrm>
        </p:spPr>
        <p:txBody>
          <a:bodyPr/>
          <a:lstStyle/>
          <a:p>
            <a:pPr marL="54864" fontAlgn="auto">
              <a:spcAft>
                <a:spcPts val="0"/>
              </a:spcAft>
              <a:defRPr/>
            </a:pPr>
            <a:r>
              <a:rPr lang="en-US" b="1" dirty="0">
                <a:solidFill>
                  <a:srgbClr val="006600"/>
                </a:solidFill>
                <a:ea typeface="+mj-ea"/>
                <a:cs typeface="+mj-cs"/>
              </a:rPr>
              <a:t>Antipsychotics</a:t>
            </a:r>
          </a:p>
        </p:txBody>
      </p:sp>
      <p:sp>
        <p:nvSpPr>
          <p:cNvPr id="84994" name="Content Placeholder 2"/>
          <p:cNvSpPr>
            <a:spLocks noGrp="1"/>
          </p:cNvSpPr>
          <p:nvPr>
            <p:ph idx="1"/>
          </p:nvPr>
        </p:nvSpPr>
        <p:spPr>
          <a:xfrm>
            <a:off x="609600" y="1600201"/>
            <a:ext cx="10972800" cy="4645025"/>
          </a:xfrm>
        </p:spPr>
        <p:txBody>
          <a:bodyPr/>
          <a:lstStyle/>
          <a:p>
            <a:r>
              <a:rPr lang="en-US" sz="2600" dirty="0">
                <a:ea typeface="ＭＳ Ｐゴシック" pitchFamily="34" charset="-128"/>
              </a:rPr>
              <a:t>Side effects of select antipsychotics can help target symptoms common to cancer patients. Symptoms include anxiety, nausea, hiccups, loss of appetite, and insomnia. </a:t>
            </a:r>
          </a:p>
          <a:p>
            <a:pPr lvl="1"/>
            <a:r>
              <a:rPr lang="en-US" sz="2400" dirty="0">
                <a:ea typeface="ＭＳ Ｐゴシック" pitchFamily="34" charset="-128"/>
              </a:rPr>
              <a:t>Haloperidol continues to be gold standard for delirium</a:t>
            </a:r>
          </a:p>
          <a:p>
            <a:pPr lvl="2"/>
            <a:r>
              <a:rPr lang="en-US" sz="2000" dirty="0">
                <a:ea typeface="ＭＳ Ｐゴシック" pitchFamily="34" charset="-128"/>
              </a:rPr>
              <a:t>New RTC shows that lorazepam + haloperidol provides superior control to agitated delirium in advanced cancer patients</a:t>
            </a:r>
          </a:p>
          <a:p>
            <a:pPr lvl="2"/>
            <a:r>
              <a:rPr lang="en-US" sz="2000" dirty="0">
                <a:ea typeface="ＭＳ Ｐゴシック" pitchFamily="34" charset="-128"/>
              </a:rPr>
              <a:t>Aripiprazole may uniquely be activating for hypoactive delirium </a:t>
            </a:r>
          </a:p>
          <a:p>
            <a:pPr lvl="1"/>
            <a:r>
              <a:rPr lang="en-US" sz="2400" dirty="0">
                <a:ea typeface="ＭＳ Ｐゴシック" pitchFamily="34" charset="-128"/>
              </a:rPr>
              <a:t>Recent meta-analysis showed a 50% reduction in postoperative delirium for elderly patient given prophylactic antipsychotics  </a:t>
            </a:r>
          </a:p>
          <a:p>
            <a:endParaRPr lang="en-US" sz="2000" dirty="0">
              <a:ea typeface="ＭＳ Ｐゴシック" pitchFamily="34" charset="-128"/>
            </a:endParaRPr>
          </a:p>
        </p:txBody>
      </p:sp>
      <p:sp>
        <p:nvSpPr>
          <p:cNvPr id="84996" name="Slide Number Placeholder 4"/>
          <p:cNvSpPr>
            <a:spLocks noGrp="1"/>
          </p:cNvSpPr>
          <p:nvPr>
            <p:ph type="sldNum" sz="quarter" idx="12"/>
          </p:nvPr>
        </p:nvSpPr>
        <p:spPr>
          <a:noFill/>
        </p:spPr>
        <p:txBody>
          <a:bodyPr/>
          <a:lstStyle/>
          <a:p>
            <a:fld id="{0B731D98-CA66-400C-B09A-BEB8A8990121}" type="slidenum">
              <a:rPr lang="en-US"/>
              <a:pPr/>
              <a:t>42</a:t>
            </a:fld>
            <a:endParaRPr lang="en-US"/>
          </a:p>
        </p:txBody>
      </p:sp>
      <p:sp>
        <p:nvSpPr>
          <p:cNvPr id="36868" name="Footer Placeholder 3"/>
          <p:cNvSpPr>
            <a:spLocks noGrp="1"/>
          </p:cNvSpPr>
          <p:nvPr>
            <p:ph type="ftr" sz="quarter" idx="4294967295"/>
          </p:nvPr>
        </p:nvSpPr>
        <p:spPr>
          <a:xfrm>
            <a:off x="0" y="6245225"/>
            <a:ext cx="38608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a:t>SM </a:t>
            </a:r>
            <a:r>
              <a:rPr lang="en-US" dirty="0" err="1"/>
              <a:t>Thekadi</a:t>
            </a:r>
            <a:r>
              <a:rPr lang="en-US" dirty="0"/>
              <a:t> 2015</a:t>
            </a:r>
          </a:p>
        </p:txBody>
      </p:sp>
    </p:spTree>
    <p:extLst>
      <p:ext uri="{BB962C8B-B14F-4D97-AF65-F5344CB8AC3E}">
        <p14:creationId xmlns:p14="http://schemas.microsoft.com/office/powerpoint/2010/main" val="411064863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609600" y="254000"/>
            <a:ext cx="10972800" cy="1143000"/>
          </a:xfrm>
        </p:spPr>
        <p:txBody>
          <a:bodyPr/>
          <a:lstStyle/>
          <a:p>
            <a:pPr marL="54864" fontAlgn="auto">
              <a:spcAft>
                <a:spcPts val="0"/>
              </a:spcAft>
              <a:defRPr/>
            </a:pPr>
            <a:r>
              <a:rPr lang="en-US" b="1" dirty="0">
                <a:solidFill>
                  <a:srgbClr val="006600"/>
                </a:solidFill>
                <a:ea typeface="+mj-ea"/>
                <a:cs typeface="+mj-cs"/>
              </a:rPr>
              <a:t>Antipsychotics</a:t>
            </a:r>
          </a:p>
        </p:txBody>
      </p:sp>
      <p:sp>
        <p:nvSpPr>
          <p:cNvPr id="84994" name="Content Placeholder 2"/>
          <p:cNvSpPr>
            <a:spLocks noGrp="1"/>
          </p:cNvSpPr>
          <p:nvPr>
            <p:ph idx="1"/>
          </p:nvPr>
        </p:nvSpPr>
        <p:spPr>
          <a:xfrm>
            <a:off x="609600" y="1600201"/>
            <a:ext cx="10972800" cy="4645025"/>
          </a:xfrm>
        </p:spPr>
        <p:txBody>
          <a:bodyPr/>
          <a:lstStyle/>
          <a:p>
            <a:r>
              <a:rPr lang="en-US" dirty="0">
                <a:ea typeface="ＭＳ Ｐゴシック" pitchFamily="34" charset="-128"/>
              </a:rPr>
              <a:t>Antipsychotics may be preferred to BZD for acute anxiety. Less risk of AMS and respiratory depression. </a:t>
            </a:r>
          </a:p>
          <a:p>
            <a:r>
              <a:rPr lang="en-US" dirty="0">
                <a:ea typeface="ＭＳ Ｐゴシック" pitchFamily="34" charset="-128"/>
              </a:rPr>
              <a:t>Low dose quetiapine or olanzapine may be used for insomnia when sedative hypnotics are deemed too risky. </a:t>
            </a:r>
          </a:p>
          <a:p>
            <a:r>
              <a:rPr lang="en-US" dirty="0">
                <a:ea typeface="ＭＳ Ｐゴシック" pitchFamily="34" charset="-128"/>
              </a:rPr>
              <a:t>Haloperidol and chlorpromazine may be used for intractable hiccups </a:t>
            </a:r>
          </a:p>
          <a:p>
            <a:r>
              <a:rPr lang="en-US" dirty="0">
                <a:ea typeface="ＭＳ Ｐゴシック" pitchFamily="34" charset="-128"/>
              </a:rPr>
              <a:t>Haloperidol and olanzapine may help with nausea </a:t>
            </a:r>
          </a:p>
          <a:p>
            <a:r>
              <a:rPr lang="en-US" dirty="0">
                <a:ea typeface="ＭＳ Ｐゴシック" pitchFamily="34" charset="-128"/>
              </a:rPr>
              <a:t>Olanzapine is efficacious for chemo induced nausea and vomiting </a:t>
            </a:r>
          </a:p>
          <a:p>
            <a:r>
              <a:rPr lang="en-US" dirty="0">
                <a:ea typeface="ＭＳ Ｐゴシック" pitchFamily="34" charset="-128"/>
              </a:rPr>
              <a:t>Olanzapine and quetiapine helpful for weight loss and anorexia. </a:t>
            </a:r>
          </a:p>
          <a:p>
            <a:endParaRPr lang="en-US" sz="2000" dirty="0">
              <a:ea typeface="ＭＳ Ｐゴシック" pitchFamily="34" charset="-128"/>
            </a:endParaRPr>
          </a:p>
        </p:txBody>
      </p:sp>
      <p:sp>
        <p:nvSpPr>
          <p:cNvPr id="84996" name="Slide Number Placeholder 4"/>
          <p:cNvSpPr>
            <a:spLocks noGrp="1"/>
          </p:cNvSpPr>
          <p:nvPr>
            <p:ph type="sldNum" sz="quarter" idx="12"/>
          </p:nvPr>
        </p:nvSpPr>
        <p:spPr>
          <a:noFill/>
        </p:spPr>
        <p:txBody>
          <a:bodyPr/>
          <a:lstStyle/>
          <a:p>
            <a:fld id="{0B731D98-CA66-400C-B09A-BEB8A8990121}" type="slidenum">
              <a:rPr lang="en-US"/>
              <a:pPr/>
              <a:t>43</a:t>
            </a:fld>
            <a:endParaRPr lang="en-US"/>
          </a:p>
        </p:txBody>
      </p:sp>
      <p:sp>
        <p:nvSpPr>
          <p:cNvPr id="36868" name="Footer Placeholder 3"/>
          <p:cNvSpPr>
            <a:spLocks noGrp="1"/>
          </p:cNvSpPr>
          <p:nvPr>
            <p:ph type="ftr" sz="quarter" idx="4294967295"/>
          </p:nvPr>
        </p:nvSpPr>
        <p:spPr>
          <a:xfrm>
            <a:off x="0" y="6245225"/>
            <a:ext cx="38608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a:t>SM </a:t>
            </a:r>
            <a:r>
              <a:rPr lang="en-US" dirty="0" err="1"/>
              <a:t>Thekadi</a:t>
            </a:r>
            <a:r>
              <a:rPr lang="en-US" dirty="0"/>
              <a:t> 2015</a:t>
            </a:r>
          </a:p>
        </p:txBody>
      </p:sp>
    </p:spTree>
    <p:extLst>
      <p:ext uri="{BB962C8B-B14F-4D97-AF65-F5344CB8AC3E}">
        <p14:creationId xmlns:p14="http://schemas.microsoft.com/office/powerpoint/2010/main" val="152732734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609600" y="304800"/>
            <a:ext cx="10972800" cy="736600"/>
          </a:xfrm>
        </p:spPr>
        <p:txBody>
          <a:bodyPr/>
          <a:lstStyle/>
          <a:p>
            <a:pPr marL="54864" fontAlgn="auto">
              <a:spcAft>
                <a:spcPts val="0"/>
              </a:spcAft>
              <a:defRPr/>
            </a:pPr>
            <a:r>
              <a:rPr lang="en-US" b="1" dirty="0">
                <a:solidFill>
                  <a:srgbClr val="006600"/>
                </a:solidFill>
                <a:ea typeface="+mj-ea"/>
                <a:cs typeface="+mj-cs"/>
              </a:rPr>
              <a:t>Bereavement and Grief</a:t>
            </a:r>
          </a:p>
        </p:txBody>
      </p:sp>
      <p:sp>
        <p:nvSpPr>
          <p:cNvPr id="29698" name="Content Placeholder 2"/>
          <p:cNvSpPr>
            <a:spLocks noGrp="1"/>
          </p:cNvSpPr>
          <p:nvPr>
            <p:ph idx="1"/>
          </p:nvPr>
        </p:nvSpPr>
        <p:spPr>
          <a:xfrm>
            <a:off x="508000" y="1219201"/>
            <a:ext cx="10972800" cy="4830763"/>
          </a:xfrm>
        </p:spPr>
        <p:txBody>
          <a:bodyPr/>
          <a:lstStyle/>
          <a:p>
            <a:pPr>
              <a:spcBef>
                <a:spcPct val="0"/>
              </a:spcBef>
            </a:pPr>
            <a:r>
              <a:rPr lang="en-US" sz="2800" b="1" dirty="0">
                <a:ea typeface="ＭＳ Ｐゴシック" pitchFamily="34" charset="-128"/>
              </a:rPr>
              <a:t>Bereavement: </a:t>
            </a:r>
            <a:r>
              <a:rPr lang="en-US" sz="2800" dirty="0">
                <a:ea typeface="ＭＳ Ｐゴシック" pitchFamily="34" charset="-128"/>
              </a:rPr>
              <a:t>Situation in which someone who is close dies </a:t>
            </a:r>
          </a:p>
          <a:p>
            <a:pPr>
              <a:spcBef>
                <a:spcPct val="0"/>
              </a:spcBef>
            </a:pPr>
            <a:r>
              <a:rPr lang="en-US" altLang="ja-JP" sz="2800" b="1" dirty="0">
                <a:ea typeface="ＭＳ Ｐゴシック" pitchFamily="34" charset="-128"/>
              </a:rPr>
              <a:t>Grief : </a:t>
            </a:r>
            <a:r>
              <a:rPr lang="en-US" altLang="ja-JP" sz="2800" dirty="0">
                <a:ea typeface="ＭＳ Ｐゴシック" pitchFamily="34" charset="-128"/>
              </a:rPr>
              <a:t>Natural response to bereavement </a:t>
            </a:r>
          </a:p>
          <a:p>
            <a:pPr lvl="1">
              <a:spcBef>
                <a:spcPct val="0"/>
              </a:spcBef>
            </a:pPr>
            <a:r>
              <a:rPr lang="en-US" altLang="ja-JP" sz="2800" b="1" dirty="0">
                <a:ea typeface="ＭＳ Ｐゴシック" pitchFamily="34" charset="-128"/>
              </a:rPr>
              <a:t>Feelings: </a:t>
            </a:r>
            <a:r>
              <a:rPr lang="en-US" altLang="ja-JP" sz="2800" dirty="0">
                <a:ea typeface="ＭＳ Ｐゴシック" pitchFamily="34" charset="-128"/>
              </a:rPr>
              <a:t>Some may experience shock, sadness, anger, anxiety, disbelief, panic, numbness,. </a:t>
            </a:r>
          </a:p>
          <a:p>
            <a:pPr lvl="1">
              <a:spcBef>
                <a:spcPct val="0"/>
              </a:spcBef>
            </a:pPr>
            <a:r>
              <a:rPr lang="en-US" altLang="ja-JP" sz="2800" b="1" dirty="0">
                <a:ea typeface="ＭＳ Ｐゴシック" pitchFamily="34" charset="-128"/>
              </a:rPr>
              <a:t>Physical: </a:t>
            </a:r>
            <a:r>
              <a:rPr lang="en-US" altLang="ja-JP" sz="2800" dirty="0">
                <a:ea typeface="ＭＳ Ｐゴシック" pitchFamily="34" charset="-128"/>
              </a:rPr>
              <a:t>Insomnia, fatigue, loss of appetite, nausea and pain. </a:t>
            </a:r>
          </a:p>
          <a:p>
            <a:pPr lvl="1">
              <a:spcBef>
                <a:spcPct val="0"/>
              </a:spcBef>
            </a:pPr>
            <a:r>
              <a:rPr lang="en-US" altLang="ja-JP" sz="2800" b="1" dirty="0">
                <a:ea typeface="ＭＳ Ｐゴシック" pitchFamily="34" charset="-128"/>
              </a:rPr>
              <a:t>Behaviors: </a:t>
            </a:r>
            <a:r>
              <a:rPr lang="en-US" altLang="ja-JP" sz="2800" dirty="0">
                <a:ea typeface="ＭＳ Ｐゴシック" pitchFamily="34" charset="-128"/>
              </a:rPr>
              <a:t>Substance use, less attention to self care, impulsive or harmful behaviors </a:t>
            </a:r>
          </a:p>
          <a:p>
            <a:pPr>
              <a:spcBef>
                <a:spcPct val="0"/>
              </a:spcBef>
            </a:pPr>
            <a:r>
              <a:rPr lang="en-US" sz="2800" b="1" dirty="0"/>
              <a:t>Stages of Grief: </a:t>
            </a:r>
          </a:p>
          <a:p>
            <a:pPr lvl="1">
              <a:spcBef>
                <a:spcPct val="0"/>
              </a:spcBef>
            </a:pPr>
            <a:r>
              <a:rPr lang="en-US" sz="2800" dirty="0">
                <a:ea typeface="ＭＳ Ｐゴシック" pitchFamily="34" charset="-128"/>
              </a:rPr>
              <a:t>Denial, Anger, Bargaining, Depression, Acceptance. </a:t>
            </a:r>
          </a:p>
        </p:txBody>
      </p:sp>
      <p:sp>
        <p:nvSpPr>
          <p:cNvPr id="29700" name="Slide Number Placeholder 4"/>
          <p:cNvSpPr>
            <a:spLocks noGrp="1"/>
          </p:cNvSpPr>
          <p:nvPr>
            <p:ph type="sldNum" sz="quarter" idx="12"/>
          </p:nvPr>
        </p:nvSpPr>
        <p:spPr>
          <a:noFill/>
        </p:spPr>
        <p:txBody>
          <a:bodyPr/>
          <a:lstStyle/>
          <a:p>
            <a:fld id="{03F80D92-6F81-46E6-87DE-93C14888DC80}" type="slidenum">
              <a:rPr lang="en-US"/>
              <a:pPr/>
              <a:t>44</a:t>
            </a:fld>
            <a:endParaRPr lang="en-US"/>
          </a:p>
        </p:txBody>
      </p:sp>
    </p:spTree>
    <p:extLst>
      <p:ext uri="{BB962C8B-B14F-4D97-AF65-F5344CB8AC3E}">
        <p14:creationId xmlns:p14="http://schemas.microsoft.com/office/powerpoint/2010/main" val="68291986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609600" y="304800"/>
            <a:ext cx="10972800" cy="736600"/>
          </a:xfrm>
        </p:spPr>
        <p:txBody>
          <a:bodyPr/>
          <a:lstStyle/>
          <a:p>
            <a:pPr marL="54864" fontAlgn="auto">
              <a:spcAft>
                <a:spcPts val="0"/>
              </a:spcAft>
              <a:defRPr/>
            </a:pPr>
            <a:r>
              <a:rPr lang="en-US" b="1" dirty="0">
                <a:solidFill>
                  <a:srgbClr val="006600"/>
                </a:solidFill>
                <a:ea typeface="+mj-ea"/>
                <a:cs typeface="+mj-cs"/>
              </a:rPr>
              <a:t>Bereavement and Grief</a:t>
            </a:r>
          </a:p>
        </p:txBody>
      </p:sp>
      <p:sp>
        <p:nvSpPr>
          <p:cNvPr id="29698" name="Content Placeholder 2"/>
          <p:cNvSpPr>
            <a:spLocks noGrp="1"/>
          </p:cNvSpPr>
          <p:nvPr>
            <p:ph idx="1"/>
          </p:nvPr>
        </p:nvSpPr>
        <p:spPr>
          <a:xfrm>
            <a:off x="508000" y="1066801"/>
            <a:ext cx="10972800" cy="4830763"/>
          </a:xfrm>
        </p:spPr>
        <p:txBody>
          <a:bodyPr/>
          <a:lstStyle/>
          <a:p>
            <a:pPr>
              <a:spcBef>
                <a:spcPct val="0"/>
              </a:spcBef>
            </a:pPr>
            <a:r>
              <a:rPr lang="en-US" sz="2400">
                <a:ea typeface="ＭＳ Ｐゴシック" pitchFamily="34" charset="-128"/>
              </a:rPr>
              <a:t>Anticipatory Grief</a:t>
            </a:r>
          </a:p>
          <a:p>
            <a:pPr lvl="1">
              <a:spcBef>
                <a:spcPct val="0"/>
              </a:spcBef>
            </a:pPr>
            <a:r>
              <a:rPr lang="en-US" sz="2400">
                <a:ea typeface="ＭＳ Ｐゴシック" pitchFamily="34" charset="-128"/>
              </a:rPr>
              <a:t>Draws family closer</a:t>
            </a:r>
          </a:p>
          <a:p>
            <a:pPr>
              <a:spcBef>
                <a:spcPct val="0"/>
              </a:spcBef>
            </a:pPr>
            <a:r>
              <a:rPr lang="en-US" sz="2400">
                <a:ea typeface="ＭＳ Ｐゴシック" pitchFamily="34" charset="-128"/>
              </a:rPr>
              <a:t>Acute Grief</a:t>
            </a:r>
          </a:p>
          <a:p>
            <a:pPr lvl="1">
              <a:spcBef>
                <a:spcPct val="0"/>
              </a:spcBef>
            </a:pPr>
            <a:r>
              <a:rPr lang="en-US" sz="2400">
                <a:ea typeface="ＭＳ Ｐゴシック" pitchFamily="34" charset="-128"/>
              </a:rPr>
              <a:t>Numbness </a:t>
            </a:r>
            <a:r>
              <a:rPr lang="en-US" sz="2400">
                <a:ea typeface="ＭＳ Ｐゴシック" pitchFamily="34" charset="-128"/>
                <a:sym typeface="Wingdings" pitchFamily="2" charset="2"/>
              </a:rPr>
              <a:t> D</a:t>
            </a:r>
            <a:r>
              <a:rPr lang="en-US" sz="2400">
                <a:ea typeface="ＭＳ Ｐゴシック" pitchFamily="34" charset="-128"/>
              </a:rPr>
              <a:t>istress </a:t>
            </a:r>
            <a:r>
              <a:rPr lang="en-US" sz="2400">
                <a:ea typeface="ＭＳ Ｐゴシック" pitchFamily="34" charset="-128"/>
                <a:sym typeface="Wingdings" pitchFamily="2" charset="2"/>
              </a:rPr>
              <a:t> D</a:t>
            </a:r>
            <a:r>
              <a:rPr lang="en-US" sz="2400">
                <a:ea typeface="ＭＳ Ｐゴシック" pitchFamily="34" charset="-128"/>
              </a:rPr>
              <a:t>isorganization </a:t>
            </a:r>
            <a:r>
              <a:rPr lang="en-US" sz="2400">
                <a:ea typeface="ＭＳ Ｐゴシック" pitchFamily="34" charset="-128"/>
                <a:sym typeface="Wingdings" pitchFamily="2" charset="2"/>
              </a:rPr>
              <a:t> R</a:t>
            </a:r>
            <a:r>
              <a:rPr lang="en-US" sz="2400">
                <a:ea typeface="ＭＳ Ｐゴシック" pitchFamily="34" charset="-128"/>
              </a:rPr>
              <a:t>eorganization </a:t>
            </a:r>
            <a:r>
              <a:rPr lang="en-US" sz="2400">
                <a:ea typeface="ＭＳ Ｐゴシック" pitchFamily="34" charset="-128"/>
                <a:sym typeface="Wingdings" pitchFamily="2" charset="2"/>
              </a:rPr>
              <a:t>R</a:t>
            </a:r>
            <a:r>
              <a:rPr lang="en-US" sz="2400">
                <a:ea typeface="ＭＳ Ｐゴシック" pitchFamily="34" charset="-128"/>
              </a:rPr>
              <a:t>ecovery and progression</a:t>
            </a:r>
          </a:p>
          <a:p>
            <a:pPr>
              <a:spcBef>
                <a:spcPct val="0"/>
              </a:spcBef>
            </a:pPr>
            <a:r>
              <a:rPr lang="en-US" sz="2400">
                <a:ea typeface="ＭＳ Ｐゴシック" pitchFamily="34" charset="-128"/>
              </a:rPr>
              <a:t>Complicated Grief</a:t>
            </a:r>
          </a:p>
          <a:p>
            <a:pPr lvl="1">
              <a:spcBef>
                <a:spcPct val="0"/>
              </a:spcBef>
            </a:pPr>
            <a:r>
              <a:rPr lang="en-US" sz="2400">
                <a:ea typeface="ＭＳ Ｐゴシック" pitchFamily="34" charset="-128"/>
              </a:rPr>
              <a:t>Complicated by depression, anxiety, and substance use</a:t>
            </a:r>
          </a:p>
          <a:p>
            <a:pPr>
              <a:spcBef>
                <a:spcPct val="0"/>
              </a:spcBef>
            </a:pPr>
            <a:r>
              <a:rPr lang="en-US" sz="2400">
                <a:ea typeface="ＭＳ Ｐゴシック" pitchFamily="34" charset="-128"/>
              </a:rPr>
              <a:t>Chronic Grief</a:t>
            </a:r>
          </a:p>
          <a:p>
            <a:pPr lvl="1">
              <a:spcBef>
                <a:spcPct val="0"/>
              </a:spcBef>
            </a:pPr>
            <a:r>
              <a:rPr lang="en-US" sz="2400">
                <a:ea typeface="ＭＳ Ｐゴシック" pitchFamily="34" charset="-128"/>
              </a:rPr>
              <a:t>Social withdrawal and isolation along with a fantasy of reunion may lead to suicidal ideation</a:t>
            </a:r>
          </a:p>
          <a:p>
            <a:pPr>
              <a:spcBef>
                <a:spcPct val="0"/>
              </a:spcBef>
            </a:pPr>
            <a:r>
              <a:rPr lang="en-US" sz="2400">
                <a:ea typeface="ＭＳ Ｐゴシック" pitchFamily="34" charset="-128"/>
              </a:rPr>
              <a:t>Traumatic Grief</a:t>
            </a:r>
          </a:p>
          <a:p>
            <a:pPr lvl="1">
              <a:spcBef>
                <a:spcPct val="0"/>
              </a:spcBef>
            </a:pPr>
            <a:r>
              <a:rPr lang="en-US" sz="2400">
                <a:ea typeface="ＭＳ Ｐゴシック" pitchFamily="34" charset="-128"/>
              </a:rPr>
              <a:t>Often complicated by the inability to communicate </a:t>
            </a:r>
            <a:r>
              <a:rPr lang="ja-JP" altLang="en-US" sz="2400">
                <a:ea typeface="ＭＳ Ｐゴシック" pitchFamily="34" charset="-128"/>
              </a:rPr>
              <a:t>“</a:t>
            </a:r>
            <a:r>
              <a:rPr lang="en-US" altLang="ja-JP" sz="2400">
                <a:ea typeface="ＭＳ Ｐゴシック" pitchFamily="34" charset="-128"/>
              </a:rPr>
              <a:t>good-bye</a:t>
            </a:r>
            <a:r>
              <a:rPr lang="ja-JP" altLang="en-US" sz="2400">
                <a:ea typeface="ＭＳ Ｐゴシック" pitchFamily="34" charset="-128"/>
              </a:rPr>
              <a:t>”</a:t>
            </a:r>
            <a:endParaRPr lang="en-US" altLang="ja-JP" sz="2400">
              <a:ea typeface="ＭＳ Ｐゴシック" pitchFamily="34" charset="-128"/>
            </a:endParaRPr>
          </a:p>
          <a:p>
            <a:pPr>
              <a:spcBef>
                <a:spcPct val="0"/>
              </a:spcBef>
            </a:pPr>
            <a:endParaRPr lang="en-US" sz="2000">
              <a:ea typeface="ＭＳ Ｐゴシック" pitchFamily="34" charset="-128"/>
            </a:endParaRPr>
          </a:p>
        </p:txBody>
      </p:sp>
      <p:sp>
        <p:nvSpPr>
          <p:cNvPr id="29700" name="Slide Number Placeholder 4"/>
          <p:cNvSpPr>
            <a:spLocks noGrp="1"/>
          </p:cNvSpPr>
          <p:nvPr>
            <p:ph type="sldNum" sz="quarter" idx="12"/>
          </p:nvPr>
        </p:nvSpPr>
        <p:spPr>
          <a:noFill/>
        </p:spPr>
        <p:txBody>
          <a:bodyPr/>
          <a:lstStyle/>
          <a:p>
            <a:fld id="{03F80D92-6F81-46E6-87DE-93C14888DC80}" type="slidenum">
              <a:rPr lang="en-US"/>
              <a:pPr/>
              <a:t>45</a:t>
            </a:fld>
            <a:endParaRPr lang="en-US"/>
          </a:p>
        </p:txBody>
      </p:sp>
      <p:sp>
        <p:nvSpPr>
          <p:cNvPr id="9220" name="Footer Placeholder 3"/>
          <p:cNvSpPr>
            <a:spLocks noGrp="1"/>
          </p:cNvSpPr>
          <p:nvPr>
            <p:ph type="ftr" sz="quarter" idx="4294967295"/>
          </p:nvPr>
        </p:nvSpPr>
        <p:spPr>
          <a:xfrm>
            <a:off x="0" y="6019800"/>
            <a:ext cx="38608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a:t>James L Levenson, M.D., 2005, LW Roberts 2004</a:t>
            </a:r>
          </a:p>
        </p:txBody>
      </p:sp>
    </p:spTree>
    <p:extLst>
      <p:ext uri="{BB962C8B-B14F-4D97-AF65-F5344CB8AC3E}">
        <p14:creationId xmlns:p14="http://schemas.microsoft.com/office/powerpoint/2010/main" val="429320875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609600" y="254000"/>
            <a:ext cx="10972800" cy="1143000"/>
          </a:xfrm>
        </p:spPr>
        <p:txBody>
          <a:bodyPr/>
          <a:lstStyle/>
          <a:p>
            <a:pPr marL="54864" fontAlgn="auto">
              <a:spcAft>
                <a:spcPts val="0"/>
              </a:spcAft>
              <a:defRPr/>
            </a:pPr>
            <a:r>
              <a:rPr lang="en-US" b="1" dirty="0">
                <a:solidFill>
                  <a:srgbClr val="006600"/>
                </a:solidFill>
                <a:ea typeface="+mj-ea"/>
                <a:cs typeface="+mj-cs"/>
              </a:rPr>
              <a:t>Delirium in Palliative Care</a:t>
            </a:r>
          </a:p>
        </p:txBody>
      </p:sp>
      <p:sp>
        <p:nvSpPr>
          <p:cNvPr id="3" name="Content Placeholder 2"/>
          <p:cNvSpPr>
            <a:spLocks noGrp="1"/>
          </p:cNvSpPr>
          <p:nvPr>
            <p:ph idx="1"/>
          </p:nvPr>
        </p:nvSpPr>
        <p:spPr/>
        <p:txBody>
          <a:bodyPr rtlCol="0">
            <a:normAutofit/>
          </a:bodyPr>
          <a:lstStyle/>
          <a:p>
            <a:pPr fontAlgn="auto">
              <a:spcBef>
                <a:spcPts val="0"/>
              </a:spcBef>
              <a:spcAft>
                <a:spcPts val="0"/>
              </a:spcAft>
              <a:buFont typeface="Arial" pitchFamily="34" charset="0"/>
              <a:buChar char="•"/>
              <a:defRPr/>
            </a:pPr>
            <a:r>
              <a:rPr lang="en-US" dirty="0">
                <a:ea typeface="+mn-ea"/>
                <a:cs typeface="+mn-cs"/>
              </a:rPr>
              <a:t>Prevalence of </a:t>
            </a:r>
            <a:r>
              <a:rPr lang="en-US" dirty="0"/>
              <a:t>62</a:t>
            </a:r>
            <a:r>
              <a:rPr lang="en-US" dirty="0">
                <a:ea typeface="+mn-ea"/>
                <a:cs typeface="+mn-cs"/>
              </a:rPr>
              <a:t>-88% especially in the last weeks of life</a:t>
            </a:r>
          </a:p>
          <a:p>
            <a:pPr fontAlgn="auto">
              <a:spcBef>
                <a:spcPts val="0"/>
              </a:spcBef>
              <a:spcAft>
                <a:spcPts val="0"/>
              </a:spcAft>
              <a:buFont typeface="Arial" pitchFamily="34" charset="0"/>
              <a:buChar char="•"/>
              <a:defRPr/>
            </a:pPr>
            <a:r>
              <a:rPr lang="en-US" dirty="0">
                <a:ea typeface="+mn-ea"/>
                <a:cs typeface="+mn-cs"/>
              </a:rPr>
              <a:t>Rates of cognitive impairment rise just prior to death in up to 62% in cancer patients</a:t>
            </a:r>
          </a:p>
          <a:p>
            <a:pPr fontAlgn="auto">
              <a:spcBef>
                <a:spcPts val="0"/>
              </a:spcBef>
              <a:spcAft>
                <a:spcPts val="0"/>
              </a:spcAft>
              <a:buFont typeface="Arial" pitchFamily="34" charset="0"/>
              <a:buChar char="•"/>
              <a:defRPr/>
            </a:pPr>
            <a:r>
              <a:rPr lang="en-US" dirty="0">
                <a:ea typeface="+mn-ea"/>
                <a:cs typeface="+mn-cs"/>
              </a:rPr>
              <a:t>Terminal delirium has a 88% prevalence before death</a:t>
            </a:r>
          </a:p>
          <a:p>
            <a:pPr fontAlgn="auto">
              <a:spcBef>
                <a:spcPts val="0"/>
              </a:spcBef>
              <a:spcAft>
                <a:spcPts val="0"/>
              </a:spcAft>
              <a:buFont typeface="Arial" pitchFamily="34" charset="0"/>
              <a:buChar char="•"/>
              <a:defRPr/>
            </a:pPr>
            <a:r>
              <a:rPr lang="en-US" dirty="0">
                <a:ea typeface="+mn-ea"/>
                <a:cs typeface="+mn-cs"/>
              </a:rPr>
              <a:t>In one study 54% recalled their delirium after recovery</a:t>
            </a:r>
          </a:p>
          <a:p>
            <a:pPr fontAlgn="auto">
              <a:spcBef>
                <a:spcPts val="0"/>
              </a:spcBef>
              <a:spcAft>
                <a:spcPts val="0"/>
              </a:spcAft>
              <a:buFont typeface="Arial" pitchFamily="34" charset="0"/>
              <a:buChar char="•"/>
              <a:defRPr/>
            </a:pPr>
            <a:r>
              <a:rPr lang="en-US" dirty="0">
                <a:ea typeface="+mn-ea"/>
                <a:cs typeface="+mn-cs"/>
              </a:rPr>
              <a:t>The biggest risk factor for distress during episodes of delirium are the presence of delusions</a:t>
            </a:r>
          </a:p>
          <a:p>
            <a:pPr fontAlgn="auto">
              <a:spcBef>
                <a:spcPts val="0"/>
              </a:spcBef>
              <a:spcAft>
                <a:spcPts val="0"/>
              </a:spcAft>
              <a:buFont typeface="Arial" pitchFamily="34" charset="0"/>
              <a:buChar char="•"/>
              <a:defRPr/>
            </a:pPr>
            <a:r>
              <a:rPr lang="en-US" dirty="0">
                <a:ea typeface="+mn-ea"/>
                <a:cs typeface="+mn-cs"/>
              </a:rPr>
              <a:t>Delirium may not be reversible in the last 24-48h of life (terminal delirium)</a:t>
            </a:r>
          </a:p>
          <a:p>
            <a:pPr fontAlgn="auto">
              <a:spcBef>
                <a:spcPts val="0"/>
              </a:spcBef>
              <a:spcAft>
                <a:spcPts val="0"/>
              </a:spcAft>
              <a:buFont typeface="Arial" pitchFamily="34" charset="0"/>
              <a:buChar char="•"/>
              <a:defRPr/>
            </a:pPr>
            <a:endParaRPr lang="en-US" dirty="0">
              <a:ea typeface="+mn-ea"/>
              <a:cs typeface="+mn-cs"/>
            </a:endParaRPr>
          </a:p>
        </p:txBody>
      </p:sp>
      <p:sp>
        <p:nvSpPr>
          <p:cNvPr id="41988" name="Slide Number Placeholder 4"/>
          <p:cNvSpPr>
            <a:spLocks noGrp="1"/>
          </p:cNvSpPr>
          <p:nvPr>
            <p:ph type="sldNum" sz="quarter" idx="12"/>
          </p:nvPr>
        </p:nvSpPr>
        <p:spPr>
          <a:noFill/>
        </p:spPr>
        <p:txBody>
          <a:bodyPr/>
          <a:lstStyle/>
          <a:p>
            <a:fld id="{1D53B97F-A1DE-438A-9ABE-47C3D46D8CF8}" type="slidenum">
              <a:rPr lang="en-US"/>
              <a:pPr/>
              <a:t>46</a:t>
            </a:fld>
            <a:endParaRPr lang="en-US"/>
          </a:p>
        </p:txBody>
      </p:sp>
      <p:sp>
        <p:nvSpPr>
          <p:cNvPr id="15364" name="Footer Placeholder 3"/>
          <p:cNvSpPr>
            <a:spLocks noGrp="1"/>
          </p:cNvSpPr>
          <p:nvPr>
            <p:ph type="ftr" sz="quarter" idx="4294967295"/>
          </p:nvPr>
        </p:nvSpPr>
        <p:spPr>
          <a:xfrm>
            <a:off x="-203200" y="6019800"/>
            <a:ext cx="3720123" cy="59531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a:t>JL Levinson 2005, Y. </a:t>
            </a:r>
            <a:r>
              <a:rPr lang="en-US" dirty="0" err="1"/>
              <a:t>Alici</a:t>
            </a:r>
            <a:r>
              <a:rPr lang="en-US" dirty="0"/>
              <a:t> 2009 </a:t>
            </a:r>
          </a:p>
        </p:txBody>
      </p:sp>
    </p:spTree>
    <p:extLst>
      <p:ext uri="{BB962C8B-B14F-4D97-AF65-F5344CB8AC3E}">
        <p14:creationId xmlns:p14="http://schemas.microsoft.com/office/powerpoint/2010/main" val="14806461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609600" y="254000"/>
            <a:ext cx="10972800" cy="1143000"/>
          </a:xfrm>
        </p:spPr>
        <p:txBody>
          <a:bodyPr/>
          <a:lstStyle/>
          <a:p>
            <a:pPr marL="54864" fontAlgn="auto">
              <a:spcAft>
                <a:spcPts val="0"/>
              </a:spcAft>
              <a:defRPr/>
            </a:pPr>
            <a:r>
              <a:rPr lang="en-US" b="1" dirty="0">
                <a:solidFill>
                  <a:srgbClr val="006600"/>
                </a:solidFill>
                <a:ea typeface="+mj-ea"/>
                <a:cs typeface="+mj-cs"/>
              </a:rPr>
              <a:t>Delirium in Palliative Care</a:t>
            </a:r>
          </a:p>
        </p:txBody>
      </p:sp>
      <p:sp>
        <p:nvSpPr>
          <p:cNvPr id="3" name="Content Placeholder 2"/>
          <p:cNvSpPr>
            <a:spLocks noGrp="1"/>
          </p:cNvSpPr>
          <p:nvPr>
            <p:ph idx="1"/>
          </p:nvPr>
        </p:nvSpPr>
        <p:spPr/>
        <p:txBody>
          <a:bodyPr rtlCol="0">
            <a:normAutofit/>
          </a:bodyPr>
          <a:lstStyle/>
          <a:p>
            <a:pPr fontAlgn="auto">
              <a:spcBef>
                <a:spcPts val="0"/>
              </a:spcBef>
              <a:spcAft>
                <a:spcPts val="0"/>
              </a:spcAft>
              <a:buFont typeface="Arial" pitchFamily="34" charset="0"/>
              <a:buChar char="•"/>
              <a:defRPr/>
            </a:pPr>
            <a:r>
              <a:rPr lang="en-US" dirty="0">
                <a:ea typeface="+mn-ea"/>
                <a:cs typeface="+mn-cs"/>
              </a:rPr>
              <a:t>There are 2 subtypes of Delirium to consider </a:t>
            </a:r>
          </a:p>
          <a:p>
            <a:pPr lvl="1">
              <a:spcBef>
                <a:spcPts val="0"/>
              </a:spcBef>
              <a:buFont typeface="Arial" pitchFamily="34" charset="0"/>
              <a:buChar char="•"/>
              <a:defRPr/>
            </a:pPr>
            <a:r>
              <a:rPr lang="en-US" b="1" dirty="0"/>
              <a:t>Hyperactive</a:t>
            </a:r>
            <a:r>
              <a:rPr lang="en-US" dirty="0"/>
              <a:t> – Easier and more commonly diagnosed type. Characterized by restlessness, agitation, hypervigilance, hallucinations and delusions. </a:t>
            </a:r>
          </a:p>
          <a:p>
            <a:pPr lvl="1">
              <a:spcBef>
                <a:spcPts val="0"/>
              </a:spcBef>
              <a:buFont typeface="Arial" pitchFamily="34" charset="0"/>
              <a:buChar char="•"/>
              <a:defRPr/>
            </a:pPr>
            <a:r>
              <a:rPr lang="en-US" b="1" dirty="0"/>
              <a:t>Hypoactive</a:t>
            </a:r>
            <a:r>
              <a:rPr lang="en-US" dirty="0"/>
              <a:t> – More difficult to diagnose. Characterized by psychomotor retardation, lethargy, and reduced awareness of surrounding. Often misdiagnosed as depression or severe fatigue. </a:t>
            </a:r>
            <a:endParaRPr lang="en-US" dirty="0">
              <a:ea typeface="+mn-ea"/>
              <a:cs typeface="+mn-cs"/>
            </a:endParaRPr>
          </a:p>
          <a:p>
            <a:pPr fontAlgn="auto">
              <a:spcBef>
                <a:spcPts val="0"/>
              </a:spcBef>
              <a:spcAft>
                <a:spcPts val="0"/>
              </a:spcAft>
              <a:buFont typeface="Arial" pitchFamily="34" charset="0"/>
              <a:buChar char="•"/>
              <a:defRPr/>
            </a:pPr>
            <a:r>
              <a:rPr lang="en-US" dirty="0">
                <a:ea typeface="+mn-ea"/>
                <a:cs typeface="+mn-cs"/>
              </a:rPr>
              <a:t>In a hospi</a:t>
            </a:r>
            <a:r>
              <a:rPr lang="en-US" dirty="0"/>
              <a:t>ce setting 29% of 100 acute admissions were found to have delirium, of these 86% of them had hypoactive delirium.</a:t>
            </a:r>
          </a:p>
          <a:p>
            <a:pPr fontAlgn="auto">
              <a:spcBef>
                <a:spcPts val="0"/>
              </a:spcBef>
              <a:spcAft>
                <a:spcPts val="0"/>
              </a:spcAft>
              <a:buFont typeface="Arial" pitchFamily="34" charset="0"/>
              <a:buChar char="•"/>
              <a:defRPr/>
            </a:pPr>
            <a:r>
              <a:rPr lang="en-US" dirty="0"/>
              <a:t>Hypoactive subtype has a higher risk of mortality compared to hyperactive subtype. </a:t>
            </a:r>
            <a:endParaRPr lang="en-US" dirty="0">
              <a:ea typeface="+mn-ea"/>
              <a:cs typeface="+mn-cs"/>
            </a:endParaRPr>
          </a:p>
          <a:p>
            <a:pPr marL="398463" lvl="1" indent="0">
              <a:spcBef>
                <a:spcPts val="0"/>
              </a:spcBef>
              <a:buNone/>
              <a:defRPr/>
            </a:pPr>
            <a:endParaRPr lang="en-US" dirty="0">
              <a:ea typeface="+mn-ea"/>
              <a:cs typeface="+mn-cs"/>
            </a:endParaRPr>
          </a:p>
          <a:p>
            <a:pPr fontAlgn="auto">
              <a:spcBef>
                <a:spcPts val="0"/>
              </a:spcBef>
              <a:spcAft>
                <a:spcPts val="0"/>
              </a:spcAft>
              <a:buFont typeface="Arial" pitchFamily="34" charset="0"/>
              <a:buChar char="•"/>
              <a:defRPr/>
            </a:pPr>
            <a:endParaRPr lang="en-US" dirty="0">
              <a:ea typeface="+mn-ea"/>
              <a:cs typeface="+mn-cs"/>
            </a:endParaRPr>
          </a:p>
        </p:txBody>
      </p:sp>
      <p:sp>
        <p:nvSpPr>
          <p:cNvPr id="41988" name="Slide Number Placeholder 4"/>
          <p:cNvSpPr>
            <a:spLocks noGrp="1"/>
          </p:cNvSpPr>
          <p:nvPr>
            <p:ph type="sldNum" sz="quarter" idx="12"/>
          </p:nvPr>
        </p:nvSpPr>
        <p:spPr>
          <a:noFill/>
        </p:spPr>
        <p:txBody>
          <a:bodyPr/>
          <a:lstStyle/>
          <a:p>
            <a:fld id="{1D53B97F-A1DE-438A-9ABE-47C3D46D8CF8}" type="slidenum">
              <a:rPr lang="en-US"/>
              <a:pPr/>
              <a:t>47</a:t>
            </a:fld>
            <a:endParaRPr lang="en-US"/>
          </a:p>
        </p:txBody>
      </p:sp>
      <p:sp>
        <p:nvSpPr>
          <p:cNvPr id="15364" name="Footer Placeholder 3"/>
          <p:cNvSpPr>
            <a:spLocks noGrp="1"/>
          </p:cNvSpPr>
          <p:nvPr>
            <p:ph type="ftr" sz="quarter" idx="4294967295"/>
          </p:nvPr>
        </p:nvSpPr>
        <p:spPr>
          <a:xfrm>
            <a:off x="-203200" y="6019800"/>
            <a:ext cx="3860800" cy="59531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a:t>Y. </a:t>
            </a:r>
            <a:r>
              <a:rPr lang="en-US" dirty="0" err="1"/>
              <a:t>Alici</a:t>
            </a:r>
            <a:r>
              <a:rPr lang="en-US" dirty="0"/>
              <a:t> 2009</a:t>
            </a:r>
          </a:p>
        </p:txBody>
      </p:sp>
    </p:spTree>
    <p:extLst>
      <p:ext uri="{BB962C8B-B14F-4D97-AF65-F5344CB8AC3E}">
        <p14:creationId xmlns:p14="http://schemas.microsoft.com/office/powerpoint/2010/main" val="45277910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09600" y="254000"/>
            <a:ext cx="10972800" cy="1143000"/>
          </a:xfrm>
        </p:spPr>
        <p:txBody>
          <a:bodyPr/>
          <a:lstStyle/>
          <a:p>
            <a:pPr marL="54864" fontAlgn="auto">
              <a:spcAft>
                <a:spcPts val="0"/>
              </a:spcAft>
              <a:defRPr/>
            </a:pPr>
            <a:r>
              <a:rPr lang="en-US" b="1" dirty="0">
                <a:solidFill>
                  <a:srgbClr val="006600"/>
                </a:solidFill>
                <a:ea typeface="+mj-ea"/>
                <a:cs typeface="+mj-cs"/>
              </a:rPr>
              <a:t>Delirium </a:t>
            </a:r>
            <a:r>
              <a:rPr lang="en-US" sz="3200" b="1" dirty="0">
                <a:solidFill>
                  <a:srgbClr val="006600"/>
                </a:solidFill>
                <a:ea typeface="+mj-ea"/>
                <a:cs typeface="+mj-cs"/>
              </a:rPr>
              <a:t>(continued)</a:t>
            </a:r>
            <a:endParaRPr lang="en-US" b="1" dirty="0">
              <a:solidFill>
                <a:srgbClr val="006600"/>
              </a:solidFill>
              <a:ea typeface="+mj-ea"/>
              <a:cs typeface="+mj-cs"/>
            </a:endParaRPr>
          </a:p>
        </p:txBody>
      </p:sp>
      <p:sp>
        <p:nvSpPr>
          <p:cNvPr id="44034" name="Content Placeholder 2"/>
          <p:cNvSpPr>
            <a:spLocks noGrp="1"/>
          </p:cNvSpPr>
          <p:nvPr>
            <p:ph idx="1"/>
          </p:nvPr>
        </p:nvSpPr>
        <p:spPr/>
        <p:txBody>
          <a:bodyPr/>
          <a:lstStyle/>
          <a:p>
            <a:pPr>
              <a:spcBef>
                <a:spcPct val="0"/>
              </a:spcBef>
            </a:pPr>
            <a:r>
              <a:rPr lang="en-US" dirty="0">
                <a:ea typeface="ＭＳ Ｐゴシック" pitchFamily="34" charset="-128"/>
              </a:rPr>
              <a:t>Variable rates of resolution </a:t>
            </a:r>
          </a:p>
          <a:p>
            <a:pPr lvl="1">
              <a:spcBef>
                <a:spcPct val="0"/>
              </a:spcBef>
            </a:pPr>
            <a:r>
              <a:rPr lang="en-US" sz="2400" dirty="0">
                <a:ea typeface="ＭＳ Ｐゴシック" pitchFamily="34" charset="-128"/>
              </a:rPr>
              <a:t>One study showed a 68% improvement rate despite 31% mortality in 30 days</a:t>
            </a:r>
          </a:p>
          <a:p>
            <a:pPr lvl="1">
              <a:spcBef>
                <a:spcPct val="0"/>
              </a:spcBef>
            </a:pPr>
            <a:r>
              <a:rPr lang="en-US" sz="2400" dirty="0">
                <a:ea typeface="ＭＳ Ｐゴシック" pitchFamily="34" charset="-128"/>
              </a:rPr>
              <a:t>Another study a cause was found in 43% and 1/3 improved</a:t>
            </a:r>
          </a:p>
          <a:p>
            <a:pPr lvl="1">
              <a:spcBef>
                <a:spcPct val="0"/>
              </a:spcBef>
            </a:pPr>
            <a:r>
              <a:rPr lang="en-US" sz="2400" dirty="0">
                <a:ea typeface="ＭＳ Ｐゴシック" pitchFamily="34" charset="-128"/>
              </a:rPr>
              <a:t>Another study showed that 50% of episodes of delirium in the last week of life were reversible</a:t>
            </a:r>
          </a:p>
          <a:p>
            <a:pPr>
              <a:spcBef>
                <a:spcPct val="0"/>
              </a:spcBef>
            </a:pPr>
            <a:r>
              <a:rPr lang="en-US" dirty="0">
                <a:ea typeface="ＭＳ Ｐゴシック" pitchFamily="34" charset="-128"/>
              </a:rPr>
              <a:t>Potential causes of delirium in the terminally ill often include…</a:t>
            </a:r>
          </a:p>
          <a:p>
            <a:pPr lvl="1">
              <a:spcBef>
                <a:spcPct val="0"/>
              </a:spcBef>
            </a:pPr>
            <a:r>
              <a:rPr lang="en-US" sz="2400" dirty="0">
                <a:ea typeface="ＭＳ Ｐゴシック" pitchFamily="34" charset="-128"/>
              </a:rPr>
              <a:t>Dehydration</a:t>
            </a:r>
          </a:p>
          <a:p>
            <a:pPr lvl="1">
              <a:spcBef>
                <a:spcPct val="0"/>
              </a:spcBef>
            </a:pPr>
            <a:r>
              <a:rPr lang="en-US" sz="2400" dirty="0">
                <a:ea typeface="ＭＳ Ｐゴシック" pitchFamily="34" charset="-128"/>
              </a:rPr>
              <a:t>Psychoactive or opioid medications</a:t>
            </a:r>
          </a:p>
          <a:p>
            <a:pPr lvl="1">
              <a:spcBef>
                <a:spcPct val="0"/>
              </a:spcBef>
            </a:pPr>
            <a:r>
              <a:rPr lang="en-US" sz="2400" dirty="0">
                <a:ea typeface="ＭＳ Ｐゴシック" pitchFamily="34" charset="-128"/>
              </a:rPr>
              <a:t>Hypoxia</a:t>
            </a:r>
          </a:p>
          <a:p>
            <a:pPr lvl="1">
              <a:spcBef>
                <a:spcPct val="0"/>
              </a:spcBef>
            </a:pPr>
            <a:r>
              <a:rPr lang="en-US" sz="2400" dirty="0">
                <a:ea typeface="ＭＳ Ｐゴシック" pitchFamily="34" charset="-128"/>
              </a:rPr>
              <a:t>Other metabolic derangements</a:t>
            </a:r>
          </a:p>
        </p:txBody>
      </p:sp>
      <p:sp>
        <p:nvSpPr>
          <p:cNvPr id="44036" name="Slide Number Placeholder 4"/>
          <p:cNvSpPr>
            <a:spLocks noGrp="1"/>
          </p:cNvSpPr>
          <p:nvPr>
            <p:ph type="sldNum" sz="quarter" idx="12"/>
          </p:nvPr>
        </p:nvSpPr>
        <p:spPr>
          <a:noFill/>
        </p:spPr>
        <p:txBody>
          <a:bodyPr/>
          <a:lstStyle/>
          <a:p>
            <a:fld id="{3909D5D3-B5EA-4EED-BA0D-D9E0B67822A6}" type="slidenum">
              <a:rPr lang="en-US"/>
              <a:pPr/>
              <a:t>48</a:t>
            </a:fld>
            <a:endParaRPr lang="en-US"/>
          </a:p>
        </p:txBody>
      </p:sp>
      <p:sp>
        <p:nvSpPr>
          <p:cNvPr id="16388" name="Footer Placeholder 3"/>
          <p:cNvSpPr>
            <a:spLocks noGrp="1"/>
          </p:cNvSpPr>
          <p:nvPr>
            <p:ph type="ftr" sz="quarter" idx="4294967295"/>
          </p:nvPr>
        </p:nvSpPr>
        <p:spPr>
          <a:xfrm>
            <a:off x="0" y="6245225"/>
            <a:ext cx="38608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a:t>JL Levinson 2005</a:t>
            </a:r>
          </a:p>
        </p:txBody>
      </p:sp>
    </p:spTree>
    <p:extLst>
      <p:ext uri="{BB962C8B-B14F-4D97-AF65-F5344CB8AC3E}">
        <p14:creationId xmlns:p14="http://schemas.microsoft.com/office/powerpoint/2010/main" val="268316646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21751-394E-EB49-8874-1C99CA0E0F5F}"/>
              </a:ext>
            </a:extLst>
          </p:cNvPr>
          <p:cNvSpPr>
            <a:spLocks noGrp="1"/>
          </p:cNvSpPr>
          <p:nvPr>
            <p:ph type="title"/>
          </p:nvPr>
        </p:nvSpPr>
        <p:spPr/>
        <p:txBody>
          <a:bodyPr/>
          <a:lstStyle/>
          <a:p>
            <a:r>
              <a:rPr lang="en-US" dirty="0"/>
              <a:t>Substance misuse/use disorders in Oncology and Palliative Care</a:t>
            </a:r>
          </a:p>
        </p:txBody>
      </p:sp>
      <p:sp>
        <p:nvSpPr>
          <p:cNvPr id="3" name="Content Placeholder 2">
            <a:extLst>
              <a:ext uri="{FF2B5EF4-FFF2-40B4-BE49-F238E27FC236}">
                <a16:creationId xmlns:a16="http://schemas.microsoft.com/office/drawing/2014/main" id="{1AF0CC83-23C9-134C-B283-FE089BB5AC4D}"/>
              </a:ext>
            </a:extLst>
          </p:cNvPr>
          <p:cNvSpPr>
            <a:spLocks noGrp="1"/>
          </p:cNvSpPr>
          <p:nvPr>
            <p:ph idx="1"/>
          </p:nvPr>
        </p:nvSpPr>
        <p:spPr/>
        <p:txBody>
          <a:bodyPr/>
          <a:lstStyle/>
          <a:p>
            <a:r>
              <a:rPr lang="en-US" dirty="0"/>
              <a:t>Opiates are frequently used in these populations.</a:t>
            </a:r>
          </a:p>
          <a:p>
            <a:endParaRPr lang="en-US" dirty="0"/>
          </a:p>
          <a:p>
            <a:r>
              <a:rPr lang="en-US" dirty="0"/>
              <a:t>Screenings for substance misuse and or use disorders are infrequent (less than half according to a recent survey; Tan 2015).</a:t>
            </a:r>
          </a:p>
          <a:p>
            <a:endParaRPr lang="en-US" dirty="0"/>
          </a:p>
          <a:p>
            <a:r>
              <a:rPr lang="en-US" dirty="0"/>
              <a:t>Even fewer palliative care clinics have policies regarding the issue of substance misuse despite the staff reporting to have received training in managing substance misuse or use disorders.</a:t>
            </a:r>
          </a:p>
        </p:txBody>
      </p:sp>
      <p:sp>
        <p:nvSpPr>
          <p:cNvPr id="4" name="Slide Number Placeholder 3">
            <a:extLst>
              <a:ext uri="{FF2B5EF4-FFF2-40B4-BE49-F238E27FC236}">
                <a16:creationId xmlns:a16="http://schemas.microsoft.com/office/drawing/2014/main" id="{94767BBF-FC02-DE45-B66B-8C5D8E605AE0}"/>
              </a:ext>
            </a:extLst>
          </p:cNvPr>
          <p:cNvSpPr>
            <a:spLocks noGrp="1"/>
          </p:cNvSpPr>
          <p:nvPr>
            <p:ph type="sldNum" sz="quarter" idx="12"/>
          </p:nvPr>
        </p:nvSpPr>
        <p:spPr/>
        <p:txBody>
          <a:bodyPr/>
          <a:lstStyle/>
          <a:p>
            <a:fld id="{68CDBAF2-F266-C14C-8ABF-54B90D837FA3}" type="slidenum">
              <a:rPr lang="en-US" smtClean="0"/>
              <a:pPr/>
              <a:t>49</a:t>
            </a:fld>
            <a:endParaRPr lang="en-US" dirty="0"/>
          </a:p>
        </p:txBody>
      </p:sp>
    </p:spTree>
    <p:extLst>
      <p:ext uri="{BB962C8B-B14F-4D97-AF65-F5344CB8AC3E}">
        <p14:creationId xmlns:p14="http://schemas.microsoft.com/office/powerpoint/2010/main" val="31778569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2059" y="304800"/>
            <a:ext cx="10972800" cy="1143000"/>
          </a:xfrm>
        </p:spPr>
        <p:txBody>
          <a:bodyPr>
            <a:noAutofit/>
          </a:bodyPr>
          <a:lstStyle/>
          <a:p>
            <a:pPr marL="54864" fontAlgn="auto">
              <a:spcAft>
                <a:spcPts val="0"/>
              </a:spcAft>
              <a:defRPr/>
            </a:pPr>
            <a:r>
              <a:rPr lang="en-US" sz="2800" b="1" dirty="0">
                <a:solidFill>
                  <a:srgbClr val="006600"/>
                </a:solidFill>
                <a:ea typeface="+mj-ea"/>
                <a:cs typeface="+mj-cs"/>
              </a:rPr>
              <a:t>Psychiatry and Palliative Care</a:t>
            </a:r>
            <a:br>
              <a:rPr lang="en-US" sz="1200" b="1" dirty="0">
                <a:solidFill>
                  <a:srgbClr val="006600"/>
                </a:solidFill>
                <a:ea typeface="+mj-ea"/>
                <a:cs typeface="+mj-cs"/>
              </a:rPr>
            </a:br>
            <a:r>
              <a:rPr lang="en-US" sz="2000" b="1" dirty="0">
                <a:solidFill>
                  <a:srgbClr val="006600"/>
                </a:solidFill>
                <a:ea typeface="+mj-ea"/>
                <a:cs typeface="+mj-cs"/>
              </a:rPr>
              <a:t>Working Together Towards a Common Goal</a:t>
            </a:r>
          </a:p>
        </p:txBody>
      </p:sp>
      <p:sp>
        <p:nvSpPr>
          <p:cNvPr id="19458" name="Content Placeholder 2"/>
          <p:cNvSpPr>
            <a:spLocks noGrp="1"/>
          </p:cNvSpPr>
          <p:nvPr>
            <p:ph idx="1"/>
          </p:nvPr>
        </p:nvSpPr>
        <p:spPr>
          <a:xfrm>
            <a:off x="602059" y="1295400"/>
            <a:ext cx="10972800" cy="4419600"/>
          </a:xfrm>
        </p:spPr>
        <p:txBody>
          <a:bodyPr/>
          <a:lstStyle/>
          <a:p>
            <a:pPr>
              <a:lnSpc>
                <a:spcPct val="90000"/>
              </a:lnSpc>
              <a:spcBef>
                <a:spcPct val="0"/>
              </a:spcBef>
            </a:pPr>
            <a:r>
              <a:rPr lang="en-US" sz="2600" dirty="0">
                <a:ea typeface="ＭＳ Ｐゴシック" pitchFamily="34" charset="-128"/>
              </a:rPr>
              <a:t>Palliative care’</a:t>
            </a:r>
            <a:r>
              <a:rPr lang="en-US" altLang="ja-JP" sz="2600" dirty="0">
                <a:ea typeface="ＭＳ Ｐゴシック" pitchFamily="34" charset="-128"/>
              </a:rPr>
              <a:t>s goal is to relieve symptoms and suffering and improve the quality of life for the patient and their families.</a:t>
            </a:r>
          </a:p>
          <a:p>
            <a:pPr>
              <a:lnSpc>
                <a:spcPct val="90000"/>
              </a:lnSpc>
              <a:spcBef>
                <a:spcPct val="0"/>
              </a:spcBef>
            </a:pPr>
            <a:r>
              <a:rPr lang="en-US" sz="2600" dirty="0">
                <a:ea typeface="ＭＳ Ｐゴシック" pitchFamily="34" charset="-128"/>
              </a:rPr>
              <a:t>Palliative informs psychiatry</a:t>
            </a:r>
          </a:p>
          <a:p>
            <a:pPr lvl="1">
              <a:lnSpc>
                <a:spcPct val="90000"/>
              </a:lnSpc>
              <a:spcBef>
                <a:spcPct val="0"/>
              </a:spcBef>
            </a:pPr>
            <a:r>
              <a:rPr lang="en-US" sz="2200" dirty="0">
                <a:ea typeface="ＭＳ Ｐゴシック" pitchFamily="34" charset="-128"/>
              </a:rPr>
              <a:t>Assessment and treatment of pain</a:t>
            </a:r>
          </a:p>
          <a:p>
            <a:pPr lvl="1">
              <a:lnSpc>
                <a:spcPct val="90000"/>
              </a:lnSpc>
              <a:spcBef>
                <a:spcPct val="0"/>
              </a:spcBef>
            </a:pPr>
            <a:r>
              <a:rPr lang="en-US" sz="2200" dirty="0">
                <a:ea typeface="ＭＳ Ｐゴシック" pitchFamily="34" charset="-128"/>
              </a:rPr>
              <a:t>Bereavement</a:t>
            </a:r>
          </a:p>
          <a:p>
            <a:pPr lvl="1">
              <a:lnSpc>
                <a:spcPct val="90000"/>
              </a:lnSpc>
              <a:spcBef>
                <a:spcPct val="0"/>
              </a:spcBef>
            </a:pPr>
            <a:r>
              <a:rPr lang="en-US" sz="2200" dirty="0">
                <a:ea typeface="ＭＳ Ｐゴシック" pitchFamily="34" charset="-128"/>
              </a:rPr>
              <a:t>Anticipatory loss</a:t>
            </a:r>
          </a:p>
          <a:p>
            <a:pPr>
              <a:lnSpc>
                <a:spcPct val="90000"/>
              </a:lnSpc>
              <a:spcBef>
                <a:spcPct val="0"/>
              </a:spcBef>
            </a:pPr>
            <a:r>
              <a:rPr lang="en-US" sz="2600" dirty="0">
                <a:ea typeface="ＭＳ Ｐゴシック" pitchFamily="34" charset="-128"/>
              </a:rPr>
              <a:t>Psychiatry informs palliative care</a:t>
            </a:r>
          </a:p>
          <a:p>
            <a:pPr lvl="1">
              <a:lnSpc>
                <a:spcPct val="90000"/>
              </a:lnSpc>
              <a:spcBef>
                <a:spcPct val="0"/>
              </a:spcBef>
            </a:pPr>
            <a:r>
              <a:rPr lang="en-US" sz="2200" dirty="0">
                <a:ea typeface="ＭＳ Ｐゴシック" pitchFamily="34" charset="-128"/>
              </a:rPr>
              <a:t>Assessment of psychiatric illness and mental status changes</a:t>
            </a:r>
          </a:p>
          <a:p>
            <a:pPr lvl="1">
              <a:lnSpc>
                <a:spcPct val="90000"/>
              </a:lnSpc>
              <a:spcBef>
                <a:spcPct val="0"/>
              </a:spcBef>
            </a:pPr>
            <a:r>
              <a:rPr lang="en-US" sz="2200" dirty="0">
                <a:ea typeface="ＭＳ Ｐゴシック" pitchFamily="34" charset="-128"/>
              </a:rPr>
              <a:t>Evaluation of capacity</a:t>
            </a:r>
          </a:p>
          <a:p>
            <a:pPr lvl="1">
              <a:lnSpc>
                <a:spcPct val="90000"/>
              </a:lnSpc>
              <a:spcBef>
                <a:spcPct val="0"/>
              </a:spcBef>
            </a:pPr>
            <a:r>
              <a:rPr lang="en-US" sz="2200" dirty="0">
                <a:ea typeface="ＭＳ Ｐゴシック" pitchFamily="34" charset="-128"/>
              </a:rPr>
              <a:t>Psychiatric treatment</a:t>
            </a:r>
          </a:p>
          <a:p>
            <a:pPr lvl="1">
              <a:lnSpc>
                <a:spcPct val="90000"/>
              </a:lnSpc>
              <a:spcBef>
                <a:spcPct val="0"/>
              </a:spcBef>
            </a:pPr>
            <a:r>
              <a:rPr lang="en-US" sz="2200" dirty="0">
                <a:ea typeface="ＭＳ Ｐゴシック" pitchFamily="34" charset="-128"/>
              </a:rPr>
              <a:t>Insight into personality structure and communication issues</a:t>
            </a:r>
          </a:p>
          <a:p>
            <a:pPr lvl="1">
              <a:lnSpc>
                <a:spcPct val="90000"/>
              </a:lnSpc>
              <a:spcBef>
                <a:spcPct val="0"/>
              </a:spcBef>
            </a:pPr>
            <a:r>
              <a:rPr lang="en-US" sz="2200" dirty="0">
                <a:ea typeface="ＭＳ Ｐゴシック" pitchFamily="34" charset="-128"/>
              </a:rPr>
              <a:t>Conflict resolution</a:t>
            </a:r>
          </a:p>
          <a:p>
            <a:pPr>
              <a:lnSpc>
                <a:spcPct val="90000"/>
              </a:lnSpc>
              <a:spcBef>
                <a:spcPct val="0"/>
              </a:spcBef>
            </a:pPr>
            <a:r>
              <a:rPr lang="en-US" sz="2600" dirty="0">
                <a:ea typeface="ＭＳ Ｐゴシック" pitchFamily="34" charset="-128"/>
              </a:rPr>
              <a:t>Patient physician relationship</a:t>
            </a:r>
          </a:p>
          <a:p>
            <a:pPr lvl="1">
              <a:lnSpc>
                <a:spcPct val="90000"/>
              </a:lnSpc>
              <a:spcBef>
                <a:spcPct val="0"/>
              </a:spcBef>
            </a:pPr>
            <a:r>
              <a:rPr lang="en-US" sz="2200" dirty="0">
                <a:ea typeface="ＭＳ Ｐゴシック" pitchFamily="34" charset="-128"/>
              </a:rPr>
              <a:t>Recognize the formation of an attachment as a consequence of working towards a common goal</a:t>
            </a:r>
          </a:p>
          <a:p>
            <a:pPr lvl="1">
              <a:lnSpc>
                <a:spcPct val="90000"/>
              </a:lnSpc>
              <a:spcBef>
                <a:spcPct val="0"/>
              </a:spcBef>
              <a:buFontTx/>
              <a:buNone/>
            </a:pPr>
            <a:endParaRPr lang="en-US" sz="2200" dirty="0">
              <a:ea typeface="ＭＳ Ｐゴシック" pitchFamily="34" charset="-128"/>
            </a:endParaRPr>
          </a:p>
          <a:p>
            <a:pPr>
              <a:lnSpc>
                <a:spcPct val="90000"/>
              </a:lnSpc>
              <a:spcBef>
                <a:spcPct val="0"/>
              </a:spcBef>
              <a:buFont typeface="Wingdings 2" pitchFamily="18" charset="2"/>
              <a:buNone/>
            </a:pPr>
            <a:endParaRPr lang="en-US" sz="2600" dirty="0">
              <a:ea typeface="ＭＳ Ｐゴシック" pitchFamily="34" charset="-128"/>
            </a:endParaRPr>
          </a:p>
        </p:txBody>
      </p:sp>
      <p:sp>
        <p:nvSpPr>
          <p:cNvPr id="19460" name="Slide Number Placeholder 4"/>
          <p:cNvSpPr>
            <a:spLocks noGrp="1"/>
          </p:cNvSpPr>
          <p:nvPr>
            <p:ph type="sldNum" sz="quarter" idx="12"/>
          </p:nvPr>
        </p:nvSpPr>
        <p:spPr>
          <a:noFill/>
        </p:spPr>
        <p:txBody>
          <a:bodyPr/>
          <a:lstStyle/>
          <a:p>
            <a:fld id="{2AC85226-B772-4670-9642-3F450DB88435}" type="slidenum">
              <a:rPr lang="en-US"/>
              <a:pPr/>
              <a:t>5</a:t>
            </a:fld>
            <a:endParaRPr lang="en-US"/>
          </a:p>
        </p:txBody>
      </p:sp>
      <p:sp>
        <p:nvSpPr>
          <p:cNvPr id="4100" name="Footer Placeholder 3"/>
          <p:cNvSpPr>
            <a:spLocks noGrp="1"/>
          </p:cNvSpPr>
          <p:nvPr>
            <p:ph type="ftr" sz="quarter" idx="4294967295"/>
          </p:nvPr>
        </p:nvSpPr>
        <p:spPr>
          <a:xfrm>
            <a:off x="0" y="6245225"/>
            <a:ext cx="38608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a:t>JLSpeiss, 2002; Tan et al., 2005, Fairman 2013</a:t>
            </a:r>
          </a:p>
        </p:txBody>
      </p:sp>
    </p:spTree>
    <p:extLst>
      <p:ext uri="{BB962C8B-B14F-4D97-AF65-F5344CB8AC3E}">
        <p14:creationId xmlns:p14="http://schemas.microsoft.com/office/powerpoint/2010/main" val="50160843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BA003-0544-2B41-9AB3-4E51B6EE0D68}"/>
              </a:ext>
            </a:extLst>
          </p:cNvPr>
          <p:cNvSpPr>
            <a:spLocks noGrp="1"/>
          </p:cNvSpPr>
          <p:nvPr>
            <p:ph type="title"/>
          </p:nvPr>
        </p:nvSpPr>
        <p:spPr/>
        <p:txBody>
          <a:bodyPr/>
          <a:lstStyle/>
          <a:p>
            <a:r>
              <a:rPr lang="en-US" dirty="0"/>
              <a:t>Substance misuse/use disorders in Oncology and Palliative Care</a:t>
            </a:r>
          </a:p>
        </p:txBody>
      </p:sp>
      <p:sp>
        <p:nvSpPr>
          <p:cNvPr id="3" name="Content Placeholder 2">
            <a:extLst>
              <a:ext uri="{FF2B5EF4-FFF2-40B4-BE49-F238E27FC236}">
                <a16:creationId xmlns:a16="http://schemas.microsoft.com/office/drawing/2014/main" id="{54662673-28CA-284F-9A18-25C9D3C40CA5}"/>
              </a:ext>
            </a:extLst>
          </p:cNvPr>
          <p:cNvSpPr>
            <a:spLocks noGrp="1"/>
          </p:cNvSpPr>
          <p:nvPr>
            <p:ph idx="1"/>
          </p:nvPr>
        </p:nvSpPr>
        <p:spPr/>
        <p:txBody>
          <a:bodyPr/>
          <a:lstStyle/>
          <a:p>
            <a:r>
              <a:rPr lang="en-US" dirty="0" err="1"/>
              <a:t>Passik</a:t>
            </a:r>
            <a:r>
              <a:rPr lang="en-US" dirty="0"/>
              <a:t> and </a:t>
            </a:r>
            <a:r>
              <a:rPr lang="en-US" dirty="0" err="1"/>
              <a:t>Portenoy</a:t>
            </a:r>
            <a:r>
              <a:rPr lang="en-US" dirty="0"/>
              <a:t> 1998 have developed guidelines for the management of patients with aberrant drug taking in terminal and oncologic patients.</a:t>
            </a:r>
          </a:p>
          <a:p>
            <a:endParaRPr lang="en-US" dirty="0"/>
          </a:p>
          <a:p>
            <a:r>
              <a:rPr lang="en-US" dirty="0"/>
              <a:t>Primary goals in these guidelines are harm reduction and patient compliance</a:t>
            </a:r>
          </a:p>
          <a:p>
            <a:endParaRPr lang="en-US" dirty="0"/>
          </a:p>
          <a:p>
            <a:r>
              <a:rPr lang="en-US" dirty="0"/>
              <a:t>Some of their recommendations include</a:t>
            </a:r>
          </a:p>
          <a:p>
            <a:pPr lvl="1"/>
            <a:r>
              <a:rPr lang="en-US" dirty="0"/>
              <a:t>Consideration of a written contract between the team and patient</a:t>
            </a:r>
          </a:p>
          <a:p>
            <a:pPr lvl="1"/>
            <a:r>
              <a:rPr lang="en-US" dirty="0"/>
              <a:t>Inclusion of spot urine toxicology screens to assess compliance</a:t>
            </a:r>
          </a:p>
          <a:p>
            <a:pPr lvl="1"/>
            <a:r>
              <a:rPr lang="en-US" dirty="0"/>
              <a:t>Set expectations regarding attendance at the clinic</a:t>
            </a:r>
          </a:p>
          <a:p>
            <a:pPr lvl="1"/>
            <a:r>
              <a:rPr lang="en-US" dirty="0"/>
              <a:t>Management of medication supplies</a:t>
            </a:r>
          </a:p>
        </p:txBody>
      </p:sp>
      <p:sp>
        <p:nvSpPr>
          <p:cNvPr id="4" name="Slide Number Placeholder 3">
            <a:extLst>
              <a:ext uri="{FF2B5EF4-FFF2-40B4-BE49-F238E27FC236}">
                <a16:creationId xmlns:a16="http://schemas.microsoft.com/office/drawing/2014/main" id="{756DCE07-B14E-2F49-94DF-EF1ACD701969}"/>
              </a:ext>
            </a:extLst>
          </p:cNvPr>
          <p:cNvSpPr>
            <a:spLocks noGrp="1"/>
          </p:cNvSpPr>
          <p:nvPr>
            <p:ph type="sldNum" sz="quarter" idx="12"/>
          </p:nvPr>
        </p:nvSpPr>
        <p:spPr/>
        <p:txBody>
          <a:bodyPr/>
          <a:lstStyle/>
          <a:p>
            <a:fld id="{68CDBAF2-F266-C14C-8ABF-54B90D837FA3}" type="slidenum">
              <a:rPr lang="en-US" smtClean="0"/>
              <a:pPr/>
              <a:t>50</a:t>
            </a:fld>
            <a:endParaRPr lang="en-US" dirty="0"/>
          </a:p>
        </p:txBody>
      </p:sp>
    </p:spTree>
    <p:extLst>
      <p:ext uri="{BB962C8B-B14F-4D97-AF65-F5344CB8AC3E}">
        <p14:creationId xmlns:p14="http://schemas.microsoft.com/office/powerpoint/2010/main" val="12375259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54000"/>
            <a:ext cx="10972800" cy="1143000"/>
          </a:xfrm>
        </p:spPr>
        <p:txBody>
          <a:bodyPr/>
          <a:lstStyle/>
          <a:p>
            <a:pPr marL="54864" fontAlgn="auto">
              <a:spcAft>
                <a:spcPts val="0"/>
              </a:spcAft>
              <a:defRPr/>
            </a:pPr>
            <a:r>
              <a:rPr lang="en-US" b="1" dirty="0">
                <a:solidFill>
                  <a:srgbClr val="006600"/>
                </a:solidFill>
                <a:ea typeface="+mj-ea"/>
                <a:cs typeface="+mj-cs"/>
              </a:rPr>
              <a:t>References</a:t>
            </a:r>
          </a:p>
        </p:txBody>
      </p:sp>
      <p:sp>
        <p:nvSpPr>
          <p:cNvPr id="3" name="Content Placeholder 2"/>
          <p:cNvSpPr>
            <a:spLocks noGrp="1"/>
          </p:cNvSpPr>
          <p:nvPr>
            <p:ph idx="1"/>
          </p:nvPr>
        </p:nvSpPr>
        <p:spPr/>
        <p:txBody>
          <a:bodyPr>
            <a:normAutofit fontScale="92500" lnSpcReduction="10000"/>
          </a:bodyPr>
          <a:lstStyle/>
          <a:p>
            <a:pPr fontAlgn="auto">
              <a:spcBef>
                <a:spcPts val="0"/>
              </a:spcBef>
              <a:spcAft>
                <a:spcPts val="0"/>
              </a:spcAft>
              <a:buFontTx/>
              <a:buNone/>
              <a:defRPr/>
            </a:pPr>
            <a:r>
              <a:rPr lang="en-US" sz="1800" dirty="0">
                <a:ea typeface="+mn-ea"/>
                <a:cs typeface="+mn-cs"/>
              </a:rPr>
              <a:t>1</a:t>
            </a:r>
            <a:r>
              <a:rPr lang="en-US" sz="1800" dirty="0"/>
              <a:t>) 		</a:t>
            </a:r>
            <a:r>
              <a:rPr lang="en-US" sz="1800" dirty="0">
                <a:ea typeface="+mn-ea"/>
                <a:cs typeface="+mn-cs"/>
              </a:rPr>
              <a:t>Y. </a:t>
            </a:r>
            <a:r>
              <a:rPr lang="en-US" sz="1800" dirty="0" err="1">
                <a:ea typeface="+mn-ea"/>
                <a:cs typeface="+mn-cs"/>
              </a:rPr>
              <a:t>Alici</a:t>
            </a:r>
            <a:r>
              <a:rPr lang="en-US" sz="1800" dirty="0">
                <a:ea typeface="+mn-ea"/>
                <a:cs typeface="+mn-cs"/>
              </a:rPr>
              <a:t> &amp; W. Breitbart</a:t>
            </a:r>
            <a:r>
              <a:rPr lang="en-US" sz="1800" dirty="0"/>
              <a:t>, </a:t>
            </a:r>
            <a:r>
              <a:rPr lang="en-US" sz="1800" i="1" dirty="0"/>
              <a:t>Delirium in Palliative Care, Primary Psychiatry. </a:t>
            </a:r>
            <a:r>
              <a:rPr lang="en-US" sz="1800" dirty="0"/>
              <a:t>2009, 16:42-48 </a:t>
            </a:r>
            <a:r>
              <a:rPr lang="en-US" sz="1800" dirty="0">
                <a:ea typeface="+mn-ea"/>
                <a:cs typeface="+mn-cs"/>
              </a:rPr>
              <a:t> </a:t>
            </a:r>
          </a:p>
          <a:p>
            <a:pPr fontAlgn="auto">
              <a:spcBef>
                <a:spcPts val="0"/>
              </a:spcBef>
              <a:spcAft>
                <a:spcPts val="0"/>
              </a:spcAft>
              <a:buFontTx/>
              <a:buNone/>
              <a:defRPr/>
            </a:pPr>
            <a:r>
              <a:rPr lang="en-US" sz="1800" dirty="0"/>
              <a:t>2) 		</a:t>
            </a:r>
            <a:r>
              <a:rPr lang="en-US" sz="1800" dirty="0">
                <a:ea typeface="+mn-ea"/>
                <a:cs typeface="+mn-cs"/>
              </a:rPr>
              <a:t>M.H. Antoni, et., al., </a:t>
            </a:r>
            <a:r>
              <a:rPr lang="en-US" sz="1800" i="1" dirty="0">
                <a:ea typeface="+mn-ea"/>
                <a:cs typeface="+mn-cs"/>
              </a:rPr>
              <a:t>Reduction of Cancer Specific Thought Intrusions and Anxiety Symptoms with a Stress 	Management Intervention Among Women Undergoing Treatment for Breast Cancer</a:t>
            </a:r>
            <a:r>
              <a:rPr lang="en-US" sz="1800" dirty="0">
                <a:ea typeface="+mn-ea"/>
                <a:cs typeface="+mn-cs"/>
              </a:rPr>
              <a:t>, Am J Psychiatry, 2006, 163(10): 	1791-97.</a:t>
            </a:r>
          </a:p>
          <a:p>
            <a:pPr fontAlgn="auto">
              <a:spcBef>
                <a:spcPts val="0"/>
              </a:spcBef>
              <a:spcAft>
                <a:spcPts val="0"/>
              </a:spcAft>
              <a:buFontTx/>
              <a:buNone/>
              <a:defRPr/>
            </a:pPr>
            <a:r>
              <a:rPr lang="en-US" sz="1800" dirty="0">
                <a:ea typeface="+mn-ea"/>
                <a:cs typeface="+mn-cs"/>
              </a:rPr>
              <a:t>3) 		KM Brintzenhofe-Szoc, et.al., </a:t>
            </a:r>
            <a:r>
              <a:rPr lang="en-US" sz="1800" i="1" dirty="0">
                <a:ea typeface="+mn-ea"/>
                <a:cs typeface="+mn-cs"/>
              </a:rPr>
              <a:t>Mixed Anxiety/Depression Symptoms in a Large Cancer Cohort: Prevalence by Cancer 	Type</a:t>
            </a:r>
            <a:r>
              <a:rPr lang="en-US" sz="1800" dirty="0">
                <a:ea typeface="+mn-ea"/>
                <a:cs typeface="+mn-cs"/>
              </a:rPr>
              <a:t>, Psychosomatics, 2009, 50(4):383-391</a:t>
            </a:r>
          </a:p>
          <a:p>
            <a:pPr marL="0" indent="0">
              <a:spcBef>
                <a:spcPts val="0"/>
              </a:spcBef>
              <a:buNone/>
              <a:defRPr/>
            </a:pPr>
            <a:r>
              <a:rPr lang="en-US" sz="1800" dirty="0"/>
              <a:t>4) 	Cardoso, G., </a:t>
            </a:r>
            <a:r>
              <a:rPr lang="en-US" sz="1800" dirty="0" err="1"/>
              <a:t>Graca</a:t>
            </a:r>
            <a:r>
              <a:rPr lang="en-US" sz="1800" dirty="0"/>
              <a:t>, J., </a:t>
            </a:r>
            <a:r>
              <a:rPr lang="en-US" sz="1800" dirty="0" err="1"/>
              <a:t>Klut</a:t>
            </a:r>
            <a:r>
              <a:rPr lang="en-US" sz="1800" dirty="0"/>
              <a:t>, C., </a:t>
            </a:r>
            <a:r>
              <a:rPr lang="en-US" sz="1800" dirty="0" err="1"/>
              <a:t>Trancas</a:t>
            </a:r>
            <a:r>
              <a:rPr lang="en-US" sz="1800" dirty="0"/>
              <a:t>, B., &amp; </a:t>
            </a:r>
            <a:r>
              <a:rPr lang="en-US" sz="1800" dirty="0" err="1"/>
              <a:t>Papoila</a:t>
            </a:r>
            <a:r>
              <a:rPr lang="en-US" sz="1800" dirty="0"/>
              <a:t>, A. (2015). Depression and anxiety symptoms following cancer 	diagnosis: A cross-sectional study. </a:t>
            </a:r>
            <a:r>
              <a:rPr lang="en-US" sz="1800" i="1" dirty="0"/>
              <a:t>Psychology, Health &amp; Medicine,</a:t>
            </a:r>
            <a:r>
              <a:rPr lang="en-US" sz="1800" dirty="0"/>
              <a:t> </a:t>
            </a:r>
            <a:r>
              <a:rPr lang="en-US" sz="1800" i="1" dirty="0"/>
              <a:t>21</a:t>
            </a:r>
            <a:r>
              <a:rPr lang="en-US" sz="1800" dirty="0"/>
              <a:t>(5), 562-570.</a:t>
            </a:r>
          </a:p>
          <a:p>
            <a:pPr marL="0" indent="0">
              <a:spcBef>
                <a:spcPts val="0"/>
              </a:spcBef>
              <a:buNone/>
              <a:defRPr/>
            </a:pPr>
            <a:r>
              <a:rPr lang="en-US" sz="1800" dirty="0"/>
              <a:t>5) 	Desmarais, J. E., &amp; Looper, K. J. (2010). Managing menopausal symptoms and depression in tamoxifen users: 	Implications of drug and medicinal interactions. </a:t>
            </a:r>
            <a:r>
              <a:rPr lang="en-US" sz="1800" i="1" dirty="0" err="1"/>
              <a:t>Maturitas</a:t>
            </a:r>
            <a:r>
              <a:rPr lang="en-US" sz="1800" i="1" dirty="0"/>
              <a:t>,</a:t>
            </a:r>
            <a:r>
              <a:rPr lang="en-US" sz="1800" dirty="0"/>
              <a:t> </a:t>
            </a:r>
            <a:r>
              <a:rPr lang="en-US" sz="1800" i="1" dirty="0"/>
              <a:t>67</a:t>
            </a:r>
            <a:r>
              <a:rPr lang="en-US" sz="1800" dirty="0"/>
              <a:t>(4), 296-308. </a:t>
            </a:r>
          </a:p>
          <a:p>
            <a:pPr marL="0" indent="0">
              <a:spcBef>
                <a:spcPts val="0"/>
              </a:spcBef>
              <a:buNone/>
              <a:defRPr/>
            </a:pPr>
            <a:r>
              <a:rPr lang="en-US" sz="1800" dirty="0"/>
              <a:t>6) 	Emanuel, E. J., </a:t>
            </a:r>
            <a:r>
              <a:rPr lang="en-US" sz="1800" dirty="0" err="1"/>
              <a:t>Onwuteaka-Philipsen</a:t>
            </a:r>
            <a:r>
              <a:rPr lang="en-US" sz="1800" dirty="0"/>
              <a:t>, B. D., </a:t>
            </a:r>
            <a:r>
              <a:rPr lang="en-US" sz="1800" dirty="0" err="1"/>
              <a:t>Urwin</a:t>
            </a:r>
            <a:r>
              <a:rPr lang="en-US" sz="1800" dirty="0"/>
              <a:t>, J. W., &amp; Cohen, J. (2016). Attitudes and Practices of Euthanasia and 	Physician-Assisted Suicide in the United States, Canada, and Europe. </a:t>
            </a:r>
            <a:r>
              <a:rPr lang="en-US" sz="1800" i="1" dirty="0"/>
              <a:t>Jama,</a:t>
            </a:r>
            <a:r>
              <a:rPr lang="en-US" sz="1800" dirty="0"/>
              <a:t> </a:t>
            </a:r>
            <a:r>
              <a:rPr lang="en-US" sz="1800" i="1" dirty="0"/>
              <a:t>316</a:t>
            </a:r>
            <a:r>
              <a:rPr lang="en-US" sz="1800" dirty="0"/>
              <a:t>(1), 79. </a:t>
            </a:r>
          </a:p>
          <a:p>
            <a:pPr marL="0" indent="0">
              <a:spcBef>
                <a:spcPts val="0"/>
              </a:spcBef>
              <a:buNone/>
              <a:defRPr/>
            </a:pPr>
            <a:r>
              <a:rPr lang="en-US" sz="1800" dirty="0"/>
              <a:t>7) 	Fang, F., Fall, K., </a:t>
            </a:r>
            <a:r>
              <a:rPr lang="en-US" sz="1800" dirty="0" err="1"/>
              <a:t>Mittleman</a:t>
            </a:r>
            <a:r>
              <a:rPr lang="en-US" sz="1800" dirty="0"/>
              <a:t>, M. A., </a:t>
            </a:r>
            <a:r>
              <a:rPr lang="en-US" sz="1800" dirty="0" err="1"/>
              <a:t>Sparén</a:t>
            </a:r>
            <a:r>
              <a:rPr lang="en-US" sz="1800" dirty="0"/>
              <a:t>, P., Ye, W., </a:t>
            </a:r>
            <a:r>
              <a:rPr lang="en-US" sz="1800" dirty="0" err="1"/>
              <a:t>Adami</a:t>
            </a:r>
            <a:r>
              <a:rPr lang="en-US" sz="1800" dirty="0"/>
              <a:t>, H., &amp; </a:t>
            </a:r>
            <a:r>
              <a:rPr lang="en-US" sz="1800" dirty="0" err="1"/>
              <a:t>Valdimarsdóttir</a:t>
            </a:r>
            <a:r>
              <a:rPr lang="en-US" sz="1800" dirty="0"/>
              <a:t>, U. (2012). Suicide and 	Cardiovascular Death after a Cancer Diagnosis. </a:t>
            </a:r>
            <a:r>
              <a:rPr lang="en-US" sz="1800" i="1" dirty="0"/>
              <a:t>New England Journal of Medicine,366</a:t>
            </a:r>
            <a:r>
              <a:rPr lang="en-US" sz="1800" dirty="0"/>
              <a:t>(14), 1310-1318. </a:t>
            </a:r>
          </a:p>
          <a:p>
            <a:pPr marL="0" indent="0">
              <a:spcBef>
                <a:spcPts val="0"/>
              </a:spcBef>
              <a:buNone/>
              <a:defRPr/>
            </a:pPr>
            <a:r>
              <a:rPr lang="en-US" sz="1800" dirty="0"/>
              <a:t>8) 	Gao, Y., Wei, Y., Yang, W., Jiang, L., Li, X., Ding, J., &amp; Ding, G. (2018). The effectiveness of music therapy for terminally ill 	patients: A meta-analysis and systematic review. </a:t>
            </a:r>
            <a:r>
              <a:rPr lang="en-US" sz="1800" i="1" dirty="0"/>
              <a:t>Journal of Pain and Symptom Management</a:t>
            </a:r>
            <a:r>
              <a:rPr lang="en-US" sz="1800" dirty="0"/>
              <a:t>.</a:t>
            </a:r>
          </a:p>
          <a:p>
            <a:pPr marL="0" indent="0">
              <a:spcBef>
                <a:spcPts val="0"/>
              </a:spcBef>
              <a:buNone/>
              <a:defRPr/>
            </a:pPr>
            <a:r>
              <a:rPr lang="en-US" sz="1800" dirty="0"/>
              <a:t>9) 	JL Griffith and L Gaby, </a:t>
            </a:r>
            <a:r>
              <a:rPr lang="en-US" sz="1800" i="1" dirty="0"/>
              <a:t>Brief Psychotherapy at the Bedside: Countering Demoralization From Medical Illness</a:t>
            </a:r>
            <a:r>
              <a:rPr lang="en-US" sz="1800" dirty="0"/>
              <a:t>, 	Psychosomatics, 2005, 46:109-116 </a:t>
            </a:r>
            <a:r>
              <a:rPr lang="en-US" sz="1800" i="1" dirty="0"/>
              <a:t> </a:t>
            </a:r>
            <a:r>
              <a:rPr lang="en-US" sz="1800" dirty="0"/>
              <a:t> </a:t>
            </a:r>
          </a:p>
          <a:p>
            <a:pPr>
              <a:spcBef>
                <a:spcPts val="0"/>
              </a:spcBef>
              <a:buFontTx/>
              <a:buChar char="-"/>
              <a:defRPr/>
            </a:pPr>
            <a:endParaRPr lang="en-US" sz="1800" dirty="0">
              <a:solidFill>
                <a:srgbClr val="FF0000"/>
              </a:solidFill>
            </a:endParaRPr>
          </a:p>
        </p:txBody>
      </p:sp>
      <p:sp>
        <p:nvSpPr>
          <p:cNvPr id="90115" name="Slide Number Placeholder 3"/>
          <p:cNvSpPr>
            <a:spLocks noGrp="1"/>
          </p:cNvSpPr>
          <p:nvPr>
            <p:ph type="sldNum" sz="quarter" idx="12"/>
          </p:nvPr>
        </p:nvSpPr>
        <p:spPr>
          <a:noFill/>
        </p:spPr>
        <p:txBody>
          <a:bodyPr/>
          <a:lstStyle/>
          <a:p>
            <a:fld id="{9A4AF229-600F-4128-B2C8-0A98D1E6E6C6}" type="slidenum">
              <a:rPr lang="en-US"/>
              <a:pPr/>
              <a:t>51</a:t>
            </a:fld>
            <a:endParaRPr lang="en-US"/>
          </a:p>
        </p:txBody>
      </p:sp>
    </p:spTree>
    <p:extLst>
      <p:ext uri="{BB962C8B-B14F-4D97-AF65-F5344CB8AC3E}">
        <p14:creationId xmlns:p14="http://schemas.microsoft.com/office/powerpoint/2010/main" val="131060458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54000"/>
            <a:ext cx="10972800" cy="1143000"/>
          </a:xfrm>
        </p:spPr>
        <p:txBody>
          <a:bodyPr/>
          <a:lstStyle/>
          <a:p>
            <a:pPr marL="54864" fontAlgn="auto">
              <a:spcAft>
                <a:spcPts val="0"/>
              </a:spcAft>
              <a:defRPr/>
            </a:pPr>
            <a:r>
              <a:rPr lang="en-US" b="1" dirty="0">
                <a:solidFill>
                  <a:srgbClr val="006600"/>
                </a:solidFill>
                <a:ea typeface="+mj-ea"/>
                <a:cs typeface="+mj-cs"/>
              </a:rPr>
              <a:t>References</a:t>
            </a:r>
          </a:p>
        </p:txBody>
      </p:sp>
      <p:sp>
        <p:nvSpPr>
          <p:cNvPr id="3" name="Content Placeholder 2"/>
          <p:cNvSpPr>
            <a:spLocks noGrp="1"/>
          </p:cNvSpPr>
          <p:nvPr>
            <p:ph idx="1"/>
          </p:nvPr>
        </p:nvSpPr>
        <p:spPr>
          <a:xfrm>
            <a:off x="609600" y="1600201"/>
            <a:ext cx="10972800" cy="4525963"/>
          </a:xfrm>
        </p:spPr>
        <p:txBody>
          <a:bodyPr>
            <a:normAutofit fontScale="92500" lnSpcReduction="10000"/>
          </a:bodyPr>
          <a:lstStyle/>
          <a:p>
            <a:pPr>
              <a:spcBef>
                <a:spcPts val="0"/>
              </a:spcBef>
              <a:buNone/>
              <a:defRPr/>
            </a:pPr>
            <a:r>
              <a:rPr lang="en-US" sz="1800" dirty="0"/>
              <a:t>10) 	Hui, D., Frisbee-Hume, S., Wilson, A., </a:t>
            </a:r>
            <a:r>
              <a:rPr lang="en-US" sz="1800" dirty="0" err="1"/>
              <a:t>Dibaj</a:t>
            </a:r>
            <a:r>
              <a:rPr lang="en-US" sz="1800" dirty="0"/>
              <a:t>, S. S., Nguyen, T., Cruz, M. D., . . . </a:t>
            </a:r>
            <a:r>
              <a:rPr lang="en-US" sz="1800" dirty="0" err="1"/>
              <a:t>Bruera</a:t>
            </a:r>
            <a:r>
              <a:rPr lang="en-US" sz="1800" dirty="0"/>
              <a:t>, E. (2017). Effect of Lorazepam 	With Haloperidol vs Haloperidol Alone on Agitated Delirium in Patients With Advanced Cancer Receiving Palliative 	Care. </a:t>
            </a:r>
            <a:r>
              <a:rPr lang="en-US" sz="1800" i="1" dirty="0"/>
              <a:t>Jama,</a:t>
            </a:r>
            <a:r>
              <a:rPr lang="en-US" sz="1800" dirty="0"/>
              <a:t> </a:t>
            </a:r>
            <a:r>
              <a:rPr lang="en-US" sz="1800" i="1" dirty="0"/>
              <a:t>318</a:t>
            </a:r>
            <a:r>
              <a:rPr lang="en-US" sz="1800" dirty="0"/>
              <a:t>(11), 1047</a:t>
            </a:r>
          </a:p>
          <a:p>
            <a:pPr marL="0" indent="0" fontAlgn="auto">
              <a:spcBef>
                <a:spcPts val="0"/>
              </a:spcBef>
              <a:spcAft>
                <a:spcPts val="0"/>
              </a:spcAft>
              <a:buNone/>
              <a:defRPr/>
            </a:pPr>
            <a:r>
              <a:rPr lang="en-US" sz="1800" dirty="0"/>
              <a:t>11)   James L Levenson, M.D., </a:t>
            </a:r>
            <a:r>
              <a:rPr lang="en-US" sz="1800" i="1" dirty="0"/>
              <a:t>The APA Publishing Textbook of Psychosomatic Medicine</a:t>
            </a:r>
            <a:r>
              <a:rPr lang="en-US" sz="1800" dirty="0"/>
              <a:t>, APA Press, Washington DC, 2005</a:t>
            </a:r>
          </a:p>
          <a:p>
            <a:pPr marL="0" indent="0">
              <a:spcBef>
                <a:spcPts val="0"/>
              </a:spcBef>
              <a:buNone/>
              <a:defRPr/>
            </a:pPr>
            <a:r>
              <a:rPr lang="en-US" sz="1800" dirty="0"/>
              <a:t>12)   Kissane, DW. </a:t>
            </a:r>
            <a:r>
              <a:rPr lang="en-US" sz="1800" i="1" dirty="0"/>
              <a:t>Psychospiritual and existential distress. The challenge for palliative care. </a:t>
            </a:r>
            <a:r>
              <a:rPr lang="en-US" sz="1800" dirty="0"/>
              <a:t>Aust Fam Physician 	2000.29(11):1022-1025</a:t>
            </a:r>
          </a:p>
          <a:p>
            <a:pPr marL="0" indent="0">
              <a:spcBef>
                <a:spcPts val="0"/>
              </a:spcBef>
              <a:buNone/>
              <a:defRPr/>
            </a:pPr>
            <a:r>
              <a:rPr lang="en-US" sz="1800" dirty="0"/>
              <a:t>13)   Mitchell, A. J., Chan, M., Bhatti, H., Halton, M., Grassi, L., Johansen, C., &amp; </a:t>
            </a:r>
            <a:r>
              <a:rPr lang="en-US" sz="1800" dirty="0" err="1"/>
              <a:t>Meader</a:t>
            </a:r>
            <a:r>
              <a:rPr lang="en-US" sz="1800" dirty="0"/>
              <a:t>, N. (2011). Prevalence of depression, 	anxiety, and adjustment disorder in oncological, </a:t>
            </a:r>
            <a:r>
              <a:rPr lang="en-US" sz="1800" dirty="0" err="1"/>
              <a:t>haematological</a:t>
            </a:r>
            <a:r>
              <a:rPr lang="en-US" sz="1800" dirty="0"/>
              <a:t>, and palliative-care settings: A meta-analysis of 94 	interview-based studies. </a:t>
            </a:r>
            <a:r>
              <a:rPr lang="en-US" sz="1800" i="1" dirty="0"/>
              <a:t>The Lancet Oncology,12</a:t>
            </a:r>
            <a:r>
              <a:rPr lang="en-US" sz="1800" dirty="0"/>
              <a:t>(2), 160-174. </a:t>
            </a:r>
          </a:p>
          <a:p>
            <a:pPr fontAlgn="auto">
              <a:spcBef>
                <a:spcPts val="0"/>
              </a:spcBef>
              <a:spcAft>
                <a:spcPts val="0"/>
              </a:spcAft>
              <a:buFontTx/>
              <a:buNone/>
              <a:defRPr/>
            </a:pPr>
            <a:r>
              <a:rPr lang="en-US" sz="1800" dirty="0"/>
              <a:t>14)    S. L.B Muller, et., al., </a:t>
            </a:r>
            <a:r>
              <a:rPr lang="en-US" sz="1800" i="1" dirty="0"/>
              <a:t>Psychiatric </a:t>
            </a:r>
            <a:r>
              <a:rPr lang="en-US" sz="1800" i="1" dirty="0" err="1"/>
              <a:t>Sequele</a:t>
            </a:r>
            <a:r>
              <a:rPr lang="en-US" sz="1800" i="1" dirty="0"/>
              <a:t> Following Breast Cancer Chemotherapy: A Pilot Study Using Claims Data,</a:t>
            </a:r>
          </a:p>
          <a:p>
            <a:pPr fontAlgn="auto">
              <a:spcBef>
                <a:spcPts val="0"/>
              </a:spcBef>
              <a:spcAft>
                <a:spcPts val="0"/>
              </a:spcAft>
              <a:buFontTx/>
              <a:buNone/>
              <a:defRPr/>
            </a:pPr>
            <a:r>
              <a:rPr lang="en-US" sz="1800" i="1" dirty="0"/>
              <a:t>	     </a:t>
            </a:r>
            <a:r>
              <a:rPr lang="en-US" sz="1800" dirty="0"/>
              <a:t>Psychosomatics, 2005, 46(6):517-522.</a:t>
            </a:r>
          </a:p>
          <a:p>
            <a:pPr marL="0" indent="0" fontAlgn="auto">
              <a:spcBef>
                <a:spcPts val="0"/>
              </a:spcBef>
              <a:spcAft>
                <a:spcPts val="0"/>
              </a:spcAft>
              <a:buNone/>
              <a:defRPr/>
            </a:pPr>
            <a:r>
              <a:rPr lang="en-US" sz="1800" dirty="0"/>
              <a:t>15)    LW Roberts and AR Dyer, Caring for People at the End of Life in, </a:t>
            </a:r>
            <a:r>
              <a:rPr lang="en-US" sz="1800" i="1" dirty="0"/>
              <a:t>Concise Guide to Ethics in Mental Health Care</a:t>
            </a:r>
            <a:r>
              <a:rPr lang="en-US" sz="1800" dirty="0"/>
              <a:t>, APA     	Publishing, Washington DC, 2004: 185-95</a:t>
            </a:r>
          </a:p>
          <a:p>
            <a:pPr marL="0" indent="0" fontAlgn="auto">
              <a:spcBef>
                <a:spcPts val="0"/>
              </a:spcBef>
              <a:spcAft>
                <a:spcPts val="0"/>
              </a:spcAft>
              <a:buNone/>
              <a:defRPr/>
            </a:pPr>
            <a:r>
              <a:rPr lang="en-US" sz="1800" dirty="0"/>
              <a:t>16) 	Salt, S., Mulvaney, C. A., &amp; Preston, N. J. (2017). Drug therapy for symptoms associated with anxiety in adult palliative 	care patients. </a:t>
            </a:r>
            <a:r>
              <a:rPr lang="en-US" sz="1800" i="1" dirty="0"/>
              <a:t>Cochrane Database of Systematic Reviews</a:t>
            </a:r>
            <a:r>
              <a:rPr lang="en-US" sz="1800" dirty="0"/>
              <a:t>.</a:t>
            </a:r>
          </a:p>
          <a:p>
            <a:pPr marL="0" indent="0" fontAlgn="auto">
              <a:spcBef>
                <a:spcPts val="0"/>
              </a:spcBef>
              <a:spcAft>
                <a:spcPts val="0"/>
              </a:spcAft>
              <a:buNone/>
              <a:defRPr/>
            </a:pPr>
            <a:r>
              <a:rPr lang="en-US" sz="1800" dirty="0"/>
              <a:t>17) 	J.R. Satin et., al., </a:t>
            </a:r>
            <a:r>
              <a:rPr lang="en-US" sz="1800" i="1" dirty="0"/>
              <a:t>Depression as a Predictor of Disease Progression and Mortality in Cancer Patients</a:t>
            </a:r>
            <a:r>
              <a:rPr lang="en-US" sz="1800" dirty="0"/>
              <a:t>, Cancer 2009. </a:t>
            </a:r>
          </a:p>
          <a:p>
            <a:pPr marL="0" indent="0">
              <a:spcBef>
                <a:spcPts val="0"/>
              </a:spcBef>
              <a:buNone/>
              <a:defRPr/>
            </a:pPr>
            <a:r>
              <a:rPr lang="en-US" sz="1800" dirty="0"/>
              <a:t>18) 	Sotelo, J. L., Musselman, D., &amp; </a:t>
            </a:r>
            <a:r>
              <a:rPr lang="en-US" sz="1800" dirty="0" err="1"/>
              <a:t>Nemeroff</a:t>
            </a:r>
            <a:r>
              <a:rPr lang="en-US" sz="1800" dirty="0"/>
              <a:t>, C. (2014). The biology of depression in cancer and the relationship between 	depression and cancer progression. </a:t>
            </a:r>
            <a:r>
              <a:rPr lang="en-US" sz="1800" i="1" dirty="0"/>
              <a:t>International Review of Psychiatry,</a:t>
            </a:r>
            <a:r>
              <a:rPr lang="en-US" sz="1800" dirty="0"/>
              <a:t> </a:t>
            </a:r>
            <a:r>
              <a:rPr lang="en-US" sz="1800" i="1" dirty="0"/>
              <a:t>26</a:t>
            </a:r>
            <a:r>
              <a:rPr lang="en-US" sz="1800" dirty="0"/>
              <a:t>(1), 16-30.</a:t>
            </a:r>
          </a:p>
          <a:p>
            <a:pPr fontAlgn="auto">
              <a:spcBef>
                <a:spcPts val="0"/>
              </a:spcBef>
              <a:spcAft>
                <a:spcPts val="0"/>
              </a:spcAft>
              <a:buFontTx/>
              <a:buNone/>
              <a:defRPr/>
            </a:pPr>
            <a:endParaRPr lang="en-US" sz="1800" dirty="0">
              <a:ea typeface="+mn-ea"/>
              <a:cs typeface="+mn-cs"/>
            </a:endParaRPr>
          </a:p>
        </p:txBody>
      </p:sp>
      <p:sp>
        <p:nvSpPr>
          <p:cNvPr id="92163" name="Slide Number Placeholder 3"/>
          <p:cNvSpPr>
            <a:spLocks noGrp="1"/>
          </p:cNvSpPr>
          <p:nvPr>
            <p:ph type="sldNum" sz="quarter" idx="12"/>
          </p:nvPr>
        </p:nvSpPr>
        <p:spPr>
          <a:noFill/>
        </p:spPr>
        <p:txBody>
          <a:bodyPr/>
          <a:lstStyle/>
          <a:p>
            <a:fld id="{64F6730E-D5EE-4F4A-B70B-EE241E32164D}" type="slidenum">
              <a:rPr lang="en-US"/>
              <a:pPr/>
              <a:t>52</a:t>
            </a:fld>
            <a:endParaRPr lang="en-US"/>
          </a:p>
        </p:txBody>
      </p:sp>
    </p:spTree>
    <p:extLst>
      <p:ext uri="{BB962C8B-B14F-4D97-AF65-F5344CB8AC3E}">
        <p14:creationId xmlns:p14="http://schemas.microsoft.com/office/powerpoint/2010/main" val="251902981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54000"/>
            <a:ext cx="10972800" cy="1143000"/>
          </a:xfrm>
        </p:spPr>
        <p:txBody>
          <a:bodyPr/>
          <a:lstStyle/>
          <a:p>
            <a:pPr marL="54864" fontAlgn="auto">
              <a:spcAft>
                <a:spcPts val="0"/>
              </a:spcAft>
              <a:defRPr/>
            </a:pPr>
            <a:r>
              <a:rPr lang="en-US" b="1" dirty="0">
                <a:solidFill>
                  <a:srgbClr val="006600"/>
                </a:solidFill>
                <a:ea typeface="+mj-ea"/>
                <a:cs typeface="+mj-cs"/>
              </a:rPr>
              <a:t>References</a:t>
            </a:r>
          </a:p>
        </p:txBody>
      </p:sp>
      <p:sp>
        <p:nvSpPr>
          <p:cNvPr id="3" name="Content Placeholder 2"/>
          <p:cNvSpPr>
            <a:spLocks noGrp="1"/>
          </p:cNvSpPr>
          <p:nvPr>
            <p:ph idx="1"/>
          </p:nvPr>
        </p:nvSpPr>
        <p:spPr>
          <a:xfrm>
            <a:off x="609600" y="1304925"/>
            <a:ext cx="10972800" cy="5169959"/>
          </a:xfrm>
        </p:spPr>
        <p:txBody>
          <a:bodyPr>
            <a:normAutofit fontScale="77500" lnSpcReduction="20000"/>
          </a:bodyPr>
          <a:lstStyle/>
          <a:p>
            <a:pPr marL="461963" indent="-461963">
              <a:spcBef>
                <a:spcPts val="0"/>
              </a:spcBef>
              <a:buNone/>
              <a:defRPr/>
            </a:pPr>
            <a:r>
              <a:rPr lang="en-US" sz="1800" dirty="0"/>
              <a:t>19) 	</a:t>
            </a:r>
            <a:r>
              <a:rPr lang="en-US" sz="2200" dirty="0"/>
              <a:t>Spencer, R. , Nilsson, M. , Wright, A. , </a:t>
            </a:r>
            <a:r>
              <a:rPr lang="en-US" sz="2200" dirty="0" err="1"/>
              <a:t>Pirl</a:t>
            </a:r>
            <a:r>
              <a:rPr lang="en-US" sz="2200" dirty="0"/>
              <a:t>, W. and </a:t>
            </a:r>
            <a:r>
              <a:rPr lang="en-US" sz="2200" dirty="0" err="1"/>
              <a:t>Prigerson</a:t>
            </a:r>
            <a:r>
              <a:rPr lang="en-US" sz="2200" dirty="0"/>
              <a:t>, H. (2010), Anxiety disorders in advanced cancer patients. Cancer, 116: 1810-1819. </a:t>
            </a:r>
          </a:p>
          <a:p>
            <a:pPr marL="461963" indent="-461963">
              <a:spcBef>
                <a:spcPts val="0"/>
              </a:spcBef>
              <a:buNone/>
              <a:defRPr/>
            </a:pPr>
            <a:r>
              <a:rPr lang="en-US" sz="2200" dirty="0"/>
              <a:t>20) 	JL </a:t>
            </a:r>
            <a:r>
              <a:rPr lang="en-US" sz="2200" dirty="0" err="1"/>
              <a:t>Spiess</a:t>
            </a:r>
            <a:r>
              <a:rPr lang="en-US" sz="2200" dirty="0"/>
              <a:t>, </a:t>
            </a:r>
            <a:r>
              <a:rPr lang="en-US" sz="2200" i="1" dirty="0"/>
              <a:t>Palliative Care: Something Else We Can Do For Our Patients</a:t>
            </a:r>
            <a:r>
              <a:rPr lang="en-US" sz="2200" dirty="0"/>
              <a:t>, Psychiatric Services, 2002, 53(12):1525-29</a:t>
            </a:r>
          </a:p>
          <a:p>
            <a:pPr marL="461963" indent="-461963" fontAlgn="auto">
              <a:spcBef>
                <a:spcPts val="0"/>
              </a:spcBef>
              <a:spcAft>
                <a:spcPts val="0"/>
              </a:spcAft>
              <a:buFontTx/>
              <a:buNone/>
              <a:defRPr/>
            </a:pPr>
            <a:r>
              <a:rPr lang="en-US" sz="2200" dirty="0"/>
              <a:t>21) 	</a:t>
            </a:r>
            <a:r>
              <a:rPr lang="en-US" sz="2200" dirty="0">
                <a:ea typeface="+mn-ea"/>
                <a:cs typeface="+mn-cs"/>
              </a:rPr>
              <a:t>N. Straker</a:t>
            </a:r>
            <a:r>
              <a:rPr lang="en-US" sz="2200" i="1" dirty="0">
                <a:ea typeface="+mn-ea"/>
                <a:cs typeface="+mn-cs"/>
              </a:rPr>
              <a:t>, Psychodynamic Psychotherapy for Cancer Patients</a:t>
            </a:r>
            <a:r>
              <a:rPr lang="en-US" sz="2200" dirty="0">
                <a:ea typeface="+mn-ea"/>
                <a:cs typeface="+mn-cs"/>
              </a:rPr>
              <a:t>, Journal of Psychotherapy Practice and Research, 1998, 71-9.</a:t>
            </a:r>
          </a:p>
          <a:p>
            <a:pPr marL="461963" indent="-461963" fontAlgn="auto">
              <a:spcBef>
                <a:spcPts val="0"/>
              </a:spcBef>
              <a:spcAft>
                <a:spcPts val="0"/>
              </a:spcAft>
              <a:buNone/>
              <a:defRPr/>
            </a:pPr>
            <a:r>
              <a:rPr lang="en-US" sz="2200" dirty="0">
                <a:ea typeface="+mn-ea"/>
                <a:cs typeface="+mn-cs"/>
              </a:rPr>
              <a:t>22) 	</a:t>
            </a:r>
            <a:r>
              <a:rPr lang="en-US" sz="2200" dirty="0" err="1">
                <a:ea typeface="+mn-ea"/>
                <a:cs typeface="+mn-cs"/>
              </a:rPr>
              <a:t>Takechi</a:t>
            </a:r>
            <a:r>
              <a:rPr lang="en-US" sz="2200" dirty="0">
                <a:ea typeface="+mn-ea"/>
                <a:cs typeface="+mn-cs"/>
              </a:rPr>
              <a:t>, et., Al.,: </a:t>
            </a:r>
            <a:r>
              <a:rPr lang="en-US" sz="2200" i="1" dirty="0">
                <a:ea typeface="+mn-ea"/>
                <a:cs typeface="+mn-cs"/>
              </a:rPr>
              <a:t>Somatic Symptoms for Diagnosing Major Depressive Disorder in Cancer Patients, </a:t>
            </a:r>
            <a:r>
              <a:rPr lang="en-US" sz="2200" dirty="0">
                <a:ea typeface="+mn-ea"/>
                <a:cs typeface="+mn-cs"/>
              </a:rPr>
              <a:t>Psychosomatics, 2003, 44(3): 244-48</a:t>
            </a:r>
          </a:p>
          <a:p>
            <a:pPr marL="461963" indent="-461963">
              <a:spcBef>
                <a:spcPts val="0"/>
              </a:spcBef>
              <a:buNone/>
              <a:defRPr/>
            </a:pPr>
            <a:r>
              <a:rPr lang="en-US" sz="2200" dirty="0"/>
              <a:t>23) 	Tan et al. </a:t>
            </a:r>
            <a:r>
              <a:rPr lang="en-US" sz="2200" i="1" dirty="0"/>
              <a:t>Interpersonal processes in palliative care: an attachment perspective on the patient-clinician relationship. </a:t>
            </a:r>
            <a:r>
              <a:rPr lang="en-US" sz="2200" dirty="0"/>
              <a:t>Palliative Medicine 2005, 19: 143-150</a:t>
            </a:r>
          </a:p>
          <a:p>
            <a:pPr marL="461963" indent="-461963" fontAlgn="auto">
              <a:spcBef>
                <a:spcPts val="0"/>
              </a:spcBef>
              <a:spcAft>
                <a:spcPts val="0"/>
              </a:spcAft>
              <a:buFontTx/>
              <a:buNone/>
              <a:defRPr/>
            </a:pPr>
            <a:r>
              <a:rPr lang="en-US" sz="2200" dirty="0"/>
              <a:t>24) 	</a:t>
            </a:r>
            <a:r>
              <a:rPr lang="en-US" sz="2200" dirty="0" err="1"/>
              <a:t>Thekdi</a:t>
            </a:r>
            <a:r>
              <a:rPr lang="en-US" sz="2200" dirty="0"/>
              <a:t> SM, Trinidad A, Roth A. </a:t>
            </a:r>
            <a:r>
              <a:rPr lang="en-US" sz="2200" i="1" dirty="0"/>
              <a:t>Psychopharmacology in cancer. </a:t>
            </a:r>
            <a:r>
              <a:rPr lang="en-US" sz="2200" i="1" dirty="0" err="1"/>
              <a:t>Curr</a:t>
            </a:r>
            <a:r>
              <a:rPr lang="en-US" sz="2200" i="1" dirty="0"/>
              <a:t> Psychiatry Rep. </a:t>
            </a:r>
            <a:r>
              <a:rPr lang="en-US" sz="2200" dirty="0"/>
              <a:t>2015;17(1):529. </a:t>
            </a:r>
          </a:p>
          <a:p>
            <a:pPr marL="461963" indent="-461963" fontAlgn="auto">
              <a:spcBef>
                <a:spcPts val="0"/>
              </a:spcBef>
              <a:spcAft>
                <a:spcPts val="0"/>
              </a:spcAft>
              <a:buNone/>
              <a:defRPr/>
            </a:pPr>
            <a:r>
              <a:rPr lang="en-US" sz="2200" dirty="0">
                <a:ea typeface="+mn-ea"/>
                <a:cs typeface="+mn-cs"/>
              </a:rPr>
              <a:t>25) 	CP van Wilgen, et., al., </a:t>
            </a:r>
            <a:r>
              <a:rPr lang="en-US" sz="2200" i="1" dirty="0">
                <a:ea typeface="+mn-ea"/>
                <a:cs typeface="+mn-cs"/>
              </a:rPr>
              <a:t>Measuring Somatic Symptoms with the CES-D to Assess Depression in Cancer Patients After Treatment: Comparison Among Patients with Oral/Oropharyngeal, Gynecological, Colorectal and Breast Cancer</a:t>
            </a:r>
            <a:r>
              <a:rPr lang="en-US" sz="2200" dirty="0">
                <a:ea typeface="+mn-ea"/>
                <a:cs typeface="+mn-cs"/>
              </a:rPr>
              <a:t>, Psychosomatics, 2006, 47(6): 465-470. </a:t>
            </a:r>
          </a:p>
          <a:p>
            <a:pPr marL="461963" indent="-461963">
              <a:spcBef>
                <a:spcPts val="0"/>
              </a:spcBef>
              <a:buClr>
                <a:schemeClr val="tx1"/>
              </a:buClr>
              <a:buFont typeface="+mj-lt"/>
              <a:buAutoNum type="arabicParenR" startAt="26"/>
              <a:defRPr/>
            </a:pPr>
            <a:r>
              <a:rPr lang="en-US" sz="2200" dirty="0"/>
              <a:t>Wilson, K. G., Dalgleish, T. L., </a:t>
            </a:r>
            <a:r>
              <a:rPr lang="en-US" sz="2200" dirty="0" err="1"/>
              <a:t>Chochinov</a:t>
            </a:r>
            <a:r>
              <a:rPr lang="en-US" sz="2200" dirty="0"/>
              <a:t>, H. M., Chary, S., Gagnon, P. R., Macmillan, K., </a:t>
            </a:r>
            <a:r>
              <a:rPr lang="en-US" sz="2200" dirty="0" err="1"/>
              <a:t>Fainsinger</a:t>
            </a:r>
            <a:r>
              <a:rPr lang="en-US" sz="2200" dirty="0"/>
              <a:t>, R. L. (2014). Mental disorders and the desire for death in patients receiving palliative care for cancer. </a:t>
            </a:r>
            <a:r>
              <a:rPr lang="en-US" sz="2200" i="1" dirty="0"/>
              <a:t>BMJ Supportive &amp; Palliative 	Care,</a:t>
            </a:r>
            <a:r>
              <a:rPr lang="en-US" sz="2200" dirty="0"/>
              <a:t> </a:t>
            </a:r>
            <a:r>
              <a:rPr lang="en-US" sz="2200" i="1" dirty="0"/>
              <a:t>6</a:t>
            </a:r>
            <a:r>
              <a:rPr lang="en-US" sz="2200" dirty="0"/>
              <a:t>(2), 170-177.</a:t>
            </a:r>
          </a:p>
          <a:p>
            <a:pPr marL="461963" indent="-461963" fontAlgn="auto">
              <a:spcBef>
                <a:spcPts val="0"/>
              </a:spcBef>
              <a:spcAft>
                <a:spcPts val="0"/>
              </a:spcAft>
              <a:buClr>
                <a:schemeClr val="tx1"/>
              </a:buClr>
              <a:buFont typeface="+mj-lt"/>
              <a:buAutoNum type="arabicParenR" startAt="26"/>
              <a:defRPr/>
            </a:pPr>
            <a:r>
              <a:rPr lang="en-US" sz="2200" dirty="0">
                <a:ea typeface="+mn-ea"/>
                <a:cs typeface="+mn-cs"/>
              </a:rPr>
              <a:t>Antoinette Wyszynski and Bernard Wyszynski, </a:t>
            </a:r>
            <a:r>
              <a:rPr lang="en-US" sz="2200" i="1" dirty="0">
                <a:ea typeface="+mn-ea"/>
                <a:cs typeface="+mn-cs"/>
              </a:rPr>
              <a:t>Manual of Psychiatric Care for the Medically Ill</a:t>
            </a:r>
            <a:r>
              <a:rPr lang="en-US" sz="2200" dirty="0">
                <a:ea typeface="+mn-ea"/>
                <a:cs typeface="+mn-cs"/>
              </a:rPr>
              <a:t>, APA Press, Washington, DC, 2005. </a:t>
            </a:r>
          </a:p>
          <a:p>
            <a:pPr marL="461963" indent="-461963" fontAlgn="auto">
              <a:spcBef>
                <a:spcPts val="0"/>
              </a:spcBef>
              <a:spcAft>
                <a:spcPts val="0"/>
              </a:spcAft>
              <a:buClr>
                <a:schemeClr val="tx1"/>
              </a:buClr>
              <a:buFont typeface="+mj-lt"/>
              <a:buAutoNum type="arabicParenR" startAt="26"/>
              <a:defRPr/>
            </a:pPr>
            <a:r>
              <a:rPr lang="en-US" sz="2200" dirty="0"/>
              <a:t>Fairman, Nathan; Irwin, Scott. Palliative Care Psychiatry: Update on an Emerging Dimension of Psychiatric Practice. Current Psychiatry Rep.2013 15:374</a:t>
            </a:r>
          </a:p>
          <a:p>
            <a:pPr marL="461963" indent="-461963" fontAlgn="auto">
              <a:spcBef>
                <a:spcPts val="0"/>
              </a:spcBef>
              <a:spcAft>
                <a:spcPts val="0"/>
              </a:spcAft>
              <a:buClr>
                <a:schemeClr val="tx1"/>
              </a:buClr>
              <a:buFont typeface="+mj-lt"/>
              <a:buAutoNum type="arabicParenR" startAt="26"/>
              <a:defRPr/>
            </a:pPr>
            <a:r>
              <a:rPr lang="en-US" sz="2200" dirty="0" err="1"/>
              <a:t>Passik</a:t>
            </a:r>
            <a:r>
              <a:rPr lang="en-US" sz="2200" dirty="0"/>
              <a:t> S, </a:t>
            </a:r>
            <a:r>
              <a:rPr lang="en-US" sz="2200" dirty="0" err="1"/>
              <a:t>Portenoy</a:t>
            </a:r>
            <a:r>
              <a:rPr lang="en-US" sz="2200" dirty="0"/>
              <a:t> R. Substance abuse issues in palliative care. In: Berger A, et al, eds. </a:t>
            </a:r>
            <a:r>
              <a:rPr lang="en-US" sz="2200" i="1" dirty="0"/>
              <a:t>Principles and Practices of Supportive Oncology</a:t>
            </a:r>
            <a:r>
              <a:rPr lang="en-US" sz="2200" dirty="0"/>
              <a:t>. Philadelphia: Lippincott-Raven Publishers; 1998.</a:t>
            </a:r>
          </a:p>
          <a:p>
            <a:pPr fontAlgn="auto">
              <a:spcBef>
                <a:spcPts val="0"/>
              </a:spcBef>
              <a:spcAft>
                <a:spcPts val="0"/>
              </a:spcAft>
              <a:buFontTx/>
              <a:buNone/>
              <a:defRPr/>
            </a:pPr>
            <a:endParaRPr lang="en-US" sz="1800" dirty="0">
              <a:ea typeface="+mn-ea"/>
              <a:cs typeface="+mn-cs"/>
            </a:endParaRPr>
          </a:p>
        </p:txBody>
      </p:sp>
      <p:sp>
        <p:nvSpPr>
          <p:cNvPr id="92163" name="Slide Number Placeholder 3"/>
          <p:cNvSpPr>
            <a:spLocks noGrp="1"/>
          </p:cNvSpPr>
          <p:nvPr>
            <p:ph type="sldNum" sz="quarter" idx="12"/>
          </p:nvPr>
        </p:nvSpPr>
        <p:spPr>
          <a:noFill/>
        </p:spPr>
        <p:txBody>
          <a:bodyPr/>
          <a:lstStyle/>
          <a:p>
            <a:fld id="{64F6730E-D5EE-4F4A-B70B-EE241E32164D}" type="slidenum">
              <a:rPr lang="en-US"/>
              <a:pPr/>
              <a:t>53</a:t>
            </a:fld>
            <a:endParaRPr lang="en-US"/>
          </a:p>
        </p:txBody>
      </p:sp>
    </p:spTree>
    <p:extLst>
      <p:ext uri="{BB962C8B-B14F-4D97-AF65-F5344CB8AC3E}">
        <p14:creationId xmlns:p14="http://schemas.microsoft.com/office/powerpoint/2010/main" val="1076532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54000"/>
            <a:ext cx="10972800" cy="1143000"/>
          </a:xfrm>
        </p:spPr>
        <p:txBody>
          <a:bodyPr rtlCol="0">
            <a:normAutofit/>
          </a:bodyPr>
          <a:lstStyle/>
          <a:p>
            <a:pPr marL="54864" fontAlgn="auto">
              <a:spcAft>
                <a:spcPts val="0"/>
              </a:spcAft>
              <a:defRPr/>
            </a:pPr>
            <a:r>
              <a:rPr lang="en-US" b="1" dirty="0">
                <a:solidFill>
                  <a:srgbClr val="006600"/>
                </a:solidFill>
                <a:ea typeface="+mj-ea"/>
                <a:cs typeface="+mj-cs"/>
              </a:rPr>
              <a:t>Psychiatric Aspects of Cancer Treatment</a:t>
            </a:r>
          </a:p>
        </p:txBody>
      </p:sp>
      <p:sp>
        <p:nvSpPr>
          <p:cNvPr id="3" name="Content Placeholder 2"/>
          <p:cNvSpPr>
            <a:spLocks noGrp="1"/>
          </p:cNvSpPr>
          <p:nvPr>
            <p:ph idx="1"/>
          </p:nvPr>
        </p:nvSpPr>
        <p:spPr/>
        <p:txBody>
          <a:bodyPr rtlCol="0">
            <a:normAutofit/>
          </a:bodyPr>
          <a:lstStyle/>
          <a:p>
            <a:pPr fontAlgn="auto">
              <a:spcBef>
                <a:spcPts val="0"/>
              </a:spcBef>
              <a:spcAft>
                <a:spcPts val="0"/>
              </a:spcAft>
              <a:defRPr/>
            </a:pPr>
            <a:r>
              <a:rPr lang="en-US" dirty="0">
                <a:ea typeface="+mn-ea"/>
                <a:cs typeface="+mn-cs"/>
              </a:rPr>
              <a:t>Chemotherapy</a:t>
            </a:r>
          </a:p>
          <a:p>
            <a:pPr lvl="1" fontAlgn="auto">
              <a:spcBef>
                <a:spcPts val="0"/>
              </a:spcBef>
              <a:spcAft>
                <a:spcPts val="0"/>
              </a:spcAft>
              <a:defRPr/>
            </a:pPr>
            <a:r>
              <a:rPr lang="en-US" dirty="0"/>
              <a:t>Drug interactions</a:t>
            </a:r>
          </a:p>
          <a:p>
            <a:pPr lvl="1" fontAlgn="auto">
              <a:spcBef>
                <a:spcPts val="0"/>
              </a:spcBef>
              <a:spcAft>
                <a:spcPts val="0"/>
              </a:spcAft>
              <a:defRPr/>
            </a:pPr>
            <a:r>
              <a:rPr lang="en-US" dirty="0"/>
              <a:t>Procarbazine is a weak MAOI</a:t>
            </a:r>
          </a:p>
          <a:p>
            <a:pPr lvl="1" fontAlgn="auto">
              <a:spcBef>
                <a:spcPts val="0"/>
              </a:spcBef>
              <a:spcAft>
                <a:spcPts val="0"/>
              </a:spcAft>
              <a:defRPr/>
            </a:pPr>
            <a:r>
              <a:rPr lang="en-US" dirty="0"/>
              <a:t>Paroxetine , fluoxetine, duloxetine and bupropion are strong 2D6 inhibitors and may decrease the efficacy of tamoxifen due to enzyme inhibition , thus reducing levels of tamoxifen’s active metabolite (</a:t>
            </a:r>
            <a:r>
              <a:rPr lang="en-US" dirty="0" err="1"/>
              <a:t>endoxifen</a:t>
            </a:r>
            <a:r>
              <a:rPr lang="en-US" dirty="0"/>
              <a:t>).</a:t>
            </a:r>
          </a:p>
          <a:p>
            <a:pPr lvl="1" fontAlgn="auto">
              <a:spcBef>
                <a:spcPts val="0"/>
              </a:spcBef>
              <a:spcAft>
                <a:spcPts val="0"/>
              </a:spcAft>
              <a:defRPr/>
            </a:pPr>
            <a:r>
              <a:rPr lang="en-US" dirty="0"/>
              <a:t>Venlafaxine likely the safest antidepressant and can help with tamoxifen induced hot flashes</a:t>
            </a:r>
          </a:p>
          <a:p>
            <a:pPr lvl="2">
              <a:spcBef>
                <a:spcPts val="0"/>
              </a:spcBef>
              <a:defRPr/>
            </a:pPr>
            <a:r>
              <a:rPr lang="en-US" dirty="0"/>
              <a:t>Citalopram and escitalopram are reasonable as well. </a:t>
            </a:r>
          </a:p>
          <a:p>
            <a:pPr fontAlgn="auto">
              <a:spcBef>
                <a:spcPts val="0"/>
              </a:spcBef>
              <a:spcAft>
                <a:spcPts val="0"/>
              </a:spcAft>
              <a:defRPr/>
            </a:pPr>
            <a:r>
              <a:rPr lang="en-US" dirty="0">
                <a:ea typeface="+mn-ea"/>
                <a:cs typeface="+mn-cs"/>
              </a:rPr>
              <a:t>Radiation</a:t>
            </a:r>
          </a:p>
          <a:p>
            <a:pPr lvl="1" fontAlgn="auto">
              <a:spcBef>
                <a:spcPts val="0"/>
              </a:spcBef>
              <a:spcAft>
                <a:spcPts val="0"/>
              </a:spcAft>
              <a:defRPr/>
            </a:pPr>
            <a:r>
              <a:rPr lang="en-US" dirty="0"/>
              <a:t>Increased fatigue, N/V, and anxiety</a:t>
            </a:r>
          </a:p>
          <a:p>
            <a:pPr fontAlgn="auto">
              <a:spcBef>
                <a:spcPts val="0"/>
              </a:spcBef>
              <a:spcAft>
                <a:spcPts val="0"/>
              </a:spcAft>
              <a:defRPr/>
            </a:pPr>
            <a:r>
              <a:rPr lang="en-US" dirty="0">
                <a:ea typeface="+mn-ea"/>
                <a:cs typeface="+mn-cs"/>
              </a:rPr>
              <a:t>Bone Marrow Transplant</a:t>
            </a:r>
          </a:p>
          <a:p>
            <a:pPr lvl="1" fontAlgn="auto">
              <a:spcBef>
                <a:spcPts val="0"/>
              </a:spcBef>
              <a:spcAft>
                <a:spcPts val="0"/>
              </a:spcAft>
              <a:defRPr/>
            </a:pPr>
            <a:r>
              <a:rPr lang="en-US" dirty="0"/>
              <a:t>Depression and anxiety, N/V, fatigue, adjustment d/o, dependence (dependent needs are associated with poorer survival), neurocognitive deficits due to CNS toxicity</a:t>
            </a:r>
          </a:p>
          <a:p>
            <a:pPr algn="ctr" fontAlgn="auto">
              <a:spcBef>
                <a:spcPts val="0"/>
              </a:spcBef>
              <a:spcAft>
                <a:spcPts val="0"/>
              </a:spcAft>
              <a:buFont typeface="Arial" pitchFamily="34" charset="0"/>
              <a:buNone/>
              <a:defRPr/>
            </a:pPr>
            <a:endParaRPr lang="en-US" dirty="0">
              <a:ea typeface="+mn-ea"/>
              <a:cs typeface="+mn-cs"/>
            </a:endParaRPr>
          </a:p>
        </p:txBody>
      </p:sp>
      <p:sp>
        <p:nvSpPr>
          <p:cNvPr id="68612" name="Slide Number Placeholder 4"/>
          <p:cNvSpPr>
            <a:spLocks noGrp="1"/>
          </p:cNvSpPr>
          <p:nvPr>
            <p:ph type="sldNum" sz="quarter" idx="12"/>
          </p:nvPr>
        </p:nvSpPr>
        <p:spPr>
          <a:noFill/>
        </p:spPr>
        <p:txBody>
          <a:bodyPr/>
          <a:lstStyle/>
          <a:p>
            <a:fld id="{DAEFE925-E71C-494A-8560-7C977643EF7F}" type="slidenum">
              <a:rPr lang="en-US"/>
              <a:pPr/>
              <a:t>6</a:t>
            </a:fld>
            <a:endParaRPr lang="en-US"/>
          </a:p>
        </p:txBody>
      </p:sp>
      <p:sp>
        <p:nvSpPr>
          <p:cNvPr id="28676" name="Footer Placeholder 3"/>
          <p:cNvSpPr>
            <a:spLocks noGrp="1"/>
          </p:cNvSpPr>
          <p:nvPr>
            <p:ph type="ftr" sz="quarter" idx="4294967295"/>
          </p:nvPr>
        </p:nvSpPr>
        <p:spPr>
          <a:xfrm>
            <a:off x="0" y="6019800"/>
            <a:ext cx="60960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a:t>James L Levenson, M.D., 2005, SLB Mueller 2005, Desmarais 2010</a:t>
            </a:r>
          </a:p>
        </p:txBody>
      </p:sp>
    </p:spTree>
    <p:extLst>
      <p:ext uri="{BB962C8B-B14F-4D97-AF65-F5344CB8AC3E}">
        <p14:creationId xmlns:p14="http://schemas.microsoft.com/office/powerpoint/2010/main" val="1300728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609600" y="254000"/>
            <a:ext cx="10972800" cy="1143000"/>
          </a:xfrm>
        </p:spPr>
        <p:txBody>
          <a:bodyPr>
            <a:normAutofit/>
          </a:bodyPr>
          <a:lstStyle/>
          <a:p>
            <a:pPr marL="54864" fontAlgn="auto">
              <a:spcAft>
                <a:spcPts val="0"/>
              </a:spcAft>
              <a:defRPr/>
            </a:pPr>
            <a:r>
              <a:rPr lang="en-US" b="1" dirty="0">
                <a:solidFill>
                  <a:srgbClr val="006600"/>
                </a:solidFill>
                <a:ea typeface="+mj-ea"/>
                <a:cs typeface="+mj-cs"/>
              </a:rPr>
              <a:t>Psychiatric Issues Following Cancer Treatment</a:t>
            </a:r>
          </a:p>
        </p:txBody>
      </p:sp>
      <p:sp>
        <p:nvSpPr>
          <p:cNvPr id="3" name="Content Placeholder 2"/>
          <p:cNvSpPr>
            <a:spLocks noGrp="1"/>
          </p:cNvSpPr>
          <p:nvPr>
            <p:ph idx="1"/>
          </p:nvPr>
        </p:nvSpPr>
        <p:spPr/>
        <p:txBody>
          <a:bodyPr rtlCol="0">
            <a:normAutofit/>
          </a:bodyPr>
          <a:lstStyle/>
          <a:p>
            <a:pPr fontAlgn="auto">
              <a:spcBef>
                <a:spcPts val="0"/>
              </a:spcBef>
              <a:spcAft>
                <a:spcPts val="0"/>
              </a:spcAft>
              <a:defRPr/>
            </a:pPr>
            <a:r>
              <a:rPr lang="en-US" dirty="0">
                <a:ea typeface="+mn-ea"/>
                <a:cs typeface="+mn-cs"/>
              </a:rPr>
              <a:t>3-55% get depressed following breast cancer treatment</a:t>
            </a:r>
          </a:p>
          <a:p>
            <a:pPr fontAlgn="auto">
              <a:spcBef>
                <a:spcPts val="0"/>
              </a:spcBef>
              <a:spcAft>
                <a:spcPts val="0"/>
              </a:spcAft>
              <a:defRPr/>
            </a:pPr>
            <a:r>
              <a:rPr lang="en-US" dirty="0">
                <a:ea typeface="+mn-ea"/>
                <a:cs typeface="+mn-cs"/>
              </a:rPr>
              <a:t>Cognitive problems include disturbed consciousness, cognitive problems, executive problems. In a study of 8,921 women with breast cancer</a:t>
            </a:r>
          </a:p>
          <a:p>
            <a:pPr lvl="1" fontAlgn="auto">
              <a:spcBef>
                <a:spcPts val="0"/>
              </a:spcBef>
              <a:spcAft>
                <a:spcPts val="0"/>
              </a:spcAft>
              <a:defRPr/>
            </a:pPr>
            <a:r>
              <a:rPr lang="en-US" dirty="0"/>
              <a:t>Women who got surgery and chemo had increased rates of adjustment d/o and fatigue</a:t>
            </a:r>
          </a:p>
          <a:p>
            <a:pPr lvl="1" fontAlgn="auto">
              <a:spcBef>
                <a:spcPts val="0"/>
              </a:spcBef>
              <a:spcAft>
                <a:spcPts val="0"/>
              </a:spcAft>
              <a:defRPr/>
            </a:pPr>
            <a:r>
              <a:rPr lang="en-US" dirty="0"/>
              <a:t>Mood disorders were similar in chemo and non-chemo groups</a:t>
            </a:r>
          </a:p>
          <a:p>
            <a:pPr lvl="1" fontAlgn="auto">
              <a:spcBef>
                <a:spcPts val="0"/>
              </a:spcBef>
              <a:spcAft>
                <a:spcPts val="0"/>
              </a:spcAft>
              <a:defRPr/>
            </a:pPr>
            <a:r>
              <a:rPr lang="en-US" dirty="0"/>
              <a:t>No issues with cognitive disorder</a:t>
            </a:r>
          </a:p>
        </p:txBody>
      </p:sp>
      <p:sp>
        <p:nvSpPr>
          <p:cNvPr id="70659" name="Slide Number Placeholder 4"/>
          <p:cNvSpPr>
            <a:spLocks noGrp="1"/>
          </p:cNvSpPr>
          <p:nvPr>
            <p:ph type="sldNum" sz="quarter" idx="12"/>
          </p:nvPr>
        </p:nvSpPr>
        <p:spPr>
          <a:noFill/>
        </p:spPr>
        <p:txBody>
          <a:bodyPr/>
          <a:lstStyle/>
          <a:p>
            <a:fld id="{839F3D57-05B5-4223-9B1F-0578C12652C3}" type="slidenum">
              <a:rPr lang="en-US"/>
              <a:pPr/>
              <a:t>7</a:t>
            </a:fld>
            <a:endParaRPr lang="en-US"/>
          </a:p>
        </p:txBody>
      </p:sp>
      <p:sp>
        <p:nvSpPr>
          <p:cNvPr id="29701" name="Footer Placeholder 5"/>
          <p:cNvSpPr>
            <a:spLocks noGrp="1"/>
          </p:cNvSpPr>
          <p:nvPr>
            <p:ph type="ftr" sz="quarter" idx="4294967295"/>
          </p:nvPr>
        </p:nvSpPr>
        <p:spPr>
          <a:xfrm>
            <a:off x="0" y="6019800"/>
            <a:ext cx="38608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a:t>JR Sattin 2009, SLB Muller 2005, Takechi 2003</a:t>
            </a:r>
          </a:p>
        </p:txBody>
      </p:sp>
    </p:spTree>
    <p:extLst>
      <p:ext uri="{BB962C8B-B14F-4D97-AF65-F5344CB8AC3E}">
        <p14:creationId xmlns:p14="http://schemas.microsoft.com/office/powerpoint/2010/main" val="3710215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127221" y="274638"/>
            <a:ext cx="11871297" cy="1401762"/>
          </a:xfrm>
        </p:spPr>
        <p:txBody>
          <a:bodyPr/>
          <a:lstStyle/>
          <a:p>
            <a:r>
              <a:rPr lang="en-US" sz="2800" b="1" dirty="0">
                <a:ea typeface="ＭＳ Ｐゴシック" pitchFamily="34" charset="-128"/>
              </a:rPr>
              <a:t>Common Psychiatric Issues In the Psycho-oncologic and Palliative Care Population</a:t>
            </a:r>
          </a:p>
        </p:txBody>
      </p:sp>
      <p:sp>
        <p:nvSpPr>
          <p:cNvPr id="5123" name="Content Placeholder 2"/>
          <p:cNvSpPr>
            <a:spLocks noGrp="1"/>
          </p:cNvSpPr>
          <p:nvPr>
            <p:ph idx="1"/>
          </p:nvPr>
        </p:nvSpPr>
        <p:spPr>
          <a:xfrm>
            <a:off x="508000" y="1828800"/>
            <a:ext cx="11176000" cy="4724400"/>
          </a:xfrm>
        </p:spPr>
        <p:txBody>
          <a:bodyPr/>
          <a:lstStyle/>
          <a:p>
            <a:pPr>
              <a:defRPr/>
            </a:pPr>
            <a:r>
              <a:rPr lang="en-US" dirty="0">
                <a:cs typeface="+mn-cs"/>
              </a:rPr>
              <a:t>Anxiety</a:t>
            </a:r>
          </a:p>
          <a:p>
            <a:pPr>
              <a:defRPr/>
            </a:pPr>
            <a:r>
              <a:rPr lang="en-US" dirty="0">
                <a:cs typeface="+mn-cs"/>
              </a:rPr>
              <a:t>Bereavement and Grief </a:t>
            </a:r>
          </a:p>
          <a:p>
            <a:pPr>
              <a:defRPr/>
            </a:pPr>
            <a:r>
              <a:rPr lang="en-US" dirty="0">
                <a:cs typeface="+mn-cs"/>
              </a:rPr>
              <a:t>Depression</a:t>
            </a:r>
          </a:p>
          <a:p>
            <a:pPr>
              <a:defRPr/>
            </a:pPr>
            <a:r>
              <a:rPr lang="en-US" dirty="0">
                <a:cs typeface="+mn-cs"/>
              </a:rPr>
              <a:t>Delirium</a:t>
            </a:r>
          </a:p>
          <a:p>
            <a:pPr marL="0" indent="0">
              <a:buFontTx/>
              <a:buNone/>
              <a:defRPr/>
            </a:pPr>
            <a:endParaRPr lang="en-US" dirty="0">
              <a:cs typeface="+mn-cs"/>
            </a:endParaRPr>
          </a:p>
          <a:p>
            <a:pPr marL="0" indent="0">
              <a:buFontTx/>
              <a:buNone/>
              <a:defRPr/>
            </a:pPr>
            <a:endParaRPr lang="en-US" dirty="0">
              <a:cs typeface="+mn-cs"/>
            </a:endParaRPr>
          </a:p>
        </p:txBody>
      </p:sp>
      <p:sp>
        <p:nvSpPr>
          <p:cNvPr id="21508" name="Slide Number Placeholder 4"/>
          <p:cNvSpPr>
            <a:spLocks noGrp="1"/>
          </p:cNvSpPr>
          <p:nvPr>
            <p:ph type="sldNum" sz="quarter" idx="12"/>
          </p:nvPr>
        </p:nvSpPr>
        <p:spPr>
          <a:noFill/>
        </p:spPr>
        <p:txBody>
          <a:bodyPr/>
          <a:lstStyle/>
          <a:p>
            <a:fld id="{22E7C7BA-3DC3-4940-95E3-E0A68D38C199}" type="slidenum">
              <a:rPr lang="en-US"/>
              <a:pPr/>
              <a:t>8</a:t>
            </a:fld>
            <a:endParaRPr lang="en-US"/>
          </a:p>
        </p:txBody>
      </p:sp>
      <p:sp>
        <p:nvSpPr>
          <p:cNvPr id="5124" name="Footer Placeholder 3"/>
          <p:cNvSpPr>
            <a:spLocks noGrp="1"/>
          </p:cNvSpPr>
          <p:nvPr>
            <p:ph type="ftr" sz="quarter" idx="4294967295"/>
          </p:nvPr>
        </p:nvSpPr>
        <p:spPr>
          <a:xfrm>
            <a:off x="0" y="5943600"/>
            <a:ext cx="38608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a:t>James L Levenson, M.D., 2005, Wyszynski, 2005</a:t>
            </a:r>
          </a:p>
        </p:txBody>
      </p:sp>
    </p:spTree>
    <p:extLst>
      <p:ext uri="{BB962C8B-B14F-4D97-AF65-F5344CB8AC3E}">
        <p14:creationId xmlns:p14="http://schemas.microsoft.com/office/powerpoint/2010/main" val="35892073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609600" y="254000"/>
            <a:ext cx="10972800" cy="1143000"/>
          </a:xfrm>
        </p:spPr>
        <p:txBody>
          <a:bodyPr/>
          <a:lstStyle/>
          <a:p>
            <a:pPr marL="54864" fontAlgn="auto">
              <a:spcAft>
                <a:spcPts val="0"/>
              </a:spcAft>
              <a:defRPr/>
            </a:pPr>
            <a:r>
              <a:rPr lang="en-US" b="1" dirty="0">
                <a:solidFill>
                  <a:srgbClr val="006600"/>
                </a:solidFill>
                <a:ea typeface="+mj-ea"/>
                <a:cs typeface="+mj-cs"/>
              </a:rPr>
              <a:t>Depression and Cancer</a:t>
            </a:r>
          </a:p>
        </p:txBody>
      </p:sp>
      <p:sp>
        <p:nvSpPr>
          <p:cNvPr id="3" name="Content Placeholder 2"/>
          <p:cNvSpPr>
            <a:spLocks noGrp="1"/>
          </p:cNvSpPr>
          <p:nvPr>
            <p:ph idx="1"/>
          </p:nvPr>
        </p:nvSpPr>
        <p:spPr/>
        <p:txBody>
          <a:bodyPr rtlCol="0">
            <a:normAutofit/>
          </a:bodyPr>
          <a:lstStyle/>
          <a:p>
            <a:pPr fontAlgn="auto">
              <a:spcBef>
                <a:spcPts val="0"/>
              </a:spcBef>
              <a:spcAft>
                <a:spcPts val="0"/>
              </a:spcAft>
              <a:defRPr/>
            </a:pPr>
            <a:r>
              <a:rPr lang="en-US" dirty="0">
                <a:ea typeface="+mn-ea"/>
                <a:cs typeface="+mn-cs"/>
              </a:rPr>
              <a:t>May lead to poor treatment adherence and possibly decreased survival</a:t>
            </a:r>
          </a:p>
          <a:p>
            <a:pPr fontAlgn="auto">
              <a:spcBef>
                <a:spcPts val="0"/>
              </a:spcBef>
              <a:spcAft>
                <a:spcPts val="0"/>
              </a:spcAft>
              <a:defRPr/>
            </a:pPr>
            <a:r>
              <a:rPr lang="en-US" dirty="0">
                <a:ea typeface="+mn-ea"/>
                <a:cs typeface="+mn-cs"/>
              </a:rPr>
              <a:t>Increased rates of depression in cancer patients over the general population</a:t>
            </a:r>
          </a:p>
          <a:p>
            <a:pPr lvl="1" fontAlgn="auto">
              <a:spcBef>
                <a:spcPts val="0"/>
              </a:spcBef>
              <a:spcAft>
                <a:spcPts val="0"/>
              </a:spcAft>
              <a:defRPr/>
            </a:pPr>
            <a:r>
              <a:rPr lang="en-US" dirty="0"/>
              <a:t>25% rate overall</a:t>
            </a:r>
          </a:p>
          <a:p>
            <a:pPr lvl="1" fontAlgn="auto">
              <a:spcBef>
                <a:spcPts val="0"/>
              </a:spcBef>
              <a:spcAft>
                <a:spcPts val="0"/>
              </a:spcAft>
              <a:defRPr/>
            </a:pPr>
            <a:r>
              <a:rPr lang="en-US" dirty="0"/>
              <a:t>Differs for different cancers</a:t>
            </a:r>
          </a:p>
          <a:p>
            <a:pPr lvl="2" fontAlgn="auto">
              <a:spcBef>
                <a:spcPts val="0"/>
              </a:spcBef>
              <a:spcAft>
                <a:spcPts val="0"/>
              </a:spcAft>
              <a:defRPr/>
            </a:pPr>
            <a:r>
              <a:rPr lang="en-US" sz="2000" dirty="0"/>
              <a:t>Orophargngeal 22-57%</a:t>
            </a:r>
          </a:p>
          <a:p>
            <a:pPr lvl="2" fontAlgn="auto">
              <a:spcBef>
                <a:spcPts val="0"/>
              </a:spcBef>
              <a:spcAft>
                <a:spcPts val="0"/>
              </a:spcAft>
              <a:defRPr/>
            </a:pPr>
            <a:r>
              <a:rPr lang="en-US" sz="2000" dirty="0"/>
              <a:t>Pancreatic 33-50%</a:t>
            </a:r>
          </a:p>
          <a:p>
            <a:pPr lvl="2" fontAlgn="auto">
              <a:spcBef>
                <a:spcPts val="0"/>
              </a:spcBef>
              <a:spcAft>
                <a:spcPts val="0"/>
              </a:spcAft>
              <a:defRPr/>
            </a:pPr>
            <a:r>
              <a:rPr lang="en-US" sz="2000" dirty="0"/>
              <a:t>Breast 1.5-46%</a:t>
            </a:r>
          </a:p>
          <a:p>
            <a:pPr lvl="2" fontAlgn="auto">
              <a:spcBef>
                <a:spcPts val="0"/>
              </a:spcBef>
              <a:spcAft>
                <a:spcPts val="0"/>
              </a:spcAft>
              <a:defRPr/>
            </a:pPr>
            <a:r>
              <a:rPr lang="en-US" sz="2000" dirty="0"/>
              <a:t>Lung 11-44%</a:t>
            </a:r>
          </a:p>
          <a:p>
            <a:pPr lvl="2" fontAlgn="auto">
              <a:spcBef>
                <a:spcPts val="0"/>
              </a:spcBef>
              <a:spcAft>
                <a:spcPts val="0"/>
              </a:spcAft>
              <a:defRPr/>
            </a:pPr>
            <a:r>
              <a:rPr lang="en-US" sz="2000" dirty="0"/>
              <a:t>Depression appears to be less common in colon cancer, gynecological malignancies and lymphoma</a:t>
            </a:r>
          </a:p>
        </p:txBody>
      </p:sp>
      <p:sp>
        <p:nvSpPr>
          <p:cNvPr id="72708" name="Slide Number Placeholder 4"/>
          <p:cNvSpPr>
            <a:spLocks noGrp="1"/>
          </p:cNvSpPr>
          <p:nvPr>
            <p:ph type="sldNum" sz="quarter" idx="12"/>
          </p:nvPr>
        </p:nvSpPr>
        <p:spPr>
          <a:noFill/>
        </p:spPr>
        <p:txBody>
          <a:bodyPr/>
          <a:lstStyle/>
          <a:p>
            <a:fld id="{A68C4966-C9A9-4689-B644-BAD23BCD9AA7}" type="slidenum">
              <a:rPr lang="en-US"/>
              <a:pPr/>
              <a:t>9</a:t>
            </a:fld>
            <a:endParaRPr lang="en-US"/>
          </a:p>
        </p:txBody>
      </p:sp>
      <p:sp>
        <p:nvSpPr>
          <p:cNvPr id="30724" name="Footer Placeholder 3"/>
          <p:cNvSpPr>
            <a:spLocks noGrp="1"/>
          </p:cNvSpPr>
          <p:nvPr>
            <p:ph type="ftr" sz="quarter" idx="4294967295"/>
          </p:nvPr>
        </p:nvSpPr>
        <p:spPr>
          <a:xfrm>
            <a:off x="-1" y="6019800"/>
            <a:ext cx="4659923"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a:t>CP van Wilgen 2006, JL Levinson 2005,  KM Brintzenhofe 2009</a:t>
            </a:r>
          </a:p>
        </p:txBody>
      </p:sp>
    </p:spTree>
    <p:extLst>
      <p:ext uri="{BB962C8B-B14F-4D97-AF65-F5344CB8AC3E}">
        <p14:creationId xmlns:p14="http://schemas.microsoft.com/office/powerpoint/2010/main" val="2933738600"/>
      </p:ext>
    </p:extLst>
  </p:cSld>
  <p:clrMapOvr>
    <a:masterClrMapping/>
  </p:clrMapOvr>
</p:sld>
</file>

<file path=ppt/theme/theme1.xml><?xml version="1.0" encoding="utf-8"?>
<a:theme xmlns:a="http://schemas.openxmlformats.org/drawingml/2006/main" name="ACLP template">
  <a:themeElements>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B2C9C77E-7F59-4562-AC6A-C6F3C96BAC6A}" vid="{B8FB10BF-8001-47BC-9267-63EA1BB6F6C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81B7F35BAB62E459D559428A31CA9C2" ma:contentTypeVersion="10" ma:contentTypeDescription="Create a new document." ma:contentTypeScope="" ma:versionID="3c0ad1c1f9012030e844f7ca56ceb058">
  <xsd:schema xmlns:xsd="http://www.w3.org/2001/XMLSchema" xmlns:xs="http://www.w3.org/2001/XMLSchema" xmlns:p="http://schemas.microsoft.com/office/2006/metadata/properties" xmlns:ns2="7f3cf475-0395-4332-a22f-87d7b85be7f2" xmlns:ns3="d5af13c4-72b1-41c9-8507-7e9ed24d93ac" targetNamespace="http://schemas.microsoft.com/office/2006/metadata/properties" ma:root="true" ma:fieldsID="f0f0d6400a7b3e3f33f8772d7a208be3" ns2:_="" ns3:_="">
    <xsd:import namespace="7f3cf475-0395-4332-a22f-87d7b85be7f2"/>
    <xsd:import namespace="d5af13c4-72b1-41c9-8507-7e9ed24d93ac"/>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3cf475-0395-4332-a22f-87d7b85be7f2"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d5af13c4-72b1-41c9-8507-7e9ed24d93ac"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AutoTags" ma:index="15" nillable="true" ma:displayName="MediaServiceAutoTags" ma:description="" ma:internalName="MediaServiceAutoTags" ma:readOnly="true">
      <xsd:simpleType>
        <xsd:restriction base="dms:Text"/>
      </xsd:simpleType>
    </xsd:element>
    <xsd:element name="MediaServiceLocation" ma:index="16" nillable="true" ma:displayName="MediaServiceLocation" ma:description="" ma:internalName="MediaServiceLocation"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360AA4B-0C74-43BA-862E-50B2110804B8}">
  <ds:schemaRefs>
    <ds:schemaRef ds:uri="http://purl.org/dc/elements/1.1/"/>
    <ds:schemaRef ds:uri="http://schemas.openxmlformats.org/package/2006/metadata/core-properties"/>
    <ds:schemaRef ds:uri="http://purl.org/dc/dcmitype/"/>
    <ds:schemaRef ds:uri="http://schemas.microsoft.com/office/infopath/2007/PartnerControls"/>
    <ds:schemaRef ds:uri="d5af13c4-72b1-41c9-8507-7e9ed24d93ac"/>
    <ds:schemaRef ds:uri="http://purl.org/dc/terms/"/>
    <ds:schemaRef ds:uri="http://schemas.microsoft.com/office/2006/metadata/properties"/>
    <ds:schemaRef ds:uri="http://schemas.microsoft.com/office/2006/documentManagement/types"/>
    <ds:schemaRef ds:uri="7f3cf475-0395-4332-a22f-87d7b85be7f2"/>
    <ds:schemaRef ds:uri="http://www.w3.org/XML/1998/namespace"/>
  </ds:schemaRefs>
</ds:datastoreItem>
</file>

<file path=customXml/itemProps2.xml><?xml version="1.0" encoding="utf-8"?>
<ds:datastoreItem xmlns:ds="http://schemas.openxmlformats.org/officeDocument/2006/customXml" ds:itemID="{B8B2A905-58EE-4950-9C62-3AC6953C32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f3cf475-0395-4332-a22f-87d7b85be7f2"/>
    <ds:schemaRef ds:uri="d5af13c4-72b1-41c9-8507-7e9ed24d93a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CF9EE7F-82E1-4A4A-ACA8-B0A781BE498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ACLP template</Template>
  <TotalTime>3479</TotalTime>
  <Words>3983</Words>
  <Application>Microsoft Office PowerPoint</Application>
  <PresentationFormat>Widescreen</PresentationFormat>
  <Paragraphs>595</Paragraphs>
  <Slides>53</Slides>
  <Notes>45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53</vt:i4>
      </vt:variant>
    </vt:vector>
  </HeadingPairs>
  <TitlesOfParts>
    <vt:vector size="60" baseType="lpstr">
      <vt:lpstr>ＭＳ Ｐゴシック</vt:lpstr>
      <vt:lpstr>Arial</vt:lpstr>
      <vt:lpstr>Calibri</vt:lpstr>
      <vt:lpstr>Lucida Grande</vt:lpstr>
      <vt:lpstr>Wingdings</vt:lpstr>
      <vt:lpstr>Wingdings 2</vt:lpstr>
      <vt:lpstr>ACLP template</vt:lpstr>
      <vt:lpstr>Psycho-Oncology and Palliative Care</vt:lpstr>
      <vt:lpstr>Learning Objectives</vt:lpstr>
      <vt:lpstr>Palliative Care and Psychosomatics</vt:lpstr>
      <vt:lpstr>Palliative Care and Psychosomatics</vt:lpstr>
      <vt:lpstr>Psychiatry and Palliative Care Working Together Towards a Common Goal</vt:lpstr>
      <vt:lpstr>Psychiatric Aspects of Cancer Treatment</vt:lpstr>
      <vt:lpstr>Psychiatric Issues Following Cancer Treatment</vt:lpstr>
      <vt:lpstr>Common Psychiatric Issues In the Psycho-oncologic and Palliative Care Population</vt:lpstr>
      <vt:lpstr>Depression and Cancer</vt:lpstr>
      <vt:lpstr>Depression and Cancer Progression and Mortality</vt:lpstr>
      <vt:lpstr>Assessing Depression in the Terminally Ill</vt:lpstr>
      <vt:lpstr>Treatment of Depression in Terminally Ill</vt:lpstr>
      <vt:lpstr>Somatic Symptoms and Depression in Cancer</vt:lpstr>
      <vt:lpstr>Mixed Depression/Anxiety in Cancer Patients</vt:lpstr>
      <vt:lpstr>Suicidal Ideation and Cancer</vt:lpstr>
      <vt:lpstr>Suicide and Suicidal Ideation in Palliative Care</vt:lpstr>
      <vt:lpstr>Desire for Hastened Death</vt:lpstr>
      <vt:lpstr>Depression and Cancer</vt:lpstr>
      <vt:lpstr>Depression in Palliative Care</vt:lpstr>
      <vt:lpstr>Demoralization vs. Depression</vt:lpstr>
      <vt:lpstr>Demoralization</vt:lpstr>
      <vt:lpstr>Treatment Targets for Brief Psychotherapy for Demoralization:</vt:lpstr>
      <vt:lpstr>Overall Psychological Treatment Goals</vt:lpstr>
      <vt:lpstr>Overall Psychological Treatment Goals</vt:lpstr>
      <vt:lpstr>Dignity Conserving Treatment</vt:lpstr>
      <vt:lpstr>Dignity Conserving Treatment</vt:lpstr>
      <vt:lpstr>Dignity Conserving Treatment</vt:lpstr>
      <vt:lpstr>Dignity Conserving Treatment</vt:lpstr>
      <vt:lpstr>Dignity Conserving Treatment</vt:lpstr>
      <vt:lpstr>Dignity Conserving Treatment</vt:lpstr>
      <vt:lpstr>Dignity Conserving Treatment</vt:lpstr>
      <vt:lpstr>Promoting Resilience</vt:lpstr>
      <vt:lpstr>Anxiety in Palliative Care</vt:lpstr>
      <vt:lpstr>Causes of Anxiety in Palliative Care</vt:lpstr>
      <vt:lpstr>Anxiety Treatment in Palliative Care</vt:lpstr>
      <vt:lpstr>Anxiety and Cancer</vt:lpstr>
      <vt:lpstr>Anxiety and Cancer</vt:lpstr>
      <vt:lpstr>Mania in Cancer</vt:lpstr>
      <vt:lpstr>Mood Stabilizers </vt:lpstr>
      <vt:lpstr>Mood Stabilizers </vt:lpstr>
      <vt:lpstr>Psychosis and cancer</vt:lpstr>
      <vt:lpstr>Antipsychotics</vt:lpstr>
      <vt:lpstr>Antipsychotics</vt:lpstr>
      <vt:lpstr>Bereavement and Grief</vt:lpstr>
      <vt:lpstr>Bereavement and Grief</vt:lpstr>
      <vt:lpstr>Delirium in Palliative Care</vt:lpstr>
      <vt:lpstr>Delirium in Palliative Care</vt:lpstr>
      <vt:lpstr>Delirium (continued)</vt:lpstr>
      <vt:lpstr>Substance misuse/use disorders in Oncology and Palliative Care</vt:lpstr>
      <vt:lpstr>Substance misuse/use disorders in Oncology and Palliative Care</vt:lpstr>
      <vt:lpstr>References</vt:lpstr>
      <vt:lpstr>References</vt:lpstr>
      <vt:lpstr>References</vt:lpstr>
    </vt:vector>
  </TitlesOfParts>
  <Company>Mount Sinai School of Medicine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Ernst, Carrie</dc:creator>
  <cp:lastModifiedBy>Desan, Paul</cp:lastModifiedBy>
  <cp:revision>56</cp:revision>
  <dcterms:created xsi:type="dcterms:W3CDTF">2017-12-19T17:46:22Z</dcterms:created>
  <dcterms:modified xsi:type="dcterms:W3CDTF">2019-03-15T20:46:09Z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0x010100381B7F35BAB62E459D559428A31CA9C2</vt:lpwstr>
  </property>
</Properties>
</file>