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66"/>
  </p:notesMasterIdLst>
  <p:handoutMasterIdLst>
    <p:handoutMasterId r:id="rId67"/>
  </p:handoutMasterIdLst>
  <p:sldIdLst>
    <p:sldId id="259" r:id="rId5"/>
    <p:sldId id="260" r:id="rId6"/>
    <p:sldId id="318" r:id="rId7"/>
    <p:sldId id="315" r:id="rId8"/>
    <p:sldId id="261" r:id="rId9"/>
    <p:sldId id="262" r:id="rId10"/>
    <p:sldId id="309" r:id="rId11"/>
    <p:sldId id="310" r:id="rId12"/>
    <p:sldId id="311" r:id="rId13"/>
    <p:sldId id="321" r:id="rId14"/>
    <p:sldId id="322" r:id="rId15"/>
    <p:sldId id="323" r:id="rId16"/>
    <p:sldId id="324" r:id="rId17"/>
    <p:sldId id="325" r:id="rId18"/>
    <p:sldId id="326" r:id="rId19"/>
    <p:sldId id="327" r:id="rId20"/>
    <p:sldId id="328" r:id="rId21"/>
    <p:sldId id="339" r:id="rId22"/>
    <p:sldId id="340" r:id="rId23"/>
    <p:sldId id="314" r:id="rId24"/>
    <p:sldId id="264" r:id="rId25"/>
    <p:sldId id="265" r:id="rId26"/>
    <p:sldId id="267" r:id="rId27"/>
    <p:sldId id="268" r:id="rId28"/>
    <p:sldId id="269" r:id="rId29"/>
    <p:sldId id="270" r:id="rId30"/>
    <p:sldId id="271" r:id="rId31"/>
    <p:sldId id="276" r:id="rId32"/>
    <p:sldId id="312" r:id="rId33"/>
    <p:sldId id="274" r:id="rId34"/>
    <p:sldId id="275" r:id="rId35"/>
    <p:sldId id="278" r:id="rId36"/>
    <p:sldId id="277" r:id="rId37"/>
    <p:sldId id="279" r:id="rId38"/>
    <p:sldId id="280" r:id="rId39"/>
    <p:sldId id="308" r:id="rId40"/>
    <p:sldId id="281" r:id="rId41"/>
    <p:sldId id="282" r:id="rId42"/>
    <p:sldId id="283" r:id="rId43"/>
    <p:sldId id="284" r:id="rId44"/>
    <p:sldId id="313" r:id="rId45"/>
    <p:sldId id="287" r:id="rId46"/>
    <p:sldId id="288" r:id="rId47"/>
    <p:sldId id="289" r:id="rId48"/>
    <p:sldId id="290" r:id="rId49"/>
    <p:sldId id="291" r:id="rId50"/>
    <p:sldId id="292" r:id="rId51"/>
    <p:sldId id="316" r:id="rId52"/>
    <p:sldId id="294" r:id="rId53"/>
    <p:sldId id="295" r:id="rId54"/>
    <p:sldId id="296" r:id="rId55"/>
    <p:sldId id="298" r:id="rId56"/>
    <p:sldId id="299" r:id="rId57"/>
    <p:sldId id="300" r:id="rId58"/>
    <p:sldId id="301" r:id="rId59"/>
    <p:sldId id="302" r:id="rId60"/>
    <p:sldId id="303" r:id="rId61"/>
    <p:sldId id="304" r:id="rId62"/>
    <p:sldId id="305" r:id="rId63"/>
    <p:sldId id="306" r:id="rId64"/>
    <p:sldId id="317" r:id="rId6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28" userDrawn="1">
          <p15:clr>
            <a:srgbClr val="A4A3A4"/>
          </p15:clr>
        </p15:guide>
        <p15:guide id="2" pos="3841"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uthor" initials="A"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297"/>
    <a:srgbClr val="177D38"/>
    <a:srgbClr val="389155"/>
    <a:srgbClr val="105A25"/>
    <a:srgbClr val="C5FFDE"/>
    <a:srgbClr val="66A67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19" autoAdjust="0"/>
    <p:restoredTop sz="85078" autoAdjust="0"/>
  </p:normalViewPr>
  <p:slideViewPr>
    <p:cSldViewPr snapToGrid="0" snapToObjects="1" showGuides="1">
      <p:cViewPr varScale="1">
        <p:scale>
          <a:sx n="107" d="100"/>
          <a:sy n="107" d="100"/>
        </p:scale>
        <p:origin x="570" y="114"/>
      </p:cViewPr>
      <p:guideLst>
        <p:guide orient="horz" pos="4228"/>
        <p:guide pos="3841"/>
      </p:guideLst>
    </p:cSldViewPr>
  </p:slideViewPr>
  <p:notesTextViewPr>
    <p:cViewPr>
      <p:scale>
        <a:sx n="100" d="100"/>
        <a:sy n="100" d="100"/>
      </p:scale>
      <p:origin x="0" y="0"/>
    </p:cViewPr>
  </p:notesTextViewPr>
  <p:sorterViewPr>
    <p:cViewPr>
      <p:scale>
        <a:sx n="150" d="100"/>
        <a:sy n="150" d="100"/>
      </p:scale>
      <p:origin x="0" y="184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commentAuthors" Target="commentAuthors.xml"/><Relationship Id="rId7" Type="http://schemas.openxmlformats.org/officeDocument/2006/relationships/slide" Target="slides/slide3.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450BA6-B535-4018-97DF-E3C3BA1F567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2F6809E-D753-45FF-8D82-3CA91EFAB0EA}">
      <dgm:prSet phldrT="[Text]" custT="1"/>
      <dgm:spPr>
        <a:solidFill>
          <a:srgbClr val="177D38"/>
        </a:solidFill>
      </dgm:spPr>
      <dgm:t>
        <a:bodyPr/>
        <a:lstStyle/>
        <a:p>
          <a:r>
            <a:rPr lang="en-US" sz="2400" dirty="0" err="1"/>
            <a:t>Antidepress</a:t>
          </a:r>
          <a:r>
            <a:rPr lang="en-US" sz="2400" dirty="0"/>
            <a:t>-ants</a:t>
          </a:r>
        </a:p>
      </dgm:t>
    </dgm:pt>
    <dgm:pt modelId="{F22BE8D7-2C4C-4AA0-B7D4-CA20CFB219B3}" type="parTrans" cxnId="{B9A52688-B687-40C8-9381-AA8475B48BC8}">
      <dgm:prSet/>
      <dgm:spPr/>
      <dgm:t>
        <a:bodyPr/>
        <a:lstStyle/>
        <a:p>
          <a:endParaRPr lang="en-US"/>
        </a:p>
      </dgm:t>
    </dgm:pt>
    <dgm:pt modelId="{86D74C3B-F351-4BFE-A2FC-C1F2E5B06E3D}" type="sibTrans" cxnId="{B9A52688-B687-40C8-9381-AA8475B48BC8}">
      <dgm:prSet/>
      <dgm:spPr/>
      <dgm:t>
        <a:bodyPr/>
        <a:lstStyle/>
        <a:p>
          <a:endParaRPr lang="en-US"/>
        </a:p>
      </dgm:t>
    </dgm:pt>
    <dgm:pt modelId="{547EF609-680F-4076-BD16-F17DD27CE508}">
      <dgm:prSet phldrT="[Text]" custT="1"/>
      <dgm:spPr>
        <a:solidFill>
          <a:schemeClr val="accent4">
            <a:lumMod val="20000"/>
            <a:lumOff val="80000"/>
            <a:alpha val="90000"/>
          </a:schemeClr>
        </a:solidFill>
      </dgm:spPr>
      <dgm:t>
        <a:bodyPr/>
        <a:lstStyle/>
        <a:p>
          <a:r>
            <a:rPr lang="en-US" sz="2000" dirty="0"/>
            <a:t>Venlafaxine		</a:t>
          </a:r>
          <a:r>
            <a:rPr lang="en-US" sz="2000" dirty="0" err="1"/>
            <a:t>Desvenlafaxine</a:t>
          </a:r>
          <a:r>
            <a:rPr lang="en-US" sz="2000" dirty="0"/>
            <a:t>		Duloxetine</a:t>
          </a:r>
        </a:p>
      </dgm:t>
    </dgm:pt>
    <dgm:pt modelId="{BD46DBF1-0723-4C49-B865-B6997AB170FA}" type="parTrans" cxnId="{430FD537-2164-49C2-8DE9-EE0F22538228}">
      <dgm:prSet/>
      <dgm:spPr/>
      <dgm:t>
        <a:bodyPr/>
        <a:lstStyle/>
        <a:p>
          <a:endParaRPr lang="en-US"/>
        </a:p>
      </dgm:t>
    </dgm:pt>
    <dgm:pt modelId="{2733E1B9-0F34-4DF0-8D24-884E7DB7CA19}" type="sibTrans" cxnId="{430FD537-2164-49C2-8DE9-EE0F22538228}">
      <dgm:prSet/>
      <dgm:spPr/>
      <dgm:t>
        <a:bodyPr/>
        <a:lstStyle/>
        <a:p>
          <a:endParaRPr lang="en-US"/>
        </a:p>
      </dgm:t>
    </dgm:pt>
    <dgm:pt modelId="{B7F6D9C3-8968-43F6-A435-A839605497E5}">
      <dgm:prSet phldrT="[Text]" custT="1"/>
      <dgm:spPr>
        <a:solidFill>
          <a:srgbClr val="177D38"/>
        </a:solidFill>
      </dgm:spPr>
      <dgm:t>
        <a:bodyPr/>
        <a:lstStyle/>
        <a:p>
          <a:r>
            <a:rPr lang="en-US" sz="2400" dirty="0"/>
            <a:t>Antipsychotics</a:t>
          </a:r>
        </a:p>
      </dgm:t>
    </dgm:pt>
    <dgm:pt modelId="{FCA32802-1AF9-426C-BFA8-E08F32D46E84}" type="parTrans" cxnId="{74BCB00B-20B1-4865-BC99-7E74AD0135A3}">
      <dgm:prSet/>
      <dgm:spPr/>
      <dgm:t>
        <a:bodyPr/>
        <a:lstStyle/>
        <a:p>
          <a:endParaRPr lang="en-US"/>
        </a:p>
      </dgm:t>
    </dgm:pt>
    <dgm:pt modelId="{C2EC97DB-58CE-4EA9-B4AC-915607C9273D}" type="sibTrans" cxnId="{74BCB00B-20B1-4865-BC99-7E74AD0135A3}">
      <dgm:prSet/>
      <dgm:spPr/>
      <dgm:t>
        <a:bodyPr/>
        <a:lstStyle/>
        <a:p>
          <a:endParaRPr lang="en-US"/>
        </a:p>
      </dgm:t>
    </dgm:pt>
    <dgm:pt modelId="{53A30391-2D49-42B8-9976-37E5C6E5F00E}">
      <dgm:prSet phldrT="[Text]" custT="1"/>
      <dgm:spPr>
        <a:solidFill>
          <a:schemeClr val="accent4">
            <a:lumMod val="20000"/>
            <a:lumOff val="80000"/>
            <a:alpha val="90000"/>
          </a:schemeClr>
        </a:solidFill>
      </dgm:spPr>
      <dgm:t>
        <a:bodyPr/>
        <a:lstStyle/>
        <a:p>
          <a:r>
            <a:rPr lang="en-US" sz="2000" dirty="0"/>
            <a:t>Risperidone		IM Ziprasidone		</a:t>
          </a:r>
          <a:r>
            <a:rPr lang="en-US" sz="2000" dirty="0" err="1"/>
            <a:t>Lurasidone</a:t>
          </a:r>
          <a:endParaRPr lang="en-US" sz="2000" dirty="0"/>
        </a:p>
      </dgm:t>
    </dgm:pt>
    <dgm:pt modelId="{A113EECA-F259-430C-9C7A-4183E634E1AA}" type="parTrans" cxnId="{66C686DA-A3BB-481D-81E8-5EED315B891D}">
      <dgm:prSet/>
      <dgm:spPr/>
      <dgm:t>
        <a:bodyPr/>
        <a:lstStyle/>
        <a:p>
          <a:endParaRPr lang="en-US"/>
        </a:p>
      </dgm:t>
    </dgm:pt>
    <dgm:pt modelId="{F82B7500-AB2F-45AC-BD91-769FF5CD83D8}" type="sibTrans" cxnId="{66C686DA-A3BB-481D-81E8-5EED315B891D}">
      <dgm:prSet/>
      <dgm:spPr/>
      <dgm:t>
        <a:bodyPr/>
        <a:lstStyle/>
        <a:p>
          <a:endParaRPr lang="en-US"/>
        </a:p>
      </dgm:t>
    </dgm:pt>
    <dgm:pt modelId="{E5C2F85B-78B7-4858-9535-88A8376DCD0F}">
      <dgm:prSet phldrT="[Text]" custT="1"/>
      <dgm:spPr>
        <a:solidFill>
          <a:schemeClr val="accent4">
            <a:lumMod val="20000"/>
            <a:lumOff val="80000"/>
            <a:alpha val="90000"/>
          </a:schemeClr>
        </a:solidFill>
      </dgm:spPr>
      <dgm:t>
        <a:bodyPr/>
        <a:lstStyle/>
        <a:p>
          <a:r>
            <a:rPr lang="en-US" sz="2000" dirty="0" err="1"/>
            <a:t>Paliperidone</a:t>
          </a:r>
          <a:r>
            <a:rPr lang="en-US" sz="2000" dirty="0"/>
            <a:t>		</a:t>
          </a:r>
          <a:r>
            <a:rPr lang="en-US" sz="2000" dirty="0" err="1"/>
            <a:t>Brexpiprazole</a:t>
          </a:r>
          <a:endParaRPr lang="en-US" sz="2000" dirty="0"/>
        </a:p>
      </dgm:t>
    </dgm:pt>
    <dgm:pt modelId="{A57237CA-C021-46FE-839A-4D5D662522FD}" type="parTrans" cxnId="{45BCDEBC-E5F7-401D-924E-30F1F12181A0}">
      <dgm:prSet/>
      <dgm:spPr/>
      <dgm:t>
        <a:bodyPr/>
        <a:lstStyle/>
        <a:p>
          <a:endParaRPr lang="en-US"/>
        </a:p>
      </dgm:t>
    </dgm:pt>
    <dgm:pt modelId="{5BB7679E-EADD-4522-81B3-58600FD97B41}" type="sibTrans" cxnId="{45BCDEBC-E5F7-401D-924E-30F1F12181A0}">
      <dgm:prSet/>
      <dgm:spPr/>
      <dgm:t>
        <a:bodyPr/>
        <a:lstStyle/>
        <a:p>
          <a:endParaRPr lang="en-US"/>
        </a:p>
      </dgm:t>
    </dgm:pt>
    <dgm:pt modelId="{341E63FA-388C-48A2-BBD8-EF0F32365872}">
      <dgm:prSet phldrT="[Text]" custT="1"/>
      <dgm:spPr>
        <a:solidFill>
          <a:srgbClr val="177D38"/>
        </a:solidFill>
      </dgm:spPr>
      <dgm:t>
        <a:bodyPr/>
        <a:lstStyle/>
        <a:p>
          <a:r>
            <a:rPr lang="en-US" sz="2400" dirty="0"/>
            <a:t>Mood Stabilizers/  AEDs</a:t>
          </a:r>
        </a:p>
      </dgm:t>
    </dgm:pt>
    <dgm:pt modelId="{D1E38885-5283-4A64-99E3-44FE7124174A}" type="parTrans" cxnId="{6B8B076E-2FF5-49A2-8A32-A2BD5DAED24B}">
      <dgm:prSet/>
      <dgm:spPr/>
      <dgm:t>
        <a:bodyPr/>
        <a:lstStyle/>
        <a:p>
          <a:endParaRPr lang="en-US"/>
        </a:p>
      </dgm:t>
    </dgm:pt>
    <dgm:pt modelId="{F805FC5E-FFB7-4487-8287-AC035B540CDA}" type="sibTrans" cxnId="{6B8B076E-2FF5-49A2-8A32-A2BD5DAED24B}">
      <dgm:prSet/>
      <dgm:spPr/>
      <dgm:t>
        <a:bodyPr/>
        <a:lstStyle/>
        <a:p>
          <a:endParaRPr lang="en-US"/>
        </a:p>
      </dgm:t>
    </dgm:pt>
    <dgm:pt modelId="{A68A5012-67F7-4E88-BD02-C295F39F3B28}">
      <dgm:prSet phldrT="[Text]" custT="1"/>
      <dgm:spPr>
        <a:solidFill>
          <a:schemeClr val="accent4">
            <a:lumMod val="20000"/>
            <a:lumOff val="80000"/>
            <a:alpha val="90000"/>
          </a:schemeClr>
        </a:solidFill>
      </dgm:spPr>
      <dgm:t>
        <a:bodyPr/>
        <a:lstStyle/>
        <a:p>
          <a:r>
            <a:rPr lang="en-US" sz="2000" dirty="0"/>
            <a:t>Lamotrigine		</a:t>
          </a:r>
          <a:r>
            <a:rPr lang="en-US" sz="2000" dirty="0" err="1"/>
            <a:t>Topiramate</a:t>
          </a:r>
          <a:r>
            <a:rPr lang="en-US" sz="2000" dirty="0"/>
            <a:t>		</a:t>
          </a:r>
          <a:r>
            <a:rPr lang="en-US" sz="2000" dirty="0" err="1"/>
            <a:t>Pregabalin</a:t>
          </a:r>
          <a:endParaRPr lang="en-US" sz="2000" dirty="0"/>
        </a:p>
      </dgm:t>
    </dgm:pt>
    <dgm:pt modelId="{6E696D83-0C4E-4927-AC49-A67DD5A907DB}" type="parTrans" cxnId="{F16C7F01-8EEA-4D8E-AE3D-9C5CC590A1FA}">
      <dgm:prSet/>
      <dgm:spPr/>
      <dgm:t>
        <a:bodyPr/>
        <a:lstStyle/>
        <a:p>
          <a:endParaRPr lang="en-US"/>
        </a:p>
      </dgm:t>
    </dgm:pt>
    <dgm:pt modelId="{D17A659E-D6BF-45AE-9D7C-02EFAC56E57B}" type="sibTrans" cxnId="{F16C7F01-8EEA-4D8E-AE3D-9C5CC590A1FA}">
      <dgm:prSet/>
      <dgm:spPr/>
      <dgm:t>
        <a:bodyPr/>
        <a:lstStyle/>
        <a:p>
          <a:endParaRPr lang="en-US"/>
        </a:p>
      </dgm:t>
    </dgm:pt>
    <dgm:pt modelId="{7CA8D9DC-3E8B-4110-90E0-DE77AB0B6AF2}">
      <dgm:prSet phldrT="[Text]" custT="1"/>
      <dgm:spPr>
        <a:solidFill>
          <a:schemeClr val="accent4">
            <a:lumMod val="20000"/>
            <a:lumOff val="80000"/>
            <a:alpha val="90000"/>
          </a:schemeClr>
        </a:solidFill>
      </dgm:spPr>
      <dgm:t>
        <a:bodyPr/>
        <a:lstStyle/>
        <a:p>
          <a:r>
            <a:rPr lang="en-US" sz="2000" dirty="0"/>
            <a:t>Oxcarbazepine		Gabapentin		Lithium</a:t>
          </a:r>
        </a:p>
      </dgm:t>
    </dgm:pt>
    <dgm:pt modelId="{02F7C9B8-2256-43B9-957A-EB5ED506B95E}" type="parTrans" cxnId="{354736BE-0772-4F52-B40C-B37658C81F31}">
      <dgm:prSet/>
      <dgm:spPr/>
      <dgm:t>
        <a:bodyPr/>
        <a:lstStyle/>
        <a:p>
          <a:endParaRPr lang="en-US"/>
        </a:p>
      </dgm:t>
    </dgm:pt>
    <dgm:pt modelId="{DC38AF1F-7109-42A0-B8C9-2E4342AF7471}" type="sibTrans" cxnId="{354736BE-0772-4F52-B40C-B37658C81F31}">
      <dgm:prSet/>
      <dgm:spPr/>
      <dgm:t>
        <a:bodyPr/>
        <a:lstStyle/>
        <a:p>
          <a:endParaRPr lang="en-US"/>
        </a:p>
      </dgm:t>
    </dgm:pt>
    <dgm:pt modelId="{24E4A173-FD05-4228-B50E-ACEE76A23A2E}">
      <dgm:prSet custT="1"/>
      <dgm:spPr>
        <a:solidFill>
          <a:srgbClr val="177D38"/>
        </a:solidFill>
      </dgm:spPr>
      <dgm:t>
        <a:bodyPr/>
        <a:lstStyle/>
        <a:p>
          <a:r>
            <a:rPr lang="en-US" sz="2400" dirty="0"/>
            <a:t>Other</a:t>
          </a:r>
        </a:p>
      </dgm:t>
    </dgm:pt>
    <dgm:pt modelId="{25722AFD-C250-4751-B497-90DF0628FC12}" type="parTrans" cxnId="{65FD6025-3878-4633-9F86-54E49D1AAB70}">
      <dgm:prSet/>
      <dgm:spPr/>
      <dgm:t>
        <a:bodyPr/>
        <a:lstStyle/>
        <a:p>
          <a:endParaRPr lang="en-US"/>
        </a:p>
      </dgm:t>
    </dgm:pt>
    <dgm:pt modelId="{8490B4F3-55CB-49AE-959D-5941EC3673D6}" type="sibTrans" cxnId="{65FD6025-3878-4633-9F86-54E49D1AAB70}">
      <dgm:prSet/>
      <dgm:spPr/>
      <dgm:t>
        <a:bodyPr/>
        <a:lstStyle/>
        <a:p>
          <a:endParaRPr lang="en-US"/>
        </a:p>
      </dgm:t>
    </dgm:pt>
    <dgm:pt modelId="{3F7C1F26-82DD-4C36-8A65-1F8236D526AB}">
      <dgm:prSet phldrT="[Text]" custT="1"/>
      <dgm:spPr>
        <a:solidFill>
          <a:schemeClr val="accent4">
            <a:lumMod val="20000"/>
            <a:lumOff val="80000"/>
            <a:alpha val="90000"/>
          </a:schemeClr>
        </a:solidFill>
      </dgm:spPr>
      <dgm:t>
        <a:bodyPr/>
        <a:lstStyle/>
        <a:p>
          <a:r>
            <a:rPr lang="en-US" sz="2000" dirty="0" err="1"/>
            <a:t>Levomilnacipran</a:t>
          </a:r>
          <a:r>
            <a:rPr lang="en-US" sz="2000" dirty="0"/>
            <a:t>	</a:t>
          </a:r>
          <a:r>
            <a:rPr lang="en-US" sz="2000" dirty="0" err="1"/>
            <a:t>Buproprion</a:t>
          </a:r>
          <a:r>
            <a:rPr lang="en-US" sz="2000" dirty="0"/>
            <a:t>		Paroxetine</a:t>
          </a:r>
        </a:p>
      </dgm:t>
    </dgm:pt>
    <dgm:pt modelId="{8D6732F7-DD64-4478-B65F-DB44E57C4EDF}" type="parTrans" cxnId="{7D07A24D-75F7-4F57-8926-DE08D8FA9284}">
      <dgm:prSet/>
      <dgm:spPr/>
      <dgm:t>
        <a:bodyPr/>
        <a:lstStyle/>
        <a:p>
          <a:endParaRPr lang="en-US"/>
        </a:p>
      </dgm:t>
    </dgm:pt>
    <dgm:pt modelId="{70FCB1E9-AFFF-40F9-89E6-D38D063A23B2}" type="sibTrans" cxnId="{7D07A24D-75F7-4F57-8926-DE08D8FA9284}">
      <dgm:prSet/>
      <dgm:spPr/>
      <dgm:t>
        <a:bodyPr/>
        <a:lstStyle/>
        <a:p>
          <a:endParaRPr lang="en-US"/>
        </a:p>
      </dgm:t>
    </dgm:pt>
    <dgm:pt modelId="{4E443A03-5273-4BF3-9538-D5C99FEB61F2}">
      <dgm:prSet phldrT="[Text]" custT="1"/>
      <dgm:spPr>
        <a:solidFill>
          <a:schemeClr val="accent4">
            <a:lumMod val="20000"/>
            <a:lumOff val="80000"/>
            <a:alpha val="90000"/>
          </a:schemeClr>
        </a:solidFill>
      </dgm:spPr>
      <dgm:t>
        <a:bodyPr/>
        <a:lstStyle/>
        <a:p>
          <a:r>
            <a:rPr lang="en-US" sz="2000" dirty="0"/>
            <a:t>Mirtazapine</a:t>
          </a:r>
        </a:p>
      </dgm:t>
    </dgm:pt>
    <dgm:pt modelId="{8B3A97B2-AA42-4781-A12F-938EBF4E7919}" type="parTrans" cxnId="{987BA5A6-4A62-48BF-894A-A0E83CCA634F}">
      <dgm:prSet/>
      <dgm:spPr/>
      <dgm:t>
        <a:bodyPr/>
        <a:lstStyle/>
        <a:p>
          <a:endParaRPr lang="en-US"/>
        </a:p>
      </dgm:t>
    </dgm:pt>
    <dgm:pt modelId="{D449AECD-CE41-4FEF-92CF-0E407498F42B}" type="sibTrans" cxnId="{987BA5A6-4A62-48BF-894A-A0E83CCA634F}">
      <dgm:prSet/>
      <dgm:spPr/>
      <dgm:t>
        <a:bodyPr/>
        <a:lstStyle/>
        <a:p>
          <a:endParaRPr lang="en-US"/>
        </a:p>
      </dgm:t>
    </dgm:pt>
    <dgm:pt modelId="{4A07ABF6-9F43-4968-9AFE-DDA8D6EEA4C5}" type="pres">
      <dgm:prSet presAssocID="{3B450BA6-B535-4018-97DF-E3C3BA1F5675}" presName="Name0" presStyleCnt="0">
        <dgm:presLayoutVars>
          <dgm:dir/>
          <dgm:animLvl val="lvl"/>
          <dgm:resizeHandles val="exact"/>
        </dgm:presLayoutVars>
      </dgm:prSet>
      <dgm:spPr/>
    </dgm:pt>
    <dgm:pt modelId="{279A13F2-007D-4C21-B9B7-AC203EC62C03}" type="pres">
      <dgm:prSet presAssocID="{A2F6809E-D753-45FF-8D82-3CA91EFAB0EA}" presName="linNode" presStyleCnt="0"/>
      <dgm:spPr/>
    </dgm:pt>
    <dgm:pt modelId="{DC2B98F9-26D4-4819-A56B-4AF3439A2E39}" type="pres">
      <dgm:prSet presAssocID="{A2F6809E-D753-45FF-8D82-3CA91EFAB0EA}" presName="parentText" presStyleLbl="node1" presStyleIdx="0" presStyleCnt="4">
        <dgm:presLayoutVars>
          <dgm:chMax val="1"/>
          <dgm:bulletEnabled val="1"/>
        </dgm:presLayoutVars>
      </dgm:prSet>
      <dgm:spPr/>
    </dgm:pt>
    <dgm:pt modelId="{13CFE9D5-4BA9-4B44-B396-314ED88DC65B}" type="pres">
      <dgm:prSet presAssocID="{A2F6809E-D753-45FF-8D82-3CA91EFAB0EA}" presName="descendantText" presStyleLbl="alignAccFollowNode1" presStyleIdx="0" presStyleCnt="3" custScaleX="195660">
        <dgm:presLayoutVars>
          <dgm:bulletEnabled val="1"/>
        </dgm:presLayoutVars>
      </dgm:prSet>
      <dgm:spPr/>
    </dgm:pt>
    <dgm:pt modelId="{F9EDFBD3-29D2-4743-9CB7-FB2B67C17E41}" type="pres">
      <dgm:prSet presAssocID="{86D74C3B-F351-4BFE-A2FC-C1F2E5B06E3D}" presName="sp" presStyleCnt="0"/>
      <dgm:spPr/>
    </dgm:pt>
    <dgm:pt modelId="{30813B9C-AD4C-40B2-BABE-DE720CD8D1E7}" type="pres">
      <dgm:prSet presAssocID="{B7F6D9C3-8968-43F6-A435-A839605497E5}" presName="linNode" presStyleCnt="0"/>
      <dgm:spPr/>
    </dgm:pt>
    <dgm:pt modelId="{854D93ED-DFAA-496F-9DA7-8AADECEE27AF}" type="pres">
      <dgm:prSet presAssocID="{B7F6D9C3-8968-43F6-A435-A839605497E5}" presName="parentText" presStyleLbl="node1" presStyleIdx="1" presStyleCnt="4">
        <dgm:presLayoutVars>
          <dgm:chMax val="1"/>
          <dgm:bulletEnabled val="1"/>
        </dgm:presLayoutVars>
      </dgm:prSet>
      <dgm:spPr/>
    </dgm:pt>
    <dgm:pt modelId="{81F0E6C9-11D0-459E-A69A-B5DF682CDDA0}" type="pres">
      <dgm:prSet presAssocID="{B7F6D9C3-8968-43F6-A435-A839605497E5}" presName="descendantText" presStyleLbl="alignAccFollowNode1" presStyleIdx="1" presStyleCnt="3" custScaleX="194123" custLinFactNeighborX="1677" custLinFactNeighborY="1100">
        <dgm:presLayoutVars>
          <dgm:bulletEnabled val="1"/>
        </dgm:presLayoutVars>
      </dgm:prSet>
      <dgm:spPr/>
    </dgm:pt>
    <dgm:pt modelId="{1A4F15FD-2D86-4BC4-B0E6-403D7F335A49}" type="pres">
      <dgm:prSet presAssocID="{C2EC97DB-58CE-4EA9-B4AC-915607C9273D}" presName="sp" presStyleCnt="0"/>
      <dgm:spPr/>
    </dgm:pt>
    <dgm:pt modelId="{91C21F7D-4EBE-40D4-AAF5-A18E909DAEFA}" type="pres">
      <dgm:prSet presAssocID="{341E63FA-388C-48A2-BBD8-EF0F32365872}" presName="linNode" presStyleCnt="0"/>
      <dgm:spPr/>
    </dgm:pt>
    <dgm:pt modelId="{F04D8D6B-C8DA-474D-A295-AAA521DABC7A}" type="pres">
      <dgm:prSet presAssocID="{341E63FA-388C-48A2-BBD8-EF0F32365872}" presName="parentText" presStyleLbl="node1" presStyleIdx="2" presStyleCnt="4">
        <dgm:presLayoutVars>
          <dgm:chMax val="1"/>
          <dgm:bulletEnabled val="1"/>
        </dgm:presLayoutVars>
      </dgm:prSet>
      <dgm:spPr/>
    </dgm:pt>
    <dgm:pt modelId="{FAB40DDD-EBE1-49A9-B000-90FC07A38875}" type="pres">
      <dgm:prSet presAssocID="{341E63FA-388C-48A2-BBD8-EF0F32365872}" presName="descendantText" presStyleLbl="alignAccFollowNode1" presStyleIdx="2" presStyleCnt="3" custScaleX="196431">
        <dgm:presLayoutVars>
          <dgm:bulletEnabled val="1"/>
        </dgm:presLayoutVars>
      </dgm:prSet>
      <dgm:spPr/>
    </dgm:pt>
    <dgm:pt modelId="{EB488C8C-44DE-4CF7-84DA-B5FB613E3AEA}" type="pres">
      <dgm:prSet presAssocID="{F805FC5E-FFB7-4487-8287-AC035B540CDA}" presName="sp" presStyleCnt="0"/>
      <dgm:spPr/>
    </dgm:pt>
    <dgm:pt modelId="{BF4FB565-9759-4F64-A318-1E94168017C1}" type="pres">
      <dgm:prSet presAssocID="{24E4A173-FD05-4228-B50E-ACEE76A23A2E}" presName="linNode" presStyleCnt="0"/>
      <dgm:spPr/>
    </dgm:pt>
    <dgm:pt modelId="{A8A56D0A-C787-42D5-982B-8F13EC220125}" type="pres">
      <dgm:prSet presAssocID="{24E4A173-FD05-4228-B50E-ACEE76A23A2E}" presName="parentText" presStyleLbl="node1" presStyleIdx="3" presStyleCnt="4" custScaleX="63229">
        <dgm:presLayoutVars>
          <dgm:chMax val="1"/>
          <dgm:bulletEnabled val="1"/>
        </dgm:presLayoutVars>
      </dgm:prSet>
      <dgm:spPr/>
    </dgm:pt>
  </dgm:ptLst>
  <dgm:cxnLst>
    <dgm:cxn modelId="{F16C7F01-8EEA-4D8E-AE3D-9C5CC590A1FA}" srcId="{341E63FA-388C-48A2-BBD8-EF0F32365872}" destId="{A68A5012-67F7-4E88-BD02-C295F39F3B28}" srcOrd="0" destOrd="0" parTransId="{6E696D83-0C4E-4927-AC49-A67DD5A907DB}" sibTransId="{D17A659E-D6BF-45AE-9D7C-02EFAC56E57B}"/>
    <dgm:cxn modelId="{AABDAF05-CD0D-4424-86AD-EEABC51C0934}" type="presOf" srcId="{3F7C1F26-82DD-4C36-8A65-1F8236D526AB}" destId="{13CFE9D5-4BA9-4B44-B396-314ED88DC65B}" srcOrd="0" destOrd="1" presId="urn:microsoft.com/office/officeart/2005/8/layout/vList5"/>
    <dgm:cxn modelId="{74BCB00B-20B1-4865-BC99-7E74AD0135A3}" srcId="{3B450BA6-B535-4018-97DF-E3C3BA1F5675}" destId="{B7F6D9C3-8968-43F6-A435-A839605497E5}" srcOrd="1" destOrd="0" parTransId="{FCA32802-1AF9-426C-BFA8-E08F32D46E84}" sibTransId="{C2EC97DB-58CE-4EA9-B4AC-915607C9273D}"/>
    <dgm:cxn modelId="{21E9300C-EFB1-4830-8CF4-9BDC28EED979}" type="presOf" srcId="{3B450BA6-B535-4018-97DF-E3C3BA1F5675}" destId="{4A07ABF6-9F43-4968-9AFE-DDA8D6EEA4C5}" srcOrd="0" destOrd="0" presId="urn:microsoft.com/office/officeart/2005/8/layout/vList5"/>
    <dgm:cxn modelId="{90DEFE13-4486-4DE7-B1C7-F242F4223DFD}" type="presOf" srcId="{B7F6D9C3-8968-43F6-A435-A839605497E5}" destId="{854D93ED-DFAA-496F-9DA7-8AADECEE27AF}" srcOrd="0" destOrd="0" presId="urn:microsoft.com/office/officeart/2005/8/layout/vList5"/>
    <dgm:cxn modelId="{6E6F1615-1070-4706-9A54-14D6819BEE2D}" type="presOf" srcId="{53A30391-2D49-42B8-9976-37E5C6E5F00E}" destId="{81F0E6C9-11D0-459E-A69A-B5DF682CDDA0}" srcOrd="0" destOrd="0" presId="urn:microsoft.com/office/officeart/2005/8/layout/vList5"/>
    <dgm:cxn modelId="{15CF621A-0A67-4479-B5FD-C42FDE63F1BA}" type="presOf" srcId="{7CA8D9DC-3E8B-4110-90E0-DE77AB0B6AF2}" destId="{FAB40DDD-EBE1-49A9-B000-90FC07A38875}" srcOrd="0" destOrd="1" presId="urn:microsoft.com/office/officeart/2005/8/layout/vList5"/>
    <dgm:cxn modelId="{54A0381F-3ECD-4DC0-8945-5FB0EA48103B}" type="presOf" srcId="{A2F6809E-D753-45FF-8D82-3CA91EFAB0EA}" destId="{DC2B98F9-26D4-4819-A56B-4AF3439A2E39}" srcOrd="0" destOrd="0" presId="urn:microsoft.com/office/officeart/2005/8/layout/vList5"/>
    <dgm:cxn modelId="{65FD6025-3878-4633-9F86-54E49D1AAB70}" srcId="{3B450BA6-B535-4018-97DF-E3C3BA1F5675}" destId="{24E4A173-FD05-4228-B50E-ACEE76A23A2E}" srcOrd="3" destOrd="0" parTransId="{25722AFD-C250-4751-B497-90DF0628FC12}" sibTransId="{8490B4F3-55CB-49AE-959D-5941EC3673D6}"/>
    <dgm:cxn modelId="{29B3E828-B9CD-4E0C-91CE-78C3AEA8AD4D}" type="presOf" srcId="{547EF609-680F-4076-BD16-F17DD27CE508}" destId="{13CFE9D5-4BA9-4B44-B396-314ED88DC65B}" srcOrd="0" destOrd="0" presId="urn:microsoft.com/office/officeart/2005/8/layout/vList5"/>
    <dgm:cxn modelId="{430FD537-2164-49C2-8DE9-EE0F22538228}" srcId="{A2F6809E-D753-45FF-8D82-3CA91EFAB0EA}" destId="{547EF609-680F-4076-BD16-F17DD27CE508}" srcOrd="0" destOrd="0" parTransId="{BD46DBF1-0723-4C49-B865-B6997AB170FA}" sibTransId="{2733E1B9-0F34-4DF0-8D24-884E7DB7CA19}"/>
    <dgm:cxn modelId="{28E5315D-6B23-4FE3-ACB1-96E5EA858BEA}" type="presOf" srcId="{24E4A173-FD05-4228-B50E-ACEE76A23A2E}" destId="{A8A56D0A-C787-42D5-982B-8F13EC220125}" srcOrd="0" destOrd="0" presId="urn:microsoft.com/office/officeart/2005/8/layout/vList5"/>
    <dgm:cxn modelId="{6C6A096D-9D39-493D-960A-526010AE8DDB}" type="presOf" srcId="{E5C2F85B-78B7-4858-9535-88A8376DCD0F}" destId="{81F0E6C9-11D0-459E-A69A-B5DF682CDDA0}" srcOrd="0" destOrd="1" presId="urn:microsoft.com/office/officeart/2005/8/layout/vList5"/>
    <dgm:cxn modelId="{7D07A24D-75F7-4F57-8926-DE08D8FA9284}" srcId="{A2F6809E-D753-45FF-8D82-3CA91EFAB0EA}" destId="{3F7C1F26-82DD-4C36-8A65-1F8236D526AB}" srcOrd="1" destOrd="0" parTransId="{8D6732F7-DD64-4478-B65F-DB44E57C4EDF}" sibTransId="{70FCB1E9-AFFF-40F9-89E6-D38D063A23B2}"/>
    <dgm:cxn modelId="{6B8B076E-2FF5-49A2-8A32-A2BD5DAED24B}" srcId="{3B450BA6-B535-4018-97DF-E3C3BA1F5675}" destId="{341E63FA-388C-48A2-BBD8-EF0F32365872}" srcOrd="2" destOrd="0" parTransId="{D1E38885-5283-4A64-99E3-44FE7124174A}" sibTransId="{F805FC5E-FFB7-4487-8287-AC035B540CDA}"/>
    <dgm:cxn modelId="{60981452-9C21-44ED-BD97-18C574FF80B0}" type="presOf" srcId="{4E443A03-5273-4BF3-9538-D5C99FEB61F2}" destId="{13CFE9D5-4BA9-4B44-B396-314ED88DC65B}" srcOrd="0" destOrd="2" presId="urn:microsoft.com/office/officeart/2005/8/layout/vList5"/>
    <dgm:cxn modelId="{8CBF6053-F87C-45E8-9CB6-5BFA2CEA362A}" type="presOf" srcId="{A68A5012-67F7-4E88-BD02-C295F39F3B28}" destId="{FAB40DDD-EBE1-49A9-B000-90FC07A38875}" srcOrd="0" destOrd="0" presId="urn:microsoft.com/office/officeart/2005/8/layout/vList5"/>
    <dgm:cxn modelId="{B9A52688-B687-40C8-9381-AA8475B48BC8}" srcId="{3B450BA6-B535-4018-97DF-E3C3BA1F5675}" destId="{A2F6809E-D753-45FF-8D82-3CA91EFAB0EA}" srcOrd="0" destOrd="0" parTransId="{F22BE8D7-2C4C-4AA0-B7D4-CA20CFB219B3}" sibTransId="{86D74C3B-F351-4BFE-A2FC-C1F2E5B06E3D}"/>
    <dgm:cxn modelId="{987BA5A6-4A62-48BF-894A-A0E83CCA634F}" srcId="{A2F6809E-D753-45FF-8D82-3CA91EFAB0EA}" destId="{4E443A03-5273-4BF3-9538-D5C99FEB61F2}" srcOrd="2" destOrd="0" parTransId="{8B3A97B2-AA42-4781-A12F-938EBF4E7919}" sibTransId="{D449AECD-CE41-4FEF-92CF-0E407498F42B}"/>
    <dgm:cxn modelId="{45BCDEBC-E5F7-401D-924E-30F1F12181A0}" srcId="{B7F6D9C3-8968-43F6-A435-A839605497E5}" destId="{E5C2F85B-78B7-4858-9535-88A8376DCD0F}" srcOrd="1" destOrd="0" parTransId="{A57237CA-C021-46FE-839A-4D5D662522FD}" sibTransId="{5BB7679E-EADD-4522-81B3-58600FD97B41}"/>
    <dgm:cxn modelId="{354736BE-0772-4F52-B40C-B37658C81F31}" srcId="{341E63FA-388C-48A2-BBD8-EF0F32365872}" destId="{7CA8D9DC-3E8B-4110-90E0-DE77AB0B6AF2}" srcOrd="1" destOrd="0" parTransId="{02F7C9B8-2256-43B9-957A-EB5ED506B95E}" sibTransId="{DC38AF1F-7109-42A0-B8C9-2E4342AF7471}"/>
    <dgm:cxn modelId="{66C686DA-A3BB-481D-81E8-5EED315B891D}" srcId="{B7F6D9C3-8968-43F6-A435-A839605497E5}" destId="{53A30391-2D49-42B8-9976-37E5C6E5F00E}" srcOrd="0" destOrd="0" parTransId="{A113EECA-F259-430C-9C7A-4183E634E1AA}" sibTransId="{F82B7500-AB2F-45AC-BD91-769FF5CD83D8}"/>
    <dgm:cxn modelId="{9E43F5EC-2268-45F0-A4C1-EAE4B6914FF9}" type="presOf" srcId="{341E63FA-388C-48A2-BBD8-EF0F32365872}" destId="{F04D8D6B-C8DA-474D-A295-AAA521DABC7A}" srcOrd="0" destOrd="0" presId="urn:microsoft.com/office/officeart/2005/8/layout/vList5"/>
    <dgm:cxn modelId="{CFA21E64-06DA-44D0-B2A7-6A090DC0725E}" type="presParOf" srcId="{4A07ABF6-9F43-4968-9AFE-DDA8D6EEA4C5}" destId="{279A13F2-007D-4C21-B9B7-AC203EC62C03}" srcOrd="0" destOrd="0" presId="urn:microsoft.com/office/officeart/2005/8/layout/vList5"/>
    <dgm:cxn modelId="{1D59E87F-5760-4878-92CD-4CF4A72DAF7C}" type="presParOf" srcId="{279A13F2-007D-4C21-B9B7-AC203EC62C03}" destId="{DC2B98F9-26D4-4819-A56B-4AF3439A2E39}" srcOrd="0" destOrd="0" presId="urn:microsoft.com/office/officeart/2005/8/layout/vList5"/>
    <dgm:cxn modelId="{504F7551-119F-47ED-9EE2-559DCE21F657}" type="presParOf" srcId="{279A13F2-007D-4C21-B9B7-AC203EC62C03}" destId="{13CFE9D5-4BA9-4B44-B396-314ED88DC65B}" srcOrd="1" destOrd="0" presId="urn:microsoft.com/office/officeart/2005/8/layout/vList5"/>
    <dgm:cxn modelId="{C6DF90B8-FFE1-41AE-86C7-FDB6CB52424F}" type="presParOf" srcId="{4A07ABF6-9F43-4968-9AFE-DDA8D6EEA4C5}" destId="{F9EDFBD3-29D2-4743-9CB7-FB2B67C17E41}" srcOrd="1" destOrd="0" presId="urn:microsoft.com/office/officeart/2005/8/layout/vList5"/>
    <dgm:cxn modelId="{CF439256-2DDE-4185-A15A-F5B478FF4435}" type="presParOf" srcId="{4A07ABF6-9F43-4968-9AFE-DDA8D6EEA4C5}" destId="{30813B9C-AD4C-40B2-BABE-DE720CD8D1E7}" srcOrd="2" destOrd="0" presId="urn:microsoft.com/office/officeart/2005/8/layout/vList5"/>
    <dgm:cxn modelId="{682E13B9-955C-4447-8561-93CAA26821FA}" type="presParOf" srcId="{30813B9C-AD4C-40B2-BABE-DE720CD8D1E7}" destId="{854D93ED-DFAA-496F-9DA7-8AADECEE27AF}" srcOrd="0" destOrd="0" presId="urn:microsoft.com/office/officeart/2005/8/layout/vList5"/>
    <dgm:cxn modelId="{C0F36D31-4CDD-4DBC-BABA-2B8925135176}" type="presParOf" srcId="{30813B9C-AD4C-40B2-BABE-DE720CD8D1E7}" destId="{81F0E6C9-11D0-459E-A69A-B5DF682CDDA0}" srcOrd="1" destOrd="0" presId="urn:microsoft.com/office/officeart/2005/8/layout/vList5"/>
    <dgm:cxn modelId="{2B4F0643-97E9-4736-A34E-87CD8CB3EBB1}" type="presParOf" srcId="{4A07ABF6-9F43-4968-9AFE-DDA8D6EEA4C5}" destId="{1A4F15FD-2D86-4BC4-B0E6-403D7F335A49}" srcOrd="3" destOrd="0" presId="urn:microsoft.com/office/officeart/2005/8/layout/vList5"/>
    <dgm:cxn modelId="{C81EFFBC-0A5B-4D6A-8438-F60B52A59FF8}" type="presParOf" srcId="{4A07ABF6-9F43-4968-9AFE-DDA8D6EEA4C5}" destId="{91C21F7D-4EBE-40D4-AAF5-A18E909DAEFA}" srcOrd="4" destOrd="0" presId="urn:microsoft.com/office/officeart/2005/8/layout/vList5"/>
    <dgm:cxn modelId="{3F0FC5E9-D4E2-4C5E-8B86-95431A0AD030}" type="presParOf" srcId="{91C21F7D-4EBE-40D4-AAF5-A18E909DAEFA}" destId="{F04D8D6B-C8DA-474D-A295-AAA521DABC7A}" srcOrd="0" destOrd="0" presId="urn:microsoft.com/office/officeart/2005/8/layout/vList5"/>
    <dgm:cxn modelId="{5977B832-B3D2-4059-98C3-D797CC53DEF5}" type="presParOf" srcId="{91C21F7D-4EBE-40D4-AAF5-A18E909DAEFA}" destId="{FAB40DDD-EBE1-49A9-B000-90FC07A38875}" srcOrd="1" destOrd="0" presId="urn:microsoft.com/office/officeart/2005/8/layout/vList5"/>
    <dgm:cxn modelId="{54E7CD17-ECB3-4D1A-90DD-B6C690EE42F2}" type="presParOf" srcId="{4A07ABF6-9F43-4968-9AFE-DDA8D6EEA4C5}" destId="{EB488C8C-44DE-4CF7-84DA-B5FB613E3AEA}" srcOrd="5" destOrd="0" presId="urn:microsoft.com/office/officeart/2005/8/layout/vList5"/>
    <dgm:cxn modelId="{F21BF6D5-AE2B-4275-9288-986C17508757}" type="presParOf" srcId="{4A07ABF6-9F43-4968-9AFE-DDA8D6EEA4C5}" destId="{BF4FB565-9759-4F64-A318-1E94168017C1}" srcOrd="6" destOrd="0" presId="urn:microsoft.com/office/officeart/2005/8/layout/vList5"/>
    <dgm:cxn modelId="{4DED9825-1210-4ADB-929D-4F319BA17C51}" type="presParOf" srcId="{BF4FB565-9759-4F64-A318-1E94168017C1}" destId="{A8A56D0A-C787-42D5-982B-8F13EC220125}"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CFE9D5-4BA9-4B44-B396-314ED88DC65B}">
      <dsp:nvSpPr>
        <dsp:cNvPr id="0" name=""/>
        <dsp:cNvSpPr/>
      </dsp:nvSpPr>
      <dsp:spPr>
        <a:xfrm rot="5400000">
          <a:off x="5211561" y="-3005384"/>
          <a:ext cx="978210" cy="7238616"/>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Venlafaxine		</a:t>
          </a:r>
          <a:r>
            <a:rPr lang="en-US" sz="2000" kern="1200" dirty="0" err="1"/>
            <a:t>Desvenlafaxine</a:t>
          </a:r>
          <a:r>
            <a:rPr lang="en-US" sz="2000" kern="1200" dirty="0"/>
            <a:t>		Duloxetine</a:t>
          </a:r>
        </a:p>
        <a:p>
          <a:pPr marL="228600" lvl="1" indent="-228600" algn="l" defTabSz="889000">
            <a:lnSpc>
              <a:spcPct val="90000"/>
            </a:lnSpc>
            <a:spcBef>
              <a:spcPct val="0"/>
            </a:spcBef>
            <a:spcAft>
              <a:spcPct val="15000"/>
            </a:spcAft>
            <a:buChar char="•"/>
          </a:pPr>
          <a:r>
            <a:rPr lang="en-US" sz="2000" kern="1200" dirty="0" err="1"/>
            <a:t>Levomilnacipran</a:t>
          </a:r>
          <a:r>
            <a:rPr lang="en-US" sz="2000" kern="1200" dirty="0"/>
            <a:t>	</a:t>
          </a:r>
          <a:r>
            <a:rPr lang="en-US" sz="2000" kern="1200" dirty="0" err="1"/>
            <a:t>Buproprion</a:t>
          </a:r>
          <a:r>
            <a:rPr lang="en-US" sz="2000" kern="1200" dirty="0"/>
            <a:t>		Paroxetine</a:t>
          </a:r>
        </a:p>
        <a:p>
          <a:pPr marL="228600" lvl="1" indent="-228600" algn="l" defTabSz="889000">
            <a:lnSpc>
              <a:spcPct val="90000"/>
            </a:lnSpc>
            <a:spcBef>
              <a:spcPct val="0"/>
            </a:spcBef>
            <a:spcAft>
              <a:spcPct val="15000"/>
            </a:spcAft>
            <a:buChar char="•"/>
          </a:pPr>
          <a:r>
            <a:rPr lang="en-US" sz="2000" kern="1200" dirty="0"/>
            <a:t>Mirtazapine</a:t>
          </a:r>
        </a:p>
      </dsp:txBody>
      <dsp:txXfrm rot="-5400000">
        <a:off x="2081358" y="172571"/>
        <a:ext cx="7190864" cy="882706"/>
      </dsp:txXfrm>
    </dsp:sp>
    <dsp:sp modelId="{DC2B98F9-26D4-4819-A56B-4AF3439A2E39}">
      <dsp:nvSpPr>
        <dsp:cNvPr id="0" name=""/>
        <dsp:cNvSpPr/>
      </dsp:nvSpPr>
      <dsp:spPr>
        <a:xfrm>
          <a:off x="339" y="2542"/>
          <a:ext cx="2081019"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err="1"/>
            <a:t>Antidepress</a:t>
          </a:r>
          <a:r>
            <a:rPr lang="en-US" sz="2400" kern="1200" dirty="0"/>
            <a:t>-ants</a:t>
          </a:r>
        </a:p>
      </dsp:txBody>
      <dsp:txXfrm>
        <a:off x="60029" y="62232"/>
        <a:ext cx="1961639" cy="1103383"/>
      </dsp:txXfrm>
    </dsp:sp>
    <dsp:sp modelId="{81F0E6C9-11D0-459E-A69A-B5DF682CDDA0}">
      <dsp:nvSpPr>
        <dsp:cNvPr id="0" name=""/>
        <dsp:cNvSpPr/>
      </dsp:nvSpPr>
      <dsp:spPr>
        <a:xfrm rot="5400000">
          <a:off x="5219197" y="-1704910"/>
          <a:ext cx="978210" cy="7226993"/>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Risperidone		IM Ziprasidone		</a:t>
          </a:r>
          <a:r>
            <a:rPr lang="en-US" sz="2000" kern="1200" dirty="0" err="1"/>
            <a:t>Lurasidone</a:t>
          </a:r>
          <a:endParaRPr lang="en-US" sz="2000" kern="1200" dirty="0"/>
        </a:p>
        <a:p>
          <a:pPr marL="228600" lvl="1" indent="-228600" algn="l" defTabSz="889000">
            <a:lnSpc>
              <a:spcPct val="90000"/>
            </a:lnSpc>
            <a:spcBef>
              <a:spcPct val="0"/>
            </a:spcBef>
            <a:spcAft>
              <a:spcPct val="15000"/>
            </a:spcAft>
            <a:buChar char="•"/>
          </a:pPr>
          <a:r>
            <a:rPr lang="en-US" sz="2000" kern="1200" dirty="0" err="1"/>
            <a:t>Paliperidone</a:t>
          </a:r>
          <a:r>
            <a:rPr lang="en-US" sz="2000" kern="1200" dirty="0"/>
            <a:t>		</a:t>
          </a:r>
          <a:r>
            <a:rPr lang="en-US" sz="2000" kern="1200" dirty="0" err="1"/>
            <a:t>Brexpiprazole</a:t>
          </a:r>
          <a:endParaRPr lang="en-US" sz="2000" kern="1200" dirty="0"/>
        </a:p>
      </dsp:txBody>
      <dsp:txXfrm rot="-5400000">
        <a:off x="2094806" y="1467233"/>
        <a:ext cx="7179241" cy="882706"/>
      </dsp:txXfrm>
    </dsp:sp>
    <dsp:sp modelId="{854D93ED-DFAA-496F-9DA7-8AADECEE27AF}">
      <dsp:nvSpPr>
        <dsp:cNvPr id="0" name=""/>
        <dsp:cNvSpPr/>
      </dsp:nvSpPr>
      <dsp:spPr>
        <a:xfrm>
          <a:off x="339" y="1286443"/>
          <a:ext cx="2094127"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Antipsychotics</a:t>
          </a:r>
        </a:p>
      </dsp:txBody>
      <dsp:txXfrm>
        <a:off x="60029" y="1346133"/>
        <a:ext cx="1974747" cy="1103383"/>
      </dsp:txXfrm>
    </dsp:sp>
    <dsp:sp modelId="{FAB40DDD-EBE1-49A9-B000-90FC07A38875}">
      <dsp:nvSpPr>
        <dsp:cNvPr id="0" name=""/>
        <dsp:cNvSpPr/>
      </dsp:nvSpPr>
      <dsp:spPr>
        <a:xfrm rot="5400000">
          <a:off x="5207824" y="-440398"/>
          <a:ext cx="978210" cy="7244251"/>
        </a:xfrm>
        <a:prstGeom prst="round2SameRect">
          <a:avLst/>
        </a:prstGeom>
        <a:solidFill>
          <a:schemeClr val="accent4">
            <a:lumMod val="20000"/>
            <a:lumOff val="8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Lamotrigine		</a:t>
          </a:r>
          <a:r>
            <a:rPr lang="en-US" sz="2000" kern="1200" dirty="0" err="1"/>
            <a:t>Topiramate</a:t>
          </a:r>
          <a:r>
            <a:rPr lang="en-US" sz="2000" kern="1200" dirty="0"/>
            <a:t>		</a:t>
          </a:r>
          <a:r>
            <a:rPr lang="en-US" sz="2000" kern="1200" dirty="0" err="1"/>
            <a:t>Pregabalin</a:t>
          </a:r>
          <a:endParaRPr lang="en-US" sz="2000" kern="1200" dirty="0"/>
        </a:p>
        <a:p>
          <a:pPr marL="228600" lvl="1" indent="-228600" algn="l" defTabSz="889000">
            <a:lnSpc>
              <a:spcPct val="90000"/>
            </a:lnSpc>
            <a:spcBef>
              <a:spcPct val="0"/>
            </a:spcBef>
            <a:spcAft>
              <a:spcPct val="15000"/>
            </a:spcAft>
            <a:buChar char="•"/>
          </a:pPr>
          <a:r>
            <a:rPr lang="en-US" sz="2000" kern="1200" dirty="0"/>
            <a:t>Oxcarbazepine		Gabapentin		Lithium</a:t>
          </a:r>
        </a:p>
      </dsp:txBody>
      <dsp:txXfrm rot="-5400000">
        <a:off x="2074804" y="2740374"/>
        <a:ext cx="7196499" cy="882706"/>
      </dsp:txXfrm>
    </dsp:sp>
    <dsp:sp modelId="{F04D8D6B-C8DA-474D-A295-AAA521DABC7A}">
      <dsp:nvSpPr>
        <dsp:cNvPr id="0" name=""/>
        <dsp:cNvSpPr/>
      </dsp:nvSpPr>
      <dsp:spPr>
        <a:xfrm>
          <a:off x="339" y="2570345"/>
          <a:ext cx="2074464"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Mood Stabilizers/  AEDs</a:t>
          </a:r>
        </a:p>
      </dsp:txBody>
      <dsp:txXfrm>
        <a:off x="60029" y="2630035"/>
        <a:ext cx="1955084" cy="1103383"/>
      </dsp:txXfrm>
    </dsp:sp>
    <dsp:sp modelId="{A8A56D0A-C787-42D5-982B-8F13EC220125}">
      <dsp:nvSpPr>
        <dsp:cNvPr id="0" name=""/>
        <dsp:cNvSpPr/>
      </dsp:nvSpPr>
      <dsp:spPr>
        <a:xfrm>
          <a:off x="339" y="3854247"/>
          <a:ext cx="2121869" cy="1222763"/>
        </a:xfrm>
        <a:prstGeom prst="roundRect">
          <a:avLst/>
        </a:prstGeom>
        <a:solidFill>
          <a:srgbClr val="177D3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marL="0" lvl="0" indent="0" algn="ctr" defTabSz="1066800">
            <a:lnSpc>
              <a:spcPct val="90000"/>
            </a:lnSpc>
            <a:spcBef>
              <a:spcPct val="0"/>
            </a:spcBef>
            <a:spcAft>
              <a:spcPct val="35000"/>
            </a:spcAft>
            <a:buNone/>
          </a:pPr>
          <a:r>
            <a:rPr lang="en-US" sz="2400" kern="1200" dirty="0"/>
            <a:t>Other</a:t>
          </a:r>
        </a:p>
      </dsp:txBody>
      <dsp:txXfrm>
        <a:off x="60029" y="3913937"/>
        <a:ext cx="2002489" cy="11033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680009BD-8F19-0B44-8E85-44C88B02A425}" type="datetimeFigureOut">
              <a:rPr lang="en-US" smtClean="0"/>
              <a:t>3/15/2019</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04F5F82E-548B-494F-89A6-3B3ADDAECC67}" type="slidenum">
              <a:rPr lang="en-US" smtClean="0"/>
              <a:t>‹#›</a:t>
            </a:fld>
            <a:endParaRPr lang="en-US"/>
          </a:p>
        </p:txBody>
      </p:sp>
    </p:spTree>
    <p:extLst>
      <p:ext uri="{BB962C8B-B14F-4D97-AF65-F5344CB8AC3E}">
        <p14:creationId xmlns:p14="http://schemas.microsoft.com/office/powerpoint/2010/main" val="17701107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44CD39A-F679-DF43-BBE4-8BF4AC45CCF4}" type="datetimeFigureOut">
              <a:rPr lang="en-US" smtClean="0"/>
              <a:t>3/15/2019</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05259CE-35B4-F249-A2D4-2A860B274D7B}" type="slidenum">
              <a:rPr lang="en-US" smtClean="0"/>
              <a:t>‹#›</a:t>
            </a:fld>
            <a:endParaRPr lang="en-US"/>
          </a:p>
        </p:txBody>
      </p:sp>
    </p:spTree>
    <p:extLst>
      <p:ext uri="{BB962C8B-B14F-4D97-AF65-F5344CB8AC3E}">
        <p14:creationId xmlns:p14="http://schemas.microsoft.com/office/powerpoint/2010/main" val="190701226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idx="10"/>
          </p:nvPr>
        </p:nvSpPr>
        <p:spPr/>
        <p:txBody>
          <a:bodyPr/>
          <a:lstStyle/>
          <a:p>
            <a:pPr>
              <a:defRPr/>
            </a:pPr>
            <a:fld id="{6DF3AF12-5552-4382-A0CC-743EAA05A64D}" type="slidenum">
              <a:rPr lang="en-US" smtClean="0"/>
              <a:pPr>
                <a:defRPr/>
              </a:pPr>
              <a:t>1</a:t>
            </a:fld>
            <a:endParaRPr lang="en-US" dirty="0"/>
          </a:p>
        </p:txBody>
      </p:sp>
    </p:spTree>
    <p:extLst>
      <p:ext uri="{BB962C8B-B14F-4D97-AF65-F5344CB8AC3E}">
        <p14:creationId xmlns:p14="http://schemas.microsoft.com/office/powerpoint/2010/main" val="229957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C130E15D-CF86-46BF-96FE-15ABC88EBC1C}" type="slidenum">
              <a:rPr lang="en-US" altLang="en-US"/>
              <a:pPr eaLnBrk="1" hangingPunct="1">
                <a:spcBef>
                  <a:spcPct val="0"/>
                </a:spcBef>
              </a:pPr>
              <a:t>16</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593552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B7BEC48-9CEF-4A3B-B2DA-34ECD1C540B6}" type="slidenum">
              <a:rPr lang="en-US" altLang="en-US"/>
              <a:pPr eaLnBrk="1" hangingPunct="1">
                <a:spcBef>
                  <a:spcPct val="0"/>
                </a:spcBef>
              </a:pPr>
              <a:t>18</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Remember, almost all psychotropics are metabolized by liver and highly protein bound- except lithium (kidney) and effexor (not highly pro bound)</a:t>
            </a:r>
          </a:p>
          <a:p>
            <a:pPr eaLnBrk="1" hangingPunct="1"/>
            <a:r>
              <a:rPr lang="en-US" altLang="en-US">
                <a:latin typeface="Arial" panose="020B0604020202020204" pitchFamily="34" charset="0"/>
              </a:rPr>
              <a:t>Absorption: As the liver becomes cirrhotic, portal hypertension, with resulting</a:t>
            </a:r>
            <a:r>
              <a:rPr lang="en-US" altLang="en-US" baseline="30000">
                <a:latin typeface="Arial" panose="020B0604020202020204" pitchFamily="34" charset="0"/>
              </a:rPr>
              <a:t> </a:t>
            </a:r>
            <a:r>
              <a:rPr lang="en-US" altLang="en-US">
                <a:latin typeface="Arial" panose="020B0604020202020204" pitchFamily="34" charset="0"/>
              </a:rPr>
              <a:t>splanchnic vascular congestion, can develop and delay medication</a:t>
            </a:r>
            <a:r>
              <a:rPr lang="en-US" altLang="en-US" baseline="30000">
                <a:latin typeface="Arial" panose="020B0604020202020204" pitchFamily="34" charset="0"/>
              </a:rPr>
              <a:t> </a:t>
            </a:r>
            <a:r>
              <a:rPr lang="en-US" altLang="en-US">
                <a:latin typeface="Arial" panose="020B0604020202020204" pitchFamily="34" charset="0"/>
              </a:rPr>
              <a:t>absorption through the small-intestinal vasculature. Patients</a:t>
            </a:r>
            <a:r>
              <a:rPr lang="en-US" altLang="en-US" baseline="30000">
                <a:latin typeface="Arial" panose="020B0604020202020204" pitchFamily="34" charset="0"/>
              </a:rPr>
              <a:t> </a:t>
            </a:r>
            <a:r>
              <a:rPr lang="en-US" altLang="en-US">
                <a:latin typeface="Arial" panose="020B0604020202020204" pitchFamily="34" charset="0"/>
              </a:rPr>
              <a:t>with hepatic encephalopathy might also require administration</a:t>
            </a:r>
            <a:r>
              <a:rPr lang="en-US" altLang="en-US" baseline="30000">
                <a:latin typeface="Arial" panose="020B0604020202020204" pitchFamily="34" charset="0"/>
              </a:rPr>
              <a:t> </a:t>
            </a:r>
            <a:r>
              <a:rPr lang="en-US" altLang="en-US">
                <a:latin typeface="Arial" panose="020B0604020202020204" pitchFamily="34" charset="0"/>
              </a:rPr>
              <a:t>of non-absorbable disaccharides (e.g., lactulose) that act as</a:t>
            </a:r>
            <a:r>
              <a:rPr lang="en-US" altLang="en-US" baseline="30000">
                <a:latin typeface="Arial" panose="020B0604020202020204" pitchFamily="34" charset="0"/>
              </a:rPr>
              <a:t> </a:t>
            </a:r>
            <a:r>
              <a:rPr lang="en-US" altLang="en-US">
                <a:latin typeface="Arial" panose="020B0604020202020204" pitchFamily="34" charset="0"/>
              </a:rPr>
              <a:t>osmotic laxatives to flush out ammonia. This cathartic treatment</a:t>
            </a:r>
            <a:r>
              <a:rPr lang="en-US" altLang="en-US" baseline="30000">
                <a:latin typeface="Arial" panose="020B0604020202020204" pitchFamily="34" charset="0"/>
              </a:rPr>
              <a:t> </a:t>
            </a:r>
            <a:r>
              <a:rPr lang="en-US" altLang="en-US">
                <a:latin typeface="Arial" panose="020B0604020202020204" pitchFamily="34" charset="0"/>
              </a:rPr>
              <a:t>reduces ammonia absorption by mechanically shortening small-bowel</a:t>
            </a:r>
            <a:r>
              <a:rPr lang="en-US" altLang="en-US" baseline="30000">
                <a:latin typeface="Arial" panose="020B0604020202020204" pitchFamily="34" charset="0"/>
              </a:rPr>
              <a:t> </a:t>
            </a:r>
            <a:r>
              <a:rPr lang="en-US" altLang="en-US">
                <a:latin typeface="Arial" panose="020B0604020202020204" pitchFamily="34" charset="0"/>
              </a:rPr>
              <a:t>transit time and lowering the pH of the bowel, and it may similarly</a:t>
            </a:r>
            <a:r>
              <a:rPr lang="en-US" altLang="en-US" baseline="30000">
                <a:latin typeface="Arial" panose="020B0604020202020204" pitchFamily="34" charset="0"/>
              </a:rPr>
              <a:t> </a:t>
            </a:r>
            <a:r>
              <a:rPr lang="en-US" altLang="en-US">
                <a:latin typeface="Arial" panose="020B0604020202020204" pitchFamily="34" charset="0"/>
              </a:rPr>
              <a:t>reduce medication absorption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Distribution: Increased Vd due to fluid retention (i.e., ascites, peripheral</a:t>
            </a:r>
            <a:r>
              <a:rPr lang="en-US" altLang="en-US" baseline="30000">
                <a:latin typeface="Arial" panose="020B0604020202020204" pitchFamily="34" charset="0"/>
              </a:rPr>
              <a:t> </a:t>
            </a:r>
            <a:r>
              <a:rPr lang="en-US" altLang="en-US">
                <a:latin typeface="Arial" panose="020B0604020202020204" pitchFamily="34" charset="0"/>
              </a:rPr>
              <a:t>edema) can lower effective levels of both water-soluble and</a:t>
            </a:r>
            <a:r>
              <a:rPr lang="en-US" altLang="en-US" baseline="30000">
                <a:latin typeface="Arial" panose="020B0604020202020204" pitchFamily="34" charset="0"/>
              </a:rPr>
              <a:t> </a:t>
            </a:r>
            <a:r>
              <a:rPr lang="en-US" altLang="en-US">
                <a:latin typeface="Arial" panose="020B0604020202020204" pitchFamily="34" charset="0"/>
              </a:rPr>
              <a:t>highly protein-bound drugs (particularly if there is concomitant</a:t>
            </a:r>
            <a:r>
              <a:rPr lang="en-US" altLang="en-US" baseline="30000">
                <a:latin typeface="Arial" panose="020B0604020202020204" pitchFamily="34" charset="0"/>
              </a:rPr>
              <a:t> </a:t>
            </a:r>
            <a:r>
              <a:rPr lang="en-US" altLang="en-US">
                <a:latin typeface="Arial" panose="020B0604020202020204" pitchFamily="34" charset="0"/>
              </a:rPr>
              <a:t>hypoalbuminemia). Ex- decr lithium level. Most psychotropic drugs are highly protein-bound—except,</a:t>
            </a:r>
            <a:r>
              <a:rPr lang="en-US" altLang="en-US" baseline="30000">
                <a:latin typeface="Arial" panose="020B0604020202020204" pitchFamily="34" charset="0"/>
              </a:rPr>
              <a:t> </a:t>
            </a:r>
            <a:r>
              <a:rPr lang="en-US" altLang="en-US">
                <a:latin typeface="Arial" panose="020B0604020202020204" pitchFamily="34" charset="0"/>
              </a:rPr>
              <a:t>for example, lithium, gabapentin, venlafaxine, and methylphenidate.</a:t>
            </a:r>
            <a:r>
              <a:rPr lang="en-US" altLang="en-US" baseline="30000">
                <a:latin typeface="Arial" panose="020B0604020202020204" pitchFamily="34" charset="0"/>
              </a:rPr>
              <a:t> </a:t>
            </a:r>
            <a:r>
              <a:rPr lang="en-US" altLang="en-US">
                <a:latin typeface="Arial" panose="020B0604020202020204" pitchFamily="34" charset="0"/>
              </a:rPr>
              <a:t>In liver failure, a reduction in albumin and alpha</a:t>
            </a:r>
            <a:r>
              <a:rPr lang="en-US" altLang="en-US" baseline="-25000">
                <a:latin typeface="Arial" panose="020B0604020202020204" pitchFamily="34" charset="0"/>
              </a:rPr>
              <a:t>1</a:t>
            </a:r>
            <a:r>
              <a:rPr lang="en-US" altLang="en-US">
                <a:latin typeface="Arial" panose="020B0604020202020204" pitchFamily="34" charset="0"/>
              </a:rPr>
              <a:t>-acid-glycoprotein</a:t>
            </a:r>
            <a:r>
              <a:rPr lang="en-US" altLang="en-US" baseline="30000">
                <a:latin typeface="Arial" panose="020B0604020202020204" pitchFamily="34" charset="0"/>
              </a:rPr>
              <a:t> </a:t>
            </a:r>
            <a:r>
              <a:rPr lang="en-US" altLang="en-US">
                <a:latin typeface="Arial" panose="020B0604020202020204" pitchFamily="34" charset="0"/>
              </a:rPr>
              <a:t>production, along with altered protein-binding, leads to higher</a:t>
            </a:r>
            <a:r>
              <a:rPr lang="en-US" altLang="en-US" baseline="30000">
                <a:latin typeface="Arial" panose="020B0604020202020204" pitchFamily="34" charset="0"/>
              </a:rPr>
              <a:t> </a:t>
            </a:r>
            <a:r>
              <a:rPr lang="en-US" altLang="en-US">
                <a:latin typeface="Arial" panose="020B0604020202020204" pitchFamily="34" charset="0"/>
              </a:rPr>
              <a:t>levels of free pharmacologically-active drug</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Metabolism: Choosing a psychotropic that does</a:t>
            </a:r>
            <a:r>
              <a:rPr lang="en-US" altLang="en-US" baseline="30000">
                <a:latin typeface="Arial" panose="020B0604020202020204" pitchFamily="34" charset="0"/>
              </a:rPr>
              <a:t> </a:t>
            </a:r>
            <a:r>
              <a:rPr lang="en-US" altLang="en-US">
                <a:latin typeface="Arial" panose="020B0604020202020204" pitchFamily="34" charset="0"/>
              </a:rPr>
              <a:t>not require Phase I biotransformation or only requires glucuronidation</a:t>
            </a:r>
            <a:r>
              <a:rPr lang="en-US" altLang="en-US" baseline="30000">
                <a:latin typeface="Arial" panose="020B0604020202020204" pitchFamily="34" charset="0"/>
              </a:rPr>
              <a:t> </a:t>
            </a:r>
            <a:r>
              <a:rPr lang="en-US" altLang="en-US">
                <a:latin typeface="Arial" panose="020B0604020202020204" pitchFamily="34" charset="0"/>
              </a:rPr>
              <a:t>(e.g., temazepam, oxazepam, lorazepam) may be advantageous. The clinician using psychotropic medications for patients with</a:t>
            </a:r>
            <a:r>
              <a:rPr lang="en-US" altLang="en-US" baseline="30000">
                <a:latin typeface="Arial" panose="020B0604020202020204" pitchFamily="34" charset="0"/>
              </a:rPr>
              <a:t> </a:t>
            </a:r>
            <a:r>
              <a:rPr lang="en-US" altLang="en-US">
                <a:latin typeface="Arial" panose="020B0604020202020204" pitchFamily="34" charset="0"/>
              </a:rPr>
              <a:t>liver disease will need to carefully consider the severity of</a:t>
            </a:r>
            <a:r>
              <a:rPr lang="en-US" altLang="en-US" baseline="30000">
                <a:latin typeface="Arial" panose="020B0604020202020204" pitchFamily="34" charset="0"/>
              </a:rPr>
              <a:t> </a:t>
            </a:r>
            <a:r>
              <a:rPr lang="en-US" altLang="en-US">
                <a:latin typeface="Arial" panose="020B0604020202020204" pitchFamily="34" charset="0"/>
              </a:rPr>
              <a:t>the disease, whether hepatic encephalopathy is present, and</a:t>
            </a:r>
            <a:r>
              <a:rPr lang="en-US" altLang="en-US" baseline="30000">
                <a:latin typeface="Arial" panose="020B0604020202020204" pitchFamily="34" charset="0"/>
              </a:rPr>
              <a:t> </a:t>
            </a:r>
            <a:r>
              <a:rPr lang="en-US" altLang="en-US">
                <a:latin typeface="Arial" panose="020B0604020202020204" pitchFamily="34" charset="0"/>
              </a:rPr>
              <a:t>the margin between therapeutic and toxic plasma concentrations</a:t>
            </a:r>
            <a:r>
              <a:rPr lang="en-US" altLang="en-US" baseline="30000">
                <a:latin typeface="Arial" panose="020B0604020202020204" pitchFamily="34" charset="0"/>
              </a:rPr>
              <a:t> </a:t>
            </a:r>
            <a:r>
              <a:rPr lang="en-US" altLang="en-US">
                <a:latin typeface="Arial" panose="020B0604020202020204" pitchFamily="34" charset="0"/>
              </a:rPr>
              <a:t>of the medication being considered. </a:t>
            </a:r>
          </a:p>
          <a:p>
            <a:pPr eaLnBrk="1" hangingPunct="1"/>
            <a:r>
              <a:rPr lang="en-US" altLang="en-US">
                <a:latin typeface="Arial" panose="020B0604020202020204" pitchFamily="34" charset="0"/>
              </a:rPr>
              <a:t>Oxid metab rxns more conc in pericentral regions, affected by acute viral hepatitis or alcoholic liver disease; diseases affecting the periportal regions (like chronic hepatitis) may spare some hepatic oxidative function; liver diseases usually spared glucuronide conjugation rxns</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The clinician using psychotropic medications for patients with</a:t>
            </a:r>
            <a:r>
              <a:rPr lang="en-US" altLang="en-US" baseline="30000">
                <a:latin typeface="Arial" panose="020B0604020202020204" pitchFamily="34" charset="0"/>
              </a:rPr>
              <a:t> </a:t>
            </a:r>
            <a:r>
              <a:rPr lang="en-US" altLang="en-US">
                <a:latin typeface="Arial" panose="020B0604020202020204" pitchFamily="34" charset="0"/>
              </a:rPr>
              <a:t>liver disease will need to carefully consider the severity of</a:t>
            </a:r>
            <a:r>
              <a:rPr lang="en-US" altLang="en-US" baseline="30000">
                <a:latin typeface="Arial" panose="020B0604020202020204" pitchFamily="34" charset="0"/>
              </a:rPr>
              <a:t> </a:t>
            </a:r>
            <a:r>
              <a:rPr lang="en-US" altLang="en-US">
                <a:latin typeface="Arial" panose="020B0604020202020204" pitchFamily="34" charset="0"/>
              </a:rPr>
              <a:t>the disease, whether hepatic encephalopathy is present, and</a:t>
            </a:r>
            <a:r>
              <a:rPr lang="en-US" altLang="en-US" baseline="30000">
                <a:latin typeface="Arial" panose="020B0604020202020204" pitchFamily="34" charset="0"/>
              </a:rPr>
              <a:t> </a:t>
            </a:r>
            <a:r>
              <a:rPr lang="en-US" altLang="en-US">
                <a:latin typeface="Arial" panose="020B0604020202020204" pitchFamily="34" charset="0"/>
              </a:rPr>
              <a:t>the margin between therapeutic and toxic plasma concentrations</a:t>
            </a:r>
            <a:r>
              <a:rPr lang="en-US" altLang="en-US" baseline="30000">
                <a:latin typeface="Arial" panose="020B0604020202020204" pitchFamily="34" charset="0"/>
              </a:rPr>
              <a:t> </a:t>
            </a:r>
            <a:r>
              <a:rPr lang="en-US" altLang="en-US">
                <a:latin typeface="Arial" panose="020B0604020202020204" pitchFamily="34" charset="0"/>
              </a:rPr>
              <a:t>of the medication being considered. </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2948341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0D7C7ABF-E779-4DBE-A977-58CA98FBAB19}" type="slidenum">
              <a:rPr lang="en-US" altLang="en-US"/>
              <a:pPr eaLnBrk="1" hangingPunct="1">
                <a:spcBef>
                  <a:spcPct val="0"/>
                </a:spcBef>
              </a:pPr>
              <a:t>19</a:t>
            </a:fld>
            <a:endParaRPr lang="en-US" altLang="en-US"/>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Renal disease may effect abs, distribut and metab of drugs. May or may not need dose change- still may need usual dose for therapeutic response. Most psychotropics are fat soluble, protein bound, and not excreted by kidney therefore not dialyzable-except lithium and neurontin; HD almost completely removes hydrophilic meds.</a:t>
            </a:r>
          </a:p>
        </p:txBody>
      </p:sp>
    </p:spTree>
    <p:extLst>
      <p:ext uri="{BB962C8B-B14F-4D97-AF65-F5344CB8AC3E}">
        <p14:creationId xmlns:p14="http://schemas.microsoft.com/office/powerpoint/2010/main" val="4057144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xfrm>
            <a:off x="406400" y="696913"/>
            <a:ext cx="6197600" cy="3486150"/>
          </a:xfrm>
          <a:ln/>
        </p:spPr>
      </p:sp>
      <p:sp>
        <p:nvSpPr>
          <p:cNvPr id="57347" name="Notes Placeholder 2"/>
          <p:cNvSpPr>
            <a:spLocks noGrp="1"/>
          </p:cNvSpPr>
          <p:nvPr>
            <p:ph type="body" idx="1"/>
          </p:nvPr>
        </p:nvSpPr>
        <p:spPr>
          <a:noFill/>
          <a:ln/>
        </p:spPr>
        <p:txBody>
          <a:bodyPr/>
          <a:lstStyle/>
          <a:p>
            <a:r>
              <a:rPr lang="en-US" altLang="en-US">
                <a:latin typeface="Times New Roman" pitchFamily="18" charset="0"/>
              </a:rPr>
              <a:t>What other information would you like to obtain before beginning treatment? (Other medical comorbidities, psychiatric comorbidities- bipolar, substance abuse-, prior medication trials). </a:t>
            </a:r>
          </a:p>
          <a:p>
            <a:r>
              <a:rPr lang="en-US" altLang="en-US">
                <a:latin typeface="Times New Roman" pitchFamily="18" charset="0"/>
              </a:rPr>
              <a:t>Provided the information about this noncontributory and patient is not had any prior treatment for panic disorder, what would be the medication of choice in this patient?</a:t>
            </a:r>
          </a:p>
          <a:p>
            <a:r>
              <a:rPr lang="en-US" altLang="en-US" b="1" u="sng">
                <a:latin typeface="Times New Roman" pitchFamily="18" charset="0"/>
              </a:rPr>
              <a:t>Teaching point: </a:t>
            </a:r>
            <a:r>
              <a:rPr lang="en-US" altLang="en-US">
                <a:latin typeface="Times New Roman" pitchFamily="18" charset="0"/>
              </a:rPr>
              <a:t>antidepressant of choice in patients with simple depression or anxiety, CAD, s/p MI: sertraline.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21</a:t>
            </a:fld>
            <a:endParaRPr lang="en-US" dirty="0"/>
          </a:p>
        </p:txBody>
      </p:sp>
    </p:spTree>
    <p:extLst>
      <p:ext uri="{BB962C8B-B14F-4D97-AF65-F5344CB8AC3E}">
        <p14:creationId xmlns:p14="http://schemas.microsoft.com/office/powerpoint/2010/main" val="6962351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406400" y="696913"/>
            <a:ext cx="6197600" cy="3486150"/>
          </a:xfrm>
          <a:ln/>
        </p:spPr>
      </p:sp>
      <p:sp>
        <p:nvSpPr>
          <p:cNvPr id="58371" name="Notes Placeholder 2"/>
          <p:cNvSpPr>
            <a:spLocks noGrp="1"/>
          </p:cNvSpPr>
          <p:nvPr>
            <p:ph type="body" idx="1"/>
          </p:nvPr>
        </p:nvSpPr>
        <p:spPr>
          <a:noFill/>
          <a:ln/>
        </p:spPr>
        <p:txBody>
          <a:bodyPr/>
          <a:lstStyle/>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22</a:t>
            </a:fld>
            <a:endParaRPr lang="en-US" dirty="0"/>
          </a:p>
        </p:txBody>
      </p:sp>
    </p:spTree>
    <p:extLst>
      <p:ext uri="{BB962C8B-B14F-4D97-AF65-F5344CB8AC3E}">
        <p14:creationId xmlns:p14="http://schemas.microsoft.com/office/powerpoint/2010/main" val="37412817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xfrm>
            <a:off x="406400" y="696913"/>
            <a:ext cx="6197600" cy="3486150"/>
          </a:xfrm>
          <a:ln/>
        </p:spPr>
      </p:sp>
      <p:sp>
        <p:nvSpPr>
          <p:cNvPr id="59395" name="Notes Placeholder 2"/>
          <p:cNvSpPr>
            <a:spLocks noGrp="1"/>
          </p:cNvSpPr>
          <p:nvPr>
            <p:ph type="body" idx="1"/>
          </p:nvPr>
        </p:nvSpPr>
        <p:spPr>
          <a:noFill/>
          <a:ln/>
        </p:spPr>
        <p:txBody>
          <a:bodyPr/>
          <a:lstStyle/>
          <a:p>
            <a:r>
              <a:rPr lang="en-US" altLang="en-US">
                <a:latin typeface="Times New Roman" pitchFamily="18" charset="0"/>
              </a:rPr>
              <a:t>This is the most common cardiac effects of antidepressants according to Micromedex.</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23</a:t>
            </a:fld>
            <a:endParaRPr lang="en-US" dirty="0"/>
          </a:p>
        </p:txBody>
      </p:sp>
    </p:spTree>
    <p:extLst>
      <p:ext uri="{BB962C8B-B14F-4D97-AF65-F5344CB8AC3E}">
        <p14:creationId xmlns:p14="http://schemas.microsoft.com/office/powerpoint/2010/main" val="34759079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xfrm>
            <a:off x="406400" y="696913"/>
            <a:ext cx="6197600" cy="3486150"/>
          </a:xfrm>
          <a:ln/>
        </p:spPr>
      </p:sp>
      <p:sp>
        <p:nvSpPr>
          <p:cNvPr id="60419" name="Notes Placeholder 2"/>
          <p:cNvSpPr>
            <a:spLocks noGrp="1"/>
          </p:cNvSpPr>
          <p:nvPr>
            <p:ph type="body" idx="1"/>
          </p:nvPr>
        </p:nvSpPr>
        <p:spPr>
          <a:noFill/>
          <a:ln/>
        </p:spPr>
        <p:txBody>
          <a:bodyPr/>
          <a:lstStyle/>
          <a:p>
            <a:r>
              <a:rPr lang="en-US" altLang="en-US">
                <a:latin typeface="Times New Roman" pitchFamily="18" charset="0"/>
              </a:rPr>
              <a:t>The most common cardiac side effects ANTIPSYCHOTIC medications according to Micromedex and Drugdex. Please note hypertension can be as common as hypotension for certain medications.</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24</a:t>
            </a:fld>
            <a:endParaRPr lang="en-US" dirty="0"/>
          </a:p>
        </p:txBody>
      </p:sp>
    </p:spTree>
    <p:extLst>
      <p:ext uri="{BB962C8B-B14F-4D97-AF65-F5344CB8AC3E}">
        <p14:creationId xmlns:p14="http://schemas.microsoft.com/office/powerpoint/2010/main" val="23270116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406400" y="696913"/>
            <a:ext cx="6197600" cy="3486150"/>
          </a:xfrm>
          <a:ln/>
        </p:spPr>
      </p:sp>
      <p:sp>
        <p:nvSpPr>
          <p:cNvPr id="61443" name="Notes Placeholder 2"/>
          <p:cNvSpPr>
            <a:spLocks noGrp="1"/>
          </p:cNvSpPr>
          <p:nvPr>
            <p:ph type="body" idx="1"/>
          </p:nvPr>
        </p:nvSpPr>
        <p:spPr>
          <a:noFill/>
          <a:ln/>
        </p:spPr>
        <p:txBody>
          <a:bodyPr/>
          <a:lstStyle/>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25</a:t>
            </a:fld>
            <a:endParaRPr lang="en-US" dirty="0"/>
          </a:p>
        </p:txBody>
      </p:sp>
    </p:spTree>
    <p:extLst>
      <p:ext uri="{BB962C8B-B14F-4D97-AF65-F5344CB8AC3E}">
        <p14:creationId xmlns:p14="http://schemas.microsoft.com/office/powerpoint/2010/main" val="3761808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2467" name="Rectangle 1"/>
          <p:cNvSpPr>
            <a:spLocks noGrp="1" noRot="1" noChangeAspect="1" noChangeArrowheads="1" noTextEdit="1"/>
          </p:cNvSpPr>
          <p:nvPr>
            <p:ph type="sldImg"/>
          </p:nvPr>
        </p:nvSpPr>
        <p:spPr>
          <a:xfrm>
            <a:off x="409575" y="708025"/>
            <a:ext cx="6189663" cy="3482975"/>
          </a:xfrm>
          <a:solidFill>
            <a:srgbClr val="FFFFFF"/>
          </a:solidFill>
          <a:ln/>
        </p:spPr>
      </p:sp>
      <p:sp>
        <p:nvSpPr>
          <p:cNvPr id="62468" name="Text Box 2"/>
          <p:cNvSpPr>
            <a:spLocks noGrp="1" noChangeArrowheads="1"/>
          </p:cNvSpPr>
          <p:nvPr>
            <p:ph type="body" idx="1"/>
          </p:nvPr>
        </p:nvSpPr>
        <p:spPr>
          <a:xfrm>
            <a:off x="700090" y="4416427"/>
            <a:ext cx="5610225" cy="4183063"/>
          </a:xfrm>
          <a:noFill/>
          <a:ln/>
        </p:spPr>
        <p:txBody>
          <a:bodyPr tIns="10582"/>
          <a:lstStyle/>
          <a:p>
            <a:pPr algn="just">
              <a:lnSpc>
                <a:spcPct val="93000"/>
              </a:lnSpc>
              <a:spcBef>
                <a:spcPct val="0"/>
              </a:spcBef>
              <a:tabLst>
                <a:tab pos="723753" algn="l"/>
                <a:tab pos="1447508" algn="l"/>
                <a:tab pos="2171261" algn="l"/>
                <a:tab pos="2895016" algn="l"/>
                <a:tab pos="3618769" algn="l"/>
                <a:tab pos="4342524" algn="l"/>
                <a:tab pos="5066276" algn="l"/>
                <a:tab pos="5790031" algn="l"/>
              </a:tabLst>
            </a:pPr>
            <a:r>
              <a:rPr lang="en-US" altLang="en-US" dirty="0">
                <a:latin typeface="Times New Roman" pitchFamily="18" charset="0"/>
              </a:rPr>
              <a:t>This slide illustrates the risk factors for </a:t>
            </a:r>
            <a:r>
              <a:rPr lang="en-US" altLang="en-US" dirty="0" err="1">
                <a:latin typeface="Times New Roman" pitchFamily="18" charset="0"/>
              </a:rPr>
              <a:t>tordsade</a:t>
            </a:r>
            <a:r>
              <a:rPr lang="en-US" altLang="en-US" dirty="0">
                <a:latin typeface="Times New Roman" pitchFamily="18" charset="0"/>
              </a:rPr>
              <a:t> de pointes besides elongated QTC. Some of these factors, such sex, cannot be changed. Some can be modified under certain circumstances: for instance treating the underlying heart disease or reducing other agents that can prolonged QTC. Addressing the electrolyte disturbances and using low doses of antipsychotic medications are some risk factors that can be modified during treatment.</a:t>
            </a:r>
            <a:endParaRPr lang="en-GB" altLang="en-US" dirty="0">
              <a:latin typeface="Arial" pitchFamily="34" charset="0"/>
              <a:ea typeface="DejaVu Sans"/>
              <a:cs typeface="DejaVu Sans"/>
            </a:endParaRPr>
          </a:p>
          <a:p>
            <a:pPr algn="just">
              <a:lnSpc>
                <a:spcPct val="93000"/>
              </a:lnSpc>
              <a:spcBef>
                <a:spcPct val="0"/>
              </a:spcBef>
              <a:tabLst>
                <a:tab pos="723753" algn="l"/>
                <a:tab pos="1447508" algn="l"/>
                <a:tab pos="2171261" algn="l"/>
                <a:tab pos="2895016" algn="l"/>
                <a:tab pos="3618769" algn="l"/>
                <a:tab pos="4342524" algn="l"/>
                <a:tab pos="5066276" algn="l"/>
                <a:tab pos="5790031" algn="l"/>
              </a:tabLst>
            </a:pPr>
            <a:endParaRPr lang="en-GB" altLang="en-US" dirty="0">
              <a:latin typeface="Arial" pitchFamily="34" charset="0"/>
              <a:ea typeface="DejaVu Sans"/>
              <a:cs typeface="DejaVu Sans"/>
            </a:endParaRPr>
          </a:p>
          <a:p>
            <a:pPr algn="just">
              <a:lnSpc>
                <a:spcPct val="93000"/>
              </a:lnSpc>
              <a:spcBef>
                <a:spcPct val="0"/>
              </a:spcBef>
              <a:tabLst>
                <a:tab pos="723753" algn="l"/>
                <a:tab pos="1447508" algn="l"/>
                <a:tab pos="2171261" algn="l"/>
                <a:tab pos="2895016" algn="l"/>
                <a:tab pos="3618769" algn="l"/>
                <a:tab pos="4342524" algn="l"/>
                <a:tab pos="5066276" algn="l"/>
                <a:tab pos="5790031" algn="l"/>
              </a:tabLst>
            </a:pPr>
            <a:endParaRPr lang="en-GB" altLang="en-US" dirty="0">
              <a:latin typeface="Arial" pitchFamily="34" charset="0"/>
              <a:ea typeface="DejaVu Sans"/>
              <a:cs typeface="DejaVu Sans"/>
            </a:endParaRPr>
          </a:p>
          <a:p>
            <a:pPr algn="just">
              <a:lnSpc>
                <a:spcPct val="93000"/>
              </a:lnSpc>
              <a:spcBef>
                <a:spcPct val="0"/>
              </a:spcBef>
              <a:tabLst>
                <a:tab pos="723753" algn="l"/>
                <a:tab pos="1447508" algn="l"/>
                <a:tab pos="2171261" algn="l"/>
                <a:tab pos="2895016" algn="l"/>
                <a:tab pos="3618769" algn="l"/>
                <a:tab pos="4342524" algn="l"/>
                <a:tab pos="5066276" algn="l"/>
                <a:tab pos="5790031" algn="l"/>
              </a:tabLst>
            </a:pPr>
            <a:r>
              <a:rPr lang="en-US" altLang="en-US" dirty="0">
                <a:latin typeface="Times New Roman" pitchFamily="18" charset="0"/>
              </a:rPr>
              <a:t>Prevalence of risk factors for torsade de pointes (</a:t>
            </a:r>
            <a:r>
              <a:rPr lang="en-US" altLang="en-US" dirty="0" err="1">
                <a:latin typeface="Times New Roman" pitchFamily="18" charset="0"/>
              </a:rPr>
              <a:t>TdP</a:t>
            </a:r>
            <a:r>
              <a:rPr lang="en-US" altLang="en-US" dirty="0">
                <a:latin typeface="Times New Roman" pitchFamily="18" charset="0"/>
              </a:rPr>
              <a:t>) among patients with </a:t>
            </a:r>
            <a:r>
              <a:rPr lang="en-US" altLang="en-US" dirty="0" err="1">
                <a:latin typeface="Times New Roman" pitchFamily="18" charset="0"/>
              </a:rPr>
              <a:t>TdP</a:t>
            </a:r>
            <a:r>
              <a:rPr lang="en-US" altLang="en-US" dirty="0">
                <a:latin typeface="Times New Roman" pitchFamily="18" charset="0"/>
              </a:rPr>
              <a:t> induced by psychotropic drugs.</a:t>
            </a:r>
          </a:p>
          <a:p>
            <a:pPr>
              <a:tabLst>
                <a:tab pos="723753" algn="l"/>
                <a:tab pos="1447508" algn="l"/>
                <a:tab pos="2171261" algn="l"/>
                <a:tab pos="2895016" algn="l"/>
                <a:tab pos="3618769" algn="l"/>
                <a:tab pos="4342524" algn="l"/>
                <a:tab pos="5066276" algn="l"/>
                <a:tab pos="5790031" algn="l"/>
              </a:tabLst>
            </a:pPr>
            <a:endParaRPr lang="en-US" altLang="en-US" dirty="0">
              <a:latin typeface="Times New Roman" pitchFamily="18" charset="0"/>
            </a:endParaRPr>
          </a:p>
          <a:p>
            <a:pPr>
              <a:tabLst>
                <a:tab pos="723753" algn="l"/>
                <a:tab pos="1447508" algn="l"/>
                <a:tab pos="2171261" algn="l"/>
                <a:tab pos="2895016" algn="l"/>
                <a:tab pos="3618769" algn="l"/>
                <a:tab pos="4342524" algn="l"/>
                <a:tab pos="5066276" algn="l"/>
                <a:tab pos="5790031" algn="l"/>
              </a:tabLst>
            </a:pPr>
            <a:r>
              <a:rPr lang="en-GB" altLang="en-US" dirty="0">
                <a:latin typeface="Times New Roman" pitchFamily="18" charset="0"/>
              </a:rPr>
              <a:t>© This slide is made available for non-commercial use only. Please note that permission may be required for re-use of images in which the copyright is owned by a third party.</a:t>
            </a:r>
            <a:endParaRPr lang="en-US" altLang="en-US" dirty="0">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26</a:t>
            </a:fld>
            <a:endParaRPr lang="en-US" dirty="0"/>
          </a:p>
        </p:txBody>
      </p:sp>
    </p:spTree>
    <p:extLst>
      <p:ext uri="{BB962C8B-B14F-4D97-AF65-F5344CB8AC3E}">
        <p14:creationId xmlns:p14="http://schemas.microsoft.com/office/powerpoint/2010/main" val="2561905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a:xfrm>
            <a:off x="406400" y="696913"/>
            <a:ext cx="6197600" cy="3486150"/>
          </a:xfrm>
          <a:ln/>
        </p:spPr>
      </p:sp>
      <p:sp>
        <p:nvSpPr>
          <p:cNvPr id="63491" name="Notes Placeholder 2"/>
          <p:cNvSpPr>
            <a:spLocks noGrp="1"/>
          </p:cNvSpPr>
          <p:nvPr>
            <p:ph type="body" idx="1"/>
          </p:nvPr>
        </p:nvSpPr>
        <p:spPr>
          <a:noFill/>
          <a:ln/>
        </p:spPr>
        <p:txBody>
          <a:bodyPr/>
          <a:lstStyle/>
          <a:p>
            <a:r>
              <a:rPr lang="en-US" altLang="en-US">
                <a:latin typeface="Times New Roman" pitchFamily="18" charset="0"/>
              </a:rPr>
              <a:t>Some of the mood stabilizers can also cause cardiac problems or have significant interactions with medications used for treatment of cardiac disease.</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27</a:t>
            </a:fld>
            <a:endParaRPr lang="en-US" dirty="0"/>
          </a:p>
        </p:txBody>
      </p:sp>
    </p:spTree>
    <p:extLst>
      <p:ext uri="{BB962C8B-B14F-4D97-AF65-F5344CB8AC3E}">
        <p14:creationId xmlns:p14="http://schemas.microsoft.com/office/powerpoint/2010/main" val="3129230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pPr>
              <a:spcBef>
                <a:spcPts val="463"/>
              </a:spcBef>
              <a:tabLst>
                <a:tab pos="0" algn="l"/>
                <a:tab pos="465044" algn="l"/>
                <a:tab pos="930086" algn="l"/>
                <a:tab pos="1396718" algn="l"/>
                <a:tab pos="1861762" algn="l"/>
                <a:tab pos="2328394" algn="l"/>
                <a:tab pos="2793436" algn="l"/>
                <a:tab pos="3260066" algn="l"/>
                <a:tab pos="3725111" algn="l"/>
                <a:tab pos="4191742" algn="l"/>
                <a:tab pos="4656784" algn="l"/>
                <a:tab pos="5123416" algn="l"/>
                <a:tab pos="5588460" algn="l"/>
                <a:tab pos="6055091" algn="l"/>
                <a:tab pos="6520134" algn="l"/>
                <a:tab pos="6986764" algn="l"/>
                <a:tab pos="7451808" algn="l"/>
                <a:tab pos="7918439" algn="l"/>
                <a:tab pos="8383482" algn="l"/>
                <a:tab pos="8848526" algn="l"/>
                <a:tab pos="9315158" algn="l"/>
              </a:tabLst>
            </a:pPr>
            <a:r>
              <a:rPr lang="en-US" altLang="en-US" dirty="0">
                <a:solidFill>
                  <a:srgbClr val="474747"/>
                </a:solidFill>
                <a:latin typeface="Times New Roman" pitchFamily="18" charset="0"/>
                <a:cs typeface="Lucida Sans Unicode" pitchFamily="34" charset="0"/>
              </a:rPr>
              <a:t>In this presentation we</a:t>
            </a:r>
            <a:r>
              <a:rPr lang="en-US" altLang="en-US" dirty="0">
                <a:latin typeface="Times New Roman" pitchFamily="18" charset="0"/>
              </a:rPr>
              <a:t> will review psychopharmacology topics pertinent to the CL setting. We will discuss the principles of psychopharmacology in the context of organ insufficiency, followed by discussion of evidence of use of </a:t>
            </a:r>
            <a:r>
              <a:rPr lang="en-US" altLang="en-US" dirty="0" err="1">
                <a:latin typeface="Times New Roman" pitchFamily="18" charset="0"/>
              </a:rPr>
              <a:t>psychotropics</a:t>
            </a:r>
            <a:r>
              <a:rPr lang="en-US" altLang="en-US" dirty="0">
                <a:latin typeface="Times New Roman" pitchFamily="18" charset="0"/>
              </a:rPr>
              <a:t> in populations most commonly treated in the general hospital. In the third part of the presentation we will discuss special topics pertinent to the consultation work, specifically use of psychotropic medications for </a:t>
            </a:r>
            <a:r>
              <a:rPr lang="en-US" altLang="en-US" dirty="0" err="1">
                <a:latin typeface="Times New Roman" pitchFamily="18" charset="0"/>
              </a:rPr>
              <a:t>nonpsychiatric</a:t>
            </a:r>
            <a:r>
              <a:rPr lang="en-US" altLang="en-US" dirty="0">
                <a:latin typeface="Times New Roman" pitchFamily="18" charset="0"/>
              </a:rPr>
              <a:t> indication and  alternate routes of administration. </a:t>
            </a:r>
            <a:endParaRPr lang="en-US" altLang="en-US" dirty="0">
              <a:solidFill>
                <a:srgbClr val="474747"/>
              </a:solidFill>
              <a:latin typeface="Times New Roman" pitchFamily="18" charset="0"/>
              <a:cs typeface="Lucida Sans Unicode" pitchFamily="34" charset="0"/>
            </a:endParaRPr>
          </a:p>
        </p:txBody>
      </p:sp>
      <p:sp>
        <p:nvSpPr>
          <p:cNvPr id="5" name="Slide Number Placeholder 4"/>
          <p:cNvSpPr>
            <a:spLocks noGrp="1"/>
          </p:cNvSpPr>
          <p:nvPr>
            <p:ph type="sldNum" idx="10"/>
          </p:nvPr>
        </p:nvSpPr>
        <p:spPr/>
        <p:txBody>
          <a:bodyPr/>
          <a:lstStyle/>
          <a:p>
            <a:pPr>
              <a:defRPr/>
            </a:pPr>
            <a:fld id="{6DF3AF12-5552-4382-A0CC-743EAA05A64D}" type="slidenum">
              <a:rPr lang="en-US" smtClean="0"/>
              <a:pPr>
                <a:defRPr/>
              </a:pPr>
              <a:t>2</a:t>
            </a:fld>
            <a:endParaRPr lang="en-US" dirty="0"/>
          </a:p>
        </p:txBody>
      </p:sp>
    </p:spTree>
    <p:extLst>
      <p:ext uri="{BB962C8B-B14F-4D97-AF65-F5344CB8AC3E}">
        <p14:creationId xmlns:p14="http://schemas.microsoft.com/office/powerpoint/2010/main" val="1120707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a:xfrm>
            <a:off x="406400" y="696913"/>
            <a:ext cx="6197600" cy="3486150"/>
          </a:xfrm>
          <a:ln/>
        </p:spPr>
      </p:sp>
      <p:sp>
        <p:nvSpPr>
          <p:cNvPr id="67587" name="Notes Placeholder 2"/>
          <p:cNvSpPr>
            <a:spLocks noGrp="1"/>
          </p:cNvSpPr>
          <p:nvPr>
            <p:ph type="body" idx="1"/>
          </p:nvPr>
        </p:nvSpPr>
        <p:spPr>
          <a:noFill/>
          <a:ln/>
        </p:spPr>
        <p:txBody>
          <a:bodyPr/>
          <a:lstStyle/>
          <a:p>
            <a:r>
              <a:rPr lang="en-US" altLang="en-US" b="1" u="sng">
                <a:latin typeface="Times New Roman" pitchFamily="18" charset="0"/>
              </a:rPr>
              <a:t>Teaching point: </a:t>
            </a:r>
            <a:r>
              <a:rPr lang="en-US" altLang="en-US">
                <a:latin typeface="Times New Roman" pitchFamily="18" charset="0"/>
              </a:rPr>
              <a:t>alcohol withrawal carries a high mortality risk; its treatment has benefits that outweight the risk of worsening hepatic encephalopathy</a:t>
            </a:r>
          </a:p>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28</a:t>
            </a:fld>
            <a:endParaRPr lang="en-US" dirty="0"/>
          </a:p>
        </p:txBody>
      </p:sp>
    </p:spTree>
    <p:extLst>
      <p:ext uri="{BB962C8B-B14F-4D97-AF65-F5344CB8AC3E}">
        <p14:creationId xmlns:p14="http://schemas.microsoft.com/office/powerpoint/2010/main" val="34243820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xfrm>
            <a:off x="406400" y="696913"/>
            <a:ext cx="6197600" cy="3486150"/>
          </a:xfrm>
          <a:ln/>
        </p:spPr>
      </p:sp>
      <p:sp>
        <p:nvSpPr>
          <p:cNvPr id="65539" name="Notes Placeholder 2"/>
          <p:cNvSpPr>
            <a:spLocks noGrp="1"/>
          </p:cNvSpPr>
          <p:nvPr>
            <p:ph type="body" idx="1"/>
          </p:nvPr>
        </p:nvSpPr>
        <p:spPr>
          <a:noFill/>
          <a:ln/>
        </p:spPr>
        <p:txBody>
          <a:bodyPr/>
          <a:lstStyle/>
          <a:p>
            <a:r>
              <a:rPr lang="en-US" altLang="en-US">
                <a:latin typeface="Times New Roman" pitchFamily="18" charset="0"/>
              </a:rPr>
              <a:t>A frequent reason for psychiatric consultation in the General Hospital setting is a patient with a stable psychiatric condition who presents with elevated liver transaminase and the primary team is concerned that this can be a side effect of the psychotropic medications. This slide illustrates the frequency of elevated transaminases with the most commonly prescribed atypical antipsychotics. The decision to change the psychotropic regimen must take into consideration the response to medications, prior medication trials, medical comorbidities and patient's preference.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30</a:t>
            </a:fld>
            <a:endParaRPr lang="en-US" dirty="0"/>
          </a:p>
        </p:txBody>
      </p:sp>
    </p:spTree>
    <p:extLst>
      <p:ext uri="{BB962C8B-B14F-4D97-AF65-F5344CB8AC3E}">
        <p14:creationId xmlns:p14="http://schemas.microsoft.com/office/powerpoint/2010/main" val="775365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xfrm>
            <a:off x="406400" y="696913"/>
            <a:ext cx="6197600" cy="3486150"/>
          </a:xfrm>
          <a:ln/>
        </p:spPr>
      </p:sp>
      <p:sp>
        <p:nvSpPr>
          <p:cNvPr id="66563" name="Notes Placeholder 2"/>
          <p:cNvSpPr>
            <a:spLocks noGrp="1"/>
          </p:cNvSpPr>
          <p:nvPr>
            <p:ph type="body" idx="1"/>
          </p:nvPr>
        </p:nvSpPr>
        <p:spPr>
          <a:noFill/>
          <a:ln/>
        </p:spPr>
        <p:txBody>
          <a:bodyPr/>
          <a:lstStyle/>
          <a:p>
            <a:r>
              <a:rPr lang="en-US" altLang="en-US">
                <a:latin typeface="Times New Roman" pitchFamily="18" charset="0"/>
              </a:rPr>
              <a:t>In patients with hepatic encephalopathy is advisable to avoid the use of benzodiazepines since it can worsen the confusion. In cases of patients with alcohol withdrawal and hepatic encephalopathy, when benzodiazepines are required, the ones without active metabolites should be chosen.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31</a:t>
            </a:fld>
            <a:endParaRPr lang="en-US" dirty="0"/>
          </a:p>
        </p:txBody>
      </p:sp>
    </p:spTree>
    <p:extLst>
      <p:ext uri="{BB962C8B-B14F-4D97-AF65-F5344CB8AC3E}">
        <p14:creationId xmlns:p14="http://schemas.microsoft.com/office/powerpoint/2010/main" val="3553871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xfrm>
            <a:off x="406400" y="696913"/>
            <a:ext cx="6197600" cy="3486150"/>
          </a:xfrm>
          <a:ln/>
        </p:spPr>
      </p:sp>
      <p:sp>
        <p:nvSpPr>
          <p:cNvPr id="69635" name="Notes Placeholder 2"/>
          <p:cNvSpPr>
            <a:spLocks noGrp="1"/>
          </p:cNvSpPr>
          <p:nvPr>
            <p:ph type="body" idx="1"/>
          </p:nvPr>
        </p:nvSpPr>
        <p:spPr>
          <a:noFill/>
          <a:ln/>
        </p:spPr>
        <p:txBody>
          <a:bodyPr/>
          <a:lstStyle/>
          <a:p>
            <a:r>
              <a:rPr lang="en-US" altLang="en-US" b="1" u="sng">
                <a:latin typeface="Times New Roman" pitchFamily="18" charset="0"/>
              </a:rPr>
              <a:t>Teaching point: </a:t>
            </a:r>
            <a:r>
              <a:rPr lang="en-US" altLang="en-US">
                <a:latin typeface="Times New Roman" pitchFamily="18" charset="0"/>
              </a:rPr>
              <a:t>some medications are not properly excreted through hemodialysis. For example: Duloxetine. Discontinue Duloxetine since some of its metabolites cannot be excreted through dialysis and are CNS toxic.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32</a:t>
            </a:fld>
            <a:endParaRPr lang="en-US" dirty="0"/>
          </a:p>
        </p:txBody>
      </p:sp>
    </p:spTree>
    <p:extLst>
      <p:ext uri="{BB962C8B-B14F-4D97-AF65-F5344CB8AC3E}">
        <p14:creationId xmlns:p14="http://schemas.microsoft.com/office/powerpoint/2010/main" val="4107357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xfrm>
            <a:off x="406400" y="696913"/>
            <a:ext cx="6197600" cy="3486150"/>
          </a:xfrm>
          <a:ln/>
        </p:spPr>
      </p:sp>
      <p:sp>
        <p:nvSpPr>
          <p:cNvPr id="68611" name="Notes Placeholder 2"/>
          <p:cNvSpPr>
            <a:spLocks noGrp="1"/>
          </p:cNvSpPr>
          <p:nvPr>
            <p:ph type="body" idx="1"/>
          </p:nvPr>
        </p:nvSpPr>
        <p:spPr>
          <a:noFill/>
          <a:ln/>
        </p:spPr>
        <p:txBody>
          <a:bodyPr/>
          <a:lstStyle/>
          <a:p>
            <a:r>
              <a:rPr lang="en-US" altLang="en-US">
                <a:latin typeface="Times New Roman" pitchFamily="18" charset="0"/>
              </a:rPr>
              <a:t>In the following slides we will summarize the current data regarding the pharmacokinetics of psychotropic medications in renal failure and hemodialysis.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33</a:t>
            </a:fld>
            <a:endParaRPr lang="en-US" dirty="0"/>
          </a:p>
        </p:txBody>
      </p:sp>
    </p:spTree>
    <p:extLst>
      <p:ext uri="{BB962C8B-B14F-4D97-AF65-F5344CB8AC3E}">
        <p14:creationId xmlns:p14="http://schemas.microsoft.com/office/powerpoint/2010/main" val="637135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34</a:t>
            </a:fld>
            <a:endParaRPr lang="en-US"/>
          </a:p>
        </p:txBody>
      </p:sp>
    </p:spTree>
    <p:extLst>
      <p:ext uri="{BB962C8B-B14F-4D97-AF65-F5344CB8AC3E}">
        <p14:creationId xmlns:p14="http://schemas.microsoft.com/office/powerpoint/2010/main" val="2007983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406400" y="696913"/>
            <a:ext cx="6197600" cy="3486150"/>
          </a:xfrm>
          <a:ln/>
        </p:spPr>
      </p:sp>
      <p:sp>
        <p:nvSpPr>
          <p:cNvPr id="70659" name="Notes Placeholder 2"/>
          <p:cNvSpPr>
            <a:spLocks noGrp="1"/>
          </p:cNvSpPr>
          <p:nvPr>
            <p:ph type="body" idx="1"/>
          </p:nvPr>
        </p:nvSpPr>
        <p:spPr>
          <a:noFill/>
          <a:ln/>
        </p:spPr>
        <p:txBody>
          <a:bodyPr/>
          <a:lstStyle/>
          <a:p>
            <a:r>
              <a:rPr lang="en-US" altLang="en-US">
                <a:latin typeface="Times New Roman" pitchFamily="18" charset="0"/>
              </a:rPr>
              <a:t>Despite its nephrotoxic potential, Lithium has been used successfully in dialyzed patients with history of bipolar disorders, with the following precautions: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35</a:t>
            </a:fld>
            <a:endParaRPr lang="en-US" dirty="0"/>
          </a:p>
        </p:txBody>
      </p:sp>
    </p:spTree>
    <p:extLst>
      <p:ext uri="{BB962C8B-B14F-4D97-AF65-F5344CB8AC3E}">
        <p14:creationId xmlns:p14="http://schemas.microsoft.com/office/powerpoint/2010/main" val="4088783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(or that of its metabolite); might avoid Geodon since </a:t>
            </a:r>
            <a:r>
              <a:rPr lang="en-US" dirty="0" err="1"/>
              <a:t>incr</a:t>
            </a:r>
            <a:r>
              <a:rPr lang="en-US" dirty="0"/>
              <a:t> risk QT prolongation/</a:t>
            </a:r>
            <a:r>
              <a:rPr lang="en-US" dirty="0" err="1"/>
              <a:t>arrhtyh</a:t>
            </a:r>
            <a:r>
              <a:rPr lang="en-US" dirty="0"/>
              <a:t> with electrolyte shifts; </a:t>
            </a:r>
            <a:r>
              <a:rPr lang="en-US" dirty="0" err="1"/>
              <a:t>paliperidone</a:t>
            </a:r>
            <a:r>
              <a:rPr lang="en-US" baseline="0" dirty="0"/>
              <a:t> excreted largely unchanged in urine</a:t>
            </a:r>
            <a:endParaRPr lang="en-US" dirty="0"/>
          </a:p>
        </p:txBody>
      </p:sp>
      <p:sp>
        <p:nvSpPr>
          <p:cNvPr id="4" name="Slide Number Placeholder 3"/>
          <p:cNvSpPr>
            <a:spLocks noGrp="1"/>
          </p:cNvSpPr>
          <p:nvPr>
            <p:ph type="sldNum" sz="quarter" idx="10"/>
          </p:nvPr>
        </p:nvSpPr>
        <p:spPr/>
        <p:txBody>
          <a:bodyPr/>
          <a:lstStyle/>
          <a:p>
            <a:fld id="{2AF8A541-8510-4B37-B2EA-03FD4C5B9371}" type="slidenum">
              <a:rPr lang="en-US" smtClean="0"/>
              <a:t>36</a:t>
            </a:fld>
            <a:endParaRPr lang="en-US"/>
          </a:p>
        </p:txBody>
      </p:sp>
    </p:spTree>
    <p:extLst>
      <p:ext uri="{BB962C8B-B14F-4D97-AF65-F5344CB8AC3E}">
        <p14:creationId xmlns:p14="http://schemas.microsoft.com/office/powerpoint/2010/main" val="381941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406400" y="696913"/>
            <a:ext cx="6197600" cy="3486150"/>
          </a:xfrm>
          <a:ln/>
        </p:spPr>
      </p:sp>
      <p:sp>
        <p:nvSpPr>
          <p:cNvPr id="71683" name="Notes Placeholder 2"/>
          <p:cNvSpPr>
            <a:spLocks noGrp="1"/>
          </p:cNvSpPr>
          <p:nvPr>
            <p:ph type="body" idx="1"/>
          </p:nvPr>
        </p:nvSpPr>
        <p:spPr>
          <a:noFill/>
          <a:ln/>
        </p:spPr>
        <p:txBody>
          <a:bodyPr/>
          <a:lstStyle/>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37</a:t>
            </a:fld>
            <a:endParaRPr lang="en-US" dirty="0"/>
          </a:p>
        </p:txBody>
      </p:sp>
    </p:spTree>
    <p:extLst>
      <p:ext uri="{BB962C8B-B14F-4D97-AF65-F5344CB8AC3E}">
        <p14:creationId xmlns:p14="http://schemas.microsoft.com/office/powerpoint/2010/main" val="11917020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38</a:t>
            </a:fld>
            <a:endParaRPr lang="en-US"/>
          </a:p>
        </p:txBody>
      </p:sp>
    </p:spTree>
    <p:extLst>
      <p:ext uri="{BB962C8B-B14F-4D97-AF65-F5344CB8AC3E}">
        <p14:creationId xmlns:p14="http://schemas.microsoft.com/office/powerpoint/2010/main" val="18510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xfrm>
            <a:off x="406400" y="696913"/>
            <a:ext cx="6197600" cy="3486150"/>
          </a:xfrm>
          <a:ln/>
        </p:spPr>
      </p:sp>
      <p:sp>
        <p:nvSpPr>
          <p:cNvPr id="54275" name="Notes Placeholder 2"/>
          <p:cNvSpPr>
            <a:spLocks noGrp="1"/>
          </p:cNvSpPr>
          <p:nvPr>
            <p:ph type="body" idx="1"/>
          </p:nvPr>
        </p:nvSpPr>
        <p:spPr>
          <a:noFill/>
          <a:ln/>
        </p:spPr>
        <p:txBody>
          <a:bodyPr/>
          <a:lstStyle/>
          <a:p>
            <a:r>
              <a:rPr lang="en-US" altLang="en-US">
                <a:latin typeface="Times New Roman" pitchFamily="18" charset="0"/>
              </a:rPr>
              <a:t>When treating psychiatric issues in the medically ill we have to aim for agents that are effective for the condition, safe to use in the view of medical comorbidities and use appropriate doses considering the medical diagnosis.</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5</a:t>
            </a:fld>
            <a:endParaRPr lang="en-US" dirty="0"/>
          </a:p>
        </p:txBody>
      </p:sp>
    </p:spTree>
    <p:extLst>
      <p:ext uri="{BB962C8B-B14F-4D97-AF65-F5344CB8AC3E}">
        <p14:creationId xmlns:p14="http://schemas.microsoft.com/office/powerpoint/2010/main" val="155705409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39</a:t>
            </a:fld>
            <a:endParaRPr lang="en-US"/>
          </a:p>
        </p:txBody>
      </p:sp>
    </p:spTree>
    <p:extLst>
      <p:ext uri="{BB962C8B-B14F-4D97-AF65-F5344CB8AC3E}">
        <p14:creationId xmlns:p14="http://schemas.microsoft.com/office/powerpoint/2010/main" val="23655454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40</a:t>
            </a:fld>
            <a:endParaRPr lang="en-US"/>
          </a:p>
        </p:txBody>
      </p:sp>
    </p:spTree>
    <p:extLst>
      <p:ext uri="{BB962C8B-B14F-4D97-AF65-F5344CB8AC3E}">
        <p14:creationId xmlns:p14="http://schemas.microsoft.com/office/powerpoint/2010/main" val="4357181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xfrm>
            <a:off x="406400" y="696913"/>
            <a:ext cx="6197600" cy="3486150"/>
          </a:xfrm>
          <a:ln/>
        </p:spPr>
      </p:sp>
      <p:sp>
        <p:nvSpPr>
          <p:cNvPr id="72707" name="Notes Placeholder 2"/>
          <p:cNvSpPr>
            <a:spLocks noGrp="1"/>
          </p:cNvSpPr>
          <p:nvPr>
            <p:ph type="body" idx="1"/>
          </p:nvPr>
        </p:nvSpPr>
        <p:spPr>
          <a:noFill/>
          <a:ln/>
        </p:spPr>
        <p:txBody>
          <a:bodyPr/>
          <a:lstStyle/>
          <a:p>
            <a:r>
              <a:rPr lang="en-US" altLang="en-US">
                <a:latin typeface="Times New Roman" pitchFamily="18" charset="0"/>
              </a:rPr>
              <a:t>Patients with neurological condition often present with psychiatric symptoms (E.G. multiple sclerosis and elated affect) and they may respond differently to psychotropic medications than general population.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42</a:t>
            </a:fld>
            <a:endParaRPr lang="en-US" dirty="0"/>
          </a:p>
        </p:txBody>
      </p:sp>
    </p:spTree>
    <p:extLst>
      <p:ext uri="{BB962C8B-B14F-4D97-AF65-F5344CB8AC3E}">
        <p14:creationId xmlns:p14="http://schemas.microsoft.com/office/powerpoint/2010/main" val="261438938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43</a:t>
            </a:fld>
            <a:endParaRPr lang="en-US"/>
          </a:p>
        </p:txBody>
      </p:sp>
    </p:spTree>
    <p:extLst>
      <p:ext uri="{BB962C8B-B14F-4D97-AF65-F5344CB8AC3E}">
        <p14:creationId xmlns:p14="http://schemas.microsoft.com/office/powerpoint/2010/main" val="15318638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44</a:t>
            </a:fld>
            <a:endParaRPr lang="en-US"/>
          </a:p>
        </p:txBody>
      </p:sp>
    </p:spTree>
    <p:extLst>
      <p:ext uri="{BB962C8B-B14F-4D97-AF65-F5344CB8AC3E}">
        <p14:creationId xmlns:p14="http://schemas.microsoft.com/office/powerpoint/2010/main" val="17459092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45</a:t>
            </a:fld>
            <a:endParaRPr lang="en-US"/>
          </a:p>
        </p:txBody>
      </p:sp>
    </p:spTree>
    <p:extLst>
      <p:ext uri="{BB962C8B-B14F-4D97-AF65-F5344CB8AC3E}">
        <p14:creationId xmlns:p14="http://schemas.microsoft.com/office/powerpoint/2010/main" val="73779270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46</a:t>
            </a:fld>
            <a:endParaRPr lang="en-US"/>
          </a:p>
        </p:txBody>
      </p:sp>
    </p:spTree>
    <p:extLst>
      <p:ext uri="{BB962C8B-B14F-4D97-AF65-F5344CB8AC3E}">
        <p14:creationId xmlns:p14="http://schemas.microsoft.com/office/powerpoint/2010/main" val="365598428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47</a:t>
            </a:fld>
            <a:endParaRPr lang="en-US"/>
          </a:p>
        </p:txBody>
      </p:sp>
    </p:spTree>
    <p:extLst>
      <p:ext uri="{BB962C8B-B14F-4D97-AF65-F5344CB8AC3E}">
        <p14:creationId xmlns:p14="http://schemas.microsoft.com/office/powerpoint/2010/main" val="24580602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xfrm>
            <a:off x="406400" y="696913"/>
            <a:ext cx="6197600" cy="3486150"/>
          </a:xfrm>
          <a:ln/>
        </p:spPr>
      </p:sp>
      <p:sp>
        <p:nvSpPr>
          <p:cNvPr id="73731" name="Notes Placeholder 2"/>
          <p:cNvSpPr>
            <a:spLocks noGrp="1"/>
          </p:cNvSpPr>
          <p:nvPr>
            <p:ph type="body" idx="1"/>
          </p:nvPr>
        </p:nvSpPr>
        <p:spPr>
          <a:noFill/>
          <a:ln/>
        </p:spPr>
        <p:txBody>
          <a:bodyPr/>
          <a:lstStyle/>
          <a:p>
            <a:r>
              <a:rPr lang="en-US" altLang="en-US">
                <a:latin typeface="Times New Roman" pitchFamily="18" charset="0"/>
              </a:rPr>
              <a:t>In the CL setting one must be aware that psychotropic medications are sometimes used by non-psychiatrists for non-psychiatric indications. The following slides will review the evidence for this kind of fuses of psychotropic medications. </a:t>
            </a:r>
          </a:p>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49</a:t>
            </a:fld>
            <a:endParaRPr lang="en-US" dirty="0"/>
          </a:p>
        </p:txBody>
      </p:sp>
    </p:spTree>
    <p:extLst>
      <p:ext uri="{BB962C8B-B14F-4D97-AF65-F5344CB8AC3E}">
        <p14:creationId xmlns:p14="http://schemas.microsoft.com/office/powerpoint/2010/main" val="3895948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50</a:t>
            </a:fld>
            <a:endParaRPr lang="en-US"/>
          </a:p>
        </p:txBody>
      </p:sp>
    </p:spTree>
    <p:extLst>
      <p:ext uri="{BB962C8B-B14F-4D97-AF65-F5344CB8AC3E}">
        <p14:creationId xmlns:p14="http://schemas.microsoft.com/office/powerpoint/2010/main" val="3035794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xfrm>
            <a:off x="406400" y="696913"/>
            <a:ext cx="6197600" cy="3486150"/>
          </a:xfrm>
          <a:ln/>
        </p:spPr>
      </p:sp>
      <p:sp>
        <p:nvSpPr>
          <p:cNvPr id="55299" name="Notes Placeholder 2"/>
          <p:cNvSpPr>
            <a:spLocks noGrp="1"/>
          </p:cNvSpPr>
          <p:nvPr>
            <p:ph type="body" idx="1"/>
          </p:nvPr>
        </p:nvSpPr>
        <p:spPr>
          <a:noFill/>
          <a:ln/>
        </p:spPr>
        <p:txBody>
          <a:bodyPr/>
          <a:lstStyle/>
          <a:p>
            <a:r>
              <a:rPr lang="en-US" altLang="en-US">
                <a:latin typeface="Times New Roman" pitchFamily="18" charset="0"/>
              </a:rPr>
              <a:t>The evidence regarding psychopharmacology medically ill typically lacks the double-blind placebo-controlled studies that we've learned to expect in when treating general psychiatric patients.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6</a:t>
            </a:fld>
            <a:endParaRPr lang="en-US" dirty="0"/>
          </a:p>
        </p:txBody>
      </p:sp>
    </p:spTree>
    <p:extLst>
      <p:ext uri="{BB962C8B-B14F-4D97-AF65-F5344CB8AC3E}">
        <p14:creationId xmlns:p14="http://schemas.microsoft.com/office/powerpoint/2010/main" val="402060384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xfrm>
            <a:off x="406400" y="696913"/>
            <a:ext cx="6197600" cy="3486150"/>
          </a:xfrm>
          <a:ln/>
        </p:spPr>
      </p:sp>
      <p:sp>
        <p:nvSpPr>
          <p:cNvPr id="74755" name="Notes Placeholder 2"/>
          <p:cNvSpPr>
            <a:spLocks noGrp="1"/>
          </p:cNvSpPr>
          <p:nvPr>
            <p:ph type="body" idx="1"/>
          </p:nvPr>
        </p:nvSpPr>
        <p:spPr>
          <a:noFill/>
          <a:ln/>
        </p:spPr>
        <p:txBody>
          <a:bodyPr/>
          <a:lstStyle/>
          <a:p>
            <a:endParaRPr lang="en-US" altLang="en-US">
              <a:latin typeface="Times New Roman" pitchFamily="18" charset="0"/>
            </a:endParaRP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51</a:t>
            </a:fld>
            <a:endParaRPr lang="en-US" dirty="0"/>
          </a:p>
        </p:txBody>
      </p:sp>
    </p:spTree>
    <p:extLst>
      <p:ext uri="{BB962C8B-B14F-4D97-AF65-F5344CB8AC3E}">
        <p14:creationId xmlns:p14="http://schemas.microsoft.com/office/powerpoint/2010/main" val="33129023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xfrm>
            <a:off x="406400" y="696913"/>
            <a:ext cx="6197600" cy="3486150"/>
          </a:xfrm>
          <a:ln/>
        </p:spPr>
      </p:sp>
      <p:sp>
        <p:nvSpPr>
          <p:cNvPr id="75779" name="Notes Placeholder 2"/>
          <p:cNvSpPr>
            <a:spLocks noGrp="1"/>
          </p:cNvSpPr>
          <p:nvPr>
            <p:ph type="body" idx="1"/>
          </p:nvPr>
        </p:nvSpPr>
        <p:spPr>
          <a:noFill/>
          <a:ln/>
        </p:spPr>
        <p:txBody>
          <a:bodyPr/>
          <a:lstStyle/>
          <a:p>
            <a:r>
              <a:rPr lang="en-US" altLang="en-US">
                <a:latin typeface="Times New Roman" pitchFamily="18" charset="0"/>
              </a:rPr>
              <a:t>Since sometimes very ill patients cannot tolerate PO medications, CL psychiatrists are often asked to provide guidance about non-oral routes of administration for psychotropic medications. The following slides are summarizing the medications available as of the fall of 2013 for non-PO administration.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52</a:t>
            </a:fld>
            <a:endParaRPr lang="en-US" dirty="0"/>
          </a:p>
        </p:txBody>
      </p:sp>
    </p:spTree>
    <p:extLst>
      <p:ext uri="{BB962C8B-B14F-4D97-AF65-F5344CB8AC3E}">
        <p14:creationId xmlns:p14="http://schemas.microsoft.com/office/powerpoint/2010/main" val="7824948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53</a:t>
            </a:fld>
            <a:endParaRPr lang="en-US"/>
          </a:p>
        </p:txBody>
      </p:sp>
    </p:spTree>
    <p:extLst>
      <p:ext uri="{BB962C8B-B14F-4D97-AF65-F5344CB8AC3E}">
        <p14:creationId xmlns:p14="http://schemas.microsoft.com/office/powerpoint/2010/main" val="33318300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54</a:t>
            </a:fld>
            <a:endParaRPr lang="en-US"/>
          </a:p>
        </p:txBody>
      </p:sp>
    </p:spTree>
    <p:extLst>
      <p:ext uri="{BB962C8B-B14F-4D97-AF65-F5344CB8AC3E}">
        <p14:creationId xmlns:p14="http://schemas.microsoft.com/office/powerpoint/2010/main" val="10813992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55</a:t>
            </a:fld>
            <a:endParaRPr lang="en-US"/>
          </a:p>
        </p:txBody>
      </p:sp>
    </p:spTree>
    <p:extLst>
      <p:ext uri="{BB962C8B-B14F-4D97-AF65-F5344CB8AC3E}">
        <p14:creationId xmlns:p14="http://schemas.microsoft.com/office/powerpoint/2010/main" val="12825618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56</a:t>
            </a:fld>
            <a:endParaRPr lang="en-US"/>
          </a:p>
        </p:txBody>
      </p:sp>
    </p:spTree>
    <p:extLst>
      <p:ext uri="{BB962C8B-B14F-4D97-AF65-F5344CB8AC3E}">
        <p14:creationId xmlns:p14="http://schemas.microsoft.com/office/powerpoint/2010/main" val="6543863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406400" y="696913"/>
            <a:ext cx="6197600" cy="3486150"/>
          </a:xfrm>
          <a:ln/>
        </p:spPr>
      </p:sp>
      <p:sp>
        <p:nvSpPr>
          <p:cNvPr id="76803" name="Notes Placeholder 2"/>
          <p:cNvSpPr>
            <a:spLocks noGrp="1"/>
          </p:cNvSpPr>
          <p:nvPr>
            <p:ph type="body" idx="1"/>
          </p:nvPr>
        </p:nvSpPr>
        <p:spPr>
          <a:noFill/>
          <a:ln/>
        </p:spPr>
        <p:txBody>
          <a:bodyPr/>
          <a:lstStyle/>
          <a:p>
            <a:r>
              <a:rPr lang="en-US" altLang="en-US" b="1" u="sng">
                <a:latin typeface="Times New Roman" pitchFamily="18" charset="0"/>
              </a:rPr>
              <a:t>Teaching point: </a:t>
            </a:r>
            <a:r>
              <a:rPr lang="en-US" altLang="en-US">
                <a:latin typeface="Times New Roman" pitchFamily="18" charset="0"/>
              </a:rPr>
              <a:t>consider drug to drug interactions for each admission or reintroduction of medications, even if the medications have been prescribed chronically. </a:t>
            </a:r>
          </a:p>
        </p:txBody>
      </p:sp>
      <p:sp>
        <p:nvSpPr>
          <p:cNvPr id="2" name="Slide Number Placeholder 1"/>
          <p:cNvSpPr>
            <a:spLocks noGrp="1"/>
          </p:cNvSpPr>
          <p:nvPr>
            <p:ph type="sldNum" idx="10"/>
          </p:nvPr>
        </p:nvSpPr>
        <p:spPr/>
        <p:txBody>
          <a:bodyPr/>
          <a:lstStyle/>
          <a:p>
            <a:pPr>
              <a:defRPr/>
            </a:pPr>
            <a:fld id="{6DF3AF12-5552-4382-A0CC-743EAA05A64D}" type="slidenum">
              <a:rPr lang="en-US" smtClean="0"/>
              <a:pPr>
                <a:defRPr/>
              </a:pPr>
              <a:t>57</a:t>
            </a:fld>
            <a:endParaRPr lang="en-US" dirty="0"/>
          </a:p>
        </p:txBody>
      </p:sp>
    </p:spTree>
    <p:extLst>
      <p:ext uri="{BB962C8B-B14F-4D97-AF65-F5344CB8AC3E}">
        <p14:creationId xmlns:p14="http://schemas.microsoft.com/office/powerpoint/2010/main" val="29762963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58</a:t>
            </a:fld>
            <a:endParaRPr lang="en-US"/>
          </a:p>
        </p:txBody>
      </p:sp>
    </p:spTree>
    <p:extLst>
      <p:ext uri="{BB962C8B-B14F-4D97-AF65-F5344CB8AC3E}">
        <p14:creationId xmlns:p14="http://schemas.microsoft.com/office/powerpoint/2010/main" val="27817374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59</a:t>
            </a:fld>
            <a:endParaRPr lang="en-US"/>
          </a:p>
        </p:txBody>
      </p:sp>
    </p:spTree>
    <p:extLst>
      <p:ext uri="{BB962C8B-B14F-4D97-AF65-F5344CB8AC3E}">
        <p14:creationId xmlns:p14="http://schemas.microsoft.com/office/powerpoint/2010/main" val="23060230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05259CE-35B4-F249-A2D4-2A860B274D7B}" type="slidenum">
              <a:rPr lang="en-US" smtClean="0"/>
              <a:t>60</a:t>
            </a:fld>
            <a:endParaRPr lang="en-US"/>
          </a:p>
        </p:txBody>
      </p:sp>
    </p:spTree>
    <p:extLst>
      <p:ext uri="{BB962C8B-B14F-4D97-AF65-F5344CB8AC3E}">
        <p14:creationId xmlns:p14="http://schemas.microsoft.com/office/powerpoint/2010/main" val="4179880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3CF330D6-F560-4AF9-8AA1-99AE203C93D4}" type="slidenum">
              <a:rPr lang="en-US" altLang="en-US"/>
              <a:pPr eaLnBrk="1" hangingPunct="1">
                <a:spcBef>
                  <a:spcPct val="0"/>
                </a:spcBef>
              </a:pPr>
              <a:t>10</a:t>
            </a:fld>
            <a:endParaRPr lang="en-US" altLang="en-US"/>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Parenteral usually more rapid absorption except valium has erratic absorption after IM b/c </a:t>
            </a:r>
            <a:r>
              <a:rPr lang="en-US" altLang="en-US" dirty="0" err="1">
                <a:latin typeface="Arial" panose="020B0604020202020204" pitchFamily="34" charset="0"/>
              </a:rPr>
              <a:t>lipophlic</a:t>
            </a:r>
            <a:r>
              <a:rPr lang="en-US" altLang="en-US" dirty="0">
                <a:latin typeface="Arial" panose="020B0604020202020204" pitchFamily="34" charset="0"/>
              </a:rPr>
              <a:t> properties; gastric absorption increases when stomach is empty b/c more mucosal surfaces are available; stomach also empties more rapidly into jejunum. Many </a:t>
            </a:r>
            <a:r>
              <a:rPr lang="en-US" altLang="en-US" dirty="0" err="1">
                <a:latin typeface="Arial" panose="020B0604020202020204" pitchFamily="34" charset="0"/>
              </a:rPr>
              <a:t>psychotropics</a:t>
            </a:r>
            <a:r>
              <a:rPr lang="en-US" altLang="en-US" dirty="0">
                <a:latin typeface="Arial" panose="020B0604020202020204" pitchFamily="34" charset="0"/>
              </a:rPr>
              <a:t> are weak bases which are better absorbed in the jejunum where the pH is higher. Little overall change in oral absorption of drugs with aging.</a:t>
            </a:r>
          </a:p>
        </p:txBody>
      </p:sp>
    </p:spTree>
    <p:extLst>
      <p:ext uri="{BB962C8B-B14F-4D97-AF65-F5344CB8AC3E}">
        <p14:creationId xmlns:p14="http://schemas.microsoft.com/office/powerpoint/2010/main" val="176066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49F8ED2A-ED0F-4EEA-80B2-56EBF8B773C8}" type="slidenum">
              <a:rPr lang="en-US" altLang="en-US"/>
              <a:pPr eaLnBrk="1" hangingPunct="1">
                <a:spcBef>
                  <a:spcPct val="0"/>
                </a:spcBef>
              </a:pPr>
              <a:t>11</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Most psychotropics are highly protein bound, so can be displaced by protein binding sites by other highly protein bound drugs- this would lead to increased unbound, free, drug, which can then diffuse to sites of action and have more pharmacologic activity (or toxicity)</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Decr albumin binding: cirrhosis, bact PNA, pancreatitis, renal failure, surgery, trauma</a:t>
            </a:r>
          </a:p>
          <a:p>
            <a:pPr eaLnBrk="1" hangingPunct="1"/>
            <a:r>
              <a:rPr lang="en-US" altLang="en-US">
                <a:latin typeface="Arial" panose="020B0604020202020204" pitchFamily="34" charset="0"/>
              </a:rPr>
              <a:t>Incr protein binding: hypothyroid</a:t>
            </a:r>
          </a:p>
          <a:p>
            <a:pPr eaLnBrk="1" hangingPunct="1"/>
            <a:r>
              <a:rPr lang="en-US" altLang="en-US">
                <a:latin typeface="Arial" panose="020B0604020202020204" pitchFamily="34" charset="0"/>
              </a:rPr>
              <a:t>Incr protein conc: Crohn’s, MI, stress, surgery, trauma</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Psychotropics that are not highly protein bound: Lithium, Neurontin, Ritalin, Effexor </a:t>
            </a:r>
          </a:p>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3780511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78157B39-7833-41D3-B4BD-D9301934A95E}" type="slidenum">
              <a:rPr lang="en-US" altLang="en-US"/>
              <a:pPr eaLnBrk="1" hangingPunct="1">
                <a:spcBef>
                  <a:spcPct val="0"/>
                </a:spcBef>
              </a:pPr>
              <a:t>12</a:t>
            </a:fld>
            <a:endParaRPr lang="en-US" altLang="en-US"/>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Most psychotropics are lipid soluble and do not undergo appreciable renal elimination;</a:t>
            </a:r>
          </a:p>
          <a:p>
            <a:pPr eaLnBrk="1" hangingPunct="1"/>
            <a:endParaRPr lang="en-US" altLang="en-US">
              <a:latin typeface="Arial" panose="020B0604020202020204" pitchFamily="34" charset="0"/>
            </a:endParaRPr>
          </a:p>
          <a:p>
            <a:pPr eaLnBrk="1" hangingPunct="1"/>
            <a:r>
              <a:rPr lang="en-US" altLang="en-US">
                <a:latin typeface="Arial" panose="020B0604020202020204" pitchFamily="34" charset="0"/>
              </a:rPr>
              <a:t>Phase I usually yields still active, slightly polar, water-soluble metabolites</a:t>
            </a:r>
          </a:p>
          <a:p>
            <a:pPr eaLnBrk="1" hangingPunct="1"/>
            <a:r>
              <a:rPr lang="en-US" altLang="en-US">
                <a:latin typeface="Arial" panose="020B0604020202020204" pitchFamily="34" charset="0"/>
              </a:rPr>
              <a:t>Phase II usually yields inactive, very polar metabolites (renally excreted)</a:t>
            </a:r>
          </a:p>
        </p:txBody>
      </p:sp>
    </p:spTree>
    <p:extLst>
      <p:ext uri="{BB962C8B-B14F-4D97-AF65-F5344CB8AC3E}">
        <p14:creationId xmlns:p14="http://schemas.microsoft.com/office/powerpoint/2010/main" val="3395410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D8B65A24-9F7E-4897-98BB-373F52A36378}" type="slidenum">
              <a:rPr lang="en-US" altLang="en-US"/>
              <a:pPr eaLnBrk="1" hangingPunct="1">
                <a:spcBef>
                  <a:spcPct val="0"/>
                </a:spcBef>
              </a:pPr>
              <a:t>14</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a:latin typeface="Arial" panose="020B0604020202020204" pitchFamily="34" charset="0"/>
              </a:rPr>
              <a:t>Most psychotropics are lipid soluble and do not undergo appreciable renal elimination; they require hepatic metabolism to allow them to be biotransformed into more polar compounds and then cleared from the body in urine or bile. Few psychotropics are dependent on renal excretion (lithium, neurontin, topamax)</a:t>
            </a:r>
          </a:p>
        </p:txBody>
      </p:sp>
    </p:spTree>
    <p:extLst>
      <p:ext uri="{BB962C8B-B14F-4D97-AF65-F5344CB8AC3E}">
        <p14:creationId xmlns:p14="http://schemas.microsoft.com/office/powerpoint/2010/main" val="28415185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Arial" panose="020B0604020202020204" pitchFamily="34" charset="0"/>
              </a:rPr>
              <a:t>Lithium and Neurontin- 100% renal excretion</a:t>
            </a:r>
          </a:p>
          <a:p>
            <a:r>
              <a:rPr lang="en-US" altLang="en-US">
                <a:latin typeface="Arial" panose="020B0604020202020204" pitchFamily="34" charset="0"/>
              </a:rPr>
              <a:t>Topamax- 90% eliminated by kidneys</a:t>
            </a:r>
          </a:p>
        </p:txBody>
      </p:sp>
      <p:sp>
        <p:nvSpPr>
          <p:cNvPr id="66564" name="Slide Number Placeholder 3"/>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anose="020B0604020202020204" pitchFamily="34" charset="0"/>
              </a:defRPr>
            </a:lvl1pPr>
            <a:lvl2pPr marL="742950" indent="-285750" eaLnBrk="0" hangingPunct="0">
              <a:spcBef>
                <a:spcPct val="30000"/>
              </a:spcBef>
              <a:defRPr sz="1200">
                <a:solidFill>
                  <a:schemeClr val="tx1"/>
                </a:solidFill>
                <a:latin typeface="Arial" panose="020B0604020202020204" pitchFamily="34" charset="0"/>
              </a:defRPr>
            </a:lvl2pPr>
            <a:lvl3pPr marL="1143000" indent="-228600" eaLnBrk="0" hangingPunct="0">
              <a:spcBef>
                <a:spcPct val="30000"/>
              </a:spcBef>
              <a:defRPr sz="1200">
                <a:solidFill>
                  <a:schemeClr val="tx1"/>
                </a:solidFill>
                <a:latin typeface="Arial" panose="020B0604020202020204" pitchFamily="34" charset="0"/>
              </a:defRPr>
            </a:lvl3pPr>
            <a:lvl4pPr marL="1600200" indent="-228600" eaLnBrk="0" hangingPunct="0">
              <a:spcBef>
                <a:spcPct val="30000"/>
              </a:spcBef>
              <a:defRPr sz="1200">
                <a:solidFill>
                  <a:schemeClr val="tx1"/>
                </a:solidFill>
                <a:latin typeface="Arial" panose="020B0604020202020204" pitchFamily="34" charset="0"/>
              </a:defRPr>
            </a:lvl4pPr>
            <a:lvl5pPr marL="2057400" indent="-228600" eaLnBrk="0" hangingPunct="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eaLnBrk="1" hangingPunct="1">
              <a:spcBef>
                <a:spcPct val="0"/>
              </a:spcBef>
            </a:pPr>
            <a:fld id="{A14909A9-2F36-486C-9FBF-11598A60B303}" type="slidenum">
              <a:rPr lang="en-US" altLang="en-US"/>
              <a:pPr eaLnBrk="1" hangingPunct="1">
                <a:spcBef>
                  <a:spcPct val="0"/>
                </a:spcBef>
              </a:pPr>
              <a:t>15</a:t>
            </a:fld>
            <a:endParaRPr lang="en-US" altLang="en-US"/>
          </a:p>
        </p:txBody>
      </p:sp>
    </p:spTree>
    <p:extLst>
      <p:ext uri="{BB962C8B-B14F-4D97-AF65-F5344CB8AC3E}">
        <p14:creationId xmlns:p14="http://schemas.microsoft.com/office/powerpoint/2010/main" val="375909867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rgbClr val="66A677">
                <a:alpha val="35000"/>
              </a:srgbClr>
            </a:gs>
            <a:gs pos="50000">
              <a:srgbClr val="FFFFFF">
                <a:alpha val="48000"/>
              </a:srgbClr>
            </a:gs>
            <a:gs pos="100000">
              <a:srgbClr val="389155">
                <a:alpha val="20000"/>
              </a:srgbClr>
            </a:gs>
          </a:gsLst>
          <a:lin ang="3420000" scaled="0"/>
          <a:tileRect/>
        </a:gradFill>
        <a:effectLst/>
      </p:bgPr>
    </p:bg>
    <p:spTree>
      <p:nvGrpSpPr>
        <p:cNvPr id="1" name=""/>
        <p:cNvGrpSpPr/>
        <p:nvPr/>
      </p:nvGrpSpPr>
      <p:grpSpPr>
        <a:xfrm>
          <a:off x="0" y="0"/>
          <a:ext cx="0" cy="0"/>
          <a:chOff x="0" y="0"/>
          <a:chExt cx="0" cy="0"/>
        </a:xfrm>
      </p:grpSpPr>
      <p:pic>
        <p:nvPicPr>
          <p:cNvPr id="16" name="Picture 15" descr="White bands.psd"/>
          <p:cNvPicPr>
            <a:picLocks noChangeAspect="1"/>
          </p:cNvPicPr>
          <p:nvPr userDrawn="1"/>
        </p:nvPicPr>
        <p:blipFill>
          <a:blip r:embed="rId2">
            <a:alphaModFix amt="45000"/>
            <a:extLst>
              <a:ext uri="{BEBA8EAE-BF5A-486C-A8C5-ECC9F3942E4B}">
                <a14:imgProps xmlns:a14="http://schemas.microsoft.com/office/drawing/2010/main">
                  <a14:imgLayer r:embed="rId3">
                    <a14:imgEffect>
                      <a14:sharpenSoften amount="67000"/>
                    </a14:imgEffect>
                  </a14:imgLayer>
                </a14:imgProps>
              </a:ext>
              <a:ext uri="{28A0092B-C50C-407E-A947-70E740481C1C}">
                <a14:useLocalDpi xmlns:a14="http://schemas.microsoft.com/office/drawing/2010/main" val="0"/>
              </a:ext>
            </a:extLst>
          </a:blip>
          <a:stretch>
            <a:fillRect/>
          </a:stretch>
        </p:blipFill>
        <p:spPr>
          <a:xfrm>
            <a:off x="222249" y="1221184"/>
            <a:ext cx="9282993" cy="5467147"/>
          </a:xfrm>
          <a:prstGeom prst="rect">
            <a:avLst/>
          </a:prstGeom>
        </p:spPr>
      </p:pic>
      <p:sp>
        <p:nvSpPr>
          <p:cNvPr id="2" name="Title 1"/>
          <p:cNvSpPr>
            <a:spLocks noGrp="1"/>
          </p:cNvSpPr>
          <p:nvPr>
            <p:ph type="ctrTitle" hasCustomPrompt="1"/>
          </p:nvPr>
        </p:nvSpPr>
        <p:spPr>
          <a:xfrm>
            <a:off x="1675718" y="2553747"/>
            <a:ext cx="8844801" cy="1019176"/>
          </a:xfrm>
        </p:spPr>
        <p:txBody>
          <a:bodyPr>
            <a:normAutofit/>
          </a:bodyPr>
          <a:lstStyle>
            <a:lvl1pPr algn="ctr">
              <a:defRPr sz="4000">
                <a:solidFill>
                  <a:srgbClr val="177D38"/>
                </a:solidFill>
              </a:defRPr>
            </a:lvl1pPr>
          </a:lstStyle>
          <a:p>
            <a:r>
              <a:rPr lang="en-US" dirty="0"/>
              <a:t>Title Goes Here</a:t>
            </a:r>
          </a:p>
        </p:txBody>
      </p:sp>
      <p:sp>
        <p:nvSpPr>
          <p:cNvPr id="3" name="Subtitle 2"/>
          <p:cNvSpPr>
            <a:spLocks noGrp="1"/>
          </p:cNvSpPr>
          <p:nvPr>
            <p:ph type="subTitle" idx="1" hasCustomPrompt="1"/>
          </p:nvPr>
        </p:nvSpPr>
        <p:spPr>
          <a:xfrm>
            <a:off x="1726516" y="3581910"/>
            <a:ext cx="8743203" cy="695325"/>
          </a:xfrm>
        </p:spPr>
        <p:txBody>
          <a:bodyPr>
            <a:normAutofit/>
          </a:bodyPr>
          <a:lstStyle>
            <a:lvl1pPr marL="0" indent="0" algn="ctr">
              <a:buNone/>
              <a:defRPr sz="2800">
                <a:solidFill>
                  <a:schemeClr val="accent5">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Goes Here</a:t>
            </a:r>
          </a:p>
        </p:txBody>
      </p:sp>
      <p:pic>
        <p:nvPicPr>
          <p:cNvPr id="23" name="Picture 22" descr="APM logo [300dpi], large.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75625" y="862447"/>
            <a:ext cx="2044984" cy="1528822"/>
          </a:xfrm>
          <a:prstGeom prst="rect">
            <a:avLst/>
          </a:prstGeom>
          <a:ln w="25400" cap="sq" cmpd="sng">
            <a:noFill/>
            <a:miter lim="800000"/>
          </a:ln>
        </p:spPr>
      </p:pic>
      <p:sp>
        <p:nvSpPr>
          <p:cNvPr id="25" name="TextBox 24"/>
          <p:cNvSpPr txBox="1"/>
          <p:nvPr userDrawn="1"/>
        </p:nvSpPr>
        <p:spPr>
          <a:xfrm>
            <a:off x="1870428" y="5927934"/>
            <a:ext cx="8455379" cy="461665"/>
          </a:xfrm>
          <a:prstGeom prst="rect">
            <a:avLst/>
          </a:prstGeom>
          <a:noFill/>
        </p:spPr>
        <p:txBody>
          <a:bodyPr wrap="square" rtlCol="0">
            <a:spAutoFit/>
          </a:bodyPr>
          <a:lstStyle/>
          <a:p>
            <a:pPr algn="ctr"/>
            <a:r>
              <a:rPr lang="en-US" sz="2400" b="0" kern="1200" dirty="0">
                <a:solidFill>
                  <a:srgbClr val="105A25"/>
                </a:solidFill>
                <a:latin typeface="+mn-lt"/>
                <a:ea typeface="+mn-ea"/>
                <a:cs typeface="+mn-cs"/>
              </a:rPr>
              <a:t>ACADEMY OF CONSULTATION-LIAISON PSYCHIATRY</a:t>
            </a:r>
            <a:endParaRPr lang="en-US" sz="2400" b="0" dirty="0">
              <a:solidFill>
                <a:srgbClr val="105A25"/>
              </a:solidFill>
            </a:endParaRPr>
          </a:p>
        </p:txBody>
      </p:sp>
      <p:sp>
        <p:nvSpPr>
          <p:cNvPr id="26" name="TextBox 25"/>
          <p:cNvSpPr txBox="1"/>
          <p:nvPr userDrawn="1"/>
        </p:nvSpPr>
        <p:spPr>
          <a:xfrm>
            <a:off x="289984" y="6293597"/>
            <a:ext cx="11616267" cy="369332"/>
          </a:xfrm>
          <a:prstGeom prst="rect">
            <a:avLst/>
          </a:prstGeom>
          <a:noFill/>
        </p:spPr>
        <p:txBody>
          <a:bodyPr wrap="square" rtlCol="0">
            <a:spAutoFit/>
          </a:bodyPr>
          <a:lstStyle/>
          <a:p>
            <a:pPr algn="ctr"/>
            <a:r>
              <a:rPr lang="en-US" sz="1800" kern="1200" dirty="0">
                <a:solidFill>
                  <a:srgbClr val="389155"/>
                </a:solidFill>
                <a:latin typeface="+mn-lt"/>
                <a:ea typeface="+mn-ea"/>
                <a:cs typeface="+mn-cs"/>
              </a:rPr>
              <a:t>Psychiatrists Providing Collaborative Care Bridging Physical and Mental Health</a:t>
            </a:r>
            <a:endParaRPr lang="en-US" sz="1800" dirty="0">
              <a:solidFill>
                <a:srgbClr val="389155"/>
              </a:solidFill>
            </a:endParaRPr>
          </a:p>
        </p:txBody>
      </p:sp>
      <p:sp>
        <p:nvSpPr>
          <p:cNvPr id="27" name="Rectangle 26"/>
          <p:cNvSpPr/>
          <p:nvPr userDrawn="1"/>
        </p:nvSpPr>
        <p:spPr>
          <a:xfrm>
            <a:off x="56447" y="67731"/>
            <a:ext cx="12074591" cy="6722533"/>
          </a:xfrm>
          <a:prstGeom prst="rect">
            <a:avLst/>
          </a:prstGeom>
          <a:noFill/>
          <a:ln w="152400" cap="sq" cmpd="sng">
            <a:solidFill>
              <a:srgbClr val="66A677"/>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8" name="Rectangle 27"/>
          <p:cNvSpPr/>
          <p:nvPr userDrawn="1"/>
        </p:nvSpPr>
        <p:spPr>
          <a:xfrm>
            <a:off x="146756" y="177799"/>
            <a:ext cx="11898488" cy="6561667"/>
          </a:xfrm>
          <a:prstGeom prst="rect">
            <a:avLst/>
          </a:prstGeom>
          <a:noFill/>
          <a:ln w="76200" cap="sq" cmpd="sng">
            <a:solidFill>
              <a:srgbClr val="105A25"/>
            </a:solidFill>
            <a:miter lim="800000"/>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239522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gradFill flip="none" rotWithShape="1">
          <a:gsLst>
            <a:gs pos="0">
              <a:schemeClr val="bg1"/>
            </a:gs>
            <a:gs pos="100000">
              <a:srgbClr val="81D297">
                <a:alpha val="10000"/>
              </a:srgbClr>
            </a:gs>
          </a:gsLst>
          <a:lin ang="312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a:solidFill>
                  <a:srgbClr val="105A25"/>
                </a:solidFill>
              </a:defRPr>
            </a:lvl1pPr>
          </a:lstStyle>
          <a:p>
            <a:r>
              <a:rPr lang="en-US"/>
              <a:t>Click to edit Master title style</a:t>
            </a:r>
            <a:endParaRPr lang="en-US" dirty="0"/>
          </a:p>
        </p:txBody>
      </p:sp>
      <p:sp>
        <p:nvSpPr>
          <p:cNvPr id="3" name="Content Placeholder 2"/>
          <p:cNvSpPr>
            <a:spLocks noGrp="1"/>
          </p:cNvSpPr>
          <p:nvPr>
            <p:ph idx="1"/>
          </p:nvPr>
        </p:nvSpPr>
        <p:spPr/>
        <p:txBody>
          <a:bodyPr>
            <a:noAutofit/>
          </a:bodyPr>
          <a:lstStyle>
            <a:lvl1pPr marL="228600" indent="-228600">
              <a:buClr>
                <a:srgbClr val="177D38"/>
              </a:buClr>
              <a:defRPr/>
            </a:lvl1pPr>
            <a:lvl2pPr marL="627063" indent="-228600">
              <a:buClr>
                <a:srgbClr val="177D38"/>
              </a:buClr>
              <a:buFont typeface="Lucida Grande"/>
              <a:buChar char="–"/>
              <a:defRPr/>
            </a:lvl2pPr>
            <a:lvl3pPr>
              <a:buClr>
                <a:srgbClr val="177D38"/>
              </a:buClr>
              <a:defRPr/>
            </a:lvl3pPr>
            <a:lvl4pPr>
              <a:buClr>
                <a:srgbClr val="177D38"/>
              </a:buClr>
              <a:defRPr/>
            </a:lvl4pPr>
            <a:lvl5pPr>
              <a:buClr>
                <a:srgbClr val="177D38"/>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a:xfrm>
            <a:off x="11606389" y="6474884"/>
            <a:ext cx="483616" cy="365125"/>
          </a:xfrm>
          <a:noFill/>
          <a:ln>
            <a:noFill/>
          </a:ln>
        </p:spPr>
        <p:txBody>
          <a:bodyPr/>
          <a:lstStyle>
            <a:lvl1pPr algn="r">
              <a:defRPr sz="1000">
                <a:solidFill>
                  <a:srgbClr val="177D38"/>
                </a:solidFill>
              </a:defRPr>
            </a:lvl1pPr>
          </a:lstStyle>
          <a:p>
            <a:fld id="{68CDBAF2-F266-C14C-8ABF-54B90D837FA3}" type="slidenum">
              <a:rPr lang="en-US" smtClean="0"/>
              <a:pPr/>
              <a:t>‹#›</a:t>
            </a:fld>
            <a:endParaRPr lang="en-US" dirty="0"/>
          </a:p>
        </p:txBody>
      </p:sp>
      <p:grpSp>
        <p:nvGrpSpPr>
          <p:cNvPr id="40" name="Group 39"/>
          <p:cNvGrpSpPr/>
          <p:nvPr userDrawn="1"/>
        </p:nvGrpSpPr>
        <p:grpSpPr>
          <a:xfrm>
            <a:off x="643477" y="1"/>
            <a:ext cx="11571103" cy="457199"/>
            <a:chOff x="0" y="0"/>
            <a:chExt cx="9153144" cy="265851"/>
          </a:xfrm>
        </p:grpSpPr>
        <p:sp>
          <p:nvSpPr>
            <p:cNvPr id="12" name="Rectangle 11"/>
            <p:cNvSpPr/>
            <p:nvPr userDrawn="1"/>
          </p:nvSpPr>
          <p:spPr>
            <a:xfrm>
              <a:off x="0" y="0"/>
              <a:ext cx="9153144" cy="59267"/>
            </a:xfrm>
            <a:prstGeom prst="rect">
              <a:avLst/>
            </a:prstGeom>
            <a:solidFill>
              <a:srgbClr val="177D3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3" name="Rectangle 12"/>
            <p:cNvSpPr/>
            <p:nvPr userDrawn="1"/>
          </p:nvSpPr>
          <p:spPr>
            <a:xfrm>
              <a:off x="0" y="54343"/>
              <a:ext cx="9153144" cy="68411"/>
            </a:xfrm>
            <a:prstGeom prst="rect">
              <a:avLst/>
            </a:prstGeom>
            <a:solidFill>
              <a:srgbClr val="66A6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p:nvPr userDrawn="1"/>
          </p:nvSpPr>
          <p:spPr>
            <a:xfrm>
              <a:off x="0" y="118532"/>
              <a:ext cx="9153144" cy="50123"/>
            </a:xfrm>
            <a:prstGeom prst="rect">
              <a:avLst/>
            </a:prstGeom>
            <a:solidFill>
              <a:srgbClr val="105A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Rectangle 14"/>
            <p:cNvSpPr/>
            <p:nvPr userDrawn="1"/>
          </p:nvSpPr>
          <p:spPr>
            <a:xfrm>
              <a:off x="0" y="160866"/>
              <a:ext cx="9153144" cy="104985"/>
            </a:xfrm>
            <a:prstGeom prst="rect">
              <a:avLst/>
            </a:prstGeom>
            <a:solidFill>
              <a:srgbClr val="38915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grpSp>
      <p:pic>
        <p:nvPicPr>
          <p:cNvPr id="39" name="Picture 38" descr="APM logo [300dpi], larg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70"/>
            <a:ext cx="612455" cy="457869"/>
          </a:xfrm>
          <a:prstGeom prst="rect">
            <a:avLst/>
          </a:prstGeom>
        </p:spPr>
      </p:pic>
      <p:sp>
        <p:nvSpPr>
          <p:cNvPr id="47" name="TextBox 46"/>
          <p:cNvSpPr txBox="1"/>
          <p:nvPr userDrawn="1"/>
        </p:nvSpPr>
        <p:spPr>
          <a:xfrm>
            <a:off x="120651" y="6534094"/>
            <a:ext cx="8455379" cy="246221"/>
          </a:xfrm>
          <a:prstGeom prst="rect">
            <a:avLst/>
          </a:prstGeom>
          <a:noFill/>
        </p:spPr>
        <p:txBody>
          <a:bodyPr wrap="square" rtlCol="0">
            <a:spAutoFit/>
          </a:bodyPr>
          <a:lstStyle/>
          <a:p>
            <a:pPr algn="l"/>
            <a:r>
              <a:rPr lang="en-US" sz="1000" b="0" kern="1200" dirty="0">
                <a:solidFill>
                  <a:srgbClr val="105A25"/>
                </a:solidFill>
                <a:latin typeface="+mn-lt"/>
                <a:ea typeface="+mn-ea"/>
                <a:cs typeface="+mn-cs"/>
              </a:rPr>
              <a:t>Academy of Consultation-Liaison Psychiatry</a:t>
            </a:r>
            <a:endParaRPr lang="en-US" sz="1000" b="0" dirty="0">
              <a:solidFill>
                <a:srgbClr val="105A25"/>
              </a:solidFill>
            </a:endParaRPr>
          </a:p>
        </p:txBody>
      </p:sp>
    </p:spTree>
    <p:extLst>
      <p:ext uri="{BB962C8B-B14F-4D97-AF65-F5344CB8AC3E}">
        <p14:creationId xmlns:p14="http://schemas.microsoft.com/office/powerpoint/2010/main" val="1270419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8641" y="273629"/>
            <a:ext cx="10968960" cy="1143480"/>
          </a:xfrm>
        </p:spPr>
        <p:txBody>
          <a:bodyPr/>
          <a:lstStyle/>
          <a:p>
            <a:r>
              <a:rPr lang="en-US"/>
              <a:t>Click to edit Master title style</a:t>
            </a:r>
          </a:p>
        </p:txBody>
      </p:sp>
      <p:sp>
        <p:nvSpPr>
          <p:cNvPr id="3" name="Content Placeholder 2"/>
          <p:cNvSpPr>
            <a:spLocks noGrp="1"/>
          </p:cNvSpPr>
          <p:nvPr>
            <p:ph sz="half" idx="1"/>
          </p:nvPr>
        </p:nvSpPr>
        <p:spPr>
          <a:xfrm>
            <a:off x="608641" y="1604330"/>
            <a:ext cx="10968960" cy="219335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8641" y="3935934"/>
            <a:ext cx="10968960" cy="21933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idx="10"/>
          </p:nvPr>
        </p:nvSpPr>
        <p:spPr>
          <a:xfrm>
            <a:off x="609600" y="6246814"/>
            <a:ext cx="2836333" cy="471487"/>
          </a:xfrm>
          <a:prstGeom prst="rect">
            <a:avLst/>
          </a:prstGeom>
        </p:spPr>
        <p:txBody>
          <a:bodyPr lIns="82945" tIns="41473" rIns="82945" bIns="41473"/>
          <a:lstStyle>
            <a:lvl1pPr>
              <a:defRPr>
                <a:latin typeface="Arial" charset="0"/>
                <a:ea typeface="Lucida Sans Unicode" pitchFamily="34" charset="0"/>
              </a:defRPr>
            </a:lvl1pPr>
          </a:lstStyle>
          <a:p>
            <a:pPr>
              <a:defRPr/>
            </a:pPr>
            <a:endParaRPr lang="en-US"/>
          </a:p>
        </p:txBody>
      </p:sp>
      <p:sp>
        <p:nvSpPr>
          <p:cNvPr id="6" name="Rectangle 4"/>
          <p:cNvSpPr>
            <a:spLocks noGrp="1" noChangeArrowheads="1"/>
          </p:cNvSpPr>
          <p:nvPr>
            <p:ph type="ftr" idx="11"/>
          </p:nvPr>
        </p:nvSpPr>
        <p:spPr>
          <a:xfrm>
            <a:off x="4169834" y="6246814"/>
            <a:ext cx="3862917" cy="471487"/>
          </a:xfrm>
          <a:prstGeom prst="rect">
            <a:avLst/>
          </a:prstGeom>
        </p:spPr>
        <p:txBody>
          <a:bodyPr lIns="82945" tIns="41473" rIns="82945" bIns="41473"/>
          <a:lstStyle>
            <a:lvl1pPr>
              <a:defRPr>
                <a:latin typeface="Arial" charset="0"/>
                <a:ea typeface="Lucida Sans Unicode" pitchFamily="34" charset="0"/>
              </a:defRPr>
            </a:lvl1pPr>
          </a:lstStyle>
          <a:p>
            <a:pPr>
              <a:defRPr/>
            </a:pPr>
            <a:endParaRPr lang="en-US"/>
          </a:p>
        </p:txBody>
      </p:sp>
      <p:sp>
        <p:nvSpPr>
          <p:cNvPr id="7" name="Rectangle 5"/>
          <p:cNvSpPr>
            <a:spLocks noGrp="1" noChangeArrowheads="1"/>
          </p:cNvSpPr>
          <p:nvPr>
            <p:ph type="sldNum" idx="12"/>
          </p:nvPr>
        </p:nvSpPr>
        <p:spPr/>
        <p:txBody>
          <a:bodyPr/>
          <a:lstStyle>
            <a:lvl1pPr>
              <a:defRPr/>
            </a:lvl1pPr>
          </a:lstStyle>
          <a:p>
            <a:pPr>
              <a:defRPr/>
            </a:pPr>
            <a:fld id="{31D8BE7B-AF92-48A5-8A3B-2AC029D98A96}" type="slidenum">
              <a:rPr lang="en-GB"/>
              <a:pPr>
                <a:defRPr/>
              </a:pPr>
              <a:t>‹#›</a:t>
            </a:fld>
            <a:endParaRPr lang="en-GB"/>
          </a:p>
        </p:txBody>
      </p:sp>
    </p:spTree>
    <p:extLst>
      <p:ext uri="{BB962C8B-B14F-4D97-AF65-F5344CB8AC3E}">
        <p14:creationId xmlns:p14="http://schemas.microsoft.com/office/powerpoint/2010/main" val="3108774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able Placeholder 2"/>
          <p:cNvSpPr>
            <a:spLocks noGrp="1"/>
          </p:cNvSpPr>
          <p:nvPr>
            <p:ph type="tbl" idx="1"/>
          </p:nvPr>
        </p:nvSpPr>
        <p:spPr>
          <a:xfrm>
            <a:off x="609600" y="1600203"/>
            <a:ext cx="10972800" cy="4525963"/>
          </a:xfrm>
        </p:spPr>
        <p:txBody>
          <a:bodyPr>
            <a:normAutofit/>
          </a:bodyPr>
          <a:lstStyle/>
          <a:p>
            <a:pPr lvl="0"/>
            <a:endParaRPr lang="en-US" noProof="0"/>
          </a:p>
        </p:txBody>
      </p:sp>
      <p:sp>
        <p:nvSpPr>
          <p:cNvPr id="4" name="Date Placeholder 13"/>
          <p:cNvSpPr>
            <a:spLocks noGrp="1"/>
          </p:cNvSpPr>
          <p:nvPr>
            <p:ph type="dt" sz="half" idx="10"/>
          </p:nvPr>
        </p:nvSpPr>
        <p:spPr/>
        <p:txBody>
          <a:bodyPr/>
          <a:lstStyle>
            <a:lvl1pPr>
              <a:defRPr/>
            </a:lvl1pPr>
          </a:lstStyle>
          <a:p>
            <a:pPr>
              <a:defRPr/>
            </a:pPr>
            <a:endParaRPr lang="en-US"/>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74EA80A7-F8CD-4650-A836-71C1555BCE8A}" type="slidenum">
              <a:rPr lang="en-US" altLang="en-US"/>
              <a:pPr/>
              <a:t>‹#›</a:t>
            </a:fld>
            <a:endParaRPr lang="en-US" altLang="en-US"/>
          </a:p>
        </p:txBody>
      </p:sp>
    </p:spTree>
    <p:extLst>
      <p:ext uri="{BB962C8B-B14F-4D97-AF65-F5344CB8AC3E}">
        <p14:creationId xmlns:p14="http://schemas.microsoft.com/office/powerpoint/2010/main" val="280711516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DBAF2-F266-C14C-8ABF-54B90D837FA3}" type="slidenum">
              <a:rPr lang="en-US" smtClean="0"/>
              <a:t>‹#›</a:t>
            </a:fld>
            <a:endParaRPr lang="en-US"/>
          </a:p>
        </p:txBody>
      </p:sp>
    </p:spTree>
    <p:extLst>
      <p:ext uri="{BB962C8B-B14F-4D97-AF65-F5344CB8AC3E}">
        <p14:creationId xmlns:p14="http://schemas.microsoft.com/office/powerpoint/2010/main" val="2367270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hf hdr="0" ftr="0" dt="0"/>
  <p:txStyles>
    <p:titleStyle>
      <a:lvl1pPr algn="l" defTabSz="457200" rtl="0" eaLnBrk="1" latinLnBrk="0" hangingPunct="1">
        <a:spcBef>
          <a:spcPct val="0"/>
        </a:spcBef>
        <a:buNone/>
        <a:defRPr sz="32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Wingdings" charset="2"/>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Wingdings" charset="2"/>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Wingdings" charset="2"/>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Wingdings" charset="2"/>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onlinelibrary.wiley.com/doi/10.1111/j.1600-0447.2004.00469.x/full" TargetMode="External"/><Relationship Id="rId5" Type="http://schemas.openxmlformats.org/officeDocument/2006/relationships/hyperlink" Target="http://onlinelibrary.wiley.com/doi/10.1111/acp.2005.111.issue-3/issuetoc" TargetMode="Externa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Psychopharmacology in the Medically Ill</a:t>
            </a:r>
          </a:p>
        </p:txBody>
      </p:sp>
      <p:sp>
        <p:nvSpPr>
          <p:cNvPr id="3" name="Subtitle 2"/>
          <p:cNvSpPr>
            <a:spLocks noGrp="1"/>
          </p:cNvSpPr>
          <p:nvPr>
            <p:ph type="subTitle" idx="1"/>
          </p:nvPr>
        </p:nvSpPr>
        <p:spPr>
          <a:xfrm>
            <a:off x="1724398" y="3425005"/>
            <a:ext cx="8743203" cy="695325"/>
          </a:xfrm>
        </p:spPr>
        <p:txBody>
          <a:bodyPr/>
          <a:lstStyle/>
          <a:p>
            <a:r>
              <a:rPr lang="en-US" dirty="0"/>
              <a:t>ACLP Resident Education Curriculum</a:t>
            </a:r>
          </a:p>
        </p:txBody>
      </p:sp>
      <p:sp>
        <p:nvSpPr>
          <p:cNvPr id="4" name="Rectangle 3"/>
          <p:cNvSpPr>
            <a:spLocks noChangeArrowheads="1"/>
          </p:cNvSpPr>
          <p:nvPr/>
        </p:nvSpPr>
        <p:spPr bwMode="auto">
          <a:xfrm>
            <a:off x="510988" y="4059382"/>
            <a:ext cx="10668000" cy="1382687"/>
          </a:xfrm>
          <a:prstGeom prst="rect">
            <a:avLst/>
          </a:prstGeom>
          <a:noFill/>
          <a:ln w="9525">
            <a:noFill/>
            <a:round/>
            <a:headEnd/>
            <a:tailEnd/>
          </a:ln>
        </p:spPr>
        <p:txBody>
          <a:bodyPr wrap="square" lIns="90000" tIns="46800" rIns="90000" bIns="46800">
            <a:spAutoFit/>
          </a:bodyPr>
          <a:lstStyle/>
          <a:p>
            <a:pPr lvl="1" algn="ctr" hangingPunct="0">
              <a:lnSpc>
                <a:spcPct val="93000"/>
              </a:lnSpc>
              <a:buClr>
                <a:srgbClr val="000000"/>
              </a:buClr>
              <a:buSzPct val="75000"/>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r>
              <a:rPr lang="en-US" altLang="en-US" dirty="0">
                <a:solidFill>
                  <a:srgbClr val="000000"/>
                </a:solidFill>
              </a:rPr>
              <a:t>Revised 2019: </a:t>
            </a:r>
            <a:r>
              <a:rPr lang="en-US" altLang="en-US" b="1" dirty="0">
                <a:solidFill>
                  <a:srgbClr val="000000"/>
                </a:solidFill>
              </a:rPr>
              <a:t>Paula Zimbrean, MD</a:t>
            </a:r>
            <a:r>
              <a:rPr lang="en-US" altLang="en-US" dirty="0">
                <a:solidFill>
                  <a:srgbClr val="000000"/>
                </a:solidFill>
              </a:rPr>
              <a:t>, Associate Professor of Psychiatry, Yale School of Medicine</a:t>
            </a:r>
          </a:p>
          <a:p>
            <a:pPr lvl="1" algn="ctr" hangingPunct="0">
              <a:lnSpc>
                <a:spcPct val="93000"/>
              </a:lnSpc>
              <a:buClr>
                <a:srgbClr val="000000"/>
              </a:buClr>
              <a:buSzPct val="75000"/>
              <a:buFont typeface="Symbol" pitchFamily="18" charset="2"/>
              <a:buNone/>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r>
              <a:rPr lang="en-US" altLang="en-US" dirty="0">
                <a:solidFill>
                  <a:srgbClr val="000000"/>
                </a:solidFill>
              </a:rPr>
              <a:t>Original version 2013: </a:t>
            </a:r>
            <a:r>
              <a:rPr lang="en-US" altLang="en-US" b="1" dirty="0">
                <a:solidFill>
                  <a:srgbClr val="000000"/>
                </a:solidFill>
              </a:rPr>
              <a:t>Paula Zimbrean, MD</a:t>
            </a:r>
            <a:r>
              <a:rPr lang="en-US" altLang="en-US" dirty="0">
                <a:solidFill>
                  <a:srgbClr val="000000"/>
                </a:solidFill>
              </a:rPr>
              <a:t>, Assistant Professor of Psychiatry, Yale School of Medicine</a:t>
            </a:r>
          </a:p>
          <a:p>
            <a:pPr lvl="1" algn="ctr" hangingPunct="0">
              <a:lnSpc>
                <a:spcPct val="93000"/>
              </a:lnSpc>
              <a:buClr>
                <a:srgbClr val="000000"/>
              </a:buClr>
              <a:buSzPct val="75000"/>
              <a:buFont typeface="Symbol" pitchFamily="18" charset="2"/>
              <a:buNone/>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r>
              <a:rPr lang="en-US" altLang="en-US" dirty="0">
                <a:solidFill>
                  <a:srgbClr val="000000"/>
                </a:solidFill>
              </a:rPr>
              <a:t>Reviewer: </a:t>
            </a:r>
            <a:r>
              <a:rPr lang="en-US" altLang="en-US" b="1" dirty="0">
                <a:solidFill>
                  <a:srgbClr val="000000"/>
                </a:solidFill>
              </a:rPr>
              <a:t>Ryan Kimmel, MD</a:t>
            </a:r>
            <a:r>
              <a:rPr lang="en-US" altLang="en-US" dirty="0">
                <a:solidFill>
                  <a:srgbClr val="000000"/>
                </a:solidFill>
              </a:rPr>
              <a:t>, Assistant Professor of Psychiatry, University of Washington School of Medicine </a:t>
            </a:r>
            <a:endParaRPr lang="en-US" altLang="en-US" sz="3200" dirty="0">
              <a:solidFill>
                <a:srgbClr val="000000"/>
              </a:solidFill>
            </a:endParaRPr>
          </a:p>
          <a:p>
            <a:pPr lvl="1" algn="ctr" hangingPunct="0">
              <a:lnSpc>
                <a:spcPct val="93000"/>
              </a:lnSpc>
              <a:buClr>
                <a:srgbClr val="000000"/>
              </a:buClr>
              <a:buSzPct val="75000"/>
              <a:buFont typeface="Symbol" pitchFamily="18" charset="2"/>
              <a:buNone/>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endParaRPr lang="en-US" altLang="en-US" dirty="0">
              <a:solidFill>
                <a:srgbClr val="000000"/>
              </a:solidFill>
            </a:endParaRPr>
          </a:p>
          <a:p>
            <a:pPr lvl="1" algn="ctr" hangingPunct="0">
              <a:lnSpc>
                <a:spcPct val="93000"/>
              </a:lnSpc>
              <a:buClr>
                <a:srgbClr val="000000"/>
              </a:buClr>
              <a:buSzPct val="75000"/>
              <a:buFont typeface="Symbol" pitchFamily="18" charset="2"/>
              <a:buNone/>
              <a:tabLst>
                <a:tab pos="860425" algn="l"/>
                <a:tab pos="1317625" algn="l"/>
                <a:tab pos="1774825" algn="l"/>
                <a:tab pos="2232025" algn="l"/>
                <a:tab pos="2689225" algn="l"/>
                <a:tab pos="3146425" algn="l"/>
                <a:tab pos="3603625" algn="l"/>
                <a:tab pos="4060825" algn="l"/>
                <a:tab pos="4518025" algn="l"/>
                <a:tab pos="4975225" algn="l"/>
                <a:tab pos="5432425" algn="l"/>
                <a:tab pos="5889625" algn="l"/>
                <a:tab pos="6346825" algn="l"/>
                <a:tab pos="6804025" algn="l"/>
                <a:tab pos="7261225" algn="l"/>
                <a:tab pos="7718425" algn="l"/>
                <a:tab pos="8175625" algn="l"/>
                <a:tab pos="8632825" algn="l"/>
                <a:tab pos="9090025" algn="l"/>
                <a:tab pos="9547225" algn="l"/>
                <a:tab pos="10004425" algn="l"/>
              </a:tabLst>
            </a:pPr>
            <a:r>
              <a:rPr lang="en-US" altLang="en-US" dirty="0">
                <a:solidFill>
                  <a:srgbClr val="000000"/>
                </a:solidFill>
              </a:rPr>
              <a:t>Version of March 15, 2019</a:t>
            </a:r>
          </a:p>
        </p:txBody>
      </p:sp>
    </p:spTree>
    <p:extLst>
      <p:ext uri="{BB962C8B-B14F-4D97-AF65-F5344CB8AC3E}">
        <p14:creationId xmlns:p14="http://schemas.microsoft.com/office/powerpoint/2010/main" val="3820609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a:solidFill>
                  <a:srgbClr val="7B9899"/>
                </a:solidFill>
              </a:rPr>
              <a:t>Pharmacokinetics- Absorption</a:t>
            </a:r>
          </a:p>
        </p:txBody>
      </p:sp>
      <p:sp>
        <p:nvSpPr>
          <p:cNvPr id="40963" name="Rectangle 3"/>
          <p:cNvSpPr>
            <a:spLocks noGrp="1" noChangeArrowheads="1"/>
          </p:cNvSpPr>
          <p:nvPr>
            <p:ph sz="quarter" idx="1"/>
          </p:nvPr>
        </p:nvSpPr>
        <p:spPr>
          <a:xfrm>
            <a:off x="1045040" y="1527175"/>
            <a:ext cx="8504238" cy="4572000"/>
          </a:xfrm>
        </p:spPr>
        <p:txBody>
          <a:bodyPr/>
          <a:lstStyle/>
          <a:p>
            <a:pPr eaLnBrk="1" hangingPunct="1">
              <a:buFont typeface="Wingdings" panose="05000000000000000000" pitchFamily="2" charset="2"/>
              <a:buNone/>
            </a:pPr>
            <a:r>
              <a:rPr lang="en-US" altLang="en-US" sz="3600" dirty="0"/>
              <a:t>Rate</a:t>
            </a:r>
            <a:r>
              <a:rPr lang="en-US" altLang="en-US" dirty="0"/>
              <a:t>- influenced by formulation, drug interactions, GI motility and absorptive surface</a:t>
            </a:r>
          </a:p>
          <a:p>
            <a:pPr eaLnBrk="1" hangingPunct="1">
              <a:buFont typeface="Wingdings" panose="05000000000000000000" pitchFamily="2" charset="2"/>
              <a:buNone/>
            </a:pPr>
            <a:endParaRPr lang="en-US" altLang="en-US" sz="3600" dirty="0"/>
          </a:p>
          <a:p>
            <a:pPr eaLnBrk="1" hangingPunct="1">
              <a:buFont typeface="Wingdings" panose="05000000000000000000" pitchFamily="2" charset="2"/>
              <a:buNone/>
            </a:pPr>
            <a:r>
              <a:rPr lang="en-US" altLang="en-US" sz="3600" dirty="0"/>
              <a:t>Bioavailability</a:t>
            </a:r>
            <a:r>
              <a:rPr lang="en-US" altLang="en-US" dirty="0"/>
              <a:t> - describes the fraction of an administered dose of unchanged drug that reaches the systemic circulation and is available at the site of action</a:t>
            </a:r>
          </a:p>
          <a:p>
            <a:pPr eaLnBrk="1" hangingPunct="1">
              <a:buFont typeface="Wingdings" panose="05000000000000000000" pitchFamily="2" charset="2"/>
              <a:buNone/>
            </a:pPr>
            <a:r>
              <a:rPr lang="en-US" altLang="en-US" dirty="0"/>
              <a:t> (IV drug </a:t>
            </a:r>
            <a:r>
              <a:rPr lang="en-US" altLang="en-US" dirty="0">
                <a:sym typeface="Wingdings" panose="05000000000000000000" pitchFamily="2" charset="2"/>
              </a:rPr>
              <a:t> 100% bioavailability)</a:t>
            </a:r>
          </a:p>
        </p:txBody>
      </p:sp>
    </p:spTree>
    <p:extLst>
      <p:ext uri="{BB962C8B-B14F-4D97-AF65-F5344CB8AC3E}">
        <p14:creationId xmlns:p14="http://schemas.microsoft.com/office/powerpoint/2010/main" val="10712517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a:solidFill>
                  <a:srgbClr val="7B9899"/>
                </a:solidFill>
              </a:rPr>
              <a:t>Pharmacokinetics- Distribution</a:t>
            </a:r>
          </a:p>
        </p:txBody>
      </p:sp>
      <p:sp>
        <p:nvSpPr>
          <p:cNvPr id="89091" name="Rectangle 3"/>
          <p:cNvSpPr>
            <a:spLocks noGrp="1" noChangeArrowheads="1"/>
          </p:cNvSpPr>
          <p:nvPr>
            <p:ph sz="quarter" idx="1"/>
          </p:nvPr>
        </p:nvSpPr>
        <p:spPr>
          <a:xfrm>
            <a:off x="683941" y="1276815"/>
            <a:ext cx="8686800" cy="4800600"/>
          </a:xfrm>
        </p:spPr>
        <p:txBody>
          <a:bodyPr>
            <a:normAutofit lnSpcReduction="10000"/>
          </a:bodyPr>
          <a:lstStyle/>
          <a:p>
            <a:pPr marL="274320" indent="-274320">
              <a:buClr>
                <a:schemeClr val="tx1"/>
              </a:buClr>
              <a:buFontTx/>
              <a:buChar char="•"/>
              <a:defRPr/>
            </a:pPr>
            <a:r>
              <a:rPr lang="en-US" dirty="0"/>
              <a:t>Serum pH		</a:t>
            </a:r>
          </a:p>
          <a:p>
            <a:pPr marL="274320" indent="-274320">
              <a:buClr>
                <a:schemeClr val="tx1"/>
              </a:buClr>
              <a:buFontTx/>
              <a:buChar char="•"/>
              <a:defRPr/>
            </a:pPr>
            <a:r>
              <a:rPr lang="en-US" dirty="0"/>
              <a:t>Blood flow</a:t>
            </a:r>
          </a:p>
          <a:p>
            <a:pPr marL="274320" indent="-274320">
              <a:buClr>
                <a:schemeClr val="tx1"/>
              </a:buClr>
              <a:buFontTx/>
              <a:buChar char="•"/>
              <a:defRPr/>
            </a:pPr>
            <a:r>
              <a:rPr lang="en-US" dirty="0"/>
              <a:t>Lipid Solubility	</a:t>
            </a:r>
          </a:p>
          <a:p>
            <a:pPr marL="274320" indent="-274320">
              <a:buClr>
                <a:schemeClr val="tx1"/>
              </a:buClr>
              <a:buFontTx/>
              <a:buChar char="•"/>
              <a:defRPr/>
            </a:pPr>
            <a:r>
              <a:rPr lang="en-US" dirty="0"/>
              <a:t>Degree of Ionization</a:t>
            </a:r>
          </a:p>
          <a:p>
            <a:pPr marL="274320" indent="-274320">
              <a:buClr>
                <a:schemeClr val="tx1"/>
              </a:buClr>
              <a:buFontTx/>
              <a:buChar char="•"/>
              <a:defRPr/>
            </a:pPr>
            <a:r>
              <a:rPr lang="en-US" dirty="0"/>
              <a:t>Protein binding</a:t>
            </a:r>
          </a:p>
          <a:p>
            <a:pPr marL="274320" indent="-274320" algn="ctr">
              <a:buClr>
                <a:schemeClr val="tx1"/>
              </a:buClr>
              <a:buNone/>
              <a:defRPr/>
            </a:pPr>
            <a:r>
              <a:rPr lang="en-US" sz="2800" dirty="0">
                <a:sym typeface="Symbol" pitchFamily="18" charset="2"/>
              </a:rPr>
              <a:t>    albumin &amp;  binding affinities </a:t>
            </a:r>
            <a:r>
              <a:rPr lang="en-US" sz="2800" dirty="0">
                <a:sym typeface="Wingdings" pitchFamily="2" charset="2"/>
              </a:rPr>
              <a:t> </a:t>
            </a:r>
            <a:r>
              <a:rPr lang="en-US" sz="2800" dirty="0">
                <a:sym typeface="Symbol" pitchFamily="18" charset="2"/>
              </a:rPr>
              <a:t> drug effect</a:t>
            </a:r>
          </a:p>
          <a:p>
            <a:pPr marL="274320" indent="-274320" algn="ctr">
              <a:buClr>
                <a:schemeClr val="tx1"/>
              </a:buClr>
              <a:buNone/>
              <a:defRPr/>
            </a:pPr>
            <a:r>
              <a:rPr lang="en-US" sz="2800" dirty="0">
                <a:sym typeface="Symbol" pitchFamily="18" charset="2"/>
              </a:rPr>
              <a:t>    protein  &amp;  binding affinities </a:t>
            </a:r>
            <a:r>
              <a:rPr lang="en-US" sz="2800" dirty="0">
                <a:sym typeface="Wingdings" pitchFamily="2" charset="2"/>
              </a:rPr>
              <a:t> </a:t>
            </a:r>
            <a:r>
              <a:rPr lang="en-US" sz="2800" dirty="0">
                <a:sym typeface="Symbol" pitchFamily="18" charset="2"/>
              </a:rPr>
              <a:t> drug effect</a:t>
            </a:r>
          </a:p>
          <a:p>
            <a:pPr marL="274320" indent="-274320" algn="ctr">
              <a:buClr>
                <a:schemeClr val="tx1"/>
              </a:buClr>
              <a:buNone/>
              <a:defRPr/>
            </a:pPr>
            <a:endParaRPr lang="en-US" sz="1800" dirty="0">
              <a:sym typeface="Symbol" pitchFamily="18" charset="2"/>
            </a:endParaRPr>
          </a:p>
          <a:p>
            <a:pPr marL="274320" indent="-274320" algn="ctr">
              <a:buClr>
                <a:schemeClr val="tx1"/>
              </a:buClr>
              <a:buNone/>
              <a:defRPr/>
            </a:pPr>
            <a:r>
              <a:rPr lang="en-US" sz="2800" dirty="0">
                <a:sym typeface="Symbol" pitchFamily="18" charset="2"/>
              </a:rPr>
              <a:t>   </a:t>
            </a:r>
            <a:r>
              <a:rPr lang="en-US" sz="2800" i="1" dirty="0">
                <a:sym typeface="Symbol" pitchFamily="18" charset="2"/>
              </a:rPr>
              <a:t>Only free (unbound) drug is active</a:t>
            </a:r>
          </a:p>
          <a:p>
            <a:pPr marL="274320" indent="-274320" algn="ctr">
              <a:buClr>
                <a:schemeClr val="tx1"/>
              </a:buClr>
              <a:buNone/>
              <a:defRPr/>
            </a:pPr>
            <a:r>
              <a:rPr lang="en-US" sz="2800" i="1" dirty="0">
                <a:sym typeface="Symbol" pitchFamily="18" charset="2"/>
              </a:rPr>
              <a:t>	</a:t>
            </a:r>
            <a:r>
              <a:rPr lang="en-US" i="1" dirty="0">
                <a:sym typeface="Symbol" pitchFamily="18" charset="2"/>
              </a:rPr>
              <a:t>Most </a:t>
            </a:r>
            <a:r>
              <a:rPr lang="en-US" i="1" dirty="0" err="1">
                <a:sym typeface="Symbol" pitchFamily="18" charset="2"/>
              </a:rPr>
              <a:t>psychotropics</a:t>
            </a:r>
            <a:r>
              <a:rPr lang="en-US" i="1" dirty="0">
                <a:sym typeface="Symbol" pitchFamily="18" charset="2"/>
              </a:rPr>
              <a:t> are highly protein bound EXCEPT lithium, </a:t>
            </a:r>
            <a:r>
              <a:rPr lang="en-US" i="1" dirty="0" err="1">
                <a:sym typeface="Symbol" pitchFamily="18" charset="2"/>
              </a:rPr>
              <a:t>gabapentin</a:t>
            </a:r>
            <a:r>
              <a:rPr lang="en-US" i="1" dirty="0">
                <a:sym typeface="Symbol" pitchFamily="18" charset="2"/>
              </a:rPr>
              <a:t>, </a:t>
            </a:r>
            <a:r>
              <a:rPr lang="en-US" i="1" dirty="0" err="1">
                <a:sym typeface="Symbol" pitchFamily="18" charset="2"/>
              </a:rPr>
              <a:t>methlyphenidate</a:t>
            </a:r>
            <a:r>
              <a:rPr lang="en-US" i="1" dirty="0">
                <a:sym typeface="Symbol" pitchFamily="18" charset="2"/>
              </a:rPr>
              <a:t>, </a:t>
            </a:r>
            <a:r>
              <a:rPr lang="en-US" i="1" dirty="0" err="1">
                <a:sym typeface="Symbol" pitchFamily="18" charset="2"/>
              </a:rPr>
              <a:t>venlafaxine</a:t>
            </a:r>
            <a:endParaRPr lang="en-US" i="1" dirty="0">
              <a:sym typeface="Symbol" pitchFamily="18" charset="2"/>
            </a:endParaRPr>
          </a:p>
        </p:txBody>
      </p:sp>
    </p:spTree>
    <p:extLst>
      <p:ext uri="{BB962C8B-B14F-4D97-AF65-F5344CB8AC3E}">
        <p14:creationId xmlns:p14="http://schemas.microsoft.com/office/powerpoint/2010/main" val="524968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905000" y="304801"/>
            <a:ext cx="8534400" cy="758825"/>
          </a:xfrm>
        </p:spPr>
        <p:txBody>
          <a:bodyPr/>
          <a:lstStyle/>
          <a:p>
            <a:pPr eaLnBrk="1" hangingPunct="1"/>
            <a:r>
              <a:rPr lang="en-US" altLang="en-US" sz="4000">
                <a:solidFill>
                  <a:srgbClr val="7B9899"/>
                </a:solidFill>
              </a:rPr>
              <a:t>Pharmacokinetics: Metabolism </a:t>
            </a:r>
          </a:p>
        </p:txBody>
      </p:sp>
      <p:sp>
        <p:nvSpPr>
          <p:cNvPr id="43011" name="Rectangle 3"/>
          <p:cNvSpPr>
            <a:spLocks noGrp="1" noChangeArrowheads="1"/>
          </p:cNvSpPr>
          <p:nvPr>
            <p:ph sz="quarter" idx="1"/>
          </p:nvPr>
        </p:nvSpPr>
        <p:spPr>
          <a:xfrm>
            <a:off x="743415" y="1366025"/>
            <a:ext cx="11125856" cy="5029200"/>
          </a:xfrm>
        </p:spPr>
        <p:txBody>
          <a:bodyPr/>
          <a:lstStyle/>
          <a:p>
            <a:pPr eaLnBrk="1" hangingPunct="1">
              <a:buClr>
                <a:schemeClr val="tx1"/>
              </a:buClr>
              <a:buSzTx/>
              <a:buFontTx/>
              <a:buChar char="•"/>
            </a:pPr>
            <a:r>
              <a:rPr lang="en-US" altLang="en-US" dirty="0"/>
              <a:t>Most metabolism occurs in liver &amp; gut wall</a:t>
            </a:r>
          </a:p>
          <a:p>
            <a:pPr eaLnBrk="1" hangingPunct="1">
              <a:buClr>
                <a:schemeClr val="tx1"/>
              </a:buClr>
              <a:buSzTx/>
              <a:buFontTx/>
              <a:buChar char="•"/>
            </a:pPr>
            <a:r>
              <a:rPr lang="en-US" altLang="en-US" dirty="0"/>
              <a:t>Most </a:t>
            </a:r>
            <a:r>
              <a:rPr lang="en-US" altLang="en-US" dirty="0" err="1"/>
              <a:t>psychotropics</a:t>
            </a:r>
            <a:r>
              <a:rPr lang="en-US" altLang="en-US" dirty="0"/>
              <a:t>: hepatic metabolism  &amp; clearance</a:t>
            </a:r>
          </a:p>
          <a:p>
            <a:pPr eaLnBrk="1" hangingPunct="1">
              <a:buClr>
                <a:schemeClr val="tx1"/>
              </a:buClr>
              <a:buSzTx/>
              <a:buFontTx/>
              <a:buChar char="•"/>
            </a:pPr>
            <a:r>
              <a:rPr lang="en-US" altLang="en-US" dirty="0"/>
              <a:t>Hepatic metabolism/biotransformation</a:t>
            </a:r>
          </a:p>
          <a:p>
            <a:pPr eaLnBrk="1" hangingPunct="1">
              <a:buClr>
                <a:schemeClr val="tx1"/>
              </a:buClr>
              <a:buSzTx/>
              <a:buFontTx/>
              <a:buNone/>
            </a:pPr>
            <a:r>
              <a:rPr lang="en-US" altLang="en-US" dirty="0"/>
              <a:t>   Phase I: oxidation (</a:t>
            </a:r>
            <a:r>
              <a:rPr lang="en-US" altLang="en-US" dirty="0" err="1"/>
              <a:t>cyt</a:t>
            </a:r>
            <a:r>
              <a:rPr lang="en-US" altLang="en-US" dirty="0"/>
              <a:t> P450), reduction, hydrolysis   </a:t>
            </a:r>
          </a:p>
          <a:p>
            <a:pPr eaLnBrk="1" hangingPunct="1">
              <a:buClr>
                <a:schemeClr val="tx1"/>
              </a:buClr>
              <a:buSzTx/>
              <a:buFontTx/>
              <a:buNone/>
            </a:pPr>
            <a:r>
              <a:rPr lang="en-US" altLang="en-US" dirty="0"/>
              <a:t>    Phase II: conjugative metabolism- </a:t>
            </a:r>
            <a:r>
              <a:rPr lang="en-US" altLang="en-US" dirty="0" err="1"/>
              <a:t>glucuronidation</a:t>
            </a:r>
            <a:r>
              <a:rPr lang="en-US" altLang="en-US" dirty="0"/>
              <a:t>, acetylation, </a:t>
            </a:r>
            <a:r>
              <a:rPr lang="en-US" altLang="en-US" dirty="0" err="1"/>
              <a:t>sulfation</a:t>
            </a:r>
            <a:r>
              <a:rPr lang="en-US" altLang="en-US" dirty="0"/>
              <a:t> </a:t>
            </a:r>
          </a:p>
          <a:p>
            <a:pPr eaLnBrk="1" hangingPunct="1">
              <a:buClr>
                <a:schemeClr val="tx1"/>
              </a:buClr>
              <a:buSzTx/>
              <a:buFontTx/>
              <a:buNone/>
            </a:pPr>
            <a:r>
              <a:rPr lang="en-US" altLang="en-US" dirty="0"/>
              <a:t>	   Most prominent Phase II enzyme family: uridine 5-di-  </a:t>
            </a:r>
          </a:p>
          <a:p>
            <a:pPr eaLnBrk="1" hangingPunct="1">
              <a:buClr>
                <a:schemeClr val="tx1"/>
              </a:buClr>
              <a:buSzTx/>
              <a:buFontTx/>
              <a:buNone/>
            </a:pPr>
            <a:r>
              <a:rPr lang="en-US" altLang="en-US" dirty="0"/>
              <a:t>       phosphate glucuronosyltransferases (UGTs). </a:t>
            </a:r>
          </a:p>
          <a:p>
            <a:pPr eaLnBrk="1" hangingPunct="1">
              <a:buClr>
                <a:schemeClr val="tx1"/>
              </a:buClr>
              <a:buSzTx/>
              <a:buFontTx/>
              <a:buNone/>
            </a:pPr>
            <a:endParaRPr lang="en-US" altLang="en-US" dirty="0"/>
          </a:p>
          <a:p>
            <a:pPr eaLnBrk="1" hangingPunct="1">
              <a:buClr>
                <a:schemeClr val="tx1"/>
              </a:buClr>
              <a:buSzTx/>
              <a:buFontTx/>
              <a:buNone/>
            </a:pPr>
            <a:r>
              <a:rPr lang="en-US" altLang="en-US" i="1" dirty="0"/>
              <a:t>Limited by rate of drug delivery (HBF) or capacity of enzymes</a:t>
            </a:r>
            <a:endParaRPr lang="en-US" altLang="en-US" dirty="0"/>
          </a:p>
          <a:p>
            <a:pPr eaLnBrk="1" hangingPunct="1">
              <a:buClr>
                <a:schemeClr val="tx1"/>
              </a:buClr>
              <a:buSzTx/>
              <a:buFontTx/>
              <a:buNone/>
            </a:pPr>
            <a:r>
              <a:rPr lang="en-US" altLang="en-US" sz="2800" b="1" dirty="0"/>
              <a:t>   </a:t>
            </a:r>
          </a:p>
          <a:p>
            <a:pPr eaLnBrk="1" hangingPunct="1">
              <a:buClr>
                <a:schemeClr val="tx1"/>
              </a:buClr>
              <a:buSzTx/>
              <a:buFontTx/>
              <a:buNone/>
            </a:pPr>
            <a:endParaRPr lang="en-US" altLang="en-US" sz="2800" dirty="0"/>
          </a:p>
        </p:txBody>
      </p:sp>
    </p:spTree>
    <p:extLst>
      <p:ext uri="{BB962C8B-B14F-4D97-AF65-F5344CB8AC3E}">
        <p14:creationId xmlns:p14="http://schemas.microsoft.com/office/powerpoint/2010/main" val="3131597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Phase II Metabolism</a:t>
            </a:r>
          </a:p>
        </p:txBody>
      </p:sp>
      <p:sp>
        <p:nvSpPr>
          <p:cNvPr id="44035" name="Content Placeholder 2"/>
          <p:cNvSpPr>
            <a:spLocks noGrp="1"/>
          </p:cNvSpPr>
          <p:nvPr>
            <p:ph sz="quarter" idx="1"/>
          </p:nvPr>
        </p:nvSpPr>
        <p:spPr>
          <a:xfrm>
            <a:off x="651030" y="1527175"/>
            <a:ext cx="8504238" cy="4572000"/>
          </a:xfrm>
        </p:spPr>
        <p:txBody>
          <a:bodyPr/>
          <a:lstStyle/>
          <a:p>
            <a:pPr eaLnBrk="1" hangingPunct="1"/>
            <a:r>
              <a:rPr lang="en-US" altLang="en-US" dirty="0"/>
              <a:t>Phase I enzymes usually perform the bulk of the metabolic work-load. </a:t>
            </a:r>
          </a:p>
          <a:p>
            <a:pPr eaLnBrk="1" hangingPunct="1"/>
            <a:r>
              <a:rPr lang="en-US" altLang="en-US" dirty="0"/>
              <a:t>Phase II conjugation generally renders substances that have already undergone phase I oxidation more hydrophilic and more readily excretable. </a:t>
            </a:r>
          </a:p>
          <a:p>
            <a:pPr eaLnBrk="1" hangingPunct="1"/>
            <a:r>
              <a:rPr lang="en-US" altLang="en-US" dirty="0"/>
              <a:t>Contribution of phase II metabolism to drug-drug interactions is typically less significant BUT metabolism of lamotrigine, olanzapine, and many narcotics is handled solely or primarily by UGTs. </a:t>
            </a:r>
          </a:p>
        </p:txBody>
      </p:sp>
    </p:spTree>
    <p:extLst>
      <p:ext uri="{BB962C8B-B14F-4D97-AF65-F5344CB8AC3E}">
        <p14:creationId xmlns:p14="http://schemas.microsoft.com/office/powerpoint/2010/main" val="3124744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a:solidFill>
                  <a:srgbClr val="7B9899"/>
                </a:solidFill>
              </a:rPr>
              <a:t>Pharmacokinetics: Elimination</a:t>
            </a:r>
          </a:p>
        </p:txBody>
      </p:sp>
      <p:sp>
        <p:nvSpPr>
          <p:cNvPr id="45059" name="Rectangle 3"/>
          <p:cNvSpPr>
            <a:spLocks noGrp="1" noChangeArrowheads="1"/>
          </p:cNvSpPr>
          <p:nvPr>
            <p:ph sz="quarter" idx="1"/>
          </p:nvPr>
        </p:nvSpPr>
        <p:spPr>
          <a:xfrm>
            <a:off x="777411" y="1417638"/>
            <a:ext cx="8504238" cy="4572000"/>
          </a:xfrm>
        </p:spPr>
        <p:txBody>
          <a:bodyPr/>
          <a:lstStyle/>
          <a:p>
            <a:pPr eaLnBrk="1" hangingPunct="1">
              <a:lnSpc>
                <a:spcPct val="90000"/>
              </a:lnSpc>
              <a:buFontTx/>
              <a:buChar char="•"/>
            </a:pPr>
            <a:r>
              <a:rPr lang="en-US" altLang="en-US" dirty="0"/>
              <a:t>Excretion by kidneys</a:t>
            </a:r>
          </a:p>
          <a:p>
            <a:pPr eaLnBrk="1" hangingPunct="1">
              <a:lnSpc>
                <a:spcPct val="90000"/>
              </a:lnSpc>
              <a:buFontTx/>
              <a:buChar char="•"/>
            </a:pPr>
            <a:r>
              <a:rPr lang="en-US" altLang="en-US" dirty="0"/>
              <a:t>Excretion into bile or feces</a:t>
            </a:r>
          </a:p>
          <a:p>
            <a:pPr eaLnBrk="1" hangingPunct="1">
              <a:lnSpc>
                <a:spcPct val="90000"/>
              </a:lnSpc>
              <a:buFontTx/>
              <a:buChar char="•"/>
            </a:pPr>
            <a:r>
              <a:rPr lang="en-US" altLang="en-US" dirty="0"/>
              <a:t>Elimination through sweat, saliva, tears</a:t>
            </a:r>
          </a:p>
          <a:p>
            <a:pPr eaLnBrk="1" hangingPunct="1">
              <a:lnSpc>
                <a:spcPct val="90000"/>
              </a:lnSpc>
              <a:buFontTx/>
              <a:buChar char="•"/>
            </a:pPr>
            <a:r>
              <a:rPr lang="en-US" altLang="en-US" dirty="0"/>
              <a:t>Elimination half-life = amount of time needed to excrete half of the drug from the body</a:t>
            </a:r>
          </a:p>
          <a:p>
            <a:pPr eaLnBrk="1" hangingPunct="1">
              <a:lnSpc>
                <a:spcPct val="90000"/>
              </a:lnSpc>
              <a:buFontTx/>
              <a:buChar char="•"/>
            </a:pPr>
            <a:r>
              <a:rPr lang="en-US" altLang="en-US" dirty="0"/>
              <a:t>Steady state drug level - achieved after 4-5 half-lives</a:t>
            </a:r>
          </a:p>
          <a:p>
            <a:pPr eaLnBrk="1" hangingPunct="1">
              <a:lnSpc>
                <a:spcPct val="90000"/>
              </a:lnSpc>
              <a:buFontTx/>
              <a:buChar char="•"/>
            </a:pPr>
            <a:endParaRPr lang="en-US" altLang="en-US" dirty="0"/>
          </a:p>
          <a:p>
            <a:pPr eaLnBrk="1" hangingPunct="1">
              <a:lnSpc>
                <a:spcPct val="90000"/>
              </a:lnSpc>
              <a:buClr>
                <a:schemeClr val="tx1"/>
              </a:buClr>
              <a:buSzTx/>
              <a:buFontTx/>
              <a:buNone/>
            </a:pPr>
            <a:r>
              <a:rPr lang="en-US" altLang="en-US" b="1" dirty="0"/>
              <a:t> 									[[140-age] x weight(kg)] </a:t>
            </a:r>
          </a:p>
          <a:p>
            <a:pPr>
              <a:lnSpc>
                <a:spcPct val="90000"/>
              </a:lnSpc>
              <a:buClr>
                <a:schemeClr val="tx1"/>
              </a:buClr>
              <a:buNone/>
            </a:pPr>
            <a:r>
              <a:rPr lang="en-US" altLang="en-US" b="1" dirty="0"/>
              <a:t> Est. Creatinine Clearance =   </a:t>
            </a:r>
          </a:p>
          <a:p>
            <a:pPr eaLnBrk="1" hangingPunct="1">
              <a:lnSpc>
                <a:spcPct val="90000"/>
              </a:lnSpc>
              <a:buClr>
                <a:schemeClr val="tx1"/>
              </a:buClr>
              <a:buSzTx/>
              <a:buFontTx/>
              <a:buNone/>
            </a:pPr>
            <a:r>
              <a:rPr lang="en-US" altLang="en-US" b="1" dirty="0"/>
              <a:t>                                                      [72 x serum Cr(mg/</a:t>
            </a:r>
            <a:r>
              <a:rPr lang="en-US" altLang="en-US" b="1" dirty="0" err="1"/>
              <a:t>dL</a:t>
            </a:r>
            <a:r>
              <a:rPr lang="en-US" altLang="en-US" b="1" dirty="0"/>
              <a:t>)]</a:t>
            </a:r>
            <a:r>
              <a:rPr lang="en-US" altLang="en-US" sz="2000" dirty="0"/>
              <a:t>                       	</a:t>
            </a:r>
          </a:p>
          <a:p>
            <a:pPr eaLnBrk="1" hangingPunct="1">
              <a:lnSpc>
                <a:spcPct val="90000"/>
              </a:lnSpc>
              <a:buClr>
                <a:schemeClr val="tx1"/>
              </a:buClr>
              <a:buSzTx/>
              <a:buFontTx/>
              <a:buNone/>
            </a:pPr>
            <a:r>
              <a:rPr lang="en-US" altLang="en-US" sz="2000" dirty="0"/>
              <a:t>			              </a:t>
            </a:r>
            <a:r>
              <a:rPr lang="en-US" altLang="en-US" sz="2000" i="1" dirty="0"/>
              <a:t>(multiply by 0.85 for women)</a:t>
            </a:r>
            <a:r>
              <a:rPr lang="en-US" altLang="en-US" dirty="0"/>
              <a:t> </a:t>
            </a:r>
          </a:p>
        </p:txBody>
      </p:sp>
      <p:sp>
        <p:nvSpPr>
          <p:cNvPr id="45060" name="Line 4"/>
          <p:cNvSpPr>
            <a:spLocks noChangeShapeType="1"/>
          </p:cNvSpPr>
          <p:nvPr/>
        </p:nvSpPr>
        <p:spPr bwMode="auto">
          <a:xfrm>
            <a:off x="4343400" y="4841487"/>
            <a:ext cx="3505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061" name="Rectangle 5"/>
          <p:cNvSpPr>
            <a:spLocks noChangeArrowheads="1"/>
          </p:cNvSpPr>
          <p:nvPr/>
        </p:nvSpPr>
        <p:spPr bwMode="auto">
          <a:xfrm>
            <a:off x="777741" y="3886200"/>
            <a:ext cx="8229600" cy="2133600"/>
          </a:xfrm>
          <a:prstGeom prst="rect">
            <a:avLst/>
          </a:prstGeom>
          <a:noFill/>
          <a:ln w="254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Wingdings 2" panose="05020102010507070707" pitchFamily="18" charset="2"/>
              <a:buChar char=""/>
              <a:defRPr sz="2700">
                <a:solidFill>
                  <a:schemeClr val="tx1"/>
                </a:solidFill>
                <a:latin typeface="Georgia" panose="02040502050405020303" pitchFamily="18" charset="0"/>
              </a:defRPr>
            </a:lvl1pPr>
            <a:lvl2pPr marL="742950" indent="-285750" eaLnBrk="0" hangingPunct="0">
              <a:spcBef>
                <a:spcPct val="20000"/>
              </a:spcBef>
              <a:buClr>
                <a:schemeClr val="accent2"/>
              </a:buClr>
              <a:buSzPct val="70000"/>
              <a:buFont typeface="Wingdings" panose="05000000000000000000" pitchFamily="2" charset="2"/>
              <a:buChar char=""/>
              <a:defRPr sz="2200">
                <a:solidFill>
                  <a:schemeClr val="tx2"/>
                </a:solidFill>
                <a:latin typeface="Georgia" panose="02040502050405020303" pitchFamily="18" charset="0"/>
              </a:defRPr>
            </a:lvl2pPr>
            <a:lvl3pPr marL="1143000" indent="-228600" eaLnBrk="0" hangingPunct="0">
              <a:spcBef>
                <a:spcPct val="20000"/>
              </a:spcBef>
              <a:buClr>
                <a:srgbClr val="8CADAE"/>
              </a:buClr>
              <a:buSzPct val="75000"/>
              <a:buFont typeface="Wingdings 2" panose="05020102010507070707" pitchFamily="18" charset="2"/>
              <a:buChar char=""/>
              <a:defRPr sz="2000">
                <a:solidFill>
                  <a:schemeClr val="tx1"/>
                </a:solidFill>
                <a:latin typeface="Georgia" panose="02040502050405020303" pitchFamily="18" charset="0"/>
              </a:defRPr>
            </a:lvl3pPr>
            <a:lvl4pPr marL="1600200" indent="-228600" eaLnBrk="0" hangingPunct="0">
              <a:spcBef>
                <a:spcPct val="20000"/>
              </a:spcBef>
              <a:buClr>
                <a:srgbClr val="8C7B70"/>
              </a:buClr>
              <a:buSzPct val="70000"/>
              <a:buFont typeface="Wingdings" panose="05000000000000000000" pitchFamily="2" charset="2"/>
              <a:buChar char=""/>
              <a:defRPr sz="2000">
                <a:solidFill>
                  <a:schemeClr val="tx2"/>
                </a:solidFill>
                <a:latin typeface="Georgia" panose="02040502050405020303" pitchFamily="18" charset="0"/>
              </a:defRPr>
            </a:lvl4pPr>
            <a:lvl5pPr marL="2057400" indent="-228600" eaLnBrk="0" hangingPunct="0">
              <a:spcBef>
                <a:spcPct val="20000"/>
              </a:spcBef>
              <a:buClr>
                <a:srgbClr val="8FB08C"/>
              </a:buClr>
              <a:buChar char="•"/>
              <a:defRPr>
                <a:solidFill>
                  <a:schemeClr val="tx1"/>
                </a:solidFill>
                <a:latin typeface="Georgia" panose="02040502050405020303" pitchFamily="18" charset="0"/>
              </a:defRPr>
            </a:lvl5pPr>
            <a:lvl6pPr marL="25146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6pPr>
            <a:lvl7pPr marL="29718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7pPr>
            <a:lvl8pPr marL="34290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8pPr>
            <a:lvl9pPr marL="3886200" indent="-228600" eaLnBrk="0" fontAlgn="base" hangingPunct="0">
              <a:spcBef>
                <a:spcPct val="20000"/>
              </a:spcBef>
              <a:spcAft>
                <a:spcPct val="0"/>
              </a:spcAft>
              <a:buClr>
                <a:srgbClr val="8FB08C"/>
              </a:buClr>
              <a:buChar char="•"/>
              <a:defRPr>
                <a:solidFill>
                  <a:schemeClr val="tx1"/>
                </a:solidFill>
                <a:latin typeface="Georgia" panose="02040502050405020303" pitchFamily="18" charset="0"/>
              </a:defRPr>
            </a:lvl9pPr>
          </a:lstStyle>
          <a:p>
            <a:pPr>
              <a:spcBef>
                <a:spcPct val="0"/>
              </a:spcBef>
              <a:buClrTx/>
              <a:buSzTx/>
              <a:buFontTx/>
              <a:buNone/>
            </a:pPr>
            <a:endParaRPr lang="en-US" altLang="en-US" sz="2400">
              <a:latin typeface="Arial" panose="020B0604020202020204" pitchFamily="34" charset="0"/>
            </a:endParaRPr>
          </a:p>
        </p:txBody>
      </p:sp>
    </p:spTree>
    <p:extLst>
      <p:ext uri="{BB962C8B-B14F-4D97-AF65-F5344CB8AC3E}">
        <p14:creationId xmlns:p14="http://schemas.microsoft.com/office/powerpoint/2010/main" val="533396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a:solidFill>
                  <a:srgbClr val="7B9899"/>
                </a:solidFill>
              </a:rPr>
              <a:t>Pharmacokinetics: Elimination</a:t>
            </a:r>
          </a:p>
        </p:txBody>
      </p:sp>
      <p:sp>
        <p:nvSpPr>
          <p:cNvPr id="46083" name="Content Placeholder 2"/>
          <p:cNvSpPr>
            <a:spLocks noGrp="1"/>
          </p:cNvSpPr>
          <p:nvPr>
            <p:ph sz="quarter" idx="1"/>
          </p:nvPr>
        </p:nvSpPr>
        <p:spPr>
          <a:xfrm>
            <a:off x="609600" y="1527175"/>
            <a:ext cx="8504238" cy="4572000"/>
          </a:xfrm>
        </p:spPr>
        <p:txBody>
          <a:bodyPr/>
          <a:lstStyle/>
          <a:p>
            <a:pPr eaLnBrk="1" hangingPunct="1">
              <a:buFont typeface="Wingdings" panose="05000000000000000000" pitchFamily="2" charset="2"/>
              <a:buNone/>
            </a:pPr>
            <a:r>
              <a:rPr lang="en-US" altLang="en-US" dirty="0"/>
              <a:t>Psychotropics that are dependent on renal excretion (hydrophilic, not protein bound):</a:t>
            </a:r>
          </a:p>
          <a:p>
            <a:pPr eaLnBrk="1" hangingPunct="1">
              <a:buFont typeface="Wingdings" panose="05000000000000000000" pitchFamily="2" charset="2"/>
              <a:buNone/>
            </a:pPr>
            <a:endParaRPr lang="en-US" altLang="en-US" dirty="0"/>
          </a:p>
          <a:p>
            <a:pPr algn="ctr" eaLnBrk="1" hangingPunct="1">
              <a:buFont typeface="Wingdings" panose="05000000000000000000" pitchFamily="2" charset="2"/>
              <a:buNone/>
            </a:pPr>
            <a:r>
              <a:rPr lang="en-US" altLang="en-US" dirty="0"/>
              <a:t>Lithium</a:t>
            </a:r>
          </a:p>
          <a:p>
            <a:pPr algn="ctr" eaLnBrk="1" hangingPunct="1">
              <a:buFont typeface="Wingdings" panose="05000000000000000000" pitchFamily="2" charset="2"/>
              <a:buNone/>
            </a:pPr>
            <a:r>
              <a:rPr lang="en-US" altLang="en-US" dirty="0"/>
              <a:t>Gabapentin</a:t>
            </a:r>
          </a:p>
          <a:p>
            <a:pPr algn="ctr" eaLnBrk="1" hangingPunct="1">
              <a:buFont typeface="Wingdings" panose="05000000000000000000" pitchFamily="2" charset="2"/>
              <a:buNone/>
            </a:pPr>
            <a:r>
              <a:rPr lang="en-US" altLang="en-US" dirty="0" err="1"/>
              <a:t>Topiramate</a:t>
            </a: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Note: Hemodialysis almost completely removes hydrophilic but not lipophilic medications</a:t>
            </a:r>
          </a:p>
        </p:txBody>
      </p:sp>
    </p:spTree>
    <p:extLst>
      <p:ext uri="{BB962C8B-B14F-4D97-AF65-F5344CB8AC3E}">
        <p14:creationId xmlns:p14="http://schemas.microsoft.com/office/powerpoint/2010/main" val="762780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a:solidFill>
                  <a:srgbClr val="7B9899"/>
                </a:solidFill>
              </a:rPr>
              <a:t>Cytochrome P450 System	</a:t>
            </a:r>
          </a:p>
        </p:txBody>
      </p:sp>
      <p:sp>
        <p:nvSpPr>
          <p:cNvPr id="47107" name="Rectangle 3"/>
          <p:cNvSpPr>
            <a:spLocks noGrp="1" noChangeArrowheads="1"/>
          </p:cNvSpPr>
          <p:nvPr>
            <p:ph sz="quarter" idx="1"/>
          </p:nvPr>
        </p:nvSpPr>
        <p:spPr>
          <a:xfrm>
            <a:off x="609600" y="1417638"/>
            <a:ext cx="8229600" cy="5029200"/>
          </a:xfrm>
        </p:spPr>
        <p:txBody>
          <a:bodyPr/>
          <a:lstStyle/>
          <a:p>
            <a:pPr marL="609600" indent="-609600">
              <a:lnSpc>
                <a:spcPct val="90000"/>
              </a:lnSpc>
              <a:buNone/>
            </a:pPr>
            <a:r>
              <a:rPr lang="en-US" altLang="en-US" dirty="0"/>
              <a:t>Catalyzes phase I reactions</a:t>
            </a:r>
          </a:p>
          <a:p>
            <a:pPr marL="609600" indent="-609600">
              <a:lnSpc>
                <a:spcPct val="90000"/>
              </a:lnSpc>
              <a:buNone/>
            </a:pPr>
            <a:endParaRPr lang="en-US" altLang="en-US" dirty="0"/>
          </a:p>
          <a:p>
            <a:pPr marL="609600" indent="-609600">
              <a:lnSpc>
                <a:spcPct val="90000"/>
              </a:lnSpc>
              <a:buNone/>
            </a:pPr>
            <a:r>
              <a:rPr lang="en-US" altLang="en-US" dirty="0"/>
              <a:t>11 families- 3 important in humans: CYP1, CYP2, CYP3</a:t>
            </a:r>
          </a:p>
          <a:p>
            <a:pPr marL="609600" indent="-609600">
              <a:lnSpc>
                <a:spcPct val="90000"/>
              </a:lnSpc>
              <a:buNone/>
            </a:pPr>
            <a:endParaRPr lang="en-US" altLang="en-US" dirty="0"/>
          </a:p>
          <a:p>
            <a:pPr marL="609600" indent="-609600">
              <a:lnSpc>
                <a:spcPct val="90000"/>
              </a:lnSpc>
              <a:buNone/>
            </a:pPr>
            <a:r>
              <a:rPr lang="en-US" altLang="en-US" dirty="0"/>
              <a:t>Exist in GI tract, liver, &amp; brain</a:t>
            </a:r>
          </a:p>
          <a:p>
            <a:pPr marL="609600" indent="-609600">
              <a:lnSpc>
                <a:spcPct val="90000"/>
              </a:lnSpc>
              <a:buNone/>
            </a:pPr>
            <a:endParaRPr lang="en-US" altLang="en-US" dirty="0"/>
          </a:p>
          <a:p>
            <a:pPr marL="609600" indent="-609600">
              <a:lnSpc>
                <a:spcPct val="90000"/>
              </a:lnSpc>
              <a:buNone/>
            </a:pPr>
            <a:r>
              <a:rPr lang="en-US" altLang="en-US" dirty="0"/>
              <a:t>Drugs can be inducers, substrates, or inhibitors</a:t>
            </a:r>
          </a:p>
          <a:p>
            <a:pPr marL="609600" indent="-609600">
              <a:lnSpc>
                <a:spcPct val="90000"/>
              </a:lnSpc>
              <a:buNone/>
            </a:pPr>
            <a:endParaRPr lang="en-US" altLang="en-US" dirty="0"/>
          </a:p>
          <a:p>
            <a:pPr marL="609600" indent="-609600">
              <a:lnSpc>
                <a:spcPct val="90000"/>
              </a:lnSpc>
              <a:buNone/>
            </a:pPr>
            <a:r>
              <a:rPr lang="en-US" altLang="en-US" dirty="0"/>
              <a:t>Enzymatic inhibition is usually immediate; induction </a:t>
            </a:r>
          </a:p>
          <a:p>
            <a:pPr marL="609600" indent="-609600">
              <a:lnSpc>
                <a:spcPct val="90000"/>
              </a:lnSpc>
              <a:buNone/>
            </a:pPr>
            <a:r>
              <a:rPr lang="en-US" altLang="en-US" dirty="0"/>
              <a:t>requires several days to 2 or more weeks </a:t>
            </a:r>
          </a:p>
          <a:p>
            <a:pPr marL="609600" indent="-609600">
              <a:lnSpc>
                <a:spcPct val="90000"/>
              </a:lnSpc>
              <a:buNone/>
            </a:pPr>
            <a:endParaRPr lang="en-US" altLang="en-US" dirty="0"/>
          </a:p>
          <a:p>
            <a:pPr marL="609600" indent="-609600">
              <a:lnSpc>
                <a:spcPct val="90000"/>
              </a:lnSpc>
              <a:buNone/>
            </a:pPr>
            <a:r>
              <a:rPr lang="en-US" altLang="en-US" sz="2000" dirty="0"/>
              <a:t>http://medicine.iupui.edu/clinpharm/ddis/main-table</a:t>
            </a:r>
          </a:p>
          <a:p>
            <a:pPr marL="609600" indent="-609600">
              <a:lnSpc>
                <a:spcPct val="90000"/>
              </a:lnSpc>
              <a:buNone/>
            </a:pPr>
            <a:endParaRPr lang="en-US" altLang="en-US" sz="2800" dirty="0"/>
          </a:p>
          <a:p>
            <a:pPr marL="609600" indent="-609600">
              <a:lnSpc>
                <a:spcPct val="90000"/>
              </a:lnSpc>
              <a:buNone/>
            </a:pPr>
            <a:endParaRPr lang="en-US" altLang="en-US" sz="2800" dirty="0"/>
          </a:p>
        </p:txBody>
      </p:sp>
    </p:spTree>
    <p:extLst>
      <p:ext uri="{BB962C8B-B14F-4D97-AF65-F5344CB8AC3E}">
        <p14:creationId xmlns:p14="http://schemas.microsoft.com/office/powerpoint/2010/main" val="15099211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Patterns of Drug-Drug Interactions</a:t>
            </a:r>
          </a:p>
        </p:txBody>
      </p:sp>
      <p:sp>
        <p:nvSpPr>
          <p:cNvPr id="48131" name="Content Placeholder 2"/>
          <p:cNvSpPr>
            <a:spLocks noGrp="1"/>
          </p:cNvSpPr>
          <p:nvPr>
            <p:ph sz="quarter" idx="1"/>
          </p:nvPr>
        </p:nvSpPr>
        <p:spPr>
          <a:xfrm>
            <a:off x="822015" y="1527175"/>
            <a:ext cx="8504238" cy="4572000"/>
          </a:xfrm>
        </p:spPr>
        <p:txBody>
          <a:bodyPr/>
          <a:lstStyle/>
          <a:p>
            <a:pPr eaLnBrk="1" hangingPunct="1"/>
            <a:r>
              <a:rPr lang="en-US" altLang="en-US" dirty="0"/>
              <a:t>Inhibitor added to Substrate</a:t>
            </a:r>
          </a:p>
          <a:p>
            <a:pPr eaLnBrk="1" hangingPunct="1"/>
            <a:r>
              <a:rPr lang="en-US" altLang="en-US" dirty="0"/>
              <a:t>Substrate added to Inhibitor</a:t>
            </a:r>
          </a:p>
          <a:p>
            <a:pPr eaLnBrk="1" hangingPunct="1"/>
            <a:r>
              <a:rPr lang="en-US" altLang="en-US" dirty="0"/>
              <a:t>Inducer added to Substrate</a:t>
            </a:r>
          </a:p>
          <a:p>
            <a:pPr eaLnBrk="1" hangingPunct="1"/>
            <a:r>
              <a:rPr lang="en-US" altLang="en-US" dirty="0"/>
              <a:t>Substrate added to Inducer</a:t>
            </a:r>
          </a:p>
          <a:p>
            <a:pPr eaLnBrk="1" hangingPunct="1"/>
            <a:r>
              <a:rPr lang="en-US" altLang="en-US" dirty="0"/>
              <a:t>Removal of Inhibitor</a:t>
            </a:r>
          </a:p>
          <a:p>
            <a:pPr eaLnBrk="1" hangingPunct="1"/>
            <a:r>
              <a:rPr lang="en-US" altLang="en-US" dirty="0"/>
              <a:t>Removal of Inducer</a:t>
            </a:r>
          </a:p>
        </p:txBody>
      </p:sp>
    </p:spTree>
    <p:extLst>
      <p:ext uri="{BB962C8B-B14F-4D97-AF65-F5344CB8AC3E}">
        <p14:creationId xmlns:p14="http://schemas.microsoft.com/office/powerpoint/2010/main" val="86043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981200" y="-152400"/>
            <a:ext cx="8229600" cy="1139825"/>
          </a:xfrm>
        </p:spPr>
        <p:txBody>
          <a:bodyPr/>
          <a:lstStyle/>
          <a:p>
            <a:pPr eaLnBrk="1" hangingPunct="1"/>
            <a:r>
              <a:rPr lang="en-US" altLang="en-US" sz="4000"/>
              <a:t>Pharmacokinetics in Liver Disease</a:t>
            </a:r>
          </a:p>
        </p:txBody>
      </p:sp>
      <p:graphicFrame>
        <p:nvGraphicFramePr>
          <p:cNvPr id="92228" name="Group 68"/>
          <p:cNvGraphicFramePr>
            <a:graphicFrameLocks noGrp="1"/>
          </p:cNvGraphicFramePr>
          <p:nvPr>
            <p:ph type="tbl" idx="1"/>
            <p:extLst>
              <p:ext uri="{D42A27DB-BD31-4B8C-83A1-F6EECF244321}">
                <p14:modId xmlns:p14="http://schemas.microsoft.com/office/powerpoint/2010/main" val="3248166690"/>
              </p:ext>
            </p:extLst>
          </p:nvPr>
        </p:nvGraphicFramePr>
        <p:xfrm>
          <a:off x="1577788" y="991908"/>
          <a:ext cx="8305800" cy="5148263"/>
        </p:xfrm>
        <a:graphic>
          <a:graphicData uri="http://schemas.openxmlformats.org/drawingml/2006/table">
            <a:tbl>
              <a:tblPr/>
              <a:tblGrid>
                <a:gridCol w="2768600">
                  <a:extLst>
                    <a:ext uri="{9D8B030D-6E8A-4147-A177-3AD203B41FA5}">
                      <a16:colId xmlns:a16="http://schemas.microsoft.com/office/drawing/2014/main" val="20000"/>
                    </a:ext>
                  </a:extLst>
                </a:gridCol>
                <a:gridCol w="2768600">
                  <a:extLst>
                    <a:ext uri="{9D8B030D-6E8A-4147-A177-3AD203B41FA5}">
                      <a16:colId xmlns:a16="http://schemas.microsoft.com/office/drawing/2014/main" val="20001"/>
                    </a:ext>
                  </a:extLst>
                </a:gridCol>
                <a:gridCol w="2768600">
                  <a:extLst>
                    <a:ext uri="{9D8B030D-6E8A-4147-A177-3AD203B41FA5}">
                      <a16:colId xmlns:a16="http://schemas.microsoft.com/office/drawing/2014/main" val="20002"/>
                    </a:ext>
                  </a:extLst>
                </a:gridCol>
              </a:tblGrid>
              <a:tr h="53342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latin typeface="Arial" charset="0"/>
                        </a:rPr>
                        <a:t>Parameter</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rPr>
                        <a:t>Potential Factors</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rPr>
                        <a:t>Clin</a:t>
                      </a:r>
                      <a:r>
                        <a:rPr kumimoji="0" lang="en-US" sz="2400" b="0" i="0" u="none" strike="noStrike" cap="none" normalizeH="0" baseline="0" dirty="0">
                          <a:ln>
                            <a:noFill/>
                          </a:ln>
                          <a:solidFill>
                            <a:schemeClr val="tx1"/>
                          </a:solidFill>
                          <a:effectLst/>
                          <a:latin typeface="Arial" charset="0"/>
                        </a:rPr>
                        <a:t>. Significance</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79838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latin typeface="Arial" charset="0"/>
                        </a:rPr>
                        <a:t>Absorption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Gastric acidity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GI motility</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SI surface area</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Enteric blood flow</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dirty="0">
                          <a:ln>
                            <a:noFill/>
                          </a:ln>
                          <a:solidFill>
                            <a:schemeClr val="tx1"/>
                          </a:solidFill>
                          <a:effectLst/>
                          <a:latin typeface="Arial" charset="0"/>
                          <a:sym typeface="Symbol" pitchFamily="18" charset="2"/>
                        </a:rPr>
                        <a:t>Hepatic blood flow</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err="1">
                          <a:ln>
                            <a:noFill/>
                          </a:ln>
                          <a:solidFill>
                            <a:schemeClr val="tx1"/>
                          </a:solidFill>
                          <a:effectLst/>
                          <a:latin typeface="Arial" charset="0"/>
                          <a:sym typeface="Symbol" pitchFamily="18" charset="2"/>
                        </a:rPr>
                        <a:t>Portosystemic</a:t>
                      </a:r>
                      <a:r>
                        <a:rPr kumimoji="0" lang="en-US" sz="1600" b="0" i="0" u="none" strike="noStrike" cap="none" normalizeH="0" baseline="0" dirty="0">
                          <a:ln>
                            <a:noFill/>
                          </a:ln>
                          <a:solidFill>
                            <a:schemeClr val="tx1"/>
                          </a:solidFill>
                          <a:effectLst/>
                          <a:latin typeface="Arial" charset="0"/>
                          <a:sym typeface="Symbol" pitchFamily="18" charset="2"/>
                        </a:rPr>
                        <a:t> shunting</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Minimize drugs with GI SE’s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Liquid better abs than solid </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Consider </a:t>
                      </a:r>
                      <a:r>
                        <a:rPr kumimoji="0" lang="en-US" sz="1600" b="0" i="0" u="none" strike="noStrike" cap="none" normalizeH="0" baseline="0" dirty="0" err="1">
                          <a:ln>
                            <a:noFill/>
                          </a:ln>
                          <a:solidFill>
                            <a:schemeClr val="tx1"/>
                          </a:solidFill>
                          <a:effectLst/>
                          <a:latin typeface="Arial" charset="0"/>
                        </a:rPr>
                        <a:t>parenteral</a:t>
                      </a:r>
                      <a:r>
                        <a:rPr kumimoji="0" lang="en-US" sz="1600" b="0" i="0" u="none" strike="noStrike" cap="none" normalizeH="0" baseline="0" dirty="0">
                          <a:ln>
                            <a:noFill/>
                          </a:ln>
                          <a:solidFill>
                            <a:schemeClr val="tx1"/>
                          </a:solidFill>
                          <a:effectLst/>
                          <a:latin typeface="Arial" charset="0"/>
                        </a:rPr>
                        <a:t> form</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652077">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a:ln>
                            <a:noFill/>
                          </a:ln>
                          <a:solidFill>
                            <a:schemeClr val="tx1"/>
                          </a:solidFill>
                          <a:effectLst/>
                          <a:latin typeface="Arial" charset="0"/>
                        </a:rPr>
                        <a:t>Distribution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a:ln>
                            <a:noFill/>
                          </a:ln>
                          <a:solidFill>
                            <a:schemeClr val="tx1"/>
                          </a:solidFill>
                          <a:effectLst/>
                          <a:latin typeface="Arial" charset="0"/>
                          <a:sym typeface="Symbol" pitchFamily="18" charset="2"/>
                        </a:rPr>
                        <a:t>Hepatic blood flow</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a:ln>
                            <a:noFill/>
                          </a:ln>
                          <a:solidFill>
                            <a:schemeClr val="tx1"/>
                          </a:solidFill>
                          <a:effectLst/>
                          <a:latin typeface="Arial" charset="0"/>
                          <a:sym typeface="Symbol" pitchFamily="18" charset="2"/>
                        </a:rPr>
                        <a:t> albumin, globulin</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a:ln>
                            <a:noFill/>
                          </a:ln>
                          <a:solidFill>
                            <a:schemeClr val="tx1"/>
                          </a:solidFill>
                          <a:effectLst/>
                          <a:latin typeface="Arial" charset="0"/>
                          <a:sym typeface="Symbol" pitchFamily="18" charset="2"/>
                        </a:rPr>
                        <a:t> binding affinities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a:ln>
                            <a:noFill/>
                          </a:ln>
                          <a:solidFill>
                            <a:schemeClr val="tx1"/>
                          </a:solidFill>
                          <a:effectLst/>
                          <a:latin typeface="Arial" charset="0"/>
                          <a:sym typeface="Symbol" pitchFamily="18" charset="2"/>
                        </a:rPr>
                        <a:t>Fluid shifts (ascites)/ </a:t>
                      </a:r>
                      <a:r>
                        <a:rPr kumimoji="0" lang="en-US" sz="1600" b="0" i="0" u="none" strike="noStrike" cap="none" normalizeH="0" baseline="0">
                          <a:ln>
                            <a:noFill/>
                          </a:ln>
                          <a:solidFill>
                            <a:schemeClr val="tx1"/>
                          </a:solidFill>
                          <a:effectLst/>
                          <a:latin typeface="Arial" charset="0"/>
                          <a:cs typeface="Arial" charset="0"/>
                          <a:sym typeface="Symbol" pitchFamily="18" charset="2"/>
                        </a:rPr>
                        <a:t>↑volume of distribution</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Reduce dose, </a:t>
                      </a:r>
                      <a:r>
                        <a:rPr kumimoji="0" lang="en-US" sz="1600" b="0" i="0" u="none" strike="noStrike" cap="none" normalizeH="0" baseline="0" dirty="0">
                          <a:ln>
                            <a:noFill/>
                          </a:ln>
                          <a:solidFill>
                            <a:schemeClr val="tx1"/>
                          </a:solidFill>
                          <a:effectLst/>
                          <a:latin typeface="Arial" charset="0"/>
                          <a:cs typeface="Arial" charset="0"/>
                        </a:rPr>
                        <a:t>↑ intervals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Serum levels of drugs (bound + free) may be misleading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Beware drug toxicity from </a:t>
                      </a:r>
                      <a:r>
                        <a:rPr kumimoji="0" lang="en-US" sz="1600" b="0" i="0" u="none" strike="noStrike" cap="none" normalizeH="0" baseline="0" dirty="0">
                          <a:ln>
                            <a:noFill/>
                          </a:ln>
                          <a:solidFill>
                            <a:schemeClr val="tx1"/>
                          </a:solidFill>
                          <a:effectLst/>
                          <a:latin typeface="Arial" charset="0"/>
                          <a:cs typeface="Arial" charset="0"/>
                        </a:rPr>
                        <a:t>↑ free drug levels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379">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rPr>
                        <a:t>Metabolism &amp;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1" i="0" u="none" strike="noStrike" cap="none" normalizeH="0" baseline="0" dirty="0">
                          <a:ln>
                            <a:noFill/>
                          </a:ln>
                          <a:solidFill>
                            <a:schemeClr val="tx1"/>
                          </a:solidFill>
                          <a:effectLst/>
                          <a:latin typeface="Arial" charset="0"/>
                        </a:rPr>
                        <a:t>Elimination</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a:ln>
                            <a:noFill/>
                          </a:ln>
                          <a:solidFill>
                            <a:schemeClr val="tx1"/>
                          </a:solidFill>
                          <a:effectLst/>
                          <a:latin typeface="Arial" charset="0"/>
                          <a:sym typeface="Symbol" pitchFamily="18" charset="2"/>
                        </a:rPr>
                        <a:t>Hepatic blood flow</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a:ln>
                            <a:noFill/>
                          </a:ln>
                          <a:solidFill>
                            <a:schemeClr val="tx1"/>
                          </a:solidFill>
                          <a:effectLst/>
                          <a:latin typeface="Arial" charset="0"/>
                          <a:cs typeface="Arial" charset="0"/>
                          <a:sym typeface="Symbol" pitchFamily="18" charset="2"/>
                        </a:rPr>
                        <a:t>↓Oxidation</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a:ln>
                            <a:noFill/>
                          </a:ln>
                          <a:solidFill>
                            <a:schemeClr val="tx1"/>
                          </a:solidFill>
                          <a:effectLst/>
                          <a:latin typeface="Arial" charset="0"/>
                          <a:cs typeface="Arial" charset="0"/>
                          <a:sym typeface="Symbol" pitchFamily="18" charset="2"/>
                        </a:rPr>
                        <a:t>Conjugation pathway less affected</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Only an issue in severe cirrhosis</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38981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6"/>
          <p:cNvSpPr>
            <a:spLocks noGrp="1" noChangeArrowheads="1"/>
          </p:cNvSpPr>
          <p:nvPr>
            <p:ph type="title"/>
          </p:nvPr>
        </p:nvSpPr>
        <p:spPr>
          <a:xfrm>
            <a:off x="1981200" y="-73025"/>
            <a:ext cx="8229600" cy="1139825"/>
          </a:xfrm>
        </p:spPr>
        <p:txBody>
          <a:bodyPr/>
          <a:lstStyle/>
          <a:p>
            <a:pPr eaLnBrk="1" hangingPunct="1"/>
            <a:r>
              <a:rPr lang="en-US" altLang="en-US" sz="4000"/>
              <a:t>Pharmacokinetics in Renal Disease</a:t>
            </a:r>
          </a:p>
        </p:txBody>
      </p:sp>
      <p:graphicFrame>
        <p:nvGraphicFramePr>
          <p:cNvPr id="95270" name="Group 38"/>
          <p:cNvGraphicFramePr>
            <a:graphicFrameLocks noGrp="1"/>
          </p:cNvGraphicFramePr>
          <p:nvPr>
            <p:ph type="tbl" idx="1"/>
            <p:extLst>
              <p:ext uri="{D42A27DB-BD31-4B8C-83A1-F6EECF244321}">
                <p14:modId xmlns:p14="http://schemas.microsoft.com/office/powerpoint/2010/main" val="3232669040"/>
              </p:ext>
            </p:extLst>
          </p:nvPr>
        </p:nvGraphicFramePr>
        <p:xfrm>
          <a:off x="1497106" y="1284009"/>
          <a:ext cx="8229600" cy="4054475"/>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9855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a:ln>
                            <a:noFill/>
                          </a:ln>
                          <a:solidFill>
                            <a:schemeClr val="tx1"/>
                          </a:solidFill>
                          <a:effectLst/>
                          <a:latin typeface="Arial" charset="0"/>
                        </a:rPr>
                        <a:t>Parameter</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a:ln>
                            <a:noFill/>
                          </a:ln>
                          <a:solidFill>
                            <a:schemeClr val="tx1"/>
                          </a:solidFill>
                          <a:effectLst/>
                          <a:latin typeface="Arial" charset="0"/>
                        </a:rPr>
                        <a:t>Potential Factors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400" b="0" i="0" u="none" strike="noStrike" cap="none" normalizeH="0" baseline="0" dirty="0" err="1">
                          <a:ln>
                            <a:noFill/>
                          </a:ln>
                          <a:solidFill>
                            <a:schemeClr val="tx1"/>
                          </a:solidFill>
                          <a:effectLst/>
                          <a:latin typeface="Arial" charset="0"/>
                        </a:rPr>
                        <a:t>Clin</a:t>
                      </a:r>
                      <a:r>
                        <a:rPr kumimoji="0" lang="en-US" sz="2400" b="0" i="0" u="none" strike="noStrike" cap="none" normalizeH="0" baseline="0" dirty="0">
                          <a:ln>
                            <a:noFill/>
                          </a:ln>
                          <a:solidFill>
                            <a:schemeClr val="tx1"/>
                          </a:solidFill>
                          <a:effectLst/>
                          <a:latin typeface="Arial" charset="0"/>
                        </a:rPr>
                        <a:t>. Significance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17811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tx1"/>
                          </a:solidFill>
                          <a:effectLst/>
                          <a:latin typeface="Arial" charset="0"/>
                        </a:rPr>
                        <a:t>Absorption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sym typeface="Symbol" pitchFamily="18" charset="2"/>
                        </a:rPr>
                        <a:t>Ammonia buffering may raise gastric pH</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sym typeface="Symbol" pitchFamily="18" charset="2"/>
                        </a:rPr>
                        <a:t>Decreased small bowel absorption (</a:t>
                      </a:r>
                      <a:r>
                        <a:rPr kumimoji="0" lang="en-US" sz="1600" b="0" i="0" u="none" strike="noStrike" cap="none" normalizeH="0" baseline="0" dirty="0" err="1">
                          <a:ln>
                            <a:noFill/>
                          </a:ln>
                          <a:solidFill>
                            <a:schemeClr val="tx1"/>
                          </a:solidFill>
                          <a:effectLst/>
                          <a:latin typeface="Arial" charset="0"/>
                          <a:sym typeface="Symbol" pitchFamily="18" charset="2"/>
                        </a:rPr>
                        <a:t>incr</a:t>
                      </a:r>
                      <a:r>
                        <a:rPr kumimoji="0" lang="en-US" sz="1600" b="0" i="0" u="none" strike="noStrike" cap="none" normalizeH="0" baseline="0" dirty="0">
                          <a:ln>
                            <a:noFill/>
                          </a:ln>
                          <a:solidFill>
                            <a:schemeClr val="tx1"/>
                          </a:solidFill>
                          <a:effectLst/>
                          <a:latin typeface="Arial" charset="0"/>
                          <a:sym typeface="Symbol" pitchFamily="18" charset="2"/>
                        </a:rPr>
                        <a:t> urea)</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a:ln>
                            <a:noFill/>
                          </a:ln>
                          <a:solidFill>
                            <a:schemeClr val="tx1"/>
                          </a:solidFill>
                          <a:effectLst/>
                          <a:latin typeface="Arial" charset="0"/>
                        </a:rPr>
                        <a:t>Rarely significant changes EXCEPT lithium &amp; gabapentin</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213294">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dirty="0">
                          <a:ln>
                            <a:noFill/>
                          </a:ln>
                          <a:solidFill>
                            <a:schemeClr val="tx1"/>
                          </a:solidFill>
                          <a:effectLst/>
                          <a:latin typeface="Arial" charset="0"/>
                        </a:rPr>
                        <a:t>Distribution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a:ln>
                            <a:noFill/>
                          </a:ln>
                          <a:solidFill>
                            <a:schemeClr val="tx1"/>
                          </a:solidFill>
                          <a:effectLst/>
                          <a:latin typeface="Arial" charset="0"/>
                          <a:sym typeface="Symbol" pitchFamily="18" charset="2"/>
                        </a:rPr>
                        <a:t>Altered body water volume</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a:ln>
                            <a:noFill/>
                          </a:ln>
                          <a:solidFill>
                            <a:schemeClr val="tx1"/>
                          </a:solidFill>
                          <a:effectLst/>
                          <a:latin typeface="Arial" charset="0"/>
                          <a:sym typeface="Symbol" pitchFamily="18" charset="2"/>
                        </a:rPr>
                        <a:t>Edema </a:t>
                      </a:r>
                      <a:r>
                        <a:rPr kumimoji="0" lang="en-US" sz="1600" b="0" i="0" u="none" strike="noStrike" cap="none" normalizeH="0" baseline="0" dirty="0">
                          <a:ln>
                            <a:noFill/>
                          </a:ln>
                          <a:solidFill>
                            <a:schemeClr val="tx1"/>
                          </a:solidFill>
                          <a:effectLst/>
                          <a:latin typeface="Arial" charset="0"/>
                          <a:sym typeface="Wingdings" pitchFamily="2" charset="2"/>
                        </a:rPr>
                        <a:t> ↑</a:t>
                      </a:r>
                      <a:r>
                        <a:rPr kumimoji="0" lang="en-US" sz="1600" b="0" i="0" u="none" strike="noStrike" cap="none" normalizeH="0" baseline="0" dirty="0" err="1">
                          <a:ln>
                            <a:noFill/>
                          </a:ln>
                          <a:solidFill>
                            <a:schemeClr val="tx1"/>
                          </a:solidFill>
                          <a:effectLst/>
                          <a:latin typeface="Arial" charset="0"/>
                          <a:sym typeface="Wingdings" pitchFamily="2" charset="2"/>
                        </a:rPr>
                        <a:t>Vd</a:t>
                      </a:r>
                      <a:r>
                        <a:rPr kumimoji="0" lang="en-US" sz="1600" b="0" i="0" u="none" strike="noStrike" cap="none" normalizeH="0" baseline="0" dirty="0">
                          <a:ln>
                            <a:noFill/>
                          </a:ln>
                          <a:solidFill>
                            <a:schemeClr val="tx1"/>
                          </a:solidFill>
                          <a:effectLst/>
                          <a:latin typeface="Arial" charset="0"/>
                          <a:sym typeface="Wingdings" pitchFamily="2" charset="2"/>
                        </a:rPr>
                        <a:t>  ↓ drug</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a:ln>
                            <a:noFill/>
                          </a:ln>
                          <a:solidFill>
                            <a:schemeClr val="tx1"/>
                          </a:solidFill>
                          <a:effectLst/>
                          <a:latin typeface="Arial" charset="0"/>
                          <a:sym typeface="Wingdings" pitchFamily="2" charset="2"/>
                        </a:rPr>
                        <a:t>Dehydration/wasting  ↓</a:t>
                      </a:r>
                      <a:r>
                        <a:rPr kumimoji="0" lang="en-US" sz="1600" b="0" i="0" u="none" strike="noStrike" cap="none" normalizeH="0" baseline="0" dirty="0" err="1">
                          <a:ln>
                            <a:noFill/>
                          </a:ln>
                          <a:solidFill>
                            <a:schemeClr val="tx1"/>
                          </a:solidFill>
                          <a:effectLst/>
                          <a:latin typeface="Arial" charset="0"/>
                          <a:sym typeface="Wingdings" pitchFamily="2" charset="2"/>
                        </a:rPr>
                        <a:t>Vd</a:t>
                      </a:r>
                      <a:endParaRPr kumimoji="0" lang="en-US" sz="1600" b="0" i="0" u="none" strike="noStrike" cap="none" normalizeH="0" baseline="0" dirty="0">
                        <a:ln>
                          <a:noFill/>
                        </a:ln>
                        <a:solidFill>
                          <a:schemeClr val="tx1"/>
                        </a:solidFill>
                        <a:effectLst/>
                        <a:latin typeface="Arial" charset="0"/>
                        <a:sym typeface="Symbol" pitchFamily="18" charset="2"/>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a:ln>
                            <a:noFill/>
                          </a:ln>
                          <a:solidFill>
                            <a:schemeClr val="tx1"/>
                          </a:solidFill>
                          <a:effectLst/>
                          <a:latin typeface="Arial" charset="0"/>
                          <a:sym typeface="Symbol" pitchFamily="18" charset="2"/>
                        </a:rPr>
                        <a:t>↓ albumin </a:t>
                      </a:r>
                      <a:r>
                        <a:rPr kumimoji="0" lang="en-US" sz="1600" b="0" i="0" u="none" strike="noStrike" cap="none" normalizeH="0" baseline="0" dirty="0">
                          <a:ln>
                            <a:noFill/>
                          </a:ln>
                          <a:solidFill>
                            <a:schemeClr val="tx1"/>
                          </a:solidFill>
                          <a:effectLst/>
                          <a:latin typeface="Arial" charset="0"/>
                          <a:sym typeface="Wingdings" pitchFamily="2" charset="2"/>
                        </a:rPr>
                        <a:t> ↑ free drug</a:t>
                      </a:r>
                      <a:endParaRPr kumimoji="0" lang="en-US" sz="1600" b="0" i="0" u="none" strike="noStrike" cap="none" normalizeH="0" baseline="0" dirty="0">
                        <a:ln>
                          <a:noFill/>
                        </a:ln>
                        <a:solidFill>
                          <a:schemeClr val="tx1"/>
                        </a:solidFill>
                        <a:effectLst/>
                        <a:latin typeface="Arial" charset="0"/>
                        <a:sym typeface="Symbol" pitchFamily="18" charset="2"/>
                      </a:endParaRP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Char char="­"/>
                        <a:tabLst/>
                      </a:pPr>
                      <a:r>
                        <a:rPr kumimoji="0" lang="en-US" sz="1600" b="0" i="0" u="none" strike="noStrike" cap="none" normalizeH="0" baseline="0" dirty="0">
                          <a:ln>
                            <a:noFill/>
                          </a:ln>
                          <a:solidFill>
                            <a:schemeClr val="tx1"/>
                          </a:solidFill>
                          <a:effectLst/>
                          <a:latin typeface="Arial" charset="0"/>
                        </a:rPr>
                        <a:t> Monitoring of drug levels</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dirty="0">
                          <a:ln>
                            <a:noFill/>
                          </a:ln>
                          <a:solidFill>
                            <a:schemeClr val="tx1"/>
                          </a:solidFill>
                          <a:effectLst/>
                          <a:latin typeface="Arial" charset="0"/>
                        </a:rPr>
                        <a:t>Serum drug levels may be misleading</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n-US" sz="1600" b="0" i="0" u="none" strike="noStrike" cap="none" normalizeH="0" baseline="0" dirty="0">
                        <a:ln>
                          <a:noFill/>
                        </a:ln>
                        <a:solidFill>
                          <a:schemeClr val="tx1"/>
                        </a:solidFill>
                        <a:effectLst/>
                        <a:latin typeface="Arial" charset="0"/>
                      </a:endParaRP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64518">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tx1"/>
                          </a:solidFill>
                          <a:effectLst/>
                          <a:latin typeface="Arial" charset="0"/>
                        </a:rPr>
                        <a:t>Metabolism &amp;</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2800" b="1" i="0" u="none" strike="noStrike" cap="none" normalizeH="0" baseline="0">
                          <a:ln>
                            <a:noFill/>
                          </a:ln>
                          <a:solidFill>
                            <a:schemeClr val="tx1"/>
                          </a:solidFill>
                          <a:effectLst/>
                          <a:latin typeface="Arial" charset="0"/>
                        </a:rPr>
                        <a:t>Elimination</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a:ln>
                            <a:noFill/>
                          </a:ln>
                          <a:solidFill>
                            <a:schemeClr val="tx1"/>
                          </a:solidFill>
                          <a:effectLst/>
                          <a:latin typeface="Arial" charset="0"/>
                          <a:sym typeface="Symbol" pitchFamily="18" charset="2"/>
                        </a:rPr>
                        <a:t>Reduced renal blood flow</a:t>
                      </a:r>
                    </a:p>
                    <a:p>
                      <a:pPr marL="0" marR="0" lvl="0" indent="0" algn="l" defTabSz="914400" rtl="0" eaLnBrk="1" fontAlgn="base" latinLnBrk="0" hangingPunct="1">
                        <a:lnSpc>
                          <a:spcPct val="100000"/>
                        </a:lnSpc>
                        <a:spcBef>
                          <a:spcPct val="20000"/>
                        </a:spcBef>
                        <a:spcAft>
                          <a:spcPct val="0"/>
                        </a:spcAft>
                        <a:buClr>
                          <a:schemeClr val="hlink"/>
                        </a:buClr>
                        <a:buSzPct val="80000"/>
                        <a:buFont typeface="Symbol" pitchFamily="18" charset="2"/>
                        <a:buNone/>
                        <a:tabLst/>
                      </a:pPr>
                      <a:r>
                        <a:rPr kumimoji="0" lang="en-US" sz="1600" b="0" i="0" u="none" strike="noStrike" cap="none" normalizeH="0" baseline="0">
                          <a:ln>
                            <a:noFill/>
                          </a:ln>
                          <a:solidFill>
                            <a:schemeClr val="tx1"/>
                          </a:solidFill>
                          <a:effectLst/>
                          <a:latin typeface="Arial" charset="0"/>
                          <a:sym typeface="Symbol" pitchFamily="18" charset="2"/>
                        </a:rPr>
                        <a:t>Change in glomerular fxn</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Use </a:t>
                      </a:r>
                      <a:r>
                        <a:rPr kumimoji="0" lang="en-US" sz="1600" b="0" i="0" u="none" strike="noStrike" cap="none" normalizeH="0" baseline="0" dirty="0" err="1">
                          <a:ln>
                            <a:noFill/>
                          </a:ln>
                          <a:solidFill>
                            <a:schemeClr val="tx1"/>
                          </a:solidFill>
                          <a:effectLst/>
                          <a:latin typeface="Arial" charset="0"/>
                        </a:rPr>
                        <a:t>creatinine</a:t>
                      </a:r>
                      <a:r>
                        <a:rPr kumimoji="0" lang="en-US" sz="1600" b="0" i="0" u="none" strike="noStrike" cap="none" normalizeH="0" baseline="0" dirty="0">
                          <a:ln>
                            <a:noFill/>
                          </a:ln>
                          <a:solidFill>
                            <a:schemeClr val="tx1"/>
                          </a:solidFill>
                          <a:effectLst/>
                          <a:latin typeface="Arial" charset="0"/>
                        </a:rPr>
                        <a:t> clearance to guide dose changes</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Serum </a:t>
                      </a:r>
                      <a:r>
                        <a:rPr kumimoji="0" lang="en-US" sz="1600" b="0" i="0" u="none" strike="noStrike" cap="none" normalizeH="0" baseline="0" dirty="0" err="1">
                          <a:ln>
                            <a:noFill/>
                          </a:ln>
                          <a:solidFill>
                            <a:schemeClr val="tx1"/>
                          </a:solidFill>
                          <a:effectLst/>
                          <a:latin typeface="Arial" charset="0"/>
                        </a:rPr>
                        <a:t>creatinine</a:t>
                      </a:r>
                      <a:r>
                        <a:rPr kumimoji="0" lang="en-US" sz="1600" b="0" i="0" u="none" strike="noStrike" cap="none" normalizeH="0" baseline="0" dirty="0">
                          <a:ln>
                            <a:noFill/>
                          </a:ln>
                          <a:solidFill>
                            <a:schemeClr val="tx1"/>
                          </a:solidFill>
                          <a:effectLst/>
                          <a:latin typeface="Arial" charset="0"/>
                        </a:rPr>
                        <a:t> less useful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en-US" sz="1600" b="0" i="0" u="none" strike="noStrike" cap="none" normalizeH="0" baseline="0" dirty="0">
                          <a:ln>
                            <a:noFill/>
                          </a:ln>
                          <a:solidFill>
                            <a:schemeClr val="tx1"/>
                          </a:solidFill>
                          <a:effectLst/>
                          <a:latin typeface="Arial" charset="0"/>
                        </a:rPr>
                        <a:t>Dialysis alters kinetics</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92798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F08EB09D-9FE8-4252-AE46-0892AC645B27}" type="slidenum">
              <a:rPr lang="en-US" smtClean="0"/>
              <a:pPr>
                <a:defRPr/>
              </a:pPr>
              <a:t>2</a:t>
            </a:fld>
            <a:endParaRPr lang="en-US" dirty="0"/>
          </a:p>
        </p:txBody>
      </p:sp>
      <p:sp>
        <p:nvSpPr>
          <p:cNvPr id="5" name="Text Box 2"/>
          <p:cNvSpPr txBox="1">
            <a:spLocks noChangeArrowheads="1"/>
          </p:cNvSpPr>
          <p:nvPr/>
        </p:nvSpPr>
        <p:spPr bwMode="auto">
          <a:xfrm>
            <a:off x="304800" y="457200"/>
            <a:ext cx="11480800" cy="838200"/>
          </a:xfrm>
          <a:prstGeom prst="rect">
            <a:avLst/>
          </a:prstGeom>
          <a:noFill/>
          <a:ln w="9525">
            <a:noFill/>
            <a:round/>
            <a:headEnd/>
            <a:tailEnd/>
          </a:ln>
        </p:spPr>
        <p:txBody>
          <a:bodyPr anchor="b"/>
          <a:lstStyle/>
          <a:p>
            <a:pPr algn="ctr">
              <a:spcBef>
                <a:spcPts val="1050"/>
              </a:spcBef>
              <a:buClr>
                <a:srgbClr val="000000"/>
              </a:buClr>
              <a:buSzPct val="100000"/>
              <a:buFont typeface="Arial"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b="1" dirty="0">
                <a:solidFill>
                  <a:srgbClr val="000000"/>
                </a:solidFill>
              </a:rPr>
              <a:t>Outline</a:t>
            </a:r>
          </a:p>
        </p:txBody>
      </p:sp>
      <p:sp>
        <p:nvSpPr>
          <p:cNvPr id="6" name="Content Placeholder 2"/>
          <p:cNvSpPr>
            <a:spLocks noGrp="1"/>
          </p:cNvSpPr>
          <p:nvPr>
            <p:ph idx="1"/>
          </p:nvPr>
        </p:nvSpPr>
        <p:spPr>
          <a:xfrm>
            <a:off x="304800" y="1676400"/>
            <a:ext cx="11684000" cy="4495800"/>
          </a:xfrm>
        </p:spPr>
        <p:txBody>
          <a:bodyPr/>
          <a:lstStyle/>
          <a:p>
            <a:pPr marL="0" indent="0">
              <a:buNone/>
              <a:defRPr/>
            </a:pPr>
            <a:r>
              <a:rPr lang="en-US" dirty="0"/>
              <a:t>A. General issues in psychopharmacology for medically ill</a:t>
            </a:r>
          </a:p>
          <a:p>
            <a:pPr marL="457200" indent="-457200">
              <a:buFont typeface="+mj-lt"/>
              <a:buAutoNum type="arabicPeriod"/>
              <a:defRPr/>
            </a:pPr>
            <a:endParaRPr lang="en-US" dirty="0"/>
          </a:p>
          <a:p>
            <a:pPr marL="0" indent="0">
              <a:buNone/>
              <a:defRPr/>
            </a:pPr>
            <a:r>
              <a:rPr lang="en-US" dirty="0"/>
              <a:t>B. Psychopharmacology of organ insufficiency</a:t>
            </a:r>
          </a:p>
          <a:p>
            <a:pPr marL="514350" indent="-514350">
              <a:buFont typeface="+mj-lt"/>
              <a:buAutoNum type="arabicPeriod"/>
              <a:defRPr/>
            </a:pPr>
            <a:endParaRPr lang="en-US" dirty="0"/>
          </a:p>
          <a:p>
            <a:pPr marL="0" indent="0">
              <a:buNone/>
              <a:defRPr/>
            </a:pPr>
            <a:r>
              <a:rPr lang="en-US" dirty="0"/>
              <a:t>C. Special populations (Neurological disorders, Transplantation, OBGYN)</a:t>
            </a:r>
          </a:p>
          <a:p>
            <a:pPr marL="857250" lvl="1" indent="-457200">
              <a:buFont typeface="+mj-lt"/>
              <a:buAutoNum type="arabicPeriod"/>
              <a:defRPr/>
            </a:pPr>
            <a:endParaRPr lang="en-US" dirty="0"/>
          </a:p>
          <a:p>
            <a:pPr marL="0" indent="0">
              <a:buNone/>
              <a:defRPr/>
            </a:pPr>
            <a:r>
              <a:rPr lang="en-US" dirty="0"/>
              <a:t>D. Special topics</a:t>
            </a:r>
          </a:p>
          <a:p>
            <a:pPr marL="914400" lvl="1" indent="-514350">
              <a:buFont typeface="+mj-lt"/>
              <a:buAutoNum type="arabicPeriod"/>
              <a:defRPr/>
            </a:pPr>
            <a:r>
              <a:rPr lang="en-US" dirty="0"/>
              <a:t>Non psychiatric use of psychotropic medications</a:t>
            </a:r>
          </a:p>
          <a:p>
            <a:pPr marL="914400" lvl="1" indent="-514350">
              <a:buFont typeface="+mj-lt"/>
              <a:buAutoNum type="arabicPeriod"/>
              <a:defRPr/>
            </a:pPr>
            <a:r>
              <a:rPr lang="en-US" dirty="0"/>
              <a:t>Major drug to drug interactions</a:t>
            </a:r>
          </a:p>
          <a:p>
            <a:pPr marL="914400" lvl="1" indent="-514350">
              <a:buFont typeface="+mj-lt"/>
              <a:buAutoNum type="arabicPeriod"/>
              <a:defRPr/>
            </a:pPr>
            <a:r>
              <a:rPr lang="en-US" dirty="0"/>
              <a:t>Alternate routes of administration</a:t>
            </a:r>
          </a:p>
          <a:p>
            <a:pPr marL="914400" lvl="1" indent="-514350">
              <a:buFont typeface="+mj-lt"/>
              <a:buAutoNum type="arabicPeriod"/>
              <a:defRPr/>
            </a:pPr>
            <a:r>
              <a:rPr lang="en-US" dirty="0"/>
              <a:t>Other agents used in the CL setting</a:t>
            </a:r>
          </a:p>
        </p:txBody>
      </p:sp>
    </p:spTree>
    <p:extLst>
      <p:ext uri="{BB962C8B-B14F-4D97-AF65-F5344CB8AC3E}">
        <p14:creationId xmlns:p14="http://schemas.microsoft.com/office/powerpoint/2010/main" val="1465511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C35991-BA30-42CD-A742-EF079B07460B}"/>
              </a:ext>
            </a:extLst>
          </p:cNvPr>
          <p:cNvSpPr>
            <a:spLocks noGrp="1"/>
          </p:cNvSpPr>
          <p:nvPr>
            <p:ph type="ctrTitle"/>
          </p:nvPr>
        </p:nvSpPr>
        <p:spPr>
          <a:xfrm>
            <a:off x="1189608" y="2553747"/>
            <a:ext cx="9330911" cy="3270004"/>
          </a:xfrm>
        </p:spPr>
        <p:txBody>
          <a:bodyPr>
            <a:normAutofit fontScale="90000"/>
          </a:bodyPr>
          <a:lstStyle/>
          <a:p>
            <a:pPr algn="l"/>
            <a:br>
              <a:rPr lang="en-US" dirty="0"/>
            </a:br>
            <a:br>
              <a:rPr lang="en-US" dirty="0"/>
            </a:br>
            <a:r>
              <a:rPr lang="en-US" dirty="0"/>
              <a:t>B. Psychopharmacology of organ insufficiency</a:t>
            </a:r>
            <a:br>
              <a:rPr lang="en-US" dirty="0"/>
            </a:br>
            <a:r>
              <a:rPr lang="en-US" dirty="0"/>
              <a:t>Cardiovascular disease</a:t>
            </a:r>
            <a:br>
              <a:rPr lang="en-US" dirty="0"/>
            </a:br>
            <a:r>
              <a:rPr lang="en-US" dirty="0"/>
              <a:t>Liver disease</a:t>
            </a:r>
            <a:br>
              <a:rPr lang="en-US" dirty="0"/>
            </a:br>
            <a:r>
              <a:rPr lang="en-US" dirty="0"/>
              <a:t>Renal insufficiency/dialysis</a:t>
            </a:r>
            <a:br>
              <a:rPr lang="en-US" dirty="0"/>
            </a:br>
            <a:r>
              <a:rPr lang="en-US" dirty="0"/>
              <a:t>Respiratory disease</a:t>
            </a:r>
            <a:br>
              <a:rPr lang="en-US" dirty="0"/>
            </a:br>
            <a:br>
              <a:rPr lang="en-US" dirty="0"/>
            </a:br>
            <a:endParaRPr lang="en-US" dirty="0"/>
          </a:p>
        </p:txBody>
      </p:sp>
      <p:sp>
        <p:nvSpPr>
          <p:cNvPr id="4" name="Slide Number Placeholder 3">
            <a:extLst>
              <a:ext uri="{FF2B5EF4-FFF2-40B4-BE49-F238E27FC236}">
                <a16:creationId xmlns:a16="http://schemas.microsoft.com/office/drawing/2014/main" id="{CE65E5AB-972C-46BA-B697-07A91821349C}"/>
              </a:ext>
            </a:extLst>
          </p:cNvPr>
          <p:cNvSpPr>
            <a:spLocks noGrp="1"/>
          </p:cNvSpPr>
          <p:nvPr>
            <p:ph type="sldNum" sz="quarter" idx="4294967295"/>
          </p:nvPr>
        </p:nvSpPr>
        <p:spPr>
          <a:xfrm>
            <a:off x="11707813" y="6475413"/>
            <a:ext cx="484187" cy="365125"/>
          </a:xfrm>
        </p:spPr>
        <p:txBody>
          <a:bodyPr/>
          <a:lstStyle/>
          <a:p>
            <a:fld id="{68CDBAF2-F266-C14C-8ABF-54B90D837FA3}" type="slidenum">
              <a:rPr lang="en-US" smtClean="0"/>
              <a:pPr/>
              <a:t>20</a:t>
            </a:fld>
            <a:endParaRPr lang="en-US" dirty="0"/>
          </a:p>
        </p:txBody>
      </p:sp>
      <p:pic>
        <p:nvPicPr>
          <p:cNvPr id="7" name="Picture 6">
            <a:extLst>
              <a:ext uri="{FF2B5EF4-FFF2-40B4-BE49-F238E27FC236}">
                <a16:creationId xmlns:a16="http://schemas.microsoft.com/office/drawing/2014/main" id="{BBC6AE9F-1FB0-499F-8762-0A24201F6B4B}"/>
              </a:ext>
            </a:extLst>
          </p:cNvPr>
          <p:cNvPicPr>
            <a:picLocks noChangeAspect="1"/>
          </p:cNvPicPr>
          <p:nvPr/>
        </p:nvPicPr>
        <p:blipFill>
          <a:blip r:embed="rId2"/>
          <a:stretch>
            <a:fillRect/>
          </a:stretch>
        </p:blipFill>
        <p:spPr>
          <a:xfrm>
            <a:off x="7757263" y="449605"/>
            <a:ext cx="3950550" cy="1786283"/>
          </a:xfrm>
          <a:prstGeom prst="rect">
            <a:avLst/>
          </a:prstGeom>
        </p:spPr>
      </p:pic>
    </p:spTree>
    <p:extLst>
      <p:ext uri="{BB962C8B-B14F-4D97-AF65-F5344CB8AC3E}">
        <p14:creationId xmlns:p14="http://schemas.microsoft.com/office/powerpoint/2010/main" val="250744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a:t>Case no 1. </a:t>
            </a:r>
          </a:p>
        </p:txBody>
      </p:sp>
      <p:sp>
        <p:nvSpPr>
          <p:cNvPr id="8195" name="Content Placeholder 2"/>
          <p:cNvSpPr>
            <a:spLocks noGrp="1"/>
          </p:cNvSpPr>
          <p:nvPr>
            <p:ph idx="1"/>
          </p:nvPr>
        </p:nvSpPr>
        <p:spPr/>
        <p:txBody>
          <a:bodyPr/>
          <a:lstStyle/>
          <a:p>
            <a:r>
              <a:rPr lang="en-US" altLang="en-US" dirty="0"/>
              <a:t>55 year old male with CAD, s/p MI 2 months ago, admitted with CP, MI ruled out. History reveals a recurrence of panic attacks since he returned to work after his MI, as well as mild depressive symptoms. He is a busy professional with no time for psychotherapy but would take a medication for his symptoms. </a:t>
            </a:r>
          </a:p>
        </p:txBody>
      </p:sp>
      <p:sp>
        <p:nvSpPr>
          <p:cNvPr id="8196" name="Slide Number Placeholder 3"/>
          <p:cNvSpPr>
            <a:spLocks noGrp="1"/>
          </p:cNvSpPr>
          <p:nvPr>
            <p:ph type="sldNum" sz="quarter" idx="12"/>
          </p:nvPr>
        </p:nvSpPr>
        <p:spPr>
          <a:noFill/>
        </p:spPr>
        <p:txBody>
          <a:bodyPr/>
          <a:lstStyle/>
          <a:p>
            <a:pPr>
              <a:buFont typeface="Arial" pitchFamily="34" charset="0"/>
              <a:buNone/>
            </a:pPr>
            <a:fld id="{5EF8F02D-AEC2-44D5-A49F-CB25BC10D9AE}" type="slidenum">
              <a:rPr lang="en-US" altLang="en-US" smtClean="0">
                <a:latin typeface="Arial" pitchFamily="34" charset="0"/>
                <a:cs typeface="Lucida Sans Unicode" pitchFamily="34" charset="0"/>
              </a:rPr>
              <a:pPr>
                <a:buFont typeface="Arial" pitchFamily="34" charset="0"/>
                <a:buNone/>
              </a:pPr>
              <a:t>21</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6113906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609600" y="533400"/>
            <a:ext cx="10972800" cy="1143000"/>
          </a:xfrm>
        </p:spPr>
        <p:txBody>
          <a:bodyPr/>
          <a:lstStyle/>
          <a:p>
            <a:r>
              <a:rPr lang="en-US" altLang="en-US" dirty="0"/>
              <a:t>Cardiovascular disease and antidepressant medications</a:t>
            </a:r>
            <a:endParaRPr lang="en-US" altLang="en-US" sz="3200" dirty="0"/>
          </a:p>
        </p:txBody>
      </p:sp>
      <p:sp>
        <p:nvSpPr>
          <p:cNvPr id="9219" name="Content Placeholder 4"/>
          <p:cNvSpPr>
            <a:spLocks noGrp="1"/>
          </p:cNvSpPr>
          <p:nvPr>
            <p:ph idx="1"/>
          </p:nvPr>
        </p:nvSpPr>
        <p:spPr>
          <a:xfrm>
            <a:off x="304800" y="1828800"/>
            <a:ext cx="11582400" cy="4724400"/>
          </a:xfrm>
        </p:spPr>
        <p:txBody>
          <a:bodyPr/>
          <a:lstStyle/>
          <a:p>
            <a:endParaRPr lang="en-US" altLang="en-US" b="1" u="sng" dirty="0"/>
          </a:p>
          <a:p>
            <a:r>
              <a:rPr lang="en-US" altLang="en-US" b="1" dirty="0"/>
              <a:t>Sertraline </a:t>
            </a:r>
            <a:r>
              <a:rPr lang="en-US" altLang="en-US" dirty="0"/>
              <a:t>- good safety record for patients with CAD (SAD HEART, ENRICHED trials)</a:t>
            </a:r>
          </a:p>
          <a:p>
            <a:pPr lvl="2"/>
            <a:r>
              <a:rPr lang="en-US" altLang="en-US" sz="1200" dirty="0"/>
              <a:t>Glassman AH et al : Sertraline treatment of major depression in patients with acute MI or unstable angina. </a:t>
            </a:r>
            <a:r>
              <a:rPr lang="en-US" altLang="en-US" sz="1200" i="1" dirty="0"/>
              <a:t>JAMA</a:t>
            </a:r>
            <a:r>
              <a:rPr lang="en-US" altLang="en-US" sz="1200" dirty="0"/>
              <a:t>. 2002;288(6):701-709.</a:t>
            </a:r>
            <a:endParaRPr lang="en-US" altLang="en-US" b="1" dirty="0"/>
          </a:p>
          <a:p>
            <a:r>
              <a:rPr lang="en-US" altLang="en-US" b="1" dirty="0"/>
              <a:t>Mirtazapine </a:t>
            </a:r>
            <a:r>
              <a:rPr lang="en-US" altLang="en-US" dirty="0"/>
              <a:t>(MIND-IT trial) - no cardiac side effects; sedating</a:t>
            </a:r>
          </a:p>
          <a:p>
            <a:pPr lvl="2"/>
            <a:r>
              <a:rPr lang="en-US" altLang="en-US" sz="1200" dirty="0"/>
              <a:t>Van den Brink RH et al: Treatment of depression after myocardial infarction and the effects on prognosis and quality of life –rationale of the Myocardial Infraction  and Depression Intervention Trial (MIND-IT) Am Heart J. 2002 Aug;144(2):219-25.</a:t>
            </a:r>
            <a:endParaRPr lang="en-US" altLang="en-US" dirty="0"/>
          </a:p>
          <a:p>
            <a:r>
              <a:rPr lang="en-US" altLang="en-US" b="1" dirty="0"/>
              <a:t>Citalopram</a:t>
            </a:r>
            <a:r>
              <a:rPr lang="en-US" altLang="en-US" dirty="0"/>
              <a:t> (CREATE trial) - was initially reported as safe and efficient for patients with CAD up to 40mg; subsequently was found to potentially increase QTc in doses &gt; 60mg </a:t>
            </a:r>
          </a:p>
          <a:p>
            <a:pPr lvl="2"/>
            <a:r>
              <a:rPr lang="en-US" altLang="en-US" sz="1200" dirty="0" err="1"/>
              <a:t>Lespérance</a:t>
            </a:r>
            <a:r>
              <a:rPr lang="en-US" altLang="en-US" sz="1200" dirty="0"/>
              <a:t> F, et al: Effects of citalopram and interpersonal psychotherapy on depression in patients with coronary artery disease; JAMA. 2007 Jan 24;297(4):367-79.</a:t>
            </a:r>
          </a:p>
          <a:p>
            <a:r>
              <a:rPr lang="en-US" altLang="en-US" b="1" dirty="0"/>
              <a:t>Escitalopram </a:t>
            </a:r>
            <a:r>
              <a:rPr lang="en-US" altLang="en-US" dirty="0"/>
              <a:t>(DECARD trial) </a:t>
            </a:r>
            <a:r>
              <a:rPr lang="en-US" altLang="en-US" b="1" dirty="0"/>
              <a:t>- </a:t>
            </a:r>
            <a:r>
              <a:rPr lang="en-US" altLang="en-US" dirty="0"/>
              <a:t>considered safe </a:t>
            </a:r>
          </a:p>
          <a:p>
            <a:pPr marL="1147763" indent="-233363"/>
            <a:r>
              <a:rPr lang="en-US" altLang="en-US" sz="1200" dirty="0" err="1"/>
              <a:t>Hanash</a:t>
            </a:r>
            <a:r>
              <a:rPr lang="en-US" altLang="en-US" sz="1200" dirty="0"/>
              <a:t> et al:  </a:t>
            </a:r>
            <a:r>
              <a:rPr lang="en-US" sz="1200" dirty="0"/>
              <a:t>Cardiovascular safety of one-year escitalopram therapy in clinically </a:t>
            </a:r>
            <a:r>
              <a:rPr lang="en-US" sz="1200" dirty="0" err="1"/>
              <a:t>nondepressed</a:t>
            </a:r>
            <a:r>
              <a:rPr lang="en-US" sz="1200" dirty="0"/>
              <a:t> patients with acute coronary syndrome: results from the Depression in patients with Coronary Artery Disease (DECARD) trial. J. Cardiovasc </a:t>
            </a:r>
            <a:r>
              <a:rPr lang="en-US" sz="1200" dirty="0" err="1"/>
              <a:t>Pharmacol</a:t>
            </a:r>
            <a:r>
              <a:rPr lang="en-US" sz="1200" dirty="0"/>
              <a:t>. 2012 Oct;60(4):397-405. </a:t>
            </a:r>
            <a:endParaRPr lang="en-US" altLang="en-US" sz="1200" dirty="0"/>
          </a:p>
          <a:p>
            <a:pPr marL="398463" lvl="1" indent="0">
              <a:buNone/>
            </a:pPr>
            <a:endParaRPr lang="en-US" altLang="en-US" dirty="0"/>
          </a:p>
          <a:p>
            <a:endParaRPr lang="en-US" altLang="en-US" dirty="0"/>
          </a:p>
        </p:txBody>
      </p:sp>
      <p:sp>
        <p:nvSpPr>
          <p:cNvPr id="9220" name="Slide Number Placeholder 1"/>
          <p:cNvSpPr>
            <a:spLocks noGrp="1"/>
          </p:cNvSpPr>
          <p:nvPr>
            <p:ph type="sldNum" sz="quarter" idx="12"/>
          </p:nvPr>
        </p:nvSpPr>
        <p:spPr>
          <a:noFill/>
        </p:spPr>
        <p:txBody>
          <a:bodyPr/>
          <a:lstStyle/>
          <a:p>
            <a:pPr>
              <a:buFont typeface="Arial" pitchFamily="34" charset="0"/>
              <a:buNone/>
            </a:pPr>
            <a:fld id="{30C08D61-3059-42A0-B3BE-9CB24C07D8DB}" type="slidenum">
              <a:rPr lang="en-US" altLang="en-US" smtClean="0">
                <a:latin typeface="Arial" pitchFamily="34" charset="0"/>
                <a:cs typeface="Lucida Sans Unicode" pitchFamily="34" charset="0"/>
              </a:rPr>
              <a:pPr>
                <a:buFont typeface="Arial" pitchFamily="34" charset="0"/>
                <a:buNone/>
              </a:pPr>
              <a:t>22</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543395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609600" y="425245"/>
            <a:ext cx="10972800" cy="1143000"/>
          </a:xfrm>
        </p:spPr>
        <p:txBody>
          <a:bodyPr/>
          <a:lstStyle/>
          <a:p>
            <a:r>
              <a:rPr lang="en-US" altLang="en-US" dirty="0"/>
              <a:t>Cardiovascular Disease: </a:t>
            </a:r>
            <a:r>
              <a:rPr lang="en-US" altLang="en-US" sz="3600" dirty="0"/>
              <a:t>Side Effects of Antidepressants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79819615"/>
              </p:ext>
            </p:extLst>
          </p:nvPr>
        </p:nvGraphicFramePr>
        <p:xfrm>
          <a:off x="609600" y="1905000"/>
          <a:ext cx="10968568" cy="4070574"/>
        </p:xfrm>
        <a:graphic>
          <a:graphicData uri="http://schemas.openxmlformats.org/drawingml/2006/table">
            <a:tbl>
              <a:tblPr firstRow="1" bandRow="1">
                <a:tableStyleId>{00A15C55-8517-42AA-B614-E9B94910E393}</a:tableStyleId>
              </a:tblPr>
              <a:tblGrid>
                <a:gridCol w="2933401">
                  <a:extLst>
                    <a:ext uri="{9D8B030D-6E8A-4147-A177-3AD203B41FA5}">
                      <a16:colId xmlns:a16="http://schemas.microsoft.com/office/drawing/2014/main" val="20000"/>
                    </a:ext>
                  </a:extLst>
                </a:gridCol>
                <a:gridCol w="8035167">
                  <a:extLst>
                    <a:ext uri="{9D8B030D-6E8A-4147-A177-3AD203B41FA5}">
                      <a16:colId xmlns:a16="http://schemas.microsoft.com/office/drawing/2014/main" val="20001"/>
                    </a:ext>
                  </a:extLst>
                </a:gridCol>
              </a:tblGrid>
              <a:tr h="370840">
                <a:tc>
                  <a:txBody>
                    <a:bodyPr/>
                    <a:lstStyle/>
                    <a:p>
                      <a:r>
                        <a:rPr lang="en-US" dirty="0"/>
                        <a:t>Medication</a:t>
                      </a:r>
                    </a:p>
                  </a:txBody>
                  <a:tcPr marL="121920" marR="121920"/>
                </a:tc>
                <a:tc>
                  <a:txBody>
                    <a:bodyPr/>
                    <a:lstStyle/>
                    <a:p>
                      <a:r>
                        <a:rPr lang="en-US" dirty="0"/>
                        <a:t>Cardiac effects</a:t>
                      </a:r>
                    </a:p>
                  </a:txBody>
                  <a:tcPr marL="121920" marR="121920"/>
                </a:tc>
                <a:extLst>
                  <a:ext uri="{0D108BD9-81ED-4DB2-BD59-A6C34878D82A}">
                    <a16:rowId xmlns:a16="http://schemas.microsoft.com/office/drawing/2014/main" val="10000"/>
                  </a:ext>
                </a:extLst>
              </a:tr>
              <a:tr h="370840">
                <a:tc>
                  <a:txBody>
                    <a:bodyPr/>
                    <a:lstStyle/>
                    <a:p>
                      <a:r>
                        <a:rPr lang="en-US" dirty="0"/>
                        <a:t>SSRIs</a:t>
                      </a:r>
                    </a:p>
                  </a:txBody>
                  <a:tcPr marL="121920" marR="121920"/>
                </a:tc>
                <a:tc>
                  <a:txBody>
                    <a:bodyPr/>
                    <a:lstStyle/>
                    <a:p>
                      <a:r>
                        <a:rPr lang="en-US" dirty="0"/>
                        <a:t>Hypertension, (sinus) bradycardia, impaired platelet</a:t>
                      </a:r>
                      <a:r>
                        <a:rPr lang="en-US" baseline="0" dirty="0"/>
                        <a:t> aggregation (may be significant if on warfarin, ASA)</a:t>
                      </a:r>
                      <a:endParaRPr lang="en-US" dirty="0"/>
                    </a:p>
                  </a:txBody>
                  <a:tcPr marL="121920" marR="121920"/>
                </a:tc>
                <a:extLst>
                  <a:ext uri="{0D108BD9-81ED-4DB2-BD59-A6C34878D82A}">
                    <a16:rowId xmlns:a16="http://schemas.microsoft.com/office/drawing/2014/main" val="10001"/>
                  </a:ext>
                </a:extLst>
              </a:tr>
              <a:tr h="370840">
                <a:tc>
                  <a:txBody>
                    <a:bodyPr/>
                    <a:lstStyle/>
                    <a:p>
                      <a:r>
                        <a:rPr lang="en-US" dirty="0"/>
                        <a:t>Citalopram, Sertraline </a:t>
                      </a:r>
                    </a:p>
                  </a:txBody>
                  <a:tcPr marL="121920" marR="121920"/>
                </a:tc>
                <a:tc>
                  <a:txBody>
                    <a:bodyPr/>
                    <a:lstStyle/>
                    <a:p>
                      <a:r>
                        <a:rPr lang="en-US" dirty="0"/>
                        <a:t>Interstitial and perivascular fibrosis </a:t>
                      </a:r>
                      <a:r>
                        <a:rPr lang="en-US" sz="1200" dirty="0"/>
                        <a:t>(</a:t>
                      </a:r>
                      <a:r>
                        <a:rPr lang="en-US" sz="1200" dirty="0" err="1"/>
                        <a:t>Lusetti</a:t>
                      </a:r>
                      <a:r>
                        <a:rPr lang="en-US" sz="1200" dirty="0"/>
                        <a:t> et al, 2015 PMID: 26448056 )</a:t>
                      </a:r>
                    </a:p>
                  </a:txBody>
                  <a:tcPr marL="121920" marR="121920"/>
                </a:tc>
                <a:extLst>
                  <a:ext uri="{0D108BD9-81ED-4DB2-BD59-A6C34878D82A}">
                    <a16:rowId xmlns:a16="http://schemas.microsoft.com/office/drawing/2014/main" val="762393737"/>
                  </a:ext>
                </a:extLst>
              </a:tr>
              <a:tr h="387574">
                <a:tc>
                  <a:txBody>
                    <a:bodyPr/>
                    <a:lstStyle/>
                    <a:p>
                      <a:r>
                        <a:rPr lang="en-US" dirty="0"/>
                        <a:t>Citalopram</a:t>
                      </a:r>
                    </a:p>
                  </a:txBody>
                  <a:tcPr marL="121920" marR="121920"/>
                </a:tc>
                <a:tc>
                  <a:txBody>
                    <a:bodyPr/>
                    <a:lstStyle/>
                    <a:p>
                      <a:r>
                        <a:rPr lang="en-US" sz="1800" dirty="0" err="1"/>
                        <a:t>QTc</a:t>
                      </a:r>
                      <a:r>
                        <a:rPr lang="en-US" sz="1800" dirty="0"/>
                        <a:t> prolongation (?)</a:t>
                      </a:r>
                    </a:p>
                  </a:txBody>
                  <a:tcPr marL="121920" marR="121920"/>
                </a:tc>
                <a:extLst>
                  <a:ext uri="{0D108BD9-81ED-4DB2-BD59-A6C34878D82A}">
                    <a16:rowId xmlns:a16="http://schemas.microsoft.com/office/drawing/2014/main" val="10007"/>
                  </a:ext>
                </a:extLst>
              </a:tr>
              <a:tr h="370840">
                <a:tc>
                  <a:txBody>
                    <a:bodyPr/>
                    <a:lstStyle/>
                    <a:p>
                      <a:r>
                        <a:rPr lang="en-US" dirty="0"/>
                        <a:t>Venlafaxine</a:t>
                      </a:r>
                    </a:p>
                  </a:txBody>
                  <a:tcPr marL="121920" marR="121920"/>
                </a:tc>
                <a:tc>
                  <a:txBody>
                    <a:bodyPr/>
                    <a:lstStyle/>
                    <a:p>
                      <a:r>
                        <a:rPr lang="en-US" dirty="0"/>
                        <a:t>Hypertension</a:t>
                      </a:r>
                    </a:p>
                  </a:txBody>
                  <a:tcPr marL="121920" marR="121920"/>
                </a:tc>
                <a:extLst>
                  <a:ext uri="{0D108BD9-81ED-4DB2-BD59-A6C34878D82A}">
                    <a16:rowId xmlns:a16="http://schemas.microsoft.com/office/drawing/2014/main" val="10003"/>
                  </a:ext>
                </a:extLst>
              </a:tr>
              <a:tr h="370840">
                <a:tc>
                  <a:txBody>
                    <a:bodyPr/>
                    <a:lstStyle/>
                    <a:p>
                      <a:r>
                        <a:rPr lang="en-US" dirty="0"/>
                        <a:t>Bupropion</a:t>
                      </a:r>
                    </a:p>
                  </a:txBody>
                  <a:tcPr marL="121920" marR="121920"/>
                </a:tc>
                <a:tc>
                  <a:txBody>
                    <a:bodyPr/>
                    <a:lstStyle/>
                    <a:p>
                      <a:r>
                        <a:rPr lang="en-US" dirty="0"/>
                        <a:t>Hypertension</a:t>
                      </a:r>
                    </a:p>
                  </a:txBody>
                  <a:tcPr marL="121920" marR="121920"/>
                </a:tc>
                <a:extLst>
                  <a:ext uri="{0D108BD9-81ED-4DB2-BD59-A6C34878D82A}">
                    <a16:rowId xmlns:a16="http://schemas.microsoft.com/office/drawing/2014/main" val="10004"/>
                  </a:ext>
                </a:extLst>
              </a:tr>
              <a:tr h="370840">
                <a:tc>
                  <a:txBody>
                    <a:bodyPr/>
                    <a:lstStyle/>
                    <a:p>
                      <a:r>
                        <a:rPr lang="en-US" dirty="0"/>
                        <a:t>Tricyclic antidepressants</a:t>
                      </a:r>
                    </a:p>
                  </a:txBody>
                  <a:tcPr marL="121920" marR="121920"/>
                </a:tc>
                <a:tc>
                  <a:txBody>
                    <a:bodyPr/>
                    <a:lstStyle/>
                    <a:p>
                      <a:r>
                        <a:rPr lang="en-US" dirty="0"/>
                        <a:t>Hypotension, Type 1A anti-</a:t>
                      </a:r>
                      <a:r>
                        <a:rPr lang="en-US" dirty="0" err="1"/>
                        <a:t>arrythmic</a:t>
                      </a:r>
                      <a:r>
                        <a:rPr lang="en-US" baseline="0" dirty="0"/>
                        <a:t> effects</a:t>
                      </a:r>
                    </a:p>
                    <a:p>
                      <a:r>
                        <a:rPr lang="en-US" baseline="0" dirty="0"/>
                        <a:t>Heart block through slowing conduction through the A-V node</a:t>
                      </a:r>
                    </a:p>
                    <a:p>
                      <a:r>
                        <a:rPr lang="en-US" baseline="0" dirty="0" err="1"/>
                        <a:t>QTc</a:t>
                      </a:r>
                      <a:r>
                        <a:rPr lang="en-US" baseline="0" dirty="0"/>
                        <a:t> prolongation</a:t>
                      </a:r>
                    </a:p>
                    <a:p>
                      <a:r>
                        <a:rPr lang="en-US" baseline="0" dirty="0"/>
                        <a:t>Ventricular fibrillation</a:t>
                      </a:r>
                      <a:endParaRPr lang="en-US" dirty="0"/>
                    </a:p>
                  </a:txBody>
                  <a:tcPr marL="121920" marR="121920"/>
                </a:tc>
                <a:extLst>
                  <a:ext uri="{0D108BD9-81ED-4DB2-BD59-A6C34878D82A}">
                    <a16:rowId xmlns:a16="http://schemas.microsoft.com/office/drawing/2014/main" val="10005"/>
                  </a:ext>
                </a:extLst>
              </a:tr>
              <a:tr h="370840">
                <a:tc>
                  <a:txBody>
                    <a:bodyPr/>
                    <a:lstStyle/>
                    <a:p>
                      <a:r>
                        <a:rPr lang="en-US" dirty="0" err="1"/>
                        <a:t>Trazodone</a:t>
                      </a:r>
                      <a:endParaRPr lang="en-US" dirty="0"/>
                    </a:p>
                  </a:txBody>
                  <a:tcPr marL="121920" marR="121920"/>
                </a:tc>
                <a:tc>
                  <a:txBody>
                    <a:bodyPr/>
                    <a:lstStyle/>
                    <a:p>
                      <a:r>
                        <a:rPr lang="en-US" dirty="0"/>
                        <a:t>Orthostatic hypotension</a:t>
                      </a:r>
                    </a:p>
                  </a:txBody>
                  <a:tcPr marL="121920" marR="121920"/>
                </a:tc>
                <a:extLst>
                  <a:ext uri="{0D108BD9-81ED-4DB2-BD59-A6C34878D82A}">
                    <a16:rowId xmlns:a16="http://schemas.microsoft.com/office/drawing/2014/main" val="10006"/>
                  </a:ext>
                </a:extLst>
              </a:tr>
            </a:tbl>
          </a:graphicData>
        </a:graphic>
      </p:graphicFrame>
      <p:sp>
        <p:nvSpPr>
          <p:cNvPr id="11293" name="Slide Number Placeholder 3"/>
          <p:cNvSpPr>
            <a:spLocks noGrp="1"/>
          </p:cNvSpPr>
          <p:nvPr>
            <p:ph type="sldNum" sz="quarter" idx="12"/>
          </p:nvPr>
        </p:nvSpPr>
        <p:spPr>
          <a:noFill/>
        </p:spPr>
        <p:txBody>
          <a:bodyPr/>
          <a:lstStyle/>
          <a:p>
            <a:pPr>
              <a:buFont typeface="Arial" pitchFamily="34" charset="0"/>
              <a:buNone/>
            </a:pPr>
            <a:fld id="{FE61ED92-23BA-40C4-930A-EAE371D0CDB3}" type="slidenum">
              <a:rPr lang="en-US" altLang="en-US" smtClean="0">
                <a:latin typeface="Arial" pitchFamily="34" charset="0"/>
                <a:cs typeface="Lucida Sans Unicode" pitchFamily="34" charset="0"/>
              </a:rPr>
              <a:pPr>
                <a:buFont typeface="Arial" pitchFamily="34" charset="0"/>
                <a:buNone/>
              </a:pPr>
              <a:t>23</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9269991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a:t>Cardiovascular Disease: C</a:t>
            </a:r>
            <a:r>
              <a:rPr lang="en-US" altLang="en-US" sz="2800" dirty="0"/>
              <a:t>ardiac Side Effects of Antipsychotics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23410070"/>
              </p:ext>
            </p:extLst>
          </p:nvPr>
        </p:nvGraphicFramePr>
        <p:xfrm>
          <a:off x="609601" y="1447800"/>
          <a:ext cx="10968567" cy="4956580"/>
        </p:xfrm>
        <a:graphic>
          <a:graphicData uri="http://schemas.openxmlformats.org/drawingml/2006/table">
            <a:tbl>
              <a:tblPr firstRow="1" bandRow="1">
                <a:tableStyleId>{00A15C55-8517-42AA-B614-E9B94910E393}</a:tableStyleId>
              </a:tblPr>
              <a:tblGrid>
                <a:gridCol w="2540000">
                  <a:extLst>
                    <a:ext uri="{9D8B030D-6E8A-4147-A177-3AD203B41FA5}">
                      <a16:colId xmlns:a16="http://schemas.microsoft.com/office/drawing/2014/main" val="20000"/>
                    </a:ext>
                  </a:extLst>
                </a:gridCol>
                <a:gridCol w="8428567">
                  <a:extLst>
                    <a:ext uri="{9D8B030D-6E8A-4147-A177-3AD203B41FA5}">
                      <a16:colId xmlns:a16="http://schemas.microsoft.com/office/drawing/2014/main" val="20001"/>
                    </a:ext>
                  </a:extLst>
                </a:gridCol>
              </a:tblGrid>
              <a:tr h="370779">
                <a:tc>
                  <a:txBody>
                    <a:bodyPr/>
                    <a:lstStyle/>
                    <a:p>
                      <a:r>
                        <a:rPr lang="en-US" sz="1800" dirty="0"/>
                        <a:t>Medication</a:t>
                      </a:r>
                    </a:p>
                  </a:txBody>
                  <a:tcPr marL="121920" marR="121920" marT="45713" marB="45713"/>
                </a:tc>
                <a:tc>
                  <a:txBody>
                    <a:bodyPr/>
                    <a:lstStyle/>
                    <a:p>
                      <a:r>
                        <a:rPr lang="en-US" sz="1800" dirty="0"/>
                        <a:t>Side effect (s)</a:t>
                      </a:r>
                    </a:p>
                  </a:txBody>
                  <a:tcPr marL="121920" marR="121920" marT="45713" marB="45713"/>
                </a:tc>
                <a:extLst>
                  <a:ext uri="{0D108BD9-81ED-4DB2-BD59-A6C34878D82A}">
                    <a16:rowId xmlns:a16="http://schemas.microsoft.com/office/drawing/2014/main" val="10000"/>
                  </a:ext>
                </a:extLst>
              </a:tr>
              <a:tr h="370779">
                <a:tc>
                  <a:txBody>
                    <a:bodyPr/>
                    <a:lstStyle/>
                    <a:p>
                      <a:r>
                        <a:rPr lang="en-US" sz="1800" dirty="0"/>
                        <a:t>Chlorpromazine</a:t>
                      </a:r>
                    </a:p>
                  </a:txBody>
                  <a:tcPr marL="121920" marR="121920" marT="45713" marB="45713"/>
                </a:tc>
                <a:tc>
                  <a:txBody>
                    <a:bodyPr/>
                    <a:lstStyle/>
                    <a:p>
                      <a:r>
                        <a:rPr lang="en-US" sz="1800" dirty="0"/>
                        <a:t>Hypotension</a:t>
                      </a:r>
                      <a:r>
                        <a:rPr lang="en-US" sz="1800" baseline="0" dirty="0"/>
                        <a:t> (8%)</a:t>
                      </a:r>
                      <a:r>
                        <a:rPr lang="en-US" sz="1800" dirty="0"/>
                        <a:t> </a:t>
                      </a:r>
                    </a:p>
                  </a:txBody>
                  <a:tcPr marL="121920" marR="121920" marT="45713" marB="45713"/>
                </a:tc>
                <a:extLst>
                  <a:ext uri="{0D108BD9-81ED-4DB2-BD59-A6C34878D82A}">
                    <a16:rowId xmlns:a16="http://schemas.microsoft.com/office/drawing/2014/main" val="10001"/>
                  </a:ext>
                </a:extLst>
              </a:tr>
              <a:tr h="370779">
                <a:tc>
                  <a:txBody>
                    <a:bodyPr/>
                    <a:lstStyle/>
                    <a:p>
                      <a:r>
                        <a:rPr lang="en-US" sz="1800" dirty="0" err="1"/>
                        <a:t>Risperidone</a:t>
                      </a:r>
                      <a:endParaRPr lang="en-US" sz="1800" dirty="0"/>
                    </a:p>
                  </a:txBody>
                  <a:tcPr marL="121920" marR="121920" marT="45713" marB="45713"/>
                </a:tc>
                <a:tc>
                  <a:txBody>
                    <a:bodyPr/>
                    <a:lstStyle/>
                    <a:p>
                      <a:r>
                        <a:rPr lang="en-US" sz="1800" dirty="0"/>
                        <a:t>HTN (3%), hypotension (1-2%)</a:t>
                      </a:r>
                    </a:p>
                  </a:txBody>
                  <a:tcPr marL="121920" marR="121920" marT="45713" marB="45713"/>
                </a:tc>
                <a:extLst>
                  <a:ext uri="{0D108BD9-81ED-4DB2-BD59-A6C34878D82A}">
                    <a16:rowId xmlns:a16="http://schemas.microsoft.com/office/drawing/2014/main" val="10002"/>
                  </a:ext>
                </a:extLst>
              </a:tr>
              <a:tr h="370779">
                <a:tc>
                  <a:txBody>
                    <a:bodyPr/>
                    <a:lstStyle/>
                    <a:p>
                      <a:r>
                        <a:rPr lang="en-US" sz="1800" dirty="0"/>
                        <a:t>Olanzapine</a:t>
                      </a:r>
                    </a:p>
                  </a:txBody>
                  <a:tcPr marL="121920" marR="121920" marT="45713" marB="45713"/>
                </a:tc>
                <a:tc>
                  <a:txBody>
                    <a:bodyPr/>
                    <a:lstStyle/>
                    <a:p>
                      <a:r>
                        <a:rPr lang="en-US" sz="1800" dirty="0"/>
                        <a:t>Orthostatic Hypotension (&lt;2%), HTN (2%)</a:t>
                      </a:r>
                    </a:p>
                  </a:txBody>
                  <a:tcPr marL="121920" marR="121920" marT="45713" marB="45713"/>
                </a:tc>
                <a:extLst>
                  <a:ext uri="{0D108BD9-81ED-4DB2-BD59-A6C34878D82A}">
                    <a16:rowId xmlns:a16="http://schemas.microsoft.com/office/drawing/2014/main" val="10003"/>
                  </a:ext>
                </a:extLst>
              </a:tr>
              <a:tr h="425470">
                <a:tc>
                  <a:txBody>
                    <a:bodyPr/>
                    <a:lstStyle/>
                    <a:p>
                      <a:r>
                        <a:rPr lang="en-US" sz="1800" dirty="0" err="1"/>
                        <a:t>Quetiapine</a:t>
                      </a:r>
                      <a:endParaRPr lang="en-US" sz="1800" dirty="0"/>
                    </a:p>
                  </a:txBody>
                  <a:tcPr marL="121920" marR="121920" marT="45713" marB="45713"/>
                </a:tc>
                <a:tc>
                  <a:txBody>
                    <a:bodyPr/>
                    <a:lstStyle/>
                    <a:p>
                      <a:r>
                        <a:rPr lang="en-US" sz="1800" dirty="0"/>
                        <a:t>Orthostatic hypotension (4-7%), tachycardia (0.5-7%), HTN in children (up to 40%)</a:t>
                      </a:r>
                    </a:p>
                  </a:txBody>
                  <a:tcPr marL="121920" marR="121920" marT="45713" marB="45713"/>
                </a:tc>
                <a:extLst>
                  <a:ext uri="{0D108BD9-81ED-4DB2-BD59-A6C34878D82A}">
                    <a16:rowId xmlns:a16="http://schemas.microsoft.com/office/drawing/2014/main" val="10004"/>
                  </a:ext>
                </a:extLst>
              </a:tr>
              <a:tr h="370779">
                <a:tc>
                  <a:txBody>
                    <a:bodyPr/>
                    <a:lstStyle/>
                    <a:p>
                      <a:r>
                        <a:rPr lang="en-US" sz="1800" dirty="0" err="1"/>
                        <a:t>Ziprasidone</a:t>
                      </a:r>
                      <a:endParaRPr lang="en-US" sz="1800" dirty="0"/>
                    </a:p>
                  </a:txBody>
                  <a:tcPr marL="121920" marR="121920" marT="45713" marB="45713"/>
                </a:tc>
                <a:tc>
                  <a:txBody>
                    <a:bodyPr/>
                    <a:lstStyle/>
                    <a:p>
                      <a:r>
                        <a:rPr lang="en-US" sz="1800" dirty="0"/>
                        <a:t>HTN (1-3%)</a:t>
                      </a:r>
                    </a:p>
                  </a:txBody>
                  <a:tcPr marL="121920" marR="121920" marT="45713" marB="45713"/>
                </a:tc>
                <a:extLst>
                  <a:ext uri="{0D108BD9-81ED-4DB2-BD59-A6C34878D82A}">
                    <a16:rowId xmlns:a16="http://schemas.microsoft.com/office/drawing/2014/main" val="10005"/>
                  </a:ext>
                </a:extLst>
              </a:tr>
              <a:tr h="370779">
                <a:tc>
                  <a:txBody>
                    <a:bodyPr/>
                    <a:lstStyle/>
                    <a:p>
                      <a:r>
                        <a:rPr lang="en-US" sz="1800" dirty="0" err="1"/>
                        <a:t>Aripiprazole</a:t>
                      </a:r>
                      <a:endParaRPr lang="en-US" sz="1800" dirty="0"/>
                    </a:p>
                  </a:txBody>
                  <a:tcPr marL="121920" marR="121920" marT="45713" marB="45713"/>
                </a:tc>
                <a:tc>
                  <a:txBody>
                    <a:bodyPr/>
                    <a:lstStyle/>
                    <a:p>
                      <a:r>
                        <a:rPr lang="en-US" sz="1800" dirty="0"/>
                        <a:t>Hypotension (0.2-4%); A-V block (0.1-1%)</a:t>
                      </a:r>
                    </a:p>
                  </a:txBody>
                  <a:tcPr marL="121920" marR="121920" marT="45713" marB="45713"/>
                </a:tc>
                <a:extLst>
                  <a:ext uri="{0D108BD9-81ED-4DB2-BD59-A6C34878D82A}">
                    <a16:rowId xmlns:a16="http://schemas.microsoft.com/office/drawing/2014/main" val="10006"/>
                  </a:ext>
                </a:extLst>
              </a:tr>
              <a:tr h="452541">
                <a:tc>
                  <a:txBody>
                    <a:bodyPr/>
                    <a:lstStyle/>
                    <a:p>
                      <a:r>
                        <a:rPr lang="en-US" sz="1800" dirty="0"/>
                        <a:t>Clozapine</a:t>
                      </a:r>
                    </a:p>
                  </a:txBody>
                  <a:tcPr marL="121920" marR="121920" marT="45713" marB="45713"/>
                </a:tc>
                <a:tc>
                  <a:txBody>
                    <a:bodyPr/>
                    <a:lstStyle/>
                    <a:p>
                      <a:r>
                        <a:rPr lang="en-US" sz="1800" dirty="0"/>
                        <a:t>HTN (4-12%); Hypotension (9-13%); cardiomyopathy/myocarditis (rare)  </a:t>
                      </a:r>
                    </a:p>
                  </a:txBody>
                  <a:tcPr marL="121920" marR="121920" marT="45713" marB="45713"/>
                </a:tc>
                <a:extLst>
                  <a:ext uri="{0D108BD9-81ED-4DB2-BD59-A6C34878D82A}">
                    <a16:rowId xmlns:a16="http://schemas.microsoft.com/office/drawing/2014/main" val="10007"/>
                  </a:ext>
                </a:extLst>
              </a:tr>
              <a:tr h="370779">
                <a:tc>
                  <a:txBody>
                    <a:bodyPr/>
                    <a:lstStyle/>
                    <a:p>
                      <a:r>
                        <a:rPr lang="en-US" sz="1800" dirty="0" err="1"/>
                        <a:t>Lurasidone</a:t>
                      </a:r>
                      <a:endParaRPr lang="en-US" sz="1800" dirty="0"/>
                    </a:p>
                  </a:txBody>
                  <a:tcPr marL="121920" marR="121920" marT="45713" marB="45713"/>
                </a:tc>
                <a:tc>
                  <a:txBody>
                    <a:bodyPr/>
                    <a:lstStyle/>
                    <a:p>
                      <a:r>
                        <a:rPr lang="en-US" sz="1800" dirty="0"/>
                        <a:t>Hypotension (0.3-2.1%)</a:t>
                      </a:r>
                    </a:p>
                  </a:txBody>
                  <a:tcPr marL="121920" marR="121920" marT="45713" marB="45713"/>
                </a:tc>
                <a:extLst>
                  <a:ext uri="{0D108BD9-81ED-4DB2-BD59-A6C34878D82A}">
                    <a16:rowId xmlns:a16="http://schemas.microsoft.com/office/drawing/2014/main" val="10008"/>
                  </a:ext>
                </a:extLst>
              </a:tr>
              <a:tr h="370779">
                <a:tc>
                  <a:txBody>
                    <a:bodyPr/>
                    <a:lstStyle/>
                    <a:p>
                      <a:r>
                        <a:rPr lang="en-US" sz="1800" dirty="0" err="1"/>
                        <a:t>Asenapine</a:t>
                      </a:r>
                      <a:endParaRPr lang="en-US" sz="1800" dirty="0"/>
                    </a:p>
                  </a:txBody>
                  <a:tcPr marL="121920" marR="121920" marT="45713" marB="45713"/>
                </a:tc>
                <a:tc>
                  <a:txBody>
                    <a:bodyPr/>
                    <a:lstStyle/>
                    <a:p>
                      <a:r>
                        <a:rPr lang="en-US" sz="1800" dirty="0"/>
                        <a:t>Case reports only</a:t>
                      </a:r>
                    </a:p>
                  </a:txBody>
                  <a:tcPr marL="121920" marR="121920" marT="45713" marB="45713"/>
                </a:tc>
                <a:extLst>
                  <a:ext uri="{0D108BD9-81ED-4DB2-BD59-A6C34878D82A}">
                    <a16:rowId xmlns:a16="http://schemas.microsoft.com/office/drawing/2014/main" val="10009"/>
                  </a:ext>
                </a:extLst>
              </a:tr>
              <a:tr h="370779">
                <a:tc>
                  <a:txBody>
                    <a:bodyPr/>
                    <a:lstStyle/>
                    <a:p>
                      <a:r>
                        <a:rPr lang="en-US" sz="1800" dirty="0" err="1"/>
                        <a:t>Paloperidone</a:t>
                      </a:r>
                      <a:endParaRPr lang="en-US" sz="1800" dirty="0"/>
                    </a:p>
                  </a:txBody>
                  <a:tcPr marL="121920" marR="121920" marT="45713" marB="45713"/>
                </a:tc>
                <a:tc>
                  <a:txBody>
                    <a:bodyPr/>
                    <a:lstStyle/>
                    <a:p>
                      <a:r>
                        <a:rPr lang="en-US" sz="1800" dirty="0"/>
                        <a:t>Tachycardia (up to 16%)</a:t>
                      </a:r>
                    </a:p>
                  </a:txBody>
                  <a:tcPr marL="121920" marR="121920" marT="45713" marB="45713"/>
                </a:tc>
                <a:extLst>
                  <a:ext uri="{0D108BD9-81ED-4DB2-BD59-A6C34878D82A}">
                    <a16:rowId xmlns:a16="http://schemas.microsoft.com/office/drawing/2014/main" val="10010"/>
                  </a:ext>
                </a:extLst>
              </a:tr>
              <a:tr h="370779">
                <a:tc>
                  <a:txBody>
                    <a:bodyPr/>
                    <a:lstStyle/>
                    <a:p>
                      <a:r>
                        <a:rPr lang="en-US" sz="1800" dirty="0" err="1"/>
                        <a:t>Iloperidone</a:t>
                      </a:r>
                      <a:endParaRPr lang="en-US" sz="1800" dirty="0"/>
                    </a:p>
                  </a:txBody>
                  <a:tcPr marL="121920" marR="121920" marT="45713" marB="45713"/>
                </a:tc>
                <a:tc>
                  <a:txBody>
                    <a:bodyPr/>
                    <a:lstStyle/>
                    <a:p>
                      <a:r>
                        <a:rPr lang="en-US" sz="1800" dirty="0"/>
                        <a:t>Tachycardia (3-12%)</a:t>
                      </a:r>
                    </a:p>
                  </a:txBody>
                  <a:tcPr marL="121920" marR="121920" marT="45713" marB="45713"/>
                </a:tc>
                <a:extLst>
                  <a:ext uri="{0D108BD9-81ED-4DB2-BD59-A6C34878D82A}">
                    <a16:rowId xmlns:a16="http://schemas.microsoft.com/office/drawing/2014/main" val="10011"/>
                  </a:ext>
                </a:extLst>
              </a:tr>
              <a:tr h="370779">
                <a:tc>
                  <a:txBody>
                    <a:bodyPr/>
                    <a:lstStyle/>
                    <a:p>
                      <a:r>
                        <a:rPr lang="en-US" sz="1800" dirty="0"/>
                        <a:t>All antipsychotics</a:t>
                      </a:r>
                    </a:p>
                  </a:txBody>
                  <a:tcPr marL="121920" marR="121920" marT="45713" marB="45713"/>
                </a:tc>
                <a:tc>
                  <a:txBody>
                    <a:bodyPr/>
                    <a:lstStyle/>
                    <a:p>
                      <a:r>
                        <a:rPr lang="en-US" sz="1800" dirty="0" err="1"/>
                        <a:t>QTc</a:t>
                      </a:r>
                      <a:r>
                        <a:rPr lang="en-US" sz="1800" dirty="0"/>
                        <a:t> prolongation; potential</a:t>
                      </a:r>
                      <a:r>
                        <a:rPr lang="en-US" sz="1800" baseline="0" dirty="0"/>
                        <a:t> for </a:t>
                      </a:r>
                      <a:r>
                        <a:rPr lang="en-US" sz="1800" dirty="0"/>
                        <a:t>cardiac arrhythmias, sudden cardiac death </a:t>
                      </a:r>
                    </a:p>
                  </a:txBody>
                  <a:tcPr marL="121920" marR="121920" marT="45713" marB="45713"/>
                </a:tc>
                <a:extLst>
                  <a:ext uri="{0D108BD9-81ED-4DB2-BD59-A6C34878D82A}">
                    <a16:rowId xmlns:a16="http://schemas.microsoft.com/office/drawing/2014/main" val="10012"/>
                  </a:ext>
                </a:extLst>
              </a:tr>
            </a:tbl>
          </a:graphicData>
        </a:graphic>
      </p:graphicFrame>
      <p:sp>
        <p:nvSpPr>
          <p:cNvPr id="12332" name="Slide Number Placeholder 3"/>
          <p:cNvSpPr>
            <a:spLocks noGrp="1"/>
          </p:cNvSpPr>
          <p:nvPr>
            <p:ph type="sldNum" sz="quarter" idx="12"/>
          </p:nvPr>
        </p:nvSpPr>
        <p:spPr>
          <a:noFill/>
        </p:spPr>
        <p:txBody>
          <a:bodyPr/>
          <a:lstStyle/>
          <a:p>
            <a:pPr>
              <a:buFont typeface="Arial" pitchFamily="34" charset="0"/>
              <a:buNone/>
            </a:pPr>
            <a:fld id="{2F7C3A34-352E-4CE5-9E8A-76E2F4CFCC3C}" type="slidenum">
              <a:rPr lang="en-US" altLang="en-US" smtClean="0">
                <a:latin typeface="Arial" pitchFamily="34" charset="0"/>
                <a:cs typeface="Lucida Sans Unicode" pitchFamily="34" charset="0"/>
              </a:rPr>
              <a:pPr>
                <a:buFont typeface="Arial" pitchFamily="34" charset="0"/>
                <a:buNone/>
              </a:pPr>
              <a:t>24</a:t>
            </a:fld>
            <a:endParaRPr lang="en-US" altLang="en-US">
              <a:latin typeface="Arial" pitchFamily="34" charset="0"/>
              <a:cs typeface="Lucida Sans Unicode" pitchFamily="34" charset="0"/>
            </a:endParaRPr>
          </a:p>
        </p:txBody>
      </p:sp>
      <p:sp>
        <p:nvSpPr>
          <p:cNvPr id="12333" name="TextBox 1"/>
          <p:cNvSpPr txBox="1">
            <a:spLocks noChangeArrowheads="1"/>
          </p:cNvSpPr>
          <p:nvPr/>
        </p:nvSpPr>
        <p:spPr bwMode="auto">
          <a:xfrm>
            <a:off x="6908800" y="6433344"/>
            <a:ext cx="4064000" cy="369888"/>
          </a:xfrm>
          <a:prstGeom prst="rect">
            <a:avLst/>
          </a:prstGeom>
          <a:noFill/>
          <a:ln w="9525">
            <a:noFill/>
            <a:miter lim="800000"/>
            <a:headEnd/>
            <a:tailEnd/>
          </a:ln>
        </p:spPr>
        <p:txBody>
          <a:bodyPr>
            <a:spAutoFit/>
          </a:bodyPr>
          <a:lstStyle/>
          <a:p>
            <a:r>
              <a:rPr lang="en-US" altLang="en-US" dirty="0">
                <a:solidFill>
                  <a:schemeClr val="tx1"/>
                </a:solidFill>
              </a:rPr>
              <a:t>Micromedex/</a:t>
            </a:r>
            <a:r>
              <a:rPr lang="en-US" altLang="en-US" dirty="0" err="1">
                <a:solidFill>
                  <a:schemeClr val="tx1"/>
                </a:solidFill>
              </a:rPr>
              <a:t>Drugdex</a:t>
            </a:r>
            <a:r>
              <a:rPr lang="en-US" altLang="en-US" dirty="0">
                <a:solidFill>
                  <a:schemeClr val="tx1"/>
                </a:solidFill>
              </a:rPr>
              <a:t>  2013</a:t>
            </a:r>
          </a:p>
        </p:txBody>
      </p:sp>
    </p:spTree>
    <p:extLst>
      <p:ext uri="{BB962C8B-B14F-4D97-AF65-F5344CB8AC3E}">
        <p14:creationId xmlns:p14="http://schemas.microsoft.com/office/powerpoint/2010/main" val="11788524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508001" y="460376"/>
            <a:ext cx="10968567" cy="1139825"/>
          </a:xfrm>
        </p:spPr>
        <p:txBody>
          <a:bodyPr/>
          <a:lstStyle/>
          <a:p>
            <a:r>
              <a:rPr lang="en-US" altLang="en-US" dirty="0"/>
              <a:t>Cardiovascular Disease: A</a:t>
            </a:r>
            <a:r>
              <a:rPr lang="en-US" altLang="en-US" sz="3200" dirty="0"/>
              <a:t>ntipsychotics and the </a:t>
            </a:r>
            <a:r>
              <a:rPr lang="en-US" altLang="en-US" sz="3200" dirty="0" err="1"/>
              <a:t>QTc</a:t>
            </a:r>
            <a:r>
              <a:rPr lang="en-US" altLang="en-US" sz="3200" dirty="0"/>
              <a:t> interval</a:t>
            </a:r>
          </a:p>
        </p:txBody>
      </p:sp>
      <p:sp>
        <p:nvSpPr>
          <p:cNvPr id="13315" name="Content Placeholder 2"/>
          <p:cNvSpPr>
            <a:spLocks noGrp="1"/>
          </p:cNvSpPr>
          <p:nvPr>
            <p:ph idx="1"/>
          </p:nvPr>
        </p:nvSpPr>
        <p:spPr>
          <a:xfrm>
            <a:off x="508001" y="1472901"/>
            <a:ext cx="11336168" cy="4800600"/>
          </a:xfrm>
        </p:spPr>
        <p:txBody>
          <a:bodyPr/>
          <a:lstStyle/>
          <a:p>
            <a:r>
              <a:rPr lang="en-US" altLang="en-US" dirty="0"/>
              <a:t> </a:t>
            </a:r>
            <a:r>
              <a:rPr lang="en-US" altLang="en-US" sz="2000" dirty="0"/>
              <a:t>Most anti-psychotics have been reported to increase the </a:t>
            </a:r>
            <a:r>
              <a:rPr lang="en-US" altLang="en-US" sz="2000" dirty="0" err="1"/>
              <a:t>QTc</a:t>
            </a:r>
            <a:r>
              <a:rPr lang="en-US" altLang="en-US" sz="2000" dirty="0"/>
              <a:t> interval</a:t>
            </a:r>
          </a:p>
          <a:p>
            <a:pPr lvl="1"/>
            <a:r>
              <a:rPr lang="en-US" altLang="en-US" dirty="0" err="1"/>
              <a:t>Ziprasidone</a:t>
            </a:r>
            <a:r>
              <a:rPr lang="en-US" altLang="en-US" dirty="0"/>
              <a:t>: 0.6%</a:t>
            </a:r>
          </a:p>
          <a:p>
            <a:pPr lvl="1"/>
            <a:r>
              <a:rPr lang="en-US" altLang="en-US" dirty="0" err="1"/>
              <a:t>Aripiprazole</a:t>
            </a:r>
            <a:r>
              <a:rPr lang="en-US" altLang="en-US" dirty="0"/>
              <a:t>: 0.1-1%</a:t>
            </a:r>
          </a:p>
          <a:p>
            <a:pPr lvl="1"/>
            <a:r>
              <a:rPr lang="en-US" altLang="en-US" dirty="0" err="1"/>
              <a:t>Paloperidone</a:t>
            </a:r>
            <a:r>
              <a:rPr lang="en-US" altLang="en-US" dirty="0"/>
              <a:t> 7%</a:t>
            </a:r>
          </a:p>
          <a:p>
            <a:pPr lvl="1"/>
            <a:r>
              <a:rPr lang="en-US" altLang="en-US" dirty="0"/>
              <a:t>Highest risk: </a:t>
            </a:r>
            <a:r>
              <a:rPr lang="en-US" altLang="en-US" dirty="0" err="1"/>
              <a:t>Phenothiazines</a:t>
            </a:r>
            <a:r>
              <a:rPr lang="en-US" altLang="en-US" dirty="0"/>
              <a:t>, Ziprasidone</a:t>
            </a:r>
          </a:p>
          <a:p>
            <a:r>
              <a:rPr lang="en-US" altLang="en-US" sz="2000" dirty="0"/>
              <a:t>Possibly lowest risk (although limited data): </a:t>
            </a:r>
            <a:r>
              <a:rPr lang="en-US" altLang="en-US" sz="2000" dirty="0" err="1"/>
              <a:t>Asenapine</a:t>
            </a:r>
            <a:r>
              <a:rPr lang="en-US" altLang="en-US" sz="2000" dirty="0"/>
              <a:t>, </a:t>
            </a:r>
            <a:r>
              <a:rPr lang="en-US" altLang="en-US" sz="2000" dirty="0" err="1"/>
              <a:t>Lurasidone</a:t>
            </a:r>
            <a:r>
              <a:rPr lang="en-US" altLang="en-US" sz="2000" dirty="0"/>
              <a:t>, Aripiprazole</a:t>
            </a:r>
          </a:p>
          <a:p>
            <a:r>
              <a:rPr lang="en-US" altLang="en-US" sz="2000" dirty="0"/>
              <a:t>Address other risk factors for </a:t>
            </a:r>
            <a:r>
              <a:rPr lang="en-US" altLang="en-US" sz="2000" dirty="0" err="1"/>
              <a:t>torsades</a:t>
            </a:r>
            <a:r>
              <a:rPr lang="en-US" altLang="en-US" sz="2000" dirty="0"/>
              <a:t> de pointes</a:t>
            </a:r>
          </a:p>
          <a:p>
            <a:r>
              <a:rPr lang="en-US" sz="2000" dirty="0"/>
              <a:t>Helpful Sources:</a:t>
            </a:r>
          </a:p>
          <a:p>
            <a:pPr lvl="2"/>
            <a:r>
              <a:rPr lang="en-US" sz="2000" dirty="0"/>
              <a:t>Micromedex 2.0 </a:t>
            </a:r>
          </a:p>
          <a:p>
            <a:pPr lvl="2"/>
            <a:r>
              <a:rPr lang="en-US" sz="2000" dirty="0"/>
              <a:t>Beach et al- </a:t>
            </a:r>
            <a:r>
              <a:rPr lang="en-US" sz="2000" i="1" dirty="0"/>
              <a:t>QT Prolongation, </a:t>
            </a:r>
            <a:r>
              <a:rPr lang="en-US" sz="2000" i="1" dirty="0" err="1"/>
              <a:t>Torsades</a:t>
            </a:r>
            <a:r>
              <a:rPr lang="en-US" sz="2000" i="1" dirty="0"/>
              <a:t> de Pointes, and Psychotropic Medications: A 5-Year Update</a:t>
            </a:r>
            <a:r>
              <a:rPr lang="en-US" sz="2000" dirty="0"/>
              <a:t>. Psychosomatics. </a:t>
            </a:r>
            <a:r>
              <a:rPr lang="pt-BR" dirty="0"/>
              <a:t>2018 Mar - Apr;59(2):105-122.</a:t>
            </a:r>
            <a:endParaRPr lang="en-US" sz="2000" i="1" dirty="0"/>
          </a:p>
          <a:p>
            <a:pPr lvl="2"/>
            <a:endParaRPr lang="en-US" altLang="en-US" dirty="0"/>
          </a:p>
          <a:p>
            <a:pPr lvl="2"/>
            <a:endParaRPr lang="en-US" altLang="en-US" dirty="0"/>
          </a:p>
          <a:p>
            <a:endParaRPr lang="en-US" altLang="en-US" dirty="0"/>
          </a:p>
          <a:p>
            <a:endParaRPr lang="en-US" altLang="en-US" dirty="0"/>
          </a:p>
        </p:txBody>
      </p:sp>
      <p:sp>
        <p:nvSpPr>
          <p:cNvPr id="13316" name="Slide Number Placeholder 3"/>
          <p:cNvSpPr>
            <a:spLocks noGrp="1"/>
          </p:cNvSpPr>
          <p:nvPr>
            <p:ph type="sldNum" sz="quarter" idx="12"/>
          </p:nvPr>
        </p:nvSpPr>
        <p:spPr>
          <a:noFill/>
        </p:spPr>
        <p:txBody>
          <a:bodyPr/>
          <a:lstStyle/>
          <a:p>
            <a:pPr>
              <a:buFont typeface="Arial" pitchFamily="34" charset="0"/>
              <a:buNone/>
            </a:pPr>
            <a:fld id="{ABF975C7-D324-413F-915D-903B23F1CBC9}" type="slidenum">
              <a:rPr lang="en-US" altLang="en-US" smtClean="0">
                <a:latin typeface="Arial" pitchFamily="34" charset="0"/>
                <a:cs typeface="Lucida Sans Unicode" pitchFamily="34" charset="0"/>
              </a:rPr>
              <a:pPr>
                <a:buFont typeface="Arial" pitchFamily="34" charset="0"/>
                <a:buNone/>
              </a:pPr>
              <a:t>25</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401586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Grp="1" noChangeArrowheads="1"/>
          </p:cNvSpPr>
          <p:nvPr>
            <p:ph type="title"/>
          </p:nvPr>
        </p:nvSpPr>
        <p:spPr>
          <a:xfrm>
            <a:off x="567267" y="419100"/>
            <a:ext cx="10970684" cy="723900"/>
          </a:xfrm>
        </p:spPr>
        <p:txBody>
          <a:bodyPr tIns="12801">
            <a:normAutofit fontScale="90000"/>
          </a:bodyPr>
          <a:lstStyle/>
          <a:p>
            <a:pPr eaLnBrk="1">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en-US" altLang="en-US" sz="3200" dirty="0"/>
              <a:t>Cardiovascular disease </a:t>
            </a:r>
            <a:br>
              <a:rPr lang="en-US" altLang="en-US" sz="3200" dirty="0"/>
            </a:br>
            <a:r>
              <a:rPr lang="en-GB" altLang="en-US" sz="2800" dirty="0"/>
              <a:t>Torsade de pointes induced by psychotropic drugs and the prevalence of its risk factors</a:t>
            </a:r>
          </a:p>
        </p:txBody>
      </p:sp>
      <p:pic>
        <p:nvPicPr>
          <p:cNvPr id="14339" name="Picture 2"/>
          <p:cNvPicPr>
            <a:picLocks noChangeAspect="1" noChangeArrowheads="1"/>
          </p:cNvPicPr>
          <p:nvPr/>
        </p:nvPicPr>
        <p:blipFill>
          <a:blip r:embed="rId3" cstate="print"/>
          <a:srcRect/>
          <a:stretch>
            <a:fillRect/>
          </a:stretch>
        </p:blipFill>
        <p:spPr bwMode="auto">
          <a:xfrm>
            <a:off x="1828800" y="1600201"/>
            <a:ext cx="6502400" cy="4608513"/>
          </a:xfrm>
          <a:prstGeom prst="rect">
            <a:avLst/>
          </a:prstGeom>
          <a:noFill/>
          <a:ln w="9525">
            <a:noFill/>
            <a:round/>
            <a:headEnd/>
            <a:tailEnd/>
          </a:ln>
        </p:spPr>
      </p:pic>
      <p:pic>
        <p:nvPicPr>
          <p:cNvPr id="14340" name="Picture 3"/>
          <p:cNvPicPr>
            <a:picLocks noChangeAspect="1" noChangeArrowheads="1"/>
          </p:cNvPicPr>
          <p:nvPr/>
        </p:nvPicPr>
        <p:blipFill>
          <a:blip r:embed="rId4"/>
          <a:srcRect/>
          <a:stretch>
            <a:fillRect/>
          </a:stretch>
        </p:blipFill>
        <p:spPr bwMode="auto">
          <a:xfrm>
            <a:off x="0" y="0"/>
            <a:ext cx="0" cy="0"/>
          </a:xfrm>
          <a:prstGeom prst="rect">
            <a:avLst/>
          </a:prstGeom>
          <a:noFill/>
          <a:ln w="9525">
            <a:noFill/>
            <a:round/>
            <a:headEnd/>
            <a:tailEnd/>
          </a:ln>
        </p:spPr>
      </p:pic>
      <p:sp>
        <p:nvSpPr>
          <p:cNvPr id="14341" name="Text Box 4"/>
          <p:cNvSpPr txBox="1">
            <a:spLocks noChangeArrowheads="1"/>
          </p:cNvSpPr>
          <p:nvPr/>
        </p:nvSpPr>
        <p:spPr bwMode="auto">
          <a:xfrm>
            <a:off x="1524000" y="6335714"/>
            <a:ext cx="10668000" cy="446087"/>
          </a:xfrm>
          <a:prstGeom prst="rect">
            <a:avLst/>
          </a:prstGeom>
          <a:noFill/>
          <a:ln w="9525">
            <a:noFill/>
            <a:round/>
            <a:headEnd/>
            <a:tailEnd/>
          </a:ln>
        </p:spPr>
        <p:txBody>
          <a:bodyPr lIns="81639" tIns="49620" rIns="81639" bIns="40820"/>
          <a:lstStyle/>
          <a:p>
            <a:pPr>
              <a:tabLst>
                <a:tab pos="655638" algn="l"/>
                <a:tab pos="1312863" algn="l"/>
                <a:tab pos="1968500" algn="l"/>
                <a:tab pos="2625725" algn="l"/>
                <a:tab pos="3282950" algn="l"/>
                <a:tab pos="3938588" algn="l"/>
                <a:tab pos="4595813" algn="l"/>
                <a:tab pos="5253038" algn="l"/>
                <a:tab pos="5908675" algn="l"/>
              </a:tabLst>
            </a:pPr>
            <a:r>
              <a:rPr lang="en-GB" altLang="en-US" sz="1000" b="1">
                <a:solidFill>
                  <a:srgbClr val="000000"/>
                </a:solidFill>
              </a:rPr>
              <a:t>Justo et al. Acta Psychiatrica Scandinavica-</a:t>
            </a:r>
            <a:r>
              <a:rPr lang="en-GB" altLang="en-US" sz="1000">
                <a:solidFill>
                  <a:srgbClr val="000000"/>
                </a:solidFill>
                <a:hlinkClick r:id="rId5"/>
              </a:rPr>
              <a:t> </a:t>
            </a:r>
            <a:r>
              <a:rPr lang="en-GB" altLang="en-US" sz="1000">
                <a:solidFill>
                  <a:srgbClr val="000000"/>
                </a:solidFill>
              </a:rPr>
              <a:t>pages 171-176, 8 FEB 2005</a:t>
            </a:r>
            <a:br>
              <a:rPr lang="en-GB" altLang="en-US" sz="1000">
                <a:solidFill>
                  <a:srgbClr val="000000"/>
                </a:solidFill>
              </a:rPr>
            </a:br>
            <a:r>
              <a:rPr lang="en-GB" altLang="en-US" sz="1000">
                <a:solidFill>
                  <a:schemeClr val="tx1"/>
                </a:solidFill>
                <a:hlinkClick r:id="rId6"/>
              </a:rPr>
              <a:t>http://onlinelibrary.wiley.com/doi/10.1111/j.1600-0447.2004.00469.x/full#f1</a:t>
            </a:r>
          </a:p>
        </p:txBody>
      </p:sp>
      <p:sp>
        <p:nvSpPr>
          <p:cNvPr id="2" name="Slide Number Placeholder 1"/>
          <p:cNvSpPr>
            <a:spLocks noGrp="1"/>
          </p:cNvSpPr>
          <p:nvPr>
            <p:ph type="sldNum" idx="12"/>
          </p:nvPr>
        </p:nvSpPr>
        <p:spPr/>
        <p:txBody>
          <a:bodyPr/>
          <a:lstStyle/>
          <a:p>
            <a:pPr>
              <a:defRPr/>
            </a:pPr>
            <a:fld id="{31D8BE7B-AF92-48A5-8A3B-2AC029D98A96}" type="slidenum">
              <a:rPr lang="en-GB" smtClean="0"/>
              <a:pPr>
                <a:defRPr/>
              </a:pPr>
              <a:t>26</a:t>
            </a:fld>
            <a:endParaRPr lang="en-GB"/>
          </a:p>
        </p:txBody>
      </p:sp>
    </p:spTree>
    <p:extLst>
      <p:ext uri="{BB962C8B-B14F-4D97-AF65-F5344CB8AC3E}">
        <p14:creationId xmlns:p14="http://schemas.microsoft.com/office/powerpoint/2010/main" val="25094588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381000"/>
            <a:ext cx="10972800" cy="1143000"/>
          </a:xfrm>
        </p:spPr>
        <p:txBody>
          <a:bodyPr/>
          <a:lstStyle/>
          <a:p>
            <a:r>
              <a:rPr lang="en-US" altLang="en-US" dirty="0"/>
              <a:t>Cardiovascular Disease: M</a:t>
            </a:r>
            <a:r>
              <a:rPr lang="en-US" altLang="en-US" sz="3200" dirty="0"/>
              <a:t>ood </a:t>
            </a:r>
            <a:r>
              <a:rPr lang="en-US" altLang="en-US" dirty="0"/>
              <a:t>S</a:t>
            </a:r>
            <a:r>
              <a:rPr lang="en-US" altLang="en-US" sz="3200" dirty="0"/>
              <a:t>tabilizers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77234876"/>
              </p:ext>
            </p:extLst>
          </p:nvPr>
        </p:nvGraphicFramePr>
        <p:xfrm>
          <a:off x="1504765" y="1743068"/>
          <a:ext cx="9182470" cy="3844984"/>
        </p:xfrm>
        <a:graphic>
          <a:graphicData uri="http://schemas.openxmlformats.org/drawingml/2006/table">
            <a:tbl>
              <a:tblPr firstRow="1" bandRow="1">
                <a:tableStyleId>{00A15C55-8517-42AA-B614-E9B94910E393}</a:tableStyleId>
              </a:tblPr>
              <a:tblGrid>
                <a:gridCol w="2296504">
                  <a:extLst>
                    <a:ext uri="{9D8B030D-6E8A-4147-A177-3AD203B41FA5}">
                      <a16:colId xmlns:a16="http://schemas.microsoft.com/office/drawing/2014/main" val="20000"/>
                    </a:ext>
                  </a:extLst>
                </a:gridCol>
                <a:gridCol w="6885966">
                  <a:extLst>
                    <a:ext uri="{9D8B030D-6E8A-4147-A177-3AD203B41FA5}">
                      <a16:colId xmlns:a16="http://schemas.microsoft.com/office/drawing/2014/main" val="20001"/>
                    </a:ext>
                  </a:extLst>
                </a:gridCol>
              </a:tblGrid>
              <a:tr h="370590">
                <a:tc>
                  <a:txBody>
                    <a:bodyPr/>
                    <a:lstStyle/>
                    <a:p>
                      <a:r>
                        <a:rPr lang="en-US" sz="1800" dirty="0"/>
                        <a:t>Medication</a:t>
                      </a:r>
                    </a:p>
                  </a:txBody>
                  <a:tcPr marL="121967" marR="121967" marT="45688" marB="45688"/>
                </a:tc>
                <a:tc>
                  <a:txBody>
                    <a:bodyPr/>
                    <a:lstStyle/>
                    <a:p>
                      <a:r>
                        <a:rPr lang="en-US" sz="1800" dirty="0"/>
                        <a:t>Effect (s)</a:t>
                      </a:r>
                    </a:p>
                  </a:txBody>
                  <a:tcPr marL="121967" marR="121967" marT="45688" marB="45688"/>
                </a:tc>
                <a:extLst>
                  <a:ext uri="{0D108BD9-81ED-4DB2-BD59-A6C34878D82A}">
                    <a16:rowId xmlns:a16="http://schemas.microsoft.com/office/drawing/2014/main" val="10000"/>
                  </a:ext>
                </a:extLst>
              </a:tr>
              <a:tr h="914332">
                <a:tc>
                  <a:txBody>
                    <a:bodyPr/>
                    <a:lstStyle/>
                    <a:p>
                      <a:r>
                        <a:rPr lang="en-US" sz="1800" dirty="0"/>
                        <a:t>Lithium</a:t>
                      </a:r>
                    </a:p>
                  </a:txBody>
                  <a:tcPr marL="121967" marR="121967" marT="45688" marB="45688"/>
                </a:tc>
                <a:tc>
                  <a:txBody>
                    <a:bodyPr/>
                    <a:lstStyle/>
                    <a:p>
                      <a:r>
                        <a:rPr lang="en-US" sz="1800" dirty="0"/>
                        <a:t>A-V</a:t>
                      </a:r>
                      <a:r>
                        <a:rPr lang="en-US" sz="1800" baseline="0" dirty="0"/>
                        <a:t> block; </a:t>
                      </a:r>
                      <a:r>
                        <a:rPr lang="en-US" sz="1800" dirty="0"/>
                        <a:t>bradycardia/arrest</a:t>
                      </a:r>
                    </a:p>
                    <a:p>
                      <a:r>
                        <a:rPr lang="en-US" sz="1800" dirty="0"/>
                        <a:t>Contraindicated in </a:t>
                      </a:r>
                      <a:r>
                        <a:rPr lang="en-US" sz="1800" dirty="0" err="1"/>
                        <a:t>Brugada</a:t>
                      </a:r>
                      <a:r>
                        <a:rPr lang="en-US" sz="1800" baseline="0" dirty="0"/>
                        <a:t> syndrome</a:t>
                      </a:r>
                      <a:endParaRPr lang="en-US" sz="1800" dirty="0"/>
                    </a:p>
                    <a:p>
                      <a:r>
                        <a:rPr lang="en-US" sz="1800" dirty="0"/>
                        <a:t>Significant</a:t>
                      </a:r>
                      <a:r>
                        <a:rPr lang="en-US" sz="1800" baseline="0" dirty="0"/>
                        <a:t> interactions with ACE, diuretics</a:t>
                      </a:r>
                      <a:endParaRPr lang="en-US" sz="1800" dirty="0"/>
                    </a:p>
                  </a:txBody>
                  <a:tcPr marL="121967" marR="121967" marT="45688" marB="45688"/>
                </a:tc>
                <a:extLst>
                  <a:ext uri="{0D108BD9-81ED-4DB2-BD59-A6C34878D82A}">
                    <a16:rowId xmlns:a16="http://schemas.microsoft.com/office/drawing/2014/main" val="10001"/>
                  </a:ext>
                </a:extLst>
              </a:tr>
              <a:tr h="640013">
                <a:tc>
                  <a:txBody>
                    <a:bodyPr/>
                    <a:lstStyle/>
                    <a:p>
                      <a:r>
                        <a:rPr lang="en-US" sz="1800" dirty="0" err="1"/>
                        <a:t>Valproic</a:t>
                      </a:r>
                      <a:r>
                        <a:rPr lang="en-US" sz="1800" dirty="0"/>
                        <a:t> acid</a:t>
                      </a:r>
                    </a:p>
                  </a:txBody>
                  <a:tcPr marL="121967" marR="121967" marT="45688" marB="45688"/>
                </a:tc>
                <a:tc>
                  <a:txBody>
                    <a:bodyPr/>
                    <a:lstStyle/>
                    <a:p>
                      <a:r>
                        <a:rPr lang="en-US" sz="1800" dirty="0"/>
                        <a:t>No direct cardiovascular effects</a:t>
                      </a:r>
                    </a:p>
                    <a:p>
                      <a:r>
                        <a:rPr lang="en-US" sz="1800" dirty="0"/>
                        <a:t>May lower platelets-significant if patients on warfarin</a:t>
                      </a:r>
                    </a:p>
                  </a:txBody>
                  <a:tcPr marL="121967" marR="121967" marT="45688" marB="45688"/>
                </a:tc>
                <a:extLst>
                  <a:ext uri="{0D108BD9-81ED-4DB2-BD59-A6C34878D82A}">
                    <a16:rowId xmlns:a16="http://schemas.microsoft.com/office/drawing/2014/main" val="10002"/>
                  </a:ext>
                </a:extLst>
              </a:tr>
              <a:tr h="640013">
                <a:tc>
                  <a:txBody>
                    <a:bodyPr/>
                    <a:lstStyle/>
                    <a:p>
                      <a:r>
                        <a:rPr lang="en-US" sz="1800" dirty="0"/>
                        <a:t>Carbamazepine</a:t>
                      </a:r>
                    </a:p>
                  </a:txBody>
                  <a:tcPr marL="121967" marR="121967" marT="45688" marB="45688"/>
                </a:tc>
                <a:tc>
                  <a:txBody>
                    <a:bodyPr/>
                    <a:lstStyle/>
                    <a:p>
                      <a:r>
                        <a:rPr lang="en-US" sz="1800" dirty="0"/>
                        <a:t>Hypertension 3%</a:t>
                      </a:r>
                    </a:p>
                    <a:p>
                      <a:r>
                        <a:rPr lang="en-US" sz="1800" dirty="0" err="1"/>
                        <a:t>Arrythmias</a:t>
                      </a:r>
                      <a:r>
                        <a:rPr lang="en-US" sz="1800" dirty="0"/>
                        <a:t>, hypotension, eosinophilic myocarditis (case reports)</a:t>
                      </a:r>
                    </a:p>
                  </a:txBody>
                  <a:tcPr marL="121967" marR="121967" marT="45688" marB="45688"/>
                </a:tc>
                <a:extLst>
                  <a:ext uri="{0D108BD9-81ED-4DB2-BD59-A6C34878D82A}">
                    <a16:rowId xmlns:a16="http://schemas.microsoft.com/office/drawing/2014/main" val="2700851713"/>
                  </a:ext>
                </a:extLst>
              </a:tr>
              <a:tr h="640013">
                <a:tc>
                  <a:txBody>
                    <a:bodyPr/>
                    <a:lstStyle/>
                    <a:p>
                      <a:r>
                        <a:rPr lang="en-US" sz="1800" dirty="0" err="1"/>
                        <a:t>Oxcarbamazepine</a:t>
                      </a:r>
                      <a:endParaRPr lang="en-US" sz="1800" dirty="0"/>
                    </a:p>
                  </a:txBody>
                  <a:tcPr marL="121967" marR="121967" marT="45688" marB="45688"/>
                </a:tc>
                <a:tc>
                  <a:txBody>
                    <a:bodyPr/>
                    <a:lstStyle/>
                    <a:p>
                      <a:r>
                        <a:rPr lang="en-US" sz="1800" dirty="0"/>
                        <a:t>A-V block (one case reported post-marketing)</a:t>
                      </a:r>
                    </a:p>
                  </a:txBody>
                  <a:tcPr marL="121967" marR="121967" marT="45688" marB="45688"/>
                </a:tc>
                <a:extLst>
                  <a:ext uri="{0D108BD9-81ED-4DB2-BD59-A6C34878D82A}">
                    <a16:rowId xmlns:a16="http://schemas.microsoft.com/office/drawing/2014/main" val="715380458"/>
                  </a:ext>
                </a:extLst>
              </a:tr>
              <a:tr h="640013">
                <a:tc>
                  <a:txBody>
                    <a:bodyPr/>
                    <a:lstStyle/>
                    <a:p>
                      <a:r>
                        <a:rPr lang="en-US" sz="1800" dirty="0"/>
                        <a:t>Lamotrigine</a:t>
                      </a:r>
                    </a:p>
                  </a:txBody>
                  <a:tcPr marL="121967" marR="121967" marT="45688" marB="45688"/>
                </a:tc>
                <a:tc>
                  <a:txBody>
                    <a:bodyPr/>
                    <a:lstStyle/>
                    <a:p>
                      <a:r>
                        <a:rPr lang="en-US" sz="1800" dirty="0"/>
                        <a:t>Chest pain 5%</a:t>
                      </a:r>
                    </a:p>
                  </a:txBody>
                  <a:tcPr marL="121967" marR="121967" marT="45688" marB="45688"/>
                </a:tc>
                <a:extLst>
                  <a:ext uri="{0D108BD9-81ED-4DB2-BD59-A6C34878D82A}">
                    <a16:rowId xmlns:a16="http://schemas.microsoft.com/office/drawing/2014/main" val="2883128433"/>
                  </a:ext>
                </a:extLst>
              </a:tr>
            </a:tbl>
          </a:graphicData>
        </a:graphic>
      </p:graphicFrame>
      <p:sp>
        <p:nvSpPr>
          <p:cNvPr id="15380" name="Slide Number Placeholder 3"/>
          <p:cNvSpPr>
            <a:spLocks noGrp="1"/>
          </p:cNvSpPr>
          <p:nvPr>
            <p:ph type="sldNum" sz="quarter" idx="12"/>
          </p:nvPr>
        </p:nvSpPr>
        <p:spPr>
          <a:noFill/>
        </p:spPr>
        <p:txBody>
          <a:bodyPr/>
          <a:lstStyle/>
          <a:p>
            <a:pPr>
              <a:buFont typeface="Arial" pitchFamily="34" charset="0"/>
              <a:buNone/>
            </a:pPr>
            <a:fld id="{D0117A60-6F84-491E-AA97-D0F6E7EE9BBE}" type="slidenum">
              <a:rPr lang="en-US" altLang="en-US" smtClean="0">
                <a:latin typeface="Arial" pitchFamily="34" charset="0"/>
                <a:cs typeface="Lucida Sans Unicode" pitchFamily="34" charset="0"/>
              </a:rPr>
              <a:pPr>
                <a:buFont typeface="Arial" pitchFamily="34" charset="0"/>
                <a:buNone/>
              </a:pPr>
              <a:t>27</a:t>
            </a:fld>
            <a:endParaRPr lang="en-US" altLang="en-US">
              <a:latin typeface="Arial" pitchFamily="34" charset="0"/>
              <a:cs typeface="Lucida Sans Unicode" pitchFamily="34" charset="0"/>
            </a:endParaRPr>
          </a:p>
        </p:txBody>
      </p:sp>
      <p:sp>
        <p:nvSpPr>
          <p:cNvPr id="2" name="TextBox 1">
            <a:extLst>
              <a:ext uri="{FF2B5EF4-FFF2-40B4-BE49-F238E27FC236}">
                <a16:creationId xmlns:a16="http://schemas.microsoft.com/office/drawing/2014/main" id="{F1DF4946-695D-440B-8C2F-69774A59F910}"/>
              </a:ext>
            </a:extLst>
          </p:cNvPr>
          <p:cNvSpPr txBox="1"/>
          <p:nvPr/>
        </p:nvSpPr>
        <p:spPr>
          <a:xfrm>
            <a:off x="8123068" y="5956917"/>
            <a:ext cx="2734322" cy="338554"/>
          </a:xfrm>
          <a:prstGeom prst="rect">
            <a:avLst/>
          </a:prstGeom>
          <a:noFill/>
        </p:spPr>
        <p:txBody>
          <a:bodyPr wrap="square" rtlCol="0">
            <a:spAutoFit/>
          </a:bodyPr>
          <a:lstStyle/>
          <a:p>
            <a:r>
              <a:rPr lang="en-US" sz="1600" i="1" dirty="0"/>
              <a:t>Micromedex 2018</a:t>
            </a:r>
          </a:p>
        </p:txBody>
      </p:sp>
    </p:spTree>
    <p:extLst>
      <p:ext uri="{BB962C8B-B14F-4D97-AF65-F5344CB8AC3E}">
        <p14:creationId xmlns:p14="http://schemas.microsoft.com/office/powerpoint/2010/main" val="23704866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dirty="0"/>
              <a:t>Case no. 2</a:t>
            </a:r>
          </a:p>
        </p:txBody>
      </p:sp>
      <p:sp>
        <p:nvSpPr>
          <p:cNvPr id="20483" name="Content Placeholder 2"/>
          <p:cNvSpPr>
            <a:spLocks noGrp="1"/>
          </p:cNvSpPr>
          <p:nvPr>
            <p:ph idx="1"/>
          </p:nvPr>
        </p:nvSpPr>
        <p:spPr/>
        <p:txBody>
          <a:bodyPr/>
          <a:lstStyle/>
          <a:p>
            <a:r>
              <a:rPr lang="en-US" altLang="en-US" dirty="0"/>
              <a:t>48y/o w with depression, </a:t>
            </a:r>
            <a:r>
              <a:rPr lang="en-US" altLang="en-US" dirty="0" err="1"/>
              <a:t>bordeline</a:t>
            </a:r>
            <a:r>
              <a:rPr lang="en-US" altLang="en-US" dirty="0"/>
              <a:t> PD, alcohol dependence, history of delirium tremens, admitted  in the ICU with acute liver failure following Tylenol ingestion in a suicide attempt. She is confused, with ammonia of 180, but also tremulous, diaphoretic, with fluctuating heart rate and blood pressure. The team does not want to give sedatives because they can alter her mental status. </a:t>
            </a:r>
          </a:p>
          <a:p>
            <a:pPr marL="0" indent="0">
              <a:buNone/>
            </a:pPr>
            <a:endParaRPr lang="en-US" altLang="en-US" dirty="0"/>
          </a:p>
          <a:p>
            <a:r>
              <a:rPr lang="en-US" altLang="en-US" dirty="0"/>
              <a:t>What is your differential diagnosis?</a:t>
            </a:r>
          </a:p>
          <a:p>
            <a:r>
              <a:rPr lang="en-US" altLang="en-US" dirty="0"/>
              <a:t>What psychotropic medications would you recommend to manage her symptoms?</a:t>
            </a:r>
          </a:p>
          <a:p>
            <a:r>
              <a:rPr lang="en-US" altLang="en-US" dirty="0"/>
              <a:t>How does her liver failure impact your decision making about </a:t>
            </a:r>
            <a:r>
              <a:rPr lang="en-US" altLang="en-US" dirty="0" err="1"/>
              <a:t>psychotropics</a:t>
            </a:r>
            <a:r>
              <a:rPr lang="en-US" altLang="en-US" dirty="0"/>
              <a:t>?</a:t>
            </a:r>
          </a:p>
        </p:txBody>
      </p:sp>
      <p:sp>
        <p:nvSpPr>
          <p:cNvPr id="20484" name="Slide Number Placeholder 3"/>
          <p:cNvSpPr>
            <a:spLocks noGrp="1"/>
          </p:cNvSpPr>
          <p:nvPr>
            <p:ph type="sldNum" sz="quarter" idx="12"/>
          </p:nvPr>
        </p:nvSpPr>
        <p:spPr>
          <a:noFill/>
        </p:spPr>
        <p:txBody>
          <a:bodyPr/>
          <a:lstStyle/>
          <a:p>
            <a:pPr>
              <a:buFont typeface="Arial" pitchFamily="34" charset="0"/>
              <a:buNone/>
            </a:pPr>
            <a:fld id="{BCEDEAB3-6096-4117-8D39-5428BD756957}" type="slidenum">
              <a:rPr lang="en-US" altLang="en-US" smtClean="0">
                <a:latin typeface="Arial" pitchFamily="34" charset="0"/>
                <a:cs typeface="Lucida Sans Unicode" pitchFamily="34" charset="0"/>
              </a:rPr>
              <a:pPr>
                <a:buFont typeface="Arial" pitchFamily="34" charset="0"/>
                <a:buNone/>
              </a:pPr>
              <a:t>28</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7030745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10D6F-1FA5-4444-B142-3BE14D47D998}"/>
              </a:ext>
            </a:extLst>
          </p:cNvPr>
          <p:cNvSpPr>
            <a:spLocks noGrp="1"/>
          </p:cNvSpPr>
          <p:nvPr>
            <p:ph type="title"/>
          </p:nvPr>
        </p:nvSpPr>
        <p:spPr/>
        <p:txBody>
          <a:bodyPr/>
          <a:lstStyle/>
          <a:p>
            <a:r>
              <a:rPr lang="en-US" dirty="0"/>
              <a:t>Psychotropic medications with hepato-toxic risk</a:t>
            </a:r>
          </a:p>
        </p:txBody>
      </p:sp>
      <p:graphicFrame>
        <p:nvGraphicFramePr>
          <p:cNvPr id="5" name="Content Placeholder 4">
            <a:extLst>
              <a:ext uri="{FF2B5EF4-FFF2-40B4-BE49-F238E27FC236}">
                <a16:creationId xmlns:a16="http://schemas.microsoft.com/office/drawing/2014/main" id="{A23CAB92-78B9-4DF5-A8F3-1C3426EA973C}"/>
              </a:ext>
            </a:extLst>
          </p:cNvPr>
          <p:cNvGraphicFramePr>
            <a:graphicFrameLocks noGrp="1"/>
          </p:cNvGraphicFramePr>
          <p:nvPr>
            <p:ph idx="1"/>
            <p:extLst>
              <p:ext uri="{D42A27DB-BD31-4B8C-83A1-F6EECF244321}">
                <p14:modId xmlns:p14="http://schemas.microsoft.com/office/powerpoint/2010/main" val="1270321501"/>
              </p:ext>
            </p:extLst>
          </p:nvPr>
        </p:nvGraphicFramePr>
        <p:xfrm>
          <a:off x="609600" y="2059618"/>
          <a:ext cx="10972800" cy="2743200"/>
        </p:xfrm>
        <a:graphic>
          <a:graphicData uri="http://schemas.openxmlformats.org/drawingml/2006/table">
            <a:tbl>
              <a:tblPr firstRow="1" bandRow="1">
                <a:tableStyleId>{5C22544A-7EE6-4342-B048-85BDC9FD1C3A}</a:tableStyleId>
              </a:tblPr>
              <a:tblGrid>
                <a:gridCol w="1911658">
                  <a:extLst>
                    <a:ext uri="{9D8B030D-6E8A-4147-A177-3AD203B41FA5}">
                      <a16:colId xmlns:a16="http://schemas.microsoft.com/office/drawing/2014/main" val="3432588317"/>
                    </a:ext>
                  </a:extLst>
                </a:gridCol>
                <a:gridCol w="3574742">
                  <a:extLst>
                    <a:ext uri="{9D8B030D-6E8A-4147-A177-3AD203B41FA5}">
                      <a16:colId xmlns:a16="http://schemas.microsoft.com/office/drawing/2014/main" val="3444975844"/>
                    </a:ext>
                  </a:extLst>
                </a:gridCol>
                <a:gridCol w="2743200">
                  <a:extLst>
                    <a:ext uri="{9D8B030D-6E8A-4147-A177-3AD203B41FA5}">
                      <a16:colId xmlns:a16="http://schemas.microsoft.com/office/drawing/2014/main" val="1192788599"/>
                    </a:ext>
                  </a:extLst>
                </a:gridCol>
                <a:gridCol w="2743200">
                  <a:extLst>
                    <a:ext uri="{9D8B030D-6E8A-4147-A177-3AD203B41FA5}">
                      <a16:colId xmlns:a16="http://schemas.microsoft.com/office/drawing/2014/main" val="2181792906"/>
                    </a:ext>
                  </a:extLst>
                </a:gridCol>
              </a:tblGrid>
              <a:tr h="533670">
                <a:tc>
                  <a:txBody>
                    <a:bodyPr/>
                    <a:lstStyle/>
                    <a:p>
                      <a:r>
                        <a:rPr lang="en-US" dirty="0"/>
                        <a:t>Medication</a:t>
                      </a:r>
                    </a:p>
                  </a:txBody>
                  <a:tcPr/>
                </a:tc>
                <a:tc>
                  <a:txBody>
                    <a:bodyPr/>
                    <a:lstStyle/>
                    <a:p>
                      <a:r>
                        <a:rPr lang="en-US" dirty="0"/>
                        <a:t>Elevated transaminases</a:t>
                      </a:r>
                    </a:p>
                  </a:txBody>
                  <a:tcPr/>
                </a:tc>
                <a:tc>
                  <a:txBody>
                    <a:bodyPr/>
                    <a:lstStyle/>
                    <a:p>
                      <a:r>
                        <a:rPr lang="en-US" dirty="0"/>
                        <a:t>Liver failure</a:t>
                      </a:r>
                    </a:p>
                  </a:txBody>
                  <a:tcPr/>
                </a:tc>
                <a:tc>
                  <a:txBody>
                    <a:bodyPr/>
                    <a:lstStyle/>
                    <a:p>
                      <a:r>
                        <a:rPr lang="en-US" dirty="0"/>
                        <a:t>Other liver related adverse reactions</a:t>
                      </a:r>
                    </a:p>
                  </a:txBody>
                  <a:tcPr/>
                </a:tc>
                <a:extLst>
                  <a:ext uri="{0D108BD9-81ED-4DB2-BD59-A6C34878D82A}">
                    <a16:rowId xmlns:a16="http://schemas.microsoft.com/office/drawing/2014/main" val="1139303499"/>
                  </a:ext>
                </a:extLst>
              </a:tr>
              <a:tr h="309190">
                <a:tc>
                  <a:txBody>
                    <a:bodyPr/>
                    <a:lstStyle/>
                    <a:p>
                      <a:r>
                        <a:rPr lang="en-US" dirty="0"/>
                        <a:t>Divalproex </a:t>
                      </a:r>
                    </a:p>
                  </a:txBody>
                  <a:tcPr/>
                </a:tc>
                <a:tc>
                  <a:txBody>
                    <a:bodyPr/>
                    <a:lstStyle/>
                    <a:p>
                      <a:r>
                        <a:rPr lang="en-US" dirty="0"/>
                        <a:t>1-5%</a:t>
                      </a:r>
                    </a:p>
                  </a:txBody>
                  <a:tcPr/>
                </a:tc>
                <a:tc>
                  <a:txBody>
                    <a:bodyPr/>
                    <a:lstStyle/>
                    <a:p>
                      <a:r>
                        <a:rPr lang="en-US" dirty="0"/>
                        <a:t>Case reports</a:t>
                      </a:r>
                    </a:p>
                  </a:txBody>
                  <a:tcPr/>
                </a:tc>
                <a:tc>
                  <a:txBody>
                    <a:bodyPr/>
                    <a:lstStyle/>
                    <a:p>
                      <a:r>
                        <a:rPr lang="en-US" dirty="0" err="1"/>
                        <a:t>Hyperammoniemia</a:t>
                      </a:r>
                      <a:endParaRPr lang="en-US" dirty="0"/>
                    </a:p>
                  </a:txBody>
                  <a:tcPr/>
                </a:tc>
                <a:extLst>
                  <a:ext uri="{0D108BD9-81ED-4DB2-BD59-A6C34878D82A}">
                    <a16:rowId xmlns:a16="http://schemas.microsoft.com/office/drawing/2014/main" val="969625613"/>
                  </a:ext>
                </a:extLst>
              </a:tr>
              <a:tr h="533670">
                <a:tc>
                  <a:txBody>
                    <a:bodyPr/>
                    <a:lstStyle/>
                    <a:p>
                      <a:r>
                        <a:rPr lang="en-US" dirty="0"/>
                        <a:t>Carbamazepine</a:t>
                      </a:r>
                    </a:p>
                  </a:txBody>
                  <a:tcPr/>
                </a:tc>
                <a:tc>
                  <a:txBody>
                    <a:bodyPr/>
                    <a:lstStyle/>
                    <a:p>
                      <a:r>
                        <a:rPr lang="en-US" dirty="0"/>
                        <a:t>Reported, may persist after discontinuation</a:t>
                      </a:r>
                    </a:p>
                  </a:txBody>
                  <a:tcPr/>
                </a:tc>
                <a:tc>
                  <a:txBody>
                    <a:bodyPr/>
                    <a:lstStyle/>
                    <a:p>
                      <a:r>
                        <a:rPr lang="en-US" dirty="0"/>
                        <a:t>Case reports</a:t>
                      </a:r>
                    </a:p>
                  </a:txBody>
                  <a:tcPr/>
                </a:tc>
                <a:tc>
                  <a:txBody>
                    <a:bodyPr/>
                    <a:lstStyle/>
                    <a:p>
                      <a:r>
                        <a:rPr lang="en-US" dirty="0" err="1"/>
                        <a:t>Colengitis</a:t>
                      </a:r>
                      <a:endParaRPr lang="en-US" dirty="0"/>
                    </a:p>
                  </a:txBody>
                  <a:tcPr/>
                </a:tc>
                <a:extLst>
                  <a:ext uri="{0D108BD9-81ED-4DB2-BD59-A6C34878D82A}">
                    <a16:rowId xmlns:a16="http://schemas.microsoft.com/office/drawing/2014/main" val="2033818059"/>
                  </a:ext>
                </a:extLst>
              </a:tr>
              <a:tr h="309190">
                <a:tc>
                  <a:txBody>
                    <a:bodyPr/>
                    <a:lstStyle/>
                    <a:p>
                      <a:r>
                        <a:rPr lang="en-US" dirty="0"/>
                        <a:t>Duloxetine</a:t>
                      </a:r>
                    </a:p>
                  </a:txBody>
                  <a:tcPr/>
                </a:tc>
                <a:tc>
                  <a:txBody>
                    <a:bodyPr/>
                    <a:lstStyle/>
                    <a:p>
                      <a:r>
                        <a:rPr lang="en-US" dirty="0"/>
                        <a:t>Yes</a:t>
                      </a:r>
                    </a:p>
                  </a:txBody>
                  <a:tcPr/>
                </a:tc>
                <a:tc>
                  <a:txBody>
                    <a:bodyPr/>
                    <a:lstStyle/>
                    <a:p>
                      <a:r>
                        <a:rPr lang="en-US" dirty="0"/>
                        <a:t>Yes</a:t>
                      </a:r>
                    </a:p>
                  </a:txBody>
                  <a:tcPr/>
                </a:tc>
                <a:tc>
                  <a:txBody>
                    <a:bodyPr/>
                    <a:lstStyle/>
                    <a:p>
                      <a:r>
                        <a:rPr lang="en-US" dirty="0"/>
                        <a:t>-</a:t>
                      </a:r>
                    </a:p>
                  </a:txBody>
                  <a:tcPr/>
                </a:tc>
                <a:extLst>
                  <a:ext uri="{0D108BD9-81ED-4DB2-BD59-A6C34878D82A}">
                    <a16:rowId xmlns:a16="http://schemas.microsoft.com/office/drawing/2014/main" val="3016644545"/>
                  </a:ext>
                </a:extLst>
              </a:tr>
              <a:tr h="309190">
                <a:tc>
                  <a:txBody>
                    <a:bodyPr/>
                    <a:lstStyle/>
                    <a:p>
                      <a:r>
                        <a:rPr lang="en-US" dirty="0"/>
                        <a:t>Disulfiram</a:t>
                      </a:r>
                    </a:p>
                  </a:txBody>
                  <a:tcPr/>
                </a:tc>
                <a:tc>
                  <a:txBody>
                    <a:bodyPr/>
                    <a:lstStyle/>
                    <a:p>
                      <a:r>
                        <a:rPr lang="en-US" dirty="0"/>
                        <a:t>18-25%</a:t>
                      </a:r>
                    </a:p>
                  </a:txBody>
                  <a:tcPr/>
                </a:tc>
                <a:tc>
                  <a:txBody>
                    <a:bodyPr/>
                    <a:lstStyle/>
                    <a:p>
                      <a:r>
                        <a:rPr lang="en-US" dirty="0"/>
                        <a:t>Yes</a:t>
                      </a:r>
                    </a:p>
                  </a:txBody>
                  <a:tcPr/>
                </a:tc>
                <a:tc>
                  <a:txBody>
                    <a:bodyPr/>
                    <a:lstStyle/>
                    <a:p>
                      <a:r>
                        <a:rPr lang="en-US" dirty="0"/>
                        <a:t>Acute hepatitis</a:t>
                      </a:r>
                    </a:p>
                  </a:txBody>
                  <a:tcPr/>
                </a:tc>
                <a:extLst>
                  <a:ext uri="{0D108BD9-81ED-4DB2-BD59-A6C34878D82A}">
                    <a16:rowId xmlns:a16="http://schemas.microsoft.com/office/drawing/2014/main" val="2570079679"/>
                  </a:ext>
                </a:extLst>
              </a:tr>
              <a:tr h="309190">
                <a:tc>
                  <a:txBody>
                    <a:bodyPr/>
                    <a:lstStyle/>
                    <a:p>
                      <a:r>
                        <a:rPr lang="en-US" dirty="0"/>
                        <a:t>Naltrexone</a:t>
                      </a:r>
                    </a:p>
                  </a:txBody>
                  <a:tcPr/>
                </a:tc>
                <a:tc>
                  <a:txBody>
                    <a:bodyPr/>
                    <a:lstStyle/>
                    <a:p>
                      <a:r>
                        <a:rPr lang="en-US" dirty="0"/>
                        <a:t>13% (GGT elevation 10%)</a:t>
                      </a:r>
                    </a:p>
                  </a:txBody>
                  <a:tcPr/>
                </a:tc>
                <a:tc>
                  <a:txBody>
                    <a:bodyPr/>
                    <a:lstStyle/>
                    <a:p>
                      <a:r>
                        <a:rPr lang="en-US" dirty="0"/>
                        <a:t>No</a:t>
                      </a:r>
                    </a:p>
                  </a:txBody>
                  <a:tcPr/>
                </a:tc>
                <a:tc>
                  <a:txBody>
                    <a:bodyPr/>
                    <a:lstStyle/>
                    <a:p>
                      <a:r>
                        <a:rPr lang="en-US" dirty="0"/>
                        <a:t>-</a:t>
                      </a:r>
                    </a:p>
                  </a:txBody>
                  <a:tcPr/>
                </a:tc>
                <a:extLst>
                  <a:ext uri="{0D108BD9-81ED-4DB2-BD59-A6C34878D82A}">
                    <a16:rowId xmlns:a16="http://schemas.microsoft.com/office/drawing/2014/main" val="1012725801"/>
                  </a:ext>
                </a:extLst>
              </a:tr>
            </a:tbl>
          </a:graphicData>
        </a:graphic>
      </p:graphicFrame>
      <p:sp>
        <p:nvSpPr>
          <p:cNvPr id="4" name="Slide Number Placeholder 3">
            <a:extLst>
              <a:ext uri="{FF2B5EF4-FFF2-40B4-BE49-F238E27FC236}">
                <a16:creationId xmlns:a16="http://schemas.microsoft.com/office/drawing/2014/main" id="{CBB80596-DE7B-4D08-9D28-B1085ED76F69}"/>
              </a:ext>
            </a:extLst>
          </p:cNvPr>
          <p:cNvSpPr>
            <a:spLocks noGrp="1"/>
          </p:cNvSpPr>
          <p:nvPr>
            <p:ph type="sldNum" sz="quarter" idx="12"/>
          </p:nvPr>
        </p:nvSpPr>
        <p:spPr/>
        <p:txBody>
          <a:bodyPr/>
          <a:lstStyle/>
          <a:p>
            <a:fld id="{68CDBAF2-F266-C14C-8ABF-54B90D837FA3}" type="slidenum">
              <a:rPr lang="en-US" smtClean="0"/>
              <a:pPr/>
              <a:t>29</a:t>
            </a:fld>
            <a:endParaRPr lang="en-US" dirty="0"/>
          </a:p>
        </p:txBody>
      </p:sp>
      <p:sp>
        <p:nvSpPr>
          <p:cNvPr id="6" name="TextBox 5">
            <a:extLst>
              <a:ext uri="{FF2B5EF4-FFF2-40B4-BE49-F238E27FC236}">
                <a16:creationId xmlns:a16="http://schemas.microsoft.com/office/drawing/2014/main" id="{E8EAE09B-CDBF-47BB-9AAB-7D8C2915ED5B}"/>
              </a:ext>
            </a:extLst>
          </p:cNvPr>
          <p:cNvSpPr txBox="1"/>
          <p:nvPr/>
        </p:nvSpPr>
        <p:spPr>
          <a:xfrm>
            <a:off x="7377344" y="5504155"/>
            <a:ext cx="2503503" cy="338554"/>
          </a:xfrm>
          <a:prstGeom prst="rect">
            <a:avLst/>
          </a:prstGeom>
          <a:noFill/>
        </p:spPr>
        <p:txBody>
          <a:bodyPr wrap="square" rtlCol="0">
            <a:spAutoFit/>
          </a:bodyPr>
          <a:lstStyle/>
          <a:p>
            <a:r>
              <a:rPr lang="en-US" sz="1600" i="1" dirty="0"/>
              <a:t>Micromedex 2018</a:t>
            </a:r>
          </a:p>
        </p:txBody>
      </p:sp>
    </p:spTree>
    <p:extLst>
      <p:ext uri="{BB962C8B-B14F-4D97-AF65-F5344CB8AC3E}">
        <p14:creationId xmlns:p14="http://schemas.microsoft.com/office/powerpoint/2010/main" val="205857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Objectives</a:t>
            </a:r>
          </a:p>
        </p:txBody>
      </p:sp>
      <p:sp>
        <p:nvSpPr>
          <p:cNvPr id="3" name="Content Placeholder 2"/>
          <p:cNvSpPr>
            <a:spLocks noGrp="1"/>
          </p:cNvSpPr>
          <p:nvPr>
            <p:ph idx="1"/>
          </p:nvPr>
        </p:nvSpPr>
        <p:spPr/>
        <p:txBody>
          <a:bodyPr/>
          <a:lstStyle/>
          <a:p>
            <a:r>
              <a:rPr lang="en-US" dirty="0"/>
              <a:t>Name several important considerations before using pharmacologic treatment for psychiatric symptoms in medically ill</a:t>
            </a:r>
          </a:p>
          <a:p>
            <a:r>
              <a:rPr lang="en-US" dirty="0"/>
              <a:t>Describe pharmacokinetic changes in patients with significant medical comorbidities</a:t>
            </a:r>
          </a:p>
          <a:p>
            <a:r>
              <a:rPr lang="en-US" dirty="0"/>
              <a:t>Describe unique pharmacological concerns in the management of patients with cardiovascular disease, liver disease, renal insufficiency/dialysis, respiratory and neurological disease</a:t>
            </a:r>
          </a:p>
        </p:txBody>
      </p:sp>
      <p:sp>
        <p:nvSpPr>
          <p:cNvPr id="4" name="Slide Number Placeholder 3"/>
          <p:cNvSpPr>
            <a:spLocks noGrp="1"/>
          </p:cNvSpPr>
          <p:nvPr>
            <p:ph type="sldNum" sz="quarter" idx="12"/>
          </p:nvPr>
        </p:nvSpPr>
        <p:spPr/>
        <p:txBody>
          <a:bodyPr/>
          <a:lstStyle/>
          <a:p>
            <a:fld id="{68CDBAF2-F266-C14C-8ABF-54B90D837FA3}" type="slidenum">
              <a:rPr lang="en-US" smtClean="0"/>
              <a:pPr/>
              <a:t>3</a:t>
            </a:fld>
            <a:endParaRPr lang="en-US" dirty="0"/>
          </a:p>
        </p:txBody>
      </p:sp>
    </p:spTree>
    <p:extLst>
      <p:ext uri="{BB962C8B-B14F-4D97-AF65-F5344CB8AC3E}">
        <p14:creationId xmlns:p14="http://schemas.microsoft.com/office/powerpoint/2010/main" val="546925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09600" y="457200"/>
            <a:ext cx="10972800" cy="1143000"/>
          </a:xfrm>
        </p:spPr>
        <p:txBody>
          <a:bodyPr/>
          <a:lstStyle/>
          <a:p>
            <a:r>
              <a:rPr lang="en-US" altLang="en-US" dirty="0"/>
              <a:t>Liver Disease: </a:t>
            </a:r>
            <a:r>
              <a:rPr lang="en-US" altLang="en-US" dirty="0" err="1"/>
              <a:t>P</a:t>
            </a:r>
            <a:r>
              <a:rPr lang="en-US" altLang="en-US" sz="3200" dirty="0" err="1"/>
              <a:t>sychotropics</a:t>
            </a:r>
            <a:r>
              <a:rPr lang="en-US" altLang="en-US" sz="3200" dirty="0"/>
              <a:t> and Elevated </a:t>
            </a:r>
            <a:r>
              <a:rPr lang="en-US" altLang="en-US" dirty="0"/>
              <a:t>T</a:t>
            </a:r>
            <a:r>
              <a:rPr lang="en-US" altLang="en-US" sz="3200" dirty="0"/>
              <a:t>ransaminases</a:t>
            </a:r>
          </a:p>
        </p:txBody>
      </p:sp>
      <p:sp>
        <p:nvSpPr>
          <p:cNvPr id="18435" name="Content Placeholder 2"/>
          <p:cNvSpPr>
            <a:spLocks noGrp="1"/>
          </p:cNvSpPr>
          <p:nvPr>
            <p:ph idx="1"/>
          </p:nvPr>
        </p:nvSpPr>
        <p:spPr/>
        <p:txBody>
          <a:bodyPr/>
          <a:lstStyle/>
          <a:p>
            <a:endParaRPr lang="en-US" altLang="en-US" dirty="0"/>
          </a:p>
          <a:p>
            <a:r>
              <a:rPr lang="en-US" altLang="en-US" dirty="0"/>
              <a:t>Most antipsychotics have been reported to cause elevations in liver transaminases </a:t>
            </a:r>
          </a:p>
          <a:p>
            <a:pPr lvl="1"/>
            <a:endParaRPr lang="en-US" altLang="en-US" dirty="0"/>
          </a:p>
          <a:p>
            <a:pPr lvl="1"/>
            <a:r>
              <a:rPr lang="en-US" altLang="en-US" dirty="0"/>
              <a:t>Olanzapine 2-10%, Quetiapine 1-6%</a:t>
            </a:r>
          </a:p>
          <a:p>
            <a:pPr lvl="1"/>
            <a:r>
              <a:rPr lang="en-US" altLang="en-US" dirty="0"/>
              <a:t>Rare with ziprasidone, risperidone</a:t>
            </a:r>
          </a:p>
          <a:p>
            <a:pPr lvl="1"/>
            <a:r>
              <a:rPr lang="en-US" altLang="en-US" dirty="0"/>
              <a:t>No reports yet with </a:t>
            </a:r>
            <a:r>
              <a:rPr lang="en-US" altLang="en-US" dirty="0" err="1"/>
              <a:t>Asenapine</a:t>
            </a:r>
            <a:r>
              <a:rPr lang="en-US" altLang="en-US" dirty="0"/>
              <a:t>, Paliperidone, Iloperidone</a:t>
            </a:r>
          </a:p>
        </p:txBody>
      </p:sp>
      <p:sp>
        <p:nvSpPr>
          <p:cNvPr id="18436" name="Slide Number Placeholder 3"/>
          <p:cNvSpPr>
            <a:spLocks noGrp="1"/>
          </p:cNvSpPr>
          <p:nvPr>
            <p:ph type="sldNum" sz="quarter" idx="12"/>
          </p:nvPr>
        </p:nvSpPr>
        <p:spPr>
          <a:noFill/>
        </p:spPr>
        <p:txBody>
          <a:bodyPr/>
          <a:lstStyle/>
          <a:p>
            <a:pPr>
              <a:buFont typeface="Arial" pitchFamily="34" charset="0"/>
              <a:buNone/>
            </a:pPr>
            <a:fld id="{5A634647-3313-42C6-AFEF-C9CFB5B86FA4}" type="slidenum">
              <a:rPr lang="en-US" altLang="en-US" smtClean="0">
                <a:latin typeface="Arial" pitchFamily="34" charset="0"/>
                <a:cs typeface="Lucida Sans Unicode" pitchFamily="34" charset="0"/>
              </a:rPr>
              <a:pPr>
                <a:buFont typeface="Arial" pitchFamily="34" charset="0"/>
                <a:buNone/>
              </a:pPr>
              <a:t>30</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5644684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609600" y="370242"/>
            <a:ext cx="10972800" cy="1143000"/>
          </a:xfrm>
        </p:spPr>
        <p:txBody>
          <a:bodyPr/>
          <a:lstStyle/>
          <a:p>
            <a:r>
              <a:rPr lang="en-US" altLang="en-US" dirty="0"/>
              <a:t>Liver Disease: </a:t>
            </a:r>
            <a:r>
              <a:rPr lang="en-US" altLang="en-US" sz="3200" dirty="0"/>
              <a:t>Benzodiazepines</a:t>
            </a:r>
          </a:p>
        </p:txBody>
      </p:sp>
      <p:sp>
        <p:nvSpPr>
          <p:cNvPr id="19459" name="Content Placeholder 2"/>
          <p:cNvSpPr>
            <a:spLocks noGrp="1"/>
          </p:cNvSpPr>
          <p:nvPr>
            <p:ph idx="1"/>
          </p:nvPr>
        </p:nvSpPr>
        <p:spPr>
          <a:xfrm>
            <a:off x="609601" y="1676400"/>
            <a:ext cx="10968567" cy="4343400"/>
          </a:xfrm>
        </p:spPr>
        <p:txBody>
          <a:bodyPr/>
          <a:lstStyle/>
          <a:p>
            <a:pPr>
              <a:defRPr/>
            </a:pPr>
            <a:r>
              <a:rPr lang="en-US" dirty="0"/>
              <a:t>Typically they worsen the hepatic encephalopathy </a:t>
            </a:r>
          </a:p>
          <a:p>
            <a:pPr lvl="2">
              <a:defRPr/>
            </a:pPr>
            <a:r>
              <a:rPr lang="en-US" sz="1600" i="1" dirty="0"/>
              <a:t>A whole issue of Lancet was dedicated to this topic: Vol 333, Issue 8636, 4 March 1989, Pages 491–492</a:t>
            </a:r>
          </a:p>
          <a:p>
            <a:pPr>
              <a:defRPr/>
            </a:pPr>
            <a:r>
              <a:rPr lang="en-US" dirty="0"/>
              <a:t>If absolutely needed (E.g. treatment of alcohol withdrawal in patients with liver disease) the following are preferred due to lack of active metabolites/bypass of 1</a:t>
            </a:r>
            <a:r>
              <a:rPr lang="en-US" baseline="30000" dirty="0"/>
              <a:t>st</a:t>
            </a:r>
            <a:r>
              <a:rPr lang="en-US" dirty="0"/>
              <a:t> pass metabolism: </a:t>
            </a:r>
          </a:p>
          <a:p>
            <a:pPr lvl="1">
              <a:defRPr/>
            </a:pPr>
            <a:r>
              <a:rPr lang="en-US" b="1" dirty="0" err="1"/>
              <a:t>O</a:t>
            </a:r>
            <a:r>
              <a:rPr lang="en-US" dirty="0" err="1"/>
              <a:t>xazepam</a:t>
            </a:r>
            <a:endParaRPr lang="en-US" dirty="0"/>
          </a:p>
          <a:p>
            <a:pPr lvl="1">
              <a:defRPr/>
            </a:pPr>
            <a:r>
              <a:rPr lang="en-US" b="1" dirty="0" err="1"/>
              <a:t>T</a:t>
            </a:r>
            <a:r>
              <a:rPr lang="en-US" dirty="0" err="1"/>
              <a:t>emazepam</a:t>
            </a:r>
            <a:r>
              <a:rPr lang="en-US" dirty="0"/>
              <a:t>                       </a:t>
            </a:r>
            <a:r>
              <a:rPr lang="en-US" sz="1600" i="1" dirty="0"/>
              <a:t>“</a:t>
            </a:r>
            <a:r>
              <a:rPr lang="en-US" sz="1600" b="1" i="1" dirty="0"/>
              <a:t>O</a:t>
            </a:r>
            <a:r>
              <a:rPr lang="en-US" sz="1600" i="1" dirty="0"/>
              <a:t>utside </a:t>
            </a:r>
            <a:r>
              <a:rPr lang="en-US" sz="1600" b="1" i="1" dirty="0"/>
              <a:t>T</a:t>
            </a:r>
            <a:r>
              <a:rPr lang="en-US" sz="1600" i="1" dirty="0"/>
              <a:t>he </a:t>
            </a:r>
            <a:r>
              <a:rPr lang="en-US" sz="1600" b="1" i="1" dirty="0"/>
              <a:t>L</a:t>
            </a:r>
            <a:r>
              <a:rPr lang="en-US" sz="1600" i="1" dirty="0"/>
              <a:t>iver (OLT)”</a:t>
            </a:r>
            <a:endParaRPr lang="en-US" dirty="0"/>
          </a:p>
          <a:p>
            <a:pPr lvl="1">
              <a:defRPr/>
            </a:pPr>
            <a:r>
              <a:rPr lang="en-US" b="1" dirty="0" err="1"/>
              <a:t>L</a:t>
            </a:r>
            <a:r>
              <a:rPr lang="en-US" dirty="0" err="1"/>
              <a:t>orazepam</a:t>
            </a:r>
            <a:endParaRPr lang="en-US" dirty="0"/>
          </a:p>
          <a:p>
            <a:pPr marL="457200" lvl="1" indent="0">
              <a:buFont typeface="Arial" pitchFamily="34" charset="0"/>
              <a:buNone/>
              <a:defRPr/>
            </a:pPr>
            <a:endParaRPr lang="en-US" dirty="0"/>
          </a:p>
        </p:txBody>
      </p:sp>
      <p:sp>
        <p:nvSpPr>
          <p:cNvPr id="19460" name="Slide Number Placeholder 3"/>
          <p:cNvSpPr>
            <a:spLocks noGrp="1"/>
          </p:cNvSpPr>
          <p:nvPr>
            <p:ph type="sldNum" sz="quarter" idx="12"/>
          </p:nvPr>
        </p:nvSpPr>
        <p:spPr>
          <a:noFill/>
        </p:spPr>
        <p:txBody>
          <a:bodyPr/>
          <a:lstStyle/>
          <a:p>
            <a:pPr>
              <a:buFont typeface="Arial" pitchFamily="34" charset="0"/>
              <a:buNone/>
            </a:pPr>
            <a:fld id="{9DE51F4D-D6C8-4952-B75F-4B806087EFBF}" type="slidenum">
              <a:rPr lang="en-US" altLang="en-US" smtClean="0">
                <a:latin typeface="Arial" pitchFamily="34" charset="0"/>
                <a:cs typeface="Lucida Sans Unicode" pitchFamily="34" charset="0"/>
              </a:rPr>
              <a:pPr>
                <a:buFont typeface="Arial" pitchFamily="34" charset="0"/>
                <a:buNone/>
              </a:pPr>
              <a:t>31</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9861608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a:t>Case no 3: </a:t>
            </a:r>
          </a:p>
        </p:txBody>
      </p:sp>
      <p:sp>
        <p:nvSpPr>
          <p:cNvPr id="22531" name="Content Placeholder 2"/>
          <p:cNvSpPr>
            <a:spLocks noGrp="1"/>
          </p:cNvSpPr>
          <p:nvPr>
            <p:ph idx="1"/>
          </p:nvPr>
        </p:nvSpPr>
        <p:spPr/>
        <p:txBody>
          <a:bodyPr/>
          <a:lstStyle/>
          <a:p>
            <a:r>
              <a:rPr lang="en-US" altLang="en-US" dirty="0"/>
              <a:t>65y/o w with ESRD, on hemodialysis, history of depression treated with Duloxetine. Team asking for evaluation for depression, since she displays a flat affect. When you assess the patient, you make the diagnosis of hypoactive delirium. </a:t>
            </a:r>
          </a:p>
          <a:p>
            <a:endParaRPr lang="en-US" altLang="en-US" dirty="0"/>
          </a:p>
          <a:p>
            <a:r>
              <a:rPr lang="en-US" altLang="en-US" dirty="0"/>
              <a:t>What recommendations would you make to manage her symptoms?</a:t>
            </a:r>
          </a:p>
          <a:p>
            <a:r>
              <a:rPr lang="en-US" altLang="en-US" dirty="0"/>
              <a:t>How would her renal disease impact your recommendations?</a:t>
            </a:r>
          </a:p>
        </p:txBody>
      </p:sp>
      <p:sp>
        <p:nvSpPr>
          <p:cNvPr id="22532" name="Slide Number Placeholder 3"/>
          <p:cNvSpPr>
            <a:spLocks noGrp="1"/>
          </p:cNvSpPr>
          <p:nvPr>
            <p:ph type="sldNum" sz="quarter" idx="12"/>
          </p:nvPr>
        </p:nvSpPr>
        <p:spPr>
          <a:noFill/>
        </p:spPr>
        <p:txBody>
          <a:bodyPr/>
          <a:lstStyle/>
          <a:p>
            <a:pPr>
              <a:buFont typeface="Arial" pitchFamily="34" charset="0"/>
              <a:buNone/>
            </a:pPr>
            <a:fld id="{E4236EBA-64AF-49FE-A8B8-993AADB8DFB2}" type="slidenum">
              <a:rPr lang="en-US" altLang="en-US" smtClean="0">
                <a:latin typeface="Arial" pitchFamily="34" charset="0"/>
                <a:cs typeface="Lucida Sans Unicode" pitchFamily="34" charset="0"/>
              </a:rPr>
              <a:pPr>
                <a:buFont typeface="Arial" pitchFamily="34" charset="0"/>
                <a:buNone/>
              </a:pPr>
              <a:t>32</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6922332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a:t>Renal Disease</a:t>
            </a:r>
          </a:p>
        </p:txBody>
      </p:sp>
      <p:sp>
        <p:nvSpPr>
          <p:cNvPr id="21507" name="Content Placeholder 2"/>
          <p:cNvSpPr>
            <a:spLocks noGrp="1"/>
          </p:cNvSpPr>
          <p:nvPr>
            <p:ph idx="1"/>
          </p:nvPr>
        </p:nvSpPr>
        <p:spPr/>
        <p:txBody>
          <a:bodyPr/>
          <a:lstStyle/>
          <a:p>
            <a:r>
              <a:rPr lang="en-US" altLang="en-US" dirty="0"/>
              <a:t>Most psychotropics carry an indication for dose adjustment according to creatinine clearance for renal patients</a:t>
            </a:r>
          </a:p>
          <a:p>
            <a:endParaRPr lang="en-US" altLang="en-US" dirty="0"/>
          </a:p>
          <a:p>
            <a:r>
              <a:rPr lang="en-US" altLang="en-US" dirty="0"/>
              <a:t>Renal insufficiency affects liver function as well, so even medications minimally excreted by kidneys need adjustments</a:t>
            </a:r>
          </a:p>
          <a:p>
            <a:pPr lvl="1"/>
            <a:endParaRPr lang="en-US" altLang="en-US" dirty="0"/>
          </a:p>
        </p:txBody>
      </p:sp>
      <p:sp>
        <p:nvSpPr>
          <p:cNvPr id="21508" name="Slide Number Placeholder 3"/>
          <p:cNvSpPr>
            <a:spLocks noGrp="1"/>
          </p:cNvSpPr>
          <p:nvPr>
            <p:ph type="sldNum" sz="quarter" idx="12"/>
          </p:nvPr>
        </p:nvSpPr>
        <p:spPr>
          <a:noFill/>
        </p:spPr>
        <p:txBody>
          <a:bodyPr/>
          <a:lstStyle/>
          <a:p>
            <a:pPr>
              <a:buFont typeface="Arial" pitchFamily="34" charset="0"/>
              <a:buNone/>
            </a:pPr>
            <a:fld id="{890167C4-8C50-41F9-BF47-F5308FD28B15}" type="slidenum">
              <a:rPr lang="en-US" altLang="en-US" smtClean="0">
                <a:latin typeface="Arial" pitchFamily="34" charset="0"/>
                <a:cs typeface="Lucida Sans Unicode" pitchFamily="34" charset="0"/>
              </a:rPr>
              <a:pPr>
                <a:buFont typeface="Arial" pitchFamily="34" charset="0"/>
                <a:buNone/>
              </a:pPr>
              <a:t>33</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268242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609600" y="381000"/>
            <a:ext cx="10972800" cy="1143000"/>
          </a:xfrm>
        </p:spPr>
        <p:txBody>
          <a:bodyPr/>
          <a:lstStyle/>
          <a:p>
            <a:r>
              <a:rPr lang="en-US" altLang="en-US" dirty="0"/>
              <a:t>Psychotropic use in dialysis patients</a:t>
            </a:r>
          </a:p>
        </p:txBody>
      </p:sp>
      <p:sp>
        <p:nvSpPr>
          <p:cNvPr id="3" name="Content Placeholder 2"/>
          <p:cNvSpPr>
            <a:spLocks noGrp="1"/>
          </p:cNvSpPr>
          <p:nvPr>
            <p:ph idx="1"/>
          </p:nvPr>
        </p:nvSpPr>
        <p:spPr>
          <a:xfrm>
            <a:off x="609601" y="1600200"/>
            <a:ext cx="10968567" cy="5029200"/>
          </a:xfrm>
        </p:spPr>
        <p:txBody>
          <a:bodyPr/>
          <a:lstStyle/>
          <a:p>
            <a:pPr marL="0" lvl="3" indent="0">
              <a:spcBef>
                <a:spcPts val="800"/>
              </a:spcBef>
              <a:buFont typeface="Arial" charset="0"/>
              <a:buNone/>
              <a:defRPr/>
            </a:pPr>
            <a:r>
              <a:rPr lang="en-US" sz="2000" dirty="0"/>
              <a:t>Small studies have looked at the changes in pharmacokinetics of psychotropic medications in patients with renal disease</a:t>
            </a:r>
          </a:p>
          <a:p>
            <a:pPr marL="0" lvl="3" indent="0">
              <a:spcBef>
                <a:spcPts val="800"/>
              </a:spcBef>
              <a:buFont typeface="Arial" charset="0"/>
              <a:buNone/>
              <a:defRPr/>
            </a:pPr>
            <a:endParaRPr lang="en-US" dirty="0"/>
          </a:p>
          <a:p>
            <a:pPr marL="342900" lvl="1" indent="-342900">
              <a:spcBef>
                <a:spcPts val="800"/>
              </a:spcBef>
              <a:buFont typeface="Arial" charset="0"/>
              <a:buChar char="–"/>
              <a:defRPr/>
            </a:pPr>
            <a:r>
              <a:rPr lang="en-US" sz="2000" dirty="0"/>
              <a:t>Mirtazapine and </a:t>
            </a:r>
            <a:r>
              <a:rPr lang="en-US" dirty="0"/>
              <a:t>a</a:t>
            </a:r>
            <a:r>
              <a:rPr lang="en-US" sz="2000" dirty="0"/>
              <a:t>mitriptyline levels decrease significantly after HD</a:t>
            </a:r>
          </a:p>
          <a:p>
            <a:pPr marL="1203325" lvl="3" indent="-342900">
              <a:spcBef>
                <a:spcPts val="800"/>
              </a:spcBef>
              <a:buFont typeface="Arial" charset="0"/>
              <a:buChar char="–"/>
              <a:defRPr/>
            </a:pPr>
            <a:r>
              <a:rPr lang="en-US" sz="1200" i="1" dirty="0" err="1"/>
              <a:t>Unterecker</a:t>
            </a:r>
            <a:r>
              <a:rPr lang="en-US" sz="1200" i="1" dirty="0"/>
              <a:t> S, et al. Therapeutic drug monitoring of antidepressants in </a:t>
            </a:r>
            <a:r>
              <a:rPr lang="en-US" sz="1200" i="1" dirty="0" err="1"/>
              <a:t>haemodialysis</a:t>
            </a:r>
            <a:r>
              <a:rPr lang="en-US" sz="1200" i="1" dirty="0"/>
              <a:t> patients. Clinical Drug Investigation. 2012;32(8):539-545. </a:t>
            </a:r>
          </a:p>
          <a:p>
            <a:pPr marL="342900" lvl="1" indent="-342900">
              <a:spcBef>
                <a:spcPts val="800"/>
              </a:spcBef>
              <a:buFont typeface="Arial" charset="0"/>
              <a:buChar char="–"/>
              <a:defRPr/>
            </a:pPr>
            <a:r>
              <a:rPr lang="en-US" sz="2000" dirty="0"/>
              <a:t>The steady states for fluoxetine and its metabolite </a:t>
            </a:r>
            <a:r>
              <a:rPr lang="en-US" sz="2000" dirty="0" err="1"/>
              <a:t>norfluoxetine</a:t>
            </a:r>
            <a:r>
              <a:rPr lang="en-US" sz="2000" dirty="0"/>
              <a:t> after 8 weeks of treatment were comparable in HD patients with control groups.</a:t>
            </a:r>
          </a:p>
          <a:p>
            <a:pPr marL="1203325" lvl="3" indent="-342900">
              <a:spcBef>
                <a:spcPts val="800"/>
              </a:spcBef>
              <a:buFont typeface="Arial" charset="0"/>
              <a:buChar char="–"/>
              <a:defRPr/>
            </a:pPr>
            <a:r>
              <a:rPr lang="en-US" sz="1200" i="1" dirty="0"/>
              <a:t>Levy NB et al  Fluoxetine in depressed patients with renal failure and in depressed patients with normal kidney function. Gen </a:t>
            </a:r>
            <a:r>
              <a:rPr lang="en-US" sz="1200" i="1" dirty="0" err="1"/>
              <a:t>Hosp</a:t>
            </a:r>
            <a:r>
              <a:rPr lang="en-US" sz="1200" i="1" dirty="0"/>
              <a:t> Psychiatry. 1996;18(1):8-13. </a:t>
            </a:r>
          </a:p>
          <a:p>
            <a:pPr marL="342900" lvl="1" indent="-342900">
              <a:spcBef>
                <a:spcPts val="800"/>
              </a:spcBef>
              <a:buFont typeface="Arial" charset="0"/>
              <a:buChar char="–"/>
              <a:defRPr/>
            </a:pPr>
            <a:r>
              <a:rPr lang="en-US" sz="2000" dirty="0"/>
              <a:t>Increased concentrations of conjugated form of tricyclic antidepressants were found in HD patients, while the elimination half life was longer in HD patients than in controls</a:t>
            </a:r>
          </a:p>
          <a:p>
            <a:pPr marL="1203325" lvl="3" indent="-342900">
              <a:spcBef>
                <a:spcPts val="800"/>
              </a:spcBef>
              <a:buFont typeface="Arial" charset="0"/>
              <a:buChar char="–"/>
              <a:defRPr/>
            </a:pPr>
            <a:r>
              <a:rPr lang="en-US" sz="1200" i="1" dirty="0"/>
              <a:t>Lieberman JA et al  Tricyclic antidepressant and metabolite levels in chronic renal failure. Clinical Pharmacology &amp; Therapeutics. 1985;37(3):301-307. </a:t>
            </a:r>
          </a:p>
          <a:p>
            <a:pPr>
              <a:buFont typeface="Arial" charset="0"/>
              <a:buChar char="•"/>
              <a:defRPr/>
            </a:pPr>
            <a:endParaRPr lang="en-US" sz="2000" dirty="0"/>
          </a:p>
        </p:txBody>
      </p:sp>
      <p:sp>
        <p:nvSpPr>
          <p:cNvPr id="23556" name="Slide Number Placeholder 3"/>
          <p:cNvSpPr>
            <a:spLocks noGrp="1"/>
          </p:cNvSpPr>
          <p:nvPr>
            <p:ph type="sldNum" sz="quarter" idx="12"/>
          </p:nvPr>
        </p:nvSpPr>
        <p:spPr>
          <a:noFill/>
        </p:spPr>
        <p:txBody>
          <a:bodyPr/>
          <a:lstStyle/>
          <a:p>
            <a:pPr>
              <a:buFont typeface="Arial" pitchFamily="34" charset="0"/>
              <a:buNone/>
            </a:pPr>
            <a:fld id="{4B65F9E9-556B-4697-861A-5FF716B5E63B}" type="slidenum">
              <a:rPr lang="en-US" altLang="en-US" smtClean="0">
                <a:latin typeface="Arial" pitchFamily="34" charset="0"/>
                <a:cs typeface="Lucida Sans Unicode" pitchFamily="34" charset="0"/>
              </a:rPr>
              <a:pPr>
                <a:buFont typeface="Arial" pitchFamily="34" charset="0"/>
                <a:buNone/>
              </a:pPr>
              <a:t>34</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41894736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a:t>Psychotropic use in dialysis patients</a:t>
            </a:r>
          </a:p>
        </p:txBody>
      </p:sp>
      <p:sp>
        <p:nvSpPr>
          <p:cNvPr id="24579" name="Content Placeholder 2"/>
          <p:cNvSpPr>
            <a:spLocks noGrp="1"/>
          </p:cNvSpPr>
          <p:nvPr>
            <p:ph idx="1"/>
          </p:nvPr>
        </p:nvSpPr>
        <p:spPr>
          <a:xfrm>
            <a:off x="304800" y="1600200"/>
            <a:ext cx="11684000" cy="4522788"/>
          </a:xfrm>
        </p:spPr>
        <p:txBody>
          <a:bodyPr/>
          <a:lstStyle/>
          <a:p>
            <a:r>
              <a:rPr lang="en-US" altLang="en-US" dirty="0"/>
              <a:t>Lithium can be used in patients on HD</a:t>
            </a:r>
          </a:p>
          <a:p>
            <a:pPr lvl="1"/>
            <a:r>
              <a:rPr lang="en-US" altLang="en-US" dirty="0"/>
              <a:t>Single dose after each HD treatment</a:t>
            </a:r>
          </a:p>
          <a:p>
            <a:pPr lvl="1"/>
            <a:r>
              <a:rPr lang="en-US" altLang="en-US" dirty="0"/>
              <a:t>Requires close monitoring</a:t>
            </a:r>
          </a:p>
          <a:p>
            <a:pPr lvl="1"/>
            <a:r>
              <a:rPr lang="en-US" altLang="en-US" dirty="0"/>
              <a:t>GFR not a good indicator for Li dose adjustment in HD patients</a:t>
            </a:r>
          </a:p>
          <a:p>
            <a:pPr lvl="1"/>
            <a:endParaRPr lang="en-US" altLang="en-US" dirty="0"/>
          </a:p>
          <a:p>
            <a:pPr lvl="2"/>
            <a:r>
              <a:rPr lang="en-US" altLang="en-US" sz="1400" i="1" dirty="0" err="1"/>
              <a:t>Knebel</a:t>
            </a:r>
            <a:r>
              <a:rPr lang="en-US" altLang="en-US" sz="1400" i="1" dirty="0"/>
              <a:t> RJ, </a:t>
            </a:r>
            <a:r>
              <a:rPr lang="en-US" altLang="en-US" sz="1400" i="1" dirty="0" err="1"/>
              <a:t>Rosenlicht</a:t>
            </a:r>
            <a:r>
              <a:rPr lang="en-US" altLang="en-US" sz="1400" i="1" dirty="0"/>
              <a:t> N, </a:t>
            </a:r>
            <a:r>
              <a:rPr lang="en-US" altLang="en-US" sz="1400" i="1" dirty="0" err="1"/>
              <a:t>Colllins</a:t>
            </a:r>
            <a:r>
              <a:rPr lang="en-US" altLang="en-US" sz="1400" i="1" dirty="0"/>
              <a:t> L. Lithium carbonate maintenance therapy in a hemodialysis patient with end-stage renal disease. Am J Psychiatry. 2010;167(11):1409-1410</a:t>
            </a:r>
            <a:r>
              <a:rPr lang="en-US" altLang="en-US" dirty="0"/>
              <a:t>.</a:t>
            </a:r>
          </a:p>
          <a:p>
            <a:pPr lvl="2"/>
            <a:r>
              <a:rPr lang="en-US" altLang="en-US" sz="1400" i="1" dirty="0" err="1"/>
              <a:t>Bjarnason</a:t>
            </a:r>
            <a:r>
              <a:rPr lang="en-US" altLang="en-US" sz="1400" i="1" dirty="0"/>
              <a:t> NH, </a:t>
            </a:r>
            <a:r>
              <a:rPr lang="en-US" altLang="en-US" sz="1400" i="1" dirty="0" err="1"/>
              <a:t>Munkner</a:t>
            </a:r>
            <a:r>
              <a:rPr lang="en-US" altLang="en-US" sz="1400" i="1" dirty="0"/>
              <a:t> R, </a:t>
            </a:r>
            <a:r>
              <a:rPr lang="en-US" altLang="en-US" sz="1400" i="1" dirty="0" err="1"/>
              <a:t>Kampmann</a:t>
            </a:r>
            <a:r>
              <a:rPr lang="en-US" altLang="en-US" sz="1400" i="1" dirty="0"/>
              <a:t> JP, </a:t>
            </a:r>
            <a:r>
              <a:rPr lang="en-US" altLang="en-US" sz="1400" i="1" dirty="0" err="1"/>
              <a:t>Tornoe</a:t>
            </a:r>
            <a:r>
              <a:rPr lang="en-US" altLang="en-US" sz="1400" i="1" dirty="0"/>
              <a:t> CW, </a:t>
            </a:r>
            <a:r>
              <a:rPr lang="en-US" altLang="en-US" sz="1400" i="1" dirty="0" err="1"/>
              <a:t>Ladefoged</a:t>
            </a:r>
            <a:r>
              <a:rPr lang="en-US" altLang="en-US" sz="1400" i="1" dirty="0"/>
              <a:t> S, Dalhoff K. Optimizing lithium dosing in hemodialysis. </a:t>
            </a:r>
            <a:r>
              <a:rPr lang="en-US" altLang="en-US" sz="1400" i="1" dirty="0" err="1"/>
              <a:t>Ther</a:t>
            </a:r>
            <a:r>
              <a:rPr lang="en-US" altLang="en-US" sz="1400" i="1" dirty="0"/>
              <a:t> Drug </a:t>
            </a:r>
            <a:r>
              <a:rPr lang="en-US" altLang="en-US" sz="1400" i="1" dirty="0" err="1"/>
              <a:t>Monit</a:t>
            </a:r>
            <a:r>
              <a:rPr lang="en-US" altLang="en-US" sz="1400" i="1" dirty="0"/>
              <a:t>. 2006;28(2):262-266</a:t>
            </a:r>
            <a:r>
              <a:rPr lang="en-US" altLang="en-US" dirty="0"/>
              <a:t>.</a:t>
            </a:r>
          </a:p>
        </p:txBody>
      </p:sp>
      <p:sp>
        <p:nvSpPr>
          <p:cNvPr id="24580" name="Slide Number Placeholder 3"/>
          <p:cNvSpPr>
            <a:spLocks noGrp="1"/>
          </p:cNvSpPr>
          <p:nvPr>
            <p:ph type="sldNum" sz="quarter" idx="12"/>
          </p:nvPr>
        </p:nvSpPr>
        <p:spPr>
          <a:noFill/>
        </p:spPr>
        <p:txBody>
          <a:bodyPr/>
          <a:lstStyle/>
          <a:p>
            <a:pPr>
              <a:buFont typeface="Arial" pitchFamily="34" charset="0"/>
              <a:buNone/>
            </a:pPr>
            <a:fld id="{F3660E44-7A4E-4864-BD14-CB3BDEE441B7}" type="slidenum">
              <a:rPr lang="en-US" altLang="en-US" smtClean="0">
                <a:latin typeface="Arial" pitchFamily="34" charset="0"/>
                <a:cs typeface="Lucida Sans Unicode" pitchFamily="34" charset="0"/>
              </a:rPr>
              <a:pPr>
                <a:buFont typeface="Arial" pitchFamily="34" charset="0"/>
                <a:buNone/>
              </a:pPr>
              <a:t>35</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6140411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Dose Adjustments Recommended for Renal Impairment </a:t>
            </a:r>
          </a:p>
        </p:txBody>
      </p:sp>
      <p:sp>
        <p:nvSpPr>
          <p:cNvPr id="4" name="Rectangle 3"/>
          <p:cNvSpPr/>
          <p:nvPr/>
        </p:nvSpPr>
        <p:spPr>
          <a:xfrm>
            <a:off x="838200" y="6346879"/>
            <a:ext cx="5800242" cy="369332"/>
          </a:xfrm>
          <a:prstGeom prst="rect">
            <a:avLst/>
          </a:prstGeom>
        </p:spPr>
        <p:txBody>
          <a:bodyPr wrap="none">
            <a:spAutoFit/>
          </a:bodyPr>
          <a:lstStyle/>
          <a:p>
            <a:r>
              <a:rPr lang="en-US" dirty="0"/>
              <a:t>https://www.accessdata.fda.gov/scripts/cder/daf/index.cfm</a:t>
            </a:r>
          </a:p>
        </p:txBody>
      </p:sp>
      <p:graphicFrame>
        <p:nvGraphicFramePr>
          <p:cNvPr id="5" name="Diagram 4"/>
          <p:cNvGraphicFramePr/>
          <p:nvPr>
            <p:extLst>
              <p:ext uri="{D42A27DB-BD31-4B8C-83A1-F6EECF244321}">
                <p14:modId xmlns:p14="http://schemas.microsoft.com/office/powerpoint/2010/main" val="1176799718"/>
              </p:ext>
            </p:extLst>
          </p:nvPr>
        </p:nvGraphicFramePr>
        <p:xfrm>
          <a:off x="838200" y="1347537"/>
          <a:ext cx="9321800" cy="5079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8" name="Group 7"/>
          <p:cNvGrpSpPr/>
          <p:nvPr/>
        </p:nvGrpSpPr>
        <p:grpSpPr>
          <a:xfrm>
            <a:off x="2958780" y="5325683"/>
            <a:ext cx="7310185" cy="1015238"/>
            <a:chOff x="2164066" y="2561335"/>
            <a:chExt cx="7310185" cy="1015238"/>
          </a:xfrm>
        </p:grpSpPr>
        <p:sp>
          <p:nvSpPr>
            <p:cNvPr id="9" name="Round Same Side Corner Rectangle 8"/>
            <p:cNvSpPr/>
            <p:nvPr/>
          </p:nvSpPr>
          <p:spPr>
            <a:xfrm rot="5400000">
              <a:off x="5297087" y="-571686"/>
              <a:ext cx="978210" cy="7244251"/>
            </a:xfrm>
            <a:prstGeom prst="round2SameRect">
              <a:avLst/>
            </a:prstGeom>
            <a:solidFill>
              <a:schemeClr val="accent4">
                <a:lumMod val="20000"/>
                <a:lumOff val="80000"/>
                <a:alpha val="90000"/>
              </a:schemeClr>
            </a:solidFill>
          </p:spPr>
          <p:style>
            <a:lnRef idx="2">
              <a:schemeClr val="accent1">
                <a:alpha val="90000"/>
                <a:tint val="40000"/>
                <a:hueOff val="0"/>
                <a:satOff val="0"/>
                <a:lumOff val="0"/>
                <a:alphaOff val="0"/>
              </a:schemeClr>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0" name="Round Same Side Corner Rectangle 4"/>
            <p:cNvSpPr/>
            <p:nvPr/>
          </p:nvSpPr>
          <p:spPr>
            <a:xfrm>
              <a:off x="2277752" y="2693867"/>
              <a:ext cx="7196499" cy="88270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err="1"/>
                <a:t>Buspirone</a:t>
              </a:r>
              <a:r>
                <a:rPr lang="en-US" sz="2000" kern="1200" dirty="0"/>
                <a:t>	</a:t>
              </a:r>
              <a:r>
                <a:rPr lang="en-US" sz="2000" kern="1200" dirty="0" err="1"/>
                <a:t>Galantamine</a:t>
              </a:r>
              <a:endParaRPr lang="en-US" sz="2000" kern="1200" dirty="0"/>
            </a:p>
            <a:p>
              <a:pPr marL="228600" lvl="1" indent="-228600" algn="l" defTabSz="889000">
                <a:lnSpc>
                  <a:spcPct val="90000"/>
                </a:lnSpc>
                <a:spcBef>
                  <a:spcPct val="0"/>
                </a:spcBef>
                <a:spcAft>
                  <a:spcPct val="15000"/>
                </a:spcAft>
                <a:buChar char="••"/>
              </a:pPr>
              <a:r>
                <a:rPr lang="en-US" sz="2000" dirty="0"/>
                <a:t>Lorazepam</a:t>
              </a:r>
              <a:r>
                <a:rPr lang="en-US" sz="2000" kern="1200" dirty="0"/>
                <a:t>	</a:t>
              </a:r>
              <a:r>
                <a:rPr lang="en-US" sz="2000" dirty="0" err="1"/>
                <a:t>Memantine</a:t>
              </a:r>
              <a:endParaRPr lang="en-US" sz="2000" kern="1200" dirty="0"/>
            </a:p>
          </p:txBody>
        </p:sp>
      </p:grpSp>
    </p:spTree>
    <p:extLst>
      <p:ext uri="{BB962C8B-B14F-4D97-AF65-F5344CB8AC3E}">
        <p14:creationId xmlns:p14="http://schemas.microsoft.com/office/powerpoint/2010/main" val="2165389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Renal Disease: </a:t>
            </a:r>
            <a:r>
              <a:rPr lang="en-US" altLang="en-US" sz="3200" dirty="0"/>
              <a:t>Toxic </a:t>
            </a:r>
            <a:r>
              <a:rPr lang="en-US" altLang="en-US" dirty="0"/>
              <a:t>E</a:t>
            </a:r>
            <a:r>
              <a:rPr lang="en-US" altLang="en-US" sz="3200" dirty="0"/>
              <a:t>ffects of </a:t>
            </a:r>
            <a:r>
              <a:rPr lang="en-US" altLang="en-US" dirty="0"/>
              <a:t>P</a:t>
            </a:r>
            <a:r>
              <a:rPr lang="en-US" altLang="en-US" sz="3200" dirty="0"/>
              <a:t>sychotropic Medications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94574614"/>
              </p:ext>
            </p:extLst>
          </p:nvPr>
        </p:nvGraphicFramePr>
        <p:xfrm>
          <a:off x="609600" y="1600200"/>
          <a:ext cx="10972800" cy="4054474"/>
        </p:xfrm>
        <a:graphic>
          <a:graphicData uri="http://schemas.openxmlformats.org/drawingml/2006/table">
            <a:tbl>
              <a:tblPr firstRow="1" bandRow="1">
                <a:tableStyleId>{00A15C55-8517-42AA-B614-E9B94910E393}</a:tableStyleId>
              </a:tblPr>
              <a:tblGrid>
                <a:gridCol w="4065568">
                  <a:extLst>
                    <a:ext uri="{9D8B030D-6E8A-4147-A177-3AD203B41FA5}">
                      <a16:colId xmlns:a16="http://schemas.microsoft.com/office/drawing/2014/main" val="20000"/>
                    </a:ext>
                  </a:extLst>
                </a:gridCol>
                <a:gridCol w="6907232">
                  <a:extLst>
                    <a:ext uri="{9D8B030D-6E8A-4147-A177-3AD203B41FA5}">
                      <a16:colId xmlns:a16="http://schemas.microsoft.com/office/drawing/2014/main" val="20001"/>
                    </a:ext>
                  </a:extLst>
                </a:gridCol>
              </a:tblGrid>
              <a:tr h="370868">
                <a:tc>
                  <a:txBody>
                    <a:bodyPr/>
                    <a:lstStyle/>
                    <a:p>
                      <a:r>
                        <a:rPr lang="en-US" sz="1800" dirty="0"/>
                        <a:t>Medication</a:t>
                      </a:r>
                    </a:p>
                  </a:txBody>
                  <a:tcPr marL="121967" marR="121967" marT="45724" marB="45724"/>
                </a:tc>
                <a:tc>
                  <a:txBody>
                    <a:bodyPr/>
                    <a:lstStyle/>
                    <a:p>
                      <a:r>
                        <a:rPr lang="en-US" sz="1800" dirty="0"/>
                        <a:t>Effect</a:t>
                      </a:r>
                    </a:p>
                  </a:txBody>
                  <a:tcPr marL="121967" marR="121967" marT="45724" marB="45724"/>
                </a:tc>
                <a:extLst>
                  <a:ext uri="{0D108BD9-81ED-4DB2-BD59-A6C34878D82A}">
                    <a16:rowId xmlns:a16="http://schemas.microsoft.com/office/drawing/2014/main" val="10000"/>
                  </a:ext>
                </a:extLst>
              </a:tr>
              <a:tr h="1189028">
                <a:tc>
                  <a:txBody>
                    <a:bodyPr/>
                    <a:lstStyle/>
                    <a:p>
                      <a:r>
                        <a:rPr lang="en-US" sz="1800" dirty="0"/>
                        <a:t>Lithium</a:t>
                      </a:r>
                    </a:p>
                  </a:txBody>
                  <a:tcPr marL="121967" marR="121967" marT="45724" marB="45724"/>
                </a:tc>
                <a:tc>
                  <a:txBody>
                    <a:bodyPr/>
                    <a:lstStyle/>
                    <a:p>
                      <a:r>
                        <a:rPr lang="en-US" sz="1800" dirty="0">
                          <a:effectLst/>
                        </a:rPr>
                        <a:t>Chronic </a:t>
                      </a:r>
                      <a:r>
                        <a:rPr lang="en-US" sz="1800" dirty="0" err="1">
                          <a:effectLst/>
                        </a:rPr>
                        <a:t>tubulo</a:t>
                      </a:r>
                      <a:r>
                        <a:rPr lang="en-US" sz="1800" dirty="0">
                          <a:effectLst/>
                        </a:rPr>
                        <a:t>-interstitial nephropathy </a:t>
                      </a:r>
                    </a:p>
                    <a:p>
                      <a:r>
                        <a:rPr lang="en-US" sz="1800" dirty="0">
                          <a:effectLst/>
                        </a:rPr>
                        <a:t>Polyuria</a:t>
                      </a:r>
                    </a:p>
                    <a:p>
                      <a:r>
                        <a:rPr lang="en-US" sz="1800" dirty="0">
                          <a:effectLst/>
                        </a:rPr>
                        <a:t>Reversible and irreversible kidney</a:t>
                      </a:r>
                      <a:r>
                        <a:rPr lang="en-US" sz="1800" baseline="0" dirty="0">
                          <a:effectLst/>
                        </a:rPr>
                        <a:t> toxicity</a:t>
                      </a:r>
                    </a:p>
                    <a:p>
                      <a:r>
                        <a:rPr lang="en-US" sz="1800" baseline="0" dirty="0">
                          <a:effectLst/>
                        </a:rPr>
                        <a:t>Diabetes insipidus</a:t>
                      </a:r>
                      <a:endParaRPr lang="en-US" sz="1800" dirty="0"/>
                    </a:p>
                  </a:txBody>
                  <a:tcPr marL="121967" marR="121967" marT="45724" marB="45724"/>
                </a:tc>
                <a:extLst>
                  <a:ext uri="{0D108BD9-81ED-4DB2-BD59-A6C34878D82A}">
                    <a16:rowId xmlns:a16="http://schemas.microsoft.com/office/drawing/2014/main" val="10001"/>
                  </a:ext>
                </a:extLst>
              </a:tr>
              <a:tr h="370868">
                <a:tc>
                  <a:txBody>
                    <a:bodyPr/>
                    <a:lstStyle/>
                    <a:p>
                      <a:r>
                        <a:rPr lang="en-US" sz="1800" dirty="0"/>
                        <a:t>Tricyclic antidepressants</a:t>
                      </a:r>
                    </a:p>
                  </a:txBody>
                  <a:tcPr marL="121967" marR="121967" marT="45724" marB="45724"/>
                </a:tc>
                <a:tc>
                  <a:txBody>
                    <a:bodyPr/>
                    <a:lstStyle/>
                    <a:p>
                      <a:r>
                        <a:rPr lang="en-US" sz="1800" dirty="0"/>
                        <a:t>Urinary hesitancy/retention</a:t>
                      </a:r>
                    </a:p>
                  </a:txBody>
                  <a:tcPr marL="121967" marR="121967" marT="45724" marB="45724"/>
                </a:tc>
                <a:extLst>
                  <a:ext uri="{0D108BD9-81ED-4DB2-BD59-A6C34878D82A}">
                    <a16:rowId xmlns:a16="http://schemas.microsoft.com/office/drawing/2014/main" val="10002"/>
                  </a:ext>
                </a:extLst>
              </a:tr>
              <a:tr h="370868">
                <a:tc>
                  <a:txBody>
                    <a:bodyPr/>
                    <a:lstStyle/>
                    <a:p>
                      <a:r>
                        <a:rPr lang="en-US" sz="1800" dirty="0"/>
                        <a:t>Antipsychotics</a:t>
                      </a:r>
                    </a:p>
                  </a:txBody>
                  <a:tcPr marL="121967" marR="121967" marT="45724" marB="45724"/>
                </a:tc>
                <a:tc>
                  <a:txBody>
                    <a:bodyPr/>
                    <a:lstStyle/>
                    <a:p>
                      <a:r>
                        <a:rPr lang="en-US" sz="1800" dirty="0"/>
                        <a:t>SIADH</a:t>
                      </a:r>
                    </a:p>
                  </a:txBody>
                  <a:tcPr marL="121967" marR="121967" marT="45724" marB="45724"/>
                </a:tc>
                <a:extLst>
                  <a:ext uri="{0D108BD9-81ED-4DB2-BD59-A6C34878D82A}">
                    <a16:rowId xmlns:a16="http://schemas.microsoft.com/office/drawing/2014/main" val="10003"/>
                  </a:ext>
                </a:extLst>
              </a:tr>
              <a:tr h="640238">
                <a:tc>
                  <a:txBody>
                    <a:bodyPr/>
                    <a:lstStyle/>
                    <a:p>
                      <a:r>
                        <a:rPr lang="en-US" sz="1800" dirty="0" err="1"/>
                        <a:t>Anticholinergics</a:t>
                      </a:r>
                      <a:r>
                        <a:rPr lang="en-US" sz="1800" dirty="0"/>
                        <a:t> (including antipsychotics, TCAs)</a:t>
                      </a:r>
                    </a:p>
                  </a:txBody>
                  <a:tcPr marL="121967" marR="121967"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t>Urinary hesitancy/retention</a:t>
                      </a:r>
                    </a:p>
                    <a:p>
                      <a:endParaRPr lang="en-US" sz="1800" dirty="0"/>
                    </a:p>
                  </a:txBody>
                  <a:tcPr marL="121967" marR="121967" marT="45724" marB="45724"/>
                </a:tc>
                <a:extLst>
                  <a:ext uri="{0D108BD9-81ED-4DB2-BD59-A6C34878D82A}">
                    <a16:rowId xmlns:a16="http://schemas.microsoft.com/office/drawing/2014/main" val="10004"/>
                  </a:ext>
                </a:extLst>
              </a:tr>
              <a:tr h="370868">
                <a:tc>
                  <a:txBody>
                    <a:bodyPr/>
                    <a:lstStyle/>
                    <a:p>
                      <a:r>
                        <a:rPr lang="en-US" sz="1800" dirty="0" err="1"/>
                        <a:t>Topiramate</a:t>
                      </a:r>
                      <a:endParaRPr lang="en-US" sz="1800" dirty="0"/>
                    </a:p>
                  </a:txBody>
                  <a:tcPr marL="121967" marR="121967" marT="45724" marB="45724"/>
                </a:tc>
                <a:tc>
                  <a:txBody>
                    <a:bodyPr/>
                    <a:lstStyle/>
                    <a:p>
                      <a:r>
                        <a:rPr lang="en-US" sz="1800" dirty="0"/>
                        <a:t>Renal stones</a:t>
                      </a:r>
                    </a:p>
                  </a:txBody>
                  <a:tcPr marL="121967" marR="121967" marT="45724" marB="45724"/>
                </a:tc>
                <a:extLst>
                  <a:ext uri="{0D108BD9-81ED-4DB2-BD59-A6C34878D82A}">
                    <a16:rowId xmlns:a16="http://schemas.microsoft.com/office/drawing/2014/main" val="10005"/>
                  </a:ext>
                </a:extLst>
              </a:tr>
              <a:tr h="370868">
                <a:tc>
                  <a:txBody>
                    <a:bodyPr/>
                    <a:lstStyle/>
                    <a:p>
                      <a:r>
                        <a:rPr lang="en-US" sz="1800" dirty="0"/>
                        <a:t>SSRI/SNRI</a:t>
                      </a:r>
                    </a:p>
                  </a:txBody>
                  <a:tcPr marL="121967" marR="121967" marT="45724" marB="45724"/>
                </a:tc>
                <a:tc>
                  <a:txBody>
                    <a:bodyPr/>
                    <a:lstStyle/>
                    <a:p>
                      <a:r>
                        <a:rPr lang="en-US" sz="1800" dirty="0"/>
                        <a:t>SIADH</a:t>
                      </a:r>
                    </a:p>
                  </a:txBody>
                  <a:tcPr marL="121967" marR="121967" marT="45724" marB="45724"/>
                </a:tc>
                <a:extLst>
                  <a:ext uri="{0D108BD9-81ED-4DB2-BD59-A6C34878D82A}">
                    <a16:rowId xmlns:a16="http://schemas.microsoft.com/office/drawing/2014/main" val="10006"/>
                  </a:ext>
                </a:extLst>
              </a:tr>
              <a:tr h="370868">
                <a:tc>
                  <a:txBody>
                    <a:bodyPr/>
                    <a:lstStyle/>
                    <a:p>
                      <a:r>
                        <a:rPr lang="en-US" sz="1800" dirty="0"/>
                        <a:t>Duloxetine/</a:t>
                      </a:r>
                      <a:r>
                        <a:rPr lang="en-US" sz="1800" dirty="0" err="1"/>
                        <a:t>Buproprion</a:t>
                      </a:r>
                      <a:endParaRPr lang="en-US" sz="1800" dirty="0"/>
                    </a:p>
                  </a:txBody>
                  <a:tcPr marL="121967" marR="121967" marT="45724" marB="45724"/>
                </a:tc>
                <a:tc>
                  <a:txBody>
                    <a:bodyPr/>
                    <a:lstStyle/>
                    <a:p>
                      <a:r>
                        <a:rPr lang="en-US" sz="1800" dirty="0"/>
                        <a:t>Toxic metabolites not excreted by hemodialysis</a:t>
                      </a:r>
                    </a:p>
                  </a:txBody>
                  <a:tcPr marL="121967" marR="121967" marT="45724" marB="45724"/>
                </a:tc>
                <a:extLst>
                  <a:ext uri="{0D108BD9-81ED-4DB2-BD59-A6C34878D82A}">
                    <a16:rowId xmlns:a16="http://schemas.microsoft.com/office/drawing/2014/main" val="10007"/>
                  </a:ext>
                </a:extLst>
              </a:tr>
            </a:tbl>
          </a:graphicData>
        </a:graphic>
      </p:graphicFrame>
      <p:sp>
        <p:nvSpPr>
          <p:cNvPr id="25632" name="Slide Number Placeholder 3"/>
          <p:cNvSpPr>
            <a:spLocks noGrp="1"/>
          </p:cNvSpPr>
          <p:nvPr>
            <p:ph type="sldNum" sz="quarter" idx="12"/>
          </p:nvPr>
        </p:nvSpPr>
        <p:spPr>
          <a:noFill/>
        </p:spPr>
        <p:txBody>
          <a:bodyPr/>
          <a:lstStyle/>
          <a:p>
            <a:pPr>
              <a:buFont typeface="Arial" pitchFamily="34" charset="0"/>
              <a:buNone/>
            </a:pPr>
            <a:fld id="{FF008328-5D7E-4C15-ACB1-A0BA97AEE371}" type="slidenum">
              <a:rPr lang="en-US" altLang="en-US" smtClean="0">
                <a:latin typeface="Arial" pitchFamily="34" charset="0"/>
                <a:cs typeface="Lucida Sans Unicode" pitchFamily="34" charset="0"/>
              </a:rPr>
              <a:pPr>
                <a:buFont typeface="Arial" pitchFamily="34" charset="0"/>
                <a:buNone/>
              </a:pPr>
              <a:t>37</a:t>
            </a:fld>
            <a:endParaRPr lang="en-US" altLang="en-US">
              <a:latin typeface="Arial" pitchFamily="34" charset="0"/>
              <a:cs typeface="Lucida Sans Unicode" pitchFamily="34" charset="0"/>
            </a:endParaRPr>
          </a:p>
        </p:txBody>
      </p:sp>
      <p:sp>
        <p:nvSpPr>
          <p:cNvPr id="25633" name="TextBox 1"/>
          <p:cNvSpPr txBox="1">
            <a:spLocks noChangeArrowheads="1"/>
          </p:cNvSpPr>
          <p:nvPr/>
        </p:nvSpPr>
        <p:spPr bwMode="auto">
          <a:xfrm>
            <a:off x="6400800" y="6022975"/>
            <a:ext cx="4876800" cy="369888"/>
          </a:xfrm>
          <a:prstGeom prst="rect">
            <a:avLst/>
          </a:prstGeom>
          <a:noFill/>
          <a:ln w="9525">
            <a:noFill/>
            <a:miter lim="800000"/>
            <a:headEnd/>
            <a:tailEnd/>
          </a:ln>
        </p:spPr>
        <p:txBody>
          <a:bodyPr>
            <a:spAutoFit/>
          </a:bodyPr>
          <a:lstStyle/>
          <a:p>
            <a:r>
              <a:rPr lang="en-US" altLang="en-US" i="1" dirty="0">
                <a:solidFill>
                  <a:schemeClr val="accent2"/>
                </a:solidFill>
              </a:rPr>
              <a:t>Micromedex 2018</a:t>
            </a:r>
          </a:p>
        </p:txBody>
      </p:sp>
    </p:spTree>
    <p:extLst>
      <p:ext uri="{BB962C8B-B14F-4D97-AF65-F5344CB8AC3E}">
        <p14:creationId xmlns:p14="http://schemas.microsoft.com/office/powerpoint/2010/main" val="3832119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09600" y="457200"/>
            <a:ext cx="10972800" cy="1143000"/>
          </a:xfrm>
        </p:spPr>
        <p:txBody>
          <a:bodyPr/>
          <a:lstStyle/>
          <a:p>
            <a:r>
              <a:rPr lang="en-US" altLang="en-US" dirty="0"/>
              <a:t>Respiratory disorders: impact of psychotropic medications</a:t>
            </a:r>
          </a:p>
        </p:txBody>
      </p:sp>
      <p:sp>
        <p:nvSpPr>
          <p:cNvPr id="26627" name="Content Placeholder 2"/>
          <p:cNvSpPr>
            <a:spLocks noGrp="1"/>
          </p:cNvSpPr>
          <p:nvPr>
            <p:ph idx="1"/>
          </p:nvPr>
        </p:nvSpPr>
        <p:spPr>
          <a:xfrm>
            <a:off x="406401" y="1752600"/>
            <a:ext cx="11171767" cy="3657600"/>
          </a:xfrm>
        </p:spPr>
        <p:txBody>
          <a:bodyPr/>
          <a:lstStyle/>
          <a:p>
            <a:r>
              <a:rPr lang="en-US" altLang="en-US" dirty="0"/>
              <a:t>Mechanism:</a:t>
            </a:r>
          </a:p>
          <a:p>
            <a:pPr lvl="1"/>
            <a:r>
              <a:rPr lang="en-US" altLang="en-US" dirty="0"/>
              <a:t>anticholinergic properties (antidepressants, antipsychotics)</a:t>
            </a:r>
          </a:p>
          <a:p>
            <a:pPr lvl="1"/>
            <a:r>
              <a:rPr lang="en-US" altLang="en-US" dirty="0"/>
              <a:t>sedation</a:t>
            </a:r>
          </a:p>
          <a:p>
            <a:pPr lvl="1"/>
            <a:r>
              <a:rPr lang="en-US" altLang="en-US" dirty="0"/>
              <a:t>respiratory depressants (benzodiazepine, barbiturates)</a:t>
            </a:r>
          </a:p>
          <a:p>
            <a:pPr lvl="1"/>
            <a:r>
              <a:rPr lang="en-US" altLang="en-US" dirty="0"/>
              <a:t>laryngeal dystonia (antipsychotics)</a:t>
            </a:r>
          </a:p>
          <a:p>
            <a:pPr lvl="1"/>
            <a:r>
              <a:rPr lang="en-US" altLang="en-US" dirty="0"/>
              <a:t>diffuse parenchymal lung disease (carbamazepine)</a:t>
            </a:r>
          </a:p>
          <a:p>
            <a:pPr lvl="1"/>
            <a:r>
              <a:rPr lang="en-US" altLang="en-US" dirty="0"/>
              <a:t>weight gain</a:t>
            </a:r>
          </a:p>
        </p:txBody>
      </p:sp>
      <p:sp>
        <p:nvSpPr>
          <p:cNvPr id="26628" name="Slide Number Placeholder 3"/>
          <p:cNvSpPr>
            <a:spLocks noGrp="1"/>
          </p:cNvSpPr>
          <p:nvPr>
            <p:ph type="sldNum" sz="quarter" idx="12"/>
          </p:nvPr>
        </p:nvSpPr>
        <p:spPr>
          <a:noFill/>
        </p:spPr>
        <p:txBody>
          <a:bodyPr/>
          <a:lstStyle/>
          <a:p>
            <a:pPr>
              <a:buFont typeface="Arial" pitchFamily="34" charset="0"/>
              <a:buNone/>
            </a:pPr>
            <a:fld id="{82486FAD-BF90-4588-A3EE-3A793566E60C}" type="slidenum">
              <a:rPr lang="en-US" altLang="en-US" smtClean="0">
                <a:latin typeface="Arial" pitchFamily="34" charset="0"/>
                <a:cs typeface="Lucida Sans Unicode" pitchFamily="34" charset="0"/>
              </a:rPr>
              <a:pPr>
                <a:buFont typeface="Arial" pitchFamily="34" charset="0"/>
                <a:buNone/>
              </a:pPr>
              <a:t>38</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3475305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09600" y="609600"/>
            <a:ext cx="10972800" cy="1143000"/>
          </a:xfrm>
        </p:spPr>
        <p:txBody>
          <a:bodyPr/>
          <a:lstStyle/>
          <a:p>
            <a:r>
              <a:rPr lang="en-US" altLang="en-US" sz="2800" dirty="0"/>
              <a:t>Respiratory disorders: some evidence for efficacy and safety exists for the following: </a:t>
            </a:r>
          </a:p>
        </p:txBody>
      </p:sp>
      <p:sp>
        <p:nvSpPr>
          <p:cNvPr id="27651" name="Content Placeholder 2"/>
          <p:cNvSpPr>
            <a:spLocks noGrp="1"/>
          </p:cNvSpPr>
          <p:nvPr>
            <p:ph idx="1"/>
          </p:nvPr>
        </p:nvSpPr>
        <p:spPr>
          <a:xfrm>
            <a:off x="406400" y="1765399"/>
            <a:ext cx="11379200" cy="4709485"/>
          </a:xfrm>
        </p:spPr>
        <p:txBody>
          <a:bodyPr/>
          <a:lstStyle/>
          <a:p>
            <a:r>
              <a:rPr lang="en-US" altLang="en-US" dirty="0"/>
              <a:t>Antidepressants: Citalopram, Sertraline, Paroxetine, Nortriptyline, and </a:t>
            </a:r>
            <a:r>
              <a:rPr lang="en-US" altLang="en-US" dirty="0" err="1"/>
              <a:t>Desipramine</a:t>
            </a:r>
            <a:r>
              <a:rPr lang="en-US" altLang="en-US" dirty="0"/>
              <a:t> </a:t>
            </a:r>
            <a:r>
              <a:rPr lang="en-US" altLang="en-US" sz="1800" dirty="0"/>
              <a:t>showed efficacy for depression in COPD patients in small studies </a:t>
            </a:r>
            <a:r>
              <a:rPr lang="en-US" altLang="en-US" dirty="0"/>
              <a:t>(</a:t>
            </a:r>
            <a:r>
              <a:rPr lang="en-US" altLang="en-US" sz="2000" dirty="0" err="1"/>
              <a:t>Cafarela</a:t>
            </a:r>
            <a:r>
              <a:rPr lang="en-US" altLang="en-US" sz="2000" dirty="0"/>
              <a:t> et a 2012)</a:t>
            </a:r>
          </a:p>
          <a:p>
            <a:r>
              <a:rPr lang="en-US" altLang="en-US" dirty="0"/>
              <a:t>Anxiolytics: Buspirone </a:t>
            </a:r>
            <a:r>
              <a:rPr lang="en-US" altLang="en-US" sz="2000" dirty="0"/>
              <a:t>(Singh et al 1993)</a:t>
            </a:r>
            <a:endParaRPr lang="en-US" altLang="en-US" sz="2000" i="1" dirty="0"/>
          </a:p>
          <a:p>
            <a:r>
              <a:rPr lang="en-US" altLang="en-US" dirty="0"/>
              <a:t>Stimulants</a:t>
            </a:r>
          </a:p>
          <a:p>
            <a:pPr lvl="1"/>
            <a:r>
              <a:rPr lang="en-US" altLang="en-US" dirty="0" err="1"/>
              <a:t>Modafanil</a:t>
            </a:r>
            <a:r>
              <a:rPr lang="en-US" altLang="en-US" dirty="0"/>
              <a:t> (</a:t>
            </a:r>
            <a:r>
              <a:rPr lang="en-US" altLang="en-US" dirty="0" err="1"/>
              <a:t>Hirshkowitz</a:t>
            </a:r>
            <a:r>
              <a:rPr lang="en-US" altLang="en-US" dirty="0"/>
              <a:t> 2007)</a:t>
            </a:r>
          </a:p>
          <a:p>
            <a:pPr lvl="1"/>
            <a:r>
              <a:rPr lang="en-US" altLang="en-US" dirty="0" err="1"/>
              <a:t>Atomotexine</a:t>
            </a:r>
            <a:r>
              <a:rPr lang="en-US" altLang="en-US" dirty="0"/>
              <a:t> (Bart et al 2008)</a:t>
            </a:r>
          </a:p>
          <a:p>
            <a:r>
              <a:rPr lang="en-US" altLang="en-US" dirty="0"/>
              <a:t>Non-benzodiazepine sedatives:</a:t>
            </a:r>
          </a:p>
          <a:p>
            <a:pPr lvl="1"/>
            <a:r>
              <a:rPr lang="en-US" altLang="en-US" dirty="0"/>
              <a:t>Zolpidem (</a:t>
            </a:r>
            <a:r>
              <a:rPr lang="en-US" altLang="en-US" dirty="0" err="1"/>
              <a:t>Girault</a:t>
            </a:r>
            <a:r>
              <a:rPr lang="en-US" altLang="en-US" dirty="0"/>
              <a:t> 1996)</a:t>
            </a:r>
          </a:p>
          <a:p>
            <a:pPr lvl="1"/>
            <a:r>
              <a:rPr lang="en-US" altLang="en-US" dirty="0"/>
              <a:t>Zopiclone (Rosenberg 2007)</a:t>
            </a:r>
          </a:p>
          <a:p>
            <a:pPr lvl="1"/>
            <a:r>
              <a:rPr lang="en-US" altLang="en-US" dirty="0"/>
              <a:t>Melatonin (Campos 2004)</a:t>
            </a:r>
          </a:p>
          <a:p>
            <a:pPr lvl="1"/>
            <a:r>
              <a:rPr lang="en-US" altLang="en-US" dirty="0"/>
              <a:t>Ramelteon (Kryger 2007)</a:t>
            </a:r>
          </a:p>
        </p:txBody>
      </p:sp>
      <p:sp>
        <p:nvSpPr>
          <p:cNvPr id="27652" name="Slide Number Placeholder 3"/>
          <p:cNvSpPr>
            <a:spLocks noGrp="1"/>
          </p:cNvSpPr>
          <p:nvPr>
            <p:ph type="sldNum" sz="quarter" idx="12"/>
          </p:nvPr>
        </p:nvSpPr>
        <p:spPr>
          <a:noFill/>
        </p:spPr>
        <p:txBody>
          <a:bodyPr/>
          <a:lstStyle/>
          <a:p>
            <a:pPr>
              <a:buFont typeface="Arial" pitchFamily="34" charset="0"/>
              <a:buNone/>
            </a:pPr>
            <a:fld id="{12353B46-57EC-4C7D-AC15-A2636EB7DF5B}" type="slidenum">
              <a:rPr lang="en-US" altLang="en-US" smtClean="0">
                <a:latin typeface="Arial" pitchFamily="34" charset="0"/>
                <a:cs typeface="Lucida Sans Unicode" pitchFamily="34" charset="0"/>
              </a:rPr>
              <a:pPr>
                <a:buFont typeface="Arial" pitchFamily="34" charset="0"/>
                <a:buNone/>
              </a:pPr>
              <a:t>39</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001534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9D674-0CE0-418A-B9E3-26E9035013F0}"/>
              </a:ext>
            </a:extLst>
          </p:cNvPr>
          <p:cNvSpPr>
            <a:spLocks noGrp="1"/>
          </p:cNvSpPr>
          <p:nvPr>
            <p:ph type="ctrTitle"/>
          </p:nvPr>
        </p:nvSpPr>
        <p:spPr>
          <a:xfrm>
            <a:off x="603682" y="2553747"/>
            <a:ext cx="11079332" cy="1019176"/>
          </a:xfrm>
        </p:spPr>
        <p:txBody>
          <a:bodyPr>
            <a:normAutofit fontScale="90000"/>
          </a:bodyPr>
          <a:lstStyle/>
          <a:p>
            <a:r>
              <a:rPr lang="en-US" dirty="0"/>
              <a:t>A. </a:t>
            </a:r>
            <a:br>
              <a:rPr lang="en-US" dirty="0"/>
            </a:br>
            <a:br>
              <a:rPr lang="en-US" dirty="0"/>
            </a:br>
            <a:r>
              <a:rPr lang="en-US" dirty="0"/>
              <a:t>A. General issues in psychopharmacology for medically ill</a:t>
            </a:r>
            <a:br>
              <a:rPr lang="en-US" dirty="0"/>
            </a:br>
            <a:endParaRPr lang="en-US" dirty="0"/>
          </a:p>
        </p:txBody>
      </p:sp>
    </p:spTree>
    <p:extLst>
      <p:ext uri="{BB962C8B-B14F-4D97-AF65-F5344CB8AC3E}">
        <p14:creationId xmlns:p14="http://schemas.microsoft.com/office/powerpoint/2010/main" val="394762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609600" y="473075"/>
            <a:ext cx="10972800" cy="1143000"/>
          </a:xfrm>
        </p:spPr>
        <p:txBody>
          <a:bodyPr/>
          <a:lstStyle/>
          <a:p>
            <a:r>
              <a:rPr lang="en-US" altLang="en-US" dirty="0"/>
              <a:t>Respiratory Disorders: Medications to Avoid</a:t>
            </a:r>
          </a:p>
        </p:txBody>
      </p:sp>
      <p:sp>
        <p:nvSpPr>
          <p:cNvPr id="28675" name="Content Placeholder 2"/>
          <p:cNvSpPr>
            <a:spLocks noGrp="1"/>
          </p:cNvSpPr>
          <p:nvPr>
            <p:ph idx="1"/>
          </p:nvPr>
        </p:nvSpPr>
        <p:spPr>
          <a:xfrm>
            <a:off x="609600" y="1798638"/>
            <a:ext cx="10972800" cy="3840163"/>
          </a:xfrm>
        </p:spPr>
        <p:txBody>
          <a:bodyPr/>
          <a:lstStyle/>
          <a:p>
            <a:r>
              <a:rPr lang="en-US" altLang="en-US" dirty="0"/>
              <a:t>Obstructive Sleep Apnea: Mirtazapine, TCAs, benzodiazepines</a:t>
            </a:r>
          </a:p>
          <a:p>
            <a:endParaRPr lang="en-US" altLang="en-US" dirty="0"/>
          </a:p>
          <a:p>
            <a:r>
              <a:rPr lang="en-US" altLang="en-US" dirty="0"/>
              <a:t>Asthma: TCAs, atypical antipsychotics (increased mortality, especially after discontinuation due to anticholinergic rebound)</a:t>
            </a:r>
          </a:p>
          <a:p>
            <a:pPr lvl="4"/>
            <a:r>
              <a:rPr lang="en-US" altLang="en-US" sz="1400" i="1" dirty="0"/>
              <a:t>Joseph KS. Asthma mortality and antipsychotic or sedative use. What is the link? [Review]Drug Safety. 16(6):351-4, 1997 Jun.</a:t>
            </a:r>
          </a:p>
          <a:p>
            <a:pPr lvl="2"/>
            <a:endParaRPr lang="en-US" altLang="en-US" dirty="0"/>
          </a:p>
          <a:p>
            <a:endParaRPr lang="en-US" altLang="en-US" dirty="0"/>
          </a:p>
          <a:p>
            <a:endParaRPr lang="en-US" altLang="en-US" dirty="0"/>
          </a:p>
          <a:p>
            <a:endParaRPr lang="en-US" altLang="en-US" dirty="0"/>
          </a:p>
        </p:txBody>
      </p:sp>
      <p:sp>
        <p:nvSpPr>
          <p:cNvPr id="28676" name="Slide Number Placeholder 3"/>
          <p:cNvSpPr>
            <a:spLocks noGrp="1"/>
          </p:cNvSpPr>
          <p:nvPr>
            <p:ph type="sldNum" sz="quarter" idx="12"/>
          </p:nvPr>
        </p:nvSpPr>
        <p:spPr>
          <a:noFill/>
        </p:spPr>
        <p:txBody>
          <a:bodyPr/>
          <a:lstStyle/>
          <a:p>
            <a:pPr>
              <a:buFont typeface="Arial" pitchFamily="34" charset="0"/>
              <a:buNone/>
            </a:pPr>
            <a:fld id="{D0484DA5-55BF-47EA-A0DF-820845739958}" type="slidenum">
              <a:rPr lang="en-US" altLang="en-US" smtClean="0">
                <a:latin typeface="Arial" pitchFamily="34" charset="0"/>
                <a:cs typeface="Lucida Sans Unicode" pitchFamily="34" charset="0"/>
              </a:rPr>
              <a:pPr>
                <a:buFont typeface="Arial" pitchFamily="34" charset="0"/>
                <a:buNone/>
              </a:pPr>
              <a:t>40</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1469784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E657A8F-54D8-4401-A3F7-C5211D3842F3}"/>
              </a:ext>
            </a:extLst>
          </p:cNvPr>
          <p:cNvSpPr>
            <a:spLocks noGrp="1"/>
          </p:cNvSpPr>
          <p:nvPr>
            <p:ph type="ctrTitle"/>
          </p:nvPr>
        </p:nvSpPr>
        <p:spPr/>
        <p:txBody>
          <a:bodyPr>
            <a:normAutofit fontScale="90000"/>
          </a:bodyPr>
          <a:lstStyle/>
          <a:p>
            <a:br>
              <a:rPr lang="en-US" dirty="0"/>
            </a:br>
            <a:r>
              <a:rPr lang="en-US" dirty="0"/>
              <a:t>C. Special populations:</a:t>
            </a:r>
            <a:br>
              <a:rPr lang="en-US" dirty="0"/>
            </a:br>
            <a:r>
              <a:rPr lang="en-US" dirty="0"/>
              <a:t>Neurological disorders</a:t>
            </a:r>
            <a:br>
              <a:rPr lang="en-US" dirty="0"/>
            </a:br>
            <a:r>
              <a:rPr lang="en-US" dirty="0"/>
              <a:t>Transplantation</a:t>
            </a:r>
          </a:p>
        </p:txBody>
      </p:sp>
      <p:sp>
        <p:nvSpPr>
          <p:cNvPr id="4" name="Slide Number Placeholder 3">
            <a:extLst>
              <a:ext uri="{FF2B5EF4-FFF2-40B4-BE49-F238E27FC236}">
                <a16:creationId xmlns:a16="http://schemas.microsoft.com/office/drawing/2014/main" id="{BB678DD9-4F79-447E-B60B-6A53BE26357E}"/>
              </a:ext>
            </a:extLst>
          </p:cNvPr>
          <p:cNvSpPr>
            <a:spLocks noGrp="1"/>
          </p:cNvSpPr>
          <p:nvPr>
            <p:ph type="sldNum" sz="quarter" idx="4294967295"/>
          </p:nvPr>
        </p:nvSpPr>
        <p:spPr>
          <a:xfrm>
            <a:off x="11707813" y="6475413"/>
            <a:ext cx="484187" cy="365125"/>
          </a:xfrm>
        </p:spPr>
        <p:txBody>
          <a:bodyPr/>
          <a:lstStyle/>
          <a:p>
            <a:fld id="{68CDBAF2-F266-C14C-8ABF-54B90D837FA3}" type="slidenum">
              <a:rPr lang="en-US" smtClean="0"/>
              <a:pPr/>
              <a:t>41</a:t>
            </a:fld>
            <a:endParaRPr lang="en-US" dirty="0"/>
          </a:p>
        </p:txBody>
      </p:sp>
    </p:spTree>
    <p:extLst>
      <p:ext uri="{BB962C8B-B14F-4D97-AF65-F5344CB8AC3E}">
        <p14:creationId xmlns:p14="http://schemas.microsoft.com/office/powerpoint/2010/main" val="33979856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4"/>
          <p:cNvSpPr>
            <a:spLocks noGrp="1"/>
          </p:cNvSpPr>
          <p:nvPr>
            <p:ph type="title"/>
          </p:nvPr>
        </p:nvSpPr>
        <p:spPr/>
        <p:txBody>
          <a:bodyPr/>
          <a:lstStyle/>
          <a:p>
            <a:r>
              <a:rPr lang="en-US" altLang="en-US" dirty="0"/>
              <a:t>Neurological patient: Stroke</a:t>
            </a:r>
          </a:p>
        </p:txBody>
      </p:sp>
      <p:sp>
        <p:nvSpPr>
          <p:cNvPr id="31747" name="Content Placeholder 5"/>
          <p:cNvSpPr>
            <a:spLocks noGrp="1"/>
          </p:cNvSpPr>
          <p:nvPr>
            <p:ph idx="1"/>
          </p:nvPr>
        </p:nvSpPr>
        <p:spPr>
          <a:xfrm>
            <a:off x="609600" y="1600200"/>
            <a:ext cx="11277600" cy="4522788"/>
          </a:xfrm>
        </p:spPr>
        <p:txBody>
          <a:bodyPr/>
          <a:lstStyle/>
          <a:p>
            <a:r>
              <a:rPr lang="en-US" altLang="en-US"/>
              <a:t>SSRIs- efficacy in depression and positive effects on recovery</a:t>
            </a:r>
          </a:p>
          <a:p>
            <a:pPr lvl="4"/>
            <a:r>
              <a:rPr lang="en-US" altLang="en-US" sz="1400" i="1"/>
              <a:t>Mead G, Hsieh C, Hackett M. Selective Serotonin Reuptake Inhibitors for Stroke Recovery. JAMA. 2013;310(10):1066-1067. </a:t>
            </a:r>
          </a:p>
          <a:p>
            <a:pPr lvl="4"/>
            <a:endParaRPr lang="en-US" altLang="en-US" sz="1400" i="1"/>
          </a:p>
          <a:p>
            <a:r>
              <a:rPr lang="en-US" altLang="en-US"/>
              <a:t>Mood stabilizers</a:t>
            </a:r>
          </a:p>
          <a:p>
            <a:pPr lvl="1"/>
            <a:r>
              <a:rPr lang="en-US" altLang="en-US"/>
              <a:t>Effective in animal models as neuroprotectors</a:t>
            </a:r>
          </a:p>
          <a:p>
            <a:pPr lvl="4"/>
            <a:r>
              <a:rPr lang="en-US" altLang="en-US" sz="1400" i="1"/>
              <a:t>Wang ZF. Fessler EB. Chuang DM. Zhongguo Yao Li Xue Bao Beneficial effects of mood stabilizers lithium, valproate and lamotrigine in experimental stroke models. Acta Pharmacologica Sinica. 32(12):1433-45, 2011 Dec. </a:t>
            </a:r>
          </a:p>
          <a:p>
            <a:pPr lvl="4"/>
            <a:endParaRPr lang="en-US" altLang="en-US"/>
          </a:p>
          <a:p>
            <a:pPr lvl="4"/>
            <a:endParaRPr lang="en-US" altLang="en-US" sz="1400" i="1"/>
          </a:p>
        </p:txBody>
      </p:sp>
      <p:sp>
        <p:nvSpPr>
          <p:cNvPr id="31748" name="Slide Number Placeholder 3"/>
          <p:cNvSpPr>
            <a:spLocks noGrp="1"/>
          </p:cNvSpPr>
          <p:nvPr>
            <p:ph type="sldNum" sz="quarter" idx="12"/>
          </p:nvPr>
        </p:nvSpPr>
        <p:spPr>
          <a:noFill/>
        </p:spPr>
        <p:txBody>
          <a:bodyPr/>
          <a:lstStyle/>
          <a:p>
            <a:pPr>
              <a:buFont typeface="Arial" pitchFamily="34" charset="0"/>
              <a:buNone/>
            </a:pPr>
            <a:fld id="{FF191A00-35F7-489C-8543-B921A1E5C3AF}" type="slidenum">
              <a:rPr lang="en-US" altLang="en-US" smtClean="0">
                <a:latin typeface="Arial" pitchFamily="34" charset="0"/>
                <a:cs typeface="Lucida Sans Unicode" pitchFamily="34" charset="0"/>
              </a:rPr>
              <a:pPr>
                <a:buFont typeface="Arial" pitchFamily="34" charset="0"/>
                <a:buNone/>
              </a:pPr>
              <a:t>42</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89779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609600" y="457200"/>
            <a:ext cx="10972800" cy="1143000"/>
          </a:xfrm>
        </p:spPr>
        <p:txBody>
          <a:bodyPr/>
          <a:lstStyle/>
          <a:p>
            <a:br>
              <a:rPr lang="en-US" altLang="en-US" dirty="0"/>
            </a:br>
            <a:r>
              <a:rPr lang="en-US" altLang="en-US" dirty="0"/>
              <a:t>Neurological patient: </a:t>
            </a:r>
            <a:r>
              <a:rPr lang="en-US" altLang="en-US" sz="3600" dirty="0"/>
              <a:t>Pseudobulbar Affective Instability </a:t>
            </a:r>
            <a:br>
              <a:rPr lang="en-US" altLang="en-US" dirty="0"/>
            </a:br>
            <a:endParaRPr lang="en-US" altLang="en-US" dirty="0"/>
          </a:p>
        </p:txBody>
      </p:sp>
      <p:sp>
        <p:nvSpPr>
          <p:cNvPr id="3" name="Content Placeholder 2"/>
          <p:cNvSpPr>
            <a:spLocks noGrp="1"/>
          </p:cNvSpPr>
          <p:nvPr>
            <p:ph idx="1"/>
          </p:nvPr>
        </p:nvSpPr>
        <p:spPr>
          <a:xfrm>
            <a:off x="406401" y="1600200"/>
            <a:ext cx="11171767" cy="4522788"/>
          </a:xfrm>
        </p:spPr>
        <p:txBody>
          <a:bodyPr/>
          <a:lstStyle/>
          <a:p>
            <a:pPr marL="457200" lvl="1" indent="0">
              <a:buFont typeface="Arial" pitchFamily="34" charset="0"/>
              <a:buNone/>
              <a:defRPr/>
            </a:pPr>
            <a:endParaRPr lang="en-US" dirty="0"/>
          </a:p>
          <a:p>
            <a:pPr lvl="1">
              <a:defRPr/>
            </a:pPr>
            <a:r>
              <a:rPr lang="en-US" sz="2400" dirty="0"/>
              <a:t>SSRI-case studies with Sertraline, Citalopram</a:t>
            </a:r>
          </a:p>
          <a:p>
            <a:pPr marL="457200" lvl="1" indent="0">
              <a:buFont typeface="Arial" pitchFamily="34" charset="0"/>
              <a:buNone/>
              <a:defRPr/>
            </a:pPr>
            <a:endParaRPr lang="en-US" sz="2400" dirty="0"/>
          </a:p>
          <a:p>
            <a:pPr lvl="1">
              <a:defRPr/>
            </a:pPr>
            <a:r>
              <a:rPr lang="en-US" sz="2400" dirty="0"/>
              <a:t>Dextromethorphan and Quinidine - FDA approved</a:t>
            </a:r>
          </a:p>
          <a:p>
            <a:pPr lvl="4">
              <a:defRPr/>
            </a:pPr>
            <a:r>
              <a:rPr lang="en-US" sz="1600" i="1" dirty="0" err="1"/>
              <a:t>Pioro</a:t>
            </a:r>
            <a:r>
              <a:rPr lang="en-US" sz="1600" i="1" dirty="0"/>
              <a:t> EP. Brooks BR. Cummings J. </a:t>
            </a:r>
            <a:r>
              <a:rPr lang="en-US" sz="1600" i="1" dirty="0" err="1"/>
              <a:t>Schiffer</a:t>
            </a:r>
            <a:r>
              <a:rPr lang="en-US" sz="1600" i="1" dirty="0"/>
              <a:t> R. </a:t>
            </a:r>
            <a:r>
              <a:rPr lang="en-US" sz="1600" i="1" dirty="0" err="1"/>
              <a:t>Thisted</a:t>
            </a:r>
            <a:r>
              <a:rPr lang="en-US" sz="1600" i="1" dirty="0"/>
              <a:t> RA. Wynn D. </a:t>
            </a:r>
            <a:r>
              <a:rPr lang="en-US" sz="1600" i="1" dirty="0" err="1"/>
              <a:t>Hepner</a:t>
            </a:r>
            <a:r>
              <a:rPr lang="en-US" sz="1600" i="1" dirty="0"/>
              <a:t> A. Kaye R. Dextromethorphan plus ultra low dose quinidine reduces </a:t>
            </a:r>
            <a:r>
              <a:rPr lang="en-US" sz="1600" i="1" dirty="0" err="1"/>
              <a:t>pseudobulbar</a:t>
            </a:r>
            <a:r>
              <a:rPr lang="en-US" sz="1600" i="1" dirty="0"/>
              <a:t> affect. Safety, Tolerability, and Efficacy Results Trial of AVP-923 in PBA Investigators. Annals of Neurology. 68(5):693-702, 2010 Nov. </a:t>
            </a:r>
          </a:p>
          <a:p>
            <a:pPr lvl="4">
              <a:defRPr/>
            </a:pPr>
            <a:endParaRPr lang="en-US" dirty="0"/>
          </a:p>
          <a:p>
            <a:pPr>
              <a:defRPr/>
            </a:pPr>
            <a:endParaRPr lang="en-US" dirty="0"/>
          </a:p>
        </p:txBody>
      </p:sp>
      <p:sp>
        <p:nvSpPr>
          <p:cNvPr id="32772" name="Slide Number Placeholder 3"/>
          <p:cNvSpPr>
            <a:spLocks noGrp="1"/>
          </p:cNvSpPr>
          <p:nvPr>
            <p:ph type="sldNum" sz="quarter" idx="12"/>
          </p:nvPr>
        </p:nvSpPr>
        <p:spPr>
          <a:noFill/>
        </p:spPr>
        <p:txBody>
          <a:bodyPr/>
          <a:lstStyle/>
          <a:p>
            <a:pPr>
              <a:buFont typeface="Arial" pitchFamily="34" charset="0"/>
              <a:buNone/>
            </a:pPr>
            <a:fld id="{A4F16206-25AA-478D-9857-7B424E967F41}" type="slidenum">
              <a:rPr lang="en-US" altLang="en-US" smtClean="0">
                <a:latin typeface="Arial" pitchFamily="34" charset="0"/>
                <a:cs typeface="Lucida Sans Unicode" pitchFamily="34" charset="0"/>
              </a:rPr>
              <a:pPr>
                <a:buFont typeface="Arial" pitchFamily="34" charset="0"/>
                <a:buNone/>
              </a:pPr>
              <a:t>43</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621792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609600" y="381000"/>
            <a:ext cx="10972800" cy="1143000"/>
          </a:xfrm>
        </p:spPr>
        <p:txBody>
          <a:bodyPr/>
          <a:lstStyle/>
          <a:p>
            <a:br>
              <a:rPr lang="en-US" altLang="en-US" dirty="0"/>
            </a:br>
            <a:r>
              <a:rPr lang="en-US" altLang="en-US" dirty="0"/>
              <a:t>Neurological patient: </a:t>
            </a:r>
            <a:r>
              <a:rPr lang="en-US" altLang="en-US" sz="3200" dirty="0"/>
              <a:t>Depression in </a:t>
            </a:r>
            <a:r>
              <a:rPr lang="en-US" altLang="en-US" sz="3200" dirty="0" err="1"/>
              <a:t>Parkinsons’s</a:t>
            </a:r>
            <a:r>
              <a:rPr lang="en-US" altLang="en-US" sz="3200" dirty="0"/>
              <a:t> disease</a:t>
            </a:r>
            <a:br>
              <a:rPr lang="en-US" altLang="en-US" dirty="0"/>
            </a:br>
            <a:endParaRPr lang="en-US" altLang="en-US" dirty="0"/>
          </a:p>
        </p:txBody>
      </p:sp>
      <p:sp>
        <p:nvSpPr>
          <p:cNvPr id="33795" name="Content Placeholder 2"/>
          <p:cNvSpPr>
            <a:spLocks noGrp="1"/>
          </p:cNvSpPr>
          <p:nvPr>
            <p:ph idx="1"/>
          </p:nvPr>
        </p:nvSpPr>
        <p:spPr>
          <a:xfrm>
            <a:off x="304800" y="1600200"/>
            <a:ext cx="11582400" cy="4953000"/>
          </a:xfrm>
        </p:spPr>
        <p:txBody>
          <a:bodyPr/>
          <a:lstStyle/>
          <a:p>
            <a:pPr lvl="2"/>
            <a:r>
              <a:rPr lang="en-US" altLang="en-US" sz="2000" dirty="0"/>
              <a:t>Pramipexole </a:t>
            </a:r>
          </a:p>
          <a:p>
            <a:pPr lvl="4"/>
            <a:r>
              <a:rPr lang="en-US" altLang="en-US" sz="1400" i="1" dirty="0"/>
              <a:t>Barone P et al. Pramipexole versus sertraline in the treatment of depression in Parkinson’s disease: a national multicenter parallel-group randomized study. J </a:t>
            </a:r>
            <a:r>
              <a:rPr lang="en-US" altLang="en-US" sz="1400" i="1" dirty="0" err="1"/>
              <a:t>Neurol</a:t>
            </a:r>
            <a:r>
              <a:rPr lang="en-US" altLang="en-US" sz="1400" i="1" dirty="0"/>
              <a:t> 2006; 253: 601–607. </a:t>
            </a:r>
            <a:endParaRPr lang="en-US" altLang="en-US" sz="1400" dirty="0"/>
          </a:p>
          <a:p>
            <a:pPr lvl="2"/>
            <a:r>
              <a:rPr lang="en-US" altLang="en-US" sz="2000" dirty="0"/>
              <a:t>TCAs – more effective than SSRIs, less tolerated</a:t>
            </a:r>
          </a:p>
          <a:p>
            <a:pPr lvl="4"/>
            <a:r>
              <a:rPr lang="en-US" altLang="en-US" sz="1400" i="1" dirty="0" err="1"/>
              <a:t>Menza</a:t>
            </a:r>
            <a:r>
              <a:rPr lang="en-US" altLang="en-US" sz="1400" i="1" dirty="0"/>
              <a:t> M et al. A controlled trial of antidepressants in patients with Parkinson disease and depression. Neurology 2009; 72: 886–892</a:t>
            </a:r>
            <a:r>
              <a:rPr lang="en-US" altLang="en-US" sz="1600" i="1" dirty="0"/>
              <a:t>. </a:t>
            </a:r>
            <a:endParaRPr lang="en-US" altLang="en-US" sz="1600" dirty="0"/>
          </a:p>
          <a:p>
            <a:pPr lvl="2"/>
            <a:r>
              <a:rPr lang="en-US" altLang="en-US" sz="2000" dirty="0"/>
              <a:t>SSRI </a:t>
            </a:r>
          </a:p>
          <a:p>
            <a:pPr lvl="4"/>
            <a:r>
              <a:rPr lang="en-US" altLang="en-US" i="1" dirty="0"/>
              <a:t> </a:t>
            </a:r>
            <a:r>
              <a:rPr lang="en-US" altLang="en-US" sz="1400" i="1" dirty="0"/>
              <a:t>Barone P. Treatment of depressive symptoms in Parkinson’s disease,  European Journal of Neurology. 18 </a:t>
            </a:r>
            <a:r>
              <a:rPr lang="en-US" altLang="en-US" sz="1400" i="1" dirty="0" err="1"/>
              <a:t>Suppl</a:t>
            </a:r>
            <a:r>
              <a:rPr lang="en-US" altLang="en-US" sz="1400" i="1" dirty="0"/>
              <a:t> 1:11-5, 2011 Mar</a:t>
            </a:r>
            <a:endParaRPr lang="en-US" altLang="en-US" sz="1400" dirty="0"/>
          </a:p>
          <a:p>
            <a:pPr lvl="2"/>
            <a:r>
              <a:rPr lang="en-US" altLang="en-US" sz="2000" dirty="0"/>
              <a:t>Duloxetine </a:t>
            </a:r>
          </a:p>
          <a:p>
            <a:pPr lvl="4"/>
            <a:r>
              <a:rPr lang="en-US" altLang="en-US" sz="1400" i="1" dirty="0" err="1"/>
              <a:t>Bonuccelli</a:t>
            </a:r>
            <a:r>
              <a:rPr lang="en-US" altLang="en-US" sz="1400" i="1" dirty="0"/>
              <a:t> U. et al A non-comparative assessment of tolerability and efficacy of duloxetine in the treatment of depressed patients with Parkinson’s disease. Expert Opinion on Pharmacotherapy. 3(16):2269-80, 2012 Nov.</a:t>
            </a:r>
          </a:p>
          <a:p>
            <a:pPr lvl="4"/>
            <a:endParaRPr lang="en-US" altLang="en-US" dirty="0"/>
          </a:p>
          <a:p>
            <a:endParaRPr lang="en-US" altLang="en-US" dirty="0"/>
          </a:p>
        </p:txBody>
      </p:sp>
      <p:sp>
        <p:nvSpPr>
          <p:cNvPr id="33796" name="Slide Number Placeholder 3"/>
          <p:cNvSpPr>
            <a:spLocks noGrp="1"/>
          </p:cNvSpPr>
          <p:nvPr>
            <p:ph type="sldNum" sz="quarter" idx="12"/>
          </p:nvPr>
        </p:nvSpPr>
        <p:spPr>
          <a:noFill/>
        </p:spPr>
        <p:txBody>
          <a:bodyPr/>
          <a:lstStyle/>
          <a:p>
            <a:pPr>
              <a:buFont typeface="Arial" pitchFamily="34" charset="0"/>
              <a:buNone/>
            </a:pPr>
            <a:fld id="{3FA2D4F9-BF9A-4F6A-8667-A4C297C08769}" type="slidenum">
              <a:rPr lang="en-US" altLang="en-US" smtClean="0">
                <a:latin typeface="Arial" pitchFamily="34" charset="0"/>
                <a:cs typeface="Lucida Sans Unicode" pitchFamily="34" charset="0"/>
              </a:rPr>
              <a:pPr>
                <a:buFont typeface="Arial" pitchFamily="34" charset="0"/>
                <a:buNone/>
              </a:pPr>
              <a:t>44</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405696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609599" y="579438"/>
            <a:ext cx="11367247" cy="819056"/>
          </a:xfrm>
        </p:spPr>
        <p:txBody>
          <a:bodyPr/>
          <a:lstStyle/>
          <a:p>
            <a:r>
              <a:rPr lang="en-US" altLang="en-US" dirty="0"/>
              <a:t>Neurological patient: Treatment of Psychosis in Parkinson's disease</a:t>
            </a:r>
          </a:p>
        </p:txBody>
      </p:sp>
      <p:sp>
        <p:nvSpPr>
          <p:cNvPr id="34819" name="Content Placeholder 2"/>
          <p:cNvSpPr>
            <a:spLocks noGrp="1"/>
          </p:cNvSpPr>
          <p:nvPr>
            <p:ph idx="1"/>
          </p:nvPr>
        </p:nvSpPr>
        <p:spPr>
          <a:xfrm>
            <a:off x="304801" y="1398494"/>
            <a:ext cx="11528611" cy="5076390"/>
          </a:xfrm>
        </p:spPr>
        <p:txBody>
          <a:bodyPr/>
          <a:lstStyle/>
          <a:p>
            <a:pPr lvl="2"/>
            <a:r>
              <a:rPr lang="en-US" altLang="en-US" b="1" dirty="0"/>
              <a:t>Optimization of anti-Parkinson’s therapy</a:t>
            </a:r>
          </a:p>
          <a:p>
            <a:pPr lvl="2"/>
            <a:r>
              <a:rPr lang="en-US" altLang="en-US" b="1" dirty="0"/>
              <a:t>Cholinesterase inhibitors</a:t>
            </a:r>
            <a:r>
              <a:rPr lang="en-US" altLang="en-US" dirty="0"/>
              <a:t>: may be helpful if psychosis + cognitively impaired</a:t>
            </a:r>
          </a:p>
          <a:p>
            <a:pPr lvl="2"/>
            <a:r>
              <a:rPr lang="en-US" altLang="en-US" b="1" dirty="0"/>
              <a:t>Antipsychotics</a:t>
            </a:r>
          </a:p>
          <a:p>
            <a:pPr lvl="3"/>
            <a:r>
              <a:rPr lang="en-US" altLang="en-US" dirty="0"/>
              <a:t>Clozapine - treatment of choice with adequate monitoring</a:t>
            </a:r>
          </a:p>
          <a:p>
            <a:pPr lvl="4"/>
            <a:r>
              <a:rPr lang="en-US" altLang="en-US" sz="1600" i="1" dirty="0"/>
              <a:t>Parkinson Study Group Low-dose clozapine for the treatment of drug-induced psychosis in Parkinson’s disease N </a:t>
            </a:r>
            <a:r>
              <a:rPr lang="en-US" altLang="en-US" sz="1600" i="1" dirty="0" err="1"/>
              <a:t>Engl</a:t>
            </a:r>
            <a:r>
              <a:rPr lang="en-US" altLang="en-US" sz="1600" i="1" dirty="0"/>
              <a:t> J Med, 340 (1999), pp. 757–763</a:t>
            </a:r>
            <a:endParaRPr lang="en-US" altLang="en-US" dirty="0"/>
          </a:p>
          <a:p>
            <a:pPr lvl="3"/>
            <a:r>
              <a:rPr lang="en-US" altLang="en-US" dirty="0"/>
              <a:t>Quetiapine - often used but limited data to suggest efficacy; fewer motor side effects</a:t>
            </a:r>
          </a:p>
          <a:p>
            <a:pPr lvl="4"/>
            <a:r>
              <a:rPr lang="en-US" altLang="en-US" i="1" dirty="0" err="1"/>
              <a:t>Seppi</a:t>
            </a:r>
            <a:r>
              <a:rPr lang="en-US" altLang="en-US" i="1" dirty="0"/>
              <a:t> K, </a:t>
            </a:r>
            <a:r>
              <a:rPr lang="en-US" altLang="en-US" i="1" dirty="0" err="1"/>
              <a:t>Weintraub</a:t>
            </a:r>
            <a:r>
              <a:rPr lang="en-US" altLang="en-US" i="1" dirty="0"/>
              <a:t> D, Coelho M, et al. The Movement Disorder Society Evidence-Based Medicine Review Update: Treatments for the </a:t>
            </a:r>
            <a:r>
              <a:rPr lang="en-US" altLang="en-US" i="1" dirty="0" err="1"/>
              <a:t>nonmotor</a:t>
            </a:r>
            <a:r>
              <a:rPr lang="en-US" altLang="en-US" i="1" dirty="0"/>
              <a:t> symptoms of Parkinson's disease. </a:t>
            </a:r>
            <a:r>
              <a:rPr lang="en-US" altLang="en-US" i="1" dirty="0" err="1"/>
              <a:t>Mov</a:t>
            </a:r>
            <a:r>
              <a:rPr lang="en-US" altLang="en-US" i="1" dirty="0"/>
              <a:t> </a:t>
            </a:r>
            <a:r>
              <a:rPr lang="en-US" altLang="en-US" i="1" dirty="0" err="1"/>
              <a:t>Disord</a:t>
            </a:r>
            <a:r>
              <a:rPr lang="en-US" altLang="en-US" i="1" dirty="0"/>
              <a:t> 2011; 26 (</a:t>
            </a:r>
            <a:r>
              <a:rPr lang="en-US" altLang="en-US" i="1" dirty="0" err="1"/>
              <a:t>Suppl</a:t>
            </a:r>
            <a:r>
              <a:rPr lang="en-US" altLang="en-US" i="1" dirty="0"/>
              <a:t> 3):S42–S80</a:t>
            </a:r>
          </a:p>
          <a:p>
            <a:pPr lvl="3"/>
            <a:r>
              <a:rPr lang="en-US" altLang="en-US" dirty="0"/>
              <a:t>Aripiprazole, Risperidone, Olanzapine - not found to be helpful, can worsen motor function</a:t>
            </a:r>
          </a:p>
          <a:p>
            <a:pPr lvl="4"/>
            <a:r>
              <a:rPr lang="en-US" altLang="en-US" i="1" dirty="0"/>
              <a:t>J.H. Friedman, et al. Open-label flexible-dose pilot study to evaluate the safety and tolerability of </a:t>
            </a:r>
            <a:r>
              <a:rPr lang="en-US" altLang="en-US" i="1" dirty="0" err="1"/>
              <a:t>aripiprazole</a:t>
            </a:r>
            <a:r>
              <a:rPr lang="en-US" altLang="en-US" i="1" dirty="0"/>
              <a:t> in patients with psychosis associated with Parkinson’s disease </a:t>
            </a:r>
            <a:r>
              <a:rPr lang="en-US" altLang="en-US" i="1" dirty="0" err="1"/>
              <a:t>Mov</a:t>
            </a:r>
            <a:r>
              <a:rPr lang="en-US" altLang="en-US" i="1" dirty="0"/>
              <a:t> </a:t>
            </a:r>
            <a:r>
              <a:rPr lang="en-US" altLang="en-US" i="1" dirty="0" err="1"/>
              <a:t>Disord</a:t>
            </a:r>
            <a:r>
              <a:rPr lang="en-US" altLang="en-US" i="1" dirty="0"/>
              <a:t>, 21 (2006), pp. 2078–2081</a:t>
            </a:r>
          </a:p>
          <a:p>
            <a:pPr lvl="4"/>
            <a:r>
              <a:rPr lang="en-US" altLang="en-US" i="1" dirty="0"/>
              <a:t>C.G. </a:t>
            </a:r>
            <a:r>
              <a:rPr lang="en-US" altLang="en-US" i="1" dirty="0" err="1"/>
              <a:t>Goetz,et</a:t>
            </a:r>
            <a:r>
              <a:rPr lang="en-US" altLang="en-US" i="1" dirty="0"/>
              <a:t> al Olanzapine and clozapine: comparative effects on motor function in hallucinating PD patients Neurology, 55 (2000), pp. 789–794</a:t>
            </a:r>
          </a:p>
          <a:p>
            <a:pPr lvl="2"/>
            <a:r>
              <a:rPr lang="en-US" altLang="en-US" b="1" dirty="0" err="1"/>
              <a:t>Pimavanserin</a:t>
            </a:r>
            <a:endParaRPr lang="en-US" altLang="en-US" b="1" dirty="0"/>
          </a:p>
          <a:p>
            <a:pPr lvl="3"/>
            <a:r>
              <a:rPr lang="en-US" altLang="en-US" dirty="0"/>
              <a:t>Approved by the FDA in 2016 for the treatment of Parkinson's disease psychosis</a:t>
            </a:r>
          </a:p>
          <a:p>
            <a:pPr lvl="3"/>
            <a:r>
              <a:rPr lang="en-US" altLang="en-US" dirty="0"/>
              <a:t>Inverse agonist at serotonin 5-HT2A receptors </a:t>
            </a:r>
          </a:p>
        </p:txBody>
      </p:sp>
      <p:sp>
        <p:nvSpPr>
          <p:cNvPr id="34820" name="Slide Number Placeholder 3"/>
          <p:cNvSpPr>
            <a:spLocks noGrp="1"/>
          </p:cNvSpPr>
          <p:nvPr>
            <p:ph type="sldNum" sz="quarter" idx="12"/>
          </p:nvPr>
        </p:nvSpPr>
        <p:spPr>
          <a:noFill/>
        </p:spPr>
        <p:txBody>
          <a:bodyPr/>
          <a:lstStyle/>
          <a:p>
            <a:pPr>
              <a:buFont typeface="Arial" pitchFamily="34" charset="0"/>
              <a:buNone/>
            </a:pPr>
            <a:fld id="{32803793-DD13-46EF-9249-E7CFAB49C301}" type="slidenum">
              <a:rPr lang="en-US" altLang="en-US" smtClean="0">
                <a:latin typeface="Arial" pitchFamily="34" charset="0"/>
                <a:cs typeface="Lucida Sans Unicode" pitchFamily="34" charset="0"/>
              </a:rPr>
              <a:pPr>
                <a:buFont typeface="Arial" pitchFamily="34" charset="0"/>
                <a:buNone/>
              </a:pPr>
              <a:t>45</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0115668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609601" y="609601"/>
            <a:ext cx="10968567" cy="1139825"/>
          </a:xfrm>
        </p:spPr>
        <p:txBody>
          <a:bodyPr/>
          <a:lstStyle/>
          <a:p>
            <a:r>
              <a:rPr lang="en-US" altLang="en-US" dirty="0"/>
              <a:t>Neurological patient: Traumatic Brain Injury</a:t>
            </a:r>
          </a:p>
        </p:txBody>
      </p:sp>
      <p:sp>
        <p:nvSpPr>
          <p:cNvPr id="35843" name="Content Placeholder 2"/>
          <p:cNvSpPr>
            <a:spLocks noGrp="1"/>
          </p:cNvSpPr>
          <p:nvPr>
            <p:ph idx="1"/>
          </p:nvPr>
        </p:nvSpPr>
        <p:spPr/>
        <p:txBody>
          <a:bodyPr/>
          <a:lstStyle/>
          <a:p>
            <a:endParaRPr lang="en-US" altLang="en-US" dirty="0"/>
          </a:p>
          <a:p>
            <a:r>
              <a:rPr lang="en-US" altLang="en-US" sz="2800" dirty="0"/>
              <a:t>Cognitive rehabilitation/enhancement</a:t>
            </a:r>
          </a:p>
          <a:p>
            <a:pPr lvl="1"/>
            <a:r>
              <a:rPr lang="en-US" altLang="en-US" sz="2400" dirty="0"/>
              <a:t>Positive results: stimulants, </a:t>
            </a:r>
            <a:r>
              <a:rPr lang="en-US" altLang="en-US" sz="2400" dirty="0" err="1"/>
              <a:t>Milnacipran</a:t>
            </a:r>
            <a:r>
              <a:rPr lang="en-US" altLang="en-US" sz="2400" dirty="0"/>
              <a:t>, dopamine enhancers</a:t>
            </a:r>
          </a:p>
          <a:p>
            <a:pPr lvl="1"/>
            <a:r>
              <a:rPr lang="en-US" altLang="en-US" sz="2400" dirty="0"/>
              <a:t>Controversial results: SSRIs, mood stabilizers, antipsychotics, acetylcholinesterase inhibitors</a:t>
            </a:r>
          </a:p>
          <a:p>
            <a:pPr lvl="4"/>
            <a:r>
              <a:rPr lang="en-US" altLang="en-US" sz="1600" i="1" dirty="0" err="1"/>
              <a:t>Writer,B.W</a:t>
            </a:r>
            <a:r>
              <a:rPr lang="en-US" altLang="en-US" sz="1600" i="1" dirty="0"/>
              <a:t>., </a:t>
            </a:r>
            <a:r>
              <a:rPr lang="en-US" altLang="en-US" sz="1600" i="1" dirty="0" err="1"/>
              <a:t>Schillerstrom</a:t>
            </a:r>
            <a:r>
              <a:rPr lang="en-US" altLang="en-US" sz="1600" i="1" dirty="0"/>
              <a:t> J.E., Psychopharmacological Treatment for Cognitive Impairment in Survivors of Traumatic Brain Injury: A Critical Review, J Neuropsychiatry </a:t>
            </a:r>
            <a:r>
              <a:rPr lang="en-US" altLang="en-US" sz="1600" i="1" dirty="0" err="1"/>
              <a:t>Clin</a:t>
            </a:r>
            <a:r>
              <a:rPr lang="en-US" altLang="en-US" sz="1600" i="1" dirty="0"/>
              <a:t> </a:t>
            </a:r>
            <a:r>
              <a:rPr lang="en-US" altLang="en-US" sz="1600" i="1" dirty="0" err="1"/>
              <a:t>Neurosci</a:t>
            </a:r>
            <a:r>
              <a:rPr lang="en-US" altLang="en-US" sz="1600" i="1" dirty="0"/>
              <a:t> 21:4, Fall 2009</a:t>
            </a:r>
          </a:p>
        </p:txBody>
      </p:sp>
      <p:sp>
        <p:nvSpPr>
          <p:cNvPr id="35844" name="Slide Number Placeholder 3"/>
          <p:cNvSpPr>
            <a:spLocks noGrp="1"/>
          </p:cNvSpPr>
          <p:nvPr>
            <p:ph type="sldNum" sz="quarter" idx="12"/>
          </p:nvPr>
        </p:nvSpPr>
        <p:spPr>
          <a:noFill/>
        </p:spPr>
        <p:txBody>
          <a:bodyPr/>
          <a:lstStyle/>
          <a:p>
            <a:pPr>
              <a:buFont typeface="Arial" pitchFamily="34" charset="0"/>
              <a:buNone/>
            </a:pPr>
            <a:fld id="{4B046F16-C39B-465B-8E73-A8A8EBBFF0FC}" type="slidenum">
              <a:rPr lang="en-US" altLang="en-US" smtClean="0">
                <a:latin typeface="Arial" pitchFamily="34" charset="0"/>
                <a:cs typeface="Lucida Sans Unicode" pitchFamily="34" charset="0"/>
              </a:rPr>
              <a:pPr>
                <a:buFont typeface="Arial" pitchFamily="34" charset="0"/>
                <a:buNone/>
              </a:pPr>
              <a:t>46</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44346139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609600" y="381000"/>
            <a:ext cx="10972800" cy="1143000"/>
          </a:xfrm>
        </p:spPr>
        <p:txBody>
          <a:bodyPr/>
          <a:lstStyle/>
          <a:p>
            <a:r>
              <a:rPr lang="en-US" altLang="en-US" dirty="0"/>
              <a:t>Organ Transplantation</a:t>
            </a:r>
          </a:p>
        </p:txBody>
      </p:sp>
      <p:sp>
        <p:nvSpPr>
          <p:cNvPr id="36867" name="Content Placeholder 2"/>
          <p:cNvSpPr>
            <a:spLocks noGrp="1"/>
          </p:cNvSpPr>
          <p:nvPr>
            <p:ph idx="1"/>
          </p:nvPr>
        </p:nvSpPr>
        <p:spPr/>
        <p:txBody>
          <a:bodyPr/>
          <a:lstStyle/>
          <a:p>
            <a:r>
              <a:rPr lang="en-US" altLang="en-US" dirty="0"/>
              <a:t>Side effects of psychotropic medications relevant to the organ recipients:</a:t>
            </a:r>
          </a:p>
          <a:p>
            <a:pPr lvl="1"/>
            <a:r>
              <a:rPr lang="en-US" altLang="en-US" dirty="0"/>
              <a:t>Direct organ toxicity (divalproex, disulfiram, lithium)</a:t>
            </a:r>
          </a:p>
          <a:p>
            <a:pPr lvl="1"/>
            <a:r>
              <a:rPr lang="en-US" altLang="en-US" dirty="0"/>
              <a:t>Leukopenia</a:t>
            </a:r>
          </a:p>
          <a:p>
            <a:pPr lvl="1"/>
            <a:r>
              <a:rPr lang="en-US" altLang="en-US" dirty="0"/>
              <a:t>Metabolic acidosis (</a:t>
            </a:r>
            <a:r>
              <a:rPr lang="en-US" altLang="en-US" dirty="0" err="1"/>
              <a:t>topiramate</a:t>
            </a:r>
            <a:r>
              <a:rPr lang="en-US" altLang="en-US" dirty="0"/>
              <a:t>)</a:t>
            </a:r>
          </a:p>
          <a:p>
            <a:pPr lvl="1"/>
            <a:r>
              <a:rPr lang="en-US" altLang="en-US" dirty="0"/>
              <a:t>Hyperprolactinemia (may increase the immune response)</a:t>
            </a:r>
          </a:p>
          <a:p>
            <a:pPr lvl="1"/>
            <a:r>
              <a:rPr lang="en-US" altLang="en-US" dirty="0"/>
              <a:t>Drug-drug interactions (that impact immunosuppressant levels)</a:t>
            </a:r>
          </a:p>
          <a:p>
            <a:endParaRPr lang="en-US" altLang="en-US" dirty="0"/>
          </a:p>
        </p:txBody>
      </p:sp>
      <p:sp>
        <p:nvSpPr>
          <p:cNvPr id="36868" name="Slide Number Placeholder 3"/>
          <p:cNvSpPr>
            <a:spLocks noGrp="1"/>
          </p:cNvSpPr>
          <p:nvPr>
            <p:ph type="sldNum" sz="quarter" idx="12"/>
          </p:nvPr>
        </p:nvSpPr>
        <p:spPr>
          <a:noFill/>
        </p:spPr>
        <p:txBody>
          <a:bodyPr/>
          <a:lstStyle/>
          <a:p>
            <a:pPr>
              <a:buFont typeface="Arial" pitchFamily="34" charset="0"/>
              <a:buNone/>
            </a:pPr>
            <a:fld id="{2B6FFB13-6B45-473C-8306-A3F7C48E7B12}" type="slidenum">
              <a:rPr lang="en-US" altLang="en-US" smtClean="0">
                <a:latin typeface="Arial" pitchFamily="34" charset="0"/>
                <a:cs typeface="Lucida Sans Unicode" pitchFamily="34" charset="0"/>
              </a:rPr>
              <a:pPr>
                <a:buFont typeface="Arial" pitchFamily="34" charset="0"/>
                <a:buNone/>
              </a:pPr>
              <a:t>47</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6714330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F79BB-647B-4124-A70D-AAFE5B037B22}"/>
              </a:ext>
            </a:extLst>
          </p:cNvPr>
          <p:cNvSpPr>
            <a:spLocks noGrp="1"/>
          </p:cNvSpPr>
          <p:nvPr>
            <p:ph type="ctrTitle"/>
          </p:nvPr>
        </p:nvSpPr>
        <p:spPr>
          <a:xfrm>
            <a:off x="639192" y="2553746"/>
            <a:ext cx="11034944" cy="2675201"/>
          </a:xfrm>
        </p:spPr>
        <p:txBody>
          <a:bodyPr>
            <a:normAutofit fontScale="90000"/>
          </a:bodyPr>
          <a:lstStyle/>
          <a:p>
            <a:pPr algn="l"/>
            <a:br>
              <a:rPr lang="en-US" altLang="en-US" dirty="0"/>
            </a:br>
            <a:br>
              <a:rPr lang="en-US" altLang="en-US" dirty="0"/>
            </a:br>
            <a:r>
              <a:rPr lang="en-US" altLang="en-US" dirty="0"/>
              <a:t>C. SPECIAL TOPICS</a:t>
            </a:r>
            <a:br>
              <a:rPr lang="en-US" altLang="en-US" dirty="0"/>
            </a:br>
            <a:r>
              <a:rPr lang="en-US" dirty="0"/>
              <a:t>Non-psychiatric use of psychotropic medications</a:t>
            </a:r>
            <a:br>
              <a:rPr lang="en-US" dirty="0"/>
            </a:br>
            <a:r>
              <a:rPr lang="en-US" dirty="0"/>
              <a:t>Alternate modes of administration</a:t>
            </a:r>
            <a:br>
              <a:rPr lang="en-US" dirty="0"/>
            </a:br>
            <a:r>
              <a:rPr lang="en-US" dirty="0"/>
              <a:t>Major drug to drug interactions</a:t>
            </a:r>
            <a:br>
              <a:rPr lang="en-US" dirty="0"/>
            </a:br>
            <a:br>
              <a:rPr lang="en-US" dirty="0"/>
            </a:br>
            <a:br>
              <a:rPr lang="en-US" altLang="en-US" dirty="0"/>
            </a:br>
            <a:endParaRPr lang="en-US" dirty="0"/>
          </a:p>
        </p:txBody>
      </p:sp>
      <p:pic>
        <p:nvPicPr>
          <p:cNvPr id="4" name="Picture 3">
            <a:extLst>
              <a:ext uri="{FF2B5EF4-FFF2-40B4-BE49-F238E27FC236}">
                <a16:creationId xmlns:a16="http://schemas.microsoft.com/office/drawing/2014/main" id="{2DC45031-A2FA-4D91-8726-D3AAFDE1DDF7}"/>
              </a:ext>
            </a:extLst>
          </p:cNvPr>
          <p:cNvPicPr>
            <a:picLocks noChangeAspect="1"/>
          </p:cNvPicPr>
          <p:nvPr/>
        </p:nvPicPr>
        <p:blipFill>
          <a:blip r:embed="rId2"/>
          <a:stretch>
            <a:fillRect/>
          </a:stretch>
        </p:blipFill>
        <p:spPr>
          <a:xfrm>
            <a:off x="7687609" y="419961"/>
            <a:ext cx="3865199" cy="2133785"/>
          </a:xfrm>
          <a:prstGeom prst="rect">
            <a:avLst/>
          </a:prstGeom>
        </p:spPr>
      </p:pic>
    </p:spTree>
    <p:extLst>
      <p:ext uri="{BB962C8B-B14F-4D97-AF65-F5344CB8AC3E}">
        <p14:creationId xmlns:p14="http://schemas.microsoft.com/office/powerpoint/2010/main" val="2111521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4"/>
          <p:cNvSpPr>
            <a:spLocks noGrp="1"/>
          </p:cNvSpPr>
          <p:nvPr>
            <p:ph type="title"/>
          </p:nvPr>
        </p:nvSpPr>
        <p:spPr>
          <a:xfrm>
            <a:off x="711201" y="384175"/>
            <a:ext cx="10968567" cy="1139825"/>
          </a:xfrm>
        </p:spPr>
        <p:txBody>
          <a:bodyPr/>
          <a:lstStyle/>
          <a:p>
            <a:r>
              <a:rPr lang="en-US" altLang="en-US" dirty="0"/>
              <a:t>Non Psychiatric Use of Psychotropic Medications</a:t>
            </a:r>
          </a:p>
        </p:txBody>
      </p:sp>
      <p:sp>
        <p:nvSpPr>
          <p:cNvPr id="38915" name="Content Placeholder 5"/>
          <p:cNvSpPr>
            <a:spLocks noGrp="1"/>
          </p:cNvSpPr>
          <p:nvPr>
            <p:ph idx="1"/>
          </p:nvPr>
        </p:nvSpPr>
        <p:spPr>
          <a:xfrm>
            <a:off x="1016001" y="1600200"/>
            <a:ext cx="10968567" cy="4522788"/>
          </a:xfrm>
        </p:spPr>
        <p:txBody>
          <a:bodyPr/>
          <a:lstStyle/>
          <a:p>
            <a:endParaRPr lang="en-US" altLang="en-US"/>
          </a:p>
          <a:p>
            <a:r>
              <a:rPr lang="en-US" altLang="en-US"/>
              <a:t>Doxepin for pruritus</a:t>
            </a:r>
          </a:p>
          <a:p>
            <a:pPr lvl="4"/>
            <a:r>
              <a:rPr lang="en-US" altLang="en-US" i="1"/>
              <a:t>Groene D, Martus P, Heyer G. Doxepin affects acetylcholine induced cutaneous reactions in atopic eczema. Exp Dermatol 2001;10:110–7.</a:t>
            </a:r>
          </a:p>
          <a:p>
            <a:endParaRPr lang="en-US" altLang="en-US"/>
          </a:p>
          <a:p>
            <a:r>
              <a:rPr lang="en-US" altLang="en-US"/>
              <a:t>SSRIs for pruritus</a:t>
            </a:r>
          </a:p>
          <a:p>
            <a:pPr lvl="4"/>
            <a:r>
              <a:rPr lang="en-US" altLang="en-US" i="1"/>
              <a:t>Mayo MJ.et al Sertraline as a first-line treatment for cholestatic pruritus, Hepatology. 45(3):666-74, 2007 Mar.</a:t>
            </a:r>
          </a:p>
          <a:p>
            <a:endParaRPr lang="en-US" altLang="en-US"/>
          </a:p>
          <a:p>
            <a:pPr lvl="1"/>
            <a:endParaRPr lang="en-US" altLang="en-US"/>
          </a:p>
          <a:p>
            <a:endParaRPr lang="en-US" altLang="en-US"/>
          </a:p>
        </p:txBody>
      </p:sp>
      <p:sp>
        <p:nvSpPr>
          <p:cNvPr id="38916" name="Slide Number Placeholder 3"/>
          <p:cNvSpPr>
            <a:spLocks noGrp="1"/>
          </p:cNvSpPr>
          <p:nvPr>
            <p:ph type="sldNum" sz="quarter" idx="12"/>
          </p:nvPr>
        </p:nvSpPr>
        <p:spPr>
          <a:noFill/>
        </p:spPr>
        <p:txBody>
          <a:bodyPr/>
          <a:lstStyle/>
          <a:p>
            <a:pPr>
              <a:buFont typeface="Arial" pitchFamily="34" charset="0"/>
              <a:buNone/>
            </a:pPr>
            <a:fld id="{67DDC8B2-0374-4B22-89BF-FE62DC0AFFD9}" type="slidenum">
              <a:rPr lang="en-US" altLang="en-US" smtClean="0">
                <a:latin typeface="Arial" pitchFamily="34" charset="0"/>
                <a:cs typeface="Lucida Sans Unicode" pitchFamily="34" charset="0"/>
              </a:rPr>
              <a:pPr>
                <a:buFont typeface="Arial" pitchFamily="34" charset="0"/>
                <a:buNone/>
              </a:pPr>
              <a:t>49</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4082760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304800" y="508619"/>
            <a:ext cx="11582400" cy="1143000"/>
          </a:xfrm>
        </p:spPr>
        <p:txBody>
          <a:bodyPr/>
          <a:lstStyle/>
          <a:p>
            <a:r>
              <a:rPr lang="en-US" altLang="en-US" dirty="0"/>
              <a:t>Considerations before using pharmacologic treatment for psychiatric symptoms in medically ill</a:t>
            </a:r>
          </a:p>
        </p:txBody>
      </p:sp>
      <p:sp>
        <p:nvSpPr>
          <p:cNvPr id="5123" name="Content Placeholder 2"/>
          <p:cNvSpPr>
            <a:spLocks noGrp="1"/>
          </p:cNvSpPr>
          <p:nvPr>
            <p:ph idx="1"/>
          </p:nvPr>
        </p:nvSpPr>
        <p:spPr/>
        <p:txBody>
          <a:bodyPr/>
          <a:lstStyle/>
          <a:p>
            <a:endParaRPr lang="en-US" altLang="en-US" dirty="0"/>
          </a:p>
          <a:p>
            <a:r>
              <a:rPr lang="en-US" altLang="en-US" dirty="0"/>
              <a:t>What is the evidence for </a:t>
            </a:r>
            <a:r>
              <a:rPr lang="en-US" altLang="en-US" b="1" u="sng" dirty="0"/>
              <a:t>efficacy</a:t>
            </a:r>
            <a:r>
              <a:rPr lang="en-US" altLang="en-US" dirty="0"/>
              <a:t> of specific agents for psychiatric illness associated with specific medical problem?</a:t>
            </a:r>
          </a:p>
          <a:p>
            <a:endParaRPr lang="en-US" altLang="en-US" dirty="0"/>
          </a:p>
          <a:p>
            <a:r>
              <a:rPr lang="en-US" altLang="en-US" dirty="0"/>
              <a:t>What is the evidence in regards to the </a:t>
            </a:r>
            <a:r>
              <a:rPr lang="en-US" altLang="en-US" b="1" u="sng" dirty="0"/>
              <a:t>safety</a:t>
            </a:r>
            <a:r>
              <a:rPr lang="en-US" altLang="en-US" dirty="0"/>
              <a:t> of psychotropic medications for a specific psychiatric condition with co-morbid medical illness?</a:t>
            </a:r>
          </a:p>
          <a:p>
            <a:endParaRPr lang="en-US" altLang="en-US" dirty="0"/>
          </a:p>
          <a:p>
            <a:r>
              <a:rPr lang="en-US" altLang="en-US" dirty="0"/>
              <a:t>Does the psychiatric treatment need to be </a:t>
            </a:r>
            <a:r>
              <a:rPr lang="en-US" altLang="en-US" b="1" u="sng" dirty="0"/>
              <a:t>adjusted</a:t>
            </a:r>
            <a:r>
              <a:rPr lang="en-US" altLang="en-US" dirty="0"/>
              <a:t> due to pharmacokinetics/dynamics?</a:t>
            </a:r>
          </a:p>
        </p:txBody>
      </p:sp>
      <p:sp>
        <p:nvSpPr>
          <p:cNvPr id="5124" name="Slide Number Placeholder 3"/>
          <p:cNvSpPr>
            <a:spLocks noGrp="1"/>
          </p:cNvSpPr>
          <p:nvPr>
            <p:ph type="sldNum" sz="quarter" idx="12"/>
          </p:nvPr>
        </p:nvSpPr>
        <p:spPr>
          <a:noFill/>
        </p:spPr>
        <p:txBody>
          <a:bodyPr/>
          <a:lstStyle/>
          <a:p>
            <a:pPr>
              <a:buFont typeface="Arial" pitchFamily="34" charset="0"/>
              <a:buNone/>
            </a:pPr>
            <a:fld id="{ADFFC9A6-C166-4E8F-8810-E6B89D002EAA}" type="slidenum">
              <a:rPr lang="en-US" altLang="en-US" smtClean="0">
                <a:latin typeface="Arial" pitchFamily="34" charset="0"/>
                <a:cs typeface="Lucida Sans Unicode" pitchFamily="34" charset="0"/>
              </a:rPr>
              <a:pPr>
                <a:buFont typeface="Arial" pitchFamily="34" charset="0"/>
                <a:buNone/>
              </a:pPr>
              <a:t>5</a:t>
            </a:fld>
            <a:endParaRPr lang="en-US" altLang="en-US" dirty="0">
              <a:latin typeface="Arial" pitchFamily="34" charset="0"/>
              <a:cs typeface="Lucida Sans Unicode" pitchFamily="34" charset="0"/>
            </a:endParaRPr>
          </a:p>
        </p:txBody>
      </p:sp>
    </p:spTree>
    <p:extLst>
      <p:ext uri="{BB962C8B-B14F-4D97-AF65-F5344CB8AC3E}">
        <p14:creationId xmlns:p14="http://schemas.microsoft.com/office/powerpoint/2010/main" val="1723353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09600" y="381000"/>
            <a:ext cx="10972800" cy="1143000"/>
          </a:xfrm>
        </p:spPr>
        <p:txBody>
          <a:bodyPr/>
          <a:lstStyle/>
          <a:p>
            <a:r>
              <a:rPr lang="en-US" altLang="en-US"/>
              <a:t>Non Psychiatric Use of Psychotropic </a:t>
            </a:r>
            <a:r>
              <a:rPr lang="en-US" altLang="en-US" dirty="0"/>
              <a:t>M</a:t>
            </a:r>
            <a:r>
              <a:rPr lang="en-US" altLang="en-US"/>
              <a:t>edications</a:t>
            </a:r>
            <a:endParaRPr lang="en-US" altLang="en-US" dirty="0"/>
          </a:p>
        </p:txBody>
      </p:sp>
      <p:sp>
        <p:nvSpPr>
          <p:cNvPr id="39939" name="Content Placeholder 2"/>
          <p:cNvSpPr>
            <a:spLocks noGrp="1"/>
          </p:cNvSpPr>
          <p:nvPr>
            <p:ph idx="1"/>
          </p:nvPr>
        </p:nvSpPr>
        <p:spPr/>
        <p:txBody>
          <a:bodyPr/>
          <a:lstStyle/>
          <a:p>
            <a:endParaRPr lang="en-US" altLang="en-US" dirty="0"/>
          </a:p>
          <a:p>
            <a:r>
              <a:rPr lang="en-US" altLang="en-US" dirty="0"/>
              <a:t>Duloxetine-diabetic neuropathy, fibromyalgia, chronic musculoskeletal pain (FDA approved)</a:t>
            </a:r>
          </a:p>
          <a:p>
            <a:endParaRPr lang="en-US" altLang="en-US" dirty="0"/>
          </a:p>
          <a:p>
            <a:r>
              <a:rPr lang="en-US" altLang="en-US" dirty="0"/>
              <a:t>Mirtazapine- for appetite stimulation in oncology patients</a:t>
            </a:r>
          </a:p>
          <a:p>
            <a:pPr lvl="4"/>
            <a:r>
              <a:rPr lang="en-US" altLang="en-US" i="1" dirty="0" err="1"/>
              <a:t>Riechelmann</a:t>
            </a:r>
            <a:r>
              <a:rPr lang="en-US" altLang="en-US" i="1" dirty="0"/>
              <a:t> RP et al Phase II trial of mirtazapine for cancer-related cachexia and anorexia. American Journal of Hospice &amp; Palliative Medicine. 27(2):106-10, 2010 Mar.</a:t>
            </a:r>
          </a:p>
          <a:p>
            <a:pPr lvl="4"/>
            <a:endParaRPr lang="en-US" altLang="en-US" dirty="0"/>
          </a:p>
        </p:txBody>
      </p:sp>
      <p:sp>
        <p:nvSpPr>
          <p:cNvPr id="39940" name="Slide Number Placeholder 3"/>
          <p:cNvSpPr>
            <a:spLocks noGrp="1"/>
          </p:cNvSpPr>
          <p:nvPr>
            <p:ph type="sldNum" sz="quarter" idx="12"/>
          </p:nvPr>
        </p:nvSpPr>
        <p:spPr>
          <a:noFill/>
        </p:spPr>
        <p:txBody>
          <a:bodyPr/>
          <a:lstStyle/>
          <a:p>
            <a:pPr>
              <a:buFont typeface="Arial" pitchFamily="34" charset="0"/>
              <a:buNone/>
            </a:pPr>
            <a:fld id="{2B1D84BA-84BA-41F9-985A-5AEEFEBB19FE}" type="slidenum">
              <a:rPr lang="en-US" altLang="en-US" smtClean="0">
                <a:latin typeface="Arial" pitchFamily="34" charset="0"/>
                <a:cs typeface="Lucida Sans Unicode" pitchFamily="34" charset="0"/>
              </a:rPr>
              <a:pPr>
                <a:buFont typeface="Arial" pitchFamily="34" charset="0"/>
                <a:buNone/>
              </a:pPr>
              <a:t>50</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9350596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09600" y="381000"/>
            <a:ext cx="10972800" cy="1143000"/>
          </a:xfrm>
        </p:spPr>
        <p:txBody>
          <a:bodyPr/>
          <a:lstStyle/>
          <a:p>
            <a:r>
              <a:rPr lang="en-US" altLang="en-US" dirty="0"/>
              <a:t>Non Psychiatric Use of Psychotropic Medications</a:t>
            </a:r>
          </a:p>
        </p:txBody>
      </p:sp>
      <p:sp>
        <p:nvSpPr>
          <p:cNvPr id="40963" name="Content Placeholder 2"/>
          <p:cNvSpPr>
            <a:spLocks noGrp="1"/>
          </p:cNvSpPr>
          <p:nvPr>
            <p:ph idx="1"/>
          </p:nvPr>
        </p:nvSpPr>
        <p:spPr/>
        <p:txBody>
          <a:bodyPr/>
          <a:lstStyle/>
          <a:p>
            <a:r>
              <a:rPr lang="en-US" altLang="en-US" dirty="0"/>
              <a:t>Hot flashes</a:t>
            </a:r>
          </a:p>
          <a:p>
            <a:pPr lvl="1"/>
            <a:r>
              <a:rPr lang="en-US" altLang="en-US" dirty="0"/>
              <a:t>In breast cancer: Mirtazapine, Venlafaxine</a:t>
            </a:r>
          </a:p>
          <a:p>
            <a:pPr lvl="4"/>
            <a:r>
              <a:rPr lang="en-US" altLang="en-US" i="1" dirty="0" err="1"/>
              <a:t>Biglia</a:t>
            </a:r>
            <a:r>
              <a:rPr lang="en-US" altLang="en-US" i="1" dirty="0"/>
              <a:t> N. et al, Mirtazapine for the treatment of hot flashes in breast cancer survivors: a prospective pilot trial, Breast Journal. 13(5):490-5, 2007 Sep-Oct. </a:t>
            </a:r>
          </a:p>
          <a:p>
            <a:pPr lvl="4"/>
            <a:r>
              <a:rPr lang="en-US" altLang="en-US" i="1" dirty="0" err="1"/>
              <a:t>Ramaswami</a:t>
            </a:r>
            <a:r>
              <a:rPr lang="en-US" altLang="en-US" i="1" dirty="0"/>
              <a:t> R et al. Venlafaxine in management of hot flashes in women with breast cancer: a systematic review and meta-analysis. Breast Cancer Res Treat. 2015 Jul;152(2):231-7</a:t>
            </a:r>
            <a:endParaRPr lang="en-US" altLang="en-US" dirty="0"/>
          </a:p>
          <a:p>
            <a:pPr lvl="1"/>
            <a:r>
              <a:rPr lang="en-US" altLang="en-US" dirty="0"/>
              <a:t>In menopause: Escitalopram, Venlafaxine</a:t>
            </a:r>
          </a:p>
          <a:p>
            <a:pPr lvl="4"/>
            <a:r>
              <a:rPr lang="en-US" altLang="en-US" i="1" dirty="0" err="1"/>
              <a:t>Dobkin</a:t>
            </a:r>
            <a:r>
              <a:rPr lang="en-US" altLang="en-US" i="1" dirty="0"/>
              <a:t>, R et al </a:t>
            </a:r>
            <a:r>
              <a:rPr lang="en-US" altLang="en-US" i="1" dirty="0" err="1"/>
              <a:t>Esciralopam</a:t>
            </a:r>
            <a:r>
              <a:rPr lang="en-US" altLang="en-US" i="1" dirty="0"/>
              <a:t> reduces hot flashes in </a:t>
            </a:r>
            <a:r>
              <a:rPr lang="en-US" altLang="en-US" i="1" dirty="0" err="1"/>
              <a:t>nondepressed</a:t>
            </a:r>
            <a:r>
              <a:rPr lang="en-US" altLang="en-US" i="1" dirty="0"/>
              <a:t> menopausal women: a pilot study </a:t>
            </a:r>
            <a:r>
              <a:rPr lang="en-US" altLang="en-US" i="1" dirty="0" err="1"/>
              <a:t>PsycINFOAnnals</a:t>
            </a:r>
            <a:r>
              <a:rPr lang="en-US" altLang="en-US" i="1" dirty="0"/>
              <a:t> of Clinical Psychiatry. Vol.21(2), May 2009, pp. 70-76. </a:t>
            </a:r>
          </a:p>
          <a:p>
            <a:endParaRPr lang="en-US" altLang="en-US" dirty="0"/>
          </a:p>
        </p:txBody>
      </p:sp>
      <p:sp>
        <p:nvSpPr>
          <p:cNvPr id="40964" name="Slide Number Placeholder 3"/>
          <p:cNvSpPr>
            <a:spLocks noGrp="1"/>
          </p:cNvSpPr>
          <p:nvPr>
            <p:ph type="sldNum" sz="quarter" idx="12"/>
          </p:nvPr>
        </p:nvSpPr>
        <p:spPr>
          <a:noFill/>
        </p:spPr>
        <p:txBody>
          <a:bodyPr/>
          <a:lstStyle/>
          <a:p>
            <a:pPr>
              <a:buFont typeface="Arial" pitchFamily="34" charset="0"/>
              <a:buNone/>
            </a:pPr>
            <a:fld id="{54F7A61C-D804-47C8-9EAF-7B02F99C91E8}" type="slidenum">
              <a:rPr lang="en-US" altLang="en-US" smtClean="0">
                <a:latin typeface="Arial" pitchFamily="34" charset="0"/>
                <a:cs typeface="Lucida Sans Unicode" pitchFamily="34" charset="0"/>
              </a:rPr>
              <a:pPr>
                <a:buFont typeface="Arial" pitchFamily="34" charset="0"/>
                <a:buNone/>
              </a:pPr>
              <a:t>51</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359097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4"/>
          <p:cNvSpPr>
            <a:spLocks noGrp="1"/>
          </p:cNvSpPr>
          <p:nvPr>
            <p:ph type="title"/>
          </p:nvPr>
        </p:nvSpPr>
        <p:spPr>
          <a:xfrm>
            <a:off x="609600" y="384175"/>
            <a:ext cx="11176000" cy="1139825"/>
          </a:xfrm>
        </p:spPr>
        <p:txBody>
          <a:bodyPr/>
          <a:lstStyle/>
          <a:p>
            <a:r>
              <a:rPr lang="en-US" altLang="en-US" sz="4000" dirty="0"/>
              <a:t>Alternate routes of administration</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059635559"/>
              </p:ext>
            </p:extLst>
          </p:nvPr>
        </p:nvGraphicFramePr>
        <p:xfrm>
          <a:off x="609600" y="1828800"/>
          <a:ext cx="10968568" cy="3336921"/>
        </p:xfrm>
        <a:graphic>
          <a:graphicData uri="http://schemas.openxmlformats.org/drawingml/2006/table">
            <a:tbl>
              <a:tblPr firstRow="1" bandRow="1">
                <a:tableStyleId>{00A15C55-8517-42AA-B614-E9B94910E393}</a:tableStyleId>
              </a:tblPr>
              <a:tblGrid>
                <a:gridCol w="3454397">
                  <a:extLst>
                    <a:ext uri="{9D8B030D-6E8A-4147-A177-3AD203B41FA5}">
                      <a16:colId xmlns:a16="http://schemas.microsoft.com/office/drawing/2014/main" val="20000"/>
                    </a:ext>
                  </a:extLst>
                </a:gridCol>
                <a:gridCol w="703312">
                  <a:extLst>
                    <a:ext uri="{9D8B030D-6E8A-4147-A177-3AD203B41FA5}">
                      <a16:colId xmlns:a16="http://schemas.microsoft.com/office/drawing/2014/main" val="20001"/>
                    </a:ext>
                  </a:extLst>
                </a:gridCol>
                <a:gridCol w="674703">
                  <a:extLst>
                    <a:ext uri="{9D8B030D-6E8A-4147-A177-3AD203B41FA5}">
                      <a16:colId xmlns:a16="http://schemas.microsoft.com/office/drawing/2014/main" val="20002"/>
                    </a:ext>
                  </a:extLst>
                </a:gridCol>
                <a:gridCol w="3320248">
                  <a:extLst>
                    <a:ext uri="{9D8B030D-6E8A-4147-A177-3AD203B41FA5}">
                      <a16:colId xmlns:a16="http://schemas.microsoft.com/office/drawing/2014/main" val="20003"/>
                    </a:ext>
                  </a:extLst>
                </a:gridCol>
                <a:gridCol w="584937">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113371">
                  <a:extLst>
                    <a:ext uri="{9D8B030D-6E8A-4147-A177-3AD203B41FA5}">
                      <a16:colId xmlns:a16="http://schemas.microsoft.com/office/drawing/2014/main" val="20006"/>
                    </a:ext>
                  </a:extLst>
                </a:gridCol>
              </a:tblGrid>
              <a:tr h="370769">
                <a:tc>
                  <a:txBody>
                    <a:bodyPr/>
                    <a:lstStyle/>
                    <a:p>
                      <a:r>
                        <a:rPr lang="en-US" sz="1800" dirty="0"/>
                        <a:t>Antidepressants</a:t>
                      </a:r>
                    </a:p>
                  </a:txBody>
                  <a:tcPr marL="121920" marR="121920" marT="45711" marB="45711"/>
                </a:tc>
                <a:tc>
                  <a:txBody>
                    <a:bodyPr/>
                    <a:lstStyle/>
                    <a:p>
                      <a:r>
                        <a:rPr lang="en-US" sz="1800" dirty="0"/>
                        <a:t>IV</a:t>
                      </a:r>
                    </a:p>
                  </a:txBody>
                  <a:tcPr marL="121920" marR="121920" marT="45711" marB="45711"/>
                </a:tc>
                <a:tc>
                  <a:txBody>
                    <a:bodyPr/>
                    <a:lstStyle/>
                    <a:p>
                      <a:r>
                        <a:rPr lang="en-US" sz="1800" dirty="0"/>
                        <a:t>IM</a:t>
                      </a:r>
                    </a:p>
                  </a:txBody>
                  <a:tcPr marL="121920" marR="121920" marT="45711" marB="45711"/>
                </a:tc>
                <a:tc>
                  <a:txBody>
                    <a:bodyPr/>
                    <a:lstStyle/>
                    <a:p>
                      <a:r>
                        <a:rPr lang="en-US" sz="1800" dirty="0"/>
                        <a:t>SL</a:t>
                      </a:r>
                    </a:p>
                  </a:txBody>
                  <a:tcPr marL="121920" marR="121920" marT="45711" marB="45711"/>
                </a:tc>
                <a:tc>
                  <a:txBody>
                    <a:bodyPr/>
                    <a:lstStyle/>
                    <a:p>
                      <a:r>
                        <a:rPr lang="en-US" sz="1800" dirty="0"/>
                        <a:t>R</a:t>
                      </a:r>
                    </a:p>
                  </a:txBody>
                  <a:tcPr marL="121920" marR="121920" marT="45711" marB="45711"/>
                </a:tc>
                <a:tc>
                  <a:txBody>
                    <a:bodyPr/>
                    <a:lstStyle/>
                    <a:p>
                      <a:r>
                        <a:rPr lang="en-US" sz="1800" dirty="0"/>
                        <a:t>TD</a:t>
                      </a:r>
                    </a:p>
                  </a:txBody>
                  <a:tcPr marL="121920" marR="121920" marT="45711" marB="45711"/>
                </a:tc>
                <a:tc>
                  <a:txBody>
                    <a:bodyPr/>
                    <a:lstStyle/>
                    <a:p>
                      <a:r>
                        <a:rPr lang="en-US" sz="1800" dirty="0"/>
                        <a:t>IN</a:t>
                      </a:r>
                    </a:p>
                  </a:txBody>
                  <a:tcPr marL="121920" marR="121920" marT="45711" marB="45711"/>
                </a:tc>
                <a:extLst>
                  <a:ext uri="{0D108BD9-81ED-4DB2-BD59-A6C34878D82A}">
                    <a16:rowId xmlns:a16="http://schemas.microsoft.com/office/drawing/2014/main" val="10000"/>
                  </a:ext>
                </a:extLst>
              </a:tr>
              <a:tr h="370769">
                <a:tc>
                  <a:txBody>
                    <a:bodyPr/>
                    <a:lstStyle/>
                    <a:p>
                      <a:r>
                        <a:rPr lang="en-US" sz="1800" dirty="0" err="1"/>
                        <a:t>Fluoxetine</a:t>
                      </a:r>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1"/>
                  </a:ext>
                </a:extLst>
              </a:tr>
              <a:tr h="370769">
                <a:tc>
                  <a:txBody>
                    <a:bodyPr/>
                    <a:lstStyle/>
                    <a:p>
                      <a:r>
                        <a:rPr lang="en-US" sz="1800" dirty="0" err="1"/>
                        <a:t>Citalopram</a:t>
                      </a:r>
                      <a:endParaRPr lang="en-US" sz="1800" dirty="0"/>
                    </a:p>
                  </a:txBody>
                  <a:tcPr marL="121920" marR="121920" marT="45711" marB="45711"/>
                </a:tc>
                <a:tc>
                  <a:txBody>
                    <a:bodyPr/>
                    <a:lstStyle/>
                    <a:p>
                      <a:r>
                        <a:rPr lang="en-US" sz="1800" dirty="0"/>
                        <a:t>O</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2"/>
                  </a:ext>
                </a:extLst>
              </a:tr>
              <a:tr h="370769">
                <a:tc>
                  <a:txBody>
                    <a:bodyPr/>
                    <a:lstStyle/>
                    <a:p>
                      <a:r>
                        <a:rPr lang="en-US" sz="1800" dirty="0" err="1"/>
                        <a:t>Amitriptyline</a:t>
                      </a:r>
                      <a:endParaRPr lang="en-US" sz="1800" dirty="0"/>
                    </a:p>
                  </a:txBody>
                  <a:tcPr marL="121920" marR="121920" marT="45711" marB="45711"/>
                </a:tc>
                <a:tc>
                  <a:txBody>
                    <a:bodyPr/>
                    <a:lstStyle/>
                    <a:p>
                      <a:r>
                        <a:rPr lang="en-US" sz="1800" dirty="0"/>
                        <a:t>O</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3"/>
                  </a:ext>
                </a:extLst>
              </a:tr>
              <a:tr h="370769">
                <a:tc>
                  <a:txBody>
                    <a:bodyPr/>
                    <a:lstStyle/>
                    <a:p>
                      <a:r>
                        <a:rPr lang="en-US" sz="1800" dirty="0" err="1"/>
                        <a:t>Imipramine</a:t>
                      </a:r>
                      <a:endParaRPr lang="en-US" sz="1800" dirty="0"/>
                    </a:p>
                  </a:txBody>
                  <a:tcPr marL="121920" marR="121920" marT="45711" marB="45711"/>
                </a:tc>
                <a:tc>
                  <a:txBody>
                    <a:bodyPr/>
                    <a:lstStyle/>
                    <a:p>
                      <a:r>
                        <a:rPr lang="en-US" sz="1800" dirty="0"/>
                        <a:t>O</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4"/>
                  </a:ext>
                </a:extLst>
              </a:tr>
              <a:tr h="370769">
                <a:tc>
                  <a:txBody>
                    <a:bodyPr/>
                    <a:lstStyle/>
                    <a:p>
                      <a:r>
                        <a:rPr lang="en-US" sz="1800" dirty="0" err="1"/>
                        <a:t>Clomipramine</a:t>
                      </a:r>
                      <a:endParaRPr lang="en-US" sz="1800" dirty="0"/>
                    </a:p>
                  </a:txBody>
                  <a:tcPr marL="121920" marR="121920" marT="45711" marB="45711"/>
                </a:tc>
                <a:tc>
                  <a:txBody>
                    <a:bodyPr/>
                    <a:lstStyle/>
                    <a:p>
                      <a:r>
                        <a:rPr lang="en-US" sz="1800" dirty="0"/>
                        <a:t>O</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5"/>
                  </a:ext>
                </a:extLst>
              </a:tr>
              <a:tr h="370769">
                <a:tc>
                  <a:txBody>
                    <a:bodyPr/>
                    <a:lstStyle/>
                    <a:p>
                      <a:r>
                        <a:rPr lang="en-US" sz="1800" dirty="0" err="1"/>
                        <a:t>Trazodone</a:t>
                      </a:r>
                      <a:endParaRPr lang="en-US" sz="1800" dirty="0"/>
                    </a:p>
                  </a:txBody>
                  <a:tcPr marL="121920" marR="121920" marT="45711" marB="45711"/>
                </a:tc>
                <a:tc>
                  <a:txBody>
                    <a:bodyPr/>
                    <a:lstStyle/>
                    <a:p>
                      <a:r>
                        <a:rPr lang="en-US" sz="1800" dirty="0"/>
                        <a:t>O</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6"/>
                  </a:ext>
                </a:extLst>
              </a:tr>
              <a:tr h="370769">
                <a:tc>
                  <a:txBody>
                    <a:bodyPr/>
                    <a:lstStyle/>
                    <a:p>
                      <a:r>
                        <a:rPr lang="en-US" sz="1800" dirty="0" err="1"/>
                        <a:t>Selegiline</a:t>
                      </a:r>
                      <a:endParaRPr lang="en-US" sz="1800" dirty="0"/>
                    </a:p>
                  </a:txBody>
                  <a:tcPr marL="121920" marR="121920" marT="45711" marB="45711"/>
                </a:tc>
                <a:tc>
                  <a:txBody>
                    <a:bodyPr/>
                    <a:lstStyle/>
                    <a:p>
                      <a:r>
                        <a:rPr lang="en-US" sz="1800" dirty="0"/>
                        <a:t>N</a:t>
                      </a:r>
                    </a:p>
                  </a:txBody>
                  <a:tcPr marL="121920" marR="121920" marT="45711" marB="45711"/>
                </a:tc>
                <a:tc>
                  <a:txBody>
                    <a:bodyPr/>
                    <a:lstStyle/>
                    <a:p>
                      <a:endParaRPr lang="en-US" sz="1800" dirty="0"/>
                    </a:p>
                  </a:txBody>
                  <a:tcPr marL="121920" marR="121920" marT="45711" marB="45711"/>
                </a:tc>
                <a:tc>
                  <a:txBody>
                    <a:bodyPr/>
                    <a:lstStyle/>
                    <a:p>
                      <a:r>
                        <a:rPr lang="en-US" sz="1800" dirty="0"/>
                        <a:t>N (orally disintegrating only)</a:t>
                      </a:r>
                    </a:p>
                  </a:txBody>
                  <a:tcPr marL="121920" marR="121920" marT="45711" marB="45711"/>
                </a:tc>
                <a:tc>
                  <a:txBody>
                    <a:bodyPr/>
                    <a:lstStyle/>
                    <a:p>
                      <a:endParaRPr lang="en-US" sz="1800" dirty="0"/>
                    </a:p>
                  </a:txBody>
                  <a:tcPr marL="121920" marR="121920" marT="45711" marB="45711"/>
                </a:tc>
                <a:tc>
                  <a:txBody>
                    <a:bodyPr/>
                    <a:lstStyle/>
                    <a:p>
                      <a:r>
                        <a:rPr lang="en-US" sz="1800" dirty="0"/>
                        <a:t>Yes</a:t>
                      </a:r>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7"/>
                  </a:ext>
                </a:extLst>
              </a:tr>
              <a:tr h="370769">
                <a:tc>
                  <a:txBody>
                    <a:bodyPr/>
                    <a:lstStyle/>
                    <a:p>
                      <a:r>
                        <a:rPr lang="en-US" sz="1800" dirty="0" err="1"/>
                        <a:t>Mirtazapine</a:t>
                      </a:r>
                      <a:endParaRPr lang="en-US" sz="1800" dirty="0"/>
                    </a:p>
                  </a:txBody>
                  <a:tcPr marL="121920" marR="121920" marT="45711" marB="45711"/>
                </a:tc>
                <a:tc>
                  <a:txBody>
                    <a:bodyPr/>
                    <a:lstStyle/>
                    <a:p>
                      <a:r>
                        <a:rPr lang="en-US" sz="1800" dirty="0"/>
                        <a:t>N</a:t>
                      </a:r>
                    </a:p>
                  </a:txBody>
                  <a:tcPr marL="121920" marR="121920" marT="45711" marB="45711"/>
                </a:tc>
                <a:tc>
                  <a:txBody>
                    <a:bodyPr/>
                    <a:lstStyle/>
                    <a:p>
                      <a:endParaRPr lang="en-US" sz="1800" dirty="0"/>
                    </a:p>
                  </a:txBody>
                  <a:tcPr marL="121920" marR="121920" marT="45711" marB="45711"/>
                </a:tc>
                <a:tc>
                  <a:txBody>
                    <a:bodyPr/>
                    <a:lstStyle/>
                    <a:p>
                      <a:r>
                        <a:rPr lang="en-US" sz="1800" dirty="0"/>
                        <a:t>N (orally disintegrating only)</a:t>
                      </a:r>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tc>
                  <a:txBody>
                    <a:bodyPr/>
                    <a:lstStyle/>
                    <a:p>
                      <a:endParaRPr lang="en-US" sz="1800" dirty="0"/>
                    </a:p>
                  </a:txBody>
                  <a:tcPr marL="121920" marR="121920" marT="45711" marB="45711"/>
                </a:tc>
                <a:extLst>
                  <a:ext uri="{0D108BD9-81ED-4DB2-BD59-A6C34878D82A}">
                    <a16:rowId xmlns:a16="http://schemas.microsoft.com/office/drawing/2014/main" val="10008"/>
                  </a:ext>
                </a:extLst>
              </a:tr>
            </a:tbl>
          </a:graphicData>
        </a:graphic>
      </p:graphicFrame>
      <p:sp>
        <p:nvSpPr>
          <p:cNvPr id="42069" name="Slide Number Placeholder 3"/>
          <p:cNvSpPr>
            <a:spLocks noGrp="1"/>
          </p:cNvSpPr>
          <p:nvPr>
            <p:ph type="sldNum" sz="quarter" idx="12"/>
          </p:nvPr>
        </p:nvSpPr>
        <p:spPr>
          <a:noFill/>
        </p:spPr>
        <p:txBody>
          <a:bodyPr/>
          <a:lstStyle/>
          <a:p>
            <a:pPr>
              <a:buFont typeface="Arial" pitchFamily="34" charset="0"/>
              <a:buNone/>
            </a:pPr>
            <a:fld id="{C126DB4F-FC3F-4208-9919-D5E0353E3F6D}" type="slidenum">
              <a:rPr lang="en-US" altLang="en-US" smtClean="0">
                <a:latin typeface="Arial" pitchFamily="34" charset="0"/>
                <a:cs typeface="Lucida Sans Unicode" pitchFamily="34" charset="0"/>
              </a:rPr>
              <a:pPr>
                <a:buFont typeface="Arial" pitchFamily="34" charset="0"/>
                <a:buNone/>
              </a:pPr>
              <a:t>52</a:t>
            </a:fld>
            <a:endParaRPr lang="en-US" altLang="en-US">
              <a:latin typeface="Arial" pitchFamily="34" charset="0"/>
              <a:cs typeface="Lucida Sans Unicode" pitchFamily="34" charset="0"/>
            </a:endParaRPr>
          </a:p>
        </p:txBody>
      </p:sp>
      <p:sp>
        <p:nvSpPr>
          <p:cNvPr id="2" name="TextBox 1"/>
          <p:cNvSpPr txBox="1"/>
          <p:nvPr/>
        </p:nvSpPr>
        <p:spPr>
          <a:xfrm>
            <a:off x="1625600" y="5486401"/>
            <a:ext cx="9347200" cy="646331"/>
          </a:xfrm>
          <a:prstGeom prst="rect">
            <a:avLst/>
          </a:prstGeom>
          <a:noFill/>
        </p:spPr>
        <p:txBody>
          <a:bodyPr>
            <a:spAutoFit/>
          </a:bodyPr>
          <a:lstStyle/>
          <a:p>
            <a:pPr>
              <a:defRPr/>
            </a:pPr>
            <a:r>
              <a:rPr lang="en-US" dirty="0">
                <a:solidFill>
                  <a:schemeClr val="accent1">
                    <a:lumMod val="75000"/>
                  </a:schemeClr>
                </a:solidFill>
              </a:rPr>
              <a:t>N-not available  O=outside the US  IV= intravenous  IM=intramuscular   SL=sublingual  R=rectal   TD=transdermal  IN=inhaler</a:t>
            </a:r>
          </a:p>
        </p:txBody>
      </p:sp>
    </p:spTree>
    <p:extLst>
      <p:ext uri="{BB962C8B-B14F-4D97-AF65-F5344CB8AC3E}">
        <p14:creationId xmlns:p14="http://schemas.microsoft.com/office/powerpoint/2010/main" val="4065847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609600" y="381000"/>
            <a:ext cx="10972800" cy="1143000"/>
          </a:xfrm>
        </p:spPr>
        <p:txBody>
          <a:bodyPr/>
          <a:lstStyle/>
          <a:p>
            <a:r>
              <a:rPr lang="en-US" altLang="en-US" sz="4000" dirty="0"/>
              <a:t>Alternate routes of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541066734"/>
              </p:ext>
            </p:extLst>
          </p:nvPr>
        </p:nvGraphicFramePr>
        <p:xfrm>
          <a:off x="609601" y="1600200"/>
          <a:ext cx="10972802" cy="4079504"/>
        </p:xfrm>
        <a:graphic>
          <a:graphicData uri="http://schemas.openxmlformats.org/drawingml/2006/table">
            <a:tbl>
              <a:tblPr firstRow="1" bandRow="1">
                <a:tableStyleId>{00A15C55-8517-42AA-B614-E9B94910E393}</a:tableStyleId>
              </a:tblPr>
              <a:tblGrid>
                <a:gridCol w="2426562">
                  <a:extLst>
                    <a:ext uri="{9D8B030D-6E8A-4147-A177-3AD203B41FA5}">
                      <a16:colId xmlns:a16="http://schemas.microsoft.com/office/drawing/2014/main" val="20000"/>
                    </a:ext>
                  </a:extLst>
                </a:gridCol>
                <a:gridCol w="692458">
                  <a:extLst>
                    <a:ext uri="{9D8B030D-6E8A-4147-A177-3AD203B41FA5}">
                      <a16:colId xmlns:a16="http://schemas.microsoft.com/office/drawing/2014/main" val="20001"/>
                    </a:ext>
                  </a:extLst>
                </a:gridCol>
                <a:gridCol w="1340529">
                  <a:extLst>
                    <a:ext uri="{9D8B030D-6E8A-4147-A177-3AD203B41FA5}">
                      <a16:colId xmlns:a16="http://schemas.microsoft.com/office/drawing/2014/main" val="20002"/>
                    </a:ext>
                  </a:extLst>
                </a:gridCol>
                <a:gridCol w="3163390">
                  <a:extLst>
                    <a:ext uri="{9D8B030D-6E8A-4147-A177-3AD203B41FA5}">
                      <a16:colId xmlns:a16="http://schemas.microsoft.com/office/drawing/2014/main" val="20003"/>
                    </a:ext>
                  </a:extLst>
                </a:gridCol>
                <a:gridCol w="1219671">
                  <a:extLst>
                    <a:ext uri="{9D8B030D-6E8A-4147-A177-3AD203B41FA5}">
                      <a16:colId xmlns:a16="http://schemas.microsoft.com/office/drawing/2014/main" val="20004"/>
                    </a:ext>
                  </a:extLst>
                </a:gridCol>
                <a:gridCol w="1219671">
                  <a:extLst>
                    <a:ext uri="{9D8B030D-6E8A-4147-A177-3AD203B41FA5}">
                      <a16:colId xmlns:a16="http://schemas.microsoft.com/office/drawing/2014/main" val="20005"/>
                    </a:ext>
                  </a:extLst>
                </a:gridCol>
                <a:gridCol w="910521">
                  <a:extLst>
                    <a:ext uri="{9D8B030D-6E8A-4147-A177-3AD203B41FA5}">
                      <a16:colId xmlns:a16="http://schemas.microsoft.com/office/drawing/2014/main" val="20006"/>
                    </a:ext>
                  </a:extLst>
                </a:gridCol>
              </a:tblGrid>
              <a:tr h="370864">
                <a:tc>
                  <a:txBody>
                    <a:bodyPr/>
                    <a:lstStyle/>
                    <a:p>
                      <a:r>
                        <a:rPr lang="en-US" sz="1800" dirty="0"/>
                        <a:t>Antipsychotics</a:t>
                      </a:r>
                    </a:p>
                  </a:txBody>
                  <a:tcPr marL="121967" marR="121967" marT="45723" marB="45723"/>
                </a:tc>
                <a:tc>
                  <a:txBody>
                    <a:bodyPr/>
                    <a:lstStyle/>
                    <a:p>
                      <a:r>
                        <a:rPr lang="en-US" sz="1800" dirty="0"/>
                        <a:t>IV</a:t>
                      </a:r>
                    </a:p>
                  </a:txBody>
                  <a:tcPr marL="121967" marR="121967" marT="45723" marB="45723"/>
                </a:tc>
                <a:tc>
                  <a:txBody>
                    <a:bodyPr/>
                    <a:lstStyle/>
                    <a:p>
                      <a:r>
                        <a:rPr lang="en-US" sz="1800" dirty="0"/>
                        <a:t>IM</a:t>
                      </a:r>
                    </a:p>
                  </a:txBody>
                  <a:tcPr marL="121967" marR="121967" marT="45723" marB="45723"/>
                </a:tc>
                <a:tc>
                  <a:txBody>
                    <a:bodyPr/>
                    <a:lstStyle/>
                    <a:p>
                      <a:r>
                        <a:rPr lang="en-US" sz="1800" dirty="0"/>
                        <a:t>SL</a:t>
                      </a:r>
                    </a:p>
                  </a:txBody>
                  <a:tcPr marL="121967" marR="121967" marT="45723" marB="45723"/>
                </a:tc>
                <a:tc>
                  <a:txBody>
                    <a:bodyPr/>
                    <a:lstStyle/>
                    <a:p>
                      <a:r>
                        <a:rPr lang="en-US" sz="1800" dirty="0"/>
                        <a:t>R</a:t>
                      </a:r>
                    </a:p>
                  </a:txBody>
                  <a:tcPr marL="121967" marR="121967" marT="45723" marB="45723"/>
                </a:tc>
                <a:tc>
                  <a:txBody>
                    <a:bodyPr/>
                    <a:lstStyle/>
                    <a:p>
                      <a:r>
                        <a:rPr lang="en-US" sz="1800" dirty="0"/>
                        <a:t>TD</a:t>
                      </a:r>
                    </a:p>
                  </a:txBody>
                  <a:tcPr marL="121967" marR="121967" marT="45723" marB="45723"/>
                </a:tc>
                <a:tc>
                  <a:txBody>
                    <a:bodyPr/>
                    <a:lstStyle/>
                    <a:p>
                      <a:r>
                        <a:rPr lang="en-US" sz="1800" dirty="0"/>
                        <a:t>IN</a:t>
                      </a:r>
                    </a:p>
                  </a:txBody>
                  <a:tcPr marL="121967" marR="121967" marT="45723" marB="45723"/>
                </a:tc>
                <a:extLst>
                  <a:ext uri="{0D108BD9-81ED-4DB2-BD59-A6C34878D82A}">
                    <a16:rowId xmlns:a16="http://schemas.microsoft.com/office/drawing/2014/main" val="10000"/>
                  </a:ext>
                </a:extLst>
              </a:tr>
              <a:tr h="370864">
                <a:tc>
                  <a:txBody>
                    <a:bodyPr/>
                    <a:lstStyle/>
                    <a:p>
                      <a:r>
                        <a:rPr lang="en-US" sz="1800" dirty="0"/>
                        <a:t>Haloperidol</a:t>
                      </a:r>
                    </a:p>
                  </a:txBody>
                  <a:tcPr marL="121967" marR="121967" marT="45723" marB="45723"/>
                </a:tc>
                <a:tc>
                  <a:txBody>
                    <a:bodyPr/>
                    <a:lstStyle/>
                    <a:p>
                      <a:r>
                        <a:rPr lang="en-US" sz="1800" dirty="0"/>
                        <a:t>Y</a:t>
                      </a:r>
                    </a:p>
                  </a:txBody>
                  <a:tcPr marL="121967" marR="121967" marT="45723" marB="45723"/>
                </a:tc>
                <a:tc>
                  <a:txBody>
                    <a:bodyPr/>
                    <a:lstStyle/>
                    <a:p>
                      <a:r>
                        <a:rPr lang="en-US" sz="1800" dirty="0"/>
                        <a:t>IM, Depot</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1"/>
                  </a:ext>
                </a:extLst>
              </a:tr>
              <a:tr h="370864">
                <a:tc>
                  <a:txBody>
                    <a:bodyPr/>
                    <a:lstStyle/>
                    <a:p>
                      <a:r>
                        <a:rPr lang="en-US" sz="1800" dirty="0" err="1"/>
                        <a:t>Chlopromazine</a:t>
                      </a:r>
                      <a:endParaRPr lang="en-US" sz="1800" dirty="0"/>
                    </a:p>
                  </a:txBody>
                  <a:tcPr marL="121967" marR="121967" marT="45723" marB="45723"/>
                </a:tc>
                <a:tc>
                  <a:txBody>
                    <a:bodyPr/>
                    <a:lstStyle/>
                    <a:p>
                      <a:r>
                        <a:rPr lang="en-US" sz="1800" dirty="0"/>
                        <a:t>Y</a:t>
                      </a:r>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2"/>
                  </a:ext>
                </a:extLst>
              </a:tr>
              <a:tr h="370864">
                <a:tc>
                  <a:txBody>
                    <a:bodyPr/>
                    <a:lstStyle/>
                    <a:p>
                      <a:r>
                        <a:rPr lang="en-US" sz="1800" dirty="0" err="1"/>
                        <a:t>Fluphenazine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Depot</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3"/>
                  </a:ext>
                </a:extLst>
              </a:tr>
              <a:tr h="370864">
                <a:tc>
                  <a:txBody>
                    <a:bodyPr/>
                    <a:lstStyle/>
                    <a:p>
                      <a:r>
                        <a:rPr lang="en-US" sz="1800" dirty="0" err="1"/>
                        <a:t>Loxapine</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extLst>
                  <a:ext uri="{0D108BD9-81ED-4DB2-BD59-A6C34878D82A}">
                    <a16:rowId xmlns:a16="http://schemas.microsoft.com/office/drawing/2014/main" val="10004"/>
                  </a:ext>
                </a:extLst>
              </a:tr>
              <a:tr h="370864">
                <a:tc>
                  <a:txBody>
                    <a:bodyPr/>
                    <a:lstStyle/>
                    <a:p>
                      <a:r>
                        <a:rPr lang="en-US" sz="1800" dirty="0" err="1"/>
                        <a:t>Prochlorperazine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6"/>
                  </a:ext>
                </a:extLst>
              </a:tr>
              <a:tr h="370864">
                <a:tc>
                  <a:txBody>
                    <a:bodyPr/>
                    <a:lstStyle/>
                    <a:p>
                      <a:r>
                        <a:rPr lang="en-US" sz="1800" dirty="0" err="1"/>
                        <a:t>Olanzapine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tc>
                  <a:txBody>
                    <a:bodyPr/>
                    <a:lstStyle/>
                    <a:p>
                      <a:r>
                        <a:rPr lang="en-US" sz="1800" dirty="0"/>
                        <a:t> N (Orally disintegrating only)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7"/>
                  </a:ext>
                </a:extLst>
              </a:tr>
              <a:tr h="370864">
                <a:tc>
                  <a:txBody>
                    <a:bodyPr/>
                    <a:lstStyle/>
                    <a:p>
                      <a:r>
                        <a:rPr lang="en-US" sz="1800" dirty="0" err="1"/>
                        <a:t>Risperidone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Depot</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8"/>
                  </a:ext>
                </a:extLst>
              </a:tr>
              <a:tr h="370864">
                <a:tc>
                  <a:txBody>
                    <a:bodyPr/>
                    <a:lstStyle/>
                    <a:p>
                      <a:r>
                        <a:rPr lang="en-US" sz="1800" dirty="0"/>
                        <a:t>Ziprasidone</a:t>
                      </a:r>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9"/>
                  </a:ext>
                </a:extLst>
              </a:tr>
              <a:tr h="370864">
                <a:tc>
                  <a:txBody>
                    <a:bodyPr/>
                    <a:lstStyle/>
                    <a:p>
                      <a:r>
                        <a:rPr lang="en-US" sz="1800" dirty="0" err="1"/>
                        <a:t>Paliperidone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Depot</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10"/>
                  </a:ext>
                </a:extLst>
              </a:tr>
              <a:tr h="370864">
                <a:tc>
                  <a:txBody>
                    <a:bodyPr/>
                    <a:lstStyle/>
                    <a:p>
                      <a:r>
                        <a:rPr lang="en-US" sz="1800" dirty="0" err="1"/>
                        <a:t>Aripiprazole</a:t>
                      </a:r>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Depot</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11"/>
                  </a:ext>
                </a:extLst>
              </a:tr>
            </a:tbl>
          </a:graphicData>
        </a:graphic>
      </p:graphicFrame>
      <p:sp>
        <p:nvSpPr>
          <p:cNvPr id="43125" name="Slide Number Placeholder 3"/>
          <p:cNvSpPr>
            <a:spLocks noGrp="1"/>
          </p:cNvSpPr>
          <p:nvPr>
            <p:ph type="sldNum" sz="quarter" idx="12"/>
          </p:nvPr>
        </p:nvSpPr>
        <p:spPr>
          <a:noFill/>
        </p:spPr>
        <p:txBody>
          <a:bodyPr/>
          <a:lstStyle/>
          <a:p>
            <a:pPr>
              <a:buFont typeface="Arial" pitchFamily="34" charset="0"/>
              <a:buNone/>
            </a:pPr>
            <a:fld id="{66D5ACCA-6399-47D1-942F-9A3F59128650}" type="slidenum">
              <a:rPr lang="en-US" altLang="en-US" smtClean="0">
                <a:latin typeface="Arial" pitchFamily="34" charset="0"/>
                <a:cs typeface="Lucida Sans Unicode" pitchFamily="34" charset="0"/>
              </a:rPr>
              <a:pPr>
                <a:buFont typeface="Arial" pitchFamily="34" charset="0"/>
                <a:buNone/>
              </a:pPr>
              <a:t>53</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28895800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09600" y="381000"/>
            <a:ext cx="10972800" cy="1143000"/>
          </a:xfrm>
        </p:spPr>
        <p:txBody>
          <a:bodyPr/>
          <a:lstStyle/>
          <a:p>
            <a:r>
              <a:rPr lang="en-US" altLang="en-US" dirty="0"/>
              <a:t>Alternate routes of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779661000"/>
              </p:ext>
            </p:extLst>
          </p:nvPr>
        </p:nvGraphicFramePr>
        <p:xfrm>
          <a:off x="609600" y="1600200"/>
          <a:ext cx="10972799" cy="2225676"/>
        </p:xfrm>
        <a:graphic>
          <a:graphicData uri="http://schemas.openxmlformats.org/drawingml/2006/table">
            <a:tbl>
              <a:tblPr firstRow="1" bandRow="1">
                <a:tableStyleId>{00A15C55-8517-42AA-B614-E9B94910E393}</a:tableStyleId>
              </a:tblPr>
              <a:tblGrid>
                <a:gridCol w="3150813">
                  <a:extLst>
                    <a:ext uri="{9D8B030D-6E8A-4147-A177-3AD203B41FA5}">
                      <a16:colId xmlns:a16="http://schemas.microsoft.com/office/drawing/2014/main" val="20000"/>
                    </a:ext>
                  </a:extLst>
                </a:gridCol>
                <a:gridCol w="776076">
                  <a:extLst>
                    <a:ext uri="{9D8B030D-6E8A-4147-A177-3AD203B41FA5}">
                      <a16:colId xmlns:a16="http://schemas.microsoft.com/office/drawing/2014/main" val="20001"/>
                    </a:ext>
                  </a:extLst>
                </a:gridCol>
                <a:gridCol w="807868">
                  <a:extLst>
                    <a:ext uri="{9D8B030D-6E8A-4147-A177-3AD203B41FA5}">
                      <a16:colId xmlns:a16="http://schemas.microsoft.com/office/drawing/2014/main" val="20002"/>
                    </a:ext>
                  </a:extLst>
                </a:gridCol>
                <a:gridCol w="3027286">
                  <a:extLst>
                    <a:ext uri="{9D8B030D-6E8A-4147-A177-3AD203B41FA5}">
                      <a16:colId xmlns:a16="http://schemas.microsoft.com/office/drawing/2014/main" val="20003"/>
                    </a:ext>
                  </a:extLst>
                </a:gridCol>
                <a:gridCol w="877285">
                  <a:extLst>
                    <a:ext uri="{9D8B030D-6E8A-4147-A177-3AD203B41FA5}">
                      <a16:colId xmlns:a16="http://schemas.microsoft.com/office/drawing/2014/main" val="20004"/>
                    </a:ext>
                  </a:extLst>
                </a:gridCol>
                <a:gridCol w="1219671">
                  <a:extLst>
                    <a:ext uri="{9D8B030D-6E8A-4147-A177-3AD203B41FA5}">
                      <a16:colId xmlns:a16="http://schemas.microsoft.com/office/drawing/2014/main" val="20005"/>
                    </a:ext>
                  </a:extLst>
                </a:gridCol>
                <a:gridCol w="1113800">
                  <a:extLst>
                    <a:ext uri="{9D8B030D-6E8A-4147-A177-3AD203B41FA5}">
                      <a16:colId xmlns:a16="http://schemas.microsoft.com/office/drawing/2014/main" val="20006"/>
                    </a:ext>
                  </a:extLst>
                </a:gridCol>
              </a:tblGrid>
              <a:tr h="370946">
                <a:tc>
                  <a:txBody>
                    <a:bodyPr/>
                    <a:lstStyle/>
                    <a:p>
                      <a:r>
                        <a:rPr lang="en-US" sz="1800" dirty="0"/>
                        <a:t>Mood stabilizer</a:t>
                      </a:r>
                    </a:p>
                  </a:txBody>
                  <a:tcPr marL="121967" marR="121967" marT="45733" marB="45733"/>
                </a:tc>
                <a:tc>
                  <a:txBody>
                    <a:bodyPr/>
                    <a:lstStyle/>
                    <a:p>
                      <a:r>
                        <a:rPr lang="en-US" sz="1800" dirty="0"/>
                        <a:t>IV</a:t>
                      </a:r>
                    </a:p>
                  </a:txBody>
                  <a:tcPr marL="121967" marR="121967" marT="45733" marB="45733"/>
                </a:tc>
                <a:tc>
                  <a:txBody>
                    <a:bodyPr/>
                    <a:lstStyle/>
                    <a:p>
                      <a:r>
                        <a:rPr lang="en-US" sz="1800" dirty="0"/>
                        <a:t>IM</a:t>
                      </a:r>
                    </a:p>
                  </a:txBody>
                  <a:tcPr marL="121967" marR="121967" marT="45733" marB="45733"/>
                </a:tc>
                <a:tc>
                  <a:txBody>
                    <a:bodyPr/>
                    <a:lstStyle/>
                    <a:p>
                      <a:r>
                        <a:rPr lang="en-US" sz="1800" dirty="0"/>
                        <a:t>SL</a:t>
                      </a:r>
                    </a:p>
                  </a:txBody>
                  <a:tcPr marL="121967" marR="121967" marT="45733" marB="45733"/>
                </a:tc>
                <a:tc>
                  <a:txBody>
                    <a:bodyPr/>
                    <a:lstStyle/>
                    <a:p>
                      <a:r>
                        <a:rPr lang="en-US" sz="1800" dirty="0"/>
                        <a:t>R</a:t>
                      </a:r>
                    </a:p>
                  </a:txBody>
                  <a:tcPr marL="121967" marR="121967" marT="45733" marB="45733"/>
                </a:tc>
                <a:tc>
                  <a:txBody>
                    <a:bodyPr/>
                    <a:lstStyle/>
                    <a:p>
                      <a:r>
                        <a:rPr lang="en-US" sz="1800" dirty="0"/>
                        <a:t>TD</a:t>
                      </a:r>
                    </a:p>
                  </a:txBody>
                  <a:tcPr marL="121967" marR="121967" marT="45733" marB="45733"/>
                </a:tc>
                <a:tc>
                  <a:txBody>
                    <a:bodyPr/>
                    <a:lstStyle/>
                    <a:p>
                      <a:r>
                        <a:rPr lang="en-US" sz="1800" dirty="0"/>
                        <a:t>IN</a:t>
                      </a:r>
                    </a:p>
                  </a:txBody>
                  <a:tcPr marL="121967" marR="121967" marT="45733" marB="45733"/>
                </a:tc>
                <a:extLst>
                  <a:ext uri="{0D108BD9-81ED-4DB2-BD59-A6C34878D82A}">
                    <a16:rowId xmlns:a16="http://schemas.microsoft.com/office/drawing/2014/main" val="10000"/>
                  </a:ext>
                </a:extLst>
              </a:tr>
              <a:tr h="370946">
                <a:tc>
                  <a:txBody>
                    <a:bodyPr/>
                    <a:lstStyle/>
                    <a:p>
                      <a:r>
                        <a:rPr lang="en-US" sz="1800" dirty="0" err="1"/>
                        <a:t>Carbamazepine</a:t>
                      </a:r>
                      <a:endParaRPr lang="en-US" sz="1800" dirty="0"/>
                    </a:p>
                  </a:txBody>
                  <a:tcPr marL="121967" marR="121967" marT="45733" marB="45733"/>
                </a:tc>
                <a:tc>
                  <a:txBody>
                    <a:bodyPr/>
                    <a:lstStyle/>
                    <a:p>
                      <a:r>
                        <a:rPr lang="en-US" sz="1800" dirty="0"/>
                        <a:t>Y</a:t>
                      </a:r>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extLst>
                  <a:ext uri="{0D108BD9-81ED-4DB2-BD59-A6C34878D82A}">
                    <a16:rowId xmlns:a16="http://schemas.microsoft.com/office/drawing/2014/main" val="10001"/>
                  </a:ext>
                </a:extLst>
              </a:tr>
              <a:tr h="370946">
                <a:tc>
                  <a:txBody>
                    <a:bodyPr/>
                    <a:lstStyle/>
                    <a:p>
                      <a:r>
                        <a:rPr lang="en-US" sz="1800" dirty="0" err="1"/>
                        <a:t>Lamotrigine</a:t>
                      </a:r>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r>
                        <a:rPr lang="en-US" sz="1800" dirty="0"/>
                        <a:t>N (orally disintegrating only)</a:t>
                      </a:r>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extLst>
                  <a:ext uri="{0D108BD9-81ED-4DB2-BD59-A6C34878D82A}">
                    <a16:rowId xmlns:a16="http://schemas.microsoft.com/office/drawing/2014/main" val="10002"/>
                  </a:ext>
                </a:extLst>
              </a:tr>
              <a:tr h="370946">
                <a:tc>
                  <a:txBody>
                    <a:bodyPr/>
                    <a:lstStyle/>
                    <a:p>
                      <a:r>
                        <a:rPr lang="en-US" sz="1800" dirty="0" err="1"/>
                        <a:t>Topiramate</a:t>
                      </a:r>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extLst>
                  <a:ext uri="{0D108BD9-81ED-4DB2-BD59-A6C34878D82A}">
                    <a16:rowId xmlns:a16="http://schemas.microsoft.com/office/drawing/2014/main" val="10003"/>
                  </a:ext>
                </a:extLst>
              </a:tr>
              <a:tr h="370946">
                <a:tc>
                  <a:txBody>
                    <a:bodyPr/>
                    <a:lstStyle/>
                    <a:p>
                      <a:r>
                        <a:rPr lang="en-US" sz="1800" dirty="0" err="1"/>
                        <a:t>Divalproex</a:t>
                      </a:r>
                      <a:endParaRPr lang="en-US" sz="1800" dirty="0"/>
                    </a:p>
                  </a:txBody>
                  <a:tcPr marL="121967" marR="121967" marT="45733" marB="45733"/>
                </a:tc>
                <a:tc>
                  <a:txBody>
                    <a:bodyPr/>
                    <a:lstStyle/>
                    <a:p>
                      <a:r>
                        <a:rPr lang="en-US" sz="1800" dirty="0"/>
                        <a:t>Y</a:t>
                      </a:r>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extLst>
                  <a:ext uri="{0D108BD9-81ED-4DB2-BD59-A6C34878D82A}">
                    <a16:rowId xmlns:a16="http://schemas.microsoft.com/office/drawing/2014/main" val="10004"/>
                  </a:ext>
                </a:extLst>
              </a:tr>
              <a:tr h="370946">
                <a:tc>
                  <a:txBody>
                    <a:bodyPr/>
                    <a:lstStyle/>
                    <a:p>
                      <a:r>
                        <a:rPr lang="en-US" sz="1800" dirty="0"/>
                        <a:t>Lithium</a:t>
                      </a:r>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tc>
                  <a:txBody>
                    <a:bodyPr/>
                    <a:lstStyle/>
                    <a:p>
                      <a:endParaRPr lang="en-US" sz="1800" dirty="0"/>
                    </a:p>
                  </a:txBody>
                  <a:tcPr marL="121967" marR="121967" marT="45733" marB="45733"/>
                </a:tc>
                <a:extLst>
                  <a:ext uri="{0D108BD9-81ED-4DB2-BD59-A6C34878D82A}">
                    <a16:rowId xmlns:a16="http://schemas.microsoft.com/office/drawing/2014/main" val="10005"/>
                  </a:ext>
                </a:extLst>
              </a:tr>
            </a:tbl>
          </a:graphicData>
        </a:graphic>
      </p:graphicFrame>
      <p:sp>
        <p:nvSpPr>
          <p:cNvPr id="44093" name="Slide Number Placeholder 3"/>
          <p:cNvSpPr>
            <a:spLocks noGrp="1"/>
          </p:cNvSpPr>
          <p:nvPr>
            <p:ph type="sldNum" sz="quarter" idx="12"/>
          </p:nvPr>
        </p:nvSpPr>
        <p:spPr>
          <a:noFill/>
        </p:spPr>
        <p:txBody>
          <a:bodyPr/>
          <a:lstStyle/>
          <a:p>
            <a:pPr>
              <a:buFont typeface="Arial" pitchFamily="34" charset="0"/>
              <a:buNone/>
            </a:pPr>
            <a:fld id="{31A107AF-B8D6-4CF9-9AAB-9F36ABB8351F}" type="slidenum">
              <a:rPr lang="en-US" altLang="en-US" smtClean="0">
                <a:latin typeface="Arial" pitchFamily="34" charset="0"/>
                <a:cs typeface="Lucida Sans Unicode" pitchFamily="34" charset="0"/>
              </a:rPr>
              <a:pPr>
                <a:buFont typeface="Arial" pitchFamily="34" charset="0"/>
                <a:buNone/>
              </a:pPr>
              <a:t>54</a:t>
            </a:fld>
            <a:endParaRPr lang="en-US" altLang="en-US">
              <a:latin typeface="Arial" pitchFamily="34" charset="0"/>
              <a:cs typeface="Lucida Sans Unicode" pitchFamily="34" charset="0"/>
            </a:endParaRPr>
          </a:p>
        </p:txBody>
      </p:sp>
      <p:sp>
        <p:nvSpPr>
          <p:cNvPr id="6" name="TextBox 5"/>
          <p:cNvSpPr txBox="1"/>
          <p:nvPr/>
        </p:nvSpPr>
        <p:spPr>
          <a:xfrm>
            <a:off x="1625600" y="5486401"/>
            <a:ext cx="9347200" cy="646331"/>
          </a:xfrm>
          <a:prstGeom prst="rect">
            <a:avLst/>
          </a:prstGeom>
          <a:noFill/>
        </p:spPr>
        <p:txBody>
          <a:bodyPr>
            <a:spAutoFit/>
          </a:bodyPr>
          <a:lstStyle/>
          <a:p>
            <a:pPr>
              <a:defRPr/>
            </a:pPr>
            <a:r>
              <a:rPr lang="en-US" dirty="0">
                <a:solidFill>
                  <a:schemeClr val="accent1">
                    <a:lumMod val="75000"/>
                  </a:schemeClr>
                </a:solidFill>
              </a:rPr>
              <a:t>N-not available  O=outside the US  IV= intravenously  IM=intramuscular   SL=sublingual  R=rectal   TD=transdermal  IN=inhaler</a:t>
            </a:r>
          </a:p>
        </p:txBody>
      </p:sp>
    </p:spTree>
    <p:extLst>
      <p:ext uri="{BB962C8B-B14F-4D97-AF65-F5344CB8AC3E}">
        <p14:creationId xmlns:p14="http://schemas.microsoft.com/office/powerpoint/2010/main" val="2793030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609600" y="381000"/>
            <a:ext cx="10972800" cy="1143000"/>
          </a:xfrm>
        </p:spPr>
        <p:txBody>
          <a:bodyPr/>
          <a:lstStyle/>
          <a:p>
            <a:r>
              <a:rPr lang="en-US" altLang="en-US" dirty="0"/>
              <a:t>Alternate routes of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20651782"/>
              </p:ext>
            </p:extLst>
          </p:nvPr>
        </p:nvGraphicFramePr>
        <p:xfrm>
          <a:off x="609601" y="1600200"/>
          <a:ext cx="10972801" cy="4618040"/>
        </p:xfrm>
        <a:graphic>
          <a:graphicData uri="http://schemas.openxmlformats.org/drawingml/2006/table">
            <a:tbl>
              <a:tblPr firstRow="1" bandRow="1">
                <a:tableStyleId>{00A15C55-8517-42AA-B614-E9B94910E393}</a:tableStyleId>
              </a:tblPr>
              <a:tblGrid>
                <a:gridCol w="2124721">
                  <a:extLst>
                    <a:ext uri="{9D8B030D-6E8A-4147-A177-3AD203B41FA5}">
                      <a16:colId xmlns:a16="http://schemas.microsoft.com/office/drawing/2014/main" val="20000"/>
                    </a:ext>
                  </a:extLst>
                </a:gridCol>
                <a:gridCol w="772358">
                  <a:extLst>
                    <a:ext uri="{9D8B030D-6E8A-4147-A177-3AD203B41FA5}">
                      <a16:colId xmlns:a16="http://schemas.microsoft.com/office/drawing/2014/main" val="20001"/>
                    </a:ext>
                  </a:extLst>
                </a:gridCol>
                <a:gridCol w="887767">
                  <a:extLst>
                    <a:ext uri="{9D8B030D-6E8A-4147-A177-3AD203B41FA5}">
                      <a16:colId xmlns:a16="http://schemas.microsoft.com/office/drawing/2014/main" val="20002"/>
                    </a:ext>
                  </a:extLst>
                </a:gridCol>
                <a:gridCol w="3497802">
                  <a:extLst>
                    <a:ext uri="{9D8B030D-6E8A-4147-A177-3AD203B41FA5}">
                      <a16:colId xmlns:a16="http://schemas.microsoft.com/office/drawing/2014/main" val="20003"/>
                    </a:ext>
                  </a:extLst>
                </a:gridCol>
                <a:gridCol w="1559960">
                  <a:extLst>
                    <a:ext uri="{9D8B030D-6E8A-4147-A177-3AD203B41FA5}">
                      <a16:colId xmlns:a16="http://schemas.microsoft.com/office/drawing/2014/main" val="20004"/>
                    </a:ext>
                  </a:extLst>
                </a:gridCol>
                <a:gridCol w="1118032">
                  <a:extLst>
                    <a:ext uri="{9D8B030D-6E8A-4147-A177-3AD203B41FA5}">
                      <a16:colId xmlns:a16="http://schemas.microsoft.com/office/drawing/2014/main" val="20005"/>
                    </a:ext>
                  </a:extLst>
                </a:gridCol>
                <a:gridCol w="1012161">
                  <a:extLst>
                    <a:ext uri="{9D8B030D-6E8A-4147-A177-3AD203B41FA5}">
                      <a16:colId xmlns:a16="http://schemas.microsoft.com/office/drawing/2014/main" val="20006"/>
                    </a:ext>
                  </a:extLst>
                </a:gridCol>
              </a:tblGrid>
              <a:tr h="640123">
                <a:tc>
                  <a:txBody>
                    <a:bodyPr/>
                    <a:lstStyle/>
                    <a:p>
                      <a:endParaRPr lang="en-US" sz="1800" dirty="0"/>
                    </a:p>
                    <a:p>
                      <a:r>
                        <a:rPr lang="en-US" sz="1800" dirty="0" err="1"/>
                        <a:t>Anxiolytics</a:t>
                      </a:r>
                      <a:endParaRPr lang="en-US" sz="1800" dirty="0"/>
                    </a:p>
                  </a:txBody>
                  <a:tcPr marL="121967" marR="121967" marT="45723" marB="45723"/>
                </a:tc>
                <a:tc>
                  <a:txBody>
                    <a:bodyPr/>
                    <a:lstStyle/>
                    <a:p>
                      <a:r>
                        <a:rPr lang="en-US" sz="1800" dirty="0"/>
                        <a:t>IV</a:t>
                      </a:r>
                    </a:p>
                  </a:txBody>
                  <a:tcPr marL="121967" marR="121967" marT="45723" marB="45723"/>
                </a:tc>
                <a:tc>
                  <a:txBody>
                    <a:bodyPr/>
                    <a:lstStyle/>
                    <a:p>
                      <a:r>
                        <a:rPr lang="en-US" sz="1800" dirty="0"/>
                        <a:t>IM</a:t>
                      </a:r>
                    </a:p>
                  </a:txBody>
                  <a:tcPr marL="121967" marR="121967" marT="45723" marB="45723"/>
                </a:tc>
                <a:tc>
                  <a:txBody>
                    <a:bodyPr/>
                    <a:lstStyle/>
                    <a:p>
                      <a:r>
                        <a:rPr lang="en-US" sz="1800" dirty="0"/>
                        <a:t>SL</a:t>
                      </a:r>
                    </a:p>
                  </a:txBody>
                  <a:tcPr marL="121967" marR="121967" marT="45723" marB="45723"/>
                </a:tc>
                <a:tc>
                  <a:txBody>
                    <a:bodyPr/>
                    <a:lstStyle/>
                    <a:p>
                      <a:r>
                        <a:rPr lang="en-US" sz="1800" dirty="0"/>
                        <a:t>R</a:t>
                      </a:r>
                    </a:p>
                  </a:txBody>
                  <a:tcPr marL="121967" marR="121967" marT="45723" marB="45723"/>
                </a:tc>
                <a:tc>
                  <a:txBody>
                    <a:bodyPr/>
                    <a:lstStyle/>
                    <a:p>
                      <a:r>
                        <a:rPr lang="en-US" sz="1800" dirty="0"/>
                        <a:t>TD</a:t>
                      </a:r>
                    </a:p>
                  </a:txBody>
                  <a:tcPr marL="121967" marR="121967" marT="45723" marB="45723"/>
                </a:tc>
                <a:tc>
                  <a:txBody>
                    <a:bodyPr/>
                    <a:lstStyle/>
                    <a:p>
                      <a:r>
                        <a:rPr lang="en-US" sz="1800" dirty="0"/>
                        <a:t>IN</a:t>
                      </a:r>
                    </a:p>
                  </a:txBody>
                  <a:tcPr marL="121967" marR="121967" marT="45723" marB="45723"/>
                </a:tc>
                <a:extLst>
                  <a:ext uri="{0D108BD9-81ED-4DB2-BD59-A6C34878D82A}">
                    <a16:rowId xmlns:a16="http://schemas.microsoft.com/office/drawing/2014/main" val="10000"/>
                  </a:ext>
                </a:extLst>
              </a:tr>
              <a:tr h="370866">
                <a:tc>
                  <a:txBody>
                    <a:bodyPr/>
                    <a:lstStyle/>
                    <a:p>
                      <a:r>
                        <a:rPr lang="en-US" sz="1800" dirty="0" err="1"/>
                        <a:t>Alprazolam</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1"/>
                  </a:ext>
                </a:extLst>
              </a:tr>
              <a:tr h="370866">
                <a:tc>
                  <a:txBody>
                    <a:bodyPr/>
                    <a:lstStyle/>
                    <a:p>
                      <a:r>
                        <a:rPr lang="en-US" sz="1800" dirty="0" err="1"/>
                        <a:t>Clonazepam</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N (orally disintegrating only)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2"/>
                  </a:ext>
                </a:extLst>
              </a:tr>
              <a:tr h="370866">
                <a:tc>
                  <a:txBody>
                    <a:bodyPr/>
                    <a:lstStyle/>
                    <a:p>
                      <a:r>
                        <a:rPr lang="en-US" sz="1800" dirty="0"/>
                        <a:t>Diazepam</a:t>
                      </a:r>
                    </a:p>
                  </a:txBody>
                  <a:tcPr marL="121967" marR="121967" marT="45723" marB="45723"/>
                </a:tc>
                <a:tc>
                  <a:txBody>
                    <a:bodyPr/>
                    <a:lstStyle/>
                    <a:p>
                      <a:r>
                        <a:rPr lang="en-US" sz="1800" dirty="0"/>
                        <a:t>Y</a:t>
                      </a:r>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3"/>
                  </a:ext>
                </a:extLst>
              </a:tr>
              <a:tr h="370866">
                <a:tc>
                  <a:txBody>
                    <a:bodyPr/>
                    <a:lstStyle/>
                    <a:p>
                      <a:r>
                        <a:rPr lang="en-US" sz="1800" dirty="0" err="1"/>
                        <a:t>Flunitrazepam</a:t>
                      </a:r>
                      <a:endParaRPr lang="en-US" sz="1800" dirty="0"/>
                    </a:p>
                  </a:txBody>
                  <a:tcPr marL="121967" marR="121967" marT="45723" marB="45723"/>
                </a:tc>
                <a:tc>
                  <a:txBody>
                    <a:bodyPr/>
                    <a:lstStyle/>
                    <a:p>
                      <a:r>
                        <a:rPr lang="en-US" sz="1800" dirty="0"/>
                        <a:t>O</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4"/>
                  </a:ext>
                </a:extLst>
              </a:tr>
              <a:tr h="370866">
                <a:tc>
                  <a:txBody>
                    <a:bodyPr/>
                    <a:lstStyle/>
                    <a:p>
                      <a:r>
                        <a:rPr lang="en-US" sz="1800" dirty="0" err="1"/>
                        <a:t>Lorazepam</a:t>
                      </a:r>
                      <a:endParaRPr lang="en-US" sz="1800" dirty="0"/>
                    </a:p>
                  </a:txBody>
                  <a:tcPr marL="121967" marR="121967" marT="45723" marB="45723"/>
                </a:tc>
                <a:tc>
                  <a:txBody>
                    <a:bodyPr/>
                    <a:lstStyle/>
                    <a:p>
                      <a:r>
                        <a:rPr lang="en-US" sz="1800" dirty="0"/>
                        <a:t>Y</a:t>
                      </a:r>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5"/>
                  </a:ext>
                </a:extLst>
              </a:tr>
              <a:tr h="370866">
                <a:tc>
                  <a:txBody>
                    <a:bodyPr/>
                    <a:lstStyle/>
                    <a:p>
                      <a:r>
                        <a:rPr lang="en-US" sz="1800" dirty="0" err="1"/>
                        <a:t>Midazolam</a:t>
                      </a:r>
                      <a:endParaRPr lang="en-US" sz="1800" dirty="0"/>
                    </a:p>
                  </a:txBody>
                  <a:tcPr marL="121967" marR="121967" marT="45723" marB="45723"/>
                </a:tc>
                <a:tc>
                  <a:txBody>
                    <a:bodyPr/>
                    <a:lstStyle/>
                    <a:p>
                      <a:r>
                        <a:rPr lang="en-US" sz="1800" dirty="0"/>
                        <a:t>Y</a:t>
                      </a:r>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6"/>
                  </a:ext>
                </a:extLst>
              </a:tr>
              <a:tr h="370866">
                <a:tc>
                  <a:txBody>
                    <a:bodyPr/>
                    <a:lstStyle/>
                    <a:p>
                      <a:r>
                        <a:rPr lang="en-US" sz="1800" dirty="0" err="1"/>
                        <a:t>Temazepam</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O</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7"/>
                  </a:ext>
                </a:extLst>
              </a:tr>
              <a:tr h="370866">
                <a:tc>
                  <a:txBody>
                    <a:bodyPr/>
                    <a:lstStyle/>
                    <a:p>
                      <a:r>
                        <a:rPr lang="en-US" sz="1800" dirty="0" err="1"/>
                        <a:t>Triazolam</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8"/>
                  </a:ext>
                </a:extLst>
              </a:tr>
              <a:tr h="640123">
                <a:tc>
                  <a:txBody>
                    <a:bodyPr/>
                    <a:lstStyle/>
                    <a:p>
                      <a:endParaRPr lang="en-US" sz="1800" dirty="0"/>
                    </a:p>
                    <a:p>
                      <a:r>
                        <a:rPr lang="en-US" sz="1800" dirty="0"/>
                        <a:t>Sedatives</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09"/>
                  </a:ext>
                </a:extLst>
              </a:tr>
              <a:tr h="370866">
                <a:tc>
                  <a:txBody>
                    <a:bodyPr/>
                    <a:lstStyle/>
                    <a:p>
                      <a:r>
                        <a:rPr lang="en-US" sz="1800" dirty="0" err="1"/>
                        <a:t>Zolpidem</a:t>
                      </a:r>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r>
                        <a:rPr lang="en-US" sz="1800" dirty="0"/>
                        <a:t>Y</a:t>
                      </a:r>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tc>
                  <a:txBody>
                    <a:bodyPr/>
                    <a:lstStyle/>
                    <a:p>
                      <a:endParaRPr lang="en-US" sz="1800" dirty="0"/>
                    </a:p>
                  </a:txBody>
                  <a:tcPr marL="121967" marR="121967" marT="45723" marB="45723"/>
                </a:tc>
                <a:extLst>
                  <a:ext uri="{0D108BD9-81ED-4DB2-BD59-A6C34878D82A}">
                    <a16:rowId xmlns:a16="http://schemas.microsoft.com/office/drawing/2014/main" val="10010"/>
                  </a:ext>
                </a:extLst>
              </a:tr>
            </a:tbl>
          </a:graphicData>
        </a:graphic>
      </p:graphicFrame>
      <p:sp>
        <p:nvSpPr>
          <p:cNvPr id="45157" name="Slide Number Placeholder 3"/>
          <p:cNvSpPr>
            <a:spLocks noGrp="1"/>
          </p:cNvSpPr>
          <p:nvPr>
            <p:ph type="sldNum" sz="quarter" idx="12"/>
          </p:nvPr>
        </p:nvSpPr>
        <p:spPr>
          <a:noFill/>
        </p:spPr>
        <p:txBody>
          <a:bodyPr/>
          <a:lstStyle/>
          <a:p>
            <a:pPr>
              <a:buFont typeface="Arial" pitchFamily="34" charset="0"/>
              <a:buNone/>
            </a:pPr>
            <a:fld id="{48A2E54D-38E3-4AF5-854E-880B37608B7D}" type="slidenum">
              <a:rPr lang="en-US" altLang="en-US" smtClean="0">
                <a:latin typeface="Arial" pitchFamily="34" charset="0"/>
                <a:cs typeface="Lucida Sans Unicode" pitchFamily="34" charset="0"/>
              </a:rPr>
              <a:pPr>
                <a:buFont typeface="Arial" pitchFamily="34" charset="0"/>
                <a:buNone/>
              </a:pPr>
              <a:t>55</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7661525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609600" y="304800"/>
            <a:ext cx="10972800" cy="1143000"/>
          </a:xfrm>
        </p:spPr>
        <p:txBody>
          <a:bodyPr/>
          <a:lstStyle/>
          <a:p>
            <a:r>
              <a:rPr lang="en-US" altLang="en-US" dirty="0"/>
              <a:t>Alternate routes of administration</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307039685"/>
              </p:ext>
            </p:extLst>
          </p:nvPr>
        </p:nvGraphicFramePr>
        <p:xfrm>
          <a:off x="609600" y="1981200"/>
          <a:ext cx="10968568" cy="1482724"/>
        </p:xfrm>
        <a:graphic>
          <a:graphicData uri="http://schemas.openxmlformats.org/drawingml/2006/table">
            <a:tbl>
              <a:tblPr firstRow="1" bandRow="1">
                <a:tableStyleId>{00A15C55-8517-42AA-B614-E9B94910E393}</a:tableStyleId>
              </a:tblPr>
              <a:tblGrid>
                <a:gridCol w="3759197">
                  <a:extLst>
                    <a:ext uri="{9D8B030D-6E8A-4147-A177-3AD203B41FA5}">
                      <a16:colId xmlns:a16="http://schemas.microsoft.com/office/drawing/2014/main" val="20000"/>
                    </a:ext>
                  </a:extLst>
                </a:gridCol>
                <a:gridCol w="1320800">
                  <a:extLst>
                    <a:ext uri="{9D8B030D-6E8A-4147-A177-3AD203B41FA5}">
                      <a16:colId xmlns:a16="http://schemas.microsoft.com/office/drawing/2014/main" val="20001"/>
                    </a:ext>
                  </a:extLst>
                </a:gridCol>
                <a:gridCol w="1422400">
                  <a:extLst>
                    <a:ext uri="{9D8B030D-6E8A-4147-A177-3AD203B41FA5}">
                      <a16:colId xmlns:a16="http://schemas.microsoft.com/office/drawing/2014/main" val="20002"/>
                    </a:ext>
                  </a:extLst>
                </a:gridCol>
                <a:gridCol w="13208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117600">
                  <a:extLst>
                    <a:ext uri="{9D8B030D-6E8A-4147-A177-3AD203B41FA5}">
                      <a16:colId xmlns:a16="http://schemas.microsoft.com/office/drawing/2014/main" val="20005"/>
                    </a:ext>
                  </a:extLst>
                </a:gridCol>
                <a:gridCol w="1011771">
                  <a:extLst>
                    <a:ext uri="{9D8B030D-6E8A-4147-A177-3AD203B41FA5}">
                      <a16:colId xmlns:a16="http://schemas.microsoft.com/office/drawing/2014/main" val="20006"/>
                    </a:ext>
                  </a:extLst>
                </a:gridCol>
              </a:tblGrid>
              <a:tr h="370681">
                <a:tc>
                  <a:txBody>
                    <a:bodyPr/>
                    <a:lstStyle/>
                    <a:p>
                      <a:r>
                        <a:rPr lang="en-US" sz="1800" dirty="0"/>
                        <a:t>Stimulants</a:t>
                      </a:r>
                    </a:p>
                  </a:txBody>
                  <a:tcPr marL="121920" marR="121920" marT="45700" marB="45700"/>
                </a:tc>
                <a:tc>
                  <a:txBody>
                    <a:bodyPr/>
                    <a:lstStyle/>
                    <a:p>
                      <a:r>
                        <a:rPr lang="en-US" sz="1800" dirty="0"/>
                        <a:t>IV</a:t>
                      </a:r>
                    </a:p>
                  </a:txBody>
                  <a:tcPr marL="121920" marR="121920" marT="45700" marB="45700"/>
                </a:tc>
                <a:tc>
                  <a:txBody>
                    <a:bodyPr/>
                    <a:lstStyle/>
                    <a:p>
                      <a:r>
                        <a:rPr lang="en-US" sz="1800" dirty="0"/>
                        <a:t>IM</a:t>
                      </a:r>
                    </a:p>
                  </a:txBody>
                  <a:tcPr marL="121920" marR="121920" marT="45700" marB="45700"/>
                </a:tc>
                <a:tc>
                  <a:txBody>
                    <a:bodyPr/>
                    <a:lstStyle/>
                    <a:p>
                      <a:r>
                        <a:rPr lang="en-US" sz="1800" dirty="0"/>
                        <a:t>SL</a:t>
                      </a:r>
                    </a:p>
                  </a:txBody>
                  <a:tcPr marL="121920" marR="121920" marT="45700" marB="45700"/>
                </a:tc>
                <a:tc>
                  <a:txBody>
                    <a:bodyPr/>
                    <a:lstStyle/>
                    <a:p>
                      <a:r>
                        <a:rPr lang="en-US" sz="1800" dirty="0"/>
                        <a:t>R</a:t>
                      </a:r>
                    </a:p>
                  </a:txBody>
                  <a:tcPr marL="121920" marR="121920" marT="45700" marB="45700"/>
                </a:tc>
                <a:tc>
                  <a:txBody>
                    <a:bodyPr/>
                    <a:lstStyle/>
                    <a:p>
                      <a:r>
                        <a:rPr lang="en-US" sz="1800" dirty="0"/>
                        <a:t>TD</a:t>
                      </a:r>
                    </a:p>
                  </a:txBody>
                  <a:tcPr marL="121920" marR="121920" marT="45700" marB="45700"/>
                </a:tc>
                <a:tc>
                  <a:txBody>
                    <a:bodyPr/>
                    <a:lstStyle/>
                    <a:p>
                      <a:r>
                        <a:rPr lang="en-US" sz="1800" dirty="0"/>
                        <a:t>IN</a:t>
                      </a:r>
                    </a:p>
                  </a:txBody>
                  <a:tcPr marL="121920" marR="121920" marT="45700" marB="45700"/>
                </a:tc>
                <a:extLst>
                  <a:ext uri="{0D108BD9-81ED-4DB2-BD59-A6C34878D82A}">
                    <a16:rowId xmlns:a16="http://schemas.microsoft.com/office/drawing/2014/main" val="10000"/>
                  </a:ext>
                </a:extLst>
              </a:tr>
              <a:tr h="370681">
                <a:tc>
                  <a:txBody>
                    <a:bodyPr/>
                    <a:lstStyle/>
                    <a:p>
                      <a:r>
                        <a:rPr lang="en-US" sz="1800" dirty="0" err="1"/>
                        <a:t>Dextroamphetamine</a:t>
                      </a:r>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extLst>
                  <a:ext uri="{0D108BD9-81ED-4DB2-BD59-A6C34878D82A}">
                    <a16:rowId xmlns:a16="http://schemas.microsoft.com/office/drawing/2014/main" val="10001"/>
                  </a:ext>
                </a:extLst>
              </a:tr>
              <a:tr h="370681">
                <a:tc>
                  <a:txBody>
                    <a:bodyPr/>
                    <a:lstStyle/>
                    <a:p>
                      <a:r>
                        <a:rPr lang="en-US" sz="1800" dirty="0"/>
                        <a:t>Methamphetamine</a:t>
                      </a:r>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extLst>
                  <a:ext uri="{0D108BD9-81ED-4DB2-BD59-A6C34878D82A}">
                    <a16:rowId xmlns:a16="http://schemas.microsoft.com/office/drawing/2014/main" val="10002"/>
                  </a:ext>
                </a:extLst>
              </a:tr>
              <a:tr h="370681">
                <a:tc>
                  <a:txBody>
                    <a:bodyPr/>
                    <a:lstStyle/>
                    <a:p>
                      <a:r>
                        <a:rPr lang="en-US" sz="1800" dirty="0"/>
                        <a:t>Methylphenidate</a:t>
                      </a:r>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endParaRPr lang="en-US" sz="1800" dirty="0"/>
                    </a:p>
                  </a:txBody>
                  <a:tcPr marL="121920" marR="121920" marT="45700" marB="45700"/>
                </a:tc>
                <a:tc>
                  <a:txBody>
                    <a:bodyPr/>
                    <a:lstStyle/>
                    <a:p>
                      <a:r>
                        <a:rPr lang="en-US" sz="1800" dirty="0"/>
                        <a:t>yes</a:t>
                      </a:r>
                    </a:p>
                  </a:txBody>
                  <a:tcPr marL="121920" marR="121920" marT="45700" marB="45700"/>
                </a:tc>
                <a:tc>
                  <a:txBody>
                    <a:bodyPr/>
                    <a:lstStyle/>
                    <a:p>
                      <a:endParaRPr lang="en-US" sz="1800" dirty="0"/>
                    </a:p>
                  </a:txBody>
                  <a:tcPr marL="121920" marR="121920" marT="45700" marB="45700"/>
                </a:tc>
                <a:extLst>
                  <a:ext uri="{0D108BD9-81ED-4DB2-BD59-A6C34878D82A}">
                    <a16:rowId xmlns:a16="http://schemas.microsoft.com/office/drawing/2014/main" val="10003"/>
                  </a:ext>
                </a:extLst>
              </a:tr>
            </a:tbl>
          </a:graphicData>
        </a:graphic>
      </p:graphicFrame>
      <p:sp>
        <p:nvSpPr>
          <p:cNvPr id="46125" name="Slide Number Placeholder 3"/>
          <p:cNvSpPr>
            <a:spLocks noGrp="1"/>
          </p:cNvSpPr>
          <p:nvPr>
            <p:ph type="sldNum" sz="quarter" idx="12"/>
          </p:nvPr>
        </p:nvSpPr>
        <p:spPr>
          <a:noFill/>
        </p:spPr>
        <p:txBody>
          <a:bodyPr/>
          <a:lstStyle/>
          <a:p>
            <a:pPr>
              <a:buFont typeface="Arial" pitchFamily="34" charset="0"/>
              <a:buNone/>
            </a:pPr>
            <a:fld id="{7B5AC431-0CE5-42BE-8D64-7960FF1D7EBD}" type="slidenum">
              <a:rPr lang="en-US" altLang="en-US" smtClean="0">
                <a:latin typeface="Arial" pitchFamily="34" charset="0"/>
                <a:cs typeface="Lucida Sans Unicode" pitchFamily="34" charset="0"/>
              </a:rPr>
              <a:pPr>
                <a:buFont typeface="Arial" pitchFamily="34" charset="0"/>
                <a:buNone/>
              </a:pPr>
              <a:t>56</a:t>
            </a:fld>
            <a:endParaRPr lang="en-US" altLang="en-US">
              <a:latin typeface="Arial" pitchFamily="34" charset="0"/>
              <a:cs typeface="Lucida Sans Unicode" pitchFamily="34" charset="0"/>
            </a:endParaRPr>
          </a:p>
        </p:txBody>
      </p:sp>
      <p:sp>
        <p:nvSpPr>
          <p:cNvPr id="6" name="TextBox 5"/>
          <p:cNvSpPr txBox="1"/>
          <p:nvPr/>
        </p:nvSpPr>
        <p:spPr>
          <a:xfrm>
            <a:off x="1625600" y="5486401"/>
            <a:ext cx="9347200" cy="646331"/>
          </a:xfrm>
          <a:prstGeom prst="rect">
            <a:avLst/>
          </a:prstGeom>
          <a:noFill/>
        </p:spPr>
        <p:txBody>
          <a:bodyPr>
            <a:spAutoFit/>
          </a:bodyPr>
          <a:lstStyle/>
          <a:p>
            <a:pPr>
              <a:defRPr/>
            </a:pPr>
            <a:r>
              <a:rPr lang="en-US" dirty="0">
                <a:solidFill>
                  <a:schemeClr val="accent1">
                    <a:lumMod val="75000"/>
                  </a:schemeClr>
                </a:solidFill>
              </a:rPr>
              <a:t>N-not available  O=outside the US  IV= intravenously  IM=intramuscular   SL=sublingual  R=rectal   TD=transdermal  IN=inhaler</a:t>
            </a:r>
          </a:p>
        </p:txBody>
      </p:sp>
    </p:spTree>
    <p:extLst>
      <p:ext uri="{BB962C8B-B14F-4D97-AF65-F5344CB8AC3E}">
        <p14:creationId xmlns:p14="http://schemas.microsoft.com/office/powerpoint/2010/main" val="190888497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dirty="0"/>
              <a:t>Case no. 4</a:t>
            </a:r>
          </a:p>
        </p:txBody>
      </p:sp>
      <p:sp>
        <p:nvSpPr>
          <p:cNvPr id="47107" name="Content Placeholder 2"/>
          <p:cNvSpPr>
            <a:spLocks noGrp="1"/>
          </p:cNvSpPr>
          <p:nvPr>
            <p:ph idx="1"/>
          </p:nvPr>
        </p:nvSpPr>
        <p:spPr/>
        <p:txBody>
          <a:bodyPr/>
          <a:lstStyle/>
          <a:p>
            <a:r>
              <a:rPr lang="en-US" altLang="en-US" dirty="0"/>
              <a:t>45y/o man with history of opioid dependence, on methadone maintenance, HIV positive, admitted for lethargy. He has been off </a:t>
            </a:r>
            <a:r>
              <a:rPr lang="en-US" altLang="en-US" dirty="0" err="1"/>
              <a:t>Efavirenz</a:t>
            </a:r>
            <a:r>
              <a:rPr lang="en-US" altLang="en-US" dirty="0"/>
              <a:t> (</a:t>
            </a:r>
            <a:r>
              <a:rPr lang="en-US" altLang="en-US" i="1" dirty="0" err="1"/>
              <a:t>Sustiva</a:t>
            </a:r>
            <a:r>
              <a:rPr lang="en-US" altLang="en-US" dirty="0"/>
              <a:t>),  for 3 days because his insurance expired. His lethargy improved with </a:t>
            </a:r>
            <a:r>
              <a:rPr lang="en-US" altLang="en-US" dirty="0" err="1"/>
              <a:t>Narcan</a:t>
            </a:r>
            <a:r>
              <a:rPr lang="en-US" altLang="en-US" dirty="0"/>
              <a:t>. Shortly after, team resumed both Methadone and the </a:t>
            </a:r>
            <a:r>
              <a:rPr lang="en-US" altLang="en-US" dirty="0" err="1"/>
              <a:t>Efavirenz</a:t>
            </a:r>
            <a:r>
              <a:rPr lang="en-US" altLang="en-US" dirty="0"/>
              <a:t> (</a:t>
            </a:r>
            <a:r>
              <a:rPr lang="en-US" altLang="en-US" i="1" dirty="0" err="1"/>
              <a:t>Sustiva</a:t>
            </a:r>
            <a:r>
              <a:rPr lang="en-US" altLang="en-US" dirty="0"/>
              <a:t>), but he became agitated on his second day in the hospital. </a:t>
            </a:r>
          </a:p>
          <a:p>
            <a:endParaRPr lang="en-US" altLang="en-US" dirty="0"/>
          </a:p>
          <a:p>
            <a:r>
              <a:rPr lang="en-US" altLang="en-US" dirty="0"/>
              <a:t>What might be the cause for his agitation?</a:t>
            </a:r>
          </a:p>
          <a:p>
            <a:r>
              <a:rPr lang="en-US" altLang="en-US" dirty="0"/>
              <a:t>Are there are drug-drug interactions that may be occurring in this case?</a:t>
            </a:r>
          </a:p>
        </p:txBody>
      </p:sp>
      <p:sp>
        <p:nvSpPr>
          <p:cNvPr id="47108" name="Slide Number Placeholder 3"/>
          <p:cNvSpPr>
            <a:spLocks noGrp="1"/>
          </p:cNvSpPr>
          <p:nvPr>
            <p:ph type="sldNum" sz="quarter" idx="12"/>
          </p:nvPr>
        </p:nvSpPr>
        <p:spPr>
          <a:noFill/>
        </p:spPr>
        <p:txBody>
          <a:bodyPr/>
          <a:lstStyle/>
          <a:p>
            <a:pPr>
              <a:buFont typeface="Arial" pitchFamily="34" charset="0"/>
              <a:buNone/>
            </a:pPr>
            <a:fld id="{39FA1DE7-0D13-414D-BF4C-5E8CFEBF8508}" type="slidenum">
              <a:rPr lang="en-US" altLang="en-US" smtClean="0">
                <a:latin typeface="Arial" pitchFamily="34" charset="0"/>
                <a:cs typeface="Lucida Sans Unicode" pitchFamily="34" charset="0"/>
              </a:rPr>
              <a:pPr>
                <a:buFont typeface="Arial" pitchFamily="34" charset="0"/>
                <a:buNone/>
              </a:pPr>
              <a:t>57</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59824509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dirty="0"/>
              <a:t>Case no. 4</a:t>
            </a:r>
          </a:p>
        </p:txBody>
      </p:sp>
      <p:sp>
        <p:nvSpPr>
          <p:cNvPr id="48131" name="Content Placeholder 2"/>
          <p:cNvSpPr>
            <a:spLocks noGrp="1"/>
          </p:cNvSpPr>
          <p:nvPr>
            <p:ph idx="1"/>
          </p:nvPr>
        </p:nvSpPr>
        <p:spPr/>
        <p:txBody>
          <a:bodyPr/>
          <a:lstStyle/>
          <a:p>
            <a:r>
              <a:rPr lang="en-US" altLang="en-US"/>
              <a:t>Efavirenz induces the CYP2B6 enzyme therefore patients need higher doses of methadone; when Efavirenz was stopped, methadone levels increased, leading to lethargy. Narcan and resuming Efavirenz led to withdrawal and agitation. </a:t>
            </a:r>
          </a:p>
        </p:txBody>
      </p:sp>
      <p:sp>
        <p:nvSpPr>
          <p:cNvPr id="48132" name="Slide Number Placeholder 3"/>
          <p:cNvSpPr>
            <a:spLocks noGrp="1"/>
          </p:cNvSpPr>
          <p:nvPr>
            <p:ph type="sldNum" sz="quarter" idx="12"/>
          </p:nvPr>
        </p:nvSpPr>
        <p:spPr>
          <a:noFill/>
        </p:spPr>
        <p:txBody>
          <a:bodyPr/>
          <a:lstStyle/>
          <a:p>
            <a:pPr>
              <a:buFont typeface="Arial" pitchFamily="34" charset="0"/>
              <a:buNone/>
            </a:pPr>
            <a:fld id="{F99AAC0F-86CB-40BB-97DE-6B7F69C8F7E3}" type="slidenum">
              <a:rPr lang="en-US" altLang="en-US" smtClean="0">
                <a:latin typeface="Arial" pitchFamily="34" charset="0"/>
                <a:cs typeface="Lucida Sans Unicode" pitchFamily="34" charset="0"/>
              </a:rPr>
              <a:pPr>
                <a:buFont typeface="Arial" pitchFamily="34" charset="0"/>
                <a:buNone/>
              </a:pPr>
              <a:t>58</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3822643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altLang="en-US" dirty="0"/>
              <a:t>Drug to drug interactions</a:t>
            </a:r>
          </a:p>
        </p:txBody>
      </p:sp>
      <p:sp>
        <p:nvSpPr>
          <p:cNvPr id="49155" name="Content Placeholder 2"/>
          <p:cNvSpPr>
            <a:spLocks noGrp="1"/>
          </p:cNvSpPr>
          <p:nvPr>
            <p:ph idx="1"/>
          </p:nvPr>
        </p:nvSpPr>
        <p:spPr/>
        <p:txBody>
          <a:bodyPr/>
          <a:lstStyle/>
          <a:p>
            <a:r>
              <a:rPr lang="en-US" altLang="en-US" dirty="0"/>
              <a:t>Pharmacokinetic drug to drug interactions- mechanisms and examples:</a:t>
            </a:r>
          </a:p>
          <a:p>
            <a:pPr lvl="1"/>
            <a:r>
              <a:rPr lang="en-US" altLang="en-US" dirty="0"/>
              <a:t>CYP enzymes (majority of drug to drug interactions occur via this system) </a:t>
            </a:r>
          </a:p>
          <a:p>
            <a:pPr lvl="2"/>
            <a:r>
              <a:rPr lang="en-US" altLang="en-US" dirty="0"/>
              <a:t>For a comprehensive table see Levenson Clinical manual of psychopharmacology for medically ill, 2</a:t>
            </a:r>
            <a:r>
              <a:rPr lang="en-US" altLang="en-US" baseline="30000" dirty="0"/>
              <a:t>nd</a:t>
            </a:r>
            <a:r>
              <a:rPr lang="en-US" altLang="en-US" dirty="0"/>
              <a:t> ed. p 35</a:t>
            </a:r>
          </a:p>
          <a:p>
            <a:pPr lvl="1"/>
            <a:r>
              <a:rPr lang="en-US" altLang="en-US" dirty="0"/>
              <a:t>UGT-mediated conjugation</a:t>
            </a:r>
          </a:p>
          <a:p>
            <a:pPr lvl="2"/>
            <a:r>
              <a:rPr lang="en-US" altLang="en-US" dirty="0"/>
              <a:t>Lamotrigine-</a:t>
            </a:r>
            <a:r>
              <a:rPr lang="en-US" altLang="en-US" dirty="0" err="1"/>
              <a:t>divalproate</a:t>
            </a:r>
            <a:endParaRPr lang="en-US" altLang="en-US" dirty="0"/>
          </a:p>
          <a:p>
            <a:pPr lvl="1"/>
            <a:r>
              <a:rPr lang="en-US" altLang="en-US" dirty="0"/>
              <a:t>P-</a:t>
            </a:r>
            <a:r>
              <a:rPr lang="en-US" altLang="en-US" dirty="0" err="1"/>
              <a:t>gp</a:t>
            </a:r>
            <a:r>
              <a:rPr lang="en-US" altLang="en-US" dirty="0"/>
              <a:t> transporter system</a:t>
            </a:r>
          </a:p>
          <a:p>
            <a:pPr lvl="2"/>
            <a:r>
              <a:rPr lang="en-US" altLang="en-US" dirty="0"/>
              <a:t>E.g. paroxetine-itraconazole</a:t>
            </a:r>
          </a:p>
          <a:p>
            <a:r>
              <a:rPr lang="en-US" altLang="en-US" dirty="0"/>
              <a:t>Pharmacodynamic</a:t>
            </a:r>
          </a:p>
          <a:p>
            <a:pPr lvl="1"/>
            <a:r>
              <a:rPr lang="en-US" altLang="en-US" dirty="0" err="1"/>
              <a:t>E.g</a:t>
            </a:r>
            <a:r>
              <a:rPr lang="en-US" altLang="en-US" dirty="0"/>
              <a:t> combined cognitive impairment when multiple anticholinergic agents are used</a:t>
            </a:r>
          </a:p>
          <a:p>
            <a:pPr lvl="1"/>
            <a:r>
              <a:rPr lang="en-US" altLang="en-US" dirty="0"/>
              <a:t>Often helpful to reduce side effects (e.g. opioids and stimulants)</a:t>
            </a:r>
          </a:p>
          <a:p>
            <a:r>
              <a:rPr lang="en-US" altLang="en-US" dirty="0"/>
              <a:t>Have to be considered when </a:t>
            </a:r>
            <a:r>
              <a:rPr lang="en-US" altLang="en-US" u="sng" dirty="0"/>
              <a:t>starting</a:t>
            </a:r>
            <a:r>
              <a:rPr lang="en-US" altLang="en-US" dirty="0"/>
              <a:t> AND when </a:t>
            </a:r>
            <a:r>
              <a:rPr lang="en-US" altLang="en-US" u="sng" dirty="0"/>
              <a:t>discontinuing</a:t>
            </a:r>
            <a:r>
              <a:rPr lang="en-US" altLang="en-US" dirty="0"/>
              <a:t> a medication</a:t>
            </a:r>
          </a:p>
        </p:txBody>
      </p:sp>
      <p:sp>
        <p:nvSpPr>
          <p:cNvPr id="49156" name="Slide Number Placeholder 3"/>
          <p:cNvSpPr>
            <a:spLocks noGrp="1"/>
          </p:cNvSpPr>
          <p:nvPr>
            <p:ph type="sldNum" sz="quarter" idx="12"/>
          </p:nvPr>
        </p:nvSpPr>
        <p:spPr>
          <a:noFill/>
        </p:spPr>
        <p:txBody>
          <a:bodyPr/>
          <a:lstStyle/>
          <a:p>
            <a:pPr>
              <a:buFont typeface="Arial" pitchFamily="34" charset="0"/>
              <a:buNone/>
            </a:pPr>
            <a:fld id="{D12F78B0-4ED4-4594-AC5B-668465E38996}" type="slidenum">
              <a:rPr lang="en-US" altLang="en-US" smtClean="0">
                <a:latin typeface="Arial" pitchFamily="34" charset="0"/>
                <a:cs typeface="Lucida Sans Unicode" pitchFamily="34" charset="0"/>
              </a:rPr>
              <a:pPr>
                <a:buFont typeface="Arial" pitchFamily="34" charset="0"/>
                <a:buNone/>
              </a:pPr>
              <a:t>59</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809820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12781" y="661913"/>
            <a:ext cx="10972800" cy="1143000"/>
          </a:xfrm>
        </p:spPr>
        <p:txBody>
          <a:bodyPr/>
          <a:lstStyle/>
          <a:p>
            <a:r>
              <a:rPr lang="en-US" altLang="en-US" dirty="0"/>
              <a:t>Limitations of practicing evidence based medicine in the CL context</a:t>
            </a:r>
          </a:p>
        </p:txBody>
      </p:sp>
      <p:sp>
        <p:nvSpPr>
          <p:cNvPr id="6147" name="Content Placeholder 2"/>
          <p:cNvSpPr>
            <a:spLocks noGrp="1"/>
          </p:cNvSpPr>
          <p:nvPr>
            <p:ph idx="1"/>
          </p:nvPr>
        </p:nvSpPr>
        <p:spPr/>
        <p:txBody>
          <a:bodyPr/>
          <a:lstStyle/>
          <a:p>
            <a:endParaRPr lang="en-US" altLang="en-US" dirty="0"/>
          </a:p>
          <a:p>
            <a:r>
              <a:rPr lang="en-US" altLang="en-US" dirty="0"/>
              <a:t>Studies, if any, are typically small or open </a:t>
            </a:r>
          </a:p>
          <a:p>
            <a:endParaRPr lang="en-US" altLang="en-US" dirty="0"/>
          </a:p>
          <a:p>
            <a:r>
              <a:rPr lang="en-US" altLang="en-US" dirty="0"/>
              <a:t>Patients with significant medical problems are typically excluded from medication trials in psychiatric studies</a:t>
            </a:r>
          </a:p>
          <a:p>
            <a:endParaRPr lang="en-US" altLang="en-US" dirty="0"/>
          </a:p>
          <a:p>
            <a:endParaRPr lang="en-US" altLang="en-US" dirty="0"/>
          </a:p>
        </p:txBody>
      </p:sp>
      <p:sp>
        <p:nvSpPr>
          <p:cNvPr id="6148" name="Slide Number Placeholder 3"/>
          <p:cNvSpPr>
            <a:spLocks noGrp="1"/>
          </p:cNvSpPr>
          <p:nvPr>
            <p:ph type="sldNum" sz="quarter" idx="12"/>
          </p:nvPr>
        </p:nvSpPr>
        <p:spPr>
          <a:noFill/>
        </p:spPr>
        <p:txBody>
          <a:bodyPr/>
          <a:lstStyle/>
          <a:p>
            <a:pPr>
              <a:buFont typeface="Arial" pitchFamily="34" charset="0"/>
              <a:buNone/>
            </a:pPr>
            <a:fld id="{8D48CE3F-5B05-49B3-A1B3-35A724FAA605}" type="slidenum">
              <a:rPr lang="en-US" altLang="en-US" smtClean="0">
                <a:latin typeface="Arial" pitchFamily="34" charset="0"/>
                <a:cs typeface="Lucida Sans Unicode" pitchFamily="34" charset="0"/>
              </a:rPr>
              <a:pPr>
                <a:buFont typeface="Arial" pitchFamily="34" charset="0"/>
                <a:buNone/>
              </a:pPr>
              <a:t>6</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7653383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dirty="0"/>
              <a:t>Conclusions</a:t>
            </a:r>
          </a:p>
        </p:txBody>
      </p:sp>
      <p:sp>
        <p:nvSpPr>
          <p:cNvPr id="3" name="Content Placeholder 2"/>
          <p:cNvSpPr>
            <a:spLocks noGrp="1"/>
          </p:cNvSpPr>
          <p:nvPr>
            <p:ph idx="1"/>
          </p:nvPr>
        </p:nvSpPr>
        <p:spPr>
          <a:xfrm>
            <a:off x="203200" y="1600200"/>
            <a:ext cx="11582400" cy="4522788"/>
          </a:xfrm>
        </p:spPr>
        <p:txBody>
          <a:bodyPr/>
          <a:lstStyle/>
          <a:p>
            <a:pPr>
              <a:defRPr/>
            </a:pPr>
            <a:r>
              <a:rPr lang="en-US" dirty="0"/>
              <a:t>In the medical setting you may be asked to prescribe psychotropic medications for:</a:t>
            </a:r>
          </a:p>
          <a:p>
            <a:pPr lvl="1">
              <a:defRPr/>
            </a:pPr>
            <a:r>
              <a:rPr lang="en-US" dirty="0"/>
              <a:t>underlying psychiatric illness</a:t>
            </a:r>
          </a:p>
          <a:p>
            <a:pPr lvl="1">
              <a:defRPr/>
            </a:pPr>
            <a:r>
              <a:rPr lang="en-US" dirty="0"/>
              <a:t>various symptoms (e.g. lack of appetite or energy) </a:t>
            </a:r>
          </a:p>
          <a:p>
            <a:pPr>
              <a:defRPr/>
            </a:pPr>
            <a:r>
              <a:rPr lang="en-US" dirty="0"/>
              <a:t>Know:</a:t>
            </a:r>
          </a:p>
          <a:p>
            <a:pPr lvl="1">
              <a:defRPr/>
            </a:pPr>
            <a:r>
              <a:rPr lang="en-US" dirty="0"/>
              <a:t>the evidence for efficacy</a:t>
            </a:r>
          </a:p>
          <a:p>
            <a:pPr lvl="1">
              <a:defRPr/>
            </a:pPr>
            <a:r>
              <a:rPr lang="en-US" dirty="0"/>
              <a:t>how/when to adjust doses</a:t>
            </a:r>
          </a:p>
          <a:p>
            <a:pPr lvl="1">
              <a:defRPr/>
            </a:pPr>
            <a:r>
              <a:rPr lang="en-US" dirty="0"/>
              <a:t>when to say no due to negative risk/benefit ratio</a:t>
            </a:r>
          </a:p>
          <a:p>
            <a:pPr marL="0" indent="0">
              <a:buFont typeface="Arial" pitchFamily="34" charset="0"/>
              <a:buNone/>
              <a:defRPr/>
            </a:pPr>
            <a:endParaRPr lang="en-US" dirty="0"/>
          </a:p>
          <a:p>
            <a:pPr marL="0" indent="0">
              <a:buFont typeface="Arial" pitchFamily="34" charset="0"/>
              <a:buNone/>
              <a:defRPr/>
            </a:pPr>
            <a:endParaRPr lang="en-US" dirty="0"/>
          </a:p>
        </p:txBody>
      </p:sp>
      <p:sp>
        <p:nvSpPr>
          <p:cNvPr id="50180" name="Slide Number Placeholder 3"/>
          <p:cNvSpPr>
            <a:spLocks noGrp="1"/>
          </p:cNvSpPr>
          <p:nvPr>
            <p:ph type="sldNum" sz="quarter" idx="12"/>
          </p:nvPr>
        </p:nvSpPr>
        <p:spPr>
          <a:noFill/>
        </p:spPr>
        <p:txBody>
          <a:bodyPr/>
          <a:lstStyle/>
          <a:p>
            <a:pPr>
              <a:buFont typeface="Arial" pitchFamily="34" charset="0"/>
              <a:buNone/>
            </a:pPr>
            <a:fld id="{FCE9D8CA-99D9-4451-94D1-EB15983D854F}" type="slidenum">
              <a:rPr lang="en-US" altLang="en-US" smtClean="0">
                <a:latin typeface="Arial" pitchFamily="34" charset="0"/>
                <a:cs typeface="Lucida Sans Unicode" pitchFamily="34" charset="0"/>
              </a:rPr>
              <a:pPr>
                <a:buFont typeface="Arial" pitchFamily="34" charset="0"/>
                <a:buNone/>
              </a:pPr>
              <a:t>60</a:t>
            </a:fld>
            <a:endParaRPr lang="en-US" altLang="en-US">
              <a:latin typeface="Arial" pitchFamily="34" charset="0"/>
              <a:cs typeface="Lucida Sans Unicode" pitchFamily="34" charset="0"/>
            </a:endParaRPr>
          </a:p>
        </p:txBody>
      </p:sp>
    </p:spTree>
    <p:extLst>
      <p:ext uri="{BB962C8B-B14F-4D97-AF65-F5344CB8AC3E}">
        <p14:creationId xmlns:p14="http://schemas.microsoft.com/office/powerpoint/2010/main" val="15287920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B7001A-8227-4C1A-BC56-6C12CD6F252A}"/>
              </a:ext>
            </a:extLst>
          </p:cNvPr>
          <p:cNvSpPr>
            <a:spLocks noGrp="1"/>
          </p:cNvSpPr>
          <p:nvPr>
            <p:ph type="title"/>
          </p:nvPr>
        </p:nvSpPr>
        <p:spPr/>
        <p:txBody>
          <a:bodyPr/>
          <a:lstStyle/>
          <a:p>
            <a:r>
              <a:rPr lang="en-US" dirty="0"/>
              <a:t>Suggested readings and references</a:t>
            </a:r>
          </a:p>
        </p:txBody>
      </p:sp>
      <p:sp>
        <p:nvSpPr>
          <p:cNvPr id="3" name="Content Placeholder 2">
            <a:extLst>
              <a:ext uri="{FF2B5EF4-FFF2-40B4-BE49-F238E27FC236}">
                <a16:creationId xmlns:a16="http://schemas.microsoft.com/office/drawing/2014/main" id="{B24239DC-9C87-4CD8-98A9-D1893D94AFC5}"/>
              </a:ext>
            </a:extLst>
          </p:cNvPr>
          <p:cNvSpPr>
            <a:spLocks noGrp="1"/>
          </p:cNvSpPr>
          <p:nvPr>
            <p:ph idx="1"/>
          </p:nvPr>
        </p:nvSpPr>
        <p:spPr>
          <a:xfrm>
            <a:off x="633589" y="1295400"/>
            <a:ext cx="10972800" cy="5006787"/>
          </a:xfrm>
        </p:spPr>
        <p:txBody>
          <a:bodyPr/>
          <a:lstStyle/>
          <a:p>
            <a:r>
              <a:rPr lang="en-US" dirty="0"/>
              <a:t>Clinical Manual of Psychopharmacology in the Medically Ill edited by James L. Levenson and Stephen J. </a:t>
            </a:r>
            <a:r>
              <a:rPr lang="en-US" dirty="0" err="1"/>
              <a:t>Ferrando</a:t>
            </a:r>
            <a:r>
              <a:rPr lang="en-US" dirty="0"/>
              <a:t>,  2nd edition, APA publishing, 2016 </a:t>
            </a:r>
          </a:p>
          <a:p>
            <a:endParaRPr lang="en-US" dirty="0"/>
          </a:p>
          <a:p>
            <a:r>
              <a:rPr lang="en-US" dirty="0"/>
              <a:t>The APA Publishing Textbook of Psychosomatic Medicine and Consultation Liaison Psychiatry, edited by James L. Levenson, 3</a:t>
            </a:r>
            <a:r>
              <a:rPr lang="en-US" baseline="30000" dirty="0"/>
              <a:t>rd</a:t>
            </a:r>
            <a:r>
              <a:rPr lang="en-US" dirty="0"/>
              <a:t> edition, APA publishing, 2018</a:t>
            </a:r>
          </a:p>
          <a:p>
            <a:endParaRPr lang="en-US" dirty="0"/>
          </a:p>
          <a:p>
            <a:r>
              <a:rPr lang="en-US" dirty="0"/>
              <a:t>MGH Handbook of General Hospital Psychiatry, edited by Theodore A. Stern, Oliver </a:t>
            </a:r>
            <a:r>
              <a:rPr lang="en-US" dirty="0" err="1"/>
              <a:t>Freudenreich</a:t>
            </a:r>
            <a:r>
              <a:rPr lang="en-US" dirty="0"/>
              <a:t>, Felicia A Smith, Gregory L. </a:t>
            </a:r>
            <a:r>
              <a:rPr lang="en-US" dirty="0" err="1"/>
              <a:t>Fricchione</a:t>
            </a:r>
            <a:r>
              <a:rPr lang="en-US" dirty="0"/>
              <a:t>, and Jerrold F. Rosenbaum. 7</a:t>
            </a:r>
            <a:r>
              <a:rPr lang="en-US" baseline="30000" dirty="0"/>
              <a:t>th</a:t>
            </a:r>
            <a:r>
              <a:rPr lang="en-US" dirty="0"/>
              <a:t> edition, Elsevier, 2018. </a:t>
            </a:r>
          </a:p>
          <a:p>
            <a:endParaRPr lang="en-US" dirty="0"/>
          </a:p>
          <a:p>
            <a:r>
              <a:rPr lang="en-US" dirty="0"/>
              <a:t>Micromedex</a:t>
            </a:r>
          </a:p>
          <a:p>
            <a:r>
              <a:rPr lang="en-US" dirty="0"/>
              <a:t>Cochrane databases</a:t>
            </a:r>
          </a:p>
          <a:p>
            <a:pPr marL="0" indent="0">
              <a:buNone/>
            </a:pPr>
            <a:endParaRPr lang="en-US" dirty="0"/>
          </a:p>
        </p:txBody>
      </p:sp>
      <p:sp>
        <p:nvSpPr>
          <p:cNvPr id="4" name="Slide Number Placeholder 3">
            <a:extLst>
              <a:ext uri="{FF2B5EF4-FFF2-40B4-BE49-F238E27FC236}">
                <a16:creationId xmlns:a16="http://schemas.microsoft.com/office/drawing/2014/main" id="{0D6D88FD-068A-49B5-9339-857624141183}"/>
              </a:ext>
            </a:extLst>
          </p:cNvPr>
          <p:cNvSpPr>
            <a:spLocks noGrp="1"/>
          </p:cNvSpPr>
          <p:nvPr>
            <p:ph type="sldNum" sz="quarter" idx="12"/>
          </p:nvPr>
        </p:nvSpPr>
        <p:spPr/>
        <p:txBody>
          <a:bodyPr/>
          <a:lstStyle/>
          <a:p>
            <a:fld id="{68CDBAF2-F266-C14C-8ABF-54B90D837FA3}" type="slidenum">
              <a:rPr lang="en-US" smtClean="0"/>
              <a:pPr/>
              <a:t>61</a:t>
            </a:fld>
            <a:endParaRPr lang="en-US" dirty="0"/>
          </a:p>
        </p:txBody>
      </p:sp>
    </p:spTree>
    <p:extLst>
      <p:ext uri="{BB962C8B-B14F-4D97-AF65-F5344CB8AC3E}">
        <p14:creationId xmlns:p14="http://schemas.microsoft.com/office/powerpoint/2010/main" val="158500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F5BBB-7EB8-4FBB-A544-7A5912A27054}"/>
              </a:ext>
            </a:extLst>
          </p:cNvPr>
          <p:cNvSpPr>
            <a:spLocks noGrp="1"/>
          </p:cNvSpPr>
          <p:nvPr>
            <p:ph type="title"/>
          </p:nvPr>
        </p:nvSpPr>
        <p:spPr/>
        <p:txBody>
          <a:bodyPr/>
          <a:lstStyle/>
          <a:p>
            <a:r>
              <a:rPr lang="en-US" dirty="0"/>
              <a:t>Psychodynamics (what the drug does to the body)</a:t>
            </a:r>
          </a:p>
        </p:txBody>
      </p:sp>
      <p:sp>
        <p:nvSpPr>
          <p:cNvPr id="3" name="Content Placeholder 2">
            <a:extLst>
              <a:ext uri="{FF2B5EF4-FFF2-40B4-BE49-F238E27FC236}">
                <a16:creationId xmlns:a16="http://schemas.microsoft.com/office/drawing/2014/main" id="{02AD9668-1BB0-4DA8-8B3A-07BA6980F377}"/>
              </a:ext>
            </a:extLst>
          </p:cNvPr>
          <p:cNvSpPr>
            <a:spLocks noGrp="1"/>
          </p:cNvSpPr>
          <p:nvPr>
            <p:ph idx="1"/>
          </p:nvPr>
        </p:nvSpPr>
        <p:spPr/>
        <p:txBody>
          <a:bodyPr/>
          <a:lstStyle/>
          <a:p>
            <a:pPr marL="457200" indent="-457200">
              <a:buAutoNum type="alphaUcPeriod"/>
            </a:pPr>
            <a:r>
              <a:rPr lang="en-US" dirty="0"/>
              <a:t>Central effect (impact on the brain)</a:t>
            </a:r>
          </a:p>
          <a:p>
            <a:pPr lvl="1"/>
            <a:r>
              <a:rPr lang="en-US" dirty="0"/>
              <a:t>The focus of most of general psychopharmacology studies</a:t>
            </a:r>
          </a:p>
          <a:p>
            <a:pPr lvl="1"/>
            <a:r>
              <a:rPr lang="en-US" dirty="0"/>
              <a:t>Impacted in CNS disorders (e.g. brain tumors or traumatic brain injury)</a:t>
            </a:r>
          </a:p>
          <a:p>
            <a:pPr marL="0" indent="0">
              <a:buNone/>
            </a:pPr>
            <a:endParaRPr lang="en-US" dirty="0"/>
          </a:p>
          <a:p>
            <a:pPr marL="0" indent="0">
              <a:buNone/>
            </a:pPr>
            <a:r>
              <a:rPr lang="en-US" dirty="0"/>
              <a:t>B. Peripheral effect (impact on organs outside the brain)</a:t>
            </a:r>
          </a:p>
          <a:p>
            <a:pPr lvl="1"/>
            <a:r>
              <a:rPr lang="en-US" dirty="0"/>
              <a:t>In CL this receives more consideration than in general psychiatry </a:t>
            </a:r>
          </a:p>
          <a:p>
            <a:pPr lvl="1"/>
            <a:r>
              <a:rPr lang="en-US" dirty="0"/>
              <a:t>Often the basis of use of psychotropic medications for non-psychiatric indications (e.g. Duloxetine for neuropathic pain) </a:t>
            </a:r>
          </a:p>
          <a:p>
            <a:pPr lvl="1"/>
            <a:r>
              <a:rPr lang="en-US" dirty="0"/>
              <a:t>Examples: SSRIs and serotonin receptors in the GI tract, TCAs’ anticholinergic effect on urinary incontinence</a:t>
            </a:r>
          </a:p>
        </p:txBody>
      </p:sp>
      <p:sp>
        <p:nvSpPr>
          <p:cNvPr id="4" name="Slide Number Placeholder 3">
            <a:extLst>
              <a:ext uri="{FF2B5EF4-FFF2-40B4-BE49-F238E27FC236}">
                <a16:creationId xmlns:a16="http://schemas.microsoft.com/office/drawing/2014/main" id="{147F0CB5-4B0F-43BB-8A80-06FB44B5FE8E}"/>
              </a:ext>
            </a:extLst>
          </p:cNvPr>
          <p:cNvSpPr>
            <a:spLocks noGrp="1"/>
          </p:cNvSpPr>
          <p:nvPr>
            <p:ph type="sldNum" sz="quarter" idx="12"/>
          </p:nvPr>
        </p:nvSpPr>
        <p:spPr/>
        <p:txBody>
          <a:bodyPr/>
          <a:lstStyle/>
          <a:p>
            <a:fld id="{68CDBAF2-F266-C14C-8ABF-54B90D837FA3}" type="slidenum">
              <a:rPr lang="en-US" smtClean="0"/>
              <a:pPr/>
              <a:t>7</a:t>
            </a:fld>
            <a:endParaRPr lang="en-US" dirty="0"/>
          </a:p>
        </p:txBody>
      </p:sp>
    </p:spTree>
    <p:extLst>
      <p:ext uri="{BB962C8B-B14F-4D97-AF65-F5344CB8AC3E}">
        <p14:creationId xmlns:p14="http://schemas.microsoft.com/office/powerpoint/2010/main" val="161354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23D5-0CCF-40C6-9894-BD19FA7175BC}"/>
              </a:ext>
            </a:extLst>
          </p:cNvPr>
          <p:cNvSpPr>
            <a:spLocks noGrp="1"/>
          </p:cNvSpPr>
          <p:nvPr>
            <p:ph type="title"/>
          </p:nvPr>
        </p:nvSpPr>
        <p:spPr/>
        <p:txBody>
          <a:bodyPr/>
          <a:lstStyle/>
          <a:p>
            <a:r>
              <a:rPr lang="en-US" dirty="0"/>
              <a:t>Pharmacokinetics (what body does to drugs)</a:t>
            </a:r>
          </a:p>
        </p:txBody>
      </p:sp>
      <p:graphicFrame>
        <p:nvGraphicFramePr>
          <p:cNvPr id="5" name="Content Placeholder 4">
            <a:extLst>
              <a:ext uri="{FF2B5EF4-FFF2-40B4-BE49-F238E27FC236}">
                <a16:creationId xmlns:a16="http://schemas.microsoft.com/office/drawing/2014/main" id="{BED28262-851C-4F48-82B7-EEEDD7C2060B}"/>
              </a:ext>
            </a:extLst>
          </p:cNvPr>
          <p:cNvGraphicFramePr>
            <a:graphicFrameLocks noGrp="1"/>
          </p:cNvGraphicFramePr>
          <p:nvPr>
            <p:ph idx="1"/>
            <p:extLst>
              <p:ext uri="{D42A27DB-BD31-4B8C-83A1-F6EECF244321}">
                <p14:modId xmlns:p14="http://schemas.microsoft.com/office/powerpoint/2010/main" val="2318223904"/>
              </p:ext>
            </p:extLst>
          </p:nvPr>
        </p:nvGraphicFramePr>
        <p:xfrm>
          <a:off x="609600" y="1600200"/>
          <a:ext cx="10972800" cy="457708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1779779324"/>
                    </a:ext>
                  </a:extLst>
                </a:gridCol>
                <a:gridCol w="3681413">
                  <a:extLst>
                    <a:ext uri="{9D8B030D-6E8A-4147-A177-3AD203B41FA5}">
                      <a16:colId xmlns:a16="http://schemas.microsoft.com/office/drawing/2014/main" val="2582256784"/>
                    </a:ext>
                  </a:extLst>
                </a:gridCol>
                <a:gridCol w="5767387">
                  <a:extLst>
                    <a:ext uri="{9D8B030D-6E8A-4147-A177-3AD203B41FA5}">
                      <a16:colId xmlns:a16="http://schemas.microsoft.com/office/drawing/2014/main" val="519982867"/>
                    </a:ext>
                  </a:extLst>
                </a:gridCol>
              </a:tblGrid>
              <a:tr h="370840">
                <a:tc>
                  <a:txBody>
                    <a:bodyPr/>
                    <a:lstStyle/>
                    <a:p>
                      <a:r>
                        <a:rPr lang="en-US" dirty="0"/>
                        <a:t>Phase</a:t>
                      </a:r>
                    </a:p>
                  </a:txBody>
                  <a:tcPr/>
                </a:tc>
                <a:tc>
                  <a:txBody>
                    <a:bodyPr/>
                    <a:lstStyle/>
                    <a:p>
                      <a:r>
                        <a:rPr lang="en-US" dirty="0"/>
                        <a:t>Location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Factors that may impact this phase in medically ill</a:t>
                      </a:r>
                    </a:p>
                    <a:p>
                      <a:endParaRPr lang="en-US" dirty="0"/>
                    </a:p>
                  </a:txBody>
                  <a:tcPr/>
                </a:tc>
                <a:extLst>
                  <a:ext uri="{0D108BD9-81ED-4DB2-BD59-A6C34878D82A}">
                    <a16:rowId xmlns:a16="http://schemas.microsoft.com/office/drawing/2014/main" val="914222204"/>
                  </a:ext>
                </a:extLst>
              </a:tr>
              <a:tr h="370840">
                <a:tc>
                  <a:txBody>
                    <a:bodyPr/>
                    <a:lstStyle/>
                    <a:p>
                      <a:r>
                        <a:rPr lang="en-US" b="1" dirty="0"/>
                        <a:t>Absorption and bioavailability</a:t>
                      </a:r>
                    </a:p>
                  </a:txBody>
                  <a:tcPr/>
                </a:tc>
                <a:tc>
                  <a:txBody>
                    <a:bodyPr/>
                    <a:lstStyle/>
                    <a:p>
                      <a:r>
                        <a:rPr lang="en-US" dirty="0"/>
                        <a:t>Gastric and intestinal</a:t>
                      </a:r>
                    </a:p>
                    <a:p>
                      <a:endParaRPr lang="en-US" dirty="0"/>
                    </a:p>
                    <a:p>
                      <a:endParaRPr lang="en-US" dirty="0"/>
                    </a:p>
                    <a:p>
                      <a:r>
                        <a:rPr lang="en-US" dirty="0"/>
                        <a:t>First pass metabolism </a:t>
                      </a:r>
                    </a:p>
                    <a:p>
                      <a:endParaRPr lang="en-US" dirty="0"/>
                    </a:p>
                  </a:txBody>
                  <a:tcPr/>
                </a:tc>
                <a:tc>
                  <a:txBody>
                    <a:bodyPr/>
                    <a:lstStyle/>
                    <a:p>
                      <a:r>
                        <a:rPr lang="en-US" dirty="0"/>
                        <a:t>Gastro-intestinal disorders and surgeries</a:t>
                      </a:r>
                    </a:p>
                    <a:p>
                      <a:r>
                        <a:rPr lang="en-US" dirty="0"/>
                        <a:t>Food</a:t>
                      </a:r>
                    </a:p>
                    <a:p>
                      <a:endParaRPr lang="en-US" dirty="0"/>
                    </a:p>
                    <a:p>
                      <a:r>
                        <a:rPr lang="en-US" dirty="0"/>
                        <a:t>CYP Enzymes</a:t>
                      </a:r>
                    </a:p>
                    <a:p>
                      <a:r>
                        <a:rPr lang="en-US" dirty="0"/>
                        <a:t>P-Glycoprotein system</a:t>
                      </a:r>
                    </a:p>
                  </a:txBody>
                  <a:tcPr/>
                </a:tc>
                <a:extLst>
                  <a:ext uri="{0D108BD9-81ED-4DB2-BD59-A6C34878D82A}">
                    <a16:rowId xmlns:a16="http://schemas.microsoft.com/office/drawing/2014/main" val="2541436681"/>
                  </a:ext>
                </a:extLst>
              </a:tr>
              <a:tr h="370840">
                <a:tc>
                  <a:txBody>
                    <a:bodyPr/>
                    <a:lstStyle/>
                    <a:p>
                      <a:r>
                        <a:rPr lang="en-US" b="1" dirty="0"/>
                        <a:t>Distribution</a:t>
                      </a:r>
                    </a:p>
                  </a:txBody>
                  <a:tcPr/>
                </a:tc>
                <a:tc>
                  <a:txBody>
                    <a:bodyPr/>
                    <a:lstStyle/>
                    <a:p>
                      <a:endParaRPr lang="en-US" dirty="0"/>
                    </a:p>
                  </a:txBody>
                  <a:tcPr/>
                </a:tc>
                <a:tc>
                  <a:txBody>
                    <a:bodyPr/>
                    <a:lstStyle/>
                    <a:p>
                      <a:r>
                        <a:rPr lang="en-US" dirty="0"/>
                        <a:t>Volume (overload, edema)</a:t>
                      </a:r>
                    </a:p>
                    <a:p>
                      <a:r>
                        <a:rPr lang="en-US" dirty="0"/>
                        <a:t>Protein binding </a:t>
                      </a:r>
                    </a:p>
                  </a:txBody>
                  <a:tcPr/>
                </a:tc>
                <a:extLst>
                  <a:ext uri="{0D108BD9-81ED-4DB2-BD59-A6C34878D82A}">
                    <a16:rowId xmlns:a16="http://schemas.microsoft.com/office/drawing/2014/main" val="3484753389"/>
                  </a:ext>
                </a:extLst>
              </a:tr>
              <a:tr h="370840">
                <a:tc>
                  <a:txBody>
                    <a:bodyPr/>
                    <a:lstStyle/>
                    <a:p>
                      <a:endParaRPr lang="en-US" b="1" dirty="0"/>
                    </a:p>
                    <a:p>
                      <a:r>
                        <a:rPr lang="en-US" b="1" dirty="0"/>
                        <a:t>Metabolism</a:t>
                      </a:r>
                    </a:p>
                  </a:txBody>
                  <a:tcPr/>
                </a:tc>
                <a:tc>
                  <a:txBody>
                    <a:bodyPr/>
                    <a:lstStyle/>
                    <a:p>
                      <a:r>
                        <a:rPr lang="en-US" dirty="0"/>
                        <a:t>Mostly hepatic</a:t>
                      </a:r>
                    </a:p>
                    <a:p>
                      <a:r>
                        <a:rPr lang="en-US" dirty="0"/>
                        <a:t>   Phase 1: CYP enzymes</a:t>
                      </a:r>
                    </a:p>
                    <a:p>
                      <a:r>
                        <a:rPr lang="en-US" dirty="0"/>
                        <a:t>   Phase 2: UGT (Uridine 5’-diphosphateglucoronosyltransferase)</a:t>
                      </a:r>
                    </a:p>
                    <a:p>
                      <a:endParaRPr lang="en-US" dirty="0"/>
                    </a:p>
                  </a:txBody>
                  <a:tcPr/>
                </a:tc>
                <a:tc>
                  <a:txBody>
                    <a:bodyPr/>
                    <a:lstStyle/>
                    <a:p>
                      <a:endParaRPr lang="en-US" dirty="0"/>
                    </a:p>
                    <a:p>
                      <a:r>
                        <a:rPr lang="en-US" dirty="0"/>
                        <a:t>All major organ diseases (nor just hepatic)</a:t>
                      </a:r>
                    </a:p>
                    <a:p>
                      <a:r>
                        <a:rPr lang="en-US" dirty="0"/>
                        <a:t>Other medications</a:t>
                      </a:r>
                    </a:p>
                  </a:txBody>
                  <a:tcPr/>
                </a:tc>
                <a:extLst>
                  <a:ext uri="{0D108BD9-81ED-4DB2-BD59-A6C34878D82A}">
                    <a16:rowId xmlns:a16="http://schemas.microsoft.com/office/drawing/2014/main" val="2253018946"/>
                  </a:ext>
                </a:extLst>
              </a:tr>
              <a:tr h="370840">
                <a:tc>
                  <a:txBody>
                    <a:bodyPr/>
                    <a:lstStyle/>
                    <a:p>
                      <a:r>
                        <a:rPr lang="en-US" b="1" dirty="0"/>
                        <a:t>Excretion</a:t>
                      </a:r>
                    </a:p>
                  </a:txBody>
                  <a:tcPr/>
                </a:tc>
                <a:tc>
                  <a:txBody>
                    <a:bodyPr/>
                    <a:lstStyle/>
                    <a:p>
                      <a:r>
                        <a:rPr lang="en-US" dirty="0"/>
                        <a:t>Renal (mostly)</a:t>
                      </a:r>
                    </a:p>
                  </a:txBody>
                  <a:tcPr/>
                </a:tc>
                <a:tc>
                  <a:txBody>
                    <a:bodyPr/>
                    <a:lstStyle/>
                    <a:p>
                      <a:r>
                        <a:rPr lang="en-US" dirty="0"/>
                        <a:t>Renal impairment</a:t>
                      </a:r>
                    </a:p>
                  </a:txBody>
                  <a:tcPr/>
                </a:tc>
                <a:extLst>
                  <a:ext uri="{0D108BD9-81ED-4DB2-BD59-A6C34878D82A}">
                    <a16:rowId xmlns:a16="http://schemas.microsoft.com/office/drawing/2014/main" val="932449038"/>
                  </a:ext>
                </a:extLst>
              </a:tr>
            </a:tbl>
          </a:graphicData>
        </a:graphic>
      </p:graphicFrame>
      <p:sp>
        <p:nvSpPr>
          <p:cNvPr id="4" name="Slide Number Placeholder 3">
            <a:extLst>
              <a:ext uri="{FF2B5EF4-FFF2-40B4-BE49-F238E27FC236}">
                <a16:creationId xmlns:a16="http://schemas.microsoft.com/office/drawing/2014/main" id="{32F5BF74-DB3D-4451-9B63-5B3796F7C094}"/>
              </a:ext>
            </a:extLst>
          </p:cNvPr>
          <p:cNvSpPr>
            <a:spLocks noGrp="1"/>
          </p:cNvSpPr>
          <p:nvPr>
            <p:ph type="sldNum" sz="quarter" idx="12"/>
          </p:nvPr>
        </p:nvSpPr>
        <p:spPr/>
        <p:txBody>
          <a:bodyPr/>
          <a:lstStyle/>
          <a:p>
            <a:fld id="{68CDBAF2-F266-C14C-8ABF-54B90D837FA3}" type="slidenum">
              <a:rPr lang="en-US" smtClean="0"/>
              <a:pPr/>
              <a:t>8</a:t>
            </a:fld>
            <a:endParaRPr lang="en-US" dirty="0"/>
          </a:p>
        </p:txBody>
      </p:sp>
    </p:spTree>
    <p:extLst>
      <p:ext uri="{BB962C8B-B14F-4D97-AF65-F5344CB8AC3E}">
        <p14:creationId xmlns:p14="http://schemas.microsoft.com/office/powerpoint/2010/main" val="25842483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DE95E6-5434-49C0-A347-9E8807F7AE5F}"/>
              </a:ext>
            </a:extLst>
          </p:cNvPr>
          <p:cNvSpPr>
            <a:spLocks noGrp="1"/>
          </p:cNvSpPr>
          <p:nvPr>
            <p:ph type="title"/>
          </p:nvPr>
        </p:nvSpPr>
        <p:spPr>
          <a:xfrm>
            <a:off x="609600" y="457201"/>
            <a:ext cx="10972800" cy="1143000"/>
          </a:xfrm>
        </p:spPr>
        <p:txBody>
          <a:bodyPr/>
          <a:lstStyle/>
          <a:p>
            <a:r>
              <a:rPr lang="en-US" dirty="0"/>
              <a:t>Helpful facts regarding pharmacokinetics in medically ill</a:t>
            </a:r>
          </a:p>
        </p:txBody>
      </p:sp>
      <p:sp>
        <p:nvSpPr>
          <p:cNvPr id="3" name="Content Placeholder 2">
            <a:extLst>
              <a:ext uri="{FF2B5EF4-FFF2-40B4-BE49-F238E27FC236}">
                <a16:creationId xmlns:a16="http://schemas.microsoft.com/office/drawing/2014/main" id="{AD6EFC1C-7BDA-48C4-8E04-879E8DE1EB61}"/>
              </a:ext>
            </a:extLst>
          </p:cNvPr>
          <p:cNvSpPr>
            <a:spLocks noGrp="1"/>
          </p:cNvSpPr>
          <p:nvPr>
            <p:ph idx="1"/>
          </p:nvPr>
        </p:nvSpPr>
        <p:spPr/>
        <p:txBody>
          <a:bodyPr/>
          <a:lstStyle/>
          <a:p>
            <a:r>
              <a:rPr lang="en-US" dirty="0"/>
              <a:t>IV and rectal administration bypass the first-pass metabolism.</a:t>
            </a:r>
          </a:p>
          <a:p>
            <a:pPr lvl="1"/>
            <a:r>
              <a:rPr lang="en-US" dirty="0"/>
              <a:t>N.B: While IV administration has 100% bioavailability, the rectal absorption is erratic.</a:t>
            </a:r>
          </a:p>
          <a:p>
            <a:endParaRPr lang="en-US" dirty="0"/>
          </a:p>
          <a:p>
            <a:r>
              <a:rPr lang="en-US" dirty="0"/>
              <a:t>Most drug to drug interactions occur through inhibition/competition on the CYP450 system. For a comprehensive table about this please see </a:t>
            </a:r>
            <a:r>
              <a:rPr lang="en-US" i="1" dirty="0"/>
              <a:t>Levenson-</a:t>
            </a:r>
            <a:r>
              <a:rPr lang="en-US" i="1" dirty="0" err="1"/>
              <a:t>Ferrando</a:t>
            </a:r>
            <a:r>
              <a:rPr lang="en-US" i="1" dirty="0"/>
              <a:t>- Clinical Manual of Psychopharmacology in the Medically Ill, second edition, p 35-44.</a:t>
            </a:r>
          </a:p>
          <a:p>
            <a:pPr lvl="1"/>
            <a:r>
              <a:rPr lang="en-US" i="1" dirty="0"/>
              <a:t>Emerging data indicate drug-to-drug interactions can also occur at the P-</a:t>
            </a:r>
            <a:r>
              <a:rPr lang="en-US" i="1" dirty="0" err="1"/>
              <a:t>gp</a:t>
            </a:r>
            <a:r>
              <a:rPr lang="en-US" i="1" dirty="0"/>
              <a:t> transporter (paroxetine-itraconazole) and UGT(</a:t>
            </a:r>
            <a:r>
              <a:rPr lang="en-US" i="1" dirty="0" err="1"/>
              <a:t>Divalproate</a:t>
            </a:r>
            <a:r>
              <a:rPr lang="en-US" i="1" dirty="0"/>
              <a:t>-Lamotrigine). </a:t>
            </a:r>
          </a:p>
          <a:p>
            <a:endParaRPr lang="en-US" dirty="0"/>
          </a:p>
          <a:p>
            <a:r>
              <a:rPr lang="en-US" dirty="0"/>
              <a:t>Protein binding can impact the significance of drug monitoring in medically ill. In these cases, free-drug levels (as opposed to total drug levels) can be more helpful. </a:t>
            </a:r>
          </a:p>
        </p:txBody>
      </p:sp>
      <p:sp>
        <p:nvSpPr>
          <p:cNvPr id="4" name="Slide Number Placeholder 3">
            <a:extLst>
              <a:ext uri="{FF2B5EF4-FFF2-40B4-BE49-F238E27FC236}">
                <a16:creationId xmlns:a16="http://schemas.microsoft.com/office/drawing/2014/main" id="{DE909A3B-B8D1-45E0-80B0-E8C37138FCDE}"/>
              </a:ext>
            </a:extLst>
          </p:cNvPr>
          <p:cNvSpPr>
            <a:spLocks noGrp="1"/>
          </p:cNvSpPr>
          <p:nvPr>
            <p:ph type="sldNum" sz="quarter" idx="12"/>
          </p:nvPr>
        </p:nvSpPr>
        <p:spPr/>
        <p:txBody>
          <a:bodyPr/>
          <a:lstStyle/>
          <a:p>
            <a:fld id="{68CDBAF2-F266-C14C-8ABF-54B90D837FA3}" type="slidenum">
              <a:rPr lang="en-US" smtClean="0"/>
              <a:pPr/>
              <a:t>9</a:t>
            </a:fld>
            <a:endParaRPr lang="en-US" dirty="0"/>
          </a:p>
        </p:txBody>
      </p:sp>
    </p:spTree>
    <p:extLst>
      <p:ext uri="{BB962C8B-B14F-4D97-AF65-F5344CB8AC3E}">
        <p14:creationId xmlns:p14="http://schemas.microsoft.com/office/powerpoint/2010/main" val="1944041826"/>
      </p:ext>
    </p:extLst>
  </p:cSld>
  <p:clrMapOvr>
    <a:masterClrMapping/>
  </p:clrMapOvr>
</p:sld>
</file>

<file path=ppt/theme/theme1.xml><?xml version="1.0" encoding="utf-8"?>
<a:theme xmlns:a="http://schemas.openxmlformats.org/drawingml/2006/main" name="ACLP template">
  <a:themeElements>
    <a:clrScheme name="Custom 15">
      <a:dk1>
        <a:sysClr val="windowText" lastClr="000000"/>
      </a:dk1>
      <a:lt1>
        <a:sysClr val="window" lastClr="FFFFFF"/>
      </a:lt1>
      <a:dk2>
        <a:srgbClr val="1F497D"/>
      </a:dk2>
      <a:lt2>
        <a:srgbClr val="EEECE1"/>
      </a:lt2>
      <a:accent1>
        <a:srgbClr val="CCCC33"/>
      </a:accent1>
      <a:accent2>
        <a:srgbClr val="0066CC"/>
      </a:accent2>
      <a:accent3>
        <a:srgbClr val="3399CC"/>
      </a:accent3>
      <a:accent4>
        <a:srgbClr val="99CC66"/>
      </a:accent4>
      <a:accent5>
        <a:srgbClr val="666666"/>
      </a:accent5>
      <a:accent6>
        <a:srgbClr val="31859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B2C9C77E-7F59-4562-AC6A-C6F3C96BAC6A}" vid="{B8FB10BF-8001-47BC-9267-63EA1BB6F6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81B7F35BAB62E459D559428A31CA9C2" ma:contentTypeVersion="10" ma:contentTypeDescription="Create a new document." ma:contentTypeScope="" ma:versionID="3c0ad1c1f9012030e844f7ca56ceb058">
  <xsd:schema xmlns:xsd="http://www.w3.org/2001/XMLSchema" xmlns:xs="http://www.w3.org/2001/XMLSchema" xmlns:p="http://schemas.microsoft.com/office/2006/metadata/properties" xmlns:ns2="7f3cf475-0395-4332-a22f-87d7b85be7f2" xmlns:ns3="d5af13c4-72b1-41c9-8507-7e9ed24d93ac" targetNamespace="http://schemas.microsoft.com/office/2006/metadata/properties" ma:root="true" ma:fieldsID="f0f0d6400a7b3e3f33f8772d7a208be3" ns2:_="" ns3:_="">
    <xsd:import namespace="7f3cf475-0395-4332-a22f-87d7b85be7f2"/>
    <xsd:import namespace="d5af13c4-72b1-41c9-8507-7e9ed24d93ac"/>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3cf475-0395-4332-a22f-87d7b85be7f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5af13c4-72b1-41c9-8507-7e9ed24d93ac"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60AA4B-0C74-43BA-862E-50B2110804B8}">
  <ds:schemaRefs>
    <ds:schemaRef ds:uri="7f3cf475-0395-4332-a22f-87d7b85be7f2"/>
    <ds:schemaRef ds:uri="http://purl.org/dc/elements/1.1/"/>
    <ds:schemaRef ds:uri="http://purl.org/dc/dcmitype/"/>
    <ds:schemaRef ds:uri="http://schemas.microsoft.com/office/infopath/2007/PartnerControls"/>
    <ds:schemaRef ds:uri="d5af13c4-72b1-41c9-8507-7e9ed24d93ac"/>
    <ds:schemaRef ds:uri="http://purl.org/dc/terms/"/>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4CF9EE7F-82E1-4A4A-ACA8-B0A781BE4987}">
  <ds:schemaRefs>
    <ds:schemaRef ds:uri="http://schemas.microsoft.com/sharepoint/v3/contenttype/forms"/>
  </ds:schemaRefs>
</ds:datastoreItem>
</file>

<file path=customXml/itemProps3.xml><?xml version="1.0" encoding="utf-8"?>
<ds:datastoreItem xmlns:ds="http://schemas.openxmlformats.org/officeDocument/2006/customXml" ds:itemID="{B8B2A905-58EE-4950-9C62-3AC6953C32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3cf475-0395-4332-a22f-87d7b85be7f2"/>
    <ds:schemaRef ds:uri="d5af13c4-72b1-41c9-8507-7e9ed24d93a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ACLP template</Template>
  <TotalTime>744</TotalTime>
  <Words>5619</Words>
  <Application>Microsoft Office PowerPoint</Application>
  <PresentationFormat>Widescreen</PresentationFormat>
  <Paragraphs>803</Paragraphs>
  <Slides>61</Slides>
  <Notes>49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DejaVu Sans</vt:lpstr>
      <vt:lpstr>Lucida Grande</vt:lpstr>
      <vt:lpstr>Lucida Sans Unicode</vt:lpstr>
      <vt:lpstr>Symbol</vt:lpstr>
      <vt:lpstr>Times New Roman</vt:lpstr>
      <vt:lpstr>Wingdings</vt:lpstr>
      <vt:lpstr>ACLP template</vt:lpstr>
      <vt:lpstr>Psychopharmacology in the Medically Ill</vt:lpstr>
      <vt:lpstr>PowerPoint Presentation</vt:lpstr>
      <vt:lpstr>Learning Objectives</vt:lpstr>
      <vt:lpstr>A.   A. General issues in psychopharmacology for medically ill </vt:lpstr>
      <vt:lpstr>Considerations before using pharmacologic treatment for psychiatric symptoms in medically ill</vt:lpstr>
      <vt:lpstr>Limitations of practicing evidence based medicine in the CL context</vt:lpstr>
      <vt:lpstr>Psychodynamics (what the drug does to the body)</vt:lpstr>
      <vt:lpstr>Pharmacokinetics (what body does to drugs)</vt:lpstr>
      <vt:lpstr>Helpful facts regarding pharmacokinetics in medically ill</vt:lpstr>
      <vt:lpstr>Pharmacokinetics- Absorption</vt:lpstr>
      <vt:lpstr>Pharmacokinetics- Distribution</vt:lpstr>
      <vt:lpstr>Pharmacokinetics: Metabolism </vt:lpstr>
      <vt:lpstr>Phase II Metabolism</vt:lpstr>
      <vt:lpstr>Pharmacokinetics: Elimination</vt:lpstr>
      <vt:lpstr>Pharmacokinetics: Elimination</vt:lpstr>
      <vt:lpstr>Cytochrome P450 System </vt:lpstr>
      <vt:lpstr>Patterns of Drug-Drug Interactions</vt:lpstr>
      <vt:lpstr>Pharmacokinetics in Liver Disease</vt:lpstr>
      <vt:lpstr>Pharmacokinetics in Renal Disease</vt:lpstr>
      <vt:lpstr>  B. Psychopharmacology of organ insufficiency Cardiovascular disease Liver disease Renal insufficiency/dialysis Respiratory disease  </vt:lpstr>
      <vt:lpstr>Case no 1. </vt:lpstr>
      <vt:lpstr>Cardiovascular disease and antidepressant medications</vt:lpstr>
      <vt:lpstr>Cardiovascular Disease: Side Effects of Antidepressants</vt:lpstr>
      <vt:lpstr>Cardiovascular Disease: Cardiac Side Effects of Antipsychotics</vt:lpstr>
      <vt:lpstr>Cardiovascular Disease: Antipsychotics and the QTc interval</vt:lpstr>
      <vt:lpstr>Cardiovascular disease  Torsade de pointes induced by psychotropic drugs and the prevalence of its risk factors</vt:lpstr>
      <vt:lpstr>Cardiovascular Disease: Mood Stabilizers</vt:lpstr>
      <vt:lpstr>Case no. 2</vt:lpstr>
      <vt:lpstr>Psychotropic medications with hepato-toxic risk</vt:lpstr>
      <vt:lpstr>Liver Disease: Psychotropics and Elevated Transaminases</vt:lpstr>
      <vt:lpstr>Liver Disease: Benzodiazepines</vt:lpstr>
      <vt:lpstr>Case no 3: </vt:lpstr>
      <vt:lpstr>Renal Disease</vt:lpstr>
      <vt:lpstr>Psychotropic use in dialysis patients</vt:lpstr>
      <vt:lpstr>Psychotropic use in dialysis patients</vt:lpstr>
      <vt:lpstr>Dose Adjustments Recommended for Renal Impairment </vt:lpstr>
      <vt:lpstr>Renal Disease: Toxic Effects of Psychotropic Medications</vt:lpstr>
      <vt:lpstr>Respiratory disorders: impact of psychotropic medications</vt:lpstr>
      <vt:lpstr>Respiratory disorders: some evidence for efficacy and safety exists for the following: </vt:lpstr>
      <vt:lpstr>Respiratory Disorders: Medications to Avoid</vt:lpstr>
      <vt:lpstr> C. Special populations: Neurological disorders Transplantation</vt:lpstr>
      <vt:lpstr>Neurological patient: Stroke</vt:lpstr>
      <vt:lpstr> Neurological patient: Pseudobulbar Affective Instability  </vt:lpstr>
      <vt:lpstr> Neurological patient: Depression in Parkinsons’s disease </vt:lpstr>
      <vt:lpstr>Neurological patient: Treatment of Psychosis in Parkinson's disease</vt:lpstr>
      <vt:lpstr>Neurological patient: Traumatic Brain Injury</vt:lpstr>
      <vt:lpstr>Organ Transplantation</vt:lpstr>
      <vt:lpstr>  C. SPECIAL TOPICS Non-psychiatric use of psychotropic medications Alternate modes of administration Major drug to drug interactions   </vt:lpstr>
      <vt:lpstr>Non Psychiatric Use of Psychotropic Medications</vt:lpstr>
      <vt:lpstr>Non Psychiatric Use of Psychotropic Medications</vt:lpstr>
      <vt:lpstr>Non Psychiatric Use of Psychotropic Medications</vt:lpstr>
      <vt:lpstr>Alternate routes of administration</vt:lpstr>
      <vt:lpstr>Alternate routes of administration</vt:lpstr>
      <vt:lpstr>Alternate routes of administration</vt:lpstr>
      <vt:lpstr>Alternate routes of administration</vt:lpstr>
      <vt:lpstr>Alternate routes of administration</vt:lpstr>
      <vt:lpstr>Case no. 4</vt:lpstr>
      <vt:lpstr>Case no. 4</vt:lpstr>
      <vt:lpstr>Drug to drug interactions</vt:lpstr>
      <vt:lpstr>Conclusions</vt:lpstr>
      <vt:lpstr>Suggested readings and references</vt:lpstr>
    </vt:vector>
  </TitlesOfParts>
  <Company>Mount Sinai School of Medicine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Ernst, Carrie</dc:creator>
  <cp:lastModifiedBy>Desan, Paul</cp:lastModifiedBy>
  <cp:revision>52</cp:revision>
  <cp:lastPrinted>2018-09-05T20:35:20Z</cp:lastPrinted>
  <dcterms:created xsi:type="dcterms:W3CDTF">2017-12-19T17:46:22Z</dcterms:created>
  <dcterms:modified xsi:type="dcterms:W3CDTF">2019-03-15T20:18:46Z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0x010100381B7F35BAB62E459D559428A31CA9C2</vt:lpwstr>
  </property>
</Properties>
</file>