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68"/>
  </p:notesMasterIdLst>
  <p:handoutMasterIdLst>
    <p:handoutMasterId r:id="rId69"/>
  </p:handoutMasterIdLst>
  <p:sldIdLst>
    <p:sldId id="387" r:id="rId2"/>
    <p:sldId id="388" r:id="rId3"/>
    <p:sldId id="308" r:id="rId4"/>
    <p:sldId id="309" r:id="rId5"/>
    <p:sldId id="310" r:id="rId6"/>
    <p:sldId id="389" r:id="rId7"/>
    <p:sldId id="312" r:id="rId8"/>
    <p:sldId id="370" r:id="rId9"/>
    <p:sldId id="313" r:id="rId10"/>
    <p:sldId id="390" r:id="rId11"/>
    <p:sldId id="391" r:id="rId12"/>
    <p:sldId id="315" r:id="rId13"/>
    <p:sldId id="322" r:id="rId14"/>
    <p:sldId id="316" r:id="rId15"/>
    <p:sldId id="317" r:id="rId16"/>
    <p:sldId id="318" r:id="rId17"/>
    <p:sldId id="319" r:id="rId18"/>
    <p:sldId id="320" r:id="rId19"/>
    <p:sldId id="321" r:id="rId20"/>
    <p:sldId id="371" r:id="rId21"/>
    <p:sldId id="323" r:id="rId22"/>
    <p:sldId id="324" r:id="rId23"/>
    <p:sldId id="325" r:id="rId24"/>
    <p:sldId id="326" r:id="rId25"/>
    <p:sldId id="327" r:id="rId26"/>
    <p:sldId id="372" r:id="rId27"/>
    <p:sldId id="328" r:id="rId28"/>
    <p:sldId id="383" r:id="rId29"/>
    <p:sldId id="330" r:id="rId30"/>
    <p:sldId id="361" r:id="rId31"/>
    <p:sldId id="362" r:id="rId32"/>
    <p:sldId id="332" r:id="rId33"/>
    <p:sldId id="333" r:id="rId34"/>
    <p:sldId id="334" r:id="rId35"/>
    <p:sldId id="363" r:id="rId36"/>
    <p:sldId id="382" r:id="rId37"/>
    <p:sldId id="335" r:id="rId38"/>
    <p:sldId id="336" r:id="rId39"/>
    <p:sldId id="337" r:id="rId40"/>
    <p:sldId id="384" r:id="rId41"/>
    <p:sldId id="338" r:id="rId42"/>
    <p:sldId id="339" r:id="rId43"/>
    <p:sldId id="340" r:id="rId44"/>
    <p:sldId id="341" r:id="rId45"/>
    <p:sldId id="342" r:id="rId46"/>
    <p:sldId id="343" r:id="rId47"/>
    <p:sldId id="377" r:id="rId48"/>
    <p:sldId id="344" r:id="rId49"/>
    <p:sldId id="345" r:id="rId50"/>
    <p:sldId id="346" r:id="rId51"/>
    <p:sldId id="347" r:id="rId52"/>
    <p:sldId id="348" r:id="rId53"/>
    <p:sldId id="349" r:id="rId54"/>
    <p:sldId id="350" r:id="rId55"/>
    <p:sldId id="351" r:id="rId56"/>
    <p:sldId id="352" r:id="rId57"/>
    <p:sldId id="353" r:id="rId58"/>
    <p:sldId id="354" r:id="rId59"/>
    <p:sldId id="355" r:id="rId60"/>
    <p:sldId id="356" r:id="rId61"/>
    <p:sldId id="357" r:id="rId62"/>
    <p:sldId id="358" r:id="rId63"/>
    <p:sldId id="359" r:id="rId64"/>
    <p:sldId id="385" r:id="rId65"/>
    <p:sldId id="375" r:id="rId66"/>
    <p:sldId id="373" r:id="rId67"/>
  </p:sldIdLst>
  <p:sldSz cx="9144000" cy="6858000" type="screen4x3"/>
  <p:notesSz cx="7010400" cy="9296400"/>
  <p:custDataLst>
    <p:tags r:id="rId70"/>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66"/>
    <a:srgbClr val="FFFF00"/>
    <a:srgbClr val="CCFFFF"/>
    <a:srgbClr val="CCECFF"/>
    <a:srgbClr val="666633"/>
    <a:srgbClr val="CC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10" autoAdjust="0"/>
    <p:restoredTop sz="89771" autoAdjust="0"/>
  </p:normalViewPr>
  <p:slideViewPr>
    <p:cSldViewPr>
      <p:cViewPr>
        <p:scale>
          <a:sx n="96" d="100"/>
          <a:sy n="96" d="100"/>
        </p:scale>
        <p:origin x="-104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00"/>
    </p:cViewPr>
  </p:sorterViewPr>
  <p:notesViewPr>
    <p:cSldViewPr>
      <p:cViewPr varScale="1">
        <p:scale>
          <a:sx n="56" d="100"/>
          <a:sy n="56" d="100"/>
        </p:scale>
        <p:origin x="-181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cs typeface="+mn-cs"/>
              </a:defRPr>
            </a:lvl1pPr>
          </a:lstStyle>
          <a:p>
            <a:pPr>
              <a:defRPr/>
            </a:pPr>
            <a:endParaRPr lang="en-US"/>
          </a:p>
        </p:txBody>
      </p:sp>
      <p:sp>
        <p:nvSpPr>
          <p:cNvPr id="9216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cs typeface="+mn-cs"/>
              </a:defRPr>
            </a:lvl1pPr>
          </a:lstStyle>
          <a:p>
            <a:pPr>
              <a:defRPr/>
            </a:pPr>
            <a:endParaRPr lang="en-US"/>
          </a:p>
        </p:txBody>
      </p:sp>
      <p:sp>
        <p:nvSpPr>
          <p:cNvPr id="9216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cs typeface="+mn-cs"/>
              </a:defRPr>
            </a:lvl1pPr>
          </a:lstStyle>
          <a:p>
            <a:pPr>
              <a:defRPr/>
            </a:pPr>
            <a:endParaRPr lang="en-US"/>
          </a:p>
        </p:txBody>
      </p:sp>
      <p:sp>
        <p:nvSpPr>
          <p:cNvPr id="9216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cs typeface="+mn-cs"/>
              </a:defRPr>
            </a:lvl1pPr>
          </a:lstStyle>
          <a:p>
            <a:pPr>
              <a:defRPr/>
            </a:pPr>
            <a:fld id="{8D8C36F1-AE37-4AF1-BD48-AAFC39D2DE1B}" type="slidenum">
              <a:rPr lang="en-US"/>
              <a:pPr>
                <a:defRPr/>
              </a:pPr>
              <a:t>‹#›</a:t>
            </a:fld>
            <a:endParaRPr lang="en-US" dirty="0"/>
          </a:p>
        </p:txBody>
      </p:sp>
    </p:spTree>
    <p:extLst>
      <p:ext uri="{BB962C8B-B14F-4D97-AF65-F5344CB8AC3E}">
        <p14:creationId xmlns:p14="http://schemas.microsoft.com/office/powerpoint/2010/main" val="1155150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cs typeface="+mn-cs"/>
              </a:defRPr>
            </a:lvl1pPr>
          </a:lstStyle>
          <a:p>
            <a:pPr>
              <a:defRPr/>
            </a:pPr>
            <a:endParaRPr lang="en-US"/>
          </a:p>
        </p:txBody>
      </p:sp>
      <p:sp>
        <p:nvSpPr>
          <p:cNvPr id="1433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cs typeface="+mn-cs"/>
              </a:defRPr>
            </a:lvl1pPr>
          </a:lstStyle>
          <a:p>
            <a:pPr>
              <a:defRPr/>
            </a:pPr>
            <a:endParaRPr lang="en-US"/>
          </a:p>
        </p:txBody>
      </p:sp>
      <p:sp>
        <p:nvSpPr>
          <p:cNvPr id="6963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cs typeface="+mn-cs"/>
              </a:defRPr>
            </a:lvl1pPr>
          </a:lstStyle>
          <a:p>
            <a:pPr>
              <a:defRPr/>
            </a:pPr>
            <a:endParaRPr lang="en-US"/>
          </a:p>
        </p:txBody>
      </p:sp>
      <p:sp>
        <p:nvSpPr>
          <p:cNvPr id="1434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cs typeface="+mn-cs"/>
              </a:defRPr>
            </a:lvl1pPr>
          </a:lstStyle>
          <a:p>
            <a:pPr>
              <a:defRPr/>
            </a:pPr>
            <a:fld id="{7B75A485-8250-4CC6-867F-1C0AF9C7C123}" type="slidenum">
              <a:rPr lang="en-US"/>
              <a:pPr>
                <a:defRPr/>
              </a:pPr>
              <a:t>‹#›</a:t>
            </a:fld>
            <a:endParaRPr lang="en-US" dirty="0"/>
          </a:p>
        </p:txBody>
      </p:sp>
    </p:spTree>
    <p:extLst>
      <p:ext uri="{BB962C8B-B14F-4D97-AF65-F5344CB8AC3E}">
        <p14:creationId xmlns:p14="http://schemas.microsoft.com/office/powerpoint/2010/main" val="3526956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smtClean="0">
                <a:solidFill>
                  <a:schemeClr val="tx1"/>
                </a:solidFill>
                <a:latin typeface="+mn-lt"/>
                <a:ea typeface="+mn-ea"/>
                <a:cs typeface="+mn-cs"/>
              </a:rPr>
              <a:t>Delay in 1960 observed this syndrome of </a:t>
            </a:r>
            <a:r>
              <a:rPr lang="en-US" dirty="0" smtClean="0"/>
              <a:t>a rapidly </a:t>
            </a:r>
            <a:r>
              <a:rPr lang="en-US" dirty="0"/>
              <a:t>progressive neurovegatative state that preceded cardio-vascular collapse and death </a:t>
            </a:r>
            <a:r>
              <a:rPr lang="en-US" kern="1200" dirty="0" smtClean="0">
                <a:solidFill>
                  <a:schemeClr val="tx1"/>
                </a:solidFill>
                <a:latin typeface="+mn-lt"/>
                <a:ea typeface="+mn-ea"/>
                <a:cs typeface="+mn-cs"/>
              </a:rPr>
              <a:t>during the early clinical trials of haloperidol and coined the term syndrome malin des neuroleptiques.</a:t>
            </a:r>
          </a:p>
          <a:p>
            <a:pPr lvl="0"/>
            <a:endParaRPr lang="en-US" dirty="0" smtClean="0">
              <a:latin typeface="+mn-lt"/>
            </a:endParaRPr>
          </a:p>
          <a:p>
            <a:pPr lvl="0"/>
            <a:r>
              <a:rPr lang="en-US" dirty="0" smtClean="0">
                <a:latin typeface="+mn-lt"/>
              </a:rPr>
              <a:t>Prior to the 1960s, clinical descriptions resembling NMS associated with phenothiazines were not formally diagnosed as NMS.</a:t>
            </a:r>
          </a:p>
          <a:p>
            <a:pPr lvl="0"/>
            <a:endParaRPr lang="en-US" dirty="0" smtClean="0">
              <a:latin typeface="+mn-lt"/>
            </a:endParaRPr>
          </a:p>
          <a:p>
            <a:r>
              <a:rPr lang="en-US" dirty="0" smtClean="0">
                <a:latin typeface="+mn-lt"/>
              </a:rPr>
              <a:t>Caroff in 1980 published the first review of the sixty cases reported in the world literature.  He estimated that NMS occurs in as many as 1% of neuroleptic treated patients and may have a mortality rate of 20%. </a:t>
            </a:r>
          </a:p>
          <a:p>
            <a:endParaRPr lang="en-US" dirty="0" smtClean="0"/>
          </a:p>
          <a:p>
            <a:r>
              <a:rPr lang="en-US" u="sng" dirty="0" smtClean="0"/>
              <a:t>Reference</a:t>
            </a:r>
          </a:p>
          <a:p>
            <a:r>
              <a:rPr lang="en-US" dirty="0" smtClean="0"/>
              <a:t>Caroff SN.  The neuroleptic malignant syndrome. J Clin Psychiatry. 1980 41(3):79-83.</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1AC6162-4CBB-4ECD-8D32-A8B48DD7681E}" type="slidenum">
              <a:rPr lang="en-US" smtClean="0"/>
              <a:pPr eaLnBrk="1" hangingPunct="1">
                <a:defRPr/>
              </a:pPr>
              <a:t>13</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88F550E-F62B-47DE-AC30-9D678AF1E7DD}" type="slidenum">
              <a:rPr lang="en-US" smtClean="0"/>
              <a:pPr eaLnBrk="1" hangingPunct="1">
                <a:defRPr/>
              </a:pPr>
              <a:t>14</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9EDD4AFC-CAEE-4518-8531-5962A1EEDF87}" type="slidenum">
              <a:rPr lang="en-US" smtClean="0"/>
              <a:pPr eaLnBrk="1" hangingPunct="1">
                <a:defRPr/>
              </a:pPr>
              <a:t>15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F21A223E-B51F-4317-83AF-6549AD47998D}" type="slidenum">
              <a:rPr lang="en-US" smtClean="0"/>
              <a:pPr eaLnBrk="1" hangingPunct="1">
                <a:defRPr/>
              </a:pPr>
              <a:t>16</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60E01F5-D6C9-408E-9326-FE802F4313A5}" type="slidenum">
              <a:rPr lang="en-US" smtClean="0"/>
              <a:pPr eaLnBrk="1" hangingPunct="1">
                <a:defRPr/>
              </a:pPr>
              <a:t>17</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FFE0969C-6733-4CDB-A069-31772657A972}" type="slidenum">
              <a:rPr lang="en-US" smtClean="0"/>
              <a:pPr eaLnBrk="1" hangingPunct="1">
                <a:defRPr/>
              </a:pPr>
              <a:t>18</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8D352D28-80C8-4100-B623-757EEC3D2F12}" type="slidenum">
              <a:rPr lang="en-US" smtClean="0"/>
              <a:pPr eaLnBrk="1" hangingPunct="1">
                <a:defRPr/>
              </a:pPr>
              <a:t>19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r>
              <a:rPr lang="en-US" smtClean="0"/>
              <a:t>On a psychiatric unit this can be managed with a highly structured environment which can not be easily duplicated in the general medical setting.</a:t>
            </a:r>
          </a:p>
          <a:p>
            <a:endParaRPr lang="en-US" smtClean="0"/>
          </a:p>
        </p:txBody>
      </p:sp>
      <p:sp>
        <p:nvSpPr>
          <p:cNvPr id="8294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CD0C7EE2-A34A-42BE-8774-87CC2D36B34E}" type="slidenum">
              <a:rPr lang="en-US" smtClean="0"/>
              <a:pPr eaLnBrk="1" hangingPunct="1">
                <a:defRPr/>
              </a:pPr>
              <a:t>20</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762A9331-E84A-4CE5-9217-483F39B66425}" type="slidenum">
              <a:rPr lang="en-US" smtClean="0"/>
              <a:pPr eaLnBrk="1" hangingPunct="1">
                <a:defRPr/>
              </a:pPr>
              <a:t>21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D26ED59-5A9E-4E2E-92CA-0AFD9104C811}" type="slidenum">
              <a:rPr lang="en-US" smtClean="0"/>
              <a:pPr eaLnBrk="1" hangingPunct="1">
                <a:defRPr/>
              </a:pPr>
              <a:t>22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93114924-D121-48D9-8DAE-9D8945E87458}" type="slidenum">
              <a:rPr lang="en-US" smtClean="0"/>
              <a:pPr eaLnBrk="1" hangingPunct="1">
                <a:defRPr/>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51030E8F-DB0F-4B64-B2CF-83B60DAECC05}" type="slidenum">
              <a:rPr lang="en-US" smtClean="0"/>
              <a:pPr eaLnBrk="1" hangingPunct="1">
                <a:defRPr/>
              </a:pPr>
              <a:t>23</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B4690AEF-A6B6-4FB1-91EC-C99F9A2FF824}" type="slidenum">
              <a:rPr lang="en-US" smtClean="0"/>
              <a:pPr eaLnBrk="1" hangingPunct="1">
                <a:defRPr/>
              </a:pPr>
              <a:t>24</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ED0EA6BC-26BE-4C8B-9D20-9E097AF6E512}" type="slidenum">
              <a:rPr lang="en-US" smtClean="0"/>
              <a:pPr eaLnBrk="1" hangingPunct="1">
                <a:defRPr/>
              </a:pPr>
              <a:t>25</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r>
              <a:rPr lang="en-US" smtClean="0"/>
              <a:t>Staff education may lead to a decrease in agitation and the need for acute psychopharmacological interventions or restraints.</a:t>
            </a:r>
          </a:p>
          <a:p>
            <a:r>
              <a:rPr lang="en-US" smtClean="0"/>
              <a:t>Experience at Salem Psychiatric Hospital in  Salem Oregon has shown that restraint episodes can be reduced drastically after staff training and education.  For example, before staff education an average of approximately 240 seclusion episodes occurred each year from 1995-2000.  However, after implementation of staff education and training to the numbers decreased to almost zero episodes of seclusion each year. </a:t>
            </a:r>
          </a:p>
        </p:txBody>
      </p:sp>
      <p:sp>
        <p:nvSpPr>
          <p:cNvPr id="8909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884AB9B-74E7-48C6-9236-F15FEDEBB83B}" type="slidenum">
              <a:rPr lang="en-US" smtClean="0"/>
              <a:pPr eaLnBrk="1" hangingPunct="1">
                <a:defRPr/>
              </a:pPr>
              <a:t>26</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50B91148-C212-41BA-8D91-10BD67F95AD0}" type="slidenum">
              <a:rPr lang="en-US" smtClean="0"/>
              <a:pPr eaLnBrk="1" hangingPunct="1">
                <a:defRPr/>
              </a:pPr>
              <a:t>27</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DF7B844F-978A-471D-A74C-D4F0800F4F5A}" type="slidenum">
              <a:rPr lang="en-US" smtClean="0"/>
              <a:pPr eaLnBrk="1" hangingPunct="1">
                <a:defRPr/>
              </a:pPr>
              <a:t>29</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C1E475AB-B926-4AD0-803D-6834C6145153}" type="slidenum">
              <a:rPr lang="en-US" smtClean="0"/>
              <a:pPr eaLnBrk="1" hangingPunct="1">
                <a:defRPr/>
              </a:pPr>
              <a:t>30</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A2337D05-4E70-4710-8E24-0B19B278C3C7}" type="slidenum">
              <a:rPr lang="en-US" smtClean="0"/>
              <a:pPr eaLnBrk="1" hangingPunct="1">
                <a:defRPr/>
              </a:pPr>
              <a:t>31</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8A187579-754B-45B5-A16C-90A87166E7D9}" type="slidenum">
              <a:rPr lang="en-US" smtClean="0"/>
              <a:pPr eaLnBrk="1" hangingPunct="1">
                <a:defRPr/>
              </a:pPr>
              <a:t>32</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endParaRPr lang="en-US" smtClean="0"/>
          </a:p>
        </p:txBody>
      </p:sp>
      <p:sp>
        <p:nvSpPr>
          <p:cNvPr id="9523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504C08E4-D4F6-4D23-A94C-94E41E6833E0}" type="slidenum">
              <a:rPr lang="en-US" smtClean="0"/>
              <a:pPr eaLnBrk="1" hangingPunct="1">
                <a:defRPr/>
              </a:pPr>
              <a:t>33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D8A96E03-AA02-436D-9FA9-358214C6DCB4}" type="slidenum">
              <a:rPr lang="en-US" smtClean="0"/>
              <a:pPr eaLnBrk="1" hangingPunct="1">
                <a:defRPr/>
              </a:pPr>
              <a:t>4</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p:spPr>
        <p:txBody>
          <a:bodyPr/>
          <a:lstStyle/>
          <a:p>
            <a:endParaRPr lang="en-US" smtClean="0"/>
          </a:p>
        </p:txBody>
      </p:sp>
      <p:sp>
        <p:nvSpPr>
          <p:cNvPr id="9626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B129FBCD-AF2D-49D1-99B2-0A860179AEB5}" type="slidenum">
              <a:rPr lang="en-US" smtClean="0"/>
              <a:pPr eaLnBrk="1" hangingPunct="1">
                <a:defRPr/>
              </a:pPr>
              <a:t>34</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endParaRPr lang="en-US" smtClean="0"/>
          </a:p>
        </p:txBody>
      </p:sp>
      <p:sp>
        <p:nvSpPr>
          <p:cNvPr id="9728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B7DEF830-EB50-4B9F-8A8A-F701175F99F9}" type="slidenum">
              <a:rPr lang="en-US" smtClean="0"/>
              <a:pPr eaLnBrk="1" hangingPunct="1">
                <a:defRPr/>
              </a:pPr>
              <a:t>35</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E349E2FC-2ADE-4977-92E5-A69CF70ED45E}" type="slidenum">
              <a:rPr lang="en-US" smtClean="0"/>
              <a:pPr eaLnBrk="1" hangingPunct="1">
                <a:defRPr/>
              </a:pPr>
              <a:t>37</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p:spPr>
        <p:txBody>
          <a:bodyPr/>
          <a:lstStyle/>
          <a:p>
            <a:endParaRPr lang="en-US" smtClean="0"/>
          </a:p>
        </p:txBody>
      </p:sp>
      <p:sp>
        <p:nvSpPr>
          <p:cNvPr id="9933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C5AE7B02-9117-4026-82E9-DBC422B37ECE}" type="slidenum">
              <a:rPr lang="en-US" smtClean="0"/>
              <a:pPr eaLnBrk="1" hangingPunct="1">
                <a:defRPr/>
              </a:pPr>
              <a:t>38</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endParaRPr lang="en-US" smtClean="0"/>
          </a:p>
        </p:txBody>
      </p:sp>
      <p:sp>
        <p:nvSpPr>
          <p:cNvPr id="10035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E92733A3-E93B-4BCB-9AB9-FADB78D1296D}" type="slidenum">
              <a:rPr lang="en-US" smtClean="0"/>
              <a:pPr eaLnBrk="1" hangingPunct="1">
                <a:defRPr/>
              </a:pPr>
              <a:t>39</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endParaRPr lang="en-US" smtClean="0"/>
          </a:p>
        </p:txBody>
      </p:sp>
      <p:sp>
        <p:nvSpPr>
          <p:cNvPr id="10138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4BF9080E-1E10-44DB-BA80-4E4F9E10927F}" type="slidenum">
              <a:rPr lang="en-US" smtClean="0"/>
              <a:pPr eaLnBrk="1" hangingPunct="1">
                <a:defRPr/>
              </a:pPr>
              <a:t>41</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endParaRPr lang="en-US" smtClean="0"/>
          </a:p>
        </p:txBody>
      </p:sp>
      <p:sp>
        <p:nvSpPr>
          <p:cNvPr id="10240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73F013CE-2139-4EA8-B8F8-5F3630581881}" type="slidenum">
              <a:rPr lang="en-US" smtClean="0"/>
              <a:pPr eaLnBrk="1" hangingPunct="1">
                <a:defRPr/>
              </a:pPr>
              <a:t>42</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p:spPr>
        <p:txBody>
          <a:bodyPr/>
          <a:lstStyle/>
          <a:p>
            <a:endParaRPr lang="en-US" smtClean="0"/>
          </a:p>
        </p:txBody>
      </p:sp>
      <p:sp>
        <p:nvSpPr>
          <p:cNvPr id="10342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B91BB9BF-9025-4ED6-A62D-A04BD4BDC28E}" type="slidenum">
              <a:rPr lang="en-US" smtClean="0"/>
              <a:pPr eaLnBrk="1" hangingPunct="1">
                <a:defRPr/>
              </a:pPr>
              <a:t>43</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endParaRPr lang="en-US" smtClean="0"/>
          </a:p>
        </p:txBody>
      </p:sp>
      <p:sp>
        <p:nvSpPr>
          <p:cNvPr id="10445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CA3D3ACD-AD49-4338-BAED-8BA4ED0E41DD}" type="slidenum">
              <a:rPr lang="en-US" smtClean="0"/>
              <a:pPr eaLnBrk="1" hangingPunct="1">
                <a:defRPr/>
              </a:pPr>
              <a:t>44</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p:spPr>
        <p:txBody>
          <a:bodyPr/>
          <a:lstStyle/>
          <a:p>
            <a:endParaRPr lang="en-US" smtClean="0"/>
          </a:p>
        </p:txBody>
      </p:sp>
      <p:sp>
        <p:nvSpPr>
          <p:cNvPr id="10547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40455FFA-C950-42C8-A458-2FA7D8D8E4E8}" type="slidenum">
              <a:rPr lang="en-US" smtClean="0"/>
              <a:pPr eaLnBrk="1" hangingPunct="1">
                <a:defRPr/>
              </a:pPr>
              <a:t>45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8415E37-7F77-45B6-9963-793308B511BE}" type="slidenum">
              <a:rPr lang="en-US" smtClean="0"/>
              <a:pPr eaLnBrk="1" hangingPunct="1">
                <a:defRPr/>
              </a:pPr>
              <a:t>5</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endParaRPr lang="en-US" smtClean="0"/>
          </a:p>
        </p:txBody>
      </p:sp>
      <p:sp>
        <p:nvSpPr>
          <p:cNvPr id="10650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CA4483EA-068F-4BAA-A56B-57C96B09A331}" type="slidenum">
              <a:rPr lang="en-US" smtClean="0"/>
              <a:pPr eaLnBrk="1" hangingPunct="1">
                <a:defRPr/>
              </a:pPr>
              <a:t>46</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p:spPr>
        <p:txBody>
          <a:bodyPr/>
          <a:lstStyle/>
          <a:p>
            <a:endParaRPr lang="en-US" smtClean="0"/>
          </a:p>
        </p:txBody>
      </p:sp>
      <p:sp>
        <p:nvSpPr>
          <p:cNvPr id="10752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77FC5A4E-A7B9-4981-9A26-D0AC2CE76ADB}" type="slidenum">
              <a:rPr lang="en-US" smtClean="0"/>
              <a:pPr eaLnBrk="1" hangingPunct="1">
                <a:defRPr/>
              </a:pPr>
              <a:t>48</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p:spPr>
        <p:txBody>
          <a:bodyPr/>
          <a:lstStyle/>
          <a:p>
            <a:endParaRPr lang="en-US" smtClean="0"/>
          </a:p>
        </p:txBody>
      </p:sp>
      <p:sp>
        <p:nvSpPr>
          <p:cNvPr id="10854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1EB91E38-B1B2-4C8A-8E3E-3C0D53AE30EE}" type="slidenum">
              <a:rPr lang="en-US" smtClean="0"/>
              <a:pPr eaLnBrk="1" hangingPunct="1">
                <a:defRPr/>
              </a:pPr>
              <a:t>49</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p:spPr>
        <p:txBody>
          <a:bodyPr/>
          <a:lstStyle/>
          <a:p>
            <a:endParaRPr lang="en-US" smtClean="0"/>
          </a:p>
        </p:txBody>
      </p:sp>
      <p:sp>
        <p:nvSpPr>
          <p:cNvPr id="10957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E5C6342C-F82B-4A61-AC5A-FD437F91B667}" type="slidenum">
              <a:rPr lang="en-US" smtClean="0"/>
              <a:pPr eaLnBrk="1" hangingPunct="1">
                <a:defRPr/>
              </a:pPr>
              <a:t>50</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
        <p:nvSpPr>
          <p:cNvPr id="11059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7206299-423A-4B73-BE17-790E1A56195F}" type="slidenum">
              <a:rPr lang="en-US" smtClean="0"/>
              <a:pPr eaLnBrk="1" hangingPunct="1">
                <a:defRPr/>
              </a:pPr>
              <a:t>51</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endParaRPr lang="en-US" smtClean="0"/>
          </a:p>
        </p:txBody>
      </p:sp>
      <p:sp>
        <p:nvSpPr>
          <p:cNvPr id="11162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B1EFA58-4AAC-4A8C-B76C-FFE501CEEE5E}" type="slidenum">
              <a:rPr lang="en-US" smtClean="0"/>
              <a:pPr eaLnBrk="1" hangingPunct="1">
                <a:defRPr/>
              </a:pPr>
              <a:t>52</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
        <p:nvSpPr>
          <p:cNvPr id="11264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D72EE399-84F9-4ED3-8AF4-B1BA96333AE4}" type="slidenum">
              <a:rPr lang="en-US" smtClean="0"/>
              <a:pPr eaLnBrk="1" hangingPunct="1">
                <a:defRPr/>
              </a:pPr>
              <a:t>53</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endParaRPr lang="en-US" smtClean="0"/>
          </a:p>
        </p:txBody>
      </p:sp>
      <p:sp>
        <p:nvSpPr>
          <p:cNvPr id="11366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0C4B7AF-7472-4154-97BA-AA8C4F92AB15}" type="slidenum">
              <a:rPr lang="en-US" smtClean="0"/>
              <a:pPr eaLnBrk="1" hangingPunct="1">
                <a:defRPr/>
              </a:pPr>
              <a:t>54</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endParaRPr lang="en-US" smtClean="0"/>
          </a:p>
        </p:txBody>
      </p:sp>
      <p:sp>
        <p:nvSpPr>
          <p:cNvPr id="11469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F6928001-B295-4B4B-AEF4-2481924D0FBB}" type="slidenum">
              <a:rPr lang="en-US" smtClean="0"/>
              <a:pPr eaLnBrk="1" hangingPunct="1">
                <a:defRPr/>
              </a:pPr>
              <a:t>55</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endParaRPr lang="en-US" smtClean="0"/>
          </a:p>
        </p:txBody>
      </p:sp>
      <p:sp>
        <p:nvSpPr>
          <p:cNvPr id="11571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F96FE55-7C59-450F-BFD0-BA3163EBBDE1}" type="slidenum">
              <a:rPr lang="en-US" smtClean="0"/>
              <a:pPr eaLnBrk="1" hangingPunct="1">
                <a:defRPr/>
              </a:pPr>
              <a:t>56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8415E37-7F77-45B6-9963-793308B511BE}" type="slidenum">
              <a:rPr lang="en-US" smtClean="0"/>
              <a:pPr eaLnBrk="1" hangingPunct="1">
                <a:defRPr/>
              </a:pPr>
              <a:t>6</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endParaRPr lang="en-US" smtClean="0"/>
          </a:p>
        </p:txBody>
      </p:sp>
      <p:sp>
        <p:nvSpPr>
          <p:cNvPr id="11674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60023E8-5216-4D90-8B05-E49470F468D2}" type="slidenum">
              <a:rPr lang="en-US" smtClean="0"/>
              <a:pPr eaLnBrk="1" hangingPunct="1">
                <a:defRPr/>
              </a:pPr>
              <a:t>57</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endParaRPr lang="en-US" smtClean="0"/>
          </a:p>
        </p:txBody>
      </p:sp>
      <p:sp>
        <p:nvSpPr>
          <p:cNvPr id="11776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21838179-F9AF-4196-B753-BA3D802D4C17}" type="slidenum">
              <a:rPr lang="en-US" smtClean="0"/>
              <a:pPr eaLnBrk="1" hangingPunct="1">
                <a:defRPr/>
              </a:pPr>
              <a:t>58</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p:spPr>
        <p:txBody>
          <a:bodyPr/>
          <a:lstStyle/>
          <a:p>
            <a:endParaRPr lang="en-US" smtClean="0"/>
          </a:p>
        </p:txBody>
      </p:sp>
      <p:sp>
        <p:nvSpPr>
          <p:cNvPr id="11878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BBD79F82-F0FC-403E-A33F-C11246A0066E}" type="slidenum">
              <a:rPr lang="en-US" smtClean="0"/>
              <a:pPr eaLnBrk="1" hangingPunct="1">
                <a:defRPr/>
              </a:pPr>
              <a:t>59</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p:spPr>
        <p:txBody>
          <a:bodyPr/>
          <a:lstStyle/>
          <a:p>
            <a:endParaRPr lang="en-US" smtClean="0"/>
          </a:p>
        </p:txBody>
      </p:sp>
      <p:sp>
        <p:nvSpPr>
          <p:cNvPr id="11981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98EEE33F-DC65-40D0-BAB4-533A685A4336}" type="slidenum">
              <a:rPr lang="en-US" smtClean="0"/>
              <a:pPr eaLnBrk="1" hangingPunct="1">
                <a:defRPr/>
              </a:pPr>
              <a:t>60</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083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BA597AF6-5207-4B38-9E19-FDBEEA16ACB6}" type="slidenum">
              <a:rPr lang="en-US" smtClean="0"/>
              <a:pPr eaLnBrk="1" hangingPunct="1">
                <a:defRPr/>
              </a:pPr>
              <a:t>61</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p:spPr>
        <p:txBody>
          <a:bodyPr/>
          <a:lstStyle/>
          <a:p>
            <a:endParaRPr lang="en-US" smtClean="0"/>
          </a:p>
        </p:txBody>
      </p:sp>
      <p:sp>
        <p:nvSpPr>
          <p:cNvPr id="12186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386AE8EF-E220-41B0-9500-C92AB79E1025}" type="slidenum">
              <a:rPr lang="en-US" smtClean="0"/>
              <a:pPr eaLnBrk="1" hangingPunct="1">
                <a:defRPr/>
              </a:pPr>
              <a:t>62</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288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2053A698-0449-4ADE-ABD4-6E9734A2ED18}" type="slidenum">
              <a:rPr lang="en-US" smtClean="0"/>
              <a:pPr eaLnBrk="1" hangingPunct="1">
                <a:defRPr/>
              </a:pPr>
              <a:t>63</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p:spPr>
        <p:txBody>
          <a:bodyPr/>
          <a:lstStyle/>
          <a:p>
            <a:endParaRPr lang="en-US" smtClean="0"/>
          </a:p>
        </p:txBody>
      </p:sp>
      <p:sp>
        <p:nvSpPr>
          <p:cNvPr id="12390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44C36338-2965-4B53-A92D-8081D2F730AD}" type="slidenum">
              <a:rPr lang="en-US" smtClean="0"/>
              <a:pPr eaLnBrk="1" hangingPunct="1">
                <a:defRPr/>
              </a:pPr>
              <a:t>65</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p:spPr>
        <p:txBody>
          <a:bodyPr/>
          <a:lstStyle/>
          <a:p>
            <a:endParaRPr lang="en-US" smtClean="0"/>
          </a:p>
        </p:txBody>
      </p:sp>
      <p:sp>
        <p:nvSpPr>
          <p:cNvPr id="12493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EF639D6-9486-406E-83A7-3F69E6CA1663}" type="slidenum">
              <a:rPr lang="en-US" smtClean="0"/>
              <a:pPr eaLnBrk="1" hangingPunct="1">
                <a:defRPr/>
              </a:pPr>
              <a:t>66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A14D7D8-0537-415B-9D75-EC7F93CB9DA2}" type="slidenum">
              <a:rPr lang="en-US" smtClean="0"/>
              <a:pPr eaLnBrk="1" hangingPunct="1">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pPr marL="0" lvl="2"/>
            <a:r>
              <a:rPr lang="en-US" sz="2000" smtClean="0"/>
              <a:t>The consequences are significant… Including modified work, transfer, leave of absence, and quitting (greatest for non-physical violence)</a:t>
            </a:r>
          </a:p>
          <a:p>
            <a:endParaRPr lang="en-US" smtClean="0"/>
          </a:p>
        </p:txBody>
      </p:sp>
      <p:sp>
        <p:nvSpPr>
          <p:cNvPr id="7168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063F69AF-D9A3-4293-972C-6A09AA4EBE44}" type="slidenum">
              <a:rPr lang="en-US" smtClean="0"/>
              <a:pPr eaLnBrk="1" hangingPunct="1">
                <a:defRPr/>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8E31D6E1-D4E4-4B58-88CD-ABDED7D3299A}" type="slidenum">
              <a:rPr lang="en-US" smtClean="0"/>
              <a:pPr eaLnBrk="1" hangingPunct="1">
                <a:defRPr/>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defRPr/>
            </a:pPr>
            <a:fld id="{17140DC2-00C2-41D9-925B-7B52E3EE7BD7}" type="slidenum">
              <a:rPr lang="en-US" smtClean="0"/>
              <a:pPr eaLnBrk="1" hangingPunct="1">
                <a:defRPr/>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a:r>
              <a:rPr lang="en-US" sz="2400" dirty="0" smtClean="0">
                <a:solidFill>
                  <a:srgbClr val="105A25"/>
                </a:solidFill>
                <a:latin typeface="Calibri"/>
                <a:cs typeface="+mn-cs"/>
              </a:rPr>
              <a:t>ACADEMY OF PSYCHOSOMATIC MEDICINE</a:t>
            </a:r>
            <a:endParaRPr lang="en-US" sz="2400" dirty="0">
              <a:solidFill>
                <a:srgbClr val="105A25"/>
              </a:solidFill>
              <a:cs typeface="+mn-cs"/>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a:r>
              <a:rPr lang="en-US" dirty="0" smtClean="0">
                <a:solidFill>
                  <a:srgbClr val="389155"/>
                </a:solidFill>
                <a:latin typeface="Calibri"/>
                <a:cs typeface="+mn-cs"/>
              </a:rPr>
              <a:t>Psychiatrists Providing Collaborative Care for Physical and Mental Health</a:t>
            </a:r>
            <a:endParaRPr lang="en-US" dirty="0">
              <a:solidFill>
                <a:srgbClr val="389155"/>
              </a:solidFill>
              <a:cs typeface="+mn-cs"/>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B08C68DF-A96A-4612-8A28-A42D5BDEE629}" type="slidenum">
              <a:rPr lang="en-US" smtClean="0"/>
              <a:pPr>
                <a:defRPr/>
              </a:pPr>
              <a:t>‹#›</a:t>
            </a:fld>
            <a:endParaRPr lang="en-US" dirty="0"/>
          </a:p>
        </p:txBody>
      </p:sp>
      <p:grpSp>
        <p:nvGrpSpPr>
          <p:cNvPr id="4"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r>
              <a:rPr lang="en-US" sz="1000" dirty="0" smtClean="0">
                <a:solidFill>
                  <a:srgbClr val="105A25"/>
                </a:solidFill>
                <a:latin typeface="Calibri"/>
                <a:cs typeface="+mn-cs"/>
              </a:rPr>
              <a:t>Academy Of Psychosomatic Medicine</a:t>
            </a:r>
            <a:endParaRPr lang="en-US" sz="1000" dirty="0">
              <a:solidFill>
                <a:srgbClr val="105A25"/>
              </a:solidFill>
              <a:cs typeface="+mn-cs"/>
            </a:endParaRPr>
          </a:p>
        </p:txBody>
      </p:sp>
    </p:spTree>
    <p:extLst>
      <p:ext uri="{BB962C8B-B14F-4D97-AF65-F5344CB8AC3E}">
        <p14:creationId xmlns:p14="http://schemas.microsoft.com/office/powerpoint/2010/main" val="12704190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F65D15-A029-4FF9-A3C7-5A45F50A0ED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43DE06F-0278-4404-801B-87A62011EC1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CAC5F1-A08D-479A-B22F-43004DF4EC49}" type="slidenum">
              <a:rPr lang="en-US" smtClean="0">
                <a:solidFill>
                  <a:prstClr val="black">
                    <a:tint val="75000"/>
                  </a:prstClr>
                </a:solidFill>
                <a:cs typeface="+mn-cs"/>
              </a:rPr>
              <a:pPr>
                <a:defRPr/>
              </a:pPr>
              <a:t>‹#›</a:t>
            </a:fld>
            <a:endParaRPr lang="en-US" dirty="0">
              <a:solidFill>
                <a:prstClr val="black">
                  <a:tint val="75000"/>
                </a:prstClr>
              </a:solidFill>
              <a:cs typeface="+mn-cs"/>
            </a:endParaRPr>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7" r:id="rId3"/>
    <p:sldLayoutId id="2147483668" r:id="rId4"/>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The Medical Management of Acute Agitation</a:t>
            </a:r>
            <a:endParaRPr lang="en-US" b="1" dirty="0"/>
          </a:p>
        </p:txBody>
      </p:sp>
      <p:sp>
        <p:nvSpPr>
          <p:cNvPr id="3" name="Subtitle 2"/>
          <p:cNvSpPr>
            <a:spLocks noGrp="1"/>
          </p:cNvSpPr>
          <p:nvPr>
            <p:ph type="subTitle" idx="1"/>
          </p:nvPr>
        </p:nvSpPr>
        <p:spPr/>
        <p:txBody>
          <a:bodyPr/>
          <a:lstStyle/>
          <a:p>
            <a:r>
              <a:rPr lang="en-US" dirty="0"/>
              <a:t>APM Resident Education Curriculum</a:t>
            </a:r>
          </a:p>
        </p:txBody>
      </p:sp>
      <p:sp>
        <p:nvSpPr>
          <p:cNvPr id="4" name="TextBox 3"/>
          <p:cNvSpPr txBox="1"/>
          <p:nvPr/>
        </p:nvSpPr>
        <p:spPr>
          <a:xfrm>
            <a:off x="1828800" y="4038600"/>
            <a:ext cx="5562600" cy="1938992"/>
          </a:xfrm>
          <a:prstGeom prst="rect">
            <a:avLst/>
          </a:prstGeom>
          <a:noFill/>
        </p:spPr>
        <p:txBody>
          <a:bodyPr wrap="square" rtlCol="0">
            <a:spAutoFit/>
          </a:bodyPr>
          <a:lstStyle/>
          <a:p>
            <a:pPr algn="ctr"/>
            <a:r>
              <a:rPr lang="en-US" sz="1600" dirty="0" smtClean="0">
                <a:latin typeface="+mj-lt"/>
              </a:rPr>
              <a:t>R. Scott Babe, M.D.</a:t>
            </a:r>
            <a:r>
              <a:rPr lang="en-US" sz="2800" dirty="0" smtClean="0">
                <a:latin typeface="+mj-lt"/>
              </a:rPr>
              <a:t/>
            </a:r>
            <a:br>
              <a:rPr lang="en-US" sz="2800" dirty="0" smtClean="0">
                <a:latin typeface="+mj-lt"/>
              </a:rPr>
            </a:br>
            <a:r>
              <a:rPr lang="en-US" sz="1100" dirty="0" smtClean="0">
                <a:latin typeface="+mj-lt"/>
              </a:rPr>
              <a:t>Clinical Assistant Professor of Psychiatry</a:t>
            </a:r>
            <a:br>
              <a:rPr lang="en-US" sz="1100" dirty="0" smtClean="0">
                <a:latin typeface="+mj-lt"/>
              </a:rPr>
            </a:br>
            <a:r>
              <a:rPr lang="en-US" sz="1100" dirty="0" smtClean="0">
                <a:latin typeface="+mj-lt"/>
              </a:rPr>
              <a:t>Western University of Health Sciences</a:t>
            </a:r>
            <a:br>
              <a:rPr lang="en-US" sz="1100" dirty="0" smtClean="0">
                <a:latin typeface="+mj-lt"/>
              </a:rPr>
            </a:br>
            <a:r>
              <a:rPr lang="en-US" sz="1100" dirty="0" smtClean="0">
                <a:latin typeface="+mj-lt"/>
              </a:rPr>
              <a:t>Samaritan Mental Health</a:t>
            </a:r>
            <a:br>
              <a:rPr lang="en-US" sz="1100" dirty="0" smtClean="0">
                <a:latin typeface="+mj-lt"/>
              </a:rPr>
            </a:br>
            <a:r>
              <a:rPr lang="en-US" sz="1100" dirty="0" smtClean="0">
                <a:latin typeface="+mj-lt"/>
              </a:rPr>
              <a:t>Corvallis, Oregon</a:t>
            </a:r>
            <a:endParaRPr lang="en-US" sz="1100" dirty="0" smtClean="0">
              <a:solidFill>
                <a:srgbClr val="003300"/>
              </a:solidFill>
              <a:latin typeface="+mj-lt"/>
            </a:endParaRPr>
          </a:p>
          <a:p>
            <a:pPr algn="ctr"/>
            <a:r>
              <a:rPr lang="en-US" sz="1600" dirty="0" smtClean="0">
                <a:latin typeface="+mn-lt"/>
              </a:rPr>
              <a:t>Thomas </a:t>
            </a:r>
            <a:r>
              <a:rPr lang="en-US" sz="1600" dirty="0">
                <a:latin typeface="+mn-lt"/>
              </a:rPr>
              <a:t>W. Heinrich, M.D.</a:t>
            </a:r>
          </a:p>
          <a:p>
            <a:pPr algn="ctr"/>
            <a:r>
              <a:rPr lang="en-US" sz="1100" dirty="0">
                <a:latin typeface="+mn-lt"/>
              </a:rPr>
              <a:t>Associate Professor of Psychiatry &amp; Family Medicine</a:t>
            </a:r>
          </a:p>
          <a:p>
            <a:pPr algn="ctr"/>
            <a:r>
              <a:rPr lang="en-US" sz="1100" dirty="0">
                <a:latin typeface="+mn-lt"/>
              </a:rPr>
              <a:t>Chief, Psychiatric Consult Service at </a:t>
            </a:r>
            <a:r>
              <a:rPr lang="en-US" sz="1100" dirty="0" err="1">
                <a:latin typeface="+mn-lt"/>
              </a:rPr>
              <a:t>Froedtert</a:t>
            </a:r>
            <a:r>
              <a:rPr lang="en-US" sz="1100" dirty="0">
                <a:latin typeface="+mn-lt"/>
              </a:rPr>
              <a:t> Hospital</a:t>
            </a:r>
          </a:p>
          <a:p>
            <a:pPr algn="ctr"/>
            <a:r>
              <a:rPr lang="en-US" sz="1100" dirty="0">
                <a:latin typeface="+mn-lt"/>
              </a:rPr>
              <a:t>Department of Psychiatry &amp; Behavioral Medicine</a:t>
            </a:r>
          </a:p>
          <a:p>
            <a:pPr algn="ctr"/>
            <a:r>
              <a:rPr lang="en-US" sz="1100" dirty="0">
                <a:latin typeface="+mn-lt"/>
              </a:rPr>
              <a:t>Medical College of Wisconsin</a:t>
            </a:r>
          </a:p>
        </p:txBody>
      </p:sp>
      <p:sp>
        <p:nvSpPr>
          <p:cNvPr id="5" name="Rectangle 4"/>
          <p:cNvSpPr/>
          <p:nvPr/>
        </p:nvSpPr>
        <p:spPr>
          <a:xfrm>
            <a:off x="6858000" y="5029200"/>
            <a:ext cx="1905000" cy="769441"/>
          </a:xfrm>
          <a:prstGeom prst="rect">
            <a:avLst/>
          </a:prstGeom>
        </p:spPr>
        <p:txBody>
          <a:bodyPr wrap="square">
            <a:spAutoFit/>
          </a:bodyPr>
          <a:lstStyle/>
          <a:p>
            <a:pPr algn="ctr"/>
            <a:r>
              <a:rPr lang="en-US" sz="1100" dirty="0" smtClean="0">
                <a:latin typeface="+mj-lt"/>
              </a:rPr>
              <a:t>Updated  </a:t>
            </a:r>
          </a:p>
          <a:p>
            <a:pPr algn="ctr"/>
            <a:r>
              <a:rPr lang="en-US" sz="1100" u="sng" dirty="0" smtClean="0">
                <a:latin typeface="+mj-lt"/>
              </a:rPr>
              <a:t>Fall 2013: </a:t>
            </a:r>
          </a:p>
          <a:p>
            <a:pPr algn="ctr"/>
            <a:r>
              <a:rPr lang="en-US" sz="1100" dirty="0" smtClean="0">
                <a:latin typeface="+mj-lt"/>
              </a:rPr>
              <a:t>Paula </a:t>
            </a:r>
            <a:r>
              <a:rPr lang="en-US" sz="1100" dirty="0" err="1" smtClean="0">
                <a:latin typeface="+mj-lt"/>
              </a:rPr>
              <a:t>Zimbrean</a:t>
            </a:r>
            <a:r>
              <a:rPr lang="en-US" sz="1100" dirty="0" smtClean="0">
                <a:latin typeface="+mj-lt"/>
              </a:rPr>
              <a:t>, M.D.</a:t>
            </a:r>
          </a:p>
          <a:p>
            <a:pPr algn="ctr" eaLnBrk="0" hangingPunct="0"/>
            <a:r>
              <a:rPr lang="en-US" sz="1100" dirty="0" smtClean="0">
                <a:latin typeface="+mj-lt"/>
              </a:rPr>
              <a:t>Karina </a:t>
            </a:r>
            <a:r>
              <a:rPr lang="en-US" sz="1100" dirty="0" err="1" smtClean="0">
                <a:latin typeface="+mj-lt"/>
              </a:rPr>
              <a:t>Uldall</a:t>
            </a:r>
            <a:r>
              <a:rPr lang="en-US" sz="1100" dirty="0" smtClean="0">
                <a:latin typeface="+mj-lt"/>
              </a:rPr>
              <a:t> M.D., M.P.H.</a:t>
            </a:r>
          </a:p>
        </p:txBody>
      </p:sp>
    </p:spTree>
    <p:extLst>
      <p:ext uri="{BB962C8B-B14F-4D97-AF65-F5344CB8AC3E}">
        <p14:creationId xmlns:p14="http://schemas.microsoft.com/office/powerpoint/2010/main" val="85986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81000"/>
            <a:ext cx="8610600" cy="1249362"/>
          </a:xfrm>
        </p:spPr>
        <p:txBody>
          <a:bodyPr/>
          <a:lstStyle/>
          <a:p>
            <a:r>
              <a:rPr lang="en-US" sz="2800" b="1" dirty="0" smtClean="0"/>
              <a:t>Etiology of Agitation:  A Sample of the Varied Conditions </a:t>
            </a:r>
            <a:br>
              <a:rPr lang="en-US" sz="2800" b="1" dirty="0" smtClean="0"/>
            </a:br>
            <a:r>
              <a:rPr lang="en-US" sz="2800" b="1" dirty="0" smtClean="0"/>
              <a:t>that may Present with Pathologic Agitation</a:t>
            </a:r>
            <a:endParaRPr lang="en-US" sz="2800" dirty="0"/>
          </a:p>
        </p:txBody>
      </p:sp>
      <p:sp>
        <p:nvSpPr>
          <p:cNvPr id="5" name="Content Placeholder 4"/>
          <p:cNvSpPr>
            <a:spLocks noGrp="1"/>
          </p:cNvSpPr>
          <p:nvPr>
            <p:ph idx="1"/>
          </p:nvPr>
        </p:nvSpPr>
        <p:spPr>
          <a:xfrm>
            <a:off x="457201" y="1592706"/>
            <a:ext cx="3904938" cy="4525963"/>
          </a:xfrm>
          <a:gradFill flip="none" rotWithShape="1">
            <a:gsLst>
              <a:gs pos="0">
                <a:schemeClr val="bg1"/>
              </a:gs>
              <a:gs pos="100000">
                <a:schemeClr val="bg1">
                  <a:alpha val="30000"/>
                </a:schemeClr>
              </a:gs>
            </a:gsLst>
            <a:lin ang="0" scaled="1"/>
            <a:tileRect/>
          </a:gradFill>
        </p:spPr>
        <p:txBody>
          <a:bodyPr>
            <a:noAutofit/>
          </a:bodyPr>
          <a:lstStyle/>
          <a:p>
            <a:pPr>
              <a:lnSpc>
                <a:spcPct val="90000"/>
              </a:lnSpc>
            </a:pPr>
            <a:r>
              <a:rPr lang="en-US" dirty="0" smtClean="0"/>
              <a:t>Dementia</a:t>
            </a:r>
          </a:p>
          <a:p>
            <a:pPr>
              <a:lnSpc>
                <a:spcPct val="90000"/>
              </a:lnSpc>
            </a:pPr>
            <a:r>
              <a:rPr lang="en-US" dirty="0" smtClean="0"/>
              <a:t>Huntington's disease</a:t>
            </a:r>
          </a:p>
          <a:p>
            <a:pPr>
              <a:lnSpc>
                <a:spcPct val="90000"/>
              </a:lnSpc>
            </a:pPr>
            <a:r>
              <a:rPr lang="en-US" dirty="0" smtClean="0"/>
              <a:t>Brain injury</a:t>
            </a:r>
          </a:p>
          <a:p>
            <a:pPr>
              <a:lnSpc>
                <a:spcPct val="90000"/>
              </a:lnSpc>
            </a:pPr>
            <a:r>
              <a:rPr lang="en-US" dirty="0" smtClean="0"/>
              <a:t>Organic brain syndrome (delirium)</a:t>
            </a:r>
          </a:p>
          <a:p>
            <a:pPr>
              <a:lnSpc>
                <a:spcPct val="90000"/>
              </a:lnSpc>
            </a:pPr>
            <a:r>
              <a:rPr lang="en-US" dirty="0" err="1" smtClean="0"/>
              <a:t>Korsakoff’s</a:t>
            </a:r>
            <a:r>
              <a:rPr lang="en-US" dirty="0" smtClean="0"/>
              <a:t> psychosis</a:t>
            </a:r>
          </a:p>
          <a:p>
            <a:pPr>
              <a:lnSpc>
                <a:spcPct val="90000"/>
              </a:lnSpc>
            </a:pPr>
            <a:r>
              <a:rPr lang="en-US" dirty="0" smtClean="0"/>
              <a:t>Brain tumors </a:t>
            </a:r>
          </a:p>
          <a:p>
            <a:pPr>
              <a:lnSpc>
                <a:spcPct val="90000"/>
              </a:lnSpc>
            </a:pPr>
            <a:r>
              <a:rPr lang="en-US" dirty="0" smtClean="0"/>
              <a:t>Mental retardation</a:t>
            </a:r>
          </a:p>
          <a:p>
            <a:pPr>
              <a:lnSpc>
                <a:spcPct val="90000"/>
              </a:lnSpc>
            </a:pPr>
            <a:r>
              <a:rPr lang="en-US" dirty="0" smtClean="0"/>
              <a:t>Autism</a:t>
            </a:r>
          </a:p>
          <a:p>
            <a:pPr>
              <a:lnSpc>
                <a:spcPct val="90000"/>
              </a:lnSpc>
            </a:pPr>
            <a:r>
              <a:rPr lang="en-US" dirty="0" smtClean="0"/>
              <a:t>Seizure disorder</a:t>
            </a:r>
          </a:p>
          <a:p>
            <a:pPr>
              <a:lnSpc>
                <a:spcPct val="90000"/>
              </a:lnSpc>
            </a:pPr>
            <a:r>
              <a:rPr lang="en-US" dirty="0" smtClean="0"/>
              <a:t>Major depression</a:t>
            </a:r>
          </a:p>
          <a:p>
            <a:pPr>
              <a:lnSpc>
                <a:spcPct val="90000"/>
              </a:lnSpc>
            </a:pPr>
            <a:r>
              <a:rPr lang="en-US" dirty="0" err="1" smtClean="0"/>
              <a:t>Dysthymia</a:t>
            </a:r>
            <a:endParaRPr lang="en-US" dirty="0" smtClean="0"/>
          </a:p>
          <a:p>
            <a:endParaRPr lang="en-US"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10</a:t>
            </a:fld>
            <a:endParaRPr lang="en-US" dirty="0"/>
          </a:p>
        </p:txBody>
      </p:sp>
      <p:sp>
        <p:nvSpPr>
          <p:cNvPr id="10" name="Content Placeholder 4"/>
          <p:cNvSpPr txBox="1">
            <a:spLocks/>
          </p:cNvSpPr>
          <p:nvPr/>
        </p:nvSpPr>
        <p:spPr>
          <a:xfrm>
            <a:off x="4781862" y="1592706"/>
            <a:ext cx="3904938"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pPr>
            <a:r>
              <a:rPr lang="en-US" dirty="0" smtClean="0"/>
              <a:t>Bipolar disorder</a:t>
            </a:r>
          </a:p>
          <a:p>
            <a:pPr>
              <a:lnSpc>
                <a:spcPct val="90000"/>
              </a:lnSpc>
            </a:pPr>
            <a:r>
              <a:rPr lang="en-US" dirty="0" smtClean="0"/>
              <a:t>Substance intoxication or withdrawal</a:t>
            </a:r>
          </a:p>
          <a:p>
            <a:pPr>
              <a:lnSpc>
                <a:spcPct val="90000"/>
              </a:lnSpc>
            </a:pPr>
            <a:r>
              <a:rPr lang="en-US" dirty="0" smtClean="0"/>
              <a:t>Psychosis</a:t>
            </a:r>
          </a:p>
          <a:p>
            <a:pPr>
              <a:lnSpc>
                <a:spcPct val="90000"/>
              </a:lnSpc>
            </a:pPr>
            <a:r>
              <a:rPr lang="en-US" dirty="0" smtClean="0"/>
              <a:t>Premenstrual </a:t>
            </a:r>
            <a:r>
              <a:rPr lang="en-US" dirty="0" err="1" smtClean="0"/>
              <a:t>dysphoric</a:t>
            </a:r>
            <a:r>
              <a:rPr lang="en-US" dirty="0" smtClean="0"/>
              <a:t> disorder</a:t>
            </a:r>
          </a:p>
          <a:p>
            <a:pPr>
              <a:lnSpc>
                <a:spcPct val="90000"/>
              </a:lnSpc>
            </a:pPr>
            <a:r>
              <a:rPr lang="en-US" dirty="0" smtClean="0"/>
              <a:t>PTSD</a:t>
            </a:r>
          </a:p>
          <a:p>
            <a:pPr>
              <a:lnSpc>
                <a:spcPct val="90000"/>
              </a:lnSpc>
            </a:pPr>
            <a:r>
              <a:rPr lang="en-US" dirty="0" smtClean="0"/>
              <a:t>Panic disorder and GAD</a:t>
            </a:r>
          </a:p>
          <a:p>
            <a:pPr>
              <a:lnSpc>
                <a:spcPct val="90000"/>
              </a:lnSpc>
            </a:pPr>
            <a:r>
              <a:rPr lang="en-US" dirty="0" smtClean="0"/>
              <a:t>Antisocial personality disorder</a:t>
            </a:r>
          </a:p>
          <a:p>
            <a:pPr>
              <a:lnSpc>
                <a:spcPct val="90000"/>
              </a:lnSpc>
            </a:pPr>
            <a:r>
              <a:rPr lang="en-US" dirty="0" smtClean="0"/>
              <a:t>Borderline personality disorder</a:t>
            </a:r>
          </a:p>
          <a:p>
            <a:pPr>
              <a:lnSpc>
                <a:spcPct val="90000"/>
              </a:lnSpc>
            </a:pPr>
            <a:r>
              <a:rPr lang="en-US" dirty="0" smtClean="0"/>
              <a:t>ADD</a:t>
            </a:r>
          </a:p>
        </p:txBody>
      </p:sp>
    </p:spTree>
    <p:extLst>
      <p:ext uri="{BB962C8B-B14F-4D97-AF65-F5344CB8AC3E}">
        <p14:creationId xmlns:p14="http://schemas.microsoft.com/office/powerpoint/2010/main" val="796826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1249362"/>
          </a:xfrm>
        </p:spPr>
        <p:txBody>
          <a:bodyPr/>
          <a:lstStyle/>
          <a:p>
            <a:r>
              <a:rPr lang="en-US" b="1" dirty="0" smtClean="0"/>
              <a:t>Etiology of Agitation: Medical Causes</a:t>
            </a:r>
            <a:endParaRPr lang="en-US" b="1" dirty="0"/>
          </a:p>
        </p:txBody>
      </p:sp>
      <p:sp>
        <p:nvSpPr>
          <p:cNvPr id="5" name="Content Placeholder 4"/>
          <p:cNvSpPr>
            <a:spLocks noGrp="1"/>
          </p:cNvSpPr>
          <p:nvPr>
            <p:ph idx="1"/>
          </p:nvPr>
        </p:nvSpPr>
        <p:spPr>
          <a:xfrm>
            <a:off x="457201" y="1592706"/>
            <a:ext cx="3904938" cy="4525963"/>
          </a:xfrm>
          <a:gradFill flip="none" rotWithShape="1">
            <a:gsLst>
              <a:gs pos="0">
                <a:schemeClr val="bg1"/>
              </a:gs>
              <a:gs pos="100000">
                <a:schemeClr val="bg1">
                  <a:alpha val="30000"/>
                </a:schemeClr>
              </a:gs>
            </a:gsLst>
            <a:lin ang="0" scaled="1"/>
            <a:tileRect/>
          </a:gradFill>
        </p:spPr>
        <p:txBody>
          <a:bodyPr>
            <a:noAutofit/>
          </a:bodyPr>
          <a:lstStyle/>
          <a:p>
            <a:r>
              <a:rPr lang="en-US" dirty="0" smtClean="0"/>
              <a:t>Head trauma</a:t>
            </a:r>
          </a:p>
          <a:p>
            <a:r>
              <a:rPr lang="en-US" dirty="0" smtClean="0"/>
              <a:t>Encephalitis, meningitis, other infection</a:t>
            </a:r>
          </a:p>
          <a:p>
            <a:r>
              <a:rPr lang="en-US" dirty="0" smtClean="0"/>
              <a:t>Encephalopathy, liver or renal failure</a:t>
            </a:r>
          </a:p>
          <a:p>
            <a:r>
              <a:rPr lang="en-US" dirty="0" smtClean="0"/>
              <a:t>Environmental toxins</a:t>
            </a:r>
          </a:p>
          <a:p>
            <a:r>
              <a:rPr lang="en-US" dirty="0" smtClean="0"/>
              <a:t>Metabolic abnormalities (sodium, calcium, glucose)</a:t>
            </a:r>
          </a:p>
          <a:p>
            <a:pPr>
              <a:lnSpc>
                <a:spcPct val="90000"/>
              </a:lnSpc>
            </a:pPr>
            <a:endParaRPr lang="en-US" dirty="0" smtClean="0"/>
          </a:p>
          <a:p>
            <a:endParaRPr lang="en-US"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11</a:t>
            </a:fld>
            <a:endParaRPr lang="en-US" dirty="0"/>
          </a:p>
        </p:txBody>
      </p:sp>
      <p:sp>
        <p:nvSpPr>
          <p:cNvPr id="10" name="Content Placeholder 4"/>
          <p:cNvSpPr txBox="1">
            <a:spLocks/>
          </p:cNvSpPr>
          <p:nvPr/>
        </p:nvSpPr>
        <p:spPr>
          <a:xfrm>
            <a:off x="4781862" y="1592706"/>
            <a:ext cx="3904938"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Hypoxia</a:t>
            </a:r>
          </a:p>
          <a:p>
            <a:r>
              <a:rPr lang="en-US" dirty="0" smtClean="0"/>
              <a:t>Thyroid disease</a:t>
            </a:r>
          </a:p>
          <a:p>
            <a:r>
              <a:rPr lang="en-US" dirty="0" smtClean="0"/>
              <a:t>Seizures</a:t>
            </a:r>
          </a:p>
          <a:p>
            <a:r>
              <a:rPr lang="en-US" dirty="0" smtClean="0"/>
              <a:t>Toxic levels of medications</a:t>
            </a:r>
          </a:p>
          <a:p>
            <a:endParaRPr lang="en-US" i="1" dirty="0" smtClean="0"/>
          </a:p>
          <a:p>
            <a:endParaRPr lang="en-US" i="1" dirty="0" smtClean="0"/>
          </a:p>
          <a:p>
            <a:endParaRPr lang="en-US" i="1" dirty="0" smtClean="0"/>
          </a:p>
          <a:p>
            <a:pPr marL="0" indent="0">
              <a:buNone/>
            </a:pPr>
            <a:endParaRPr lang="en-US" i="1" dirty="0"/>
          </a:p>
          <a:p>
            <a:pPr marL="0" indent="0">
              <a:buNone/>
            </a:pPr>
            <a:r>
              <a:rPr lang="en-US" sz="1800" i="1" dirty="0" smtClean="0"/>
              <a:t>(Nordstrom et al. Medical Evaluation and Triage of the Agitated Patient. Western J Emergency Med 2012; 1:3-10.)</a:t>
            </a:r>
          </a:p>
          <a:p>
            <a:endParaRPr lang="en-US" dirty="0" smtClean="0"/>
          </a:p>
        </p:txBody>
      </p:sp>
    </p:spTree>
    <p:extLst>
      <p:ext uri="{BB962C8B-B14F-4D97-AF65-F5344CB8AC3E}">
        <p14:creationId xmlns:p14="http://schemas.microsoft.com/office/powerpoint/2010/main" val="796826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dirty="0" smtClean="0"/>
              <a:t>Etiology of Agitation: Medical condition</a:t>
            </a:r>
          </a:p>
        </p:txBody>
      </p:sp>
      <p:sp>
        <p:nvSpPr>
          <p:cNvPr id="13315" name="Rectangle 3"/>
          <p:cNvSpPr>
            <a:spLocks noGrp="1" noChangeArrowheads="1"/>
          </p:cNvSpPr>
          <p:nvPr>
            <p:ph idx="1"/>
          </p:nvPr>
        </p:nvSpPr>
        <p:spPr/>
        <p:txBody>
          <a:bodyPr/>
          <a:lstStyle/>
          <a:p>
            <a:pPr lvl="1" eaLnBrk="1" hangingPunct="1"/>
            <a:r>
              <a:rPr lang="en-US" sz="2800" dirty="0" smtClean="0"/>
              <a:t>Delirium</a:t>
            </a:r>
          </a:p>
          <a:p>
            <a:pPr lvl="2" eaLnBrk="1" hangingPunct="1"/>
            <a:r>
              <a:rPr lang="en-US" sz="2400" dirty="0" smtClean="0"/>
              <a:t>Disturbance of consciousness</a:t>
            </a:r>
          </a:p>
          <a:p>
            <a:pPr lvl="2" eaLnBrk="1" hangingPunct="1"/>
            <a:r>
              <a:rPr lang="en-US" sz="2400" dirty="0" smtClean="0"/>
              <a:t>A change in cognition or development of perceptual disturbance</a:t>
            </a:r>
          </a:p>
          <a:p>
            <a:pPr lvl="3" eaLnBrk="1" hangingPunct="1"/>
            <a:r>
              <a:rPr lang="en-US" sz="2400" dirty="0" smtClean="0"/>
              <a:t>Not accounted for by a dementia</a:t>
            </a:r>
          </a:p>
          <a:p>
            <a:pPr lvl="2" eaLnBrk="1" hangingPunct="1"/>
            <a:r>
              <a:rPr lang="en-US" sz="2400" dirty="0" smtClean="0"/>
              <a:t>Disturbance develops over a short period   of time and tends to fluctuate</a:t>
            </a:r>
          </a:p>
          <a:p>
            <a:pPr lvl="2" eaLnBrk="1" hangingPunct="1"/>
            <a:r>
              <a:rPr lang="en-US" sz="2400" dirty="0" smtClean="0"/>
              <a:t>Caused by a general medical condition</a:t>
            </a:r>
          </a:p>
        </p:txBody>
      </p:sp>
      <p:sp>
        <p:nvSpPr>
          <p:cNvPr id="1229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45D02CA-356E-4258-90E4-122A646BC9D5}" type="slidenum">
              <a:rPr lang="en-US" smtClean="0"/>
              <a:pPr eaLnBrk="1" hangingPunct="1">
                <a:defRPr/>
              </a:pPr>
              <a:t>12</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 calcmode="lin" valueType="num">
                                      <p:cBhvr additive="base">
                                        <p:cTn id="7"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anim calcmode="lin" valueType="num">
                                      <p:cBhvr additive="base">
                                        <p:cTn id="11"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31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315">
                                            <p:txEl>
                                              <p:pRg st="3" end="3"/>
                                            </p:txEl>
                                          </p:spTgt>
                                        </p:tgtEl>
                                        <p:attrNameLst>
                                          <p:attrName>style.visibility</p:attrName>
                                        </p:attrNameLst>
                                      </p:cBhvr>
                                      <p:to>
                                        <p:strVal val="visible"/>
                                      </p:to>
                                    </p:set>
                                    <p:anim calcmode="lin" valueType="num">
                                      <p:cBhvr additive="base">
                                        <p:cTn id="1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31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 calcmode="lin" valueType="num">
                                      <p:cBhvr additive="base">
                                        <p:cTn id="19"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3315">
                                            <p:txEl>
                                              <p:pRg st="5" end="5"/>
                                            </p:txEl>
                                          </p:spTgt>
                                        </p:tgtEl>
                                        <p:attrNameLst>
                                          <p:attrName>style.visibility</p:attrName>
                                        </p:attrNameLst>
                                      </p:cBhvr>
                                      <p:to>
                                        <p:strVal val="visible"/>
                                      </p:to>
                                    </p:set>
                                    <p:anim calcmode="lin" valueType="num">
                                      <p:cBhvr additive="base">
                                        <p:cTn id="23"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dirty="0" smtClean="0"/>
              <a:t>Etiology of Agitation: Substances</a:t>
            </a:r>
          </a:p>
        </p:txBody>
      </p:sp>
      <p:sp>
        <p:nvSpPr>
          <p:cNvPr id="23555" name="Rectangle 3"/>
          <p:cNvSpPr>
            <a:spLocks noGrp="1" noChangeArrowheads="1"/>
          </p:cNvSpPr>
          <p:nvPr>
            <p:ph idx="1"/>
          </p:nvPr>
        </p:nvSpPr>
        <p:spPr/>
        <p:txBody>
          <a:bodyPr/>
          <a:lstStyle/>
          <a:p>
            <a:pPr eaLnBrk="1" hangingPunct="1"/>
            <a:r>
              <a:rPr lang="en-US" sz="2800" dirty="0" smtClean="0"/>
              <a:t>Substance intoxication (ETOH, cocaine, amphetamines, ketamine, bath salts, inhalants)</a:t>
            </a:r>
          </a:p>
          <a:p>
            <a:pPr eaLnBrk="1" hangingPunct="1"/>
            <a:endParaRPr lang="en-US" sz="2800" dirty="0" smtClean="0"/>
          </a:p>
          <a:p>
            <a:pPr eaLnBrk="1" hangingPunct="1"/>
            <a:r>
              <a:rPr lang="en-US" sz="2800" dirty="0" smtClean="0"/>
              <a:t>Substance withdrawal (ETOH withdrawal delirium/DTs)</a:t>
            </a:r>
          </a:p>
          <a:p>
            <a:pPr lvl="1" eaLnBrk="1" hangingPunct="1"/>
            <a:endParaRPr lang="en-US" sz="2400" dirty="0" smtClean="0"/>
          </a:p>
          <a:p>
            <a:pPr eaLnBrk="1" hangingPunct="1"/>
            <a:r>
              <a:rPr lang="en-US" sz="2800" dirty="0" smtClean="0"/>
              <a:t>CNS effects of non-psychiatric medications (steroids)</a:t>
            </a:r>
          </a:p>
          <a:p>
            <a:pPr lvl="1" eaLnBrk="1" hangingPunct="1"/>
            <a:endParaRPr lang="en-US" sz="2400" dirty="0" smtClean="0"/>
          </a:p>
        </p:txBody>
      </p:sp>
      <p:sp>
        <p:nvSpPr>
          <p:cNvPr id="1946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4514517-2DFA-4E6C-A44D-F6DE30718D4F}" type="slidenum">
              <a:rPr lang="en-US" smtClean="0"/>
              <a:pPr eaLnBrk="1" hangingPunct="1">
                <a:defRPr/>
              </a:pPr>
              <a:t>13</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3555">
                                            <p:txEl>
                                              <p:pRg st="4" end="4"/>
                                            </p:txEl>
                                          </p:spTgt>
                                        </p:tgtEl>
                                        <p:attrNameLst>
                                          <p:attrName>style.visibility</p:attrName>
                                        </p:attrNameLst>
                                      </p:cBhvr>
                                      <p:to>
                                        <p:strVal val="visible"/>
                                      </p:to>
                                    </p:set>
                                    <p:anim calcmode="lin" valueType="num">
                                      <p:cBhvr additive="base">
                                        <p:cTn id="7"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457200"/>
            <a:ext cx="8839200" cy="1143000"/>
          </a:xfrm>
        </p:spPr>
        <p:txBody>
          <a:bodyPr/>
          <a:lstStyle/>
          <a:p>
            <a:pPr eaLnBrk="1" hangingPunct="1"/>
            <a:r>
              <a:rPr lang="en-US" dirty="0" smtClean="0"/>
              <a:t/>
            </a:r>
            <a:br>
              <a:rPr lang="en-US" dirty="0" smtClean="0"/>
            </a:br>
            <a:r>
              <a:rPr lang="en-US" b="1" dirty="0" smtClean="0"/>
              <a:t>Etiology of Agitation: Primary Psychiatric disorders</a:t>
            </a:r>
            <a:br>
              <a:rPr lang="en-US" b="1" dirty="0" smtClean="0"/>
            </a:br>
            <a:endParaRPr lang="en-US" b="1" dirty="0" smtClean="0"/>
          </a:p>
        </p:txBody>
      </p:sp>
      <p:sp>
        <p:nvSpPr>
          <p:cNvPr id="15363" name="Rectangle 3"/>
          <p:cNvSpPr>
            <a:spLocks noGrp="1" noChangeArrowheads="1"/>
          </p:cNvSpPr>
          <p:nvPr>
            <p:ph idx="1"/>
          </p:nvPr>
        </p:nvSpPr>
        <p:spPr/>
        <p:txBody>
          <a:bodyPr/>
          <a:lstStyle/>
          <a:p>
            <a:pPr lvl="1" eaLnBrk="1" hangingPunct="1"/>
            <a:endParaRPr lang="en-US" dirty="0" smtClean="0"/>
          </a:p>
          <a:p>
            <a:pPr lvl="1" eaLnBrk="1" hangingPunct="1"/>
            <a:endParaRPr lang="en-US" dirty="0" smtClean="0"/>
          </a:p>
          <a:p>
            <a:pPr lvl="1" eaLnBrk="1" hangingPunct="1"/>
            <a:r>
              <a:rPr lang="en-US" sz="2800" dirty="0" smtClean="0"/>
              <a:t>Schizophrenia</a:t>
            </a:r>
          </a:p>
          <a:p>
            <a:pPr lvl="1" eaLnBrk="1" hangingPunct="1"/>
            <a:r>
              <a:rPr lang="en-US" sz="2800" dirty="0" smtClean="0"/>
              <a:t>Bipolar</a:t>
            </a:r>
          </a:p>
          <a:p>
            <a:pPr lvl="1" eaLnBrk="1" hangingPunct="1"/>
            <a:r>
              <a:rPr lang="en-US" sz="2800" dirty="0" smtClean="0"/>
              <a:t>Dementia</a:t>
            </a:r>
          </a:p>
          <a:p>
            <a:pPr lvl="1" eaLnBrk="1" hangingPunct="1"/>
            <a:r>
              <a:rPr lang="en-US" sz="2800" dirty="0" smtClean="0"/>
              <a:t>Personality Disorders</a:t>
            </a:r>
          </a:p>
        </p:txBody>
      </p:sp>
      <p:sp>
        <p:nvSpPr>
          <p:cNvPr id="1331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26FA4E4-80A7-4921-8A67-E4F345C44C70}" type="slidenum">
              <a:rPr lang="en-US" smtClean="0"/>
              <a:pPr eaLnBrk="1" hangingPunct="1">
                <a:defRPr/>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81000"/>
            <a:ext cx="8229600" cy="1143000"/>
          </a:xfrm>
        </p:spPr>
        <p:txBody>
          <a:bodyPr/>
          <a:lstStyle/>
          <a:p>
            <a:pPr eaLnBrk="1" hangingPunct="1"/>
            <a:r>
              <a:rPr lang="en-US" dirty="0" smtClean="0"/>
              <a:t/>
            </a:r>
            <a:br>
              <a:rPr lang="en-US" dirty="0" smtClean="0"/>
            </a:br>
            <a:r>
              <a:rPr lang="en-US" b="1" dirty="0" smtClean="0"/>
              <a:t>Etiology of Agitation: Schizophrenia</a:t>
            </a:r>
            <a:br>
              <a:rPr lang="en-US" b="1" dirty="0" smtClean="0"/>
            </a:br>
            <a:endParaRPr lang="en-US" b="1" dirty="0" smtClean="0"/>
          </a:p>
        </p:txBody>
      </p:sp>
      <p:sp>
        <p:nvSpPr>
          <p:cNvPr id="18435" name="Rectangle 3"/>
          <p:cNvSpPr>
            <a:spLocks noGrp="1" noChangeArrowheads="1"/>
          </p:cNvSpPr>
          <p:nvPr>
            <p:ph idx="1"/>
          </p:nvPr>
        </p:nvSpPr>
        <p:spPr/>
        <p:txBody>
          <a:bodyPr/>
          <a:lstStyle/>
          <a:p>
            <a:pPr lvl="1" eaLnBrk="1" hangingPunct="1">
              <a:lnSpc>
                <a:spcPct val="90000"/>
              </a:lnSpc>
            </a:pPr>
            <a:r>
              <a:rPr lang="en-US" sz="2800" dirty="0" smtClean="0"/>
              <a:t>Acutely, patients may present to the ED with acute psychosis</a:t>
            </a:r>
          </a:p>
          <a:p>
            <a:pPr lvl="2" eaLnBrk="1" hangingPunct="1">
              <a:lnSpc>
                <a:spcPct val="90000"/>
              </a:lnSpc>
            </a:pPr>
            <a:r>
              <a:rPr lang="en-US" sz="2400" dirty="0" smtClean="0"/>
              <a:t>Hallucinations</a:t>
            </a:r>
          </a:p>
          <a:p>
            <a:pPr lvl="2" eaLnBrk="1" hangingPunct="1">
              <a:lnSpc>
                <a:spcPct val="90000"/>
              </a:lnSpc>
            </a:pPr>
            <a:r>
              <a:rPr lang="en-US" sz="2400" dirty="0" smtClean="0"/>
              <a:t>Delusions</a:t>
            </a:r>
          </a:p>
          <a:p>
            <a:pPr lvl="2" eaLnBrk="1" hangingPunct="1">
              <a:lnSpc>
                <a:spcPct val="90000"/>
              </a:lnSpc>
            </a:pPr>
            <a:r>
              <a:rPr lang="en-US" sz="2400" dirty="0" smtClean="0"/>
              <a:t>Disorganized speech and/or behavior</a:t>
            </a:r>
          </a:p>
          <a:p>
            <a:pPr lvl="2" eaLnBrk="1" hangingPunct="1">
              <a:lnSpc>
                <a:spcPct val="90000"/>
              </a:lnSpc>
            </a:pPr>
            <a:r>
              <a:rPr lang="en-US" sz="2400" dirty="0" smtClean="0"/>
              <a:t>Lack of insight</a:t>
            </a:r>
          </a:p>
          <a:p>
            <a:pPr lvl="2" eaLnBrk="1" hangingPunct="1">
              <a:lnSpc>
                <a:spcPct val="90000"/>
              </a:lnSpc>
            </a:pPr>
            <a:r>
              <a:rPr lang="en-US" sz="2400" dirty="0" smtClean="0"/>
              <a:t>Bizarre behavior</a:t>
            </a:r>
          </a:p>
          <a:p>
            <a:pPr lvl="1" eaLnBrk="1" hangingPunct="1">
              <a:lnSpc>
                <a:spcPct val="90000"/>
              </a:lnSpc>
            </a:pPr>
            <a:r>
              <a:rPr lang="en-US" sz="2800" dirty="0" smtClean="0"/>
              <a:t>Fertile conditions for the development of agitation</a:t>
            </a:r>
          </a:p>
          <a:p>
            <a:pPr lvl="2" eaLnBrk="1" hangingPunct="1">
              <a:lnSpc>
                <a:spcPct val="90000"/>
              </a:lnSpc>
            </a:pPr>
            <a:r>
              <a:rPr lang="en-US" sz="2400" dirty="0" smtClean="0"/>
              <a:t>Psychosis and agitation have a reciprocal relationship</a:t>
            </a:r>
          </a:p>
        </p:txBody>
      </p:sp>
      <p:sp>
        <p:nvSpPr>
          <p:cNvPr id="1434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847FE77-7751-4C44-ACEB-A4EF50F7783A}" type="slidenum">
              <a:rPr lang="en-US" smtClean="0"/>
              <a:pPr eaLnBrk="1" hangingPunct="1">
                <a:defRPr/>
              </a:pPr>
              <a:t>15</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8435">
                                            <p:txEl>
                                              <p:pRg st="6" end="6"/>
                                            </p:txEl>
                                          </p:spTgt>
                                        </p:tgtEl>
                                        <p:attrNameLst>
                                          <p:attrName>style.visibility</p:attrName>
                                        </p:attrNameLst>
                                      </p:cBhvr>
                                      <p:to>
                                        <p:strVal val="visible"/>
                                      </p:to>
                                    </p:set>
                                    <p:anim calcmode="lin" valueType="num">
                                      <p:cBhvr additive="base">
                                        <p:cTn id="33"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843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8435">
                                            <p:txEl>
                                              <p:pRg st="7" end="7"/>
                                            </p:txEl>
                                          </p:spTgt>
                                        </p:tgtEl>
                                        <p:attrNameLst>
                                          <p:attrName>style.visibility</p:attrName>
                                        </p:attrNameLst>
                                      </p:cBhvr>
                                      <p:to>
                                        <p:strVal val="visible"/>
                                      </p:to>
                                    </p:set>
                                    <p:anim calcmode="lin" valueType="num">
                                      <p:cBhvr additive="base">
                                        <p:cTn id="37" dur="500" fill="hold"/>
                                        <p:tgtEl>
                                          <p:spTgt spid="1843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t/>
            </a:r>
            <a:br>
              <a:rPr lang="en-US" dirty="0" smtClean="0"/>
            </a:br>
            <a:r>
              <a:rPr lang="en-US" b="1" dirty="0" smtClean="0"/>
              <a:t>Etiology of Agitation: Schizophrenia</a:t>
            </a:r>
            <a:br>
              <a:rPr lang="en-US" b="1" dirty="0" smtClean="0"/>
            </a:br>
            <a:endParaRPr lang="en-US" b="1" dirty="0" smtClean="0"/>
          </a:p>
        </p:txBody>
      </p:sp>
      <p:sp>
        <p:nvSpPr>
          <p:cNvPr id="19459" name="Rectangle 3"/>
          <p:cNvSpPr>
            <a:spLocks noGrp="1" noChangeArrowheads="1"/>
          </p:cNvSpPr>
          <p:nvPr>
            <p:ph idx="1"/>
          </p:nvPr>
        </p:nvSpPr>
        <p:spPr/>
        <p:txBody>
          <a:bodyPr/>
          <a:lstStyle/>
          <a:p>
            <a:pPr lvl="1" eaLnBrk="1" hangingPunct="1"/>
            <a:r>
              <a:rPr lang="en-US" sz="2800" dirty="0" smtClean="0"/>
              <a:t>Patients at highest risk for violence</a:t>
            </a:r>
          </a:p>
          <a:p>
            <a:pPr lvl="2" eaLnBrk="1" hangingPunct="1"/>
            <a:r>
              <a:rPr lang="en-US" sz="2400" dirty="0" smtClean="0"/>
              <a:t>More suspicious and hostile</a:t>
            </a:r>
          </a:p>
          <a:p>
            <a:pPr lvl="2" eaLnBrk="1" hangingPunct="1"/>
            <a:r>
              <a:rPr lang="en-US" sz="2400" dirty="0" smtClean="0"/>
              <a:t>More severe hallucinations</a:t>
            </a:r>
          </a:p>
          <a:p>
            <a:pPr lvl="2" eaLnBrk="1" hangingPunct="1"/>
            <a:r>
              <a:rPr lang="en-US" sz="2400" dirty="0" smtClean="0"/>
              <a:t>Less insight into delusions</a:t>
            </a:r>
          </a:p>
          <a:p>
            <a:pPr lvl="2" eaLnBrk="1" hangingPunct="1"/>
            <a:r>
              <a:rPr lang="en-US" sz="2400" dirty="0" smtClean="0"/>
              <a:t>Greater thought disorder</a:t>
            </a:r>
          </a:p>
          <a:p>
            <a:pPr lvl="2" eaLnBrk="1" hangingPunct="1"/>
            <a:r>
              <a:rPr lang="en-US" sz="2400" dirty="0" smtClean="0"/>
              <a:t>Poor impulse control</a:t>
            </a:r>
          </a:p>
          <a:p>
            <a:pPr lvl="1" eaLnBrk="1" hangingPunct="1"/>
            <a:r>
              <a:rPr lang="en-US" sz="2800" dirty="0" smtClean="0"/>
              <a:t>Risk factors for becoming a target</a:t>
            </a:r>
          </a:p>
          <a:p>
            <a:pPr lvl="2" eaLnBrk="1" hangingPunct="1"/>
            <a:r>
              <a:rPr lang="en-US" sz="2400" dirty="0" smtClean="0"/>
              <a:t>Parent or immediate family member</a:t>
            </a:r>
          </a:p>
          <a:p>
            <a:pPr lvl="2" eaLnBrk="1" hangingPunct="1"/>
            <a:r>
              <a:rPr lang="en-US" sz="2400" dirty="0" smtClean="0"/>
              <a:t>Cohabitation</a:t>
            </a:r>
          </a:p>
          <a:p>
            <a:pPr lvl="2" eaLnBrk="1" hangingPunct="1"/>
            <a:r>
              <a:rPr lang="en-US" sz="2400" dirty="0" smtClean="0"/>
              <a:t>Patient financially dependent on you</a:t>
            </a:r>
          </a:p>
          <a:p>
            <a:pPr lvl="2" eaLnBrk="1" hangingPunct="1"/>
            <a:endParaRPr lang="en-US" sz="2400" dirty="0" smtClean="0"/>
          </a:p>
          <a:p>
            <a:pPr lvl="2" eaLnBrk="1" hangingPunct="1"/>
            <a:endParaRPr lang="en-US" sz="2000" dirty="0" smtClean="0"/>
          </a:p>
          <a:p>
            <a:pPr lvl="2" eaLnBrk="1" hangingPunct="1"/>
            <a:endParaRPr lang="en-US" sz="2000" dirty="0" smtClean="0"/>
          </a:p>
        </p:txBody>
      </p:sp>
      <p:sp>
        <p:nvSpPr>
          <p:cNvPr id="1536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5B08C94-40A6-4A39-BDAF-A8B0D7D201CA}" type="slidenum">
              <a:rPr lang="en-US" smtClean="0"/>
              <a:pPr eaLnBrk="1" hangingPunct="1">
                <a:defRPr/>
              </a:pPr>
              <a:t>16</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 calcmode="lin" valueType="num">
                                      <p:cBhvr additive="base">
                                        <p:cTn id="7"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anim calcmode="lin" valueType="num">
                                      <p:cBhvr additive="base">
                                        <p:cTn id="11"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945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9459">
                                            <p:txEl>
                                              <p:pRg st="3" end="3"/>
                                            </p:txEl>
                                          </p:spTgt>
                                        </p:tgtEl>
                                        <p:attrNameLst>
                                          <p:attrName>style.visibility</p:attrName>
                                        </p:attrNameLst>
                                      </p:cBhvr>
                                      <p:to>
                                        <p:strVal val="visible"/>
                                      </p:to>
                                    </p:set>
                                    <p:anim calcmode="lin" valueType="num">
                                      <p:cBhvr additive="base">
                                        <p:cTn id="1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9459">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9459">
                                            <p:txEl>
                                              <p:pRg st="4" end="4"/>
                                            </p:txEl>
                                          </p:spTgt>
                                        </p:tgtEl>
                                        <p:attrNameLst>
                                          <p:attrName>style.visibility</p:attrName>
                                        </p:attrNameLst>
                                      </p:cBhvr>
                                      <p:to>
                                        <p:strVal val="visible"/>
                                      </p:to>
                                    </p:set>
                                    <p:anim calcmode="lin" valueType="num">
                                      <p:cBhvr additive="base">
                                        <p:cTn id="19"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9459">
                                            <p:txEl>
                                              <p:pRg st="5" end="5"/>
                                            </p:txEl>
                                          </p:spTgt>
                                        </p:tgtEl>
                                        <p:attrNameLst>
                                          <p:attrName>style.visibility</p:attrName>
                                        </p:attrNameLst>
                                      </p:cBhvr>
                                      <p:to>
                                        <p:strVal val="visible"/>
                                      </p:to>
                                    </p:set>
                                    <p:anim calcmode="lin" valueType="num">
                                      <p:cBhvr additive="base">
                                        <p:cTn id="23" dur="500" fill="hold"/>
                                        <p:tgtEl>
                                          <p:spTgt spid="19459">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94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9459">
                                            <p:txEl>
                                              <p:pRg st="7" end="7"/>
                                            </p:txEl>
                                          </p:spTgt>
                                        </p:tgtEl>
                                        <p:attrNameLst>
                                          <p:attrName>style.visibility</p:attrName>
                                        </p:attrNameLst>
                                      </p:cBhvr>
                                      <p:to>
                                        <p:strVal val="visible"/>
                                      </p:to>
                                    </p:set>
                                    <p:anim calcmode="lin" valueType="num">
                                      <p:cBhvr additive="base">
                                        <p:cTn id="29"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9459">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9459">
                                            <p:txEl>
                                              <p:pRg st="8" end="8"/>
                                            </p:txEl>
                                          </p:spTgt>
                                        </p:tgtEl>
                                        <p:attrNameLst>
                                          <p:attrName>style.visibility</p:attrName>
                                        </p:attrNameLst>
                                      </p:cBhvr>
                                      <p:to>
                                        <p:strVal val="visible"/>
                                      </p:to>
                                    </p:set>
                                    <p:anim calcmode="lin" valueType="num">
                                      <p:cBhvr additive="base">
                                        <p:cTn id="33" dur="500" fill="hold"/>
                                        <p:tgtEl>
                                          <p:spTgt spid="19459">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9459">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9459">
                                            <p:txEl>
                                              <p:pRg st="9" end="9"/>
                                            </p:txEl>
                                          </p:spTgt>
                                        </p:tgtEl>
                                        <p:attrNameLst>
                                          <p:attrName>style.visibility</p:attrName>
                                        </p:attrNameLst>
                                      </p:cBhvr>
                                      <p:to>
                                        <p:strVal val="visible"/>
                                      </p:to>
                                    </p:set>
                                    <p:anim calcmode="lin" valueType="num">
                                      <p:cBhvr additive="base">
                                        <p:cTn id="37" dur="500" fill="hold"/>
                                        <p:tgtEl>
                                          <p:spTgt spid="19459">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5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dirty="0" smtClean="0"/>
              <a:t/>
            </a:r>
            <a:br>
              <a:rPr lang="en-US" dirty="0" smtClean="0"/>
            </a:br>
            <a:r>
              <a:rPr lang="en-US" b="1" dirty="0" smtClean="0"/>
              <a:t>Etiology of Agitation: Personality Disorders</a:t>
            </a:r>
            <a:r>
              <a:rPr lang="en-US" dirty="0" smtClean="0"/>
              <a:t/>
            </a:r>
            <a:br>
              <a:rPr lang="en-US" dirty="0" smtClean="0"/>
            </a:br>
            <a:endParaRPr lang="en-US" dirty="0" smtClean="0"/>
          </a:p>
        </p:txBody>
      </p:sp>
      <p:sp>
        <p:nvSpPr>
          <p:cNvPr id="20483" name="Rectangle 3"/>
          <p:cNvSpPr>
            <a:spLocks noGrp="1" noChangeArrowheads="1"/>
          </p:cNvSpPr>
          <p:nvPr>
            <p:ph idx="1"/>
          </p:nvPr>
        </p:nvSpPr>
        <p:spPr/>
        <p:txBody>
          <a:bodyPr/>
          <a:lstStyle/>
          <a:p>
            <a:pPr lvl="1" eaLnBrk="1" hangingPunct="1"/>
            <a:endParaRPr lang="en-US" dirty="0" smtClean="0"/>
          </a:p>
          <a:p>
            <a:pPr lvl="1" eaLnBrk="1" hangingPunct="1"/>
            <a:r>
              <a:rPr lang="en-US" sz="2800" dirty="0" smtClean="0"/>
              <a:t>Some personality disorders are more prone to agitation</a:t>
            </a:r>
          </a:p>
          <a:p>
            <a:pPr lvl="2" eaLnBrk="1" hangingPunct="1"/>
            <a:r>
              <a:rPr lang="en-US" sz="2800" dirty="0" smtClean="0"/>
              <a:t>Decreased stress tolerance</a:t>
            </a:r>
          </a:p>
          <a:p>
            <a:pPr lvl="2" eaLnBrk="1" hangingPunct="1"/>
            <a:r>
              <a:rPr lang="en-US" sz="2800" dirty="0" smtClean="0"/>
              <a:t>Poor impulse control</a:t>
            </a:r>
          </a:p>
          <a:p>
            <a:pPr lvl="1" eaLnBrk="1" hangingPunct="1"/>
            <a:r>
              <a:rPr lang="en-US" sz="2800" dirty="0" smtClean="0"/>
              <a:t>Borderline personality disorder</a:t>
            </a:r>
          </a:p>
          <a:p>
            <a:pPr lvl="1" eaLnBrk="1" hangingPunct="1"/>
            <a:r>
              <a:rPr lang="en-US" sz="2800" dirty="0" smtClean="0"/>
              <a:t>Antisocial personality disorder</a:t>
            </a:r>
          </a:p>
        </p:txBody>
      </p:sp>
      <p:sp>
        <p:nvSpPr>
          <p:cNvPr id="1638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992996C-BC15-4D4D-B7A6-75A1F34569DD}" type="slidenum">
              <a:rPr lang="en-US" smtClean="0"/>
              <a:pPr eaLnBrk="1" hangingPunct="1">
                <a:defRPr/>
              </a:pPr>
              <a:t>17</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4" end="4"/>
                                            </p:txEl>
                                          </p:spTgt>
                                        </p:tgtEl>
                                        <p:attrNameLst>
                                          <p:attrName>style.visibility</p:attrName>
                                        </p:attrNameLst>
                                      </p:cBhvr>
                                      <p:to>
                                        <p:strVal val="visible"/>
                                      </p:to>
                                    </p:set>
                                    <p:anim calcmode="lin" valueType="num">
                                      <p:cBhvr additive="base">
                                        <p:cTn id="7"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483">
                                            <p:txEl>
                                              <p:pRg st="5" end="5"/>
                                            </p:txEl>
                                          </p:spTgt>
                                        </p:tgtEl>
                                        <p:attrNameLst>
                                          <p:attrName>style.visibility</p:attrName>
                                        </p:attrNameLst>
                                      </p:cBhvr>
                                      <p:to>
                                        <p:strVal val="visible"/>
                                      </p:to>
                                    </p:set>
                                    <p:anim calcmode="lin" valueType="num">
                                      <p:cBhvr additive="base">
                                        <p:cTn id="11"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81000"/>
            <a:ext cx="8229600" cy="1143000"/>
          </a:xfrm>
        </p:spPr>
        <p:txBody>
          <a:bodyPr/>
          <a:lstStyle/>
          <a:p>
            <a:pPr eaLnBrk="1" hangingPunct="1"/>
            <a:r>
              <a:rPr lang="en-US" b="1" dirty="0" smtClean="0"/>
              <a:t>Etiology of Agitation: Dementia</a:t>
            </a:r>
          </a:p>
        </p:txBody>
      </p:sp>
      <p:sp>
        <p:nvSpPr>
          <p:cNvPr id="21507" name="Rectangle 3"/>
          <p:cNvSpPr>
            <a:spLocks noGrp="1" noChangeArrowheads="1"/>
          </p:cNvSpPr>
          <p:nvPr>
            <p:ph idx="1"/>
          </p:nvPr>
        </p:nvSpPr>
        <p:spPr>
          <a:xfrm>
            <a:off x="304800" y="1752600"/>
            <a:ext cx="8610600" cy="4525963"/>
          </a:xfrm>
        </p:spPr>
        <p:txBody>
          <a:bodyPr/>
          <a:lstStyle/>
          <a:p>
            <a:pPr lvl="1" eaLnBrk="1" hangingPunct="1"/>
            <a:r>
              <a:rPr lang="en-US" sz="2800" dirty="0" smtClean="0"/>
              <a:t>Overall, the incidence of agitation is estimated to be between 60-80% (median 44%) </a:t>
            </a:r>
            <a:r>
              <a:rPr lang="en-US" sz="1800" i="1" dirty="0" smtClean="0"/>
              <a:t>(Bartels et al 2003)</a:t>
            </a:r>
          </a:p>
          <a:p>
            <a:pPr lvl="2" eaLnBrk="1" hangingPunct="1"/>
            <a:r>
              <a:rPr lang="en-US" sz="2400" dirty="0" smtClean="0"/>
              <a:t>50% become frankly physically aggressive</a:t>
            </a:r>
          </a:p>
          <a:p>
            <a:pPr lvl="2" eaLnBrk="1" hangingPunct="1"/>
            <a:r>
              <a:rPr lang="en-US" sz="2400" dirty="0" smtClean="0"/>
              <a:t>24% become verbally aggressive</a:t>
            </a:r>
          </a:p>
          <a:p>
            <a:pPr lvl="1" eaLnBrk="1" hangingPunct="1"/>
            <a:r>
              <a:rPr lang="en-US" sz="2800" dirty="0" smtClean="0"/>
              <a:t>Burden of institutionalization</a:t>
            </a:r>
          </a:p>
          <a:p>
            <a:pPr lvl="2" eaLnBrk="1" hangingPunct="1"/>
            <a:r>
              <a:rPr lang="en-US" sz="2400" dirty="0" smtClean="0"/>
              <a:t>Residents with dementia complicated by agitation have the highest 3-month rate of ED visits and greatest use of restraints </a:t>
            </a:r>
            <a:r>
              <a:rPr lang="en-US" i="1" dirty="0" smtClean="0"/>
              <a:t>(Sachs, 2006)</a:t>
            </a:r>
          </a:p>
          <a:p>
            <a:pPr lvl="2" eaLnBrk="1" hangingPunct="1"/>
            <a:r>
              <a:rPr lang="en-US" sz="2400" dirty="0" smtClean="0"/>
              <a:t>Despite use of restraints, over 40% receive no psychiatric medications</a:t>
            </a:r>
          </a:p>
        </p:txBody>
      </p:sp>
      <p:sp>
        <p:nvSpPr>
          <p:cNvPr id="1741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EA973C5-2013-4FAF-9B4D-99CF622FEB4E}" type="slidenum">
              <a:rPr lang="en-US" smtClean="0"/>
              <a:pPr eaLnBrk="1" hangingPunct="1">
                <a:defRPr/>
              </a:pPr>
              <a:t>18</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 calcmode="lin" valueType="num">
                                      <p:cBhvr additive="base">
                                        <p:cTn id="7"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anim calcmode="lin" valueType="num">
                                      <p:cBhvr additive="base">
                                        <p:cTn id="11"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1507">
                                            <p:txEl>
                                              <p:pRg st="4" end="4"/>
                                            </p:txEl>
                                          </p:spTgt>
                                        </p:tgtEl>
                                        <p:attrNameLst>
                                          <p:attrName>style.visibility</p:attrName>
                                        </p:attrNameLst>
                                      </p:cBhvr>
                                      <p:to>
                                        <p:strVal val="visible"/>
                                      </p:to>
                                    </p:set>
                                    <p:anim calcmode="lin" valueType="num">
                                      <p:cBhvr additive="base">
                                        <p:cTn id="17" dur="5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150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1507">
                                            <p:txEl>
                                              <p:pRg st="5" end="5"/>
                                            </p:txEl>
                                          </p:spTgt>
                                        </p:tgtEl>
                                        <p:attrNameLst>
                                          <p:attrName>style.visibility</p:attrName>
                                        </p:attrNameLst>
                                      </p:cBhvr>
                                      <p:to>
                                        <p:strVal val="visible"/>
                                      </p:to>
                                    </p:set>
                                    <p:anim calcmode="lin" valueType="num">
                                      <p:cBhvr additive="base">
                                        <p:cTn id="21" dur="5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150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dirty="0" smtClean="0"/>
              <a:t>Etiology of Agitation: Dementia</a:t>
            </a:r>
          </a:p>
        </p:txBody>
      </p:sp>
      <p:sp>
        <p:nvSpPr>
          <p:cNvPr id="22531" name="Rectangle 3"/>
          <p:cNvSpPr>
            <a:spLocks noGrp="1" noChangeArrowheads="1"/>
          </p:cNvSpPr>
          <p:nvPr>
            <p:ph idx="1"/>
          </p:nvPr>
        </p:nvSpPr>
        <p:spPr/>
        <p:txBody>
          <a:bodyPr/>
          <a:lstStyle/>
          <a:p>
            <a:pPr lvl="1" eaLnBrk="1" hangingPunct="1">
              <a:lnSpc>
                <a:spcPct val="90000"/>
              </a:lnSpc>
            </a:pPr>
            <a:r>
              <a:rPr lang="en-US" sz="2800" dirty="0" smtClean="0"/>
              <a:t>Agitation may be a final common pathway for the expression of…</a:t>
            </a:r>
          </a:p>
          <a:p>
            <a:pPr lvl="2" eaLnBrk="1" hangingPunct="1">
              <a:lnSpc>
                <a:spcPct val="90000"/>
              </a:lnSpc>
            </a:pPr>
            <a:r>
              <a:rPr lang="en-US" sz="2400" dirty="0" smtClean="0"/>
              <a:t>Depression</a:t>
            </a:r>
          </a:p>
          <a:p>
            <a:pPr lvl="2" eaLnBrk="1" hangingPunct="1">
              <a:lnSpc>
                <a:spcPct val="90000"/>
              </a:lnSpc>
            </a:pPr>
            <a:r>
              <a:rPr lang="en-US" sz="2400" dirty="0" smtClean="0"/>
              <a:t>Anxiety</a:t>
            </a:r>
          </a:p>
          <a:p>
            <a:pPr lvl="2" eaLnBrk="1" hangingPunct="1">
              <a:lnSpc>
                <a:spcPct val="90000"/>
              </a:lnSpc>
            </a:pPr>
            <a:r>
              <a:rPr lang="en-US" sz="2400" dirty="0" smtClean="0"/>
              <a:t>Psychosis</a:t>
            </a:r>
          </a:p>
          <a:p>
            <a:pPr lvl="2" eaLnBrk="1" hangingPunct="1">
              <a:lnSpc>
                <a:spcPct val="90000"/>
              </a:lnSpc>
            </a:pPr>
            <a:r>
              <a:rPr lang="en-US" sz="2400" dirty="0" smtClean="0"/>
              <a:t>Pain</a:t>
            </a:r>
          </a:p>
          <a:p>
            <a:pPr lvl="2" eaLnBrk="1" hangingPunct="1">
              <a:lnSpc>
                <a:spcPct val="90000"/>
              </a:lnSpc>
            </a:pPr>
            <a:r>
              <a:rPr lang="en-US" sz="2400" dirty="0" smtClean="0"/>
              <a:t>Delirium</a:t>
            </a:r>
          </a:p>
          <a:p>
            <a:pPr lvl="1" eaLnBrk="1" hangingPunct="1">
              <a:lnSpc>
                <a:spcPct val="90000"/>
              </a:lnSpc>
            </a:pPr>
            <a:r>
              <a:rPr lang="en-US" sz="2400" dirty="0" smtClean="0"/>
              <a:t>While agitation may be of multifactorial etiology in patients with dementia, it is also true that many patients have only agitation as a target symptom for treatment </a:t>
            </a:r>
            <a:r>
              <a:rPr lang="en-US" sz="1800" i="1" dirty="0" smtClean="0"/>
              <a:t>(</a:t>
            </a:r>
            <a:r>
              <a:rPr lang="en-US" sz="1800" i="1" dirty="0" err="1" smtClean="0"/>
              <a:t>Madhusoodanan</a:t>
            </a:r>
            <a:r>
              <a:rPr lang="en-US" sz="1800" i="1" dirty="0" smtClean="0"/>
              <a:t>,  2001)</a:t>
            </a:r>
            <a:endParaRPr lang="en-US" sz="2400" i="1" dirty="0" smtClean="0"/>
          </a:p>
        </p:txBody>
      </p:sp>
      <p:sp>
        <p:nvSpPr>
          <p:cNvPr id="1843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98A0921-9F04-4781-B9E5-0130A3AD09E9}" type="slidenum">
              <a:rPr lang="en-US" smtClean="0"/>
              <a:pPr eaLnBrk="1" hangingPunct="1">
                <a:defRPr/>
              </a:pPr>
              <a:t>19</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 calcmode="lin" valueType="num">
                                      <p:cBhvr additive="base">
                                        <p:cTn id="7"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anim calcmode="lin" valueType="num">
                                      <p:cBhvr additive="base">
                                        <p:cTn id="11"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253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anim calcmode="lin" valueType="num">
                                      <p:cBhvr additive="base">
                                        <p:cTn id="15"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2531">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 calcmode="lin" valueType="num">
                                      <p:cBhvr additive="base">
                                        <p:cTn id="19"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22531">
                                            <p:txEl>
                                              <p:pRg st="5" end="5"/>
                                            </p:txEl>
                                          </p:spTgt>
                                        </p:tgtEl>
                                        <p:attrNameLst>
                                          <p:attrName>style.visibility</p:attrName>
                                        </p:attrNameLst>
                                      </p:cBhvr>
                                      <p:to>
                                        <p:strVal val="visible"/>
                                      </p:to>
                                    </p:set>
                                    <p:anim calcmode="lin" valueType="num">
                                      <p:cBhvr additive="base">
                                        <p:cTn id="23"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2531">
                                            <p:txEl>
                                              <p:pRg st="6" end="6"/>
                                            </p:txEl>
                                          </p:spTgt>
                                        </p:tgtEl>
                                        <p:attrNameLst>
                                          <p:attrName>style.visibility</p:attrName>
                                        </p:attrNameLst>
                                      </p:cBhvr>
                                      <p:to>
                                        <p:strVal val="visible"/>
                                      </p:to>
                                    </p:set>
                                    <p:anim calcmode="lin" valueType="num">
                                      <p:cBhvr additive="base">
                                        <p:cTn id="29" dur="5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253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457200"/>
            <a:ext cx="8610600" cy="1143000"/>
          </a:xfrm>
        </p:spPr>
        <p:txBody>
          <a:bodyPr/>
          <a:lstStyle/>
          <a:p>
            <a:r>
              <a:rPr lang="en-US" b="1" dirty="0" smtClean="0">
                <a:latin typeface="Arial" charset="0"/>
              </a:rPr>
              <a:t>Objectives</a:t>
            </a:r>
            <a:endParaRPr lang="en-US" b="1" dirty="0"/>
          </a:p>
        </p:txBody>
      </p:sp>
      <p:sp>
        <p:nvSpPr>
          <p:cNvPr id="5123" name="Rectangle 3"/>
          <p:cNvSpPr>
            <a:spLocks noGrp="1" noChangeArrowheads="1"/>
          </p:cNvSpPr>
          <p:nvPr>
            <p:ph idx="1"/>
          </p:nvPr>
        </p:nvSpPr>
        <p:spPr/>
        <p:txBody>
          <a:bodyPr/>
          <a:lstStyle/>
          <a:p>
            <a:pPr>
              <a:lnSpc>
                <a:spcPct val="80000"/>
              </a:lnSpc>
            </a:pPr>
            <a:r>
              <a:rPr lang="en-US" sz="2800" dirty="0" smtClean="0"/>
              <a:t>Identify the principles of the “cycle of violence.”</a:t>
            </a:r>
          </a:p>
          <a:p>
            <a:pPr>
              <a:lnSpc>
                <a:spcPct val="80000"/>
              </a:lnSpc>
            </a:pPr>
            <a:r>
              <a:rPr lang="en-US" sz="2800" dirty="0" smtClean="0"/>
              <a:t>Describe the broad differential diagnosis behind the symptoms of agitation and aggression.</a:t>
            </a:r>
          </a:p>
          <a:p>
            <a:pPr>
              <a:lnSpc>
                <a:spcPct val="80000"/>
              </a:lnSpc>
            </a:pPr>
            <a:r>
              <a:rPr lang="en-US" sz="2800" dirty="0" smtClean="0"/>
              <a:t>Apply </a:t>
            </a:r>
            <a:r>
              <a:rPr lang="en-US" sz="2800" dirty="0" err="1" smtClean="0"/>
              <a:t>nonpharmacologic</a:t>
            </a:r>
            <a:r>
              <a:rPr lang="en-US" sz="2800" dirty="0" smtClean="0"/>
              <a:t> and pharmacologic approaches to management of the agitated patient in the general medical setting.</a:t>
            </a:r>
          </a:p>
          <a:p>
            <a:pPr>
              <a:buNone/>
            </a:pP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b="1" dirty="0" smtClean="0"/>
              <a:t>Etiology of Agitation</a:t>
            </a:r>
          </a:p>
        </p:txBody>
      </p:sp>
      <p:sp>
        <p:nvSpPr>
          <p:cNvPr id="23555" name="Rectangle 3"/>
          <p:cNvSpPr>
            <a:spLocks noGrp="1" noChangeArrowheads="1"/>
          </p:cNvSpPr>
          <p:nvPr>
            <p:ph idx="1"/>
          </p:nvPr>
        </p:nvSpPr>
        <p:spPr/>
        <p:txBody>
          <a:bodyPr/>
          <a:lstStyle/>
          <a:p>
            <a:pPr eaLnBrk="1" hangingPunct="1"/>
            <a:endParaRPr lang="en-US" sz="2400" dirty="0" smtClean="0"/>
          </a:p>
          <a:p>
            <a:pPr eaLnBrk="1" hangingPunct="1"/>
            <a:r>
              <a:rPr lang="en-US" sz="2400" dirty="0" smtClean="0"/>
              <a:t>Psychodynamic perspectives of agitation and violence</a:t>
            </a:r>
          </a:p>
          <a:p>
            <a:pPr lvl="1" eaLnBrk="1" hangingPunct="1"/>
            <a:r>
              <a:rPr lang="en-US" sz="2000" dirty="0" smtClean="0"/>
              <a:t>“…motive or cause of violent behavior is the wish to ward off or eliminate feelings of shame and humiliation [ego integrity]…” </a:t>
            </a:r>
            <a:r>
              <a:rPr lang="en-US" sz="2000" i="1" dirty="0" smtClean="0"/>
              <a:t>(</a:t>
            </a:r>
            <a:r>
              <a:rPr lang="en-US" sz="2000" i="1" dirty="0" err="1" smtClean="0"/>
              <a:t>Hodas</a:t>
            </a:r>
            <a:r>
              <a:rPr lang="en-US" sz="2000" i="1" dirty="0" smtClean="0"/>
              <a:t>, 2004)</a:t>
            </a:r>
          </a:p>
          <a:p>
            <a:pPr lvl="1">
              <a:lnSpc>
                <a:spcPct val="90000"/>
              </a:lnSpc>
            </a:pPr>
            <a:r>
              <a:rPr lang="en-US" sz="2000" dirty="0" smtClean="0"/>
              <a:t>Crisis can be defined as an assault on the person’s sense of self </a:t>
            </a:r>
            <a:r>
              <a:rPr lang="en-US" sz="2000" i="1" dirty="0" smtClean="0"/>
              <a:t>(Bernstein, 2007)</a:t>
            </a:r>
          </a:p>
          <a:p>
            <a:pPr lvl="1">
              <a:lnSpc>
                <a:spcPct val="90000"/>
              </a:lnSpc>
            </a:pPr>
            <a:r>
              <a:rPr lang="en-US" sz="2000" dirty="0" smtClean="0"/>
              <a:t>Violence is often in response to blocking of demands or loss of control </a:t>
            </a:r>
            <a:r>
              <a:rPr lang="en-US" sz="2000" i="1" dirty="0" smtClean="0"/>
              <a:t>(Bernstein, 2007)</a:t>
            </a:r>
          </a:p>
          <a:p>
            <a:pPr lvl="1">
              <a:lnSpc>
                <a:spcPct val="90000"/>
              </a:lnSpc>
            </a:pPr>
            <a:endParaRPr lang="en-US" sz="2000" i="1" dirty="0" smtClean="0"/>
          </a:p>
          <a:p>
            <a:pPr eaLnBrk="1" hangingPunct="1"/>
            <a:r>
              <a:rPr lang="en-US" sz="2400" dirty="0" smtClean="0"/>
              <a:t>A psychological  understanding of aggressive behavior can help temper counter-transference </a:t>
            </a:r>
          </a:p>
          <a:p>
            <a:pPr lvl="1" eaLnBrk="1" hangingPunct="1">
              <a:buFontTx/>
              <a:buNone/>
            </a:pPr>
            <a:endParaRPr lang="en-US" sz="2400" dirty="0" smtClean="0"/>
          </a:p>
        </p:txBody>
      </p:sp>
      <p:sp>
        <p:nvSpPr>
          <p:cNvPr id="4" name="Slide Number Placeholder 3"/>
          <p:cNvSpPr>
            <a:spLocks noGrp="1"/>
          </p:cNvSpPr>
          <p:nvPr>
            <p:ph type="sldNum" sz="quarter" idx="12"/>
          </p:nvPr>
        </p:nvSpPr>
        <p:spPr/>
        <p:txBody>
          <a:bodyPr/>
          <a:lstStyle/>
          <a:p>
            <a:pPr>
              <a:defRPr/>
            </a:pPr>
            <a:fld id="{9C09B9E0-2AB9-41BE-BD08-43473DA307DD}" type="slidenum">
              <a:rPr lang="en-US" smtClean="0"/>
              <a:pPr>
                <a:defRPr/>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 calcmode="lin" valueType="num">
                                      <p:cBhvr additive="base">
                                        <p:cTn id="7"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anim calcmode="lin" valueType="num">
                                      <p:cBhvr additive="base">
                                        <p:cTn id="11"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355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anim calcmode="lin" valueType="num">
                                      <p:cBhvr additive="base">
                                        <p:cTn id="15"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355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anim calcmode="lin" valueType="num">
                                      <p:cBhvr additive="base">
                                        <p:cTn id="19" dur="5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anim calcmode="lin" valueType="num">
                                      <p:cBhvr additive="base">
                                        <p:cTn id="23" dur="5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35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defRPr/>
            </a:pPr>
            <a:r>
              <a:rPr lang="en-US" b="1" dirty="0" smtClean="0">
                <a:solidFill>
                  <a:srgbClr val="006600"/>
                </a:solidFill>
              </a:rPr>
              <a:t>The Case (continued)</a:t>
            </a:r>
          </a:p>
        </p:txBody>
      </p:sp>
      <p:sp>
        <p:nvSpPr>
          <p:cNvPr id="21507" name="Content Placeholder 2"/>
          <p:cNvSpPr>
            <a:spLocks noGrp="1"/>
          </p:cNvSpPr>
          <p:nvPr>
            <p:ph idx="1"/>
          </p:nvPr>
        </p:nvSpPr>
        <p:spPr/>
        <p:txBody>
          <a:bodyPr/>
          <a:lstStyle/>
          <a:p>
            <a:pPr>
              <a:defRPr/>
            </a:pPr>
            <a:r>
              <a:rPr lang="en-US" sz="2800" dirty="0" smtClean="0"/>
              <a:t>Potential etiologies for our gentleman’s growing agitation</a:t>
            </a:r>
          </a:p>
          <a:p>
            <a:pPr lvl="1">
              <a:defRPr/>
            </a:pPr>
            <a:r>
              <a:rPr lang="en-US" sz="2800" dirty="0" smtClean="0"/>
              <a:t>Substance intoxication</a:t>
            </a:r>
          </a:p>
          <a:p>
            <a:pPr lvl="1">
              <a:defRPr/>
            </a:pPr>
            <a:r>
              <a:rPr lang="en-US" sz="2800" dirty="0" smtClean="0"/>
              <a:t>Bipolar disorder</a:t>
            </a:r>
          </a:p>
          <a:p>
            <a:pPr lvl="1">
              <a:defRPr/>
            </a:pPr>
            <a:r>
              <a:rPr lang="en-US" sz="2800" dirty="0" smtClean="0"/>
              <a:t>Personality disorder</a:t>
            </a:r>
          </a:p>
          <a:p>
            <a:pPr lvl="1">
              <a:defRPr/>
            </a:pPr>
            <a:r>
              <a:rPr lang="en-US" sz="2800" dirty="0" smtClean="0"/>
              <a:t>Delirium</a:t>
            </a:r>
          </a:p>
          <a:p>
            <a:pPr lvl="1">
              <a:defRPr/>
            </a:pPr>
            <a:endParaRPr lang="en-US" dirty="0" smtClean="0"/>
          </a:p>
        </p:txBody>
      </p:sp>
      <p:sp>
        <p:nvSpPr>
          <p:cNvPr id="2150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73A0F4E-FA2A-4561-9567-15B3EAF7BE09}" type="slidenum">
              <a:rPr lang="en-US" smtClean="0"/>
              <a:pPr eaLnBrk="1" hangingPunct="1">
                <a:defRPr/>
              </a:pPr>
              <a:t>21</a:t>
            </a:fld>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smtClean="0"/>
              <a:t>Assessment of Agitation</a:t>
            </a:r>
          </a:p>
        </p:txBody>
      </p:sp>
      <p:sp>
        <p:nvSpPr>
          <p:cNvPr id="24579" name="Rectangle 3"/>
          <p:cNvSpPr>
            <a:spLocks noGrp="1" noChangeArrowheads="1"/>
          </p:cNvSpPr>
          <p:nvPr>
            <p:ph idx="1"/>
          </p:nvPr>
        </p:nvSpPr>
        <p:spPr>
          <a:xfrm>
            <a:off x="457200" y="1219200"/>
            <a:ext cx="8229600" cy="4525963"/>
          </a:xfrm>
        </p:spPr>
        <p:txBody>
          <a:bodyPr/>
          <a:lstStyle/>
          <a:p>
            <a:pPr lvl="1" eaLnBrk="1" hangingPunct="1"/>
            <a:r>
              <a:rPr lang="en-US" sz="2800" dirty="0" smtClean="0"/>
              <a:t>Decisions regarding diagnostic tests must be made in the context of available history and physical examination</a:t>
            </a:r>
          </a:p>
          <a:p>
            <a:pPr lvl="1" eaLnBrk="1" hangingPunct="1"/>
            <a:r>
              <a:rPr lang="en-US" sz="2800" dirty="0" smtClean="0"/>
              <a:t>Goal is to evaluate patients at risk for medical comorbidities</a:t>
            </a:r>
          </a:p>
          <a:p>
            <a:pPr lvl="1" eaLnBrk="1" hangingPunct="1"/>
            <a:r>
              <a:rPr lang="en-US" sz="2800" dirty="0" smtClean="0"/>
              <a:t>Many questions involve forced decisions based on…</a:t>
            </a:r>
          </a:p>
          <a:p>
            <a:pPr lvl="2" eaLnBrk="1" hangingPunct="1"/>
            <a:r>
              <a:rPr lang="en-US" sz="2400" dirty="0" smtClean="0"/>
              <a:t>Assumptions</a:t>
            </a:r>
          </a:p>
          <a:p>
            <a:pPr lvl="2" eaLnBrk="1" hangingPunct="1"/>
            <a:r>
              <a:rPr lang="en-US" sz="2400" dirty="0" smtClean="0"/>
              <a:t>Information available</a:t>
            </a:r>
          </a:p>
          <a:p>
            <a:pPr lvl="2" eaLnBrk="1" hangingPunct="1"/>
            <a:r>
              <a:rPr lang="en-US" sz="2400" dirty="0" smtClean="0"/>
              <a:t>Diagnostic confidence</a:t>
            </a:r>
          </a:p>
          <a:p>
            <a:pPr lvl="2" eaLnBrk="1" hangingPunct="1"/>
            <a:r>
              <a:rPr lang="en-US" sz="2400" dirty="0" smtClean="0"/>
              <a:t>Patient’s individual risk factors</a:t>
            </a:r>
          </a:p>
        </p:txBody>
      </p:sp>
      <p:sp>
        <p:nvSpPr>
          <p:cNvPr id="2253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07C7F02-E7F5-4A47-B6B8-FB0001AACC36}" type="slidenum">
              <a:rPr lang="en-US" smtClean="0"/>
              <a:pPr eaLnBrk="1" hangingPunct="1">
                <a:defRPr/>
              </a:pPr>
              <a:t>22</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additive="base">
                                        <p:cTn id="7"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anim calcmode="lin" valueType="num">
                                      <p:cBhvr additive="base">
                                        <p:cTn id="13"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4579">
                                            <p:txEl>
                                              <p:pRg st="3" end="3"/>
                                            </p:txEl>
                                          </p:spTgt>
                                        </p:tgtEl>
                                        <p:attrNameLst>
                                          <p:attrName>style.visibility</p:attrName>
                                        </p:attrNameLst>
                                      </p:cBhvr>
                                      <p:to>
                                        <p:strVal val="visible"/>
                                      </p:to>
                                    </p:set>
                                    <p:anim calcmode="lin" valueType="num">
                                      <p:cBhvr additive="base">
                                        <p:cTn id="17"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579">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4579">
                                            <p:txEl>
                                              <p:pRg st="4" end="4"/>
                                            </p:txEl>
                                          </p:spTgt>
                                        </p:tgtEl>
                                        <p:attrNameLst>
                                          <p:attrName>style.visibility</p:attrName>
                                        </p:attrNameLst>
                                      </p:cBhvr>
                                      <p:to>
                                        <p:strVal val="visible"/>
                                      </p:to>
                                    </p:set>
                                    <p:anim calcmode="lin" valueType="num">
                                      <p:cBhvr additive="base">
                                        <p:cTn id="21"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4579">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4579">
                                            <p:txEl>
                                              <p:pRg st="5" end="5"/>
                                            </p:txEl>
                                          </p:spTgt>
                                        </p:tgtEl>
                                        <p:attrNameLst>
                                          <p:attrName>style.visibility</p:attrName>
                                        </p:attrNameLst>
                                      </p:cBhvr>
                                      <p:to>
                                        <p:strVal val="visible"/>
                                      </p:to>
                                    </p:set>
                                    <p:anim calcmode="lin" valueType="num">
                                      <p:cBhvr additive="base">
                                        <p:cTn id="25"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4579">
                                            <p:txEl>
                                              <p:pRg st="6" end="6"/>
                                            </p:txEl>
                                          </p:spTgt>
                                        </p:tgtEl>
                                        <p:attrNameLst>
                                          <p:attrName>style.visibility</p:attrName>
                                        </p:attrNameLst>
                                      </p:cBhvr>
                                      <p:to>
                                        <p:strVal val="visible"/>
                                      </p:to>
                                    </p:set>
                                    <p:anim calcmode="lin" valueType="num">
                                      <p:cBhvr additive="base">
                                        <p:cTn id="29" dur="500" fill="hold"/>
                                        <p:tgtEl>
                                          <p:spTgt spid="24579">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45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dirty="0" smtClean="0"/>
              <a:t>Assessment of Agitation</a:t>
            </a:r>
          </a:p>
        </p:txBody>
      </p:sp>
      <p:sp>
        <p:nvSpPr>
          <p:cNvPr id="25603" name="Rectangle 3"/>
          <p:cNvSpPr>
            <a:spLocks noGrp="1" noChangeArrowheads="1"/>
          </p:cNvSpPr>
          <p:nvPr>
            <p:ph idx="1"/>
          </p:nvPr>
        </p:nvSpPr>
        <p:spPr>
          <a:xfrm>
            <a:off x="457200" y="1219200"/>
            <a:ext cx="8229600" cy="4830763"/>
          </a:xfrm>
        </p:spPr>
        <p:txBody>
          <a:bodyPr/>
          <a:lstStyle/>
          <a:p>
            <a:pPr eaLnBrk="1" hangingPunct="1">
              <a:lnSpc>
                <a:spcPct val="80000"/>
              </a:lnSpc>
            </a:pPr>
            <a:r>
              <a:rPr lang="en-US" dirty="0" smtClean="0"/>
              <a:t>For a known schizophrenic with typical behavioral features</a:t>
            </a:r>
          </a:p>
          <a:p>
            <a:pPr lvl="1" eaLnBrk="1" hangingPunct="1">
              <a:lnSpc>
                <a:spcPct val="80000"/>
              </a:lnSpc>
            </a:pPr>
            <a:r>
              <a:rPr lang="en-US" dirty="0" smtClean="0"/>
              <a:t>Expectant management is appropriate</a:t>
            </a:r>
          </a:p>
          <a:p>
            <a:pPr eaLnBrk="1" hangingPunct="1">
              <a:lnSpc>
                <a:spcPct val="80000"/>
              </a:lnSpc>
            </a:pPr>
            <a:r>
              <a:rPr lang="en-US" dirty="0" smtClean="0"/>
              <a:t>For patients with atypical features additional diagnostic tests may be required</a:t>
            </a:r>
          </a:p>
          <a:p>
            <a:pPr lvl="1" eaLnBrk="1" hangingPunct="1">
              <a:lnSpc>
                <a:spcPct val="80000"/>
              </a:lnSpc>
            </a:pPr>
            <a:r>
              <a:rPr lang="en-US" dirty="0" smtClean="0"/>
              <a:t>Atypical presentations</a:t>
            </a:r>
          </a:p>
          <a:p>
            <a:pPr lvl="2" eaLnBrk="1" hangingPunct="1">
              <a:lnSpc>
                <a:spcPct val="80000"/>
              </a:lnSpc>
            </a:pPr>
            <a:r>
              <a:rPr lang="en-US" sz="2000" dirty="0" smtClean="0"/>
              <a:t>Delirium</a:t>
            </a:r>
          </a:p>
          <a:p>
            <a:pPr lvl="2" eaLnBrk="1" hangingPunct="1">
              <a:lnSpc>
                <a:spcPct val="80000"/>
              </a:lnSpc>
            </a:pPr>
            <a:r>
              <a:rPr lang="en-US" sz="2000" dirty="0" smtClean="0"/>
              <a:t>History of trauma</a:t>
            </a:r>
          </a:p>
          <a:p>
            <a:pPr lvl="2" eaLnBrk="1" hangingPunct="1">
              <a:lnSpc>
                <a:spcPct val="80000"/>
              </a:lnSpc>
            </a:pPr>
            <a:r>
              <a:rPr lang="en-US" sz="2000" dirty="0" smtClean="0"/>
              <a:t>Overdose</a:t>
            </a:r>
          </a:p>
          <a:p>
            <a:pPr lvl="2" eaLnBrk="1" hangingPunct="1">
              <a:lnSpc>
                <a:spcPct val="80000"/>
              </a:lnSpc>
            </a:pPr>
            <a:r>
              <a:rPr lang="en-US" sz="2000" dirty="0" smtClean="0"/>
              <a:t>Headache</a:t>
            </a:r>
          </a:p>
          <a:p>
            <a:pPr lvl="2" eaLnBrk="1" hangingPunct="1">
              <a:lnSpc>
                <a:spcPct val="80000"/>
              </a:lnSpc>
            </a:pPr>
            <a:r>
              <a:rPr lang="en-US" sz="2000" dirty="0" smtClean="0"/>
              <a:t>Fever</a:t>
            </a:r>
          </a:p>
          <a:p>
            <a:pPr lvl="1" eaLnBrk="1" hangingPunct="1">
              <a:lnSpc>
                <a:spcPct val="80000"/>
              </a:lnSpc>
            </a:pPr>
            <a:r>
              <a:rPr lang="en-US" dirty="0" smtClean="0"/>
              <a:t>Diagnostic tests to consider</a:t>
            </a:r>
          </a:p>
          <a:p>
            <a:pPr lvl="2" eaLnBrk="1" hangingPunct="1">
              <a:lnSpc>
                <a:spcPct val="80000"/>
              </a:lnSpc>
            </a:pPr>
            <a:r>
              <a:rPr lang="en-US" sz="2000" dirty="0" smtClean="0"/>
              <a:t>Toxicology screens</a:t>
            </a:r>
          </a:p>
          <a:p>
            <a:pPr lvl="2" eaLnBrk="1" hangingPunct="1">
              <a:lnSpc>
                <a:spcPct val="80000"/>
              </a:lnSpc>
            </a:pPr>
            <a:r>
              <a:rPr lang="en-US" sz="2000" dirty="0" smtClean="0"/>
              <a:t>CT of brain</a:t>
            </a:r>
          </a:p>
          <a:p>
            <a:pPr lvl="2" eaLnBrk="1" hangingPunct="1">
              <a:lnSpc>
                <a:spcPct val="80000"/>
              </a:lnSpc>
            </a:pPr>
            <a:r>
              <a:rPr lang="en-US" sz="2000" dirty="0" smtClean="0"/>
              <a:t>BMP, CBC, and LFTs</a:t>
            </a:r>
          </a:p>
          <a:p>
            <a:pPr lvl="2" eaLnBrk="1" hangingPunct="1">
              <a:lnSpc>
                <a:spcPct val="80000"/>
              </a:lnSpc>
            </a:pPr>
            <a:r>
              <a:rPr lang="en-US" sz="2000" dirty="0" smtClean="0"/>
              <a:t>Urinalysis</a:t>
            </a:r>
          </a:p>
          <a:p>
            <a:pPr lvl="2" eaLnBrk="1" hangingPunct="1">
              <a:lnSpc>
                <a:spcPct val="80000"/>
              </a:lnSpc>
            </a:pPr>
            <a:r>
              <a:rPr lang="en-US" sz="2000" dirty="0" smtClean="0"/>
              <a:t>Endocrine tests</a:t>
            </a:r>
          </a:p>
          <a:p>
            <a:pPr lvl="2" eaLnBrk="1" hangingPunct="1">
              <a:lnSpc>
                <a:spcPct val="80000"/>
              </a:lnSpc>
            </a:pPr>
            <a:r>
              <a:rPr lang="en-US" sz="2000" dirty="0" smtClean="0"/>
              <a:t>Lumbar puncture</a:t>
            </a:r>
          </a:p>
        </p:txBody>
      </p:sp>
      <p:sp>
        <p:nvSpPr>
          <p:cNvPr id="2355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2A0575D-4194-463E-B162-9BA9D20FD27D}" type="slidenum">
              <a:rPr lang="en-US" smtClean="0"/>
              <a:pPr eaLnBrk="1" hangingPunct="1">
                <a:defRPr/>
              </a:pPr>
              <a:t>23</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 calcmode="lin" valueType="num">
                                      <p:cBhvr additive="base">
                                        <p:cTn id="7"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 calcmode="lin" valueType="num">
                                      <p:cBhvr additive="base">
                                        <p:cTn id="13"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 calcmode="lin" valueType="num">
                                      <p:cBhvr additive="base">
                                        <p:cTn id="19"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anim calcmode="lin" valueType="num">
                                      <p:cBhvr additive="base">
                                        <p:cTn id="23"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560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anim calcmode="lin" valueType="num">
                                      <p:cBhvr additive="base">
                                        <p:cTn id="27" dur="500" fill="hold"/>
                                        <p:tgtEl>
                                          <p:spTgt spid="2560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560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25603">
                                            <p:txEl>
                                              <p:pRg st="6" end="6"/>
                                            </p:txEl>
                                          </p:spTgt>
                                        </p:tgtEl>
                                        <p:attrNameLst>
                                          <p:attrName>style.visibility</p:attrName>
                                        </p:attrNameLst>
                                      </p:cBhvr>
                                      <p:to>
                                        <p:strVal val="visible"/>
                                      </p:to>
                                    </p:set>
                                    <p:anim calcmode="lin" valueType="num">
                                      <p:cBhvr additive="base">
                                        <p:cTn id="31" dur="500" fill="hold"/>
                                        <p:tgtEl>
                                          <p:spTgt spid="2560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603">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25603">
                                            <p:txEl>
                                              <p:pRg st="7" end="7"/>
                                            </p:txEl>
                                          </p:spTgt>
                                        </p:tgtEl>
                                        <p:attrNameLst>
                                          <p:attrName>style.visibility</p:attrName>
                                        </p:attrNameLst>
                                      </p:cBhvr>
                                      <p:to>
                                        <p:strVal val="visible"/>
                                      </p:to>
                                    </p:set>
                                    <p:anim calcmode="lin" valueType="num">
                                      <p:cBhvr additive="base">
                                        <p:cTn id="35" dur="500" fill="hold"/>
                                        <p:tgtEl>
                                          <p:spTgt spid="25603">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5603">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25603">
                                            <p:txEl>
                                              <p:pRg st="8" end="8"/>
                                            </p:txEl>
                                          </p:spTgt>
                                        </p:tgtEl>
                                        <p:attrNameLst>
                                          <p:attrName>style.visibility</p:attrName>
                                        </p:attrNameLst>
                                      </p:cBhvr>
                                      <p:to>
                                        <p:strVal val="visible"/>
                                      </p:to>
                                    </p:set>
                                    <p:anim calcmode="lin" valueType="num">
                                      <p:cBhvr additive="base">
                                        <p:cTn id="39" dur="500" fill="hold"/>
                                        <p:tgtEl>
                                          <p:spTgt spid="25603">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560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25603">
                                            <p:txEl>
                                              <p:pRg st="9" end="9"/>
                                            </p:txEl>
                                          </p:spTgt>
                                        </p:tgtEl>
                                        <p:attrNameLst>
                                          <p:attrName>style.visibility</p:attrName>
                                        </p:attrNameLst>
                                      </p:cBhvr>
                                      <p:to>
                                        <p:strVal val="visible"/>
                                      </p:to>
                                    </p:set>
                                    <p:anim calcmode="lin" valueType="num">
                                      <p:cBhvr additive="base">
                                        <p:cTn id="45" dur="500" fill="hold"/>
                                        <p:tgtEl>
                                          <p:spTgt spid="2560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5603">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5603">
                                            <p:txEl>
                                              <p:pRg st="10" end="10"/>
                                            </p:txEl>
                                          </p:spTgt>
                                        </p:tgtEl>
                                        <p:attrNameLst>
                                          <p:attrName>style.visibility</p:attrName>
                                        </p:attrNameLst>
                                      </p:cBhvr>
                                      <p:to>
                                        <p:strVal val="visible"/>
                                      </p:to>
                                    </p:set>
                                    <p:anim calcmode="lin" valueType="num">
                                      <p:cBhvr additive="base">
                                        <p:cTn id="49" dur="500" fill="hold"/>
                                        <p:tgtEl>
                                          <p:spTgt spid="2560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5603">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5603">
                                            <p:txEl>
                                              <p:pRg st="11" end="11"/>
                                            </p:txEl>
                                          </p:spTgt>
                                        </p:tgtEl>
                                        <p:attrNameLst>
                                          <p:attrName>style.visibility</p:attrName>
                                        </p:attrNameLst>
                                      </p:cBhvr>
                                      <p:to>
                                        <p:strVal val="visible"/>
                                      </p:to>
                                    </p:set>
                                    <p:anim calcmode="lin" valueType="num">
                                      <p:cBhvr additive="base">
                                        <p:cTn id="53" dur="500" fill="hold"/>
                                        <p:tgtEl>
                                          <p:spTgt spid="2560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5603">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5603">
                                            <p:txEl>
                                              <p:pRg st="12" end="12"/>
                                            </p:txEl>
                                          </p:spTgt>
                                        </p:tgtEl>
                                        <p:attrNameLst>
                                          <p:attrName>style.visibility</p:attrName>
                                        </p:attrNameLst>
                                      </p:cBhvr>
                                      <p:to>
                                        <p:strVal val="visible"/>
                                      </p:to>
                                    </p:set>
                                    <p:anim calcmode="lin" valueType="num">
                                      <p:cBhvr additive="base">
                                        <p:cTn id="57" dur="500" fill="hold"/>
                                        <p:tgtEl>
                                          <p:spTgt spid="25603">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5603">
                                            <p:txEl>
                                              <p:pRg st="12" end="12"/>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25603">
                                            <p:txEl>
                                              <p:pRg st="13" end="13"/>
                                            </p:txEl>
                                          </p:spTgt>
                                        </p:tgtEl>
                                        <p:attrNameLst>
                                          <p:attrName>style.visibility</p:attrName>
                                        </p:attrNameLst>
                                      </p:cBhvr>
                                      <p:to>
                                        <p:strVal val="visible"/>
                                      </p:to>
                                    </p:set>
                                    <p:anim calcmode="lin" valueType="num">
                                      <p:cBhvr additive="base">
                                        <p:cTn id="61" dur="500" fill="hold"/>
                                        <p:tgtEl>
                                          <p:spTgt spid="25603">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5603">
                                            <p:txEl>
                                              <p:pRg st="13" end="13"/>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25603">
                                            <p:txEl>
                                              <p:pRg st="14" end="14"/>
                                            </p:txEl>
                                          </p:spTgt>
                                        </p:tgtEl>
                                        <p:attrNameLst>
                                          <p:attrName>style.visibility</p:attrName>
                                        </p:attrNameLst>
                                      </p:cBhvr>
                                      <p:to>
                                        <p:strVal val="visible"/>
                                      </p:to>
                                    </p:set>
                                    <p:anim calcmode="lin" valueType="num">
                                      <p:cBhvr additive="base">
                                        <p:cTn id="65" dur="500" fill="hold"/>
                                        <p:tgtEl>
                                          <p:spTgt spid="25603">
                                            <p:txEl>
                                              <p:pRg st="14" end="1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25603">
                                            <p:txEl>
                                              <p:pRg st="14" end="14"/>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25603">
                                            <p:txEl>
                                              <p:pRg st="15" end="15"/>
                                            </p:txEl>
                                          </p:spTgt>
                                        </p:tgtEl>
                                        <p:attrNameLst>
                                          <p:attrName>style.visibility</p:attrName>
                                        </p:attrNameLst>
                                      </p:cBhvr>
                                      <p:to>
                                        <p:strVal val="visible"/>
                                      </p:to>
                                    </p:set>
                                    <p:anim calcmode="lin" valueType="num">
                                      <p:cBhvr additive="base">
                                        <p:cTn id="69" dur="500" fill="hold"/>
                                        <p:tgtEl>
                                          <p:spTgt spid="25603">
                                            <p:txEl>
                                              <p:pRg st="15" end="1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560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b="1" dirty="0" smtClean="0">
                <a:solidFill>
                  <a:srgbClr val="006600"/>
                </a:solidFill>
              </a:rPr>
              <a:t>The Case </a:t>
            </a:r>
            <a:r>
              <a:rPr lang="en-US" sz="3200" b="1" dirty="0" smtClean="0">
                <a:solidFill>
                  <a:srgbClr val="006600"/>
                </a:solidFill>
              </a:rPr>
              <a:t>(continued)</a:t>
            </a:r>
            <a:endParaRPr lang="en-US" b="1" dirty="0" smtClean="0">
              <a:solidFill>
                <a:srgbClr val="006600"/>
              </a:solidFill>
            </a:endParaRPr>
          </a:p>
        </p:txBody>
      </p:sp>
      <p:sp>
        <p:nvSpPr>
          <p:cNvPr id="108547" name="Rectangle 3"/>
          <p:cNvSpPr>
            <a:spLocks noGrp="1" noChangeArrowheads="1"/>
          </p:cNvSpPr>
          <p:nvPr>
            <p:ph idx="1"/>
          </p:nvPr>
        </p:nvSpPr>
        <p:spPr/>
        <p:txBody>
          <a:bodyPr/>
          <a:lstStyle/>
          <a:p>
            <a:pPr eaLnBrk="1" hangingPunct="1">
              <a:lnSpc>
                <a:spcPct val="80000"/>
              </a:lnSpc>
              <a:defRPr/>
            </a:pPr>
            <a:r>
              <a:rPr lang="en-US" sz="2800" dirty="0" smtClean="0"/>
              <a:t>Examination of the patient</a:t>
            </a:r>
          </a:p>
          <a:p>
            <a:pPr lvl="1" eaLnBrk="1" hangingPunct="1">
              <a:lnSpc>
                <a:spcPct val="80000"/>
              </a:lnSpc>
              <a:defRPr/>
            </a:pPr>
            <a:r>
              <a:rPr lang="en-US" sz="2400" dirty="0" smtClean="0"/>
              <a:t>The patient is febrile with normal vitals</a:t>
            </a:r>
          </a:p>
          <a:p>
            <a:pPr lvl="1" eaLnBrk="1" hangingPunct="1">
              <a:lnSpc>
                <a:spcPct val="80000"/>
              </a:lnSpc>
              <a:defRPr/>
            </a:pPr>
            <a:r>
              <a:rPr lang="en-US" sz="2400" dirty="0" smtClean="0"/>
              <a:t>Malnourished, disheveled, and stinky</a:t>
            </a:r>
          </a:p>
          <a:p>
            <a:pPr lvl="1" eaLnBrk="1" hangingPunct="1">
              <a:lnSpc>
                <a:spcPct val="80000"/>
              </a:lnSpc>
              <a:defRPr/>
            </a:pPr>
            <a:r>
              <a:rPr lang="en-US" sz="2400" dirty="0" smtClean="0"/>
              <a:t>Heart, lungs and abdomen are benign</a:t>
            </a:r>
          </a:p>
          <a:p>
            <a:pPr lvl="1" eaLnBrk="1" hangingPunct="1">
              <a:lnSpc>
                <a:spcPct val="80000"/>
              </a:lnSpc>
              <a:defRPr/>
            </a:pPr>
            <a:r>
              <a:rPr lang="en-US" sz="2400" dirty="0" smtClean="0"/>
              <a:t>No tremor or </a:t>
            </a:r>
            <a:r>
              <a:rPr lang="en-US" sz="2400" dirty="0" err="1" smtClean="0"/>
              <a:t>asterixis</a:t>
            </a:r>
            <a:endParaRPr lang="en-US" sz="2400" dirty="0" smtClean="0"/>
          </a:p>
          <a:p>
            <a:pPr lvl="1" eaLnBrk="1" hangingPunct="1">
              <a:lnSpc>
                <a:spcPct val="80000"/>
              </a:lnSpc>
              <a:defRPr/>
            </a:pPr>
            <a:r>
              <a:rPr lang="en-US" sz="2400" dirty="0" smtClean="0"/>
              <a:t>Mental status/state examination reveals…</a:t>
            </a:r>
          </a:p>
          <a:p>
            <a:pPr lvl="2" eaLnBrk="1" hangingPunct="1">
              <a:lnSpc>
                <a:spcPct val="80000"/>
              </a:lnSpc>
              <a:buFontTx/>
              <a:buNone/>
              <a:defRPr/>
            </a:pPr>
            <a:endParaRPr lang="en-US" sz="1600" dirty="0" smtClean="0"/>
          </a:p>
          <a:p>
            <a:pPr lvl="3" eaLnBrk="1" hangingPunct="1">
              <a:lnSpc>
                <a:spcPct val="80000"/>
              </a:lnSpc>
              <a:defRPr/>
            </a:pPr>
            <a:endParaRPr lang="en-US" sz="1800" dirty="0" smtClean="0"/>
          </a:p>
          <a:p>
            <a:pPr lvl="4" eaLnBrk="1" hangingPunct="1">
              <a:lnSpc>
                <a:spcPct val="80000"/>
              </a:lnSpc>
              <a:defRPr/>
            </a:pPr>
            <a:endParaRPr lang="en-US" sz="1800" dirty="0" smtClean="0"/>
          </a:p>
          <a:p>
            <a:pPr lvl="2" eaLnBrk="1" hangingPunct="1">
              <a:lnSpc>
                <a:spcPct val="80000"/>
              </a:lnSpc>
              <a:defRPr/>
            </a:pPr>
            <a:endParaRPr lang="en-US" sz="2000" dirty="0" smtClean="0"/>
          </a:p>
          <a:p>
            <a:pPr lvl="2" eaLnBrk="1" hangingPunct="1">
              <a:lnSpc>
                <a:spcPct val="80000"/>
              </a:lnSpc>
              <a:defRPr/>
            </a:pPr>
            <a:endParaRPr lang="en-US" sz="2000" dirty="0" smtClean="0"/>
          </a:p>
          <a:p>
            <a:pPr lvl="1" eaLnBrk="1" hangingPunct="1">
              <a:lnSpc>
                <a:spcPct val="80000"/>
              </a:lnSpc>
              <a:defRPr/>
            </a:pPr>
            <a:endParaRPr lang="en-US" sz="2400" dirty="0" smtClean="0"/>
          </a:p>
        </p:txBody>
      </p:sp>
      <p:sp>
        <p:nvSpPr>
          <p:cNvPr id="2458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A010921-FCC6-41CF-9E93-01E4974DD0B7}" type="slidenum">
              <a:rPr lang="en-US" smtClean="0"/>
              <a:pPr eaLnBrk="1" hangingPunct="1">
                <a:defRPr/>
              </a:pPr>
              <a:t>24</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85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854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854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85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b="1" dirty="0" smtClean="0">
                <a:solidFill>
                  <a:srgbClr val="006600"/>
                </a:solidFill>
              </a:rPr>
              <a:t>The Case </a:t>
            </a:r>
            <a:r>
              <a:rPr lang="en-US" sz="3200" b="1" dirty="0" smtClean="0">
                <a:solidFill>
                  <a:srgbClr val="006600"/>
                </a:solidFill>
              </a:rPr>
              <a:t>(continued)</a:t>
            </a:r>
          </a:p>
        </p:txBody>
      </p:sp>
      <p:sp>
        <p:nvSpPr>
          <p:cNvPr id="25603" name="Rectangle 3"/>
          <p:cNvSpPr>
            <a:spLocks noGrp="1" noChangeArrowheads="1"/>
          </p:cNvSpPr>
          <p:nvPr>
            <p:ph idx="1"/>
          </p:nvPr>
        </p:nvSpPr>
        <p:spPr/>
        <p:txBody>
          <a:bodyPr/>
          <a:lstStyle/>
          <a:p>
            <a:pPr eaLnBrk="1" hangingPunct="1">
              <a:lnSpc>
                <a:spcPct val="90000"/>
              </a:lnSpc>
              <a:defRPr/>
            </a:pPr>
            <a:r>
              <a:rPr lang="en-US" sz="2400" dirty="0" smtClean="0"/>
              <a:t>Laboratory evaluation of the patient</a:t>
            </a:r>
          </a:p>
          <a:p>
            <a:pPr lvl="1" eaLnBrk="1" hangingPunct="1">
              <a:lnSpc>
                <a:spcPct val="90000"/>
              </a:lnSpc>
              <a:defRPr/>
            </a:pPr>
            <a:r>
              <a:rPr lang="en-US" sz="2400" dirty="0" smtClean="0"/>
              <a:t>CBC, BMP are normal except for a glucose of 211</a:t>
            </a:r>
          </a:p>
          <a:p>
            <a:pPr lvl="1" eaLnBrk="1" hangingPunct="1">
              <a:lnSpc>
                <a:spcPct val="90000"/>
              </a:lnSpc>
              <a:defRPr/>
            </a:pPr>
            <a:r>
              <a:rPr lang="en-US" sz="2400" dirty="0" smtClean="0"/>
              <a:t>LFTs are normal except for a low albumin</a:t>
            </a:r>
          </a:p>
          <a:p>
            <a:pPr lvl="1" eaLnBrk="1" hangingPunct="1">
              <a:lnSpc>
                <a:spcPct val="90000"/>
              </a:lnSpc>
              <a:defRPr/>
            </a:pPr>
            <a:r>
              <a:rPr lang="en-US" sz="2400" dirty="0" smtClean="0"/>
              <a:t>TSH, B12, </a:t>
            </a:r>
            <a:r>
              <a:rPr lang="en-US" sz="2400" dirty="0" err="1" smtClean="0"/>
              <a:t>Folate</a:t>
            </a:r>
            <a:r>
              <a:rPr lang="en-US" sz="2400" dirty="0" smtClean="0"/>
              <a:t>, and RPR are also normal</a:t>
            </a:r>
          </a:p>
          <a:p>
            <a:pPr lvl="1" eaLnBrk="1" hangingPunct="1">
              <a:lnSpc>
                <a:spcPct val="90000"/>
              </a:lnSpc>
              <a:defRPr/>
            </a:pPr>
            <a:r>
              <a:rPr lang="en-US" sz="2400" dirty="0" smtClean="0"/>
              <a:t>U/A is positive for glucose and trace </a:t>
            </a:r>
          </a:p>
          <a:p>
            <a:pPr lvl="1" eaLnBrk="1" hangingPunct="1">
              <a:lnSpc>
                <a:spcPct val="90000"/>
              </a:lnSpc>
              <a:defRPr/>
            </a:pPr>
            <a:r>
              <a:rPr lang="en-US" sz="2400" dirty="0" smtClean="0"/>
              <a:t>CT of head is read as “negative”</a:t>
            </a:r>
          </a:p>
          <a:p>
            <a:pPr lvl="1" eaLnBrk="1" hangingPunct="1">
              <a:lnSpc>
                <a:spcPct val="90000"/>
              </a:lnSpc>
              <a:defRPr/>
            </a:pPr>
            <a:r>
              <a:rPr lang="en-US" sz="2400" dirty="0" smtClean="0"/>
              <a:t>EKG shows </a:t>
            </a:r>
            <a:r>
              <a:rPr lang="en-US" sz="2400" dirty="0" err="1" smtClean="0"/>
              <a:t>QTc</a:t>
            </a:r>
            <a:r>
              <a:rPr lang="en-US" sz="2400" dirty="0" smtClean="0"/>
              <a:t> &lt; 400msec</a:t>
            </a:r>
          </a:p>
          <a:p>
            <a:pPr lvl="1" eaLnBrk="1" hangingPunct="1">
              <a:lnSpc>
                <a:spcPct val="90000"/>
              </a:lnSpc>
              <a:defRPr/>
            </a:pPr>
            <a:r>
              <a:rPr lang="en-US" sz="2400" dirty="0" smtClean="0"/>
              <a:t>UDS and serum toxicology are negative</a:t>
            </a:r>
          </a:p>
          <a:p>
            <a:pPr lvl="1" eaLnBrk="1" hangingPunct="1">
              <a:lnSpc>
                <a:spcPct val="90000"/>
              </a:lnSpc>
              <a:defRPr/>
            </a:pPr>
            <a:r>
              <a:rPr lang="en-US" sz="2400" dirty="0" smtClean="0"/>
              <a:t>VPA, carbamazepine, and lithium are all negative</a:t>
            </a:r>
          </a:p>
          <a:p>
            <a:pPr lvl="1" eaLnBrk="1" hangingPunct="1">
              <a:lnSpc>
                <a:spcPct val="90000"/>
              </a:lnSpc>
              <a:defRPr/>
            </a:pPr>
            <a:endParaRPr lang="en-US" sz="2000" dirty="0" smtClean="0"/>
          </a:p>
          <a:p>
            <a:pPr lvl="1" eaLnBrk="1" hangingPunct="1">
              <a:lnSpc>
                <a:spcPct val="90000"/>
              </a:lnSpc>
              <a:defRPr/>
            </a:pPr>
            <a:endParaRPr lang="en-US" sz="2000" dirty="0" smtClean="0"/>
          </a:p>
          <a:p>
            <a:pPr lvl="2" eaLnBrk="1" hangingPunct="1">
              <a:lnSpc>
                <a:spcPct val="90000"/>
              </a:lnSpc>
              <a:defRPr/>
            </a:pPr>
            <a:endParaRPr lang="en-US" sz="1800" dirty="0" smtClean="0"/>
          </a:p>
          <a:p>
            <a:pPr lvl="3" eaLnBrk="1" hangingPunct="1">
              <a:lnSpc>
                <a:spcPct val="90000"/>
              </a:lnSpc>
              <a:defRPr/>
            </a:pPr>
            <a:endParaRPr lang="en-US" sz="1600" dirty="0" smtClean="0"/>
          </a:p>
          <a:p>
            <a:pPr lvl="2" eaLnBrk="1" hangingPunct="1">
              <a:lnSpc>
                <a:spcPct val="90000"/>
              </a:lnSpc>
              <a:defRPr/>
            </a:pPr>
            <a:endParaRPr lang="en-US" sz="1800" dirty="0" smtClean="0"/>
          </a:p>
          <a:p>
            <a:pPr lvl="2" eaLnBrk="1" hangingPunct="1">
              <a:lnSpc>
                <a:spcPct val="90000"/>
              </a:lnSpc>
              <a:defRPr/>
            </a:pPr>
            <a:endParaRPr lang="en-US" sz="1800" dirty="0" smtClean="0"/>
          </a:p>
          <a:p>
            <a:pPr lvl="1" eaLnBrk="1" hangingPunct="1">
              <a:lnSpc>
                <a:spcPct val="90000"/>
              </a:lnSpc>
              <a:defRPr/>
            </a:pPr>
            <a:endParaRPr lang="en-US" sz="2000" dirty="0" smtClean="0"/>
          </a:p>
        </p:txBody>
      </p:sp>
      <p:sp>
        <p:nvSpPr>
          <p:cNvPr id="2560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D019841-AD80-46AB-8953-DAC612A29D25}" type="slidenum">
              <a:rPr lang="en-US" smtClean="0"/>
              <a:pPr eaLnBrk="1" hangingPunct="1">
                <a:defRPr/>
              </a:pPr>
              <a:t>25</a:t>
            </a:fld>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b="1" dirty="0" smtClean="0"/>
              <a:t>Before the Acute Intervention</a:t>
            </a:r>
          </a:p>
        </p:txBody>
      </p:sp>
      <p:sp>
        <p:nvSpPr>
          <p:cNvPr id="27651" name="Content Placeholder 2"/>
          <p:cNvSpPr>
            <a:spLocks noGrp="1"/>
          </p:cNvSpPr>
          <p:nvPr>
            <p:ph idx="1"/>
          </p:nvPr>
        </p:nvSpPr>
        <p:spPr>
          <a:xfrm>
            <a:off x="457200" y="1295400"/>
            <a:ext cx="8229600" cy="4830763"/>
          </a:xfrm>
        </p:spPr>
        <p:txBody>
          <a:bodyPr/>
          <a:lstStyle/>
          <a:p>
            <a:r>
              <a:rPr lang="en-US" sz="2400" dirty="0" smtClean="0"/>
              <a:t>The staff on Med/</a:t>
            </a:r>
            <a:r>
              <a:rPr lang="en-US" sz="2400" dirty="0" err="1" smtClean="0"/>
              <a:t>Surg</a:t>
            </a:r>
            <a:r>
              <a:rPr lang="en-US" sz="2400" dirty="0" smtClean="0"/>
              <a:t> units are often less informed about what feelings and behaviors their actions may elicit in patients</a:t>
            </a:r>
          </a:p>
          <a:p>
            <a:r>
              <a:rPr lang="en-US" sz="2400" dirty="0" smtClean="0"/>
              <a:t>Studies indicate that staff training and education can change this lack of appreciation</a:t>
            </a:r>
            <a:endParaRPr lang="en-US" sz="2000" dirty="0" smtClean="0"/>
          </a:p>
          <a:p>
            <a:r>
              <a:rPr lang="en-US" sz="2400" dirty="0" smtClean="0"/>
              <a:t>Psychiatric consultants should provide education about</a:t>
            </a:r>
          </a:p>
          <a:p>
            <a:pPr lvl="1"/>
            <a:r>
              <a:rPr lang="en-US" sz="2000" dirty="0" smtClean="0"/>
              <a:t>Establishing goals from the patients perspective</a:t>
            </a:r>
          </a:p>
          <a:p>
            <a:pPr lvl="1"/>
            <a:r>
              <a:rPr lang="en-US" sz="2000" dirty="0" smtClean="0"/>
              <a:t>Interventions that support a structured setting</a:t>
            </a:r>
          </a:p>
          <a:p>
            <a:pPr lvl="2"/>
            <a:r>
              <a:rPr lang="en-US" sz="2000" dirty="0" smtClean="0"/>
              <a:t>Private or semi-private room</a:t>
            </a:r>
          </a:p>
          <a:p>
            <a:pPr lvl="2"/>
            <a:r>
              <a:rPr lang="en-US" sz="2000" dirty="0" smtClean="0"/>
              <a:t>Establish clear set of expectations with a written schedule</a:t>
            </a:r>
          </a:p>
          <a:p>
            <a:pPr lvl="2"/>
            <a:r>
              <a:rPr lang="en-US" sz="2000" dirty="0" smtClean="0"/>
              <a:t>Identify staff that are responsible for the patients care</a:t>
            </a:r>
          </a:p>
          <a:p>
            <a:pPr lvl="1"/>
            <a:r>
              <a:rPr lang="en-US" sz="2000" dirty="0" smtClean="0"/>
              <a:t>Attempting to enlist the patient in the treatment, i.e. which route of medication has worked the best in the past as a “choice” which retains some patient control</a:t>
            </a:r>
          </a:p>
          <a:p>
            <a:pPr lvl="1"/>
            <a:endParaRPr lang="en-US" sz="2000" dirty="0" smtClean="0"/>
          </a:p>
          <a:p>
            <a:pPr lvl="1"/>
            <a:endParaRPr lang="en-US" sz="2000" dirty="0" smtClean="0"/>
          </a:p>
          <a:p>
            <a:endParaRPr lang="en-US" dirty="0" smtClean="0"/>
          </a:p>
        </p:txBody>
      </p:sp>
      <p:sp>
        <p:nvSpPr>
          <p:cNvPr id="4" name="Slide Number Placeholder 3"/>
          <p:cNvSpPr>
            <a:spLocks noGrp="1"/>
          </p:cNvSpPr>
          <p:nvPr>
            <p:ph type="sldNum" sz="quarter" idx="12"/>
          </p:nvPr>
        </p:nvSpPr>
        <p:spPr/>
        <p:txBody>
          <a:bodyPr/>
          <a:lstStyle/>
          <a:p>
            <a:pPr>
              <a:defRPr/>
            </a:pPr>
            <a:fld id="{A658F644-9E07-4803-A202-B60976A94C04}"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dirty="0" smtClean="0"/>
              <a:t>Goals of Intervention</a:t>
            </a:r>
          </a:p>
        </p:txBody>
      </p:sp>
      <p:sp>
        <p:nvSpPr>
          <p:cNvPr id="26627" name="Rectangle 3"/>
          <p:cNvSpPr>
            <a:spLocks noGrp="1" noChangeArrowheads="1"/>
          </p:cNvSpPr>
          <p:nvPr>
            <p:ph idx="1"/>
          </p:nvPr>
        </p:nvSpPr>
        <p:spPr/>
        <p:txBody>
          <a:bodyPr/>
          <a:lstStyle/>
          <a:p>
            <a:pPr eaLnBrk="1" hangingPunct="1">
              <a:lnSpc>
                <a:spcPct val="90000"/>
              </a:lnSpc>
            </a:pPr>
            <a:r>
              <a:rPr lang="en-US" sz="2800" dirty="0" smtClean="0"/>
              <a:t>Acute agitation or a violent patient modifies the normal caregiver-patient relationship</a:t>
            </a:r>
          </a:p>
          <a:p>
            <a:pPr eaLnBrk="1" hangingPunct="1">
              <a:lnSpc>
                <a:spcPct val="90000"/>
              </a:lnSpc>
            </a:pPr>
            <a:r>
              <a:rPr lang="en-US" sz="2800" dirty="0" smtClean="0"/>
              <a:t>The first goal of treatment is to do only what is necessary to assure the safety of the patient and others while facilitating the resumption of more normal interpersonal relations</a:t>
            </a:r>
          </a:p>
          <a:p>
            <a:pPr lvl="1" eaLnBrk="1" hangingPunct="1">
              <a:lnSpc>
                <a:spcPct val="90000"/>
              </a:lnSpc>
            </a:pPr>
            <a:r>
              <a:rPr lang="en-US" sz="2400" dirty="0" smtClean="0"/>
              <a:t>Calming without over-sedation</a:t>
            </a:r>
          </a:p>
          <a:p>
            <a:pPr eaLnBrk="1" hangingPunct="1">
              <a:lnSpc>
                <a:spcPct val="90000"/>
              </a:lnSpc>
            </a:pPr>
            <a:endParaRPr lang="en-US" dirty="0" smtClean="0"/>
          </a:p>
        </p:txBody>
      </p:sp>
      <p:sp>
        <p:nvSpPr>
          <p:cNvPr id="2765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46370AA-61E5-40B6-910E-8CA78FBD8D09}" type="slidenum">
              <a:rPr lang="en-US" smtClean="0"/>
              <a:pPr eaLnBrk="1" hangingPunct="1">
                <a:defRPr/>
              </a:pPr>
              <a:t>27</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 calcmode="lin" valueType="num">
                                      <p:cBhvr additive="base">
                                        <p:cTn id="7"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iterate type="lt">
                                    <p:tmPct val="0"/>
                                  </p:iterate>
                                  <p:childTnLst>
                                    <p:set>
                                      <p:cBhvr>
                                        <p:cTn id="10" dur="1" fill="hold">
                                          <p:stCondLst>
                                            <p:cond delay="0"/>
                                          </p:stCondLst>
                                        </p:cTn>
                                        <p:tgtEl>
                                          <p:spTgt spid="26627">
                                            <p:txEl>
                                              <p:pRg st="2" end="2"/>
                                            </p:txEl>
                                          </p:spTgt>
                                        </p:tgtEl>
                                        <p:attrNameLst>
                                          <p:attrName>style.visibility</p:attrName>
                                        </p:attrNameLst>
                                      </p:cBhvr>
                                      <p:to>
                                        <p:strVal val="visible"/>
                                      </p:to>
                                    </p:set>
                                    <p:anim calcmode="lin" valueType="num">
                                      <p:cBhvr additive="base">
                                        <p:cTn id="11"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mph" presetSubtype="0" fill="hold" nodeType="clickEffect">
                                  <p:stCondLst>
                                    <p:cond delay="0"/>
                                  </p:stCondLst>
                                  <p:iterate type="lt">
                                    <p:tmPct val="4000"/>
                                  </p:iterate>
                                  <p:childTnLst>
                                    <p:set>
                                      <p:cBhvr override="childStyle">
                                        <p:cTn id="16" dur="500" fill="hold"/>
                                        <p:tgtEl>
                                          <p:spTgt spid="26627">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p:txBody>
          <a:bodyPr/>
          <a:lstStyle/>
          <a:p>
            <a:r>
              <a:rPr lang="en-US" b="1" dirty="0" smtClean="0"/>
              <a:t>Agitation Management</a:t>
            </a:r>
          </a:p>
        </p:txBody>
      </p:sp>
      <p:sp>
        <p:nvSpPr>
          <p:cNvPr id="29699" name="Content Placeholder 4"/>
          <p:cNvSpPr>
            <a:spLocks noGrp="1"/>
          </p:cNvSpPr>
          <p:nvPr>
            <p:ph idx="1"/>
          </p:nvPr>
        </p:nvSpPr>
        <p:spPr/>
        <p:txBody>
          <a:bodyPr/>
          <a:lstStyle/>
          <a:p>
            <a:r>
              <a:rPr lang="en-US" sz="2800" dirty="0" smtClean="0"/>
              <a:t>Medical evaluation and triage</a:t>
            </a:r>
          </a:p>
          <a:p>
            <a:r>
              <a:rPr lang="en-US" sz="2800" dirty="0" smtClean="0"/>
              <a:t>Psychiatric evaluation</a:t>
            </a:r>
          </a:p>
          <a:p>
            <a:r>
              <a:rPr lang="en-US" sz="2800" dirty="0" smtClean="0"/>
              <a:t>Verbal de-escalation</a:t>
            </a:r>
          </a:p>
          <a:p>
            <a:r>
              <a:rPr lang="en-US" sz="2800" dirty="0" smtClean="0"/>
              <a:t>Psychopharmacologic interventions</a:t>
            </a:r>
          </a:p>
          <a:p>
            <a:r>
              <a:rPr lang="en-US" sz="2800" dirty="0" smtClean="0"/>
              <a:t>Use of seclusion/restraint</a:t>
            </a:r>
          </a:p>
          <a:p>
            <a:endParaRPr lang="en-US" dirty="0" smtClean="0"/>
          </a:p>
          <a:p>
            <a:pPr marL="1828800" indent="0">
              <a:buNone/>
            </a:pPr>
            <a:r>
              <a:rPr lang="en-US" dirty="0" smtClean="0"/>
              <a:t>(</a:t>
            </a:r>
            <a:r>
              <a:rPr lang="en-US" sz="1800" i="1" dirty="0" smtClean="0"/>
              <a:t>Project BETA: Best practices in Evaluation and Treatment of Agitation, Western J Emergency Med 2012; 1:1-2)</a:t>
            </a:r>
          </a:p>
          <a:p>
            <a:endParaRPr lang="en-US" dirty="0" smtClean="0"/>
          </a:p>
        </p:txBody>
      </p:sp>
      <p:sp>
        <p:nvSpPr>
          <p:cNvPr id="4" name="Slide Number Placeholder 3"/>
          <p:cNvSpPr>
            <a:spLocks noGrp="1"/>
          </p:cNvSpPr>
          <p:nvPr>
            <p:ph type="sldNum" sz="quarter" idx="12"/>
          </p:nvPr>
        </p:nvSpPr>
        <p:spPr/>
        <p:txBody>
          <a:bodyPr/>
          <a:lstStyle/>
          <a:p>
            <a:pPr>
              <a:defRPr/>
            </a:pPr>
            <a:fld id="{2ECB10CA-C2A5-4833-B803-F7488684A432}"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dirty="0" smtClean="0"/>
              <a:t>Environmental Interventions</a:t>
            </a:r>
          </a:p>
        </p:txBody>
      </p:sp>
      <p:sp>
        <p:nvSpPr>
          <p:cNvPr id="28675" name="Rectangle 3"/>
          <p:cNvSpPr>
            <a:spLocks noGrp="1" noChangeArrowheads="1"/>
          </p:cNvSpPr>
          <p:nvPr>
            <p:ph idx="1"/>
          </p:nvPr>
        </p:nvSpPr>
        <p:spPr>
          <a:xfrm>
            <a:off x="457200" y="1600200"/>
            <a:ext cx="8382000" cy="4525963"/>
          </a:xfrm>
        </p:spPr>
        <p:txBody>
          <a:bodyPr/>
          <a:lstStyle/>
          <a:p>
            <a:pPr eaLnBrk="1" hangingPunct="1"/>
            <a:r>
              <a:rPr lang="en-US" sz="2800" dirty="0" smtClean="0"/>
              <a:t>Examples of effective non-pharmacological treatments</a:t>
            </a:r>
          </a:p>
          <a:p>
            <a:pPr lvl="1" eaLnBrk="1" hangingPunct="1"/>
            <a:r>
              <a:rPr lang="en-US" sz="2400" dirty="0" smtClean="0"/>
              <a:t>Clearing the room</a:t>
            </a:r>
          </a:p>
          <a:p>
            <a:pPr lvl="1" eaLnBrk="1" hangingPunct="1"/>
            <a:r>
              <a:rPr lang="en-US" sz="2400" dirty="0" smtClean="0"/>
              <a:t>Removing dangerous objects</a:t>
            </a:r>
          </a:p>
          <a:p>
            <a:pPr lvl="1" eaLnBrk="1" hangingPunct="1"/>
            <a:r>
              <a:rPr lang="en-US" sz="2400" dirty="0" smtClean="0"/>
              <a:t>Having staff available as a “show of force”</a:t>
            </a:r>
          </a:p>
          <a:p>
            <a:pPr lvl="1" eaLnBrk="1" hangingPunct="1"/>
            <a:r>
              <a:rPr lang="en-US" sz="2400" dirty="0" smtClean="0"/>
              <a:t>Close observation</a:t>
            </a:r>
          </a:p>
          <a:p>
            <a:pPr lvl="1" eaLnBrk="1" hangingPunct="1"/>
            <a:r>
              <a:rPr lang="en-US" sz="2400" dirty="0" smtClean="0"/>
              <a:t>Calm conversation</a:t>
            </a:r>
          </a:p>
          <a:p>
            <a:pPr lvl="1" eaLnBrk="1" hangingPunct="1"/>
            <a:r>
              <a:rPr lang="en-US" sz="2400" dirty="0" smtClean="0"/>
              <a:t>Decrease sensorial stimulation</a:t>
            </a:r>
          </a:p>
          <a:p>
            <a:pPr lvl="1" eaLnBrk="1" hangingPunct="1"/>
            <a:endParaRPr lang="en-US" dirty="0" smtClean="0"/>
          </a:p>
        </p:txBody>
      </p:sp>
      <p:sp>
        <p:nvSpPr>
          <p:cNvPr id="2867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2D6EBCA-0DB5-46E0-B964-E93838BBFD10}" type="slidenum">
              <a:rPr lang="en-US" smtClean="0"/>
              <a:pPr eaLnBrk="1" hangingPunct="1">
                <a:defRPr/>
              </a:pPr>
              <a:t>29</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 calcmode="lin" valueType="num">
                                      <p:cBhvr additive="base">
                                        <p:cTn id="7"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anim calcmode="lin" valueType="num">
                                      <p:cBhvr additive="base">
                                        <p:cTn id="11"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28675">
                                            <p:txEl>
                                              <p:pRg st="3" end="3"/>
                                            </p:txEl>
                                          </p:spTgt>
                                        </p:tgtEl>
                                        <p:attrNameLst>
                                          <p:attrName>style.visibility</p:attrName>
                                        </p:attrNameLst>
                                      </p:cBhvr>
                                      <p:to>
                                        <p:strVal val="visible"/>
                                      </p:to>
                                    </p:set>
                                    <p:anim calcmode="lin" valueType="num">
                                      <p:cBhvr additive="base">
                                        <p:cTn id="17"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anim calcmode="lin" valueType="num">
                                      <p:cBhvr additive="base">
                                        <p:cTn id="23"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8675">
                                            <p:txEl>
                                              <p:pRg st="5" end="5"/>
                                            </p:txEl>
                                          </p:spTgt>
                                        </p:tgtEl>
                                        <p:attrNameLst>
                                          <p:attrName>style.visibility</p:attrName>
                                        </p:attrNameLst>
                                      </p:cBhvr>
                                      <p:to>
                                        <p:strVal val="visible"/>
                                      </p:to>
                                    </p:set>
                                    <p:anim calcmode="lin" valueType="num">
                                      <p:cBhvr additive="base">
                                        <p:cTn id="29" dur="500" fill="hold"/>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86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28675">
                                            <p:txEl>
                                              <p:pRg st="6" end="6"/>
                                            </p:txEl>
                                          </p:spTgt>
                                        </p:tgtEl>
                                        <p:attrNameLst>
                                          <p:attrName>style.visibility</p:attrName>
                                        </p:attrNameLst>
                                      </p:cBhvr>
                                      <p:to>
                                        <p:strVal val="visible"/>
                                      </p:to>
                                    </p:set>
                                    <p:anim calcmode="lin" valueType="num">
                                      <p:cBhvr additive="base">
                                        <p:cTn id="35" dur="500" fill="hold"/>
                                        <p:tgtEl>
                                          <p:spTgt spid="2867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86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b="1" dirty="0" smtClean="0">
                <a:solidFill>
                  <a:srgbClr val="006600"/>
                </a:solidFill>
              </a:rPr>
              <a:t>The Case</a:t>
            </a:r>
          </a:p>
        </p:txBody>
      </p:sp>
      <p:sp>
        <p:nvSpPr>
          <p:cNvPr id="4099" name="Content Placeholder 2"/>
          <p:cNvSpPr>
            <a:spLocks noGrp="1"/>
          </p:cNvSpPr>
          <p:nvPr>
            <p:ph idx="1"/>
          </p:nvPr>
        </p:nvSpPr>
        <p:spPr/>
        <p:txBody>
          <a:bodyPr/>
          <a:lstStyle/>
          <a:p>
            <a:pPr>
              <a:defRPr/>
            </a:pPr>
            <a:r>
              <a:rPr lang="en-US" dirty="0" smtClean="0"/>
              <a:t>A 47 year-old male with a history of substance abuse and bipolar disorder along with morbid obesity, DM and COPD presents to the ED at 0200 after calling 911 and reporting chest pain.</a:t>
            </a:r>
          </a:p>
          <a:p>
            <a:pPr>
              <a:defRPr/>
            </a:pPr>
            <a:r>
              <a:rPr lang="en-US" dirty="0" smtClean="0"/>
              <a:t>Initially cooperative in the ED, but the staff indicate that he has been mumbling to himself and starring at them suspiciously.  They gave him some </a:t>
            </a:r>
            <a:r>
              <a:rPr lang="en-US" dirty="0" err="1" smtClean="0"/>
              <a:t>lorazepam</a:t>
            </a:r>
            <a:r>
              <a:rPr lang="en-US" dirty="0" smtClean="0"/>
              <a:t> to “calm” him.</a:t>
            </a:r>
          </a:p>
          <a:p>
            <a:pPr>
              <a:defRPr/>
            </a:pPr>
            <a:r>
              <a:rPr lang="en-US" dirty="0" smtClean="0"/>
              <a:t>Since arrival to the floor to r/o MI he has been becoming increasingly irritable, confrontational and restless.  Eventually he starts to become uncooperative with care and then verbally and physically threatening to the staff.</a:t>
            </a:r>
          </a:p>
          <a:p>
            <a:pPr>
              <a:defRPr/>
            </a:pPr>
            <a:r>
              <a:rPr lang="en-US" dirty="0" smtClean="0"/>
              <a:t>They call a psychiatry consult for “HELP!!!!”</a:t>
            </a:r>
          </a:p>
        </p:txBody>
      </p:sp>
      <p:sp>
        <p:nvSpPr>
          <p:cNvPr id="410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5281854-71D7-484F-B879-035FB48CD0C4}" type="slidenum">
              <a:rPr lang="en-US" smtClean="0"/>
              <a:pPr eaLnBrk="1" hangingPunct="1">
                <a:defRPr/>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81000"/>
            <a:ext cx="8229600" cy="1143000"/>
          </a:xfrm>
        </p:spPr>
        <p:txBody>
          <a:bodyPr/>
          <a:lstStyle/>
          <a:p>
            <a:r>
              <a:rPr lang="en-US" sz="3600" b="1" dirty="0" smtClean="0"/>
              <a:t>Communication/Behavioral Interventions</a:t>
            </a:r>
          </a:p>
        </p:txBody>
      </p:sp>
      <p:sp>
        <p:nvSpPr>
          <p:cNvPr id="31747" name="Rectangle 3"/>
          <p:cNvSpPr>
            <a:spLocks noGrp="1" noChangeArrowheads="1"/>
          </p:cNvSpPr>
          <p:nvPr>
            <p:ph idx="1"/>
          </p:nvPr>
        </p:nvSpPr>
        <p:spPr/>
        <p:txBody>
          <a:bodyPr/>
          <a:lstStyle/>
          <a:p>
            <a:pPr>
              <a:lnSpc>
                <a:spcPct val="80000"/>
              </a:lnSpc>
            </a:pPr>
            <a:r>
              <a:rPr lang="en-US" sz="2800" dirty="0" smtClean="0"/>
              <a:t>Nonverbal</a:t>
            </a:r>
          </a:p>
          <a:p>
            <a:pPr lvl="1">
              <a:lnSpc>
                <a:spcPct val="80000"/>
              </a:lnSpc>
            </a:pPr>
            <a:r>
              <a:rPr lang="en-US" sz="2400" dirty="0" smtClean="0"/>
              <a:t>Maintain a safe distance</a:t>
            </a:r>
          </a:p>
          <a:p>
            <a:pPr lvl="1">
              <a:lnSpc>
                <a:spcPct val="80000"/>
              </a:lnSpc>
            </a:pPr>
            <a:r>
              <a:rPr lang="en-US" sz="2400" dirty="0" smtClean="0"/>
              <a:t>Maintain a neutral posture</a:t>
            </a:r>
          </a:p>
          <a:p>
            <a:pPr lvl="1">
              <a:lnSpc>
                <a:spcPct val="80000"/>
              </a:lnSpc>
            </a:pPr>
            <a:r>
              <a:rPr lang="en-US" sz="2400" dirty="0" smtClean="0"/>
              <a:t>Do not stare; eye contact should convey sincerity</a:t>
            </a:r>
          </a:p>
          <a:p>
            <a:pPr lvl="1">
              <a:lnSpc>
                <a:spcPct val="80000"/>
              </a:lnSpc>
            </a:pPr>
            <a:r>
              <a:rPr lang="en-US" sz="2400" dirty="0" smtClean="0"/>
              <a:t>Do not touch the patient</a:t>
            </a:r>
          </a:p>
          <a:p>
            <a:pPr lvl="1">
              <a:lnSpc>
                <a:spcPct val="80000"/>
              </a:lnSpc>
            </a:pPr>
            <a:r>
              <a:rPr lang="en-US" sz="2400" dirty="0" smtClean="0"/>
              <a:t>Stay at the same height as the patient</a:t>
            </a:r>
          </a:p>
          <a:p>
            <a:pPr lvl="1">
              <a:lnSpc>
                <a:spcPct val="80000"/>
              </a:lnSpc>
            </a:pPr>
            <a:r>
              <a:rPr lang="en-US" sz="2400" dirty="0" smtClean="0"/>
              <a:t>Avoid sudden movements</a:t>
            </a:r>
          </a:p>
          <a:p>
            <a:pPr>
              <a:lnSpc>
                <a:spcPct val="80000"/>
              </a:lnSpc>
            </a:pPr>
            <a:r>
              <a:rPr lang="en-US" sz="2800" dirty="0" smtClean="0"/>
              <a:t>Verbal</a:t>
            </a:r>
          </a:p>
          <a:p>
            <a:pPr lvl="1">
              <a:lnSpc>
                <a:spcPct val="80000"/>
              </a:lnSpc>
            </a:pPr>
            <a:r>
              <a:rPr lang="en-US" sz="2400" dirty="0" smtClean="0"/>
              <a:t>Speak in calm, clear tone</a:t>
            </a:r>
          </a:p>
          <a:p>
            <a:pPr lvl="1">
              <a:lnSpc>
                <a:spcPct val="80000"/>
              </a:lnSpc>
            </a:pPr>
            <a:r>
              <a:rPr lang="en-US" sz="2400" dirty="0" smtClean="0"/>
              <a:t>Personalize yourself</a:t>
            </a:r>
          </a:p>
          <a:p>
            <a:pPr lvl="1">
              <a:lnSpc>
                <a:spcPct val="80000"/>
              </a:lnSpc>
            </a:pPr>
            <a:r>
              <a:rPr lang="en-US" sz="2400" dirty="0" smtClean="0"/>
              <a:t>Avoid confrontation; offer to solve the problem</a:t>
            </a:r>
          </a:p>
        </p:txBody>
      </p:sp>
      <p:sp>
        <p:nvSpPr>
          <p:cNvPr id="29701" name="Slide Number Placeholder 4"/>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5F5A7D0-EA6A-4F52-83FF-27A9853DF44A}" type="slidenum">
              <a:rPr lang="en-US" smtClean="0"/>
              <a:pPr eaLnBrk="1" hangingPunct="1">
                <a:defRPr/>
              </a:pPr>
              <a:t>30</a:t>
            </a:fld>
            <a:endParaRPr lang="en-US" smtClean="0"/>
          </a:p>
        </p:txBody>
      </p:sp>
      <p:sp>
        <p:nvSpPr>
          <p:cNvPr id="31748" name="Rectangle 4"/>
          <p:cNvSpPr>
            <a:spLocks noChangeArrowheads="1"/>
          </p:cNvSpPr>
          <p:nvPr/>
        </p:nvSpPr>
        <p:spPr bwMode="auto">
          <a:xfrm>
            <a:off x="4648200" y="5791200"/>
            <a:ext cx="4114800" cy="923330"/>
          </a:xfrm>
          <a:prstGeom prst="rect">
            <a:avLst/>
          </a:prstGeom>
          <a:noFill/>
          <a:ln w="9525">
            <a:noFill/>
            <a:miter lim="800000"/>
            <a:headEnd/>
            <a:tailEnd/>
          </a:ln>
        </p:spPr>
        <p:txBody>
          <a:bodyPr wrap="square">
            <a:spAutoFit/>
          </a:bodyPr>
          <a:lstStyle/>
          <a:p>
            <a:r>
              <a:rPr lang="en-US" i="1" dirty="0" smtClean="0"/>
              <a:t>(APA Textbook of Psychosomatic Medicine, 2</a:t>
            </a:r>
            <a:r>
              <a:rPr lang="en-US" i="1" baseline="30000" dirty="0" smtClean="0"/>
              <a:t>nd</a:t>
            </a:r>
            <a:r>
              <a:rPr lang="en-US" i="1" dirty="0" smtClean="0"/>
              <a:t> ed. Edited by James L</a:t>
            </a:r>
            <a:r>
              <a:rPr lang="en-US" i="1" dirty="0"/>
              <a:t>. </a:t>
            </a:r>
            <a:r>
              <a:rPr lang="en-US" i="1" dirty="0" smtClean="0"/>
              <a:t>Levenson. 2011)</a:t>
            </a:r>
            <a:endParaRPr lang="en-US"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z="3600" b="1" dirty="0" smtClean="0"/>
              <a:t>Communication/Behavioral Interventions</a:t>
            </a:r>
          </a:p>
        </p:txBody>
      </p:sp>
      <p:sp>
        <p:nvSpPr>
          <p:cNvPr id="32771" name="Rectangle 3"/>
          <p:cNvSpPr>
            <a:spLocks noGrp="1" noChangeArrowheads="1"/>
          </p:cNvSpPr>
          <p:nvPr>
            <p:ph idx="1"/>
          </p:nvPr>
        </p:nvSpPr>
        <p:spPr/>
        <p:txBody>
          <a:bodyPr/>
          <a:lstStyle/>
          <a:p>
            <a:pPr>
              <a:lnSpc>
                <a:spcPct val="90000"/>
              </a:lnSpc>
            </a:pPr>
            <a:r>
              <a:rPr lang="en-US" dirty="0" smtClean="0"/>
              <a:t>Aligning Goals of Care</a:t>
            </a:r>
          </a:p>
          <a:p>
            <a:pPr lvl="1">
              <a:lnSpc>
                <a:spcPct val="90000"/>
              </a:lnSpc>
            </a:pPr>
            <a:r>
              <a:rPr lang="en-US" dirty="0" smtClean="0"/>
              <a:t>Acknowledge the patient’s grievance</a:t>
            </a:r>
          </a:p>
          <a:p>
            <a:pPr lvl="1">
              <a:lnSpc>
                <a:spcPct val="90000"/>
              </a:lnSpc>
            </a:pPr>
            <a:r>
              <a:rPr lang="en-US" dirty="0" smtClean="0"/>
              <a:t>Acknowledge the patient’s frustration</a:t>
            </a:r>
          </a:p>
          <a:p>
            <a:pPr lvl="1">
              <a:lnSpc>
                <a:spcPct val="90000"/>
              </a:lnSpc>
            </a:pPr>
            <a:r>
              <a:rPr lang="en-US" dirty="0" smtClean="0"/>
              <a:t>Shift the focus to discussion of how to solve the problem</a:t>
            </a:r>
          </a:p>
          <a:p>
            <a:pPr lvl="1">
              <a:lnSpc>
                <a:spcPct val="90000"/>
              </a:lnSpc>
            </a:pPr>
            <a:r>
              <a:rPr lang="en-US" dirty="0" smtClean="0"/>
              <a:t>Emphasize common ground</a:t>
            </a:r>
          </a:p>
          <a:p>
            <a:pPr lvl="1">
              <a:lnSpc>
                <a:spcPct val="90000"/>
              </a:lnSpc>
            </a:pPr>
            <a:r>
              <a:rPr lang="en-US" dirty="0" smtClean="0"/>
              <a:t>Focus on the big picture</a:t>
            </a:r>
          </a:p>
          <a:p>
            <a:pPr lvl="1">
              <a:lnSpc>
                <a:spcPct val="90000"/>
              </a:lnSpc>
            </a:pPr>
            <a:r>
              <a:rPr lang="en-US" dirty="0" smtClean="0"/>
              <a:t>Find ways to make small concessions</a:t>
            </a:r>
          </a:p>
          <a:p>
            <a:pPr>
              <a:lnSpc>
                <a:spcPct val="90000"/>
              </a:lnSpc>
            </a:pPr>
            <a:r>
              <a:rPr lang="en-US" dirty="0" smtClean="0"/>
              <a:t>Monitoring Intervention Progress</a:t>
            </a:r>
          </a:p>
          <a:p>
            <a:pPr lvl="1">
              <a:lnSpc>
                <a:spcPct val="90000"/>
              </a:lnSpc>
            </a:pPr>
            <a:r>
              <a:rPr lang="en-US" dirty="0" smtClean="0"/>
              <a:t>Be acutely aware of progress</a:t>
            </a:r>
          </a:p>
          <a:p>
            <a:pPr lvl="1">
              <a:lnSpc>
                <a:spcPct val="90000"/>
              </a:lnSpc>
            </a:pPr>
            <a:r>
              <a:rPr lang="en-US" dirty="0" smtClean="0"/>
              <a:t>Know when to disengage</a:t>
            </a:r>
          </a:p>
          <a:p>
            <a:pPr lvl="1">
              <a:lnSpc>
                <a:spcPct val="90000"/>
              </a:lnSpc>
            </a:pPr>
            <a:r>
              <a:rPr lang="en-US" dirty="0" smtClean="0"/>
              <a:t>Do not insist on having the last word</a:t>
            </a:r>
          </a:p>
        </p:txBody>
      </p:sp>
      <p:sp>
        <p:nvSpPr>
          <p:cNvPr id="30725" name="Slide Number Placeholder 4"/>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3C72711-0A27-457C-836B-ED4BECCF3CB0}" type="slidenum">
              <a:rPr lang="en-US" smtClean="0"/>
              <a:pPr eaLnBrk="1" hangingPunct="1">
                <a:defRPr/>
              </a:pPr>
              <a:t>31</a:t>
            </a:fld>
            <a:endParaRPr lang="en-US" smtClean="0"/>
          </a:p>
        </p:txBody>
      </p:sp>
      <p:sp>
        <p:nvSpPr>
          <p:cNvPr id="6" name="Rectangle 4"/>
          <p:cNvSpPr>
            <a:spLocks noChangeArrowheads="1"/>
          </p:cNvSpPr>
          <p:nvPr/>
        </p:nvSpPr>
        <p:spPr bwMode="auto">
          <a:xfrm>
            <a:off x="4637314" y="5571530"/>
            <a:ext cx="4114800" cy="923330"/>
          </a:xfrm>
          <a:prstGeom prst="rect">
            <a:avLst/>
          </a:prstGeom>
          <a:noFill/>
          <a:ln w="9525">
            <a:noFill/>
            <a:miter lim="800000"/>
            <a:headEnd/>
            <a:tailEnd/>
          </a:ln>
        </p:spPr>
        <p:txBody>
          <a:bodyPr wrap="square">
            <a:spAutoFit/>
          </a:bodyPr>
          <a:lstStyle/>
          <a:p>
            <a:r>
              <a:rPr lang="en-US" i="1" dirty="0" smtClean="0"/>
              <a:t>(APA Textbook of Psychosomatic Medicine, 2</a:t>
            </a:r>
            <a:r>
              <a:rPr lang="en-US" i="1" baseline="30000" dirty="0" smtClean="0"/>
              <a:t>nd</a:t>
            </a:r>
            <a:r>
              <a:rPr lang="en-US" i="1" dirty="0" smtClean="0"/>
              <a:t> ed. Edited by James L</a:t>
            </a:r>
            <a:r>
              <a:rPr lang="en-US" i="1" dirty="0"/>
              <a:t>. </a:t>
            </a:r>
            <a:r>
              <a:rPr lang="en-US" i="1" dirty="0" smtClean="0"/>
              <a:t>Levenson. 2011)</a:t>
            </a:r>
            <a:endParaRPr lang="en-US"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defRPr/>
            </a:pPr>
            <a:r>
              <a:rPr lang="en-US" b="1" dirty="0" smtClean="0">
                <a:solidFill>
                  <a:srgbClr val="006600"/>
                </a:solidFill>
              </a:rPr>
              <a:t>The Case (continued)</a:t>
            </a:r>
          </a:p>
        </p:txBody>
      </p:sp>
      <p:sp>
        <p:nvSpPr>
          <p:cNvPr id="31747" name="Content Placeholder 2"/>
          <p:cNvSpPr>
            <a:spLocks noGrp="1"/>
          </p:cNvSpPr>
          <p:nvPr>
            <p:ph idx="1"/>
          </p:nvPr>
        </p:nvSpPr>
        <p:spPr/>
        <p:txBody>
          <a:bodyPr/>
          <a:lstStyle/>
          <a:p>
            <a:pPr>
              <a:defRPr/>
            </a:pPr>
            <a:r>
              <a:rPr lang="en-US" dirty="0" smtClean="0"/>
              <a:t>You and the nursing staff</a:t>
            </a:r>
          </a:p>
          <a:p>
            <a:pPr lvl="1" eaLnBrk="1" hangingPunct="1">
              <a:defRPr/>
            </a:pPr>
            <a:r>
              <a:rPr lang="en-US" dirty="0" smtClean="0"/>
              <a:t>Clear the room</a:t>
            </a:r>
          </a:p>
          <a:p>
            <a:pPr lvl="1" eaLnBrk="1" hangingPunct="1">
              <a:defRPr/>
            </a:pPr>
            <a:r>
              <a:rPr lang="en-US" dirty="0" smtClean="0"/>
              <a:t>Keep dangerous objects out of reach</a:t>
            </a:r>
          </a:p>
          <a:p>
            <a:pPr lvl="1" eaLnBrk="1" hangingPunct="1">
              <a:defRPr/>
            </a:pPr>
            <a:r>
              <a:rPr lang="en-US" dirty="0" smtClean="0"/>
              <a:t>Call security</a:t>
            </a:r>
          </a:p>
          <a:p>
            <a:pPr eaLnBrk="1" hangingPunct="1">
              <a:defRPr/>
            </a:pPr>
            <a:r>
              <a:rPr lang="en-US" dirty="0" smtClean="0"/>
              <a:t>You attempt to approach the patient using everything you learned in this amazing talk</a:t>
            </a:r>
          </a:p>
          <a:p>
            <a:pPr eaLnBrk="1" hangingPunct="1">
              <a:defRPr/>
            </a:pPr>
            <a:r>
              <a:rPr lang="en-US" dirty="0" smtClean="0"/>
              <a:t>Despite these great interventions the patient makes further threats, rips-off telemetry lines, and starts to pace with clenched fists while mumbling incoherently</a:t>
            </a:r>
          </a:p>
          <a:p>
            <a:pPr lvl="1">
              <a:defRPr/>
            </a:pPr>
            <a:endParaRPr lang="en-US" dirty="0" smtClean="0"/>
          </a:p>
        </p:txBody>
      </p:sp>
      <p:sp>
        <p:nvSpPr>
          <p:cNvPr id="3174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EC63A41-90A4-45FC-A939-2E222287F35A}" type="slidenum">
              <a:rPr lang="en-US" smtClean="0"/>
              <a:pPr eaLnBrk="1" hangingPunct="1">
                <a:defRPr/>
              </a:pPr>
              <a:t>32</a:t>
            </a:fld>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pPr eaLnBrk="1" hangingPunct="1"/>
            <a:r>
              <a:rPr lang="en-US" b="1" dirty="0" smtClean="0"/>
              <a:t>A little bit of history…</a:t>
            </a:r>
          </a:p>
        </p:txBody>
      </p:sp>
      <p:pic>
        <p:nvPicPr>
          <p:cNvPr id="122886" name="Picture 6" descr="thorazine"/>
          <p:cNvPicPr>
            <a:picLocks noGrp="1" noChangeAspect="1" noChangeArrowheads="1"/>
          </p:cNvPicPr>
          <p:nvPr>
            <p:ph idx="1"/>
          </p:nvPr>
        </p:nvPicPr>
        <p:blipFill>
          <a:blip r:embed="rId3" cstate="print"/>
          <a:srcRect/>
          <a:stretch>
            <a:fillRect/>
          </a:stretch>
        </p:blipFill>
        <p:spPr>
          <a:xfrm>
            <a:off x="2362200" y="1295400"/>
            <a:ext cx="4267200" cy="4953000"/>
          </a:xfrm>
        </p:spPr>
      </p:pic>
      <p:sp>
        <p:nvSpPr>
          <p:cNvPr id="3277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6B4E0D0-0C7F-477D-97B9-47A03CADF260}" type="slidenum">
              <a:rPr lang="en-US" smtClean="0"/>
              <a:pPr eaLnBrk="1" hangingPunct="1">
                <a:defRPr/>
              </a:pPr>
              <a:t>33</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withEffect">
                                  <p:stCondLst>
                                    <p:cond delay="0"/>
                                  </p:stCondLst>
                                  <p:childTnLst>
                                    <p:animRot by="21600000">
                                      <p:cBhvr>
                                        <p:cTn id="6" dur="500" fill="hold"/>
                                        <p:tgtEl>
                                          <p:spTgt spid="12288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533400"/>
            <a:ext cx="8229600" cy="1036638"/>
          </a:xfrm>
        </p:spPr>
        <p:txBody>
          <a:bodyPr/>
          <a:lstStyle/>
          <a:p>
            <a:r>
              <a:rPr lang="en-US" b="1" dirty="0" smtClean="0"/>
              <a:t>Serotonin-Dopamine Model </a:t>
            </a:r>
            <a:br>
              <a:rPr lang="en-US" b="1" dirty="0" smtClean="0"/>
            </a:br>
            <a:r>
              <a:rPr lang="en-US" b="1" dirty="0" smtClean="0"/>
              <a:t>of Regulation of Agitation</a:t>
            </a:r>
          </a:p>
        </p:txBody>
      </p:sp>
      <p:sp>
        <p:nvSpPr>
          <p:cNvPr id="35843" name="Rectangle 3"/>
          <p:cNvSpPr>
            <a:spLocks noGrp="1" noChangeArrowheads="1"/>
          </p:cNvSpPr>
          <p:nvPr>
            <p:ph idx="1"/>
          </p:nvPr>
        </p:nvSpPr>
        <p:spPr>
          <a:xfrm>
            <a:off x="457200" y="1600200"/>
            <a:ext cx="8229600" cy="1066800"/>
          </a:xfrm>
        </p:spPr>
        <p:txBody>
          <a:bodyPr/>
          <a:lstStyle/>
          <a:p>
            <a:r>
              <a:rPr lang="en-US" sz="2800" dirty="0" smtClean="0"/>
              <a:t>Dynamic interaction between the amygdala, nucleus </a:t>
            </a:r>
            <a:r>
              <a:rPr lang="en-US" sz="2800" dirty="0" err="1" smtClean="0"/>
              <a:t>accumbens</a:t>
            </a:r>
            <a:r>
              <a:rPr lang="en-US" sz="2800" dirty="0" smtClean="0"/>
              <a:t>, and the prefrontal cortex</a:t>
            </a:r>
          </a:p>
        </p:txBody>
      </p:sp>
      <p:sp>
        <p:nvSpPr>
          <p:cNvPr id="33817" name="Slide Number Placeholder 32"/>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3FF1FFC-7EA2-44EE-9E40-BF4A7F482932}" type="slidenum">
              <a:rPr lang="en-US" smtClean="0"/>
              <a:pPr eaLnBrk="1" hangingPunct="1">
                <a:defRPr/>
              </a:pPr>
              <a:t>34</a:t>
            </a:fld>
            <a:endParaRPr lang="en-US" smtClean="0"/>
          </a:p>
        </p:txBody>
      </p:sp>
      <p:sp>
        <p:nvSpPr>
          <p:cNvPr id="35844" name="Oval 4"/>
          <p:cNvSpPr>
            <a:spLocks noChangeArrowheads="1"/>
          </p:cNvSpPr>
          <p:nvPr/>
        </p:nvSpPr>
        <p:spPr bwMode="auto">
          <a:xfrm>
            <a:off x="3505200" y="3048000"/>
            <a:ext cx="1905000" cy="1143000"/>
          </a:xfrm>
          <a:prstGeom prst="ellipse">
            <a:avLst/>
          </a:prstGeom>
          <a:solidFill>
            <a:schemeClr val="accent1"/>
          </a:solidFill>
          <a:ln w="9525">
            <a:solidFill>
              <a:schemeClr val="tx1"/>
            </a:solidFill>
            <a:round/>
            <a:headEnd/>
            <a:tailEnd/>
          </a:ln>
        </p:spPr>
        <p:txBody>
          <a:bodyPr/>
          <a:lstStyle/>
          <a:p>
            <a:pPr algn="ctr"/>
            <a:r>
              <a:rPr lang="en-US"/>
              <a:t>Nucleus Accumbens</a:t>
            </a:r>
            <a:endParaRPr lang="en-US" sz="1600"/>
          </a:p>
        </p:txBody>
      </p:sp>
      <p:sp>
        <p:nvSpPr>
          <p:cNvPr id="35845" name="Oval 5"/>
          <p:cNvSpPr>
            <a:spLocks noChangeArrowheads="1"/>
          </p:cNvSpPr>
          <p:nvPr/>
        </p:nvSpPr>
        <p:spPr bwMode="auto">
          <a:xfrm>
            <a:off x="533400" y="2743200"/>
            <a:ext cx="1828800" cy="914400"/>
          </a:xfrm>
          <a:prstGeom prst="ellipse">
            <a:avLst/>
          </a:prstGeom>
          <a:solidFill>
            <a:schemeClr val="accent1"/>
          </a:solidFill>
          <a:ln w="9525">
            <a:solidFill>
              <a:schemeClr val="tx1"/>
            </a:solidFill>
            <a:round/>
            <a:headEnd/>
            <a:tailEnd/>
          </a:ln>
        </p:spPr>
        <p:txBody>
          <a:bodyPr/>
          <a:lstStyle/>
          <a:p>
            <a:r>
              <a:rPr lang="en-US"/>
              <a:t>Amygdala activation</a:t>
            </a:r>
          </a:p>
        </p:txBody>
      </p:sp>
      <p:sp>
        <p:nvSpPr>
          <p:cNvPr id="35846" name="Oval 6"/>
          <p:cNvSpPr>
            <a:spLocks noChangeArrowheads="1"/>
          </p:cNvSpPr>
          <p:nvPr/>
        </p:nvSpPr>
        <p:spPr bwMode="auto">
          <a:xfrm>
            <a:off x="6858000" y="4724400"/>
            <a:ext cx="1905000" cy="1066800"/>
          </a:xfrm>
          <a:prstGeom prst="ellipse">
            <a:avLst/>
          </a:prstGeom>
          <a:solidFill>
            <a:schemeClr val="accent1"/>
          </a:solidFill>
          <a:ln w="9525">
            <a:solidFill>
              <a:schemeClr val="tx1"/>
            </a:solidFill>
            <a:round/>
            <a:headEnd/>
            <a:tailEnd/>
          </a:ln>
        </p:spPr>
        <p:txBody>
          <a:bodyPr/>
          <a:lstStyle/>
          <a:p>
            <a:pPr algn="ctr"/>
            <a:r>
              <a:rPr lang="en-US"/>
              <a:t>Prefrontal Cortex</a:t>
            </a:r>
          </a:p>
        </p:txBody>
      </p:sp>
      <p:sp>
        <p:nvSpPr>
          <p:cNvPr id="35847" name="Text Box 14"/>
          <p:cNvSpPr txBox="1">
            <a:spLocks noChangeArrowheads="1"/>
          </p:cNvSpPr>
          <p:nvPr/>
        </p:nvSpPr>
        <p:spPr bwMode="auto">
          <a:xfrm>
            <a:off x="3124200" y="5791200"/>
            <a:ext cx="1057275" cy="369888"/>
          </a:xfrm>
          <a:prstGeom prst="rect">
            <a:avLst/>
          </a:prstGeom>
          <a:noFill/>
          <a:ln w="9525">
            <a:noFill/>
            <a:miter lim="800000"/>
            <a:headEnd/>
            <a:tailEnd/>
          </a:ln>
        </p:spPr>
        <p:txBody>
          <a:bodyPr wrap="none">
            <a:spAutoFit/>
          </a:bodyPr>
          <a:lstStyle/>
          <a:p>
            <a:r>
              <a:rPr lang="en-US"/>
              <a:t>agitation</a:t>
            </a:r>
          </a:p>
        </p:txBody>
      </p:sp>
      <p:grpSp>
        <p:nvGrpSpPr>
          <p:cNvPr id="35848" name="Group 32"/>
          <p:cNvGrpSpPr>
            <a:grpSpLocks/>
          </p:cNvGrpSpPr>
          <p:nvPr/>
        </p:nvGrpSpPr>
        <p:grpSpPr bwMode="auto">
          <a:xfrm>
            <a:off x="6781800" y="3048000"/>
            <a:ext cx="1139825" cy="990600"/>
            <a:chOff x="4320" y="3072"/>
            <a:chExt cx="718" cy="624"/>
          </a:xfrm>
        </p:grpSpPr>
        <p:grpSp>
          <p:nvGrpSpPr>
            <p:cNvPr id="35866" name="Group 7"/>
            <p:cNvGrpSpPr>
              <a:grpSpLocks/>
            </p:cNvGrpSpPr>
            <p:nvPr/>
          </p:nvGrpSpPr>
          <p:grpSpPr bwMode="auto">
            <a:xfrm>
              <a:off x="4368" y="3360"/>
              <a:ext cx="670" cy="336"/>
              <a:chOff x="4560" y="2976"/>
              <a:chExt cx="670" cy="336"/>
            </a:xfrm>
          </p:grpSpPr>
          <p:sp>
            <p:nvSpPr>
              <p:cNvPr id="35868" name="AutoShape 8"/>
              <p:cNvSpPr>
                <a:spLocks noChangeArrowheads="1"/>
              </p:cNvSpPr>
              <p:nvPr/>
            </p:nvSpPr>
            <p:spPr bwMode="auto">
              <a:xfrm>
                <a:off x="4560" y="2976"/>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69" name="AutoShape 9"/>
              <p:cNvSpPr>
                <a:spLocks noChangeArrowheads="1"/>
              </p:cNvSpPr>
              <p:nvPr/>
            </p:nvSpPr>
            <p:spPr bwMode="auto">
              <a:xfrm>
                <a:off x="4752" y="3024"/>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0" name="AutoShape 10"/>
              <p:cNvSpPr>
                <a:spLocks noChangeArrowheads="1"/>
              </p:cNvSpPr>
              <p:nvPr/>
            </p:nvSpPr>
            <p:spPr bwMode="auto">
              <a:xfrm>
                <a:off x="4560" y="3168"/>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1" name="AutoShape 11"/>
              <p:cNvSpPr>
                <a:spLocks noChangeArrowheads="1"/>
              </p:cNvSpPr>
              <p:nvPr/>
            </p:nvSpPr>
            <p:spPr bwMode="auto">
              <a:xfrm>
                <a:off x="4944" y="2976"/>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2" name="AutoShape 12"/>
              <p:cNvSpPr>
                <a:spLocks noChangeArrowheads="1"/>
              </p:cNvSpPr>
              <p:nvPr/>
            </p:nvSpPr>
            <p:spPr bwMode="auto">
              <a:xfrm>
                <a:off x="5088" y="3024"/>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3" name="AutoShape 13"/>
              <p:cNvSpPr>
                <a:spLocks noChangeArrowheads="1"/>
              </p:cNvSpPr>
              <p:nvPr/>
            </p:nvSpPr>
            <p:spPr bwMode="auto">
              <a:xfrm>
                <a:off x="4896" y="3216"/>
                <a:ext cx="142" cy="96"/>
              </a:xfrm>
              <a:prstGeom prst="diamond">
                <a:avLst/>
              </a:prstGeom>
              <a:solidFill>
                <a:srgbClr val="FF8000"/>
              </a:solidFill>
              <a:ln w="9525">
                <a:solidFill>
                  <a:schemeClr val="tx1"/>
                </a:solidFill>
                <a:miter lim="800000"/>
                <a:headEnd/>
                <a:tailEnd/>
              </a:ln>
            </p:spPr>
            <p:txBody>
              <a:bodyPr/>
              <a:lstStyle/>
              <a:p>
                <a:endParaRPr lang="en-US"/>
              </a:p>
            </p:txBody>
          </p:sp>
        </p:grpSp>
        <p:sp>
          <p:nvSpPr>
            <p:cNvPr id="35867" name="Text Box 15"/>
            <p:cNvSpPr txBox="1">
              <a:spLocks noChangeArrowheads="1"/>
            </p:cNvSpPr>
            <p:nvPr/>
          </p:nvSpPr>
          <p:spPr bwMode="auto">
            <a:xfrm>
              <a:off x="4320" y="3072"/>
              <a:ext cx="595" cy="192"/>
            </a:xfrm>
            <a:prstGeom prst="rect">
              <a:avLst/>
            </a:prstGeom>
            <a:noFill/>
            <a:ln w="9525">
              <a:noFill/>
              <a:miter lim="800000"/>
              <a:headEnd/>
              <a:tailEnd/>
            </a:ln>
          </p:spPr>
          <p:txBody>
            <a:bodyPr wrap="none">
              <a:spAutoFit/>
            </a:bodyPr>
            <a:lstStyle/>
            <a:p>
              <a:r>
                <a:rPr lang="en-US" sz="1400"/>
                <a:t>Serotonin</a:t>
              </a:r>
            </a:p>
          </p:txBody>
        </p:sp>
      </p:grpSp>
      <p:sp>
        <p:nvSpPr>
          <p:cNvPr id="35849" name="Line 16"/>
          <p:cNvSpPr>
            <a:spLocks noChangeShapeType="1"/>
          </p:cNvSpPr>
          <p:nvPr/>
        </p:nvSpPr>
        <p:spPr bwMode="auto">
          <a:xfrm flipH="1">
            <a:off x="3962400" y="5486400"/>
            <a:ext cx="76200" cy="304800"/>
          </a:xfrm>
          <a:prstGeom prst="line">
            <a:avLst/>
          </a:prstGeom>
          <a:noFill/>
          <a:ln w="9525">
            <a:solidFill>
              <a:schemeClr val="tx1"/>
            </a:solidFill>
            <a:round/>
            <a:headEnd/>
            <a:tailEnd type="triangle" w="med" len="med"/>
          </a:ln>
        </p:spPr>
        <p:txBody>
          <a:bodyPr wrap="none" anchor="ctr"/>
          <a:lstStyle/>
          <a:p>
            <a:endParaRPr lang="en-US"/>
          </a:p>
        </p:txBody>
      </p:sp>
      <p:sp>
        <p:nvSpPr>
          <p:cNvPr id="35850" name="Line 17"/>
          <p:cNvSpPr>
            <a:spLocks noChangeShapeType="1"/>
          </p:cNvSpPr>
          <p:nvPr/>
        </p:nvSpPr>
        <p:spPr bwMode="auto">
          <a:xfrm>
            <a:off x="7620000" y="4114800"/>
            <a:ext cx="152400" cy="533400"/>
          </a:xfrm>
          <a:prstGeom prst="line">
            <a:avLst/>
          </a:prstGeom>
          <a:noFill/>
          <a:ln w="9525">
            <a:solidFill>
              <a:schemeClr val="tx1"/>
            </a:solidFill>
            <a:round/>
            <a:headEnd/>
            <a:tailEnd type="triangle" w="med" len="med"/>
          </a:ln>
        </p:spPr>
        <p:txBody>
          <a:bodyPr wrap="none" anchor="ctr"/>
          <a:lstStyle/>
          <a:p>
            <a:endParaRPr lang="en-US"/>
          </a:p>
        </p:txBody>
      </p:sp>
      <p:sp>
        <p:nvSpPr>
          <p:cNvPr id="35851" name="Line 18"/>
          <p:cNvSpPr>
            <a:spLocks noChangeShapeType="1"/>
          </p:cNvSpPr>
          <p:nvPr/>
        </p:nvSpPr>
        <p:spPr bwMode="auto">
          <a:xfrm flipH="1" flipV="1">
            <a:off x="4724400" y="4495800"/>
            <a:ext cx="2057400" cy="762000"/>
          </a:xfrm>
          <a:prstGeom prst="line">
            <a:avLst/>
          </a:prstGeom>
          <a:noFill/>
          <a:ln w="9525">
            <a:solidFill>
              <a:schemeClr val="tx1"/>
            </a:solidFill>
            <a:round/>
            <a:headEnd/>
            <a:tailEnd type="triangle" w="med" len="med"/>
          </a:ln>
        </p:spPr>
        <p:txBody>
          <a:bodyPr wrap="none" anchor="ctr"/>
          <a:lstStyle/>
          <a:p>
            <a:endParaRPr lang="en-US"/>
          </a:p>
        </p:txBody>
      </p:sp>
      <p:sp>
        <p:nvSpPr>
          <p:cNvPr id="35852" name="Line 19"/>
          <p:cNvSpPr>
            <a:spLocks noChangeShapeType="1"/>
          </p:cNvSpPr>
          <p:nvPr/>
        </p:nvSpPr>
        <p:spPr bwMode="auto">
          <a:xfrm>
            <a:off x="2133600" y="3505200"/>
            <a:ext cx="1295400" cy="152400"/>
          </a:xfrm>
          <a:prstGeom prst="line">
            <a:avLst/>
          </a:prstGeom>
          <a:noFill/>
          <a:ln w="9525">
            <a:solidFill>
              <a:schemeClr val="tx1"/>
            </a:solidFill>
            <a:round/>
            <a:headEnd/>
            <a:tailEnd type="triangle" w="med" len="med"/>
          </a:ln>
        </p:spPr>
        <p:txBody>
          <a:bodyPr wrap="none" anchor="ctr"/>
          <a:lstStyle/>
          <a:p>
            <a:endParaRPr lang="en-US"/>
          </a:p>
        </p:txBody>
      </p:sp>
      <p:sp>
        <p:nvSpPr>
          <p:cNvPr id="35853" name="Text Box 20"/>
          <p:cNvSpPr txBox="1">
            <a:spLocks noChangeArrowheads="1"/>
          </p:cNvSpPr>
          <p:nvPr/>
        </p:nvSpPr>
        <p:spPr bwMode="auto">
          <a:xfrm>
            <a:off x="5257800" y="4572000"/>
            <a:ext cx="1173163" cy="304800"/>
          </a:xfrm>
          <a:prstGeom prst="rect">
            <a:avLst/>
          </a:prstGeom>
          <a:noFill/>
          <a:ln w="9525">
            <a:noFill/>
            <a:miter lim="800000"/>
            <a:headEnd/>
            <a:tailEnd/>
          </a:ln>
        </p:spPr>
        <p:txBody>
          <a:bodyPr wrap="none">
            <a:spAutoFit/>
          </a:bodyPr>
          <a:lstStyle/>
          <a:p>
            <a:r>
              <a:rPr lang="en-US" sz="1400"/>
              <a:t>Suppression</a:t>
            </a:r>
          </a:p>
        </p:txBody>
      </p:sp>
      <p:sp>
        <p:nvSpPr>
          <p:cNvPr id="35854" name="AutoShape 21"/>
          <p:cNvSpPr>
            <a:spLocks noChangeArrowheads="1"/>
          </p:cNvSpPr>
          <p:nvPr/>
        </p:nvSpPr>
        <p:spPr bwMode="auto">
          <a:xfrm>
            <a:off x="4419600" y="4267200"/>
            <a:ext cx="228600" cy="228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chemeClr val="tx1"/>
            </a:solidFill>
            <a:miter lim="800000"/>
            <a:headEnd/>
            <a:tailEnd/>
          </a:ln>
        </p:spPr>
        <p:txBody>
          <a:bodyPr/>
          <a:lstStyle/>
          <a:p>
            <a:endParaRPr lang="en-US"/>
          </a:p>
        </p:txBody>
      </p:sp>
      <p:sp>
        <p:nvSpPr>
          <p:cNvPr id="35855" name="Line 22"/>
          <p:cNvSpPr>
            <a:spLocks noChangeShapeType="1"/>
          </p:cNvSpPr>
          <p:nvPr/>
        </p:nvSpPr>
        <p:spPr bwMode="auto">
          <a:xfrm flipH="1">
            <a:off x="4343400" y="4191000"/>
            <a:ext cx="304800" cy="533400"/>
          </a:xfrm>
          <a:prstGeom prst="line">
            <a:avLst/>
          </a:prstGeom>
          <a:noFill/>
          <a:ln w="9525">
            <a:solidFill>
              <a:schemeClr val="tx1"/>
            </a:solidFill>
            <a:round/>
            <a:headEnd/>
            <a:tailEnd type="triangle" w="med" len="med"/>
          </a:ln>
        </p:spPr>
        <p:txBody>
          <a:bodyPr wrap="none" anchor="ctr"/>
          <a:lstStyle/>
          <a:p>
            <a:endParaRPr lang="en-US"/>
          </a:p>
        </p:txBody>
      </p:sp>
      <p:sp>
        <p:nvSpPr>
          <p:cNvPr id="35856" name="Text Box 23"/>
          <p:cNvSpPr txBox="1">
            <a:spLocks noChangeArrowheads="1"/>
          </p:cNvSpPr>
          <p:nvPr/>
        </p:nvSpPr>
        <p:spPr bwMode="auto">
          <a:xfrm>
            <a:off x="2743200" y="4648200"/>
            <a:ext cx="1795463" cy="304800"/>
          </a:xfrm>
          <a:prstGeom prst="rect">
            <a:avLst/>
          </a:prstGeom>
          <a:noFill/>
          <a:ln w="9525">
            <a:noFill/>
            <a:miter lim="800000"/>
            <a:headEnd/>
            <a:tailEnd/>
          </a:ln>
        </p:spPr>
        <p:txBody>
          <a:bodyPr wrap="none">
            <a:spAutoFit/>
          </a:bodyPr>
          <a:lstStyle/>
          <a:p>
            <a:r>
              <a:rPr lang="en-US" sz="1400"/>
              <a:t>Dopamine Released</a:t>
            </a:r>
            <a:endParaRPr lang="en-US"/>
          </a:p>
        </p:txBody>
      </p:sp>
      <p:sp>
        <p:nvSpPr>
          <p:cNvPr id="35857" name="AutoShape 24"/>
          <p:cNvSpPr>
            <a:spLocks noChangeArrowheads="1"/>
          </p:cNvSpPr>
          <p:nvPr/>
        </p:nvSpPr>
        <p:spPr bwMode="auto">
          <a:xfrm>
            <a:off x="4114800" y="5257800"/>
            <a:ext cx="1524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58" name="AutoShape 25"/>
          <p:cNvSpPr>
            <a:spLocks noChangeArrowheads="1"/>
          </p:cNvSpPr>
          <p:nvPr/>
        </p:nvSpPr>
        <p:spPr bwMode="auto">
          <a:xfrm>
            <a:off x="3505200" y="5029200"/>
            <a:ext cx="1524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59" name="AutoShape 26"/>
          <p:cNvSpPr>
            <a:spLocks noChangeArrowheads="1"/>
          </p:cNvSpPr>
          <p:nvPr/>
        </p:nvSpPr>
        <p:spPr bwMode="auto">
          <a:xfrm>
            <a:off x="3733800" y="5181600"/>
            <a:ext cx="1524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0" name="AutoShape 27"/>
          <p:cNvSpPr>
            <a:spLocks noChangeArrowheads="1"/>
          </p:cNvSpPr>
          <p:nvPr/>
        </p:nvSpPr>
        <p:spPr bwMode="auto">
          <a:xfrm>
            <a:off x="3962400" y="4953000"/>
            <a:ext cx="1524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1" name="AutoShape 28"/>
          <p:cNvSpPr>
            <a:spLocks noChangeArrowheads="1"/>
          </p:cNvSpPr>
          <p:nvPr/>
        </p:nvSpPr>
        <p:spPr bwMode="auto">
          <a:xfrm>
            <a:off x="4343400" y="5257800"/>
            <a:ext cx="1524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2" name="AutoShape 29"/>
          <p:cNvSpPr>
            <a:spLocks noChangeArrowheads="1"/>
          </p:cNvSpPr>
          <p:nvPr/>
        </p:nvSpPr>
        <p:spPr bwMode="auto">
          <a:xfrm>
            <a:off x="4343400" y="4953000"/>
            <a:ext cx="1524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3" name="Text Box 30"/>
          <p:cNvSpPr txBox="1">
            <a:spLocks noChangeArrowheads="1"/>
          </p:cNvSpPr>
          <p:nvPr/>
        </p:nvSpPr>
        <p:spPr bwMode="auto">
          <a:xfrm>
            <a:off x="6781800" y="6096000"/>
            <a:ext cx="2198038" cy="369332"/>
          </a:xfrm>
          <a:prstGeom prst="rect">
            <a:avLst/>
          </a:prstGeom>
          <a:noFill/>
          <a:ln w="9525">
            <a:noFill/>
            <a:miter lim="800000"/>
            <a:headEnd/>
            <a:tailEnd/>
          </a:ln>
        </p:spPr>
        <p:txBody>
          <a:bodyPr wrap="none">
            <a:spAutoFit/>
          </a:bodyPr>
          <a:lstStyle/>
          <a:p>
            <a:r>
              <a:rPr lang="en-US" i="1" dirty="0" smtClean="0"/>
              <a:t>(</a:t>
            </a:r>
            <a:r>
              <a:rPr lang="en-US" i="1" dirty="0" err="1" smtClean="0"/>
              <a:t>Ryding</a:t>
            </a:r>
            <a:r>
              <a:rPr lang="en-US" i="1" dirty="0" smtClean="0"/>
              <a:t> et al, 2008)</a:t>
            </a:r>
            <a:endParaRPr lang="en-US" i="1" dirty="0"/>
          </a:p>
        </p:txBody>
      </p:sp>
      <p:sp>
        <p:nvSpPr>
          <p:cNvPr id="35864" name="Text Box 31"/>
          <p:cNvSpPr txBox="1">
            <a:spLocks noChangeArrowheads="1"/>
          </p:cNvSpPr>
          <p:nvPr/>
        </p:nvSpPr>
        <p:spPr bwMode="auto">
          <a:xfrm>
            <a:off x="457200" y="6172200"/>
            <a:ext cx="5873750" cy="376238"/>
          </a:xfrm>
          <a:prstGeom prst="rect">
            <a:avLst/>
          </a:prstGeom>
          <a:noFill/>
          <a:ln w="9525">
            <a:solidFill>
              <a:schemeClr val="tx1"/>
            </a:solidFill>
            <a:miter lim="800000"/>
            <a:headEnd/>
            <a:tailEnd/>
          </a:ln>
        </p:spPr>
        <p:txBody>
          <a:bodyPr wrap="none">
            <a:spAutoFit/>
          </a:bodyPr>
          <a:lstStyle/>
          <a:p>
            <a:r>
              <a:rPr lang="en-US"/>
              <a:t>Provides a basis for the response to certain medications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smtClean="0"/>
              <a:t>Goals of Intervention</a:t>
            </a:r>
          </a:p>
        </p:txBody>
      </p:sp>
      <p:sp>
        <p:nvSpPr>
          <p:cNvPr id="27651" name="Rectangle 3"/>
          <p:cNvSpPr>
            <a:spLocks noGrp="1" noChangeArrowheads="1"/>
          </p:cNvSpPr>
          <p:nvPr>
            <p:ph idx="1"/>
          </p:nvPr>
        </p:nvSpPr>
        <p:spPr/>
        <p:txBody>
          <a:bodyPr/>
          <a:lstStyle/>
          <a:p>
            <a:pPr eaLnBrk="1" hangingPunct="1"/>
            <a:r>
              <a:rPr lang="en-US" sz="2800" dirty="0" smtClean="0"/>
              <a:t>Definition of psychopharmacologic treatment endpoint (rapid tranquilization)</a:t>
            </a:r>
          </a:p>
          <a:p>
            <a:pPr lvl="1" eaLnBrk="1" hangingPunct="1"/>
            <a:r>
              <a:rPr lang="en-US" sz="2400" dirty="0" smtClean="0"/>
              <a:t>Sleep</a:t>
            </a:r>
          </a:p>
          <a:p>
            <a:pPr lvl="2" eaLnBrk="1" hangingPunct="1"/>
            <a:r>
              <a:rPr lang="en-US" sz="2000" dirty="0" smtClean="0"/>
              <a:t>Conflicts with goal of patient participation</a:t>
            </a:r>
          </a:p>
          <a:p>
            <a:pPr lvl="2" eaLnBrk="1" hangingPunct="1"/>
            <a:r>
              <a:rPr lang="en-US" sz="2000" dirty="0" smtClean="0"/>
              <a:t>Has not been found to be essential to improvement in agitation or decrease in psychotic symptoms</a:t>
            </a:r>
          </a:p>
          <a:p>
            <a:pPr lvl="1" eaLnBrk="1" hangingPunct="1"/>
            <a:r>
              <a:rPr lang="en-US" sz="2400" dirty="0" smtClean="0"/>
              <a:t>Tranquillization</a:t>
            </a:r>
          </a:p>
          <a:p>
            <a:pPr lvl="2" eaLnBrk="1" hangingPunct="1"/>
            <a:r>
              <a:rPr lang="en-US" sz="2000" dirty="0" smtClean="0"/>
              <a:t>Calming process separate from total sleep induction</a:t>
            </a:r>
          </a:p>
          <a:p>
            <a:pPr lvl="2" eaLnBrk="1" hangingPunct="1"/>
            <a:r>
              <a:rPr lang="en-US" sz="2000" dirty="0" smtClean="0"/>
              <a:t>Allows patient to participate in care</a:t>
            </a:r>
          </a:p>
          <a:p>
            <a:pPr lvl="2" eaLnBrk="1" hangingPunct="1"/>
            <a:r>
              <a:rPr lang="en-US" sz="2000" dirty="0" smtClean="0"/>
              <a:t>Enables clinician to gather history, initiate a work-up, and begin treatment of unidentified conditions</a:t>
            </a:r>
          </a:p>
          <a:p>
            <a:pPr lvl="2" eaLnBrk="1" hangingPunct="1"/>
            <a:r>
              <a:rPr lang="en-US" sz="2000" dirty="0" smtClean="0"/>
              <a:t>Better therapeutic endpoint</a:t>
            </a:r>
          </a:p>
          <a:p>
            <a:pPr eaLnBrk="1" hangingPunct="1"/>
            <a:endParaRPr lang="en-US" sz="2800" dirty="0" smtClean="0"/>
          </a:p>
        </p:txBody>
      </p:sp>
      <p:sp>
        <p:nvSpPr>
          <p:cNvPr id="3482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555BB93-199D-4F7F-8278-B881368E50F9}" type="slidenum">
              <a:rPr lang="en-US" smtClean="0"/>
              <a:pPr eaLnBrk="1" hangingPunct="1">
                <a:defRPr/>
              </a:pPr>
              <a:t>35</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anim calcmode="lin" valueType="num">
                                      <p:cBhvr additive="base">
                                        <p:cTn id="7"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7651">
                                            <p:txEl>
                                              <p:pRg st="3" end="3"/>
                                            </p:txEl>
                                          </p:spTgt>
                                        </p:tgtEl>
                                        <p:attrNameLst>
                                          <p:attrName>style.visibility</p:attrName>
                                        </p:attrNameLst>
                                      </p:cBhvr>
                                      <p:to>
                                        <p:strVal val="visible"/>
                                      </p:to>
                                    </p:set>
                                    <p:anim calcmode="lin" valueType="num">
                                      <p:cBhvr additive="base">
                                        <p:cTn id="11"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7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7651">
                                            <p:txEl>
                                              <p:pRg st="5" end="5"/>
                                            </p:txEl>
                                          </p:spTgt>
                                        </p:tgtEl>
                                        <p:attrNameLst>
                                          <p:attrName>style.visibility</p:attrName>
                                        </p:attrNameLst>
                                      </p:cBhvr>
                                      <p:to>
                                        <p:strVal val="visible"/>
                                      </p:to>
                                    </p:set>
                                    <p:anim calcmode="lin" valueType="num">
                                      <p:cBhvr additive="base">
                                        <p:cTn id="17" dur="5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651">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7651">
                                            <p:txEl>
                                              <p:pRg st="6" end="6"/>
                                            </p:txEl>
                                          </p:spTgt>
                                        </p:tgtEl>
                                        <p:attrNameLst>
                                          <p:attrName>style.visibility</p:attrName>
                                        </p:attrNameLst>
                                      </p:cBhvr>
                                      <p:to>
                                        <p:strVal val="visible"/>
                                      </p:to>
                                    </p:set>
                                    <p:anim calcmode="lin" valueType="num">
                                      <p:cBhvr additive="base">
                                        <p:cTn id="21" dur="500" fill="hold"/>
                                        <p:tgtEl>
                                          <p:spTgt spid="27651">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7651">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7651">
                                            <p:txEl>
                                              <p:pRg st="7" end="7"/>
                                            </p:txEl>
                                          </p:spTgt>
                                        </p:tgtEl>
                                        <p:attrNameLst>
                                          <p:attrName>style.visibility</p:attrName>
                                        </p:attrNameLst>
                                      </p:cBhvr>
                                      <p:to>
                                        <p:strVal val="visible"/>
                                      </p:to>
                                    </p:set>
                                    <p:anim calcmode="lin" valueType="num">
                                      <p:cBhvr additive="base">
                                        <p:cTn id="25" dur="500" fill="hold"/>
                                        <p:tgtEl>
                                          <p:spTgt spid="27651">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7651">
                                            <p:txEl>
                                              <p:pRg st="8" end="8"/>
                                            </p:txEl>
                                          </p:spTgt>
                                        </p:tgtEl>
                                        <p:attrNameLst>
                                          <p:attrName>style.visibility</p:attrName>
                                        </p:attrNameLst>
                                      </p:cBhvr>
                                      <p:to>
                                        <p:strVal val="visible"/>
                                      </p:to>
                                    </p:set>
                                    <p:anim calcmode="lin" valueType="num">
                                      <p:cBhvr additive="base">
                                        <p:cTn id="29" dur="500" fill="hold"/>
                                        <p:tgtEl>
                                          <p:spTgt spid="27651">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765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b="1" dirty="0" smtClean="0"/>
              <a:t>Pharmacologic Considerations</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pPr>
              <a:defRPr/>
            </a:pPr>
            <a:r>
              <a:rPr lang="en-US" sz="2600" dirty="0" smtClean="0"/>
              <a:t>Ease of preparation/administration</a:t>
            </a:r>
          </a:p>
          <a:p>
            <a:pPr>
              <a:defRPr/>
            </a:pPr>
            <a:r>
              <a:rPr lang="en-US" sz="2600" dirty="0" smtClean="0"/>
              <a:t>Rapid onset of action: IV &gt; IM &gt; PO</a:t>
            </a:r>
          </a:p>
          <a:p>
            <a:pPr>
              <a:defRPr/>
            </a:pPr>
            <a:r>
              <a:rPr lang="en-US" sz="2600" dirty="0" smtClean="0"/>
              <a:t>Sufficient duration of effect</a:t>
            </a:r>
          </a:p>
          <a:p>
            <a:pPr>
              <a:defRPr/>
            </a:pPr>
            <a:r>
              <a:rPr lang="en-US" sz="2600" dirty="0" smtClean="0"/>
              <a:t>Low risk of adverse reactions or drug interactions</a:t>
            </a:r>
          </a:p>
          <a:p>
            <a:pPr>
              <a:defRPr/>
            </a:pPr>
            <a:endParaRPr lang="en-US" dirty="0"/>
          </a:p>
          <a:p>
            <a:pPr>
              <a:defRPr/>
            </a:pPr>
            <a:r>
              <a:rPr lang="en-US" sz="2600" dirty="0" smtClean="0"/>
              <a:t>What is known about the patient’s underlying condition(s)?</a:t>
            </a:r>
          </a:p>
          <a:p>
            <a:pPr lvl="1">
              <a:defRPr/>
            </a:pPr>
            <a:r>
              <a:rPr lang="en-US" sz="2600" dirty="0" smtClean="0"/>
              <a:t>Age</a:t>
            </a:r>
          </a:p>
          <a:p>
            <a:pPr lvl="1">
              <a:defRPr/>
            </a:pPr>
            <a:r>
              <a:rPr lang="en-US" sz="2600" dirty="0" smtClean="0"/>
              <a:t>Comorbid conditions</a:t>
            </a:r>
          </a:p>
          <a:p>
            <a:pPr lvl="1">
              <a:defRPr/>
            </a:pPr>
            <a:r>
              <a:rPr lang="en-US" sz="2600" dirty="0" smtClean="0"/>
              <a:t>Medication/other substance exposure</a:t>
            </a:r>
          </a:p>
          <a:p>
            <a:pPr marL="457200" lvl="1" indent="0">
              <a:buFontTx/>
              <a:buNone/>
              <a:defRPr/>
            </a:pPr>
            <a:endParaRPr lang="en-US" sz="1800" i="1" dirty="0" smtClean="0"/>
          </a:p>
          <a:p>
            <a:pPr marL="1371600" lvl="1" indent="0">
              <a:buFontTx/>
              <a:buNone/>
              <a:defRPr/>
            </a:pPr>
            <a:r>
              <a:rPr lang="en-US" sz="1900" i="1" dirty="0" smtClean="0"/>
              <a:t>(Zeller et al, Systematic Reviews of Assessment Measures and Pharmacologic Treatments for Agitation. </a:t>
            </a:r>
            <a:r>
              <a:rPr lang="en-US" sz="1900" i="1" dirty="0" err="1" smtClean="0"/>
              <a:t>Clin</a:t>
            </a:r>
            <a:r>
              <a:rPr lang="en-US" sz="1900" i="1" dirty="0" smtClean="0"/>
              <a:t> Therapeutics 2010; 32:405-425)</a:t>
            </a:r>
          </a:p>
        </p:txBody>
      </p:sp>
      <p:sp>
        <p:nvSpPr>
          <p:cNvPr id="4" name="Slide Number Placeholder 3"/>
          <p:cNvSpPr>
            <a:spLocks noGrp="1"/>
          </p:cNvSpPr>
          <p:nvPr>
            <p:ph type="sldNum" sz="quarter" idx="12"/>
          </p:nvPr>
        </p:nvSpPr>
        <p:spPr/>
        <p:txBody>
          <a:bodyPr/>
          <a:lstStyle/>
          <a:p>
            <a:pPr>
              <a:defRPr/>
            </a:pPr>
            <a:fld id="{D227F124-FF5C-4685-8850-E749705CFBA6}"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dirty="0" smtClean="0"/>
              <a:t>Pharmacologic Treatment</a:t>
            </a:r>
          </a:p>
        </p:txBody>
      </p:sp>
      <p:sp>
        <p:nvSpPr>
          <p:cNvPr id="32771" name="Rectangle 3"/>
          <p:cNvSpPr>
            <a:spLocks noGrp="1" noChangeArrowheads="1"/>
          </p:cNvSpPr>
          <p:nvPr>
            <p:ph idx="1"/>
          </p:nvPr>
        </p:nvSpPr>
        <p:spPr/>
        <p:txBody>
          <a:bodyPr/>
          <a:lstStyle/>
          <a:p>
            <a:pPr eaLnBrk="1" hangingPunct="1">
              <a:lnSpc>
                <a:spcPct val="90000"/>
              </a:lnSpc>
            </a:pPr>
            <a:r>
              <a:rPr lang="en-US" sz="2800" dirty="0" smtClean="0"/>
              <a:t>Most important factors in medication selection </a:t>
            </a:r>
            <a:r>
              <a:rPr lang="en-US" sz="1800" i="1" dirty="0" smtClean="0"/>
              <a:t>(</a:t>
            </a:r>
            <a:r>
              <a:rPr lang="en-US" sz="1800" i="1" dirty="0" err="1" smtClean="0"/>
              <a:t>Marder</a:t>
            </a:r>
            <a:r>
              <a:rPr lang="en-US" sz="1800" i="1" dirty="0" smtClean="0"/>
              <a:t>,  2006, Allen et al, 2005)</a:t>
            </a:r>
            <a:endParaRPr lang="en-US" sz="2800" i="1" dirty="0" smtClean="0"/>
          </a:p>
          <a:p>
            <a:pPr lvl="1" eaLnBrk="1" hangingPunct="1">
              <a:lnSpc>
                <a:spcPct val="90000"/>
              </a:lnSpc>
            </a:pPr>
            <a:r>
              <a:rPr lang="en-US" sz="2400" dirty="0" smtClean="0"/>
              <a:t>Etiology of agitation</a:t>
            </a:r>
          </a:p>
          <a:p>
            <a:pPr lvl="1" eaLnBrk="1" hangingPunct="1">
              <a:lnSpc>
                <a:spcPct val="90000"/>
              </a:lnSpc>
            </a:pPr>
            <a:r>
              <a:rPr lang="en-US" sz="2400" dirty="0" smtClean="0"/>
              <a:t>Acute effect on behavioral symptoms</a:t>
            </a:r>
          </a:p>
          <a:p>
            <a:pPr lvl="1" eaLnBrk="1" hangingPunct="1">
              <a:lnSpc>
                <a:spcPct val="90000"/>
              </a:lnSpc>
            </a:pPr>
            <a:r>
              <a:rPr lang="en-US" sz="2400" dirty="0" smtClean="0"/>
              <a:t>Multiple means of administration</a:t>
            </a:r>
          </a:p>
          <a:p>
            <a:pPr lvl="1" eaLnBrk="1" hangingPunct="1">
              <a:lnSpc>
                <a:spcPct val="90000"/>
              </a:lnSpc>
            </a:pPr>
            <a:r>
              <a:rPr lang="en-US" sz="2400" dirty="0" smtClean="0"/>
              <a:t>Limited side effects</a:t>
            </a:r>
          </a:p>
          <a:p>
            <a:pPr lvl="1" eaLnBrk="1" hangingPunct="1">
              <a:lnSpc>
                <a:spcPct val="90000"/>
              </a:lnSpc>
            </a:pPr>
            <a:r>
              <a:rPr lang="en-US" sz="2400" dirty="0" smtClean="0"/>
              <a:t>Ease of administration</a:t>
            </a:r>
          </a:p>
          <a:p>
            <a:pPr lvl="1" eaLnBrk="1" hangingPunct="1">
              <a:lnSpc>
                <a:spcPct val="90000"/>
              </a:lnSpc>
            </a:pPr>
            <a:r>
              <a:rPr lang="en-US" sz="2400" dirty="0" smtClean="0"/>
              <a:t>Patient preference</a:t>
            </a:r>
          </a:p>
          <a:p>
            <a:pPr lvl="1" eaLnBrk="1" hangingPunct="1">
              <a:lnSpc>
                <a:spcPct val="90000"/>
              </a:lnSpc>
            </a:pPr>
            <a:r>
              <a:rPr lang="en-US" sz="2400" dirty="0" smtClean="0"/>
              <a:t>History of response</a:t>
            </a:r>
          </a:p>
          <a:p>
            <a:pPr eaLnBrk="1" hangingPunct="1">
              <a:lnSpc>
                <a:spcPct val="90000"/>
              </a:lnSpc>
            </a:pPr>
            <a:r>
              <a:rPr lang="en-US" sz="2800" dirty="0" smtClean="0"/>
              <a:t>Goal is a balance between effectiveness and tolerability</a:t>
            </a:r>
          </a:p>
          <a:p>
            <a:pPr lvl="1" eaLnBrk="1" hangingPunct="1">
              <a:lnSpc>
                <a:spcPct val="90000"/>
              </a:lnSpc>
            </a:pPr>
            <a:endParaRPr lang="en-US" sz="2400" dirty="0" smtClean="0"/>
          </a:p>
          <a:p>
            <a:pPr lvl="1" eaLnBrk="1" hangingPunct="1">
              <a:lnSpc>
                <a:spcPct val="90000"/>
              </a:lnSpc>
            </a:pPr>
            <a:endParaRPr lang="en-US" sz="2400" dirty="0" smtClean="0"/>
          </a:p>
        </p:txBody>
      </p:sp>
      <p:sp>
        <p:nvSpPr>
          <p:cNvPr id="3584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38FDD96-DA96-4CB7-97B3-F6C2BDB8EE92}" type="slidenum">
              <a:rPr lang="en-US" smtClean="0"/>
              <a:pPr eaLnBrk="1" hangingPunct="1">
                <a:defRPr/>
              </a:pPr>
              <a:t>37</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 calcmode="lin" valueType="num">
                                      <p:cBhvr additive="base">
                                        <p:cTn id="7"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anim calcmode="lin" valueType="num">
                                      <p:cBhvr additive="base">
                                        <p:cTn id="11"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277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anim calcmode="lin" valueType="num">
                                      <p:cBhvr additive="base">
                                        <p:cTn id="15"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2771">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anim calcmode="lin" valueType="num">
                                      <p:cBhvr additive="base">
                                        <p:cTn id="19"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2771">
                                            <p:txEl>
                                              <p:pRg st="5" end="5"/>
                                            </p:txEl>
                                          </p:spTgt>
                                        </p:tgtEl>
                                        <p:attrNameLst>
                                          <p:attrName>style.visibility</p:attrName>
                                        </p:attrNameLst>
                                      </p:cBhvr>
                                      <p:to>
                                        <p:strVal val="visible"/>
                                      </p:to>
                                    </p:set>
                                    <p:anim calcmode="lin" valueType="num">
                                      <p:cBhvr additive="base">
                                        <p:cTn id="23"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2771">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2771">
                                            <p:txEl>
                                              <p:pRg st="6" end="6"/>
                                            </p:txEl>
                                          </p:spTgt>
                                        </p:tgtEl>
                                        <p:attrNameLst>
                                          <p:attrName>style.visibility</p:attrName>
                                        </p:attrNameLst>
                                      </p:cBhvr>
                                      <p:to>
                                        <p:strVal val="visible"/>
                                      </p:to>
                                    </p:set>
                                    <p:anim calcmode="lin" valueType="num">
                                      <p:cBhvr additive="base">
                                        <p:cTn id="27"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2771">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2771">
                                            <p:txEl>
                                              <p:pRg st="7" end="7"/>
                                            </p:txEl>
                                          </p:spTgt>
                                        </p:tgtEl>
                                        <p:attrNameLst>
                                          <p:attrName>style.visibility</p:attrName>
                                        </p:attrNameLst>
                                      </p:cBhvr>
                                      <p:to>
                                        <p:strVal val="visible"/>
                                      </p:to>
                                    </p:set>
                                    <p:anim calcmode="lin" valueType="num">
                                      <p:cBhvr additive="base">
                                        <p:cTn id="31" dur="500" fill="hold"/>
                                        <p:tgtEl>
                                          <p:spTgt spid="32771">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27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smtClean="0"/>
              <a:t>Pharmacologic Treatment</a:t>
            </a:r>
          </a:p>
        </p:txBody>
      </p:sp>
      <p:sp>
        <p:nvSpPr>
          <p:cNvPr id="33795" name="Rectangle 3"/>
          <p:cNvSpPr>
            <a:spLocks noGrp="1" noChangeArrowheads="1"/>
          </p:cNvSpPr>
          <p:nvPr>
            <p:ph idx="1"/>
          </p:nvPr>
        </p:nvSpPr>
        <p:spPr/>
        <p:txBody>
          <a:bodyPr/>
          <a:lstStyle/>
          <a:p>
            <a:pPr eaLnBrk="1" hangingPunct="1"/>
            <a:r>
              <a:rPr lang="en-US" sz="2800" dirty="0" smtClean="0"/>
              <a:t>Route of administration</a:t>
            </a:r>
          </a:p>
          <a:p>
            <a:pPr lvl="1" eaLnBrk="1" hangingPunct="1"/>
            <a:r>
              <a:rPr lang="en-US" sz="2800" dirty="0" smtClean="0"/>
              <a:t>Oral administration</a:t>
            </a:r>
          </a:p>
          <a:p>
            <a:pPr lvl="2" eaLnBrk="1" hangingPunct="1"/>
            <a:r>
              <a:rPr lang="en-US" sz="2400" dirty="0" smtClean="0"/>
              <a:t>Preferred if patient accepts</a:t>
            </a:r>
          </a:p>
          <a:p>
            <a:pPr lvl="2" eaLnBrk="1" hangingPunct="1"/>
            <a:r>
              <a:rPr lang="en-US" sz="2400" dirty="0" smtClean="0"/>
              <a:t>Liquid or orally dissolving tablets</a:t>
            </a:r>
          </a:p>
          <a:p>
            <a:pPr lvl="1" eaLnBrk="1" hangingPunct="1"/>
            <a:r>
              <a:rPr lang="en-US" sz="2800" dirty="0" smtClean="0"/>
              <a:t>Intramuscular administration</a:t>
            </a:r>
          </a:p>
          <a:p>
            <a:pPr lvl="2" eaLnBrk="1" hangingPunct="1"/>
            <a:r>
              <a:rPr lang="en-US" sz="2400" dirty="0" smtClean="0"/>
              <a:t>Rapid elevation of plasma level</a:t>
            </a:r>
          </a:p>
          <a:p>
            <a:pPr lvl="2" eaLnBrk="1" hangingPunct="1"/>
            <a:r>
              <a:rPr lang="en-US" sz="2400" dirty="0" smtClean="0"/>
              <a:t>Higher transient concentration</a:t>
            </a:r>
          </a:p>
          <a:p>
            <a:pPr lvl="2" eaLnBrk="1" hangingPunct="1"/>
            <a:r>
              <a:rPr lang="en-US" sz="2400" dirty="0" smtClean="0"/>
              <a:t>Faster reduction in agitated behavior</a:t>
            </a:r>
          </a:p>
        </p:txBody>
      </p:sp>
      <p:sp>
        <p:nvSpPr>
          <p:cNvPr id="3686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7BEB663-A934-436F-9E39-C5D7B9ABED8D}" type="slidenum">
              <a:rPr lang="en-US" smtClean="0"/>
              <a:pPr eaLnBrk="1" hangingPunct="1">
                <a:defRPr/>
              </a:pPr>
              <a:t>38</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 calcmode="lin" valueType="num">
                                      <p:cBhvr additive="base">
                                        <p:cTn id="7"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anim calcmode="lin" valueType="num">
                                      <p:cBhvr additive="base">
                                        <p:cTn id="11"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379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3795">
                                            <p:txEl>
                                              <p:pRg st="3" end="3"/>
                                            </p:txEl>
                                          </p:spTgt>
                                        </p:tgtEl>
                                        <p:attrNameLst>
                                          <p:attrName>style.visibility</p:attrName>
                                        </p:attrNameLst>
                                      </p:cBhvr>
                                      <p:to>
                                        <p:strVal val="visible"/>
                                      </p:to>
                                    </p:set>
                                    <p:anim calcmode="lin" valueType="num">
                                      <p:cBhvr additive="base">
                                        <p:cTn id="15"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3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33795">
                                            <p:txEl>
                                              <p:pRg st="4" end="4"/>
                                            </p:txEl>
                                          </p:spTgt>
                                        </p:tgtEl>
                                        <p:attrNameLst>
                                          <p:attrName>style.visibility</p:attrName>
                                        </p:attrNameLst>
                                      </p:cBhvr>
                                      <p:to>
                                        <p:strVal val="visible"/>
                                      </p:to>
                                    </p:set>
                                    <p:anim calcmode="lin" valueType="num">
                                      <p:cBhvr additive="base">
                                        <p:cTn id="21"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3795">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3795">
                                            <p:txEl>
                                              <p:pRg st="5" end="5"/>
                                            </p:txEl>
                                          </p:spTgt>
                                        </p:tgtEl>
                                        <p:attrNameLst>
                                          <p:attrName>style.visibility</p:attrName>
                                        </p:attrNameLst>
                                      </p:cBhvr>
                                      <p:to>
                                        <p:strVal val="visible"/>
                                      </p:to>
                                    </p:set>
                                    <p:anim calcmode="lin" valueType="num">
                                      <p:cBhvr additive="base">
                                        <p:cTn id="25" dur="500" fill="hold"/>
                                        <p:tgtEl>
                                          <p:spTgt spid="3379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3795">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3795">
                                            <p:txEl>
                                              <p:pRg st="6" end="6"/>
                                            </p:txEl>
                                          </p:spTgt>
                                        </p:tgtEl>
                                        <p:attrNameLst>
                                          <p:attrName>style.visibility</p:attrName>
                                        </p:attrNameLst>
                                      </p:cBhvr>
                                      <p:to>
                                        <p:strVal val="visible"/>
                                      </p:to>
                                    </p:set>
                                    <p:anim calcmode="lin" valueType="num">
                                      <p:cBhvr additive="base">
                                        <p:cTn id="29" dur="5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3795">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3795">
                                            <p:txEl>
                                              <p:pRg st="7" end="7"/>
                                            </p:txEl>
                                          </p:spTgt>
                                        </p:tgtEl>
                                        <p:attrNameLst>
                                          <p:attrName>style.visibility</p:attrName>
                                        </p:attrNameLst>
                                      </p:cBhvr>
                                      <p:to>
                                        <p:strVal val="visible"/>
                                      </p:to>
                                    </p:set>
                                    <p:anim calcmode="lin" valueType="num">
                                      <p:cBhvr additive="base">
                                        <p:cTn id="33" dur="500" fill="hold"/>
                                        <p:tgtEl>
                                          <p:spTgt spid="33795">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37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b="1" dirty="0" smtClean="0"/>
              <a:t>Pharmacologic Treatment</a:t>
            </a:r>
          </a:p>
        </p:txBody>
      </p:sp>
      <p:sp>
        <p:nvSpPr>
          <p:cNvPr id="34819" name="Rectangle 3"/>
          <p:cNvSpPr>
            <a:spLocks noGrp="1" noChangeArrowheads="1"/>
          </p:cNvSpPr>
          <p:nvPr>
            <p:ph idx="1"/>
          </p:nvPr>
        </p:nvSpPr>
        <p:spPr/>
        <p:txBody>
          <a:bodyPr/>
          <a:lstStyle/>
          <a:p>
            <a:pPr eaLnBrk="1" hangingPunct="1">
              <a:lnSpc>
                <a:spcPct val="80000"/>
              </a:lnSpc>
            </a:pPr>
            <a:r>
              <a:rPr lang="en-US" sz="2800" dirty="0" smtClean="0"/>
              <a:t>Most studies of pharmacologic treatment in agitation were done in patient with KNOWN psychiatric diagnosis</a:t>
            </a:r>
          </a:p>
          <a:p>
            <a:pPr eaLnBrk="1" hangingPunct="1">
              <a:lnSpc>
                <a:spcPct val="80000"/>
              </a:lnSpc>
            </a:pPr>
            <a:r>
              <a:rPr lang="en-US" sz="2800" dirty="0" smtClean="0"/>
              <a:t>No randomized, controlled studies have examined the use of medications in populations with…</a:t>
            </a:r>
          </a:p>
          <a:p>
            <a:pPr lvl="1" eaLnBrk="1" hangingPunct="1">
              <a:lnSpc>
                <a:spcPct val="80000"/>
              </a:lnSpc>
            </a:pPr>
            <a:r>
              <a:rPr lang="en-US" sz="2400" dirty="0" smtClean="0"/>
              <a:t>Severe agitation</a:t>
            </a:r>
          </a:p>
          <a:p>
            <a:pPr lvl="1" eaLnBrk="1" hangingPunct="1">
              <a:lnSpc>
                <a:spcPct val="80000"/>
              </a:lnSpc>
            </a:pPr>
            <a:r>
              <a:rPr lang="en-US" sz="2400" dirty="0" smtClean="0"/>
              <a:t>Drug-induced agitation</a:t>
            </a:r>
          </a:p>
          <a:p>
            <a:pPr lvl="1" eaLnBrk="1" hangingPunct="1">
              <a:lnSpc>
                <a:spcPct val="80000"/>
              </a:lnSpc>
            </a:pPr>
            <a:r>
              <a:rPr lang="en-US" sz="2400" dirty="0" smtClean="0"/>
              <a:t>Significant medical comorbidity</a:t>
            </a:r>
          </a:p>
          <a:p>
            <a:pPr eaLnBrk="1" hangingPunct="1">
              <a:lnSpc>
                <a:spcPct val="80000"/>
              </a:lnSpc>
            </a:pPr>
            <a:r>
              <a:rPr lang="en-US" sz="2800" dirty="0" smtClean="0"/>
              <a:t>Results difficult to extrapolate to the undifferentiated agitated patient in the general ED or med/</a:t>
            </a:r>
            <a:r>
              <a:rPr lang="en-US" sz="2800" dirty="0" err="1" smtClean="0"/>
              <a:t>surg</a:t>
            </a:r>
            <a:r>
              <a:rPr lang="en-US" sz="2800" dirty="0" smtClean="0"/>
              <a:t> unit</a:t>
            </a:r>
          </a:p>
        </p:txBody>
      </p:sp>
      <p:sp>
        <p:nvSpPr>
          <p:cNvPr id="3789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D8F0AC1-1477-410B-8B09-B6C3E2CE842E}" type="slidenum">
              <a:rPr lang="en-US" smtClean="0"/>
              <a:pPr eaLnBrk="1" hangingPunct="1">
                <a:defRPr/>
              </a:pPr>
              <a:t>39</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 calcmode="lin" valueType="num">
                                      <p:cBhvr additive="base">
                                        <p:cTn id="7"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anim calcmode="lin" valueType="num">
                                      <p:cBhvr additive="base">
                                        <p:cTn id="11"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481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anim calcmode="lin" valueType="num">
                                      <p:cBhvr additive="base">
                                        <p:cTn id="15"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4819">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4819">
                                            <p:txEl>
                                              <p:pRg st="4" end="4"/>
                                            </p:txEl>
                                          </p:spTgt>
                                        </p:tgtEl>
                                        <p:attrNameLst>
                                          <p:attrName>style.visibility</p:attrName>
                                        </p:attrNameLst>
                                      </p:cBhvr>
                                      <p:to>
                                        <p:strVal val="visible"/>
                                      </p:to>
                                    </p:set>
                                    <p:anim calcmode="lin" valueType="num">
                                      <p:cBhvr additive="base">
                                        <p:cTn id="19"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4819">
                                            <p:txEl>
                                              <p:pRg st="5" end="5"/>
                                            </p:txEl>
                                          </p:spTgt>
                                        </p:tgtEl>
                                        <p:attrNameLst>
                                          <p:attrName>style.visibility</p:attrName>
                                        </p:attrNameLst>
                                      </p:cBhvr>
                                      <p:to>
                                        <p:strVal val="visible"/>
                                      </p:to>
                                    </p:set>
                                    <p:anim calcmode="lin" valueType="num">
                                      <p:cBhvr additive="base">
                                        <p:cTn id="25" dur="5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smtClean="0"/>
              <a:t>Definitions</a:t>
            </a:r>
          </a:p>
        </p:txBody>
      </p:sp>
      <p:sp>
        <p:nvSpPr>
          <p:cNvPr id="8195" name="Rectangle 3"/>
          <p:cNvSpPr>
            <a:spLocks noGrp="1" noChangeArrowheads="1"/>
          </p:cNvSpPr>
          <p:nvPr>
            <p:ph idx="1"/>
          </p:nvPr>
        </p:nvSpPr>
        <p:spPr/>
        <p:txBody>
          <a:bodyPr/>
          <a:lstStyle/>
          <a:p>
            <a:pPr eaLnBrk="1" hangingPunct="1">
              <a:lnSpc>
                <a:spcPct val="80000"/>
              </a:lnSpc>
            </a:pPr>
            <a:r>
              <a:rPr lang="en-US" sz="2800" dirty="0" smtClean="0"/>
              <a:t>Agitation</a:t>
            </a:r>
          </a:p>
          <a:p>
            <a:pPr lvl="1" eaLnBrk="1" hangingPunct="1">
              <a:lnSpc>
                <a:spcPct val="80000"/>
              </a:lnSpc>
            </a:pPr>
            <a:r>
              <a:rPr lang="en-US" sz="2400" dirty="0" smtClean="0"/>
              <a:t>Excessive motor or verbal activity</a:t>
            </a:r>
          </a:p>
          <a:p>
            <a:pPr lvl="1" eaLnBrk="1" hangingPunct="1">
              <a:lnSpc>
                <a:spcPct val="80000"/>
              </a:lnSpc>
            </a:pPr>
            <a:endParaRPr lang="en-US" sz="2400" dirty="0" smtClean="0"/>
          </a:p>
          <a:p>
            <a:pPr eaLnBrk="1" hangingPunct="1">
              <a:lnSpc>
                <a:spcPct val="80000"/>
              </a:lnSpc>
            </a:pPr>
            <a:r>
              <a:rPr lang="en-US" sz="2800" dirty="0" smtClean="0"/>
              <a:t>Aggression</a:t>
            </a:r>
          </a:p>
          <a:p>
            <a:pPr lvl="1" eaLnBrk="1" hangingPunct="1">
              <a:lnSpc>
                <a:spcPct val="80000"/>
              </a:lnSpc>
            </a:pPr>
            <a:r>
              <a:rPr lang="en-US" sz="2400" dirty="0" smtClean="0"/>
              <a:t>Actual noxious behavior that can be verbal, physical against objects, or physical against people</a:t>
            </a:r>
          </a:p>
          <a:p>
            <a:pPr lvl="1" eaLnBrk="1" hangingPunct="1">
              <a:lnSpc>
                <a:spcPct val="80000"/>
              </a:lnSpc>
            </a:pPr>
            <a:endParaRPr lang="en-US" sz="2400" dirty="0" smtClean="0"/>
          </a:p>
          <a:p>
            <a:pPr eaLnBrk="1" hangingPunct="1">
              <a:lnSpc>
                <a:spcPct val="80000"/>
              </a:lnSpc>
            </a:pPr>
            <a:r>
              <a:rPr lang="en-US" sz="2800" dirty="0" smtClean="0"/>
              <a:t>Violence </a:t>
            </a:r>
          </a:p>
          <a:p>
            <a:pPr lvl="1" eaLnBrk="1" hangingPunct="1">
              <a:lnSpc>
                <a:spcPct val="80000"/>
              </a:lnSpc>
            </a:pPr>
            <a:r>
              <a:rPr lang="en-US" sz="2400" dirty="0" smtClean="0"/>
              <a:t>Denotes physical aggression by people against other people</a:t>
            </a:r>
          </a:p>
          <a:p>
            <a:pPr lvl="1" eaLnBrk="1" hangingPunct="1">
              <a:lnSpc>
                <a:spcPct val="80000"/>
              </a:lnSpc>
            </a:pPr>
            <a:endParaRPr lang="en-US" sz="2000" dirty="0" smtClean="0"/>
          </a:p>
          <a:p>
            <a:pPr eaLnBrk="1" hangingPunct="1">
              <a:lnSpc>
                <a:spcPct val="80000"/>
              </a:lnSpc>
              <a:buFontTx/>
              <a:buNone/>
            </a:pPr>
            <a:r>
              <a:rPr lang="en-US" sz="1600" dirty="0" smtClean="0"/>
              <a:t>				</a:t>
            </a:r>
            <a:r>
              <a:rPr lang="en-US" sz="1800" dirty="0" smtClean="0"/>
              <a:t>						(</a:t>
            </a:r>
            <a:r>
              <a:rPr lang="en-US" sz="1800" i="1" dirty="0" err="1" smtClean="0"/>
              <a:t>Citrome</a:t>
            </a:r>
            <a:r>
              <a:rPr lang="en-US" sz="1800" i="1" dirty="0" smtClean="0"/>
              <a:t> and </a:t>
            </a:r>
            <a:r>
              <a:rPr lang="en-US" sz="1800" i="1" dirty="0" err="1" smtClean="0"/>
              <a:t>Volavka</a:t>
            </a:r>
            <a:r>
              <a:rPr lang="en-US" sz="1800" i="1" dirty="0"/>
              <a:t>,</a:t>
            </a:r>
            <a:r>
              <a:rPr lang="en-US" sz="1800" i="1" dirty="0" smtClean="0"/>
              <a:t> 2002)</a:t>
            </a:r>
          </a:p>
        </p:txBody>
      </p:sp>
      <p:sp>
        <p:nvSpPr>
          <p:cNvPr id="512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2E8A0A4-C46D-4D4E-80AF-AC22F8FB98E7}" type="slidenum">
              <a:rPr lang="en-US" smtClean="0"/>
              <a:pPr eaLnBrk="1" hangingPunct="1">
                <a:defRPr/>
              </a:pPr>
              <a:t>4</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 calcmode="lin" valueType="num">
                                      <p:cBhvr additive="base">
                                        <p:cTn id="7"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8195">
                                            <p:txEl>
                                              <p:pRg st="4" end="4"/>
                                            </p:txEl>
                                          </p:spTgt>
                                        </p:tgtEl>
                                        <p:attrNameLst>
                                          <p:attrName>style.visibility</p:attrName>
                                        </p:attrNameLst>
                                      </p:cBhvr>
                                      <p:to>
                                        <p:strVal val="visible"/>
                                      </p:to>
                                    </p:set>
                                    <p:anim calcmode="lin" valueType="num">
                                      <p:cBhvr additive="base">
                                        <p:cTn id="13"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8195">
                                            <p:txEl>
                                              <p:pRg st="7" end="7"/>
                                            </p:txEl>
                                          </p:spTgt>
                                        </p:tgtEl>
                                        <p:attrNameLst>
                                          <p:attrName>style.visibility</p:attrName>
                                        </p:attrNameLst>
                                      </p:cBhvr>
                                      <p:to>
                                        <p:strVal val="visible"/>
                                      </p:to>
                                    </p:set>
                                    <p:anim calcmode="lin" valueType="num">
                                      <p:cBhvr additive="base">
                                        <p:cTn id="19" dur="500" fill="hold"/>
                                        <p:tgtEl>
                                          <p:spTgt spid="8195">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1143000"/>
          </a:xfrm>
        </p:spPr>
        <p:txBody>
          <a:bodyPr>
            <a:normAutofit fontScale="90000"/>
          </a:bodyPr>
          <a:lstStyle/>
          <a:p>
            <a:pPr>
              <a:defRPr/>
            </a:pPr>
            <a:r>
              <a:rPr lang="en-US" b="1" dirty="0" smtClean="0"/>
              <a:t>Association for Emergency Psychiatry Recommendations</a:t>
            </a:r>
            <a:r>
              <a:rPr lang="en-US" dirty="0" smtClean="0"/>
              <a:t/>
            </a:r>
            <a:br>
              <a:rPr lang="en-US" dirty="0" smtClean="0"/>
            </a:br>
            <a:r>
              <a:rPr lang="en-US" sz="1600" dirty="0" smtClean="0"/>
              <a:t>.</a:t>
            </a:r>
            <a:endParaRPr lang="en-US" sz="1600" dirty="0"/>
          </a:p>
        </p:txBody>
      </p:sp>
      <p:sp>
        <p:nvSpPr>
          <p:cNvPr id="3" name="Content Placeholder 2"/>
          <p:cNvSpPr>
            <a:spLocks noGrp="1"/>
          </p:cNvSpPr>
          <p:nvPr>
            <p:ph idx="1"/>
          </p:nvPr>
        </p:nvSpPr>
        <p:spPr>
          <a:xfrm>
            <a:off x="304800" y="1600200"/>
            <a:ext cx="8382000" cy="4800600"/>
          </a:xfrm>
        </p:spPr>
        <p:txBody>
          <a:bodyPr>
            <a:normAutofit fontScale="77500" lnSpcReduction="20000"/>
          </a:bodyPr>
          <a:lstStyle/>
          <a:p>
            <a:pPr>
              <a:defRPr/>
            </a:pPr>
            <a:r>
              <a:rPr lang="en-US" sz="3600" dirty="0" smtClean="0"/>
              <a:t>No Data/Suspect Intoxication </a:t>
            </a:r>
          </a:p>
          <a:p>
            <a:pPr lvl="1">
              <a:defRPr/>
            </a:pPr>
            <a:r>
              <a:rPr lang="en-US" sz="3600" dirty="0" smtClean="0"/>
              <a:t>benzodiazepines or benzodiazepines + haloperidol</a:t>
            </a:r>
          </a:p>
          <a:p>
            <a:pPr lvl="1">
              <a:defRPr/>
            </a:pPr>
            <a:endParaRPr lang="en-US" sz="3600" dirty="0" smtClean="0"/>
          </a:p>
          <a:p>
            <a:pPr>
              <a:defRPr/>
            </a:pPr>
            <a:r>
              <a:rPr lang="en-US" sz="3600" dirty="0" smtClean="0"/>
              <a:t>Schizophrenia or Mania </a:t>
            </a:r>
          </a:p>
          <a:p>
            <a:pPr lvl="1">
              <a:defRPr/>
            </a:pPr>
            <a:r>
              <a:rPr lang="en-US" sz="3600" dirty="0" smtClean="0"/>
              <a:t>olanzapine alone </a:t>
            </a:r>
            <a:r>
              <a:rPr lang="en-US" sz="3600" i="1" dirty="0" smtClean="0"/>
              <a:t>orally</a:t>
            </a:r>
            <a:endParaRPr lang="en-US" sz="3600" dirty="0" smtClean="0"/>
          </a:p>
          <a:p>
            <a:pPr lvl="1">
              <a:defRPr/>
            </a:pPr>
            <a:r>
              <a:rPr lang="en-US" sz="3600" dirty="0" err="1" smtClean="0"/>
              <a:t>risperidone</a:t>
            </a:r>
            <a:r>
              <a:rPr lang="en-US" sz="3600" dirty="0" smtClean="0"/>
              <a:t> alone or + benzodiazepine </a:t>
            </a:r>
            <a:r>
              <a:rPr lang="en-US" sz="3600" i="1" dirty="0" smtClean="0"/>
              <a:t>orally</a:t>
            </a:r>
            <a:endParaRPr lang="en-US" sz="3600" dirty="0" smtClean="0"/>
          </a:p>
          <a:p>
            <a:pPr lvl="1">
              <a:defRPr/>
            </a:pPr>
            <a:r>
              <a:rPr lang="en-US" sz="3600" dirty="0" smtClean="0"/>
              <a:t>haloperidol +benzodiazepine </a:t>
            </a:r>
            <a:r>
              <a:rPr lang="en-US" sz="3600" i="1" dirty="0" smtClean="0"/>
              <a:t>orally </a:t>
            </a:r>
          </a:p>
          <a:p>
            <a:pPr lvl="1">
              <a:defRPr/>
            </a:pPr>
            <a:r>
              <a:rPr lang="en-US" sz="3600" dirty="0" smtClean="0"/>
              <a:t>olanzapine alone </a:t>
            </a:r>
            <a:r>
              <a:rPr lang="en-US" sz="3600" i="1" dirty="0" smtClean="0"/>
              <a:t>if IM required</a:t>
            </a:r>
          </a:p>
          <a:p>
            <a:pPr lvl="2">
              <a:defRPr/>
            </a:pPr>
            <a:endParaRPr lang="nl-NL" sz="1400" i="1" dirty="0" smtClean="0"/>
          </a:p>
          <a:p>
            <a:pPr lvl="2">
              <a:defRPr/>
            </a:pPr>
            <a:endParaRPr lang="nl-NL" sz="1400" i="1" dirty="0"/>
          </a:p>
          <a:p>
            <a:pPr lvl="2">
              <a:defRPr/>
            </a:pPr>
            <a:r>
              <a:rPr lang="nl-NL" sz="2300" i="1" dirty="0" smtClean="0"/>
              <a:t>(Allen MH</a:t>
            </a:r>
            <a:r>
              <a:rPr lang="en-US" sz="2300" i="1" dirty="0" smtClean="0"/>
              <a:t> et al, for the Expert Consensus Panel for Behavioral Emergencies 2005. The expert consensus guideline series. Treatment of behavioral </a:t>
            </a:r>
            <a:r>
              <a:rPr lang="pl-PL" sz="2300" i="1" dirty="0" smtClean="0"/>
              <a:t>emergencies 2005. J Psychiatr Pract.</a:t>
            </a:r>
            <a:r>
              <a:rPr lang="en-US" sz="2300" i="1" dirty="0" smtClean="0"/>
              <a:t> 2005;11(</a:t>
            </a:r>
            <a:r>
              <a:rPr lang="en-US" sz="2300" i="1" dirty="0" err="1" smtClean="0"/>
              <a:t>Suppl</a:t>
            </a:r>
            <a:r>
              <a:rPr lang="en-US" sz="2300" i="1" dirty="0" smtClean="0"/>
              <a:t> 1):5–108)</a:t>
            </a:r>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p:txBody>
      </p:sp>
      <p:sp>
        <p:nvSpPr>
          <p:cNvPr id="4" name="Slide Number Placeholder 3"/>
          <p:cNvSpPr>
            <a:spLocks noGrp="1"/>
          </p:cNvSpPr>
          <p:nvPr>
            <p:ph type="sldNum" sz="quarter" idx="12"/>
          </p:nvPr>
        </p:nvSpPr>
        <p:spPr/>
        <p:txBody>
          <a:bodyPr/>
          <a:lstStyle/>
          <a:p>
            <a:pPr>
              <a:defRPr/>
            </a:pPr>
            <a:fld id="{864917BE-EE59-4B4D-A035-670EDBD25B49}"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b="1" dirty="0" smtClean="0"/>
              <a:t>Benzodiazepines</a:t>
            </a:r>
          </a:p>
        </p:txBody>
      </p:sp>
      <p:sp>
        <p:nvSpPr>
          <p:cNvPr id="35843" name="Rectangle 3"/>
          <p:cNvSpPr>
            <a:spLocks noGrp="1" noChangeArrowheads="1"/>
          </p:cNvSpPr>
          <p:nvPr>
            <p:ph idx="1"/>
          </p:nvPr>
        </p:nvSpPr>
        <p:spPr/>
        <p:txBody>
          <a:bodyPr/>
          <a:lstStyle/>
          <a:p>
            <a:pPr lvl="1" eaLnBrk="1" hangingPunct="1">
              <a:lnSpc>
                <a:spcPct val="80000"/>
              </a:lnSpc>
            </a:pPr>
            <a:r>
              <a:rPr lang="en-US" sz="2800" dirty="0" smtClean="0"/>
              <a:t>BZDs act by facilitating the activity of GABA</a:t>
            </a:r>
          </a:p>
          <a:p>
            <a:pPr lvl="2" eaLnBrk="1" hangingPunct="1">
              <a:lnSpc>
                <a:spcPct val="80000"/>
              </a:lnSpc>
            </a:pPr>
            <a:r>
              <a:rPr lang="en-US" sz="2400" dirty="0" smtClean="0"/>
              <a:t>GABA is a major inhibitory neurotransmitter</a:t>
            </a:r>
          </a:p>
          <a:p>
            <a:pPr lvl="1" eaLnBrk="1" hangingPunct="1">
              <a:lnSpc>
                <a:spcPct val="80000"/>
              </a:lnSpc>
            </a:pPr>
            <a:r>
              <a:rPr lang="en-US" sz="2800" dirty="0" smtClean="0"/>
              <a:t>Therapeutic effects appears linked to decreased arousal</a:t>
            </a:r>
          </a:p>
          <a:p>
            <a:pPr lvl="2" eaLnBrk="1" hangingPunct="1">
              <a:lnSpc>
                <a:spcPct val="80000"/>
              </a:lnSpc>
            </a:pPr>
            <a:r>
              <a:rPr lang="en-US" sz="2400" dirty="0" smtClean="0"/>
              <a:t>Little benefit for psychiatric symptoms other than anxiety</a:t>
            </a:r>
          </a:p>
          <a:p>
            <a:pPr lvl="1" eaLnBrk="1" hangingPunct="1">
              <a:lnSpc>
                <a:spcPct val="80000"/>
              </a:lnSpc>
            </a:pPr>
            <a:r>
              <a:rPr lang="en-US" sz="2800" dirty="0" smtClean="0"/>
              <a:t>Long history of use in the management of acute agitation</a:t>
            </a:r>
          </a:p>
          <a:p>
            <a:pPr lvl="2" eaLnBrk="1" hangingPunct="1">
              <a:lnSpc>
                <a:spcPct val="80000"/>
              </a:lnSpc>
            </a:pPr>
            <a:r>
              <a:rPr lang="en-US" sz="2400" dirty="0" smtClean="0"/>
              <a:t>Individually</a:t>
            </a:r>
          </a:p>
          <a:p>
            <a:pPr lvl="2" eaLnBrk="1" hangingPunct="1">
              <a:lnSpc>
                <a:spcPct val="80000"/>
              </a:lnSpc>
            </a:pPr>
            <a:r>
              <a:rPr lang="en-US" sz="2400" dirty="0" smtClean="0"/>
              <a:t>Combination with antipsychotics</a:t>
            </a:r>
          </a:p>
          <a:p>
            <a:pPr lvl="2" eaLnBrk="1" hangingPunct="1">
              <a:lnSpc>
                <a:spcPct val="80000"/>
              </a:lnSpc>
            </a:pPr>
            <a:r>
              <a:rPr lang="en-US" sz="2400" dirty="0" smtClean="0"/>
              <a:t>Preferred in a patient in whom agitation is secondary to alcohol or sedative withdrawal</a:t>
            </a:r>
          </a:p>
        </p:txBody>
      </p:sp>
      <p:sp>
        <p:nvSpPr>
          <p:cNvPr id="3891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758A690-6CC5-4A1B-B0AD-907F1894B4F6}" type="slidenum">
              <a:rPr lang="en-US" smtClean="0"/>
              <a:pPr eaLnBrk="1" hangingPunct="1">
                <a:defRPr/>
              </a:pPr>
              <a:t>41</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anim calcmode="lin" valueType="num">
                                      <p:cBhvr additive="base">
                                        <p:cTn id="7"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anim calcmode="lin" valueType="num">
                                      <p:cBhvr additive="base">
                                        <p:cTn id="11" dur="500" fill="hold"/>
                                        <p:tgtEl>
                                          <p:spTgt spid="3584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58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5843">
                                            <p:txEl>
                                              <p:pRg st="4" end="4"/>
                                            </p:txEl>
                                          </p:spTgt>
                                        </p:tgtEl>
                                        <p:attrNameLst>
                                          <p:attrName>style.visibility</p:attrName>
                                        </p:attrNameLst>
                                      </p:cBhvr>
                                      <p:to>
                                        <p:strVal val="visible"/>
                                      </p:to>
                                    </p:set>
                                    <p:anim calcmode="lin" valueType="num">
                                      <p:cBhvr additive="base">
                                        <p:cTn id="17" dur="5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584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5843">
                                            <p:txEl>
                                              <p:pRg st="5" end="5"/>
                                            </p:txEl>
                                          </p:spTgt>
                                        </p:tgtEl>
                                        <p:attrNameLst>
                                          <p:attrName>style.visibility</p:attrName>
                                        </p:attrNameLst>
                                      </p:cBhvr>
                                      <p:to>
                                        <p:strVal val="visible"/>
                                      </p:to>
                                    </p:set>
                                    <p:anim calcmode="lin" valueType="num">
                                      <p:cBhvr additive="base">
                                        <p:cTn id="21" dur="5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584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5843">
                                            <p:txEl>
                                              <p:pRg st="6" end="6"/>
                                            </p:txEl>
                                          </p:spTgt>
                                        </p:tgtEl>
                                        <p:attrNameLst>
                                          <p:attrName>style.visibility</p:attrName>
                                        </p:attrNameLst>
                                      </p:cBhvr>
                                      <p:to>
                                        <p:strVal val="visible"/>
                                      </p:to>
                                    </p:set>
                                    <p:anim calcmode="lin" valueType="num">
                                      <p:cBhvr additive="base">
                                        <p:cTn id="25" dur="5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5843">
                                            <p:txEl>
                                              <p:pRg st="7" end="7"/>
                                            </p:txEl>
                                          </p:spTgt>
                                        </p:tgtEl>
                                        <p:attrNameLst>
                                          <p:attrName>style.visibility</p:attrName>
                                        </p:attrNameLst>
                                      </p:cBhvr>
                                      <p:to>
                                        <p:strVal val="visible"/>
                                      </p:to>
                                    </p:set>
                                    <p:anim calcmode="lin" valueType="num">
                                      <p:cBhvr additive="base">
                                        <p:cTn id="29" dur="5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dirty="0" smtClean="0"/>
              <a:t>Benzodiazepines</a:t>
            </a:r>
          </a:p>
        </p:txBody>
      </p:sp>
      <p:sp>
        <p:nvSpPr>
          <p:cNvPr id="36867" name="Rectangle 3"/>
          <p:cNvSpPr>
            <a:spLocks noGrp="1" noChangeArrowheads="1"/>
          </p:cNvSpPr>
          <p:nvPr>
            <p:ph idx="1"/>
          </p:nvPr>
        </p:nvSpPr>
        <p:spPr/>
        <p:txBody>
          <a:bodyPr/>
          <a:lstStyle/>
          <a:p>
            <a:pPr eaLnBrk="1" hangingPunct="1"/>
            <a:r>
              <a:rPr lang="en-US" sz="2800" dirty="0" err="1" smtClean="0"/>
              <a:t>Lorazepam</a:t>
            </a:r>
            <a:endParaRPr lang="en-US" sz="2800" dirty="0" smtClean="0"/>
          </a:p>
          <a:p>
            <a:pPr lvl="1" eaLnBrk="1" hangingPunct="1"/>
            <a:r>
              <a:rPr lang="en-US" sz="2400" dirty="0" smtClean="0"/>
              <a:t>Only BZD with complete and rapid IM absorption</a:t>
            </a:r>
          </a:p>
          <a:p>
            <a:pPr lvl="1" eaLnBrk="1" hangingPunct="1"/>
            <a:r>
              <a:rPr lang="en-US" sz="2400" dirty="0" smtClean="0"/>
              <a:t>No involvement of P450 system</a:t>
            </a:r>
          </a:p>
          <a:p>
            <a:pPr lvl="1" eaLnBrk="1" hangingPunct="1"/>
            <a:r>
              <a:rPr lang="en-US" sz="2400" dirty="0" smtClean="0"/>
              <a:t>IM or sublingual administration</a:t>
            </a:r>
          </a:p>
          <a:p>
            <a:pPr lvl="2" eaLnBrk="1" hangingPunct="1"/>
            <a:r>
              <a:rPr lang="en-US" sz="2400" dirty="0" smtClean="0"/>
              <a:t>60-90 minutes until peak plasma concentration</a:t>
            </a:r>
          </a:p>
          <a:p>
            <a:pPr lvl="2" eaLnBrk="1" hangingPunct="1"/>
            <a:r>
              <a:rPr lang="en-US" sz="2400" dirty="0" smtClean="0"/>
              <a:t>8-10 hour duration of effect</a:t>
            </a:r>
          </a:p>
          <a:p>
            <a:pPr lvl="2" eaLnBrk="1" hangingPunct="1"/>
            <a:r>
              <a:rPr lang="en-US" sz="2400" dirty="0" smtClean="0"/>
              <a:t>12-15 hour elimination half-life</a:t>
            </a:r>
          </a:p>
          <a:p>
            <a:pPr lvl="1" eaLnBrk="1" hangingPunct="1"/>
            <a:r>
              <a:rPr lang="en-US" sz="2400" dirty="0" smtClean="0"/>
              <a:t>Studies suggest that </a:t>
            </a:r>
            <a:r>
              <a:rPr lang="en-US" sz="2400" dirty="0" err="1" smtClean="0"/>
              <a:t>lorazepam</a:t>
            </a:r>
            <a:r>
              <a:rPr lang="en-US" sz="2400" dirty="0" smtClean="0"/>
              <a:t> 2mg is at least as effective as haloperidol in controlling acute agitation</a:t>
            </a:r>
          </a:p>
          <a:p>
            <a:pPr lvl="2" eaLnBrk="1" hangingPunct="1"/>
            <a:endParaRPr lang="en-US" sz="2000" dirty="0" smtClean="0"/>
          </a:p>
          <a:p>
            <a:pPr lvl="2" eaLnBrk="1" hangingPunct="1"/>
            <a:endParaRPr lang="en-US" sz="2000" dirty="0" smtClean="0"/>
          </a:p>
        </p:txBody>
      </p:sp>
      <p:sp>
        <p:nvSpPr>
          <p:cNvPr id="3994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908B195-57BC-49FB-91CE-972CF6E59EDE}" type="slidenum">
              <a:rPr lang="en-US" smtClean="0"/>
              <a:pPr eaLnBrk="1" hangingPunct="1">
                <a:defRPr/>
              </a:pPr>
              <a:t>42</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 calcmode="lin" valueType="num">
                                      <p:cBhvr additive="base">
                                        <p:cTn id="7"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6867">
                                            <p:txEl>
                                              <p:pRg st="2" end="2"/>
                                            </p:txEl>
                                          </p:spTgt>
                                        </p:tgtEl>
                                        <p:attrNameLst>
                                          <p:attrName>style.visibility</p:attrName>
                                        </p:attrNameLst>
                                      </p:cBhvr>
                                      <p:to>
                                        <p:strVal val="visible"/>
                                      </p:to>
                                    </p:set>
                                    <p:anim calcmode="lin" valueType="num">
                                      <p:cBhvr additive="base">
                                        <p:cTn id="13"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anim calcmode="lin" valueType="num">
                                      <p:cBhvr additive="base">
                                        <p:cTn id="19"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anim calcmode="lin" valueType="num">
                                      <p:cBhvr additive="base">
                                        <p:cTn id="23"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6867">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anim calcmode="lin" valueType="num">
                                      <p:cBhvr additive="base">
                                        <p:cTn id="27" dur="500" fill="hold"/>
                                        <p:tgtEl>
                                          <p:spTgt spid="3686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6867">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6867">
                                            <p:txEl>
                                              <p:pRg st="6" end="6"/>
                                            </p:txEl>
                                          </p:spTgt>
                                        </p:tgtEl>
                                        <p:attrNameLst>
                                          <p:attrName>style.visibility</p:attrName>
                                        </p:attrNameLst>
                                      </p:cBhvr>
                                      <p:to>
                                        <p:strVal val="visible"/>
                                      </p:to>
                                    </p:set>
                                    <p:anim calcmode="lin" valueType="num">
                                      <p:cBhvr additive="base">
                                        <p:cTn id="31" dur="500" fill="hold"/>
                                        <p:tgtEl>
                                          <p:spTgt spid="3686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6867">
                                            <p:txEl>
                                              <p:pRg st="7" end="7"/>
                                            </p:txEl>
                                          </p:spTgt>
                                        </p:tgtEl>
                                        <p:attrNameLst>
                                          <p:attrName>style.visibility</p:attrName>
                                        </p:attrNameLst>
                                      </p:cBhvr>
                                      <p:to>
                                        <p:strVal val="visible"/>
                                      </p:to>
                                    </p:set>
                                    <p:anim calcmode="lin" valueType="num">
                                      <p:cBhvr additive="base">
                                        <p:cTn id="37" dur="500" fill="hold"/>
                                        <p:tgtEl>
                                          <p:spTgt spid="3686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686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dirty="0" smtClean="0"/>
              <a:t>Benzodiazepines</a:t>
            </a:r>
          </a:p>
        </p:txBody>
      </p:sp>
      <p:sp>
        <p:nvSpPr>
          <p:cNvPr id="38915" name="Rectangle 3"/>
          <p:cNvSpPr>
            <a:spLocks noGrp="1" noChangeArrowheads="1"/>
          </p:cNvSpPr>
          <p:nvPr>
            <p:ph idx="1"/>
          </p:nvPr>
        </p:nvSpPr>
        <p:spPr/>
        <p:txBody>
          <a:bodyPr/>
          <a:lstStyle/>
          <a:p>
            <a:pPr eaLnBrk="1" hangingPunct="1"/>
            <a:r>
              <a:rPr lang="en-US" sz="2800" dirty="0" smtClean="0"/>
              <a:t>Side effects</a:t>
            </a:r>
          </a:p>
          <a:p>
            <a:pPr lvl="1" eaLnBrk="1" hangingPunct="1"/>
            <a:r>
              <a:rPr lang="en-US" sz="2400" dirty="0" smtClean="0"/>
              <a:t>Excessive sedation</a:t>
            </a:r>
          </a:p>
          <a:p>
            <a:pPr lvl="2" eaLnBrk="1" hangingPunct="1"/>
            <a:r>
              <a:rPr lang="en-US" sz="2400" dirty="0" smtClean="0"/>
              <a:t>Additive with other CNS depressants</a:t>
            </a:r>
          </a:p>
          <a:p>
            <a:pPr lvl="1" eaLnBrk="1" hangingPunct="1"/>
            <a:r>
              <a:rPr lang="en-US" sz="2400" dirty="0" smtClean="0"/>
              <a:t>Respiratory depression</a:t>
            </a:r>
          </a:p>
          <a:p>
            <a:pPr lvl="2" eaLnBrk="1" hangingPunct="1"/>
            <a:r>
              <a:rPr lang="en-US" sz="2400" dirty="0" smtClean="0"/>
              <a:t>BZDs avoided in patients at risk for CO2 retention</a:t>
            </a:r>
          </a:p>
          <a:p>
            <a:pPr lvl="1" eaLnBrk="1" hangingPunct="1"/>
            <a:r>
              <a:rPr lang="en-US" sz="2400" dirty="0" smtClean="0"/>
              <a:t>Paradoxical disinhibition</a:t>
            </a:r>
          </a:p>
          <a:p>
            <a:pPr lvl="2" eaLnBrk="1" hangingPunct="1"/>
            <a:r>
              <a:rPr lang="en-US" sz="2400" dirty="0" smtClean="0"/>
              <a:t>More likely with high doses in patients with structure brain damage, mental retardation or dementia</a:t>
            </a:r>
          </a:p>
          <a:p>
            <a:pPr lvl="1" eaLnBrk="1" hangingPunct="1"/>
            <a:r>
              <a:rPr lang="en-US" sz="2400" dirty="0" smtClean="0"/>
              <a:t>Ataxia</a:t>
            </a:r>
          </a:p>
        </p:txBody>
      </p:sp>
      <p:sp>
        <p:nvSpPr>
          <p:cNvPr id="4096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D779A00-938C-4CDF-A49F-4096F15421E3}" type="slidenum">
              <a:rPr lang="en-US" smtClean="0"/>
              <a:pPr eaLnBrk="1" hangingPunct="1">
                <a:defRPr/>
              </a:pPr>
              <a:t>43</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8915">
                                            <p:txEl>
                                              <p:pRg st="3" end="3"/>
                                            </p:txEl>
                                          </p:spTgt>
                                        </p:tgtEl>
                                        <p:attrNameLst>
                                          <p:attrName>style.visibility</p:attrName>
                                        </p:attrNameLst>
                                      </p:cBhvr>
                                      <p:to>
                                        <p:strVal val="visible"/>
                                      </p:to>
                                    </p:set>
                                    <p:anim calcmode="lin" valueType="num">
                                      <p:cBhvr additive="base">
                                        <p:cTn id="7"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8915">
                                            <p:txEl>
                                              <p:pRg st="4" end="4"/>
                                            </p:txEl>
                                          </p:spTgt>
                                        </p:tgtEl>
                                        <p:attrNameLst>
                                          <p:attrName>style.visibility</p:attrName>
                                        </p:attrNameLst>
                                      </p:cBhvr>
                                      <p:to>
                                        <p:strVal val="visible"/>
                                      </p:to>
                                    </p:set>
                                    <p:anim calcmode="lin" valueType="num">
                                      <p:cBhvr additive="base">
                                        <p:cTn id="11"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8915">
                                            <p:txEl>
                                              <p:pRg st="5" end="5"/>
                                            </p:txEl>
                                          </p:spTgt>
                                        </p:tgtEl>
                                        <p:attrNameLst>
                                          <p:attrName>style.visibility</p:attrName>
                                        </p:attrNameLst>
                                      </p:cBhvr>
                                      <p:to>
                                        <p:strVal val="visible"/>
                                      </p:to>
                                    </p:set>
                                    <p:anim calcmode="lin" valueType="num">
                                      <p:cBhvr additive="base">
                                        <p:cTn id="17"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8915">
                                            <p:txEl>
                                              <p:pRg st="5" end="5"/>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8915">
                                            <p:txEl>
                                              <p:pRg st="6" end="6"/>
                                            </p:txEl>
                                          </p:spTgt>
                                        </p:tgtEl>
                                        <p:attrNameLst>
                                          <p:attrName>style.visibility</p:attrName>
                                        </p:attrNameLst>
                                      </p:cBhvr>
                                      <p:to>
                                        <p:strVal val="visible"/>
                                      </p:to>
                                    </p:set>
                                    <p:anim calcmode="lin" valueType="num">
                                      <p:cBhvr additive="base">
                                        <p:cTn id="21"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38915">
                                            <p:txEl>
                                              <p:pRg st="7" end="7"/>
                                            </p:txEl>
                                          </p:spTgt>
                                        </p:tgtEl>
                                        <p:attrNameLst>
                                          <p:attrName>style.visibility</p:attrName>
                                        </p:attrNameLst>
                                      </p:cBhvr>
                                      <p:to>
                                        <p:strVal val="visible"/>
                                      </p:to>
                                    </p:set>
                                    <p:anim calcmode="lin" valueType="num">
                                      <p:cBhvr additive="base">
                                        <p:cTn id="27" dur="500" fill="hold"/>
                                        <p:tgtEl>
                                          <p:spTgt spid="38915">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89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b="1" dirty="0" smtClean="0"/>
              <a:t>Typical Antipsychotics</a:t>
            </a:r>
          </a:p>
        </p:txBody>
      </p:sp>
      <p:sp>
        <p:nvSpPr>
          <p:cNvPr id="39939" name="Rectangle 3"/>
          <p:cNvSpPr>
            <a:spLocks noGrp="1" noChangeArrowheads="1"/>
          </p:cNvSpPr>
          <p:nvPr>
            <p:ph idx="1"/>
          </p:nvPr>
        </p:nvSpPr>
        <p:spPr/>
        <p:txBody>
          <a:bodyPr/>
          <a:lstStyle/>
          <a:p>
            <a:pPr lvl="1" eaLnBrk="1" hangingPunct="1">
              <a:lnSpc>
                <a:spcPct val="90000"/>
              </a:lnSpc>
            </a:pPr>
            <a:r>
              <a:rPr lang="en-US" sz="2800" dirty="0" smtClean="0"/>
              <a:t>Dopamine antagonist</a:t>
            </a:r>
          </a:p>
          <a:p>
            <a:pPr lvl="2" eaLnBrk="1" hangingPunct="1">
              <a:lnSpc>
                <a:spcPct val="90000"/>
              </a:lnSpc>
            </a:pPr>
            <a:r>
              <a:rPr lang="en-US" sz="2400" dirty="0" smtClean="0"/>
              <a:t>Positive</a:t>
            </a:r>
          </a:p>
          <a:p>
            <a:pPr lvl="3" eaLnBrk="1" hangingPunct="1">
              <a:lnSpc>
                <a:spcPct val="90000"/>
              </a:lnSpc>
            </a:pPr>
            <a:r>
              <a:rPr lang="en-US" sz="2400" dirty="0" smtClean="0"/>
              <a:t>Antipsychotic</a:t>
            </a:r>
          </a:p>
          <a:p>
            <a:pPr lvl="3" eaLnBrk="1" hangingPunct="1">
              <a:lnSpc>
                <a:spcPct val="90000"/>
              </a:lnSpc>
            </a:pPr>
            <a:r>
              <a:rPr lang="en-US" sz="2400" dirty="0" err="1" smtClean="0"/>
              <a:t>Antiagitation</a:t>
            </a:r>
            <a:endParaRPr lang="en-US" sz="2400" dirty="0" smtClean="0"/>
          </a:p>
          <a:p>
            <a:pPr lvl="2" eaLnBrk="1" hangingPunct="1">
              <a:lnSpc>
                <a:spcPct val="90000"/>
              </a:lnSpc>
            </a:pPr>
            <a:r>
              <a:rPr lang="en-US" sz="2400" dirty="0" smtClean="0"/>
              <a:t>Negative</a:t>
            </a:r>
          </a:p>
          <a:p>
            <a:pPr lvl="3" eaLnBrk="1" hangingPunct="1">
              <a:lnSpc>
                <a:spcPct val="90000"/>
              </a:lnSpc>
            </a:pPr>
            <a:r>
              <a:rPr lang="en-US" sz="2400" dirty="0" smtClean="0"/>
              <a:t>Extrapyramidal symptoms (EPS)</a:t>
            </a:r>
          </a:p>
          <a:p>
            <a:pPr lvl="3" eaLnBrk="1" hangingPunct="1">
              <a:lnSpc>
                <a:spcPct val="90000"/>
              </a:lnSpc>
            </a:pPr>
            <a:r>
              <a:rPr lang="en-US" sz="2400" dirty="0" smtClean="0"/>
              <a:t>Neuroleptic Malignant Syndrome (NMS)</a:t>
            </a:r>
          </a:p>
          <a:p>
            <a:pPr lvl="1" eaLnBrk="1" hangingPunct="1">
              <a:lnSpc>
                <a:spcPct val="90000"/>
              </a:lnSpc>
            </a:pPr>
            <a:r>
              <a:rPr lang="en-US" sz="2800" dirty="0" smtClean="0"/>
              <a:t>Many authors consider typical antipsychotics the treatment of choice in acute agitation</a:t>
            </a:r>
          </a:p>
          <a:p>
            <a:pPr eaLnBrk="1" hangingPunct="1">
              <a:lnSpc>
                <a:spcPct val="90000"/>
              </a:lnSpc>
            </a:pPr>
            <a:endParaRPr lang="en-US" dirty="0" smtClean="0"/>
          </a:p>
        </p:txBody>
      </p:sp>
      <p:sp>
        <p:nvSpPr>
          <p:cNvPr id="4198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593EC04-5194-4BD6-BCC1-F4411A94D58B}" type="slidenum">
              <a:rPr lang="en-US" smtClean="0"/>
              <a:pPr eaLnBrk="1" hangingPunct="1">
                <a:defRPr/>
              </a:pPr>
              <a:t>44</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 calcmode="lin" valueType="num">
                                      <p:cBhvr additive="base">
                                        <p:cTn id="7"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9939">
                                            <p:txEl>
                                              <p:pRg st="3" end="3"/>
                                            </p:txEl>
                                          </p:spTgt>
                                        </p:tgtEl>
                                        <p:attrNameLst>
                                          <p:attrName>style.visibility</p:attrName>
                                        </p:attrNameLst>
                                      </p:cBhvr>
                                      <p:to>
                                        <p:strVal val="visible"/>
                                      </p:to>
                                    </p:set>
                                    <p:anim calcmode="lin" valueType="num">
                                      <p:cBhvr additive="base">
                                        <p:cTn id="11" dur="500" fill="hold"/>
                                        <p:tgtEl>
                                          <p:spTgt spid="3993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9939">
                                            <p:txEl>
                                              <p:pRg st="5" end="5"/>
                                            </p:txEl>
                                          </p:spTgt>
                                        </p:tgtEl>
                                        <p:attrNameLst>
                                          <p:attrName>style.visibility</p:attrName>
                                        </p:attrNameLst>
                                      </p:cBhvr>
                                      <p:to>
                                        <p:strVal val="visible"/>
                                      </p:to>
                                    </p:set>
                                    <p:anim calcmode="lin" valueType="num">
                                      <p:cBhvr additive="base">
                                        <p:cTn id="17" dur="500" fill="hold"/>
                                        <p:tgtEl>
                                          <p:spTgt spid="39939">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9939">
                                            <p:txEl>
                                              <p:pRg st="5" end="5"/>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9939">
                                            <p:txEl>
                                              <p:pRg st="6" end="6"/>
                                            </p:txEl>
                                          </p:spTgt>
                                        </p:tgtEl>
                                        <p:attrNameLst>
                                          <p:attrName>style.visibility</p:attrName>
                                        </p:attrNameLst>
                                      </p:cBhvr>
                                      <p:to>
                                        <p:strVal val="visible"/>
                                      </p:to>
                                    </p:set>
                                    <p:anim calcmode="lin" valueType="num">
                                      <p:cBhvr additive="base">
                                        <p:cTn id="21" dur="500" fill="hold"/>
                                        <p:tgtEl>
                                          <p:spTgt spid="39939">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9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39939">
                                            <p:txEl>
                                              <p:pRg st="7" end="7"/>
                                            </p:txEl>
                                          </p:spTgt>
                                        </p:tgtEl>
                                        <p:attrNameLst>
                                          <p:attrName>style.visibility</p:attrName>
                                        </p:attrNameLst>
                                      </p:cBhvr>
                                      <p:to>
                                        <p:strVal val="visible"/>
                                      </p:to>
                                    </p:set>
                                    <p:anim calcmode="lin" valueType="num">
                                      <p:cBhvr additive="base">
                                        <p:cTn id="27" dur="500" fill="hold"/>
                                        <p:tgtEl>
                                          <p:spTgt spid="39939">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993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1020762"/>
          </a:xfrm>
        </p:spPr>
        <p:txBody>
          <a:bodyPr/>
          <a:lstStyle/>
          <a:p>
            <a:pPr eaLnBrk="1" hangingPunct="1"/>
            <a:r>
              <a:rPr lang="en-US" b="1" dirty="0" smtClean="0"/>
              <a:t>Typical</a:t>
            </a:r>
            <a:r>
              <a:rPr lang="en-US" dirty="0" smtClean="0"/>
              <a:t> </a:t>
            </a:r>
            <a:r>
              <a:rPr lang="en-US" b="1" dirty="0" smtClean="0"/>
              <a:t>Antipsychotics</a:t>
            </a:r>
          </a:p>
        </p:txBody>
      </p:sp>
      <p:sp>
        <p:nvSpPr>
          <p:cNvPr id="40963" name="Rectangle 3"/>
          <p:cNvSpPr>
            <a:spLocks noGrp="1" noChangeArrowheads="1"/>
          </p:cNvSpPr>
          <p:nvPr>
            <p:ph idx="1"/>
          </p:nvPr>
        </p:nvSpPr>
        <p:spPr>
          <a:xfrm>
            <a:off x="457200" y="1066800"/>
            <a:ext cx="8229600" cy="5486400"/>
          </a:xfrm>
        </p:spPr>
        <p:txBody>
          <a:bodyPr/>
          <a:lstStyle/>
          <a:p>
            <a:pPr eaLnBrk="1" hangingPunct="1">
              <a:lnSpc>
                <a:spcPct val="90000"/>
              </a:lnSpc>
            </a:pPr>
            <a:r>
              <a:rPr lang="en-US" sz="2400" dirty="0" smtClean="0"/>
              <a:t>Low potency</a:t>
            </a:r>
            <a:endParaRPr lang="en-US" sz="2800" dirty="0" smtClean="0"/>
          </a:p>
          <a:p>
            <a:pPr lvl="1" eaLnBrk="1" hangingPunct="1">
              <a:lnSpc>
                <a:spcPct val="90000"/>
              </a:lnSpc>
            </a:pPr>
            <a:r>
              <a:rPr lang="en-US" sz="2000" dirty="0" smtClean="0"/>
              <a:t>Not recommended</a:t>
            </a:r>
            <a:endParaRPr lang="en-US" sz="2400" dirty="0" smtClean="0"/>
          </a:p>
          <a:p>
            <a:pPr eaLnBrk="1" hangingPunct="1">
              <a:lnSpc>
                <a:spcPct val="90000"/>
              </a:lnSpc>
            </a:pPr>
            <a:r>
              <a:rPr lang="en-US" sz="2400" dirty="0" smtClean="0"/>
              <a:t>High potency - haloperidol</a:t>
            </a:r>
          </a:p>
          <a:p>
            <a:pPr lvl="1" eaLnBrk="1" hangingPunct="1">
              <a:lnSpc>
                <a:spcPct val="90000"/>
              </a:lnSpc>
            </a:pPr>
            <a:r>
              <a:rPr lang="en-US" sz="2000" dirty="0" smtClean="0"/>
              <a:t>Virtually no anticholinergic properties</a:t>
            </a:r>
          </a:p>
          <a:p>
            <a:pPr lvl="1" eaLnBrk="1" hangingPunct="1">
              <a:lnSpc>
                <a:spcPct val="90000"/>
              </a:lnSpc>
            </a:pPr>
            <a:r>
              <a:rPr lang="en-US" sz="2000" dirty="0" smtClean="0"/>
              <a:t>Little risk of hypotension</a:t>
            </a:r>
          </a:p>
          <a:p>
            <a:pPr lvl="1" eaLnBrk="1" hangingPunct="1">
              <a:lnSpc>
                <a:spcPct val="90000"/>
              </a:lnSpc>
            </a:pPr>
            <a:r>
              <a:rPr lang="en-US" sz="2000" dirty="0" smtClean="0"/>
              <a:t>Does not suppress respiration</a:t>
            </a:r>
          </a:p>
          <a:p>
            <a:pPr lvl="1" eaLnBrk="1" hangingPunct="1">
              <a:lnSpc>
                <a:spcPct val="90000"/>
              </a:lnSpc>
            </a:pPr>
            <a:r>
              <a:rPr lang="en-US" sz="2000" dirty="0" smtClean="0"/>
              <a:t>Can be given IV</a:t>
            </a:r>
          </a:p>
          <a:p>
            <a:pPr lvl="2" eaLnBrk="1" hangingPunct="1">
              <a:lnSpc>
                <a:spcPct val="90000"/>
              </a:lnSpc>
            </a:pPr>
            <a:r>
              <a:rPr lang="en-US" sz="2000" dirty="0" smtClean="0"/>
              <a:t>Not FDA approved</a:t>
            </a:r>
          </a:p>
          <a:p>
            <a:pPr lvl="1" eaLnBrk="1" hangingPunct="1">
              <a:lnSpc>
                <a:spcPct val="90000"/>
              </a:lnSpc>
            </a:pPr>
            <a:r>
              <a:rPr lang="en-US" sz="2000" dirty="0" smtClean="0"/>
              <a:t>Little </a:t>
            </a:r>
            <a:r>
              <a:rPr lang="en-US" sz="2000" dirty="0" err="1" smtClean="0"/>
              <a:t>cardiotoxicity</a:t>
            </a:r>
            <a:endParaRPr lang="en-US" sz="2000" dirty="0" smtClean="0"/>
          </a:p>
          <a:p>
            <a:pPr lvl="2" eaLnBrk="1" hangingPunct="1">
              <a:lnSpc>
                <a:spcPct val="90000"/>
              </a:lnSpc>
            </a:pPr>
            <a:r>
              <a:rPr lang="en-US" sz="2000" dirty="0" smtClean="0"/>
              <a:t>Concern of </a:t>
            </a:r>
            <a:r>
              <a:rPr lang="en-US" sz="2000" dirty="0" err="1" smtClean="0"/>
              <a:t>QTc</a:t>
            </a:r>
            <a:r>
              <a:rPr lang="en-US" sz="2000" dirty="0" smtClean="0"/>
              <a:t> prolongation</a:t>
            </a:r>
          </a:p>
          <a:p>
            <a:pPr lvl="1" eaLnBrk="1" hangingPunct="1">
              <a:lnSpc>
                <a:spcPct val="90000"/>
              </a:lnSpc>
            </a:pPr>
            <a:r>
              <a:rPr lang="en-US" sz="2000" dirty="0" smtClean="0"/>
              <a:t>Fast acting</a:t>
            </a:r>
          </a:p>
          <a:p>
            <a:pPr lvl="2" eaLnBrk="1" hangingPunct="1">
              <a:lnSpc>
                <a:spcPct val="90000"/>
              </a:lnSpc>
            </a:pPr>
            <a:r>
              <a:rPr lang="en-US" sz="2000" dirty="0" smtClean="0"/>
              <a:t>Onset of action: 30 minutes</a:t>
            </a:r>
          </a:p>
          <a:p>
            <a:pPr lvl="2" eaLnBrk="1" hangingPunct="1">
              <a:lnSpc>
                <a:spcPct val="90000"/>
              </a:lnSpc>
            </a:pPr>
            <a:r>
              <a:rPr lang="en-US" sz="2000" dirty="0" smtClean="0"/>
              <a:t>Duration of action up to 12-24 hours</a:t>
            </a:r>
          </a:p>
          <a:p>
            <a:pPr lvl="4"/>
            <a:r>
              <a:rPr lang="en-US" sz="1800" i="1" dirty="0" smtClean="0"/>
              <a:t>(</a:t>
            </a:r>
            <a:r>
              <a:rPr lang="en-US" sz="1800" i="1" dirty="0" err="1" smtClean="0"/>
              <a:t>Powney</a:t>
            </a:r>
            <a:r>
              <a:rPr lang="en-US" sz="1800" i="1" dirty="0" smtClean="0"/>
              <a:t> MJ.  Adams CE.  Jones H. Haloperidol for psychosis-induced aggression or agitation (rapid </a:t>
            </a:r>
            <a:r>
              <a:rPr lang="en-US" sz="1800" i="1" dirty="0" err="1" smtClean="0"/>
              <a:t>tranquillisation</a:t>
            </a:r>
            <a:r>
              <a:rPr lang="en-US" sz="1800" i="1" dirty="0" smtClean="0"/>
              <a:t>). [Review] Cochrane Database of Systematic Reviews.  11:CD009377, 2012</a:t>
            </a:r>
            <a:r>
              <a:rPr lang="en-US" sz="1800" i="1" dirty="0"/>
              <a:t>)</a:t>
            </a:r>
            <a:endParaRPr lang="en-US" sz="1800" i="1" dirty="0" smtClean="0"/>
          </a:p>
          <a:p>
            <a:pPr lvl="2" eaLnBrk="1" hangingPunct="1">
              <a:lnSpc>
                <a:spcPct val="90000"/>
              </a:lnSpc>
            </a:pPr>
            <a:endParaRPr lang="en-US" sz="1800" dirty="0" smtClean="0"/>
          </a:p>
        </p:txBody>
      </p:sp>
      <p:sp>
        <p:nvSpPr>
          <p:cNvPr id="4301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09BC2D8-42E6-4693-8FE2-D453343223BB}" type="slidenum">
              <a:rPr lang="en-US" smtClean="0"/>
              <a:pPr eaLnBrk="1" hangingPunct="1">
                <a:defRPr/>
              </a:pPr>
              <a:t>45</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 calcmode="lin" valueType="num">
                                      <p:cBhvr additive="base">
                                        <p:cTn id="7"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anim calcmode="lin" valueType="num">
                                      <p:cBhvr additive="base">
                                        <p:cTn id="13"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0963">
                                            <p:txEl>
                                              <p:pRg st="4" end="4"/>
                                            </p:txEl>
                                          </p:spTgt>
                                        </p:tgtEl>
                                        <p:attrNameLst>
                                          <p:attrName>style.visibility</p:attrName>
                                        </p:attrNameLst>
                                      </p:cBhvr>
                                      <p:to>
                                        <p:strVal val="visible"/>
                                      </p:to>
                                    </p:set>
                                    <p:anim calcmode="lin" valueType="num">
                                      <p:cBhvr additive="base">
                                        <p:cTn id="17" dur="5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6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0963">
                                            <p:txEl>
                                              <p:pRg st="5" end="5"/>
                                            </p:txEl>
                                          </p:spTgt>
                                        </p:tgtEl>
                                        <p:attrNameLst>
                                          <p:attrName>style.visibility</p:attrName>
                                        </p:attrNameLst>
                                      </p:cBhvr>
                                      <p:to>
                                        <p:strVal val="visible"/>
                                      </p:to>
                                    </p:set>
                                    <p:anim calcmode="lin" valueType="num">
                                      <p:cBhvr additive="base">
                                        <p:cTn id="21" dur="500" fill="hold"/>
                                        <p:tgtEl>
                                          <p:spTgt spid="4096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096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0963">
                                            <p:txEl>
                                              <p:pRg st="6" end="6"/>
                                            </p:txEl>
                                          </p:spTgt>
                                        </p:tgtEl>
                                        <p:attrNameLst>
                                          <p:attrName>style.visibility</p:attrName>
                                        </p:attrNameLst>
                                      </p:cBhvr>
                                      <p:to>
                                        <p:strVal val="visible"/>
                                      </p:to>
                                    </p:set>
                                    <p:anim calcmode="lin" valueType="num">
                                      <p:cBhvr additive="base">
                                        <p:cTn id="25" dur="500" fill="hold"/>
                                        <p:tgtEl>
                                          <p:spTgt spid="4096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0963">
                                            <p:txEl>
                                              <p:pRg st="7" end="7"/>
                                            </p:txEl>
                                          </p:spTgt>
                                        </p:tgtEl>
                                        <p:attrNameLst>
                                          <p:attrName>style.visibility</p:attrName>
                                        </p:attrNameLst>
                                      </p:cBhvr>
                                      <p:to>
                                        <p:strVal val="visible"/>
                                      </p:to>
                                    </p:set>
                                    <p:anim calcmode="lin" valueType="num">
                                      <p:cBhvr additive="base">
                                        <p:cTn id="29" dur="500" fill="hold"/>
                                        <p:tgtEl>
                                          <p:spTgt spid="4096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096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0963">
                                            <p:txEl>
                                              <p:pRg st="8" end="8"/>
                                            </p:txEl>
                                          </p:spTgt>
                                        </p:tgtEl>
                                        <p:attrNameLst>
                                          <p:attrName>style.visibility</p:attrName>
                                        </p:attrNameLst>
                                      </p:cBhvr>
                                      <p:to>
                                        <p:strVal val="visible"/>
                                      </p:to>
                                    </p:set>
                                    <p:anim calcmode="lin" valueType="num">
                                      <p:cBhvr additive="base">
                                        <p:cTn id="33" dur="500" fill="hold"/>
                                        <p:tgtEl>
                                          <p:spTgt spid="4096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096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0963">
                                            <p:txEl>
                                              <p:pRg st="9" end="9"/>
                                            </p:txEl>
                                          </p:spTgt>
                                        </p:tgtEl>
                                        <p:attrNameLst>
                                          <p:attrName>style.visibility</p:attrName>
                                        </p:attrNameLst>
                                      </p:cBhvr>
                                      <p:to>
                                        <p:strVal val="visible"/>
                                      </p:to>
                                    </p:set>
                                    <p:anim calcmode="lin" valueType="num">
                                      <p:cBhvr additive="base">
                                        <p:cTn id="37" dur="500" fill="hold"/>
                                        <p:tgtEl>
                                          <p:spTgt spid="4096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63">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0963">
                                            <p:txEl>
                                              <p:pRg st="10" end="10"/>
                                            </p:txEl>
                                          </p:spTgt>
                                        </p:tgtEl>
                                        <p:attrNameLst>
                                          <p:attrName>style.visibility</p:attrName>
                                        </p:attrNameLst>
                                      </p:cBhvr>
                                      <p:to>
                                        <p:strVal val="visible"/>
                                      </p:to>
                                    </p:set>
                                    <p:anim calcmode="lin" valueType="num">
                                      <p:cBhvr additive="base">
                                        <p:cTn id="41" dur="500" fill="hold"/>
                                        <p:tgtEl>
                                          <p:spTgt spid="4096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0963">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0963">
                                            <p:txEl>
                                              <p:pRg st="11" end="11"/>
                                            </p:txEl>
                                          </p:spTgt>
                                        </p:tgtEl>
                                        <p:attrNameLst>
                                          <p:attrName>style.visibility</p:attrName>
                                        </p:attrNameLst>
                                      </p:cBhvr>
                                      <p:to>
                                        <p:strVal val="visible"/>
                                      </p:to>
                                    </p:set>
                                    <p:anim calcmode="lin" valueType="num">
                                      <p:cBhvr additive="base">
                                        <p:cTn id="45" dur="500" fill="hold"/>
                                        <p:tgtEl>
                                          <p:spTgt spid="40963">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0963">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0963">
                                            <p:txEl>
                                              <p:pRg st="12" end="12"/>
                                            </p:txEl>
                                          </p:spTgt>
                                        </p:tgtEl>
                                        <p:attrNameLst>
                                          <p:attrName>style.visibility</p:attrName>
                                        </p:attrNameLst>
                                      </p:cBhvr>
                                      <p:to>
                                        <p:strVal val="visible"/>
                                      </p:to>
                                    </p:set>
                                    <p:anim calcmode="lin" valueType="num">
                                      <p:cBhvr additive="base">
                                        <p:cTn id="49" dur="500" fill="hold"/>
                                        <p:tgtEl>
                                          <p:spTgt spid="40963">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0963">
                                            <p:txEl>
                                              <p:pRg st="12" end="12"/>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0963">
                                            <p:txEl>
                                              <p:pRg st="13" end="13"/>
                                            </p:txEl>
                                          </p:spTgt>
                                        </p:tgtEl>
                                        <p:attrNameLst>
                                          <p:attrName>style.visibility</p:attrName>
                                        </p:attrNameLst>
                                      </p:cBhvr>
                                      <p:to>
                                        <p:strVal val="visible"/>
                                      </p:to>
                                    </p:set>
                                    <p:anim calcmode="lin" valueType="num">
                                      <p:cBhvr additive="base">
                                        <p:cTn id="53" dur="500" fill="hold"/>
                                        <p:tgtEl>
                                          <p:spTgt spid="40963">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96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b="1" dirty="0" smtClean="0"/>
              <a:t>Typical</a:t>
            </a:r>
            <a:r>
              <a:rPr lang="en-US" dirty="0" smtClean="0"/>
              <a:t> </a:t>
            </a:r>
            <a:r>
              <a:rPr lang="en-US" b="1" dirty="0" smtClean="0"/>
              <a:t>Antipsychotics</a:t>
            </a:r>
          </a:p>
        </p:txBody>
      </p:sp>
      <p:sp>
        <p:nvSpPr>
          <p:cNvPr id="45059" name="Rectangle 3"/>
          <p:cNvSpPr>
            <a:spLocks noGrp="1" noChangeArrowheads="1"/>
          </p:cNvSpPr>
          <p:nvPr>
            <p:ph idx="1"/>
          </p:nvPr>
        </p:nvSpPr>
        <p:spPr/>
        <p:txBody>
          <a:bodyPr/>
          <a:lstStyle/>
          <a:p>
            <a:pPr eaLnBrk="1" hangingPunct="1">
              <a:lnSpc>
                <a:spcPct val="90000"/>
              </a:lnSpc>
            </a:pPr>
            <a:r>
              <a:rPr lang="en-US" sz="2800" dirty="0" smtClean="0"/>
              <a:t>Side effects</a:t>
            </a:r>
          </a:p>
          <a:p>
            <a:pPr lvl="1" eaLnBrk="1" hangingPunct="1">
              <a:lnSpc>
                <a:spcPct val="90000"/>
              </a:lnSpc>
            </a:pPr>
            <a:r>
              <a:rPr lang="en-US" sz="2400" dirty="0" smtClean="0"/>
              <a:t>Extrapyramidal symptoms</a:t>
            </a:r>
          </a:p>
          <a:p>
            <a:pPr lvl="2" eaLnBrk="1" hangingPunct="1">
              <a:lnSpc>
                <a:spcPct val="90000"/>
              </a:lnSpc>
            </a:pPr>
            <a:r>
              <a:rPr lang="en-US" sz="2400" dirty="0" smtClean="0"/>
              <a:t>Dystonia</a:t>
            </a:r>
          </a:p>
          <a:p>
            <a:pPr lvl="2" eaLnBrk="1" hangingPunct="1">
              <a:lnSpc>
                <a:spcPct val="90000"/>
              </a:lnSpc>
            </a:pPr>
            <a:r>
              <a:rPr lang="en-US" sz="2400" dirty="0" err="1" smtClean="0"/>
              <a:t>Akathisia</a:t>
            </a:r>
            <a:endParaRPr lang="en-US" sz="2400" dirty="0" smtClean="0"/>
          </a:p>
          <a:p>
            <a:pPr lvl="2" eaLnBrk="1" hangingPunct="1">
              <a:lnSpc>
                <a:spcPct val="90000"/>
              </a:lnSpc>
            </a:pPr>
            <a:r>
              <a:rPr lang="en-US" sz="2400" dirty="0" smtClean="0"/>
              <a:t>Parkinson-like effects</a:t>
            </a:r>
          </a:p>
          <a:p>
            <a:pPr lvl="1" eaLnBrk="1" hangingPunct="1">
              <a:lnSpc>
                <a:spcPct val="90000"/>
              </a:lnSpc>
            </a:pPr>
            <a:r>
              <a:rPr lang="en-US" sz="2400" dirty="0" err="1" smtClean="0"/>
              <a:t>QTc</a:t>
            </a:r>
            <a:r>
              <a:rPr lang="en-US" sz="2400" dirty="0" smtClean="0"/>
              <a:t> prolongation</a:t>
            </a:r>
          </a:p>
          <a:p>
            <a:pPr lvl="2" eaLnBrk="1" hangingPunct="1">
              <a:lnSpc>
                <a:spcPct val="90000"/>
              </a:lnSpc>
            </a:pPr>
            <a:r>
              <a:rPr lang="en-US" sz="2400" dirty="0" smtClean="0"/>
              <a:t>Rare at low doses</a:t>
            </a:r>
          </a:p>
          <a:p>
            <a:pPr lvl="2" eaLnBrk="1" hangingPunct="1">
              <a:lnSpc>
                <a:spcPct val="90000"/>
              </a:lnSpc>
            </a:pPr>
            <a:r>
              <a:rPr lang="en-US" sz="2400" dirty="0" smtClean="0"/>
              <a:t>Haloperidol and </a:t>
            </a:r>
            <a:r>
              <a:rPr lang="en-US" sz="2400" dirty="0" err="1" smtClean="0"/>
              <a:t>droperidol</a:t>
            </a:r>
            <a:r>
              <a:rPr lang="en-US" sz="2400" dirty="0" smtClean="0"/>
              <a:t> with “Black Box” warnings</a:t>
            </a:r>
          </a:p>
          <a:p>
            <a:pPr lvl="1" eaLnBrk="1" hangingPunct="1">
              <a:lnSpc>
                <a:spcPct val="80000"/>
              </a:lnSpc>
            </a:pPr>
            <a:r>
              <a:rPr lang="en-US" sz="2400" dirty="0" smtClean="0"/>
              <a:t>Lower seizure threshold</a:t>
            </a:r>
          </a:p>
          <a:p>
            <a:pPr lvl="2" eaLnBrk="1" hangingPunct="1">
              <a:lnSpc>
                <a:spcPct val="80000"/>
              </a:lnSpc>
            </a:pPr>
            <a:r>
              <a:rPr lang="en-US" sz="2400" dirty="0" smtClean="0"/>
              <a:t>Low-potency &gt; high-potency antipsychotics</a:t>
            </a:r>
          </a:p>
          <a:p>
            <a:pPr lvl="1" eaLnBrk="1" hangingPunct="1">
              <a:lnSpc>
                <a:spcPct val="90000"/>
              </a:lnSpc>
            </a:pPr>
            <a:endParaRPr lang="en-US" sz="2000" dirty="0" smtClean="0"/>
          </a:p>
        </p:txBody>
      </p:sp>
      <p:sp>
        <p:nvSpPr>
          <p:cNvPr id="4403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D665E04-46F4-4B0D-9F31-2EB7C6E5E37A}" type="slidenum">
              <a:rPr lang="en-US" smtClean="0"/>
              <a:pPr eaLnBrk="1" hangingPunct="1">
                <a:defRPr/>
              </a:pPr>
              <a:t>46</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5059">
                                            <p:txEl>
                                              <p:pRg st="2" end="2"/>
                                            </p:txEl>
                                          </p:spTgt>
                                        </p:tgtEl>
                                        <p:attrNameLst>
                                          <p:attrName>style.visibility</p:attrName>
                                        </p:attrNameLst>
                                      </p:cBhvr>
                                      <p:to>
                                        <p:strVal val="visible"/>
                                      </p:to>
                                    </p:set>
                                    <p:anim calcmode="lin" valueType="num">
                                      <p:cBhvr additive="base">
                                        <p:cTn id="7" dur="500" fill="hold"/>
                                        <p:tgtEl>
                                          <p:spTgt spid="4505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5059">
                                            <p:txEl>
                                              <p:pRg st="3" end="3"/>
                                            </p:txEl>
                                          </p:spTgt>
                                        </p:tgtEl>
                                        <p:attrNameLst>
                                          <p:attrName>style.visibility</p:attrName>
                                        </p:attrNameLst>
                                      </p:cBhvr>
                                      <p:to>
                                        <p:strVal val="visible"/>
                                      </p:to>
                                    </p:set>
                                    <p:anim calcmode="lin" valueType="num">
                                      <p:cBhvr additive="base">
                                        <p:cTn id="11" dur="500" fill="hold"/>
                                        <p:tgtEl>
                                          <p:spTgt spid="4505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5059">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anim calcmode="lin" valueType="num">
                                      <p:cBhvr additive="base">
                                        <p:cTn id="15" dur="500" fill="hold"/>
                                        <p:tgtEl>
                                          <p:spTgt spid="45059">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5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45059">
                                            <p:txEl>
                                              <p:pRg st="6" end="6"/>
                                            </p:txEl>
                                          </p:spTgt>
                                        </p:tgtEl>
                                        <p:attrNameLst>
                                          <p:attrName>style.visibility</p:attrName>
                                        </p:attrNameLst>
                                      </p:cBhvr>
                                      <p:to>
                                        <p:strVal val="visible"/>
                                      </p:to>
                                    </p:set>
                                    <p:anim calcmode="lin" valueType="num">
                                      <p:cBhvr additive="base">
                                        <p:cTn id="21" dur="500" fill="hold"/>
                                        <p:tgtEl>
                                          <p:spTgt spid="4505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5059">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5059">
                                            <p:txEl>
                                              <p:pRg st="7" end="7"/>
                                            </p:txEl>
                                          </p:spTgt>
                                        </p:tgtEl>
                                        <p:attrNameLst>
                                          <p:attrName>style.visibility</p:attrName>
                                        </p:attrNameLst>
                                      </p:cBhvr>
                                      <p:to>
                                        <p:strVal val="visible"/>
                                      </p:to>
                                    </p:set>
                                    <p:anim calcmode="lin" valueType="num">
                                      <p:cBhvr additive="base">
                                        <p:cTn id="25" dur="500" fill="hold"/>
                                        <p:tgtEl>
                                          <p:spTgt spid="4505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9">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5059">
                                            <p:txEl>
                                              <p:pRg st="9" end="9"/>
                                            </p:txEl>
                                          </p:spTgt>
                                        </p:tgtEl>
                                        <p:attrNameLst>
                                          <p:attrName>style.visibility</p:attrName>
                                        </p:attrNameLst>
                                      </p:cBhvr>
                                      <p:to>
                                        <p:strVal val="visible"/>
                                      </p:to>
                                    </p:set>
                                    <p:anim calcmode="lin" valueType="num">
                                      <p:cBhvr additive="base">
                                        <p:cTn id="29" dur="500" fill="hold"/>
                                        <p:tgtEl>
                                          <p:spTgt spid="45059">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5059">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5059">
                                            <p:txEl>
                                              <p:pRg st="8" end="8"/>
                                            </p:txEl>
                                          </p:spTgt>
                                        </p:tgtEl>
                                        <p:attrNameLst>
                                          <p:attrName>style.visibility</p:attrName>
                                        </p:attrNameLst>
                                      </p:cBhvr>
                                      <p:to>
                                        <p:strVal val="visible"/>
                                      </p:to>
                                    </p:set>
                                    <p:anim calcmode="lin" valueType="num">
                                      <p:cBhvr additive="base">
                                        <p:cTn id="33" dur="500" fill="hold"/>
                                        <p:tgtEl>
                                          <p:spTgt spid="45059">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505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b="1" dirty="0" smtClean="0"/>
              <a:t>Typical Antipsychotics: </a:t>
            </a:r>
            <a:r>
              <a:rPr lang="en-US" b="1" dirty="0" err="1" smtClean="0"/>
              <a:t>Loxapine</a:t>
            </a:r>
            <a:endParaRPr lang="en-US" b="1" dirty="0" smtClean="0"/>
          </a:p>
        </p:txBody>
      </p:sp>
      <p:sp>
        <p:nvSpPr>
          <p:cNvPr id="49155" name="Content Placeholder 2"/>
          <p:cNvSpPr>
            <a:spLocks noGrp="1"/>
          </p:cNvSpPr>
          <p:nvPr>
            <p:ph idx="1"/>
          </p:nvPr>
        </p:nvSpPr>
        <p:spPr/>
        <p:txBody>
          <a:bodyPr/>
          <a:lstStyle/>
          <a:p>
            <a:r>
              <a:rPr lang="en-US" sz="2800" dirty="0" smtClean="0"/>
              <a:t>Inhaled </a:t>
            </a:r>
            <a:r>
              <a:rPr lang="en-US" sz="2800" dirty="0" err="1" smtClean="0"/>
              <a:t>Loxapine</a:t>
            </a:r>
            <a:r>
              <a:rPr lang="en-US" sz="2800" dirty="0" smtClean="0"/>
              <a:t> has been recently endorsed by FDA for treatment for agitation in Bipolar I disorder</a:t>
            </a:r>
          </a:p>
          <a:p>
            <a:r>
              <a:rPr lang="en-US" sz="2800" dirty="0" smtClean="0"/>
              <a:t>Need to monitor for bronchospasm, especially in patients with asthma</a:t>
            </a:r>
          </a:p>
          <a:p>
            <a:endParaRPr lang="en-US" dirty="0" smtClean="0"/>
          </a:p>
          <a:p>
            <a:pPr lvl="3"/>
            <a:r>
              <a:rPr lang="en-US" sz="1800" i="1" dirty="0" smtClean="0"/>
              <a:t>(Owen RT. Inhaled </a:t>
            </a:r>
            <a:r>
              <a:rPr lang="en-US" sz="1800" i="1" dirty="0" err="1" smtClean="0"/>
              <a:t>loxapine</a:t>
            </a:r>
            <a:r>
              <a:rPr lang="en-US" sz="1800" i="1" dirty="0" smtClean="0"/>
              <a:t>: a new treatment for agitation in schizophrenia or bipolar disorder. Drugs of Today.  49(3):195-201, 2013 Mar</a:t>
            </a:r>
            <a:r>
              <a:rPr lang="en-US" sz="1800" i="1" dirty="0"/>
              <a:t>)</a:t>
            </a:r>
            <a:endParaRPr lang="en-US" sz="1800" i="1" dirty="0" smtClean="0"/>
          </a:p>
        </p:txBody>
      </p:sp>
      <p:sp>
        <p:nvSpPr>
          <p:cNvPr id="4" name="Slide Number Placeholder 3"/>
          <p:cNvSpPr>
            <a:spLocks noGrp="1"/>
          </p:cNvSpPr>
          <p:nvPr>
            <p:ph type="sldNum" sz="quarter" idx="12"/>
          </p:nvPr>
        </p:nvSpPr>
        <p:spPr/>
        <p:txBody>
          <a:bodyPr/>
          <a:lstStyle/>
          <a:p>
            <a:pPr>
              <a:defRPr/>
            </a:pPr>
            <a:fld id="{A2F05C55-3E35-4E86-A73B-A508DC742E76}" type="slidenum">
              <a:rPr lang="en-US" smtClean="0"/>
              <a:pPr>
                <a:defRPr/>
              </a:pPr>
              <a:t>47</a:t>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b="1" dirty="0" smtClean="0"/>
              <a:t>Atypical Antipsychotics</a:t>
            </a:r>
          </a:p>
        </p:txBody>
      </p:sp>
      <p:sp>
        <p:nvSpPr>
          <p:cNvPr id="47107" name="Rectangle 3"/>
          <p:cNvSpPr>
            <a:spLocks noGrp="1" noChangeArrowheads="1"/>
          </p:cNvSpPr>
          <p:nvPr>
            <p:ph idx="1"/>
          </p:nvPr>
        </p:nvSpPr>
        <p:spPr/>
        <p:txBody>
          <a:bodyPr/>
          <a:lstStyle/>
          <a:p>
            <a:pPr lvl="1" eaLnBrk="1" hangingPunct="1">
              <a:lnSpc>
                <a:spcPct val="90000"/>
              </a:lnSpc>
            </a:pPr>
            <a:r>
              <a:rPr lang="en-US" sz="2800" dirty="0" smtClean="0"/>
              <a:t>Major advance in psychiatry</a:t>
            </a:r>
          </a:p>
          <a:p>
            <a:pPr lvl="2" eaLnBrk="1" hangingPunct="1">
              <a:lnSpc>
                <a:spcPct val="90000"/>
              </a:lnSpc>
            </a:pPr>
            <a:r>
              <a:rPr lang="en-US" sz="2400" dirty="0" smtClean="0"/>
              <a:t>Broader spectrum of response</a:t>
            </a:r>
          </a:p>
          <a:p>
            <a:pPr lvl="2" eaLnBrk="1" hangingPunct="1">
              <a:lnSpc>
                <a:spcPct val="90000"/>
              </a:lnSpc>
            </a:pPr>
            <a:r>
              <a:rPr lang="en-US" sz="2400" dirty="0" smtClean="0"/>
              <a:t>Different side effect profile</a:t>
            </a:r>
          </a:p>
          <a:p>
            <a:pPr lvl="3" eaLnBrk="1" hangingPunct="1">
              <a:lnSpc>
                <a:spcPct val="90000"/>
              </a:lnSpc>
            </a:pPr>
            <a:r>
              <a:rPr lang="en-US" sz="2400" dirty="0" smtClean="0"/>
              <a:t>Less EPS and </a:t>
            </a:r>
            <a:r>
              <a:rPr lang="en-US" sz="2400" dirty="0" err="1" smtClean="0"/>
              <a:t>akathisia</a:t>
            </a:r>
            <a:endParaRPr lang="en-US" sz="2400" dirty="0" smtClean="0"/>
          </a:p>
          <a:p>
            <a:pPr lvl="3" eaLnBrk="1" hangingPunct="1">
              <a:lnSpc>
                <a:spcPct val="90000"/>
              </a:lnSpc>
            </a:pPr>
            <a:r>
              <a:rPr lang="en-US" sz="2400" dirty="0" err="1" smtClean="0"/>
              <a:t>QTc</a:t>
            </a:r>
            <a:r>
              <a:rPr lang="en-US" sz="2400" dirty="0" smtClean="0"/>
              <a:t> concern remains</a:t>
            </a:r>
          </a:p>
          <a:p>
            <a:pPr lvl="3" eaLnBrk="1" hangingPunct="1">
              <a:lnSpc>
                <a:spcPct val="90000"/>
              </a:lnSpc>
            </a:pPr>
            <a:r>
              <a:rPr lang="en-US" sz="2400" dirty="0" smtClean="0"/>
              <a:t>Metabolic syndrome</a:t>
            </a:r>
          </a:p>
          <a:p>
            <a:pPr lvl="1" eaLnBrk="1" hangingPunct="1">
              <a:lnSpc>
                <a:spcPct val="90000"/>
              </a:lnSpc>
            </a:pPr>
            <a:r>
              <a:rPr lang="en-US" sz="2800" dirty="0" smtClean="0"/>
              <a:t>No randomized, controlled studies have examined the use of medications in populations with…</a:t>
            </a:r>
          </a:p>
          <a:p>
            <a:pPr lvl="2" eaLnBrk="1" hangingPunct="1">
              <a:lnSpc>
                <a:spcPct val="90000"/>
              </a:lnSpc>
            </a:pPr>
            <a:r>
              <a:rPr lang="en-US" sz="2400" dirty="0" smtClean="0"/>
              <a:t>Severe agitation</a:t>
            </a:r>
          </a:p>
          <a:p>
            <a:pPr lvl="2" eaLnBrk="1" hangingPunct="1">
              <a:lnSpc>
                <a:spcPct val="90000"/>
              </a:lnSpc>
            </a:pPr>
            <a:r>
              <a:rPr lang="en-US" sz="2400" dirty="0" smtClean="0"/>
              <a:t>Drug-induced agitation</a:t>
            </a:r>
          </a:p>
          <a:p>
            <a:pPr lvl="2" eaLnBrk="1" hangingPunct="1">
              <a:lnSpc>
                <a:spcPct val="90000"/>
              </a:lnSpc>
            </a:pPr>
            <a:r>
              <a:rPr lang="en-US" sz="2400" dirty="0" smtClean="0"/>
              <a:t>Significant medical comorbidity</a:t>
            </a:r>
          </a:p>
        </p:txBody>
      </p:sp>
      <p:sp>
        <p:nvSpPr>
          <p:cNvPr id="4506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11CFA4D-A0BA-4DD4-9C87-9CE0B72679CF}" type="slidenum">
              <a:rPr lang="en-US" smtClean="0"/>
              <a:pPr eaLnBrk="1" hangingPunct="1">
                <a:defRPr/>
              </a:pPr>
              <a:t>48</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 calcmode="lin" valueType="num">
                                      <p:cBhvr additive="base">
                                        <p:cTn id="7"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 calcmode="lin" valueType="num">
                                      <p:cBhvr additive="base">
                                        <p:cTn id="13" dur="5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7">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anim calcmode="lin" valueType="num">
                                      <p:cBhvr additive="base">
                                        <p:cTn id="17" dur="5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7107">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47107">
                                            <p:txEl>
                                              <p:pRg st="4" end="4"/>
                                            </p:txEl>
                                          </p:spTgt>
                                        </p:tgtEl>
                                        <p:attrNameLst>
                                          <p:attrName>style.visibility</p:attrName>
                                        </p:attrNameLst>
                                      </p:cBhvr>
                                      <p:to>
                                        <p:strVal val="visible"/>
                                      </p:to>
                                    </p:set>
                                    <p:anim calcmode="lin" valueType="num">
                                      <p:cBhvr additive="base">
                                        <p:cTn id="21" dur="5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7107">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47107">
                                            <p:txEl>
                                              <p:pRg st="5" end="5"/>
                                            </p:txEl>
                                          </p:spTgt>
                                        </p:tgtEl>
                                        <p:attrNameLst>
                                          <p:attrName>style.visibility</p:attrName>
                                        </p:attrNameLst>
                                      </p:cBhvr>
                                      <p:to>
                                        <p:strVal val="visible"/>
                                      </p:to>
                                    </p:set>
                                    <p:anim calcmode="lin" valueType="num">
                                      <p:cBhvr additive="base">
                                        <p:cTn id="25" dur="5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1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7107">
                                            <p:txEl>
                                              <p:pRg st="6" end="6"/>
                                            </p:txEl>
                                          </p:spTgt>
                                        </p:tgtEl>
                                        <p:attrNameLst>
                                          <p:attrName>style.visibility</p:attrName>
                                        </p:attrNameLst>
                                      </p:cBhvr>
                                      <p:to>
                                        <p:strVal val="visible"/>
                                      </p:to>
                                    </p:set>
                                    <p:anim calcmode="lin" valueType="num">
                                      <p:cBhvr additive="base">
                                        <p:cTn id="31"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7107">
                                            <p:txEl>
                                              <p:pRg st="7" end="7"/>
                                            </p:txEl>
                                          </p:spTgt>
                                        </p:tgtEl>
                                        <p:attrNameLst>
                                          <p:attrName>style.visibility</p:attrName>
                                        </p:attrNameLst>
                                      </p:cBhvr>
                                      <p:to>
                                        <p:strVal val="visible"/>
                                      </p:to>
                                    </p:set>
                                    <p:anim calcmode="lin" valueType="num">
                                      <p:cBhvr additive="base">
                                        <p:cTn id="35"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7107">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7107">
                                            <p:txEl>
                                              <p:pRg st="8" end="8"/>
                                            </p:txEl>
                                          </p:spTgt>
                                        </p:tgtEl>
                                        <p:attrNameLst>
                                          <p:attrName>style.visibility</p:attrName>
                                        </p:attrNameLst>
                                      </p:cBhvr>
                                      <p:to>
                                        <p:strVal val="visible"/>
                                      </p:to>
                                    </p:set>
                                    <p:anim calcmode="lin" valueType="num">
                                      <p:cBhvr additive="base">
                                        <p:cTn id="39" dur="500" fill="hold"/>
                                        <p:tgtEl>
                                          <p:spTgt spid="47107">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7107">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7107">
                                            <p:txEl>
                                              <p:pRg st="9" end="9"/>
                                            </p:txEl>
                                          </p:spTgt>
                                        </p:tgtEl>
                                        <p:attrNameLst>
                                          <p:attrName>style.visibility</p:attrName>
                                        </p:attrNameLst>
                                      </p:cBhvr>
                                      <p:to>
                                        <p:strVal val="visible"/>
                                      </p:to>
                                    </p:set>
                                    <p:anim calcmode="lin" valueType="num">
                                      <p:cBhvr additive="base">
                                        <p:cTn id="43" dur="500" fill="hold"/>
                                        <p:tgtEl>
                                          <p:spTgt spid="47107">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710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944562"/>
          </a:xfrm>
        </p:spPr>
        <p:txBody>
          <a:bodyPr/>
          <a:lstStyle/>
          <a:p>
            <a:pPr eaLnBrk="1" hangingPunct="1"/>
            <a:r>
              <a:rPr lang="en-US" b="1" dirty="0" smtClean="0"/>
              <a:t>Atypical Antipsychotics</a:t>
            </a:r>
          </a:p>
        </p:txBody>
      </p:sp>
      <p:sp>
        <p:nvSpPr>
          <p:cNvPr id="48131" name="Rectangle 3"/>
          <p:cNvSpPr>
            <a:spLocks noGrp="1" noChangeArrowheads="1"/>
          </p:cNvSpPr>
          <p:nvPr>
            <p:ph idx="1"/>
          </p:nvPr>
        </p:nvSpPr>
        <p:spPr>
          <a:xfrm>
            <a:off x="457200" y="990600"/>
            <a:ext cx="8229600" cy="5592763"/>
          </a:xfrm>
        </p:spPr>
        <p:txBody>
          <a:bodyPr/>
          <a:lstStyle/>
          <a:p>
            <a:pPr lvl="1" eaLnBrk="1" hangingPunct="1">
              <a:lnSpc>
                <a:spcPct val="80000"/>
              </a:lnSpc>
            </a:pPr>
            <a:r>
              <a:rPr lang="en-US" dirty="0" err="1" smtClean="0"/>
              <a:t>Risperidone</a:t>
            </a:r>
            <a:endParaRPr lang="en-US" dirty="0" smtClean="0"/>
          </a:p>
          <a:p>
            <a:pPr lvl="2" eaLnBrk="1" hangingPunct="1">
              <a:lnSpc>
                <a:spcPct val="80000"/>
              </a:lnSpc>
            </a:pPr>
            <a:r>
              <a:rPr lang="en-US" sz="2000" dirty="0" smtClean="0"/>
              <a:t>Oral solution</a:t>
            </a:r>
          </a:p>
          <a:p>
            <a:pPr lvl="2" eaLnBrk="1" hangingPunct="1">
              <a:lnSpc>
                <a:spcPct val="80000"/>
              </a:lnSpc>
            </a:pPr>
            <a:r>
              <a:rPr lang="en-US" sz="2000" dirty="0" smtClean="0"/>
              <a:t>Oral tablet</a:t>
            </a:r>
          </a:p>
          <a:p>
            <a:pPr lvl="2" eaLnBrk="1" hangingPunct="1">
              <a:lnSpc>
                <a:spcPct val="80000"/>
              </a:lnSpc>
            </a:pPr>
            <a:r>
              <a:rPr lang="en-US" sz="2000" dirty="0" smtClean="0"/>
              <a:t>Oral tablet, disintegrating</a:t>
            </a:r>
          </a:p>
          <a:p>
            <a:pPr lvl="1" eaLnBrk="1" hangingPunct="1">
              <a:lnSpc>
                <a:spcPct val="80000"/>
              </a:lnSpc>
            </a:pPr>
            <a:r>
              <a:rPr lang="en-US" dirty="0" smtClean="0"/>
              <a:t>Olanzapine</a:t>
            </a:r>
          </a:p>
          <a:p>
            <a:pPr lvl="2" eaLnBrk="1" hangingPunct="1">
              <a:lnSpc>
                <a:spcPct val="80000"/>
              </a:lnSpc>
            </a:pPr>
            <a:r>
              <a:rPr lang="en-US" sz="2000" dirty="0" smtClean="0"/>
              <a:t>Intramuscular</a:t>
            </a:r>
          </a:p>
          <a:p>
            <a:pPr lvl="2" eaLnBrk="1" hangingPunct="1">
              <a:lnSpc>
                <a:spcPct val="80000"/>
              </a:lnSpc>
            </a:pPr>
            <a:r>
              <a:rPr lang="en-US" sz="2000" dirty="0" smtClean="0"/>
              <a:t>Oral tablet</a:t>
            </a:r>
          </a:p>
          <a:p>
            <a:pPr lvl="2" eaLnBrk="1" hangingPunct="1">
              <a:lnSpc>
                <a:spcPct val="80000"/>
              </a:lnSpc>
            </a:pPr>
            <a:r>
              <a:rPr lang="en-US" sz="2000" dirty="0" smtClean="0"/>
              <a:t>Oral tablet, disintegrating</a:t>
            </a:r>
          </a:p>
          <a:p>
            <a:pPr lvl="1" eaLnBrk="1" hangingPunct="1">
              <a:lnSpc>
                <a:spcPct val="80000"/>
              </a:lnSpc>
            </a:pPr>
            <a:r>
              <a:rPr lang="en-US" dirty="0" err="1" smtClean="0"/>
              <a:t>Quetiapine</a:t>
            </a:r>
            <a:endParaRPr lang="en-US" dirty="0" smtClean="0"/>
          </a:p>
          <a:p>
            <a:pPr lvl="2" eaLnBrk="1" hangingPunct="1">
              <a:lnSpc>
                <a:spcPct val="80000"/>
              </a:lnSpc>
            </a:pPr>
            <a:r>
              <a:rPr lang="en-US" sz="2000" dirty="0" smtClean="0"/>
              <a:t>Oral tablet</a:t>
            </a:r>
          </a:p>
          <a:p>
            <a:pPr lvl="1" eaLnBrk="1" hangingPunct="1">
              <a:lnSpc>
                <a:spcPct val="80000"/>
              </a:lnSpc>
            </a:pPr>
            <a:r>
              <a:rPr lang="en-US" dirty="0" err="1" smtClean="0"/>
              <a:t>Ziprasidone</a:t>
            </a:r>
            <a:endParaRPr lang="en-US" dirty="0" smtClean="0"/>
          </a:p>
          <a:p>
            <a:pPr lvl="2" eaLnBrk="1" hangingPunct="1">
              <a:lnSpc>
                <a:spcPct val="80000"/>
              </a:lnSpc>
            </a:pPr>
            <a:r>
              <a:rPr lang="en-US" sz="2000" dirty="0" smtClean="0"/>
              <a:t>Intramuscular</a:t>
            </a:r>
          </a:p>
          <a:p>
            <a:pPr lvl="2" eaLnBrk="1" hangingPunct="1">
              <a:lnSpc>
                <a:spcPct val="80000"/>
              </a:lnSpc>
            </a:pPr>
            <a:r>
              <a:rPr lang="en-US" sz="2000" dirty="0" smtClean="0"/>
              <a:t>Oral tablet</a:t>
            </a:r>
          </a:p>
          <a:p>
            <a:pPr lvl="1" eaLnBrk="1" hangingPunct="1">
              <a:lnSpc>
                <a:spcPct val="80000"/>
              </a:lnSpc>
            </a:pPr>
            <a:r>
              <a:rPr lang="en-US" dirty="0" err="1" smtClean="0"/>
              <a:t>Aripiprazole</a:t>
            </a:r>
            <a:endParaRPr lang="en-US" dirty="0" smtClean="0"/>
          </a:p>
          <a:p>
            <a:pPr lvl="2" eaLnBrk="1" hangingPunct="1">
              <a:lnSpc>
                <a:spcPct val="80000"/>
              </a:lnSpc>
            </a:pPr>
            <a:r>
              <a:rPr lang="en-US" sz="2000" dirty="0" smtClean="0"/>
              <a:t>Intramuscular</a:t>
            </a:r>
          </a:p>
          <a:p>
            <a:pPr lvl="2" eaLnBrk="1" hangingPunct="1">
              <a:lnSpc>
                <a:spcPct val="80000"/>
              </a:lnSpc>
            </a:pPr>
            <a:r>
              <a:rPr lang="en-US" sz="2000" dirty="0" smtClean="0"/>
              <a:t>Oral solution</a:t>
            </a:r>
          </a:p>
          <a:p>
            <a:pPr lvl="2" eaLnBrk="1" hangingPunct="1">
              <a:lnSpc>
                <a:spcPct val="80000"/>
              </a:lnSpc>
            </a:pPr>
            <a:r>
              <a:rPr lang="en-US" sz="2000" dirty="0" smtClean="0"/>
              <a:t>Oral tablet</a:t>
            </a:r>
          </a:p>
          <a:p>
            <a:pPr lvl="2" eaLnBrk="1" hangingPunct="1">
              <a:lnSpc>
                <a:spcPct val="80000"/>
              </a:lnSpc>
            </a:pPr>
            <a:r>
              <a:rPr lang="en-US" sz="2000" dirty="0" smtClean="0"/>
              <a:t>Oral tablet, disintegrating </a:t>
            </a:r>
          </a:p>
        </p:txBody>
      </p:sp>
      <p:sp>
        <p:nvSpPr>
          <p:cNvPr id="4608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8814D9E-CD07-4661-BD0E-A1D527AD3B47}" type="slidenum">
              <a:rPr lang="en-US" smtClean="0"/>
              <a:pPr eaLnBrk="1" hangingPunct="1">
                <a:defRPr/>
              </a:pPr>
              <a:t>49</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anim calcmode="lin" valueType="num">
                                      <p:cBhvr additive="base">
                                        <p:cTn id="11" dur="500" fill="hold"/>
                                        <p:tgtEl>
                                          <p:spTgt spid="4813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813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anim calcmode="lin" valueType="num">
                                      <p:cBhvr additive="base">
                                        <p:cTn id="15" dur="500" fill="hold"/>
                                        <p:tgtEl>
                                          <p:spTgt spid="4813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813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anim calcmode="lin" valueType="num">
                                      <p:cBhvr additive="base">
                                        <p:cTn id="19" dur="500" fill="hold"/>
                                        <p:tgtEl>
                                          <p:spTgt spid="4813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1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8131">
                                            <p:txEl>
                                              <p:pRg st="4" end="4"/>
                                            </p:txEl>
                                          </p:spTgt>
                                        </p:tgtEl>
                                        <p:attrNameLst>
                                          <p:attrName>style.visibility</p:attrName>
                                        </p:attrNameLst>
                                      </p:cBhvr>
                                      <p:to>
                                        <p:strVal val="visible"/>
                                      </p:to>
                                    </p:set>
                                    <p:anim calcmode="lin" valueType="num">
                                      <p:cBhvr additive="base">
                                        <p:cTn id="25" dur="500" fill="hold"/>
                                        <p:tgtEl>
                                          <p:spTgt spid="4813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8131">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48131">
                                            <p:txEl>
                                              <p:pRg st="5" end="5"/>
                                            </p:txEl>
                                          </p:spTgt>
                                        </p:tgtEl>
                                        <p:attrNameLst>
                                          <p:attrName>style.visibility</p:attrName>
                                        </p:attrNameLst>
                                      </p:cBhvr>
                                      <p:to>
                                        <p:strVal val="visible"/>
                                      </p:to>
                                    </p:set>
                                    <p:anim calcmode="lin" valueType="num">
                                      <p:cBhvr additive="base">
                                        <p:cTn id="29" dur="500" fill="hold"/>
                                        <p:tgtEl>
                                          <p:spTgt spid="4813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8131">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48131">
                                            <p:txEl>
                                              <p:pRg st="6" end="6"/>
                                            </p:txEl>
                                          </p:spTgt>
                                        </p:tgtEl>
                                        <p:attrNameLst>
                                          <p:attrName>style.visibility</p:attrName>
                                        </p:attrNameLst>
                                      </p:cBhvr>
                                      <p:to>
                                        <p:strVal val="visible"/>
                                      </p:to>
                                    </p:set>
                                    <p:anim calcmode="lin" valueType="num">
                                      <p:cBhvr additive="base">
                                        <p:cTn id="33" dur="500" fill="hold"/>
                                        <p:tgtEl>
                                          <p:spTgt spid="48131">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8131">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48131">
                                            <p:txEl>
                                              <p:pRg st="7" end="7"/>
                                            </p:txEl>
                                          </p:spTgt>
                                        </p:tgtEl>
                                        <p:attrNameLst>
                                          <p:attrName>style.visibility</p:attrName>
                                        </p:attrNameLst>
                                      </p:cBhvr>
                                      <p:to>
                                        <p:strVal val="visible"/>
                                      </p:to>
                                    </p:set>
                                    <p:anim calcmode="lin" valueType="num">
                                      <p:cBhvr additive="base">
                                        <p:cTn id="37" dur="500" fill="hold"/>
                                        <p:tgtEl>
                                          <p:spTgt spid="4813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813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48131">
                                            <p:txEl>
                                              <p:pRg st="8" end="8"/>
                                            </p:txEl>
                                          </p:spTgt>
                                        </p:tgtEl>
                                        <p:attrNameLst>
                                          <p:attrName>style.visibility</p:attrName>
                                        </p:attrNameLst>
                                      </p:cBhvr>
                                      <p:to>
                                        <p:strVal val="visible"/>
                                      </p:to>
                                    </p:set>
                                    <p:anim calcmode="lin" valueType="num">
                                      <p:cBhvr additive="base">
                                        <p:cTn id="43" dur="500" fill="hold"/>
                                        <p:tgtEl>
                                          <p:spTgt spid="48131">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8131">
                                            <p:txEl>
                                              <p:pRg st="8" end="8"/>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48131">
                                            <p:txEl>
                                              <p:pRg st="9" end="9"/>
                                            </p:txEl>
                                          </p:spTgt>
                                        </p:tgtEl>
                                        <p:attrNameLst>
                                          <p:attrName>style.visibility</p:attrName>
                                        </p:attrNameLst>
                                      </p:cBhvr>
                                      <p:to>
                                        <p:strVal val="visible"/>
                                      </p:to>
                                    </p:set>
                                    <p:anim calcmode="lin" valueType="num">
                                      <p:cBhvr additive="base">
                                        <p:cTn id="47" dur="500" fill="hold"/>
                                        <p:tgtEl>
                                          <p:spTgt spid="48131">
                                            <p:txEl>
                                              <p:pRg st="9" end="9"/>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4813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nodeType="clickEffect">
                                  <p:stCondLst>
                                    <p:cond delay="0"/>
                                  </p:stCondLst>
                                  <p:childTnLst>
                                    <p:set>
                                      <p:cBhvr>
                                        <p:cTn id="52" dur="1" fill="hold">
                                          <p:stCondLst>
                                            <p:cond delay="0"/>
                                          </p:stCondLst>
                                        </p:cTn>
                                        <p:tgtEl>
                                          <p:spTgt spid="48131">
                                            <p:txEl>
                                              <p:pRg st="10" end="10"/>
                                            </p:txEl>
                                          </p:spTgt>
                                        </p:tgtEl>
                                        <p:attrNameLst>
                                          <p:attrName>style.visibility</p:attrName>
                                        </p:attrNameLst>
                                      </p:cBhvr>
                                      <p:to>
                                        <p:strVal val="visible"/>
                                      </p:to>
                                    </p:set>
                                    <p:anim calcmode="lin" valueType="num">
                                      <p:cBhvr additive="base">
                                        <p:cTn id="53" dur="500" fill="hold"/>
                                        <p:tgtEl>
                                          <p:spTgt spid="48131">
                                            <p:txEl>
                                              <p:pRg st="10" end="10"/>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48131">
                                            <p:txEl>
                                              <p:pRg st="10" end="10"/>
                                            </p:txEl>
                                          </p:spTgt>
                                        </p:tgtEl>
                                        <p:attrNameLst>
                                          <p:attrName>ppt_y</p:attrName>
                                        </p:attrNameLst>
                                      </p:cBhvr>
                                      <p:tavLst>
                                        <p:tav tm="0">
                                          <p:val>
                                            <p:strVal val="#ppt_y"/>
                                          </p:val>
                                        </p:tav>
                                        <p:tav tm="100000">
                                          <p:val>
                                            <p:strVal val="#ppt_y"/>
                                          </p:val>
                                        </p:tav>
                                      </p:tavLst>
                                    </p:anim>
                                  </p:childTnLst>
                                </p:cTn>
                              </p:par>
                              <p:par>
                                <p:cTn id="55" presetID="2" presetClass="entr" presetSubtype="8" fill="hold" nodeType="withEffect">
                                  <p:stCondLst>
                                    <p:cond delay="0"/>
                                  </p:stCondLst>
                                  <p:childTnLst>
                                    <p:set>
                                      <p:cBhvr>
                                        <p:cTn id="56" dur="1" fill="hold">
                                          <p:stCondLst>
                                            <p:cond delay="0"/>
                                          </p:stCondLst>
                                        </p:cTn>
                                        <p:tgtEl>
                                          <p:spTgt spid="48131">
                                            <p:txEl>
                                              <p:pRg st="11" end="11"/>
                                            </p:txEl>
                                          </p:spTgt>
                                        </p:tgtEl>
                                        <p:attrNameLst>
                                          <p:attrName>style.visibility</p:attrName>
                                        </p:attrNameLst>
                                      </p:cBhvr>
                                      <p:to>
                                        <p:strVal val="visible"/>
                                      </p:to>
                                    </p:set>
                                    <p:anim calcmode="lin" valueType="num">
                                      <p:cBhvr additive="base">
                                        <p:cTn id="57" dur="500" fill="hold"/>
                                        <p:tgtEl>
                                          <p:spTgt spid="48131">
                                            <p:txEl>
                                              <p:pRg st="11" end="11"/>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48131">
                                            <p:txEl>
                                              <p:pRg st="11" end="11"/>
                                            </p:txEl>
                                          </p:spTgt>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48131">
                                            <p:txEl>
                                              <p:pRg st="12" end="12"/>
                                            </p:txEl>
                                          </p:spTgt>
                                        </p:tgtEl>
                                        <p:attrNameLst>
                                          <p:attrName>style.visibility</p:attrName>
                                        </p:attrNameLst>
                                      </p:cBhvr>
                                      <p:to>
                                        <p:strVal val="visible"/>
                                      </p:to>
                                    </p:set>
                                    <p:anim calcmode="lin" valueType="num">
                                      <p:cBhvr additive="base">
                                        <p:cTn id="61" dur="500" fill="hold"/>
                                        <p:tgtEl>
                                          <p:spTgt spid="48131">
                                            <p:txEl>
                                              <p:pRg st="12" end="1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8131">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48131">
                                            <p:txEl>
                                              <p:pRg st="13" end="13"/>
                                            </p:txEl>
                                          </p:spTgt>
                                        </p:tgtEl>
                                        <p:attrNameLst>
                                          <p:attrName>style.visibility</p:attrName>
                                        </p:attrNameLst>
                                      </p:cBhvr>
                                      <p:to>
                                        <p:strVal val="visible"/>
                                      </p:to>
                                    </p:set>
                                    <p:anim calcmode="lin" valueType="num">
                                      <p:cBhvr additive="base">
                                        <p:cTn id="67" dur="500" fill="hold"/>
                                        <p:tgtEl>
                                          <p:spTgt spid="48131">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8131">
                                            <p:txEl>
                                              <p:pRg st="13" end="13"/>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48131">
                                            <p:txEl>
                                              <p:pRg st="14" end="14"/>
                                            </p:txEl>
                                          </p:spTgt>
                                        </p:tgtEl>
                                        <p:attrNameLst>
                                          <p:attrName>style.visibility</p:attrName>
                                        </p:attrNameLst>
                                      </p:cBhvr>
                                      <p:to>
                                        <p:strVal val="visible"/>
                                      </p:to>
                                    </p:set>
                                    <p:anim calcmode="lin" valueType="num">
                                      <p:cBhvr additive="base">
                                        <p:cTn id="71" dur="500" fill="hold"/>
                                        <p:tgtEl>
                                          <p:spTgt spid="48131">
                                            <p:txEl>
                                              <p:pRg st="14" end="1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8131">
                                            <p:txEl>
                                              <p:pRg st="14" end="14"/>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48131">
                                            <p:txEl>
                                              <p:pRg st="15" end="15"/>
                                            </p:txEl>
                                          </p:spTgt>
                                        </p:tgtEl>
                                        <p:attrNameLst>
                                          <p:attrName>style.visibility</p:attrName>
                                        </p:attrNameLst>
                                      </p:cBhvr>
                                      <p:to>
                                        <p:strVal val="visible"/>
                                      </p:to>
                                    </p:set>
                                    <p:anim calcmode="lin" valueType="num">
                                      <p:cBhvr additive="base">
                                        <p:cTn id="75" dur="500" fill="hold"/>
                                        <p:tgtEl>
                                          <p:spTgt spid="48131">
                                            <p:txEl>
                                              <p:pRg st="15" end="1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8131">
                                            <p:txEl>
                                              <p:pRg st="15" end="15"/>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48131">
                                            <p:txEl>
                                              <p:pRg st="16" end="16"/>
                                            </p:txEl>
                                          </p:spTgt>
                                        </p:tgtEl>
                                        <p:attrNameLst>
                                          <p:attrName>style.visibility</p:attrName>
                                        </p:attrNameLst>
                                      </p:cBhvr>
                                      <p:to>
                                        <p:strVal val="visible"/>
                                      </p:to>
                                    </p:set>
                                    <p:anim calcmode="lin" valueType="num">
                                      <p:cBhvr additive="base">
                                        <p:cTn id="79" dur="500" fill="hold"/>
                                        <p:tgtEl>
                                          <p:spTgt spid="48131">
                                            <p:txEl>
                                              <p:pRg st="16" end="1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8131">
                                            <p:txEl>
                                              <p:pRg st="16" end="16"/>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48131">
                                            <p:txEl>
                                              <p:pRg st="17" end="17"/>
                                            </p:txEl>
                                          </p:spTgt>
                                        </p:tgtEl>
                                        <p:attrNameLst>
                                          <p:attrName>style.visibility</p:attrName>
                                        </p:attrNameLst>
                                      </p:cBhvr>
                                      <p:to>
                                        <p:strVal val="visible"/>
                                      </p:to>
                                    </p:set>
                                    <p:anim calcmode="lin" valueType="num">
                                      <p:cBhvr additive="base">
                                        <p:cTn id="83" dur="500" fill="hold"/>
                                        <p:tgtEl>
                                          <p:spTgt spid="48131">
                                            <p:txEl>
                                              <p:pRg st="17" end="17"/>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48131">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dirty="0" smtClean="0"/>
              <a:t>Component Behaviors</a:t>
            </a:r>
          </a:p>
        </p:txBody>
      </p:sp>
      <p:sp>
        <p:nvSpPr>
          <p:cNvPr id="9219" name="Rectangle 3"/>
          <p:cNvSpPr>
            <a:spLocks noGrp="1" noChangeArrowheads="1"/>
          </p:cNvSpPr>
          <p:nvPr>
            <p:ph idx="1"/>
          </p:nvPr>
        </p:nvSpPr>
        <p:spPr>
          <a:xfrm>
            <a:off x="457200" y="1219200"/>
            <a:ext cx="8305800" cy="4906963"/>
          </a:xfrm>
          <a:ln>
            <a:solidFill>
              <a:schemeClr val="accent1"/>
            </a:solidFill>
          </a:ln>
        </p:spPr>
        <p:txBody>
          <a:bodyPr/>
          <a:lstStyle/>
          <a:p>
            <a:pPr eaLnBrk="1" hangingPunct="1">
              <a:lnSpc>
                <a:spcPct val="80000"/>
              </a:lnSpc>
            </a:pPr>
            <a:r>
              <a:rPr lang="en-US" sz="2800" dirty="0" smtClean="0"/>
              <a:t>Aggressive behaviors</a:t>
            </a:r>
          </a:p>
          <a:p>
            <a:pPr lvl="1" eaLnBrk="1" hangingPunct="1">
              <a:lnSpc>
                <a:spcPct val="80000"/>
              </a:lnSpc>
            </a:pPr>
            <a:r>
              <a:rPr lang="en-US" sz="2400" dirty="0" smtClean="0"/>
              <a:t>Physical</a:t>
            </a:r>
          </a:p>
          <a:p>
            <a:pPr lvl="2" eaLnBrk="1" hangingPunct="1">
              <a:lnSpc>
                <a:spcPct val="80000"/>
              </a:lnSpc>
            </a:pPr>
            <a:r>
              <a:rPr lang="en-US" sz="2000" dirty="0" smtClean="0"/>
              <a:t>Fighting</a:t>
            </a:r>
          </a:p>
          <a:p>
            <a:pPr lvl="2" eaLnBrk="1" hangingPunct="1">
              <a:lnSpc>
                <a:spcPct val="80000"/>
              </a:lnSpc>
            </a:pPr>
            <a:r>
              <a:rPr lang="en-US" sz="2000" dirty="0" smtClean="0"/>
              <a:t>Throwing things</a:t>
            </a:r>
          </a:p>
          <a:p>
            <a:pPr lvl="2" eaLnBrk="1" hangingPunct="1">
              <a:lnSpc>
                <a:spcPct val="80000"/>
              </a:lnSpc>
            </a:pPr>
            <a:r>
              <a:rPr lang="en-US" sz="2000" dirty="0" smtClean="0"/>
              <a:t>Grabbing objects</a:t>
            </a:r>
          </a:p>
          <a:p>
            <a:pPr lvl="2" eaLnBrk="1" hangingPunct="1">
              <a:lnSpc>
                <a:spcPct val="80000"/>
              </a:lnSpc>
            </a:pPr>
            <a:r>
              <a:rPr lang="en-US" sz="2000" dirty="0" smtClean="0"/>
              <a:t>Destroying items</a:t>
            </a:r>
          </a:p>
          <a:p>
            <a:pPr lvl="1" eaLnBrk="1" hangingPunct="1">
              <a:lnSpc>
                <a:spcPct val="80000"/>
              </a:lnSpc>
            </a:pPr>
            <a:r>
              <a:rPr lang="en-US" sz="2400" dirty="0" smtClean="0"/>
              <a:t>Verbal</a:t>
            </a:r>
          </a:p>
          <a:p>
            <a:pPr lvl="2" eaLnBrk="1" hangingPunct="1">
              <a:lnSpc>
                <a:spcPct val="80000"/>
              </a:lnSpc>
            </a:pPr>
            <a:r>
              <a:rPr lang="en-US" sz="2000" dirty="0" smtClean="0"/>
              <a:t>Cursing</a:t>
            </a:r>
          </a:p>
          <a:p>
            <a:pPr lvl="2" eaLnBrk="1" hangingPunct="1">
              <a:lnSpc>
                <a:spcPct val="80000"/>
              </a:lnSpc>
            </a:pPr>
            <a:r>
              <a:rPr lang="en-US" sz="2000" dirty="0" smtClean="0"/>
              <a:t>Screaming</a:t>
            </a:r>
          </a:p>
          <a:p>
            <a:pPr eaLnBrk="1" hangingPunct="1">
              <a:lnSpc>
                <a:spcPct val="80000"/>
              </a:lnSpc>
            </a:pPr>
            <a:r>
              <a:rPr lang="en-US" sz="2800" dirty="0" smtClean="0"/>
              <a:t>Nonaggressive behaviors</a:t>
            </a:r>
          </a:p>
          <a:p>
            <a:pPr lvl="1" eaLnBrk="1" hangingPunct="1">
              <a:lnSpc>
                <a:spcPct val="80000"/>
              </a:lnSpc>
            </a:pPr>
            <a:r>
              <a:rPr lang="en-US" dirty="0" smtClean="0"/>
              <a:t>Restlessness (</a:t>
            </a:r>
            <a:r>
              <a:rPr lang="en-US" dirty="0" err="1" smtClean="0"/>
              <a:t>akathisia</a:t>
            </a:r>
            <a:r>
              <a:rPr lang="en-US" dirty="0" smtClean="0"/>
              <a:t>, restlessness)</a:t>
            </a:r>
          </a:p>
          <a:p>
            <a:pPr lvl="1" eaLnBrk="1" hangingPunct="1">
              <a:lnSpc>
                <a:spcPct val="80000"/>
              </a:lnSpc>
            </a:pPr>
            <a:r>
              <a:rPr lang="en-US" dirty="0" smtClean="0"/>
              <a:t>Wandering</a:t>
            </a:r>
          </a:p>
          <a:p>
            <a:pPr lvl="1" eaLnBrk="1" hangingPunct="1">
              <a:lnSpc>
                <a:spcPct val="80000"/>
              </a:lnSpc>
            </a:pPr>
            <a:r>
              <a:rPr lang="en-US" dirty="0" smtClean="0"/>
              <a:t>Inappropriate behavior (disrobing, intrusive, repetitive questioning)</a:t>
            </a:r>
          </a:p>
        </p:txBody>
      </p:sp>
      <p:sp>
        <p:nvSpPr>
          <p:cNvPr id="614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0119E22-6978-45C2-8849-D90C35E0ADCC}" type="slidenum">
              <a:rPr lang="en-US" smtClean="0"/>
              <a:pPr eaLnBrk="1" hangingPunct="1">
                <a:defRPr/>
              </a:pPr>
              <a:t>5</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anim calcmode="lin" valueType="num">
                                      <p:cBhvr additive="base">
                                        <p:cTn id="7"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219">
                                            <p:txEl>
                                              <p:pRg st="3" end="3"/>
                                            </p:txEl>
                                          </p:spTgt>
                                        </p:tgtEl>
                                        <p:attrNameLst>
                                          <p:attrName>style.visibility</p:attrName>
                                        </p:attrNameLst>
                                      </p:cBhvr>
                                      <p:to>
                                        <p:strVal val="visible"/>
                                      </p:to>
                                    </p:set>
                                    <p:anim calcmode="lin" valueType="num">
                                      <p:cBhvr additive="base">
                                        <p:cTn id="11"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219">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anim calcmode="lin" valueType="num">
                                      <p:cBhvr additive="base">
                                        <p:cTn id="15"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21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anim calcmode="lin" valueType="num">
                                      <p:cBhvr additive="base">
                                        <p:cTn id="19" dur="500" fill="hold"/>
                                        <p:tgtEl>
                                          <p:spTgt spid="9219">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9219">
                                            <p:txEl>
                                              <p:pRg st="7" end="7"/>
                                            </p:txEl>
                                          </p:spTgt>
                                        </p:tgtEl>
                                        <p:attrNameLst>
                                          <p:attrName>style.visibility</p:attrName>
                                        </p:attrNameLst>
                                      </p:cBhvr>
                                      <p:to>
                                        <p:strVal val="visible"/>
                                      </p:to>
                                    </p:set>
                                    <p:anim calcmode="lin" valueType="num">
                                      <p:cBhvr additive="base">
                                        <p:cTn id="25" dur="500" fill="hold"/>
                                        <p:tgtEl>
                                          <p:spTgt spid="9219">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7" end="7"/>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9219">
                                            <p:txEl>
                                              <p:pRg st="8" end="8"/>
                                            </p:txEl>
                                          </p:spTgt>
                                        </p:tgtEl>
                                        <p:attrNameLst>
                                          <p:attrName>style.visibility</p:attrName>
                                        </p:attrNameLst>
                                      </p:cBhvr>
                                      <p:to>
                                        <p:strVal val="visible"/>
                                      </p:to>
                                    </p:set>
                                    <p:anim calcmode="lin" valueType="num">
                                      <p:cBhvr additive="base">
                                        <p:cTn id="29" dur="500" fill="hold"/>
                                        <p:tgtEl>
                                          <p:spTgt spid="9219">
                                            <p:txEl>
                                              <p:pRg st="8" end="8"/>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921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9219">
                                            <p:txEl>
                                              <p:pRg st="10" end="10"/>
                                            </p:txEl>
                                          </p:spTgt>
                                        </p:tgtEl>
                                        <p:attrNameLst>
                                          <p:attrName>style.visibility</p:attrName>
                                        </p:attrNameLst>
                                      </p:cBhvr>
                                      <p:to>
                                        <p:strVal val="visible"/>
                                      </p:to>
                                    </p:set>
                                    <p:anim calcmode="lin" valueType="num">
                                      <p:cBhvr additive="base">
                                        <p:cTn id="35" dur="500" fill="hold"/>
                                        <p:tgtEl>
                                          <p:spTgt spid="9219">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219">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219">
                                            <p:txEl>
                                              <p:pRg st="11" end="11"/>
                                            </p:txEl>
                                          </p:spTgt>
                                        </p:tgtEl>
                                        <p:attrNameLst>
                                          <p:attrName>style.visibility</p:attrName>
                                        </p:attrNameLst>
                                      </p:cBhvr>
                                      <p:to>
                                        <p:strVal val="visible"/>
                                      </p:to>
                                    </p:set>
                                    <p:anim calcmode="lin" valueType="num">
                                      <p:cBhvr additive="base">
                                        <p:cTn id="39" dur="500" fill="hold"/>
                                        <p:tgtEl>
                                          <p:spTgt spid="9219">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219">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219">
                                            <p:txEl>
                                              <p:pRg st="12" end="12"/>
                                            </p:txEl>
                                          </p:spTgt>
                                        </p:tgtEl>
                                        <p:attrNameLst>
                                          <p:attrName>style.visibility</p:attrName>
                                        </p:attrNameLst>
                                      </p:cBhvr>
                                      <p:to>
                                        <p:strVal val="visible"/>
                                      </p:to>
                                    </p:set>
                                    <p:anim calcmode="lin" valueType="num">
                                      <p:cBhvr additive="base">
                                        <p:cTn id="43" dur="500" fill="hold"/>
                                        <p:tgtEl>
                                          <p:spTgt spid="9219">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b="1" dirty="0" smtClean="0"/>
              <a:t>Atypical Antipsychotics</a:t>
            </a:r>
          </a:p>
        </p:txBody>
      </p:sp>
      <p:sp>
        <p:nvSpPr>
          <p:cNvPr id="49155" name="Rectangle 3"/>
          <p:cNvSpPr>
            <a:spLocks noGrp="1" noChangeArrowheads="1"/>
          </p:cNvSpPr>
          <p:nvPr>
            <p:ph idx="1"/>
          </p:nvPr>
        </p:nvSpPr>
        <p:spPr/>
        <p:txBody>
          <a:bodyPr/>
          <a:lstStyle/>
          <a:p>
            <a:pPr eaLnBrk="1" hangingPunct="1"/>
            <a:r>
              <a:rPr lang="en-US" sz="2800" dirty="0" err="1" smtClean="0"/>
              <a:t>Risperidone</a:t>
            </a:r>
            <a:r>
              <a:rPr lang="en-US" sz="2800" dirty="0" smtClean="0"/>
              <a:t> </a:t>
            </a:r>
            <a:r>
              <a:rPr lang="en-US" sz="1800" i="1" dirty="0" smtClean="0"/>
              <a:t>(Currier and Simpson 2001, Currier et al 2004)</a:t>
            </a:r>
          </a:p>
          <a:p>
            <a:pPr lvl="1" eaLnBrk="1" hangingPunct="1"/>
            <a:r>
              <a:rPr lang="en-US" sz="2400" dirty="0" smtClean="0"/>
              <a:t>2 studies have compared have compared</a:t>
            </a:r>
          </a:p>
          <a:p>
            <a:pPr lvl="2" eaLnBrk="1" hangingPunct="1"/>
            <a:r>
              <a:rPr lang="en-US" sz="2400" dirty="0" smtClean="0"/>
              <a:t>Oral </a:t>
            </a:r>
            <a:r>
              <a:rPr lang="en-US" sz="2400" dirty="0" err="1" smtClean="0"/>
              <a:t>risperidone</a:t>
            </a:r>
            <a:r>
              <a:rPr lang="en-US" sz="2400" dirty="0" smtClean="0"/>
              <a:t> concentrate 2mg + oral </a:t>
            </a:r>
            <a:r>
              <a:rPr lang="en-US" sz="2400" dirty="0" err="1" smtClean="0"/>
              <a:t>lorazepam</a:t>
            </a:r>
            <a:r>
              <a:rPr lang="en-US" sz="2400" dirty="0" smtClean="0"/>
              <a:t> 2mg</a:t>
            </a:r>
          </a:p>
          <a:p>
            <a:pPr lvl="2" eaLnBrk="1" hangingPunct="1"/>
            <a:r>
              <a:rPr lang="en-US" sz="2400" dirty="0" smtClean="0"/>
              <a:t>IM haloperidol 5mg + IM </a:t>
            </a:r>
            <a:r>
              <a:rPr lang="en-US" sz="2400" dirty="0" err="1" smtClean="0"/>
              <a:t>lorazepam</a:t>
            </a:r>
            <a:r>
              <a:rPr lang="en-US" sz="2400" dirty="0" smtClean="0"/>
              <a:t> 2mg</a:t>
            </a:r>
          </a:p>
          <a:p>
            <a:pPr lvl="2" eaLnBrk="1" hangingPunct="1"/>
            <a:r>
              <a:rPr lang="en-US" sz="2400" dirty="0" smtClean="0">
                <a:sym typeface="Wingdings" pitchFamily="2" charset="2"/>
              </a:rPr>
              <a:t>The two interventions were equally effective at reducing agitation at 30, 60, and 120 minutes</a:t>
            </a:r>
          </a:p>
          <a:p>
            <a:pPr lvl="1" eaLnBrk="1" hangingPunct="1"/>
            <a:r>
              <a:rPr lang="en-US" sz="2400" dirty="0" smtClean="0"/>
              <a:t>So…  In agitated patients willing to take oral medication and comply with treatment, the combination of oral </a:t>
            </a:r>
            <a:r>
              <a:rPr lang="en-US" sz="2400" dirty="0" err="1" smtClean="0"/>
              <a:t>risperidone</a:t>
            </a:r>
            <a:r>
              <a:rPr lang="en-US" sz="2400" dirty="0" smtClean="0"/>
              <a:t> and </a:t>
            </a:r>
            <a:r>
              <a:rPr lang="en-US" sz="2400" dirty="0" err="1" smtClean="0"/>
              <a:t>lorazepam</a:t>
            </a:r>
            <a:r>
              <a:rPr lang="en-US" sz="2400" dirty="0" smtClean="0"/>
              <a:t> appears to be acceptable</a:t>
            </a:r>
          </a:p>
          <a:p>
            <a:pPr lvl="1" eaLnBrk="1" hangingPunct="1"/>
            <a:endParaRPr lang="en-US" sz="2400" dirty="0" smtClean="0"/>
          </a:p>
        </p:txBody>
      </p:sp>
      <p:sp>
        <p:nvSpPr>
          <p:cNvPr id="4710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1B31CA8-728D-4A53-8E6D-FA2A2C09961C}" type="slidenum">
              <a:rPr lang="en-US" smtClean="0"/>
              <a:pPr eaLnBrk="1" hangingPunct="1">
                <a:defRPr/>
              </a:pPr>
              <a:t>50</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b="1" dirty="0" smtClean="0"/>
              <a:t>Atypical Antipsychotics</a:t>
            </a:r>
          </a:p>
        </p:txBody>
      </p:sp>
      <p:sp>
        <p:nvSpPr>
          <p:cNvPr id="50179" name="Rectangle 3"/>
          <p:cNvSpPr>
            <a:spLocks noGrp="1" noChangeArrowheads="1"/>
          </p:cNvSpPr>
          <p:nvPr>
            <p:ph idx="1"/>
          </p:nvPr>
        </p:nvSpPr>
        <p:spPr/>
        <p:txBody>
          <a:bodyPr/>
          <a:lstStyle/>
          <a:p>
            <a:pPr eaLnBrk="1" hangingPunct="1"/>
            <a:r>
              <a:rPr lang="en-US" dirty="0" smtClean="0"/>
              <a:t>Olanzapine</a:t>
            </a:r>
          </a:p>
          <a:p>
            <a:pPr lvl="1" eaLnBrk="1" hangingPunct="1"/>
            <a:r>
              <a:rPr lang="en-US" sz="2400" dirty="0" smtClean="0"/>
              <a:t>IM dose range of 5-10mg</a:t>
            </a:r>
          </a:p>
          <a:p>
            <a:pPr lvl="2" eaLnBrk="1" hangingPunct="1"/>
            <a:r>
              <a:rPr lang="en-US" sz="2400" dirty="0" smtClean="0"/>
              <a:t>Maximum of 30mg/day</a:t>
            </a:r>
          </a:p>
          <a:p>
            <a:pPr lvl="2" eaLnBrk="1" hangingPunct="1"/>
            <a:r>
              <a:rPr lang="en-US" sz="2400" dirty="0" smtClean="0"/>
              <a:t>15-45 minutes until peak plasma concentration</a:t>
            </a:r>
          </a:p>
          <a:p>
            <a:pPr lvl="2" eaLnBrk="1" hangingPunct="1"/>
            <a:r>
              <a:rPr lang="en-US" sz="2400" dirty="0" smtClean="0"/>
              <a:t>21-54 hour elimination half-life</a:t>
            </a:r>
          </a:p>
          <a:p>
            <a:pPr lvl="1" eaLnBrk="1" hangingPunct="1"/>
            <a:r>
              <a:rPr lang="en-US" sz="2400" dirty="0" smtClean="0"/>
              <a:t>PO dose range 5-10mg</a:t>
            </a:r>
          </a:p>
          <a:p>
            <a:pPr lvl="2" eaLnBrk="1" hangingPunct="1"/>
            <a:r>
              <a:rPr lang="en-US" sz="2400" dirty="0" smtClean="0"/>
              <a:t>24-54 hour elimination half-life</a:t>
            </a:r>
          </a:p>
          <a:p>
            <a:pPr lvl="2" eaLnBrk="1" hangingPunct="1"/>
            <a:r>
              <a:rPr lang="en-US" sz="2400" dirty="0" smtClean="0"/>
              <a:t>1-3 hours until peak plasma concentration, but benefits often occur in less time</a:t>
            </a:r>
          </a:p>
        </p:txBody>
      </p:sp>
      <p:sp>
        <p:nvSpPr>
          <p:cNvPr id="4813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2362E44-883D-4DEB-9AA3-0BD586763CB2}" type="slidenum">
              <a:rPr lang="en-US" smtClean="0"/>
              <a:pPr eaLnBrk="1" hangingPunct="1">
                <a:defRPr/>
              </a:pPr>
              <a:t>51</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0179">
                                            <p:txEl>
                                              <p:pRg st="3" end="3"/>
                                            </p:txEl>
                                          </p:spTgt>
                                        </p:tgtEl>
                                        <p:attrNameLst>
                                          <p:attrName>style.visibility</p:attrName>
                                        </p:attrNameLst>
                                      </p:cBhvr>
                                      <p:to>
                                        <p:strVal val="visible"/>
                                      </p:to>
                                    </p:set>
                                    <p:anim calcmode="lin" valueType="num">
                                      <p:cBhvr additive="base">
                                        <p:cTn id="7" dur="500" fill="hold"/>
                                        <p:tgtEl>
                                          <p:spTgt spid="50179">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179">
                                            <p:txEl>
                                              <p:pRg st="4" end="4"/>
                                            </p:txEl>
                                          </p:spTgt>
                                        </p:tgtEl>
                                        <p:attrNameLst>
                                          <p:attrName>style.visibility</p:attrName>
                                        </p:attrNameLst>
                                      </p:cBhvr>
                                      <p:to>
                                        <p:strVal val="visible"/>
                                      </p:to>
                                    </p:set>
                                    <p:anim calcmode="lin" valueType="num">
                                      <p:cBhvr additive="base">
                                        <p:cTn id="13"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0179">
                                            <p:txEl>
                                              <p:pRg st="5" end="5"/>
                                            </p:txEl>
                                          </p:spTgt>
                                        </p:tgtEl>
                                        <p:attrNameLst>
                                          <p:attrName>style.visibility</p:attrName>
                                        </p:attrNameLst>
                                      </p:cBhvr>
                                      <p:to>
                                        <p:strVal val="visible"/>
                                      </p:to>
                                    </p:set>
                                    <p:anim calcmode="lin" valueType="num">
                                      <p:cBhvr additive="base">
                                        <p:cTn id="19" dur="500" fill="hold"/>
                                        <p:tgtEl>
                                          <p:spTgt spid="5017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0179">
                                            <p:txEl>
                                              <p:pRg st="6" end="6"/>
                                            </p:txEl>
                                          </p:spTgt>
                                        </p:tgtEl>
                                        <p:attrNameLst>
                                          <p:attrName>style.visibility</p:attrName>
                                        </p:attrNameLst>
                                      </p:cBhvr>
                                      <p:to>
                                        <p:strVal val="visible"/>
                                      </p:to>
                                    </p:set>
                                    <p:anim calcmode="lin" valueType="num">
                                      <p:cBhvr additive="base">
                                        <p:cTn id="25" dur="500" fill="hold"/>
                                        <p:tgtEl>
                                          <p:spTgt spid="5017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0179">
                                            <p:txEl>
                                              <p:pRg st="7" end="7"/>
                                            </p:txEl>
                                          </p:spTgt>
                                        </p:tgtEl>
                                        <p:attrNameLst>
                                          <p:attrName>style.visibility</p:attrName>
                                        </p:attrNameLst>
                                      </p:cBhvr>
                                      <p:to>
                                        <p:strVal val="visible"/>
                                      </p:to>
                                    </p:set>
                                    <p:anim calcmode="lin" valueType="num">
                                      <p:cBhvr additive="base">
                                        <p:cTn id="31" dur="500" fill="hold"/>
                                        <p:tgtEl>
                                          <p:spTgt spid="5017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smtClean="0"/>
              <a:t>Atypical Antipsychotics</a:t>
            </a:r>
          </a:p>
        </p:txBody>
      </p:sp>
      <p:sp>
        <p:nvSpPr>
          <p:cNvPr id="52227" name="Rectangle 3"/>
          <p:cNvSpPr>
            <a:spLocks noGrp="1" noChangeArrowheads="1"/>
          </p:cNvSpPr>
          <p:nvPr>
            <p:ph idx="1"/>
          </p:nvPr>
        </p:nvSpPr>
        <p:spPr/>
        <p:txBody>
          <a:bodyPr/>
          <a:lstStyle/>
          <a:p>
            <a:pPr eaLnBrk="1" hangingPunct="1">
              <a:lnSpc>
                <a:spcPct val="90000"/>
              </a:lnSpc>
            </a:pPr>
            <a:r>
              <a:rPr lang="en-US" sz="2800" dirty="0" smtClean="0"/>
              <a:t>Olanzapine</a:t>
            </a:r>
          </a:p>
          <a:p>
            <a:pPr lvl="1" eaLnBrk="1" hangingPunct="1">
              <a:lnSpc>
                <a:spcPct val="90000"/>
              </a:lnSpc>
            </a:pPr>
            <a:r>
              <a:rPr lang="en-US" sz="2400" dirty="0" smtClean="0"/>
              <a:t>Adverse events</a:t>
            </a:r>
          </a:p>
          <a:p>
            <a:pPr lvl="2" eaLnBrk="1" hangingPunct="1">
              <a:lnSpc>
                <a:spcPct val="90000"/>
              </a:lnSpc>
            </a:pPr>
            <a:r>
              <a:rPr lang="en-US" sz="2400" dirty="0" smtClean="0"/>
              <a:t>Concern of </a:t>
            </a:r>
            <a:r>
              <a:rPr lang="en-US" sz="2400" dirty="0" err="1" smtClean="0"/>
              <a:t>orthostasis</a:t>
            </a:r>
            <a:endParaRPr lang="en-US" sz="2400" dirty="0" smtClean="0"/>
          </a:p>
          <a:p>
            <a:pPr lvl="2" eaLnBrk="1" hangingPunct="1">
              <a:lnSpc>
                <a:spcPct val="90000"/>
              </a:lnSpc>
            </a:pPr>
            <a:r>
              <a:rPr lang="en-US" sz="2400" dirty="0" smtClean="0"/>
              <a:t>Long-term use has been associated with the development of metabolic syndrome</a:t>
            </a:r>
          </a:p>
          <a:p>
            <a:pPr lvl="2" eaLnBrk="1" hangingPunct="1">
              <a:lnSpc>
                <a:spcPct val="90000"/>
              </a:lnSpc>
            </a:pPr>
            <a:r>
              <a:rPr lang="en-US" sz="2400" dirty="0" smtClean="0"/>
              <a:t>IM olanzapine should NOT be administered with BZDs or CNS depressants given reports of adverse events and 8 deaths in Europe</a:t>
            </a:r>
          </a:p>
          <a:p>
            <a:pPr lvl="3" eaLnBrk="1" hangingPunct="1">
              <a:lnSpc>
                <a:spcPct val="90000"/>
              </a:lnSpc>
            </a:pPr>
            <a:r>
              <a:rPr lang="en-US" sz="2400" dirty="0" smtClean="0"/>
              <a:t>Patients were also suffering from medical comorbidities</a:t>
            </a:r>
          </a:p>
          <a:p>
            <a:pPr lvl="3" eaLnBrk="1" hangingPunct="1">
              <a:lnSpc>
                <a:spcPct val="90000"/>
              </a:lnSpc>
            </a:pPr>
            <a:r>
              <a:rPr lang="en-US" sz="2400" dirty="0" smtClean="0"/>
              <a:t>Cardiopulmonary depression, hypotension, and bradycardia reported</a:t>
            </a:r>
          </a:p>
          <a:p>
            <a:pPr lvl="2" eaLnBrk="1" hangingPunct="1">
              <a:lnSpc>
                <a:spcPct val="90000"/>
              </a:lnSpc>
            </a:pPr>
            <a:endParaRPr lang="en-US" dirty="0" smtClean="0"/>
          </a:p>
        </p:txBody>
      </p:sp>
      <p:sp>
        <p:nvSpPr>
          <p:cNvPr id="4915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69FA2F8-3033-4731-96EB-942588EF0328}" type="slidenum">
              <a:rPr lang="en-US" smtClean="0"/>
              <a:pPr eaLnBrk="1" hangingPunct="1">
                <a:defRPr/>
              </a:pPr>
              <a:t>52</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2227">
                                            <p:txEl>
                                              <p:pRg st="2" end="2"/>
                                            </p:txEl>
                                          </p:spTgt>
                                        </p:tgtEl>
                                        <p:attrNameLst>
                                          <p:attrName>style.visibility</p:attrName>
                                        </p:attrNameLst>
                                      </p:cBhvr>
                                      <p:to>
                                        <p:strVal val="visible"/>
                                      </p:to>
                                    </p:set>
                                    <p:anim calcmode="lin" valueType="num">
                                      <p:cBhvr additive="base">
                                        <p:cTn id="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anim calcmode="lin" valueType="num">
                                      <p:cBhvr additive="base">
                                        <p:cTn id="13"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52227">
                                            <p:txEl>
                                              <p:pRg st="4" end="4"/>
                                            </p:txEl>
                                          </p:spTgt>
                                        </p:tgtEl>
                                        <p:attrNameLst>
                                          <p:attrName>style.visibility</p:attrName>
                                        </p:attrNameLst>
                                      </p:cBhvr>
                                      <p:to>
                                        <p:strVal val="visible"/>
                                      </p:to>
                                    </p:set>
                                    <p:anim calcmode="lin" valueType="num">
                                      <p:cBhvr additive="base">
                                        <p:cTn id="19"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2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227">
                                            <p:txEl>
                                              <p:pRg st="5" end="5"/>
                                            </p:txEl>
                                          </p:spTgt>
                                        </p:tgtEl>
                                        <p:attrNameLst>
                                          <p:attrName>style.visibility</p:attrName>
                                        </p:attrNameLst>
                                      </p:cBhvr>
                                      <p:to>
                                        <p:strVal val="visible"/>
                                      </p:to>
                                    </p:set>
                                    <p:anim calcmode="lin" valueType="num">
                                      <p:cBhvr additive="base">
                                        <p:cTn id="25" dur="5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2227">
                                            <p:txEl>
                                              <p:pRg st="6" end="6"/>
                                            </p:txEl>
                                          </p:spTgt>
                                        </p:tgtEl>
                                        <p:attrNameLst>
                                          <p:attrName>style.visibility</p:attrName>
                                        </p:attrNameLst>
                                      </p:cBhvr>
                                      <p:to>
                                        <p:strVal val="visible"/>
                                      </p:to>
                                    </p:set>
                                    <p:anim calcmode="lin" valueType="num">
                                      <p:cBhvr additive="base">
                                        <p:cTn id="29" dur="500" fill="hold"/>
                                        <p:tgtEl>
                                          <p:spTgt spid="5222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22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dirty="0" smtClean="0"/>
              <a:t>Atypical Antipsychotics</a:t>
            </a:r>
          </a:p>
        </p:txBody>
      </p:sp>
      <p:sp>
        <p:nvSpPr>
          <p:cNvPr id="53251" name="Rectangle 3"/>
          <p:cNvSpPr>
            <a:spLocks noGrp="1" noChangeArrowheads="1"/>
          </p:cNvSpPr>
          <p:nvPr>
            <p:ph idx="1"/>
          </p:nvPr>
        </p:nvSpPr>
        <p:spPr/>
        <p:txBody>
          <a:bodyPr/>
          <a:lstStyle/>
          <a:p>
            <a:pPr eaLnBrk="1" hangingPunct="1"/>
            <a:r>
              <a:rPr lang="en-US" sz="2800" dirty="0" err="1" smtClean="0"/>
              <a:t>Ziprasidone</a:t>
            </a:r>
            <a:endParaRPr lang="en-US" sz="2800" dirty="0" smtClean="0"/>
          </a:p>
          <a:p>
            <a:pPr lvl="1" eaLnBrk="1" hangingPunct="1"/>
            <a:r>
              <a:rPr lang="en-US" sz="2400" dirty="0" smtClean="0"/>
              <a:t>First atypical with an IM formulation</a:t>
            </a:r>
          </a:p>
          <a:p>
            <a:pPr lvl="1" eaLnBrk="1" hangingPunct="1"/>
            <a:r>
              <a:rPr lang="en-US" sz="2400" dirty="0" smtClean="0"/>
              <a:t>IM dose range of 10-20mg</a:t>
            </a:r>
          </a:p>
          <a:p>
            <a:pPr lvl="2" eaLnBrk="1" hangingPunct="1"/>
            <a:r>
              <a:rPr lang="en-US" sz="2400" dirty="0" smtClean="0"/>
              <a:t>10mg q2 hour</a:t>
            </a:r>
          </a:p>
          <a:p>
            <a:pPr lvl="2" eaLnBrk="1" hangingPunct="1"/>
            <a:r>
              <a:rPr lang="en-US" sz="2400" dirty="0" smtClean="0"/>
              <a:t>20mg q4 hour</a:t>
            </a:r>
          </a:p>
          <a:p>
            <a:pPr lvl="2" eaLnBrk="1" hangingPunct="1"/>
            <a:r>
              <a:rPr lang="en-US" sz="2400" dirty="0" smtClean="0"/>
              <a:t>Maximum of 40mg IM/day</a:t>
            </a:r>
          </a:p>
          <a:p>
            <a:pPr lvl="1" eaLnBrk="1" hangingPunct="1"/>
            <a:r>
              <a:rPr lang="en-US" sz="2400" dirty="0" smtClean="0"/>
              <a:t>30-40 minutes to peak plasma concentrations</a:t>
            </a:r>
          </a:p>
          <a:p>
            <a:pPr lvl="2" eaLnBrk="1" hangingPunct="1"/>
            <a:r>
              <a:rPr lang="en-US" sz="2400" dirty="0" smtClean="0"/>
              <a:t>9x faster than oral administration </a:t>
            </a:r>
          </a:p>
          <a:p>
            <a:pPr lvl="1" eaLnBrk="1" hangingPunct="1"/>
            <a:r>
              <a:rPr lang="en-US" sz="2400" dirty="0" smtClean="0"/>
              <a:t>2-4 hour elimination half-life</a:t>
            </a:r>
          </a:p>
          <a:p>
            <a:pPr lvl="1" eaLnBrk="1" hangingPunct="1"/>
            <a:r>
              <a:rPr lang="en-US" sz="2400" dirty="0" smtClean="0"/>
              <a:t>4-6 hour duration of effect</a:t>
            </a:r>
          </a:p>
        </p:txBody>
      </p:sp>
      <p:sp>
        <p:nvSpPr>
          <p:cNvPr id="5018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6CEF506-DC86-48CD-8A1D-61C0371AEA42}" type="slidenum">
              <a:rPr lang="en-US" smtClean="0"/>
              <a:pPr eaLnBrk="1" hangingPunct="1">
                <a:defRPr/>
              </a:pPr>
              <a:t>53</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3251">
                                            <p:txEl>
                                              <p:pRg st="1" end="1"/>
                                            </p:txEl>
                                          </p:spTgt>
                                        </p:tgtEl>
                                        <p:attrNameLst>
                                          <p:attrName>style.visibility</p:attrName>
                                        </p:attrNameLst>
                                      </p:cBhvr>
                                      <p:to>
                                        <p:strVal val="visible"/>
                                      </p:to>
                                    </p:set>
                                    <p:anim calcmode="lin" valueType="num">
                                      <p:cBhvr additive="base">
                                        <p:cTn id="7" dur="5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3251">
                                            <p:txEl>
                                              <p:pRg st="2" end="2"/>
                                            </p:txEl>
                                          </p:spTgt>
                                        </p:tgtEl>
                                        <p:attrNameLst>
                                          <p:attrName>style.visibility</p:attrName>
                                        </p:attrNameLst>
                                      </p:cBhvr>
                                      <p:to>
                                        <p:strVal val="visible"/>
                                      </p:to>
                                    </p:set>
                                    <p:anim calcmode="lin" valueType="num">
                                      <p:cBhvr additive="base">
                                        <p:cTn id="13"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1">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 calcmode="lin" valueType="num">
                                      <p:cBhvr additive="base">
                                        <p:cTn id="17"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3251">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3251">
                                            <p:txEl>
                                              <p:pRg st="4" end="4"/>
                                            </p:txEl>
                                          </p:spTgt>
                                        </p:tgtEl>
                                        <p:attrNameLst>
                                          <p:attrName>style.visibility</p:attrName>
                                        </p:attrNameLst>
                                      </p:cBhvr>
                                      <p:to>
                                        <p:strVal val="visible"/>
                                      </p:to>
                                    </p:set>
                                    <p:anim calcmode="lin" valueType="num">
                                      <p:cBhvr additive="base">
                                        <p:cTn id="21" dur="500" fill="hold"/>
                                        <p:tgtEl>
                                          <p:spTgt spid="53251">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3251">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53251">
                                            <p:txEl>
                                              <p:pRg st="5" end="5"/>
                                            </p:txEl>
                                          </p:spTgt>
                                        </p:tgtEl>
                                        <p:attrNameLst>
                                          <p:attrName>style.visibility</p:attrName>
                                        </p:attrNameLst>
                                      </p:cBhvr>
                                      <p:to>
                                        <p:strVal val="visible"/>
                                      </p:to>
                                    </p:set>
                                    <p:anim calcmode="lin" valueType="num">
                                      <p:cBhvr additive="base">
                                        <p:cTn id="25" dur="500" fill="hold"/>
                                        <p:tgtEl>
                                          <p:spTgt spid="5325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2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251">
                                            <p:txEl>
                                              <p:pRg st="6" end="6"/>
                                            </p:txEl>
                                          </p:spTgt>
                                        </p:tgtEl>
                                        <p:attrNameLst>
                                          <p:attrName>style.visibility</p:attrName>
                                        </p:attrNameLst>
                                      </p:cBhvr>
                                      <p:to>
                                        <p:strVal val="visible"/>
                                      </p:to>
                                    </p:set>
                                    <p:anim calcmode="lin" valueType="num">
                                      <p:cBhvr additive="base">
                                        <p:cTn id="31" dur="500" fill="hold"/>
                                        <p:tgtEl>
                                          <p:spTgt spid="5325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51">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3251">
                                            <p:txEl>
                                              <p:pRg st="7" end="7"/>
                                            </p:txEl>
                                          </p:spTgt>
                                        </p:tgtEl>
                                        <p:attrNameLst>
                                          <p:attrName>style.visibility</p:attrName>
                                        </p:attrNameLst>
                                      </p:cBhvr>
                                      <p:to>
                                        <p:strVal val="visible"/>
                                      </p:to>
                                    </p:set>
                                    <p:anim calcmode="lin" valueType="num">
                                      <p:cBhvr additive="base">
                                        <p:cTn id="35" dur="500" fill="hold"/>
                                        <p:tgtEl>
                                          <p:spTgt spid="53251">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3251">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3251">
                                            <p:txEl>
                                              <p:pRg st="8" end="8"/>
                                            </p:txEl>
                                          </p:spTgt>
                                        </p:tgtEl>
                                        <p:attrNameLst>
                                          <p:attrName>style.visibility</p:attrName>
                                        </p:attrNameLst>
                                      </p:cBhvr>
                                      <p:to>
                                        <p:strVal val="visible"/>
                                      </p:to>
                                    </p:set>
                                    <p:anim calcmode="lin" valueType="num">
                                      <p:cBhvr additive="base">
                                        <p:cTn id="39" dur="500" fill="hold"/>
                                        <p:tgtEl>
                                          <p:spTgt spid="53251">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3251">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3251">
                                            <p:txEl>
                                              <p:pRg st="9" end="9"/>
                                            </p:txEl>
                                          </p:spTgt>
                                        </p:tgtEl>
                                        <p:attrNameLst>
                                          <p:attrName>style.visibility</p:attrName>
                                        </p:attrNameLst>
                                      </p:cBhvr>
                                      <p:to>
                                        <p:strVal val="visible"/>
                                      </p:to>
                                    </p:set>
                                    <p:anim calcmode="lin" valueType="num">
                                      <p:cBhvr additive="base">
                                        <p:cTn id="43" dur="500" fill="hold"/>
                                        <p:tgtEl>
                                          <p:spTgt spid="53251">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25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b="1" dirty="0" smtClean="0"/>
              <a:t>Atypical Antipsychotics</a:t>
            </a:r>
          </a:p>
        </p:txBody>
      </p:sp>
      <p:sp>
        <p:nvSpPr>
          <p:cNvPr id="56323" name="Rectangle 3"/>
          <p:cNvSpPr>
            <a:spLocks noGrp="1" noChangeArrowheads="1"/>
          </p:cNvSpPr>
          <p:nvPr>
            <p:ph idx="1"/>
          </p:nvPr>
        </p:nvSpPr>
        <p:spPr/>
        <p:txBody>
          <a:bodyPr/>
          <a:lstStyle/>
          <a:p>
            <a:pPr eaLnBrk="1" hangingPunct="1"/>
            <a:r>
              <a:rPr lang="en-US" sz="2800" dirty="0" err="1" smtClean="0"/>
              <a:t>Ziprasidone</a:t>
            </a:r>
            <a:endParaRPr lang="en-US" sz="2800" dirty="0" smtClean="0"/>
          </a:p>
          <a:p>
            <a:pPr lvl="1" eaLnBrk="1" hangingPunct="1"/>
            <a:r>
              <a:rPr lang="en-US" sz="2400" dirty="0" smtClean="0"/>
              <a:t>Adverse events</a:t>
            </a:r>
          </a:p>
          <a:p>
            <a:pPr lvl="2" eaLnBrk="1" hangingPunct="1"/>
            <a:r>
              <a:rPr lang="en-US" sz="2400" dirty="0" err="1" smtClean="0"/>
              <a:t>QTc</a:t>
            </a:r>
            <a:r>
              <a:rPr lang="en-US" sz="2400" dirty="0" smtClean="0"/>
              <a:t> interval prolongation</a:t>
            </a:r>
          </a:p>
          <a:p>
            <a:pPr lvl="3" eaLnBrk="1" hangingPunct="1"/>
            <a:r>
              <a:rPr lang="en-US" sz="2400" dirty="0" smtClean="0"/>
              <a:t>Appears to prolong the </a:t>
            </a:r>
            <a:r>
              <a:rPr lang="en-US" sz="2400" dirty="0" err="1" smtClean="0"/>
              <a:t>QTc</a:t>
            </a:r>
            <a:r>
              <a:rPr lang="en-US" sz="2400" dirty="0" smtClean="0"/>
              <a:t> to a greater degree than haloperidol, </a:t>
            </a:r>
            <a:r>
              <a:rPr lang="en-US" sz="2400" dirty="0" err="1" smtClean="0"/>
              <a:t>risperidone</a:t>
            </a:r>
            <a:r>
              <a:rPr lang="en-US" sz="2400" dirty="0" smtClean="0"/>
              <a:t>, or olanzapine</a:t>
            </a:r>
          </a:p>
          <a:p>
            <a:pPr lvl="3" eaLnBrk="1" hangingPunct="1"/>
            <a:r>
              <a:rPr lang="en-US" sz="2400" dirty="0" smtClean="0"/>
              <a:t>No clinically relevant ECG changes observed in agitation studies</a:t>
            </a:r>
          </a:p>
          <a:p>
            <a:pPr lvl="2" eaLnBrk="1" hangingPunct="1"/>
            <a:r>
              <a:rPr lang="en-US" sz="2400" dirty="0" smtClean="0"/>
              <a:t>Somnolence, nausea, and dizziness were the most common reported in the agitation studies</a:t>
            </a:r>
          </a:p>
        </p:txBody>
      </p:sp>
      <p:sp>
        <p:nvSpPr>
          <p:cNvPr id="5120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4663BC4-9A8E-4664-A8E3-967C4C0576D2}" type="slidenum">
              <a:rPr lang="en-US" smtClean="0"/>
              <a:pPr eaLnBrk="1" hangingPunct="1">
                <a:defRPr/>
              </a:pPr>
              <a:t>54</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6323">
                                            <p:txEl>
                                              <p:pRg st="2" end="2"/>
                                            </p:txEl>
                                          </p:spTgt>
                                        </p:tgtEl>
                                        <p:attrNameLst>
                                          <p:attrName>style.visibility</p:attrName>
                                        </p:attrNameLst>
                                      </p:cBhvr>
                                      <p:to>
                                        <p:strVal val="visible"/>
                                      </p:to>
                                    </p:set>
                                    <p:anim calcmode="lin" valueType="num">
                                      <p:cBhvr additive="base">
                                        <p:cTn id="7" dur="500" fill="hold"/>
                                        <p:tgtEl>
                                          <p:spTgt spid="5632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6323">
                                            <p:txEl>
                                              <p:pRg st="3" end="3"/>
                                            </p:txEl>
                                          </p:spTgt>
                                        </p:tgtEl>
                                        <p:attrNameLst>
                                          <p:attrName>style.visibility</p:attrName>
                                        </p:attrNameLst>
                                      </p:cBhvr>
                                      <p:to>
                                        <p:strVal val="visible"/>
                                      </p:to>
                                    </p:set>
                                    <p:anim calcmode="lin" valueType="num">
                                      <p:cBhvr additive="base">
                                        <p:cTn id="11" dur="500" fill="hold"/>
                                        <p:tgtEl>
                                          <p:spTgt spid="5632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632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6323">
                                            <p:txEl>
                                              <p:pRg st="4" end="4"/>
                                            </p:txEl>
                                          </p:spTgt>
                                        </p:tgtEl>
                                        <p:attrNameLst>
                                          <p:attrName>style.visibility</p:attrName>
                                        </p:attrNameLst>
                                      </p:cBhvr>
                                      <p:to>
                                        <p:strVal val="visible"/>
                                      </p:to>
                                    </p:set>
                                    <p:anim calcmode="lin" valueType="num">
                                      <p:cBhvr additive="base">
                                        <p:cTn id="15" dur="500" fill="hold"/>
                                        <p:tgtEl>
                                          <p:spTgt spid="5632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63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56323">
                                            <p:txEl>
                                              <p:pRg st="5" end="5"/>
                                            </p:txEl>
                                          </p:spTgt>
                                        </p:tgtEl>
                                        <p:attrNameLst>
                                          <p:attrName>style.visibility</p:attrName>
                                        </p:attrNameLst>
                                      </p:cBhvr>
                                      <p:to>
                                        <p:strVal val="visible"/>
                                      </p:to>
                                    </p:set>
                                    <p:anim calcmode="lin" valueType="num">
                                      <p:cBhvr additive="base">
                                        <p:cTn id="21" dur="500" fill="hold"/>
                                        <p:tgtEl>
                                          <p:spTgt spid="5632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63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b="1" dirty="0" smtClean="0"/>
              <a:t>Atypical Antipsychotics</a:t>
            </a:r>
          </a:p>
        </p:txBody>
      </p:sp>
      <p:sp>
        <p:nvSpPr>
          <p:cNvPr id="57347" name="Rectangle 3"/>
          <p:cNvSpPr>
            <a:spLocks noGrp="1" noChangeArrowheads="1"/>
          </p:cNvSpPr>
          <p:nvPr>
            <p:ph idx="1"/>
          </p:nvPr>
        </p:nvSpPr>
        <p:spPr>
          <a:xfrm>
            <a:off x="304800" y="1600200"/>
            <a:ext cx="8382000" cy="4525963"/>
          </a:xfrm>
        </p:spPr>
        <p:txBody>
          <a:bodyPr/>
          <a:lstStyle/>
          <a:p>
            <a:pPr eaLnBrk="1" hangingPunct="1">
              <a:lnSpc>
                <a:spcPct val="80000"/>
              </a:lnSpc>
            </a:pPr>
            <a:r>
              <a:rPr lang="en-US" sz="2800" dirty="0" err="1" smtClean="0"/>
              <a:t>Aripiprazole</a:t>
            </a:r>
            <a:endParaRPr lang="en-US" sz="2800" dirty="0" smtClean="0"/>
          </a:p>
          <a:p>
            <a:pPr lvl="1" eaLnBrk="1" hangingPunct="1">
              <a:lnSpc>
                <a:spcPct val="80000"/>
              </a:lnSpc>
            </a:pPr>
            <a:r>
              <a:rPr lang="en-US" sz="2400" dirty="0" smtClean="0"/>
              <a:t>Newest atypical antipsychotic</a:t>
            </a:r>
          </a:p>
          <a:p>
            <a:pPr lvl="1" eaLnBrk="1" hangingPunct="1">
              <a:lnSpc>
                <a:spcPct val="80000"/>
              </a:lnSpc>
            </a:pPr>
            <a:r>
              <a:rPr lang="en-US" sz="2400" dirty="0" smtClean="0"/>
              <a:t>It is unique in that it is a partial dopamine agonist</a:t>
            </a:r>
          </a:p>
          <a:p>
            <a:pPr lvl="2" eaLnBrk="1" hangingPunct="1">
              <a:lnSpc>
                <a:spcPct val="80000"/>
              </a:lnSpc>
            </a:pPr>
            <a:r>
              <a:rPr lang="en-US" sz="2000" dirty="0" smtClean="0"/>
              <a:t>Decreases dopamine in hyper-dopaminergic areas of the brain</a:t>
            </a:r>
          </a:p>
          <a:p>
            <a:pPr lvl="2" eaLnBrk="1" hangingPunct="1">
              <a:lnSpc>
                <a:spcPct val="80000"/>
              </a:lnSpc>
            </a:pPr>
            <a:r>
              <a:rPr lang="en-US" sz="2000" dirty="0" smtClean="0"/>
              <a:t>Increases dopamine in hypo-dopaminergic areas of the brain</a:t>
            </a:r>
          </a:p>
          <a:p>
            <a:pPr lvl="1">
              <a:lnSpc>
                <a:spcPct val="80000"/>
              </a:lnSpc>
            </a:pPr>
            <a:r>
              <a:rPr lang="en-US" sz="2400" dirty="0" smtClean="0"/>
              <a:t>IM </a:t>
            </a:r>
            <a:r>
              <a:rPr lang="en-US" sz="2400" dirty="0" err="1" smtClean="0"/>
              <a:t>Aripiprazole</a:t>
            </a:r>
            <a:r>
              <a:rPr lang="en-US" sz="2400" dirty="0" smtClean="0"/>
              <a:t> has been found effective in the management of agitation in psychiatric illness</a:t>
            </a:r>
          </a:p>
          <a:p>
            <a:pPr lvl="1">
              <a:lnSpc>
                <a:spcPct val="80000"/>
              </a:lnSpc>
            </a:pPr>
            <a:r>
              <a:rPr lang="en-US" sz="2400" dirty="0" smtClean="0"/>
              <a:t>Recommended </a:t>
            </a:r>
            <a:r>
              <a:rPr lang="en-US" sz="2400" dirty="0"/>
              <a:t>IM dose is 9.75mg</a:t>
            </a:r>
          </a:p>
          <a:p>
            <a:pPr marL="398463" lvl="1" indent="0" eaLnBrk="1" hangingPunct="1">
              <a:lnSpc>
                <a:spcPct val="80000"/>
              </a:lnSpc>
              <a:buNone/>
            </a:pPr>
            <a:endParaRPr lang="en-US" sz="2400" dirty="0" smtClean="0"/>
          </a:p>
          <a:p>
            <a:pPr lvl="3"/>
            <a:r>
              <a:rPr lang="en-US" sz="1800" i="1" dirty="0" smtClean="0"/>
              <a:t>(Gonzalez D.  </a:t>
            </a:r>
            <a:r>
              <a:rPr lang="en-US" sz="1800" i="1" dirty="0" err="1" smtClean="0"/>
              <a:t>Bienroth</a:t>
            </a:r>
            <a:r>
              <a:rPr lang="en-US" sz="1800" i="1" dirty="0" smtClean="0"/>
              <a:t> M.  Curtis V.  </a:t>
            </a:r>
            <a:r>
              <a:rPr lang="en-US" sz="1800" i="1" dirty="0" err="1" smtClean="0"/>
              <a:t>Debenham</a:t>
            </a:r>
            <a:r>
              <a:rPr lang="en-US" sz="1800" i="1" dirty="0" smtClean="0"/>
              <a:t> M.  Jones S.  </a:t>
            </a:r>
            <a:r>
              <a:rPr lang="en-US" sz="1800" i="1" dirty="0" err="1" smtClean="0"/>
              <a:t>Pitsi</a:t>
            </a:r>
            <a:r>
              <a:rPr lang="en-US" sz="1800" i="1" dirty="0" smtClean="0"/>
              <a:t> D.  George M. Consensus statement on the use of intramuscular </a:t>
            </a:r>
            <a:r>
              <a:rPr lang="en-US" sz="1800" i="1" dirty="0" err="1" smtClean="0"/>
              <a:t>aripiprazole</a:t>
            </a:r>
            <a:r>
              <a:rPr lang="en-US" sz="1800" i="1" dirty="0" smtClean="0"/>
              <a:t> for the rapid control of agitation in bipolar mania and </a:t>
            </a:r>
            <a:r>
              <a:rPr lang="en-US" sz="1800" i="1" dirty="0" err="1" smtClean="0"/>
              <a:t>Schizophrenia.Current</a:t>
            </a:r>
            <a:r>
              <a:rPr lang="en-US" sz="1800" i="1" dirty="0" smtClean="0"/>
              <a:t> Medical Research &amp; Opinion.  29(3):241-50, 2013 Mar</a:t>
            </a:r>
            <a:r>
              <a:rPr lang="en-US" sz="1800" i="1" dirty="0"/>
              <a:t>)</a:t>
            </a:r>
            <a:endParaRPr lang="en-US" sz="1800" i="1" dirty="0" smtClean="0"/>
          </a:p>
          <a:p>
            <a:pPr lvl="2" eaLnBrk="1" hangingPunct="1">
              <a:lnSpc>
                <a:spcPct val="80000"/>
              </a:lnSpc>
            </a:pPr>
            <a:endParaRPr lang="en-US" sz="2000" dirty="0" smtClean="0"/>
          </a:p>
        </p:txBody>
      </p:sp>
      <p:sp>
        <p:nvSpPr>
          <p:cNvPr id="5222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AA025D4-B4E4-45B6-8BBE-A1181968C459}" type="slidenum">
              <a:rPr lang="en-US" smtClean="0"/>
              <a:pPr eaLnBrk="1" hangingPunct="1">
                <a:defRPr/>
              </a:pPr>
              <a:t>55</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7347">
                                            <p:txEl>
                                              <p:pRg st="1" end="1"/>
                                            </p:txEl>
                                          </p:spTgt>
                                        </p:tgtEl>
                                        <p:attrNameLst>
                                          <p:attrName>style.visibility</p:attrName>
                                        </p:attrNameLst>
                                      </p:cBhvr>
                                      <p:to>
                                        <p:strVal val="visible"/>
                                      </p:to>
                                    </p:set>
                                    <p:anim calcmode="lin" valueType="num">
                                      <p:cBhvr additive="base">
                                        <p:cTn id="7"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anim calcmode="lin" valueType="num">
                                      <p:cBhvr additive="base">
                                        <p:cTn id="13"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347">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57347">
                                            <p:txEl>
                                              <p:pRg st="3" end="3"/>
                                            </p:txEl>
                                          </p:spTgt>
                                        </p:tgtEl>
                                        <p:attrNameLst>
                                          <p:attrName>style.visibility</p:attrName>
                                        </p:attrNameLst>
                                      </p:cBhvr>
                                      <p:to>
                                        <p:strVal val="visible"/>
                                      </p:to>
                                    </p:set>
                                    <p:anim calcmode="lin" valueType="num">
                                      <p:cBhvr additive="base">
                                        <p:cTn id="17"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7347">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7347">
                                            <p:txEl>
                                              <p:pRg st="4" end="4"/>
                                            </p:txEl>
                                          </p:spTgt>
                                        </p:tgtEl>
                                        <p:attrNameLst>
                                          <p:attrName>style.visibility</p:attrName>
                                        </p:attrNameLst>
                                      </p:cBhvr>
                                      <p:to>
                                        <p:strVal val="visible"/>
                                      </p:to>
                                    </p:set>
                                    <p:anim calcmode="lin" valueType="num">
                                      <p:cBhvr additive="base">
                                        <p:cTn id="21"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73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57347">
                                            <p:txEl>
                                              <p:pRg st="5" end="5"/>
                                            </p:txEl>
                                          </p:spTgt>
                                        </p:tgtEl>
                                        <p:attrNameLst>
                                          <p:attrName>style.visibility</p:attrName>
                                        </p:attrNameLst>
                                      </p:cBhvr>
                                      <p:to>
                                        <p:strVal val="visible"/>
                                      </p:to>
                                    </p:set>
                                    <p:anim calcmode="lin" valueType="num">
                                      <p:cBhvr additive="base">
                                        <p:cTn id="27"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73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57347">
                                            <p:txEl>
                                              <p:pRg st="6" end="6"/>
                                            </p:txEl>
                                          </p:spTgt>
                                        </p:tgtEl>
                                        <p:attrNameLst>
                                          <p:attrName>style.visibility</p:attrName>
                                        </p:attrNameLst>
                                      </p:cBhvr>
                                      <p:to>
                                        <p:strVal val="visible"/>
                                      </p:to>
                                    </p:set>
                                    <p:anim calcmode="lin" valueType="num">
                                      <p:cBhvr additive="base">
                                        <p:cTn id="33" dur="500" fill="hold"/>
                                        <p:tgtEl>
                                          <p:spTgt spid="5734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73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nodeType="clickEffect">
                                  <p:stCondLst>
                                    <p:cond delay="0"/>
                                  </p:stCondLst>
                                  <p:childTnLst>
                                    <p:set>
                                      <p:cBhvr>
                                        <p:cTn id="38" dur="1" fill="hold">
                                          <p:stCondLst>
                                            <p:cond delay="0"/>
                                          </p:stCondLst>
                                        </p:cTn>
                                        <p:tgtEl>
                                          <p:spTgt spid="57347">
                                            <p:txEl>
                                              <p:pRg st="8" end="8"/>
                                            </p:txEl>
                                          </p:spTgt>
                                        </p:tgtEl>
                                        <p:attrNameLst>
                                          <p:attrName>style.visibility</p:attrName>
                                        </p:attrNameLst>
                                      </p:cBhvr>
                                      <p:to>
                                        <p:strVal val="visible"/>
                                      </p:to>
                                    </p:set>
                                    <p:anim calcmode="lin" valueType="num">
                                      <p:cBhvr additive="base">
                                        <p:cTn id="39" dur="500" fill="hold"/>
                                        <p:tgtEl>
                                          <p:spTgt spid="57347">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5734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b="1" dirty="0" smtClean="0"/>
              <a:t>Atypical Antipsychotics</a:t>
            </a:r>
          </a:p>
        </p:txBody>
      </p:sp>
      <p:sp>
        <p:nvSpPr>
          <p:cNvPr id="58371" name="Rectangle 3"/>
          <p:cNvSpPr>
            <a:spLocks noGrp="1" noChangeArrowheads="1"/>
          </p:cNvSpPr>
          <p:nvPr>
            <p:ph idx="1"/>
          </p:nvPr>
        </p:nvSpPr>
        <p:spPr/>
        <p:txBody>
          <a:bodyPr/>
          <a:lstStyle/>
          <a:p>
            <a:pPr eaLnBrk="1" hangingPunct="1">
              <a:lnSpc>
                <a:spcPct val="90000"/>
              </a:lnSpc>
            </a:pPr>
            <a:r>
              <a:rPr lang="en-US" sz="2800" dirty="0" err="1" smtClean="0"/>
              <a:t>Quetiapine</a:t>
            </a:r>
            <a:endParaRPr lang="en-US" sz="2800" dirty="0" smtClean="0"/>
          </a:p>
          <a:p>
            <a:pPr lvl="1" eaLnBrk="1" hangingPunct="1">
              <a:lnSpc>
                <a:spcPct val="90000"/>
              </a:lnSpc>
            </a:pPr>
            <a:r>
              <a:rPr lang="en-US" sz="2400" dirty="0" smtClean="0"/>
              <a:t>1-3 hours to peak plasma concentrations</a:t>
            </a:r>
          </a:p>
          <a:p>
            <a:pPr lvl="1" eaLnBrk="1" hangingPunct="1">
              <a:lnSpc>
                <a:spcPct val="90000"/>
              </a:lnSpc>
            </a:pPr>
            <a:r>
              <a:rPr lang="en-US" sz="2400" dirty="0" smtClean="0"/>
              <a:t>Very low risk of EPS</a:t>
            </a:r>
          </a:p>
          <a:p>
            <a:pPr lvl="1" eaLnBrk="1" hangingPunct="1">
              <a:lnSpc>
                <a:spcPct val="90000"/>
              </a:lnSpc>
            </a:pPr>
            <a:r>
              <a:rPr lang="en-US" sz="2400" dirty="0" smtClean="0"/>
              <a:t>Sedation and </a:t>
            </a:r>
            <a:r>
              <a:rPr lang="en-US" sz="2400" dirty="0" err="1" smtClean="0"/>
              <a:t>orthostasis</a:t>
            </a:r>
            <a:r>
              <a:rPr lang="en-US" sz="2400" dirty="0" smtClean="0"/>
              <a:t> are side effects</a:t>
            </a:r>
          </a:p>
          <a:p>
            <a:pPr lvl="1" eaLnBrk="1" hangingPunct="1">
              <a:lnSpc>
                <a:spcPct val="90000"/>
              </a:lnSpc>
            </a:pPr>
            <a:r>
              <a:rPr lang="en-US" sz="2400" dirty="0" smtClean="0"/>
              <a:t>1 open-labeled pilot study (N=20) </a:t>
            </a:r>
            <a:r>
              <a:rPr lang="en-US" sz="1800" i="1" dirty="0" smtClean="0"/>
              <a:t>(Currier et al, 2006)</a:t>
            </a:r>
          </a:p>
          <a:p>
            <a:pPr lvl="2" eaLnBrk="1" hangingPunct="1">
              <a:lnSpc>
                <a:spcPct val="90000"/>
              </a:lnSpc>
            </a:pPr>
            <a:r>
              <a:rPr lang="en-US" sz="2400" dirty="0" smtClean="0"/>
              <a:t>100mg (N=7), 150mg (N=6), or 200mg (N=7) administered</a:t>
            </a:r>
          </a:p>
          <a:p>
            <a:pPr lvl="2" eaLnBrk="1" hangingPunct="1">
              <a:lnSpc>
                <a:spcPct val="90000"/>
              </a:lnSpc>
            </a:pPr>
            <a:r>
              <a:rPr lang="en-US" sz="2400" dirty="0" smtClean="0"/>
              <a:t>Fair efficacy in reducing agitation over 120 minutes</a:t>
            </a:r>
          </a:p>
          <a:p>
            <a:pPr lvl="3" eaLnBrk="1" hangingPunct="1">
              <a:lnSpc>
                <a:spcPct val="90000"/>
              </a:lnSpc>
            </a:pPr>
            <a:r>
              <a:rPr lang="en-US" sz="2400" dirty="0" smtClean="0"/>
              <a:t>No clear dose-response pattern</a:t>
            </a:r>
          </a:p>
          <a:p>
            <a:pPr lvl="2" eaLnBrk="1" hangingPunct="1">
              <a:lnSpc>
                <a:spcPct val="90000"/>
              </a:lnSpc>
            </a:pPr>
            <a:r>
              <a:rPr lang="en-US" sz="2400" dirty="0" smtClean="0"/>
              <a:t>40% exhibited </a:t>
            </a:r>
            <a:r>
              <a:rPr lang="en-US" sz="2400" dirty="0" err="1" smtClean="0"/>
              <a:t>orthostasis</a:t>
            </a:r>
            <a:r>
              <a:rPr lang="en-US" sz="2400" dirty="0" smtClean="0"/>
              <a:t> by 120 minutes</a:t>
            </a:r>
          </a:p>
          <a:p>
            <a:pPr lvl="2" eaLnBrk="1" hangingPunct="1">
              <a:lnSpc>
                <a:spcPct val="90000"/>
              </a:lnSpc>
            </a:pPr>
            <a:r>
              <a:rPr lang="en-US" sz="2400" dirty="0" smtClean="0"/>
              <a:t>6 subjects were asleep at 120 minutes</a:t>
            </a:r>
          </a:p>
          <a:p>
            <a:pPr lvl="2" eaLnBrk="1" hangingPunct="1">
              <a:lnSpc>
                <a:spcPct val="90000"/>
              </a:lnSpc>
            </a:pPr>
            <a:endParaRPr lang="en-US" sz="2000" dirty="0" smtClean="0"/>
          </a:p>
        </p:txBody>
      </p:sp>
      <p:sp>
        <p:nvSpPr>
          <p:cNvPr id="5325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6AE46BB-ACB0-4519-95DB-31C7AE66E9EA}" type="slidenum">
              <a:rPr lang="en-US" smtClean="0"/>
              <a:pPr eaLnBrk="1" hangingPunct="1">
                <a:defRPr/>
              </a:pPr>
              <a:t>56</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8371">
                                            <p:txEl>
                                              <p:pRg st="1" end="1"/>
                                            </p:txEl>
                                          </p:spTgt>
                                        </p:tgtEl>
                                        <p:attrNameLst>
                                          <p:attrName>style.visibility</p:attrName>
                                        </p:attrNameLst>
                                      </p:cBhvr>
                                      <p:to>
                                        <p:strVal val="visible"/>
                                      </p:to>
                                    </p:set>
                                    <p:anim calcmode="lin" valueType="num">
                                      <p:cBhvr additive="base">
                                        <p:cTn id="7" dur="500" fill="hold"/>
                                        <p:tgtEl>
                                          <p:spTgt spid="5837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8371">
                                            <p:txEl>
                                              <p:pRg st="2" end="2"/>
                                            </p:txEl>
                                          </p:spTgt>
                                        </p:tgtEl>
                                        <p:attrNameLst>
                                          <p:attrName>style.visibility</p:attrName>
                                        </p:attrNameLst>
                                      </p:cBhvr>
                                      <p:to>
                                        <p:strVal val="visible"/>
                                      </p:to>
                                    </p:set>
                                    <p:anim calcmode="lin" valueType="num">
                                      <p:cBhvr additive="base">
                                        <p:cTn id="13" dur="500" fill="hold"/>
                                        <p:tgtEl>
                                          <p:spTgt spid="583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58371">
                                            <p:txEl>
                                              <p:pRg st="3" end="3"/>
                                            </p:txEl>
                                          </p:spTgt>
                                        </p:tgtEl>
                                        <p:attrNameLst>
                                          <p:attrName>style.visibility</p:attrName>
                                        </p:attrNameLst>
                                      </p:cBhvr>
                                      <p:to>
                                        <p:strVal val="visible"/>
                                      </p:to>
                                    </p:set>
                                    <p:anim calcmode="lin" valueType="num">
                                      <p:cBhvr additive="base">
                                        <p:cTn id="19" dur="500" fill="hold"/>
                                        <p:tgtEl>
                                          <p:spTgt spid="583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3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371">
                                            <p:txEl>
                                              <p:pRg st="4" end="4"/>
                                            </p:txEl>
                                          </p:spTgt>
                                        </p:tgtEl>
                                        <p:attrNameLst>
                                          <p:attrName>style.visibility</p:attrName>
                                        </p:attrNameLst>
                                      </p:cBhvr>
                                      <p:to>
                                        <p:strVal val="visible"/>
                                      </p:to>
                                    </p:set>
                                    <p:anim calcmode="lin" valueType="num">
                                      <p:cBhvr additive="base">
                                        <p:cTn id="25" dur="5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371">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8371">
                                            <p:txEl>
                                              <p:pRg st="5" end="5"/>
                                            </p:txEl>
                                          </p:spTgt>
                                        </p:tgtEl>
                                        <p:attrNameLst>
                                          <p:attrName>style.visibility</p:attrName>
                                        </p:attrNameLst>
                                      </p:cBhvr>
                                      <p:to>
                                        <p:strVal val="visible"/>
                                      </p:to>
                                    </p:set>
                                    <p:anim calcmode="lin" valueType="num">
                                      <p:cBhvr additive="base">
                                        <p:cTn id="29" dur="500" fill="hold"/>
                                        <p:tgtEl>
                                          <p:spTgt spid="5837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8371">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8371">
                                            <p:txEl>
                                              <p:pRg st="6" end="6"/>
                                            </p:txEl>
                                          </p:spTgt>
                                        </p:tgtEl>
                                        <p:attrNameLst>
                                          <p:attrName>style.visibility</p:attrName>
                                        </p:attrNameLst>
                                      </p:cBhvr>
                                      <p:to>
                                        <p:strVal val="visible"/>
                                      </p:to>
                                    </p:set>
                                    <p:anim calcmode="lin" valueType="num">
                                      <p:cBhvr additive="base">
                                        <p:cTn id="33" dur="500" fill="hold"/>
                                        <p:tgtEl>
                                          <p:spTgt spid="5837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8371">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8371">
                                            <p:txEl>
                                              <p:pRg st="7" end="7"/>
                                            </p:txEl>
                                          </p:spTgt>
                                        </p:tgtEl>
                                        <p:attrNameLst>
                                          <p:attrName>style.visibility</p:attrName>
                                        </p:attrNameLst>
                                      </p:cBhvr>
                                      <p:to>
                                        <p:strVal val="visible"/>
                                      </p:to>
                                    </p:set>
                                    <p:anim calcmode="lin" valueType="num">
                                      <p:cBhvr additive="base">
                                        <p:cTn id="37" dur="500" fill="hold"/>
                                        <p:tgtEl>
                                          <p:spTgt spid="5837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371">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8371">
                                            <p:txEl>
                                              <p:pRg st="8" end="8"/>
                                            </p:txEl>
                                          </p:spTgt>
                                        </p:tgtEl>
                                        <p:attrNameLst>
                                          <p:attrName>style.visibility</p:attrName>
                                        </p:attrNameLst>
                                      </p:cBhvr>
                                      <p:to>
                                        <p:strVal val="visible"/>
                                      </p:to>
                                    </p:set>
                                    <p:anim calcmode="lin" valueType="num">
                                      <p:cBhvr additive="base">
                                        <p:cTn id="41" dur="500" fill="hold"/>
                                        <p:tgtEl>
                                          <p:spTgt spid="58371">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8371">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8371">
                                            <p:txEl>
                                              <p:pRg st="9" end="9"/>
                                            </p:txEl>
                                          </p:spTgt>
                                        </p:tgtEl>
                                        <p:attrNameLst>
                                          <p:attrName>style.visibility</p:attrName>
                                        </p:attrNameLst>
                                      </p:cBhvr>
                                      <p:to>
                                        <p:strVal val="visible"/>
                                      </p:to>
                                    </p:set>
                                    <p:anim calcmode="lin" valueType="num">
                                      <p:cBhvr additive="base">
                                        <p:cTn id="45" dur="500" fill="hold"/>
                                        <p:tgtEl>
                                          <p:spTgt spid="58371">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837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b="1" dirty="0" smtClean="0"/>
              <a:t>Combination Therapy</a:t>
            </a:r>
          </a:p>
        </p:txBody>
      </p:sp>
      <p:sp>
        <p:nvSpPr>
          <p:cNvPr id="59395" name="Rectangle 3"/>
          <p:cNvSpPr>
            <a:spLocks noGrp="1" noChangeArrowheads="1"/>
          </p:cNvSpPr>
          <p:nvPr>
            <p:ph idx="1"/>
          </p:nvPr>
        </p:nvSpPr>
        <p:spPr>
          <a:xfrm>
            <a:off x="381000" y="1295400"/>
            <a:ext cx="8458200" cy="5257800"/>
          </a:xfrm>
        </p:spPr>
        <p:txBody>
          <a:bodyPr/>
          <a:lstStyle/>
          <a:p>
            <a:pPr lvl="1" eaLnBrk="1" hangingPunct="1"/>
            <a:r>
              <a:rPr lang="en-US" sz="2400" dirty="0" smtClean="0"/>
              <a:t>individual medications can be targeted to the different components of agitation</a:t>
            </a:r>
          </a:p>
          <a:p>
            <a:pPr lvl="2" eaLnBrk="1" hangingPunct="1"/>
            <a:r>
              <a:rPr lang="en-US" sz="2400" dirty="0" smtClean="0"/>
              <a:t>Anxiety and arousal </a:t>
            </a:r>
            <a:r>
              <a:rPr lang="en-US" sz="2400" dirty="0" smtClean="0">
                <a:sym typeface="Wingdings" pitchFamily="2" charset="2"/>
              </a:rPr>
              <a:t> benzodiazepine</a:t>
            </a:r>
          </a:p>
          <a:p>
            <a:pPr lvl="2" eaLnBrk="1" hangingPunct="1"/>
            <a:r>
              <a:rPr lang="en-US" sz="2400" dirty="0" smtClean="0">
                <a:sym typeface="Wingdings" pitchFamily="2" charset="2"/>
              </a:rPr>
              <a:t>Psychosis  antipsychotic</a:t>
            </a:r>
            <a:endParaRPr lang="en-US" sz="2400" dirty="0" smtClean="0"/>
          </a:p>
          <a:p>
            <a:pPr lvl="1" eaLnBrk="1" hangingPunct="1"/>
            <a:r>
              <a:rPr lang="en-US" sz="2400" dirty="0" smtClean="0"/>
              <a:t>combining medications at low doses may reduce individual side effects (decrease </a:t>
            </a:r>
            <a:r>
              <a:rPr lang="en-US" sz="2400" dirty="0" err="1" smtClean="0"/>
              <a:t>Cmax</a:t>
            </a:r>
            <a:r>
              <a:rPr lang="en-US" sz="2400" dirty="0" smtClean="0"/>
              <a:t>), while obtaining desired effect </a:t>
            </a:r>
          </a:p>
          <a:p>
            <a:pPr lvl="1" eaLnBrk="1" hangingPunct="1"/>
            <a:r>
              <a:rPr lang="en-US" sz="2400" dirty="0" smtClean="0"/>
              <a:t>specific prevention of side effects while combining anti-agitation effect </a:t>
            </a:r>
          </a:p>
          <a:p>
            <a:pPr lvl="2" eaLnBrk="1" hangingPunct="1"/>
            <a:r>
              <a:rPr lang="en-US" sz="2400" dirty="0" smtClean="0"/>
              <a:t>e.g., Haloperidol + </a:t>
            </a:r>
            <a:r>
              <a:rPr lang="en-US" sz="2400" dirty="0" err="1" smtClean="0"/>
              <a:t>Dipheniramine</a:t>
            </a:r>
            <a:endParaRPr lang="en-US" sz="2400" dirty="0" smtClean="0"/>
          </a:p>
          <a:p>
            <a:pPr lvl="1" eaLnBrk="1" hangingPunct="1"/>
            <a:endParaRPr lang="en-US" dirty="0" smtClean="0"/>
          </a:p>
        </p:txBody>
      </p:sp>
      <p:sp>
        <p:nvSpPr>
          <p:cNvPr id="5427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77D9ED6-5C69-4425-ABA6-C6933DBC443B}" type="slidenum">
              <a:rPr lang="en-US" smtClean="0"/>
              <a:pPr eaLnBrk="1" hangingPunct="1">
                <a:defRPr/>
              </a:pPr>
              <a:t>57</a:t>
            </a:fld>
            <a:endParaRPr lang="en-US"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b="1" dirty="0" smtClean="0"/>
              <a:t>Combination Therapy</a:t>
            </a:r>
          </a:p>
        </p:txBody>
      </p:sp>
      <p:sp>
        <p:nvSpPr>
          <p:cNvPr id="60419" name="Rectangle 3"/>
          <p:cNvSpPr>
            <a:spLocks noGrp="1" noChangeArrowheads="1"/>
          </p:cNvSpPr>
          <p:nvPr>
            <p:ph idx="1"/>
          </p:nvPr>
        </p:nvSpPr>
        <p:spPr/>
        <p:txBody>
          <a:bodyPr/>
          <a:lstStyle/>
          <a:p>
            <a:pPr eaLnBrk="1" hangingPunct="1">
              <a:lnSpc>
                <a:spcPct val="90000"/>
              </a:lnSpc>
            </a:pPr>
            <a:r>
              <a:rPr lang="en-US" sz="2800" dirty="0" smtClean="0"/>
              <a:t>Most common combination</a:t>
            </a:r>
          </a:p>
          <a:p>
            <a:pPr lvl="1" eaLnBrk="1" hangingPunct="1">
              <a:lnSpc>
                <a:spcPct val="90000"/>
              </a:lnSpc>
            </a:pPr>
            <a:r>
              <a:rPr lang="en-US" sz="2400" dirty="0" smtClean="0"/>
              <a:t>Haloperidol 5mg IM</a:t>
            </a:r>
          </a:p>
          <a:p>
            <a:pPr lvl="1" eaLnBrk="1" hangingPunct="1">
              <a:lnSpc>
                <a:spcPct val="90000"/>
              </a:lnSpc>
            </a:pPr>
            <a:r>
              <a:rPr lang="en-US" sz="2400" dirty="0" err="1" smtClean="0"/>
              <a:t>Lorazepam</a:t>
            </a:r>
            <a:r>
              <a:rPr lang="en-US" sz="2400" dirty="0" smtClean="0"/>
              <a:t> 2mg IM</a:t>
            </a:r>
          </a:p>
          <a:p>
            <a:pPr lvl="1" eaLnBrk="1" hangingPunct="1">
              <a:lnSpc>
                <a:spcPct val="90000"/>
              </a:lnSpc>
            </a:pPr>
            <a:r>
              <a:rPr lang="en-US" sz="2400" dirty="0" smtClean="0"/>
              <a:t>Benefits</a:t>
            </a:r>
          </a:p>
          <a:p>
            <a:pPr lvl="2" eaLnBrk="1" hangingPunct="1">
              <a:lnSpc>
                <a:spcPct val="90000"/>
              </a:lnSpc>
            </a:pPr>
            <a:r>
              <a:rPr lang="en-US" sz="2400" dirty="0" smtClean="0"/>
              <a:t>Faster reduction in agitation</a:t>
            </a:r>
          </a:p>
          <a:p>
            <a:pPr lvl="2" eaLnBrk="1" hangingPunct="1">
              <a:lnSpc>
                <a:spcPct val="90000"/>
              </a:lnSpc>
            </a:pPr>
            <a:r>
              <a:rPr lang="en-US" sz="2400" dirty="0" smtClean="0"/>
              <a:t>Less injections required</a:t>
            </a:r>
          </a:p>
          <a:p>
            <a:pPr lvl="2" eaLnBrk="1" hangingPunct="1">
              <a:lnSpc>
                <a:spcPct val="90000"/>
              </a:lnSpc>
            </a:pPr>
            <a:r>
              <a:rPr lang="en-US" sz="2400" dirty="0" smtClean="0"/>
              <a:t>Simple to administer</a:t>
            </a:r>
          </a:p>
          <a:p>
            <a:pPr lvl="2" eaLnBrk="1" hangingPunct="1">
              <a:lnSpc>
                <a:spcPct val="90000"/>
              </a:lnSpc>
            </a:pPr>
            <a:r>
              <a:rPr lang="en-US" sz="2400" dirty="0" smtClean="0"/>
              <a:t>Lower incidence of EPS</a:t>
            </a:r>
          </a:p>
          <a:p>
            <a:pPr lvl="1" eaLnBrk="1" hangingPunct="1">
              <a:lnSpc>
                <a:spcPct val="90000"/>
              </a:lnSpc>
            </a:pPr>
            <a:endParaRPr lang="en-US" sz="2400" dirty="0" smtClean="0"/>
          </a:p>
          <a:p>
            <a:pPr lvl="2" eaLnBrk="1" hangingPunct="1">
              <a:lnSpc>
                <a:spcPct val="90000"/>
              </a:lnSpc>
            </a:pPr>
            <a:endParaRPr lang="en-US" sz="2000" dirty="0" smtClean="0"/>
          </a:p>
          <a:p>
            <a:pPr lvl="1" eaLnBrk="1" hangingPunct="1">
              <a:lnSpc>
                <a:spcPct val="90000"/>
              </a:lnSpc>
            </a:pPr>
            <a:endParaRPr lang="en-US" sz="2400" dirty="0" smtClean="0"/>
          </a:p>
        </p:txBody>
      </p:sp>
      <p:sp>
        <p:nvSpPr>
          <p:cNvPr id="5530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2288235-BADB-4CCE-B155-12784219BD48}" type="slidenum">
              <a:rPr lang="en-US" smtClean="0"/>
              <a:pPr eaLnBrk="1" hangingPunct="1">
                <a:defRPr/>
              </a:pPr>
              <a:t>58</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9">
                                            <p:txEl>
                                              <p:pRg st="3" end="3"/>
                                            </p:txEl>
                                          </p:spTgt>
                                        </p:tgtEl>
                                        <p:attrNameLst>
                                          <p:attrName>style.visibility</p:attrName>
                                        </p:attrNameLst>
                                      </p:cBhvr>
                                      <p:to>
                                        <p:strVal val="visible"/>
                                      </p:to>
                                    </p:set>
                                    <p:anim calcmode="lin" valueType="num">
                                      <p:cBhvr additive="base">
                                        <p:cTn id="7" dur="500" fill="hold"/>
                                        <p:tgtEl>
                                          <p:spTgt spid="6041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9">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0419">
                                            <p:txEl>
                                              <p:pRg st="4" end="4"/>
                                            </p:txEl>
                                          </p:spTgt>
                                        </p:tgtEl>
                                        <p:attrNameLst>
                                          <p:attrName>style.visibility</p:attrName>
                                        </p:attrNameLst>
                                      </p:cBhvr>
                                      <p:to>
                                        <p:strVal val="visible"/>
                                      </p:to>
                                    </p:set>
                                    <p:anim calcmode="lin" valueType="num">
                                      <p:cBhvr additive="base">
                                        <p:cTn id="11" dur="500" fill="hold"/>
                                        <p:tgtEl>
                                          <p:spTgt spid="60419">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0419">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0419">
                                            <p:txEl>
                                              <p:pRg st="5" end="5"/>
                                            </p:txEl>
                                          </p:spTgt>
                                        </p:tgtEl>
                                        <p:attrNameLst>
                                          <p:attrName>style.visibility</p:attrName>
                                        </p:attrNameLst>
                                      </p:cBhvr>
                                      <p:to>
                                        <p:strVal val="visible"/>
                                      </p:to>
                                    </p:set>
                                    <p:anim calcmode="lin" valueType="num">
                                      <p:cBhvr additive="base">
                                        <p:cTn id="15" dur="500" fill="hold"/>
                                        <p:tgtEl>
                                          <p:spTgt spid="60419">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0419">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0419">
                                            <p:txEl>
                                              <p:pRg st="6" end="6"/>
                                            </p:txEl>
                                          </p:spTgt>
                                        </p:tgtEl>
                                        <p:attrNameLst>
                                          <p:attrName>style.visibility</p:attrName>
                                        </p:attrNameLst>
                                      </p:cBhvr>
                                      <p:to>
                                        <p:strVal val="visible"/>
                                      </p:to>
                                    </p:set>
                                    <p:anim calcmode="lin" valueType="num">
                                      <p:cBhvr additive="base">
                                        <p:cTn id="19" dur="500" fill="hold"/>
                                        <p:tgtEl>
                                          <p:spTgt spid="6041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419">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0419">
                                            <p:txEl>
                                              <p:pRg st="7" end="7"/>
                                            </p:txEl>
                                          </p:spTgt>
                                        </p:tgtEl>
                                        <p:attrNameLst>
                                          <p:attrName>style.visibility</p:attrName>
                                        </p:attrNameLst>
                                      </p:cBhvr>
                                      <p:to>
                                        <p:strVal val="visible"/>
                                      </p:to>
                                    </p:set>
                                    <p:anim calcmode="lin" valueType="num">
                                      <p:cBhvr additive="base">
                                        <p:cTn id="23" dur="500" fill="hold"/>
                                        <p:tgtEl>
                                          <p:spTgt spid="60419">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04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b="1" dirty="0" smtClean="0"/>
              <a:t>Combination Therapy</a:t>
            </a:r>
          </a:p>
        </p:txBody>
      </p:sp>
      <p:sp>
        <p:nvSpPr>
          <p:cNvPr id="61443" name="Rectangle 3"/>
          <p:cNvSpPr>
            <a:spLocks noGrp="1" noChangeArrowheads="1"/>
          </p:cNvSpPr>
          <p:nvPr>
            <p:ph idx="1"/>
          </p:nvPr>
        </p:nvSpPr>
        <p:spPr/>
        <p:txBody>
          <a:bodyPr/>
          <a:lstStyle/>
          <a:p>
            <a:pPr eaLnBrk="1" hangingPunct="1"/>
            <a:r>
              <a:rPr lang="en-US" sz="2800" dirty="0" smtClean="0"/>
              <a:t>Side effects</a:t>
            </a:r>
          </a:p>
          <a:p>
            <a:pPr lvl="1" eaLnBrk="1" hangingPunct="1"/>
            <a:r>
              <a:rPr lang="en-US" sz="2400" dirty="0" smtClean="0"/>
              <a:t>Overall, very well tolerated</a:t>
            </a:r>
          </a:p>
          <a:p>
            <a:pPr lvl="1" eaLnBrk="1" hangingPunct="1"/>
            <a:r>
              <a:rPr lang="en-US" sz="2400" dirty="0" smtClean="0"/>
              <a:t>Side effect profiles of both the BZDs and antipsychotics apply</a:t>
            </a:r>
          </a:p>
          <a:p>
            <a:pPr lvl="1" eaLnBrk="1" hangingPunct="1"/>
            <a:r>
              <a:rPr lang="en-US" sz="2400" dirty="0" smtClean="0"/>
              <a:t>Excess sedation most common adverse reaction</a:t>
            </a:r>
          </a:p>
          <a:p>
            <a:pPr lvl="2" eaLnBrk="1" hangingPunct="1"/>
            <a:r>
              <a:rPr lang="en-US" sz="2400" dirty="0" smtClean="0"/>
              <a:t>However, recent studies suggest sedation rates appear similar to </a:t>
            </a:r>
            <a:r>
              <a:rPr lang="en-US" sz="2400" dirty="0" err="1" smtClean="0"/>
              <a:t>lorazepam</a:t>
            </a:r>
            <a:r>
              <a:rPr lang="en-US" sz="2400" dirty="0" smtClean="0"/>
              <a:t> treatment alone</a:t>
            </a:r>
          </a:p>
          <a:p>
            <a:pPr lvl="2" eaLnBrk="1" hangingPunct="1"/>
            <a:endParaRPr lang="en-US" sz="1600" dirty="0" smtClean="0"/>
          </a:p>
          <a:p>
            <a:pPr lvl="2"/>
            <a:r>
              <a:rPr lang="en-US" i="1" dirty="0" smtClean="0"/>
              <a:t>(Wilson MP.  MacDonald K.  </a:t>
            </a:r>
            <a:r>
              <a:rPr lang="en-US" i="1" dirty="0" err="1" smtClean="0"/>
              <a:t>Vilke</a:t>
            </a:r>
            <a:r>
              <a:rPr lang="en-US" i="1" dirty="0" smtClean="0"/>
              <a:t> GM.  </a:t>
            </a:r>
            <a:r>
              <a:rPr lang="en-US" i="1" dirty="0" err="1" smtClean="0"/>
              <a:t>Feifel</a:t>
            </a:r>
            <a:r>
              <a:rPr lang="en-US" i="1" dirty="0" smtClean="0"/>
              <a:t> D. A comparison of the safety of olanzapine and haloperidol in combination with benzodiazepines in emergency department patients with acute agitation. Journal of Emergency Medicine. 43(5):790-7, 2012 Nov</a:t>
            </a:r>
            <a:r>
              <a:rPr lang="en-US" i="1" dirty="0"/>
              <a:t>)</a:t>
            </a:r>
            <a:endParaRPr lang="en-US" i="1" dirty="0" smtClean="0"/>
          </a:p>
          <a:p>
            <a:pPr lvl="2" eaLnBrk="1" hangingPunct="1"/>
            <a:endParaRPr lang="en-US" dirty="0" smtClean="0"/>
          </a:p>
        </p:txBody>
      </p:sp>
      <p:sp>
        <p:nvSpPr>
          <p:cNvPr id="5632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2B12290-3524-417D-833E-9F26DF4FFFCA}" type="slidenum">
              <a:rPr lang="en-US" smtClean="0"/>
              <a:pPr eaLnBrk="1" hangingPunct="1">
                <a:defRPr/>
              </a:pPr>
              <a:t>59</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1443">
                                            <p:txEl>
                                              <p:pRg st="2" end="2"/>
                                            </p:txEl>
                                          </p:spTgt>
                                        </p:tgtEl>
                                        <p:attrNameLst>
                                          <p:attrName>style.visibility</p:attrName>
                                        </p:attrNameLst>
                                      </p:cBhvr>
                                      <p:to>
                                        <p:strVal val="visible"/>
                                      </p:to>
                                    </p:set>
                                    <p:anim calcmode="lin" valueType="num">
                                      <p:cBhvr additive="base">
                                        <p:cTn id="7" dur="500" fill="hold"/>
                                        <p:tgtEl>
                                          <p:spTgt spid="614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1443">
                                            <p:txEl>
                                              <p:pRg st="3" end="3"/>
                                            </p:txEl>
                                          </p:spTgt>
                                        </p:tgtEl>
                                        <p:attrNameLst>
                                          <p:attrName>style.visibility</p:attrName>
                                        </p:attrNameLst>
                                      </p:cBhvr>
                                      <p:to>
                                        <p:strVal val="visible"/>
                                      </p:to>
                                    </p:set>
                                    <p:anim calcmode="lin" valueType="num">
                                      <p:cBhvr additive="base">
                                        <p:cTn id="13" dur="500" fill="hold"/>
                                        <p:tgtEl>
                                          <p:spTgt spid="6144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4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1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0119E22-6978-45C2-8849-D90C35E0ADCC}" type="slidenum">
              <a:rPr lang="en-US" smtClean="0"/>
              <a:pPr eaLnBrk="1" hangingPunct="1">
                <a:defRPr/>
              </a:pPr>
              <a:t>6</a:t>
            </a:fld>
            <a:endParaRPr lang="en-US" smtClean="0"/>
          </a:p>
        </p:txBody>
      </p:sp>
      <p:pic>
        <p:nvPicPr>
          <p:cNvPr id="5" name="Picture 2" descr="Assault Cycle"/>
          <p:cNvPicPr>
            <a:picLocks noChangeAspect="1" noChangeArrowheads="1"/>
          </p:cNvPicPr>
          <p:nvPr/>
        </p:nvPicPr>
        <p:blipFill>
          <a:blip r:embed="rId3" cstate="print"/>
          <a:srcRect/>
          <a:stretch>
            <a:fillRect/>
          </a:stretch>
        </p:blipFill>
        <p:spPr bwMode="auto">
          <a:xfrm>
            <a:off x="838200" y="914400"/>
            <a:ext cx="73533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4"/>
          <p:cNvSpPr>
            <a:spLocks noGrp="1" noChangeArrowheads="1"/>
          </p:cNvSpPr>
          <p:nvPr>
            <p:ph type="title"/>
          </p:nvPr>
        </p:nvSpPr>
        <p:spPr/>
        <p:txBody>
          <a:bodyPr/>
          <a:lstStyle/>
          <a:p>
            <a:pPr eaLnBrk="1" hangingPunct="1"/>
            <a:r>
              <a:rPr lang="en-US" b="1" dirty="0" smtClean="0"/>
              <a:t>Cost</a:t>
            </a:r>
          </a:p>
        </p:txBody>
      </p:sp>
      <p:graphicFrame>
        <p:nvGraphicFramePr>
          <p:cNvPr id="103463" name="Group 39"/>
          <p:cNvGraphicFramePr>
            <a:graphicFrameLocks noGrp="1"/>
          </p:cNvGraphicFramePr>
          <p:nvPr>
            <p:ph type="tbl" idx="1"/>
          </p:nvPr>
        </p:nvGraphicFramePr>
        <p:xfrm>
          <a:off x="457200" y="1600200"/>
          <a:ext cx="8229600" cy="3452813"/>
        </p:xfrm>
        <a:graphic>
          <a:graphicData uri="http://schemas.openxmlformats.org/drawingml/2006/table">
            <a:tbl>
              <a:tblPr/>
              <a:tblGrid>
                <a:gridCol w="2024063"/>
                <a:gridCol w="2024062"/>
                <a:gridCol w="2157413"/>
                <a:gridCol w="2024062"/>
              </a:tblGrid>
              <a:tr h="1319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Lorazepam 2 mg IM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Haloperidol 5 mg IM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Ziprasidone 20 mg IM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Olanzapine 10 mg 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546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$1.28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$7.49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$12.25</a:t>
                      </a:r>
                      <a:endParaRPr kumimoji="0" lang="en-US" sz="3200" b="1" i="0" u="none" strike="noStrike" cap="none" normalizeH="0" baseline="3000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$27.25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r h="68103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Number of injections required (clinical trial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1 (42%) or      2 (37%)</a:t>
                      </a:r>
                      <a:endParaRPr kumimoji="0" lang="en-US" sz="3200" b="1" i="0" u="none" strike="noStrike" cap="none" normalizeH="0" baseline="3000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Narrow" pitchFamily="34" charset="0"/>
                        </a:rPr>
                        <a:t>1 (76%)</a:t>
                      </a:r>
                      <a:endParaRPr kumimoji="0" lang="en-US" sz="3200" b="1" i="0" u="none" strike="noStrike" cap="none" normalizeH="0" baseline="3000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5736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DF3FD60-E44E-4195-8989-7351FBFA4F1A}" type="slidenum">
              <a:rPr lang="en-US" smtClean="0"/>
              <a:pPr eaLnBrk="1" hangingPunct="1">
                <a:defRPr/>
              </a:pPr>
              <a:t>60</a:t>
            </a:fld>
            <a:endParaRPr lang="en-US"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76200"/>
            <a:ext cx="8229600" cy="762000"/>
          </a:xfrm>
        </p:spPr>
        <p:txBody>
          <a:bodyPr>
            <a:normAutofit/>
          </a:bodyPr>
          <a:lstStyle/>
          <a:p>
            <a:r>
              <a:rPr lang="en-US" b="1" dirty="0" smtClean="0"/>
              <a:t>Summary for Acute term</a:t>
            </a:r>
          </a:p>
        </p:txBody>
      </p:sp>
      <p:sp>
        <p:nvSpPr>
          <p:cNvPr id="58432" name="Slide Number Placeholder 7"/>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21C4745-554A-439B-AEB5-55AA1989C286}" type="slidenum">
              <a:rPr lang="en-US" smtClean="0"/>
              <a:pPr eaLnBrk="1" hangingPunct="1">
                <a:defRPr/>
              </a:pPr>
              <a:t>61</a:t>
            </a:fld>
            <a:endParaRPr lang="en-US" smtClean="0"/>
          </a:p>
        </p:txBody>
      </p:sp>
      <p:graphicFrame>
        <p:nvGraphicFramePr>
          <p:cNvPr id="7" name="Table 6"/>
          <p:cNvGraphicFramePr>
            <a:graphicFrameLocks noGrp="1"/>
          </p:cNvGraphicFramePr>
          <p:nvPr/>
        </p:nvGraphicFramePr>
        <p:xfrm>
          <a:off x="304800" y="838200"/>
          <a:ext cx="8458200" cy="4943475"/>
        </p:xfrm>
        <a:graphic>
          <a:graphicData uri="http://schemas.openxmlformats.org/drawingml/2006/table">
            <a:tbl>
              <a:tblPr/>
              <a:tblGrid>
                <a:gridCol w="2114550"/>
                <a:gridCol w="2114550"/>
                <a:gridCol w="2114550"/>
                <a:gridCol w="2114550"/>
              </a:tblGrid>
              <a:tr h="188973">
                <a:tc>
                  <a:txBody>
                    <a:bodyPr/>
                    <a:lstStyle/>
                    <a:p>
                      <a:pPr marL="0" marR="0">
                        <a:lnSpc>
                          <a:spcPct val="115000"/>
                        </a:lnSpc>
                        <a:spcBef>
                          <a:spcPts val="0"/>
                        </a:spcBef>
                        <a:spcAft>
                          <a:spcPts val="0"/>
                        </a:spcAft>
                      </a:pPr>
                      <a:r>
                        <a:rPr lang="en-US" sz="1000" b="1" dirty="0">
                          <a:latin typeface="Times New Roman"/>
                          <a:ea typeface="Times New Roman"/>
                          <a:cs typeface="Times New Roman"/>
                        </a:rPr>
                        <a:t>Medication Class</a:t>
                      </a:r>
                      <a:endParaRPr lang="en-US" sz="1000" dirty="0">
                        <a:latin typeface="Calibri"/>
                        <a:ea typeface="Calibri"/>
                        <a:cs typeface="Times New Roman"/>
                      </a:endParaRPr>
                    </a:p>
                  </a:txBody>
                  <a:tcPr marL="6844" marR="6844"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4F0FC"/>
                    </a:solidFill>
                  </a:tcPr>
                </a:tc>
                <a:tc>
                  <a:txBody>
                    <a:bodyPr/>
                    <a:lstStyle/>
                    <a:p>
                      <a:pPr marL="0" marR="0">
                        <a:lnSpc>
                          <a:spcPct val="115000"/>
                        </a:lnSpc>
                        <a:spcBef>
                          <a:spcPts val="0"/>
                        </a:spcBef>
                        <a:spcAft>
                          <a:spcPts val="0"/>
                        </a:spcAft>
                      </a:pPr>
                      <a:r>
                        <a:rPr lang="en-US" sz="1000" b="1" dirty="0">
                          <a:latin typeface="Times New Roman"/>
                          <a:ea typeface="Times New Roman"/>
                          <a:cs typeface="Times New Roman"/>
                        </a:rPr>
                        <a:t>Medication</a:t>
                      </a:r>
                      <a:endParaRPr lang="en-US" sz="1000" dirty="0">
                        <a:latin typeface="Calibri"/>
                        <a:ea typeface="Calibri"/>
                        <a:cs typeface="Times New Roman"/>
                      </a:endParaRPr>
                    </a:p>
                  </a:txBody>
                  <a:tcPr marL="6844" marR="6844"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4F0FC"/>
                    </a:solidFill>
                  </a:tcPr>
                </a:tc>
                <a:tc>
                  <a:txBody>
                    <a:bodyPr/>
                    <a:lstStyle/>
                    <a:p>
                      <a:pPr marL="0" marR="0">
                        <a:lnSpc>
                          <a:spcPct val="115000"/>
                        </a:lnSpc>
                        <a:spcBef>
                          <a:spcPts val="0"/>
                        </a:spcBef>
                        <a:spcAft>
                          <a:spcPts val="0"/>
                        </a:spcAft>
                      </a:pPr>
                      <a:r>
                        <a:rPr lang="en-US" sz="1000" b="1" dirty="0">
                          <a:latin typeface="Times New Roman"/>
                          <a:ea typeface="Times New Roman"/>
                          <a:cs typeface="Times New Roman"/>
                        </a:rPr>
                        <a:t>Dosing</a:t>
                      </a:r>
                      <a:endParaRPr lang="en-US" sz="1000" dirty="0">
                        <a:latin typeface="Calibri"/>
                        <a:ea typeface="Calibri"/>
                        <a:cs typeface="Times New Roman"/>
                      </a:endParaRPr>
                    </a:p>
                  </a:txBody>
                  <a:tcPr marL="6844" marR="6844"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4F0FC"/>
                    </a:solidFill>
                  </a:tcPr>
                </a:tc>
                <a:tc>
                  <a:txBody>
                    <a:bodyPr/>
                    <a:lstStyle/>
                    <a:p>
                      <a:pPr marL="0" marR="0">
                        <a:lnSpc>
                          <a:spcPct val="115000"/>
                        </a:lnSpc>
                        <a:spcBef>
                          <a:spcPts val="0"/>
                        </a:spcBef>
                        <a:spcAft>
                          <a:spcPts val="0"/>
                        </a:spcAft>
                      </a:pPr>
                      <a:r>
                        <a:rPr lang="en-US" sz="1000" b="1" dirty="0">
                          <a:latin typeface="Times New Roman"/>
                          <a:ea typeface="Times New Roman"/>
                          <a:cs typeface="Times New Roman"/>
                        </a:rPr>
                        <a:t>Side Effects/Considerations</a:t>
                      </a:r>
                      <a:endParaRPr lang="en-US" sz="1000" dirty="0">
                        <a:latin typeface="Calibri"/>
                        <a:ea typeface="Calibri"/>
                        <a:cs typeface="Times New Roman"/>
                      </a:endParaRPr>
                    </a:p>
                  </a:txBody>
                  <a:tcPr marL="6844" marR="6844"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4F0FC"/>
                    </a:solidFill>
                  </a:tcPr>
                </a:tc>
              </a:tr>
              <a:tr h="547754">
                <a:tc>
                  <a:txBody>
                    <a:bodyPr/>
                    <a:lstStyle/>
                    <a:p>
                      <a:pPr marL="0" marR="0">
                        <a:lnSpc>
                          <a:spcPct val="115000"/>
                        </a:lnSpc>
                        <a:spcBef>
                          <a:spcPts val="0"/>
                        </a:spcBef>
                        <a:spcAft>
                          <a:spcPts val="0"/>
                        </a:spcAft>
                      </a:pPr>
                      <a:r>
                        <a:rPr lang="en-US" sz="1000" dirty="0">
                          <a:latin typeface="Times New Roman"/>
                          <a:ea typeface="Times New Roman"/>
                          <a:cs typeface="Times New Roman"/>
                        </a:rPr>
                        <a:t>Benzodiazepine</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Alprazolam</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Only available PO; initial dose is 0.5-4 mg/day</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Paradoxical reactions can be seen in character-disordered patients and can worsen symptoms in the elderly.</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3038">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Diazepam</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PO, IM, IV; start at 5 mg</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Calming/sedating effect with rapid onset; however, use cautiously with elderly patients because of the drug's long half-life.</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470">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Lorazepam</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PO, SL, IM, IV; start at 1 mg, moderate half-life (10-20 hr)</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No active metabolites; therefore, there is a small risk of drug accumulation.</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754">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Metabolized only via gluconuronidation; therefore, it can be used in most patients with impaired hepatic function.</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470">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Drug of choice within this class due to moderately long half-life.</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754">
                <a:tc>
                  <a:txBody>
                    <a:bodyPr/>
                    <a:lstStyle/>
                    <a:p>
                      <a:pPr marL="0" marR="0">
                        <a:lnSpc>
                          <a:spcPct val="115000"/>
                        </a:lnSpc>
                        <a:spcBef>
                          <a:spcPts val="0"/>
                        </a:spcBef>
                        <a:spcAft>
                          <a:spcPts val="0"/>
                        </a:spcAft>
                      </a:pPr>
                      <a:r>
                        <a:rPr lang="en-US" sz="1000" dirty="0">
                          <a:latin typeface="Times New Roman"/>
                          <a:ea typeface="Times New Roman"/>
                          <a:cs typeface="Times New Roman"/>
                        </a:rPr>
                        <a:t>Typical antipsychotics</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smtClean="0">
                          <a:latin typeface="Times New Roman"/>
                          <a:ea typeface="Times New Roman"/>
                          <a:cs typeface="Times New Roman"/>
                        </a:rPr>
                        <a:t>Haloperidol</a:t>
                      </a:r>
                    </a:p>
                    <a:p>
                      <a:pPr marL="0" marR="0">
                        <a:lnSpc>
                          <a:spcPct val="115000"/>
                        </a:lnSpc>
                        <a:spcBef>
                          <a:spcPts val="0"/>
                        </a:spcBef>
                        <a:spcAft>
                          <a:spcPts val="0"/>
                        </a:spcAft>
                      </a:pP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PO, IM, IV; start at 5-10 mg IM, </a:t>
                      </a:r>
                      <a:r>
                        <a:rPr lang="en-US" sz="1000" dirty="0" smtClean="0">
                          <a:latin typeface="Times New Roman"/>
                          <a:ea typeface="Times New Roman"/>
                          <a:cs typeface="Times New Roman"/>
                        </a:rPr>
                        <a:t>IV</a:t>
                      </a:r>
                      <a:r>
                        <a:rPr lang="en-US" sz="1000" baseline="30000" dirty="0" smtClean="0">
                          <a:latin typeface="Times New Roman"/>
                          <a:ea typeface="Times New Roman"/>
                          <a:cs typeface="Times New Roman"/>
                        </a:rPr>
                        <a:t>*</a:t>
                      </a:r>
                      <a:endParaRPr lang="en-US" sz="1000" dirty="0" smtClean="0">
                        <a:latin typeface="Times New Roman"/>
                        <a:ea typeface="Times New Roman"/>
                        <a:cs typeface="Times New Roman"/>
                      </a:endParaRPr>
                    </a:p>
                    <a:p>
                      <a:pPr marL="0" marR="0">
                        <a:lnSpc>
                          <a:spcPct val="115000"/>
                        </a:lnSpc>
                        <a:spcBef>
                          <a:spcPts val="0"/>
                        </a:spcBef>
                        <a:spcAft>
                          <a:spcPts val="0"/>
                        </a:spcAft>
                      </a:pPr>
                      <a:endParaRPr lang="en-US" sz="1000" dirty="0" smtClean="0">
                        <a:latin typeface="Times New Roman"/>
                        <a:ea typeface="Times New Roman"/>
                        <a:cs typeface="Times New Roman"/>
                      </a:endParaRPr>
                    </a:p>
                    <a:p>
                      <a:pPr marL="0" marR="0">
                        <a:lnSpc>
                          <a:spcPct val="115000"/>
                        </a:lnSpc>
                        <a:spcBef>
                          <a:spcPts val="0"/>
                        </a:spcBef>
                        <a:spcAft>
                          <a:spcPts val="0"/>
                        </a:spcAft>
                      </a:pPr>
                      <a:r>
                        <a:rPr lang="en-US" sz="1000" baseline="30000" dirty="0" smtClean="0">
                          <a:latin typeface="Times New Roman"/>
                          <a:ea typeface="Calibri"/>
                          <a:cs typeface="Times New Roman"/>
                        </a:rPr>
                        <a:t>*</a:t>
                      </a:r>
                      <a:r>
                        <a:rPr lang="en-US" sz="1000" dirty="0" smtClean="0">
                          <a:latin typeface="Times New Roman"/>
                          <a:ea typeface="Calibri"/>
                          <a:cs typeface="Times New Roman"/>
                        </a:rPr>
                        <a:t>IV formulation is not FDA approved</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High-potency neuroleptic with favorable side-effect profile and cardiopulmonary safety.</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187">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IV form less likely to cause EPS.</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470">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ECG monitoring needed to assess torsades de pointes or QTc prolongation.</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73605">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 </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latin typeface="Times New Roman"/>
                          <a:ea typeface="Times New Roman"/>
                          <a:cs typeface="Times New Roman"/>
                        </a:rPr>
                        <a:t>Risk of NMS increases in patients who are poorly hydrated, restrained, and kept in poorly aerated rooms while given large doses of antipsychotics. Frequent vital sign checks and testing for muscular rigidity are recommended.</a:t>
                      </a:r>
                      <a:endParaRPr lang="en-US" sz="1000" dirty="0">
                        <a:latin typeface="Calibri"/>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304800" y="5867400"/>
          <a:ext cx="8610600" cy="481304"/>
        </p:xfrm>
        <a:graphic>
          <a:graphicData uri="http://schemas.openxmlformats.org/drawingml/2006/table">
            <a:tbl>
              <a:tblPr/>
              <a:tblGrid>
                <a:gridCol w="8610600"/>
              </a:tblGrid>
              <a:tr h="481013">
                <a:tc>
                  <a:txBody>
                    <a:bodyPr/>
                    <a:lstStyle/>
                    <a:p>
                      <a:pPr marL="152400" marR="0" lvl="0" indent="0" algn="l" defTabSz="914400" rtl="0" eaLnBrk="1" fontAlgn="base" latinLnBrk="0" hangingPunct="1">
                        <a:lnSpc>
                          <a:spcPct val="115000"/>
                        </a:lnSpc>
                        <a:spcBef>
                          <a:spcPts val="1200"/>
                        </a:spcBef>
                        <a:spcAft>
                          <a:spcPts val="1200"/>
                        </a:spcAft>
                        <a:buClrTx/>
                        <a:buSzTx/>
                        <a:buFontTx/>
                        <a:buNone/>
                        <a:tabLst/>
                      </a:pP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CVD,</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Cardiovascular disorder;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ECG,</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electrocardiogram;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EPS,</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extrapyramidal symptoms;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IM,</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intramuscular;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IV,</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intravenous;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NMS,</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neuroleptic malignant syndrome;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PO,</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per os (by mouth, orally);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PR,</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per rectum; </a:t>
                      </a:r>
                      <a:r>
                        <a:rPr kumimoji="0" lang="en-US" sz="1200" b="0" i="1" u="none" strike="noStrike" cap="none" normalizeH="0" baseline="0" dirty="0" smtClean="0">
                          <a:ln>
                            <a:noFill/>
                          </a:ln>
                          <a:solidFill>
                            <a:schemeClr val="tx1"/>
                          </a:solidFill>
                          <a:effectLst/>
                          <a:latin typeface="Times New Roman" pitchFamily="18" charset="0"/>
                          <a:cs typeface="Times New Roman" pitchFamily="18" charset="0"/>
                        </a:rPr>
                        <a:t>SL,</a:t>
                      </a: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sublingual.</a:t>
                      </a:r>
                      <a:endPar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0480" marR="30480" marT="30340" marB="30340" anchor="ctr" horzOverflow="overflow">
                    <a:lnL>
                      <a:noFill/>
                    </a:lnL>
                    <a:lnR>
                      <a:noFill/>
                    </a:lnR>
                    <a:lnT>
                      <a:noFill/>
                    </a:lnT>
                    <a:lnB>
                      <a:noFill/>
                    </a:lnB>
                    <a:lnTlToBr>
                      <a:noFill/>
                    </a:lnTlToBr>
                    <a:lnBlToTr>
                      <a:noFill/>
                    </a:lnBlToTr>
                    <a:noFill/>
                  </a:tcPr>
                </a:tc>
              </a:tr>
            </a:tbl>
          </a:graphicData>
        </a:graphic>
      </p:graphicFrame>
      <p:sp>
        <p:nvSpPr>
          <p:cNvPr id="63550" name="Rectangle 5"/>
          <p:cNvSpPr>
            <a:spLocks noChangeArrowheads="1"/>
          </p:cNvSpPr>
          <p:nvPr/>
        </p:nvSpPr>
        <p:spPr bwMode="auto">
          <a:xfrm>
            <a:off x="304800" y="6248400"/>
            <a:ext cx="8382000" cy="246063"/>
          </a:xfrm>
          <a:prstGeom prst="rect">
            <a:avLst/>
          </a:prstGeom>
          <a:noFill/>
          <a:ln w="9525">
            <a:noFill/>
            <a:miter lim="800000"/>
            <a:headEnd/>
            <a:tailEnd/>
          </a:ln>
        </p:spPr>
        <p:txBody>
          <a:bodyPr anchor="ctr">
            <a:spAutoFit/>
          </a:bodyPr>
          <a:lstStyle/>
          <a:p>
            <a:pPr eaLnBrk="0" hangingPunct="0"/>
            <a:r>
              <a:rPr lang="en-US" sz="1000" i="1">
                <a:latin typeface="Calibri" pitchFamily="34" charset="0"/>
                <a:cs typeface="Times New Roman" pitchFamily="18" charset="0"/>
              </a:rPr>
              <a:t>Adapted from Allen M, Currier G, Carpenter D: The expert consensus guideline series: treatment of behavioral emergencies, J Psychiatr Pract 11:1-112, 2005.</a:t>
            </a:r>
            <a:endParaRPr lang="en-US" sz="1200"/>
          </a:p>
        </p:txBody>
      </p:sp>
      <p:sp>
        <p:nvSpPr>
          <p:cNvPr id="63551" name="Text Box 4"/>
          <p:cNvSpPr txBox="1">
            <a:spLocks noChangeArrowheads="1"/>
          </p:cNvSpPr>
          <p:nvPr/>
        </p:nvSpPr>
        <p:spPr bwMode="auto">
          <a:xfrm>
            <a:off x="7086600" y="6400800"/>
            <a:ext cx="1795463" cy="304800"/>
          </a:xfrm>
          <a:prstGeom prst="rect">
            <a:avLst/>
          </a:prstGeom>
          <a:noFill/>
          <a:ln w="9525">
            <a:noFill/>
            <a:miter lim="800000"/>
            <a:headEnd/>
            <a:tailEnd/>
          </a:ln>
        </p:spPr>
        <p:txBody>
          <a:bodyPr wrap="none">
            <a:spAutoFit/>
          </a:bodyPr>
          <a:lstStyle/>
          <a:p>
            <a:r>
              <a:rPr lang="en-US" sz="1400"/>
              <a:t>Stern, T, et. al. 2008</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76200"/>
            <a:ext cx="8229600" cy="1143000"/>
          </a:xfrm>
        </p:spPr>
        <p:txBody>
          <a:bodyPr>
            <a:normAutofit/>
          </a:bodyPr>
          <a:lstStyle/>
          <a:p>
            <a:r>
              <a:rPr lang="en-US" b="1" dirty="0" smtClean="0"/>
              <a:t>Summary for Acute Term(cont.)</a:t>
            </a:r>
          </a:p>
        </p:txBody>
      </p:sp>
      <p:sp>
        <p:nvSpPr>
          <p:cNvPr id="59481" name="Slide Number Placeholder 6"/>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C2E76B8-62FF-42C5-81B9-CC2A4E6C0291}" type="slidenum">
              <a:rPr lang="en-US" smtClean="0"/>
              <a:pPr eaLnBrk="1" hangingPunct="1">
                <a:defRPr/>
              </a:pPr>
              <a:t>62</a:t>
            </a:fld>
            <a:endParaRPr lang="en-US" smtClean="0"/>
          </a:p>
        </p:txBody>
      </p:sp>
      <p:sp>
        <p:nvSpPr>
          <p:cNvPr id="64515" name="Rectangle 5"/>
          <p:cNvSpPr>
            <a:spLocks noChangeArrowheads="1"/>
          </p:cNvSpPr>
          <p:nvPr/>
        </p:nvSpPr>
        <p:spPr bwMode="auto">
          <a:xfrm>
            <a:off x="304800" y="6248400"/>
            <a:ext cx="8382000" cy="246063"/>
          </a:xfrm>
          <a:prstGeom prst="rect">
            <a:avLst/>
          </a:prstGeom>
          <a:noFill/>
          <a:ln w="9525">
            <a:noFill/>
            <a:miter lim="800000"/>
            <a:headEnd/>
            <a:tailEnd/>
          </a:ln>
        </p:spPr>
        <p:txBody>
          <a:bodyPr anchor="ctr">
            <a:spAutoFit/>
          </a:bodyPr>
          <a:lstStyle/>
          <a:p>
            <a:pPr eaLnBrk="0" hangingPunct="0"/>
            <a:r>
              <a:rPr lang="en-US" sz="1000" i="1">
                <a:latin typeface="Calibri" pitchFamily="34" charset="0"/>
                <a:cs typeface="Times New Roman" pitchFamily="18" charset="0"/>
              </a:rPr>
              <a:t>Adapted from Allen M, Currier G, Carpenter D: The expert consensus guideline series: treatment of behavioral emergencies, J Psychiatr Pract 11:1-112, 2005.</a:t>
            </a:r>
            <a:endParaRPr lang="en-US" sz="1200"/>
          </a:p>
        </p:txBody>
      </p:sp>
      <p:graphicFrame>
        <p:nvGraphicFramePr>
          <p:cNvPr id="6" name="Table 5"/>
          <p:cNvGraphicFramePr>
            <a:graphicFrameLocks noGrp="1"/>
          </p:cNvGraphicFramePr>
          <p:nvPr/>
        </p:nvGraphicFramePr>
        <p:xfrm>
          <a:off x="266700" y="5943600"/>
          <a:ext cx="8724900" cy="385763"/>
        </p:xfrm>
        <a:graphic>
          <a:graphicData uri="http://schemas.openxmlformats.org/drawingml/2006/table">
            <a:tbl>
              <a:tblPr/>
              <a:tblGrid>
                <a:gridCol w="8724900"/>
              </a:tblGrid>
              <a:tr h="385763">
                <a:tc>
                  <a:txBody>
                    <a:bodyPr/>
                    <a:lstStyle/>
                    <a:p>
                      <a:pPr marL="152400" marR="0" lvl="0" indent="0" algn="l" defTabSz="914400" rtl="0" eaLnBrk="1" fontAlgn="base" latinLnBrk="0" hangingPunct="1">
                        <a:lnSpc>
                          <a:spcPct val="115000"/>
                        </a:lnSpc>
                        <a:spcBef>
                          <a:spcPts val="1200"/>
                        </a:spcBef>
                        <a:spcAft>
                          <a:spcPts val="1200"/>
                        </a:spcAft>
                        <a:buClrTx/>
                        <a:buSzTx/>
                        <a:buFontTx/>
                        <a:buNone/>
                        <a:tabLst/>
                      </a:pP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CVD,</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Cardiovascular disorder;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ECG,</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electrocardiogram;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EPS,</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extrapyramidal symptoms;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IM,</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intramuscular;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IV,</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intravenous;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NMS,</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neuroleptic malignant syndrome;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PO,</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per os (by mouth, orally);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PR,</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per rectum; </a:t>
                      </a:r>
                      <a:r>
                        <a:rPr kumimoji="0" lang="en-US" sz="1100" b="0" i="1" u="none" strike="noStrike" cap="none" normalizeH="0" baseline="0" dirty="0" smtClean="0">
                          <a:ln>
                            <a:noFill/>
                          </a:ln>
                          <a:solidFill>
                            <a:schemeClr val="tx1"/>
                          </a:solidFill>
                          <a:effectLst/>
                          <a:latin typeface="Times New Roman" pitchFamily="18" charset="0"/>
                          <a:cs typeface="Times New Roman" pitchFamily="18" charset="0"/>
                        </a:rPr>
                        <a:t>SL,</a:t>
                      </a: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 sublingual.</a:t>
                      </a:r>
                      <a:endParaRPr kumimoji="0" lang="en-US"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anchor="ctr" horzOverflow="overflow">
                    <a:lnL>
                      <a:noFill/>
                    </a:lnL>
                    <a:lnR>
                      <a:noFill/>
                    </a:lnR>
                    <a:lnT>
                      <a:noFill/>
                    </a:lnT>
                    <a:lnB>
                      <a:noFill/>
                    </a:lnB>
                    <a:lnTlToBr>
                      <a:noFill/>
                    </a:lnTlToBr>
                    <a:lnBlToTr>
                      <a:noFill/>
                    </a:lnBlToTr>
                    <a:noFill/>
                  </a:tcPr>
                </a:tc>
              </a:tr>
            </a:tbl>
          </a:graphicData>
        </a:graphic>
      </p:graphicFrame>
      <p:sp>
        <p:nvSpPr>
          <p:cNvPr id="64518" name="Text Box 4"/>
          <p:cNvSpPr txBox="1">
            <a:spLocks noChangeArrowheads="1"/>
          </p:cNvSpPr>
          <p:nvPr/>
        </p:nvSpPr>
        <p:spPr bwMode="auto">
          <a:xfrm>
            <a:off x="7086600" y="6400800"/>
            <a:ext cx="1795463" cy="304800"/>
          </a:xfrm>
          <a:prstGeom prst="rect">
            <a:avLst/>
          </a:prstGeom>
          <a:noFill/>
          <a:ln w="9525">
            <a:noFill/>
            <a:miter lim="800000"/>
            <a:headEnd/>
            <a:tailEnd/>
          </a:ln>
        </p:spPr>
        <p:txBody>
          <a:bodyPr wrap="none">
            <a:spAutoFit/>
          </a:bodyPr>
          <a:lstStyle/>
          <a:p>
            <a:r>
              <a:rPr lang="en-US" sz="1400"/>
              <a:t>Stern, T, et. al. 2008</a:t>
            </a:r>
          </a:p>
        </p:txBody>
      </p:sp>
      <p:graphicFrame>
        <p:nvGraphicFramePr>
          <p:cNvPr id="8" name="Table 7"/>
          <p:cNvGraphicFramePr>
            <a:graphicFrameLocks noGrp="1"/>
          </p:cNvGraphicFramePr>
          <p:nvPr/>
        </p:nvGraphicFramePr>
        <p:xfrm>
          <a:off x="381000" y="838200"/>
          <a:ext cx="8382000" cy="5040317"/>
        </p:xfrm>
        <a:graphic>
          <a:graphicData uri="http://schemas.openxmlformats.org/drawingml/2006/table">
            <a:tbl>
              <a:tblPr/>
              <a:tblGrid>
                <a:gridCol w="2095500"/>
                <a:gridCol w="2095500"/>
                <a:gridCol w="2095500"/>
                <a:gridCol w="2095500"/>
              </a:tblGrid>
              <a:tr h="166477">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Can cause hypotension.</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Atypical antipsychotics</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Risperidone</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PO, </a:t>
                      </a:r>
                      <a:r>
                        <a:rPr lang="en-US" sz="900" kern="1000" baseline="0" dirty="0" smtClean="0">
                          <a:latin typeface="Times New Roman"/>
                          <a:ea typeface="Times New Roman"/>
                          <a:cs typeface="Times New Roman"/>
                        </a:rPr>
                        <a:t>orally disintegrating tablet (OTD), </a:t>
                      </a:r>
                    </a:p>
                    <a:p>
                      <a:pPr marL="0" marR="0">
                        <a:lnSpc>
                          <a:spcPct val="115000"/>
                        </a:lnSpc>
                        <a:spcBef>
                          <a:spcPts val="0"/>
                        </a:spcBef>
                        <a:spcAft>
                          <a:spcPts val="0"/>
                        </a:spcAft>
                      </a:pPr>
                      <a:r>
                        <a:rPr lang="en-US" sz="900" kern="1000" baseline="0" dirty="0" smtClean="0">
                          <a:latin typeface="Times New Roman"/>
                          <a:ea typeface="Times New Roman"/>
                          <a:cs typeface="Times New Roman"/>
                        </a:rPr>
                        <a:t>Starting dose 0.5-2 </a:t>
                      </a:r>
                      <a:r>
                        <a:rPr lang="en-US" sz="900" kern="1000" baseline="0" dirty="0">
                          <a:latin typeface="Times New Roman"/>
                          <a:ea typeface="Times New Roman"/>
                          <a:cs typeface="Times New Roman"/>
                        </a:rPr>
                        <a:t>mg acutely</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No IM form is available.</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Offers calming effect with treatment of underlying condition.</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Orthostatic hypotension with reflex tachycardia.</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Increased risk of stroke in the elderly with CVD.</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Olanzapine</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PO, </a:t>
                      </a:r>
                      <a:r>
                        <a:rPr lang="en-US" sz="900" kern="1000" baseline="0" dirty="0" smtClean="0">
                          <a:latin typeface="Times New Roman"/>
                          <a:ea typeface="Times New Roman"/>
                          <a:cs typeface="Times New Roman"/>
                        </a:rPr>
                        <a:t>OTD, </a:t>
                      </a:r>
                      <a:r>
                        <a:rPr lang="en-US" sz="900" kern="1000" baseline="0" dirty="0">
                          <a:latin typeface="Times New Roman"/>
                          <a:ea typeface="Times New Roman"/>
                          <a:cs typeface="Times New Roman"/>
                        </a:rPr>
                        <a:t>IM; </a:t>
                      </a:r>
                      <a:endParaRPr lang="en-US" sz="900" kern="1000" baseline="0" dirty="0" smtClean="0">
                        <a:latin typeface="Times New Roman"/>
                        <a:ea typeface="Times New Roman"/>
                        <a:cs typeface="Times New Roman"/>
                      </a:endParaRPr>
                    </a:p>
                    <a:p>
                      <a:pPr marL="0" marR="0">
                        <a:lnSpc>
                          <a:spcPct val="115000"/>
                        </a:lnSpc>
                        <a:spcBef>
                          <a:spcPts val="0"/>
                        </a:spcBef>
                        <a:spcAft>
                          <a:spcPts val="0"/>
                        </a:spcAft>
                      </a:pPr>
                      <a:r>
                        <a:rPr lang="en-US" sz="900" kern="1000" baseline="0" dirty="0" smtClean="0">
                          <a:latin typeface="Times New Roman"/>
                          <a:ea typeface="Times New Roman"/>
                          <a:cs typeface="Times New Roman"/>
                        </a:rPr>
                        <a:t>Starting dose 2.5-5 </a:t>
                      </a:r>
                      <a:r>
                        <a:rPr lang="en-US" sz="900" kern="1000" baseline="0" dirty="0">
                          <a:latin typeface="Times New Roman"/>
                          <a:ea typeface="Times New Roman"/>
                          <a:cs typeface="Times New Roman"/>
                        </a:rPr>
                        <a:t>mg, max 30 mg/24 hr</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Useful in patients with poor reaction to haloperidol.</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Calming medication with treatment of underlying disorder.</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048">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Avoid IM combination with lorazepam.</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Increased risk of stroke in the elderly with CVD.</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Ziprasidone</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PO, IM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Use caution in patients with preexisting QT prolongation.</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9430">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smtClean="0">
                          <a:latin typeface="Times New Roman"/>
                          <a:ea typeface="Times New Roman"/>
                          <a:cs typeface="Times New Roman"/>
                        </a:rPr>
                        <a:t>Max of 40 </a:t>
                      </a:r>
                      <a:r>
                        <a:rPr lang="en-US" sz="900" kern="1000" baseline="0" dirty="0">
                          <a:latin typeface="Times New Roman"/>
                          <a:ea typeface="Times New Roman"/>
                          <a:cs typeface="Times New Roman"/>
                        </a:rPr>
                        <a:t>mg/24 </a:t>
                      </a:r>
                      <a:r>
                        <a:rPr lang="en-US" sz="900" kern="1000" baseline="0" dirty="0" smtClean="0">
                          <a:latin typeface="Times New Roman"/>
                          <a:ea typeface="Times New Roman"/>
                          <a:cs typeface="Times New Roman"/>
                        </a:rPr>
                        <a:t>hr of IM formulation</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Less sedating medication; therefore, good choice if desire tranquilization without sedation.</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9430">
                <a:tc>
                  <a:txBody>
                    <a:bodyPr/>
                    <a:lstStyle/>
                    <a:p>
                      <a:pPr marL="0" marR="0">
                        <a:lnSpc>
                          <a:spcPct val="115000"/>
                        </a:lnSpc>
                        <a:spcBef>
                          <a:spcPts val="0"/>
                        </a:spcBef>
                        <a:spcAft>
                          <a:spcPts val="0"/>
                        </a:spcAft>
                      </a:pP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900" kern="1000" baseline="0" dirty="0" smtClean="0">
                          <a:latin typeface="Times New Roman" pitchFamily="18" charset="0"/>
                          <a:ea typeface="Calibri"/>
                          <a:cs typeface="Times New Roman" pitchFamily="18" charset="0"/>
                        </a:rPr>
                        <a:t>Aripiprazole</a:t>
                      </a:r>
                    </a:p>
                    <a:p>
                      <a:pPr marL="0" marR="0">
                        <a:lnSpc>
                          <a:spcPct val="115000"/>
                        </a:lnSpc>
                        <a:spcBef>
                          <a:spcPts val="0"/>
                        </a:spcBef>
                        <a:spcAft>
                          <a:spcPts val="0"/>
                        </a:spcAft>
                      </a:pPr>
                      <a:endParaRPr lang="en-US" sz="900" kern="1000" baseline="0" dirty="0">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smtClean="0">
                          <a:latin typeface="Times New Roman" pitchFamily="18" charset="0"/>
                          <a:ea typeface="Calibri"/>
                          <a:cs typeface="Times New Roman" pitchFamily="18" charset="0"/>
                        </a:rPr>
                        <a:t>PO, IM, OTD</a:t>
                      </a:r>
                    </a:p>
                    <a:p>
                      <a:pPr marL="0" marR="0">
                        <a:lnSpc>
                          <a:spcPct val="115000"/>
                        </a:lnSpc>
                        <a:spcBef>
                          <a:spcPts val="0"/>
                        </a:spcBef>
                        <a:spcAft>
                          <a:spcPts val="0"/>
                        </a:spcAft>
                      </a:pPr>
                      <a:r>
                        <a:rPr lang="en-US" sz="900" kern="1000" baseline="0" dirty="0" smtClean="0">
                          <a:latin typeface="Times New Roman" pitchFamily="18" charset="0"/>
                          <a:ea typeface="Calibri"/>
                          <a:cs typeface="Times New Roman" pitchFamily="18" charset="0"/>
                        </a:rPr>
                        <a:t>9.5mg IM</a:t>
                      </a:r>
                      <a:endParaRPr lang="en-US" sz="900" kern="1000" baseline="0" dirty="0">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smtClean="0">
                          <a:latin typeface="Times New Roman" pitchFamily="18" charset="0"/>
                          <a:ea typeface="Calibri"/>
                          <a:cs typeface="Times New Roman" pitchFamily="18" charset="0"/>
                        </a:rPr>
                        <a:t>Akathisia risk. </a:t>
                      </a:r>
                    </a:p>
                    <a:p>
                      <a:pPr marL="0" marR="0">
                        <a:lnSpc>
                          <a:spcPct val="115000"/>
                        </a:lnSpc>
                        <a:spcBef>
                          <a:spcPts val="0"/>
                        </a:spcBef>
                        <a:spcAft>
                          <a:spcPts val="0"/>
                        </a:spcAft>
                      </a:pPr>
                      <a:r>
                        <a:rPr lang="en-US" sz="900" kern="1000" baseline="0" dirty="0" smtClean="0">
                          <a:latin typeface="Times New Roman" pitchFamily="18" charset="0"/>
                          <a:ea typeface="Calibri"/>
                          <a:cs typeface="Times New Roman" pitchFamily="18" charset="0"/>
                        </a:rPr>
                        <a:t>Less sedating than other medications</a:t>
                      </a:r>
                    </a:p>
                    <a:p>
                      <a:pPr marL="0" marR="0">
                        <a:lnSpc>
                          <a:spcPct val="115000"/>
                        </a:lnSpc>
                        <a:spcBef>
                          <a:spcPts val="0"/>
                        </a:spcBef>
                        <a:spcAft>
                          <a:spcPts val="0"/>
                        </a:spcAft>
                      </a:pPr>
                      <a:r>
                        <a:rPr lang="en-US" sz="900" kern="1000" baseline="0" dirty="0" smtClean="0">
                          <a:latin typeface="Times New Roman" pitchFamily="18" charset="0"/>
                          <a:ea typeface="Calibri"/>
                          <a:cs typeface="Times New Roman" pitchFamily="18" charset="0"/>
                        </a:rPr>
                        <a:t>Increased risk of stroke in the elderly</a:t>
                      </a:r>
                      <a:endParaRPr lang="en-US" sz="900" kern="1000" baseline="0" dirty="0">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6673">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Combinations</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Haloperidol, lorazepam, diphenhydramine, or </a:t>
                      </a:r>
                      <a:r>
                        <a:rPr lang="en-US" sz="900" kern="1000" baseline="0" dirty="0" smtClean="0">
                          <a:latin typeface="Times New Roman"/>
                          <a:ea typeface="Times New Roman"/>
                          <a:cs typeface="Times New Roman"/>
                        </a:rPr>
                        <a:t>benzatropine</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5 mg IM, 2 mg IM, 50 mg IM, 1 mg IM</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Most commonly used in the acute setting.</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54">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Young athletic men are at increased risk for dystonia.</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6673">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 </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kern="1000" baseline="0" dirty="0">
                          <a:latin typeface="Times New Roman"/>
                          <a:ea typeface="Times New Roman"/>
                          <a:cs typeface="Times New Roman"/>
                        </a:rPr>
                        <a:t>Akathisia must be considered if agitation increases after administration.</a:t>
                      </a: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b="1" dirty="0" smtClean="0"/>
              <a:t>Disposition</a:t>
            </a:r>
          </a:p>
        </p:txBody>
      </p:sp>
      <p:sp>
        <p:nvSpPr>
          <p:cNvPr id="63491" name="Rectangle 3"/>
          <p:cNvSpPr>
            <a:spLocks noGrp="1" noChangeArrowheads="1"/>
          </p:cNvSpPr>
          <p:nvPr>
            <p:ph idx="1"/>
          </p:nvPr>
        </p:nvSpPr>
        <p:spPr/>
        <p:txBody>
          <a:bodyPr/>
          <a:lstStyle/>
          <a:p>
            <a:pPr eaLnBrk="1" hangingPunct="1"/>
            <a:r>
              <a:rPr lang="en-US" sz="2800" dirty="0" smtClean="0"/>
              <a:t>Disposition depends on etiology of agitation and current condition</a:t>
            </a:r>
          </a:p>
          <a:p>
            <a:pPr lvl="1" eaLnBrk="1" hangingPunct="1"/>
            <a:r>
              <a:rPr lang="en-US" sz="2400" dirty="0" smtClean="0"/>
              <a:t>Delirium </a:t>
            </a:r>
            <a:r>
              <a:rPr lang="en-US" sz="2400" dirty="0" smtClean="0">
                <a:sym typeface="Wingdings" pitchFamily="2" charset="2"/>
              </a:rPr>
              <a:t> General medical hospital</a:t>
            </a:r>
          </a:p>
          <a:p>
            <a:pPr lvl="1" eaLnBrk="1" hangingPunct="1"/>
            <a:r>
              <a:rPr lang="en-US" sz="2400" dirty="0" smtClean="0">
                <a:sym typeface="Wingdings" pitchFamily="2" charset="2"/>
              </a:rPr>
              <a:t>Psychosis  Psychiatric admission</a:t>
            </a:r>
          </a:p>
          <a:p>
            <a:pPr lvl="1" eaLnBrk="1" hangingPunct="1"/>
            <a:r>
              <a:rPr lang="en-US" sz="2400" dirty="0" smtClean="0">
                <a:sym typeface="Wingdings" pitchFamily="2" charset="2"/>
              </a:rPr>
              <a:t>Don’t have a clue  General medical hospital to determine cause of agitation</a:t>
            </a:r>
          </a:p>
          <a:p>
            <a:pPr lvl="1" eaLnBrk="1" hangingPunct="1"/>
            <a:endParaRPr lang="en-US" dirty="0" smtClean="0"/>
          </a:p>
        </p:txBody>
      </p:sp>
      <p:sp>
        <p:nvSpPr>
          <p:cNvPr id="6042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F0ECED2-2FE7-4C3D-8E24-BA96016EBE6D}" type="slidenum">
              <a:rPr lang="en-US" smtClean="0"/>
              <a:pPr eaLnBrk="1" hangingPunct="1">
                <a:defRPr/>
              </a:pPr>
              <a:t>63</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3491">
                                            <p:txEl>
                                              <p:pRg st="1" end="1"/>
                                            </p:txEl>
                                          </p:spTgt>
                                        </p:tgtEl>
                                        <p:attrNameLst>
                                          <p:attrName>style.visibility</p:attrName>
                                        </p:attrNameLst>
                                      </p:cBhvr>
                                      <p:to>
                                        <p:strVal val="visible"/>
                                      </p:to>
                                    </p:set>
                                    <p:anim calcmode="lin" valueType="num">
                                      <p:cBhvr additive="base">
                                        <p:cTn id="7" dur="500" fill="hold"/>
                                        <p:tgtEl>
                                          <p:spTgt spid="6349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3491">
                                            <p:txEl>
                                              <p:pRg st="2" end="2"/>
                                            </p:txEl>
                                          </p:spTgt>
                                        </p:tgtEl>
                                        <p:attrNameLst>
                                          <p:attrName>style.visibility</p:attrName>
                                        </p:attrNameLst>
                                      </p:cBhvr>
                                      <p:to>
                                        <p:strVal val="visible"/>
                                      </p:to>
                                    </p:set>
                                    <p:anim calcmode="lin" valueType="num">
                                      <p:cBhvr additive="base">
                                        <p:cTn id="13" dur="500" fill="hold"/>
                                        <p:tgtEl>
                                          <p:spTgt spid="6349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491">
                                            <p:txEl>
                                              <p:pRg st="3" end="3"/>
                                            </p:txEl>
                                          </p:spTgt>
                                        </p:tgtEl>
                                        <p:attrNameLst>
                                          <p:attrName>style.visibility</p:attrName>
                                        </p:attrNameLst>
                                      </p:cBhvr>
                                      <p:to>
                                        <p:strVal val="visible"/>
                                      </p:to>
                                    </p:set>
                                    <p:anim calcmode="lin" valueType="num">
                                      <p:cBhvr additive="base">
                                        <p:cTn id="19"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457200"/>
            <a:ext cx="8229600" cy="1143000"/>
          </a:xfrm>
        </p:spPr>
        <p:txBody>
          <a:bodyPr/>
          <a:lstStyle/>
          <a:p>
            <a:r>
              <a:rPr lang="en-US" b="1" dirty="0" smtClean="0"/>
              <a:t>Special Population:  ICU patients</a:t>
            </a:r>
          </a:p>
        </p:txBody>
      </p:sp>
      <p:sp>
        <p:nvSpPr>
          <p:cNvPr id="66563" name="Content Placeholder 2"/>
          <p:cNvSpPr>
            <a:spLocks noGrp="1"/>
          </p:cNvSpPr>
          <p:nvPr>
            <p:ph idx="1"/>
          </p:nvPr>
        </p:nvSpPr>
        <p:spPr/>
        <p:txBody>
          <a:bodyPr/>
          <a:lstStyle/>
          <a:p>
            <a:r>
              <a:rPr lang="en-US" dirty="0" smtClean="0"/>
              <a:t>Mechanically ventilated ICU patients analgesia and sedation are recommended</a:t>
            </a:r>
          </a:p>
          <a:p>
            <a:r>
              <a:rPr lang="en-US" dirty="0" err="1" smtClean="0"/>
              <a:t>Dexmedetomidine</a:t>
            </a:r>
            <a:r>
              <a:rPr lang="en-US" dirty="0" smtClean="0"/>
              <a:t>, rather than benzodiazepines</a:t>
            </a:r>
          </a:p>
          <a:p>
            <a:r>
              <a:rPr lang="en-US" dirty="0" smtClean="0"/>
              <a:t>No evidence haloperidol decreases the duration of delirium</a:t>
            </a:r>
          </a:p>
          <a:p>
            <a:r>
              <a:rPr lang="en-US" dirty="0" smtClean="0"/>
              <a:t>Atypical antipsychotics may decrease the duration of delirium in ICU patients</a:t>
            </a:r>
          </a:p>
          <a:p>
            <a:endParaRPr lang="en-US" dirty="0" smtClean="0"/>
          </a:p>
          <a:p>
            <a:pPr lvl="3"/>
            <a:r>
              <a:rPr lang="en-US" sz="1800" i="1" dirty="0" smtClean="0"/>
              <a:t>(Riker RR. Fraser GL. </a:t>
            </a:r>
            <a:r>
              <a:rPr lang="en-US" sz="1800" i="1" dirty="0"/>
              <a:t>The new practice guidelines for pain, agitation, and delirium. </a:t>
            </a:r>
            <a:r>
              <a:rPr lang="en-US" sz="1800" i="1" dirty="0" smtClean="0"/>
              <a:t>Am J Critical Care. 22(2):153-7, 2013 Mar)</a:t>
            </a:r>
          </a:p>
          <a:p>
            <a:pPr lvl="2"/>
            <a:endParaRPr lang="en-US" dirty="0" smtClean="0"/>
          </a:p>
        </p:txBody>
      </p:sp>
      <p:sp>
        <p:nvSpPr>
          <p:cNvPr id="4" name="Slide Number Placeholder 3"/>
          <p:cNvSpPr>
            <a:spLocks noGrp="1"/>
          </p:cNvSpPr>
          <p:nvPr>
            <p:ph type="sldNum" sz="quarter" idx="12"/>
          </p:nvPr>
        </p:nvSpPr>
        <p:spPr/>
        <p:txBody>
          <a:bodyPr/>
          <a:lstStyle/>
          <a:p>
            <a:pPr>
              <a:defRPr/>
            </a:pPr>
            <a:fld id="{DD34F4A5-4DDA-4A80-8204-34E84D47E538}" type="slidenum">
              <a:rPr lang="en-US" smtClean="0"/>
              <a:pPr>
                <a:defRPr/>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274638"/>
            <a:ext cx="8229600" cy="1554162"/>
          </a:xfrm>
        </p:spPr>
        <p:txBody>
          <a:bodyPr/>
          <a:lstStyle/>
          <a:p>
            <a:r>
              <a:rPr lang="en-US" b="1" dirty="0" smtClean="0"/>
              <a:t>Special Population: Weaning of Ventilation</a:t>
            </a:r>
          </a:p>
        </p:txBody>
      </p:sp>
      <p:sp>
        <p:nvSpPr>
          <p:cNvPr id="67587" name="Rectangle 3"/>
          <p:cNvSpPr>
            <a:spLocks noGrp="1" noChangeArrowheads="1"/>
          </p:cNvSpPr>
          <p:nvPr>
            <p:ph idx="1"/>
          </p:nvPr>
        </p:nvSpPr>
        <p:spPr>
          <a:xfrm>
            <a:off x="762000" y="1981200"/>
            <a:ext cx="7924800" cy="4114800"/>
          </a:xfrm>
        </p:spPr>
        <p:txBody>
          <a:bodyPr/>
          <a:lstStyle/>
          <a:p>
            <a:r>
              <a:rPr lang="en-US" sz="2800" dirty="0" err="1" smtClean="0"/>
              <a:t>Dexmedetomidine</a:t>
            </a:r>
            <a:r>
              <a:rPr lang="en-US" sz="2800" dirty="0" smtClean="0"/>
              <a:t> (alpha 2 adrenergic sedative)</a:t>
            </a:r>
          </a:p>
          <a:p>
            <a:pPr lvl="1"/>
            <a:r>
              <a:rPr lang="en-US" sz="2800" dirty="0" smtClean="0"/>
              <a:t>Better than midazolam (VS, time intubated)</a:t>
            </a:r>
          </a:p>
          <a:p>
            <a:pPr lvl="2"/>
            <a:r>
              <a:rPr lang="en-US" i="1" dirty="0" smtClean="0"/>
              <a:t>(Ricker et al, 2009)</a:t>
            </a:r>
          </a:p>
          <a:p>
            <a:pPr lvl="1"/>
            <a:r>
              <a:rPr lang="en-US" sz="2800" dirty="0" smtClean="0"/>
              <a:t>Better than haloperidol (time intubated, LOS)</a:t>
            </a:r>
          </a:p>
          <a:p>
            <a:pPr lvl="2"/>
            <a:r>
              <a:rPr lang="en-US" i="1" dirty="0" smtClean="0"/>
              <a:t>(Reade et al, 2009)</a:t>
            </a:r>
          </a:p>
        </p:txBody>
      </p:sp>
      <p:sp>
        <p:nvSpPr>
          <p:cNvPr id="4" name="Slide Number Placeholder 3"/>
          <p:cNvSpPr>
            <a:spLocks noGrp="1"/>
          </p:cNvSpPr>
          <p:nvPr>
            <p:ph type="sldNum" sz="quarter" idx="12"/>
          </p:nvPr>
        </p:nvSpPr>
        <p:spPr/>
        <p:txBody>
          <a:bodyPr/>
          <a:lstStyle/>
          <a:p>
            <a:pPr>
              <a:defRPr/>
            </a:pPr>
            <a:fld id="{1C11ED97-BB4C-4E6B-9C3D-363D79E4EA08}" type="slidenum">
              <a:rPr lang="en-US" smtClean="0"/>
              <a:pPr>
                <a:defRPr/>
              </a:pPr>
              <a:t>65</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b="1" dirty="0" smtClean="0"/>
              <a:t>Recommended Readings</a:t>
            </a:r>
          </a:p>
        </p:txBody>
      </p:sp>
      <p:sp>
        <p:nvSpPr>
          <p:cNvPr id="68611" name="Content Placeholder 2"/>
          <p:cNvSpPr>
            <a:spLocks noGrp="1"/>
          </p:cNvSpPr>
          <p:nvPr>
            <p:ph idx="1"/>
          </p:nvPr>
        </p:nvSpPr>
        <p:spPr>
          <a:xfrm>
            <a:off x="381000" y="1295400"/>
            <a:ext cx="8229600" cy="4525963"/>
          </a:xfrm>
        </p:spPr>
        <p:txBody>
          <a:bodyPr/>
          <a:lstStyle/>
          <a:p>
            <a:r>
              <a:rPr lang="en-US" sz="2400" dirty="0" err="1" smtClean="0"/>
              <a:t>Marder</a:t>
            </a:r>
            <a:r>
              <a:rPr lang="en-US" sz="2400" dirty="0" smtClean="0"/>
              <a:t> SR.</a:t>
            </a:r>
            <a:r>
              <a:rPr lang="en-US" sz="2400" b="1" dirty="0" smtClean="0"/>
              <a:t>  </a:t>
            </a:r>
            <a:r>
              <a:rPr lang="en-US" sz="2400" dirty="0" smtClean="0"/>
              <a:t>A review of agitation in mental illness: treatment guidelines and current therapies. J </a:t>
            </a:r>
            <a:r>
              <a:rPr lang="en-US" sz="2400" dirty="0" err="1" smtClean="0"/>
              <a:t>Clin</a:t>
            </a:r>
            <a:r>
              <a:rPr lang="en-US" sz="2400" dirty="0" smtClean="0"/>
              <a:t> Psychiatry. 2006;67 (</a:t>
            </a:r>
            <a:r>
              <a:rPr lang="en-US" sz="2400" dirty="0" err="1" smtClean="0"/>
              <a:t>Suppl</a:t>
            </a:r>
            <a:r>
              <a:rPr lang="en-US" sz="2400" dirty="0" smtClean="0"/>
              <a:t> 10):13-21.</a:t>
            </a:r>
          </a:p>
          <a:p>
            <a:r>
              <a:rPr lang="en-US" sz="2400" dirty="0" err="1" smtClean="0"/>
              <a:t>Citrome</a:t>
            </a:r>
            <a:r>
              <a:rPr lang="en-US" sz="2400" dirty="0" smtClean="0"/>
              <a:t> L. Interventions for the treatment of acute agitation. CNS </a:t>
            </a:r>
            <a:r>
              <a:rPr lang="en-US" sz="2400" dirty="0" err="1" smtClean="0"/>
              <a:t>Spectr</a:t>
            </a:r>
            <a:r>
              <a:rPr lang="en-US" sz="2400" dirty="0" smtClean="0"/>
              <a:t>. 2007; 8 (</a:t>
            </a:r>
            <a:r>
              <a:rPr lang="en-US" sz="2400" dirty="0" err="1" smtClean="0"/>
              <a:t>Suppl</a:t>
            </a:r>
            <a:r>
              <a:rPr lang="en-US" sz="2400" dirty="0" smtClean="0"/>
              <a:t> 11):8-12.</a:t>
            </a:r>
          </a:p>
          <a:p>
            <a:r>
              <a:rPr lang="en-US" sz="2400" dirty="0" err="1" smtClean="0"/>
              <a:t>Ryding</a:t>
            </a:r>
            <a:r>
              <a:rPr lang="en-US" sz="2400" dirty="0" smtClean="0"/>
              <a:t> E, </a:t>
            </a:r>
            <a:r>
              <a:rPr lang="en-US" sz="2400" dirty="0" err="1" smtClean="0"/>
              <a:t>Lindström</a:t>
            </a:r>
            <a:r>
              <a:rPr lang="en-US" sz="2400" dirty="0" smtClean="0"/>
              <a:t> M, </a:t>
            </a:r>
            <a:r>
              <a:rPr lang="en-US" sz="2400" dirty="0" err="1" smtClean="0"/>
              <a:t>Träskman-Bendz</a:t>
            </a:r>
            <a:r>
              <a:rPr lang="en-US" sz="2400" dirty="0" smtClean="0"/>
              <a:t> L. The role of dopamine and serotonin in suicidal </a:t>
            </a:r>
            <a:r>
              <a:rPr lang="en-US" sz="2400" dirty="0" err="1" smtClean="0"/>
              <a:t>behaviour</a:t>
            </a:r>
            <a:r>
              <a:rPr lang="en-US" sz="2400" dirty="0" smtClean="0"/>
              <a:t> and aggression.  </a:t>
            </a:r>
            <a:r>
              <a:rPr lang="en-US" sz="2400" dirty="0" err="1" smtClean="0"/>
              <a:t>Prog</a:t>
            </a:r>
            <a:r>
              <a:rPr lang="en-US" sz="2400" dirty="0" smtClean="0"/>
              <a:t> Brain Res. 2008;172:307-15.</a:t>
            </a:r>
          </a:p>
          <a:p>
            <a:r>
              <a:rPr lang="en-US" sz="2400" dirty="0" smtClean="0"/>
              <a:t>Wilson M.P. et al. The Psychopharmacology of Agitation.  Consensus Statement of the American Association for Emergency Psychiatry, Western J </a:t>
            </a:r>
            <a:r>
              <a:rPr lang="en-US" sz="2400" dirty="0" err="1" smtClean="0"/>
              <a:t>Emerg</a:t>
            </a:r>
            <a:r>
              <a:rPr lang="en-US" sz="2400" dirty="0" smtClean="0"/>
              <a:t> Med. 2012;13(1):26-34. </a:t>
            </a:r>
          </a:p>
          <a:p>
            <a:endParaRPr lang="en-US" sz="2400" dirty="0" smtClean="0"/>
          </a:p>
          <a:p>
            <a:endParaRPr lang="en-US" dirty="0" smtClean="0"/>
          </a:p>
        </p:txBody>
      </p:sp>
      <p:sp>
        <p:nvSpPr>
          <p:cNvPr id="6246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3C4A621-CB70-491C-937E-CA398C3296E2}" type="slidenum">
              <a:rPr lang="en-US" smtClean="0"/>
              <a:pPr eaLnBrk="1" hangingPunct="1">
                <a:defRPr/>
              </a:pPr>
              <a:t>66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dirty="0" smtClean="0"/>
              <a:t>Epidemiology</a:t>
            </a:r>
          </a:p>
        </p:txBody>
      </p:sp>
      <p:sp>
        <p:nvSpPr>
          <p:cNvPr id="10243" name="Rectangle 3"/>
          <p:cNvSpPr>
            <a:spLocks noGrp="1" noChangeArrowheads="1"/>
          </p:cNvSpPr>
          <p:nvPr>
            <p:ph idx="1"/>
          </p:nvPr>
        </p:nvSpPr>
        <p:spPr/>
        <p:txBody>
          <a:bodyPr/>
          <a:lstStyle/>
          <a:p>
            <a:pPr eaLnBrk="1" hangingPunct="1">
              <a:lnSpc>
                <a:spcPct val="90000"/>
              </a:lnSpc>
            </a:pPr>
            <a:r>
              <a:rPr lang="en-US" sz="2800" dirty="0" smtClean="0"/>
              <a:t>There is little direct data on the prevalence, clinical impact, or financial consequences of agitation</a:t>
            </a:r>
          </a:p>
          <a:p>
            <a:pPr eaLnBrk="1" hangingPunct="1">
              <a:lnSpc>
                <a:spcPct val="90000"/>
              </a:lnSpc>
            </a:pPr>
            <a:r>
              <a:rPr lang="en-US" sz="2800" dirty="0" smtClean="0"/>
              <a:t>Behavioral emergencies responsible for 6% of all ED visits </a:t>
            </a:r>
            <a:r>
              <a:rPr lang="en-US" sz="1800" i="1" dirty="0" smtClean="0"/>
              <a:t>(Larkin et al 2005)</a:t>
            </a:r>
            <a:endParaRPr lang="en-US" sz="2800" i="1" dirty="0" smtClean="0"/>
          </a:p>
          <a:p>
            <a:pPr eaLnBrk="1" hangingPunct="1">
              <a:lnSpc>
                <a:spcPct val="90000"/>
              </a:lnSpc>
            </a:pPr>
            <a:r>
              <a:rPr lang="en-US" sz="2800" i="1" dirty="0" smtClean="0"/>
              <a:t>Marco and Vaughn (2005)</a:t>
            </a:r>
          </a:p>
          <a:p>
            <a:pPr lvl="1" eaLnBrk="1" hangingPunct="1">
              <a:lnSpc>
                <a:spcPct val="90000"/>
              </a:lnSpc>
            </a:pPr>
            <a:r>
              <a:rPr lang="en-US" sz="2400" dirty="0" smtClean="0"/>
              <a:t>4.3 million psychiatric emergency visits/year</a:t>
            </a:r>
          </a:p>
          <a:p>
            <a:pPr lvl="2" eaLnBrk="1" hangingPunct="1">
              <a:lnSpc>
                <a:spcPct val="90000"/>
              </a:lnSpc>
            </a:pPr>
            <a:r>
              <a:rPr lang="en-US" sz="2000" dirty="0" smtClean="0"/>
              <a:t>21% (900,000) agitated patients with schizophrenia</a:t>
            </a:r>
          </a:p>
          <a:p>
            <a:pPr lvl="2" eaLnBrk="1" hangingPunct="1">
              <a:lnSpc>
                <a:spcPct val="90000"/>
              </a:lnSpc>
            </a:pPr>
            <a:r>
              <a:rPr lang="en-US" sz="2000" dirty="0" smtClean="0"/>
              <a:t>13% (560,000) agitated patients with bipolar</a:t>
            </a:r>
          </a:p>
          <a:p>
            <a:pPr lvl="2" eaLnBrk="1" hangingPunct="1">
              <a:lnSpc>
                <a:spcPct val="90000"/>
              </a:lnSpc>
            </a:pPr>
            <a:r>
              <a:rPr lang="en-US" sz="2000" dirty="0" smtClean="0"/>
              <a:t>5% (210,000) agitated patients with dementia</a:t>
            </a:r>
          </a:p>
        </p:txBody>
      </p:sp>
      <p:sp>
        <p:nvSpPr>
          <p:cNvPr id="819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C0E02FF-1528-42FE-9DF5-128C4081BBA5}" type="slidenum">
              <a:rPr lang="en-US" smtClean="0"/>
              <a:pPr eaLnBrk="1" hangingPunct="1">
                <a:defRPr/>
              </a:pPr>
              <a:t>7</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additive="base">
                                        <p:cTn id="7"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 calcmode="lin" valueType="num">
                                      <p:cBhvr additive="base">
                                        <p:cTn id="17"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 calcmode="lin" valueType="num">
                                      <p:cBhvr additive="base">
                                        <p:cTn id="27"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24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anim calcmode="lin" valueType="num">
                                      <p:cBhvr additive="base">
                                        <p:cTn id="31"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t>Epidemiology</a:t>
            </a:r>
          </a:p>
        </p:txBody>
      </p:sp>
      <p:sp>
        <p:nvSpPr>
          <p:cNvPr id="9219" name="Rectangle 3"/>
          <p:cNvSpPr>
            <a:spLocks noGrp="1" noChangeArrowheads="1"/>
          </p:cNvSpPr>
          <p:nvPr>
            <p:ph idx="1"/>
          </p:nvPr>
        </p:nvSpPr>
        <p:spPr/>
        <p:txBody>
          <a:bodyPr/>
          <a:lstStyle/>
          <a:p>
            <a:pPr eaLnBrk="1" hangingPunct="1">
              <a:lnSpc>
                <a:spcPct val="90000"/>
              </a:lnSpc>
            </a:pPr>
            <a:r>
              <a:rPr lang="en-US" sz="2800" dirty="0" smtClean="0"/>
              <a:t>Studies for health care workers</a:t>
            </a:r>
          </a:p>
          <a:p>
            <a:pPr lvl="1" eaLnBrk="1" hangingPunct="1">
              <a:lnSpc>
                <a:spcPct val="90000"/>
              </a:lnSpc>
            </a:pPr>
            <a:r>
              <a:rPr lang="en-US" sz="2400" dirty="0" smtClean="0"/>
              <a:t>California:</a:t>
            </a:r>
            <a:r>
              <a:rPr lang="en-US" sz="2000" dirty="0" smtClean="0"/>
              <a:t> </a:t>
            </a:r>
          </a:p>
          <a:p>
            <a:pPr lvl="2" eaLnBrk="1" hangingPunct="1">
              <a:lnSpc>
                <a:spcPct val="90000"/>
              </a:lnSpc>
            </a:pPr>
            <a:r>
              <a:rPr lang="en-US" sz="2000" dirty="0" smtClean="0"/>
              <a:t>465 assaults per 100,000 hospital workers vs. 82.5 assaults per 100,000 for all workers </a:t>
            </a:r>
            <a:r>
              <a:rPr lang="en-US" i="1" dirty="0" smtClean="0"/>
              <a:t>(Peek-</a:t>
            </a:r>
            <a:r>
              <a:rPr lang="en-US" i="1" dirty="0" err="1" smtClean="0"/>
              <a:t>Asa</a:t>
            </a:r>
            <a:r>
              <a:rPr lang="en-US" i="1" dirty="0" smtClean="0"/>
              <a:t> et al 1997)</a:t>
            </a:r>
          </a:p>
          <a:p>
            <a:pPr lvl="1" eaLnBrk="1" hangingPunct="1">
              <a:lnSpc>
                <a:spcPct val="90000"/>
              </a:lnSpc>
            </a:pPr>
            <a:r>
              <a:rPr lang="en-US" sz="2400" dirty="0" smtClean="0"/>
              <a:t>Minnesota Nurses Study </a:t>
            </a:r>
            <a:r>
              <a:rPr lang="en-US" sz="1800" i="1" dirty="0" smtClean="0"/>
              <a:t>(</a:t>
            </a:r>
            <a:r>
              <a:rPr lang="en-US" sz="1800" i="1" dirty="0" err="1" smtClean="0"/>
              <a:t>Gerberich</a:t>
            </a:r>
            <a:r>
              <a:rPr lang="en-US" sz="1800" i="1" dirty="0" smtClean="0"/>
              <a:t> et al 2004):</a:t>
            </a:r>
          </a:p>
          <a:p>
            <a:pPr lvl="2" eaLnBrk="1" hangingPunct="1">
              <a:lnSpc>
                <a:spcPct val="90000"/>
              </a:lnSpc>
            </a:pPr>
            <a:r>
              <a:rPr lang="en-US" sz="2000" dirty="0" smtClean="0"/>
              <a:t>13.2 per 100 persons per year for physical assaults</a:t>
            </a:r>
          </a:p>
          <a:p>
            <a:pPr lvl="2" eaLnBrk="1" hangingPunct="1">
              <a:lnSpc>
                <a:spcPct val="90000"/>
              </a:lnSpc>
            </a:pPr>
            <a:r>
              <a:rPr lang="en-US" sz="2000" dirty="0" smtClean="0"/>
              <a:t>38.8 per 100 persons per year for non-physical assaults</a:t>
            </a:r>
          </a:p>
          <a:p>
            <a:pPr lvl="2" eaLnBrk="1" hangingPunct="1">
              <a:lnSpc>
                <a:spcPct val="90000"/>
              </a:lnSpc>
            </a:pPr>
            <a:r>
              <a:rPr lang="en-US" sz="2000" dirty="0" smtClean="0"/>
              <a:t>Greatest risk for persons working in/with:</a:t>
            </a:r>
          </a:p>
          <a:p>
            <a:pPr lvl="3" eaLnBrk="1" hangingPunct="1">
              <a:lnSpc>
                <a:spcPct val="90000"/>
              </a:lnSpc>
            </a:pPr>
            <a:r>
              <a:rPr lang="en-US" sz="2000" dirty="0" smtClean="0"/>
              <a:t>Long term care facility</a:t>
            </a:r>
          </a:p>
          <a:p>
            <a:pPr lvl="3" eaLnBrk="1" hangingPunct="1">
              <a:lnSpc>
                <a:spcPct val="90000"/>
              </a:lnSpc>
            </a:pPr>
            <a:r>
              <a:rPr lang="en-US" sz="2000" dirty="0" smtClean="0"/>
              <a:t>Intensive care</a:t>
            </a:r>
          </a:p>
          <a:p>
            <a:pPr lvl="3" eaLnBrk="1" hangingPunct="1">
              <a:lnSpc>
                <a:spcPct val="90000"/>
              </a:lnSpc>
            </a:pPr>
            <a:r>
              <a:rPr lang="en-US" sz="2000" dirty="0" smtClean="0"/>
              <a:t>Psychiatric unit</a:t>
            </a:r>
          </a:p>
          <a:p>
            <a:pPr lvl="3" eaLnBrk="1" hangingPunct="1">
              <a:lnSpc>
                <a:spcPct val="90000"/>
              </a:lnSpc>
            </a:pPr>
            <a:r>
              <a:rPr lang="en-US" sz="2000" dirty="0" smtClean="0"/>
              <a:t>Emergency department</a:t>
            </a:r>
          </a:p>
          <a:p>
            <a:pPr lvl="3" eaLnBrk="1" hangingPunct="1">
              <a:lnSpc>
                <a:spcPct val="90000"/>
              </a:lnSpc>
            </a:pPr>
            <a:r>
              <a:rPr lang="en-US" sz="2000" dirty="0" smtClean="0"/>
              <a:t>Geriatric patients</a:t>
            </a:r>
          </a:p>
          <a:p>
            <a:pPr lvl="3" eaLnBrk="1" hangingPunct="1">
              <a:lnSpc>
                <a:spcPct val="90000"/>
              </a:lnSpc>
            </a:pPr>
            <a:endParaRPr lang="en-US" sz="1600" dirty="0" smtClean="0"/>
          </a:p>
          <a:p>
            <a:pPr lvl="2" eaLnBrk="1" hangingPunct="1">
              <a:lnSpc>
                <a:spcPct val="90000"/>
              </a:lnSpc>
            </a:pPr>
            <a:endParaRPr lang="en-US" sz="1600" dirty="0" smtClean="0"/>
          </a:p>
        </p:txBody>
      </p:sp>
      <p:sp>
        <p:nvSpPr>
          <p:cNvPr id="4" name="Slide Number Placeholder 3"/>
          <p:cNvSpPr>
            <a:spLocks noGrp="1"/>
          </p:cNvSpPr>
          <p:nvPr>
            <p:ph type="sldNum" sz="quarter" idx="12"/>
          </p:nvPr>
        </p:nvSpPr>
        <p:spPr/>
        <p:txBody>
          <a:bodyPr/>
          <a:lstStyle/>
          <a:p>
            <a:pPr>
              <a:defRPr/>
            </a:pPr>
            <a:fld id="{D3B95271-7FC8-465B-A5B4-92F7D7980B37}"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dirty="0" smtClean="0"/>
              <a:t>Etiology of Agitation</a:t>
            </a:r>
          </a:p>
        </p:txBody>
      </p:sp>
      <p:sp>
        <p:nvSpPr>
          <p:cNvPr id="12291" name="Rectangle 3"/>
          <p:cNvSpPr>
            <a:spLocks noGrp="1" noChangeArrowheads="1"/>
          </p:cNvSpPr>
          <p:nvPr>
            <p:ph idx="1"/>
          </p:nvPr>
        </p:nvSpPr>
        <p:spPr>
          <a:xfrm>
            <a:off x="381000" y="1447800"/>
            <a:ext cx="8229600" cy="5029200"/>
          </a:xfrm>
        </p:spPr>
        <p:txBody>
          <a:bodyPr/>
          <a:lstStyle/>
          <a:p>
            <a:pPr eaLnBrk="1" hangingPunct="1"/>
            <a:r>
              <a:rPr lang="en-US" sz="2800" dirty="0" smtClean="0"/>
              <a:t>A. Disease-related: three major categories </a:t>
            </a:r>
          </a:p>
          <a:p>
            <a:pPr lvl="1" eaLnBrk="1" hangingPunct="1"/>
            <a:r>
              <a:rPr lang="en-US" sz="2400" dirty="0" smtClean="0"/>
              <a:t>Psychiatric manifestations of general medical conditions</a:t>
            </a:r>
          </a:p>
          <a:p>
            <a:pPr lvl="1" eaLnBrk="1" hangingPunct="1"/>
            <a:r>
              <a:rPr lang="en-US" sz="2400" dirty="0" smtClean="0"/>
              <a:t>Substance intoxication/withdrawal</a:t>
            </a:r>
          </a:p>
          <a:p>
            <a:pPr lvl="1" eaLnBrk="1" hangingPunct="1"/>
            <a:r>
              <a:rPr lang="en-US" sz="2400" dirty="0" smtClean="0"/>
              <a:t>Primary psychiatric illness</a:t>
            </a:r>
          </a:p>
          <a:p>
            <a:r>
              <a:rPr lang="en-US" sz="2800" dirty="0" smtClean="0"/>
              <a:t>B. No “disorder”; unlikely to benefit from medical intervention (e.g., criminal behavior)</a:t>
            </a:r>
          </a:p>
          <a:p>
            <a:pPr lvl="1"/>
            <a:r>
              <a:rPr lang="en-US" sz="2400" dirty="0" smtClean="0"/>
              <a:t>consider calling security or the police, depending on the severity</a:t>
            </a:r>
          </a:p>
          <a:p>
            <a:pPr eaLnBrk="1" hangingPunct="1"/>
            <a:r>
              <a:rPr lang="en-US" sz="2800" dirty="0" smtClean="0"/>
              <a:t>Not mutually exclusive</a:t>
            </a:r>
          </a:p>
          <a:p>
            <a:pPr eaLnBrk="1" hangingPunct="1"/>
            <a:endParaRPr lang="en-US" dirty="0" smtClean="0"/>
          </a:p>
          <a:p>
            <a:pPr lvl="2" eaLnBrk="1" hangingPunct="1"/>
            <a:endParaRPr lang="en-US" dirty="0" smtClean="0"/>
          </a:p>
        </p:txBody>
      </p:sp>
      <p:sp>
        <p:nvSpPr>
          <p:cNvPr id="1024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64364D0-8D25-47C3-A851-69013EECFA70}" type="slidenum">
              <a:rPr lang="en-US" smtClean="0"/>
              <a:pPr eaLnBrk="1" hangingPunct="1">
                <a:defRPr/>
              </a:pPr>
              <a:t>9</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 calcmode="lin" valueType="num">
                                      <p:cBhvr additive="base">
                                        <p:cTn id="7"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anim calcmode="lin" valueType="num">
                                      <p:cBhvr additive="base">
                                        <p:cTn id="11"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9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anim calcmode="lin" valueType="num">
                                      <p:cBhvr additive="base">
                                        <p:cTn id="15"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22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2291">
                                            <p:txEl>
                                              <p:pRg st="6" end="6"/>
                                            </p:txEl>
                                          </p:spTgt>
                                        </p:tgtEl>
                                        <p:attrNameLst>
                                          <p:attrName>style.visibility</p:attrName>
                                        </p:attrNameLst>
                                      </p:cBhvr>
                                      <p:to>
                                        <p:strVal val="visible"/>
                                      </p:to>
                                    </p:set>
                                    <p:anim calcmode="lin" valueType="num">
                                      <p:cBhvr additive="base">
                                        <p:cTn id="21" dur="5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229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 calcmode="lin" valueType="num">
                                      <p:cBhvr additive="base">
                                        <p:cTn id="27"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2291">
                                            <p:txEl>
                                              <p:pRg st="5" end="5"/>
                                            </p:txEl>
                                          </p:spTgt>
                                        </p:tgtEl>
                                        <p:attrNameLst>
                                          <p:attrName>style.visibility</p:attrName>
                                        </p:attrNameLst>
                                      </p:cBhvr>
                                      <p:to>
                                        <p:strVal val="visible"/>
                                      </p:to>
                                    </p:set>
                                    <p:anim calcmode="lin" valueType="num">
                                      <p:cBhvr additive="base">
                                        <p:cTn id="33"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TYPE_1" val="1"/>
  <p:tag name="ARTICULATE_REFERENCE_TITLE_1" val="Continuing Education Test"/>
  <p:tag name="ARTICULATE_REFERENCE_1" val="C:\Documents and Settings\AlisonH\Desktop\APMProject\sampletest.doc"/>
  <p:tag name="ARTICULATE_REFERENCE_TYPE_2" val="0"/>
  <p:tag name="ARTICULATE_REFERENCE_TYPE_3" val="0"/>
  <p:tag name="ARTICULATE_REFERENCE_TYPE_4" val="0"/>
  <p:tag name="ARTICULATE_REFERENCE_TYPE_5" val="0"/>
  <p:tag name="LMS_PUBLISH" val="No"/>
  <p:tag name="ARTICULATE_TEMPLATE" val="Full sidebar with toolbar"/>
  <p:tag name="PRESENTER" val="Alison Holcomb"/>
  <p:tag name="PRESENTER_TITLE" val="Association Manager"/>
  <p:tag name="PRESENTER_EMAIL" val="aholcomb@custommanagement.com"/>
  <p:tag name="PRESENTER_BIO" val="Alison Holcomb is testing this software.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
  <p:tag name="LOGO_PIC_2" val="C:\Documents and Settings\AlisonH\Desktop\APMProject\apm-logogreen copy.jpg"/>
  <p:tag name="PRESENTER_PIC_MODE" val="0"/>
  <p:tag name="LOGO_PIC_MODE" val="1"/>
  <p:tag name="PRESENTATION_TITLE" val="APM Test Pres w/ MP3"/>
  <p:tag name="LASTPUBLISHED" val="C:\Documents and Settings\AlisonH\Desktop\apmboardreviewcourseslidetemplate\index.html"/>
</p:tagLst>
</file>

<file path=ppt/theme/theme1.xml><?xml version="1.0" encoding="utf-8"?>
<a:theme xmlns:a="http://schemas.openxmlformats.org/drawingml/2006/main" name="APM presentation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4343</Words>
  <Application>Microsoft Office PowerPoint</Application>
  <PresentationFormat>On-screen Show (4:3)</PresentationFormat>
  <Paragraphs>849</Paragraphs>
  <Slides>66</Slides>
  <Notes>58</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APM presentation template</vt:lpstr>
      <vt:lpstr>The Medical Management of Acute Agitation</vt:lpstr>
      <vt:lpstr>Objectives</vt:lpstr>
      <vt:lpstr>The Case</vt:lpstr>
      <vt:lpstr>Definitions</vt:lpstr>
      <vt:lpstr>Component Behaviors</vt:lpstr>
      <vt:lpstr>PowerPoint Presentation</vt:lpstr>
      <vt:lpstr>Epidemiology</vt:lpstr>
      <vt:lpstr>Epidemiology</vt:lpstr>
      <vt:lpstr>Etiology of Agitation</vt:lpstr>
      <vt:lpstr>Etiology of Agitation:  A Sample of the Varied Conditions  that may Present with Pathologic Agitation</vt:lpstr>
      <vt:lpstr>Etiology of Agitation: Medical Causes</vt:lpstr>
      <vt:lpstr>Etiology of Agitation: Medical condition</vt:lpstr>
      <vt:lpstr>Etiology of Agitation: Substances</vt:lpstr>
      <vt:lpstr> Etiology of Agitation: Primary Psychiatric disorders </vt:lpstr>
      <vt:lpstr> Etiology of Agitation: Schizophrenia </vt:lpstr>
      <vt:lpstr> Etiology of Agitation: Schizophrenia </vt:lpstr>
      <vt:lpstr> Etiology of Agitation: Personality Disorders </vt:lpstr>
      <vt:lpstr>Etiology of Agitation: Dementia</vt:lpstr>
      <vt:lpstr>Etiology of Agitation: Dementia</vt:lpstr>
      <vt:lpstr>Etiology of Agitation</vt:lpstr>
      <vt:lpstr>The Case (continued)</vt:lpstr>
      <vt:lpstr>Assessment of Agitation</vt:lpstr>
      <vt:lpstr>Assessment of Agitation</vt:lpstr>
      <vt:lpstr>The Case (continued)</vt:lpstr>
      <vt:lpstr>The Case (continued)</vt:lpstr>
      <vt:lpstr>Before the Acute Intervention</vt:lpstr>
      <vt:lpstr>Goals of Intervention</vt:lpstr>
      <vt:lpstr>Agitation Management</vt:lpstr>
      <vt:lpstr>Environmental Interventions</vt:lpstr>
      <vt:lpstr>Communication/Behavioral Interventions</vt:lpstr>
      <vt:lpstr>Communication/Behavioral Interventions</vt:lpstr>
      <vt:lpstr>The Case (continued)</vt:lpstr>
      <vt:lpstr>A little bit of history…</vt:lpstr>
      <vt:lpstr>Serotonin-Dopamine Model  of Regulation of Agitation</vt:lpstr>
      <vt:lpstr>Goals of Intervention</vt:lpstr>
      <vt:lpstr>Pharmacologic Considerations</vt:lpstr>
      <vt:lpstr>Pharmacologic Treatment</vt:lpstr>
      <vt:lpstr>Pharmacologic Treatment</vt:lpstr>
      <vt:lpstr>Pharmacologic Treatment</vt:lpstr>
      <vt:lpstr>Association for Emergency Psychiatry Recommendations .</vt:lpstr>
      <vt:lpstr>Benzodiazepines</vt:lpstr>
      <vt:lpstr>Benzodiazepines</vt:lpstr>
      <vt:lpstr>Benzodiazepines</vt:lpstr>
      <vt:lpstr>Typical Antipsychotics</vt:lpstr>
      <vt:lpstr>Typical Antipsychotics</vt:lpstr>
      <vt:lpstr>Typical Antipsychotics</vt:lpstr>
      <vt:lpstr>Typical Antipsychotics: Loxapine</vt:lpstr>
      <vt:lpstr>Atypical Antipsychotics</vt:lpstr>
      <vt:lpstr>Atypical Antipsychotics</vt:lpstr>
      <vt:lpstr>Atypical Antipsychotics</vt:lpstr>
      <vt:lpstr>Atypical Antipsychotics</vt:lpstr>
      <vt:lpstr>Atypical Antipsychotics</vt:lpstr>
      <vt:lpstr>Atypical Antipsychotics</vt:lpstr>
      <vt:lpstr>Atypical Antipsychotics</vt:lpstr>
      <vt:lpstr>Atypical Antipsychotics</vt:lpstr>
      <vt:lpstr>Atypical Antipsychotics</vt:lpstr>
      <vt:lpstr>Combination Therapy</vt:lpstr>
      <vt:lpstr>Combination Therapy</vt:lpstr>
      <vt:lpstr>Combination Therapy</vt:lpstr>
      <vt:lpstr>Cost</vt:lpstr>
      <vt:lpstr>Summary for Acute term</vt:lpstr>
      <vt:lpstr>Summary for Acute Term(cont.)</vt:lpstr>
      <vt:lpstr>Disposition</vt:lpstr>
      <vt:lpstr>Special Population:  ICU patients</vt:lpstr>
      <vt:lpstr>Special Population: Weaning of Ventilation</vt:lpstr>
      <vt:lpstr>Recommended Readings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2014-02-17T17:14:42Z</dcterms:created>
  <dcterms:modified xsi:type="dcterms:W3CDTF">2014-06-27T19:34:25Z</dcterms:modified>
</cp:coreProperties>
</file>