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337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6" r:id="rId22"/>
    <p:sldId id="335" r:id="rId23"/>
    <p:sldId id="338" r:id="rId24"/>
    <p:sldId id="327" r:id="rId25"/>
    <p:sldId id="328" r:id="rId26"/>
    <p:sldId id="329" r:id="rId27"/>
    <p:sldId id="330" r:id="rId28"/>
    <p:sldId id="331" r:id="rId29"/>
    <p:sldId id="332" r:id="rId30"/>
    <p:sldId id="334" r:id="rId31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  <a:srgbClr val="CCFFFF"/>
    <a:srgbClr val="CCECFF"/>
    <a:srgbClr val="666633"/>
    <a:srgbClr val="CCFFCC"/>
    <a:srgbClr val="FF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0" autoAdjust="0"/>
    <p:restoredTop sz="83195" autoAdjust="0"/>
  </p:normalViewPr>
  <p:slideViewPr>
    <p:cSldViewPr>
      <p:cViewPr>
        <p:scale>
          <a:sx n="106" d="100"/>
          <a:sy n="106" d="100"/>
        </p:scale>
        <p:origin x="-758" y="5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D6B9C2D-5F34-446F-A933-A50C29149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43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E8D98A-5089-436D-B421-FE89539FB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63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6F0BB05-490B-411B-8204-73152599D445}" type="slidenum">
              <a:rPr lang="en-US" smtClean="0"/>
              <a:pPr eaLnBrk="1" hangingPunct="1">
                <a:defRPr/>
              </a:pPr>
              <a:t>2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The terms ‘Consultation-Liaison Psychiatry (C-L) and ‘Psychosomatic Medicine’ (PM) have had a variety of connotations historically.</a:t>
            </a:r>
          </a:p>
          <a:p>
            <a:pPr>
              <a:buFontTx/>
              <a:buChar char="•"/>
            </a:pPr>
            <a:r>
              <a:rPr lang="en-US" smtClean="0"/>
              <a:t>The 2 terms are increasingly used interchangeably</a:t>
            </a:r>
          </a:p>
          <a:p>
            <a:pPr lvl="1">
              <a:buFontTx/>
              <a:buChar char="•"/>
            </a:pPr>
            <a:r>
              <a:rPr lang="en-US" smtClean="0"/>
              <a:t>One can think of PM as the background body of knowledge and C-L as the clinical service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327C41C-402A-488F-AF20-F175B0C0A9C1}" type="slidenum">
              <a:rPr lang="en-US" smtClean="0"/>
              <a:pPr eaLnBrk="1" hangingPunct="1">
                <a:defRPr/>
              </a:pPr>
              <a:t>11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MS exam is tailored to the clinical situation. </a:t>
            </a:r>
          </a:p>
          <a:p>
            <a:pPr lvl="1">
              <a:buFontTx/>
              <a:buChar char="•"/>
            </a:pPr>
            <a:r>
              <a:rPr lang="en-US" smtClean="0"/>
              <a:t>Serial MSE’s are often useful to make diagnosis and document response to treatment</a:t>
            </a:r>
          </a:p>
          <a:p>
            <a:pPr>
              <a:buFontTx/>
              <a:buChar char="•"/>
            </a:pPr>
            <a:r>
              <a:rPr lang="en-US" smtClean="0"/>
              <a:t>Cognitive exams are common and facility with bedside neuropsychological assessment is necessary.</a:t>
            </a:r>
          </a:p>
          <a:p>
            <a:pPr>
              <a:buFontTx/>
              <a:buChar char="•"/>
            </a:pPr>
            <a:r>
              <a:rPr lang="en-US" smtClean="0"/>
              <a:t>Must be comfortable either doing a targeted PE or suggesting that one is necessary.</a:t>
            </a:r>
          </a:p>
          <a:p>
            <a:pPr>
              <a:buFontTx/>
              <a:buChar char="•"/>
            </a:pPr>
            <a:r>
              <a:rPr lang="en-US" smtClean="0"/>
              <a:t>Ancillary informants are often critical and should be considered a routing part of the process.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ED38275-52BE-4EDD-A597-A0F1BE3B269E}" type="slidenum">
              <a:rPr lang="en-US" smtClean="0"/>
              <a:pPr eaLnBrk="1" hangingPunct="1">
                <a:defRPr/>
              </a:pPr>
              <a:t>12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The written note largely follows the standard medical write up. </a:t>
            </a:r>
          </a:p>
          <a:p>
            <a:pPr>
              <a:buFontTx/>
              <a:buChar char="•"/>
            </a:pPr>
            <a:r>
              <a:rPr lang="en-US" smtClean="0"/>
              <a:t>Verbal communication with the consultee is critical to confirm that your assessment was understood and to address any remaining question.</a:t>
            </a:r>
          </a:p>
          <a:p>
            <a:pPr>
              <a:buFontTx/>
              <a:buChar char="•"/>
            </a:pPr>
            <a:r>
              <a:rPr lang="en-US" smtClean="0"/>
              <a:t>At least one follow up visit is often important to verify that your recommendations were understood and followed, or, if not, ascertain why not</a:t>
            </a:r>
          </a:p>
          <a:p>
            <a:pPr>
              <a:buFontTx/>
              <a:buChar char="•"/>
            </a:pPr>
            <a:r>
              <a:rPr lang="en-US" smtClean="0"/>
              <a:t>Multiple fu visits are sometimes necessary (persistent suicidal ideation, behavioral disruption, fluctuating MS).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926B62A-ACCE-4541-8839-49B92AE9E635}" type="slidenum">
              <a:rPr lang="en-US" smtClean="0"/>
              <a:pPr eaLnBrk="1" hangingPunct="1">
                <a:defRPr/>
              </a:pPr>
              <a:t>13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The document is addressed to the consultee but the audience is usually varied. The note should be written with this in mind.</a:t>
            </a:r>
          </a:p>
          <a:p>
            <a:pPr lvl="1">
              <a:buFontTx/>
              <a:buChar char="•"/>
            </a:pPr>
            <a:r>
              <a:rPr lang="en-US" smtClean="0"/>
              <a:t>Depending on the nature of the problem the target audience could be nursing staff, social workers, lawyers etc…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B2DF696-C0BC-43CB-886B-0C3242B65913}" type="slidenum">
              <a:rPr lang="en-US" smtClean="0"/>
              <a:pPr eaLnBrk="1" hangingPunct="1">
                <a:defRPr/>
              </a:pPr>
              <a:t>14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Given the variety of MD notes in the chart it is important to clearly identify who you are and your role.</a:t>
            </a:r>
          </a:p>
          <a:p>
            <a:pPr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D66DABF-CCB3-4FD0-B628-6A0C30E37CFC}" type="slidenum">
              <a:rPr lang="en-US" smtClean="0"/>
              <a:pPr eaLnBrk="1" hangingPunct="1">
                <a:defRPr/>
              </a:pPr>
              <a:t>15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Distinguish the time of the exam from the time the note was written if discrepant</a:t>
            </a:r>
          </a:p>
          <a:p>
            <a:pPr>
              <a:buFontTx/>
              <a:buChar char="•"/>
            </a:pPr>
            <a:r>
              <a:rPr lang="en-US" smtClean="0"/>
              <a:t>Collateral information is often critical and obtaining such is more the norm than an exception.</a:t>
            </a:r>
          </a:p>
          <a:p>
            <a:pPr>
              <a:buFontTx/>
              <a:buChar char="•"/>
            </a:pPr>
            <a:r>
              <a:rPr lang="en-US" smtClean="0"/>
              <a:t>It is also worthwhile to document the total time spent on consultation.</a:t>
            </a:r>
          </a:p>
          <a:p>
            <a:pPr lvl="1">
              <a:buFontTx/>
              <a:buChar char="•"/>
            </a:pPr>
            <a:r>
              <a:rPr lang="en-US" smtClean="0"/>
              <a:t>May help for reimbursement and demonstrates the amount of effort involved in consultation</a:t>
            </a:r>
          </a:p>
          <a:p>
            <a:endParaRPr lang="en-US" smtClean="0"/>
          </a:p>
          <a:p>
            <a:pPr>
              <a:buFontTx/>
              <a:buChar char="•"/>
            </a:pPr>
            <a:endParaRPr lang="en-US" smtClean="0"/>
          </a:p>
          <a:p>
            <a:pPr>
              <a:buFontTx/>
              <a:buChar char="•"/>
            </a:pPr>
            <a:endParaRPr lang="en-US" smtClean="0"/>
          </a:p>
          <a:p>
            <a:pPr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D5319C-6727-421E-B847-D67C3A265788}" type="slidenum">
              <a:rPr lang="en-US" smtClean="0"/>
              <a:pPr eaLnBrk="1" hangingPunct="1">
                <a:defRPr/>
              </a:pPr>
              <a:t>16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The consultant’s understanding of the reason for the consultation evolves in the process of reviewing the chart and talking to the consultee, nurses etc.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A20D6C3-4EB5-4008-8AD7-11DA29822423}" type="slidenum">
              <a:rPr lang="en-US" smtClean="0"/>
              <a:pPr eaLnBrk="1" hangingPunct="1">
                <a:defRPr/>
              </a:pPr>
              <a:t>17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This statement sets the tone for the consultation and frames the objectives of the consultation</a:t>
            </a:r>
          </a:p>
          <a:p>
            <a:pPr>
              <a:buFontTx/>
              <a:buChar char="•"/>
            </a:pPr>
            <a:r>
              <a:rPr lang="en-US" smtClean="0"/>
              <a:t>Remains nonjudgmental and respectful of affect behind the consultant’s original request</a:t>
            </a:r>
          </a:p>
          <a:p>
            <a:pPr>
              <a:buFontTx/>
              <a:buChar char="•"/>
            </a:pPr>
            <a:r>
              <a:rPr lang="en-US" smtClean="0"/>
              <a:t>Tactfully reformulates original question into one that allows the consultant to address the underlying issue and thus, be more helpful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1FB55DA-A958-4055-AD18-E102F14E5781}" type="slidenum">
              <a:rPr lang="en-US" smtClean="0"/>
              <a:pPr eaLnBrk="1" hangingPunct="1">
                <a:defRPr/>
              </a:pPr>
              <a:t>18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The written history illustrates what information we judge as being important.</a:t>
            </a:r>
          </a:p>
          <a:p>
            <a:pPr lvl="1">
              <a:buFontTx/>
              <a:buChar char="•"/>
            </a:pPr>
            <a:r>
              <a:rPr lang="en-US" smtClean="0"/>
              <a:t>This data plus other data should substantiate the ultimate formulation and differential diagnosis.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0F26BBF-C9A6-4AD2-AD2D-F8035E4CE646}" type="slidenum">
              <a:rPr lang="en-US" smtClean="0"/>
              <a:pPr eaLnBrk="1" hangingPunct="1">
                <a:defRPr/>
              </a:pPr>
              <a:t>19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Medication documentation should also distinguish what medications are ordered from what meds are taken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957FA09-68F8-4F47-A676-7D3A23B7B1B8}" type="slidenum">
              <a:rPr lang="en-US" smtClean="0"/>
              <a:pPr eaLnBrk="1" hangingPunct="1">
                <a:defRPr/>
              </a:pPr>
              <a:t>20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Should document signs that substantiate one’s diagnostic impression and changes over time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E1ECDAF-8FE1-42FC-BEC3-276EFB105728}" type="slidenum">
              <a:rPr lang="en-US" smtClean="0"/>
              <a:pPr eaLnBrk="1" hangingPunct="1">
                <a:defRPr/>
              </a:pPr>
              <a:t>3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Traditional Models: Classic, hospital based C-L service; Conventional; Common</a:t>
            </a:r>
          </a:p>
          <a:p>
            <a:pPr>
              <a:buFontTx/>
              <a:buChar char="•"/>
            </a:pPr>
            <a:r>
              <a:rPr lang="en-US" smtClean="0"/>
              <a:t>Integration Model: Integration occurs along a spectrum. The degree of integration varies from something that may closely resemble a traditional (reactive) service to a highly structured, multidisciplinary disorder specific management program. </a:t>
            </a:r>
          </a:p>
          <a:p>
            <a:pPr lvl="1">
              <a:buFontTx/>
              <a:buChar char="•"/>
            </a:pPr>
            <a:r>
              <a:rPr lang="en-US" smtClean="0"/>
              <a:t> Increasingly common</a:t>
            </a:r>
          </a:p>
          <a:p>
            <a:pPr lvl="1">
              <a:buFontTx/>
              <a:buChar char="•"/>
            </a:pPr>
            <a:r>
              <a:rPr lang="en-US" smtClean="0"/>
              <a:t> More often seen in ambulatory settings</a:t>
            </a:r>
          </a:p>
          <a:p>
            <a:pPr lvl="1">
              <a:buFontTx/>
              <a:buChar char="•"/>
            </a:pPr>
            <a:r>
              <a:rPr lang="en-US" smtClean="0"/>
              <a:t> Consistent with many aspects of health care reform proposals.</a:t>
            </a:r>
          </a:p>
          <a:p>
            <a:pPr lvl="1">
              <a:buFontTx/>
              <a:buChar char="•"/>
            </a:pPr>
            <a:r>
              <a:rPr lang="en-US" smtClean="0"/>
              <a:t> Most common inpatient version is seen with delirium prevention and management programs</a:t>
            </a:r>
          </a:p>
          <a:p>
            <a:pPr>
              <a:buFontTx/>
              <a:buChar char="•"/>
            </a:pPr>
            <a:r>
              <a:rPr lang="en-US" smtClean="0"/>
              <a:t>Hybrid Models: Elements of both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8F0C8FB-1FE1-4CF2-AF10-98943BE2229D}" type="slidenum">
              <a:rPr lang="en-US" smtClean="0"/>
              <a:pPr eaLnBrk="1" hangingPunct="1">
                <a:defRPr/>
              </a:pPr>
              <a:t>21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Consider the audience and remember ‘essential tasks’ of consultation in composing this</a:t>
            </a:r>
          </a:p>
          <a:p>
            <a:pPr>
              <a:buFontTx/>
              <a:buChar char="•"/>
            </a:pPr>
            <a:r>
              <a:rPr lang="en-US" smtClean="0"/>
              <a:t>An opportunity to educate the medical community about the patient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8F0C8FB-1FE1-4CF2-AF10-98943BE2229D}" type="slidenum">
              <a:rPr lang="en-US" smtClean="0"/>
              <a:pPr eaLnBrk="1" hangingPunct="1">
                <a:defRPr/>
              </a:pPr>
              <a:t>22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 Axis I – III merged.</a:t>
            </a:r>
            <a:r>
              <a:rPr lang="en-US" baseline="0" dirty="0" smtClean="0"/>
              <a:t> Relevant diagnoses that impact case formulation are listed.</a:t>
            </a:r>
          </a:p>
          <a:p>
            <a:pPr>
              <a:buFontTx/>
              <a:buChar char="•"/>
            </a:pPr>
            <a:r>
              <a:rPr lang="en-US" baseline="0" dirty="0" smtClean="0"/>
              <a:t> Consider using ICD-9-CM V codes for factors that may further influence or impact diagnosis.</a:t>
            </a:r>
          </a:p>
          <a:p>
            <a:pPr>
              <a:buFontTx/>
              <a:buChar char="•"/>
            </a:pPr>
            <a:r>
              <a:rPr lang="en-US" baseline="0" dirty="0" smtClean="0"/>
              <a:t> WHODAS may be performed as indicator of </a:t>
            </a:r>
            <a:r>
              <a:rPr lang="en-US" baseline="0" smtClean="0"/>
              <a:t>overall disability.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8F0C8FB-1FE1-4CF2-AF10-98943BE2229D}" type="slidenum">
              <a:rPr lang="en-US" smtClean="0"/>
              <a:pPr eaLnBrk="1" hangingPunct="1">
                <a:defRPr/>
              </a:pPr>
              <a:t>23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 Global Assessment of Functioning</a:t>
            </a:r>
            <a:r>
              <a:rPr lang="en-US" baseline="0" dirty="0" smtClean="0"/>
              <a:t> (GAF) was dropped in the DSM-V. Lack of conceptual clarity, questionable psychometrics.</a:t>
            </a:r>
          </a:p>
          <a:p>
            <a:pPr>
              <a:buFontTx/>
              <a:buChar char="•"/>
            </a:pPr>
            <a:r>
              <a:rPr lang="en-US" baseline="0" dirty="0" smtClean="0"/>
              <a:t> WHODAS may be performed instead as indicator of overall disability.</a:t>
            </a:r>
          </a:p>
          <a:p>
            <a:pPr>
              <a:buFontTx/>
              <a:buChar char="•"/>
            </a:pPr>
            <a:r>
              <a:rPr lang="en-US" baseline="0" dirty="0" smtClean="0"/>
              <a:t> WHODAS has been included for further study (placed in section III </a:t>
            </a:r>
            <a:r>
              <a:rPr lang="en-US" baseline="0" smtClean="0"/>
              <a:t>of the DSM-V)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6F3D648-1237-441B-990D-8663EACDC07D}" type="slidenum">
              <a:rPr lang="en-US" smtClean="0"/>
              <a:pPr eaLnBrk="1" hangingPunct="1">
                <a:defRPr/>
              </a:pPr>
              <a:t>24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Tone should be confident, informative and respectful</a:t>
            </a:r>
          </a:p>
          <a:p>
            <a:pPr>
              <a:buFontTx/>
              <a:buChar char="•"/>
            </a:pPr>
            <a:r>
              <a:rPr lang="en-US" smtClean="0"/>
              <a:t>Content should be evidenced based and practical</a:t>
            </a:r>
          </a:p>
          <a:p>
            <a:pPr>
              <a:buFontTx/>
              <a:buChar char="•"/>
            </a:pPr>
            <a:r>
              <a:rPr lang="en-US" smtClean="0"/>
              <a:t>Example “This is not the best time to confront the patient on the possibility of their overuse of prescription drugs. This can wait till the medical crisis passes.”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89FEB22-BFC1-423E-953F-62C938577427}" type="slidenum">
              <a:rPr lang="en-US" smtClean="0"/>
              <a:pPr eaLnBrk="1" hangingPunct="1">
                <a:defRPr/>
              </a:pPr>
              <a:t>25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No one definition or model for integrated care</a:t>
            </a:r>
          </a:p>
          <a:p>
            <a:pPr>
              <a:buFontTx/>
              <a:buChar char="•"/>
            </a:pPr>
            <a:r>
              <a:rPr lang="en-US" smtClean="0"/>
              <a:t>Tends to involve teamwork and multiple providers at various levels</a:t>
            </a:r>
          </a:p>
          <a:p>
            <a:pPr>
              <a:buFontTx/>
              <a:buChar char="•"/>
            </a:pPr>
            <a:r>
              <a:rPr lang="en-US" smtClean="0"/>
              <a:t>Seen most often in primary care but also done in specialty clinics (OB, Oncology etc)</a:t>
            </a:r>
          </a:p>
          <a:p>
            <a:pPr>
              <a:buFontTx/>
              <a:buChar char="•"/>
            </a:pPr>
            <a:r>
              <a:rPr lang="en-US" smtClean="0"/>
              <a:t>Responsibility for care is usually shared between MH and non MH providers</a:t>
            </a:r>
          </a:p>
          <a:p>
            <a:pPr>
              <a:buFontTx/>
              <a:buChar char="•"/>
            </a:pPr>
            <a:r>
              <a:rPr lang="en-US" smtClean="0"/>
              <a:t>Shared Record and Co-location tend to be minimal elements of integration</a:t>
            </a:r>
          </a:p>
          <a:p>
            <a:pPr>
              <a:buFontTx/>
              <a:buChar char="•"/>
            </a:pPr>
            <a:r>
              <a:rPr lang="en-US" smtClean="0"/>
              <a:t>Many models are easily adaptable to proposals for health care reorganizaion including the “medical home”</a:t>
            </a:r>
          </a:p>
          <a:p>
            <a:pPr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E3BAC2D-8584-4AA5-8AE2-7CEBE8B69E5E}" type="slidenum">
              <a:rPr lang="en-US" smtClean="0"/>
              <a:pPr eaLnBrk="1" hangingPunct="1">
                <a:defRPr/>
              </a:pPr>
              <a:t>26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General Hospital based tend to have screening or structured case finding, assessment and management program</a:t>
            </a:r>
          </a:p>
          <a:p>
            <a:pPr>
              <a:buFontTx/>
              <a:buChar char="•"/>
            </a:pPr>
            <a:r>
              <a:rPr lang="en-US" smtClean="0"/>
              <a:t>Ambulatory Integration runs from co-location of fairly traditional reactive consultation to full service MH care thoroughly integrated into medical clinic</a:t>
            </a:r>
          </a:p>
          <a:p>
            <a:pPr>
              <a:buFontTx/>
              <a:buChar char="•"/>
            </a:pPr>
            <a:r>
              <a:rPr lang="en-US" smtClean="0"/>
              <a:t>Planned Care: AKA ‘Collaborative Care’, ‘Stepped Care’, other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11F0655-916F-40B3-B99D-874B9ED39C71}" type="slidenum">
              <a:rPr lang="en-US" smtClean="0"/>
              <a:pPr eaLnBrk="1" hangingPunct="1">
                <a:defRPr/>
              </a:pPr>
              <a:t>27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Prevalence, co morbidity, cost, documented in many studies</a:t>
            </a:r>
          </a:p>
          <a:p>
            <a:pPr>
              <a:buFontTx/>
              <a:buChar char="•"/>
            </a:pPr>
            <a:r>
              <a:rPr lang="en-US" smtClean="0"/>
              <a:t>Access to MH services especially problematic in rural areas and with lower SES and immigrant populations</a:t>
            </a:r>
          </a:p>
          <a:p>
            <a:pPr>
              <a:buFontTx/>
              <a:buChar char="•"/>
            </a:pPr>
            <a:r>
              <a:rPr lang="en-US" smtClean="0"/>
              <a:t>Many patients are willing to be seen in medical clinic but not willing to go to MH clinic</a:t>
            </a:r>
          </a:p>
          <a:p>
            <a:pPr>
              <a:buFontTx/>
              <a:buChar char="•"/>
            </a:pPr>
            <a:r>
              <a:rPr lang="en-US" smtClean="0"/>
              <a:t>Stigma less for MH care received within medical clinic</a:t>
            </a:r>
          </a:p>
          <a:p>
            <a:pPr>
              <a:buFontTx/>
              <a:buChar char="•"/>
            </a:pPr>
            <a:r>
              <a:rPr lang="en-US" smtClean="0"/>
              <a:t>Growing evidence of affect of mental disorders on medical outcomes and vice versa</a:t>
            </a:r>
          </a:p>
          <a:p>
            <a:endParaRPr lang="en-US" smtClean="0"/>
          </a:p>
          <a:p>
            <a:pPr>
              <a:buFontTx/>
              <a:buChar char="•"/>
            </a:pPr>
            <a:endParaRPr lang="en-US" smtClean="0"/>
          </a:p>
          <a:p>
            <a:pPr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18AEBD1-775E-402F-8CF2-F03BE3D27F43}" type="slidenum">
              <a:rPr lang="en-US" smtClean="0"/>
              <a:pPr eaLnBrk="1" hangingPunct="1">
                <a:defRPr/>
              </a:pPr>
              <a:t>28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Evidence exists for the efficacy and cost efficiency for programs for each of these disorders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E25D0F8-5B7F-4F0C-8C25-C576034184F9}" type="slidenum">
              <a:rPr lang="en-US" smtClean="0"/>
              <a:pPr eaLnBrk="1" hangingPunct="1">
                <a:defRPr/>
              </a:pPr>
              <a:t>29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Recognition that many Behavioral Disorders are chronic/intermittent and require long tem management similar to many medical illnesses</a:t>
            </a:r>
          </a:p>
          <a:p>
            <a:pPr>
              <a:buFontTx/>
              <a:buChar char="•"/>
            </a:pPr>
            <a:r>
              <a:rPr lang="en-US" smtClean="0"/>
              <a:t>Proven outcome benefits in many studies </a:t>
            </a:r>
          </a:p>
          <a:p>
            <a:pPr>
              <a:buFontTx/>
              <a:buChar char="•"/>
            </a:pPr>
            <a:r>
              <a:rPr lang="en-US" smtClean="0"/>
              <a:t>Improved outcomes generally correlate with the number of interventions. Case Management and Psychiatric Consultation/Supervision seem to be most critical elements </a:t>
            </a:r>
          </a:p>
          <a:p>
            <a:pPr>
              <a:buFontTx/>
              <a:buChar char="•"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56B0FD0-08D3-4C28-A1C7-ED58308C53A3}" type="slidenum">
              <a:rPr lang="en-US" smtClean="0"/>
              <a:pPr eaLnBrk="1" hangingPunct="1">
                <a:defRPr/>
              </a:pPr>
              <a:t>30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7BC8354-8D24-4ECF-869B-E4FE45D82F78}" type="slidenum">
              <a:rPr lang="en-US" smtClean="0"/>
              <a:pPr eaLnBrk="1" hangingPunct="1">
                <a:defRPr/>
              </a:pPr>
              <a:t>4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Consults usually funded by FFS system.</a:t>
            </a:r>
          </a:p>
          <a:p>
            <a:pPr>
              <a:buFontTx/>
              <a:buChar char="•"/>
            </a:pPr>
            <a:r>
              <a:rPr lang="en-US" smtClean="0"/>
              <a:t>Liaison work not supported in FFS system.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3C96851-6CC7-45FD-BA72-D916B12694E5}" type="slidenum">
              <a:rPr lang="en-US" smtClean="0"/>
              <a:pPr eaLnBrk="1" hangingPunct="1">
                <a:defRPr/>
              </a:pPr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Disorders above are most commonly seen but  range of disorders include all DSM Dx</a:t>
            </a:r>
          </a:p>
          <a:p>
            <a:pPr lvl="1">
              <a:buFontTx/>
              <a:buChar char="•"/>
            </a:pPr>
            <a:r>
              <a:rPr lang="en-US" smtClean="0"/>
              <a:t>The range of disorders seen can present significant challenges to residents early in their training</a:t>
            </a:r>
          </a:p>
          <a:p>
            <a:pPr>
              <a:buFontTx/>
              <a:buChar char="•"/>
            </a:pPr>
            <a:r>
              <a:rPr lang="en-US" smtClean="0"/>
              <a:t>Most common reasons for consult request: Depression, Mental Status Change, Capacity, Safety, Dementia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87FF2D0-51A6-4268-9470-C7F7FF05998E}" type="slidenum">
              <a:rPr lang="en-US" smtClean="0"/>
              <a:pPr eaLnBrk="1" hangingPunct="1">
                <a:defRPr/>
              </a:pPr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The working environment presents challenges not generally encountered in the rest of psychiatry.</a:t>
            </a:r>
          </a:p>
          <a:p>
            <a:pPr>
              <a:buFontTx/>
              <a:buChar char="•"/>
            </a:pPr>
            <a:r>
              <a:rPr lang="en-US" smtClean="0"/>
              <a:t>Pt is often less motivated to willingly participate </a:t>
            </a:r>
          </a:p>
          <a:p>
            <a:pPr lvl="1">
              <a:buFontTx/>
              <a:buChar char="•"/>
            </a:pPr>
            <a:r>
              <a:rPr lang="en-US" smtClean="0"/>
              <a:t>These factors add to the challenge for trainees.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263F36F-3202-4075-A143-5FC1A0038EEF}" type="slidenum">
              <a:rPr lang="en-US" smtClean="0"/>
              <a:pPr eaLnBrk="1" hangingPunct="1">
                <a:defRPr/>
              </a:pPr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The primary function cannot be ignored.</a:t>
            </a:r>
          </a:p>
          <a:p>
            <a:pPr>
              <a:buFontTx/>
              <a:buChar char="•"/>
            </a:pPr>
            <a:r>
              <a:rPr lang="en-US" dirty="0" smtClean="0"/>
              <a:t>Addressing any conflict (when present) is difficult but critical to a successful consultation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8C5BACB-058A-454B-AC8B-C4213EC9B7EC}" type="slidenum">
              <a:rPr lang="en-US" smtClean="0"/>
              <a:pPr eaLnBrk="1" hangingPunct="1">
                <a:defRPr/>
              </a:pPr>
              <a:t>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Multiple agendas are present in most consultations.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D92B043-5D20-4526-974E-ADBFB478A7D9}" type="slidenum">
              <a:rPr lang="en-US" smtClean="0"/>
              <a:pPr eaLnBrk="1" hangingPunct="1">
                <a:defRPr/>
              </a:pPr>
              <a:t>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Review all staff notes. Notes from nursing, PT etc often contain valuable information on pt.</a:t>
            </a:r>
          </a:p>
          <a:p>
            <a:pPr>
              <a:buFontTx/>
              <a:buChar char="•"/>
            </a:pPr>
            <a:r>
              <a:rPr lang="en-US" smtClean="0"/>
              <a:t>The stated reason for the consultation often does not reflect the nature of the problem.</a:t>
            </a:r>
          </a:p>
          <a:p>
            <a:pPr>
              <a:buFontTx/>
              <a:buChar char="•"/>
            </a:pPr>
            <a:r>
              <a:rPr lang="en-US" smtClean="0"/>
              <a:t>Discussing the problem with the consultee before seeing the patient is critical to the consultation.</a:t>
            </a:r>
          </a:p>
          <a:p>
            <a:pPr>
              <a:buFontTx/>
              <a:buChar char="•"/>
            </a:pPr>
            <a:r>
              <a:rPr lang="en-US" smtClean="0"/>
              <a:t>The consultant can often help reformulate the question in a way that better describes the nature of the problem and allows one to be the most helpful.</a:t>
            </a:r>
          </a:p>
          <a:p>
            <a:pPr lvl="1">
              <a:buFontTx/>
              <a:buChar char="•"/>
            </a:pPr>
            <a:r>
              <a:rPr lang="en-US" smtClean="0"/>
              <a:t>For Example “Rule out depression” might be a reflection of other, less defined concerns….  “I have been unable to explain this patients symptoms….it must be something psychological…”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572AA23-270C-426A-ABC6-17778163F4C9}" type="slidenum">
              <a:rPr lang="en-US" smtClean="0"/>
              <a:pPr eaLnBrk="1" hangingPunct="1">
                <a:defRPr/>
              </a:pPr>
              <a:t>10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Identifying oneself as the Psychiatric Consultant is usual but must be weighed against the possibility of  premature termination of the interview.</a:t>
            </a:r>
          </a:p>
          <a:p>
            <a:pPr>
              <a:buFontTx/>
              <a:buChar char="•"/>
            </a:pPr>
            <a:r>
              <a:rPr lang="en-US" smtClean="0"/>
              <a:t>Be active in your approach, clarify distortions and misconceptions aggressively (“No one thinks you are crazy”) </a:t>
            </a:r>
          </a:p>
          <a:p>
            <a:pPr>
              <a:buFontTx/>
              <a:buChar char="•"/>
            </a:pPr>
            <a:r>
              <a:rPr lang="en-US" smtClean="0"/>
              <a:t>Personally attend to the patients physical discomfort or obtain nursing assistance if needed. </a:t>
            </a:r>
          </a:p>
          <a:p>
            <a:pPr lvl="1">
              <a:buFontTx/>
              <a:buChar char="•"/>
            </a:pPr>
            <a:r>
              <a:rPr lang="en-US" smtClean="0"/>
              <a:t>Adjust bed, patient position, obtain drink etc.</a:t>
            </a:r>
          </a:p>
          <a:p>
            <a:pPr>
              <a:buFontTx/>
              <a:buChar char="•"/>
            </a:pPr>
            <a:r>
              <a:rPr lang="en-US" smtClean="0"/>
              <a:t>Conversation should be conversational, polite and respectful</a:t>
            </a:r>
          </a:p>
          <a:p>
            <a:pPr>
              <a:buFontTx/>
              <a:buChar char="•"/>
            </a:pPr>
            <a:r>
              <a:rPr lang="en-US" smtClean="0"/>
              <a:t>Pay attention to personal items, visitors etc</a:t>
            </a:r>
          </a:p>
          <a:p>
            <a:pPr>
              <a:buFontTx/>
              <a:buChar char="•"/>
            </a:pPr>
            <a:r>
              <a:rPr lang="en-US" smtClean="0"/>
              <a:t>Observe  personality traits, coping styles without digging</a:t>
            </a:r>
          </a:p>
          <a:p>
            <a:pPr>
              <a:buFontTx/>
              <a:buChar char="•"/>
            </a:pPr>
            <a:r>
              <a:rPr lang="en-US" smtClean="0"/>
              <a:t>Support defenses. The tone should generally be conversational and supportive.</a:t>
            </a:r>
          </a:p>
          <a:p>
            <a:pPr lvl="1">
              <a:buFontTx/>
              <a:buChar char="•"/>
            </a:pPr>
            <a:r>
              <a:rPr lang="en-US" smtClean="0"/>
              <a:t>‘Uncovering’ is usually to be avoided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6A677">
                <a:alpha val="35000"/>
              </a:srgbClr>
            </a:gs>
            <a:gs pos="50000">
              <a:srgbClr val="FFFFFF">
                <a:alpha val="48000"/>
              </a:srgbClr>
            </a:gs>
            <a:gs pos="100000">
              <a:srgbClr val="389155">
                <a:alpha val="20000"/>
              </a:srgbClr>
            </a:gs>
          </a:gsLst>
          <a:lin ang="34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/>
        </p:nvPicPr>
        <p:blipFill>
          <a:blip r:embed="rId2" cstate="print">
            <a:alphaModFix amt="4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6" y="1221183"/>
            <a:ext cx="6962245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6788" y="2553747"/>
            <a:ext cx="66336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4887" y="3581909"/>
            <a:ext cx="6557402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endParaRPr lang="en-US" dirty="0"/>
          </a:p>
        </p:txBody>
      </p:sp>
      <p:pic>
        <p:nvPicPr>
          <p:cNvPr id="23" name="Picture 22" descr="APM logo [300dpi], larg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719" y="862447"/>
            <a:ext cx="1533738" cy="1528822"/>
          </a:xfrm>
          <a:prstGeom prst="rect">
            <a:avLst/>
          </a:prstGeom>
          <a:ln w="25400" cap="sq" cmpd="sng">
            <a:noFill/>
            <a:miter lim="800000"/>
          </a:ln>
        </p:spPr>
      </p:pic>
      <p:sp>
        <p:nvSpPr>
          <p:cNvPr id="25" name="TextBox 24"/>
          <p:cNvSpPr txBox="1"/>
          <p:nvPr/>
        </p:nvSpPr>
        <p:spPr>
          <a:xfrm>
            <a:off x="1402821" y="5927933"/>
            <a:ext cx="6341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05A25"/>
                </a:solidFill>
                <a:latin typeface="Calibri"/>
                <a:cs typeface="+mn-cs"/>
              </a:rPr>
              <a:t>ACADEMY OF PSYCHOSOMATIC MEDICINE</a:t>
            </a:r>
            <a:endParaRPr lang="en-US" sz="2400" dirty="0">
              <a:solidFill>
                <a:srgbClr val="105A25"/>
              </a:solidFill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7488" y="6293597"/>
            <a:ext cx="871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89155"/>
                </a:solidFill>
                <a:latin typeface="Calibri"/>
                <a:cs typeface="+mn-cs"/>
              </a:rPr>
              <a:t>Psychiatrists Providing Collaborative Care for Physical and Mental Health</a:t>
            </a:r>
            <a:endParaRPr lang="en-US" dirty="0">
              <a:solidFill>
                <a:srgbClr val="389155"/>
              </a:solidFill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335" y="67730"/>
            <a:ext cx="9055943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0067" y="177798"/>
            <a:ext cx="8923866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22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100000">
              <a:srgbClr val="81D297">
                <a:alpha val="10000"/>
              </a:srgbClr>
            </a:gs>
          </a:gsLst>
          <a:lin ang="3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4792" y="6474883"/>
            <a:ext cx="362712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4" name="Group 39"/>
          <p:cNvGrpSpPr/>
          <p:nvPr/>
        </p:nvGrpSpPr>
        <p:grpSpPr>
          <a:xfrm>
            <a:off x="482607" y="0"/>
            <a:ext cx="8678327" cy="457199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39" name="Picture 38" descr="APM logo [300dpi], lar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"/>
            <a:ext cx="459341" cy="457869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90488" y="6534093"/>
            <a:ext cx="63415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105A25"/>
                </a:solidFill>
                <a:latin typeface="Calibri"/>
                <a:cs typeface="+mn-cs"/>
              </a:rPr>
              <a:t>Academy Of Psychosomatic Medicine</a:t>
            </a:r>
            <a:endParaRPr lang="en-US" sz="1000" dirty="0">
              <a:solidFill>
                <a:srgbClr val="105A25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419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CAC5F1-A08D-479A-B22F-43004DF4EC49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Models and Process of Psychosomatic Medicine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APM Resident Education Curriculum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4267200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 smtClean="0">
                <a:latin typeface="+mn-lt"/>
              </a:rPr>
              <a:t>Robert C Joseph, MD, MS, FAPM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latin typeface="+mn-lt"/>
              </a:rPr>
              <a:t>Director Consultation-Liaison and Primary Care 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latin typeface="+mn-lt"/>
              </a:rPr>
              <a:t>Behavioral Health Service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latin typeface="+mn-lt"/>
              </a:rPr>
              <a:t>Program Director, Psychosomatic Medicine Fellowship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latin typeface="+mn-lt"/>
              </a:rPr>
              <a:t>Cambridge Health Alliance, Cambridge MA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latin typeface="+mn-lt"/>
              </a:rPr>
              <a:t>Assistant Professor, Harvard Medical School</a:t>
            </a:r>
          </a:p>
        </p:txBody>
      </p:sp>
      <p:sp>
        <p:nvSpPr>
          <p:cNvPr id="5" name="Rectangle 4"/>
          <p:cNvSpPr/>
          <p:nvPr/>
        </p:nvSpPr>
        <p:spPr>
          <a:xfrm>
            <a:off x="7086600" y="4648200"/>
            <a:ext cx="1752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Updated</a:t>
            </a:r>
          </a:p>
          <a:p>
            <a:pPr algn="ctr"/>
            <a:r>
              <a:rPr lang="en-US" sz="1200" u="sng" dirty="0" smtClean="0">
                <a:latin typeface="+mn-lt"/>
              </a:rPr>
              <a:t>Summer 2011</a:t>
            </a:r>
          </a:p>
          <a:p>
            <a:pPr algn="ctr"/>
            <a:r>
              <a:rPr lang="en-US" sz="1200" dirty="0" smtClean="0">
                <a:latin typeface="+mn-lt"/>
              </a:rPr>
              <a:t>Robert Joseph, MD, MS</a:t>
            </a:r>
          </a:p>
          <a:p>
            <a:pPr algn="ctr"/>
            <a:endParaRPr lang="en-US" sz="1200" u="sng" dirty="0" smtClean="0">
              <a:latin typeface="+mn-lt"/>
            </a:endParaRPr>
          </a:p>
          <a:p>
            <a:pPr algn="ctr"/>
            <a:r>
              <a:rPr lang="en-US" sz="1200" u="sng" dirty="0" smtClean="0">
                <a:latin typeface="+mn-lt"/>
              </a:rPr>
              <a:t>Fall 2013</a:t>
            </a:r>
          </a:p>
          <a:p>
            <a:pPr algn="ctr"/>
            <a:r>
              <a:rPr lang="en-US" sz="1200" dirty="0" smtClean="0">
                <a:latin typeface="+mn-lt"/>
              </a:rPr>
              <a:t>Robert Joseph, MD, MS</a:t>
            </a:r>
          </a:p>
          <a:p>
            <a:pPr algn="ctr"/>
            <a:r>
              <a:rPr lang="en-US" sz="1200" dirty="0" smtClean="0">
                <a:latin typeface="+mn-lt"/>
              </a:rPr>
              <a:t>R. Brett Lloyd, MD, PhD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67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Steps in the Consultation (2)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Patient Interview</a:t>
            </a:r>
          </a:p>
          <a:p>
            <a:pPr lvl="1"/>
            <a:r>
              <a:rPr lang="en-US" smtClean="0">
                <a:latin typeface="Times New Roman" pitchFamily="18" charset="0"/>
              </a:rPr>
              <a:t>Introduce self</a:t>
            </a:r>
          </a:p>
          <a:p>
            <a:pPr lvl="1"/>
            <a:r>
              <a:rPr lang="en-US" smtClean="0">
                <a:latin typeface="Times New Roman" pitchFamily="18" charset="0"/>
              </a:rPr>
              <a:t>Sit down</a:t>
            </a:r>
          </a:p>
          <a:p>
            <a:pPr lvl="1"/>
            <a:r>
              <a:rPr lang="en-US" smtClean="0">
                <a:latin typeface="Times New Roman" pitchFamily="18" charset="0"/>
              </a:rPr>
              <a:t>Address patient’s surprise  at the arrival of a psychiatrist (if present)</a:t>
            </a:r>
          </a:p>
          <a:p>
            <a:pPr lvl="1"/>
            <a:r>
              <a:rPr lang="en-US" smtClean="0">
                <a:latin typeface="Times New Roman" pitchFamily="18" charset="0"/>
              </a:rPr>
              <a:t>Attend to any physical discomfort</a:t>
            </a:r>
          </a:p>
          <a:p>
            <a:pPr>
              <a:buFontTx/>
              <a:buNone/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DC15BD5-0437-42EC-B5FC-8027ECFC7018}" type="slidenum">
              <a:rPr lang="en-US" smtClean="0"/>
              <a:pPr eaLnBrk="1" hangingPunct="1"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Steps in the Consultation (3)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Mental status exam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	Includes bedside cognitive testing</a:t>
            </a:r>
          </a:p>
          <a:p>
            <a:r>
              <a:rPr lang="en-US" dirty="0" smtClean="0">
                <a:latin typeface="Times New Roman" pitchFamily="18" charset="0"/>
              </a:rPr>
              <a:t>Targeted physical exam (if appropriate)</a:t>
            </a:r>
          </a:p>
          <a:p>
            <a:r>
              <a:rPr lang="en-US" dirty="0" smtClean="0">
                <a:latin typeface="Times New Roman" pitchFamily="18" charset="0"/>
              </a:rPr>
              <a:t>Ancillary history gathering often appropriate</a:t>
            </a:r>
          </a:p>
          <a:p>
            <a:pPr lvl="1"/>
            <a:r>
              <a:rPr lang="en-US" dirty="0" smtClean="0">
                <a:latin typeface="Times New Roman" pitchFamily="18" charset="0"/>
              </a:rPr>
              <a:t>Family</a:t>
            </a:r>
          </a:p>
          <a:p>
            <a:pPr lvl="1"/>
            <a:r>
              <a:rPr lang="en-US" dirty="0" smtClean="0">
                <a:latin typeface="Times New Roman" pitchFamily="18" charset="0"/>
              </a:rPr>
              <a:t>PCP</a:t>
            </a:r>
          </a:p>
          <a:p>
            <a:pPr lvl="1"/>
            <a:r>
              <a:rPr lang="en-US" dirty="0" smtClean="0">
                <a:latin typeface="Times New Roman" pitchFamily="18" charset="0"/>
              </a:rPr>
              <a:t>Other care givers</a:t>
            </a:r>
          </a:p>
          <a:p>
            <a:pPr lvl="1"/>
            <a:r>
              <a:rPr lang="en-US" dirty="0" smtClean="0">
                <a:latin typeface="Times New Roman" pitchFamily="18" charset="0"/>
              </a:rPr>
              <a:t>Other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3336F17-9A63-47F9-A720-EEE74D94FC32}" type="slidenum">
              <a:rPr lang="en-US" smtClean="0"/>
              <a:pPr eaLnBrk="1" hangingPunct="1"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477962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Steps in the Consultation (4)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05800" cy="4144963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Written note</a:t>
            </a:r>
          </a:p>
          <a:p>
            <a:r>
              <a:rPr lang="en-US" smtClean="0">
                <a:latin typeface="Times New Roman" pitchFamily="18" charset="0"/>
              </a:rPr>
              <a:t>Verbal communication (feedback) with consultee, regarding your opinion</a:t>
            </a:r>
          </a:p>
          <a:p>
            <a:r>
              <a:rPr lang="en-US" smtClean="0">
                <a:latin typeface="Times New Roman" pitchFamily="18" charset="0"/>
              </a:rPr>
              <a:t>Follow-up visits as appropriate</a:t>
            </a:r>
          </a:p>
          <a:p>
            <a:pPr lvl="1"/>
            <a:r>
              <a:rPr lang="en-US" smtClean="0">
                <a:latin typeface="Times New Roman" pitchFamily="18" charset="0"/>
              </a:rPr>
              <a:t>Range can be none to daily </a:t>
            </a:r>
          </a:p>
          <a:p>
            <a:pPr lvl="1"/>
            <a:endParaRPr lang="en-US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A354D1A-3878-45C5-A621-B739AAFCDFD9}" type="slidenum">
              <a:rPr lang="en-US" smtClean="0"/>
              <a:pPr eaLnBrk="1" hangingPunct="1"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</a:rPr>
              <a:t>The Written Note (1)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05800" cy="4221163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</a:rPr>
              <a:t>Document formally addressed to the physician requesting the consultation</a:t>
            </a:r>
          </a:p>
          <a:p>
            <a:r>
              <a:rPr lang="en-US" sz="3600" dirty="0" smtClean="0">
                <a:latin typeface="Times New Roman" pitchFamily="18" charset="0"/>
              </a:rPr>
              <a:t>Designed to be used by other members of the treatment team</a:t>
            </a:r>
          </a:p>
          <a:p>
            <a:r>
              <a:rPr lang="en-US" sz="3600" dirty="0" smtClean="0">
                <a:latin typeface="Times New Roman" pitchFamily="18" charset="0"/>
              </a:rPr>
              <a:t>May be read by a variety of hospital personnel</a:t>
            </a:r>
          </a:p>
          <a:p>
            <a:pPr lvl="1"/>
            <a:r>
              <a:rPr lang="en-US" dirty="0" smtClean="0">
                <a:latin typeface="Times New Roman" pitchFamily="18" charset="0"/>
              </a:rPr>
              <a:t>Consider confidentiality </a:t>
            </a:r>
          </a:p>
          <a:p>
            <a:pPr>
              <a:buFontTx/>
              <a:buNone/>
            </a:pPr>
            <a:endParaRPr lang="en-US" sz="3600" dirty="0" smtClean="0">
              <a:latin typeface="Times New Roman" pitchFamily="18" charset="0"/>
            </a:endParaRP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B877CBF-A2B3-404C-93AC-CEA5CF701C51}" type="slidenum">
              <a:rPr lang="en-US" smtClean="0"/>
              <a:pPr eaLnBrk="1" hangingPunct="1"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</a:rPr>
              <a:t>The Written Note (2)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TITLE: Psychosomatic Medicine Service</a:t>
            </a:r>
          </a:p>
          <a:p>
            <a:pPr lvl="2"/>
            <a:r>
              <a:rPr lang="en-US" smtClean="0">
                <a:latin typeface="Times New Roman" pitchFamily="18" charset="0"/>
              </a:rPr>
              <a:t>Attending</a:t>
            </a:r>
          </a:p>
          <a:p>
            <a:pPr lvl="2"/>
            <a:r>
              <a:rPr lang="en-US" smtClean="0">
                <a:latin typeface="Times New Roman" pitchFamily="18" charset="0"/>
              </a:rPr>
              <a:t>Resident</a:t>
            </a:r>
          </a:p>
          <a:p>
            <a:pPr lvl="2"/>
            <a:r>
              <a:rPr lang="en-US" smtClean="0">
                <a:latin typeface="Times New Roman" pitchFamily="18" charset="0"/>
              </a:rPr>
              <a:t>Other</a:t>
            </a:r>
          </a:p>
          <a:p>
            <a:r>
              <a:rPr lang="en-US" smtClean="0">
                <a:latin typeface="Times New Roman" pitchFamily="18" charset="0"/>
              </a:rPr>
              <a:t>NATURE OF THE NOTE</a:t>
            </a:r>
          </a:p>
          <a:p>
            <a:pPr lvl="2"/>
            <a:r>
              <a:rPr lang="en-US" smtClean="0">
                <a:latin typeface="Times New Roman" pitchFamily="18" charset="0"/>
              </a:rPr>
              <a:t>Initial Consultation Note</a:t>
            </a:r>
          </a:p>
          <a:p>
            <a:pPr lvl="2"/>
            <a:r>
              <a:rPr lang="en-US" smtClean="0">
                <a:latin typeface="Times New Roman" pitchFamily="18" charset="0"/>
              </a:rPr>
              <a:t>Follow-up Consultation Note</a:t>
            </a:r>
          </a:p>
          <a:p>
            <a:pPr lvl="2">
              <a:buFontTx/>
              <a:buNone/>
            </a:pPr>
            <a:endParaRPr lang="en-US" smtClean="0">
              <a:latin typeface="Times New Roman" pitchFamily="18" charset="0"/>
            </a:endParaRPr>
          </a:p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D704F42-777F-4B6C-A49F-74B4F9A86FFE}" type="slidenum">
              <a:rPr lang="en-US" smtClean="0"/>
              <a:pPr eaLnBrk="1" hangingPunct="1"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The Written Note (3)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DATE AND TIME: 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Essential when dealing with a fluctuating mental status 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SOURCE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Patient, family, medical record, other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IDENTIFYING STATEMENT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This lays the groundwork for your formulation and recommendations in a way that helps the readers to understand your note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A2B5FAD-FF4D-4F1A-8258-9B283660EC7A}" type="slidenum">
              <a:rPr lang="en-US" smtClean="0"/>
              <a:pPr eaLnBrk="1" hangingPunct="1"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The Written Note (4)                 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Reason for Consultation</a:t>
            </a:r>
          </a:p>
          <a:p>
            <a:pPr lvl="1"/>
            <a:r>
              <a:rPr lang="en-US" smtClean="0">
                <a:latin typeface="Times New Roman" pitchFamily="18" charset="0"/>
              </a:rPr>
              <a:t>Why did the primary treatment team request a psychiatric evaluation?</a:t>
            </a:r>
          </a:p>
          <a:p>
            <a:pPr lvl="1"/>
            <a:r>
              <a:rPr lang="en-US" smtClean="0">
                <a:latin typeface="Times New Roman" pitchFamily="18" charset="0"/>
              </a:rPr>
              <a:t>There is often a difference between what the primary team requests and what they actually want from the psychiatrist</a:t>
            </a:r>
          </a:p>
          <a:p>
            <a:pPr lvl="2"/>
            <a:r>
              <a:rPr lang="en-US" u="sng" smtClean="0">
                <a:latin typeface="Times New Roman" pitchFamily="18" charset="0"/>
              </a:rPr>
              <a:t>Manifest request</a:t>
            </a:r>
            <a:r>
              <a:rPr lang="en-US" smtClean="0">
                <a:latin typeface="Times New Roman" pitchFamily="18" charset="0"/>
              </a:rPr>
              <a:t>: R/O depression</a:t>
            </a:r>
          </a:p>
          <a:p>
            <a:pPr lvl="2"/>
            <a:r>
              <a:rPr lang="en-US" u="sng" smtClean="0">
                <a:latin typeface="Times New Roman" pitchFamily="18" charset="0"/>
              </a:rPr>
              <a:t>Latent request</a:t>
            </a:r>
            <a:r>
              <a:rPr lang="en-US" smtClean="0">
                <a:latin typeface="Times New Roman" pitchFamily="18" charset="0"/>
              </a:rPr>
              <a:t>: There is nothing wrong with this patient. She is drug seeking and manipulative. Make her stop complaining and behave!</a:t>
            </a:r>
          </a:p>
          <a:p>
            <a:pPr lvl="1">
              <a:buFontTx/>
              <a:buNone/>
            </a:pPr>
            <a:endParaRPr lang="en-US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F476021-F3CF-43B2-81E1-F40542C793C1}" type="slidenum">
              <a:rPr lang="en-US" smtClean="0"/>
              <a:pPr eaLnBrk="1" hangingPunct="1"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The Written Note (5)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Identifying Statement</a:t>
            </a:r>
          </a:p>
          <a:p>
            <a:pPr lvl="1"/>
            <a:r>
              <a:rPr lang="en-US" smtClean="0">
                <a:latin typeface="Times New Roman" pitchFamily="18" charset="0"/>
              </a:rPr>
              <a:t>Important</a:t>
            </a:r>
          </a:p>
          <a:p>
            <a:pPr lvl="1"/>
            <a:r>
              <a:rPr lang="en-US" smtClean="0">
                <a:latin typeface="Times New Roman" pitchFamily="18" charset="0"/>
              </a:rPr>
              <a:t>“The patient is a 34 year old female admitted for abdominal pain with a history of multiple medical complaints and pain unresponsive to usual interventions. We are asked to evaluate her for possible depression”</a:t>
            </a:r>
          </a:p>
          <a:p>
            <a:pPr lvl="1"/>
            <a:r>
              <a:rPr lang="en-US" smtClean="0">
                <a:latin typeface="Times New Roman" pitchFamily="18" charset="0"/>
              </a:rPr>
              <a:t>A reiteration of the manifest question</a:t>
            </a:r>
          </a:p>
          <a:p>
            <a:pPr lvl="2"/>
            <a:r>
              <a:rPr lang="en-US" smtClean="0">
                <a:latin typeface="Times New Roman" pitchFamily="18" charset="0"/>
              </a:rPr>
              <a:t>Reminds us to answer the question </a:t>
            </a:r>
          </a:p>
          <a:p>
            <a:pPr lvl="2"/>
            <a:r>
              <a:rPr lang="en-US" smtClean="0">
                <a:latin typeface="Times New Roman" pitchFamily="18" charset="0"/>
              </a:rPr>
              <a:t>Respectful to consultee</a:t>
            </a:r>
          </a:p>
          <a:p>
            <a:pPr>
              <a:buFontTx/>
              <a:buNone/>
            </a:pPr>
            <a:endParaRPr lang="en-US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mtClean="0">
              <a:latin typeface="Times New Roman" pitchFamily="18" charset="0"/>
            </a:endParaRPr>
          </a:p>
          <a:p>
            <a:pPr lvl="1">
              <a:buFontTx/>
              <a:buNone/>
            </a:pPr>
            <a:endParaRPr lang="en-US" smtClean="0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8C91744-2E35-4FF9-8E03-2922E6A16977}" type="slidenum">
              <a:rPr lang="en-US" smtClean="0"/>
              <a:pPr eaLnBrk="1" hangingPunct="1"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The Written Note (6)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smtClean="0">
                <a:latin typeface="Times New Roman" pitchFamily="18" charset="0"/>
              </a:rPr>
              <a:t>HISTORY OF PRESENT ILLNESS 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</a:rPr>
              <a:t>A place to document the essential positive and negative aspects of the history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</a:rPr>
              <a:t>Provides a historical framework for understanding the patient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</a:rPr>
              <a:t>Must include DSM descriptive characteristics and review of systems relevant to diagnosis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smtClean="0">
                <a:latin typeface="Times New Roman" pitchFamily="18" charset="0"/>
              </a:rPr>
              <a:t>	</a:t>
            </a:r>
            <a:r>
              <a:rPr lang="en-US" sz="2400" u="sng" smtClean="0">
                <a:latin typeface="Times New Roman" pitchFamily="18" charset="0"/>
              </a:rPr>
              <a:t>Consider:</a:t>
            </a:r>
            <a:r>
              <a:rPr lang="en-US" sz="2400" smtClean="0">
                <a:latin typeface="Times New Roman" pitchFamily="18" charset="0"/>
              </a:rPr>
              <a:t>	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latin typeface="Times New Roman" pitchFamily="18" charset="0"/>
              </a:rPr>
              <a:t>The special events of the patient’s life, e.g., losses, illnesses.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latin typeface="Times New Roman" pitchFamily="18" charset="0"/>
              </a:rPr>
              <a:t>The precipitant to the current psychological and physical difficulties.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latin typeface="Times New Roman" pitchFamily="18" charset="0"/>
              </a:rPr>
              <a:t>The nature of the patient’s reaction to these precipitants.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latin typeface="Times New Roman" pitchFamily="18" charset="0"/>
              </a:rPr>
              <a:t>Usual coping mechanisms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6AEB0C5-9EAD-421D-877C-83D3A2FC84B6}" type="slidenum">
              <a:rPr lang="en-US" smtClean="0"/>
              <a:pPr eaLnBrk="1" hangingPunct="1"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The Written Note (7)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>
                <a:latin typeface="Times New Roman" pitchFamily="18" charset="0"/>
              </a:rPr>
              <a:t>Past Medical/Surgical History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Include menstrual and obstetric 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latin typeface="Times New Roman" pitchFamily="18" charset="0"/>
              </a:rPr>
              <a:t>Past Psychiatric History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latin typeface="Times New Roman" pitchFamily="18" charset="0"/>
              </a:rPr>
              <a:t>Medication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Prior to admission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At time of consultation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Recent changes</a:t>
            </a:r>
          </a:p>
          <a:p>
            <a:r>
              <a:rPr lang="en-US" sz="2800" smtClean="0">
                <a:latin typeface="Times New Roman" pitchFamily="18" charset="0"/>
              </a:rPr>
              <a:t>Substance Use History</a:t>
            </a:r>
          </a:p>
          <a:p>
            <a:r>
              <a:rPr lang="en-US" sz="2800" smtClean="0">
                <a:latin typeface="Times New Roman" pitchFamily="18" charset="0"/>
              </a:rPr>
              <a:t>Family History</a:t>
            </a:r>
          </a:p>
          <a:p>
            <a:r>
              <a:rPr lang="en-US" sz="2800" smtClean="0">
                <a:latin typeface="Times New Roman" pitchFamily="18" charset="0"/>
              </a:rPr>
              <a:t>Social History</a:t>
            </a:r>
          </a:p>
          <a:p>
            <a:pPr>
              <a:lnSpc>
                <a:spcPct val="90000"/>
              </a:lnSpc>
            </a:pPr>
            <a:endParaRPr lang="en-US" sz="280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>
              <a:latin typeface="Times New Roman" pitchFamily="18" charset="0"/>
            </a:endParaRP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52362FB-E2D5-4ADC-88EF-093D1E2DF542}" type="slidenum">
              <a:rPr lang="en-US" smtClean="0"/>
              <a:pPr eaLnBrk="1" hangingPunct="1"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Psychosomatic Medicine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Subspecialty at the interface of Medicine and Psychiatry</a:t>
            </a:r>
          </a:p>
          <a:p>
            <a:pPr lvl="1"/>
            <a:r>
              <a:rPr lang="en-US" smtClean="0">
                <a:latin typeface="Times New Roman" pitchFamily="18" charset="0"/>
              </a:rPr>
              <a:t>Clinical Service</a:t>
            </a:r>
          </a:p>
          <a:p>
            <a:pPr lvl="1"/>
            <a:r>
              <a:rPr lang="en-US" smtClean="0">
                <a:latin typeface="Times New Roman" pitchFamily="18" charset="0"/>
              </a:rPr>
              <a:t>Research</a:t>
            </a:r>
          </a:p>
          <a:p>
            <a:pPr lvl="1"/>
            <a:r>
              <a:rPr lang="en-US" smtClean="0">
                <a:latin typeface="Times New Roman" pitchFamily="18" charset="0"/>
              </a:rPr>
              <a:t>Training</a:t>
            </a:r>
          </a:p>
          <a:p>
            <a:r>
              <a:rPr lang="en-US" smtClean="0">
                <a:latin typeface="Times New Roman" pitchFamily="18" charset="0"/>
              </a:rPr>
              <a:t>Psychosomatic Medicine is the name of the accredited subspecialty</a:t>
            </a:r>
          </a:p>
          <a:p>
            <a:pPr lvl="1"/>
            <a:endParaRPr lang="en-US" smtClean="0"/>
          </a:p>
        </p:txBody>
      </p:sp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8CC13A9-18BF-48E4-88D9-0B925E08566D}" type="slidenum">
              <a:rPr lang="en-US" smtClean="0"/>
              <a:pPr eaLnBrk="1" hangingPunct="1"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</a:rPr>
              <a:t>The Written Note (8)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</a:rPr>
              <a:t>Physical Exam (as appropriate)</a:t>
            </a:r>
          </a:p>
          <a:p>
            <a:r>
              <a:rPr lang="en-US" sz="2800" dirty="0" smtClean="0">
                <a:latin typeface="Times New Roman" pitchFamily="18" charset="0"/>
              </a:rPr>
              <a:t>Mental Status Exam</a:t>
            </a:r>
          </a:p>
          <a:p>
            <a:pPr lvl="1"/>
            <a:r>
              <a:rPr lang="en-US" sz="2400" dirty="0" smtClean="0">
                <a:latin typeface="Times New Roman" pitchFamily="18" charset="0"/>
              </a:rPr>
              <a:t>Analogous to the physical examination.</a:t>
            </a:r>
          </a:p>
          <a:p>
            <a:pPr lvl="1"/>
            <a:r>
              <a:rPr lang="en-US" sz="2400" dirty="0" smtClean="0">
                <a:latin typeface="Times New Roman" pitchFamily="18" charset="0"/>
              </a:rPr>
              <a:t>Reflects a point in time</a:t>
            </a:r>
          </a:p>
          <a:p>
            <a:pPr lvl="1"/>
            <a:r>
              <a:rPr lang="en-US" sz="2400" dirty="0" smtClean="0">
                <a:latin typeface="Times New Roman" pitchFamily="18" charset="0"/>
              </a:rPr>
              <a:t>Address the question of the consultation and your formulation within the mental status examination</a:t>
            </a:r>
          </a:p>
          <a:p>
            <a:pPr lvl="1"/>
            <a:r>
              <a:rPr lang="en-US" sz="2400" dirty="0" smtClean="0">
                <a:latin typeface="Times New Roman" pitchFamily="18" charset="0"/>
              </a:rPr>
              <a:t>It is an opportunity to teach and to demonstrate how diagnoses are made</a:t>
            </a:r>
          </a:p>
          <a:p>
            <a:pPr lvl="1"/>
            <a:r>
              <a:rPr lang="en-US" sz="2400" dirty="0" smtClean="0">
                <a:latin typeface="Times New Roman" pitchFamily="18" charset="0"/>
              </a:rPr>
              <a:t>A tool to gain access to a patients mental life</a:t>
            </a:r>
          </a:p>
          <a:p>
            <a:r>
              <a:rPr lang="en-US" sz="2800" dirty="0" smtClean="0">
                <a:latin typeface="Times New Roman" pitchFamily="18" charset="0"/>
              </a:rPr>
              <a:t>Pertinent Laboratory and Radiologic Findings</a:t>
            </a:r>
            <a:endParaRPr lang="en-US" dirty="0" smtClean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B98DF16-E156-4D7E-BB93-8259EA81BD4A}" type="slidenum">
              <a:rPr lang="en-US" smtClean="0"/>
              <a:pPr eaLnBrk="1" hangingPunct="1"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The Written Note (9)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Impression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Other than recommendation, the most likely part of the consult to be read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Should have the components of a good biopsychosocial formulation, but avoid psychiatric jargon whenever possible</a:t>
            </a:r>
          </a:p>
          <a:p>
            <a:pPr lvl="2"/>
            <a:r>
              <a:rPr lang="en-US" sz="2000" smtClean="0">
                <a:latin typeface="Times New Roman" pitchFamily="18" charset="0"/>
              </a:rPr>
              <a:t>Include stressors and functional status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Know your audience and what you want to accomplish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Differential diagnosis, including personality and medical disorders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C82FF39-BBF5-41FE-ADF6-F7930F499DF7}" type="slidenum">
              <a:rPr lang="en-US" smtClean="0"/>
              <a:pPr eaLnBrk="1" hangingPunct="1"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</a:rPr>
              <a:t>The Written Note (10)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51037"/>
            <a:ext cx="41148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DSM IV-TR</a:t>
            </a:r>
          </a:p>
          <a:p>
            <a:pPr lvl="1"/>
            <a:r>
              <a:rPr lang="en-US" sz="2400" dirty="0" smtClean="0">
                <a:latin typeface="Times New Roman" pitchFamily="18" charset="0"/>
              </a:rPr>
              <a:t>Multi-axial assessment</a:t>
            </a:r>
            <a:endParaRPr lang="en-US" sz="2000" dirty="0" smtClean="0">
              <a:latin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</a:rPr>
              <a:t>Axis III – including disorders relevant to the psychiatric disorder(s)</a:t>
            </a:r>
          </a:p>
          <a:p>
            <a:pPr lvl="1"/>
            <a:r>
              <a:rPr lang="en-US" sz="2400" dirty="0" smtClean="0">
                <a:latin typeface="Times New Roman" pitchFamily="18" charset="0"/>
              </a:rPr>
              <a:t>Axis IV – Psychosocial/ environmental problems</a:t>
            </a:r>
          </a:p>
          <a:p>
            <a:pPr lvl="1"/>
            <a:r>
              <a:rPr lang="en-US" sz="2400" dirty="0" smtClean="0">
                <a:latin typeface="Times New Roman" pitchFamily="18" charset="0"/>
              </a:rPr>
              <a:t>Axis V – global assessment of functioning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C82FF39-BBF5-41FE-ADF6-F7930F499DF7}" type="slidenum">
              <a:rPr lang="en-US" smtClean="0"/>
              <a:pPr eaLnBrk="1" hangingPunct="1">
                <a:defRPr/>
              </a:pPr>
              <a:t>22</a:t>
            </a:fld>
            <a:endParaRPr lang="en-US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0" y="1951037"/>
            <a:ext cx="4114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DSM-V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Axis I-III combined: list relevant diagnoses to consultation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List ICD-9-CM V codes related to psychosocial and environmental problems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WHODAS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 – may be used to demonstrate disability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4397" y="1066800"/>
            <a:ext cx="23952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DIAGNOSIS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</a:rPr>
              <a:t>The Written Note (10)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51037"/>
            <a:ext cx="41148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Axis V (GAF) was dropped from DSM-V</a:t>
            </a:r>
          </a:p>
          <a:p>
            <a:endParaRPr lang="en-US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WHODAS is included for further study as an assessment tool for functioning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36-item, self-administered measure used to assess disability in adults (age 18 and older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C82FF39-BBF5-41FE-ADF6-F7930F499DF7}" type="slidenum">
              <a:rPr lang="en-US" smtClean="0"/>
              <a:pPr eaLnBrk="1" hangingPunct="1">
                <a:defRPr/>
              </a:pPr>
              <a:t>23</a:t>
            </a:fld>
            <a:endParaRPr lang="en-US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0" y="1951037"/>
            <a:ext cx="4114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Included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</a:rPr>
              <a:t> in Section III of the DSM-V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Times New Roman" pitchFamily="18" charset="0"/>
              </a:rPr>
              <a:t>Domains include: Communication, getting around, self-care, relationships, household activities, school and work activities, participation in </a:t>
            </a:r>
            <a:r>
              <a:rPr lang="en-US" sz="2400" dirty="0" smtClean="0">
                <a:latin typeface="Times New Roman" pitchFamily="18" charset="0"/>
              </a:rPr>
              <a:t>society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540" y="135249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WHODAS: World Health Organization Disability Assessment Schedule 2.0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251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</a:rPr>
              <a:t>The Written Note (11)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</a:rPr>
              <a:t>Recommendation/Plan</a:t>
            </a:r>
          </a:p>
          <a:p>
            <a:pPr lvl="1">
              <a:lnSpc>
                <a:spcPct val="80000"/>
              </a:lnSpc>
            </a:pPr>
            <a:r>
              <a:rPr lang="en-US" sz="2400" i="1" smtClean="0">
                <a:latin typeface="Times New Roman" pitchFamily="18" charset="0"/>
              </a:rPr>
              <a:t>Most likely part of the consultation to be read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Further work-up suggested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Physician management</a:t>
            </a:r>
          </a:p>
          <a:p>
            <a:pPr lvl="2">
              <a:lnSpc>
                <a:spcPct val="80000"/>
              </a:lnSpc>
            </a:pPr>
            <a:r>
              <a:rPr lang="en-US" sz="2000" smtClean="0">
                <a:latin typeface="Times New Roman" pitchFamily="18" charset="0"/>
              </a:rPr>
              <a:t>Medication</a:t>
            </a:r>
          </a:p>
          <a:p>
            <a:pPr lvl="2">
              <a:lnSpc>
                <a:spcPct val="80000"/>
              </a:lnSpc>
            </a:pPr>
            <a:r>
              <a:rPr lang="en-US" sz="2000" smtClean="0">
                <a:latin typeface="Times New Roman" pitchFamily="18" charset="0"/>
              </a:rPr>
              <a:t>Behavioral approaches with patient</a:t>
            </a:r>
          </a:p>
          <a:p>
            <a:pPr lvl="3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Be specific, avoid jargon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Nursing management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Legal issues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Social service needs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Aftercare plans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Consultant follow-up</a:t>
            </a:r>
          </a:p>
          <a:p>
            <a:pPr lvl="2">
              <a:lnSpc>
                <a:spcPct val="80000"/>
              </a:lnSpc>
            </a:pPr>
            <a:r>
              <a:rPr lang="en-US" sz="2000" smtClean="0">
                <a:latin typeface="Times New Roman" pitchFamily="18" charset="0"/>
              </a:rPr>
              <a:t>Inform treatment team of your availability, whether/when you will return and the purpose of your return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EC4FC5E-9622-4A49-9E6C-CA6E090E50BF}" type="slidenum">
              <a:rPr lang="en-US" smtClean="0"/>
              <a:pPr eaLnBrk="1" hangingPunct="1"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Mental Health Integration (1)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>
                <a:latin typeface="Times New Roman" pitchFamily="18" charset="0"/>
              </a:rPr>
              <a:t>Collaboration with Multidisciplinary Team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Mental Health (MH) and non-Mental Health (non-MH) providers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Psychiatrist, other MD’s, Psychologists, Social Workers, Nurses, Case Managers, Support Staff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Times New Roman" pitchFamily="18" charset="0"/>
              </a:rPr>
              <a:t>Elements of Integration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Mission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</a:rPr>
              <a:t>Optimal care for behavioral problems in  non-MH setting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Target Population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</a:rPr>
              <a:t>Patients with co-morbid medical and psychiatric problems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</a:rPr>
              <a:t>Patients with MH problem but no other MH care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Location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</a:rPr>
              <a:t>Generally involves co-location of MH staff in medical site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Communication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</a:rPr>
              <a:t>Team meetings, shared, medical record and treatment plans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Administrative	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</a:rPr>
              <a:t>Shared or coordinated between MH and non-MH staff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Fiscal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</a:rPr>
              <a:t>Integrated budget for MH and medical staff vs. separate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AE09E8F-31F8-4F71-8354-55213B8BC3AA}" type="slidenum">
              <a:rPr lang="en-US" smtClean="0"/>
              <a:pPr eaLnBrk="1" hangingPunct="1"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Mental Health Integration (2)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Times New Roman" pitchFamily="18" charset="0"/>
              </a:rPr>
              <a:t>General Hospital Based	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Tends to be disorder specific	</a:t>
            </a:r>
          </a:p>
          <a:p>
            <a:pPr lvl="2"/>
            <a:r>
              <a:rPr lang="en-US" sz="2000" smtClean="0">
                <a:latin typeface="Times New Roman" pitchFamily="18" charset="0"/>
              </a:rPr>
              <a:t>E.g., delirium, transplant or substance use disorders	</a:t>
            </a:r>
          </a:p>
          <a:p>
            <a:r>
              <a:rPr lang="en-US" sz="2800" smtClean="0">
                <a:latin typeface="Times New Roman" pitchFamily="18" charset="0"/>
              </a:rPr>
              <a:t>Ambulatory	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Primary care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Medical/Surgical Specialty clinics</a:t>
            </a:r>
          </a:p>
          <a:p>
            <a:pPr lvl="2"/>
            <a:r>
              <a:rPr lang="en-US" sz="2000" smtClean="0">
                <a:latin typeface="Times New Roman" pitchFamily="18" charset="0"/>
              </a:rPr>
              <a:t>OB, Oncology, Neurology, Transplant etc</a:t>
            </a:r>
          </a:p>
          <a:p>
            <a:pPr lvl="1"/>
            <a:endParaRPr lang="en-US" sz="2400" smtClean="0">
              <a:latin typeface="Times New Roman" pitchFamily="18" charset="0"/>
            </a:endParaRPr>
          </a:p>
          <a:p>
            <a:pPr lvl="2"/>
            <a:endParaRPr lang="en-US" sz="2000" smtClean="0">
              <a:latin typeface="Times New Roman" pitchFamily="18" charset="0"/>
            </a:endParaRPr>
          </a:p>
          <a:p>
            <a:pPr lvl="2"/>
            <a:endParaRPr lang="en-US" sz="2000" smtClean="0">
              <a:latin typeface="Times New Roman" pitchFamily="18" charset="0"/>
            </a:endParaRP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73EADCE-E4EA-4C7C-96EC-8B4C8FF79C57}" type="slidenum">
              <a:rPr lang="en-US" smtClean="0"/>
              <a:pPr eaLnBrk="1" hangingPunct="1"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Mental Health Integration (3)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</a:rPr>
              <a:t>Rationale	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Prevalence of mental health (MH) issues in medical setting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Lack of access to conventional MH services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Patient’s reluctance to go to MH clinic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Extensive co-morbidity of medical and MH disorders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Bidirectional adverse effect of co-morbid disorders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Associated morbidity and cost of disorders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</a:rPr>
              <a:t>Method/Structure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Times New Roman" pitchFamily="18" charset="0"/>
              </a:rPr>
              <a:t>Wide range</a:t>
            </a:r>
          </a:p>
          <a:p>
            <a:pPr lvl="2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Reactive Programs </a:t>
            </a:r>
          </a:p>
          <a:p>
            <a:pPr lvl="3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</a:rPr>
              <a:t>Mimic traditional consult services except, perhaps for co-location</a:t>
            </a:r>
          </a:p>
          <a:p>
            <a:pPr lvl="2">
              <a:lnSpc>
                <a:spcPct val="80000"/>
              </a:lnSpc>
            </a:pPr>
            <a:r>
              <a:rPr lang="en-US" sz="1800" smtClean="0">
                <a:latin typeface="Times New Roman" pitchFamily="18" charset="0"/>
              </a:rPr>
              <a:t>Planned Programs</a:t>
            </a:r>
          </a:p>
          <a:p>
            <a:pPr lvl="3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</a:rPr>
              <a:t>Highly Structured, oriented toward “Disease Management”</a:t>
            </a:r>
          </a:p>
          <a:p>
            <a:pPr lvl="2">
              <a:lnSpc>
                <a:spcPct val="80000"/>
              </a:lnSpc>
            </a:pPr>
            <a:endParaRPr lang="en-US" sz="18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CA7A992-B638-45EA-AD6B-7C7065EBFBA3}" type="slidenum">
              <a:rPr lang="en-US" smtClean="0"/>
              <a:pPr eaLnBrk="1" hangingPunct="1"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Mental Health Integration (4)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Value added</a:t>
            </a:r>
          </a:p>
          <a:p>
            <a:pPr lvl="1"/>
            <a:r>
              <a:rPr lang="en-US" smtClean="0">
                <a:latin typeface="Times New Roman" pitchFamily="18" charset="0"/>
              </a:rPr>
              <a:t>Delirium prevention programs</a:t>
            </a:r>
          </a:p>
          <a:p>
            <a:pPr lvl="1"/>
            <a:r>
              <a:rPr lang="en-US" smtClean="0">
                <a:latin typeface="Times New Roman" pitchFamily="18" charset="0"/>
              </a:rPr>
              <a:t>Depression, Anxiety and Substance Abuse Management in primary care</a:t>
            </a:r>
          </a:p>
          <a:p>
            <a:pPr lvl="1"/>
            <a:r>
              <a:rPr lang="en-US" smtClean="0">
                <a:latin typeface="Times New Roman" pitchFamily="18" charset="0"/>
              </a:rPr>
              <a:t>Co-morbid MH and medical disorders</a:t>
            </a:r>
          </a:p>
          <a:p>
            <a:pPr lvl="2"/>
            <a:r>
              <a:rPr lang="en-US" smtClean="0">
                <a:latin typeface="Times New Roman" pitchFamily="18" charset="0"/>
              </a:rPr>
              <a:t>depression, diabetes, cardiac disorders</a:t>
            </a:r>
          </a:p>
          <a:p>
            <a:pPr lvl="1"/>
            <a:r>
              <a:rPr lang="en-US" smtClean="0">
                <a:latin typeface="Times New Roman" pitchFamily="18" charset="0"/>
              </a:rPr>
              <a:t>Medically Unexplained Physical Symptoms (MUPS)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41448DE-6A19-4618-A96E-94729CF7C174}" type="slidenum">
              <a:rPr lang="en-US" smtClean="0"/>
              <a:pPr eaLnBrk="1" hangingPunct="1"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Mental Health Integration (5)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Planned Care for Behavioral Health Disorders in Medical Clinics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Derivative of chronic disease management programs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Proven efficacy in multiple studies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AKA Collaborative Care, Stepped Care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Methods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Proactive Screening/Case Finding, Registry, Team Management, Algorithm directed, Consultation and Supervision, Case Management, Teamwork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ECF82BD-4DD8-4AF0-A52B-CBE2C9544286}" type="slidenum">
              <a:rPr lang="en-US" smtClean="0"/>
              <a:pPr eaLnBrk="1" hangingPunct="1"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3600" b="1" dirty="0" smtClean="0">
                <a:latin typeface="Times New Roman" pitchFamily="18" charset="0"/>
              </a:rPr>
              <a:t>Models of Psychosomatic Medicine Psychiatry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>
                <a:latin typeface="Times New Roman" pitchFamily="18" charset="0"/>
              </a:rPr>
              <a:t>Traditional/Conventional 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Hospital or Ambulatory Based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Consultation Upon Request (reactive)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Liaison Psychiatry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latin typeface="Times New Roman" pitchFamily="18" charset="0"/>
              </a:rPr>
              <a:t>Mental Health Integration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Hospital or Ambulatory Based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Case Finding/Screening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Proactive/Systemic Mental Health Involvement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Population Based Programs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Disorder Specific Programs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latin typeface="Times New Roman" pitchFamily="18" charset="0"/>
              </a:rPr>
              <a:t>Hybrid Models</a:t>
            </a:r>
          </a:p>
          <a:p>
            <a:pPr lvl="1">
              <a:lnSpc>
                <a:spcPct val="90000"/>
              </a:lnSpc>
            </a:pP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91BC3E1-BB86-4CB0-B355-30F53E121819}" type="slidenum">
              <a:rPr lang="en-US" smtClean="0"/>
              <a:pPr eaLnBrk="1" hangingPunct="1"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latin typeface="Times New Roman" pitchFamily="18" charset="0"/>
              </a:rPr>
              <a:t>REFERENCES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b="1" smtClean="0">
                <a:latin typeface="Times New Roman" pitchFamily="18" charset="0"/>
              </a:rPr>
              <a:t> </a:t>
            </a:r>
            <a:r>
              <a:rPr lang="en-US" sz="1600" smtClean="0">
                <a:latin typeface="Times New Roman" pitchFamily="18" charset="0"/>
              </a:rPr>
              <a:t>   </a:t>
            </a:r>
            <a:r>
              <a:rPr lang="en-US" sz="1400" smtClean="0">
                <a:latin typeface="Times New Roman" pitchFamily="18" charset="0"/>
              </a:rPr>
              <a:t>Garrick TR, &amp; Stotland NL. How to write a Psychiatric Consultation. </a:t>
            </a:r>
            <a:r>
              <a:rPr lang="en-US" sz="1400" i="1" smtClean="0">
                <a:latin typeface="Times New Roman" pitchFamily="18" charset="0"/>
              </a:rPr>
              <a:t>Am J Psychiatry</a:t>
            </a:r>
            <a:r>
              <a:rPr lang="en-US" sz="1400" smtClean="0">
                <a:latin typeface="Times New Roman" pitchFamily="18" charset="0"/>
              </a:rPr>
              <a:t> 139:7, 1982.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smtClean="0">
                <a:latin typeface="Times New Roman" pitchFamily="18" charset="0"/>
              </a:rPr>
              <a:t>     Meyer F, Joseph RC, Peteet JR. Models of Care for Co-occurring Mental and Medical Disorders. Harvard Review of Psychiatry, In press.</a:t>
            </a:r>
          </a:p>
          <a:p>
            <a:pPr>
              <a:lnSpc>
                <a:spcPct val="80000"/>
              </a:lnSpc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smtClean="0">
                <a:latin typeface="Times New Roman" pitchFamily="18" charset="0"/>
              </a:rPr>
              <a:t>     Gilbody S et al; Collaborative Care for Depression, Accumulative Meta-analysis and Review of Longer-term Outcomes. Arch Intern  Med. 2006;166:2314-2321.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smtClean="0">
                <a:latin typeface="Times New Roman" pitchFamily="18" charset="0"/>
              </a:rPr>
              <a:t>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smtClean="0">
                <a:latin typeface="Times New Roman" pitchFamily="18" charset="0"/>
              </a:rPr>
              <a:t>     Williams J et al; Systematic Review of Multifaceted Interventions to Improve Depression Care.  General Hospital Psychiatry 29 (2007) 91-116.</a:t>
            </a:r>
          </a:p>
          <a:p>
            <a:pPr>
              <a:lnSpc>
                <a:spcPct val="80000"/>
              </a:lnSpc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smtClean="0">
                <a:latin typeface="Times New Roman" pitchFamily="18" charset="0"/>
              </a:rPr>
              <a:t>      Kathol R et al; Psychiatrists for Medically Complex Patients:  Bringing Value at the Physical Health and Mental Health/Substance-Use Disorder Interface. Psychosomatics 50:2, March-April 2009.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smtClean="0">
                <a:latin typeface="Times New Roman" pitchFamily="18" charset="0"/>
              </a:rPr>
              <a:t>     Kontos N; Querques J. Psychiatric Consultation to Medical and Surgical Patients.  In: Stern TA, Rosenbaum JF, Fava M, et al. eds: Massachusetts General Hospital Comprehensive Clinical Psychiatry. Philadelphia: Mosby-Elsevier. 2008; p. 749-760.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smtClean="0">
                <a:latin typeface="Times New Roman" pitchFamily="18" charset="0"/>
              </a:rPr>
              <a:t>     Smith G; Clarke D.  Assessing the Effectiveness of Integrated Interventions: Terminology and Approach. Med Clin N Am 90 (2006) 533-548.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smtClean="0">
                <a:latin typeface="Times New Roman" pitchFamily="18" charset="0"/>
              </a:rPr>
              <a:t>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     Katon W et al. Collaborative Care for Patients with Depression and Chronic Illnesses. N Engl J Med 2010; 363:2611-2620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F50BDBC-E873-4405-AF7D-6D283AE48F95}" type="slidenum">
              <a:rPr lang="en-US" smtClean="0"/>
              <a:pPr eaLnBrk="1" hangingPunct="1"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Traditional Models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Times New Roman" pitchFamily="18" charset="0"/>
              </a:rPr>
              <a:t>Consultation Upon Request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Reactive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Patient and consultee specific 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Primary responsibility for patient remains with consutee</a:t>
            </a:r>
          </a:p>
          <a:p>
            <a:r>
              <a:rPr lang="en-US" sz="2800" smtClean="0">
                <a:latin typeface="Times New Roman" pitchFamily="18" charset="0"/>
              </a:rPr>
              <a:t>Liaison Psychiatry Components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Education</a:t>
            </a:r>
          </a:p>
          <a:p>
            <a:pPr lvl="2"/>
            <a:r>
              <a:rPr lang="en-US" sz="2000" smtClean="0">
                <a:latin typeface="Times New Roman" pitchFamily="18" charset="0"/>
              </a:rPr>
              <a:t>Formal and informal education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Support</a:t>
            </a:r>
          </a:p>
          <a:p>
            <a:pPr lvl="2"/>
            <a:r>
              <a:rPr lang="en-US" sz="2000" smtClean="0">
                <a:latin typeface="Times New Roman" pitchFamily="18" charset="0"/>
              </a:rPr>
              <a:t>Service, Ward, Nursing Staff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Can be Sub-Specialty Specific</a:t>
            </a:r>
          </a:p>
          <a:p>
            <a:pPr lvl="2"/>
            <a:r>
              <a:rPr lang="en-US" sz="2000" smtClean="0">
                <a:latin typeface="Times New Roman" pitchFamily="18" charset="0"/>
              </a:rPr>
              <a:t>OB, Oncology, Neurology etc.</a:t>
            </a:r>
          </a:p>
          <a:p>
            <a:pPr lvl="1">
              <a:buFontTx/>
              <a:buNone/>
            </a:pPr>
            <a:endParaRPr lang="en-US" sz="2400" smtClean="0">
              <a:latin typeface="Times New Roman" pitchFamily="18" charset="0"/>
            </a:endParaRPr>
          </a:p>
          <a:p>
            <a:pPr lvl="1">
              <a:buFontTx/>
              <a:buNone/>
            </a:pP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B5D70B2-7163-4E31-8C24-D96C1DB4F55D}" type="slidenum">
              <a:rPr lang="en-US" smtClean="0"/>
              <a:pPr eaLnBrk="1" hangingPunct="1"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Types of Patients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Complex, co-morbid psychiatric and medical conditions</a:t>
            </a:r>
          </a:p>
          <a:p>
            <a:r>
              <a:rPr lang="en-US" smtClean="0">
                <a:latin typeface="Times New Roman" pitchFamily="18" charset="0"/>
              </a:rPr>
              <a:t>Neurocognitive disorders</a:t>
            </a:r>
          </a:p>
          <a:p>
            <a:r>
              <a:rPr lang="en-US" smtClean="0">
                <a:latin typeface="Times New Roman" pitchFamily="18" charset="0"/>
              </a:rPr>
              <a:t>Somatic symptom and functional disorders</a:t>
            </a:r>
          </a:p>
          <a:p>
            <a:r>
              <a:rPr lang="en-US" smtClean="0">
                <a:latin typeface="Times New Roman" pitchFamily="18" charset="0"/>
              </a:rPr>
              <a:t>Psychiatric disorders secondary to medical conditions or treatments</a:t>
            </a:r>
          </a:p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AEF97CA-C87E-4C54-B177-62297A03DAB4}" type="slidenum">
              <a:rPr lang="en-US" smtClean="0"/>
              <a:pPr eaLnBrk="1" hangingPunct="1"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latin typeface="Times New Roman" pitchFamily="18" charset="0"/>
              </a:rPr>
              <a:t>Distinction from Office Based Psychiatry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Services requested by </a:t>
            </a:r>
            <a:r>
              <a:rPr lang="en-US" dirty="0" err="1" smtClean="0">
                <a:latin typeface="Times New Roman" pitchFamily="18" charset="0"/>
              </a:rPr>
              <a:t>consultee</a:t>
            </a:r>
            <a:endParaRPr lang="en-US" dirty="0" smtClean="0">
              <a:latin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</a:rPr>
              <a:t>No “self referral”</a:t>
            </a:r>
          </a:p>
          <a:p>
            <a:r>
              <a:rPr lang="en-US" dirty="0" smtClean="0">
                <a:latin typeface="Times New Roman" pitchFamily="18" charset="0"/>
              </a:rPr>
              <a:t>Obligations to </a:t>
            </a:r>
            <a:r>
              <a:rPr lang="en-US" dirty="0" err="1" smtClean="0">
                <a:latin typeface="Times New Roman" pitchFamily="18" charset="0"/>
              </a:rPr>
              <a:t>consultee</a:t>
            </a:r>
            <a:r>
              <a:rPr lang="en-US" dirty="0" smtClean="0">
                <a:latin typeface="Times New Roman" pitchFamily="18" charset="0"/>
              </a:rPr>
              <a:t> as well as patient</a:t>
            </a:r>
          </a:p>
          <a:p>
            <a:r>
              <a:rPr lang="en-US" dirty="0" smtClean="0">
                <a:latin typeface="Times New Roman" pitchFamily="18" charset="0"/>
              </a:rPr>
              <a:t>Patient often unaware of referral</a:t>
            </a:r>
          </a:p>
          <a:p>
            <a:pPr lvl="1"/>
            <a:r>
              <a:rPr lang="en-US" dirty="0" smtClean="0">
                <a:latin typeface="Times New Roman" pitchFamily="18" charset="0"/>
              </a:rPr>
              <a:t>Usually ill, uncomfortable or in pain</a:t>
            </a:r>
          </a:p>
          <a:p>
            <a:r>
              <a:rPr lang="en-US" dirty="0" smtClean="0">
                <a:latin typeface="Times New Roman" pitchFamily="18" charset="0"/>
              </a:rPr>
              <a:t>Patient motivation often compromised</a:t>
            </a:r>
          </a:p>
          <a:p>
            <a:r>
              <a:rPr lang="en-US" dirty="0" smtClean="0">
                <a:latin typeface="Times New Roman" pitchFamily="18" charset="0"/>
              </a:rPr>
              <a:t>Limited privacy</a:t>
            </a:r>
          </a:p>
          <a:p>
            <a:r>
              <a:rPr lang="en-US" dirty="0" smtClean="0">
                <a:latin typeface="Times New Roman" pitchFamily="18" charset="0"/>
              </a:rPr>
              <a:t>Visits not scheduled nor time based</a:t>
            </a:r>
          </a:p>
          <a:p>
            <a:endParaRPr lang="en-US" dirty="0" smtClean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D897F82-7E82-4BCF-ABC7-27EF4C74CA2C}" type="slidenum">
              <a:rPr lang="en-US" smtClean="0"/>
              <a:pPr eaLnBrk="1" hangingPunct="1"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Function of Psychiatric Consultation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819400"/>
            <a:ext cx="8153400" cy="24685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Doctor-to-doctor communication designed to address the mental health needs of the patient and improve patient care</a:t>
            </a:r>
          </a:p>
          <a:p>
            <a:r>
              <a:rPr lang="en-US" dirty="0" smtClean="0">
                <a:latin typeface="Times New Roman" pitchFamily="18" charset="0"/>
              </a:rPr>
              <a:t>the over-riding concern is the patient’s well-being</a:t>
            </a:r>
          </a:p>
          <a:p>
            <a:pPr>
              <a:buFontTx/>
              <a:buNone/>
            </a:pP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F5086FB-654B-46B3-A99B-C6E191980731}" type="slidenum">
              <a:rPr lang="en-US" smtClean="0"/>
              <a:pPr eaLnBrk="1" hangingPunct="1"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Essential Tasks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Complete a comprehensive psychiatric assessment and develop a management plan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Remove impediments to medical care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Bring a fresh perspective to the clinical dilemma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Facilitate a mutual understanding between patient, doctor and treatment team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Educate about the emotional and neuropsychological needs of the patient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232E856-9FC7-4E20-9C52-5AA04ED841E2}" type="slidenum">
              <a:rPr lang="en-US" smtClean="0"/>
              <a:pPr eaLnBrk="1" hangingPunct="1"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</a:rPr>
              <a:t>Steps in the Consultation (1)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Review chart and consult question</a:t>
            </a:r>
          </a:p>
          <a:p>
            <a:r>
              <a:rPr lang="en-US" smtClean="0">
                <a:latin typeface="Times New Roman" pitchFamily="18" charset="0"/>
              </a:rPr>
              <a:t>Discuss case with consultee</a:t>
            </a:r>
          </a:p>
          <a:p>
            <a:pPr lvl="1"/>
            <a:r>
              <a:rPr lang="en-US" smtClean="0">
                <a:latin typeface="Times New Roman" pitchFamily="18" charset="0"/>
              </a:rPr>
              <a:t>To help delineate the manifest question and help identify any latent question(s)</a:t>
            </a:r>
          </a:p>
          <a:p>
            <a:pPr lvl="1"/>
            <a:r>
              <a:rPr lang="en-US" smtClean="0">
                <a:latin typeface="Times New Roman" pitchFamily="18" charset="0"/>
              </a:rPr>
              <a:t>To help consultee reformulate the question, in a manner which addresses underlying issues and allows the consultant to be helpful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790828C-A9FF-4ABA-B46C-028EF16A1BAC}" type="slidenum">
              <a:rPr lang="en-US" smtClean="0"/>
              <a:pPr eaLnBrk="1" hangingPunct="1"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TYPE_1" val="1"/>
  <p:tag name="ARTICULATE_REFERENCE_TITLE_1" val="Continuing Education Test"/>
  <p:tag name="ARTICULATE_REFERENCE_1" val="C:\Documents and Settings\AlisonH\Desktop\APMProject\sampletest.doc"/>
  <p:tag name="ARTICULATE_REFERENCE_TYPE_2" val="0"/>
  <p:tag name="ARTICULATE_REFERENCE_TYPE_3" val="0"/>
  <p:tag name="ARTICULATE_REFERENCE_TYPE_4" val="0"/>
  <p:tag name="ARTICULATE_REFERENCE_TYPE_5" val="0"/>
  <p:tag name="LMS_PUBLISH" val="No"/>
  <p:tag name="ARTICULATE_TEMPLATE" val="Full sidebar with toolbar"/>
  <p:tag name="PRESENTER" val="Alison Holcomb"/>
  <p:tag name="PRESENTER_TITLE" val="Association Manager"/>
  <p:tag name="PRESENTER_EMAIL" val="aholcomb@custommanagement.com"/>
  <p:tag name="PRESENTER_BIO" val="Alison Holcomb is testing this software.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"/>
  <p:tag name="LOGO_PIC_2" val="C:\Documents and Settings\AlisonH\Desktop\APMProject\apm-logogreen copy.jpg"/>
  <p:tag name="PRESENTER_PIC_MODE" val="0"/>
  <p:tag name="LOGO_PIC_MODE" val="1"/>
  <p:tag name="PRESENTATION_TITLE" val="APM Test Pres w/ MP3"/>
  <p:tag name="LASTPUBLISHED" val="C:\Documents and Settings\AlisonH\Desktop\apmboardreviewcourseslidetemplate\index.html"/>
</p:tagLst>
</file>

<file path=ppt/theme/theme1.xml><?xml version="1.0" encoding="utf-8"?>
<a:theme xmlns:a="http://schemas.openxmlformats.org/drawingml/2006/main" name="APM presentation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6451</TotalTime>
  <Words>2864</Words>
  <Application>Microsoft Office PowerPoint</Application>
  <PresentationFormat>On-screen Show (4:3)</PresentationFormat>
  <Paragraphs>426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APM presentation template</vt:lpstr>
      <vt:lpstr>Models and Process of Psychosomatic Medicine</vt:lpstr>
      <vt:lpstr>Psychosomatic Medicine</vt:lpstr>
      <vt:lpstr>Models of Psychosomatic Medicine Psychiatry</vt:lpstr>
      <vt:lpstr>Traditional Models</vt:lpstr>
      <vt:lpstr>Types of Patients</vt:lpstr>
      <vt:lpstr>Distinction from Office Based Psychiatry</vt:lpstr>
      <vt:lpstr>Function of Psychiatric Consultation</vt:lpstr>
      <vt:lpstr>Essential Tasks</vt:lpstr>
      <vt:lpstr>Steps in the Consultation (1)</vt:lpstr>
      <vt:lpstr>Steps in the Consultation (2)</vt:lpstr>
      <vt:lpstr>Steps in the Consultation (3)</vt:lpstr>
      <vt:lpstr>Steps in the Consultation (4)</vt:lpstr>
      <vt:lpstr>The Written Note (1)</vt:lpstr>
      <vt:lpstr>The Written Note (2)</vt:lpstr>
      <vt:lpstr>The Written Note (3)</vt:lpstr>
      <vt:lpstr>The Written Note (4)                  </vt:lpstr>
      <vt:lpstr>The Written Note (5)</vt:lpstr>
      <vt:lpstr>The Written Note (6)</vt:lpstr>
      <vt:lpstr>The Written Note (7)</vt:lpstr>
      <vt:lpstr>The Written Note (8)</vt:lpstr>
      <vt:lpstr>The Written Note (9)</vt:lpstr>
      <vt:lpstr>The Written Note (10)</vt:lpstr>
      <vt:lpstr>The Written Note (10)</vt:lpstr>
      <vt:lpstr>The Written Note (11)</vt:lpstr>
      <vt:lpstr>Mental Health Integration (1)</vt:lpstr>
      <vt:lpstr>Mental Health Integration (2)</vt:lpstr>
      <vt:lpstr>Mental Health Integration (3)</vt:lpstr>
      <vt:lpstr>Mental Health Integration (4)</vt:lpstr>
      <vt:lpstr>Mental Health Integration (5)</vt:lpstr>
      <vt:lpstr>REFERENCES</vt:lpstr>
    </vt:vector>
  </TitlesOfParts>
  <Company>TRS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Alison Holcomb</dc:creator>
  <cp:lastModifiedBy>Schwartz, Ann</cp:lastModifiedBy>
  <cp:revision>260</cp:revision>
  <dcterms:created xsi:type="dcterms:W3CDTF">2004-06-17T14:37:44Z</dcterms:created>
  <dcterms:modified xsi:type="dcterms:W3CDTF">2014-05-29T16:20:50Z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APMSlidesrev</vt:lpwstr>
  </property>
  <property fmtid="{D5CDD505-2E9C-101B-9397-08002B2CF9AE}" pid="3" name="LastUsedName">
    <vt:lpwstr>APMBoardReviewCourseSlideTemplate</vt:lpwstr>
  </property>
</Properties>
</file>