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wdp" ContentType="image/vnd.ms-photo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74" r:id="rId2"/>
  </p:sldMasterIdLst>
  <p:notesMasterIdLst>
    <p:notesMasterId r:id="rId43"/>
  </p:notesMasterIdLst>
  <p:handoutMasterIdLst>
    <p:handoutMasterId r:id="rId44"/>
  </p:handoutMasterIdLst>
  <p:sldIdLst>
    <p:sldId id="372" r:id="rId3"/>
    <p:sldId id="326" r:id="rId4"/>
    <p:sldId id="327" r:id="rId5"/>
    <p:sldId id="328" r:id="rId6"/>
    <p:sldId id="330" r:id="rId7"/>
    <p:sldId id="366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2" r:id="rId19"/>
    <p:sldId id="367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3" r:id="rId40"/>
    <p:sldId id="364" r:id="rId41"/>
    <p:sldId id="365" r:id="rId42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babe" initials="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CCFFFF"/>
    <a:srgbClr val="CCECFF"/>
    <a:srgbClr val="666633"/>
    <a:srgbClr val="CCFFCC"/>
    <a:srgbClr val="FFFFFF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89771" autoAdjust="0"/>
  </p:normalViewPr>
  <p:slideViewPr>
    <p:cSldViewPr>
      <p:cViewPr varScale="1">
        <p:scale>
          <a:sx n="65" d="100"/>
          <a:sy n="65" d="100"/>
        </p:scale>
        <p:origin x="-15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7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EC15274-474E-4C10-A19B-A9FD221386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4718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B9ABFBE-9523-4F73-9904-9D7915464C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3563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9ABFBE-9523-4F73-9904-9D7915464C8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/>
        </p:nvPicPr>
        <p:blipFill>
          <a:blip r:embed="rId2" cstate="print">
            <a:alphaModFix amt="4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686" y="1221183"/>
            <a:ext cx="6962245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6788" y="2553747"/>
            <a:ext cx="66336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4887" y="3581909"/>
            <a:ext cx="6557402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06719" y="862447"/>
            <a:ext cx="1533738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/>
        </p:nvSpPr>
        <p:spPr>
          <a:xfrm>
            <a:off x="1402821" y="5927933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05A25"/>
                </a:solidFill>
                <a:latin typeface="Calibri"/>
              </a:rPr>
              <a:t>ACADEMY OF PSYCHOSOMATIC MEDICINE</a:t>
            </a:r>
            <a:endParaRPr lang="en-US" sz="240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488" y="6293597"/>
            <a:ext cx="871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89155"/>
                </a:solidFill>
                <a:latin typeface="Calibri"/>
              </a:rPr>
              <a:t>Psychiatrists Providing Collaborative Care for Physical and Mental Health</a:t>
            </a:r>
            <a:endParaRPr lang="en-US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335" y="67730"/>
            <a:ext cx="9055943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67" y="177798"/>
            <a:ext cx="8923866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52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792" y="6474883"/>
            <a:ext cx="362712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" name="Group 39"/>
          <p:cNvGrpSpPr/>
          <p:nvPr/>
        </p:nvGrpSpPr>
        <p:grpSpPr>
          <a:xfrm>
            <a:off x="482607" y="0"/>
            <a:ext cx="8678327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670"/>
            <a:ext cx="459341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90488" y="6534093"/>
            <a:ext cx="634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05A25"/>
                </a:solidFill>
                <a:latin typeface="Calibri"/>
              </a:rPr>
              <a:t>Academy Of Psychosomatic Medicine</a:t>
            </a:r>
            <a:endParaRPr lang="en-US" sz="1000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419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C0F9A-1062-4E21-BA8C-7F5CC33DBF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/>
        </p:nvPicPr>
        <p:blipFill>
          <a:blip r:embed="rId2" cstate="print">
            <a:alphaModFix amt="4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686" y="1221183"/>
            <a:ext cx="6962245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6788" y="2553747"/>
            <a:ext cx="66336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4887" y="3581909"/>
            <a:ext cx="6557402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06719" y="862447"/>
            <a:ext cx="1533738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/>
        </p:nvSpPr>
        <p:spPr>
          <a:xfrm>
            <a:off x="1402821" y="5927933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05A25"/>
                </a:solidFill>
                <a:latin typeface="Calibri"/>
              </a:rPr>
              <a:t>ACADEMY OF PSYCHOSOMATIC MEDICINE</a:t>
            </a:r>
            <a:endParaRPr lang="en-US" sz="240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488" y="6293597"/>
            <a:ext cx="871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89155"/>
                </a:solidFill>
                <a:latin typeface="Calibri"/>
              </a:rPr>
              <a:t>Psychiatrists Providing Collaborative Care for Physical and Mental Health</a:t>
            </a:r>
            <a:endParaRPr lang="en-US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335" y="67730"/>
            <a:ext cx="9055943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67" y="177798"/>
            <a:ext cx="8923866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52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792" y="6474883"/>
            <a:ext cx="362712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" name="Group 39"/>
          <p:cNvGrpSpPr/>
          <p:nvPr/>
        </p:nvGrpSpPr>
        <p:grpSpPr>
          <a:xfrm>
            <a:off x="482607" y="0"/>
            <a:ext cx="8678327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670"/>
            <a:ext cx="459341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90488" y="6534093"/>
            <a:ext cx="634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05A25"/>
                </a:solidFill>
                <a:latin typeface="Calibri"/>
              </a:rPr>
              <a:t>Academy Of Psychosomatic Medicine</a:t>
            </a:r>
            <a:endParaRPr lang="en-US" sz="1000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419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CAC5F1-A08D-479A-B22F-43004DF4EC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CAC5F1-A08D-479A-B22F-43004DF4EC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Informed Consent and </a:t>
            </a:r>
            <a:br>
              <a:rPr lang="en-US" b="1" dirty="0" smtClean="0"/>
            </a:br>
            <a:r>
              <a:rPr lang="en-US" b="1" dirty="0" smtClean="0"/>
              <a:t>Capacity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APM Resident Education Curriculum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4419600"/>
            <a:ext cx="5562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Calibri"/>
              </a:rPr>
              <a:t>Thomas W. Heinrich, M.D.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Calibri"/>
              </a:rPr>
              <a:t>Associate Professor of Psychiatry &amp; Family Medicine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Calibri"/>
              </a:rPr>
              <a:t>Chief, Psychiatric Consult Service at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Froedtert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Hospital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Calibri"/>
              </a:rPr>
              <a:t>Department of Psychiatry &amp; Behavioral Medicine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Calibri"/>
              </a:rPr>
              <a:t>Medical College of Wisconsin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5181600"/>
            <a:ext cx="1669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Updated</a:t>
            </a:r>
          </a:p>
          <a:p>
            <a:pPr algn="ctr"/>
            <a:r>
              <a:rPr lang="en-US" sz="1200" u="sng" dirty="0" smtClean="0">
                <a:solidFill>
                  <a:prstClr val="black"/>
                </a:solidFill>
              </a:rPr>
              <a:t>Fall 2013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Thomas Heinrich, MD</a:t>
            </a:r>
          </a:p>
        </p:txBody>
      </p:sp>
    </p:spTree>
    <p:extLst>
      <p:ext uri="{BB962C8B-B14F-4D97-AF65-F5344CB8AC3E}">
        <p14:creationId xmlns:p14="http://schemas.microsoft.com/office/powerpoint/2010/main" xmlns="" val="85986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Consent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Competence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Patients must be able to cognitively utilize the information provided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Individuals who lack certain cognitive capacities are not capable of participating in the consent process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Competent patients’ decisions </a:t>
            </a:r>
            <a:r>
              <a:rPr lang="en-US" dirty="0" smtClean="0"/>
              <a:t>about </a:t>
            </a:r>
            <a:r>
              <a:rPr lang="en-US" dirty="0"/>
              <a:t>their treatment are respected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Incompetent patients’ choices </a:t>
            </a:r>
            <a:r>
              <a:rPr lang="en-US" dirty="0" smtClean="0"/>
              <a:t>are placed </a:t>
            </a:r>
            <a:r>
              <a:rPr lang="en-US" dirty="0"/>
              <a:t>aside and alternative </a:t>
            </a:r>
            <a:r>
              <a:rPr lang="en-US" dirty="0" smtClean="0"/>
              <a:t>decision-makers </a:t>
            </a:r>
            <a:r>
              <a:rPr lang="en-US" dirty="0"/>
              <a:t>are sought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tension of competence</a:t>
            </a:r>
          </a:p>
          <a:p>
            <a:pPr lvl="1"/>
            <a:r>
              <a:rPr lang="en-US" dirty="0"/>
              <a:t>Autonomy vs. promotion of well being</a:t>
            </a:r>
          </a:p>
          <a:p>
            <a:pPr lvl="1"/>
            <a:r>
              <a:rPr lang="en-US" dirty="0"/>
              <a:t>Self-determination, when not too impaired takes precedence over the physician’s interest of promotion of well being</a:t>
            </a:r>
          </a:p>
          <a:p>
            <a:pPr lvl="2"/>
            <a:r>
              <a:rPr lang="en-US" dirty="0"/>
              <a:t>Persons are presumed to be competent</a:t>
            </a:r>
          </a:p>
          <a:p>
            <a:pPr lvl="2"/>
            <a:r>
              <a:rPr lang="en-US" dirty="0"/>
              <a:t>The burden of proving incompetence </a:t>
            </a:r>
            <a:r>
              <a:rPr lang="en-US" dirty="0" smtClean="0"/>
              <a:t>rest </a:t>
            </a:r>
            <a:r>
              <a:rPr lang="en-US" dirty="0"/>
              <a:t>on those who would </a:t>
            </a:r>
            <a:r>
              <a:rPr lang="en-US" dirty="0" smtClean="0"/>
              <a:t>overturn the </a:t>
            </a:r>
            <a:r>
              <a:rPr lang="en-US" dirty="0"/>
              <a:t>patient’s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Definitions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Capacity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ability to accept or refuse treatment recommendations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Determined by a clinician upon specific elements of a mental status exam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Does not have to be psychiatrist or psychologist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Competency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legal concept formally determined in a court of law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Judges often rely on the clinician’s recommendations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law presumes competence until </a:t>
            </a:r>
            <a:r>
              <a:rPr lang="en-US" sz="2000" dirty="0" smtClean="0"/>
              <a:t>proven otherwise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r>
              <a:rPr lang="en-US" dirty="0"/>
              <a:t>5 maxims of legal in </a:t>
            </a:r>
            <a:r>
              <a:rPr lang="en-US" dirty="0" smtClean="0"/>
              <a:t>competence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Incompetence is related to, but not the same as, impaired mental status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Incompetence refers to functional deficits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Incompetence depends on situational demands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Incompetence depends on consequences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Incompetence can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Grisso</a:t>
            </a:r>
            <a:r>
              <a:rPr lang="en-US" dirty="0" smtClean="0"/>
              <a:t> and  </a:t>
            </a:r>
            <a:r>
              <a:rPr lang="en-US" dirty="0" err="1" smtClean="0"/>
              <a:t>Appelbaum</a:t>
            </a:r>
            <a:r>
              <a:rPr lang="en-US" dirty="0" smtClean="0"/>
              <a:t>, Oxford Press, 1998)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Incompetence is related to, but not the same as, impaired mental status</a:t>
            </a:r>
          </a:p>
          <a:p>
            <a:pPr lvl="1"/>
            <a:r>
              <a:rPr lang="en-US" dirty="0"/>
              <a:t>Impaired mental status increases the risk of deficits leading to the finding of incompetence</a:t>
            </a:r>
          </a:p>
          <a:p>
            <a:pPr lvl="1"/>
            <a:r>
              <a:rPr lang="en-US" dirty="0" smtClean="0"/>
              <a:t>Impaired mental status does </a:t>
            </a:r>
            <a:r>
              <a:rPr lang="en-US" dirty="0"/>
              <a:t>not imply incompetence</a:t>
            </a:r>
          </a:p>
          <a:p>
            <a:pPr lvl="1"/>
            <a:r>
              <a:rPr lang="en-US" dirty="0"/>
              <a:t>Competence or incompetence will depend on the actual effects of the persons impaired mental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Incompetence refers to functional deficits in…</a:t>
            </a:r>
          </a:p>
          <a:p>
            <a:pPr lvl="1"/>
            <a:r>
              <a:rPr lang="en-US" dirty="0"/>
              <a:t>Expressing a choice</a:t>
            </a:r>
          </a:p>
          <a:p>
            <a:pPr lvl="1"/>
            <a:r>
              <a:rPr lang="en-US" dirty="0"/>
              <a:t>Understanding of disclosed information</a:t>
            </a:r>
          </a:p>
          <a:p>
            <a:pPr lvl="1"/>
            <a:r>
              <a:rPr lang="en-US" dirty="0"/>
              <a:t>Appreciation of the information for one’s own circumstances</a:t>
            </a:r>
          </a:p>
          <a:p>
            <a:pPr lvl="1"/>
            <a:r>
              <a:rPr lang="en-US" dirty="0"/>
              <a:t>Reasoning with the </a:t>
            </a:r>
            <a:r>
              <a:rPr lang="en-US" dirty="0" smtClean="0"/>
              <a:t>information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Incompetence depends on functional demands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Determination of capacity or incapacity will depend in part on the demands of the specific tasks the patient faces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Competence is dependent on the match or mismatch of the patient’s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Functional decision making abilities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Demands of the situation the </a:t>
            </a:r>
            <a:r>
              <a:rPr lang="en-US" sz="2000" dirty="0" smtClean="0"/>
              <a:t>patient faces</a:t>
            </a:r>
          </a:p>
          <a:p>
            <a:pPr lvl="1"/>
            <a:r>
              <a:rPr lang="en-US" sz="2400" dirty="0" smtClean="0"/>
              <a:t>Therefore, there is no absolute level of ability that defines competence or incompetence across all situations</a:t>
            </a:r>
          </a:p>
          <a:p>
            <a:pPr lvl="2"/>
            <a:r>
              <a:rPr lang="en-US" sz="2000" dirty="0" smtClean="0"/>
              <a:t>It depends on how much is demanded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Incompetence depends on the consequences of abiding by the patient’s choices</a:t>
            </a:r>
          </a:p>
          <a:p>
            <a:pPr lvl="1"/>
            <a:r>
              <a:rPr lang="en-US" dirty="0"/>
              <a:t>The degree of disability required to categorize </a:t>
            </a:r>
            <a:r>
              <a:rPr lang="en-US" dirty="0" smtClean="0"/>
              <a:t> a patient </a:t>
            </a:r>
            <a:r>
              <a:rPr lang="en-US" dirty="0"/>
              <a:t>as incompetent is adjusted upward or downward depending on the degree of harm associated with the patient’s choice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/>
              <a:t>Capacity Evaluations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229600" cy="3100388"/>
          </a:xfrm>
        </p:spPr>
        <p:txBody>
          <a:bodyPr/>
          <a:lstStyle/>
          <a:p>
            <a:r>
              <a:rPr lang="en-US" sz="2000" dirty="0"/>
              <a:t>Threshold of competence</a:t>
            </a:r>
          </a:p>
          <a:p>
            <a:pPr lvl="1"/>
            <a:r>
              <a:rPr lang="en-US" sz="1800" dirty="0"/>
              <a:t>Lower threshold means that greater impairment is allowed before the patient is considered incompetent</a:t>
            </a:r>
          </a:p>
          <a:p>
            <a:pPr lvl="1"/>
            <a:r>
              <a:rPr lang="en-US" sz="1800" dirty="0"/>
              <a:t>Higher threshold means less impairment is allowed</a:t>
            </a:r>
          </a:p>
          <a:p>
            <a:r>
              <a:rPr lang="en-US" sz="2000" dirty="0"/>
              <a:t>So…</a:t>
            </a:r>
          </a:p>
          <a:p>
            <a:pPr lvl="1"/>
            <a:r>
              <a:rPr lang="en-US" sz="1800" dirty="0"/>
              <a:t>Level of capacity required is based on comparing the risks/benefits of treatment to the patient’s choice</a:t>
            </a:r>
          </a:p>
          <a:p>
            <a:endParaRPr lang="en-US" sz="2400" dirty="0"/>
          </a:p>
          <a:p>
            <a:pPr lvl="1"/>
            <a:endParaRPr lang="en-US" sz="2000" dirty="0"/>
          </a:p>
        </p:txBody>
      </p:sp>
      <p:graphicFrame>
        <p:nvGraphicFramePr>
          <p:cNvPr id="67588" name="Group 4"/>
          <p:cNvGraphicFramePr>
            <a:graphicFrameLocks noGrp="1"/>
          </p:cNvGraphicFramePr>
          <p:nvPr>
            <p:ph sz="half" idx="2"/>
          </p:nvPr>
        </p:nvGraphicFramePr>
        <p:xfrm>
          <a:off x="533400" y="3048000"/>
          <a:ext cx="7772400" cy="3467100"/>
        </p:xfrm>
        <a:graphic>
          <a:graphicData uri="http://schemas.openxmlformats.org/drawingml/2006/table">
            <a:tbl>
              <a:tblPr firstRow="1" firstCol="1">
                <a:solidFill>
                  <a:schemeClr val="accent5"/>
                </a:solidFill>
                <a:tableStyleId>{3C2FFA5D-87B4-456A-9821-1D502468CF0F}</a:tableStyleId>
              </a:tblPr>
              <a:tblGrid>
                <a:gridCol w="1524000"/>
                <a:gridCol w="1584960"/>
                <a:gridCol w="1554480"/>
                <a:gridCol w="1554480"/>
                <a:gridCol w="155448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Low Risk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Treatment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High Risk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Treatment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Low Risk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Treatment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High Risk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Treatment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Low Treatment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Benefit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Medium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High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Medium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Low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High Treatment Benefit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Low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High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Medium Threshold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C0F9A-1062-4E21-BA8C-7F5CC33DBF1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4876800"/>
            <a:ext cx="10668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Patient Consents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4876800"/>
            <a:ext cx="10668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Patient Refuses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62484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Adapted from </a:t>
            </a:r>
            <a:r>
              <a:rPr lang="en-US" sz="1600" dirty="0" err="1" smtClean="0"/>
              <a:t>Magid</a:t>
            </a:r>
            <a:r>
              <a:rPr lang="en-US" sz="1600" dirty="0" smtClean="0"/>
              <a:t> M, et al 2006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Incompetence can change</a:t>
            </a:r>
          </a:p>
          <a:p>
            <a:pPr lvl="1"/>
            <a:r>
              <a:rPr lang="en-US" dirty="0"/>
              <a:t>Competence or incompetence refers to the specific condition or current situation</a:t>
            </a:r>
          </a:p>
          <a:p>
            <a:pPr lvl="1"/>
            <a:r>
              <a:rPr lang="en-US" dirty="0"/>
              <a:t>Does not necessarily imply an enduring status</a:t>
            </a:r>
          </a:p>
          <a:p>
            <a:pPr lvl="1"/>
            <a:r>
              <a:rPr lang="en-US" dirty="0"/>
              <a:t>Reassessment periodically is recommended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I (Part 1)</a:t>
            </a:r>
          </a:p>
          <a:p>
            <a:pPr lvl="1"/>
            <a:r>
              <a:rPr lang="en-US" sz="2400" dirty="0"/>
              <a:t>Ms. W an 83 year old female with a history of cognitive impairment and known CAD was admitted with chest pain.  EKGs and enzymes are abnormal and a cardiac catheterization is recommended.  You are asked </a:t>
            </a:r>
            <a:r>
              <a:rPr lang="en-US" sz="2400" dirty="0" smtClean="0"/>
              <a:t>to </a:t>
            </a:r>
            <a:r>
              <a:rPr lang="en-US" sz="2400" dirty="0"/>
              <a:t>see if you think the patient can consent to the procedure…        </a:t>
            </a:r>
          </a:p>
          <a:p>
            <a:pPr lvl="1"/>
            <a:r>
              <a:rPr lang="en-US" sz="2400" dirty="0"/>
              <a:t>What do you do now?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of incompetence</a:t>
            </a:r>
          </a:p>
          <a:p>
            <a:pPr lvl="1"/>
            <a:r>
              <a:rPr lang="en-US" dirty="0"/>
              <a:t>Incompetence constitutes a status onto the individual that is defined by…</a:t>
            </a:r>
          </a:p>
          <a:p>
            <a:pPr lvl="2"/>
            <a:r>
              <a:rPr lang="en-US" dirty="0"/>
              <a:t>Functional deficits judged to be sufficiently great that the person currently can not meet the demands of a specific decision making situation and its inherent consequences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r>
              <a:rPr lang="en-US" dirty="0"/>
              <a:t>4 functional abilities recommended as the focus of assessment for </a:t>
            </a:r>
            <a:r>
              <a:rPr lang="en-US" dirty="0" smtClean="0"/>
              <a:t>competence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ability </a:t>
            </a:r>
            <a:r>
              <a:rPr lang="en-US" sz="2400" dirty="0"/>
              <a:t>to express a choice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ability to understand the information relevant to decision making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ability to appreciate the significance of that information for one’s own situation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ability to reason with the relevant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19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Appelbaum</a:t>
            </a:r>
            <a:r>
              <a:rPr lang="en-US" dirty="0" smtClean="0"/>
              <a:t> and </a:t>
            </a:r>
            <a:r>
              <a:rPr lang="en-US" dirty="0" err="1" smtClean="0"/>
              <a:t>Grisso</a:t>
            </a:r>
            <a:r>
              <a:rPr lang="en-US" dirty="0" smtClean="0"/>
              <a:t>, NEJM ,1998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Ability to express a choice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Simplest standard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Focus on whether the patient can…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Express a choice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Hold that choice with a reasonable degree of stability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Case example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 27 year old male sustained a diffuse traumatic brain injury in a MVA and is currently comatose in the NICU.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Ability to understand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Understanding should be assessed in all cases in which the patient expresses a choice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Focus on if the patient can assimilate the information </a:t>
            </a:r>
            <a:r>
              <a:rPr lang="en-US" sz="2400" dirty="0" smtClean="0"/>
              <a:t>disclosed regarding the nature of the illness, the treatment options, the prognosis (with and without treatment), and the risks/benefits of treatment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Suggested questions to ask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/>
              <a:t>	Tell me in your own words…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nature of your condition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recommended treatment along with possible benefits and risks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possible benefits and risks of alternative treatment or no treatment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Case example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Ms. V is a 92 year old female with a history of mild-moderate dementia with significant behavioral problems on whom you would like to start a cholinesterase inhibitor to help moderate these symptoms.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patient initially consents to the medication but when handed the prescription she politely thanks you for these vitamin pills.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When you query her further about what </a:t>
            </a:r>
            <a:r>
              <a:rPr lang="en-US" sz="2400" dirty="0" smtClean="0"/>
              <a:t>she </a:t>
            </a:r>
            <a:r>
              <a:rPr lang="en-US" sz="2400" dirty="0"/>
              <a:t>understands this new medication is </a:t>
            </a:r>
            <a:r>
              <a:rPr lang="en-US" sz="2400" dirty="0" smtClean="0"/>
              <a:t>for </a:t>
            </a:r>
            <a:r>
              <a:rPr lang="en-US" sz="2400" dirty="0"/>
              <a:t>she happily responds - “To lower my sugars.”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Appreciate</a:t>
            </a:r>
          </a:p>
          <a:p>
            <a:pPr lvl="1"/>
            <a:r>
              <a:rPr lang="en-US" dirty="0"/>
              <a:t>Appreciation relates to the patient’s ability to apply the information to his/her own situation.</a:t>
            </a:r>
          </a:p>
          <a:p>
            <a:pPr lvl="1"/>
            <a:r>
              <a:rPr lang="en-US" dirty="0"/>
              <a:t>The focus is on the patient’s beliefs rather than knowledge</a:t>
            </a:r>
          </a:p>
          <a:p>
            <a:pPr lvl="2"/>
            <a:r>
              <a:rPr lang="en-US" dirty="0"/>
              <a:t>Belief of illness</a:t>
            </a:r>
          </a:p>
          <a:p>
            <a:pPr lvl="2"/>
            <a:r>
              <a:rPr lang="en-US" dirty="0"/>
              <a:t>Belief of treatments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Appreciate</a:t>
            </a:r>
          </a:p>
          <a:p>
            <a:pPr lvl="1"/>
            <a:r>
              <a:rPr lang="en-US" dirty="0"/>
              <a:t>Suggested questions</a:t>
            </a:r>
          </a:p>
          <a:p>
            <a:pPr lvl="2"/>
            <a:r>
              <a:rPr lang="en-US" dirty="0"/>
              <a:t>What do you believe is wrong with you now?</a:t>
            </a:r>
          </a:p>
          <a:p>
            <a:pPr lvl="2"/>
            <a:r>
              <a:rPr lang="en-US" dirty="0"/>
              <a:t>Do you think that you need some type of treatment?</a:t>
            </a:r>
          </a:p>
          <a:p>
            <a:pPr lvl="2"/>
            <a:r>
              <a:rPr lang="en-US" dirty="0"/>
              <a:t>What do you believe will happen to you if you do not get treated?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Case example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Mr. K is a 60 year old male alcoholic with a known history of cirrhosis admitted with hematemesis.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patient continues to have several bouts of bloody emesis now complicated by emerging hypotension and worsening anemia despite aggressive supportive care.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When approached about the need to perform an EGD to band the likely bleeding varices   the patient refuses.  He states that he </a:t>
            </a:r>
            <a:r>
              <a:rPr lang="en-US" sz="2400" dirty="0" smtClean="0"/>
              <a:t>has </a:t>
            </a:r>
            <a:r>
              <a:rPr lang="en-US" sz="2400" dirty="0"/>
              <a:t>a bad case of “heartburn” and that no </a:t>
            </a:r>
            <a:r>
              <a:rPr lang="en-US" sz="2400" dirty="0" smtClean="0"/>
              <a:t>one </a:t>
            </a:r>
            <a:r>
              <a:rPr lang="en-US" sz="2400" dirty="0"/>
              <a:t>has ever died of heartburn so he </a:t>
            </a:r>
            <a:r>
              <a:rPr lang="en-US" sz="2400" dirty="0" smtClean="0"/>
              <a:t>will </a:t>
            </a:r>
            <a:r>
              <a:rPr lang="en-US" sz="2400" dirty="0"/>
              <a:t>“be fine.”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Ability to reason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the patient use the information disclosed to engage in a rationale process of options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 there a “reasonable reason” for the patient’s </a:t>
            </a:r>
            <a:r>
              <a:rPr lang="en-US" dirty="0" smtClean="0"/>
              <a:t>choice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Takes into account the patient’s past preferences and life decisions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Suggested questions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Tell me how you reached this decision?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How did you weigh the information provided?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Case example</a:t>
            </a:r>
          </a:p>
          <a:p>
            <a:pPr lvl="1"/>
            <a:r>
              <a:rPr lang="en-US" sz="2000" dirty="0"/>
              <a:t>A 52 year old man suffering from chronic paranoid schizophrenia presented to the emergency department after he jumped of a bridge in an attempt to escape the “feds” who were chasing him because of his ability to communicate with aliens.  The patient has suffered extensive fractures and requires surgery.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smtClean="0"/>
              <a:t>patient quickly identifies the fact that he has suffered numerous orthopedic injuries and that the orthopedic trauma service would like to perform surgery in an attempt to repair his injuries.  </a:t>
            </a:r>
          </a:p>
          <a:p>
            <a:pPr lvl="1"/>
            <a:r>
              <a:rPr lang="en-US" sz="2000" dirty="0" smtClean="0"/>
              <a:t>He, </a:t>
            </a:r>
            <a:r>
              <a:rPr lang="en-US" sz="2000" dirty="0"/>
              <a:t>however, flatly refuses surgery because </a:t>
            </a:r>
            <a:r>
              <a:rPr lang="en-US" sz="2000" dirty="0" smtClean="0"/>
              <a:t>he </a:t>
            </a:r>
            <a:r>
              <a:rPr lang="en-US" sz="2000" dirty="0"/>
              <a:t>is convinced that the surgeon will implant a </a:t>
            </a:r>
            <a:r>
              <a:rPr lang="en-US" sz="2000" dirty="0" smtClean="0"/>
              <a:t>device </a:t>
            </a:r>
            <a:r>
              <a:rPr lang="en-US" sz="2000" dirty="0"/>
              <a:t>that will block his impressive ability to communicate with “those not from this world” </a:t>
            </a:r>
            <a:r>
              <a:rPr lang="en-US" sz="2000" u="sng" dirty="0" smtClean="0"/>
              <a:t>and</a:t>
            </a:r>
            <a:r>
              <a:rPr lang="en-US" sz="2000" dirty="0" smtClean="0"/>
              <a:t> </a:t>
            </a:r>
            <a:r>
              <a:rPr lang="en-US" sz="2000" dirty="0"/>
              <a:t>allow the FBI to track him.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little bit of history…</a:t>
            </a:r>
          </a:p>
          <a:p>
            <a:pPr lvl="1"/>
            <a:r>
              <a:rPr lang="en-US" dirty="0"/>
              <a:t>The “era of simple consent”</a:t>
            </a:r>
          </a:p>
          <a:p>
            <a:pPr lvl="2"/>
            <a:r>
              <a:rPr lang="en-US" dirty="0"/>
              <a:t>Objection to treatment usually respected</a:t>
            </a:r>
          </a:p>
          <a:p>
            <a:pPr lvl="2"/>
            <a:r>
              <a:rPr lang="en-US" dirty="0"/>
              <a:t>However, consent was often inferred or evoked by incomplete or misleading information</a:t>
            </a:r>
          </a:p>
          <a:p>
            <a:pPr lvl="1"/>
            <a:r>
              <a:rPr lang="en-US" dirty="0"/>
              <a:t>The “era of informed consent”</a:t>
            </a:r>
          </a:p>
          <a:p>
            <a:pPr lvl="2"/>
            <a:r>
              <a:rPr lang="en-US" dirty="0"/>
              <a:t>Goal is to allow a competent individual to exercise effective and informed self-decision-making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Functional Abilities of Competence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Summary of functional abilities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Expressing a choice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Ability to state a preference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Understanding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Ability to comprehend the information provided in the treatment disclosure required for informed consent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Appreciation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patient’s beliefs about the disorder and  proposed treatments and to apply it </a:t>
            </a:r>
            <a:r>
              <a:rPr lang="en-US" sz="2000" dirty="0" smtClean="0"/>
              <a:t>realistically </a:t>
            </a:r>
            <a:r>
              <a:rPr lang="en-US" sz="2000" dirty="0"/>
              <a:t>to their own situation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Reasoning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Ability to process information and </a:t>
            </a:r>
            <a:r>
              <a:rPr lang="en-US" sz="2000" dirty="0" smtClean="0"/>
              <a:t>one’s </a:t>
            </a:r>
            <a:r>
              <a:rPr lang="en-US" sz="2000" dirty="0"/>
              <a:t>preference in a logical manner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When should decision-making be assessed?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It is often done at every patient encounter, but unrecognized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Abrupt changes in mental status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patients refuse treatment recommendations, including AMA discharges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patients consent to especially risky treatment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patients have a risk factor </a:t>
            </a:r>
            <a:r>
              <a:rPr lang="en-US" sz="2400" dirty="0" smtClean="0"/>
              <a:t>for </a:t>
            </a:r>
            <a:r>
              <a:rPr lang="en-US" sz="2400" dirty="0"/>
              <a:t>impaired decision-making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Risk factors for impaired decision-making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single diagnosis carries with it the presumption of </a:t>
            </a:r>
            <a:r>
              <a:rPr lang="en-US" dirty="0" smtClean="0"/>
              <a:t>incompetence or incapacity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However, various diagnoses </a:t>
            </a:r>
            <a:r>
              <a:rPr lang="en-US" dirty="0" smtClean="0"/>
              <a:t>cause </a:t>
            </a:r>
            <a:r>
              <a:rPr lang="en-US" dirty="0"/>
              <a:t>an increased risk of decisional incapacity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Cognitive disorders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Various mental illnesses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Serious medical disorders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Especially those that compromise the </a:t>
            </a:r>
            <a:r>
              <a:rPr lang="en-US" dirty="0" smtClean="0"/>
              <a:t>patient’s </a:t>
            </a:r>
            <a:r>
              <a:rPr lang="en-US" dirty="0"/>
              <a:t>mental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Who should assess capacity?</a:t>
            </a:r>
          </a:p>
          <a:p>
            <a:pPr lvl="1"/>
            <a:r>
              <a:rPr lang="en-US" sz="2400" dirty="0"/>
              <a:t>Treating physician is often the best choice</a:t>
            </a:r>
          </a:p>
          <a:p>
            <a:pPr lvl="1"/>
            <a:r>
              <a:rPr lang="en-US" sz="2400" dirty="0"/>
              <a:t>Consultation with psychiatry or neuropsychology is appropriate in difficult cases in which there is a high risk of reaching a faulty conclusion</a:t>
            </a:r>
          </a:p>
          <a:p>
            <a:pPr lvl="2"/>
            <a:r>
              <a:rPr lang="en-US" sz="2000" dirty="0"/>
              <a:t>What the consultant wants to know?</a:t>
            </a:r>
          </a:p>
          <a:p>
            <a:pPr lvl="3"/>
            <a:r>
              <a:rPr lang="en-US" sz="1800" dirty="0"/>
              <a:t>Why is the consult being requested?</a:t>
            </a:r>
          </a:p>
          <a:p>
            <a:pPr lvl="3"/>
            <a:r>
              <a:rPr lang="en-US" sz="1800" dirty="0"/>
              <a:t>Why do you think the patient </a:t>
            </a:r>
            <a:r>
              <a:rPr lang="en-US" sz="1800" dirty="0" smtClean="0"/>
              <a:t>may be incompetent</a:t>
            </a:r>
            <a:r>
              <a:rPr lang="en-US" sz="1800" dirty="0"/>
              <a:t>?</a:t>
            </a:r>
          </a:p>
          <a:p>
            <a:pPr lvl="3"/>
            <a:r>
              <a:rPr lang="en-US" sz="1800" dirty="0"/>
              <a:t>What is the patient’s medical situation?</a:t>
            </a:r>
          </a:p>
          <a:p>
            <a:pPr lvl="3"/>
            <a:r>
              <a:rPr lang="en-US" sz="1800" dirty="0"/>
              <a:t>What are the treatment choices faced</a:t>
            </a:r>
            <a:r>
              <a:rPr lang="en-US" sz="1800" dirty="0" smtClean="0"/>
              <a:t>?</a:t>
            </a:r>
          </a:p>
          <a:p>
            <a:pPr lvl="3"/>
            <a:r>
              <a:rPr lang="en-US" sz="1800" b="1" dirty="0" smtClean="0"/>
              <a:t>Capacity for what?</a:t>
            </a: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Making the judgment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question posed…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Does this patient have sufficient ability to make a meaningful decision, given the current circumstances with which he/she is faced?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There is no single threshold for the level of ability necessary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The patient’s abilities (expressing, </a:t>
            </a:r>
            <a:r>
              <a:rPr lang="en-US" dirty="0" smtClean="0"/>
              <a:t>understanding</a:t>
            </a:r>
            <a:r>
              <a:rPr lang="en-US" dirty="0"/>
              <a:t>, appreciating, and reasoning) </a:t>
            </a:r>
            <a:r>
              <a:rPr lang="en-US" dirty="0" smtClean="0"/>
              <a:t>are </a:t>
            </a:r>
            <a:r>
              <a:rPr lang="en-US" dirty="0"/>
              <a:t>important, but influenced by… </a:t>
            </a:r>
          </a:p>
          <a:p>
            <a:pPr lvl="4">
              <a:lnSpc>
                <a:spcPct val="90000"/>
              </a:lnSpc>
            </a:pPr>
            <a:r>
              <a:rPr lang="en-US" sz="1800" dirty="0"/>
              <a:t>Demands of the situation</a:t>
            </a:r>
          </a:p>
          <a:p>
            <a:pPr lvl="4">
              <a:lnSpc>
                <a:spcPct val="90000"/>
              </a:lnSpc>
            </a:pPr>
            <a:r>
              <a:rPr lang="en-US" sz="1800" dirty="0"/>
              <a:t>Consequences of choices</a:t>
            </a:r>
            <a:r>
              <a:rPr lang="en-US" dirty="0"/>
              <a:t> 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Documentation</a:t>
            </a:r>
          </a:p>
          <a:p>
            <a:pPr lvl="1"/>
            <a:r>
              <a:rPr lang="en-US" sz="2400" dirty="0"/>
              <a:t>Careful documentation in the medical record is imperative</a:t>
            </a:r>
          </a:p>
          <a:p>
            <a:pPr lvl="1"/>
            <a:r>
              <a:rPr lang="en-US" sz="2400" dirty="0"/>
              <a:t>An appropriate note should include</a:t>
            </a:r>
          </a:p>
          <a:p>
            <a:pPr lvl="2"/>
            <a:r>
              <a:rPr lang="en-US" sz="2000" dirty="0"/>
              <a:t>A description of the information disclosed</a:t>
            </a:r>
          </a:p>
          <a:p>
            <a:pPr lvl="2"/>
            <a:r>
              <a:rPr lang="en-US" sz="2000" dirty="0"/>
              <a:t>A description of the potential consequences of the patient's choice</a:t>
            </a:r>
          </a:p>
          <a:p>
            <a:pPr lvl="2"/>
            <a:r>
              <a:rPr lang="en-US" sz="2000" dirty="0"/>
              <a:t>A brief note on the patient’s mental status</a:t>
            </a:r>
          </a:p>
          <a:p>
            <a:pPr lvl="2"/>
            <a:r>
              <a:rPr lang="en-US" sz="2000" dirty="0"/>
              <a:t>A statement on the patient’s performance </a:t>
            </a:r>
            <a:r>
              <a:rPr lang="en-US" sz="2000" dirty="0" smtClean="0"/>
              <a:t>on </a:t>
            </a:r>
            <a:r>
              <a:rPr lang="en-US" sz="2000" dirty="0"/>
              <a:t>the four abilities</a:t>
            </a:r>
          </a:p>
          <a:p>
            <a:pPr lvl="2"/>
            <a:r>
              <a:rPr lang="en-US" sz="2000" dirty="0"/>
              <a:t>Documentation of opinion of competence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Substitute Decision Making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Advanced directives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Decision directives (living will)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Documents the patient’s choice(s) of treatment under specific circumstances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Proxy directives (POA)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Patients designate persons they desire to make decisions for them when they are incapacitated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Effectiveness depends on </a:t>
            </a:r>
            <a:r>
              <a:rPr lang="en-US" dirty="0" smtClean="0"/>
              <a:t>patient </a:t>
            </a:r>
            <a:r>
              <a:rPr lang="en-US" dirty="0"/>
              <a:t>sharing their choices with the proxy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Combined directives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Substitute Decision Making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</a:t>
            </a:r>
          </a:p>
          <a:p>
            <a:pPr lvl="1"/>
            <a:r>
              <a:rPr lang="en-US" dirty="0"/>
              <a:t>If there is no advanced directive, families are usually asked to make decisions</a:t>
            </a:r>
          </a:p>
          <a:p>
            <a:pPr lvl="1"/>
            <a:r>
              <a:rPr lang="en-US" dirty="0"/>
              <a:t>Some states have laws which specify which family members have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Substitute Decision Making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Courts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Decision makers of last resort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Even in the absence of advanced directives provided appropriate family members can make decisions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However, many hospitals turn to the courts to adjudicate incompetence and appoint a decision-maker in the absence of an advanced directive.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Patients can challenge findings of incapacity in court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Substitute Decision Making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substituted decisions are made</a:t>
            </a:r>
          </a:p>
          <a:p>
            <a:pPr lvl="1"/>
            <a:r>
              <a:rPr lang="en-US" sz="2400" dirty="0"/>
              <a:t>Explicit patient choice</a:t>
            </a:r>
          </a:p>
          <a:p>
            <a:pPr lvl="2"/>
            <a:r>
              <a:rPr lang="en-US" sz="2000" dirty="0"/>
              <a:t>Advanced directives</a:t>
            </a:r>
          </a:p>
          <a:p>
            <a:pPr lvl="2"/>
            <a:r>
              <a:rPr lang="en-US" sz="2000" dirty="0"/>
              <a:t>No need for substituted judgment</a:t>
            </a:r>
          </a:p>
          <a:p>
            <a:pPr lvl="1"/>
            <a:r>
              <a:rPr lang="en-US" sz="2400" dirty="0"/>
              <a:t>Substituted judgment</a:t>
            </a:r>
          </a:p>
          <a:p>
            <a:pPr lvl="2"/>
            <a:r>
              <a:rPr lang="en-US" sz="2000" dirty="0"/>
              <a:t>Substitute decision-makers protect the patient’s autonomy by selecting choices that the patients themselves would have made</a:t>
            </a:r>
          </a:p>
          <a:p>
            <a:pPr lvl="1"/>
            <a:r>
              <a:rPr lang="en-US" sz="2400" dirty="0"/>
              <a:t>Best interest</a:t>
            </a:r>
          </a:p>
          <a:p>
            <a:pPr lvl="2"/>
            <a:r>
              <a:rPr lang="en-US" sz="2000" dirty="0"/>
              <a:t>Goal is to focus on the patient’s interests as </a:t>
            </a:r>
            <a:r>
              <a:rPr lang="en-US" sz="2000" dirty="0" smtClean="0"/>
              <a:t>a </a:t>
            </a:r>
            <a:r>
              <a:rPr lang="en-US" sz="2000" dirty="0"/>
              <a:t>whole, rather than simply the medical </a:t>
            </a:r>
            <a:r>
              <a:rPr lang="en-US" sz="2000" dirty="0" smtClean="0"/>
              <a:t>interests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Purpose of informed consent</a:t>
            </a:r>
          </a:p>
          <a:p>
            <a:pPr marL="990600" lvl="1" indent="-533400"/>
            <a:r>
              <a:rPr lang="en-US" dirty="0"/>
              <a:t>To promote individual autonomy</a:t>
            </a:r>
          </a:p>
          <a:p>
            <a:pPr marL="990600" lvl="1" indent="-533400"/>
            <a:r>
              <a:rPr lang="en-US" dirty="0"/>
              <a:t>To foster rational decision-making</a:t>
            </a:r>
          </a:p>
          <a:p>
            <a:pPr marL="609600" indent="-609600"/>
            <a:r>
              <a:rPr lang="en-US" dirty="0"/>
              <a:t>Informed consent is founded on two distinct legal principles</a:t>
            </a:r>
          </a:p>
          <a:p>
            <a:pPr marL="990600" lvl="1" indent="-533400"/>
            <a:r>
              <a:rPr lang="en-US" dirty="0"/>
              <a:t>The right of self-determination</a:t>
            </a:r>
          </a:p>
          <a:p>
            <a:pPr marL="990600" lvl="1" indent="-533400"/>
            <a:r>
              <a:rPr lang="en-US" dirty="0"/>
              <a:t>The physician’s fiduciary </a:t>
            </a:r>
            <a:r>
              <a:rPr lang="en-US" dirty="0" smtClean="0"/>
              <a:t>responsibility </a:t>
            </a:r>
            <a:r>
              <a:rPr lang="en-US" dirty="0"/>
              <a:t>to the patient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Appelbaum PS, Grisso T. Capacities of hospitalized, medically ill patients to consent to treatment. Psychosomatics. 1997;38(2):119-25.</a:t>
            </a:r>
          </a:p>
          <a:p>
            <a:r>
              <a:rPr lang="en-US" sz="2000" dirty="0" smtClean="0"/>
              <a:t>Grisso T, Appelbaum PS.  Assessing Competence to Consent to Treatment: A Guide for Physicians and Other Health Professionals.</a:t>
            </a:r>
            <a:r>
              <a:rPr lang="en-US" sz="2000" b="1" dirty="0" smtClean="0"/>
              <a:t> </a:t>
            </a:r>
            <a:r>
              <a:rPr lang="en-US" sz="2000" dirty="0" smtClean="0"/>
              <a:t>Oxford University Press, USA, 1998.</a:t>
            </a:r>
          </a:p>
          <a:p>
            <a:r>
              <a:rPr lang="en-US" sz="2000" dirty="0" err="1" smtClean="0"/>
              <a:t>Brendel</a:t>
            </a:r>
            <a:r>
              <a:rPr lang="en-US" sz="2000" dirty="0" smtClean="0"/>
              <a:t> RW, Schouten R. Legal concerns in psychosomatic Medicine. </a:t>
            </a:r>
            <a:r>
              <a:rPr lang="en-US" sz="2000" dirty="0" err="1" smtClean="0"/>
              <a:t>Psychiatr</a:t>
            </a:r>
            <a:r>
              <a:rPr lang="en-US" sz="2000" dirty="0" smtClean="0"/>
              <a:t> </a:t>
            </a:r>
            <a:r>
              <a:rPr lang="en-US" sz="2000" dirty="0" err="1" smtClean="0"/>
              <a:t>Clin</a:t>
            </a:r>
            <a:r>
              <a:rPr lang="en-US" sz="2000" dirty="0" smtClean="0"/>
              <a:t> N Am 2007;30:663-676.</a:t>
            </a:r>
          </a:p>
          <a:p>
            <a:r>
              <a:rPr lang="en-US" sz="2000" dirty="0" err="1"/>
              <a:t>Appelbaum</a:t>
            </a:r>
            <a:r>
              <a:rPr lang="en-US" sz="2000" dirty="0"/>
              <a:t> </a:t>
            </a:r>
            <a:r>
              <a:rPr lang="en-US" sz="2000" dirty="0" smtClean="0"/>
              <a:t>PS. Clinical </a:t>
            </a:r>
            <a:r>
              <a:rPr lang="en-US" sz="2000" dirty="0"/>
              <a:t>practice. Assessment of patients' competence to consent to </a:t>
            </a:r>
            <a:r>
              <a:rPr lang="en-US" sz="2000" dirty="0" smtClean="0"/>
              <a:t>treatment. N </a:t>
            </a:r>
            <a:r>
              <a:rPr lang="en-US" sz="2000" dirty="0" err="1"/>
              <a:t>Engl</a:t>
            </a:r>
            <a:r>
              <a:rPr lang="en-US" sz="2000" dirty="0"/>
              <a:t> J </a:t>
            </a:r>
            <a:r>
              <a:rPr lang="en-US" sz="2000" dirty="0" smtClean="0"/>
              <a:t>Med 2007;357(18</a:t>
            </a:r>
            <a:r>
              <a:rPr lang="en-US" sz="2000" dirty="0"/>
              <a:t>):</a:t>
            </a:r>
            <a:r>
              <a:rPr lang="en-US" sz="2000" dirty="0" smtClean="0"/>
              <a:t>1834-40.</a:t>
            </a:r>
            <a:endParaRPr lang="en-US" sz="2000" dirty="0"/>
          </a:p>
          <a:p>
            <a:r>
              <a:rPr lang="en-US" sz="2000" dirty="0" err="1"/>
              <a:t>Magid</a:t>
            </a:r>
            <a:r>
              <a:rPr lang="en-US" sz="2000" dirty="0"/>
              <a:t> M, Dodd ML, </a:t>
            </a:r>
            <a:r>
              <a:rPr lang="en-US" sz="2000" dirty="0" err="1"/>
              <a:t>Bostwick</a:t>
            </a:r>
            <a:r>
              <a:rPr lang="en-US" sz="2000" dirty="0"/>
              <a:t> M, </a:t>
            </a:r>
            <a:r>
              <a:rPr lang="en-US" sz="2000" dirty="0" err="1"/>
              <a:t>Philbrick</a:t>
            </a:r>
            <a:r>
              <a:rPr lang="en-US" sz="2000" dirty="0"/>
              <a:t> </a:t>
            </a:r>
            <a:r>
              <a:rPr lang="en-US" sz="2000" dirty="0" smtClean="0"/>
              <a:t>KL. Capacity </a:t>
            </a:r>
            <a:r>
              <a:rPr lang="en-US" sz="2000" dirty="0"/>
              <a:t>assessment: Is your patient making the wrong treatment </a:t>
            </a:r>
            <a:r>
              <a:rPr lang="en-US" sz="2000" dirty="0" smtClean="0"/>
              <a:t>choice. </a:t>
            </a:r>
            <a:r>
              <a:rPr lang="en-US" sz="2000"/>
              <a:t>Current </a:t>
            </a:r>
            <a:r>
              <a:rPr lang="en-US" sz="2000" smtClean="0"/>
              <a:t>Psychiatry </a:t>
            </a:r>
            <a:r>
              <a:rPr lang="en-US" sz="2000" dirty="0"/>
              <a:t>2006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Exceptions to informed consent</a:t>
            </a:r>
          </a:p>
          <a:p>
            <a:pPr lvl="1"/>
            <a:r>
              <a:rPr lang="en-US" sz="2400" dirty="0"/>
              <a:t>Emergency</a:t>
            </a:r>
          </a:p>
          <a:p>
            <a:pPr lvl="2"/>
            <a:r>
              <a:rPr lang="en-US" sz="2000" dirty="0"/>
              <a:t>Time required to obtain consent is not available without threatening the patient’s life</a:t>
            </a:r>
          </a:p>
          <a:p>
            <a:pPr lvl="1"/>
            <a:r>
              <a:rPr lang="en-US" sz="2400" dirty="0"/>
              <a:t>Therapeutic privilege</a:t>
            </a:r>
          </a:p>
          <a:p>
            <a:pPr lvl="2"/>
            <a:r>
              <a:rPr lang="en-US" sz="2000" dirty="0"/>
              <a:t>In some circumstances, in which disclosure itself may be harmful to the patient, physicians may withhold certain information</a:t>
            </a:r>
          </a:p>
          <a:p>
            <a:pPr lvl="1"/>
            <a:r>
              <a:rPr lang="en-US" sz="2400" dirty="0"/>
              <a:t>Waiver</a:t>
            </a:r>
          </a:p>
          <a:p>
            <a:pPr lvl="2"/>
            <a:r>
              <a:rPr lang="en-US" sz="2000" dirty="0"/>
              <a:t>Patients waive their rights to consent</a:t>
            </a:r>
          </a:p>
          <a:p>
            <a:pPr lvl="1"/>
            <a:r>
              <a:rPr lang="en-US" sz="2400" dirty="0"/>
              <a:t>Incompetence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3 basic elements of informed consent</a:t>
            </a:r>
          </a:p>
          <a:p>
            <a:pPr lvl="1"/>
            <a:r>
              <a:rPr lang="en-US" dirty="0"/>
              <a:t>Disclosure of information</a:t>
            </a:r>
          </a:p>
          <a:p>
            <a:pPr lvl="1"/>
            <a:r>
              <a:rPr lang="en-US" dirty="0"/>
              <a:t>Voluntary choice</a:t>
            </a:r>
          </a:p>
          <a:p>
            <a:pPr lvl="1"/>
            <a:r>
              <a:rPr lang="en-US" dirty="0"/>
              <a:t>Competence to decide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Disclosure of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Accepted set of information to disclose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The diagnosis and the nature of the condition being treated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The reasonably expected benefits of the proposed treatment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The nature and the likelihood of the risks involved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The inability to precisely predict the results of the proposed treatment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The expected risks, benefits, and results of alternative, or no, treatment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Information provided in an accurate, balanced, and understandable </a:t>
            </a:r>
            <a:r>
              <a:rPr lang="en-US" sz="2400" dirty="0" smtClean="0"/>
              <a:t>manner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0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Brendel</a:t>
            </a:r>
            <a:r>
              <a:rPr lang="en-US" sz="1600" dirty="0" smtClean="0"/>
              <a:t> and Schouten, </a:t>
            </a:r>
            <a:r>
              <a:rPr lang="en-US" sz="1600" dirty="0" err="1" smtClean="0"/>
              <a:t>Psychiatr</a:t>
            </a:r>
            <a:r>
              <a:rPr lang="en-US" sz="1600" dirty="0" smtClean="0"/>
              <a:t> </a:t>
            </a:r>
            <a:r>
              <a:rPr lang="en-US" sz="1600" dirty="0" err="1" smtClean="0"/>
              <a:t>Clin</a:t>
            </a:r>
            <a:r>
              <a:rPr lang="en-US" sz="1600" dirty="0" smtClean="0"/>
              <a:t> N Am, 2007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 of information </a:t>
            </a:r>
            <a:r>
              <a:rPr lang="en-US" sz="2400" dirty="0"/>
              <a:t>(continued)</a:t>
            </a:r>
          </a:p>
          <a:p>
            <a:pPr lvl="1"/>
            <a:r>
              <a:rPr lang="en-US" dirty="0"/>
              <a:t>How much to disclose</a:t>
            </a:r>
          </a:p>
          <a:p>
            <a:pPr lvl="2"/>
            <a:r>
              <a:rPr lang="en-US" dirty="0"/>
              <a:t>Professional standard</a:t>
            </a:r>
          </a:p>
          <a:p>
            <a:pPr lvl="3"/>
            <a:r>
              <a:rPr lang="en-US" dirty="0"/>
              <a:t>What a reasonable member of the profession would discuss with a patient in a similar situation</a:t>
            </a:r>
          </a:p>
          <a:p>
            <a:pPr lvl="2"/>
            <a:r>
              <a:rPr lang="en-US" dirty="0"/>
              <a:t>Reasonable patient standard</a:t>
            </a:r>
          </a:p>
          <a:p>
            <a:pPr lvl="3"/>
            <a:r>
              <a:rPr lang="en-US" dirty="0"/>
              <a:t>What a reasonable patient would find material in making a </a:t>
            </a:r>
            <a:r>
              <a:rPr lang="en-US" dirty="0" smtClean="0"/>
              <a:t>decision</a:t>
            </a:r>
          </a:p>
          <a:p>
            <a:pPr lvl="2"/>
            <a:r>
              <a:rPr lang="en-US" dirty="0" smtClean="0"/>
              <a:t>The standard for what information is required varies from state to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Informed Consent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Voluntariness</a:t>
            </a:r>
          </a:p>
          <a:p>
            <a:pPr lvl="1"/>
            <a:r>
              <a:rPr lang="en-US" sz="2400" dirty="0"/>
              <a:t>The capacity to make a choice freely in the absence of coercion</a:t>
            </a:r>
          </a:p>
          <a:p>
            <a:pPr lvl="2"/>
            <a:r>
              <a:rPr lang="en-US" sz="2000" dirty="0"/>
              <a:t>The use of coercion by medical professionals is unethical</a:t>
            </a:r>
          </a:p>
          <a:p>
            <a:pPr lvl="1"/>
            <a:r>
              <a:rPr lang="en-US" sz="2400" dirty="0"/>
              <a:t>Represents the patient’s ability to act in accord to what is right for them in light of their…</a:t>
            </a:r>
          </a:p>
          <a:p>
            <a:pPr lvl="2"/>
            <a:r>
              <a:rPr lang="en-US" sz="2000" dirty="0"/>
              <a:t>Situation</a:t>
            </a:r>
          </a:p>
          <a:p>
            <a:pPr lvl="2"/>
            <a:r>
              <a:rPr lang="en-US" sz="2000" dirty="0"/>
              <a:t>Values</a:t>
            </a:r>
          </a:p>
          <a:p>
            <a:pPr lvl="2"/>
            <a:r>
              <a:rPr lang="en-US" sz="2000" dirty="0"/>
              <a:t>History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TYPE_1" val="1"/>
  <p:tag name="ARTICULATE_REFERENCE_TITLE_1" val="Continuing Education Test"/>
  <p:tag name="ARTICULATE_REFERENCE_1" val="C:\Documents and Settings\AlisonH\Desktop\APMProject\sampletest.doc"/>
  <p:tag name="ARTICULATE_REFERENCE_TYPE_2" val="0"/>
  <p:tag name="ARTICULATE_REFERENCE_TYPE_3" val="0"/>
  <p:tag name="ARTICULATE_REFERENCE_TYPE_4" val="0"/>
  <p:tag name="ARTICULATE_REFERENCE_TYPE_5" val="0"/>
  <p:tag name="LMS_PUBLISH" val="No"/>
  <p:tag name="ARTICULATE_TEMPLATE" val="Full sidebar with toolbar"/>
  <p:tag name="PRESENTER" val="Alison Holcomb"/>
  <p:tag name="PRESENTER_TITLE" val="Association Manager"/>
  <p:tag name="PRESENTER_EMAIL" val="aholcomb@custommanagement.com"/>
  <p:tag name="PRESENTER_BIO" val="Alison Holcomb is testing this software.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"/>
  <p:tag name="LOGO_PIC_2" val="C:\Documents and Settings\AlisonH\Desktop\APMProject\apm-logogreen copy.jpg"/>
  <p:tag name="PRESENTER_PIC_MODE" val="0"/>
  <p:tag name="LOGO_PIC_MODE" val="1"/>
  <p:tag name="PRESENTATION_TITLE" val="APM Test Pres w/ MP3"/>
  <p:tag name="LASTPUBLISHED" val="C:\Documents and Settings\AlisonH\Desktop\apmboardreviewcourseslidetemplate\index.html"/>
</p:tagLst>
</file>

<file path=ppt/theme/theme1.xml><?xml version="1.0" encoding="utf-8"?>
<a:theme xmlns:a="http://schemas.openxmlformats.org/drawingml/2006/main" name="3_APM presentation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APM presentation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6298</TotalTime>
  <Words>2377</Words>
  <Application>Microsoft Office PowerPoint</Application>
  <PresentationFormat>On-screen Show (4:3)</PresentationFormat>
  <Paragraphs>384</Paragraphs>
  <Slides>40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3_APM presentation template</vt:lpstr>
      <vt:lpstr>2_APM presentation template</vt:lpstr>
      <vt:lpstr>Informed Consent and  Capacity</vt:lpstr>
      <vt:lpstr>Informed Consent</vt:lpstr>
      <vt:lpstr>Informed Consent</vt:lpstr>
      <vt:lpstr>Informed Consent</vt:lpstr>
      <vt:lpstr>Informed Consent</vt:lpstr>
      <vt:lpstr>Informed Consent</vt:lpstr>
      <vt:lpstr>Informed Consent</vt:lpstr>
      <vt:lpstr>Informed Consent</vt:lpstr>
      <vt:lpstr>Informed Consent</vt:lpstr>
      <vt:lpstr>Informed Consent</vt:lpstr>
      <vt:lpstr>Informed Consent</vt:lpstr>
      <vt:lpstr>Competence</vt:lpstr>
      <vt:lpstr>Competence</vt:lpstr>
      <vt:lpstr>Competence</vt:lpstr>
      <vt:lpstr>Competence</vt:lpstr>
      <vt:lpstr>Competence</vt:lpstr>
      <vt:lpstr>Competence</vt:lpstr>
      <vt:lpstr>Capacity Evaluations</vt:lpstr>
      <vt:lpstr>Competence</vt:lpstr>
      <vt:lpstr>Competence</vt:lpstr>
      <vt:lpstr>Competence</vt:lpstr>
      <vt:lpstr>Functional Abilities of Competence</vt:lpstr>
      <vt:lpstr>Functional Abilities of Competence</vt:lpstr>
      <vt:lpstr>Functional Abilities of Competence</vt:lpstr>
      <vt:lpstr>Functional Abilities of Competence</vt:lpstr>
      <vt:lpstr>Functional Abilities of Competence</vt:lpstr>
      <vt:lpstr>Functional Abilities of Competence</vt:lpstr>
      <vt:lpstr>Functional Abilities of Competence</vt:lpstr>
      <vt:lpstr>Functional Abilities of Competence</vt:lpstr>
      <vt:lpstr>Functional Abilities of Competence</vt:lpstr>
      <vt:lpstr>Competence</vt:lpstr>
      <vt:lpstr>Competence</vt:lpstr>
      <vt:lpstr>Competence</vt:lpstr>
      <vt:lpstr>Competence</vt:lpstr>
      <vt:lpstr>Competence</vt:lpstr>
      <vt:lpstr>Substitute Decision Making</vt:lpstr>
      <vt:lpstr>Substitute Decision Making</vt:lpstr>
      <vt:lpstr>Substitute Decision Making</vt:lpstr>
      <vt:lpstr>Substitute Decision Making</vt:lpstr>
      <vt:lpstr>References</vt:lpstr>
    </vt:vector>
  </TitlesOfParts>
  <Company>TRS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Alison Holcomb</dc:creator>
  <cp:lastModifiedBy>ASCHWA2</cp:lastModifiedBy>
  <cp:revision>271</cp:revision>
  <dcterms:created xsi:type="dcterms:W3CDTF">2004-06-17T14:37:44Z</dcterms:created>
  <dcterms:modified xsi:type="dcterms:W3CDTF">2013-11-12T02:06:00Z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APMSlidesrev</vt:lpwstr>
  </property>
  <property fmtid="{D5CDD505-2E9C-101B-9397-08002B2CF9AE}" pid="3" name="LastUsedName">
    <vt:lpwstr>APMBoardReviewCourseSlideTemplate</vt:lpwstr>
  </property>
</Properties>
</file>