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1"/>
  </p:sldMasterIdLst>
  <p:notesMasterIdLst>
    <p:notesMasterId r:id="rId58"/>
  </p:notesMasterIdLst>
  <p:sldIdLst>
    <p:sldId id="314" r:id="rId2"/>
    <p:sldId id="313" r:id="rId3"/>
    <p:sldId id="315" r:id="rId4"/>
    <p:sldId id="30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270" r:id="rId17"/>
    <p:sldId id="327" r:id="rId18"/>
    <p:sldId id="328" r:id="rId19"/>
    <p:sldId id="329" r:id="rId20"/>
    <p:sldId id="330" r:id="rId21"/>
    <p:sldId id="331" r:id="rId22"/>
    <p:sldId id="332" r:id="rId23"/>
    <p:sldId id="277" r:id="rId24"/>
    <p:sldId id="333" r:id="rId25"/>
    <p:sldId id="334" r:id="rId26"/>
    <p:sldId id="335" r:id="rId27"/>
    <p:sldId id="356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2" r:id="rId45"/>
    <p:sldId id="304" r:id="rId46"/>
    <p:sldId id="312" r:id="rId47"/>
    <p:sldId id="307" r:id="rId48"/>
    <p:sldId id="308" r:id="rId49"/>
    <p:sldId id="309" r:id="rId50"/>
    <p:sldId id="310" r:id="rId51"/>
    <p:sldId id="311" r:id="rId52"/>
    <p:sldId id="353" r:id="rId53"/>
    <p:sldId id="354" r:id="rId54"/>
    <p:sldId id="355" r:id="rId55"/>
    <p:sldId id="302" r:id="rId56"/>
    <p:sldId id="306" r:id="rId57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42" y="-22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en-US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z="1800" smtClean="0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z="1800" smtClean="0"/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z="180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Lucida Sans Unicode" pitchFamily="34" charset="0"/>
              </a:defRPr>
            </a:lvl1pPr>
          </a:lstStyle>
          <a:p>
            <a:fld id="{74D77370-CA75-4B1A-B4AA-F37ADF52F5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1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8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8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8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uidance.nice.org.uk/CG103" TargetMode="External"/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Delay in 1960 observed this syndrome of </a:t>
            </a:r>
            <a:r>
              <a:rPr lang="en-US" dirty="0" smtClean="0"/>
              <a:t>a rapidly </a:t>
            </a:r>
            <a:r>
              <a:rPr lang="en-US" dirty="0"/>
              <a:t>progressive neurovegatative state that preceded cardio-vascular collapse and death </a:t>
            </a:r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 the early clinical trials of haloperidol and coined the term syndrome malin des neuroleptiques.</a:t>
            </a:r>
          </a:p>
          <a:p>
            <a:pPr lvl="0"/>
            <a:endParaRPr lang="en-US" dirty="0" smtClean="0">
              <a:latin typeface="+mn-lt"/>
            </a:endParaRPr>
          </a:p>
          <a:p>
            <a:pPr lvl="0"/>
            <a:r>
              <a:rPr lang="en-US" dirty="0" smtClean="0">
                <a:latin typeface="+mn-lt"/>
              </a:rPr>
              <a:t>Prior to the 1960s, clinical descriptions resembling NMS associated with phenothiazines were not formally diagnosed as NMS.</a:t>
            </a:r>
          </a:p>
          <a:p>
            <a:pPr lvl="0"/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Caroff in 1980 published the first review of the sixty cases reported in the world literature.  He estimated that NMS occurs in as many as 1% of neuroleptic treated patients and may have a mortality rate of 20%. </a:t>
            </a:r>
          </a:p>
          <a:p>
            <a:endParaRPr lang="en-US" dirty="0" smtClean="0"/>
          </a:p>
          <a:p>
            <a:r>
              <a:rPr lang="en-US" u="sng" dirty="0" smtClean="0"/>
              <a:t>Reference</a:t>
            </a:r>
          </a:p>
          <a:p>
            <a:r>
              <a:rPr lang="en-US" dirty="0" smtClean="0"/>
              <a:t>Caroff SN.  The neuroleptic malignant syndrome. J Clin Psychiatry. 1980 41(3):79-83.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0F33-6489-48B6-A754-5C1DF2ACF5A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Delay in 1960 observed this syndrome of </a:t>
            </a:r>
            <a:r>
              <a:rPr lang="en-US" dirty="0" smtClean="0"/>
              <a:t>a rapidly </a:t>
            </a:r>
            <a:r>
              <a:rPr lang="en-US" dirty="0"/>
              <a:t>progressive neurovegatative state that preceded cardio-vascular collapse and death </a:t>
            </a:r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 the early clinical trials of haloperidol and coined the term syndrome malin des neuroleptiques.</a:t>
            </a:r>
          </a:p>
          <a:p>
            <a:pPr lvl="0"/>
            <a:endParaRPr lang="en-US" dirty="0" smtClean="0">
              <a:latin typeface="+mn-lt"/>
            </a:endParaRPr>
          </a:p>
          <a:p>
            <a:pPr lvl="0"/>
            <a:r>
              <a:rPr lang="en-US" dirty="0" smtClean="0">
                <a:latin typeface="+mn-lt"/>
              </a:rPr>
              <a:t>Prior to the 1960s, clinical descriptions resembling NMS associated with phenothiazines were not formally diagnosed as NMS.</a:t>
            </a:r>
          </a:p>
          <a:p>
            <a:pPr lvl="0"/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Caroff in 1980 published the first review of the sixty cases reported in the world literature.  He estimated that NMS occurs in as many as 1% of neuroleptic treated patients and may have a mortality rate of 20%. </a:t>
            </a:r>
          </a:p>
          <a:p>
            <a:endParaRPr lang="en-US" dirty="0" smtClean="0"/>
          </a:p>
          <a:p>
            <a:r>
              <a:rPr lang="en-US" u="sng" dirty="0" smtClean="0"/>
              <a:t>Reference</a:t>
            </a:r>
          </a:p>
          <a:p>
            <a:r>
              <a:rPr lang="en-US" dirty="0" smtClean="0"/>
              <a:t>Caroff SN.  The neuroleptic malignant syndrome. J Clin Psychiatry. 1980 41(3):79-83.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0F33-6489-48B6-A754-5C1DF2ACF5A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67844C-8B82-4703-9D4E-CDDC4F3954F3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434A656-C6AE-4EAE-99F2-6EBC4CFA5E66}" type="slidenum">
              <a:rPr lang="en-US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E48AABA-C2E5-41FC-82DD-D682BDEE689E}" type="slidenum">
              <a:rPr lang="en-US"/>
              <a:pPr/>
              <a:t>23</a:t>
            </a:fld>
            <a:endParaRPr lang="en-US"/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259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4451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76B34B9-0CA2-4646-90E7-CF4A4D5C5996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64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-Delirium is under recognized in the acute setting. The average patient with delirium has about $2,500 more cost associated with their care than those without delirium.  Thus, detection is key. 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-Prevention of delirium is possible.  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-The NICE criteria has the most comprehensive guide to delirium prevention and screening using evidence based recommendations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  <a:hlinkClick r:id="rId3"/>
              </a:rPr>
              <a:t>Delirium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, NICE Clinical Guideline (July 2010). http://guidance.nice.org.uk/CG103</a:t>
            </a:r>
          </a:p>
        </p:txBody>
      </p:sp>
      <p:sp>
        <p:nvSpPr>
          <p:cNvPr id="106499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E4DEA3B-86A9-45E8-ABE9-2EFE0817CD6B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B6ACDC1-541A-4E8F-9CE7-F6C6FC71F8B7}" type="slidenum">
              <a:rPr lang="en-US"/>
              <a:pPr/>
              <a:t>47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C837015-3543-459B-8537-2ECAD53A940B}" type="slidenum">
              <a:rPr lang="en-US"/>
              <a:pPr/>
              <a:t>55</a:t>
            </a:fld>
            <a:endParaRPr lang="en-US"/>
          </a:p>
        </p:txBody>
      </p:sp>
      <p:sp>
        <p:nvSpPr>
          <p:cNvPr id="1208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208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259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/>
        </p:nvPicPr>
        <p:blipFill>
          <a:blip r:embed="rId2" cstate="print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6" y="1221183"/>
            <a:ext cx="6962245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6788" y="2553747"/>
            <a:ext cx="66336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4887" y="3581909"/>
            <a:ext cx="6557402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719" y="862447"/>
            <a:ext cx="1533738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/>
        </p:nvSpPr>
        <p:spPr>
          <a:xfrm>
            <a:off x="1402821" y="5927933"/>
            <a:ext cx="634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dirty="0" smtClean="0">
                <a:solidFill>
                  <a:srgbClr val="105A25"/>
                </a:solidFill>
                <a:latin typeface="Calibri"/>
                <a:ea typeface="+mn-ea"/>
              </a:rPr>
              <a:t>ACADEMY OF PSYCHOSOMATIC MEDICINE</a:t>
            </a:r>
            <a:endParaRPr lang="en-US" sz="2400" dirty="0">
              <a:solidFill>
                <a:srgbClr val="105A25"/>
              </a:solidFill>
              <a:latin typeface="Arial" charset="0"/>
              <a:ea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7488" y="6293597"/>
            <a:ext cx="871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 smtClean="0">
                <a:solidFill>
                  <a:srgbClr val="389155"/>
                </a:solidFill>
                <a:latin typeface="Calibri"/>
                <a:ea typeface="+mn-ea"/>
              </a:rPr>
              <a:t>Psychiatrists Providing Collaborative Care for Physical and Mental Health</a:t>
            </a:r>
            <a:endParaRPr lang="en-US" dirty="0">
              <a:solidFill>
                <a:srgbClr val="389155"/>
              </a:solidFill>
              <a:latin typeface="Arial" charset="0"/>
              <a:ea typeface="+mn-ea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335" y="67730"/>
            <a:ext cx="9055943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0067" y="177798"/>
            <a:ext cx="8923866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22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792" y="6474883"/>
            <a:ext cx="362712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" name="Group 39"/>
          <p:cNvGrpSpPr/>
          <p:nvPr/>
        </p:nvGrpSpPr>
        <p:grpSpPr>
          <a:xfrm>
            <a:off x="482607" y="0"/>
            <a:ext cx="8678327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"/>
            <a:ext cx="459341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90488" y="6534093"/>
            <a:ext cx="6341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dirty="0" smtClean="0">
                <a:solidFill>
                  <a:srgbClr val="105A25"/>
                </a:solidFill>
                <a:latin typeface="Calibri"/>
                <a:ea typeface="+mn-ea"/>
              </a:rPr>
              <a:t>Academy Of Psychosomatic Medicine</a:t>
            </a:r>
            <a:endParaRPr lang="en-US" sz="1000" dirty="0">
              <a:solidFill>
                <a:srgbClr val="105A25"/>
              </a:solidFill>
              <a:latin typeface="Arial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70419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F3678-FAA1-492C-BB19-4619E0150B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>
              <a:defRPr/>
            </a:pPr>
            <a:fld id="{3FCAC5F1-A08D-479A-B22F-43004DF4EC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rPr>
              <a:pPr defTabSz="914400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guidance.nice.org.uk/CG10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153400" cy="9143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105A25"/>
                </a:solidFill>
              </a:rPr>
              <a:t>Delirium</a:t>
            </a:r>
            <a:br>
              <a:rPr lang="en-US" sz="3600" b="1" dirty="0" smtClean="0">
                <a:solidFill>
                  <a:srgbClr val="105A25"/>
                </a:solidFill>
              </a:rPr>
            </a:br>
            <a:r>
              <a:rPr lang="en-US" sz="3600" dirty="0" smtClean="0">
                <a:solidFill>
                  <a:srgbClr val="105A25"/>
                </a:solidFill>
              </a:rPr>
              <a:t>(</a:t>
            </a:r>
            <a:r>
              <a:rPr lang="en-US" sz="3600" b="1" dirty="0" smtClean="0">
                <a:solidFill>
                  <a:srgbClr val="105A25"/>
                </a:solidFill>
              </a:rPr>
              <a:t>When things really do go bump in the night!)</a:t>
            </a:r>
            <a:r>
              <a:rPr lang="en-US" b="1" dirty="0" smtClean="0">
                <a:solidFill>
                  <a:srgbClr val="000000"/>
                </a:solidFill>
              </a:rPr>
              <a:t/>
            </a:r>
            <a:br>
              <a:rPr lang="en-US" b="1" dirty="0" smtClean="0">
                <a:solidFill>
                  <a:srgbClr val="000000"/>
                </a:solidFill>
              </a:rPr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APM Resident Education Curriculum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4114800"/>
            <a:ext cx="5562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n-lt"/>
              </a:rPr>
              <a:t>Thomas W. Heinrich, M.D.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+mn-lt"/>
              </a:rPr>
              <a:t>Associate Professor of Psychiatry &amp; Family Medicine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+mn-lt"/>
              </a:rPr>
              <a:t>Chief, Psychiatric Consult Service at </a:t>
            </a:r>
            <a:r>
              <a:rPr lang="en-US" sz="1100" dirty="0" err="1">
                <a:solidFill>
                  <a:schemeClr val="tx1"/>
                </a:solidFill>
                <a:latin typeface="+mn-lt"/>
              </a:rPr>
              <a:t>Froedtert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 Hospital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+mn-lt"/>
              </a:rPr>
              <a:t>Department of Psychiatry &amp; Behavioral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Medicine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+mn-lt"/>
              </a:rPr>
              <a:t>Medical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College of 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Wisconsin</a:t>
            </a:r>
            <a:r>
              <a:rPr lang="en-US" sz="110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Kristi </a:t>
            </a:r>
            <a:r>
              <a:rPr lang="en-US" sz="1600" dirty="0" err="1" smtClean="0">
                <a:solidFill>
                  <a:srgbClr val="000000"/>
                </a:solidFill>
                <a:latin typeface="+mn-lt"/>
              </a:rPr>
              <a:t>Estabrook</a:t>
            </a: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, MD</a:t>
            </a:r>
          </a:p>
          <a:p>
            <a:pPr algn="ctr"/>
            <a:r>
              <a:rPr lang="en-US" sz="1100" dirty="0" smtClean="0">
                <a:solidFill>
                  <a:srgbClr val="000000"/>
                </a:solidFill>
                <a:latin typeface="+mn-lt"/>
              </a:rPr>
              <a:t>Psychosomatic Fellow</a:t>
            </a:r>
          </a:p>
          <a:p>
            <a:pPr algn="ctr"/>
            <a:r>
              <a:rPr lang="en-US" sz="1100" dirty="0" smtClean="0">
                <a:solidFill>
                  <a:srgbClr val="000000"/>
                </a:solidFill>
                <a:latin typeface="+mn-lt"/>
              </a:rPr>
              <a:t>Department of Psychiatry and Behavioral Medicine</a:t>
            </a:r>
          </a:p>
          <a:p>
            <a:pPr algn="ctr"/>
            <a:r>
              <a:rPr lang="en-US" sz="1100" dirty="0" smtClean="0">
                <a:solidFill>
                  <a:srgbClr val="000000"/>
                </a:solidFill>
                <a:latin typeface="+mn-lt"/>
              </a:rPr>
              <a:t>Medical College of Wisconsin</a:t>
            </a:r>
            <a:endParaRPr lang="en-US" sz="1100" dirty="0" smtClean="0">
              <a:solidFill>
                <a:schemeClr val="tx1"/>
              </a:solidFill>
              <a:latin typeface="+mn-lt"/>
            </a:endParaRPr>
          </a:p>
          <a:p>
            <a:pPr algn="ctr"/>
            <a:endParaRPr lang="en-US" sz="12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15200" y="5181600"/>
            <a:ext cx="1447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Updated</a:t>
            </a:r>
          </a:p>
          <a:p>
            <a:pPr algn="ctr"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sz="1100" u="sng" dirty="0" smtClean="0">
                <a:solidFill>
                  <a:schemeClr val="tx1"/>
                </a:solidFill>
                <a:latin typeface="+mn-lt"/>
              </a:rPr>
              <a:t>Fall 2013</a:t>
            </a:r>
          </a:p>
          <a:p>
            <a:pPr algn="ctr"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Thomas W. Heinrich, MD, FAPM</a:t>
            </a:r>
          </a:p>
          <a:p>
            <a:pPr algn="ctr"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Kristi </a:t>
            </a:r>
            <a:r>
              <a:rPr lang="en-US" sz="1100" dirty="0" err="1" smtClean="0">
                <a:solidFill>
                  <a:schemeClr val="tx1"/>
                </a:solidFill>
                <a:latin typeface="+mn-lt"/>
              </a:rPr>
              <a:t>Estabrook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, MD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9867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Risk Factors</a:t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(Partial List)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Elderly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Decreased cholinergic activity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Vascular changes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Pharmacokinetic changes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CNS disorders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Dementia represents one of the greatest risk factors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Multiple medications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Burn patients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Low serum albumin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Drug dependency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A Case of an Angry 82 Year-Old 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82 year-old male with a history of probable Alzheimer</a:t>
            </a:r>
            <a:r>
              <a:rPr lang="en-US" altLang="en-US" dirty="0" smtClean="0">
                <a:solidFill>
                  <a:srgbClr val="000000"/>
                </a:solidFill>
              </a:rPr>
              <a:t>’</a:t>
            </a:r>
            <a:r>
              <a:rPr lang="en-US" dirty="0" smtClean="0">
                <a:solidFill>
                  <a:srgbClr val="000000"/>
                </a:solidFill>
              </a:rPr>
              <a:t>s disease, CAD, and DM has been admitted from a nursing home for worsening confusion and behavioral problems.  The nursing personnel at the NH report that the symptoms have become progressively worse since he began having problems sleeping 3 days ago.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Attempts to examine the patient upon arrival to the floor are complicated by his attempts, as he eloquently states, to </a:t>
            </a:r>
            <a:r>
              <a:rPr lang="en-US" altLang="en-US" dirty="0" smtClean="0">
                <a:solidFill>
                  <a:srgbClr val="000000"/>
                </a:solidFill>
              </a:rPr>
              <a:t>“</a:t>
            </a:r>
            <a:r>
              <a:rPr lang="en-US" dirty="0" smtClean="0">
                <a:solidFill>
                  <a:srgbClr val="000000"/>
                </a:solidFill>
              </a:rPr>
              <a:t>Knock you on your ass!</a:t>
            </a:r>
            <a:r>
              <a:rPr lang="en-US" altLang="en-US" dirty="0" smtClean="0">
                <a:solidFill>
                  <a:srgbClr val="000000"/>
                </a:solidFill>
              </a:rPr>
              <a:t>”</a:t>
            </a:r>
            <a:endParaRPr lang="en-US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Review of the medical records from the ED report similar behavior and reports of </a:t>
            </a:r>
            <a:r>
              <a:rPr lang="en-US" altLang="en-US" dirty="0" smtClean="0">
                <a:solidFill>
                  <a:srgbClr val="000000"/>
                </a:solidFill>
              </a:rPr>
              <a:t>“</a:t>
            </a:r>
            <a:r>
              <a:rPr lang="en-US" dirty="0" smtClean="0">
                <a:solidFill>
                  <a:srgbClr val="000000"/>
                </a:solidFill>
              </a:rPr>
              <a:t>seeing things.</a:t>
            </a:r>
            <a:r>
              <a:rPr lang="en-US" altLang="en-US" dirty="0" smtClean="0">
                <a:solidFill>
                  <a:srgbClr val="000000"/>
                </a:solidFill>
              </a:rPr>
              <a:t>”</a:t>
            </a:r>
            <a:r>
              <a:rPr lang="en-US" dirty="0" smtClean="0">
                <a:solidFill>
                  <a:srgbClr val="000000"/>
                </a:solidFill>
              </a:rPr>
              <a:t>  He was given </a:t>
            </a:r>
            <a:r>
              <a:rPr lang="en-US" dirty="0" err="1" smtClean="0">
                <a:solidFill>
                  <a:srgbClr val="000000"/>
                </a:solidFill>
              </a:rPr>
              <a:t>lorazepam</a:t>
            </a:r>
            <a:r>
              <a:rPr lang="en-US" dirty="0" smtClean="0">
                <a:solidFill>
                  <a:srgbClr val="000000"/>
                </a:solidFill>
              </a:rPr>
              <a:t> prior to the CT of his head.  He slept through  the CT, which only showed atrophy and white matter disease, but is now quite awake and potentially dangerous.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Clinical Features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Temporal course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Abrupt or acute onset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Within days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Fluctuation in symptom severity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Waxing and waning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Worse at night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May result in diagnostic uncertainty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Clinical Features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Diffuse cognitive impairment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Attentional</a:t>
            </a:r>
            <a:r>
              <a:rPr lang="en-US" sz="2400" dirty="0" smtClean="0">
                <a:solidFill>
                  <a:srgbClr val="000000"/>
                </a:solidFill>
              </a:rPr>
              <a:t> deficits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Reduced ability to focus, sustain or shift attention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dirty="0" smtClean="0">
                <a:solidFill>
                  <a:srgbClr val="000000"/>
                </a:solidFill>
              </a:rPr>
              <a:t>“</a:t>
            </a:r>
            <a:r>
              <a:rPr lang="en-US" sz="2000" dirty="0" smtClean="0">
                <a:solidFill>
                  <a:srgbClr val="000000"/>
                </a:solidFill>
              </a:rPr>
              <a:t>Clouding of consciousness</a:t>
            </a:r>
            <a:r>
              <a:rPr lang="en-US" altLang="en-US" sz="2000" dirty="0" smtClean="0">
                <a:solidFill>
                  <a:srgbClr val="000000"/>
                </a:solidFill>
              </a:rPr>
              <a:t>”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Memory impairment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Long and short term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Disorientation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Commonly to time and place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Rarely to person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Executive dysfunction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Clinical Features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Thought disturbances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Disorganized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Language disturbances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Word finding problems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Dysgraphia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Perceptual disturbances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Misperceptions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Hallucinations (Visual &gt;&gt; Auditory)</a:t>
            </a:r>
            <a:r>
              <a:rPr lang="ar-SA" sz="2400" dirty="0" smtClean="0">
                <a:solidFill>
                  <a:srgbClr val="000000"/>
                </a:solidFill>
              </a:rPr>
              <a:t>‏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Clinical Features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Psychomotor abnormalities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Hyper, hypo or mixed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Sleep-wake cycle disturbance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Insomnia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Frequent napping or drowsiness during the day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Delusions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Usually paranoid and not systematized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Affective </a:t>
            </a:r>
            <a:r>
              <a:rPr lang="en-US" sz="2800" dirty="0" err="1" smtClean="0">
                <a:solidFill>
                  <a:srgbClr val="000000"/>
                </a:solidFill>
              </a:rPr>
              <a:t>lability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Neurologic abnormalities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457200" y="252413"/>
            <a:ext cx="82296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>
                <a:solidFill>
                  <a:srgbClr val="000000"/>
                </a:solidFill>
              </a:rPr>
              <a:t>Recognition</a:t>
            </a:r>
          </a:p>
        </p:txBody>
      </p:sp>
      <p:grpSp>
        <p:nvGrpSpPr>
          <p:cNvPr id="44034" name="Group 3"/>
          <p:cNvGrpSpPr>
            <a:grpSpLocks/>
          </p:cNvGrpSpPr>
          <p:nvPr/>
        </p:nvGrpSpPr>
        <p:grpSpPr bwMode="auto">
          <a:xfrm>
            <a:off x="457200" y="1371600"/>
            <a:ext cx="8151813" cy="4418013"/>
            <a:chOff x="288" y="864"/>
            <a:chExt cx="5135" cy="2783"/>
          </a:xfrm>
        </p:grpSpPr>
        <p:sp>
          <p:nvSpPr>
            <p:cNvPr id="44036" name="Rectangle 4"/>
            <p:cNvSpPr>
              <a:spLocks noChangeArrowheads="1"/>
            </p:cNvSpPr>
            <p:nvPr/>
          </p:nvSpPr>
          <p:spPr bwMode="auto">
            <a:xfrm>
              <a:off x="288" y="864"/>
              <a:ext cx="1284" cy="32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Arial" pitchFamily="34" charset="0"/>
                <a:buNone/>
              </a:pPr>
              <a:endParaRPr lang="en-US"/>
            </a:p>
          </p:txBody>
        </p:sp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1572" y="864"/>
              <a:ext cx="1284" cy="32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6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Verdana" pitchFamily="34" charset="0"/>
                </a:rPr>
                <a:t>Delirium</a:t>
              </a:r>
            </a:p>
          </p:txBody>
        </p:sp>
        <p:sp>
          <p:nvSpPr>
            <p:cNvPr id="44038" name="Rectangle 6"/>
            <p:cNvSpPr>
              <a:spLocks noChangeArrowheads="1"/>
            </p:cNvSpPr>
            <p:nvPr/>
          </p:nvSpPr>
          <p:spPr bwMode="auto">
            <a:xfrm>
              <a:off x="2856" y="864"/>
              <a:ext cx="1284" cy="32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6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Verdana" pitchFamily="34" charset="0"/>
                </a:rPr>
                <a:t>Dementia</a:t>
              </a:r>
            </a:p>
          </p:txBody>
        </p:sp>
        <p:sp>
          <p:nvSpPr>
            <p:cNvPr id="44039" name="Rectangle 7"/>
            <p:cNvSpPr>
              <a:spLocks noChangeArrowheads="1"/>
            </p:cNvSpPr>
            <p:nvPr/>
          </p:nvSpPr>
          <p:spPr bwMode="auto">
            <a:xfrm>
              <a:off x="4140" y="864"/>
              <a:ext cx="1284" cy="32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6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Verdana" pitchFamily="34" charset="0"/>
                </a:rPr>
                <a:t>Depression</a:t>
              </a:r>
            </a:p>
          </p:txBody>
        </p:sp>
        <p:sp>
          <p:nvSpPr>
            <p:cNvPr id="44040" name="Rectangle 8"/>
            <p:cNvSpPr>
              <a:spLocks noChangeArrowheads="1"/>
            </p:cNvSpPr>
            <p:nvPr/>
          </p:nvSpPr>
          <p:spPr bwMode="auto">
            <a:xfrm>
              <a:off x="288" y="1190"/>
              <a:ext cx="1284" cy="4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Verdana" pitchFamily="34" charset="0"/>
                </a:rPr>
                <a:t>Onset</a:t>
              </a:r>
            </a:p>
          </p:txBody>
        </p:sp>
        <p:sp>
          <p:nvSpPr>
            <p:cNvPr id="44041" name="Rectangle 9"/>
            <p:cNvSpPr>
              <a:spLocks noChangeArrowheads="1"/>
            </p:cNvSpPr>
            <p:nvPr/>
          </p:nvSpPr>
          <p:spPr bwMode="auto">
            <a:xfrm>
              <a:off x="1572" y="1190"/>
              <a:ext cx="1284" cy="4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Abrupt</a:t>
              </a:r>
            </a:p>
          </p:txBody>
        </p:sp>
        <p:sp>
          <p:nvSpPr>
            <p:cNvPr id="44042" name="Rectangle 10"/>
            <p:cNvSpPr>
              <a:spLocks noChangeArrowheads="1"/>
            </p:cNvSpPr>
            <p:nvPr/>
          </p:nvSpPr>
          <p:spPr bwMode="auto">
            <a:xfrm>
              <a:off x="2856" y="1190"/>
              <a:ext cx="1284" cy="4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 Slow and insidious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4140" y="1190"/>
              <a:ext cx="1284" cy="4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Variable</a:t>
              </a: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288" y="1594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Verdana" pitchFamily="34" charset="0"/>
                </a:rPr>
                <a:t>Daily Course</a:t>
              </a: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572" y="1594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Fluctuating</a:t>
              </a: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2856" y="1594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Usually stable</a:t>
              </a: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4140" y="1594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Usually stable</a:t>
              </a:r>
            </a:p>
          </p:txBody>
        </p:sp>
        <p:sp>
          <p:nvSpPr>
            <p:cNvPr id="44048" name="Rectangle 16"/>
            <p:cNvSpPr>
              <a:spLocks noChangeArrowheads="1"/>
            </p:cNvSpPr>
            <p:nvPr/>
          </p:nvSpPr>
          <p:spPr bwMode="auto">
            <a:xfrm>
              <a:off x="288" y="1843"/>
              <a:ext cx="1284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Verdana" pitchFamily="34" charset="0"/>
                </a:rPr>
                <a:t>Length</a:t>
              </a:r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1572" y="1843"/>
              <a:ext cx="1284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Hours to weeks</a:t>
              </a:r>
            </a:p>
          </p:txBody>
        </p:sp>
        <p:sp>
          <p:nvSpPr>
            <p:cNvPr id="44050" name="Rectangle 18"/>
            <p:cNvSpPr>
              <a:spLocks noChangeArrowheads="1"/>
            </p:cNvSpPr>
            <p:nvPr/>
          </p:nvSpPr>
          <p:spPr bwMode="auto">
            <a:xfrm>
              <a:off x="2856" y="1843"/>
              <a:ext cx="1284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Years</a:t>
              </a:r>
            </a:p>
          </p:txBody>
        </p:sp>
        <p:sp>
          <p:nvSpPr>
            <p:cNvPr id="44051" name="Rectangle 19"/>
            <p:cNvSpPr>
              <a:spLocks noChangeArrowheads="1"/>
            </p:cNvSpPr>
            <p:nvPr/>
          </p:nvSpPr>
          <p:spPr bwMode="auto">
            <a:xfrm>
              <a:off x="4140" y="1843"/>
              <a:ext cx="1284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 Variable</a:t>
              </a:r>
            </a:p>
          </p:txBody>
        </p:sp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288" y="2093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Verdana" pitchFamily="34" charset="0"/>
                </a:rPr>
                <a:t>Consciousness</a:t>
              </a:r>
            </a:p>
          </p:txBody>
        </p:sp>
        <p:sp>
          <p:nvSpPr>
            <p:cNvPr id="44053" name="Rectangle 21"/>
            <p:cNvSpPr>
              <a:spLocks noChangeArrowheads="1"/>
            </p:cNvSpPr>
            <p:nvPr/>
          </p:nvSpPr>
          <p:spPr bwMode="auto">
            <a:xfrm>
              <a:off x="1572" y="2093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Reduced</a:t>
              </a:r>
            </a:p>
          </p:txBody>
        </p:sp>
        <p:sp>
          <p:nvSpPr>
            <p:cNvPr id="44054" name="Rectangle 22"/>
            <p:cNvSpPr>
              <a:spLocks noChangeArrowheads="1"/>
            </p:cNvSpPr>
            <p:nvPr/>
          </p:nvSpPr>
          <p:spPr bwMode="auto">
            <a:xfrm>
              <a:off x="2856" y="2093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Clear</a:t>
              </a:r>
            </a:p>
          </p:txBody>
        </p:sp>
        <p:sp>
          <p:nvSpPr>
            <p:cNvPr id="44055" name="Rectangle 23"/>
            <p:cNvSpPr>
              <a:spLocks noChangeArrowheads="1"/>
            </p:cNvSpPr>
            <p:nvPr/>
          </p:nvSpPr>
          <p:spPr bwMode="auto">
            <a:xfrm>
              <a:off x="4140" y="2093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Clear</a:t>
              </a:r>
            </a:p>
          </p:txBody>
        </p:sp>
        <p:sp>
          <p:nvSpPr>
            <p:cNvPr id="44056" name="Rectangle 24"/>
            <p:cNvSpPr>
              <a:spLocks noChangeArrowheads="1"/>
            </p:cNvSpPr>
            <p:nvPr/>
          </p:nvSpPr>
          <p:spPr bwMode="auto">
            <a:xfrm>
              <a:off x="288" y="2342"/>
              <a:ext cx="1284" cy="4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Verdana" pitchFamily="34" charset="0"/>
                </a:rPr>
                <a:t>Alertness</a:t>
              </a:r>
            </a:p>
          </p:txBody>
        </p:sp>
        <p:sp>
          <p:nvSpPr>
            <p:cNvPr id="44057" name="Rectangle 25"/>
            <p:cNvSpPr>
              <a:spLocks noChangeArrowheads="1"/>
            </p:cNvSpPr>
            <p:nvPr/>
          </p:nvSpPr>
          <p:spPr bwMode="auto">
            <a:xfrm>
              <a:off x="1572" y="2342"/>
              <a:ext cx="1284" cy="4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Increased or decreased</a:t>
              </a:r>
            </a:p>
          </p:txBody>
        </p:sp>
        <p:sp>
          <p:nvSpPr>
            <p:cNvPr id="44058" name="Rectangle 26"/>
            <p:cNvSpPr>
              <a:spLocks noChangeArrowheads="1"/>
            </p:cNvSpPr>
            <p:nvPr/>
          </p:nvSpPr>
          <p:spPr bwMode="auto">
            <a:xfrm>
              <a:off x="2856" y="2342"/>
              <a:ext cx="1284" cy="4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Usually normal</a:t>
              </a:r>
            </a:p>
          </p:txBody>
        </p:sp>
        <p:sp>
          <p:nvSpPr>
            <p:cNvPr id="44059" name="Rectangle 27"/>
            <p:cNvSpPr>
              <a:spLocks noChangeArrowheads="1"/>
            </p:cNvSpPr>
            <p:nvPr/>
          </p:nvSpPr>
          <p:spPr bwMode="auto">
            <a:xfrm>
              <a:off x="4140" y="2342"/>
              <a:ext cx="1284" cy="4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Normal</a:t>
              </a:r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288" y="2746"/>
              <a:ext cx="1284" cy="4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Verdana" pitchFamily="34" charset="0"/>
                </a:rPr>
                <a:t>Activity</a:t>
              </a:r>
            </a:p>
          </p:txBody>
        </p:sp>
        <p:sp>
          <p:nvSpPr>
            <p:cNvPr id="44061" name="Rectangle 29"/>
            <p:cNvSpPr>
              <a:spLocks noChangeArrowheads="1"/>
            </p:cNvSpPr>
            <p:nvPr/>
          </p:nvSpPr>
          <p:spPr bwMode="auto">
            <a:xfrm>
              <a:off x="1572" y="2746"/>
              <a:ext cx="1284" cy="4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Increased or decreased</a:t>
              </a:r>
            </a:p>
          </p:txBody>
        </p:sp>
        <p:sp>
          <p:nvSpPr>
            <p:cNvPr id="44062" name="Rectangle 30"/>
            <p:cNvSpPr>
              <a:spLocks noChangeArrowheads="1"/>
            </p:cNvSpPr>
            <p:nvPr/>
          </p:nvSpPr>
          <p:spPr bwMode="auto">
            <a:xfrm>
              <a:off x="2856" y="2746"/>
              <a:ext cx="1284" cy="4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Variable</a:t>
              </a:r>
            </a:p>
          </p:txBody>
        </p:sp>
        <p:sp>
          <p:nvSpPr>
            <p:cNvPr id="44063" name="Rectangle 31"/>
            <p:cNvSpPr>
              <a:spLocks noChangeArrowheads="1"/>
            </p:cNvSpPr>
            <p:nvPr/>
          </p:nvSpPr>
          <p:spPr bwMode="auto">
            <a:xfrm>
              <a:off x="4140" y="2746"/>
              <a:ext cx="1284" cy="4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Variable</a:t>
              </a:r>
            </a:p>
          </p:txBody>
        </p:sp>
        <p:sp>
          <p:nvSpPr>
            <p:cNvPr id="44064" name="Rectangle 32"/>
            <p:cNvSpPr>
              <a:spLocks noChangeArrowheads="1"/>
            </p:cNvSpPr>
            <p:nvPr/>
          </p:nvSpPr>
          <p:spPr bwMode="auto">
            <a:xfrm>
              <a:off x="288" y="3149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Verdana" pitchFamily="34" charset="0"/>
                </a:rPr>
                <a:t>Attention</a:t>
              </a:r>
            </a:p>
          </p:txBody>
        </p:sp>
        <p:sp>
          <p:nvSpPr>
            <p:cNvPr id="44065" name="Rectangle 33"/>
            <p:cNvSpPr>
              <a:spLocks noChangeArrowheads="1"/>
            </p:cNvSpPr>
            <p:nvPr/>
          </p:nvSpPr>
          <p:spPr bwMode="auto">
            <a:xfrm>
              <a:off x="1572" y="3149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Impaired</a:t>
              </a:r>
            </a:p>
          </p:txBody>
        </p:sp>
        <p:sp>
          <p:nvSpPr>
            <p:cNvPr id="44066" name="Rectangle 34"/>
            <p:cNvSpPr>
              <a:spLocks noChangeArrowheads="1"/>
            </p:cNvSpPr>
            <p:nvPr/>
          </p:nvSpPr>
          <p:spPr bwMode="auto">
            <a:xfrm>
              <a:off x="2856" y="3149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Usually normal</a:t>
              </a:r>
            </a:p>
          </p:txBody>
        </p:sp>
        <p:sp>
          <p:nvSpPr>
            <p:cNvPr id="44067" name="Rectangle 35"/>
            <p:cNvSpPr>
              <a:spLocks noChangeArrowheads="1"/>
            </p:cNvSpPr>
            <p:nvPr/>
          </p:nvSpPr>
          <p:spPr bwMode="auto">
            <a:xfrm>
              <a:off x="4140" y="3149"/>
              <a:ext cx="128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Usually normal</a:t>
              </a:r>
            </a:p>
          </p:txBody>
        </p:sp>
        <p:sp>
          <p:nvSpPr>
            <p:cNvPr id="44068" name="Rectangle 36"/>
            <p:cNvSpPr>
              <a:spLocks noChangeArrowheads="1"/>
            </p:cNvSpPr>
            <p:nvPr/>
          </p:nvSpPr>
          <p:spPr bwMode="auto">
            <a:xfrm>
              <a:off x="288" y="3398"/>
              <a:ext cx="1284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Verdana" pitchFamily="34" charset="0"/>
                </a:rPr>
                <a:t>Orientation</a:t>
              </a:r>
            </a:p>
          </p:txBody>
        </p:sp>
        <p:sp>
          <p:nvSpPr>
            <p:cNvPr id="44069" name="Rectangle 37"/>
            <p:cNvSpPr>
              <a:spLocks noChangeArrowheads="1"/>
            </p:cNvSpPr>
            <p:nvPr/>
          </p:nvSpPr>
          <p:spPr bwMode="auto">
            <a:xfrm>
              <a:off x="1572" y="3398"/>
              <a:ext cx="1284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Impaired</a:t>
              </a:r>
            </a:p>
          </p:txBody>
        </p:sp>
        <p:sp>
          <p:nvSpPr>
            <p:cNvPr id="44070" name="Rectangle 38"/>
            <p:cNvSpPr>
              <a:spLocks noChangeArrowheads="1"/>
            </p:cNvSpPr>
            <p:nvPr/>
          </p:nvSpPr>
          <p:spPr bwMode="auto">
            <a:xfrm>
              <a:off x="2856" y="3398"/>
              <a:ext cx="1284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Impaired</a:t>
              </a:r>
            </a:p>
          </p:txBody>
        </p:sp>
        <p:sp>
          <p:nvSpPr>
            <p:cNvPr id="44071" name="Rectangle 39"/>
            <p:cNvSpPr>
              <a:spLocks noChangeArrowheads="1"/>
            </p:cNvSpPr>
            <p:nvPr/>
          </p:nvSpPr>
          <p:spPr bwMode="auto">
            <a:xfrm>
              <a:off x="4140" y="3398"/>
              <a:ext cx="1284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spcBef>
                  <a:spcPts val="450"/>
                </a:spcBef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  <a:latin typeface="Verdana" pitchFamily="34" charset="0"/>
                </a:rPr>
                <a:t>Normal</a:t>
              </a:r>
            </a:p>
          </p:txBody>
        </p:sp>
        <p:sp>
          <p:nvSpPr>
            <p:cNvPr id="44072" name="Line 40"/>
            <p:cNvSpPr>
              <a:spLocks noChangeShapeType="1"/>
            </p:cNvSpPr>
            <p:nvPr/>
          </p:nvSpPr>
          <p:spPr bwMode="auto">
            <a:xfrm>
              <a:off x="1572" y="864"/>
              <a:ext cx="1" cy="278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3" name="Line 41"/>
            <p:cNvSpPr>
              <a:spLocks noChangeShapeType="1"/>
            </p:cNvSpPr>
            <p:nvPr/>
          </p:nvSpPr>
          <p:spPr bwMode="auto">
            <a:xfrm>
              <a:off x="2856" y="864"/>
              <a:ext cx="1" cy="278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4" name="Line 42"/>
            <p:cNvSpPr>
              <a:spLocks noChangeShapeType="1"/>
            </p:cNvSpPr>
            <p:nvPr/>
          </p:nvSpPr>
          <p:spPr bwMode="auto">
            <a:xfrm>
              <a:off x="4140" y="864"/>
              <a:ext cx="1" cy="278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5" name="Line 43"/>
            <p:cNvSpPr>
              <a:spLocks noChangeShapeType="1"/>
            </p:cNvSpPr>
            <p:nvPr/>
          </p:nvSpPr>
          <p:spPr bwMode="auto">
            <a:xfrm>
              <a:off x="288" y="1190"/>
              <a:ext cx="51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6" name="Line 44"/>
            <p:cNvSpPr>
              <a:spLocks noChangeShapeType="1"/>
            </p:cNvSpPr>
            <p:nvPr/>
          </p:nvSpPr>
          <p:spPr bwMode="auto">
            <a:xfrm>
              <a:off x="288" y="1594"/>
              <a:ext cx="51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7" name="Line 45"/>
            <p:cNvSpPr>
              <a:spLocks noChangeShapeType="1"/>
            </p:cNvSpPr>
            <p:nvPr/>
          </p:nvSpPr>
          <p:spPr bwMode="auto">
            <a:xfrm>
              <a:off x="288" y="1843"/>
              <a:ext cx="51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8" name="Line 46"/>
            <p:cNvSpPr>
              <a:spLocks noChangeShapeType="1"/>
            </p:cNvSpPr>
            <p:nvPr/>
          </p:nvSpPr>
          <p:spPr bwMode="auto">
            <a:xfrm>
              <a:off x="288" y="2093"/>
              <a:ext cx="51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9" name="Line 47"/>
            <p:cNvSpPr>
              <a:spLocks noChangeShapeType="1"/>
            </p:cNvSpPr>
            <p:nvPr/>
          </p:nvSpPr>
          <p:spPr bwMode="auto">
            <a:xfrm>
              <a:off x="288" y="2342"/>
              <a:ext cx="51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0" name="Line 48"/>
            <p:cNvSpPr>
              <a:spLocks noChangeShapeType="1"/>
            </p:cNvSpPr>
            <p:nvPr/>
          </p:nvSpPr>
          <p:spPr bwMode="auto">
            <a:xfrm>
              <a:off x="288" y="2746"/>
              <a:ext cx="51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1" name="Line 49"/>
            <p:cNvSpPr>
              <a:spLocks noChangeShapeType="1"/>
            </p:cNvSpPr>
            <p:nvPr/>
          </p:nvSpPr>
          <p:spPr bwMode="auto">
            <a:xfrm>
              <a:off x="288" y="3149"/>
              <a:ext cx="51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2" name="Line 50"/>
            <p:cNvSpPr>
              <a:spLocks noChangeShapeType="1"/>
            </p:cNvSpPr>
            <p:nvPr/>
          </p:nvSpPr>
          <p:spPr bwMode="auto">
            <a:xfrm>
              <a:off x="288" y="3398"/>
              <a:ext cx="51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3" name="Line 51"/>
            <p:cNvSpPr>
              <a:spLocks noChangeShapeType="1"/>
            </p:cNvSpPr>
            <p:nvPr/>
          </p:nvSpPr>
          <p:spPr bwMode="auto">
            <a:xfrm>
              <a:off x="288" y="864"/>
              <a:ext cx="1" cy="278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4" name="Line 52"/>
            <p:cNvSpPr>
              <a:spLocks noChangeShapeType="1"/>
            </p:cNvSpPr>
            <p:nvPr/>
          </p:nvSpPr>
          <p:spPr bwMode="auto">
            <a:xfrm>
              <a:off x="5424" y="864"/>
              <a:ext cx="1" cy="278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5" name="Line 53"/>
            <p:cNvSpPr>
              <a:spLocks noChangeShapeType="1"/>
            </p:cNvSpPr>
            <p:nvPr/>
          </p:nvSpPr>
          <p:spPr bwMode="auto">
            <a:xfrm>
              <a:off x="288" y="864"/>
              <a:ext cx="513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6" name="Line 54"/>
            <p:cNvSpPr>
              <a:spLocks noChangeShapeType="1"/>
            </p:cNvSpPr>
            <p:nvPr/>
          </p:nvSpPr>
          <p:spPr bwMode="auto">
            <a:xfrm>
              <a:off x="288" y="3648"/>
              <a:ext cx="513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35" name="Text Box 55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3427F0E-4367-4552-A2DE-FAE14AEA531D}" type="slidenum">
              <a:rPr lang="en-US" sz="14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Pathophysiology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Acetylcholine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The cholinergic system is involved in: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Attention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Arousal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Memory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Decreased cholinergic activity produces deficits in: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Information processing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Arousal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Attention and ability to focus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Various metabolic insults, thiamine deficiency  and </a:t>
            </a:r>
            <a:r>
              <a:rPr lang="en-US" dirty="0" err="1" smtClean="0">
                <a:solidFill>
                  <a:srgbClr val="000000"/>
                </a:solidFill>
              </a:rPr>
              <a:t>anticholinergic</a:t>
            </a:r>
            <a:r>
              <a:rPr lang="en-US" dirty="0" smtClean="0">
                <a:solidFill>
                  <a:srgbClr val="000000"/>
                </a:solidFill>
              </a:rPr>
              <a:t> medications all can produce delirium through a decrease in cholinergic activity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Pathophysiology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Dopamine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An excess of dopamine may be a source of the agitation, delusions and psychosis in delirious patients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There is an inverse relationship between dopamine and acetylcholine levels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Dopaminergic</a:t>
            </a:r>
            <a:r>
              <a:rPr lang="en-US" sz="2400" dirty="0" smtClean="0">
                <a:solidFill>
                  <a:srgbClr val="000000"/>
                </a:solidFill>
              </a:rPr>
              <a:t> agents may induce delirium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Dopamine antagonists are an effective treatment for delirium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Pathophysiology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Other suggested neurotransmitters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GABA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Increased in hepatic encephalopathy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Decreased in alcohol withdrawal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Histamine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Serotonin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Cytokines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Implicated in delirium resulting from tissue destruction, infection or inflammatory causes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10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/>
              <a:t>DSM 5 Criteria</a:t>
            </a:r>
            <a:endParaRPr lang="en-US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Disturbance in attention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Disturbance develops over a short period of time, is distinctly different from baseline and tends to fluctuate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 Has an additional disturbance in cognition (e.g., memory deficit, disorientation, language, </a:t>
            </a:r>
            <a:r>
              <a:rPr lang="en-US" sz="2800" dirty="0" err="1" smtClean="0"/>
              <a:t>visuospatial</a:t>
            </a:r>
            <a:r>
              <a:rPr lang="en-US" sz="2800" dirty="0" smtClean="0"/>
              <a:t> ability, or perception)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Not accounted for by dementia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Caused by a general medical condition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The Angry 82 Year-Old (continued)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‏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Since the patient is presently being slightly less than cooperative with your attempts to gather a history you collect collateral information…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Although he has some baseline memory problems his current state represents an acute change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His behavior tends to be worse at night when he does not sleep and is more confused and sometimes suspicious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The nurse reports that he is doing better now that she has given him some ice cream, she wonders if you would like to complete your history now…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You identify the fact the patient is disorientated to place and time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He is easily distracted by events in the hall and can not concentrate on your questions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When he attempts to answer your questions he has trouble finding the right words and staying on question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Etiology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Identification of underlying cause is paramount to treatment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Common causes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General medical conditions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Medications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Substance intoxication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Substance withdrawal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Multiple etiologies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Etiology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Intoxication with drugs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Many drugs implicated especially </a:t>
            </a:r>
            <a:r>
              <a:rPr lang="en-US" dirty="0" err="1" smtClean="0">
                <a:solidFill>
                  <a:srgbClr val="000000"/>
                </a:solidFill>
              </a:rPr>
              <a:t>anticholinergic</a:t>
            </a:r>
            <a:r>
              <a:rPr lang="en-US" dirty="0" smtClean="0">
                <a:solidFill>
                  <a:srgbClr val="000000"/>
                </a:solidFill>
              </a:rPr>
              <a:t> agents, NSAIDs, </a:t>
            </a:r>
            <a:r>
              <a:rPr lang="en-US" dirty="0" err="1" smtClean="0">
                <a:solidFill>
                  <a:srgbClr val="000000"/>
                </a:solidFill>
              </a:rPr>
              <a:t>antiparkinsonism</a:t>
            </a:r>
            <a:r>
              <a:rPr lang="en-US" dirty="0" smtClean="0">
                <a:solidFill>
                  <a:srgbClr val="000000"/>
                </a:solidFill>
              </a:rPr>
              <a:t> agents, antimicrobials, steroids, opiates, sedative-hypnotics, and illicit drugs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Withdrawal syndromes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Alcohol, sedative-hypnotics, and barbiturates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Metabolic causes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Hepatic, renal or pulmonary insufficiency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 smtClean="0">
                <a:solidFill>
                  <a:srgbClr val="000000"/>
                </a:solidFill>
              </a:rPr>
              <a:t>Endocrinopathies</a:t>
            </a:r>
            <a:r>
              <a:rPr lang="en-US" dirty="0" smtClean="0">
                <a:solidFill>
                  <a:srgbClr val="000000"/>
                </a:solidFill>
              </a:rPr>
              <a:t> such as hypothyroidism, hyperthyroidism, </a:t>
            </a:r>
            <a:r>
              <a:rPr lang="en-US" dirty="0" err="1" smtClean="0">
                <a:solidFill>
                  <a:srgbClr val="000000"/>
                </a:solidFill>
              </a:rPr>
              <a:t>hypopituitarism</a:t>
            </a:r>
            <a:r>
              <a:rPr lang="en-US" dirty="0" smtClean="0">
                <a:solidFill>
                  <a:srgbClr val="000000"/>
                </a:solidFill>
              </a:rPr>
              <a:t> or hypoglycemia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Disorders of fluid and electrolyte balance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 lIns="0" tIns="0" rIns="0" bIns="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smtClean="0">
                <a:ea typeface="ＭＳ Ｐゴシック" pitchFamily="34" charset="-128"/>
              </a:rPr>
              <a:t>Life Threatening Causes of Delirium</a:t>
            </a:r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(Caplan and Stern, 2008)</a:t>
            </a:r>
            <a:r>
              <a:rPr lang="ar-SA" sz="2600" smtClean="0">
                <a:ea typeface="ＭＳ Ｐゴシック" pitchFamily="34" charset="-128"/>
              </a:rPr>
              <a:t>‏</a:t>
            </a:r>
            <a:endParaRPr lang="en-US" sz="2600" smtClean="0">
              <a:ea typeface="ＭＳ Ｐゴシック" pitchFamily="34" charset="-128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153400" cy="4437063"/>
          </a:xfrm>
        </p:spPr>
        <p:txBody>
          <a:bodyPr lIns="0" tIns="0" rIns="0" bIns="0"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u="sng" dirty="0" smtClean="0">
                <a:ea typeface="ＭＳ Ｐゴシック" pitchFamily="34" charset="-128"/>
              </a:rPr>
              <a:t>W</a:t>
            </a:r>
            <a:r>
              <a:rPr lang="en-US" dirty="0" smtClean="0">
                <a:ea typeface="ＭＳ Ｐゴシック" pitchFamily="34" charset="-128"/>
              </a:rPr>
              <a:t>: </a:t>
            </a:r>
            <a:r>
              <a:rPr lang="en-US" dirty="0" err="1" smtClean="0">
                <a:ea typeface="ＭＳ Ｐゴシック" pitchFamily="34" charset="-128"/>
              </a:rPr>
              <a:t>Wernicke's</a:t>
            </a:r>
            <a:r>
              <a:rPr lang="en-US" dirty="0" smtClean="0">
                <a:ea typeface="ＭＳ Ｐゴシック" pitchFamily="34" charset="-128"/>
              </a:rPr>
              <a:t> encephalopathy; </a:t>
            </a:r>
            <a:r>
              <a:rPr lang="en-US" dirty="0" err="1" smtClean="0">
                <a:ea typeface="ＭＳ Ｐゴシック" pitchFamily="34" charset="-128"/>
              </a:rPr>
              <a:t>withdrawl</a:t>
            </a:r>
            <a:r>
              <a:rPr lang="en-US" dirty="0" smtClean="0">
                <a:ea typeface="ＭＳ Ｐゴシック" pitchFamily="34" charset="-128"/>
              </a:rPr>
              <a:t> (alcohol or BZDs)</a:t>
            </a:r>
            <a:r>
              <a:rPr lang="ar-SA" dirty="0" smtClean="0">
                <a:ea typeface="ＭＳ Ｐゴシック" pitchFamily="34" charset="-128"/>
              </a:rPr>
              <a:t>‏</a:t>
            </a:r>
            <a:endParaRPr lang="en-US" dirty="0" smtClean="0">
              <a:ea typeface="ＭＳ Ｐゴシック" pitchFamily="34" charset="-128"/>
            </a:endParaRP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u="sng" dirty="0" smtClean="0">
                <a:ea typeface="ＭＳ Ｐゴシック" pitchFamily="34" charset="-128"/>
              </a:rPr>
              <a:t>H</a:t>
            </a:r>
            <a:r>
              <a:rPr lang="en-US" dirty="0" smtClean="0">
                <a:ea typeface="ＭＳ Ｐゴシック" pitchFamily="34" charset="-128"/>
              </a:rPr>
              <a:t>: Hypoglycemia; hypoxia; </a:t>
            </a:r>
            <a:r>
              <a:rPr lang="en-US" dirty="0" err="1" smtClean="0">
                <a:ea typeface="ＭＳ Ｐゴシック" pitchFamily="34" charset="-128"/>
              </a:rPr>
              <a:t>hypoperfusion</a:t>
            </a:r>
            <a:r>
              <a:rPr lang="en-US" dirty="0" smtClean="0">
                <a:ea typeface="ＭＳ Ｐゴシック" pitchFamily="34" charset="-128"/>
              </a:rPr>
              <a:t> of CNS; hypertensive crisis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u="sng" dirty="0" smtClean="0">
                <a:ea typeface="ＭＳ Ｐゴシック" pitchFamily="34" charset="-128"/>
              </a:rPr>
              <a:t>I</a:t>
            </a:r>
            <a:r>
              <a:rPr lang="en-US" dirty="0" smtClean="0">
                <a:ea typeface="ＭＳ Ｐゴシック" pitchFamily="34" charset="-128"/>
              </a:rPr>
              <a:t>: Infections; intracranial processes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u="sng" dirty="0" smtClean="0">
                <a:ea typeface="ＭＳ Ｐゴシック" pitchFamily="34" charset="-128"/>
              </a:rPr>
              <a:t>M</a:t>
            </a:r>
            <a:r>
              <a:rPr lang="en-US" dirty="0" smtClean="0">
                <a:ea typeface="ＭＳ Ｐゴシック" pitchFamily="34" charset="-128"/>
              </a:rPr>
              <a:t>: Metabolic derangements; Meningitis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u="sng" dirty="0" smtClean="0">
                <a:ea typeface="ＭＳ Ｐゴシック" pitchFamily="34" charset="-128"/>
              </a:rPr>
              <a:t>P</a:t>
            </a:r>
            <a:r>
              <a:rPr lang="en-US" dirty="0" smtClean="0">
                <a:ea typeface="ＭＳ Ｐゴシック" pitchFamily="34" charset="-128"/>
              </a:rPr>
              <a:t>: Poisons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u="sng" dirty="0" smtClean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: Seizures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Etiology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Infections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Sepsis, meningitis, pneumonia, and urinary tract infection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Head trauma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Subdural hematoma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Epilepsy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 smtClean="0">
                <a:solidFill>
                  <a:srgbClr val="000000"/>
                </a:solidFill>
              </a:rPr>
              <a:t>Neoplastic</a:t>
            </a:r>
            <a:r>
              <a:rPr lang="en-US" dirty="0" smtClean="0">
                <a:solidFill>
                  <a:srgbClr val="000000"/>
                </a:solidFill>
              </a:rPr>
              <a:t> disease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CNS metastasis or limbic encephalopathy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Vascular disorders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 smtClean="0">
                <a:solidFill>
                  <a:srgbClr val="000000"/>
                </a:solidFill>
              </a:rPr>
              <a:t>Cerebrovascular</a:t>
            </a:r>
            <a:endParaRPr lang="en-US" dirty="0" smtClean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Cardiovascular 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Assessment 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Recognition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History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Establish course of mental status changes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Talk to family or caregivers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Recent medication change(s)</a:t>
            </a:r>
            <a:r>
              <a:rPr lang="ar-SA" sz="2000" dirty="0" smtClean="0">
                <a:solidFill>
                  <a:srgbClr val="000000"/>
                </a:solidFill>
              </a:rPr>
              <a:t>‏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Symptoms of medical illness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Review medical record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Review anesthesia record if post-op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Onset of delirium is best clue to causality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Assessment 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Physical and neurologic examination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Vitals and focused physical exam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Mental status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Observe for behavioral signs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Cognitive tests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Folstein</a:t>
            </a:r>
            <a:r>
              <a:rPr lang="en-US" sz="2400" dirty="0" smtClean="0">
                <a:solidFill>
                  <a:srgbClr val="000000"/>
                </a:solidFill>
              </a:rPr>
              <a:t> Mini Mental State Exam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Clock drawing task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Digit span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Months backwards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Assessment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1" y="1592706"/>
            <a:ext cx="3904938" cy="4525963"/>
          </a:xfr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</p:spPr>
        <p:txBody>
          <a:bodyPr>
            <a:noAutofit/>
          </a:bodyPr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Basic laboratory test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Blood chemistries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Complete blood count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Hepatic function panel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TSH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B12 and </a:t>
            </a:r>
            <a:r>
              <a:rPr lang="en-US" dirty="0" err="1" smtClean="0">
                <a:solidFill>
                  <a:srgbClr val="000000"/>
                </a:solidFill>
              </a:rPr>
              <a:t>folate</a:t>
            </a:r>
            <a:endParaRPr lang="en-US" dirty="0" smtClean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RPR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Serum drug levels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Urinalysis and collection for culture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23330" y="6432548"/>
            <a:ext cx="362712" cy="365125"/>
          </a:xfrm>
        </p:spPr>
        <p:txBody>
          <a:bodyPr/>
          <a:lstStyle/>
          <a:p>
            <a:fld id="{68CDBAF2-F266-C14C-8ABF-54B90D837FA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781862" y="1592706"/>
            <a:ext cx="3904938" cy="45259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Lucida Grande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Additional tests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ECG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Cardiac enzymes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HIV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Chest X-ray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ANA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Lumbar puncture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82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Assessment 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Electroencephalogram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Helpful to confirm the diagnosis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Usually generalized slowing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Low voltage fast activity in alcohol or sedative-hypnotic withdrawal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Structural </a:t>
            </a:r>
            <a:r>
              <a:rPr lang="en-US" dirty="0" err="1" smtClean="0">
                <a:solidFill>
                  <a:srgbClr val="000000"/>
                </a:solidFill>
              </a:rPr>
              <a:t>Neuroimaging</a:t>
            </a:r>
            <a:endParaRPr lang="en-US" dirty="0" smtClean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Focal neurologic signs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History or concern of head trauma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No clear cause of delirium found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The Angry 82 Year-Old (continued)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‏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With your diagnosis of delirium you set out to determine potential etiologies of this dangerous condition</a:t>
            </a: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Review of the NH records reveal…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Recent discontinuation of </a:t>
            </a:r>
            <a:r>
              <a:rPr lang="en-US" sz="2000" dirty="0" err="1" smtClean="0">
                <a:solidFill>
                  <a:srgbClr val="000000"/>
                </a:solidFill>
              </a:rPr>
              <a:t>donepezil</a:t>
            </a:r>
            <a:r>
              <a:rPr lang="en-US" sz="2000" dirty="0" smtClean="0">
                <a:solidFill>
                  <a:srgbClr val="000000"/>
                </a:solidFill>
              </a:rPr>
              <a:t> (Aricept) secondary to worsening dementia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 smtClean="0">
                <a:solidFill>
                  <a:srgbClr val="000000"/>
                </a:solidFill>
              </a:rPr>
              <a:t>Diphenhydramine</a:t>
            </a:r>
            <a:r>
              <a:rPr lang="en-US" sz="2000" dirty="0" smtClean="0">
                <a:solidFill>
                  <a:srgbClr val="000000"/>
                </a:solidFill>
              </a:rPr>
              <a:t> (Benadryl) was started 3 days ago to help him get some sleep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Chronic </a:t>
            </a:r>
            <a:r>
              <a:rPr lang="en-US" sz="2000" dirty="0" err="1" smtClean="0">
                <a:solidFill>
                  <a:srgbClr val="000000"/>
                </a:solidFill>
              </a:rPr>
              <a:t>digoxin</a:t>
            </a:r>
            <a:r>
              <a:rPr lang="en-US" sz="2000" dirty="0" smtClean="0">
                <a:solidFill>
                  <a:srgbClr val="000000"/>
                </a:solidFill>
              </a:rPr>
              <a:t> therapy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Chronic urinary incontinence without mention of </a:t>
            </a:r>
            <a:r>
              <a:rPr lang="en-US" sz="2000" dirty="0" err="1" smtClean="0">
                <a:solidFill>
                  <a:srgbClr val="000000"/>
                </a:solidFill>
              </a:rPr>
              <a:t>dysuria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Most recent labs (CBC and BMP performed 6 months ago) were grossly normal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10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/>
              <a:t>DSM 5 Criteria</a:t>
            </a:r>
            <a:endParaRPr lang="en-US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Classification of delirium</a:t>
            </a: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Delirium due to another medical condition</a:t>
            </a: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Substance intoxication delirium</a:t>
            </a: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Substance withdrawal delirium</a:t>
            </a: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Delirium due to multiple etiologies</a:t>
            </a: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Medication induced delirium</a:t>
            </a: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Delirium not otherwise specified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The Angry 82 Year-Old (continued)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‏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Examination of the patient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The patient is </a:t>
            </a:r>
            <a:r>
              <a:rPr lang="en-US" sz="2400" dirty="0" err="1" smtClean="0">
                <a:solidFill>
                  <a:srgbClr val="000000"/>
                </a:solidFill>
              </a:rPr>
              <a:t>afebrile</a:t>
            </a:r>
            <a:r>
              <a:rPr lang="en-US" sz="2400" dirty="0" smtClean="0">
                <a:solidFill>
                  <a:srgbClr val="000000"/>
                </a:solidFill>
              </a:rPr>
              <a:t> with normal vitals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Heart, lungs and abdomen are benign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Neurologically he displays some intermittent </a:t>
            </a:r>
            <a:r>
              <a:rPr lang="en-US" sz="2400" dirty="0" err="1" smtClean="0">
                <a:solidFill>
                  <a:srgbClr val="000000"/>
                </a:solidFill>
              </a:rPr>
              <a:t>myoclonic</a:t>
            </a:r>
            <a:r>
              <a:rPr lang="en-US" sz="2400" dirty="0" smtClean="0">
                <a:solidFill>
                  <a:srgbClr val="000000"/>
                </a:solidFill>
              </a:rPr>
              <a:t> jerks and a </a:t>
            </a:r>
            <a:r>
              <a:rPr lang="en-US" sz="2400" dirty="0" err="1" smtClean="0">
                <a:solidFill>
                  <a:srgbClr val="000000"/>
                </a:solidFill>
              </a:rPr>
              <a:t>nonfluent</a:t>
            </a:r>
            <a:r>
              <a:rPr lang="en-US" sz="2400" dirty="0" smtClean="0">
                <a:solidFill>
                  <a:srgbClr val="000000"/>
                </a:solidFill>
              </a:rPr>
              <a:t> aphasia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Mental status/state examination reveals…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Impaired attention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Digit span of only </a:t>
            </a:r>
            <a:r>
              <a:rPr lang="en-US" altLang="en-US" dirty="0" smtClean="0">
                <a:solidFill>
                  <a:srgbClr val="000000"/>
                </a:solidFill>
              </a:rPr>
              <a:t>“</a:t>
            </a:r>
            <a:r>
              <a:rPr lang="en-US" dirty="0" smtClean="0">
                <a:solidFill>
                  <a:srgbClr val="000000"/>
                </a:solidFill>
              </a:rPr>
              <a:t>3</a:t>
            </a:r>
            <a:r>
              <a:rPr lang="en-US" altLang="en-US" dirty="0" smtClean="0">
                <a:solidFill>
                  <a:srgbClr val="000000"/>
                </a:solidFill>
              </a:rPr>
              <a:t>”</a:t>
            </a:r>
            <a:endParaRPr lang="en-US" dirty="0" smtClean="0">
              <a:solidFill>
                <a:srgbClr val="000000"/>
              </a:solidFill>
            </a:endParaRPr>
          </a:p>
          <a:p>
            <a:pPr lvl="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FMMSE score of 10 (score of 21 one year ago)</a:t>
            </a:r>
            <a:r>
              <a:rPr lang="ar-SA" sz="2000" dirty="0" smtClean="0">
                <a:solidFill>
                  <a:srgbClr val="000000"/>
                </a:solidFill>
              </a:rPr>
              <a:t>‏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Orientated X 3/10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0/3 at 5 minutes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Poor repetition and 3 step-command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Unable to spell </a:t>
            </a:r>
            <a:r>
              <a:rPr lang="en-US" altLang="en-US" dirty="0" smtClean="0">
                <a:solidFill>
                  <a:srgbClr val="000000"/>
                </a:solidFill>
              </a:rPr>
              <a:t>“</a:t>
            </a:r>
            <a:r>
              <a:rPr lang="en-US" dirty="0" smtClean="0">
                <a:solidFill>
                  <a:srgbClr val="000000"/>
                </a:solidFill>
              </a:rPr>
              <a:t>WORLD</a:t>
            </a:r>
            <a:r>
              <a:rPr lang="en-US" altLang="en-US" dirty="0" smtClean="0">
                <a:solidFill>
                  <a:srgbClr val="000000"/>
                </a:solidFill>
              </a:rPr>
              <a:t>”</a:t>
            </a:r>
            <a:r>
              <a:rPr lang="en-US" dirty="0" smtClean="0">
                <a:solidFill>
                  <a:srgbClr val="000000"/>
                </a:solidFill>
              </a:rPr>
              <a:t> backwards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Impaired drawing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The Angry 82 Year-Old (continued)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‏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Laboratory evaluation of the patient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CBC, BMP are all normal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LFTs are normal except for a low albumin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TSH, B12, </a:t>
            </a:r>
            <a:r>
              <a:rPr lang="en-US" dirty="0" err="1" smtClean="0">
                <a:solidFill>
                  <a:srgbClr val="000000"/>
                </a:solidFill>
              </a:rPr>
              <a:t>Folate</a:t>
            </a:r>
            <a:r>
              <a:rPr lang="en-US" dirty="0" smtClean="0">
                <a:solidFill>
                  <a:srgbClr val="000000"/>
                </a:solidFill>
              </a:rPr>
              <a:t>, and RPR are also normal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 smtClean="0">
                <a:solidFill>
                  <a:srgbClr val="000000"/>
                </a:solidFill>
              </a:rPr>
              <a:t>Digoxin</a:t>
            </a:r>
            <a:r>
              <a:rPr lang="en-US" dirty="0" smtClean="0">
                <a:solidFill>
                  <a:srgbClr val="000000"/>
                </a:solidFill>
              </a:rPr>
              <a:t> level is </a:t>
            </a:r>
            <a:r>
              <a:rPr lang="en-US" dirty="0" err="1" smtClean="0">
                <a:solidFill>
                  <a:srgbClr val="000000"/>
                </a:solidFill>
              </a:rPr>
              <a:t>supratherapeutic</a:t>
            </a:r>
            <a:endParaRPr lang="en-US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Cardiac enzymes are normal 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U/A is positive for nitrates and leukocyte esterase</a:t>
            </a:r>
          </a:p>
          <a:p>
            <a:pPr lvl="2">
              <a:lnSpc>
                <a:spcPct val="9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 smtClean="0">
                <a:solidFill>
                  <a:srgbClr val="000000"/>
                </a:solidFill>
              </a:rPr>
              <a:t>“</a:t>
            </a:r>
            <a:r>
              <a:rPr lang="en-US" dirty="0" smtClean="0">
                <a:solidFill>
                  <a:srgbClr val="000000"/>
                </a:solidFill>
              </a:rPr>
              <a:t>Reflex</a:t>
            </a:r>
            <a:r>
              <a:rPr lang="en-US" altLang="en-US" dirty="0" smtClean="0">
                <a:solidFill>
                  <a:srgbClr val="000000"/>
                </a:solidFill>
              </a:rPr>
              <a:t>”</a:t>
            </a:r>
            <a:r>
              <a:rPr lang="en-US" dirty="0" smtClean="0">
                <a:solidFill>
                  <a:srgbClr val="000000"/>
                </a:solidFill>
              </a:rPr>
              <a:t> culture is pending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CT of head revealed global atrophy and chronic </a:t>
            </a:r>
            <a:r>
              <a:rPr lang="en-US" dirty="0" err="1" smtClean="0">
                <a:solidFill>
                  <a:srgbClr val="000000"/>
                </a:solidFill>
              </a:rPr>
              <a:t>microvascular</a:t>
            </a:r>
            <a:r>
              <a:rPr lang="en-US" dirty="0" smtClean="0">
                <a:solidFill>
                  <a:srgbClr val="000000"/>
                </a:solidFill>
              </a:rPr>
              <a:t> disease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EKG only shows rate controlled </a:t>
            </a:r>
            <a:r>
              <a:rPr lang="en-US" dirty="0" err="1" smtClean="0">
                <a:solidFill>
                  <a:srgbClr val="000000"/>
                </a:solidFill>
              </a:rPr>
              <a:t>atrial</a:t>
            </a:r>
            <a:r>
              <a:rPr lang="en-US" dirty="0" smtClean="0">
                <a:solidFill>
                  <a:srgbClr val="000000"/>
                </a:solidFill>
              </a:rPr>
              <a:t> fibrillation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Two important aspects</a:t>
            </a:r>
          </a:p>
          <a:p>
            <a:pPr lvl="1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–"/>
              <a:defRPr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Identify and reverse the reason(s) for the delirium</a:t>
            </a:r>
          </a:p>
          <a:p>
            <a:pPr lvl="1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  <a:ea typeface="ＭＳ Ｐゴシック" charset="0"/>
              </a:rPr>
              <a:t>Reduce psychiatric or behavioral symptoms of delirium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</a:rPr>
              <a:t>Environmental manipulation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</a:rPr>
              <a:t>Medication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The Angry 82 Year-Old (continued)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‏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Potential etiologies identified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Medications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 smtClean="0">
                <a:solidFill>
                  <a:srgbClr val="000000"/>
                </a:solidFill>
              </a:rPr>
              <a:t>Digoxin</a:t>
            </a:r>
            <a:r>
              <a:rPr lang="en-US" sz="2000" dirty="0" smtClean="0">
                <a:solidFill>
                  <a:srgbClr val="000000"/>
                </a:solidFill>
              </a:rPr>
              <a:t> toxicity coupled with its </a:t>
            </a:r>
            <a:r>
              <a:rPr lang="en-US" sz="2000" dirty="0" err="1" smtClean="0">
                <a:solidFill>
                  <a:srgbClr val="000000"/>
                </a:solidFill>
              </a:rPr>
              <a:t>anticholinergic</a:t>
            </a:r>
            <a:r>
              <a:rPr lang="en-US" sz="2000" dirty="0" smtClean="0">
                <a:solidFill>
                  <a:srgbClr val="000000"/>
                </a:solidFill>
              </a:rPr>
              <a:t> properties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 smtClean="0">
                <a:solidFill>
                  <a:srgbClr val="000000"/>
                </a:solidFill>
              </a:rPr>
              <a:t>Diphenhydramine</a:t>
            </a:r>
            <a:r>
              <a:rPr lang="en-US" altLang="en-US" sz="2000" dirty="0" err="1" smtClean="0">
                <a:solidFill>
                  <a:srgbClr val="000000"/>
                </a:solidFill>
              </a:rPr>
              <a:t>’</a:t>
            </a:r>
            <a:r>
              <a:rPr lang="en-US" sz="2000" dirty="0" err="1" smtClean="0">
                <a:solidFill>
                  <a:srgbClr val="000000"/>
                </a:solidFill>
              </a:rPr>
              <a:t>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anticholinergic</a:t>
            </a:r>
            <a:r>
              <a:rPr lang="en-US" sz="2000" dirty="0" smtClean="0">
                <a:solidFill>
                  <a:srgbClr val="000000"/>
                </a:solidFill>
              </a:rPr>
              <a:t> properties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Recent discontinuation of the cholinesterase inhibitor  </a:t>
            </a:r>
            <a:r>
              <a:rPr lang="en-US" sz="2000" dirty="0" err="1" smtClean="0">
                <a:solidFill>
                  <a:srgbClr val="000000"/>
                </a:solidFill>
              </a:rPr>
              <a:t>donepezil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Infection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UTI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Malnutrition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Environmental manipulations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Aims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Cognitively non-demanding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Limit the risk of harm to self and/or others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Types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Avoid interruption of sleep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Room close to nursing station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Sitter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Clocks and calendar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Adequate lighting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Sensory aids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Major classes of medications utilized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Antipsychotics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Typical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Atypical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Cholinesterase inhibitors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Benzodiazepines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Typical Antipsychotics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Low potency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Not recommended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High potency - Haloperidol the </a:t>
            </a:r>
            <a:r>
              <a:rPr lang="en-US" altLang="en-US" dirty="0" smtClean="0">
                <a:solidFill>
                  <a:srgbClr val="000000"/>
                </a:solidFill>
              </a:rPr>
              <a:t>“</a:t>
            </a:r>
            <a:r>
              <a:rPr lang="en-US" dirty="0" smtClean="0">
                <a:solidFill>
                  <a:srgbClr val="000000"/>
                </a:solidFill>
              </a:rPr>
              <a:t>gold standard</a:t>
            </a:r>
            <a:r>
              <a:rPr lang="en-US" altLang="en-US" dirty="0" smtClean="0">
                <a:solidFill>
                  <a:srgbClr val="000000"/>
                </a:solidFill>
              </a:rPr>
              <a:t>”</a:t>
            </a:r>
            <a:endParaRPr lang="en-US" dirty="0" smtClean="0">
              <a:solidFill>
                <a:srgbClr val="000000"/>
              </a:solidFill>
            </a:endParaRP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Virtually no </a:t>
            </a:r>
            <a:r>
              <a:rPr lang="en-US" dirty="0" err="1" smtClean="0">
                <a:solidFill>
                  <a:srgbClr val="000000"/>
                </a:solidFill>
              </a:rPr>
              <a:t>anticholinergic</a:t>
            </a:r>
            <a:r>
              <a:rPr lang="en-US" dirty="0" smtClean="0">
                <a:solidFill>
                  <a:srgbClr val="000000"/>
                </a:solidFill>
              </a:rPr>
              <a:t> properties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Little risk of hypotension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Does not suppress respiration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Can be given IV</a:t>
            </a:r>
          </a:p>
          <a:p>
            <a:pPr lvl="3"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Not FDA approved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Little </a:t>
            </a:r>
            <a:r>
              <a:rPr lang="en-US" dirty="0" err="1" smtClean="0">
                <a:solidFill>
                  <a:srgbClr val="000000"/>
                </a:solidFill>
              </a:rPr>
              <a:t>cardiotoxicity</a:t>
            </a:r>
            <a:endParaRPr lang="en-US" dirty="0" smtClean="0">
              <a:solidFill>
                <a:srgbClr val="000000"/>
              </a:solidFill>
            </a:endParaRPr>
          </a:p>
          <a:p>
            <a:pPr lvl="3"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Concern of </a:t>
            </a:r>
            <a:r>
              <a:rPr lang="en-US" dirty="0" err="1" smtClean="0">
                <a:solidFill>
                  <a:srgbClr val="000000"/>
                </a:solidFill>
              </a:rPr>
              <a:t>QTc</a:t>
            </a:r>
            <a:r>
              <a:rPr lang="en-US" dirty="0" smtClean="0">
                <a:solidFill>
                  <a:srgbClr val="000000"/>
                </a:solidFill>
              </a:rPr>
              <a:t> prolongation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Fast acting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N.B. IV haloperidol precipitates with </a:t>
            </a:r>
            <a:r>
              <a:rPr lang="en-US" dirty="0" err="1" smtClean="0">
                <a:solidFill>
                  <a:srgbClr val="000000"/>
                </a:solidFill>
              </a:rPr>
              <a:t>phenytoin</a:t>
            </a:r>
            <a:r>
              <a:rPr lang="en-US" dirty="0" smtClean="0">
                <a:solidFill>
                  <a:srgbClr val="000000"/>
                </a:solidFill>
              </a:rPr>
              <a:t> and heparin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Haloperidol starting dose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Elderly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Mild agitation: 0.5mg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Moderate agitation: 1mg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Severe agitation: 2mg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Young adult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Mild agitation: 1-2mg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Moderate agitation: 2-5mg</a:t>
            </a: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Severe agitation: 5-10mg</a:t>
            </a:r>
          </a:p>
          <a:p>
            <a:pPr marL="741363" lvl="1" indent="-284163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Dose may be repeated at regular intervals until patient is calm</a:t>
            </a:r>
          </a:p>
          <a:p>
            <a:pPr lvl="2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Max dose: 10mg/d for elderly &amp; 20mg/d for youth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0000"/>
              </a:solidFill>
            </a:endParaRP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Haloperidol side effects</a:t>
            </a: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err="1" smtClean="0">
                <a:solidFill>
                  <a:srgbClr val="000000"/>
                </a:solidFill>
              </a:rPr>
              <a:t>Extrapyramidal</a:t>
            </a:r>
            <a:r>
              <a:rPr lang="en-US" sz="2800" dirty="0" smtClean="0">
                <a:solidFill>
                  <a:srgbClr val="000000"/>
                </a:solidFill>
              </a:rPr>
              <a:t> reactions (EPS)</a:t>
            </a:r>
            <a:r>
              <a:rPr lang="ar-SA" sz="2800" dirty="0" smtClean="0">
                <a:solidFill>
                  <a:srgbClr val="000000"/>
                </a:solidFill>
              </a:rPr>
              <a:t>‏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Very low rate of EPS with IV administration 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</a:rPr>
              <a:t>Tesar</a:t>
            </a:r>
            <a:r>
              <a:rPr lang="en-US" sz="2000" dirty="0" smtClean="0">
                <a:solidFill>
                  <a:srgbClr val="000000"/>
                </a:solidFill>
              </a:rPr>
              <a:t> GE et al 1985)</a:t>
            </a:r>
            <a:r>
              <a:rPr lang="ar-SA" sz="2000" dirty="0" smtClean="0">
                <a:solidFill>
                  <a:srgbClr val="000000"/>
                </a:solidFill>
              </a:rPr>
              <a:t>‏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Coadministration</a:t>
            </a:r>
            <a:r>
              <a:rPr lang="en-US" sz="2400" dirty="0" smtClean="0">
                <a:solidFill>
                  <a:srgbClr val="000000"/>
                </a:solidFill>
              </a:rPr>
              <a:t> with </a:t>
            </a:r>
            <a:r>
              <a:rPr lang="en-US" sz="2400" dirty="0" err="1" smtClean="0">
                <a:solidFill>
                  <a:srgbClr val="000000"/>
                </a:solidFill>
              </a:rPr>
              <a:t>lorazepam</a:t>
            </a:r>
            <a:r>
              <a:rPr lang="en-US" sz="2400" dirty="0" smtClean="0">
                <a:solidFill>
                  <a:srgbClr val="000000"/>
                </a:solidFill>
              </a:rPr>
              <a:t> may further lower the incidence 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</a:rPr>
              <a:t>Menza</a:t>
            </a:r>
            <a:r>
              <a:rPr lang="en-US" sz="2000" dirty="0" smtClean="0">
                <a:solidFill>
                  <a:srgbClr val="000000"/>
                </a:solidFill>
              </a:rPr>
              <a:t> MA et al 1988)</a:t>
            </a:r>
            <a:r>
              <a:rPr lang="ar-SA" sz="2000" dirty="0" smtClean="0">
                <a:solidFill>
                  <a:srgbClr val="000000"/>
                </a:solidFill>
              </a:rPr>
              <a:t>‏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Hypotension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Usually related to volume depletion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0000"/>
              </a:solidFill>
            </a:endParaRP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Haloperidol side effects</a:t>
            </a: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err="1" smtClean="0">
                <a:solidFill>
                  <a:srgbClr val="000000"/>
                </a:solidFill>
              </a:rPr>
              <a:t>QTc</a:t>
            </a:r>
            <a:r>
              <a:rPr lang="en-US" sz="2800" dirty="0" smtClean="0">
                <a:solidFill>
                  <a:srgbClr val="000000"/>
                </a:solidFill>
              </a:rPr>
              <a:t> prolongation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Rare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Recommendations</a:t>
            </a:r>
          </a:p>
          <a:p>
            <a:pPr lvl="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Pretreatment determination of </a:t>
            </a:r>
            <a:r>
              <a:rPr lang="en-US" sz="2000" dirty="0" err="1" smtClean="0">
                <a:solidFill>
                  <a:srgbClr val="000000"/>
                </a:solidFill>
              </a:rPr>
              <a:t>QTc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Avoid other medications that may prolong </a:t>
            </a:r>
            <a:r>
              <a:rPr lang="en-US" sz="2000" dirty="0" err="1" smtClean="0">
                <a:solidFill>
                  <a:srgbClr val="000000"/>
                </a:solidFill>
              </a:rPr>
              <a:t>QTc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Monitor potassium and magnesium</a:t>
            </a:r>
          </a:p>
          <a:p>
            <a:pPr lvl="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Monitor </a:t>
            </a:r>
            <a:r>
              <a:rPr lang="en-US" sz="2000" dirty="0" err="1" smtClean="0">
                <a:solidFill>
                  <a:srgbClr val="000000"/>
                </a:solidFill>
              </a:rPr>
              <a:t>QTc</a:t>
            </a:r>
            <a:r>
              <a:rPr lang="en-US" sz="2000" dirty="0" smtClean="0">
                <a:solidFill>
                  <a:srgbClr val="000000"/>
                </a:solidFill>
              </a:rPr>
              <a:t> during treatment</a:t>
            </a:r>
          </a:p>
          <a:p>
            <a:pPr lvl="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Stop haloperidol if </a:t>
            </a:r>
            <a:r>
              <a:rPr lang="en-US" sz="2000" dirty="0" err="1" smtClean="0">
                <a:solidFill>
                  <a:srgbClr val="000000"/>
                </a:solidFill>
              </a:rPr>
              <a:t>QTc</a:t>
            </a:r>
            <a:r>
              <a:rPr lang="en-US" sz="2000" dirty="0" smtClean="0">
                <a:solidFill>
                  <a:srgbClr val="000000"/>
                </a:solidFill>
              </a:rPr>
              <a:t> &gt; 500 </a:t>
            </a:r>
            <a:r>
              <a:rPr lang="en-US" sz="2000" dirty="0" err="1" smtClean="0">
                <a:solidFill>
                  <a:srgbClr val="000000"/>
                </a:solidFill>
              </a:rPr>
              <a:t>msec</a:t>
            </a:r>
            <a:r>
              <a:rPr lang="en-US" sz="2000" dirty="0" smtClean="0">
                <a:solidFill>
                  <a:srgbClr val="000000"/>
                </a:solidFill>
              </a:rPr>
              <a:t> or if baseline </a:t>
            </a:r>
            <a:r>
              <a:rPr lang="en-US" sz="2000" dirty="0" err="1" smtClean="0">
                <a:solidFill>
                  <a:srgbClr val="000000"/>
                </a:solidFill>
              </a:rPr>
              <a:t>QTc</a:t>
            </a:r>
            <a:r>
              <a:rPr lang="en-US" sz="2000" dirty="0" smtClean="0">
                <a:solidFill>
                  <a:srgbClr val="000000"/>
                </a:solidFill>
              </a:rPr>
              <a:t> increases by more than 60 </a:t>
            </a:r>
            <a:r>
              <a:rPr lang="en-US" sz="2000" dirty="0" err="1" smtClean="0">
                <a:solidFill>
                  <a:srgbClr val="000000"/>
                </a:solidFill>
              </a:rPr>
              <a:t>msec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0000"/>
              </a:solidFill>
            </a:endParaRP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a typeface="ＭＳ Ｐゴシック" pitchFamily="34" charset="-128"/>
              </a:rPr>
              <a:t>DSM 5 Criteria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Further </a:t>
            </a:r>
            <a:r>
              <a:rPr lang="en-US" sz="2800" dirty="0" err="1" smtClean="0">
                <a:ea typeface="ＭＳ Ｐゴシック" pitchFamily="34" charset="-128"/>
              </a:rPr>
              <a:t>Specifiers</a:t>
            </a:r>
            <a:endParaRPr lang="en-US" sz="2800" dirty="0" smtClean="0">
              <a:ea typeface="ＭＳ Ｐゴシック" pitchFamily="34" charset="-128"/>
            </a:endParaRPr>
          </a:p>
          <a:p>
            <a:pPr lvl="1"/>
            <a:r>
              <a:rPr lang="en-US" sz="2400" dirty="0" smtClean="0"/>
              <a:t>Time</a:t>
            </a:r>
          </a:p>
          <a:p>
            <a:pPr lvl="2"/>
            <a:r>
              <a:rPr lang="en-US" sz="2000" dirty="0" smtClean="0"/>
              <a:t>Acute : Hours/Days</a:t>
            </a:r>
          </a:p>
          <a:p>
            <a:pPr lvl="2"/>
            <a:r>
              <a:rPr lang="en-US" sz="2000" dirty="0" smtClean="0"/>
              <a:t>Persistent: Weeks/Months</a:t>
            </a:r>
          </a:p>
          <a:p>
            <a:pPr lvl="1"/>
            <a:r>
              <a:rPr lang="en-US" sz="2400" dirty="0" smtClean="0"/>
              <a:t>Level of activity</a:t>
            </a:r>
          </a:p>
          <a:p>
            <a:pPr lvl="2"/>
            <a:r>
              <a:rPr lang="en-US" sz="2000" dirty="0" smtClean="0"/>
              <a:t>Hyperactive</a:t>
            </a:r>
          </a:p>
          <a:p>
            <a:pPr lvl="2"/>
            <a:r>
              <a:rPr lang="en-US" sz="2000" dirty="0" smtClean="0"/>
              <a:t>Hypoactive</a:t>
            </a:r>
          </a:p>
          <a:p>
            <a:pPr lvl="2"/>
            <a:r>
              <a:rPr lang="en-US" sz="2000" dirty="0" smtClean="0"/>
              <a:t>Mixed level of activity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Atypical antipsychotics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Increasingly more randomized, prospective studies evaluating efficacy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Use partially supported on the basis of clinical experience, case reports and small  case studies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Theoretical lower risk of </a:t>
            </a:r>
            <a:r>
              <a:rPr lang="en-US" sz="2400" dirty="0" err="1" smtClean="0">
                <a:solidFill>
                  <a:srgbClr val="000000"/>
                </a:solidFill>
              </a:rPr>
              <a:t>extrapyramidal</a:t>
            </a:r>
            <a:r>
              <a:rPr lang="en-US" sz="2400" dirty="0" smtClean="0">
                <a:solidFill>
                  <a:srgbClr val="000000"/>
                </a:solidFill>
              </a:rPr>
              <a:t> side effects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Acute </a:t>
            </a:r>
            <a:r>
              <a:rPr lang="en-US" sz="2000" dirty="0" err="1" smtClean="0">
                <a:solidFill>
                  <a:srgbClr val="000000"/>
                </a:solidFill>
              </a:rPr>
              <a:t>dystonic</a:t>
            </a:r>
            <a:r>
              <a:rPr lang="en-US" sz="2000" dirty="0" smtClean="0">
                <a:solidFill>
                  <a:srgbClr val="000000"/>
                </a:solidFill>
              </a:rPr>
              <a:t> reactions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Drug-induced parkinsonism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 smtClean="0">
                <a:solidFill>
                  <a:srgbClr val="000000"/>
                </a:solidFill>
              </a:rPr>
              <a:t>Akathisia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Continued risk of </a:t>
            </a:r>
            <a:r>
              <a:rPr lang="en-US" sz="2400" dirty="0" err="1" smtClean="0">
                <a:solidFill>
                  <a:srgbClr val="000000"/>
                </a:solidFill>
              </a:rPr>
              <a:t>QTc</a:t>
            </a:r>
            <a:r>
              <a:rPr lang="en-US" sz="2400" dirty="0" smtClean="0">
                <a:solidFill>
                  <a:srgbClr val="000000"/>
                </a:solidFill>
              </a:rPr>
              <a:t> prolongation 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0000"/>
              </a:solidFill>
            </a:endParaRP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Atypical antipsychotics </a:t>
            </a:r>
            <a:r>
              <a:rPr lang="en-US" sz="2000" dirty="0" smtClean="0">
                <a:solidFill>
                  <a:srgbClr val="000000"/>
                </a:solidFill>
              </a:rPr>
              <a:t>(continued)</a:t>
            </a:r>
            <a:r>
              <a:rPr lang="ar-SA" sz="2000" dirty="0" smtClean="0">
                <a:solidFill>
                  <a:srgbClr val="000000"/>
                </a:solidFill>
              </a:rPr>
              <a:t>‏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Quetiapine</a:t>
            </a:r>
            <a:r>
              <a:rPr lang="en-US" sz="2400" dirty="0" smtClean="0">
                <a:solidFill>
                  <a:srgbClr val="000000"/>
                </a:solidFill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</a:rPr>
              <a:t>Seroquel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r>
              <a:rPr lang="ar-SA" sz="2400" dirty="0" smtClean="0">
                <a:solidFill>
                  <a:srgbClr val="000000"/>
                </a:solidFill>
              </a:rPr>
              <a:t>‏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1198563" lvl="2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Better than placebo in randomized control study</a:t>
            </a:r>
          </a:p>
          <a:p>
            <a:pPr marL="1198563" lvl="2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Only oral formulation</a:t>
            </a:r>
          </a:p>
          <a:p>
            <a:pPr marL="1198563" lvl="2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Dosage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Starting dose 12.5mg-25mg </a:t>
            </a:r>
            <a:r>
              <a:rPr lang="en-US" dirty="0" err="1" smtClean="0">
                <a:solidFill>
                  <a:srgbClr val="000000"/>
                </a:solidFill>
              </a:rPr>
              <a:t>qhs</a:t>
            </a:r>
            <a:r>
              <a:rPr lang="en-US" dirty="0" smtClean="0">
                <a:solidFill>
                  <a:srgbClr val="000000"/>
                </a:solidFill>
              </a:rPr>
              <a:t> and titrate to effect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Can also use 12.5mg-25mg q6h </a:t>
            </a:r>
            <a:r>
              <a:rPr lang="en-US" dirty="0" err="1" smtClean="0">
                <a:solidFill>
                  <a:srgbClr val="000000"/>
                </a:solidFill>
              </a:rPr>
              <a:t>prn</a:t>
            </a:r>
            <a:endParaRPr lang="en-US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Aripiprazole</a:t>
            </a:r>
            <a:r>
              <a:rPr lang="en-US" sz="2400" dirty="0" smtClean="0">
                <a:solidFill>
                  <a:srgbClr val="000000"/>
                </a:solidFill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</a:rPr>
              <a:t>Abilify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r>
              <a:rPr lang="ar-SA" sz="2400" dirty="0" smtClean="0">
                <a:solidFill>
                  <a:srgbClr val="000000"/>
                </a:solidFill>
              </a:rPr>
              <a:t>‏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1198563" lvl="2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No randomized prospective studies available</a:t>
            </a:r>
          </a:p>
          <a:p>
            <a:pPr marL="1198563" lvl="2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Multiple formulations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Oral tablet, oral tablet (disintegrating), oral solution, and intramuscular</a:t>
            </a:r>
          </a:p>
          <a:p>
            <a:pPr marL="1198563" lvl="2" indent="-284163">
              <a:lnSpc>
                <a:spcPct val="8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 smtClean="0">
                <a:solidFill>
                  <a:srgbClr val="000000"/>
                </a:solidFill>
              </a:rPr>
              <a:t>Dosage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???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solidFill>
                <a:srgbClr val="000000"/>
              </a:solidFill>
            </a:endParaRP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Atypical antipsychotic (continued)</a:t>
            </a:r>
            <a:r>
              <a:rPr lang="ar-SA" dirty="0" smtClean="0">
                <a:solidFill>
                  <a:srgbClr val="000000"/>
                </a:solidFill>
              </a:rPr>
              <a:t>‏</a:t>
            </a:r>
            <a:endParaRPr lang="en-US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 smtClean="0">
                <a:solidFill>
                  <a:srgbClr val="000000"/>
                </a:solidFill>
              </a:rPr>
              <a:t>Risperidone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Risperdal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ar-SA" dirty="0" smtClean="0">
                <a:solidFill>
                  <a:srgbClr val="000000"/>
                </a:solidFill>
              </a:rPr>
              <a:t>‏</a:t>
            </a:r>
            <a:endParaRPr lang="en-US" dirty="0" smtClean="0">
              <a:solidFill>
                <a:srgbClr val="000000"/>
              </a:solidFill>
            </a:endParaRPr>
          </a:p>
          <a:p>
            <a:pPr marL="1198563" lvl="2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Has been found in small randomized trials to match </a:t>
            </a:r>
            <a:r>
              <a:rPr lang="en-US" dirty="0" err="1" smtClean="0">
                <a:solidFill>
                  <a:srgbClr val="000000"/>
                </a:solidFill>
              </a:rPr>
              <a:t>Haldol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Olanzapine</a:t>
            </a:r>
            <a:r>
              <a:rPr lang="en-US" dirty="0" smtClean="0">
                <a:solidFill>
                  <a:srgbClr val="000000"/>
                </a:solidFill>
              </a:rPr>
              <a:t> in efficacy</a:t>
            </a:r>
          </a:p>
          <a:p>
            <a:pPr marL="1198563" lvl="2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Multiple formulations</a:t>
            </a:r>
          </a:p>
          <a:p>
            <a:pPr lvl="3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Oral tablet, oral tablet (disintegrating), oral solution, and long-acting </a:t>
            </a:r>
            <a:r>
              <a:rPr lang="en-US" dirty="0" err="1" smtClean="0">
                <a:solidFill>
                  <a:srgbClr val="000000"/>
                </a:solidFill>
              </a:rPr>
              <a:t>decanoate</a:t>
            </a:r>
            <a:endParaRPr lang="en-US" dirty="0" smtClean="0">
              <a:solidFill>
                <a:srgbClr val="000000"/>
              </a:solidFill>
            </a:endParaRPr>
          </a:p>
          <a:p>
            <a:pPr marL="1198563" lvl="2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Dosage</a:t>
            </a:r>
          </a:p>
          <a:p>
            <a:pPr lvl="3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Starting dose 0.25mg-0.5mg/day scheduled</a:t>
            </a:r>
          </a:p>
          <a:p>
            <a:pPr lvl="3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Can also use 0.25-0.5mg q6h </a:t>
            </a:r>
            <a:r>
              <a:rPr lang="en-US" dirty="0" err="1" smtClean="0">
                <a:solidFill>
                  <a:srgbClr val="000000"/>
                </a:solidFill>
              </a:rPr>
              <a:t>prn</a:t>
            </a:r>
            <a:r>
              <a:rPr lang="en-US" dirty="0" smtClean="0">
                <a:solidFill>
                  <a:srgbClr val="000000"/>
                </a:solidFill>
              </a:rPr>
              <a:t> agitation</a:t>
            </a:r>
          </a:p>
          <a:p>
            <a:pPr lvl="3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Usually no more than 2mg/day required</a:t>
            </a: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 smtClean="0">
                <a:solidFill>
                  <a:srgbClr val="000000"/>
                </a:solidFill>
              </a:rPr>
              <a:t>Ziprasidone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Geodon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ar-SA" dirty="0" smtClean="0">
                <a:solidFill>
                  <a:srgbClr val="000000"/>
                </a:solidFill>
              </a:rPr>
              <a:t>‏</a:t>
            </a:r>
            <a:endParaRPr lang="en-US" dirty="0" smtClean="0">
              <a:solidFill>
                <a:srgbClr val="000000"/>
              </a:solidFill>
            </a:endParaRPr>
          </a:p>
          <a:p>
            <a:pPr marL="1198563" lvl="2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No randomized prospective studies available</a:t>
            </a:r>
          </a:p>
          <a:p>
            <a:pPr marL="1198563" lvl="2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Intramuscular route available</a:t>
            </a:r>
          </a:p>
          <a:p>
            <a:pPr marL="1198563" lvl="2" indent="-28416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Dosage</a:t>
            </a:r>
          </a:p>
          <a:p>
            <a:pPr lvl="3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???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Atypical antipsychotics </a:t>
            </a:r>
            <a:r>
              <a:rPr lang="en-US" sz="2000" dirty="0" smtClean="0">
                <a:solidFill>
                  <a:srgbClr val="000000"/>
                </a:solidFill>
              </a:rPr>
              <a:t>(continued)</a:t>
            </a:r>
            <a:r>
              <a:rPr lang="ar-SA" sz="2000" dirty="0" smtClean="0">
                <a:solidFill>
                  <a:srgbClr val="000000"/>
                </a:solidFill>
              </a:rPr>
              <a:t>‏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Olanzapine</a:t>
            </a:r>
            <a:r>
              <a:rPr lang="en-US" sz="2400" dirty="0" smtClean="0">
                <a:solidFill>
                  <a:srgbClr val="000000"/>
                </a:solidFill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</a:rPr>
              <a:t>Zyprexa</a:t>
            </a:r>
            <a:r>
              <a:rPr lang="en-US" sz="2400" dirty="0" smtClean="0">
                <a:solidFill>
                  <a:srgbClr val="000000"/>
                </a:solidFill>
              </a:rPr>
              <a:t> and </a:t>
            </a:r>
            <a:r>
              <a:rPr lang="en-US" sz="2400" dirty="0" err="1" smtClean="0">
                <a:solidFill>
                  <a:srgbClr val="000000"/>
                </a:solidFill>
              </a:rPr>
              <a:t>Zydis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r>
              <a:rPr lang="ar-SA" sz="2400" dirty="0" smtClean="0">
                <a:solidFill>
                  <a:srgbClr val="000000"/>
                </a:solidFill>
              </a:rPr>
              <a:t>‏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1198563" lvl="2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Small prospective, randomized-control studies show efficacy matching </a:t>
            </a:r>
            <a:r>
              <a:rPr lang="en-US" sz="2000" dirty="0" err="1" smtClean="0">
                <a:solidFill>
                  <a:srgbClr val="000000"/>
                </a:solidFill>
              </a:rPr>
              <a:t>Haldol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198563" lvl="2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Multiple formulations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Oral tablet, oral tablet (disintegrating), oral solution, and intramuscular</a:t>
            </a:r>
          </a:p>
          <a:p>
            <a:pPr marL="1198563" lvl="2" indent="-28416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Dosage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Starting dose 2.5mg-5mg </a:t>
            </a:r>
            <a:r>
              <a:rPr lang="en-US" dirty="0" err="1" smtClean="0">
                <a:solidFill>
                  <a:srgbClr val="000000"/>
                </a:solidFill>
              </a:rPr>
              <a:t>qhs</a:t>
            </a:r>
            <a:endParaRPr lang="en-US" dirty="0" smtClean="0">
              <a:solidFill>
                <a:srgbClr val="000000"/>
              </a:solidFill>
            </a:endParaRP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Can use 2.5-5mg 6h </a:t>
            </a:r>
            <a:r>
              <a:rPr lang="en-US" dirty="0" err="1" smtClean="0">
                <a:solidFill>
                  <a:srgbClr val="000000"/>
                </a:solidFill>
              </a:rPr>
              <a:t>prn</a:t>
            </a:r>
            <a:r>
              <a:rPr lang="en-US" dirty="0" smtClean="0">
                <a:solidFill>
                  <a:srgbClr val="000000"/>
                </a:solidFill>
              </a:rPr>
              <a:t> agitation</a:t>
            </a:r>
          </a:p>
          <a:p>
            <a:pPr lvl="3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Usually no more than 10mg/day required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Treatment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Cholinesterase inhibitors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Physostigmine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Diagnostic tool for </a:t>
            </a:r>
            <a:r>
              <a:rPr lang="en-US" sz="2000" dirty="0" err="1" smtClean="0">
                <a:solidFill>
                  <a:srgbClr val="000000"/>
                </a:solidFill>
              </a:rPr>
              <a:t>anticholinergic</a:t>
            </a:r>
            <a:r>
              <a:rPr lang="en-US" sz="2000" dirty="0" smtClean="0">
                <a:solidFill>
                  <a:srgbClr val="000000"/>
                </a:solidFill>
              </a:rPr>
              <a:t> toxicity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Rarely needed for treatment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Dangers</a:t>
            </a:r>
          </a:p>
          <a:p>
            <a:pPr lvl="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Benzodiazepines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Most appropriate for alcohol or sedative-hypnotic withdrawal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Potential adjunct to high potency antipsychotics</a:t>
            </a:r>
          </a:p>
          <a:p>
            <a:pPr lvl="2">
              <a:spcBef>
                <a:spcPts val="450"/>
              </a:spcBef>
              <a:buClr>
                <a:srgbClr val="000000"/>
              </a:buClr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Treatment</a:t>
            </a:r>
          </a:p>
        </p:txBody>
      </p:sp>
      <p:sp>
        <p:nvSpPr>
          <p:cNvPr id="10342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8013" cy="4829175"/>
          </a:xfrm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  <a:ea typeface="ＭＳ Ｐゴシック" pitchFamily="34" charset="-128"/>
                <a:cs typeface="Arial" pitchFamily="34" charset="0"/>
              </a:rPr>
              <a:t>Dexmedetomidine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ea typeface="ＭＳ Ｐゴシック" pitchFamily="34" charset="-128"/>
              </a:rPr>
              <a:t>Selective alpha-2 agonist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ea typeface="ＭＳ Ｐゴシック" pitchFamily="34" charset="-128"/>
              </a:rPr>
              <a:t>Approved for short-term use (&lt;24 hours) in patients initially receiving mechanical ventilation</a:t>
            </a:r>
          </a:p>
          <a:p>
            <a:pPr lvl="2"/>
            <a:r>
              <a:rPr lang="en-US" sz="2000" smtClean="0">
                <a:solidFill>
                  <a:schemeClr val="tx1"/>
                </a:solidFill>
                <a:ea typeface="ＭＳ Ｐゴシック" pitchFamily="34" charset="-128"/>
              </a:rPr>
              <a:t>Has been shown to help with ventilator weaning (Ricker et al 2009; Reade et al 2009)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ea typeface="ＭＳ Ｐゴシック" pitchFamily="34" charset="-128"/>
              </a:rPr>
              <a:t>Not well studied as an agent for long-term administration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ea typeface="ＭＳ Ｐゴシック" pitchFamily="34" charset="-128"/>
              </a:rPr>
              <a:t>Side effects</a:t>
            </a:r>
          </a:p>
          <a:p>
            <a:pPr lvl="2">
              <a:buClrTx/>
              <a:buSzTx/>
            </a:pPr>
            <a:r>
              <a:rPr lang="en-US" sz="2000" smtClean="0">
                <a:solidFill>
                  <a:schemeClr val="tx1"/>
                </a:solidFill>
                <a:ea typeface="ＭＳ Ｐゴシック" pitchFamily="34" charset="-128"/>
              </a:rPr>
              <a:t>Bradycardia</a:t>
            </a:r>
          </a:p>
          <a:p>
            <a:pPr lvl="2">
              <a:buClrTx/>
              <a:buSzTx/>
            </a:pPr>
            <a:r>
              <a:rPr lang="en-US" sz="2000" smtClean="0">
                <a:solidFill>
                  <a:schemeClr val="tx1"/>
                </a:solidFill>
                <a:ea typeface="ＭＳ Ｐゴシック" pitchFamily="34" charset="-128"/>
              </a:rPr>
              <a:t>Hypotension (especially with hypovolemia)</a:t>
            </a:r>
          </a:p>
          <a:p>
            <a:pPr lvl="2">
              <a:buClrTx/>
              <a:buSzTx/>
            </a:pPr>
            <a:r>
              <a:rPr lang="en-US" sz="2000" smtClean="0">
                <a:solidFill>
                  <a:schemeClr val="tx1"/>
                </a:solidFill>
                <a:ea typeface="ＭＳ Ｐゴシック" pitchFamily="34" charset="-128"/>
              </a:rPr>
              <a:t>Sedation</a:t>
            </a: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ClrTx/>
              <a:buSzTx/>
              <a:buFont typeface="Arial" pitchFamily="34" charset="0"/>
              <a:buChar char="•"/>
            </a:pP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2"/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2"/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Screening and Prevention</a:t>
            </a:r>
          </a:p>
        </p:txBody>
      </p:sp>
      <p:sp>
        <p:nvSpPr>
          <p:cNvPr id="1054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More focus recently on better detection and prevention of delirium</a:t>
            </a:r>
          </a:p>
          <a:p>
            <a:r>
              <a:rPr lang="en-US" smtClean="0">
                <a:ea typeface="ＭＳ Ｐゴシック" pitchFamily="34" charset="-128"/>
              </a:rPr>
              <a:t>UK NICE guidelines for delirium have evidence based recommendations</a:t>
            </a:r>
          </a:p>
          <a:p>
            <a:pPr lvl="1"/>
            <a:r>
              <a:rPr lang="en-US" smtClean="0"/>
              <a:t>Use CAM or CAM-ICU for delirium screening</a:t>
            </a:r>
          </a:p>
          <a:p>
            <a:pPr lvl="1"/>
            <a:r>
              <a:rPr lang="en-US" smtClean="0"/>
              <a:t>13 specific guidelines to prevent delirium</a:t>
            </a:r>
          </a:p>
          <a:p>
            <a:pPr lvl="1"/>
            <a:r>
              <a:rPr lang="en-US" smtClean="0"/>
              <a:t>Entire guideline available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Confusion Assessment Method (CAM)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2800" dirty="0" smtClean="0"/>
              <a:t>-A tool to screen for delirium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2400" u="sng" dirty="0" smtClean="0"/>
              <a:t>Features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en-US" sz="2400" dirty="0" smtClean="0"/>
              <a:t>Acute </a:t>
            </a:r>
            <a:r>
              <a:rPr lang="en-US" altLang="en-US" sz="2400" dirty="0"/>
              <a:t>change in mental status with a fluctuating course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en-US" sz="2400" dirty="0" smtClean="0"/>
              <a:t>Inattention</a:t>
            </a:r>
            <a:endParaRPr lang="en-US" altLang="en-US" sz="24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en-US" sz="2400" dirty="0" smtClean="0"/>
              <a:t>Disorganized </a:t>
            </a:r>
            <a:r>
              <a:rPr lang="en-US" altLang="en-US" sz="2400" dirty="0"/>
              <a:t>thinking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en-US" sz="2400" dirty="0" smtClean="0"/>
              <a:t>Altered </a:t>
            </a:r>
            <a:r>
              <a:rPr lang="en-US" altLang="en-US" sz="2400" dirty="0"/>
              <a:t>level of consciousness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2400" u="sng" dirty="0" smtClean="0"/>
              <a:t>Scoring the CAM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Diagnosis </a:t>
            </a:r>
            <a:r>
              <a:rPr lang="en-US" altLang="en-US" sz="2400" dirty="0"/>
              <a:t>of d</a:t>
            </a:r>
            <a:r>
              <a:rPr lang="en-US" altLang="en-US" sz="2400" dirty="0" smtClean="0"/>
              <a:t>elirium requires the  </a:t>
            </a:r>
            <a:r>
              <a:rPr lang="en-US" altLang="en-US" sz="2400" dirty="0"/>
              <a:t>presence </a:t>
            </a:r>
            <a:r>
              <a:rPr lang="en-US" altLang="en-US" sz="2400" dirty="0" smtClean="0"/>
              <a:t>of features </a:t>
            </a:r>
            <a:r>
              <a:rPr lang="en-US" altLang="en-US" sz="2400" dirty="0"/>
              <a:t>1 and </a:t>
            </a:r>
            <a:r>
              <a:rPr lang="en-US" altLang="en-US" sz="2400" dirty="0" smtClean="0"/>
              <a:t>2 and </a:t>
            </a:r>
            <a:r>
              <a:rPr lang="en-US" altLang="en-US" sz="2400" dirty="0"/>
              <a:t>either 3 or </a:t>
            </a:r>
            <a:r>
              <a:rPr lang="en-US" altLang="en-US" sz="2400" dirty="0" smtClean="0"/>
              <a:t>4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Delirium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1000" dirty="0" smtClean="0">
                <a:ea typeface="ＭＳ Ｐゴシック" pitchFamily="34" charset="-128"/>
              </a:rPr>
              <a:t>_____________________________</a:t>
            </a:r>
            <a:br>
              <a:rPr lang="en-US" sz="1000" dirty="0" smtClean="0">
                <a:ea typeface="ＭＳ Ｐゴシック" pitchFamily="34" charset="-128"/>
              </a:rPr>
            </a:br>
            <a:r>
              <a:rPr lang="en-US" sz="3200" dirty="0" smtClean="0">
                <a:ea typeface="ＭＳ Ｐゴシック" pitchFamily="34" charset="-128"/>
              </a:rPr>
              <a:t>Prevention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9569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Cognitive impairment or disorientation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Dehydration or constipation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Hypoxia</a:t>
            </a:r>
          </a:p>
          <a:p>
            <a:r>
              <a:rPr lang="en-US" sz="2400" dirty="0" smtClean="0">
                <a:ea typeface="ＭＳ Ｐゴシック" pitchFamily="34" charset="-128"/>
              </a:rPr>
              <a:t>Immobility or limited mobility </a:t>
            </a:r>
          </a:p>
          <a:p>
            <a:r>
              <a:rPr lang="en-US" sz="2400" dirty="0" smtClean="0">
                <a:ea typeface="ＭＳ Ｐゴシック" pitchFamily="34" charset="-128"/>
              </a:rPr>
              <a:t>Infection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Multiple medications</a:t>
            </a:r>
          </a:p>
          <a:p>
            <a:r>
              <a:rPr lang="en-US" sz="2400" dirty="0" smtClean="0">
                <a:ea typeface="ＭＳ Ｐゴシック" pitchFamily="34" charset="-128"/>
              </a:rPr>
              <a:t>Pain</a:t>
            </a:r>
          </a:p>
          <a:p>
            <a:r>
              <a:rPr lang="en-US" sz="2400" dirty="0" smtClean="0">
                <a:ea typeface="ＭＳ Ｐゴシック" pitchFamily="34" charset="-128"/>
              </a:rPr>
              <a:t>Poor nutrition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Sensory impairment</a:t>
            </a:r>
          </a:p>
          <a:p>
            <a:r>
              <a:rPr lang="en-US" sz="2400" dirty="0" smtClean="0">
                <a:ea typeface="ＭＳ Ｐゴシック" pitchFamily="34" charset="-128"/>
              </a:rPr>
              <a:t>Sleep disturbance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Delirium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1000" dirty="0" smtClean="0">
                <a:ea typeface="ＭＳ Ｐゴシック" pitchFamily="34" charset="-128"/>
              </a:rPr>
              <a:t>_____________________________</a:t>
            </a:r>
            <a:br>
              <a:rPr lang="en-US" sz="1000" dirty="0" smtClean="0">
                <a:ea typeface="ＭＳ Ｐゴシック" pitchFamily="34" charset="-128"/>
              </a:rPr>
            </a:br>
            <a:r>
              <a:rPr lang="en-US" sz="3200" dirty="0" smtClean="0">
                <a:ea typeface="ＭＳ Ｐゴシック" pitchFamily="34" charset="-128"/>
              </a:rPr>
              <a:t>Prevention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sz="2400" b="1" dirty="0" smtClean="0">
                <a:ea typeface="ＭＳ Ｐゴシック" pitchFamily="34" charset="-128"/>
              </a:rPr>
              <a:t>Cognitive impairment or disorientation</a:t>
            </a:r>
          </a:p>
          <a:p>
            <a:pPr lvl="1"/>
            <a:r>
              <a:rPr lang="en-US" sz="2200" dirty="0" smtClean="0"/>
              <a:t>Provide appropriate lighting and clear signage. A clock and a calendar should also be easily visible to the person at risk</a:t>
            </a:r>
          </a:p>
          <a:p>
            <a:pPr lvl="1"/>
            <a:r>
              <a:rPr lang="en-US" sz="2200" dirty="0" err="1" smtClean="0"/>
              <a:t>Reorientate</a:t>
            </a:r>
            <a:r>
              <a:rPr lang="en-US" sz="2200" dirty="0" smtClean="0"/>
              <a:t> the person by explaining where they are, who they are, and what your role is</a:t>
            </a:r>
          </a:p>
          <a:p>
            <a:pPr lvl="1"/>
            <a:r>
              <a:rPr lang="en-US" sz="2200" dirty="0" smtClean="0"/>
              <a:t>Introduce cognitively stimulating activities </a:t>
            </a:r>
          </a:p>
          <a:p>
            <a:pPr lvl="1"/>
            <a:r>
              <a:rPr lang="en-US" sz="2200" dirty="0" smtClean="0"/>
              <a:t>Facilitate regular visits from family and friends</a:t>
            </a:r>
          </a:p>
          <a:p>
            <a:r>
              <a:rPr lang="en-US" sz="2400" b="1" dirty="0" smtClean="0">
                <a:ea typeface="ＭＳ Ｐゴシック" pitchFamily="34" charset="-128"/>
              </a:rPr>
              <a:t>Hypoxia</a:t>
            </a:r>
          </a:p>
          <a:p>
            <a:pPr lvl="1"/>
            <a:r>
              <a:rPr lang="en-US" sz="2200" dirty="0" smtClean="0"/>
              <a:t>Assess for hypoxia and optimize oxygen saturation if necessary</a:t>
            </a: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Synonyms for Delirium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Acute </a:t>
            </a:r>
            <a:r>
              <a:rPr lang="en-US" sz="2800" dirty="0" err="1" smtClean="0">
                <a:solidFill>
                  <a:srgbClr val="000000"/>
                </a:solidFill>
              </a:rPr>
              <a:t>confusional</a:t>
            </a:r>
            <a:r>
              <a:rPr lang="en-US" sz="2800" dirty="0" smtClean="0">
                <a:solidFill>
                  <a:srgbClr val="000000"/>
                </a:solidFill>
              </a:rPr>
              <a:t> state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Encephalopathy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Acute brain failure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ICU psychosis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Altered mental status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Acute reversible psychosis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Delirium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1000" dirty="0" smtClean="0">
                <a:ea typeface="ＭＳ Ｐゴシック" pitchFamily="34" charset="-128"/>
              </a:rPr>
              <a:t>_____________________________</a:t>
            </a:r>
            <a:br>
              <a:rPr lang="en-US" sz="1000" dirty="0" smtClean="0">
                <a:ea typeface="ＭＳ Ｐゴシック" pitchFamily="34" charset="-128"/>
              </a:rPr>
            </a:br>
            <a:r>
              <a:rPr lang="en-US" sz="3200" dirty="0" smtClean="0">
                <a:ea typeface="ＭＳ Ｐゴシック" pitchFamily="34" charset="-128"/>
              </a:rPr>
              <a:t>Prevention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z="2400" b="1" dirty="0" smtClean="0">
                <a:ea typeface="ＭＳ Ｐゴシック" pitchFamily="34" charset="-128"/>
              </a:rPr>
              <a:t>Multiple medications</a:t>
            </a:r>
          </a:p>
          <a:p>
            <a:pPr lvl="1">
              <a:spcAft>
                <a:spcPts val="600"/>
              </a:spcAft>
            </a:pPr>
            <a:r>
              <a:rPr lang="en-US" sz="2200" dirty="0" smtClean="0"/>
              <a:t>Carry out a medication review for people taking multiple drugs, taking into account both the type and number of medications</a:t>
            </a:r>
          </a:p>
          <a:p>
            <a:r>
              <a:rPr lang="en-US" sz="2400" b="1" dirty="0" smtClean="0">
                <a:ea typeface="ＭＳ Ｐゴシック" pitchFamily="34" charset="-128"/>
              </a:rPr>
              <a:t>Infection</a:t>
            </a:r>
          </a:p>
          <a:p>
            <a:pPr lvl="1"/>
            <a:r>
              <a:rPr lang="en-US" sz="2200" dirty="0" smtClean="0"/>
              <a:t>Look for and treat infection</a:t>
            </a:r>
          </a:p>
          <a:p>
            <a:pPr lvl="1"/>
            <a:r>
              <a:rPr lang="en-US" sz="2200" dirty="0" smtClean="0"/>
              <a:t>Avoid unnecessary catheterization</a:t>
            </a:r>
          </a:p>
          <a:p>
            <a:pPr lvl="1"/>
            <a:r>
              <a:rPr lang="en-US" sz="2200" dirty="0" smtClean="0"/>
              <a:t>Implement infection control procedures </a:t>
            </a: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Delirium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1000" dirty="0" smtClean="0">
                <a:ea typeface="ＭＳ Ｐゴシック" pitchFamily="34" charset="-128"/>
              </a:rPr>
              <a:t>_____________________________</a:t>
            </a:r>
            <a:br>
              <a:rPr lang="en-US" sz="1000" dirty="0" smtClean="0">
                <a:ea typeface="ＭＳ Ｐゴシック" pitchFamily="34" charset="-128"/>
              </a:rPr>
            </a:br>
            <a:r>
              <a:rPr lang="en-US" sz="3200" dirty="0" smtClean="0">
                <a:ea typeface="ＭＳ Ｐゴシック" pitchFamily="34" charset="-128"/>
              </a:rPr>
              <a:t>Prevention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sz="2400" b="1" dirty="0" smtClean="0">
                <a:ea typeface="ＭＳ Ｐゴシック" pitchFamily="34" charset="-128"/>
              </a:rPr>
              <a:t>Sleep disturbance</a:t>
            </a:r>
          </a:p>
          <a:p>
            <a:pPr lvl="1"/>
            <a:r>
              <a:rPr lang="en-US" sz="2000" dirty="0" smtClean="0"/>
              <a:t>Avoid nursing or medical procedures during sleeping hours, if possible</a:t>
            </a:r>
          </a:p>
          <a:p>
            <a:pPr lvl="1"/>
            <a:r>
              <a:rPr lang="en-US" sz="2000" dirty="0" smtClean="0"/>
              <a:t>Reduce noise to a minimum during sleep periods. </a:t>
            </a:r>
          </a:p>
          <a:p>
            <a:pPr lvl="1"/>
            <a:r>
              <a:rPr lang="en-US" sz="2000" dirty="0" smtClean="0"/>
              <a:t>Good sleep hygiene should be advised in people with any sleep disturbance</a:t>
            </a:r>
          </a:p>
          <a:p>
            <a:r>
              <a:rPr lang="en-US" sz="2400" b="1" dirty="0" smtClean="0">
                <a:ea typeface="ＭＳ Ｐゴシック" pitchFamily="34" charset="-128"/>
              </a:rPr>
              <a:t>Immobility or limited mobility </a:t>
            </a:r>
          </a:p>
          <a:p>
            <a:pPr lvl="1"/>
            <a:r>
              <a:rPr lang="en-US" sz="2000" dirty="0" smtClean="0"/>
              <a:t>Encourage the person to walk, mobilize quickly post-op</a:t>
            </a:r>
          </a:p>
          <a:p>
            <a:pPr lvl="1"/>
            <a:r>
              <a:rPr lang="en-US" sz="2000" dirty="0" smtClean="0"/>
              <a:t>Encourage all people, including those unable to walk, to carry out active range-of-motion exercises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The Angry 82 Year-Old (continued)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‏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Treatment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Treat potential etiologies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Ciprofloxacin started and await urine culture results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Hold </a:t>
            </a:r>
            <a:r>
              <a:rPr lang="en-US" sz="2400" dirty="0" err="1" smtClean="0">
                <a:solidFill>
                  <a:srgbClr val="000000"/>
                </a:solidFill>
              </a:rPr>
              <a:t>digoxin</a:t>
            </a:r>
            <a:r>
              <a:rPr lang="en-US" sz="2400" dirty="0" smtClean="0">
                <a:solidFill>
                  <a:srgbClr val="000000"/>
                </a:solidFill>
              </a:rPr>
              <a:t> until levels normalize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Restart </a:t>
            </a:r>
            <a:r>
              <a:rPr lang="en-US" sz="2400" dirty="0" err="1" smtClean="0">
                <a:solidFill>
                  <a:srgbClr val="000000"/>
                </a:solidFill>
              </a:rPr>
              <a:t>donepezil</a:t>
            </a:r>
            <a:r>
              <a:rPr lang="en-US" sz="2400" dirty="0" smtClean="0">
                <a:solidFill>
                  <a:srgbClr val="000000"/>
                </a:solidFill>
              </a:rPr>
              <a:t> (Aricept)</a:t>
            </a:r>
            <a:r>
              <a:rPr lang="ar-SA" sz="2400" dirty="0" smtClean="0">
                <a:solidFill>
                  <a:srgbClr val="000000"/>
                </a:solidFill>
              </a:rPr>
              <a:t>‏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Stop </a:t>
            </a:r>
            <a:r>
              <a:rPr lang="en-US" sz="2400" dirty="0" err="1" smtClean="0">
                <a:solidFill>
                  <a:srgbClr val="000000"/>
                </a:solidFill>
              </a:rPr>
              <a:t>diphenhydramine</a:t>
            </a:r>
            <a:r>
              <a:rPr lang="en-US" sz="2400" dirty="0" smtClean="0">
                <a:solidFill>
                  <a:srgbClr val="000000"/>
                </a:solidFill>
              </a:rPr>
              <a:t> (Benadryl)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Avoid </a:t>
            </a:r>
            <a:r>
              <a:rPr lang="en-US" sz="2000" dirty="0" err="1" smtClean="0">
                <a:solidFill>
                  <a:srgbClr val="000000"/>
                </a:solidFill>
              </a:rPr>
              <a:t>anticholinergic</a:t>
            </a:r>
            <a:r>
              <a:rPr lang="en-US" sz="2000" dirty="0" smtClean="0">
                <a:solidFill>
                  <a:srgbClr val="000000"/>
                </a:solidFill>
              </a:rPr>
              <a:t> medications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Watch nutrition and hydration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Continued vigilance for other contributions to delirium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The Angry 82 Year-Old (continued)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‏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Treatment (continued)</a:t>
            </a:r>
            <a:r>
              <a:rPr lang="ar-SA" sz="3200" dirty="0" smtClean="0">
                <a:solidFill>
                  <a:srgbClr val="000000"/>
                </a:solidFill>
              </a:rPr>
              <a:t>‏</a:t>
            </a:r>
            <a:endParaRPr lang="en-US" sz="3200" dirty="0" smtClean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Management of behavioral symptoms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Nursing institutes environmental changes to help maintain the patient</a:t>
            </a:r>
            <a:r>
              <a:rPr lang="en-US" altLang="en-US" sz="2400" dirty="0" smtClean="0">
                <a:solidFill>
                  <a:srgbClr val="000000"/>
                </a:solidFill>
              </a:rPr>
              <a:t>’</a:t>
            </a:r>
            <a:r>
              <a:rPr lang="en-US" sz="2400" dirty="0" smtClean="0">
                <a:solidFill>
                  <a:srgbClr val="000000"/>
                </a:solidFill>
              </a:rPr>
              <a:t>s orientation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QTc</a:t>
            </a:r>
            <a:r>
              <a:rPr lang="en-US" sz="2400" dirty="0" smtClean="0">
                <a:solidFill>
                  <a:srgbClr val="000000"/>
                </a:solidFill>
              </a:rPr>
              <a:t> on ECG is &lt;460msec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Quetiapine</a:t>
            </a:r>
            <a:r>
              <a:rPr lang="en-US" sz="2400" dirty="0" smtClean="0">
                <a:solidFill>
                  <a:srgbClr val="000000"/>
                </a:solidFill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</a:rPr>
              <a:t>Seroquel</a:t>
            </a:r>
            <a:r>
              <a:rPr lang="en-US" sz="2400" dirty="0" smtClean="0">
                <a:solidFill>
                  <a:srgbClr val="000000"/>
                </a:solidFill>
              </a:rPr>
              <a:t>) 25mg PO </a:t>
            </a:r>
            <a:r>
              <a:rPr lang="en-US" sz="2400" dirty="0" err="1" smtClean="0">
                <a:solidFill>
                  <a:srgbClr val="000000"/>
                </a:solidFill>
              </a:rPr>
              <a:t>qhs</a:t>
            </a:r>
            <a:r>
              <a:rPr lang="en-US" sz="2400" dirty="0" smtClean="0">
                <a:solidFill>
                  <a:srgbClr val="000000"/>
                </a:solidFill>
              </a:rPr>
              <a:t> scheduled to help with reports of worsening behavior overnight</a:t>
            </a:r>
          </a:p>
          <a:p>
            <a:pPr lvl="2"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Quetiapine</a:t>
            </a:r>
            <a:r>
              <a:rPr lang="en-US" sz="2400" dirty="0" smtClean="0">
                <a:solidFill>
                  <a:srgbClr val="000000"/>
                </a:solidFill>
              </a:rPr>
              <a:t> 25mg PO q6 </a:t>
            </a:r>
            <a:r>
              <a:rPr lang="en-US" sz="2400" dirty="0" err="1" smtClean="0">
                <a:solidFill>
                  <a:srgbClr val="000000"/>
                </a:solidFill>
              </a:rPr>
              <a:t>prn</a:t>
            </a:r>
            <a:r>
              <a:rPr lang="en-US" sz="2400" dirty="0" smtClean="0">
                <a:solidFill>
                  <a:srgbClr val="000000"/>
                </a:solidFill>
              </a:rPr>
              <a:t> agitation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Take Home Points</a:t>
            </a:r>
            <a:endParaRPr lang="en-US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Delirium is acute alteration in cognitive functioning with fluctuations in attention span and other symptoms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Delirium is a serious, though under-recognized condition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Frailty increases risk of delirium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Management involves maximization of medical condition while minimization of </a:t>
            </a:r>
            <a:r>
              <a:rPr lang="en-US" sz="2800" dirty="0" err="1" smtClean="0">
                <a:solidFill>
                  <a:srgbClr val="000000"/>
                </a:solidFill>
              </a:rPr>
              <a:t>polypharmacy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Prevention, detection and education are key 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4100"/>
          </a:xfrm>
        </p:spPr>
        <p:txBody>
          <a:bodyPr lIns="0" tIns="0" rIns="0" bIns="0"/>
          <a:lstStyle/>
          <a:p>
            <a:pPr marL="341313" indent="-341313"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smtClean="0">
                <a:ea typeface="ＭＳ Ｐゴシック" pitchFamily="34" charset="-128"/>
              </a:rPr>
              <a:t>REFERENCES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37063"/>
          </a:xfrm>
        </p:spPr>
        <p:txBody>
          <a:bodyPr lIns="0" tIns="0" rIns="0" bIns="0"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smtClean="0">
                <a:ea typeface="ＭＳ Ｐゴシック" pitchFamily="34" charset="-128"/>
              </a:rPr>
              <a:t>Brown TM and Boyle MF: Delirium.  BMJ.  325(7365):644-7, 2002.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smtClean="0">
                <a:ea typeface="ＭＳ Ｐゴシック" pitchFamily="34" charset="-128"/>
                <a:hlinkClick r:id="rId3"/>
              </a:rPr>
              <a:t>Delirium</a:t>
            </a:r>
            <a:r>
              <a:rPr lang="en-US" sz="1800" smtClean="0">
                <a:ea typeface="ＭＳ Ｐゴシック" pitchFamily="34" charset="-128"/>
              </a:rPr>
              <a:t>, NICE Clinical Guideline (July 2010). </a:t>
            </a:r>
            <a:r>
              <a:rPr lang="en-US" sz="1800" smtClean="0">
                <a:latin typeface="Times New Roman" pitchFamily="18" charset="0"/>
                <a:ea typeface="ＭＳ Ｐゴシック" pitchFamily="34" charset="-128"/>
              </a:rPr>
              <a:t>http://guidance.nice.org.uk/CG103</a:t>
            </a:r>
            <a:endParaRPr lang="en-US" sz="1800" smtClean="0">
              <a:ea typeface="ＭＳ Ｐゴシック" pitchFamily="34" charset="-128"/>
            </a:endParaRP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smtClean="0">
                <a:ea typeface="ＭＳ Ｐゴシック" pitchFamily="34" charset="-128"/>
              </a:rPr>
              <a:t>Lewis LM, Miller DK, Morley JE, et al: Unrecognized delirium in ED geriatric patients.  Am J Emerg Med.  13(2):142-5, 1995.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smtClean="0">
                <a:ea typeface="ＭＳ Ｐゴシック" pitchFamily="34" charset="-128"/>
              </a:rPr>
              <a:t>Rockwell K, Cosway S, Stolee P, et al: Increasing the recognition of delirium in elderly patients.  J Am Geriatr Soc.  42(3):252-6, 1994.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smtClean="0">
                <a:ea typeface="ＭＳ Ｐゴシック" pitchFamily="34" charset="-128"/>
              </a:rPr>
              <a:t>Curyto KJ, Johnson J, TenHave T, et al: Survival of hospitalized elderly patients with delirium: a prospective study.  Am J Geriatr Psychiatry 9:141-147, 2001.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smtClean="0">
                <a:ea typeface="ＭＳ Ｐゴシック" pitchFamily="34" charset="-128"/>
              </a:rPr>
              <a:t>Inouye SK, Rushing JT, Foreman MD, et al: Does delirium contribute to poor hospital outcome? J Gen Intern Med 13:234-242, 1998.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smtClean="0">
                <a:ea typeface="ＭＳ Ｐゴシック" pitchFamily="34" charset="-128"/>
              </a:rPr>
              <a:t>Caplan JP and Stern TA: Mnemonics in a mnutshell: 32 aids to psychiatric diagnosis.  Current Psychiatry 7(10):27-33, 2008.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smtClean="0">
                <a:ea typeface="ＭＳ Ｐゴシック" pitchFamily="34" charset="-128"/>
              </a:rPr>
              <a:t>Tahir TA, Eeles E, Karapareddy V </a:t>
            </a:r>
            <a:r>
              <a:rPr lang="en-US" sz="1800" i="1" smtClean="0">
                <a:ea typeface="ＭＳ Ｐゴシック" pitchFamily="34" charset="-128"/>
              </a:rPr>
              <a:t>et al. A randomized controlled </a:t>
            </a:r>
            <a:r>
              <a:rPr lang="en-US" sz="1800" smtClean="0">
                <a:ea typeface="ＭＳ Ｐゴシック" pitchFamily="34" charset="-128"/>
              </a:rPr>
              <a:t>trial of quetiapine versus placebo in the treatment of delirium. </a:t>
            </a:r>
            <a:r>
              <a:rPr lang="en-US" sz="1800" i="1" smtClean="0">
                <a:ea typeface="ＭＳ Ｐゴシック" pitchFamily="34" charset="-128"/>
              </a:rPr>
              <a:t>J. Psychosom. Res. 2010; </a:t>
            </a:r>
            <a:r>
              <a:rPr lang="en-US" sz="1800" b="1" i="1" smtClean="0">
                <a:ea typeface="ＭＳ Ｐゴシック" pitchFamily="34" charset="-128"/>
              </a:rPr>
              <a:t>69: 485–490.</a:t>
            </a:r>
            <a:endParaRPr lang="en-US" sz="1800" smtClean="0">
              <a:ea typeface="ＭＳ Ｐゴシック" pitchFamily="34" charset="-128"/>
            </a:endParaRP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References Continued</a:t>
            </a:r>
          </a:p>
        </p:txBody>
      </p:sp>
      <p:sp>
        <p:nvSpPr>
          <p:cNvPr id="12185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8013" cy="4524375"/>
          </a:xfrm>
        </p:spPr>
        <p:txBody>
          <a:bodyPr/>
          <a:lstStyle/>
          <a:p>
            <a:r>
              <a:rPr lang="en-US" sz="1800" smtClean="0">
                <a:ea typeface="ＭＳ Ｐゴシック" pitchFamily="34" charset="-128"/>
              </a:rPr>
              <a:t>Han CS, Kim YK. A double-blind trial of risperidone and haloperidol for the treatment of delirium. </a:t>
            </a:r>
            <a:r>
              <a:rPr lang="en-US" sz="1800" i="1" smtClean="0">
                <a:ea typeface="ＭＳ Ｐゴシック" pitchFamily="34" charset="-128"/>
              </a:rPr>
              <a:t>Psychosomatics </a:t>
            </a:r>
            <a:r>
              <a:rPr lang="en-US" sz="1800" smtClean="0">
                <a:ea typeface="ＭＳ Ｐゴシック" pitchFamily="34" charset="-128"/>
              </a:rPr>
              <a:t>2004; </a:t>
            </a:r>
            <a:r>
              <a:rPr lang="en-US" sz="1800" b="1" smtClean="0">
                <a:ea typeface="ＭＳ Ｐゴシック" pitchFamily="34" charset="-128"/>
              </a:rPr>
              <a:t>45: 297–301.</a:t>
            </a:r>
          </a:p>
          <a:p>
            <a:r>
              <a:rPr lang="en-US" sz="1800" smtClean="0">
                <a:ea typeface="ＭＳ Ｐゴシック" pitchFamily="34" charset="-128"/>
              </a:rPr>
              <a:t>Grover S, Kumar V, Chakrabarti S. Comparative efficacy study of haloperidol, olanzapine and risperidone in delirium. </a:t>
            </a:r>
            <a:r>
              <a:rPr lang="en-US" sz="1800" i="1" smtClean="0">
                <a:ea typeface="ＭＳ Ｐゴシック" pitchFamily="34" charset="-128"/>
              </a:rPr>
              <a:t>J. Psychosom. Res. 2011; </a:t>
            </a:r>
            <a:r>
              <a:rPr lang="en-US" sz="1800" b="1" i="1" smtClean="0">
                <a:ea typeface="ＭＳ Ｐゴシック" pitchFamily="34" charset="-128"/>
              </a:rPr>
              <a:t>71: 277–281.</a:t>
            </a:r>
          </a:p>
          <a:p>
            <a:r>
              <a:rPr lang="en-US" sz="1800" smtClean="0">
                <a:ea typeface="ＭＳ Ｐゴシック" pitchFamily="34" charset="-128"/>
              </a:rPr>
              <a:t>Skrobik YK, Bergeron N, Dumont M, Gottfried SB. Olanzapine vs haloperidol: Treating delirium in a critical care setting. </a:t>
            </a:r>
            <a:r>
              <a:rPr lang="en-US" sz="1800" i="1" smtClean="0">
                <a:ea typeface="ＭＳ Ｐゴシック" pitchFamily="34" charset="-128"/>
              </a:rPr>
              <a:t>Intensive Care Med. </a:t>
            </a:r>
            <a:r>
              <a:rPr lang="en-US" sz="1800" smtClean="0">
                <a:ea typeface="ＭＳ Ｐゴシック" pitchFamily="34" charset="-128"/>
              </a:rPr>
              <a:t>2004; </a:t>
            </a:r>
            <a:r>
              <a:rPr lang="en-US" sz="1800" b="1" smtClean="0">
                <a:ea typeface="ＭＳ Ｐゴシック" pitchFamily="34" charset="-128"/>
              </a:rPr>
              <a:t>30</a:t>
            </a:r>
            <a:r>
              <a:rPr lang="en-US" sz="1800" smtClean="0">
                <a:ea typeface="ＭＳ Ｐゴシック" pitchFamily="34" charset="-128"/>
              </a:rPr>
              <a:t>: 444–449. </a:t>
            </a:r>
          </a:p>
          <a:p>
            <a:endParaRPr lang="en-US" sz="1800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Motoric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 Subtypes of Delirium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700"/>
              </a:spcBef>
              <a:buFont typeface="Arial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</a:rPr>
              <a:t>Hypoactive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</a:rPr>
              <a:t>Decreased activity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</a:rPr>
              <a:t>Lethargy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</a:rPr>
              <a:t>Apathy</a:t>
            </a:r>
          </a:p>
          <a:p>
            <a:pPr lvl="1">
              <a:spcBef>
                <a:spcPts val="700"/>
              </a:spcBef>
              <a:buFont typeface="Arial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</a:rPr>
              <a:t>Hyperactive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</a:rPr>
              <a:t>Increased activity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</a:rPr>
              <a:t>Delusions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</a:pPr>
            <a:r>
              <a:rPr lang="en-US" altLang="en-US" sz="2000" dirty="0" err="1">
                <a:solidFill>
                  <a:srgbClr val="000000"/>
                </a:solidFill>
              </a:rPr>
              <a:t>Hyperalert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 lvl="1">
              <a:spcBef>
                <a:spcPts val="700"/>
              </a:spcBef>
              <a:buFont typeface="Arial" charset="0"/>
              <a:buChar char="–"/>
            </a:pPr>
            <a:r>
              <a:rPr lang="en-US" altLang="en-US" sz="2400" dirty="0">
                <a:solidFill>
                  <a:srgbClr val="000000"/>
                </a:solidFill>
              </a:rPr>
              <a:t>Mixed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Prevalence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Emergency department patients: 10-15%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Hospitalized medically ill: 10-30%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Hospitalized elderly patients: 10-40%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Intensive care unit patients: 30%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Hospitalized cancer patients: 25%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Post operative patients: 30-40%</a:t>
            </a: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Post CABG: 51%</a:t>
            </a: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Post repair of fractured hip: 50%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Terminally ill patients: 80%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	Adapted from Brown and Boyle 2002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Recognition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However, delirium is commonly unrecognized</a:t>
            </a: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ER patients: 17% identified </a:t>
            </a:r>
            <a:r>
              <a:rPr lang="en-US" dirty="0" smtClean="0">
                <a:solidFill>
                  <a:srgbClr val="000000"/>
                </a:solidFill>
              </a:rPr>
              <a:t>(Lewis et al 1995)</a:t>
            </a:r>
            <a:r>
              <a:rPr lang="ar-SA" dirty="0" smtClean="0">
                <a:solidFill>
                  <a:srgbClr val="000000"/>
                </a:solidFill>
              </a:rPr>
              <a:t>‏</a:t>
            </a:r>
            <a:endParaRPr lang="en-US" dirty="0" smtClean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Hospitalized patients: 33% identified </a:t>
            </a:r>
            <a:r>
              <a:rPr lang="en-US" dirty="0" smtClean="0">
                <a:solidFill>
                  <a:srgbClr val="000000"/>
                </a:solidFill>
              </a:rPr>
              <a:t>(Rockwell &amp; </a:t>
            </a:r>
            <a:r>
              <a:rPr lang="en-US" dirty="0" err="1" smtClean="0">
                <a:solidFill>
                  <a:srgbClr val="000000"/>
                </a:solidFill>
              </a:rPr>
              <a:t>Cosway</a:t>
            </a:r>
            <a:r>
              <a:rPr lang="en-US" dirty="0" smtClean="0">
                <a:solidFill>
                  <a:srgbClr val="000000"/>
                </a:solidFill>
              </a:rPr>
              <a:t> 1994)</a:t>
            </a:r>
            <a:r>
              <a:rPr lang="ar-SA" dirty="0" smtClean="0">
                <a:solidFill>
                  <a:srgbClr val="000000"/>
                </a:solidFill>
              </a:rPr>
              <a:t>‏</a:t>
            </a:r>
            <a:endParaRPr lang="en-US" dirty="0" smtClean="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Delirium should always be considered when there is an acute or </a:t>
            </a:r>
            <a:r>
              <a:rPr lang="en-US" sz="2800" dirty="0" err="1" smtClean="0">
                <a:solidFill>
                  <a:srgbClr val="000000"/>
                </a:solidFill>
              </a:rPr>
              <a:t>subacute</a:t>
            </a:r>
            <a:r>
              <a:rPr lang="en-US" sz="2800" dirty="0" smtClean="0">
                <a:solidFill>
                  <a:srgbClr val="000000"/>
                </a:solidFill>
              </a:rPr>
              <a:t> deterioration in behavior, cognition or function</a:t>
            </a:r>
          </a:p>
          <a:p>
            <a:pPr marL="341313" indent="-341313">
              <a:lnSpc>
                <a:spcPct val="9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Consequences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Increased Mortality</a:t>
            </a:r>
          </a:p>
          <a:p>
            <a:pPr marL="741363" lvl="1" indent="-284163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3-year mortality for hospitalized elderly with index episode of delirium was 75% vs. 51% for non-delirious controls</a:t>
            </a:r>
            <a:r>
              <a:rPr lang="en-US" sz="1200" dirty="0" smtClean="0">
                <a:solidFill>
                  <a:srgbClr val="000000"/>
                </a:solidFill>
              </a:rPr>
              <a:t>                     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</a:rPr>
              <a:t>Curyto</a:t>
            </a:r>
            <a:r>
              <a:rPr lang="en-US" sz="1600" dirty="0" smtClean="0">
                <a:solidFill>
                  <a:srgbClr val="000000"/>
                </a:solidFill>
              </a:rPr>
              <a:t> et al 2001)</a:t>
            </a:r>
            <a:r>
              <a:rPr lang="ar-SA" sz="1600" dirty="0" smtClean="0">
                <a:solidFill>
                  <a:srgbClr val="000000"/>
                </a:solidFill>
              </a:rPr>
              <a:t>‏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No difference in pre-hospital levels of depression, global cognitive performance, physical functioning or medical </a:t>
            </a:r>
            <a:r>
              <a:rPr lang="en-US" sz="1400" dirty="0" err="1" smtClean="0">
                <a:solidFill>
                  <a:srgbClr val="000000"/>
                </a:solidFill>
              </a:rPr>
              <a:t>comorbidity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Delirious patients experienced an adjusted risk of death of almost 2.0 compared to </a:t>
            </a:r>
            <a:r>
              <a:rPr lang="en-US" dirty="0" err="1" smtClean="0">
                <a:solidFill>
                  <a:srgbClr val="000000"/>
                </a:solidFill>
              </a:rPr>
              <a:t>nondelirious</a:t>
            </a:r>
            <a:r>
              <a:rPr lang="en-US" dirty="0" smtClean="0">
                <a:solidFill>
                  <a:srgbClr val="000000"/>
                </a:solidFill>
              </a:rPr>
              <a:t> controls (Inouye et al 1998)</a:t>
            </a:r>
            <a:r>
              <a:rPr lang="ar-SA" dirty="0" smtClean="0">
                <a:solidFill>
                  <a:srgbClr val="000000"/>
                </a:solidFill>
              </a:rPr>
              <a:t>‏</a:t>
            </a:r>
            <a:endParaRPr lang="en-US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Even after controlling for age, gender, ADL, dementia and APACHE II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Increased Morbidity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Poor functional recovery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Possible future cognitive decline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Increased risk of complications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Increased nursing home placement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Increased costs and LOS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M presentation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3225</Words>
  <Application>Microsoft Office PowerPoint</Application>
  <PresentationFormat>On-screen Show (4:3)</PresentationFormat>
  <Paragraphs>589</Paragraphs>
  <Slides>56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APM presentation template</vt:lpstr>
      <vt:lpstr>Delirium (When things really do go bump in the night!) </vt:lpstr>
      <vt:lpstr>DSM 5 Criteria</vt:lpstr>
      <vt:lpstr>DSM 5 Criteria</vt:lpstr>
      <vt:lpstr>DSM 5 Criteria</vt:lpstr>
      <vt:lpstr>Synonyms for Delirium</vt:lpstr>
      <vt:lpstr>Motoric Subtypes of Delirium</vt:lpstr>
      <vt:lpstr>Prevalence</vt:lpstr>
      <vt:lpstr>Recognition</vt:lpstr>
      <vt:lpstr>Consequences</vt:lpstr>
      <vt:lpstr>Risk Factors (Partial List)</vt:lpstr>
      <vt:lpstr>A Case of an Angry 82 Year-Old </vt:lpstr>
      <vt:lpstr>Clinical Features</vt:lpstr>
      <vt:lpstr>Clinical Features</vt:lpstr>
      <vt:lpstr>Clinical Features</vt:lpstr>
      <vt:lpstr>Clinical Features</vt:lpstr>
      <vt:lpstr>PowerPoint Presentation</vt:lpstr>
      <vt:lpstr>Pathophysiology</vt:lpstr>
      <vt:lpstr>Pathophysiology</vt:lpstr>
      <vt:lpstr>Pathophysiology</vt:lpstr>
      <vt:lpstr>The Angry 82 Year-Old (continued)‏</vt:lpstr>
      <vt:lpstr>Etiology</vt:lpstr>
      <vt:lpstr>Etiology</vt:lpstr>
      <vt:lpstr>Life Threatening Causes of Delirium (Caplan and Stern, 2008)‏</vt:lpstr>
      <vt:lpstr>Etiology</vt:lpstr>
      <vt:lpstr>Assessment </vt:lpstr>
      <vt:lpstr>Assessment </vt:lpstr>
      <vt:lpstr>Assessment</vt:lpstr>
      <vt:lpstr>Assessment </vt:lpstr>
      <vt:lpstr>The Angry 82 Year-Old (continued)‏</vt:lpstr>
      <vt:lpstr>The Angry 82 Year-Old (continued)‏</vt:lpstr>
      <vt:lpstr>The Angry 82 Year-Old (continued)‏</vt:lpstr>
      <vt:lpstr>Treatment</vt:lpstr>
      <vt:lpstr>The Angry 82 Year-Old (continued)‏</vt:lpstr>
      <vt:lpstr>Treatment</vt:lpstr>
      <vt:lpstr>Treatment</vt:lpstr>
      <vt:lpstr>Treatment</vt:lpstr>
      <vt:lpstr>Treatment</vt:lpstr>
      <vt:lpstr>Treatment</vt:lpstr>
      <vt:lpstr>Treatment</vt:lpstr>
      <vt:lpstr>Treatment</vt:lpstr>
      <vt:lpstr>Treatment</vt:lpstr>
      <vt:lpstr>Treatment</vt:lpstr>
      <vt:lpstr>Treatment</vt:lpstr>
      <vt:lpstr>Treatment</vt:lpstr>
      <vt:lpstr>Treatment</vt:lpstr>
      <vt:lpstr>Screening and Prevention</vt:lpstr>
      <vt:lpstr>Confusion Assessment Method (CAM)</vt:lpstr>
      <vt:lpstr>Delirium _____________________________ Prevention</vt:lpstr>
      <vt:lpstr>Delirium _____________________________ Prevention</vt:lpstr>
      <vt:lpstr>Delirium _____________________________ Prevention</vt:lpstr>
      <vt:lpstr>Delirium _____________________________ Prevention</vt:lpstr>
      <vt:lpstr>The Angry 82 Year-Old (continued)‏</vt:lpstr>
      <vt:lpstr>The Angry 82 Year-Old (continued)‏</vt:lpstr>
      <vt:lpstr>Take Home Points</vt:lpstr>
      <vt:lpstr>REFERENCES</vt:lpstr>
      <vt:lpstr>References 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2014-02-17T17:12:13Z</dcterms:created>
  <dcterms:modified xsi:type="dcterms:W3CDTF">2014-05-29T16:21:31Z</dcterms:modified>
</cp:coreProperties>
</file>