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3" r:id="rId1"/>
  </p:sldMasterIdLst>
  <p:notesMasterIdLst>
    <p:notesMasterId r:id="rId53"/>
  </p:notesMasterIdLst>
  <p:handoutMasterIdLst>
    <p:handoutMasterId r:id="rId54"/>
  </p:handoutMasterIdLst>
  <p:sldIdLst>
    <p:sldId id="380" r:id="rId2"/>
    <p:sldId id="346" r:id="rId3"/>
    <p:sldId id="377" r:id="rId4"/>
    <p:sldId id="381" r:id="rId5"/>
    <p:sldId id="382" r:id="rId6"/>
    <p:sldId id="383" r:id="rId7"/>
    <p:sldId id="349" r:id="rId8"/>
    <p:sldId id="350" r:id="rId9"/>
    <p:sldId id="352" r:id="rId10"/>
    <p:sldId id="351" r:id="rId11"/>
    <p:sldId id="353" r:id="rId12"/>
    <p:sldId id="384" r:id="rId13"/>
    <p:sldId id="385" r:id="rId14"/>
    <p:sldId id="386" r:id="rId15"/>
    <p:sldId id="387" r:id="rId16"/>
    <p:sldId id="388" r:id="rId17"/>
    <p:sldId id="390" r:id="rId18"/>
    <p:sldId id="391" r:id="rId19"/>
    <p:sldId id="389" r:id="rId20"/>
    <p:sldId id="323" r:id="rId21"/>
    <p:sldId id="392" r:id="rId22"/>
    <p:sldId id="393" r:id="rId23"/>
    <p:sldId id="371" r:id="rId24"/>
    <p:sldId id="372" r:id="rId25"/>
    <p:sldId id="373" r:id="rId26"/>
    <p:sldId id="354" r:id="rId27"/>
    <p:sldId id="355" r:id="rId28"/>
    <p:sldId id="394" r:id="rId29"/>
    <p:sldId id="366" r:id="rId30"/>
    <p:sldId id="369" r:id="rId31"/>
    <p:sldId id="367" r:id="rId32"/>
    <p:sldId id="395" r:id="rId33"/>
    <p:sldId id="370" r:id="rId34"/>
    <p:sldId id="374" r:id="rId35"/>
    <p:sldId id="396" r:id="rId36"/>
    <p:sldId id="361" r:id="rId37"/>
    <p:sldId id="376" r:id="rId38"/>
    <p:sldId id="362" r:id="rId39"/>
    <p:sldId id="375" r:id="rId40"/>
    <p:sldId id="397" r:id="rId41"/>
    <p:sldId id="364" r:id="rId42"/>
    <p:sldId id="401" r:id="rId43"/>
    <p:sldId id="404" r:id="rId44"/>
    <p:sldId id="402" r:id="rId45"/>
    <p:sldId id="403" r:id="rId46"/>
    <p:sldId id="343" r:id="rId47"/>
    <p:sldId id="365" r:id="rId48"/>
    <p:sldId id="400" r:id="rId49"/>
    <p:sldId id="398" r:id="rId50"/>
    <p:sldId id="341" r:id="rId51"/>
    <p:sldId id="342" r:id="rId52"/>
  </p:sldIdLst>
  <p:sldSz cx="9144000" cy="6858000" type="screen4x3"/>
  <p:notesSz cx="6858000" cy="9144000"/>
  <p:custDataLst>
    <p:tags r:id="rId55"/>
  </p:custDataLst>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FFFF66"/>
    <a:srgbClr val="FFFF00"/>
    <a:srgbClr val="CCFFFF"/>
    <a:srgbClr val="CCECFF"/>
    <a:srgbClr val="CCFFCC"/>
    <a:srgbClr val="E8FEFA"/>
    <a:srgbClr val="EBFF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140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12"/>
    </p:cViewPr>
  </p:sorterViewPr>
  <p:notesViewPr>
    <p:cSldViewPr>
      <p:cViewPr varScale="1">
        <p:scale>
          <a:sx n="56" d="100"/>
          <a:sy n="56" d="100"/>
        </p:scale>
        <p:origin x="-18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F8895F99-F012-49D2-8DCA-7EB5222CF547}" type="slidenum">
              <a:rPr lang="en-US"/>
              <a:pPr/>
              <a:t>‹#›</a:t>
            </a:fld>
            <a:endParaRPr lang="en-US"/>
          </a:p>
        </p:txBody>
      </p:sp>
    </p:spTree>
    <p:extLst>
      <p:ext uri="{BB962C8B-B14F-4D97-AF65-F5344CB8AC3E}">
        <p14:creationId xmlns:p14="http://schemas.microsoft.com/office/powerpoint/2010/main" val="3858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EA398C4B-E6FF-49B5-86F6-4F8F23954BCC}" type="slidenum">
              <a:rPr lang="en-US"/>
              <a:pPr/>
              <a:t>‹#›</a:t>
            </a:fld>
            <a:endParaRPr lang="en-US"/>
          </a:p>
        </p:txBody>
      </p:sp>
    </p:spTree>
    <p:extLst>
      <p:ext uri="{BB962C8B-B14F-4D97-AF65-F5344CB8AC3E}">
        <p14:creationId xmlns:p14="http://schemas.microsoft.com/office/powerpoint/2010/main" val="14669701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medicine.iupui.edu/clinpharm/DDIs/"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9459" name="Slide Number Placeholder 3"/>
          <p:cNvSpPr>
            <a:spLocks noGrp="1"/>
          </p:cNvSpPr>
          <p:nvPr>
            <p:ph type="sldNum" sz="quarter" idx="5"/>
          </p:nvPr>
        </p:nvSpPr>
        <p:spPr>
          <a:noFill/>
        </p:spPr>
        <p:txBody>
          <a:bodyPr/>
          <a:lstStyle/>
          <a:p>
            <a:fld id="{55702FAC-BF96-4AE2-8FA6-E6084FB88B24}" type="slidenum">
              <a:rPr lang="en-US"/>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56323" name="Slide Number Placeholder 3"/>
          <p:cNvSpPr>
            <a:spLocks noGrp="1"/>
          </p:cNvSpPr>
          <p:nvPr>
            <p:ph type="sldNum" sz="quarter" idx="5"/>
          </p:nvPr>
        </p:nvSpPr>
        <p:spPr>
          <a:noFill/>
        </p:spPr>
        <p:txBody>
          <a:bodyPr/>
          <a:lstStyle/>
          <a:p>
            <a:fld id="{6D6273AA-B482-4000-BDB0-08019753A69F}" type="slidenum">
              <a:rPr lang="en-US"/>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3</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Jerome Frank  </a:t>
            </a:r>
            <a:r>
              <a:rPr lang="en-US"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Persuation and Healing</a:t>
            </a:r>
            <a:r>
              <a:rPr lang="en-US"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1960s – main reason for people seeking psychotherapy  .    Goerge Engel – Rochester group  1960s</a:t>
            </a:r>
            <a:endParaRPr lang="en-US" smtClean="0">
              <a:latin typeface="Arial" pitchFamily="34" charset="0"/>
              <a:ea typeface="ＭＳ Ｐゴシック" pitchFamily="34" charset="-128"/>
            </a:endParaRPr>
          </a:p>
        </p:txBody>
      </p:sp>
      <p:sp>
        <p:nvSpPr>
          <p:cNvPr id="62467" name="Slide Number Placeholder 3"/>
          <p:cNvSpPr>
            <a:spLocks noGrp="1"/>
          </p:cNvSpPr>
          <p:nvPr>
            <p:ph type="sldNum" sz="quarter" idx="5"/>
          </p:nvPr>
        </p:nvSpPr>
        <p:spPr>
          <a:noFill/>
        </p:spPr>
        <p:txBody>
          <a:bodyPr/>
          <a:lstStyle/>
          <a:p>
            <a:fld id="{3ED00DCC-5A1D-43B9-8F88-382709611616}" type="slidenum">
              <a:rPr lang="en-US"/>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Lack of privacy is very common in patient setting.  If there are other patients or family members, confidentiality may be compromised.  </a:t>
            </a:r>
          </a:p>
          <a:p>
            <a:r>
              <a:rPr lang="en-US" smtClean="0">
                <a:latin typeface="Arial" pitchFamily="34" charset="0"/>
                <a:ea typeface="ＭＳ Ｐゴシック" pitchFamily="34" charset="-128"/>
              </a:rPr>
              <a:t>Other patients also may have the TV volume on loud and be disruptive talking loudly on the phone.</a:t>
            </a:r>
          </a:p>
          <a:p>
            <a:r>
              <a:rPr lang="en-US" smtClean="0">
                <a:latin typeface="Arial" pitchFamily="34" charset="0"/>
                <a:ea typeface="ＭＳ Ｐゴシック" pitchFamily="34" charset="-128"/>
              </a:rPr>
              <a:t>If the patient is mobile or can use a wheelchair, consider asking nursing staff if you can use a separate room to interview the patient.  If the other patient is mobile, consider asking them to leave the room</a:t>
            </a:r>
          </a:p>
          <a:p>
            <a:r>
              <a:rPr lang="en-US" smtClean="0">
                <a:latin typeface="Arial" pitchFamily="34" charset="0"/>
                <a:ea typeface="ＭＳ Ｐゴシック" pitchFamily="34" charset="-128"/>
              </a:rPr>
              <a:t>You can request that family stay for part of the interview and this is helpful to get collateral information and then leave for part of the interview so that the patient can talk freely.</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You may need to be flexible and garner information in stages.</a:t>
            </a:r>
          </a:p>
          <a:p>
            <a:r>
              <a:rPr lang="en-US" smtClean="0">
                <a:latin typeface="Arial" pitchFamily="34" charset="0"/>
                <a:ea typeface="ＭＳ Ｐゴシック" pitchFamily="34" charset="-128"/>
              </a:rPr>
              <a:t>If patient is resistant to seeing psychiatry, always remind them that in fact they have the right not to be interview but that their doctor asked for psychiatry to see the patient to help his doctor help the patient.  Often placing the onus and the evaluation request to the treating team helps make the psychiatrist part of the team.  Also many patients have ideas and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fantasies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about why the consult was requested and to ask the patient about this and help clarify the purpose of the consult may in fact help the patient agree to the evaluation.</a:t>
            </a:r>
          </a:p>
          <a:p>
            <a:endParaRPr lang="en-US" smtClean="0">
              <a:latin typeface="Arial" pitchFamily="34" charset="0"/>
              <a:ea typeface="ＭＳ Ｐゴシック" pitchFamily="34" charset="-128"/>
            </a:endParaRPr>
          </a:p>
        </p:txBody>
      </p:sp>
      <p:sp>
        <p:nvSpPr>
          <p:cNvPr id="66563" name="Slide Number Placeholder 3"/>
          <p:cNvSpPr>
            <a:spLocks noGrp="1"/>
          </p:cNvSpPr>
          <p:nvPr>
            <p:ph type="sldNum" sz="quarter" idx="5"/>
          </p:nvPr>
        </p:nvSpPr>
        <p:spPr>
          <a:noFill/>
        </p:spPr>
        <p:txBody>
          <a:bodyPr/>
          <a:lstStyle/>
          <a:p>
            <a:fld id="{71A7F0A4-2BB6-4A96-B336-7F21EBD64DCB}" type="slidenum">
              <a:rPr lang="en-US"/>
              <a:pPr/>
              <a:t>26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ln/>
        </p:spPr>
      </p:sp>
      <p:sp>
        <p:nvSpPr>
          <p:cNvPr id="6861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Outpatient evaluations have their own unique issues.  Patients are not a captive audience in a bed.  They can decide not to show up to the appointment.  </a:t>
            </a:r>
          </a:p>
          <a:p>
            <a:r>
              <a:rPr lang="en-US" smtClean="0">
                <a:latin typeface="Arial" pitchFamily="34" charset="0"/>
                <a:ea typeface="ＭＳ Ｐゴシック" pitchFamily="34" charset="-128"/>
              </a:rPr>
              <a:t>Each clinic site has their unique issues relating to processing the appointment, availability or charts, access to treating staff who know the patient etc.</a:t>
            </a:r>
          </a:p>
          <a:p>
            <a:r>
              <a:rPr lang="en-US" smtClean="0">
                <a:latin typeface="Arial" pitchFamily="34" charset="0"/>
                <a:ea typeface="ＭＳ Ｐゴシック" pitchFamily="34" charset="-128"/>
              </a:rPr>
              <a:t>As in the inpatient setting, patients may be reluctant to see due to the stigma or afraid their run into people they know. Even in the outpatient setting it is surprising how many times when ask the question,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Why do you think your doctor wanted me to see you?</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that patients will respond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He/she probably thinks I</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m crazy.</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a little clarification and explanation of the consult can be helpful to increase the cooperation and then alliance with the patient.</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If the outpatient site is co-located with a medical/surgical clinic, patients may be concerned about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running into</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other patients they may know.</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As with the inpatient setting, family and friends are very helpful in getting a full picture of the patient.  However the patient may not fully reveal information when they are present and there are issues of confidentiality to be addressed.</a:t>
            </a:r>
          </a:p>
        </p:txBody>
      </p:sp>
      <p:sp>
        <p:nvSpPr>
          <p:cNvPr id="68611" name="Slide Number Placeholder 3"/>
          <p:cNvSpPr>
            <a:spLocks noGrp="1"/>
          </p:cNvSpPr>
          <p:nvPr>
            <p:ph type="sldNum" sz="quarter" idx="5"/>
          </p:nvPr>
        </p:nvSpPr>
        <p:spPr>
          <a:noFill/>
        </p:spPr>
        <p:txBody>
          <a:bodyPr/>
          <a:lstStyle/>
          <a:p>
            <a:fld id="{68AA71A9-34A0-496B-AB09-CB1753A8282B}" type="slidenum">
              <a:rPr lang="en-US"/>
              <a:pPr/>
              <a:t>27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C2C860EE-0710-413A-83A7-5C3056A12FC2}" type="slidenum">
              <a:rPr lang="en-US"/>
              <a:pPr/>
              <a:t>29</a:t>
            </a:fld>
            <a:endParaRPr lang="th-TH"/>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fld id="{B070D4A7-878F-49B2-80C7-AFC4AA17846E}" type="slidenum">
              <a:rPr lang="en-US"/>
              <a:pPr/>
              <a:t>31</a:t>
            </a:fld>
            <a:endParaRPr lang="th-TH"/>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fld id="{B070D4A7-878F-49B2-80C7-AFC4AA17846E}" type="slidenum">
              <a:rPr lang="en-US"/>
              <a:pPr/>
              <a:t>32</a:t>
            </a:fld>
            <a:endParaRPr lang="th-TH"/>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p:spPr>
        <p:txBody>
          <a:bodyPr/>
          <a:lstStyle/>
          <a:p>
            <a:endParaRPr lang="en-US" sz="1000" smtClean="0">
              <a:latin typeface="Times New Roman" pitchFamily="18" charset="0"/>
              <a:ea typeface="ＭＳ Ｐゴシック" pitchFamily="34" charset="-128"/>
              <a:cs typeface="Times New Roman" pitchFamily="18" charset="0"/>
              <a:hlinkClick r:id="rId3"/>
            </a:endParaRPr>
          </a:p>
          <a:p>
            <a:r>
              <a:rPr lang="en-US" sz="1000" smtClean="0">
                <a:latin typeface="Times New Roman" pitchFamily="18" charset="0"/>
                <a:ea typeface="ＭＳ Ｐゴシック" pitchFamily="34" charset="-128"/>
                <a:cs typeface="Times New Roman" pitchFamily="18" charset="0"/>
                <a:hlinkClick r:id="rId3"/>
              </a:rPr>
              <a:t>Cytochrome P450 Drug Interaction Table</a:t>
            </a:r>
            <a:r>
              <a:rPr lang="en-US" sz="1000" smtClean="0">
                <a:latin typeface="Times New Roman" pitchFamily="18" charset="0"/>
                <a:ea typeface="ＭＳ Ｐゴシック" pitchFamily="34" charset="-128"/>
                <a:cs typeface="Times New Roman" pitchFamily="18" charset="0"/>
              </a:rPr>
              <a:t>.  Indiana University School of Medicine, 2009. </a:t>
            </a:r>
          </a:p>
          <a:p>
            <a:endParaRPr lang="en-US" sz="1000" smtClean="0">
              <a:latin typeface="Times New Roman" pitchFamily="18" charset="0"/>
              <a:ea typeface="ＭＳ Ｐゴシック" pitchFamily="34" charset="-128"/>
              <a:cs typeface="Times New Roman" pitchFamily="18" charset="0"/>
            </a:endParaRPr>
          </a:p>
          <a:p>
            <a:r>
              <a:rPr lang="en-US" sz="1000" smtClean="0">
                <a:latin typeface="Arial" pitchFamily="34" charset="0"/>
                <a:ea typeface="ＭＳ Ｐゴシック" pitchFamily="34" charset="-128"/>
              </a:rPr>
              <a:t>Cozza KL, Armstrong SC, Oesterheld JR: Concise Guide to Drug Interaction Principles for Medical Practice: Cytochrome P450s, UGTs, P-Glycoproteins, Second Edition. Washington, DC, American Psychiatric Publishing, 2003 </a:t>
            </a:r>
            <a:endParaRPr lang="en-US" sz="1000" smtClean="0">
              <a:latin typeface="Times New Roman" pitchFamily="18" charset="0"/>
              <a:ea typeface="ＭＳ Ｐゴシック" pitchFamily="34" charset="-128"/>
              <a:cs typeface="Times New Roman" pitchFamily="18" charset="0"/>
            </a:endParaRPr>
          </a:p>
          <a:p>
            <a:r>
              <a:rPr lang="en-US" smtClean="0">
                <a:latin typeface="Arial" pitchFamily="34" charset="0"/>
                <a:ea typeface="ＭＳ Ｐゴシック" pitchFamily="34" charset="-128"/>
              </a:rPr>
              <a:t>Note Substrate: the P450 route(s) the drug is metabolized</a:t>
            </a:r>
          </a:p>
          <a:p>
            <a:r>
              <a:rPr lang="en-US" smtClean="0">
                <a:latin typeface="Arial" pitchFamily="34" charset="0"/>
                <a:ea typeface="ＭＳ Ｐゴシック" pitchFamily="34" charset="-128"/>
              </a:rPr>
              <a:t>Inhibitor: decreases the metabolism and thus functionally increases the levels of medications that use this pathway (Substrates).</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Note: high dose bupropion can reduce seizure threshold and cause seizures.</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Watch for sustained elevated blood pressures in patients taking venlafaxine and bupropion.</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Watch for prostate and urinary symptoms in patients taking paroxetine and venlafaxine.</a:t>
            </a:r>
          </a:p>
          <a:p>
            <a:endParaRPr lang="en-US" smtClean="0">
              <a:latin typeface="Arial" pitchFamily="34" charset="0"/>
              <a:ea typeface="ＭＳ Ｐゴシック" pitchFamily="34" charset="-128"/>
            </a:endParaRP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First line agents are the SSRIs .</a:t>
            </a:r>
          </a:p>
          <a:p>
            <a:r>
              <a:rPr lang="en-US" smtClean="0">
                <a:latin typeface="Arial" pitchFamily="34" charset="0"/>
                <a:ea typeface="ＭＳ Ｐゴシック" pitchFamily="34" charset="-128"/>
              </a:rPr>
              <a:t>Fluoxetine and Paxil do the most inhibition and be careful that beta blockers and other medications may be potentiated.  </a:t>
            </a:r>
          </a:p>
          <a:p>
            <a:r>
              <a:rPr lang="en-US" smtClean="0">
                <a:latin typeface="Arial" pitchFamily="34" charset="0"/>
                <a:ea typeface="ＭＳ Ｐゴシック" pitchFamily="34" charset="-128"/>
              </a:rPr>
              <a:t>Sertraline, citalopram, escitalopram and duloxetine tend to have most of their P450 inhibition at higher doses.</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Mirtazapine is inert and does NOT effect other medications. It can be effected by others</a:t>
            </a:r>
          </a:p>
          <a:p>
            <a:endParaRPr lang="en-US" smtClean="0">
              <a:latin typeface="Arial" pitchFamily="34" charset="0"/>
              <a:ea typeface="ＭＳ Ｐゴシック" pitchFamily="34" charset="-128"/>
            </a:endParaRPr>
          </a:p>
          <a:p>
            <a:endParaRPr lang="en-US" smtClean="0">
              <a:latin typeface="Arial" pitchFamily="34" charset="0"/>
              <a:ea typeface="ＭＳ Ｐゴシック" pitchFamily="34" charset="-128"/>
            </a:endParaRPr>
          </a:p>
        </p:txBody>
      </p:sp>
      <p:sp>
        <p:nvSpPr>
          <p:cNvPr id="83971" name="Slide Number Placeholder 3"/>
          <p:cNvSpPr>
            <a:spLocks noGrp="1"/>
          </p:cNvSpPr>
          <p:nvPr>
            <p:ph type="sldNum" sz="quarter" idx="5"/>
          </p:nvPr>
        </p:nvSpPr>
        <p:spPr>
          <a:noFill/>
        </p:spPr>
        <p:txBody>
          <a:bodyPr/>
          <a:lstStyle/>
          <a:p>
            <a:fld id="{0499B0B5-D0A0-4770-9751-03511A3F8F66}" type="slidenum">
              <a:rPr lang="en-US"/>
              <a:pPr/>
              <a:t>36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r>
              <a:rPr lang="en-US" sz="1400" smtClean="0">
                <a:latin typeface="Arial" pitchFamily="34" charset="0"/>
                <a:ea typeface="ＭＳ Ｐゴシック" pitchFamily="34" charset="-128"/>
              </a:rPr>
              <a:t>Many cardiac patients are on beta blocks thus you have to carefully follow pulse and blood pressure so that they don</a:t>
            </a:r>
            <a:r>
              <a:rPr lang="ja-JP" altLang="en-US" sz="1400" smtClean="0">
                <a:latin typeface="Arial" pitchFamily="34" charset="0"/>
                <a:ea typeface="ＭＳ Ｐゴシック" pitchFamily="34" charset="-128"/>
              </a:rPr>
              <a:t>’</a:t>
            </a:r>
            <a:r>
              <a:rPr lang="en-US" altLang="ja-JP" sz="1400" smtClean="0">
                <a:latin typeface="Arial" pitchFamily="34" charset="0"/>
                <a:ea typeface="ＭＳ Ｐゴシック" pitchFamily="34" charset="-128"/>
              </a:rPr>
              <a:t>t become too low-&gt;may need to DECREASE the beta blocker dose.</a:t>
            </a:r>
          </a:p>
          <a:p>
            <a:endParaRPr lang="en-US" smtClean="0">
              <a:latin typeface="Arial"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r>
              <a:rPr lang="en-US" sz="1400" smtClean="0">
                <a:latin typeface="Arial" pitchFamily="34" charset="0"/>
                <a:ea typeface="ＭＳ Ｐゴシック" pitchFamily="34" charset="-128"/>
              </a:rPr>
              <a:t>Many cardiac patients are on beta blocks thus you have to carefully follow pulse and blood pressure so that they don</a:t>
            </a:r>
            <a:r>
              <a:rPr lang="ja-JP" altLang="en-US" sz="1400" smtClean="0">
                <a:latin typeface="Arial" pitchFamily="34" charset="0"/>
                <a:ea typeface="ＭＳ Ｐゴシック" pitchFamily="34" charset="-128"/>
              </a:rPr>
              <a:t>’</a:t>
            </a:r>
            <a:r>
              <a:rPr lang="en-US" altLang="ja-JP" sz="1400" smtClean="0">
                <a:latin typeface="Arial" pitchFamily="34" charset="0"/>
                <a:ea typeface="ＭＳ Ｐゴシック" pitchFamily="34" charset="-128"/>
              </a:rPr>
              <a:t>t become too low-&gt;may need to DECREASE the beta blocker dose.</a:t>
            </a:r>
          </a:p>
          <a:p>
            <a:endParaRPr lang="en-US" smtClean="0">
              <a:latin typeface="Arial"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smtClean="0">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smtClean="0">
                <a:latin typeface="Arial" pitchFamily="34" charset="0"/>
                <a:ea typeface="ＭＳ Ｐゴシック" pitchFamily="34" charset="-128"/>
              </a:rPr>
              <a:t>They should be used with caution or not at all in the elderly with a history or stroke.  </a:t>
            </a:r>
          </a:p>
          <a:p>
            <a:r>
              <a:rPr lang="en-US" smtClean="0">
                <a:latin typeface="Arial" pitchFamily="34" charset="0"/>
                <a:ea typeface="ＭＳ Ｐゴシック" pitchFamily="34" charset="-128"/>
              </a:rPr>
              <a:t>Even at low doses patients can develop Neuroleptic Malignant Syndrome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4</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smtClean="0">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smtClean="0">
                <a:latin typeface="Arial" pitchFamily="34" charset="0"/>
                <a:ea typeface="ＭＳ Ｐゴシック" pitchFamily="34" charset="-128"/>
              </a:rPr>
              <a:t>They should be used with caution or not at all in the elderly with a history or stroke.  </a:t>
            </a:r>
          </a:p>
          <a:p>
            <a:r>
              <a:rPr lang="en-US" smtClean="0">
                <a:latin typeface="Arial" pitchFamily="34" charset="0"/>
                <a:ea typeface="ＭＳ Ｐゴシック" pitchFamily="34" charset="-128"/>
              </a:rPr>
              <a:t>Even at low doses patients can develop Neuroleptic Malignant Syndrome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smtClean="0">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smtClean="0">
                <a:latin typeface="Arial" pitchFamily="34" charset="0"/>
                <a:ea typeface="ＭＳ Ｐゴシック" pitchFamily="34" charset="-128"/>
              </a:rPr>
              <a:t>They should be used with caution or not at all in the elderly with a history or stroke.  </a:t>
            </a:r>
          </a:p>
          <a:p>
            <a:r>
              <a:rPr lang="en-US" smtClean="0">
                <a:latin typeface="Arial" pitchFamily="34" charset="0"/>
                <a:ea typeface="ＭＳ Ｐゴシック" pitchFamily="34" charset="-128"/>
              </a:rPr>
              <a:t>Even at low doses patients can develop Neuroleptic Malignant Syndrome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smtClean="0">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smtClean="0">
                <a:latin typeface="Arial" pitchFamily="34" charset="0"/>
                <a:ea typeface="ＭＳ Ｐゴシック" pitchFamily="34" charset="-128"/>
              </a:rPr>
              <a:t>They should be used with caution or not at all in the elderly with a history or stroke.  </a:t>
            </a:r>
          </a:p>
          <a:p>
            <a:r>
              <a:rPr lang="en-US" smtClean="0">
                <a:latin typeface="Arial" pitchFamily="34" charset="0"/>
                <a:ea typeface="ＭＳ Ｐゴシック" pitchFamily="34" charset="-128"/>
              </a:rPr>
              <a:t>Even at low doses patients can develop Neuroleptic Malignant Syndrome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a:ln/>
        </p:spPr>
      </p:sp>
      <p:sp>
        <p:nvSpPr>
          <p:cNvPr id="102402"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These studies point to the importance of regular close follow up in the initial stages of treatment in order to assess for compliance, side effects and suicidality.</a:t>
            </a:r>
          </a:p>
        </p:txBody>
      </p:sp>
      <p:sp>
        <p:nvSpPr>
          <p:cNvPr id="102403" name="Slide Number Placeholder 3"/>
          <p:cNvSpPr>
            <a:spLocks noGrp="1"/>
          </p:cNvSpPr>
          <p:nvPr>
            <p:ph type="sldNum" sz="quarter" idx="5"/>
          </p:nvPr>
        </p:nvSpPr>
        <p:spPr>
          <a:noFill/>
        </p:spPr>
        <p:txBody>
          <a:bodyPr/>
          <a:lstStyle/>
          <a:p>
            <a:fld id="{DF09AFF9-B6A6-4FEA-B65B-895B27E0CC8E}" type="slidenum">
              <a:rPr lang="en-US"/>
              <a:pPr/>
              <a:t>46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ln/>
        </p:spPr>
      </p:sp>
      <p:sp>
        <p:nvSpPr>
          <p:cNvPr id="10649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06499" name="Slide Number Placeholder 3"/>
          <p:cNvSpPr>
            <a:spLocks noGrp="1"/>
          </p:cNvSpPr>
          <p:nvPr>
            <p:ph type="sldNum" sz="quarter" idx="5"/>
          </p:nvPr>
        </p:nvSpPr>
        <p:spPr>
          <a:noFill/>
        </p:spPr>
        <p:txBody>
          <a:bodyPr/>
          <a:lstStyle/>
          <a:p>
            <a:fld id="{1A7E33F7-E472-4674-8A72-086FD769F86C}" type="slidenum">
              <a:rPr lang="en-US"/>
              <a:pPr/>
              <a:t>47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ln/>
        </p:spPr>
      </p:sp>
      <p:sp>
        <p:nvSpPr>
          <p:cNvPr id="10649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06499" name="Slide Number Placeholder 3"/>
          <p:cNvSpPr>
            <a:spLocks noGrp="1"/>
          </p:cNvSpPr>
          <p:nvPr>
            <p:ph type="sldNum" sz="quarter" idx="5"/>
          </p:nvPr>
        </p:nvSpPr>
        <p:spPr>
          <a:noFill/>
        </p:spPr>
        <p:txBody>
          <a:bodyPr/>
          <a:lstStyle/>
          <a:p>
            <a:fld id="{1A7E33F7-E472-4674-8A72-086FD769F86C}" type="slidenum">
              <a:rPr lang="en-US"/>
              <a:pPr/>
              <a:t>48</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ln/>
        </p:spPr>
      </p:sp>
      <p:sp>
        <p:nvSpPr>
          <p:cNvPr id="10649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06499" name="Slide Number Placeholder 3"/>
          <p:cNvSpPr>
            <a:spLocks noGrp="1"/>
          </p:cNvSpPr>
          <p:nvPr>
            <p:ph type="sldNum" sz="quarter" idx="5"/>
          </p:nvPr>
        </p:nvSpPr>
        <p:spPr>
          <a:noFill/>
        </p:spPr>
        <p:txBody>
          <a:bodyPr/>
          <a:lstStyle/>
          <a:p>
            <a:fld id="{1A7E33F7-E472-4674-8A72-086FD769F86C}" type="slidenum">
              <a:rPr lang="en-US"/>
              <a:pPr/>
              <a:t>49</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noTextEdit="1"/>
          </p:cNvSpPr>
          <p:nvPr>
            <p:ph type="sldImg"/>
          </p:nvPr>
        </p:nvSpPr>
        <p:spPr>
          <a:ln/>
        </p:spPr>
      </p:sp>
      <p:sp>
        <p:nvSpPr>
          <p:cNvPr id="108546"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08547" name="Slide Number Placeholder 3"/>
          <p:cNvSpPr>
            <a:spLocks noGrp="1"/>
          </p:cNvSpPr>
          <p:nvPr>
            <p:ph type="sldNum" sz="quarter" idx="5"/>
          </p:nvPr>
        </p:nvSpPr>
        <p:spPr>
          <a:noFill/>
        </p:spPr>
        <p:txBody>
          <a:bodyPr/>
          <a:lstStyle/>
          <a:p>
            <a:fld id="{6EC4EADE-0B7D-49A8-B993-E19A90339C66}" type="slidenum">
              <a:rPr lang="en-US"/>
              <a:pPr/>
              <a:t>50</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noTextEdit="1"/>
          </p:cNvSpPr>
          <p:nvPr>
            <p:ph type="sldImg"/>
          </p:nvPr>
        </p:nvSpPr>
        <p:spPr>
          <a:ln/>
        </p:spPr>
      </p:sp>
      <p:sp>
        <p:nvSpPr>
          <p:cNvPr id="110594"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110595" name="Slide Number Placeholder 3"/>
          <p:cNvSpPr>
            <a:spLocks noGrp="1"/>
          </p:cNvSpPr>
          <p:nvPr>
            <p:ph type="sldNum" sz="quarter" idx="5"/>
          </p:nvPr>
        </p:nvSpPr>
        <p:spPr>
          <a:noFill/>
        </p:spPr>
        <p:txBody>
          <a:bodyPr/>
          <a:lstStyle/>
          <a:p>
            <a:fld id="{D56FC304-2393-40D4-BF53-C3EAAAE6EBE3}" type="slidenum">
              <a:rPr lang="en-US"/>
              <a:pPr/>
              <a:t>51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5</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6</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9699" name="Slide Number Placeholder 3"/>
          <p:cNvSpPr>
            <a:spLocks noGrp="1"/>
          </p:cNvSpPr>
          <p:nvPr>
            <p:ph type="sldNum" sz="quarter" idx="5"/>
          </p:nvPr>
        </p:nvSpPr>
        <p:spPr>
          <a:noFill/>
        </p:spPr>
        <p:txBody>
          <a:bodyPr/>
          <a:lstStyle/>
          <a:p>
            <a:fld id="{4E703C70-6BEF-401A-A764-C0EA8A0EF7BF}"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31747" name="Slide Number Placeholder 3"/>
          <p:cNvSpPr>
            <a:spLocks noGrp="1"/>
          </p:cNvSpPr>
          <p:nvPr>
            <p:ph type="sldNum" sz="quarter" idx="5"/>
          </p:nvPr>
        </p:nvSpPr>
        <p:spPr>
          <a:noFill/>
        </p:spPr>
        <p:txBody>
          <a:bodyPr/>
          <a:lstStyle/>
          <a:p>
            <a:fld id="{66F37E52-3CEA-4D27-8B01-D5133F31222F}"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Bukberg J, Penman D, Holland JC: Depression in hospitalized cancer patients. Psychosomatic Medicine. 46:199-212, 1984.</a:t>
            </a:r>
          </a:p>
        </p:txBody>
      </p:sp>
      <p:sp>
        <p:nvSpPr>
          <p:cNvPr id="33795" name="Slide Number Placeholder 3"/>
          <p:cNvSpPr>
            <a:spLocks noGrp="1"/>
          </p:cNvSpPr>
          <p:nvPr>
            <p:ph type="sldNum" sz="quarter" idx="5"/>
          </p:nvPr>
        </p:nvSpPr>
        <p:spPr>
          <a:noFill/>
        </p:spPr>
        <p:txBody>
          <a:bodyPr/>
          <a:lstStyle/>
          <a:p>
            <a:fld id="{D5F58275-583A-49E0-B09F-C96A61713BFB}"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Cavanaugh S, Clark DC, Gibbons RD. Diagnosing depression in hospitalized medically ill. Psychosomatics 24: 809-815. 1983.</a:t>
            </a:r>
          </a:p>
        </p:txBody>
      </p:sp>
      <p:sp>
        <p:nvSpPr>
          <p:cNvPr id="35843" name="Slide Number Placeholder 3"/>
          <p:cNvSpPr>
            <a:spLocks noGrp="1"/>
          </p:cNvSpPr>
          <p:nvPr>
            <p:ph type="sldNum" sz="quarter" idx="5"/>
          </p:nvPr>
        </p:nvSpPr>
        <p:spPr>
          <a:noFill/>
        </p:spPr>
        <p:txBody>
          <a:bodyPr/>
          <a:lstStyle/>
          <a:p>
            <a:fld id="{AFC858A0-814C-4BC4-AD15-6455DB1BD46E}"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a:r>
              <a:rPr lang="en-US" sz="2400" dirty="0" smtClean="0">
                <a:solidFill>
                  <a:srgbClr val="105A25"/>
                </a:solidFill>
                <a:latin typeface="Calibri"/>
                <a:ea typeface="+mn-ea"/>
              </a:rPr>
              <a:t>ACADEMY OF PSYCHOSOMATIC MEDICINE</a:t>
            </a:r>
            <a:endParaRPr lang="en-US" sz="2400" dirty="0">
              <a:solidFill>
                <a:srgbClr val="105A25"/>
              </a:solidFill>
              <a:latin typeface="Arial" charset="0"/>
              <a:ea typeface="+mn-ea"/>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a:r>
              <a:rPr lang="en-US" dirty="0" smtClean="0">
                <a:solidFill>
                  <a:srgbClr val="389155"/>
                </a:solidFill>
                <a:latin typeface="Calibri"/>
                <a:ea typeface="+mn-ea"/>
              </a:rPr>
              <a:t>Psychiatrists Providing Collaborative Care for Physical and Mental Health</a:t>
            </a:r>
            <a:endParaRPr lang="en-US" dirty="0">
              <a:solidFill>
                <a:srgbClr val="389155"/>
              </a:solidFill>
              <a:latin typeface="Arial" charset="0"/>
              <a:ea typeface="+mn-ea"/>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B08C68DF-A96A-4612-8A28-A42D5BDEE629}" type="slidenum">
              <a:rPr lang="en-US" smtClean="0"/>
              <a:pPr>
                <a:defRPr/>
              </a:pPr>
              <a:t>‹#›</a:t>
            </a:fld>
            <a:endParaRPr lang="en-US" dirty="0"/>
          </a:p>
        </p:txBody>
      </p:sp>
      <p:grpSp>
        <p:nvGrpSpPr>
          <p:cNvPr id="4"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r>
              <a:rPr lang="en-US" sz="1000" dirty="0" smtClean="0">
                <a:solidFill>
                  <a:srgbClr val="105A25"/>
                </a:solidFill>
                <a:latin typeface="Calibri"/>
                <a:ea typeface="+mn-ea"/>
              </a:rPr>
              <a:t>Academy Of Psychosomatic Medicine</a:t>
            </a:r>
            <a:endParaRPr lang="en-US" sz="1000" dirty="0">
              <a:solidFill>
                <a:srgbClr val="105A25"/>
              </a:solidFill>
              <a:latin typeface="Arial" charset="0"/>
              <a:ea typeface="+mn-ea"/>
            </a:endParaRPr>
          </a:p>
        </p:txBody>
      </p:sp>
    </p:spTree>
    <p:extLst>
      <p:ext uri="{BB962C8B-B14F-4D97-AF65-F5344CB8AC3E}">
        <p14:creationId xmlns:p14="http://schemas.microsoft.com/office/powerpoint/2010/main" val="12704190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0CD12-F5D5-4E00-90CA-67CCA7AB4706}" type="datetime1">
              <a:rPr lang="en-US"/>
              <a:pPr/>
              <a:t>7/2/2014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B149D2F5-A9CB-4FCB-ACD2-83532E6573E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solidFill>
                <a:prstClr val="black">
                  <a:tint val="75000"/>
                </a:prstClr>
              </a:solidFill>
              <a:latin typeface="Arial" charset="0"/>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solidFill>
                <a:prstClr val="black">
                  <a:tint val="75000"/>
                </a:prstClr>
              </a:solidFill>
              <a:latin typeface="Arial" charset="0"/>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CAC5F1-A08D-479A-B22F-43004DF4EC49}" type="slidenum">
              <a:rPr lang="en-US" smtClean="0">
                <a:solidFill>
                  <a:prstClr val="black">
                    <a:tint val="75000"/>
                  </a:prstClr>
                </a:solidFill>
                <a:latin typeface="Arial" charset="0"/>
                <a:ea typeface="+mn-ea"/>
              </a:rPr>
              <a:pPr>
                <a:defRPr/>
              </a:pPr>
              <a:t>‹#›</a:t>
            </a:fld>
            <a:endParaRPr lang="en-US" dirty="0">
              <a:solidFill>
                <a:prstClr val="black">
                  <a:tint val="75000"/>
                </a:prstClr>
              </a:solidFill>
              <a:latin typeface="Arial" charset="0"/>
              <a:ea typeface="+mn-ea"/>
            </a:endParaRPr>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6788" y="2553747"/>
            <a:ext cx="6633601" cy="799053"/>
          </a:xfrm>
        </p:spPr>
        <p:txBody>
          <a:bodyPr>
            <a:normAutofit fontScale="90000"/>
          </a:bodyPr>
          <a:lstStyle/>
          <a:p>
            <a:r>
              <a:rPr lang="en-US" b="1" dirty="0" smtClean="0"/>
              <a:t>Depression in Medical Settings</a:t>
            </a:r>
            <a:endParaRPr lang="en-US" b="1" dirty="0"/>
          </a:p>
        </p:txBody>
      </p:sp>
      <p:sp>
        <p:nvSpPr>
          <p:cNvPr id="3" name="Subtitle 2"/>
          <p:cNvSpPr>
            <a:spLocks noGrp="1"/>
          </p:cNvSpPr>
          <p:nvPr>
            <p:ph type="subTitle" idx="1"/>
          </p:nvPr>
        </p:nvSpPr>
        <p:spPr>
          <a:xfrm>
            <a:off x="1295400" y="3505200"/>
            <a:ext cx="6557402" cy="695325"/>
          </a:xfrm>
        </p:spPr>
        <p:txBody>
          <a:bodyPr/>
          <a:lstStyle/>
          <a:p>
            <a:r>
              <a:rPr lang="en-US" dirty="0"/>
              <a:t>APM Resident Education Curriculum</a:t>
            </a:r>
          </a:p>
        </p:txBody>
      </p:sp>
      <p:sp>
        <p:nvSpPr>
          <p:cNvPr id="4" name="TextBox 3"/>
          <p:cNvSpPr txBox="1"/>
          <p:nvPr/>
        </p:nvSpPr>
        <p:spPr>
          <a:xfrm>
            <a:off x="1828800" y="4191000"/>
            <a:ext cx="5562600" cy="1569660"/>
          </a:xfrm>
          <a:prstGeom prst="rect">
            <a:avLst/>
          </a:prstGeom>
          <a:noFill/>
        </p:spPr>
        <p:txBody>
          <a:bodyPr wrap="square" rtlCol="0">
            <a:spAutoFit/>
          </a:bodyPr>
          <a:lstStyle/>
          <a:p>
            <a:pPr algn="ctr"/>
            <a:r>
              <a:rPr lang="en-US" sz="1600" dirty="0" smtClean="0">
                <a:latin typeface="+mn-lt"/>
              </a:rPr>
              <a:t>Pamela </a:t>
            </a:r>
            <a:r>
              <a:rPr lang="en-US" sz="1600" dirty="0" err="1" smtClean="0">
                <a:latin typeface="+mn-lt"/>
              </a:rPr>
              <a:t>Diefenbach</a:t>
            </a:r>
            <a:r>
              <a:rPr lang="en-US" sz="1600" dirty="0" smtClean="0">
                <a:latin typeface="+mn-lt"/>
              </a:rPr>
              <a:t>, MD, FAPM</a:t>
            </a:r>
          </a:p>
          <a:p>
            <a:pPr algn="ctr"/>
            <a:r>
              <a:rPr lang="en-US" sz="1600" dirty="0" smtClean="0">
                <a:latin typeface="+mn-lt"/>
              </a:rPr>
              <a:t>Lead Psychiatrist, Mental Health Integration in Primary Care</a:t>
            </a:r>
          </a:p>
          <a:p>
            <a:pPr algn="ctr"/>
            <a:r>
              <a:rPr lang="en-US" sz="1600" dirty="0" smtClean="0">
                <a:latin typeface="+mn-lt"/>
              </a:rPr>
              <a:t>Veterans Affairs Greater Los Angeles Healthcare System</a:t>
            </a:r>
          </a:p>
          <a:p>
            <a:pPr algn="ctr"/>
            <a:r>
              <a:rPr lang="en-US" sz="1600" dirty="0" smtClean="0">
                <a:latin typeface="+mn-lt"/>
              </a:rPr>
              <a:t>Clinical Professor of Psychiatry &amp; </a:t>
            </a:r>
            <a:r>
              <a:rPr lang="en-US" sz="1600" dirty="0" err="1" smtClean="0">
                <a:latin typeface="+mn-lt"/>
              </a:rPr>
              <a:t>Biobehavioral</a:t>
            </a:r>
            <a:r>
              <a:rPr lang="en-US" sz="1600" dirty="0" smtClean="0">
                <a:latin typeface="+mn-lt"/>
              </a:rPr>
              <a:t> Sciences</a:t>
            </a:r>
          </a:p>
          <a:p>
            <a:pPr algn="ctr"/>
            <a:r>
              <a:rPr lang="en-US" sz="1600" dirty="0" smtClean="0">
                <a:latin typeface="+mn-lt"/>
              </a:rPr>
              <a:t>UCLA David Geffen School of Medicine &amp;</a:t>
            </a:r>
          </a:p>
          <a:p>
            <a:pPr algn="ctr"/>
            <a:r>
              <a:rPr lang="en-US" sz="1600" dirty="0" smtClean="0">
                <a:latin typeface="+mn-lt"/>
              </a:rPr>
              <a:t>UCLA </a:t>
            </a:r>
            <a:r>
              <a:rPr lang="en-US" sz="1600" dirty="0" err="1" smtClean="0">
                <a:latin typeface="+mn-lt"/>
              </a:rPr>
              <a:t>Semel</a:t>
            </a:r>
            <a:r>
              <a:rPr lang="en-US" sz="1600" dirty="0" smtClean="0">
                <a:latin typeface="+mn-lt"/>
              </a:rPr>
              <a:t> Institute of Neuroscience</a:t>
            </a:r>
          </a:p>
        </p:txBody>
      </p:sp>
      <p:sp>
        <p:nvSpPr>
          <p:cNvPr id="5" name="Rectangle 4"/>
          <p:cNvSpPr/>
          <p:nvPr/>
        </p:nvSpPr>
        <p:spPr>
          <a:xfrm>
            <a:off x="7467600" y="4953000"/>
            <a:ext cx="1371600" cy="1200329"/>
          </a:xfrm>
          <a:prstGeom prst="rect">
            <a:avLst/>
          </a:prstGeom>
        </p:spPr>
        <p:txBody>
          <a:bodyPr wrap="square">
            <a:spAutoFit/>
          </a:bodyPr>
          <a:lstStyle/>
          <a:p>
            <a:pPr algn="ctr">
              <a:defRPr/>
            </a:pPr>
            <a:r>
              <a:rPr lang="en-US" sz="1200" dirty="0" smtClean="0">
                <a:latin typeface="+mj-lt"/>
              </a:rPr>
              <a:t>Updated</a:t>
            </a:r>
          </a:p>
          <a:p>
            <a:pPr algn="ctr">
              <a:defRPr/>
            </a:pPr>
            <a:r>
              <a:rPr lang="en-US" sz="1200" u="sng" dirty="0" smtClean="0">
                <a:latin typeface="+mj-lt"/>
              </a:rPr>
              <a:t>Summer 2011</a:t>
            </a:r>
          </a:p>
          <a:p>
            <a:pPr algn="ctr">
              <a:defRPr/>
            </a:pPr>
            <a:r>
              <a:rPr lang="en-US" sz="1200" dirty="0" smtClean="0">
                <a:latin typeface="+mj-lt"/>
              </a:rPr>
              <a:t>Robert C. Joseph, MD, MS</a:t>
            </a:r>
          </a:p>
          <a:p>
            <a:pPr algn="ctr">
              <a:defRPr/>
            </a:pPr>
            <a:r>
              <a:rPr lang="en-US" sz="1200" u="sng" dirty="0" smtClean="0">
                <a:latin typeface="+mj-lt"/>
              </a:rPr>
              <a:t>Summer 2013</a:t>
            </a:r>
          </a:p>
          <a:p>
            <a:pPr algn="ctr">
              <a:defRPr/>
            </a:pPr>
            <a:r>
              <a:rPr lang="en-US" sz="1200" dirty="0" err="1" smtClean="0">
                <a:latin typeface="+mj-lt"/>
              </a:rPr>
              <a:t>Sermsak</a:t>
            </a:r>
            <a:r>
              <a:rPr lang="en-US" sz="1200" dirty="0" smtClean="0">
                <a:latin typeface="+mj-lt"/>
              </a:rPr>
              <a:t> </a:t>
            </a:r>
            <a:r>
              <a:rPr lang="en-US" sz="1200" dirty="0" err="1" smtClean="0">
                <a:latin typeface="+mj-lt"/>
              </a:rPr>
              <a:t>Lolak</a:t>
            </a:r>
            <a:r>
              <a:rPr lang="en-US" sz="1200" dirty="0" smtClean="0">
                <a:latin typeface="+mj-lt"/>
              </a:rPr>
              <a:t>, MD</a:t>
            </a:r>
            <a:endParaRPr lang="en-US" sz="1200" dirty="0">
              <a:latin typeface="+mj-lt"/>
            </a:endParaRPr>
          </a:p>
        </p:txBody>
      </p:sp>
    </p:spTree>
    <p:extLst>
      <p:ext uri="{BB962C8B-B14F-4D97-AF65-F5344CB8AC3E}">
        <p14:creationId xmlns:p14="http://schemas.microsoft.com/office/powerpoint/2010/main" val="859867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2"/>
          <p:cNvSpPr>
            <a:spLocks noGrp="1"/>
          </p:cNvSpPr>
          <p:nvPr>
            <p:ph type="title"/>
          </p:nvPr>
        </p:nvSpPr>
        <p:spPr/>
        <p:txBody>
          <a:bodyPr/>
          <a:lstStyle/>
          <a:p>
            <a:r>
              <a:rPr lang="en-US" smtClean="0">
                <a:ea typeface="ＭＳ Ｐゴシック" pitchFamily="34" charset="-128"/>
              </a:rPr>
              <a:t>Substitutive Criteria</a:t>
            </a:r>
          </a:p>
        </p:txBody>
      </p:sp>
      <p:sp>
        <p:nvSpPr>
          <p:cNvPr id="34818" name="Content Placeholder 3"/>
          <p:cNvSpPr>
            <a:spLocks noGrp="1"/>
          </p:cNvSpPr>
          <p:nvPr>
            <p:ph idx="1"/>
          </p:nvPr>
        </p:nvSpPr>
        <p:spPr>
          <a:xfrm>
            <a:off x="457200" y="1371600"/>
            <a:ext cx="8229600" cy="4754563"/>
          </a:xfrm>
        </p:spPr>
        <p:txBody>
          <a:bodyPr/>
          <a:lstStyle/>
          <a:p>
            <a:r>
              <a:rPr lang="en-US" sz="2800" dirty="0" smtClean="0">
                <a:ea typeface="ＭＳ Ｐゴシック" pitchFamily="34" charset="-128"/>
              </a:rPr>
              <a:t>More weight is given to the psychological symptoms of depression, not the somatic symptoms of depression</a:t>
            </a:r>
          </a:p>
          <a:p>
            <a:pPr lvl="1"/>
            <a:r>
              <a:rPr lang="en-US" sz="2400" dirty="0" smtClean="0">
                <a:ea typeface="ＭＳ Ｐゴシック" pitchFamily="34" charset="-128"/>
              </a:rPr>
              <a:t>Substitution of symptoms such as irritability, tearfulness, social withdrawal</a:t>
            </a:r>
          </a:p>
          <a:p>
            <a:r>
              <a:rPr lang="en-US" sz="2800" dirty="0" smtClean="0">
                <a:ea typeface="ＭＳ Ｐゴシック" pitchFamily="34" charset="-128"/>
              </a:rPr>
              <a:t>Unclear which symptoms to include or exclude</a:t>
            </a:r>
          </a:p>
          <a:p>
            <a:r>
              <a:rPr lang="en-US" sz="2800" dirty="0" smtClean="0">
                <a:ea typeface="ＭＳ Ｐゴシック" pitchFamily="34" charset="-128"/>
              </a:rPr>
              <a:t>Excludes some somatic symptoms</a:t>
            </a:r>
          </a:p>
          <a:p>
            <a:pPr lvl="1"/>
            <a:r>
              <a:rPr lang="en-US" sz="2400" dirty="0" smtClean="0">
                <a:ea typeface="ＭＳ Ｐゴシック" pitchFamily="34" charset="-128"/>
              </a:rPr>
              <a:t>May miss severe forms of depression</a:t>
            </a:r>
          </a:p>
          <a:p>
            <a:r>
              <a:rPr lang="en-US" sz="2800" dirty="0" smtClean="0">
                <a:ea typeface="ＭＳ Ｐゴシック" pitchFamily="34" charset="-128"/>
              </a:rPr>
              <a:t>Approach not widely adopted</a:t>
            </a:r>
          </a:p>
          <a:p>
            <a:endParaRPr lang="en-US" dirty="0" smtClean="0">
              <a:ea typeface="ＭＳ Ｐゴシック" pitchFamily="34" charset="-128"/>
            </a:endParaRPr>
          </a:p>
          <a:p>
            <a:endParaRPr lang="en-US" dirty="0" smtClean="0">
              <a:ea typeface="ＭＳ Ｐゴシック" pitchFamily="34" charset="-128"/>
            </a:endParaRPr>
          </a:p>
        </p:txBody>
      </p:sp>
      <p:sp>
        <p:nvSpPr>
          <p:cNvPr id="34819"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ea typeface="ＭＳ Ｐゴシック" pitchFamily="34" charset="-128"/>
              </a:rPr>
              <a:t>Inclusive Criteria</a:t>
            </a:r>
          </a:p>
        </p:txBody>
      </p:sp>
      <p:sp>
        <p:nvSpPr>
          <p:cNvPr id="36866" name="Content Placeholder 2"/>
          <p:cNvSpPr>
            <a:spLocks noGrp="1"/>
          </p:cNvSpPr>
          <p:nvPr>
            <p:ph idx="1"/>
          </p:nvPr>
        </p:nvSpPr>
        <p:spPr/>
        <p:txBody>
          <a:bodyPr/>
          <a:lstStyle/>
          <a:p>
            <a:r>
              <a:rPr lang="en-US" sz="2800" dirty="0" smtClean="0">
                <a:ea typeface="ＭＳ Ｐゴシック" pitchFamily="34" charset="-128"/>
              </a:rPr>
              <a:t>Inclusive approach: all symptoms are included without any weight to medical condition</a:t>
            </a:r>
          </a:p>
          <a:p>
            <a:r>
              <a:rPr lang="en-US" sz="2800" dirty="0" smtClean="0">
                <a:ea typeface="ＭＳ Ｐゴシック" pitchFamily="34" charset="-128"/>
              </a:rPr>
              <a:t>Show to be most sensitive and reliable approach</a:t>
            </a: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6788" y="2895600"/>
            <a:ext cx="6633601" cy="838200"/>
          </a:xfrm>
        </p:spPr>
        <p:txBody>
          <a:bodyPr>
            <a:normAutofit/>
          </a:bodyPr>
          <a:lstStyle/>
          <a:p>
            <a:r>
              <a:rPr lang="en-US" b="1" dirty="0" smtClean="0"/>
              <a:t>Prevalence in Medical Settings</a:t>
            </a:r>
            <a:endParaRPr lang="en-US" b="1" dirty="0"/>
          </a:p>
        </p:txBody>
      </p:sp>
    </p:spTree>
    <p:extLst>
      <p:ext uri="{BB962C8B-B14F-4D97-AF65-F5344CB8AC3E}">
        <p14:creationId xmlns:p14="http://schemas.microsoft.com/office/powerpoint/2010/main" val="859867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pitchFamily="34" charset="-128"/>
              </a:rPr>
              <a:t>Prevalence in Primary Care Clinics</a:t>
            </a:r>
          </a:p>
        </p:txBody>
      </p:sp>
      <p:sp>
        <p:nvSpPr>
          <p:cNvPr id="36866" name="Content Placeholder 2"/>
          <p:cNvSpPr>
            <a:spLocks noGrp="1"/>
          </p:cNvSpPr>
          <p:nvPr>
            <p:ph idx="1"/>
          </p:nvPr>
        </p:nvSpPr>
        <p:spPr/>
        <p:txBody>
          <a:bodyPr/>
          <a:lstStyle/>
          <a:p>
            <a:r>
              <a:rPr lang="en-US" altLang="ja-JP" sz="2800" dirty="0" smtClean="0"/>
              <a:t>5-15% depends on population, settings</a:t>
            </a:r>
            <a:endParaRPr lang="en-US" sz="2800" dirty="0" smtClean="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pitchFamily="34" charset="-128"/>
              </a:rPr>
              <a:t>Depression and Heart Disease</a:t>
            </a:r>
          </a:p>
        </p:txBody>
      </p:sp>
      <p:sp>
        <p:nvSpPr>
          <p:cNvPr id="36866" name="Content Placeholder 2"/>
          <p:cNvSpPr>
            <a:spLocks noGrp="1"/>
          </p:cNvSpPr>
          <p:nvPr>
            <p:ph idx="1"/>
          </p:nvPr>
        </p:nvSpPr>
        <p:spPr/>
        <p:txBody>
          <a:bodyPr/>
          <a:lstStyle/>
          <a:p>
            <a:pPr marL="365125" indent="-255588"/>
            <a:r>
              <a:rPr lang="en-US" sz="2800" dirty="0" smtClean="0">
                <a:ea typeface="ＭＳ Ｐゴシック" pitchFamily="34" charset="-128"/>
              </a:rPr>
              <a:t>Major depression: 16-23%</a:t>
            </a:r>
          </a:p>
          <a:p>
            <a:pPr marL="365125" indent="-255588"/>
            <a:r>
              <a:rPr lang="en-US" sz="2800" dirty="0" smtClean="0">
                <a:ea typeface="ＭＳ Ｐゴシック" pitchFamily="34" charset="-128"/>
              </a:rPr>
              <a:t>Depressed mood: 37-35%</a:t>
            </a:r>
          </a:p>
          <a:p>
            <a:pPr marL="365125" indent="-255588"/>
            <a:r>
              <a:rPr lang="en-US" sz="2800" dirty="0" smtClean="0">
                <a:ea typeface="ＭＳ Ｐゴシック" pitchFamily="34" charset="-128"/>
              </a:rPr>
              <a:t>Depression associated with:</a:t>
            </a:r>
          </a:p>
          <a:p>
            <a:pPr marL="620713" lvl="1"/>
            <a:r>
              <a:rPr lang="en-US" sz="2400" dirty="0" smtClean="0">
                <a:ea typeface="ＭＳ Ｐゴシック" pitchFamily="34" charset="-128"/>
              </a:rPr>
              <a:t>Myocardial infarction</a:t>
            </a:r>
          </a:p>
          <a:p>
            <a:pPr marL="620713" lvl="1"/>
            <a:r>
              <a:rPr lang="en-US" sz="2400" dirty="0" smtClean="0">
                <a:ea typeface="ＭＳ Ｐゴシック" pitchFamily="34" charset="-128"/>
              </a:rPr>
              <a:t>Angioplasty</a:t>
            </a:r>
          </a:p>
          <a:p>
            <a:pPr marL="620713" lvl="1"/>
            <a:r>
              <a:rPr lang="en-US" sz="2400" dirty="0" smtClean="0">
                <a:ea typeface="ＭＳ Ｐゴシック" pitchFamily="34" charset="-128"/>
              </a:rPr>
              <a:t>Congestive heart failure</a:t>
            </a:r>
          </a:p>
          <a:p>
            <a:pPr marL="620713" lvl="1"/>
            <a:r>
              <a:rPr lang="en-US" sz="2400" dirty="0" smtClean="0">
                <a:ea typeface="ＭＳ Ｐゴシック" pitchFamily="34" charset="-128"/>
              </a:rPr>
              <a:t>Coronary bypass graft surgery</a:t>
            </a:r>
          </a:p>
          <a:p>
            <a:pPr marL="620713" lvl="1"/>
            <a:r>
              <a:rPr lang="en-US" sz="2400" dirty="0" smtClean="0">
                <a:ea typeface="ＭＳ Ｐゴシック" pitchFamily="34" charset="-128"/>
              </a:rPr>
              <a:t>Coronary artery disease</a:t>
            </a:r>
          </a:p>
          <a:p>
            <a:pPr marL="365125" indent="-255588"/>
            <a:r>
              <a:rPr lang="en-US" sz="2800" dirty="0" smtClean="0">
                <a:ea typeface="ＭＳ Ｐゴシック" pitchFamily="34" charset="-128"/>
              </a:rPr>
              <a:t>Independent risk factor for sudden death and morbidity</a:t>
            </a: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pitchFamily="34" charset="-128"/>
              </a:rPr>
              <a:t>Depression and Cancer</a:t>
            </a:r>
          </a:p>
        </p:txBody>
      </p:sp>
      <p:sp>
        <p:nvSpPr>
          <p:cNvPr id="36866" name="Content Placeholder 2"/>
          <p:cNvSpPr>
            <a:spLocks noGrp="1"/>
          </p:cNvSpPr>
          <p:nvPr>
            <p:ph idx="1"/>
          </p:nvPr>
        </p:nvSpPr>
        <p:spPr/>
        <p:txBody>
          <a:bodyPr/>
          <a:lstStyle/>
          <a:p>
            <a:pPr marL="365125" indent="-255588"/>
            <a:r>
              <a:rPr lang="en-US" sz="2800" dirty="0" smtClean="0">
                <a:ea typeface="ＭＳ Ｐゴシック" pitchFamily="34" charset="-128"/>
              </a:rPr>
              <a:t>Associated more with pancreatic, lung, brain and oropharyngeal cancers</a:t>
            </a:r>
          </a:p>
          <a:p>
            <a:pPr marL="365125" indent="-255588"/>
            <a:r>
              <a:rPr lang="en-US" sz="2800" dirty="0" smtClean="0">
                <a:ea typeface="ＭＳ Ｐゴシック" pitchFamily="34" charset="-128"/>
              </a:rPr>
              <a:t>Prevalence 25% (17-32%) in meta-analysis of 24 studies</a:t>
            </a:r>
          </a:p>
          <a:p>
            <a:pPr marL="365125" indent="-255588"/>
            <a:r>
              <a:rPr lang="en-US" sz="2800" dirty="0" smtClean="0">
                <a:ea typeface="ＭＳ Ｐゴシック" pitchFamily="34" charset="-128"/>
              </a:rPr>
              <a:t>Comorbid with anxiety in half of patients</a:t>
            </a:r>
          </a:p>
          <a:p>
            <a:pPr marL="365125" indent="-255588"/>
            <a:r>
              <a:rPr lang="en-US" sz="2800" dirty="0" smtClean="0">
                <a:ea typeface="ＭＳ Ｐゴシック" pitchFamily="34" charset="-128"/>
              </a:rPr>
              <a:t>Depression is associated with a decrease in treatment compliance</a:t>
            </a:r>
          </a:p>
          <a:p>
            <a:pPr marL="365125" indent="-255588"/>
            <a:r>
              <a:rPr lang="en-US" sz="2800" dirty="0" smtClean="0">
                <a:ea typeface="ＭＳ Ｐゴシック" pitchFamily="34" charset="-128"/>
              </a:rPr>
              <a:t>Can also be side effects of chemotherapy/steroids</a:t>
            </a: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pitchFamily="34" charset="-128"/>
              </a:rPr>
              <a:t>Depression and Diabetes</a:t>
            </a:r>
          </a:p>
        </p:txBody>
      </p:sp>
      <p:sp>
        <p:nvSpPr>
          <p:cNvPr id="36866" name="Content Placeholder 2"/>
          <p:cNvSpPr>
            <a:spLocks noGrp="1"/>
          </p:cNvSpPr>
          <p:nvPr>
            <p:ph idx="1"/>
          </p:nvPr>
        </p:nvSpPr>
        <p:spPr/>
        <p:txBody>
          <a:bodyPr/>
          <a:lstStyle/>
          <a:p>
            <a:pPr>
              <a:lnSpc>
                <a:spcPct val="90000"/>
              </a:lnSpc>
              <a:defRPr/>
            </a:pPr>
            <a:r>
              <a:rPr lang="en-US" sz="2800" dirty="0" smtClean="0"/>
              <a:t>Up to one-third of patients with Type 2 DM has depression</a:t>
            </a:r>
          </a:p>
          <a:p>
            <a:pPr marL="365125" indent="-255588">
              <a:defRPr/>
            </a:pPr>
            <a:r>
              <a:rPr lang="en-US" sz="2800" dirty="0" smtClean="0"/>
              <a:t>Depression can lead to poor compliance and poor medical outcomes</a:t>
            </a:r>
          </a:p>
          <a:p>
            <a:pPr marL="365125" indent="-255588">
              <a:defRPr/>
            </a:pPr>
            <a:r>
              <a:rPr lang="en-US" sz="2800" dirty="0" smtClean="0"/>
              <a:t>Among patients with Type 2 DM, those with </a:t>
            </a:r>
            <a:r>
              <a:rPr lang="en-US" sz="2800" dirty="0" err="1" smtClean="0"/>
              <a:t>comorbid</a:t>
            </a:r>
            <a:r>
              <a:rPr lang="en-US" sz="2800" dirty="0" smtClean="0"/>
              <a:t> depression appear to be at greater risk for death from non-cardiovascular, non-cancer causes compared to those without depression</a:t>
            </a:r>
            <a:endParaRPr lang="en-US" sz="2800" dirty="0"/>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pitchFamily="34" charset="-128"/>
              </a:rPr>
              <a:t>Depression in Neurological Diseases</a:t>
            </a:r>
          </a:p>
        </p:txBody>
      </p:sp>
      <p:sp>
        <p:nvSpPr>
          <p:cNvPr id="36866" name="Content Placeholder 2"/>
          <p:cNvSpPr>
            <a:spLocks noGrp="1"/>
          </p:cNvSpPr>
          <p:nvPr>
            <p:ph idx="1"/>
          </p:nvPr>
        </p:nvSpPr>
        <p:spPr/>
        <p:txBody>
          <a:bodyPr/>
          <a:lstStyle/>
          <a:p>
            <a:pPr marL="365125" indent="-255588"/>
            <a:r>
              <a:rPr lang="en-US" sz="2800" dirty="0" smtClean="0">
                <a:ea typeface="ＭＳ Ｐゴシック" pitchFamily="34" charset="-128"/>
              </a:rPr>
              <a:t>Parkinson</a:t>
            </a:r>
            <a:r>
              <a:rPr lang="ja-JP" altLang="en-US" sz="2800" dirty="0" smtClean="0">
                <a:ea typeface="ＭＳ Ｐゴシック" pitchFamily="34" charset="-128"/>
              </a:rPr>
              <a:t>’</a:t>
            </a:r>
            <a:r>
              <a:rPr lang="en-US" altLang="ja-JP" sz="2800" dirty="0" smtClean="0">
                <a:ea typeface="ＭＳ Ｐゴシック" pitchFamily="34" charset="-128"/>
              </a:rPr>
              <a:t>s disease: up to 50% </a:t>
            </a:r>
          </a:p>
          <a:p>
            <a:pPr marL="365125" indent="-255588"/>
            <a:r>
              <a:rPr lang="en-US" sz="2800" dirty="0" smtClean="0">
                <a:ea typeface="ＭＳ Ｐゴシック" pitchFamily="34" charset="-128"/>
              </a:rPr>
              <a:t>Multiple sclerosis: Up to 50% </a:t>
            </a:r>
          </a:p>
          <a:p>
            <a:pPr marL="365125" indent="-255588"/>
            <a:r>
              <a:rPr lang="en-US" sz="2800" dirty="0" smtClean="0">
                <a:ea typeface="ＭＳ Ｐゴシック" pitchFamily="34" charset="-128"/>
              </a:rPr>
              <a:t>Huntington’</a:t>
            </a:r>
            <a:r>
              <a:rPr lang="en-US" altLang="ja-JP" sz="2800" dirty="0" smtClean="0">
                <a:ea typeface="ＭＳ Ｐゴシック" pitchFamily="34" charset="-128"/>
              </a:rPr>
              <a:t>s disease: Up to 32%</a:t>
            </a:r>
          </a:p>
          <a:p>
            <a:pPr marL="365125" indent="-255588"/>
            <a:r>
              <a:rPr lang="en-US" sz="2800" dirty="0" smtClean="0">
                <a:ea typeface="ＭＳ Ｐゴシック" pitchFamily="34" charset="-128"/>
              </a:rPr>
              <a:t>Epilepsy: 10-55%</a:t>
            </a:r>
          </a:p>
          <a:p>
            <a:pPr marL="365125" indent="-255588"/>
            <a:r>
              <a:rPr lang="en-US" sz="2800" dirty="0" smtClean="0">
                <a:ea typeface="ＭＳ Ｐゴシック" pitchFamily="34" charset="-128"/>
              </a:rPr>
              <a:t>Post-stroke depression: 9-13%</a:t>
            </a:r>
          </a:p>
          <a:p>
            <a:pPr marL="365125" indent="-255588"/>
            <a:r>
              <a:rPr lang="en-US" sz="2800" dirty="0" smtClean="0">
                <a:ea typeface="ＭＳ Ｐゴシック" pitchFamily="34" charset="-128"/>
              </a:rPr>
              <a:t>Alzheimer’</a:t>
            </a:r>
            <a:r>
              <a:rPr lang="en-US" altLang="ja-JP" sz="2800" dirty="0" smtClean="0">
                <a:ea typeface="ＭＳ Ｐゴシック" pitchFamily="34" charset="-128"/>
              </a:rPr>
              <a:t>s dementia: 10-32%</a:t>
            </a:r>
          </a:p>
          <a:p>
            <a:pPr marL="365125" indent="-255588">
              <a:buFontTx/>
              <a:buNone/>
            </a:pPr>
            <a:endParaRPr lang="en-US" sz="2800" dirty="0" smtClean="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pitchFamily="34" charset="-128"/>
              </a:rPr>
              <a:t>Increased Depression</a:t>
            </a:r>
          </a:p>
        </p:txBody>
      </p:sp>
      <p:sp>
        <p:nvSpPr>
          <p:cNvPr id="36866" name="Content Placeholder 2"/>
          <p:cNvSpPr>
            <a:spLocks noGrp="1"/>
          </p:cNvSpPr>
          <p:nvPr>
            <p:ph idx="1"/>
          </p:nvPr>
        </p:nvSpPr>
        <p:spPr>
          <a:xfrm>
            <a:off x="457200" y="1600200"/>
            <a:ext cx="8229600" cy="4648200"/>
          </a:xfrm>
        </p:spPr>
        <p:txBody>
          <a:bodyPr/>
          <a:lstStyle/>
          <a:p>
            <a:pPr marL="365125" indent="-255588">
              <a:lnSpc>
                <a:spcPct val="90000"/>
              </a:lnSpc>
            </a:pPr>
            <a:r>
              <a:rPr lang="en-US" sz="2800" dirty="0" smtClean="0">
                <a:ea typeface="ＭＳ Ｐゴシック" pitchFamily="34" charset="-128"/>
              </a:rPr>
              <a:t>Chronic hepatitis C infection</a:t>
            </a:r>
          </a:p>
          <a:p>
            <a:pPr marL="365125" indent="-255588">
              <a:lnSpc>
                <a:spcPct val="90000"/>
              </a:lnSpc>
            </a:pPr>
            <a:r>
              <a:rPr lang="en-US" sz="2800" dirty="0" smtClean="0">
                <a:ea typeface="ＭＳ Ｐゴシック" pitchFamily="34" charset="-128"/>
              </a:rPr>
              <a:t>Peptic ulcer disease</a:t>
            </a:r>
          </a:p>
          <a:p>
            <a:pPr marL="365125" indent="-255588">
              <a:lnSpc>
                <a:spcPct val="90000"/>
              </a:lnSpc>
            </a:pPr>
            <a:r>
              <a:rPr lang="en-US" sz="2800" dirty="0" smtClean="0">
                <a:ea typeface="ＭＳ Ｐゴシック" pitchFamily="34" charset="-128"/>
              </a:rPr>
              <a:t>Inflammatory bowel disorders</a:t>
            </a:r>
          </a:p>
          <a:p>
            <a:pPr marL="365125" indent="-255588">
              <a:lnSpc>
                <a:spcPct val="90000"/>
              </a:lnSpc>
            </a:pPr>
            <a:r>
              <a:rPr lang="en-US" sz="2800" dirty="0" smtClean="0">
                <a:ea typeface="ＭＳ Ｐゴシック" pitchFamily="34" charset="-128"/>
              </a:rPr>
              <a:t>Fibromyalgia</a:t>
            </a:r>
          </a:p>
          <a:p>
            <a:pPr marL="365125" indent="-255588">
              <a:lnSpc>
                <a:spcPct val="90000"/>
              </a:lnSpc>
            </a:pPr>
            <a:r>
              <a:rPr lang="en-US" sz="2800" dirty="0" smtClean="0">
                <a:ea typeface="ＭＳ Ｐゴシック" pitchFamily="34" charset="-128"/>
              </a:rPr>
              <a:t>Chronic fatigue syndrome</a:t>
            </a:r>
          </a:p>
          <a:p>
            <a:pPr marL="365125" indent="-255588">
              <a:lnSpc>
                <a:spcPct val="90000"/>
              </a:lnSpc>
            </a:pPr>
            <a:r>
              <a:rPr lang="en-US" sz="2800" dirty="0" smtClean="0">
                <a:ea typeface="ＭＳ Ｐゴシック" pitchFamily="34" charset="-128"/>
              </a:rPr>
              <a:t>Sleep apnea</a:t>
            </a:r>
          </a:p>
          <a:p>
            <a:pPr marL="365125" indent="-255588">
              <a:lnSpc>
                <a:spcPct val="90000"/>
              </a:lnSpc>
            </a:pPr>
            <a:r>
              <a:rPr lang="en-US" sz="2800" dirty="0" smtClean="0">
                <a:ea typeface="ＭＳ Ｐゴシック" pitchFamily="34" charset="-128"/>
              </a:rPr>
              <a:t>Systemic lupus erythematosus</a:t>
            </a:r>
          </a:p>
          <a:p>
            <a:pPr marL="365125" indent="-255588">
              <a:lnSpc>
                <a:spcPct val="90000"/>
              </a:lnSpc>
            </a:pPr>
            <a:r>
              <a:rPr lang="en-US" sz="2800" dirty="0" smtClean="0">
                <a:ea typeface="ＭＳ Ｐゴシック" pitchFamily="34" charset="-128"/>
              </a:rPr>
              <a:t>Rheumatoid arthritis</a:t>
            </a:r>
          </a:p>
          <a:p>
            <a:pPr marL="365125" indent="-255588">
              <a:lnSpc>
                <a:spcPct val="90000"/>
              </a:lnSpc>
            </a:pPr>
            <a:r>
              <a:rPr lang="en-US" sz="2800" dirty="0" smtClean="0">
                <a:ea typeface="ＭＳ Ｐゴシック" pitchFamily="34" charset="-128"/>
              </a:rPr>
              <a:t>Scleroderma</a:t>
            </a:r>
          </a:p>
          <a:p>
            <a:pPr marL="365125" indent="-255588">
              <a:lnSpc>
                <a:spcPct val="90000"/>
              </a:lnSpc>
            </a:pPr>
            <a:r>
              <a:rPr lang="en-US" sz="2800" dirty="0" smtClean="0">
                <a:ea typeface="ＭＳ Ｐゴシック" pitchFamily="34" charset="-128"/>
              </a:rPr>
              <a:t>Pain syndromes</a:t>
            </a: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6788" y="2895600"/>
            <a:ext cx="6633601" cy="838200"/>
          </a:xfrm>
        </p:spPr>
        <p:txBody>
          <a:bodyPr>
            <a:normAutofit/>
          </a:bodyPr>
          <a:lstStyle/>
          <a:p>
            <a:r>
              <a:rPr lang="en-US" b="1" dirty="0" smtClean="0"/>
              <a:t>Evaluation</a:t>
            </a:r>
            <a:endParaRPr lang="en-US" b="1" dirty="0"/>
          </a:p>
        </p:txBody>
      </p:sp>
    </p:spTree>
    <p:extLst>
      <p:ext uri="{BB962C8B-B14F-4D97-AF65-F5344CB8AC3E}">
        <p14:creationId xmlns:p14="http://schemas.microsoft.com/office/powerpoint/2010/main" val="859867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smtClean="0">
                <a:solidFill>
                  <a:schemeClr val="accent4">
                    <a:lumMod val="50000"/>
                  </a:schemeClr>
                </a:solidFill>
                <a:ea typeface="ＭＳ Ｐゴシック" pitchFamily="34" charset="-128"/>
              </a:rPr>
              <a:t>Learning Objectives</a:t>
            </a:r>
          </a:p>
        </p:txBody>
      </p:sp>
      <p:sp>
        <p:nvSpPr>
          <p:cNvPr id="18434" name="Content Placeholder 2"/>
          <p:cNvSpPr>
            <a:spLocks noGrp="1"/>
          </p:cNvSpPr>
          <p:nvPr>
            <p:ph idx="1"/>
          </p:nvPr>
        </p:nvSpPr>
        <p:spPr/>
        <p:txBody>
          <a:bodyPr/>
          <a:lstStyle/>
          <a:p>
            <a:pPr>
              <a:buFontTx/>
              <a:buNone/>
            </a:pPr>
            <a:r>
              <a:rPr lang="en-US" sz="2800" dirty="0" smtClean="0">
                <a:ea typeface="ＭＳ Ｐゴシック" pitchFamily="34" charset="-128"/>
              </a:rPr>
              <a:t>By the end of the lecture, the viewer will be able to:</a:t>
            </a:r>
          </a:p>
          <a:p>
            <a:pPr>
              <a:buFontTx/>
              <a:buNone/>
            </a:pPr>
            <a:endParaRPr lang="en-US" sz="1000" dirty="0" smtClean="0">
              <a:ea typeface="ＭＳ Ｐゴシック" pitchFamily="34" charset="-128"/>
            </a:endParaRPr>
          </a:p>
          <a:p>
            <a:pPr>
              <a:buFontTx/>
              <a:buAutoNum type="arabicPeriod"/>
            </a:pPr>
            <a:r>
              <a:rPr lang="en-US" sz="2800" dirty="0" smtClean="0">
                <a:ea typeface="ＭＳ Ｐゴシック" pitchFamily="34" charset="-128"/>
              </a:rPr>
              <a:t>Describe the types and characteristics of depression in a variety of medical settings</a:t>
            </a:r>
          </a:p>
          <a:p>
            <a:pPr>
              <a:buFontTx/>
              <a:buAutoNum type="arabicPeriod"/>
            </a:pPr>
            <a:endParaRPr lang="en-US" sz="800" dirty="0" smtClean="0">
              <a:ea typeface="ＭＳ Ｐゴシック" pitchFamily="34" charset="-128"/>
            </a:endParaRPr>
          </a:p>
          <a:p>
            <a:pPr>
              <a:buFontTx/>
              <a:buAutoNum type="arabicPeriod"/>
            </a:pPr>
            <a:r>
              <a:rPr lang="en-US" sz="2800" dirty="0" smtClean="0">
                <a:ea typeface="ＭＳ Ｐゴシック" pitchFamily="34" charset="-128"/>
              </a:rPr>
              <a:t>Appreciate the diverse medical conditions, medication therapies and psychiatric conditions that contribute to depressive symptoms</a:t>
            </a:r>
          </a:p>
          <a:p>
            <a:pPr>
              <a:buFontTx/>
              <a:buAutoNum type="arabicPeriod"/>
            </a:pPr>
            <a:endParaRPr lang="en-US" sz="800" dirty="0" smtClean="0">
              <a:ea typeface="ＭＳ Ｐゴシック" pitchFamily="34" charset="-128"/>
            </a:endParaRPr>
          </a:p>
          <a:p>
            <a:pPr>
              <a:buFontTx/>
              <a:buAutoNum type="arabicPeriod"/>
            </a:pPr>
            <a:r>
              <a:rPr lang="en-US" sz="2800" dirty="0" smtClean="0">
                <a:ea typeface="ＭＳ Ｐゴシック" pitchFamily="34" charset="-128"/>
              </a:rPr>
              <a:t>List the evidence-based therapies for depression in the medically ill </a:t>
            </a:r>
          </a:p>
          <a:p>
            <a:pPr>
              <a:buFontTx/>
              <a:buAutoNum type="arabicPeriod"/>
            </a:pPr>
            <a:endParaRPr lang="en-US" sz="2400" dirty="0" smtClean="0">
              <a:ea typeface="ＭＳ Ｐゴシック" pitchFamily="34" charset="-128"/>
            </a:endParaRPr>
          </a:p>
          <a:p>
            <a:pPr>
              <a:buFontTx/>
              <a:buAutoNum type="arabicPeriod"/>
            </a:pPr>
            <a:endParaRPr lang="en-US" sz="2400" dirty="0" smtClean="0">
              <a:ea typeface="ＭＳ Ｐゴシック" pitchFamily="34" charset="-128"/>
            </a:endParaRPr>
          </a:p>
          <a:p>
            <a:pPr>
              <a:buFontTx/>
              <a:buAutoNum type="arabicPeriod"/>
            </a:pPr>
            <a:endParaRPr lang="en-US" dirty="0" smtClean="0">
              <a:ea typeface="ＭＳ Ｐゴシック" pitchFamily="34" charset="-128"/>
            </a:endParaRPr>
          </a:p>
        </p:txBody>
      </p:sp>
      <p:sp>
        <p:nvSpPr>
          <p:cNvPr id="18435"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6"/>
          <p:cNvSpPr>
            <a:spLocks noGrp="1" noChangeArrowheads="1"/>
          </p:cNvSpPr>
          <p:nvPr>
            <p:ph type="sldNum" sz="quarter" idx="12"/>
          </p:nvPr>
        </p:nvSpPr>
        <p:spPr>
          <a:noFill/>
        </p:spPr>
        <p:txBody>
          <a:bodyPr/>
          <a:lstStyle/>
          <a:p>
            <a:endParaRPr lang="en-US"/>
          </a:p>
        </p:txBody>
      </p:sp>
      <p:graphicFrame>
        <p:nvGraphicFramePr>
          <p:cNvPr id="23574" name="Group 22"/>
          <p:cNvGraphicFramePr>
            <a:graphicFrameLocks noGrp="1"/>
          </p:cNvGraphicFramePr>
          <p:nvPr>
            <p:ph idx="4294967295"/>
          </p:nvPr>
        </p:nvGraphicFramePr>
        <p:xfrm>
          <a:off x="685800" y="1981200"/>
          <a:ext cx="7848600" cy="3740150"/>
        </p:xfrm>
        <a:graphic>
          <a:graphicData uri="http://schemas.openxmlformats.org/drawingml/2006/table">
            <a:tbl>
              <a:tblPr/>
              <a:tblGrid>
                <a:gridCol w="1905000"/>
                <a:gridCol w="2133600"/>
                <a:gridCol w="1905000"/>
                <a:gridCol w="19050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FFFF"/>
                          </a:solidFill>
                          <a:effectLst/>
                          <a:latin typeface="Calibri" pitchFamily="34" charset="0"/>
                          <a:ea typeface="ＭＳ Ｐゴシック" pitchFamily="34" charset="-128"/>
                          <a:cs typeface="Times New Roman" pitchFamily="18" charset="0"/>
                        </a:rPr>
                        <a:t>DEPRESSIONS</a:t>
                      </a:r>
                      <a:endParaRPr kumimoji="0" lang="en-US" sz="2400" b="1" i="0" u="none" strike="noStrike" cap="none" normalizeH="0" baseline="0" dirty="0" smtClean="0">
                        <a:ln>
                          <a:noFill/>
                        </a:ln>
                        <a:solidFill>
                          <a:srgbClr val="FFFFFF"/>
                        </a:solidFill>
                        <a:effectLst/>
                        <a:latin typeface="Calibri" pitchFamily="34" charset="0"/>
                        <a:ea typeface="ＭＳ Ｐゴシック" pitchFamily="34"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chemeClr val="accent1"/>
                        </a:gs>
                        <a:gs pos="100000">
                          <a:srgbClr val="154B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FFFFFF"/>
                          </a:solidFill>
                          <a:effectLst/>
                          <a:latin typeface="Calibri" pitchFamily="34" charset="0"/>
                          <a:ea typeface="ＭＳ Ｐゴシック" pitchFamily="34" charset="-128"/>
                          <a:cs typeface="Times New Roman" pitchFamily="18" charset="0"/>
                        </a:rPr>
                        <a:t>MEDICAL</a:t>
                      </a:r>
                      <a:endParaRPr kumimoji="0" lang="en-US" sz="2400" b="1" i="0" u="none" strike="noStrike" cap="none" normalizeH="0" baseline="0" smtClean="0">
                        <a:ln>
                          <a:noFill/>
                        </a:ln>
                        <a:solidFill>
                          <a:srgbClr val="FFFFFF"/>
                        </a:solidFill>
                        <a:effectLst/>
                        <a:latin typeface="Calibri" pitchFamily="34" charset="0"/>
                        <a:ea typeface="ＭＳ Ｐゴシック" pitchFamily="34"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chemeClr val="accent1"/>
                        </a:gs>
                        <a:gs pos="100000">
                          <a:srgbClr val="154B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FFFFFF"/>
                          </a:solidFill>
                          <a:effectLst/>
                          <a:latin typeface="Calibri" pitchFamily="34" charset="0"/>
                          <a:ea typeface="ＭＳ Ｐゴシック" pitchFamily="34" charset="-128"/>
                          <a:cs typeface="Times New Roman" pitchFamily="18" charset="0"/>
                        </a:rPr>
                        <a:t>NEUROLOGIC</a:t>
                      </a:r>
                      <a:endParaRPr kumimoji="0" lang="en-US" sz="2400" b="1" i="0" u="none" strike="noStrike" cap="none" normalizeH="0" baseline="0" smtClean="0">
                        <a:ln>
                          <a:noFill/>
                        </a:ln>
                        <a:solidFill>
                          <a:srgbClr val="FFFFFF"/>
                        </a:solidFill>
                        <a:effectLst/>
                        <a:latin typeface="Calibri" pitchFamily="34" charset="0"/>
                        <a:ea typeface="ＭＳ Ｐゴシック" pitchFamily="34"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chemeClr val="accent1"/>
                        </a:gs>
                        <a:gs pos="100000">
                          <a:srgbClr val="154B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FFFFFF"/>
                          </a:solidFill>
                          <a:effectLst/>
                          <a:latin typeface="Calibri" pitchFamily="34" charset="0"/>
                          <a:ea typeface="ＭＳ Ｐゴシック" pitchFamily="34" charset="-128"/>
                          <a:cs typeface="Times New Roman" pitchFamily="18" charset="0"/>
                        </a:rPr>
                        <a:t>OTHER</a:t>
                      </a:r>
                      <a:endParaRPr kumimoji="0" lang="en-US" sz="2400" b="1" i="0" u="none" strike="noStrike" cap="none" normalizeH="0" baseline="0" smtClean="0">
                        <a:ln>
                          <a:noFill/>
                        </a:ln>
                        <a:solidFill>
                          <a:srgbClr val="FFFFFF"/>
                        </a:solidFill>
                        <a:effectLst/>
                        <a:latin typeface="Calibri" pitchFamily="34" charset="0"/>
                        <a:ea typeface="ＭＳ Ｐゴシック" pitchFamily="34"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chemeClr val="accent1"/>
                        </a:gs>
                        <a:gs pos="100000">
                          <a:srgbClr val="154B58"/>
                        </a:gs>
                      </a:gsLst>
                      <a:lin ang="5400000" scaled="1"/>
                    </a:gradFill>
                  </a:tcPr>
                </a:tc>
              </a:tr>
              <a:tr h="3368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Major Depression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Persistent Depressive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Disorder (DSM5)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Adjustment  disorders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Demoralization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Bereavement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700" b="0" i="0" u="none" strike="noStrike" cap="none" normalizeH="0" baseline="0" smtClean="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dirty="0" smtClean="0">
                          <a:ln>
                            <a:noFill/>
                          </a:ln>
                          <a:solidFill>
                            <a:srgbClr val="000000"/>
                          </a:solidFill>
                          <a:effectLst/>
                          <a:latin typeface="Times New Roman" pitchFamily="18" charset="0"/>
                          <a:ea typeface="Times New Roman" pitchFamily="18" charset="0"/>
                        </a:rPr>
                        <a:t>Minor Depression</a:t>
                      </a:r>
                      <a:r>
                        <a:rPr kumimoji="0" lang="ja-JP" altLang="en-US" sz="1700" b="0" i="0" u="none" strike="noStrike" cap="none" normalizeH="0" baseline="0" smtClean="0">
                          <a:ln>
                            <a:noFill/>
                          </a:ln>
                          <a:solidFill>
                            <a:srgbClr val="000000"/>
                          </a:solidFill>
                          <a:effectLst/>
                          <a:latin typeface="Times New Roman" pitchFamily="18" charset="0"/>
                          <a:ea typeface="Times New Roman" pitchFamily="18" charset="0"/>
                        </a:rPr>
                        <a:t>”</a:t>
                      </a:r>
                      <a:endParaRPr kumimoji="0" lang="en-US" altLang="ja-JP" sz="1700" b="0" i="0" u="none" strike="noStrike" cap="none" normalizeH="0" baseline="0" dirty="0" smtClean="0">
                        <a:ln>
                          <a:noFill/>
                        </a:ln>
                        <a:solidFill>
                          <a:srgbClr val="000000"/>
                        </a:solidFill>
                        <a:effectLst/>
                        <a:latin typeface="Times New Roman" pitchFamily="18"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Mixed- Anxiety/Depression</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Delirium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Hypothyroidism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Diabetes Mellitus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Addison</a:t>
                      </a:r>
                      <a:r>
                        <a:rPr kumimoji="0" lang="ja-JP" altLang="en-US" sz="1700" b="0" i="0" u="none" strike="noStrike" cap="none" normalizeH="0" baseline="0" smtClean="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smtClean="0">
                          <a:ln>
                            <a:noFill/>
                          </a:ln>
                          <a:solidFill>
                            <a:srgbClr val="000000"/>
                          </a:solidFill>
                          <a:effectLst/>
                          <a:latin typeface="Times New Roman" pitchFamily="18" charset="0"/>
                          <a:ea typeface="Times New Roman" pitchFamily="18" charset="0"/>
                        </a:rPr>
                        <a:t>s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Endocrine Tumors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Renal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Cardiac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Hepatitis C infection Interferon Treatment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Depression secondary to other medications/medical conditions</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Post Stroke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Parkinson</a:t>
                      </a:r>
                      <a:r>
                        <a:rPr kumimoji="0" lang="ja-JP" altLang="en-US" sz="1700" b="0" i="0" u="none" strike="noStrike" cap="none" normalizeH="0" baseline="0" smtClean="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smtClean="0">
                          <a:ln>
                            <a:noFill/>
                          </a:ln>
                          <a:solidFill>
                            <a:srgbClr val="000000"/>
                          </a:solidFill>
                          <a:effectLst/>
                          <a:latin typeface="Times New Roman" pitchFamily="18" charset="0"/>
                          <a:ea typeface="Times New Roman" pitchFamily="18" charset="0"/>
                        </a:rPr>
                        <a:t>s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Multiple Sclerosis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HIV/AIDS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Huntington</a:t>
                      </a:r>
                      <a:r>
                        <a:rPr kumimoji="0" lang="ja-JP" altLang="en-US" sz="1700" b="0" i="0" u="none" strike="noStrike" cap="none" normalizeH="0" baseline="0" smtClean="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smtClean="0">
                          <a:ln>
                            <a:noFill/>
                          </a:ln>
                          <a:solidFill>
                            <a:srgbClr val="000000"/>
                          </a:solidFill>
                          <a:effectLst/>
                          <a:latin typeface="Times New Roman" pitchFamily="18" charset="0"/>
                          <a:ea typeface="Times New Roman" pitchFamily="18" charset="0"/>
                        </a:rPr>
                        <a:t>s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Times New Roman" pitchFamily="18" charset="0"/>
                          <a:ea typeface="Times New Roman" pitchFamily="18" charset="0"/>
                        </a:rPr>
                        <a:t>Dementia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Alcohol &amp; Drug intoxication and/or withdrawal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Bipolar Affective Disorder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Schizophrenia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Schizoaffective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PTSD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ADHD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Times New Roman" pitchFamily="18" charset="0"/>
                          <a:ea typeface="Times New Roman" pitchFamily="18" charset="0"/>
                        </a:rPr>
                        <a:t>Personality Disorder/Poor Coping/Conflicts with team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bl>
          </a:graphicData>
        </a:graphic>
      </p:graphicFrame>
      <p:sp>
        <p:nvSpPr>
          <p:cNvPr id="21506" name="Rectangle 2"/>
          <p:cNvSpPr>
            <a:spLocks noGrp="1" noChangeArrowheads="1"/>
          </p:cNvSpPr>
          <p:nvPr>
            <p:ph type="title" idx="4294967295"/>
          </p:nvPr>
        </p:nvSpPr>
        <p:spPr>
          <a:xfrm>
            <a:off x="0" y="274638"/>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0488" tIns="44450" rIns="90488" bIns="44450" rtlCol="0">
            <a:noAutofit/>
            <a:scene3d>
              <a:camera prst="orthographicFront"/>
              <a:lightRig rig="soft" dir="t"/>
            </a:scene3d>
            <a:sp3d prstMaterial="softEdge">
              <a:bevelT w="25400" h="25400"/>
            </a:sp3d>
          </a:bodyPr>
          <a:lstStyle/>
          <a:p>
            <a:pPr eaLnBrk="1" fontAlgn="auto" hangingPunct="1">
              <a:spcAft>
                <a:spcPts val="0"/>
              </a:spcAft>
              <a:defRPr/>
            </a:pPr>
            <a:r>
              <a:rPr lang="en-US" sz="3600" b="1" kern="1200" dirty="0" smtClean="0">
                <a:effectLst>
                  <a:outerShdw blurRad="31750" dist="25400" dir="5400000" algn="tl" rotWithShape="0">
                    <a:srgbClr val="000000">
                      <a:alpha val="25000"/>
                    </a:srgbClr>
                  </a:outerShdw>
                </a:effectLst>
                <a:ea typeface="+mj-ea"/>
                <a:cs typeface="+mj-cs"/>
              </a:rPr>
              <a:t>Common Causes of a</a:t>
            </a:r>
            <a:br>
              <a:rPr lang="en-US" sz="3600" b="1" kern="1200" dirty="0" smtClean="0">
                <a:effectLst>
                  <a:outerShdw blurRad="31750" dist="25400" dir="5400000" algn="tl" rotWithShape="0">
                    <a:srgbClr val="000000">
                      <a:alpha val="25000"/>
                    </a:srgbClr>
                  </a:outerShdw>
                </a:effectLst>
                <a:ea typeface="+mj-ea"/>
                <a:cs typeface="+mj-cs"/>
              </a:rPr>
            </a:br>
            <a:r>
              <a:rPr lang="en-US" sz="3600" b="1" kern="1200" dirty="0" smtClean="0">
                <a:effectLst>
                  <a:outerShdw blurRad="31750" dist="25400" dir="5400000" algn="tl" rotWithShape="0">
                    <a:srgbClr val="000000">
                      <a:alpha val="25000"/>
                    </a:srgbClr>
                  </a:outerShdw>
                </a:effectLst>
                <a:ea typeface="+mj-ea"/>
                <a:cs typeface="+mj-cs"/>
              </a:rPr>
              <a:t> “Depression” Consult</a:t>
            </a:r>
            <a:endParaRPr lang="en-US" sz="3600" b="1" kern="1200" dirty="0">
              <a:effectLst>
                <a:outerShdw blurRad="31750" dist="25400" dir="5400000" algn="tl" rotWithShape="0">
                  <a:srgbClr val="000000">
                    <a:alpha val="25000"/>
                  </a:srgbClr>
                </a:outerShdw>
              </a:effectLst>
              <a:ea typeface="+mj-ea"/>
              <a:cs typeface="+mj-cs"/>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381000"/>
            <a:ext cx="8229600" cy="1143000"/>
          </a:xfrm>
        </p:spPr>
        <p:txBody>
          <a:bodyPr/>
          <a:lstStyle/>
          <a:p>
            <a:r>
              <a:rPr lang="en-US" dirty="0" smtClean="0"/>
              <a:t>Medical Symptoms Mimicking Depressive Symptoms</a:t>
            </a:r>
            <a:endParaRPr lang="en-US" dirty="0" smtClean="0">
              <a:ea typeface="ＭＳ Ｐゴシック" pitchFamily="34" charset="-128"/>
            </a:endParaRPr>
          </a:p>
        </p:txBody>
      </p:sp>
      <p:sp>
        <p:nvSpPr>
          <p:cNvPr id="36866" name="Content Placeholder 2"/>
          <p:cNvSpPr>
            <a:spLocks noGrp="1"/>
          </p:cNvSpPr>
          <p:nvPr>
            <p:ph idx="1"/>
          </p:nvPr>
        </p:nvSpPr>
        <p:spPr>
          <a:xfrm>
            <a:off x="457200" y="1600200"/>
            <a:ext cx="8229600" cy="4648200"/>
          </a:xfrm>
        </p:spPr>
        <p:txBody>
          <a:bodyPr/>
          <a:lstStyle/>
          <a:p>
            <a:pPr marL="365125" indent="-255588">
              <a:defRPr/>
            </a:pPr>
            <a:r>
              <a:rPr lang="en-US" sz="2800" dirty="0" smtClean="0"/>
              <a:t>Apathy</a:t>
            </a:r>
          </a:p>
          <a:p>
            <a:pPr marL="365125" indent="-255588">
              <a:defRPr/>
            </a:pPr>
            <a:r>
              <a:rPr lang="en-US" sz="2800" dirty="0" smtClean="0"/>
              <a:t>Weight loss</a:t>
            </a:r>
          </a:p>
          <a:p>
            <a:pPr marL="365125" indent="-255588">
              <a:defRPr/>
            </a:pPr>
            <a:r>
              <a:rPr lang="en-US" sz="2800" dirty="0" smtClean="0"/>
              <a:t>Change in sleep</a:t>
            </a:r>
          </a:p>
          <a:p>
            <a:pPr marL="365125" indent="-255588">
              <a:defRPr/>
            </a:pPr>
            <a:r>
              <a:rPr lang="en-US" sz="2800" dirty="0" smtClean="0"/>
              <a:t>Psychomotor retardation</a:t>
            </a:r>
          </a:p>
          <a:p>
            <a:pPr marL="365125" indent="-255588">
              <a:defRPr/>
            </a:pPr>
            <a:r>
              <a:rPr lang="en-US" sz="2800" dirty="0" smtClean="0"/>
              <a:t>Fatigue</a:t>
            </a:r>
          </a:p>
          <a:p>
            <a:pPr marL="365125" indent="-255588">
              <a:defRPr/>
            </a:pPr>
            <a:r>
              <a:rPr lang="en-US" sz="2800" dirty="0" smtClean="0"/>
              <a:t>Difficulty concentrating</a:t>
            </a:r>
          </a:p>
          <a:p>
            <a:pPr marL="365125" indent="-255588">
              <a:defRPr/>
            </a:pPr>
            <a:r>
              <a:rPr lang="en-US" sz="2800" dirty="0" smtClean="0"/>
              <a:t>Thoughts of death but not depressed mood</a:t>
            </a:r>
          </a:p>
          <a:p>
            <a:pPr marL="109537" indent="0">
              <a:buFontTx/>
              <a:buNone/>
              <a:defRPr/>
            </a:pPr>
            <a:endParaRPr lang="en-US" sz="2800" dirty="0" smtClean="0"/>
          </a:p>
          <a:p>
            <a:pPr marL="365125" indent="-255588">
              <a:lnSpc>
                <a:spcPct val="90000"/>
              </a:lnSpc>
            </a:pPr>
            <a:endParaRPr lang="en-US" sz="2800" dirty="0" smtClean="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t>Differential Diagnosis</a:t>
            </a:r>
            <a:endParaRPr lang="en-US" dirty="0" smtClean="0">
              <a:ea typeface="ＭＳ Ｐゴシック" pitchFamily="34" charset="-128"/>
            </a:endParaRPr>
          </a:p>
        </p:txBody>
      </p:sp>
      <p:sp>
        <p:nvSpPr>
          <p:cNvPr id="36866" name="Content Placeholder 2"/>
          <p:cNvSpPr>
            <a:spLocks noGrp="1"/>
          </p:cNvSpPr>
          <p:nvPr>
            <p:ph idx="1"/>
          </p:nvPr>
        </p:nvSpPr>
        <p:spPr>
          <a:xfrm>
            <a:off x="457200" y="1600200"/>
            <a:ext cx="8229600" cy="4648200"/>
          </a:xfrm>
        </p:spPr>
        <p:txBody>
          <a:bodyPr/>
          <a:lstStyle/>
          <a:p>
            <a:pPr marL="365125" indent="-255588">
              <a:defRPr/>
            </a:pPr>
            <a:r>
              <a:rPr lang="en-US" dirty="0" smtClean="0"/>
              <a:t>Normal reaction</a:t>
            </a:r>
          </a:p>
          <a:p>
            <a:pPr marL="365125" indent="-255588">
              <a:defRPr/>
            </a:pPr>
            <a:r>
              <a:rPr lang="en-US" dirty="0" smtClean="0"/>
              <a:t>Demoralization syndrome</a:t>
            </a:r>
          </a:p>
          <a:p>
            <a:pPr marL="365125" indent="-255588">
              <a:defRPr/>
            </a:pPr>
            <a:r>
              <a:rPr lang="en-US" dirty="0" smtClean="0"/>
              <a:t>Adjustment disorders</a:t>
            </a:r>
          </a:p>
          <a:p>
            <a:pPr marL="365125" indent="-255588">
              <a:defRPr/>
            </a:pPr>
            <a:r>
              <a:rPr lang="en-US" dirty="0" smtClean="0"/>
              <a:t>Alcohol and other drugs intoxication or withdrawal</a:t>
            </a:r>
          </a:p>
          <a:p>
            <a:pPr marL="365125" indent="-255588">
              <a:defRPr/>
            </a:pPr>
            <a:r>
              <a:rPr lang="en-US" dirty="0" smtClean="0"/>
              <a:t>Major depression</a:t>
            </a:r>
          </a:p>
          <a:p>
            <a:pPr marL="365125" indent="-255588">
              <a:defRPr/>
            </a:pPr>
            <a:r>
              <a:rPr lang="en-US" dirty="0" smtClean="0"/>
              <a:t>Depression secondary to general medical illness or treatment</a:t>
            </a:r>
          </a:p>
          <a:p>
            <a:pPr marL="365125" indent="-255588">
              <a:defRPr/>
            </a:pPr>
            <a:r>
              <a:rPr lang="en-US" dirty="0" smtClean="0"/>
              <a:t>Psychological Factors Affecting Other Medical Conditions  (DSM5)</a:t>
            </a:r>
          </a:p>
          <a:p>
            <a:pPr marL="365125" indent="-255588">
              <a:defRPr/>
            </a:pPr>
            <a:r>
              <a:rPr lang="en-US" dirty="0" smtClean="0"/>
              <a:t>Delirium</a:t>
            </a:r>
          </a:p>
          <a:p>
            <a:pPr marL="365125" indent="-255588">
              <a:defRPr/>
            </a:pPr>
            <a:r>
              <a:rPr lang="en-US" dirty="0" smtClean="0"/>
              <a:t>Untreated pain</a:t>
            </a:r>
          </a:p>
          <a:p>
            <a:pPr marL="109537" indent="0">
              <a:buFontTx/>
              <a:buNone/>
              <a:defRPr/>
            </a:pPr>
            <a:endParaRPr lang="en-US" sz="2800" dirty="0" smtClean="0"/>
          </a:p>
          <a:p>
            <a:pPr marL="365125" indent="-255588">
              <a:lnSpc>
                <a:spcPct val="90000"/>
              </a:lnSpc>
            </a:pPr>
            <a:endParaRPr lang="en-US" sz="2800" dirty="0" smtClean="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914400" y="228600"/>
            <a:ext cx="7467600" cy="1143000"/>
          </a:xfrm>
        </p:spPr>
        <p:txBody>
          <a:bodyPr/>
          <a:lstStyle/>
          <a:p>
            <a:r>
              <a:rPr lang="en-US" b="1" smtClean="0">
                <a:ea typeface="ＭＳ Ｐゴシック" pitchFamily="34" charset="-128"/>
              </a:rPr>
              <a:t>Demoralization Syndrome</a:t>
            </a:r>
          </a:p>
        </p:txBody>
      </p:sp>
      <p:pic>
        <p:nvPicPr>
          <p:cNvPr id="61442" name="Picture 9"/>
          <p:cNvPicPr>
            <a:picLocks noGrp="1" noChangeAspect="1" noChangeArrowheads="1"/>
          </p:cNvPicPr>
          <p:nvPr>
            <p:ph idx="1"/>
          </p:nvPr>
        </p:nvPicPr>
        <p:blipFill>
          <a:blip r:embed="rId3" cstate="print"/>
          <a:srcRect/>
          <a:stretch>
            <a:fillRect/>
          </a:stretch>
        </p:blipFill>
        <p:spPr>
          <a:xfrm>
            <a:off x="1143000" y="1752600"/>
            <a:ext cx="6297613" cy="4117975"/>
          </a:xfrm>
        </p:spPr>
      </p:pic>
      <p:sp>
        <p:nvSpPr>
          <p:cNvPr id="61443" name="Text Box 7"/>
          <p:cNvSpPr txBox="1">
            <a:spLocks noChangeArrowheads="1"/>
          </p:cNvSpPr>
          <p:nvPr/>
        </p:nvSpPr>
        <p:spPr bwMode="auto">
          <a:xfrm>
            <a:off x="974725" y="5983288"/>
            <a:ext cx="6115050" cy="457200"/>
          </a:xfrm>
          <a:prstGeom prst="rect">
            <a:avLst/>
          </a:prstGeom>
          <a:noFill/>
          <a:ln w="9525">
            <a:noFill/>
            <a:miter lim="800000"/>
            <a:headEnd/>
            <a:tailEnd/>
          </a:ln>
        </p:spPr>
        <p:txBody>
          <a:bodyPr wrap="none">
            <a:spAutoFit/>
          </a:bodyPr>
          <a:lstStyle/>
          <a:p>
            <a:r>
              <a:rPr lang="en-US"/>
              <a:t>From Wellen M, Current Psych Report 2010</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533400" y="304800"/>
            <a:ext cx="8229600" cy="1143000"/>
          </a:xfrm>
        </p:spPr>
        <p:txBody>
          <a:bodyPr/>
          <a:lstStyle/>
          <a:p>
            <a:r>
              <a:rPr lang="en-US" b="1" smtClean="0">
                <a:ea typeface="ＭＳ Ｐゴシック" pitchFamily="34" charset="-128"/>
              </a:rPr>
              <a:t>Demoralization</a:t>
            </a:r>
          </a:p>
        </p:txBody>
      </p:sp>
      <p:sp>
        <p:nvSpPr>
          <p:cNvPr id="114691" name="Rectangle 3"/>
          <p:cNvSpPr>
            <a:spLocks noGrp="1" noChangeArrowheads="1"/>
          </p:cNvSpPr>
          <p:nvPr>
            <p:ph idx="1"/>
          </p:nvPr>
        </p:nvSpPr>
        <p:spPr>
          <a:xfrm>
            <a:off x="457200" y="1447800"/>
            <a:ext cx="7467600" cy="5181600"/>
          </a:xfrm>
        </p:spPr>
        <p:txBody>
          <a:bodyPr>
            <a:normAutofit/>
          </a:bodyPr>
          <a:lstStyle/>
          <a:p>
            <a:pPr>
              <a:lnSpc>
                <a:spcPct val="80000"/>
              </a:lnSpc>
            </a:pPr>
            <a:r>
              <a:rPr lang="en-US" sz="2400" smtClean="0">
                <a:ea typeface="ＭＳ Ｐゴシック" pitchFamily="34" charset="-128"/>
              </a:rPr>
              <a:t>May be the most common reason for psychiatric evaluation of medically-ill patients, though their physicians typically request a </a:t>
            </a:r>
            <a:r>
              <a:rPr lang="en-US" altLang="en-US" sz="2400" smtClean="0">
                <a:ea typeface="ＭＳ Ｐゴシック" pitchFamily="34" charset="-128"/>
              </a:rPr>
              <a:t>“</a:t>
            </a:r>
            <a:r>
              <a:rPr lang="en-US" sz="2400" smtClean="0">
                <a:ea typeface="ＭＳ Ｐゴシック" pitchFamily="34" charset="-128"/>
              </a:rPr>
              <a:t>depression</a:t>
            </a:r>
            <a:r>
              <a:rPr lang="en-US" altLang="en-US" sz="2400" smtClean="0">
                <a:ea typeface="ＭＳ Ｐゴシック" pitchFamily="34" charset="-128"/>
              </a:rPr>
              <a:t>”</a:t>
            </a:r>
            <a:r>
              <a:rPr lang="en-US" sz="2400" smtClean="0">
                <a:ea typeface="ＭＳ Ｐゴシック" pitchFamily="34" charset="-128"/>
              </a:rPr>
              <a:t> evaluation.</a:t>
            </a:r>
          </a:p>
          <a:p>
            <a:pPr>
              <a:lnSpc>
                <a:spcPct val="80000"/>
              </a:lnSpc>
              <a:buFontTx/>
              <a:buNone/>
            </a:pPr>
            <a:endParaRPr lang="en-US" sz="2400" smtClean="0">
              <a:ea typeface="ＭＳ Ｐゴシック" pitchFamily="34" charset="-128"/>
            </a:endParaRPr>
          </a:p>
          <a:p>
            <a:pPr>
              <a:lnSpc>
                <a:spcPct val="80000"/>
              </a:lnSpc>
            </a:pPr>
            <a:r>
              <a:rPr lang="en-US" sz="2400" smtClean="0">
                <a:ea typeface="ＭＳ Ｐゴシック" pitchFamily="34" charset="-128"/>
              </a:rPr>
              <a:t>Demoralization is </a:t>
            </a:r>
            <a:r>
              <a:rPr lang="en-US" sz="2400" smtClean="0">
                <a:solidFill>
                  <a:srgbClr val="000000"/>
                </a:solidFill>
                <a:ea typeface="ＭＳ Ｐゴシック" pitchFamily="34" charset="-128"/>
              </a:rPr>
              <a:t>an understandable response, albeit very distressing, </a:t>
            </a:r>
            <a:r>
              <a:rPr lang="en-US" sz="2400" smtClean="0">
                <a:ea typeface="ＭＳ Ｐゴシック" pitchFamily="34" charset="-128"/>
              </a:rPr>
              <a:t>to the situation (serious illness, hospitalization, agonizing treatment)</a:t>
            </a:r>
          </a:p>
          <a:p>
            <a:pPr>
              <a:lnSpc>
                <a:spcPct val="80000"/>
              </a:lnSpc>
            </a:pPr>
            <a:endParaRPr lang="en-US" sz="2400" smtClean="0">
              <a:ea typeface="ＭＳ Ｐゴシック" pitchFamily="34" charset="-128"/>
            </a:endParaRPr>
          </a:p>
          <a:p>
            <a:pPr>
              <a:lnSpc>
                <a:spcPct val="80000"/>
              </a:lnSpc>
            </a:pPr>
            <a:r>
              <a:rPr lang="en-US" sz="2400" smtClean="0">
                <a:ea typeface="ＭＳ Ｐゴシック" pitchFamily="34" charset="-128"/>
              </a:rPr>
              <a:t>Symptoms include anxiety, guilt, shame, depression, somatic complaints or preoccupation</a:t>
            </a:r>
          </a:p>
          <a:p>
            <a:pPr>
              <a:lnSpc>
                <a:spcPct val="80000"/>
              </a:lnSpc>
              <a:buFontTx/>
              <a:buNone/>
            </a:pPr>
            <a:endParaRPr lang="en-US" sz="2400" smtClean="0">
              <a:ea typeface="ＭＳ Ｐゴシック" pitchFamily="34" charset="-128"/>
            </a:endParaRPr>
          </a:p>
          <a:p>
            <a:pPr>
              <a:lnSpc>
                <a:spcPct val="80000"/>
              </a:lnSpc>
            </a:pPr>
            <a:r>
              <a:rPr lang="en-US" sz="2400" smtClean="0">
                <a:ea typeface="ＭＳ Ｐゴシック" pitchFamily="34" charset="-128"/>
              </a:rPr>
              <a:t>Can cause extreme frustration, anger, discouragement, non-compliance, and even thoughts of suicide / death wish</a:t>
            </a:r>
          </a:p>
          <a:p>
            <a:pPr>
              <a:lnSpc>
                <a:spcPct val="80000"/>
              </a:lnSpc>
              <a:buFontTx/>
              <a:buNone/>
            </a:pPr>
            <a:endParaRPr lang="en-US" sz="240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3" name="Rectangle 3"/>
          <p:cNvSpPr>
            <a:spLocks noGrp="1" noChangeArrowheads="1"/>
          </p:cNvSpPr>
          <p:nvPr>
            <p:ph idx="1"/>
          </p:nvPr>
        </p:nvSpPr>
        <p:spPr>
          <a:xfrm>
            <a:off x="457200" y="914400"/>
            <a:ext cx="8534400" cy="5715000"/>
          </a:xfrm>
        </p:spPr>
        <p:txBody>
          <a:bodyPr>
            <a:noAutofit/>
          </a:bodyPr>
          <a:lstStyle/>
          <a:p>
            <a:pPr>
              <a:lnSpc>
                <a:spcPct val="80000"/>
              </a:lnSpc>
            </a:pPr>
            <a:r>
              <a:rPr lang="en-US" sz="2800" dirty="0" smtClean="0">
                <a:solidFill>
                  <a:srgbClr val="000000"/>
                </a:solidFill>
                <a:ea typeface="ＭＳ Ｐゴシック" pitchFamily="34" charset="-128"/>
              </a:rPr>
              <a:t>Perhaps more common than MDD </a:t>
            </a:r>
            <a:r>
              <a:rPr lang="en-US" sz="2800" dirty="0" smtClean="0">
                <a:ea typeface="ＭＳ Ｐゴシック" pitchFamily="34" charset="-128"/>
              </a:rPr>
              <a:t>in medical patients       </a:t>
            </a:r>
            <a:r>
              <a:rPr lang="en-US" sz="2400" dirty="0" smtClean="0">
                <a:ea typeface="ＭＳ Ｐゴシック" pitchFamily="34" charset="-128"/>
              </a:rPr>
              <a:t>(</a:t>
            </a:r>
            <a:r>
              <a:rPr lang="en-US" sz="1800" dirty="0" err="1" smtClean="0">
                <a:ea typeface="ＭＳ Ｐゴシック" pitchFamily="34" charset="-128"/>
              </a:rPr>
              <a:t>Mangelli</a:t>
            </a:r>
            <a:r>
              <a:rPr lang="en-US" sz="1800" dirty="0" smtClean="0">
                <a:ea typeface="ＭＳ Ｐゴシック" pitchFamily="34" charset="-128"/>
              </a:rPr>
              <a:t> et al, J </a:t>
            </a:r>
            <a:r>
              <a:rPr lang="en-US" sz="1800" dirty="0" err="1" smtClean="0">
                <a:ea typeface="ＭＳ Ｐゴシック" pitchFamily="34" charset="-128"/>
              </a:rPr>
              <a:t>Clin</a:t>
            </a:r>
            <a:r>
              <a:rPr lang="en-US" sz="1800" dirty="0" smtClean="0">
                <a:ea typeface="ＭＳ Ｐゴシック" pitchFamily="34" charset="-128"/>
              </a:rPr>
              <a:t> Psych 2005</a:t>
            </a:r>
            <a:r>
              <a:rPr lang="en-US" sz="2400" dirty="0" smtClean="0">
                <a:ea typeface="ＭＳ Ｐゴシック" pitchFamily="34" charset="-128"/>
              </a:rPr>
              <a:t>)</a:t>
            </a:r>
            <a:endParaRPr lang="en-US" sz="2800" dirty="0" smtClean="0">
              <a:ea typeface="ＭＳ Ｐゴシック" pitchFamily="34" charset="-128"/>
            </a:endParaRPr>
          </a:p>
          <a:p>
            <a:pPr>
              <a:lnSpc>
                <a:spcPct val="80000"/>
              </a:lnSpc>
            </a:pPr>
            <a:endParaRPr lang="en-US" sz="2800" dirty="0" smtClean="0">
              <a:ea typeface="ＭＳ Ｐゴシック" pitchFamily="34" charset="-128"/>
            </a:endParaRPr>
          </a:p>
          <a:p>
            <a:pPr>
              <a:lnSpc>
                <a:spcPct val="80000"/>
              </a:lnSpc>
            </a:pPr>
            <a:r>
              <a:rPr lang="en-US" sz="2800" dirty="0" smtClean="0">
                <a:ea typeface="ＭＳ Ｐゴシック" pitchFamily="34" charset="-128"/>
              </a:rPr>
              <a:t>Some </a:t>
            </a:r>
            <a:r>
              <a:rPr lang="en-US" sz="2800" dirty="0" smtClean="0">
                <a:solidFill>
                  <a:srgbClr val="000000"/>
                </a:solidFill>
                <a:ea typeface="ＭＳ Ｐゴシック" pitchFamily="34" charset="-128"/>
              </a:rPr>
              <a:t>overlap with but clinically distinct from </a:t>
            </a:r>
            <a:r>
              <a:rPr lang="en-US" sz="2800" dirty="0" smtClean="0">
                <a:ea typeface="ＭＳ Ｐゴシック" pitchFamily="34" charset="-128"/>
              </a:rPr>
              <a:t>the diagnosis of major depressive disorder </a:t>
            </a:r>
            <a:r>
              <a:rPr lang="en-US" sz="1800" dirty="0" smtClean="0">
                <a:ea typeface="ＭＳ Ｐゴシック" pitchFamily="34" charset="-128"/>
              </a:rPr>
              <a:t>(</a:t>
            </a:r>
            <a:r>
              <a:rPr lang="en-US" sz="1800" dirty="0" err="1" smtClean="0">
                <a:ea typeface="ＭＳ Ｐゴシック" pitchFamily="34" charset="-128"/>
              </a:rPr>
              <a:t>Mangelli</a:t>
            </a:r>
            <a:r>
              <a:rPr lang="en-US" sz="1800" dirty="0" smtClean="0">
                <a:ea typeface="ＭＳ Ｐゴシック" pitchFamily="34" charset="-128"/>
              </a:rPr>
              <a:t>, 2005)</a:t>
            </a:r>
          </a:p>
          <a:p>
            <a:pPr>
              <a:lnSpc>
                <a:spcPct val="80000"/>
              </a:lnSpc>
              <a:buFontTx/>
              <a:buNone/>
            </a:pPr>
            <a:endParaRPr lang="en-US" sz="2800" dirty="0" smtClean="0">
              <a:ea typeface="ＭＳ Ｐゴシック" pitchFamily="34" charset="-128"/>
            </a:endParaRPr>
          </a:p>
          <a:p>
            <a:pPr>
              <a:lnSpc>
                <a:spcPct val="80000"/>
              </a:lnSpc>
            </a:pPr>
            <a:r>
              <a:rPr lang="en-US" sz="2800" dirty="0" smtClean="0">
                <a:ea typeface="ＭＳ Ｐゴシック" pitchFamily="34" charset="-128"/>
              </a:rPr>
              <a:t>Clues to differentiate between MDD and demoralization   </a:t>
            </a:r>
            <a:r>
              <a:rPr lang="en-US" sz="1800" dirty="0" smtClean="0">
                <a:ea typeface="ＭＳ Ｐゴシック" pitchFamily="34" charset="-128"/>
              </a:rPr>
              <a:t>(</a:t>
            </a:r>
            <a:r>
              <a:rPr lang="en-US" sz="1800" dirty="0" err="1" smtClean="0">
                <a:ea typeface="ＭＳ Ｐゴシック" pitchFamily="34" charset="-128"/>
              </a:rPr>
              <a:t>Wellen</a:t>
            </a:r>
            <a:r>
              <a:rPr lang="en-US" sz="1800" dirty="0" smtClean="0">
                <a:ea typeface="ＭＳ Ｐゴシック" pitchFamily="34" charset="-128"/>
              </a:rPr>
              <a:t>, 2010)</a:t>
            </a:r>
          </a:p>
          <a:p>
            <a:pPr>
              <a:lnSpc>
                <a:spcPct val="80000"/>
              </a:lnSpc>
            </a:pPr>
            <a:endParaRPr lang="en-US" sz="1800" dirty="0" smtClean="0">
              <a:ea typeface="ＭＳ Ｐゴシック" pitchFamily="34" charset="-128"/>
            </a:endParaRPr>
          </a:p>
          <a:p>
            <a:pPr lvl="1">
              <a:lnSpc>
                <a:spcPct val="80000"/>
              </a:lnSpc>
            </a:pPr>
            <a:r>
              <a:rPr lang="en-US" sz="2400" b="1" dirty="0" smtClean="0">
                <a:solidFill>
                  <a:srgbClr val="000000"/>
                </a:solidFill>
                <a:ea typeface="ＭＳ Ｐゴシック" pitchFamily="34" charset="-128"/>
                <a:sym typeface="Wingdings" pitchFamily="2" charset="2"/>
              </a:rPr>
              <a:t>Major Depression:</a:t>
            </a:r>
            <a:r>
              <a:rPr lang="en-US" sz="2400" b="1" dirty="0" smtClean="0">
                <a:solidFill>
                  <a:srgbClr val="000000"/>
                </a:solidFill>
                <a:ea typeface="ＭＳ Ｐゴシック" pitchFamily="34" charset="-128"/>
              </a:rPr>
              <a:t> </a:t>
            </a:r>
            <a:r>
              <a:rPr lang="en-US" sz="2400" dirty="0" err="1">
                <a:solidFill>
                  <a:srgbClr val="000000"/>
                </a:solidFill>
                <a:ea typeface="ＭＳ Ｐゴシック" pitchFamily="34" charset="-128"/>
              </a:rPr>
              <a:t>Anhedonia</a:t>
            </a:r>
            <a:r>
              <a:rPr lang="en-US" sz="2400" dirty="0">
                <a:solidFill>
                  <a:srgbClr val="000000"/>
                </a:solidFill>
                <a:ea typeface="ＭＳ Ｐゴシック" pitchFamily="34" charset="-128"/>
              </a:rPr>
              <a:t> and nihilistic thinking </a:t>
            </a:r>
            <a:r>
              <a:rPr lang="en-US" sz="2400" i="1" dirty="0">
                <a:solidFill>
                  <a:srgbClr val="000000"/>
                </a:solidFill>
                <a:ea typeface="ＭＳ Ｐゴシック" pitchFamily="34" charset="-128"/>
              </a:rPr>
              <a:t>coming from </a:t>
            </a:r>
            <a:r>
              <a:rPr lang="en-US" altLang="en-US" sz="2400" i="1" dirty="0">
                <a:solidFill>
                  <a:srgbClr val="000000"/>
                </a:solidFill>
                <a:ea typeface="ＭＳ Ｐゴシック" pitchFamily="34" charset="-128"/>
              </a:rPr>
              <a:t>“</a:t>
            </a:r>
            <a:r>
              <a:rPr lang="en-US" sz="2400" i="1" dirty="0">
                <a:solidFill>
                  <a:srgbClr val="000000"/>
                </a:solidFill>
                <a:ea typeface="ＭＳ Ｐゴシック" pitchFamily="34" charset="-128"/>
              </a:rPr>
              <a:t>within</a:t>
            </a:r>
            <a:r>
              <a:rPr lang="en-US" altLang="en-US" sz="2400" i="1" dirty="0" smtClean="0">
                <a:solidFill>
                  <a:srgbClr val="000000"/>
                </a:solidFill>
                <a:ea typeface="ＭＳ Ｐゴシック" pitchFamily="34" charset="-128"/>
              </a:rPr>
              <a:t>” </a:t>
            </a:r>
            <a:r>
              <a:rPr lang="en-US" sz="2400" dirty="0" smtClean="0">
                <a:solidFill>
                  <a:srgbClr val="000000"/>
                </a:solidFill>
                <a:ea typeface="ＭＳ Ｐゴシック" pitchFamily="34" charset="-128"/>
              </a:rPr>
              <a:t>(</a:t>
            </a:r>
            <a:r>
              <a:rPr lang="en-US" sz="2400" dirty="0">
                <a:solidFill>
                  <a:srgbClr val="000000"/>
                </a:solidFill>
                <a:ea typeface="ＭＳ Ｐゴシック" pitchFamily="34" charset="-128"/>
              </a:rPr>
              <a:t>i.e</a:t>
            </a:r>
            <a:r>
              <a:rPr lang="en-US" sz="2400" dirty="0" smtClean="0">
                <a:solidFill>
                  <a:srgbClr val="000000"/>
                </a:solidFill>
                <a:ea typeface="ＭＳ Ｐゴシック" pitchFamily="34" charset="-128"/>
              </a:rPr>
              <a:t>., </a:t>
            </a:r>
            <a:r>
              <a:rPr lang="en-US" sz="2400" dirty="0">
                <a:solidFill>
                  <a:srgbClr val="000000"/>
                </a:solidFill>
                <a:ea typeface="ＭＳ Ｐゴシック" pitchFamily="34" charset="-128"/>
              </a:rPr>
              <a:t>not responding to the external situation), </a:t>
            </a:r>
            <a:r>
              <a:rPr lang="en-US" sz="2400" i="1" dirty="0">
                <a:solidFill>
                  <a:srgbClr val="000000"/>
                </a:solidFill>
                <a:ea typeface="ＭＳ Ｐゴシック" pitchFamily="34" charset="-128"/>
              </a:rPr>
              <a:t>severe </a:t>
            </a:r>
            <a:r>
              <a:rPr lang="en-US" sz="2400" i="1" dirty="0" err="1">
                <a:solidFill>
                  <a:srgbClr val="000000"/>
                </a:solidFill>
                <a:ea typeface="ＭＳ Ｐゴシック" pitchFamily="34" charset="-128"/>
              </a:rPr>
              <a:t>neurovegetative</a:t>
            </a:r>
            <a:r>
              <a:rPr lang="en-US" sz="2400" i="1" dirty="0">
                <a:solidFill>
                  <a:srgbClr val="000000"/>
                </a:solidFill>
                <a:ea typeface="ＭＳ Ｐゴシック" pitchFamily="34" charset="-128"/>
              </a:rPr>
              <a:t> symptoms </a:t>
            </a:r>
            <a:endParaRPr lang="en-US" sz="2400" i="1" dirty="0">
              <a:ea typeface="ＭＳ Ｐゴシック" pitchFamily="34" charset="-128"/>
            </a:endParaRPr>
          </a:p>
          <a:p>
            <a:pPr lvl="1">
              <a:lnSpc>
                <a:spcPct val="80000"/>
              </a:lnSpc>
            </a:pPr>
            <a:endParaRPr lang="en-US" sz="1400" dirty="0" smtClean="0">
              <a:ea typeface="ＭＳ Ｐゴシック" pitchFamily="34" charset="-128"/>
            </a:endParaRPr>
          </a:p>
          <a:p>
            <a:pPr lvl="1">
              <a:lnSpc>
                <a:spcPct val="80000"/>
              </a:lnSpc>
            </a:pPr>
            <a:r>
              <a:rPr lang="en-US" sz="2400" b="1" dirty="0" smtClean="0">
                <a:solidFill>
                  <a:srgbClr val="000000"/>
                </a:solidFill>
                <a:ea typeface="ＭＳ Ｐゴシック" pitchFamily="34" charset="-128"/>
                <a:sym typeface="Wingdings" pitchFamily="2" charset="2"/>
              </a:rPr>
              <a:t>Demoralization: </a:t>
            </a:r>
            <a:r>
              <a:rPr lang="en-US" sz="2400" i="1" dirty="0">
                <a:solidFill>
                  <a:srgbClr val="000000"/>
                </a:solidFill>
                <a:ea typeface="ＭＳ Ｐゴシック" pitchFamily="34" charset="-128"/>
                <a:sym typeface="Wingdings" pitchFamily="2" charset="2"/>
              </a:rPr>
              <a:t>Mood reactivity </a:t>
            </a:r>
            <a:r>
              <a:rPr lang="en-US" sz="2400" dirty="0">
                <a:solidFill>
                  <a:srgbClr val="000000"/>
                </a:solidFill>
                <a:ea typeface="ＭＳ Ｐゴシック" pitchFamily="34" charset="-128"/>
                <a:sym typeface="Wingdings" pitchFamily="2" charset="2"/>
              </a:rPr>
              <a:t>(e.g. happy when family is around, or pain is better controlled)   </a:t>
            </a:r>
          </a:p>
          <a:p>
            <a:pPr lvl="1">
              <a:lnSpc>
                <a:spcPct val="80000"/>
              </a:lnSpc>
            </a:pPr>
            <a:endParaRPr lang="en-US" sz="1400" dirty="0">
              <a:ea typeface="ＭＳ Ｐゴシック" pitchFamily="34" charset="-128"/>
            </a:endParaRPr>
          </a:p>
          <a:p>
            <a:pPr>
              <a:lnSpc>
                <a:spcPct val="80000"/>
              </a:lnSpc>
              <a:buFontTx/>
              <a:buNone/>
            </a:pPr>
            <a:r>
              <a:rPr lang="en-US" sz="2800" dirty="0" smtClean="0">
                <a:ea typeface="ＭＳ Ｐゴシック" pitchFamily="34" charset="-128"/>
                <a:sym typeface="Wingdings" pitchFamily="2" charset="2"/>
              </a:rPr>
              <a:t>	</a:t>
            </a:r>
            <a:endParaRPr lang="en-US" sz="2800" dirty="0">
              <a:solidFill>
                <a:srgbClr val="000000"/>
              </a:solidFill>
              <a:ea typeface="ＭＳ Ｐゴシック" pitchFamily="34" charset="-128"/>
            </a:endParaRPr>
          </a:p>
          <a:p>
            <a:pPr>
              <a:lnSpc>
                <a:spcPct val="80000"/>
              </a:lnSpc>
              <a:buFontTx/>
              <a:buNone/>
            </a:pPr>
            <a:endParaRPr lang="en-US" sz="2800" dirty="0">
              <a:solidFill>
                <a:srgbClr val="000000"/>
              </a:solidFill>
              <a:ea typeface="ＭＳ Ｐゴシック" pitchFamily="34" charset="-128"/>
              <a:sym typeface="Wingdings" pitchFamily="2" charset="2"/>
            </a:endParaRPr>
          </a:p>
          <a:p>
            <a:pPr>
              <a:lnSpc>
                <a:spcPct val="80000"/>
              </a:lnSpc>
              <a:buFontTx/>
              <a:buNone/>
            </a:pPr>
            <a:r>
              <a:rPr lang="en-US" sz="2800" dirty="0">
                <a:solidFill>
                  <a:srgbClr val="000000"/>
                </a:solidFill>
                <a:ea typeface="ＭＳ Ｐゴシック" pitchFamily="34" charset="-128"/>
                <a:sym typeface="Wingdings" pitchFamily="2" charset="2"/>
              </a:rPr>
              <a:t>	</a:t>
            </a:r>
            <a:endParaRPr lang="en-US" sz="2400" dirty="0" smtClean="0">
              <a:solidFill>
                <a:srgbClr val="0070C0"/>
              </a:solidFill>
              <a:ea typeface="ＭＳ Ｐゴシック" pitchFamily="34" charset="-128"/>
              <a:sym typeface="Wingdings" pitchFamily="2" charset="2"/>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2"/>
          <p:cNvSpPr>
            <a:spLocks noGrp="1"/>
          </p:cNvSpPr>
          <p:nvPr>
            <p:ph type="title"/>
          </p:nvPr>
        </p:nvSpPr>
        <p:spPr/>
        <p:txBody>
          <a:bodyPr/>
          <a:lstStyle/>
          <a:p>
            <a:r>
              <a:rPr lang="en-US" smtClean="0">
                <a:ea typeface="ＭＳ Ｐゴシック" pitchFamily="34" charset="-128"/>
              </a:rPr>
              <a:t>Psychiatric Evaluation: Inpatient Challenges</a:t>
            </a:r>
          </a:p>
        </p:txBody>
      </p:sp>
      <p:sp>
        <p:nvSpPr>
          <p:cNvPr id="65538" name="Content Placeholder 3"/>
          <p:cNvSpPr>
            <a:spLocks noGrp="1"/>
          </p:cNvSpPr>
          <p:nvPr>
            <p:ph idx="1"/>
          </p:nvPr>
        </p:nvSpPr>
        <p:spPr/>
        <p:txBody>
          <a:bodyPr/>
          <a:lstStyle/>
          <a:p>
            <a:r>
              <a:rPr lang="en-US" sz="2800" dirty="0" smtClean="0">
                <a:ea typeface="ＭＳ Ｐゴシック" pitchFamily="34" charset="-128"/>
              </a:rPr>
              <a:t>Lack of privacy in shared rooms</a:t>
            </a:r>
          </a:p>
          <a:p>
            <a:r>
              <a:rPr lang="en-US" sz="2800" dirty="0" smtClean="0">
                <a:ea typeface="ＭＳ Ｐゴシック" pitchFamily="34" charset="-128"/>
              </a:rPr>
              <a:t>Lack of confidentiality if family at bedside</a:t>
            </a:r>
          </a:p>
          <a:p>
            <a:r>
              <a:rPr lang="en-US" sz="2800" dirty="0" smtClean="0">
                <a:ea typeface="ＭＳ Ｐゴシック" pitchFamily="34" charset="-128"/>
              </a:rPr>
              <a:t>Interruptions:</a:t>
            </a:r>
          </a:p>
          <a:p>
            <a:pPr lvl="1"/>
            <a:r>
              <a:rPr lang="en-US" sz="2400" dirty="0" smtClean="0">
                <a:ea typeface="ＭＳ Ｐゴシック" pitchFamily="34" charset="-128"/>
              </a:rPr>
              <a:t>Patient off to procedures</a:t>
            </a:r>
          </a:p>
          <a:p>
            <a:pPr lvl="1"/>
            <a:r>
              <a:rPr lang="en-US" sz="2400" dirty="0" smtClean="0">
                <a:ea typeface="ＭＳ Ｐゴシック" pitchFamily="34" charset="-128"/>
              </a:rPr>
              <a:t>Other staff coming to see patient</a:t>
            </a:r>
          </a:p>
          <a:p>
            <a:r>
              <a:rPr lang="en-US" sz="2800" dirty="0" smtClean="0">
                <a:ea typeface="ＭＳ Ｐゴシック" pitchFamily="34" charset="-128"/>
              </a:rPr>
              <a:t>Patient resistant to see psychiatry</a:t>
            </a:r>
          </a:p>
          <a:p>
            <a:pPr lvl="1"/>
            <a:endParaRPr lang="en-US" dirty="0" smtClean="0">
              <a:ea typeface="ＭＳ Ｐゴシック" pitchFamily="34" charset="-128"/>
            </a:endParaRPr>
          </a:p>
        </p:txBody>
      </p:sp>
      <p:sp>
        <p:nvSpPr>
          <p:cNvPr id="65539"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2"/>
          <p:cNvSpPr>
            <a:spLocks noGrp="1"/>
          </p:cNvSpPr>
          <p:nvPr>
            <p:ph type="title"/>
          </p:nvPr>
        </p:nvSpPr>
        <p:spPr/>
        <p:txBody>
          <a:bodyPr/>
          <a:lstStyle/>
          <a:p>
            <a:r>
              <a:rPr lang="en-US" smtClean="0">
                <a:ea typeface="ＭＳ Ｐゴシック" pitchFamily="34" charset="-128"/>
              </a:rPr>
              <a:t>Psychiatric Interview: Outpatient Challenges</a:t>
            </a:r>
          </a:p>
        </p:txBody>
      </p:sp>
      <p:sp>
        <p:nvSpPr>
          <p:cNvPr id="67586" name="Content Placeholder 3"/>
          <p:cNvSpPr>
            <a:spLocks noGrp="1"/>
          </p:cNvSpPr>
          <p:nvPr>
            <p:ph idx="1"/>
          </p:nvPr>
        </p:nvSpPr>
        <p:spPr>
          <a:xfrm>
            <a:off x="381000" y="1600200"/>
            <a:ext cx="8458200" cy="4724400"/>
          </a:xfrm>
        </p:spPr>
        <p:txBody>
          <a:bodyPr/>
          <a:lstStyle/>
          <a:p>
            <a:r>
              <a:rPr lang="en-US" sz="2800" dirty="0" smtClean="0">
                <a:ea typeface="ＭＳ Ｐゴシック" pitchFamily="34" charset="-128"/>
              </a:rPr>
              <a:t>Patient may not show for the appointment</a:t>
            </a:r>
          </a:p>
          <a:p>
            <a:pPr lvl="1"/>
            <a:r>
              <a:rPr lang="en-US" sz="2400" dirty="0" smtClean="0">
                <a:ea typeface="ＭＳ Ｐゴシック" pitchFamily="34" charset="-128"/>
              </a:rPr>
              <a:t>Cognitive impairment</a:t>
            </a:r>
          </a:p>
          <a:p>
            <a:pPr lvl="1"/>
            <a:r>
              <a:rPr lang="en-US" sz="2400" dirty="0" smtClean="0">
                <a:ea typeface="ＭＳ Ｐゴシック" pitchFamily="34" charset="-128"/>
              </a:rPr>
              <a:t>Doesn’</a:t>
            </a:r>
            <a:r>
              <a:rPr lang="en-US" altLang="ja-JP" sz="2400" dirty="0" smtClean="0">
                <a:ea typeface="ＭＳ Ｐゴシック" pitchFamily="34" charset="-128"/>
              </a:rPr>
              <a:t>t want the evaluation</a:t>
            </a:r>
          </a:p>
          <a:p>
            <a:r>
              <a:rPr lang="en-US" sz="2800" dirty="0" smtClean="0">
                <a:ea typeface="ＭＳ Ｐゴシック" pitchFamily="34" charset="-128"/>
              </a:rPr>
              <a:t>May not have access to extensive chart</a:t>
            </a:r>
          </a:p>
          <a:p>
            <a:r>
              <a:rPr lang="en-US" sz="2800" dirty="0" smtClean="0">
                <a:ea typeface="ＭＳ Ｐゴシック" pitchFamily="34" charset="-128"/>
              </a:rPr>
              <a:t>Resistance to seeing psychiatry</a:t>
            </a:r>
          </a:p>
          <a:p>
            <a:pPr lvl="1"/>
            <a:r>
              <a:rPr lang="ja-JP" altLang="en-US" sz="2400" dirty="0" smtClean="0">
                <a:ea typeface="ＭＳ Ｐゴシック" pitchFamily="34" charset="-128"/>
              </a:rPr>
              <a:t>“</a:t>
            </a:r>
            <a:r>
              <a:rPr lang="en-US" altLang="ja-JP" sz="2400" dirty="0" smtClean="0">
                <a:ea typeface="ＭＳ Ｐゴシック" pitchFamily="34" charset="-128"/>
              </a:rPr>
              <a:t>I’m not crazy!  You need to help someone who’s really sick</a:t>
            </a:r>
            <a:r>
              <a:rPr lang="ja-JP" altLang="en-US" sz="2400" dirty="0" smtClean="0">
                <a:ea typeface="ＭＳ Ｐゴシック" pitchFamily="34" charset="-128"/>
              </a:rPr>
              <a:t>”</a:t>
            </a:r>
            <a:endParaRPr lang="en-US" altLang="ja-JP" sz="2400" dirty="0" smtClean="0">
              <a:ea typeface="ＭＳ Ｐゴシック" pitchFamily="34" charset="-128"/>
            </a:endParaRPr>
          </a:p>
          <a:p>
            <a:pPr lvl="1"/>
            <a:r>
              <a:rPr lang="en-US" sz="2400" dirty="0" smtClean="0">
                <a:ea typeface="ＭＳ Ｐゴシック" pitchFamily="34" charset="-128"/>
              </a:rPr>
              <a:t>Stigma</a:t>
            </a:r>
          </a:p>
          <a:p>
            <a:r>
              <a:rPr lang="en-US" sz="2800" dirty="0" smtClean="0">
                <a:ea typeface="ＭＳ Ｐゴシック" pitchFamily="34" charset="-128"/>
              </a:rPr>
              <a:t>Decision to include family if available</a:t>
            </a:r>
          </a:p>
          <a:p>
            <a:pPr lvl="1"/>
            <a:endParaRPr lang="en-US" dirty="0" smtClean="0">
              <a:ea typeface="ＭＳ Ｐゴシック" pitchFamily="34" charset="-128"/>
            </a:endParaRPr>
          </a:p>
        </p:txBody>
      </p:sp>
      <p:sp>
        <p:nvSpPr>
          <p:cNvPr id="67587"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6788" y="2895600"/>
            <a:ext cx="6633601" cy="838200"/>
          </a:xfrm>
        </p:spPr>
        <p:txBody>
          <a:bodyPr>
            <a:normAutofit/>
          </a:bodyPr>
          <a:lstStyle/>
          <a:p>
            <a:r>
              <a:rPr lang="en-US" b="1" dirty="0" smtClean="0"/>
              <a:t>Time Course and Associations</a:t>
            </a:r>
            <a:endParaRPr lang="en-US" b="1" dirty="0"/>
          </a:p>
        </p:txBody>
      </p:sp>
    </p:spTree>
    <p:extLst>
      <p:ext uri="{BB962C8B-B14F-4D97-AF65-F5344CB8AC3E}">
        <p14:creationId xmlns:p14="http://schemas.microsoft.com/office/powerpoint/2010/main" val="8598673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rrowheads="1"/>
          </p:cNvSpPr>
          <p:nvPr>
            <p:ph type="title"/>
          </p:nvPr>
        </p:nvSpPr>
        <p:spPr>
          <a:xfrm>
            <a:off x="0" y="533400"/>
            <a:ext cx="9144000" cy="838200"/>
          </a:xfrm>
        </p:spPr>
        <p:txBody>
          <a:bodyPr/>
          <a:lstStyle/>
          <a:p>
            <a:pPr eaLnBrk="1" hangingPunct="1"/>
            <a:r>
              <a:rPr lang="en-US" dirty="0" smtClean="0">
                <a:ea typeface="ＭＳ Ｐゴシック" pitchFamily="34" charset="-128"/>
              </a:rPr>
              <a:t>Depression and Chronic </a:t>
            </a:r>
            <a:br>
              <a:rPr lang="en-US" dirty="0" smtClean="0">
                <a:ea typeface="ＭＳ Ｐゴシック" pitchFamily="34" charset="-128"/>
              </a:rPr>
            </a:br>
            <a:r>
              <a:rPr lang="en-US" dirty="0" smtClean="0">
                <a:ea typeface="ＭＳ Ｐゴシック" pitchFamily="34" charset="-128"/>
              </a:rPr>
              <a:t>Medical Illness</a:t>
            </a:r>
          </a:p>
        </p:txBody>
      </p:sp>
      <p:sp>
        <p:nvSpPr>
          <p:cNvPr id="3075" name="Rectangle 3"/>
          <p:cNvSpPr>
            <a:spLocks noGrp="1" noChangeArrowheads="1"/>
          </p:cNvSpPr>
          <p:nvPr>
            <p:ph idx="1"/>
          </p:nvPr>
        </p:nvSpPr>
        <p:spPr>
          <a:xfrm>
            <a:off x="228600" y="1676400"/>
            <a:ext cx="8915400" cy="4876800"/>
          </a:xfrm>
        </p:spPr>
        <p:txBody>
          <a:bodyPr>
            <a:normAutofit fontScale="92500" lnSpcReduction="20000"/>
          </a:bodyPr>
          <a:lstStyle/>
          <a:p>
            <a:pPr marL="407988" indent="-407988" eaLnBrk="1" hangingPunct="1">
              <a:spcBef>
                <a:spcPct val="15000"/>
              </a:spcBef>
              <a:buFont typeface="Wingdings" pitchFamily="2" charset="2"/>
              <a:buChar char="n"/>
              <a:defRPr/>
            </a:pPr>
            <a:r>
              <a:rPr lang="en-US" sz="2800" dirty="0" smtClean="0">
                <a:ea typeface="+mn-ea"/>
                <a:cs typeface="+mn-cs"/>
              </a:rPr>
              <a:t>Increased </a:t>
            </a:r>
            <a:r>
              <a:rPr lang="en-US" sz="2800" b="1" dirty="0" smtClean="0">
                <a:ea typeface="+mn-ea"/>
                <a:cs typeface="+mn-cs"/>
              </a:rPr>
              <a:t>prevalence</a:t>
            </a:r>
            <a:r>
              <a:rPr lang="en-US" sz="2800" dirty="0" smtClean="0">
                <a:ea typeface="+mn-ea"/>
                <a:cs typeface="+mn-cs"/>
              </a:rPr>
              <a:t> of major depression in the medically ill</a:t>
            </a:r>
          </a:p>
          <a:p>
            <a:pPr marL="407988" indent="-407988" eaLnBrk="1" hangingPunct="1">
              <a:spcBef>
                <a:spcPct val="15000"/>
              </a:spcBef>
              <a:buFont typeface="Wingdings" pitchFamily="2" charset="2"/>
              <a:buChar char="n"/>
              <a:defRPr/>
            </a:pPr>
            <a:r>
              <a:rPr lang="en-US" sz="2800" dirty="0" smtClean="0">
                <a:ea typeface="+mn-ea"/>
                <a:cs typeface="+mn-cs"/>
              </a:rPr>
              <a:t>Depression</a:t>
            </a:r>
            <a:r>
              <a:rPr lang="en-US" sz="2800" b="1" dirty="0" smtClean="0">
                <a:ea typeface="+mn-ea"/>
                <a:cs typeface="+mn-cs"/>
              </a:rPr>
              <a:t> amplifies</a:t>
            </a:r>
            <a:r>
              <a:rPr lang="en-US" sz="2800" dirty="0" smtClean="0">
                <a:ea typeface="+mn-ea"/>
                <a:cs typeface="+mn-cs"/>
              </a:rPr>
              <a:t> ( increased both number and severity of)  physical symptoms associated with medical illness</a:t>
            </a:r>
          </a:p>
          <a:p>
            <a:pPr marL="407988" indent="-407988" eaLnBrk="1" hangingPunct="1">
              <a:spcBef>
                <a:spcPct val="10000"/>
              </a:spcBef>
              <a:buFont typeface="Wingdings" pitchFamily="2" charset="2"/>
              <a:buChar char="n"/>
              <a:defRPr/>
            </a:pPr>
            <a:r>
              <a:rPr lang="en-US" sz="2800" dirty="0" smtClean="0">
                <a:ea typeface="+mn-ea"/>
                <a:cs typeface="+mn-cs"/>
              </a:rPr>
              <a:t>Comorbidity increases impairment in </a:t>
            </a:r>
            <a:r>
              <a:rPr lang="en-US" sz="2800" b="1" dirty="0" smtClean="0">
                <a:ea typeface="+mn-ea"/>
                <a:cs typeface="+mn-cs"/>
              </a:rPr>
              <a:t>functioning</a:t>
            </a:r>
          </a:p>
          <a:p>
            <a:pPr marL="407988" indent="-407988" eaLnBrk="1" hangingPunct="1">
              <a:spcBef>
                <a:spcPct val="15000"/>
              </a:spcBef>
              <a:buFont typeface="Wingdings" pitchFamily="2" charset="2"/>
              <a:buChar char="n"/>
              <a:defRPr/>
            </a:pPr>
            <a:r>
              <a:rPr lang="en-US" sz="2800" dirty="0" smtClean="0">
                <a:ea typeface="+mn-ea"/>
                <a:cs typeface="+mn-cs"/>
              </a:rPr>
              <a:t>Depression decreases </a:t>
            </a:r>
            <a:r>
              <a:rPr lang="en-US" sz="2800" b="1" dirty="0" smtClean="0">
                <a:ea typeface="+mn-ea"/>
                <a:cs typeface="+mn-cs"/>
              </a:rPr>
              <a:t>adherence</a:t>
            </a:r>
            <a:r>
              <a:rPr lang="en-US" sz="2800" dirty="0" smtClean="0">
                <a:ea typeface="+mn-ea"/>
                <a:cs typeface="+mn-cs"/>
              </a:rPr>
              <a:t> to prescribed regimens</a:t>
            </a:r>
          </a:p>
          <a:p>
            <a:pPr marL="407988" indent="-407988" eaLnBrk="1" hangingPunct="1">
              <a:spcBef>
                <a:spcPct val="15000"/>
              </a:spcBef>
              <a:buFont typeface="Wingdings" pitchFamily="2" charset="2"/>
              <a:buChar char="n"/>
              <a:defRPr/>
            </a:pPr>
            <a:r>
              <a:rPr lang="en-US" sz="2800" dirty="0" smtClean="0">
                <a:ea typeface="+mn-ea"/>
                <a:cs typeface="+mn-cs"/>
              </a:rPr>
              <a:t>Depression is associated with increased heath care utilization and cost</a:t>
            </a:r>
          </a:p>
          <a:p>
            <a:pPr marL="407988" indent="-407988" eaLnBrk="1" hangingPunct="1">
              <a:spcBef>
                <a:spcPct val="15000"/>
              </a:spcBef>
              <a:buFont typeface="Wingdings" pitchFamily="2" charset="2"/>
              <a:buChar char="n"/>
              <a:defRPr/>
            </a:pPr>
            <a:r>
              <a:rPr lang="en-US" sz="2800" dirty="0" smtClean="0">
                <a:ea typeface="+mn-ea"/>
                <a:cs typeface="+mn-cs"/>
              </a:rPr>
              <a:t>Depression is associated with </a:t>
            </a:r>
            <a:r>
              <a:rPr lang="en-US" sz="2800" b="1" dirty="0" smtClean="0">
                <a:ea typeface="+mn-ea"/>
                <a:cs typeface="+mn-cs"/>
              </a:rPr>
              <a:t>adverse health behaviors</a:t>
            </a:r>
            <a:r>
              <a:rPr lang="en-US" sz="2800" dirty="0" smtClean="0">
                <a:ea typeface="+mn-ea"/>
                <a:cs typeface="+mn-cs"/>
              </a:rPr>
              <a:t> (diet, exercise, smoking)</a:t>
            </a:r>
          </a:p>
          <a:p>
            <a:pPr marL="407988" indent="-407988" eaLnBrk="1" hangingPunct="1">
              <a:spcBef>
                <a:spcPct val="15000"/>
              </a:spcBef>
              <a:buFont typeface="Wingdings" pitchFamily="2" charset="2"/>
              <a:buChar char="n"/>
              <a:defRPr/>
            </a:pPr>
            <a:r>
              <a:rPr lang="en-US" sz="2800" dirty="0" smtClean="0">
                <a:ea typeface="+mn-ea"/>
                <a:cs typeface="+mn-cs"/>
              </a:rPr>
              <a:t>Depression increases </a:t>
            </a:r>
            <a:r>
              <a:rPr lang="en-US" sz="2800" b="1" dirty="0" smtClean="0">
                <a:ea typeface="+mn-ea"/>
                <a:cs typeface="+mn-cs"/>
              </a:rPr>
              <a:t>mortality </a:t>
            </a:r>
            <a:r>
              <a:rPr lang="en-US" sz="2800" dirty="0" smtClean="0">
                <a:ea typeface="+mn-ea"/>
                <a:cs typeface="+mn-cs"/>
              </a:rPr>
              <a:t>associated with certain medical illness (e.g., heart disease)</a:t>
            </a:r>
            <a:endParaRPr lang="en-US" sz="2800" b="1" dirty="0" smtClean="0">
              <a:ea typeface="+mn-ea"/>
              <a:cs typeface="+mn-cs"/>
            </a:endParaRPr>
          </a:p>
          <a:p>
            <a:pPr marL="407988" indent="-407988" eaLnBrk="1" hangingPunct="1">
              <a:lnSpc>
                <a:spcPct val="85000"/>
              </a:lnSpc>
              <a:spcBef>
                <a:spcPct val="15000"/>
              </a:spcBef>
              <a:buFont typeface="Wingdings" pitchFamily="2" charset="2"/>
              <a:buNone/>
              <a:defRPr/>
            </a:pPr>
            <a:endParaRPr lang="en-US" sz="1600" dirty="0" smtClean="0">
              <a:ea typeface="+mn-ea"/>
              <a:cs typeface="+mn-cs"/>
            </a:endParaRPr>
          </a:p>
          <a:p>
            <a:pPr marL="407988" indent="-407988" eaLnBrk="1" hangingPunct="1">
              <a:lnSpc>
                <a:spcPct val="85000"/>
              </a:lnSpc>
              <a:spcBef>
                <a:spcPct val="15000"/>
              </a:spcBef>
              <a:buFont typeface="Wingdings" pitchFamily="2" charset="2"/>
              <a:buNone/>
              <a:defRPr/>
            </a:pPr>
            <a:endParaRPr lang="en-US" sz="1600" dirty="0" smtClean="0">
              <a:ea typeface="+mn-ea"/>
              <a:cs typeface="+mn-cs"/>
            </a:endParaRPr>
          </a:p>
          <a:p>
            <a:pPr marL="407988" indent="-407988" eaLnBrk="1" hangingPunct="1">
              <a:lnSpc>
                <a:spcPct val="85000"/>
              </a:lnSpc>
              <a:spcBef>
                <a:spcPct val="15000"/>
              </a:spcBef>
              <a:buFont typeface="Wingdings" pitchFamily="2" charset="2"/>
              <a:buNone/>
              <a:defRPr/>
            </a:pPr>
            <a:endParaRPr lang="en-US" sz="1600" dirty="0" smtClean="0">
              <a:ea typeface="+mn-ea"/>
              <a:cs typeface="+mn-cs"/>
            </a:endParaRPr>
          </a:p>
          <a:p>
            <a:pPr marL="407988" indent="-407988" eaLnBrk="1" hangingPunct="1">
              <a:lnSpc>
                <a:spcPct val="85000"/>
              </a:lnSpc>
              <a:spcBef>
                <a:spcPct val="15000"/>
              </a:spcBef>
              <a:buFont typeface="Wingdings" pitchFamily="2" charset="2"/>
              <a:buNone/>
              <a:defRPr/>
            </a:pPr>
            <a:endParaRPr lang="en-US" sz="1600" dirty="0" smtClean="0">
              <a:ea typeface="+mn-ea"/>
              <a:cs typeface="+mn-cs"/>
            </a:endParaRPr>
          </a:p>
          <a:p>
            <a:pPr marL="407988" indent="-407988" eaLnBrk="1" hangingPunct="1">
              <a:lnSpc>
                <a:spcPct val="85000"/>
              </a:lnSpc>
              <a:spcBef>
                <a:spcPct val="15000"/>
              </a:spcBef>
              <a:buFont typeface="Wingdings" pitchFamily="2" charset="2"/>
              <a:buNone/>
              <a:defRPr/>
            </a:pPr>
            <a:r>
              <a:rPr lang="en-US" sz="1600" dirty="0" smtClean="0">
                <a:ea typeface="+mn-ea"/>
                <a:cs typeface="+mn-cs"/>
              </a:rPr>
              <a:t>(adapted from </a:t>
            </a:r>
            <a:r>
              <a:rPr lang="en-US" sz="1600" dirty="0" err="1" smtClean="0">
                <a:ea typeface="+mn-ea"/>
                <a:cs typeface="+mn-cs"/>
              </a:rPr>
              <a:t>Katon</a:t>
            </a:r>
            <a:r>
              <a:rPr lang="en-US" sz="1600" dirty="0" smtClean="0">
                <a:ea typeface="+mn-ea"/>
                <a:cs typeface="+mn-cs"/>
              </a:rPr>
              <a:t> and </a:t>
            </a:r>
            <a:r>
              <a:rPr lang="en-US" sz="1600" dirty="0" err="1" smtClean="0">
                <a:ea typeface="+mn-ea"/>
                <a:cs typeface="+mn-cs"/>
              </a:rPr>
              <a:t>Ciechanowski</a:t>
            </a:r>
            <a:r>
              <a:rPr lang="en-US" sz="1600" dirty="0" smtClean="0">
                <a:ea typeface="+mn-ea"/>
                <a:cs typeface="+mn-cs"/>
              </a:rPr>
              <a:t> , 2002)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p:txBody>
          <a:bodyPr/>
          <a:lstStyle/>
          <a:p>
            <a:pPr eaLnBrk="1" hangingPunct="1"/>
            <a:r>
              <a:rPr lang="en-US" sz="3600" dirty="0" smtClean="0">
                <a:ea typeface="ＭＳ Ｐゴシック" pitchFamily="34" charset="-128"/>
              </a:rPr>
              <a:t>Overview</a:t>
            </a:r>
          </a:p>
        </p:txBody>
      </p:sp>
      <p:sp>
        <p:nvSpPr>
          <p:cNvPr id="86019" name="Rectangle 3"/>
          <p:cNvSpPr>
            <a:spLocks noGrp="1" noChangeArrowheads="1"/>
          </p:cNvSpPr>
          <p:nvPr>
            <p:ph idx="1"/>
          </p:nvPr>
        </p:nvSpPr>
        <p:spPr/>
        <p:txBody>
          <a:bodyPr/>
          <a:lstStyle/>
          <a:p>
            <a:pPr>
              <a:buFont typeface="Wingdings" pitchFamily="2" charset="2"/>
              <a:buChar char="§"/>
            </a:pPr>
            <a:r>
              <a:rPr lang="en-US" sz="2800" dirty="0" smtClean="0">
                <a:ea typeface="ＭＳ Ｐゴシック" pitchFamily="34" charset="-128"/>
              </a:rPr>
              <a:t>Classification of depression</a:t>
            </a:r>
          </a:p>
          <a:p>
            <a:pPr>
              <a:buFont typeface="Wingdings" pitchFamily="2" charset="2"/>
              <a:buChar char="§"/>
            </a:pPr>
            <a:r>
              <a:rPr lang="en-US" sz="2800" dirty="0" smtClean="0">
                <a:ea typeface="ＭＳ Ｐゴシック" pitchFamily="34" charset="-128"/>
              </a:rPr>
              <a:t>Prevalence in medical Settings</a:t>
            </a:r>
          </a:p>
          <a:p>
            <a:pPr>
              <a:buFont typeface="Wingdings" pitchFamily="2" charset="2"/>
              <a:buChar char="§"/>
            </a:pPr>
            <a:r>
              <a:rPr lang="en-US" sz="2800" dirty="0" smtClean="0">
                <a:ea typeface="ＭＳ Ｐゴシック" pitchFamily="34" charset="-128"/>
              </a:rPr>
              <a:t>Evaluation</a:t>
            </a:r>
          </a:p>
          <a:p>
            <a:pPr>
              <a:buFont typeface="Wingdings" pitchFamily="2" charset="2"/>
              <a:buChar char="§"/>
            </a:pPr>
            <a:r>
              <a:rPr lang="en-US" sz="2800" dirty="0" smtClean="0">
                <a:ea typeface="ＭＳ Ｐゴシック" pitchFamily="34" charset="-128"/>
              </a:rPr>
              <a:t>Time course and associations</a:t>
            </a:r>
          </a:p>
          <a:p>
            <a:pPr>
              <a:buFont typeface="Wingdings" pitchFamily="2" charset="2"/>
              <a:buChar char="§"/>
            </a:pPr>
            <a:r>
              <a:rPr lang="en-US" sz="2800" dirty="0" smtClean="0">
                <a:ea typeface="ＭＳ Ｐゴシック" pitchFamily="34" charset="-128"/>
              </a:rPr>
              <a:t>Treatment</a:t>
            </a:r>
          </a:p>
          <a:p>
            <a:pPr eaLnBrk="1" hangingPunct="1">
              <a:buFont typeface="Wingdings" pitchFamily="2" charset="2"/>
              <a:buChar char="n"/>
              <a:defRPr/>
            </a:pPr>
            <a:endParaRPr lang="en-US" dirty="0" smtClean="0">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a:xfrm>
            <a:off x="533400" y="1676400"/>
            <a:ext cx="8229600" cy="3992563"/>
          </a:xfrm>
        </p:spPr>
        <p:txBody>
          <a:bodyPr/>
          <a:lstStyle/>
          <a:p>
            <a:pPr eaLnBrk="1" hangingPunct="1">
              <a:buFont typeface="Wingdings" pitchFamily="2" charset="2"/>
              <a:buNone/>
            </a:pPr>
            <a:r>
              <a:rPr lang="en-US" sz="2800" dirty="0" smtClean="0">
                <a:ea typeface="ＭＳ Ｐゴシック" pitchFamily="34" charset="-128"/>
              </a:rPr>
              <a:t> </a:t>
            </a:r>
            <a:r>
              <a:rPr lang="en-US" altLang="en-US" sz="2800" dirty="0" smtClean="0">
                <a:ea typeface="ＭＳ Ｐゴシック" pitchFamily="34" charset="-128"/>
              </a:rPr>
              <a:t>“</a:t>
            </a:r>
            <a:r>
              <a:rPr lang="en-US" sz="2800" dirty="0" smtClean="0">
                <a:ea typeface="ＭＳ Ｐゴシック" pitchFamily="34" charset="-128"/>
              </a:rPr>
              <a:t>It is important that somatic symptoms associated with depression should not be confused with somatoform disorders . . . Indeed, results from several surveys suggest that depression, rather than somatoform disorders, may account for most of the somatization symptoms seen in primary care.</a:t>
            </a:r>
            <a:r>
              <a:rPr lang="en-US" altLang="en-US" sz="2800" dirty="0" smtClean="0">
                <a:ea typeface="ＭＳ Ｐゴシック" pitchFamily="34" charset="-128"/>
              </a:rPr>
              <a:t>”</a:t>
            </a:r>
            <a:endParaRPr lang="en-US" sz="2800" dirty="0" smtClean="0">
              <a:ea typeface="ＭＳ Ｐゴシック" pitchFamily="34" charset="-128"/>
            </a:endParaRPr>
          </a:p>
          <a:p>
            <a:pPr eaLnBrk="1" hangingPunct="1">
              <a:buFont typeface="Wingdings" pitchFamily="2" charset="2"/>
              <a:buNone/>
            </a:pPr>
            <a:r>
              <a:rPr lang="en-US" sz="1800" dirty="0" smtClean="0">
                <a:ea typeface="ＭＳ Ｐゴシック" pitchFamily="34" charset="-128"/>
              </a:rPr>
              <a:t>	</a:t>
            </a:r>
          </a:p>
          <a:p>
            <a:pPr eaLnBrk="1" hangingPunct="1">
              <a:buFont typeface="Wingdings" pitchFamily="2" charset="2"/>
              <a:buNone/>
            </a:pPr>
            <a:r>
              <a:rPr lang="en-US" sz="1800" dirty="0">
                <a:ea typeface="ＭＳ Ｐゴシック" pitchFamily="34" charset="-128"/>
              </a:rPr>
              <a:t>	</a:t>
            </a:r>
            <a:r>
              <a:rPr lang="en-US" sz="1800" dirty="0" smtClean="0">
                <a:ea typeface="ＭＳ Ｐゴシック" pitchFamily="34" charset="-128"/>
              </a:rPr>
              <a:t>(</a:t>
            </a:r>
            <a:r>
              <a:rPr lang="en-US" sz="1800" dirty="0" err="1" smtClean="0">
                <a:ea typeface="ＭＳ Ｐゴシック" pitchFamily="34" charset="-128"/>
              </a:rPr>
              <a:t>Tylee</a:t>
            </a:r>
            <a:r>
              <a:rPr lang="en-US" sz="1800" dirty="0" smtClean="0">
                <a:ea typeface="ＭＳ Ｐゴシック" pitchFamily="34" charset="-128"/>
              </a:rPr>
              <a:t> A, Gandhi P. The importance of somatic symptoms in depression in primary care. Prim Care Companion J </a:t>
            </a:r>
            <a:r>
              <a:rPr lang="en-US" sz="1800" dirty="0" err="1" smtClean="0">
                <a:ea typeface="ＭＳ Ｐゴシック" pitchFamily="34" charset="-128"/>
              </a:rPr>
              <a:t>Clin</a:t>
            </a:r>
            <a:r>
              <a:rPr lang="en-US" sz="1800" dirty="0" smtClean="0">
                <a:ea typeface="ＭＳ Ｐゴシック" pitchFamily="34" charset="-128"/>
              </a:rPr>
              <a:t> Psychiatry, 2005)</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381000" y="381000"/>
            <a:ext cx="8229600" cy="1143000"/>
          </a:xfrm>
        </p:spPr>
        <p:txBody>
          <a:bodyPr/>
          <a:lstStyle/>
          <a:p>
            <a:pPr eaLnBrk="1" hangingPunct="1">
              <a:defRPr/>
            </a:pPr>
            <a:r>
              <a:rPr lang="en-US" sz="3600" dirty="0" smtClean="0">
                <a:ea typeface="+mj-ea"/>
                <a:cs typeface="+mj-cs"/>
              </a:rPr>
              <a:t>Factors associated with suicide in medical-surgical patients</a:t>
            </a:r>
            <a:endParaRPr lang="th-TH" sz="3600" dirty="0" smtClean="0">
              <a:ea typeface="+mj-ea"/>
              <a:cs typeface="+mj-cs"/>
            </a:endParaRPr>
          </a:p>
        </p:txBody>
      </p:sp>
      <p:sp>
        <p:nvSpPr>
          <p:cNvPr id="50179" name="Rectangle 3"/>
          <p:cNvSpPr>
            <a:spLocks noGrp="1" noChangeArrowheads="1"/>
          </p:cNvSpPr>
          <p:nvPr>
            <p:ph idx="1"/>
          </p:nvPr>
        </p:nvSpPr>
        <p:spPr>
          <a:xfrm>
            <a:off x="457200" y="1752600"/>
            <a:ext cx="8229600" cy="4373563"/>
          </a:xfrm>
        </p:spPr>
        <p:txBody>
          <a:bodyPr/>
          <a:lstStyle/>
          <a:p>
            <a:pPr eaLnBrk="1" hangingPunct="1">
              <a:buSzPct val="50000"/>
              <a:buFont typeface="Wingdings" pitchFamily="2" charset="2"/>
              <a:buChar char="n"/>
              <a:defRPr/>
            </a:pPr>
            <a:r>
              <a:rPr lang="en-US" sz="2800" dirty="0" smtClean="0">
                <a:ea typeface="+mn-ea"/>
                <a:cs typeface="+mn-cs"/>
              </a:rPr>
              <a:t>Comorbid psychiatric illness, esp. Depression, Substance abuse, Personality disorder</a:t>
            </a:r>
          </a:p>
          <a:p>
            <a:pPr eaLnBrk="1" hangingPunct="1">
              <a:buSzPct val="50000"/>
              <a:buFont typeface="Wingdings" pitchFamily="2" charset="2"/>
              <a:buChar char="n"/>
              <a:defRPr/>
            </a:pPr>
            <a:r>
              <a:rPr lang="en-US" sz="2800" dirty="0" smtClean="0">
                <a:ea typeface="+mn-ea"/>
                <a:cs typeface="+mn-cs"/>
              </a:rPr>
              <a:t>Chronic illness, Debilitating illness</a:t>
            </a:r>
          </a:p>
          <a:p>
            <a:pPr eaLnBrk="1" hangingPunct="1">
              <a:buSzPct val="50000"/>
              <a:buFont typeface="Wingdings" pitchFamily="2" charset="2"/>
              <a:buChar char="n"/>
              <a:defRPr/>
            </a:pPr>
            <a:r>
              <a:rPr lang="en-US" sz="2800" dirty="0" smtClean="0">
                <a:ea typeface="+mn-ea"/>
                <a:cs typeface="+mn-cs"/>
              </a:rPr>
              <a:t>Painful illness, Disfiguring illness</a:t>
            </a:r>
          </a:p>
          <a:p>
            <a:pPr eaLnBrk="1" hangingPunct="1">
              <a:buSzPct val="50000"/>
              <a:buFont typeface="Wingdings" pitchFamily="2" charset="2"/>
              <a:buChar char="n"/>
              <a:defRPr/>
            </a:pPr>
            <a:r>
              <a:rPr lang="en-US" sz="2800" dirty="0" smtClean="0">
                <a:ea typeface="+mn-ea"/>
                <a:cs typeface="+mn-cs"/>
              </a:rPr>
              <a:t>History of recent loss of emotional support</a:t>
            </a:r>
          </a:p>
          <a:p>
            <a:pPr eaLnBrk="1" hangingPunct="1">
              <a:buSzPct val="50000"/>
              <a:buFont typeface="Wingdings" pitchFamily="2" charset="2"/>
              <a:buChar char="n"/>
              <a:defRPr/>
            </a:pPr>
            <a:r>
              <a:rPr lang="en-US" sz="2800" dirty="0" smtClean="0">
                <a:ea typeface="+mn-ea"/>
                <a:cs typeface="+mn-cs"/>
              </a:rPr>
              <a:t>Interpersonal problems with family or staff</a:t>
            </a:r>
          </a:p>
          <a:p>
            <a:pPr eaLnBrk="1" hangingPunct="1">
              <a:buSzPct val="50000"/>
              <a:buFont typeface="Wingdings" pitchFamily="2" charset="2"/>
              <a:buChar char="n"/>
              <a:defRPr/>
            </a:pPr>
            <a:r>
              <a:rPr lang="en-US" sz="2800" dirty="0" smtClean="0">
                <a:ea typeface="+mn-ea"/>
                <a:cs typeface="+mn-cs"/>
              </a:rPr>
              <a:t>Impulsivity</a:t>
            </a:r>
          </a:p>
          <a:p>
            <a:pPr eaLnBrk="1" hangingPunct="1">
              <a:buFont typeface="Wingdings" pitchFamily="2" charset="2"/>
              <a:buChar char="n"/>
              <a:defRPr/>
            </a:pPr>
            <a:endParaRPr lang="th-TH" sz="2800" dirty="0" smtClean="0">
              <a:ea typeface="+mn-ea"/>
              <a:cs typeface="+mn-cs"/>
            </a:endParaRPr>
          </a:p>
        </p:txBody>
      </p:sp>
      <p:sp>
        <p:nvSpPr>
          <p:cNvPr id="74755" name="Text Box 4"/>
          <p:cNvSpPr txBox="1">
            <a:spLocks noChangeArrowheads="1"/>
          </p:cNvSpPr>
          <p:nvPr/>
        </p:nvSpPr>
        <p:spPr bwMode="auto">
          <a:xfrm>
            <a:off x="822325" y="6284913"/>
            <a:ext cx="2611438" cy="366712"/>
          </a:xfrm>
          <a:prstGeom prst="rect">
            <a:avLst/>
          </a:prstGeom>
          <a:noFill/>
          <a:ln w="9525">
            <a:noFill/>
            <a:miter lim="800000"/>
            <a:headEnd/>
            <a:tailEnd/>
          </a:ln>
        </p:spPr>
        <p:txBody>
          <a:bodyPr wrap="none">
            <a:spAutoFit/>
          </a:bodyPr>
          <a:lstStyle/>
          <a:p>
            <a:r>
              <a:rPr lang="en-US"/>
              <a:t>Rundell and Wise  2000</a:t>
            </a:r>
            <a:endParaRPr lang="th-TH"/>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381000" y="381000"/>
            <a:ext cx="8229600" cy="1143000"/>
          </a:xfrm>
        </p:spPr>
        <p:txBody>
          <a:bodyPr/>
          <a:lstStyle/>
          <a:p>
            <a:pPr>
              <a:defRPr/>
            </a:pPr>
            <a:r>
              <a:rPr lang="en-US" sz="4000" dirty="0" smtClean="0"/>
              <a:t>Service Utilization and Outcomes for Patients with Depression</a:t>
            </a:r>
            <a:endParaRPr lang="th-TH" sz="4000" dirty="0" smtClean="0">
              <a:ea typeface="+mj-ea"/>
              <a:cs typeface="+mj-cs"/>
            </a:endParaRPr>
          </a:p>
        </p:txBody>
      </p:sp>
      <p:sp>
        <p:nvSpPr>
          <p:cNvPr id="50179" name="Rectangle 3"/>
          <p:cNvSpPr>
            <a:spLocks noGrp="1" noChangeArrowheads="1"/>
          </p:cNvSpPr>
          <p:nvPr>
            <p:ph idx="1"/>
          </p:nvPr>
        </p:nvSpPr>
        <p:spPr>
          <a:xfrm>
            <a:off x="457200" y="1752600"/>
            <a:ext cx="8229600" cy="4373563"/>
          </a:xfrm>
        </p:spPr>
        <p:txBody>
          <a:bodyPr/>
          <a:lstStyle/>
          <a:p>
            <a:pPr marL="365125" indent="-255588"/>
            <a:r>
              <a:rPr lang="en-US" sz="2800" dirty="0" smtClean="0">
                <a:ea typeface="ＭＳ Ｐゴシック" pitchFamily="34" charset="-128"/>
              </a:rPr>
              <a:t>Increased E.R. visits</a:t>
            </a:r>
          </a:p>
          <a:p>
            <a:pPr marL="365125" indent="-255588"/>
            <a:r>
              <a:rPr lang="en-US" sz="2800" dirty="0" smtClean="0">
                <a:ea typeface="ＭＳ Ｐゴシック" pitchFamily="34" charset="-128"/>
              </a:rPr>
              <a:t>Lost days from work </a:t>
            </a:r>
          </a:p>
          <a:p>
            <a:pPr marL="365125" indent="-255588"/>
            <a:r>
              <a:rPr lang="en-US" sz="2800" dirty="0" smtClean="0">
                <a:ea typeface="ＭＳ Ｐゴシック" pitchFamily="34" charset="-128"/>
              </a:rPr>
              <a:t>Increased suicide attempts</a:t>
            </a:r>
          </a:p>
          <a:p>
            <a:pPr marL="365125" indent="-255588"/>
            <a:r>
              <a:rPr lang="en-US" sz="2800" dirty="0" smtClean="0">
                <a:ea typeface="ＭＳ Ｐゴシック" pitchFamily="34" charset="-128"/>
              </a:rPr>
              <a:t>Higher reports of poor physical health</a:t>
            </a:r>
          </a:p>
          <a:p>
            <a:pPr marL="620713" lvl="1" algn="r">
              <a:buNone/>
            </a:pPr>
            <a:endParaRPr lang="en-US" sz="2100" dirty="0" smtClean="0">
              <a:ea typeface="ＭＳ Ｐゴシック" pitchFamily="34" charset="-128"/>
            </a:endParaRPr>
          </a:p>
          <a:p>
            <a:pPr marL="620713" lvl="1" algn="r">
              <a:buNone/>
            </a:pPr>
            <a:r>
              <a:rPr lang="en-US" sz="1800" dirty="0" smtClean="0">
                <a:ea typeface="ＭＳ Ｐゴシック" pitchFamily="34" charset="-128"/>
              </a:rPr>
              <a:t>Johnson: 1992,</a:t>
            </a:r>
          </a:p>
          <a:p>
            <a:pPr marL="620713" lvl="1" algn="r">
              <a:buNone/>
            </a:pPr>
            <a:r>
              <a:rPr lang="en-US" sz="1800" dirty="0" err="1" smtClean="0">
                <a:ea typeface="ＭＳ Ｐゴシック" pitchFamily="34" charset="-128"/>
              </a:rPr>
              <a:t>Broadhead</a:t>
            </a:r>
            <a:r>
              <a:rPr lang="en-US" sz="1800" dirty="0" smtClean="0">
                <a:ea typeface="ＭＳ Ｐゴシック" pitchFamily="34" charset="-128"/>
              </a:rPr>
              <a:t>: 1990</a:t>
            </a:r>
          </a:p>
          <a:p>
            <a:pPr eaLnBrk="1" hangingPunct="1">
              <a:buFont typeface="Wingdings" pitchFamily="2" charset="2"/>
              <a:buChar char="n"/>
              <a:defRPr/>
            </a:pPr>
            <a:endParaRPr lang="th-TH" sz="2800" dirty="0" smtClean="0">
              <a:ea typeface="+mn-ea"/>
              <a:cs typeface="+mn-cs"/>
            </a:endParaRPr>
          </a:p>
        </p:txBody>
      </p:sp>
      <p:sp>
        <p:nvSpPr>
          <p:cNvPr id="74755" name="Text Box 4"/>
          <p:cNvSpPr txBox="1">
            <a:spLocks noChangeArrowheads="1"/>
          </p:cNvSpPr>
          <p:nvPr/>
        </p:nvSpPr>
        <p:spPr bwMode="auto">
          <a:xfrm>
            <a:off x="6318564" y="4876800"/>
            <a:ext cx="2403222" cy="369332"/>
          </a:xfrm>
          <a:prstGeom prst="rect">
            <a:avLst/>
          </a:prstGeom>
          <a:noFill/>
          <a:ln w="9525">
            <a:noFill/>
            <a:miter lim="800000"/>
            <a:headEnd/>
            <a:tailEnd/>
          </a:ln>
        </p:spPr>
        <p:txBody>
          <a:bodyPr wrap="none">
            <a:spAutoFit/>
          </a:bodyPr>
          <a:lstStyle/>
          <a:p>
            <a:r>
              <a:rPr lang="en-US" dirty="0" err="1">
                <a:latin typeface="+mn-lt"/>
              </a:rPr>
              <a:t>Rundell</a:t>
            </a:r>
            <a:r>
              <a:rPr lang="en-US" dirty="0">
                <a:latin typeface="+mn-lt"/>
              </a:rPr>
              <a:t> and </a:t>
            </a:r>
            <a:r>
              <a:rPr lang="en-US" dirty="0" smtClean="0">
                <a:latin typeface="+mn-lt"/>
              </a:rPr>
              <a:t>Wise: </a:t>
            </a:r>
            <a:r>
              <a:rPr lang="en-US" dirty="0">
                <a:latin typeface="+mn-lt"/>
              </a:rPr>
              <a:t>2000</a:t>
            </a:r>
            <a:endParaRPr lang="th-TH" dirty="0">
              <a:latin typeface="+mn-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rrowheads="1"/>
          </p:cNvSpPr>
          <p:nvPr>
            <p:ph type="title"/>
          </p:nvPr>
        </p:nvSpPr>
        <p:spPr/>
        <p:txBody>
          <a:bodyPr/>
          <a:lstStyle/>
          <a:p>
            <a:pPr eaLnBrk="1" hangingPunct="1"/>
            <a:r>
              <a:rPr lang="en-US" smtClean="0">
                <a:ea typeface="ＭＳ Ｐゴシック" pitchFamily="34" charset="-128"/>
              </a:rPr>
              <a:t>Rx of depression in medical setting</a:t>
            </a:r>
          </a:p>
        </p:txBody>
      </p:sp>
      <p:sp>
        <p:nvSpPr>
          <p:cNvPr id="78850" name="Rectangle 3"/>
          <p:cNvSpPr>
            <a:spLocks noGrp="1" noChangeArrowheads="1"/>
          </p:cNvSpPr>
          <p:nvPr>
            <p:ph idx="1"/>
          </p:nvPr>
        </p:nvSpPr>
        <p:spPr/>
        <p:txBody>
          <a:bodyPr/>
          <a:lstStyle/>
          <a:p>
            <a:pPr eaLnBrk="1" hangingPunct="1"/>
            <a:r>
              <a:rPr lang="en-US" sz="2800" dirty="0" smtClean="0">
                <a:ea typeface="ＭＳ Ｐゴシック" pitchFamily="34" charset="-128"/>
              </a:rPr>
              <a:t>Identifying </a:t>
            </a:r>
            <a:r>
              <a:rPr lang="en-US" sz="2800" b="1" dirty="0" smtClean="0">
                <a:ea typeface="ＭＳ Ｐゴシック" pitchFamily="34" charset="-128"/>
              </a:rPr>
              <a:t>possible organic causes,</a:t>
            </a:r>
            <a:r>
              <a:rPr lang="en-US" sz="2800" dirty="0" smtClean="0">
                <a:ea typeface="ＭＳ Ｐゴシック" pitchFamily="34" charset="-128"/>
              </a:rPr>
              <a:t> e.g., thyroid, HIV, medications</a:t>
            </a:r>
          </a:p>
          <a:p>
            <a:pPr eaLnBrk="1" hangingPunct="1"/>
            <a:endParaRPr lang="en-US" sz="2800" dirty="0" smtClean="0">
              <a:ea typeface="ＭＳ Ｐゴシック" pitchFamily="34" charset="-128"/>
            </a:endParaRPr>
          </a:p>
          <a:p>
            <a:pPr eaLnBrk="1" hangingPunct="1"/>
            <a:r>
              <a:rPr lang="en-US" sz="2800" dirty="0">
                <a:ea typeface="ＭＳ Ｐゴシック" pitchFamily="34" charset="-128"/>
              </a:rPr>
              <a:t>A</a:t>
            </a:r>
            <a:r>
              <a:rPr lang="en-US" sz="2800" dirty="0" smtClean="0">
                <a:ea typeface="ＭＳ Ｐゴシック" pitchFamily="34" charset="-128"/>
              </a:rPr>
              <a:t>ppropriate management requires first establishing the </a:t>
            </a:r>
            <a:r>
              <a:rPr lang="en-US" sz="2800" b="1" dirty="0" smtClean="0">
                <a:ea typeface="ＭＳ Ｐゴシック" pitchFamily="34" charset="-128"/>
              </a:rPr>
              <a:t>most likely diagnosis </a:t>
            </a:r>
            <a:r>
              <a:rPr lang="en-US" sz="2800" dirty="0" smtClean="0">
                <a:ea typeface="ＭＳ Ｐゴシック" pitchFamily="34" charset="-128"/>
              </a:rPr>
              <a:t>that has caused depression </a:t>
            </a:r>
            <a:r>
              <a:rPr lang="en-US" sz="1800" dirty="0" smtClean="0">
                <a:ea typeface="ＭＳ Ｐゴシック" pitchFamily="34" charset="-128"/>
              </a:rPr>
              <a:t>(</a:t>
            </a:r>
            <a:r>
              <a:rPr lang="en-US" sz="1800" dirty="0" err="1" smtClean="0">
                <a:ea typeface="ＭＳ Ｐゴシック" pitchFamily="34" charset="-128"/>
              </a:rPr>
              <a:t>Rackley</a:t>
            </a:r>
            <a:r>
              <a:rPr lang="en-US" sz="1800" dirty="0" smtClean="0">
                <a:ea typeface="ＭＳ Ｐゴシック" pitchFamily="34" charset="-128"/>
              </a:rPr>
              <a:t> and </a:t>
            </a:r>
            <a:r>
              <a:rPr lang="en-US" sz="1800" dirty="0" err="1" smtClean="0">
                <a:ea typeface="ＭＳ Ｐゴシック" pitchFamily="34" charset="-128"/>
              </a:rPr>
              <a:t>Boswick</a:t>
            </a:r>
            <a:r>
              <a:rPr lang="en-US" sz="1800" dirty="0" smtClean="0">
                <a:ea typeface="ＭＳ Ｐゴシック" pitchFamily="34" charset="-128"/>
              </a:rPr>
              <a:t>, 2012)</a:t>
            </a:r>
          </a:p>
          <a:p>
            <a:pPr eaLnBrk="1" hangingPunct="1"/>
            <a:endParaRPr lang="en-US" sz="28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ontent Placeholder 2"/>
          <p:cNvSpPr>
            <a:spLocks noGrp="1"/>
          </p:cNvSpPr>
          <p:nvPr>
            <p:ph idx="1"/>
          </p:nvPr>
        </p:nvSpPr>
        <p:spPr/>
        <p:txBody>
          <a:bodyPr/>
          <a:lstStyle/>
          <a:p>
            <a:pPr eaLnBrk="1" hangingPunct="1">
              <a:lnSpc>
                <a:spcPct val="80000"/>
              </a:lnSpc>
            </a:pPr>
            <a:r>
              <a:rPr lang="en-US" sz="2800" dirty="0" smtClean="0">
                <a:ea typeface="ＭＳ Ｐゴシック" pitchFamily="34" charset="-128"/>
              </a:rPr>
              <a:t>Combine medications, supportive psychotherapy, </a:t>
            </a:r>
            <a:r>
              <a:rPr lang="en-US" sz="2800" dirty="0" err="1" smtClean="0">
                <a:ea typeface="ＭＳ Ｐゴシック" pitchFamily="34" charset="-128"/>
              </a:rPr>
              <a:t>psychoeducation</a:t>
            </a:r>
            <a:endParaRPr lang="en-US" sz="2800" dirty="0" smtClean="0">
              <a:ea typeface="ＭＳ Ｐゴシック" pitchFamily="34" charset="-128"/>
            </a:endParaRPr>
          </a:p>
          <a:p>
            <a:pPr eaLnBrk="1" hangingPunct="1">
              <a:lnSpc>
                <a:spcPct val="80000"/>
              </a:lnSpc>
            </a:pPr>
            <a:endParaRPr lang="en-US" sz="2800" dirty="0" smtClean="0">
              <a:ea typeface="ＭＳ Ｐゴシック" pitchFamily="34" charset="-128"/>
            </a:endParaRPr>
          </a:p>
          <a:p>
            <a:pPr eaLnBrk="1" hangingPunct="1">
              <a:lnSpc>
                <a:spcPct val="80000"/>
              </a:lnSpc>
            </a:pPr>
            <a:r>
              <a:rPr lang="en-US" sz="2800" dirty="0" smtClean="0">
                <a:ea typeface="ＭＳ Ｐゴシック" pitchFamily="34" charset="-128"/>
              </a:rPr>
              <a:t>Aware of pharmacokinetic (e.g., clearance) and </a:t>
            </a:r>
            <a:r>
              <a:rPr lang="en-US" sz="2800" dirty="0" err="1" smtClean="0">
                <a:ea typeface="ＭＳ Ｐゴシック" pitchFamily="34" charset="-128"/>
              </a:rPr>
              <a:t>pharmacodynamic</a:t>
            </a:r>
            <a:r>
              <a:rPr lang="en-US" sz="2800" dirty="0" smtClean="0">
                <a:ea typeface="ＭＳ Ｐゴシック" pitchFamily="34" charset="-128"/>
              </a:rPr>
              <a:t> (e.g., </a:t>
            </a:r>
            <a:r>
              <a:rPr lang="en-US" sz="2800" dirty="0" err="1" smtClean="0">
                <a:ea typeface="ＭＳ Ｐゴシック" pitchFamily="34" charset="-128"/>
              </a:rPr>
              <a:t>Cyt</a:t>
            </a:r>
            <a:r>
              <a:rPr lang="en-US" sz="2800" dirty="0" smtClean="0">
                <a:ea typeface="ＭＳ Ｐゴシック" pitchFamily="34" charset="-128"/>
              </a:rPr>
              <a:t> P 450) issues - although not all are clinically significant</a:t>
            </a:r>
          </a:p>
          <a:p>
            <a:pPr eaLnBrk="1" hangingPunct="1">
              <a:lnSpc>
                <a:spcPct val="80000"/>
              </a:lnSpc>
            </a:pPr>
            <a:endParaRPr lang="en-US" sz="2800" dirty="0" smtClean="0">
              <a:ea typeface="ＭＳ Ｐゴシック" pitchFamily="34" charset="-128"/>
            </a:endParaRPr>
          </a:p>
          <a:p>
            <a:pPr eaLnBrk="1" hangingPunct="1">
              <a:lnSpc>
                <a:spcPct val="80000"/>
              </a:lnSpc>
            </a:pPr>
            <a:r>
              <a:rPr lang="en-US" sz="2800" dirty="0" smtClean="0">
                <a:ea typeface="ＭＳ Ｐゴシック" pitchFamily="34" charset="-128"/>
              </a:rPr>
              <a:t>Mindful of additive sedative, anticholinergic effects from several meds ( e.g., pain meds, H2 blocker, antibiotics, antihistamine, steroids, TCAs)</a:t>
            </a:r>
          </a:p>
          <a:p>
            <a:endParaRPr lang="en-US" dirty="0" smtClean="0">
              <a:ea typeface="ＭＳ Ｐゴシック" pitchFamily="34" charset="-128"/>
            </a:endParaRPr>
          </a:p>
        </p:txBody>
      </p:sp>
      <p:sp>
        <p:nvSpPr>
          <p:cNvPr id="79875"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rrowheads="1"/>
          </p:cNvSpPr>
          <p:nvPr>
            <p:ph type="title"/>
          </p:nvPr>
        </p:nvSpPr>
        <p:spPr/>
        <p:txBody>
          <a:bodyPr/>
          <a:lstStyle/>
          <a:p>
            <a:pPr eaLnBrk="1" hangingPunct="1"/>
            <a:r>
              <a:rPr lang="en-US" dirty="0" smtClean="0">
                <a:ea typeface="ＭＳ Ｐゴシック" pitchFamily="34" charset="-128"/>
              </a:rPr>
              <a:t>Evidenced Based Treatments for Depression</a:t>
            </a:r>
          </a:p>
        </p:txBody>
      </p:sp>
      <p:sp>
        <p:nvSpPr>
          <p:cNvPr id="78850" name="Rectangle 3"/>
          <p:cNvSpPr>
            <a:spLocks noGrp="1" noChangeArrowheads="1"/>
          </p:cNvSpPr>
          <p:nvPr>
            <p:ph idx="1"/>
          </p:nvPr>
        </p:nvSpPr>
        <p:spPr/>
        <p:txBody>
          <a:bodyPr/>
          <a:lstStyle/>
          <a:p>
            <a:pPr marL="365125" indent="-255588"/>
            <a:r>
              <a:rPr lang="en-US" sz="2800" dirty="0" smtClean="0">
                <a:ea typeface="ＭＳ Ｐゴシック" pitchFamily="34" charset="-128"/>
              </a:rPr>
              <a:t>Biological treatment</a:t>
            </a:r>
          </a:p>
          <a:p>
            <a:pPr lvl="1"/>
            <a:r>
              <a:rPr lang="en-US" sz="2400" dirty="0" smtClean="0">
                <a:ea typeface="ＭＳ Ｐゴシック" pitchFamily="34" charset="-128"/>
              </a:rPr>
              <a:t>Antidepressant medications</a:t>
            </a:r>
          </a:p>
          <a:p>
            <a:pPr lvl="1"/>
            <a:r>
              <a:rPr lang="en-US" sz="2400" dirty="0" err="1" smtClean="0">
                <a:ea typeface="ＭＳ Ｐゴシック" pitchFamily="34" charset="-128"/>
              </a:rPr>
              <a:t>Psychostimulants</a:t>
            </a:r>
            <a:endParaRPr lang="en-US" sz="2400" dirty="0" smtClean="0">
              <a:ea typeface="ＭＳ Ｐゴシック" pitchFamily="34" charset="-128"/>
            </a:endParaRPr>
          </a:p>
          <a:p>
            <a:pPr marL="365125" indent="-255588"/>
            <a:r>
              <a:rPr lang="en-US" sz="2800" dirty="0" smtClean="0">
                <a:ea typeface="ＭＳ Ｐゴシック" pitchFamily="34" charset="-128"/>
              </a:rPr>
              <a:t>Psychological interventions</a:t>
            </a:r>
          </a:p>
          <a:p>
            <a:pPr lvl="1"/>
            <a:r>
              <a:rPr lang="en-US" sz="2400" dirty="0" smtClean="0">
                <a:ea typeface="ＭＳ Ｐゴシック" pitchFamily="34" charset="-128"/>
              </a:rPr>
              <a:t>Cognitive behavioral therapy</a:t>
            </a:r>
          </a:p>
          <a:p>
            <a:pPr lvl="1"/>
            <a:r>
              <a:rPr lang="en-US" sz="2400" dirty="0" smtClean="0">
                <a:ea typeface="ＭＳ Ｐゴシック" pitchFamily="34" charset="-128"/>
              </a:rPr>
              <a:t>Interpersonal therapy</a:t>
            </a:r>
          </a:p>
          <a:p>
            <a:pPr marL="365125" indent="-255588"/>
            <a:r>
              <a:rPr lang="en-US" sz="2800" dirty="0" smtClean="0">
                <a:ea typeface="ＭＳ Ｐゴシック" pitchFamily="34" charset="-128"/>
              </a:rPr>
              <a:t>Electroconvulsive therapy</a:t>
            </a:r>
          </a:p>
          <a:p>
            <a:pPr eaLnBrk="1" hangingPunct="1"/>
            <a:endParaRPr lang="en-US" sz="28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2"/>
          <p:cNvSpPr>
            <a:spLocks noGrp="1"/>
          </p:cNvSpPr>
          <p:nvPr>
            <p:ph type="title"/>
          </p:nvPr>
        </p:nvSpPr>
        <p:spPr>
          <a:xfrm>
            <a:off x="457200" y="274638"/>
            <a:ext cx="8229600" cy="944562"/>
          </a:xfrm>
        </p:spPr>
        <p:txBody>
          <a:bodyPr/>
          <a:lstStyle/>
          <a:p>
            <a:r>
              <a:rPr lang="en-US" sz="4000" smtClean="0">
                <a:ea typeface="ＭＳ Ｐゴシック" pitchFamily="34" charset="-128"/>
              </a:rPr>
              <a:t>First Line Medication Treatment</a:t>
            </a:r>
          </a:p>
        </p:txBody>
      </p:sp>
      <p:graphicFrame>
        <p:nvGraphicFramePr>
          <p:cNvPr id="38995" name="Group 83"/>
          <p:cNvGraphicFramePr>
            <a:graphicFrameLocks noGrp="1"/>
          </p:cNvGraphicFramePr>
          <p:nvPr>
            <p:ph idx="1"/>
            <p:extLst>
              <p:ext uri="{D42A27DB-BD31-4B8C-83A1-F6EECF244321}">
                <p14:modId xmlns:p14="http://schemas.microsoft.com/office/powerpoint/2010/main" val="2766521520"/>
              </p:ext>
            </p:extLst>
          </p:nvPr>
        </p:nvGraphicFramePr>
        <p:xfrm>
          <a:off x="457200" y="1066800"/>
          <a:ext cx="8229600" cy="5486399"/>
        </p:xfrm>
        <a:graphic>
          <a:graphicData uri="http://schemas.openxmlformats.org/drawingml/2006/table">
            <a:tbl>
              <a:tblPr/>
              <a:tblGrid>
                <a:gridCol w="2286000"/>
                <a:gridCol w="1447800"/>
                <a:gridCol w="1447800"/>
                <a:gridCol w="1600200"/>
                <a:gridCol w="1447800"/>
              </a:tblGrid>
              <a:tr h="6629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dirty="0" smtClean="0">
                          <a:ln>
                            <a:noFill/>
                          </a:ln>
                          <a:solidFill>
                            <a:schemeClr val="tx2"/>
                          </a:solidFill>
                          <a:effectLst/>
                          <a:latin typeface="Times New Roman" pitchFamily="18" charset="0"/>
                          <a:cs typeface="Times New Roman" pitchFamily="18" charset="0"/>
                        </a:rPr>
                        <a:t>Medication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2"/>
                          </a:solidFill>
                          <a:effectLst/>
                          <a:latin typeface="Times New Roman" pitchFamily="18" charset="0"/>
                          <a:cs typeface="Times New Roman" pitchFamily="18" charset="0"/>
                        </a:rPr>
                        <a:t>Dose 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dirty="0" smtClean="0">
                          <a:ln>
                            <a:noFill/>
                          </a:ln>
                          <a:solidFill>
                            <a:schemeClr val="tx2"/>
                          </a:solidFill>
                          <a:effectLst/>
                          <a:latin typeface="Times New Roman" pitchFamily="18" charset="0"/>
                          <a:cs typeface="Times New Roman" pitchFamily="18" charset="0"/>
                        </a:rPr>
                        <a:t>Activating or Sedating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P450 inhibitor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Times New Roman" pitchFamily="18" charset="0"/>
                          <a:cs typeface="Times New Roman" pitchFamily="18" charset="0"/>
                        </a:rPr>
                        <a:t>Substrate</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085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Fluoxetine </a:t>
                      </a:r>
                      <a:r>
                        <a:rPr kumimoji="1" lang="en-US" sz="1600" b="0" i="0" u="none" strike="noStrike" cap="none" normalizeH="0" baseline="0" smtClean="0">
                          <a:ln>
                            <a:noFill/>
                          </a:ln>
                          <a:solidFill>
                            <a:schemeClr val="tx1"/>
                          </a:solidFill>
                          <a:effectLst/>
                          <a:latin typeface="Times New Roman" pitchFamily="18" charset="0"/>
                        </a:rPr>
                        <a:t>(Prozac</a:t>
                      </a:r>
                      <a:r>
                        <a:rPr kumimoji="1" lang="en-US" sz="18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10mg-40mg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+Activating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 +2C19,</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2C9,2B6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2C9,2C19,2D6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620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Mirtazapine </a:t>
                      </a:r>
                      <a:r>
                        <a:rPr kumimoji="1" lang="en-US" sz="1600" b="0" i="0" u="none" strike="noStrike" cap="none" normalizeH="0" baseline="0" smtClean="0">
                          <a:ln>
                            <a:noFill/>
                          </a:ln>
                          <a:solidFill>
                            <a:schemeClr val="tx1"/>
                          </a:solidFill>
                          <a:effectLst/>
                          <a:latin typeface="Times New Roman" pitchFamily="18" charset="0"/>
                        </a:rPr>
                        <a:t>(Remeron)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15mg-60mg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++Sedating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1A2, 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4620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Bupropion </a:t>
                      </a:r>
                      <a:r>
                        <a:rPr kumimoji="1" lang="en-US" sz="1600" b="0" i="0" u="none" strike="noStrike" cap="none" normalizeH="0" baseline="0" smtClean="0">
                          <a:ln>
                            <a:noFill/>
                          </a:ln>
                          <a:solidFill>
                            <a:schemeClr val="tx1"/>
                          </a:solidFill>
                          <a:effectLst/>
                          <a:latin typeface="Times New Roman" pitchFamily="18" charset="0"/>
                        </a:rPr>
                        <a:t>(Wellbutrin)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150mg-450mg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++Activating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2B6,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653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Sertraline </a:t>
                      </a:r>
                      <a:r>
                        <a:rPr kumimoji="1" lang="en-US" sz="1600" b="0" i="0" u="none" strike="noStrike" cap="none" normalizeH="0" baseline="0" smtClean="0">
                          <a:ln>
                            <a:noFill/>
                          </a:ln>
                          <a:solidFill>
                            <a:schemeClr val="tx1"/>
                          </a:solidFill>
                          <a:effectLst/>
                          <a:latin typeface="Times New Roman" pitchFamily="18" charset="0"/>
                        </a:rPr>
                        <a:t>(Zoloft)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25mg-200mg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Neutral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 2C9, 2C19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2C9,2C19,2D6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3665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Paroxetine </a:t>
                      </a:r>
                      <a:r>
                        <a:rPr kumimoji="1" lang="en-US" sz="1600" b="0" i="0" u="none" strike="noStrike" cap="none" normalizeH="0" baseline="0" smtClean="0">
                          <a:ln>
                            <a:noFill/>
                          </a:ln>
                          <a:solidFill>
                            <a:schemeClr val="tx1"/>
                          </a:solidFill>
                          <a:effectLst/>
                          <a:latin typeface="Times New Roman" pitchFamily="18" charset="0"/>
                        </a:rPr>
                        <a:t>(Paxil)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20mg-60mg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+Sedating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 2C19, 2C9,2B6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6365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Citalopram </a:t>
                      </a:r>
                      <a:r>
                        <a:rPr kumimoji="1" lang="en-US" sz="1600" b="0" i="0" u="none" strike="noStrike" cap="none" normalizeH="0" baseline="0" smtClean="0">
                          <a:ln>
                            <a:noFill/>
                          </a:ln>
                          <a:solidFill>
                            <a:schemeClr val="tx1"/>
                          </a:solidFill>
                          <a:effectLst/>
                          <a:latin typeface="Times New Roman" pitchFamily="18" charset="0"/>
                        </a:rPr>
                        <a:t>(Celexa)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dirty="0" smtClean="0">
                          <a:ln>
                            <a:noFill/>
                          </a:ln>
                          <a:solidFill>
                            <a:schemeClr val="tx1"/>
                          </a:solidFill>
                          <a:effectLst/>
                          <a:latin typeface="Times New Roman" pitchFamily="18" charset="0"/>
                        </a:rPr>
                        <a:t>20mg-40mg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Sedating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2C19,2D6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46365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Escitalopram </a:t>
                      </a:r>
                      <a:r>
                        <a:rPr kumimoji="1" lang="en-US" sz="1600" b="0" i="0" u="none" strike="noStrike" cap="none" normalizeH="0" baseline="0" smtClean="0">
                          <a:ln>
                            <a:noFill/>
                          </a:ln>
                          <a:solidFill>
                            <a:schemeClr val="tx1"/>
                          </a:solidFill>
                          <a:effectLst/>
                          <a:latin typeface="Times New Roman" pitchFamily="18" charset="0"/>
                        </a:rPr>
                        <a:t>(Lexapro)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10mg-40mg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smtClean="0">
                          <a:ln>
                            <a:noFill/>
                          </a:ln>
                          <a:solidFill>
                            <a:schemeClr val="tx1"/>
                          </a:solidFill>
                          <a:effectLst/>
                          <a:latin typeface="Times New Roman" pitchFamily="18" charset="0"/>
                        </a:rPr>
                        <a:t>Sedating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2C19 ,2D6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6365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Duloxetine (Cymbalta)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20mg-60 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Neutral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1A2, 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46036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Venlafaxine (Effexor)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75mg-300mg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Neutral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2C19,2D6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653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dirty="0" err="1" smtClean="0">
                          <a:ln>
                            <a:noFill/>
                          </a:ln>
                          <a:solidFill>
                            <a:schemeClr val="tx1"/>
                          </a:solidFill>
                          <a:effectLst/>
                          <a:latin typeface="Times New Roman" pitchFamily="18" charset="0"/>
                        </a:rPr>
                        <a:t>Trazodone</a:t>
                      </a:r>
                      <a:r>
                        <a:rPr kumimoji="1" lang="en-US" sz="1600" b="0" i="0" u="none" strike="noStrike" cap="none" normalizeH="0" baseline="0" dirty="0" smtClean="0">
                          <a:ln>
                            <a:noFill/>
                          </a:ln>
                          <a:solidFill>
                            <a:schemeClr val="tx1"/>
                          </a:solidFill>
                          <a:effectLst/>
                          <a:latin typeface="Times New Roman" pitchFamily="18" charset="0"/>
                        </a:rPr>
                        <a:t> (</a:t>
                      </a:r>
                      <a:r>
                        <a:rPr kumimoji="1" lang="en-US" sz="1600" b="0" i="0" u="none" strike="noStrike" cap="none" normalizeH="0" baseline="0" dirty="0" err="1" smtClean="0">
                          <a:ln>
                            <a:noFill/>
                          </a:ln>
                          <a:solidFill>
                            <a:schemeClr val="tx1"/>
                          </a:solidFill>
                          <a:effectLst/>
                          <a:latin typeface="Times New Roman" pitchFamily="18" charset="0"/>
                        </a:rPr>
                        <a:t>Desyrel</a:t>
                      </a:r>
                      <a:r>
                        <a:rPr kumimoji="1" lang="en-US" sz="1600" b="0" i="0" u="none" strike="noStrike" cap="none" normalizeH="0" baseline="0" dirty="0" smtClean="0">
                          <a:ln>
                            <a:noFill/>
                          </a:ln>
                          <a:solidFill>
                            <a:schemeClr val="tx1"/>
                          </a:solidFill>
                          <a:effectLst/>
                          <a:latin typeface="Times New Roman" pitchFamily="18"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50mg-600mg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smtClean="0">
                          <a:ln>
                            <a:noFill/>
                          </a:ln>
                          <a:solidFill>
                            <a:schemeClr val="tx1"/>
                          </a:solidFill>
                          <a:effectLst/>
                          <a:latin typeface="Times New Roman" pitchFamily="18" charset="0"/>
                        </a:rPr>
                        <a:t>Sedating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smtClean="0">
                          <a:ln>
                            <a:noFill/>
                          </a:ln>
                          <a:solidFill>
                            <a:schemeClr val="tx1"/>
                          </a:solidFill>
                          <a:effectLst/>
                          <a:latin typeface="Times New Roman" pitchFamily="18" charset="0"/>
                        </a:rPr>
                        <a:t>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smtClean="0">
                          <a:ln>
                            <a:noFill/>
                          </a:ln>
                          <a:solidFill>
                            <a:schemeClr val="tx1"/>
                          </a:solidFill>
                          <a:effectLst/>
                          <a:latin typeface="Times New Roman" pitchFamily="18" charset="0"/>
                        </a:rPr>
                        <a:t>3A4, 2D6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
        <p:nvSpPr>
          <p:cNvPr id="83020"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r>
              <a:rPr lang="en-US" sz="3200" smtClean="0">
                <a:ea typeface="ＭＳ Ｐゴシック" pitchFamily="34" charset="-128"/>
              </a:rPr>
              <a:t>Medications commonly associated with depressive symptoms</a:t>
            </a:r>
          </a:p>
        </p:txBody>
      </p:sp>
      <p:sp>
        <p:nvSpPr>
          <p:cNvPr id="7" name="Content Placeholder 6"/>
          <p:cNvSpPr>
            <a:spLocks noGrp="1"/>
          </p:cNvSpPr>
          <p:nvPr>
            <p:ph idx="1"/>
          </p:nvPr>
        </p:nvSpPr>
        <p:spPr>
          <a:xfrm>
            <a:off x="457200" y="1295400"/>
            <a:ext cx="8229600" cy="4830763"/>
          </a:xfrm>
        </p:spPr>
        <p:txBody>
          <a:bodyPr/>
          <a:lstStyle/>
          <a:p>
            <a:pPr marL="0" indent="0">
              <a:buFontTx/>
              <a:buNone/>
            </a:pPr>
            <a:r>
              <a:rPr lang="en-US" sz="2000" dirty="0" err="1" smtClean="0">
                <a:ea typeface="ＭＳ Ｐゴシック" pitchFamily="34" charset="-128"/>
              </a:rPr>
              <a:t>Antiepileptics</a:t>
            </a:r>
            <a:r>
              <a:rPr lang="en-US" sz="2000" dirty="0" smtClean="0">
                <a:ea typeface="ＭＳ Ｐゴシック" pitchFamily="34" charset="-128"/>
              </a:rPr>
              <a:t/>
            </a:r>
            <a:br>
              <a:rPr lang="en-US" sz="2000" dirty="0" smtClean="0">
                <a:ea typeface="ＭＳ Ｐゴシック" pitchFamily="34" charset="-128"/>
              </a:rPr>
            </a:br>
            <a:r>
              <a:rPr lang="en-US" sz="2000" dirty="0" smtClean="0">
                <a:ea typeface="ＭＳ Ｐゴシック" pitchFamily="34" charset="-128"/>
              </a:rPr>
              <a:t>Angiotensin-converting enzyme inhibitors</a:t>
            </a:r>
            <a:br>
              <a:rPr lang="en-US" sz="2000" dirty="0" smtClean="0">
                <a:ea typeface="ＭＳ Ｐゴシック" pitchFamily="34" charset="-128"/>
              </a:rPr>
            </a:br>
            <a:r>
              <a:rPr lang="en-US" sz="2000" dirty="0" err="1" smtClean="0">
                <a:ea typeface="ＭＳ Ｐゴシック" pitchFamily="34" charset="-128"/>
              </a:rPr>
              <a:t>Antihypertensives</a:t>
            </a:r>
            <a:r>
              <a:rPr lang="en-US" sz="2000" dirty="0" smtClean="0">
                <a:ea typeface="ＭＳ Ｐゴシック" pitchFamily="34" charset="-128"/>
              </a:rPr>
              <a:t> (especially clonidine, methyldopa, thiazides) </a:t>
            </a:r>
          </a:p>
          <a:p>
            <a:pPr marL="0" indent="0">
              <a:buFontTx/>
              <a:buNone/>
            </a:pPr>
            <a:r>
              <a:rPr lang="en-US" sz="2000" dirty="0" smtClean="0">
                <a:ea typeface="ＭＳ Ｐゴシック" pitchFamily="34" charset="-128"/>
              </a:rPr>
              <a:t>Antimicrobials (amphotericin, </a:t>
            </a:r>
            <a:r>
              <a:rPr lang="en-US" sz="2000" dirty="0" err="1" smtClean="0">
                <a:ea typeface="ＭＳ Ｐゴシック" pitchFamily="34" charset="-128"/>
              </a:rPr>
              <a:t>ethionamide</a:t>
            </a:r>
            <a:r>
              <a:rPr lang="en-US" sz="2000" dirty="0" smtClean="0">
                <a:ea typeface="ＭＳ Ｐゴシック" pitchFamily="34" charset="-128"/>
              </a:rPr>
              <a:t>, metronidazole) </a:t>
            </a:r>
          </a:p>
          <a:p>
            <a:pPr marL="0" indent="0">
              <a:buFontTx/>
              <a:buNone/>
            </a:pPr>
            <a:r>
              <a:rPr lang="en-US" sz="2000" dirty="0" err="1" smtClean="0">
                <a:ea typeface="ＭＳ Ｐゴシック" pitchFamily="34" charset="-128"/>
              </a:rPr>
              <a:t>Antineoplastics</a:t>
            </a:r>
            <a:r>
              <a:rPr lang="en-US" sz="2000" dirty="0" smtClean="0">
                <a:ea typeface="ＭＳ Ｐゴシック" pitchFamily="34" charset="-128"/>
              </a:rPr>
              <a:t> (</a:t>
            </a:r>
            <a:r>
              <a:rPr lang="en-US" sz="2000" dirty="0" err="1" smtClean="0">
                <a:ea typeface="ＭＳ Ｐゴシック" pitchFamily="34" charset="-128"/>
              </a:rPr>
              <a:t>procarbazine</a:t>
            </a:r>
            <a:r>
              <a:rPr lang="en-US" sz="2000" dirty="0" smtClean="0">
                <a:ea typeface="ＭＳ Ｐゴシック" pitchFamily="34" charset="-128"/>
              </a:rPr>
              <a:t>, vincristine, vinblastine, </a:t>
            </a:r>
            <a:r>
              <a:rPr lang="en-US" sz="2000" dirty="0" err="1" smtClean="0">
                <a:ea typeface="ＭＳ Ｐゴシック" pitchFamily="34" charset="-128"/>
              </a:rPr>
              <a:t>asparaginase</a:t>
            </a:r>
            <a:r>
              <a:rPr lang="en-US" sz="2000" dirty="0" smtClean="0">
                <a:ea typeface="ＭＳ Ｐゴシック" pitchFamily="34" charset="-128"/>
              </a:rPr>
              <a:t>) Benzodiazepines, sedative–hypnotic </a:t>
            </a:r>
            <a:r>
              <a:rPr lang="en-US" sz="2000" dirty="0">
                <a:ea typeface="ＭＳ Ｐゴシック" pitchFamily="34" charset="-128"/>
              </a:rPr>
              <a:t>agents</a:t>
            </a:r>
            <a:r>
              <a:rPr lang="en-US" sz="2000" dirty="0" smtClean="0">
                <a:ea typeface="ＭＳ Ｐゴシック" pitchFamily="34" charset="-128"/>
              </a:rPr>
              <a:t/>
            </a:r>
            <a:br>
              <a:rPr lang="en-US" sz="2000" dirty="0" smtClean="0">
                <a:ea typeface="ＭＳ Ｐゴシック" pitchFamily="34" charset="-128"/>
              </a:rPr>
            </a:br>
            <a:r>
              <a:rPr lang="en-US" sz="2000" dirty="0" smtClean="0">
                <a:ea typeface="ＭＳ Ｐゴシック" pitchFamily="34" charset="-128"/>
              </a:rPr>
              <a:t>Beta-blockers</a:t>
            </a:r>
            <a:br>
              <a:rPr lang="en-US" sz="2000" dirty="0" smtClean="0">
                <a:ea typeface="ＭＳ Ｐゴシック" pitchFamily="34" charset="-128"/>
              </a:rPr>
            </a:br>
            <a:r>
              <a:rPr lang="en-US" sz="2000" dirty="0" smtClean="0">
                <a:ea typeface="ＭＳ Ｐゴシック" pitchFamily="34" charset="-128"/>
              </a:rPr>
              <a:t>Calcium channel blockers</a:t>
            </a:r>
            <a:br>
              <a:rPr lang="en-US" sz="2000" dirty="0" smtClean="0">
                <a:ea typeface="ＭＳ Ｐゴシック" pitchFamily="34" charset="-128"/>
              </a:rPr>
            </a:br>
            <a:r>
              <a:rPr lang="en-US" sz="2000" dirty="0" smtClean="0">
                <a:ea typeface="ＭＳ Ｐゴシック" pitchFamily="34" charset="-128"/>
              </a:rPr>
              <a:t>Corticosteroids</a:t>
            </a:r>
            <a:br>
              <a:rPr lang="en-US" sz="2000" dirty="0" smtClean="0">
                <a:ea typeface="ＭＳ Ｐゴシック" pitchFamily="34" charset="-128"/>
              </a:rPr>
            </a:br>
            <a:r>
              <a:rPr lang="en-US" sz="2000" dirty="0" smtClean="0">
                <a:ea typeface="ＭＳ Ｐゴシック" pitchFamily="34" charset="-128"/>
              </a:rPr>
              <a:t>Endocrine modifiers (especially estrogens, </a:t>
            </a:r>
            <a:r>
              <a:rPr lang="en-US" sz="2000" dirty="0" err="1" smtClean="0">
                <a:ea typeface="ＭＳ Ｐゴシック" pitchFamily="34" charset="-128"/>
              </a:rPr>
              <a:t>leuprolide</a:t>
            </a:r>
            <a:r>
              <a:rPr lang="en-US" sz="2000" dirty="0" smtClean="0">
                <a:ea typeface="ＭＳ Ｐゴシック" pitchFamily="34" charset="-128"/>
              </a:rPr>
              <a:t>)</a:t>
            </a:r>
            <a:br>
              <a:rPr lang="en-US" sz="2000" dirty="0" smtClean="0">
                <a:ea typeface="ＭＳ Ｐゴシック" pitchFamily="34" charset="-128"/>
              </a:rPr>
            </a:br>
            <a:r>
              <a:rPr lang="en-US" sz="2000" dirty="0" smtClean="0">
                <a:ea typeface="ＭＳ Ｐゴシック" pitchFamily="34" charset="-128"/>
              </a:rPr>
              <a:t>Interferon</a:t>
            </a:r>
            <a:br>
              <a:rPr lang="en-US" sz="2000" dirty="0" smtClean="0">
                <a:ea typeface="ＭＳ Ｐゴシック" pitchFamily="34" charset="-128"/>
              </a:rPr>
            </a:br>
            <a:r>
              <a:rPr lang="en-US" sz="2000" dirty="0" err="1" smtClean="0">
                <a:ea typeface="ＭＳ Ｐゴシック" pitchFamily="34" charset="-128"/>
              </a:rPr>
              <a:t>Isotretinoin</a:t>
            </a:r>
            <a:r>
              <a:rPr lang="en-US" sz="2000" dirty="0" smtClean="0">
                <a:ea typeface="ＭＳ Ｐゴシック" pitchFamily="34" charset="-128"/>
              </a:rPr>
              <a:t/>
            </a:r>
            <a:br>
              <a:rPr lang="en-US" sz="2000" dirty="0" smtClean="0">
                <a:ea typeface="ＭＳ Ｐゴシック" pitchFamily="34" charset="-128"/>
              </a:rPr>
            </a:br>
            <a:r>
              <a:rPr lang="en-US" sz="2000" dirty="0" smtClean="0">
                <a:ea typeface="ＭＳ Ｐゴシック" pitchFamily="34" charset="-128"/>
              </a:rPr>
              <a:t>Metoclopramide</a:t>
            </a:r>
            <a:br>
              <a:rPr lang="en-US" sz="2000" dirty="0" smtClean="0">
                <a:ea typeface="ＭＳ Ｐゴシック" pitchFamily="34" charset="-128"/>
              </a:rPr>
            </a:br>
            <a:r>
              <a:rPr lang="en-US" sz="2000" dirty="0" err="1" smtClean="0">
                <a:ea typeface="ＭＳ Ｐゴシック" pitchFamily="34" charset="-128"/>
              </a:rPr>
              <a:t>Nonsteroidal</a:t>
            </a:r>
            <a:r>
              <a:rPr lang="en-US" sz="2000" dirty="0" smtClean="0">
                <a:ea typeface="ＭＳ Ｐゴシック" pitchFamily="34" charset="-128"/>
              </a:rPr>
              <a:t> anti-inflammatory drugs (especially indomethacin) </a:t>
            </a:r>
          </a:p>
          <a:p>
            <a:pPr marL="0" indent="0">
              <a:buFontTx/>
              <a:buNone/>
            </a:pPr>
            <a:r>
              <a:rPr lang="en-US" sz="2000" dirty="0" smtClean="0">
                <a:ea typeface="ＭＳ Ｐゴシック" pitchFamily="34" charset="-128"/>
              </a:rPr>
              <a:t>Opiates</a:t>
            </a:r>
            <a:br>
              <a:rPr lang="en-US" sz="2000" dirty="0" smtClean="0">
                <a:ea typeface="ＭＳ Ｐゴシック" pitchFamily="34" charset="-128"/>
              </a:rPr>
            </a:br>
            <a:r>
              <a:rPr lang="en-US" sz="2000" dirty="0" smtClean="0">
                <a:ea typeface="ＭＳ Ｐゴシック" pitchFamily="34" charset="-128"/>
              </a:rPr>
              <a:t>Statins </a:t>
            </a:r>
          </a:p>
        </p:txBody>
      </p:sp>
      <p:sp>
        <p:nvSpPr>
          <p:cNvPr id="84994" name="Slide Number Placeholder 3"/>
          <p:cNvSpPr>
            <a:spLocks noGrp="1"/>
          </p:cNvSpPr>
          <p:nvPr>
            <p:ph type="sldNum" sz="quarter" idx="12"/>
          </p:nvPr>
        </p:nvSpPr>
        <p:spPr>
          <a:noFill/>
        </p:spPr>
        <p:txBody>
          <a:bodyPr/>
          <a:lstStyle/>
          <a:p>
            <a:endParaRPr lang="en-US"/>
          </a:p>
        </p:txBody>
      </p:sp>
      <p:sp>
        <p:nvSpPr>
          <p:cNvPr id="84995" name="TextBox 5"/>
          <p:cNvSpPr txBox="1">
            <a:spLocks noChangeArrowheads="1"/>
          </p:cNvSpPr>
          <p:nvPr/>
        </p:nvSpPr>
        <p:spPr bwMode="auto">
          <a:xfrm>
            <a:off x="3002844" y="6354044"/>
            <a:ext cx="4517262" cy="369332"/>
          </a:xfrm>
          <a:prstGeom prst="rect">
            <a:avLst/>
          </a:prstGeom>
          <a:noFill/>
          <a:ln w="9525">
            <a:noFill/>
            <a:miter lim="800000"/>
            <a:headEnd/>
            <a:tailEnd/>
          </a:ln>
        </p:spPr>
        <p:txBody>
          <a:bodyPr wrap="none">
            <a:spAutoFit/>
          </a:bodyPr>
          <a:lstStyle/>
          <a:p>
            <a:r>
              <a:rPr lang="en-US" dirty="0" err="1">
                <a:latin typeface="+mn-lt"/>
              </a:rPr>
              <a:t>Rackley</a:t>
            </a:r>
            <a:r>
              <a:rPr lang="en-US" dirty="0">
                <a:latin typeface="+mn-lt"/>
              </a:rPr>
              <a:t> &amp; </a:t>
            </a:r>
            <a:r>
              <a:rPr lang="en-US" dirty="0" err="1">
                <a:latin typeface="+mn-lt"/>
              </a:rPr>
              <a:t>Bostwick</a:t>
            </a:r>
            <a:r>
              <a:rPr lang="en-US" dirty="0">
                <a:latin typeface="+mn-lt"/>
              </a:rPr>
              <a:t> Psych </a:t>
            </a:r>
            <a:r>
              <a:rPr lang="en-US" dirty="0" err="1">
                <a:latin typeface="+mn-lt"/>
              </a:rPr>
              <a:t>Clin</a:t>
            </a:r>
            <a:r>
              <a:rPr lang="en-US" dirty="0">
                <a:latin typeface="+mn-lt"/>
              </a:rPr>
              <a:t> North </a:t>
            </a:r>
            <a:r>
              <a:rPr lang="en-US" dirty="0" smtClean="0">
                <a:latin typeface="+mn-lt"/>
              </a:rPr>
              <a:t>Am, </a:t>
            </a:r>
            <a:r>
              <a:rPr lang="en-US" dirty="0">
                <a:latin typeface="+mn-lt"/>
              </a:rPr>
              <a:t>2012</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2"/>
          <p:cNvSpPr>
            <a:spLocks noGrp="1"/>
          </p:cNvSpPr>
          <p:nvPr>
            <p:ph type="title"/>
          </p:nvPr>
        </p:nvSpPr>
        <p:spPr/>
        <p:txBody>
          <a:bodyPr/>
          <a:lstStyle/>
          <a:p>
            <a:r>
              <a:rPr lang="en-US" smtClean="0">
                <a:ea typeface="ＭＳ Ｐゴシック" pitchFamily="34" charset="-128"/>
              </a:rPr>
              <a:t>Clinical Concerns</a:t>
            </a:r>
          </a:p>
        </p:txBody>
      </p:sp>
      <p:sp>
        <p:nvSpPr>
          <p:cNvPr id="39939" name="Content Placeholder 3"/>
          <p:cNvSpPr>
            <a:spLocks noGrp="1"/>
          </p:cNvSpPr>
          <p:nvPr>
            <p:ph idx="1"/>
          </p:nvPr>
        </p:nvSpPr>
        <p:spPr>
          <a:xfrm>
            <a:off x="457200" y="1447800"/>
            <a:ext cx="8229600" cy="4191000"/>
          </a:xfrm>
        </p:spPr>
        <p:txBody>
          <a:bodyPr/>
          <a:lstStyle/>
          <a:p>
            <a:pPr>
              <a:defRPr/>
            </a:pPr>
            <a:r>
              <a:rPr lang="en-US" sz="2400" dirty="0" smtClean="0">
                <a:ea typeface="+mn-ea"/>
                <a:cs typeface="+mn-cs"/>
              </a:rPr>
              <a:t>2D6 inhibitors can effect beta-blockers and potentiate fall in blood pressure and pulse (orthostatic)</a:t>
            </a:r>
          </a:p>
          <a:p>
            <a:pPr>
              <a:defRPr/>
            </a:pPr>
            <a:r>
              <a:rPr lang="en-US" sz="2400" dirty="0" smtClean="0">
                <a:ea typeface="+mn-ea"/>
                <a:cs typeface="+mn-cs"/>
              </a:rPr>
              <a:t>Cigarette smokers may need higher doses of mirtazapine </a:t>
            </a:r>
          </a:p>
          <a:p>
            <a:pPr>
              <a:defRPr/>
            </a:pPr>
            <a:r>
              <a:rPr lang="en-US" sz="2400" dirty="0" smtClean="0">
                <a:ea typeface="+mn-ea"/>
                <a:cs typeface="+mn-cs"/>
              </a:rPr>
              <a:t>Users of oral contraceptives may have more antidepressant side effects and need lower doses of many medications</a:t>
            </a:r>
          </a:p>
          <a:p>
            <a:pPr>
              <a:defRPr/>
            </a:pPr>
            <a:r>
              <a:rPr lang="en-US" sz="2400" dirty="0"/>
              <a:t>Certain SSRIs (paroxetine, fluoxetine) may decrease effectiveness of </a:t>
            </a:r>
            <a:r>
              <a:rPr lang="en-US" sz="2400" dirty="0" err="1"/>
              <a:t>Tamoxifen</a:t>
            </a:r>
            <a:r>
              <a:rPr lang="en-US" sz="2400" dirty="0"/>
              <a:t> (via CYP 2D6)  - may want to use </a:t>
            </a:r>
            <a:r>
              <a:rPr lang="en-US" sz="2400" dirty="0" smtClean="0"/>
              <a:t>venlafaxine instead</a:t>
            </a:r>
          </a:p>
          <a:p>
            <a:pPr>
              <a:defRPr/>
            </a:pPr>
            <a:endParaRPr lang="en-US" sz="2800" dirty="0" smtClean="0">
              <a:ea typeface="+mn-ea"/>
              <a:cs typeface="+mn-cs"/>
            </a:endParaRPr>
          </a:p>
        </p:txBody>
      </p:sp>
      <p:sp>
        <p:nvSpPr>
          <p:cNvPr id="86019"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Content Placeholder 2"/>
          <p:cNvSpPr>
            <a:spLocks noGrp="1"/>
          </p:cNvSpPr>
          <p:nvPr>
            <p:ph idx="1"/>
          </p:nvPr>
        </p:nvSpPr>
        <p:spPr/>
        <p:txBody>
          <a:bodyPr/>
          <a:lstStyle/>
          <a:p>
            <a:pPr>
              <a:defRPr/>
            </a:pPr>
            <a:r>
              <a:rPr lang="en-US" sz="2800" dirty="0" smtClean="0"/>
              <a:t>Combining </a:t>
            </a:r>
            <a:r>
              <a:rPr lang="en-US" sz="2800" dirty="0"/>
              <a:t>serotonergic and/or MAOI medications may cause 5HT syndrome</a:t>
            </a:r>
          </a:p>
          <a:p>
            <a:pPr lvl="1">
              <a:defRPr/>
            </a:pPr>
            <a:r>
              <a:rPr lang="en-US" sz="2400" dirty="0"/>
              <a:t>E.g</a:t>
            </a:r>
            <a:r>
              <a:rPr lang="en-US" sz="2400" dirty="0" smtClean="0"/>
              <a:t>., </a:t>
            </a:r>
            <a:r>
              <a:rPr lang="en-US" sz="2400" dirty="0"/>
              <a:t>SSRI, TCAs, venlafaxine, mirtazapine, </a:t>
            </a:r>
            <a:r>
              <a:rPr lang="en-US" sz="2400" dirty="0" err="1"/>
              <a:t>t</a:t>
            </a:r>
            <a:r>
              <a:rPr lang="en-US" sz="2400" dirty="0" err="1" smtClean="0"/>
              <a:t>ryptans</a:t>
            </a:r>
            <a:r>
              <a:rPr lang="en-US" sz="2400" dirty="0"/>
              <a:t>, linezolid, tramadol, </a:t>
            </a:r>
            <a:r>
              <a:rPr lang="en-US" sz="2400" dirty="0" err="1" smtClean="0"/>
              <a:t>meperidine</a:t>
            </a:r>
            <a:endParaRPr lang="en-US" sz="2400" dirty="0" smtClean="0"/>
          </a:p>
          <a:p>
            <a:pPr>
              <a:defRPr/>
            </a:pPr>
            <a:r>
              <a:rPr lang="en-US" sz="2800" dirty="0">
                <a:solidFill>
                  <a:srgbClr val="000000"/>
                </a:solidFill>
              </a:rPr>
              <a:t>Citalopram FDA warning (</a:t>
            </a:r>
            <a:r>
              <a:rPr lang="en-US" sz="2800" dirty="0" smtClean="0">
                <a:solidFill>
                  <a:srgbClr val="000000"/>
                </a:solidFill>
              </a:rPr>
              <a:t>8/23/2011)</a:t>
            </a:r>
          </a:p>
          <a:p>
            <a:pPr lvl="1">
              <a:defRPr/>
            </a:pPr>
            <a:r>
              <a:rPr lang="en-US" sz="2400" dirty="0" smtClean="0">
                <a:solidFill>
                  <a:srgbClr val="000000"/>
                </a:solidFill>
              </a:rPr>
              <a:t>Citalopram should not </a:t>
            </a:r>
            <a:r>
              <a:rPr lang="en-US" sz="2400" dirty="0">
                <a:solidFill>
                  <a:srgbClr val="000000"/>
                </a:solidFill>
              </a:rPr>
              <a:t>be used in doses &gt;40mg </a:t>
            </a:r>
            <a:r>
              <a:rPr lang="en-US" sz="2400" dirty="0" err="1">
                <a:solidFill>
                  <a:srgbClr val="000000"/>
                </a:solidFill>
              </a:rPr>
              <a:t>qd</a:t>
            </a:r>
            <a:r>
              <a:rPr lang="en-US" sz="2400" dirty="0">
                <a:solidFill>
                  <a:srgbClr val="000000"/>
                </a:solidFill>
              </a:rPr>
              <a:t> due to concerns of QT </a:t>
            </a:r>
            <a:r>
              <a:rPr lang="en-US" sz="2400" dirty="0" smtClean="0">
                <a:solidFill>
                  <a:srgbClr val="000000"/>
                </a:solidFill>
              </a:rPr>
              <a:t>prolongation</a:t>
            </a:r>
          </a:p>
          <a:p>
            <a:pPr lvl="1">
              <a:defRPr/>
            </a:pPr>
            <a:r>
              <a:rPr lang="en-US" sz="2400" dirty="0" smtClean="0">
                <a:solidFill>
                  <a:srgbClr val="000000"/>
                </a:solidFill>
              </a:rPr>
              <a:t>Citalopram </a:t>
            </a:r>
            <a:r>
              <a:rPr lang="en-US" sz="2400" dirty="0">
                <a:solidFill>
                  <a:srgbClr val="000000"/>
                </a:solidFill>
              </a:rPr>
              <a:t>should not be used in doses &gt;20mg </a:t>
            </a:r>
            <a:r>
              <a:rPr lang="en-US" sz="2400" dirty="0" err="1">
                <a:solidFill>
                  <a:srgbClr val="000000"/>
                </a:solidFill>
              </a:rPr>
              <a:t>qd</a:t>
            </a:r>
            <a:r>
              <a:rPr lang="en-US" sz="2400" dirty="0">
                <a:solidFill>
                  <a:srgbClr val="000000"/>
                </a:solidFill>
              </a:rPr>
              <a:t> in patients with hepatic impairment, &gt;60 years of age, 2C19 or 2D6 poor metabolizers  </a:t>
            </a:r>
          </a:p>
          <a:p>
            <a:pPr marL="0" indent="0">
              <a:buFontTx/>
              <a:buNone/>
              <a:defRPr/>
            </a:pPr>
            <a:endParaRPr lang="en-US" dirty="0" smtClean="0"/>
          </a:p>
        </p:txBody>
      </p:sp>
      <p:sp>
        <p:nvSpPr>
          <p:cNvPr id="88067"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p:txBody>
          <a:bodyPr/>
          <a:lstStyle/>
          <a:p>
            <a:pPr eaLnBrk="1" hangingPunct="1"/>
            <a:r>
              <a:rPr lang="en-US" smtClean="0">
                <a:ea typeface="ＭＳ Ｐゴシック" pitchFamily="34" charset="-128"/>
              </a:rPr>
              <a:t>Depression in medical illness</a:t>
            </a:r>
          </a:p>
        </p:txBody>
      </p:sp>
      <p:sp>
        <p:nvSpPr>
          <p:cNvPr id="86019" name="Rectangle 3"/>
          <p:cNvSpPr>
            <a:spLocks noGrp="1" noChangeArrowheads="1"/>
          </p:cNvSpPr>
          <p:nvPr>
            <p:ph idx="1"/>
          </p:nvPr>
        </p:nvSpPr>
        <p:spPr/>
        <p:txBody>
          <a:bodyPr/>
          <a:lstStyle/>
          <a:p>
            <a:pPr eaLnBrk="1" hangingPunct="1">
              <a:buFont typeface="Wingdings" pitchFamily="2" charset="2"/>
              <a:buChar char="§"/>
              <a:defRPr/>
            </a:pPr>
            <a:r>
              <a:rPr lang="en-US" sz="2800" dirty="0" smtClean="0">
                <a:ea typeface="+mn-ea"/>
                <a:cs typeface="+mn-cs"/>
              </a:rPr>
              <a:t>Coexistence</a:t>
            </a:r>
          </a:p>
          <a:p>
            <a:pPr eaLnBrk="1" hangingPunct="1">
              <a:buFont typeface="Wingdings" pitchFamily="2" charset="2"/>
              <a:buChar char="§"/>
              <a:defRPr/>
            </a:pPr>
            <a:r>
              <a:rPr lang="en-US" sz="2800" dirty="0" smtClean="0">
                <a:ea typeface="+mn-ea"/>
                <a:cs typeface="+mn-cs"/>
              </a:rPr>
              <a:t>Induced by illness or medications</a:t>
            </a:r>
          </a:p>
          <a:p>
            <a:pPr eaLnBrk="1" hangingPunct="1">
              <a:buFont typeface="Wingdings" pitchFamily="2" charset="2"/>
              <a:buChar char="§"/>
              <a:defRPr/>
            </a:pPr>
            <a:r>
              <a:rPr lang="en-US" sz="2800" dirty="0" smtClean="0">
                <a:ea typeface="+mn-ea"/>
                <a:cs typeface="+mn-cs"/>
              </a:rPr>
              <a:t>Cause or exacerbate somatic symptoms</a:t>
            </a:r>
          </a:p>
          <a:p>
            <a:pPr eaLnBrk="1" hangingPunct="1">
              <a:buFont typeface="Wingdings" pitchFamily="2" charset="2"/>
              <a:buChar char="n"/>
              <a:defRPr/>
            </a:pPr>
            <a:endParaRPr lang="en-US" dirty="0" smtClean="0">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2"/>
          <p:cNvSpPr>
            <a:spLocks noGrp="1"/>
          </p:cNvSpPr>
          <p:nvPr>
            <p:ph type="title"/>
          </p:nvPr>
        </p:nvSpPr>
        <p:spPr/>
        <p:txBody>
          <a:bodyPr/>
          <a:lstStyle/>
          <a:p>
            <a:r>
              <a:rPr lang="en-US" dirty="0" smtClean="0">
                <a:ea typeface="ＭＳ Ｐゴシック" pitchFamily="34" charset="-128"/>
              </a:rPr>
              <a:t>General Principles</a:t>
            </a:r>
          </a:p>
        </p:txBody>
      </p:sp>
      <p:sp>
        <p:nvSpPr>
          <p:cNvPr id="39939" name="Content Placeholder 3"/>
          <p:cNvSpPr>
            <a:spLocks noGrp="1"/>
          </p:cNvSpPr>
          <p:nvPr>
            <p:ph idx="1"/>
          </p:nvPr>
        </p:nvSpPr>
        <p:spPr>
          <a:xfrm>
            <a:off x="457200" y="1447800"/>
            <a:ext cx="8229600" cy="4191000"/>
          </a:xfrm>
        </p:spPr>
        <p:txBody>
          <a:bodyPr/>
          <a:lstStyle/>
          <a:p>
            <a:pPr marL="609600" indent="-609600">
              <a:lnSpc>
                <a:spcPct val="80000"/>
              </a:lnSpc>
              <a:buFontTx/>
              <a:buAutoNum type="arabicPeriod"/>
            </a:pPr>
            <a:r>
              <a:rPr lang="en-US" sz="2800" dirty="0" smtClean="0">
                <a:ea typeface="ＭＳ Ｐゴシック" pitchFamily="34" charset="-128"/>
              </a:rPr>
              <a:t>Know the drug interactions of the medications you use most often</a:t>
            </a:r>
          </a:p>
          <a:p>
            <a:pPr marL="609600" indent="-609600">
              <a:lnSpc>
                <a:spcPct val="80000"/>
              </a:lnSpc>
              <a:buFontTx/>
              <a:buAutoNum type="arabicPeriod"/>
            </a:pPr>
            <a:r>
              <a:rPr lang="en-US" sz="2800" dirty="0" smtClean="0">
                <a:ea typeface="ＭＳ Ｐゴシック" pitchFamily="34" charset="-128"/>
              </a:rPr>
              <a:t>Look up drug interactions with any and all medicines </a:t>
            </a:r>
          </a:p>
          <a:p>
            <a:pPr marL="609600" indent="-609600">
              <a:lnSpc>
                <a:spcPct val="80000"/>
              </a:lnSpc>
              <a:buFontTx/>
              <a:buAutoNum type="arabicPeriod"/>
            </a:pPr>
            <a:r>
              <a:rPr lang="en-US" sz="2800" dirty="0" smtClean="0">
                <a:ea typeface="ＭＳ Ｐゴシック" pitchFamily="34" charset="-128"/>
              </a:rPr>
              <a:t>Be careful of hidden inhibitors or inducers</a:t>
            </a:r>
          </a:p>
          <a:p>
            <a:pPr marL="1371600" lvl="2" indent="-457200">
              <a:lnSpc>
                <a:spcPct val="80000"/>
              </a:lnSpc>
            </a:pPr>
            <a:r>
              <a:rPr lang="en-US" sz="2400" dirty="0" smtClean="0">
                <a:ea typeface="ＭＳ Ｐゴシック" pitchFamily="34" charset="-128"/>
              </a:rPr>
              <a:t>Grapefruit juice </a:t>
            </a:r>
          </a:p>
          <a:p>
            <a:pPr marL="1371600" lvl="2" indent="-457200">
              <a:lnSpc>
                <a:spcPct val="80000"/>
              </a:lnSpc>
            </a:pPr>
            <a:r>
              <a:rPr lang="en-US" sz="2400" dirty="0" smtClean="0">
                <a:ea typeface="ＭＳ Ｐゴシック" pitchFamily="34" charset="-128"/>
              </a:rPr>
              <a:t>Cigarette smoking</a:t>
            </a:r>
          </a:p>
          <a:p>
            <a:pPr marL="1371600" lvl="2" indent="-457200">
              <a:lnSpc>
                <a:spcPct val="80000"/>
              </a:lnSpc>
            </a:pPr>
            <a:r>
              <a:rPr lang="en-US" sz="2400" dirty="0" smtClean="0">
                <a:ea typeface="ＭＳ Ｐゴシック" pitchFamily="34" charset="-128"/>
              </a:rPr>
              <a:t>Oral contraceptive medications</a:t>
            </a:r>
          </a:p>
          <a:p>
            <a:pPr marL="1371600" lvl="2" indent="-457200">
              <a:lnSpc>
                <a:spcPct val="80000"/>
              </a:lnSpc>
            </a:pPr>
            <a:r>
              <a:rPr lang="en-US" sz="2400" dirty="0" smtClean="0">
                <a:ea typeface="ＭＳ Ｐゴシック" pitchFamily="34" charset="-128"/>
              </a:rPr>
              <a:t>Herbal medicines</a:t>
            </a:r>
          </a:p>
          <a:p>
            <a:pPr>
              <a:defRPr/>
            </a:pPr>
            <a:endParaRPr lang="en-US" sz="2800" dirty="0" smtClean="0">
              <a:ea typeface="+mn-ea"/>
              <a:cs typeface="+mn-cs"/>
            </a:endParaRPr>
          </a:p>
        </p:txBody>
      </p:sp>
      <p:sp>
        <p:nvSpPr>
          <p:cNvPr id="86019"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r>
              <a:rPr lang="en-US" smtClean="0">
                <a:ea typeface="ＭＳ Ｐゴシック" pitchFamily="34" charset="-128"/>
              </a:rPr>
              <a:t>Other adjunct agents</a:t>
            </a:r>
          </a:p>
        </p:txBody>
      </p:sp>
      <p:sp>
        <p:nvSpPr>
          <p:cNvPr id="91138" name="Rectangle 3"/>
          <p:cNvSpPr>
            <a:spLocks noGrp="1" noChangeArrowheads="1"/>
          </p:cNvSpPr>
          <p:nvPr>
            <p:ph idx="1"/>
          </p:nvPr>
        </p:nvSpPr>
        <p:spPr/>
        <p:txBody>
          <a:bodyPr/>
          <a:lstStyle/>
          <a:p>
            <a:r>
              <a:rPr lang="en-US" sz="2800" dirty="0" err="1" smtClean="0">
                <a:ea typeface="ＭＳ Ｐゴシック" pitchFamily="34" charset="-128"/>
              </a:rPr>
              <a:t>Psychostimulants</a:t>
            </a:r>
            <a:r>
              <a:rPr lang="en-US" sz="2800" dirty="0" smtClean="0">
                <a:ea typeface="ＭＳ Ｐゴシック" pitchFamily="34" charset="-128"/>
              </a:rPr>
              <a:t> can be helpful in </a:t>
            </a:r>
            <a:r>
              <a:rPr lang="en-US" sz="2800" dirty="0" err="1" smtClean="0">
                <a:ea typeface="ＭＳ Ｐゴシック" pitchFamily="34" charset="-128"/>
              </a:rPr>
              <a:t>anergic</a:t>
            </a:r>
            <a:r>
              <a:rPr lang="en-US" sz="2800" dirty="0" smtClean="0">
                <a:ea typeface="ＭＳ Ｐゴシック" pitchFamily="34" charset="-128"/>
              </a:rPr>
              <a:t>, depressed patients with cancer or organ transplants</a:t>
            </a:r>
          </a:p>
          <a:p>
            <a:r>
              <a:rPr lang="en-US" sz="2800" dirty="0" smtClean="0">
                <a:ea typeface="ＭＳ Ｐゴシック" pitchFamily="34" charset="-128"/>
              </a:rPr>
              <a:t>Low dose atypical antipsychotic medications may also be helpful </a:t>
            </a:r>
          </a:p>
          <a:p>
            <a:pPr lvl="1"/>
            <a:r>
              <a:rPr lang="en-US" sz="2400" dirty="0" smtClean="0">
                <a:ea typeface="ＭＳ Ｐゴシック" pitchFamily="34" charset="-128"/>
              </a:rPr>
              <a:t>Augmentation</a:t>
            </a:r>
          </a:p>
          <a:p>
            <a:pPr lvl="1"/>
            <a:r>
              <a:rPr lang="en-US" sz="2400" dirty="0" smtClean="0">
                <a:ea typeface="ＭＳ Ｐゴシック" pitchFamily="34" charset="-128"/>
              </a:rPr>
              <a:t>Sleep </a:t>
            </a:r>
          </a:p>
          <a:p>
            <a:pPr lvl="1"/>
            <a:r>
              <a:rPr lang="en-US" sz="2400" dirty="0" smtClean="0">
                <a:ea typeface="ＭＳ Ｐゴシック" pitchFamily="34" charset="-128"/>
              </a:rPr>
              <a:t>Anxiety/Agitation</a:t>
            </a:r>
          </a:p>
          <a:p>
            <a:pPr lvl="1"/>
            <a:endParaRPr lang="en-US" dirty="0" smtClean="0">
              <a:ea typeface="ＭＳ Ｐゴシック" pitchFamily="34" charset="-128"/>
            </a:endParaRPr>
          </a:p>
          <a:p>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457200" y="304800"/>
            <a:ext cx="8229600" cy="1143000"/>
          </a:xfrm>
        </p:spPr>
        <p:txBody>
          <a:bodyPr/>
          <a:lstStyle/>
          <a:p>
            <a:r>
              <a:rPr lang="en-US" dirty="0" smtClean="0">
                <a:ea typeface="ＭＳ Ｐゴシック" pitchFamily="34" charset="-128"/>
              </a:rPr>
              <a:t>In Transplant and Cancer Populations</a:t>
            </a:r>
          </a:p>
        </p:txBody>
      </p:sp>
      <p:sp>
        <p:nvSpPr>
          <p:cNvPr id="91138" name="Rectangle 3"/>
          <p:cNvSpPr>
            <a:spLocks noGrp="1" noChangeArrowheads="1"/>
          </p:cNvSpPr>
          <p:nvPr>
            <p:ph idx="1"/>
          </p:nvPr>
        </p:nvSpPr>
        <p:spPr/>
        <p:txBody>
          <a:bodyPr/>
          <a:lstStyle/>
          <a:p>
            <a:pPr marL="365125" indent="-255588"/>
            <a:r>
              <a:rPr lang="en-US" sz="2800" dirty="0" smtClean="0">
                <a:ea typeface="ＭＳ Ｐゴシック" pitchFamily="34" charset="-128"/>
              </a:rPr>
              <a:t>Antidepressants can be helpful: be careful of metabolism and the organ effected by the transplant or cancer</a:t>
            </a:r>
          </a:p>
          <a:p>
            <a:pPr marL="365125" indent="-255588"/>
            <a:r>
              <a:rPr lang="en-US" sz="2800" dirty="0" err="1" smtClean="0">
                <a:ea typeface="ＭＳ Ｐゴシック" pitchFamily="34" charset="-128"/>
              </a:rPr>
              <a:t>Psychostimulants</a:t>
            </a:r>
            <a:r>
              <a:rPr lang="en-US" sz="2800" dirty="0" smtClean="0">
                <a:ea typeface="ＭＳ Ｐゴシック" pitchFamily="34" charset="-128"/>
              </a:rPr>
              <a:t> can be safe and effective</a:t>
            </a:r>
          </a:p>
          <a:p>
            <a:pPr marL="365125" indent="-255588"/>
            <a:r>
              <a:rPr lang="en-US" sz="2800" dirty="0" smtClean="0">
                <a:ea typeface="ＭＳ Ｐゴシック" pitchFamily="34" charset="-128"/>
              </a:rPr>
              <a:t>Cognitive behavioral therapy can be helpful for depression and anxiety</a:t>
            </a:r>
          </a:p>
          <a:p>
            <a:pPr lvl="1"/>
            <a:endParaRPr lang="en-US" dirty="0" smtClean="0">
              <a:ea typeface="ＭＳ Ｐゴシック" pitchFamily="34" charset="-128"/>
            </a:endParaRPr>
          </a:p>
          <a:p>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Chronic Kidney Disease</a:t>
            </a:r>
            <a:endParaRPr lang="en-US" dirty="0"/>
          </a:p>
        </p:txBody>
      </p:sp>
      <p:sp>
        <p:nvSpPr>
          <p:cNvPr id="3" name="Content Placeholder 2"/>
          <p:cNvSpPr>
            <a:spLocks noGrp="1"/>
          </p:cNvSpPr>
          <p:nvPr>
            <p:ph idx="1"/>
          </p:nvPr>
        </p:nvSpPr>
        <p:spPr/>
        <p:txBody>
          <a:bodyPr/>
          <a:lstStyle/>
          <a:p>
            <a:r>
              <a:rPr lang="en-US" dirty="0" smtClean="0"/>
              <a:t>SSRI: Sertraline considered to have least dependence on renal function</a:t>
            </a:r>
          </a:p>
          <a:p>
            <a:r>
              <a:rPr lang="en-US" dirty="0" smtClean="0"/>
              <a:t>Bupropion: decrease dose – authorities advise caution as increased levels may produce seizure</a:t>
            </a:r>
          </a:p>
          <a:p>
            <a:r>
              <a:rPr lang="en-US" dirty="0" smtClean="0"/>
              <a:t>Mirtazapine: decrease dose - 75% excreted unchanged in urine</a:t>
            </a:r>
          </a:p>
          <a:p>
            <a:r>
              <a:rPr lang="en-US" dirty="0" smtClean="0"/>
              <a:t>SNRI: Venlafaxine may require dose reduction in renal impairment or dialysis</a:t>
            </a:r>
          </a:p>
          <a:p>
            <a:pPr lvl="1"/>
            <a:r>
              <a:rPr lang="en-US" sz="2400" dirty="0" smtClean="0"/>
              <a:t>Duloxetine contraindicated in severe renal disease: active metabolite may accumulate and produce confusion</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43</a:t>
            </a:fld>
            <a:endParaRPr lang="en-US" dirty="0"/>
          </a:p>
        </p:txBody>
      </p:sp>
    </p:spTree>
    <p:extLst>
      <p:ext uri="{BB962C8B-B14F-4D97-AF65-F5344CB8AC3E}">
        <p14:creationId xmlns:p14="http://schemas.microsoft.com/office/powerpoint/2010/main" val="38734046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457200" y="304800"/>
            <a:ext cx="8229600" cy="914400"/>
          </a:xfrm>
        </p:spPr>
        <p:txBody>
          <a:bodyPr/>
          <a:lstStyle/>
          <a:p>
            <a:r>
              <a:rPr lang="en-US" dirty="0" smtClean="0">
                <a:ea typeface="ＭＳ Ｐゴシック" pitchFamily="34" charset="-128"/>
              </a:rPr>
              <a:t>In Heart Disease</a:t>
            </a:r>
          </a:p>
        </p:txBody>
      </p:sp>
      <p:sp>
        <p:nvSpPr>
          <p:cNvPr id="91138" name="Rectangle 3"/>
          <p:cNvSpPr>
            <a:spLocks noGrp="1" noChangeArrowheads="1"/>
          </p:cNvSpPr>
          <p:nvPr>
            <p:ph idx="1"/>
          </p:nvPr>
        </p:nvSpPr>
        <p:spPr>
          <a:xfrm>
            <a:off x="381000" y="990600"/>
            <a:ext cx="8229600" cy="5562600"/>
          </a:xfrm>
        </p:spPr>
        <p:txBody>
          <a:bodyPr/>
          <a:lstStyle/>
          <a:p>
            <a:pPr marL="0" indent="4763">
              <a:defRPr/>
            </a:pPr>
            <a:r>
              <a:rPr lang="en-US" sz="2000" b="1" dirty="0" smtClean="0"/>
              <a:t>  SADHART:  </a:t>
            </a:r>
            <a:r>
              <a:rPr lang="en-US" sz="2000" dirty="0" smtClean="0"/>
              <a:t>Sertraline cardiac safe and effective in treating depression</a:t>
            </a:r>
          </a:p>
          <a:p>
            <a:pPr lvl="1">
              <a:lnSpc>
                <a:spcPct val="80000"/>
              </a:lnSpc>
              <a:defRPr/>
            </a:pPr>
            <a:r>
              <a:rPr lang="en-US" dirty="0"/>
              <a:t>Not powered to detect morbidity or mortality</a:t>
            </a:r>
          </a:p>
          <a:p>
            <a:pPr lvl="1">
              <a:lnSpc>
                <a:spcPct val="80000"/>
              </a:lnSpc>
              <a:defRPr/>
            </a:pPr>
            <a:r>
              <a:rPr lang="en-US" dirty="0"/>
              <a:t>Secondary analysis show some advantage in subgroup with recurrent depression</a:t>
            </a:r>
          </a:p>
          <a:p>
            <a:pPr lvl="1">
              <a:lnSpc>
                <a:spcPct val="80000"/>
              </a:lnSpc>
              <a:defRPr/>
            </a:pPr>
            <a:r>
              <a:rPr lang="en-US" dirty="0" err="1"/>
              <a:t>Subanalysis</a:t>
            </a:r>
            <a:r>
              <a:rPr lang="en-US" dirty="0"/>
              <a:t> of SADHART data suggested that onset of depression before ACS, </a:t>
            </a:r>
            <a:r>
              <a:rPr lang="en-US" dirty="0" err="1"/>
              <a:t>hx</a:t>
            </a:r>
            <a:r>
              <a:rPr lang="en-US" dirty="0"/>
              <a:t> of MDD, baseline severity predicted sertraline response </a:t>
            </a:r>
            <a:endParaRPr lang="en-US" dirty="0" smtClean="0"/>
          </a:p>
          <a:p>
            <a:pPr lvl="1">
              <a:lnSpc>
                <a:spcPct val="80000"/>
              </a:lnSpc>
              <a:defRPr/>
            </a:pPr>
            <a:endParaRPr lang="en-US" sz="1200" dirty="0"/>
          </a:p>
          <a:p>
            <a:pPr>
              <a:lnSpc>
                <a:spcPct val="80000"/>
              </a:lnSpc>
              <a:defRPr/>
            </a:pPr>
            <a:r>
              <a:rPr lang="en-US" sz="2000" b="1" dirty="0" smtClean="0"/>
              <a:t>CREATE:  </a:t>
            </a:r>
            <a:r>
              <a:rPr lang="en-US" sz="2000" dirty="0" smtClean="0"/>
              <a:t>Citalopram effective in treating depression in cardiac patients</a:t>
            </a:r>
          </a:p>
          <a:p>
            <a:pPr lvl="1">
              <a:lnSpc>
                <a:spcPct val="80000"/>
              </a:lnSpc>
              <a:defRPr/>
            </a:pPr>
            <a:r>
              <a:rPr lang="en-US" dirty="0" smtClean="0"/>
              <a:t>Interpersonal therapy not superior to placebo</a:t>
            </a:r>
          </a:p>
          <a:p>
            <a:pPr lvl="1">
              <a:lnSpc>
                <a:spcPct val="80000"/>
              </a:lnSpc>
              <a:defRPr/>
            </a:pPr>
            <a:r>
              <a:rPr lang="en-US" dirty="0"/>
              <a:t>N</a:t>
            </a:r>
            <a:r>
              <a:rPr lang="en-US" dirty="0" smtClean="0"/>
              <a:t>ot designed to test effects on cardiac outcomes, mortality</a:t>
            </a:r>
          </a:p>
          <a:p>
            <a:pPr lvl="1">
              <a:lnSpc>
                <a:spcPct val="80000"/>
              </a:lnSpc>
              <a:defRPr/>
            </a:pPr>
            <a:endParaRPr lang="en-US" sz="1200" dirty="0" smtClean="0"/>
          </a:p>
          <a:p>
            <a:pPr>
              <a:lnSpc>
                <a:spcPct val="80000"/>
              </a:lnSpc>
              <a:defRPr/>
            </a:pPr>
            <a:r>
              <a:rPr lang="en-US" sz="2000" b="1" dirty="0" smtClean="0"/>
              <a:t>ENRICHD:  </a:t>
            </a:r>
            <a:r>
              <a:rPr lang="en-US" sz="2000" dirty="0" smtClean="0"/>
              <a:t>CBT reduced depression modestly at 6 months, but did not reduce mortality</a:t>
            </a:r>
          </a:p>
          <a:p>
            <a:pPr>
              <a:lnSpc>
                <a:spcPct val="80000"/>
              </a:lnSpc>
              <a:buNone/>
              <a:defRPr/>
            </a:pPr>
            <a:r>
              <a:rPr lang="en-US" sz="2000" dirty="0" smtClean="0"/>
              <a:t>      - No benefit of CBT at 30 months</a:t>
            </a:r>
          </a:p>
          <a:p>
            <a:pPr>
              <a:lnSpc>
                <a:spcPct val="80000"/>
              </a:lnSpc>
              <a:buNone/>
              <a:defRPr/>
            </a:pPr>
            <a:endParaRPr lang="en-US" sz="1200" dirty="0" smtClean="0"/>
          </a:p>
          <a:p>
            <a:pPr>
              <a:lnSpc>
                <a:spcPct val="80000"/>
              </a:lnSpc>
              <a:defRPr/>
            </a:pPr>
            <a:r>
              <a:rPr lang="en-US" sz="2000" b="1" dirty="0" smtClean="0"/>
              <a:t>MIND-IT:  </a:t>
            </a:r>
            <a:r>
              <a:rPr lang="en-US" sz="2000" dirty="0" smtClean="0"/>
              <a:t>Mirtazapine is safe, but not different in both depression and cardiac outcomes at 18 months</a:t>
            </a:r>
          </a:p>
          <a:p>
            <a:pPr lvl="1">
              <a:lnSpc>
                <a:spcPct val="80000"/>
              </a:lnSpc>
              <a:defRPr/>
            </a:pPr>
            <a:r>
              <a:rPr lang="en-US" dirty="0" smtClean="0"/>
              <a:t>Not powered to detect difference in cardiac outcomes</a:t>
            </a:r>
          </a:p>
          <a:p>
            <a:pPr lvl="1">
              <a:lnSpc>
                <a:spcPct val="80000"/>
              </a:lnSpc>
              <a:defRPr/>
            </a:pPr>
            <a:endParaRPr lang="en-US" sz="1200" dirty="0" smtClean="0"/>
          </a:p>
          <a:p>
            <a:r>
              <a:rPr lang="en-US" sz="2000" dirty="0"/>
              <a:t>Tricyclic and heterocyclic anti-depressants are not considered safe post-MI</a:t>
            </a:r>
          </a:p>
          <a:p>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457200" y="304800"/>
            <a:ext cx="8229600" cy="1143000"/>
          </a:xfrm>
        </p:spPr>
        <p:txBody>
          <a:bodyPr/>
          <a:lstStyle/>
          <a:p>
            <a:r>
              <a:rPr lang="en-US" dirty="0" smtClean="0">
                <a:ea typeface="ＭＳ Ｐゴシック" pitchFamily="34" charset="-128"/>
              </a:rPr>
              <a:t>In Primary Care Populations</a:t>
            </a:r>
          </a:p>
        </p:txBody>
      </p:sp>
      <p:sp>
        <p:nvSpPr>
          <p:cNvPr id="91138" name="Rectangle 3"/>
          <p:cNvSpPr>
            <a:spLocks noGrp="1" noChangeArrowheads="1"/>
          </p:cNvSpPr>
          <p:nvPr>
            <p:ph idx="1"/>
          </p:nvPr>
        </p:nvSpPr>
        <p:spPr>
          <a:xfrm>
            <a:off x="381000" y="1447800"/>
            <a:ext cx="8229600" cy="5105400"/>
          </a:xfrm>
        </p:spPr>
        <p:txBody>
          <a:bodyPr/>
          <a:lstStyle/>
          <a:p>
            <a:pPr marL="365125" indent="-255588">
              <a:defRPr/>
            </a:pPr>
            <a:r>
              <a:rPr lang="en-US" sz="2800" dirty="0" smtClean="0"/>
              <a:t>STAR*D: Protocol for treating treatment-refractory patients with medical and psychiatric co-morbidities</a:t>
            </a:r>
          </a:p>
          <a:p>
            <a:pPr marL="763588" lvl="1" indent="-255588">
              <a:defRPr/>
            </a:pPr>
            <a:r>
              <a:rPr lang="en-US" sz="2400" dirty="0" smtClean="0"/>
              <a:t>Modest effects starting with citalopram and moving to adjunct medications or changing medications</a:t>
            </a:r>
          </a:p>
          <a:p>
            <a:pPr marL="620713" lvl="1">
              <a:defRPr/>
            </a:pPr>
            <a:endParaRPr lang="en-US" dirty="0" smtClean="0"/>
          </a:p>
          <a:p>
            <a:pPr marL="365125" indent="-255588">
              <a:defRPr/>
            </a:pPr>
            <a:r>
              <a:rPr lang="en-US" sz="2800" dirty="0" smtClean="0"/>
              <a:t>Collaborative Care / Integrated Models</a:t>
            </a:r>
          </a:p>
          <a:p>
            <a:pPr marL="763588" lvl="1" indent="-255588">
              <a:defRPr/>
            </a:pPr>
            <a:r>
              <a:rPr lang="en-US" sz="2400" dirty="0" smtClean="0"/>
              <a:t>PCP, Depression care manager, consulting psychiatrist working together</a:t>
            </a:r>
            <a:endParaRPr lang="en-US" sz="2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4"/>
          <p:cNvSpPr>
            <a:spLocks noGrp="1" noChangeArrowheads="1"/>
          </p:cNvSpPr>
          <p:nvPr>
            <p:ph type="ctrTitle"/>
          </p:nvPr>
        </p:nvSpPr>
        <p:spPr>
          <a:xfrm>
            <a:off x="838200" y="3124200"/>
            <a:ext cx="7391400" cy="1143000"/>
          </a:xfrm>
        </p:spPr>
        <p:txBody>
          <a:bodyPr>
            <a:normAutofit fontScale="90000"/>
          </a:bodyPr>
          <a:lstStyle/>
          <a:p>
            <a:r>
              <a:rPr lang="en-US" sz="4000" dirty="0" smtClean="0">
                <a:ea typeface="ＭＳ Ｐゴシック" pitchFamily="34" charset="-128"/>
              </a:rPr>
              <a:t/>
            </a:r>
            <a:br>
              <a:rPr lang="en-US" sz="4000" dirty="0" smtClean="0">
                <a:ea typeface="ＭＳ Ｐゴシック" pitchFamily="34" charset="-128"/>
              </a:rPr>
            </a:br>
            <a:r>
              <a:rPr lang="en-US" dirty="0" smtClean="0">
                <a:ea typeface="ＭＳ Ｐゴシック" pitchFamily="34" charset="-128"/>
              </a:rPr>
              <a:t>Treatment Resistance</a:t>
            </a:r>
            <a:br>
              <a:rPr lang="en-US" dirty="0" smtClean="0">
                <a:ea typeface="ＭＳ Ｐゴシック" pitchFamily="34" charset="-128"/>
              </a:rPr>
            </a:br>
            <a:r>
              <a:rPr lang="en-US" dirty="0" smtClean="0">
                <a:ea typeface="ＭＳ Ｐゴシック" pitchFamily="34" charset="-128"/>
              </a:rPr>
              <a:t>Factors </a:t>
            </a:r>
            <a:r>
              <a:rPr lang="en-US" sz="4000" dirty="0" smtClean="0">
                <a:ea typeface="ＭＳ Ｐゴシック" pitchFamily="34" charset="-128"/>
              </a:rPr>
              <a:t/>
            </a:r>
            <a:br>
              <a:rPr lang="en-US" sz="4000" dirty="0" smtClean="0">
                <a:ea typeface="ＭＳ Ｐゴシック" pitchFamily="34" charset="-128"/>
              </a:rPr>
            </a:br>
            <a:r>
              <a:rPr lang="en-US" sz="4000" dirty="0" smtClean="0">
                <a:ea typeface="ＭＳ Ｐゴシック" pitchFamily="34" charset="-128"/>
              </a:rPr>
              <a:t/>
            </a:r>
            <a:br>
              <a:rPr lang="en-US" sz="4000" dirty="0" smtClean="0">
                <a:ea typeface="ＭＳ Ｐゴシック" pitchFamily="34" charset="-128"/>
              </a:rPr>
            </a:br>
            <a:r>
              <a:rPr lang="en-US" sz="4000" dirty="0" smtClean="0">
                <a:ea typeface="ＭＳ Ｐゴシック" pitchFamily="34" charset="-128"/>
              </a:rPr>
              <a:t> </a:t>
            </a:r>
            <a:r>
              <a:rPr lang="en-US" sz="1800" dirty="0" smtClean="0">
                <a:ea typeface="ＭＳ Ｐゴシック" pitchFamily="34" charset="-128"/>
              </a:rPr>
              <a:t/>
            </a:r>
            <a:br>
              <a:rPr lang="en-US" sz="1800" dirty="0" smtClean="0">
                <a:ea typeface="ＭＳ Ｐゴシック" pitchFamily="34" charset="-128"/>
              </a:rPr>
            </a:br>
            <a:endParaRPr lang="en-US" sz="18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idx="1"/>
          </p:nvPr>
        </p:nvSpPr>
        <p:spPr/>
        <p:txBody>
          <a:bodyPr/>
          <a:lstStyle/>
          <a:p>
            <a:pPr marL="565150" indent="-457200">
              <a:lnSpc>
                <a:spcPct val="80000"/>
              </a:lnSpc>
              <a:buNone/>
            </a:pPr>
            <a:r>
              <a:rPr lang="en-US" sz="2800" dirty="0" smtClean="0">
                <a:ea typeface="ＭＳ Ｐゴシック" pitchFamily="34" charset="-128"/>
              </a:rPr>
              <a:t>Up to 50% of patients stop antidepressants </a:t>
            </a:r>
          </a:p>
          <a:p>
            <a:pPr marL="565150" indent="-457200">
              <a:lnSpc>
                <a:spcPct val="80000"/>
              </a:lnSpc>
              <a:buNone/>
            </a:pPr>
            <a:r>
              <a:rPr lang="en-US" sz="2800" dirty="0" smtClean="0">
                <a:ea typeface="ＭＳ Ｐゴシック" pitchFamily="34" charset="-128"/>
              </a:rPr>
              <a:t>within three months </a:t>
            </a:r>
            <a:br>
              <a:rPr lang="en-US" sz="2800" dirty="0" smtClean="0">
                <a:ea typeface="ＭＳ Ｐゴシック" pitchFamily="34" charset="-128"/>
              </a:rPr>
            </a:br>
            <a:endParaRPr lang="en-US" sz="2800" dirty="0" smtClean="0">
              <a:ea typeface="ＭＳ Ｐゴシック" pitchFamily="34" charset="-128"/>
            </a:endParaRPr>
          </a:p>
        </p:txBody>
      </p:sp>
      <p:sp>
        <p:nvSpPr>
          <p:cNvPr id="4" name="Rectangle 3"/>
          <p:cNvSpPr/>
          <p:nvPr/>
        </p:nvSpPr>
        <p:spPr>
          <a:xfrm>
            <a:off x="3581400" y="4038600"/>
            <a:ext cx="4572000" cy="840230"/>
          </a:xfrm>
          <a:prstGeom prst="rect">
            <a:avLst/>
          </a:prstGeom>
        </p:spPr>
        <p:txBody>
          <a:bodyPr>
            <a:spAutoFit/>
          </a:bodyPr>
          <a:lstStyle/>
          <a:p>
            <a:pPr algn="r">
              <a:lnSpc>
                <a:spcPct val="90000"/>
              </a:lnSpc>
            </a:pPr>
            <a:r>
              <a:rPr lang="en-US" dirty="0" smtClean="0"/>
              <a:t>Schulberg,1995 </a:t>
            </a:r>
            <a:br>
              <a:rPr lang="en-US" dirty="0" smtClean="0"/>
            </a:br>
            <a:r>
              <a:rPr lang="en-US" dirty="0" smtClean="0"/>
              <a:t>Simon,1993</a:t>
            </a:r>
            <a:br>
              <a:rPr lang="en-US" dirty="0" smtClean="0"/>
            </a:br>
            <a:r>
              <a:rPr lang="en-US" dirty="0" smtClean="0"/>
              <a:t> Lin,1995</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a:xfrm>
            <a:off x="457200" y="381000"/>
            <a:ext cx="8229600" cy="1143000"/>
          </a:xfrm>
        </p:spPr>
        <p:txBody>
          <a:bodyPr/>
          <a:lstStyle/>
          <a:p>
            <a:r>
              <a:rPr lang="en-US" dirty="0" smtClean="0"/>
              <a:t>The Following Messages Improved Medication Compliance in the First Month</a:t>
            </a:r>
            <a:endParaRPr lang="en-US" dirty="0" smtClean="0">
              <a:ea typeface="ＭＳ Ｐゴシック" pitchFamily="34" charset="-128"/>
            </a:endParaRPr>
          </a:p>
        </p:txBody>
      </p:sp>
      <p:sp>
        <p:nvSpPr>
          <p:cNvPr id="105474" name="Rectangle 3"/>
          <p:cNvSpPr>
            <a:spLocks noGrp="1" noChangeArrowheads="1"/>
          </p:cNvSpPr>
          <p:nvPr>
            <p:ph idx="1"/>
          </p:nvPr>
        </p:nvSpPr>
        <p:spPr/>
        <p:txBody>
          <a:bodyPr/>
          <a:lstStyle/>
          <a:p>
            <a:pPr marL="565150" indent="-457200">
              <a:lnSpc>
                <a:spcPct val="80000"/>
              </a:lnSpc>
              <a:buFontTx/>
              <a:buAutoNum type="arabicPeriod"/>
            </a:pPr>
            <a:r>
              <a:rPr lang="en-US" dirty="0" smtClean="0">
                <a:ea typeface="ＭＳ Ｐゴシック" pitchFamily="34" charset="-128"/>
              </a:rPr>
              <a:t>Take the medication daily</a:t>
            </a:r>
          </a:p>
          <a:p>
            <a:pPr marL="565150" indent="-457200">
              <a:lnSpc>
                <a:spcPct val="80000"/>
              </a:lnSpc>
              <a:buFontTx/>
              <a:buAutoNum type="arabicPeriod"/>
            </a:pPr>
            <a:r>
              <a:rPr lang="en-US" dirty="0" smtClean="0">
                <a:ea typeface="ＭＳ Ｐゴシック" pitchFamily="34" charset="-128"/>
              </a:rPr>
              <a:t>Antidepressants must be taken for 2 to 4 weeks for a noticeable effect</a:t>
            </a:r>
          </a:p>
          <a:p>
            <a:pPr marL="565150" indent="-457200">
              <a:lnSpc>
                <a:spcPct val="80000"/>
              </a:lnSpc>
              <a:buFontTx/>
              <a:buAutoNum type="arabicPeriod"/>
            </a:pPr>
            <a:r>
              <a:rPr lang="en-US" dirty="0" smtClean="0">
                <a:ea typeface="ＭＳ Ｐゴシック" pitchFamily="34" charset="-128"/>
              </a:rPr>
              <a:t>Continue to take medicine even if feeling better</a:t>
            </a:r>
          </a:p>
          <a:p>
            <a:pPr marL="565150" indent="-457200">
              <a:lnSpc>
                <a:spcPct val="80000"/>
              </a:lnSpc>
              <a:buFontTx/>
              <a:buAutoNum type="arabicPeriod"/>
            </a:pPr>
            <a:r>
              <a:rPr lang="en-US" dirty="0" smtClean="0">
                <a:ea typeface="ＭＳ Ｐゴシック" pitchFamily="34" charset="-128"/>
              </a:rPr>
              <a:t>Do not stop taking antidepressant without checking with the physician</a:t>
            </a:r>
          </a:p>
          <a:p>
            <a:pPr marL="565150" indent="-457200">
              <a:lnSpc>
                <a:spcPct val="80000"/>
              </a:lnSpc>
              <a:buFontTx/>
              <a:buAutoNum type="arabicPeriod"/>
            </a:pPr>
            <a:r>
              <a:rPr lang="en-US" dirty="0" smtClean="0">
                <a:ea typeface="ＭＳ Ｐゴシック" pitchFamily="34" charset="-128"/>
              </a:rPr>
              <a:t>Provide specific instructions regarding what to do to resolve questions regarding antidepressants</a:t>
            </a:r>
          </a:p>
          <a:p>
            <a:pPr marL="565150" indent="-457200">
              <a:lnSpc>
                <a:spcPct val="80000"/>
              </a:lnSpc>
            </a:pPr>
            <a:endParaRPr lang="en-US" dirty="0" smtClean="0">
              <a:ea typeface="ＭＳ Ｐゴシック" pitchFamily="34" charset="-128"/>
            </a:endParaRPr>
          </a:p>
          <a:p>
            <a:pPr marL="565150" indent="-457200">
              <a:lnSpc>
                <a:spcPct val="80000"/>
              </a:lnSpc>
            </a:pPr>
            <a:r>
              <a:rPr lang="en-US" dirty="0" smtClean="0">
                <a:ea typeface="ＭＳ Ｐゴシック" pitchFamily="34" charset="-128"/>
              </a:rPr>
              <a:t>In addition: discussions about prior experience with antidepressants and discussions about scheduling pleasant activities also were related to early adherence</a:t>
            </a:r>
            <a:r>
              <a:rPr lang="en-US" sz="2800" dirty="0" smtClean="0">
                <a:ea typeface="ＭＳ Ｐゴシック" pitchFamily="34" charset="-128"/>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r>
              <a:rPr lang="en-US" smtClean="0">
                <a:ea typeface="ＭＳ Ｐゴシック" pitchFamily="34" charset="-128"/>
              </a:rPr>
              <a:t>Take Home Messages</a:t>
            </a:r>
          </a:p>
        </p:txBody>
      </p:sp>
      <p:sp>
        <p:nvSpPr>
          <p:cNvPr id="105474" name="Rectangle 3"/>
          <p:cNvSpPr>
            <a:spLocks noGrp="1" noChangeArrowheads="1"/>
          </p:cNvSpPr>
          <p:nvPr>
            <p:ph idx="1"/>
          </p:nvPr>
        </p:nvSpPr>
        <p:spPr/>
        <p:txBody>
          <a:bodyPr/>
          <a:lstStyle/>
          <a:p>
            <a:pPr>
              <a:lnSpc>
                <a:spcPct val="80000"/>
              </a:lnSpc>
            </a:pPr>
            <a:r>
              <a:rPr lang="en-US" sz="2400" dirty="0" smtClean="0">
                <a:ea typeface="ＭＳ Ｐゴシック" pitchFamily="34" charset="-128"/>
              </a:rPr>
              <a:t>Depression in medically ill can be complex and multifactorial, and needs a thorough evaluation</a:t>
            </a:r>
          </a:p>
          <a:p>
            <a:pPr>
              <a:lnSpc>
                <a:spcPct val="80000"/>
              </a:lnSpc>
            </a:pPr>
            <a:endParaRPr lang="en-US" sz="2400" dirty="0" smtClean="0">
              <a:ea typeface="ＭＳ Ｐゴシック" pitchFamily="34" charset="-128"/>
            </a:endParaRPr>
          </a:p>
          <a:p>
            <a:pPr>
              <a:lnSpc>
                <a:spcPct val="80000"/>
              </a:lnSpc>
            </a:pPr>
            <a:r>
              <a:rPr lang="en-US" sz="2400" dirty="0" smtClean="0">
                <a:ea typeface="ＭＳ Ｐゴシック" pitchFamily="34" charset="-128"/>
              </a:rPr>
              <a:t>Check drug-drug interactions for all the patient</a:t>
            </a:r>
            <a:r>
              <a:rPr lang="en-US" dirty="0" smtClean="0">
                <a:ea typeface="ＭＳ Ｐゴシック" pitchFamily="34" charset="-128"/>
              </a:rPr>
              <a:t>’</a:t>
            </a:r>
            <a:r>
              <a:rPr lang="en-US" altLang="ja-JP" sz="2400" dirty="0" smtClean="0">
                <a:ea typeface="ＭＳ Ｐゴシック" pitchFamily="34" charset="-128"/>
              </a:rPr>
              <a:t>s medications</a:t>
            </a:r>
          </a:p>
          <a:p>
            <a:pPr lvl="1">
              <a:lnSpc>
                <a:spcPct val="80000"/>
              </a:lnSpc>
            </a:pPr>
            <a:r>
              <a:rPr lang="en-US" sz="2000" dirty="0" smtClean="0">
                <a:ea typeface="ＭＳ Ｐゴシック" pitchFamily="34" charset="-128"/>
              </a:rPr>
              <a:t>Computer programs, mobile apps widely available</a:t>
            </a:r>
          </a:p>
          <a:p>
            <a:pPr>
              <a:lnSpc>
                <a:spcPct val="80000"/>
              </a:lnSpc>
            </a:pPr>
            <a:endParaRPr lang="en-US" sz="2400" dirty="0" smtClean="0">
              <a:ea typeface="ＭＳ Ｐゴシック" pitchFamily="34" charset="-128"/>
            </a:endParaRPr>
          </a:p>
          <a:p>
            <a:pPr>
              <a:lnSpc>
                <a:spcPct val="80000"/>
              </a:lnSpc>
            </a:pPr>
            <a:r>
              <a:rPr lang="en-US" sz="2400" dirty="0" smtClean="0">
                <a:ea typeface="ＭＳ Ｐゴシック" pitchFamily="34" charset="-128"/>
              </a:rPr>
              <a:t>Medical conditions and depression affect each others</a:t>
            </a:r>
            <a:r>
              <a:rPr lang="ja-JP" altLang="en-US" sz="2400" dirty="0" smtClean="0">
                <a:ea typeface="ＭＳ Ｐゴシック" pitchFamily="34" charset="-128"/>
              </a:rPr>
              <a:t>’</a:t>
            </a:r>
            <a:r>
              <a:rPr lang="en-US" altLang="ja-JP" sz="2400" dirty="0" smtClean="0">
                <a:ea typeface="ＭＳ Ｐゴシック" pitchFamily="34" charset="-128"/>
              </a:rPr>
              <a:t> symptoms</a:t>
            </a:r>
            <a:r>
              <a:rPr lang="en-US" altLang="ja-JP" dirty="0">
                <a:ea typeface="ＭＳ Ｐゴシック" pitchFamily="34" charset="-128"/>
              </a:rPr>
              <a:t> </a:t>
            </a:r>
            <a:r>
              <a:rPr lang="en-US" altLang="ja-JP" dirty="0" smtClean="0">
                <a:ea typeface="ＭＳ Ｐゴシック" pitchFamily="34" charset="-128"/>
              </a:rPr>
              <a:t>and</a:t>
            </a:r>
            <a:r>
              <a:rPr lang="en-US" altLang="ja-JP" sz="2400" dirty="0" smtClean="0">
                <a:ea typeface="ＭＳ Ｐゴシック" pitchFamily="34" charset="-128"/>
              </a:rPr>
              <a:t> course, and affect the patient</a:t>
            </a:r>
            <a:r>
              <a:rPr lang="en-US" altLang="ja-JP" dirty="0" smtClean="0">
                <a:ea typeface="ＭＳ Ｐゴシック" pitchFamily="34" charset="-128"/>
              </a:rPr>
              <a:t>’</a:t>
            </a:r>
            <a:r>
              <a:rPr lang="en-US" altLang="ja-JP" sz="2400" dirty="0" smtClean="0">
                <a:ea typeface="ＭＳ Ｐゴシック" pitchFamily="34" charset="-128"/>
              </a:rPr>
              <a:t>s health related quality of life</a:t>
            </a:r>
          </a:p>
          <a:p>
            <a:pPr>
              <a:lnSpc>
                <a:spcPct val="80000"/>
              </a:lnSpc>
            </a:pPr>
            <a:endParaRPr lang="en-US" sz="2400" dirty="0" smtClean="0">
              <a:ea typeface="ＭＳ Ｐゴシック" pitchFamily="34" charset="-128"/>
            </a:endParaRPr>
          </a:p>
          <a:p>
            <a:pPr>
              <a:lnSpc>
                <a:spcPct val="80000"/>
              </a:lnSpc>
            </a:pPr>
            <a:r>
              <a:rPr lang="en-US" sz="2400" dirty="0" smtClean="0">
                <a:ea typeface="ＭＳ Ｐゴシック" pitchFamily="34" charset="-128"/>
              </a:rPr>
              <a:t>Depression may be successfully treated by addressing medical conditions and utilizing biological, psychological and educational interventions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p:txBody>
          <a:bodyPr/>
          <a:lstStyle/>
          <a:p>
            <a:pPr eaLnBrk="1" hangingPunct="1"/>
            <a:r>
              <a:rPr lang="en-US" dirty="0" smtClean="0">
                <a:ea typeface="ＭＳ Ｐゴシック" pitchFamily="34" charset="-128"/>
              </a:rPr>
              <a:t>Classification of Depression</a:t>
            </a:r>
          </a:p>
        </p:txBody>
      </p:sp>
      <p:sp>
        <p:nvSpPr>
          <p:cNvPr id="86019" name="Rectangle 3"/>
          <p:cNvSpPr>
            <a:spLocks noGrp="1" noChangeArrowheads="1"/>
          </p:cNvSpPr>
          <p:nvPr>
            <p:ph idx="1"/>
          </p:nvPr>
        </p:nvSpPr>
        <p:spPr/>
        <p:txBody>
          <a:bodyPr/>
          <a:lstStyle/>
          <a:p>
            <a:pPr marL="365125" indent="-255588">
              <a:lnSpc>
                <a:spcPct val="90000"/>
              </a:lnSpc>
            </a:pPr>
            <a:r>
              <a:rPr lang="en-US" dirty="0" smtClean="0">
                <a:ea typeface="ＭＳ Ｐゴシック" pitchFamily="34" charset="-128"/>
              </a:rPr>
              <a:t>Major depression</a:t>
            </a:r>
          </a:p>
          <a:p>
            <a:pPr marL="365125" indent="-255588">
              <a:lnSpc>
                <a:spcPct val="90000"/>
              </a:lnSpc>
            </a:pPr>
            <a:r>
              <a:rPr lang="en-US" dirty="0" smtClean="0">
                <a:ea typeface="ＭＳ Ｐゴシック" pitchFamily="34" charset="-128"/>
              </a:rPr>
              <a:t>Persistent Depressive Disorder </a:t>
            </a:r>
            <a:r>
              <a:rPr lang="en-US" sz="1800" dirty="0" smtClean="0">
                <a:ea typeface="ＭＳ Ｐゴシック" pitchFamily="34" charset="-128"/>
              </a:rPr>
              <a:t>(DSM5)</a:t>
            </a:r>
          </a:p>
          <a:p>
            <a:pPr marL="365125" indent="-255588">
              <a:lnSpc>
                <a:spcPct val="90000"/>
              </a:lnSpc>
            </a:pPr>
            <a:r>
              <a:rPr lang="en-US" dirty="0" smtClean="0">
                <a:ea typeface="ＭＳ Ｐゴシック" pitchFamily="34" charset="-128"/>
              </a:rPr>
              <a:t>Adjustment disorder</a:t>
            </a:r>
          </a:p>
          <a:p>
            <a:pPr marL="365125" indent="-255588">
              <a:lnSpc>
                <a:spcPct val="90000"/>
              </a:lnSpc>
            </a:pPr>
            <a:r>
              <a:rPr lang="en-US" dirty="0" smtClean="0">
                <a:ea typeface="ＭＳ Ｐゴシック" pitchFamily="34" charset="-128"/>
              </a:rPr>
              <a:t>Mood disorder due to general medical condition, with depressive features</a:t>
            </a:r>
          </a:p>
          <a:p>
            <a:pPr marL="365125" indent="-255588">
              <a:lnSpc>
                <a:spcPct val="90000"/>
              </a:lnSpc>
            </a:pPr>
            <a:r>
              <a:rPr lang="en-US" dirty="0" smtClean="0">
                <a:ea typeface="ＭＳ Ｐゴシック" pitchFamily="34" charset="-128"/>
              </a:rPr>
              <a:t>Substance-induced mood disorder</a:t>
            </a:r>
          </a:p>
          <a:p>
            <a:pPr marL="365125" indent="-255588">
              <a:lnSpc>
                <a:spcPct val="90000"/>
              </a:lnSpc>
            </a:pPr>
            <a:r>
              <a:rPr lang="en-US" dirty="0" smtClean="0">
                <a:ea typeface="ＭＳ Ｐゴシック" pitchFamily="34" charset="-128"/>
              </a:rPr>
              <a:t>Mixed anxiety depression </a:t>
            </a:r>
            <a:r>
              <a:rPr lang="en-US" sz="1800" dirty="0" smtClean="0">
                <a:ea typeface="ＭＳ Ｐゴシック" pitchFamily="34" charset="-128"/>
              </a:rPr>
              <a:t>(moved to Section III in DSM5)</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ea typeface="ＭＳ Ｐゴシック" pitchFamily="34" charset="-128"/>
              </a:rPr>
              <a:t>References</a:t>
            </a:r>
          </a:p>
        </p:txBody>
      </p:sp>
      <p:sp>
        <p:nvSpPr>
          <p:cNvPr id="107523" name="Rectangle 3"/>
          <p:cNvSpPr>
            <a:spLocks noGrp="1" noChangeArrowheads="1"/>
          </p:cNvSpPr>
          <p:nvPr>
            <p:ph idx="1"/>
          </p:nvPr>
        </p:nvSpPr>
        <p:spPr/>
        <p:txBody>
          <a:bodyPr/>
          <a:lstStyle/>
          <a:p>
            <a:pPr>
              <a:lnSpc>
                <a:spcPct val="80000"/>
              </a:lnSpc>
            </a:pPr>
            <a:r>
              <a:rPr lang="en-US" sz="1600" smtClean="0">
                <a:ea typeface="ＭＳ Ｐゴシック" pitchFamily="34" charset="-128"/>
              </a:rPr>
              <a:t>Broadhead WE, Blazer DG, George LK, et al.  Depression, disability days, and days lost from work in a prospective epidemiologic survey. JAMA 1990;264(19):2524-8.</a:t>
            </a:r>
          </a:p>
          <a:p>
            <a:pPr>
              <a:lnSpc>
                <a:spcPct val="80000"/>
              </a:lnSpc>
            </a:pPr>
            <a:r>
              <a:rPr lang="en-US" sz="1600" smtClean="0">
                <a:ea typeface="ＭＳ Ｐゴシック" pitchFamily="34" charset="-128"/>
              </a:rPr>
              <a:t>Carney RM, Blumenthal JA, Freedland KE, et.al. Depression and late mortality after myocardial infarction in the Enhancing Recovery in Coronary Heart Disease (ENRICHD) study. Psychosom Med 2004;66(4):466-74. </a:t>
            </a:r>
          </a:p>
          <a:p>
            <a:pPr>
              <a:lnSpc>
                <a:spcPct val="80000"/>
              </a:lnSpc>
            </a:pPr>
            <a:r>
              <a:rPr lang="en-US" sz="1600" smtClean="0">
                <a:ea typeface="ＭＳ Ｐゴシック" pitchFamily="34" charset="-128"/>
              </a:rPr>
              <a:t>Coleman SM, Katon W, Lin E.Depression and Death in Diabetes; 10-Year Follow-Up of All-Cause and Cause-Specific Mortality in a Diabetic Cohort Psychosomatics 2013 ;54,( 5) :428-436</a:t>
            </a:r>
          </a:p>
          <a:p>
            <a:pPr>
              <a:lnSpc>
                <a:spcPct val="80000"/>
              </a:lnSpc>
            </a:pPr>
            <a:r>
              <a:rPr lang="en-US" sz="1600" smtClean="0">
                <a:ea typeface="ＭＳ Ｐゴシック" pitchFamily="34" charset="-128"/>
              </a:rPr>
              <a:t>Cozza KL, Armstrong SC, Oesterheld JR: Concise Guide to Drug Interaction Principles for Medical Practice: Cytochrome P450s, UGTs, P-Glycoproteins, Second Edition. Washington, DC, American Psychiatric Publishing, 2003 </a:t>
            </a:r>
            <a:endParaRPr lang="en-US" sz="1600" smtClean="0">
              <a:latin typeface="Times New Roman" pitchFamily="18" charset="0"/>
              <a:ea typeface="ＭＳ Ｐゴシック" pitchFamily="34" charset="-128"/>
              <a:cs typeface="Times New Roman" pitchFamily="18" charset="0"/>
            </a:endParaRPr>
          </a:p>
          <a:p>
            <a:pPr>
              <a:lnSpc>
                <a:spcPct val="80000"/>
              </a:lnSpc>
            </a:pPr>
            <a:r>
              <a:rPr lang="en-US" sz="1600" smtClean="0">
                <a:ea typeface="ＭＳ Ｐゴシック" pitchFamily="34" charset="-128"/>
              </a:rPr>
              <a:t>Frasure-Smith N, Lesperance F, Talajic M.  Depression following myocardial infarction. Impact on 6-month survival. JAMA 1993;270(15):1819-25.</a:t>
            </a:r>
          </a:p>
          <a:p>
            <a:pPr>
              <a:lnSpc>
                <a:spcPct val="80000"/>
              </a:lnSpc>
            </a:pPr>
            <a:r>
              <a:rPr lang="en-US" sz="1600" smtClean="0">
                <a:ea typeface="ＭＳ Ｐゴシック" pitchFamily="34" charset="-128"/>
              </a:rPr>
              <a:t>Griffith JL, Gaby L. Brief psychotherapy at the bedside: countering demoralization from medical Illness. Psychosomatics. 2005 Mar-Apr;46(2):109-16.5. Glassman AH, O'Connor CM, Califf RM, et.al. Sertraline treatment of major depression in patients with acute MI or unstable angina. JAMA 2002;288(6):701-9.</a:t>
            </a:r>
          </a:p>
          <a:p>
            <a:pPr>
              <a:lnSpc>
                <a:spcPct val="80000"/>
              </a:lnSpc>
            </a:pPr>
            <a:r>
              <a:rPr lang="en-US" sz="1600" smtClean="0">
                <a:ea typeface="ＭＳ Ｐゴシック" pitchFamily="34" charset="-128"/>
              </a:rPr>
              <a:t>Horwath E, Johnson J, Klerman GL, et al. Depressive symptoms as relative and attributable risk factors for first-onset major depression.  Archives of General Psychiatry 1992;49(10):817-23.</a:t>
            </a:r>
          </a:p>
          <a:p>
            <a:pPr>
              <a:lnSpc>
                <a:spcPct val="80000"/>
              </a:lnSpc>
            </a:pPr>
            <a:r>
              <a:rPr lang="en-US" sz="1600" smtClean="0">
                <a:ea typeface="ＭＳ Ｐゴシック" pitchFamily="34" charset="-128"/>
              </a:rPr>
              <a:t>Johnson J, Weissman MM, Klerman GL. Service utilization and social morbidity associated with depressive symptoms in the community. JAMA 1992; 267(11):1478-83.</a:t>
            </a:r>
          </a:p>
          <a:p>
            <a:pPr>
              <a:lnSpc>
                <a:spcPct val="80000"/>
              </a:lnSpc>
              <a:buFontTx/>
              <a:buNone/>
            </a:pPr>
            <a:endParaRPr lang="en-US" sz="1600" smtClean="0">
              <a:ea typeface="ＭＳ Ｐゴシック" pitchFamily="34" charset="-128"/>
            </a:endParaRPr>
          </a:p>
        </p:txBody>
      </p:sp>
      <p:sp>
        <p:nvSpPr>
          <p:cNvPr id="107521" name="Rectangle 6"/>
          <p:cNvSpPr>
            <a:spLocks noGrp="1" noChangeArrowheads="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smtClean="0">
                <a:ea typeface="ＭＳ Ｐゴシック" pitchFamily="34" charset="-128"/>
              </a:rPr>
              <a:t>References</a:t>
            </a:r>
          </a:p>
        </p:txBody>
      </p:sp>
      <p:sp>
        <p:nvSpPr>
          <p:cNvPr id="109571" name="Rectangle 3"/>
          <p:cNvSpPr>
            <a:spLocks noGrp="1" noChangeArrowheads="1"/>
          </p:cNvSpPr>
          <p:nvPr>
            <p:ph idx="1"/>
          </p:nvPr>
        </p:nvSpPr>
        <p:spPr/>
        <p:txBody>
          <a:bodyPr/>
          <a:lstStyle/>
          <a:p>
            <a:pPr>
              <a:lnSpc>
                <a:spcPct val="80000"/>
              </a:lnSpc>
            </a:pPr>
            <a:r>
              <a:rPr lang="en-US" sz="1600" smtClean="0">
                <a:ea typeface="ＭＳ Ｐゴシック" pitchFamily="34" charset="-128"/>
              </a:rPr>
              <a:t>Katon W, Ciechanowski P. Impact of major depression on chronic medical illness. </a:t>
            </a:r>
            <a:r>
              <a:rPr lang="pl-PL" sz="1600" smtClean="0">
                <a:ea typeface="ＭＳ Ｐゴシック" pitchFamily="34" charset="-128"/>
              </a:rPr>
              <a:t>J Psychosom Res. 2002 Oct;53(4):859-63</a:t>
            </a:r>
            <a:endParaRPr lang="en-US" sz="1600" smtClean="0">
              <a:ea typeface="ＭＳ Ｐゴシック" pitchFamily="34" charset="-128"/>
            </a:endParaRPr>
          </a:p>
          <a:p>
            <a:pPr>
              <a:lnSpc>
                <a:spcPct val="80000"/>
              </a:lnSpc>
            </a:pPr>
            <a:r>
              <a:rPr lang="en-US" sz="1600" smtClean="0">
                <a:ea typeface="ＭＳ Ｐゴシック" pitchFamily="34" charset="-128"/>
              </a:rPr>
              <a:t>Levenson JL. Textbook of Psychosomatic Medicine. The American Psychiatric Publishing, Inc. Washing DC, 2005.</a:t>
            </a:r>
          </a:p>
          <a:p>
            <a:pPr>
              <a:lnSpc>
                <a:spcPct val="80000"/>
              </a:lnSpc>
            </a:pPr>
            <a:r>
              <a:rPr lang="en-US" sz="1600" smtClean="0">
                <a:ea typeface="ＭＳ Ｐゴシック" pitchFamily="34" charset="-128"/>
              </a:rPr>
              <a:t>Lin EHB, VonKorff M, Katon W, Bush W, Simon T, et al. The role of the primary care physician in patients</a:t>
            </a:r>
            <a:r>
              <a:rPr lang="ja-JP" altLang="en-US" sz="1600" smtClean="0">
                <a:ea typeface="ＭＳ Ｐゴシック" pitchFamily="34" charset="-128"/>
              </a:rPr>
              <a:t>’</a:t>
            </a:r>
            <a:r>
              <a:rPr lang="en-US" altLang="ja-JP" sz="1600" smtClean="0">
                <a:ea typeface="ＭＳ Ｐゴシック" pitchFamily="34" charset="-128"/>
              </a:rPr>
              <a:t> adherence to antidepressant therapy. Medical Care 1995, 33(1): 67-74.</a:t>
            </a:r>
          </a:p>
          <a:p>
            <a:pPr>
              <a:lnSpc>
                <a:spcPct val="80000"/>
              </a:lnSpc>
            </a:pPr>
            <a:r>
              <a:rPr lang="en-US" sz="1600" smtClean="0">
                <a:ea typeface="ＭＳ Ｐゴシック" pitchFamily="34" charset="-128"/>
              </a:rPr>
              <a:t>Regier DA, Narrow WE, Rae DS, et al.  The de facto US mental and addictive disorders service system. Epidemiologic catchment area prospective 1-year prevalence rates of disorders and services. Archives of General Psychiatry 1993; 50(2): 85-94.</a:t>
            </a:r>
          </a:p>
          <a:p>
            <a:pPr>
              <a:lnSpc>
                <a:spcPct val="80000"/>
              </a:lnSpc>
            </a:pPr>
            <a:r>
              <a:rPr lang="en-US" sz="1600" smtClean="0">
                <a:ea typeface="ＭＳ Ｐゴシック" pitchFamily="34" charset="-128"/>
              </a:rPr>
              <a:t>Simon GE, Katon WJ, Von Korff M, et.al. Cost-effectiveness of a collaborative care program for primary care patients with persistent depression.  Am. J. Psych. 2001; 158(10): 1638-1644.</a:t>
            </a:r>
          </a:p>
          <a:p>
            <a:pPr>
              <a:lnSpc>
                <a:spcPct val="80000"/>
              </a:lnSpc>
            </a:pPr>
            <a:r>
              <a:rPr lang="en-US" sz="1600" smtClean="0">
                <a:ea typeface="ＭＳ Ｐゴシック" pitchFamily="34" charset="-128"/>
              </a:rPr>
              <a:t>Slavney PR. Diagnosing demoralization in consultation psychiatry.</a:t>
            </a:r>
            <a:endParaRPr lang="en-US" sz="1600" i="1" smtClean="0">
              <a:ea typeface="ＭＳ Ｐゴシック" pitchFamily="34" charset="-128"/>
            </a:endParaRPr>
          </a:p>
          <a:p>
            <a:pPr>
              <a:lnSpc>
                <a:spcPct val="80000"/>
              </a:lnSpc>
              <a:buFontTx/>
              <a:buNone/>
            </a:pPr>
            <a:r>
              <a:rPr lang="en-US" sz="1600" i="1" smtClean="0">
                <a:ea typeface="ＭＳ Ｐゴシック" pitchFamily="34" charset="-128"/>
              </a:rPr>
              <a:t>      Psychosomatics </a:t>
            </a:r>
            <a:r>
              <a:rPr lang="en-US" sz="1600" smtClean="0">
                <a:ea typeface="ＭＳ Ｐゴシック" pitchFamily="34" charset="-128"/>
              </a:rPr>
              <a:t>1999;40(4):325-9.</a:t>
            </a:r>
          </a:p>
          <a:p>
            <a:pPr>
              <a:lnSpc>
                <a:spcPct val="80000"/>
              </a:lnSpc>
            </a:pPr>
            <a:r>
              <a:rPr lang="en-US" sz="1600" smtClean="0">
                <a:ea typeface="ＭＳ Ｐゴシック" pitchFamily="34" charset="-128"/>
              </a:rPr>
              <a:t>Trivedi MH, Rush AJ, Wisniewski SR, et al. Evaluation of outcomes with citalopram for depression using measurement-based care in STAR*D: implications for clinical practice.  American Journal of Psychiatry 2006; 163(1): 28-40.</a:t>
            </a:r>
          </a:p>
          <a:p>
            <a:pPr>
              <a:lnSpc>
                <a:spcPct val="80000"/>
              </a:lnSpc>
            </a:pPr>
            <a:r>
              <a:rPr lang="en-US" sz="1600" smtClean="0">
                <a:ea typeface="ＭＳ Ｐゴシック" pitchFamily="34" charset="-128"/>
              </a:rPr>
              <a:t>Wells KB; Burnam MA; Rogers W; Hays R; Camp P.  The course of depression in adult outpatients. Results from the Medical Outcomes Study.  Archives of General Psychiatry 1992; 49(10): 788-94.</a:t>
            </a:r>
          </a:p>
          <a:p>
            <a:pPr>
              <a:lnSpc>
                <a:spcPct val="80000"/>
              </a:lnSpc>
            </a:pPr>
            <a:endParaRPr lang="en-US" sz="1600" smtClean="0">
              <a:ea typeface="ＭＳ Ｐゴシック" pitchFamily="34" charset="-128"/>
            </a:endParaRPr>
          </a:p>
        </p:txBody>
      </p:sp>
      <p:sp>
        <p:nvSpPr>
          <p:cNvPr id="109569" name="Rectangle 6"/>
          <p:cNvSpPr>
            <a:spLocks noGrp="1" noChangeArrowheads="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a:xfrm>
            <a:off x="457200" y="304800"/>
            <a:ext cx="8229600" cy="1143000"/>
          </a:xfrm>
        </p:spPr>
        <p:txBody>
          <a:bodyPr/>
          <a:lstStyle/>
          <a:p>
            <a:r>
              <a:rPr lang="en-US" dirty="0" smtClean="0"/>
              <a:t>Some Medical Conditions Closely Associated with Depressive Symptoms</a:t>
            </a:r>
            <a:endParaRPr lang="en-US" dirty="0" smtClean="0">
              <a:ea typeface="ＭＳ Ｐゴシック" pitchFamily="34" charset="-128"/>
            </a:endParaRPr>
          </a:p>
        </p:txBody>
      </p:sp>
      <p:sp>
        <p:nvSpPr>
          <p:cNvPr id="86019" name="Rectangle 3"/>
          <p:cNvSpPr>
            <a:spLocks noGrp="1" noChangeArrowheads="1"/>
          </p:cNvSpPr>
          <p:nvPr>
            <p:ph idx="1"/>
          </p:nvPr>
        </p:nvSpPr>
        <p:spPr/>
        <p:txBody>
          <a:bodyPr/>
          <a:lstStyle/>
          <a:p>
            <a:pPr marL="365125" indent="-255588"/>
            <a:r>
              <a:rPr lang="en-US" dirty="0" smtClean="0">
                <a:ea typeface="ＭＳ Ｐゴシック" pitchFamily="34" charset="-128"/>
              </a:rPr>
              <a:t>Stroke</a:t>
            </a:r>
          </a:p>
          <a:p>
            <a:pPr marL="365125" indent="-255588"/>
            <a:r>
              <a:rPr lang="en-US" dirty="0" smtClean="0">
                <a:ea typeface="ＭＳ Ｐゴシック" pitchFamily="34" charset="-128"/>
              </a:rPr>
              <a:t>Parkinson</a:t>
            </a:r>
            <a:r>
              <a:rPr lang="ja-JP" altLang="en-US" smtClean="0">
                <a:ea typeface="ＭＳ Ｐゴシック" pitchFamily="34" charset="-128"/>
              </a:rPr>
              <a:t>’</a:t>
            </a:r>
            <a:r>
              <a:rPr lang="en-US" altLang="ja-JP" dirty="0" smtClean="0">
                <a:ea typeface="ＭＳ Ｐゴシック" pitchFamily="34" charset="-128"/>
              </a:rPr>
              <a:t>s disease</a:t>
            </a:r>
          </a:p>
          <a:p>
            <a:pPr marL="365125" indent="-255588"/>
            <a:r>
              <a:rPr lang="en-US" dirty="0" smtClean="0">
                <a:ea typeface="ＭＳ Ｐゴシック" pitchFamily="34" charset="-128"/>
              </a:rPr>
              <a:t>Multiple sclerosis</a:t>
            </a:r>
          </a:p>
          <a:p>
            <a:pPr marL="365125" indent="-255588"/>
            <a:r>
              <a:rPr lang="en-US" dirty="0" smtClean="0">
                <a:ea typeface="ＭＳ Ｐゴシック" pitchFamily="34" charset="-128"/>
              </a:rPr>
              <a:t>Huntington</a:t>
            </a:r>
            <a:r>
              <a:rPr lang="ja-JP" altLang="en-US" smtClean="0">
                <a:ea typeface="ＭＳ Ｐゴシック" pitchFamily="34" charset="-128"/>
              </a:rPr>
              <a:t>’</a:t>
            </a:r>
            <a:r>
              <a:rPr lang="en-US" altLang="ja-JP" dirty="0" smtClean="0">
                <a:ea typeface="ＭＳ Ｐゴシック" pitchFamily="34" charset="-128"/>
              </a:rPr>
              <a:t>s disease</a:t>
            </a:r>
          </a:p>
          <a:p>
            <a:pPr marL="365125" indent="-255588"/>
            <a:r>
              <a:rPr lang="en-US" dirty="0" smtClean="0">
                <a:ea typeface="ＭＳ Ｐゴシック" pitchFamily="34" charset="-128"/>
              </a:rPr>
              <a:t>Pancreatic cancer</a:t>
            </a:r>
          </a:p>
          <a:p>
            <a:pPr marL="365125" indent="-255588"/>
            <a:r>
              <a:rPr lang="en-US" dirty="0" smtClean="0">
                <a:ea typeface="ＭＳ Ｐゴシック" pitchFamily="34" charset="-128"/>
              </a:rPr>
              <a:t>Diabetes</a:t>
            </a:r>
          </a:p>
          <a:p>
            <a:pPr marL="365125" indent="-255588"/>
            <a:r>
              <a:rPr lang="en-US" dirty="0" smtClean="0">
                <a:ea typeface="ＭＳ Ｐゴシック" pitchFamily="34" charset="-128"/>
              </a:rPr>
              <a:t>Heart disease</a:t>
            </a:r>
          </a:p>
          <a:p>
            <a:pPr marL="365125" indent="-255588"/>
            <a:r>
              <a:rPr lang="en-US" dirty="0" smtClean="0">
                <a:ea typeface="ＭＳ Ｐゴシック" pitchFamily="34" charset="-128"/>
              </a:rPr>
              <a:t>Hypothyroidism</a:t>
            </a:r>
          </a:p>
          <a:p>
            <a:pPr marL="365125" indent="-255588"/>
            <a:r>
              <a:rPr lang="en-US" dirty="0" smtClean="0">
                <a:ea typeface="ＭＳ Ｐゴシック" pitchFamily="34" charset="-128"/>
              </a:rPr>
              <a:t>Hepatitis C</a:t>
            </a:r>
          </a:p>
          <a:p>
            <a:pPr marL="365125" indent="-255588"/>
            <a:r>
              <a:rPr lang="en-US" dirty="0" smtClean="0">
                <a:ea typeface="ＭＳ Ｐゴシック" pitchFamily="34" charset="-128"/>
              </a:rPr>
              <a:t>HIV/AIDS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2"/>
          <p:cNvSpPr>
            <a:spLocks noGrp="1"/>
          </p:cNvSpPr>
          <p:nvPr>
            <p:ph type="title"/>
          </p:nvPr>
        </p:nvSpPr>
        <p:spPr>
          <a:xfrm>
            <a:off x="457200" y="457200"/>
            <a:ext cx="8229600" cy="1143000"/>
          </a:xfrm>
        </p:spPr>
        <p:txBody>
          <a:bodyPr/>
          <a:lstStyle/>
          <a:p>
            <a:r>
              <a:rPr lang="en-US" sz="3600" dirty="0" smtClean="0">
                <a:ea typeface="ＭＳ Ｐゴシック" pitchFamily="34" charset="-128"/>
              </a:rPr>
              <a:t>Difficulties in Diagnosing Depression in the Medically Ill</a:t>
            </a:r>
          </a:p>
        </p:txBody>
      </p:sp>
      <p:sp>
        <p:nvSpPr>
          <p:cNvPr id="28674" name="Content Placeholder 3"/>
          <p:cNvSpPr>
            <a:spLocks noGrp="1"/>
          </p:cNvSpPr>
          <p:nvPr>
            <p:ph idx="1"/>
          </p:nvPr>
        </p:nvSpPr>
        <p:spPr/>
        <p:txBody>
          <a:bodyPr/>
          <a:lstStyle/>
          <a:p>
            <a:r>
              <a:rPr lang="en-US" sz="2800" dirty="0" smtClean="0">
                <a:ea typeface="ＭＳ Ｐゴシック" pitchFamily="34" charset="-128"/>
              </a:rPr>
              <a:t>Medical symptoms can overlap with depressive symptoms</a:t>
            </a:r>
          </a:p>
          <a:p>
            <a:pPr lvl="1"/>
            <a:r>
              <a:rPr lang="en-US" sz="2400" dirty="0" smtClean="0">
                <a:ea typeface="ＭＳ Ｐゴシック" pitchFamily="34" charset="-128"/>
              </a:rPr>
              <a:t>Fatigue</a:t>
            </a:r>
          </a:p>
          <a:p>
            <a:pPr lvl="1"/>
            <a:r>
              <a:rPr lang="en-US" sz="2400" dirty="0" smtClean="0">
                <a:ea typeface="ＭＳ Ｐゴシック" pitchFamily="34" charset="-128"/>
              </a:rPr>
              <a:t>Anorexia and/or weight loss </a:t>
            </a:r>
          </a:p>
          <a:p>
            <a:pPr lvl="1"/>
            <a:r>
              <a:rPr lang="en-US" sz="2400" dirty="0" smtClean="0">
                <a:ea typeface="ＭＳ Ｐゴシック" pitchFamily="34" charset="-128"/>
              </a:rPr>
              <a:t>Poor concentration</a:t>
            </a:r>
          </a:p>
          <a:p>
            <a:pPr lvl="1"/>
            <a:r>
              <a:rPr lang="en-US" sz="2400" dirty="0" err="1" smtClean="0">
                <a:ea typeface="ＭＳ Ｐゴシック" pitchFamily="34" charset="-128"/>
              </a:rPr>
              <a:t>Anhedonia</a:t>
            </a:r>
            <a:r>
              <a:rPr lang="en-US" sz="2400" dirty="0" smtClean="0">
                <a:ea typeface="ＭＳ Ｐゴシック" pitchFamily="34" charset="-128"/>
              </a:rPr>
              <a:t> and or apathy</a:t>
            </a:r>
          </a:p>
          <a:p>
            <a:r>
              <a:rPr lang="en-US" sz="2800" dirty="0" smtClean="0">
                <a:ea typeface="ＭＳ Ｐゴシック" pitchFamily="34" charset="-128"/>
              </a:rPr>
              <a:t>Difficult to make the attribution to either the psychological or medical conditions</a:t>
            </a:r>
          </a:p>
          <a:p>
            <a:r>
              <a:rPr lang="en-US" sz="2800" dirty="0" smtClean="0">
                <a:ea typeface="ＭＳ Ｐゴシック" pitchFamily="34" charset="-128"/>
              </a:rPr>
              <a:t>Medications and interactions can contribute to depressive symptoms</a:t>
            </a:r>
          </a:p>
        </p:txBody>
      </p:sp>
      <p:sp>
        <p:nvSpPr>
          <p:cNvPr id="28675"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2"/>
          <p:cNvSpPr>
            <a:spLocks noGrp="1"/>
          </p:cNvSpPr>
          <p:nvPr>
            <p:ph type="title"/>
          </p:nvPr>
        </p:nvSpPr>
        <p:spPr/>
        <p:txBody>
          <a:bodyPr/>
          <a:lstStyle/>
          <a:p>
            <a:r>
              <a:rPr lang="en-US" smtClean="0">
                <a:ea typeface="ＭＳ Ｐゴシック" pitchFamily="34" charset="-128"/>
              </a:rPr>
              <a:t>Depression Criteria Controversy</a:t>
            </a:r>
          </a:p>
        </p:txBody>
      </p:sp>
      <p:sp>
        <p:nvSpPr>
          <p:cNvPr id="30722" name="Content Placeholder 3"/>
          <p:cNvSpPr>
            <a:spLocks noGrp="1"/>
          </p:cNvSpPr>
          <p:nvPr>
            <p:ph idx="1"/>
          </p:nvPr>
        </p:nvSpPr>
        <p:spPr>
          <a:xfrm>
            <a:off x="457200" y="2590800"/>
            <a:ext cx="8229600" cy="2667000"/>
          </a:xfrm>
        </p:spPr>
        <p:txBody>
          <a:bodyPr/>
          <a:lstStyle/>
          <a:p>
            <a:pPr marL="609600" indent="-609600" algn="ctr">
              <a:buFontTx/>
              <a:buNone/>
            </a:pPr>
            <a:r>
              <a:rPr lang="en-US" sz="2800" dirty="0" smtClean="0">
                <a:ea typeface="ＭＳ Ｐゴシック" pitchFamily="34" charset="-128"/>
              </a:rPr>
              <a:t>Exclusive criteria</a:t>
            </a:r>
          </a:p>
          <a:p>
            <a:pPr marL="609600" indent="-609600" algn="ctr">
              <a:buFontTx/>
              <a:buNone/>
            </a:pPr>
            <a:r>
              <a:rPr lang="en-US" sz="2800" dirty="0" smtClean="0">
                <a:ea typeface="ＭＳ Ｐゴシック" pitchFamily="34" charset="-128"/>
              </a:rPr>
              <a:t>Substitutive criteria</a:t>
            </a:r>
          </a:p>
          <a:p>
            <a:pPr marL="609600" indent="-609600" algn="ctr">
              <a:buFontTx/>
              <a:buNone/>
            </a:pPr>
            <a:r>
              <a:rPr lang="en-US" sz="2800" dirty="0" smtClean="0">
                <a:ea typeface="ＭＳ Ｐゴシック" pitchFamily="34" charset="-128"/>
              </a:rPr>
              <a:t>Inclusive criteria</a:t>
            </a:r>
          </a:p>
        </p:txBody>
      </p:sp>
      <p:sp>
        <p:nvSpPr>
          <p:cNvPr id="30723" name="Slide Number Placeholder 1"/>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ea typeface="ＭＳ Ｐゴシック" pitchFamily="34" charset="-128"/>
              </a:rPr>
              <a:t>Exclusive Criteria</a:t>
            </a:r>
          </a:p>
        </p:txBody>
      </p:sp>
      <p:sp>
        <p:nvSpPr>
          <p:cNvPr id="32770" name="Content Placeholder 2"/>
          <p:cNvSpPr>
            <a:spLocks noGrp="1"/>
          </p:cNvSpPr>
          <p:nvPr>
            <p:ph idx="1"/>
          </p:nvPr>
        </p:nvSpPr>
        <p:spPr/>
        <p:txBody>
          <a:bodyPr/>
          <a:lstStyle/>
          <a:p>
            <a:r>
              <a:rPr lang="en-US" sz="2800" dirty="0" smtClean="0">
                <a:ea typeface="ＭＳ Ｐゴシック" pitchFamily="34" charset="-128"/>
              </a:rPr>
              <a:t>Exclusive proponents: The clinician excludes those criteria they can directly attribute to the medical condition</a:t>
            </a:r>
          </a:p>
          <a:p>
            <a:pPr lvl="1"/>
            <a:r>
              <a:rPr lang="en-US" sz="2400" dirty="0" smtClean="0">
                <a:ea typeface="ＭＳ Ｐゴシック" pitchFamily="34" charset="-128"/>
              </a:rPr>
              <a:t>Difficult to weigh and decide</a:t>
            </a:r>
          </a:p>
          <a:p>
            <a:pPr lvl="1"/>
            <a:r>
              <a:rPr lang="en-US" sz="2400" dirty="0" smtClean="0">
                <a:ea typeface="ＭＳ Ｐゴシック" pitchFamily="34" charset="-128"/>
              </a:rPr>
              <a:t>Identifies the most severe forms of depression </a:t>
            </a:r>
          </a:p>
          <a:p>
            <a:pPr lvl="1"/>
            <a:r>
              <a:rPr lang="en-US" sz="2400" dirty="0" smtClean="0">
                <a:ea typeface="ＭＳ Ｐゴシック" pitchFamily="34" charset="-128"/>
              </a:rPr>
              <a:t>May miss milder forms of depression &amp; thus missing opportunities to intervene</a:t>
            </a:r>
          </a:p>
          <a:p>
            <a:endParaRPr lang="en-US" dirty="0" smtClean="0">
              <a:ea typeface="ＭＳ Ｐゴシック" pitchFamily="34" charset="-128"/>
            </a:endParaRPr>
          </a:p>
          <a:p>
            <a:endParaRPr lang="en-US" dirty="0" smtClean="0">
              <a:ea typeface="ＭＳ Ｐゴシック" pitchFamily="34" charset="-128"/>
            </a:endParaRPr>
          </a:p>
        </p:txBody>
      </p:sp>
      <p:sp>
        <p:nvSpPr>
          <p:cNvPr id="32771" name="Slide Number Placeholder 3"/>
          <p:cNvSpPr>
            <a:spLocks noGrp="1"/>
          </p:cNvSpPr>
          <p:nvPr>
            <p:ph type="sldNum" sz="quarter" idx="12"/>
          </p:nvPr>
        </p:nvSpPr>
        <p:spPr>
          <a:noFill/>
        </p:spPr>
        <p:txBody>
          <a:bodyPr/>
          <a:lstStyle/>
          <a:p>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TYPE_1" val="1"/>
  <p:tag name="ARTICULATE_REFERENCE_TITLE_1" val="Continuing Education Test"/>
  <p:tag name="ARTICULATE_REFERENCE_1" val="C:\Documents and Settings\AlisonH\Desktop\APMProject\sampletest.doc"/>
  <p:tag name="ARTICULATE_REFERENCE_TYPE_2" val="0"/>
  <p:tag name="ARTICULATE_REFERENCE_TYPE_3" val="0"/>
  <p:tag name="ARTICULATE_REFERENCE_TYPE_4" val="0"/>
  <p:tag name="ARTICULATE_REFERENCE_TYPE_5" val="0"/>
  <p:tag name="LMS_PUBLISH" val="No"/>
  <p:tag name="ARTICULATE_TEMPLATE" val="Full sidebar with toolbar"/>
  <p:tag name="PRESENTER" val="Alison Holcomb"/>
  <p:tag name="PRESENTER_TITLE" val="Association Manager"/>
  <p:tag name="PRESENTER_EMAIL" val="aholcomb@custommanagement.com"/>
  <p:tag name="PRESENTER_BIO" val="Alison Holcomb is testing this software.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
  <p:tag name="LOGO_PIC_2" val="C:\Documents and Settings\AlisonH\Desktop\APMProject\apm-logogreen copy.jpg"/>
  <p:tag name="PRESENTER_PIC_MODE" val="0"/>
  <p:tag name="LOGO_PIC_MODE" val="1"/>
  <p:tag name="PRESENTATION_TITLE" val="APM Test Pres w/ MP3"/>
  <p:tag name="LASTPUBLISHED" val="C:\Documents and Settings\AlisonH\Desktop\apmboardreviewcourseslidetemplate\index.html"/>
</p:tagLst>
</file>

<file path=ppt/theme/theme1.xml><?xml version="1.0" encoding="utf-8"?>
<a:theme xmlns:a="http://schemas.openxmlformats.org/drawingml/2006/main" name="APM presentation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3943</Words>
  <Application>Microsoft Office PowerPoint</Application>
  <PresentationFormat>On-screen Show (4:3)</PresentationFormat>
  <Paragraphs>515</Paragraphs>
  <Slides>51</Slides>
  <Notes>38</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APM presentation template</vt:lpstr>
      <vt:lpstr>Depression in Medical Settings</vt:lpstr>
      <vt:lpstr>Learning Objectives</vt:lpstr>
      <vt:lpstr>Overview</vt:lpstr>
      <vt:lpstr>Depression in medical illness</vt:lpstr>
      <vt:lpstr>Classification of Depression</vt:lpstr>
      <vt:lpstr>Some Medical Conditions Closely Associated with Depressive Symptoms</vt:lpstr>
      <vt:lpstr>Difficulties in Diagnosing Depression in the Medically Ill</vt:lpstr>
      <vt:lpstr>Depression Criteria Controversy</vt:lpstr>
      <vt:lpstr>Exclusive Criteria</vt:lpstr>
      <vt:lpstr>Substitutive Criteria</vt:lpstr>
      <vt:lpstr>Inclusive Criteria</vt:lpstr>
      <vt:lpstr>Prevalence in Medical Settings</vt:lpstr>
      <vt:lpstr>Prevalence in Primary Care Clinics</vt:lpstr>
      <vt:lpstr>Depression and Heart Disease</vt:lpstr>
      <vt:lpstr>Depression and Cancer</vt:lpstr>
      <vt:lpstr>Depression and Diabetes</vt:lpstr>
      <vt:lpstr>Depression in Neurological Diseases</vt:lpstr>
      <vt:lpstr>Increased Depression</vt:lpstr>
      <vt:lpstr>Evaluation</vt:lpstr>
      <vt:lpstr>Common Causes of a  “Depression” Consult</vt:lpstr>
      <vt:lpstr>Medical Symptoms Mimicking Depressive Symptoms</vt:lpstr>
      <vt:lpstr>Differential Diagnosis</vt:lpstr>
      <vt:lpstr>Demoralization Syndrome</vt:lpstr>
      <vt:lpstr>Demoralization</vt:lpstr>
      <vt:lpstr>PowerPoint Presentation</vt:lpstr>
      <vt:lpstr>Psychiatric Evaluation: Inpatient Challenges</vt:lpstr>
      <vt:lpstr>Psychiatric Interview: Outpatient Challenges</vt:lpstr>
      <vt:lpstr>Time Course and Associations</vt:lpstr>
      <vt:lpstr>Depression and Chronic  Medical Illness</vt:lpstr>
      <vt:lpstr>PowerPoint Presentation</vt:lpstr>
      <vt:lpstr>Factors associated with suicide in medical-surgical patients</vt:lpstr>
      <vt:lpstr>Service Utilization and Outcomes for Patients with Depression</vt:lpstr>
      <vt:lpstr>Rx of depression in medical setting</vt:lpstr>
      <vt:lpstr>PowerPoint Presentation</vt:lpstr>
      <vt:lpstr>Evidenced Based Treatments for Depression</vt:lpstr>
      <vt:lpstr>First Line Medication Treatment</vt:lpstr>
      <vt:lpstr>Medications commonly associated with depressive symptoms</vt:lpstr>
      <vt:lpstr>Clinical Concerns</vt:lpstr>
      <vt:lpstr>PowerPoint Presentation</vt:lpstr>
      <vt:lpstr>General Principles</vt:lpstr>
      <vt:lpstr>Other adjunct agents</vt:lpstr>
      <vt:lpstr>In Transplant and Cancer Populations</vt:lpstr>
      <vt:lpstr>In Chronic Kidney Disease</vt:lpstr>
      <vt:lpstr>In Heart Disease</vt:lpstr>
      <vt:lpstr>In Primary Care Populations</vt:lpstr>
      <vt:lpstr> Treatment Resistance Factors     </vt:lpstr>
      <vt:lpstr>PowerPoint Presentation</vt:lpstr>
      <vt:lpstr>The Following Messages Improved Medication Compliance in the First Month</vt:lpstr>
      <vt:lpstr>Take Home Messages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2014-02-17T17:14:41Z</dcterms:created>
  <dcterms:modified xsi:type="dcterms:W3CDTF">2014-07-02T16:36:24Z</dcterms:modified>
</cp:coreProperties>
</file>