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1" r:id="rId1"/>
  </p:sldMasterIdLst>
  <p:notesMasterIdLst>
    <p:notesMasterId r:id="rId44"/>
  </p:notesMasterIdLst>
  <p:handoutMasterIdLst>
    <p:handoutMasterId r:id="rId45"/>
  </p:handoutMasterIdLst>
  <p:sldIdLst>
    <p:sldId id="365" r:id="rId2"/>
    <p:sldId id="259" r:id="rId3"/>
    <p:sldId id="321" r:id="rId4"/>
    <p:sldId id="366" r:id="rId5"/>
    <p:sldId id="357" r:id="rId6"/>
    <p:sldId id="358" r:id="rId7"/>
    <p:sldId id="354" r:id="rId8"/>
    <p:sldId id="353" r:id="rId9"/>
    <p:sldId id="301" r:id="rId10"/>
    <p:sldId id="302" r:id="rId11"/>
    <p:sldId id="303" r:id="rId12"/>
    <p:sldId id="297" r:id="rId13"/>
    <p:sldId id="261" r:id="rId14"/>
    <p:sldId id="308" r:id="rId15"/>
    <p:sldId id="355" r:id="rId16"/>
    <p:sldId id="309" r:id="rId17"/>
    <p:sldId id="310" r:id="rId18"/>
    <p:sldId id="311" r:id="rId19"/>
    <p:sldId id="312" r:id="rId20"/>
    <p:sldId id="262" r:id="rId21"/>
    <p:sldId id="263" r:id="rId22"/>
    <p:sldId id="324" r:id="rId23"/>
    <p:sldId id="325" r:id="rId24"/>
    <p:sldId id="367" r:id="rId25"/>
    <p:sldId id="326" r:id="rId26"/>
    <p:sldId id="328" r:id="rId27"/>
    <p:sldId id="327" r:id="rId28"/>
    <p:sldId id="265" r:id="rId29"/>
    <p:sldId id="329" r:id="rId30"/>
    <p:sldId id="330" r:id="rId31"/>
    <p:sldId id="299" r:id="rId32"/>
    <p:sldId id="307" r:id="rId33"/>
    <p:sldId id="360" r:id="rId34"/>
    <p:sldId id="361" r:id="rId35"/>
    <p:sldId id="362" r:id="rId36"/>
    <p:sldId id="314" r:id="rId37"/>
    <p:sldId id="315" r:id="rId38"/>
    <p:sldId id="363" r:id="rId39"/>
    <p:sldId id="318" r:id="rId40"/>
    <p:sldId id="316" r:id="rId41"/>
    <p:sldId id="288" r:id="rId42"/>
    <p:sldId id="320" r:id="rId43"/>
  </p:sldIdLst>
  <p:sldSz cx="9144000" cy="6858000" type="screen4x3"/>
  <p:notesSz cx="6858000" cy="9144000"/>
  <p:custDataLst>
    <p:tags r:id="rId4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CCFFFF"/>
    <a:srgbClr val="CCECFF"/>
    <a:srgbClr val="666633"/>
    <a:srgbClr val="CCFFCC"/>
    <a:srgbClr val="FF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86382" autoAdjust="0"/>
  </p:normalViewPr>
  <p:slideViewPr>
    <p:cSldViewPr>
      <p:cViewPr>
        <p:scale>
          <a:sx n="66" d="100"/>
          <a:sy n="66" d="100"/>
        </p:scale>
        <p:origin x="-1930" y="-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22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8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1784426-761F-4C96-B011-A727B4C453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33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C794E8F-8B63-4083-9489-E7DCB5D97A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02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A99838-B930-4E44-8C4A-C4B7F762FDE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5E40A-D582-42E6-9B57-A64208CE5BBA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7877F-55A0-4F79-B94A-2B1C2C6E0623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BEE091-D60C-44C6-8722-5EF5CE67B77E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D07E5-2347-4D12-91A9-239C2ECCD04A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37449D-882F-48EA-B166-48099531AC64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F48C4D-38F1-4AFF-9148-72BAE4D2B2C6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877245-4B88-4A10-87AE-B66DCA2F09C4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D4397E-9909-4F07-B491-56A61C3BBB6A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D4397E-9909-4F07-B491-56A61C3BBB6A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Consult question is often vague with non-verbal communication of distress on the part of the treating team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77028-80EF-4D0B-B39F-98E186196958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726CB7-C85F-400D-8E94-EB1F8800CAA7}" type="slidenum">
              <a:rPr lang="en-US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79224-9436-41A7-8650-D80020E2B9AC}" type="slidenum">
              <a:rPr lang="en-US" smtClean="0"/>
              <a:pPr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2EFF0F-0F39-4877-85A3-31AFB463B4C8}" type="slidenum">
              <a:rPr lang="en-US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AA4A5-88B2-4823-9E3B-624A7D7D4257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3DD12D-9939-4499-90FB-DA5FF9D9C0F4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D1728-3AAD-426C-A851-D458AA7F6382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06F90F-92B5-4702-8F34-D8F9904FE73F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3A1DA6-E9CB-48FB-9A7D-A11AD94E6FCE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EBC769-BC1E-42FB-86A8-D566C6CE4DA3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Will need to speak with nursing staff and family; get thorough medical, psych and substance hx, thorough physical exam, incl neuro/cognitive exam</a:t>
            </a:r>
          </a:p>
          <a:p>
            <a:r>
              <a:rPr lang="en-US" smtClean="0"/>
              <a:t>Nature of precipitants, envt in which agitation occurs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7A7517-B934-4F4A-AA07-B4971FAAC663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DFC70-AEBE-4B33-94D0-C52CB7ED0434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Caretakers have personalities too.  Some may even have VERY STRONG personalities.  One must always recognize that each relationship is at least a dyad with personalities influencing the relationship from all sides.</a:t>
            </a:r>
          </a:p>
          <a:p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672A07-DFB3-47D6-BF21-F398335AE498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CBF07-31ED-4DB7-AD35-604684B9339E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0CB5A7-A6D8-4662-BD5D-50B6E56C248F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0EE6FE-5BF0-4449-94F9-8A02239669B2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072EE-D504-4596-8A1F-76B22AF9FB05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D3180-E1E1-4757-B30C-8122A4E4AE3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D0DA7B-D908-4AC0-87F9-C830550C5B00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0CD3E6-5820-4E71-84C2-E0BFB84ACA8B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Personality disorders… Beyond the DSM!</a:t>
            </a: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9BE60-EB36-4DA1-8D21-F67F73FE427C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/>
        </p:nvPicPr>
        <p:blipFill>
          <a:blip r:embed="rId2" cstate="print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86" y="1221183"/>
            <a:ext cx="6962245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6788" y="2553747"/>
            <a:ext cx="66336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94887" y="3581909"/>
            <a:ext cx="6557402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 Goes Here</a:t>
            </a:r>
            <a:endParaRPr lang="en-US" dirty="0"/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719" y="862447"/>
            <a:ext cx="1533738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/>
        </p:nvSpPr>
        <p:spPr>
          <a:xfrm>
            <a:off x="1402821" y="5927933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05A25"/>
                </a:solidFill>
                <a:latin typeface="Calibri"/>
                <a:cs typeface="+mn-cs"/>
              </a:rPr>
              <a:t>ACADEMY OF PSYCHOSOMATIC MEDICINE</a:t>
            </a:r>
            <a:endParaRPr lang="en-US" sz="2400" dirty="0">
              <a:solidFill>
                <a:srgbClr val="105A25"/>
              </a:solidFill>
              <a:cs typeface="+mn-c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7488" y="6293597"/>
            <a:ext cx="871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389155"/>
                </a:solidFill>
                <a:latin typeface="Calibri"/>
                <a:cs typeface="+mn-cs"/>
              </a:rPr>
              <a:t>Psychiatrists Providing Collaborative Care for Physical and Mental Health</a:t>
            </a:r>
            <a:endParaRPr lang="en-US" dirty="0">
              <a:solidFill>
                <a:srgbClr val="389155"/>
              </a:solidFill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335" y="67730"/>
            <a:ext cx="9055943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10067" y="177798"/>
            <a:ext cx="8923866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04792" y="6474883"/>
            <a:ext cx="362712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pPr>
              <a:defRPr/>
            </a:pPr>
            <a:fld id="{B08C68DF-A96A-4612-8A28-A42D5BDEE6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4" name="Group 39"/>
          <p:cNvGrpSpPr/>
          <p:nvPr/>
        </p:nvGrpSpPr>
        <p:grpSpPr>
          <a:xfrm>
            <a:off x="482607" y="0"/>
            <a:ext cx="8678327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0"/>
            <a:ext cx="459341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90488" y="6534093"/>
            <a:ext cx="63415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105A25"/>
                </a:solidFill>
                <a:latin typeface="Calibri"/>
                <a:cs typeface="+mn-cs"/>
              </a:rPr>
              <a:t>Academy Of Psychosomatic Medicine</a:t>
            </a:r>
            <a:endParaRPr lang="en-US" sz="1000" dirty="0">
              <a:solidFill>
                <a:srgbClr val="105A25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2007E-F4FD-490A-A604-1566DBBD23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F0C145-80B4-4A7E-8F57-7B98391789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CAC5F1-A08D-479A-B22F-43004DF4EC49}" type="slidenum">
              <a:rPr lang="en-US" smtClean="0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788" y="2666999"/>
            <a:ext cx="6633601" cy="90592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3300"/>
                </a:solidFill>
              </a:rPr>
              <a:t>The “Difficult” Patient</a:t>
            </a:r>
            <a:br>
              <a:rPr lang="en-US" b="1" dirty="0" smtClean="0">
                <a:solidFill>
                  <a:srgbClr val="003300"/>
                </a:solidFill>
              </a:rPr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557402" cy="695325"/>
          </a:xfrm>
        </p:spPr>
        <p:txBody>
          <a:bodyPr/>
          <a:lstStyle/>
          <a:p>
            <a:r>
              <a:rPr lang="en-US" dirty="0"/>
              <a:t>APM Resident Education Curriculum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4267200"/>
            <a:ext cx="5562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Mary Jo Fitz-Gerald, MD</a:t>
            </a:r>
          </a:p>
          <a:p>
            <a:pPr algn="ctr"/>
            <a:r>
              <a:rPr lang="en-US" sz="1600" dirty="0" smtClean="0">
                <a:latin typeface="+mn-lt"/>
              </a:rPr>
              <a:t>Professor of Clinical Psychiatry</a:t>
            </a:r>
          </a:p>
          <a:p>
            <a:pPr algn="ctr"/>
            <a:r>
              <a:rPr lang="en-US" sz="1600" dirty="0" smtClean="0">
                <a:latin typeface="+mn-lt"/>
              </a:rPr>
              <a:t>La. State University Health Sciences Center</a:t>
            </a:r>
          </a:p>
          <a:p>
            <a:pPr algn="ctr"/>
            <a:r>
              <a:rPr lang="en-US" sz="1600" dirty="0" smtClean="0">
                <a:latin typeface="+mn-lt"/>
              </a:rPr>
              <a:t>Shreveport, LA</a:t>
            </a:r>
          </a:p>
        </p:txBody>
      </p:sp>
      <p:sp>
        <p:nvSpPr>
          <p:cNvPr id="5" name="Rectangle 4"/>
          <p:cNvSpPr/>
          <p:nvPr/>
        </p:nvSpPr>
        <p:spPr>
          <a:xfrm>
            <a:off x="6553200" y="4648200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Revised</a:t>
            </a:r>
          </a:p>
          <a:p>
            <a:pPr algn="ctr"/>
            <a:r>
              <a:rPr lang="en-US" sz="1200" u="sng" dirty="0" smtClean="0">
                <a:latin typeface="+mn-lt"/>
              </a:rPr>
              <a:t>Summer 2011</a:t>
            </a:r>
          </a:p>
          <a:p>
            <a:pPr algn="ctr"/>
            <a:r>
              <a:rPr lang="en-US" sz="1200" dirty="0" smtClean="0">
                <a:latin typeface="+mn-lt"/>
              </a:rPr>
              <a:t>Ann Schwartz, MD, FAPM</a:t>
            </a:r>
          </a:p>
          <a:p>
            <a:pPr algn="ctr"/>
            <a:r>
              <a:rPr lang="en-US" sz="1200" u="sng" dirty="0" smtClean="0">
                <a:latin typeface="+mn-lt"/>
              </a:rPr>
              <a:t>Fall 2013</a:t>
            </a:r>
          </a:p>
          <a:p>
            <a:pPr algn="ctr"/>
            <a:r>
              <a:rPr lang="en-US" sz="1200" dirty="0" smtClean="0">
                <a:latin typeface="+mn-lt"/>
              </a:rPr>
              <a:t>Carrie Ernst, MD</a:t>
            </a:r>
          </a:p>
          <a:p>
            <a:pPr algn="ctr"/>
            <a:r>
              <a:rPr lang="en-US" sz="1200" dirty="0" smtClean="0">
                <a:latin typeface="+mn-lt"/>
              </a:rPr>
              <a:t>Ann Schwartz, MD, FAPM</a:t>
            </a:r>
            <a:endParaRPr lang="en-US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59867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Coping Responses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Problem-focused or emotion-focused</a:t>
            </a:r>
          </a:p>
          <a:p>
            <a:r>
              <a:rPr lang="en-US" smtClean="0"/>
              <a:t>Problem-focused refers to gathering information, making arrangements for care</a:t>
            </a:r>
          </a:p>
          <a:p>
            <a:r>
              <a:rPr lang="en-US" smtClean="0"/>
              <a:t>Emotion-focused refers to seeking emotional support, mental or behavioral disengagement </a:t>
            </a:r>
            <a:r>
              <a:rPr lang="en-US" sz="2400" smtClean="0"/>
              <a:t>(Penley et al, 2002)</a:t>
            </a: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7DE3A0-DC04-4A1D-90BB-AC3446004A28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Healthy Coping Styles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Generally use both problem- and emotion-focused</a:t>
            </a:r>
          </a:p>
          <a:p>
            <a:r>
              <a:rPr lang="en-US" smtClean="0"/>
              <a:t>“Health copers” are optimistic, flexible, consider outcomes, and focus on specific problems</a:t>
            </a:r>
          </a:p>
          <a:p>
            <a:r>
              <a:rPr lang="en-US" smtClean="0"/>
              <a:t>Problem coping leads to passivity, denial, and rigid behavior </a:t>
            </a:r>
            <a:r>
              <a:rPr lang="en-US" sz="2400" smtClean="0"/>
              <a:t>(Sclozman et al, 2004)</a:t>
            </a: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BD9C4-F530-447E-B175-BDCE5AE8C15A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Emotional Response to Illness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Immature defense mechanisms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Denial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Splitting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Regression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Projective identification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Omnipotence and devaluation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Healthy defense mechanisms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Humor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Altruism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Delay self-gratification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F09F06-9B3F-42E2-A138-6381F6925064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Personality Style Versus Personality Disorder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Personality style is lifelong habitual way one thinks, feels, behaves and copes; often genetically determined (</a:t>
            </a:r>
            <a:r>
              <a:rPr lang="en-US" sz="3000" i="1" smtClean="0"/>
              <a:t>temperament</a:t>
            </a:r>
            <a:r>
              <a:rPr lang="en-US" sz="3000" smtClean="0"/>
              <a:t>)</a:t>
            </a:r>
          </a:p>
          <a:p>
            <a:pPr eaLnBrk="1" hangingPunct="1"/>
            <a:r>
              <a:rPr lang="en-US" sz="3000" smtClean="0"/>
              <a:t>Personality disorder is an enduring pattern of inner experience and behavior that is inflexible, pervasive and causes impairment</a:t>
            </a:r>
            <a:endParaRPr lang="en-US" sz="3000" i="1" smtClean="0"/>
          </a:p>
          <a:p>
            <a:pPr eaLnBrk="1" hangingPunct="1"/>
            <a:r>
              <a:rPr lang="en-US" sz="3000" smtClean="0"/>
              <a:t>Under stress (such as with medical illness), personality style may become more rigid and maladaptive to the point where it is difficult to differentiate from personality disorder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48C91-3927-48A1-B61A-D7A74D743014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“The Hateful Patient”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Groves (NEJM, 1978) described 4 personality characteristics which invoke “helplessness in the helper”</a:t>
            </a:r>
          </a:p>
          <a:p>
            <a:pPr lvl="1"/>
            <a:r>
              <a:rPr lang="en-US" smtClean="0"/>
              <a:t>Dependent Clingers</a:t>
            </a:r>
          </a:p>
          <a:p>
            <a:pPr lvl="1"/>
            <a:r>
              <a:rPr lang="en-US" smtClean="0"/>
              <a:t>Entitled Demanders</a:t>
            </a:r>
          </a:p>
          <a:p>
            <a:pPr lvl="1"/>
            <a:r>
              <a:rPr lang="en-US" smtClean="0"/>
              <a:t>Manipulative Help-Rejecters</a:t>
            </a:r>
          </a:p>
          <a:p>
            <a:pPr lvl="1"/>
            <a:r>
              <a:rPr lang="en-US" smtClean="0"/>
              <a:t>Self-Destructive Deniers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555E2-A320-4DE6-90B7-A211F083FD2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4 Types of Hateful Patients</a:t>
            </a:r>
          </a:p>
        </p:txBody>
      </p:sp>
      <p:graphicFrame>
        <p:nvGraphicFramePr>
          <p:cNvPr id="122884" name="Group 4"/>
          <p:cNvGraphicFramePr>
            <a:graphicFrameLocks noGrp="1"/>
          </p:cNvGraphicFramePr>
          <p:nvPr>
            <p:ph type="tbl" idx="1"/>
          </p:nvPr>
        </p:nvGraphicFramePr>
        <p:xfrm>
          <a:off x="381000" y="1447800"/>
          <a:ext cx="8229600" cy="463645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Patient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Illness Behavior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Dependent Clingers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Demanding, sticky, constantly ask for reassurance, rejection sensitive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Entitled Demanders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Needy, hostile, belittling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Manipulative Help Rejecters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Pessimistic, undermine treatment, yet demanding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Self-destructive Deniers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Hopeless, uncooperative + dependent, may continue self injurious behavior despite medical complications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6248400" y="63246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Groves, NEJM, 1978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Dependent Clingers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These patients are completely helplessness and needy, want attention</a:t>
            </a:r>
          </a:p>
          <a:p>
            <a:r>
              <a:rPr lang="en-US" smtClean="0"/>
              <a:t>Utilize regression, passive-aggression and idealization</a:t>
            </a:r>
          </a:p>
          <a:p>
            <a:r>
              <a:rPr lang="en-US" smtClean="0"/>
              <a:t>Physician may initially feel special, and then later feel depleted</a:t>
            </a:r>
          </a:p>
          <a:p>
            <a:r>
              <a:rPr lang="en-US" smtClean="0"/>
              <a:t>Resemble those with dependent or perhaps histrionic personalities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B93783-059C-4394-A12D-4D3DD93426E0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Entitled Demanders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“Narcissistic”</a:t>
            </a:r>
          </a:p>
          <a:p>
            <a:r>
              <a:rPr lang="en-US" smtClean="0"/>
              <a:t>Arrogant, demanding, and devaluing others</a:t>
            </a:r>
          </a:p>
          <a:p>
            <a:r>
              <a:rPr lang="en-US" smtClean="0"/>
              <a:t>Low self-esteem and the illness is a further insult</a:t>
            </a:r>
          </a:p>
          <a:p>
            <a:r>
              <a:rPr lang="en-US" smtClean="0"/>
              <a:t>May be confrontational and unable to problem solve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B58036-C396-4E13-B4E9-CF95157515BB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Manipulative Help-Rejecters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Appear to want treatment and keep returning</a:t>
            </a:r>
          </a:p>
          <a:p>
            <a:r>
              <a:rPr lang="en-US" smtClean="0"/>
              <a:t>Yet will reject treatment solutions</a:t>
            </a:r>
          </a:p>
          <a:p>
            <a:r>
              <a:rPr lang="en-US" smtClean="0"/>
              <a:t>Root cause is that the </a:t>
            </a:r>
            <a:r>
              <a:rPr lang="en-US" b="1" smtClean="0"/>
              <a:t>illness</a:t>
            </a:r>
            <a:r>
              <a:rPr lang="en-US" smtClean="0"/>
              <a:t> is more important to the patient than the treatment</a:t>
            </a:r>
          </a:p>
          <a:p>
            <a:r>
              <a:rPr lang="en-US" smtClean="0"/>
              <a:t>Often borderline personality disorders</a:t>
            </a:r>
          </a:p>
          <a:p>
            <a:r>
              <a:rPr lang="en-US" smtClean="0"/>
              <a:t>Utilize splitting, projective identification, idealizing/devaluing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2CAF97-8B36-42DC-846E-D343ABE5DD53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Self-Destructive Deniers </a:t>
            </a:r>
          </a:p>
        </p:txBody>
      </p:sp>
      <p:sp>
        <p:nvSpPr>
          <p:cNvPr id="409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These patients often exhibit Cluster B, especially antisocial, characteristics</a:t>
            </a:r>
          </a:p>
          <a:p>
            <a:r>
              <a:rPr lang="en-US" smtClean="0"/>
              <a:t>Lying, deceitful, and acting out</a:t>
            </a:r>
          </a:p>
          <a:p>
            <a:r>
              <a:rPr lang="en-US" smtClean="0"/>
              <a:t>Arouse hatred, then guilt, and finally despair and hatred in the providers </a:t>
            </a:r>
          </a:p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EC5E74-F8F0-429F-BB35-74C54CBF299B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Objectives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 characteristics of difficult patients</a:t>
            </a:r>
          </a:p>
          <a:p>
            <a:pPr eaLnBrk="1" hangingPunct="1"/>
            <a:r>
              <a:rPr lang="en-US" smtClean="0"/>
              <a:t>Develop a differential diagnosis for the difficult patient </a:t>
            </a:r>
          </a:p>
          <a:p>
            <a:pPr eaLnBrk="1" hangingPunct="1"/>
            <a:r>
              <a:rPr lang="en-US" smtClean="0"/>
              <a:t>Describe the effect of medical illness on normal personality styles and defense mechanisms</a:t>
            </a:r>
          </a:p>
          <a:p>
            <a:pPr eaLnBrk="1" hangingPunct="1"/>
            <a:r>
              <a:rPr lang="en-US" smtClean="0"/>
              <a:t>Discuss behavioral strategies for managing the difficult patient.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1C80E6-4BA9-405F-A103-F2061EBC845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DSM-5 Personality Disorders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Cluster A—odd and eccentric</a:t>
            </a:r>
          </a:p>
          <a:p>
            <a:pPr eaLnBrk="1" hangingPunct="1"/>
            <a:r>
              <a:rPr lang="en-US" smtClean="0"/>
              <a:t>Cluster B—dramatic, emotional, or erratic</a:t>
            </a:r>
          </a:p>
          <a:p>
            <a:pPr eaLnBrk="1" hangingPunct="1"/>
            <a:r>
              <a:rPr lang="en-US" smtClean="0"/>
              <a:t>Cluster C—anxious or fearful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47A67B-DF99-409C-B3FA-D56D90BE9852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Cluster A: Paranoid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Characterized by suspiciousness and projection of negativity onto others; attribution of damaging motivation onto others; fear exploitation and humiliation</a:t>
            </a:r>
          </a:p>
          <a:p>
            <a:pPr eaLnBrk="1" hangingPunct="1"/>
            <a:r>
              <a:rPr lang="en-US" sz="2800" smtClean="0"/>
              <a:t>Management recommendations</a:t>
            </a:r>
          </a:p>
          <a:p>
            <a:pPr lvl="2"/>
            <a:r>
              <a:rPr lang="en-US" sz="1800" smtClean="0"/>
              <a:t>Empathize with the patient’s fear of being hurt</a:t>
            </a:r>
          </a:p>
          <a:p>
            <a:pPr lvl="2"/>
            <a:r>
              <a:rPr lang="en-US" sz="1800" smtClean="0"/>
              <a:t>Acknowledge complaints without arguing or ignoring</a:t>
            </a:r>
          </a:p>
          <a:p>
            <a:pPr lvl="2"/>
            <a:r>
              <a:rPr lang="en-US" sz="1800" smtClean="0"/>
              <a:t>Openly and honestly explain medical illness</a:t>
            </a:r>
          </a:p>
          <a:p>
            <a:pPr lvl="2"/>
            <a:r>
              <a:rPr lang="en-US" sz="1800" smtClean="0"/>
              <a:t>Correct reality distortions and unreasonable explanations</a:t>
            </a:r>
          </a:p>
          <a:p>
            <a:pPr lvl="2"/>
            <a:r>
              <a:rPr lang="en-US" sz="1800" smtClean="0"/>
              <a:t>If the patient refuses care out of mistrust, rather than insist, ask, if it acceptable that you disagree about the need of the test</a:t>
            </a:r>
          </a:p>
          <a:p>
            <a:pPr eaLnBrk="1" hangingPunct="1"/>
            <a:endParaRPr lang="en-US" sz="180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3A0B29-350C-46E2-A07E-056AFCA787AE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533400" y="60960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Cluster A: Schizoid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Characterized by indifference to social relationships, as well as a very limited range of emotional experience and expression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Management recommendations</a:t>
            </a:r>
          </a:p>
          <a:p>
            <a:pPr lvl="2"/>
            <a:r>
              <a:rPr lang="en-US" sz="1800" smtClean="0"/>
              <a:t>Empathize with the patient’s need for both privacy and contact</a:t>
            </a:r>
            <a:endParaRPr lang="en-US" smtClean="0"/>
          </a:p>
          <a:p>
            <a:pPr lvl="2"/>
            <a:r>
              <a:rPr lang="en-US" sz="1800" smtClean="0"/>
              <a:t>Accept the patient’s unsociability</a:t>
            </a:r>
            <a:endParaRPr lang="en-US" smtClean="0"/>
          </a:p>
          <a:p>
            <a:pPr lvl="2"/>
            <a:r>
              <a:rPr lang="en-US" sz="1800" smtClean="0"/>
              <a:t>Reduce the patient’s isolation as tolerated</a:t>
            </a:r>
            <a:endParaRPr lang="en-US" smtClean="0"/>
          </a:p>
          <a:p>
            <a:pPr lvl="2"/>
            <a:r>
              <a:rPr lang="en-US" sz="1800" smtClean="0"/>
              <a:t>Neutrally impart medical information</a:t>
            </a:r>
            <a:endParaRPr lang="en-US" smtClean="0"/>
          </a:p>
          <a:p>
            <a:pPr lvl="2"/>
            <a:r>
              <a:rPr lang="en-US" sz="1800" smtClean="0"/>
              <a:t>Don’t demand involvement or permit total withdrawal</a:t>
            </a:r>
            <a:endParaRPr lang="en-US" smtClean="0"/>
          </a:p>
          <a:p>
            <a:pPr lvl="2"/>
            <a:r>
              <a:rPr lang="en-US" sz="1800" smtClean="0"/>
              <a:t>Correct reality distortions and unreasonable patient expectations</a:t>
            </a:r>
            <a:endParaRPr lang="en-US" smtClean="0"/>
          </a:p>
          <a:p>
            <a:pPr lvl="2"/>
            <a:r>
              <a:rPr lang="en-US" sz="1800" smtClean="0"/>
              <a:t>Gently question irrational thoughts and suggest more rationale ones</a:t>
            </a:r>
            <a:endParaRPr lang="en-US" sz="540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44048-446C-4B09-88B4-E7613C7C429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457200" y="60960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Cluster A: Schizotypal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Characterized by peculiarities and eccentricities of thought, behavior, appearance, and interpersonal style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Management recommendations</a:t>
            </a:r>
          </a:p>
          <a:p>
            <a:pPr lvl="2"/>
            <a:r>
              <a:rPr lang="en-US" sz="1800" smtClean="0"/>
              <a:t>Empathize with the patient’s idiosyncratic style/magical thinking and perceptions without directly confronting them</a:t>
            </a:r>
            <a:endParaRPr lang="en-US" smtClean="0"/>
          </a:p>
          <a:p>
            <a:pPr lvl="2"/>
            <a:r>
              <a:rPr lang="en-US" sz="1800" smtClean="0"/>
              <a:t>Accept the patient’s unsociability</a:t>
            </a:r>
            <a:endParaRPr lang="en-US" smtClean="0"/>
          </a:p>
          <a:p>
            <a:pPr lvl="2"/>
            <a:r>
              <a:rPr lang="en-US" sz="1800" smtClean="0"/>
              <a:t>Reduce the patient’s isolation as tolerated</a:t>
            </a:r>
            <a:endParaRPr lang="en-US" smtClean="0"/>
          </a:p>
          <a:p>
            <a:pPr lvl="2"/>
            <a:r>
              <a:rPr lang="en-US" sz="1800" smtClean="0"/>
              <a:t>Neutrally impart medical information</a:t>
            </a:r>
            <a:endParaRPr lang="en-US" smtClean="0"/>
          </a:p>
          <a:p>
            <a:pPr lvl="2"/>
            <a:r>
              <a:rPr lang="en-US" sz="1800" smtClean="0"/>
              <a:t>Don’t demand involvement or permit total withdrawal</a:t>
            </a:r>
            <a:endParaRPr lang="en-US" smtClean="0"/>
          </a:p>
          <a:p>
            <a:pPr lvl="2"/>
            <a:r>
              <a:rPr lang="en-US" sz="1800" smtClean="0"/>
              <a:t>Correct reality distortions and unreasonable patient expectations</a:t>
            </a:r>
            <a:endParaRPr lang="en-US" smtClean="0"/>
          </a:p>
          <a:p>
            <a:pPr lvl="2"/>
            <a:r>
              <a:rPr lang="en-US" sz="1800" smtClean="0"/>
              <a:t>Gently question irrational thoughts and suggest more rationale ones</a:t>
            </a:r>
            <a:endParaRPr lang="en-US" sz="540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6D6A77-A3B3-48CA-A4B2-F57BC9C2CC3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533400" y="61722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Cluster B: Antisocial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800" dirty="0" smtClean="0"/>
              <a:t>Characterized by pervasive pattern of disregard and violation of the rights of others; may be impulsive, irritable, deceitful; fear exploitation</a:t>
            </a:r>
          </a:p>
          <a:p>
            <a:r>
              <a:rPr lang="en-US" sz="2800" dirty="0" smtClean="0"/>
              <a:t>Management recommendations</a:t>
            </a:r>
          </a:p>
          <a:p>
            <a:pPr lvl="2"/>
            <a:r>
              <a:rPr lang="en-US" dirty="0" smtClean="0"/>
              <a:t>Empathize with the patient’s fear of exploitation and low self-esteem</a:t>
            </a:r>
          </a:p>
          <a:p>
            <a:pPr lvl="2"/>
            <a:r>
              <a:rPr lang="en-US" dirty="0" smtClean="0"/>
              <a:t>Determine if there is secondary gain; </a:t>
            </a:r>
          </a:p>
          <a:p>
            <a:pPr lvl="2"/>
            <a:r>
              <a:rPr lang="en-US" dirty="0" smtClean="0"/>
              <a:t>Avoid moralizing; explain that deception results in your giving patient poor care</a:t>
            </a:r>
          </a:p>
          <a:p>
            <a:pPr lvl="2"/>
            <a:r>
              <a:rPr lang="en-US" dirty="0" smtClean="0"/>
              <a:t>Correct reality distortions and unreasonable patient expectations</a:t>
            </a:r>
          </a:p>
          <a:p>
            <a:pPr lvl="2"/>
            <a:r>
              <a:rPr lang="en-US" dirty="0" smtClean="0"/>
              <a:t>Gently question irrational thoughts and suggest more rational ones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6D6A77-A3B3-48CA-A4B2-F57BC9C2CC3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533400" y="6172200"/>
            <a:ext cx="784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b="1" smtClean="0"/>
              <a:t>Cluster B: Histrionic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z="2800" smtClean="0"/>
              <a:t>Characterized by </a:t>
            </a:r>
            <a:r>
              <a:rPr lang="en-US" sz="2800" smtClean="0">
                <a:cs typeface="Times New Roman" pitchFamily="18" charset="0"/>
              </a:rPr>
              <a:t>exaggerated emotional reactions, approaching theatricality, in everyday behavior</a:t>
            </a:r>
            <a:r>
              <a:rPr lang="en-US" sz="2800" smtClean="0"/>
              <a:t>; fear loss of love, attention and admiration</a:t>
            </a:r>
          </a:p>
          <a:p>
            <a:pPr eaLnBrk="1" hangingPunct="1"/>
            <a:r>
              <a:rPr lang="en-US" sz="2800" smtClean="0"/>
              <a:t>Management recommendations</a:t>
            </a:r>
          </a:p>
          <a:p>
            <a:pPr lvl="2"/>
            <a:r>
              <a:rPr lang="en-US" sz="1800" smtClean="0"/>
              <a:t>Empathize with the patient’s fear of losing love or care</a:t>
            </a:r>
          </a:p>
          <a:p>
            <a:pPr lvl="2"/>
            <a:r>
              <a:rPr lang="en-US" sz="1800" smtClean="0"/>
              <a:t>Interact in a friendly way, not too reserved, not too warm</a:t>
            </a:r>
          </a:p>
          <a:p>
            <a:pPr lvl="2"/>
            <a:r>
              <a:rPr lang="en-US" sz="1800" smtClean="0"/>
              <a:t>Discuss the patient’s fears, reassure when possible</a:t>
            </a:r>
          </a:p>
          <a:p>
            <a:pPr lvl="2"/>
            <a:r>
              <a:rPr lang="en-US" sz="1800" smtClean="0"/>
              <a:t>Use logic to counteract an emotional style of thinking</a:t>
            </a:r>
          </a:p>
          <a:p>
            <a:pPr lvl="2"/>
            <a:r>
              <a:rPr lang="en-US" sz="1800" smtClean="0"/>
              <a:t>Set limits if the patient regresses</a:t>
            </a:r>
          </a:p>
          <a:p>
            <a:pPr lvl="2"/>
            <a:r>
              <a:rPr lang="en-US" sz="1800" smtClean="0"/>
              <a:t>Correct reality distortions and unreasonable patient expectations</a:t>
            </a:r>
          </a:p>
          <a:p>
            <a:pPr lvl="2"/>
            <a:r>
              <a:rPr lang="en-US" sz="1800" smtClean="0"/>
              <a:t>Gently question irrational thoughts and suggest more rationale ones</a:t>
            </a:r>
          </a:p>
          <a:p>
            <a:pPr eaLnBrk="1" hangingPunct="1"/>
            <a:endParaRPr lang="en-US" sz="180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B32662-A0D5-4E89-988D-32C73ABE9D6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381000" y="60960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b="1" dirty="0" smtClean="0"/>
              <a:t>Cluster B: Borderline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z="2800" smtClean="0"/>
              <a:t>Characterized by </a:t>
            </a:r>
            <a:r>
              <a:rPr lang="en-US" sz="2800" smtClean="0">
                <a:cs typeface="Times New Roman" pitchFamily="18" charset="0"/>
              </a:rPr>
              <a:t>pervasive instability, with a pattern of poor impulse control; fears s</a:t>
            </a:r>
            <a:r>
              <a:rPr lang="en-US" sz="2800" smtClean="0">
                <a:cs typeface="Times" pitchFamily="18" charset="0"/>
              </a:rPr>
              <a:t>eparations, loss, or emotional abandonment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Management recommendations</a:t>
            </a:r>
          </a:p>
          <a:p>
            <a:pPr lvl="2"/>
            <a:r>
              <a:rPr lang="en-US" sz="1800" smtClean="0"/>
              <a:t>Empathize with the patient’s fear of abandonment/separation and plan for absences by arranging coverage</a:t>
            </a:r>
          </a:p>
          <a:p>
            <a:pPr lvl="2"/>
            <a:r>
              <a:rPr lang="en-US" sz="1800" smtClean="0"/>
              <a:t>Express a wish to help and satisfy reasonable needs</a:t>
            </a:r>
          </a:p>
          <a:p>
            <a:pPr lvl="2"/>
            <a:r>
              <a:rPr lang="en-US" sz="1800" smtClean="0"/>
              <a:t>Ask the patient to monitor impulsive behaviors with a diary</a:t>
            </a:r>
          </a:p>
          <a:p>
            <a:pPr lvl="2"/>
            <a:r>
              <a:rPr lang="en-US" sz="1800" smtClean="0"/>
              <a:t>Set firm limits and do not punish</a:t>
            </a:r>
          </a:p>
          <a:p>
            <a:pPr lvl="2"/>
            <a:r>
              <a:rPr lang="en-US" sz="1800" smtClean="0"/>
              <a:t>Correct reality distortions and unreasonable patient expectations</a:t>
            </a:r>
          </a:p>
          <a:p>
            <a:pPr lvl="2"/>
            <a:r>
              <a:rPr lang="en-US" sz="1800" smtClean="0"/>
              <a:t>Gently question irrational thoughts and suggest more rationale ones</a:t>
            </a:r>
          </a:p>
          <a:p>
            <a:pPr eaLnBrk="1" hangingPunct="1"/>
            <a:endParaRPr lang="en-US" sz="180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D10B65-D9E9-449C-9691-852B7B8F306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304800" y="6096000"/>
            <a:ext cx="739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b="1" smtClean="0"/>
              <a:t>Cluster B: Narcissistic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z="2800" smtClean="0"/>
              <a:t>Characterized by </a:t>
            </a:r>
            <a:r>
              <a:rPr lang="en-US" sz="2800" smtClean="0">
                <a:cs typeface="Times New Roman" pitchFamily="18" charset="0"/>
              </a:rPr>
              <a:t>unrealistic, inflated sense of self-importance and lack of sensitivity to other people</a:t>
            </a:r>
            <a:r>
              <a:rPr lang="en-US" sz="2800" smtClean="0"/>
              <a:t>’s needs; fear loss of prestige, power, image, esteem</a:t>
            </a:r>
          </a:p>
          <a:p>
            <a:pPr eaLnBrk="1" hangingPunct="1"/>
            <a:r>
              <a:rPr lang="en-US" sz="2800" smtClean="0"/>
              <a:t>Management recommendations</a:t>
            </a:r>
          </a:p>
          <a:p>
            <a:pPr lvl="2"/>
            <a:r>
              <a:rPr lang="en-US" sz="1800" smtClean="0"/>
              <a:t>Empathize with the patient’s vulnerability and low self-esteem</a:t>
            </a:r>
          </a:p>
          <a:p>
            <a:pPr lvl="2"/>
            <a:r>
              <a:rPr lang="en-US" sz="1800" smtClean="0"/>
              <a:t>Don’t mistake the patient’s superior attitude for real confidence and don’t confront the entitlement</a:t>
            </a:r>
          </a:p>
          <a:p>
            <a:pPr lvl="2"/>
            <a:r>
              <a:rPr lang="en-US" sz="1800" smtClean="0"/>
              <a:t>When you are devalued or attacked, acknowledge the patient’s hurt and your mistakes and expresses your continued wish to help</a:t>
            </a:r>
          </a:p>
          <a:p>
            <a:pPr lvl="2"/>
            <a:r>
              <a:rPr lang="en-US" sz="1800" smtClean="0"/>
              <a:t>Correct reality distortions and unreasonable patient expectations</a:t>
            </a:r>
          </a:p>
          <a:p>
            <a:pPr lvl="2"/>
            <a:r>
              <a:rPr lang="en-US" sz="1800" smtClean="0"/>
              <a:t>Gently question irrational thoughts and suggest more rationale ones</a:t>
            </a:r>
          </a:p>
          <a:p>
            <a:pPr eaLnBrk="1" hangingPunct="1"/>
            <a:endParaRPr lang="en-US" sz="180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A668F8-F43C-4515-86DF-4B4F9FB69C4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533400" y="5943600"/>
            <a:ext cx="777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b="1" smtClean="0"/>
              <a:t>Cluster C: Dependent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05800" cy="4906963"/>
          </a:xfrm>
        </p:spPr>
        <p:txBody>
          <a:bodyPr/>
          <a:lstStyle/>
          <a:p>
            <a:pPr eaLnBrk="1" hangingPunct="1"/>
            <a:r>
              <a:rPr lang="en-US" sz="2800" smtClean="0">
                <a:cs typeface="Times New Roman" pitchFamily="18" charset="0"/>
              </a:rPr>
              <a:t>Characterized by </a:t>
            </a:r>
            <a:r>
              <a:rPr lang="en-US" sz="2400" smtClean="0">
                <a:cs typeface="Times New Roman" pitchFamily="18" charset="0"/>
              </a:rPr>
              <a:t>passivity, tendency to cling to others to the point of being unable to make any decisions or to take independent action; fear separation, independence, decision-making; need to be cared for</a:t>
            </a:r>
          </a:p>
          <a:p>
            <a:pPr eaLnBrk="1" hangingPunct="1"/>
            <a:r>
              <a:rPr lang="en-US" sz="2800" smtClean="0">
                <a:cs typeface="Times New Roman" pitchFamily="18" charset="0"/>
              </a:rPr>
              <a:t>Management recommendations</a:t>
            </a:r>
          </a:p>
          <a:p>
            <a:pPr lvl="2"/>
            <a:r>
              <a:rPr lang="en-US" sz="1800" smtClean="0"/>
              <a:t>Empathize with the patient’s need for care</a:t>
            </a:r>
          </a:p>
          <a:p>
            <a:pPr lvl="2"/>
            <a:r>
              <a:rPr lang="en-US" sz="1800" smtClean="0"/>
              <a:t>Discourage total dependence</a:t>
            </a:r>
          </a:p>
          <a:p>
            <a:pPr lvl="2"/>
            <a:r>
              <a:rPr lang="en-US" sz="1800" smtClean="0"/>
              <a:t>Be careful to avoid telling the patient what to do</a:t>
            </a:r>
          </a:p>
          <a:p>
            <a:pPr lvl="2"/>
            <a:r>
              <a:rPr lang="en-US" sz="1800" smtClean="0"/>
              <a:t>Encourage independent thinking and action</a:t>
            </a:r>
          </a:p>
          <a:p>
            <a:pPr lvl="2"/>
            <a:r>
              <a:rPr lang="en-US" sz="1800" smtClean="0"/>
              <a:t>Realize that what the patient says he or she wants is not necessarily what they need</a:t>
            </a:r>
          </a:p>
          <a:p>
            <a:pPr lvl="2"/>
            <a:r>
              <a:rPr lang="en-US" sz="1800" smtClean="0"/>
              <a:t>Don’t abandon or threaten termination</a:t>
            </a:r>
          </a:p>
          <a:p>
            <a:pPr lvl="2"/>
            <a:r>
              <a:rPr lang="en-US" sz="1800" smtClean="0"/>
              <a:t>Correct reality distortions and unreasonable patient expectations</a:t>
            </a:r>
          </a:p>
          <a:p>
            <a:pPr lvl="2"/>
            <a:r>
              <a:rPr lang="en-US" sz="1800" smtClean="0"/>
              <a:t>Gently question irrational thoughts and suggest more rationale ones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7B65C8-5311-4FCE-9B55-545192AD3694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609600" y="63246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868362"/>
          </a:xfrm>
        </p:spPr>
        <p:txBody>
          <a:bodyPr/>
          <a:lstStyle/>
          <a:p>
            <a:pPr eaLnBrk="1" hangingPunct="1"/>
            <a:r>
              <a:rPr lang="en-US" b="1" dirty="0" smtClean="0"/>
              <a:t>Cluster C: Obsessive-Compulsive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z="2800" smtClean="0"/>
              <a:t>Characterized by perfectionism, overwhelmed with concern for neatness and minor details, trouble making decisions or getting things accomplished; fear imperfection, loss of control</a:t>
            </a:r>
          </a:p>
          <a:p>
            <a:pPr eaLnBrk="1" hangingPunct="1"/>
            <a:r>
              <a:rPr lang="en-US" sz="2800" smtClean="0"/>
              <a:t>Management recommendations</a:t>
            </a:r>
          </a:p>
          <a:p>
            <a:pPr lvl="2"/>
            <a:r>
              <a:rPr lang="en-US" sz="1800" smtClean="0"/>
              <a:t>Empathize with the patient’s logical, detailed, unemotional style of thinking</a:t>
            </a:r>
          </a:p>
          <a:p>
            <a:pPr lvl="2"/>
            <a:r>
              <a:rPr lang="en-US" sz="1800" smtClean="0"/>
              <a:t>If obsessive thoughts are interfering with medical care, ask about the patient’s feelings</a:t>
            </a:r>
          </a:p>
          <a:p>
            <a:pPr lvl="2"/>
            <a:r>
              <a:rPr lang="en-US" sz="1800" smtClean="0"/>
              <a:t>Don’t struggle with the patient’s over control and critical judgments</a:t>
            </a:r>
          </a:p>
          <a:p>
            <a:pPr lvl="2"/>
            <a:r>
              <a:rPr lang="en-US" sz="1800" smtClean="0"/>
              <a:t>Avoid abandoning the patient</a:t>
            </a:r>
          </a:p>
          <a:p>
            <a:pPr lvl="2"/>
            <a:r>
              <a:rPr lang="en-US" sz="1800" smtClean="0"/>
              <a:t>Correct reality distortions and unreasonable patient expectations</a:t>
            </a:r>
          </a:p>
          <a:p>
            <a:pPr lvl="2"/>
            <a:r>
              <a:rPr lang="en-US" sz="1800" smtClean="0"/>
              <a:t>Gently question irrational thoughts and suggest more rationale ones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DDC58-D9DE-4170-B921-60BC6ACB39D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304800" y="6338888"/>
            <a:ext cx="792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b="1" dirty="0" smtClean="0"/>
              <a:t>The Consult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97363"/>
          </a:xfrm>
        </p:spPr>
        <p:txBody>
          <a:bodyPr/>
          <a:lstStyle/>
          <a:p>
            <a:r>
              <a:rPr lang="en-US" sz="2600" dirty="0" smtClean="0"/>
              <a:t>53 year old male, self-employed business owner, history of cocaine and alcohol abuse, hospitalized with </a:t>
            </a:r>
            <a:r>
              <a:rPr lang="en-US" sz="2600" dirty="0" err="1" smtClean="0"/>
              <a:t>osteomyelitis</a:t>
            </a:r>
            <a:r>
              <a:rPr lang="en-US" sz="2600" dirty="0" smtClean="0"/>
              <a:t>. Assess capacity to leave AMA.</a:t>
            </a:r>
          </a:p>
          <a:p>
            <a:pPr>
              <a:buFontTx/>
              <a:buNone/>
            </a:pPr>
            <a:endParaRPr lang="en-US" sz="2600" dirty="0" smtClean="0"/>
          </a:p>
          <a:p>
            <a:r>
              <a:rPr lang="en-US" sz="2600" dirty="0" smtClean="0"/>
              <a:t>25 year old female with sickle cell anemia and longstanding opiate dependence becomes agitated after medical team refuses to give her IV </a:t>
            </a:r>
            <a:r>
              <a:rPr lang="en-US" sz="2600" dirty="0" err="1" smtClean="0"/>
              <a:t>Dilaudid</a:t>
            </a:r>
            <a:r>
              <a:rPr lang="en-US" sz="2600" dirty="0" smtClean="0"/>
              <a:t>. Need recommendations for med-seeking behavior</a:t>
            </a:r>
          </a:p>
          <a:p>
            <a:pPr>
              <a:buFontTx/>
              <a:buNone/>
            </a:pPr>
            <a:endParaRPr lang="en-US" sz="2600" dirty="0" smtClean="0"/>
          </a:p>
          <a:p>
            <a:r>
              <a:rPr lang="en-US" sz="2600" dirty="0" smtClean="0"/>
              <a:t>40 year old male admitted with myocardial infarction calls office of the hospital CEO to complain about his care. Assess for psychiatric disorder.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6DE3B6-E15E-4DED-965A-662F40FC32BC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b="1" smtClean="0"/>
              <a:t>Cluster C: Avoidant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eaLnBrk="1" hangingPunct="1"/>
            <a:r>
              <a:rPr lang="en-US" sz="2400" smtClean="0"/>
              <a:t>Characterized by desire for, but fear of any involvement with other people; fears rejection, humiliation, embarrassment</a:t>
            </a:r>
          </a:p>
          <a:p>
            <a:pPr eaLnBrk="1" hangingPunct="1"/>
            <a:r>
              <a:rPr lang="en-US" sz="2400" smtClean="0"/>
              <a:t>Management recommendations</a:t>
            </a:r>
          </a:p>
          <a:p>
            <a:pPr lvl="2"/>
            <a:r>
              <a:rPr lang="en-US" sz="1800" smtClean="0"/>
              <a:t>Empathize with the patient’s social fears, shame, shyness, and fears of revealing inadequacies, rejection, embarrassment, humiliation, and anger</a:t>
            </a:r>
          </a:p>
          <a:p>
            <a:pPr lvl="2"/>
            <a:r>
              <a:rPr lang="en-US" sz="1800" smtClean="0"/>
              <a:t>Help the patient describe in detail the feared situation</a:t>
            </a:r>
          </a:p>
          <a:p>
            <a:pPr lvl="2"/>
            <a:r>
              <a:rPr lang="en-US" sz="1800" smtClean="0"/>
              <a:t>Encourage and support the patient to gradually face the fears and stop the tendency to avoid; if this seems overwhelming, chose smaller fears to confront</a:t>
            </a:r>
          </a:p>
          <a:p>
            <a:pPr lvl="2"/>
            <a:r>
              <a:rPr lang="en-US" sz="1800" smtClean="0"/>
              <a:t>Gently elicit irrational thoughts and suggest more rational ones</a:t>
            </a:r>
          </a:p>
          <a:p>
            <a:pPr lvl="2"/>
            <a:r>
              <a:rPr lang="en-US" sz="1800" smtClean="0"/>
              <a:t>Correct reality distortions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20AD17-ECF2-43E7-9930-0DAE6A7C092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3797" name="TextBox 4"/>
          <p:cNvSpPr txBox="1">
            <a:spLocks noChangeArrowheads="1"/>
          </p:cNvSpPr>
          <p:nvPr/>
        </p:nvSpPr>
        <p:spPr bwMode="auto">
          <a:xfrm>
            <a:off x="457200" y="6096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Blumenfield M, Strain JJ (eds). Psychosomatic Medicine, LW&amp;W,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Personality Disorders and Medical Illness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267200"/>
          </a:xfrm>
        </p:spPr>
        <p:txBody>
          <a:bodyPr/>
          <a:lstStyle/>
          <a:p>
            <a:pPr eaLnBrk="1" hangingPunct="1"/>
            <a:r>
              <a:rPr lang="en-US" smtClean="0"/>
              <a:t>Dependent: need to be cared for</a:t>
            </a:r>
          </a:p>
          <a:p>
            <a:pPr eaLnBrk="1" hangingPunct="1"/>
            <a:r>
              <a:rPr lang="en-US" smtClean="0"/>
              <a:t>Obsessive Compulsive: fear loss of control; may become controlling </a:t>
            </a:r>
          </a:p>
          <a:p>
            <a:pPr eaLnBrk="1" hangingPunct="1"/>
            <a:r>
              <a:rPr lang="en-US" smtClean="0"/>
              <a:t>Histrionic personalities may be dramatic, emotionally changeable, and act sexually inappropriate</a:t>
            </a:r>
          </a:p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46CE4F-26ED-4D51-AEB8-D3C199F36436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b="1" dirty="0" smtClean="0"/>
              <a:t>Personality Disorders and Medical Illness (continued)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Narcissistic: may feel that the perfect self-image is threatened by illness</a:t>
            </a:r>
          </a:p>
          <a:p>
            <a:pPr eaLnBrk="1" hangingPunct="1"/>
            <a:r>
              <a:rPr lang="en-US" sz="2800" smtClean="0"/>
              <a:t>Paranoid: blames doctors for the illness and is supersensitive to a perceived lack of attention or caring</a:t>
            </a:r>
          </a:p>
          <a:p>
            <a:pPr eaLnBrk="1" hangingPunct="1"/>
            <a:r>
              <a:rPr lang="en-US" sz="2800" smtClean="0"/>
              <a:t>Schizoid: becomes anxious and even more withdrawn with illness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0EE7B2-E757-4854-BD8F-7754A2F7E759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Step 2: Gauge Distress of the Treating Team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82000" cy="1143000"/>
          </a:xfrm>
        </p:spPr>
        <p:txBody>
          <a:bodyPr/>
          <a:lstStyle/>
          <a:p>
            <a:r>
              <a:rPr lang="en-US" b="1" dirty="0" smtClean="0"/>
              <a:t>Behaviors Seen in Staff Caring for </a:t>
            </a:r>
            <a:br>
              <a:rPr lang="en-US" b="1" dirty="0" smtClean="0"/>
            </a:br>
            <a:r>
              <a:rPr lang="en-US" b="1" dirty="0" smtClean="0"/>
              <a:t>Difficult Patients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Regression to helpless or vengeful position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Sadistic behavior towards patient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Staff disagreement about care of patient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Inappropriate confrontation of patient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Avoid or abandon patient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Neglect medical work-up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Feel inadequate, angry, frustrated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Ask vague consult questions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Sexual arousal or rescue fantasies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Extra time or tests with patient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Boundary violations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Step 3: Develop a Management Plan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Dealing with the Difficult Patient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2800" smtClean="0"/>
              <a:t>Ensure that the basic needs of the patient are met, communication of difficulties, privacy, etc</a:t>
            </a:r>
          </a:p>
          <a:p>
            <a:r>
              <a:rPr lang="en-US" sz="2800" smtClean="0"/>
              <a:t>Consistent staff helps control any attempts at staff splitting</a:t>
            </a:r>
          </a:p>
          <a:p>
            <a:r>
              <a:rPr lang="en-US" sz="2800" smtClean="0"/>
              <a:t>Attempt to understand meaning of illness for the patient</a:t>
            </a:r>
          </a:p>
          <a:p>
            <a:r>
              <a:rPr lang="en-US" sz="2800" smtClean="0"/>
              <a:t>Attempt to understand, empathize, and acknowledge the patient’s stressors</a:t>
            </a:r>
          </a:p>
          <a:p>
            <a:endParaRPr lang="en-US" i="1" smtClean="0">
              <a:cs typeface="Times New Roman" pitchFamily="18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B76E8B-3107-4410-9018-8EB2903A91D2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Dealing with the Patient (continued)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Accept patient; don’t directly confront immature defenses</a:t>
            </a:r>
          </a:p>
          <a:p>
            <a:r>
              <a:rPr lang="en-US" smtClean="0"/>
              <a:t>Set appropriate boundaries and limits</a:t>
            </a:r>
          </a:p>
          <a:p>
            <a:r>
              <a:rPr lang="en-US" smtClean="0"/>
              <a:t>Avoid confrontation of entitlement; appeal to entitlement and redirect entitlement to expectation for best possible medical care</a:t>
            </a:r>
          </a:p>
          <a:p>
            <a:r>
              <a:rPr lang="en-US" smtClean="0"/>
              <a:t>Accept reasonable requests</a:t>
            </a:r>
          </a:p>
          <a:p>
            <a:r>
              <a:rPr lang="en-US" smtClean="0"/>
              <a:t>Discuss any irrational fears or treatment</a:t>
            </a:r>
          </a:p>
          <a:p>
            <a:r>
              <a:rPr lang="en-US" smtClean="0"/>
              <a:t>Use appropriate psychopharmacology 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073278-DA5D-42A7-8234-C2FD5929880C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Dealing with the Difficult Patient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Dependent Clingers </a:t>
            </a:r>
            <a:r>
              <a:rPr lang="en-US" sz="2400" smtClean="0">
                <a:sym typeface="Wingdings" pitchFamily="2" charset="2"/>
              </a:rPr>
              <a:t> Schedule appointments, consistent interactions</a:t>
            </a:r>
          </a:p>
          <a:p>
            <a:pPr>
              <a:lnSpc>
                <a:spcPct val="90000"/>
              </a:lnSpc>
            </a:pPr>
            <a:endParaRPr lang="en-US" sz="240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ym typeface="Wingdings" pitchFamily="2" charset="2"/>
              </a:rPr>
              <a:t>Entitled Demanders  Accept entitlement &amp; redirect it to an expectation of appropriate medical attention</a:t>
            </a:r>
          </a:p>
          <a:p>
            <a:pPr>
              <a:lnSpc>
                <a:spcPct val="90000"/>
              </a:lnSpc>
            </a:pPr>
            <a:endParaRPr lang="en-US" sz="240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smtClean="0">
                <a:sym typeface="Wingdings" pitchFamily="2" charset="2"/>
              </a:rPr>
              <a:t>Manipulative Help Rejecters  Help patient limit demands &amp; hostility; encourage team to help patient maintain sense of autonomy</a:t>
            </a:r>
          </a:p>
          <a:p>
            <a:pPr>
              <a:lnSpc>
                <a:spcPct val="90000"/>
              </a:lnSpc>
            </a:pPr>
            <a:endParaRPr lang="en-US" sz="240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smtClean="0"/>
              <a:t>Self-Destructive Deniers: Be compassionate &amp; deligent; treat underlying depression; accept the limits set by patient but don’t abandon patient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4724400" y="61722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Groves, NEJM, 1978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Psychopharmacology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May be of benefit in treating Axis I Disorders such as mood, anxiety, or psychotic disorders</a:t>
            </a:r>
          </a:p>
          <a:p>
            <a:r>
              <a:rPr lang="en-US" smtClean="0"/>
              <a:t>Impulsivity and anger may respond to mood stabilizers and antipsychotics</a:t>
            </a:r>
          </a:p>
          <a:p>
            <a:r>
              <a:rPr lang="en-US" smtClean="0"/>
              <a:t>Avoid agents with addictive potential due to the propensity for substance abuse in these patients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81F4E2-BFB5-4740-A41B-2A4C145BC406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Makes a Patient Difficult?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1" y="1592706"/>
            <a:ext cx="3904938" cy="4525963"/>
          </a:xfr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r>
              <a:rPr lang="en-US" dirty="0"/>
              <a:t>Multiple somatic complaints</a:t>
            </a:r>
          </a:p>
          <a:p>
            <a:r>
              <a:rPr lang="en-US" dirty="0"/>
              <a:t>Anger or irritability</a:t>
            </a:r>
          </a:p>
          <a:p>
            <a:r>
              <a:rPr lang="en-US" dirty="0"/>
              <a:t>Frequent doctor visits/calls</a:t>
            </a:r>
          </a:p>
          <a:p>
            <a:r>
              <a:rPr lang="en-US" dirty="0"/>
              <a:t>Noncompliance</a:t>
            </a:r>
          </a:p>
          <a:p>
            <a:r>
              <a:rPr lang="en-US" dirty="0"/>
              <a:t>Depression</a:t>
            </a:r>
          </a:p>
          <a:p>
            <a:r>
              <a:rPr lang="en-US" dirty="0"/>
              <a:t>Anxiety</a:t>
            </a:r>
          </a:p>
          <a:p>
            <a:r>
              <a:rPr lang="en-US" dirty="0"/>
              <a:t>Agitation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23330" y="6432548"/>
            <a:ext cx="362712" cy="365125"/>
          </a:xfrm>
        </p:spPr>
        <p:txBody>
          <a:bodyPr/>
          <a:lstStyle/>
          <a:p>
            <a:fld id="{68CDBAF2-F266-C14C-8ABF-54B90D837FA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781862" y="1592706"/>
            <a:ext cx="3904938" cy="452596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alpha val="30000"/>
                </a:schemeClr>
              </a:gs>
            </a:gsLst>
            <a:lin ang="0" scaled="1"/>
            <a:tileRect/>
          </a:gra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Drug-seeking behavior</a:t>
            </a:r>
          </a:p>
          <a:p>
            <a:r>
              <a:rPr lang="en-US" dirty="0"/>
              <a:t>Excessive requests for attention</a:t>
            </a:r>
          </a:p>
          <a:p>
            <a:r>
              <a:rPr lang="en-US" dirty="0"/>
              <a:t>Physically or verbally aggressive behavior</a:t>
            </a:r>
          </a:p>
          <a:p>
            <a:r>
              <a:rPr lang="en-US" dirty="0"/>
              <a:t>Sabotaging care</a:t>
            </a:r>
          </a:p>
          <a:p>
            <a:r>
              <a:rPr lang="en-US" dirty="0"/>
              <a:t>Wandering/pulling out </a:t>
            </a:r>
            <a:r>
              <a:rPr lang="en-US" dirty="0" smtClean="0"/>
              <a:t>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82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Helping the Treatment Team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r>
              <a:rPr lang="en-US" sz="2600" smtClean="0"/>
              <a:t>Acknowledge the reactions of the treaters and empathize with their countertransferences</a:t>
            </a:r>
          </a:p>
          <a:p>
            <a:r>
              <a:rPr lang="en-US" sz="2600" smtClean="0"/>
              <a:t>Acknowledge universality of their feelings</a:t>
            </a:r>
          </a:p>
          <a:p>
            <a:r>
              <a:rPr lang="en-US" sz="2600" smtClean="0"/>
              <a:t>Model non-sadistic behavior and appropriate limit setting</a:t>
            </a:r>
          </a:p>
          <a:p>
            <a:r>
              <a:rPr lang="en-US" sz="2600" smtClean="0"/>
              <a:t>Arrange team meetings to prevent splitting</a:t>
            </a:r>
          </a:p>
          <a:p>
            <a:r>
              <a:rPr lang="en-US" sz="2600" smtClean="0"/>
              <a:t>Develop clear behavioral management strategy </a:t>
            </a:r>
          </a:p>
          <a:p>
            <a:r>
              <a:rPr lang="en-US" sz="2600" smtClean="0"/>
              <a:t>Ally with staff- DO NOT interpret staff’s pathology</a:t>
            </a:r>
          </a:p>
          <a:p>
            <a:r>
              <a:rPr lang="en-US" sz="2600" smtClean="0"/>
              <a:t>Explain patient’s reality to staff</a:t>
            </a:r>
          </a:p>
          <a:p>
            <a:r>
              <a:rPr lang="en-US" sz="2600" smtClean="0"/>
              <a:t>Give permission to say no to excessive demands</a:t>
            </a:r>
          </a:p>
          <a:p>
            <a:r>
              <a:rPr lang="en-US" sz="2600" smtClean="0"/>
              <a:t>Recommend interventions needed for safety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D0D2D4-AFF7-4E2A-BFF6-7EF3F62F80F2}" type="slidenum">
              <a:rPr lang="en-US" smtClean="0"/>
              <a:pPr/>
              <a:t>40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eaLnBrk="1" hangingPunct="1"/>
            <a:r>
              <a:rPr lang="en-US" b="1" i="1" smtClean="0">
                <a:cs typeface="Times New Roman" pitchFamily="18" charset="0"/>
              </a:rPr>
              <a:t>References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/>
          <a:lstStyle/>
          <a:p>
            <a:pPr eaLnBrk="1" hangingPunct="1"/>
            <a:r>
              <a:rPr lang="en-US" sz="2000" i="1" smtClean="0"/>
              <a:t>Diagnostic and Statistical Manual of Mental Disorders</a:t>
            </a:r>
            <a:r>
              <a:rPr lang="en-US" sz="2000" smtClean="0"/>
              <a:t>, </a:t>
            </a:r>
            <a:r>
              <a:rPr lang="en-US" sz="2000" i="1" smtClean="0"/>
              <a:t>Fourth Edition, Text Revision, DSM-IV-TR</a:t>
            </a:r>
            <a:r>
              <a:rPr lang="en-US" sz="2000" smtClean="0"/>
              <a:t>,  American Psychiatric Association, 2000.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Feinstein, RE and Vanderburg, S.  Personality Disorders in Family Practice, In </a:t>
            </a:r>
            <a:r>
              <a:rPr lang="en-US" sz="2000" i="1" smtClean="0">
                <a:cs typeface="Times New Roman" pitchFamily="18" charset="0"/>
              </a:rPr>
              <a:t>Textbook of Family Practice</a:t>
            </a:r>
            <a:r>
              <a:rPr lang="en-US" sz="2000" smtClean="0">
                <a:cs typeface="Times New Roman" pitchFamily="18" charset="0"/>
              </a:rPr>
              <a:t>, ed. Rakel, RE.  Philadelphia.  W.B. Saunders Co. 1994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Feinstein, RE.  Personality Traits and Disorders, In </a:t>
            </a:r>
            <a:r>
              <a:rPr lang="en-US" sz="2000" i="1" smtClean="0">
                <a:cs typeface="Times New Roman" pitchFamily="18" charset="0"/>
              </a:rPr>
              <a:t>Psychosomatic Medicine</a:t>
            </a:r>
            <a:r>
              <a:rPr lang="en-US" sz="2000" smtClean="0">
                <a:cs typeface="Times New Roman" pitchFamily="18" charset="0"/>
              </a:rPr>
              <a:t>, ed. Blumenfield M, Strain JJ.  Philadelphia.  Lippincott. 2006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Groves, JE.  Taking Care of the Hateful Patient. </a:t>
            </a:r>
            <a:r>
              <a:rPr lang="en-US" sz="2000" i="1" smtClean="0">
                <a:cs typeface="Times New Roman" pitchFamily="18" charset="0"/>
              </a:rPr>
              <a:t>NEJM</a:t>
            </a:r>
            <a:r>
              <a:rPr lang="en-US" sz="2000" smtClean="0">
                <a:cs typeface="Times New Roman" pitchFamily="18" charset="0"/>
              </a:rPr>
              <a:t>. 1978; 298:883-887.</a:t>
            </a:r>
          </a:p>
          <a:p>
            <a:pPr eaLnBrk="1" hangingPunct="1"/>
            <a:r>
              <a:rPr lang="en-US" sz="2000" smtClean="0">
                <a:cs typeface="Times New Roman" pitchFamily="18" charset="0"/>
              </a:rPr>
              <a:t>Groves JE.  Difficult Patients.  In” Stern TA, Fricchione GL, Cassem NH et al eds. </a:t>
            </a:r>
            <a:r>
              <a:rPr lang="en-US" sz="2000" i="1" smtClean="0">
                <a:cs typeface="Times New Roman" pitchFamily="18" charset="0"/>
              </a:rPr>
              <a:t>Handbook of General Hospital Psychiatry</a:t>
            </a:r>
            <a:r>
              <a:rPr lang="en-US" sz="2000" smtClean="0">
                <a:cs typeface="Times New Roman" pitchFamily="18" charset="0"/>
              </a:rPr>
              <a:t>. Philadelphia.  Mosby. 2004; 293-312. 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9D35C6-99C2-4664-B921-6D3BD9319E73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References (continued)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i="1" dirty="0" smtClean="0"/>
              <a:t>J</a:t>
            </a:r>
            <a:r>
              <a:rPr lang="en-US" sz="2400" dirty="0" smtClean="0"/>
              <a:t>ackson JL, </a:t>
            </a:r>
            <a:r>
              <a:rPr lang="en-US" sz="2400" dirty="0" err="1" smtClean="0"/>
              <a:t>Kroenke</a:t>
            </a:r>
            <a:r>
              <a:rPr lang="en-US" sz="2400" dirty="0" smtClean="0"/>
              <a:t> K.  Difficult Patient Encounters in the Ambulatory Clinic</a:t>
            </a:r>
            <a:r>
              <a:rPr lang="en-US" sz="2400" i="1" dirty="0" smtClean="0"/>
              <a:t>. Archives of Internal Medicine </a:t>
            </a:r>
            <a:r>
              <a:rPr lang="en-US" sz="2400" dirty="0" smtClean="0"/>
              <a:t>1999; 159: 1069-1074.</a:t>
            </a:r>
            <a:endParaRPr lang="en-US" sz="2400" dirty="0" smtClean="0">
              <a:cs typeface="Times New Roman" pitchFamily="18" charset="0"/>
            </a:endParaRPr>
          </a:p>
          <a:p>
            <a:r>
              <a:rPr lang="en-US" sz="2400" dirty="0" err="1" smtClean="0"/>
              <a:t>Penley</a:t>
            </a:r>
            <a:r>
              <a:rPr lang="en-US" sz="2400" dirty="0" smtClean="0"/>
              <a:t> JA, </a:t>
            </a:r>
            <a:r>
              <a:rPr lang="en-US" sz="2400" dirty="0" err="1" smtClean="0"/>
              <a:t>Tomaka</a:t>
            </a:r>
            <a:r>
              <a:rPr lang="en-US" sz="2400" dirty="0" smtClean="0"/>
              <a:t> J, </a:t>
            </a:r>
            <a:r>
              <a:rPr lang="en-US" sz="2400" dirty="0" err="1" smtClean="0"/>
              <a:t>Wiebe</a:t>
            </a:r>
            <a:r>
              <a:rPr lang="en-US" sz="2400" dirty="0" smtClean="0"/>
              <a:t> JS.  The Association of Coping to Physical and Psychological Health Outcomes: A Meta-Analytic Review. </a:t>
            </a:r>
            <a:r>
              <a:rPr lang="en-US" sz="2400" i="1" dirty="0" smtClean="0"/>
              <a:t>Journal of Behavioral Medicine</a:t>
            </a:r>
            <a:r>
              <a:rPr lang="en-US" sz="2400" dirty="0" smtClean="0"/>
              <a:t> 2002; 25. 551-603. </a:t>
            </a:r>
          </a:p>
          <a:p>
            <a:r>
              <a:rPr lang="en-US" sz="2400" dirty="0" err="1" smtClean="0"/>
              <a:t>Sclozman</a:t>
            </a:r>
            <a:r>
              <a:rPr lang="en-US" sz="2400" dirty="0" smtClean="0"/>
              <a:t> SC, Groves JE, Weisman AD.  Coping with Illness and Psychotherapy of the Medically Ill. In: Stern TA, Fricchione GL, </a:t>
            </a:r>
            <a:r>
              <a:rPr lang="en-US" sz="2400" dirty="0" err="1" smtClean="0"/>
              <a:t>Cassem</a:t>
            </a:r>
            <a:r>
              <a:rPr lang="en-US" sz="2400" dirty="0" smtClean="0"/>
              <a:t> NH et al eds. </a:t>
            </a:r>
            <a:r>
              <a:rPr lang="en-US" sz="2400" i="1" dirty="0" smtClean="0"/>
              <a:t>Handbook of General Hospital Psychiatry</a:t>
            </a:r>
            <a:r>
              <a:rPr lang="en-US" sz="2400" dirty="0" smtClean="0"/>
              <a:t>.  Philadelphia. Mosby 2004; 61-68. 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206389-652E-4D79-B249-521F55CA4D55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Approach to the Difficult Patient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Step 1: Initial diagnosis</a:t>
            </a:r>
          </a:p>
          <a:p>
            <a:r>
              <a:rPr lang="en-US" smtClean="0"/>
              <a:t>Step 2: Gauge distress of the treating team</a:t>
            </a:r>
          </a:p>
          <a:p>
            <a:r>
              <a:rPr lang="en-US" smtClean="0"/>
              <a:t>Step 3: Develop a management plan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Step 1: Initial Diagnosis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7630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Assessment of the Difficult Patient</a:t>
            </a:r>
          </a:p>
        </p:txBody>
      </p:sp>
      <p:sp>
        <p:nvSpPr>
          <p:cNvPr id="120835" name="TextBox 3"/>
          <p:cNvSpPr txBox="1">
            <a:spLocks noChangeArrowheads="1"/>
          </p:cNvSpPr>
          <p:nvPr/>
        </p:nvSpPr>
        <p:spPr bwMode="auto">
          <a:xfrm>
            <a:off x="3962400" y="914400"/>
            <a:ext cx="182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Awake and Alert?</a:t>
            </a:r>
          </a:p>
        </p:txBody>
      </p:sp>
      <p:sp>
        <p:nvSpPr>
          <p:cNvPr id="120836" name="TextBox 4"/>
          <p:cNvSpPr txBox="1">
            <a:spLocks noChangeArrowheads="1"/>
          </p:cNvSpPr>
          <p:nvPr/>
        </p:nvSpPr>
        <p:spPr bwMode="auto">
          <a:xfrm>
            <a:off x="2895600" y="5119688"/>
            <a:ext cx="498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Yes</a:t>
            </a:r>
          </a:p>
        </p:txBody>
      </p:sp>
      <p:sp>
        <p:nvSpPr>
          <p:cNvPr id="120837" name="TextBox 5"/>
          <p:cNvSpPr txBox="1">
            <a:spLocks noChangeArrowheads="1"/>
          </p:cNvSpPr>
          <p:nvPr/>
        </p:nvSpPr>
        <p:spPr bwMode="auto">
          <a:xfrm>
            <a:off x="6400800" y="1371600"/>
            <a:ext cx="508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 </a:t>
            </a:r>
          </a:p>
        </p:txBody>
      </p:sp>
      <p:sp>
        <p:nvSpPr>
          <p:cNvPr id="120838" name="TextBox 6"/>
          <p:cNvSpPr txBox="1">
            <a:spLocks noChangeArrowheads="1"/>
          </p:cNvSpPr>
          <p:nvPr/>
        </p:nvSpPr>
        <p:spPr bwMode="auto">
          <a:xfrm>
            <a:off x="3124200" y="1371600"/>
            <a:ext cx="485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Yes</a:t>
            </a:r>
          </a:p>
        </p:txBody>
      </p:sp>
      <p:sp>
        <p:nvSpPr>
          <p:cNvPr id="120839" name="TextBox 7"/>
          <p:cNvSpPr txBox="1">
            <a:spLocks noChangeArrowheads="1"/>
          </p:cNvSpPr>
          <p:nvPr/>
        </p:nvSpPr>
        <p:spPr bwMode="auto">
          <a:xfrm>
            <a:off x="2867025" y="3892771"/>
            <a:ext cx="638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</a:rPr>
              <a:t>Yes</a:t>
            </a:r>
          </a:p>
        </p:txBody>
      </p:sp>
      <p:sp>
        <p:nvSpPr>
          <p:cNvPr id="120840" name="TextBox 8"/>
          <p:cNvSpPr txBox="1">
            <a:spLocks noChangeArrowheads="1"/>
          </p:cNvSpPr>
          <p:nvPr/>
        </p:nvSpPr>
        <p:spPr bwMode="auto">
          <a:xfrm>
            <a:off x="4648200" y="2286000"/>
            <a:ext cx="550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Yes 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120841" name="TextBox 9"/>
          <p:cNvSpPr txBox="1">
            <a:spLocks noChangeArrowheads="1"/>
          </p:cNvSpPr>
          <p:nvPr/>
        </p:nvSpPr>
        <p:spPr bwMode="auto">
          <a:xfrm>
            <a:off x="4419600" y="3668713"/>
            <a:ext cx="762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Yes</a:t>
            </a:r>
          </a:p>
        </p:txBody>
      </p:sp>
      <p:sp>
        <p:nvSpPr>
          <p:cNvPr id="120842" name="TextBox 10"/>
          <p:cNvSpPr txBox="1">
            <a:spLocks noChangeArrowheads="1"/>
          </p:cNvSpPr>
          <p:nvPr/>
        </p:nvSpPr>
        <p:spPr bwMode="auto">
          <a:xfrm>
            <a:off x="304800" y="51054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No</a:t>
            </a:r>
          </a:p>
        </p:txBody>
      </p:sp>
      <p:sp>
        <p:nvSpPr>
          <p:cNvPr id="120843" name="TextBox 11"/>
          <p:cNvSpPr txBox="1">
            <a:spLocks noChangeArrowheads="1"/>
          </p:cNvSpPr>
          <p:nvPr/>
        </p:nvSpPr>
        <p:spPr bwMode="auto">
          <a:xfrm>
            <a:off x="2058988" y="2286000"/>
            <a:ext cx="455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</a:t>
            </a:r>
          </a:p>
        </p:txBody>
      </p:sp>
      <p:sp>
        <p:nvSpPr>
          <p:cNvPr id="120844" name="TextBox 12"/>
          <p:cNvSpPr txBox="1">
            <a:spLocks noChangeArrowheads="1"/>
          </p:cNvSpPr>
          <p:nvPr/>
        </p:nvSpPr>
        <p:spPr bwMode="auto">
          <a:xfrm>
            <a:off x="6807200" y="3668713"/>
            <a:ext cx="50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 </a:t>
            </a:r>
          </a:p>
        </p:txBody>
      </p:sp>
      <p:sp>
        <p:nvSpPr>
          <p:cNvPr id="120845" name="TextBox 13"/>
          <p:cNvSpPr txBox="1">
            <a:spLocks noChangeArrowheads="1"/>
          </p:cNvSpPr>
          <p:nvPr/>
        </p:nvSpPr>
        <p:spPr bwMode="auto">
          <a:xfrm>
            <a:off x="690563" y="3733800"/>
            <a:ext cx="452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No</a:t>
            </a:r>
          </a:p>
        </p:txBody>
      </p:sp>
      <p:sp>
        <p:nvSpPr>
          <p:cNvPr id="120846" name="TextBox 15"/>
          <p:cNvSpPr txBox="1">
            <a:spLocks noChangeArrowheads="1"/>
          </p:cNvSpPr>
          <p:nvPr/>
        </p:nvSpPr>
        <p:spPr bwMode="auto">
          <a:xfrm>
            <a:off x="2895600" y="1905000"/>
            <a:ext cx="9556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Confused?</a:t>
            </a:r>
          </a:p>
        </p:txBody>
      </p:sp>
      <p:sp>
        <p:nvSpPr>
          <p:cNvPr id="120847" name="TextBox 16"/>
          <p:cNvSpPr txBox="1">
            <a:spLocks noChangeArrowheads="1"/>
          </p:cNvSpPr>
          <p:nvPr/>
        </p:nvSpPr>
        <p:spPr bwMode="auto">
          <a:xfrm>
            <a:off x="1492250" y="2994025"/>
            <a:ext cx="1631950" cy="7397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Mood, Psychotic, or</a:t>
            </a:r>
          </a:p>
          <a:p>
            <a:r>
              <a:rPr lang="en-US" sz="1400">
                <a:latin typeface="Calibri" pitchFamily="34" charset="0"/>
              </a:rPr>
              <a:t>Anxiety Disorder?</a:t>
            </a:r>
          </a:p>
          <a:p>
            <a:r>
              <a:rPr lang="en-US" sz="1400">
                <a:latin typeface="Calibri" pitchFamily="34" charset="0"/>
              </a:rPr>
              <a:t>   </a:t>
            </a:r>
          </a:p>
        </p:txBody>
      </p:sp>
      <p:sp>
        <p:nvSpPr>
          <p:cNvPr id="120848" name="TextBox 17"/>
          <p:cNvSpPr txBox="1">
            <a:spLocks noChangeArrowheads="1"/>
          </p:cNvSpPr>
          <p:nvPr/>
        </p:nvSpPr>
        <p:spPr bwMode="auto">
          <a:xfrm>
            <a:off x="4495800" y="2900363"/>
            <a:ext cx="1114425" cy="376237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Intoxicated</a:t>
            </a:r>
            <a:r>
              <a:rPr lang="en-US">
                <a:latin typeface="Calibri" pitchFamily="34" charset="0"/>
              </a:rPr>
              <a:t>?</a:t>
            </a:r>
          </a:p>
        </p:txBody>
      </p:sp>
      <p:sp>
        <p:nvSpPr>
          <p:cNvPr id="120849" name="TextBox 18"/>
          <p:cNvSpPr txBox="1">
            <a:spLocks noChangeArrowheads="1"/>
          </p:cNvSpPr>
          <p:nvPr/>
        </p:nvSpPr>
        <p:spPr bwMode="auto">
          <a:xfrm>
            <a:off x="4191000" y="4343400"/>
            <a:ext cx="1892300" cy="73818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Supportive Care</a:t>
            </a:r>
          </a:p>
          <a:p>
            <a:r>
              <a:rPr lang="en-US" sz="1400">
                <a:latin typeface="Calibri" pitchFamily="34" charset="0"/>
              </a:rPr>
              <a:t>Monitor for withdrawal</a:t>
            </a:r>
          </a:p>
          <a:p>
            <a:r>
              <a:rPr lang="en-US" sz="1400">
                <a:latin typeface="Calibri" pitchFamily="34" charset="0"/>
              </a:rPr>
              <a:t>Manage agitation</a:t>
            </a:r>
          </a:p>
        </p:txBody>
      </p:sp>
      <p:sp>
        <p:nvSpPr>
          <p:cNvPr id="120850" name="TextBox 19"/>
          <p:cNvSpPr txBox="1">
            <a:spLocks noChangeArrowheads="1"/>
          </p:cNvSpPr>
          <p:nvPr/>
        </p:nvSpPr>
        <p:spPr bwMode="auto">
          <a:xfrm>
            <a:off x="6400800" y="4367213"/>
            <a:ext cx="1757363" cy="9525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Delirium or Dementia</a:t>
            </a:r>
          </a:p>
          <a:p>
            <a:r>
              <a:rPr lang="en-US" sz="1400">
                <a:latin typeface="Calibri" pitchFamily="34" charset="0"/>
              </a:rPr>
              <a:t>   Assess acuity   </a:t>
            </a:r>
          </a:p>
          <a:p>
            <a:r>
              <a:rPr lang="en-US" sz="1400">
                <a:latin typeface="Calibri" pitchFamily="34" charset="0"/>
              </a:rPr>
              <a:t>   Search for cause </a:t>
            </a:r>
          </a:p>
          <a:p>
            <a:r>
              <a:rPr lang="en-US" sz="1400">
                <a:latin typeface="Calibri" pitchFamily="34" charset="0"/>
              </a:rPr>
              <a:t>   Manage agitation</a:t>
            </a:r>
          </a:p>
        </p:txBody>
      </p:sp>
      <p:sp>
        <p:nvSpPr>
          <p:cNvPr id="120851" name="TextBox 20"/>
          <p:cNvSpPr txBox="1">
            <a:spLocks noChangeArrowheads="1"/>
          </p:cNvSpPr>
          <p:nvPr/>
        </p:nvSpPr>
        <p:spPr bwMode="auto">
          <a:xfrm>
            <a:off x="304800" y="4419600"/>
            <a:ext cx="1746250" cy="31432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Personality Disorder?</a:t>
            </a:r>
          </a:p>
        </p:txBody>
      </p:sp>
      <p:sp>
        <p:nvSpPr>
          <p:cNvPr id="120852" name="TextBox 21"/>
          <p:cNvSpPr txBox="1">
            <a:spLocks noChangeArrowheads="1"/>
          </p:cNvSpPr>
          <p:nvPr/>
        </p:nvSpPr>
        <p:spPr bwMode="auto">
          <a:xfrm>
            <a:off x="2362200" y="4505325"/>
            <a:ext cx="1676400" cy="5238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34" charset="0"/>
              </a:rPr>
              <a:t>Psych tx </a:t>
            </a:r>
          </a:p>
          <a:p>
            <a:r>
              <a:rPr lang="en-US" sz="1400">
                <a:latin typeface="Calibri" pitchFamily="34" charset="0"/>
              </a:rPr>
              <a:t>Educate &amp; help staff</a:t>
            </a:r>
          </a:p>
        </p:txBody>
      </p:sp>
      <p:sp>
        <p:nvSpPr>
          <p:cNvPr id="120853" name="TextBox 22"/>
          <p:cNvSpPr txBox="1">
            <a:spLocks noChangeArrowheads="1"/>
          </p:cNvSpPr>
          <p:nvPr/>
        </p:nvSpPr>
        <p:spPr bwMode="auto">
          <a:xfrm>
            <a:off x="381000" y="5486400"/>
            <a:ext cx="2579688" cy="95408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Scared?  </a:t>
            </a:r>
            <a:r>
              <a:rPr lang="en-US" sz="1400">
                <a:latin typeface="Calibri" pitchFamily="34" charset="0"/>
                <a:sym typeface="Wingdings" pitchFamily="2" charset="2"/>
              </a:rPr>
              <a:t> reassure</a:t>
            </a:r>
          </a:p>
          <a:p>
            <a:r>
              <a:rPr lang="en-US" sz="1400">
                <a:latin typeface="Calibri" pitchFamily="34" charset="0"/>
                <a:sym typeface="Wingdings" pitchFamily="2" charset="2"/>
              </a:rPr>
              <a:t>Angry?  Explore; patient rep</a:t>
            </a:r>
            <a:endParaRPr lang="en-US" sz="1400">
              <a:latin typeface="Calibri" pitchFamily="34" charset="0"/>
            </a:endParaRPr>
          </a:p>
          <a:p>
            <a:r>
              <a:rPr lang="en-US" sz="1400">
                <a:latin typeface="Calibri" pitchFamily="34" charset="0"/>
                <a:sym typeface="Wingdings" pitchFamily="2" charset="2"/>
              </a:rPr>
              <a:t>In </a:t>
            </a:r>
            <a:r>
              <a:rPr lang="en-US" sz="1400">
                <a:latin typeface="Calibri" pitchFamily="34" charset="0"/>
              </a:rPr>
              <a:t>Pain/discomfort? </a:t>
            </a:r>
            <a:r>
              <a:rPr lang="en-US" sz="1400">
                <a:latin typeface="Calibri" pitchFamily="34" charset="0"/>
                <a:sym typeface="Wingdings" pitchFamily="2" charset="2"/>
              </a:rPr>
              <a:t> meds</a:t>
            </a:r>
          </a:p>
          <a:p>
            <a:r>
              <a:rPr lang="en-US" sz="1400">
                <a:latin typeface="Calibri" pitchFamily="34" charset="0"/>
              </a:rPr>
              <a:t>Jerk/Criminal? </a:t>
            </a:r>
            <a:r>
              <a:rPr lang="en-US" sz="1400">
                <a:latin typeface="Calibri" pitchFamily="34" charset="0"/>
                <a:sym typeface="Wingdings" pitchFamily="2" charset="2"/>
              </a:rPr>
              <a:t> security, police</a:t>
            </a:r>
            <a:endParaRPr lang="en-US" sz="1400">
              <a:latin typeface="Calibri" pitchFamily="34" charset="0"/>
            </a:endParaRPr>
          </a:p>
        </p:txBody>
      </p:sp>
      <p:sp>
        <p:nvSpPr>
          <p:cNvPr id="120854" name="TextBox 23"/>
          <p:cNvSpPr txBox="1">
            <a:spLocks noChangeArrowheads="1"/>
          </p:cNvSpPr>
          <p:nvPr/>
        </p:nvSpPr>
        <p:spPr bwMode="auto">
          <a:xfrm>
            <a:off x="3124200" y="5486400"/>
            <a:ext cx="2252663" cy="954088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Reassure</a:t>
            </a:r>
          </a:p>
          <a:p>
            <a:r>
              <a:rPr lang="en-US" sz="1400">
                <a:latin typeface="Calibri" pitchFamily="34" charset="0"/>
              </a:rPr>
              <a:t>Explore patient’s experience</a:t>
            </a:r>
          </a:p>
          <a:p>
            <a:r>
              <a:rPr lang="en-US" sz="1400">
                <a:latin typeface="Calibri" pitchFamily="34" charset="0"/>
              </a:rPr>
              <a:t>Educate &amp; help staff</a:t>
            </a:r>
          </a:p>
          <a:p>
            <a:r>
              <a:rPr lang="en-US" sz="1400">
                <a:latin typeface="Calibri" pitchFamily="34" charset="0"/>
              </a:rPr>
              <a:t>Set limits; Prn meds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352800" y="1676400"/>
            <a:ext cx="14288" cy="3159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953000" y="25908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286000" y="25908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1143000" y="3733800"/>
            <a:ext cx="990600" cy="1635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2133600" y="3733800"/>
            <a:ext cx="838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724400" y="39624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4648200" y="3276600"/>
            <a:ext cx="457200" cy="46831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105400" y="3276600"/>
            <a:ext cx="1752600" cy="457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914400" y="41148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124200" y="41910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1" idx="2"/>
          </p:cNvCxnSpPr>
          <p:nvPr/>
        </p:nvCxnSpPr>
        <p:spPr>
          <a:xfrm flipH="1">
            <a:off x="609600" y="4724400"/>
            <a:ext cx="492125" cy="48895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1" idx="2"/>
            <a:endCxn id="5" idx="1"/>
          </p:cNvCxnSpPr>
          <p:nvPr/>
        </p:nvCxnSpPr>
        <p:spPr>
          <a:xfrm>
            <a:off x="1143000" y="4724400"/>
            <a:ext cx="1641475" cy="5556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086600" y="39624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629400" y="1752600"/>
            <a:ext cx="0" cy="3048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872" name="TextBox 46"/>
          <p:cNvSpPr txBox="1">
            <a:spLocks noChangeArrowheads="1"/>
          </p:cNvSpPr>
          <p:nvPr/>
        </p:nvSpPr>
        <p:spPr bwMode="auto">
          <a:xfrm>
            <a:off x="5943600" y="2133600"/>
            <a:ext cx="2827338" cy="9525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Reassess when awake</a:t>
            </a:r>
          </a:p>
          <a:p>
            <a:r>
              <a:rPr lang="en-US" sz="1400">
                <a:latin typeface="Calibri" pitchFamily="34" charset="0"/>
              </a:rPr>
              <a:t>Search for cause of impaired arousal</a:t>
            </a:r>
          </a:p>
          <a:p>
            <a:r>
              <a:rPr lang="en-US" sz="1400">
                <a:latin typeface="Calibri" pitchFamily="34" charset="0"/>
              </a:rPr>
              <a:t>Hold sedating meds for eval</a:t>
            </a:r>
          </a:p>
          <a:p>
            <a:r>
              <a:rPr lang="en-US" sz="1400">
                <a:latin typeface="Calibri" pitchFamily="34" charset="0"/>
              </a:rPr>
              <a:t>Manage agitation if recurs</a:t>
            </a:r>
          </a:p>
        </p:txBody>
      </p:sp>
      <p:cxnSp>
        <p:nvCxnSpPr>
          <p:cNvPr id="60" name="Straight Arrow Connector 59"/>
          <p:cNvCxnSpPr>
            <a:stCxn id="120835" idx="2"/>
            <a:endCxn id="120838" idx="3"/>
          </p:cNvCxnSpPr>
          <p:nvPr/>
        </p:nvCxnSpPr>
        <p:spPr>
          <a:xfrm flipH="1">
            <a:off x="3609975" y="1284288"/>
            <a:ext cx="1266825" cy="27146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20835" idx="2"/>
          </p:cNvCxnSpPr>
          <p:nvPr/>
        </p:nvCxnSpPr>
        <p:spPr>
          <a:xfrm>
            <a:off x="4876800" y="1284288"/>
            <a:ext cx="1447800" cy="23971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120846" idx="2"/>
          </p:cNvCxnSpPr>
          <p:nvPr/>
        </p:nvCxnSpPr>
        <p:spPr>
          <a:xfrm flipH="1">
            <a:off x="2590800" y="2212975"/>
            <a:ext cx="782638" cy="22542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16" idx="2"/>
          </p:cNvCxnSpPr>
          <p:nvPr/>
        </p:nvCxnSpPr>
        <p:spPr>
          <a:xfrm>
            <a:off x="3352800" y="2209800"/>
            <a:ext cx="1219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9220200" cy="1143000"/>
          </a:xfrm>
        </p:spPr>
        <p:txBody>
          <a:bodyPr/>
          <a:lstStyle/>
          <a:p>
            <a:r>
              <a:rPr lang="en-US" sz="3200" b="1" dirty="0" smtClean="0"/>
              <a:t>Differential Diagnosis of the Difficult Patient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000" smtClean="0"/>
              <a:t>Neurocognitive Disorder: Delirium, Dementia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Mood, Anxiety or Psychotic Disorder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Substance Use Disorder: intoxication, withdrawal, dependence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Somatic Symptom or Related Disorder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Developmental Disorder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Personality Disorder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Poor coping style/challenging personality style and regression due to stress</a:t>
            </a:r>
          </a:p>
          <a:p>
            <a:pPr>
              <a:lnSpc>
                <a:spcPct val="90000"/>
              </a:lnSpc>
            </a:pPr>
            <a:r>
              <a:rPr lang="en-US" sz="3000" smtClean="0"/>
              <a:t>“Jerk”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b="1" dirty="0" smtClean="0"/>
              <a:t>Psychological Challenges for the </a:t>
            </a:r>
            <a:br>
              <a:rPr lang="en-US" b="1" dirty="0" smtClean="0"/>
            </a:br>
            <a:r>
              <a:rPr lang="en-US" b="1" dirty="0" smtClean="0"/>
              <a:t>Medically Ill Patient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sz="2800" dirty="0" smtClean="0"/>
              <a:t>Reaction to and coping with illness</a:t>
            </a:r>
          </a:p>
          <a:p>
            <a:r>
              <a:rPr lang="en-US" sz="2800" dirty="0" smtClean="0"/>
              <a:t>Illness as personal weakness or punishment</a:t>
            </a:r>
          </a:p>
          <a:p>
            <a:r>
              <a:rPr lang="en-US" sz="2800" dirty="0" smtClean="0"/>
              <a:t>Fear: of unknown, of loss, of separation</a:t>
            </a:r>
          </a:p>
          <a:p>
            <a:r>
              <a:rPr lang="en-US" sz="2800" dirty="0" smtClean="0"/>
              <a:t>Hospitalization means separation from others and normal life; lack of privacy</a:t>
            </a:r>
          </a:p>
          <a:p>
            <a:r>
              <a:rPr lang="en-US" sz="2800" dirty="0" smtClean="0"/>
              <a:t>Communication difficulties between caretakers and patients</a:t>
            </a:r>
          </a:p>
          <a:p>
            <a:r>
              <a:rPr lang="en-US" sz="2800" dirty="0" smtClean="0"/>
              <a:t>Differences in expectations between patients and caretakers</a:t>
            </a:r>
          </a:p>
          <a:p>
            <a:r>
              <a:rPr lang="en-US" sz="2800" dirty="0" smtClean="0"/>
              <a:t>Loss of control/helplessness; role change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209EE6-8E20-470E-BED1-68EB7CF08C05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TYPE_1" val="1"/>
  <p:tag name="ARTICULATE_REFERENCE_TITLE_1" val="Continuing Education Test"/>
  <p:tag name="ARTICULATE_REFERENCE_1" val="C:\Documents and Settings\AlisonH\Desktop\APMProject\sampletest.doc"/>
  <p:tag name="ARTICULATE_REFERENCE_TYPE_2" val="0"/>
  <p:tag name="ARTICULATE_REFERENCE_TYPE_3" val="0"/>
  <p:tag name="ARTICULATE_REFERENCE_TYPE_4" val="0"/>
  <p:tag name="ARTICULATE_REFERENCE_TYPE_5" val="0"/>
  <p:tag name="LMS_PUBLISH" val="No"/>
  <p:tag name="ARTICULATE_TEMPLATE" val="Full sidebar with toolbar"/>
  <p:tag name="PRESENTER" val="Alison Holcomb"/>
  <p:tag name="PRESENTER_TITLE" val="Association Manager"/>
  <p:tag name="PRESENTER_EMAIL" val="aholcomb@custommanagement.com"/>
  <p:tag name="PRESENTER_BIO" val="Alison Holcomb is testing this software. 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2"/>
  <p:tag name="LOGO_PIC_2" val="C:\Documents and Settings\AlisonH\Desktop\APMProject\apm-logogreen copy.jpg"/>
  <p:tag name="PRESENTER_PIC_MODE" val="0"/>
  <p:tag name="LOGO_PIC_MODE" val="1"/>
  <p:tag name="PRESENTATION_TITLE" val="APM Test Pres w/ MP3"/>
  <p:tag name="LASTPUBLISHED" val="C:\Documents and Settings\AlisonH\Desktop\apmboardreviewcourseslidetemplate\index.html"/>
</p:tagLst>
</file>

<file path=ppt/theme/theme1.xml><?xml version="1.0" encoding="utf-8"?>
<a:theme xmlns:a="http://schemas.openxmlformats.org/drawingml/2006/main" name="APM presentation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2711</Words>
  <Application>Microsoft Office PowerPoint</Application>
  <PresentationFormat>On-screen Show (4:3)</PresentationFormat>
  <Paragraphs>398</Paragraphs>
  <Slides>42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APM presentation template</vt:lpstr>
      <vt:lpstr>The “Difficult” Patient </vt:lpstr>
      <vt:lpstr>Objectives</vt:lpstr>
      <vt:lpstr>The Consult</vt:lpstr>
      <vt:lpstr>What Makes a Patient Difficult?</vt:lpstr>
      <vt:lpstr>Approach to the Difficult Patient</vt:lpstr>
      <vt:lpstr>Step 1: Initial Diagnosis</vt:lpstr>
      <vt:lpstr>Assessment of the Difficult Patient</vt:lpstr>
      <vt:lpstr>Differential Diagnosis of the Difficult Patient</vt:lpstr>
      <vt:lpstr>Psychological Challenges for the  Medically Ill Patient</vt:lpstr>
      <vt:lpstr>Coping Responses</vt:lpstr>
      <vt:lpstr>Healthy Coping Styles</vt:lpstr>
      <vt:lpstr>Emotional Response to Illness</vt:lpstr>
      <vt:lpstr>Personality Style Versus Personality Disorder</vt:lpstr>
      <vt:lpstr>“The Hateful Patient”</vt:lpstr>
      <vt:lpstr>4 Types of Hateful Patients</vt:lpstr>
      <vt:lpstr>Dependent Clingers</vt:lpstr>
      <vt:lpstr>Entitled Demanders</vt:lpstr>
      <vt:lpstr>Manipulative Help-Rejecters</vt:lpstr>
      <vt:lpstr>Self-Destructive Deniers </vt:lpstr>
      <vt:lpstr>DSM-5 Personality Disorders</vt:lpstr>
      <vt:lpstr>Cluster A: Paranoid</vt:lpstr>
      <vt:lpstr>Cluster A: Schizoid</vt:lpstr>
      <vt:lpstr>Cluster A: Schizotypal</vt:lpstr>
      <vt:lpstr>Cluster B: Antisocial</vt:lpstr>
      <vt:lpstr>Cluster B: Histrionic</vt:lpstr>
      <vt:lpstr>Cluster B: Borderline</vt:lpstr>
      <vt:lpstr>Cluster B: Narcissistic</vt:lpstr>
      <vt:lpstr>Cluster C: Dependent</vt:lpstr>
      <vt:lpstr>Cluster C: Obsessive-Compulsive</vt:lpstr>
      <vt:lpstr>Cluster C: Avoidant</vt:lpstr>
      <vt:lpstr>Personality Disorders and Medical Illness</vt:lpstr>
      <vt:lpstr>Personality Disorders and Medical Illness (continued)</vt:lpstr>
      <vt:lpstr>Step 2: Gauge Distress of the Treating Team</vt:lpstr>
      <vt:lpstr>Behaviors Seen in Staff Caring for  Difficult Patients</vt:lpstr>
      <vt:lpstr>Step 3: Develop a Management Plan </vt:lpstr>
      <vt:lpstr>Dealing with the Difficult Patient</vt:lpstr>
      <vt:lpstr>Dealing with the Patient (continued)</vt:lpstr>
      <vt:lpstr>Dealing with the Difficult Patient</vt:lpstr>
      <vt:lpstr>Psychopharmacology</vt:lpstr>
      <vt:lpstr>Helping the Treatment Team</vt:lpstr>
      <vt:lpstr>References</vt:lpstr>
      <vt:lpstr>References (continued)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2014-02-17T17:14:42Z</dcterms:created>
  <dcterms:modified xsi:type="dcterms:W3CDTF">2014-06-27T19:34:04Z</dcterms:modified>
</cp:coreProperties>
</file>