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1"/>
  </p:notesMasterIdLst>
  <p:handoutMasterIdLst>
    <p:handoutMasterId r:id="rId52"/>
  </p:handoutMasterIdLst>
  <p:sldIdLst>
    <p:sldId id="411" r:id="rId2"/>
    <p:sldId id="382" r:id="rId3"/>
    <p:sldId id="307" r:id="rId4"/>
    <p:sldId id="310" r:id="rId5"/>
    <p:sldId id="418" r:id="rId6"/>
    <p:sldId id="388" r:id="rId7"/>
    <p:sldId id="389" r:id="rId8"/>
    <p:sldId id="420" r:id="rId9"/>
    <p:sldId id="391" r:id="rId10"/>
    <p:sldId id="309" r:id="rId11"/>
    <p:sldId id="413" r:id="rId12"/>
    <p:sldId id="364" r:id="rId13"/>
    <p:sldId id="368" r:id="rId14"/>
    <p:sldId id="372" r:id="rId15"/>
    <p:sldId id="366" r:id="rId16"/>
    <p:sldId id="367" r:id="rId17"/>
    <p:sldId id="370" r:id="rId18"/>
    <p:sldId id="371" r:id="rId19"/>
    <p:sldId id="414" r:id="rId20"/>
    <p:sldId id="373" r:id="rId21"/>
    <p:sldId id="374" r:id="rId22"/>
    <p:sldId id="375" r:id="rId23"/>
    <p:sldId id="376" r:id="rId24"/>
    <p:sldId id="377" r:id="rId25"/>
    <p:sldId id="380" r:id="rId26"/>
    <p:sldId id="378" r:id="rId27"/>
    <p:sldId id="385" r:id="rId28"/>
    <p:sldId id="395" r:id="rId29"/>
    <p:sldId id="396" r:id="rId30"/>
    <p:sldId id="397" r:id="rId31"/>
    <p:sldId id="398" r:id="rId32"/>
    <p:sldId id="399" r:id="rId33"/>
    <p:sldId id="400" r:id="rId34"/>
    <p:sldId id="401" r:id="rId35"/>
    <p:sldId id="402" r:id="rId36"/>
    <p:sldId id="403" r:id="rId37"/>
    <p:sldId id="423" r:id="rId38"/>
    <p:sldId id="404" r:id="rId39"/>
    <p:sldId id="405" r:id="rId40"/>
    <p:sldId id="406" r:id="rId41"/>
    <p:sldId id="407" r:id="rId42"/>
    <p:sldId id="408" r:id="rId43"/>
    <p:sldId id="409" r:id="rId44"/>
    <p:sldId id="422" r:id="rId45"/>
    <p:sldId id="379" r:id="rId46"/>
    <p:sldId id="383" r:id="rId47"/>
    <p:sldId id="415" r:id="rId48"/>
    <p:sldId id="386" r:id="rId49"/>
    <p:sldId id="387" r:id="rId50"/>
  </p:sldIdLst>
  <p:sldSz cx="9144000" cy="6858000" type="screen4x3"/>
  <p:notesSz cx="6858000" cy="9144000"/>
  <p:custDataLst>
    <p:tags r:id="rId53"/>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66"/>
    <a:srgbClr val="FFFF00"/>
    <a:srgbClr val="CCFFFF"/>
    <a:srgbClr val="CCECFF"/>
    <a:srgbClr val="666633"/>
    <a:srgbClr val="CC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10" autoAdjust="0"/>
    <p:restoredTop sz="89771" autoAdjust="0"/>
  </p:normalViewPr>
  <p:slideViewPr>
    <p:cSldViewPr>
      <p:cViewPr>
        <p:scale>
          <a:sx n="86" d="100"/>
          <a:sy n="86" d="100"/>
        </p:scale>
        <p:origin x="-1334"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03C8EDA-25B5-49EA-8C5C-D29FC07E9310}" type="slidenum">
              <a:rPr lang="en-US"/>
              <a:pPr/>
              <a:t>‹#›</a:t>
            </a:fld>
            <a:endParaRPr lang="en-US"/>
          </a:p>
        </p:txBody>
      </p:sp>
    </p:spTree>
    <p:extLst>
      <p:ext uri="{BB962C8B-B14F-4D97-AF65-F5344CB8AC3E}">
        <p14:creationId xmlns:p14="http://schemas.microsoft.com/office/powerpoint/2010/main" val="1449626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4D3A652-476F-4F97-B787-D575349425A4}" type="slidenum">
              <a:rPr lang="en-US"/>
              <a:pPr/>
              <a:t>‹#›</a:t>
            </a:fld>
            <a:endParaRPr lang="en-US"/>
          </a:p>
        </p:txBody>
      </p:sp>
    </p:spTree>
    <p:extLst>
      <p:ext uri="{BB962C8B-B14F-4D97-AF65-F5344CB8AC3E}">
        <p14:creationId xmlns:p14="http://schemas.microsoft.com/office/powerpoint/2010/main" val="467939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uptodate.com/contents/hiv-associated-neurocognitive-disorders/abstract/27"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HAART: this is the term used to describe the combination of several </a:t>
            </a:r>
            <a:r>
              <a:rPr lang="en-US" baseline="0" dirty="0" smtClean="0"/>
              <a:t>(usually </a:t>
            </a:r>
            <a:r>
              <a:rPr lang="en-US" dirty="0" smtClean="0"/>
              <a:t>3 or more) antiretroviral medications</a:t>
            </a:r>
            <a:endParaRPr lang="en-US" dirty="0"/>
          </a:p>
        </p:txBody>
      </p:sp>
      <p:sp>
        <p:nvSpPr>
          <p:cNvPr id="4" name="Slide Number Placeholder 3"/>
          <p:cNvSpPr>
            <a:spLocks noGrp="1"/>
          </p:cNvSpPr>
          <p:nvPr>
            <p:ph type="sldNum" sz="quarter" idx="10"/>
          </p:nvPr>
        </p:nvSpPr>
        <p:spPr/>
        <p:txBody>
          <a:bodyPr/>
          <a:lstStyle/>
          <a:p>
            <a:fld id="{04D3A652-476F-4F97-B787-D575349425A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smtClean="0"/>
              <a:t>Heaton RK et al. HIV-associated neurocognitive disorders persist in the era of potent antiretroviral therapy: CHARTER study. Neurology 2010; 75:2087.</a:t>
            </a:r>
          </a:p>
          <a:p>
            <a:r>
              <a:rPr lang="en-US" smtClean="0"/>
              <a:t>See earlier slide for specific cognitive deficits. Mood/Personality symptoms include apathy, decreased responsiveness; absence of endorsed depressed mood/tearfulness not unusual;  in rare cases mania. Motor findings include slowing, hyperreflexia, weakness, unsteady gait and frontal lobe signs.</a:t>
            </a:r>
          </a:p>
        </p:txBody>
      </p:sp>
      <p:sp>
        <p:nvSpPr>
          <p:cNvPr id="29700" name="Slide Number Placeholder 3"/>
          <p:cNvSpPr>
            <a:spLocks noGrp="1"/>
          </p:cNvSpPr>
          <p:nvPr>
            <p:ph type="sldNum" sz="quarter" idx="5"/>
          </p:nvPr>
        </p:nvSpPr>
        <p:spPr>
          <a:noFill/>
        </p:spPr>
        <p:txBody>
          <a:bodyPr/>
          <a:lstStyle/>
          <a:p>
            <a:fld id="{06C7C2CE-D5EE-4FFE-B9EC-A4F76E58E936}" type="slidenum">
              <a:rPr lang="en-US"/>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smtClean="0"/>
              <a:t>Marra CM et al. Impact of combination ART on CSF HIV RNA and neurocognitive performance. AIDS 2009; 23:1359.</a:t>
            </a:r>
          </a:p>
          <a:p>
            <a:r>
              <a:rPr lang="en-US" smtClean="0"/>
              <a:t>Sacktor N et al. Neuropsychological test profile differences between young and old HIV positive individuals. J Neurovirol 2007; 13:203.</a:t>
            </a:r>
          </a:p>
          <a:p>
            <a:r>
              <a:rPr lang="en-US" smtClean="0"/>
              <a:t>Sevigny JJ et al. Evaluation of HIV RNA and markers of immune activation as predictors of HIV-associated dementia. Neurology 2004; 63:2084.</a:t>
            </a:r>
          </a:p>
        </p:txBody>
      </p:sp>
      <p:sp>
        <p:nvSpPr>
          <p:cNvPr id="31748" name="Slide Number Placeholder 3"/>
          <p:cNvSpPr>
            <a:spLocks noGrp="1"/>
          </p:cNvSpPr>
          <p:nvPr>
            <p:ph type="sldNum" sz="quarter" idx="5"/>
          </p:nvPr>
        </p:nvSpPr>
        <p:spPr>
          <a:noFill/>
        </p:spPr>
        <p:txBody>
          <a:bodyPr/>
          <a:lstStyle/>
          <a:p>
            <a:fld id="{4B3C19B9-10F1-41E1-A9AF-67DF9A1B0480}" type="slidenum">
              <a:rPr lang="en-US"/>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n-US" smtClean="0"/>
              <a:t>Agents with highest CPE: zidovudine, nevirapine, indinavir; good CPE among first line ART agents: emtricitabine, abacavir, efavirenz, darunavir, raltegravir.</a:t>
            </a:r>
          </a:p>
          <a:p>
            <a:r>
              <a:rPr lang="en-US" smtClean="0"/>
              <a:t>CPE consideration in ART choices more clear in ART naïve patients with cognitive impairment.</a:t>
            </a:r>
          </a:p>
          <a:p>
            <a:r>
              <a:rPr lang="en-US" smtClean="0"/>
              <a:t>CNS Viral escape: drug resistant virus in the CNS with good peripheral suppression of virus</a:t>
            </a:r>
          </a:p>
          <a:p>
            <a:r>
              <a:rPr lang="en-US" smtClean="0"/>
              <a:t>Cysique LA et al. Central nervous system antiretroviral efficacy in HIV infection: a qualitative and quantitative review and implications for future research. BMC Neurol 2011; 11:148.</a:t>
            </a:r>
          </a:p>
          <a:p>
            <a:r>
              <a:rPr lang="en-US" smtClean="0"/>
              <a:t>Perez-Valero I, Letendre S, Deutsch R, et al. Incidence, risk factors, and neurocognitive impact of cerebrosinal fluid viral escape: Longitudinal analysis of the central nervous system HIV ART effects research and HIV neurobehavioral research program cohorts. Presented at the 20th annual Conference on Retroviruses and Opportunistic Infections, March 3-6, 2013, Atlanta, Georgia. Abstract #402.</a:t>
            </a:r>
          </a:p>
          <a:p>
            <a:endParaRPr lang="en-US" smtClean="0"/>
          </a:p>
        </p:txBody>
      </p:sp>
      <p:sp>
        <p:nvSpPr>
          <p:cNvPr id="33796" name="Slide Number Placeholder 3"/>
          <p:cNvSpPr>
            <a:spLocks noGrp="1"/>
          </p:cNvSpPr>
          <p:nvPr>
            <p:ph type="sldNum" sz="quarter" idx="5"/>
          </p:nvPr>
        </p:nvSpPr>
        <p:spPr>
          <a:noFill/>
        </p:spPr>
        <p:txBody>
          <a:bodyPr/>
          <a:lstStyle/>
          <a:p>
            <a:fld id="{A59E26D5-8EB1-4097-AA83-6566D0D20879}" type="slidenum">
              <a:rPr lang="en-US"/>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mtClean="0"/>
              <a:t>Angelino AF et al. Management of psychiatric disorders in patients with HIV. Clin Infect Dis 2001; 33:847.</a:t>
            </a:r>
          </a:p>
          <a:p>
            <a:r>
              <a:rPr lang="en-US" smtClean="0"/>
              <a:t>Ciesla JA et al. Meta-analysis of the relationship between HIV infection and risk for depressive disorders. Am J Psychiatry 2001; 158:725.</a:t>
            </a:r>
          </a:p>
          <a:p>
            <a:r>
              <a:rPr lang="en-US" smtClean="0"/>
              <a:t>Gonzalez JS et al. Depression and HIV/AIDS treatment nonadherence: a review and meta-analysis. JAIDS 2011; 58:181.</a:t>
            </a:r>
          </a:p>
          <a:p>
            <a:r>
              <a:rPr lang="en-US" smtClean="0"/>
              <a:t>Keiser O et al. Suicide in HIV-infected individuals and the general population in Switzerland 1988-2008. Am J Psychiatry 2010; 167:143.</a:t>
            </a:r>
          </a:p>
          <a:p>
            <a:endParaRPr lang="en-US" smtClean="0"/>
          </a:p>
          <a:p>
            <a:r>
              <a:rPr lang="en-US" smtClean="0"/>
              <a:t>Medications: efavirenz, interferon, metoclopramide, clonidine, propranolol, sulfonamides, anabolic steroids, corticosteroids, muscle relaxants.</a:t>
            </a:r>
          </a:p>
        </p:txBody>
      </p:sp>
      <p:sp>
        <p:nvSpPr>
          <p:cNvPr id="37892" name="Slide Number Placeholder 3"/>
          <p:cNvSpPr>
            <a:spLocks noGrp="1"/>
          </p:cNvSpPr>
          <p:nvPr>
            <p:ph type="sldNum" sz="quarter" idx="5"/>
          </p:nvPr>
        </p:nvSpPr>
        <p:spPr>
          <a:noFill/>
        </p:spPr>
        <p:txBody>
          <a:bodyPr/>
          <a:lstStyle/>
          <a:p>
            <a:fld id="{59B9F8C4-C305-4B89-9EB3-01D69B9DD86E}" type="slidenum">
              <a:rPr lang="en-US"/>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t>Medications: efavirenz, zidovudine, ethambutol, clarithromycin</a:t>
            </a:r>
          </a:p>
          <a:p>
            <a:r>
              <a:rPr lang="en-US" smtClean="0"/>
              <a:t>Lyketsos CG et al. AIDS mania. J Neuropsychiatry Clin Neurosci 1997; 9:277</a:t>
            </a:r>
          </a:p>
        </p:txBody>
      </p:sp>
      <p:sp>
        <p:nvSpPr>
          <p:cNvPr id="39940" name="Slide Number Placeholder 3"/>
          <p:cNvSpPr>
            <a:spLocks noGrp="1"/>
          </p:cNvSpPr>
          <p:nvPr>
            <p:ph type="sldNum" sz="quarter" idx="5"/>
          </p:nvPr>
        </p:nvSpPr>
        <p:spPr>
          <a:noFill/>
        </p:spPr>
        <p:txBody>
          <a:bodyPr/>
          <a:lstStyle/>
          <a:p>
            <a:fld id="{8466E9B1-4E9E-4E1B-B61C-6233A6C1A229}" type="slidenum">
              <a:rPr lang="en-US"/>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r>
              <a:rPr lang="en-US" smtClean="0"/>
              <a:t>Prince JD et al. Serious mental illness and risk of new HIV/AIDS diagnoses: an analysis of Medicaid beneficiaries in 8 States. Psychiatric Serv 2012; 63:1032.</a:t>
            </a:r>
          </a:p>
        </p:txBody>
      </p:sp>
      <p:sp>
        <p:nvSpPr>
          <p:cNvPr id="41988" name="Slide Number Placeholder 3"/>
          <p:cNvSpPr>
            <a:spLocks noGrp="1"/>
          </p:cNvSpPr>
          <p:nvPr>
            <p:ph type="sldNum" sz="quarter" idx="5"/>
          </p:nvPr>
        </p:nvSpPr>
        <p:spPr>
          <a:noFill/>
        </p:spPr>
        <p:txBody>
          <a:bodyPr/>
          <a:lstStyle/>
          <a:p>
            <a:fld id="{7D85F200-6CAE-4A87-80E8-0461A3FB0C5B}" type="slidenum">
              <a:rPr lang="en-US"/>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smtClean="0"/>
              <a:t>Machtinger EL et al. Psychological trauma and PTSD in HIV-positive women: a meta-analysis. AIDS Behav 2012; 16:2091.</a:t>
            </a:r>
          </a:p>
        </p:txBody>
      </p:sp>
      <p:sp>
        <p:nvSpPr>
          <p:cNvPr id="44036" name="Slide Number Placeholder 3"/>
          <p:cNvSpPr>
            <a:spLocks noGrp="1"/>
          </p:cNvSpPr>
          <p:nvPr>
            <p:ph type="sldNum" sz="quarter" idx="5"/>
          </p:nvPr>
        </p:nvSpPr>
        <p:spPr>
          <a:noFill/>
        </p:spPr>
        <p:txBody>
          <a:bodyPr/>
          <a:lstStyle/>
          <a:p>
            <a:fld id="{BE01C684-0223-4F8D-BD38-848EC0FD3A76}" type="slidenum">
              <a:rPr lang="en-US"/>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smtClean="0"/>
              <a:t>Simoni JM et al. Triangle of risk: urban American Indian women’s sexual trauma, injection drug use and HIV sexual risk behaviors. AIDS Behav 2004; 8:33.</a:t>
            </a:r>
          </a:p>
          <a:p>
            <a:r>
              <a:rPr lang="en-US" smtClean="0"/>
              <a:t>Weiser SD et al. The HIV epidemic among individuals with mental illness in the US. Curr HIV/AIDS Rep 2004; 1:186.</a:t>
            </a:r>
          </a:p>
          <a:p>
            <a:r>
              <a:rPr lang="en-US" smtClean="0"/>
              <a:t>Murrill CS et al. Age-specific seroprevalence of HIV, hepatitis B, and hepatitis C infection among injection drug users admitted to drug treatment is 6 US cities. AJPH 2002; 92:385.</a:t>
            </a:r>
          </a:p>
          <a:p>
            <a:r>
              <a:rPr lang="en-US" smtClean="0"/>
              <a:t>Burnam MA et al. Use of mental health and substance abuse treatment services among adults with HIV in the US. Arch Gen Psychiatry 2001; 58:729.</a:t>
            </a:r>
          </a:p>
        </p:txBody>
      </p:sp>
      <p:sp>
        <p:nvSpPr>
          <p:cNvPr id="46084" name="Slide Number Placeholder 3"/>
          <p:cNvSpPr>
            <a:spLocks noGrp="1"/>
          </p:cNvSpPr>
          <p:nvPr>
            <p:ph type="sldNum" sz="quarter" idx="5"/>
          </p:nvPr>
        </p:nvSpPr>
        <p:spPr>
          <a:noFill/>
        </p:spPr>
        <p:txBody>
          <a:bodyPr/>
          <a:lstStyle/>
          <a:p>
            <a:fld id="{6A031628-3519-4BC4-851B-F588154D53E7}" type="slidenum">
              <a:rPr lang="en-US"/>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7743648-5AE7-4D0E-8DDB-B91EED26B253}" type="slidenum">
              <a:rPr lang="en-US"/>
              <a:pPr/>
              <a:t>25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smtClean="0"/>
              <a:t>Thompson A et al. Psychotropic medications and HIV. Clin Infect Dis 2006; 42:1305.</a:t>
            </a:r>
          </a:p>
          <a:p>
            <a:r>
              <a:rPr lang="en-US" smtClean="0"/>
              <a:t>Hill L et al. Pharmacotherapy considerations in patients with HIV and psychiatric disorders: focus on antidepressants and antipsychotics. Ann Pharmacother 2013; 47:75.</a:t>
            </a:r>
          </a:p>
          <a:p>
            <a:r>
              <a:rPr lang="en-US" smtClean="0"/>
              <a:t>Yun LW et al. Antidepressant treatment improves adherence to ART among depressed HIV-infected patients. JAIDS 2005; 38:432.</a:t>
            </a:r>
          </a:p>
          <a:p>
            <a:endParaRPr lang="en-US" smtClean="0"/>
          </a:p>
        </p:txBody>
      </p:sp>
      <p:sp>
        <p:nvSpPr>
          <p:cNvPr id="50180" name="Slide Number Placeholder 3"/>
          <p:cNvSpPr>
            <a:spLocks noGrp="1"/>
          </p:cNvSpPr>
          <p:nvPr>
            <p:ph type="sldNum" sz="quarter" idx="5"/>
          </p:nvPr>
        </p:nvSpPr>
        <p:spPr>
          <a:noFill/>
        </p:spPr>
        <p:txBody>
          <a:bodyPr/>
          <a:lstStyle/>
          <a:p>
            <a:fld id="{F619DB89-926B-4689-8055-CD85BA93A43E}" type="slidenum">
              <a:rPr lang="en-US"/>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p:spPr>
        <p:txBody>
          <a:bodyPr/>
          <a:lstStyle/>
          <a:p>
            <a:r>
              <a:rPr lang="en-US" smtClean="0"/>
              <a:t>Conditions which may impair insight into the consequences of one’s actions could result in risky behavior that may lead to contraction of HIV.</a:t>
            </a:r>
          </a:p>
          <a:p>
            <a:r>
              <a:rPr lang="en-US" smtClean="0"/>
              <a:t>Such conditions include mental illness, mental retardation, head injury and drug dependence and abuse. Psychological symptoms placing individuals at risk include low self-esteem, anxiety/depression, emotional dysregulation, poor impulse control and hostility.</a:t>
            </a:r>
          </a:p>
          <a:p>
            <a:r>
              <a:rPr lang="en-US" smtClean="0"/>
              <a:t>Cournos F et al. Sexual activity and risk of HIV infection among patients with schizophrenia. Am J Psychiatry 1994; 151:228.</a:t>
            </a:r>
          </a:p>
          <a:p>
            <a:r>
              <a:rPr lang="en-US" smtClean="0"/>
              <a:t>McKinnon K et al. The relative contributions of psychiatric symptoms and AIDS knowledge to HIV risk behaviors among people with severe mental illness. J Clin Psychiatry 1996; 57:506.</a:t>
            </a:r>
          </a:p>
          <a:p>
            <a:r>
              <a:rPr lang="en-US" smtClean="0"/>
              <a:t>Bing EG et al. Psychiatric disorders and drug use among HIV-infected adults in the US. Arch Gen Psychiatry 2001; 58:721.</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mtClean="0"/>
              <a:t>Gourevitch MN et al. Interactions between methadone and medications used to treat HIV infection: a review. Mt Sinai J Med 2000; 67:249.</a:t>
            </a:r>
          </a:p>
          <a:p>
            <a:r>
              <a:rPr lang="en-US" smtClean="0"/>
              <a:t>Wynn GH et al. Med-psych drug-drug interactions update. Antiretrovirals part III: antiretrovirals and drugs of abuse. Psychosomatics 2005; 46:79.</a:t>
            </a:r>
          </a:p>
          <a:p>
            <a:endParaRPr lang="en-US" smtClean="0"/>
          </a:p>
        </p:txBody>
      </p:sp>
      <p:sp>
        <p:nvSpPr>
          <p:cNvPr id="67588" name="Slide Number Placeholder 3"/>
          <p:cNvSpPr>
            <a:spLocks noGrp="1"/>
          </p:cNvSpPr>
          <p:nvPr>
            <p:ph type="sldNum" sz="quarter" idx="5"/>
          </p:nvPr>
        </p:nvSpPr>
        <p:spPr>
          <a:noFill/>
        </p:spPr>
        <p:txBody>
          <a:bodyPr/>
          <a:lstStyle/>
          <a:p>
            <a:fld id="{CE768D93-9082-4122-96A6-98E8D9228B48}" type="slidenum">
              <a:rPr lang="en-US"/>
              <a:pPr/>
              <a:t>43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ABE7E971-514F-4A84-AA72-50EF4CE7587D}" type="slidenum">
              <a:rPr lang="en-US"/>
              <a:pPr/>
              <a:t>44</a:t>
            </a:fld>
            <a:endParaRPr lang="en-US"/>
          </a:p>
        </p:txBody>
      </p:sp>
      <p:sp>
        <p:nvSpPr>
          <p:cNvPr id="157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77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smtClean="0"/>
              <a:t>Safren SA et al. Cognitive behavioral therapy for adherence and depression in HIV-infected injection drug users: a randomized controlled trial. J Consult Clin Psychol 2012; 80:404.</a:t>
            </a:r>
          </a:p>
          <a:p>
            <a:r>
              <a:rPr lang="en-US" smtClean="0"/>
              <a:t>Himmelhoch S et al. Efficacy of group psychotherapy to reduce depressive symptoms among HIV-infected individuals: a systematic review and meta-analysis. AIDS Patient Care STDs 2007; 21:732.</a:t>
            </a:r>
          </a:p>
          <a:p>
            <a:r>
              <a:rPr lang="en-US" smtClean="0"/>
              <a:t>McDonnell MG et al. Randomized controlled trial of contingency management for stimulant use in community mental health patients with serious mental illness. Am J Psychiatry 2013; 170:94.</a:t>
            </a:r>
          </a:p>
        </p:txBody>
      </p:sp>
      <p:sp>
        <p:nvSpPr>
          <p:cNvPr id="69636" name="Slide Number Placeholder 3"/>
          <p:cNvSpPr>
            <a:spLocks noGrp="1"/>
          </p:cNvSpPr>
          <p:nvPr>
            <p:ph type="sldNum" sz="quarter" idx="5"/>
          </p:nvPr>
        </p:nvSpPr>
        <p:spPr>
          <a:noFill/>
        </p:spPr>
        <p:txBody>
          <a:bodyPr/>
          <a:lstStyle/>
          <a:p>
            <a:fld id="{659E2658-A0DE-497B-A514-156641BB71C5}" type="slidenum">
              <a:rPr lang="en-US"/>
              <a:pPr/>
              <a:t>45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smtClean="0"/>
              <a:t>Must consider broad differential before assuming presenting symptoms are due to a primary psychiatric illness</a:t>
            </a:r>
          </a:p>
        </p:txBody>
      </p:sp>
      <p:sp>
        <p:nvSpPr>
          <p:cNvPr id="74756" name="Slide Number Placeholder 3"/>
          <p:cNvSpPr>
            <a:spLocks noGrp="1"/>
          </p:cNvSpPr>
          <p:nvPr>
            <p:ph type="sldNum" sz="quarter" idx="5"/>
          </p:nvPr>
        </p:nvSpPr>
        <p:spPr>
          <a:noFill/>
        </p:spPr>
        <p:txBody>
          <a:bodyPr/>
          <a:lstStyle/>
          <a:p>
            <a:fld id="{6C30BD3E-D53E-430E-BAD7-4D848943DEC8}" type="slidenum">
              <a:rPr lang="en-US"/>
              <a:pPr/>
              <a:t>49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p:spPr>
        <p:txBody>
          <a:bodyPr/>
          <a:lstStyle/>
          <a:p>
            <a:r>
              <a:rPr lang="en-US" dirty="0" smtClean="0"/>
              <a:t>www/cdc.gov/</a:t>
            </a:r>
            <a:r>
              <a:rPr lang="en-US" dirty="0" err="1" smtClean="0"/>
              <a:t>hiv</a:t>
            </a:r>
            <a:r>
              <a:rPr lang="en-US" dirty="0" smtClean="0"/>
              <a:t>/statistics/basic/ataglance.html: New infections – 63% MSM, 25% Heterosexual, 8% IDU</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544F55A3-0317-4586-B513-BD6DE9D3F435}" type="slidenum">
              <a:rPr lang="en-US"/>
              <a:pPr/>
              <a:t>8</a:t>
            </a:fld>
            <a:endParaRPr lang="en-US"/>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r>
              <a:rPr lang="en-US" smtClean="0"/>
              <a:t>Some of the more common psychiatric side effects noted among HIV agents.</a:t>
            </a:r>
          </a:p>
          <a:p>
            <a:r>
              <a:rPr lang="en-US" smtClean="0"/>
              <a:t>Medication in red is the agent causing the problems described.</a:t>
            </a:r>
          </a:p>
        </p:txBody>
      </p:sp>
      <p:sp>
        <p:nvSpPr>
          <p:cNvPr id="16388" name="Slide Number Placeholder 3"/>
          <p:cNvSpPr>
            <a:spLocks noGrp="1"/>
          </p:cNvSpPr>
          <p:nvPr>
            <p:ph type="sldNum" sz="quarter" idx="5"/>
          </p:nvPr>
        </p:nvSpPr>
        <p:spPr>
          <a:noFill/>
        </p:spPr>
        <p:txBody>
          <a:bodyPr/>
          <a:lstStyle/>
          <a:p>
            <a:fld id="{20A5CDB4-CC71-47CD-B029-42570CB3A8C6}" type="slidenum">
              <a:rPr lang="en-US"/>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smtClean="0"/>
          </a:p>
        </p:txBody>
      </p:sp>
      <p:sp>
        <p:nvSpPr>
          <p:cNvPr id="18436" name="Slide Number Placeholder 3"/>
          <p:cNvSpPr>
            <a:spLocks noGrp="1"/>
          </p:cNvSpPr>
          <p:nvPr>
            <p:ph type="sldNum" sz="quarter" idx="5"/>
          </p:nvPr>
        </p:nvSpPr>
        <p:spPr>
          <a:noFill/>
        </p:spPr>
        <p:txBody>
          <a:bodyPr/>
          <a:lstStyle/>
          <a:p>
            <a:fld id="{0B0876E0-F1FC-4061-A78C-699CBCA4E57A}" type="slidenum">
              <a:rPr lang="en-US"/>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r>
              <a:rPr lang="en-US" smtClean="0"/>
              <a:t>Breitbart W et al. A double blind trial of haloperidol, chlorpromazine and lorazepam in the treatment of delirium in hospitalized AIDS patients. Am J Psychiatry 1996; 153:231-7.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smtClean="0">
                <a:hlinkClick r:id="rId3" action="ppaction://hlinkfile"/>
              </a:rPr>
              <a:t>Heaton RK, Franklin DR, Ellis RJ, et al. HIV-associated neurocognitive disorders before and during the era of combination antiretroviral therapy: differences in rates, nature, and predictors. J Neurovirol 2011; 17:3.</a:t>
            </a:r>
            <a:endParaRPr lang="en-US" smtClean="0"/>
          </a:p>
          <a:p>
            <a:r>
              <a:rPr lang="en-US" smtClean="0"/>
              <a:t>Must first consider CNS tumor, infection; cardiovascular disease; other neurologic disorders, such as stroke, seizures, other dementias; substance intoxication/withdrawal; medication toxicity; delirium</a:t>
            </a:r>
          </a:p>
        </p:txBody>
      </p:sp>
      <p:sp>
        <p:nvSpPr>
          <p:cNvPr id="24580" name="Slide Number Placeholder 3"/>
          <p:cNvSpPr>
            <a:spLocks noGrp="1"/>
          </p:cNvSpPr>
          <p:nvPr>
            <p:ph type="sldNum" sz="quarter" idx="5"/>
          </p:nvPr>
        </p:nvSpPr>
        <p:spPr>
          <a:noFill/>
        </p:spPr>
        <p:txBody>
          <a:bodyPr/>
          <a:lstStyle/>
          <a:p>
            <a:fld id="{57FEB629-118C-46D3-97BA-F20DCA59D88B}" type="slidenum">
              <a:rPr lang="en-US"/>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t>Antinori A et al. Updated research nosology for HIV-associated neurocognitive disorders. Neurology 2007; 69:1789-99.</a:t>
            </a:r>
          </a:p>
        </p:txBody>
      </p:sp>
      <p:sp>
        <p:nvSpPr>
          <p:cNvPr id="27652" name="Slide Number Placeholder 3"/>
          <p:cNvSpPr>
            <a:spLocks noGrp="1"/>
          </p:cNvSpPr>
          <p:nvPr>
            <p:ph type="sldNum" sz="quarter" idx="5"/>
          </p:nvPr>
        </p:nvSpPr>
        <p:spPr>
          <a:noFill/>
        </p:spPr>
        <p:txBody>
          <a:bodyPr/>
          <a:lstStyle/>
          <a:p>
            <a:fld id="{73EA3207-AA6D-4AEE-9872-129EE88C7092}" type="slidenum">
              <a:rPr lang="en-US"/>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eaLnBrk="1" hangingPunct="1"/>
            <a:r>
              <a:rPr lang="en-US" sz="2400" dirty="0" smtClean="0">
                <a:solidFill>
                  <a:srgbClr val="105A25"/>
                </a:solidFill>
                <a:latin typeface="Calibri"/>
                <a:cs typeface="+mn-cs"/>
              </a:rPr>
              <a:t>ACADEMY OF PSYCHOSOMATIC MEDICINE</a:t>
            </a:r>
            <a:endParaRPr lang="en-US" sz="2400" dirty="0">
              <a:solidFill>
                <a:srgbClr val="105A25"/>
              </a:solidFill>
              <a:cs typeface="+mn-cs"/>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eaLnBrk="1" hangingPunct="1"/>
            <a:r>
              <a:rPr lang="en-US" dirty="0" smtClean="0">
                <a:solidFill>
                  <a:srgbClr val="389155"/>
                </a:solidFill>
                <a:latin typeface="Calibri"/>
                <a:cs typeface="+mn-cs"/>
              </a:rPr>
              <a:t>Psychiatrists Providing Collaborative Care for Physical and Mental Health</a:t>
            </a:r>
            <a:endParaRPr lang="en-US" dirty="0">
              <a:solidFill>
                <a:srgbClr val="389155"/>
              </a:solidFill>
              <a:cs typeface="+mn-cs"/>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a:solidFill>
                <a:prstClr val="white"/>
              </a:solidFill>
            </a:endParaRPr>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a:solidFill>
                <a:prstClr val="white"/>
              </a:solidFill>
            </a:endParaRPr>
          </a:p>
        </p:txBody>
      </p:sp>
    </p:spTree>
    <p:extLst>
      <p:ext uri="{BB962C8B-B14F-4D97-AF65-F5344CB8AC3E}">
        <p14:creationId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a:solidFill>
                  <a:prstClr val="white"/>
                </a:solidFill>
              </a:endParaRPr>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a:solidFill>
                  <a:prstClr val="white"/>
                </a:solidFill>
              </a:endParaRPr>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a:solidFill>
                  <a:prstClr val="white"/>
                </a:solidFill>
              </a:endParaRPr>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dirty="0">
                <a:solidFill>
                  <a:prstClr val="white"/>
                </a:solidFill>
              </a:endParaRPr>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pPr eaLnBrk="1" hangingPunct="1"/>
            <a:r>
              <a:rPr lang="en-US" sz="1000" dirty="0" smtClean="0">
                <a:solidFill>
                  <a:srgbClr val="105A25"/>
                </a:solidFill>
                <a:latin typeface="Calibri"/>
                <a:cs typeface="+mn-cs"/>
              </a:rPr>
              <a:t>Academy Of Psychosomatic Medicine</a:t>
            </a:r>
            <a:endParaRPr lang="en-US" sz="1000" dirty="0">
              <a:solidFill>
                <a:srgbClr val="105A25"/>
              </a:solidFill>
              <a:cs typeface="+mn-cs"/>
            </a:endParaRPr>
          </a:p>
        </p:txBody>
      </p:sp>
    </p:spTree>
    <p:extLst>
      <p:ext uri="{BB962C8B-B14F-4D97-AF65-F5344CB8AC3E}">
        <p14:creationId xmlns:p14="http://schemas.microsoft.com/office/powerpoint/2010/main" val="1270419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EF30A6-CA88-4E5B-B0F2-11CAB49AE16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hangingPunct="1">
              <a:defRPr/>
            </a:pPr>
            <a:endParaRPr lang="en-US"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hangingPunct="1">
              <a:defRPr/>
            </a:pPr>
            <a:endParaRPr lang="en-US"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hangingPunct="1">
              <a:defRPr/>
            </a:pPr>
            <a:fld id="{3FCAC5F1-A08D-479A-B22F-43004DF4EC49}" type="slidenum">
              <a:rPr lang="en-US" smtClean="0">
                <a:solidFill>
                  <a:prstClr val="black">
                    <a:tint val="75000"/>
                  </a:prstClr>
                </a:solidFill>
                <a:cs typeface="+mn-cs"/>
              </a:rPr>
              <a:pPr eaLnBrk="1" hangingPunct="1">
                <a:defRPr/>
              </a:pPr>
              <a:t>‹#›</a:t>
            </a:fld>
            <a:endParaRPr lang="en-US" dirty="0">
              <a:solidFill>
                <a:prstClr val="black">
                  <a:tint val="75000"/>
                </a:prstClr>
              </a:solidFill>
              <a:cs typeface="+mn-cs"/>
            </a:endParaRPr>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www.drug-interactions.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hivinsite.ucsf.edu/" TargetMode="External"/><Relationship Id="rId4" Type="http://schemas.openxmlformats.org/officeDocument/2006/relationships/hyperlink" Target="http://www.hiv-druginteractions.org/"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743200"/>
            <a:ext cx="6633601" cy="1019176"/>
          </a:xfrm>
        </p:spPr>
        <p:txBody>
          <a:bodyPr>
            <a:normAutofit fontScale="90000"/>
          </a:bodyPr>
          <a:lstStyle/>
          <a:p>
            <a:r>
              <a:rPr lang="en-US" b="1" dirty="0" smtClean="0"/>
              <a:t>HIV/AIDS</a:t>
            </a:r>
            <a:br>
              <a:rPr lang="en-US" b="1" dirty="0" smtClean="0"/>
            </a:br>
            <a:r>
              <a:rPr lang="en-US" b="1" dirty="0" smtClean="0"/>
              <a:t> Psychiatric Illness &amp; Treatment</a:t>
            </a:r>
            <a:br>
              <a:rPr lang="en-US" b="1" dirty="0" smtClean="0"/>
            </a:br>
            <a:endParaRPr lang="en-US" b="1" dirty="0"/>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419600"/>
            <a:ext cx="5562600" cy="1200329"/>
          </a:xfrm>
          <a:prstGeom prst="rect">
            <a:avLst/>
          </a:prstGeom>
          <a:noFill/>
        </p:spPr>
        <p:txBody>
          <a:bodyPr wrap="square" rtlCol="0">
            <a:spAutoFit/>
          </a:bodyPr>
          <a:lstStyle/>
          <a:p>
            <a:pPr algn="ctr"/>
            <a:r>
              <a:rPr lang="en-US" dirty="0" smtClean="0">
                <a:latin typeface="+mj-lt"/>
              </a:rPr>
              <a:t>Karina </a:t>
            </a:r>
            <a:r>
              <a:rPr lang="en-US" dirty="0" err="1" smtClean="0">
                <a:latin typeface="+mj-lt"/>
              </a:rPr>
              <a:t>Uldall</a:t>
            </a:r>
            <a:r>
              <a:rPr lang="en-US" dirty="0" smtClean="0">
                <a:latin typeface="+mj-lt"/>
              </a:rPr>
              <a:t> MD, MPH </a:t>
            </a:r>
          </a:p>
          <a:p>
            <a:pPr algn="ctr"/>
            <a:r>
              <a:rPr lang="en-US" dirty="0" smtClean="0">
                <a:latin typeface="+mj-lt"/>
              </a:rPr>
              <a:t>Inpatient Psychiatry and Psychosomatic Medicine </a:t>
            </a:r>
          </a:p>
          <a:p>
            <a:pPr algn="ctr"/>
            <a:r>
              <a:rPr lang="en-US" dirty="0" smtClean="0">
                <a:latin typeface="+mj-lt"/>
              </a:rPr>
              <a:t>Section Head, Virginia Mason Hospital Psychiatry Consultation Service</a:t>
            </a:r>
          </a:p>
        </p:txBody>
      </p:sp>
      <p:sp>
        <p:nvSpPr>
          <p:cNvPr id="5" name="Rectangle 4"/>
          <p:cNvSpPr/>
          <p:nvPr/>
        </p:nvSpPr>
        <p:spPr>
          <a:xfrm>
            <a:off x="7315200" y="5029200"/>
            <a:ext cx="1447800" cy="1015663"/>
          </a:xfrm>
          <a:prstGeom prst="rect">
            <a:avLst/>
          </a:prstGeom>
        </p:spPr>
        <p:txBody>
          <a:bodyPr wrap="square">
            <a:spAutoFit/>
          </a:bodyPr>
          <a:lstStyle/>
          <a:p>
            <a:pPr algn="ctr"/>
            <a:r>
              <a:rPr lang="en-US" sz="1200" dirty="0" smtClean="0">
                <a:latin typeface="+mn-lt"/>
              </a:rPr>
              <a:t>Updated</a:t>
            </a:r>
          </a:p>
          <a:p>
            <a:pPr algn="ctr"/>
            <a:r>
              <a:rPr lang="en-US" sz="1200" u="sng" dirty="0" smtClean="0">
                <a:latin typeface="+mn-lt"/>
              </a:rPr>
              <a:t>Fall 2013</a:t>
            </a:r>
          </a:p>
          <a:p>
            <a:pPr algn="ctr"/>
            <a:r>
              <a:rPr lang="en-US" sz="1200" dirty="0" smtClean="0">
                <a:latin typeface="+mn-lt"/>
              </a:rPr>
              <a:t>Karina </a:t>
            </a:r>
            <a:r>
              <a:rPr lang="en-US" sz="1200" dirty="0" err="1" smtClean="0">
                <a:latin typeface="+mn-lt"/>
              </a:rPr>
              <a:t>Uldall</a:t>
            </a:r>
            <a:r>
              <a:rPr lang="en-US" sz="1200" dirty="0" smtClean="0">
                <a:latin typeface="+mn-lt"/>
              </a:rPr>
              <a:t>, MD, MPH</a:t>
            </a:r>
          </a:p>
          <a:p>
            <a:pPr algn="ctr"/>
            <a:r>
              <a:rPr lang="en-US" sz="1200" dirty="0" smtClean="0">
                <a:latin typeface="+mn-lt"/>
              </a:rPr>
              <a:t>Carrie Ernst, MD</a:t>
            </a:r>
          </a:p>
        </p:txBody>
      </p:sp>
    </p:spTree>
    <p:extLst>
      <p:ext uri="{BB962C8B-B14F-4D97-AF65-F5344CB8AC3E}">
        <p14:creationId xmlns:p14="http://schemas.microsoft.com/office/powerpoint/2010/main" val="85986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685800"/>
            <a:ext cx="8229600" cy="914400"/>
          </a:xfrm>
        </p:spPr>
        <p:txBody>
          <a:bodyPr/>
          <a:lstStyle/>
          <a:p>
            <a:r>
              <a:rPr lang="en-US" sz="3600" b="1" dirty="0" smtClean="0"/>
              <a:t>Common Differential Diagnoses for Psychiatric Symptoms in HIV/AIDS</a:t>
            </a:r>
          </a:p>
        </p:txBody>
      </p:sp>
      <p:sp>
        <p:nvSpPr>
          <p:cNvPr id="17411" name="Content Placeholder 2"/>
          <p:cNvSpPr>
            <a:spLocks noGrp="1"/>
          </p:cNvSpPr>
          <p:nvPr>
            <p:ph idx="1"/>
          </p:nvPr>
        </p:nvSpPr>
        <p:spPr>
          <a:xfrm>
            <a:off x="457200" y="1752600"/>
            <a:ext cx="8229600" cy="4373563"/>
          </a:xfrm>
        </p:spPr>
        <p:txBody>
          <a:bodyPr/>
          <a:lstStyle/>
          <a:p>
            <a:r>
              <a:rPr lang="en-US" dirty="0" smtClean="0"/>
              <a:t>Delirium</a:t>
            </a:r>
          </a:p>
          <a:p>
            <a:r>
              <a:rPr lang="en-US" dirty="0" smtClean="0"/>
              <a:t>HIV-Associated </a:t>
            </a:r>
            <a:r>
              <a:rPr lang="en-US" dirty="0" err="1" smtClean="0"/>
              <a:t>Neurocognitive</a:t>
            </a:r>
            <a:r>
              <a:rPr lang="en-US" dirty="0" smtClean="0"/>
              <a:t> Disorders (HAND)</a:t>
            </a:r>
          </a:p>
          <a:p>
            <a:r>
              <a:rPr lang="en-US" dirty="0" smtClean="0"/>
              <a:t>Other HIV/AIDS Neurologic Illnesses</a:t>
            </a:r>
          </a:p>
          <a:p>
            <a:r>
              <a:rPr lang="en-US" dirty="0" smtClean="0"/>
              <a:t>Mood disorders</a:t>
            </a:r>
          </a:p>
          <a:p>
            <a:r>
              <a:rPr lang="en-US" dirty="0" smtClean="0"/>
              <a:t>Anxiety Disorders</a:t>
            </a:r>
          </a:p>
          <a:p>
            <a:r>
              <a:rPr lang="en-US" dirty="0" smtClean="0"/>
              <a:t>Schizophrenia</a:t>
            </a:r>
          </a:p>
          <a:p>
            <a:r>
              <a:rPr lang="en-US" dirty="0" smtClean="0"/>
              <a:t>Post traumatic stress disorder (PTSD)</a:t>
            </a:r>
          </a:p>
          <a:p>
            <a:r>
              <a:rPr lang="en-US" dirty="0" smtClean="0"/>
              <a:t>Substance use disorders</a:t>
            </a:r>
          </a:p>
          <a:p>
            <a:endParaRPr lang="en-US" dirty="0" smtClean="0"/>
          </a:p>
        </p:txBody>
      </p:sp>
      <p:sp>
        <p:nvSpPr>
          <p:cNvPr id="17412" name="Slide Number Placeholder 4"/>
          <p:cNvSpPr>
            <a:spLocks noGrp="1"/>
          </p:cNvSpPr>
          <p:nvPr>
            <p:ph type="sldNum" sz="quarter" idx="12"/>
          </p:nvPr>
        </p:nvSpPr>
        <p:spPr>
          <a:noFill/>
        </p:spPr>
        <p:txBody>
          <a:bodyPr/>
          <a:lstStyle/>
          <a:p>
            <a:fld id="{55987BD9-F227-4761-90FC-8FD51E24A9AD}"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Delirium in HIV/AIDS</a:t>
            </a:r>
            <a:endParaRPr lang="en-US"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dirty="0" smtClean="0"/>
              <a:t>Clinical presentation is the same as in non-HIV-infected patients</a:t>
            </a:r>
          </a:p>
          <a:p>
            <a:endParaRPr lang="en-US" dirty="0" smtClean="0"/>
          </a:p>
          <a:p>
            <a:r>
              <a:rPr lang="en-US" dirty="0" smtClean="0"/>
              <a:t>Estimates of mortality as high as 20% have been reported</a:t>
            </a:r>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11</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Possible causes</a:t>
            </a:r>
          </a:p>
          <a:p>
            <a:pPr lvl="1"/>
            <a:r>
              <a:rPr lang="en-US" dirty="0" smtClean="0"/>
              <a:t>Medication toxicity</a:t>
            </a:r>
          </a:p>
          <a:p>
            <a:pPr lvl="1"/>
            <a:r>
              <a:rPr lang="en-US" dirty="0" smtClean="0"/>
              <a:t>Metabolic abnormalities</a:t>
            </a:r>
          </a:p>
          <a:p>
            <a:pPr lvl="1"/>
            <a:r>
              <a:rPr lang="en-US" dirty="0" smtClean="0"/>
              <a:t>Infections</a:t>
            </a:r>
          </a:p>
          <a:p>
            <a:pPr lvl="1"/>
            <a:r>
              <a:rPr lang="en-US" dirty="0" smtClean="0"/>
              <a:t>Endocrine disorders</a:t>
            </a:r>
          </a:p>
          <a:p>
            <a:pPr lvl="2"/>
            <a:r>
              <a:rPr lang="en-US" sz="1600" dirty="0" smtClean="0"/>
              <a:t>Thyroid, adrenal</a:t>
            </a:r>
          </a:p>
          <a:p>
            <a:pPr lvl="1"/>
            <a:r>
              <a:rPr lang="en-US" dirty="0" smtClean="0"/>
              <a:t>Cardiovascular disorders</a:t>
            </a:r>
          </a:p>
          <a:p>
            <a:pPr lvl="2"/>
            <a:r>
              <a:rPr lang="en-US" sz="1600" dirty="0" smtClean="0"/>
              <a:t>MI, arrhythmia</a:t>
            </a:r>
          </a:p>
          <a:p>
            <a:pPr lvl="1"/>
            <a:r>
              <a:rPr lang="en-US" dirty="0" smtClean="0"/>
              <a:t>Neurologic disorders</a:t>
            </a:r>
          </a:p>
          <a:p>
            <a:pPr lvl="2"/>
            <a:r>
              <a:rPr lang="en-US" sz="1600" dirty="0" smtClean="0"/>
              <a:t>Seizure, stroke</a:t>
            </a:r>
          </a:p>
          <a:p>
            <a:pPr lvl="1"/>
            <a:r>
              <a:rPr lang="en-US" dirty="0" smtClean="0"/>
              <a:t>Substance intoxication or withdrawal</a:t>
            </a:r>
          </a:p>
        </p:txBody>
      </p:sp>
    </p:spTree>
    <p:extLst>
      <p:ext uri="{BB962C8B-B14F-4D97-AF65-F5344CB8AC3E}">
        <p14:creationId xmlns:p14="http://schemas.microsoft.com/office/powerpoint/2010/main" val="796826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smtClean="0"/>
              <a:t>Delirium Treatment</a:t>
            </a:r>
          </a:p>
        </p:txBody>
      </p:sp>
      <p:sp>
        <p:nvSpPr>
          <p:cNvPr id="21507" name="Content Placeholder 2"/>
          <p:cNvSpPr>
            <a:spLocks noGrp="1"/>
          </p:cNvSpPr>
          <p:nvPr>
            <p:ph idx="1"/>
          </p:nvPr>
        </p:nvSpPr>
        <p:spPr>
          <a:xfrm>
            <a:off x="457200" y="1295400"/>
            <a:ext cx="8229600" cy="4830763"/>
          </a:xfrm>
        </p:spPr>
        <p:txBody>
          <a:bodyPr/>
          <a:lstStyle/>
          <a:p>
            <a:pPr lvl="1"/>
            <a:r>
              <a:rPr lang="en-US" sz="2400" dirty="0" smtClean="0"/>
              <a:t>Non-pharmacologic interventions focusing on precipitating/perpetuating factors, similar to other populations</a:t>
            </a:r>
          </a:p>
          <a:p>
            <a:pPr lvl="1"/>
            <a:r>
              <a:rPr lang="en-US" sz="2400" dirty="0" smtClean="0"/>
              <a:t>Patients with HIV are sensitive to </a:t>
            </a:r>
            <a:r>
              <a:rPr lang="en-US" sz="2400" dirty="0" err="1" smtClean="0"/>
              <a:t>neuroleptic</a:t>
            </a:r>
            <a:r>
              <a:rPr lang="en-US" sz="2400" dirty="0" smtClean="0"/>
              <a:t> induced EPS</a:t>
            </a:r>
          </a:p>
          <a:p>
            <a:pPr lvl="2"/>
            <a:r>
              <a:rPr lang="en-US" dirty="0" smtClean="0"/>
              <a:t>May be the result of basal ganglia damage caused by HIV infection</a:t>
            </a:r>
          </a:p>
          <a:p>
            <a:pPr lvl="1"/>
            <a:r>
              <a:rPr lang="en-US" sz="2400" dirty="0" smtClean="0"/>
              <a:t>Low dose antipsychotics are used in the setting of combative behavior/emotional distress due to perceptual disturbances</a:t>
            </a:r>
          </a:p>
          <a:p>
            <a:pPr lvl="1"/>
            <a:r>
              <a:rPr lang="en-US" sz="2400" dirty="0" smtClean="0"/>
              <a:t>Avoid benzodiazepines unless alcohol/ benzodiazepine withdrawal is the cause</a:t>
            </a:r>
          </a:p>
        </p:txBody>
      </p:sp>
      <p:sp>
        <p:nvSpPr>
          <p:cNvPr id="21508" name="Slide Number Placeholder 4"/>
          <p:cNvSpPr>
            <a:spLocks noGrp="1"/>
          </p:cNvSpPr>
          <p:nvPr>
            <p:ph type="sldNum" sz="quarter" idx="12"/>
          </p:nvPr>
        </p:nvSpPr>
        <p:spPr>
          <a:noFill/>
        </p:spPr>
        <p:txBody>
          <a:bodyPr/>
          <a:lstStyle/>
          <a:p>
            <a:fld id="{E979D951-E7CC-459B-BF0E-40FEB475F295}"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229600" cy="1143000"/>
          </a:xfrm>
        </p:spPr>
        <p:txBody>
          <a:bodyPr/>
          <a:lstStyle/>
          <a:p>
            <a:r>
              <a:rPr lang="en-US" dirty="0" smtClean="0"/>
              <a:t>HIV-Associated </a:t>
            </a:r>
            <a:r>
              <a:rPr lang="en-US" dirty="0" err="1" smtClean="0"/>
              <a:t>Neurocognitive</a:t>
            </a:r>
            <a:r>
              <a:rPr lang="en-US" dirty="0" smtClean="0"/>
              <a:t> Disorders (HAND)</a:t>
            </a:r>
          </a:p>
        </p:txBody>
      </p:sp>
      <p:sp>
        <p:nvSpPr>
          <p:cNvPr id="23555" name="Content Placeholder 2"/>
          <p:cNvSpPr>
            <a:spLocks noGrp="1"/>
          </p:cNvSpPr>
          <p:nvPr>
            <p:ph idx="1"/>
          </p:nvPr>
        </p:nvSpPr>
        <p:spPr>
          <a:xfrm>
            <a:off x="457200" y="1676400"/>
            <a:ext cx="8229600" cy="4343400"/>
          </a:xfrm>
        </p:spPr>
        <p:txBody>
          <a:bodyPr/>
          <a:lstStyle/>
          <a:p>
            <a:r>
              <a:rPr lang="en-US" dirty="0" smtClean="0"/>
              <a:t>25-52% of HIV infected patients, depending on pre- </a:t>
            </a:r>
            <a:r>
              <a:rPr lang="en-US" dirty="0" err="1" smtClean="0"/>
              <a:t>vs</a:t>
            </a:r>
            <a:r>
              <a:rPr lang="en-US" dirty="0" smtClean="0"/>
              <a:t> post-ART era and disease state</a:t>
            </a:r>
          </a:p>
          <a:p>
            <a:r>
              <a:rPr lang="en-US" dirty="0" smtClean="0"/>
              <a:t>Associated with increased mortality</a:t>
            </a:r>
          </a:p>
          <a:p>
            <a:r>
              <a:rPr lang="en-US" dirty="0" smtClean="0"/>
              <a:t>Diagnosis of exclusion</a:t>
            </a:r>
          </a:p>
          <a:p>
            <a:r>
              <a:rPr lang="en-US" dirty="0" smtClean="0"/>
              <a:t>Screening tests include the HIV Dementia Scale and Montreal Cognitive Assessment (</a:t>
            </a:r>
            <a:r>
              <a:rPr lang="en-US" dirty="0" err="1" smtClean="0"/>
              <a:t>MoCA</a:t>
            </a:r>
            <a:r>
              <a:rPr lang="en-US" dirty="0" smtClean="0"/>
              <a:t>)</a:t>
            </a:r>
          </a:p>
        </p:txBody>
      </p:sp>
      <p:sp>
        <p:nvSpPr>
          <p:cNvPr id="23556" name="Slide Number Placeholder 3"/>
          <p:cNvSpPr>
            <a:spLocks noGrp="1"/>
          </p:cNvSpPr>
          <p:nvPr>
            <p:ph type="sldNum" sz="quarter" idx="12"/>
          </p:nvPr>
        </p:nvSpPr>
        <p:spPr>
          <a:noFill/>
        </p:spPr>
        <p:txBody>
          <a:bodyPr/>
          <a:lstStyle/>
          <a:p>
            <a:fld id="{385C2D8E-9D1B-4318-B005-EEC8CDC84D32}"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b="1" smtClean="0"/>
              <a:t>Neuropsychiatric Testing Domains</a:t>
            </a:r>
          </a:p>
        </p:txBody>
      </p:sp>
      <p:sp>
        <p:nvSpPr>
          <p:cNvPr id="25603" name="Content Placeholder 2"/>
          <p:cNvSpPr>
            <a:spLocks noGrp="1"/>
          </p:cNvSpPr>
          <p:nvPr>
            <p:ph idx="1"/>
          </p:nvPr>
        </p:nvSpPr>
        <p:spPr/>
        <p:txBody>
          <a:bodyPr/>
          <a:lstStyle/>
          <a:p>
            <a:r>
              <a:rPr lang="en-US" smtClean="0"/>
              <a:t>Verbal/language </a:t>
            </a:r>
          </a:p>
          <a:p>
            <a:r>
              <a:rPr lang="en-US" smtClean="0"/>
              <a:t>Attention/working memory</a:t>
            </a:r>
          </a:p>
          <a:p>
            <a:r>
              <a:rPr lang="en-US" smtClean="0"/>
              <a:t>Abstraction/executive functioning</a:t>
            </a:r>
          </a:p>
          <a:p>
            <a:r>
              <a:rPr lang="en-US" smtClean="0"/>
              <a:t>Memory: learning/recall</a:t>
            </a:r>
          </a:p>
          <a:p>
            <a:r>
              <a:rPr lang="en-US" smtClean="0"/>
              <a:t>Speed of information processing</a:t>
            </a:r>
          </a:p>
          <a:p>
            <a:r>
              <a:rPr lang="en-US" smtClean="0"/>
              <a:t>Sensory-perceptual</a:t>
            </a:r>
          </a:p>
          <a:p>
            <a:r>
              <a:rPr lang="en-US" smtClean="0"/>
              <a:t>Motor skills</a:t>
            </a:r>
          </a:p>
          <a:p>
            <a:endParaRPr lang="en-US" smtClean="0"/>
          </a:p>
        </p:txBody>
      </p:sp>
      <p:sp>
        <p:nvSpPr>
          <p:cNvPr id="25604" name="Slide Number Placeholder 3"/>
          <p:cNvSpPr>
            <a:spLocks noGrp="1"/>
          </p:cNvSpPr>
          <p:nvPr>
            <p:ph type="sldNum" sz="quarter" idx="12"/>
          </p:nvPr>
        </p:nvSpPr>
        <p:spPr>
          <a:noFill/>
        </p:spPr>
        <p:txBody>
          <a:bodyPr/>
          <a:lstStyle/>
          <a:p>
            <a:fld id="{6348FF87-7139-49C5-B3A2-21921F9B2909}"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381000"/>
            <a:ext cx="8229600" cy="1143000"/>
          </a:xfrm>
        </p:spPr>
        <p:txBody>
          <a:bodyPr/>
          <a:lstStyle/>
          <a:p>
            <a:r>
              <a:rPr lang="en-US" dirty="0" smtClean="0"/>
              <a:t>HIV-Associated </a:t>
            </a:r>
            <a:r>
              <a:rPr lang="en-US" dirty="0" err="1" smtClean="0"/>
              <a:t>Neurocognitive</a:t>
            </a:r>
            <a:r>
              <a:rPr lang="en-US" dirty="0" smtClean="0"/>
              <a:t> Disorders (HAND)</a:t>
            </a:r>
          </a:p>
        </p:txBody>
      </p:sp>
      <p:sp>
        <p:nvSpPr>
          <p:cNvPr id="26627" name="Content Placeholder 2"/>
          <p:cNvSpPr>
            <a:spLocks noGrp="1"/>
          </p:cNvSpPr>
          <p:nvPr>
            <p:ph idx="1"/>
          </p:nvPr>
        </p:nvSpPr>
        <p:spPr/>
        <p:txBody>
          <a:bodyPr/>
          <a:lstStyle/>
          <a:p>
            <a:r>
              <a:rPr lang="en-US" smtClean="0"/>
              <a:t>Asymptomatic neurocognitive impairment (ANI) – 33%</a:t>
            </a:r>
          </a:p>
          <a:p>
            <a:pPr lvl="1"/>
            <a:r>
              <a:rPr lang="en-US" smtClean="0"/>
              <a:t>≥ 1 std deviation below the mean on 2 standardized cognitive tests, no functional impairment</a:t>
            </a:r>
          </a:p>
          <a:p>
            <a:r>
              <a:rPr lang="en-US" smtClean="0"/>
              <a:t>Mild neurocognitive impairment (MND) - 12%</a:t>
            </a:r>
          </a:p>
          <a:p>
            <a:pPr lvl="1"/>
            <a:r>
              <a:rPr lang="en-US" smtClean="0"/>
              <a:t>≥ 1 std deviation below the mean on 2 standardized cognitive tests, mild impairment in daily functioning</a:t>
            </a:r>
          </a:p>
        </p:txBody>
      </p:sp>
      <p:sp>
        <p:nvSpPr>
          <p:cNvPr id="26628" name="Slide Number Placeholder 3"/>
          <p:cNvSpPr>
            <a:spLocks noGrp="1"/>
          </p:cNvSpPr>
          <p:nvPr>
            <p:ph type="sldNum" sz="quarter" idx="12"/>
          </p:nvPr>
        </p:nvSpPr>
        <p:spPr>
          <a:noFill/>
        </p:spPr>
        <p:txBody>
          <a:bodyPr/>
          <a:lstStyle/>
          <a:p>
            <a:fld id="{9AF316CF-1A24-4757-A10C-11921EE962E3}"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381000"/>
            <a:ext cx="8229600" cy="1143000"/>
          </a:xfrm>
        </p:spPr>
        <p:txBody>
          <a:bodyPr/>
          <a:lstStyle/>
          <a:p>
            <a:r>
              <a:rPr lang="en-US" dirty="0" smtClean="0"/>
              <a:t>HIV-Associated </a:t>
            </a:r>
            <a:r>
              <a:rPr lang="en-US" dirty="0" err="1" smtClean="0"/>
              <a:t>Neurocognitive</a:t>
            </a:r>
            <a:r>
              <a:rPr lang="en-US" dirty="0" smtClean="0"/>
              <a:t> Disorders (HAND)</a:t>
            </a:r>
          </a:p>
        </p:txBody>
      </p:sp>
      <p:sp>
        <p:nvSpPr>
          <p:cNvPr id="28675" name="Content Placeholder 2"/>
          <p:cNvSpPr>
            <a:spLocks noGrp="1"/>
          </p:cNvSpPr>
          <p:nvPr>
            <p:ph idx="1"/>
          </p:nvPr>
        </p:nvSpPr>
        <p:spPr/>
        <p:txBody>
          <a:bodyPr/>
          <a:lstStyle/>
          <a:p>
            <a:r>
              <a:rPr lang="en-US" smtClean="0"/>
              <a:t>HIV-associated dementia (HAD) – 2%</a:t>
            </a:r>
          </a:p>
          <a:p>
            <a:pPr lvl="1"/>
            <a:r>
              <a:rPr lang="en-US" smtClean="0"/>
              <a:t>Formerly known as AIDS dementia complex, HIV encephalitis, HIV encephalopathy</a:t>
            </a:r>
          </a:p>
          <a:p>
            <a:pPr lvl="1"/>
            <a:r>
              <a:rPr lang="en-US" smtClean="0"/>
              <a:t>≥ 2 std deviations below the mean on 2 standardized cognitive tests, marked impairment in daily functioning</a:t>
            </a:r>
          </a:p>
          <a:p>
            <a:pPr lvl="1"/>
            <a:r>
              <a:rPr lang="en-US" smtClean="0"/>
              <a:t>Characterized by cognitive deficits, mood/personality symptoms, and motor findings</a:t>
            </a:r>
          </a:p>
          <a:p>
            <a:pPr lvl="1"/>
            <a:endParaRPr lang="en-US" smtClean="0"/>
          </a:p>
        </p:txBody>
      </p:sp>
      <p:sp>
        <p:nvSpPr>
          <p:cNvPr id="28676" name="Slide Number Placeholder 3"/>
          <p:cNvSpPr>
            <a:spLocks noGrp="1"/>
          </p:cNvSpPr>
          <p:nvPr>
            <p:ph type="sldNum" sz="quarter" idx="12"/>
          </p:nvPr>
        </p:nvSpPr>
        <p:spPr>
          <a:noFill/>
        </p:spPr>
        <p:txBody>
          <a:bodyPr/>
          <a:lstStyle/>
          <a:p>
            <a:fld id="{31006678-1AF2-4FD3-9237-8EAB8F21265F}"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smtClean="0"/>
              <a:t>HIV-Associated Dementia (HAD)</a:t>
            </a:r>
          </a:p>
        </p:txBody>
      </p:sp>
      <p:sp>
        <p:nvSpPr>
          <p:cNvPr id="30723" name="Content Placeholder 2"/>
          <p:cNvSpPr>
            <a:spLocks noGrp="1"/>
          </p:cNvSpPr>
          <p:nvPr>
            <p:ph idx="1"/>
          </p:nvPr>
        </p:nvSpPr>
        <p:spPr/>
        <p:txBody>
          <a:bodyPr/>
          <a:lstStyle/>
          <a:p>
            <a:r>
              <a:rPr lang="en-US" smtClean="0"/>
              <a:t>Risk factors</a:t>
            </a:r>
          </a:p>
          <a:p>
            <a:pPr lvl="1"/>
            <a:r>
              <a:rPr lang="en-US" sz="2400" smtClean="0"/>
              <a:t>Lower nadir CD4</a:t>
            </a:r>
          </a:p>
          <a:p>
            <a:pPr lvl="1"/>
            <a:r>
              <a:rPr lang="en-US" sz="2400" smtClean="0"/>
              <a:t>Older age</a:t>
            </a:r>
          </a:p>
          <a:p>
            <a:pPr lvl="1"/>
            <a:r>
              <a:rPr lang="en-US" sz="2400" smtClean="0"/>
              <a:t>Duration of HIV infection</a:t>
            </a:r>
          </a:p>
          <a:p>
            <a:pPr lvl="1"/>
            <a:r>
              <a:rPr lang="en-US" sz="2400" smtClean="0"/>
              <a:t>Prior AIDS defining illness</a:t>
            </a:r>
          </a:p>
          <a:p>
            <a:r>
              <a:rPr lang="en-US" smtClean="0"/>
              <a:t>Assessment beyond neuropsych testing</a:t>
            </a:r>
          </a:p>
          <a:p>
            <a:pPr lvl="1"/>
            <a:r>
              <a:rPr lang="en-US" sz="2400" smtClean="0"/>
              <a:t>MRI: atrophy, abnormalities in the basal ganglia and frontal white matter</a:t>
            </a:r>
          </a:p>
          <a:p>
            <a:pPr lvl="1"/>
            <a:r>
              <a:rPr lang="en-US" sz="2400" smtClean="0"/>
              <a:t>LP: no clear correlation between HIV RNA in the CSF and HAD</a:t>
            </a:r>
          </a:p>
        </p:txBody>
      </p:sp>
      <p:sp>
        <p:nvSpPr>
          <p:cNvPr id="30724" name="Slide Number Placeholder 3"/>
          <p:cNvSpPr>
            <a:spLocks noGrp="1"/>
          </p:cNvSpPr>
          <p:nvPr>
            <p:ph type="sldNum" sz="quarter" idx="12"/>
          </p:nvPr>
        </p:nvSpPr>
        <p:spPr>
          <a:noFill/>
        </p:spPr>
        <p:txBody>
          <a:bodyPr/>
          <a:lstStyle/>
          <a:p>
            <a:fld id="{A50E3746-AFE4-40CA-A747-ECBFEAA2F325}"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b="1" smtClean="0"/>
              <a:t>Treatment of HAD</a:t>
            </a:r>
          </a:p>
        </p:txBody>
      </p:sp>
      <p:sp>
        <p:nvSpPr>
          <p:cNvPr id="32771" name="Content Placeholder 2"/>
          <p:cNvSpPr>
            <a:spLocks noGrp="1"/>
          </p:cNvSpPr>
          <p:nvPr>
            <p:ph idx="1"/>
          </p:nvPr>
        </p:nvSpPr>
        <p:spPr>
          <a:xfrm>
            <a:off x="457200" y="1417638"/>
            <a:ext cx="8229600" cy="4708525"/>
          </a:xfrm>
        </p:spPr>
        <p:txBody>
          <a:bodyPr/>
          <a:lstStyle/>
          <a:p>
            <a:r>
              <a:rPr lang="en-US" smtClean="0"/>
              <a:t>Optimal ART</a:t>
            </a:r>
          </a:p>
          <a:p>
            <a:pPr lvl="1"/>
            <a:r>
              <a:rPr lang="en-US" smtClean="0"/>
              <a:t>Regimen choice based on resistance profile for </a:t>
            </a:r>
            <a:r>
              <a:rPr lang="en-US" i="1" smtClean="0"/>
              <a:t>plasma</a:t>
            </a:r>
            <a:r>
              <a:rPr lang="en-US" smtClean="0"/>
              <a:t> virus, aiming to minimize toxicity</a:t>
            </a:r>
          </a:p>
          <a:p>
            <a:pPr lvl="1"/>
            <a:r>
              <a:rPr lang="en-US" smtClean="0"/>
              <a:t>CNS penetration effectiveness (CPE)</a:t>
            </a:r>
          </a:p>
          <a:p>
            <a:pPr lvl="2"/>
            <a:r>
              <a:rPr lang="en-US" smtClean="0"/>
              <a:t>Most studies suggest higher CPE=improved NPT performance; not recommended to </a:t>
            </a:r>
            <a:r>
              <a:rPr lang="en-US" i="1" smtClean="0"/>
              <a:t>switch</a:t>
            </a:r>
            <a:r>
              <a:rPr lang="en-US" smtClean="0"/>
              <a:t> regimens based on this factor alone</a:t>
            </a:r>
          </a:p>
          <a:p>
            <a:pPr lvl="1"/>
            <a:r>
              <a:rPr lang="en-US" smtClean="0"/>
              <a:t>CNS viral escape</a:t>
            </a:r>
          </a:p>
          <a:p>
            <a:pPr lvl="2"/>
            <a:r>
              <a:rPr lang="en-US" smtClean="0"/>
              <a:t>Frequency and clinical impact unclear</a:t>
            </a:r>
          </a:p>
          <a:p>
            <a:r>
              <a:rPr lang="en-US" smtClean="0"/>
              <a:t>Symptom management</a:t>
            </a:r>
          </a:p>
        </p:txBody>
      </p:sp>
      <p:sp>
        <p:nvSpPr>
          <p:cNvPr id="32772" name="Slide Number Placeholder 3"/>
          <p:cNvSpPr>
            <a:spLocks noGrp="1"/>
          </p:cNvSpPr>
          <p:nvPr>
            <p:ph type="sldNum" sz="quarter" idx="12"/>
          </p:nvPr>
        </p:nvSpPr>
        <p:spPr>
          <a:noFill/>
        </p:spPr>
        <p:txBody>
          <a:bodyPr/>
          <a:lstStyle/>
          <a:p>
            <a:fld id="{33D6A665-A161-42AA-BD86-9DDA6BE1219F}"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Other HIV/AIDS Neurologic Illnesses </a:t>
            </a:r>
            <a:endParaRPr lang="en-US"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dirty="0" smtClean="0"/>
              <a:t>Toxoplasmosis</a:t>
            </a:r>
          </a:p>
          <a:p>
            <a:r>
              <a:rPr lang="en-US" dirty="0" smtClean="0"/>
              <a:t>Progressive multifocal </a:t>
            </a:r>
            <a:r>
              <a:rPr lang="en-US" dirty="0" err="1" smtClean="0"/>
              <a:t>leukoencephalopathy</a:t>
            </a:r>
            <a:endParaRPr lang="en-US" dirty="0" smtClean="0"/>
          </a:p>
          <a:p>
            <a:r>
              <a:rPr lang="en-US" dirty="0" err="1" smtClean="0"/>
              <a:t>Cryptococcal</a:t>
            </a:r>
            <a:r>
              <a:rPr lang="en-US" dirty="0" smtClean="0"/>
              <a:t> meningitis</a:t>
            </a:r>
          </a:p>
          <a:p>
            <a:r>
              <a:rPr lang="en-US" dirty="0" err="1" smtClean="0"/>
              <a:t>Neurosyphilis</a:t>
            </a:r>
            <a:endParaRPr lang="en-US" dirty="0" smtClean="0"/>
          </a:p>
          <a:p>
            <a:r>
              <a:rPr lang="en-US" dirty="0" smtClean="0"/>
              <a:t>Primary CNS lymphoma</a:t>
            </a:r>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19</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Cytomegalovirus encephalitis</a:t>
            </a:r>
          </a:p>
          <a:p>
            <a:r>
              <a:rPr lang="en-US" dirty="0" smtClean="0"/>
              <a:t>CD8 encephalitis</a:t>
            </a:r>
          </a:p>
          <a:p>
            <a:r>
              <a:rPr lang="en-US" dirty="0" smtClean="0"/>
              <a:t>Other dementias</a:t>
            </a:r>
          </a:p>
          <a:p>
            <a:pPr lvl="1"/>
            <a:r>
              <a:rPr lang="en-US" dirty="0" smtClean="0"/>
              <a:t>Alzheimer’s</a:t>
            </a:r>
          </a:p>
          <a:p>
            <a:pPr lvl="1"/>
            <a:r>
              <a:rPr lang="en-US" dirty="0" smtClean="0"/>
              <a:t>Vascular</a:t>
            </a:r>
          </a:p>
          <a:p>
            <a:r>
              <a:rPr lang="en-US" dirty="0" smtClean="0"/>
              <a:t>B12 deficiency</a:t>
            </a:r>
          </a:p>
        </p:txBody>
      </p:sp>
    </p:spTree>
    <p:extLst>
      <p:ext uri="{BB962C8B-B14F-4D97-AF65-F5344CB8AC3E}">
        <p14:creationId xmlns:p14="http://schemas.microsoft.com/office/powerpoint/2010/main" val="796826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smtClean="0"/>
              <a:t>HIV Milestones</a:t>
            </a:r>
          </a:p>
        </p:txBody>
      </p:sp>
      <p:sp>
        <p:nvSpPr>
          <p:cNvPr id="6147" name="Content Placeholder 2"/>
          <p:cNvSpPr>
            <a:spLocks noGrp="1"/>
          </p:cNvSpPr>
          <p:nvPr>
            <p:ph idx="1"/>
          </p:nvPr>
        </p:nvSpPr>
        <p:spPr/>
        <p:txBody>
          <a:bodyPr/>
          <a:lstStyle/>
          <a:p>
            <a:r>
              <a:rPr lang="en-US" dirty="0" smtClean="0"/>
              <a:t>Early 1980s – first cases</a:t>
            </a:r>
          </a:p>
          <a:p>
            <a:r>
              <a:rPr lang="en-US" dirty="0" smtClean="0"/>
              <a:t>Mid 1980s – HIV test available</a:t>
            </a:r>
          </a:p>
          <a:p>
            <a:r>
              <a:rPr lang="en-US" dirty="0" smtClean="0"/>
              <a:t>Late 1980s to Early 1990s – minimal benefit from antiretroviral therapy</a:t>
            </a:r>
          </a:p>
          <a:p>
            <a:pPr lvl="1"/>
            <a:r>
              <a:rPr lang="en-US" dirty="0" smtClean="0"/>
              <a:t>Time from AIDS diagnosis to death = 2 years</a:t>
            </a:r>
          </a:p>
          <a:p>
            <a:pPr lvl="1"/>
            <a:r>
              <a:rPr lang="en-US" dirty="0" smtClean="0"/>
              <a:t>PCP prophylaxis reduces mortality</a:t>
            </a:r>
          </a:p>
          <a:p>
            <a:r>
              <a:rPr lang="en-US" dirty="0" smtClean="0"/>
              <a:t>Mid 1990s – Highly Active Antiretroviral Therapy (HAART)</a:t>
            </a:r>
          </a:p>
          <a:p>
            <a:pPr lvl="1"/>
            <a:r>
              <a:rPr lang="en-US" dirty="0" smtClean="0"/>
              <a:t>HIV/AIDS became a chronic illness</a:t>
            </a:r>
          </a:p>
        </p:txBody>
      </p:sp>
      <p:sp>
        <p:nvSpPr>
          <p:cNvPr id="6148" name="Slide Number Placeholder 3"/>
          <p:cNvSpPr>
            <a:spLocks noGrp="1"/>
          </p:cNvSpPr>
          <p:nvPr>
            <p:ph type="sldNum" sz="quarter" idx="12"/>
          </p:nvPr>
        </p:nvSpPr>
        <p:spPr>
          <a:noFill/>
        </p:spPr>
        <p:txBody>
          <a:bodyPr/>
          <a:lstStyle/>
          <a:p>
            <a:fld id="{FF10835C-6B6D-45B6-AF82-5B7978E6AEBA}" type="slidenum">
              <a:rPr lang="en-US"/>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smtClean="0"/>
              <a:t>Mood Disorders</a:t>
            </a:r>
          </a:p>
        </p:txBody>
      </p:sp>
      <p:sp>
        <p:nvSpPr>
          <p:cNvPr id="36867" name="Content Placeholder 2"/>
          <p:cNvSpPr>
            <a:spLocks noGrp="1"/>
          </p:cNvSpPr>
          <p:nvPr>
            <p:ph idx="1"/>
          </p:nvPr>
        </p:nvSpPr>
        <p:spPr/>
        <p:txBody>
          <a:bodyPr/>
          <a:lstStyle/>
          <a:p>
            <a:r>
              <a:rPr lang="en-US" smtClean="0"/>
              <a:t>Major depression </a:t>
            </a:r>
          </a:p>
          <a:p>
            <a:pPr lvl="1"/>
            <a:r>
              <a:rPr lang="en-US" sz="2400" smtClean="0"/>
              <a:t>15-40% prevalence</a:t>
            </a:r>
          </a:p>
          <a:p>
            <a:pPr lvl="1"/>
            <a:r>
              <a:rPr lang="en-US" sz="2400" smtClean="0"/>
              <a:t>Adverse effects on adherence</a:t>
            </a:r>
          </a:p>
          <a:p>
            <a:pPr lvl="1"/>
            <a:r>
              <a:rPr lang="en-US" sz="2400" smtClean="0"/>
              <a:t>Increased risk of disease progression and mortality</a:t>
            </a:r>
          </a:p>
          <a:p>
            <a:pPr lvl="1"/>
            <a:r>
              <a:rPr lang="en-US" sz="2400" smtClean="0"/>
              <a:t>Increased risk of suicide in the setting of pain, hopelessness, substance use, disease milestones</a:t>
            </a:r>
          </a:p>
          <a:p>
            <a:pPr lvl="1"/>
            <a:r>
              <a:rPr lang="en-US" sz="2400" smtClean="0"/>
              <a:t>Increased report of nonspecific somatic symptoms</a:t>
            </a:r>
          </a:p>
          <a:p>
            <a:pPr lvl="1"/>
            <a:r>
              <a:rPr lang="en-US" sz="2400" smtClean="0"/>
              <a:t>Differential diagnoses include delirium, HAD, demoralization, substance intoxication/withdrawal, CNS infection/tumor, medication effects</a:t>
            </a:r>
          </a:p>
        </p:txBody>
      </p:sp>
      <p:sp>
        <p:nvSpPr>
          <p:cNvPr id="36868" name="Slide Number Placeholder 3"/>
          <p:cNvSpPr>
            <a:spLocks noGrp="1"/>
          </p:cNvSpPr>
          <p:nvPr>
            <p:ph type="sldNum" sz="quarter" idx="12"/>
          </p:nvPr>
        </p:nvSpPr>
        <p:spPr>
          <a:noFill/>
        </p:spPr>
        <p:txBody>
          <a:bodyPr/>
          <a:lstStyle/>
          <a:p>
            <a:fld id="{EBA23922-7207-4669-B2D1-441181748AEA}"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b="1" smtClean="0"/>
              <a:t>Mood Disorders</a:t>
            </a:r>
          </a:p>
        </p:txBody>
      </p:sp>
      <p:sp>
        <p:nvSpPr>
          <p:cNvPr id="38915" name="Content Placeholder 2"/>
          <p:cNvSpPr>
            <a:spLocks noGrp="1"/>
          </p:cNvSpPr>
          <p:nvPr>
            <p:ph idx="1"/>
          </p:nvPr>
        </p:nvSpPr>
        <p:spPr/>
        <p:txBody>
          <a:bodyPr/>
          <a:lstStyle/>
          <a:p>
            <a:r>
              <a:rPr lang="en-US" smtClean="0"/>
              <a:t>Mania</a:t>
            </a:r>
          </a:p>
          <a:p>
            <a:pPr lvl="1"/>
            <a:r>
              <a:rPr lang="en-US" smtClean="0"/>
              <a:t>8% prevalence </a:t>
            </a:r>
          </a:p>
          <a:p>
            <a:pPr lvl="1"/>
            <a:r>
              <a:rPr lang="en-US" smtClean="0"/>
              <a:t>Increased impulsivity and risk taking behaviors</a:t>
            </a:r>
          </a:p>
          <a:p>
            <a:pPr lvl="1"/>
            <a:r>
              <a:rPr lang="en-US" smtClean="0"/>
              <a:t>Differential diagnoses include HAD, substance intoxication/withdrawal, CNS infection/tumor, medication effects</a:t>
            </a:r>
          </a:p>
          <a:p>
            <a:pPr lvl="1"/>
            <a:r>
              <a:rPr lang="en-US" smtClean="0"/>
              <a:t>“AIDS mania” associated with immunocompromise, cognitive impairment, irritability, delusions related to AIDS</a:t>
            </a:r>
          </a:p>
        </p:txBody>
      </p:sp>
      <p:sp>
        <p:nvSpPr>
          <p:cNvPr id="38916" name="Slide Number Placeholder 3"/>
          <p:cNvSpPr>
            <a:spLocks noGrp="1"/>
          </p:cNvSpPr>
          <p:nvPr>
            <p:ph type="sldNum" sz="quarter" idx="12"/>
          </p:nvPr>
        </p:nvSpPr>
        <p:spPr>
          <a:noFill/>
        </p:spPr>
        <p:txBody>
          <a:bodyPr/>
          <a:lstStyle/>
          <a:p>
            <a:fld id="{89472084-D7FC-4412-9DD8-97EAA2B298A0}"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b="1" smtClean="0"/>
              <a:t>Psychosis</a:t>
            </a:r>
          </a:p>
        </p:txBody>
      </p:sp>
      <p:sp>
        <p:nvSpPr>
          <p:cNvPr id="40963" name="Content Placeholder 2"/>
          <p:cNvSpPr>
            <a:spLocks noGrp="1"/>
          </p:cNvSpPr>
          <p:nvPr>
            <p:ph idx="1"/>
          </p:nvPr>
        </p:nvSpPr>
        <p:spPr/>
        <p:txBody>
          <a:bodyPr/>
          <a:lstStyle/>
          <a:p>
            <a:r>
              <a:rPr lang="en-US" smtClean="0"/>
              <a:t>Schizophrenia – prevalence estimated at 4-19% of people living with HIV/AIDS</a:t>
            </a:r>
          </a:p>
          <a:p>
            <a:r>
              <a:rPr lang="en-US" smtClean="0"/>
              <a:t>Increase sensitivity to antipsychotic medications, with risk of EPS, NMS</a:t>
            </a:r>
          </a:p>
          <a:p>
            <a:pPr marL="342900" lvl="1" indent="-342900">
              <a:buFontTx/>
              <a:buChar char="•"/>
            </a:pPr>
            <a:r>
              <a:rPr lang="en-US" sz="3200" smtClean="0"/>
              <a:t>Differential diagnoses include delirium, HIV associated dementia, substance intoxication/ withdrawal, CNS infection/tumor, medication effects</a:t>
            </a:r>
          </a:p>
          <a:p>
            <a:endParaRPr lang="en-US" smtClean="0"/>
          </a:p>
        </p:txBody>
      </p:sp>
      <p:sp>
        <p:nvSpPr>
          <p:cNvPr id="40964" name="Slide Number Placeholder 3"/>
          <p:cNvSpPr>
            <a:spLocks noGrp="1"/>
          </p:cNvSpPr>
          <p:nvPr>
            <p:ph type="sldNum" sz="quarter" idx="12"/>
          </p:nvPr>
        </p:nvSpPr>
        <p:spPr>
          <a:noFill/>
        </p:spPr>
        <p:txBody>
          <a:bodyPr/>
          <a:lstStyle/>
          <a:p>
            <a:fld id="{66CA93A3-84E5-4DD6-881E-DAE8941D218B}" type="slidenum">
              <a:rPr lang="en-US"/>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b="1" smtClean="0"/>
              <a:t>PTSD</a:t>
            </a:r>
          </a:p>
        </p:txBody>
      </p:sp>
      <p:sp>
        <p:nvSpPr>
          <p:cNvPr id="43011" name="Content Placeholder 2"/>
          <p:cNvSpPr>
            <a:spLocks noGrp="1"/>
          </p:cNvSpPr>
          <p:nvPr>
            <p:ph idx="1"/>
          </p:nvPr>
        </p:nvSpPr>
        <p:spPr/>
        <p:txBody>
          <a:bodyPr/>
          <a:lstStyle/>
          <a:p>
            <a:r>
              <a:rPr lang="en-US" dirty="0" smtClean="0"/>
              <a:t>~30% prevalence</a:t>
            </a:r>
          </a:p>
          <a:p>
            <a:r>
              <a:rPr lang="en-US" dirty="0" smtClean="0"/>
              <a:t>Increased exposure to trauma among people at risk of HIV – prostitution, drug use</a:t>
            </a:r>
          </a:p>
          <a:p>
            <a:r>
              <a:rPr lang="en-US" dirty="0" smtClean="0"/>
              <a:t>Early trauma predisposes individuals to engage in high risk behaviors</a:t>
            </a:r>
          </a:p>
        </p:txBody>
      </p:sp>
      <p:sp>
        <p:nvSpPr>
          <p:cNvPr id="43012" name="Slide Number Placeholder 3"/>
          <p:cNvSpPr>
            <a:spLocks noGrp="1"/>
          </p:cNvSpPr>
          <p:nvPr>
            <p:ph type="sldNum" sz="quarter" idx="12"/>
          </p:nvPr>
        </p:nvSpPr>
        <p:spPr>
          <a:noFill/>
        </p:spPr>
        <p:txBody>
          <a:bodyPr/>
          <a:lstStyle/>
          <a:p>
            <a:fld id="{9186C94F-F00B-431D-A904-B91CBB5EBDCC}"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b="1" smtClean="0"/>
              <a:t>Substance Use</a:t>
            </a:r>
          </a:p>
        </p:txBody>
      </p:sp>
      <p:sp>
        <p:nvSpPr>
          <p:cNvPr id="45059" name="Content Placeholder 2"/>
          <p:cNvSpPr>
            <a:spLocks noGrp="1"/>
          </p:cNvSpPr>
          <p:nvPr>
            <p:ph idx="1"/>
          </p:nvPr>
        </p:nvSpPr>
        <p:spPr/>
        <p:txBody>
          <a:bodyPr/>
          <a:lstStyle/>
          <a:p>
            <a:r>
              <a:rPr lang="en-US" smtClean="0"/>
              <a:t>Relationship to high risk behaviors</a:t>
            </a:r>
          </a:p>
          <a:p>
            <a:pPr lvl="1"/>
            <a:r>
              <a:rPr lang="en-US" smtClean="0"/>
              <a:t>IDU</a:t>
            </a:r>
          </a:p>
          <a:p>
            <a:pPr lvl="1"/>
            <a:r>
              <a:rPr lang="en-US" smtClean="0"/>
              <a:t>Impaired decision making</a:t>
            </a:r>
          </a:p>
          <a:p>
            <a:pPr lvl="1"/>
            <a:r>
              <a:rPr lang="en-US" smtClean="0"/>
              <a:t>Sexual risk taking</a:t>
            </a:r>
          </a:p>
          <a:p>
            <a:pPr lvl="1"/>
            <a:r>
              <a:rPr lang="en-US" smtClean="0"/>
              <a:t>Comorbid trauma/abuse history</a:t>
            </a:r>
          </a:p>
          <a:p>
            <a:pPr lvl="1"/>
            <a:r>
              <a:rPr lang="en-US" smtClean="0"/>
              <a:t>Comorbid severe mental illness</a:t>
            </a:r>
          </a:p>
          <a:p>
            <a:r>
              <a:rPr lang="en-US" smtClean="0"/>
              <a:t>Treatment = prevention</a:t>
            </a:r>
          </a:p>
          <a:p>
            <a:pPr lvl="1"/>
            <a:r>
              <a:rPr lang="en-US" smtClean="0"/>
              <a:t>Needle exchange</a:t>
            </a:r>
          </a:p>
          <a:p>
            <a:endParaRPr lang="en-US" smtClean="0"/>
          </a:p>
        </p:txBody>
      </p:sp>
      <p:sp>
        <p:nvSpPr>
          <p:cNvPr id="45060" name="Slide Number Placeholder 3"/>
          <p:cNvSpPr>
            <a:spLocks noGrp="1"/>
          </p:cNvSpPr>
          <p:nvPr>
            <p:ph type="sldNum" sz="quarter" idx="12"/>
          </p:nvPr>
        </p:nvSpPr>
        <p:spPr>
          <a:noFill/>
        </p:spPr>
        <p:txBody>
          <a:bodyPr/>
          <a:lstStyle/>
          <a:p>
            <a:fld id="{B82DFDDE-B7A3-4A33-976B-04DFB2C1AEBD}"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b="1" smtClean="0"/>
              <a:t>Substance Use Comorbidities</a:t>
            </a:r>
          </a:p>
        </p:txBody>
      </p:sp>
      <p:sp>
        <p:nvSpPr>
          <p:cNvPr id="47107" name="Content Placeholder 2"/>
          <p:cNvSpPr>
            <a:spLocks noGrp="1"/>
          </p:cNvSpPr>
          <p:nvPr>
            <p:ph idx="1"/>
          </p:nvPr>
        </p:nvSpPr>
        <p:spPr/>
        <p:txBody>
          <a:bodyPr/>
          <a:lstStyle/>
          <a:p>
            <a:r>
              <a:rPr lang="en-US" smtClean="0"/>
              <a:t>Depression – 15-30%</a:t>
            </a:r>
          </a:p>
          <a:p>
            <a:r>
              <a:rPr lang="en-US" smtClean="0"/>
              <a:t>Medical</a:t>
            </a:r>
          </a:p>
          <a:p>
            <a:pPr lvl="1"/>
            <a:r>
              <a:rPr lang="en-US" smtClean="0"/>
              <a:t>Pneumonia</a:t>
            </a:r>
          </a:p>
          <a:p>
            <a:pPr lvl="1"/>
            <a:r>
              <a:rPr lang="en-US" smtClean="0"/>
              <a:t>Sepsis</a:t>
            </a:r>
          </a:p>
          <a:p>
            <a:pPr lvl="1"/>
            <a:r>
              <a:rPr lang="en-US" smtClean="0"/>
              <a:t>Soft tissue infections</a:t>
            </a:r>
          </a:p>
          <a:p>
            <a:pPr lvl="1"/>
            <a:r>
              <a:rPr lang="en-US" smtClean="0"/>
              <a:t>Infectious endocarditis</a:t>
            </a:r>
          </a:p>
          <a:p>
            <a:pPr lvl="1"/>
            <a:r>
              <a:rPr lang="en-US" smtClean="0"/>
              <a:t>TB</a:t>
            </a:r>
          </a:p>
          <a:p>
            <a:pPr lvl="1"/>
            <a:r>
              <a:rPr lang="en-US" smtClean="0"/>
              <a:t>STDs</a:t>
            </a:r>
          </a:p>
          <a:p>
            <a:pPr lvl="1"/>
            <a:r>
              <a:rPr lang="en-US" smtClean="0"/>
              <a:t>Hepatitis B and C</a:t>
            </a:r>
          </a:p>
        </p:txBody>
      </p:sp>
      <p:sp>
        <p:nvSpPr>
          <p:cNvPr id="47108" name="Slide Number Placeholder 3"/>
          <p:cNvSpPr>
            <a:spLocks noGrp="1"/>
          </p:cNvSpPr>
          <p:nvPr>
            <p:ph type="sldNum" sz="quarter" idx="12"/>
          </p:nvPr>
        </p:nvSpPr>
        <p:spPr>
          <a:noFill/>
        </p:spPr>
        <p:txBody>
          <a:bodyPr/>
          <a:lstStyle/>
          <a:p>
            <a:fld id="{EE0F78D5-D297-40CF-A9BC-16EF14BF3435}"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b="1" smtClean="0"/>
              <a:t>Psychiatric Medication in HIV/AIDS</a:t>
            </a:r>
          </a:p>
        </p:txBody>
      </p:sp>
      <p:sp>
        <p:nvSpPr>
          <p:cNvPr id="49155" name="Content Placeholder 2"/>
          <p:cNvSpPr>
            <a:spLocks noGrp="1"/>
          </p:cNvSpPr>
          <p:nvPr>
            <p:ph idx="1"/>
          </p:nvPr>
        </p:nvSpPr>
        <p:spPr/>
        <p:txBody>
          <a:bodyPr/>
          <a:lstStyle/>
          <a:p>
            <a:r>
              <a:rPr lang="en-US" smtClean="0"/>
              <a:t>Must consider potential interactions with HIV medications and ART agents</a:t>
            </a:r>
          </a:p>
          <a:p>
            <a:r>
              <a:rPr lang="en-US" smtClean="0"/>
              <a:t>Must consider side effect profile in a medically compromised population</a:t>
            </a:r>
          </a:p>
          <a:p>
            <a:endParaRPr lang="en-US" smtClean="0"/>
          </a:p>
          <a:p>
            <a:r>
              <a:rPr lang="en-US" smtClean="0"/>
              <a:t>Adherence to psychiatric medications is associated with adherence to ART</a:t>
            </a:r>
          </a:p>
        </p:txBody>
      </p:sp>
      <p:sp>
        <p:nvSpPr>
          <p:cNvPr id="49156" name="Slide Number Placeholder 3"/>
          <p:cNvSpPr>
            <a:spLocks noGrp="1"/>
          </p:cNvSpPr>
          <p:nvPr>
            <p:ph type="sldNum" sz="quarter" idx="12"/>
          </p:nvPr>
        </p:nvSpPr>
        <p:spPr>
          <a:noFill/>
        </p:spPr>
        <p:txBody>
          <a:bodyPr/>
          <a:lstStyle/>
          <a:p>
            <a:fld id="{E2C43F90-464A-4B86-840C-9EBFF84D2BD8}"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b="1" smtClean="0"/>
              <a:t>Medication Interactions</a:t>
            </a:r>
          </a:p>
        </p:txBody>
      </p:sp>
      <p:sp>
        <p:nvSpPr>
          <p:cNvPr id="51203" name="Content Placeholder 2"/>
          <p:cNvSpPr>
            <a:spLocks noGrp="1"/>
          </p:cNvSpPr>
          <p:nvPr>
            <p:ph idx="1"/>
          </p:nvPr>
        </p:nvSpPr>
        <p:spPr/>
        <p:txBody>
          <a:bodyPr/>
          <a:lstStyle/>
          <a:p>
            <a:r>
              <a:rPr lang="en-US" smtClean="0"/>
              <a:t>Multiple medications</a:t>
            </a:r>
          </a:p>
          <a:p>
            <a:r>
              <a:rPr lang="en-US" smtClean="0"/>
              <a:t>Multiple medical illnesses</a:t>
            </a:r>
          </a:p>
          <a:p>
            <a:r>
              <a:rPr lang="en-US" smtClean="0"/>
              <a:t>Renal or hepatic disease</a:t>
            </a:r>
          </a:p>
          <a:p>
            <a:r>
              <a:rPr lang="en-US" smtClean="0"/>
              <a:t>Age</a:t>
            </a:r>
          </a:p>
          <a:p>
            <a:r>
              <a:rPr lang="en-US" smtClean="0"/>
              <a:t>Individual differences in liver metabolism</a:t>
            </a:r>
          </a:p>
          <a:p>
            <a:r>
              <a:rPr lang="en-US" smtClean="0"/>
              <a:t>Specific liver metabolism inhibitors/inducers</a:t>
            </a:r>
          </a:p>
        </p:txBody>
      </p:sp>
      <p:sp>
        <p:nvSpPr>
          <p:cNvPr id="51204" name="Slide Number Placeholder 3"/>
          <p:cNvSpPr>
            <a:spLocks noGrp="1"/>
          </p:cNvSpPr>
          <p:nvPr>
            <p:ph type="sldNum" sz="quarter" idx="12"/>
          </p:nvPr>
        </p:nvSpPr>
        <p:spPr>
          <a:noFill/>
        </p:spPr>
        <p:txBody>
          <a:bodyPr/>
          <a:lstStyle/>
          <a:p>
            <a:fld id="{8ADE2288-D11F-49CE-8DF5-B7C58418E621}" type="slidenum">
              <a:rPr lang="en-US"/>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09600" y="214313"/>
            <a:ext cx="8334375" cy="1462087"/>
          </a:xfrm>
        </p:spPr>
        <p:txBody>
          <a:bodyPr/>
          <a:lstStyle/>
          <a:p>
            <a:pPr eaLnBrk="1" hangingPunct="1"/>
            <a:r>
              <a:rPr lang="en-US" b="1" smtClean="0"/>
              <a:t>Treatment with Antipsychotic Medications</a:t>
            </a:r>
          </a:p>
        </p:txBody>
      </p:sp>
      <p:graphicFrame>
        <p:nvGraphicFramePr>
          <p:cNvPr id="39939" name="Group 3"/>
          <p:cNvGraphicFramePr>
            <a:graphicFrameLocks noGrp="1"/>
          </p:cNvGraphicFramePr>
          <p:nvPr>
            <p:ph type="tbl" idx="1"/>
          </p:nvPr>
        </p:nvGraphicFramePr>
        <p:xfrm>
          <a:off x="1182688" y="2017713"/>
          <a:ext cx="7275512" cy="3986347"/>
        </p:xfrm>
        <a:graphic>
          <a:graphicData uri="http://schemas.openxmlformats.org/drawingml/2006/table">
            <a:tbl>
              <a:tblPr/>
              <a:tblGrid>
                <a:gridCol w="1789112"/>
                <a:gridCol w="1676400"/>
                <a:gridCol w="3810000"/>
              </a:tblGrid>
              <a:tr h="118225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Quetiapine</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(Seroquel)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 P-</a:t>
                      </a:r>
                      <a:r>
                        <a:rPr kumimoji="0" lang="en-US" sz="2000" b="0" i="0" u="none" strike="noStrike" cap="none" normalizeH="0" baseline="0" dirty="0" err="1" smtClean="0">
                          <a:ln>
                            <a:noFill/>
                          </a:ln>
                          <a:solidFill>
                            <a:schemeClr val="tx1"/>
                          </a:solidFill>
                          <a:effectLst/>
                          <a:latin typeface="Tahoma" pitchFamily="34" charset="0"/>
                        </a:rPr>
                        <a:t>gp</a:t>
                      </a:r>
                      <a:endParaRPr kumimoji="0" lang="en-US" sz="2000" b="0" i="0" u="none" strike="noStrike" cap="none" normalizeH="0" baseline="0" dirty="0" smtClean="0">
                        <a:ln>
                          <a:noFill/>
                        </a:ln>
                        <a:solidFill>
                          <a:schemeClr val="tx1"/>
                        </a:solidFill>
                        <a:effectLst/>
                        <a:latin typeface="Tahoma" pitchFamily="34" charset="0"/>
                      </a:endParaRP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PIs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(3A4 inducer)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nevirapine</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71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Risperidone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(Risperdal)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2D6, P-</a:t>
                      </a:r>
                      <a:r>
                        <a:rPr kumimoji="0" lang="en-US" sz="2000" b="0" i="0" u="none" strike="noStrike" cap="none" normalizeH="0" baseline="0" dirty="0" err="1" smtClean="0">
                          <a:ln>
                            <a:noFill/>
                          </a:ln>
                          <a:solidFill>
                            <a:schemeClr val="tx1"/>
                          </a:solidFill>
                          <a:effectLst/>
                          <a:latin typeface="Tahoma" pitchFamily="34" charset="0"/>
                        </a:rPr>
                        <a:t>gp</a:t>
                      </a:r>
                      <a:endParaRPr kumimoji="0" lang="en-US" sz="2000" b="0" i="0" u="none" strike="noStrike" cap="none" normalizeH="0" baseline="0" dirty="0" smtClean="0">
                        <a:ln>
                          <a:noFill/>
                        </a:ln>
                        <a:solidFill>
                          <a:schemeClr val="tx1"/>
                        </a:solidFill>
                        <a:effectLst/>
                        <a:latin typeface="Tahoma" pitchFamily="34" charset="0"/>
                      </a:endParaRP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May </a:t>
                      </a: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ritonavir (2D6, P-</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gp</a:t>
                      </a:r>
                      <a:r>
                        <a:rPr kumimoji="0" lang="en-US" sz="2000" b="0" i="0" u="none" strike="noStrike" cap="none" normalizeH="0" baseline="0" dirty="0" smtClean="0">
                          <a:ln>
                            <a:noFill/>
                          </a:ln>
                          <a:solidFill>
                            <a:schemeClr val="tx1"/>
                          </a:solidFill>
                          <a:effectLst/>
                          <a:latin typeface="Tahoma" pitchFamily="34" charset="0"/>
                          <a:sym typeface="Symbol" pitchFamily="18" charset="2"/>
                        </a:rPr>
                        <a:t> inhibitor)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?EPS possible</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72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Ziprasidone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(Geodon)</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 </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PIs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Monitor for prolonged QT on EKG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nevirapine</a:t>
                      </a:r>
                      <a:endParaRPr kumimoji="0" lang="en-US" sz="2000" b="0" i="0" u="none" strike="noStrike" cap="none" normalizeH="0" baseline="0" dirty="0" smtClean="0">
                        <a:ln>
                          <a:noFill/>
                        </a:ln>
                        <a:solidFill>
                          <a:schemeClr val="tx1"/>
                        </a:solidFill>
                        <a:effectLst/>
                        <a:latin typeface="Tahoma" pitchFamily="34" charset="0"/>
                      </a:endParaRP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245" name="TextBox 1"/>
          <p:cNvSpPr txBox="1">
            <a:spLocks noChangeArrowheads="1"/>
          </p:cNvSpPr>
          <p:nvPr/>
        </p:nvSpPr>
        <p:spPr bwMode="auto">
          <a:xfrm>
            <a:off x="3581400" y="6083300"/>
            <a:ext cx="1985963" cy="523875"/>
          </a:xfrm>
          <a:prstGeom prst="rect">
            <a:avLst/>
          </a:prstGeom>
          <a:noFill/>
          <a:ln w="9525">
            <a:noFill/>
            <a:miter lim="800000"/>
            <a:headEnd/>
            <a:tailEnd/>
          </a:ln>
        </p:spPr>
        <p:txBody>
          <a:bodyPr wrap="none">
            <a:spAutoFit/>
          </a:bodyPr>
          <a:lstStyle/>
          <a:p>
            <a:pPr algn="ctr" eaLnBrk="1" hangingPunct="1"/>
            <a:r>
              <a:rPr lang="en-US" sz="1400">
                <a:solidFill>
                  <a:srgbClr val="000000"/>
                </a:solidFill>
                <a:latin typeface="Tahoma" pitchFamily="34" charset="0"/>
              </a:rPr>
              <a:t>P-gp = P-glycoprotein</a:t>
            </a:r>
          </a:p>
          <a:p>
            <a:pPr algn="ctr" eaLnBrk="1" hangingPunct="1"/>
            <a:r>
              <a:rPr lang="en-US" sz="1400">
                <a:solidFill>
                  <a:srgbClr val="000000"/>
                </a:solidFill>
                <a:latin typeface="Tahoma" pitchFamily="34" charset="0"/>
              </a:rPr>
              <a:t>UGT = glucuronidation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762000" y="214313"/>
            <a:ext cx="8181975" cy="1462087"/>
          </a:xfrm>
        </p:spPr>
        <p:txBody>
          <a:bodyPr/>
          <a:lstStyle/>
          <a:p>
            <a:pPr eaLnBrk="1" hangingPunct="1"/>
            <a:r>
              <a:rPr lang="en-US" b="1" smtClean="0"/>
              <a:t>Treatment with Antipsychotic Medications</a:t>
            </a:r>
          </a:p>
        </p:txBody>
      </p:sp>
      <p:graphicFrame>
        <p:nvGraphicFramePr>
          <p:cNvPr id="38915" name="Group 3"/>
          <p:cNvGraphicFramePr>
            <a:graphicFrameLocks noGrp="1"/>
          </p:cNvGraphicFramePr>
          <p:nvPr>
            <p:ph type="tbl" idx="1"/>
          </p:nvPr>
        </p:nvGraphicFramePr>
        <p:xfrm>
          <a:off x="1182688" y="2017713"/>
          <a:ext cx="7504112" cy="3779838"/>
        </p:xfrm>
        <a:graphic>
          <a:graphicData uri="http://schemas.openxmlformats.org/drawingml/2006/table">
            <a:tbl>
              <a:tblPr/>
              <a:tblGrid>
                <a:gridCol w="2170112"/>
                <a:gridCol w="1752600"/>
                <a:gridCol w="3581400"/>
              </a:tblGrid>
              <a:tr h="112785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Aripiprazole</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Abilify</a:t>
                      </a:r>
                      <a:r>
                        <a:rPr kumimoji="0" lang="en-US" sz="2000" b="0" i="0" u="none" strike="noStrike" cap="none" normalizeH="0" baseline="0" dirty="0" smtClean="0">
                          <a:ln>
                            <a:noFill/>
                          </a:ln>
                          <a:solidFill>
                            <a:schemeClr val="tx1"/>
                          </a:solidFill>
                          <a:effectLst/>
                          <a:latin typeface="Tahoma" pitchFamily="34" charset="0"/>
                        </a:rPr>
                        <a: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3A4, 2D6</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Symbol" pitchFamily="18"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Level with PIs and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Symbol" pitchFamily="18"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Level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nevirapine</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Clozapine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(Clozaril)</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3A4, 1A2, 2D6</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UGT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May </a:t>
                      </a:r>
                      <a:r>
                        <a:rPr kumimoji="0" lang="en-US" sz="2000" b="0" i="0" u="none" strike="noStrike" cap="none" normalizeH="0" baseline="0" dirty="0" smtClean="0">
                          <a:ln>
                            <a:noFill/>
                          </a:ln>
                          <a:solidFill>
                            <a:schemeClr val="tx1"/>
                          </a:solidFill>
                          <a:effectLst/>
                          <a:latin typeface="Tahoma" pitchFamily="34" charset="0"/>
                          <a:sym typeface="Symbol" pitchFamily="18" charset="2"/>
                        </a:rPr>
                        <a:t> or  with ritonavir (1A2 induction, 2D6 inhibition)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85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Haloperidol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(Haldol)</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2D6, 3A4</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(2D6, P-</a:t>
                      </a:r>
                      <a:r>
                        <a:rPr kumimoji="0" lang="en-US" sz="1800" b="0" i="0" u="none" strike="noStrike" cap="none" normalizeH="0" baseline="0" dirty="0" err="1" smtClean="0">
                          <a:ln>
                            <a:noFill/>
                          </a:ln>
                          <a:solidFill>
                            <a:schemeClr val="tx1"/>
                          </a:solidFill>
                          <a:effectLst/>
                          <a:latin typeface="Tahoma" pitchFamily="34" charset="0"/>
                        </a:rPr>
                        <a:t>gp</a:t>
                      </a:r>
                      <a:r>
                        <a:rPr kumimoji="0" lang="en-US" sz="1800" b="0" i="0" u="none" strike="noStrike" cap="none" normalizeH="0" baseline="0" dirty="0" smtClean="0">
                          <a:ln>
                            <a:noFill/>
                          </a:ln>
                          <a:solidFill>
                            <a:schemeClr val="tx1"/>
                          </a:solidFill>
                          <a:effectLst/>
                          <a:latin typeface="Tahoma" pitchFamily="34" charset="0"/>
                        </a:rPr>
                        <a:t> </a:t>
                      </a:r>
                      <a:r>
                        <a:rPr kumimoji="0" lang="en-US" sz="1800" b="0" i="0" u="none" strike="noStrike" cap="none" normalizeH="0" baseline="0" dirty="0" err="1" smtClean="0">
                          <a:ln>
                            <a:noFill/>
                          </a:ln>
                          <a:solidFill>
                            <a:schemeClr val="tx1"/>
                          </a:solidFill>
                          <a:effectLst/>
                          <a:latin typeface="Tahoma" pitchFamily="34" charset="0"/>
                        </a:rPr>
                        <a:t>inh</a:t>
                      </a:r>
                      <a:r>
                        <a:rPr kumimoji="0" lang="en-US" sz="1800" b="0" i="0" u="none" strike="noStrike" cap="none" normalizeH="0" baseline="0" dirty="0" smtClean="0">
                          <a:ln>
                            <a:noFill/>
                          </a:ln>
                          <a:solidFill>
                            <a:schemeClr val="tx1"/>
                          </a:solidFill>
                          <a:effectLst/>
                          <a:latin typeface="Tahoma" pitchFamily="34"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PIs and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nevirapine</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Olanzapine (Zyprexa)</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2D6, 1A2, UGT, P-</a:t>
                      </a:r>
                      <a:r>
                        <a:rPr kumimoji="0" lang="en-US" sz="1800" b="0" i="0" u="none" strike="noStrike" cap="none" normalizeH="0" baseline="0" dirty="0" err="1" smtClean="0">
                          <a:ln>
                            <a:noFill/>
                          </a:ln>
                          <a:solidFill>
                            <a:schemeClr val="tx1"/>
                          </a:solidFill>
                          <a:effectLst/>
                          <a:latin typeface="Tahoma" pitchFamily="34" charset="0"/>
                        </a:rPr>
                        <a:t>gp</a:t>
                      </a:r>
                      <a:endParaRPr kumimoji="0" lang="en-US" sz="1800" b="0" i="0" u="none" strike="noStrike" cap="none" normalizeH="0" baseline="0" dirty="0" smtClean="0">
                        <a:ln>
                          <a:noFill/>
                        </a:ln>
                        <a:solidFill>
                          <a:schemeClr val="tx1"/>
                        </a:solidFill>
                        <a:effectLst/>
                        <a:latin typeface="Tahoma"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with ritonavir</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866" name="Footer Placeholder 4"/>
          <p:cNvSpPr>
            <a:spLocks noGrp="1"/>
          </p:cNvSpPr>
          <p:nvPr>
            <p:ph type="ftr" sz="quarter" idx="11"/>
          </p:nvPr>
        </p:nvSpPr>
        <p:spPr>
          <a:xfrm>
            <a:off x="3429000" y="6019800"/>
            <a:ext cx="2895600" cy="457200"/>
          </a:xfrm>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r>
              <a:rPr lang="en-US" smtClean="0"/>
              <a:t>P-gp = P-glycoprotein</a:t>
            </a:r>
          </a:p>
          <a:p>
            <a:pPr>
              <a:defRPr/>
            </a:pPr>
            <a:r>
              <a:rPr lang="en-US" smtClean="0"/>
              <a:t>UGT = glucuronidation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smtClean="0"/>
              <a:t>Epidemiology</a:t>
            </a:r>
          </a:p>
        </p:txBody>
      </p:sp>
      <p:sp>
        <p:nvSpPr>
          <p:cNvPr id="3" name="Content Placeholder 2"/>
          <p:cNvSpPr>
            <a:spLocks noGrp="1"/>
          </p:cNvSpPr>
          <p:nvPr>
            <p:ph idx="1"/>
          </p:nvPr>
        </p:nvSpPr>
        <p:spPr/>
        <p:txBody>
          <a:bodyPr rtlCol="0">
            <a:normAutofit/>
          </a:bodyPr>
          <a:lstStyle/>
          <a:p>
            <a:pPr marL="548640" indent="-411480" fontAlgn="auto">
              <a:spcAft>
                <a:spcPts val="0"/>
              </a:spcAft>
              <a:buClr>
                <a:schemeClr val="tx1">
                  <a:shade val="95000"/>
                </a:schemeClr>
              </a:buClr>
              <a:defRPr/>
            </a:pPr>
            <a:r>
              <a:rPr lang="en-US" dirty="0" smtClean="0"/>
              <a:t>1.1 million people in the US living with HIV</a:t>
            </a:r>
          </a:p>
          <a:p>
            <a:pPr marL="948690" lvl="1" indent="-411480" fontAlgn="auto">
              <a:spcAft>
                <a:spcPts val="0"/>
              </a:spcAft>
              <a:buClr>
                <a:schemeClr val="tx1">
                  <a:shade val="95000"/>
                </a:schemeClr>
              </a:buClr>
              <a:defRPr/>
            </a:pPr>
            <a:r>
              <a:rPr lang="en-US" dirty="0" smtClean="0"/>
              <a:t>~18% unaware of being infected</a:t>
            </a:r>
          </a:p>
          <a:p>
            <a:pPr marL="948690" lvl="1" indent="-411480" fontAlgn="auto">
              <a:spcAft>
                <a:spcPts val="0"/>
              </a:spcAft>
              <a:buClr>
                <a:schemeClr val="tx1">
                  <a:shade val="95000"/>
                </a:schemeClr>
              </a:buClr>
              <a:defRPr/>
            </a:pPr>
            <a:r>
              <a:rPr lang="en-US" dirty="0" smtClean="0"/>
              <a:t>Males who have sex with males (MSM) still most affected</a:t>
            </a:r>
          </a:p>
          <a:p>
            <a:pPr marL="948690" lvl="1" indent="-411480" fontAlgn="auto">
              <a:spcAft>
                <a:spcPts val="0"/>
              </a:spcAft>
              <a:buClr>
                <a:schemeClr val="tx1">
                  <a:shade val="95000"/>
                </a:schemeClr>
              </a:buClr>
              <a:defRPr/>
            </a:pPr>
            <a:r>
              <a:rPr lang="en-US" dirty="0" smtClean="0"/>
              <a:t>Blacks face the most severe burden</a:t>
            </a:r>
          </a:p>
          <a:p>
            <a:pPr marL="548640" indent="-411480" fontAlgn="auto">
              <a:spcAft>
                <a:spcPts val="0"/>
              </a:spcAft>
              <a:buClr>
                <a:schemeClr val="tx1">
                  <a:shade val="95000"/>
                </a:schemeClr>
              </a:buClr>
              <a:defRPr/>
            </a:pPr>
            <a:r>
              <a:rPr lang="en-US" i="1" dirty="0" smtClean="0"/>
              <a:t>Vulnerable</a:t>
            </a:r>
            <a:r>
              <a:rPr lang="en-US" dirty="0" smtClean="0"/>
              <a:t> populations</a:t>
            </a:r>
          </a:p>
          <a:p>
            <a:pPr marL="948690" lvl="1" indent="-411480" fontAlgn="auto">
              <a:spcAft>
                <a:spcPts val="0"/>
              </a:spcAft>
              <a:buClr>
                <a:schemeClr val="tx1">
                  <a:shade val="95000"/>
                </a:schemeClr>
              </a:buClr>
              <a:defRPr/>
            </a:pPr>
            <a:r>
              <a:rPr lang="en-US" dirty="0" smtClean="0"/>
              <a:t>Individuals with substance use disorders</a:t>
            </a:r>
          </a:p>
          <a:p>
            <a:pPr marL="948690" lvl="1" indent="-411480" fontAlgn="auto">
              <a:spcAft>
                <a:spcPts val="0"/>
              </a:spcAft>
              <a:buClr>
                <a:schemeClr val="tx1">
                  <a:shade val="95000"/>
                </a:schemeClr>
              </a:buClr>
              <a:defRPr/>
            </a:pPr>
            <a:r>
              <a:rPr lang="en-US" dirty="0" smtClean="0"/>
              <a:t>Individuals with chronic mental illness</a:t>
            </a:r>
            <a:endParaRPr lang="en-US" dirty="0"/>
          </a:p>
          <a:p>
            <a:pPr marL="548640" indent="-411480" fontAlgn="auto">
              <a:spcAft>
                <a:spcPts val="0"/>
              </a:spcAft>
              <a:buClr>
                <a:schemeClr val="tx1">
                  <a:shade val="95000"/>
                </a:schemeClr>
              </a:buClr>
              <a:defRPr/>
            </a:pPr>
            <a:endParaRPr lang="en-US" dirty="0"/>
          </a:p>
        </p:txBody>
      </p:sp>
      <p:sp>
        <p:nvSpPr>
          <p:cNvPr id="7172" name="Slide Number Placeholder 4"/>
          <p:cNvSpPr>
            <a:spLocks noGrp="1"/>
          </p:cNvSpPr>
          <p:nvPr>
            <p:ph type="sldNum" sz="quarter" idx="12"/>
          </p:nvPr>
        </p:nvSpPr>
        <p:spPr>
          <a:noFill/>
        </p:spPr>
        <p:txBody>
          <a:bodyPr/>
          <a:lstStyle/>
          <a:p>
            <a:fld id="{B1989D1E-DDA2-4F96-A054-8B9EE1BD7550}"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14313"/>
            <a:ext cx="8001000" cy="1462087"/>
          </a:xfrm>
        </p:spPr>
        <p:txBody>
          <a:bodyPr/>
          <a:lstStyle/>
          <a:p>
            <a:pPr eaLnBrk="1" hangingPunct="1"/>
            <a:r>
              <a:rPr lang="en-US" sz="4000" b="1" smtClean="0"/>
              <a:t>Treatment with Mood Stabilizers</a:t>
            </a:r>
            <a:r>
              <a:rPr lang="en-US" b="1" smtClean="0"/>
              <a:t> </a:t>
            </a:r>
          </a:p>
        </p:txBody>
      </p:sp>
      <p:graphicFrame>
        <p:nvGraphicFramePr>
          <p:cNvPr id="40977" name="Group 17"/>
          <p:cNvGraphicFramePr>
            <a:graphicFrameLocks noGrp="1"/>
          </p:cNvGraphicFramePr>
          <p:nvPr>
            <p:ph type="tbl" idx="1"/>
          </p:nvPr>
        </p:nvGraphicFramePr>
        <p:xfrm>
          <a:off x="838200" y="1676400"/>
          <a:ext cx="7772400" cy="4322763"/>
        </p:xfrm>
        <a:graphic>
          <a:graphicData uri="http://schemas.openxmlformats.org/drawingml/2006/table">
            <a:tbl>
              <a:tblPr/>
              <a:tblGrid>
                <a:gridCol w="1941512"/>
                <a:gridCol w="2133600"/>
                <a:gridCol w="3697288"/>
              </a:tblGrid>
              <a:tr h="87801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Lithium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Eskalith</a:t>
                      </a:r>
                      <a:r>
                        <a:rPr kumimoji="0" lang="en-US" sz="2000" b="0" i="0" u="none" strike="noStrike" cap="none" normalizeH="0" baseline="0" dirty="0" smtClean="0">
                          <a:ln>
                            <a:noFill/>
                          </a:ln>
                          <a:solidFill>
                            <a:schemeClr val="tx1"/>
                          </a:solidFill>
                          <a:effectLst/>
                          <a:latin typeface="Tahoma" pitchFamily="34" charset="0"/>
                        </a:rPr>
                        <a: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Renally cleared</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Interactions unlikely</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344474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Carbamazepine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Tegretol</a:t>
                      </a:r>
                      <a:r>
                        <a:rPr kumimoji="0" lang="en-US" sz="2000" b="0" i="0" u="none" strike="noStrike" cap="none" normalizeH="0" baseline="0" dirty="0" smtClean="0">
                          <a:ln>
                            <a:noFill/>
                          </a:ln>
                          <a:solidFill>
                            <a:schemeClr val="tx1"/>
                          </a:solidFill>
                          <a:effectLst/>
                          <a:latin typeface="Tahoma" pitchFamily="34" charset="0"/>
                        </a:rPr>
                        <a: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 UGT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 2C, 1A2, UGT – inducer)</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Viral efficacy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anticonvulsant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of both</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Viral efficacy</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Avoid </a:t>
                      </a:r>
                      <a:r>
                        <a:rPr kumimoji="0" lang="en-US" sz="2000" b="0" i="0" u="none" strike="noStrike" cap="none" normalizeH="0" baseline="0" dirty="0" err="1" smtClean="0">
                          <a:ln>
                            <a:noFill/>
                          </a:ln>
                          <a:solidFill>
                            <a:schemeClr val="tx1"/>
                          </a:solidFill>
                          <a:effectLst/>
                          <a:latin typeface="Tahoma" pitchFamily="34" charset="0"/>
                        </a:rPr>
                        <a:t>indinavir</a:t>
                      </a:r>
                      <a:r>
                        <a:rPr kumimoji="0" lang="en-US" sz="2000" b="0" i="0" u="none" strike="noStrike" cap="none" normalizeH="0" baseline="0" dirty="0" smtClean="0">
                          <a:ln>
                            <a:noFill/>
                          </a:ln>
                          <a:solidFill>
                            <a:schemeClr val="tx1"/>
                          </a:solidFill>
                          <a:effectLst/>
                          <a:latin typeface="Tahoma" pitchFamily="34" charset="0"/>
                        </a:rPr>
                        <a:t>, </a:t>
                      </a:r>
                      <a:r>
                        <a:rPr kumimoji="0" lang="en-US" sz="2000" b="0" i="0" u="none" strike="noStrike" cap="none" normalizeH="0" baseline="0" dirty="0" err="1" smtClean="0">
                          <a:ln>
                            <a:noFill/>
                          </a:ln>
                          <a:solidFill>
                            <a:schemeClr val="tx1"/>
                          </a:solidFill>
                          <a:effectLst/>
                          <a:latin typeface="Tahoma" pitchFamily="34" charset="0"/>
                        </a:rPr>
                        <a:t>atazanavir</a:t>
                      </a:r>
                      <a:r>
                        <a:rPr kumimoji="0" lang="en-US" sz="2000" b="0" i="0" u="none" strike="noStrike" cap="none" normalizeH="0" baseline="0" dirty="0" smtClean="0">
                          <a:ln>
                            <a:noFill/>
                          </a:ln>
                          <a:solidFill>
                            <a:schemeClr val="tx1"/>
                          </a:solidFill>
                          <a:effectLst/>
                          <a:latin typeface="Tahoma" pitchFamily="34" charset="0"/>
                        </a:rPr>
                        <a:t>, ritonavir, </a:t>
                      </a:r>
                      <a:r>
                        <a:rPr kumimoji="0" lang="en-US" sz="2000" b="0" i="0" u="none" strike="noStrike" cap="none" normalizeH="0" baseline="0" dirty="0" err="1" smtClean="0">
                          <a:ln>
                            <a:noFill/>
                          </a:ln>
                          <a:solidFill>
                            <a:schemeClr val="tx1"/>
                          </a:solidFill>
                          <a:effectLst/>
                          <a:latin typeface="Tahoma" pitchFamily="34" charset="0"/>
                        </a:rPr>
                        <a:t>nelfinavir</a:t>
                      </a:r>
                      <a:r>
                        <a:rPr kumimoji="0" lang="en-US" sz="2000" b="0" i="0" u="none" strike="noStrike" cap="none" normalizeH="0" baseline="0" dirty="0" smtClean="0">
                          <a:ln>
                            <a:noFill/>
                          </a:ln>
                          <a:solidFill>
                            <a:schemeClr val="tx1"/>
                          </a:solidFill>
                          <a:effectLst/>
                          <a:latin typeface="Tahoma" pitchFamily="34" charset="0"/>
                        </a:rPr>
                        <a:t>, </a:t>
                      </a:r>
                      <a:r>
                        <a:rPr kumimoji="0" lang="en-US" sz="2000" b="0" i="0" u="none" strike="noStrike" cap="none" normalizeH="0" baseline="0" dirty="0" err="1" smtClean="0">
                          <a:ln>
                            <a:noFill/>
                          </a:ln>
                          <a:solidFill>
                            <a:schemeClr val="tx1"/>
                          </a:solidFill>
                          <a:effectLst/>
                          <a:latin typeface="Tahoma" pitchFamily="34" charset="0"/>
                        </a:rPr>
                        <a:t>saquinavir</a:t>
                      </a:r>
                      <a:r>
                        <a:rPr kumimoji="0" lang="en-US" sz="2000" b="0" i="0" u="none" strike="noStrike" cap="none" normalizeH="0" baseline="0" dirty="0" smtClean="0">
                          <a:ln>
                            <a:noFill/>
                          </a:ln>
                          <a:solidFill>
                            <a:schemeClr val="tx1"/>
                          </a:solidFill>
                          <a:effectLst/>
                          <a:latin typeface="Tahoma" pitchFamily="34" charset="0"/>
                        </a:rPr>
                        <a:t>, </a:t>
                      </a:r>
                      <a:r>
                        <a:rPr kumimoji="0" lang="en-US" sz="2000" b="0" i="0" u="none" strike="noStrike" cap="none" normalizeH="0" baseline="0" dirty="0" err="1" smtClean="0">
                          <a:ln>
                            <a:noFill/>
                          </a:ln>
                          <a:solidFill>
                            <a:schemeClr val="tx1"/>
                          </a:solidFill>
                          <a:effectLst/>
                          <a:latin typeface="Tahoma" pitchFamily="34" charset="0"/>
                        </a:rPr>
                        <a:t>fosamprenavir</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Avoid </a:t>
                      </a:r>
                      <a:r>
                        <a:rPr kumimoji="0" lang="en-US" sz="2000" b="0" i="0" u="none" strike="noStrike" cap="none" normalizeH="0" baseline="0" dirty="0" err="1" smtClean="0">
                          <a:ln>
                            <a:noFill/>
                          </a:ln>
                          <a:solidFill>
                            <a:schemeClr val="tx1"/>
                          </a:solidFill>
                          <a:effectLst/>
                          <a:latin typeface="Tahoma" pitchFamily="34" charset="0"/>
                        </a:rPr>
                        <a:t>efavirenz</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Avoid </a:t>
                      </a:r>
                      <a:r>
                        <a:rPr kumimoji="0" lang="en-US" sz="2000" b="0" i="0" u="none" strike="noStrike" cap="none" normalizeH="0" baseline="0" dirty="0" err="1" smtClean="0">
                          <a:ln>
                            <a:noFill/>
                          </a:ln>
                          <a:solidFill>
                            <a:schemeClr val="tx1"/>
                          </a:solidFill>
                          <a:effectLst/>
                          <a:latin typeface="Tahoma" pitchFamily="34" charset="0"/>
                        </a:rPr>
                        <a:t>nevirapine</a:t>
                      </a:r>
                      <a:endParaRPr kumimoji="0" lang="en-US" sz="2000" b="0" i="0" u="none" strike="noStrike" cap="none" normalizeH="0" baseline="0" dirty="0" smtClean="0">
                        <a:ln>
                          <a:noFill/>
                        </a:ln>
                        <a:solidFill>
                          <a:schemeClr val="tx1"/>
                        </a:solidFill>
                        <a:effectLst/>
                        <a:latin typeface="Tahoma"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609600" y="214313"/>
            <a:ext cx="8229600" cy="1462087"/>
          </a:xfrm>
        </p:spPr>
        <p:txBody>
          <a:bodyPr/>
          <a:lstStyle/>
          <a:p>
            <a:pPr eaLnBrk="1" hangingPunct="1"/>
            <a:r>
              <a:rPr lang="en-US" sz="4000" b="1" smtClean="0"/>
              <a:t>Treatment with Mood Stabilizers</a:t>
            </a:r>
          </a:p>
        </p:txBody>
      </p:sp>
      <p:graphicFrame>
        <p:nvGraphicFramePr>
          <p:cNvPr id="45077" name="Group 21"/>
          <p:cNvGraphicFramePr>
            <a:graphicFrameLocks noGrp="1"/>
          </p:cNvGraphicFramePr>
          <p:nvPr>
            <p:ph type="tbl" idx="1"/>
          </p:nvPr>
        </p:nvGraphicFramePr>
        <p:xfrm>
          <a:off x="609600" y="1676400"/>
          <a:ext cx="8153400" cy="4495800"/>
        </p:xfrm>
        <a:graphic>
          <a:graphicData uri="http://schemas.openxmlformats.org/drawingml/2006/table">
            <a:tbl>
              <a:tblPr/>
              <a:tblGrid>
                <a:gridCol w="2717800"/>
                <a:gridCol w="2717800"/>
                <a:gridCol w="2717800"/>
              </a:tblGrid>
              <a:tr h="86749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Gabapentin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(Neurontin)</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Renally excreted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Interactions with PIs and NNRTIs unlikely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7393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Lamotrigine</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Lamictal</a:t>
                      </a:r>
                      <a:r>
                        <a:rPr kumimoji="0" lang="en-US" sz="2000" b="0" i="0" u="none" strike="noStrike" cap="none" normalizeH="0" baseline="0" dirty="0" smtClean="0">
                          <a:ln>
                            <a:noFill/>
                          </a:ln>
                          <a:solidFill>
                            <a:schemeClr val="tx1"/>
                          </a:solidFill>
                          <a:effectLst/>
                          <a:latin typeface="Tahoma" pitchFamily="34" charset="0"/>
                        </a:rPr>
                        <a: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UGT, P-</a:t>
                      </a:r>
                      <a:r>
                        <a:rPr kumimoji="0" lang="en-US" sz="2000" b="0" i="0" u="none" strike="noStrike" cap="none" normalizeH="0" baseline="0" dirty="0" err="1" smtClean="0">
                          <a:ln>
                            <a:noFill/>
                          </a:ln>
                          <a:solidFill>
                            <a:schemeClr val="tx1"/>
                          </a:solidFill>
                          <a:effectLst/>
                          <a:latin typeface="Tahoma" pitchFamily="34" charset="0"/>
                        </a:rPr>
                        <a:t>gp</a:t>
                      </a:r>
                      <a:endParaRPr kumimoji="0" lang="en-US" sz="2000" b="0" i="0" u="none" strike="noStrike" cap="none" normalizeH="0" baseline="0" dirty="0" smtClean="0">
                        <a:ln>
                          <a:noFill/>
                        </a:ln>
                        <a:solidFill>
                          <a:schemeClr val="tx1"/>
                        </a:solidFill>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anticonvulsant by 50%</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Interaction with ritonavir (UGT inducer) and </a:t>
                      </a:r>
                      <a:r>
                        <a:rPr kumimoji="0" lang="en-US" sz="2000" b="0" i="0" u="none" strike="noStrike" cap="none" normalizeH="0" baseline="0" dirty="0" err="1" smtClean="0">
                          <a:ln>
                            <a:noFill/>
                          </a:ln>
                          <a:solidFill>
                            <a:schemeClr val="tx1"/>
                          </a:solidFill>
                          <a:effectLst/>
                          <a:latin typeface="Tahoma" pitchFamily="34" charset="0"/>
                        </a:rPr>
                        <a:t>nelfinavir</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Unlikely interaction with other PIs or NNRTIs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437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Topiramate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(Topamax)</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Majority of drug (70%) excreted unchanged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Interaction with PIs and NNRTIs unlikely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bl>
          </a:graphicData>
        </a:graphic>
      </p:graphicFrame>
      <p:sp>
        <p:nvSpPr>
          <p:cNvPr id="41986" name="Footer Placeholder 4"/>
          <p:cNvSpPr>
            <a:spLocks noGrp="1"/>
          </p:cNvSpPr>
          <p:nvPr>
            <p:ph type="ftr" sz="quarter" idx="11"/>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r>
              <a:rPr lang="en-US" dirty="0" smtClean="0"/>
              <a:t>UGT = </a:t>
            </a:r>
            <a:r>
              <a:rPr lang="en-US" dirty="0" err="1" smtClean="0"/>
              <a:t>glucuronidation</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62000" y="214313"/>
            <a:ext cx="8001000" cy="1462087"/>
          </a:xfrm>
        </p:spPr>
        <p:txBody>
          <a:bodyPr/>
          <a:lstStyle/>
          <a:p>
            <a:pPr eaLnBrk="1" hangingPunct="1"/>
            <a:r>
              <a:rPr lang="en-US" sz="4000" b="1" smtClean="0"/>
              <a:t>Treatment with Mood Stabilizers</a:t>
            </a:r>
          </a:p>
        </p:txBody>
      </p:sp>
      <p:graphicFrame>
        <p:nvGraphicFramePr>
          <p:cNvPr id="46083" name="Group 3"/>
          <p:cNvGraphicFramePr>
            <a:graphicFrameLocks noGrp="1"/>
          </p:cNvGraphicFramePr>
          <p:nvPr>
            <p:ph type="tbl" idx="1"/>
          </p:nvPr>
        </p:nvGraphicFramePr>
        <p:xfrm>
          <a:off x="914400" y="1981200"/>
          <a:ext cx="7504112" cy="3140075"/>
        </p:xfrm>
        <a:graphic>
          <a:graphicData uri="http://schemas.openxmlformats.org/drawingml/2006/table">
            <a:tbl>
              <a:tblPr/>
              <a:tblGrid>
                <a:gridCol w="2590800"/>
                <a:gridCol w="2551112"/>
                <a:gridCol w="2362200"/>
              </a:tblGrid>
              <a:tr h="31400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Valproic</a:t>
                      </a:r>
                      <a:r>
                        <a:rPr kumimoji="0" lang="en-US" sz="2000" b="0" i="0" u="none" strike="noStrike" cap="none" normalizeH="0" baseline="0" dirty="0" smtClean="0">
                          <a:ln>
                            <a:noFill/>
                          </a:ln>
                          <a:solidFill>
                            <a:schemeClr val="tx1"/>
                          </a:solidFill>
                          <a:effectLst/>
                          <a:latin typeface="Tahoma" pitchFamily="34" charset="0"/>
                        </a:rPr>
                        <a:t> Acid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(Depakote)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UGT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(2C inducer, UGT inhibitor)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VPA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Unlikely interaction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AZT levels by 80%</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Interaction with ritonavir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Interaction with </a:t>
                      </a:r>
                      <a:r>
                        <a:rPr kumimoji="0" lang="en-US" sz="2000" b="0" i="0" u="none" strike="noStrike" cap="none" normalizeH="0" baseline="0" dirty="0" err="1" smtClean="0">
                          <a:ln>
                            <a:noFill/>
                          </a:ln>
                          <a:solidFill>
                            <a:schemeClr val="tx1"/>
                          </a:solidFill>
                          <a:effectLst/>
                          <a:latin typeface="Tahoma" pitchFamily="34" charset="0"/>
                        </a:rPr>
                        <a:t>nelfinavir</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Other PIs or NNRTIs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Monitor for toxicity, i.e. anemia</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150938" y="214313"/>
            <a:ext cx="7459662" cy="1462087"/>
          </a:xfrm>
        </p:spPr>
        <p:txBody>
          <a:bodyPr/>
          <a:lstStyle/>
          <a:p>
            <a:pPr eaLnBrk="1" hangingPunct="1"/>
            <a:r>
              <a:rPr lang="en-US" sz="4000" b="1" smtClean="0"/>
              <a:t>Treatment with Antidepressants</a:t>
            </a:r>
          </a:p>
        </p:txBody>
      </p:sp>
      <p:graphicFrame>
        <p:nvGraphicFramePr>
          <p:cNvPr id="47107" name="Group 3"/>
          <p:cNvGraphicFramePr>
            <a:graphicFrameLocks noGrp="1"/>
          </p:cNvGraphicFramePr>
          <p:nvPr>
            <p:ph type="tbl" idx="1"/>
          </p:nvPr>
        </p:nvGraphicFramePr>
        <p:xfrm>
          <a:off x="838200" y="1690688"/>
          <a:ext cx="7772400" cy="4425951"/>
        </p:xfrm>
        <a:graphic>
          <a:graphicData uri="http://schemas.openxmlformats.org/drawingml/2006/table">
            <a:tbl>
              <a:tblPr/>
              <a:tblGrid>
                <a:gridCol w="2322512"/>
                <a:gridCol w="2859088"/>
                <a:gridCol w="2590800"/>
              </a:tblGrid>
              <a:tr h="130461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Amitriptyline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(Elavil)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 with most PIs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2C, 2D6, 1A2,3A4, P-</a:t>
                      </a:r>
                      <a:r>
                        <a:rPr kumimoji="0" lang="en-US" sz="1800" b="0" i="0" u="none" strike="noStrike" cap="none" normalizeH="0" baseline="0" dirty="0" err="1" smtClean="0">
                          <a:ln>
                            <a:noFill/>
                          </a:ln>
                          <a:solidFill>
                            <a:schemeClr val="tx1"/>
                          </a:solidFill>
                          <a:effectLst/>
                          <a:latin typeface="Tahoma" pitchFamily="34" charset="0"/>
                        </a:rPr>
                        <a:t>gp</a:t>
                      </a:r>
                      <a:r>
                        <a:rPr kumimoji="0" lang="en-US" sz="1800" b="0" i="0" u="none" strike="noStrike" cap="none" normalizeH="0" baseline="0" dirty="0" smtClean="0">
                          <a:ln>
                            <a:noFill/>
                          </a:ln>
                          <a:solidFill>
                            <a:schemeClr val="tx1"/>
                          </a:solidFill>
                          <a:effectLst/>
                          <a:latin typeface="Tahoma" pitchFamily="34" charset="0"/>
                        </a:rPr>
                        <a:t> (P-</a:t>
                      </a:r>
                      <a:r>
                        <a:rPr kumimoji="0" lang="en-US" sz="1800" b="0" i="0" u="none" strike="noStrike" cap="none" normalizeH="0" baseline="0" dirty="0" err="1" smtClean="0">
                          <a:ln>
                            <a:noFill/>
                          </a:ln>
                          <a:solidFill>
                            <a:schemeClr val="tx1"/>
                          </a:solidFill>
                          <a:effectLst/>
                          <a:latin typeface="Tahoma" pitchFamily="34" charset="0"/>
                        </a:rPr>
                        <a:t>gp</a:t>
                      </a:r>
                      <a:r>
                        <a:rPr kumimoji="0" lang="en-US" sz="1800" b="0" i="0" u="none" strike="noStrike" cap="none" normalizeH="0" baseline="0" dirty="0" smtClean="0">
                          <a:ln>
                            <a:noFill/>
                          </a:ln>
                          <a:solidFill>
                            <a:schemeClr val="tx1"/>
                          </a:solidFill>
                          <a:effectLst/>
                          <a:latin typeface="Tahoma" pitchFamily="34" charset="0"/>
                        </a:rPr>
                        <a:t> inhibitor)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Use caution with doses &gt; 100 mg/day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04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Buproprion</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Wellbutrin</a:t>
                      </a:r>
                      <a:r>
                        <a:rPr kumimoji="0" lang="en-US" sz="2000" b="0" i="0" u="none" strike="noStrike" cap="none" normalizeH="0" baseline="0" dirty="0" smtClean="0">
                          <a:ln>
                            <a:noFill/>
                          </a:ln>
                          <a:solidFill>
                            <a:schemeClr val="tx1"/>
                          </a:solidFill>
                          <a:effectLst/>
                          <a:latin typeface="Tahoma" pitchFamily="34" charset="0"/>
                        </a:rPr>
                        <a: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3A4</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(2D6 inhibitor)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Avoid ritonavir, nelfinavir, efavirenz</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Consider lower doses of buproprion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088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Citalopram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Celexa</a:t>
                      </a:r>
                      <a:r>
                        <a:rPr kumimoji="0" lang="en-US" sz="2000" b="0" i="0" u="none" strike="noStrike" cap="none" normalizeH="0" baseline="0" dirty="0" smtClean="0">
                          <a:ln>
                            <a:noFill/>
                          </a:ln>
                          <a:solidFill>
                            <a:schemeClr val="tx1"/>
                          </a:solidFill>
                          <a:effectLst/>
                          <a:latin typeface="Tahoma" pitchFamily="34" charset="0"/>
                        </a:rPr>
                        <a: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 with ritonavir,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nelfinavir</a:t>
                      </a:r>
                      <a:r>
                        <a:rPr kumimoji="0" lang="en-US" sz="2000" b="0" i="0" u="none" strike="noStrike" cap="none" normalizeH="0" baseline="0" dirty="0" smtClean="0">
                          <a:ln>
                            <a:noFill/>
                          </a:ln>
                          <a:solidFill>
                            <a:schemeClr val="tx1"/>
                          </a:solidFill>
                          <a:effectLst/>
                          <a:latin typeface="Tahoma" pitchFamily="34" charset="0"/>
                          <a:sym typeface="Symbol" pitchFamily="18" charset="2"/>
                        </a:rPr>
                        <a:t>,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3A4, 2C19, 2D6</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Many metabolic pathways therefore unlikely to experience side effects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150938" y="214313"/>
            <a:ext cx="7535862" cy="1462087"/>
          </a:xfrm>
        </p:spPr>
        <p:txBody>
          <a:bodyPr/>
          <a:lstStyle/>
          <a:p>
            <a:pPr eaLnBrk="1" hangingPunct="1"/>
            <a:r>
              <a:rPr lang="en-US" sz="4000" b="1" smtClean="0"/>
              <a:t>Treatment with Antidepressants</a:t>
            </a:r>
          </a:p>
        </p:txBody>
      </p:sp>
      <p:graphicFrame>
        <p:nvGraphicFramePr>
          <p:cNvPr id="2" name="Group 3"/>
          <p:cNvGraphicFramePr>
            <a:graphicFrameLocks noGrp="1"/>
          </p:cNvGraphicFramePr>
          <p:nvPr>
            <p:ph type="tbl" idx="1"/>
          </p:nvPr>
        </p:nvGraphicFramePr>
        <p:xfrm>
          <a:off x="914400" y="1905000"/>
          <a:ext cx="7735888" cy="3557587"/>
        </p:xfrm>
        <a:graphic>
          <a:graphicData uri="http://schemas.openxmlformats.org/drawingml/2006/table">
            <a:tbl>
              <a:tblPr/>
              <a:tblGrid>
                <a:gridCol w="1752600"/>
                <a:gridCol w="3392488"/>
                <a:gridCol w="2590800"/>
              </a:tblGrid>
              <a:tr h="110669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Duloxetine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(Cymbalta)</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 with ritonavir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sym typeface="Symbol" pitchFamily="18" charset="2"/>
                        </a:rPr>
                        <a:t>1A2, 2D6 (2D6 inhibitor)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No current dose adjustment recommendations</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139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Escitalopram</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(Lexapro)</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 with ritonavir,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nelfinavir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3A4, 2C19, 2D6</a:t>
                      </a:r>
                      <a:endParaRPr kumimoji="0" lang="en-US" sz="1800" b="0" i="0" u="none" strike="noStrike" cap="none" normalizeH="0" baseline="0" dirty="0" smtClean="0">
                        <a:ln>
                          <a:noFill/>
                        </a:ln>
                        <a:solidFill>
                          <a:schemeClr val="tx1"/>
                        </a:solidFill>
                        <a:effectLst/>
                        <a:latin typeface="Tahoma" pitchFamily="34" charset="0"/>
                        <a:sym typeface="Symbol" pitchFamily="18" charset="2"/>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Monitor for side effects*</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94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Fluoxetine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(Prozac)</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dirty="0" smtClean="0">
                        <a:ln>
                          <a:noFill/>
                        </a:ln>
                        <a:solidFill>
                          <a:schemeClr val="tx1"/>
                        </a:solidFill>
                        <a:effectLst/>
                        <a:latin typeface="Tahoma"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 and ritonavir,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nelfinavir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3A4, 2D6</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sym typeface="Symbol" pitchFamily="18" charset="2"/>
                        </a:rPr>
                        <a:t>(1A2, 2C, 2D6, 3A4 inhibitor)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Monitor for side effects*</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389" name="Rectangle 2"/>
          <p:cNvSpPr>
            <a:spLocks noChangeArrowheads="1"/>
          </p:cNvSpPr>
          <p:nvPr/>
        </p:nvSpPr>
        <p:spPr bwMode="auto">
          <a:xfrm>
            <a:off x="2895600" y="5867400"/>
            <a:ext cx="3505200" cy="738188"/>
          </a:xfrm>
          <a:prstGeom prst="rect">
            <a:avLst/>
          </a:prstGeom>
          <a:noFill/>
          <a:ln w="9525">
            <a:noFill/>
            <a:miter lim="800000"/>
            <a:headEnd/>
            <a:tailEnd/>
          </a:ln>
        </p:spPr>
        <p:txBody>
          <a:bodyPr>
            <a:spAutoFit/>
          </a:bodyPr>
          <a:lstStyle/>
          <a:p>
            <a:pPr algn="ctr" eaLnBrk="1" hangingPunct="1"/>
            <a:r>
              <a:rPr lang="en-US" sz="1400">
                <a:solidFill>
                  <a:srgbClr val="000000"/>
                </a:solidFill>
                <a:latin typeface="Tahoma" pitchFamily="34" charset="0"/>
              </a:rPr>
              <a:t>*serotonin syndrome = mental status changes, agitation, tremor, shivering, sweating, fever, muscle spasm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214313"/>
            <a:ext cx="7772400" cy="1462087"/>
          </a:xfrm>
        </p:spPr>
        <p:txBody>
          <a:bodyPr/>
          <a:lstStyle/>
          <a:p>
            <a:pPr eaLnBrk="1" hangingPunct="1"/>
            <a:r>
              <a:rPr lang="en-US" sz="4000" b="1" smtClean="0"/>
              <a:t>Treatment with Antidepressants</a:t>
            </a:r>
          </a:p>
        </p:txBody>
      </p:sp>
      <p:graphicFrame>
        <p:nvGraphicFramePr>
          <p:cNvPr id="49155" name="Group 3"/>
          <p:cNvGraphicFramePr>
            <a:graphicFrameLocks noGrp="1"/>
          </p:cNvGraphicFramePr>
          <p:nvPr>
            <p:ph type="tbl" idx="1"/>
          </p:nvPr>
        </p:nvGraphicFramePr>
        <p:xfrm>
          <a:off x="685800" y="1658938"/>
          <a:ext cx="7772400" cy="4422775"/>
        </p:xfrm>
        <a:graphic>
          <a:graphicData uri="http://schemas.openxmlformats.org/drawingml/2006/table">
            <a:tbl>
              <a:tblPr/>
              <a:tblGrid>
                <a:gridCol w="1941512"/>
                <a:gridCol w="3240088"/>
                <a:gridCol w="2590800"/>
              </a:tblGrid>
              <a:tr h="135944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Fluvoxamine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Luvox</a:t>
                      </a:r>
                      <a:r>
                        <a:rPr kumimoji="0" lang="en-US" sz="2000" b="0" i="0" u="none" strike="noStrike" cap="none" normalizeH="0" baseline="0" dirty="0" smtClean="0">
                          <a:ln>
                            <a:noFill/>
                          </a:ln>
                          <a:solidFill>
                            <a:schemeClr val="tx1"/>
                          </a:solidFill>
                          <a:effectLst/>
                          <a:latin typeface="Tahoma" pitchFamily="34" charset="0"/>
                        </a:rPr>
                        <a:t>)</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Can affect level of all PIs and NNRTIs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1A2, P-</a:t>
                      </a:r>
                      <a:r>
                        <a:rPr kumimoji="0" lang="en-US" sz="1800" b="0" i="0" u="none" strike="noStrike" cap="none" normalizeH="0" baseline="0" dirty="0" err="1" smtClean="0">
                          <a:ln>
                            <a:noFill/>
                          </a:ln>
                          <a:solidFill>
                            <a:schemeClr val="tx1"/>
                          </a:solidFill>
                          <a:effectLst/>
                          <a:latin typeface="Tahoma" pitchFamily="34" charset="0"/>
                        </a:rPr>
                        <a:t>gp</a:t>
                      </a:r>
                      <a:endParaRPr kumimoji="0" lang="en-US" sz="18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800" b="0" i="0" u="none" strike="noStrike" cap="none" normalizeH="0" baseline="0" dirty="0" smtClean="0">
                          <a:ln>
                            <a:noFill/>
                          </a:ln>
                          <a:solidFill>
                            <a:schemeClr val="tx1"/>
                          </a:solidFill>
                          <a:effectLst/>
                          <a:latin typeface="Tahoma" pitchFamily="34" charset="0"/>
                        </a:rPr>
                        <a:t>(3A4, 1A2, 2C inhibitor)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Avoid use of medication</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3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Mirtazapine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(Remeron)</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Interactions are unlikely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rPr>
                        <a:t>2D6, 3A4</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No specific dose adjustment recommendations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92029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Nefazodone</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en-US" sz="2000" b="0" i="0" u="none" strike="noStrike" cap="none" normalizeH="0" baseline="0" dirty="0" err="1" smtClean="0">
                          <a:ln>
                            <a:noFill/>
                          </a:ln>
                          <a:solidFill>
                            <a:schemeClr val="tx1"/>
                          </a:solidFill>
                          <a:effectLst/>
                          <a:latin typeface="Tahoma" pitchFamily="34" charset="0"/>
                        </a:rPr>
                        <a:t>Serzone</a:t>
                      </a:r>
                      <a:r>
                        <a:rPr kumimoji="0" lang="en-US" sz="2000" b="0" i="0" u="none" strike="noStrike" cap="none" normalizeH="0" baseline="0" dirty="0" smtClean="0">
                          <a:ln>
                            <a:noFill/>
                          </a:ln>
                          <a:solidFill>
                            <a:schemeClr val="tx1"/>
                          </a:solidFill>
                          <a:effectLst/>
                          <a:latin typeface="Tahoma" pitchFamily="34" charset="0"/>
                        </a:rPr>
                        <a:t>)</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PIs and NNRTIs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level of medication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sym typeface="Symbol" pitchFamily="18" charset="2"/>
                        </a:rPr>
                        <a:t>3A4</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sym typeface="Symbol" pitchFamily="18" charset="2"/>
                        </a:rPr>
                        <a:t>(3A4 inhibitor)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Possible confusion, non-focal neurologic signs, agitation, disorientation and anxiety, especially with ritonavir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a:xfrm>
            <a:off x="1150938" y="214313"/>
            <a:ext cx="7535862" cy="1462087"/>
          </a:xfrm>
        </p:spPr>
        <p:txBody>
          <a:bodyPr/>
          <a:lstStyle/>
          <a:p>
            <a:pPr eaLnBrk="1" hangingPunct="1"/>
            <a:r>
              <a:rPr lang="en-US" sz="4000" b="1" smtClean="0"/>
              <a:t>Treatment with Antidepressants</a:t>
            </a:r>
          </a:p>
        </p:txBody>
      </p:sp>
      <p:graphicFrame>
        <p:nvGraphicFramePr>
          <p:cNvPr id="61443" name="Group 3"/>
          <p:cNvGraphicFramePr>
            <a:graphicFrameLocks noGrp="1"/>
          </p:cNvGraphicFramePr>
          <p:nvPr>
            <p:ph type="tbl" idx="1"/>
          </p:nvPr>
        </p:nvGraphicFramePr>
        <p:xfrm>
          <a:off x="914400" y="1828800"/>
          <a:ext cx="7772400" cy="3908454"/>
        </p:xfrm>
        <a:graphic>
          <a:graphicData uri="http://schemas.openxmlformats.org/drawingml/2006/table">
            <a:tbl>
              <a:tblPr/>
              <a:tblGrid>
                <a:gridCol w="1560512"/>
                <a:gridCol w="3505200"/>
                <a:gridCol w="2706688"/>
              </a:tblGrid>
              <a:tr h="96265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Paroxetine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(Paxil)</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 Level of medication with ritonavir, </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nelfinavir</a:t>
                      </a:r>
                      <a:r>
                        <a:rPr kumimoji="0" lang="en-US" sz="1600" b="0" i="0" u="none" strike="noStrike" cap="none" normalizeH="0" baseline="0" dirty="0" smtClean="0">
                          <a:ln>
                            <a:noFill/>
                          </a:ln>
                          <a:solidFill>
                            <a:schemeClr val="tx1"/>
                          </a:solidFill>
                          <a:effectLst/>
                          <a:latin typeface="Tahoma" pitchFamily="34" charset="0"/>
                          <a:sym typeface="Symbol" pitchFamily="18" charset="2"/>
                        </a:rPr>
                        <a:t>, </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efavirenz</a:t>
                      </a:r>
                      <a:endParaRPr kumimoji="0" lang="en-US" sz="16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2D6, P-</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gp</a:t>
                      </a:r>
                      <a:r>
                        <a:rPr kumimoji="0" lang="en-US" sz="1600" b="0" i="0" u="none" strike="noStrike" cap="none" normalizeH="0" baseline="0" dirty="0" smtClean="0">
                          <a:ln>
                            <a:noFill/>
                          </a:ln>
                          <a:solidFill>
                            <a:schemeClr val="tx1"/>
                          </a:solidFill>
                          <a:effectLst/>
                          <a:latin typeface="Tahoma" pitchFamily="34" charset="0"/>
                          <a:sym typeface="Symbol" pitchFamily="18" charset="2"/>
                        </a:rPr>
                        <a:t> (also inhibitor)</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Monitor for side effects*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431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Sertraline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(Zoloft)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 Level of medication with ritonavir, </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nelfinavir</a:t>
                      </a:r>
                      <a:r>
                        <a:rPr kumimoji="0" lang="en-US" sz="1600" b="0" i="0" u="none" strike="noStrike" cap="none" normalizeH="0" baseline="0" dirty="0" smtClean="0">
                          <a:ln>
                            <a:noFill/>
                          </a:ln>
                          <a:solidFill>
                            <a:schemeClr val="tx1"/>
                          </a:solidFill>
                          <a:effectLst/>
                          <a:latin typeface="Tahoma" pitchFamily="34" charset="0"/>
                          <a:sym typeface="Symbol" pitchFamily="18" charset="2"/>
                        </a:rPr>
                        <a:t>,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a:cs typeface="Arial"/>
                          <a:sym typeface="Symbol" pitchFamily="18" charset="2"/>
                        </a:rPr>
                        <a:t>↓ Level with </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efavirenz</a:t>
                      </a:r>
                      <a:endParaRPr kumimoji="0" lang="en-US" sz="16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1600" b="0" i="0" u="none" strike="noStrike" cap="none" normalizeH="0" baseline="0" dirty="0" smtClean="0">
                          <a:ln>
                            <a:noFill/>
                          </a:ln>
                          <a:solidFill>
                            <a:schemeClr val="tx1"/>
                          </a:solidFill>
                          <a:effectLst/>
                          <a:latin typeface="Tahoma" pitchFamily="34" charset="0"/>
                          <a:sym typeface="Symbol" pitchFamily="18" charset="2"/>
                        </a:rPr>
                        <a:t>2D6, P-</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gp</a:t>
                      </a:r>
                      <a:r>
                        <a:rPr kumimoji="0" lang="en-US" sz="1600" b="0" i="0" u="none" strike="noStrike" cap="none" normalizeH="0" baseline="0" dirty="0" smtClean="0">
                          <a:ln>
                            <a:noFill/>
                          </a:ln>
                          <a:solidFill>
                            <a:schemeClr val="tx1"/>
                          </a:solidFill>
                          <a:effectLst/>
                          <a:latin typeface="Tahoma" pitchFamily="34" charset="0"/>
                          <a:sym typeface="Symbol" pitchFamily="18" charset="2"/>
                        </a:rPr>
                        <a:t> (also inhibitor)</a:t>
                      </a:r>
                      <a:endParaRPr kumimoji="0" lang="en-US" sz="1600" b="0" i="0" u="none" strike="noStrike" cap="none" normalizeH="0" baseline="0" dirty="0" smtClean="0">
                        <a:ln>
                          <a:noFill/>
                        </a:ln>
                        <a:solidFill>
                          <a:schemeClr val="tx1"/>
                        </a:solidFill>
                        <a:effectLst/>
                        <a:latin typeface="Tahoma"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Monitor for side effects*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509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err="1" smtClean="0">
                          <a:ln>
                            <a:noFill/>
                          </a:ln>
                          <a:solidFill>
                            <a:schemeClr val="tx1"/>
                          </a:solidFill>
                          <a:effectLst/>
                          <a:latin typeface="Tahoma" pitchFamily="34" charset="0"/>
                        </a:rPr>
                        <a:t>Trazodone</a:t>
                      </a: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a:t>
                      </a:r>
                      <a:r>
                        <a:rPr kumimoji="0" lang="en-US" sz="1600" b="0" i="0" u="none" strike="noStrike" cap="none" normalizeH="0" baseline="0" dirty="0" err="1" smtClean="0">
                          <a:ln>
                            <a:noFill/>
                          </a:ln>
                          <a:solidFill>
                            <a:schemeClr val="tx1"/>
                          </a:solidFill>
                          <a:effectLst/>
                          <a:latin typeface="Tahoma" pitchFamily="34" charset="0"/>
                        </a:rPr>
                        <a:t>Desyrel</a:t>
                      </a:r>
                      <a:r>
                        <a:rPr kumimoji="0" lang="en-US" sz="1600" b="0" i="0" u="none" strike="noStrike" cap="none" normalizeH="0" baseline="0" dirty="0" smtClean="0">
                          <a:ln>
                            <a:noFill/>
                          </a:ln>
                          <a:solidFill>
                            <a:schemeClr val="tx1"/>
                          </a:solidFill>
                          <a:effectLst/>
                          <a:latin typeface="Tahoma" pitchFamily="34" charset="0"/>
                        </a:rPr>
                        <a: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 Level of medication with ritonavir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3A4, 2D6 (P-</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gp</a:t>
                      </a:r>
                      <a:r>
                        <a:rPr kumimoji="0" lang="en-US" sz="1600" b="0" i="0" u="none" strike="noStrike" cap="none" normalizeH="0" baseline="0" dirty="0" smtClean="0">
                          <a:ln>
                            <a:noFill/>
                          </a:ln>
                          <a:solidFill>
                            <a:schemeClr val="tx1"/>
                          </a:solidFill>
                          <a:effectLst/>
                          <a:latin typeface="Tahoma" pitchFamily="34" charset="0"/>
                          <a:sym typeface="Symbol" pitchFamily="18" charset="2"/>
                        </a:rPr>
                        <a:t> inducer)</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Use caution with doses &gt; 300 mg/day</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3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Venlafaxine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(Effexor)</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 Level of medication with ritonavir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sym typeface="Symbol" pitchFamily="18" charset="2"/>
                        </a:rPr>
                        <a:t>2D6, 3A4, P-</a:t>
                      </a:r>
                      <a:r>
                        <a:rPr kumimoji="0" lang="en-US" sz="1600" b="0" i="0" u="none" strike="noStrike" cap="none" normalizeH="0" baseline="0" dirty="0" err="1" smtClean="0">
                          <a:ln>
                            <a:noFill/>
                          </a:ln>
                          <a:solidFill>
                            <a:schemeClr val="tx1"/>
                          </a:solidFill>
                          <a:effectLst/>
                          <a:latin typeface="Tahoma" pitchFamily="34" charset="0"/>
                          <a:sym typeface="Symbol" pitchFamily="18" charset="2"/>
                        </a:rPr>
                        <a:t>gp</a:t>
                      </a:r>
                      <a:endParaRPr kumimoji="0" lang="en-US" sz="1600" b="0" i="0" u="none" strike="noStrike" cap="none" normalizeH="0" baseline="0" dirty="0" smtClean="0">
                        <a:ln>
                          <a:noFill/>
                        </a:ln>
                        <a:solidFill>
                          <a:schemeClr val="tx1"/>
                        </a:solidFill>
                        <a:effectLst/>
                        <a:latin typeface="Tahoma"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No specific dose adjustment recommendations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bl>
          </a:graphicData>
        </a:graphic>
      </p:graphicFrame>
      <p:sp>
        <p:nvSpPr>
          <p:cNvPr id="52226" name="Footer Placeholder 4"/>
          <p:cNvSpPr>
            <a:spLocks noGrp="1"/>
          </p:cNvSpPr>
          <p:nvPr>
            <p:ph type="ftr" sz="quarter" idx="11"/>
          </p:nvPr>
        </p:nvSpPr>
        <p:spPr>
          <a:xfrm>
            <a:off x="3048000" y="5943600"/>
            <a:ext cx="4038600" cy="685800"/>
          </a:xfrm>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r>
              <a:rPr lang="en-US" dirty="0" smtClean="0"/>
              <a:t>*Serotonin syndrome = mental status changes, agitation, tremor, shivering, sweating, fever, muscle spasm</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Use of Sedative/hypnotics in HIV Patients</a:t>
            </a:r>
            <a:endParaRPr lang="en-US" dirty="0"/>
          </a:p>
        </p:txBody>
      </p:sp>
      <p:sp>
        <p:nvSpPr>
          <p:cNvPr id="3" name="Content Placeholder 2"/>
          <p:cNvSpPr>
            <a:spLocks noGrp="1"/>
          </p:cNvSpPr>
          <p:nvPr>
            <p:ph idx="1"/>
          </p:nvPr>
        </p:nvSpPr>
        <p:spPr/>
        <p:txBody>
          <a:bodyPr/>
          <a:lstStyle/>
          <a:p>
            <a:pPr>
              <a:buFontTx/>
              <a:buChar char="•"/>
            </a:pPr>
            <a:r>
              <a:rPr lang="en-US" dirty="0" smtClean="0">
                <a:latin typeface="Arial" pitchFamily="34" charset="0"/>
                <a:cs typeface="Arial" pitchFamily="34" charset="0"/>
              </a:rPr>
              <a:t>HIV patients more sensitive to side effects </a:t>
            </a:r>
          </a:p>
          <a:p>
            <a:pPr>
              <a:buFontTx/>
              <a:buChar char="•"/>
            </a:pPr>
            <a:r>
              <a:rPr lang="en-US" dirty="0" smtClean="0">
                <a:latin typeface="Arial" pitchFamily="34" charset="0"/>
                <a:cs typeface="Arial" pitchFamily="34" charset="0"/>
              </a:rPr>
              <a:t>Limited data examining benzodiazepine efficacy for anxiety treatment in HIV</a:t>
            </a:r>
          </a:p>
          <a:p>
            <a:pPr>
              <a:buFontTx/>
              <a:buChar char="•"/>
            </a:pPr>
            <a:r>
              <a:rPr lang="en-US" dirty="0" smtClean="0">
                <a:latin typeface="Arial" pitchFamily="34" charset="0"/>
                <a:cs typeface="Arial" pitchFamily="34" charset="0"/>
              </a:rPr>
              <a:t>Most sedative/hypnotics have extensive CYP3A4 metabolism</a:t>
            </a:r>
          </a:p>
          <a:p>
            <a:pPr>
              <a:buFontTx/>
              <a:buChar char="•"/>
            </a:pPr>
            <a:r>
              <a:rPr lang="en-US" dirty="0" smtClean="0">
                <a:latin typeface="Arial" pitchFamily="34" charset="0"/>
                <a:cs typeface="Arial" pitchFamily="34" charset="0"/>
              </a:rPr>
              <a:t>Decreased benzodiazepine and non-benzodiazepine hypnotic clearance when administered with PI</a:t>
            </a:r>
          </a:p>
          <a:p>
            <a:pPr>
              <a:buFontTx/>
              <a:buChar char="•"/>
            </a:pPr>
            <a:r>
              <a:rPr lang="en-US" dirty="0" err="1" smtClean="0">
                <a:latin typeface="Arial" pitchFamily="34" charset="0"/>
                <a:cs typeface="Arial" pitchFamily="34" charset="0"/>
              </a:rPr>
              <a:t>Midazolam</a:t>
            </a:r>
            <a:r>
              <a:rPr lang="en-US" dirty="0" smtClean="0">
                <a:latin typeface="Arial" pitchFamily="34" charset="0"/>
                <a:cs typeface="Arial" pitchFamily="34" charset="0"/>
              </a:rPr>
              <a:t> &amp; </a:t>
            </a:r>
            <a:r>
              <a:rPr lang="en-US" dirty="0" err="1" smtClean="0">
                <a:latin typeface="Arial" pitchFamily="34" charset="0"/>
                <a:cs typeface="Arial" pitchFamily="34" charset="0"/>
              </a:rPr>
              <a:t>triazolam</a:t>
            </a:r>
            <a:r>
              <a:rPr lang="en-US" dirty="0" smtClean="0">
                <a:latin typeface="Arial" pitchFamily="34" charset="0"/>
                <a:cs typeface="Arial" pitchFamily="34" charset="0"/>
              </a:rPr>
              <a:t> contraindicated with PI or </a:t>
            </a:r>
            <a:r>
              <a:rPr lang="en-US" dirty="0" err="1" smtClean="0">
                <a:latin typeface="Arial" pitchFamily="34" charset="0"/>
                <a:cs typeface="Arial" pitchFamily="34" charset="0"/>
              </a:rPr>
              <a:t>efavirenz</a:t>
            </a:r>
            <a:endParaRPr lang="en-US" dirty="0" smtClean="0">
              <a:latin typeface="Arial" pitchFamily="34" charset="0"/>
              <a:cs typeface="Arial" pitchFamily="34" charset="0"/>
            </a:endParaRPr>
          </a:p>
          <a:p>
            <a:pPr>
              <a:buFontTx/>
              <a:buChar char="•"/>
            </a:pPr>
            <a:r>
              <a:rPr lang="en-US" dirty="0" err="1" smtClean="0">
                <a:latin typeface="Arial" pitchFamily="34" charset="0"/>
                <a:cs typeface="Arial" pitchFamily="34" charset="0"/>
              </a:rPr>
              <a:t>Lorazepam</a:t>
            </a:r>
            <a:r>
              <a:rPr lang="en-US" dirty="0" smtClean="0">
                <a:latin typeface="Arial" pitchFamily="34" charset="0"/>
                <a:cs typeface="Arial" pitchFamily="34" charset="0"/>
              </a:rPr>
              <a:t>, </a:t>
            </a:r>
            <a:r>
              <a:rPr lang="en-US" dirty="0" err="1" smtClean="0">
                <a:latin typeface="Arial" pitchFamily="34" charset="0"/>
                <a:cs typeface="Arial" pitchFamily="34" charset="0"/>
              </a:rPr>
              <a:t>clonazepam</a:t>
            </a:r>
            <a:r>
              <a:rPr lang="en-US" dirty="0" smtClean="0">
                <a:latin typeface="Arial" pitchFamily="34" charset="0"/>
                <a:cs typeface="Arial" pitchFamily="34" charset="0"/>
              </a:rPr>
              <a:t> preferable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381000"/>
            <a:ext cx="7793038" cy="1462088"/>
          </a:xfrm>
        </p:spPr>
        <p:txBody>
          <a:bodyPr/>
          <a:lstStyle/>
          <a:p>
            <a:pPr eaLnBrk="1" hangingPunct="1"/>
            <a:r>
              <a:rPr lang="en-US" b="1" smtClean="0"/>
              <a:t>Alcohol or Illicit Substance Use and Antiretrovirals</a:t>
            </a:r>
          </a:p>
        </p:txBody>
      </p:sp>
      <p:graphicFrame>
        <p:nvGraphicFramePr>
          <p:cNvPr id="63491" name="Group 3"/>
          <p:cNvGraphicFramePr>
            <a:graphicFrameLocks noGrp="1"/>
          </p:cNvGraphicFramePr>
          <p:nvPr>
            <p:ph type="tbl" idx="1"/>
          </p:nvPr>
        </p:nvGraphicFramePr>
        <p:xfrm>
          <a:off x="838200" y="1905000"/>
          <a:ext cx="7772400" cy="3927827"/>
        </p:xfrm>
        <a:graphic>
          <a:graphicData uri="http://schemas.openxmlformats.org/drawingml/2006/table">
            <a:tbl>
              <a:tblPr/>
              <a:tblGrid>
                <a:gridCol w="1941512"/>
                <a:gridCol w="2819400"/>
                <a:gridCol w="3011488"/>
              </a:tblGrid>
              <a:tr h="1493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Alcohol</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Didanosine</a:t>
                      </a: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PIs and NNRTIs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 Risk of pancreatitis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 Plasma level of ARV = ?resistance</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891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Amphetamines</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 Plasma level of drug with ritonavir</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Avoid combination</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523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Cocaine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PIs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3A4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Risk of cocaine overdose = </a:t>
                      </a:r>
                      <a:r>
                        <a:rPr kumimoji="0" lang="en-US" sz="2000" b="0" i="0" u="none" strike="noStrike" cap="none" normalizeH="0" baseline="0" dirty="0" err="1" smtClean="0">
                          <a:ln>
                            <a:noFill/>
                          </a:ln>
                          <a:solidFill>
                            <a:schemeClr val="tx1"/>
                          </a:solidFill>
                          <a:effectLst/>
                          <a:latin typeface="Tahoma" pitchFamily="34" charset="0"/>
                        </a:rPr>
                        <a:t>rhabdomyolysis</a:t>
                      </a:r>
                      <a:r>
                        <a:rPr kumimoji="0" lang="en-US" sz="2000" b="0" i="0" u="none" strike="noStrike" cap="none" normalizeH="0" baseline="0" dirty="0" smtClean="0">
                          <a:ln>
                            <a:noFill/>
                          </a:ln>
                          <a:solidFill>
                            <a:schemeClr val="tx1"/>
                          </a:solidFill>
                          <a:effectLst/>
                          <a:latin typeface="Tahoma" pitchFamily="34" charset="0"/>
                        </a:rPr>
                        <a:t>, arrhythmias, hyperthermia, agitation, cardiovascular events</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150938" y="214313"/>
            <a:ext cx="7383462" cy="1462087"/>
          </a:xfrm>
        </p:spPr>
        <p:txBody>
          <a:bodyPr/>
          <a:lstStyle/>
          <a:p>
            <a:pPr eaLnBrk="1" hangingPunct="1"/>
            <a:r>
              <a:rPr lang="en-US" b="1" smtClean="0"/>
              <a:t>Alcohol or Illicit Substance Use and Antiretrovirals</a:t>
            </a:r>
          </a:p>
        </p:txBody>
      </p:sp>
      <p:graphicFrame>
        <p:nvGraphicFramePr>
          <p:cNvPr id="64515" name="Group 3"/>
          <p:cNvGraphicFramePr>
            <a:graphicFrameLocks noGrp="1"/>
          </p:cNvGraphicFramePr>
          <p:nvPr>
            <p:ph type="tbl" idx="1"/>
          </p:nvPr>
        </p:nvGraphicFramePr>
        <p:xfrm>
          <a:off x="838200" y="1828800"/>
          <a:ext cx="7772400" cy="3622675"/>
        </p:xfrm>
        <a:graphic>
          <a:graphicData uri="http://schemas.openxmlformats.org/drawingml/2006/table">
            <a:tbl>
              <a:tblPr/>
              <a:tblGrid>
                <a:gridCol w="1941512"/>
                <a:gridCol w="3048000"/>
                <a:gridCol w="2782888"/>
              </a:tblGrid>
              <a:tr h="1371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Gamma </a:t>
                      </a:r>
                      <a:r>
                        <a:rPr kumimoji="0" lang="en-US" sz="2000" b="0" i="0" u="none" strike="noStrike" cap="none" normalizeH="0" baseline="0" dirty="0" err="1" smtClean="0">
                          <a:ln>
                            <a:noFill/>
                          </a:ln>
                          <a:solidFill>
                            <a:schemeClr val="tx1"/>
                          </a:solidFill>
                          <a:effectLst/>
                          <a:latin typeface="Tahoma" pitchFamily="34" charset="0"/>
                        </a:rPr>
                        <a:t>Hydroxy</a:t>
                      </a:r>
                      <a:r>
                        <a:rPr kumimoji="0" lang="en-US" sz="2000" b="0" i="0" u="none" strike="noStrike" cap="none" normalizeH="0" baseline="0" dirty="0" smtClean="0">
                          <a:ln>
                            <a:noFill/>
                          </a:ln>
                          <a:solidFill>
                            <a:schemeClr val="tx1"/>
                          </a:solidFill>
                          <a:effectLst/>
                          <a:latin typeface="Tahoma" pitchFamily="34" charset="0"/>
                        </a:rPr>
                        <a:t>-Butyrate (GHB)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 Plasma level of drug with PIs and delavirdine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Possible toxicity = bradycardia, seizures, respiratory depression, LOC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Heroin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sym typeface="Symbol" pitchFamily="18" charset="2"/>
                        </a:rPr>
                        <a:t> Plasma level of drug with ritonavir and nelfinavir – 3A4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Possible opiate withdrawal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2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Ketamine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PIs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3A4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Possible toxicity = respiratory depression, hallucinations, LOC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33400" y="457200"/>
            <a:ext cx="8229600" cy="868362"/>
          </a:xfrm>
        </p:spPr>
        <p:txBody>
          <a:bodyPr/>
          <a:lstStyle/>
          <a:p>
            <a:pPr>
              <a:defRPr/>
            </a:pPr>
            <a:r>
              <a:rPr lang="en-US" sz="2400" b="1" kern="1200" dirty="0" smtClean="0">
                <a:solidFill>
                  <a:srgbClr val="006600"/>
                </a:solidFill>
                <a:cs typeface="Arial" panose="020B0604020202020204" pitchFamily="34" charset="0"/>
              </a:rPr>
              <a:t/>
            </a:r>
            <a:br>
              <a:rPr lang="en-US" sz="2400" b="1" kern="1200" dirty="0" smtClean="0">
                <a:solidFill>
                  <a:srgbClr val="006600"/>
                </a:solidFill>
                <a:cs typeface="Arial" panose="020B0604020202020204" pitchFamily="34" charset="0"/>
              </a:rPr>
            </a:br>
            <a:r>
              <a:rPr lang="en-US" sz="2400" b="1" kern="1200" dirty="0" smtClean="0">
                <a:solidFill>
                  <a:srgbClr val="006600"/>
                </a:solidFill>
                <a:cs typeface="Arial" panose="020B0604020202020204" pitchFamily="34" charset="0"/>
              </a:rPr>
              <a:t>Estimated </a:t>
            </a:r>
            <a:r>
              <a:rPr lang="en-US" sz="2400" b="1" kern="1200" dirty="0">
                <a:solidFill>
                  <a:srgbClr val="006600"/>
                </a:solidFill>
                <a:cs typeface="Arial" panose="020B0604020202020204" pitchFamily="34" charset="0"/>
              </a:rPr>
              <a:t>New HIV Infections in the United </a:t>
            </a:r>
            <a:r>
              <a:rPr lang="en-US" sz="2400" b="1" kern="1200" dirty="0" smtClean="0">
                <a:solidFill>
                  <a:srgbClr val="006600"/>
                </a:solidFill>
                <a:cs typeface="Arial" panose="020B0604020202020204" pitchFamily="34" charset="0"/>
              </a:rPr>
              <a:t>States for </a:t>
            </a:r>
            <a:r>
              <a:rPr lang="en-US" sz="2400" b="1" kern="1200" dirty="0">
                <a:solidFill>
                  <a:srgbClr val="006600"/>
                </a:solidFill>
                <a:cs typeface="Arial" panose="020B0604020202020204" pitchFamily="34" charset="0"/>
              </a:rPr>
              <a:t>the </a:t>
            </a:r>
            <a:br>
              <a:rPr lang="en-US" sz="2400" b="1" kern="1200" dirty="0">
                <a:solidFill>
                  <a:srgbClr val="006600"/>
                </a:solidFill>
                <a:cs typeface="Arial" panose="020B0604020202020204" pitchFamily="34" charset="0"/>
              </a:rPr>
            </a:br>
            <a:r>
              <a:rPr lang="en-US" sz="2400" b="1" kern="1200" dirty="0">
                <a:solidFill>
                  <a:srgbClr val="006600"/>
                </a:solidFill>
                <a:cs typeface="Arial" panose="020B0604020202020204" pitchFamily="34" charset="0"/>
              </a:rPr>
              <a:t>Most Affected </a:t>
            </a:r>
            <a:r>
              <a:rPr lang="en-US" sz="2400" b="1" kern="1200" dirty="0" smtClean="0">
                <a:solidFill>
                  <a:srgbClr val="006600"/>
                </a:solidFill>
                <a:cs typeface="Arial" panose="020B0604020202020204" pitchFamily="34" charset="0"/>
              </a:rPr>
              <a:t>Subpopulations, 2010</a:t>
            </a:r>
            <a:r>
              <a:rPr lang="en-US" sz="2400" kern="1200" dirty="0">
                <a:solidFill>
                  <a:srgbClr val="006600"/>
                </a:solidFill>
                <a:cs typeface="Arial" panose="020B0604020202020204" pitchFamily="34" charset="0"/>
              </a:rPr>
              <a:t/>
            </a:r>
            <a:br>
              <a:rPr lang="en-US" sz="2400" kern="1200" dirty="0">
                <a:solidFill>
                  <a:srgbClr val="006600"/>
                </a:solidFill>
                <a:cs typeface="Arial" panose="020B0604020202020204" pitchFamily="34" charset="0"/>
              </a:rPr>
            </a:br>
            <a:endParaRPr lang="en-US" sz="2400" b="1" dirty="0" smtClean="0">
              <a:solidFill>
                <a:srgbClr val="006600"/>
              </a:solidFill>
            </a:endParaRPr>
          </a:p>
        </p:txBody>
      </p:sp>
      <p:sp>
        <p:nvSpPr>
          <p:cNvPr id="9220" name="Slide Number Placeholder 4"/>
          <p:cNvSpPr>
            <a:spLocks noGrp="1"/>
          </p:cNvSpPr>
          <p:nvPr>
            <p:ph type="sldNum" sz="quarter" idx="12"/>
          </p:nvPr>
        </p:nvSpPr>
        <p:spPr>
          <a:noFill/>
        </p:spPr>
        <p:txBody>
          <a:bodyPr/>
          <a:lstStyle/>
          <a:p>
            <a:fld id="{5C673F9E-C70A-4A8D-A3E8-F0A09AF84EFC}" type="slidenum">
              <a:rPr lang="en-US"/>
              <a:pPr/>
              <a:t>4</a:t>
            </a:fld>
            <a:endParaRPr lang="en-US"/>
          </a:p>
        </p:txBody>
      </p:sp>
      <p:sp>
        <p:nvSpPr>
          <p:cNvPr id="9221" name="Rectangle 5"/>
          <p:cNvSpPr>
            <a:spLocks noChangeArrowheads="1"/>
          </p:cNvSpPr>
          <p:nvPr/>
        </p:nvSpPr>
        <p:spPr bwMode="auto">
          <a:xfrm>
            <a:off x="381000" y="1552575"/>
            <a:ext cx="8305800" cy="368300"/>
          </a:xfrm>
          <a:prstGeom prst="rect">
            <a:avLst/>
          </a:prstGeom>
          <a:noFill/>
          <a:ln w="9525">
            <a:noFill/>
            <a:miter lim="800000"/>
            <a:headEnd/>
            <a:tailEnd/>
          </a:ln>
          <a:effectLst/>
        </p:spPr>
        <p:txBody>
          <a:bodyPr anchor="ctr">
            <a:spAutoFit/>
          </a:bodyPr>
          <a:lstStyle/>
          <a:p>
            <a:pPr algn="ctr"/>
            <a:r>
              <a:rPr lang="en-US"/>
              <a:t>  </a:t>
            </a:r>
            <a:endParaRPr lang="en-US" sz="19100"/>
          </a:p>
        </p:txBody>
      </p:sp>
      <p:pic>
        <p:nvPicPr>
          <p:cNvPr id="9222" name="Picture 6" descr="This bar chart shows the number of new HIV infections in 2010 for the most-affected sub-populations. The most new infections occurred among white men who have sex with men, or MSM, (11,200) followed by black MSM (10,600), Hispanic MSM (6,700), black heterosexual women (5,300), black heterosexual men (2,700), white heterosexual women (1,300), Hispanic heterosexual women (1,200), black male injection drug users, or IDU, (1,100) and black female IDU (850)."/>
          <p:cNvPicPr>
            <a:picLocks noChangeAspect="1" noChangeArrowheads="1"/>
          </p:cNvPicPr>
          <p:nvPr/>
        </p:nvPicPr>
        <p:blipFill>
          <a:blip r:embed="rId3" cstate="print"/>
          <a:srcRect/>
          <a:stretch>
            <a:fillRect/>
          </a:stretch>
        </p:blipFill>
        <p:spPr bwMode="auto">
          <a:xfrm>
            <a:off x="685801" y="1376362"/>
            <a:ext cx="7162800" cy="4996596"/>
          </a:xfrm>
          <a:prstGeom prst="rect">
            <a:avLst/>
          </a:prstGeom>
          <a:noFill/>
          <a:ln w="9525">
            <a:noFill/>
            <a:miter lim="800000"/>
            <a:headEnd/>
            <a:tailEnd/>
          </a:ln>
        </p:spPr>
      </p:pic>
      <p:sp>
        <p:nvSpPr>
          <p:cNvPr id="7" name="Rectangle 6"/>
          <p:cNvSpPr/>
          <p:nvPr/>
        </p:nvSpPr>
        <p:spPr>
          <a:xfrm>
            <a:off x="685800" y="6248400"/>
            <a:ext cx="4572000" cy="276999"/>
          </a:xfrm>
          <a:prstGeom prst="rect">
            <a:avLst/>
          </a:prstGeom>
        </p:spPr>
        <p:txBody>
          <a:bodyPr>
            <a:spAutoFit/>
          </a:bodyPr>
          <a:lstStyle/>
          <a:p>
            <a:pPr defTabSz="914400"/>
            <a:r>
              <a:rPr lang="en-US" sz="1200" dirty="0" smtClean="0"/>
              <a:t>http://aids.gov/hiv-aids-basics/hiv-aids-101/statistics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762000" y="214313"/>
            <a:ext cx="7848600" cy="1462087"/>
          </a:xfrm>
        </p:spPr>
        <p:txBody>
          <a:bodyPr/>
          <a:lstStyle/>
          <a:p>
            <a:pPr eaLnBrk="1" hangingPunct="1"/>
            <a:r>
              <a:rPr lang="en-US" b="1" smtClean="0"/>
              <a:t>Alcohol or Illicit Substance Use and Antiretrovirals</a:t>
            </a:r>
          </a:p>
        </p:txBody>
      </p:sp>
      <p:graphicFrame>
        <p:nvGraphicFramePr>
          <p:cNvPr id="65539" name="Group 3"/>
          <p:cNvGraphicFramePr>
            <a:graphicFrameLocks noGrp="1"/>
          </p:cNvGraphicFramePr>
          <p:nvPr>
            <p:ph type="tbl" idx="1"/>
          </p:nvPr>
        </p:nvGraphicFramePr>
        <p:xfrm>
          <a:off x="457200" y="1981200"/>
          <a:ext cx="8193088" cy="4003676"/>
        </p:xfrm>
        <a:graphic>
          <a:graphicData uri="http://schemas.openxmlformats.org/drawingml/2006/table">
            <a:tbl>
              <a:tblPr/>
              <a:tblGrid>
                <a:gridCol w="2743200"/>
                <a:gridCol w="1828800"/>
                <a:gridCol w="3621088"/>
              </a:tblGrid>
              <a:tr h="131084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LSD</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PIs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Possible toxicity = hallucinations, agitation, psychosis, flashbacks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81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MDMA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(Ecstasy)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ritonavir</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Possible toxicity = hyponatremia, hyperthermia, arrhythmias, tremor, seizures, tachycardia, rhabdomyolysis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101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Phencyclidine (PCP)</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PIs</a:t>
                      </a:r>
                      <a:endParaRPr kumimoji="0" lang="en-US" sz="2000" b="0" i="0" u="none" strike="noStrike" cap="none" normalizeH="0" baseline="0" dirty="0" smtClean="0">
                        <a:ln>
                          <a:noFill/>
                        </a:ln>
                        <a:solidFill>
                          <a:schemeClr val="tx1"/>
                        </a:solidFill>
                        <a:effectLst/>
                        <a:latin typeface="Tahoma"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Possible toxicity = seizures, hypertension, </a:t>
                      </a:r>
                      <a:r>
                        <a:rPr kumimoji="0" lang="en-US" sz="2000" b="0" i="0" u="none" strike="noStrike" cap="none" normalizeH="0" baseline="0" dirty="0" err="1" smtClean="0">
                          <a:ln>
                            <a:noFill/>
                          </a:ln>
                          <a:solidFill>
                            <a:schemeClr val="tx1"/>
                          </a:solidFill>
                          <a:effectLst/>
                          <a:latin typeface="Tahoma" pitchFamily="34" charset="0"/>
                        </a:rPr>
                        <a:t>rhabdomyolysis</a:t>
                      </a:r>
                      <a:r>
                        <a:rPr kumimoji="0" lang="en-US" sz="2000" b="0" i="0" u="none" strike="noStrike" cap="none" normalizeH="0" baseline="0" dirty="0" smtClean="0">
                          <a:ln>
                            <a:noFill/>
                          </a:ln>
                          <a:solidFill>
                            <a:schemeClr val="tx1"/>
                          </a:solidFill>
                          <a:effectLst/>
                          <a:latin typeface="Tahoma" pitchFamily="34" charset="0"/>
                        </a:rPr>
                        <a:t>, hyperthermia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38200" y="214313"/>
            <a:ext cx="7696200" cy="1462087"/>
          </a:xfrm>
        </p:spPr>
        <p:txBody>
          <a:bodyPr/>
          <a:lstStyle/>
          <a:p>
            <a:pPr eaLnBrk="1" hangingPunct="1"/>
            <a:r>
              <a:rPr lang="en-US" b="1" smtClean="0"/>
              <a:t>Alcohol or Illicit Substance Use and Antiretrovirals</a:t>
            </a:r>
          </a:p>
        </p:txBody>
      </p:sp>
      <p:graphicFrame>
        <p:nvGraphicFramePr>
          <p:cNvPr id="66563" name="Group 3"/>
          <p:cNvGraphicFramePr>
            <a:graphicFrameLocks noGrp="1"/>
          </p:cNvGraphicFramePr>
          <p:nvPr>
            <p:ph type="tbl" idx="1"/>
          </p:nvPr>
        </p:nvGraphicFramePr>
        <p:xfrm>
          <a:off x="838200" y="2017713"/>
          <a:ext cx="7924800" cy="3773487"/>
        </p:xfrm>
        <a:graphic>
          <a:graphicData uri="http://schemas.openxmlformats.org/drawingml/2006/table">
            <a:tbl>
              <a:tblPr/>
              <a:tblGrid>
                <a:gridCol w="2756522"/>
                <a:gridCol w="2526678"/>
                <a:gridCol w="2641600"/>
              </a:tblGrid>
              <a:tr h="377348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Tetrahydrocannabinol</a:t>
                      </a:r>
                      <a:r>
                        <a:rPr kumimoji="0" lang="en-US" sz="2000" b="0" i="0" u="none" strike="noStrike" cap="none" normalizeH="0" baseline="0" dirty="0" smtClean="0">
                          <a:ln>
                            <a:noFill/>
                          </a:ln>
                          <a:solidFill>
                            <a:schemeClr val="tx1"/>
                          </a:solidFill>
                          <a:effectLst/>
                          <a:latin typeface="Tahoma" pitchFamily="34" charset="0"/>
                        </a:rPr>
                        <a:t> (THC)</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PIs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3A4, 2C9</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May  level of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indinavir</a:t>
                      </a:r>
                      <a:r>
                        <a:rPr kumimoji="0" lang="en-US" sz="2000" b="0" i="0" u="none" strike="noStrike" cap="none" normalizeH="0" baseline="0" dirty="0" smtClean="0">
                          <a:ln>
                            <a:noFill/>
                          </a:ln>
                          <a:solidFill>
                            <a:schemeClr val="tx1"/>
                          </a:solidFill>
                          <a:effectLst/>
                          <a:latin typeface="Tahoma" pitchFamily="34" charset="0"/>
                          <a:sym typeface="Symbol" pitchFamily="18" charset="2"/>
                        </a:rPr>
                        <a:t>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nelfinavir</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drug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and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nevirapine</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Possible toxicity = hallucinations, delusions, anxiety, orthostatic hypotension, tachycardia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?Clinical significance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Duration of THC 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150938" y="214313"/>
            <a:ext cx="7231062" cy="1462087"/>
          </a:xfrm>
        </p:spPr>
        <p:txBody>
          <a:bodyPr/>
          <a:lstStyle/>
          <a:p>
            <a:pPr eaLnBrk="1" hangingPunct="1"/>
            <a:r>
              <a:rPr lang="en-US" sz="4000" b="1" smtClean="0"/>
              <a:t>Drug Abuse Treatment and Antiretrovirals</a:t>
            </a:r>
          </a:p>
        </p:txBody>
      </p:sp>
      <p:graphicFrame>
        <p:nvGraphicFramePr>
          <p:cNvPr id="67587" name="Group 3"/>
          <p:cNvGraphicFramePr>
            <a:graphicFrameLocks noGrp="1"/>
          </p:cNvGraphicFramePr>
          <p:nvPr>
            <p:ph type="tbl" idx="1"/>
          </p:nvPr>
        </p:nvGraphicFramePr>
        <p:xfrm>
          <a:off x="838200" y="1828800"/>
          <a:ext cx="7772400" cy="3467100"/>
        </p:xfrm>
        <a:graphic>
          <a:graphicData uri="http://schemas.openxmlformats.org/drawingml/2006/table">
            <a:tbl>
              <a:tblPr/>
              <a:tblGrid>
                <a:gridCol w="2590800"/>
                <a:gridCol w="2590800"/>
                <a:gridCol w="25908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Antabuse</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Concern re liver toxicity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Possible </a:t>
                      </a:r>
                      <a:r>
                        <a:rPr kumimoji="0" lang="en-US" sz="2000" b="0" i="0" u="none" strike="noStrike" cap="none" normalizeH="0" baseline="0" smtClean="0">
                          <a:ln>
                            <a:noFill/>
                          </a:ln>
                          <a:solidFill>
                            <a:schemeClr val="tx1"/>
                          </a:solidFill>
                          <a:effectLst/>
                          <a:latin typeface="Tahoma" pitchFamily="34" charset="0"/>
                          <a:sym typeface="Symbol" pitchFamily="18" charset="2"/>
                        </a:rPr>
                        <a:t> or  with PIs, ?NRTI (ddC)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Buprenorphine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Concern re liver toxicity when injected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3A4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medication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Pis</a:t>
                      </a:r>
                      <a:r>
                        <a:rPr kumimoji="0" lang="en-US" sz="2000" b="0" i="0" u="none" strike="noStrike" cap="none" normalizeH="0" baseline="0" dirty="0" smtClean="0">
                          <a:ln>
                            <a:noFill/>
                          </a:ln>
                          <a:solidFill>
                            <a:schemeClr val="tx1"/>
                          </a:solidFill>
                          <a:effectLst/>
                          <a:latin typeface="Tahoma" pitchFamily="34" charset="0"/>
                          <a:sym typeface="Symbol" pitchFamily="18" charset="2"/>
                        </a:rPr>
                        <a:t> –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atazanavir</a:t>
                      </a:r>
                      <a:r>
                        <a:rPr kumimoji="0" lang="en-US" sz="2000" b="0" i="0" u="none" strike="noStrike" cap="none" normalizeH="0" baseline="0" dirty="0" smtClean="0">
                          <a:ln>
                            <a:noFill/>
                          </a:ln>
                          <a:solidFill>
                            <a:schemeClr val="tx1"/>
                          </a:solidFill>
                          <a:effectLst/>
                          <a:latin typeface="Tahoma" pitchFamily="34" charset="0"/>
                          <a:sym typeface="Symbol" pitchFamily="18" charset="2"/>
                        </a:rPr>
                        <a:t>/ritonavir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Naltrexone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Concern re liver toxicity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 Plasma level of medication with PIs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150938" y="214313"/>
            <a:ext cx="7307262" cy="1462087"/>
          </a:xfrm>
        </p:spPr>
        <p:txBody>
          <a:bodyPr/>
          <a:lstStyle/>
          <a:p>
            <a:pPr eaLnBrk="1" hangingPunct="1"/>
            <a:r>
              <a:rPr lang="en-US" sz="4000" b="1" smtClean="0"/>
              <a:t>Drug Abuse Treatment and Antiretrovirals</a:t>
            </a:r>
          </a:p>
        </p:txBody>
      </p:sp>
      <p:graphicFrame>
        <p:nvGraphicFramePr>
          <p:cNvPr id="68611" name="Group 3"/>
          <p:cNvGraphicFramePr>
            <a:graphicFrameLocks noGrp="1"/>
          </p:cNvGraphicFramePr>
          <p:nvPr>
            <p:ph type="tbl" idx="1"/>
          </p:nvPr>
        </p:nvGraphicFramePr>
        <p:xfrm>
          <a:off x="685800" y="1981200"/>
          <a:ext cx="7772400" cy="3392488"/>
        </p:xfrm>
        <a:graphic>
          <a:graphicData uri="http://schemas.openxmlformats.org/drawingml/2006/table">
            <a:tbl>
              <a:tblPr/>
              <a:tblGrid>
                <a:gridCol w="1560512"/>
                <a:gridCol w="3621088"/>
                <a:gridCol w="2590800"/>
              </a:tblGrid>
              <a:tr h="33924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Methadone</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NRTI –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abacavir</a:t>
                      </a:r>
                      <a:r>
                        <a:rPr kumimoji="0" lang="en-US" sz="2000" b="0" i="0" u="none" strike="noStrike" cap="none" normalizeH="0" baseline="0" dirty="0" smtClean="0">
                          <a:ln>
                            <a:noFill/>
                          </a:ln>
                          <a:solidFill>
                            <a:schemeClr val="tx1"/>
                          </a:solidFill>
                          <a:effectLst/>
                          <a:latin typeface="Tahoma" pitchFamily="34" charset="0"/>
                          <a:sym typeface="Symbol" pitchFamily="18" charset="2"/>
                        </a:rPr>
                        <a:t> may increase clearance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PI – ritonavir/</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nelfinavir</a:t>
                      </a:r>
                      <a:r>
                        <a:rPr kumimoji="0" lang="en-US" sz="2000" b="0" i="0" u="none" strike="noStrike" cap="none" normalizeH="0" baseline="0" dirty="0" smtClean="0">
                          <a:ln>
                            <a:noFill/>
                          </a:ln>
                          <a:solidFill>
                            <a:schemeClr val="tx1"/>
                          </a:solidFill>
                          <a:effectLst/>
                          <a:latin typeface="Tahoma" pitchFamily="34" charset="0"/>
                          <a:sym typeface="Symbol" pitchFamily="18" charset="2"/>
                        </a:rPr>
                        <a:t> may increase clearance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sym typeface="Symbol" pitchFamily="18" charset="2"/>
                        </a:rPr>
                        <a:t>NNRTI – increased clearance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efavirenz</a:t>
                      </a:r>
                      <a:r>
                        <a:rPr kumimoji="0" lang="en-US" sz="2000" b="0" i="0" u="none" strike="noStrike" cap="none" normalizeH="0" baseline="0" dirty="0" smtClean="0">
                          <a:ln>
                            <a:noFill/>
                          </a:ln>
                          <a:solidFill>
                            <a:schemeClr val="tx1"/>
                          </a:solidFill>
                          <a:effectLst/>
                          <a:latin typeface="Tahoma" pitchFamily="34" charset="0"/>
                          <a:sym typeface="Symbol" pitchFamily="18" charset="2"/>
                        </a:rPr>
                        <a:t>, decreased with </a:t>
                      </a:r>
                      <a:r>
                        <a:rPr kumimoji="0" lang="en-US" sz="2000" b="0" i="0" u="none" strike="noStrike" cap="none" normalizeH="0" baseline="0" dirty="0" err="1" smtClean="0">
                          <a:ln>
                            <a:noFill/>
                          </a:ln>
                          <a:solidFill>
                            <a:schemeClr val="tx1"/>
                          </a:solidFill>
                          <a:effectLst/>
                          <a:latin typeface="Tahoma" pitchFamily="34" charset="0"/>
                          <a:sym typeface="Symbol" pitchFamily="18" charset="2"/>
                        </a:rPr>
                        <a:t>delavirdine</a:t>
                      </a:r>
                      <a:endParaRPr kumimoji="0" lang="en-US" sz="2000" b="0" i="0" u="none" strike="noStrike" cap="none" normalizeH="0" baseline="0" dirty="0" smtClean="0">
                        <a:ln>
                          <a:noFill/>
                        </a:ln>
                        <a:solidFill>
                          <a:schemeClr val="tx1"/>
                        </a:solidFill>
                        <a:effectLst/>
                        <a:latin typeface="Tahoma" pitchFamily="34"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sym typeface="Symbol" pitchFamily="18" charset="2"/>
                        </a:rPr>
                        <a:t>2D6, 3A4</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Tahoma" pitchFamily="34" charset="0"/>
                          <a:sym typeface="Symbol" pitchFamily="18" charset="2"/>
                        </a:rPr>
                        <a:t>(P-</a:t>
                      </a:r>
                      <a:r>
                        <a:rPr kumimoji="0" lang="en-US" sz="1800" b="0" i="0" u="none" strike="noStrike" cap="none" normalizeH="0" baseline="0" dirty="0" err="1" smtClean="0">
                          <a:ln>
                            <a:noFill/>
                          </a:ln>
                          <a:solidFill>
                            <a:schemeClr val="tx1"/>
                          </a:solidFill>
                          <a:effectLst/>
                          <a:latin typeface="Tahoma" pitchFamily="34" charset="0"/>
                          <a:sym typeface="Symbol" pitchFamily="18" charset="2"/>
                        </a:rPr>
                        <a:t>gp</a:t>
                      </a:r>
                      <a:r>
                        <a:rPr kumimoji="0" lang="en-US" sz="1800" b="0" i="0" u="none" strike="noStrike" cap="none" normalizeH="0" baseline="0" dirty="0" smtClean="0">
                          <a:ln>
                            <a:noFill/>
                          </a:ln>
                          <a:solidFill>
                            <a:schemeClr val="tx1"/>
                          </a:solidFill>
                          <a:effectLst/>
                          <a:latin typeface="Tahoma" pitchFamily="34" charset="0"/>
                          <a:sym typeface="Symbol" pitchFamily="18" charset="2"/>
                        </a:rPr>
                        <a:t> inhibitor)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Monitor for withdrawal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Watch for opioid toxicity</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a:xfrm>
            <a:off x="457200" y="457200"/>
            <a:ext cx="8229600" cy="1143000"/>
          </a:xfrm>
        </p:spPr>
        <p:txBody>
          <a:bodyPr/>
          <a:lstStyle/>
          <a:p>
            <a:r>
              <a:rPr lang="en-US" dirty="0" smtClean="0">
                <a:latin typeface="Arial" pitchFamily="34" charset="0"/>
                <a:cs typeface="Arial" pitchFamily="34" charset="0"/>
              </a:rPr>
              <a:t>Helpful Resources for Drug-Drug Interactions</a:t>
            </a:r>
          </a:p>
        </p:txBody>
      </p:sp>
      <p:sp>
        <p:nvSpPr>
          <p:cNvPr id="80899" name="Rectangle 5"/>
          <p:cNvSpPr>
            <a:spLocks noGrp="1" noChangeArrowheads="1"/>
          </p:cNvSpPr>
          <p:nvPr>
            <p:ph type="body" idx="1"/>
          </p:nvPr>
        </p:nvSpPr>
        <p:spPr>
          <a:ln w="28575">
            <a:solidFill>
              <a:schemeClr val="tx1"/>
            </a:solidFill>
          </a:ln>
        </p:spPr>
        <p:txBody>
          <a:bodyPr/>
          <a:lstStyle/>
          <a:p>
            <a:pPr>
              <a:buFont typeface="Wingdings" pitchFamily="2" charset="2"/>
              <a:buNone/>
            </a:pPr>
            <a:endParaRPr lang="en-US" sz="2800" dirty="0" smtClean="0">
              <a:latin typeface="Arial" pitchFamily="34" charset="0"/>
              <a:cs typeface="Arial" pitchFamily="34" charset="0"/>
            </a:endParaRPr>
          </a:p>
          <a:p>
            <a:pPr>
              <a:buFont typeface="Wingdings" pitchFamily="2" charset="2"/>
              <a:buNone/>
            </a:pPr>
            <a:r>
              <a:rPr lang="en-US" sz="2800" dirty="0" err="1" smtClean="0">
                <a:latin typeface="Arial" pitchFamily="34" charset="0"/>
                <a:cs typeface="Arial" pitchFamily="34" charset="0"/>
              </a:rPr>
              <a:t>Micromedex</a:t>
            </a:r>
            <a:endParaRPr lang="en-US" sz="2800" dirty="0" smtClean="0">
              <a:latin typeface="Arial" pitchFamily="34" charset="0"/>
              <a:cs typeface="Arial" pitchFamily="34" charset="0"/>
            </a:endParaRPr>
          </a:p>
          <a:p>
            <a:pPr>
              <a:buFont typeface="Wingdings" pitchFamily="2" charset="2"/>
              <a:buNone/>
            </a:pPr>
            <a:r>
              <a:rPr lang="en-US" sz="2800" dirty="0" err="1" smtClean="0">
                <a:latin typeface="Arial" pitchFamily="34" charset="0"/>
                <a:cs typeface="Arial" pitchFamily="34" charset="0"/>
              </a:rPr>
              <a:t>Epocrates</a:t>
            </a:r>
            <a:r>
              <a:rPr lang="en-US" sz="2800" dirty="0" smtClean="0">
                <a:latin typeface="Arial" pitchFamily="34" charset="0"/>
                <a:cs typeface="Arial" pitchFamily="34" charset="0"/>
              </a:rPr>
              <a:t> Rx</a:t>
            </a:r>
          </a:p>
          <a:p>
            <a:pPr>
              <a:buFont typeface="Wingdings" pitchFamily="2" charset="2"/>
              <a:buNone/>
            </a:pPr>
            <a:r>
              <a:rPr lang="en-US" sz="2800" dirty="0" smtClean="0">
                <a:latin typeface="Arial" pitchFamily="34" charset="0"/>
                <a:cs typeface="Arial" pitchFamily="34" charset="0"/>
                <a:hlinkClick r:id="rId3"/>
              </a:rPr>
              <a:t>http://www.drug-interactions.com</a:t>
            </a:r>
            <a:endParaRPr lang="en-US" sz="2800" dirty="0" smtClean="0">
              <a:latin typeface="Arial" pitchFamily="34" charset="0"/>
              <a:cs typeface="Arial" pitchFamily="34" charset="0"/>
            </a:endParaRPr>
          </a:p>
          <a:p>
            <a:pPr>
              <a:buFont typeface="Wingdings" pitchFamily="2" charset="2"/>
              <a:buNone/>
            </a:pPr>
            <a:r>
              <a:rPr lang="en-US" sz="2800" dirty="0" smtClean="0">
                <a:latin typeface="Arial" pitchFamily="34" charset="0"/>
                <a:cs typeface="Arial" pitchFamily="34" charset="0"/>
                <a:hlinkClick r:id="rId4"/>
              </a:rPr>
              <a:t>http://www.hiv-druginteractions.org</a:t>
            </a:r>
            <a:endParaRPr lang="en-US" sz="2800" dirty="0" smtClean="0">
              <a:latin typeface="Arial" pitchFamily="34" charset="0"/>
              <a:cs typeface="Arial" pitchFamily="34" charset="0"/>
            </a:endParaRPr>
          </a:p>
          <a:p>
            <a:pPr>
              <a:buFont typeface="Wingdings" pitchFamily="2" charset="2"/>
              <a:buNone/>
            </a:pPr>
            <a:r>
              <a:rPr lang="en-US" sz="2800" dirty="0" smtClean="0">
                <a:latin typeface="Arial" pitchFamily="34" charset="0"/>
                <a:cs typeface="Arial" pitchFamily="34" charset="0"/>
                <a:hlinkClick r:id="rId5"/>
              </a:rPr>
              <a:t>http://hivinsite.ucsf.edu</a:t>
            </a:r>
            <a:endParaRPr lang="en-US" sz="2800" dirty="0" smtClean="0">
              <a:latin typeface="Arial" pitchFamily="34" charset="0"/>
              <a:cs typeface="Arial" pitchFamily="34" charset="0"/>
            </a:endParaRPr>
          </a:p>
          <a:p>
            <a:pPr>
              <a:buFont typeface="Wingdings" pitchFamily="2" charset="2"/>
              <a:buNone/>
            </a:pPr>
            <a:endParaRPr lang="en-US" sz="2400" dirty="0" smtClean="0">
              <a:latin typeface="Arial" pitchFamily="34" charset="0"/>
              <a:cs typeface="Arial" pitchFamily="34" charset="0"/>
            </a:endParaRPr>
          </a:p>
          <a:p>
            <a:pPr>
              <a:buFont typeface="Wingdings" pitchFamily="2" charset="2"/>
              <a:buNone/>
            </a:pPr>
            <a:endParaRPr lang="en-US" sz="2800" dirty="0" smtClean="0">
              <a:latin typeface="Arial" pitchFamily="34" charset="0"/>
              <a:cs typeface="Arial" pitchFamily="34" charset="0"/>
            </a:endParaRPr>
          </a:p>
          <a:p>
            <a:pPr>
              <a:buFont typeface="Wingdings" pitchFamily="2" charset="2"/>
              <a:buNone/>
            </a:pPr>
            <a:endParaRPr lang="en-US" dirty="0" smtClean="0">
              <a:latin typeface="Arial" pitchFamily="34" charset="0"/>
              <a:cs typeface="Arial" pitchFamily="34" charset="0"/>
            </a:endParaRPr>
          </a:p>
        </p:txBody>
      </p:sp>
      <p:pic>
        <p:nvPicPr>
          <p:cNvPr id="80900" name="Picture 5"/>
          <p:cNvPicPr>
            <a:picLocks noChangeAspect="1" noChangeArrowheads="1"/>
          </p:cNvPicPr>
          <p:nvPr/>
        </p:nvPicPr>
        <p:blipFill>
          <a:blip r:embed="rId6" cstate="print"/>
          <a:srcRect l="64467" t="57236" r="27605" b="27376"/>
          <a:stretch>
            <a:fillRect/>
          </a:stretch>
        </p:blipFill>
        <p:spPr bwMode="auto">
          <a:xfrm>
            <a:off x="8008938" y="5610225"/>
            <a:ext cx="965200" cy="1030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b="1" smtClean="0"/>
              <a:t>Psychological Interventions in HIV/AIDS</a:t>
            </a:r>
          </a:p>
        </p:txBody>
      </p:sp>
      <p:sp>
        <p:nvSpPr>
          <p:cNvPr id="68611" name="Content Placeholder 2"/>
          <p:cNvSpPr>
            <a:spLocks noGrp="1"/>
          </p:cNvSpPr>
          <p:nvPr>
            <p:ph idx="1"/>
          </p:nvPr>
        </p:nvSpPr>
        <p:spPr/>
        <p:txBody>
          <a:bodyPr/>
          <a:lstStyle/>
          <a:p>
            <a:r>
              <a:rPr lang="en-US" smtClean="0"/>
              <a:t>Supportive psychotherapy</a:t>
            </a:r>
          </a:p>
          <a:p>
            <a:r>
              <a:rPr lang="en-US" smtClean="0"/>
              <a:t>Interpersonal psychotherapy</a:t>
            </a:r>
          </a:p>
          <a:p>
            <a:r>
              <a:rPr lang="en-US" smtClean="0"/>
              <a:t>Cognitive-behavioral therapy</a:t>
            </a:r>
          </a:p>
          <a:p>
            <a:r>
              <a:rPr lang="en-US" smtClean="0"/>
              <a:t>Motivational interviewing</a:t>
            </a:r>
          </a:p>
          <a:p>
            <a:r>
              <a:rPr lang="en-US" smtClean="0"/>
              <a:t>Group therapy</a:t>
            </a:r>
          </a:p>
          <a:p>
            <a:endParaRPr lang="en-US" smtClean="0"/>
          </a:p>
          <a:p>
            <a:r>
              <a:rPr lang="en-US" smtClean="0"/>
              <a:t>Contingency management</a:t>
            </a:r>
          </a:p>
        </p:txBody>
      </p:sp>
      <p:sp>
        <p:nvSpPr>
          <p:cNvPr id="68612" name="Slide Number Placeholder 3"/>
          <p:cNvSpPr>
            <a:spLocks noGrp="1"/>
          </p:cNvSpPr>
          <p:nvPr>
            <p:ph type="sldNum" sz="quarter" idx="12"/>
          </p:nvPr>
        </p:nvSpPr>
        <p:spPr>
          <a:noFill/>
        </p:spPr>
        <p:txBody>
          <a:bodyPr/>
          <a:lstStyle/>
          <a:p>
            <a:fld id="{997D846A-2D70-4BBD-ACF7-74B329D84FD4}"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b="1" smtClean="0"/>
              <a:t>Psychosocial Issues</a:t>
            </a:r>
          </a:p>
        </p:txBody>
      </p:sp>
      <p:sp>
        <p:nvSpPr>
          <p:cNvPr id="70659" name="Content Placeholder 2"/>
          <p:cNvSpPr>
            <a:spLocks noGrp="1"/>
          </p:cNvSpPr>
          <p:nvPr>
            <p:ph idx="1"/>
          </p:nvPr>
        </p:nvSpPr>
        <p:spPr/>
        <p:txBody>
          <a:bodyPr/>
          <a:lstStyle/>
          <a:p>
            <a:r>
              <a:rPr lang="en-US" smtClean="0"/>
              <a:t>Pre- versus post-HAART</a:t>
            </a:r>
          </a:p>
          <a:p>
            <a:pPr lvl="1"/>
            <a:r>
              <a:rPr lang="en-US" smtClean="0"/>
              <a:t>Acute to chronic illness</a:t>
            </a:r>
          </a:p>
          <a:p>
            <a:r>
              <a:rPr lang="en-US" smtClean="0"/>
              <a:t>Population characteristics</a:t>
            </a:r>
          </a:p>
          <a:p>
            <a:pPr lvl="1"/>
            <a:r>
              <a:rPr lang="en-US" smtClean="0"/>
              <a:t>Marginalized, access/engagement issues</a:t>
            </a:r>
          </a:p>
          <a:p>
            <a:r>
              <a:rPr lang="en-US" smtClean="0"/>
              <a:t>Specific cultural issues</a:t>
            </a:r>
          </a:p>
          <a:p>
            <a:pPr lvl="1"/>
            <a:r>
              <a:rPr lang="en-US" smtClean="0"/>
              <a:t>Meaning of illness, family/community role, communication patterns, trust/mistrust of the system, value of autonomy</a:t>
            </a:r>
          </a:p>
        </p:txBody>
      </p:sp>
      <p:sp>
        <p:nvSpPr>
          <p:cNvPr id="70660" name="Slide Number Placeholder 3"/>
          <p:cNvSpPr>
            <a:spLocks noGrp="1"/>
          </p:cNvSpPr>
          <p:nvPr>
            <p:ph type="sldNum" sz="quarter" idx="12"/>
          </p:nvPr>
        </p:nvSpPr>
        <p:spPr>
          <a:noFill/>
        </p:spPr>
        <p:txBody>
          <a:bodyPr/>
          <a:lstStyle/>
          <a:p>
            <a:fld id="{BBBFE428-EFA1-40DA-9670-A65C1249D3A6}"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Aspects of Living with HIV/AIDS</a:t>
            </a:r>
            <a:endParaRPr lang="en-US"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dirty="0" smtClean="0"/>
              <a:t>Increased services</a:t>
            </a:r>
          </a:p>
          <a:p>
            <a:r>
              <a:rPr lang="en-US" dirty="0" smtClean="0"/>
              <a:t>Renewed spirituality</a:t>
            </a:r>
          </a:p>
          <a:p>
            <a:r>
              <a:rPr lang="en-US" dirty="0" smtClean="0"/>
              <a:t>Healthier relationships</a:t>
            </a:r>
          </a:p>
          <a:p>
            <a:r>
              <a:rPr lang="en-US" dirty="0" smtClean="0"/>
              <a:t>Priorities clarified</a:t>
            </a:r>
          </a:p>
          <a:p>
            <a:r>
              <a:rPr lang="en-US" dirty="0" smtClean="0"/>
              <a:t>Conflicts resolved</a:t>
            </a:r>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47</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Stigma/discrimination</a:t>
            </a:r>
          </a:p>
          <a:p>
            <a:r>
              <a:rPr lang="en-US" dirty="0" smtClean="0"/>
              <a:t>Social isolation</a:t>
            </a:r>
          </a:p>
          <a:p>
            <a:r>
              <a:rPr lang="en-US" dirty="0" smtClean="0"/>
              <a:t>Fear of death/illness</a:t>
            </a:r>
          </a:p>
          <a:p>
            <a:r>
              <a:rPr lang="en-US" dirty="0" smtClean="0"/>
              <a:t>Loss of independence</a:t>
            </a:r>
          </a:p>
          <a:p>
            <a:r>
              <a:rPr lang="en-US" dirty="0" smtClean="0"/>
              <a:t>Guilt</a:t>
            </a:r>
          </a:p>
          <a:p>
            <a:r>
              <a:rPr lang="en-US" dirty="0" smtClean="0"/>
              <a:t>Grief over multiple losses</a:t>
            </a:r>
          </a:p>
        </p:txBody>
      </p:sp>
    </p:spTree>
    <p:extLst>
      <p:ext uri="{BB962C8B-B14F-4D97-AF65-F5344CB8AC3E}">
        <p14:creationId xmlns:p14="http://schemas.microsoft.com/office/powerpoint/2010/main" val="7968265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b="1" smtClean="0"/>
              <a:t>Diagnostic Summary</a:t>
            </a:r>
          </a:p>
        </p:txBody>
      </p:sp>
      <p:sp>
        <p:nvSpPr>
          <p:cNvPr id="72707" name="Content Placeholder 2"/>
          <p:cNvSpPr>
            <a:spLocks noGrp="1"/>
          </p:cNvSpPr>
          <p:nvPr>
            <p:ph idx="1"/>
          </p:nvPr>
        </p:nvSpPr>
        <p:spPr/>
        <p:txBody>
          <a:bodyPr/>
          <a:lstStyle/>
          <a:p>
            <a:r>
              <a:rPr lang="en-US" smtClean="0"/>
              <a:t>Document HIV status and level of immunocompromise</a:t>
            </a:r>
          </a:p>
          <a:p>
            <a:r>
              <a:rPr lang="en-US" smtClean="0"/>
              <a:t>Thorough history and physical exam</a:t>
            </a:r>
          </a:p>
          <a:p>
            <a:r>
              <a:rPr lang="en-US" smtClean="0"/>
              <a:t>Tests</a:t>
            </a:r>
          </a:p>
          <a:p>
            <a:pPr marL="457200" lvl="1" indent="0">
              <a:buFontTx/>
              <a:buNone/>
            </a:pPr>
            <a:r>
              <a:rPr lang="en-US" smtClean="0"/>
              <a:t>CT/MR		Urine toxicology</a:t>
            </a:r>
          </a:p>
          <a:p>
            <a:pPr marL="457200" lvl="1" indent="0">
              <a:buFontTx/>
              <a:buNone/>
            </a:pPr>
            <a:r>
              <a:rPr lang="en-US" smtClean="0"/>
              <a:t>LP			Blood alcohol level</a:t>
            </a:r>
          </a:p>
          <a:p>
            <a:pPr marL="457200" lvl="1" indent="0">
              <a:buFontTx/>
              <a:buNone/>
            </a:pPr>
            <a:r>
              <a:rPr lang="en-US" smtClean="0"/>
              <a:t>Routine blood work</a:t>
            </a:r>
          </a:p>
          <a:p>
            <a:pPr marL="457200" lvl="1" indent="0">
              <a:buFontTx/>
              <a:buNone/>
            </a:pPr>
            <a:r>
              <a:rPr lang="en-US" smtClean="0"/>
              <a:t>Neuropsychological testing</a:t>
            </a:r>
          </a:p>
        </p:txBody>
      </p:sp>
      <p:sp>
        <p:nvSpPr>
          <p:cNvPr id="72708" name="Slide Number Placeholder 3"/>
          <p:cNvSpPr>
            <a:spLocks noGrp="1"/>
          </p:cNvSpPr>
          <p:nvPr>
            <p:ph type="sldNum" sz="quarter" idx="12"/>
          </p:nvPr>
        </p:nvSpPr>
        <p:spPr>
          <a:noFill/>
        </p:spPr>
        <p:txBody>
          <a:bodyPr/>
          <a:lstStyle/>
          <a:p>
            <a:fld id="{C7A9F296-0824-43A7-8FE6-AA0D40F09689}"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b="1" smtClean="0"/>
              <a:t>Diagnostic Summary</a:t>
            </a:r>
          </a:p>
        </p:txBody>
      </p:sp>
      <p:sp>
        <p:nvSpPr>
          <p:cNvPr id="73731" name="Content Placeholder 2"/>
          <p:cNvSpPr>
            <a:spLocks noGrp="1"/>
          </p:cNvSpPr>
          <p:nvPr>
            <p:ph idx="1"/>
          </p:nvPr>
        </p:nvSpPr>
        <p:spPr/>
        <p:txBody>
          <a:bodyPr/>
          <a:lstStyle/>
          <a:p>
            <a:r>
              <a:rPr lang="en-US" smtClean="0"/>
              <a:t>HIV related illness</a:t>
            </a:r>
          </a:p>
          <a:p>
            <a:r>
              <a:rPr lang="en-US" smtClean="0"/>
              <a:t>Other physical illness</a:t>
            </a:r>
          </a:p>
          <a:p>
            <a:r>
              <a:rPr lang="en-US" smtClean="0"/>
              <a:t>Medication toxicity</a:t>
            </a:r>
          </a:p>
          <a:p>
            <a:r>
              <a:rPr lang="en-US" smtClean="0"/>
              <a:t>Substance use</a:t>
            </a:r>
          </a:p>
          <a:p>
            <a:endParaRPr lang="en-US" smtClean="0"/>
          </a:p>
          <a:p>
            <a:r>
              <a:rPr lang="en-US" smtClean="0"/>
              <a:t>Primary psychiatric illness</a:t>
            </a:r>
          </a:p>
        </p:txBody>
      </p:sp>
      <p:sp>
        <p:nvSpPr>
          <p:cNvPr id="73732" name="Slide Number Placeholder 3"/>
          <p:cNvSpPr>
            <a:spLocks noGrp="1"/>
          </p:cNvSpPr>
          <p:nvPr>
            <p:ph type="sldNum" sz="quarter" idx="12"/>
          </p:nvPr>
        </p:nvSpPr>
        <p:spPr>
          <a:noFill/>
        </p:spPr>
        <p:txBody>
          <a:bodyPr/>
          <a:lstStyle/>
          <a:p>
            <a:fld id="{2B8F3618-3DB6-4A76-A696-3C81747E8FBE}"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Diagnoses of HIV Infection by Transmission Category, 2011- United States and 6 Dependent Areas;</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a:t>
            </a:fld>
            <a:endParaRPr lang="en-US" dirty="0"/>
          </a:p>
        </p:txBody>
      </p:sp>
      <p:pic>
        <p:nvPicPr>
          <p:cNvPr id="5" name="Picture 6" descr="C:\Users\fan9\Desktop\slides_epi_2011\Slide4.PNG"/>
          <p:cNvPicPr>
            <a:picLocks noChangeAspect="1" noChangeArrowheads="1"/>
          </p:cNvPicPr>
          <p:nvPr/>
        </p:nvPicPr>
        <p:blipFill>
          <a:blip r:embed="rId2" cstate="print"/>
          <a:srcRect l="7070" t="20203" r="6060" b="17840"/>
          <a:stretch>
            <a:fillRect/>
          </a:stretch>
        </p:blipFill>
        <p:spPr bwMode="auto">
          <a:xfrm>
            <a:off x="609600" y="1600200"/>
            <a:ext cx="7835348" cy="4191000"/>
          </a:xfrm>
          <a:prstGeom prst="rect">
            <a:avLst/>
          </a:prstGeom>
          <a:noFill/>
          <a:ln w="9525">
            <a:noFill/>
            <a:miter lim="800000"/>
            <a:headEnd/>
            <a:tailEnd/>
          </a:ln>
        </p:spPr>
      </p:pic>
      <p:sp>
        <p:nvSpPr>
          <p:cNvPr id="6" name="Rectangle 5"/>
          <p:cNvSpPr/>
          <p:nvPr/>
        </p:nvSpPr>
        <p:spPr>
          <a:xfrm>
            <a:off x="1752600" y="6019800"/>
            <a:ext cx="6096000" cy="369332"/>
          </a:xfrm>
          <a:prstGeom prst="rect">
            <a:avLst/>
          </a:prstGeom>
        </p:spPr>
        <p:txBody>
          <a:bodyPr wrap="square">
            <a:spAutoFit/>
          </a:bodyPr>
          <a:lstStyle/>
          <a:p>
            <a:r>
              <a:rPr lang="en-US" dirty="0" smtClean="0"/>
              <a:t>http://www.cdc.gov/hiv/library/reports/surveillance/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b="1" smtClean="0"/>
              <a:t>Antiretroviral Therapy</a:t>
            </a:r>
          </a:p>
        </p:txBody>
      </p:sp>
      <p:sp>
        <p:nvSpPr>
          <p:cNvPr id="11267" name="Content Placeholder 2"/>
          <p:cNvSpPr>
            <a:spLocks noGrp="1"/>
          </p:cNvSpPr>
          <p:nvPr>
            <p:ph idx="1"/>
          </p:nvPr>
        </p:nvSpPr>
        <p:spPr/>
        <p:txBody>
          <a:bodyPr/>
          <a:lstStyle/>
          <a:p>
            <a:r>
              <a:rPr lang="en-US" smtClean="0"/>
              <a:t>Primary goal of viral suppression, &lt;50 cells/mL</a:t>
            </a:r>
          </a:p>
          <a:p>
            <a:r>
              <a:rPr lang="en-US" smtClean="0"/>
              <a:t>Secondary goal of immunologic restoration and prevention of HIV-related complications</a:t>
            </a:r>
          </a:p>
          <a:p>
            <a:r>
              <a:rPr lang="en-US" smtClean="0"/>
              <a:t>Treatment naïve: one non-nucleoside reverse transcriptase inhibitors (NNRTI) or protease inhibitor (PI) + two nucleoside reverse transcriptase inhibitor (NRTI)</a:t>
            </a:r>
          </a:p>
        </p:txBody>
      </p:sp>
      <p:sp>
        <p:nvSpPr>
          <p:cNvPr id="11268" name="Slide Number Placeholder 3"/>
          <p:cNvSpPr>
            <a:spLocks noGrp="1"/>
          </p:cNvSpPr>
          <p:nvPr>
            <p:ph type="sldNum" sz="quarter" idx="12"/>
          </p:nvPr>
        </p:nvSpPr>
        <p:spPr>
          <a:noFill/>
        </p:spPr>
        <p:txBody>
          <a:bodyPr/>
          <a:lstStyle/>
          <a:p>
            <a:fld id="{E3364DF9-F2BE-4884-8D79-89467ED413A0}"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smtClean="0"/>
              <a:t>Antiretroviral Therapy</a:t>
            </a:r>
          </a:p>
        </p:txBody>
      </p:sp>
      <p:sp>
        <p:nvSpPr>
          <p:cNvPr id="12291" name="Content Placeholder 2"/>
          <p:cNvSpPr>
            <a:spLocks noGrp="1"/>
          </p:cNvSpPr>
          <p:nvPr>
            <p:ph idx="1"/>
          </p:nvPr>
        </p:nvSpPr>
        <p:spPr/>
        <p:txBody>
          <a:bodyPr/>
          <a:lstStyle/>
          <a:p>
            <a:r>
              <a:rPr lang="en-US" dirty="0" smtClean="0"/>
              <a:t>CDC publishes specific guidelines for </a:t>
            </a:r>
            <a:r>
              <a:rPr lang="en-US" dirty="0" err="1" smtClean="0"/>
              <a:t>antiretrovirals</a:t>
            </a:r>
            <a:r>
              <a:rPr lang="en-US" dirty="0" smtClean="0"/>
              <a:t> use</a:t>
            </a:r>
            <a:r>
              <a:rPr lang="en-US" sz="2000" dirty="0" smtClean="0"/>
              <a:t>*</a:t>
            </a:r>
            <a:endParaRPr lang="en-US" dirty="0" smtClean="0"/>
          </a:p>
          <a:p>
            <a:r>
              <a:rPr lang="en-US" dirty="0" smtClean="0"/>
              <a:t>Factors that influence choice of agents include:</a:t>
            </a:r>
          </a:p>
          <a:p>
            <a:pPr lvl="1"/>
            <a:r>
              <a:rPr lang="en-US" dirty="0" smtClean="0"/>
              <a:t>Side effect profile</a:t>
            </a:r>
          </a:p>
          <a:p>
            <a:pPr lvl="1"/>
            <a:r>
              <a:rPr lang="en-US" dirty="0" err="1" smtClean="0"/>
              <a:t>Comorbidities</a:t>
            </a:r>
            <a:endParaRPr lang="en-US" dirty="0" smtClean="0"/>
          </a:p>
          <a:p>
            <a:pPr lvl="1"/>
            <a:r>
              <a:rPr lang="en-US" dirty="0" smtClean="0"/>
              <a:t>Drug interactions</a:t>
            </a:r>
          </a:p>
          <a:p>
            <a:pPr lvl="1"/>
            <a:r>
              <a:rPr lang="en-US" dirty="0" smtClean="0"/>
              <a:t>Resistance testing</a:t>
            </a:r>
          </a:p>
          <a:p>
            <a:pPr lvl="1"/>
            <a:r>
              <a:rPr lang="en-US" dirty="0" smtClean="0"/>
              <a:t>Allergies</a:t>
            </a:r>
          </a:p>
          <a:p>
            <a:pPr lvl="1"/>
            <a:r>
              <a:rPr lang="en-US" dirty="0" smtClean="0"/>
              <a:t>Pregnancy status</a:t>
            </a:r>
          </a:p>
          <a:p>
            <a:pPr lvl="1"/>
            <a:r>
              <a:rPr lang="en-US" dirty="0" smtClean="0"/>
              <a:t>Patient convenience</a:t>
            </a:r>
          </a:p>
          <a:p>
            <a:pPr lvl="1"/>
            <a:r>
              <a:rPr lang="en-US" dirty="0" smtClean="0"/>
              <a:t>Cost</a:t>
            </a:r>
          </a:p>
          <a:p>
            <a:pPr lvl="1"/>
            <a:endParaRPr lang="en-US" dirty="0" smtClean="0"/>
          </a:p>
          <a:p>
            <a:pPr lvl="1">
              <a:buNone/>
            </a:pPr>
            <a:r>
              <a:rPr lang="en-US" dirty="0" smtClean="0"/>
              <a:t>* http://www.cdc.gov/hiv/guidelines/persons.html</a:t>
            </a:r>
          </a:p>
        </p:txBody>
      </p:sp>
      <p:sp>
        <p:nvSpPr>
          <p:cNvPr id="12292" name="Slide Number Placeholder 3"/>
          <p:cNvSpPr>
            <a:spLocks noGrp="1"/>
          </p:cNvSpPr>
          <p:nvPr>
            <p:ph type="sldNum" sz="quarter" idx="12"/>
          </p:nvPr>
        </p:nvSpPr>
        <p:spPr>
          <a:noFill/>
        </p:spPr>
        <p:txBody>
          <a:bodyPr/>
          <a:lstStyle/>
          <a:p>
            <a:fld id="{6DA643EB-F27D-46A5-8547-DDA53DB7BEEE}"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449263" y="-76200"/>
            <a:ext cx="8085137" cy="1527175"/>
          </a:xfrm>
        </p:spPr>
        <p:txBody>
          <a:bodyPr/>
          <a:lstStyle/>
          <a:p>
            <a:pPr>
              <a:defRPr/>
            </a:pPr>
            <a:r>
              <a:rPr lang="en-US" dirty="0" smtClean="0">
                <a:latin typeface="+mj-lt"/>
              </a:rPr>
              <a:t>Available Antiretroviral </a:t>
            </a:r>
            <a:r>
              <a:rPr lang="en-US" dirty="0">
                <a:latin typeface="+mj-lt"/>
              </a:rPr>
              <a:t>Therapy: </a:t>
            </a:r>
            <a:r>
              <a:rPr lang="en-US" dirty="0" smtClean="0">
                <a:latin typeface="+mj-lt"/>
              </a:rPr>
              <a:t>2014</a:t>
            </a:r>
            <a:endParaRPr lang="en-US" dirty="0">
              <a:latin typeface="+mj-lt"/>
            </a:endParaRPr>
          </a:p>
        </p:txBody>
      </p:sp>
      <p:sp>
        <p:nvSpPr>
          <p:cNvPr id="32771" name="Text Box 5"/>
          <p:cNvSpPr txBox="1">
            <a:spLocks noChangeArrowheads="1"/>
          </p:cNvSpPr>
          <p:nvPr/>
        </p:nvSpPr>
        <p:spPr bwMode="auto">
          <a:xfrm>
            <a:off x="3048000" y="879475"/>
            <a:ext cx="2819400" cy="2462213"/>
          </a:xfrm>
          <a:prstGeom prst="rect">
            <a:avLst/>
          </a:prstGeom>
          <a:noFill/>
          <a:ln w="9525">
            <a:solidFill>
              <a:srgbClr val="333333"/>
            </a:solidFill>
            <a:miter lim="800000"/>
            <a:headEnd/>
            <a:tailEnd/>
          </a:ln>
        </p:spPr>
        <p:txBody>
          <a:bodyPr>
            <a:spAutoFit/>
          </a:bodyPr>
          <a:lstStyle/>
          <a:p>
            <a:pPr>
              <a:spcBef>
                <a:spcPct val="50000"/>
              </a:spcBef>
            </a:pPr>
            <a:r>
              <a:rPr lang="en-US" sz="1800" b="1" i="1"/>
              <a:t>Non- Nucleoside Reverse Transcriptase Inhibitors</a:t>
            </a:r>
          </a:p>
          <a:p>
            <a:pPr>
              <a:lnSpc>
                <a:spcPct val="75000"/>
              </a:lnSpc>
              <a:spcBef>
                <a:spcPct val="50000"/>
              </a:spcBef>
            </a:pPr>
            <a:r>
              <a:rPr lang="en-US" sz="1600"/>
              <a:t>Delavirdine (Rescriptor)</a:t>
            </a:r>
          </a:p>
          <a:p>
            <a:pPr>
              <a:lnSpc>
                <a:spcPct val="75000"/>
              </a:lnSpc>
              <a:spcBef>
                <a:spcPct val="50000"/>
              </a:spcBef>
            </a:pPr>
            <a:r>
              <a:rPr lang="en-US" sz="1600"/>
              <a:t>Efavirenz (Sustiva)</a:t>
            </a:r>
          </a:p>
          <a:p>
            <a:pPr>
              <a:lnSpc>
                <a:spcPct val="75000"/>
              </a:lnSpc>
              <a:spcBef>
                <a:spcPct val="50000"/>
              </a:spcBef>
            </a:pPr>
            <a:r>
              <a:rPr lang="en-US" sz="1600"/>
              <a:t>Etravirine (Intelence)</a:t>
            </a:r>
          </a:p>
          <a:p>
            <a:pPr>
              <a:lnSpc>
                <a:spcPct val="75000"/>
              </a:lnSpc>
              <a:spcBef>
                <a:spcPct val="50000"/>
              </a:spcBef>
            </a:pPr>
            <a:r>
              <a:rPr lang="en-US" sz="1600"/>
              <a:t>Nevirapine (Viramune)</a:t>
            </a:r>
          </a:p>
          <a:p>
            <a:pPr>
              <a:lnSpc>
                <a:spcPct val="75000"/>
              </a:lnSpc>
              <a:spcBef>
                <a:spcPct val="50000"/>
              </a:spcBef>
            </a:pPr>
            <a:r>
              <a:rPr lang="en-US" sz="1600"/>
              <a:t>Rilpivirine (Edurant)</a:t>
            </a:r>
          </a:p>
        </p:txBody>
      </p:sp>
      <p:sp>
        <p:nvSpPr>
          <p:cNvPr id="32772" name="Text Box 6"/>
          <p:cNvSpPr txBox="1">
            <a:spLocks noChangeArrowheads="1"/>
          </p:cNvSpPr>
          <p:nvPr/>
        </p:nvSpPr>
        <p:spPr bwMode="auto">
          <a:xfrm>
            <a:off x="6096000" y="908050"/>
            <a:ext cx="2743200" cy="4033838"/>
          </a:xfrm>
          <a:prstGeom prst="rect">
            <a:avLst/>
          </a:prstGeom>
          <a:noFill/>
          <a:ln w="9525">
            <a:solidFill>
              <a:srgbClr val="333333"/>
            </a:solidFill>
            <a:miter lim="800000"/>
            <a:headEnd/>
            <a:tailEnd/>
          </a:ln>
        </p:spPr>
        <p:txBody>
          <a:bodyPr>
            <a:spAutoFit/>
          </a:bodyPr>
          <a:lstStyle/>
          <a:p>
            <a:pPr>
              <a:spcBef>
                <a:spcPct val="50000"/>
              </a:spcBef>
            </a:pPr>
            <a:r>
              <a:rPr lang="en-US" sz="1800" b="1" i="1"/>
              <a:t>Protease Inhibitors</a:t>
            </a:r>
            <a:endParaRPr lang="en-US" sz="1800" i="1"/>
          </a:p>
          <a:p>
            <a:pPr>
              <a:spcBef>
                <a:spcPct val="50000"/>
              </a:spcBef>
            </a:pPr>
            <a:r>
              <a:rPr lang="en-US" sz="1600"/>
              <a:t>Atazanavir (Reyataz)</a:t>
            </a:r>
          </a:p>
          <a:p>
            <a:pPr>
              <a:spcBef>
                <a:spcPct val="50000"/>
              </a:spcBef>
            </a:pPr>
            <a:r>
              <a:rPr lang="en-US" sz="1600"/>
              <a:t>Darunavir (Prezista)</a:t>
            </a:r>
          </a:p>
          <a:p>
            <a:pPr>
              <a:spcBef>
                <a:spcPct val="50000"/>
              </a:spcBef>
            </a:pPr>
            <a:r>
              <a:rPr lang="en-US" sz="1600"/>
              <a:t>Fosamprenavir (Lexiva)</a:t>
            </a:r>
          </a:p>
          <a:p>
            <a:pPr>
              <a:spcBef>
                <a:spcPct val="50000"/>
              </a:spcBef>
            </a:pPr>
            <a:r>
              <a:rPr lang="en-US" sz="1600"/>
              <a:t>Amprenavir (Agenerase)</a:t>
            </a:r>
          </a:p>
          <a:p>
            <a:pPr>
              <a:spcBef>
                <a:spcPct val="50000"/>
              </a:spcBef>
            </a:pPr>
            <a:r>
              <a:rPr lang="en-US" sz="1600"/>
              <a:t>Indinavir (Crixivan)</a:t>
            </a:r>
          </a:p>
          <a:p>
            <a:pPr>
              <a:spcBef>
                <a:spcPct val="50000"/>
              </a:spcBef>
            </a:pPr>
            <a:r>
              <a:rPr lang="en-US" sz="1600"/>
              <a:t>Lopinavir/Ritonavir (Kaletra)</a:t>
            </a:r>
          </a:p>
          <a:p>
            <a:pPr>
              <a:spcBef>
                <a:spcPct val="50000"/>
              </a:spcBef>
            </a:pPr>
            <a:r>
              <a:rPr lang="en-US" sz="1600"/>
              <a:t>Nelfinavir (Viracept)</a:t>
            </a:r>
          </a:p>
          <a:p>
            <a:pPr>
              <a:spcBef>
                <a:spcPct val="50000"/>
              </a:spcBef>
            </a:pPr>
            <a:r>
              <a:rPr lang="en-US" sz="1600"/>
              <a:t>Ritonavir (Norvir)</a:t>
            </a:r>
          </a:p>
          <a:p>
            <a:pPr>
              <a:spcBef>
                <a:spcPct val="50000"/>
              </a:spcBef>
            </a:pPr>
            <a:r>
              <a:rPr lang="en-US" sz="1600"/>
              <a:t>Saquinavir (Invirase)</a:t>
            </a:r>
          </a:p>
          <a:p>
            <a:pPr>
              <a:spcBef>
                <a:spcPct val="50000"/>
              </a:spcBef>
            </a:pPr>
            <a:r>
              <a:rPr lang="en-US" sz="1600"/>
              <a:t>Tipranavir (Aptivus)</a:t>
            </a:r>
          </a:p>
        </p:txBody>
      </p:sp>
      <p:sp>
        <p:nvSpPr>
          <p:cNvPr id="32773" name="Text Box 7"/>
          <p:cNvSpPr txBox="1">
            <a:spLocks noChangeArrowheads="1"/>
          </p:cNvSpPr>
          <p:nvPr/>
        </p:nvSpPr>
        <p:spPr bwMode="auto">
          <a:xfrm>
            <a:off x="3048000" y="5884863"/>
            <a:ext cx="2819400" cy="733425"/>
          </a:xfrm>
          <a:prstGeom prst="rect">
            <a:avLst/>
          </a:prstGeom>
          <a:noFill/>
          <a:ln w="9525">
            <a:solidFill>
              <a:schemeClr val="tx1"/>
            </a:solidFill>
            <a:miter lim="800000"/>
            <a:headEnd/>
            <a:tailEnd/>
          </a:ln>
        </p:spPr>
        <p:txBody>
          <a:bodyPr>
            <a:spAutoFit/>
          </a:bodyPr>
          <a:lstStyle/>
          <a:p>
            <a:pPr>
              <a:spcBef>
                <a:spcPct val="50000"/>
              </a:spcBef>
            </a:pPr>
            <a:r>
              <a:rPr lang="en-US" sz="1800" b="1" i="1"/>
              <a:t>Fusion Inhibitors</a:t>
            </a:r>
          </a:p>
          <a:p>
            <a:pPr>
              <a:spcBef>
                <a:spcPct val="50000"/>
              </a:spcBef>
            </a:pPr>
            <a:r>
              <a:rPr lang="en-US" sz="1600"/>
              <a:t>Enfuvirtide (Fuzeon)</a:t>
            </a:r>
            <a:endParaRPr lang="en-US" sz="1600" b="1"/>
          </a:p>
        </p:txBody>
      </p:sp>
      <p:sp>
        <p:nvSpPr>
          <p:cNvPr id="32774" name="Text Box 8"/>
          <p:cNvSpPr txBox="1">
            <a:spLocks noChangeArrowheads="1"/>
          </p:cNvSpPr>
          <p:nvPr/>
        </p:nvSpPr>
        <p:spPr bwMode="auto">
          <a:xfrm>
            <a:off x="6096000" y="5108575"/>
            <a:ext cx="2743200" cy="1477963"/>
          </a:xfrm>
          <a:prstGeom prst="rect">
            <a:avLst/>
          </a:prstGeom>
          <a:noFill/>
          <a:ln w="9525">
            <a:solidFill>
              <a:schemeClr val="tx1"/>
            </a:solidFill>
            <a:miter lim="800000"/>
            <a:headEnd/>
            <a:tailEnd/>
          </a:ln>
        </p:spPr>
        <p:txBody>
          <a:bodyPr>
            <a:spAutoFit/>
          </a:bodyPr>
          <a:lstStyle/>
          <a:p>
            <a:pPr>
              <a:spcBef>
                <a:spcPct val="50000"/>
              </a:spcBef>
            </a:pPr>
            <a:r>
              <a:rPr lang="en-US" sz="1800" b="1" i="1"/>
              <a:t>Integrase Inhibitors</a:t>
            </a:r>
          </a:p>
          <a:p>
            <a:pPr>
              <a:spcBef>
                <a:spcPct val="50000"/>
              </a:spcBef>
            </a:pPr>
            <a:r>
              <a:rPr lang="en-US" sz="1600"/>
              <a:t>Raltegravir (Isentress)</a:t>
            </a:r>
          </a:p>
          <a:p>
            <a:pPr>
              <a:spcBef>
                <a:spcPct val="50000"/>
              </a:spcBef>
            </a:pPr>
            <a:r>
              <a:rPr lang="en-US" sz="1600"/>
              <a:t>Dolutegravir (Tivicay)</a:t>
            </a:r>
          </a:p>
          <a:p>
            <a:pPr>
              <a:spcBef>
                <a:spcPct val="50000"/>
              </a:spcBef>
            </a:pPr>
            <a:r>
              <a:rPr lang="en-US" sz="1600"/>
              <a:t>Elvitegravir (part of Stribild)</a:t>
            </a:r>
          </a:p>
        </p:txBody>
      </p:sp>
      <p:sp>
        <p:nvSpPr>
          <p:cNvPr id="32775" name="Text Box 9"/>
          <p:cNvSpPr txBox="1">
            <a:spLocks noChangeArrowheads="1"/>
          </p:cNvSpPr>
          <p:nvPr/>
        </p:nvSpPr>
        <p:spPr bwMode="auto">
          <a:xfrm>
            <a:off x="228600" y="5791200"/>
            <a:ext cx="2667000" cy="739775"/>
          </a:xfrm>
          <a:prstGeom prst="rect">
            <a:avLst/>
          </a:prstGeom>
          <a:noFill/>
          <a:ln w="9525">
            <a:solidFill>
              <a:srgbClr val="333333"/>
            </a:solidFill>
            <a:miter lim="800000"/>
            <a:headEnd/>
            <a:tailEnd/>
          </a:ln>
        </p:spPr>
        <p:txBody>
          <a:bodyPr>
            <a:spAutoFit/>
          </a:bodyPr>
          <a:lstStyle/>
          <a:p>
            <a:pPr>
              <a:spcBef>
                <a:spcPct val="50000"/>
              </a:spcBef>
            </a:pPr>
            <a:r>
              <a:rPr lang="en-US" sz="1800" b="1" i="1"/>
              <a:t>Entry Inhibitors</a:t>
            </a:r>
          </a:p>
          <a:p>
            <a:pPr>
              <a:spcBef>
                <a:spcPct val="50000"/>
              </a:spcBef>
            </a:pPr>
            <a:r>
              <a:rPr lang="en-US" sz="1600"/>
              <a:t>Maraviroc (Selzentry)</a:t>
            </a:r>
          </a:p>
        </p:txBody>
      </p:sp>
      <p:sp>
        <p:nvSpPr>
          <p:cNvPr id="32776" name="Rectangle 10"/>
          <p:cNvSpPr>
            <a:spLocks noChangeArrowheads="1"/>
          </p:cNvSpPr>
          <p:nvPr/>
        </p:nvSpPr>
        <p:spPr bwMode="auto">
          <a:xfrm>
            <a:off x="3048000" y="3462338"/>
            <a:ext cx="2819400" cy="2286000"/>
          </a:xfrm>
          <a:prstGeom prst="rect">
            <a:avLst/>
          </a:prstGeom>
          <a:noFill/>
          <a:ln w="9525" algn="ctr">
            <a:solidFill>
              <a:schemeClr val="tx1"/>
            </a:solidFill>
            <a:round/>
            <a:headEnd/>
            <a:tailEnd/>
          </a:ln>
        </p:spPr>
        <p:txBody>
          <a:bodyPr/>
          <a:lstStyle/>
          <a:p>
            <a:pPr defTabSz="914400" eaLnBrk="0" hangingPunct="0"/>
            <a:r>
              <a:rPr lang="en-US" sz="1800" b="1" i="1"/>
              <a:t>Combination Products</a:t>
            </a:r>
          </a:p>
          <a:p>
            <a:pPr defTabSz="914400" eaLnBrk="0" hangingPunct="0"/>
            <a:r>
              <a:rPr lang="en-US" sz="1600"/>
              <a:t>Atripla (efavirenz,    </a:t>
            </a:r>
          </a:p>
          <a:p>
            <a:pPr defTabSz="914400" eaLnBrk="0" hangingPunct="0"/>
            <a:r>
              <a:rPr lang="en-US" sz="1600"/>
              <a:t>       emtricitabine, tenofovir)</a:t>
            </a:r>
          </a:p>
          <a:p>
            <a:pPr defTabSz="914400" eaLnBrk="0" hangingPunct="0"/>
            <a:r>
              <a:rPr lang="en-US" sz="1600">
                <a:solidFill>
                  <a:schemeClr val="tx2"/>
                </a:solidFill>
              </a:rPr>
              <a:t>Complera (emtricitabine, </a:t>
            </a:r>
          </a:p>
          <a:p>
            <a:pPr defTabSz="914400" eaLnBrk="0" hangingPunct="0"/>
            <a:r>
              <a:rPr lang="en-US" sz="1600"/>
              <a:t>      </a:t>
            </a:r>
            <a:r>
              <a:rPr lang="en-US" sz="1600">
                <a:solidFill>
                  <a:schemeClr val="tx2"/>
                </a:solidFill>
              </a:rPr>
              <a:t>rilpivirine, tenofovir)</a:t>
            </a:r>
          </a:p>
          <a:p>
            <a:pPr defTabSz="914400" eaLnBrk="0" hangingPunct="0"/>
            <a:r>
              <a:rPr lang="en-US" sz="1600"/>
              <a:t>Stribild (elvitegravir, </a:t>
            </a:r>
          </a:p>
          <a:p>
            <a:pPr defTabSz="914400" eaLnBrk="0" hangingPunct="0"/>
            <a:r>
              <a:rPr lang="en-US" sz="1600"/>
              <a:t>      cobicistat, emtricitabine,   </a:t>
            </a:r>
          </a:p>
          <a:p>
            <a:pPr defTabSz="914400" eaLnBrk="0" hangingPunct="0"/>
            <a:r>
              <a:rPr lang="en-US" sz="1600"/>
              <a:t>      tenofovir)</a:t>
            </a:r>
            <a:endParaRPr lang="en-US" sz="1600">
              <a:solidFill>
                <a:schemeClr val="tx2"/>
              </a:solidFill>
            </a:endParaRPr>
          </a:p>
        </p:txBody>
      </p:sp>
      <p:sp>
        <p:nvSpPr>
          <p:cNvPr id="32777" name="Text Box 4"/>
          <p:cNvSpPr txBox="1">
            <a:spLocks noChangeArrowheads="1"/>
          </p:cNvSpPr>
          <p:nvPr/>
        </p:nvSpPr>
        <p:spPr bwMode="auto">
          <a:xfrm>
            <a:off x="228600" y="985838"/>
            <a:ext cx="2667000" cy="4554537"/>
          </a:xfrm>
          <a:prstGeom prst="rect">
            <a:avLst/>
          </a:prstGeom>
          <a:noFill/>
          <a:ln w="9525">
            <a:solidFill>
              <a:srgbClr val="333333"/>
            </a:solidFill>
            <a:miter lim="800000"/>
            <a:headEnd/>
            <a:tailEnd/>
          </a:ln>
        </p:spPr>
        <p:txBody>
          <a:bodyPr>
            <a:spAutoFit/>
          </a:bodyPr>
          <a:lstStyle/>
          <a:p>
            <a:pPr>
              <a:spcBef>
                <a:spcPct val="50000"/>
              </a:spcBef>
            </a:pPr>
            <a:r>
              <a:rPr lang="en-US" sz="1800" b="1" i="1"/>
              <a:t>Nucleoside Reverse Transcriptase Inhibitors</a:t>
            </a:r>
          </a:p>
          <a:p>
            <a:pPr>
              <a:lnSpc>
                <a:spcPct val="75000"/>
              </a:lnSpc>
              <a:spcBef>
                <a:spcPct val="50000"/>
              </a:spcBef>
            </a:pPr>
            <a:r>
              <a:rPr lang="en-US" sz="1600"/>
              <a:t>Abacavir (Ziagen)</a:t>
            </a:r>
          </a:p>
          <a:p>
            <a:pPr>
              <a:lnSpc>
                <a:spcPct val="75000"/>
              </a:lnSpc>
              <a:spcBef>
                <a:spcPct val="50000"/>
              </a:spcBef>
            </a:pPr>
            <a:r>
              <a:rPr lang="en-US" sz="1600"/>
              <a:t>Didanosine (Videx EC)</a:t>
            </a:r>
          </a:p>
          <a:p>
            <a:pPr>
              <a:lnSpc>
                <a:spcPct val="75000"/>
              </a:lnSpc>
              <a:spcBef>
                <a:spcPct val="50000"/>
              </a:spcBef>
            </a:pPr>
            <a:r>
              <a:rPr lang="en-US" sz="1600"/>
              <a:t>Emtricitabine (Emtriva)</a:t>
            </a:r>
          </a:p>
          <a:p>
            <a:pPr>
              <a:lnSpc>
                <a:spcPct val="75000"/>
              </a:lnSpc>
              <a:spcBef>
                <a:spcPct val="50000"/>
              </a:spcBef>
            </a:pPr>
            <a:r>
              <a:rPr lang="en-US" sz="1600"/>
              <a:t>Lamivudine (Epivir)</a:t>
            </a:r>
          </a:p>
          <a:p>
            <a:pPr>
              <a:lnSpc>
                <a:spcPct val="75000"/>
              </a:lnSpc>
              <a:spcBef>
                <a:spcPct val="50000"/>
              </a:spcBef>
            </a:pPr>
            <a:r>
              <a:rPr lang="en-US" sz="1600"/>
              <a:t>Stavudine (Zerit)</a:t>
            </a:r>
          </a:p>
          <a:p>
            <a:pPr>
              <a:lnSpc>
                <a:spcPct val="75000"/>
              </a:lnSpc>
              <a:spcBef>
                <a:spcPct val="50000"/>
              </a:spcBef>
            </a:pPr>
            <a:r>
              <a:rPr lang="en-US" sz="1600"/>
              <a:t>Tenofovir (Viread)</a:t>
            </a:r>
          </a:p>
          <a:p>
            <a:pPr>
              <a:lnSpc>
                <a:spcPct val="75000"/>
              </a:lnSpc>
              <a:spcBef>
                <a:spcPct val="50000"/>
              </a:spcBef>
            </a:pPr>
            <a:r>
              <a:rPr lang="en-US" sz="1600"/>
              <a:t>Tenofovir/Emtrictabine (Truvada)</a:t>
            </a:r>
          </a:p>
          <a:p>
            <a:pPr>
              <a:lnSpc>
                <a:spcPct val="75000"/>
              </a:lnSpc>
              <a:spcBef>
                <a:spcPct val="50000"/>
              </a:spcBef>
            </a:pPr>
            <a:r>
              <a:rPr lang="en-US" sz="1600"/>
              <a:t>Zidovudine (Retrovir, AZT)</a:t>
            </a:r>
          </a:p>
          <a:p>
            <a:pPr>
              <a:lnSpc>
                <a:spcPct val="75000"/>
              </a:lnSpc>
              <a:spcBef>
                <a:spcPct val="50000"/>
              </a:spcBef>
            </a:pPr>
            <a:r>
              <a:rPr lang="en-US" sz="1600"/>
              <a:t>Lamivudine/Zidovudine (Combivir)</a:t>
            </a:r>
          </a:p>
          <a:p>
            <a:pPr>
              <a:lnSpc>
                <a:spcPct val="75000"/>
              </a:lnSpc>
              <a:spcBef>
                <a:spcPct val="50000"/>
              </a:spcBef>
            </a:pPr>
            <a:r>
              <a:rPr lang="en-US" sz="1600"/>
              <a:t>Abacavir/Lamivudine (Epzicom)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81000"/>
            <a:ext cx="8229600" cy="1143000"/>
          </a:xfrm>
        </p:spPr>
        <p:txBody>
          <a:bodyPr/>
          <a:lstStyle/>
          <a:p>
            <a:r>
              <a:rPr lang="en-US" b="1" dirty="0" smtClean="0"/>
              <a:t>HIV Medications and </a:t>
            </a:r>
            <a:br>
              <a:rPr lang="en-US" b="1" dirty="0" smtClean="0"/>
            </a:br>
            <a:r>
              <a:rPr lang="en-US" b="1" dirty="0" smtClean="0"/>
              <a:t>Psychiatric Symptoms</a:t>
            </a:r>
          </a:p>
        </p:txBody>
      </p:sp>
      <p:sp>
        <p:nvSpPr>
          <p:cNvPr id="15363" name="Content Placeholder 2"/>
          <p:cNvSpPr>
            <a:spLocks noGrp="1"/>
          </p:cNvSpPr>
          <p:nvPr>
            <p:ph idx="1"/>
          </p:nvPr>
        </p:nvSpPr>
        <p:spPr/>
        <p:txBody>
          <a:bodyPr/>
          <a:lstStyle/>
          <a:p>
            <a:pPr eaLnBrk="1" hangingPunct="1"/>
            <a:r>
              <a:rPr lang="en-US" sz="2400" smtClean="0">
                <a:solidFill>
                  <a:srgbClr val="C00000"/>
                </a:solidFill>
              </a:rPr>
              <a:t>Efavirenz</a:t>
            </a:r>
            <a:r>
              <a:rPr lang="en-US" sz="2400" smtClean="0"/>
              <a:t>-Tenofovir-Emtricitabine (NNRTI-based)</a:t>
            </a:r>
          </a:p>
          <a:p>
            <a:pPr lvl="1" eaLnBrk="1" hangingPunct="1"/>
            <a:r>
              <a:rPr lang="en-US" sz="2400" smtClean="0"/>
              <a:t>Depression/SI, anger, nightmares, psychosis</a:t>
            </a:r>
          </a:p>
          <a:p>
            <a:pPr eaLnBrk="1" hangingPunct="1"/>
            <a:r>
              <a:rPr lang="en-US" sz="2400" smtClean="0">
                <a:solidFill>
                  <a:srgbClr val="C00000"/>
                </a:solidFill>
              </a:rPr>
              <a:t>Ritonavir+Atazanavir</a:t>
            </a:r>
            <a:r>
              <a:rPr lang="en-US" sz="2400" smtClean="0"/>
              <a:t>+Tenofovir-Emtricitabine or Darunavir+ </a:t>
            </a:r>
            <a:r>
              <a:rPr lang="en-US" sz="2400" smtClean="0">
                <a:solidFill>
                  <a:srgbClr val="C00000"/>
                </a:solidFill>
              </a:rPr>
              <a:t>Ritonavir</a:t>
            </a:r>
            <a:r>
              <a:rPr lang="en-US" sz="2400" smtClean="0"/>
              <a:t>+Tenofovir-Emtricitabine (PI-based)</a:t>
            </a:r>
          </a:p>
          <a:p>
            <a:pPr lvl="1" eaLnBrk="1" hangingPunct="1"/>
            <a:r>
              <a:rPr lang="en-US" sz="2400" smtClean="0"/>
              <a:t>Mood, anxiety</a:t>
            </a:r>
          </a:p>
          <a:p>
            <a:pPr eaLnBrk="1" hangingPunct="1"/>
            <a:r>
              <a:rPr lang="en-US" sz="2400" smtClean="0"/>
              <a:t>Raltegravir+Tenofovir-Emtricitabine (INSTI-based)</a:t>
            </a:r>
          </a:p>
          <a:p>
            <a:pPr lvl="1" eaLnBrk="1" hangingPunct="1"/>
            <a:r>
              <a:rPr lang="en-US" sz="2000" smtClean="0"/>
              <a:t>Well tolerated</a:t>
            </a:r>
            <a:endParaRPr lang="en-US" sz="2400" smtClean="0">
              <a:solidFill>
                <a:srgbClr val="C00000"/>
              </a:solidFill>
            </a:endParaRPr>
          </a:p>
          <a:p>
            <a:pPr eaLnBrk="1" hangingPunct="1"/>
            <a:r>
              <a:rPr lang="en-US" sz="2400" smtClean="0">
                <a:solidFill>
                  <a:srgbClr val="C00000"/>
                </a:solidFill>
              </a:rPr>
              <a:t>Rilpivirine</a:t>
            </a:r>
            <a:r>
              <a:rPr lang="en-US" sz="2400" smtClean="0"/>
              <a:t>-Tenofovir-Emtricitabine</a:t>
            </a:r>
          </a:p>
          <a:p>
            <a:pPr lvl="1" eaLnBrk="1" hangingPunct="1"/>
            <a:r>
              <a:rPr lang="en-US" sz="2400" smtClean="0"/>
              <a:t>Depression/SI</a:t>
            </a:r>
          </a:p>
          <a:p>
            <a:endParaRPr lang="en-US" smtClean="0"/>
          </a:p>
        </p:txBody>
      </p:sp>
      <p:sp>
        <p:nvSpPr>
          <p:cNvPr id="15364" name="Slide Number Placeholder 3"/>
          <p:cNvSpPr>
            <a:spLocks noGrp="1"/>
          </p:cNvSpPr>
          <p:nvPr>
            <p:ph type="sldNum" sz="quarter" idx="12"/>
          </p:nvPr>
        </p:nvSpPr>
        <p:spPr>
          <a:noFill/>
        </p:spPr>
        <p:txBody>
          <a:bodyPr/>
          <a:lstStyle/>
          <a:p>
            <a:fld id="{F52983FF-2EAC-4D6E-B671-41CEE5FD9D9E}" type="slidenum">
              <a:rPr lang="en-US"/>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7138</TotalTime>
  <Words>3631</Words>
  <Application>Microsoft Office PowerPoint</Application>
  <PresentationFormat>On-screen Show (4:3)</PresentationFormat>
  <Paragraphs>652</Paragraphs>
  <Slides>49</Slides>
  <Notes>23</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APM presentation template</vt:lpstr>
      <vt:lpstr>HIV/AIDS  Psychiatric Illness &amp; Treatment </vt:lpstr>
      <vt:lpstr>HIV Milestones</vt:lpstr>
      <vt:lpstr>Epidemiology</vt:lpstr>
      <vt:lpstr> Estimated New HIV Infections in the United States for the  Most Affected Subpopulations, 2010 </vt:lpstr>
      <vt:lpstr>Diagnoses of HIV Infection by Transmission Category, 2011- United States and 6 Dependent Areas;</vt:lpstr>
      <vt:lpstr>Antiretroviral Therapy</vt:lpstr>
      <vt:lpstr>Antiretroviral Therapy</vt:lpstr>
      <vt:lpstr>Available Antiretroviral Therapy: 2014</vt:lpstr>
      <vt:lpstr>HIV Medications and  Psychiatric Symptoms</vt:lpstr>
      <vt:lpstr>Common Differential Diagnoses for Psychiatric Symptoms in HIV/AIDS</vt:lpstr>
      <vt:lpstr>Delirium in HIV/AIDS</vt:lpstr>
      <vt:lpstr>Delirium Treatment</vt:lpstr>
      <vt:lpstr>HIV-Associated Neurocognitive Disorders (HAND)</vt:lpstr>
      <vt:lpstr>Neuropsychiatric Testing Domains</vt:lpstr>
      <vt:lpstr>HIV-Associated Neurocognitive Disorders (HAND)</vt:lpstr>
      <vt:lpstr>HIV-Associated Neurocognitive Disorders (HAND)</vt:lpstr>
      <vt:lpstr>HIV-Associated Dementia (HAD)</vt:lpstr>
      <vt:lpstr>Treatment of HAD</vt:lpstr>
      <vt:lpstr>Other HIV/AIDS Neurologic Illnesses </vt:lpstr>
      <vt:lpstr>Mood Disorders</vt:lpstr>
      <vt:lpstr>Mood Disorders</vt:lpstr>
      <vt:lpstr>Psychosis</vt:lpstr>
      <vt:lpstr>PTSD</vt:lpstr>
      <vt:lpstr>Substance Use</vt:lpstr>
      <vt:lpstr>Substance Use Comorbidities</vt:lpstr>
      <vt:lpstr>Psychiatric Medication in HIV/AIDS</vt:lpstr>
      <vt:lpstr>Medication Interactions</vt:lpstr>
      <vt:lpstr>Treatment with Antipsychotic Medications</vt:lpstr>
      <vt:lpstr>Treatment with Antipsychotic Medications</vt:lpstr>
      <vt:lpstr>Treatment with Mood Stabilizers </vt:lpstr>
      <vt:lpstr>Treatment with Mood Stabilizers</vt:lpstr>
      <vt:lpstr>Treatment with Mood Stabilizers</vt:lpstr>
      <vt:lpstr>Treatment with Antidepressants</vt:lpstr>
      <vt:lpstr>Treatment with Antidepressants</vt:lpstr>
      <vt:lpstr>Treatment with Antidepressants</vt:lpstr>
      <vt:lpstr>Treatment with Antidepressants</vt:lpstr>
      <vt:lpstr>Use of Sedative/hypnotics in HIV Patients</vt:lpstr>
      <vt:lpstr>Alcohol or Illicit Substance Use and Antiretrovirals</vt:lpstr>
      <vt:lpstr>Alcohol or Illicit Substance Use and Antiretrovirals</vt:lpstr>
      <vt:lpstr>Alcohol or Illicit Substance Use and Antiretrovirals</vt:lpstr>
      <vt:lpstr>Alcohol or Illicit Substance Use and Antiretrovirals</vt:lpstr>
      <vt:lpstr>Drug Abuse Treatment and Antiretrovirals</vt:lpstr>
      <vt:lpstr>Drug Abuse Treatment and Antiretrovirals</vt:lpstr>
      <vt:lpstr>Helpful Resources for Drug-Drug Interactions</vt:lpstr>
      <vt:lpstr>Psychological Interventions in HIV/AIDS</vt:lpstr>
      <vt:lpstr>Psychosocial Issues</vt:lpstr>
      <vt:lpstr>Aspects of Living with HIV/AIDS</vt:lpstr>
      <vt:lpstr>Diagnostic Summary</vt:lpstr>
      <vt:lpstr>Diagnostic Summary</vt:lpstr>
    </vt:vector>
  </TitlesOfParts>
  <Company>TRS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Schwartz, Ann</cp:lastModifiedBy>
  <cp:revision>337</cp:revision>
  <dcterms:created xsi:type="dcterms:W3CDTF">2004-06-17T14:37:44Z</dcterms:created>
  <dcterms:modified xsi:type="dcterms:W3CDTF">2014-07-08T19:45:27Z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APMSlidesrev</vt:lpwstr>
  </property>
  <property fmtid="{D5CDD505-2E9C-101B-9397-08002B2CF9AE}" pid="3" name="LastUsedName">
    <vt:lpwstr>APMBoardReviewCourseSlideTemplate</vt:lpwstr>
  </property>
</Properties>
</file>